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4" r:id="rId1"/>
  </p:sldMasterIdLst>
  <p:notesMasterIdLst>
    <p:notesMasterId r:id="rId23"/>
  </p:notesMasterIdLst>
  <p:sldIdLst>
    <p:sldId id="270" r:id="rId2"/>
    <p:sldId id="268" r:id="rId3"/>
    <p:sldId id="269" r:id="rId4"/>
    <p:sldId id="272" r:id="rId5"/>
    <p:sldId id="273" r:id="rId6"/>
    <p:sldId id="274" r:id="rId7"/>
    <p:sldId id="297" r:id="rId8"/>
    <p:sldId id="299" r:id="rId9"/>
    <p:sldId id="295" r:id="rId10"/>
    <p:sldId id="298" r:id="rId11"/>
    <p:sldId id="279" r:id="rId12"/>
    <p:sldId id="280" r:id="rId13"/>
    <p:sldId id="296" r:id="rId14"/>
    <p:sldId id="300" r:id="rId15"/>
    <p:sldId id="281" r:id="rId16"/>
    <p:sldId id="301" r:id="rId17"/>
    <p:sldId id="284" r:id="rId18"/>
    <p:sldId id="288" r:id="rId19"/>
    <p:sldId id="293" r:id="rId20"/>
    <p:sldId id="302" r:id="rId21"/>
    <p:sldId id="30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9" userDrawn="1">
          <p15:clr>
            <a:srgbClr val="A4A3A4"/>
          </p15:clr>
        </p15:guide>
        <p15:guide id="2" pos="459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o, Chen (S&amp;T-Student)" initials="ZC(" lastIdx="5" clrIdx="0">
    <p:extLst>
      <p:ext uri="{19B8F6BF-5375-455C-9EA6-DF929625EA0E}">
        <p15:presenceInfo xmlns:p15="http://schemas.microsoft.com/office/powerpoint/2012/main" userId="S-1-5-21-3229931107-2319442718-1178922204-1432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98BE"/>
    <a:srgbClr val="CD6E05"/>
    <a:srgbClr val="F79607"/>
    <a:srgbClr val="003B49"/>
    <a:srgbClr val="B2B4B2"/>
    <a:srgbClr val="005F83"/>
    <a:srgbClr val="509E2F"/>
    <a:srgbClr val="3300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59" autoAdjust="0"/>
    <p:restoredTop sz="94713" autoAdjust="0"/>
  </p:normalViewPr>
  <p:slideViewPr>
    <p:cSldViewPr snapToGrid="0" snapToObjects="1" showGuides="1">
      <p:cViewPr varScale="1">
        <p:scale>
          <a:sx n="91" d="100"/>
          <a:sy n="91" d="100"/>
        </p:scale>
        <p:origin x="394" y="86"/>
      </p:cViewPr>
      <p:guideLst>
        <p:guide orient="horz" pos="2109"/>
        <p:guide pos="459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64A49-1EF6-4416-9A28-C424A4E6AD4C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DB4008-718C-4633-A9D3-ECB6C5C04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1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4008-718C-4633-A9D3-ECB6C5C040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8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4008-718C-4633-A9D3-ECB6C5C040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99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4008-718C-4633-A9D3-ECB6C5C040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61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4008-718C-4633-A9D3-ECB6C5C040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53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4008-718C-4633-A9D3-ECB6C5C040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14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4008-718C-4633-A9D3-ECB6C5C040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61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4008-718C-4633-A9D3-ECB6C5C040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59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4008-718C-4633-A9D3-ECB6C5C040A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23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D08C1-46B2-40DA-A8F4-E0417D4598F2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194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07647-B488-449E-B1D7-4F9B4C332B6D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951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A5DD5-731F-48CE-B14C-3E8C2EF32520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649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79073" y="1431926"/>
            <a:ext cx="10769275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1pPr>
            <a:lvl2pPr>
              <a:defRPr sz="20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3pPr>
            <a:lvl4pPr>
              <a:defRPr sz="16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5pPr>
          </a:lstStyle>
          <a:p>
            <a:pPr lvl="0"/>
            <a:r>
              <a:rPr lang="en-US" dirty="0" smtClean="0"/>
              <a:t>Bulleted content here (</a:t>
            </a:r>
            <a:r>
              <a:rPr lang="en-US" dirty="0" err="1" smtClean="0"/>
              <a:t>Orgon</a:t>
            </a:r>
            <a:r>
              <a:rPr lang="en-US" dirty="0" smtClean="0"/>
              <a:t> Slab Light, 24 pt.)</a:t>
            </a:r>
          </a:p>
          <a:p>
            <a:pPr lvl="1"/>
            <a:r>
              <a:rPr lang="en-US" dirty="0" smtClean="0"/>
              <a:t>Second level (</a:t>
            </a:r>
            <a:r>
              <a:rPr lang="en-US" dirty="0" err="1" smtClean="0"/>
              <a:t>Orgon</a:t>
            </a:r>
            <a:r>
              <a:rPr lang="en-US" dirty="0" smtClean="0"/>
              <a:t> Slab Light, 20)</a:t>
            </a:r>
          </a:p>
          <a:p>
            <a:pPr lvl="2"/>
            <a:r>
              <a:rPr lang="en-US" dirty="0" smtClean="0"/>
              <a:t>Third level (</a:t>
            </a:r>
            <a:r>
              <a:rPr lang="en-US" dirty="0" err="1" smtClean="0"/>
              <a:t>Orgon</a:t>
            </a:r>
            <a:r>
              <a:rPr lang="en-US" dirty="0" smtClean="0"/>
              <a:t> Slab Light, 18)</a:t>
            </a:r>
          </a:p>
          <a:p>
            <a:pPr lvl="3"/>
            <a:r>
              <a:rPr lang="en-US" dirty="0" smtClean="0"/>
              <a:t>Fourth level (</a:t>
            </a:r>
            <a:r>
              <a:rPr lang="en-US" dirty="0" err="1" smtClean="0"/>
              <a:t>Orgon</a:t>
            </a:r>
            <a:r>
              <a:rPr lang="en-US" dirty="0" smtClean="0"/>
              <a:t> Slab Light, 16)</a:t>
            </a:r>
          </a:p>
          <a:p>
            <a:pPr lvl="4"/>
            <a:r>
              <a:rPr lang="en-US" dirty="0" smtClean="0"/>
              <a:t>Fifth level (</a:t>
            </a:r>
            <a:r>
              <a:rPr lang="en-US" dirty="0" err="1" smtClean="0"/>
              <a:t>Orgon</a:t>
            </a:r>
            <a:r>
              <a:rPr lang="en-US" dirty="0" smtClean="0"/>
              <a:t> Slab Light, 14)</a:t>
            </a:r>
            <a:endParaRPr lang="en-US" dirty="0"/>
          </a:p>
        </p:txBody>
      </p:sp>
      <p:sp>
        <p:nvSpPr>
          <p:cNvPr id="7" name="L-Shape 6"/>
          <p:cNvSpPr/>
          <p:nvPr userDrawn="1"/>
        </p:nvSpPr>
        <p:spPr>
          <a:xfrm flipH="1">
            <a:off x="-2" y="1"/>
            <a:ext cx="12206815" cy="6869113"/>
          </a:xfrm>
          <a:prstGeom prst="corner">
            <a:avLst>
              <a:gd name="adj1" fmla="val 3545"/>
              <a:gd name="adj2" fmla="val 3685"/>
            </a:avLst>
          </a:prstGeom>
          <a:solidFill>
            <a:srgbClr val="59B23F"/>
          </a:solidFill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CFFCC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755" y="-7289"/>
            <a:ext cx="12206813" cy="790575"/>
          </a:xfrm>
          <a:prstGeom prst="rect">
            <a:avLst/>
          </a:prstGeom>
          <a:solidFill>
            <a:srgbClr val="0B2F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97267" y="23836"/>
            <a:ext cx="880533" cy="1295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56" y="5321300"/>
            <a:ext cx="1083733" cy="1536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1221" y="5693840"/>
            <a:ext cx="1188812" cy="724433"/>
          </a:xfrm>
          <a:prstGeom prst="rect">
            <a:avLst/>
          </a:prstGeom>
        </p:spPr>
      </p:pic>
      <p:sp>
        <p:nvSpPr>
          <p:cNvPr id="1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609" y="-16932"/>
            <a:ext cx="11160857" cy="80021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5900" b="0" i="0" baseline="0">
                <a:solidFill>
                  <a:schemeClr val="bg2"/>
                </a:solidFill>
                <a:latin typeface="Tungsten Semibold"/>
                <a:cs typeface="Tungsten Semibold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(TUNGSTEN SB 59 PT)</a:t>
            </a:r>
          </a:p>
        </p:txBody>
      </p:sp>
    </p:spTree>
    <p:extLst>
      <p:ext uri="{BB962C8B-B14F-4D97-AF65-F5344CB8AC3E}">
        <p14:creationId xmlns:p14="http://schemas.microsoft.com/office/powerpoint/2010/main" val="3122443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1744134" y="1319236"/>
            <a:ext cx="9553133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005F83"/>
                </a:solidFill>
                <a:latin typeface="Orgon Slab"/>
                <a:cs typeface="Orgon Slab"/>
              </a:defRPr>
            </a:lvl1pPr>
          </a:lstStyle>
          <a:p>
            <a:r>
              <a:rPr lang="en-US" dirty="0" smtClean="0"/>
              <a:t>Graphic Here</a:t>
            </a:r>
            <a:endParaRPr lang="en-US" dirty="0"/>
          </a:p>
        </p:txBody>
      </p:sp>
      <p:sp>
        <p:nvSpPr>
          <p:cNvPr id="7" name="L-Shape 6"/>
          <p:cNvSpPr/>
          <p:nvPr userDrawn="1"/>
        </p:nvSpPr>
        <p:spPr>
          <a:xfrm flipH="1">
            <a:off x="-2" y="1"/>
            <a:ext cx="12206815" cy="6869113"/>
          </a:xfrm>
          <a:prstGeom prst="corner">
            <a:avLst>
              <a:gd name="adj1" fmla="val 3545"/>
              <a:gd name="adj2" fmla="val 3685"/>
            </a:avLst>
          </a:prstGeom>
          <a:solidFill>
            <a:srgbClr val="59B23F"/>
          </a:solidFill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CFFCC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755" y="-7289"/>
            <a:ext cx="12206813" cy="790575"/>
          </a:xfrm>
          <a:prstGeom prst="rect">
            <a:avLst/>
          </a:prstGeom>
          <a:solidFill>
            <a:srgbClr val="0B2F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97267" y="23836"/>
            <a:ext cx="880533" cy="1295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56" y="5321300"/>
            <a:ext cx="1083733" cy="1536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1221" y="5693840"/>
            <a:ext cx="1188812" cy="724433"/>
          </a:xfrm>
          <a:prstGeom prst="rect">
            <a:avLst/>
          </a:prstGeom>
        </p:spPr>
      </p:pic>
      <p:sp>
        <p:nvSpPr>
          <p:cNvPr id="1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609" y="-16932"/>
            <a:ext cx="11160857" cy="80021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5900" b="0" i="0" baseline="0">
                <a:solidFill>
                  <a:schemeClr val="bg2"/>
                </a:solidFill>
                <a:latin typeface="Tungsten Semibold"/>
                <a:cs typeface="Tungsten Semibold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(TUNGSTEN SB 59 PT)</a:t>
            </a:r>
          </a:p>
        </p:txBody>
      </p:sp>
    </p:spTree>
    <p:extLst>
      <p:ext uri="{BB962C8B-B14F-4D97-AF65-F5344CB8AC3E}">
        <p14:creationId xmlns:p14="http://schemas.microsoft.com/office/powerpoint/2010/main" val="3286547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6282267" y="1319236"/>
            <a:ext cx="5015000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005F83"/>
                </a:solidFill>
                <a:latin typeface="Orgon Slab"/>
                <a:cs typeface="Orgon Slab"/>
              </a:defRPr>
            </a:lvl1pPr>
          </a:lstStyle>
          <a:p>
            <a:r>
              <a:rPr lang="en-US" dirty="0" smtClean="0"/>
              <a:t>Graphic Here</a:t>
            </a:r>
            <a:endParaRPr lang="en-US" dirty="0"/>
          </a:p>
        </p:txBody>
      </p:sp>
      <p:sp>
        <p:nvSpPr>
          <p:cNvPr id="7" name="L-Shape 6"/>
          <p:cNvSpPr/>
          <p:nvPr userDrawn="1"/>
        </p:nvSpPr>
        <p:spPr>
          <a:xfrm flipH="1">
            <a:off x="-2" y="1"/>
            <a:ext cx="12206815" cy="6869113"/>
          </a:xfrm>
          <a:prstGeom prst="corner">
            <a:avLst>
              <a:gd name="adj1" fmla="val 3545"/>
              <a:gd name="adj2" fmla="val 3685"/>
            </a:avLst>
          </a:prstGeom>
          <a:solidFill>
            <a:srgbClr val="59B23F"/>
          </a:solidFill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CFFCC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755" y="-7289"/>
            <a:ext cx="12206813" cy="790575"/>
          </a:xfrm>
          <a:prstGeom prst="rect">
            <a:avLst/>
          </a:prstGeom>
          <a:solidFill>
            <a:srgbClr val="0B2F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97267" y="23836"/>
            <a:ext cx="880533" cy="1295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56" y="5321300"/>
            <a:ext cx="1083733" cy="1536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1221" y="5693840"/>
            <a:ext cx="1188812" cy="724433"/>
          </a:xfrm>
          <a:prstGeom prst="rect">
            <a:avLst/>
          </a:prstGeom>
        </p:spPr>
      </p:pic>
      <p:sp>
        <p:nvSpPr>
          <p:cNvPr id="1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609" y="-16932"/>
            <a:ext cx="11160857" cy="80021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5900" b="0" i="0" baseline="0">
                <a:solidFill>
                  <a:schemeClr val="bg2"/>
                </a:solidFill>
                <a:latin typeface="Tungsten Semibold"/>
                <a:cs typeface="Tungsten Semibold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(TUNGSTEN SB 59 PT)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79074" y="2565400"/>
            <a:ext cx="5013727" cy="2578100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1pPr>
            <a:lvl2pPr>
              <a:defRPr sz="20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3pPr>
            <a:lvl4pPr>
              <a:defRPr sz="16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rgbClr val="005F83"/>
                </a:solidFill>
                <a:latin typeface="Orgon Slab ExtraLight"/>
                <a:cs typeface="Orgon Slab ExtraLight"/>
              </a:defRPr>
            </a:lvl5pPr>
          </a:lstStyle>
          <a:p>
            <a:pPr lvl="0"/>
            <a:r>
              <a:rPr lang="en-US" dirty="0" smtClean="0"/>
              <a:t>Content here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24 pt.)</a:t>
            </a:r>
          </a:p>
          <a:p>
            <a:pPr lvl="1"/>
            <a:r>
              <a:rPr lang="en-US" dirty="0" smtClean="0"/>
              <a:t>Second level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20)</a:t>
            </a:r>
          </a:p>
          <a:p>
            <a:pPr lvl="2"/>
            <a:r>
              <a:rPr lang="en-US" dirty="0" smtClean="0"/>
              <a:t>Third level (</a:t>
            </a:r>
            <a:r>
              <a:rPr lang="en-US" dirty="0" err="1" smtClean="0"/>
              <a:t>Orgon</a:t>
            </a:r>
            <a:r>
              <a:rPr lang="en-US" dirty="0" smtClean="0"/>
              <a:t> Slab </a:t>
            </a:r>
            <a:r>
              <a:rPr lang="en-US" dirty="0" err="1" smtClean="0"/>
              <a:t>ExtraLight</a:t>
            </a:r>
            <a:r>
              <a:rPr lang="en-US" dirty="0" smtClean="0"/>
              <a:t>, 18)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895677" y="1336968"/>
            <a:ext cx="4997124" cy="11395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005F83"/>
                </a:solidFill>
                <a:latin typeface="Orgon Slab Light"/>
                <a:cs typeface="Orgon Slab Light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SUB-HEADER HERE (ORGON SLAB LIGHT, 24 PT.)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944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7CF8E-14B7-4578-8CE7-3F5F50370F60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774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3E819-69F3-41E1-99F7-DA0747895E0F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782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7CD5E-A7AC-40B1-A753-88246344C240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358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B751C-6688-4501-9F6D-3441C0F74603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574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30212-D4BA-4933-A6C4-13B5FC5B415E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275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6F6F-3448-4907-B114-C363FDD852F7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91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EA2B3-61A7-4C5F-AB32-5176CD5D9115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659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E0A2-865B-4275-A6DB-B4E6544B44F2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460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1A82A-53AB-40AC-8B77-F235ADC7649F}" type="datetime1">
              <a:rPr lang="en-US" smtClean="0"/>
              <a:t>3/25/2019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93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7" r:id="rId12"/>
    <p:sldLayoutId id="2147483657" r:id="rId13"/>
    <p:sldLayoutId id="2147483673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7.jpg"/><Relationship Id="rId7" Type="http://schemas.openxmlformats.org/officeDocument/2006/relationships/image" Target="../media/image24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" t="208" b="25031"/>
          <a:stretch/>
        </p:blipFill>
        <p:spPr>
          <a:xfrm>
            <a:off x="-42167" y="120962"/>
            <a:ext cx="12234167" cy="6817048"/>
          </a:xfrm>
          <a:prstGeom prst="rect">
            <a:avLst/>
          </a:prstGeom>
        </p:spPr>
      </p:pic>
      <p:sp>
        <p:nvSpPr>
          <p:cNvPr id="3" name="Text Placeholder 3"/>
          <p:cNvSpPr txBox="1">
            <a:spLocks/>
          </p:cNvSpPr>
          <p:nvPr/>
        </p:nvSpPr>
        <p:spPr>
          <a:xfrm>
            <a:off x="-66506" y="-486840"/>
            <a:ext cx="11808069" cy="2354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ungsten Semibold"/>
              </a:rPr>
              <a:t>DETRITAL ZIRCON GEOCHRONOLOGY OF PALEOZOIC CLASTICS OF THE OZARK PLATEAU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ungsten Semibold"/>
              </a:rPr>
              <a:t>: IMPLICATION FOR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ungsten Semibold"/>
              </a:rPr>
              <a:t>SEA-LEVEL FLUCTUATION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ungsten Semibold"/>
              </a:rPr>
              <a:t>&amp; FAR-FIELD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ungsten Semibold"/>
              </a:rPr>
              <a:t>TECTONICS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54" y="5704380"/>
            <a:ext cx="1309549" cy="1063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97030" y="1528370"/>
            <a:ext cx="6361871" cy="1200329"/>
          </a:xfrm>
          <a:prstGeom prst="rect">
            <a:avLst/>
          </a:prstGeom>
          <a:solidFill>
            <a:schemeClr val="accent1">
              <a:lumMod val="75000"/>
              <a:alpha val="5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Tungsten Semibold"/>
              </a:rPr>
              <a:t>Chen Zhao, </a:t>
            </a:r>
            <a:r>
              <a:rPr lang="en-US" dirty="0" smtClean="0">
                <a:solidFill>
                  <a:srgbClr val="FFFF00"/>
                </a:solidFill>
                <a:latin typeface="Tungsten Semibold"/>
              </a:rPr>
              <a:t>J. P. Hogan, J. </a:t>
            </a:r>
            <a:r>
              <a:rPr lang="en-US" dirty="0" err="1" smtClean="0">
                <a:solidFill>
                  <a:srgbClr val="FFFF00"/>
                </a:solidFill>
                <a:latin typeface="Tungsten Semibold"/>
              </a:rPr>
              <a:t>Obrist-Farner</a:t>
            </a:r>
            <a:r>
              <a:rPr lang="en-US" dirty="0" smtClean="0">
                <a:solidFill>
                  <a:srgbClr val="FFFF00"/>
                </a:solidFill>
                <a:latin typeface="Tungsten Semibold"/>
              </a:rPr>
              <a:t>, &amp; A. D. Chapman*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Tungsten Semibold"/>
              </a:rPr>
              <a:t> </a:t>
            </a:r>
            <a:endParaRPr lang="en-US" dirty="0">
              <a:solidFill>
                <a:srgbClr val="FFFF00"/>
              </a:solidFill>
              <a:latin typeface="Tungsten Semibold"/>
            </a:endParaRPr>
          </a:p>
          <a:p>
            <a:pPr algn="ctr"/>
            <a:r>
              <a:rPr lang="en-US" dirty="0">
                <a:solidFill>
                  <a:srgbClr val="FFFF00"/>
                </a:solidFill>
                <a:latin typeface="Tungsten Semibold"/>
              </a:rPr>
              <a:t>Missouri University of Science and </a:t>
            </a:r>
            <a:r>
              <a:rPr lang="en-US" dirty="0" smtClean="0">
                <a:solidFill>
                  <a:srgbClr val="FFFF00"/>
                </a:solidFill>
                <a:latin typeface="Tungsten Semibold"/>
              </a:rPr>
              <a:t>Technology, Rolla, MO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Tungsten Semibold"/>
              </a:rPr>
              <a:t>*Macalester College, St. Paul, MN</a:t>
            </a:r>
            <a:endParaRPr lang="en-US" dirty="0">
              <a:solidFill>
                <a:srgbClr val="FFFF00"/>
              </a:solidFill>
              <a:latin typeface="Tungsten Semi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9124"/>
            <a:ext cx="1307616" cy="131445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276066" y="4524233"/>
            <a:ext cx="7485797" cy="2041389"/>
          </a:xfrm>
          <a:custGeom>
            <a:avLst/>
            <a:gdLst>
              <a:gd name="connsiteX0" fmla="*/ 7485797 w 7485797"/>
              <a:gd name="connsiteY0" fmla="*/ 0 h 2041389"/>
              <a:gd name="connsiteX1" fmla="*/ 7124131 w 7485797"/>
              <a:gd name="connsiteY1" fmla="*/ 54591 h 2041389"/>
              <a:gd name="connsiteX2" fmla="*/ 6496334 w 7485797"/>
              <a:gd name="connsiteY2" fmla="*/ 156949 h 2041389"/>
              <a:gd name="connsiteX3" fmla="*/ 6045958 w 7485797"/>
              <a:gd name="connsiteY3" fmla="*/ 334370 h 2041389"/>
              <a:gd name="connsiteX4" fmla="*/ 5622877 w 7485797"/>
              <a:gd name="connsiteY4" fmla="*/ 627797 h 2041389"/>
              <a:gd name="connsiteX5" fmla="*/ 5315803 w 7485797"/>
              <a:gd name="connsiteY5" fmla="*/ 989463 h 2041389"/>
              <a:gd name="connsiteX6" fmla="*/ 4933665 w 7485797"/>
              <a:gd name="connsiteY6" fmla="*/ 1357952 h 2041389"/>
              <a:gd name="connsiteX7" fmla="*/ 4572000 w 7485797"/>
              <a:gd name="connsiteY7" fmla="*/ 1774209 h 2041389"/>
              <a:gd name="connsiteX8" fmla="*/ 4496937 w 7485797"/>
              <a:gd name="connsiteY8" fmla="*/ 2040340 h 2041389"/>
              <a:gd name="connsiteX9" fmla="*/ 3630304 w 7485797"/>
              <a:gd name="connsiteY9" fmla="*/ 1862919 h 2041389"/>
              <a:gd name="connsiteX10" fmla="*/ 3173104 w 7485797"/>
              <a:gd name="connsiteY10" fmla="*/ 1760561 h 2041389"/>
              <a:gd name="connsiteX11" fmla="*/ 2579427 w 7485797"/>
              <a:gd name="connsiteY11" fmla="*/ 1815152 h 2041389"/>
              <a:gd name="connsiteX12" fmla="*/ 1924334 w 7485797"/>
              <a:gd name="connsiteY12" fmla="*/ 1740089 h 2041389"/>
              <a:gd name="connsiteX13" fmla="*/ 1473958 w 7485797"/>
              <a:gd name="connsiteY13" fmla="*/ 1610436 h 2041389"/>
              <a:gd name="connsiteX14" fmla="*/ 1098644 w 7485797"/>
              <a:gd name="connsiteY14" fmla="*/ 1678674 h 2041389"/>
              <a:gd name="connsiteX15" fmla="*/ 266131 w 7485797"/>
              <a:gd name="connsiteY15" fmla="*/ 1835624 h 2041389"/>
              <a:gd name="connsiteX16" fmla="*/ 0 w 7485797"/>
              <a:gd name="connsiteY16" fmla="*/ 1849271 h 204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485797" h="2041389">
                <a:moveTo>
                  <a:pt x="7485797" y="0"/>
                </a:moveTo>
                <a:lnTo>
                  <a:pt x="7124131" y="54591"/>
                </a:lnTo>
                <a:cubicBezTo>
                  <a:pt x="6959220" y="80749"/>
                  <a:pt x="6676029" y="110319"/>
                  <a:pt x="6496334" y="156949"/>
                </a:cubicBezTo>
                <a:cubicBezTo>
                  <a:pt x="6316638" y="203579"/>
                  <a:pt x="6191534" y="255895"/>
                  <a:pt x="6045958" y="334370"/>
                </a:cubicBezTo>
                <a:cubicBezTo>
                  <a:pt x="5900382" y="412845"/>
                  <a:pt x="5744569" y="518615"/>
                  <a:pt x="5622877" y="627797"/>
                </a:cubicBezTo>
                <a:cubicBezTo>
                  <a:pt x="5501185" y="736979"/>
                  <a:pt x="5430672" y="867771"/>
                  <a:pt x="5315803" y="989463"/>
                </a:cubicBezTo>
                <a:cubicBezTo>
                  <a:pt x="5200934" y="1111155"/>
                  <a:pt x="5057632" y="1227161"/>
                  <a:pt x="4933665" y="1357952"/>
                </a:cubicBezTo>
                <a:cubicBezTo>
                  <a:pt x="4809698" y="1488743"/>
                  <a:pt x="4644788" y="1660478"/>
                  <a:pt x="4572000" y="1774209"/>
                </a:cubicBezTo>
                <a:cubicBezTo>
                  <a:pt x="4499212" y="1887940"/>
                  <a:pt x="4653886" y="2025555"/>
                  <a:pt x="4496937" y="2040340"/>
                </a:cubicBezTo>
                <a:cubicBezTo>
                  <a:pt x="4339988" y="2055125"/>
                  <a:pt x="3850943" y="1909549"/>
                  <a:pt x="3630304" y="1862919"/>
                </a:cubicBezTo>
                <a:cubicBezTo>
                  <a:pt x="3409665" y="1816289"/>
                  <a:pt x="3348250" y="1768522"/>
                  <a:pt x="3173104" y="1760561"/>
                </a:cubicBezTo>
                <a:cubicBezTo>
                  <a:pt x="2997958" y="1752600"/>
                  <a:pt x="2787555" y="1818564"/>
                  <a:pt x="2579427" y="1815152"/>
                </a:cubicBezTo>
                <a:cubicBezTo>
                  <a:pt x="2371299" y="1811740"/>
                  <a:pt x="2108579" y="1774208"/>
                  <a:pt x="1924334" y="1740089"/>
                </a:cubicBezTo>
                <a:cubicBezTo>
                  <a:pt x="1740089" y="1705970"/>
                  <a:pt x="1611573" y="1620672"/>
                  <a:pt x="1473958" y="1610436"/>
                </a:cubicBezTo>
                <a:cubicBezTo>
                  <a:pt x="1336343" y="1600200"/>
                  <a:pt x="1098644" y="1678674"/>
                  <a:pt x="1098644" y="1678674"/>
                </a:cubicBezTo>
                <a:lnTo>
                  <a:pt x="266131" y="1835624"/>
                </a:lnTo>
                <a:cubicBezTo>
                  <a:pt x="83024" y="1864057"/>
                  <a:pt x="41512" y="1856664"/>
                  <a:pt x="0" y="184927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02525" y="5164578"/>
            <a:ext cx="2889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Orgon Slab Light" panose="02000503000000020004" pitchFamily="50" charset="0"/>
              </a:rPr>
              <a:t>“Filled Sink Structure</a:t>
            </a:r>
            <a:r>
              <a:rPr lang="en-US" sz="2000" dirty="0" smtClean="0">
                <a:solidFill>
                  <a:schemeClr val="bg1"/>
                </a:solidFill>
                <a:latin typeface="Orgon Slab Light" panose="02000503000000020004" pitchFamily="50" charset="0"/>
              </a:rPr>
              <a:t>”</a:t>
            </a:r>
            <a:endParaRPr lang="en-US" sz="2000" dirty="0">
              <a:solidFill>
                <a:schemeClr val="bg1"/>
              </a:solidFill>
              <a:latin typeface="Orgon Slab Light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89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6876995" y="1196415"/>
            <a:ext cx="3028322" cy="5661585"/>
            <a:chOff x="5832071" y="1782583"/>
            <a:chExt cx="2662847" cy="49783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6" t="39408" r="74841" b="36852"/>
            <a:stretch/>
          </p:blipFill>
          <p:spPr>
            <a:xfrm>
              <a:off x="5843805" y="1782583"/>
              <a:ext cx="2576046" cy="460953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6" t="87068" r="74260" b="11049"/>
            <a:stretch/>
          </p:blipFill>
          <p:spPr>
            <a:xfrm>
              <a:off x="5832071" y="6389053"/>
              <a:ext cx="2662847" cy="371843"/>
            </a:xfrm>
            <a:prstGeom prst="rect">
              <a:avLst/>
            </a:prstGeom>
          </p:spPr>
        </p:pic>
      </p:grpSp>
      <p:sp>
        <p:nvSpPr>
          <p:cNvPr id="4" name="Text Placeholder 2"/>
          <p:cNvSpPr txBox="1">
            <a:spLocks/>
          </p:cNvSpPr>
          <p:nvPr/>
        </p:nvSpPr>
        <p:spPr>
          <a:xfrm>
            <a:off x="0" y="-109211"/>
            <a:ext cx="12192000" cy="8002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900" b="0" i="0" kern="1200" baseline="0">
                <a:solidFill>
                  <a:schemeClr val="bg2"/>
                </a:solidFill>
                <a:latin typeface="Tungsten Semibold"/>
                <a:ea typeface="+mn-ea"/>
                <a:cs typeface="Tungsten Semibold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PROVENANCE</a:t>
            </a:r>
            <a:endParaRPr lang="en-US" dirty="0"/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02402" y="629922"/>
            <a:ext cx="5085050" cy="12165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/>
              <a:t>Early &amp; Middle Ordovician 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4" t="2701" r="16064" b="93640"/>
          <a:stretch/>
        </p:blipFill>
        <p:spPr>
          <a:xfrm>
            <a:off x="6753996" y="821254"/>
            <a:ext cx="2993870" cy="41694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36897" y="1215118"/>
            <a:ext cx="4545892" cy="5595675"/>
            <a:chOff x="1645009" y="1628109"/>
            <a:chExt cx="4033972" cy="496553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31" b="5900"/>
            <a:stretch/>
          </p:blipFill>
          <p:spPr>
            <a:xfrm>
              <a:off x="1645009" y="1628109"/>
              <a:ext cx="4033972" cy="496553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870826" y="3727409"/>
              <a:ext cx="5806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Orgon Slab Light" panose="02000503000000020004" pitchFamily="50" charset="0"/>
                </a:rPr>
                <a:t>MCR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3244645" y="3945194"/>
              <a:ext cx="244030" cy="23387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491075" y="3602575"/>
              <a:ext cx="4427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Orgon Slab Light" panose="02000503000000020004" pitchFamily="50" charset="0"/>
                </a:rPr>
                <a:t>HB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3729436" y="3828258"/>
              <a:ext cx="64039" cy="15617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738491" y="4137211"/>
              <a:ext cx="163928" cy="2731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b="1" dirty="0">
                <a:latin typeface="Orgon Slab Light" panose="02000503000000020004" pitchFamily="50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025289" y="1837265"/>
            <a:ext cx="157113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Orgon Slab Light" panose="02000503000000020004" pitchFamily="50" charset="0"/>
              </a:rPr>
              <a:t>Ozark Plateau</a:t>
            </a:r>
            <a:endParaRPr lang="en-US" sz="1600" b="1" dirty="0">
              <a:latin typeface="Orgon Slab Light" panose="02000503000000020004" pitchFamily="5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32118" y="4192324"/>
            <a:ext cx="77873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Orgon Slab Light" panose="02000503000000020004" pitchFamily="50" charset="0"/>
              </a:rPr>
              <a:t>MCR</a:t>
            </a:r>
          </a:p>
          <a:p>
            <a:r>
              <a:rPr lang="en-US" sz="1600" b="1" dirty="0" smtClean="0">
                <a:latin typeface="Orgon Slab Light" panose="02000503000000020004" pitchFamily="50" charset="0"/>
              </a:rPr>
              <a:t>Late </a:t>
            </a:r>
            <a:r>
              <a:rPr lang="az-Cyrl-AZ" sz="1600" b="1" dirty="0" smtClean="0"/>
              <a:t>Є</a:t>
            </a:r>
            <a:endParaRPr lang="en-US" sz="1600" b="1" dirty="0">
              <a:latin typeface="Orgon Slab Light" panose="02000503000000020004" pitchFamily="50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878811" y="113117"/>
            <a:ext cx="385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rgon Slab Light" panose="02000503000000020004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62343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15930" y="1051856"/>
            <a:ext cx="11222071" cy="5271305"/>
            <a:chOff x="3210993" y="2239705"/>
            <a:chExt cx="8469510" cy="3978354"/>
          </a:xfrm>
        </p:grpSpPr>
        <p:grpSp>
          <p:nvGrpSpPr>
            <p:cNvPr id="3" name="Group 2"/>
            <p:cNvGrpSpPr/>
            <p:nvPr/>
          </p:nvGrpSpPr>
          <p:grpSpPr>
            <a:xfrm>
              <a:off x="3210993" y="3254495"/>
              <a:ext cx="8469510" cy="2963564"/>
              <a:chOff x="3855270" y="1383462"/>
              <a:chExt cx="3533063" cy="123625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113" t="25301" r="17799" b="68405"/>
              <a:stretch/>
            </p:blipFill>
            <p:spPr>
              <a:xfrm>
                <a:off x="3937216" y="1383462"/>
                <a:ext cx="3292213" cy="835267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279" t="86988" r="16175" b="9871"/>
              <a:stretch/>
            </p:blipFill>
            <p:spPr>
              <a:xfrm>
                <a:off x="3855270" y="2201687"/>
                <a:ext cx="3533063" cy="418028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74" t="1836" r="16064" b="93640"/>
            <a:stretch/>
          </p:blipFill>
          <p:spPr>
            <a:xfrm>
              <a:off x="4701919" y="2239705"/>
              <a:ext cx="4794385" cy="825526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590960" y="926192"/>
            <a:ext cx="4418633" cy="5903808"/>
            <a:chOff x="10995885" y="993010"/>
            <a:chExt cx="4001976" cy="53471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6" t="2202" r="5190" b="9500"/>
            <a:stretch/>
          </p:blipFill>
          <p:spPr>
            <a:xfrm>
              <a:off x="11096820" y="993010"/>
              <a:ext cx="3800106" cy="534710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0995885" y="2389115"/>
              <a:ext cx="4001976" cy="59539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 Placeholder 2"/>
          <p:cNvSpPr txBox="1">
            <a:spLocks/>
          </p:cNvSpPr>
          <p:nvPr/>
        </p:nvSpPr>
        <p:spPr>
          <a:xfrm>
            <a:off x="0" y="-109211"/>
            <a:ext cx="12192000" cy="8002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900" b="0" i="0" kern="1200" baseline="0">
                <a:solidFill>
                  <a:schemeClr val="bg2"/>
                </a:solidFill>
                <a:latin typeface="Tungsten Semibold"/>
                <a:ea typeface="+mn-ea"/>
                <a:cs typeface="Tungsten Semibold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PROVENANCE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1105481" y="1258831"/>
            <a:ext cx="10532520" cy="5507480"/>
            <a:chOff x="1105481" y="1258831"/>
            <a:chExt cx="10532520" cy="5507480"/>
          </a:xfrm>
        </p:grpSpPr>
        <p:grpSp>
          <p:nvGrpSpPr>
            <p:cNvPr id="13" name="Group 12"/>
            <p:cNvGrpSpPr/>
            <p:nvPr/>
          </p:nvGrpSpPr>
          <p:grpSpPr>
            <a:xfrm>
              <a:off x="1105481" y="1258831"/>
              <a:ext cx="10532520" cy="5507480"/>
              <a:chOff x="2757410" y="1816084"/>
              <a:chExt cx="8920715" cy="4664663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2757410" y="1816084"/>
                <a:ext cx="8920715" cy="4664663"/>
                <a:chOff x="3448022" y="1591360"/>
                <a:chExt cx="7307028" cy="3820861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38" t="19057" r="16787" b="53678"/>
                <a:stretch/>
              </p:blipFill>
              <p:spPr>
                <a:xfrm>
                  <a:off x="3448022" y="1591360"/>
                  <a:ext cx="7307028" cy="3604203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005" t="87034" r="16787" b="2616"/>
                <a:stretch/>
              </p:blipFill>
              <p:spPr>
                <a:xfrm>
                  <a:off x="6901457" y="4051551"/>
                  <a:ext cx="3830665" cy="1360670"/>
                </a:xfrm>
                <a:prstGeom prst="rect">
                  <a:avLst/>
                </a:prstGeom>
              </p:spPr>
            </p:pic>
          </p:grpSp>
          <p:sp>
            <p:nvSpPr>
              <p:cNvPr id="12" name="Rectangle 11"/>
              <p:cNvSpPr/>
              <p:nvPr/>
            </p:nvSpPr>
            <p:spPr>
              <a:xfrm>
                <a:off x="4085439" y="5704514"/>
                <a:ext cx="2592198" cy="7146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" name="Straight Arrow Connector 21"/>
            <p:cNvCxnSpPr/>
            <p:nvPr/>
          </p:nvCxnSpPr>
          <p:spPr>
            <a:xfrm flipV="1">
              <a:off x="7835395" y="4706471"/>
              <a:ext cx="214911" cy="83371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10369563" y="4683082"/>
              <a:ext cx="133401" cy="84871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876" y="636186"/>
            <a:ext cx="6767704" cy="100468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/>
              <a:t>Devonian Bushberg Sandstone</a:t>
            </a:r>
            <a:endParaRPr lang="en-US" sz="2800" b="1" dirty="0"/>
          </a:p>
          <a:p>
            <a:pPr marL="342900" lvl="1" indent="0"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484305" y="5344159"/>
            <a:ext cx="6767704" cy="1024625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50000"/>
              </a:lnSpc>
              <a:buNone/>
            </a:pPr>
            <a:r>
              <a:rPr lang="en-US" sz="2400" dirty="0" smtClean="0"/>
              <a:t>Grenville</a:t>
            </a:r>
            <a:r>
              <a:rPr lang="en-US" sz="2400" dirty="0"/>
              <a:t> </a:t>
            </a:r>
            <a:r>
              <a:rPr lang="en-US" sz="2400" dirty="0" smtClean="0"/>
              <a:t>                       Superior</a:t>
            </a:r>
            <a:endParaRPr lang="en-US" sz="2400" dirty="0"/>
          </a:p>
          <a:p>
            <a:pPr marL="342900" lvl="1" indent="0"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1706045" y="113117"/>
            <a:ext cx="55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Orgon Slab Light" panose="02000503000000020004" pitchFamily="50" charset="0"/>
              </a:rPr>
              <a:t>10</a:t>
            </a:r>
            <a:endParaRPr lang="en-US" b="1" dirty="0">
              <a:solidFill>
                <a:schemeClr val="bg1"/>
              </a:solidFill>
              <a:latin typeface="Orgon Slab Light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609374" y="1125219"/>
            <a:ext cx="5206536" cy="5678993"/>
            <a:chOff x="4919155" y="1260351"/>
            <a:chExt cx="5206536" cy="56789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38" t="2202" r="16781" b="74614"/>
            <a:stretch/>
          </p:blipFill>
          <p:spPr>
            <a:xfrm>
              <a:off x="4977442" y="1260351"/>
              <a:ext cx="5148249" cy="466585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04" t="87003" r="17298" b="7868"/>
            <a:stretch/>
          </p:blipFill>
          <p:spPr>
            <a:xfrm>
              <a:off x="4919155" y="5913144"/>
              <a:ext cx="5105791" cy="102620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209211" y="1235896"/>
            <a:ext cx="4043976" cy="5656461"/>
            <a:chOff x="4991455" y="1201840"/>
            <a:chExt cx="1453718" cy="203337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6" t="2202" r="5190" b="8502"/>
            <a:stretch/>
          </p:blipFill>
          <p:spPr>
            <a:xfrm>
              <a:off x="5016243" y="1201840"/>
              <a:ext cx="1428930" cy="203337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991455" y="1227611"/>
              <a:ext cx="1428930" cy="5981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0" y="736571"/>
            <a:ext cx="11521440" cy="305599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/>
              <a:t>Late Paleozoic Aux Vases Sandstone &amp; Warner </a:t>
            </a:r>
            <a:r>
              <a:rPr lang="en-US" sz="2800" b="1" dirty="0" err="1" smtClean="0"/>
              <a:t>Fm</a:t>
            </a:r>
            <a:r>
              <a:rPr lang="en-US" sz="2800" b="1" dirty="0" smtClean="0"/>
              <a:t> </a:t>
            </a:r>
            <a:endParaRPr lang="en-US" sz="2800" b="1" dirty="0"/>
          </a:p>
          <a:p>
            <a:pPr lvl="1">
              <a:lnSpc>
                <a:spcPct val="150000"/>
              </a:lnSpc>
            </a:pPr>
            <a:r>
              <a:rPr lang="en-US" sz="2400" dirty="0"/>
              <a:t>Grenville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Appalachian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Appalachian</a:t>
            </a:r>
          </a:p>
          <a:p>
            <a:pPr lvl="1" indent="0">
              <a:lnSpc>
                <a:spcPct val="150000"/>
              </a:lnSpc>
              <a:buNone/>
            </a:pPr>
            <a:r>
              <a:rPr lang="en-US" sz="2400" dirty="0" smtClean="0"/>
              <a:t>Foreland Basin </a:t>
            </a:r>
            <a:endParaRPr lang="en-US" sz="2400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0" y="-135337"/>
            <a:ext cx="12192000" cy="8002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900" b="0" i="0" kern="1200" baseline="0">
                <a:solidFill>
                  <a:schemeClr val="bg2"/>
                </a:solidFill>
                <a:latin typeface="Tungsten Semibold"/>
                <a:ea typeface="+mn-ea"/>
                <a:cs typeface="Tungsten Semibold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PROVENANCE</a:t>
            </a:r>
            <a:endParaRPr lang="en-US" dirty="0"/>
          </a:p>
        </p:txBody>
      </p:sp>
      <p:sp>
        <p:nvSpPr>
          <p:cNvPr id="10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697380" y="2155971"/>
            <a:ext cx="4048913" cy="4035104"/>
          </a:xfrm>
        </p:spPr>
        <p:txBody>
          <a:bodyPr>
            <a:normAutofit/>
          </a:bodyPr>
          <a:lstStyle/>
          <a:p>
            <a:pPr marL="457200" lvl="1" indent="0" algn="r">
              <a:lnSpc>
                <a:spcPct val="150000"/>
              </a:lnSpc>
              <a:buNone/>
            </a:pPr>
            <a:r>
              <a:rPr lang="en-US" sz="2400" dirty="0" smtClean="0"/>
              <a:t>Warner </a:t>
            </a:r>
            <a:r>
              <a:rPr lang="en-US" sz="2400" dirty="0" err="1" smtClean="0"/>
              <a:t>Fm</a:t>
            </a:r>
            <a:r>
              <a:rPr lang="en-US" sz="2400" dirty="0" smtClean="0"/>
              <a:t> (Upper)</a:t>
            </a:r>
          </a:p>
          <a:p>
            <a:pPr marL="457200" lvl="1" indent="0" algn="r">
              <a:lnSpc>
                <a:spcPct val="150000"/>
              </a:lnSpc>
              <a:buNone/>
            </a:pPr>
            <a:endParaRPr lang="en-US" sz="2400" dirty="0"/>
          </a:p>
          <a:p>
            <a:pPr marL="457200" lvl="1" indent="0" algn="r">
              <a:lnSpc>
                <a:spcPct val="150000"/>
              </a:lnSpc>
              <a:buNone/>
            </a:pPr>
            <a:r>
              <a:rPr lang="en-US" sz="2400" dirty="0" smtClean="0"/>
              <a:t>Warner </a:t>
            </a:r>
            <a:r>
              <a:rPr lang="en-US" sz="2400" dirty="0" err="1" smtClean="0"/>
              <a:t>Fm</a:t>
            </a:r>
            <a:r>
              <a:rPr lang="en-US" sz="2400" dirty="0" smtClean="0"/>
              <a:t> (Bottom)</a:t>
            </a:r>
          </a:p>
          <a:p>
            <a:pPr marL="457200" lvl="1" indent="0" algn="r">
              <a:lnSpc>
                <a:spcPct val="150000"/>
              </a:lnSpc>
              <a:buNone/>
            </a:pPr>
            <a:endParaRPr lang="en-US" sz="2400" dirty="0"/>
          </a:p>
          <a:p>
            <a:pPr marL="457200" lvl="1" indent="0" algn="r">
              <a:lnSpc>
                <a:spcPct val="150000"/>
              </a:lnSpc>
              <a:buNone/>
            </a:pPr>
            <a:r>
              <a:rPr lang="en-US" sz="2400" dirty="0" smtClean="0"/>
              <a:t>Aux Vases Sandstone 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1706045" y="113117"/>
            <a:ext cx="55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Orgon Slab Light" panose="02000503000000020004" pitchFamily="50" charset="0"/>
              </a:rPr>
              <a:t>11</a:t>
            </a:r>
            <a:endParaRPr lang="en-US" b="1" dirty="0">
              <a:solidFill>
                <a:schemeClr val="bg1"/>
              </a:solidFill>
              <a:latin typeface="Orgon Slab Light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07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8" t="55282" r="33787" b="21305"/>
          <a:stretch/>
        </p:blipFill>
        <p:spPr>
          <a:xfrm>
            <a:off x="8641679" y="1871846"/>
            <a:ext cx="2834041" cy="2875566"/>
          </a:xfrm>
          <a:prstGeom prst="rect">
            <a:avLst/>
          </a:prstGeom>
        </p:spPr>
      </p:pic>
      <p:sp>
        <p:nvSpPr>
          <p:cNvPr id="5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6639" y="632527"/>
            <a:ext cx="11171074" cy="116863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Late Paleozoic Aux Vases Sandstone &amp; Warner </a:t>
            </a:r>
            <a:r>
              <a:rPr lang="en-US" sz="2800" b="1" dirty="0" err="1"/>
              <a:t>Fm</a:t>
            </a:r>
            <a:r>
              <a:rPr lang="en-US" sz="2800" b="1" dirty="0"/>
              <a:t> 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108481"/>
            <a:ext cx="12511144" cy="800218"/>
          </a:xfrm>
        </p:spPr>
        <p:txBody>
          <a:bodyPr/>
          <a:lstStyle/>
          <a:p>
            <a:r>
              <a:rPr lang="en-US" sz="3200" dirty="0"/>
              <a:t>PROVENANCE &amp; </a:t>
            </a:r>
            <a:r>
              <a:rPr lang="en-US" sz="3200" dirty="0" smtClean="0"/>
              <a:t>DISPERSAL </a:t>
            </a:r>
            <a:r>
              <a:rPr lang="en-US" sz="3200" dirty="0"/>
              <a:t>PATH OF CLASTIC SEDIMENTS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9053" y="1765914"/>
            <a:ext cx="5233664" cy="4843097"/>
            <a:chOff x="2036631" y="3001384"/>
            <a:chExt cx="4088524" cy="37834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4" t="27439" r="7073" b="4062"/>
            <a:stretch/>
          </p:blipFill>
          <p:spPr>
            <a:xfrm>
              <a:off x="2036631" y="3001384"/>
              <a:ext cx="4088524" cy="378341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944753" y="4282476"/>
              <a:ext cx="5369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Orgon Slab Light" panose="02000503000000020004" pitchFamily="50" charset="0"/>
                </a:rPr>
                <a:t>AFB</a:t>
              </a:r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 flipV="1">
            <a:off x="4782523" y="4415410"/>
            <a:ext cx="241743" cy="20954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639" y="1208588"/>
            <a:ext cx="3247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600" dirty="0">
                <a:latin typeface="Orgon Slab Light" panose="02000503000000020004" pitchFamily="50" charset="0"/>
              </a:rPr>
              <a:t>AFB</a:t>
            </a:r>
            <a:r>
              <a:rPr lang="en-US" sz="1600" dirty="0" smtClean="0">
                <a:latin typeface="Orgon Slab Light" panose="02000503000000020004" pitchFamily="50" charset="0"/>
              </a:rPr>
              <a:t>:</a:t>
            </a:r>
          </a:p>
          <a:p>
            <a:pPr marL="342900" indent="-342900"/>
            <a:r>
              <a:rPr lang="en-US" sz="1600" dirty="0" smtClean="0">
                <a:latin typeface="Orgon Slab Light" panose="02000503000000020004" pitchFamily="50" charset="0"/>
              </a:rPr>
              <a:t> </a:t>
            </a:r>
            <a:r>
              <a:rPr lang="en-US" sz="1600" dirty="0">
                <a:latin typeface="Orgon Slab Light" panose="02000503000000020004" pitchFamily="50" charset="0"/>
              </a:rPr>
              <a:t>Appalachian </a:t>
            </a:r>
            <a:r>
              <a:rPr lang="en-US" sz="1600" dirty="0" smtClean="0">
                <a:latin typeface="Orgon Slab Light" panose="02000503000000020004" pitchFamily="50" charset="0"/>
              </a:rPr>
              <a:t>Foreland </a:t>
            </a:r>
            <a:r>
              <a:rPr lang="en-US" sz="1600" dirty="0">
                <a:latin typeface="Orgon Slab Light" panose="02000503000000020004" pitchFamily="50" charset="0"/>
              </a:rPr>
              <a:t>Basin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4" t="2701" r="16064" b="93640"/>
          <a:stretch/>
        </p:blipFill>
        <p:spPr>
          <a:xfrm>
            <a:off x="6376910" y="1216842"/>
            <a:ext cx="4703262" cy="65500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987444" y="1765914"/>
            <a:ext cx="2577436" cy="4924446"/>
            <a:chOff x="6154005" y="1847090"/>
            <a:chExt cx="2494049" cy="47651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08" t="15312" r="35057" b="44356"/>
            <a:stretch/>
          </p:blipFill>
          <p:spPr>
            <a:xfrm>
              <a:off x="6158119" y="1847090"/>
              <a:ext cx="2419886" cy="440271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08" t="75372" r="34105" b="21323"/>
            <a:stretch/>
          </p:blipFill>
          <p:spPr>
            <a:xfrm>
              <a:off x="6154005" y="6251388"/>
              <a:ext cx="2494049" cy="360829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6917101" y="2489096"/>
            <a:ext cx="157113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Orgon Slab Light" panose="02000503000000020004" pitchFamily="50" charset="0"/>
              </a:rPr>
              <a:t>Ozark Plateau</a:t>
            </a:r>
            <a:endParaRPr lang="en-US" sz="1600" b="1" dirty="0">
              <a:latin typeface="Orgon Slab Light" panose="02000503000000020004" pitchFamily="5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629475" y="2782654"/>
            <a:ext cx="58823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Orgon Slab Light" panose="02000503000000020004" pitchFamily="50" charset="0"/>
              </a:rPr>
              <a:t>AFB</a:t>
            </a:r>
            <a:endParaRPr lang="en-US" sz="1600" b="1" dirty="0">
              <a:latin typeface="Orgon Slab Light" panose="02000503000000020004" pitchFamily="50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15732" y="4771044"/>
            <a:ext cx="63831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Orgon Slab Light" panose="02000503000000020004" pitchFamily="50" charset="0"/>
              </a:rPr>
              <a:t>MCR</a:t>
            </a:r>
            <a:endParaRPr lang="en-US" sz="1600" b="1" dirty="0">
              <a:latin typeface="Orgon Slab Light" panose="02000503000000020004" pitchFamily="50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706045" y="113117"/>
            <a:ext cx="55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Orgon Slab Light" panose="02000503000000020004" pitchFamily="50" charset="0"/>
              </a:rPr>
              <a:t>12</a:t>
            </a:r>
            <a:endParaRPr lang="en-US" b="1" dirty="0">
              <a:solidFill>
                <a:schemeClr val="bg1"/>
              </a:solidFill>
              <a:latin typeface="Orgon Slab Light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82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242880" y="2006759"/>
            <a:ext cx="3421059" cy="3586090"/>
            <a:chOff x="6154005" y="1847091"/>
            <a:chExt cx="2487849" cy="260786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08" t="15312" r="35057" b="63968"/>
            <a:stretch/>
          </p:blipFill>
          <p:spPr>
            <a:xfrm>
              <a:off x="6158119" y="1847091"/>
              <a:ext cx="2419886" cy="226183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08" t="75372" r="34186" b="21305"/>
            <a:stretch/>
          </p:blipFill>
          <p:spPr>
            <a:xfrm>
              <a:off x="6154005" y="4092191"/>
              <a:ext cx="2487849" cy="362766"/>
            </a:xfrm>
            <a:prstGeom prst="rect">
              <a:avLst/>
            </a:prstGeom>
          </p:spPr>
        </p:pic>
      </p:grp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108481"/>
            <a:ext cx="12511144" cy="800218"/>
          </a:xfrm>
        </p:spPr>
        <p:txBody>
          <a:bodyPr/>
          <a:lstStyle/>
          <a:p>
            <a:r>
              <a:rPr lang="en-US" sz="3200" dirty="0"/>
              <a:t>PROVENANCE &amp; </a:t>
            </a:r>
            <a:r>
              <a:rPr lang="en-US" sz="3200" dirty="0" smtClean="0"/>
              <a:t>DISPERSAL </a:t>
            </a:r>
            <a:r>
              <a:rPr lang="en-US" sz="3200" dirty="0"/>
              <a:t>PATH OF CLASTIC SEDIMENTS</a:t>
            </a:r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6639" y="632527"/>
            <a:ext cx="11171074" cy="116863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Late Paleozoic Aux Vases Sandstone &amp; Warner </a:t>
            </a:r>
            <a:r>
              <a:rPr lang="en-US" sz="2800" b="1" dirty="0" err="1"/>
              <a:t>Fm</a:t>
            </a:r>
            <a:r>
              <a:rPr lang="en-US" sz="2800" b="1" dirty="0"/>
              <a:t>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7103" y="1765914"/>
            <a:ext cx="5233664" cy="4843097"/>
            <a:chOff x="2036631" y="3001384"/>
            <a:chExt cx="4088524" cy="378341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4" t="27439" r="7073" b="4062"/>
            <a:stretch/>
          </p:blipFill>
          <p:spPr>
            <a:xfrm>
              <a:off x="2036631" y="3001384"/>
              <a:ext cx="4088524" cy="378341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944753" y="4282476"/>
              <a:ext cx="5369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Orgon Slab Light" panose="02000503000000020004" pitchFamily="50" charset="0"/>
                </a:rPr>
                <a:t>AFB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639" y="1208588"/>
            <a:ext cx="3247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600" dirty="0">
                <a:latin typeface="Orgon Slab Light" panose="02000503000000020004" pitchFamily="50" charset="0"/>
              </a:rPr>
              <a:t>AFB</a:t>
            </a:r>
            <a:r>
              <a:rPr lang="en-US" sz="1600" dirty="0" smtClean="0">
                <a:latin typeface="Orgon Slab Light" panose="02000503000000020004" pitchFamily="50" charset="0"/>
              </a:rPr>
              <a:t>:</a:t>
            </a:r>
          </a:p>
          <a:p>
            <a:pPr marL="342900" indent="-342900"/>
            <a:r>
              <a:rPr lang="en-US" sz="1600" dirty="0" smtClean="0">
                <a:latin typeface="Orgon Slab Light" panose="02000503000000020004" pitchFamily="50" charset="0"/>
              </a:rPr>
              <a:t> </a:t>
            </a:r>
            <a:r>
              <a:rPr lang="en-US" sz="1600" dirty="0">
                <a:latin typeface="Orgon Slab Light" panose="02000503000000020004" pitchFamily="50" charset="0"/>
              </a:rPr>
              <a:t>Appalachian </a:t>
            </a:r>
            <a:r>
              <a:rPr lang="en-US" sz="1600" dirty="0" smtClean="0">
                <a:latin typeface="Orgon Slab Light" panose="02000503000000020004" pitchFamily="50" charset="0"/>
              </a:rPr>
              <a:t>Foreland </a:t>
            </a:r>
            <a:r>
              <a:rPr lang="en-US" sz="1600" dirty="0">
                <a:latin typeface="Orgon Slab Light" panose="02000503000000020004" pitchFamily="50" charset="0"/>
              </a:rPr>
              <a:t>Basin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6" t="55425" r="34094" b="21306"/>
          <a:stretch/>
        </p:blipFill>
        <p:spPr>
          <a:xfrm>
            <a:off x="8648700" y="2130725"/>
            <a:ext cx="3314700" cy="34621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4" t="2701" r="16064" b="93640"/>
          <a:stretch/>
        </p:blipFill>
        <p:spPr>
          <a:xfrm>
            <a:off x="6376910" y="1216842"/>
            <a:ext cx="4703262" cy="65500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87789" y="2789986"/>
            <a:ext cx="157113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Orgon Slab Light" panose="02000503000000020004" pitchFamily="50" charset="0"/>
              </a:rPr>
              <a:t>Ozark Plateau</a:t>
            </a:r>
            <a:endParaRPr lang="en-US" sz="1600" b="1" dirty="0">
              <a:latin typeface="Orgon Slab Light" panose="02000503000000020004" pitchFamily="50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032840" y="3223084"/>
            <a:ext cx="58823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Orgon Slab Light" panose="02000503000000020004" pitchFamily="50" charset="0"/>
              </a:rPr>
              <a:t>AFB</a:t>
            </a:r>
            <a:endParaRPr lang="en-US" sz="1600" b="1" dirty="0">
              <a:latin typeface="Orgon Slab Light" panose="02000503000000020004" pitchFamily="50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06045" y="113117"/>
            <a:ext cx="55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Orgon Slab Light" panose="02000503000000020004" pitchFamily="50" charset="0"/>
              </a:rPr>
              <a:t>13</a:t>
            </a:r>
            <a:endParaRPr lang="en-US" b="1" dirty="0">
              <a:solidFill>
                <a:schemeClr val="bg1"/>
              </a:solidFill>
              <a:latin typeface="Orgon Slab Light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81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329947" y="719501"/>
            <a:ext cx="9526821" cy="6138499"/>
            <a:chOff x="1749287" y="791223"/>
            <a:chExt cx="5539331" cy="356920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74" t="2701" r="16064" b="93640"/>
            <a:stretch/>
          </p:blipFill>
          <p:spPr>
            <a:xfrm>
              <a:off x="4189303" y="791223"/>
              <a:ext cx="2970050" cy="4136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71" t="37620" r="17355" b="37637"/>
            <a:stretch/>
          </p:blipFill>
          <p:spPr>
            <a:xfrm>
              <a:off x="4376703" y="1152847"/>
              <a:ext cx="2906913" cy="285966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92" t="86988" r="17359" b="9871"/>
            <a:stretch/>
          </p:blipFill>
          <p:spPr>
            <a:xfrm>
              <a:off x="4344193" y="3996563"/>
              <a:ext cx="2944425" cy="36386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749287" y="993913"/>
              <a:ext cx="2196548" cy="596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025115" y="1064437"/>
            <a:ext cx="3959029" cy="5534212"/>
            <a:chOff x="5926628" y="1004767"/>
            <a:chExt cx="3959029" cy="553421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6" t="2202" r="5190" b="8502"/>
            <a:stretch/>
          </p:blipFill>
          <p:spPr>
            <a:xfrm>
              <a:off x="5926628" y="1004767"/>
              <a:ext cx="3889111" cy="553421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996546" y="3163003"/>
              <a:ext cx="3889111" cy="117856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9587" y="4190067"/>
            <a:ext cx="5299916" cy="2335057"/>
            <a:chOff x="1959611" y="826002"/>
            <a:chExt cx="7733337" cy="340718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611" y="826002"/>
              <a:ext cx="7733337" cy="3407183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8857130" y="3001252"/>
              <a:ext cx="594043" cy="1029908"/>
              <a:chOff x="7333129" y="3001252"/>
              <a:chExt cx="594043" cy="1029908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>
                <a:off x="7333129" y="3001252"/>
                <a:ext cx="0" cy="1029908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7434729" y="3245828"/>
                <a:ext cx="4924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2m</a:t>
                </a:r>
              </a:p>
            </p:txBody>
          </p:sp>
        </p:grpSp>
        <p:sp>
          <p:nvSpPr>
            <p:cNvPr id="21" name="Freeform 20"/>
            <p:cNvSpPr/>
            <p:nvPr/>
          </p:nvSpPr>
          <p:spPr>
            <a:xfrm>
              <a:off x="2056263" y="2436126"/>
              <a:ext cx="7519916" cy="1564093"/>
            </a:xfrm>
            <a:custGeom>
              <a:avLst/>
              <a:gdLst>
                <a:gd name="connsiteX0" fmla="*/ 7519916 w 7519916"/>
                <a:gd name="connsiteY0" fmla="*/ 0 h 1564093"/>
                <a:gd name="connsiteX1" fmla="*/ 7042244 w 7519916"/>
                <a:gd name="connsiteY1" fmla="*/ 20472 h 1564093"/>
                <a:gd name="connsiteX2" fmla="*/ 6653283 w 7519916"/>
                <a:gd name="connsiteY2" fmla="*/ 122830 h 1564093"/>
                <a:gd name="connsiteX3" fmla="*/ 6380328 w 7519916"/>
                <a:gd name="connsiteY3" fmla="*/ 484496 h 1564093"/>
                <a:gd name="connsiteX4" fmla="*/ 6291618 w 7519916"/>
                <a:gd name="connsiteY4" fmla="*/ 900753 h 1564093"/>
                <a:gd name="connsiteX5" fmla="*/ 5656997 w 7519916"/>
                <a:gd name="connsiteY5" fmla="*/ 1112293 h 1564093"/>
                <a:gd name="connsiteX6" fmla="*/ 5302155 w 7519916"/>
                <a:gd name="connsiteY6" fmla="*/ 1398896 h 1564093"/>
                <a:gd name="connsiteX7" fmla="*/ 4926841 w 7519916"/>
                <a:gd name="connsiteY7" fmla="*/ 1562669 h 1564093"/>
                <a:gd name="connsiteX8" fmla="*/ 4299044 w 7519916"/>
                <a:gd name="connsiteY8" fmla="*/ 1310185 h 1564093"/>
                <a:gd name="connsiteX9" fmla="*/ 3739486 w 7519916"/>
                <a:gd name="connsiteY9" fmla="*/ 1351129 h 1564093"/>
                <a:gd name="connsiteX10" fmla="*/ 3179928 w 7519916"/>
                <a:gd name="connsiteY10" fmla="*/ 1467135 h 1564093"/>
                <a:gd name="connsiteX11" fmla="*/ 2470244 w 7519916"/>
                <a:gd name="connsiteY11" fmla="*/ 1405720 h 1564093"/>
                <a:gd name="connsiteX12" fmla="*/ 1705970 w 7519916"/>
                <a:gd name="connsiteY12" fmla="*/ 1289714 h 1564093"/>
                <a:gd name="connsiteX13" fmla="*/ 1132764 w 7519916"/>
                <a:gd name="connsiteY13" fmla="*/ 1194179 h 1564093"/>
                <a:gd name="connsiteX14" fmla="*/ 696036 w 7519916"/>
                <a:gd name="connsiteY14" fmla="*/ 1228299 h 1564093"/>
                <a:gd name="connsiteX15" fmla="*/ 177421 w 7519916"/>
                <a:gd name="connsiteY15" fmla="*/ 1323833 h 1564093"/>
                <a:gd name="connsiteX16" fmla="*/ 0 w 7519916"/>
                <a:gd name="connsiteY16" fmla="*/ 1357953 h 1564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519916" h="1564093">
                  <a:moveTo>
                    <a:pt x="7519916" y="0"/>
                  </a:moveTo>
                  <a:cubicBezTo>
                    <a:pt x="7353299" y="0"/>
                    <a:pt x="7186683" y="0"/>
                    <a:pt x="7042244" y="20472"/>
                  </a:cubicBezTo>
                  <a:cubicBezTo>
                    <a:pt x="6897805" y="40944"/>
                    <a:pt x="6763602" y="45493"/>
                    <a:pt x="6653283" y="122830"/>
                  </a:cubicBezTo>
                  <a:cubicBezTo>
                    <a:pt x="6542964" y="200167"/>
                    <a:pt x="6440605" y="354842"/>
                    <a:pt x="6380328" y="484496"/>
                  </a:cubicBezTo>
                  <a:cubicBezTo>
                    <a:pt x="6320051" y="614150"/>
                    <a:pt x="6412173" y="796120"/>
                    <a:pt x="6291618" y="900753"/>
                  </a:cubicBezTo>
                  <a:cubicBezTo>
                    <a:pt x="6171063" y="1005386"/>
                    <a:pt x="5821908" y="1029269"/>
                    <a:pt x="5656997" y="1112293"/>
                  </a:cubicBezTo>
                  <a:cubicBezTo>
                    <a:pt x="5492086" y="1195317"/>
                    <a:pt x="5423847" y="1323833"/>
                    <a:pt x="5302155" y="1398896"/>
                  </a:cubicBezTo>
                  <a:cubicBezTo>
                    <a:pt x="5180463" y="1473959"/>
                    <a:pt x="5094026" y="1577454"/>
                    <a:pt x="4926841" y="1562669"/>
                  </a:cubicBezTo>
                  <a:cubicBezTo>
                    <a:pt x="4759656" y="1547884"/>
                    <a:pt x="4496936" y="1345442"/>
                    <a:pt x="4299044" y="1310185"/>
                  </a:cubicBezTo>
                  <a:cubicBezTo>
                    <a:pt x="4101152" y="1274928"/>
                    <a:pt x="3926005" y="1324971"/>
                    <a:pt x="3739486" y="1351129"/>
                  </a:cubicBezTo>
                  <a:cubicBezTo>
                    <a:pt x="3552967" y="1377287"/>
                    <a:pt x="3391468" y="1458037"/>
                    <a:pt x="3179928" y="1467135"/>
                  </a:cubicBezTo>
                  <a:cubicBezTo>
                    <a:pt x="2968388" y="1476233"/>
                    <a:pt x="2715904" y="1435290"/>
                    <a:pt x="2470244" y="1405720"/>
                  </a:cubicBezTo>
                  <a:cubicBezTo>
                    <a:pt x="2224584" y="1376150"/>
                    <a:pt x="1705970" y="1289714"/>
                    <a:pt x="1705970" y="1289714"/>
                  </a:cubicBezTo>
                  <a:cubicBezTo>
                    <a:pt x="1483057" y="1254457"/>
                    <a:pt x="1301086" y="1204415"/>
                    <a:pt x="1132764" y="1194179"/>
                  </a:cubicBezTo>
                  <a:cubicBezTo>
                    <a:pt x="964442" y="1183943"/>
                    <a:pt x="855260" y="1206690"/>
                    <a:pt x="696036" y="1228299"/>
                  </a:cubicBezTo>
                  <a:cubicBezTo>
                    <a:pt x="536812" y="1249908"/>
                    <a:pt x="177421" y="1323833"/>
                    <a:pt x="177421" y="1323833"/>
                  </a:cubicBezTo>
                  <a:lnTo>
                    <a:pt x="0" y="1357953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33379" y="743050"/>
            <a:ext cx="5097632" cy="35869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/>
              <a:t>“Filled </a:t>
            </a:r>
            <a:r>
              <a:rPr lang="en-US" sz="2800" b="1" dirty="0"/>
              <a:t>sink </a:t>
            </a:r>
            <a:r>
              <a:rPr lang="en-US" sz="2800" b="1" dirty="0" smtClean="0"/>
              <a:t>structure”</a:t>
            </a:r>
            <a:endParaRPr lang="en-US" sz="2800" b="1" dirty="0"/>
          </a:p>
          <a:p>
            <a:pPr lvl="1">
              <a:lnSpc>
                <a:spcPct val="150000"/>
              </a:lnSpc>
            </a:pPr>
            <a:r>
              <a:rPr lang="en-US" sz="2600" dirty="0"/>
              <a:t>Superior</a:t>
            </a:r>
          </a:p>
          <a:p>
            <a:pPr lvl="1">
              <a:lnSpc>
                <a:spcPct val="150000"/>
              </a:lnSpc>
            </a:pPr>
            <a:r>
              <a:rPr lang="en-US" sz="2600" dirty="0"/>
              <a:t>Wide coverage of 2000-900Ma</a:t>
            </a:r>
          </a:p>
        </p:txBody>
      </p:sp>
      <p:sp>
        <p:nvSpPr>
          <p:cNvPr id="24" name="Text Placeholder 2"/>
          <p:cNvSpPr txBox="1">
            <a:spLocks/>
          </p:cNvSpPr>
          <p:nvPr/>
        </p:nvSpPr>
        <p:spPr>
          <a:xfrm>
            <a:off x="-69195" y="132425"/>
            <a:ext cx="11790892" cy="8002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900" b="0" i="0" kern="1200" baseline="0">
                <a:solidFill>
                  <a:schemeClr val="bg2"/>
                </a:solidFill>
                <a:latin typeface="Tungsten Semibold"/>
                <a:ea typeface="+mn-ea"/>
                <a:cs typeface="Tungsten Semibold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ORIGIN OF “PENNSYLVANIAN FILLED SINK” STRUCTURES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706045" y="113117"/>
            <a:ext cx="55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Orgon Slab Light" panose="02000503000000020004" pitchFamily="50" charset="0"/>
              </a:rPr>
              <a:t>14</a:t>
            </a:r>
            <a:endParaRPr lang="en-US" b="1" dirty="0">
              <a:solidFill>
                <a:schemeClr val="bg1"/>
              </a:solidFill>
              <a:latin typeface="Orgon Slab Light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43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065854" y="1852626"/>
            <a:ext cx="3971910" cy="4305051"/>
            <a:chOff x="2645700" y="1244785"/>
            <a:chExt cx="6068945" cy="657797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42" t="31381" r="17143" b="62288"/>
            <a:stretch/>
          </p:blipFill>
          <p:spPr>
            <a:xfrm>
              <a:off x="2727564" y="1244785"/>
              <a:ext cx="5929930" cy="147432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3" t="56035" r="17143" b="25121"/>
            <a:stretch/>
          </p:blipFill>
          <p:spPr>
            <a:xfrm>
              <a:off x="2761231" y="2707081"/>
              <a:ext cx="5901727" cy="438829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79" t="87186" r="16888" b="9562"/>
            <a:stretch/>
          </p:blipFill>
          <p:spPr>
            <a:xfrm>
              <a:off x="2645700" y="7069075"/>
              <a:ext cx="6068945" cy="753683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219462" y="1852627"/>
            <a:ext cx="4004780" cy="4327267"/>
            <a:chOff x="4320080" y="1152847"/>
            <a:chExt cx="2968538" cy="32075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78" t="37620" r="18345" b="37637"/>
            <a:stretch/>
          </p:blipFill>
          <p:spPr>
            <a:xfrm>
              <a:off x="4320080" y="1152847"/>
              <a:ext cx="2882682" cy="285966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92" t="86988" r="17359" b="9871"/>
            <a:stretch/>
          </p:blipFill>
          <p:spPr>
            <a:xfrm>
              <a:off x="4344193" y="3996563"/>
              <a:ext cx="2944425" cy="36386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1858" y="1417517"/>
            <a:ext cx="4261719" cy="4740161"/>
            <a:chOff x="4919155" y="1260351"/>
            <a:chExt cx="5105791" cy="567899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19" t="2202" r="18197" b="74614"/>
            <a:stretch/>
          </p:blipFill>
          <p:spPr>
            <a:xfrm>
              <a:off x="4974596" y="1260351"/>
              <a:ext cx="4949571" cy="466585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04" t="87003" r="17298" b="7868"/>
            <a:stretch/>
          </p:blipFill>
          <p:spPr>
            <a:xfrm>
              <a:off x="4919155" y="5913144"/>
              <a:ext cx="5105791" cy="1026200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0" y="957238"/>
            <a:ext cx="4524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5F83"/>
                </a:solidFill>
                <a:latin typeface="Orgon Slab Light"/>
                <a:cs typeface="Orgon Slab Light"/>
              </a:rPr>
              <a:t>Mississippian &amp; Pennsylvanian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60727" y="966763"/>
            <a:ext cx="35547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5F83"/>
                </a:solidFill>
                <a:latin typeface="Orgon Slab Light"/>
                <a:cs typeface="Orgon Slab Light"/>
              </a:rPr>
              <a:t>“Pennsylvanian Filled Sink” Structure</a:t>
            </a:r>
            <a:endParaRPr lang="en-US" sz="2400" dirty="0">
              <a:solidFill>
                <a:srgbClr val="005F83"/>
              </a:solidFill>
              <a:latin typeface="Orgon Slab Light"/>
              <a:cs typeface="Orgon Slab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95837" y="934968"/>
            <a:ext cx="1711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5F83"/>
                </a:solidFill>
                <a:latin typeface="Orgon Slab Light"/>
                <a:cs typeface="Orgon Slab Light"/>
              </a:rPr>
              <a:t>Ordovician</a:t>
            </a:r>
            <a:endParaRPr lang="en-US" sz="2400" dirty="0">
              <a:solidFill>
                <a:srgbClr val="005F83"/>
              </a:solidFill>
              <a:latin typeface="Orgon Slab Light"/>
              <a:cs typeface="Orgon Slab Light"/>
            </a:endParaRPr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-69195" y="132425"/>
            <a:ext cx="11790892" cy="8002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900" b="0" i="0" kern="1200" baseline="0">
                <a:solidFill>
                  <a:schemeClr val="bg2"/>
                </a:solidFill>
                <a:latin typeface="Tungsten Semibold"/>
                <a:ea typeface="+mn-ea"/>
                <a:cs typeface="Tungsten Semibold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ORIGIN OF “PENNSYLVANIAN FILLED SINK” STRUCTURES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50372" y="957793"/>
            <a:ext cx="35547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5F83"/>
                </a:solidFill>
                <a:latin typeface="Orgon Slab Light"/>
                <a:cs typeface="Orgon Slab Light"/>
              </a:rPr>
              <a:t>Ordovician “Filled Sink Structure”</a:t>
            </a:r>
            <a:endParaRPr lang="en-US" sz="2400" b="1" dirty="0">
              <a:solidFill>
                <a:srgbClr val="005F83"/>
              </a:solidFill>
              <a:latin typeface="Orgon Slab Light"/>
              <a:cs typeface="Orgon Slab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706045" y="113117"/>
            <a:ext cx="55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Orgon Slab Light" panose="02000503000000020004" pitchFamily="50" charset="0"/>
              </a:rPr>
              <a:t>15</a:t>
            </a:r>
            <a:endParaRPr lang="en-US" b="1" dirty="0">
              <a:solidFill>
                <a:schemeClr val="bg1"/>
              </a:solidFill>
              <a:latin typeface="Orgon Slab Light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34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45009" y="2011679"/>
            <a:ext cx="5149217" cy="4846321"/>
            <a:chOff x="5875261" y="1037998"/>
            <a:chExt cx="5377238" cy="50609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5261" y="1037998"/>
              <a:ext cx="5377238" cy="5060929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8388581" y="3083926"/>
              <a:ext cx="86920" cy="973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95742" y="278347"/>
            <a:ext cx="4062549" cy="173333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sz="2800" dirty="0"/>
          </a:p>
          <a:p>
            <a:pPr>
              <a:lnSpc>
                <a:spcPct val="100000"/>
              </a:lnSpc>
            </a:pPr>
            <a:r>
              <a:rPr lang="en-US" sz="2800" b="1" dirty="0"/>
              <a:t>Shoreface structures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Sea-Level Fluctuation</a:t>
            </a:r>
          </a:p>
          <a:p>
            <a:pPr marL="342900" lvl="1" indent="0">
              <a:lnSpc>
                <a:spcPct val="100000"/>
              </a:lnSpc>
              <a:buNone/>
            </a:pPr>
            <a:endParaRPr lang="en-US" sz="2800" b="1" dirty="0"/>
          </a:p>
          <a:p>
            <a:pPr lvl="1">
              <a:lnSpc>
                <a:spcPct val="100000"/>
              </a:lnSpc>
            </a:pPr>
            <a:endParaRPr lang="en-US" sz="2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3" r="2441" b="3628"/>
          <a:stretch/>
        </p:blipFill>
        <p:spPr>
          <a:xfrm>
            <a:off x="5444163" y="1323586"/>
            <a:ext cx="5888839" cy="52769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32883" y="6437779"/>
            <a:ext cx="37256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5F83"/>
                </a:solidFill>
                <a:latin typeface="Orgon Slab Light"/>
                <a:cs typeface="Orgon Slab Light"/>
              </a:rPr>
              <a:t>(Little</a:t>
            </a:r>
            <a:r>
              <a:rPr lang="en-US" sz="1200" i="1" dirty="0">
                <a:solidFill>
                  <a:srgbClr val="005F83"/>
                </a:solidFill>
                <a:latin typeface="Orgon Slab Light"/>
                <a:cs typeface="Orgon Slab Light"/>
              </a:rPr>
              <a:t>, </a:t>
            </a:r>
            <a:r>
              <a:rPr lang="en-US" sz="1200" i="1" dirty="0" smtClean="0">
                <a:solidFill>
                  <a:srgbClr val="005F83"/>
                </a:solidFill>
                <a:latin typeface="Orgon Slab Light"/>
                <a:cs typeface="Orgon Slab Light"/>
              </a:rPr>
              <a:t>2004)</a:t>
            </a:r>
            <a:endParaRPr lang="en-US" sz="1200" i="1" dirty="0">
              <a:solidFill>
                <a:srgbClr val="005F83"/>
              </a:solidFill>
              <a:latin typeface="Orgon Slab Light"/>
              <a:cs typeface="Orgon Slab Light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-69195" y="132425"/>
            <a:ext cx="11790892" cy="8002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900" b="0" i="0" kern="1200" baseline="0">
                <a:solidFill>
                  <a:schemeClr val="bg2"/>
                </a:solidFill>
                <a:latin typeface="Tungsten Semibold"/>
                <a:ea typeface="+mn-ea"/>
                <a:cs typeface="Tungsten Semibold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ORIGIN OF “PENNSYLVANIAN FILLED SINK” STRUCTURES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706045" y="113117"/>
            <a:ext cx="55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Orgon Slab Light" panose="02000503000000020004" pitchFamily="50" charset="0"/>
              </a:rPr>
              <a:t>16</a:t>
            </a:r>
            <a:endParaRPr lang="en-US" b="1" dirty="0">
              <a:solidFill>
                <a:schemeClr val="bg1"/>
              </a:solidFill>
              <a:latin typeface="Orgon Slab Light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78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1" t="35332" r="35196" b="13667"/>
          <a:stretch/>
        </p:blipFill>
        <p:spPr>
          <a:xfrm>
            <a:off x="9500813" y="1438426"/>
            <a:ext cx="2503257" cy="5106644"/>
          </a:xfrm>
          <a:prstGeom prst="rect">
            <a:avLst/>
          </a:prstGeom>
        </p:spPr>
      </p:pic>
      <p:sp>
        <p:nvSpPr>
          <p:cNvPr id="9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97068" y="805603"/>
            <a:ext cx="5917898" cy="15481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 smtClean="0"/>
              <a:t>Shoreface structures</a:t>
            </a:r>
          </a:p>
          <a:p>
            <a:pPr lvl="1">
              <a:lnSpc>
                <a:spcPct val="100000"/>
              </a:lnSpc>
            </a:pPr>
            <a:r>
              <a:rPr lang="en-US" sz="2400" dirty="0" smtClean="0"/>
              <a:t>Sea-Level Fluctuation</a:t>
            </a:r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9539396" y="2220686"/>
            <a:ext cx="2464674" cy="18439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"/>
          <p:cNvSpPr txBox="1">
            <a:spLocks/>
          </p:cNvSpPr>
          <p:nvPr/>
        </p:nvSpPr>
        <p:spPr>
          <a:xfrm>
            <a:off x="-69195" y="132425"/>
            <a:ext cx="11790892" cy="8002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900" b="0" i="0" kern="1200" baseline="0">
                <a:solidFill>
                  <a:schemeClr val="bg2"/>
                </a:solidFill>
                <a:latin typeface="Tungsten Semibold"/>
                <a:ea typeface="+mn-ea"/>
                <a:cs typeface="Tungsten Semibold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ORIGIN OF “PENNSYLVANIAN FILLED SINK” STRUCTURES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28005" y="2106792"/>
            <a:ext cx="9411391" cy="4146506"/>
            <a:chOff x="128005" y="2106792"/>
            <a:chExt cx="9411391" cy="4146506"/>
          </a:xfrm>
        </p:grpSpPr>
        <p:grpSp>
          <p:nvGrpSpPr>
            <p:cNvPr id="5" name="Group 4"/>
            <p:cNvGrpSpPr/>
            <p:nvPr/>
          </p:nvGrpSpPr>
          <p:grpSpPr>
            <a:xfrm>
              <a:off x="128005" y="2106792"/>
              <a:ext cx="9411391" cy="4146506"/>
              <a:chOff x="1256654" y="2276454"/>
              <a:chExt cx="8445316" cy="3720869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256654" y="2276454"/>
                <a:ext cx="8445316" cy="3720869"/>
                <a:chOff x="288781" y="1828800"/>
                <a:chExt cx="8445316" cy="3720869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8781" y="1828800"/>
                  <a:ext cx="8445316" cy="3720869"/>
                </a:xfrm>
                <a:prstGeom prst="rect">
                  <a:avLst/>
                </a:prstGeom>
              </p:spPr>
            </p:pic>
            <p:grpSp>
              <p:nvGrpSpPr>
                <p:cNvPr id="11" name="Group 10"/>
                <p:cNvGrpSpPr/>
                <p:nvPr/>
              </p:nvGrpSpPr>
              <p:grpSpPr>
                <a:xfrm>
                  <a:off x="8105431" y="4325556"/>
                  <a:ext cx="594043" cy="1029908"/>
                  <a:chOff x="7333129" y="3001252"/>
                  <a:chExt cx="594043" cy="1029908"/>
                </a:xfrm>
              </p:grpSpPr>
              <p:cxnSp>
                <p:nvCxnSpPr>
                  <p:cNvPr id="12" name="Straight Connector 11"/>
                  <p:cNvCxnSpPr/>
                  <p:nvPr/>
                </p:nvCxnSpPr>
                <p:spPr>
                  <a:xfrm>
                    <a:off x="7333129" y="3001252"/>
                    <a:ext cx="0" cy="1029908"/>
                  </a:xfrm>
                  <a:prstGeom prst="line">
                    <a:avLst/>
                  </a:prstGeom>
                  <a:ln w="762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7434729" y="3245828"/>
                    <a:ext cx="49244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2m</a:t>
                    </a:r>
                  </a:p>
                </p:txBody>
              </p:sp>
            </p:grpSp>
          </p:grpSp>
          <p:sp>
            <p:nvSpPr>
              <p:cNvPr id="7" name="Freeform 6"/>
              <p:cNvSpPr/>
              <p:nvPr/>
            </p:nvSpPr>
            <p:spPr>
              <a:xfrm>
                <a:off x="1504868" y="2724108"/>
                <a:ext cx="4592073" cy="1044515"/>
              </a:xfrm>
              <a:custGeom>
                <a:avLst/>
                <a:gdLst>
                  <a:gd name="connsiteX0" fmla="*/ 4457095 w 4592073"/>
                  <a:gd name="connsiteY0" fmla="*/ 177045 h 1044515"/>
                  <a:gd name="connsiteX1" fmla="*/ 4060185 w 4592073"/>
                  <a:gd name="connsiteY1" fmla="*/ 197142 h 1044515"/>
                  <a:gd name="connsiteX2" fmla="*/ 3055350 w 4592073"/>
                  <a:gd name="connsiteY2" fmla="*/ 242359 h 1044515"/>
                  <a:gd name="connsiteX3" fmla="*/ 2492643 w 4592073"/>
                  <a:gd name="connsiteY3" fmla="*/ 332794 h 1044515"/>
                  <a:gd name="connsiteX4" fmla="*/ 1784234 w 4592073"/>
                  <a:gd name="connsiteY4" fmla="*/ 483520 h 1044515"/>
                  <a:gd name="connsiteX5" fmla="*/ 1241623 w 4592073"/>
                  <a:gd name="connsiteY5" fmla="*/ 589027 h 1044515"/>
                  <a:gd name="connsiteX6" fmla="*/ 744229 w 4592073"/>
                  <a:gd name="connsiteY6" fmla="*/ 784970 h 1044515"/>
                  <a:gd name="connsiteX7" fmla="*/ 241812 w 4592073"/>
                  <a:gd name="connsiteY7" fmla="*/ 970865 h 1044515"/>
                  <a:gd name="connsiteX8" fmla="*/ 5676 w 4592073"/>
                  <a:gd name="connsiteY8" fmla="*/ 1031155 h 1044515"/>
                  <a:gd name="connsiteX9" fmla="*/ 462876 w 4592073"/>
                  <a:gd name="connsiteY9" fmla="*/ 729704 h 1044515"/>
                  <a:gd name="connsiteX10" fmla="*/ 960269 w 4592073"/>
                  <a:gd name="connsiteY10" fmla="*/ 297625 h 1044515"/>
                  <a:gd name="connsiteX11" fmla="*/ 1633509 w 4592073"/>
                  <a:gd name="connsiteY11" fmla="*/ 146900 h 1044515"/>
                  <a:gd name="connsiteX12" fmla="*/ 2442401 w 4592073"/>
                  <a:gd name="connsiteY12" fmla="*/ 31344 h 1044515"/>
                  <a:gd name="connsiteX13" fmla="*/ 3412067 w 4592073"/>
                  <a:gd name="connsiteY13" fmla="*/ 1199 h 1044515"/>
                  <a:gd name="connsiteX14" fmla="*/ 4180766 w 4592073"/>
                  <a:gd name="connsiteY14" fmla="*/ 61489 h 1044515"/>
                  <a:gd name="connsiteX15" fmla="*/ 4577676 w 4592073"/>
                  <a:gd name="connsiteY15" fmla="*/ 101682 h 1044515"/>
                  <a:gd name="connsiteX16" fmla="*/ 4457095 w 4592073"/>
                  <a:gd name="connsiteY16" fmla="*/ 177045 h 1044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92073" h="1044515">
                    <a:moveTo>
                      <a:pt x="4457095" y="177045"/>
                    </a:moveTo>
                    <a:cubicBezTo>
                      <a:pt x="4370847" y="192955"/>
                      <a:pt x="4060185" y="197142"/>
                      <a:pt x="4060185" y="197142"/>
                    </a:cubicBezTo>
                    <a:cubicBezTo>
                      <a:pt x="3826561" y="208028"/>
                      <a:pt x="3316607" y="219750"/>
                      <a:pt x="3055350" y="242359"/>
                    </a:cubicBezTo>
                    <a:cubicBezTo>
                      <a:pt x="2794093" y="264968"/>
                      <a:pt x="2704495" y="292601"/>
                      <a:pt x="2492643" y="332794"/>
                    </a:cubicBezTo>
                    <a:cubicBezTo>
                      <a:pt x="2280791" y="372987"/>
                      <a:pt x="1992737" y="440815"/>
                      <a:pt x="1784234" y="483520"/>
                    </a:cubicBezTo>
                    <a:cubicBezTo>
                      <a:pt x="1575731" y="526225"/>
                      <a:pt x="1414957" y="538785"/>
                      <a:pt x="1241623" y="589027"/>
                    </a:cubicBezTo>
                    <a:cubicBezTo>
                      <a:pt x="1068289" y="639269"/>
                      <a:pt x="910864" y="721330"/>
                      <a:pt x="744229" y="784970"/>
                    </a:cubicBezTo>
                    <a:cubicBezTo>
                      <a:pt x="577594" y="848610"/>
                      <a:pt x="364904" y="929834"/>
                      <a:pt x="241812" y="970865"/>
                    </a:cubicBezTo>
                    <a:cubicBezTo>
                      <a:pt x="118720" y="1011896"/>
                      <a:pt x="-31168" y="1071349"/>
                      <a:pt x="5676" y="1031155"/>
                    </a:cubicBezTo>
                    <a:cubicBezTo>
                      <a:pt x="42520" y="990962"/>
                      <a:pt x="303777" y="851959"/>
                      <a:pt x="462876" y="729704"/>
                    </a:cubicBezTo>
                    <a:cubicBezTo>
                      <a:pt x="621975" y="607449"/>
                      <a:pt x="765164" y="394759"/>
                      <a:pt x="960269" y="297625"/>
                    </a:cubicBezTo>
                    <a:cubicBezTo>
                      <a:pt x="1155374" y="200491"/>
                      <a:pt x="1386487" y="191280"/>
                      <a:pt x="1633509" y="146900"/>
                    </a:cubicBezTo>
                    <a:cubicBezTo>
                      <a:pt x="1880531" y="102520"/>
                      <a:pt x="2145975" y="55627"/>
                      <a:pt x="2442401" y="31344"/>
                    </a:cubicBezTo>
                    <a:cubicBezTo>
                      <a:pt x="2738827" y="7060"/>
                      <a:pt x="3122340" y="-3825"/>
                      <a:pt x="3412067" y="1199"/>
                    </a:cubicBezTo>
                    <a:cubicBezTo>
                      <a:pt x="3701794" y="6223"/>
                      <a:pt x="3986498" y="44742"/>
                      <a:pt x="4180766" y="61489"/>
                    </a:cubicBezTo>
                    <a:cubicBezTo>
                      <a:pt x="4375034" y="78236"/>
                      <a:pt x="4529109" y="81585"/>
                      <a:pt x="4577676" y="101682"/>
                    </a:cubicBezTo>
                    <a:cubicBezTo>
                      <a:pt x="4626243" y="121779"/>
                      <a:pt x="4543343" y="161135"/>
                      <a:pt x="4457095" y="177045"/>
                    </a:cubicBezTo>
                    <a:close/>
                  </a:path>
                </a:pathLst>
              </a:custGeom>
              <a:noFill/>
              <a:ln w="381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Freeform 3"/>
            <p:cNvSpPr/>
            <p:nvPr/>
          </p:nvSpPr>
          <p:spPr>
            <a:xfrm>
              <a:off x="215153" y="4030405"/>
              <a:ext cx="9242612" cy="1715114"/>
            </a:xfrm>
            <a:custGeom>
              <a:avLst/>
              <a:gdLst>
                <a:gd name="connsiteX0" fmla="*/ 9242612 w 9242612"/>
                <a:gd name="connsiteY0" fmla="*/ 12677 h 1715114"/>
                <a:gd name="connsiteX1" fmla="*/ 8928847 w 9242612"/>
                <a:gd name="connsiteY1" fmla="*/ 3713 h 1715114"/>
                <a:gd name="connsiteX2" fmla="*/ 8462682 w 9242612"/>
                <a:gd name="connsiteY2" fmla="*/ 66466 h 1715114"/>
                <a:gd name="connsiteX3" fmla="*/ 8050306 w 9242612"/>
                <a:gd name="connsiteY3" fmla="*/ 281619 h 1715114"/>
                <a:gd name="connsiteX4" fmla="*/ 7745506 w 9242612"/>
                <a:gd name="connsiteY4" fmla="*/ 550560 h 1715114"/>
                <a:gd name="connsiteX5" fmla="*/ 7655859 w 9242612"/>
                <a:gd name="connsiteY5" fmla="*/ 676066 h 1715114"/>
                <a:gd name="connsiteX6" fmla="*/ 7494494 w 9242612"/>
                <a:gd name="connsiteY6" fmla="*/ 909148 h 1715114"/>
                <a:gd name="connsiteX7" fmla="*/ 7207623 w 9242612"/>
                <a:gd name="connsiteY7" fmla="*/ 1204983 h 1715114"/>
                <a:gd name="connsiteX8" fmla="*/ 6777318 w 9242612"/>
                <a:gd name="connsiteY8" fmla="*/ 1464960 h 1715114"/>
                <a:gd name="connsiteX9" fmla="*/ 5638800 w 9242612"/>
                <a:gd name="connsiteY9" fmla="*/ 1707007 h 1715114"/>
                <a:gd name="connsiteX10" fmla="*/ 4948518 w 9242612"/>
                <a:gd name="connsiteY10" fmla="*/ 1662183 h 1715114"/>
                <a:gd name="connsiteX11" fmla="*/ 4948518 w 9242612"/>
                <a:gd name="connsiteY11" fmla="*/ 1662183 h 1715114"/>
                <a:gd name="connsiteX12" fmla="*/ 4267200 w 9242612"/>
                <a:gd name="connsiteY12" fmla="*/ 1572536 h 1715114"/>
                <a:gd name="connsiteX13" fmla="*/ 3505200 w 9242612"/>
                <a:gd name="connsiteY13" fmla="*/ 1420136 h 1715114"/>
                <a:gd name="connsiteX14" fmla="*/ 2043953 w 9242612"/>
                <a:gd name="connsiteY14" fmla="*/ 1563571 h 1715114"/>
                <a:gd name="connsiteX15" fmla="*/ 2043953 w 9242612"/>
                <a:gd name="connsiteY15" fmla="*/ 1563571 h 1715114"/>
                <a:gd name="connsiteX16" fmla="*/ 824753 w 9242612"/>
                <a:gd name="connsiteY16" fmla="*/ 1518748 h 1715114"/>
                <a:gd name="connsiteX17" fmla="*/ 824753 w 9242612"/>
                <a:gd name="connsiteY17" fmla="*/ 1518748 h 1715114"/>
                <a:gd name="connsiteX18" fmla="*/ 268941 w 9242612"/>
                <a:gd name="connsiteY18" fmla="*/ 1455995 h 1715114"/>
                <a:gd name="connsiteX19" fmla="*/ 0 w 9242612"/>
                <a:gd name="connsiteY19" fmla="*/ 1572536 h 1715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42612" h="1715114">
                  <a:moveTo>
                    <a:pt x="9242612" y="12677"/>
                  </a:moveTo>
                  <a:cubicBezTo>
                    <a:pt x="9150723" y="3712"/>
                    <a:pt x="9058835" y="-5252"/>
                    <a:pt x="8928847" y="3713"/>
                  </a:cubicBezTo>
                  <a:cubicBezTo>
                    <a:pt x="8798859" y="12678"/>
                    <a:pt x="8609105" y="20148"/>
                    <a:pt x="8462682" y="66466"/>
                  </a:cubicBezTo>
                  <a:cubicBezTo>
                    <a:pt x="8316258" y="112784"/>
                    <a:pt x="8169835" y="200937"/>
                    <a:pt x="8050306" y="281619"/>
                  </a:cubicBezTo>
                  <a:cubicBezTo>
                    <a:pt x="7930777" y="362301"/>
                    <a:pt x="7811247" y="484819"/>
                    <a:pt x="7745506" y="550560"/>
                  </a:cubicBezTo>
                  <a:cubicBezTo>
                    <a:pt x="7679765" y="616301"/>
                    <a:pt x="7697694" y="616301"/>
                    <a:pt x="7655859" y="676066"/>
                  </a:cubicBezTo>
                  <a:cubicBezTo>
                    <a:pt x="7614024" y="735831"/>
                    <a:pt x="7569200" y="820995"/>
                    <a:pt x="7494494" y="909148"/>
                  </a:cubicBezTo>
                  <a:cubicBezTo>
                    <a:pt x="7419788" y="997301"/>
                    <a:pt x="7327152" y="1112348"/>
                    <a:pt x="7207623" y="1204983"/>
                  </a:cubicBezTo>
                  <a:cubicBezTo>
                    <a:pt x="7088094" y="1297618"/>
                    <a:pt x="7038788" y="1381289"/>
                    <a:pt x="6777318" y="1464960"/>
                  </a:cubicBezTo>
                  <a:cubicBezTo>
                    <a:pt x="6515848" y="1548631"/>
                    <a:pt x="5943600" y="1674137"/>
                    <a:pt x="5638800" y="1707007"/>
                  </a:cubicBezTo>
                  <a:cubicBezTo>
                    <a:pt x="5334000" y="1739877"/>
                    <a:pt x="4948518" y="1662183"/>
                    <a:pt x="4948518" y="1662183"/>
                  </a:cubicBezTo>
                  <a:lnTo>
                    <a:pt x="4948518" y="1662183"/>
                  </a:lnTo>
                  <a:cubicBezTo>
                    <a:pt x="4834965" y="1647242"/>
                    <a:pt x="4507753" y="1612877"/>
                    <a:pt x="4267200" y="1572536"/>
                  </a:cubicBezTo>
                  <a:cubicBezTo>
                    <a:pt x="4026647" y="1532195"/>
                    <a:pt x="3875741" y="1421630"/>
                    <a:pt x="3505200" y="1420136"/>
                  </a:cubicBezTo>
                  <a:cubicBezTo>
                    <a:pt x="3134659" y="1418642"/>
                    <a:pt x="2043953" y="1563571"/>
                    <a:pt x="2043953" y="1563571"/>
                  </a:cubicBezTo>
                  <a:lnTo>
                    <a:pt x="2043953" y="1563571"/>
                  </a:lnTo>
                  <a:lnTo>
                    <a:pt x="824753" y="1518748"/>
                  </a:lnTo>
                  <a:lnTo>
                    <a:pt x="824753" y="1518748"/>
                  </a:lnTo>
                  <a:cubicBezTo>
                    <a:pt x="732118" y="1508289"/>
                    <a:pt x="406400" y="1447030"/>
                    <a:pt x="268941" y="1455995"/>
                  </a:cubicBezTo>
                  <a:cubicBezTo>
                    <a:pt x="131482" y="1464960"/>
                    <a:pt x="65741" y="1518748"/>
                    <a:pt x="0" y="157253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862" y="1772478"/>
            <a:ext cx="5275178" cy="496487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706045" y="113117"/>
            <a:ext cx="55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Orgon Slab Light" panose="02000503000000020004" pitchFamily="50" charset="0"/>
              </a:rPr>
              <a:t>17</a:t>
            </a:r>
            <a:endParaRPr lang="en-US" b="1" dirty="0">
              <a:solidFill>
                <a:schemeClr val="bg1"/>
              </a:solidFill>
              <a:latin typeface="Orgon Slab Light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67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3" t="28746" r="17547" b="21101"/>
          <a:stretch/>
        </p:blipFill>
        <p:spPr>
          <a:xfrm>
            <a:off x="5551941" y="2299597"/>
            <a:ext cx="5637403" cy="3439487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0800000">
            <a:off x="7804371" y="2220538"/>
            <a:ext cx="498636" cy="293641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366405" y="2115876"/>
            <a:ext cx="7587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Orgon Slab Light" panose="02000503000000020004" pitchFamily="50" charset="0"/>
              </a:rPr>
              <a:t>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1550600"/>
            <a:ext cx="5138519" cy="4836253"/>
            <a:chOff x="0" y="1550600"/>
            <a:chExt cx="5138519" cy="483625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550600"/>
              <a:ext cx="5138519" cy="483625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487079" y="3087882"/>
              <a:ext cx="1082180" cy="58723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0" t="35499" r="35534" b="13501"/>
          <a:stretch/>
        </p:blipFill>
        <p:spPr>
          <a:xfrm>
            <a:off x="307670" y="724284"/>
            <a:ext cx="2464883" cy="50963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9" t="33735" r="20249" b="21767"/>
          <a:stretch/>
        </p:blipFill>
        <p:spPr>
          <a:xfrm>
            <a:off x="5836763" y="2593238"/>
            <a:ext cx="5067760" cy="3051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0" t="32931" r="19504" b="21286"/>
          <a:stretch/>
        </p:blipFill>
        <p:spPr>
          <a:xfrm>
            <a:off x="5837674" y="2549170"/>
            <a:ext cx="5133860" cy="3139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9" t="33253" r="20622" b="22088"/>
          <a:stretch/>
        </p:blipFill>
        <p:spPr>
          <a:xfrm>
            <a:off x="5853288" y="2582221"/>
            <a:ext cx="5034708" cy="306268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85014" y="4577474"/>
            <a:ext cx="5299916" cy="2335057"/>
            <a:chOff x="1959611" y="826002"/>
            <a:chExt cx="7733337" cy="340718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611" y="826002"/>
              <a:ext cx="7733337" cy="3407183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8857130" y="3001252"/>
              <a:ext cx="594043" cy="1029908"/>
              <a:chOff x="7333129" y="3001252"/>
              <a:chExt cx="594043" cy="1029908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7333129" y="3001252"/>
                <a:ext cx="0" cy="1029908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7434729" y="3245828"/>
                <a:ext cx="4924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2m</a:t>
                </a:r>
              </a:p>
            </p:txBody>
          </p:sp>
        </p:grpSp>
        <p:sp>
          <p:nvSpPr>
            <p:cNvPr id="20" name="Freeform 19"/>
            <p:cNvSpPr/>
            <p:nvPr/>
          </p:nvSpPr>
          <p:spPr>
            <a:xfrm>
              <a:off x="2056263" y="2436126"/>
              <a:ext cx="7519916" cy="1564093"/>
            </a:xfrm>
            <a:custGeom>
              <a:avLst/>
              <a:gdLst>
                <a:gd name="connsiteX0" fmla="*/ 7519916 w 7519916"/>
                <a:gd name="connsiteY0" fmla="*/ 0 h 1564093"/>
                <a:gd name="connsiteX1" fmla="*/ 7042244 w 7519916"/>
                <a:gd name="connsiteY1" fmla="*/ 20472 h 1564093"/>
                <a:gd name="connsiteX2" fmla="*/ 6653283 w 7519916"/>
                <a:gd name="connsiteY2" fmla="*/ 122830 h 1564093"/>
                <a:gd name="connsiteX3" fmla="*/ 6380328 w 7519916"/>
                <a:gd name="connsiteY3" fmla="*/ 484496 h 1564093"/>
                <a:gd name="connsiteX4" fmla="*/ 6291618 w 7519916"/>
                <a:gd name="connsiteY4" fmla="*/ 900753 h 1564093"/>
                <a:gd name="connsiteX5" fmla="*/ 5656997 w 7519916"/>
                <a:gd name="connsiteY5" fmla="*/ 1112293 h 1564093"/>
                <a:gd name="connsiteX6" fmla="*/ 5302155 w 7519916"/>
                <a:gd name="connsiteY6" fmla="*/ 1398896 h 1564093"/>
                <a:gd name="connsiteX7" fmla="*/ 4926841 w 7519916"/>
                <a:gd name="connsiteY7" fmla="*/ 1562669 h 1564093"/>
                <a:gd name="connsiteX8" fmla="*/ 4299044 w 7519916"/>
                <a:gd name="connsiteY8" fmla="*/ 1310185 h 1564093"/>
                <a:gd name="connsiteX9" fmla="*/ 3739486 w 7519916"/>
                <a:gd name="connsiteY9" fmla="*/ 1351129 h 1564093"/>
                <a:gd name="connsiteX10" fmla="*/ 3179928 w 7519916"/>
                <a:gd name="connsiteY10" fmla="*/ 1467135 h 1564093"/>
                <a:gd name="connsiteX11" fmla="*/ 2470244 w 7519916"/>
                <a:gd name="connsiteY11" fmla="*/ 1405720 h 1564093"/>
                <a:gd name="connsiteX12" fmla="*/ 1705970 w 7519916"/>
                <a:gd name="connsiteY12" fmla="*/ 1289714 h 1564093"/>
                <a:gd name="connsiteX13" fmla="*/ 1132764 w 7519916"/>
                <a:gd name="connsiteY13" fmla="*/ 1194179 h 1564093"/>
                <a:gd name="connsiteX14" fmla="*/ 696036 w 7519916"/>
                <a:gd name="connsiteY14" fmla="*/ 1228299 h 1564093"/>
                <a:gd name="connsiteX15" fmla="*/ 177421 w 7519916"/>
                <a:gd name="connsiteY15" fmla="*/ 1323833 h 1564093"/>
                <a:gd name="connsiteX16" fmla="*/ 0 w 7519916"/>
                <a:gd name="connsiteY16" fmla="*/ 1357953 h 1564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519916" h="1564093">
                  <a:moveTo>
                    <a:pt x="7519916" y="0"/>
                  </a:moveTo>
                  <a:cubicBezTo>
                    <a:pt x="7353299" y="0"/>
                    <a:pt x="7186683" y="0"/>
                    <a:pt x="7042244" y="20472"/>
                  </a:cubicBezTo>
                  <a:cubicBezTo>
                    <a:pt x="6897805" y="40944"/>
                    <a:pt x="6763602" y="45493"/>
                    <a:pt x="6653283" y="122830"/>
                  </a:cubicBezTo>
                  <a:cubicBezTo>
                    <a:pt x="6542964" y="200167"/>
                    <a:pt x="6440605" y="354842"/>
                    <a:pt x="6380328" y="484496"/>
                  </a:cubicBezTo>
                  <a:cubicBezTo>
                    <a:pt x="6320051" y="614150"/>
                    <a:pt x="6412173" y="796120"/>
                    <a:pt x="6291618" y="900753"/>
                  </a:cubicBezTo>
                  <a:cubicBezTo>
                    <a:pt x="6171063" y="1005386"/>
                    <a:pt x="5821908" y="1029269"/>
                    <a:pt x="5656997" y="1112293"/>
                  </a:cubicBezTo>
                  <a:cubicBezTo>
                    <a:pt x="5492086" y="1195317"/>
                    <a:pt x="5423847" y="1323833"/>
                    <a:pt x="5302155" y="1398896"/>
                  </a:cubicBezTo>
                  <a:cubicBezTo>
                    <a:pt x="5180463" y="1473959"/>
                    <a:pt x="5094026" y="1577454"/>
                    <a:pt x="4926841" y="1562669"/>
                  </a:cubicBezTo>
                  <a:cubicBezTo>
                    <a:pt x="4759656" y="1547884"/>
                    <a:pt x="4496936" y="1345442"/>
                    <a:pt x="4299044" y="1310185"/>
                  </a:cubicBezTo>
                  <a:cubicBezTo>
                    <a:pt x="4101152" y="1274928"/>
                    <a:pt x="3926005" y="1324971"/>
                    <a:pt x="3739486" y="1351129"/>
                  </a:cubicBezTo>
                  <a:cubicBezTo>
                    <a:pt x="3552967" y="1377287"/>
                    <a:pt x="3391468" y="1458037"/>
                    <a:pt x="3179928" y="1467135"/>
                  </a:cubicBezTo>
                  <a:cubicBezTo>
                    <a:pt x="2968388" y="1476233"/>
                    <a:pt x="2715904" y="1435290"/>
                    <a:pt x="2470244" y="1405720"/>
                  </a:cubicBezTo>
                  <a:cubicBezTo>
                    <a:pt x="2224584" y="1376150"/>
                    <a:pt x="1705970" y="1289714"/>
                    <a:pt x="1705970" y="1289714"/>
                  </a:cubicBezTo>
                  <a:cubicBezTo>
                    <a:pt x="1483057" y="1254457"/>
                    <a:pt x="1301086" y="1204415"/>
                    <a:pt x="1132764" y="1194179"/>
                  </a:cubicBezTo>
                  <a:cubicBezTo>
                    <a:pt x="964442" y="1183943"/>
                    <a:pt x="855260" y="1206690"/>
                    <a:pt x="696036" y="1228299"/>
                  </a:cubicBezTo>
                  <a:cubicBezTo>
                    <a:pt x="536812" y="1249908"/>
                    <a:pt x="177421" y="1323833"/>
                    <a:pt x="177421" y="1323833"/>
                  </a:cubicBezTo>
                  <a:lnTo>
                    <a:pt x="0" y="1357953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1706045" y="113117"/>
            <a:ext cx="55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Orgon Slab Light" panose="02000503000000020004" pitchFamily="50" charset="0"/>
              </a:rPr>
              <a:t>18</a:t>
            </a:r>
            <a:endParaRPr lang="en-US" b="1" dirty="0">
              <a:solidFill>
                <a:schemeClr val="bg1"/>
              </a:solidFill>
              <a:latin typeface="Orgon Slab Light" panose="02000503000000020004" pitchFamily="50" charset="0"/>
            </a:endParaRPr>
          </a:p>
        </p:txBody>
      </p:sp>
      <p:sp>
        <p:nvSpPr>
          <p:cNvPr id="24" name="Text Placeholder 2"/>
          <p:cNvSpPr txBox="1">
            <a:spLocks/>
          </p:cNvSpPr>
          <p:nvPr/>
        </p:nvSpPr>
        <p:spPr>
          <a:xfrm>
            <a:off x="-69195" y="132425"/>
            <a:ext cx="11790892" cy="8002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900" b="0" i="0" kern="1200" baseline="0">
                <a:solidFill>
                  <a:schemeClr val="bg2"/>
                </a:solidFill>
                <a:latin typeface="Tungsten Semibold"/>
                <a:ea typeface="+mn-ea"/>
                <a:cs typeface="Tungsten Semibold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ORIGIN OF “PENNSYLVANIAN FILLED SINK” STRUCTURES</a:t>
            </a:r>
          </a:p>
        </p:txBody>
      </p:sp>
    </p:spTree>
    <p:extLst>
      <p:ext uri="{BB962C8B-B14F-4D97-AF65-F5344CB8AC3E}">
        <p14:creationId xmlns:p14="http://schemas.microsoft.com/office/powerpoint/2010/main" val="79165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992" y="953588"/>
            <a:ext cx="5738007" cy="54004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0" t="10770" r="37733" b="24766"/>
          <a:stretch/>
        </p:blipFill>
        <p:spPr>
          <a:xfrm>
            <a:off x="2207731" y="1847024"/>
            <a:ext cx="3866498" cy="4745582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-13063" y="816850"/>
            <a:ext cx="7353764" cy="340296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Orgon Slab Light"/>
                <a:cs typeface="Orgon Slab Light"/>
              </a:rPr>
              <a:t>The Ozark Plateau, central Missouri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Mean altitude: 1000’ (305m)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/>
              <a:t>Tectonics</a:t>
            </a:r>
            <a:r>
              <a:rPr lang="en-US" dirty="0" smtClean="0"/>
              <a:t>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2400" dirty="0" smtClean="0"/>
              <a:t> </a:t>
            </a:r>
          </a:p>
          <a:p>
            <a:pPr lvl="1"/>
            <a:endParaRPr lang="en-US" dirty="0" smtClean="0"/>
          </a:p>
          <a:p>
            <a:pPr marL="34290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>
              <a:latin typeface="Orgon Slab Light"/>
              <a:cs typeface="Orgon Slab Ligh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6826" y="-102326"/>
            <a:ext cx="8370643" cy="800218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08708" y="6293686"/>
            <a:ext cx="66408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5F83"/>
                </a:solidFill>
                <a:latin typeface="Orgon Slab Light"/>
                <a:cs typeface="Orgon Slab Light"/>
              </a:rPr>
              <a:t>Modified from Greitens, Department of Natural Resource (2017)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7731" y="6402052"/>
            <a:ext cx="3468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5F83"/>
                </a:solidFill>
                <a:latin typeface="Orgon Slab Light"/>
                <a:cs typeface="Orgon Slab Light"/>
              </a:rPr>
              <a:t>Modified from </a:t>
            </a:r>
            <a:r>
              <a:rPr lang="en-US" sz="1200" i="1" dirty="0" smtClean="0">
                <a:solidFill>
                  <a:srgbClr val="005F83"/>
                </a:solidFill>
                <a:latin typeface="Orgon Slab Light"/>
                <a:cs typeface="Orgon Slab Light"/>
              </a:rPr>
              <a:t>Hatcher et al., (1989)</a:t>
            </a:r>
            <a:endParaRPr lang="en-US" sz="1200" i="1" dirty="0">
              <a:solidFill>
                <a:srgbClr val="005F83"/>
              </a:solidFill>
              <a:latin typeface="Orgon Slab Light"/>
              <a:cs typeface="Orgon Slab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8811" y="113117"/>
            <a:ext cx="385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Orgon Slab Light" panose="02000503000000020004" pitchFamily="50" charset="0"/>
              </a:rPr>
              <a:t>1</a:t>
            </a:r>
            <a:endParaRPr lang="en-US" b="1" dirty="0">
              <a:solidFill>
                <a:schemeClr val="bg1"/>
              </a:solidFill>
              <a:latin typeface="Orgon Slab Light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21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0" y="949206"/>
            <a:ext cx="8270834" cy="62298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 smtClean="0"/>
              <a:t>The Ozark Plateau Provenance &amp; Regional Tectonics</a:t>
            </a:r>
          </a:p>
          <a:p>
            <a:pPr lvl="1">
              <a:lnSpc>
                <a:spcPct val="100000"/>
              </a:lnSpc>
            </a:pPr>
            <a:r>
              <a:rPr lang="en-US" sz="2400" b="1" dirty="0" smtClean="0"/>
              <a:t>Cambrian, </a:t>
            </a:r>
            <a:r>
              <a:rPr lang="en-US" sz="2400" b="1" dirty="0"/>
              <a:t>L</a:t>
            </a:r>
            <a:r>
              <a:rPr lang="en-US" sz="2400" b="1" dirty="0" smtClean="0"/>
              <a:t>ocal Sources transition to Canadian Shield</a:t>
            </a:r>
          </a:p>
          <a:p>
            <a:pPr lvl="1">
              <a:lnSpc>
                <a:spcPct val="100000"/>
              </a:lnSpc>
            </a:pPr>
            <a:r>
              <a:rPr lang="en-US" sz="2400" b="1" dirty="0" smtClean="0"/>
              <a:t>Ordovician, Sediment Sourced from the Mid-Continent Rift</a:t>
            </a:r>
          </a:p>
          <a:p>
            <a:pPr lvl="1">
              <a:lnSpc>
                <a:spcPct val="100000"/>
              </a:lnSpc>
            </a:pPr>
            <a:r>
              <a:rPr lang="en-US" sz="2400" b="1" dirty="0" smtClean="0"/>
              <a:t>Ordovician, Ozark Plateau uplifted and eroded (Taconic Orogeny (?))</a:t>
            </a:r>
          </a:p>
          <a:p>
            <a:pPr lvl="1">
              <a:lnSpc>
                <a:spcPct val="100000"/>
              </a:lnSpc>
            </a:pPr>
            <a:r>
              <a:rPr lang="en-US" sz="2400" b="1" dirty="0" smtClean="0"/>
              <a:t>Mississippian </a:t>
            </a:r>
            <a:r>
              <a:rPr lang="en-US" sz="2400" b="1" dirty="0" smtClean="0"/>
              <a:t>Sediments </a:t>
            </a:r>
            <a:r>
              <a:rPr lang="en-US" sz="2400" b="1" dirty="0" smtClean="0"/>
              <a:t>sourced from Appalachians</a:t>
            </a:r>
          </a:p>
          <a:p>
            <a:pPr lvl="2">
              <a:lnSpc>
                <a:spcPct val="100000"/>
              </a:lnSpc>
            </a:pPr>
            <a:r>
              <a:rPr lang="en-US" sz="2000" b="1" dirty="0" smtClean="0"/>
              <a:t>Taconic, Acadian, and </a:t>
            </a:r>
            <a:r>
              <a:rPr lang="en-US" sz="2000" b="1" dirty="0" smtClean="0"/>
              <a:t>Alleghanian</a:t>
            </a:r>
            <a:r>
              <a:rPr lang="en-US" sz="2000" b="1" dirty="0" smtClean="0"/>
              <a:t> </a:t>
            </a:r>
            <a:r>
              <a:rPr lang="en-US" sz="2000" b="1" dirty="0" smtClean="0"/>
              <a:t>Orogeny</a:t>
            </a:r>
          </a:p>
          <a:p>
            <a:pPr marL="114300" indent="0">
              <a:lnSpc>
                <a:spcPct val="150000"/>
              </a:lnSpc>
              <a:buNone/>
            </a:pPr>
            <a:endParaRPr lang="en-US" sz="2800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4049" y="-83890"/>
            <a:ext cx="8736261" cy="800218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6" t="2202" r="5190" b="8502"/>
          <a:stretch/>
        </p:blipFill>
        <p:spPr>
          <a:xfrm>
            <a:off x="7888941" y="810877"/>
            <a:ext cx="4195095" cy="59696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06045" y="113117"/>
            <a:ext cx="55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Orgon Slab Light" panose="02000503000000020004" pitchFamily="50" charset="0"/>
              </a:rPr>
              <a:t>19</a:t>
            </a:r>
            <a:endParaRPr lang="en-US" b="1" dirty="0">
              <a:solidFill>
                <a:schemeClr val="bg1"/>
              </a:solidFill>
              <a:latin typeface="Orgon Slab Light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5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139814" y="774936"/>
            <a:ext cx="10080412" cy="622986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/>
              <a:t>Origin </a:t>
            </a:r>
            <a:r>
              <a:rPr lang="en-US" sz="2800" b="1" dirty="0"/>
              <a:t>of the </a:t>
            </a:r>
            <a:r>
              <a:rPr lang="en-US" sz="2800" b="1" dirty="0" smtClean="0"/>
              <a:t>“filled sink” </a:t>
            </a:r>
            <a:r>
              <a:rPr lang="en-US" sz="2800" b="1" dirty="0"/>
              <a:t>structures</a:t>
            </a:r>
          </a:p>
          <a:p>
            <a:pPr lvl="1">
              <a:lnSpc>
                <a:spcPct val="150000"/>
              </a:lnSpc>
            </a:pPr>
            <a:r>
              <a:rPr lang="en-US" sz="2400" b="1" dirty="0"/>
              <a:t>Produced by </a:t>
            </a:r>
            <a:r>
              <a:rPr lang="en-US" sz="2400" b="1" dirty="0" smtClean="0"/>
              <a:t>the Ordovician sea-level </a:t>
            </a:r>
            <a:r>
              <a:rPr lang="en-US" sz="2400" b="1" dirty="0"/>
              <a:t>fluctuations in </a:t>
            </a:r>
            <a:r>
              <a:rPr lang="en-US" sz="2400" b="1" dirty="0" smtClean="0"/>
              <a:t>the </a:t>
            </a:r>
            <a:r>
              <a:rPr lang="en-US" sz="2400" b="1" dirty="0"/>
              <a:t>flank of the Ozark Plateau. </a:t>
            </a:r>
          </a:p>
          <a:p>
            <a:pPr marL="114300" indent="0">
              <a:lnSpc>
                <a:spcPct val="150000"/>
              </a:lnSpc>
              <a:buNone/>
            </a:pPr>
            <a:endParaRPr lang="en-US" sz="2800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4049" y="-83890"/>
            <a:ext cx="8736261" cy="800218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568911" y="2747077"/>
            <a:ext cx="8086010" cy="3562565"/>
            <a:chOff x="1959611" y="826002"/>
            <a:chExt cx="7733337" cy="34071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611" y="826002"/>
              <a:ext cx="7733337" cy="3407183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8857130" y="3001252"/>
              <a:ext cx="594043" cy="1029908"/>
              <a:chOff x="7333129" y="3001252"/>
              <a:chExt cx="594043" cy="1029908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7333129" y="3001252"/>
                <a:ext cx="0" cy="1029908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7434729" y="3245828"/>
                <a:ext cx="4924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2m</a:t>
                </a:r>
              </a:p>
            </p:txBody>
          </p:sp>
        </p:grpSp>
        <p:sp>
          <p:nvSpPr>
            <p:cNvPr id="9" name="Freeform 8"/>
            <p:cNvSpPr/>
            <p:nvPr/>
          </p:nvSpPr>
          <p:spPr>
            <a:xfrm>
              <a:off x="2056263" y="2436126"/>
              <a:ext cx="7519916" cy="1564093"/>
            </a:xfrm>
            <a:custGeom>
              <a:avLst/>
              <a:gdLst>
                <a:gd name="connsiteX0" fmla="*/ 7519916 w 7519916"/>
                <a:gd name="connsiteY0" fmla="*/ 0 h 1564093"/>
                <a:gd name="connsiteX1" fmla="*/ 7042244 w 7519916"/>
                <a:gd name="connsiteY1" fmla="*/ 20472 h 1564093"/>
                <a:gd name="connsiteX2" fmla="*/ 6653283 w 7519916"/>
                <a:gd name="connsiteY2" fmla="*/ 122830 h 1564093"/>
                <a:gd name="connsiteX3" fmla="*/ 6380328 w 7519916"/>
                <a:gd name="connsiteY3" fmla="*/ 484496 h 1564093"/>
                <a:gd name="connsiteX4" fmla="*/ 6291618 w 7519916"/>
                <a:gd name="connsiteY4" fmla="*/ 900753 h 1564093"/>
                <a:gd name="connsiteX5" fmla="*/ 5656997 w 7519916"/>
                <a:gd name="connsiteY5" fmla="*/ 1112293 h 1564093"/>
                <a:gd name="connsiteX6" fmla="*/ 5302155 w 7519916"/>
                <a:gd name="connsiteY6" fmla="*/ 1398896 h 1564093"/>
                <a:gd name="connsiteX7" fmla="*/ 4926841 w 7519916"/>
                <a:gd name="connsiteY7" fmla="*/ 1562669 h 1564093"/>
                <a:gd name="connsiteX8" fmla="*/ 4299044 w 7519916"/>
                <a:gd name="connsiteY8" fmla="*/ 1310185 h 1564093"/>
                <a:gd name="connsiteX9" fmla="*/ 3739486 w 7519916"/>
                <a:gd name="connsiteY9" fmla="*/ 1351129 h 1564093"/>
                <a:gd name="connsiteX10" fmla="*/ 3179928 w 7519916"/>
                <a:gd name="connsiteY10" fmla="*/ 1467135 h 1564093"/>
                <a:gd name="connsiteX11" fmla="*/ 2470244 w 7519916"/>
                <a:gd name="connsiteY11" fmla="*/ 1405720 h 1564093"/>
                <a:gd name="connsiteX12" fmla="*/ 1705970 w 7519916"/>
                <a:gd name="connsiteY12" fmla="*/ 1289714 h 1564093"/>
                <a:gd name="connsiteX13" fmla="*/ 1132764 w 7519916"/>
                <a:gd name="connsiteY13" fmla="*/ 1194179 h 1564093"/>
                <a:gd name="connsiteX14" fmla="*/ 696036 w 7519916"/>
                <a:gd name="connsiteY14" fmla="*/ 1228299 h 1564093"/>
                <a:gd name="connsiteX15" fmla="*/ 177421 w 7519916"/>
                <a:gd name="connsiteY15" fmla="*/ 1323833 h 1564093"/>
                <a:gd name="connsiteX16" fmla="*/ 0 w 7519916"/>
                <a:gd name="connsiteY16" fmla="*/ 1357953 h 1564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519916" h="1564093">
                  <a:moveTo>
                    <a:pt x="7519916" y="0"/>
                  </a:moveTo>
                  <a:cubicBezTo>
                    <a:pt x="7353299" y="0"/>
                    <a:pt x="7186683" y="0"/>
                    <a:pt x="7042244" y="20472"/>
                  </a:cubicBezTo>
                  <a:cubicBezTo>
                    <a:pt x="6897805" y="40944"/>
                    <a:pt x="6763602" y="45493"/>
                    <a:pt x="6653283" y="122830"/>
                  </a:cubicBezTo>
                  <a:cubicBezTo>
                    <a:pt x="6542964" y="200167"/>
                    <a:pt x="6440605" y="354842"/>
                    <a:pt x="6380328" y="484496"/>
                  </a:cubicBezTo>
                  <a:cubicBezTo>
                    <a:pt x="6320051" y="614150"/>
                    <a:pt x="6412173" y="796120"/>
                    <a:pt x="6291618" y="900753"/>
                  </a:cubicBezTo>
                  <a:cubicBezTo>
                    <a:pt x="6171063" y="1005386"/>
                    <a:pt x="5821908" y="1029269"/>
                    <a:pt x="5656997" y="1112293"/>
                  </a:cubicBezTo>
                  <a:cubicBezTo>
                    <a:pt x="5492086" y="1195317"/>
                    <a:pt x="5423847" y="1323833"/>
                    <a:pt x="5302155" y="1398896"/>
                  </a:cubicBezTo>
                  <a:cubicBezTo>
                    <a:pt x="5180463" y="1473959"/>
                    <a:pt x="5094026" y="1577454"/>
                    <a:pt x="4926841" y="1562669"/>
                  </a:cubicBezTo>
                  <a:cubicBezTo>
                    <a:pt x="4759656" y="1547884"/>
                    <a:pt x="4496936" y="1345442"/>
                    <a:pt x="4299044" y="1310185"/>
                  </a:cubicBezTo>
                  <a:cubicBezTo>
                    <a:pt x="4101152" y="1274928"/>
                    <a:pt x="3926005" y="1324971"/>
                    <a:pt x="3739486" y="1351129"/>
                  </a:cubicBezTo>
                  <a:cubicBezTo>
                    <a:pt x="3552967" y="1377287"/>
                    <a:pt x="3391468" y="1458037"/>
                    <a:pt x="3179928" y="1467135"/>
                  </a:cubicBezTo>
                  <a:cubicBezTo>
                    <a:pt x="2968388" y="1476233"/>
                    <a:pt x="2715904" y="1435290"/>
                    <a:pt x="2470244" y="1405720"/>
                  </a:cubicBezTo>
                  <a:cubicBezTo>
                    <a:pt x="2224584" y="1376150"/>
                    <a:pt x="1705970" y="1289714"/>
                    <a:pt x="1705970" y="1289714"/>
                  </a:cubicBezTo>
                  <a:cubicBezTo>
                    <a:pt x="1483057" y="1254457"/>
                    <a:pt x="1301086" y="1204415"/>
                    <a:pt x="1132764" y="1194179"/>
                  </a:cubicBezTo>
                  <a:cubicBezTo>
                    <a:pt x="964442" y="1183943"/>
                    <a:pt x="855260" y="1206690"/>
                    <a:pt x="696036" y="1228299"/>
                  </a:cubicBezTo>
                  <a:cubicBezTo>
                    <a:pt x="536812" y="1249908"/>
                    <a:pt x="177421" y="1323833"/>
                    <a:pt x="177421" y="1323833"/>
                  </a:cubicBezTo>
                  <a:lnTo>
                    <a:pt x="0" y="1357953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083" y="4499556"/>
            <a:ext cx="1021667" cy="10270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177" y="5598379"/>
            <a:ext cx="2023387" cy="9225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706045" y="113117"/>
            <a:ext cx="55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Orgon Slab Light" panose="02000503000000020004" pitchFamily="50" charset="0"/>
              </a:rPr>
              <a:t>20</a:t>
            </a:r>
            <a:endParaRPr lang="en-US" b="1" dirty="0">
              <a:solidFill>
                <a:schemeClr val="bg1"/>
              </a:solidFill>
              <a:latin typeface="Orgon Slab Light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00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5" t="35000" r="31806" b="12500"/>
          <a:stretch/>
        </p:blipFill>
        <p:spPr>
          <a:xfrm>
            <a:off x="8523587" y="719972"/>
            <a:ext cx="3105162" cy="592803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-88126"/>
            <a:ext cx="8370643" cy="800218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6" t="23707" r="13176" b="17135"/>
          <a:stretch/>
        </p:blipFill>
        <p:spPr>
          <a:xfrm>
            <a:off x="1779720" y="2448482"/>
            <a:ext cx="6240255" cy="37212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79720" y="3876848"/>
            <a:ext cx="6240255" cy="17865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663940" y="3646168"/>
            <a:ext cx="2801948" cy="6286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0" y="719972"/>
            <a:ext cx="4486753" cy="187538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 smtClean="0"/>
              <a:t>Stratigraphy</a:t>
            </a:r>
          </a:p>
          <a:p>
            <a:pPr lvl="1">
              <a:lnSpc>
                <a:spcPct val="100000"/>
              </a:lnSpc>
            </a:pPr>
            <a:r>
              <a:rPr lang="en-US" sz="2600" dirty="0" smtClean="0"/>
              <a:t>Widespread carbonate</a:t>
            </a:r>
          </a:p>
          <a:p>
            <a:pPr>
              <a:lnSpc>
                <a:spcPct val="100000"/>
              </a:lnSpc>
            </a:pPr>
            <a:r>
              <a:rPr lang="en-US" sz="2800" b="1" dirty="0"/>
              <a:t>Sea-Level Fluctuation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878811" y="113117"/>
            <a:ext cx="385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rgon Slab Light" panose="0200050300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996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 txBox="1">
            <a:spLocks/>
          </p:cNvSpPr>
          <p:nvPr/>
        </p:nvSpPr>
        <p:spPr>
          <a:xfrm>
            <a:off x="200214" y="645503"/>
            <a:ext cx="4617601" cy="24172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Lucida Grande"/>
              <a:buChar char="&gt;"/>
              <a:defRPr sz="2400" b="0" i="0" kern="1200" baseline="0">
                <a:solidFill>
                  <a:srgbClr val="005F83"/>
                </a:solidFill>
                <a:latin typeface="Orgon Slab Light"/>
                <a:ea typeface="+mn-ea"/>
                <a:cs typeface="Orgon Slab Light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rgbClr val="005F83"/>
                </a:solidFill>
                <a:latin typeface="Orgon Slab Light"/>
                <a:ea typeface="+mn-ea"/>
                <a:cs typeface="Orgon Slab Light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rgbClr val="005F83"/>
                </a:solidFill>
                <a:latin typeface="Orgon Slab Light"/>
                <a:ea typeface="+mn-ea"/>
                <a:cs typeface="Orgon Slab Light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rgbClr val="005F83"/>
                </a:solidFill>
                <a:latin typeface="Orgon Slab Light"/>
                <a:ea typeface="+mn-ea"/>
                <a:cs typeface="Orgon Slab Light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Lucida Grande"/>
              <a:buChar char="&gt;"/>
              <a:defRPr sz="1400" b="0" i="0" kern="1200" baseline="0">
                <a:solidFill>
                  <a:srgbClr val="005F83"/>
                </a:solidFill>
                <a:latin typeface="Orgon Slab Light"/>
                <a:ea typeface="+mn-ea"/>
                <a:cs typeface="Orgon Slab Light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 smtClean="0"/>
              <a:t>“Filled </a:t>
            </a:r>
            <a:r>
              <a:rPr lang="en-US" sz="2800" b="1" dirty="0"/>
              <a:t>sink </a:t>
            </a:r>
            <a:r>
              <a:rPr lang="en-US" sz="2800" b="1" dirty="0" smtClean="0"/>
              <a:t>structure”</a:t>
            </a:r>
            <a:endParaRPr lang="en-US" sz="2800" b="1" dirty="0"/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Unconformable </a:t>
            </a:r>
            <a:r>
              <a:rPr lang="en-US" sz="2400" dirty="0"/>
              <a:t>bottom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Carbonate country rock</a:t>
            </a:r>
          </a:p>
          <a:p>
            <a:pPr marL="0" indent="0">
              <a:lnSpc>
                <a:spcPct val="170000"/>
              </a:lnSpc>
              <a:buNone/>
            </a:pPr>
            <a:endParaRPr lang="en-US" dirty="0"/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4185321" y="1384249"/>
            <a:ext cx="7226021" cy="1343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Lucida Grande"/>
              <a:buChar char="&gt;"/>
              <a:defRPr sz="2400" b="0" i="0" kern="1200" baseline="0">
                <a:solidFill>
                  <a:srgbClr val="005F83"/>
                </a:solidFill>
                <a:latin typeface="Orgon Slab Light"/>
                <a:ea typeface="+mn-ea"/>
                <a:cs typeface="Orgon Slab Light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rgbClr val="005F83"/>
                </a:solidFill>
                <a:latin typeface="Orgon Slab Light"/>
                <a:ea typeface="+mn-ea"/>
                <a:cs typeface="Orgon Slab Light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rgbClr val="005F83"/>
                </a:solidFill>
                <a:latin typeface="Orgon Slab Light"/>
                <a:ea typeface="+mn-ea"/>
                <a:cs typeface="Orgon Slab Light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b="0" i="0" kern="1200" baseline="0">
                <a:solidFill>
                  <a:srgbClr val="005F83"/>
                </a:solidFill>
                <a:latin typeface="Orgon Slab Light"/>
                <a:ea typeface="+mn-ea"/>
                <a:cs typeface="Orgon Slab Light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Lucida Grande"/>
              <a:buChar char="&gt;"/>
              <a:defRPr sz="1400" b="0" i="0" kern="1200" baseline="0">
                <a:solidFill>
                  <a:srgbClr val="005F83"/>
                </a:solidFill>
                <a:latin typeface="Orgon Slab Light"/>
                <a:ea typeface="+mn-ea"/>
                <a:cs typeface="Orgon Slab Light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en-US" sz="2400" dirty="0"/>
              <a:t>Filling </a:t>
            </a:r>
            <a:r>
              <a:rPr lang="en-US" sz="2400" dirty="0" smtClean="0"/>
              <a:t>with </a:t>
            </a:r>
            <a:r>
              <a:rPr lang="en-US" sz="2400" dirty="0"/>
              <a:t>younger sediments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Capped by sandstone</a:t>
            </a:r>
          </a:p>
          <a:p>
            <a:pPr marL="0" indent="0">
              <a:lnSpc>
                <a:spcPct val="170000"/>
              </a:lnSpc>
              <a:buNone/>
            </a:pP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3427179" y="2647654"/>
            <a:ext cx="8642372" cy="3807689"/>
            <a:chOff x="1959611" y="826002"/>
            <a:chExt cx="7733337" cy="34071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611" y="826002"/>
              <a:ext cx="7733337" cy="3407183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8857130" y="3001252"/>
              <a:ext cx="594043" cy="1029908"/>
              <a:chOff x="7333129" y="3001252"/>
              <a:chExt cx="594043" cy="1029908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7333129" y="3001252"/>
                <a:ext cx="0" cy="1029908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7434729" y="3245828"/>
                <a:ext cx="4924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2m</a:t>
                </a:r>
              </a:p>
            </p:txBody>
          </p:sp>
        </p:grpSp>
        <p:sp>
          <p:nvSpPr>
            <p:cNvPr id="4" name="Freeform 3"/>
            <p:cNvSpPr/>
            <p:nvPr/>
          </p:nvSpPr>
          <p:spPr>
            <a:xfrm>
              <a:off x="2056263" y="2436126"/>
              <a:ext cx="7519916" cy="1564093"/>
            </a:xfrm>
            <a:custGeom>
              <a:avLst/>
              <a:gdLst>
                <a:gd name="connsiteX0" fmla="*/ 7519916 w 7519916"/>
                <a:gd name="connsiteY0" fmla="*/ 0 h 1564093"/>
                <a:gd name="connsiteX1" fmla="*/ 7042244 w 7519916"/>
                <a:gd name="connsiteY1" fmla="*/ 20472 h 1564093"/>
                <a:gd name="connsiteX2" fmla="*/ 6653283 w 7519916"/>
                <a:gd name="connsiteY2" fmla="*/ 122830 h 1564093"/>
                <a:gd name="connsiteX3" fmla="*/ 6380328 w 7519916"/>
                <a:gd name="connsiteY3" fmla="*/ 484496 h 1564093"/>
                <a:gd name="connsiteX4" fmla="*/ 6291618 w 7519916"/>
                <a:gd name="connsiteY4" fmla="*/ 900753 h 1564093"/>
                <a:gd name="connsiteX5" fmla="*/ 5656997 w 7519916"/>
                <a:gd name="connsiteY5" fmla="*/ 1112293 h 1564093"/>
                <a:gd name="connsiteX6" fmla="*/ 5302155 w 7519916"/>
                <a:gd name="connsiteY6" fmla="*/ 1398896 h 1564093"/>
                <a:gd name="connsiteX7" fmla="*/ 4926841 w 7519916"/>
                <a:gd name="connsiteY7" fmla="*/ 1562669 h 1564093"/>
                <a:gd name="connsiteX8" fmla="*/ 4299044 w 7519916"/>
                <a:gd name="connsiteY8" fmla="*/ 1310185 h 1564093"/>
                <a:gd name="connsiteX9" fmla="*/ 3739486 w 7519916"/>
                <a:gd name="connsiteY9" fmla="*/ 1351129 h 1564093"/>
                <a:gd name="connsiteX10" fmla="*/ 3179928 w 7519916"/>
                <a:gd name="connsiteY10" fmla="*/ 1467135 h 1564093"/>
                <a:gd name="connsiteX11" fmla="*/ 2470244 w 7519916"/>
                <a:gd name="connsiteY11" fmla="*/ 1405720 h 1564093"/>
                <a:gd name="connsiteX12" fmla="*/ 1705970 w 7519916"/>
                <a:gd name="connsiteY12" fmla="*/ 1289714 h 1564093"/>
                <a:gd name="connsiteX13" fmla="*/ 1132764 w 7519916"/>
                <a:gd name="connsiteY13" fmla="*/ 1194179 h 1564093"/>
                <a:gd name="connsiteX14" fmla="*/ 696036 w 7519916"/>
                <a:gd name="connsiteY14" fmla="*/ 1228299 h 1564093"/>
                <a:gd name="connsiteX15" fmla="*/ 177421 w 7519916"/>
                <a:gd name="connsiteY15" fmla="*/ 1323833 h 1564093"/>
                <a:gd name="connsiteX16" fmla="*/ 0 w 7519916"/>
                <a:gd name="connsiteY16" fmla="*/ 1357953 h 1564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519916" h="1564093">
                  <a:moveTo>
                    <a:pt x="7519916" y="0"/>
                  </a:moveTo>
                  <a:cubicBezTo>
                    <a:pt x="7353299" y="0"/>
                    <a:pt x="7186683" y="0"/>
                    <a:pt x="7042244" y="20472"/>
                  </a:cubicBezTo>
                  <a:cubicBezTo>
                    <a:pt x="6897805" y="40944"/>
                    <a:pt x="6763602" y="45493"/>
                    <a:pt x="6653283" y="122830"/>
                  </a:cubicBezTo>
                  <a:cubicBezTo>
                    <a:pt x="6542964" y="200167"/>
                    <a:pt x="6440605" y="354842"/>
                    <a:pt x="6380328" y="484496"/>
                  </a:cubicBezTo>
                  <a:cubicBezTo>
                    <a:pt x="6320051" y="614150"/>
                    <a:pt x="6412173" y="796120"/>
                    <a:pt x="6291618" y="900753"/>
                  </a:cubicBezTo>
                  <a:cubicBezTo>
                    <a:pt x="6171063" y="1005386"/>
                    <a:pt x="5821908" y="1029269"/>
                    <a:pt x="5656997" y="1112293"/>
                  </a:cubicBezTo>
                  <a:cubicBezTo>
                    <a:pt x="5492086" y="1195317"/>
                    <a:pt x="5423847" y="1323833"/>
                    <a:pt x="5302155" y="1398896"/>
                  </a:cubicBezTo>
                  <a:cubicBezTo>
                    <a:pt x="5180463" y="1473959"/>
                    <a:pt x="5094026" y="1577454"/>
                    <a:pt x="4926841" y="1562669"/>
                  </a:cubicBezTo>
                  <a:cubicBezTo>
                    <a:pt x="4759656" y="1547884"/>
                    <a:pt x="4496936" y="1345442"/>
                    <a:pt x="4299044" y="1310185"/>
                  </a:cubicBezTo>
                  <a:cubicBezTo>
                    <a:pt x="4101152" y="1274928"/>
                    <a:pt x="3926005" y="1324971"/>
                    <a:pt x="3739486" y="1351129"/>
                  </a:cubicBezTo>
                  <a:cubicBezTo>
                    <a:pt x="3552967" y="1377287"/>
                    <a:pt x="3391468" y="1458037"/>
                    <a:pt x="3179928" y="1467135"/>
                  </a:cubicBezTo>
                  <a:cubicBezTo>
                    <a:pt x="2968388" y="1476233"/>
                    <a:pt x="2715904" y="1435290"/>
                    <a:pt x="2470244" y="1405720"/>
                  </a:cubicBezTo>
                  <a:cubicBezTo>
                    <a:pt x="2224584" y="1376150"/>
                    <a:pt x="1705970" y="1289714"/>
                    <a:pt x="1705970" y="1289714"/>
                  </a:cubicBezTo>
                  <a:cubicBezTo>
                    <a:pt x="1483057" y="1254457"/>
                    <a:pt x="1301086" y="1204415"/>
                    <a:pt x="1132764" y="1194179"/>
                  </a:cubicBezTo>
                  <a:cubicBezTo>
                    <a:pt x="964442" y="1183943"/>
                    <a:pt x="855260" y="1206690"/>
                    <a:pt x="696036" y="1228299"/>
                  </a:cubicBezTo>
                  <a:cubicBezTo>
                    <a:pt x="536812" y="1249908"/>
                    <a:pt x="177421" y="1323833"/>
                    <a:pt x="177421" y="1323833"/>
                  </a:cubicBezTo>
                  <a:lnTo>
                    <a:pt x="0" y="1357953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861" y="2577249"/>
            <a:ext cx="3333636" cy="3076835"/>
            <a:chOff x="0" y="815807"/>
            <a:chExt cx="2123033" cy="19594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4" r="837" b="1371"/>
            <a:stretch/>
          </p:blipFill>
          <p:spPr>
            <a:xfrm>
              <a:off x="0" y="815807"/>
              <a:ext cx="2123033" cy="1959489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149824" y="1654791"/>
              <a:ext cx="109182" cy="10235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-68747"/>
            <a:ext cx="8370643" cy="800218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904623" y="6334512"/>
            <a:ext cx="12246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5F83"/>
                </a:solidFill>
                <a:latin typeface="Orgon Slab Light"/>
                <a:cs typeface="Orgon Slab Light"/>
              </a:rPr>
              <a:t>Bretz, (1950)</a:t>
            </a:r>
            <a:endParaRPr lang="en-US" sz="1200" i="1" dirty="0">
              <a:solidFill>
                <a:srgbClr val="005F83"/>
              </a:solidFill>
              <a:latin typeface="Orgon Slab Light"/>
              <a:cs typeface="Orgon Slab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878811" y="113117"/>
            <a:ext cx="385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rgon Slab Light" panose="0200050300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8479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9344" y="797708"/>
            <a:ext cx="4166896" cy="2958204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en-US" sz="2800" b="1" dirty="0" smtClean="0"/>
              <a:t>Detrital Zircon U-Pb Geochronology</a:t>
            </a:r>
            <a:endParaRPr lang="en-US" sz="28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344" y="-100822"/>
            <a:ext cx="8370643" cy="800218"/>
          </a:xfrm>
        </p:spPr>
        <p:txBody>
          <a:bodyPr/>
          <a:lstStyle/>
          <a:p>
            <a:r>
              <a:rPr lang="en-US" dirty="0" smtClean="0"/>
              <a:t>METHOD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" t="1336" r="1223" b="1287"/>
          <a:stretch/>
        </p:blipFill>
        <p:spPr>
          <a:xfrm>
            <a:off x="5363011" y="770709"/>
            <a:ext cx="6296298" cy="58782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542" y="2392393"/>
            <a:ext cx="485701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Orgon Slab Light" panose="02000503000000020004" pitchFamily="50" charset="0"/>
              </a:rPr>
              <a:t>CZ-5 </a:t>
            </a:r>
            <a:r>
              <a:rPr lang="en-US" sz="2000" dirty="0">
                <a:latin typeface="Orgon Slab Light" panose="02000503000000020004" pitchFamily="50" charset="0"/>
              </a:rPr>
              <a:t>&amp; CZ-6 </a:t>
            </a:r>
            <a:r>
              <a:rPr lang="en-US" sz="2000" dirty="0" smtClean="0">
                <a:latin typeface="Orgon Slab Light" panose="02000503000000020004" pitchFamily="50" charset="0"/>
              </a:rPr>
              <a:t>Warner Formation (8)</a:t>
            </a:r>
          </a:p>
          <a:p>
            <a:r>
              <a:rPr lang="en-US" sz="2000" dirty="0">
                <a:latin typeface="Orgon Slab Light" panose="02000503000000020004" pitchFamily="50" charset="0"/>
              </a:rPr>
              <a:t>14MO3 Aux Vases </a:t>
            </a:r>
            <a:r>
              <a:rPr lang="en-US" sz="2000" dirty="0" smtClean="0">
                <a:latin typeface="Orgon Slab Light" panose="02000503000000020004" pitchFamily="50" charset="0"/>
              </a:rPr>
              <a:t>Formation (4)</a:t>
            </a:r>
          </a:p>
          <a:p>
            <a:r>
              <a:rPr lang="en-US" sz="2000" dirty="0">
                <a:latin typeface="Orgon Slab Light" panose="02000503000000020004" pitchFamily="50" charset="0"/>
              </a:rPr>
              <a:t>14MO4 Bushberg </a:t>
            </a:r>
            <a:r>
              <a:rPr lang="en-US" sz="2000" dirty="0" smtClean="0">
                <a:latin typeface="Orgon Slab Light" panose="02000503000000020004" pitchFamily="50" charset="0"/>
              </a:rPr>
              <a:t>Formation (3)</a:t>
            </a:r>
          </a:p>
          <a:p>
            <a:r>
              <a:rPr lang="en-US" sz="2000" dirty="0">
                <a:latin typeface="Orgon Slab Light" panose="02000503000000020004" pitchFamily="50" charset="0"/>
              </a:rPr>
              <a:t>14MO6 Filled sink </a:t>
            </a:r>
            <a:r>
              <a:rPr lang="en-US" sz="2000" dirty="0" smtClean="0">
                <a:latin typeface="Orgon Slab Light" panose="02000503000000020004" pitchFamily="50" charset="0"/>
              </a:rPr>
              <a:t>structure (2)</a:t>
            </a:r>
          </a:p>
          <a:p>
            <a:r>
              <a:rPr lang="en-US" sz="2000" dirty="0">
                <a:latin typeface="Orgon Slab Light" panose="02000503000000020004" pitchFamily="50" charset="0"/>
              </a:rPr>
              <a:t>CZ-1 &amp; CZ-2 Jefferson City Dolomite &amp; Everton </a:t>
            </a:r>
            <a:r>
              <a:rPr lang="en-US" sz="2000" dirty="0" smtClean="0">
                <a:latin typeface="Orgon Slab Light" panose="02000503000000020004" pitchFamily="50" charset="0"/>
              </a:rPr>
              <a:t>Formation (7)</a:t>
            </a:r>
          </a:p>
          <a:p>
            <a:r>
              <a:rPr lang="en-US" sz="2000" dirty="0">
                <a:latin typeface="Orgon Slab Light" panose="02000503000000020004" pitchFamily="50" charset="0"/>
              </a:rPr>
              <a:t>13MO1 Roubidoux </a:t>
            </a:r>
            <a:r>
              <a:rPr lang="en-US" sz="2000" dirty="0" smtClean="0">
                <a:latin typeface="Orgon Slab Light" panose="02000503000000020004" pitchFamily="50" charset="0"/>
              </a:rPr>
              <a:t>Formation (1)</a:t>
            </a:r>
          </a:p>
          <a:p>
            <a:r>
              <a:rPr lang="en-US" sz="2000" dirty="0">
                <a:latin typeface="Orgon Slab Light" panose="02000503000000020004" pitchFamily="50" charset="0"/>
              </a:rPr>
              <a:t>14MO1 Lamotte Sandstone (Upper</a:t>
            </a:r>
            <a:r>
              <a:rPr lang="en-US" sz="2000" dirty="0" smtClean="0">
                <a:latin typeface="Orgon Slab Light" panose="02000503000000020004" pitchFamily="50" charset="0"/>
              </a:rPr>
              <a:t>) (5)</a:t>
            </a:r>
            <a:endParaRPr lang="en-US" sz="2000" dirty="0">
              <a:latin typeface="Orgon Slab Light" panose="02000503000000020004" pitchFamily="50" charset="0"/>
            </a:endParaRPr>
          </a:p>
          <a:p>
            <a:r>
              <a:rPr lang="en-US" sz="2000" dirty="0">
                <a:latin typeface="Orgon Slab Light" panose="02000503000000020004" pitchFamily="50" charset="0"/>
              </a:rPr>
              <a:t>14MO2 Lamotte Sandstone (Bottom</a:t>
            </a:r>
            <a:r>
              <a:rPr lang="en-US" sz="2000" dirty="0" smtClean="0">
                <a:latin typeface="Orgon Slab Light" panose="02000503000000020004" pitchFamily="50" charset="0"/>
              </a:rPr>
              <a:t>) (6)</a:t>
            </a:r>
            <a:endParaRPr lang="en-US" sz="2000" dirty="0">
              <a:latin typeface="Orgon Slab Light" panose="02000503000000020004" pitchFamily="50" charset="0"/>
            </a:endParaRPr>
          </a:p>
          <a:p>
            <a:pPr marL="342900" indent="-342900">
              <a:buAutoNum type="arabicPeriod"/>
            </a:pPr>
            <a:endParaRPr lang="en-US" sz="2000" dirty="0">
              <a:latin typeface="Orgon Slab Light" panose="02000503000000020004" pitchFamily="5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8811" y="113117"/>
            <a:ext cx="385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rgon Slab Light" panose="0200050300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2446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972480" y="715010"/>
            <a:ext cx="5568169" cy="664646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/>
              <a:t>Kernel Density Estimation</a:t>
            </a:r>
          </a:p>
          <a:p>
            <a:pPr>
              <a:lnSpc>
                <a:spcPct val="120000"/>
              </a:lnSpc>
            </a:pPr>
            <a:r>
              <a:rPr lang="en-US" sz="2800" b="1" dirty="0"/>
              <a:t>13 samples</a:t>
            </a:r>
          </a:p>
          <a:p>
            <a:pPr>
              <a:lnSpc>
                <a:spcPct val="120000"/>
              </a:lnSpc>
            </a:pPr>
            <a:r>
              <a:rPr lang="en-US" sz="2800" b="1" dirty="0"/>
              <a:t>Total 1302 grains</a:t>
            </a:r>
          </a:p>
          <a:p>
            <a:pPr>
              <a:lnSpc>
                <a:spcPct val="120000"/>
              </a:lnSpc>
            </a:pPr>
            <a:r>
              <a:rPr lang="en-US" sz="2800" b="1" dirty="0"/>
              <a:t>Five populations</a:t>
            </a:r>
          </a:p>
          <a:p>
            <a:pPr lvl="1">
              <a:lnSpc>
                <a:spcPct val="120000"/>
              </a:lnSpc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Superior</a:t>
            </a:r>
          </a:p>
          <a:p>
            <a:pPr lvl="1">
              <a:lnSpc>
                <a:spcPct val="120000"/>
              </a:lnSpc>
            </a:pPr>
            <a:r>
              <a:rPr lang="en-US" sz="2400" b="1" dirty="0">
                <a:solidFill>
                  <a:srgbClr val="F796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Penokean-Yavapai-Mazatzal</a:t>
            </a:r>
          </a:p>
          <a:p>
            <a:pPr lvl="1">
              <a:lnSpc>
                <a:spcPct val="120000"/>
              </a:lnSpc>
            </a:pPr>
            <a:r>
              <a:rPr lang="en-US" sz="2400" b="1" dirty="0">
                <a:solidFill>
                  <a:srgbClr val="CD6E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Granite-Rhyolite</a:t>
            </a:r>
          </a:p>
          <a:p>
            <a:pPr lvl="1">
              <a:lnSpc>
                <a:spcPct val="120000"/>
              </a:lnSpc>
            </a:pPr>
            <a:r>
              <a:rPr lang="en-US" sz="2400" b="1" dirty="0">
                <a:solidFill>
                  <a:srgbClr val="2098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Grenville</a:t>
            </a:r>
          </a:p>
          <a:p>
            <a:pPr lvl="1">
              <a:lnSpc>
                <a:spcPct val="120000"/>
              </a:lnSpc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Appalachian</a:t>
            </a:r>
          </a:p>
          <a:p>
            <a:pPr lvl="1">
              <a:lnSpc>
                <a:spcPct val="150000"/>
              </a:lnSpc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-85208"/>
            <a:ext cx="8370643" cy="800218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6" t="2202" r="5190" b="8502"/>
          <a:stretch/>
        </p:blipFill>
        <p:spPr>
          <a:xfrm>
            <a:off x="6540649" y="811141"/>
            <a:ext cx="4051882" cy="57658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572" y="1145118"/>
            <a:ext cx="5558478" cy="48584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78811" y="113117"/>
            <a:ext cx="385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rgon Slab Light" panose="0200050300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4935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0" y="-109211"/>
            <a:ext cx="12192000" cy="8002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900" b="0" i="0" kern="1200" baseline="0">
                <a:solidFill>
                  <a:schemeClr val="bg2"/>
                </a:solidFill>
                <a:latin typeface="Tungsten Semibold"/>
                <a:ea typeface="+mn-ea"/>
                <a:cs typeface="Tungsten Semibold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PROVENANCE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6" t="74388" r="16476" b="9437"/>
          <a:stretch/>
        </p:blipFill>
        <p:spPr>
          <a:xfrm>
            <a:off x="11006" y="1580189"/>
            <a:ext cx="7425456" cy="45592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4" t="2632" r="15480" b="93471"/>
          <a:stretch/>
        </p:blipFill>
        <p:spPr>
          <a:xfrm>
            <a:off x="0" y="6047793"/>
            <a:ext cx="5427938" cy="74017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232909" y="1477804"/>
            <a:ext cx="4709155" cy="4136612"/>
            <a:chOff x="4623105" y="1049415"/>
            <a:chExt cx="6383504" cy="557953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3105" y="1049415"/>
              <a:ext cx="6383504" cy="5579538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7671165" y="3538737"/>
              <a:ext cx="235132" cy="23513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610043" y="1268079"/>
            <a:ext cx="3731664" cy="5310165"/>
            <a:chOff x="7281644" y="4389948"/>
            <a:chExt cx="1507194" cy="214474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6" t="2202" r="5190" b="8502"/>
            <a:stretch/>
          </p:blipFill>
          <p:spPr>
            <a:xfrm>
              <a:off x="7281644" y="4389948"/>
              <a:ext cx="1507194" cy="214474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7281644" y="6082018"/>
              <a:ext cx="1507194" cy="45267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7989" y="758424"/>
            <a:ext cx="6490751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914400">
              <a:lnSpc>
                <a:spcPct val="120000"/>
              </a:lnSpc>
              <a:spcBef>
                <a:spcPts val="1000"/>
              </a:spcBef>
              <a:buFont typeface="Lucida Grande"/>
              <a:buChar char="&gt;"/>
            </a:pPr>
            <a:r>
              <a:rPr lang="en-US" sz="2800" b="1" dirty="0">
                <a:solidFill>
                  <a:srgbClr val="005F83"/>
                </a:solidFill>
                <a:latin typeface="Orgon Slab Light"/>
                <a:cs typeface="Orgon Slab Light"/>
              </a:rPr>
              <a:t>Late Cambrian Lamotte </a:t>
            </a:r>
            <a:r>
              <a:rPr lang="en-US" sz="2800" b="1" dirty="0" smtClean="0">
                <a:solidFill>
                  <a:srgbClr val="005F83"/>
                </a:solidFill>
                <a:latin typeface="Orgon Slab Light"/>
                <a:cs typeface="Orgon Slab Light"/>
              </a:rPr>
              <a:t>Sandstone</a:t>
            </a:r>
            <a:endParaRPr lang="en-US" sz="2800" b="1" dirty="0">
              <a:solidFill>
                <a:srgbClr val="005F83"/>
              </a:solidFill>
              <a:latin typeface="Orgon Slab Light"/>
              <a:cs typeface="Orgon Slab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78811" y="113117"/>
            <a:ext cx="385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rgon Slab Light" panose="02000503000000020004" pitchFamily="50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7445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0" y="-109211"/>
            <a:ext cx="12192000" cy="8002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900" b="0" i="0" kern="1200" baseline="0">
                <a:solidFill>
                  <a:schemeClr val="bg2"/>
                </a:solidFill>
                <a:latin typeface="Tungsten Semibold"/>
                <a:ea typeface="+mn-ea"/>
                <a:cs typeface="Tungsten Semibold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PROVENANCE</a:t>
            </a:r>
            <a:endParaRPr lang="en-US" dirty="0"/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3394" y="648734"/>
            <a:ext cx="5085050" cy="351187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/>
              <a:t>Early &amp; Middle Ordovician </a:t>
            </a:r>
            <a:endParaRPr lang="en-US" sz="2800" b="1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-163895" y="1147325"/>
            <a:ext cx="3301378" cy="2839556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r>
              <a:rPr lang="en-US" sz="2400" dirty="0" smtClean="0"/>
              <a:t>Superior</a:t>
            </a:r>
            <a:endParaRPr lang="en-US" sz="2400" dirty="0"/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Wide coverage of 2000-900Ma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945725" y="804035"/>
            <a:ext cx="4453878" cy="6053965"/>
            <a:chOff x="1097280" y="3740067"/>
            <a:chExt cx="1910173" cy="259641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6" t="2202" r="5190" b="8502"/>
            <a:stretch/>
          </p:blipFill>
          <p:spPr>
            <a:xfrm>
              <a:off x="1182848" y="3740067"/>
              <a:ext cx="1824605" cy="2596416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097280" y="4812030"/>
              <a:ext cx="1910173" cy="92583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35408" y="691007"/>
            <a:ext cx="5038283" cy="6125186"/>
            <a:chOff x="2645700" y="444567"/>
            <a:chExt cx="6068945" cy="737819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6" t="31381" r="17143" b="62288"/>
            <a:stretch/>
          </p:blipFill>
          <p:spPr>
            <a:xfrm>
              <a:off x="2777769" y="1244786"/>
              <a:ext cx="5879727" cy="147432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51" t="56035" r="17143" b="25121"/>
            <a:stretch/>
          </p:blipFill>
          <p:spPr>
            <a:xfrm>
              <a:off x="2767377" y="2707080"/>
              <a:ext cx="5895581" cy="438829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79" t="87186" r="16888" b="9562"/>
            <a:stretch/>
          </p:blipFill>
          <p:spPr>
            <a:xfrm>
              <a:off x="2645700" y="7069075"/>
              <a:ext cx="6068945" cy="75368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31" t="1853" r="15112" b="93470"/>
            <a:stretch/>
          </p:blipFill>
          <p:spPr>
            <a:xfrm>
              <a:off x="3372294" y="444567"/>
              <a:ext cx="4557834" cy="773970"/>
            </a:xfrm>
            <a:prstGeom prst="rect">
              <a:avLst/>
            </a:prstGeom>
          </p:spPr>
        </p:pic>
      </p:grpSp>
      <p:sp>
        <p:nvSpPr>
          <p:cNvPr id="13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276334" y="1273800"/>
            <a:ext cx="3820843" cy="4840594"/>
          </a:xfrm>
        </p:spPr>
        <p:txBody>
          <a:bodyPr>
            <a:normAutofit/>
          </a:bodyPr>
          <a:lstStyle/>
          <a:p>
            <a:pPr marL="457200" lvl="1" indent="0" algn="r">
              <a:lnSpc>
                <a:spcPct val="150000"/>
              </a:lnSpc>
              <a:buNone/>
            </a:pPr>
            <a:endParaRPr lang="en-US" sz="2400" dirty="0" smtClean="0"/>
          </a:p>
          <a:p>
            <a:pPr marL="457200" lvl="1" indent="0" algn="r">
              <a:lnSpc>
                <a:spcPct val="150000"/>
              </a:lnSpc>
              <a:buNone/>
            </a:pPr>
            <a:r>
              <a:rPr lang="en-US" dirty="0"/>
              <a:t>St. Peter </a:t>
            </a:r>
            <a:r>
              <a:rPr lang="en-US" dirty="0" smtClean="0"/>
              <a:t>Sandstone</a:t>
            </a:r>
          </a:p>
          <a:p>
            <a:pPr marL="457200" lvl="1" indent="0" algn="r">
              <a:lnSpc>
                <a:spcPct val="150000"/>
              </a:lnSpc>
              <a:buNone/>
            </a:pPr>
            <a:endParaRPr lang="en-US" dirty="0"/>
          </a:p>
          <a:p>
            <a:pPr marL="457200" lvl="1" indent="0" algn="r">
              <a:lnSpc>
                <a:spcPct val="150000"/>
              </a:lnSpc>
              <a:buNone/>
            </a:pPr>
            <a:r>
              <a:rPr lang="en-US" dirty="0" smtClean="0"/>
              <a:t>Everton </a:t>
            </a:r>
            <a:r>
              <a:rPr lang="en-US" dirty="0" err="1" smtClean="0"/>
              <a:t>Fm</a:t>
            </a:r>
            <a:endParaRPr lang="en-US" dirty="0" smtClean="0"/>
          </a:p>
          <a:p>
            <a:pPr marL="457200" lvl="1" indent="0" algn="r">
              <a:lnSpc>
                <a:spcPct val="150000"/>
              </a:lnSpc>
              <a:buNone/>
            </a:pPr>
            <a:endParaRPr lang="en-US" dirty="0" smtClean="0"/>
          </a:p>
          <a:p>
            <a:pPr marL="457200" lvl="1" indent="0" algn="r">
              <a:lnSpc>
                <a:spcPct val="150000"/>
              </a:lnSpc>
              <a:buNone/>
            </a:pPr>
            <a:r>
              <a:rPr lang="en-US" dirty="0" smtClean="0"/>
              <a:t>Jefferson </a:t>
            </a:r>
            <a:r>
              <a:rPr lang="en-US" dirty="0"/>
              <a:t>City </a:t>
            </a:r>
            <a:r>
              <a:rPr lang="en-US" dirty="0" smtClean="0"/>
              <a:t>Dolomite</a:t>
            </a:r>
          </a:p>
          <a:p>
            <a:pPr marL="457200" lvl="1" indent="0" algn="r">
              <a:lnSpc>
                <a:spcPct val="150000"/>
              </a:lnSpc>
              <a:buNone/>
            </a:pPr>
            <a:endParaRPr lang="en-US" dirty="0" smtClean="0"/>
          </a:p>
          <a:p>
            <a:pPr marL="457200" lvl="1" indent="0" algn="r">
              <a:lnSpc>
                <a:spcPct val="150000"/>
              </a:lnSpc>
              <a:buNone/>
            </a:pPr>
            <a:r>
              <a:rPr lang="en-US" dirty="0" smtClean="0"/>
              <a:t>Roubidoux </a:t>
            </a:r>
            <a:r>
              <a:rPr lang="en-US" dirty="0" err="1"/>
              <a:t>Fm</a:t>
            </a:r>
            <a:endParaRPr lang="en-US" dirty="0"/>
          </a:p>
          <a:p>
            <a:pPr marL="457200" lvl="1" indent="0" algn="r">
              <a:lnSpc>
                <a:spcPct val="150000"/>
              </a:lnSpc>
              <a:buNone/>
            </a:pPr>
            <a:endParaRPr lang="en-US" sz="2400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11878811" y="113117"/>
            <a:ext cx="385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rgon Slab Light" panose="02000503000000020004" pitchFamily="50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17266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4" t="2701" r="16064" b="93640"/>
          <a:stretch/>
        </p:blipFill>
        <p:spPr>
          <a:xfrm>
            <a:off x="7340928" y="861441"/>
            <a:ext cx="2993870" cy="41694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460720" y="1598587"/>
            <a:ext cx="4260699" cy="5244622"/>
            <a:chOff x="1645009" y="1628109"/>
            <a:chExt cx="4033972" cy="49655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31" b="5900"/>
            <a:stretch/>
          </p:blipFill>
          <p:spPr>
            <a:xfrm>
              <a:off x="1645009" y="1628109"/>
              <a:ext cx="4033972" cy="496553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870826" y="3727409"/>
              <a:ext cx="5806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Orgon Slab Light" panose="02000503000000020004" pitchFamily="50" charset="0"/>
                </a:rPr>
                <a:t>MCR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3244645" y="3945194"/>
              <a:ext cx="244030" cy="23387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491075" y="3602575"/>
              <a:ext cx="4427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Orgon Slab Light" panose="02000503000000020004" pitchFamily="50" charset="0"/>
                </a:rPr>
                <a:t>HB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729436" y="3828258"/>
              <a:ext cx="64039" cy="15617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135962" y="2341784"/>
            <a:ext cx="14344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5F83"/>
                </a:solidFill>
                <a:latin typeface="Orgon Slab Light"/>
                <a:cs typeface="Orgon Slab Light"/>
              </a:rPr>
              <a:t>MCR: Mid-Continent Rift</a:t>
            </a:r>
          </a:p>
          <a:p>
            <a:endParaRPr lang="en-US" b="1" dirty="0">
              <a:solidFill>
                <a:srgbClr val="005F83"/>
              </a:solidFill>
              <a:latin typeface="Orgon Slab Light"/>
              <a:cs typeface="Orgon Slab Light"/>
            </a:endParaRPr>
          </a:p>
          <a:p>
            <a:r>
              <a:rPr lang="en-US" b="1" dirty="0">
                <a:solidFill>
                  <a:srgbClr val="005F83"/>
                </a:solidFill>
                <a:latin typeface="Orgon Slab Light"/>
                <a:cs typeface="Orgon Slab Light"/>
              </a:rPr>
              <a:t>HB: Huron Basin</a:t>
            </a:r>
          </a:p>
          <a:p>
            <a:endParaRPr lang="en-US" dirty="0">
              <a:solidFill>
                <a:srgbClr val="005F83"/>
              </a:solidFill>
              <a:latin typeface="Orgon Slab Light"/>
              <a:cs typeface="Orgon Slab Ligh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t="63172" r="74841" b="11195"/>
          <a:stretch/>
        </p:blipFill>
        <p:spPr>
          <a:xfrm>
            <a:off x="8748146" y="1439191"/>
            <a:ext cx="2707980" cy="523208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458948" y="1463426"/>
            <a:ext cx="2341265" cy="5241402"/>
            <a:chOff x="1524055" y="1048182"/>
            <a:chExt cx="2341265" cy="52414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89" t="12391" r="61995" b="45432"/>
            <a:stretch/>
          </p:blipFill>
          <p:spPr>
            <a:xfrm>
              <a:off x="1587465" y="1048182"/>
              <a:ext cx="2277855" cy="515541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524055" y="6012585"/>
              <a:ext cx="21467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5F83"/>
                  </a:solidFill>
                  <a:latin typeface="Orgon Slab Light"/>
                  <a:cs typeface="Orgon Slab Light"/>
                </a:rPr>
                <a:t>Craddock, J. P., et al.,(2013).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839323" y="1371791"/>
            <a:ext cx="2843405" cy="5285155"/>
            <a:chOff x="5832071" y="1782583"/>
            <a:chExt cx="2662847" cy="494954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6" t="39408" r="74841" b="36852"/>
            <a:stretch/>
          </p:blipFill>
          <p:spPr>
            <a:xfrm>
              <a:off x="5843805" y="1782583"/>
              <a:ext cx="2576046" cy="460953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6" t="87068" r="74260" b="11195"/>
            <a:stretch/>
          </p:blipFill>
          <p:spPr>
            <a:xfrm>
              <a:off x="5832071" y="6389053"/>
              <a:ext cx="2662847" cy="343074"/>
            </a:xfrm>
            <a:prstGeom prst="rect">
              <a:avLst/>
            </a:prstGeom>
          </p:spPr>
        </p:pic>
      </p:grpSp>
      <p:sp>
        <p:nvSpPr>
          <p:cNvPr id="28" name="Text Placeholder 2"/>
          <p:cNvSpPr txBox="1">
            <a:spLocks/>
          </p:cNvSpPr>
          <p:nvPr/>
        </p:nvSpPr>
        <p:spPr>
          <a:xfrm>
            <a:off x="0" y="-109211"/>
            <a:ext cx="12192000" cy="8002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900" b="0" i="0" kern="1200" baseline="0">
                <a:solidFill>
                  <a:schemeClr val="bg2"/>
                </a:solidFill>
                <a:latin typeface="Tungsten Semibold"/>
                <a:ea typeface="+mn-ea"/>
                <a:cs typeface="Tungsten Semibold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PROVENANCE</a:t>
            </a:r>
            <a:endParaRPr lang="en-US" dirty="0"/>
          </a:p>
        </p:txBody>
      </p:sp>
      <p:sp>
        <p:nvSpPr>
          <p:cNvPr id="29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0" y="585845"/>
            <a:ext cx="5085050" cy="351187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/>
              <a:t>Early &amp; Middle Ordovician </a:t>
            </a:r>
            <a:endParaRPr lang="en-US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991405" y="2028597"/>
            <a:ext cx="157113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Orgon Slab Light" panose="02000503000000020004" pitchFamily="50" charset="0"/>
              </a:rPr>
              <a:t>Ozark Plateau</a:t>
            </a:r>
            <a:endParaRPr lang="en-US" sz="1600" b="1" dirty="0">
              <a:latin typeface="Orgon Slab Light" panose="02000503000000020004" pitchFamily="50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83732" y="4264364"/>
            <a:ext cx="77873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Orgon Slab Light" panose="02000503000000020004" pitchFamily="50" charset="0"/>
              </a:rPr>
              <a:t>MCR</a:t>
            </a:r>
          </a:p>
          <a:p>
            <a:r>
              <a:rPr lang="en-US" sz="1600" b="1" dirty="0" smtClean="0">
                <a:latin typeface="Orgon Slab Light" panose="02000503000000020004" pitchFamily="50" charset="0"/>
              </a:rPr>
              <a:t>Late </a:t>
            </a:r>
            <a:r>
              <a:rPr lang="az-Cyrl-AZ" sz="1600" b="1" dirty="0" smtClean="0"/>
              <a:t>Є</a:t>
            </a:r>
            <a:endParaRPr lang="en-US" sz="1600" b="1" dirty="0">
              <a:latin typeface="Orgon Slab Light" panose="02000503000000020004" pitchFamily="50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86805" y="2103495"/>
            <a:ext cx="48122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Orgon Slab Light" panose="02000503000000020004" pitchFamily="50" charset="0"/>
              </a:rPr>
              <a:t>HB</a:t>
            </a:r>
            <a:endParaRPr lang="en-US" sz="1600" b="1" dirty="0">
              <a:latin typeface="Orgon Slab Light" panose="02000503000000020004" pitchFamily="50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282547" y="4114255"/>
            <a:ext cx="100008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Orgon Slab Light" panose="02000503000000020004" pitchFamily="50" charset="0"/>
              </a:rPr>
              <a:t>MCR</a:t>
            </a:r>
          </a:p>
          <a:p>
            <a:r>
              <a:rPr lang="en-US" sz="1600" b="1" dirty="0" smtClean="0">
                <a:latin typeface="Orgon Slab Light" panose="02000503000000020004" pitchFamily="50" charset="0"/>
              </a:rPr>
              <a:t>Bayfield</a:t>
            </a:r>
            <a:endParaRPr lang="en-US" sz="1600" b="1" dirty="0">
              <a:latin typeface="Orgon Slab Light" panose="02000503000000020004" pitchFamily="50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878811" y="113117"/>
            <a:ext cx="385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rgon Slab Light" panose="02000503000000020004" pitchFamily="50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57183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4266</TotalTime>
  <Words>553</Words>
  <Application>Microsoft Office PowerPoint</Application>
  <PresentationFormat>Widescreen</PresentationFormat>
  <Paragraphs>173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Encode Sans Normal Black</vt:lpstr>
      <vt:lpstr>Lucida Grande</vt:lpstr>
      <vt:lpstr>Tungsten Semibold</vt:lpstr>
      <vt:lpstr>Arial</vt:lpstr>
      <vt:lpstr>Calibri</vt:lpstr>
      <vt:lpstr>Calibri Light</vt:lpstr>
      <vt:lpstr>Orgon Slab</vt:lpstr>
      <vt:lpstr>Orgon Slab ExtraLight</vt:lpstr>
      <vt:lpstr>Orgon Slab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Zhao, Chen (S&amp;T-Student)</cp:lastModifiedBy>
  <cp:revision>245</cp:revision>
  <dcterms:created xsi:type="dcterms:W3CDTF">2014-10-14T00:51:43Z</dcterms:created>
  <dcterms:modified xsi:type="dcterms:W3CDTF">2019-03-26T04:29:31Z</dcterms:modified>
</cp:coreProperties>
</file>