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5" r:id="rId4"/>
    <p:sldId id="266" r:id="rId5"/>
    <p:sldId id="267" r:id="rId6"/>
    <p:sldId id="308" r:id="rId7"/>
    <p:sldId id="310" r:id="rId8"/>
    <p:sldId id="309" r:id="rId9"/>
    <p:sldId id="268" r:id="rId10"/>
    <p:sldId id="278" r:id="rId11"/>
    <p:sldId id="300" r:id="rId12"/>
    <p:sldId id="298" r:id="rId13"/>
    <p:sldId id="283" r:id="rId14"/>
    <p:sldId id="286" r:id="rId15"/>
    <p:sldId id="285" r:id="rId16"/>
    <p:sldId id="287" r:id="rId17"/>
    <p:sldId id="284" r:id="rId18"/>
    <p:sldId id="312" r:id="rId19"/>
    <p:sldId id="313" r:id="rId20"/>
    <p:sldId id="314" r:id="rId21"/>
    <p:sldId id="319" r:id="rId22"/>
    <p:sldId id="317" r:id="rId23"/>
    <p:sldId id="295" r:id="rId24"/>
    <p:sldId id="320" r:id="rId25"/>
    <p:sldId id="318" r:id="rId26"/>
    <p:sldId id="323" r:id="rId27"/>
    <p:sldId id="289" r:id="rId28"/>
    <p:sldId id="290" r:id="rId29"/>
    <p:sldId id="304" r:id="rId30"/>
    <p:sldId id="302" r:id="rId31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106" d="100"/>
          <a:sy n="106" d="100"/>
        </p:scale>
        <p:origin x="1424" y="16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t" anchorCtr="0" compatLnSpc="1">
            <a:prstTxWarp prst="textNoShape">
              <a:avLst/>
            </a:prstTxWarp>
          </a:bodyPr>
          <a:lstStyle>
            <a:lvl1pPr defTabSz="9445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b" anchorCtr="0" compatLnSpc="1">
            <a:prstTxWarp prst="textNoShape">
              <a:avLst/>
            </a:prstTxWarp>
          </a:bodyPr>
          <a:lstStyle>
            <a:lvl1pPr defTabSz="944563" eaLnBrk="0" hangingPunct="0">
              <a:defRPr sz="1200"/>
            </a:lvl1pPr>
          </a:lstStyle>
          <a:p>
            <a:r>
              <a:rPr lang="en-US"/>
              <a:t>Crater of Diamonds State Park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/>
            </a:lvl1pPr>
          </a:lstStyle>
          <a:p>
            <a:fld id="{235633EA-A146-4053-9957-FEC48D39A8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t" anchorCtr="0" compatLnSpc="1">
            <a:prstTxWarp prst="textNoShape">
              <a:avLst/>
            </a:prstTxWarp>
          </a:bodyPr>
          <a:lstStyle>
            <a:lvl1pPr defTabSz="9445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96913"/>
            <a:ext cx="52324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b" anchorCtr="0" compatLnSpc="1">
            <a:prstTxWarp prst="textNoShape">
              <a:avLst/>
            </a:prstTxWarp>
          </a:bodyPr>
          <a:lstStyle>
            <a:lvl1pPr defTabSz="9445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17" tIns="47209" rIns="94417" bIns="47209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/>
            </a:lvl1pPr>
          </a:lstStyle>
          <a:p>
            <a:fld id="{4195ED41-E8C0-48B6-B43A-56891EFDD0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2FD6D-935A-4355-A307-30BD31391EAD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33D4A6E-8F9E-4CDC-BFB1-AFC078C379A0}" type="datetime1">
              <a:rPr lang="en-US"/>
              <a:pPr/>
              <a:t>3/22/19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AB1738-FF02-49FA-BF6A-73AD56214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EBA00-A4DF-49C6-AEFB-311D0058F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E724C-54A8-4F1D-B240-FE405B16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992BD8-5676-465D-B2E2-7D4A40FD9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B3EAF-8C4B-47D3-A1FC-5F262940D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552E04-8036-46B4-A384-40BEB9F49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6390C-96D5-46A1-A3FE-A89D0348C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51B8D4-53A7-4B63-BCD3-2A95FA49D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CDB19D-D44F-4A9B-A008-58EB5E4D6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78C7DE-C811-4FF5-BA93-E1626420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0BDAA-AF35-4B4E-93BE-93A5C4BD0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80B8752-E1F5-4BE1-A61B-7A9C00AAF3A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2552700" y="304800"/>
            <a:ext cx="7477125" cy="2133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A Possible </a:t>
            </a:r>
            <a:r>
              <a:rPr lang="en-US" dirty="0" err="1"/>
              <a:t>Archean</a:t>
            </a:r>
            <a:r>
              <a:rPr lang="en-US" dirty="0"/>
              <a:t> Source for Arkansas Diamonds?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76700" y="2514600"/>
            <a:ext cx="58674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Dennis P Dunn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Dept. of Natural Sciences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University of Texas at Austin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1825" y="609600"/>
            <a:ext cx="4638675" cy="10668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Mantle Xenoliths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0" y="1981200"/>
            <a:ext cx="6858000" cy="3962400"/>
          </a:xfrm>
        </p:spPr>
        <p:txBody>
          <a:bodyPr/>
          <a:lstStyle/>
          <a:p>
            <a:r>
              <a:rPr lang="en-US"/>
              <a:t>Xenoliths</a:t>
            </a:r>
          </a:p>
          <a:p>
            <a:pPr lvl="1"/>
            <a:r>
              <a:rPr lang="en-US"/>
              <a:t>Recovered during diamond evaluation</a:t>
            </a:r>
          </a:p>
          <a:p>
            <a:pPr lvl="1"/>
            <a:r>
              <a:rPr lang="en-US"/>
              <a:t>~ 40 rock fragments (1-3 cm)</a:t>
            </a:r>
          </a:p>
          <a:p>
            <a:pPr lvl="2"/>
            <a:r>
              <a:rPr lang="en-US"/>
              <a:t>Garnet lherzolite</a:t>
            </a:r>
          </a:p>
          <a:p>
            <a:pPr lvl="2"/>
            <a:r>
              <a:rPr lang="en-US"/>
              <a:t>Garnet / spinel lherzolite</a:t>
            </a:r>
          </a:p>
          <a:p>
            <a:pPr lvl="2"/>
            <a:r>
              <a:rPr lang="en-US"/>
              <a:t>Spinel peridotite</a:t>
            </a:r>
          </a:p>
          <a:p>
            <a:pPr lvl="2"/>
            <a:r>
              <a:rPr lang="en-US"/>
              <a:t>Eclogite</a:t>
            </a:r>
          </a:p>
          <a:p>
            <a:pPr lvl="2"/>
            <a:r>
              <a:rPr lang="en-US"/>
              <a:t>Garnet Websterite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400800"/>
          </a:xfrm>
          <a:prstGeom prst="rect">
            <a:avLst/>
          </a:prstGeo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10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/>
              <a:t>M7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6705600" y="6629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534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/>
              <a:t>400 um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2192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/>
              <a:t>Garnet Lherzolite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ga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-19050"/>
            <a:ext cx="8991600" cy="689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T BK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1275"/>
            <a:ext cx="4240212" cy="3387725"/>
          </a:xfrm>
          <a:prstGeom prst="rect">
            <a:avLst/>
          </a:prstGeom>
          <a:noFill/>
        </p:spPr>
      </p:pic>
      <p:pic>
        <p:nvPicPr>
          <p:cNvPr id="40978" name="Picture 18" descr="TNim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505200"/>
            <a:ext cx="4419600" cy="3370263"/>
          </a:xfrm>
          <a:prstGeom prst="rect">
            <a:avLst/>
          </a:prstGeom>
          <a:noFill/>
        </p:spPr>
      </p:pic>
      <p:pic>
        <p:nvPicPr>
          <p:cNvPr id="40979" name="Picture 19" descr="T BKo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8738"/>
            <a:ext cx="4414837" cy="3370262"/>
          </a:xfrm>
          <a:prstGeom prst="rect">
            <a:avLst/>
          </a:prstGeom>
          <a:noFill/>
        </p:spPr>
      </p:pic>
      <p:pic>
        <p:nvPicPr>
          <p:cNvPr id="40980" name="Picture 20" descr="TKro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3505200"/>
            <a:ext cx="4267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66700" y="-76200"/>
          <a:ext cx="97536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Chart" r:id="rId3" imgW="5696102" imgH="4248302" progId="Excel.Sheet.8">
                  <p:embed/>
                </p:oleObj>
              </mc:Choice>
              <mc:Fallback>
                <p:oleObj name="Chart" r:id="rId3" imgW="5696102" imgH="4248302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-76200"/>
                        <a:ext cx="9753600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14300" y="0"/>
          <a:ext cx="101346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Chart" r:id="rId3" imgW="5629351" imgH="3686251" progId="Excel.Sheet.8">
                  <p:embed/>
                </p:oleObj>
              </mc:Choice>
              <mc:Fallback>
                <p:oleObj name="Chart" r:id="rId3" imgW="5629351" imgH="3686251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0"/>
                        <a:ext cx="10134600" cy="693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66700" y="0"/>
          <a:ext cx="9677400" cy="683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3" name="Chart" r:id="rId3" imgW="5038649" imgH="3848100" progId="Excel.Sheet.8">
                  <p:embed/>
                </p:oleObj>
              </mc:Choice>
              <mc:Fallback>
                <p:oleObj name="Chart" r:id="rId3" imgW="5038649" imgH="38481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0"/>
                        <a:ext cx="9677400" cy="683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Mantle 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0"/>
            <a:ext cx="6400800" cy="684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52500" y="304800"/>
            <a:ext cx="4396096" cy="650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6500" y="1066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Cr-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</a:rPr>
              <a:t>Pyrope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 Data</a:t>
            </a:r>
          </a:p>
          <a:p>
            <a:r>
              <a:rPr lang="en-US" sz="2800" b="1" dirty="0">
                <a:solidFill>
                  <a:schemeClr val="tx2">
                    <a:lumMod val="90000"/>
                  </a:schemeClr>
                </a:solidFill>
              </a:rPr>
              <a:t>Griffin et al,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0300" y="2743200"/>
            <a:ext cx="3102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depletion</a:t>
            </a:r>
          </a:p>
          <a:p>
            <a:r>
              <a:rPr lang="en-US" sz="2800" dirty="0"/>
              <a:t> Depth ~95-115 km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4900" y="52387"/>
            <a:ext cx="3781425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00700" y="762000"/>
            <a:ext cx="4027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  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Chemical Tomography</a:t>
            </a:r>
          </a:p>
          <a:p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O’Reilly and Griffin, 2006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1700" y="2362200"/>
            <a:ext cx="3102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Maximum depletion</a:t>
            </a:r>
          </a:p>
          <a:p>
            <a:r>
              <a:rPr lang="en-US" sz="2800" dirty="0"/>
              <a:t>Depth ~95-115 km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3171825" y="609600"/>
            <a:ext cx="6543675" cy="1143000"/>
          </a:xfrm>
        </p:spPr>
        <p:txBody>
          <a:bodyPr/>
          <a:lstStyle/>
          <a:p>
            <a:r>
              <a:rPr lang="en-US" dirty="0"/>
              <a:t>Topics of Discussion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000500" y="1981200"/>
            <a:ext cx="5562600" cy="37338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Regional Setting</a:t>
            </a:r>
          </a:p>
          <a:p>
            <a:r>
              <a:rPr lang="en-US" sz="3200" dirty="0">
                <a:solidFill>
                  <a:schemeClr val="tx2"/>
                </a:solidFill>
              </a:rPr>
              <a:t>Mantle Xenoliths</a:t>
            </a:r>
          </a:p>
          <a:p>
            <a:pPr lvl="1"/>
            <a:r>
              <a:rPr lang="en-US" sz="3200" dirty="0"/>
              <a:t>Layered mantle lithosphere</a:t>
            </a:r>
          </a:p>
          <a:p>
            <a:pPr lvl="1"/>
            <a:r>
              <a:rPr lang="en-US" sz="3200" dirty="0"/>
              <a:t>Re-Os model ages</a:t>
            </a:r>
          </a:p>
          <a:p>
            <a:pPr lvl="1"/>
            <a:r>
              <a:rPr lang="en-US" sz="3200" dirty="0"/>
              <a:t>Emplacement models</a:t>
            </a:r>
          </a:p>
          <a:p>
            <a:pPr>
              <a:buNone/>
            </a:pPr>
            <a:endParaRPr lang="en-US" dirty="0"/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4900" y="76200"/>
            <a:ext cx="47531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38900" y="1066800"/>
            <a:ext cx="3241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Re-Os sulfide data</a:t>
            </a:r>
          </a:p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 Twin Knobs xenoliths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2700" y="23622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Peak model ages:</a:t>
            </a:r>
          </a:p>
          <a:p>
            <a:r>
              <a:rPr lang="en-US" sz="2800" dirty="0"/>
              <a:t>~0.27, 1.0, &amp; 1.4 </a:t>
            </a:r>
            <a:r>
              <a:rPr lang="en-US" sz="2800" dirty="0" err="1"/>
              <a:t>Ga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  Older model ages:</a:t>
            </a:r>
          </a:p>
          <a:p>
            <a:r>
              <a:rPr lang="en-US" sz="2800" dirty="0"/>
              <a:t>~2.2, 2.5, 2.8 &amp; 3.4 </a:t>
            </a:r>
            <a:r>
              <a:rPr lang="en-US" sz="2800" dirty="0" err="1"/>
              <a:t>Ga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1" y="533400"/>
            <a:ext cx="5638800" cy="1219200"/>
          </a:xfrm>
        </p:spPr>
        <p:txBody>
          <a:bodyPr/>
          <a:lstStyle/>
          <a:p>
            <a:r>
              <a:rPr lang="en-US" dirty="0"/>
              <a:t>Emplacement Models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Metasomatism</a:t>
            </a:r>
            <a:r>
              <a:rPr lang="en-US" dirty="0"/>
              <a:t>   (</a:t>
            </a:r>
            <a:r>
              <a:rPr lang="en-US" dirty="0" err="1"/>
              <a:t>Griffen</a:t>
            </a:r>
            <a:r>
              <a:rPr lang="en-US" dirty="0"/>
              <a:t> et al, 2011)</a:t>
            </a:r>
          </a:p>
          <a:p>
            <a:pPr lvl="1"/>
            <a:r>
              <a:rPr lang="en-US" sz="2800" dirty="0" err="1"/>
              <a:t>Archean</a:t>
            </a:r>
            <a:r>
              <a:rPr lang="en-US" sz="2800" dirty="0"/>
              <a:t> age </a:t>
            </a:r>
            <a:r>
              <a:rPr lang="en-US" sz="2800" dirty="0" err="1"/>
              <a:t>microcontinent</a:t>
            </a:r>
            <a:endParaRPr lang="en-US" sz="2800" dirty="0"/>
          </a:p>
          <a:p>
            <a:pPr lvl="1"/>
            <a:r>
              <a:rPr lang="en-US" sz="2800" dirty="0"/>
              <a:t>Mantle </a:t>
            </a:r>
            <a:r>
              <a:rPr lang="en-US" sz="2800" dirty="0" err="1"/>
              <a:t>metasomatism</a:t>
            </a:r>
            <a:endParaRPr lang="en-US" sz="2800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Mantle </a:t>
            </a:r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Underplate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   </a:t>
            </a:r>
            <a:r>
              <a:rPr lang="en-US" dirty="0"/>
              <a:t>(Dunn, 2019)</a:t>
            </a:r>
          </a:p>
          <a:p>
            <a:pPr lvl="1"/>
            <a:r>
              <a:rPr lang="en-US" sz="2800" dirty="0"/>
              <a:t>~20 km thick depleted layer</a:t>
            </a:r>
          </a:p>
          <a:p>
            <a:pPr lvl="1"/>
            <a:r>
              <a:rPr lang="en-US" sz="2800" dirty="0" err="1"/>
              <a:t>Archean</a:t>
            </a:r>
            <a:r>
              <a:rPr lang="en-US" sz="2800" dirty="0"/>
              <a:t> Re-Os model ages</a:t>
            </a:r>
          </a:p>
          <a:p>
            <a:pPr lvl="1"/>
            <a:r>
              <a:rPr lang="en-US" sz="2800" dirty="0"/>
              <a:t>Tectonic ages match African </a:t>
            </a:r>
            <a:r>
              <a:rPr lang="en-US" sz="2800" dirty="0" err="1"/>
              <a:t>cratons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013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0" y="609600"/>
            <a:ext cx="2590800" cy="27432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tx2">
                    <a:lumMod val="90000"/>
                  </a:schemeClr>
                </a:solidFill>
              </a:rPr>
              <a:t>Tectonic                 Ages</a:t>
            </a:r>
            <a:br>
              <a:rPr lang="en-US" sz="5400" dirty="0"/>
            </a:b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Clift et al,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17"/>
            <a:ext cx="7347536" cy="67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Ouachita"/>
          <p:cNvPicPr>
            <a:picLocks noChangeAspect="1" noChangeArrowheads="1"/>
          </p:cNvPicPr>
          <p:nvPr/>
        </p:nvPicPr>
        <p:blipFill>
          <a:blip r:embed="rId2" cstate="print"/>
          <a:srcRect l="3529" t="2727" r="5882" b="6363"/>
          <a:stretch>
            <a:fillRect/>
          </a:stretch>
        </p:blipFill>
        <p:spPr bwMode="auto">
          <a:xfrm>
            <a:off x="22479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609600"/>
            <a:ext cx="6162675" cy="1143000"/>
          </a:xfrm>
        </p:spPr>
        <p:txBody>
          <a:bodyPr/>
          <a:lstStyle/>
          <a:p>
            <a:r>
              <a:rPr lang="en-US"/>
              <a:t>Crustal Xenoliths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25" y="1981200"/>
            <a:ext cx="6543675" cy="4114800"/>
          </a:xfrm>
        </p:spPr>
        <p:txBody>
          <a:bodyPr/>
          <a:lstStyle/>
          <a:p>
            <a:r>
              <a:rPr lang="en-US"/>
              <a:t>Deep Lithologies</a:t>
            </a:r>
          </a:p>
          <a:p>
            <a:pPr lvl="1"/>
            <a:r>
              <a:rPr lang="en-US"/>
              <a:t>Amphibolite</a:t>
            </a:r>
          </a:p>
          <a:p>
            <a:pPr lvl="1"/>
            <a:r>
              <a:rPr lang="en-US"/>
              <a:t>Granite and rhyolite</a:t>
            </a:r>
          </a:p>
          <a:p>
            <a:pPr lvl="1"/>
            <a:r>
              <a:rPr lang="en-US"/>
              <a:t>Epidote-rich alteration</a:t>
            </a:r>
          </a:p>
          <a:p>
            <a:r>
              <a:rPr lang="en-US"/>
              <a:t>Rift-Basin vs. Oceanic Margin Models</a:t>
            </a:r>
          </a:p>
          <a:p>
            <a:pPr lvl="1"/>
            <a:r>
              <a:rPr lang="en-US"/>
              <a:t>Xenolith lithologies</a:t>
            </a:r>
          </a:p>
          <a:p>
            <a:pPr lvl="1"/>
            <a:r>
              <a:rPr lang="en-US"/>
              <a:t>Amphibolite ages (~1.42 Ga)</a:t>
            </a:r>
          </a:p>
          <a:p>
            <a:pPr lvl="1"/>
            <a:r>
              <a:rPr lang="en-US"/>
              <a:t>Geophysical models</a:t>
            </a:r>
          </a:p>
        </p:txBody>
      </p:sp>
    </p:spTree>
    <p:extLst>
      <p:ext uri="{BB962C8B-B14F-4D97-AF65-F5344CB8AC3E}">
        <p14:creationId xmlns:p14="http://schemas.microsoft.com/office/powerpoint/2010/main" val="1099424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ra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0"/>
            <a:ext cx="8229600" cy="6856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4432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0" y="609600"/>
            <a:ext cx="2590800" cy="27432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tx2">
                    <a:lumMod val="90000"/>
                  </a:schemeClr>
                </a:solidFill>
              </a:rPr>
              <a:t>Tectonic                 Ages</a:t>
            </a:r>
            <a:br>
              <a:rPr lang="en-US" sz="5400" dirty="0"/>
            </a:b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Clift et al,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17"/>
            <a:ext cx="7347536" cy="67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529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1" y="533400"/>
            <a:ext cx="5638800" cy="1219200"/>
          </a:xfrm>
        </p:spPr>
        <p:txBody>
          <a:bodyPr/>
          <a:lstStyle/>
          <a:p>
            <a:r>
              <a:rPr lang="en-US" dirty="0"/>
              <a:t>Emplacement Models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Metasomatism</a:t>
            </a:r>
            <a:r>
              <a:rPr lang="en-US" dirty="0"/>
              <a:t>   (</a:t>
            </a:r>
            <a:r>
              <a:rPr lang="en-US" dirty="0" err="1"/>
              <a:t>Griffen</a:t>
            </a:r>
            <a:r>
              <a:rPr lang="en-US" dirty="0"/>
              <a:t> et al, 2011)</a:t>
            </a:r>
          </a:p>
          <a:p>
            <a:pPr lvl="1"/>
            <a:r>
              <a:rPr lang="en-US" sz="2800" dirty="0" err="1"/>
              <a:t>Archean</a:t>
            </a:r>
            <a:r>
              <a:rPr lang="en-US" sz="2800" dirty="0"/>
              <a:t> age </a:t>
            </a:r>
            <a:r>
              <a:rPr lang="en-US" sz="2800" dirty="0" err="1"/>
              <a:t>microcontinent</a:t>
            </a:r>
            <a:endParaRPr lang="en-US" sz="2800" dirty="0"/>
          </a:p>
          <a:p>
            <a:pPr lvl="1"/>
            <a:r>
              <a:rPr lang="en-US" sz="2800" dirty="0"/>
              <a:t>Mantle </a:t>
            </a:r>
            <a:r>
              <a:rPr lang="en-US" sz="2800" dirty="0" err="1"/>
              <a:t>metasomatism</a:t>
            </a:r>
            <a:endParaRPr lang="en-US" sz="2800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Mantle </a:t>
            </a:r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Underplate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   </a:t>
            </a:r>
            <a:r>
              <a:rPr lang="en-US" dirty="0"/>
              <a:t>(Dunn, 2019)</a:t>
            </a:r>
          </a:p>
          <a:p>
            <a:pPr lvl="1"/>
            <a:r>
              <a:rPr lang="en-US" sz="2800" dirty="0"/>
              <a:t>~20 km thick depleted layer</a:t>
            </a:r>
          </a:p>
          <a:p>
            <a:pPr lvl="1"/>
            <a:r>
              <a:rPr lang="en-US" sz="2800" dirty="0" err="1"/>
              <a:t>Archean</a:t>
            </a:r>
            <a:r>
              <a:rPr lang="en-US" sz="2800" dirty="0"/>
              <a:t> Re-Os model ages</a:t>
            </a:r>
          </a:p>
          <a:p>
            <a:pPr lvl="1"/>
            <a:r>
              <a:rPr lang="en-US" sz="2800" dirty="0"/>
              <a:t>Tectonic ages match African </a:t>
            </a:r>
            <a:r>
              <a:rPr lang="en-US" sz="2800" dirty="0" err="1"/>
              <a:t>cratons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457200"/>
            <a:ext cx="5476875" cy="1371600"/>
          </a:xfrm>
        </p:spPr>
        <p:txBody>
          <a:bodyPr/>
          <a:lstStyle/>
          <a:p>
            <a:r>
              <a:rPr lang="en-US" dirty="0"/>
              <a:t>African Tectonic Ages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sz="3200" dirty="0" err="1"/>
              <a:t>Begg</a:t>
            </a:r>
            <a:r>
              <a:rPr lang="en-US" sz="3200" dirty="0"/>
              <a:t> et al, 2009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7100" y="2057400"/>
            <a:ext cx="6477000" cy="3657600"/>
          </a:xfrm>
        </p:spPr>
        <p:txBody>
          <a:bodyPr/>
          <a:lstStyle/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West Africa </a:t>
            </a:r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Craton</a:t>
            </a: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sz="3200" dirty="0"/>
              <a:t>~3.4, 2.8, and 2.2 </a:t>
            </a:r>
            <a:r>
              <a:rPr lang="en-US" sz="3200" dirty="0" err="1"/>
              <a:t>Ga</a:t>
            </a:r>
            <a:endParaRPr lang="en-US" sz="3200" dirty="0"/>
          </a:p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Congo </a:t>
            </a:r>
            <a:r>
              <a:rPr lang="en-US" sz="3200" dirty="0" err="1">
                <a:solidFill>
                  <a:schemeClr val="tx2">
                    <a:lumMod val="90000"/>
                  </a:schemeClr>
                </a:solidFill>
              </a:rPr>
              <a:t>Craton</a:t>
            </a: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sz="3200" dirty="0"/>
              <a:t>~3.4, 2.8, 2.5 and 2.1 </a:t>
            </a:r>
            <a:r>
              <a:rPr lang="en-US" sz="3200" dirty="0" err="1"/>
              <a:t>Ga</a:t>
            </a:r>
            <a:endParaRPr lang="en-US" sz="3200" dirty="0"/>
          </a:p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Arkansas Xenoliths</a:t>
            </a:r>
          </a:p>
          <a:p>
            <a:pPr lvl="1"/>
            <a:r>
              <a:rPr lang="en-US" sz="3200" dirty="0"/>
              <a:t>~3.4, 2.8, 2.5 and 2.2 </a:t>
            </a:r>
            <a:r>
              <a:rPr lang="en-US" sz="3200" dirty="0" err="1"/>
              <a:t>Ga</a:t>
            </a:r>
            <a:endParaRPr lang="en-US" sz="3200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0" y="304800"/>
            <a:ext cx="5857875" cy="1676400"/>
          </a:xfrm>
        </p:spPr>
        <p:txBody>
          <a:bodyPr/>
          <a:lstStyle/>
          <a:p>
            <a:r>
              <a:rPr lang="en-US" sz="3600" dirty="0"/>
              <a:t>Proposed Mantle </a:t>
            </a:r>
            <a:r>
              <a:rPr lang="en-US" sz="3600" dirty="0" err="1"/>
              <a:t>Underplating</a:t>
            </a:r>
            <a:br>
              <a:rPr lang="en-US" sz="3200" dirty="0"/>
            </a:br>
            <a:br>
              <a:rPr lang="en-US" sz="2000" dirty="0"/>
            </a:br>
            <a:endParaRPr lang="en-US" sz="24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0900" y="2209800"/>
            <a:ext cx="6638925" cy="3124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7106" name="Picture 2" descr="https://i1.wp.com/www.gktoday.in/wp-content/uploads-back/2016/04/continent-continent-boundaries.png?w=1140&amp;ssl=1">
            <a:extLst>
              <a:ext uri="{FF2B5EF4-FFF2-40B4-BE49-F238E27FC236}">
                <a16:creationId xmlns:a16="http://schemas.microsoft.com/office/drawing/2014/main" id="{25B1F55D-76CB-AA47-AEBE-2C2648A6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" y="2101850"/>
            <a:ext cx="10284114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rat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6200"/>
            <a:ext cx="82296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300" y="304800"/>
            <a:ext cx="6858000" cy="1219200"/>
          </a:xfrm>
        </p:spPr>
        <p:txBody>
          <a:bodyPr/>
          <a:lstStyle/>
          <a:p>
            <a:r>
              <a:rPr lang="en-US"/>
              <a:t>Summary and Conclusions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75" y="1524000"/>
            <a:ext cx="7096125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Archean Microcontinent Unlikely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Evidence for Mantle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Underplating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20 km depleted layer</a:t>
            </a:r>
          </a:p>
          <a:p>
            <a:pPr lvl="1"/>
            <a:r>
              <a:rPr lang="en-US" dirty="0"/>
              <a:t>zoned US crustal ages</a:t>
            </a:r>
          </a:p>
          <a:p>
            <a:pPr lvl="1"/>
            <a:r>
              <a:rPr lang="en-US" dirty="0"/>
              <a:t>African tectonic age similarities</a:t>
            </a:r>
          </a:p>
          <a:p>
            <a:pPr lvl="1"/>
            <a:r>
              <a:rPr lang="en-US" dirty="0"/>
              <a:t>African source of diamonds?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Arkge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76200"/>
            <a:ext cx="9272587" cy="677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location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0"/>
            <a:ext cx="7262813" cy="685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Mickus loca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4288"/>
            <a:ext cx="82296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Mickus 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10210800" cy="687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Arkcrust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1825" y="609600"/>
            <a:ext cx="4943475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Regional Geology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4700" y="2057400"/>
            <a:ext cx="6858000" cy="3200400"/>
          </a:xfrm>
        </p:spPr>
        <p:txBody>
          <a:bodyPr/>
          <a:lstStyle/>
          <a:p>
            <a:r>
              <a:rPr lang="en-US" dirty="0"/>
              <a:t>Prairie Creek </a:t>
            </a:r>
            <a:r>
              <a:rPr lang="en-US" dirty="0" err="1"/>
              <a:t>Lamproite</a:t>
            </a:r>
            <a:r>
              <a:rPr lang="en-US" dirty="0"/>
              <a:t> Province</a:t>
            </a:r>
          </a:p>
          <a:p>
            <a:pPr lvl="1"/>
            <a:r>
              <a:rPr lang="en-US" dirty="0"/>
              <a:t>Located southern edge of N.A. </a:t>
            </a:r>
            <a:r>
              <a:rPr lang="en-US" dirty="0" err="1"/>
              <a:t>craton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Located northern margin Sabine Block</a:t>
            </a:r>
          </a:p>
          <a:p>
            <a:pPr lvl="1"/>
            <a:r>
              <a:rPr lang="en-US" dirty="0"/>
              <a:t>Association with </a:t>
            </a:r>
            <a:r>
              <a:rPr lang="en-US" dirty="0" err="1"/>
              <a:t>Reelfoot</a:t>
            </a:r>
            <a:r>
              <a:rPr lang="en-US" dirty="0"/>
              <a:t> Rift (?)</a:t>
            </a:r>
          </a:p>
          <a:p>
            <a:pPr lvl="1"/>
            <a:r>
              <a:rPr lang="en-US" dirty="0"/>
              <a:t>Middle Cretaceous igneous intrusions</a:t>
            </a:r>
          </a:p>
          <a:p>
            <a:pPr lvl="1"/>
            <a:r>
              <a:rPr lang="en-US" dirty="0"/>
              <a:t>Seven diamondiferous </a:t>
            </a:r>
            <a:r>
              <a:rPr lang="en-US" dirty="0" err="1"/>
              <a:t>lamproite</a:t>
            </a:r>
            <a:r>
              <a:rPr lang="en-US" dirty="0"/>
              <a:t> vents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Office\Templates\1033\Generic.pot</Template>
  <TotalTime>1401</TotalTime>
  <Words>335</Words>
  <Application>Microsoft Macintosh PowerPoint</Application>
  <PresentationFormat>35mm Slides</PresentationFormat>
  <Paragraphs>94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Times New Roman</vt:lpstr>
      <vt:lpstr>Wingdings</vt:lpstr>
      <vt:lpstr>Generic</vt:lpstr>
      <vt:lpstr>Chart</vt:lpstr>
      <vt:lpstr>A Possible Archean Source for Arkansas Diamonds?</vt:lpstr>
      <vt:lpstr>Topics of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Geology</vt:lpstr>
      <vt:lpstr>Mantle Xenoliths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Emplacement Models</vt:lpstr>
      <vt:lpstr>Tectonic                 Ages  Clift et al, 2018</vt:lpstr>
      <vt:lpstr>PowerPoint Presentation</vt:lpstr>
      <vt:lpstr>Crustal Xenoliths</vt:lpstr>
      <vt:lpstr>PowerPoint Presentation</vt:lpstr>
      <vt:lpstr>Tectonic                 Ages  Clift et al, 2018</vt:lpstr>
      <vt:lpstr>Emplacement Models</vt:lpstr>
      <vt:lpstr>African Tectonic Ages          Begg et al, 2009</vt:lpstr>
      <vt:lpstr>Proposed Mantle Underplating  </vt:lpstr>
      <vt:lpstr>Summary and Conclusions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</dc:creator>
  <cp:lastModifiedBy>Dennis P Dunn</cp:lastModifiedBy>
  <cp:revision>117</cp:revision>
  <cp:lastPrinted>1601-01-01T00:00:00Z</cp:lastPrinted>
  <dcterms:created xsi:type="dcterms:W3CDTF">1601-01-01T00:00:00Z</dcterms:created>
  <dcterms:modified xsi:type="dcterms:W3CDTF">2019-03-22T23:37:26Z</dcterms:modified>
</cp:coreProperties>
</file>