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51206400" cy="3840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605"/>
    <a:srgbClr val="FFE105"/>
    <a:srgbClr val="EFD94B"/>
    <a:srgbClr val="F3DB29"/>
    <a:srgbClr val="006BAC"/>
    <a:srgbClr val="FFFF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061" autoAdjust="0"/>
    <p:restoredTop sz="94660"/>
  </p:normalViewPr>
  <p:slideViewPr>
    <p:cSldViewPr snapToGrid="0">
      <p:cViewPr varScale="1">
        <p:scale>
          <a:sx n="22" d="100"/>
          <a:sy n="22" d="100"/>
        </p:scale>
        <p:origin x="163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6285233"/>
            <a:ext cx="43525440" cy="13370560"/>
          </a:xfrm>
        </p:spPr>
        <p:txBody>
          <a:bodyPr anchor="b"/>
          <a:lstStyle>
            <a:lvl1pPr algn="ctr">
              <a:defRPr sz="33600"/>
            </a:lvl1pPr>
          </a:lstStyle>
          <a:p>
            <a:r>
              <a:rPr lang="en-US"/>
              <a:t>Click to edit Master title style</a:t>
            </a:r>
            <a:endParaRPr lang="en-US" dirty="0"/>
          </a:p>
        </p:txBody>
      </p:sp>
      <p:sp>
        <p:nvSpPr>
          <p:cNvPr id="3" name="Subtitle 2"/>
          <p:cNvSpPr>
            <a:spLocks noGrp="1"/>
          </p:cNvSpPr>
          <p:nvPr>
            <p:ph type="subTitle" idx="1"/>
          </p:nvPr>
        </p:nvSpPr>
        <p:spPr>
          <a:xfrm>
            <a:off x="6400800" y="20171413"/>
            <a:ext cx="38404800" cy="9272267"/>
          </a:xfrm>
        </p:spPr>
        <p:txBody>
          <a:bodyPr/>
          <a:lstStyle>
            <a:lvl1pPr marL="0" indent="0" algn="ctr">
              <a:buNone/>
              <a:defRPr sz="13440"/>
            </a:lvl1pPr>
            <a:lvl2pPr marL="2560320" indent="0" algn="ctr">
              <a:buNone/>
              <a:defRPr sz="11200"/>
            </a:lvl2pPr>
            <a:lvl3pPr marL="5120640" indent="0" algn="ctr">
              <a:buNone/>
              <a:defRPr sz="10080"/>
            </a:lvl3pPr>
            <a:lvl4pPr marL="7680960" indent="0" algn="ctr">
              <a:buNone/>
              <a:defRPr sz="8960"/>
            </a:lvl4pPr>
            <a:lvl5pPr marL="10241280" indent="0" algn="ctr">
              <a:buNone/>
              <a:defRPr sz="8960"/>
            </a:lvl5pPr>
            <a:lvl6pPr marL="12801600" indent="0" algn="ctr">
              <a:buNone/>
              <a:defRPr sz="8960"/>
            </a:lvl6pPr>
            <a:lvl7pPr marL="15361920" indent="0" algn="ctr">
              <a:buNone/>
              <a:defRPr sz="8960"/>
            </a:lvl7pPr>
            <a:lvl8pPr marL="17922240" indent="0" algn="ctr">
              <a:buNone/>
              <a:defRPr sz="8960"/>
            </a:lvl8pPr>
            <a:lvl9pPr marL="20482560" indent="0" algn="ctr">
              <a:buNone/>
              <a:defRPr sz="8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02415E-53EC-4897-84B4-21B8AF75C6F0}" type="datetimeFigureOut">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0F6E2-945B-4081-B86B-4046E49FA235}" type="slidenum">
              <a:rPr lang="en-US" smtClean="0"/>
              <a:t>‹#›</a:t>
            </a:fld>
            <a:endParaRPr lang="en-US"/>
          </a:p>
        </p:txBody>
      </p:sp>
    </p:spTree>
    <p:extLst>
      <p:ext uri="{BB962C8B-B14F-4D97-AF65-F5344CB8AC3E}">
        <p14:creationId xmlns:p14="http://schemas.microsoft.com/office/powerpoint/2010/main" val="2748461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02415E-53EC-4897-84B4-21B8AF75C6F0}" type="datetimeFigureOut">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0F6E2-945B-4081-B86B-4046E49FA235}" type="slidenum">
              <a:rPr lang="en-US" smtClean="0"/>
              <a:t>‹#›</a:t>
            </a:fld>
            <a:endParaRPr lang="en-US"/>
          </a:p>
        </p:txBody>
      </p:sp>
    </p:spTree>
    <p:extLst>
      <p:ext uri="{BB962C8B-B14F-4D97-AF65-F5344CB8AC3E}">
        <p14:creationId xmlns:p14="http://schemas.microsoft.com/office/powerpoint/2010/main" val="111560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3" y="2044700"/>
            <a:ext cx="11041380"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3" y="2044700"/>
            <a:ext cx="32484060" cy="3254629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02415E-53EC-4897-84B4-21B8AF75C6F0}" type="datetimeFigureOut">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0F6E2-945B-4081-B86B-4046E49FA235}" type="slidenum">
              <a:rPr lang="en-US" smtClean="0"/>
              <a:t>‹#›</a:t>
            </a:fld>
            <a:endParaRPr lang="en-US"/>
          </a:p>
        </p:txBody>
      </p:sp>
    </p:spTree>
    <p:extLst>
      <p:ext uri="{BB962C8B-B14F-4D97-AF65-F5344CB8AC3E}">
        <p14:creationId xmlns:p14="http://schemas.microsoft.com/office/powerpoint/2010/main" val="3040810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02415E-53EC-4897-84B4-21B8AF75C6F0}" type="datetimeFigureOut">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0F6E2-945B-4081-B86B-4046E49FA235}" type="slidenum">
              <a:rPr lang="en-US" smtClean="0"/>
              <a:t>‹#›</a:t>
            </a:fld>
            <a:endParaRPr lang="en-US"/>
          </a:p>
        </p:txBody>
      </p:sp>
    </p:spTree>
    <p:extLst>
      <p:ext uri="{BB962C8B-B14F-4D97-AF65-F5344CB8AC3E}">
        <p14:creationId xmlns:p14="http://schemas.microsoft.com/office/powerpoint/2010/main" val="3048793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3" y="9574541"/>
            <a:ext cx="44165520" cy="15975327"/>
          </a:xfrm>
        </p:spPr>
        <p:txBody>
          <a:bodyPr anchor="b"/>
          <a:lstStyle>
            <a:lvl1pPr>
              <a:defRPr sz="33600"/>
            </a:lvl1pPr>
          </a:lstStyle>
          <a:p>
            <a:r>
              <a:rPr lang="en-US"/>
              <a:t>Click to edit Master title style</a:t>
            </a:r>
            <a:endParaRPr lang="en-US" dirty="0"/>
          </a:p>
        </p:txBody>
      </p:sp>
      <p:sp>
        <p:nvSpPr>
          <p:cNvPr id="3" name="Text Placeholder 2"/>
          <p:cNvSpPr>
            <a:spLocks noGrp="1"/>
          </p:cNvSpPr>
          <p:nvPr>
            <p:ph type="body" idx="1"/>
          </p:nvPr>
        </p:nvSpPr>
        <p:spPr>
          <a:xfrm>
            <a:off x="3493773" y="25701001"/>
            <a:ext cx="44165520" cy="8401047"/>
          </a:xfrm>
        </p:spPr>
        <p:txBody>
          <a:bodyPr/>
          <a:lstStyle>
            <a:lvl1pPr marL="0" indent="0">
              <a:buNone/>
              <a:defRPr sz="13440">
                <a:solidFill>
                  <a:schemeClr val="tx1"/>
                </a:solidFill>
              </a:defRPr>
            </a:lvl1pPr>
            <a:lvl2pPr marL="2560320" indent="0">
              <a:buNone/>
              <a:defRPr sz="11200">
                <a:solidFill>
                  <a:schemeClr val="tx1">
                    <a:tint val="75000"/>
                  </a:schemeClr>
                </a:solidFill>
              </a:defRPr>
            </a:lvl2pPr>
            <a:lvl3pPr marL="5120640" indent="0">
              <a:buNone/>
              <a:defRPr sz="10080">
                <a:solidFill>
                  <a:schemeClr val="tx1">
                    <a:tint val="75000"/>
                  </a:schemeClr>
                </a:solidFill>
              </a:defRPr>
            </a:lvl3pPr>
            <a:lvl4pPr marL="7680960" indent="0">
              <a:buNone/>
              <a:defRPr sz="8960">
                <a:solidFill>
                  <a:schemeClr val="tx1">
                    <a:tint val="75000"/>
                  </a:schemeClr>
                </a:solidFill>
              </a:defRPr>
            </a:lvl4pPr>
            <a:lvl5pPr marL="10241280" indent="0">
              <a:buNone/>
              <a:defRPr sz="8960">
                <a:solidFill>
                  <a:schemeClr val="tx1">
                    <a:tint val="75000"/>
                  </a:schemeClr>
                </a:solidFill>
              </a:defRPr>
            </a:lvl5pPr>
            <a:lvl6pPr marL="12801600" indent="0">
              <a:buNone/>
              <a:defRPr sz="8960">
                <a:solidFill>
                  <a:schemeClr val="tx1">
                    <a:tint val="75000"/>
                  </a:schemeClr>
                </a:solidFill>
              </a:defRPr>
            </a:lvl6pPr>
            <a:lvl7pPr marL="15361920" indent="0">
              <a:buNone/>
              <a:defRPr sz="8960">
                <a:solidFill>
                  <a:schemeClr val="tx1">
                    <a:tint val="75000"/>
                  </a:schemeClr>
                </a:solidFill>
              </a:defRPr>
            </a:lvl7pPr>
            <a:lvl8pPr marL="17922240" indent="0">
              <a:buNone/>
              <a:defRPr sz="8960">
                <a:solidFill>
                  <a:schemeClr val="tx1">
                    <a:tint val="75000"/>
                  </a:schemeClr>
                </a:solidFill>
              </a:defRPr>
            </a:lvl8pPr>
            <a:lvl9pPr marL="20482560" indent="0">
              <a:buNone/>
              <a:defRPr sz="89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F02415E-53EC-4897-84B4-21B8AF75C6F0}" type="datetimeFigureOut">
              <a:rPr lang="en-US" smtClean="0"/>
              <a:t>4/3/2019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0F6E2-945B-4081-B86B-4046E49FA235}" type="slidenum">
              <a:rPr lang="en-US" smtClean="0"/>
              <a:t>‹#›</a:t>
            </a:fld>
            <a:endParaRPr lang="en-US"/>
          </a:p>
        </p:txBody>
      </p:sp>
    </p:spTree>
    <p:extLst>
      <p:ext uri="{BB962C8B-B14F-4D97-AF65-F5344CB8AC3E}">
        <p14:creationId xmlns:p14="http://schemas.microsoft.com/office/powerpoint/2010/main" val="1508587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10223500"/>
            <a:ext cx="217627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10223500"/>
            <a:ext cx="217627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02415E-53EC-4897-84B4-21B8AF75C6F0}" type="datetimeFigureOut">
              <a:rPr lang="en-US" smtClean="0"/>
              <a:t>4/3/2019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0F6E2-945B-4081-B86B-4046E49FA235}" type="slidenum">
              <a:rPr lang="en-US" smtClean="0"/>
              <a:t>‹#›</a:t>
            </a:fld>
            <a:endParaRPr lang="en-US"/>
          </a:p>
        </p:txBody>
      </p:sp>
    </p:spTree>
    <p:extLst>
      <p:ext uri="{BB962C8B-B14F-4D97-AF65-F5344CB8AC3E}">
        <p14:creationId xmlns:p14="http://schemas.microsoft.com/office/powerpoint/2010/main" val="3162678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044708"/>
            <a:ext cx="4416552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5" y="9414513"/>
            <a:ext cx="21662704"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Edit Master text styles</a:t>
            </a:r>
          </a:p>
        </p:txBody>
      </p:sp>
      <p:sp>
        <p:nvSpPr>
          <p:cNvPr id="4" name="Content Placeholder 3"/>
          <p:cNvSpPr>
            <a:spLocks noGrp="1"/>
          </p:cNvSpPr>
          <p:nvPr>
            <p:ph sz="half" idx="2"/>
          </p:nvPr>
        </p:nvSpPr>
        <p:spPr>
          <a:xfrm>
            <a:off x="3527115" y="14028420"/>
            <a:ext cx="21662704"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3" y="9414513"/>
            <a:ext cx="21769390"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Edit Master text styles</a:t>
            </a:r>
          </a:p>
        </p:txBody>
      </p:sp>
      <p:sp>
        <p:nvSpPr>
          <p:cNvPr id="6" name="Content Placeholder 5"/>
          <p:cNvSpPr>
            <a:spLocks noGrp="1"/>
          </p:cNvSpPr>
          <p:nvPr>
            <p:ph sz="quarter" idx="4"/>
          </p:nvPr>
        </p:nvSpPr>
        <p:spPr>
          <a:xfrm>
            <a:off x="25923243" y="14028420"/>
            <a:ext cx="21769390"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02415E-53EC-4897-84B4-21B8AF75C6F0}" type="datetimeFigureOut">
              <a:rPr lang="en-US" smtClean="0"/>
              <a:t>4/3/2019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80F6E2-945B-4081-B86B-4046E49FA235}" type="slidenum">
              <a:rPr lang="en-US" smtClean="0"/>
              <a:t>‹#›</a:t>
            </a:fld>
            <a:endParaRPr lang="en-US"/>
          </a:p>
        </p:txBody>
      </p:sp>
    </p:spTree>
    <p:extLst>
      <p:ext uri="{BB962C8B-B14F-4D97-AF65-F5344CB8AC3E}">
        <p14:creationId xmlns:p14="http://schemas.microsoft.com/office/powerpoint/2010/main" val="210969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02415E-53EC-4897-84B4-21B8AF75C6F0}" type="datetimeFigureOut">
              <a:rPr lang="en-US" smtClean="0"/>
              <a:t>4/3/2019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80F6E2-945B-4081-B86B-4046E49FA235}" type="slidenum">
              <a:rPr lang="en-US" smtClean="0"/>
              <a:t>‹#›</a:t>
            </a:fld>
            <a:endParaRPr lang="en-US"/>
          </a:p>
        </p:txBody>
      </p:sp>
    </p:spTree>
    <p:extLst>
      <p:ext uri="{BB962C8B-B14F-4D97-AF65-F5344CB8AC3E}">
        <p14:creationId xmlns:p14="http://schemas.microsoft.com/office/powerpoint/2010/main" val="1118710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02415E-53EC-4897-84B4-21B8AF75C6F0}" type="datetimeFigureOut">
              <a:rPr lang="en-US" smtClean="0"/>
              <a:t>4/3/2019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80F6E2-945B-4081-B86B-4046E49FA235}" type="slidenum">
              <a:rPr lang="en-US" smtClean="0"/>
              <a:t>‹#›</a:t>
            </a:fld>
            <a:endParaRPr lang="en-US"/>
          </a:p>
        </p:txBody>
      </p:sp>
    </p:spTree>
    <p:extLst>
      <p:ext uri="{BB962C8B-B14F-4D97-AF65-F5344CB8AC3E}">
        <p14:creationId xmlns:p14="http://schemas.microsoft.com/office/powerpoint/2010/main" val="3976416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Content Placeholder 2"/>
          <p:cNvSpPr>
            <a:spLocks noGrp="1"/>
          </p:cNvSpPr>
          <p:nvPr>
            <p:ph idx="1"/>
          </p:nvPr>
        </p:nvSpPr>
        <p:spPr>
          <a:xfrm>
            <a:off x="21769390" y="5529588"/>
            <a:ext cx="25923240" cy="27292300"/>
          </a:xfrm>
        </p:spPr>
        <p:txBody>
          <a:bodyPr/>
          <a:lstStyle>
            <a:lvl1pPr>
              <a:defRPr sz="17920"/>
            </a:lvl1pPr>
            <a:lvl2pPr>
              <a:defRPr sz="15680"/>
            </a:lvl2pPr>
            <a:lvl3pPr>
              <a:defRPr sz="13440"/>
            </a:lvl3pPr>
            <a:lvl4pPr>
              <a:defRPr sz="11200"/>
            </a:lvl4pPr>
            <a:lvl5pPr>
              <a:defRPr sz="11200"/>
            </a:lvl5pPr>
            <a:lvl6pPr>
              <a:defRPr sz="11200"/>
            </a:lvl6pPr>
            <a:lvl7pPr>
              <a:defRPr sz="11200"/>
            </a:lvl7pPr>
            <a:lvl8pPr>
              <a:defRPr sz="11200"/>
            </a:lvl8pPr>
            <a:lvl9pPr>
              <a:defRPr sz="1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Edit Master text styles</a:t>
            </a:r>
          </a:p>
        </p:txBody>
      </p:sp>
      <p:sp>
        <p:nvSpPr>
          <p:cNvPr id="5" name="Date Placeholder 4"/>
          <p:cNvSpPr>
            <a:spLocks noGrp="1"/>
          </p:cNvSpPr>
          <p:nvPr>
            <p:ph type="dt" sz="half" idx="10"/>
          </p:nvPr>
        </p:nvSpPr>
        <p:spPr/>
        <p:txBody>
          <a:bodyPr/>
          <a:lstStyle/>
          <a:p>
            <a:fld id="{1F02415E-53EC-4897-84B4-21B8AF75C6F0}" type="datetimeFigureOut">
              <a:rPr lang="en-US" smtClean="0"/>
              <a:t>4/3/2019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0F6E2-945B-4081-B86B-4046E49FA235}" type="slidenum">
              <a:rPr lang="en-US" smtClean="0"/>
              <a:t>‹#›</a:t>
            </a:fld>
            <a:endParaRPr lang="en-US"/>
          </a:p>
        </p:txBody>
      </p:sp>
    </p:spTree>
    <p:extLst>
      <p:ext uri="{BB962C8B-B14F-4D97-AF65-F5344CB8AC3E}">
        <p14:creationId xmlns:p14="http://schemas.microsoft.com/office/powerpoint/2010/main" val="3324523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5529588"/>
            <a:ext cx="25923240" cy="27292300"/>
          </a:xfrm>
        </p:spPr>
        <p:txBody>
          <a:bodyPr anchor="t"/>
          <a:lstStyle>
            <a:lvl1pPr marL="0" indent="0">
              <a:buNone/>
              <a:defRPr sz="17920"/>
            </a:lvl1pPr>
            <a:lvl2pPr marL="2560320" indent="0">
              <a:buNone/>
              <a:defRPr sz="15680"/>
            </a:lvl2pPr>
            <a:lvl3pPr marL="5120640" indent="0">
              <a:buNone/>
              <a:defRPr sz="1344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r>
              <a:rPr lang="en-US"/>
              <a:t>Click icon to add picture</a:t>
            </a:r>
            <a:endParaRPr lang="en-US" dirty="0"/>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Edit Master text styles</a:t>
            </a:r>
          </a:p>
        </p:txBody>
      </p:sp>
      <p:sp>
        <p:nvSpPr>
          <p:cNvPr id="5" name="Date Placeholder 4"/>
          <p:cNvSpPr>
            <a:spLocks noGrp="1"/>
          </p:cNvSpPr>
          <p:nvPr>
            <p:ph type="dt" sz="half" idx="10"/>
          </p:nvPr>
        </p:nvSpPr>
        <p:spPr/>
        <p:txBody>
          <a:bodyPr/>
          <a:lstStyle/>
          <a:p>
            <a:fld id="{1F02415E-53EC-4897-84B4-21B8AF75C6F0}" type="datetimeFigureOut">
              <a:rPr lang="en-US" smtClean="0"/>
              <a:t>4/3/2019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0F6E2-945B-4081-B86B-4046E49FA235}" type="slidenum">
              <a:rPr lang="en-US" smtClean="0"/>
              <a:t>‹#›</a:t>
            </a:fld>
            <a:endParaRPr lang="en-US"/>
          </a:p>
        </p:txBody>
      </p:sp>
    </p:spTree>
    <p:extLst>
      <p:ext uri="{BB962C8B-B14F-4D97-AF65-F5344CB8AC3E}">
        <p14:creationId xmlns:p14="http://schemas.microsoft.com/office/powerpoint/2010/main" val="1021439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2044708"/>
            <a:ext cx="4416552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10223500"/>
            <a:ext cx="44165520" cy="2436749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35595568"/>
            <a:ext cx="11521440" cy="2044700"/>
          </a:xfrm>
          <a:prstGeom prst="rect">
            <a:avLst/>
          </a:prstGeom>
        </p:spPr>
        <p:txBody>
          <a:bodyPr vert="horz" lIns="91440" tIns="45720" rIns="91440" bIns="45720" rtlCol="0" anchor="ctr"/>
          <a:lstStyle>
            <a:lvl1pPr algn="l">
              <a:defRPr sz="6720">
                <a:solidFill>
                  <a:schemeClr val="tx1">
                    <a:tint val="75000"/>
                  </a:schemeClr>
                </a:solidFill>
              </a:defRPr>
            </a:lvl1pPr>
          </a:lstStyle>
          <a:p>
            <a:fld id="{1F02415E-53EC-4897-84B4-21B8AF75C6F0}" type="datetimeFigureOut">
              <a:rPr lang="en-US" smtClean="0"/>
              <a:t>4/3/2019</a:t>
            </a:fld>
            <a:endParaRPr lang="en-US"/>
          </a:p>
        </p:txBody>
      </p:sp>
      <p:sp>
        <p:nvSpPr>
          <p:cNvPr id="5" name="Footer Placeholder 4"/>
          <p:cNvSpPr>
            <a:spLocks noGrp="1"/>
          </p:cNvSpPr>
          <p:nvPr>
            <p:ph type="ftr" sz="quarter" idx="3"/>
          </p:nvPr>
        </p:nvSpPr>
        <p:spPr>
          <a:xfrm>
            <a:off x="16962120" y="35595568"/>
            <a:ext cx="17282160" cy="2044700"/>
          </a:xfrm>
          <a:prstGeom prst="rect">
            <a:avLst/>
          </a:prstGeom>
        </p:spPr>
        <p:txBody>
          <a:bodyPr vert="horz" lIns="91440" tIns="45720" rIns="91440" bIns="45720" rtlCol="0" anchor="ctr"/>
          <a:lstStyle>
            <a:lvl1pPr algn="ctr">
              <a:defRPr sz="6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164520" y="35595568"/>
            <a:ext cx="11521440" cy="2044700"/>
          </a:xfrm>
          <a:prstGeom prst="rect">
            <a:avLst/>
          </a:prstGeom>
        </p:spPr>
        <p:txBody>
          <a:bodyPr vert="horz" lIns="91440" tIns="45720" rIns="91440" bIns="45720" rtlCol="0" anchor="ctr"/>
          <a:lstStyle>
            <a:lvl1pPr algn="r">
              <a:defRPr sz="6720">
                <a:solidFill>
                  <a:schemeClr val="tx1">
                    <a:tint val="75000"/>
                  </a:schemeClr>
                </a:solidFill>
              </a:defRPr>
            </a:lvl1pPr>
          </a:lstStyle>
          <a:p>
            <a:fld id="{9A80F6E2-945B-4081-B86B-4046E49FA235}" type="slidenum">
              <a:rPr lang="en-US" smtClean="0"/>
              <a:t>‹#›</a:t>
            </a:fld>
            <a:endParaRPr lang="en-US"/>
          </a:p>
        </p:txBody>
      </p:sp>
    </p:spTree>
    <p:extLst>
      <p:ext uri="{BB962C8B-B14F-4D97-AF65-F5344CB8AC3E}">
        <p14:creationId xmlns:p14="http://schemas.microsoft.com/office/powerpoint/2010/main" val="2386831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p:titleStyle>
    <p:body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p:bodyStyle>
    <p:otherStyle>
      <a:defPPr>
        <a:defRPr lang="en-US"/>
      </a:defPPr>
      <a:lvl1pPr marL="0" algn="l" defTabSz="5120640" rtl="0" eaLnBrk="1" latinLnBrk="0" hangingPunct="1">
        <a:defRPr sz="10080" kern="1200">
          <a:solidFill>
            <a:schemeClr val="tx1"/>
          </a:solidFill>
          <a:latin typeface="+mn-lt"/>
          <a:ea typeface="+mn-ea"/>
          <a:cs typeface="+mn-cs"/>
        </a:defRPr>
      </a:lvl1pPr>
      <a:lvl2pPr marL="2560320" algn="l" defTabSz="5120640" rtl="0" eaLnBrk="1" latinLnBrk="0" hangingPunct="1">
        <a:defRPr sz="10080" kern="1200">
          <a:solidFill>
            <a:schemeClr val="tx1"/>
          </a:solidFill>
          <a:latin typeface="+mn-lt"/>
          <a:ea typeface="+mn-ea"/>
          <a:cs typeface="+mn-cs"/>
        </a:defRPr>
      </a:lvl2pPr>
      <a:lvl3pPr marL="5120640" algn="l" defTabSz="5120640" rtl="0" eaLnBrk="1" latinLnBrk="0" hangingPunct="1">
        <a:defRPr sz="10080" kern="1200">
          <a:solidFill>
            <a:schemeClr val="tx1"/>
          </a:solidFill>
          <a:latin typeface="+mn-lt"/>
          <a:ea typeface="+mn-ea"/>
          <a:cs typeface="+mn-cs"/>
        </a:defRPr>
      </a:lvl3pPr>
      <a:lvl4pPr marL="7680960" algn="l" defTabSz="5120640" rtl="0" eaLnBrk="1" latinLnBrk="0" hangingPunct="1">
        <a:defRPr sz="10080" kern="1200">
          <a:solidFill>
            <a:schemeClr val="tx1"/>
          </a:solidFill>
          <a:latin typeface="+mn-lt"/>
          <a:ea typeface="+mn-ea"/>
          <a:cs typeface="+mn-cs"/>
        </a:defRPr>
      </a:lvl4pPr>
      <a:lvl5pPr marL="10241280" algn="l" defTabSz="5120640" rtl="0" eaLnBrk="1" latinLnBrk="0" hangingPunct="1">
        <a:defRPr sz="10080" kern="1200">
          <a:solidFill>
            <a:schemeClr val="tx1"/>
          </a:solidFill>
          <a:latin typeface="+mn-lt"/>
          <a:ea typeface="+mn-ea"/>
          <a:cs typeface="+mn-cs"/>
        </a:defRPr>
      </a:lvl5pPr>
      <a:lvl6pPr marL="12801600" algn="l" defTabSz="5120640" rtl="0" eaLnBrk="1" latinLnBrk="0" hangingPunct="1">
        <a:defRPr sz="10080" kern="1200">
          <a:solidFill>
            <a:schemeClr val="tx1"/>
          </a:solidFill>
          <a:latin typeface="+mn-lt"/>
          <a:ea typeface="+mn-ea"/>
          <a:cs typeface="+mn-cs"/>
        </a:defRPr>
      </a:lvl6pPr>
      <a:lvl7pPr marL="15361920" algn="l" defTabSz="5120640" rtl="0" eaLnBrk="1" latinLnBrk="0" hangingPunct="1">
        <a:defRPr sz="10080" kern="1200">
          <a:solidFill>
            <a:schemeClr val="tx1"/>
          </a:solidFill>
          <a:latin typeface="+mn-lt"/>
          <a:ea typeface="+mn-ea"/>
          <a:cs typeface="+mn-cs"/>
        </a:defRPr>
      </a:lvl7pPr>
      <a:lvl8pPr marL="17922240" algn="l" defTabSz="5120640" rtl="0" eaLnBrk="1" latinLnBrk="0" hangingPunct="1">
        <a:defRPr sz="10080" kern="1200">
          <a:solidFill>
            <a:schemeClr val="tx1"/>
          </a:solidFill>
          <a:latin typeface="+mn-lt"/>
          <a:ea typeface="+mn-ea"/>
          <a:cs typeface="+mn-cs"/>
        </a:defRPr>
      </a:lvl8pPr>
      <a:lvl9pPr marL="20482560" algn="l" defTabSz="5120640" rtl="0" eaLnBrk="1" latinLnBrk="0" hangingPunct="1">
        <a:defRPr sz="10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p:cNvSpPr/>
          <p:nvPr/>
        </p:nvSpPr>
        <p:spPr>
          <a:xfrm>
            <a:off x="12953016" y="7293005"/>
            <a:ext cx="23144013" cy="30215757"/>
          </a:xfrm>
          <a:prstGeom prst="rect">
            <a:avLst/>
          </a:prstGeom>
          <a:solidFill>
            <a:schemeClr val="bg1"/>
          </a:solidFill>
          <a:ln>
            <a:solidFill>
              <a:srgbClr val="006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2" descr="Image result for university at buffalo"/>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880022" y="930590"/>
            <a:ext cx="49488947" cy="5440915"/>
          </a:xfrm>
          <a:prstGeom prst="rect">
            <a:avLst/>
          </a:prstGeom>
          <a:solidFill>
            <a:schemeClr val="bg1"/>
          </a:solidFill>
          <a:ln>
            <a:solidFill>
              <a:srgbClr val="006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50168" y="1146890"/>
            <a:ext cx="48439280" cy="3046988"/>
          </a:xfrm>
          <a:prstGeom prst="rect">
            <a:avLst/>
          </a:prstGeom>
        </p:spPr>
        <p:txBody>
          <a:bodyPr wrap="square">
            <a:spAutoFit/>
          </a:bodyPr>
          <a:lstStyle/>
          <a:p>
            <a:pPr algn="ctr"/>
            <a:r>
              <a:rPr lang="en-US" sz="9600" b="1" dirty="0">
                <a:latin typeface="Arial" panose="020B0604020202020204" pitchFamily="34" charset="0"/>
                <a:cs typeface="Arial" panose="020B0604020202020204" pitchFamily="34" charset="0"/>
              </a:rPr>
              <a:t>Constraints on sediment-magma mingling from peperites formed in a subaqueous basaltic fissure eruption</a:t>
            </a:r>
          </a:p>
        </p:txBody>
      </p:sp>
      <p:sp>
        <p:nvSpPr>
          <p:cNvPr id="12" name="Rectangle 11"/>
          <p:cNvSpPr/>
          <p:nvPr/>
        </p:nvSpPr>
        <p:spPr>
          <a:xfrm>
            <a:off x="19481517" y="4558664"/>
            <a:ext cx="12124088" cy="923330"/>
          </a:xfrm>
          <a:prstGeom prst="rect">
            <a:avLst/>
          </a:prstGeom>
        </p:spPr>
        <p:txBody>
          <a:bodyPr wrap="none">
            <a:spAutoFit/>
          </a:bodyPr>
          <a:lstStyle/>
          <a:p>
            <a:pPr algn="ctr"/>
            <a:r>
              <a:rPr lang="en-US" sz="5400" b="1" dirty="0">
                <a:latin typeface="Arial" panose="020B0604020202020204" pitchFamily="34" charset="0"/>
                <a:cs typeface="Arial" panose="020B0604020202020204" pitchFamily="34" charset="0"/>
              </a:rPr>
              <a:t>Kadie Bennis</a:t>
            </a:r>
            <a:r>
              <a:rPr lang="en-US" sz="5400" b="1" baseline="30000" dirty="0">
                <a:latin typeface="Arial" panose="020B0604020202020204" pitchFamily="34" charset="0"/>
                <a:cs typeface="Arial" panose="020B0604020202020204" pitchFamily="34" charset="0"/>
              </a:rPr>
              <a:t>1</a:t>
            </a:r>
            <a:r>
              <a:rPr lang="en-US" sz="5400" dirty="0">
                <a:latin typeface="Arial" panose="020B0604020202020204" pitchFamily="34" charset="0"/>
                <a:cs typeface="Arial" panose="020B0604020202020204" pitchFamily="34" charset="0"/>
              </a:rPr>
              <a:t> and Alison Graettinger</a:t>
            </a:r>
            <a:r>
              <a:rPr lang="en-US" sz="5400" baseline="30000" dirty="0">
                <a:latin typeface="Arial" panose="020B0604020202020204" pitchFamily="34" charset="0"/>
                <a:cs typeface="Arial" panose="020B0604020202020204" pitchFamily="34" charset="0"/>
              </a:rPr>
              <a:t>1</a:t>
            </a:r>
          </a:p>
        </p:txBody>
      </p:sp>
      <p:sp>
        <p:nvSpPr>
          <p:cNvPr id="13" name="Rectangle 12"/>
          <p:cNvSpPr/>
          <p:nvPr/>
        </p:nvSpPr>
        <p:spPr>
          <a:xfrm>
            <a:off x="948261" y="5755952"/>
            <a:ext cx="25603200" cy="584775"/>
          </a:xfrm>
          <a:prstGeom prst="rect">
            <a:avLst/>
          </a:prstGeom>
        </p:spPr>
        <p:txBody>
          <a:bodyPr>
            <a:spAutoFit/>
          </a:bodyPr>
          <a:lstStyle/>
          <a:p>
            <a:pPr marL="742950" indent="-742950">
              <a:buAutoNum type="arabicParenR"/>
            </a:pPr>
            <a:r>
              <a:rPr lang="en-US" sz="3200" dirty="0">
                <a:latin typeface="Arial" panose="020B0604020202020204" pitchFamily="34" charset="0"/>
                <a:cs typeface="Arial" panose="020B0604020202020204" pitchFamily="34" charset="0"/>
              </a:rPr>
              <a:t>University of Missouri – Kansas City, 5100 Rockhill Rd. 64110, Kansas City, MO, USA. </a:t>
            </a:r>
            <a:r>
              <a:rPr lang="en-US" sz="3200" b="1" dirty="0">
                <a:latin typeface="Arial" panose="020B0604020202020204" pitchFamily="34" charset="0"/>
                <a:cs typeface="Arial" panose="020B0604020202020204" pitchFamily="34" charset="0"/>
              </a:rPr>
              <a:t>kadie.bennis@mail.umkc.edu.</a:t>
            </a:r>
          </a:p>
        </p:txBody>
      </p:sp>
      <p:sp>
        <p:nvSpPr>
          <p:cNvPr id="17" name="Rectangle 16"/>
          <p:cNvSpPr/>
          <p:nvPr/>
        </p:nvSpPr>
        <p:spPr>
          <a:xfrm>
            <a:off x="880022" y="29386778"/>
            <a:ext cx="11182877" cy="8121985"/>
          </a:xfrm>
          <a:prstGeom prst="rect">
            <a:avLst/>
          </a:prstGeom>
          <a:solidFill>
            <a:schemeClr val="bg1"/>
          </a:solidFill>
          <a:ln>
            <a:solidFill>
              <a:srgbClr val="006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79167" y="36228497"/>
            <a:ext cx="11157696"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Figure 2. </a:t>
            </a:r>
            <a:r>
              <a:rPr lang="en-US" sz="2800" dirty="0">
                <a:latin typeface="Arial" panose="020B0604020202020204" pitchFamily="34" charset="0"/>
                <a:cs typeface="Arial" panose="020B0604020202020204" pitchFamily="34" charset="0"/>
              </a:rPr>
              <a:t>Located in SW Idaho in the WRSP, this is a photo of the western part of 71 Gulch highlighting the intrusive to eruptive surface.</a:t>
            </a:r>
          </a:p>
        </p:txBody>
      </p:sp>
      <p:grpSp>
        <p:nvGrpSpPr>
          <p:cNvPr id="58" name="Group 57"/>
          <p:cNvGrpSpPr/>
          <p:nvPr/>
        </p:nvGrpSpPr>
        <p:grpSpPr>
          <a:xfrm>
            <a:off x="957023" y="30013981"/>
            <a:ext cx="11029437" cy="6214516"/>
            <a:chOff x="2696665" y="12550539"/>
            <a:chExt cx="8598247" cy="4844667"/>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6665" y="12550539"/>
              <a:ext cx="8598247" cy="4835643"/>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0061" y="15706126"/>
              <a:ext cx="2444851" cy="1689080"/>
            </a:xfrm>
            <a:prstGeom prst="rect">
              <a:avLst/>
            </a:prstGeom>
            <a:solidFill>
              <a:schemeClr val="bg1"/>
            </a:solidFill>
          </p:spPr>
        </p:pic>
      </p:grpSp>
      <p:sp>
        <p:nvSpPr>
          <p:cNvPr id="36" name="Rectangle 35"/>
          <p:cNvSpPr/>
          <p:nvPr/>
        </p:nvSpPr>
        <p:spPr>
          <a:xfrm>
            <a:off x="36804564" y="35364190"/>
            <a:ext cx="13564403" cy="2144573"/>
          </a:xfrm>
          <a:prstGeom prst="rect">
            <a:avLst/>
          </a:prstGeom>
          <a:solidFill>
            <a:schemeClr val="bg1"/>
          </a:solidFill>
          <a:ln>
            <a:solidFill>
              <a:srgbClr val="006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6804565" y="36108092"/>
            <a:ext cx="13564402" cy="1384995"/>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Bonnichsen, B., </a:t>
            </a:r>
            <a:r>
              <a:rPr lang="en-US" sz="1400" dirty="0" err="1">
                <a:latin typeface="Arial" panose="020B0604020202020204" pitchFamily="34" charset="0"/>
                <a:cs typeface="Arial" panose="020B0604020202020204" pitchFamily="34" charset="0"/>
              </a:rPr>
              <a:t>Leeman</a:t>
            </a:r>
            <a:r>
              <a:rPr lang="en-US" sz="1400" dirty="0">
                <a:latin typeface="Arial" panose="020B0604020202020204" pitchFamily="34" charset="0"/>
                <a:cs typeface="Arial" panose="020B0604020202020204" pitchFamily="34" charset="0"/>
              </a:rPr>
              <a:t>, W.P., </a:t>
            </a:r>
            <a:r>
              <a:rPr lang="en-US" sz="1400" dirty="0" err="1">
                <a:latin typeface="Arial" panose="020B0604020202020204" pitchFamily="34" charset="0"/>
                <a:cs typeface="Arial" panose="020B0604020202020204" pitchFamily="34" charset="0"/>
              </a:rPr>
              <a:t>Honjo</a:t>
            </a:r>
            <a:r>
              <a:rPr lang="en-US" sz="1400" dirty="0">
                <a:latin typeface="Arial" panose="020B0604020202020204" pitchFamily="34" charset="0"/>
                <a:cs typeface="Arial" panose="020B0604020202020204" pitchFamily="34" charset="0"/>
              </a:rPr>
              <a:t>, N., McIntosh, W.C., Godchaux, M.M., 2008. Miocene silicic volcanism in southwestern Idaho: geochronology, geochemistry, and evolution of the central Snake River Plain. Bull. </a:t>
            </a:r>
            <a:r>
              <a:rPr lang="en-US" sz="1400" dirty="0" err="1">
                <a:latin typeface="Arial" panose="020B0604020202020204" pitchFamily="34" charset="0"/>
                <a:cs typeface="Arial" panose="020B0604020202020204" pitchFamily="34" charset="0"/>
              </a:rPr>
              <a:t>Volcanol</a:t>
            </a:r>
            <a:r>
              <a:rPr lang="en-US" sz="1400" dirty="0">
                <a:latin typeface="Arial" panose="020B0604020202020204" pitchFamily="34" charset="0"/>
                <a:cs typeface="Arial" panose="020B0604020202020204" pitchFamily="34" charset="0"/>
              </a:rPr>
              <a:t>. 70, 315–342. https://doi.org/10.1007/s00445-007-0141-6</a:t>
            </a:r>
          </a:p>
          <a:p>
            <a:r>
              <a:rPr lang="en-US" sz="1400" dirty="0">
                <a:latin typeface="Arial" panose="020B0604020202020204" pitchFamily="34" charset="0"/>
                <a:cs typeface="Arial" panose="020B0604020202020204" pitchFamily="34" charset="0"/>
              </a:rPr>
              <a:t>Shervais, J.W., Shroff, G., Vetter, S.K., Matthews, S., </a:t>
            </a:r>
            <a:r>
              <a:rPr lang="en-US" sz="1400" dirty="0" err="1">
                <a:latin typeface="Arial" panose="020B0604020202020204" pitchFamily="34" charset="0"/>
                <a:cs typeface="Arial" panose="020B0604020202020204" pitchFamily="34" charset="0"/>
              </a:rPr>
              <a:t>Hanan</a:t>
            </a:r>
            <a:r>
              <a:rPr lang="en-US" sz="1400" dirty="0">
                <a:latin typeface="Arial" panose="020B0604020202020204" pitchFamily="34" charset="0"/>
                <a:cs typeface="Arial" panose="020B0604020202020204" pitchFamily="34" charset="0"/>
              </a:rPr>
              <a:t>, B.B., McGee, J.J., 2002. Origin and evolution of the western Snake River Plain: Implications from stratigraphy, faulting, and the geochemistry of basalts near Mountain Home, Idaho. </a:t>
            </a:r>
            <a:r>
              <a:rPr lang="en-US" sz="1400" dirty="0" err="1">
                <a:latin typeface="Arial" panose="020B0604020202020204" pitchFamily="34" charset="0"/>
                <a:cs typeface="Arial" panose="020B0604020202020204" pitchFamily="34" charset="0"/>
              </a:rPr>
              <a:t>Tecton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Magmat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Evol</a:t>
            </a:r>
            <a:r>
              <a:rPr lang="en-US" sz="1400" dirty="0">
                <a:latin typeface="Arial" panose="020B0604020202020204" pitchFamily="34" charset="0"/>
                <a:cs typeface="Arial" panose="020B0604020202020204" pitchFamily="34" charset="0"/>
              </a:rPr>
              <a:t>. Snake River Plain </a:t>
            </a:r>
            <a:r>
              <a:rPr lang="en-US" sz="1400" dirty="0" err="1">
                <a:latin typeface="Arial" panose="020B0604020202020204" pitchFamily="34" charset="0"/>
                <a:cs typeface="Arial" panose="020B0604020202020204" pitchFamily="34" charset="0"/>
              </a:rPr>
              <a:t>Volcan</a:t>
            </a:r>
            <a:r>
              <a:rPr lang="en-US" sz="1400" dirty="0">
                <a:latin typeface="Arial" panose="020B0604020202020204" pitchFamily="34" charset="0"/>
                <a:cs typeface="Arial" panose="020B0604020202020204" pitchFamily="34" charset="0"/>
              </a:rPr>
              <a:t>. Prov. 30, 343–361.</a:t>
            </a:r>
          </a:p>
          <a:p>
            <a:r>
              <a:rPr lang="en-US" sz="1400" dirty="0">
                <a:latin typeface="Arial" panose="020B0604020202020204" pitchFamily="34" charset="0"/>
                <a:cs typeface="Arial" panose="020B0604020202020204" pitchFamily="34" charset="0"/>
              </a:rPr>
              <a:t>Wood, S.H., Clemens, D.M., 2002. Geologic and tectonic history of the western Snake River Plain, Idaho and Oregon. </a:t>
            </a:r>
            <a:r>
              <a:rPr lang="en-US" sz="1400" dirty="0" err="1">
                <a:latin typeface="Arial" panose="020B0604020202020204" pitchFamily="34" charset="0"/>
                <a:cs typeface="Arial" panose="020B0604020202020204" pitchFamily="34" charset="0"/>
              </a:rPr>
              <a:t>Tecton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Magmat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Evol</a:t>
            </a:r>
            <a:r>
              <a:rPr lang="en-US" sz="1400" dirty="0">
                <a:latin typeface="Arial" panose="020B0604020202020204" pitchFamily="34" charset="0"/>
                <a:cs typeface="Arial" panose="020B0604020202020204" pitchFamily="34" charset="0"/>
              </a:rPr>
              <a:t>. Snake River Plain </a:t>
            </a:r>
            <a:r>
              <a:rPr lang="en-US" sz="1400" dirty="0" err="1">
                <a:latin typeface="Arial" panose="020B0604020202020204" pitchFamily="34" charset="0"/>
                <a:cs typeface="Arial" panose="020B0604020202020204" pitchFamily="34" charset="0"/>
              </a:rPr>
              <a:t>Volcan</a:t>
            </a:r>
            <a:r>
              <a:rPr lang="en-US" sz="1400" dirty="0">
                <a:latin typeface="Arial" panose="020B0604020202020204" pitchFamily="34" charset="0"/>
                <a:cs typeface="Arial" panose="020B0604020202020204" pitchFamily="34" charset="0"/>
              </a:rPr>
              <a:t>. Prov. Idaho Geol. </a:t>
            </a:r>
            <a:r>
              <a:rPr lang="en-US" sz="1400" dirty="0" err="1">
                <a:latin typeface="Arial" panose="020B0604020202020204" pitchFamily="34" charset="0"/>
                <a:cs typeface="Arial" panose="020B0604020202020204" pitchFamily="34" charset="0"/>
              </a:rPr>
              <a:t>Surv</a:t>
            </a:r>
            <a:r>
              <a:rPr lang="en-US" sz="1400" dirty="0">
                <a:latin typeface="Arial" panose="020B0604020202020204" pitchFamily="34" charset="0"/>
                <a:cs typeface="Arial" panose="020B0604020202020204" pitchFamily="34" charset="0"/>
              </a:rPr>
              <a:t>. Bull.</a:t>
            </a:r>
          </a:p>
        </p:txBody>
      </p:sp>
      <p:sp>
        <p:nvSpPr>
          <p:cNvPr id="63" name="TextBox 62"/>
          <p:cNvSpPr txBox="1"/>
          <p:nvPr/>
        </p:nvSpPr>
        <p:spPr>
          <a:xfrm>
            <a:off x="39756772" y="33121239"/>
            <a:ext cx="6008914"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Fluidal peperite</a:t>
            </a:r>
          </a:p>
        </p:txBody>
      </p:sp>
      <p:sp>
        <p:nvSpPr>
          <p:cNvPr id="64" name="Rectangle 63"/>
          <p:cNvSpPr/>
          <p:nvPr/>
        </p:nvSpPr>
        <p:spPr>
          <a:xfrm>
            <a:off x="37045309" y="33837999"/>
            <a:ext cx="10613268" cy="830997"/>
          </a:xfrm>
          <a:prstGeom prst="rect">
            <a:avLst/>
          </a:prstGeom>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Contains irregular basaltic blocks that measure up to tens of cm long</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Blocks are all aphanitic and have more continuous margins</a:t>
            </a:r>
          </a:p>
        </p:txBody>
      </p:sp>
      <p:sp>
        <p:nvSpPr>
          <p:cNvPr id="66" name="Rectangle 65"/>
          <p:cNvSpPr/>
          <p:nvPr/>
        </p:nvSpPr>
        <p:spPr>
          <a:xfrm>
            <a:off x="36808587" y="7293005"/>
            <a:ext cx="13564403" cy="16930241"/>
          </a:xfrm>
          <a:prstGeom prst="rect">
            <a:avLst/>
          </a:prstGeom>
          <a:solidFill>
            <a:schemeClr val="bg1"/>
          </a:solidFill>
          <a:ln>
            <a:solidFill>
              <a:srgbClr val="006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en-US" b="1"/>
              <a:t>Distribution (elev. m asl):</a:t>
            </a:r>
            <a:endParaRPr lang="en-US"/>
          </a:p>
          <a:p>
            <a:pPr fontAlgn="ctr"/>
            <a:r>
              <a:rPr lang="en-US" b="1"/>
              <a:t>885 – 952</a:t>
            </a:r>
            <a:endParaRPr lang="en-US"/>
          </a:p>
          <a:p>
            <a:pPr fontAlgn="ctr"/>
            <a:r>
              <a:rPr lang="en-US" b="1"/>
              <a:t>863 – 953</a:t>
            </a:r>
            <a:endParaRPr lang="en-US"/>
          </a:p>
        </p:txBody>
      </p:sp>
      <p:sp>
        <p:nvSpPr>
          <p:cNvPr id="78" name="Rectangle 77"/>
          <p:cNvSpPr/>
          <p:nvPr/>
        </p:nvSpPr>
        <p:spPr>
          <a:xfrm>
            <a:off x="36826335" y="25262361"/>
            <a:ext cx="13548153" cy="9406636"/>
          </a:xfrm>
          <a:prstGeom prst="rect">
            <a:avLst/>
          </a:prstGeom>
          <a:solidFill>
            <a:schemeClr val="bg1"/>
          </a:solidFill>
          <a:ln>
            <a:solidFill>
              <a:srgbClr val="006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6898501" y="25963621"/>
            <a:ext cx="13470465" cy="8710077"/>
          </a:xfrm>
          <a:prstGeom prst="rect">
            <a:avLst/>
          </a:prstGeom>
        </p:spPr>
        <p:txBody>
          <a:bodyPr wrap="square">
            <a:spAutoFit/>
          </a:bodyPr>
          <a:lstStyle/>
          <a:p>
            <a:pPr marL="571500" indent="-571500">
              <a:buFont typeface="Arial" panose="020B0604020202020204" pitchFamily="34" charset="0"/>
              <a:buChar char="•"/>
            </a:pPr>
            <a:r>
              <a:rPr lang="en-US" sz="4000" dirty="0">
                <a:latin typeface="Arial" panose="020B0604020202020204" pitchFamily="34" charset="0"/>
                <a:cs typeface="Arial" panose="020B0604020202020204" pitchFamily="34" charset="0"/>
              </a:rPr>
              <a:t>Pillow lavas, peperites, and billows help determine the minimum local water level (~16 m above the eruptive surface in the west; ~59 m above the eruptive surface in the east)</a:t>
            </a:r>
          </a:p>
          <a:p>
            <a:pPr marL="571500" indent="-571500">
              <a:buFont typeface="Arial" panose="020B0604020202020204" pitchFamily="34" charset="0"/>
              <a:buChar char="•"/>
            </a:pPr>
            <a:r>
              <a:rPr lang="en-US" sz="4000" dirty="0">
                <a:latin typeface="Arial" panose="020B0604020202020204" pitchFamily="34" charset="0"/>
                <a:cs typeface="Arial" panose="020B0604020202020204" pitchFamily="34" charset="0"/>
              </a:rPr>
              <a:t>Billow and peperite formation are not dependent on rock geochemistry nor host sediment type</a:t>
            </a:r>
          </a:p>
          <a:p>
            <a:pPr marL="571500" indent="-571500">
              <a:buFont typeface="Arial" panose="020B0604020202020204" pitchFamily="34" charset="0"/>
              <a:buChar char="•"/>
            </a:pPr>
            <a:r>
              <a:rPr lang="en-US" sz="4000" dirty="0">
                <a:latin typeface="Arial" panose="020B0604020202020204" pitchFamily="34" charset="0"/>
                <a:cs typeface="Arial" panose="020B0604020202020204" pitchFamily="34" charset="0"/>
              </a:rPr>
              <a:t>Peperites form in relatively shallow subaqueous conditions, which indicates that lithostatic and hydrostatic pressure could be a variable that affects its formation</a:t>
            </a:r>
          </a:p>
          <a:p>
            <a:pPr marL="571500" indent="-571500">
              <a:buFont typeface="Arial" panose="020B0604020202020204" pitchFamily="34" charset="0"/>
              <a:buChar char="•"/>
            </a:pPr>
            <a:r>
              <a:rPr lang="en-US" sz="4000" dirty="0">
                <a:latin typeface="Arial" panose="020B0604020202020204" pitchFamily="34" charset="0"/>
                <a:cs typeface="Arial" panose="020B0604020202020204" pitchFamily="34" charset="0"/>
              </a:rPr>
              <a:t>Similarly, billows also seem limited to shallow depths to form</a:t>
            </a:r>
          </a:p>
          <a:p>
            <a:pPr marL="571500" indent="-571500">
              <a:buFont typeface="Arial" panose="020B0604020202020204" pitchFamily="34" charset="0"/>
              <a:buChar char="•"/>
            </a:pPr>
            <a:r>
              <a:rPr lang="en-US" sz="4000" dirty="0">
                <a:latin typeface="Arial" panose="020B0604020202020204" pitchFamily="34" charset="0"/>
                <a:cs typeface="Arial" panose="020B0604020202020204" pitchFamily="34" charset="0"/>
              </a:rPr>
              <a:t>Peperites are evidence of nonexplosive sediment-magma mingling</a:t>
            </a:r>
          </a:p>
        </p:txBody>
      </p:sp>
      <p:grpSp>
        <p:nvGrpSpPr>
          <p:cNvPr id="54" name="Group 53"/>
          <p:cNvGrpSpPr/>
          <p:nvPr/>
        </p:nvGrpSpPr>
        <p:grpSpPr>
          <a:xfrm>
            <a:off x="44898557" y="3436923"/>
            <a:ext cx="5207995" cy="2656319"/>
            <a:chOff x="39142188" y="3351518"/>
            <a:chExt cx="5207995" cy="2656319"/>
          </a:xfrm>
        </p:grpSpPr>
        <p:sp>
          <p:nvSpPr>
            <p:cNvPr id="53" name="Rectangle 52"/>
            <p:cNvSpPr/>
            <p:nvPr/>
          </p:nvSpPr>
          <p:spPr>
            <a:xfrm>
              <a:off x="39142188" y="3351518"/>
              <a:ext cx="5207995" cy="26563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4">
              <a:clrChange>
                <a:clrFrom>
                  <a:srgbClr val="000000"/>
                </a:clrFrom>
                <a:clrTo>
                  <a:srgbClr val="000000">
                    <a:alpha val="0"/>
                  </a:srgbClr>
                </a:clrTo>
              </a:clrChange>
            </a:blip>
            <a:stretch>
              <a:fillRect/>
            </a:stretch>
          </p:blipFill>
          <p:spPr>
            <a:xfrm>
              <a:off x="39238441" y="3505307"/>
              <a:ext cx="5055190" cy="2281494"/>
            </a:xfrm>
            <a:prstGeom prst="rect">
              <a:avLst/>
            </a:prstGeom>
          </p:spPr>
        </p:pic>
      </p:grpSp>
      <p:sp>
        <p:nvSpPr>
          <p:cNvPr id="89" name="Rectangle 88"/>
          <p:cNvSpPr/>
          <p:nvPr/>
        </p:nvSpPr>
        <p:spPr>
          <a:xfrm>
            <a:off x="880022" y="21551378"/>
            <a:ext cx="11209767" cy="7039729"/>
          </a:xfrm>
          <a:prstGeom prst="rect">
            <a:avLst/>
          </a:prstGeom>
          <a:solidFill>
            <a:schemeClr val="bg1"/>
          </a:solidFill>
          <a:ln>
            <a:solidFill>
              <a:srgbClr val="006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57023" y="22347049"/>
            <a:ext cx="11105876" cy="2308324"/>
          </a:xfrm>
          <a:prstGeom prst="rect">
            <a:avLst/>
          </a:prstGeom>
        </p:spPr>
        <p:txBody>
          <a:bodyPr wrap="square">
            <a:spAutoFit/>
          </a:bodyPr>
          <a:lstStyle/>
          <a:p>
            <a:pPr marL="342900" indent="-342900">
              <a:buFont typeface="Arial" panose="020B0604020202020204" pitchFamily="34" charset="0"/>
              <a:buChar char="•"/>
            </a:pPr>
            <a:r>
              <a:rPr lang="en-US" sz="3600" dirty="0">
                <a:latin typeface="Arial" panose="020B0604020202020204" pitchFamily="34" charset="0"/>
                <a:cs typeface="Arial" panose="020B0604020202020204" pitchFamily="34" charset="0"/>
              </a:rPr>
              <a:t>Western Snake River Plain (WSRP), located in SW Idaho, is a shallow, normal fault-bounded basin</a:t>
            </a:r>
          </a:p>
          <a:p>
            <a:pPr marL="342900" indent="-342900">
              <a:buFont typeface="Arial" panose="020B0604020202020204" pitchFamily="34" charset="0"/>
              <a:buChar char="•"/>
            </a:pPr>
            <a:r>
              <a:rPr lang="en-US" sz="3600" dirty="0">
                <a:latin typeface="Arial" panose="020B0604020202020204" pitchFamily="34" charset="0"/>
                <a:cs typeface="Arial" panose="020B0604020202020204" pitchFamily="34" charset="0"/>
              </a:rPr>
              <a:t>Volcanic processes occurred due to the migration of the Yellowstone hotspot</a:t>
            </a:r>
          </a:p>
        </p:txBody>
      </p:sp>
      <p:sp>
        <p:nvSpPr>
          <p:cNvPr id="91" name="TextBox 90"/>
          <p:cNvSpPr txBox="1"/>
          <p:nvPr/>
        </p:nvSpPr>
        <p:spPr>
          <a:xfrm>
            <a:off x="3619874" y="25102457"/>
            <a:ext cx="6008914"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71 Gulch Volcano</a:t>
            </a:r>
          </a:p>
        </p:txBody>
      </p:sp>
      <p:sp>
        <p:nvSpPr>
          <p:cNvPr id="6" name="Rectangle 5"/>
          <p:cNvSpPr/>
          <p:nvPr/>
        </p:nvSpPr>
        <p:spPr>
          <a:xfrm>
            <a:off x="983913" y="25963621"/>
            <a:ext cx="11105876" cy="2308324"/>
          </a:xfrm>
          <a:prstGeom prst="rect">
            <a:avLst/>
          </a:prstGeom>
        </p:spPr>
        <p:txBody>
          <a:bodyPr wrap="square">
            <a:spAutoFit/>
          </a:bodyPr>
          <a:lstStyle/>
          <a:p>
            <a:pPr marL="457200" indent="-457200">
              <a:buFont typeface="Arial" panose="020B0604020202020204" pitchFamily="34" charset="0"/>
              <a:buChar char="•"/>
            </a:pPr>
            <a:r>
              <a:rPr lang="en-US" sz="3600" dirty="0">
                <a:latin typeface="Arial" panose="020B0604020202020204" pitchFamily="34" charset="0"/>
                <a:cs typeface="Arial" panose="020B0604020202020204" pitchFamily="34" charset="0"/>
              </a:rPr>
              <a:t>4 Ma basaltic fissure structure that erupted into a dominantly subaqueous lake environment</a:t>
            </a:r>
          </a:p>
          <a:p>
            <a:pPr marL="457200" indent="-457200">
              <a:buFont typeface="Arial" panose="020B0604020202020204" pitchFamily="34" charset="0"/>
              <a:buChar char="•"/>
            </a:pPr>
            <a:r>
              <a:rPr lang="en-US" sz="3600" dirty="0">
                <a:latin typeface="Arial" panose="020B0604020202020204" pitchFamily="34" charset="0"/>
                <a:cs typeface="Arial" panose="020B0604020202020204" pitchFamily="34" charset="0"/>
              </a:rPr>
              <a:t>Fissure stretches 2 km from West to East</a:t>
            </a:r>
          </a:p>
          <a:p>
            <a:pPr marL="457200" indent="-457200">
              <a:buFont typeface="Arial" panose="020B0604020202020204" pitchFamily="34" charset="0"/>
              <a:buChar char="•"/>
            </a:pPr>
            <a:r>
              <a:rPr lang="en-US" sz="3600" dirty="0">
                <a:latin typeface="Arial" panose="020B0604020202020204" pitchFamily="34" charset="0"/>
                <a:cs typeface="Arial" panose="020B0604020202020204" pitchFamily="34" charset="0"/>
              </a:rPr>
              <a:t>Exposed 25 m below the eruptive surface</a:t>
            </a:r>
          </a:p>
        </p:txBody>
      </p:sp>
      <p:sp>
        <p:nvSpPr>
          <p:cNvPr id="94" name="Rectangle 93"/>
          <p:cNvSpPr/>
          <p:nvPr/>
        </p:nvSpPr>
        <p:spPr>
          <a:xfrm>
            <a:off x="853132" y="7293004"/>
            <a:ext cx="11209767" cy="13633335"/>
          </a:xfrm>
          <a:prstGeom prst="rect">
            <a:avLst/>
          </a:prstGeom>
          <a:solidFill>
            <a:schemeClr val="bg1"/>
          </a:solidFill>
          <a:ln>
            <a:solidFill>
              <a:srgbClr val="006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2723922" y="6882179"/>
            <a:ext cx="7288857" cy="830997"/>
          </a:xfrm>
          <a:prstGeom prst="rect">
            <a:avLst/>
          </a:prstGeom>
          <a:solidFill>
            <a:srgbClr val="006BAC"/>
          </a:solid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I. Significance</a:t>
            </a:r>
          </a:p>
        </p:txBody>
      </p:sp>
      <p:sp>
        <p:nvSpPr>
          <p:cNvPr id="97" name="TextBox 96"/>
          <p:cNvSpPr txBox="1"/>
          <p:nvPr/>
        </p:nvSpPr>
        <p:spPr>
          <a:xfrm>
            <a:off x="2723924" y="21226538"/>
            <a:ext cx="7288857" cy="830997"/>
          </a:xfrm>
          <a:prstGeom prst="rect">
            <a:avLst/>
          </a:prstGeom>
          <a:solidFill>
            <a:srgbClr val="006BAC"/>
          </a:solid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II. Background</a:t>
            </a:r>
          </a:p>
        </p:txBody>
      </p:sp>
      <p:sp>
        <p:nvSpPr>
          <p:cNvPr id="98" name="TextBox 97"/>
          <p:cNvSpPr txBox="1"/>
          <p:nvPr/>
        </p:nvSpPr>
        <p:spPr>
          <a:xfrm>
            <a:off x="2723921" y="28984514"/>
            <a:ext cx="7288857" cy="830997"/>
          </a:xfrm>
          <a:prstGeom prst="rect">
            <a:avLst/>
          </a:prstGeom>
          <a:solidFill>
            <a:srgbClr val="006BAC"/>
          </a:solid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III. Field Location</a:t>
            </a:r>
          </a:p>
        </p:txBody>
      </p:sp>
      <p:sp>
        <p:nvSpPr>
          <p:cNvPr id="99" name="TextBox 98"/>
          <p:cNvSpPr txBox="1"/>
          <p:nvPr/>
        </p:nvSpPr>
        <p:spPr>
          <a:xfrm>
            <a:off x="39669251" y="6953806"/>
            <a:ext cx="8219928" cy="830997"/>
          </a:xfrm>
          <a:prstGeom prst="rect">
            <a:avLst/>
          </a:prstGeom>
          <a:solidFill>
            <a:srgbClr val="006BAC"/>
          </a:solid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V. Results</a:t>
            </a:r>
          </a:p>
        </p:txBody>
      </p:sp>
      <p:sp>
        <p:nvSpPr>
          <p:cNvPr id="100" name="TextBox 99"/>
          <p:cNvSpPr txBox="1"/>
          <p:nvPr/>
        </p:nvSpPr>
        <p:spPr>
          <a:xfrm>
            <a:off x="40213697" y="24918440"/>
            <a:ext cx="7288857" cy="830997"/>
          </a:xfrm>
          <a:prstGeom prst="rect">
            <a:avLst/>
          </a:prstGeom>
          <a:solidFill>
            <a:srgbClr val="006BAC"/>
          </a:solid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VI. Discussion</a:t>
            </a:r>
          </a:p>
        </p:txBody>
      </p:sp>
      <p:sp>
        <p:nvSpPr>
          <p:cNvPr id="103" name="TextBox 102"/>
          <p:cNvSpPr txBox="1"/>
          <p:nvPr/>
        </p:nvSpPr>
        <p:spPr>
          <a:xfrm>
            <a:off x="40213696" y="34997399"/>
            <a:ext cx="7288857" cy="830997"/>
          </a:xfrm>
          <a:prstGeom prst="rect">
            <a:avLst/>
          </a:prstGeom>
          <a:solidFill>
            <a:srgbClr val="006BAC"/>
          </a:solid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References</a:t>
            </a:r>
          </a:p>
        </p:txBody>
      </p:sp>
      <p:sp>
        <p:nvSpPr>
          <p:cNvPr id="105" name="TextBox 104"/>
          <p:cNvSpPr txBox="1"/>
          <p:nvPr/>
        </p:nvSpPr>
        <p:spPr>
          <a:xfrm>
            <a:off x="21196588" y="6953806"/>
            <a:ext cx="7288857" cy="830997"/>
          </a:xfrm>
          <a:prstGeom prst="rect">
            <a:avLst/>
          </a:prstGeom>
          <a:solidFill>
            <a:srgbClr val="006BAC"/>
          </a:solid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IV. Peperites</a:t>
            </a:r>
          </a:p>
        </p:txBody>
      </p:sp>
      <p:sp>
        <p:nvSpPr>
          <p:cNvPr id="2" name="TextBox 1"/>
          <p:cNvSpPr txBox="1"/>
          <p:nvPr/>
        </p:nvSpPr>
        <p:spPr>
          <a:xfrm>
            <a:off x="957023" y="7852747"/>
            <a:ext cx="11132766" cy="5632311"/>
          </a:xfrm>
          <a:prstGeom prst="rect">
            <a:avLst/>
          </a:prstGeom>
          <a:noFill/>
        </p:spPr>
        <p:txBody>
          <a:bodyPr wrap="square" rtlCol="0">
            <a:spAutoFit/>
          </a:bodyPr>
          <a:lstStyle/>
          <a:p>
            <a:pPr marL="457200" indent="-457200">
              <a:buFont typeface="Arial" panose="020B0604020202020204" pitchFamily="34" charset="0"/>
              <a:buChar char="•"/>
            </a:pPr>
            <a:r>
              <a:rPr lang="en-US" sz="3600" dirty="0">
                <a:latin typeface="Arial" panose="020B0604020202020204" pitchFamily="34" charset="0"/>
                <a:cs typeface="Arial" panose="020B0604020202020204" pitchFamily="34" charset="0"/>
              </a:rPr>
              <a:t>When magma and water interact, they can explode, known as phreatomagmatic explosions</a:t>
            </a:r>
          </a:p>
          <a:p>
            <a:pPr marL="457200" indent="-457200">
              <a:buFont typeface="Arial" panose="020B0604020202020204" pitchFamily="34" charset="0"/>
              <a:buChar char="•"/>
            </a:pPr>
            <a:r>
              <a:rPr lang="en-US" sz="3600" dirty="0">
                <a:latin typeface="Arial" panose="020B0604020202020204" pitchFamily="34" charset="0"/>
                <a:cs typeface="Arial" panose="020B0604020202020204" pitchFamily="34" charset="0"/>
              </a:rPr>
              <a:t>Nonexplosive eruptions can result in peperite</a:t>
            </a:r>
          </a:p>
          <a:p>
            <a:pPr marL="457200" indent="-457200">
              <a:buFont typeface="Arial" panose="020B0604020202020204" pitchFamily="34" charset="0"/>
              <a:buChar char="•"/>
            </a:pPr>
            <a:r>
              <a:rPr lang="en-US" sz="3600" dirty="0">
                <a:latin typeface="Arial" panose="020B0604020202020204" pitchFamily="34" charset="0"/>
                <a:cs typeface="Arial" panose="020B0604020202020204" pitchFamily="34" charset="0"/>
              </a:rPr>
              <a:t>Peperites are made of fragmented igneous rock within a sedimentary host</a:t>
            </a:r>
          </a:p>
          <a:p>
            <a:pPr marL="457200" indent="-457200">
              <a:buFont typeface="Arial" panose="020B0604020202020204" pitchFamily="34" charset="0"/>
              <a:buChar char="•"/>
            </a:pPr>
            <a:r>
              <a:rPr lang="en-US" sz="3600" dirty="0">
                <a:latin typeface="Arial" panose="020B0604020202020204" pitchFamily="34" charset="0"/>
                <a:cs typeface="Arial" panose="020B0604020202020204" pitchFamily="34" charset="0"/>
              </a:rPr>
              <a:t>At 71 Gulch, they form from basaltic intrusions into wet lake sediment</a:t>
            </a:r>
          </a:p>
          <a:p>
            <a:pPr marL="457200" indent="-457200">
              <a:buFont typeface="Arial" panose="020B0604020202020204" pitchFamily="34" charset="0"/>
              <a:buChar char="•"/>
            </a:pPr>
            <a:r>
              <a:rPr lang="en-US" sz="3600" dirty="0">
                <a:latin typeface="Arial" panose="020B0604020202020204" pitchFamily="34" charset="0"/>
                <a:cs typeface="Arial" panose="020B0604020202020204" pitchFamily="34" charset="0"/>
              </a:rPr>
              <a:t>Peperites can be used as evidence to describe the nonexplosive processes of magma-sediment interactions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6256" y="13483567"/>
            <a:ext cx="10250051" cy="6833368"/>
          </a:xfrm>
          <a:prstGeom prst="rect">
            <a:avLst/>
          </a:prstGeom>
        </p:spPr>
      </p:pic>
      <p:sp>
        <p:nvSpPr>
          <p:cNvPr id="50" name="Rectangle 49"/>
          <p:cNvSpPr/>
          <p:nvPr/>
        </p:nvSpPr>
        <p:spPr>
          <a:xfrm>
            <a:off x="16903747" y="7959900"/>
            <a:ext cx="4004622" cy="707886"/>
          </a:xfrm>
          <a:prstGeom prst="rect">
            <a:avLst/>
          </a:prstGeom>
        </p:spPr>
        <p:txBody>
          <a:bodyPr wrap="none">
            <a:spAutoFit/>
          </a:bodyPr>
          <a:lstStyle/>
          <a:p>
            <a:pPr algn="ctr"/>
            <a:r>
              <a:rPr lang="en-US" sz="4000" b="1" dirty="0">
                <a:latin typeface="Arial" panose="020B0604020202020204" pitchFamily="34" charset="0"/>
                <a:cs typeface="Arial" panose="020B0604020202020204" pitchFamily="34" charset="0"/>
              </a:rPr>
              <a:t>Blocky peperite</a:t>
            </a:r>
            <a:endParaRPr lang="en-US" sz="4000" dirty="0">
              <a:latin typeface="Arial" panose="020B0604020202020204" pitchFamily="34" charset="0"/>
              <a:cs typeface="Arial" panose="020B0604020202020204" pitchFamily="34" charset="0"/>
            </a:endParaRPr>
          </a:p>
        </p:txBody>
      </p:sp>
      <p:sp>
        <p:nvSpPr>
          <p:cNvPr id="51" name="Rectangle 50"/>
          <p:cNvSpPr/>
          <p:nvPr/>
        </p:nvSpPr>
        <p:spPr>
          <a:xfrm>
            <a:off x="28933395" y="7959900"/>
            <a:ext cx="3974165" cy="707886"/>
          </a:xfrm>
          <a:prstGeom prst="rect">
            <a:avLst/>
          </a:prstGeom>
        </p:spPr>
        <p:txBody>
          <a:bodyPr wrap="none">
            <a:spAutoFit/>
          </a:bodyPr>
          <a:lstStyle/>
          <a:p>
            <a:pPr algn="ctr"/>
            <a:r>
              <a:rPr lang="en-US" sz="4000" b="1" dirty="0">
                <a:latin typeface="Arial" panose="020B0604020202020204" pitchFamily="34" charset="0"/>
                <a:cs typeface="Arial" panose="020B0604020202020204" pitchFamily="34" charset="0"/>
              </a:rPr>
              <a:t>Fluidal peperite</a:t>
            </a:r>
            <a:endParaRPr lang="en-US" sz="4000" dirty="0">
              <a:latin typeface="Arial" panose="020B0604020202020204" pitchFamily="34" charset="0"/>
              <a:cs typeface="Arial" panose="020B0604020202020204" pitchFamily="34" charset="0"/>
            </a:endParaRPr>
          </a:p>
        </p:txBody>
      </p:sp>
      <p:sp>
        <p:nvSpPr>
          <p:cNvPr id="56" name="TextBox 55"/>
          <p:cNvSpPr txBox="1"/>
          <p:nvPr/>
        </p:nvSpPr>
        <p:spPr>
          <a:xfrm>
            <a:off x="25137933" y="31505412"/>
            <a:ext cx="10959096" cy="452431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Figure 5. </a:t>
            </a:r>
            <a:r>
              <a:rPr lang="en-US" sz="3200" dirty="0">
                <a:latin typeface="Arial" panose="020B0604020202020204" pitchFamily="34" charset="0"/>
                <a:cs typeface="Arial" panose="020B0604020202020204" pitchFamily="34" charset="0"/>
              </a:rPr>
              <a:t>Relative depth drawing based on measured elevations to compare the depths of dikes, peperites, vent fill, pillow lavas, and pyroclastic deposits. Lateral distance is arbitrary. The blue dotted line (as well as the blue box) indicates a minimum local water level and the red dashed line (as well as the red box) delineates the eruptive surface. The green box highlights blocky and fluidal peperite. Elevations are absolute. The paleolake surface is approximate and is better constrained in the west.</a:t>
            </a:r>
          </a:p>
        </p:txBody>
      </p:sp>
      <p:sp>
        <p:nvSpPr>
          <p:cNvPr id="59" name="TextBox 58"/>
          <p:cNvSpPr txBox="1"/>
          <p:nvPr/>
        </p:nvSpPr>
        <p:spPr>
          <a:xfrm>
            <a:off x="36898501" y="8194339"/>
            <a:ext cx="13470465" cy="6863417"/>
          </a:xfrm>
          <a:prstGeom prst="rect">
            <a:avLst/>
          </a:prstGeom>
          <a:noFill/>
        </p:spPr>
        <p:txBody>
          <a:bodyPr wrap="square" rtlCol="0">
            <a:spAutoFit/>
          </a:bodyPr>
          <a:lstStyle/>
          <a:p>
            <a:pPr marL="342900" indent="-342900">
              <a:buFont typeface="Arial" panose="020B0604020202020204" pitchFamily="34" charset="0"/>
              <a:buChar char="•"/>
            </a:pPr>
            <a:r>
              <a:rPr lang="en-US" sz="4000" dirty="0">
                <a:latin typeface="Arial" panose="020B0604020202020204" pitchFamily="34" charset="0"/>
                <a:cs typeface="Arial" panose="020B0604020202020204" pitchFamily="34" charset="0"/>
              </a:rPr>
              <a:t>Peperites and dikes occur in both lake and pyroclastic host sediment</a:t>
            </a:r>
          </a:p>
          <a:p>
            <a:pPr marL="342900" indent="-342900">
              <a:buFont typeface="Arial" panose="020B0604020202020204" pitchFamily="34" charset="0"/>
              <a:buChar char="•"/>
            </a:pPr>
            <a:r>
              <a:rPr lang="en-US" sz="4000" dirty="0">
                <a:latin typeface="Arial" panose="020B0604020202020204" pitchFamily="34" charset="0"/>
                <a:cs typeface="Arial" panose="020B0604020202020204" pitchFamily="34" charset="0"/>
              </a:rPr>
              <a:t>Fluidal peperites only occur in lake sediment</a:t>
            </a:r>
          </a:p>
          <a:p>
            <a:pPr marL="342900" indent="-342900">
              <a:buFont typeface="Arial" panose="020B0604020202020204" pitchFamily="34" charset="0"/>
              <a:buChar char="•"/>
            </a:pPr>
            <a:r>
              <a:rPr lang="en-US" sz="4000" dirty="0">
                <a:latin typeface="Arial" panose="020B0604020202020204" pitchFamily="34" charset="0"/>
                <a:cs typeface="Arial" panose="020B0604020202020204" pitchFamily="34" charset="0"/>
              </a:rPr>
              <a:t>Grain size and composition does not significantly affect peperite formation</a:t>
            </a:r>
          </a:p>
          <a:p>
            <a:pPr marL="342900" indent="-342900">
              <a:buFont typeface="Arial" panose="020B0604020202020204" pitchFamily="34" charset="0"/>
              <a:buChar char="•"/>
            </a:pPr>
            <a:r>
              <a:rPr lang="en-US" sz="4000" dirty="0">
                <a:latin typeface="Arial" panose="020B0604020202020204" pitchFamily="34" charset="0"/>
                <a:cs typeface="Arial" panose="020B0604020202020204" pitchFamily="34" charset="0"/>
              </a:rPr>
              <a:t>Dikes will not always produce peperites</a:t>
            </a:r>
          </a:p>
          <a:p>
            <a:pPr marL="342900" indent="-342900">
              <a:buFont typeface="Arial" panose="020B0604020202020204" pitchFamily="34" charset="0"/>
              <a:buChar char="•"/>
            </a:pPr>
            <a:r>
              <a:rPr lang="en-US" sz="4000" dirty="0">
                <a:latin typeface="Arial" panose="020B0604020202020204" pitchFamily="34" charset="0"/>
                <a:cs typeface="Arial" panose="020B0604020202020204" pitchFamily="34" charset="0"/>
              </a:rPr>
              <a:t>Billowed dikes and fluidal peperites are similar in that they tend to form at shallow depths (≤ 14 m below the eruptive surface), while tabular dikes and blocky peperites can occur at much deeper depths (up to ~42 m below the eruptive surface)</a:t>
            </a:r>
          </a:p>
        </p:txBody>
      </p:sp>
      <p:sp>
        <p:nvSpPr>
          <p:cNvPr id="57" name="TextBox 56"/>
          <p:cNvSpPr txBox="1"/>
          <p:nvPr/>
        </p:nvSpPr>
        <p:spPr>
          <a:xfrm>
            <a:off x="13031858" y="24100970"/>
            <a:ext cx="11381049" cy="2062103"/>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Figure 3. </a:t>
            </a:r>
            <a:r>
              <a:rPr lang="en-US" sz="3200" dirty="0">
                <a:latin typeface="Arial" panose="020B0604020202020204" pitchFamily="34" charset="0"/>
                <a:cs typeface="Arial" panose="020B0604020202020204" pitchFamily="34" charset="0"/>
              </a:rPr>
              <a:t>(a) Blocky peperite fragmenting into lacustrine host sediment. Blocks are sharp, angular, and there are some jigsaw fit textures. (b) Exposed eruptive surface where the lake sediment is in direct contact with pyroclastic deposits. </a:t>
            </a:r>
          </a:p>
        </p:txBody>
      </p:sp>
      <p:sp>
        <p:nvSpPr>
          <p:cNvPr id="23" name="Rectangle 22"/>
          <p:cNvSpPr/>
          <p:nvPr/>
        </p:nvSpPr>
        <p:spPr>
          <a:xfrm>
            <a:off x="25903937" y="16634111"/>
            <a:ext cx="9873075" cy="1569660"/>
          </a:xfrm>
          <a:prstGeom prst="rect">
            <a:avLst/>
          </a:prstGeom>
        </p:spPr>
        <p:txBody>
          <a:bodyPr wrap="square">
            <a:spAutoFit/>
          </a:bodyPr>
          <a:lstStyle/>
          <a:p>
            <a:r>
              <a:rPr lang="en-US" sz="3200" b="1" dirty="0">
                <a:latin typeface="Arial" panose="020B0604020202020204" pitchFamily="34" charset="0"/>
                <a:cs typeface="Arial" panose="020B0604020202020204" pitchFamily="34" charset="0"/>
              </a:rPr>
              <a:t>Figure 4c.</a:t>
            </a:r>
            <a:r>
              <a:rPr lang="en-US" sz="3200" dirty="0">
                <a:latin typeface="Arial" panose="020B0604020202020204" pitchFamily="34" charset="0"/>
                <a:cs typeface="Arial" panose="020B0604020202020204" pitchFamily="34" charset="0"/>
              </a:rPr>
              <a:t> Fluidal peperite into lacustrine host sediment. Blocks are ragged and irregular in comparison to the blocky peperites.</a:t>
            </a:r>
          </a:p>
        </p:txBody>
      </p:sp>
      <p:sp>
        <p:nvSpPr>
          <p:cNvPr id="60" name="TextBox 59"/>
          <p:cNvSpPr txBox="1"/>
          <p:nvPr/>
        </p:nvSpPr>
        <p:spPr>
          <a:xfrm>
            <a:off x="915287" y="20341565"/>
            <a:ext cx="11139236"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Figure 1. </a:t>
            </a:r>
            <a:r>
              <a:rPr lang="en-US" sz="3200" dirty="0">
                <a:latin typeface="Arial" panose="020B0604020202020204" pitchFamily="34" charset="0"/>
                <a:cs typeface="Arial" panose="020B0604020202020204" pitchFamily="34" charset="0"/>
              </a:rPr>
              <a:t>Example of a blocky peperite from a tabular dike.</a:t>
            </a:r>
          </a:p>
        </p:txBody>
      </p:sp>
      <p:sp>
        <p:nvSpPr>
          <p:cNvPr id="61" name="TextBox 60"/>
          <p:cNvSpPr txBox="1"/>
          <p:nvPr/>
        </p:nvSpPr>
        <p:spPr>
          <a:xfrm>
            <a:off x="47920441" y="16877268"/>
            <a:ext cx="2448526" cy="304698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Figure 6. </a:t>
            </a:r>
            <a:r>
              <a:rPr lang="en-US" sz="3200" dirty="0">
                <a:latin typeface="Arial" panose="020B0604020202020204" pitchFamily="34" charset="0"/>
                <a:cs typeface="Arial" panose="020B0604020202020204" pitchFamily="34" charset="0"/>
              </a:rPr>
              <a:t>Example of a billowed dike with a repetitive morphology.</a:t>
            </a: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60256" y="16865727"/>
            <a:ext cx="10854950" cy="7236633"/>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43973" y="8906792"/>
            <a:ext cx="11381049" cy="7600174"/>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22688" y="8985646"/>
            <a:ext cx="9835571" cy="752132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43973" y="16454184"/>
            <a:ext cx="11381049" cy="758480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369499" y="20770903"/>
            <a:ext cx="22192052" cy="15446018"/>
          </a:xfrm>
          <a:prstGeom prst="rect">
            <a:avLst/>
          </a:prstGeom>
        </p:spPr>
      </p:pic>
    </p:spTree>
    <p:extLst>
      <p:ext uri="{BB962C8B-B14F-4D97-AF65-F5344CB8AC3E}">
        <p14:creationId xmlns:p14="http://schemas.microsoft.com/office/powerpoint/2010/main" val="991013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1564</TotalTime>
  <Words>779</Words>
  <Application>Microsoft Office PowerPoint</Application>
  <PresentationFormat>Custom</PresentationFormat>
  <Paragraphs>48</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UMKC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Kadie Bennis</dc:creator>
  <cp:lastModifiedBy>Kadie Bennis</cp:lastModifiedBy>
  <cp:revision>133</cp:revision>
  <dcterms:created xsi:type="dcterms:W3CDTF">2018-12-04T03:46:56Z</dcterms:created>
  <dcterms:modified xsi:type="dcterms:W3CDTF">2019-04-03T16:26:02Z</dcterms:modified>
</cp:coreProperties>
</file>