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handoutMasterIdLst>
    <p:handoutMasterId r:id="rId27"/>
  </p:handoutMasterIdLst>
  <p:sldIdLst>
    <p:sldId id="256" r:id="rId2"/>
    <p:sldId id="257" r:id="rId3"/>
    <p:sldId id="258" r:id="rId4"/>
    <p:sldId id="276" r:id="rId5"/>
    <p:sldId id="259" r:id="rId6"/>
    <p:sldId id="260" r:id="rId7"/>
    <p:sldId id="261" r:id="rId8"/>
    <p:sldId id="274" r:id="rId9"/>
    <p:sldId id="270" r:id="rId10"/>
    <p:sldId id="273" r:id="rId11"/>
    <p:sldId id="275" r:id="rId12"/>
    <p:sldId id="277" r:id="rId13"/>
    <p:sldId id="278" r:id="rId14"/>
    <p:sldId id="279" r:id="rId15"/>
    <p:sldId id="280" r:id="rId16"/>
    <p:sldId id="281" r:id="rId17"/>
    <p:sldId id="269" r:id="rId18"/>
    <p:sldId id="263" r:id="rId19"/>
    <p:sldId id="264" r:id="rId20"/>
    <p:sldId id="265" r:id="rId21"/>
    <p:sldId id="266" r:id="rId22"/>
    <p:sldId id="268" r:id="rId23"/>
    <p:sldId id="271" r:id="rId24"/>
    <p:sldId id="267"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98EB"/>
    <a:srgbClr val="CCCCFF"/>
    <a:srgbClr val="D1C48F"/>
    <a:srgbClr val="ABCD66"/>
    <a:srgbClr val="7F7329"/>
    <a:srgbClr val="DEEBB3"/>
    <a:srgbClr val="B3896D"/>
    <a:srgbClr val="FFAA00"/>
    <a:srgbClr val="295E92"/>
    <a:srgbClr val="53535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18" autoAdjust="0"/>
    <p:restoredTop sz="94660"/>
  </p:normalViewPr>
  <p:slideViewPr>
    <p:cSldViewPr snapToGrid="0" snapToObjects="1">
      <p:cViewPr varScale="1">
        <p:scale>
          <a:sx n="111" d="100"/>
          <a:sy n="111" d="100"/>
        </p:scale>
        <p:origin x="586" y="62"/>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8CB1534-8F09-5B44-891F-2F92A4F76746}" type="datetimeFigureOut">
              <a:rPr lang="en-US" smtClean="0"/>
              <a:t>3/24/2019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F925ED4-B862-F14D-99DF-36E58D048823}" type="slidenum">
              <a:rPr lang="en-US" smtClean="0"/>
              <a:t>‹#›</a:t>
            </a:fld>
            <a:endParaRPr lang="en-US"/>
          </a:p>
        </p:txBody>
      </p:sp>
    </p:spTree>
    <p:extLst>
      <p:ext uri="{BB962C8B-B14F-4D97-AF65-F5344CB8AC3E}">
        <p14:creationId xmlns:p14="http://schemas.microsoft.com/office/powerpoint/2010/main" val="15357047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014F9A-7FBF-744D-A86B-A33D4FA93365}" type="datetimeFigureOut">
              <a:rPr lang="en-US" smtClean="0"/>
              <a:t>3/24/2019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C6CF9E-74D3-5947-9DDD-D2357AF77A93}" type="slidenum">
              <a:rPr lang="en-US" smtClean="0"/>
              <a:t>‹#›</a:t>
            </a:fld>
            <a:endParaRPr lang="en-US"/>
          </a:p>
        </p:txBody>
      </p:sp>
    </p:spTree>
    <p:extLst>
      <p:ext uri="{BB962C8B-B14F-4D97-AF65-F5344CB8AC3E}">
        <p14:creationId xmlns:p14="http://schemas.microsoft.com/office/powerpoint/2010/main" val="386819880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 to the Texas Water Development Board (50 year water plan) and brackish groundwater mapping (study outline)</a:t>
            </a:r>
          </a:p>
        </p:txBody>
      </p:sp>
      <p:sp>
        <p:nvSpPr>
          <p:cNvPr id="4" name="Slide Number Placeholder 3"/>
          <p:cNvSpPr>
            <a:spLocks noGrp="1"/>
          </p:cNvSpPr>
          <p:nvPr>
            <p:ph type="sldNum" sz="quarter" idx="5"/>
          </p:nvPr>
        </p:nvSpPr>
        <p:spPr/>
        <p:txBody>
          <a:bodyPr/>
          <a:lstStyle/>
          <a:p>
            <a:fld id="{E7C6CF9E-74D3-5947-9DDD-D2357AF77A93}" type="slidenum">
              <a:rPr lang="en-US" smtClean="0"/>
              <a:t>2</a:t>
            </a:fld>
            <a:endParaRPr lang="en-US"/>
          </a:p>
        </p:txBody>
      </p:sp>
    </p:spTree>
    <p:extLst>
      <p:ext uri="{BB962C8B-B14F-4D97-AF65-F5344CB8AC3E}">
        <p14:creationId xmlns:p14="http://schemas.microsoft.com/office/powerpoint/2010/main" val="1433589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 is base 2. Both John and Alysa looked at logs and thought the SS sand was anomalous. Then Alysa noticed that there was a cluster of logs with “anomalous” SS sand, mixed zone made. John speculates there might be fresher CZ water migrating up a fault, overall not solid explanation.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C6CF9E-74D3-5947-9DDD-D2357AF77A9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12717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Map showing salinity zone mapping for the Queen City Aquifer for the entire study area</a:t>
            </a:r>
          </a:p>
        </p:txBody>
      </p:sp>
      <p:sp>
        <p:nvSpPr>
          <p:cNvPr id="4" name="Slide Number Placeholder 3"/>
          <p:cNvSpPr>
            <a:spLocks noGrp="1"/>
          </p:cNvSpPr>
          <p:nvPr>
            <p:ph type="sldNum" sz="quarter" idx="5"/>
          </p:nvPr>
        </p:nvSpPr>
        <p:spPr/>
        <p:txBody>
          <a:bodyPr/>
          <a:lstStyle/>
          <a:p>
            <a:fld id="{E7C6CF9E-74D3-5947-9DDD-D2357AF77A93}" type="slidenum">
              <a:rPr lang="en-US" smtClean="0"/>
              <a:t>22</a:t>
            </a:fld>
            <a:endParaRPr lang="en-US"/>
          </a:p>
        </p:txBody>
      </p:sp>
    </p:spTree>
    <p:extLst>
      <p:ext uri="{BB962C8B-B14F-4D97-AF65-F5344CB8AC3E}">
        <p14:creationId xmlns:p14="http://schemas.microsoft.com/office/powerpoint/2010/main" val="17015488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Professional Connections</a:t>
            </a:r>
          </a:p>
        </p:txBody>
      </p:sp>
      <p:sp>
        <p:nvSpPr>
          <p:cNvPr id="4" name="Slide Number Placeholder 3"/>
          <p:cNvSpPr>
            <a:spLocks noGrp="1"/>
          </p:cNvSpPr>
          <p:nvPr>
            <p:ph type="sldNum" sz="quarter" idx="5"/>
          </p:nvPr>
        </p:nvSpPr>
        <p:spPr/>
        <p:txBody>
          <a:bodyPr/>
          <a:lstStyle/>
          <a:p>
            <a:fld id="{E7C6CF9E-74D3-5947-9DDD-D2357AF77A93}" type="slidenum">
              <a:rPr lang="en-US" smtClean="0"/>
              <a:t>24</a:t>
            </a:fld>
            <a:endParaRPr lang="en-US"/>
          </a:p>
        </p:txBody>
      </p:sp>
    </p:spTree>
    <p:extLst>
      <p:ext uri="{BB962C8B-B14F-4D97-AF65-F5344CB8AC3E}">
        <p14:creationId xmlns:p14="http://schemas.microsoft.com/office/powerpoint/2010/main" val="2746222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Study summary</a:t>
            </a:r>
          </a:p>
        </p:txBody>
      </p:sp>
      <p:sp>
        <p:nvSpPr>
          <p:cNvPr id="4" name="Slide Number Placeholder 3"/>
          <p:cNvSpPr>
            <a:spLocks noGrp="1"/>
          </p:cNvSpPr>
          <p:nvPr>
            <p:ph type="sldNum" sz="quarter" idx="5"/>
          </p:nvPr>
        </p:nvSpPr>
        <p:spPr/>
        <p:txBody>
          <a:bodyPr/>
          <a:lstStyle/>
          <a:p>
            <a:fld id="{E7C6CF9E-74D3-5947-9DDD-D2357AF77A93}" type="slidenum">
              <a:rPr lang="en-US" smtClean="0"/>
              <a:t>3</a:t>
            </a:fld>
            <a:endParaRPr lang="en-US"/>
          </a:p>
        </p:txBody>
      </p:sp>
    </p:spTree>
    <p:extLst>
      <p:ext uri="{BB962C8B-B14F-4D97-AF65-F5344CB8AC3E}">
        <p14:creationId xmlns:p14="http://schemas.microsoft.com/office/powerpoint/2010/main" val="3530983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Stratigraphic units</a:t>
            </a:r>
          </a:p>
        </p:txBody>
      </p:sp>
      <p:sp>
        <p:nvSpPr>
          <p:cNvPr id="4" name="Slide Number Placeholder 3"/>
          <p:cNvSpPr>
            <a:spLocks noGrp="1"/>
          </p:cNvSpPr>
          <p:nvPr>
            <p:ph type="sldNum" sz="quarter" idx="5"/>
          </p:nvPr>
        </p:nvSpPr>
        <p:spPr/>
        <p:txBody>
          <a:bodyPr/>
          <a:lstStyle/>
          <a:p>
            <a:fld id="{E7C6CF9E-74D3-5947-9DDD-D2357AF77A93}" type="slidenum">
              <a:rPr lang="en-US" smtClean="0"/>
              <a:t>4</a:t>
            </a:fld>
            <a:endParaRPr lang="en-US"/>
          </a:p>
        </p:txBody>
      </p:sp>
    </p:spTree>
    <p:extLst>
      <p:ext uri="{BB962C8B-B14F-4D97-AF65-F5344CB8AC3E}">
        <p14:creationId xmlns:p14="http://schemas.microsoft.com/office/powerpoint/2010/main" val="1198975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bg2"/>
                </a:solidFill>
              </a:rPr>
              <a:t>PWS: Public Water System threshold for fresh water, TX Commission on Environmental Quality (1,000 mg/L TDS)</a:t>
            </a:r>
          </a:p>
          <a:p>
            <a:r>
              <a:rPr lang="en-US" sz="1200" dirty="0">
                <a:solidFill>
                  <a:schemeClr val="bg2"/>
                </a:solidFill>
              </a:rPr>
              <a:t>BUQW: Base Useable Quality water, TX Railroad Commission (3,000 mg/L TDS)</a:t>
            </a:r>
          </a:p>
          <a:p>
            <a:r>
              <a:rPr lang="en-US" sz="1200" dirty="0">
                <a:solidFill>
                  <a:schemeClr val="bg2"/>
                </a:solidFill>
              </a:rPr>
              <a:t>USDW: Underground Source Drinking Water, US Environmental Protection Agency (10,000 mg/L TDS)</a:t>
            </a:r>
          </a:p>
          <a:p>
            <a:r>
              <a:rPr lang="en-US" sz="1200" dirty="0">
                <a:solidFill>
                  <a:schemeClr val="bg2"/>
                </a:solidFill>
              </a:rPr>
              <a:t>Most Tx Major and Minor aquifers are mapped to 3,000 mg/L TDS</a:t>
            </a:r>
          </a:p>
          <a:p>
            <a:r>
              <a:rPr lang="en-US" sz="1200" dirty="0">
                <a:solidFill>
                  <a:schemeClr val="bg2"/>
                </a:solidFill>
              </a:rPr>
              <a:t>Seawater averages 35,000 mg/L TDS</a:t>
            </a:r>
          </a:p>
          <a:p>
            <a:endParaRPr lang="en-US" dirty="0"/>
          </a:p>
        </p:txBody>
      </p:sp>
      <p:sp>
        <p:nvSpPr>
          <p:cNvPr id="4" name="Slide Number Placeholder 3"/>
          <p:cNvSpPr>
            <a:spLocks noGrp="1"/>
          </p:cNvSpPr>
          <p:nvPr>
            <p:ph type="sldNum" sz="quarter" idx="5"/>
          </p:nvPr>
        </p:nvSpPr>
        <p:spPr/>
        <p:txBody>
          <a:bodyPr/>
          <a:lstStyle/>
          <a:p>
            <a:fld id="{E7C6CF9E-74D3-5947-9DDD-D2357AF77A93}" type="slidenum">
              <a:rPr lang="en-US" smtClean="0"/>
              <a:t>5</a:t>
            </a:fld>
            <a:endParaRPr lang="en-US"/>
          </a:p>
        </p:txBody>
      </p:sp>
    </p:spTree>
    <p:extLst>
      <p:ext uri="{BB962C8B-B14F-4D97-AF65-F5344CB8AC3E}">
        <p14:creationId xmlns:p14="http://schemas.microsoft.com/office/powerpoint/2010/main" val="845608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example, bicarbonate contributes more resistivity than an equal weight of chloride in a solution </a:t>
            </a:r>
            <a:endParaRPr lang="en-US" dirty="0"/>
          </a:p>
        </p:txBody>
      </p:sp>
      <p:sp>
        <p:nvSpPr>
          <p:cNvPr id="4" name="Slide Number Placeholder 3"/>
          <p:cNvSpPr>
            <a:spLocks noGrp="1"/>
          </p:cNvSpPr>
          <p:nvPr>
            <p:ph type="sldNum" sz="quarter" idx="5"/>
          </p:nvPr>
        </p:nvSpPr>
        <p:spPr/>
        <p:txBody>
          <a:bodyPr/>
          <a:lstStyle/>
          <a:p>
            <a:fld id="{E7C6CF9E-74D3-5947-9DDD-D2357AF77A93}" type="slidenum">
              <a:rPr lang="en-US" smtClean="0"/>
              <a:t>10</a:t>
            </a:fld>
            <a:endParaRPr lang="en-US"/>
          </a:p>
        </p:txBody>
      </p:sp>
    </p:spTree>
    <p:extLst>
      <p:ext uri="{BB962C8B-B14F-4D97-AF65-F5344CB8AC3E}">
        <p14:creationId xmlns:p14="http://schemas.microsoft.com/office/powerpoint/2010/main" val="981125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Map just showing salinity zone mapping in the example area</a:t>
            </a:r>
          </a:p>
        </p:txBody>
      </p:sp>
      <p:sp>
        <p:nvSpPr>
          <p:cNvPr id="4" name="Slide Number Placeholder 3"/>
          <p:cNvSpPr>
            <a:spLocks noGrp="1"/>
          </p:cNvSpPr>
          <p:nvPr>
            <p:ph type="sldNum" sz="quarter" idx="5"/>
          </p:nvPr>
        </p:nvSpPr>
        <p:spPr/>
        <p:txBody>
          <a:bodyPr/>
          <a:lstStyle/>
          <a:p>
            <a:fld id="{E7C6CF9E-74D3-5947-9DDD-D2357AF77A93}" type="slidenum">
              <a:rPr lang="en-US" smtClean="0"/>
              <a:t>17</a:t>
            </a:fld>
            <a:endParaRPr lang="en-US"/>
          </a:p>
        </p:txBody>
      </p:sp>
    </p:spTree>
    <p:extLst>
      <p:ext uri="{BB962C8B-B14F-4D97-AF65-F5344CB8AC3E}">
        <p14:creationId xmlns:p14="http://schemas.microsoft.com/office/powerpoint/2010/main" val="965817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Slightly saline calculation example, Ro is base 5</a:t>
            </a:r>
          </a:p>
        </p:txBody>
      </p:sp>
      <p:sp>
        <p:nvSpPr>
          <p:cNvPr id="4" name="Slide Number Placeholder 3"/>
          <p:cNvSpPr>
            <a:spLocks noGrp="1"/>
          </p:cNvSpPr>
          <p:nvPr>
            <p:ph type="sldNum" sz="quarter" idx="5"/>
          </p:nvPr>
        </p:nvSpPr>
        <p:spPr/>
        <p:txBody>
          <a:bodyPr/>
          <a:lstStyle/>
          <a:p>
            <a:fld id="{E7C6CF9E-74D3-5947-9DDD-D2357AF77A93}" type="slidenum">
              <a:rPr lang="en-US" smtClean="0"/>
              <a:t>18</a:t>
            </a:fld>
            <a:endParaRPr lang="en-US"/>
          </a:p>
        </p:txBody>
      </p:sp>
    </p:spTree>
    <p:extLst>
      <p:ext uri="{BB962C8B-B14F-4D97-AF65-F5344CB8AC3E}">
        <p14:creationId xmlns:p14="http://schemas.microsoft.com/office/powerpoint/2010/main" val="34751122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Moderately saline calculation example, Ro is base 5</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C6CF9E-74D3-5947-9DDD-D2357AF77A9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9479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Very saline calculation example, Ro is base 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C6CF9E-74D3-5947-9DDD-D2357AF77A9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157416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1140290"/>
            <a:ext cx="10363200" cy="1470025"/>
          </a:xfrm>
        </p:spPr>
        <p:txBody>
          <a:bodyPr/>
          <a:lstStyle>
            <a:lvl1pPr>
              <a:defRPr baseline="0"/>
            </a:lvl1pPr>
          </a:lstStyle>
          <a:p>
            <a:r>
              <a:rPr lang="en-US" dirty="0"/>
              <a:t>1. Section Heading Slide</a:t>
            </a:r>
            <a:br>
              <a:rPr lang="en-US" dirty="0"/>
            </a:br>
            <a:r>
              <a:rPr lang="en-US" dirty="0"/>
              <a:t>One or Two Lines, Leading Caps</a:t>
            </a:r>
          </a:p>
        </p:txBody>
      </p:sp>
      <p:sp>
        <p:nvSpPr>
          <p:cNvPr id="6" name="Slide Number Placeholder 5"/>
          <p:cNvSpPr>
            <a:spLocks noGrp="1"/>
          </p:cNvSpPr>
          <p:nvPr>
            <p:ph type="sldNum" sz="quarter" idx="12"/>
          </p:nvPr>
        </p:nvSpPr>
        <p:spPr/>
        <p:txBody>
          <a:bodyPr/>
          <a:lstStyle/>
          <a:p>
            <a:fld id="{E25C318A-713C-E34F-BE3B-BC9114480D09}" type="slidenum">
              <a:rPr lang="en-US" smtClean="0"/>
              <a:t>‹#›</a:t>
            </a:fld>
            <a:endParaRPr lang="en-US"/>
          </a:p>
        </p:txBody>
      </p:sp>
    </p:spTree>
    <p:extLst>
      <p:ext uri="{BB962C8B-B14F-4D97-AF65-F5344CB8AC3E}">
        <p14:creationId xmlns:p14="http://schemas.microsoft.com/office/powerpoint/2010/main" val="1313711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E25C318A-713C-E34F-BE3B-BC9114480D09}" type="slidenum">
              <a:rPr lang="en-US" smtClean="0"/>
              <a:t>‹#›</a:t>
            </a:fld>
            <a:endParaRPr lang="en-US"/>
          </a:p>
        </p:txBody>
      </p:sp>
    </p:spTree>
    <p:extLst>
      <p:ext uri="{BB962C8B-B14F-4D97-AF65-F5344CB8AC3E}">
        <p14:creationId xmlns:p14="http://schemas.microsoft.com/office/powerpoint/2010/main" val="379050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5C318A-713C-E34F-BE3B-BC9114480D09}" type="slidenum">
              <a:rPr lang="en-US" smtClean="0"/>
              <a:t>‹#›</a:t>
            </a:fld>
            <a:endParaRPr lang="en-US"/>
          </a:p>
        </p:txBody>
      </p:sp>
    </p:spTree>
    <p:extLst>
      <p:ext uri="{BB962C8B-B14F-4D97-AF65-F5344CB8AC3E}">
        <p14:creationId xmlns:p14="http://schemas.microsoft.com/office/powerpoint/2010/main" val="1897788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6847" y="4800600"/>
            <a:ext cx="10949497"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626847" y="612775"/>
            <a:ext cx="10949497"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6847" y="5367338"/>
            <a:ext cx="10949497"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Slide Number Placeholder 6"/>
          <p:cNvSpPr>
            <a:spLocks noGrp="1"/>
          </p:cNvSpPr>
          <p:nvPr>
            <p:ph type="sldNum" sz="quarter" idx="12"/>
          </p:nvPr>
        </p:nvSpPr>
        <p:spPr/>
        <p:txBody>
          <a:bodyPr/>
          <a:lstStyle/>
          <a:p>
            <a:fld id="{E25C318A-713C-E34F-BE3B-BC9114480D09}" type="slidenum">
              <a:rPr lang="en-US" smtClean="0"/>
              <a:t>‹#›</a:t>
            </a:fld>
            <a:endParaRPr lang="en-US"/>
          </a:p>
        </p:txBody>
      </p:sp>
    </p:spTree>
    <p:extLst>
      <p:ext uri="{BB962C8B-B14F-4D97-AF65-F5344CB8AC3E}">
        <p14:creationId xmlns:p14="http://schemas.microsoft.com/office/powerpoint/2010/main" val="6745986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95E92"/>
        </a:solidFill>
        <a:effectLst/>
      </p:bgPr>
    </p:bg>
    <p:spTree>
      <p:nvGrpSpPr>
        <p:cNvPr id="1" name=""/>
        <p:cNvGrpSpPr/>
        <p:nvPr/>
      </p:nvGrpSpPr>
      <p:grpSpPr>
        <a:xfrm>
          <a:off x="0" y="0"/>
          <a:ext cx="0" cy="0"/>
          <a:chOff x="0" y="0"/>
          <a:chExt cx="0" cy="0"/>
        </a:xfrm>
      </p:grpSpPr>
      <p:pic>
        <p:nvPicPr>
          <p:cNvPr id="4" name="Picture 3" descr="twdb-ppt-template-wt-gray-line.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6126480"/>
            <a:ext cx="12192000" cy="731520"/>
          </a:xfrm>
          <a:prstGeom prst="rect">
            <a:avLst/>
          </a:prstGeom>
        </p:spPr>
      </p:pic>
      <p:sp>
        <p:nvSpPr>
          <p:cNvPr id="2" name="Title Placeholder 1"/>
          <p:cNvSpPr>
            <a:spLocks noGrp="1"/>
          </p:cNvSpPr>
          <p:nvPr>
            <p:ph type="title"/>
          </p:nvPr>
        </p:nvSpPr>
        <p:spPr>
          <a:xfrm>
            <a:off x="609600" y="201373"/>
            <a:ext cx="10972800" cy="9098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330999"/>
            <a:ext cx="10972800" cy="465238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4844811" y="6540082"/>
            <a:ext cx="2482971" cy="317918"/>
          </a:xfrm>
          <a:prstGeom prst="rect">
            <a:avLst/>
          </a:prstGeom>
        </p:spPr>
        <p:txBody>
          <a:bodyPr vert="horz" lIns="91440" tIns="45720" rIns="91440" bIns="45720" rtlCol="0" anchor="ctr"/>
          <a:lstStyle>
            <a:lvl1pPr algn="ctr">
              <a:defRPr sz="1200">
                <a:solidFill>
                  <a:srgbClr val="535353"/>
                </a:solidFill>
              </a:defRPr>
            </a:lvl1pPr>
          </a:lstStyle>
          <a:p>
            <a:fld id="{E25C318A-713C-E34F-BE3B-BC9114480D09}" type="slidenum">
              <a:rPr lang="en-US" smtClean="0"/>
              <a:pPr/>
              <a:t>‹#›</a:t>
            </a:fld>
            <a:endParaRPr lang="en-US" dirty="0"/>
          </a:p>
        </p:txBody>
      </p:sp>
    </p:spTree>
    <p:extLst>
      <p:ext uri="{BB962C8B-B14F-4D97-AF65-F5344CB8AC3E}">
        <p14:creationId xmlns:p14="http://schemas.microsoft.com/office/powerpoint/2010/main" val="27100888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7" r:id="rId4"/>
  </p:sldLayoutIdLst>
  <p:hf hdr="0" ftr="0" dt="0"/>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60.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80.png"/></Relationships>
</file>

<file path=ppt/slides/_rels/slide21.xml.rels><?xml version="1.0" encoding="UTF-8" standalone="yes"?>
<Relationships xmlns="http://schemas.openxmlformats.org/package/2006/relationships"><Relationship Id="rId3" Type="http://schemas.openxmlformats.org/officeDocument/2006/relationships/image" Target="../media/image12.ti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twdb.texas.gov/jobs/index.asp"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www.twdb.texas.gov/waterplanning/swp/2017/index.asp" TargetMode="External"/><Relationship Id="rId5" Type="http://schemas.openxmlformats.org/officeDocument/2006/relationships/hyperlink" Target="http://www.twdb.texas.gov/innovativewater/index.asp" TargetMode="External"/><Relationship Id="rId4" Type="http://schemas.openxmlformats.org/officeDocument/2006/relationships/hyperlink" Target="mailto:andrea.croskrey@twdb.texas.g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99258"/>
            <a:ext cx="10363200" cy="2311057"/>
          </a:xfrm>
        </p:spPr>
        <p:txBody>
          <a:bodyPr>
            <a:normAutofit fontScale="90000"/>
          </a:bodyPr>
          <a:lstStyle/>
          <a:p>
            <a:r>
              <a:rPr lang="en-US" b="1" dirty="0"/>
              <a:t>Utilizing resistivity logs and the </a:t>
            </a:r>
            <a:r>
              <a:rPr lang="en-US" b="1" dirty="0" err="1"/>
              <a:t>R</a:t>
            </a:r>
            <a:r>
              <a:rPr lang="en-US" b="1" baseline="-25000" dirty="0" err="1"/>
              <a:t>wa</a:t>
            </a:r>
            <a:r>
              <a:rPr lang="en-US" b="1" dirty="0"/>
              <a:t> Method to map salinity zones in the Eocene Queen City Aquifer, central Texas</a:t>
            </a:r>
            <a:br>
              <a:rPr lang="en-US" dirty="0"/>
            </a:br>
            <a:endParaRPr lang="en-US" sz="2200" dirty="0"/>
          </a:p>
        </p:txBody>
      </p:sp>
      <p:sp>
        <p:nvSpPr>
          <p:cNvPr id="3" name="Subtitle 2"/>
          <p:cNvSpPr>
            <a:spLocks noGrp="1"/>
          </p:cNvSpPr>
          <p:nvPr>
            <p:ph type="subTitle" idx="4294967295"/>
          </p:nvPr>
        </p:nvSpPr>
        <p:spPr>
          <a:xfrm>
            <a:off x="2895600" y="4655126"/>
            <a:ext cx="6400800" cy="983673"/>
          </a:xfrm>
        </p:spPr>
        <p:txBody>
          <a:bodyPr>
            <a:normAutofit/>
          </a:bodyPr>
          <a:lstStyle/>
          <a:p>
            <a:pPr marL="0" indent="0" algn="ctr">
              <a:buNone/>
            </a:pPr>
            <a:r>
              <a:rPr lang="en-US" sz="2400" dirty="0"/>
              <a:t>Authors: </a:t>
            </a:r>
          </a:p>
          <a:p>
            <a:pPr marL="0" indent="0" algn="ctr">
              <a:buNone/>
            </a:pPr>
            <a:r>
              <a:rPr lang="en-US" sz="2400" dirty="0"/>
              <a:t>Andrea Croskrey*, John Meyer, Alysa Suydam</a:t>
            </a:r>
          </a:p>
          <a:p>
            <a:pPr marL="0" indent="0">
              <a:buNone/>
            </a:pPr>
            <a:endParaRPr lang="en-US" sz="2400" dirty="0"/>
          </a:p>
        </p:txBody>
      </p:sp>
      <p:sp>
        <p:nvSpPr>
          <p:cNvPr id="4" name="Slide Number Placeholder 3"/>
          <p:cNvSpPr>
            <a:spLocks noGrp="1"/>
          </p:cNvSpPr>
          <p:nvPr>
            <p:ph type="sldNum" sz="quarter" idx="12"/>
          </p:nvPr>
        </p:nvSpPr>
        <p:spPr/>
        <p:txBody>
          <a:bodyPr/>
          <a:lstStyle/>
          <a:p>
            <a:fld id="{E25C318A-713C-E34F-BE3B-BC9114480D09}" type="slidenum">
              <a:rPr lang="en-US" smtClean="0"/>
              <a:t>1</a:t>
            </a:fld>
            <a:endParaRPr lang="en-US"/>
          </a:p>
        </p:txBody>
      </p:sp>
      <p:sp>
        <p:nvSpPr>
          <p:cNvPr id="5" name="Subtitle 2">
            <a:extLst>
              <a:ext uri="{FF2B5EF4-FFF2-40B4-BE49-F238E27FC236}">
                <a16:creationId xmlns:a16="http://schemas.microsoft.com/office/drawing/2014/main" id="{AC8BCB9E-F5D8-4694-B480-7A0EF31452ED}"/>
              </a:ext>
            </a:extLst>
          </p:cNvPr>
          <p:cNvSpPr txBox="1">
            <a:spLocks/>
          </p:cNvSpPr>
          <p:nvPr/>
        </p:nvSpPr>
        <p:spPr>
          <a:xfrm>
            <a:off x="2898366" y="3025833"/>
            <a:ext cx="6400800" cy="1402077"/>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400" i="1" dirty="0"/>
              <a:t>Presentation 4-1 </a:t>
            </a:r>
            <a:br>
              <a:rPr lang="en-US" sz="2400" i="1" dirty="0"/>
            </a:br>
            <a:r>
              <a:rPr lang="en-US" sz="2400" i="1" dirty="0"/>
              <a:t>T18. Unconventional Aquifers and Aquifer Management</a:t>
            </a:r>
            <a:br>
              <a:rPr lang="en-US" sz="2400" i="1" dirty="0"/>
            </a:br>
            <a:r>
              <a:rPr lang="en-US" sz="2400" i="1" dirty="0"/>
              <a:t>Monday March 25, 2019</a:t>
            </a:r>
            <a:br>
              <a:rPr lang="en-US" sz="2400" i="1" dirty="0"/>
            </a:br>
            <a:r>
              <a:rPr lang="en-US" sz="2400" i="1" dirty="0"/>
              <a:t>2019 GSA South-Central/North-Central/Rocky Mountain Section Meeting</a:t>
            </a:r>
          </a:p>
        </p:txBody>
      </p:sp>
    </p:spTree>
    <p:extLst>
      <p:ext uri="{BB962C8B-B14F-4D97-AF65-F5344CB8AC3E}">
        <p14:creationId xmlns:p14="http://schemas.microsoft.com/office/powerpoint/2010/main" val="23374608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8CB9D7-E036-4691-8478-440C5B98A843}"/>
              </a:ext>
            </a:extLst>
          </p:cNvPr>
          <p:cNvSpPr>
            <a:spLocks noGrp="1"/>
          </p:cNvSpPr>
          <p:nvPr>
            <p:ph type="sldNum" sz="quarter" idx="12"/>
          </p:nvPr>
        </p:nvSpPr>
        <p:spPr/>
        <p:txBody>
          <a:bodyPr/>
          <a:lstStyle/>
          <a:p>
            <a:fld id="{E25C318A-713C-E34F-BE3B-BC9114480D09}" type="slidenum">
              <a:rPr lang="en-US" smtClean="0"/>
              <a:t>10</a:t>
            </a:fld>
            <a:endParaRPr lang="en-US"/>
          </a:p>
        </p:txBody>
      </p:sp>
      <p:sp>
        <p:nvSpPr>
          <p:cNvPr id="3" name="Title 2">
            <a:extLst>
              <a:ext uri="{FF2B5EF4-FFF2-40B4-BE49-F238E27FC236}">
                <a16:creationId xmlns:a16="http://schemas.microsoft.com/office/drawing/2014/main" id="{631583F9-C4BC-4C14-8362-AB6035BDFB0B}"/>
              </a:ext>
            </a:extLst>
          </p:cNvPr>
          <p:cNvSpPr txBox="1">
            <a:spLocks/>
          </p:cNvSpPr>
          <p:nvPr/>
        </p:nvSpPr>
        <p:spPr>
          <a:xfrm>
            <a:off x="294962" y="658759"/>
            <a:ext cx="5486400" cy="943899"/>
          </a:xfrm>
          <a:prstGeom prst="rect">
            <a:avLst/>
          </a:prstGeom>
        </p:spPr>
        <p:txBody>
          <a:bodyPr>
            <a:noAutofit/>
          </a:bodyPr>
          <a:lstStyle>
            <a:lvl1pPr algn="ctr" defTabSz="457200" rtl="0" eaLnBrk="1" latinLnBrk="0" hangingPunct="1">
              <a:spcBef>
                <a:spcPct val="0"/>
              </a:spcBef>
              <a:buNone/>
              <a:defRPr sz="4400" kern="1200">
                <a:solidFill>
                  <a:schemeClr val="bg1"/>
                </a:solidFill>
                <a:latin typeface="+mj-lt"/>
                <a:ea typeface="+mj-ea"/>
                <a:cs typeface="+mj-cs"/>
              </a:defRPr>
            </a:lvl1pPr>
          </a:lstStyle>
          <a:p>
            <a:pPr>
              <a:lnSpc>
                <a:spcPct val="90000"/>
              </a:lnSpc>
            </a:pPr>
            <a:r>
              <a:rPr lang="en-US" sz="3000" b="1" dirty="0"/>
              <a:t>Cementation exponent</a:t>
            </a:r>
          </a:p>
          <a:p>
            <a:pPr>
              <a:lnSpc>
                <a:spcPct val="90000"/>
              </a:lnSpc>
            </a:pPr>
            <a:r>
              <a:rPr lang="en-US" sz="3000" b="1" dirty="0"/>
              <a:t>(m)</a:t>
            </a:r>
          </a:p>
        </p:txBody>
      </p:sp>
      <p:sp>
        <p:nvSpPr>
          <p:cNvPr id="4" name="Content Placeholder 3">
            <a:extLst>
              <a:ext uri="{FF2B5EF4-FFF2-40B4-BE49-F238E27FC236}">
                <a16:creationId xmlns:a16="http://schemas.microsoft.com/office/drawing/2014/main" id="{EB46282B-987F-4371-9A0D-8D22804551EE}"/>
              </a:ext>
            </a:extLst>
          </p:cNvPr>
          <p:cNvSpPr txBox="1">
            <a:spLocks/>
          </p:cNvSpPr>
          <p:nvPr/>
        </p:nvSpPr>
        <p:spPr>
          <a:xfrm>
            <a:off x="599896" y="1602659"/>
            <a:ext cx="10972800" cy="493742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dirty="0"/>
          </a:p>
          <a:p>
            <a:endParaRPr lang="en-US" dirty="0"/>
          </a:p>
          <a:p>
            <a:endParaRPr lang="en-US" dirty="0"/>
          </a:p>
        </p:txBody>
      </p:sp>
      <p:sp>
        <p:nvSpPr>
          <p:cNvPr id="5" name="Content Placeholder 3">
            <a:extLst>
              <a:ext uri="{FF2B5EF4-FFF2-40B4-BE49-F238E27FC236}">
                <a16:creationId xmlns:a16="http://schemas.microsoft.com/office/drawing/2014/main" id="{D87BC2D9-3CD2-41B6-B570-1C15D5834EC0}"/>
              </a:ext>
            </a:extLst>
          </p:cNvPr>
          <p:cNvSpPr txBox="1">
            <a:spLocks/>
          </p:cNvSpPr>
          <p:nvPr/>
        </p:nvSpPr>
        <p:spPr>
          <a:xfrm>
            <a:off x="614648" y="1047135"/>
            <a:ext cx="10972800" cy="568796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dirty="0"/>
          </a:p>
          <a:p>
            <a:pPr marL="0" indent="0">
              <a:buFont typeface="Arial"/>
              <a:buNone/>
            </a:pPr>
            <a:endParaRPr lang="en-US" dirty="0"/>
          </a:p>
          <a:p>
            <a:endParaRPr lang="en-US" dirty="0"/>
          </a:p>
          <a:p>
            <a:endParaRPr lang="en-US" dirty="0"/>
          </a:p>
        </p:txBody>
      </p:sp>
      <p:sp>
        <p:nvSpPr>
          <p:cNvPr id="6" name="Content Placeholder 3">
            <a:extLst>
              <a:ext uri="{FF2B5EF4-FFF2-40B4-BE49-F238E27FC236}">
                <a16:creationId xmlns:a16="http://schemas.microsoft.com/office/drawing/2014/main" id="{420E40C6-DD68-44CE-913A-21B67B234445}"/>
              </a:ext>
            </a:extLst>
          </p:cNvPr>
          <p:cNvSpPr txBox="1">
            <a:spLocks/>
          </p:cNvSpPr>
          <p:nvPr/>
        </p:nvSpPr>
        <p:spPr>
          <a:xfrm>
            <a:off x="0" y="1820587"/>
            <a:ext cx="6096000" cy="503741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Function of grain size, grain size distribution, grain sorting, pore tortuosity, and grain lithology</a:t>
            </a:r>
          </a:p>
          <a:p>
            <a:r>
              <a:rPr lang="en-US" dirty="0"/>
              <a:t>No core analysis</a:t>
            </a:r>
          </a:p>
          <a:p>
            <a:r>
              <a:rPr lang="en-US" dirty="0"/>
              <a:t>Therefore assumed m = 1.75</a:t>
            </a:r>
          </a:p>
          <a:p>
            <a:r>
              <a:rPr lang="en-US" dirty="0"/>
              <a:t>1.75 is within the range of slightly to moderately cemented sandstones </a:t>
            </a:r>
          </a:p>
          <a:p>
            <a:endParaRPr lang="en-US" dirty="0"/>
          </a:p>
          <a:p>
            <a:endParaRPr lang="en-US" dirty="0"/>
          </a:p>
        </p:txBody>
      </p:sp>
      <p:sp>
        <p:nvSpPr>
          <p:cNvPr id="8" name="Title 2">
            <a:extLst>
              <a:ext uri="{FF2B5EF4-FFF2-40B4-BE49-F238E27FC236}">
                <a16:creationId xmlns:a16="http://schemas.microsoft.com/office/drawing/2014/main" id="{12E9A770-0CC5-40D4-A77F-80E8CDBE8FCB}"/>
              </a:ext>
            </a:extLst>
          </p:cNvPr>
          <p:cNvSpPr txBox="1">
            <a:spLocks/>
          </p:cNvSpPr>
          <p:nvPr/>
        </p:nvSpPr>
        <p:spPr>
          <a:xfrm>
            <a:off x="6425386" y="653846"/>
            <a:ext cx="5486400" cy="948813"/>
          </a:xfrm>
          <a:prstGeom prst="rect">
            <a:avLst/>
          </a:prstGeom>
        </p:spPr>
        <p:txBody>
          <a:bodyPr>
            <a:noAutofit/>
          </a:bodyPr>
          <a:lstStyle>
            <a:lvl1pPr algn="ctr" defTabSz="457200" rtl="0" eaLnBrk="1" latinLnBrk="0" hangingPunct="1">
              <a:spcBef>
                <a:spcPct val="0"/>
              </a:spcBef>
              <a:buNone/>
              <a:defRPr sz="4400" kern="1200">
                <a:solidFill>
                  <a:schemeClr val="bg1"/>
                </a:solidFill>
                <a:latin typeface="+mj-lt"/>
                <a:ea typeface="+mj-ea"/>
                <a:cs typeface="+mj-cs"/>
              </a:defRPr>
            </a:lvl1pPr>
          </a:lstStyle>
          <a:p>
            <a:r>
              <a:rPr lang="en-US" sz="3000" b="1" dirty="0"/>
              <a:t>Water quality correction factor (</a:t>
            </a:r>
            <a:r>
              <a:rPr lang="en-US" sz="3000" b="1" dirty="0" err="1"/>
              <a:t>RwcRw</a:t>
            </a:r>
            <a:r>
              <a:rPr lang="en-US" sz="3000" b="1" dirty="0"/>
              <a:t>)</a:t>
            </a:r>
          </a:p>
        </p:txBody>
      </p:sp>
      <p:sp>
        <p:nvSpPr>
          <p:cNvPr id="10" name="Content Placeholder 3">
            <a:extLst>
              <a:ext uri="{FF2B5EF4-FFF2-40B4-BE49-F238E27FC236}">
                <a16:creationId xmlns:a16="http://schemas.microsoft.com/office/drawing/2014/main" id="{47CDD6DF-92B8-4F4E-97E1-BAC60812E893}"/>
              </a:ext>
            </a:extLst>
          </p:cNvPr>
          <p:cNvSpPr txBox="1">
            <a:spLocks/>
          </p:cNvSpPr>
          <p:nvPr/>
        </p:nvSpPr>
        <p:spPr>
          <a:xfrm>
            <a:off x="6105828" y="1820587"/>
            <a:ext cx="6096000" cy="485358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Logs were developed for oil &amp; gas exploration and assume NaCl dominated H</a:t>
            </a:r>
            <a:r>
              <a:rPr lang="en-US" sz="2800" baseline="-25000" dirty="0"/>
              <a:t>2</a:t>
            </a:r>
            <a:r>
              <a:rPr lang="en-US" sz="2800" dirty="0"/>
              <a:t>O</a:t>
            </a:r>
          </a:p>
          <a:p>
            <a:r>
              <a:rPr lang="en-US" sz="2800" dirty="0"/>
              <a:t>Ions have different resistivities</a:t>
            </a:r>
          </a:p>
          <a:p>
            <a:r>
              <a:rPr lang="en-US" sz="2800" dirty="0"/>
              <a:t>Factor calibrates solution to an equivalent NaCl concentration for analysis </a:t>
            </a:r>
          </a:p>
          <a:p>
            <a:r>
              <a:rPr lang="en-US" sz="2800" dirty="0"/>
              <a:t>We used weighting multipliers from Chart Gen-8, Resistivities of Solutions (Schlumberger, 1979; 1985)</a:t>
            </a:r>
          </a:p>
          <a:p>
            <a:endParaRPr lang="en-US" dirty="0"/>
          </a:p>
          <a:p>
            <a:endParaRPr lang="en-US" dirty="0"/>
          </a:p>
        </p:txBody>
      </p:sp>
      <p:sp>
        <p:nvSpPr>
          <p:cNvPr id="12" name="Title 2">
            <a:extLst>
              <a:ext uri="{FF2B5EF4-FFF2-40B4-BE49-F238E27FC236}">
                <a16:creationId xmlns:a16="http://schemas.microsoft.com/office/drawing/2014/main" id="{E15E3C6F-819C-475B-919F-C5D2998D3566}"/>
              </a:ext>
            </a:extLst>
          </p:cNvPr>
          <p:cNvSpPr txBox="1">
            <a:spLocks/>
          </p:cNvSpPr>
          <p:nvPr/>
        </p:nvSpPr>
        <p:spPr>
          <a:xfrm>
            <a:off x="3352804" y="8208"/>
            <a:ext cx="5486400" cy="1484671"/>
          </a:xfrm>
          <a:prstGeom prst="rect">
            <a:avLst/>
          </a:prstGeom>
        </p:spPr>
        <p:txBody>
          <a:bodyPr>
            <a:normAutofit/>
          </a:bodyPr>
          <a:lstStyle>
            <a:lvl1pPr algn="ctr" defTabSz="457200" rtl="0" eaLnBrk="1" latinLnBrk="0" hangingPunct="1">
              <a:spcBef>
                <a:spcPct val="0"/>
              </a:spcBef>
              <a:buNone/>
              <a:defRPr sz="4400" kern="1200">
                <a:solidFill>
                  <a:schemeClr val="bg1"/>
                </a:solidFill>
                <a:latin typeface="+mj-lt"/>
                <a:ea typeface="+mj-ea"/>
                <a:cs typeface="+mj-cs"/>
              </a:defRPr>
            </a:lvl1pPr>
          </a:lstStyle>
          <a:p>
            <a:r>
              <a:rPr lang="en-US" b="1" dirty="0"/>
              <a:t>Parameters (3/3)</a:t>
            </a:r>
          </a:p>
        </p:txBody>
      </p:sp>
    </p:spTree>
    <p:extLst>
      <p:ext uri="{BB962C8B-B14F-4D97-AF65-F5344CB8AC3E}">
        <p14:creationId xmlns:p14="http://schemas.microsoft.com/office/powerpoint/2010/main" val="38664696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A269F2-2CDB-4CEF-B0B1-FF2D2D602EAD}"/>
              </a:ext>
            </a:extLst>
          </p:cNvPr>
          <p:cNvSpPr>
            <a:spLocks noGrp="1"/>
          </p:cNvSpPr>
          <p:nvPr>
            <p:ph type="sldNum" sz="quarter" idx="12"/>
          </p:nvPr>
        </p:nvSpPr>
        <p:spPr/>
        <p:txBody>
          <a:bodyPr/>
          <a:lstStyle/>
          <a:p>
            <a:fld id="{E25C318A-713C-E34F-BE3B-BC9114480D09}" type="slidenum">
              <a:rPr lang="en-US" smtClean="0"/>
              <a:t>11</a:t>
            </a:fld>
            <a:endParaRPr lang="en-US"/>
          </a:p>
        </p:txBody>
      </p:sp>
      <p:sp>
        <p:nvSpPr>
          <p:cNvPr id="5" name="Title 2">
            <a:extLst>
              <a:ext uri="{FF2B5EF4-FFF2-40B4-BE49-F238E27FC236}">
                <a16:creationId xmlns:a16="http://schemas.microsoft.com/office/drawing/2014/main" id="{A10A2478-40A9-479E-B6D4-1E2851E19EB8}"/>
              </a:ext>
            </a:extLst>
          </p:cNvPr>
          <p:cNvSpPr txBox="1">
            <a:spLocks/>
          </p:cNvSpPr>
          <p:nvPr/>
        </p:nvSpPr>
        <p:spPr>
          <a:xfrm>
            <a:off x="3352804" y="8208"/>
            <a:ext cx="5486400" cy="1484671"/>
          </a:xfrm>
          <a:prstGeom prst="rect">
            <a:avLst/>
          </a:prstGeom>
        </p:spPr>
        <p:txBody>
          <a:bodyPr>
            <a:normAutofit/>
          </a:bodyPr>
          <a:lstStyle>
            <a:lvl1pPr algn="ctr" defTabSz="457200" rtl="0" eaLnBrk="1" latinLnBrk="0" hangingPunct="1">
              <a:spcBef>
                <a:spcPct val="0"/>
              </a:spcBef>
              <a:buNone/>
              <a:defRPr sz="4400" kern="1200">
                <a:solidFill>
                  <a:schemeClr val="bg1"/>
                </a:solidFill>
                <a:latin typeface="+mj-lt"/>
                <a:ea typeface="+mj-ea"/>
                <a:cs typeface="+mj-cs"/>
              </a:defRPr>
            </a:lvl1pPr>
          </a:lstStyle>
          <a:p>
            <a:r>
              <a:rPr lang="en-US" b="1" dirty="0"/>
              <a:t>Math is Fun!</a:t>
            </a:r>
          </a:p>
        </p:txBody>
      </p:sp>
      <p:sp>
        <p:nvSpPr>
          <p:cNvPr id="6" name="Rectangle 5">
            <a:extLst>
              <a:ext uri="{FF2B5EF4-FFF2-40B4-BE49-F238E27FC236}">
                <a16:creationId xmlns:a16="http://schemas.microsoft.com/office/drawing/2014/main" id="{2E6CDF2C-38AA-41A1-9545-38D429A09A59}"/>
              </a:ext>
            </a:extLst>
          </p:cNvPr>
          <p:cNvSpPr/>
          <p:nvPr/>
        </p:nvSpPr>
        <p:spPr>
          <a:xfrm>
            <a:off x="0" y="809085"/>
            <a:ext cx="6096000" cy="5702523"/>
          </a:xfrm>
          <a:prstGeom prst="rect">
            <a:avLst/>
          </a:prstGeom>
        </p:spPr>
        <p:txBody>
          <a:bodyPr wrap="square">
            <a:spAutoFit/>
          </a:bodyPr>
          <a:lstStyle/>
          <a:p>
            <a:pPr marL="514350" marR="0" lvl="0" indent="-514350">
              <a:lnSpc>
                <a:spcPct val="115000"/>
              </a:lnSpc>
              <a:spcBef>
                <a:spcPct val="20000"/>
              </a:spcBef>
              <a:spcAft>
                <a:spcPts val="600"/>
              </a:spcAft>
              <a:buFont typeface="+mj-lt"/>
              <a:buAutoNum type="arabicPeriod"/>
            </a:pPr>
            <a:r>
              <a:rPr lang="en-US" sz="2500" b="1" u="sng" dirty="0">
                <a:solidFill>
                  <a:schemeClr val="accent3">
                    <a:lumMod val="60000"/>
                    <a:lumOff val="40000"/>
                  </a:schemeClr>
                </a:solidFill>
              </a:rPr>
              <a:t>Determine the temperature of the formation being investigated.</a:t>
            </a:r>
          </a:p>
          <a:p>
            <a:pPr marL="514350" marR="0" lvl="0" indent="-514350">
              <a:lnSpc>
                <a:spcPct val="115000"/>
              </a:lnSpc>
              <a:spcBef>
                <a:spcPct val="20000"/>
              </a:spcBef>
              <a:spcAft>
                <a:spcPts val="600"/>
              </a:spcAft>
              <a:buFont typeface="+mj-lt"/>
              <a:buAutoNum type="arabicPeriod"/>
            </a:pPr>
            <a:r>
              <a:rPr lang="en-US" sz="2500" dirty="0">
                <a:solidFill>
                  <a:schemeClr val="bg1"/>
                </a:solidFill>
              </a:rPr>
              <a:t>Determine resistivity of water equivalent.</a:t>
            </a:r>
          </a:p>
          <a:p>
            <a:pPr marL="514350" marR="0" lvl="0" indent="-514350">
              <a:lnSpc>
                <a:spcPct val="115000"/>
              </a:lnSpc>
              <a:spcBef>
                <a:spcPct val="20000"/>
              </a:spcBef>
              <a:spcAft>
                <a:spcPts val="600"/>
              </a:spcAft>
              <a:buFont typeface="+mj-lt"/>
              <a:buAutoNum type="arabicPeriod"/>
            </a:pPr>
            <a:r>
              <a:rPr lang="en-US" sz="2500" dirty="0">
                <a:solidFill>
                  <a:schemeClr val="bg1"/>
                </a:solidFill>
              </a:rPr>
              <a:t>Correct resistivity water based on groundwater type correction factor.</a:t>
            </a:r>
          </a:p>
          <a:p>
            <a:pPr marL="514350" marR="0" lvl="0" indent="-514350">
              <a:lnSpc>
                <a:spcPct val="115000"/>
              </a:lnSpc>
              <a:spcBef>
                <a:spcPct val="20000"/>
              </a:spcBef>
              <a:spcAft>
                <a:spcPts val="600"/>
              </a:spcAft>
              <a:buFont typeface="+mj-lt"/>
              <a:buAutoNum type="arabicPeriod"/>
            </a:pPr>
            <a:r>
              <a:rPr lang="en-US" sz="2500" dirty="0">
                <a:solidFill>
                  <a:schemeClr val="bg1"/>
                </a:solidFill>
              </a:rPr>
              <a:t>Convert resistivity water at formation temperature to 77°F using Arp’s Equation.</a:t>
            </a:r>
          </a:p>
          <a:p>
            <a:pPr marL="514350" marR="0" lvl="0" indent="-514350">
              <a:lnSpc>
                <a:spcPct val="115000"/>
              </a:lnSpc>
              <a:spcBef>
                <a:spcPct val="20000"/>
              </a:spcBef>
              <a:spcAft>
                <a:spcPts val="600"/>
              </a:spcAft>
              <a:buFont typeface="+mj-lt"/>
              <a:buAutoNum type="arabicPeriod"/>
            </a:pPr>
            <a:r>
              <a:rPr lang="en-US" sz="2500" dirty="0">
                <a:solidFill>
                  <a:schemeClr val="bg1"/>
                </a:solidFill>
              </a:rPr>
              <a:t>Convert resistivity water at 77°F to conductivity water at 77°F.</a:t>
            </a:r>
          </a:p>
          <a:p>
            <a:pPr marL="514350" marR="0" lvl="0" indent="-514350">
              <a:lnSpc>
                <a:spcPct val="115000"/>
              </a:lnSpc>
              <a:spcBef>
                <a:spcPct val="20000"/>
              </a:spcBef>
              <a:spcAft>
                <a:spcPts val="600"/>
              </a:spcAft>
              <a:buFont typeface="+mj-lt"/>
              <a:buAutoNum type="arabicPeriod"/>
            </a:pPr>
            <a:r>
              <a:rPr lang="en-US" sz="2500" dirty="0">
                <a:solidFill>
                  <a:schemeClr val="bg1"/>
                </a:solidFill>
              </a:rPr>
              <a:t>Calculate interpreted total dissolved solids.</a:t>
            </a:r>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A9B0F934-4814-4A15-AAA6-8FFFB87F7F7B}"/>
                  </a:ext>
                </a:extLst>
              </p:cNvPr>
              <p:cNvSpPr/>
              <p:nvPr/>
            </p:nvSpPr>
            <p:spPr>
              <a:xfrm>
                <a:off x="6213987" y="1281031"/>
                <a:ext cx="5860026" cy="4293857"/>
              </a:xfrm>
              <a:prstGeom prst="rect">
                <a:avLst/>
              </a:prstGeom>
              <a:solidFill>
                <a:schemeClr val="bg2">
                  <a:lumMod val="90000"/>
                </a:schemeClr>
              </a:solidFill>
            </p:spPr>
            <p:txBody>
              <a:bodyPr wrap="square">
                <a:noAutofit/>
              </a:bodyPr>
              <a:lstStyle/>
              <a:p>
                <a:pPr marR="0" indent="4763" algn="ctr">
                  <a:lnSpc>
                    <a:spcPct val="115000"/>
                  </a:lnSpc>
                  <a:spcBef>
                    <a:spcPts val="600"/>
                  </a:spcBef>
                  <a:spcAft>
                    <a:spcPts val="600"/>
                  </a:spcAft>
                </a:pPr>
                <a14:m>
                  <m:oMathPara xmlns:m="http://schemas.openxmlformats.org/officeDocument/2006/math">
                    <m:oMathParaPr>
                      <m:jc m:val="centerGroup"/>
                    </m:oMathParaPr>
                    <m:oMath xmlns:m="http://schemas.openxmlformats.org/officeDocument/2006/math">
                      <m:r>
                        <m:rPr>
                          <m:nor/>
                        </m:rPr>
                        <a:rPr lang="en-US" sz="2400" dirty="0" smtClean="0">
                          <a:latin typeface="Cambria Math" panose="02040503050406030204" pitchFamily="18" charset="0"/>
                          <a:ea typeface="Calibri" panose="020F0502020204030204" pitchFamily="34" charset="0"/>
                          <a:cs typeface="Times New Roman" panose="02020603050405020304" pitchFamily="18" charset="0"/>
                        </a:rPr>
                        <m:t>G</m:t>
                      </m:r>
                      <m:r>
                        <m:rPr>
                          <m:nor/>
                        </m:rPr>
                        <a:rPr lang="en-US" sz="2400" baseline="-25000" dirty="0" smtClean="0">
                          <a:latin typeface="Cambria Math" panose="02040503050406030204" pitchFamily="18" charset="0"/>
                          <a:ea typeface="Calibri" panose="020F0502020204030204" pitchFamily="34" charset="0"/>
                          <a:cs typeface="Times New Roman" panose="02020603050405020304" pitchFamily="18" charset="0"/>
                        </a:rPr>
                        <m:t>g</m:t>
                      </m:r>
                      <m:r>
                        <a:rPr lang="en-US" sz="2400">
                          <a:latin typeface="Cambria Math" panose="02040503050406030204" pitchFamily="18" charset="0"/>
                          <a:ea typeface="Calibri" panose="020F0502020204030204" pitchFamily="34" charset="0"/>
                          <a:cs typeface="Times New Roman" panose="02020603050405020304" pitchFamily="18" charset="0"/>
                        </a:rPr>
                        <m:t>= </m:t>
                      </m:r>
                      <m:f>
                        <m:fPr>
                          <m:ctrlPr>
                            <a:rPr lang="en-US" sz="2400" i="1">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n-US" sz="2400" i="1">
                                  <a:latin typeface="Cambria Math" panose="02040503050406030204" pitchFamily="18" charset="0"/>
                                  <a:ea typeface="Calibri" panose="020F0502020204030204" pitchFamily="34" charset="0"/>
                                  <a:cs typeface="Times New Roman" panose="02020603050405020304" pitchFamily="18" charset="0"/>
                                </a:rPr>
                              </m:ctrlPr>
                            </m:sSubPr>
                            <m:e>
                              <m:r>
                                <a:rPr lang="en-US" sz="2400">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400">
                                  <a:latin typeface="Cambria Math" panose="02040503050406030204" pitchFamily="18" charset="0"/>
                                  <a:ea typeface="Calibri" panose="020F0502020204030204" pitchFamily="34" charset="0"/>
                                  <a:cs typeface="Times New Roman" panose="02020603050405020304" pitchFamily="18" charset="0"/>
                                </a:rPr>
                                <m:t>T</m:t>
                              </m:r>
                            </m:e>
                            <m:sub>
                              <m:r>
                                <a:rPr lang="en-US" sz="2400" i="1">
                                  <a:latin typeface="Cambria Math" panose="02040503050406030204" pitchFamily="18" charset="0"/>
                                  <a:ea typeface="Calibri" panose="020F0502020204030204" pitchFamily="34" charset="0"/>
                                  <a:cs typeface="Times New Roman" panose="02020603050405020304" pitchFamily="18" charset="0"/>
                                </a:rPr>
                                <m:t>𝑏h</m:t>
                              </m:r>
                            </m:sub>
                          </m:sSub>
                          <m:r>
                            <a:rPr lang="en-US" sz="2400" i="1">
                              <a:latin typeface="Cambria Math" panose="02040503050406030204" pitchFamily="18" charset="0"/>
                              <a:ea typeface="Calibri" panose="020F0502020204030204" pitchFamily="34" charset="0"/>
                              <a:cs typeface="Times New Roman" panose="02020603050405020304" pitchFamily="18" charset="0"/>
                            </a:rPr>
                            <m:t>−</m:t>
                          </m:r>
                          <m:r>
                            <a:rPr lang="en-US" sz="2400">
                              <a:latin typeface="Cambria Math" panose="02040503050406030204" pitchFamily="18" charset="0"/>
                              <a:ea typeface="Calibri" panose="020F0502020204030204" pitchFamily="34" charset="0"/>
                              <a:cs typeface="Times New Roman" panose="02020603050405020304" pitchFamily="18" charset="0"/>
                            </a:rPr>
                            <m:t> </m:t>
                          </m:r>
                          <m:sSub>
                            <m:sSubPr>
                              <m:ctrlPr>
                                <a:rPr lang="en-US" sz="2400" i="1">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2400">
                                  <a:latin typeface="Cambria Math" panose="02040503050406030204" pitchFamily="18" charset="0"/>
                                  <a:ea typeface="Calibri" panose="020F0502020204030204" pitchFamily="34" charset="0"/>
                                  <a:cs typeface="Times New Roman" panose="02020603050405020304" pitchFamily="18" charset="0"/>
                                </a:rPr>
                                <m:t>T</m:t>
                              </m:r>
                            </m:e>
                            <m:sub>
                              <m:r>
                                <a:rPr lang="en-US" sz="2400" i="1">
                                  <a:latin typeface="Cambria Math" panose="02040503050406030204" pitchFamily="18" charset="0"/>
                                  <a:ea typeface="Calibri" panose="020F0502020204030204" pitchFamily="34" charset="0"/>
                                  <a:cs typeface="Times New Roman" panose="02020603050405020304" pitchFamily="18" charset="0"/>
                                </a:rPr>
                                <m:t>𝑠</m:t>
                              </m:r>
                            </m:sub>
                          </m:sSub>
                          <m:r>
                            <a:rPr lang="en-US" sz="2400" i="1">
                              <a:latin typeface="Cambria Math" panose="02040503050406030204" pitchFamily="18" charset="0"/>
                              <a:ea typeface="Calibri" panose="020F0502020204030204" pitchFamily="34" charset="0"/>
                              <a:cs typeface="Times New Roman" panose="02020603050405020304" pitchFamily="18" charset="0"/>
                            </a:rPr>
                            <m:t>)</m:t>
                          </m:r>
                        </m:num>
                        <m:den>
                          <m:sSub>
                            <m:sSubPr>
                              <m:ctrlPr>
                                <a:rPr lang="en-US" sz="2400" i="1">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2400">
                                  <a:latin typeface="Cambria Math" panose="02040503050406030204" pitchFamily="18" charset="0"/>
                                  <a:ea typeface="Calibri" panose="020F0502020204030204" pitchFamily="34" charset="0"/>
                                  <a:cs typeface="Times New Roman" panose="02020603050405020304" pitchFamily="18" charset="0"/>
                                </a:rPr>
                                <m:t>D</m:t>
                              </m:r>
                            </m:e>
                            <m:sub>
                              <m:r>
                                <a:rPr lang="en-US" sz="2400" i="1">
                                  <a:latin typeface="Cambria Math" panose="02040503050406030204" pitchFamily="18" charset="0"/>
                                  <a:ea typeface="Calibri" panose="020F0502020204030204" pitchFamily="34" charset="0"/>
                                  <a:cs typeface="Times New Roman" panose="02020603050405020304" pitchFamily="18" charset="0"/>
                                </a:rPr>
                                <m:t>𝑡</m:t>
                              </m:r>
                            </m:sub>
                          </m:sSub>
                        </m:den>
                      </m:f>
                    </m:oMath>
                  </m:oMathPara>
                </a14:m>
                <a:endParaRPr lang="en-US" sz="2400" dirty="0">
                  <a:latin typeface="Cambria Math" panose="02040503050406030204" pitchFamily="18" charset="0"/>
                  <a:ea typeface="Calibri" panose="020F0502020204030204" pitchFamily="34" charset="0"/>
                  <a:cs typeface="Times New Roman" panose="02020603050405020304" pitchFamily="18" charset="0"/>
                </a:endParaRPr>
              </a:p>
              <a:p>
                <a:pPr indent="4763" algn="ctr">
                  <a:lnSpc>
                    <a:spcPct val="115000"/>
                  </a:lnSpc>
                  <a:spcBef>
                    <a:spcPts val="600"/>
                  </a:spcBef>
                  <a:spcAft>
                    <a:spcPts val="600"/>
                  </a:spcAft>
                </a:pPr>
                <a:endParaRPr lang="en-US" sz="1000" dirty="0">
                  <a:latin typeface="Cambria Math" panose="02040503050406030204" pitchFamily="18" charset="0"/>
                  <a:ea typeface="Calibri" panose="020F0502020204030204" pitchFamily="34" charset="0"/>
                  <a:cs typeface="Times New Roman" panose="02020603050405020304" pitchFamily="18" charset="0"/>
                </a:endParaRPr>
              </a:p>
              <a:p>
                <a:pPr indent="4763" algn="ctr">
                  <a:lnSpc>
                    <a:spcPct val="115000"/>
                  </a:lnSpc>
                  <a:spcBef>
                    <a:spcPts val="600"/>
                  </a:spcBef>
                  <a:spcAft>
                    <a:spcPts val="600"/>
                  </a:spcAft>
                </a:pPr>
                <a14:m>
                  <m:oMathPara xmlns:m="http://schemas.openxmlformats.org/officeDocument/2006/math">
                    <m:oMathParaPr>
                      <m:jc m:val="centerGroup"/>
                    </m:oMathParaPr>
                    <m:oMath xmlns:m="http://schemas.openxmlformats.org/officeDocument/2006/math">
                      <m:r>
                        <m:rPr>
                          <m:nor/>
                        </m:rPr>
                        <a:rPr lang="en-US" sz="2400" dirty="0">
                          <a:latin typeface="Cambria Math" panose="02040503050406030204" pitchFamily="18" charset="0"/>
                          <a:ea typeface="Calibri" panose="020F0502020204030204" pitchFamily="34" charset="0"/>
                          <a:cs typeface="Times New Roman" panose="02020603050405020304" pitchFamily="18" charset="0"/>
                        </a:rPr>
                        <m:t>T</m:t>
                      </m:r>
                      <m:r>
                        <m:rPr>
                          <m:nor/>
                        </m:rPr>
                        <a:rPr lang="en-US" sz="2400" baseline="-25000" dirty="0">
                          <a:latin typeface="Cambria Math" panose="02040503050406030204" pitchFamily="18" charset="0"/>
                          <a:ea typeface="Calibri" panose="020F0502020204030204" pitchFamily="34" charset="0"/>
                          <a:cs typeface="Times New Roman" panose="02020603050405020304" pitchFamily="18" charset="0"/>
                        </a:rPr>
                        <m:t>f</m:t>
                      </m:r>
                      <m:r>
                        <m:rPr>
                          <m:nor/>
                        </m:rPr>
                        <a:rPr lang="en-US" sz="2400" dirty="0">
                          <a:latin typeface="Cambria Math" panose="02040503050406030204" pitchFamily="18" charset="0"/>
                          <a:ea typeface="Calibri" panose="020F0502020204030204" pitchFamily="34" charset="0"/>
                          <a:cs typeface="Times New Roman" panose="02020603050405020304" pitchFamily="18" charset="0"/>
                        </a:rPr>
                        <m:t> = (</m:t>
                      </m:r>
                      <m:r>
                        <m:rPr>
                          <m:nor/>
                        </m:rPr>
                        <a:rPr lang="en-US" sz="2400" dirty="0">
                          <a:latin typeface="Cambria Math" panose="02040503050406030204" pitchFamily="18" charset="0"/>
                          <a:ea typeface="Calibri" panose="020F0502020204030204" pitchFamily="34" charset="0"/>
                          <a:cs typeface="Times New Roman" panose="02020603050405020304" pitchFamily="18" charset="0"/>
                        </a:rPr>
                        <m:t>Gg</m:t>
                      </m:r>
                      <m:r>
                        <m:rPr>
                          <m:nor/>
                        </m:rPr>
                        <a:rPr lang="en-US" sz="2400" dirty="0">
                          <a:latin typeface="Cambria Math" panose="02040503050406030204" pitchFamily="18" charset="0"/>
                          <a:ea typeface="Calibri" panose="020F0502020204030204" pitchFamily="34" charset="0"/>
                          <a:cs typeface="Times New Roman" panose="02020603050405020304" pitchFamily="18" charset="0"/>
                        </a:rPr>
                        <m:t> · </m:t>
                      </m:r>
                      <m:r>
                        <m:rPr>
                          <m:nor/>
                        </m:rPr>
                        <a:rPr lang="en-US" sz="2400" dirty="0">
                          <a:latin typeface="Cambria Math" panose="02040503050406030204" pitchFamily="18" charset="0"/>
                          <a:ea typeface="Calibri" panose="020F0502020204030204" pitchFamily="34" charset="0"/>
                          <a:cs typeface="Times New Roman" panose="02020603050405020304" pitchFamily="18" charset="0"/>
                        </a:rPr>
                        <m:t>Df</m:t>
                      </m:r>
                      <m:r>
                        <m:rPr>
                          <m:nor/>
                        </m:rPr>
                        <a:rPr lang="en-US" sz="2400" dirty="0">
                          <a:latin typeface="Cambria Math" panose="02040503050406030204" pitchFamily="18" charset="0"/>
                          <a:ea typeface="Calibri" panose="020F0502020204030204" pitchFamily="34" charset="0"/>
                          <a:cs typeface="Times New Roman" panose="02020603050405020304" pitchFamily="18" charset="0"/>
                        </a:rPr>
                        <m:t>) + </m:t>
                      </m:r>
                      <m:r>
                        <m:rPr>
                          <m:nor/>
                        </m:rPr>
                        <a:rPr lang="en-US" sz="2400" dirty="0">
                          <a:latin typeface="Cambria Math" panose="02040503050406030204" pitchFamily="18" charset="0"/>
                          <a:ea typeface="Calibri" panose="020F0502020204030204" pitchFamily="34" charset="0"/>
                          <a:cs typeface="Times New Roman" panose="02020603050405020304" pitchFamily="18" charset="0"/>
                        </a:rPr>
                        <m:t>Ts</m:t>
                      </m:r>
                    </m:oMath>
                  </m:oMathPara>
                </a14:m>
                <a:endParaRPr lang="en-US" sz="2400" baseline="-25000" dirty="0">
                  <a:latin typeface="Times New Roman" panose="02020603050405020304" pitchFamily="18" charset="0"/>
                  <a:ea typeface="Calibri" panose="020F0502020204030204" pitchFamily="34" charset="0"/>
                  <a:cs typeface="Times New Roman" panose="02020603050405020304" pitchFamily="18" charset="0"/>
                </a:endParaRPr>
              </a:p>
              <a:p>
                <a:pPr marR="0" indent="4763" algn="ctr">
                  <a:lnSpc>
                    <a:spcPct val="115000"/>
                  </a:lnSpc>
                  <a:spcBef>
                    <a:spcPts val="600"/>
                  </a:spcBef>
                  <a:spcAft>
                    <a:spcPts val="600"/>
                  </a:spcAft>
                </a:pP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indent="457200">
                  <a:lnSpc>
                    <a:spcPct val="115000"/>
                  </a:lnSpc>
                  <a:spcBef>
                    <a:spcPts val="600"/>
                  </a:spcBef>
                  <a:spcAft>
                    <a:spcPts val="600"/>
                  </a:spcAft>
                </a:pPr>
                <a:r>
                  <a:rPr lang="en-US" sz="1400" dirty="0">
                    <a:latin typeface="Times New Roman" panose="02020603050405020304" pitchFamily="18" charset="0"/>
                    <a:ea typeface="Calibri" panose="020F0502020204030204" pitchFamily="34" charset="0"/>
                    <a:cs typeface="Times New Roman" panose="02020603050405020304" pitchFamily="18" charset="0"/>
                  </a:rPr>
                  <a:t>where:</a:t>
                </a:r>
              </a:p>
              <a:p>
                <a:pPr marL="457200" indent="457200">
                  <a:lnSpc>
                    <a:spcPct val="50000"/>
                  </a:lnSpc>
                  <a:spcBef>
                    <a:spcPts val="600"/>
                  </a:spcBef>
                  <a:spcAft>
                    <a:spcPts val="600"/>
                  </a:spcAft>
                </a:pPr>
                <a:r>
                  <a:rPr lang="en-US" sz="1400" dirty="0">
                    <a:latin typeface="Times New Roman" panose="02020603050405020304" pitchFamily="18" charset="0"/>
                    <a:ea typeface="Calibri" panose="020F0502020204030204" pitchFamily="34" charset="0"/>
                    <a:cs typeface="Times New Roman" panose="02020603050405020304" pitchFamily="18" charset="0"/>
                  </a:rPr>
                  <a:t>G</a:t>
                </a:r>
                <a:r>
                  <a:rPr lang="en-US" sz="1400" baseline="-25000" dirty="0">
                    <a:latin typeface="Times New Roman" panose="02020603050405020304" pitchFamily="18" charset="0"/>
                    <a:ea typeface="Calibri" panose="020F0502020204030204" pitchFamily="34" charset="0"/>
                    <a:cs typeface="Times New Roman" panose="02020603050405020304" pitchFamily="18" charset="0"/>
                  </a:rPr>
                  <a:t>g</a:t>
                </a:r>
                <a:r>
                  <a:rPr lang="en-US" sz="1400" dirty="0">
                    <a:latin typeface="Times New Roman" panose="02020603050405020304" pitchFamily="18" charset="0"/>
                    <a:ea typeface="Calibri" panose="020F0502020204030204" pitchFamily="34" charset="0"/>
                    <a:cs typeface="Times New Roman" panose="02020603050405020304" pitchFamily="18" charset="0"/>
                  </a:rPr>
                  <a:t>	= geothermal gradient (</a:t>
                </a:r>
                <a:r>
                  <a:rPr lang="en-US" sz="1400" dirty="0">
                    <a:latin typeface="Calibri" panose="020F0502020204030204" pitchFamily="34" charset="0"/>
                    <a:ea typeface="Calibri" panose="020F0502020204030204" pitchFamily="34" charset="0"/>
                    <a:cs typeface="Calibri" panose="020F0502020204030204" pitchFamily="34" charset="0"/>
                  </a:rPr>
                  <a:t>°</a:t>
                </a:r>
                <a:r>
                  <a:rPr lang="en-US" sz="1400" dirty="0">
                    <a:latin typeface="Times New Roman" panose="02020603050405020304" pitchFamily="18" charset="0"/>
                    <a:ea typeface="Calibri" panose="020F0502020204030204" pitchFamily="34" charset="0"/>
                    <a:cs typeface="Times New Roman" panose="02020603050405020304" pitchFamily="18" charset="0"/>
                  </a:rPr>
                  <a:t>F/foot)</a:t>
                </a:r>
              </a:p>
              <a:p>
                <a:pPr marL="457200" marR="0" indent="457200">
                  <a:lnSpc>
                    <a:spcPct val="50000"/>
                  </a:lnSpc>
                  <a:spcBef>
                    <a:spcPts val="600"/>
                  </a:spcBef>
                  <a:spcAft>
                    <a:spcPts val="600"/>
                  </a:spcAft>
                </a:pPr>
                <a:r>
                  <a:rPr lang="en-US" sz="1400" dirty="0" err="1">
                    <a:latin typeface="Times New Roman" panose="02020603050405020304" pitchFamily="18" charset="0"/>
                    <a:ea typeface="Calibri" panose="020F0502020204030204" pitchFamily="34" charset="0"/>
                    <a:cs typeface="Times New Roman" panose="02020603050405020304" pitchFamily="18" charset="0"/>
                  </a:rPr>
                  <a:t>T</a:t>
                </a:r>
                <a:r>
                  <a:rPr lang="en-US" sz="1400" baseline="-25000" dirty="0" err="1">
                    <a:latin typeface="Times New Roman" panose="02020603050405020304" pitchFamily="18" charset="0"/>
                    <a:ea typeface="Calibri" panose="020F0502020204030204" pitchFamily="34" charset="0"/>
                    <a:cs typeface="Times New Roman" panose="02020603050405020304" pitchFamily="18" charset="0"/>
                  </a:rPr>
                  <a:t>bh</a:t>
                </a:r>
                <a:r>
                  <a:rPr lang="en-US" sz="1400" dirty="0">
                    <a:latin typeface="Times New Roman" panose="02020603050405020304" pitchFamily="18" charset="0"/>
                    <a:ea typeface="Calibri" panose="020F0502020204030204" pitchFamily="34" charset="0"/>
                    <a:cs typeface="Times New Roman" panose="02020603050405020304" pitchFamily="18" charset="0"/>
                  </a:rPr>
                  <a:t>	= temperature bottom hole (</a:t>
                </a:r>
                <a:r>
                  <a:rPr lang="en-US" sz="1400" dirty="0">
                    <a:latin typeface="Calibri" panose="020F0502020204030204" pitchFamily="34" charset="0"/>
                    <a:ea typeface="Calibri" panose="020F0502020204030204" pitchFamily="34" charset="0"/>
                    <a:cs typeface="Calibri" panose="020F0502020204030204" pitchFamily="34" charset="0"/>
                  </a:rPr>
                  <a:t>°</a:t>
                </a:r>
                <a:r>
                  <a:rPr lang="en-US" sz="1400" dirty="0">
                    <a:latin typeface="Times New Roman" panose="02020603050405020304" pitchFamily="18" charset="0"/>
                    <a:ea typeface="Calibri" panose="020F0502020204030204" pitchFamily="34" charset="0"/>
                    <a:cs typeface="Times New Roman" panose="02020603050405020304" pitchFamily="18" charset="0"/>
                  </a:rPr>
                  <a:t>F)</a:t>
                </a:r>
              </a:p>
              <a:p>
                <a:pPr marL="457200" indent="457200">
                  <a:lnSpc>
                    <a:spcPct val="50000"/>
                  </a:lnSpc>
                  <a:spcBef>
                    <a:spcPts val="600"/>
                  </a:spcBef>
                  <a:spcAft>
                    <a:spcPts val="600"/>
                  </a:spcAft>
                </a:pPr>
                <a:r>
                  <a:rPr lang="en-US" sz="1400" dirty="0">
                    <a:latin typeface="Times New Roman" panose="02020603050405020304" pitchFamily="18" charset="0"/>
                    <a:ea typeface="Calibri" panose="020F0502020204030204" pitchFamily="34" charset="0"/>
                    <a:cs typeface="Times New Roman" panose="02020603050405020304" pitchFamily="18" charset="0"/>
                  </a:rPr>
                  <a:t>T</a:t>
                </a:r>
                <a:r>
                  <a:rPr lang="en-US" sz="1400" baseline="-25000" dirty="0">
                    <a:latin typeface="Times New Roman" panose="02020603050405020304" pitchFamily="18" charset="0"/>
                    <a:ea typeface="Calibri" panose="020F0502020204030204" pitchFamily="34" charset="0"/>
                    <a:cs typeface="Times New Roman" panose="02020603050405020304" pitchFamily="18" charset="0"/>
                  </a:rPr>
                  <a:t>s</a:t>
                </a:r>
                <a:r>
                  <a:rPr lang="en-US" sz="1400" b="1" baseline="-250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a:latin typeface="Times New Roman" panose="02020603050405020304" pitchFamily="18" charset="0"/>
                    <a:ea typeface="Calibri" panose="020F0502020204030204" pitchFamily="34" charset="0"/>
                    <a:cs typeface="Times New Roman" panose="02020603050405020304" pitchFamily="18" charset="0"/>
                  </a:rPr>
                  <a:t>= temperature surface (</a:t>
                </a:r>
                <a:r>
                  <a:rPr lang="en-US" sz="1400" dirty="0">
                    <a:latin typeface="Calibri" panose="020F0502020204030204" pitchFamily="34" charset="0"/>
                    <a:ea typeface="Calibri" panose="020F0502020204030204" pitchFamily="34" charset="0"/>
                    <a:cs typeface="Calibri" panose="020F0502020204030204" pitchFamily="34" charset="0"/>
                  </a:rPr>
                  <a:t>°</a:t>
                </a:r>
                <a:r>
                  <a:rPr lang="en-US" sz="1400" dirty="0">
                    <a:latin typeface="Times New Roman" panose="02020603050405020304" pitchFamily="18" charset="0"/>
                    <a:ea typeface="Calibri" panose="020F0502020204030204" pitchFamily="34" charset="0"/>
                    <a:cs typeface="Times New Roman" panose="02020603050405020304" pitchFamily="18" charset="0"/>
                  </a:rPr>
                  <a:t>F)</a:t>
                </a:r>
              </a:p>
              <a:p>
                <a:pPr marL="457200" marR="0" indent="457200">
                  <a:lnSpc>
                    <a:spcPct val="50000"/>
                  </a:lnSpc>
                  <a:spcBef>
                    <a:spcPts val="600"/>
                  </a:spcBef>
                  <a:spcAft>
                    <a:spcPts val="600"/>
                  </a:spcAft>
                </a:pPr>
                <a:r>
                  <a:rPr lang="en-US" sz="1400" dirty="0">
                    <a:latin typeface="Times New Roman" panose="02020603050405020304" pitchFamily="18" charset="0"/>
                    <a:ea typeface="Calibri" panose="020F0502020204030204" pitchFamily="34" charset="0"/>
                    <a:cs typeface="Times New Roman" panose="02020603050405020304" pitchFamily="18" charset="0"/>
                  </a:rPr>
                  <a:t>D</a:t>
                </a:r>
                <a:r>
                  <a:rPr lang="en-US" sz="1400" baseline="-25000" dirty="0">
                    <a:latin typeface="Times New Roman" panose="02020603050405020304" pitchFamily="18" charset="0"/>
                    <a:ea typeface="Calibri" panose="020F0502020204030204" pitchFamily="34" charset="0"/>
                    <a:cs typeface="Times New Roman" panose="02020603050405020304" pitchFamily="18" charset="0"/>
                  </a:rPr>
                  <a:t>t</a:t>
                </a:r>
                <a:r>
                  <a:rPr lang="en-US" sz="1400" b="1" baseline="-250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a:latin typeface="Times New Roman" panose="02020603050405020304" pitchFamily="18" charset="0"/>
                    <a:ea typeface="Calibri" panose="020F0502020204030204" pitchFamily="34" charset="0"/>
                    <a:cs typeface="Times New Roman" panose="02020603050405020304" pitchFamily="18" charset="0"/>
                  </a:rPr>
                  <a:t>= depth total (feet)</a:t>
                </a:r>
              </a:p>
              <a:p>
                <a:pPr marL="457200" marR="0" indent="457200">
                  <a:lnSpc>
                    <a:spcPct val="50000"/>
                  </a:lnSpc>
                  <a:spcBef>
                    <a:spcPts val="600"/>
                  </a:spcBef>
                  <a:spcAft>
                    <a:spcPts val="600"/>
                  </a:spcAft>
                </a:pPr>
                <a:r>
                  <a:rPr lang="en-US" sz="1400" dirty="0" err="1">
                    <a:latin typeface="Times New Roman" panose="02020603050405020304" pitchFamily="18" charset="0"/>
                    <a:ea typeface="Calibri" panose="020F0502020204030204" pitchFamily="34" charset="0"/>
                    <a:cs typeface="Times New Roman" panose="02020603050405020304" pitchFamily="18" charset="0"/>
                  </a:rPr>
                  <a:t>T</a:t>
                </a:r>
                <a:r>
                  <a:rPr lang="en-US" sz="1400" baseline="-25000" dirty="0" err="1">
                    <a:latin typeface="Times New Roman" panose="02020603050405020304" pitchFamily="18" charset="0"/>
                    <a:ea typeface="Calibri" panose="020F0502020204030204" pitchFamily="34" charset="0"/>
                    <a:cs typeface="Times New Roman" panose="02020603050405020304" pitchFamily="18" charset="0"/>
                  </a:rPr>
                  <a:t>f</a:t>
                </a:r>
                <a:r>
                  <a:rPr lang="en-US" sz="1400" dirty="0">
                    <a:latin typeface="Times New Roman" panose="02020603050405020304" pitchFamily="18" charset="0"/>
                    <a:ea typeface="Calibri" panose="020F0502020204030204" pitchFamily="34" charset="0"/>
                    <a:cs typeface="Times New Roman" panose="02020603050405020304" pitchFamily="18" charset="0"/>
                  </a:rPr>
                  <a:t>	= temperature formation (</a:t>
                </a:r>
                <a:r>
                  <a:rPr lang="en-US" sz="1400" dirty="0">
                    <a:latin typeface="Calibri" panose="020F0502020204030204" pitchFamily="34" charset="0"/>
                    <a:ea typeface="Calibri" panose="020F0502020204030204" pitchFamily="34" charset="0"/>
                    <a:cs typeface="Calibri" panose="020F0502020204030204" pitchFamily="34" charset="0"/>
                  </a:rPr>
                  <a:t>°</a:t>
                </a:r>
                <a:r>
                  <a:rPr lang="en-US" sz="1400" dirty="0">
                    <a:latin typeface="Times New Roman" panose="02020603050405020304" pitchFamily="18" charset="0"/>
                    <a:ea typeface="Calibri" panose="020F0502020204030204" pitchFamily="34" charset="0"/>
                    <a:cs typeface="Times New Roman" panose="02020603050405020304" pitchFamily="18" charset="0"/>
                  </a:rPr>
                  <a:t>F)</a:t>
                </a:r>
              </a:p>
              <a:p>
                <a:pPr marL="457200" marR="0" indent="457200">
                  <a:lnSpc>
                    <a:spcPct val="50000"/>
                  </a:lnSpc>
                  <a:spcBef>
                    <a:spcPts val="600"/>
                  </a:spcBef>
                  <a:spcAft>
                    <a:spcPts val="600"/>
                  </a:spcAft>
                </a:pPr>
                <a:r>
                  <a:rPr lang="en-US" sz="1400" dirty="0">
                    <a:latin typeface="Times New Roman" panose="02020603050405020304" pitchFamily="18" charset="0"/>
                    <a:ea typeface="Calibri" panose="020F0502020204030204" pitchFamily="34" charset="0"/>
                    <a:cs typeface="Times New Roman" panose="02020603050405020304" pitchFamily="18" charset="0"/>
                  </a:rPr>
                  <a:t>D</a:t>
                </a:r>
                <a:r>
                  <a:rPr lang="en-US" sz="1400" baseline="-25000" dirty="0">
                    <a:latin typeface="Times New Roman" panose="02020603050405020304" pitchFamily="18" charset="0"/>
                    <a:ea typeface="Calibri" panose="020F0502020204030204" pitchFamily="34" charset="0"/>
                    <a:cs typeface="Times New Roman" panose="02020603050405020304" pitchFamily="18" charset="0"/>
                  </a:rPr>
                  <a:t>f</a:t>
                </a:r>
                <a:r>
                  <a:rPr lang="en-US" sz="1400" b="1" baseline="-250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a:latin typeface="Times New Roman" panose="02020603050405020304" pitchFamily="18" charset="0"/>
                    <a:ea typeface="Calibri" panose="020F0502020204030204" pitchFamily="34" charset="0"/>
                    <a:cs typeface="Times New Roman" panose="02020603050405020304" pitchFamily="18" charset="0"/>
                  </a:rPr>
                  <a:t>= depth formation (feet)</a:t>
                </a:r>
              </a:p>
              <a:p>
                <a:pPr>
                  <a:lnSpc>
                    <a:spcPct val="115000"/>
                  </a:lnSpc>
                  <a:spcBef>
                    <a:spcPts val="600"/>
                  </a:spcBef>
                  <a:spcAft>
                    <a:spcPts val="600"/>
                  </a:spcAft>
                </a:pPr>
                <a:r>
                  <a:rPr lang="en-US" b="1" dirty="0">
                    <a:latin typeface="Times New Roman" panose="02020603050405020304" pitchFamily="18" charset="0"/>
                    <a:ea typeface="Calibri" panose="020F0502020204030204" pitchFamily="34" charset="0"/>
                    <a:cs typeface="Times New Roman" panose="02020603050405020304" pitchFamily="18" charset="0"/>
                  </a:rPr>
                  <a:t> </a:t>
                </a:r>
              </a:p>
              <a:p>
                <a:pPr>
                  <a:lnSpc>
                    <a:spcPct val="115000"/>
                  </a:lnSpc>
                  <a:spcBef>
                    <a:spcPts val="600"/>
                  </a:spcBef>
                  <a:spcAft>
                    <a:spcPts val="600"/>
                  </a:spcAft>
                </a:pP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marL="914400" marR="0" indent="457200">
                  <a:lnSpc>
                    <a:spcPct val="115000"/>
                  </a:lnSpc>
                  <a:spcBef>
                    <a:spcPts val="600"/>
                  </a:spcBef>
                  <a:spcAft>
                    <a:spcPts val="600"/>
                  </a:spcAft>
                </a:pP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7" name="Rectangle 6">
                <a:extLst>
                  <a:ext uri="{FF2B5EF4-FFF2-40B4-BE49-F238E27FC236}">
                    <a16:creationId xmlns:a16="http://schemas.microsoft.com/office/drawing/2014/main" id="{A9B0F934-4814-4A15-AAA6-8FFFB87F7F7B}"/>
                  </a:ext>
                </a:extLst>
              </p:cNvPr>
              <p:cNvSpPr>
                <a:spLocks noRot="1" noChangeAspect="1" noMove="1" noResize="1" noEditPoints="1" noAdjustHandles="1" noChangeArrowheads="1" noChangeShapeType="1" noTextEdit="1"/>
              </p:cNvSpPr>
              <p:nvPr/>
            </p:nvSpPr>
            <p:spPr>
              <a:xfrm>
                <a:off x="6213987" y="1281031"/>
                <a:ext cx="5860026" cy="4293857"/>
              </a:xfrm>
              <a:prstGeom prst="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571794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A269F2-2CDB-4CEF-B0B1-FF2D2D602EAD}"/>
              </a:ext>
            </a:extLst>
          </p:cNvPr>
          <p:cNvSpPr>
            <a:spLocks noGrp="1"/>
          </p:cNvSpPr>
          <p:nvPr>
            <p:ph type="sldNum" sz="quarter" idx="12"/>
          </p:nvPr>
        </p:nvSpPr>
        <p:spPr/>
        <p:txBody>
          <a:bodyPr/>
          <a:lstStyle/>
          <a:p>
            <a:fld id="{E25C318A-713C-E34F-BE3B-BC9114480D09}" type="slidenum">
              <a:rPr lang="en-US" smtClean="0"/>
              <a:t>12</a:t>
            </a:fld>
            <a:endParaRPr lang="en-US"/>
          </a:p>
        </p:txBody>
      </p:sp>
      <p:sp>
        <p:nvSpPr>
          <p:cNvPr id="5" name="Title 2">
            <a:extLst>
              <a:ext uri="{FF2B5EF4-FFF2-40B4-BE49-F238E27FC236}">
                <a16:creationId xmlns:a16="http://schemas.microsoft.com/office/drawing/2014/main" id="{A10A2478-40A9-479E-B6D4-1E2851E19EB8}"/>
              </a:ext>
            </a:extLst>
          </p:cNvPr>
          <p:cNvSpPr txBox="1">
            <a:spLocks/>
          </p:cNvSpPr>
          <p:nvPr/>
        </p:nvSpPr>
        <p:spPr>
          <a:xfrm>
            <a:off x="3352804" y="8208"/>
            <a:ext cx="5486400" cy="1484671"/>
          </a:xfrm>
          <a:prstGeom prst="rect">
            <a:avLst/>
          </a:prstGeom>
        </p:spPr>
        <p:txBody>
          <a:bodyPr>
            <a:normAutofit/>
          </a:bodyPr>
          <a:lstStyle>
            <a:lvl1pPr algn="ctr" defTabSz="457200" rtl="0" eaLnBrk="1" latinLnBrk="0" hangingPunct="1">
              <a:spcBef>
                <a:spcPct val="0"/>
              </a:spcBef>
              <a:buNone/>
              <a:defRPr sz="4400" kern="1200">
                <a:solidFill>
                  <a:schemeClr val="bg1"/>
                </a:solidFill>
                <a:latin typeface="+mj-lt"/>
                <a:ea typeface="+mj-ea"/>
                <a:cs typeface="+mj-cs"/>
              </a:defRPr>
            </a:lvl1pPr>
          </a:lstStyle>
          <a:p>
            <a:r>
              <a:rPr lang="en-US" b="1" dirty="0"/>
              <a:t>Math is Fun!</a:t>
            </a:r>
          </a:p>
        </p:txBody>
      </p:sp>
      <p:sp>
        <p:nvSpPr>
          <p:cNvPr id="6" name="Rectangle 5">
            <a:extLst>
              <a:ext uri="{FF2B5EF4-FFF2-40B4-BE49-F238E27FC236}">
                <a16:creationId xmlns:a16="http://schemas.microsoft.com/office/drawing/2014/main" id="{2E6CDF2C-38AA-41A1-9545-38D429A09A59}"/>
              </a:ext>
            </a:extLst>
          </p:cNvPr>
          <p:cNvSpPr/>
          <p:nvPr/>
        </p:nvSpPr>
        <p:spPr>
          <a:xfrm>
            <a:off x="0" y="809085"/>
            <a:ext cx="6096000" cy="6144952"/>
          </a:xfrm>
          <a:prstGeom prst="rect">
            <a:avLst/>
          </a:prstGeom>
        </p:spPr>
        <p:txBody>
          <a:bodyPr wrap="square">
            <a:spAutoFit/>
          </a:bodyPr>
          <a:lstStyle/>
          <a:p>
            <a:pPr marL="514350" marR="0" lvl="0" indent="-514350">
              <a:lnSpc>
                <a:spcPct val="115000"/>
              </a:lnSpc>
              <a:spcBef>
                <a:spcPct val="20000"/>
              </a:spcBef>
              <a:spcAft>
                <a:spcPts val="600"/>
              </a:spcAft>
              <a:buFont typeface="+mj-lt"/>
              <a:buAutoNum type="arabicPeriod"/>
            </a:pPr>
            <a:r>
              <a:rPr lang="en-US" sz="2500" dirty="0">
                <a:solidFill>
                  <a:schemeClr val="bg1"/>
                </a:solidFill>
              </a:rPr>
              <a:t>Determine the temperature of the formation being investigated.</a:t>
            </a:r>
          </a:p>
          <a:p>
            <a:pPr marL="514350" marR="0" lvl="0" indent="-514350">
              <a:lnSpc>
                <a:spcPct val="115000"/>
              </a:lnSpc>
              <a:spcBef>
                <a:spcPct val="20000"/>
              </a:spcBef>
              <a:spcAft>
                <a:spcPts val="600"/>
              </a:spcAft>
              <a:buFont typeface="+mj-lt"/>
              <a:buAutoNum type="arabicPeriod"/>
            </a:pPr>
            <a:r>
              <a:rPr lang="en-US" sz="2500" b="1" u="sng" dirty="0">
                <a:solidFill>
                  <a:schemeClr val="accent3">
                    <a:lumMod val="60000"/>
                    <a:lumOff val="40000"/>
                  </a:schemeClr>
                </a:solidFill>
              </a:rPr>
              <a:t>Determine resistivity of water equivalent.</a:t>
            </a:r>
          </a:p>
          <a:p>
            <a:pPr marL="514350" marR="0" lvl="0" indent="-514350">
              <a:lnSpc>
                <a:spcPct val="115000"/>
              </a:lnSpc>
              <a:spcBef>
                <a:spcPct val="20000"/>
              </a:spcBef>
              <a:spcAft>
                <a:spcPts val="600"/>
              </a:spcAft>
              <a:buFont typeface="+mj-lt"/>
              <a:buAutoNum type="arabicPeriod"/>
            </a:pPr>
            <a:r>
              <a:rPr lang="en-US" sz="2500" dirty="0">
                <a:solidFill>
                  <a:schemeClr val="bg1"/>
                </a:solidFill>
              </a:rPr>
              <a:t>Correct resistivity water based on groundwater type correction factor.</a:t>
            </a:r>
          </a:p>
          <a:p>
            <a:pPr marL="514350" marR="0" lvl="0" indent="-514350">
              <a:lnSpc>
                <a:spcPct val="115000"/>
              </a:lnSpc>
              <a:spcBef>
                <a:spcPct val="20000"/>
              </a:spcBef>
              <a:spcAft>
                <a:spcPts val="600"/>
              </a:spcAft>
              <a:buFont typeface="+mj-lt"/>
              <a:buAutoNum type="arabicPeriod"/>
            </a:pPr>
            <a:r>
              <a:rPr lang="en-US" sz="2500" dirty="0">
                <a:solidFill>
                  <a:schemeClr val="bg1"/>
                </a:solidFill>
              </a:rPr>
              <a:t>Convert resistivity water at formation temperature to 77°F using Arp’s Equation.</a:t>
            </a:r>
          </a:p>
          <a:p>
            <a:pPr marL="514350" marR="0" lvl="0" indent="-514350">
              <a:lnSpc>
                <a:spcPct val="115000"/>
              </a:lnSpc>
              <a:spcBef>
                <a:spcPct val="20000"/>
              </a:spcBef>
              <a:spcAft>
                <a:spcPts val="600"/>
              </a:spcAft>
              <a:buFont typeface="+mj-lt"/>
              <a:buAutoNum type="arabicPeriod"/>
            </a:pPr>
            <a:r>
              <a:rPr lang="en-US" sz="2500" dirty="0">
                <a:solidFill>
                  <a:schemeClr val="bg1"/>
                </a:solidFill>
              </a:rPr>
              <a:t>Convert resistivity water at 77°F to conductivity water at 77°F.</a:t>
            </a:r>
          </a:p>
          <a:p>
            <a:pPr marL="514350" marR="0" lvl="0" indent="-514350">
              <a:lnSpc>
                <a:spcPct val="115000"/>
              </a:lnSpc>
              <a:spcBef>
                <a:spcPct val="20000"/>
              </a:spcBef>
              <a:spcAft>
                <a:spcPts val="600"/>
              </a:spcAft>
              <a:buFont typeface="+mj-lt"/>
              <a:buAutoNum type="arabicPeriod"/>
            </a:pPr>
            <a:r>
              <a:rPr lang="en-US" sz="2500" dirty="0">
                <a:solidFill>
                  <a:schemeClr val="bg1"/>
                </a:solidFill>
              </a:rPr>
              <a:t>Calculate interpreted total dissolved solids.</a:t>
            </a:r>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A9B0F934-4814-4A15-AAA6-8FFFB87F7F7B}"/>
                  </a:ext>
                </a:extLst>
              </p:cNvPr>
              <p:cNvSpPr/>
              <p:nvPr/>
            </p:nvSpPr>
            <p:spPr>
              <a:xfrm>
                <a:off x="6213987" y="2254431"/>
                <a:ext cx="5860026" cy="2406063"/>
              </a:xfrm>
              <a:prstGeom prst="rect">
                <a:avLst/>
              </a:prstGeom>
              <a:solidFill>
                <a:schemeClr val="bg2">
                  <a:lumMod val="90000"/>
                </a:schemeClr>
              </a:solidFill>
            </p:spPr>
            <p:txBody>
              <a:bodyPr wrap="square">
                <a:noAutofit/>
              </a:bodyPr>
              <a:lstStyle/>
              <a:p>
                <a:pPr marR="0" indent="4763" algn="ctr">
                  <a:lnSpc>
                    <a:spcPct val="115000"/>
                  </a:lnSpc>
                  <a:spcBef>
                    <a:spcPts val="600"/>
                  </a:spcBef>
                  <a:spcAft>
                    <a:spcPts val="600"/>
                  </a:spcAft>
                </a:pPr>
                <a14:m>
                  <m:oMathPara xmlns:m="http://schemas.openxmlformats.org/officeDocument/2006/math">
                    <m:oMathParaPr>
                      <m:jc m:val="centerGroup"/>
                    </m:oMathParaPr>
                    <m:oMath xmlns:m="http://schemas.openxmlformats.org/officeDocument/2006/math">
                      <m:r>
                        <m:rPr>
                          <m:nor/>
                        </m:rPr>
                        <a:rPr lang="en-US" sz="2400" dirty="0">
                          <a:latin typeface="Cambria Math" panose="02040503050406030204" pitchFamily="18" charset="0"/>
                          <a:ea typeface="Calibri" panose="020F0502020204030204" pitchFamily="34" charset="0"/>
                          <a:cs typeface="Times New Roman" panose="02020603050405020304" pitchFamily="18" charset="0"/>
                        </a:rPr>
                        <m:t>R</m:t>
                      </m:r>
                      <m:r>
                        <m:rPr>
                          <m:nor/>
                        </m:rPr>
                        <a:rPr lang="en-US" sz="2400" baseline="-25000" dirty="0">
                          <a:latin typeface="Cambria Math" panose="02040503050406030204" pitchFamily="18" charset="0"/>
                          <a:ea typeface="Calibri" panose="020F0502020204030204" pitchFamily="34" charset="0"/>
                          <a:cs typeface="Times New Roman" panose="02020603050405020304" pitchFamily="18" charset="0"/>
                        </a:rPr>
                        <m:t>w</m:t>
                      </m:r>
                      <m:r>
                        <m:rPr>
                          <m:nor/>
                        </m:rPr>
                        <a:rPr lang="en-US" sz="2400" dirty="0">
                          <a:latin typeface="Cambria Math" panose="02040503050406030204" pitchFamily="18" charset="0"/>
                          <a:ea typeface="Calibri" panose="020F0502020204030204" pitchFamily="34" charset="0"/>
                          <a:cs typeface="Times New Roman" panose="02020603050405020304" pitchFamily="18" charset="0"/>
                        </a:rPr>
                        <m:t> = ɸ</m:t>
                      </m:r>
                      <m:r>
                        <m:rPr>
                          <m:nor/>
                        </m:rPr>
                        <a:rPr lang="en-US" sz="2400" baseline="30000" dirty="0">
                          <a:latin typeface="Cambria Math" panose="02040503050406030204" pitchFamily="18" charset="0"/>
                          <a:ea typeface="Calibri" panose="020F0502020204030204" pitchFamily="34" charset="0"/>
                          <a:cs typeface="Times New Roman" panose="02020603050405020304" pitchFamily="18" charset="0"/>
                        </a:rPr>
                        <m:t>m</m:t>
                      </m:r>
                      <m:r>
                        <m:rPr>
                          <m:nor/>
                        </m:rPr>
                        <a:rPr lang="en-US" sz="2400" dirty="0">
                          <a:latin typeface="Cambria Math" panose="02040503050406030204" pitchFamily="18" charset="0"/>
                          <a:ea typeface="Calibri" panose="020F0502020204030204" pitchFamily="34" charset="0"/>
                          <a:cs typeface="Times New Roman" panose="02020603050405020304" pitchFamily="18" charset="0"/>
                        </a:rPr>
                        <m:t> · </m:t>
                      </m:r>
                      <m:r>
                        <m:rPr>
                          <m:nor/>
                        </m:rPr>
                        <a:rPr lang="en-US" sz="2400" dirty="0">
                          <a:latin typeface="Cambria Math" panose="02040503050406030204" pitchFamily="18" charset="0"/>
                          <a:ea typeface="Calibri" panose="020F0502020204030204" pitchFamily="34" charset="0"/>
                          <a:cs typeface="Times New Roman" panose="02020603050405020304" pitchFamily="18" charset="0"/>
                        </a:rPr>
                        <m:t>Ro</m:t>
                      </m:r>
                    </m:oMath>
                  </m:oMathPara>
                </a14:m>
                <a:endParaRPr lang="en-US" baseline="-25000" dirty="0">
                  <a:latin typeface="Times New Roman" panose="02020603050405020304" pitchFamily="18" charset="0"/>
                  <a:ea typeface="Calibri" panose="020F0502020204030204" pitchFamily="34" charset="0"/>
                  <a:cs typeface="Times New Roman" panose="02020603050405020304" pitchFamily="18" charset="0"/>
                </a:endParaRPr>
              </a:p>
              <a:p>
                <a:pPr indent="457200">
                  <a:lnSpc>
                    <a:spcPct val="115000"/>
                  </a:lnSpc>
                  <a:spcBef>
                    <a:spcPts val="600"/>
                  </a:spcBef>
                  <a:spcAft>
                    <a:spcPts val="600"/>
                  </a:spcAft>
                </a:pPr>
                <a:r>
                  <a:rPr lang="en-US" sz="1400" dirty="0">
                    <a:latin typeface="Times New Roman" panose="02020603050405020304" pitchFamily="18" charset="0"/>
                    <a:ea typeface="Calibri" panose="020F0502020204030204" pitchFamily="34" charset="0"/>
                    <a:cs typeface="Times New Roman" panose="02020603050405020304" pitchFamily="18" charset="0"/>
                  </a:rPr>
                  <a:t>where:</a:t>
                </a:r>
              </a:p>
              <a:p>
                <a:pPr marL="457200" indent="457200">
                  <a:lnSpc>
                    <a:spcPct val="50000"/>
                  </a:lnSpc>
                  <a:spcBef>
                    <a:spcPts val="600"/>
                  </a:spcBef>
                  <a:spcAft>
                    <a:spcPts val="600"/>
                  </a:spcAft>
                </a:pPr>
                <a:r>
                  <a:rPr lang="en-US" sz="1400" dirty="0" err="1">
                    <a:latin typeface="Times New Roman" panose="02020603050405020304" pitchFamily="18" charset="0"/>
                    <a:ea typeface="Calibri" panose="020F0502020204030204" pitchFamily="34" charset="0"/>
                    <a:cs typeface="Times New Roman" panose="02020603050405020304" pitchFamily="18" charset="0"/>
                  </a:rPr>
                  <a:t>R</a:t>
                </a:r>
                <a:r>
                  <a:rPr lang="en-US" sz="1400" baseline="-25000" dirty="0" err="1">
                    <a:latin typeface="Times New Roman" panose="02020603050405020304" pitchFamily="18" charset="0"/>
                    <a:ea typeface="Calibri" panose="020F0502020204030204" pitchFamily="34" charset="0"/>
                    <a:cs typeface="Times New Roman" panose="02020603050405020304" pitchFamily="18" charset="0"/>
                  </a:rPr>
                  <a:t>w</a:t>
                </a:r>
                <a:r>
                  <a:rPr lang="en-US" sz="1400" dirty="0">
                    <a:latin typeface="Times New Roman" panose="02020603050405020304" pitchFamily="18" charset="0"/>
                    <a:ea typeface="Calibri" panose="020F0502020204030204" pitchFamily="34" charset="0"/>
                    <a:cs typeface="Times New Roman" panose="02020603050405020304" pitchFamily="18" charset="0"/>
                  </a:rPr>
                  <a:t>	= resistivity of water equivalent (ohm-meter)</a:t>
                </a:r>
              </a:p>
              <a:p>
                <a:pPr marL="457200" indent="457200">
                  <a:lnSpc>
                    <a:spcPct val="50000"/>
                  </a:lnSpc>
                  <a:spcBef>
                    <a:spcPts val="600"/>
                  </a:spcBef>
                  <a:spcAft>
                    <a:spcPts val="600"/>
                  </a:spcAft>
                </a:pPr>
                <a:r>
                  <a:rPr lang="en-US" sz="1400" dirty="0">
                    <a:latin typeface="Times New Roman" panose="02020603050405020304" pitchFamily="18" charset="0"/>
                    <a:ea typeface="Calibri" panose="020F0502020204030204" pitchFamily="34" charset="0"/>
                    <a:cs typeface="Times New Roman" panose="02020603050405020304" pitchFamily="18" charset="0"/>
                  </a:rPr>
                  <a:t>ɸ 	= porosity of the formation evaluated (dimensionless)</a:t>
                </a:r>
              </a:p>
              <a:p>
                <a:pPr marL="457200" indent="457200">
                  <a:lnSpc>
                    <a:spcPct val="50000"/>
                  </a:lnSpc>
                  <a:spcBef>
                    <a:spcPts val="600"/>
                  </a:spcBef>
                  <a:spcAft>
                    <a:spcPts val="600"/>
                  </a:spcAft>
                </a:pPr>
                <a:r>
                  <a:rPr lang="en-US" sz="1400" dirty="0">
                    <a:latin typeface="Times New Roman" panose="02020603050405020304" pitchFamily="18" charset="0"/>
                    <a:ea typeface="Calibri" panose="020F0502020204030204" pitchFamily="34" charset="0"/>
                    <a:cs typeface="Times New Roman" panose="02020603050405020304" pitchFamily="18" charset="0"/>
                  </a:rPr>
                  <a:t>m 	= cementation exponent (dimensionless)</a:t>
                </a:r>
              </a:p>
              <a:p>
                <a:pPr marL="457200" indent="457200">
                  <a:lnSpc>
                    <a:spcPct val="50000"/>
                  </a:lnSpc>
                  <a:spcBef>
                    <a:spcPts val="600"/>
                  </a:spcBef>
                  <a:spcAft>
                    <a:spcPts val="600"/>
                  </a:spcAft>
                </a:pPr>
                <a:r>
                  <a:rPr lang="en-US" sz="1400" dirty="0">
                    <a:latin typeface="Times New Roman" panose="02020603050405020304" pitchFamily="18" charset="0"/>
                    <a:ea typeface="Calibri" panose="020F0502020204030204" pitchFamily="34" charset="0"/>
                    <a:cs typeface="Times New Roman" panose="02020603050405020304" pitchFamily="18" charset="0"/>
                  </a:rPr>
                  <a:t>R</a:t>
                </a:r>
                <a:r>
                  <a:rPr lang="en-US" sz="1400" baseline="-25000" dirty="0">
                    <a:latin typeface="Times New Roman" panose="02020603050405020304" pitchFamily="18" charset="0"/>
                    <a:ea typeface="Calibri" panose="020F0502020204030204" pitchFamily="34" charset="0"/>
                    <a:cs typeface="Times New Roman" panose="02020603050405020304" pitchFamily="18" charset="0"/>
                  </a:rPr>
                  <a:t>o</a:t>
                </a:r>
                <a:r>
                  <a:rPr lang="en-US" sz="1400" dirty="0">
                    <a:latin typeface="Times New Roman" panose="02020603050405020304" pitchFamily="18" charset="0"/>
                    <a:ea typeface="Calibri" panose="020F0502020204030204" pitchFamily="34" charset="0"/>
                    <a:cs typeface="Times New Roman" panose="02020603050405020304" pitchFamily="18" charset="0"/>
                  </a:rPr>
                  <a:t> 	= resistivity of water from geophysical log (ohm-meter)</a:t>
                </a:r>
              </a:p>
              <a:p>
                <a:pPr>
                  <a:lnSpc>
                    <a:spcPct val="115000"/>
                  </a:lnSpc>
                  <a:spcBef>
                    <a:spcPts val="600"/>
                  </a:spcBef>
                  <a:spcAft>
                    <a:spcPts val="600"/>
                  </a:spcAft>
                </a:pPr>
                <a:r>
                  <a:rPr lang="en-US" b="1" dirty="0">
                    <a:latin typeface="Times New Roman" panose="02020603050405020304" pitchFamily="18" charset="0"/>
                    <a:ea typeface="Calibri" panose="020F0502020204030204" pitchFamily="34" charset="0"/>
                    <a:cs typeface="Times New Roman" panose="02020603050405020304" pitchFamily="18" charset="0"/>
                  </a:rPr>
                  <a:t> </a:t>
                </a:r>
              </a:p>
              <a:p>
                <a:pPr>
                  <a:lnSpc>
                    <a:spcPct val="115000"/>
                  </a:lnSpc>
                  <a:spcBef>
                    <a:spcPts val="600"/>
                  </a:spcBef>
                  <a:spcAft>
                    <a:spcPts val="600"/>
                  </a:spcAft>
                </a:pP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marL="914400" marR="0" indent="457200">
                  <a:lnSpc>
                    <a:spcPct val="115000"/>
                  </a:lnSpc>
                  <a:spcBef>
                    <a:spcPts val="600"/>
                  </a:spcBef>
                  <a:spcAft>
                    <a:spcPts val="600"/>
                  </a:spcAft>
                </a:pP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7" name="Rectangle 6">
                <a:extLst>
                  <a:ext uri="{FF2B5EF4-FFF2-40B4-BE49-F238E27FC236}">
                    <a16:creationId xmlns:a16="http://schemas.microsoft.com/office/drawing/2014/main" id="{A9B0F934-4814-4A15-AAA6-8FFFB87F7F7B}"/>
                  </a:ext>
                </a:extLst>
              </p:cNvPr>
              <p:cNvSpPr>
                <a:spLocks noRot="1" noChangeAspect="1" noMove="1" noResize="1" noEditPoints="1" noAdjustHandles="1" noChangeArrowheads="1" noChangeShapeType="1" noTextEdit="1"/>
              </p:cNvSpPr>
              <p:nvPr/>
            </p:nvSpPr>
            <p:spPr>
              <a:xfrm>
                <a:off x="6213987" y="2254431"/>
                <a:ext cx="5860026" cy="2406063"/>
              </a:xfrm>
              <a:prstGeom prst="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6379389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A269F2-2CDB-4CEF-B0B1-FF2D2D602EAD}"/>
              </a:ext>
            </a:extLst>
          </p:cNvPr>
          <p:cNvSpPr>
            <a:spLocks noGrp="1"/>
          </p:cNvSpPr>
          <p:nvPr>
            <p:ph type="sldNum" sz="quarter" idx="12"/>
          </p:nvPr>
        </p:nvSpPr>
        <p:spPr/>
        <p:txBody>
          <a:bodyPr/>
          <a:lstStyle/>
          <a:p>
            <a:fld id="{E25C318A-713C-E34F-BE3B-BC9114480D09}" type="slidenum">
              <a:rPr lang="en-US" smtClean="0"/>
              <a:t>13</a:t>
            </a:fld>
            <a:endParaRPr lang="en-US"/>
          </a:p>
        </p:txBody>
      </p:sp>
      <p:sp>
        <p:nvSpPr>
          <p:cNvPr id="5" name="Title 2">
            <a:extLst>
              <a:ext uri="{FF2B5EF4-FFF2-40B4-BE49-F238E27FC236}">
                <a16:creationId xmlns:a16="http://schemas.microsoft.com/office/drawing/2014/main" id="{A10A2478-40A9-479E-B6D4-1E2851E19EB8}"/>
              </a:ext>
            </a:extLst>
          </p:cNvPr>
          <p:cNvSpPr txBox="1">
            <a:spLocks/>
          </p:cNvSpPr>
          <p:nvPr/>
        </p:nvSpPr>
        <p:spPr>
          <a:xfrm>
            <a:off x="3352804" y="8208"/>
            <a:ext cx="5486400" cy="1484671"/>
          </a:xfrm>
          <a:prstGeom prst="rect">
            <a:avLst/>
          </a:prstGeom>
        </p:spPr>
        <p:txBody>
          <a:bodyPr>
            <a:normAutofit/>
          </a:bodyPr>
          <a:lstStyle>
            <a:lvl1pPr algn="ctr" defTabSz="457200" rtl="0" eaLnBrk="1" latinLnBrk="0" hangingPunct="1">
              <a:spcBef>
                <a:spcPct val="0"/>
              </a:spcBef>
              <a:buNone/>
              <a:defRPr sz="4400" kern="1200">
                <a:solidFill>
                  <a:schemeClr val="bg1"/>
                </a:solidFill>
                <a:latin typeface="+mj-lt"/>
                <a:ea typeface="+mj-ea"/>
                <a:cs typeface="+mj-cs"/>
              </a:defRPr>
            </a:lvl1pPr>
          </a:lstStyle>
          <a:p>
            <a:r>
              <a:rPr lang="en-US" b="1" dirty="0"/>
              <a:t>Math is Fun!</a:t>
            </a:r>
          </a:p>
        </p:txBody>
      </p:sp>
      <p:sp>
        <p:nvSpPr>
          <p:cNvPr id="6" name="Rectangle 5">
            <a:extLst>
              <a:ext uri="{FF2B5EF4-FFF2-40B4-BE49-F238E27FC236}">
                <a16:creationId xmlns:a16="http://schemas.microsoft.com/office/drawing/2014/main" id="{2E6CDF2C-38AA-41A1-9545-38D429A09A59}"/>
              </a:ext>
            </a:extLst>
          </p:cNvPr>
          <p:cNvSpPr/>
          <p:nvPr/>
        </p:nvSpPr>
        <p:spPr>
          <a:xfrm>
            <a:off x="0" y="809085"/>
            <a:ext cx="6096000" cy="5702523"/>
          </a:xfrm>
          <a:prstGeom prst="rect">
            <a:avLst/>
          </a:prstGeom>
        </p:spPr>
        <p:txBody>
          <a:bodyPr wrap="square">
            <a:spAutoFit/>
          </a:bodyPr>
          <a:lstStyle/>
          <a:p>
            <a:pPr marL="514350" marR="0" lvl="0" indent="-514350">
              <a:lnSpc>
                <a:spcPct val="115000"/>
              </a:lnSpc>
              <a:spcBef>
                <a:spcPct val="20000"/>
              </a:spcBef>
              <a:spcAft>
                <a:spcPts val="600"/>
              </a:spcAft>
              <a:buFont typeface="+mj-lt"/>
              <a:buAutoNum type="arabicPeriod"/>
            </a:pPr>
            <a:r>
              <a:rPr lang="en-US" sz="2500" dirty="0">
                <a:solidFill>
                  <a:schemeClr val="bg1"/>
                </a:solidFill>
              </a:rPr>
              <a:t>Determine the temperature of the formation being investigated.</a:t>
            </a:r>
          </a:p>
          <a:p>
            <a:pPr marL="514350" marR="0" lvl="0" indent="-514350">
              <a:lnSpc>
                <a:spcPct val="115000"/>
              </a:lnSpc>
              <a:spcBef>
                <a:spcPct val="20000"/>
              </a:spcBef>
              <a:spcAft>
                <a:spcPts val="600"/>
              </a:spcAft>
              <a:buFont typeface="+mj-lt"/>
              <a:buAutoNum type="arabicPeriod"/>
            </a:pPr>
            <a:r>
              <a:rPr lang="en-US" sz="2500" dirty="0">
                <a:solidFill>
                  <a:schemeClr val="bg1"/>
                </a:solidFill>
              </a:rPr>
              <a:t>Determine resistivity of water equivalent.</a:t>
            </a:r>
          </a:p>
          <a:p>
            <a:pPr marL="514350" marR="0" lvl="0" indent="-514350">
              <a:lnSpc>
                <a:spcPct val="115000"/>
              </a:lnSpc>
              <a:spcBef>
                <a:spcPct val="20000"/>
              </a:spcBef>
              <a:spcAft>
                <a:spcPts val="600"/>
              </a:spcAft>
              <a:buFont typeface="+mj-lt"/>
              <a:buAutoNum type="arabicPeriod"/>
            </a:pPr>
            <a:r>
              <a:rPr lang="en-US" sz="2500" b="1" u="sng" dirty="0">
                <a:solidFill>
                  <a:schemeClr val="accent3">
                    <a:lumMod val="60000"/>
                    <a:lumOff val="40000"/>
                  </a:schemeClr>
                </a:solidFill>
              </a:rPr>
              <a:t>Correct resistivity water based on groundwater type correction factor.</a:t>
            </a:r>
          </a:p>
          <a:p>
            <a:pPr marL="514350" marR="0" lvl="0" indent="-514350">
              <a:lnSpc>
                <a:spcPct val="115000"/>
              </a:lnSpc>
              <a:spcBef>
                <a:spcPct val="20000"/>
              </a:spcBef>
              <a:spcAft>
                <a:spcPts val="600"/>
              </a:spcAft>
              <a:buFont typeface="+mj-lt"/>
              <a:buAutoNum type="arabicPeriod"/>
            </a:pPr>
            <a:r>
              <a:rPr lang="en-US" sz="2500" dirty="0">
                <a:solidFill>
                  <a:schemeClr val="bg1"/>
                </a:solidFill>
              </a:rPr>
              <a:t>Convert resistivity water at formation temperature to 77°F using Arp’s Equation.</a:t>
            </a:r>
          </a:p>
          <a:p>
            <a:pPr marL="514350" marR="0" lvl="0" indent="-514350">
              <a:lnSpc>
                <a:spcPct val="115000"/>
              </a:lnSpc>
              <a:spcBef>
                <a:spcPct val="20000"/>
              </a:spcBef>
              <a:spcAft>
                <a:spcPts val="600"/>
              </a:spcAft>
              <a:buFont typeface="+mj-lt"/>
              <a:buAutoNum type="arabicPeriod"/>
            </a:pPr>
            <a:r>
              <a:rPr lang="en-US" sz="2500" dirty="0">
                <a:solidFill>
                  <a:schemeClr val="bg1"/>
                </a:solidFill>
              </a:rPr>
              <a:t>Convert resistivity water at 77°F to conductivity water at 77°F.</a:t>
            </a:r>
          </a:p>
          <a:p>
            <a:pPr marL="514350" marR="0" lvl="0" indent="-514350">
              <a:lnSpc>
                <a:spcPct val="115000"/>
              </a:lnSpc>
              <a:spcBef>
                <a:spcPct val="20000"/>
              </a:spcBef>
              <a:spcAft>
                <a:spcPts val="600"/>
              </a:spcAft>
              <a:buFont typeface="+mj-lt"/>
              <a:buAutoNum type="arabicPeriod"/>
            </a:pPr>
            <a:r>
              <a:rPr lang="en-US" sz="2500" dirty="0">
                <a:solidFill>
                  <a:schemeClr val="bg1"/>
                </a:solidFill>
              </a:rPr>
              <a:t>Calculate interpreted total dissolved solids.</a:t>
            </a:r>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A9B0F934-4814-4A15-AAA6-8FFFB87F7F7B}"/>
                  </a:ext>
                </a:extLst>
              </p:cNvPr>
              <p:cNvSpPr/>
              <p:nvPr/>
            </p:nvSpPr>
            <p:spPr>
              <a:xfrm>
                <a:off x="6213987" y="2254431"/>
                <a:ext cx="5860026" cy="2750188"/>
              </a:xfrm>
              <a:prstGeom prst="rect">
                <a:avLst/>
              </a:prstGeom>
              <a:solidFill>
                <a:schemeClr val="bg2">
                  <a:lumMod val="90000"/>
                </a:schemeClr>
              </a:solidFill>
            </p:spPr>
            <p:txBody>
              <a:bodyPr wrap="square">
                <a:noAutofit/>
              </a:bodyPr>
              <a:lstStyle/>
              <a:p>
                <a:pPr marL="914400" marR="0" indent="457200">
                  <a:lnSpc>
                    <a:spcPct val="115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2400">
                              <a:latin typeface="Cambria Math" panose="02040503050406030204" pitchFamily="18" charset="0"/>
                              <a:ea typeface="Calibri" panose="020F0502020204030204" pitchFamily="34" charset="0"/>
                              <a:cs typeface="Times New Roman" panose="02020603050405020304" pitchFamily="18" charset="0"/>
                            </a:rPr>
                            <m:t>R</m:t>
                          </m:r>
                        </m:e>
                        <m:sub>
                          <m:r>
                            <m:rPr>
                              <m:sty m:val="p"/>
                            </m:rPr>
                            <a:rPr lang="en-US" sz="2400">
                              <a:latin typeface="Cambria Math" panose="02040503050406030204" pitchFamily="18" charset="0"/>
                              <a:ea typeface="Calibri" panose="020F0502020204030204" pitchFamily="34" charset="0"/>
                              <a:cs typeface="Times New Roman" panose="02020603050405020304" pitchFamily="18" charset="0"/>
                            </a:rPr>
                            <m:t>wc</m:t>
                          </m:r>
                        </m:sub>
                      </m:sSub>
                      <m:r>
                        <a:rPr lang="en-US" sz="2400" i="1">
                          <a:latin typeface="Cambria Math" panose="02040503050406030204" pitchFamily="18" charset="0"/>
                          <a:ea typeface="Calibri" panose="020F0502020204030204" pitchFamily="34" charset="0"/>
                          <a:cs typeface="Times New Roman" panose="02020603050405020304" pitchFamily="18" charset="0"/>
                        </a:rPr>
                        <m:t>= </m:t>
                      </m:r>
                      <m:f>
                        <m:fPr>
                          <m:ctrlPr>
                            <a:rPr lang="en-US" sz="2400" i="1">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n-US" sz="2400" i="1">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2400">
                                  <a:latin typeface="Cambria Math" panose="02040503050406030204" pitchFamily="18" charset="0"/>
                                  <a:ea typeface="Calibri" panose="020F0502020204030204" pitchFamily="34" charset="0"/>
                                  <a:cs typeface="Times New Roman" panose="02020603050405020304" pitchFamily="18" charset="0"/>
                                </a:rPr>
                                <m:t>R</m:t>
                              </m:r>
                            </m:e>
                            <m:sub>
                              <m:r>
                                <m:rPr>
                                  <m:sty m:val="p"/>
                                </m:rPr>
                                <a:rPr lang="en-US" sz="2400">
                                  <a:latin typeface="Cambria Math" panose="02040503050406030204" pitchFamily="18" charset="0"/>
                                  <a:ea typeface="Calibri" panose="020F0502020204030204" pitchFamily="34" charset="0"/>
                                  <a:cs typeface="Times New Roman" panose="02020603050405020304" pitchFamily="18" charset="0"/>
                                </a:rPr>
                                <m:t>w</m:t>
                              </m:r>
                            </m:sub>
                          </m:sSub>
                        </m:num>
                        <m:den>
                          <m:sSub>
                            <m:sSubPr>
                              <m:ctrlPr>
                                <a:rPr lang="en-US" sz="2400" i="1">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2400">
                                  <a:latin typeface="Cambria Math" panose="02040503050406030204" pitchFamily="18" charset="0"/>
                                  <a:ea typeface="Calibri" panose="020F0502020204030204" pitchFamily="34" charset="0"/>
                                  <a:cs typeface="Times New Roman" panose="02020603050405020304" pitchFamily="18" charset="0"/>
                                </a:rPr>
                                <m:t>R</m:t>
                              </m:r>
                            </m:e>
                            <m:sub>
                              <m:r>
                                <m:rPr>
                                  <m:sty m:val="p"/>
                                </m:rPr>
                                <a:rPr lang="en-US" sz="2400">
                                  <a:latin typeface="Cambria Math" panose="02040503050406030204" pitchFamily="18" charset="0"/>
                                  <a:ea typeface="Calibri" panose="020F0502020204030204" pitchFamily="34" charset="0"/>
                                  <a:cs typeface="Times New Roman" panose="02020603050405020304" pitchFamily="18" charset="0"/>
                                </a:rPr>
                                <m:t>wcRw</m:t>
                              </m:r>
                            </m:sub>
                          </m:sSub>
                        </m:den>
                      </m:f>
                    </m:oMath>
                  </m:oMathPara>
                </a14:m>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indent="457200">
                  <a:lnSpc>
                    <a:spcPct val="115000"/>
                  </a:lnSpc>
                  <a:spcBef>
                    <a:spcPts val="600"/>
                  </a:spcBef>
                  <a:spcAft>
                    <a:spcPts val="600"/>
                  </a:spcAft>
                </a:pPr>
                <a:r>
                  <a:rPr lang="en-US" sz="1400" dirty="0">
                    <a:latin typeface="Times New Roman" panose="02020603050405020304" pitchFamily="18" charset="0"/>
                    <a:ea typeface="Calibri" panose="020F0502020204030204" pitchFamily="34" charset="0"/>
                    <a:cs typeface="Times New Roman" panose="02020603050405020304" pitchFamily="18" charset="0"/>
                  </a:rPr>
                  <a:t>where:</a:t>
                </a:r>
              </a:p>
              <a:p>
                <a:pPr marL="457200" marR="0" indent="457200">
                  <a:lnSpc>
                    <a:spcPct val="50000"/>
                  </a:lnSpc>
                  <a:spcBef>
                    <a:spcPts val="600"/>
                  </a:spcBef>
                  <a:spcAft>
                    <a:spcPts val="600"/>
                  </a:spcAft>
                </a:pPr>
                <a:r>
                  <a:rPr lang="en-US" sz="1400" dirty="0" err="1">
                    <a:latin typeface="Times New Roman" panose="02020603050405020304" pitchFamily="18" charset="0"/>
                    <a:cs typeface="Times New Roman" panose="02020603050405020304" pitchFamily="18" charset="0"/>
                  </a:rPr>
                  <a:t>Rwc</a:t>
                </a:r>
                <a:r>
                  <a:rPr lang="en-US" sz="1400" dirty="0">
                    <a:latin typeface="Times New Roman" panose="02020603050405020304" pitchFamily="18" charset="0"/>
                    <a:cs typeface="Times New Roman" panose="02020603050405020304" pitchFamily="18" charset="0"/>
                  </a:rPr>
                  <a:t>		= resistivity water, corrected (ohm-meter)</a:t>
                </a:r>
              </a:p>
              <a:p>
                <a:pPr marL="457200" indent="457200">
                  <a:lnSpc>
                    <a:spcPct val="50000"/>
                  </a:lnSpc>
                  <a:spcBef>
                    <a:spcPts val="600"/>
                  </a:spcBef>
                  <a:spcAft>
                    <a:spcPts val="600"/>
                  </a:spcAft>
                </a:pPr>
                <a:r>
                  <a:rPr lang="en-US" sz="1400" dirty="0" err="1">
                    <a:latin typeface="Times New Roman" panose="02020603050405020304" pitchFamily="18" charset="0"/>
                    <a:cs typeface="Times New Roman" panose="02020603050405020304" pitchFamily="18" charset="0"/>
                  </a:rPr>
                  <a:t>Rw</a:t>
                </a:r>
                <a:r>
                  <a:rPr lang="en-US" sz="1400" dirty="0">
                    <a:latin typeface="Times New Roman" panose="02020603050405020304" pitchFamily="18" charset="0"/>
                    <a:cs typeface="Times New Roman" panose="02020603050405020304" pitchFamily="18" charset="0"/>
                  </a:rPr>
                  <a:t>		= resistivity water equivalent (ohm-meter)</a:t>
                </a:r>
              </a:p>
              <a:p>
                <a:pPr marL="457200" indent="457200">
                  <a:lnSpc>
                    <a:spcPct val="50000"/>
                  </a:lnSpc>
                  <a:spcBef>
                    <a:spcPts val="600"/>
                  </a:spcBef>
                  <a:spcAft>
                    <a:spcPts val="600"/>
                  </a:spcAft>
                </a:pPr>
                <a:r>
                  <a:rPr lang="en-US" sz="1400" dirty="0" err="1">
                    <a:latin typeface="Times New Roman" panose="02020603050405020304" pitchFamily="18" charset="0"/>
                    <a:cs typeface="Times New Roman" panose="02020603050405020304" pitchFamily="18" charset="0"/>
                  </a:rPr>
                  <a:t>RwcRw</a:t>
                </a:r>
                <a:r>
                  <a:rPr lang="en-US" sz="1400" dirty="0">
                    <a:latin typeface="Times New Roman" panose="02020603050405020304" pitchFamily="18" charset="0"/>
                    <a:cs typeface="Times New Roman" panose="02020603050405020304" pitchFamily="18" charset="0"/>
                  </a:rPr>
                  <a:t>	= sodium chloride equivalent correction factor 	</a:t>
                </a:r>
              </a:p>
              <a:p>
                <a:pPr marL="457200" indent="457200">
                  <a:lnSpc>
                    <a:spcPct val="50000"/>
                  </a:lnSpc>
                  <a:spcBef>
                    <a:spcPts val="600"/>
                  </a:spcBef>
                  <a:spcAft>
                    <a:spcPts val="600"/>
                  </a:spcAft>
                </a:pPr>
                <a:r>
                  <a:rPr lang="en-US" sz="1400" dirty="0">
                    <a:latin typeface="Times New Roman" panose="02020603050405020304" pitchFamily="18" charset="0"/>
                    <a:cs typeface="Times New Roman" panose="02020603050405020304" pitchFamily="18" charset="0"/>
                  </a:rPr>
                  <a:t>			(dimensionless)</a:t>
                </a:r>
              </a:p>
              <a:p>
                <a:pPr>
                  <a:lnSpc>
                    <a:spcPct val="115000"/>
                  </a:lnSpc>
                  <a:spcBef>
                    <a:spcPts val="600"/>
                  </a:spcBef>
                  <a:spcAft>
                    <a:spcPts val="600"/>
                  </a:spcAft>
                </a:pPr>
                <a:r>
                  <a:rPr lang="en-US" b="1" dirty="0">
                    <a:latin typeface="Times New Roman" panose="02020603050405020304" pitchFamily="18" charset="0"/>
                    <a:ea typeface="Calibri" panose="020F0502020204030204" pitchFamily="34" charset="0"/>
                    <a:cs typeface="Times New Roman" panose="02020603050405020304" pitchFamily="18" charset="0"/>
                  </a:rPr>
                  <a:t> </a:t>
                </a:r>
              </a:p>
              <a:p>
                <a:pPr>
                  <a:lnSpc>
                    <a:spcPct val="115000"/>
                  </a:lnSpc>
                  <a:spcBef>
                    <a:spcPts val="600"/>
                  </a:spcBef>
                  <a:spcAft>
                    <a:spcPts val="600"/>
                  </a:spcAft>
                </a:pP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marL="914400" marR="0" indent="457200">
                  <a:lnSpc>
                    <a:spcPct val="115000"/>
                  </a:lnSpc>
                  <a:spcBef>
                    <a:spcPts val="600"/>
                  </a:spcBef>
                  <a:spcAft>
                    <a:spcPts val="600"/>
                  </a:spcAft>
                </a:pP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7" name="Rectangle 6">
                <a:extLst>
                  <a:ext uri="{FF2B5EF4-FFF2-40B4-BE49-F238E27FC236}">
                    <a16:creationId xmlns:a16="http://schemas.microsoft.com/office/drawing/2014/main" id="{A9B0F934-4814-4A15-AAA6-8FFFB87F7F7B}"/>
                  </a:ext>
                </a:extLst>
              </p:cNvPr>
              <p:cNvSpPr>
                <a:spLocks noRot="1" noChangeAspect="1" noMove="1" noResize="1" noEditPoints="1" noAdjustHandles="1" noChangeArrowheads="1" noChangeShapeType="1" noTextEdit="1"/>
              </p:cNvSpPr>
              <p:nvPr/>
            </p:nvSpPr>
            <p:spPr>
              <a:xfrm>
                <a:off x="6213987" y="2254431"/>
                <a:ext cx="5860026" cy="2750188"/>
              </a:xfrm>
              <a:prstGeom prst="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0159397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A269F2-2CDB-4CEF-B0B1-FF2D2D602EAD}"/>
              </a:ext>
            </a:extLst>
          </p:cNvPr>
          <p:cNvSpPr>
            <a:spLocks noGrp="1"/>
          </p:cNvSpPr>
          <p:nvPr>
            <p:ph type="sldNum" sz="quarter" idx="12"/>
          </p:nvPr>
        </p:nvSpPr>
        <p:spPr/>
        <p:txBody>
          <a:bodyPr/>
          <a:lstStyle/>
          <a:p>
            <a:fld id="{E25C318A-713C-E34F-BE3B-BC9114480D09}" type="slidenum">
              <a:rPr lang="en-US" smtClean="0"/>
              <a:t>14</a:t>
            </a:fld>
            <a:endParaRPr lang="en-US"/>
          </a:p>
        </p:txBody>
      </p:sp>
      <p:sp>
        <p:nvSpPr>
          <p:cNvPr id="5" name="Title 2">
            <a:extLst>
              <a:ext uri="{FF2B5EF4-FFF2-40B4-BE49-F238E27FC236}">
                <a16:creationId xmlns:a16="http://schemas.microsoft.com/office/drawing/2014/main" id="{A10A2478-40A9-479E-B6D4-1E2851E19EB8}"/>
              </a:ext>
            </a:extLst>
          </p:cNvPr>
          <p:cNvSpPr txBox="1">
            <a:spLocks/>
          </p:cNvSpPr>
          <p:nvPr/>
        </p:nvSpPr>
        <p:spPr>
          <a:xfrm>
            <a:off x="3352804" y="8208"/>
            <a:ext cx="5486400" cy="1484671"/>
          </a:xfrm>
          <a:prstGeom prst="rect">
            <a:avLst/>
          </a:prstGeom>
        </p:spPr>
        <p:txBody>
          <a:bodyPr>
            <a:normAutofit/>
          </a:bodyPr>
          <a:lstStyle>
            <a:lvl1pPr algn="ctr" defTabSz="457200" rtl="0" eaLnBrk="1" latinLnBrk="0" hangingPunct="1">
              <a:spcBef>
                <a:spcPct val="0"/>
              </a:spcBef>
              <a:buNone/>
              <a:defRPr sz="4400" kern="1200">
                <a:solidFill>
                  <a:schemeClr val="bg1"/>
                </a:solidFill>
                <a:latin typeface="+mj-lt"/>
                <a:ea typeface="+mj-ea"/>
                <a:cs typeface="+mj-cs"/>
              </a:defRPr>
            </a:lvl1pPr>
          </a:lstStyle>
          <a:p>
            <a:r>
              <a:rPr lang="en-US" b="1" dirty="0"/>
              <a:t>Math is Fun!</a:t>
            </a:r>
          </a:p>
        </p:txBody>
      </p:sp>
      <p:sp>
        <p:nvSpPr>
          <p:cNvPr id="6" name="Rectangle 5">
            <a:extLst>
              <a:ext uri="{FF2B5EF4-FFF2-40B4-BE49-F238E27FC236}">
                <a16:creationId xmlns:a16="http://schemas.microsoft.com/office/drawing/2014/main" id="{2E6CDF2C-38AA-41A1-9545-38D429A09A59}"/>
              </a:ext>
            </a:extLst>
          </p:cNvPr>
          <p:cNvSpPr/>
          <p:nvPr/>
        </p:nvSpPr>
        <p:spPr>
          <a:xfrm>
            <a:off x="0" y="809085"/>
            <a:ext cx="6096000" cy="6144952"/>
          </a:xfrm>
          <a:prstGeom prst="rect">
            <a:avLst/>
          </a:prstGeom>
        </p:spPr>
        <p:txBody>
          <a:bodyPr wrap="square">
            <a:spAutoFit/>
          </a:bodyPr>
          <a:lstStyle/>
          <a:p>
            <a:pPr marL="514350" marR="0" lvl="0" indent="-514350">
              <a:lnSpc>
                <a:spcPct val="115000"/>
              </a:lnSpc>
              <a:spcBef>
                <a:spcPct val="20000"/>
              </a:spcBef>
              <a:spcAft>
                <a:spcPts val="600"/>
              </a:spcAft>
              <a:buFont typeface="+mj-lt"/>
              <a:buAutoNum type="arabicPeriod"/>
            </a:pPr>
            <a:r>
              <a:rPr lang="en-US" sz="2500" dirty="0">
                <a:solidFill>
                  <a:schemeClr val="bg1"/>
                </a:solidFill>
              </a:rPr>
              <a:t>Determine the temperature of the formation being investigated.</a:t>
            </a:r>
          </a:p>
          <a:p>
            <a:pPr marL="514350" marR="0" lvl="0" indent="-514350">
              <a:lnSpc>
                <a:spcPct val="115000"/>
              </a:lnSpc>
              <a:spcBef>
                <a:spcPct val="20000"/>
              </a:spcBef>
              <a:spcAft>
                <a:spcPts val="600"/>
              </a:spcAft>
              <a:buFont typeface="+mj-lt"/>
              <a:buAutoNum type="arabicPeriod"/>
            </a:pPr>
            <a:r>
              <a:rPr lang="en-US" sz="2500" dirty="0">
                <a:solidFill>
                  <a:schemeClr val="bg1"/>
                </a:solidFill>
              </a:rPr>
              <a:t>Determine resistivity of water equivalent.</a:t>
            </a:r>
          </a:p>
          <a:p>
            <a:pPr marL="514350" marR="0" lvl="0" indent="-514350">
              <a:lnSpc>
                <a:spcPct val="115000"/>
              </a:lnSpc>
              <a:spcBef>
                <a:spcPct val="20000"/>
              </a:spcBef>
              <a:spcAft>
                <a:spcPts val="600"/>
              </a:spcAft>
              <a:buFont typeface="+mj-lt"/>
              <a:buAutoNum type="arabicPeriod"/>
            </a:pPr>
            <a:r>
              <a:rPr lang="en-US" sz="2500" dirty="0">
                <a:solidFill>
                  <a:schemeClr val="bg1"/>
                </a:solidFill>
              </a:rPr>
              <a:t>Correct resistivity water based on groundwater type correction factor.</a:t>
            </a:r>
          </a:p>
          <a:p>
            <a:pPr marL="514350" marR="0" lvl="0" indent="-514350">
              <a:lnSpc>
                <a:spcPct val="115000"/>
              </a:lnSpc>
              <a:spcBef>
                <a:spcPct val="20000"/>
              </a:spcBef>
              <a:spcAft>
                <a:spcPts val="600"/>
              </a:spcAft>
              <a:buFont typeface="+mj-lt"/>
              <a:buAutoNum type="arabicPeriod"/>
            </a:pPr>
            <a:r>
              <a:rPr lang="en-US" sz="2500" b="1" u="sng" dirty="0">
                <a:solidFill>
                  <a:schemeClr val="accent3">
                    <a:lumMod val="60000"/>
                    <a:lumOff val="40000"/>
                  </a:schemeClr>
                </a:solidFill>
              </a:rPr>
              <a:t>Convert resistivity water at formation temperature to 77°F using Arp’s Equation.</a:t>
            </a:r>
          </a:p>
          <a:p>
            <a:pPr marL="514350" marR="0" lvl="0" indent="-514350">
              <a:lnSpc>
                <a:spcPct val="115000"/>
              </a:lnSpc>
              <a:spcBef>
                <a:spcPct val="20000"/>
              </a:spcBef>
              <a:spcAft>
                <a:spcPts val="600"/>
              </a:spcAft>
              <a:buFont typeface="+mj-lt"/>
              <a:buAutoNum type="arabicPeriod"/>
            </a:pPr>
            <a:r>
              <a:rPr lang="en-US" sz="2500" dirty="0">
                <a:solidFill>
                  <a:schemeClr val="bg1"/>
                </a:solidFill>
              </a:rPr>
              <a:t>Convert resistivity water at 77°F to conductivity water at 77°F.</a:t>
            </a:r>
          </a:p>
          <a:p>
            <a:pPr marL="514350" marR="0" lvl="0" indent="-514350">
              <a:lnSpc>
                <a:spcPct val="115000"/>
              </a:lnSpc>
              <a:spcBef>
                <a:spcPct val="20000"/>
              </a:spcBef>
              <a:spcAft>
                <a:spcPts val="600"/>
              </a:spcAft>
              <a:buFont typeface="+mj-lt"/>
              <a:buAutoNum type="arabicPeriod"/>
            </a:pPr>
            <a:r>
              <a:rPr lang="en-US" sz="2500" dirty="0">
                <a:solidFill>
                  <a:schemeClr val="bg1"/>
                </a:solidFill>
              </a:rPr>
              <a:t>Calculate interpreted total dissolved solids.</a:t>
            </a:r>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A9B0F934-4814-4A15-AAA6-8FFFB87F7F7B}"/>
                  </a:ext>
                </a:extLst>
              </p:cNvPr>
              <p:cNvSpPr/>
              <p:nvPr/>
            </p:nvSpPr>
            <p:spPr>
              <a:xfrm>
                <a:off x="6213987" y="2254431"/>
                <a:ext cx="5860026" cy="2406063"/>
              </a:xfrm>
              <a:prstGeom prst="rect">
                <a:avLst/>
              </a:prstGeom>
              <a:solidFill>
                <a:schemeClr val="bg2">
                  <a:lumMod val="90000"/>
                </a:schemeClr>
              </a:solidFill>
            </p:spPr>
            <p:txBody>
              <a:bodyPr wrap="square">
                <a:no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m:rPr>
                              <m:sty m:val="p"/>
                            </m:rPr>
                            <a:rPr lang="en-US">
                              <a:latin typeface="Cambria Math" panose="02040503050406030204" pitchFamily="18" charset="0"/>
                            </a:rPr>
                            <m:t>R</m:t>
                          </m:r>
                        </m:e>
                        <m:sub>
                          <m:r>
                            <m:rPr>
                              <m:sty m:val="p"/>
                            </m:rPr>
                            <a:rPr lang="en-US">
                              <a:latin typeface="Cambria Math" panose="02040503050406030204" pitchFamily="18" charset="0"/>
                            </a:rPr>
                            <m:t>w</m:t>
                          </m:r>
                          <m:r>
                            <a:rPr lang="en-US">
                              <a:latin typeface="Cambria Math" panose="02040503050406030204" pitchFamily="18" charset="0"/>
                            </a:rPr>
                            <m:t>77</m:t>
                          </m:r>
                        </m:sub>
                      </m:sSub>
                      <m:r>
                        <a:rPr lang="en-US" i="1">
                          <a:latin typeface="Cambria Math" panose="02040503050406030204" pitchFamily="18" charset="0"/>
                        </a:rPr>
                        <m:t>= </m:t>
                      </m:r>
                      <m:sSub>
                        <m:sSubPr>
                          <m:ctrlPr>
                            <a:rPr lang="en-US" i="1">
                              <a:latin typeface="Cambria Math" panose="02040503050406030204" pitchFamily="18" charset="0"/>
                            </a:rPr>
                          </m:ctrlPr>
                        </m:sSubPr>
                        <m:e>
                          <m:r>
                            <m:rPr>
                              <m:sty m:val="p"/>
                            </m:rPr>
                            <a:rPr lang="en-US">
                              <a:latin typeface="Cambria Math" panose="02040503050406030204" pitchFamily="18" charset="0"/>
                            </a:rPr>
                            <m:t>R</m:t>
                          </m:r>
                        </m:e>
                        <m:sub>
                          <m:r>
                            <m:rPr>
                              <m:sty m:val="p"/>
                            </m:rPr>
                            <a:rPr lang="en-US">
                              <a:latin typeface="Cambria Math" panose="02040503050406030204" pitchFamily="18" charset="0"/>
                            </a:rPr>
                            <m:t>wc</m:t>
                          </m:r>
                          <m:r>
                            <a:rPr lang="en-US" i="1">
                              <a:latin typeface="Cambria Math" panose="02040503050406030204" pitchFamily="18" charset="0"/>
                            </a:rPr>
                            <m:t> </m:t>
                          </m:r>
                        </m:sub>
                      </m:sSub>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m:t>
                          </m:r>
                          <m:sSub>
                            <m:sSubPr>
                              <m:ctrlPr>
                                <a:rPr lang="en-US" i="1">
                                  <a:latin typeface="Cambria Math" panose="02040503050406030204" pitchFamily="18" charset="0"/>
                                </a:rPr>
                              </m:ctrlPr>
                            </m:sSubPr>
                            <m:e>
                              <m:r>
                                <m:rPr>
                                  <m:sty m:val="p"/>
                                </m:rPr>
                                <a:rPr lang="en-US">
                                  <a:latin typeface="Cambria Math" panose="02040503050406030204" pitchFamily="18" charset="0"/>
                                </a:rPr>
                                <m:t>T</m:t>
                              </m:r>
                            </m:e>
                            <m:sub>
                              <m:r>
                                <m:rPr>
                                  <m:sty m:val="p"/>
                                </m:rPr>
                                <a:rPr lang="en-US">
                                  <a:latin typeface="Cambria Math" panose="02040503050406030204" pitchFamily="18" charset="0"/>
                                </a:rPr>
                                <m:t>f</m:t>
                              </m:r>
                            </m:sub>
                          </m:sSub>
                          <m:r>
                            <a:rPr lang="en-US" i="1">
                              <a:latin typeface="Cambria Math" panose="02040503050406030204" pitchFamily="18" charset="0"/>
                            </a:rPr>
                            <m:t>+6.77)</m:t>
                          </m:r>
                        </m:num>
                        <m:den>
                          <m:r>
                            <a:rPr lang="en-US" i="1">
                              <a:latin typeface="Cambria Math" panose="02040503050406030204" pitchFamily="18" charset="0"/>
                            </a:rPr>
                            <m:t>(77+6.77)</m:t>
                          </m:r>
                        </m:den>
                      </m:f>
                    </m:oMath>
                  </m:oMathPara>
                </a14:m>
                <a:endParaRPr lang="en-US" dirty="0"/>
              </a:p>
              <a:p>
                <a:pPr indent="457200">
                  <a:lnSpc>
                    <a:spcPct val="115000"/>
                  </a:lnSpc>
                  <a:spcBef>
                    <a:spcPts val="600"/>
                  </a:spcBef>
                  <a:spcAft>
                    <a:spcPts val="600"/>
                  </a:spcAft>
                </a:pPr>
                <a:r>
                  <a:rPr lang="en-US" sz="1400" dirty="0">
                    <a:latin typeface="Times New Roman" panose="02020603050405020304" pitchFamily="18" charset="0"/>
                    <a:ea typeface="Calibri" panose="020F0502020204030204" pitchFamily="34" charset="0"/>
                    <a:cs typeface="Times New Roman" panose="02020603050405020304" pitchFamily="18" charset="0"/>
                  </a:rPr>
                  <a:t>where:</a:t>
                </a:r>
              </a:p>
              <a:p>
                <a:pPr marL="457200" marR="0" indent="457200">
                  <a:lnSpc>
                    <a:spcPct val="50000"/>
                  </a:lnSpc>
                  <a:spcBef>
                    <a:spcPts val="600"/>
                  </a:spcBef>
                  <a:spcAft>
                    <a:spcPts val="600"/>
                  </a:spcAft>
                </a:pPr>
                <a:r>
                  <a:rPr lang="en-US" sz="1400" dirty="0" err="1">
                    <a:latin typeface="Times New Roman" panose="02020603050405020304" pitchFamily="18" charset="0"/>
                    <a:ea typeface="Calibri" panose="020F0502020204030204" pitchFamily="34" charset="0"/>
                    <a:cs typeface="Times New Roman" panose="02020603050405020304" pitchFamily="18" charset="0"/>
                  </a:rPr>
                  <a:t>T</a:t>
                </a:r>
                <a:r>
                  <a:rPr lang="en-US" sz="1400" baseline="-25000" dirty="0" err="1">
                    <a:latin typeface="Times New Roman" panose="02020603050405020304" pitchFamily="18" charset="0"/>
                    <a:ea typeface="Calibri" panose="020F0502020204030204" pitchFamily="34" charset="0"/>
                    <a:cs typeface="Times New Roman" panose="02020603050405020304" pitchFamily="18" charset="0"/>
                  </a:rPr>
                  <a:t>f</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a:latin typeface="Times New Roman" panose="02020603050405020304" pitchFamily="18" charset="0"/>
                    <a:ea typeface="Calibri" panose="020F0502020204030204" pitchFamily="34" charset="0"/>
                    <a:cs typeface="Times New Roman" panose="02020603050405020304" pitchFamily="18" charset="0"/>
                  </a:rPr>
                  <a:t>= temperature formation (</a:t>
                </a:r>
                <a:r>
                  <a:rPr lang="en-US" sz="1400" dirty="0">
                    <a:latin typeface="Calibri" panose="020F0502020204030204" pitchFamily="34" charset="0"/>
                    <a:ea typeface="Calibri" panose="020F0502020204030204" pitchFamily="34" charset="0"/>
                    <a:cs typeface="Calibri" panose="020F0502020204030204" pitchFamily="34" charset="0"/>
                  </a:rPr>
                  <a:t>°</a:t>
                </a:r>
                <a:r>
                  <a:rPr lang="en-US" sz="1400" dirty="0">
                    <a:latin typeface="Times New Roman" panose="02020603050405020304" pitchFamily="18" charset="0"/>
                    <a:ea typeface="Calibri" panose="020F0502020204030204" pitchFamily="34" charset="0"/>
                    <a:cs typeface="Times New Roman" panose="02020603050405020304" pitchFamily="18" charset="0"/>
                  </a:rPr>
                  <a:t>F)</a:t>
                </a:r>
              </a:p>
              <a:p>
                <a:pPr marL="457200" marR="0" indent="457200">
                  <a:lnSpc>
                    <a:spcPct val="50000"/>
                  </a:lnSpc>
                  <a:spcBef>
                    <a:spcPts val="600"/>
                  </a:spcBef>
                  <a:spcAft>
                    <a:spcPts val="600"/>
                  </a:spcAft>
                </a:pPr>
                <a:r>
                  <a:rPr lang="en-US" sz="1400" dirty="0" err="1">
                    <a:latin typeface="Times New Roman" panose="02020603050405020304" pitchFamily="18" charset="0"/>
                    <a:ea typeface="Calibri" panose="020F0502020204030204" pitchFamily="34" charset="0"/>
                    <a:cs typeface="Times New Roman" panose="02020603050405020304" pitchFamily="18" charset="0"/>
                  </a:rPr>
                  <a:t>R</a:t>
                </a:r>
                <a:r>
                  <a:rPr lang="en-US" sz="1400" baseline="-25000" dirty="0" err="1">
                    <a:latin typeface="Times New Roman" panose="02020603050405020304" pitchFamily="18" charset="0"/>
                    <a:ea typeface="Calibri" panose="020F0502020204030204" pitchFamily="34" charset="0"/>
                    <a:cs typeface="Times New Roman" panose="02020603050405020304" pitchFamily="18" charset="0"/>
                  </a:rPr>
                  <a:t>wc</a:t>
                </a:r>
                <a:r>
                  <a:rPr lang="en-US" sz="1400" b="1" baseline="-250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a:latin typeface="Times New Roman" panose="02020603050405020304" pitchFamily="18" charset="0"/>
                    <a:ea typeface="Calibri" panose="020F0502020204030204" pitchFamily="34" charset="0"/>
                    <a:cs typeface="Times New Roman" panose="02020603050405020304" pitchFamily="18" charset="0"/>
                  </a:rPr>
                  <a:t>= resistivity water, corrected (ohm-meter)</a:t>
                </a:r>
              </a:p>
              <a:p>
                <a:pPr marL="457200" marR="0" indent="457200">
                  <a:lnSpc>
                    <a:spcPct val="50000"/>
                  </a:lnSpc>
                  <a:spcBef>
                    <a:spcPts val="600"/>
                  </a:spcBef>
                  <a:spcAft>
                    <a:spcPts val="600"/>
                  </a:spcAft>
                </a:pPr>
                <a:r>
                  <a:rPr lang="en-US" sz="1400" dirty="0">
                    <a:latin typeface="Times New Roman" panose="02020603050405020304" pitchFamily="18" charset="0"/>
                    <a:ea typeface="Calibri" panose="020F0502020204030204" pitchFamily="34" charset="0"/>
                    <a:cs typeface="Times New Roman" panose="02020603050405020304" pitchFamily="18" charset="0"/>
                  </a:rPr>
                  <a:t>R</a:t>
                </a:r>
                <a:r>
                  <a:rPr lang="en-US" sz="1400" baseline="-25000" dirty="0">
                    <a:latin typeface="Times New Roman" panose="02020603050405020304" pitchFamily="18" charset="0"/>
                    <a:ea typeface="Calibri" panose="020F0502020204030204" pitchFamily="34" charset="0"/>
                    <a:cs typeface="Times New Roman" panose="02020603050405020304" pitchFamily="18" charset="0"/>
                  </a:rPr>
                  <a:t>w77</a:t>
                </a:r>
                <a:r>
                  <a:rPr lang="en-US" sz="1400" dirty="0">
                    <a:latin typeface="Times New Roman" panose="02020603050405020304" pitchFamily="18" charset="0"/>
                    <a:ea typeface="Calibri" panose="020F0502020204030204" pitchFamily="34" charset="0"/>
                    <a:cs typeface="Times New Roman" panose="02020603050405020304" pitchFamily="18" charset="0"/>
                  </a:rPr>
                  <a:t>	= resistivity water at 77</a:t>
                </a:r>
                <a:r>
                  <a:rPr lang="en-US" sz="1400" dirty="0">
                    <a:latin typeface="Calibri" panose="020F0502020204030204" pitchFamily="34" charset="0"/>
                    <a:ea typeface="Calibri" panose="020F0502020204030204" pitchFamily="34" charset="0"/>
                    <a:cs typeface="Times New Roman" panose="02020603050405020304" pitchFamily="18" charset="0"/>
                  </a:rPr>
                  <a:t>°</a:t>
                </a:r>
                <a:r>
                  <a:rPr lang="en-US" sz="1400" dirty="0">
                    <a:latin typeface="Times New Roman" panose="02020603050405020304" pitchFamily="18" charset="0"/>
                    <a:ea typeface="Calibri" panose="020F0502020204030204" pitchFamily="34" charset="0"/>
                    <a:cs typeface="Times New Roman" panose="02020603050405020304" pitchFamily="18" charset="0"/>
                  </a:rPr>
                  <a:t>F (ohm-meter)</a:t>
                </a:r>
              </a:p>
              <a:p>
                <a:pPr marL="914400" marR="0" indent="457200">
                  <a:lnSpc>
                    <a:spcPct val="115000"/>
                  </a:lnSpc>
                  <a:spcBef>
                    <a:spcPts val="600"/>
                  </a:spcBef>
                  <a:spcAft>
                    <a:spcPts val="600"/>
                  </a:spcAft>
                </a:pP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7" name="Rectangle 6">
                <a:extLst>
                  <a:ext uri="{FF2B5EF4-FFF2-40B4-BE49-F238E27FC236}">
                    <a16:creationId xmlns:a16="http://schemas.microsoft.com/office/drawing/2014/main" id="{A9B0F934-4814-4A15-AAA6-8FFFB87F7F7B}"/>
                  </a:ext>
                </a:extLst>
              </p:cNvPr>
              <p:cNvSpPr>
                <a:spLocks noRot="1" noChangeAspect="1" noMove="1" noResize="1" noEditPoints="1" noAdjustHandles="1" noChangeArrowheads="1" noChangeShapeType="1" noTextEdit="1"/>
              </p:cNvSpPr>
              <p:nvPr/>
            </p:nvSpPr>
            <p:spPr>
              <a:xfrm>
                <a:off x="6213987" y="2254431"/>
                <a:ext cx="5860026" cy="2406063"/>
              </a:xfrm>
              <a:prstGeom prst="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8576278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A269F2-2CDB-4CEF-B0B1-FF2D2D602EAD}"/>
              </a:ext>
            </a:extLst>
          </p:cNvPr>
          <p:cNvSpPr>
            <a:spLocks noGrp="1"/>
          </p:cNvSpPr>
          <p:nvPr>
            <p:ph type="sldNum" sz="quarter" idx="12"/>
          </p:nvPr>
        </p:nvSpPr>
        <p:spPr/>
        <p:txBody>
          <a:bodyPr/>
          <a:lstStyle/>
          <a:p>
            <a:fld id="{E25C318A-713C-E34F-BE3B-BC9114480D09}" type="slidenum">
              <a:rPr lang="en-US" smtClean="0"/>
              <a:t>15</a:t>
            </a:fld>
            <a:endParaRPr lang="en-US"/>
          </a:p>
        </p:txBody>
      </p:sp>
      <p:sp>
        <p:nvSpPr>
          <p:cNvPr id="5" name="Title 2">
            <a:extLst>
              <a:ext uri="{FF2B5EF4-FFF2-40B4-BE49-F238E27FC236}">
                <a16:creationId xmlns:a16="http://schemas.microsoft.com/office/drawing/2014/main" id="{A10A2478-40A9-479E-B6D4-1E2851E19EB8}"/>
              </a:ext>
            </a:extLst>
          </p:cNvPr>
          <p:cNvSpPr txBox="1">
            <a:spLocks/>
          </p:cNvSpPr>
          <p:nvPr/>
        </p:nvSpPr>
        <p:spPr>
          <a:xfrm>
            <a:off x="3352804" y="8208"/>
            <a:ext cx="5486400" cy="1484671"/>
          </a:xfrm>
          <a:prstGeom prst="rect">
            <a:avLst/>
          </a:prstGeom>
        </p:spPr>
        <p:txBody>
          <a:bodyPr>
            <a:normAutofit/>
          </a:bodyPr>
          <a:lstStyle>
            <a:lvl1pPr algn="ctr" defTabSz="457200" rtl="0" eaLnBrk="1" latinLnBrk="0" hangingPunct="1">
              <a:spcBef>
                <a:spcPct val="0"/>
              </a:spcBef>
              <a:buNone/>
              <a:defRPr sz="4400" kern="1200">
                <a:solidFill>
                  <a:schemeClr val="bg1"/>
                </a:solidFill>
                <a:latin typeface="+mj-lt"/>
                <a:ea typeface="+mj-ea"/>
                <a:cs typeface="+mj-cs"/>
              </a:defRPr>
            </a:lvl1pPr>
          </a:lstStyle>
          <a:p>
            <a:r>
              <a:rPr lang="en-US" b="1" dirty="0"/>
              <a:t>Math is Fun!</a:t>
            </a:r>
          </a:p>
        </p:txBody>
      </p:sp>
      <p:sp>
        <p:nvSpPr>
          <p:cNvPr id="6" name="Rectangle 5">
            <a:extLst>
              <a:ext uri="{FF2B5EF4-FFF2-40B4-BE49-F238E27FC236}">
                <a16:creationId xmlns:a16="http://schemas.microsoft.com/office/drawing/2014/main" id="{2E6CDF2C-38AA-41A1-9545-38D429A09A59}"/>
              </a:ext>
            </a:extLst>
          </p:cNvPr>
          <p:cNvSpPr/>
          <p:nvPr/>
        </p:nvSpPr>
        <p:spPr>
          <a:xfrm>
            <a:off x="0" y="809085"/>
            <a:ext cx="6096000" cy="5702523"/>
          </a:xfrm>
          <a:prstGeom prst="rect">
            <a:avLst/>
          </a:prstGeom>
        </p:spPr>
        <p:txBody>
          <a:bodyPr wrap="square">
            <a:spAutoFit/>
          </a:bodyPr>
          <a:lstStyle/>
          <a:p>
            <a:pPr marL="514350" marR="0" lvl="0" indent="-514350">
              <a:lnSpc>
                <a:spcPct val="115000"/>
              </a:lnSpc>
              <a:spcBef>
                <a:spcPct val="20000"/>
              </a:spcBef>
              <a:spcAft>
                <a:spcPts val="600"/>
              </a:spcAft>
              <a:buFont typeface="+mj-lt"/>
              <a:buAutoNum type="arabicPeriod"/>
            </a:pPr>
            <a:r>
              <a:rPr lang="en-US" sz="2500" dirty="0">
                <a:solidFill>
                  <a:schemeClr val="bg1"/>
                </a:solidFill>
              </a:rPr>
              <a:t>Determine the temperature of the formation being investigated.</a:t>
            </a:r>
          </a:p>
          <a:p>
            <a:pPr marL="514350" marR="0" lvl="0" indent="-514350">
              <a:lnSpc>
                <a:spcPct val="115000"/>
              </a:lnSpc>
              <a:spcBef>
                <a:spcPct val="20000"/>
              </a:spcBef>
              <a:spcAft>
                <a:spcPts val="600"/>
              </a:spcAft>
              <a:buFont typeface="+mj-lt"/>
              <a:buAutoNum type="arabicPeriod"/>
            </a:pPr>
            <a:r>
              <a:rPr lang="en-US" sz="2500" dirty="0">
                <a:solidFill>
                  <a:schemeClr val="bg1"/>
                </a:solidFill>
              </a:rPr>
              <a:t>Determine resistivity of water equivalent.</a:t>
            </a:r>
          </a:p>
          <a:p>
            <a:pPr marL="514350" marR="0" lvl="0" indent="-514350">
              <a:lnSpc>
                <a:spcPct val="115000"/>
              </a:lnSpc>
              <a:spcBef>
                <a:spcPct val="20000"/>
              </a:spcBef>
              <a:spcAft>
                <a:spcPts val="600"/>
              </a:spcAft>
              <a:buFont typeface="+mj-lt"/>
              <a:buAutoNum type="arabicPeriod"/>
            </a:pPr>
            <a:r>
              <a:rPr lang="en-US" sz="2500" dirty="0">
                <a:solidFill>
                  <a:schemeClr val="bg1"/>
                </a:solidFill>
              </a:rPr>
              <a:t>Correct resistivity water based on groundwater type correction factor.</a:t>
            </a:r>
          </a:p>
          <a:p>
            <a:pPr marL="514350" marR="0" lvl="0" indent="-514350">
              <a:lnSpc>
                <a:spcPct val="115000"/>
              </a:lnSpc>
              <a:spcBef>
                <a:spcPct val="20000"/>
              </a:spcBef>
              <a:spcAft>
                <a:spcPts val="600"/>
              </a:spcAft>
              <a:buFont typeface="+mj-lt"/>
              <a:buAutoNum type="arabicPeriod"/>
            </a:pPr>
            <a:r>
              <a:rPr lang="en-US" sz="2500" dirty="0">
                <a:solidFill>
                  <a:schemeClr val="bg1"/>
                </a:solidFill>
              </a:rPr>
              <a:t>Convert resistivity water at formation temperature to 77°F using Arp’s Equation.</a:t>
            </a:r>
          </a:p>
          <a:p>
            <a:pPr marL="514350" marR="0" lvl="0" indent="-514350">
              <a:lnSpc>
                <a:spcPct val="115000"/>
              </a:lnSpc>
              <a:spcBef>
                <a:spcPct val="20000"/>
              </a:spcBef>
              <a:spcAft>
                <a:spcPts val="600"/>
              </a:spcAft>
              <a:buFont typeface="+mj-lt"/>
              <a:buAutoNum type="arabicPeriod"/>
            </a:pPr>
            <a:r>
              <a:rPr lang="en-US" sz="2500" b="1" u="sng" dirty="0">
                <a:solidFill>
                  <a:schemeClr val="accent3">
                    <a:lumMod val="60000"/>
                    <a:lumOff val="40000"/>
                  </a:schemeClr>
                </a:solidFill>
              </a:rPr>
              <a:t>Convert resistivity water at 77°F to conductivity water at 77°F.</a:t>
            </a:r>
          </a:p>
          <a:p>
            <a:pPr marL="514350" marR="0" lvl="0" indent="-514350">
              <a:lnSpc>
                <a:spcPct val="115000"/>
              </a:lnSpc>
              <a:spcBef>
                <a:spcPct val="20000"/>
              </a:spcBef>
              <a:spcAft>
                <a:spcPts val="600"/>
              </a:spcAft>
              <a:buFont typeface="+mj-lt"/>
              <a:buAutoNum type="arabicPeriod"/>
            </a:pPr>
            <a:r>
              <a:rPr lang="en-US" sz="2500" dirty="0">
                <a:solidFill>
                  <a:schemeClr val="bg1"/>
                </a:solidFill>
              </a:rPr>
              <a:t>Calculate interpreted total dissolved solids.</a:t>
            </a:r>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A9B0F934-4814-4A15-AAA6-8FFFB87F7F7B}"/>
                  </a:ext>
                </a:extLst>
              </p:cNvPr>
              <p:cNvSpPr/>
              <p:nvPr/>
            </p:nvSpPr>
            <p:spPr>
              <a:xfrm>
                <a:off x="6213987" y="2254431"/>
                <a:ext cx="5860026" cy="2504382"/>
              </a:xfrm>
              <a:prstGeom prst="rect">
                <a:avLst/>
              </a:prstGeom>
              <a:solidFill>
                <a:schemeClr val="bg2">
                  <a:lumMod val="90000"/>
                </a:schemeClr>
              </a:solidFill>
            </p:spPr>
            <p:txBody>
              <a:bodyPr wrap="square">
                <a:noAutofit/>
              </a:bodyPr>
              <a:lstStyle/>
              <a:p>
                <a:endParaRPr lang="en-US" i="1" dirty="0"/>
              </a:p>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m:rPr>
                              <m:sty m:val="p"/>
                            </m:rPr>
                            <a:rPr lang="en-US">
                              <a:latin typeface="Cambria Math" panose="02040503050406030204" pitchFamily="18" charset="0"/>
                            </a:rPr>
                            <m:t>C</m:t>
                          </m:r>
                        </m:e>
                        <m:sub>
                          <m:r>
                            <m:rPr>
                              <m:sty m:val="p"/>
                            </m:rPr>
                            <a:rPr lang="en-US">
                              <a:latin typeface="Cambria Math" panose="02040503050406030204" pitchFamily="18" charset="0"/>
                            </a:rPr>
                            <m:t>w</m:t>
                          </m:r>
                        </m:sub>
                      </m:sSub>
                      <m:r>
                        <a:rPr lang="en-US" i="1">
                          <a:latin typeface="Cambria Math" panose="02040503050406030204" pitchFamily="18" charset="0"/>
                        </a:rPr>
                        <m:t>= </m:t>
                      </m:r>
                      <m:f>
                        <m:fPr>
                          <m:ctrlPr>
                            <a:rPr lang="en-US" i="1">
                              <a:latin typeface="Cambria Math" panose="02040503050406030204" pitchFamily="18" charset="0"/>
                            </a:rPr>
                          </m:ctrlPr>
                        </m:fPr>
                        <m:num>
                          <m:r>
                            <a:rPr lang="en-US" i="1">
                              <a:latin typeface="Cambria Math" panose="02040503050406030204" pitchFamily="18" charset="0"/>
                            </a:rPr>
                            <m:t>10,000</m:t>
                          </m:r>
                        </m:num>
                        <m:den>
                          <m:sSub>
                            <m:sSubPr>
                              <m:ctrlPr>
                                <a:rPr lang="en-US" i="1">
                                  <a:latin typeface="Cambria Math" panose="02040503050406030204" pitchFamily="18" charset="0"/>
                                </a:rPr>
                              </m:ctrlPr>
                            </m:sSubPr>
                            <m:e>
                              <m:r>
                                <m:rPr>
                                  <m:sty m:val="p"/>
                                </m:rPr>
                                <a:rPr lang="en-US">
                                  <a:latin typeface="Cambria Math" panose="02040503050406030204" pitchFamily="18" charset="0"/>
                                </a:rPr>
                                <m:t>R</m:t>
                              </m:r>
                            </m:e>
                            <m:sub>
                              <m:r>
                                <m:rPr>
                                  <m:sty m:val="p"/>
                                </m:rPr>
                                <a:rPr lang="en-US">
                                  <a:latin typeface="Cambria Math" panose="02040503050406030204" pitchFamily="18" charset="0"/>
                                </a:rPr>
                                <m:t>w</m:t>
                              </m:r>
                              <m:r>
                                <a:rPr lang="en-US">
                                  <a:latin typeface="Cambria Math" panose="02040503050406030204" pitchFamily="18" charset="0"/>
                                </a:rPr>
                                <m:t>77</m:t>
                              </m:r>
                            </m:sub>
                          </m:sSub>
                        </m:den>
                      </m:f>
                    </m:oMath>
                  </m:oMathPara>
                </a14:m>
                <a:endParaRPr lang="en-US" dirty="0"/>
              </a:p>
              <a:p>
                <a:endParaRPr lang="en-US" dirty="0"/>
              </a:p>
              <a:p>
                <a:pPr indent="457200">
                  <a:lnSpc>
                    <a:spcPct val="115000"/>
                  </a:lnSpc>
                  <a:spcBef>
                    <a:spcPts val="600"/>
                  </a:spcBef>
                  <a:spcAft>
                    <a:spcPts val="600"/>
                  </a:spcAft>
                </a:pPr>
                <a:r>
                  <a:rPr lang="en-US" sz="1400" dirty="0">
                    <a:latin typeface="Times New Roman" panose="02020603050405020304" pitchFamily="18" charset="0"/>
                    <a:ea typeface="Calibri" panose="020F0502020204030204" pitchFamily="34" charset="0"/>
                    <a:cs typeface="Times New Roman" panose="02020603050405020304" pitchFamily="18" charset="0"/>
                  </a:rPr>
                  <a:t>where:</a:t>
                </a:r>
              </a:p>
              <a:p>
                <a:pPr marL="457200" marR="0" indent="457200">
                  <a:lnSpc>
                    <a:spcPct val="50000"/>
                  </a:lnSpc>
                  <a:spcBef>
                    <a:spcPts val="600"/>
                  </a:spcBef>
                  <a:spcAft>
                    <a:spcPts val="600"/>
                  </a:spcAft>
                </a:pPr>
                <a:r>
                  <a:rPr lang="en-US" sz="1400" dirty="0" err="1">
                    <a:latin typeface="Times New Roman" panose="02020603050405020304" pitchFamily="18" charset="0"/>
                    <a:ea typeface="Calibri" panose="020F0502020204030204" pitchFamily="34" charset="0"/>
                    <a:cs typeface="Times New Roman" panose="02020603050405020304" pitchFamily="18" charset="0"/>
                  </a:rPr>
                  <a:t>C</a:t>
                </a:r>
                <a:r>
                  <a:rPr lang="en-US" sz="1400" baseline="-25000" dirty="0" err="1">
                    <a:latin typeface="Times New Roman" panose="02020603050405020304" pitchFamily="18" charset="0"/>
                    <a:ea typeface="Calibri" panose="020F0502020204030204" pitchFamily="34" charset="0"/>
                    <a:cs typeface="Times New Roman" panose="02020603050405020304" pitchFamily="18" charset="0"/>
                  </a:rPr>
                  <a:t>w</a:t>
                </a:r>
                <a:r>
                  <a:rPr lang="en-US" sz="1400" dirty="0">
                    <a:latin typeface="Times New Roman" panose="02020603050405020304" pitchFamily="18" charset="0"/>
                    <a:ea typeface="Calibri" panose="020F0502020204030204" pitchFamily="34" charset="0"/>
                    <a:cs typeface="Times New Roman" panose="02020603050405020304" pitchFamily="18" charset="0"/>
                  </a:rPr>
                  <a:t> 	= conductivity water at 77</a:t>
                </a:r>
                <a:r>
                  <a:rPr lang="en-US" sz="1400" dirty="0">
                    <a:latin typeface="Calibri" panose="020F0502020204030204" pitchFamily="34" charset="0"/>
                    <a:ea typeface="Calibri" panose="020F0502020204030204" pitchFamily="34" charset="0"/>
                    <a:cs typeface="Times New Roman" panose="02020603050405020304" pitchFamily="18" charset="0"/>
                  </a:rPr>
                  <a:t>°</a:t>
                </a:r>
                <a:r>
                  <a:rPr lang="en-US" sz="1400" dirty="0">
                    <a:latin typeface="Times New Roman" panose="02020603050405020304" pitchFamily="18" charset="0"/>
                    <a:ea typeface="Calibri" panose="020F0502020204030204" pitchFamily="34" charset="0"/>
                    <a:cs typeface="Times New Roman" panose="02020603050405020304" pitchFamily="18" charset="0"/>
                  </a:rPr>
                  <a:t>F (microsiemens-centimeter)</a:t>
                </a:r>
              </a:p>
              <a:p>
                <a:pPr marL="457200" marR="0" indent="457200">
                  <a:lnSpc>
                    <a:spcPct val="50000"/>
                  </a:lnSpc>
                  <a:spcBef>
                    <a:spcPts val="600"/>
                  </a:spcBef>
                  <a:spcAft>
                    <a:spcPts val="600"/>
                  </a:spcAft>
                </a:pPr>
                <a:r>
                  <a:rPr lang="en-US" sz="1400" dirty="0">
                    <a:latin typeface="Times New Roman" panose="02020603050405020304" pitchFamily="18" charset="0"/>
                    <a:ea typeface="Calibri" panose="020F0502020204030204" pitchFamily="34" charset="0"/>
                    <a:cs typeface="Times New Roman" panose="02020603050405020304" pitchFamily="18" charset="0"/>
                  </a:rPr>
                  <a:t>R</a:t>
                </a:r>
                <a:r>
                  <a:rPr lang="en-US" sz="1400" baseline="-25000" dirty="0">
                    <a:latin typeface="Times New Roman" panose="02020603050405020304" pitchFamily="18" charset="0"/>
                    <a:ea typeface="Calibri" panose="020F0502020204030204" pitchFamily="34" charset="0"/>
                    <a:cs typeface="Times New Roman" panose="02020603050405020304" pitchFamily="18" charset="0"/>
                  </a:rPr>
                  <a:t>w77</a:t>
                </a:r>
                <a:r>
                  <a:rPr lang="en-US" sz="1400" dirty="0">
                    <a:latin typeface="Times New Roman" panose="02020603050405020304" pitchFamily="18" charset="0"/>
                    <a:ea typeface="Calibri" panose="020F0502020204030204" pitchFamily="34" charset="0"/>
                    <a:cs typeface="Times New Roman" panose="02020603050405020304" pitchFamily="18" charset="0"/>
                  </a:rPr>
                  <a:t> 	= resistivity water at 77</a:t>
                </a:r>
                <a:r>
                  <a:rPr lang="en-US" sz="1400" dirty="0">
                    <a:latin typeface="Calibri" panose="020F0502020204030204" pitchFamily="34" charset="0"/>
                    <a:ea typeface="Calibri" panose="020F0502020204030204" pitchFamily="34" charset="0"/>
                    <a:cs typeface="Times New Roman" panose="02020603050405020304" pitchFamily="18" charset="0"/>
                  </a:rPr>
                  <a:t>°</a:t>
                </a:r>
                <a:r>
                  <a:rPr lang="en-US" sz="1400" dirty="0">
                    <a:latin typeface="Times New Roman" panose="02020603050405020304" pitchFamily="18" charset="0"/>
                    <a:ea typeface="Calibri" panose="020F0502020204030204" pitchFamily="34" charset="0"/>
                    <a:cs typeface="Times New Roman" panose="02020603050405020304" pitchFamily="18" charset="0"/>
                  </a:rPr>
                  <a:t>F (ohm-meter)</a:t>
                </a:r>
              </a:p>
              <a:p>
                <a:pPr marL="457200" marR="0" indent="457200">
                  <a:lnSpc>
                    <a:spcPct val="50000"/>
                  </a:lnSpc>
                  <a:spcBef>
                    <a:spcPts val="600"/>
                  </a:spcBef>
                  <a:spcAft>
                    <a:spcPts val="600"/>
                  </a:spcAft>
                </a:pP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7" name="Rectangle 6">
                <a:extLst>
                  <a:ext uri="{FF2B5EF4-FFF2-40B4-BE49-F238E27FC236}">
                    <a16:creationId xmlns:a16="http://schemas.microsoft.com/office/drawing/2014/main" id="{A9B0F934-4814-4A15-AAA6-8FFFB87F7F7B}"/>
                  </a:ext>
                </a:extLst>
              </p:cNvPr>
              <p:cNvSpPr>
                <a:spLocks noRot="1" noChangeAspect="1" noMove="1" noResize="1" noEditPoints="1" noAdjustHandles="1" noChangeArrowheads="1" noChangeShapeType="1" noTextEdit="1"/>
              </p:cNvSpPr>
              <p:nvPr/>
            </p:nvSpPr>
            <p:spPr>
              <a:xfrm>
                <a:off x="6213987" y="2254431"/>
                <a:ext cx="5860026" cy="2504382"/>
              </a:xfrm>
              <a:prstGeom prst="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5022974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A269F2-2CDB-4CEF-B0B1-FF2D2D602EAD}"/>
              </a:ext>
            </a:extLst>
          </p:cNvPr>
          <p:cNvSpPr>
            <a:spLocks noGrp="1"/>
          </p:cNvSpPr>
          <p:nvPr>
            <p:ph type="sldNum" sz="quarter" idx="12"/>
          </p:nvPr>
        </p:nvSpPr>
        <p:spPr/>
        <p:txBody>
          <a:bodyPr/>
          <a:lstStyle/>
          <a:p>
            <a:fld id="{E25C318A-713C-E34F-BE3B-BC9114480D09}" type="slidenum">
              <a:rPr lang="en-US" smtClean="0"/>
              <a:t>16</a:t>
            </a:fld>
            <a:endParaRPr lang="en-US"/>
          </a:p>
        </p:txBody>
      </p:sp>
      <p:sp>
        <p:nvSpPr>
          <p:cNvPr id="5" name="Title 2">
            <a:extLst>
              <a:ext uri="{FF2B5EF4-FFF2-40B4-BE49-F238E27FC236}">
                <a16:creationId xmlns:a16="http://schemas.microsoft.com/office/drawing/2014/main" id="{A10A2478-40A9-479E-B6D4-1E2851E19EB8}"/>
              </a:ext>
            </a:extLst>
          </p:cNvPr>
          <p:cNvSpPr txBox="1">
            <a:spLocks/>
          </p:cNvSpPr>
          <p:nvPr/>
        </p:nvSpPr>
        <p:spPr>
          <a:xfrm>
            <a:off x="3352804" y="8208"/>
            <a:ext cx="5486400" cy="1484671"/>
          </a:xfrm>
          <a:prstGeom prst="rect">
            <a:avLst/>
          </a:prstGeom>
        </p:spPr>
        <p:txBody>
          <a:bodyPr>
            <a:normAutofit/>
          </a:bodyPr>
          <a:lstStyle>
            <a:lvl1pPr algn="ctr" defTabSz="457200" rtl="0" eaLnBrk="1" latinLnBrk="0" hangingPunct="1">
              <a:spcBef>
                <a:spcPct val="0"/>
              </a:spcBef>
              <a:buNone/>
              <a:defRPr sz="4400" kern="1200">
                <a:solidFill>
                  <a:schemeClr val="bg1"/>
                </a:solidFill>
                <a:latin typeface="+mj-lt"/>
                <a:ea typeface="+mj-ea"/>
                <a:cs typeface="+mj-cs"/>
              </a:defRPr>
            </a:lvl1pPr>
          </a:lstStyle>
          <a:p>
            <a:r>
              <a:rPr lang="en-US" b="1" dirty="0"/>
              <a:t>Math is Fun!</a:t>
            </a:r>
          </a:p>
        </p:txBody>
      </p:sp>
      <p:sp>
        <p:nvSpPr>
          <p:cNvPr id="6" name="Rectangle 5">
            <a:extLst>
              <a:ext uri="{FF2B5EF4-FFF2-40B4-BE49-F238E27FC236}">
                <a16:creationId xmlns:a16="http://schemas.microsoft.com/office/drawing/2014/main" id="{2E6CDF2C-38AA-41A1-9545-38D429A09A59}"/>
              </a:ext>
            </a:extLst>
          </p:cNvPr>
          <p:cNvSpPr/>
          <p:nvPr/>
        </p:nvSpPr>
        <p:spPr>
          <a:xfrm>
            <a:off x="0" y="809085"/>
            <a:ext cx="6096000" cy="5702523"/>
          </a:xfrm>
          <a:prstGeom prst="rect">
            <a:avLst/>
          </a:prstGeom>
        </p:spPr>
        <p:txBody>
          <a:bodyPr wrap="square">
            <a:spAutoFit/>
          </a:bodyPr>
          <a:lstStyle/>
          <a:p>
            <a:pPr marL="514350" marR="0" lvl="0" indent="-514350">
              <a:lnSpc>
                <a:spcPct val="115000"/>
              </a:lnSpc>
              <a:spcBef>
                <a:spcPct val="20000"/>
              </a:spcBef>
              <a:spcAft>
                <a:spcPts val="600"/>
              </a:spcAft>
              <a:buFont typeface="+mj-lt"/>
              <a:buAutoNum type="arabicPeriod"/>
            </a:pPr>
            <a:r>
              <a:rPr lang="en-US" sz="2500" dirty="0">
                <a:solidFill>
                  <a:schemeClr val="bg1"/>
                </a:solidFill>
              </a:rPr>
              <a:t>Determine the temperature of the formation being investigated.</a:t>
            </a:r>
          </a:p>
          <a:p>
            <a:pPr marL="514350" marR="0" lvl="0" indent="-514350">
              <a:lnSpc>
                <a:spcPct val="115000"/>
              </a:lnSpc>
              <a:spcBef>
                <a:spcPct val="20000"/>
              </a:spcBef>
              <a:spcAft>
                <a:spcPts val="600"/>
              </a:spcAft>
              <a:buFont typeface="+mj-lt"/>
              <a:buAutoNum type="arabicPeriod"/>
            </a:pPr>
            <a:r>
              <a:rPr lang="en-US" sz="2500" dirty="0">
                <a:solidFill>
                  <a:schemeClr val="bg1"/>
                </a:solidFill>
              </a:rPr>
              <a:t>Determine resistivity of water equivalent.</a:t>
            </a:r>
          </a:p>
          <a:p>
            <a:pPr marL="514350" marR="0" lvl="0" indent="-514350">
              <a:lnSpc>
                <a:spcPct val="115000"/>
              </a:lnSpc>
              <a:spcBef>
                <a:spcPct val="20000"/>
              </a:spcBef>
              <a:spcAft>
                <a:spcPts val="600"/>
              </a:spcAft>
              <a:buFont typeface="+mj-lt"/>
              <a:buAutoNum type="arabicPeriod"/>
            </a:pPr>
            <a:r>
              <a:rPr lang="en-US" sz="2500" dirty="0">
                <a:solidFill>
                  <a:schemeClr val="bg1"/>
                </a:solidFill>
              </a:rPr>
              <a:t>Correct resistivity water based on groundwater type correction factor.</a:t>
            </a:r>
          </a:p>
          <a:p>
            <a:pPr marL="514350" marR="0" lvl="0" indent="-514350">
              <a:lnSpc>
                <a:spcPct val="115000"/>
              </a:lnSpc>
              <a:spcBef>
                <a:spcPct val="20000"/>
              </a:spcBef>
              <a:spcAft>
                <a:spcPts val="600"/>
              </a:spcAft>
              <a:buFont typeface="+mj-lt"/>
              <a:buAutoNum type="arabicPeriod"/>
            </a:pPr>
            <a:r>
              <a:rPr lang="en-US" sz="2500" dirty="0">
                <a:solidFill>
                  <a:schemeClr val="bg1"/>
                </a:solidFill>
              </a:rPr>
              <a:t>Convert resistivity water at formation temperature to 77°F using Arp’s Equation.</a:t>
            </a:r>
          </a:p>
          <a:p>
            <a:pPr marL="514350" marR="0" lvl="0" indent="-514350">
              <a:lnSpc>
                <a:spcPct val="115000"/>
              </a:lnSpc>
              <a:spcBef>
                <a:spcPct val="20000"/>
              </a:spcBef>
              <a:spcAft>
                <a:spcPts val="600"/>
              </a:spcAft>
              <a:buFont typeface="+mj-lt"/>
              <a:buAutoNum type="arabicPeriod"/>
            </a:pPr>
            <a:r>
              <a:rPr lang="en-US" sz="2500" dirty="0">
                <a:solidFill>
                  <a:schemeClr val="bg1"/>
                </a:solidFill>
              </a:rPr>
              <a:t>Convert resistivity water at 77°F to conductivity water at 77°F.</a:t>
            </a:r>
          </a:p>
          <a:p>
            <a:pPr marL="514350" marR="0" lvl="0" indent="-514350">
              <a:lnSpc>
                <a:spcPct val="115000"/>
              </a:lnSpc>
              <a:spcBef>
                <a:spcPct val="20000"/>
              </a:spcBef>
              <a:spcAft>
                <a:spcPts val="600"/>
              </a:spcAft>
              <a:buFont typeface="+mj-lt"/>
              <a:buAutoNum type="arabicPeriod"/>
            </a:pPr>
            <a:r>
              <a:rPr lang="en-US" sz="2500" b="1" u="sng" dirty="0">
                <a:solidFill>
                  <a:schemeClr val="accent3">
                    <a:lumMod val="60000"/>
                    <a:lumOff val="40000"/>
                  </a:schemeClr>
                </a:solidFill>
              </a:rPr>
              <a:t>Calculate interpreted total dissolved solids.</a:t>
            </a:r>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A9B0F934-4814-4A15-AAA6-8FFFB87F7F7B}"/>
                  </a:ext>
                </a:extLst>
              </p:cNvPr>
              <p:cNvSpPr/>
              <p:nvPr/>
            </p:nvSpPr>
            <p:spPr>
              <a:xfrm>
                <a:off x="6213987" y="2254430"/>
                <a:ext cx="5860026" cy="2573209"/>
              </a:xfrm>
              <a:prstGeom prst="rect">
                <a:avLst/>
              </a:prstGeom>
              <a:solidFill>
                <a:schemeClr val="bg2">
                  <a:lumMod val="90000"/>
                </a:schemeClr>
              </a:solidFill>
            </p:spPr>
            <p:txBody>
              <a:bodyPr wrap="square">
                <a:noAutofit/>
              </a:bodyPr>
              <a:lstStyle/>
              <a:p>
                <a:endParaRPr lang="en-US" i="1" dirty="0"/>
              </a:p>
              <a:p>
                <a:pPr marR="0">
                  <a:lnSpc>
                    <a:spcPct val="115000"/>
                  </a:lnSpc>
                  <a:spcBef>
                    <a:spcPts val="600"/>
                  </a:spcBef>
                  <a:spcAft>
                    <a:spcPts val="600"/>
                  </a:spcAft>
                </a:pPr>
                <a14:m>
                  <m:oMathPara xmlns:m="http://schemas.openxmlformats.org/officeDocument/2006/math">
                    <m:oMathParaPr>
                      <m:jc m:val="centerGroup"/>
                    </m:oMathParaPr>
                    <m:oMath xmlns:m="http://schemas.openxmlformats.org/officeDocument/2006/math">
                      <m:r>
                        <m:rPr>
                          <m:nor/>
                        </m:rPr>
                        <a:rPr lang="en-US">
                          <a:latin typeface="Times New Roman" panose="02020603050405020304" pitchFamily="18" charset="0"/>
                          <a:ea typeface="Calibri" panose="020F0502020204030204" pitchFamily="34" charset="0"/>
                          <a:cs typeface="Times New Roman" panose="02020603050405020304" pitchFamily="18" charset="0"/>
                        </a:rPr>
                        <m:t>TDS</m:t>
                      </m:r>
                      <m:r>
                        <m:rPr>
                          <m:nor/>
                        </m:rPr>
                        <a:rPr lang="en-US">
                          <a:latin typeface="Times New Roman" panose="02020603050405020304" pitchFamily="18" charset="0"/>
                          <a:ea typeface="Calibri" panose="020F0502020204030204" pitchFamily="34" charset="0"/>
                          <a:cs typeface="Times New Roman" panose="02020603050405020304" pitchFamily="18" charset="0"/>
                        </a:rPr>
                        <m:t> = </m:t>
                      </m:r>
                      <m:r>
                        <m:rPr>
                          <m:nor/>
                        </m:rPr>
                        <a:rPr lang="en-US">
                          <a:latin typeface="Times New Roman" panose="02020603050405020304" pitchFamily="18" charset="0"/>
                          <a:ea typeface="Calibri" panose="020F0502020204030204" pitchFamily="34" charset="0"/>
                          <a:cs typeface="Times New Roman" panose="02020603050405020304" pitchFamily="18" charset="0"/>
                        </a:rPr>
                        <m:t>ct</m:t>
                      </m:r>
                      <m:r>
                        <m:rPr>
                          <m:nor/>
                        </m:rPr>
                        <a:rPr lang="en-US">
                          <a:latin typeface="Times New Roman" panose="02020603050405020304" pitchFamily="18" charset="0"/>
                          <a:ea typeface="Calibri" panose="020F0502020204030204" pitchFamily="34" charset="0"/>
                          <a:cs typeface="Times New Roman" panose="02020603050405020304" pitchFamily="18" charset="0"/>
                        </a:rPr>
                        <m:t> · </m:t>
                      </m:r>
                      <m:r>
                        <m:rPr>
                          <m:nor/>
                        </m:rPr>
                        <a:rPr lang="en-US">
                          <a:latin typeface="Times New Roman" panose="02020603050405020304" pitchFamily="18" charset="0"/>
                          <a:ea typeface="Calibri" panose="020F0502020204030204" pitchFamily="34" charset="0"/>
                          <a:cs typeface="Times New Roman" panose="02020603050405020304" pitchFamily="18" charset="0"/>
                        </a:rPr>
                        <m:t>Cw</m:t>
                      </m:r>
                    </m:oMath>
                  </m:oMathPara>
                </a14:m>
                <a:endParaRPr lang="en-US" dirty="0">
                  <a:latin typeface="Times New Roman" panose="02020603050405020304" pitchFamily="18" charset="0"/>
                  <a:ea typeface="Calibri" panose="020F0502020204030204" pitchFamily="34" charset="0"/>
                  <a:cs typeface="Times New Roman" panose="02020603050405020304" pitchFamily="18" charset="0"/>
                </a:endParaRPr>
              </a:p>
              <a:p>
                <a:endParaRPr lang="en-US" dirty="0"/>
              </a:p>
              <a:p>
                <a:pPr indent="457200">
                  <a:lnSpc>
                    <a:spcPct val="115000"/>
                  </a:lnSpc>
                  <a:spcBef>
                    <a:spcPts val="600"/>
                  </a:spcBef>
                  <a:spcAft>
                    <a:spcPts val="600"/>
                  </a:spcAft>
                </a:pPr>
                <a:r>
                  <a:rPr lang="en-US" sz="1400" dirty="0">
                    <a:latin typeface="Times New Roman" panose="02020603050405020304" pitchFamily="18" charset="0"/>
                    <a:ea typeface="Calibri" panose="020F0502020204030204" pitchFamily="34" charset="0"/>
                    <a:cs typeface="Times New Roman" panose="02020603050405020304" pitchFamily="18" charset="0"/>
                  </a:rPr>
                  <a:t>where:</a:t>
                </a:r>
              </a:p>
              <a:p>
                <a:pPr marL="457200" marR="0" indent="457200">
                  <a:lnSpc>
                    <a:spcPct val="50000"/>
                  </a:lnSpc>
                  <a:spcBef>
                    <a:spcPts val="600"/>
                  </a:spcBef>
                  <a:spcAft>
                    <a:spcPts val="600"/>
                  </a:spcAft>
                </a:pPr>
                <a:r>
                  <a:rPr lang="en-US" sz="1400" dirty="0">
                    <a:latin typeface="Times New Roman" panose="02020603050405020304" pitchFamily="18" charset="0"/>
                    <a:ea typeface="Calibri" panose="020F0502020204030204" pitchFamily="34" charset="0"/>
                    <a:cs typeface="Times New Roman" panose="02020603050405020304" pitchFamily="18" charset="0"/>
                  </a:rPr>
                  <a:t>TDS</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a:latin typeface="Times New Roman" panose="02020603050405020304" pitchFamily="18" charset="0"/>
                    <a:ea typeface="Calibri" panose="020F0502020204030204" pitchFamily="34" charset="0"/>
                    <a:cs typeface="Times New Roman" panose="02020603050405020304" pitchFamily="18" charset="0"/>
                  </a:rPr>
                  <a:t>= interpreted total dissolved solids (milligrams per liter)</a:t>
                </a:r>
              </a:p>
              <a:p>
                <a:pPr marL="457200" marR="0" indent="457200">
                  <a:lnSpc>
                    <a:spcPct val="50000"/>
                  </a:lnSpc>
                  <a:spcBef>
                    <a:spcPts val="600"/>
                  </a:spcBef>
                  <a:spcAft>
                    <a:spcPts val="600"/>
                  </a:spcAft>
                </a:pPr>
                <a:r>
                  <a:rPr lang="en-US" sz="1400" dirty="0" err="1">
                    <a:latin typeface="Times New Roman" panose="02020603050405020304" pitchFamily="18" charset="0"/>
                    <a:ea typeface="Calibri" panose="020F0502020204030204" pitchFamily="34" charset="0"/>
                    <a:cs typeface="Times New Roman" panose="02020603050405020304" pitchFamily="18" charset="0"/>
                  </a:rPr>
                  <a:t>ct</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ct</a:t>
                </a:r>
                <a:r>
                  <a:rPr lang="en-US" sz="1400" dirty="0">
                    <a:latin typeface="Times New Roman" panose="02020603050405020304" pitchFamily="18" charset="0"/>
                    <a:ea typeface="Calibri" panose="020F0502020204030204" pitchFamily="34" charset="0"/>
                    <a:cs typeface="Times New Roman" panose="02020603050405020304" pitchFamily="18" charset="0"/>
                  </a:rPr>
                  <a:t> conversion factor</a:t>
                </a:r>
              </a:p>
              <a:p>
                <a:pPr marL="457200" marR="0" indent="457200">
                  <a:lnSpc>
                    <a:spcPct val="50000"/>
                  </a:lnSpc>
                  <a:spcBef>
                    <a:spcPts val="600"/>
                  </a:spcBef>
                  <a:spcAft>
                    <a:spcPts val="600"/>
                  </a:spcAft>
                </a:pPr>
                <a:r>
                  <a:rPr lang="en-US" sz="1400" dirty="0" err="1">
                    <a:latin typeface="Times New Roman" panose="02020603050405020304" pitchFamily="18" charset="0"/>
                    <a:ea typeface="Calibri" panose="020F0502020204030204" pitchFamily="34" charset="0"/>
                    <a:cs typeface="Times New Roman" panose="02020603050405020304" pitchFamily="18" charset="0"/>
                  </a:rPr>
                  <a:t>C</a:t>
                </a:r>
                <a:r>
                  <a:rPr lang="en-US" sz="1400" baseline="-25000" dirty="0" err="1">
                    <a:latin typeface="Times New Roman" panose="02020603050405020304" pitchFamily="18" charset="0"/>
                    <a:ea typeface="Calibri" panose="020F0502020204030204" pitchFamily="34" charset="0"/>
                    <a:cs typeface="Times New Roman" panose="02020603050405020304" pitchFamily="18" charset="0"/>
                  </a:rPr>
                  <a:t>w</a:t>
                </a:r>
                <a:r>
                  <a:rPr lang="en-US" sz="1400" dirty="0">
                    <a:latin typeface="Times New Roman" panose="02020603050405020304" pitchFamily="18" charset="0"/>
                    <a:ea typeface="Calibri" panose="020F0502020204030204" pitchFamily="34" charset="0"/>
                    <a:cs typeface="Times New Roman" panose="02020603050405020304" pitchFamily="18" charset="0"/>
                  </a:rPr>
                  <a:t>	= conductivity water at 77</a:t>
                </a:r>
                <a:r>
                  <a:rPr lang="en-US" sz="1400" dirty="0">
                    <a:latin typeface="Calibri" panose="020F0502020204030204" pitchFamily="34" charset="0"/>
                    <a:ea typeface="Calibri" panose="020F0502020204030204" pitchFamily="34" charset="0"/>
                    <a:cs typeface="Times New Roman" panose="02020603050405020304" pitchFamily="18" charset="0"/>
                  </a:rPr>
                  <a:t>°</a:t>
                </a:r>
                <a:r>
                  <a:rPr lang="en-US" sz="1400" dirty="0">
                    <a:latin typeface="Times New Roman" panose="02020603050405020304" pitchFamily="18" charset="0"/>
                    <a:ea typeface="Calibri" panose="020F0502020204030204" pitchFamily="34" charset="0"/>
                    <a:cs typeface="Times New Roman" panose="02020603050405020304" pitchFamily="18" charset="0"/>
                  </a:rPr>
                  <a:t>F (microsiemens centimeter)</a:t>
                </a:r>
              </a:p>
              <a:p>
                <a:pPr marL="457200" marR="0" indent="457200">
                  <a:lnSpc>
                    <a:spcPct val="50000"/>
                  </a:lnSpc>
                  <a:spcBef>
                    <a:spcPts val="600"/>
                  </a:spcBef>
                  <a:spcAft>
                    <a:spcPts val="600"/>
                  </a:spcAft>
                </a:pP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7" name="Rectangle 6">
                <a:extLst>
                  <a:ext uri="{FF2B5EF4-FFF2-40B4-BE49-F238E27FC236}">
                    <a16:creationId xmlns:a16="http://schemas.microsoft.com/office/drawing/2014/main" id="{A9B0F934-4814-4A15-AAA6-8FFFB87F7F7B}"/>
                  </a:ext>
                </a:extLst>
              </p:cNvPr>
              <p:cNvSpPr>
                <a:spLocks noRot="1" noChangeAspect="1" noMove="1" noResize="1" noEditPoints="1" noAdjustHandles="1" noChangeArrowheads="1" noChangeShapeType="1" noTextEdit="1"/>
              </p:cNvSpPr>
              <p:nvPr/>
            </p:nvSpPr>
            <p:spPr>
              <a:xfrm>
                <a:off x="6213987" y="2254430"/>
                <a:ext cx="5860026" cy="2573209"/>
              </a:xfrm>
              <a:prstGeom prst="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329188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4D493B-ED07-45F1-BBFD-7AE6084690AE}"/>
              </a:ext>
            </a:extLst>
          </p:cNvPr>
          <p:cNvSpPr>
            <a:spLocks noGrp="1"/>
          </p:cNvSpPr>
          <p:nvPr>
            <p:ph type="sldNum" sz="quarter" idx="12"/>
          </p:nvPr>
        </p:nvSpPr>
        <p:spPr/>
        <p:txBody>
          <a:bodyPr/>
          <a:lstStyle/>
          <a:p>
            <a:fld id="{E25C318A-713C-E34F-BE3B-BC9114480D09}" type="slidenum">
              <a:rPr lang="en-US" smtClean="0"/>
              <a:t>17</a:t>
            </a:fld>
            <a:endParaRPr lang="en-US"/>
          </a:p>
        </p:txBody>
      </p:sp>
      <p:pic>
        <p:nvPicPr>
          <p:cNvPr id="5" name="Picture 4">
            <a:extLst>
              <a:ext uri="{FF2B5EF4-FFF2-40B4-BE49-F238E27FC236}">
                <a16:creationId xmlns:a16="http://schemas.microsoft.com/office/drawing/2014/main" id="{603934B8-22BC-430E-AC5D-C16467DE394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8254793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4CCE87-E98D-43D0-B367-D13D1A040880}"/>
              </a:ext>
            </a:extLst>
          </p:cNvPr>
          <p:cNvSpPr>
            <a:spLocks noGrp="1"/>
          </p:cNvSpPr>
          <p:nvPr>
            <p:ph type="sldNum" sz="quarter" idx="12"/>
          </p:nvPr>
        </p:nvSpPr>
        <p:spPr/>
        <p:txBody>
          <a:bodyPr/>
          <a:lstStyle/>
          <a:p>
            <a:fld id="{E25C318A-713C-E34F-BE3B-BC9114480D09}" type="slidenum">
              <a:rPr lang="en-US" smtClean="0"/>
              <a:t>18</a:t>
            </a:fld>
            <a:endParaRPr lang="en-US"/>
          </a:p>
        </p:txBody>
      </p:sp>
      <p:pic>
        <p:nvPicPr>
          <p:cNvPr id="6" name="Picture 5">
            <a:extLst>
              <a:ext uri="{FF2B5EF4-FFF2-40B4-BE49-F238E27FC236}">
                <a16:creationId xmlns:a16="http://schemas.microsoft.com/office/drawing/2014/main" id="{F4318CB9-902F-4900-8C9C-F793BF6E8E8C}"/>
              </a:ext>
            </a:extLst>
          </p:cNvPr>
          <p:cNvPicPr>
            <a:picLocks noChangeAspect="1"/>
          </p:cNvPicPr>
          <p:nvPr/>
        </p:nvPicPr>
        <p:blipFill rotWithShape="1">
          <a:blip r:embed="rId3"/>
          <a:srcRect l="24109" t="16070" r="27590" b="78616"/>
          <a:stretch/>
        </p:blipFill>
        <p:spPr>
          <a:xfrm>
            <a:off x="55253" y="45039"/>
            <a:ext cx="1775460" cy="967716"/>
          </a:xfrm>
          <a:prstGeom prst="rect">
            <a:avLst/>
          </a:prstGeom>
        </p:spPr>
      </p:pic>
      <p:pic>
        <p:nvPicPr>
          <p:cNvPr id="4" name="Picture 3">
            <a:extLst>
              <a:ext uri="{FF2B5EF4-FFF2-40B4-BE49-F238E27FC236}">
                <a16:creationId xmlns:a16="http://schemas.microsoft.com/office/drawing/2014/main" id="{DFC0B7FF-0859-47F3-A05D-EA94EC96B2A4}"/>
              </a:ext>
            </a:extLst>
          </p:cNvPr>
          <p:cNvPicPr>
            <a:picLocks noChangeAspect="1"/>
          </p:cNvPicPr>
          <p:nvPr/>
        </p:nvPicPr>
        <p:blipFill rotWithShape="1">
          <a:blip r:embed="rId3"/>
          <a:srcRect l="23810" t="48894" r="27637" b="19133"/>
          <a:stretch/>
        </p:blipFill>
        <p:spPr>
          <a:xfrm>
            <a:off x="55253" y="1012755"/>
            <a:ext cx="1775460" cy="5792282"/>
          </a:xfrm>
          <a:prstGeom prst="rect">
            <a:avLst/>
          </a:prstGeom>
        </p:spPr>
      </p:pic>
      <p:sp>
        <p:nvSpPr>
          <p:cNvPr id="8" name="Rectangle 7">
            <a:extLst>
              <a:ext uri="{FF2B5EF4-FFF2-40B4-BE49-F238E27FC236}">
                <a16:creationId xmlns:a16="http://schemas.microsoft.com/office/drawing/2014/main" id="{A3F395D1-B5D7-4CD4-BC31-EF8F56859372}"/>
              </a:ext>
            </a:extLst>
          </p:cNvPr>
          <p:cNvSpPr/>
          <p:nvPr/>
        </p:nvSpPr>
        <p:spPr>
          <a:xfrm>
            <a:off x="150126" y="6656391"/>
            <a:ext cx="3364599" cy="85299"/>
          </a:xfrm>
          <a:prstGeom prst="rect">
            <a:avLst/>
          </a:prstGeom>
          <a:solidFill>
            <a:schemeClr val="bg2">
              <a:lumMod val="25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F015F98-AE90-4AE3-8A5B-B4B9549EE3FA}"/>
              </a:ext>
            </a:extLst>
          </p:cNvPr>
          <p:cNvSpPr txBox="1"/>
          <p:nvPr/>
        </p:nvSpPr>
        <p:spPr>
          <a:xfrm>
            <a:off x="1925586" y="269899"/>
            <a:ext cx="1446264" cy="954107"/>
          </a:xfrm>
          <a:prstGeom prst="rect">
            <a:avLst/>
          </a:prstGeom>
          <a:noFill/>
        </p:spPr>
        <p:txBody>
          <a:bodyPr wrap="square" rtlCol="0">
            <a:spAutoFit/>
          </a:bodyPr>
          <a:lstStyle/>
          <a:p>
            <a:pPr algn="just"/>
            <a:r>
              <a:rPr lang="en-US" sz="1400" dirty="0">
                <a:solidFill>
                  <a:schemeClr val="bg1"/>
                </a:solidFill>
              </a:rPr>
              <a:t>Top of the Queen City Formation at 740 feet below Kelly Bushing</a:t>
            </a:r>
          </a:p>
        </p:txBody>
      </p:sp>
      <p:sp>
        <p:nvSpPr>
          <p:cNvPr id="12" name="TextBox 11">
            <a:extLst>
              <a:ext uri="{FF2B5EF4-FFF2-40B4-BE49-F238E27FC236}">
                <a16:creationId xmlns:a16="http://schemas.microsoft.com/office/drawing/2014/main" id="{29ACBCEC-E24C-4FC8-B12B-F72C5E2905A9}"/>
              </a:ext>
            </a:extLst>
          </p:cNvPr>
          <p:cNvSpPr txBox="1"/>
          <p:nvPr/>
        </p:nvSpPr>
        <p:spPr>
          <a:xfrm>
            <a:off x="1830905" y="5763983"/>
            <a:ext cx="1775459" cy="954107"/>
          </a:xfrm>
          <a:prstGeom prst="rect">
            <a:avLst/>
          </a:prstGeom>
          <a:noFill/>
        </p:spPr>
        <p:txBody>
          <a:bodyPr wrap="square" rtlCol="0">
            <a:spAutoFit/>
          </a:bodyPr>
          <a:lstStyle/>
          <a:p>
            <a:pPr algn="just"/>
            <a:r>
              <a:rPr lang="en-US" sz="1400" dirty="0">
                <a:solidFill>
                  <a:schemeClr val="bg1"/>
                </a:solidFill>
              </a:rPr>
              <a:t>Bottom of the Queen City Formation at 1,500 feet below Kelly Bushing</a:t>
            </a:r>
          </a:p>
        </p:txBody>
      </p:sp>
      <p:sp>
        <p:nvSpPr>
          <p:cNvPr id="9" name="Rectangle 8">
            <a:extLst>
              <a:ext uri="{FF2B5EF4-FFF2-40B4-BE49-F238E27FC236}">
                <a16:creationId xmlns:a16="http://schemas.microsoft.com/office/drawing/2014/main" id="{8404A2AD-DDF2-46ED-BA09-46808F76153A}"/>
              </a:ext>
            </a:extLst>
          </p:cNvPr>
          <p:cNvSpPr/>
          <p:nvPr/>
        </p:nvSpPr>
        <p:spPr>
          <a:xfrm>
            <a:off x="772357" y="4326775"/>
            <a:ext cx="536590" cy="276807"/>
          </a:xfrm>
          <a:prstGeom prst="rect">
            <a:avLst/>
          </a:prstGeom>
          <a:noFill/>
          <a:ln w="38100">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7326AB9E-ED04-418C-A2FC-2F531C25E14F}"/>
              </a:ext>
            </a:extLst>
          </p:cNvPr>
          <p:cNvSpPr/>
          <p:nvPr/>
        </p:nvSpPr>
        <p:spPr>
          <a:xfrm rot="10800000">
            <a:off x="1181525" y="4366259"/>
            <a:ext cx="3038050" cy="237322"/>
          </a:xfrm>
          <a:prstGeom prst="rightArrow">
            <a:avLst>
              <a:gd name="adj1" fmla="val 38832"/>
              <a:gd name="adj2" fmla="val 154980"/>
            </a:avLst>
          </a:prstGeom>
          <a:solidFill>
            <a:schemeClr val="accent3">
              <a:lumMod val="75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0" name="Table 9">
            <a:extLst>
              <a:ext uri="{FF2B5EF4-FFF2-40B4-BE49-F238E27FC236}">
                <a16:creationId xmlns:a16="http://schemas.microsoft.com/office/drawing/2014/main" id="{716F96F1-92AB-45B5-B469-EFF727C54865}"/>
              </a:ext>
            </a:extLst>
          </p:cNvPr>
          <p:cNvGraphicFramePr>
            <a:graphicFrameLocks noGrp="1"/>
          </p:cNvGraphicFramePr>
          <p:nvPr>
            <p:extLst/>
          </p:nvPr>
        </p:nvGraphicFramePr>
        <p:xfrm>
          <a:off x="3852864" y="3766402"/>
          <a:ext cx="5334000" cy="2773680"/>
        </p:xfrm>
        <a:graphic>
          <a:graphicData uri="http://schemas.openxmlformats.org/drawingml/2006/table">
            <a:tbl>
              <a:tblPr firstRow="1" bandRow="1">
                <a:tableStyleId>{5C22544A-7EE6-4342-B048-85BDC9FD1C3A}</a:tableStyleId>
              </a:tblPr>
              <a:tblGrid>
                <a:gridCol w="903147">
                  <a:extLst>
                    <a:ext uri="{9D8B030D-6E8A-4147-A177-3AD203B41FA5}">
                      <a16:colId xmlns:a16="http://schemas.microsoft.com/office/drawing/2014/main" val="4170509317"/>
                    </a:ext>
                  </a:extLst>
                </a:gridCol>
                <a:gridCol w="2554428">
                  <a:extLst>
                    <a:ext uri="{9D8B030D-6E8A-4147-A177-3AD203B41FA5}">
                      <a16:colId xmlns:a16="http://schemas.microsoft.com/office/drawing/2014/main" val="2607978459"/>
                    </a:ext>
                  </a:extLst>
                </a:gridCol>
                <a:gridCol w="1876425">
                  <a:extLst>
                    <a:ext uri="{9D8B030D-6E8A-4147-A177-3AD203B41FA5}">
                      <a16:colId xmlns:a16="http://schemas.microsoft.com/office/drawing/2014/main" val="2335475208"/>
                    </a:ext>
                  </a:extLst>
                </a:gridCol>
              </a:tblGrid>
              <a:tr h="241331">
                <a:tc>
                  <a:txBody>
                    <a:bodyPr/>
                    <a:lstStyle/>
                    <a:p>
                      <a:pPr algn="ctr"/>
                      <a:r>
                        <a:rPr lang="en-US" sz="1400" dirty="0"/>
                        <a:t>Value</a:t>
                      </a:r>
                    </a:p>
                  </a:txBody>
                  <a:tcPr/>
                </a:tc>
                <a:tc>
                  <a:txBody>
                    <a:bodyPr/>
                    <a:lstStyle/>
                    <a:p>
                      <a:pPr algn="ctr"/>
                      <a:r>
                        <a:rPr lang="en-US" sz="1400" dirty="0"/>
                        <a:t>Parameter</a:t>
                      </a:r>
                    </a:p>
                  </a:txBody>
                  <a:tcPr/>
                </a:tc>
                <a:tc>
                  <a:txBody>
                    <a:bodyPr/>
                    <a:lstStyle/>
                    <a:p>
                      <a:pPr algn="ctr"/>
                      <a:r>
                        <a:rPr lang="en-US" sz="1400" dirty="0"/>
                        <a:t>Units</a:t>
                      </a:r>
                    </a:p>
                  </a:txBody>
                  <a:tcPr/>
                </a:tc>
                <a:extLst>
                  <a:ext uri="{0D108BD9-81ED-4DB2-BD59-A6C34878D82A}">
                    <a16:rowId xmlns:a16="http://schemas.microsoft.com/office/drawing/2014/main" val="3448931413"/>
                  </a:ext>
                </a:extLst>
              </a:tr>
              <a:tr h="217198">
                <a:tc>
                  <a:txBody>
                    <a:bodyPr/>
                    <a:lstStyle/>
                    <a:p>
                      <a:pPr algn="r"/>
                      <a:r>
                        <a:rPr lang="en-US" sz="1200" dirty="0"/>
                        <a:t>1,505</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rPr>
                        <a:t>Depth total, Dt</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200" dirty="0">
                          <a:effectLst/>
                        </a:rPr>
                        <a:t>Feet below Kelly Bushing</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066218452"/>
                  </a:ext>
                </a:extLst>
              </a:tr>
              <a:tr h="217198">
                <a:tc>
                  <a:txBody>
                    <a:bodyPr/>
                    <a:lstStyle/>
                    <a:p>
                      <a:pPr algn="r"/>
                      <a:r>
                        <a:rPr lang="en-US" sz="1200" dirty="0"/>
                        <a:t>1,200</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rPr>
                        <a:t>Depth formation</a:t>
                      </a:r>
                      <a:r>
                        <a:rPr lang="en-US" sz="1200" dirty="0">
                          <a:effectLst/>
                          <a:latin typeface="Times New Roman" panose="02020603050405020304" pitchFamily="18" charset="0"/>
                        </a:rPr>
                        <a:t>, </a:t>
                      </a:r>
                      <a:r>
                        <a:rPr lang="en-US" sz="1200" dirty="0">
                          <a:effectLst/>
                        </a:rPr>
                        <a:t>Df</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200" dirty="0">
                          <a:effectLst/>
                        </a:rPr>
                        <a:t>Feet below Kelly Bushing</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450296157"/>
                  </a:ext>
                </a:extLst>
              </a:tr>
              <a:tr h="217198">
                <a:tc>
                  <a:txBody>
                    <a:bodyPr/>
                    <a:lstStyle/>
                    <a:p>
                      <a:pPr algn="r"/>
                      <a:r>
                        <a:rPr lang="en-US" sz="1200" dirty="0"/>
                        <a:t>70</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rPr>
                        <a:t>Temperature surface</a:t>
                      </a:r>
                      <a:r>
                        <a:rPr lang="en-US" sz="1200" dirty="0">
                          <a:effectLst/>
                          <a:latin typeface="Times New Roman" panose="02020603050405020304" pitchFamily="18" charset="0"/>
                        </a:rPr>
                        <a:t>, </a:t>
                      </a:r>
                      <a:r>
                        <a:rPr lang="en-US" sz="1200" dirty="0">
                          <a:effectLst/>
                        </a:rPr>
                        <a:t>Ts</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200">
                          <a:effectLst/>
                        </a:rPr>
                        <a:t>Degrees Fahrenheit</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682583227"/>
                  </a:ext>
                </a:extLst>
              </a:tr>
              <a:tr h="217198">
                <a:tc>
                  <a:txBody>
                    <a:bodyPr/>
                    <a:lstStyle/>
                    <a:p>
                      <a:pPr algn="r"/>
                      <a:r>
                        <a:rPr lang="en-US" sz="1200" dirty="0"/>
                        <a:t>103</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rPr>
                        <a:t>Temperature bottom hole</a:t>
                      </a:r>
                      <a:r>
                        <a:rPr lang="en-US" sz="1200" dirty="0">
                          <a:effectLst/>
                          <a:latin typeface="Times New Roman" panose="02020603050405020304" pitchFamily="18" charset="0"/>
                        </a:rPr>
                        <a:t>, </a:t>
                      </a:r>
                      <a:r>
                        <a:rPr lang="en-US" sz="1200" dirty="0" err="1">
                          <a:effectLst/>
                        </a:rPr>
                        <a:t>Tbh</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200" dirty="0">
                          <a:effectLst/>
                        </a:rPr>
                        <a:t>Degrees Fahrenheit</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433072297"/>
                  </a:ext>
                </a:extLst>
              </a:tr>
              <a:tr h="217198">
                <a:tc>
                  <a:txBody>
                    <a:bodyPr/>
                    <a:lstStyle/>
                    <a:p>
                      <a:pPr algn="r"/>
                      <a:r>
                        <a:rPr lang="en-US" sz="1200" dirty="0"/>
                        <a:t>18</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rPr>
                        <a:t>Deep resistivity</a:t>
                      </a:r>
                      <a:r>
                        <a:rPr lang="en-US" sz="1200" dirty="0">
                          <a:effectLst/>
                          <a:latin typeface="Times New Roman" panose="02020603050405020304" pitchFamily="18" charset="0"/>
                        </a:rPr>
                        <a:t>, </a:t>
                      </a:r>
                      <a:r>
                        <a:rPr lang="en-US" sz="1200" dirty="0">
                          <a:effectLst/>
                        </a:rPr>
                        <a:t>Ro</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200">
                          <a:effectLst/>
                        </a:rPr>
                        <a:t>Ohm-meter</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538041789"/>
                  </a:ext>
                </a:extLst>
              </a:tr>
              <a:tr h="217198">
                <a:tc>
                  <a:txBody>
                    <a:bodyPr/>
                    <a:lstStyle/>
                    <a:p>
                      <a:pPr algn="r"/>
                      <a:r>
                        <a:rPr lang="en-US" sz="1200" dirty="0"/>
                        <a:t>0.39</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rPr>
                        <a:t>Porosity</a:t>
                      </a:r>
                      <a:r>
                        <a:rPr lang="en-US" sz="1200" dirty="0">
                          <a:effectLst/>
                          <a:latin typeface="Times New Roman" panose="02020603050405020304" pitchFamily="18" charset="0"/>
                        </a:rPr>
                        <a:t>, </a:t>
                      </a:r>
                      <a:r>
                        <a:rPr lang="en-US" sz="1200" dirty="0">
                          <a:effectLst/>
                        </a:rPr>
                        <a:t>Ø</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200">
                          <a:effectLst/>
                        </a:rPr>
                        <a:t>Percent</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502671594"/>
                  </a:ext>
                </a:extLst>
              </a:tr>
              <a:tr h="217198">
                <a:tc>
                  <a:txBody>
                    <a:bodyPr/>
                    <a:lstStyle/>
                    <a:p>
                      <a:pPr algn="r"/>
                      <a:r>
                        <a:rPr lang="en-US" sz="1200" dirty="0"/>
                        <a:t>0.62</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err="1">
                          <a:effectLst/>
                        </a:rPr>
                        <a:t>ct</a:t>
                      </a:r>
                      <a:r>
                        <a:rPr lang="en-US" sz="1200" dirty="0">
                          <a:effectLst/>
                        </a:rPr>
                        <a:t> conversion factor</a:t>
                      </a:r>
                      <a:r>
                        <a:rPr lang="en-US" sz="1200" dirty="0">
                          <a:effectLst/>
                          <a:latin typeface="Times New Roman" panose="02020603050405020304" pitchFamily="18" charset="0"/>
                        </a:rPr>
                        <a:t>, </a:t>
                      </a:r>
                      <a:r>
                        <a:rPr lang="en-US" sz="1200" dirty="0" err="1">
                          <a:effectLst/>
                        </a:rPr>
                        <a:t>ct</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200" dirty="0">
                          <a:effectLst/>
                        </a:rPr>
                        <a:t>Dimensionless</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824938112"/>
                  </a:ext>
                </a:extLst>
              </a:tr>
              <a:tr h="217198">
                <a:tc>
                  <a:txBody>
                    <a:bodyPr/>
                    <a:lstStyle/>
                    <a:p>
                      <a:pPr algn="r"/>
                      <a:r>
                        <a:rPr lang="en-US" sz="1200" dirty="0"/>
                        <a:t>1.75</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rPr>
                        <a:t>Cementation exponent</a:t>
                      </a:r>
                      <a:r>
                        <a:rPr lang="en-US" sz="1200" dirty="0">
                          <a:effectLst/>
                          <a:latin typeface="Times New Roman" panose="02020603050405020304" pitchFamily="18" charset="0"/>
                        </a:rPr>
                        <a:t>, </a:t>
                      </a:r>
                      <a:r>
                        <a:rPr lang="en-US" sz="1200" dirty="0">
                          <a:effectLst/>
                        </a:rPr>
                        <a:t>m</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200">
                          <a:effectLst/>
                        </a:rPr>
                        <a:t>Dimensionless</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322933862"/>
                  </a:ext>
                </a:extLst>
              </a:tr>
              <a:tr h="217198">
                <a:tc>
                  <a:txBody>
                    <a:bodyPr/>
                    <a:lstStyle/>
                    <a:p>
                      <a:pPr algn="r"/>
                      <a:r>
                        <a:rPr lang="en-US" sz="1200" dirty="0"/>
                        <a:t>1.25</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rPr>
                        <a:t>Water quality correction factor</a:t>
                      </a:r>
                      <a:r>
                        <a:rPr lang="en-US" sz="1200" dirty="0">
                          <a:effectLst/>
                          <a:latin typeface="Times New Roman" panose="02020603050405020304" pitchFamily="18" charset="0"/>
                        </a:rPr>
                        <a:t>, </a:t>
                      </a:r>
                      <a:r>
                        <a:rPr lang="en-US" sz="1200" dirty="0" err="1">
                          <a:effectLst/>
                        </a:rPr>
                        <a:t>R</a:t>
                      </a:r>
                      <a:r>
                        <a:rPr lang="en-US" sz="1200" baseline="-25000" dirty="0" err="1">
                          <a:effectLst/>
                        </a:rPr>
                        <a:t>wcRw</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200" dirty="0">
                          <a:effectLst/>
                        </a:rPr>
                        <a:t>Dimensionless</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572557824"/>
                  </a:ext>
                </a:extLst>
              </a:tr>
            </a:tbl>
          </a:graphicData>
        </a:graphic>
      </p:graphicFrame>
      <p:sp>
        <p:nvSpPr>
          <p:cNvPr id="14" name="Title 2">
            <a:extLst>
              <a:ext uri="{FF2B5EF4-FFF2-40B4-BE49-F238E27FC236}">
                <a16:creationId xmlns:a16="http://schemas.microsoft.com/office/drawing/2014/main" id="{D54347DA-314D-4C20-9A2F-4255F596014C}"/>
              </a:ext>
            </a:extLst>
          </p:cNvPr>
          <p:cNvSpPr txBox="1">
            <a:spLocks/>
          </p:cNvSpPr>
          <p:nvPr/>
        </p:nvSpPr>
        <p:spPr>
          <a:xfrm>
            <a:off x="5974453" y="116310"/>
            <a:ext cx="6067421" cy="1484671"/>
          </a:xfrm>
          <a:prstGeom prst="rect">
            <a:avLst/>
          </a:prstGeom>
        </p:spPr>
        <p:txBody>
          <a:bodyPr>
            <a:normAutofit/>
          </a:bodyPr>
          <a:lstStyle>
            <a:lvl1pPr algn="ctr" defTabSz="457200" rtl="0" eaLnBrk="1" latinLnBrk="0" hangingPunct="1">
              <a:spcBef>
                <a:spcPct val="0"/>
              </a:spcBef>
              <a:buNone/>
              <a:defRPr sz="4400" kern="1200">
                <a:solidFill>
                  <a:schemeClr val="bg1"/>
                </a:solidFill>
                <a:latin typeface="+mj-lt"/>
                <a:ea typeface="+mj-ea"/>
                <a:cs typeface="+mj-cs"/>
              </a:defRPr>
            </a:lvl1pPr>
          </a:lstStyle>
          <a:p>
            <a:r>
              <a:rPr lang="en-US" b="1" dirty="0"/>
              <a:t>Slightly saline well 41822</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781A2599-B637-4D9D-A9B6-789B95E4C495}"/>
                  </a:ext>
                </a:extLst>
              </p:cNvPr>
              <p:cNvSpPr txBox="1"/>
              <p:nvPr/>
            </p:nvSpPr>
            <p:spPr>
              <a:xfrm>
                <a:off x="4433316" y="1012755"/>
                <a:ext cx="7086600" cy="107824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bg1"/>
                          </a:solidFill>
                          <a:latin typeface="Cambria Math" panose="02040503050406030204" pitchFamily="18" charset="0"/>
                        </a:rPr>
                        <m:t>=</m:t>
                      </m:r>
                      <m:r>
                        <a:rPr lang="en-US" b="0" i="1" smtClean="0">
                          <a:solidFill>
                            <a:schemeClr val="bg1"/>
                          </a:solidFill>
                          <a:latin typeface="Cambria Math" panose="02040503050406030204" pitchFamily="18" charset="0"/>
                        </a:rPr>
                        <m:t>0.62</m:t>
                      </m:r>
                      <m:r>
                        <a:rPr lang="en-US" i="1">
                          <a:solidFill>
                            <a:schemeClr val="bg1"/>
                          </a:solidFill>
                          <a:latin typeface="Cambria Math" panose="02040503050406030204" pitchFamily="18" charset="0"/>
                        </a:rPr>
                        <m:t> ∗</m:t>
                      </m:r>
                      <m:f>
                        <m:fPr>
                          <m:ctrlPr>
                            <a:rPr lang="en-US" i="1">
                              <a:solidFill>
                                <a:schemeClr val="bg1"/>
                              </a:solidFill>
                              <a:latin typeface="Cambria Math" panose="02040503050406030204" pitchFamily="18" charset="0"/>
                            </a:rPr>
                          </m:ctrlPr>
                        </m:fPr>
                        <m:num>
                          <m:r>
                            <a:rPr lang="en-US" i="1">
                              <a:solidFill>
                                <a:schemeClr val="bg1"/>
                              </a:solidFill>
                              <a:latin typeface="Cambria Math" panose="02040503050406030204" pitchFamily="18" charset="0"/>
                            </a:rPr>
                            <m:t>10,000</m:t>
                          </m:r>
                        </m:num>
                        <m:den>
                          <m:f>
                            <m:fPr>
                              <m:ctrlPr>
                                <a:rPr lang="en-US" i="1">
                                  <a:solidFill>
                                    <a:schemeClr val="bg1"/>
                                  </a:solidFill>
                                  <a:latin typeface="Cambria Math" panose="02040503050406030204" pitchFamily="18" charset="0"/>
                                </a:rPr>
                              </m:ctrlPr>
                            </m:fPr>
                            <m:num>
                              <m:sSup>
                                <m:sSupPr>
                                  <m:ctrlPr>
                                    <a:rPr lang="en-US" i="1" dirty="0">
                                      <a:solidFill>
                                        <a:schemeClr val="bg1"/>
                                      </a:solidFill>
                                      <a:latin typeface="Cambria Math" panose="02040503050406030204" pitchFamily="18" charset="0"/>
                                    </a:rPr>
                                  </m:ctrlPr>
                                </m:sSupPr>
                                <m:e>
                                  <m:r>
                                    <m:rPr>
                                      <m:nor/>
                                    </m:rPr>
                                    <a:rPr lang="en-US" b="0" i="0" dirty="0" smtClean="0">
                                      <a:solidFill>
                                        <a:schemeClr val="bg1"/>
                                      </a:solidFill>
                                      <a:latin typeface="Cambria Math" panose="02040503050406030204" pitchFamily="18" charset="0"/>
                                    </a:rPr>
                                    <m:t>0.39</m:t>
                                  </m:r>
                                </m:e>
                                <m:sup>
                                  <m:r>
                                    <a:rPr lang="en-US" b="0" i="1" dirty="0" smtClean="0">
                                      <a:solidFill>
                                        <a:schemeClr val="bg1"/>
                                      </a:solidFill>
                                      <a:latin typeface="Cambria Math" panose="02040503050406030204" pitchFamily="18" charset="0"/>
                                    </a:rPr>
                                    <m:t>1.75</m:t>
                                  </m:r>
                                </m:sup>
                              </m:sSup>
                              <m:r>
                                <a:rPr lang="en-US" i="1" dirty="0">
                                  <a:solidFill>
                                    <a:schemeClr val="bg1"/>
                                  </a:solidFill>
                                  <a:latin typeface="Cambria Math" panose="02040503050406030204" pitchFamily="18" charset="0"/>
                                </a:rPr>
                                <m:t> </m:t>
                              </m:r>
                              <m:r>
                                <a:rPr lang="en-US" i="1">
                                  <a:solidFill>
                                    <a:schemeClr val="bg1"/>
                                  </a:solidFill>
                                  <a:latin typeface="Cambria Math" panose="02040503050406030204" pitchFamily="18" charset="0"/>
                                </a:rPr>
                                <m:t>∗</m:t>
                              </m:r>
                              <m:r>
                                <a:rPr lang="en-US" b="0" i="1" smtClean="0">
                                  <a:solidFill>
                                    <a:schemeClr val="bg1"/>
                                  </a:solidFill>
                                  <a:latin typeface="Cambria Math" panose="02040503050406030204" pitchFamily="18" charset="0"/>
                                </a:rPr>
                                <m:t>18</m:t>
                              </m:r>
                            </m:num>
                            <m:den>
                              <m:r>
                                <a:rPr lang="en-US" b="0" i="1" smtClean="0">
                                  <a:solidFill>
                                    <a:schemeClr val="bg1"/>
                                  </a:solidFill>
                                  <a:latin typeface="Cambria Math" panose="02040503050406030204" pitchFamily="18" charset="0"/>
                                </a:rPr>
                                <m:t>1.25</m:t>
                              </m:r>
                            </m:den>
                          </m:f>
                          <m:r>
                            <a:rPr lang="en-US" i="1">
                              <a:solidFill>
                                <a:schemeClr val="bg1"/>
                              </a:solidFill>
                              <a:latin typeface="Cambria Math" panose="02040503050406030204" pitchFamily="18" charset="0"/>
                            </a:rPr>
                            <m:t> ∗ </m:t>
                          </m:r>
                          <m:f>
                            <m:fPr>
                              <m:ctrlPr>
                                <a:rPr lang="en-US" i="1">
                                  <a:solidFill>
                                    <a:schemeClr val="bg1"/>
                                  </a:solidFill>
                                  <a:latin typeface="Cambria Math" panose="02040503050406030204" pitchFamily="18" charset="0"/>
                                </a:rPr>
                              </m:ctrlPr>
                            </m:fPr>
                            <m:num>
                              <m:d>
                                <m:dPr>
                                  <m:ctrlPr>
                                    <a:rPr lang="en-US" i="1">
                                      <a:solidFill>
                                        <a:schemeClr val="bg1"/>
                                      </a:solidFill>
                                      <a:latin typeface="Cambria Math" panose="02040503050406030204" pitchFamily="18" charset="0"/>
                                    </a:rPr>
                                  </m:ctrlPr>
                                </m:dPr>
                                <m:e>
                                  <m:f>
                                    <m:fPr>
                                      <m:ctrlPr>
                                        <a:rPr lang="en-US" i="1">
                                          <a:solidFill>
                                            <a:schemeClr val="bg1"/>
                                          </a:solidFill>
                                          <a:latin typeface="Cambria Math" panose="02040503050406030204" pitchFamily="18" charset="0"/>
                                        </a:rPr>
                                      </m:ctrlPr>
                                    </m:fPr>
                                    <m:num>
                                      <m:r>
                                        <a:rPr lang="en-US" b="0" i="1" smtClean="0">
                                          <a:solidFill>
                                            <a:schemeClr val="bg1"/>
                                          </a:solidFill>
                                          <a:latin typeface="Cambria Math" panose="02040503050406030204" pitchFamily="18" charset="0"/>
                                        </a:rPr>
                                        <m:t>103</m:t>
                                      </m:r>
                                      <m:r>
                                        <a:rPr lang="en-US" i="1">
                                          <a:solidFill>
                                            <a:schemeClr val="bg1"/>
                                          </a:solidFill>
                                          <a:latin typeface="Cambria Math" panose="02040503050406030204" pitchFamily="18" charset="0"/>
                                        </a:rPr>
                                        <m:t> −</m:t>
                                      </m:r>
                                      <m:r>
                                        <a:rPr lang="en-US" b="0" i="1" smtClean="0">
                                          <a:solidFill>
                                            <a:schemeClr val="bg1"/>
                                          </a:solidFill>
                                          <a:latin typeface="Cambria Math" panose="02040503050406030204" pitchFamily="18" charset="0"/>
                                        </a:rPr>
                                        <m:t>70</m:t>
                                      </m:r>
                                    </m:num>
                                    <m:den>
                                      <m:r>
                                        <a:rPr lang="en-US" b="0" i="1" smtClean="0">
                                          <a:solidFill>
                                            <a:schemeClr val="bg1"/>
                                          </a:solidFill>
                                          <a:latin typeface="Cambria Math" panose="02040503050406030204" pitchFamily="18" charset="0"/>
                                        </a:rPr>
                                        <m:t>1,505</m:t>
                                      </m:r>
                                    </m:den>
                                  </m:f>
                                  <m:r>
                                    <a:rPr lang="en-US" i="1">
                                      <a:solidFill>
                                        <a:schemeClr val="bg1"/>
                                      </a:solidFill>
                                      <a:latin typeface="Cambria Math" panose="02040503050406030204" pitchFamily="18" charset="0"/>
                                    </a:rPr>
                                    <m:t> ∗</m:t>
                                  </m:r>
                                  <m:r>
                                    <a:rPr lang="en-US" b="0" i="1" smtClean="0">
                                      <a:solidFill>
                                        <a:schemeClr val="bg1"/>
                                      </a:solidFill>
                                      <a:latin typeface="Cambria Math" panose="02040503050406030204" pitchFamily="18" charset="0"/>
                                    </a:rPr>
                                    <m:t>1,200</m:t>
                                  </m:r>
                                  <m:r>
                                    <a:rPr lang="en-US" i="1">
                                      <a:solidFill>
                                        <a:schemeClr val="bg1"/>
                                      </a:solidFill>
                                      <a:latin typeface="Cambria Math" panose="02040503050406030204" pitchFamily="18" charset="0"/>
                                    </a:rPr>
                                    <m:t>+</m:t>
                                  </m:r>
                                  <m:r>
                                    <a:rPr lang="en-US" b="0" i="1" smtClean="0">
                                      <a:solidFill>
                                        <a:schemeClr val="bg1"/>
                                      </a:solidFill>
                                      <a:latin typeface="Cambria Math" panose="02040503050406030204" pitchFamily="18" charset="0"/>
                                    </a:rPr>
                                    <m:t>70</m:t>
                                  </m:r>
                                </m:e>
                              </m:d>
                              <m:r>
                                <a:rPr lang="en-US" i="1">
                                  <a:solidFill>
                                    <a:schemeClr val="bg1"/>
                                  </a:solidFill>
                                  <a:latin typeface="Cambria Math" panose="02040503050406030204" pitchFamily="18" charset="0"/>
                                </a:rPr>
                                <m:t> + 6.77</m:t>
                              </m:r>
                            </m:num>
                            <m:den>
                              <m:r>
                                <a:rPr lang="en-US" i="1">
                                  <a:solidFill>
                                    <a:schemeClr val="bg1"/>
                                  </a:solidFill>
                                  <a:latin typeface="Cambria Math" panose="02040503050406030204" pitchFamily="18" charset="0"/>
                                </a:rPr>
                                <m:t>77 + 6.77</m:t>
                              </m:r>
                            </m:den>
                          </m:f>
                        </m:den>
                      </m:f>
                    </m:oMath>
                  </m:oMathPara>
                </a14:m>
                <a:endParaRPr lang="en-US" dirty="0">
                  <a:solidFill>
                    <a:schemeClr val="bg1"/>
                  </a:solidFill>
                </a:endParaRPr>
              </a:p>
            </p:txBody>
          </p:sp>
        </mc:Choice>
        <mc:Fallback xmlns="">
          <p:sp>
            <p:nvSpPr>
              <p:cNvPr id="16" name="TextBox 15">
                <a:extLst>
                  <a:ext uri="{FF2B5EF4-FFF2-40B4-BE49-F238E27FC236}">
                    <a16:creationId xmlns:a16="http://schemas.microsoft.com/office/drawing/2014/main" id="{781A2599-B637-4D9D-A9B6-789B95E4C495}"/>
                  </a:ext>
                </a:extLst>
              </p:cNvPr>
              <p:cNvSpPr txBox="1">
                <a:spLocks noRot="1" noChangeAspect="1" noMove="1" noResize="1" noEditPoints="1" noAdjustHandles="1" noChangeArrowheads="1" noChangeShapeType="1" noTextEdit="1"/>
              </p:cNvSpPr>
              <p:nvPr/>
            </p:nvSpPr>
            <p:spPr>
              <a:xfrm>
                <a:off x="4433316" y="1012755"/>
                <a:ext cx="7086600" cy="1078244"/>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35F28D65-7C74-4C67-A79F-3269054675EF}"/>
                  </a:ext>
                </a:extLst>
              </p:cNvPr>
              <p:cNvSpPr txBox="1"/>
              <p:nvPr/>
            </p:nvSpPr>
            <p:spPr>
              <a:xfrm>
                <a:off x="4608467" y="2297129"/>
                <a:ext cx="5086350" cy="944297"/>
              </a:xfrm>
              <a:prstGeom prst="rect">
                <a:avLst/>
              </a:prstGeom>
              <a:noFill/>
            </p:spPr>
            <p:txBody>
              <a:bodyPr wrap="square" rtlCol="0">
                <a:spAutoFit/>
              </a:bodyPr>
              <a:lstStyle/>
              <a:p>
                <a14:m>
                  <m:oMath xmlns:m="http://schemas.openxmlformats.org/officeDocument/2006/math">
                    <m:r>
                      <a:rPr lang="en-US" sz="2400" b="0" i="1" smtClean="0">
                        <a:solidFill>
                          <a:schemeClr val="bg1"/>
                        </a:solidFill>
                        <a:latin typeface="Cambria Math" panose="02040503050406030204" pitchFamily="18" charset="0"/>
                      </a:rPr>
                      <m:t>𝑇𝐷𝑆</m:t>
                    </m:r>
                    <m:r>
                      <a:rPr lang="en-US" sz="2400" b="0" i="1" smtClean="0">
                        <a:solidFill>
                          <a:schemeClr val="bg1"/>
                        </a:solidFill>
                        <a:latin typeface="Cambria Math" panose="02040503050406030204" pitchFamily="18" charset="0"/>
                      </a:rPr>
                      <m:t>=</m:t>
                    </m:r>
                    <m:r>
                      <a:rPr lang="en-US" sz="2400" b="0" i="1" smtClean="0">
                        <a:solidFill>
                          <a:schemeClr val="bg1"/>
                        </a:solidFill>
                        <a:latin typeface="Cambria Math" panose="02040503050406030204" pitchFamily="18" charset="0"/>
                      </a:rPr>
                      <m:t>𝑐𝑡</m:t>
                    </m:r>
                    <m:r>
                      <a:rPr lang="en-US" sz="2400" b="0" i="1" smtClean="0">
                        <a:solidFill>
                          <a:schemeClr val="bg1"/>
                        </a:solidFill>
                        <a:latin typeface="Cambria Math" panose="02040503050406030204" pitchFamily="18" charset="0"/>
                      </a:rPr>
                      <m:t> ∗</m:t>
                    </m:r>
                    <m:f>
                      <m:fPr>
                        <m:ctrlPr>
                          <a:rPr lang="en-US" sz="2400" b="0" i="1" smtClean="0">
                            <a:solidFill>
                              <a:schemeClr val="bg1"/>
                            </a:solidFill>
                            <a:latin typeface="Cambria Math" panose="02040503050406030204" pitchFamily="18" charset="0"/>
                          </a:rPr>
                        </m:ctrlPr>
                      </m:fPr>
                      <m:num>
                        <m:r>
                          <a:rPr lang="en-US" sz="2400" b="0" i="1" smtClean="0">
                            <a:solidFill>
                              <a:schemeClr val="bg1"/>
                            </a:solidFill>
                            <a:latin typeface="Cambria Math" panose="02040503050406030204" pitchFamily="18" charset="0"/>
                          </a:rPr>
                          <m:t>10,000</m:t>
                        </m:r>
                      </m:num>
                      <m:den>
                        <m:f>
                          <m:fPr>
                            <m:ctrlPr>
                              <a:rPr lang="en-US" sz="2400" b="0" i="1" smtClean="0">
                                <a:solidFill>
                                  <a:schemeClr val="bg1"/>
                                </a:solidFill>
                                <a:latin typeface="Cambria Math" panose="02040503050406030204" pitchFamily="18" charset="0"/>
                              </a:rPr>
                            </m:ctrlPr>
                          </m:fPr>
                          <m:num>
                            <m:sSup>
                              <m:sSupPr>
                                <m:ctrlPr>
                                  <a:rPr lang="en-US" sz="2400" b="0" i="1" dirty="0" smtClean="0">
                                    <a:solidFill>
                                      <a:schemeClr val="bg1"/>
                                    </a:solidFill>
                                    <a:latin typeface="Cambria Math" panose="02040503050406030204" pitchFamily="18" charset="0"/>
                                  </a:rPr>
                                </m:ctrlPr>
                              </m:sSupPr>
                              <m:e>
                                <m:r>
                                  <m:rPr>
                                    <m:nor/>
                                  </m:rPr>
                                  <a:rPr lang="en-US" sz="2400" dirty="0">
                                    <a:solidFill>
                                      <a:schemeClr val="bg1"/>
                                    </a:solidFill>
                                  </a:rPr>
                                  <m:t>Ø</m:t>
                                </m:r>
                              </m:e>
                              <m:sup>
                                <m:r>
                                  <a:rPr lang="en-US" sz="2400" b="0" i="1" dirty="0" smtClean="0">
                                    <a:solidFill>
                                      <a:schemeClr val="bg1"/>
                                    </a:solidFill>
                                    <a:latin typeface="Cambria Math" panose="02040503050406030204" pitchFamily="18" charset="0"/>
                                  </a:rPr>
                                  <m:t>𝑚</m:t>
                                </m:r>
                              </m:sup>
                            </m:sSup>
                            <m:r>
                              <a:rPr lang="en-US" sz="2400" b="0" i="1" dirty="0" smtClean="0">
                                <a:solidFill>
                                  <a:schemeClr val="bg1"/>
                                </a:solidFill>
                                <a:latin typeface="Cambria Math" panose="02040503050406030204" pitchFamily="18" charset="0"/>
                              </a:rPr>
                              <m:t> </m:t>
                            </m:r>
                            <m:r>
                              <a:rPr lang="en-US" sz="2400" b="0" i="1" smtClean="0">
                                <a:solidFill>
                                  <a:schemeClr val="bg1"/>
                                </a:solidFill>
                                <a:latin typeface="Cambria Math" panose="02040503050406030204" pitchFamily="18" charset="0"/>
                              </a:rPr>
                              <m:t>∗ </m:t>
                            </m:r>
                            <m:r>
                              <a:rPr lang="en-US" sz="2400" b="0" i="1" smtClean="0">
                                <a:solidFill>
                                  <a:schemeClr val="bg1"/>
                                </a:solidFill>
                                <a:latin typeface="Cambria Math" panose="02040503050406030204" pitchFamily="18" charset="0"/>
                              </a:rPr>
                              <m:t>𝑅𝑜</m:t>
                            </m:r>
                          </m:num>
                          <m:den>
                            <m:r>
                              <a:rPr lang="en-US" sz="2400" b="0" i="1" smtClean="0">
                                <a:solidFill>
                                  <a:schemeClr val="bg1"/>
                                </a:solidFill>
                                <a:latin typeface="Cambria Math" panose="02040503050406030204" pitchFamily="18" charset="0"/>
                              </a:rPr>
                              <m:t>𝑅</m:t>
                            </m:r>
                            <m:r>
                              <a:rPr lang="en-US" sz="2400" b="0" i="1" baseline="-25000" smtClean="0">
                                <a:solidFill>
                                  <a:schemeClr val="bg1"/>
                                </a:solidFill>
                                <a:latin typeface="Cambria Math" panose="02040503050406030204" pitchFamily="18" charset="0"/>
                              </a:rPr>
                              <m:t>𝑤𝑐𝑅𝑤</m:t>
                            </m:r>
                          </m:den>
                        </m:f>
                        <m:r>
                          <a:rPr lang="en-US" sz="2400" b="0" i="1" smtClean="0">
                            <a:solidFill>
                              <a:schemeClr val="bg1"/>
                            </a:solidFill>
                            <a:latin typeface="Cambria Math" panose="02040503050406030204" pitchFamily="18" charset="0"/>
                          </a:rPr>
                          <m:t> ∗ </m:t>
                        </m:r>
                        <m:f>
                          <m:fPr>
                            <m:ctrlPr>
                              <a:rPr lang="en-US" sz="2400" b="0" i="1" smtClean="0">
                                <a:solidFill>
                                  <a:schemeClr val="bg1"/>
                                </a:solidFill>
                                <a:latin typeface="Cambria Math" panose="02040503050406030204" pitchFamily="18" charset="0"/>
                              </a:rPr>
                            </m:ctrlPr>
                          </m:fPr>
                          <m:num>
                            <m:d>
                              <m:dPr>
                                <m:ctrlPr>
                                  <a:rPr lang="en-US" sz="2400" b="0" i="1" smtClean="0">
                                    <a:solidFill>
                                      <a:schemeClr val="bg1"/>
                                    </a:solidFill>
                                    <a:latin typeface="Cambria Math" panose="02040503050406030204" pitchFamily="18" charset="0"/>
                                  </a:rPr>
                                </m:ctrlPr>
                              </m:dPr>
                              <m:e>
                                <m:f>
                                  <m:fPr>
                                    <m:ctrlPr>
                                      <a:rPr lang="en-US" sz="2400" b="0" i="1" smtClean="0">
                                        <a:solidFill>
                                          <a:schemeClr val="bg1"/>
                                        </a:solidFill>
                                        <a:latin typeface="Cambria Math" panose="02040503050406030204" pitchFamily="18" charset="0"/>
                                      </a:rPr>
                                    </m:ctrlPr>
                                  </m:fPr>
                                  <m:num>
                                    <m:r>
                                      <a:rPr lang="en-US" sz="2400" b="0" i="1" smtClean="0">
                                        <a:solidFill>
                                          <a:schemeClr val="bg1"/>
                                        </a:solidFill>
                                        <a:latin typeface="Cambria Math" panose="02040503050406030204" pitchFamily="18" charset="0"/>
                                      </a:rPr>
                                      <m:t>𝑇𝑏h</m:t>
                                    </m:r>
                                    <m:r>
                                      <a:rPr lang="en-US" sz="2400" b="0" i="1" smtClean="0">
                                        <a:solidFill>
                                          <a:schemeClr val="bg1"/>
                                        </a:solidFill>
                                        <a:latin typeface="Cambria Math" panose="02040503050406030204" pitchFamily="18" charset="0"/>
                                      </a:rPr>
                                      <m:t> −</m:t>
                                    </m:r>
                                    <m:r>
                                      <a:rPr lang="en-US" sz="2400" b="0" i="1" smtClean="0">
                                        <a:solidFill>
                                          <a:schemeClr val="bg1"/>
                                        </a:solidFill>
                                        <a:latin typeface="Cambria Math" panose="02040503050406030204" pitchFamily="18" charset="0"/>
                                      </a:rPr>
                                      <m:t>𝑇𝑠</m:t>
                                    </m:r>
                                  </m:num>
                                  <m:den>
                                    <m:r>
                                      <a:rPr lang="en-US" sz="2400" b="0" i="1" smtClean="0">
                                        <a:solidFill>
                                          <a:schemeClr val="bg1"/>
                                        </a:solidFill>
                                        <a:latin typeface="Cambria Math" panose="02040503050406030204" pitchFamily="18" charset="0"/>
                                      </a:rPr>
                                      <m:t>𝐷𝑡</m:t>
                                    </m:r>
                                  </m:den>
                                </m:f>
                                <m:r>
                                  <a:rPr lang="en-US" sz="2400" b="0" i="1" smtClean="0">
                                    <a:solidFill>
                                      <a:schemeClr val="bg1"/>
                                    </a:solidFill>
                                    <a:latin typeface="Cambria Math" panose="02040503050406030204" pitchFamily="18" charset="0"/>
                                  </a:rPr>
                                  <m:t> ∗ </m:t>
                                </m:r>
                                <m:r>
                                  <a:rPr lang="en-US" sz="2400" b="0" i="1" smtClean="0">
                                    <a:solidFill>
                                      <a:schemeClr val="bg1"/>
                                    </a:solidFill>
                                    <a:latin typeface="Cambria Math" panose="02040503050406030204" pitchFamily="18" charset="0"/>
                                  </a:rPr>
                                  <m:t>𝐷𝑓</m:t>
                                </m:r>
                                <m:r>
                                  <a:rPr lang="en-US" sz="2400" b="0" i="1" smtClean="0">
                                    <a:solidFill>
                                      <a:schemeClr val="bg1"/>
                                    </a:solidFill>
                                    <a:latin typeface="Cambria Math" panose="02040503050406030204" pitchFamily="18" charset="0"/>
                                  </a:rPr>
                                  <m:t>+</m:t>
                                </m:r>
                                <m:r>
                                  <a:rPr lang="en-US" sz="2400" b="0" i="1" smtClean="0">
                                    <a:solidFill>
                                      <a:schemeClr val="bg1"/>
                                    </a:solidFill>
                                    <a:latin typeface="Cambria Math" panose="02040503050406030204" pitchFamily="18" charset="0"/>
                                  </a:rPr>
                                  <m:t>𝑇𝑠</m:t>
                                </m:r>
                              </m:e>
                            </m:d>
                            <m:r>
                              <a:rPr lang="en-US" sz="2400" b="0" i="1" smtClean="0">
                                <a:solidFill>
                                  <a:schemeClr val="bg1"/>
                                </a:solidFill>
                                <a:latin typeface="Cambria Math" panose="02040503050406030204" pitchFamily="18" charset="0"/>
                              </a:rPr>
                              <m:t> + 6.77</m:t>
                            </m:r>
                          </m:num>
                          <m:den>
                            <m:r>
                              <a:rPr lang="en-US" sz="2400" b="0" i="1" smtClean="0">
                                <a:solidFill>
                                  <a:schemeClr val="bg1"/>
                                </a:solidFill>
                                <a:latin typeface="Cambria Math" panose="02040503050406030204" pitchFamily="18" charset="0"/>
                              </a:rPr>
                              <m:t>77 + 6.77</m:t>
                            </m:r>
                          </m:den>
                        </m:f>
                      </m:den>
                    </m:f>
                  </m:oMath>
                </a14:m>
                <a:r>
                  <a:rPr lang="en-US" dirty="0">
                    <a:solidFill>
                      <a:schemeClr val="bg1"/>
                    </a:solidFill>
                  </a:rPr>
                  <a:t> </a:t>
                </a:r>
              </a:p>
            </p:txBody>
          </p:sp>
        </mc:Choice>
        <mc:Fallback xmlns="">
          <p:sp>
            <p:nvSpPr>
              <p:cNvPr id="17" name="TextBox 16">
                <a:extLst>
                  <a:ext uri="{FF2B5EF4-FFF2-40B4-BE49-F238E27FC236}">
                    <a16:creationId xmlns:a16="http://schemas.microsoft.com/office/drawing/2014/main" id="{35F28D65-7C74-4C67-A79F-3269054675EF}"/>
                  </a:ext>
                </a:extLst>
              </p:cNvPr>
              <p:cNvSpPr txBox="1">
                <a:spLocks noRot="1" noChangeAspect="1" noMove="1" noResize="1" noEditPoints="1" noAdjustHandles="1" noChangeArrowheads="1" noChangeShapeType="1" noTextEdit="1"/>
              </p:cNvSpPr>
              <p:nvPr/>
            </p:nvSpPr>
            <p:spPr>
              <a:xfrm>
                <a:off x="4608467" y="2297129"/>
                <a:ext cx="5086350" cy="944297"/>
              </a:xfrm>
              <a:prstGeom prst="rect">
                <a:avLst/>
              </a:prstGeom>
              <a:blipFill>
                <a:blip r:embed="rId5"/>
                <a:stretch>
                  <a:fillRect b="-1290"/>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FFFB6E10-0692-46F9-A9DA-5B132B0A69DC}"/>
              </a:ext>
            </a:extLst>
          </p:cNvPr>
          <p:cNvSpPr/>
          <p:nvPr/>
        </p:nvSpPr>
        <p:spPr>
          <a:xfrm>
            <a:off x="772357" y="1224006"/>
            <a:ext cx="536590" cy="5432385"/>
          </a:xfrm>
          <a:prstGeom prst="rect">
            <a:avLst/>
          </a:prstGeom>
          <a:solidFill>
            <a:srgbClr val="FFFF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BF9C2EB-E82C-48F6-B771-4C848244C316}"/>
              </a:ext>
            </a:extLst>
          </p:cNvPr>
          <p:cNvSpPr txBox="1"/>
          <p:nvPr/>
        </p:nvSpPr>
        <p:spPr>
          <a:xfrm>
            <a:off x="4228882" y="1128996"/>
            <a:ext cx="1020932" cy="461665"/>
          </a:xfrm>
          <a:prstGeom prst="rect">
            <a:avLst/>
          </a:prstGeom>
          <a:noFill/>
        </p:spPr>
        <p:txBody>
          <a:bodyPr wrap="square" rtlCol="0">
            <a:spAutoFit/>
          </a:bodyPr>
          <a:lstStyle/>
          <a:p>
            <a:r>
              <a:rPr lang="en-US" sz="2400" b="1" dirty="0">
                <a:solidFill>
                  <a:schemeClr val="bg1"/>
                </a:solidFill>
              </a:rPr>
              <a:t>1,824</a:t>
            </a:r>
          </a:p>
        </p:txBody>
      </p:sp>
      <p:sp>
        <p:nvSpPr>
          <p:cNvPr id="7" name="Rectangle 6">
            <a:extLst>
              <a:ext uri="{FF2B5EF4-FFF2-40B4-BE49-F238E27FC236}">
                <a16:creationId xmlns:a16="http://schemas.microsoft.com/office/drawing/2014/main" id="{5C887B4E-6359-43FA-8E3B-BA1B344B4F86}"/>
              </a:ext>
            </a:extLst>
          </p:cNvPr>
          <p:cNvSpPr/>
          <p:nvPr/>
        </p:nvSpPr>
        <p:spPr>
          <a:xfrm>
            <a:off x="150126" y="1183943"/>
            <a:ext cx="3126474" cy="85299"/>
          </a:xfrm>
          <a:prstGeom prst="rect">
            <a:avLst/>
          </a:prstGeom>
          <a:solidFill>
            <a:schemeClr val="bg2">
              <a:lumMod val="25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5788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12" grpId="0"/>
      <p:bldP spid="9" grpId="0" animBg="1"/>
      <p:bldP spid="13" grpId="0" animBg="1"/>
      <p:bldP spid="16" grpId="0"/>
      <p:bldP spid="17" grpId="0"/>
      <p:bldP spid="3" grpId="0" animBg="1"/>
      <p:bldP spid="5" grpId="0"/>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FC2D68E-377A-4C64-9C2A-6F301326EF72}"/>
              </a:ext>
            </a:extLst>
          </p:cNvPr>
          <p:cNvPicPr>
            <a:picLocks noChangeAspect="1"/>
          </p:cNvPicPr>
          <p:nvPr/>
        </p:nvPicPr>
        <p:blipFill rotWithShape="1">
          <a:blip r:embed="rId3"/>
          <a:srcRect l="15617" t="14653" r="27011" b="80842"/>
          <a:stretch/>
        </p:blipFill>
        <p:spPr>
          <a:xfrm>
            <a:off x="158657" y="315334"/>
            <a:ext cx="2949725" cy="2352354"/>
          </a:xfrm>
          <a:prstGeom prst="rect">
            <a:avLst/>
          </a:prstGeom>
        </p:spPr>
      </p:pic>
      <p:pic>
        <p:nvPicPr>
          <p:cNvPr id="20" name="Picture 19">
            <a:extLst>
              <a:ext uri="{FF2B5EF4-FFF2-40B4-BE49-F238E27FC236}">
                <a16:creationId xmlns:a16="http://schemas.microsoft.com/office/drawing/2014/main" id="{D4BE76CF-4C7B-4A37-8CDC-D2C722888AEE}"/>
              </a:ext>
            </a:extLst>
          </p:cNvPr>
          <p:cNvPicPr>
            <a:picLocks noChangeAspect="1"/>
          </p:cNvPicPr>
          <p:nvPr/>
        </p:nvPicPr>
        <p:blipFill rotWithShape="1">
          <a:blip r:embed="rId3"/>
          <a:srcRect l="15379" t="20037" r="26798" b="71026"/>
          <a:stretch/>
        </p:blipFill>
        <p:spPr>
          <a:xfrm>
            <a:off x="144263" y="1833367"/>
            <a:ext cx="2949724" cy="4629938"/>
          </a:xfrm>
          <a:prstGeom prst="rect">
            <a:avLst/>
          </a:prstGeom>
        </p:spPr>
      </p:pic>
      <p:sp>
        <p:nvSpPr>
          <p:cNvPr id="2" name="Slide Number Placeholder 1">
            <a:extLst>
              <a:ext uri="{FF2B5EF4-FFF2-40B4-BE49-F238E27FC236}">
                <a16:creationId xmlns:a16="http://schemas.microsoft.com/office/drawing/2014/main" id="{284CCE87-E98D-43D0-B367-D13D1A040880}"/>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E25C318A-713C-E34F-BE3B-BC9114480D09}" type="slidenum">
              <a:rPr kumimoji="0" lang="en-US" sz="1200" b="0" i="0" u="none" strike="noStrike" kern="1200" cap="none" spc="0" normalizeH="0" baseline="0" noProof="0" smtClean="0">
                <a:ln>
                  <a:noFill/>
                </a:ln>
                <a:solidFill>
                  <a:srgbClr val="535353"/>
                </a:solidFill>
                <a:effectLst/>
                <a:uLnTx/>
                <a:uFillTx/>
                <a:latin typeface="Calibri"/>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535353"/>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4F015F98-AE90-4AE3-8A5B-B4B9549EE3FA}"/>
              </a:ext>
            </a:extLst>
          </p:cNvPr>
          <p:cNvSpPr txBox="1"/>
          <p:nvPr/>
        </p:nvSpPr>
        <p:spPr>
          <a:xfrm>
            <a:off x="3162203" y="995333"/>
            <a:ext cx="1446264" cy="954107"/>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Top of the Queen City Formation at 903 feet below Kelly Bushing</a:t>
            </a:r>
          </a:p>
        </p:txBody>
      </p:sp>
      <p:sp>
        <p:nvSpPr>
          <p:cNvPr id="9" name="Rectangle 8">
            <a:extLst>
              <a:ext uri="{FF2B5EF4-FFF2-40B4-BE49-F238E27FC236}">
                <a16:creationId xmlns:a16="http://schemas.microsoft.com/office/drawing/2014/main" id="{8404A2AD-DDF2-46ED-BA09-46808F76153A}"/>
              </a:ext>
            </a:extLst>
          </p:cNvPr>
          <p:cNvSpPr/>
          <p:nvPr/>
        </p:nvSpPr>
        <p:spPr>
          <a:xfrm>
            <a:off x="1726730" y="2787275"/>
            <a:ext cx="459910" cy="289999"/>
          </a:xfrm>
          <a:prstGeom prst="rect">
            <a:avLst/>
          </a:prstGeom>
          <a:noFill/>
          <a:ln w="38100">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29ACBCEC-E24C-4FC8-B12B-F72C5E2905A9}"/>
              </a:ext>
            </a:extLst>
          </p:cNvPr>
          <p:cNvSpPr txBox="1"/>
          <p:nvPr/>
        </p:nvSpPr>
        <p:spPr>
          <a:xfrm>
            <a:off x="3113154" y="5312200"/>
            <a:ext cx="1775459" cy="954107"/>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Bottom of the Queen City Formation at 1,702 feet below Kelly Bushing</a:t>
            </a:r>
          </a:p>
        </p:txBody>
      </p:sp>
      <p:sp>
        <p:nvSpPr>
          <p:cNvPr id="14" name="Title 2">
            <a:extLst>
              <a:ext uri="{FF2B5EF4-FFF2-40B4-BE49-F238E27FC236}">
                <a16:creationId xmlns:a16="http://schemas.microsoft.com/office/drawing/2014/main" id="{D54347DA-314D-4C20-9A2F-4255F596014C}"/>
              </a:ext>
            </a:extLst>
          </p:cNvPr>
          <p:cNvSpPr txBox="1">
            <a:spLocks/>
          </p:cNvSpPr>
          <p:nvPr/>
        </p:nvSpPr>
        <p:spPr>
          <a:xfrm>
            <a:off x="4036569" y="45039"/>
            <a:ext cx="8048170" cy="1484671"/>
          </a:xfrm>
          <a:prstGeom prst="rect">
            <a:avLst/>
          </a:prstGeom>
        </p:spPr>
        <p:txBody>
          <a:bodyPr>
            <a:normAutofit/>
          </a:bodyPr>
          <a:lstStyle>
            <a:lvl1pPr algn="ctr" defTabSz="457200" rtl="0" eaLnBrk="1" latinLnBrk="0" hangingPunct="1">
              <a:spcBef>
                <a:spcPct val="0"/>
              </a:spcBef>
              <a:buNone/>
              <a:defRPr sz="4400" kern="1200">
                <a:solidFill>
                  <a:schemeClr val="bg1"/>
                </a:solidFill>
                <a:latin typeface="+mj-lt"/>
                <a:ea typeface="+mj-ea"/>
                <a:cs typeface="+mj-cs"/>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j-ea"/>
                <a:cs typeface="+mj-cs"/>
              </a:rPr>
              <a:t>Moderately saline well 42170</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781A2599-B637-4D9D-A9B6-789B95E4C495}"/>
                  </a:ext>
                </a:extLst>
              </p:cNvPr>
              <p:cNvSpPr txBox="1"/>
              <p:nvPr/>
            </p:nvSpPr>
            <p:spPr>
              <a:xfrm>
                <a:off x="5315121" y="1149698"/>
                <a:ext cx="7086600" cy="105189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=0.56</m:t>
                      </m:r>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 ∗</m:t>
                      </m:r>
                      <m:f>
                        <m:fPr>
                          <m:ctrlP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10,000</m:t>
                          </m:r>
                        </m:num>
                        <m:den>
                          <m:f>
                            <m:fPr>
                              <m:ctrlP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fPr>
                            <m:num>
                              <m:sSup>
                                <m:sSupPr>
                                  <m:ctrlPr>
                                    <a:rPr kumimoji="0" lang="en-US" sz="1800" b="0" i="1" u="none" strike="noStrike" kern="1200" cap="none" spc="0" normalizeH="0" baseline="0" noProof="0" dirty="0">
                                      <a:ln>
                                        <a:noFill/>
                                      </a:ln>
                                      <a:solidFill>
                                        <a:prstClr val="white"/>
                                      </a:solidFill>
                                      <a:effectLst/>
                                      <a:uLnTx/>
                                      <a:uFillTx/>
                                      <a:latin typeface="Cambria Math" panose="02040503050406030204" pitchFamily="18" charset="0"/>
                                      <a:ea typeface="+mn-ea"/>
                                      <a:cs typeface="+mn-cs"/>
                                    </a:rPr>
                                  </m:ctrlPr>
                                </m:sSupPr>
                                <m:e>
                                  <m:r>
                                    <m:rPr>
                                      <m:nor/>
                                    </m:rPr>
                                    <a:rPr kumimoji="0" lang="en-US" sz="1800" b="0" i="0"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t>0.39</m:t>
                                  </m:r>
                                </m:e>
                                <m:sup>
                                  <m:r>
                                    <a:rPr kumimoji="0" lang="en-US" sz="1800" b="0"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t>1.75</m:t>
                                  </m:r>
                                </m:sup>
                              </m:sSup>
                              <m:r>
                                <a:rPr kumimoji="0" lang="en-US" sz="1800" b="0" i="1" u="none" strike="noStrike" kern="1200" cap="none" spc="0" normalizeH="0" baseline="0" noProof="0" dirty="0">
                                  <a:ln>
                                    <a:noFill/>
                                  </a:ln>
                                  <a:solidFill>
                                    <a:prstClr val="white"/>
                                  </a:solidFill>
                                  <a:effectLst/>
                                  <a:uLnTx/>
                                  <a:uFillTx/>
                                  <a:latin typeface="Cambria Math" panose="02040503050406030204" pitchFamily="18" charset="0"/>
                                  <a:ea typeface="+mn-ea"/>
                                  <a:cs typeface="+mn-cs"/>
                                </a:rPr>
                                <m:t> </m:t>
                              </m:r>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7.5</m:t>
                              </m:r>
                            </m:num>
                            <m:den>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1</m:t>
                              </m:r>
                            </m:den>
                          </m:f>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 ∗ </m:t>
                          </m:r>
                          <m:f>
                            <m:fPr>
                              <m:ctrlP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fPr>
                            <m:num>
                              <m:d>
                                <m:dPr>
                                  <m:ctrlP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dPr>
                                <m:e>
                                  <m:f>
                                    <m:fPr>
                                      <m:ctrlP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201</m:t>
                                      </m:r>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 69</m:t>
                                      </m:r>
                                    </m:num>
                                    <m:den>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1505</m:t>
                                      </m:r>
                                    </m:den>
                                  </m:f>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7903</m:t>
                                  </m:r>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69</m:t>
                                  </m:r>
                                </m:e>
                              </m:d>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 + 6.77</m:t>
                              </m:r>
                            </m:num>
                            <m:den>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77 + 6.77</m:t>
                              </m:r>
                            </m:den>
                          </m:f>
                        </m:den>
                      </m:f>
                    </m:oMath>
                  </m:oMathPara>
                </a14:m>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mc:Choice>
        <mc:Fallback xmlns="">
          <p:sp>
            <p:nvSpPr>
              <p:cNvPr id="16" name="TextBox 15">
                <a:extLst>
                  <a:ext uri="{FF2B5EF4-FFF2-40B4-BE49-F238E27FC236}">
                    <a16:creationId xmlns:a16="http://schemas.microsoft.com/office/drawing/2014/main" id="{781A2599-B637-4D9D-A9B6-789B95E4C495}"/>
                  </a:ext>
                </a:extLst>
              </p:cNvPr>
              <p:cNvSpPr txBox="1">
                <a:spLocks noRot="1" noChangeAspect="1" noMove="1" noResize="1" noEditPoints="1" noAdjustHandles="1" noChangeArrowheads="1" noChangeShapeType="1" noTextEdit="1"/>
              </p:cNvSpPr>
              <p:nvPr/>
            </p:nvSpPr>
            <p:spPr>
              <a:xfrm>
                <a:off x="5315121" y="1149698"/>
                <a:ext cx="7086600" cy="105189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35F28D65-7C74-4C67-A79F-3269054675EF}"/>
                  </a:ext>
                </a:extLst>
              </p:cNvPr>
              <p:cNvSpPr txBox="1"/>
              <p:nvPr/>
            </p:nvSpPr>
            <p:spPr>
              <a:xfrm>
                <a:off x="6152505" y="2605125"/>
                <a:ext cx="5086350" cy="9442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𝑇𝐷𝑆</m:t>
                    </m:r>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𝑐𝑡</m:t>
                    </m:r>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 ∗</m:t>
                    </m:r>
                    <m:f>
                      <m:fPr>
                        <m:ctrlP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fPr>
                      <m:num>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10,000</m:t>
                        </m:r>
                      </m:num>
                      <m:den>
                        <m:f>
                          <m:fPr>
                            <m:ctrlP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fPr>
                          <m:num>
                            <m:sSup>
                              <m:sSupPr>
                                <m:ctrlPr>
                                  <a:rPr kumimoji="0" lang="en-US" sz="2400" b="0"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ctrlPr>
                              </m:sSupPr>
                              <m:e>
                                <m:r>
                                  <m:rPr>
                                    <m:nor/>
                                  </m:rPr>
                                  <a:rPr kumimoji="0" lang="en-US" sz="2400" b="0" i="0" u="none" strike="noStrike" kern="1200" cap="none" spc="0" normalizeH="0" baseline="0" noProof="0" dirty="0">
                                    <a:ln>
                                      <a:noFill/>
                                    </a:ln>
                                    <a:solidFill>
                                      <a:prstClr val="white"/>
                                    </a:solidFill>
                                    <a:effectLst/>
                                    <a:uLnTx/>
                                    <a:uFillTx/>
                                    <a:latin typeface="Calibri"/>
                                    <a:ea typeface="+mn-ea"/>
                                    <a:cs typeface="+mn-cs"/>
                                  </a:rPr>
                                  <m:t>Ø</m:t>
                                </m:r>
                              </m:e>
                              <m:sup>
                                <m:r>
                                  <a:rPr kumimoji="0" lang="en-US" sz="2400" b="0"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t>𝑚</m:t>
                                </m:r>
                              </m:sup>
                            </m:sSup>
                            <m:r>
                              <a:rPr kumimoji="0" lang="en-US" sz="2400" b="0"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𝑅𝑜</m:t>
                            </m:r>
                          </m:num>
                          <m:den>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𝑅</m:t>
                            </m:r>
                            <m:r>
                              <a:rPr kumimoji="0" lang="en-US" sz="2400" b="0" i="1" u="none" strike="noStrike" kern="1200" cap="none" spc="0" normalizeH="0" baseline="-25000" noProof="0" smtClean="0">
                                <a:ln>
                                  <a:noFill/>
                                </a:ln>
                                <a:solidFill>
                                  <a:prstClr val="white"/>
                                </a:solidFill>
                                <a:effectLst/>
                                <a:uLnTx/>
                                <a:uFillTx/>
                                <a:latin typeface="Cambria Math" panose="02040503050406030204" pitchFamily="18" charset="0"/>
                                <a:ea typeface="+mn-ea"/>
                                <a:cs typeface="+mn-cs"/>
                              </a:rPr>
                              <m:t>𝑤𝑐𝑅𝑤</m:t>
                            </m:r>
                          </m:den>
                        </m:f>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 ∗ </m:t>
                        </m:r>
                        <m:f>
                          <m:fPr>
                            <m:ctrlP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fPr>
                          <m:num>
                            <m:d>
                              <m:dPr>
                                <m:ctrlP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dPr>
                              <m:e>
                                <m:f>
                                  <m:fPr>
                                    <m:ctrlP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fPr>
                                  <m:num>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𝑇𝑏h</m:t>
                                    </m:r>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𝑇𝑠</m:t>
                                    </m:r>
                                  </m:num>
                                  <m:den>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𝐷𝑡</m:t>
                                    </m:r>
                                  </m:den>
                                </m:f>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 ∗ </m:t>
                                </m:r>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𝐷𝑓</m:t>
                                </m:r>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𝑇𝑠</m:t>
                                </m:r>
                              </m:e>
                            </m:d>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 + 6.77</m:t>
                            </m:r>
                          </m:num>
                          <m:den>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77 + 6.77</m:t>
                            </m:r>
                          </m:den>
                        </m:f>
                      </m:den>
                    </m:f>
                  </m:oMath>
                </a14:m>
                <a:r>
                  <a:rPr kumimoji="0" lang="en-US" sz="1800" b="0" i="0" u="none" strike="noStrike" kern="1200" cap="none" spc="0" normalizeH="0" baseline="0" noProof="0" dirty="0">
                    <a:ln>
                      <a:noFill/>
                    </a:ln>
                    <a:solidFill>
                      <a:prstClr val="white"/>
                    </a:solidFill>
                    <a:effectLst/>
                    <a:uLnTx/>
                    <a:uFillTx/>
                    <a:latin typeface="Calibri"/>
                    <a:ea typeface="+mn-ea"/>
                    <a:cs typeface="+mn-cs"/>
                  </a:rPr>
                  <a:t> </a:t>
                </a:r>
              </a:p>
            </p:txBody>
          </p:sp>
        </mc:Choice>
        <mc:Fallback xmlns="">
          <p:sp>
            <p:nvSpPr>
              <p:cNvPr id="17" name="TextBox 16">
                <a:extLst>
                  <a:ext uri="{FF2B5EF4-FFF2-40B4-BE49-F238E27FC236}">
                    <a16:creationId xmlns:a16="http://schemas.microsoft.com/office/drawing/2014/main" id="{35F28D65-7C74-4C67-A79F-3269054675EF}"/>
                  </a:ext>
                </a:extLst>
              </p:cNvPr>
              <p:cNvSpPr txBox="1">
                <a:spLocks noRot="1" noChangeAspect="1" noMove="1" noResize="1" noEditPoints="1" noAdjustHandles="1" noChangeArrowheads="1" noChangeShapeType="1" noTextEdit="1"/>
              </p:cNvSpPr>
              <p:nvPr/>
            </p:nvSpPr>
            <p:spPr>
              <a:xfrm>
                <a:off x="6152505" y="2605125"/>
                <a:ext cx="5086350" cy="944297"/>
              </a:xfrm>
              <a:prstGeom prst="rect">
                <a:avLst/>
              </a:prstGeom>
              <a:blipFill>
                <a:blip r:embed="rId5"/>
                <a:stretch>
                  <a:fillRect b="-1935"/>
                </a:stretch>
              </a:blipFill>
            </p:spPr>
            <p:txBody>
              <a:bodyPr/>
              <a:lstStyle/>
              <a:p>
                <a:r>
                  <a:rPr lang="en-US">
                    <a:noFill/>
                  </a:rPr>
                  <a:t> </a:t>
                </a:r>
              </a:p>
            </p:txBody>
          </p:sp>
        </mc:Fallback>
      </mc:AlternateContent>
      <p:cxnSp>
        <p:nvCxnSpPr>
          <p:cNvPr id="24" name="Connector: Elbow 23">
            <a:extLst>
              <a:ext uri="{FF2B5EF4-FFF2-40B4-BE49-F238E27FC236}">
                <a16:creationId xmlns:a16="http://schemas.microsoft.com/office/drawing/2014/main" id="{65CBFB06-30F6-4CA6-A0CC-FAA2955158E5}"/>
              </a:ext>
            </a:extLst>
          </p:cNvPr>
          <p:cNvCxnSpPr>
            <a:cxnSpLocks/>
          </p:cNvCxnSpPr>
          <p:nvPr/>
        </p:nvCxnSpPr>
        <p:spPr>
          <a:xfrm rot="10800000">
            <a:off x="1976438" y="2971640"/>
            <a:ext cx="4063058" cy="1657739"/>
          </a:xfrm>
          <a:prstGeom prst="bentConnector3">
            <a:avLst>
              <a:gd name="adj1" fmla="val 50000"/>
            </a:avLst>
          </a:prstGeom>
          <a:ln w="101600">
            <a:solidFill>
              <a:schemeClr val="accent3">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FFFB6E10-0692-46F9-A9DA-5B132B0A69DC}"/>
              </a:ext>
            </a:extLst>
          </p:cNvPr>
          <p:cNvSpPr/>
          <p:nvPr/>
        </p:nvSpPr>
        <p:spPr>
          <a:xfrm>
            <a:off x="1763059" y="1942828"/>
            <a:ext cx="536590" cy="4323479"/>
          </a:xfrm>
          <a:prstGeom prst="rect">
            <a:avLst/>
          </a:prstGeom>
          <a:solidFill>
            <a:schemeClr val="accent6">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DBF9C2EB-E82C-48F6-B771-4C848244C316}"/>
              </a:ext>
            </a:extLst>
          </p:cNvPr>
          <p:cNvSpPr txBox="1"/>
          <p:nvPr/>
        </p:nvSpPr>
        <p:spPr>
          <a:xfrm>
            <a:off x="5075068" y="1262569"/>
            <a:ext cx="102093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3,478</a:t>
            </a:r>
          </a:p>
        </p:txBody>
      </p:sp>
      <p:sp>
        <p:nvSpPr>
          <p:cNvPr id="7" name="Rectangle 6">
            <a:extLst>
              <a:ext uri="{FF2B5EF4-FFF2-40B4-BE49-F238E27FC236}">
                <a16:creationId xmlns:a16="http://schemas.microsoft.com/office/drawing/2014/main" id="{5C887B4E-6359-43FA-8E3B-BA1B344B4F86}"/>
              </a:ext>
            </a:extLst>
          </p:cNvPr>
          <p:cNvSpPr/>
          <p:nvPr/>
        </p:nvSpPr>
        <p:spPr>
          <a:xfrm>
            <a:off x="280513" y="1908887"/>
            <a:ext cx="4259737" cy="75979"/>
          </a:xfrm>
          <a:prstGeom prst="rect">
            <a:avLst/>
          </a:prstGeom>
          <a:solidFill>
            <a:schemeClr val="bg2">
              <a:lumMod val="25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10" name="Table 9">
            <a:extLst>
              <a:ext uri="{FF2B5EF4-FFF2-40B4-BE49-F238E27FC236}">
                <a16:creationId xmlns:a16="http://schemas.microsoft.com/office/drawing/2014/main" id="{716F96F1-92AB-45B5-B469-EFF727C54865}"/>
              </a:ext>
            </a:extLst>
          </p:cNvPr>
          <p:cNvGraphicFramePr>
            <a:graphicFrameLocks noGrp="1"/>
          </p:cNvGraphicFramePr>
          <p:nvPr>
            <p:extLst/>
          </p:nvPr>
        </p:nvGraphicFramePr>
        <p:xfrm>
          <a:off x="6000284" y="3925360"/>
          <a:ext cx="5334000" cy="2773680"/>
        </p:xfrm>
        <a:graphic>
          <a:graphicData uri="http://schemas.openxmlformats.org/drawingml/2006/table">
            <a:tbl>
              <a:tblPr firstRow="1" bandRow="1">
                <a:tableStyleId>{5C22544A-7EE6-4342-B048-85BDC9FD1C3A}</a:tableStyleId>
              </a:tblPr>
              <a:tblGrid>
                <a:gridCol w="903147">
                  <a:extLst>
                    <a:ext uri="{9D8B030D-6E8A-4147-A177-3AD203B41FA5}">
                      <a16:colId xmlns:a16="http://schemas.microsoft.com/office/drawing/2014/main" val="4170509317"/>
                    </a:ext>
                  </a:extLst>
                </a:gridCol>
                <a:gridCol w="2554428">
                  <a:extLst>
                    <a:ext uri="{9D8B030D-6E8A-4147-A177-3AD203B41FA5}">
                      <a16:colId xmlns:a16="http://schemas.microsoft.com/office/drawing/2014/main" val="2607978459"/>
                    </a:ext>
                  </a:extLst>
                </a:gridCol>
                <a:gridCol w="1876425">
                  <a:extLst>
                    <a:ext uri="{9D8B030D-6E8A-4147-A177-3AD203B41FA5}">
                      <a16:colId xmlns:a16="http://schemas.microsoft.com/office/drawing/2014/main" val="2335475208"/>
                    </a:ext>
                  </a:extLst>
                </a:gridCol>
              </a:tblGrid>
              <a:tr h="241331">
                <a:tc>
                  <a:txBody>
                    <a:bodyPr/>
                    <a:lstStyle/>
                    <a:p>
                      <a:pPr algn="ctr"/>
                      <a:r>
                        <a:rPr lang="en-US" sz="1400" dirty="0"/>
                        <a:t>Value</a:t>
                      </a:r>
                    </a:p>
                  </a:txBody>
                  <a:tcPr/>
                </a:tc>
                <a:tc>
                  <a:txBody>
                    <a:bodyPr/>
                    <a:lstStyle/>
                    <a:p>
                      <a:pPr algn="ctr"/>
                      <a:r>
                        <a:rPr lang="en-US" sz="1400" dirty="0"/>
                        <a:t>Parameter</a:t>
                      </a:r>
                    </a:p>
                  </a:txBody>
                  <a:tcPr/>
                </a:tc>
                <a:tc>
                  <a:txBody>
                    <a:bodyPr/>
                    <a:lstStyle/>
                    <a:p>
                      <a:pPr algn="ctr"/>
                      <a:r>
                        <a:rPr lang="en-US" sz="1400" dirty="0"/>
                        <a:t>Units</a:t>
                      </a:r>
                    </a:p>
                  </a:txBody>
                  <a:tcPr/>
                </a:tc>
                <a:extLst>
                  <a:ext uri="{0D108BD9-81ED-4DB2-BD59-A6C34878D82A}">
                    <a16:rowId xmlns:a16="http://schemas.microsoft.com/office/drawing/2014/main" val="3448931413"/>
                  </a:ext>
                </a:extLst>
              </a:tr>
              <a:tr h="217198">
                <a:tc>
                  <a:txBody>
                    <a:bodyPr/>
                    <a:lstStyle/>
                    <a:p>
                      <a:pPr algn="r"/>
                      <a:r>
                        <a:rPr lang="en-US" sz="1200" dirty="0"/>
                        <a:t>7903</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rPr>
                        <a:t>Depth total, Dt</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200" dirty="0">
                          <a:effectLst/>
                        </a:rPr>
                        <a:t>Feet below Kelly Bushing</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066218452"/>
                  </a:ext>
                </a:extLst>
              </a:tr>
              <a:tr h="217198">
                <a:tc>
                  <a:txBody>
                    <a:bodyPr/>
                    <a:lstStyle/>
                    <a:p>
                      <a:pPr algn="r"/>
                      <a:r>
                        <a:rPr lang="en-US" sz="1200" dirty="0"/>
                        <a:t>1090</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rPr>
                        <a:t>Depth formation</a:t>
                      </a:r>
                      <a:r>
                        <a:rPr lang="en-US" sz="1200" dirty="0">
                          <a:effectLst/>
                          <a:latin typeface="Times New Roman" panose="02020603050405020304" pitchFamily="18" charset="0"/>
                        </a:rPr>
                        <a:t>, </a:t>
                      </a:r>
                      <a:r>
                        <a:rPr lang="en-US" sz="1200" dirty="0">
                          <a:effectLst/>
                        </a:rPr>
                        <a:t>Df</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200" dirty="0">
                          <a:effectLst/>
                        </a:rPr>
                        <a:t>Feet below Kelly Bushing</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450296157"/>
                  </a:ext>
                </a:extLst>
              </a:tr>
              <a:tr h="217198">
                <a:tc>
                  <a:txBody>
                    <a:bodyPr/>
                    <a:lstStyle/>
                    <a:p>
                      <a:pPr algn="r"/>
                      <a:r>
                        <a:rPr lang="en-US" sz="1200" dirty="0"/>
                        <a:t>69</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rPr>
                        <a:t>Temperature surface</a:t>
                      </a:r>
                      <a:r>
                        <a:rPr lang="en-US" sz="1200" dirty="0">
                          <a:effectLst/>
                          <a:latin typeface="Times New Roman" panose="02020603050405020304" pitchFamily="18" charset="0"/>
                        </a:rPr>
                        <a:t>, </a:t>
                      </a:r>
                      <a:r>
                        <a:rPr lang="en-US" sz="1200" dirty="0">
                          <a:effectLst/>
                        </a:rPr>
                        <a:t>Ts</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200">
                          <a:effectLst/>
                        </a:rPr>
                        <a:t>Degrees Fahrenheit</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682583227"/>
                  </a:ext>
                </a:extLst>
              </a:tr>
              <a:tr h="217198">
                <a:tc>
                  <a:txBody>
                    <a:bodyPr/>
                    <a:lstStyle/>
                    <a:p>
                      <a:pPr algn="r"/>
                      <a:r>
                        <a:rPr lang="en-US" sz="1200" dirty="0"/>
                        <a:t>201</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rPr>
                        <a:t>Temperature bottom hole</a:t>
                      </a:r>
                      <a:r>
                        <a:rPr lang="en-US" sz="1200" dirty="0">
                          <a:effectLst/>
                          <a:latin typeface="Times New Roman" panose="02020603050405020304" pitchFamily="18" charset="0"/>
                        </a:rPr>
                        <a:t>, </a:t>
                      </a:r>
                      <a:r>
                        <a:rPr lang="en-US" sz="1200" dirty="0" err="1">
                          <a:effectLst/>
                        </a:rPr>
                        <a:t>Tbh</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200" dirty="0">
                          <a:effectLst/>
                        </a:rPr>
                        <a:t>Degrees Fahrenheit</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433072297"/>
                  </a:ext>
                </a:extLst>
              </a:tr>
              <a:tr h="217198">
                <a:tc>
                  <a:txBody>
                    <a:bodyPr/>
                    <a:lstStyle/>
                    <a:p>
                      <a:pPr algn="r"/>
                      <a:r>
                        <a:rPr lang="en-US" sz="1200" dirty="0"/>
                        <a:t>7.5</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rPr>
                        <a:t>Deep resistivity</a:t>
                      </a:r>
                      <a:r>
                        <a:rPr lang="en-US" sz="1200" dirty="0">
                          <a:effectLst/>
                          <a:latin typeface="Times New Roman" panose="02020603050405020304" pitchFamily="18" charset="0"/>
                        </a:rPr>
                        <a:t>, </a:t>
                      </a:r>
                      <a:r>
                        <a:rPr lang="en-US" sz="1200" dirty="0">
                          <a:effectLst/>
                        </a:rPr>
                        <a:t>Ro</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200">
                          <a:effectLst/>
                        </a:rPr>
                        <a:t>Ohm-meter</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538041789"/>
                  </a:ext>
                </a:extLst>
              </a:tr>
              <a:tr h="217198">
                <a:tc>
                  <a:txBody>
                    <a:bodyPr/>
                    <a:lstStyle/>
                    <a:p>
                      <a:pPr algn="r"/>
                      <a:r>
                        <a:rPr lang="en-US" sz="1200" dirty="0"/>
                        <a:t>0.39</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rPr>
                        <a:t>Porosity</a:t>
                      </a:r>
                      <a:r>
                        <a:rPr lang="en-US" sz="1200" dirty="0">
                          <a:effectLst/>
                          <a:latin typeface="Times New Roman" panose="02020603050405020304" pitchFamily="18" charset="0"/>
                        </a:rPr>
                        <a:t>, </a:t>
                      </a:r>
                      <a:r>
                        <a:rPr lang="en-US" sz="1200" dirty="0">
                          <a:effectLst/>
                        </a:rPr>
                        <a:t>Ø</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200">
                          <a:effectLst/>
                        </a:rPr>
                        <a:t>Percent</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502671594"/>
                  </a:ext>
                </a:extLst>
              </a:tr>
              <a:tr h="217198">
                <a:tc>
                  <a:txBody>
                    <a:bodyPr/>
                    <a:lstStyle/>
                    <a:p>
                      <a:pPr algn="r"/>
                      <a:r>
                        <a:rPr lang="en-US" sz="1200" dirty="0"/>
                        <a:t>0.56</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err="1">
                          <a:effectLst/>
                        </a:rPr>
                        <a:t>ct</a:t>
                      </a:r>
                      <a:r>
                        <a:rPr lang="en-US" sz="1200" dirty="0">
                          <a:effectLst/>
                        </a:rPr>
                        <a:t> conversion factor</a:t>
                      </a:r>
                      <a:r>
                        <a:rPr lang="en-US" sz="1200" dirty="0">
                          <a:effectLst/>
                          <a:latin typeface="Times New Roman" panose="02020603050405020304" pitchFamily="18" charset="0"/>
                        </a:rPr>
                        <a:t>, </a:t>
                      </a:r>
                      <a:r>
                        <a:rPr lang="en-US" sz="1200" dirty="0" err="1">
                          <a:effectLst/>
                        </a:rPr>
                        <a:t>ct</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200" dirty="0">
                          <a:effectLst/>
                        </a:rPr>
                        <a:t>Dimensionless</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824938112"/>
                  </a:ext>
                </a:extLst>
              </a:tr>
              <a:tr h="217198">
                <a:tc>
                  <a:txBody>
                    <a:bodyPr/>
                    <a:lstStyle/>
                    <a:p>
                      <a:pPr algn="r"/>
                      <a:r>
                        <a:rPr lang="en-US" sz="1200" dirty="0"/>
                        <a:t>1.75</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rPr>
                        <a:t>Cementation exponent</a:t>
                      </a:r>
                      <a:r>
                        <a:rPr lang="en-US" sz="1200" dirty="0">
                          <a:effectLst/>
                          <a:latin typeface="Times New Roman" panose="02020603050405020304" pitchFamily="18" charset="0"/>
                        </a:rPr>
                        <a:t>, </a:t>
                      </a:r>
                      <a:r>
                        <a:rPr lang="en-US" sz="1200" dirty="0">
                          <a:effectLst/>
                        </a:rPr>
                        <a:t>m</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200">
                          <a:effectLst/>
                        </a:rPr>
                        <a:t>Dimensionless</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322933862"/>
                  </a:ext>
                </a:extLst>
              </a:tr>
              <a:tr h="217198">
                <a:tc>
                  <a:txBody>
                    <a:bodyPr/>
                    <a:lstStyle/>
                    <a:p>
                      <a:pPr algn="r"/>
                      <a:r>
                        <a:rPr lang="en-US" sz="1200" dirty="0"/>
                        <a:t>1</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rPr>
                        <a:t>Water quality correction factor</a:t>
                      </a:r>
                      <a:r>
                        <a:rPr lang="en-US" sz="1200" dirty="0">
                          <a:effectLst/>
                          <a:latin typeface="Times New Roman" panose="02020603050405020304" pitchFamily="18" charset="0"/>
                        </a:rPr>
                        <a:t>, </a:t>
                      </a:r>
                      <a:r>
                        <a:rPr lang="en-US" sz="1200" dirty="0" err="1">
                          <a:effectLst/>
                        </a:rPr>
                        <a:t>R</a:t>
                      </a:r>
                      <a:r>
                        <a:rPr lang="en-US" sz="1200" baseline="-25000" dirty="0" err="1">
                          <a:effectLst/>
                        </a:rPr>
                        <a:t>wcRw</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200" dirty="0">
                          <a:effectLst/>
                        </a:rPr>
                        <a:t>Dimensionless</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572557824"/>
                  </a:ext>
                </a:extLst>
              </a:tr>
            </a:tbl>
          </a:graphicData>
        </a:graphic>
      </p:graphicFrame>
      <p:sp>
        <p:nvSpPr>
          <p:cNvPr id="8" name="Rectangle 7">
            <a:extLst>
              <a:ext uri="{FF2B5EF4-FFF2-40B4-BE49-F238E27FC236}">
                <a16:creationId xmlns:a16="http://schemas.microsoft.com/office/drawing/2014/main" id="{A3F395D1-B5D7-4CD4-BC31-EF8F56859372}"/>
              </a:ext>
            </a:extLst>
          </p:cNvPr>
          <p:cNvSpPr/>
          <p:nvPr/>
        </p:nvSpPr>
        <p:spPr>
          <a:xfrm>
            <a:off x="280514" y="6222994"/>
            <a:ext cx="4564298" cy="85299"/>
          </a:xfrm>
          <a:prstGeom prst="rect">
            <a:avLst/>
          </a:prstGeom>
          <a:solidFill>
            <a:schemeClr val="bg2">
              <a:lumMod val="25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27491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animBg="1"/>
      <p:bldP spid="12" grpId="0"/>
      <p:bldP spid="16" grpId="0"/>
      <p:bldP spid="17" grpId="0"/>
      <p:bldP spid="3" grpId="0" animBg="1"/>
      <p:bldP spid="5" grpId="0"/>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24AF69-D522-4B34-B900-7E5D830DF460}"/>
              </a:ext>
            </a:extLst>
          </p:cNvPr>
          <p:cNvSpPr>
            <a:spLocks noGrp="1"/>
          </p:cNvSpPr>
          <p:nvPr>
            <p:ph type="sldNum" sz="quarter" idx="12"/>
          </p:nvPr>
        </p:nvSpPr>
        <p:spPr/>
        <p:txBody>
          <a:bodyPr/>
          <a:lstStyle/>
          <a:p>
            <a:fld id="{E25C318A-713C-E34F-BE3B-BC9114480D09}" type="slidenum">
              <a:rPr lang="en-US" smtClean="0"/>
              <a:t>2</a:t>
            </a:fld>
            <a:endParaRPr lang="en-US" dirty="0"/>
          </a:p>
        </p:txBody>
      </p:sp>
      <p:sp>
        <p:nvSpPr>
          <p:cNvPr id="3" name="Title 2">
            <a:extLst>
              <a:ext uri="{FF2B5EF4-FFF2-40B4-BE49-F238E27FC236}">
                <a16:creationId xmlns:a16="http://schemas.microsoft.com/office/drawing/2014/main" id="{701A19F2-36F9-4DC1-8A46-E350E0457552}"/>
              </a:ext>
            </a:extLst>
          </p:cNvPr>
          <p:cNvSpPr txBox="1">
            <a:spLocks/>
          </p:cNvSpPr>
          <p:nvPr/>
        </p:nvSpPr>
        <p:spPr>
          <a:xfrm>
            <a:off x="609600" y="0"/>
            <a:ext cx="5486400" cy="1484671"/>
          </a:xfrm>
          <a:prstGeom prst="rect">
            <a:avLst/>
          </a:prstGeom>
        </p:spPr>
        <p:txBody>
          <a:bodyPr>
            <a:normAutofit fontScale="85000" lnSpcReduction="10000"/>
          </a:bodyPr>
          <a:lstStyle>
            <a:lvl1pPr algn="ctr" defTabSz="457200" rtl="0" eaLnBrk="1" latinLnBrk="0" hangingPunct="1">
              <a:spcBef>
                <a:spcPct val="0"/>
              </a:spcBef>
              <a:buNone/>
              <a:defRPr sz="4400" kern="1200">
                <a:solidFill>
                  <a:schemeClr val="bg1"/>
                </a:solidFill>
                <a:latin typeface="+mj-lt"/>
                <a:ea typeface="+mj-ea"/>
                <a:cs typeface="+mj-cs"/>
              </a:defRPr>
            </a:lvl1pPr>
          </a:lstStyle>
          <a:p>
            <a:r>
              <a:rPr lang="en-US" b="1" dirty="0"/>
              <a:t>Texas Water Development Board (TWDB)</a:t>
            </a:r>
          </a:p>
        </p:txBody>
      </p:sp>
      <p:sp>
        <p:nvSpPr>
          <p:cNvPr id="4" name="Content Placeholder 3">
            <a:extLst>
              <a:ext uri="{FF2B5EF4-FFF2-40B4-BE49-F238E27FC236}">
                <a16:creationId xmlns:a16="http://schemas.microsoft.com/office/drawing/2014/main" id="{8F99C3BB-4787-40AC-82A0-88CE5D628786}"/>
              </a:ext>
            </a:extLst>
          </p:cNvPr>
          <p:cNvSpPr txBox="1">
            <a:spLocks/>
          </p:cNvSpPr>
          <p:nvPr/>
        </p:nvSpPr>
        <p:spPr>
          <a:xfrm>
            <a:off x="308954" y="5237018"/>
            <a:ext cx="5486400" cy="131137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t>Create a 50-year State Water Plan every 5 years!</a:t>
            </a:r>
          </a:p>
        </p:txBody>
      </p:sp>
      <p:sp>
        <p:nvSpPr>
          <p:cNvPr id="5" name="Title 2">
            <a:extLst>
              <a:ext uri="{FF2B5EF4-FFF2-40B4-BE49-F238E27FC236}">
                <a16:creationId xmlns:a16="http://schemas.microsoft.com/office/drawing/2014/main" id="{00ACF8C2-C01E-462A-9645-E9C42769EBAB}"/>
              </a:ext>
            </a:extLst>
          </p:cNvPr>
          <p:cNvSpPr txBox="1">
            <a:spLocks/>
          </p:cNvSpPr>
          <p:nvPr/>
        </p:nvSpPr>
        <p:spPr>
          <a:xfrm>
            <a:off x="6115410" y="34412"/>
            <a:ext cx="5486400" cy="1484671"/>
          </a:xfrm>
          <a:prstGeom prst="rect">
            <a:avLst/>
          </a:prstGeom>
        </p:spPr>
        <p:txBody>
          <a:bodyPr>
            <a:normAutofit fontScale="85000" lnSpcReduction="20000"/>
          </a:bodyPr>
          <a:lstStyle>
            <a:lvl1pPr algn="ctr" defTabSz="457200" rtl="0" eaLnBrk="1" latinLnBrk="0" hangingPunct="1">
              <a:spcBef>
                <a:spcPct val="0"/>
              </a:spcBef>
              <a:buNone/>
              <a:defRPr sz="4400" kern="1200">
                <a:solidFill>
                  <a:schemeClr val="bg1"/>
                </a:solidFill>
                <a:latin typeface="+mj-lt"/>
                <a:ea typeface="+mj-ea"/>
                <a:cs typeface="+mj-cs"/>
              </a:defRPr>
            </a:lvl1pPr>
          </a:lstStyle>
          <a:p>
            <a:r>
              <a:rPr lang="en-US" b="1" dirty="0"/>
              <a:t>Brackish Resource Aquifer Characterization System (BRACS)</a:t>
            </a:r>
          </a:p>
        </p:txBody>
      </p:sp>
      <p:sp>
        <p:nvSpPr>
          <p:cNvPr id="6" name="Content Placeholder 3">
            <a:extLst>
              <a:ext uri="{FF2B5EF4-FFF2-40B4-BE49-F238E27FC236}">
                <a16:creationId xmlns:a16="http://schemas.microsoft.com/office/drawing/2014/main" id="{38E8795B-D4D4-4932-A00D-DA3A2B79EA82}"/>
              </a:ext>
            </a:extLst>
          </p:cNvPr>
          <p:cNvSpPr txBox="1">
            <a:spLocks/>
          </p:cNvSpPr>
          <p:nvPr/>
        </p:nvSpPr>
        <p:spPr>
          <a:xfrm>
            <a:off x="6432679" y="1787325"/>
            <a:ext cx="5486400" cy="507087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t>Map brackish groundwater!</a:t>
            </a:r>
          </a:p>
          <a:p>
            <a:pPr marL="0" indent="0">
              <a:buNone/>
            </a:pPr>
            <a:endParaRPr lang="en-US" b="1" dirty="0"/>
          </a:p>
          <a:p>
            <a:pPr marL="514350" indent="-514350">
              <a:buFont typeface="+mj-lt"/>
              <a:buAutoNum type="arabicPeriod"/>
            </a:pPr>
            <a:r>
              <a:rPr lang="en-US" dirty="0"/>
              <a:t>Stratigraphy</a:t>
            </a:r>
          </a:p>
          <a:p>
            <a:pPr marL="514350" indent="-514350">
              <a:buFont typeface="+mj-lt"/>
              <a:buAutoNum type="arabicPeriod"/>
            </a:pPr>
            <a:r>
              <a:rPr lang="en-US" dirty="0"/>
              <a:t>Lithology</a:t>
            </a:r>
          </a:p>
          <a:p>
            <a:pPr marL="514350" indent="-514350">
              <a:buFont typeface="+mj-lt"/>
              <a:buAutoNum type="arabicPeriod"/>
            </a:pPr>
            <a:r>
              <a:rPr lang="en-US" dirty="0"/>
              <a:t>Water Quality</a:t>
            </a:r>
          </a:p>
          <a:p>
            <a:pPr marL="0" indent="0">
              <a:buNone/>
            </a:pPr>
            <a:endParaRPr lang="en-US" dirty="0"/>
          </a:p>
          <a:p>
            <a:pPr marL="0" indent="0">
              <a:buNone/>
            </a:pPr>
            <a:r>
              <a:rPr lang="en-US" b="1" dirty="0"/>
              <a:t>All this data is managed in an MS Access Database (available for download!!!)</a:t>
            </a:r>
          </a:p>
          <a:p>
            <a:pPr marL="0" indent="0">
              <a:buFont typeface="Arial"/>
              <a:buNone/>
            </a:pPr>
            <a:endParaRPr lang="en-US" dirty="0"/>
          </a:p>
          <a:p>
            <a:endParaRPr lang="en-US" dirty="0"/>
          </a:p>
          <a:p>
            <a:endParaRPr lang="en-US" dirty="0"/>
          </a:p>
        </p:txBody>
      </p:sp>
      <p:grpSp>
        <p:nvGrpSpPr>
          <p:cNvPr id="22" name="Group 21">
            <a:extLst>
              <a:ext uri="{FF2B5EF4-FFF2-40B4-BE49-F238E27FC236}">
                <a16:creationId xmlns:a16="http://schemas.microsoft.com/office/drawing/2014/main" id="{CEF76820-CA51-4CBC-8830-0EF6E46D0331}"/>
              </a:ext>
            </a:extLst>
          </p:cNvPr>
          <p:cNvGrpSpPr/>
          <p:nvPr/>
        </p:nvGrpSpPr>
        <p:grpSpPr>
          <a:xfrm>
            <a:off x="1149849" y="1164503"/>
            <a:ext cx="4064000" cy="4064000"/>
            <a:chOff x="689033" y="2294775"/>
            <a:chExt cx="4064000" cy="4064000"/>
          </a:xfrm>
        </p:grpSpPr>
        <p:grpSp>
          <p:nvGrpSpPr>
            <p:cNvPr id="10" name="Group 9">
              <a:extLst>
                <a:ext uri="{FF2B5EF4-FFF2-40B4-BE49-F238E27FC236}">
                  <a16:creationId xmlns:a16="http://schemas.microsoft.com/office/drawing/2014/main" id="{7BE82817-D047-416F-97A2-68C307FD0E62}"/>
                </a:ext>
              </a:extLst>
            </p:cNvPr>
            <p:cNvGrpSpPr/>
            <p:nvPr/>
          </p:nvGrpSpPr>
          <p:grpSpPr>
            <a:xfrm>
              <a:off x="1705033" y="2294775"/>
              <a:ext cx="2032000" cy="2032000"/>
              <a:chOff x="2032000" y="0"/>
              <a:chExt cx="2032000" cy="2032000"/>
            </a:xfrm>
          </p:grpSpPr>
          <p:sp>
            <p:nvSpPr>
              <p:cNvPr id="20" name="Isosceles Triangle 19">
                <a:extLst>
                  <a:ext uri="{FF2B5EF4-FFF2-40B4-BE49-F238E27FC236}">
                    <a16:creationId xmlns:a16="http://schemas.microsoft.com/office/drawing/2014/main" id="{413654E4-580E-41B2-B6BD-EDF8FAA62CE2}"/>
                  </a:ext>
                </a:extLst>
              </p:cNvPr>
              <p:cNvSpPr/>
              <p:nvPr/>
            </p:nvSpPr>
            <p:spPr>
              <a:xfrm>
                <a:off x="2032000" y="0"/>
                <a:ext cx="2032000" cy="2032000"/>
              </a:xfrm>
              <a:prstGeom prst="triangle">
                <a:avLst/>
              </a:prstGeom>
              <a:solidFill>
                <a:schemeClr val="accent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1" name="Isosceles Triangle 4">
                <a:extLst>
                  <a:ext uri="{FF2B5EF4-FFF2-40B4-BE49-F238E27FC236}">
                    <a16:creationId xmlns:a16="http://schemas.microsoft.com/office/drawing/2014/main" id="{06705A8E-B10E-4A90-8D34-A1037F293B95}"/>
                  </a:ext>
                </a:extLst>
              </p:cNvPr>
              <p:cNvSpPr txBox="1"/>
              <p:nvPr/>
            </p:nvSpPr>
            <p:spPr>
              <a:xfrm>
                <a:off x="2540000" y="1016000"/>
                <a:ext cx="1016000" cy="1016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outerShdw blurRad="38100" dist="38100" dir="2700000" algn="tl">
                        <a:srgbClr val="000000">
                          <a:alpha val="43137"/>
                        </a:srgbClr>
                      </a:outerShdw>
                    </a:effectLst>
                  </a:rPr>
                  <a:t>Outreach</a:t>
                </a:r>
              </a:p>
            </p:txBody>
          </p:sp>
        </p:grpSp>
        <p:grpSp>
          <p:nvGrpSpPr>
            <p:cNvPr id="11" name="Group 10">
              <a:extLst>
                <a:ext uri="{FF2B5EF4-FFF2-40B4-BE49-F238E27FC236}">
                  <a16:creationId xmlns:a16="http://schemas.microsoft.com/office/drawing/2014/main" id="{87A27493-BB2B-4861-81A6-E07F4899616E}"/>
                </a:ext>
              </a:extLst>
            </p:cNvPr>
            <p:cNvGrpSpPr/>
            <p:nvPr/>
          </p:nvGrpSpPr>
          <p:grpSpPr>
            <a:xfrm>
              <a:off x="689033" y="4326775"/>
              <a:ext cx="2032000" cy="2032000"/>
              <a:chOff x="1016000" y="2032000"/>
              <a:chExt cx="2032000" cy="2032000"/>
            </a:xfrm>
          </p:grpSpPr>
          <p:sp>
            <p:nvSpPr>
              <p:cNvPr id="18" name="Isosceles Triangle 17">
                <a:extLst>
                  <a:ext uri="{FF2B5EF4-FFF2-40B4-BE49-F238E27FC236}">
                    <a16:creationId xmlns:a16="http://schemas.microsoft.com/office/drawing/2014/main" id="{A53B167F-23CA-48BB-91E7-E51DFCE899F7}"/>
                  </a:ext>
                </a:extLst>
              </p:cNvPr>
              <p:cNvSpPr/>
              <p:nvPr/>
            </p:nvSpPr>
            <p:spPr>
              <a:xfrm>
                <a:off x="1016000" y="2032000"/>
                <a:ext cx="2032000" cy="2032000"/>
              </a:xfrm>
              <a:prstGeom prst="triangle">
                <a:avLst/>
              </a:prstGeom>
              <a:solidFill>
                <a:schemeClr val="accent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Isosceles Triangle 6">
                <a:extLst>
                  <a:ext uri="{FF2B5EF4-FFF2-40B4-BE49-F238E27FC236}">
                    <a16:creationId xmlns:a16="http://schemas.microsoft.com/office/drawing/2014/main" id="{AFC580D7-8DF8-44F4-98DC-471C47E19F77}"/>
                  </a:ext>
                </a:extLst>
              </p:cNvPr>
              <p:cNvSpPr txBox="1"/>
              <p:nvPr/>
            </p:nvSpPr>
            <p:spPr>
              <a:xfrm>
                <a:off x="1524000" y="3048000"/>
                <a:ext cx="1016000" cy="1016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effectLst>
                      <a:outerShdw blurRad="38100" dist="38100" dir="2700000" algn="tl">
                        <a:srgbClr val="000000">
                          <a:alpha val="43137"/>
                        </a:srgbClr>
                      </a:outerShdw>
                    </a:effectLst>
                  </a:rPr>
                  <a:t>$$$</a:t>
                </a:r>
              </a:p>
            </p:txBody>
          </p:sp>
        </p:grpSp>
        <p:grpSp>
          <p:nvGrpSpPr>
            <p:cNvPr id="12" name="Group 11">
              <a:extLst>
                <a:ext uri="{FF2B5EF4-FFF2-40B4-BE49-F238E27FC236}">
                  <a16:creationId xmlns:a16="http://schemas.microsoft.com/office/drawing/2014/main" id="{8C0E4814-620D-4E02-991C-C003904EF5D2}"/>
                </a:ext>
              </a:extLst>
            </p:cNvPr>
            <p:cNvGrpSpPr/>
            <p:nvPr/>
          </p:nvGrpSpPr>
          <p:grpSpPr>
            <a:xfrm>
              <a:off x="1705033" y="4326775"/>
              <a:ext cx="2032000" cy="2032000"/>
              <a:chOff x="2032000" y="2032000"/>
              <a:chExt cx="2032000" cy="2032000"/>
            </a:xfrm>
          </p:grpSpPr>
          <p:sp>
            <p:nvSpPr>
              <p:cNvPr id="16" name="Isosceles Triangle 15">
                <a:extLst>
                  <a:ext uri="{FF2B5EF4-FFF2-40B4-BE49-F238E27FC236}">
                    <a16:creationId xmlns:a16="http://schemas.microsoft.com/office/drawing/2014/main" id="{15B655A3-E16C-4AF6-AA6F-1B07919D1564}"/>
                  </a:ext>
                </a:extLst>
              </p:cNvPr>
              <p:cNvSpPr/>
              <p:nvPr/>
            </p:nvSpPr>
            <p:spPr>
              <a:xfrm rot="10800000">
                <a:off x="2032000" y="2032000"/>
                <a:ext cx="2032000" cy="2032000"/>
              </a:xfrm>
              <a:prstGeom prst="triangle">
                <a:avLst/>
              </a:pr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7" name="Isosceles Triangle 8">
                <a:extLst>
                  <a:ext uri="{FF2B5EF4-FFF2-40B4-BE49-F238E27FC236}">
                    <a16:creationId xmlns:a16="http://schemas.microsoft.com/office/drawing/2014/main" id="{09DDEEC5-E0F0-41A4-9940-5E42C2E3CE32}"/>
                  </a:ext>
                </a:extLst>
              </p:cNvPr>
              <p:cNvSpPr txBox="1"/>
              <p:nvPr/>
            </p:nvSpPr>
            <p:spPr>
              <a:xfrm rot="21600000">
                <a:off x="2540000" y="2032000"/>
                <a:ext cx="1016000" cy="1016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b" anchorCtr="1">
                <a:noAutofit/>
              </a:bodyPr>
              <a:lstStyle/>
              <a:p>
                <a:pPr marL="0" lvl="0" indent="0" algn="ctr" defTabSz="1066800">
                  <a:lnSpc>
                    <a:spcPct val="90000"/>
                  </a:lnSpc>
                  <a:spcBef>
                    <a:spcPct val="0"/>
                  </a:spcBef>
                  <a:spcAft>
                    <a:spcPct val="35000"/>
                  </a:spcAft>
                  <a:buNone/>
                </a:pPr>
                <a:r>
                  <a:rPr lang="en-US" sz="2400" b="1" kern="1200" dirty="0">
                    <a:effectLst>
                      <a:outerShdw blurRad="38100" dist="38100" dir="2700000" algn="tl">
                        <a:srgbClr val="000000">
                          <a:alpha val="43137"/>
                        </a:srgbClr>
                      </a:outerShdw>
                    </a:effectLst>
                  </a:rPr>
                  <a:t>State Water Plan</a:t>
                </a:r>
              </a:p>
            </p:txBody>
          </p:sp>
        </p:grpSp>
        <p:grpSp>
          <p:nvGrpSpPr>
            <p:cNvPr id="13" name="Group 12">
              <a:extLst>
                <a:ext uri="{FF2B5EF4-FFF2-40B4-BE49-F238E27FC236}">
                  <a16:creationId xmlns:a16="http://schemas.microsoft.com/office/drawing/2014/main" id="{AD0A30D6-DDA9-43F2-B4B9-C1EF123525C4}"/>
                </a:ext>
              </a:extLst>
            </p:cNvPr>
            <p:cNvGrpSpPr/>
            <p:nvPr/>
          </p:nvGrpSpPr>
          <p:grpSpPr>
            <a:xfrm>
              <a:off x="2721033" y="4326775"/>
              <a:ext cx="2032000" cy="2032000"/>
              <a:chOff x="3048000" y="2032000"/>
              <a:chExt cx="2032000" cy="2032000"/>
            </a:xfrm>
          </p:grpSpPr>
          <p:sp>
            <p:nvSpPr>
              <p:cNvPr id="14" name="Isosceles Triangle 13">
                <a:extLst>
                  <a:ext uri="{FF2B5EF4-FFF2-40B4-BE49-F238E27FC236}">
                    <a16:creationId xmlns:a16="http://schemas.microsoft.com/office/drawing/2014/main" id="{EE86D398-D603-480A-889A-415A3154D3F6}"/>
                  </a:ext>
                </a:extLst>
              </p:cNvPr>
              <p:cNvSpPr/>
              <p:nvPr/>
            </p:nvSpPr>
            <p:spPr>
              <a:xfrm>
                <a:off x="3048000" y="2032000"/>
                <a:ext cx="2032000" cy="2032000"/>
              </a:xfrm>
              <a:prstGeom prst="triangle">
                <a:avLst/>
              </a:prstGeom>
              <a:solidFill>
                <a:schemeClr val="accent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Isosceles Triangle 10">
                <a:extLst>
                  <a:ext uri="{FF2B5EF4-FFF2-40B4-BE49-F238E27FC236}">
                    <a16:creationId xmlns:a16="http://schemas.microsoft.com/office/drawing/2014/main" id="{5C75891F-9F77-4668-921C-25F978E4ABCA}"/>
                  </a:ext>
                </a:extLst>
              </p:cNvPr>
              <p:cNvSpPr txBox="1"/>
              <p:nvPr/>
            </p:nvSpPr>
            <p:spPr>
              <a:xfrm>
                <a:off x="3556000" y="3048000"/>
                <a:ext cx="1016000" cy="1016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effectLst>
                      <a:outerShdw blurRad="38100" dist="38100" dir="2700000" algn="tl">
                        <a:srgbClr val="000000">
                          <a:alpha val="43137"/>
                        </a:srgbClr>
                      </a:outerShdw>
                    </a:effectLst>
                  </a:rPr>
                  <a:t>Data</a:t>
                </a:r>
              </a:p>
            </p:txBody>
          </p:sp>
        </p:grpSp>
      </p:grpSp>
      <p:sp>
        <p:nvSpPr>
          <p:cNvPr id="24" name="Rectangle 23">
            <a:extLst>
              <a:ext uri="{FF2B5EF4-FFF2-40B4-BE49-F238E27FC236}">
                <a16:creationId xmlns:a16="http://schemas.microsoft.com/office/drawing/2014/main" id="{F95A9AE8-D7B0-4DC2-90D7-B8987997727E}"/>
              </a:ext>
            </a:extLst>
          </p:cNvPr>
          <p:cNvSpPr/>
          <p:nvPr/>
        </p:nvSpPr>
        <p:spPr>
          <a:xfrm>
            <a:off x="6115410" y="1417993"/>
            <a:ext cx="6387961" cy="369332"/>
          </a:xfrm>
          <a:prstGeom prst="rect">
            <a:avLst/>
          </a:prstGeom>
        </p:spPr>
        <p:txBody>
          <a:bodyPr wrap="square">
            <a:spAutoFit/>
          </a:bodyPr>
          <a:lstStyle/>
          <a:p>
            <a:r>
              <a:rPr lang="en-US" dirty="0">
                <a:solidFill>
                  <a:schemeClr val="accent6">
                    <a:lumMod val="60000"/>
                    <a:lumOff val="40000"/>
                  </a:schemeClr>
                </a:solidFill>
              </a:rPr>
              <a:t>http://www.twdb.texas.gov/innovativewater/bracs/studies.asp</a:t>
            </a:r>
          </a:p>
        </p:txBody>
      </p:sp>
      <p:pic>
        <p:nvPicPr>
          <p:cNvPr id="25" name="Picture 24">
            <a:extLst>
              <a:ext uri="{FF2B5EF4-FFF2-40B4-BE49-F238E27FC236}">
                <a16:creationId xmlns:a16="http://schemas.microsoft.com/office/drawing/2014/main" id="{B5B11AFF-376E-465A-81DF-F69BEC3492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3491" y="2631847"/>
            <a:ext cx="1877468" cy="2438829"/>
          </a:xfrm>
          <a:prstGeom prst="rect">
            <a:avLst/>
          </a:prstGeom>
          <a:effectLst>
            <a:innerShdw blurRad="114300">
              <a:prstClr val="black"/>
            </a:innerShdw>
          </a:effectLst>
        </p:spPr>
      </p:pic>
    </p:spTree>
    <p:extLst>
      <p:ext uri="{BB962C8B-B14F-4D97-AF65-F5344CB8AC3E}">
        <p14:creationId xmlns:p14="http://schemas.microsoft.com/office/powerpoint/2010/main" val="18133200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6AADC189-340A-4251-AEBC-EA42E2EF48A0}"/>
              </a:ext>
            </a:extLst>
          </p:cNvPr>
          <p:cNvPicPr>
            <a:picLocks noChangeAspect="1"/>
          </p:cNvPicPr>
          <p:nvPr/>
        </p:nvPicPr>
        <p:blipFill rotWithShape="1">
          <a:blip r:embed="rId3"/>
          <a:srcRect l="6441" t="9821" r="29504" b="83538"/>
          <a:stretch/>
        </p:blipFill>
        <p:spPr>
          <a:xfrm>
            <a:off x="137467" y="260788"/>
            <a:ext cx="1895459" cy="1800653"/>
          </a:xfrm>
          <a:prstGeom prst="rect">
            <a:avLst/>
          </a:prstGeom>
        </p:spPr>
      </p:pic>
      <p:pic>
        <p:nvPicPr>
          <p:cNvPr id="24" name="Picture 23">
            <a:extLst>
              <a:ext uri="{FF2B5EF4-FFF2-40B4-BE49-F238E27FC236}">
                <a16:creationId xmlns:a16="http://schemas.microsoft.com/office/drawing/2014/main" id="{EBFB3244-75EC-4662-97EA-9B1F7023FEE6}"/>
              </a:ext>
            </a:extLst>
          </p:cNvPr>
          <p:cNvPicPr>
            <a:picLocks noChangeAspect="1"/>
          </p:cNvPicPr>
          <p:nvPr/>
        </p:nvPicPr>
        <p:blipFill rotWithShape="1">
          <a:blip r:embed="rId3"/>
          <a:srcRect l="5299" t="75119" r="30214" b="4571"/>
          <a:stretch/>
        </p:blipFill>
        <p:spPr>
          <a:xfrm>
            <a:off x="137467" y="1138707"/>
            <a:ext cx="1895459" cy="5469048"/>
          </a:xfrm>
          <a:prstGeom prst="rect">
            <a:avLst/>
          </a:prstGeom>
        </p:spPr>
      </p:pic>
      <p:sp>
        <p:nvSpPr>
          <p:cNvPr id="2" name="Slide Number Placeholder 1">
            <a:extLst>
              <a:ext uri="{FF2B5EF4-FFF2-40B4-BE49-F238E27FC236}">
                <a16:creationId xmlns:a16="http://schemas.microsoft.com/office/drawing/2014/main" id="{284CCE87-E98D-43D0-B367-D13D1A040880}"/>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E25C318A-713C-E34F-BE3B-BC9114480D09}" type="slidenum">
              <a:rPr kumimoji="0" lang="en-US" sz="1200" b="0" i="0" u="none" strike="noStrike" kern="1200" cap="none" spc="0" normalizeH="0" baseline="0" noProof="0" smtClean="0">
                <a:ln>
                  <a:noFill/>
                </a:ln>
                <a:solidFill>
                  <a:srgbClr val="535353"/>
                </a:solidFill>
                <a:effectLst/>
                <a:uLnTx/>
                <a:uFillTx/>
                <a:latin typeface="Calibri"/>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535353"/>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4F015F98-AE90-4AE3-8A5B-B4B9549EE3FA}"/>
              </a:ext>
            </a:extLst>
          </p:cNvPr>
          <p:cNvSpPr txBox="1"/>
          <p:nvPr/>
        </p:nvSpPr>
        <p:spPr>
          <a:xfrm>
            <a:off x="1998251" y="306082"/>
            <a:ext cx="1446264" cy="954107"/>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Top of the Queen City Formation at 2,745 feet below Kelly Bushing</a:t>
            </a:r>
          </a:p>
        </p:txBody>
      </p:sp>
      <p:sp>
        <p:nvSpPr>
          <p:cNvPr id="12" name="TextBox 11">
            <a:extLst>
              <a:ext uri="{FF2B5EF4-FFF2-40B4-BE49-F238E27FC236}">
                <a16:creationId xmlns:a16="http://schemas.microsoft.com/office/drawing/2014/main" id="{29ACBCEC-E24C-4FC8-B12B-F72C5E2905A9}"/>
              </a:ext>
            </a:extLst>
          </p:cNvPr>
          <p:cNvSpPr txBox="1"/>
          <p:nvPr/>
        </p:nvSpPr>
        <p:spPr>
          <a:xfrm>
            <a:off x="1998251" y="5581419"/>
            <a:ext cx="1775459" cy="954107"/>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Bottom of the Queen City Formation at 3,600 feet below Kelly Bushing</a:t>
            </a:r>
          </a:p>
        </p:txBody>
      </p:sp>
      <p:sp>
        <p:nvSpPr>
          <p:cNvPr id="9" name="Rectangle 8">
            <a:extLst>
              <a:ext uri="{FF2B5EF4-FFF2-40B4-BE49-F238E27FC236}">
                <a16:creationId xmlns:a16="http://schemas.microsoft.com/office/drawing/2014/main" id="{8404A2AD-DDF2-46ED-BA09-46808F76153A}"/>
              </a:ext>
            </a:extLst>
          </p:cNvPr>
          <p:cNvSpPr/>
          <p:nvPr/>
        </p:nvSpPr>
        <p:spPr>
          <a:xfrm>
            <a:off x="403789" y="1687589"/>
            <a:ext cx="958916" cy="276807"/>
          </a:xfrm>
          <a:prstGeom prst="rect">
            <a:avLst/>
          </a:prstGeom>
          <a:noFill/>
          <a:ln w="38100">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itle 2">
            <a:extLst>
              <a:ext uri="{FF2B5EF4-FFF2-40B4-BE49-F238E27FC236}">
                <a16:creationId xmlns:a16="http://schemas.microsoft.com/office/drawing/2014/main" id="{D54347DA-314D-4C20-9A2F-4255F596014C}"/>
              </a:ext>
            </a:extLst>
          </p:cNvPr>
          <p:cNvSpPr txBox="1">
            <a:spLocks/>
          </p:cNvSpPr>
          <p:nvPr/>
        </p:nvSpPr>
        <p:spPr>
          <a:xfrm>
            <a:off x="5974453" y="116310"/>
            <a:ext cx="6067421" cy="1484671"/>
          </a:xfrm>
          <a:prstGeom prst="rect">
            <a:avLst/>
          </a:prstGeom>
        </p:spPr>
        <p:txBody>
          <a:bodyPr>
            <a:normAutofit/>
          </a:bodyPr>
          <a:lstStyle>
            <a:lvl1pPr algn="ctr" defTabSz="457200" rtl="0" eaLnBrk="1" latinLnBrk="0" hangingPunct="1">
              <a:spcBef>
                <a:spcPct val="0"/>
              </a:spcBef>
              <a:buNone/>
              <a:defRPr sz="4400" kern="1200">
                <a:solidFill>
                  <a:schemeClr val="bg1"/>
                </a:solidFill>
                <a:latin typeface="+mj-lt"/>
                <a:ea typeface="+mj-ea"/>
                <a:cs typeface="+mj-cs"/>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j-ea"/>
                <a:cs typeface="+mj-cs"/>
              </a:rPr>
              <a:t>Very saline well 41603</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781A2599-B637-4D9D-A9B6-789B95E4C495}"/>
                  </a:ext>
                </a:extLst>
              </p:cNvPr>
              <p:cNvSpPr txBox="1"/>
              <p:nvPr/>
            </p:nvSpPr>
            <p:spPr>
              <a:xfrm>
                <a:off x="4433316" y="1012755"/>
                <a:ext cx="7086600" cy="107651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=0.</m:t>
                      </m:r>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56</m:t>
                      </m:r>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10,000</m:t>
                          </m:r>
                        </m:num>
                        <m:den>
                          <m:f>
                            <m:fPr>
                              <m:ctrlP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fPr>
                            <m:num>
                              <m:sSup>
                                <m:sSupPr>
                                  <m:ctrlPr>
                                    <a:rPr kumimoji="0" lang="en-US" sz="1800" b="0" i="1" u="none" strike="noStrike" kern="1200" cap="none" spc="0" normalizeH="0" baseline="0" noProof="0" dirty="0">
                                      <a:ln>
                                        <a:noFill/>
                                      </a:ln>
                                      <a:solidFill>
                                        <a:prstClr val="white"/>
                                      </a:solidFill>
                                      <a:effectLst/>
                                      <a:uLnTx/>
                                      <a:uFillTx/>
                                      <a:latin typeface="Cambria Math" panose="02040503050406030204" pitchFamily="18" charset="0"/>
                                      <a:ea typeface="+mn-ea"/>
                                      <a:cs typeface="+mn-cs"/>
                                    </a:rPr>
                                  </m:ctrlPr>
                                </m:sSupPr>
                                <m:e>
                                  <m:r>
                                    <m:rPr>
                                      <m:nor/>
                                    </m:rPr>
                                    <a:rPr kumimoji="0" lang="en-US" sz="1800" b="0" i="0"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t>0.3</m:t>
                                  </m:r>
                                  <m:r>
                                    <a:rPr kumimoji="0" lang="en-US" sz="1800" b="0"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t>5</m:t>
                                  </m:r>
                                </m:e>
                                <m:sup>
                                  <m:r>
                                    <a:rPr kumimoji="0" lang="en-US" sz="1800" b="0"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t>1.75</m:t>
                                  </m:r>
                                </m:sup>
                              </m:sSup>
                              <m:r>
                                <a:rPr kumimoji="0" lang="en-US" sz="1800" b="0" i="1" u="none" strike="noStrike" kern="1200" cap="none" spc="0" normalizeH="0" baseline="0" noProof="0" dirty="0">
                                  <a:ln>
                                    <a:noFill/>
                                  </a:ln>
                                  <a:solidFill>
                                    <a:prstClr val="white"/>
                                  </a:solidFill>
                                  <a:effectLst/>
                                  <a:uLnTx/>
                                  <a:uFillTx/>
                                  <a:latin typeface="Cambria Math" panose="02040503050406030204" pitchFamily="18" charset="0"/>
                                  <a:ea typeface="+mn-ea"/>
                                  <a:cs typeface="+mn-cs"/>
                                </a:rPr>
                                <m:t> </m:t>
                              </m:r>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1</m:t>
                              </m:r>
                            </m:num>
                            <m:den>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1</m:t>
                              </m:r>
                            </m:den>
                          </m:f>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 ∗ </m:t>
                          </m:r>
                          <m:f>
                            <m:fPr>
                              <m:ctrlP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fPr>
                            <m:num>
                              <m:d>
                                <m:dPr>
                                  <m:ctrlP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dPr>
                                <m:e>
                                  <m:f>
                                    <m:fPr>
                                      <m:ctrlP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269.6</m:t>
                                      </m:r>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70</m:t>
                                      </m:r>
                                    </m:num>
                                    <m:den>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11,450</m:t>
                                      </m:r>
                                    </m:den>
                                  </m:f>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2,30</m:t>
                                  </m:r>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70</m:t>
                                  </m:r>
                                </m:e>
                              </m:d>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 + 6.77</m:t>
                              </m:r>
                            </m:num>
                            <m:den>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77 + 6.77</m:t>
                              </m:r>
                            </m:den>
                          </m:f>
                        </m:den>
                      </m:f>
                    </m:oMath>
                  </m:oMathPara>
                </a14:m>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mc:Choice>
        <mc:Fallback xmlns="">
          <p:sp>
            <p:nvSpPr>
              <p:cNvPr id="16" name="TextBox 15">
                <a:extLst>
                  <a:ext uri="{FF2B5EF4-FFF2-40B4-BE49-F238E27FC236}">
                    <a16:creationId xmlns:a16="http://schemas.microsoft.com/office/drawing/2014/main" id="{781A2599-B637-4D9D-A9B6-789B95E4C495}"/>
                  </a:ext>
                </a:extLst>
              </p:cNvPr>
              <p:cNvSpPr txBox="1">
                <a:spLocks noRot="1" noChangeAspect="1" noMove="1" noResize="1" noEditPoints="1" noAdjustHandles="1" noChangeArrowheads="1" noChangeShapeType="1" noTextEdit="1"/>
              </p:cNvSpPr>
              <p:nvPr/>
            </p:nvSpPr>
            <p:spPr>
              <a:xfrm>
                <a:off x="4433316" y="1012755"/>
                <a:ext cx="7086600" cy="1076513"/>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35F28D65-7C74-4C67-A79F-3269054675EF}"/>
                  </a:ext>
                </a:extLst>
              </p:cNvPr>
              <p:cNvSpPr txBox="1"/>
              <p:nvPr/>
            </p:nvSpPr>
            <p:spPr>
              <a:xfrm>
                <a:off x="4608467" y="2297129"/>
                <a:ext cx="5086350" cy="9442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𝑇𝐷𝑆</m:t>
                    </m:r>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𝑐𝑡</m:t>
                    </m:r>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 ∗</m:t>
                    </m:r>
                    <m:f>
                      <m:fPr>
                        <m:ctrlP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fPr>
                      <m:num>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10,000</m:t>
                        </m:r>
                      </m:num>
                      <m:den>
                        <m:f>
                          <m:fPr>
                            <m:ctrlP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fPr>
                          <m:num>
                            <m:sSup>
                              <m:sSupPr>
                                <m:ctrlPr>
                                  <a:rPr kumimoji="0" lang="en-US" sz="2400" b="0"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ctrlPr>
                              </m:sSupPr>
                              <m:e>
                                <m:r>
                                  <m:rPr>
                                    <m:nor/>
                                  </m:rPr>
                                  <a:rPr kumimoji="0" lang="en-US" sz="2400" b="0" i="0" u="none" strike="noStrike" kern="1200" cap="none" spc="0" normalizeH="0" baseline="0" noProof="0" dirty="0">
                                    <a:ln>
                                      <a:noFill/>
                                    </a:ln>
                                    <a:solidFill>
                                      <a:prstClr val="white"/>
                                    </a:solidFill>
                                    <a:effectLst/>
                                    <a:uLnTx/>
                                    <a:uFillTx/>
                                    <a:latin typeface="Calibri"/>
                                    <a:ea typeface="+mn-ea"/>
                                    <a:cs typeface="+mn-cs"/>
                                  </a:rPr>
                                  <m:t>Ø</m:t>
                                </m:r>
                              </m:e>
                              <m:sup>
                                <m:r>
                                  <a:rPr kumimoji="0" lang="en-US" sz="2400" b="0"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t>𝑚</m:t>
                                </m:r>
                              </m:sup>
                            </m:sSup>
                            <m:r>
                              <a:rPr kumimoji="0" lang="en-US" sz="2400" b="0"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𝑅𝑜</m:t>
                            </m:r>
                          </m:num>
                          <m:den>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𝑅</m:t>
                            </m:r>
                            <m:r>
                              <a:rPr kumimoji="0" lang="en-US" sz="2400" b="0" i="1" u="none" strike="noStrike" kern="1200" cap="none" spc="0" normalizeH="0" baseline="-25000" noProof="0" smtClean="0">
                                <a:ln>
                                  <a:noFill/>
                                </a:ln>
                                <a:solidFill>
                                  <a:prstClr val="white"/>
                                </a:solidFill>
                                <a:effectLst/>
                                <a:uLnTx/>
                                <a:uFillTx/>
                                <a:latin typeface="Cambria Math" panose="02040503050406030204" pitchFamily="18" charset="0"/>
                                <a:ea typeface="+mn-ea"/>
                                <a:cs typeface="+mn-cs"/>
                              </a:rPr>
                              <m:t>𝑤𝑐𝑅𝑤</m:t>
                            </m:r>
                          </m:den>
                        </m:f>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 ∗ </m:t>
                        </m:r>
                        <m:f>
                          <m:fPr>
                            <m:ctrlP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fPr>
                          <m:num>
                            <m:d>
                              <m:dPr>
                                <m:ctrlP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dPr>
                              <m:e>
                                <m:f>
                                  <m:fPr>
                                    <m:ctrlP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fPr>
                                  <m:num>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𝑇𝑏h</m:t>
                                    </m:r>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𝑇𝑠</m:t>
                                    </m:r>
                                  </m:num>
                                  <m:den>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𝐷𝑡</m:t>
                                    </m:r>
                                  </m:den>
                                </m:f>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 ∗ </m:t>
                                </m:r>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𝐷𝑓</m:t>
                                </m:r>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𝑇𝑠</m:t>
                                </m:r>
                              </m:e>
                            </m:d>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 + 6.77</m:t>
                            </m:r>
                          </m:num>
                          <m:den>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77 + 6.77</m:t>
                            </m:r>
                          </m:den>
                        </m:f>
                      </m:den>
                    </m:f>
                  </m:oMath>
                </a14:m>
                <a:r>
                  <a:rPr kumimoji="0" lang="en-US" sz="1800" b="0" i="0" u="none" strike="noStrike" kern="1200" cap="none" spc="0" normalizeH="0" baseline="0" noProof="0" dirty="0">
                    <a:ln>
                      <a:noFill/>
                    </a:ln>
                    <a:solidFill>
                      <a:prstClr val="white"/>
                    </a:solidFill>
                    <a:effectLst/>
                    <a:uLnTx/>
                    <a:uFillTx/>
                    <a:latin typeface="Calibri"/>
                    <a:ea typeface="+mn-ea"/>
                    <a:cs typeface="+mn-cs"/>
                  </a:rPr>
                  <a:t> </a:t>
                </a:r>
              </a:p>
            </p:txBody>
          </p:sp>
        </mc:Choice>
        <mc:Fallback xmlns="">
          <p:sp>
            <p:nvSpPr>
              <p:cNvPr id="17" name="TextBox 16">
                <a:extLst>
                  <a:ext uri="{FF2B5EF4-FFF2-40B4-BE49-F238E27FC236}">
                    <a16:creationId xmlns:a16="http://schemas.microsoft.com/office/drawing/2014/main" id="{35F28D65-7C74-4C67-A79F-3269054675EF}"/>
                  </a:ext>
                </a:extLst>
              </p:cNvPr>
              <p:cNvSpPr txBox="1">
                <a:spLocks noRot="1" noChangeAspect="1" noMove="1" noResize="1" noEditPoints="1" noAdjustHandles="1" noChangeArrowheads="1" noChangeShapeType="1" noTextEdit="1"/>
              </p:cNvSpPr>
              <p:nvPr/>
            </p:nvSpPr>
            <p:spPr>
              <a:xfrm>
                <a:off x="4608467" y="2297129"/>
                <a:ext cx="5086350" cy="944297"/>
              </a:xfrm>
              <a:prstGeom prst="rect">
                <a:avLst/>
              </a:prstGeom>
              <a:blipFill>
                <a:blip r:embed="rId5"/>
                <a:stretch>
                  <a:fillRect b="-1290"/>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DBF9C2EB-E82C-48F6-B771-4C848244C316}"/>
              </a:ext>
            </a:extLst>
          </p:cNvPr>
          <p:cNvSpPr txBox="1"/>
          <p:nvPr/>
        </p:nvSpPr>
        <p:spPr>
          <a:xfrm>
            <a:off x="4060500" y="1110562"/>
            <a:ext cx="1095933"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23,333</a:t>
            </a:r>
          </a:p>
        </p:txBody>
      </p:sp>
      <p:cxnSp>
        <p:nvCxnSpPr>
          <p:cNvPr id="26" name="Connector: Elbow 25">
            <a:extLst>
              <a:ext uri="{FF2B5EF4-FFF2-40B4-BE49-F238E27FC236}">
                <a16:creationId xmlns:a16="http://schemas.microsoft.com/office/drawing/2014/main" id="{F877236A-6874-4FA0-821A-B11B03E5053B}"/>
              </a:ext>
            </a:extLst>
          </p:cNvPr>
          <p:cNvCxnSpPr>
            <a:cxnSpLocks/>
          </p:cNvCxnSpPr>
          <p:nvPr/>
        </p:nvCxnSpPr>
        <p:spPr>
          <a:xfrm rot="10800000">
            <a:off x="1233488" y="1781177"/>
            <a:ext cx="4624104" cy="2777668"/>
          </a:xfrm>
          <a:prstGeom prst="bentConnector3">
            <a:avLst>
              <a:gd name="adj1" fmla="val 50000"/>
            </a:avLst>
          </a:prstGeom>
          <a:ln w="101600">
            <a:solidFill>
              <a:schemeClr val="accent3">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FFFB6E10-0692-46F9-A9DA-5B132B0A69DC}"/>
              </a:ext>
            </a:extLst>
          </p:cNvPr>
          <p:cNvSpPr/>
          <p:nvPr/>
        </p:nvSpPr>
        <p:spPr>
          <a:xfrm>
            <a:off x="1128713" y="1257503"/>
            <a:ext cx="595312" cy="5278023"/>
          </a:xfrm>
          <a:prstGeom prst="rect">
            <a:avLst/>
          </a:prstGeom>
          <a:solidFill>
            <a:srgbClr val="FF00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5C887B4E-6359-43FA-8E3B-BA1B344B4F86}"/>
              </a:ext>
            </a:extLst>
          </p:cNvPr>
          <p:cNvSpPr/>
          <p:nvPr/>
        </p:nvSpPr>
        <p:spPr>
          <a:xfrm>
            <a:off x="245376" y="1220840"/>
            <a:ext cx="3126474" cy="85299"/>
          </a:xfrm>
          <a:prstGeom prst="rect">
            <a:avLst/>
          </a:prstGeom>
          <a:solidFill>
            <a:schemeClr val="bg2">
              <a:lumMod val="25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A3F395D1-B5D7-4CD4-BC31-EF8F56859372}"/>
              </a:ext>
            </a:extLst>
          </p:cNvPr>
          <p:cNvSpPr/>
          <p:nvPr/>
        </p:nvSpPr>
        <p:spPr>
          <a:xfrm>
            <a:off x="186340" y="6497432"/>
            <a:ext cx="3364599" cy="85299"/>
          </a:xfrm>
          <a:prstGeom prst="rect">
            <a:avLst/>
          </a:prstGeom>
          <a:solidFill>
            <a:schemeClr val="bg2">
              <a:lumMod val="25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10" name="Table 9">
            <a:extLst>
              <a:ext uri="{FF2B5EF4-FFF2-40B4-BE49-F238E27FC236}">
                <a16:creationId xmlns:a16="http://schemas.microsoft.com/office/drawing/2014/main" id="{716F96F1-92AB-45B5-B469-EFF727C54865}"/>
              </a:ext>
            </a:extLst>
          </p:cNvPr>
          <p:cNvGraphicFramePr>
            <a:graphicFrameLocks noGrp="1"/>
          </p:cNvGraphicFramePr>
          <p:nvPr>
            <p:extLst/>
          </p:nvPr>
        </p:nvGraphicFramePr>
        <p:xfrm>
          <a:off x="5624513" y="3809051"/>
          <a:ext cx="5334000" cy="2773680"/>
        </p:xfrm>
        <a:graphic>
          <a:graphicData uri="http://schemas.openxmlformats.org/drawingml/2006/table">
            <a:tbl>
              <a:tblPr firstRow="1" bandRow="1">
                <a:tableStyleId>{5C22544A-7EE6-4342-B048-85BDC9FD1C3A}</a:tableStyleId>
              </a:tblPr>
              <a:tblGrid>
                <a:gridCol w="903147">
                  <a:extLst>
                    <a:ext uri="{9D8B030D-6E8A-4147-A177-3AD203B41FA5}">
                      <a16:colId xmlns:a16="http://schemas.microsoft.com/office/drawing/2014/main" val="4170509317"/>
                    </a:ext>
                  </a:extLst>
                </a:gridCol>
                <a:gridCol w="2554428">
                  <a:extLst>
                    <a:ext uri="{9D8B030D-6E8A-4147-A177-3AD203B41FA5}">
                      <a16:colId xmlns:a16="http://schemas.microsoft.com/office/drawing/2014/main" val="2607978459"/>
                    </a:ext>
                  </a:extLst>
                </a:gridCol>
                <a:gridCol w="1876425">
                  <a:extLst>
                    <a:ext uri="{9D8B030D-6E8A-4147-A177-3AD203B41FA5}">
                      <a16:colId xmlns:a16="http://schemas.microsoft.com/office/drawing/2014/main" val="2335475208"/>
                    </a:ext>
                  </a:extLst>
                </a:gridCol>
              </a:tblGrid>
              <a:tr h="241331">
                <a:tc>
                  <a:txBody>
                    <a:bodyPr/>
                    <a:lstStyle/>
                    <a:p>
                      <a:pPr algn="ctr"/>
                      <a:r>
                        <a:rPr lang="en-US" sz="1400" dirty="0"/>
                        <a:t>Value</a:t>
                      </a:r>
                    </a:p>
                  </a:txBody>
                  <a:tcPr/>
                </a:tc>
                <a:tc>
                  <a:txBody>
                    <a:bodyPr/>
                    <a:lstStyle/>
                    <a:p>
                      <a:pPr algn="ctr"/>
                      <a:r>
                        <a:rPr lang="en-US" sz="1400" dirty="0"/>
                        <a:t>Parameter</a:t>
                      </a:r>
                    </a:p>
                  </a:txBody>
                  <a:tcPr/>
                </a:tc>
                <a:tc>
                  <a:txBody>
                    <a:bodyPr/>
                    <a:lstStyle/>
                    <a:p>
                      <a:pPr algn="ctr"/>
                      <a:r>
                        <a:rPr lang="en-US" sz="1400" dirty="0"/>
                        <a:t>Units</a:t>
                      </a:r>
                    </a:p>
                  </a:txBody>
                  <a:tcPr/>
                </a:tc>
                <a:extLst>
                  <a:ext uri="{0D108BD9-81ED-4DB2-BD59-A6C34878D82A}">
                    <a16:rowId xmlns:a16="http://schemas.microsoft.com/office/drawing/2014/main" val="3448931413"/>
                  </a:ext>
                </a:extLst>
              </a:tr>
              <a:tr h="217198">
                <a:tc>
                  <a:txBody>
                    <a:bodyPr/>
                    <a:lstStyle/>
                    <a:p>
                      <a:pPr algn="r"/>
                      <a:r>
                        <a:rPr lang="en-US" sz="1200" dirty="0"/>
                        <a:t>11,450</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rPr>
                        <a:t>Depth total, Dt</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200" dirty="0">
                          <a:effectLst/>
                        </a:rPr>
                        <a:t>Feet below Kelly Bushing</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066218452"/>
                  </a:ext>
                </a:extLst>
              </a:tr>
              <a:tr h="217198">
                <a:tc>
                  <a:txBody>
                    <a:bodyPr/>
                    <a:lstStyle/>
                    <a:p>
                      <a:pPr algn="r"/>
                      <a:r>
                        <a:rPr lang="en-US" sz="1200" dirty="0"/>
                        <a:t>2,830</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rPr>
                        <a:t>Depth formation</a:t>
                      </a:r>
                      <a:r>
                        <a:rPr lang="en-US" sz="1200" dirty="0">
                          <a:effectLst/>
                          <a:latin typeface="Times New Roman" panose="02020603050405020304" pitchFamily="18" charset="0"/>
                        </a:rPr>
                        <a:t>, </a:t>
                      </a:r>
                      <a:r>
                        <a:rPr lang="en-US" sz="1200" dirty="0">
                          <a:effectLst/>
                        </a:rPr>
                        <a:t>Df</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200" dirty="0">
                          <a:effectLst/>
                        </a:rPr>
                        <a:t>Feet below Kelly Bushing</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450296157"/>
                  </a:ext>
                </a:extLst>
              </a:tr>
              <a:tr h="217198">
                <a:tc>
                  <a:txBody>
                    <a:bodyPr/>
                    <a:lstStyle/>
                    <a:p>
                      <a:pPr algn="r"/>
                      <a:r>
                        <a:rPr lang="en-US" sz="1200" dirty="0"/>
                        <a:t>70</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rPr>
                        <a:t>Temperature surface</a:t>
                      </a:r>
                      <a:r>
                        <a:rPr lang="en-US" sz="1200" dirty="0">
                          <a:effectLst/>
                          <a:latin typeface="Times New Roman" panose="02020603050405020304" pitchFamily="18" charset="0"/>
                        </a:rPr>
                        <a:t>, </a:t>
                      </a:r>
                      <a:r>
                        <a:rPr lang="en-US" sz="1200" dirty="0">
                          <a:effectLst/>
                        </a:rPr>
                        <a:t>Ts</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200">
                          <a:effectLst/>
                        </a:rPr>
                        <a:t>Degrees Fahrenheit</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682583227"/>
                  </a:ext>
                </a:extLst>
              </a:tr>
              <a:tr h="217198">
                <a:tc>
                  <a:txBody>
                    <a:bodyPr/>
                    <a:lstStyle/>
                    <a:p>
                      <a:pPr algn="r"/>
                      <a:r>
                        <a:rPr lang="en-US" sz="1200" dirty="0"/>
                        <a:t>269.6</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rPr>
                        <a:t>Temperature bottom hole</a:t>
                      </a:r>
                      <a:r>
                        <a:rPr lang="en-US" sz="1200" dirty="0">
                          <a:effectLst/>
                          <a:latin typeface="Times New Roman" panose="02020603050405020304" pitchFamily="18" charset="0"/>
                        </a:rPr>
                        <a:t>, </a:t>
                      </a:r>
                      <a:r>
                        <a:rPr lang="en-US" sz="1200" dirty="0" err="1">
                          <a:effectLst/>
                        </a:rPr>
                        <a:t>Tbh</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200" dirty="0">
                          <a:effectLst/>
                        </a:rPr>
                        <a:t>Degrees Fahrenheit</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433072297"/>
                  </a:ext>
                </a:extLst>
              </a:tr>
              <a:tr h="217198">
                <a:tc>
                  <a:txBody>
                    <a:bodyPr/>
                    <a:lstStyle/>
                    <a:p>
                      <a:pPr algn="r"/>
                      <a:r>
                        <a:rPr lang="en-US" sz="1200" dirty="0"/>
                        <a:t>1</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rPr>
                        <a:t>Deep resistivity</a:t>
                      </a:r>
                      <a:r>
                        <a:rPr lang="en-US" sz="1200" dirty="0">
                          <a:effectLst/>
                          <a:latin typeface="Times New Roman" panose="02020603050405020304" pitchFamily="18" charset="0"/>
                        </a:rPr>
                        <a:t>, </a:t>
                      </a:r>
                      <a:r>
                        <a:rPr lang="en-US" sz="1200" dirty="0">
                          <a:effectLst/>
                        </a:rPr>
                        <a:t>Ro</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200">
                          <a:effectLst/>
                        </a:rPr>
                        <a:t>Ohm-meter</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538041789"/>
                  </a:ext>
                </a:extLst>
              </a:tr>
              <a:tr h="217198">
                <a:tc>
                  <a:txBody>
                    <a:bodyPr/>
                    <a:lstStyle/>
                    <a:p>
                      <a:pPr algn="r"/>
                      <a:r>
                        <a:rPr lang="en-US" sz="1200" dirty="0"/>
                        <a:t>0.35</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rPr>
                        <a:t>Porosity</a:t>
                      </a:r>
                      <a:r>
                        <a:rPr lang="en-US" sz="1200" dirty="0">
                          <a:effectLst/>
                          <a:latin typeface="Times New Roman" panose="02020603050405020304" pitchFamily="18" charset="0"/>
                        </a:rPr>
                        <a:t>, </a:t>
                      </a:r>
                      <a:r>
                        <a:rPr lang="en-US" sz="1200" dirty="0">
                          <a:effectLst/>
                        </a:rPr>
                        <a:t>Ø</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200">
                          <a:effectLst/>
                        </a:rPr>
                        <a:t>Percent</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502671594"/>
                  </a:ext>
                </a:extLst>
              </a:tr>
              <a:tr h="217198">
                <a:tc>
                  <a:txBody>
                    <a:bodyPr/>
                    <a:lstStyle/>
                    <a:p>
                      <a:pPr algn="r"/>
                      <a:r>
                        <a:rPr lang="en-US" sz="1200" dirty="0"/>
                        <a:t>0.56</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err="1">
                          <a:effectLst/>
                        </a:rPr>
                        <a:t>ct</a:t>
                      </a:r>
                      <a:r>
                        <a:rPr lang="en-US" sz="1200" dirty="0">
                          <a:effectLst/>
                        </a:rPr>
                        <a:t> conversion factor</a:t>
                      </a:r>
                      <a:r>
                        <a:rPr lang="en-US" sz="1200" dirty="0">
                          <a:effectLst/>
                          <a:latin typeface="Times New Roman" panose="02020603050405020304" pitchFamily="18" charset="0"/>
                        </a:rPr>
                        <a:t>, </a:t>
                      </a:r>
                      <a:r>
                        <a:rPr lang="en-US" sz="1200" dirty="0" err="1">
                          <a:effectLst/>
                        </a:rPr>
                        <a:t>ct</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200" dirty="0">
                          <a:effectLst/>
                        </a:rPr>
                        <a:t>Dimensionless</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824938112"/>
                  </a:ext>
                </a:extLst>
              </a:tr>
              <a:tr h="217198">
                <a:tc>
                  <a:txBody>
                    <a:bodyPr/>
                    <a:lstStyle/>
                    <a:p>
                      <a:pPr algn="r"/>
                      <a:r>
                        <a:rPr lang="en-US" sz="1200" dirty="0"/>
                        <a:t>1.75</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rPr>
                        <a:t>Cementation exponent</a:t>
                      </a:r>
                      <a:r>
                        <a:rPr lang="en-US" sz="1200" dirty="0">
                          <a:effectLst/>
                          <a:latin typeface="Times New Roman" panose="02020603050405020304" pitchFamily="18" charset="0"/>
                        </a:rPr>
                        <a:t>, </a:t>
                      </a:r>
                      <a:r>
                        <a:rPr lang="en-US" sz="1200" dirty="0">
                          <a:effectLst/>
                        </a:rPr>
                        <a:t>m</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200">
                          <a:effectLst/>
                        </a:rPr>
                        <a:t>Dimensionless</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322933862"/>
                  </a:ext>
                </a:extLst>
              </a:tr>
              <a:tr h="217198">
                <a:tc>
                  <a:txBody>
                    <a:bodyPr/>
                    <a:lstStyle/>
                    <a:p>
                      <a:pPr algn="r"/>
                      <a:r>
                        <a:rPr lang="en-US" sz="1200" dirty="0"/>
                        <a:t>1</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rPr>
                        <a:t>Water quality correction factor</a:t>
                      </a:r>
                      <a:r>
                        <a:rPr lang="en-US" sz="1200" dirty="0">
                          <a:effectLst/>
                          <a:latin typeface="Times New Roman" panose="02020603050405020304" pitchFamily="18" charset="0"/>
                        </a:rPr>
                        <a:t>, </a:t>
                      </a:r>
                      <a:r>
                        <a:rPr lang="en-US" sz="1200" dirty="0" err="1">
                          <a:effectLst/>
                        </a:rPr>
                        <a:t>R</a:t>
                      </a:r>
                      <a:r>
                        <a:rPr lang="en-US" sz="1200" baseline="-25000" dirty="0" err="1">
                          <a:effectLst/>
                        </a:rPr>
                        <a:t>wcRw</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200" dirty="0">
                          <a:effectLst/>
                        </a:rPr>
                        <a:t>Dimensionless</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572557824"/>
                  </a:ext>
                </a:extLst>
              </a:tr>
            </a:tbl>
          </a:graphicData>
        </a:graphic>
      </p:graphicFrame>
    </p:spTree>
    <p:extLst>
      <p:ext uri="{BB962C8B-B14F-4D97-AF65-F5344CB8AC3E}">
        <p14:creationId xmlns:p14="http://schemas.microsoft.com/office/powerpoint/2010/main" val="1267214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9" grpId="0" animBg="1"/>
      <p:bldP spid="16" grpId="0"/>
      <p:bldP spid="17" grpId="0"/>
      <p:bldP spid="5" grpId="0"/>
      <p:bldP spid="3"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99B4B8E0-0ABF-4A66-9D68-7ACE67DD584D}"/>
              </a:ext>
            </a:extLst>
          </p:cNvPr>
          <p:cNvPicPr>
            <a:picLocks noChangeAspect="1"/>
          </p:cNvPicPr>
          <p:nvPr/>
        </p:nvPicPr>
        <p:blipFill rotWithShape="1">
          <a:blip r:embed="rId3"/>
          <a:srcRect l="16274" t="7210" r="28979" b="89888"/>
          <a:stretch/>
        </p:blipFill>
        <p:spPr>
          <a:xfrm>
            <a:off x="143843" y="156983"/>
            <a:ext cx="2126469" cy="1471455"/>
          </a:xfrm>
          <a:prstGeom prst="rect">
            <a:avLst/>
          </a:prstGeom>
        </p:spPr>
      </p:pic>
      <p:pic>
        <p:nvPicPr>
          <p:cNvPr id="57" name="Picture 56">
            <a:extLst>
              <a:ext uri="{FF2B5EF4-FFF2-40B4-BE49-F238E27FC236}">
                <a16:creationId xmlns:a16="http://schemas.microsoft.com/office/drawing/2014/main" id="{F10E97FF-5401-4AEF-9A1B-F481E20EC081}"/>
              </a:ext>
            </a:extLst>
          </p:cNvPr>
          <p:cNvPicPr>
            <a:picLocks noChangeAspect="1"/>
          </p:cNvPicPr>
          <p:nvPr/>
        </p:nvPicPr>
        <p:blipFill rotWithShape="1">
          <a:blip r:embed="rId3"/>
          <a:srcRect l="15279" t="15935" r="29411" b="72068"/>
          <a:stretch/>
        </p:blipFill>
        <p:spPr>
          <a:xfrm>
            <a:off x="143845" y="697310"/>
            <a:ext cx="2126468" cy="6020148"/>
          </a:xfrm>
          <a:prstGeom prst="rect">
            <a:avLst/>
          </a:prstGeom>
        </p:spPr>
      </p:pic>
      <p:sp>
        <p:nvSpPr>
          <p:cNvPr id="2" name="Slide Number Placeholder 1">
            <a:extLst>
              <a:ext uri="{FF2B5EF4-FFF2-40B4-BE49-F238E27FC236}">
                <a16:creationId xmlns:a16="http://schemas.microsoft.com/office/drawing/2014/main" id="{284CCE87-E98D-43D0-B367-D13D1A040880}"/>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E25C318A-713C-E34F-BE3B-BC9114480D09}" type="slidenum">
              <a:rPr kumimoji="0" lang="en-US" sz="1200" b="0" i="0" u="none" strike="noStrike" kern="1200" cap="none" spc="0" normalizeH="0" baseline="0" noProof="0" smtClean="0">
                <a:ln>
                  <a:noFill/>
                </a:ln>
                <a:solidFill>
                  <a:srgbClr val="535353"/>
                </a:solidFill>
                <a:effectLst/>
                <a:uLnTx/>
                <a:uFillTx/>
                <a:latin typeface="Calibri"/>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535353"/>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29ACBCEC-E24C-4FC8-B12B-F72C5E2905A9}"/>
              </a:ext>
            </a:extLst>
          </p:cNvPr>
          <p:cNvSpPr txBox="1"/>
          <p:nvPr/>
        </p:nvSpPr>
        <p:spPr>
          <a:xfrm>
            <a:off x="3168769" y="5539084"/>
            <a:ext cx="1732437" cy="954107"/>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Bottom of the Queen City Formation at 1,435 feet below Kelly Bushing</a:t>
            </a:r>
          </a:p>
        </p:txBody>
      </p:sp>
      <p:sp>
        <p:nvSpPr>
          <p:cNvPr id="9" name="Rectangle 8">
            <a:extLst>
              <a:ext uri="{FF2B5EF4-FFF2-40B4-BE49-F238E27FC236}">
                <a16:creationId xmlns:a16="http://schemas.microsoft.com/office/drawing/2014/main" id="{8404A2AD-DDF2-46ED-BA09-46808F76153A}"/>
              </a:ext>
            </a:extLst>
          </p:cNvPr>
          <p:cNvSpPr/>
          <p:nvPr/>
        </p:nvSpPr>
        <p:spPr>
          <a:xfrm>
            <a:off x="398297" y="1251589"/>
            <a:ext cx="1091290" cy="667071"/>
          </a:xfrm>
          <a:prstGeom prst="rect">
            <a:avLst/>
          </a:prstGeom>
          <a:noFill/>
          <a:ln w="38100">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itle 2">
            <a:extLst>
              <a:ext uri="{FF2B5EF4-FFF2-40B4-BE49-F238E27FC236}">
                <a16:creationId xmlns:a16="http://schemas.microsoft.com/office/drawing/2014/main" id="{D54347DA-314D-4C20-9A2F-4255F596014C}"/>
              </a:ext>
            </a:extLst>
          </p:cNvPr>
          <p:cNvSpPr txBox="1">
            <a:spLocks/>
          </p:cNvSpPr>
          <p:nvPr/>
        </p:nvSpPr>
        <p:spPr>
          <a:xfrm>
            <a:off x="5974453" y="116310"/>
            <a:ext cx="6067421" cy="1484671"/>
          </a:xfrm>
          <a:prstGeom prst="rect">
            <a:avLst/>
          </a:prstGeom>
        </p:spPr>
        <p:txBody>
          <a:bodyPr>
            <a:normAutofit/>
          </a:bodyPr>
          <a:lstStyle>
            <a:lvl1pPr algn="ctr" defTabSz="457200" rtl="0" eaLnBrk="1" latinLnBrk="0" hangingPunct="1">
              <a:spcBef>
                <a:spcPct val="0"/>
              </a:spcBef>
              <a:buNone/>
              <a:defRPr sz="4400" kern="1200">
                <a:solidFill>
                  <a:schemeClr val="bg1"/>
                </a:solidFill>
                <a:latin typeface="+mj-lt"/>
                <a:ea typeface="+mj-ea"/>
                <a:cs typeface="+mj-cs"/>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j-ea"/>
                <a:cs typeface="+mj-cs"/>
              </a:rPr>
              <a:t>Mixed salinity well 42000</a:t>
            </a:r>
          </a:p>
        </p:txBody>
      </p:sp>
      <p:cxnSp>
        <p:nvCxnSpPr>
          <p:cNvPr id="26" name="Connector: Elbow 25">
            <a:extLst>
              <a:ext uri="{FF2B5EF4-FFF2-40B4-BE49-F238E27FC236}">
                <a16:creationId xmlns:a16="http://schemas.microsoft.com/office/drawing/2014/main" id="{F877236A-6874-4FA0-821A-B11B03E5053B}"/>
              </a:ext>
            </a:extLst>
          </p:cNvPr>
          <p:cNvCxnSpPr>
            <a:cxnSpLocks/>
          </p:cNvCxnSpPr>
          <p:nvPr/>
        </p:nvCxnSpPr>
        <p:spPr>
          <a:xfrm rot="10800000">
            <a:off x="1295875" y="1551044"/>
            <a:ext cx="4010273" cy="2448821"/>
          </a:xfrm>
          <a:prstGeom prst="bentConnector3">
            <a:avLst>
              <a:gd name="adj1" fmla="val 50000"/>
            </a:avLst>
          </a:prstGeom>
          <a:ln w="101600">
            <a:solidFill>
              <a:schemeClr val="accent3">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3" name="Rectangle 22">
            <a:extLst>
              <a:ext uri="{FF2B5EF4-FFF2-40B4-BE49-F238E27FC236}">
                <a16:creationId xmlns:a16="http://schemas.microsoft.com/office/drawing/2014/main" id="{74A3DC8A-B2B4-4AD9-8D29-01220384DC10}"/>
              </a:ext>
            </a:extLst>
          </p:cNvPr>
          <p:cNvSpPr/>
          <p:nvPr/>
        </p:nvSpPr>
        <p:spPr>
          <a:xfrm>
            <a:off x="345924" y="3443891"/>
            <a:ext cx="1117563" cy="733804"/>
          </a:xfrm>
          <a:prstGeom prst="rect">
            <a:avLst/>
          </a:prstGeom>
          <a:noFill/>
          <a:ln w="38100">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5" name="Connector: Elbow 24">
            <a:extLst>
              <a:ext uri="{FF2B5EF4-FFF2-40B4-BE49-F238E27FC236}">
                <a16:creationId xmlns:a16="http://schemas.microsoft.com/office/drawing/2014/main" id="{6F8FF948-1636-4F71-9EF9-123D6AFFB731}"/>
              </a:ext>
            </a:extLst>
          </p:cNvPr>
          <p:cNvCxnSpPr>
            <a:cxnSpLocks/>
          </p:cNvCxnSpPr>
          <p:nvPr/>
        </p:nvCxnSpPr>
        <p:spPr>
          <a:xfrm rot="10800000">
            <a:off x="1323221" y="3570516"/>
            <a:ext cx="3521590" cy="1123048"/>
          </a:xfrm>
          <a:prstGeom prst="bentConnector3">
            <a:avLst>
              <a:gd name="adj1" fmla="val 57844"/>
            </a:avLst>
          </a:prstGeom>
          <a:ln w="101600">
            <a:solidFill>
              <a:schemeClr val="accent3">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9" name="Rectangle 28">
            <a:extLst>
              <a:ext uri="{FF2B5EF4-FFF2-40B4-BE49-F238E27FC236}">
                <a16:creationId xmlns:a16="http://schemas.microsoft.com/office/drawing/2014/main" id="{E88E2CA5-872E-4AB9-BB35-BD862E78C7BF}"/>
              </a:ext>
            </a:extLst>
          </p:cNvPr>
          <p:cNvSpPr/>
          <p:nvPr/>
        </p:nvSpPr>
        <p:spPr>
          <a:xfrm>
            <a:off x="345924" y="5678112"/>
            <a:ext cx="1475619" cy="447420"/>
          </a:xfrm>
          <a:prstGeom prst="rect">
            <a:avLst/>
          </a:prstGeom>
          <a:noFill/>
          <a:ln w="38100">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30" name="Connector: Elbow 29">
            <a:extLst>
              <a:ext uri="{FF2B5EF4-FFF2-40B4-BE49-F238E27FC236}">
                <a16:creationId xmlns:a16="http://schemas.microsoft.com/office/drawing/2014/main" id="{92D1F941-9960-4A4D-8DD4-E482A50B3C1A}"/>
              </a:ext>
            </a:extLst>
          </p:cNvPr>
          <p:cNvCxnSpPr>
            <a:cxnSpLocks/>
          </p:cNvCxnSpPr>
          <p:nvPr/>
        </p:nvCxnSpPr>
        <p:spPr>
          <a:xfrm rot="10800000" flipV="1">
            <a:off x="1705431" y="5385194"/>
            <a:ext cx="4269022" cy="519697"/>
          </a:xfrm>
          <a:prstGeom prst="bentConnector3">
            <a:avLst>
              <a:gd name="adj1" fmla="val 74766"/>
            </a:avLst>
          </a:prstGeom>
          <a:ln w="101600">
            <a:solidFill>
              <a:schemeClr val="accent3">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5A975CB1-AECA-45B4-9A81-CAD63C8052FF}"/>
              </a:ext>
            </a:extLst>
          </p:cNvPr>
          <p:cNvSpPr txBox="1"/>
          <p:nvPr/>
        </p:nvSpPr>
        <p:spPr>
          <a:xfrm>
            <a:off x="5311179" y="3851982"/>
            <a:ext cx="2933699" cy="307777"/>
          </a:xfrm>
          <a:prstGeom prst="rect">
            <a:avLst/>
          </a:prstGeom>
          <a:noFill/>
        </p:spPr>
        <p:txBody>
          <a:bodyPr wrap="square" rtlCol="0">
            <a:spAutoFit/>
          </a:bodyPr>
          <a:lstStyle/>
          <a:p>
            <a:r>
              <a:rPr lang="en-US" sz="1400" dirty="0">
                <a:solidFill>
                  <a:schemeClr val="bg1"/>
                </a:solidFill>
              </a:rPr>
              <a:t>Calculation 1, TDS = </a:t>
            </a:r>
            <a:r>
              <a:rPr lang="en-US" sz="1400" b="1" dirty="0">
                <a:solidFill>
                  <a:schemeClr val="bg1"/>
                </a:solidFill>
              </a:rPr>
              <a:t>10,370</a:t>
            </a:r>
          </a:p>
        </p:txBody>
      </p:sp>
      <p:sp>
        <p:nvSpPr>
          <p:cNvPr id="46" name="TextBox 45">
            <a:extLst>
              <a:ext uri="{FF2B5EF4-FFF2-40B4-BE49-F238E27FC236}">
                <a16:creationId xmlns:a16="http://schemas.microsoft.com/office/drawing/2014/main" id="{DA853672-B3A0-466A-873E-C93C785E2B4C}"/>
              </a:ext>
            </a:extLst>
          </p:cNvPr>
          <p:cNvSpPr txBox="1"/>
          <p:nvPr/>
        </p:nvSpPr>
        <p:spPr>
          <a:xfrm>
            <a:off x="4865384" y="4545470"/>
            <a:ext cx="3324224" cy="307777"/>
          </a:xfrm>
          <a:prstGeom prst="rect">
            <a:avLst/>
          </a:prstGeom>
          <a:noFill/>
        </p:spPr>
        <p:txBody>
          <a:bodyPr wrap="square" rtlCol="0">
            <a:spAutoFit/>
          </a:bodyPr>
          <a:lstStyle/>
          <a:p>
            <a:r>
              <a:rPr lang="en-US" sz="1400" dirty="0">
                <a:solidFill>
                  <a:schemeClr val="bg1"/>
                </a:solidFill>
              </a:rPr>
              <a:t>Calculation #2, TDS = </a:t>
            </a:r>
            <a:r>
              <a:rPr lang="en-US" sz="1400" b="1" dirty="0">
                <a:solidFill>
                  <a:schemeClr val="bg1"/>
                </a:solidFill>
              </a:rPr>
              <a:t>8,235</a:t>
            </a:r>
          </a:p>
        </p:txBody>
      </p:sp>
      <p:sp>
        <p:nvSpPr>
          <p:cNvPr id="49" name="TextBox 48">
            <a:extLst>
              <a:ext uri="{FF2B5EF4-FFF2-40B4-BE49-F238E27FC236}">
                <a16:creationId xmlns:a16="http://schemas.microsoft.com/office/drawing/2014/main" id="{BDAC0729-B8F4-4C4D-B5C9-1C9BCDF40957}"/>
              </a:ext>
            </a:extLst>
          </p:cNvPr>
          <p:cNvSpPr txBox="1"/>
          <p:nvPr/>
        </p:nvSpPr>
        <p:spPr>
          <a:xfrm>
            <a:off x="5974453" y="5238959"/>
            <a:ext cx="3057526" cy="307777"/>
          </a:xfrm>
          <a:prstGeom prst="rect">
            <a:avLst/>
          </a:prstGeom>
          <a:noFill/>
        </p:spPr>
        <p:txBody>
          <a:bodyPr wrap="square" rtlCol="0">
            <a:spAutoFit/>
          </a:bodyPr>
          <a:lstStyle/>
          <a:p>
            <a:r>
              <a:rPr lang="en-US" sz="1400" dirty="0">
                <a:solidFill>
                  <a:schemeClr val="bg1"/>
                </a:solidFill>
              </a:rPr>
              <a:t>Calculation #3, TDS = </a:t>
            </a:r>
            <a:r>
              <a:rPr lang="en-US" sz="1400" b="1" dirty="0">
                <a:solidFill>
                  <a:schemeClr val="bg1"/>
                </a:solidFill>
              </a:rPr>
              <a:t>2,879</a:t>
            </a:r>
          </a:p>
        </p:txBody>
      </p:sp>
      <p:sp>
        <p:nvSpPr>
          <p:cNvPr id="3" name="Rectangle 2">
            <a:extLst>
              <a:ext uri="{FF2B5EF4-FFF2-40B4-BE49-F238E27FC236}">
                <a16:creationId xmlns:a16="http://schemas.microsoft.com/office/drawing/2014/main" id="{FFFB6E10-0692-46F9-A9DA-5B132B0A69DC}"/>
              </a:ext>
            </a:extLst>
          </p:cNvPr>
          <p:cNvSpPr/>
          <p:nvPr/>
        </p:nvSpPr>
        <p:spPr>
          <a:xfrm>
            <a:off x="1146572" y="917310"/>
            <a:ext cx="558857" cy="1934747"/>
          </a:xfrm>
          <a:prstGeom prst="rect">
            <a:avLst/>
          </a:prstGeom>
          <a:solidFill>
            <a:srgbClr val="FF00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2" name="Rectangle 51">
            <a:extLst>
              <a:ext uri="{FF2B5EF4-FFF2-40B4-BE49-F238E27FC236}">
                <a16:creationId xmlns:a16="http://schemas.microsoft.com/office/drawing/2014/main" id="{8B5CB2E2-C6DE-4C7C-9A32-A12295320137}"/>
              </a:ext>
            </a:extLst>
          </p:cNvPr>
          <p:cNvSpPr/>
          <p:nvPr/>
        </p:nvSpPr>
        <p:spPr>
          <a:xfrm>
            <a:off x="1146572" y="2852057"/>
            <a:ext cx="558857" cy="2845737"/>
          </a:xfrm>
          <a:prstGeom prst="rect">
            <a:avLst/>
          </a:prstGeom>
          <a:solidFill>
            <a:schemeClr val="accent6">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5C887B4E-6359-43FA-8E3B-BA1B344B4F86}"/>
              </a:ext>
            </a:extLst>
          </p:cNvPr>
          <p:cNvSpPr/>
          <p:nvPr/>
        </p:nvSpPr>
        <p:spPr>
          <a:xfrm>
            <a:off x="257989" y="881508"/>
            <a:ext cx="3232425" cy="71605"/>
          </a:xfrm>
          <a:prstGeom prst="rect">
            <a:avLst/>
          </a:prstGeom>
          <a:solidFill>
            <a:schemeClr val="bg2">
              <a:lumMod val="25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3" name="Rectangle 52">
            <a:extLst>
              <a:ext uri="{FF2B5EF4-FFF2-40B4-BE49-F238E27FC236}">
                <a16:creationId xmlns:a16="http://schemas.microsoft.com/office/drawing/2014/main" id="{18EF00D4-E0DC-4E59-B5BE-A4AE95116F01}"/>
              </a:ext>
            </a:extLst>
          </p:cNvPr>
          <p:cNvSpPr/>
          <p:nvPr/>
        </p:nvSpPr>
        <p:spPr>
          <a:xfrm>
            <a:off x="1146572" y="5697794"/>
            <a:ext cx="558857" cy="795397"/>
          </a:xfrm>
          <a:prstGeom prst="rect">
            <a:avLst/>
          </a:prstGeom>
          <a:solidFill>
            <a:srgbClr val="FFFF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A3F395D1-B5D7-4CD4-BC31-EF8F56859372}"/>
              </a:ext>
            </a:extLst>
          </p:cNvPr>
          <p:cNvSpPr/>
          <p:nvPr/>
        </p:nvSpPr>
        <p:spPr>
          <a:xfrm>
            <a:off x="257988" y="6463455"/>
            <a:ext cx="4658607" cy="85299"/>
          </a:xfrm>
          <a:prstGeom prst="rect">
            <a:avLst/>
          </a:prstGeom>
          <a:solidFill>
            <a:schemeClr val="bg2">
              <a:lumMod val="25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4F015F98-AE90-4AE3-8A5B-B4B9549EE3FA}"/>
              </a:ext>
            </a:extLst>
          </p:cNvPr>
          <p:cNvSpPr txBox="1"/>
          <p:nvPr/>
        </p:nvSpPr>
        <p:spPr>
          <a:xfrm>
            <a:off x="2234424" y="11687"/>
            <a:ext cx="1446264" cy="954107"/>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Top of the Queen City Formation at 740 feet below Kelly Bushing</a:t>
            </a:r>
          </a:p>
        </p:txBody>
      </p:sp>
      <p:graphicFrame>
        <p:nvGraphicFramePr>
          <p:cNvPr id="69" name="Table 68">
            <a:extLst>
              <a:ext uri="{FF2B5EF4-FFF2-40B4-BE49-F238E27FC236}">
                <a16:creationId xmlns:a16="http://schemas.microsoft.com/office/drawing/2014/main" id="{AE13CFEA-5B9C-47EC-95F2-1002461CDED3}"/>
              </a:ext>
            </a:extLst>
          </p:cNvPr>
          <p:cNvGraphicFramePr>
            <a:graphicFrameLocks noGrp="1"/>
          </p:cNvGraphicFramePr>
          <p:nvPr>
            <p:extLst/>
          </p:nvPr>
        </p:nvGraphicFramePr>
        <p:xfrm>
          <a:off x="5306147" y="903550"/>
          <a:ext cx="6735727" cy="2773680"/>
        </p:xfrm>
        <a:graphic>
          <a:graphicData uri="http://schemas.openxmlformats.org/drawingml/2006/table">
            <a:tbl>
              <a:tblPr firstRow="1" bandRow="1">
                <a:tableStyleId>{5C22544A-7EE6-4342-B048-85BDC9FD1C3A}</a:tableStyleId>
              </a:tblPr>
              <a:tblGrid>
                <a:gridCol w="851975">
                  <a:extLst>
                    <a:ext uri="{9D8B030D-6E8A-4147-A177-3AD203B41FA5}">
                      <a16:colId xmlns:a16="http://schemas.microsoft.com/office/drawing/2014/main" val="3509569904"/>
                    </a:ext>
                  </a:extLst>
                </a:gridCol>
                <a:gridCol w="851975">
                  <a:extLst>
                    <a:ext uri="{9D8B030D-6E8A-4147-A177-3AD203B41FA5}">
                      <a16:colId xmlns:a16="http://schemas.microsoft.com/office/drawing/2014/main" val="4006514672"/>
                    </a:ext>
                  </a:extLst>
                </a:gridCol>
                <a:gridCol w="741373">
                  <a:extLst>
                    <a:ext uri="{9D8B030D-6E8A-4147-A177-3AD203B41FA5}">
                      <a16:colId xmlns:a16="http://schemas.microsoft.com/office/drawing/2014/main" val="4170509317"/>
                    </a:ext>
                  </a:extLst>
                </a:gridCol>
                <a:gridCol w="2520297">
                  <a:extLst>
                    <a:ext uri="{9D8B030D-6E8A-4147-A177-3AD203B41FA5}">
                      <a16:colId xmlns:a16="http://schemas.microsoft.com/office/drawing/2014/main" val="2607978459"/>
                    </a:ext>
                  </a:extLst>
                </a:gridCol>
                <a:gridCol w="1770107">
                  <a:extLst>
                    <a:ext uri="{9D8B030D-6E8A-4147-A177-3AD203B41FA5}">
                      <a16:colId xmlns:a16="http://schemas.microsoft.com/office/drawing/2014/main" val="2335475208"/>
                    </a:ext>
                  </a:extLst>
                </a:gridCol>
              </a:tblGrid>
              <a:tr h="241331">
                <a:tc>
                  <a:txBody>
                    <a:bodyPr/>
                    <a:lstStyle/>
                    <a:p>
                      <a:pPr algn="ctr"/>
                      <a:r>
                        <a:rPr lang="en-US" sz="1400" dirty="0"/>
                        <a:t>#1</a:t>
                      </a:r>
                    </a:p>
                  </a:txBody>
                  <a:tcPr/>
                </a:tc>
                <a:tc>
                  <a:txBody>
                    <a:bodyPr/>
                    <a:lstStyle/>
                    <a:p>
                      <a:pPr algn="ctr"/>
                      <a:r>
                        <a:rPr lang="en-US" sz="1400" dirty="0"/>
                        <a:t>#2</a:t>
                      </a:r>
                    </a:p>
                  </a:txBody>
                  <a:tcPr/>
                </a:tc>
                <a:tc>
                  <a:txBody>
                    <a:bodyPr/>
                    <a:lstStyle/>
                    <a:p>
                      <a:pPr algn="ctr"/>
                      <a:r>
                        <a:rPr lang="en-US" sz="1400" dirty="0"/>
                        <a:t>#3</a:t>
                      </a:r>
                    </a:p>
                  </a:txBody>
                  <a:tcPr/>
                </a:tc>
                <a:tc>
                  <a:txBody>
                    <a:bodyPr/>
                    <a:lstStyle/>
                    <a:p>
                      <a:pPr algn="ctr"/>
                      <a:r>
                        <a:rPr lang="en-US" sz="1400" dirty="0"/>
                        <a:t>Parameter</a:t>
                      </a:r>
                    </a:p>
                  </a:txBody>
                  <a:tcPr/>
                </a:tc>
                <a:tc>
                  <a:txBody>
                    <a:bodyPr/>
                    <a:lstStyle/>
                    <a:p>
                      <a:pPr algn="ctr"/>
                      <a:r>
                        <a:rPr lang="en-US" sz="1400" dirty="0"/>
                        <a:t>Units</a:t>
                      </a:r>
                    </a:p>
                  </a:txBody>
                  <a:tcPr/>
                </a:tc>
                <a:extLst>
                  <a:ext uri="{0D108BD9-81ED-4DB2-BD59-A6C34878D82A}">
                    <a16:rowId xmlns:a16="http://schemas.microsoft.com/office/drawing/2014/main" val="3448931413"/>
                  </a:ext>
                </a:extLst>
              </a:tr>
              <a:tr h="217198">
                <a:tc>
                  <a:txBody>
                    <a:bodyPr/>
                    <a:lstStyle/>
                    <a:p>
                      <a:pPr algn="r"/>
                      <a:r>
                        <a:rPr lang="en-US" sz="1200" dirty="0"/>
                        <a:t>4003</a:t>
                      </a:r>
                    </a:p>
                  </a:txBody>
                  <a:tcPr/>
                </a:tc>
                <a:tc>
                  <a:txBody>
                    <a:bodyPr/>
                    <a:lstStyle/>
                    <a:p>
                      <a:pPr algn="r"/>
                      <a:r>
                        <a:rPr lang="en-US" sz="1200" dirty="0"/>
                        <a:t>4003</a:t>
                      </a:r>
                    </a:p>
                  </a:txBody>
                  <a:tcPr/>
                </a:tc>
                <a:tc>
                  <a:txBody>
                    <a:bodyPr/>
                    <a:lstStyle/>
                    <a:p>
                      <a:pPr algn="r"/>
                      <a:r>
                        <a:rPr lang="en-US" sz="1200" dirty="0"/>
                        <a:t>4003</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rPr>
                        <a:t>Depth total, Dt</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200" dirty="0">
                          <a:effectLst/>
                        </a:rPr>
                        <a:t>Feet below Kelly Bushing</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066218452"/>
                  </a:ext>
                </a:extLst>
              </a:tr>
              <a:tr h="217198">
                <a:tc>
                  <a:txBody>
                    <a:bodyPr/>
                    <a:lstStyle/>
                    <a:p>
                      <a:pPr algn="r"/>
                      <a:r>
                        <a:rPr lang="en-US" sz="1200" dirty="0"/>
                        <a:t>820</a:t>
                      </a:r>
                    </a:p>
                  </a:txBody>
                  <a:tcPr/>
                </a:tc>
                <a:tc>
                  <a:txBody>
                    <a:bodyPr/>
                    <a:lstStyle/>
                    <a:p>
                      <a:pPr algn="r"/>
                      <a:r>
                        <a:rPr lang="en-US" sz="1200" dirty="0"/>
                        <a:t>1070</a:t>
                      </a:r>
                    </a:p>
                  </a:txBody>
                  <a:tcPr/>
                </a:tc>
                <a:tc>
                  <a:txBody>
                    <a:bodyPr/>
                    <a:lstStyle/>
                    <a:p>
                      <a:pPr algn="r"/>
                      <a:r>
                        <a:rPr lang="en-US" sz="1200" dirty="0"/>
                        <a:t>1360</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rPr>
                        <a:t>Depth formation</a:t>
                      </a:r>
                      <a:r>
                        <a:rPr lang="en-US" sz="1200" dirty="0">
                          <a:effectLst/>
                          <a:latin typeface="Times New Roman" panose="02020603050405020304" pitchFamily="18" charset="0"/>
                        </a:rPr>
                        <a:t>, </a:t>
                      </a:r>
                      <a:r>
                        <a:rPr lang="en-US" sz="1200" dirty="0">
                          <a:effectLst/>
                        </a:rPr>
                        <a:t>Df</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200" dirty="0">
                          <a:effectLst/>
                        </a:rPr>
                        <a:t>Feet below Kelly Bushing</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450296157"/>
                  </a:ext>
                </a:extLst>
              </a:tr>
              <a:tr h="217198">
                <a:tc>
                  <a:txBody>
                    <a:bodyPr/>
                    <a:lstStyle/>
                    <a:p>
                      <a:pPr algn="r"/>
                      <a:r>
                        <a:rPr lang="en-US" sz="1200" dirty="0"/>
                        <a:t>69</a:t>
                      </a:r>
                    </a:p>
                  </a:txBody>
                  <a:tcPr/>
                </a:tc>
                <a:tc>
                  <a:txBody>
                    <a:bodyPr/>
                    <a:lstStyle/>
                    <a:p>
                      <a:pPr algn="r"/>
                      <a:r>
                        <a:rPr lang="en-US" sz="1200" dirty="0"/>
                        <a:t>69</a:t>
                      </a:r>
                    </a:p>
                  </a:txBody>
                  <a:tcPr/>
                </a:tc>
                <a:tc>
                  <a:txBody>
                    <a:bodyPr/>
                    <a:lstStyle/>
                    <a:p>
                      <a:pPr algn="r"/>
                      <a:r>
                        <a:rPr lang="en-US" sz="1200" dirty="0"/>
                        <a:t>69</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rPr>
                        <a:t>Temperature surface</a:t>
                      </a:r>
                      <a:r>
                        <a:rPr lang="en-US" sz="1200" dirty="0">
                          <a:effectLst/>
                          <a:latin typeface="Times New Roman" panose="02020603050405020304" pitchFamily="18" charset="0"/>
                        </a:rPr>
                        <a:t>, </a:t>
                      </a:r>
                      <a:r>
                        <a:rPr lang="en-US" sz="1200" dirty="0">
                          <a:effectLst/>
                        </a:rPr>
                        <a:t>Ts</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200">
                          <a:effectLst/>
                        </a:rPr>
                        <a:t>Degrees Fahrenheit</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682583227"/>
                  </a:ext>
                </a:extLst>
              </a:tr>
              <a:tr h="217198">
                <a:tc>
                  <a:txBody>
                    <a:bodyPr/>
                    <a:lstStyle/>
                    <a:p>
                      <a:pPr algn="r"/>
                      <a:r>
                        <a:rPr lang="en-US" sz="1200" dirty="0"/>
                        <a:t>127.1</a:t>
                      </a:r>
                    </a:p>
                  </a:txBody>
                  <a:tcPr/>
                </a:tc>
                <a:tc>
                  <a:txBody>
                    <a:bodyPr/>
                    <a:lstStyle/>
                    <a:p>
                      <a:pPr algn="r"/>
                      <a:r>
                        <a:rPr lang="en-US" sz="1200" dirty="0"/>
                        <a:t>127.1</a:t>
                      </a:r>
                    </a:p>
                  </a:txBody>
                  <a:tcPr/>
                </a:tc>
                <a:tc>
                  <a:txBody>
                    <a:bodyPr/>
                    <a:lstStyle/>
                    <a:p>
                      <a:pPr algn="r"/>
                      <a:r>
                        <a:rPr lang="en-US" sz="1200" dirty="0"/>
                        <a:t>127.1</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rPr>
                        <a:t>Temperature bottom hole</a:t>
                      </a:r>
                      <a:r>
                        <a:rPr lang="en-US" sz="1200" dirty="0">
                          <a:effectLst/>
                          <a:latin typeface="Times New Roman" panose="02020603050405020304" pitchFamily="18" charset="0"/>
                        </a:rPr>
                        <a:t>, </a:t>
                      </a:r>
                      <a:r>
                        <a:rPr lang="en-US" sz="1200" dirty="0" err="1">
                          <a:effectLst/>
                        </a:rPr>
                        <a:t>Tbh</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200" dirty="0">
                          <a:effectLst/>
                        </a:rPr>
                        <a:t>Degrees Fahrenheit</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433072297"/>
                  </a:ext>
                </a:extLst>
              </a:tr>
              <a:tr h="217198">
                <a:tc>
                  <a:txBody>
                    <a:bodyPr/>
                    <a:lstStyle/>
                    <a:p>
                      <a:pPr algn="r"/>
                      <a:r>
                        <a:rPr lang="en-US" sz="1200" dirty="0"/>
                        <a:t>2.6</a:t>
                      </a:r>
                    </a:p>
                  </a:txBody>
                  <a:tcPr/>
                </a:tc>
                <a:tc>
                  <a:txBody>
                    <a:bodyPr/>
                    <a:lstStyle/>
                    <a:p>
                      <a:pPr algn="r"/>
                      <a:r>
                        <a:rPr lang="en-US" sz="1200" dirty="0"/>
                        <a:t>3.2</a:t>
                      </a:r>
                    </a:p>
                  </a:txBody>
                  <a:tcPr/>
                </a:tc>
                <a:tc>
                  <a:txBody>
                    <a:bodyPr/>
                    <a:lstStyle/>
                    <a:p>
                      <a:pPr algn="r"/>
                      <a:r>
                        <a:rPr lang="en-US" sz="1200" dirty="0"/>
                        <a:t>10</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rPr>
                        <a:t>Deep resistivity</a:t>
                      </a:r>
                      <a:r>
                        <a:rPr lang="en-US" sz="1200" dirty="0">
                          <a:effectLst/>
                          <a:latin typeface="Times New Roman" panose="02020603050405020304" pitchFamily="18" charset="0"/>
                        </a:rPr>
                        <a:t>, </a:t>
                      </a:r>
                      <a:r>
                        <a:rPr lang="en-US" sz="1200" dirty="0">
                          <a:effectLst/>
                        </a:rPr>
                        <a:t>Ro</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200">
                          <a:effectLst/>
                        </a:rPr>
                        <a:t>Ohm-meter</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538041789"/>
                  </a:ext>
                </a:extLst>
              </a:tr>
              <a:tr h="217198">
                <a:tc>
                  <a:txBody>
                    <a:bodyPr/>
                    <a:lstStyle/>
                    <a:p>
                      <a:pPr algn="r"/>
                      <a:r>
                        <a:rPr lang="en-US" sz="1200" dirty="0"/>
                        <a:t>0.4</a:t>
                      </a:r>
                    </a:p>
                  </a:txBody>
                  <a:tcPr/>
                </a:tc>
                <a:tc>
                  <a:txBody>
                    <a:bodyPr/>
                    <a:lstStyle/>
                    <a:p>
                      <a:pPr algn="r"/>
                      <a:r>
                        <a:rPr lang="en-US" sz="1200" dirty="0"/>
                        <a:t>0.39</a:t>
                      </a:r>
                    </a:p>
                  </a:txBody>
                  <a:tcPr/>
                </a:tc>
                <a:tc>
                  <a:txBody>
                    <a:bodyPr/>
                    <a:lstStyle/>
                    <a:p>
                      <a:pPr algn="r"/>
                      <a:r>
                        <a:rPr lang="en-US" sz="1200" dirty="0"/>
                        <a:t>0.39</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rPr>
                        <a:t>Porosity</a:t>
                      </a:r>
                      <a:r>
                        <a:rPr lang="en-US" sz="1200" dirty="0">
                          <a:effectLst/>
                          <a:latin typeface="Times New Roman" panose="02020603050405020304" pitchFamily="18" charset="0"/>
                        </a:rPr>
                        <a:t>, </a:t>
                      </a:r>
                      <a:r>
                        <a:rPr lang="en-US" sz="1200" dirty="0">
                          <a:effectLst/>
                        </a:rPr>
                        <a:t>Ø</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200">
                          <a:effectLst/>
                        </a:rPr>
                        <a:t>Percent</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502671594"/>
                  </a:ext>
                </a:extLst>
              </a:tr>
              <a:tr h="217198">
                <a:tc>
                  <a:txBody>
                    <a:bodyPr/>
                    <a:lstStyle/>
                    <a:p>
                      <a:pPr algn="r"/>
                      <a:r>
                        <a:rPr lang="en-US" sz="1200" dirty="0"/>
                        <a:t>0.56</a:t>
                      </a:r>
                    </a:p>
                  </a:txBody>
                  <a:tcPr/>
                </a:tc>
                <a:tc>
                  <a:txBody>
                    <a:bodyPr/>
                    <a:lstStyle/>
                    <a:p>
                      <a:pPr algn="r"/>
                      <a:r>
                        <a:rPr lang="en-US" sz="1200" dirty="0"/>
                        <a:t>0.56</a:t>
                      </a:r>
                    </a:p>
                  </a:txBody>
                  <a:tcPr/>
                </a:tc>
                <a:tc>
                  <a:txBody>
                    <a:bodyPr/>
                    <a:lstStyle/>
                    <a:p>
                      <a:pPr algn="r"/>
                      <a:r>
                        <a:rPr lang="en-US" sz="1200" dirty="0"/>
                        <a:t>0.57</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err="1">
                          <a:effectLst/>
                        </a:rPr>
                        <a:t>ct</a:t>
                      </a:r>
                      <a:r>
                        <a:rPr lang="en-US" sz="1200" dirty="0">
                          <a:effectLst/>
                        </a:rPr>
                        <a:t> conversion factor</a:t>
                      </a:r>
                      <a:r>
                        <a:rPr lang="en-US" sz="1200" dirty="0">
                          <a:effectLst/>
                          <a:latin typeface="Times New Roman" panose="02020603050405020304" pitchFamily="18" charset="0"/>
                        </a:rPr>
                        <a:t>, </a:t>
                      </a:r>
                      <a:r>
                        <a:rPr lang="en-US" sz="1200" dirty="0" err="1">
                          <a:effectLst/>
                        </a:rPr>
                        <a:t>ct</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200" dirty="0">
                          <a:effectLst/>
                        </a:rPr>
                        <a:t>Dimensionless</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824938112"/>
                  </a:ext>
                </a:extLst>
              </a:tr>
              <a:tr h="217198">
                <a:tc>
                  <a:txBody>
                    <a:bodyPr/>
                    <a:lstStyle/>
                    <a:p>
                      <a:pPr algn="r"/>
                      <a:r>
                        <a:rPr lang="en-US" sz="1200" dirty="0"/>
                        <a:t>1.75</a:t>
                      </a:r>
                    </a:p>
                  </a:txBody>
                  <a:tcPr/>
                </a:tc>
                <a:tc>
                  <a:txBody>
                    <a:bodyPr/>
                    <a:lstStyle/>
                    <a:p>
                      <a:pPr algn="r"/>
                      <a:r>
                        <a:rPr lang="en-US" sz="1200" dirty="0"/>
                        <a:t>1.75</a:t>
                      </a:r>
                    </a:p>
                  </a:txBody>
                  <a:tcPr/>
                </a:tc>
                <a:tc>
                  <a:txBody>
                    <a:bodyPr/>
                    <a:lstStyle/>
                    <a:p>
                      <a:pPr algn="r"/>
                      <a:r>
                        <a:rPr lang="en-US" sz="1200" dirty="0"/>
                        <a:t>1.75</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rPr>
                        <a:t>Cementation exponent</a:t>
                      </a:r>
                      <a:r>
                        <a:rPr lang="en-US" sz="1200" dirty="0">
                          <a:effectLst/>
                          <a:latin typeface="Times New Roman" panose="02020603050405020304" pitchFamily="18" charset="0"/>
                        </a:rPr>
                        <a:t>, </a:t>
                      </a:r>
                      <a:r>
                        <a:rPr lang="en-US" sz="1200" dirty="0">
                          <a:effectLst/>
                        </a:rPr>
                        <a:t>m</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200">
                          <a:effectLst/>
                        </a:rPr>
                        <a:t>Dimensionless</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322933862"/>
                  </a:ext>
                </a:extLst>
              </a:tr>
              <a:tr h="217198">
                <a:tc>
                  <a:txBody>
                    <a:bodyPr/>
                    <a:lstStyle/>
                    <a:p>
                      <a:pPr algn="r"/>
                      <a:r>
                        <a:rPr lang="en-US" sz="1200" dirty="0"/>
                        <a:t>1</a:t>
                      </a:r>
                    </a:p>
                  </a:txBody>
                  <a:tcPr/>
                </a:tc>
                <a:tc>
                  <a:txBody>
                    <a:bodyPr/>
                    <a:lstStyle/>
                    <a:p>
                      <a:pPr algn="r"/>
                      <a:r>
                        <a:rPr lang="en-US" sz="1200" dirty="0"/>
                        <a:t>1</a:t>
                      </a:r>
                    </a:p>
                  </a:txBody>
                  <a:tcPr/>
                </a:tc>
                <a:tc>
                  <a:txBody>
                    <a:bodyPr/>
                    <a:lstStyle/>
                    <a:p>
                      <a:pPr algn="r"/>
                      <a:r>
                        <a:rPr lang="en-US" sz="1200" dirty="0"/>
                        <a:t>1.11</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rPr>
                        <a:t>Water quality correction factor</a:t>
                      </a:r>
                      <a:r>
                        <a:rPr lang="en-US" sz="1200" dirty="0">
                          <a:effectLst/>
                          <a:latin typeface="Times New Roman" panose="02020603050405020304" pitchFamily="18" charset="0"/>
                        </a:rPr>
                        <a:t>, </a:t>
                      </a:r>
                      <a:r>
                        <a:rPr lang="en-US" sz="1200" dirty="0" err="1">
                          <a:effectLst/>
                        </a:rPr>
                        <a:t>R</a:t>
                      </a:r>
                      <a:r>
                        <a:rPr lang="en-US" sz="1200" baseline="-25000" dirty="0" err="1">
                          <a:effectLst/>
                        </a:rPr>
                        <a:t>wcRw</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200" dirty="0">
                          <a:effectLst/>
                        </a:rPr>
                        <a:t>Dimensionless</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572557824"/>
                  </a:ext>
                </a:extLst>
              </a:tr>
            </a:tbl>
          </a:graphicData>
        </a:graphic>
      </p:graphicFrame>
    </p:spTree>
    <p:extLst>
      <p:ext uri="{BB962C8B-B14F-4D97-AF65-F5344CB8AC3E}">
        <p14:creationId xmlns:p14="http://schemas.microsoft.com/office/powerpoint/2010/main" val="345582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animBg="1"/>
      <p:bldP spid="23" grpId="0" animBg="1"/>
      <p:bldP spid="29" grpId="0" animBg="1"/>
      <p:bldP spid="43" grpId="0"/>
      <p:bldP spid="46" grpId="0"/>
      <p:bldP spid="49" grpId="0"/>
      <p:bldP spid="3" grpId="0" animBg="1"/>
      <p:bldP spid="52" grpId="0" animBg="1"/>
      <p:bldP spid="7" grpId="0" animBg="1"/>
      <p:bldP spid="53" grpId="0" animBg="1"/>
      <p:bldP spid="8" grpId="0" animBg="1"/>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26B2A4-BDCF-47BE-A600-41EDA7DBE75D}"/>
              </a:ext>
            </a:extLst>
          </p:cNvPr>
          <p:cNvSpPr>
            <a:spLocks noGrp="1"/>
          </p:cNvSpPr>
          <p:nvPr>
            <p:ph type="sldNum" sz="quarter" idx="12"/>
          </p:nvPr>
        </p:nvSpPr>
        <p:spPr/>
        <p:txBody>
          <a:bodyPr/>
          <a:lstStyle/>
          <a:p>
            <a:fld id="{E25C318A-713C-E34F-BE3B-BC9114480D09}" type="slidenum">
              <a:rPr lang="en-US" smtClean="0"/>
              <a:t>22</a:t>
            </a:fld>
            <a:endParaRPr lang="en-US"/>
          </a:p>
        </p:txBody>
      </p:sp>
      <p:pic>
        <p:nvPicPr>
          <p:cNvPr id="4" name="Picture 3">
            <a:extLst>
              <a:ext uri="{FF2B5EF4-FFF2-40B4-BE49-F238E27FC236}">
                <a16:creationId xmlns:a16="http://schemas.microsoft.com/office/drawing/2014/main" id="{10BBAF0F-EC1C-473F-ABBD-203A4734D7B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5140509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387FCA-5368-4A20-B2A6-652CBFAA3AF7}"/>
              </a:ext>
            </a:extLst>
          </p:cNvPr>
          <p:cNvSpPr>
            <a:spLocks noGrp="1"/>
          </p:cNvSpPr>
          <p:nvPr>
            <p:ph type="title"/>
          </p:nvPr>
        </p:nvSpPr>
        <p:spPr/>
        <p:txBody>
          <a:bodyPr/>
          <a:lstStyle/>
          <a:p>
            <a:r>
              <a:rPr lang="en-US" dirty="0"/>
              <a:t>Conclusions</a:t>
            </a:r>
          </a:p>
        </p:txBody>
      </p:sp>
      <p:sp>
        <p:nvSpPr>
          <p:cNvPr id="4" name="Content Placeholder 3">
            <a:extLst>
              <a:ext uri="{FF2B5EF4-FFF2-40B4-BE49-F238E27FC236}">
                <a16:creationId xmlns:a16="http://schemas.microsoft.com/office/drawing/2014/main" id="{8BE4EAC8-2FF7-4937-9BDC-9E5E4AE5F8F6}"/>
              </a:ext>
            </a:extLst>
          </p:cNvPr>
          <p:cNvSpPr>
            <a:spLocks noGrp="1"/>
          </p:cNvSpPr>
          <p:nvPr>
            <p:ph idx="1"/>
          </p:nvPr>
        </p:nvSpPr>
        <p:spPr/>
        <p:txBody>
          <a:bodyPr>
            <a:normAutofit/>
          </a:bodyPr>
          <a:lstStyle/>
          <a:p>
            <a:r>
              <a:rPr lang="en-US" dirty="0"/>
              <a:t>Resistivity logs can be used to estimate water quality</a:t>
            </a:r>
          </a:p>
          <a:p>
            <a:r>
              <a:rPr lang="en-US" dirty="0"/>
              <a:t>The calculations work best when:</a:t>
            </a:r>
          </a:p>
          <a:p>
            <a:pPr lvl="1"/>
            <a:r>
              <a:rPr lang="en-US" dirty="0"/>
              <a:t>Correlations with measured water quality can be established</a:t>
            </a:r>
          </a:p>
          <a:p>
            <a:pPr lvl="1"/>
            <a:r>
              <a:rPr lang="en-US" dirty="0"/>
              <a:t>Parameters such as the porosity and cementation exponent are well defined</a:t>
            </a:r>
          </a:p>
          <a:p>
            <a:pPr lvl="1"/>
            <a:r>
              <a:rPr lang="en-US" dirty="0"/>
              <a:t>The water quality is dominated by NaCl and not SO</a:t>
            </a:r>
            <a:r>
              <a:rPr lang="en-US" baseline="-25000" dirty="0"/>
              <a:t>4</a:t>
            </a:r>
            <a:r>
              <a:rPr lang="en-US" baseline="30000" dirty="0"/>
              <a:t>2-</a:t>
            </a:r>
            <a:r>
              <a:rPr lang="en-US" dirty="0"/>
              <a:t> or HCO</a:t>
            </a:r>
            <a:r>
              <a:rPr lang="en-US" baseline="-25000" dirty="0"/>
              <a:t>3</a:t>
            </a:r>
            <a:r>
              <a:rPr lang="en-US" baseline="30000" dirty="0"/>
              <a:t>-</a:t>
            </a:r>
          </a:p>
          <a:p>
            <a:pPr lvl="1"/>
            <a:r>
              <a:rPr lang="en-US" dirty="0"/>
              <a:t>Log headers are complete (bottom hole temperature, etc.)</a:t>
            </a:r>
          </a:p>
          <a:p>
            <a:pPr lvl="1"/>
            <a:r>
              <a:rPr lang="en-US" dirty="0"/>
              <a:t>Logs start shallow enough and are run before casing is placed</a:t>
            </a:r>
          </a:p>
        </p:txBody>
      </p:sp>
      <p:sp>
        <p:nvSpPr>
          <p:cNvPr id="2" name="Slide Number Placeholder 1">
            <a:extLst>
              <a:ext uri="{FF2B5EF4-FFF2-40B4-BE49-F238E27FC236}">
                <a16:creationId xmlns:a16="http://schemas.microsoft.com/office/drawing/2014/main" id="{ADFDC202-F6A3-4DA3-89C0-868CF278D0B7}"/>
              </a:ext>
            </a:extLst>
          </p:cNvPr>
          <p:cNvSpPr>
            <a:spLocks noGrp="1"/>
          </p:cNvSpPr>
          <p:nvPr>
            <p:ph type="sldNum" sz="quarter" idx="12"/>
          </p:nvPr>
        </p:nvSpPr>
        <p:spPr/>
        <p:txBody>
          <a:bodyPr/>
          <a:lstStyle/>
          <a:p>
            <a:fld id="{E25C318A-713C-E34F-BE3B-BC9114480D09}" type="slidenum">
              <a:rPr lang="en-US" smtClean="0"/>
              <a:t>23</a:t>
            </a:fld>
            <a:endParaRPr lang="en-US"/>
          </a:p>
        </p:txBody>
      </p:sp>
    </p:spTree>
    <p:extLst>
      <p:ext uri="{BB962C8B-B14F-4D97-AF65-F5344CB8AC3E}">
        <p14:creationId xmlns:p14="http://schemas.microsoft.com/office/powerpoint/2010/main" val="40957492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DF3B70D-E539-413F-B425-FE672E1875F4}"/>
              </a:ext>
            </a:extLst>
          </p:cNvPr>
          <p:cNvSpPr/>
          <p:nvPr/>
        </p:nvSpPr>
        <p:spPr>
          <a:xfrm>
            <a:off x="74817" y="88491"/>
            <a:ext cx="5940832" cy="66115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A02CB83-F887-4D3D-94A3-F3DBE3F4A9C2}"/>
              </a:ext>
            </a:extLst>
          </p:cNvPr>
          <p:cNvSpPr/>
          <p:nvPr/>
        </p:nvSpPr>
        <p:spPr>
          <a:xfrm>
            <a:off x="6187436" y="1529540"/>
            <a:ext cx="5940832" cy="38571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5CD626A4-2C1F-4C0B-8AD5-093C62A6FE29}"/>
              </a:ext>
            </a:extLst>
          </p:cNvPr>
          <p:cNvSpPr>
            <a:spLocks noGrp="1"/>
          </p:cNvSpPr>
          <p:nvPr>
            <p:ph idx="1"/>
          </p:nvPr>
        </p:nvSpPr>
        <p:spPr>
          <a:xfrm>
            <a:off x="9958" y="109592"/>
            <a:ext cx="6087689" cy="1148937"/>
          </a:xfrm>
        </p:spPr>
        <p:txBody>
          <a:bodyPr>
            <a:normAutofit fontScale="70000" lnSpcReduction="20000"/>
          </a:bodyPr>
          <a:lstStyle/>
          <a:p>
            <a:pPr marL="0" indent="0" algn="ctr">
              <a:buNone/>
            </a:pPr>
            <a:r>
              <a:rPr lang="en-US" b="1" dirty="0"/>
              <a:t>JOB VACANCY NOTICE:</a:t>
            </a:r>
          </a:p>
          <a:p>
            <a:pPr marL="0" indent="0" algn="ctr">
              <a:buNone/>
            </a:pPr>
            <a:r>
              <a:rPr lang="en-US" dirty="0"/>
              <a:t>Professional Geoscientist / Geoscientist-In-Training </a:t>
            </a:r>
          </a:p>
          <a:p>
            <a:pPr marL="0" indent="0" algn="ctr">
              <a:buNone/>
            </a:pPr>
            <a:r>
              <a:rPr lang="en-US" dirty="0"/>
              <a:t>(Geoscientist II/Hydrologist II)</a:t>
            </a:r>
          </a:p>
        </p:txBody>
      </p:sp>
      <p:sp>
        <p:nvSpPr>
          <p:cNvPr id="2" name="Slide Number Placeholder 1">
            <a:extLst>
              <a:ext uri="{FF2B5EF4-FFF2-40B4-BE49-F238E27FC236}">
                <a16:creationId xmlns:a16="http://schemas.microsoft.com/office/drawing/2014/main" id="{284CCE87-E98D-43D0-B367-D13D1A040880}"/>
              </a:ext>
            </a:extLst>
          </p:cNvPr>
          <p:cNvSpPr>
            <a:spLocks noGrp="1"/>
          </p:cNvSpPr>
          <p:nvPr>
            <p:ph type="sldNum" sz="quarter" idx="12"/>
          </p:nvPr>
        </p:nvSpPr>
        <p:spPr/>
        <p:txBody>
          <a:bodyPr/>
          <a:lstStyle/>
          <a:p>
            <a:fld id="{E25C318A-713C-E34F-BE3B-BC9114480D09}" type="slidenum">
              <a:rPr lang="en-US" smtClean="0"/>
              <a:t>24</a:t>
            </a:fld>
            <a:endParaRPr lang="en-US"/>
          </a:p>
        </p:txBody>
      </p:sp>
      <p:sp>
        <p:nvSpPr>
          <p:cNvPr id="4" name="Rectangle 3">
            <a:extLst>
              <a:ext uri="{FF2B5EF4-FFF2-40B4-BE49-F238E27FC236}">
                <a16:creationId xmlns:a16="http://schemas.microsoft.com/office/drawing/2014/main" id="{D9854F6C-3C78-4C10-905B-EA06C5DC960C}"/>
              </a:ext>
            </a:extLst>
          </p:cNvPr>
          <p:cNvSpPr/>
          <p:nvPr/>
        </p:nvSpPr>
        <p:spPr>
          <a:xfrm>
            <a:off x="160688" y="1280740"/>
            <a:ext cx="5782224" cy="461665"/>
          </a:xfrm>
          <a:prstGeom prst="rect">
            <a:avLst/>
          </a:prstGeom>
        </p:spPr>
        <p:txBody>
          <a:bodyPr wrap="none">
            <a:spAutoFit/>
          </a:bodyPr>
          <a:lstStyle/>
          <a:p>
            <a:r>
              <a:rPr lang="en-US" sz="2400" b="1" dirty="0">
                <a:solidFill>
                  <a:schemeClr val="accent6">
                    <a:lumMod val="60000"/>
                    <a:lumOff val="40000"/>
                  </a:schemeClr>
                </a:solidFill>
                <a:hlinkClick r:id="rId3">
                  <a:extLst>
                    <a:ext uri="{A12FA001-AC4F-418D-AE19-62706E023703}">
                      <ahyp:hlinkClr xmlns:ahyp="http://schemas.microsoft.com/office/drawing/2018/hyperlinkcolor" val="tx"/>
                    </a:ext>
                  </a:extLst>
                </a:hlinkClick>
              </a:rPr>
              <a:t>http://www.twdb.texas.gov/jobs/index.asp</a:t>
            </a:r>
            <a:endParaRPr lang="en-US" sz="2400" b="1" dirty="0">
              <a:solidFill>
                <a:schemeClr val="accent6">
                  <a:lumMod val="60000"/>
                  <a:lumOff val="40000"/>
                </a:schemeClr>
              </a:solidFill>
            </a:endParaRPr>
          </a:p>
        </p:txBody>
      </p:sp>
      <p:sp>
        <p:nvSpPr>
          <p:cNvPr id="7" name="Content Placeholder 5">
            <a:extLst>
              <a:ext uri="{FF2B5EF4-FFF2-40B4-BE49-F238E27FC236}">
                <a16:creationId xmlns:a16="http://schemas.microsoft.com/office/drawing/2014/main" id="{280C28AF-F2FF-498A-8EF2-4C2B1A628881}"/>
              </a:ext>
            </a:extLst>
          </p:cNvPr>
          <p:cNvSpPr txBox="1">
            <a:spLocks/>
          </p:cNvSpPr>
          <p:nvPr/>
        </p:nvSpPr>
        <p:spPr>
          <a:xfrm>
            <a:off x="74817" y="1742405"/>
            <a:ext cx="5940831" cy="168659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t>Work Location: Austin</a:t>
            </a:r>
          </a:p>
          <a:p>
            <a:pPr marL="0" indent="0">
              <a:buNone/>
            </a:pPr>
            <a:r>
              <a:rPr lang="en-US" sz="1600" dirty="0"/>
              <a:t>Monthly Salary: $4,375.00 – 4,635.50*</a:t>
            </a:r>
          </a:p>
          <a:p>
            <a:pPr marL="0" indent="0">
              <a:buNone/>
            </a:pPr>
            <a:r>
              <a:rPr lang="en-US" sz="1600" dirty="0"/>
              <a:t>Travel %: 15</a:t>
            </a:r>
          </a:p>
          <a:p>
            <a:pPr marL="0" indent="0">
              <a:buNone/>
            </a:pPr>
            <a:r>
              <a:rPr lang="en-US" sz="1600" dirty="0"/>
              <a:t>Number of Positions: 2</a:t>
            </a:r>
          </a:p>
          <a:p>
            <a:pPr marL="0" indent="0">
              <a:buNone/>
            </a:pPr>
            <a:r>
              <a:rPr lang="en-US" sz="1200" i="1" dirty="0"/>
              <a:t>*Salary commensurate with experience and qualifications</a:t>
            </a:r>
          </a:p>
        </p:txBody>
      </p:sp>
      <p:sp>
        <p:nvSpPr>
          <p:cNvPr id="8" name="Content Placeholder 5">
            <a:extLst>
              <a:ext uri="{FF2B5EF4-FFF2-40B4-BE49-F238E27FC236}">
                <a16:creationId xmlns:a16="http://schemas.microsoft.com/office/drawing/2014/main" id="{56FF2D03-976D-4F6F-A226-BACA0A0DF137}"/>
              </a:ext>
            </a:extLst>
          </p:cNvPr>
          <p:cNvSpPr txBox="1">
            <a:spLocks/>
          </p:cNvSpPr>
          <p:nvPr/>
        </p:nvSpPr>
        <p:spPr>
          <a:xfrm>
            <a:off x="74818" y="3429000"/>
            <a:ext cx="5940832" cy="327105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457200">
              <a:buNone/>
            </a:pPr>
            <a:r>
              <a:rPr lang="en-US" sz="1600" b="1" dirty="0"/>
              <a:t>Minimum Qualifications</a:t>
            </a:r>
          </a:p>
          <a:p>
            <a:pPr marL="0" indent="-457200">
              <a:buNone/>
            </a:pPr>
            <a:r>
              <a:rPr lang="en-US" sz="1400" dirty="0"/>
              <a:t>• Graduation from an accredited four-year college or university with a Bachelor 	of Science in Geology, Geophysics, Hydrogeology or related field.</a:t>
            </a:r>
          </a:p>
          <a:p>
            <a:pPr marL="0" indent="-457200">
              <a:buNone/>
            </a:pPr>
            <a:r>
              <a:rPr lang="en-US" sz="1400" dirty="0"/>
              <a:t>• Three to five years of progressive work experience in the Geology, Geophysics, 	and Hydrogeology field.</a:t>
            </a:r>
          </a:p>
          <a:p>
            <a:pPr marL="0" indent="-457200">
              <a:buNone/>
            </a:pPr>
            <a:r>
              <a:rPr lang="en-US" sz="1400" dirty="0"/>
              <a:t>• Licensed as a Geoscientist-In-Training or Professional Geoscientist by the Texas 	Board of Professional Geoscientists.</a:t>
            </a:r>
          </a:p>
          <a:p>
            <a:pPr marL="0" indent="-457200">
              <a:buNone/>
            </a:pPr>
            <a:r>
              <a:rPr lang="en-US" sz="1400" dirty="0"/>
              <a:t>• Previous experience with GIS applications and database applications.</a:t>
            </a:r>
          </a:p>
          <a:p>
            <a:pPr marL="0" indent="-457200">
              <a:buNone/>
            </a:pPr>
            <a:r>
              <a:rPr lang="en-US" sz="1400" dirty="0"/>
              <a:t>• Previous experience with preparing and writing technical reports.</a:t>
            </a:r>
          </a:p>
          <a:p>
            <a:pPr marL="0" indent="-457200">
              <a:buNone/>
            </a:pPr>
            <a:r>
              <a:rPr lang="en-US" sz="1400" dirty="0"/>
              <a:t>• Relevant education and experience can be substituted on a year-for-year basis.</a:t>
            </a:r>
            <a:endParaRPr lang="en-US" sz="1400" i="1" dirty="0"/>
          </a:p>
        </p:txBody>
      </p:sp>
      <p:sp>
        <p:nvSpPr>
          <p:cNvPr id="9" name="Content Placeholder 2">
            <a:extLst>
              <a:ext uri="{FF2B5EF4-FFF2-40B4-BE49-F238E27FC236}">
                <a16:creationId xmlns:a16="http://schemas.microsoft.com/office/drawing/2014/main" id="{28EB993F-5FBA-4A17-9885-7018DB1A68E1}"/>
              </a:ext>
            </a:extLst>
          </p:cNvPr>
          <p:cNvSpPr txBox="1">
            <a:spLocks/>
          </p:cNvSpPr>
          <p:nvPr/>
        </p:nvSpPr>
        <p:spPr>
          <a:xfrm>
            <a:off x="6187436" y="1512917"/>
            <a:ext cx="5940832" cy="3857106"/>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b="1" dirty="0"/>
              <a:t>Andrea Croskrey, M.S., P.G.</a:t>
            </a:r>
          </a:p>
          <a:p>
            <a:pPr marL="0" indent="0">
              <a:buFont typeface="Arial"/>
              <a:buNone/>
            </a:pPr>
            <a:r>
              <a:rPr lang="en-US" sz="2600" dirty="0"/>
              <a:t>Geologist</a:t>
            </a:r>
          </a:p>
          <a:p>
            <a:pPr marL="0" indent="0">
              <a:buFont typeface="Arial"/>
              <a:buNone/>
            </a:pPr>
            <a:r>
              <a:rPr lang="en-US" sz="2600" dirty="0"/>
              <a:t>Innovative Water Technologies</a:t>
            </a:r>
          </a:p>
          <a:p>
            <a:pPr marL="0" indent="0">
              <a:buFont typeface="Arial"/>
              <a:buNone/>
            </a:pPr>
            <a:r>
              <a:rPr lang="en-US" sz="2600" dirty="0"/>
              <a:t>Texas Water Development Board</a:t>
            </a:r>
          </a:p>
          <a:p>
            <a:pPr marL="0" indent="0">
              <a:buNone/>
            </a:pPr>
            <a:r>
              <a:rPr lang="en-US" sz="2400" b="1" dirty="0">
                <a:solidFill>
                  <a:schemeClr val="accent5">
                    <a:lumMod val="60000"/>
                    <a:lumOff val="40000"/>
                  </a:schemeClr>
                </a:solidFill>
                <a:hlinkClick r:id="rId4">
                  <a:extLst>
                    <a:ext uri="{A12FA001-AC4F-418D-AE19-62706E023703}">
                      <ahyp:hlinkClr xmlns:ahyp="http://schemas.microsoft.com/office/drawing/2018/hyperlinkcolor" val="tx"/>
                    </a:ext>
                  </a:extLst>
                </a:hlinkClick>
              </a:rPr>
              <a:t>andrea.croskrey@twdb.texas.gov</a:t>
            </a:r>
            <a:endParaRPr lang="en-US" sz="2400" b="1" dirty="0">
              <a:solidFill>
                <a:schemeClr val="accent5">
                  <a:lumMod val="60000"/>
                  <a:lumOff val="40000"/>
                </a:schemeClr>
              </a:solidFill>
            </a:endParaRPr>
          </a:p>
          <a:p>
            <a:pPr marL="0" indent="0">
              <a:buFont typeface="Arial"/>
              <a:buNone/>
            </a:pPr>
            <a:r>
              <a:rPr lang="en-US" sz="2600" dirty="0"/>
              <a:t>(512) 463-2865</a:t>
            </a:r>
          </a:p>
          <a:p>
            <a:pPr marL="0" indent="0">
              <a:buNone/>
            </a:pPr>
            <a:r>
              <a:rPr lang="en-US" sz="1800" b="1" dirty="0">
                <a:solidFill>
                  <a:schemeClr val="accent5">
                    <a:lumMod val="60000"/>
                    <a:lumOff val="40000"/>
                  </a:schemeClr>
                </a:solidFill>
                <a:hlinkClick r:id="rId5">
                  <a:extLst>
                    <a:ext uri="{A12FA001-AC4F-418D-AE19-62706E023703}">
                      <ahyp:hlinkClr xmlns:ahyp="http://schemas.microsoft.com/office/drawing/2018/hyperlinkcolor" val="tx"/>
                    </a:ext>
                  </a:extLst>
                </a:hlinkClick>
              </a:rPr>
              <a:t>http://www.twdb.texas.gov/innovativewater/index.asp</a:t>
            </a:r>
            <a:endParaRPr lang="en-US" sz="1800" b="1" dirty="0">
              <a:solidFill>
                <a:schemeClr val="accent5">
                  <a:lumMod val="60000"/>
                  <a:lumOff val="40000"/>
                </a:schemeClr>
              </a:solidFill>
            </a:endParaRPr>
          </a:p>
          <a:p>
            <a:pPr marL="0" indent="0">
              <a:buFont typeface="Arial"/>
              <a:buNone/>
            </a:pPr>
            <a:r>
              <a:rPr lang="en-US" sz="2600" dirty="0"/>
              <a:t>2017 Water Plan: </a:t>
            </a:r>
            <a:r>
              <a:rPr lang="en-US" sz="1600" b="1" dirty="0">
                <a:solidFill>
                  <a:schemeClr val="accent5">
                    <a:lumMod val="60000"/>
                    <a:lumOff val="40000"/>
                  </a:schemeClr>
                </a:solidFill>
                <a:hlinkClick r:id="rId6">
                  <a:extLst>
                    <a:ext uri="{A12FA001-AC4F-418D-AE19-62706E023703}">
                      <ahyp:hlinkClr xmlns:ahyp="http://schemas.microsoft.com/office/drawing/2018/hyperlinkcolor" val="tx"/>
                    </a:ext>
                  </a:extLst>
                </a:hlinkClick>
              </a:rPr>
              <a:t>http://www.twdb.texas.gov/waterplanning/swp/2017/index.asp</a:t>
            </a:r>
            <a:endParaRPr lang="en-US" sz="1600" b="1" dirty="0">
              <a:solidFill>
                <a:schemeClr val="accent5">
                  <a:lumMod val="60000"/>
                  <a:lumOff val="40000"/>
                </a:schemeClr>
              </a:solidFill>
            </a:endParaRPr>
          </a:p>
          <a:p>
            <a:pPr marL="0" indent="0">
              <a:buFont typeface="Arial"/>
              <a:buNone/>
            </a:pPr>
            <a:endParaRPr lang="en-US" sz="2600" b="1" dirty="0"/>
          </a:p>
        </p:txBody>
      </p:sp>
    </p:spTree>
    <p:extLst>
      <p:ext uri="{BB962C8B-B14F-4D97-AF65-F5344CB8AC3E}">
        <p14:creationId xmlns:p14="http://schemas.microsoft.com/office/powerpoint/2010/main" val="15917178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B51CA32-B186-46A9-8CF0-8989C94B0B8E}"/>
              </a:ext>
            </a:extLst>
          </p:cNvPr>
          <p:cNvSpPr/>
          <p:nvPr/>
        </p:nvSpPr>
        <p:spPr>
          <a:xfrm>
            <a:off x="5868785" y="0"/>
            <a:ext cx="6323215" cy="14846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8E9E7F1-7937-4308-810D-326329C2C93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0838" y="-10048"/>
            <a:ext cx="5975024" cy="6868047"/>
          </a:xfrm>
          <a:prstGeom prst="rect">
            <a:avLst/>
          </a:prstGeom>
        </p:spPr>
      </p:pic>
      <p:sp>
        <p:nvSpPr>
          <p:cNvPr id="4" name="Content Placeholder 3">
            <a:extLst>
              <a:ext uri="{FF2B5EF4-FFF2-40B4-BE49-F238E27FC236}">
                <a16:creationId xmlns:a16="http://schemas.microsoft.com/office/drawing/2014/main" id="{CC0C024C-7884-4CD9-B211-124D7D583B48}"/>
              </a:ext>
            </a:extLst>
          </p:cNvPr>
          <p:cNvSpPr>
            <a:spLocks noGrp="1"/>
          </p:cNvSpPr>
          <p:nvPr>
            <p:ph idx="1"/>
          </p:nvPr>
        </p:nvSpPr>
        <p:spPr>
          <a:xfrm>
            <a:off x="6096000" y="1602658"/>
            <a:ext cx="6096000" cy="5255341"/>
          </a:xfrm>
        </p:spPr>
        <p:txBody>
          <a:bodyPr>
            <a:normAutofit fontScale="92500" lnSpcReduction="10000"/>
          </a:bodyPr>
          <a:lstStyle/>
          <a:p>
            <a:r>
              <a:rPr lang="en-US" dirty="0"/>
              <a:t>Parts of 14 counties in central Texas</a:t>
            </a:r>
          </a:p>
          <a:p>
            <a:r>
              <a:rPr lang="en-US" dirty="0"/>
              <a:t>5 aquifers </a:t>
            </a:r>
          </a:p>
          <a:p>
            <a:pPr lvl="1"/>
            <a:r>
              <a:rPr lang="en-US" dirty="0"/>
              <a:t>(Yegua, Sparta, </a:t>
            </a:r>
            <a:r>
              <a:rPr lang="en-US" u="sng" dirty="0"/>
              <a:t>Queen City</a:t>
            </a:r>
            <a:r>
              <a:rPr lang="en-US" dirty="0"/>
              <a:t>, Carrizo, Wilcox)</a:t>
            </a:r>
          </a:p>
          <a:p>
            <a:r>
              <a:rPr lang="en-US" dirty="0"/>
              <a:t>8 Eocene stratigraphic units mapped </a:t>
            </a:r>
          </a:p>
          <a:p>
            <a:pPr lvl="1"/>
            <a:r>
              <a:rPr lang="en-US" dirty="0"/>
              <a:t>(Yegua, Cook Mountain, Sparta, Weches, </a:t>
            </a:r>
            <a:r>
              <a:rPr lang="en-US" u="sng" dirty="0"/>
              <a:t>Queen City</a:t>
            </a:r>
            <a:r>
              <a:rPr lang="en-US" dirty="0"/>
              <a:t>, Reklaw, Carrizo, Wilcox)</a:t>
            </a:r>
          </a:p>
          <a:p>
            <a:r>
              <a:rPr lang="en-US" dirty="0"/>
              <a:t>Thousands of lithologic picks </a:t>
            </a:r>
          </a:p>
          <a:p>
            <a:pPr lvl="1"/>
            <a:r>
              <a:rPr lang="en-US" dirty="0"/>
              <a:t>(sand, sand with clay, clay with sand, clay)</a:t>
            </a:r>
          </a:p>
          <a:p>
            <a:pPr marL="0" indent="0">
              <a:buNone/>
            </a:pPr>
            <a:endParaRPr lang="en-US" dirty="0"/>
          </a:p>
          <a:p>
            <a:endParaRPr lang="en-US" dirty="0"/>
          </a:p>
          <a:p>
            <a:endParaRPr lang="en-US" dirty="0"/>
          </a:p>
        </p:txBody>
      </p:sp>
      <p:sp>
        <p:nvSpPr>
          <p:cNvPr id="2" name="Slide Number Placeholder 1">
            <a:extLst>
              <a:ext uri="{FF2B5EF4-FFF2-40B4-BE49-F238E27FC236}">
                <a16:creationId xmlns:a16="http://schemas.microsoft.com/office/drawing/2014/main" id="{6A021850-0966-40C6-B0D8-2E41D9088D5A}"/>
              </a:ext>
            </a:extLst>
          </p:cNvPr>
          <p:cNvSpPr>
            <a:spLocks noGrp="1"/>
          </p:cNvSpPr>
          <p:nvPr>
            <p:ph type="sldNum" sz="quarter" idx="12"/>
          </p:nvPr>
        </p:nvSpPr>
        <p:spPr/>
        <p:txBody>
          <a:bodyPr/>
          <a:lstStyle/>
          <a:p>
            <a:fld id="{E25C318A-713C-E34F-BE3B-BC9114480D09}" type="slidenum">
              <a:rPr lang="en-US" smtClean="0"/>
              <a:t>3</a:t>
            </a:fld>
            <a:endParaRPr lang="en-US"/>
          </a:p>
        </p:txBody>
      </p:sp>
      <p:sp>
        <p:nvSpPr>
          <p:cNvPr id="7" name="Rectangle 6">
            <a:extLst>
              <a:ext uri="{FF2B5EF4-FFF2-40B4-BE49-F238E27FC236}">
                <a16:creationId xmlns:a16="http://schemas.microsoft.com/office/drawing/2014/main" id="{8A7A8BBC-35B1-4067-B7F8-8A9F8BC81035}"/>
              </a:ext>
            </a:extLst>
          </p:cNvPr>
          <p:cNvSpPr/>
          <p:nvPr/>
        </p:nvSpPr>
        <p:spPr>
          <a:xfrm>
            <a:off x="5112327" y="473825"/>
            <a:ext cx="382386" cy="1579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8D8E7E66-5C42-4A9C-922F-A3442A27E3F6}"/>
              </a:ext>
            </a:extLst>
          </p:cNvPr>
          <p:cNvSpPr>
            <a:spLocks noGrp="1"/>
          </p:cNvSpPr>
          <p:nvPr>
            <p:ph type="title"/>
          </p:nvPr>
        </p:nvSpPr>
        <p:spPr>
          <a:xfrm>
            <a:off x="5029200" y="0"/>
            <a:ext cx="7162800" cy="1484671"/>
          </a:xfrm>
        </p:spPr>
        <p:txBody>
          <a:bodyPr>
            <a:normAutofit/>
          </a:bodyPr>
          <a:lstStyle/>
          <a:p>
            <a:r>
              <a:rPr lang="en-US" b="1" dirty="0">
                <a:solidFill>
                  <a:schemeClr val="tx1"/>
                </a:solidFill>
              </a:rPr>
              <a:t>Upper Coastal Plains – Central </a:t>
            </a:r>
            <a:br>
              <a:rPr lang="en-US" b="1" dirty="0">
                <a:solidFill>
                  <a:schemeClr val="tx1"/>
                </a:solidFill>
              </a:rPr>
            </a:br>
            <a:r>
              <a:rPr lang="en-US" b="1" dirty="0">
                <a:solidFill>
                  <a:schemeClr val="tx1"/>
                </a:solidFill>
              </a:rPr>
              <a:t>Study Overview</a:t>
            </a:r>
          </a:p>
        </p:txBody>
      </p:sp>
    </p:spTree>
    <p:extLst>
      <p:ext uri="{BB962C8B-B14F-4D97-AF65-F5344CB8AC3E}">
        <p14:creationId xmlns:p14="http://schemas.microsoft.com/office/powerpoint/2010/main" val="184135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 calcmode="lin" valueType="num">
                                      <p:cBhvr additive="base">
                                        <p:cTn id="2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calcmode="lin" valueType="num">
                                      <p:cBhvr additive="base">
                                        <p:cTn id="2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anim calcmode="lin" valueType="num">
                                      <p:cBhvr additive="base">
                                        <p:cTn id="3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calcmode="lin" valueType="num">
                                      <p:cBhvr additive="base">
                                        <p:cTn id="3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FE7A16D-F5B7-45F3-AC13-97B2A0D43DC6}"/>
              </a:ext>
            </a:extLst>
          </p:cNvPr>
          <p:cNvSpPr/>
          <p:nvPr/>
        </p:nvSpPr>
        <p:spPr>
          <a:xfrm>
            <a:off x="465512" y="681645"/>
            <a:ext cx="5220393" cy="482969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85B6E968-E347-490F-BF94-6205D62A603D}"/>
              </a:ext>
            </a:extLst>
          </p:cNvPr>
          <p:cNvSpPr>
            <a:spLocks noGrp="1"/>
          </p:cNvSpPr>
          <p:nvPr>
            <p:ph type="sldNum" sz="quarter" idx="12"/>
          </p:nvPr>
        </p:nvSpPr>
        <p:spPr/>
        <p:txBody>
          <a:bodyPr/>
          <a:lstStyle/>
          <a:p>
            <a:fld id="{E25C318A-713C-E34F-BE3B-BC9114480D09}" type="slidenum">
              <a:rPr lang="en-US" smtClean="0"/>
              <a:t>4</a:t>
            </a:fld>
            <a:endParaRPr lang="en-US"/>
          </a:p>
        </p:txBody>
      </p:sp>
      <p:pic>
        <p:nvPicPr>
          <p:cNvPr id="4" name="Picture 3">
            <a:extLst>
              <a:ext uri="{FF2B5EF4-FFF2-40B4-BE49-F238E27FC236}">
                <a16:creationId xmlns:a16="http://schemas.microsoft.com/office/drawing/2014/main" id="{2F636D4E-2FEA-4969-BD21-F40EFFA9ADB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157602" y="913549"/>
            <a:ext cx="5943600" cy="4592955"/>
          </a:xfrm>
          <a:prstGeom prst="rect">
            <a:avLst/>
          </a:prstGeom>
        </p:spPr>
      </p:pic>
      <p:graphicFrame>
        <p:nvGraphicFramePr>
          <p:cNvPr id="6" name="Table 5">
            <a:extLst>
              <a:ext uri="{FF2B5EF4-FFF2-40B4-BE49-F238E27FC236}">
                <a16:creationId xmlns:a16="http://schemas.microsoft.com/office/drawing/2014/main" id="{20969BF3-2B75-4202-A208-B2FFDB628493}"/>
              </a:ext>
            </a:extLst>
          </p:cNvPr>
          <p:cNvGraphicFramePr>
            <a:graphicFrameLocks noGrp="1"/>
          </p:cNvGraphicFramePr>
          <p:nvPr>
            <p:extLst>
              <p:ext uri="{D42A27DB-BD31-4B8C-83A1-F6EECF244321}">
                <p14:modId xmlns:p14="http://schemas.microsoft.com/office/powerpoint/2010/main" val="876858567"/>
              </p:ext>
            </p:extLst>
          </p:nvPr>
        </p:nvGraphicFramePr>
        <p:xfrm>
          <a:off x="543439" y="747296"/>
          <a:ext cx="5051668" cy="4652970"/>
        </p:xfrm>
        <a:graphic>
          <a:graphicData uri="http://schemas.openxmlformats.org/drawingml/2006/table">
            <a:tbl>
              <a:tblPr firstRow="1" firstCol="1" bandRow="1"/>
              <a:tblGrid>
                <a:gridCol w="565485">
                  <a:extLst>
                    <a:ext uri="{9D8B030D-6E8A-4147-A177-3AD203B41FA5}">
                      <a16:colId xmlns:a16="http://schemas.microsoft.com/office/drawing/2014/main" val="284802"/>
                    </a:ext>
                  </a:extLst>
                </a:gridCol>
                <a:gridCol w="571768">
                  <a:extLst>
                    <a:ext uri="{9D8B030D-6E8A-4147-A177-3AD203B41FA5}">
                      <a16:colId xmlns:a16="http://schemas.microsoft.com/office/drawing/2014/main" val="827243676"/>
                    </a:ext>
                  </a:extLst>
                </a:gridCol>
                <a:gridCol w="875455">
                  <a:extLst>
                    <a:ext uri="{9D8B030D-6E8A-4147-A177-3AD203B41FA5}">
                      <a16:colId xmlns:a16="http://schemas.microsoft.com/office/drawing/2014/main" val="3786278039"/>
                    </a:ext>
                  </a:extLst>
                </a:gridCol>
                <a:gridCol w="1578123">
                  <a:extLst>
                    <a:ext uri="{9D8B030D-6E8A-4147-A177-3AD203B41FA5}">
                      <a16:colId xmlns:a16="http://schemas.microsoft.com/office/drawing/2014/main" val="1886362034"/>
                    </a:ext>
                  </a:extLst>
                </a:gridCol>
                <a:gridCol w="1460837">
                  <a:extLst>
                    <a:ext uri="{9D8B030D-6E8A-4147-A177-3AD203B41FA5}">
                      <a16:colId xmlns:a16="http://schemas.microsoft.com/office/drawing/2014/main" val="2811249947"/>
                    </a:ext>
                  </a:extLst>
                </a:gridCol>
              </a:tblGrid>
              <a:tr h="132942">
                <a:tc>
                  <a:txBody>
                    <a:bodyPr/>
                    <a:lstStyle/>
                    <a:p>
                      <a:pPr marL="0" marR="0">
                        <a:lnSpc>
                          <a:spcPct val="115000"/>
                        </a:lnSpc>
                        <a:spcBef>
                          <a:spcPts val="0"/>
                        </a:spcBef>
                        <a:spcAft>
                          <a:spcPts val="0"/>
                        </a:spcAft>
                      </a:pPr>
                      <a:r>
                        <a:rPr lang="en-US" sz="800" b="1">
                          <a:effectLst/>
                          <a:latin typeface="Times New Roman" panose="02020603050405020304" pitchFamily="18" charset="0"/>
                          <a:ea typeface="Calibri" panose="020F0502020204030204" pitchFamily="34" charset="0"/>
                          <a:cs typeface="Times New Roman" panose="02020603050405020304" pitchFamily="18" charset="0"/>
                        </a:rPr>
                        <a:t>Epoch</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800" b="1">
                          <a:effectLst/>
                          <a:latin typeface="Times New Roman" panose="02020603050405020304" pitchFamily="18" charset="0"/>
                          <a:ea typeface="Calibri" panose="020F0502020204030204" pitchFamily="34" charset="0"/>
                          <a:cs typeface="Times New Roman" panose="02020603050405020304" pitchFamily="18" charset="0"/>
                        </a:rPr>
                        <a:t>Group</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800" b="1">
                          <a:effectLst/>
                          <a:latin typeface="Times New Roman" panose="02020603050405020304" pitchFamily="18" charset="0"/>
                          <a:ea typeface="Calibri" panose="020F0502020204030204" pitchFamily="34" charset="0"/>
                          <a:cs typeface="Times New Roman" panose="02020603050405020304" pitchFamily="18" charset="0"/>
                        </a:rPr>
                        <a:t>Formation</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b="1">
                          <a:effectLst/>
                          <a:latin typeface="Times New Roman" panose="02020603050405020304" pitchFamily="18" charset="0"/>
                          <a:ea typeface="Calibri" panose="020F0502020204030204" pitchFamily="34" charset="0"/>
                          <a:cs typeface="Times New Roman" panose="02020603050405020304" pitchFamily="18" charset="0"/>
                        </a:rPr>
                        <a:t>USGS nomenclature</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b="1">
                          <a:effectLst/>
                          <a:latin typeface="Times New Roman" panose="02020603050405020304" pitchFamily="18" charset="0"/>
                          <a:ea typeface="Calibri" panose="020F0502020204030204" pitchFamily="34" charset="0"/>
                          <a:cs typeface="Times New Roman" panose="02020603050405020304" pitchFamily="18" charset="0"/>
                        </a:rPr>
                        <a:t>Texas Hydrogeologic unit</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4709416"/>
                  </a:ext>
                </a:extLst>
              </a:tr>
              <a:tr h="132942">
                <a:tc>
                  <a:txBody>
                    <a:bodyPr/>
                    <a:lstStyle/>
                    <a:p>
                      <a:pPr marL="0" marR="0">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Caddell</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6E3BC"/>
                    </a:solidFill>
                  </a:tcPr>
                </a:tc>
                <a:tc>
                  <a:txBody>
                    <a:bodyPr/>
                    <a:lstStyle/>
                    <a:p>
                      <a:pPr marL="0" marR="0" algn="ctr">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CC"/>
                    </a:solidFill>
                  </a:tcPr>
                </a:tc>
                <a:extLst>
                  <a:ext uri="{0D108BD9-81ED-4DB2-BD59-A6C34878D82A}">
                    <a16:rowId xmlns:a16="http://schemas.microsoft.com/office/drawing/2014/main" val="1634591088"/>
                  </a:ext>
                </a:extLst>
              </a:tr>
              <a:tr h="132942">
                <a:tc>
                  <a:txBody>
                    <a:bodyPr/>
                    <a:lstStyle/>
                    <a:p>
                      <a:pPr marL="0" marR="0">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Jackson</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Moodys Branch</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Vicksburg-Jackson</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6E3BC"/>
                    </a:solidFill>
                  </a:tcPr>
                </a:tc>
                <a:tc>
                  <a:txBody>
                    <a:bodyPr/>
                    <a:lstStyle/>
                    <a:p>
                      <a:pPr marL="0" marR="0" algn="ctr">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CC"/>
                    </a:solidFill>
                  </a:tcPr>
                </a:tc>
                <a:extLst>
                  <a:ext uri="{0D108BD9-81ED-4DB2-BD59-A6C34878D82A}">
                    <a16:rowId xmlns:a16="http://schemas.microsoft.com/office/drawing/2014/main" val="2802682497"/>
                  </a:ext>
                </a:extLst>
              </a:tr>
              <a:tr h="132942">
                <a:tc>
                  <a:txBody>
                    <a:bodyPr/>
                    <a:lstStyle/>
                    <a:p>
                      <a:pPr marL="0" marR="0">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9D9D9"/>
                    </a:solidFill>
                  </a:tcPr>
                </a:tc>
                <a:tc>
                  <a:txBody>
                    <a:bodyPr/>
                    <a:lstStyle/>
                    <a:p>
                      <a:pPr marL="0" marR="0" algn="ctr">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confining unit</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6E3BC"/>
                    </a:solidFill>
                  </a:tcPr>
                </a:tc>
                <a:tc>
                  <a:txBody>
                    <a:bodyPr/>
                    <a:lstStyle/>
                    <a:p>
                      <a:pPr marL="0" marR="0" algn="ctr">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Yegua-Jackson Aquifer</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CC"/>
                    </a:solidFill>
                  </a:tcPr>
                </a:tc>
                <a:extLst>
                  <a:ext uri="{0D108BD9-81ED-4DB2-BD59-A6C34878D82A}">
                    <a16:rowId xmlns:a16="http://schemas.microsoft.com/office/drawing/2014/main" val="506728595"/>
                  </a:ext>
                </a:extLst>
              </a:tr>
              <a:tr h="132942">
                <a:tc>
                  <a:txBody>
                    <a:bodyPr/>
                    <a:lstStyle/>
                    <a:p>
                      <a:pPr marL="0" marR="0">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Hiatus</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6E3BC"/>
                    </a:solidFill>
                  </a:tcPr>
                </a:tc>
                <a:tc>
                  <a:txBody>
                    <a:bodyPr/>
                    <a:lstStyle/>
                    <a:p>
                      <a:pPr marL="0" marR="0" algn="ctr">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CC"/>
                    </a:solidFill>
                  </a:tcPr>
                </a:tc>
                <a:extLst>
                  <a:ext uri="{0D108BD9-81ED-4DB2-BD59-A6C34878D82A}">
                    <a16:rowId xmlns:a16="http://schemas.microsoft.com/office/drawing/2014/main" val="3530827434"/>
                  </a:ext>
                </a:extLst>
              </a:tr>
              <a:tr h="132942">
                <a:tc>
                  <a:txBody>
                    <a:bodyPr/>
                    <a:lstStyle/>
                    <a:p>
                      <a:pPr marL="0" marR="0">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nSpc>
                          <a:spcPct val="115000"/>
                        </a:lnSpc>
                        <a:spcBef>
                          <a:spcPts val="0"/>
                        </a:spcBef>
                        <a:spcAft>
                          <a:spcPts val="0"/>
                        </a:spcAft>
                      </a:pPr>
                      <a:r>
                        <a:rPr lang="en-US" sz="800" dirty="0">
                          <a:effectLst/>
                          <a:latin typeface="Times New Roman" panose="02020603050405020304" pitchFamily="18" charset="0"/>
                          <a:ea typeface="Calibri" panose="020F0502020204030204" pitchFamily="34" charset="0"/>
                          <a:cs typeface="Times New Roman" panose="02020603050405020304" pitchFamily="18" charset="0"/>
                        </a:rPr>
                        <a:t>Yegua</a:t>
                      </a:r>
                      <a:endParaRPr lang="en-U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AA00"/>
                    </a:solidFill>
                  </a:tcPr>
                </a:tc>
                <a:tc>
                  <a:txBody>
                    <a:bodyPr/>
                    <a:lstStyle/>
                    <a:p>
                      <a:pPr marL="0" marR="0" algn="ctr">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Upper Claiborne Aquifer</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ctr">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431759278"/>
                  </a:ext>
                </a:extLst>
              </a:tr>
              <a:tr h="132942">
                <a:tc>
                  <a:txBody>
                    <a:bodyPr/>
                    <a:lstStyle/>
                    <a:p>
                      <a:pPr marL="0" marR="0">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nSpc>
                          <a:spcPct val="115000"/>
                        </a:lnSpc>
                        <a:spcBef>
                          <a:spcPts val="0"/>
                        </a:spcBef>
                        <a:spcAft>
                          <a:spcPts val="0"/>
                        </a:spcAft>
                      </a:pPr>
                      <a:r>
                        <a:rPr lang="en-US" sz="800" dirty="0">
                          <a:effectLst/>
                          <a:latin typeface="Times New Roman" panose="02020603050405020304" pitchFamily="18" charset="0"/>
                          <a:ea typeface="Calibri" panose="020F0502020204030204" pitchFamily="34" charset="0"/>
                          <a:cs typeface="Times New Roman" panose="02020603050405020304" pitchFamily="18" charset="0"/>
                        </a:rPr>
                        <a:t>Cook Mountain</a:t>
                      </a:r>
                      <a:endParaRPr lang="en-U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3896D"/>
                    </a:solidFill>
                  </a:tcPr>
                </a:tc>
                <a:tc>
                  <a:txBody>
                    <a:bodyPr/>
                    <a:lstStyle/>
                    <a:p>
                      <a:pPr marL="0" marR="0" algn="ctr">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Middle Claiborne</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6E3BC"/>
                    </a:solidFill>
                  </a:tcPr>
                </a:tc>
                <a:tc>
                  <a:txBody>
                    <a:bodyPr/>
                    <a:lstStyle/>
                    <a:p>
                      <a:pPr marL="0" marR="0" algn="ctr">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Confining unit</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6E3BC"/>
                    </a:solidFill>
                  </a:tcPr>
                </a:tc>
                <a:extLst>
                  <a:ext uri="{0D108BD9-81ED-4DB2-BD59-A6C34878D82A}">
                    <a16:rowId xmlns:a16="http://schemas.microsoft.com/office/drawing/2014/main" val="4085632868"/>
                  </a:ext>
                </a:extLst>
              </a:tr>
              <a:tr h="132942">
                <a:tc>
                  <a:txBody>
                    <a:bodyPr/>
                    <a:lstStyle/>
                    <a:p>
                      <a:pPr marL="0" marR="0">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Hiatus</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Confining unit</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6E3BC"/>
                    </a:solidFill>
                  </a:tcPr>
                </a:tc>
                <a:tc>
                  <a:txBody>
                    <a:bodyPr/>
                    <a:lstStyle/>
                    <a:p>
                      <a:pPr marL="0" marR="0" algn="ctr">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6E3BC"/>
                    </a:solidFill>
                  </a:tcPr>
                </a:tc>
                <a:extLst>
                  <a:ext uri="{0D108BD9-81ED-4DB2-BD59-A6C34878D82A}">
                    <a16:rowId xmlns:a16="http://schemas.microsoft.com/office/drawing/2014/main" val="4077144183"/>
                  </a:ext>
                </a:extLst>
              </a:tr>
              <a:tr h="132942">
                <a:tc>
                  <a:txBody>
                    <a:bodyPr/>
                    <a:lstStyle/>
                    <a:p>
                      <a:pPr marL="0" marR="0">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nSpc>
                          <a:spcPct val="115000"/>
                        </a:lnSpc>
                        <a:spcBef>
                          <a:spcPts val="0"/>
                        </a:spcBef>
                        <a:spcAft>
                          <a:spcPts val="0"/>
                        </a:spcAft>
                      </a:pPr>
                      <a:r>
                        <a:rPr lang="en-US" sz="800" dirty="0">
                          <a:effectLst/>
                          <a:latin typeface="Times New Roman" panose="02020603050405020304" pitchFamily="18" charset="0"/>
                          <a:ea typeface="Calibri" panose="020F0502020204030204" pitchFamily="34" charset="0"/>
                          <a:cs typeface="Times New Roman" panose="02020603050405020304" pitchFamily="18" charset="0"/>
                        </a:rPr>
                        <a:t>Sparta</a:t>
                      </a:r>
                      <a:endParaRPr lang="en-U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BB3"/>
                    </a:solidFill>
                  </a:tcPr>
                </a:tc>
                <a:tc>
                  <a:txBody>
                    <a:bodyPr/>
                    <a:lstStyle/>
                    <a:p>
                      <a:pPr marL="0" marR="0" algn="ctr">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CC"/>
                    </a:solidFill>
                  </a:tcPr>
                </a:tc>
                <a:tc>
                  <a:txBody>
                    <a:bodyPr/>
                    <a:lstStyle/>
                    <a:p>
                      <a:pPr marL="0" marR="0" algn="ctr">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Sparta Aquifer</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656974026"/>
                  </a:ext>
                </a:extLst>
              </a:tr>
              <a:tr h="132942">
                <a:tc>
                  <a:txBody>
                    <a:bodyPr/>
                    <a:lstStyle/>
                    <a:p>
                      <a:pPr marL="0" marR="0">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nSpc>
                          <a:spcPct val="115000"/>
                        </a:lnSpc>
                        <a:spcBef>
                          <a:spcPts val="0"/>
                        </a:spcBef>
                        <a:spcAft>
                          <a:spcPts val="0"/>
                        </a:spcAft>
                      </a:pPr>
                      <a:r>
                        <a:rPr lang="en-US" sz="800" dirty="0">
                          <a:effectLst/>
                          <a:latin typeface="Times New Roman" panose="02020603050405020304" pitchFamily="18" charset="0"/>
                          <a:ea typeface="Calibri" panose="020F0502020204030204" pitchFamily="34" charset="0"/>
                          <a:cs typeface="Times New Roman" panose="02020603050405020304" pitchFamily="18" charset="0"/>
                        </a:rPr>
                        <a:t>Weches</a:t>
                      </a:r>
                      <a:endParaRPr lang="en-U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329"/>
                    </a:solidFill>
                  </a:tcPr>
                </a:tc>
                <a:tc>
                  <a:txBody>
                    <a:bodyPr/>
                    <a:lstStyle/>
                    <a:p>
                      <a:pPr marL="0" marR="0" algn="ctr">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Middle Claiborne Aquifer</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6E3BC"/>
                    </a:solidFill>
                  </a:tcPr>
                </a:tc>
                <a:tc>
                  <a:txBody>
                    <a:bodyPr/>
                    <a:lstStyle/>
                    <a:p>
                      <a:pPr marL="0" marR="0" algn="ctr">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Confining unit</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6E3BC"/>
                    </a:solidFill>
                  </a:tcPr>
                </a:tc>
                <a:extLst>
                  <a:ext uri="{0D108BD9-81ED-4DB2-BD59-A6C34878D82A}">
                    <a16:rowId xmlns:a16="http://schemas.microsoft.com/office/drawing/2014/main" val="3488028943"/>
                  </a:ext>
                </a:extLst>
              </a:tr>
              <a:tr h="132942">
                <a:tc>
                  <a:txBody>
                    <a:bodyPr/>
                    <a:lstStyle/>
                    <a:p>
                      <a:pPr marL="0" marR="0">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Claiborne</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Hiatus</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6E3BC"/>
                    </a:solidFill>
                  </a:tcPr>
                </a:tc>
                <a:tc>
                  <a:txBody>
                    <a:bodyPr/>
                    <a:lstStyle/>
                    <a:p>
                      <a:pPr marL="0" marR="0" algn="ctr">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6E3BC"/>
                    </a:solidFill>
                  </a:tcPr>
                </a:tc>
                <a:extLst>
                  <a:ext uri="{0D108BD9-81ED-4DB2-BD59-A6C34878D82A}">
                    <a16:rowId xmlns:a16="http://schemas.microsoft.com/office/drawing/2014/main" val="279002293"/>
                  </a:ext>
                </a:extLst>
              </a:tr>
              <a:tr h="132942">
                <a:tc>
                  <a:txBody>
                    <a:bodyPr/>
                    <a:lstStyle/>
                    <a:p>
                      <a:pPr marL="0" marR="0">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nSpc>
                          <a:spcPct val="115000"/>
                        </a:lnSpc>
                        <a:spcBef>
                          <a:spcPts val="0"/>
                        </a:spcBef>
                        <a:spcAft>
                          <a:spcPts val="0"/>
                        </a:spcAft>
                      </a:pPr>
                      <a:r>
                        <a:rPr lang="en-US" sz="800" dirty="0">
                          <a:effectLst/>
                          <a:latin typeface="Times New Roman" panose="02020603050405020304" pitchFamily="18" charset="0"/>
                          <a:ea typeface="Calibri" panose="020F0502020204030204" pitchFamily="34" charset="0"/>
                          <a:cs typeface="Times New Roman" panose="02020603050405020304" pitchFamily="18" charset="0"/>
                        </a:rPr>
                        <a:t>Queen City</a:t>
                      </a:r>
                      <a:endParaRPr lang="en-U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BCD66"/>
                    </a:solidFill>
                  </a:tcPr>
                </a:tc>
                <a:tc>
                  <a:txBody>
                    <a:bodyPr/>
                    <a:lstStyle/>
                    <a:p>
                      <a:pPr marL="0" marR="0" algn="ctr">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CC"/>
                    </a:solidFill>
                  </a:tcPr>
                </a:tc>
                <a:tc>
                  <a:txBody>
                    <a:bodyPr/>
                    <a:lstStyle/>
                    <a:p>
                      <a:pPr marL="0" marR="0" algn="ctr">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Queen City Aquifer</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644495507"/>
                  </a:ext>
                </a:extLst>
              </a:tr>
              <a:tr h="132942">
                <a:tc>
                  <a:txBody>
                    <a:bodyPr/>
                    <a:lstStyle/>
                    <a:p>
                      <a:pPr marL="0" marR="0">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nSpc>
                          <a:spcPct val="115000"/>
                        </a:lnSpc>
                        <a:spcBef>
                          <a:spcPts val="0"/>
                        </a:spcBef>
                        <a:spcAft>
                          <a:spcPts val="0"/>
                        </a:spcAft>
                      </a:pPr>
                      <a:r>
                        <a:rPr lang="en-US" sz="800" dirty="0">
                          <a:effectLst/>
                          <a:latin typeface="Times New Roman" panose="02020603050405020304" pitchFamily="18" charset="0"/>
                          <a:ea typeface="Calibri" panose="020F0502020204030204" pitchFamily="34" charset="0"/>
                          <a:cs typeface="Times New Roman" panose="02020603050405020304" pitchFamily="18" charset="0"/>
                        </a:rPr>
                        <a:t>Reklaw</a:t>
                      </a:r>
                      <a:endParaRPr lang="en-U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C48F"/>
                    </a:solidFill>
                  </a:tcPr>
                </a:tc>
                <a:tc>
                  <a:txBody>
                    <a:bodyPr/>
                    <a:lstStyle/>
                    <a:p>
                      <a:pPr marL="0" marR="0" algn="ctr">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6E3BC"/>
                    </a:solidFill>
                  </a:tcPr>
                </a:tc>
                <a:tc>
                  <a:txBody>
                    <a:bodyPr/>
                    <a:lstStyle/>
                    <a:p>
                      <a:pPr marL="0" marR="0" algn="ctr">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6E3BC"/>
                    </a:solidFill>
                  </a:tcPr>
                </a:tc>
                <a:extLst>
                  <a:ext uri="{0D108BD9-81ED-4DB2-BD59-A6C34878D82A}">
                    <a16:rowId xmlns:a16="http://schemas.microsoft.com/office/drawing/2014/main" val="914250236"/>
                  </a:ext>
                </a:extLst>
              </a:tr>
              <a:tr h="132942">
                <a:tc>
                  <a:txBody>
                    <a:bodyPr/>
                    <a:lstStyle/>
                    <a:p>
                      <a:pPr marL="0" marR="0">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Eocene</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Hiatus</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9D9D9"/>
                    </a:solidFill>
                  </a:tcPr>
                </a:tc>
                <a:tc>
                  <a:txBody>
                    <a:bodyPr/>
                    <a:lstStyle/>
                    <a:p>
                      <a:pPr marL="0" marR="0" algn="ctr">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Lower Claiborne confining unit</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6E3BC"/>
                    </a:solidFill>
                  </a:tcPr>
                </a:tc>
                <a:tc>
                  <a:txBody>
                    <a:bodyPr/>
                    <a:lstStyle/>
                    <a:p>
                      <a:pPr marL="0" marR="0" algn="ctr">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Confining unit</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6E3BC"/>
                    </a:solidFill>
                  </a:tcPr>
                </a:tc>
                <a:extLst>
                  <a:ext uri="{0D108BD9-81ED-4DB2-BD59-A6C34878D82A}">
                    <a16:rowId xmlns:a16="http://schemas.microsoft.com/office/drawing/2014/main" val="134842403"/>
                  </a:ext>
                </a:extLst>
              </a:tr>
              <a:tr h="132942">
                <a:tc>
                  <a:txBody>
                    <a:bodyPr/>
                    <a:lstStyle/>
                    <a:p>
                      <a:pPr marL="0" marR="0">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marL="0" marR="0" algn="ctr">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6E3BC"/>
                    </a:solidFill>
                  </a:tcPr>
                </a:tc>
                <a:tc>
                  <a:txBody>
                    <a:bodyPr/>
                    <a:lstStyle/>
                    <a:p>
                      <a:pPr marL="0" marR="0" algn="ctr">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6E3BC"/>
                    </a:solidFill>
                  </a:tcPr>
                </a:tc>
                <a:extLst>
                  <a:ext uri="{0D108BD9-81ED-4DB2-BD59-A6C34878D82A}">
                    <a16:rowId xmlns:a16="http://schemas.microsoft.com/office/drawing/2014/main" val="1796356229"/>
                  </a:ext>
                </a:extLst>
              </a:tr>
              <a:tr h="132942">
                <a:tc>
                  <a:txBody>
                    <a:bodyPr/>
                    <a:lstStyle/>
                    <a:p>
                      <a:pPr marL="0" marR="0">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6E3BC"/>
                    </a:solidFill>
                  </a:tcPr>
                </a:tc>
                <a:tc>
                  <a:txBody>
                    <a:bodyPr/>
                    <a:lstStyle/>
                    <a:p>
                      <a:pPr marL="0" marR="0" algn="ctr">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6E3BC"/>
                    </a:solidFill>
                  </a:tcPr>
                </a:tc>
                <a:extLst>
                  <a:ext uri="{0D108BD9-81ED-4DB2-BD59-A6C34878D82A}">
                    <a16:rowId xmlns:a16="http://schemas.microsoft.com/office/drawing/2014/main" val="448215931"/>
                  </a:ext>
                </a:extLst>
              </a:tr>
              <a:tr h="132942">
                <a:tc>
                  <a:txBody>
                    <a:bodyPr/>
                    <a:lstStyle/>
                    <a:p>
                      <a:pPr marL="0" marR="0">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800" dirty="0">
                          <a:effectLst/>
                          <a:latin typeface="Times New Roman" panose="02020603050405020304" pitchFamily="18" charset="0"/>
                          <a:ea typeface="Calibri" panose="020F0502020204030204" pitchFamily="34" charset="0"/>
                          <a:cs typeface="Times New Roman" panose="02020603050405020304" pitchFamily="18" charset="0"/>
                        </a:rPr>
                        <a:t>Carrizo</a:t>
                      </a:r>
                      <a:endParaRPr lang="en-U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CCCFF"/>
                    </a:solidFill>
                  </a:tcPr>
                </a:tc>
                <a:tc>
                  <a:txBody>
                    <a:bodyPr/>
                    <a:lstStyle/>
                    <a:p>
                      <a:pPr marL="0" marR="0" algn="ctr">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CC"/>
                    </a:solidFill>
                  </a:tcPr>
                </a:tc>
                <a:tc>
                  <a:txBody>
                    <a:bodyPr/>
                    <a:lstStyle/>
                    <a:p>
                      <a:pPr marL="0" marR="0" algn="ctr">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CC"/>
                    </a:solidFill>
                  </a:tcPr>
                </a:tc>
                <a:extLst>
                  <a:ext uri="{0D108BD9-81ED-4DB2-BD59-A6C34878D82A}">
                    <a16:rowId xmlns:a16="http://schemas.microsoft.com/office/drawing/2014/main" val="3693873959"/>
                  </a:ext>
                </a:extLst>
              </a:tr>
              <a:tr h="132942">
                <a:tc>
                  <a:txBody>
                    <a:bodyPr/>
                    <a:lstStyle/>
                    <a:p>
                      <a:pPr marL="0" marR="0">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nSpc>
                          <a:spcPct val="115000"/>
                        </a:lnSpc>
                        <a:spcBef>
                          <a:spcPts val="0"/>
                        </a:spcBef>
                        <a:spcAft>
                          <a:spcPts val="0"/>
                        </a:spcAft>
                      </a:pPr>
                      <a:r>
                        <a:rPr lang="en-US" sz="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298EB"/>
                    </a:solidFill>
                  </a:tcPr>
                </a:tc>
                <a:tc>
                  <a:txBody>
                    <a:bodyPr/>
                    <a:lstStyle/>
                    <a:p>
                      <a:pPr marL="0" marR="0">
                        <a:lnSpc>
                          <a:spcPct val="115000"/>
                        </a:lnSpc>
                        <a:spcBef>
                          <a:spcPts val="0"/>
                        </a:spcBef>
                        <a:spcAft>
                          <a:spcPts val="0"/>
                        </a:spcAft>
                      </a:pPr>
                      <a:r>
                        <a:rPr lang="en-US" sz="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CC"/>
                    </a:solidFill>
                  </a:tcPr>
                </a:tc>
                <a:tc>
                  <a:txBody>
                    <a:bodyPr/>
                    <a:lstStyle/>
                    <a:p>
                      <a:pPr marL="0" marR="0" algn="ctr">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CC"/>
                    </a:solidFill>
                  </a:tcPr>
                </a:tc>
                <a:extLst>
                  <a:ext uri="{0D108BD9-81ED-4DB2-BD59-A6C34878D82A}">
                    <a16:rowId xmlns:a16="http://schemas.microsoft.com/office/drawing/2014/main" val="789633587"/>
                  </a:ext>
                </a:extLst>
              </a:tr>
              <a:tr h="132942">
                <a:tc>
                  <a:txBody>
                    <a:bodyPr/>
                    <a:lstStyle/>
                    <a:p>
                      <a:pPr marL="0" marR="0">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B298EB"/>
                    </a:solidFill>
                  </a:tcPr>
                </a:tc>
                <a:tc>
                  <a:txBody>
                    <a:bodyPr/>
                    <a:lstStyle/>
                    <a:p>
                      <a:pPr marL="0" marR="0">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Hiatus</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Lower Claiborne – upper Wilcox</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CC"/>
                    </a:solidFill>
                  </a:tcPr>
                </a:tc>
                <a:tc>
                  <a:txBody>
                    <a:bodyPr/>
                    <a:lstStyle/>
                    <a:p>
                      <a:pPr marL="0" marR="0" algn="ctr">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CC"/>
                    </a:solidFill>
                  </a:tcPr>
                </a:tc>
                <a:extLst>
                  <a:ext uri="{0D108BD9-81ED-4DB2-BD59-A6C34878D82A}">
                    <a16:rowId xmlns:a16="http://schemas.microsoft.com/office/drawing/2014/main" val="2336218057"/>
                  </a:ext>
                </a:extLst>
              </a:tr>
              <a:tr h="132942">
                <a:tc>
                  <a:txBody>
                    <a:bodyPr/>
                    <a:lstStyle/>
                    <a:p>
                      <a:pPr marL="0" marR="0">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nSpc>
                          <a:spcPct val="115000"/>
                        </a:lnSpc>
                        <a:spcBef>
                          <a:spcPts val="0"/>
                        </a:spcBef>
                        <a:spcAft>
                          <a:spcPts val="0"/>
                        </a:spcAft>
                      </a:pPr>
                      <a:r>
                        <a:rPr lang="en-US" sz="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B298EB"/>
                    </a:solidFill>
                  </a:tcPr>
                </a:tc>
                <a:tc>
                  <a:txBody>
                    <a:bodyPr/>
                    <a:lstStyle/>
                    <a:p>
                      <a:pPr marL="0" marR="0">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Sabinetown</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Aquifer</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CC"/>
                    </a:solidFill>
                  </a:tcPr>
                </a:tc>
                <a:tc>
                  <a:txBody>
                    <a:bodyPr/>
                    <a:lstStyle/>
                    <a:p>
                      <a:pPr marL="0" marR="0" algn="ctr">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CC"/>
                    </a:solidFill>
                  </a:tcPr>
                </a:tc>
                <a:extLst>
                  <a:ext uri="{0D108BD9-81ED-4DB2-BD59-A6C34878D82A}">
                    <a16:rowId xmlns:a16="http://schemas.microsoft.com/office/drawing/2014/main" val="375943302"/>
                  </a:ext>
                </a:extLst>
              </a:tr>
              <a:tr h="132942">
                <a:tc>
                  <a:txBody>
                    <a:bodyPr/>
                    <a:lstStyle/>
                    <a:p>
                      <a:pPr marL="0" marR="0">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nSpc>
                          <a:spcPct val="115000"/>
                        </a:lnSpc>
                        <a:spcBef>
                          <a:spcPts val="0"/>
                        </a:spcBef>
                        <a:spcAft>
                          <a:spcPts val="0"/>
                        </a:spcAft>
                      </a:pPr>
                      <a:r>
                        <a:rPr lang="en-US" sz="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B298EB"/>
                    </a:solidFill>
                  </a:tcPr>
                </a:tc>
                <a:tc>
                  <a:txBody>
                    <a:bodyPr/>
                    <a:lstStyle/>
                    <a:p>
                      <a:pPr marL="0" marR="0">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CC"/>
                    </a:solidFill>
                  </a:tcPr>
                </a:tc>
                <a:tc>
                  <a:txBody>
                    <a:bodyPr/>
                    <a:lstStyle/>
                    <a:p>
                      <a:pPr marL="0" marR="0" algn="ctr">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Carrizo-Wilcox Aquifer</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CC"/>
                    </a:solidFill>
                  </a:tcPr>
                </a:tc>
                <a:extLst>
                  <a:ext uri="{0D108BD9-81ED-4DB2-BD59-A6C34878D82A}">
                    <a16:rowId xmlns:a16="http://schemas.microsoft.com/office/drawing/2014/main" val="3790858516"/>
                  </a:ext>
                </a:extLst>
              </a:tr>
              <a:tr h="132942">
                <a:tc>
                  <a:txBody>
                    <a:bodyPr/>
                    <a:lstStyle/>
                    <a:p>
                      <a:pPr marL="0" marR="0">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800" dirty="0">
                          <a:effectLst/>
                          <a:latin typeface="Times New Roman" panose="02020603050405020304" pitchFamily="18" charset="0"/>
                          <a:ea typeface="Calibri" panose="020F0502020204030204" pitchFamily="34" charset="0"/>
                          <a:cs typeface="Times New Roman" panose="02020603050405020304" pitchFamily="18" charset="0"/>
                        </a:rPr>
                        <a:t>Wilcox</a:t>
                      </a:r>
                      <a:endParaRPr lang="en-U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B298EB"/>
                    </a:solidFill>
                  </a:tcPr>
                </a:tc>
                <a:tc>
                  <a:txBody>
                    <a:bodyPr/>
                    <a:lstStyle/>
                    <a:p>
                      <a:pPr marL="0" marR="0">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Rockdale</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CC"/>
                    </a:solidFill>
                  </a:tcPr>
                </a:tc>
                <a:tc>
                  <a:txBody>
                    <a:bodyPr/>
                    <a:lstStyle/>
                    <a:p>
                      <a:pPr marL="0" marR="0" algn="ctr">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CC"/>
                    </a:solidFill>
                  </a:tcPr>
                </a:tc>
                <a:extLst>
                  <a:ext uri="{0D108BD9-81ED-4DB2-BD59-A6C34878D82A}">
                    <a16:rowId xmlns:a16="http://schemas.microsoft.com/office/drawing/2014/main" val="1535607463"/>
                  </a:ext>
                </a:extLst>
              </a:tr>
              <a:tr h="132942">
                <a:tc>
                  <a:txBody>
                    <a:bodyPr/>
                    <a:lstStyle/>
                    <a:p>
                      <a:pPr marL="0" marR="0">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nSpc>
                          <a:spcPct val="115000"/>
                        </a:lnSpc>
                        <a:spcBef>
                          <a:spcPts val="0"/>
                        </a:spcBef>
                        <a:spcAft>
                          <a:spcPts val="0"/>
                        </a:spcAft>
                      </a:pPr>
                      <a:r>
                        <a:rPr lang="en-US" sz="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B298EB"/>
                    </a:solidFill>
                  </a:tcPr>
                </a:tc>
                <a:tc>
                  <a:txBody>
                    <a:bodyPr/>
                    <a:lstStyle/>
                    <a:p>
                      <a:pPr marL="0" marR="0">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CC"/>
                    </a:solidFill>
                  </a:tcPr>
                </a:tc>
                <a:tc>
                  <a:txBody>
                    <a:bodyPr/>
                    <a:lstStyle/>
                    <a:p>
                      <a:pPr marL="0" marR="0" algn="ctr">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CC"/>
                    </a:solidFill>
                  </a:tcPr>
                </a:tc>
                <a:extLst>
                  <a:ext uri="{0D108BD9-81ED-4DB2-BD59-A6C34878D82A}">
                    <a16:rowId xmlns:a16="http://schemas.microsoft.com/office/drawing/2014/main" val="3062469138"/>
                  </a:ext>
                </a:extLst>
              </a:tr>
              <a:tr h="132942">
                <a:tc>
                  <a:txBody>
                    <a:bodyPr/>
                    <a:lstStyle/>
                    <a:p>
                      <a:pPr marL="0" marR="0">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nSpc>
                          <a:spcPct val="115000"/>
                        </a:lnSpc>
                        <a:spcBef>
                          <a:spcPts val="0"/>
                        </a:spcBef>
                        <a:spcAft>
                          <a:spcPts val="0"/>
                        </a:spcAft>
                      </a:pPr>
                      <a:r>
                        <a:rPr lang="en-US" sz="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B298EB"/>
                    </a:solidFill>
                  </a:tcPr>
                </a:tc>
                <a:tc>
                  <a:txBody>
                    <a:bodyPr/>
                    <a:lstStyle/>
                    <a:p>
                      <a:pPr marL="0" marR="0">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CC"/>
                    </a:solidFill>
                  </a:tcPr>
                </a:tc>
                <a:tc>
                  <a:txBody>
                    <a:bodyPr/>
                    <a:lstStyle/>
                    <a:p>
                      <a:pPr marL="0" marR="0" algn="ctr">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CC"/>
                    </a:solidFill>
                  </a:tcPr>
                </a:tc>
                <a:extLst>
                  <a:ext uri="{0D108BD9-81ED-4DB2-BD59-A6C34878D82A}">
                    <a16:rowId xmlns:a16="http://schemas.microsoft.com/office/drawing/2014/main" val="744371668"/>
                  </a:ext>
                </a:extLst>
              </a:tr>
              <a:tr h="132942">
                <a:tc>
                  <a:txBody>
                    <a:bodyPr/>
                    <a:lstStyle/>
                    <a:p>
                      <a:pPr marL="0" marR="0">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nSpc>
                          <a:spcPct val="115000"/>
                        </a:lnSpc>
                        <a:spcBef>
                          <a:spcPts val="0"/>
                        </a:spcBef>
                        <a:spcAft>
                          <a:spcPts val="0"/>
                        </a:spcAft>
                      </a:pPr>
                      <a:r>
                        <a:rPr lang="en-US" sz="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B298EB"/>
                    </a:solidFill>
                  </a:tcPr>
                </a:tc>
                <a:tc>
                  <a:txBody>
                    <a:bodyPr/>
                    <a:lstStyle/>
                    <a:p>
                      <a:pPr marL="0" marR="0">
                        <a:lnSpc>
                          <a:spcPct val="115000"/>
                        </a:lnSpc>
                        <a:spcBef>
                          <a:spcPts val="0"/>
                        </a:spcBef>
                        <a:spcAft>
                          <a:spcPts val="0"/>
                        </a:spcAft>
                      </a:pPr>
                      <a:r>
                        <a:rPr lang="en-US" sz="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Middle Wilcox Aquifer</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CC"/>
                    </a:solidFill>
                  </a:tcPr>
                </a:tc>
                <a:tc>
                  <a:txBody>
                    <a:bodyPr/>
                    <a:lstStyle/>
                    <a:p>
                      <a:pPr marL="0" marR="0" algn="ctr">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CC"/>
                    </a:solidFill>
                  </a:tcPr>
                </a:tc>
                <a:extLst>
                  <a:ext uri="{0D108BD9-81ED-4DB2-BD59-A6C34878D82A}">
                    <a16:rowId xmlns:a16="http://schemas.microsoft.com/office/drawing/2014/main" val="1450712452"/>
                  </a:ext>
                </a:extLst>
              </a:tr>
              <a:tr h="132942">
                <a:tc>
                  <a:txBody>
                    <a:bodyPr/>
                    <a:lstStyle/>
                    <a:p>
                      <a:pPr marL="0" marR="0">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nSpc>
                          <a:spcPct val="115000"/>
                        </a:lnSpc>
                        <a:spcBef>
                          <a:spcPts val="0"/>
                        </a:spcBef>
                        <a:spcAft>
                          <a:spcPts val="0"/>
                        </a:spcAft>
                      </a:pPr>
                      <a:r>
                        <a:rPr lang="en-US" sz="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B298EB"/>
                    </a:solidFill>
                  </a:tcPr>
                </a:tc>
                <a:tc>
                  <a:txBody>
                    <a:bodyPr/>
                    <a:lstStyle/>
                    <a:p>
                      <a:pPr marL="0" marR="0">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Seguin</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CC"/>
                    </a:solidFill>
                  </a:tcPr>
                </a:tc>
                <a:tc>
                  <a:txBody>
                    <a:bodyPr/>
                    <a:lstStyle/>
                    <a:p>
                      <a:pPr marL="0" marR="0" algn="ctr">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CC"/>
                    </a:solidFill>
                  </a:tcPr>
                </a:tc>
                <a:extLst>
                  <a:ext uri="{0D108BD9-81ED-4DB2-BD59-A6C34878D82A}">
                    <a16:rowId xmlns:a16="http://schemas.microsoft.com/office/drawing/2014/main" val="3781201308"/>
                  </a:ext>
                </a:extLst>
              </a:tr>
              <a:tr h="132942">
                <a:tc>
                  <a:txBody>
                    <a:bodyPr/>
                    <a:lstStyle/>
                    <a:p>
                      <a:pPr marL="0" marR="0">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nSpc>
                          <a:spcPct val="115000"/>
                        </a:lnSpc>
                        <a:spcBef>
                          <a:spcPts val="0"/>
                        </a:spcBef>
                        <a:spcAft>
                          <a:spcPts val="0"/>
                        </a:spcAft>
                      </a:pPr>
                      <a:r>
                        <a:rPr lang="en-US" sz="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B298EB"/>
                    </a:solidFill>
                  </a:tcPr>
                </a:tc>
                <a:tc>
                  <a:txBody>
                    <a:bodyPr/>
                    <a:lstStyle/>
                    <a:p>
                      <a:pPr marL="0" marR="0">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CC"/>
                    </a:solidFill>
                  </a:tcPr>
                </a:tc>
                <a:tc>
                  <a:txBody>
                    <a:bodyPr/>
                    <a:lstStyle/>
                    <a:p>
                      <a:pPr marL="0" marR="0" algn="ctr">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CC"/>
                    </a:solidFill>
                  </a:tcPr>
                </a:tc>
                <a:extLst>
                  <a:ext uri="{0D108BD9-81ED-4DB2-BD59-A6C34878D82A}">
                    <a16:rowId xmlns:a16="http://schemas.microsoft.com/office/drawing/2014/main" val="1633395165"/>
                  </a:ext>
                </a:extLst>
              </a:tr>
              <a:tr h="132942">
                <a:tc>
                  <a:txBody>
                    <a:bodyPr/>
                    <a:lstStyle/>
                    <a:p>
                      <a:pPr marL="0" marR="0">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nSpc>
                          <a:spcPct val="115000"/>
                        </a:lnSpc>
                        <a:spcBef>
                          <a:spcPts val="0"/>
                        </a:spcBef>
                        <a:spcAft>
                          <a:spcPts val="0"/>
                        </a:spcAft>
                      </a:pPr>
                      <a:r>
                        <a:rPr lang="en-US" sz="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B298EB"/>
                    </a:solidFill>
                  </a:tcPr>
                </a:tc>
                <a:tc>
                  <a:txBody>
                    <a:bodyPr/>
                    <a:lstStyle/>
                    <a:p>
                      <a:pPr marL="0" marR="0">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CC"/>
                    </a:solidFill>
                  </a:tcPr>
                </a:tc>
                <a:tc>
                  <a:txBody>
                    <a:bodyPr/>
                    <a:lstStyle/>
                    <a:p>
                      <a:pPr marL="0" marR="0" algn="ctr">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CC"/>
                    </a:solidFill>
                  </a:tcPr>
                </a:tc>
                <a:extLst>
                  <a:ext uri="{0D108BD9-81ED-4DB2-BD59-A6C34878D82A}">
                    <a16:rowId xmlns:a16="http://schemas.microsoft.com/office/drawing/2014/main" val="3359431825"/>
                  </a:ext>
                </a:extLst>
              </a:tr>
              <a:tr h="132942">
                <a:tc>
                  <a:txBody>
                    <a:bodyPr/>
                    <a:lstStyle/>
                    <a:p>
                      <a:pPr marL="0" marR="0">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Paleocene</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nSpc>
                          <a:spcPct val="115000"/>
                        </a:lnSpc>
                        <a:spcBef>
                          <a:spcPts val="0"/>
                        </a:spcBef>
                        <a:spcAft>
                          <a:spcPts val="0"/>
                        </a:spcAft>
                      </a:pPr>
                      <a:r>
                        <a:rPr lang="en-US" sz="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B298EB"/>
                    </a:solidFill>
                  </a:tcPr>
                </a:tc>
                <a:tc>
                  <a:txBody>
                    <a:bodyPr/>
                    <a:lstStyle/>
                    <a:p>
                      <a:pPr marL="0" marR="0">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CC"/>
                    </a:solidFill>
                  </a:tcPr>
                </a:tc>
                <a:tc>
                  <a:txBody>
                    <a:bodyPr/>
                    <a:lstStyle/>
                    <a:p>
                      <a:pPr marL="0" marR="0" algn="ctr">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32567319"/>
                  </a:ext>
                </a:extLst>
              </a:tr>
              <a:tr h="132942">
                <a:tc>
                  <a:txBody>
                    <a:bodyPr/>
                    <a:lstStyle/>
                    <a:p>
                      <a:pPr marL="0" marR="0">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6E3BC"/>
                    </a:solidFill>
                  </a:tcPr>
                </a:tc>
                <a:tc>
                  <a:txBody>
                    <a:bodyPr/>
                    <a:lstStyle/>
                    <a:p>
                      <a:pPr marL="0" marR="0" algn="ctr">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6E3BC"/>
                    </a:solidFill>
                  </a:tcPr>
                </a:tc>
                <a:extLst>
                  <a:ext uri="{0D108BD9-81ED-4DB2-BD59-A6C34878D82A}">
                    <a16:rowId xmlns:a16="http://schemas.microsoft.com/office/drawing/2014/main" val="2658362864"/>
                  </a:ext>
                </a:extLst>
              </a:tr>
              <a:tr h="132942">
                <a:tc>
                  <a:txBody>
                    <a:bodyPr/>
                    <a:lstStyle/>
                    <a:p>
                      <a:pPr marL="0" marR="0">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Midway</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6E3BC"/>
                    </a:solidFill>
                  </a:tcPr>
                </a:tc>
                <a:tc>
                  <a:txBody>
                    <a:bodyPr/>
                    <a:lstStyle/>
                    <a:p>
                      <a:pPr marL="0" marR="0" algn="ctr">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6E3BC"/>
                    </a:solidFill>
                  </a:tcPr>
                </a:tc>
                <a:extLst>
                  <a:ext uri="{0D108BD9-81ED-4DB2-BD59-A6C34878D82A}">
                    <a16:rowId xmlns:a16="http://schemas.microsoft.com/office/drawing/2014/main" val="3710009796"/>
                  </a:ext>
                </a:extLst>
              </a:tr>
              <a:tr h="132942">
                <a:tc>
                  <a:txBody>
                    <a:bodyPr/>
                    <a:lstStyle/>
                    <a:p>
                      <a:pPr marL="0" marR="0">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Wills Point</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Midway confining unit</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6E3BC"/>
                    </a:solidFill>
                  </a:tcPr>
                </a:tc>
                <a:tc>
                  <a:txBody>
                    <a:bodyPr/>
                    <a:lstStyle/>
                    <a:p>
                      <a:pPr marL="0" marR="0" algn="ctr">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Confining unit</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6E3BC"/>
                    </a:solidFill>
                  </a:tcPr>
                </a:tc>
                <a:extLst>
                  <a:ext uri="{0D108BD9-81ED-4DB2-BD59-A6C34878D82A}">
                    <a16:rowId xmlns:a16="http://schemas.microsoft.com/office/drawing/2014/main" val="849172999"/>
                  </a:ext>
                </a:extLst>
              </a:tr>
              <a:tr h="132942">
                <a:tc>
                  <a:txBody>
                    <a:bodyPr/>
                    <a:lstStyle/>
                    <a:p>
                      <a:pPr marL="0" marR="0">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6E3BC"/>
                    </a:solidFill>
                  </a:tcPr>
                </a:tc>
                <a:tc>
                  <a:txBody>
                    <a:bodyPr/>
                    <a:lstStyle/>
                    <a:p>
                      <a:pPr marL="0" marR="0" algn="ctr">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6E3BC"/>
                    </a:solidFill>
                  </a:tcPr>
                </a:tc>
                <a:extLst>
                  <a:ext uri="{0D108BD9-81ED-4DB2-BD59-A6C34878D82A}">
                    <a16:rowId xmlns:a16="http://schemas.microsoft.com/office/drawing/2014/main" val="1125446018"/>
                  </a:ext>
                </a:extLst>
              </a:tr>
              <a:tr h="132942">
                <a:tc>
                  <a:txBody>
                    <a:bodyPr/>
                    <a:lstStyle/>
                    <a:p>
                      <a:pPr marL="0" marR="0">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6E3BC"/>
                    </a:solidFill>
                  </a:tcPr>
                </a:tc>
                <a:tc>
                  <a:txBody>
                    <a:bodyPr/>
                    <a:lstStyle/>
                    <a:p>
                      <a:pPr marL="0" marR="0" algn="ctr">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6E3BC"/>
                    </a:solidFill>
                  </a:tcPr>
                </a:tc>
                <a:extLst>
                  <a:ext uri="{0D108BD9-81ED-4DB2-BD59-A6C34878D82A}">
                    <a16:rowId xmlns:a16="http://schemas.microsoft.com/office/drawing/2014/main" val="1241802743"/>
                  </a:ext>
                </a:extLst>
              </a:tr>
              <a:tr h="132942">
                <a:tc>
                  <a:txBody>
                    <a:bodyPr/>
                    <a:lstStyle/>
                    <a:p>
                      <a:pPr marL="0" marR="0">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6E3BC"/>
                    </a:solidFill>
                  </a:tcPr>
                </a:tc>
                <a:tc>
                  <a:txBody>
                    <a:bodyPr/>
                    <a:lstStyle/>
                    <a:p>
                      <a:pPr marL="0" marR="0" algn="ctr">
                        <a:lnSpc>
                          <a:spcPct val="115000"/>
                        </a:lnSpc>
                        <a:spcBef>
                          <a:spcPts val="0"/>
                        </a:spcBef>
                        <a:spcAft>
                          <a:spcPts val="0"/>
                        </a:spcAft>
                      </a:pPr>
                      <a:r>
                        <a:rPr lang="en-US" sz="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549" marR="56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6E3BC"/>
                    </a:solidFill>
                  </a:tcPr>
                </a:tc>
                <a:extLst>
                  <a:ext uri="{0D108BD9-81ED-4DB2-BD59-A6C34878D82A}">
                    <a16:rowId xmlns:a16="http://schemas.microsoft.com/office/drawing/2014/main" val="4140480074"/>
                  </a:ext>
                </a:extLst>
              </a:tr>
            </a:tbl>
          </a:graphicData>
        </a:graphic>
      </p:graphicFrame>
      <p:sp>
        <p:nvSpPr>
          <p:cNvPr id="8" name="Rectangle 7">
            <a:extLst>
              <a:ext uri="{FF2B5EF4-FFF2-40B4-BE49-F238E27FC236}">
                <a16:creationId xmlns:a16="http://schemas.microsoft.com/office/drawing/2014/main" id="{68169672-07D9-4C14-AC76-3942363DCE6E}"/>
              </a:ext>
            </a:extLst>
          </p:cNvPr>
          <p:cNvSpPr/>
          <p:nvPr/>
        </p:nvSpPr>
        <p:spPr>
          <a:xfrm>
            <a:off x="11081" y="5683738"/>
            <a:ext cx="6107085" cy="1015663"/>
          </a:xfrm>
          <a:prstGeom prst="rect">
            <a:avLst/>
          </a:prstGeom>
        </p:spPr>
        <p:txBody>
          <a:bodyPr wrap="square">
            <a:spAutoFit/>
          </a:bodyPr>
          <a:lstStyle/>
          <a:p>
            <a:r>
              <a:rPr lang="en-US" sz="1200" dirty="0">
                <a:solidFill>
                  <a:schemeClr val="bg1"/>
                </a:solidFill>
                <a:ea typeface="Calibri" panose="020F0502020204030204" pitchFamily="34" charset="0"/>
              </a:rPr>
              <a:t>Stratigraphic column showing relationship between the epochs, formations, and hydrogeologic units. The United States Geological Survey (USGS) nomenclature is based on Ryder (1996). Texas hydrogeologic units are based on TWDB (2007a) and George and others (2011). This table does not reflect the entire Jackson or Midway group stratigraphy. This table is not scaled vertically in uniform units of time.</a:t>
            </a:r>
            <a:r>
              <a:rPr lang="en-US" sz="1200" dirty="0">
                <a:solidFill>
                  <a:schemeClr val="bg1"/>
                </a:solidFill>
              </a:rPr>
              <a:t> </a:t>
            </a:r>
            <a:r>
              <a:rPr lang="en-US" sz="1200" dirty="0">
                <a:solidFill>
                  <a:schemeClr val="bg1"/>
                </a:solidFill>
                <a:ea typeface="Times New Roman" panose="02020603050405020304" pitchFamily="18" charset="0"/>
                <a:cs typeface="Times New Roman" panose="02020603050405020304" pitchFamily="18" charset="0"/>
              </a:rPr>
              <a:t> </a:t>
            </a:r>
          </a:p>
        </p:txBody>
      </p:sp>
      <p:sp>
        <p:nvSpPr>
          <p:cNvPr id="9" name="Rectangle 8">
            <a:extLst>
              <a:ext uri="{FF2B5EF4-FFF2-40B4-BE49-F238E27FC236}">
                <a16:creationId xmlns:a16="http://schemas.microsoft.com/office/drawing/2014/main" id="{53BDA467-EB49-41FA-824F-FA65DFF7A326}"/>
              </a:ext>
            </a:extLst>
          </p:cNvPr>
          <p:cNvSpPr/>
          <p:nvPr/>
        </p:nvSpPr>
        <p:spPr>
          <a:xfrm>
            <a:off x="6373091" y="5691744"/>
            <a:ext cx="6096000" cy="461665"/>
          </a:xfrm>
          <a:prstGeom prst="rect">
            <a:avLst/>
          </a:prstGeom>
        </p:spPr>
        <p:txBody>
          <a:bodyPr>
            <a:spAutoFit/>
          </a:bodyPr>
          <a:lstStyle/>
          <a:p>
            <a:r>
              <a:rPr lang="en-US" sz="1200" dirty="0">
                <a:solidFill>
                  <a:schemeClr val="bg1"/>
                </a:solidFill>
              </a:rPr>
              <a:t>Cross-section comparing the stratigraphic nomenclature and picks between this study and Dodge and Posey (1981)</a:t>
            </a:r>
          </a:p>
        </p:txBody>
      </p:sp>
    </p:spTree>
    <p:extLst>
      <p:ext uri="{BB962C8B-B14F-4D97-AF65-F5344CB8AC3E}">
        <p14:creationId xmlns:p14="http://schemas.microsoft.com/office/powerpoint/2010/main" val="670629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31583F9-C4BC-4C14-8362-AB6035BDFB0B}"/>
              </a:ext>
            </a:extLst>
          </p:cNvPr>
          <p:cNvSpPr txBox="1">
            <a:spLocks/>
          </p:cNvSpPr>
          <p:nvPr/>
        </p:nvSpPr>
        <p:spPr>
          <a:xfrm>
            <a:off x="609600" y="0"/>
            <a:ext cx="10972800" cy="1484671"/>
          </a:xfrm>
          <a:prstGeom prst="rect">
            <a:avLst/>
          </a:prstGeom>
        </p:spPr>
        <p:txBody>
          <a:bodyPr>
            <a:normAutofit/>
          </a:bodyPr>
          <a:lstStyle>
            <a:lvl1pPr algn="ctr" defTabSz="457200" rtl="0" eaLnBrk="1" latinLnBrk="0" hangingPunct="1">
              <a:spcBef>
                <a:spcPct val="0"/>
              </a:spcBef>
              <a:buNone/>
              <a:defRPr sz="4400" kern="1200">
                <a:solidFill>
                  <a:schemeClr val="bg1"/>
                </a:solidFill>
                <a:latin typeface="+mj-lt"/>
                <a:ea typeface="+mj-ea"/>
                <a:cs typeface="+mj-cs"/>
              </a:defRPr>
            </a:lvl1pPr>
          </a:lstStyle>
          <a:p>
            <a:r>
              <a:rPr lang="en-US" b="1" dirty="0"/>
              <a:t>Salinity Mapping</a:t>
            </a:r>
          </a:p>
        </p:txBody>
      </p:sp>
      <p:graphicFrame>
        <p:nvGraphicFramePr>
          <p:cNvPr id="10" name="Table 9">
            <a:extLst>
              <a:ext uri="{FF2B5EF4-FFF2-40B4-BE49-F238E27FC236}">
                <a16:creationId xmlns:a16="http://schemas.microsoft.com/office/drawing/2014/main" id="{93A4AD56-311A-48CF-ADF6-3BBF63637505}"/>
              </a:ext>
            </a:extLst>
          </p:cNvPr>
          <p:cNvGraphicFramePr>
            <a:graphicFrameLocks noGrp="1"/>
          </p:cNvGraphicFramePr>
          <p:nvPr>
            <p:extLst>
              <p:ext uri="{D42A27DB-BD31-4B8C-83A1-F6EECF244321}">
                <p14:modId xmlns:p14="http://schemas.microsoft.com/office/powerpoint/2010/main" val="182851580"/>
              </p:ext>
            </p:extLst>
          </p:nvPr>
        </p:nvGraphicFramePr>
        <p:xfrm>
          <a:off x="2596798" y="946093"/>
          <a:ext cx="6998940" cy="4948428"/>
        </p:xfrm>
        <a:graphic>
          <a:graphicData uri="http://schemas.openxmlformats.org/drawingml/2006/table">
            <a:tbl>
              <a:tblPr firstRow="1" firstCol="1" bandRow="1">
                <a:tableStyleId>{5C22544A-7EE6-4342-B048-85BDC9FD1C3A}</a:tableStyleId>
              </a:tblPr>
              <a:tblGrid>
                <a:gridCol w="2467463">
                  <a:extLst>
                    <a:ext uri="{9D8B030D-6E8A-4147-A177-3AD203B41FA5}">
                      <a16:colId xmlns:a16="http://schemas.microsoft.com/office/drawing/2014/main" val="20000"/>
                    </a:ext>
                  </a:extLst>
                </a:gridCol>
                <a:gridCol w="1558244">
                  <a:extLst>
                    <a:ext uri="{9D8B030D-6E8A-4147-A177-3AD203B41FA5}">
                      <a16:colId xmlns:a16="http://schemas.microsoft.com/office/drawing/2014/main" val="20001"/>
                    </a:ext>
                  </a:extLst>
                </a:gridCol>
                <a:gridCol w="2973233">
                  <a:extLst>
                    <a:ext uri="{9D8B030D-6E8A-4147-A177-3AD203B41FA5}">
                      <a16:colId xmlns:a16="http://schemas.microsoft.com/office/drawing/2014/main" val="20002"/>
                    </a:ext>
                  </a:extLst>
                </a:gridCol>
              </a:tblGrid>
              <a:tr h="665873">
                <a:tc>
                  <a:txBody>
                    <a:bodyPr/>
                    <a:lstStyle/>
                    <a:p>
                      <a:pPr marL="0" marR="0" algn="ctr">
                        <a:lnSpc>
                          <a:spcPct val="115000"/>
                        </a:lnSpc>
                        <a:spcBef>
                          <a:spcPts val="0"/>
                        </a:spcBef>
                        <a:spcAft>
                          <a:spcPts val="0"/>
                        </a:spcAft>
                      </a:pPr>
                      <a:r>
                        <a:rPr lang="en-US" sz="1600" dirty="0">
                          <a:solidFill>
                            <a:schemeClr val="tx1"/>
                          </a:solidFill>
                          <a:effectLst/>
                        </a:rPr>
                        <a:t>Groundwater Salinity Classification</a:t>
                      </a:r>
                    </a:p>
                    <a:p>
                      <a:pPr marL="0" marR="0" algn="ctr">
                        <a:lnSpc>
                          <a:spcPct val="115000"/>
                        </a:lnSpc>
                        <a:spcBef>
                          <a:spcPts val="0"/>
                        </a:spcBef>
                        <a:spcAft>
                          <a:spcPts val="0"/>
                        </a:spcAft>
                      </a:pPr>
                      <a:endParaRPr lang="en-US" sz="1600" dirty="0">
                        <a:solidFill>
                          <a:schemeClr val="tx1"/>
                        </a:solidFill>
                        <a:effectLst/>
                        <a:latin typeface="Calibri"/>
                        <a:ea typeface="Calibri"/>
                        <a:cs typeface="Times New Roman"/>
                      </a:endParaRPr>
                    </a:p>
                  </a:txBody>
                  <a:tcPr marL="68580" marR="68580" marT="0" marB="0">
                    <a:solidFill>
                      <a:schemeClr val="bg1">
                        <a:lumMod val="75000"/>
                      </a:schemeClr>
                    </a:solidFill>
                  </a:tcPr>
                </a:tc>
                <a:tc>
                  <a:txBody>
                    <a:bodyPr/>
                    <a:lstStyle/>
                    <a:p>
                      <a:pPr marL="0" marR="0" algn="ctr">
                        <a:lnSpc>
                          <a:spcPct val="115000"/>
                        </a:lnSpc>
                        <a:spcBef>
                          <a:spcPts val="0"/>
                        </a:spcBef>
                        <a:spcAft>
                          <a:spcPts val="0"/>
                        </a:spcAft>
                      </a:pPr>
                      <a:r>
                        <a:rPr lang="en-US" sz="1600" dirty="0">
                          <a:solidFill>
                            <a:schemeClr val="tx1"/>
                          </a:solidFill>
                          <a:effectLst/>
                        </a:rPr>
                        <a:t>Salinity Zone Code</a:t>
                      </a:r>
                      <a:endParaRPr lang="en-US" sz="1600" dirty="0">
                        <a:solidFill>
                          <a:schemeClr val="tx1"/>
                        </a:solidFill>
                        <a:effectLst/>
                        <a:latin typeface="Calibri"/>
                        <a:ea typeface="Calibri"/>
                        <a:cs typeface="Times New Roman"/>
                      </a:endParaRPr>
                    </a:p>
                  </a:txBody>
                  <a:tcPr marL="68580" marR="68580" marT="0" marB="0">
                    <a:solidFill>
                      <a:schemeClr val="bg1">
                        <a:lumMod val="75000"/>
                      </a:schemeClr>
                    </a:solidFill>
                  </a:tcPr>
                </a:tc>
                <a:tc>
                  <a:txBody>
                    <a:bodyPr/>
                    <a:lstStyle/>
                    <a:p>
                      <a:pPr marL="0" marR="0" algn="ctr">
                        <a:lnSpc>
                          <a:spcPct val="115000"/>
                        </a:lnSpc>
                        <a:spcBef>
                          <a:spcPts val="0"/>
                        </a:spcBef>
                        <a:spcAft>
                          <a:spcPts val="0"/>
                        </a:spcAft>
                      </a:pPr>
                      <a:r>
                        <a:rPr lang="en-US" sz="1600" dirty="0">
                          <a:solidFill>
                            <a:schemeClr val="tx1"/>
                          </a:solidFill>
                          <a:effectLst/>
                        </a:rPr>
                        <a:t>Total Dissolved Solids</a:t>
                      </a:r>
                    </a:p>
                    <a:p>
                      <a:pPr marL="0" marR="0" algn="ctr">
                        <a:lnSpc>
                          <a:spcPct val="115000"/>
                        </a:lnSpc>
                        <a:spcBef>
                          <a:spcPts val="0"/>
                        </a:spcBef>
                        <a:spcAft>
                          <a:spcPts val="0"/>
                        </a:spcAft>
                      </a:pPr>
                      <a:r>
                        <a:rPr lang="en-US" sz="1600" dirty="0">
                          <a:solidFill>
                            <a:schemeClr val="tx1"/>
                          </a:solidFill>
                          <a:effectLst/>
                        </a:rPr>
                        <a:t>(milligrams per liter)</a:t>
                      </a:r>
                      <a:endParaRPr lang="en-US" sz="1600" dirty="0">
                        <a:solidFill>
                          <a:schemeClr val="tx1"/>
                        </a:solidFill>
                        <a:effectLst/>
                        <a:latin typeface="Calibri"/>
                        <a:ea typeface="Calibri"/>
                        <a:cs typeface="Times New Roman"/>
                      </a:endParaRPr>
                    </a:p>
                  </a:txBody>
                  <a:tcPr marL="68580" marR="68580" marT="0" marB="0">
                    <a:solidFill>
                      <a:schemeClr val="bg1">
                        <a:lumMod val="75000"/>
                      </a:schemeClr>
                    </a:solidFill>
                  </a:tcPr>
                </a:tc>
                <a:extLst>
                  <a:ext uri="{0D108BD9-81ED-4DB2-BD59-A6C34878D82A}">
                    <a16:rowId xmlns:a16="http://schemas.microsoft.com/office/drawing/2014/main" val="10000"/>
                  </a:ext>
                </a:extLst>
              </a:tr>
              <a:tr h="665873">
                <a:tc>
                  <a:txBody>
                    <a:bodyPr/>
                    <a:lstStyle/>
                    <a:p>
                      <a:pPr marL="0" marR="0" algn="ctr">
                        <a:lnSpc>
                          <a:spcPct val="115000"/>
                        </a:lnSpc>
                        <a:spcBef>
                          <a:spcPts val="0"/>
                        </a:spcBef>
                        <a:spcAft>
                          <a:spcPts val="0"/>
                        </a:spcAft>
                      </a:pPr>
                      <a:endParaRPr lang="en-US" sz="1600" dirty="0">
                        <a:solidFill>
                          <a:schemeClr val="tx1"/>
                        </a:solidFill>
                        <a:effectLst/>
                      </a:endParaRPr>
                    </a:p>
                    <a:p>
                      <a:pPr marL="0" marR="0" algn="ctr">
                        <a:lnSpc>
                          <a:spcPct val="115000"/>
                        </a:lnSpc>
                        <a:spcBef>
                          <a:spcPts val="0"/>
                        </a:spcBef>
                        <a:spcAft>
                          <a:spcPts val="0"/>
                        </a:spcAft>
                      </a:pPr>
                      <a:r>
                        <a:rPr lang="en-US" sz="1600" dirty="0">
                          <a:solidFill>
                            <a:schemeClr val="tx1"/>
                          </a:solidFill>
                          <a:effectLst/>
                        </a:rPr>
                        <a:t>Fresh</a:t>
                      </a:r>
                    </a:p>
                    <a:p>
                      <a:pPr marL="0" marR="0" algn="ctr">
                        <a:lnSpc>
                          <a:spcPct val="115000"/>
                        </a:lnSpc>
                        <a:spcBef>
                          <a:spcPts val="0"/>
                        </a:spcBef>
                        <a:spcAft>
                          <a:spcPts val="0"/>
                        </a:spcAft>
                      </a:pPr>
                      <a:endParaRPr lang="en-US" sz="1600" dirty="0">
                        <a:solidFill>
                          <a:schemeClr val="tx1"/>
                        </a:solidFill>
                        <a:effectLst/>
                        <a:latin typeface="Calibri"/>
                        <a:ea typeface="Calibri"/>
                        <a:cs typeface="Times New Roman"/>
                      </a:endParaRPr>
                    </a:p>
                  </a:txBody>
                  <a:tcPr marL="68580" marR="68580" marT="0" marB="0">
                    <a:solidFill>
                      <a:schemeClr val="tx2">
                        <a:lumMod val="40000"/>
                        <a:lumOff val="60000"/>
                      </a:schemeClr>
                    </a:solidFill>
                  </a:tcPr>
                </a:tc>
                <a:tc>
                  <a:txBody>
                    <a:bodyPr/>
                    <a:lstStyle/>
                    <a:p>
                      <a:pPr marL="0" marR="0" algn="ctr">
                        <a:lnSpc>
                          <a:spcPct val="115000"/>
                        </a:lnSpc>
                        <a:spcBef>
                          <a:spcPts val="0"/>
                        </a:spcBef>
                        <a:spcAft>
                          <a:spcPts val="0"/>
                        </a:spcAft>
                      </a:pPr>
                      <a:endParaRPr lang="en-US" sz="1600" b="1" dirty="0">
                        <a:effectLst/>
                      </a:endParaRPr>
                    </a:p>
                    <a:p>
                      <a:pPr marL="0" marR="0" algn="ctr">
                        <a:lnSpc>
                          <a:spcPct val="115000"/>
                        </a:lnSpc>
                        <a:spcBef>
                          <a:spcPts val="0"/>
                        </a:spcBef>
                        <a:spcAft>
                          <a:spcPts val="0"/>
                        </a:spcAft>
                      </a:pPr>
                      <a:r>
                        <a:rPr lang="en-US" sz="1600" b="1" dirty="0">
                          <a:effectLst/>
                        </a:rPr>
                        <a:t>FR</a:t>
                      </a:r>
                      <a:endParaRPr lang="en-US" sz="1600" b="1" dirty="0">
                        <a:effectLst/>
                        <a:latin typeface="Calibri"/>
                        <a:ea typeface="Calibri"/>
                        <a:cs typeface="Times New Roman"/>
                      </a:endParaRPr>
                    </a:p>
                  </a:txBody>
                  <a:tcPr marL="68580" marR="68580" marT="0" marB="0">
                    <a:solidFill>
                      <a:schemeClr val="tx2">
                        <a:lumMod val="40000"/>
                        <a:lumOff val="60000"/>
                      </a:schemeClr>
                    </a:solidFill>
                  </a:tcPr>
                </a:tc>
                <a:tc>
                  <a:txBody>
                    <a:bodyPr/>
                    <a:lstStyle/>
                    <a:p>
                      <a:pPr marL="0" marR="0" algn="ctr">
                        <a:lnSpc>
                          <a:spcPct val="115000"/>
                        </a:lnSpc>
                        <a:spcBef>
                          <a:spcPts val="0"/>
                        </a:spcBef>
                        <a:spcAft>
                          <a:spcPts val="0"/>
                        </a:spcAft>
                      </a:pPr>
                      <a:endParaRPr lang="en-US" sz="1600" b="1" dirty="0">
                        <a:effectLst/>
                      </a:endParaRPr>
                    </a:p>
                    <a:p>
                      <a:pPr marL="0" marR="0" algn="ctr">
                        <a:lnSpc>
                          <a:spcPct val="115000"/>
                        </a:lnSpc>
                        <a:spcBef>
                          <a:spcPts val="0"/>
                        </a:spcBef>
                        <a:spcAft>
                          <a:spcPts val="0"/>
                        </a:spcAft>
                      </a:pPr>
                      <a:r>
                        <a:rPr lang="en-US" sz="1600" b="1" dirty="0">
                          <a:effectLst/>
                        </a:rPr>
                        <a:t>0 to 1,000</a:t>
                      </a:r>
                      <a:endParaRPr lang="en-US" sz="1600" b="1" dirty="0">
                        <a:effectLst/>
                        <a:latin typeface="Calibri"/>
                        <a:ea typeface="Calibri"/>
                        <a:cs typeface="Times New Roman"/>
                      </a:endParaRPr>
                    </a:p>
                  </a:txBody>
                  <a:tcPr marL="68580" marR="68580" marT="0" marB="0">
                    <a:solidFill>
                      <a:schemeClr val="tx2">
                        <a:lumMod val="40000"/>
                        <a:lumOff val="60000"/>
                      </a:schemeClr>
                    </a:solidFill>
                  </a:tcPr>
                </a:tc>
                <a:extLst>
                  <a:ext uri="{0D108BD9-81ED-4DB2-BD59-A6C34878D82A}">
                    <a16:rowId xmlns:a16="http://schemas.microsoft.com/office/drawing/2014/main" val="10001"/>
                  </a:ext>
                </a:extLst>
              </a:tr>
              <a:tr h="665873">
                <a:tc>
                  <a:txBody>
                    <a:bodyPr/>
                    <a:lstStyle/>
                    <a:p>
                      <a:pPr marL="0" marR="0" algn="ctr">
                        <a:lnSpc>
                          <a:spcPct val="115000"/>
                        </a:lnSpc>
                        <a:spcBef>
                          <a:spcPts val="0"/>
                        </a:spcBef>
                        <a:spcAft>
                          <a:spcPts val="0"/>
                        </a:spcAft>
                      </a:pPr>
                      <a:endParaRPr lang="en-US" sz="1600" dirty="0">
                        <a:solidFill>
                          <a:schemeClr val="tx1"/>
                        </a:solidFill>
                        <a:effectLst/>
                      </a:endParaRPr>
                    </a:p>
                    <a:p>
                      <a:pPr marL="0" marR="0" algn="ctr">
                        <a:lnSpc>
                          <a:spcPct val="115000"/>
                        </a:lnSpc>
                        <a:spcBef>
                          <a:spcPts val="0"/>
                        </a:spcBef>
                        <a:spcAft>
                          <a:spcPts val="0"/>
                        </a:spcAft>
                      </a:pPr>
                      <a:r>
                        <a:rPr lang="en-US" sz="1600" dirty="0">
                          <a:solidFill>
                            <a:schemeClr val="tx1"/>
                          </a:solidFill>
                          <a:effectLst/>
                        </a:rPr>
                        <a:t>Slightly Saline</a:t>
                      </a:r>
                    </a:p>
                    <a:p>
                      <a:pPr marL="0" marR="0" algn="ctr">
                        <a:lnSpc>
                          <a:spcPct val="115000"/>
                        </a:lnSpc>
                        <a:spcBef>
                          <a:spcPts val="0"/>
                        </a:spcBef>
                        <a:spcAft>
                          <a:spcPts val="0"/>
                        </a:spcAft>
                      </a:pPr>
                      <a:endParaRPr lang="en-US" sz="1600" dirty="0">
                        <a:solidFill>
                          <a:schemeClr val="tx1"/>
                        </a:solidFill>
                        <a:effectLst/>
                        <a:latin typeface="Calibri"/>
                        <a:ea typeface="Calibri"/>
                        <a:cs typeface="Times New Roman"/>
                      </a:endParaRPr>
                    </a:p>
                  </a:txBody>
                  <a:tcPr marL="68580" marR="68580" marT="0" marB="0">
                    <a:solidFill>
                      <a:srgbClr val="FFFFCC"/>
                    </a:solidFill>
                  </a:tcPr>
                </a:tc>
                <a:tc>
                  <a:txBody>
                    <a:bodyPr/>
                    <a:lstStyle/>
                    <a:p>
                      <a:pPr marL="0" marR="0" algn="ctr">
                        <a:lnSpc>
                          <a:spcPct val="115000"/>
                        </a:lnSpc>
                        <a:spcBef>
                          <a:spcPts val="0"/>
                        </a:spcBef>
                        <a:spcAft>
                          <a:spcPts val="0"/>
                        </a:spcAft>
                      </a:pPr>
                      <a:endParaRPr lang="en-US" sz="1600" b="1" dirty="0">
                        <a:effectLst/>
                      </a:endParaRPr>
                    </a:p>
                    <a:p>
                      <a:pPr marL="0" marR="0" algn="ctr">
                        <a:lnSpc>
                          <a:spcPct val="115000"/>
                        </a:lnSpc>
                        <a:spcBef>
                          <a:spcPts val="0"/>
                        </a:spcBef>
                        <a:spcAft>
                          <a:spcPts val="0"/>
                        </a:spcAft>
                      </a:pPr>
                      <a:r>
                        <a:rPr lang="en-US" sz="1600" b="1" dirty="0">
                          <a:effectLst/>
                        </a:rPr>
                        <a:t>SS</a:t>
                      </a:r>
                      <a:endParaRPr lang="en-US" sz="1600" b="1" dirty="0">
                        <a:effectLst/>
                        <a:latin typeface="Calibri"/>
                        <a:ea typeface="Calibri"/>
                        <a:cs typeface="Times New Roman"/>
                      </a:endParaRPr>
                    </a:p>
                  </a:txBody>
                  <a:tcPr marL="68580" marR="68580" marT="0" marB="0">
                    <a:solidFill>
                      <a:srgbClr val="FFFFCC"/>
                    </a:solidFill>
                  </a:tcPr>
                </a:tc>
                <a:tc>
                  <a:txBody>
                    <a:bodyPr/>
                    <a:lstStyle/>
                    <a:p>
                      <a:pPr marL="0" marR="0" algn="ctr">
                        <a:lnSpc>
                          <a:spcPct val="115000"/>
                        </a:lnSpc>
                        <a:spcBef>
                          <a:spcPts val="0"/>
                        </a:spcBef>
                        <a:spcAft>
                          <a:spcPts val="0"/>
                        </a:spcAft>
                      </a:pPr>
                      <a:endParaRPr lang="en-US" sz="1600" b="1" dirty="0">
                        <a:effectLst/>
                      </a:endParaRPr>
                    </a:p>
                    <a:p>
                      <a:pPr marL="0" marR="0" algn="ctr">
                        <a:lnSpc>
                          <a:spcPct val="115000"/>
                        </a:lnSpc>
                        <a:spcBef>
                          <a:spcPts val="0"/>
                        </a:spcBef>
                        <a:spcAft>
                          <a:spcPts val="0"/>
                        </a:spcAft>
                      </a:pPr>
                      <a:r>
                        <a:rPr lang="en-US" sz="1600" b="1" dirty="0">
                          <a:effectLst/>
                        </a:rPr>
                        <a:t>1,000 to 3,000</a:t>
                      </a:r>
                      <a:endParaRPr lang="en-US" sz="1600" b="1" dirty="0">
                        <a:effectLst/>
                        <a:latin typeface="Calibri"/>
                        <a:ea typeface="Calibri"/>
                        <a:cs typeface="Times New Roman"/>
                      </a:endParaRPr>
                    </a:p>
                  </a:txBody>
                  <a:tcPr marL="68580" marR="68580" marT="0" marB="0">
                    <a:solidFill>
                      <a:srgbClr val="FFFFCC"/>
                    </a:solidFill>
                  </a:tcPr>
                </a:tc>
                <a:extLst>
                  <a:ext uri="{0D108BD9-81ED-4DB2-BD59-A6C34878D82A}">
                    <a16:rowId xmlns:a16="http://schemas.microsoft.com/office/drawing/2014/main" val="10002"/>
                  </a:ext>
                </a:extLst>
              </a:tr>
              <a:tr h="665873">
                <a:tc>
                  <a:txBody>
                    <a:bodyPr/>
                    <a:lstStyle/>
                    <a:p>
                      <a:pPr marL="0" marR="0" algn="ctr">
                        <a:lnSpc>
                          <a:spcPct val="115000"/>
                        </a:lnSpc>
                        <a:spcBef>
                          <a:spcPts val="0"/>
                        </a:spcBef>
                        <a:spcAft>
                          <a:spcPts val="0"/>
                        </a:spcAft>
                      </a:pPr>
                      <a:endParaRPr lang="en-US" sz="1600" dirty="0">
                        <a:solidFill>
                          <a:schemeClr val="tx1"/>
                        </a:solidFill>
                        <a:effectLst/>
                      </a:endParaRPr>
                    </a:p>
                    <a:p>
                      <a:pPr marL="0" marR="0" algn="ctr">
                        <a:lnSpc>
                          <a:spcPct val="115000"/>
                        </a:lnSpc>
                        <a:spcBef>
                          <a:spcPts val="0"/>
                        </a:spcBef>
                        <a:spcAft>
                          <a:spcPts val="0"/>
                        </a:spcAft>
                      </a:pPr>
                      <a:r>
                        <a:rPr lang="en-US" sz="1600" dirty="0">
                          <a:solidFill>
                            <a:schemeClr val="tx1"/>
                          </a:solidFill>
                          <a:effectLst/>
                        </a:rPr>
                        <a:t>Moderately Saline</a:t>
                      </a:r>
                    </a:p>
                    <a:p>
                      <a:pPr marL="0" marR="0" algn="ctr">
                        <a:lnSpc>
                          <a:spcPct val="115000"/>
                        </a:lnSpc>
                        <a:spcBef>
                          <a:spcPts val="0"/>
                        </a:spcBef>
                        <a:spcAft>
                          <a:spcPts val="0"/>
                        </a:spcAft>
                      </a:pPr>
                      <a:endParaRPr lang="en-US" sz="1600" dirty="0">
                        <a:solidFill>
                          <a:schemeClr val="tx1"/>
                        </a:solidFill>
                        <a:effectLst/>
                        <a:latin typeface="Calibri"/>
                        <a:ea typeface="Calibri"/>
                        <a:cs typeface="Times New Roman"/>
                      </a:endParaRPr>
                    </a:p>
                  </a:txBody>
                  <a:tcPr marL="68580" marR="68580" marT="0" marB="0">
                    <a:solidFill>
                      <a:schemeClr val="accent6">
                        <a:lumMod val="40000"/>
                        <a:lumOff val="60000"/>
                      </a:schemeClr>
                    </a:solidFill>
                  </a:tcPr>
                </a:tc>
                <a:tc>
                  <a:txBody>
                    <a:bodyPr/>
                    <a:lstStyle/>
                    <a:p>
                      <a:pPr marL="0" marR="0" algn="ctr">
                        <a:lnSpc>
                          <a:spcPct val="115000"/>
                        </a:lnSpc>
                        <a:spcBef>
                          <a:spcPts val="0"/>
                        </a:spcBef>
                        <a:spcAft>
                          <a:spcPts val="0"/>
                        </a:spcAft>
                      </a:pPr>
                      <a:endParaRPr lang="en-US" sz="1600" b="1" dirty="0">
                        <a:effectLst/>
                      </a:endParaRPr>
                    </a:p>
                    <a:p>
                      <a:pPr marL="0" marR="0" algn="ctr">
                        <a:lnSpc>
                          <a:spcPct val="115000"/>
                        </a:lnSpc>
                        <a:spcBef>
                          <a:spcPts val="0"/>
                        </a:spcBef>
                        <a:spcAft>
                          <a:spcPts val="0"/>
                        </a:spcAft>
                      </a:pPr>
                      <a:r>
                        <a:rPr lang="en-US" sz="1600" b="1" dirty="0">
                          <a:effectLst/>
                        </a:rPr>
                        <a:t>MS</a:t>
                      </a:r>
                      <a:endParaRPr lang="en-US" sz="1600" b="1" dirty="0">
                        <a:effectLst/>
                        <a:latin typeface="Calibri"/>
                        <a:ea typeface="Calibri"/>
                        <a:cs typeface="Times New Roman"/>
                      </a:endParaRPr>
                    </a:p>
                  </a:txBody>
                  <a:tcPr marL="68580" marR="68580" marT="0" marB="0">
                    <a:solidFill>
                      <a:schemeClr val="accent6">
                        <a:lumMod val="40000"/>
                        <a:lumOff val="60000"/>
                      </a:schemeClr>
                    </a:solidFill>
                  </a:tcPr>
                </a:tc>
                <a:tc>
                  <a:txBody>
                    <a:bodyPr/>
                    <a:lstStyle/>
                    <a:p>
                      <a:pPr marL="0" marR="0" algn="ctr">
                        <a:lnSpc>
                          <a:spcPct val="115000"/>
                        </a:lnSpc>
                        <a:spcBef>
                          <a:spcPts val="0"/>
                        </a:spcBef>
                        <a:spcAft>
                          <a:spcPts val="0"/>
                        </a:spcAft>
                      </a:pPr>
                      <a:endParaRPr lang="en-US" sz="1600" b="1" dirty="0">
                        <a:effectLst/>
                      </a:endParaRPr>
                    </a:p>
                    <a:p>
                      <a:pPr marL="0" marR="0" algn="ctr">
                        <a:lnSpc>
                          <a:spcPct val="115000"/>
                        </a:lnSpc>
                        <a:spcBef>
                          <a:spcPts val="0"/>
                        </a:spcBef>
                        <a:spcAft>
                          <a:spcPts val="0"/>
                        </a:spcAft>
                      </a:pPr>
                      <a:r>
                        <a:rPr lang="en-US" sz="1600" b="1" dirty="0">
                          <a:effectLst/>
                        </a:rPr>
                        <a:t>3,000 to 10,000</a:t>
                      </a:r>
                      <a:endParaRPr lang="en-US" sz="1600" b="1" dirty="0">
                        <a:effectLst/>
                        <a:latin typeface="Calibri"/>
                        <a:ea typeface="Calibri"/>
                        <a:cs typeface="Times New Roman"/>
                      </a:endParaRPr>
                    </a:p>
                  </a:txBody>
                  <a:tcPr marL="68580" marR="68580" marT="0" marB="0">
                    <a:solidFill>
                      <a:schemeClr val="accent6">
                        <a:lumMod val="40000"/>
                        <a:lumOff val="60000"/>
                      </a:schemeClr>
                    </a:solidFill>
                  </a:tcPr>
                </a:tc>
                <a:extLst>
                  <a:ext uri="{0D108BD9-81ED-4DB2-BD59-A6C34878D82A}">
                    <a16:rowId xmlns:a16="http://schemas.microsoft.com/office/drawing/2014/main" val="10003"/>
                  </a:ext>
                </a:extLst>
              </a:tr>
              <a:tr h="665873">
                <a:tc>
                  <a:txBody>
                    <a:bodyPr/>
                    <a:lstStyle/>
                    <a:p>
                      <a:pPr marL="0" marR="0" algn="ctr">
                        <a:lnSpc>
                          <a:spcPct val="115000"/>
                        </a:lnSpc>
                        <a:spcBef>
                          <a:spcPts val="0"/>
                        </a:spcBef>
                        <a:spcAft>
                          <a:spcPts val="0"/>
                        </a:spcAft>
                      </a:pPr>
                      <a:endParaRPr lang="en-US" sz="1600" dirty="0">
                        <a:solidFill>
                          <a:schemeClr val="tx1"/>
                        </a:solidFill>
                        <a:effectLst/>
                      </a:endParaRPr>
                    </a:p>
                    <a:p>
                      <a:pPr marL="0" marR="0" algn="ctr">
                        <a:lnSpc>
                          <a:spcPct val="115000"/>
                        </a:lnSpc>
                        <a:spcBef>
                          <a:spcPts val="0"/>
                        </a:spcBef>
                        <a:spcAft>
                          <a:spcPts val="0"/>
                        </a:spcAft>
                      </a:pPr>
                      <a:r>
                        <a:rPr lang="en-US" sz="1600" dirty="0">
                          <a:solidFill>
                            <a:schemeClr val="tx1"/>
                          </a:solidFill>
                          <a:effectLst/>
                        </a:rPr>
                        <a:t>Very Saline</a:t>
                      </a:r>
                    </a:p>
                    <a:p>
                      <a:pPr marL="0" marR="0" algn="ctr">
                        <a:lnSpc>
                          <a:spcPct val="115000"/>
                        </a:lnSpc>
                        <a:spcBef>
                          <a:spcPts val="0"/>
                        </a:spcBef>
                        <a:spcAft>
                          <a:spcPts val="0"/>
                        </a:spcAft>
                      </a:pPr>
                      <a:endParaRPr lang="en-US" sz="1600" dirty="0">
                        <a:solidFill>
                          <a:schemeClr val="tx1"/>
                        </a:solidFill>
                        <a:effectLst/>
                        <a:latin typeface="Calibri"/>
                        <a:ea typeface="Calibri"/>
                        <a:cs typeface="Times New Roman"/>
                      </a:endParaRPr>
                    </a:p>
                  </a:txBody>
                  <a:tcPr marL="68580" marR="68580" marT="0" marB="0">
                    <a:solidFill>
                      <a:schemeClr val="accent2">
                        <a:lumMod val="40000"/>
                        <a:lumOff val="60000"/>
                      </a:schemeClr>
                    </a:solidFill>
                  </a:tcPr>
                </a:tc>
                <a:tc>
                  <a:txBody>
                    <a:bodyPr/>
                    <a:lstStyle/>
                    <a:p>
                      <a:pPr marL="0" marR="0" algn="ctr">
                        <a:lnSpc>
                          <a:spcPct val="115000"/>
                        </a:lnSpc>
                        <a:spcBef>
                          <a:spcPts val="0"/>
                        </a:spcBef>
                        <a:spcAft>
                          <a:spcPts val="0"/>
                        </a:spcAft>
                      </a:pPr>
                      <a:endParaRPr lang="en-US" sz="1600" b="1" dirty="0">
                        <a:effectLst/>
                      </a:endParaRPr>
                    </a:p>
                    <a:p>
                      <a:pPr marL="0" marR="0" algn="ctr">
                        <a:lnSpc>
                          <a:spcPct val="115000"/>
                        </a:lnSpc>
                        <a:spcBef>
                          <a:spcPts val="0"/>
                        </a:spcBef>
                        <a:spcAft>
                          <a:spcPts val="0"/>
                        </a:spcAft>
                      </a:pPr>
                      <a:r>
                        <a:rPr lang="en-US" sz="1600" b="1" dirty="0">
                          <a:effectLst/>
                        </a:rPr>
                        <a:t>VS</a:t>
                      </a:r>
                      <a:endParaRPr lang="en-US" sz="1600" b="1" dirty="0">
                        <a:effectLst/>
                        <a:latin typeface="Calibri"/>
                        <a:ea typeface="Calibri"/>
                        <a:cs typeface="Times New Roman"/>
                      </a:endParaRPr>
                    </a:p>
                  </a:txBody>
                  <a:tcPr marL="68580" marR="68580" marT="0" marB="0">
                    <a:solidFill>
                      <a:schemeClr val="accent2">
                        <a:lumMod val="40000"/>
                        <a:lumOff val="60000"/>
                      </a:schemeClr>
                    </a:solidFill>
                  </a:tcPr>
                </a:tc>
                <a:tc>
                  <a:txBody>
                    <a:bodyPr/>
                    <a:lstStyle/>
                    <a:p>
                      <a:pPr marL="0" marR="0" algn="ctr">
                        <a:lnSpc>
                          <a:spcPct val="115000"/>
                        </a:lnSpc>
                        <a:spcBef>
                          <a:spcPts val="0"/>
                        </a:spcBef>
                        <a:spcAft>
                          <a:spcPts val="0"/>
                        </a:spcAft>
                      </a:pPr>
                      <a:endParaRPr lang="en-US" sz="1600" b="1" dirty="0">
                        <a:effectLst/>
                      </a:endParaRPr>
                    </a:p>
                    <a:p>
                      <a:pPr marL="0" marR="0" algn="ctr">
                        <a:lnSpc>
                          <a:spcPct val="115000"/>
                        </a:lnSpc>
                        <a:spcBef>
                          <a:spcPts val="0"/>
                        </a:spcBef>
                        <a:spcAft>
                          <a:spcPts val="0"/>
                        </a:spcAft>
                      </a:pPr>
                      <a:r>
                        <a:rPr lang="en-US" sz="1600" b="1" dirty="0">
                          <a:effectLst/>
                        </a:rPr>
                        <a:t>10,000 to 35,000</a:t>
                      </a:r>
                      <a:endParaRPr lang="en-US" sz="1600" b="1" dirty="0">
                        <a:effectLst/>
                        <a:latin typeface="Calibri"/>
                        <a:ea typeface="Calibri"/>
                        <a:cs typeface="Times New Roman"/>
                      </a:endParaRPr>
                    </a:p>
                  </a:txBody>
                  <a:tcPr marL="68580" marR="68580" marT="0" marB="0">
                    <a:solidFill>
                      <a:schemeClr val="accent2">
                        <a:lumMod val="40000"/>
                        <a:lumOff val="60000"/>
                      </a:schemeClr>
                    </a:solidFill>
                  </a:tcPr>
                </a:tc>
                <a:extLst>
                  <a:ext uri="{0D108BD9-81ED-4DB2-BD59-A6C34878D82A}">
                    <a16:rowId xmlns:a16="http://schemas.microsoft.com/office/drawing/2014/main" val="10004"/>
                  </a:ext>
                </a:extLst>
              </a:tr>
              <a:tr h="665873">
                <a:tc>
                  <a:txBody>
                    <a:bodyPr/>
                    <a:lstStyle/>
                    <a:p>
                      <a:pPr marL="0" marR="0" algn="ctr">
                        <a:lnSpc>
                          <a:spcPct val="115000"/>
                        </a:lnSpc>
                        <a:spcBef>
                          <a:spcPts val="0"/>
                        </a:spcBef>
                        <a:spcAft>
                          <a:spcPts val="0"/>
                        </a:spcAft>
                      </a:pPr>
                      <a:endParaRPr lang="en-US" sz="1600" dirty="0">
                        <a:solidFill>
                          <a:schemeClr val="tx1"/>
                        </a:solidFill>
                        <a:effectLst/>
                      </a:endParaRPr>
                    </a:p>
                    <a:p>
                      <a:pPr marL="0" marR="0" algn="ctr">
                        <a:lnSpc>
                          <a:spcPct val="115000"/>
                        </a:lnSpc>
                        <a:spcBef>
                          <a:spcPts val="0"/>
                        </a:spcBef>
                        <a:spcAft>
                          <a:spcPts val="0"/>
                        </a:spcAft>
                      </a:pPr>
                      <a:r>
                        <a:rPr lang="en-US" sz="1600" dirty="0">
                          <a:solidFill>
                            <a:schemeClr val="tx1"/>
                          </a:solidFill>
                          <a:effectLst/>
                        </a:rPr>
                        <a:t>Brine</a:t>
                      </a:r>
                    </a:p>
                    <a:p>
                      <a:pPr marL="0" marR="0" algn="ctr">
                        <a:lnSpc>
                          <a:spcPct val="115000"/>
                        </a:lnSpc>
                        <a:spcBef>
                          <a:spcPts val="0"/>
                        </a:spcBef>
                        <a:spcAft>
                          <a:spcPts val="0"/>
                        </a:spcAft>
                      </a:pPr>
                      <a:endParaRPr lang="en-US" sz="1600" dirty="0">
                        <a:solidFill>
                          <a:schemeClr val="tx1"/>
                        </a:solidFill>
                        <a:effectLst/>
                        <a:latin typeface="Calibri"/>
                        <a:ea typeface="Calibri"/>
                        <a:cs typeface="Times New Roman"/>
                      </a:endParaRPr>
                    </a:p>
                  </a:txBody>
                  <a:tcPr marL="68580" marR="68580" marT="0" marB="0">
                    <a:solidFill>
                      <a:schemeClr val="accent4">
                        <a:lumMod val="60000"/>
                        <a:lumOff val="40000"/>
                      </a:schemeClr>
                    </a:solidFill>
                  </a:tcPr>
                </a:tc>
                <a:tc>
                  <a:txBody>
                    <a:bodyPr/>
                    <a:lstStyle/>
                    <a:p>
                      <a:pPr marL="0" marR="0" algn="ctr">
                        <a:lnSpc>
                          <a:spcPct val="115000"/>
                        </a:lnSpc>
                        <a:spcBef>
                          <a:spcPts val="0"/>
                        </a:spcBef>
                        <a:spcAft>
                          <a:spcPts val="0"/>
                        </a:spcAft>
                      </a:pPr>
                      <a:endParaRPr lang="en-US" sz="1600" b="1" dirty="0">
                        <a:effectLst/>
                      </a:endParaRPr>
                    </a:p>
                    <a:p>
                      <a:pPr marL="0" marR="0" algn="ctr">
                        <a:lnSpc>
                          <a:spcPct val="115000"/>
                        </a:lnSpc>
                        <a:spcBef>
                          <a:spcPts val="0"/>
                        </a:spcBef>
                        <a:spcAft>
                          <a:spcPts val="0"/>
                        </a:spcAft>
                      </a:pPr>
                      <a:r>
                        <a:rPr lang="en-US" sz="1600" b="1" dirty="0">
                          <a:effectLst/>
                        </a:rPr>
                        <a:t>BR</a:t>
                      </a:r>
                      <a:endParaRPr lang="en-US" sz="1600" b="1" dirty="0">
                        <a:effectLst/>
                        <a:latin typeface="Calibri"/>
                        <a:ea typeface="Calibri"/>
                        <a:cs typeface="Times New Roman"/>
                      </a:endParaRPr>
                    </a:p>
                  </a:txBody>
                  <a:tcPr marL="68580" marR="68580" marT="0" marB="0">
                    <a:solidFill>
                      <a:schemeClr val="accent4">
                        <a:lumMod val="60000"/>
                        <a:lumOff val="40000"/>
                      </a:schemeClr>
                    </a:solidFill>
                  </a:tcPr>
                </a:tc>
                <a:tc>
                  <a:txBody>
                    <a:bodyPr/>
                    <a:lstStyle/>
                    <a:p>
                      <a:pPr marL="0" marR="0" algn="ctr">
                        <a:lnSpc>
                          <a:spcPct val="115000"/>
                        </a:lnSpc>
                        <a:spcBef>
                          <a:spcPts val="0"/>
                        </a:spcBef>
                        <a:spcAft>
                          <a:spcPts val="0"/>
                        </a:spcAft>
                      </a:pPr>
                      <a:endParaRPr lang="en-US" sz="1600" b="1" dirty="0">
                        <a:effectLst/>
                      </a:endParaRPr>
                    </a:p>
                    <a:p>
                      <a:pPr marL="0" marR="0" algn="ctr">
                        <a:lnSpc>
                          <a:spcPct val="115000"/>
                        </a:lnSpc>
                        <a:spcBef>
                          <a:spcPts val="0"/>
                        </a:spcBef>
                        <a:spcAft>
                          <a:spcPts val="0"/>
                        </a:spcAft>
                      </a:pPr>
                      <a:r>
                        <a:rPr lang="en-US" sz="1600" b="1" dirty="0">
                          <a:effectLst/>
                        </a:rPr>
                        <a:t>Greater than 35,000</a:t>
                      </a:r>
                      <a:endParaRPr lang="en-US" sz="1600" b="1" dirty="0">
                        <a:effectLst/>
                        <a:latin typeface="Calibri"/>
                        <a:ea typeface="Calibri"/>
                        <a:cs typeface="Times New Roman"/>
                      </a:endParaRPr>
                    </a:p>
                  </a:txBody>
                  <a:tcPr marL="68580" marR="68580" marT="0" marB="0">
                    <a:solidFill>
                      <a:schemeClr val="accent4">
                        <a:lumMod val="60000"/>
                        <a:lumOff val="40000"/>
                      </a:schemeClr>
                    </a:solidFill>
                  </a:tcPr>
                </a:tc>
                <a:extLst>
                  <a:ext uri="{0D108BD9-81ED-4DB2-BD59-A6C34878D82A}">
                    <a16:rowId xmlns:a16="http://schemas.microsoft.com/office/drawing/2014/main" val="10005"/>
                  </a:ext>
                </a:extLst>
              </a:tr>
            </a:tbl>
          </a:graphicData>
        </a:graphic>
      </p:graphicFrame>
      <p:sp>
        <p:nvSpPr>
          <p:cNvPr id="11" name="TextBox 10">
            <a:extLst>
              <a:ext uri="{FF2B5EF4-FFF2-40B4-BE49-F238E27FC236}">
                <a16:creationId xmlns:a16="http://schemas.microsoft.com/office/drawing/2014/main" id="{A3EF5D0D-3A1A-4C9F-819B-BD7A3C28D7AC}"/>
              </a:ext>
            </a:extLst>
          </p:cNvPr>
          <p:cNvSpPr txBox="1"/>
          <p:nvPr/>
        </p:nvSpPr>
        <p:spPr>
          <a:xfrm>
            <a:off x="7814648" y="6532662"/>
            <a:ext cx="4377352" cy="307777"/>
          </a:xfrm>
          <a:prstGeom prst="rect">
            <a:avLst/>
          </a:prstGeom>
          <a:noFill/>
        </p:spPr>
        <p:txBody>
          <a:bodyPr wrap="none" rtlCol="0">
            <a:spAutoFit/>
          </a:bodyPr>
          <a:lstStyle/>
          <a:p>
            <a:r>
              <a:rPr lang="en-US" sz="1400" i="1" dirty="0">
                <a:solidFill>
                  <a:schemeClr val="bg2"/>
                </a:solidFill>
              </a:rPr>
              <a:t>modified from Winslow and </a:t>
            </a:r>
            <a:r>
              <a:rPr lang="en-US" sz="1400" i="1" dirty="0" err="1">
                <a:solidFill>
                  <a:schemeClr val="bg2"/>
                </a:solidFill>
              </a:rPr>
              <a:t>Kister</a:t>
            </a:r>
            <a:r>
              <a:rPr lang="en-US" sz="1400" i="1" dirty="0">
                <a:solidFill>
                  <a:schemeClr val="bg2"/>
                </a:solidFill>
              </a:rPr>
              <a:t> (1956) USGS WSP 1365</a:t>
            </a:r>
          </a:p>
        </p:txBody>
      </p:sp>
      <p:sp>
        <p:nvSpPr>
          <p:cNvPr id="12" name="TextBox 11">
            <a:extLst>
              <a:ext uri="{FF2B5EF4-FFF2-40B4-BE49-F238E27FC236}">
                <a16:creationId xmlns:a16="http://schemas.microsoft.com/office/drawing/2014/main" id="{60FEF013-DC28-4960-96E2-C1C94A2F0C30}"/>
              </a:ext>
            </a:extLst>
          </p:cNvPr>
          <p:cNvSpPr txBox="1"/>
          <p:nvPr/>
        </p:nvSpPr>
        <p:spPr>
          <a:xfrm>
            <a:off x="9849138" y="4884074"/>
            <a:ext cx="1055930" cy="369332"/>
          </a:xfrm>
          <a:prstGeom prst="rect">
            <a:avLst/>
          </a:prstGeom>
          <a:noFill/>
        </p:spPr>
        <p:txBody>
          <a:bodyPr wrap="none" rtlCol="0">
            <a:spAutoFit/>
          </a:bodyPr>
          <a:lstStyle/>
          <a:p>
            <a:r>
              <a:rPr lang="en-US" dirty="0">
                <a:solidFill>
                  <a:schemeClr val="bg2"/>
                </a:solidFill>
              </a:rPr>
              <a:t>Seawater</a:t>
            </a:r>
          </a:p>
        </p:txBody>
      </p:sp>
      <p:cxnSp>
        <p:nvCxnSpPr>
          <p:cNvPr id="13" name="Straight Arrow Connector 12">
            <a:extLst>
              <a:ext uri="{FF2B5EF4-FFF2-40B4-BE49-F238E27FC236}">
                <a16:creationId xmlns:a16="http://schemas.microsoft.com/office/drawing/2014/main" id="{D127DDCC-0ECA-4B6A-AAF1-BB3136E64BDF}"/>
              </a:ext>
            </a:extLst>
          </p:cNvPr>
          <p:cNvCxnSpPr>
            <a:cxnSpLocks/>
          </p:cNvCxnSpPr>
          <p:nvPr/>
        </p:nvCxnSpPr>
        <p:spPr>
          <a:xfrm flipH="1">
            <a:off x="9579162" y="5068740"/>
            <a:ext cx="235749" cy="0"/>
          </a:xfrm>
          <a:prstGeom prst="straightConnector1">
            <a:avLst/>
          </a:prstGeom>
          <a:ln w="31750">
            <a:solidFill>
              <a:schemeClr val="bg2"/>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A578B8E-50E3-4AF3-B9EE-C9B19625D5A2}"/>
              </a:ext>
            </a:extLst>
          </p:cNvPr>
          <p:cNvSpPr txBox="1"/>
          <p:nvPr/>
        </p:nvSpPr>
        <p:spPr>
          <a:xfrm>
            <a:off x="9849138" y="2848645"/>
            <a:ext cx="1637650" cy="1200329"/>
          </a:xfrm>
          <a:prstGeom prst="rect">
            <a:avLst/>
          </a:prstGeom>
          <a:noFill/>
        </p:spPr>
        <p:txBody>
          <a:bodyPr wrap="square" rtlCol="0">
            <a:spAutoFit/>
          </a:bodyPr>
          <a:lstStyle/>
          <a:p>
            <a:r>
              <a:rPr lang="en-US" dirty="0">
                <a:solidFill>
                  <a:schemeClr val="bg2"/>
                </a:solidFill>
              </a:rPr>
              <a:t>Most Texas Major/Minor Aquifer Mapped Limit</a:t>
            </a:r>
          </a:p>
        </p:txBody>
      </p:sp>
      <p:cxnSp>
        <p:nvCxnSpPr>
          <p:cNvPr id="15" name="Straight Arrow Connector 14">
            <a:extLst>
              <a:ext uri="{FF2B5EF4-FFF2-40B4-BE49-F238E27FC236}">
                <a16:creationId xmlns:a16="http://schemas.microsoft.com/office/drawing/2014/main" id="{E7D919EE-2B8F-4582-8D30-2EDF009C3338}"/>
              </a:ext>
            </a:extLst>
          </p:cNvPr>
          <p:cNvCxnSpPr>
            <a:cxnSpLocks/>
          </p:cNvCxnSpPr>
          <p:nvPr/>
        </p:nvCxnSpPr>
        <p:spPr>
          <a:xfrm flipH="1">
            <a:off x="9580819" y="3441194"/>
            <a:ext cx="208058" cy="0"/>
          </a:xfrm>
          <a:prstGeom prst="straightConnector1">
            <a:avLst/>
          </a:prstGeom>
          <a:ln w="31750">
            <a:solidFill>
              <a:schemeClr val="bg2"/>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AC7CDDF-960D-4C19-9140-B869B77041AD}"/>
              </a:ext>
            </a:extLst>
          </p:cNvPr>
          <p:cNvSpPr txBox="1"/>
          <p:nvPr/>
        </p:nvSpPr>
        <p:spPr>
          <a:xfrm>
            <a:off x="1638544" y="3267613"/>
            <a:ext cx="653136" cy="369332"/>
          </a:xfrm>
          <a:prstGeom prst="rect">
            <a:avLst/>
          </a:prstGeom>
          <a:noFill/>
        </p:spPr>
        <p:txBody>
          <a:bodyPr wrap="square" rtlCol="0">
            <a:spAutoFit/>
          </a:bodyPr>
          <a:lstStyle/>
          <a:p>
            <a:pPr algn="r"/>
            <a:r>
              <a:rPr lang="en-US" dirty="0">
                <a:solidFill>
                  <a:schemeClr val="bg2"/>
                </a:solidFill>
              </a:rPr>
              <a:t>BUQ</a:t>
            </a:r>
          </a:p>
        </p:txBody>
      </p:sp>
      <p:cxnSp>
        <p:nvCxnSpPr>
          <p:cNvPr id="18" name="Straight Arrow Connector 17">
            <a:extLst>
              <a:ext uri="{FF2B5EF4-FFF2-40B4-BE49-F238E27FC236}">
                <a16:creationId xmlns:a16="http://schemas.microsoft.com/office/drawing/2014/main" id="{3C300B71-78EA-4E09-892C-BEB408ABE69A}"/>
              </a:ext>
            </a:extLst>
          </p:cNvPr>
          <p:cNvCxnSpPr>
            <a:cxnSpLocks/>
          </p:cNvCxnSpPr>
          <p:nvPr/>
        </p:nvCxnSpPr>
        <p:spPr>
          <a:xfrm flipH="1">
            <a:off x="2418773" y="3434569"/>
            <a:ext cx="221465" cy="11430"/>
          </a:xfrm>
          <a:prstGeom prst="straightConnector1">
            <a:avLst/>
          </a:prstGeom>
          <a:ln w="31750">
            <a:solidFill>
              <a:schemeClr val="bg2"/>
            </a:solidFill>
            <a:tailEnd type="arrow"/>
          </a:ln>
          <a:scene3d>
            <a:camera prst="orthographicFront">
              <a:rot lat="0" lon="0" rev="10800000"/>
            </a:camera>
            <a:lightRig rig="threePt" dir="t"/>
          </a:scene3d>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AF115F35-59F9-4018-9A9D-63626FD1A99E}"/>
              </a:ext>
            </a:extLst>
          </p:cNvPr>
          <p:cNvSpPr txBox="1"/>
          <p:nvPr/>
        </p:nvSpPr>
        <p:spPr>
          <a:xfrm>
            <a:off x="1459138" y="4087134"/>
            <a:ext cx="870642" cy="369332"/>
          </a:xfrm>
          <a:prstGeom prst="rect">
            <a:avLst/>
          </a:prstGeom>
          <a:noFill/>
        </p:spPr>
        <p:txBody>
          <a:bodyPr wrap="square" rtlCol="0">
            <a:spAutoFit/>
          </a:bodyPr>
          <a:lstStyle/>
          <a:p>
            <a:pPr algn="r"/>
            <a:r>
              <a:rPr lang="en-US" dirty="0">
                <a:solidFill>
                  <a:schemeClr val="bg2"/>
                </a:solidFill>
              </a:rPr>
              <a:t>USDW</a:t>
            </a:r>
          </a:p>
        </p:txBody>
      </p:sp>
      <p:cxnSp>
        <p:nvCxnSpPr>
          <p:cNvPr id="20" name="Straight Arrow Connector 19">
            <a:extLst>
              <a:ext uri="{FF2B5EF4-FFF2-40B4-BE49-F238E27FC236}">
                <a16:creationId xmlns:a16="http://schemas.microsoft.com/office/drawing/2014/main" id="{C5D18B56-1FA8-4705-A97A-3A77A30D690C}"/>
              </a:ext>
            </a:extLst>
          </p:cNvPr>
          <p:cNvCxnSpPr>
            <a:cxnSpLocks/>
          </p:cNvCxnSpPr>
          <p:nvPr/>
        </p:nvCxnSpPr>
        <p:spPr>
          <a:xfrm flipH="1">
            <a:off x="2418773" y="4254090"/>
            <a:ext cx="221465" cy="11430"/>
          </a:xfrm>
          <a:prstGeom prst="straightConnector1">
            <a:avLst/>
          </a:prstGeom>
          <a:ln w="31750">
            <a:solidFill>
              <a:schemeClr val="bg2"/>
            </a:solidFill>
            <a:tailEnd type="arrow"/>
          </a:ln>
          <a:scene3d>
            <a:camera prst="orthographicFront">
              <a:rot lat="0" lon="0" rev="10800000"/>
            </a:camera>
            <a:lightRig rig="threePt" dir="t"/>
          </a:scene3d>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D0A8A68A-DC50-4916-A663-F4A751E2AD8E}"/>
              </a:ext>
            </a:extLst>
          </p:cNvPr>
          <p:cNvGrpSpPr/>
          <p:nvPr/>
        </p:nvGrpSpPr>
        <p:grpSpPr>
          <a:xfrm>
            <a:off x="-72000" y="2559886"/>
            <a:ext cx="9697938" cy="1808143"/>
            <a:chOff x="-560998" y="2411620"/>
            <a:chExt cx="7827822" cy="1314983"/>
          </a:xfrm>
        </p:grpSpPr>
        <p:sp>
          <p:nvSpPr>
            <p:cNvPr id="22" name="Rectangle 21">
              <a:extLst>
                <a:ext uri="{FF2B5EF4-FFF2-40B4-BE49-F238E27FC236}">
                  <a16:creationId xmlns:a16="http://schemas.microsoft.com/office/drawing/2014/main" id="{2B2E3B00-293B-4E92-8595-F68E1991B3E9}"/>
                </a:ext>
              </a:extLst>
            </p:cNvPr>
            <p:cNvSpPr/>
            <p:nvPr/>
          </p:nvSpPr>
          <p:spPr>
            <a:xfrm>
              <a:off x="1600200" y="2411620"/>
              <a:ext cx="5666624" cy="123074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ight Brace 22">
              <a:extLst>
                <a:ext uri="{FF2B5EF4-FFF2-40B4-BE49-F238E27FC236}">
                  <a16:creationId xmlns:a16="http://schemas.microsoft.com/office/drawing/2014/main" id="{9411DD6D-63A5-4BCE-BAFC-07DA1447B25A}"/>
                </a:ext>
              </a:extLst>
            </p:cNvPr>
            <p:cNvSpPr/>
            <p:nvPr/>
          </p:nvSpPr>
          <p:spPr>
            <a:xfrm>
              <a:off x="411208" y="2438579"/>
              <a:ext cx="210857" cy="1288024"/>
            </a:xfrm>
            <a:prstGeom prst="rightBrace">
              <a:avLst/>
            </a:prstGeom>
            <a:ln w="38100">
              <a:solidFill>
                <a:srgbClr val="FF0000"/>
              </a:solidFill>
            </a:ln>
            <a:effectLst>
              <a:outerShdw blurRad="50800" dist="38100" dir="8100000" algn="tr" rotWithShape="0">
                <a:prstClr val="black">
                  <a:alpha val="40000"/>
                </a:prstClr>
              </a:outerShdw>
            </a:effectLst>
            <a:scene3d>
              <a:camera prst="orthographicFront">
                <a:rot lat="0" lon="0" rev="108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effectLst>
                  <a:outerShdw blurRad="38100" dist="38100" dir="2700000" algn="tl">
                    <a:srgbClr val="000000">
                      <a:alpha val="43137"/>
                    </a:srgbClr>
                  </a:outerShdw>
                </a:effectLst>
              </a:endParaRPr>
            </a:p>
          </p:txBody>
        </p:sp>
        <p:sp>
          <p:nvSpPr>
            <p:cNvPr id="24" name="TextBox 23">
              <a:extLst>
                <a:ext uri="{FF2B5EF4-FFF2-40B4-BE49-F238E27FC236}">
                  <a16:creationId xmlns:a16="http://schemas.microsoft.com/office/drawing/2014/main" id="{9FDE4C77-71D3-4A41-84C5-8BD98446AF70}"/>
                </a:ext>
              </a:extLst>
            </p:cNvPr>
            <p:cNvSpPr txBox="1"/>
            <p:nvPr/>
          </p:nvSpPr>
          <p:spPr>
            <a:xfrm>
              <a:off x="-560998" y="2852692"/>
              <a:ext cx="1533082" cy="461665"/>
            </a:xfrm>
            <a:prstGeom prst="rect">
              <a:avLst/>
            </a:prstGeom>
            <a:noFill/>
            <a:scene3d>
              <a:camera prst="orthographicFront">
                <a:rot lat="0" lon="0" rev="5400000"/>
              </a:camera>
              <a:lightRig rig="threePt" dir="t"/>
            </a:scene3d>
          </p:spPr>
          <p:txBody>
            <a:bodyPr wrap="square" rtlCol="0">
              <a:spAutoFit/>
            </a:bodyPr>
            <a:lstStyle/>
            <a:p>
              <a:pPr algn="ctr"/>
              <a:r>
                <a:rPr lang="en-US" sz="2400" b="1" dirty="0">
                  <a:solidFill>
                    <a:srgbClr val="FF0000"/>
                  </a:solidFill>
                  <a:effectLst>
                    <a:outerShdw blurRad="38100" dist="38100" dir="2700000" algn="tl">
                      <a:srgbClr val="000000">
                        <a:alpha val="43137"/>
                      </a:srgbClr>
                    </a:outerShdw>
                  </a:effectLst>
                </a:rPr>
                <a:t>BRACKISH</a:t>
              </a:r>
            </a:p>
          </p:txBody>
        </p:sp>
      </p:grpSp>
      <p:sp>
        <p:nvSpPr>
          <p:cNvPr id="25" name="TextBox 24">
            <a:extLst>
              <a:ext uri="{FF2B5EF4-FFF2-40B4-BE49-F238E27FC236}">
                <a16:creationId xmlns:a16="http://schemas.microsoft.com/office/drawing/2014/main" id="{DF6FC20E-A188-40DF-A6CE-2B816DFD9AB4}"/>
              </a:ext>
            </a:extLst>
          </p:cNvPr>
          <p:cNvSpPr txBox="1"/>
          <p:nvPr/>
        </p:nvSpPr>
        <p:spPr>
          <a:xfrm>
            <a:off x="0" y="6150310"/>
            <a:ext cx="12192000" cy="738664"/>
          </a:xfrm>
          <a:prstGeom prst="rect">
            <a:avLst/>
          </a:prstGeom>
          <a:noFill/>
        </p:spPr>
        <p:txBody>
          <a:bodyPr wrap="square" rtlCol="0">
            <a:spAutoFit/>
          </a:bodyPr>
          <a:lstStyle/>
          <a:p>
            <a:r>
              <a:rPr lang="en-US" sz="1400" dirty="0">
                <a:solidFill>
                  <a:schemeClr val="bg2"/>
                </a:solidFill>
              </a:rPr>
              <a:t>PWS: Public Water System threshold for fresh water, TX Commission on Environmental Quality</a:t>
            </a:r>
          </a:p>
          <a:p>
            <a:r>
              <a:rPr lang="en-US" sz="1400" dirty="0">
                <a:solidFill>
                  <a:schemeClr val="bg2"/>
                </a:solidFill>
              </a:rPr>
              <a:t>BUQ: Base Useable Quality water, TX Railroad Commission</a:t>
            </a:r>
          </a:p>
          <a:p>
            <a:r>
              <a:rPr lang="en-US" sz="1400" dirty="0">
                <a:solidFill>
                  <a:schemeClr val="bg2"/>
                </a:solidFill>
              </a:rPr>
              <a:t>USDW: Underground Source Drinking Water, US Environmental Protection Agency</a:t>
            </a:r>
          </a:p>
        </p:txBody>
      </p:sp>
      <p:sp>
        <p:nvSpPr>
          <p:cNvPr id="26" name="TextBox 25">
            <a:extLst>
              <a:ext uri="{FF2B5EF4-FFF2-40B4-BE49-F238E27FC236}">
                <a16:creationId xmlns:a16="http://schemas.microsoft.com/office/drawing/2014/main" id="{E94CACB4-D6A5-451A-A35C-891CA24C2861}"/>
              </a:ext>
            </a:extLst>
          </p:cNvPr>
          <p:cNvSpPr txBox="1"/>
          <p:nvPr/>
        </p:nvSpPr>
        <p:spPr>
          <a:xfrm>
            <a:off x="1660181" y="2400329"/>
            <a:ext cx="653136" cy="369332"/>
          </a:xfrm>
          <a:prstGeom prst="rect">
            <a:avLst/>
          </a:prstGeom>
          <a:noFill/>
        </p:spPr>
        <p:txBody>
          <a:bodyPr wrap="square" rtlCol="0">
            <a:spAutoFit/>
          </a:bodyPr>
          <a:lstStyle/>
          <a:p>
            <a:pPr algn="r"/>
            <a:r>
              <a:rPr lang="en-US" dirty="0">
                <a:solidFill>
                  <a:schemeClr val="bg2"/>
                </a:solidFill>
              </a:rPr>
              <a:t>PWS</a:t>
            </a:r>
          </a:p>
        </p:txBody>
      </p:sp>
      <p:cxnSp>
        <p:nvCxnSpPr>
          <p:cNvPr id="27" name="Straight Arrow Connector 26">
            <a:extLst>
              <a:ext uri="{FF2B5EF4-FFF2-40B4-BE49-F238E27FC236}">
                <a16:creationId xmlns:a16="http://schemas.microsoft.com/office/drawing/2014/main" id="{C2DC9F82-ABF7-49E7-8BF1-FEB96F2CB615}"/>
              </a:ext>
            </a:extLst>
          </p:cNvPr>
          <p:cNvCxnSpPr>
            <a:cxnSpLocks/>
          </p:cNvCxnSpPr>
          <p:nvPr/>
        </p:nvCxnSpPr>
        <p:spPr>
          <a:xfrm flipH="1">
            <a:off x="2440410" y="2567285"/>
            <a:ext cx="221465" cy="11430"/>
          </a:xfrm>
          <a:prstGeom prst="straightConnector1">
            <a:avLst/>
          </a:prstGeom>
          <a:ln w="31750">
            <a:solidFill>
              <a:schemeClr val="bg2"/>
            </a:solidFill>
            <a:tailEnd type="arrow"/>
          </a:ln>
          <a:scene3d>
            <a:camera prst="orthographicFront">
              <a:rot lat="0" lon="0" rev="10800000"/>
            </a:camera>
            <a:lightRig rig="threePt" dir="t"/>
          </a:scene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502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8CB9D7-E036-4691-8478-440C5B98A843}"/>
              </a:ext>
            </a:extLst>
          </p:cNvPr>
          <p:cNvSpPr>
            <a:spLocks noGrp="1"/>
          </p:cNvSpPr>
          <p:nvPr>
            <p:ph type="sldNum" sz="quarter" idx="12"/>
          </p:nvPr>
        </p:nvSpPr>
        <p:spPr/>
        <p:txBody>
          <a:bodyPr/>
          <a:lstStyle/>
          <a:p>
            <a:fld id="{E25C318A-713C-E34F-BE3B-BC9114480D09}" type="slidenum">
              <a:rPr lang="en-US" smtClean="0"/>
              <a:t>6</a:t>
            </a:fld>
            <a:endParaRPr lang="en-US"/>
          </a:p>
        </p:txBody>
      </p:sp>
      <p:sp>
        <p:nvSpPr>
          <p:cNvPr id="3" name="Title 2">
            <a:extLst>
              <a:ext uri="{FF2B5EF4-FFF2-40B4-BE49-F238E27FC236}">
                <a16:creationId xmlns:a16="http://schemas.microsoft.com/office/drawing/2014/main" id="{631583F9-C4BC-4C14-8362-AB6035BDFB0B}"/>
              </a:ext>
            </a:extLst>
          </p:cNvPr>
          <p:cNvSpPr txBox="1">
            <a:spLocks/>
          </p:cNvSpPr>
          <p:nvPr/>
        </p:nvSpPr>
        <p:spPr>
          <a:xfrm>
            <a:off x="6120804" y="0"/>
            <a:ext cx="5461596" cy="1484671"/>
          </a:xfrm>
          <a:prstGeom prst="rect">
            <a:avLst/>
          </a:prstGeom>
        </p:spPr>
        <p:txBody>
          <a:bodyPr>
            <a:normAutofit/>
          </a:bodyPr>
          <a:lstStyle>
            <a:lvl1pPr algn="ctr" defTabSz="457200" rtl="0" eaLnBrk="1" latinLnBrk="0" hangingPunct="1">
              <a:spcBef>
                <a:spcPct val="0"/>
              </a:spcBef>
              <a:buNone/>
              <a:defRPr sz="4400" kern="1200">
                <a:solidFill>
                  <a:schemeClr val="bg1"/>
                </a:solidFill>
                <a:latin typeface="+mj-lt"/>
                <a:ea typeface="+mj-ea"/>
                <a:cs typeface="+mj-cs"/>
              </a:defRPr>
            </a:lvl1pPr>
          </a:lstStyle>
          <a:p>
            <a:r>
              <a:rPr lang="en-US" b="1" dirty="0"/>
              <a:t>Measured Water Quality (</a:t>
            </a:r>
            <a:r>
              <a:rPr lang="en-US" b="1" dirty="0" err="1"/>
              <a:t>TDS</a:t>
            </a:r>
            <a:r>
              <a:rPr lang="en-US" b="1" baseline="-25000" dirty="0" err="1"/>
              <a:t>meas</a:t>
            </a:r>
            <a:r>
              <a:rPr lang="en-US" b="1" dirty="0"/>
              <a:t>)</a:t>
            </a:r>
          </a:p>
        </p:txBody>
      </p:sp>
      <p:sp>
        <p:nvSpPr>
          <p:cNvPr id="4" name="Content Placeholder 3">
            <a:extLst>
              <a:ext uri="{FF2B5EF4-FFF2-40B4-BE49-F238E27FC236}">
                <a16:creationId xmlns:a16="http://schemas.microsoft.com/office/drawing/2014/main" id="{EB46282B-987F-4371-9A0D-8D22804551EE}"/>
              </a:ext>
            </a:extLst>
          </p:cNvPr>
          <p:cNvSpPr txBox="1">
            <a:spLocks/>
          </p:cNvSpPr>
          <p:nvPr/>
        </p:nvSpPr>
        <p:spPr>
          <a:xfrm>
            <a:off x="6096000" y="1404594"/>
            <a:ext cx="6096000" cy="545340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61 water wells, 146 measurements identified using aquifer determination</a:t>
            </a:r>
          </a:p>
          <a:p>
            <a:r>
              <a:rPr lang="en-US" sz="2800" dirty="0"/>
              <a:t>Limited to where people drill wells (shallow &amp; fresh)</a:t>
            </a:r>
          </a:p>
          <a:p>
            <a:r>
              <a:rPr lang="en-US" sz="2800" dirty="0"/>
              <a:t>Min: 151, Max: 4,345, Mean: 729</a:t>
            </a:r>
          </a:p>
          <a:p>
            <a:r>
              <a:rPr lang="en-US" sz="1400" dirty="0"/>
              <a:t>Sources: TWDB Groundwater Database, San Antonio Water System, Gonzales Underground Water Conservation District, U.S. Geological Survey Produced Water Database, published reports, raw-water sample reports from the Texas Commission on Environmental Quality public drinking water system program</a:t>
            </a:r>
          </a:p>
        </p:txBody>
      </p:sp>
      <p:pic>
        <p:nvPicPr>
          <p:cNvPr id="8" name="Picture 7">
            <a:extLst>
              <a:ext uri="{FF2B5EF4-FFF2-40B4-BE49-F238E27FC236}">
                <a16:creationId xmlns:a16="http://schemas.microsoft.com/office/drawing/2014/main" id="{567200F1-8DB5-48BB-8C4F-54503E53BCD4}"/>
              </a:ext>
            </a:extLst>
          </p:cNvPr>
          <p:cNvPicPr>
            <a:picLocks noChangeAspect="1"/>
          </p:cNvPicPr>
          <p:nvPr/>
        </p:nvPicPr>
        <p:blipFill>
          <a:blip r:embed="rId2"/>
          <a:stretch>
            <a:fillRect/>
          </a:stretch>
        </p:blipFill>
        <p:spPr>
          <a:xfrm>
            <a:off x="0" y="0"/>
            <a:ext cx="6120804" cy="6858000"/>
          </a:xfrm>
          <a:prstGeom prst="rect">
            <a:avLst/>
          </a:prstGeom>
        </p:spPr>
      </p:pic>
      <p:pic>
        <p:nvPicPr>
          <p:cNvPr id="9" name="Picture 8">
            <a:extLst>
              <a:ext uri="{FF2B5EF4-FFF2-40B4-BE49-F238E27FC236}">
                <a16:creationId xmlns:a16="http://schemas.microsoft.com/office/drawing/2014/main" id="{FEFD4936-A335-46CB-9B20-6767D7DEA788}"/>
              </a:ext>
            </a:extLst>
          </p:cNvPr>
          <p:cNvPicPr>
            <a:picLocks noChangeAspect="1"/>
          </p:cNvPicPr>
          <p:nvPr/>
        </p:nvPicPr>
        <p:blipFill>
          <a:blip r:embed="rId3"/>
          <a:stretch>
            <a:fillRect/>
          </a:stretch>
        </p:blipFill>
        <p:spPr>
          <a:xfrm>
            <a:off x="7225958" y="4924424"/>
            <a:ext cx="3209925" cy="1933575"/>
          </a:xfrm>
          <a:prstGeom prst="rect">
            <a:avLst/>
          </a:prstGeom>
        </p:spPr>
      </p:pic>
    </p:spTree>
    <p:extLst>
      <p:ext uri="{BB962C8B-B14F-4D97-AF65-F5344CB8AC3E}">
        <p14:creationId xmlns:p14="http://schemas.microsoft.com/office/powerpoint/2010/main" val="2151890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8CB9D7-E036-4691-8478-440C5B98A843}"/>
              </a:ext>
            </a:extLst>
          </p:cNvPr>
          <p:cNvSpPr>
            <a:spLocks noGrp="1"/>
          </p:cNvSpPr>
          <p:nvPr>
            <p:ph type="sldNum" sz="quarter" idx="12"/>
          </p:nvPr>
        </p:nvSpPr>
        <p:spPr/>
        <p:txBody>
          <a:bodyPr/>
          <a:lstStyle/>
          <a:p>
            <a:fld id="{E25C318A-713C-E34F-BE3B-BC9114480D09}" type="slidenum">
              <a:rPr lang="en-US" smtClean="0"/>
              <a:t>7</a:t>
            </a:fld>
            <a:endParaRPr lang="en-US"/>
          </a:p>
        </p:txBody>
      </p:sp>
      <p:sp>
        <p:nvSpPr>
          <p:cNvPr id="3" name="Title 2">
            <a:extLst>
              <a:ext uri="{FF2B5EF4-FFF2-40B4-BE49-F238E27FC236}">
                <a16:creationId xmlns:a16="http://schemas.microsoft.com/office/drawing/2014/main" id="{631583F9-C4BC-4C14-8362-AB6035BDFB0B}"/>
              </a:ext>
            </a:extLst>
          </p:cNvPr>
          <p:cNvSpPr txBox="1">
            <a:spLocks/>
          </p:cNvSpPr>
          <p:nvPr/>
        </p:nvSpPr>
        <p:spPr>
          <a:xfrm>
            <a:off x="609600" y="0"/>
            <a:ext cx="10972800" cy="1484671"/>
          </a:xfrm>
          <a:prstGeom prst="rect">
            <a:avLst/>
          </a:prstGeom>
        </p:spPr>
        <p:txBody>
          <a:bodyPr>
            <a:normAutofit/>
          </a:bodyPr>
          <a:lstStyle>
            <a:lvl1pPr algn="ctr" defTabSz="457200" rtl="0" eaLnBrk="1" latinLnBrk="0" hangingPunct="1">
              <a:spcBef>
                <a:spcPct val="0"/>
              </a:spcBef>
              <a:buNone/>
              <a:defRPr sz="4400" kern="1200">
                <a:solidFill>
                  <a:schemeClr val="bg1"/>
                </a:solidFill>
                <a:latin typeface="+mj-lt"/>
                <a:ea typeface="+mj-ea"/>
                <a:cs typeface="+mj-cs"/>
              </a:defRPr>
            </a:lvl1pPr>
          </a:lstStyle>
          <a:p>
            <a:r>
              <a:rPr lang="en-US" b="1" dirty="0"/>
              <a:t>Calculating Water Quality (</a:t>
            </a:r>
            <a:r>
              <a:rPr lang="en-US" dirty="0" err="1"/>
              <a:t>TDS</a:t>
            </a:r>
            <a:r>
              <a:rPr lang="en-US" baseline="-25000" dirty="0" err="1"/>
              <a:t>calc</a:t>
            </a:r>
            <a:r>
              <a:rPr lang="en-US" b="1" dirty="0"/>
              <a:t>)</a:t>
            </a:r>
          </a:p>
        </p:txBody>
      </p:sp>
      <p:sp>
        <p:nvSpPr>
          <p:cNvPr id="4" name="Content Placeholder 3">
            <a:extLst>
              <a:ext uri="{FF2B5EF4-FFF2-40B4-BE49-F238E27FC236}">
                <a16:creationId xmlns:a16="http://schemas.microsoft.com/office/drawing/2014/main" id="{EB46282B-987F-4371-9A0D-8D22804551EE}"/>
              </a:ext>
            </a:extLst>
          </p:cNvPr>
          <p:cNvSpPr txBox="1">
            <a:spLocks/>
          </p:cNvSpPr>
          <p:nvPr/>
        </p:nvSpPr>
        <p:spPr>
          <a:xfrm>
            <a:off x="599896" y="1602659"/>
            <a:ext cx="10972800" cy="493742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dirty="0"/>
          </a:p>
          <a:p>
            <a:endParaRPr lang="en-US" dirty="0"/>
          </a:p>
          <a:p>
            <a:endParaRPr lang="en-US" dirty="0"/>
          </a:p>
        </p:txBody>
      </p:sp>
      <mc:AlternateContent xmlns:mc="http://schemas.openxmlformats.org/markup-compatibility/2006">
        <mc:Choice xmlns:a14="http://schemas.microsoft.com/office/drawing/2010/main" Requires="a14">
          <p:sp>
            <p:nvSpPr>
              <p:cNvPr id="5" name="Content Placeholder 3">
                <a:extLst>
                  <a:ext uri="{FF2B5EF4-FFF2-40B4-BE49-F238E27FC236}">
                    <a16:creationId xmlns:a16="http://schemas.microsoft.com/office/drawing/2014/main" id="{D87BC2D9-3CD2-41B6-B570-1C15D5834EC0}"/>
                  </a:ext>
                </a:extLst>
              </p:cNvPr>
              <p:cNvSpPr txBox="1">
                <a:spLocks/>
              </p:cNvSpPr>
              <p:nvPr/>
            </p:nvSpPr>
            <p:spPr>
              <a:xfrm>
                <a:off x="614648" y="1047135"/>
                <a:ext cx="10972800" cy="568796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348 oil &amp; gas wells with 538 </a:t>
                </a:r>
                <a:r>
                  <a:rPr lang="en-US" sz="2400" dirty="0" err="1"/>
                  <a:t>TDS</a:t>
                </a:r>
                <a:r>
                  <a:rPr lang="en-US" sz="2400" baseline="-25000" dirty="0" err="1"/>
                  <a:t>calc</a:t>
                </a:r>
                <a:r>
                  <a:rPr lang="en-US" sz="2400" dirty="0"/>
                  <a:t> values</a:t>
                </a:r>
              </a:p>
              <a:p>
                <a:r>
                  <a:rPr lang="en-US" sz="2400" dirty="0"/>
                  <a:t>The </a:t>
                </a:r>
                <a:r>
                  <a:rPr lang="en-US" sz="2400" dirty="0" err="1"/>
                  <a:t>R</a:t>
                </a:r>
                <a:r>
                  <a:rPr lang="en-US" sz="2400" baseline="-25000" dirty="0" err="1"/>
                  <a:t>wa</a:t>
                </a:r>
                <a:r>
                  <a:rPr lang="en-US" sz="2400" dirty="0"/>
                  <a:t> Minimum Method (</a:t>
                </a:r>
                <a:r>
                  <a:rPr lang="en-US" sz="2400" u="sng" dirty="0"/>
                  <a:t>R</a:t>
                </a:r>
                <a:r>
                  <a:rPr lang="en-US" sz="2400" dirty="0"/>
                  <a:t>esistivity </a:t>
                </a:r>
                <a:r>
                  <a:rPr lang="en-US" sz="2400" u="sng" dirty="0"/>
                  <a:t>W</a:t>
                </a:r>
                <a:r>
                  <a:rPr lang="en-US" sz="2400" dirty="0"/>
                  <a:t>ater </a:t>
                </a:r>
                <a:r>
                  <a:rPr lang="en-US" sz="2400" u="sng" dirty="0"/>
                  <a:t>A</a:t>
                </a:r>
                <a:r>
                  <a:rPr lang="en-US" sz="2400" dirty="0"/>
                  <a:t>pparent) is based on the relationship between water salinity and resistivity. </a:t>
                </a:r>
              </a:p>
              <a:p>
                <a:endParaRPr lang="en-US" sz="1000" dirty="0"/>
              </a:p>
              <a:p>
                <a:r>
                  <a:rPr lang="en-US" sz="2400" dirty="0"/>
                  <a:t>A simplified version of Archie’s equation (1942) assumes 100% water saturation and </a:t>
                </a:r>
                <a:r>
                  <a:rPr lang="en-US" sz="2400" dirty="0" err="1"/>
                  <a:t>Winsauer</a:t>
                </a:r>
                <a:r>
                  <a:rPr lang="en-US" sz="2400" dirty="0"/>
                  <a:t> factor = 1 :</a:t>
                </a:r>
              </a:p>
              <a:p>
                <a:pPr marL="0" indent="0">
                  <a:buNone/>
                </a:pPr>
                <a:endParaRPr lang="en-US" sz="1000" dirty="0"/>
              </a:p>
              <a:p>
                <a:pPr marL="0" indent="0">
                  <a:buNone/>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m:rPr>
                              <m:sty m:val="p"/>
                            </m:rPr>
                            <a:rPr lang="en-US" sz="2400">
                              <a:latin typeface="Cambria Math" panose="02040503050406030204" pitchFamily="18" charset="0"/>
                            </a:rPr>
                            <m:t>R</m:t>
                          </m:r>
                        </m:e>
                        <m:sub>
                          <m:r>
                            <m:rPr>
                              <m:sty m:val="p"/>
                            </m:rPr>
                            <a:rPr lang="en-US" sz="2400">
                              <a:latin typeface="Cambria Math" panose="02040503050406030204" pitchFamily="18" charset="0"/>
                            </a:rPr>
                            <m:t>w</m:t>
                          </m:r>
                        </m:sub>
                      </m:sSub>
                      <m:r>
                        <a:rPr lang="en-US" sz="2400" i="1">
                          <a:latin typeface="Cambria Math" panose="02040503050406030204" pitchFamily="18" charset="0"/>
                        </a:rPr>
                        <m:t>= </m:t>
                      </m:r>
                      <m:sSub>
                        <m:sSubPr>
                          <m:ctrlPr>
                            <a:rPr lang="en-US" sz="2400" i="1">
                              <a:latin typeface="Cambria Math" panose="02040503050406030204" pitchFamily="18" charset="0"/>
                            </a:rPr>
                          </m:ctrlPr>
                        </m:sSubPr>
                        <m:e>
                          <m:r>
                            <m:rPr>
                              <m:sty m:val="p"/>
                            </m:rPr>
                            <a:rPr lang="en-US" sz="2400">
                              <a:latin typeface="Cambria Math" panose="02040503050406030204" pitchFamily="18" charset="0"/>
                            </a:rPr>
                            <m:t>R</m:t>
                          </m:r>
                        </m:e>
                        <m:sub>
                          <m:r>
                            <m:rPr>
                              <m:sty m:val="p"/>
                            </m:rPr>
                            <a:rPr lang="en-US" sz="2400">
                              <a:latin typeface="Cambria Math" panose="02040503050406030204" pitchFamily="18" charset="0"/>
                            </a:rPr>
                            <m:t>o</m:t>
                          </m:r>
                        </m:sub>
                      </m:sSub>
                      <m:r>
                        <a:rPr lang="en-US" sz="2400" i="1">
                          <a:latin typeface="Cambria Math" panose="02040503050406030204" pitchFamily="18" charset="0"/>
                        </a:rPr>
                        <m:t>· </m:t>
                      </m:r>
                      <m:sSup>
                        <m:sSupPr>
                          <m:ctrlPr>
                            <a:rPr lang="en-US" sz="2400" i="1">
                              <a:latin typeface="Cambria Math" panose="02040503050406030204" pitchFamily="18" charset="0"/>
                            </a:rPr>
                          </m:ctrlPr>
                        </m:sSupPr>
                        <m:e>
                          <m:r>
                            <a:rPr lang="en-US" sz="2400">
                              <a:latin typeface="Cambria Math" panose="02040503050406030204" pitchFamily="18" charset="0"/>
                            </a:rPr>
                            <m:t>ɸ</m:t>
                          </m:r>
                        </m:e>
                        <m:sup>
                          <m:r>
                            <m:rPr>
                              <m:sty m:val="p"/>
                            </m:rPr>
                            <a:rPr lang="en-US" sz="2400">
                              <a:latin typeface="Cambria Math" panose="02040503050406030204" pitchFamily="18" charset="0"/>
                            </a:rPr>
                            <m:t>m</m:t>
                          </m:r>
                        </m:sup>
                      </m:sSup>
                      <m:r>
                        <a:rPr lang="en-US" sz="2400" i="1">
                          <a:latin typeface="Cambria Math" panose="02040503050406030204" pitchFamily="18" charset="0"/>
                        </a:rPr>
                        <m:t> </m:t>
                      </m:r>
                    </m:oMath>
                  </m:oMathPara>
                </a14:m>
                <a:endParaRPr lang="en-US" sz="2400" dirty="0"/>
              </a:p>
              <a:p>
                <a:pPr marL="0" indent="0">
                  <a:buNone/>
                </a:pPr>
                <a:endParaRPr lang="en-US" sz="1600" dirty="0"/>
              </a:p>
              <a:p>
                <a:pPr marL="0" indent="0">
                  <a:buNone/>
                </a:pPr>
                <a:r>
                  <a:rPr lang="en-US" sz="1600" dirty="0"/>
                  <a:t>where: 		R</a:t>
                </a:r>
                <a:r>
                  <a:rPr lang="en-US" sz="1600" baseline="-25000" dirty="0"/>
                  <a:t>o</a:t>
                </a:r>
                <a:r>
                  <a:rPr lang="en-US" sz="1600" dirty="0"/>
                  <a:t>	= resistivity of the formation (units: ohm-meter)</a:t>
                </a:r>
              </a:p>
              <a:p>
                <a:pPr marL="0" indent="0">
                  <a:buNone/>
                </a:pPr>
                <a:r>
                  <a:rPr lang="en-US" sz="1600" dirty="0"/>
                  <a:t>			</a:t>
                </a:r>
                <a:r>
                  <a:rPr lang="en-US" sz="1600" dirty="0" err="1"/>
                  <a:t>R</a:t>
                </a:r>
                <a:r>
                  <a:rPr lang="en-US" sz="1600" baseline="-25000" dirty="0" err="1"/>
                  <a:t>w</a:t>
                </a:r>
                <a:r>
                  <a:rPr lang="en-US" sz="1600" dirty="0"/>
                  <a:t>	= resistivity of water (units: ohm-meter)</a:t>
                </a:r>
              </a:p>
              <a:p>
                <a:pPr marL="0" indent="0">
                  <a:buNone/>
                </a:pPr>
                <a:r>
                  <a:rPr lang="en-US" sz="1600" dirty="0"/>
                  <a:t>			ɸ	= porosity (units: percent)</a:t>
                </a:r>
              </a:p>
              <a:p>
                <a:pPr marL="0" indent="0">
                  <a:buNone/>
                </a:pPr>
                <a:r>
                  <a:rPr lang="en-US" sz="1600" dirty="0"/>
                  <a:t>			m	= cementation exponent (units: dimensionless)</a:t>
                </a:r>
              </a:p>
              <a:p>
                <a:pPr marL="0" indent="0">
                  <a:buNone/>
                </a:pPr>
                <a:endParaRPr lang="en-US" sz="1600" dirty="0"/>
              </a:p>
              <a:p>
                <a:r>
                  <a:rPr lang="en-US" sz="2400" dirty="0"/>
                  <a:t>Resistivity → specific conductance → total dissolved solids.</a:t>
                </a:r>
              </a:p>
              <a:p>
                <a:r>
                  <a:rPr lang="en-US" sz="2400" dirty="0"/>
                  <a:t>Let’s look at the details…</a:t>
                </a:r>
              </a:p>
              <a:p>
                <a:pPr marL="0" indent="0" algn="ctr">
                  <a:buNone/>
                </a:pPr>
                <a:endParaRPr lang="en-US" sz="2400" dirty="0"/>
              </a:p>
              <a:p>
                <a:pPr marL="0" indent="0">
                  <a:buFont typeface="Arial"/>
                  <a:buNone/>
                </a:pPr>
                <a:endParaRPr lang="en-US" dirty="0"/>
              </a:p>
              <a:p>
                <a:endParaRPr lang="en-US" dirty="0"/>
              </a:p>
              <a:p>
                <a:endParaRPr lang="en-US" dirty="0"/>
              </a:p>
            </p:txBody>
          </p:sp>
        </mc:Choice>
        <mc:Fallback>
          <p:sp>
            <p:nvSpPr>
              <p:cNvPr id="5" name="Content Placeholder 3">
                <a:extLst>
                  <a:ext uri="{FF2B5EF4-FFF2-40B4-BE49-F238E27FC236}">
                    <a16:creationId xmlns:a16="http://schemas.microsoft.com/office/drawing/2014/main" id="{D87BC2D9-3CD2-41B6-B570-1C15D5834EC0}"/>
                  </a:ext>
                </a:extLst>
              </p:cNvPr>
              <p:cNvSpPr txBox="1">
                <a:spLocks noRot="1" noChangeAspect="1" noMove="1" noResize="1" noEditPoints="1" noAdjustHandles="1" noChangeArrowheads="1" noChangeShapeType="1" noTextEdit="1"/>
              </p:cNvSpPr>
              <p:nvPr/>
            </p:nvSpPr>
            <p:spPr>
              <a:xfrm>
                <a:off x="614648" y="1047135"/>
                <a:ext cx="10972800" cy="5687961"/>
              </a:xfrm>
              <a:prstGeom prst="rect">
                <a:avLst/>
              </a:prstGeom>
              <a:blipFill>
                <a:blip r:embed="rId2"/>
                <a:stretch>
                  <a:fillRect l="-778" t="-857" r="-500"/>
                </a:stretch>
              </a:blipFill>
            </p:spPr>
            <p:txBody>
              <a:bodyPr/>
              <a:lstStyle/>
              <a:p>
                <a:r>
                  <a:rPr lang="en-US">
                    <a:noFill/>
                  </a:rPr>
                  <a:t> </a:t>
                </a:r>
              </a:p>
            </p:txBody>
          </p:sp>
        </mc:Fallback>
      </mc:AlternateContent>
    </p:spTree>
    <p:extLst>
      <p:ext uri="{BB962C8B-B14F-4D97-AF65-F5344CB8AC3E}">
        <p14:creationId xmlns:p14="http://schemas.microsoft.com/office/powerpoint/2010/main" val="3499475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anim calcmode="lin" valueType="num">
                                      <p:cBhvr additive="base">
                                        <p:cTn id="7"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7" end="7"/>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8" end="8"/>
                                            </p:txEl>
                                          </p:spTgt>
                                        </p:tgtEl>
                                        <p:attrNameLst>
                                          <p:attrName>style.visibility</p:attrName>
                                        </p:attrNameLst>
                                      </p:cBhvr>
                                      <p:to>
                                        <p:strVal val="visible"/>
                                      </p:to>
                                    </p:set>
                                    <p:anim calcmode="lin" valueType="num">
                                      <p:cBhvr additive="base">
                                        <p:cTn id="11"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8" end="8"/>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9" end="9"/>
                                            </p:txEl>
                                          </p:spTgt>
                                        </p:tgtEl>
                                        <p:attrNameLst>
                                          <p:attrName>style.visibility</p:attrName>
                                        </p:attrNameLst>
                                      </p:cBhvr>
                                      <p:to>
                                        <p:strVal val="visible"/>
                                      </p:to>
                                    </p:set>
                                    <p:anim calcmode="lin" valueType="num">
                                      <p:cBhvr additive="base">
                                        <p:cTn id="15"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9" end="9"/>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xEl>
                                              <p:pRg st="10" end="10"/>
                                            </p:txEl>
                                          </p:spTgt>
                                        </p:tgtEl>
                                        <p:attrNameLst>
                                          <p:attrName>style.visibility</p:attrName>
                                        </p:attrNameLst>
                                      </p:cBhvr>
                                      <p:to>
                                        <p:strVal val="visible"/>
                                      </p:to>
                                    </p:set>
                                    <p:anim calcmode="lin" valueType="num">
                                      <p:cBhvr additive="base">
                                        <p:cTn id="19"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0" end="10"/>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xEl>
                                              <p:pRg st="12" end="12"/>
                                            </p:txEl>
                                          </p:spTgt>
                                        </p:tgtEl>
                                        <p:attrNameLst>
                                          <p:attrName>style.visibility</p:attrName>
                                        </p:attrNameLst>
                                      </p:cBhvr>
                                      <p:to>
                                        <p:strVal val="visible"/>
                                      </p:to>
                                    </p:set>
                                    <p:anim calcmode="lin" valueType="num">
                                      <p:cBhvr additive="base">
                                        <p:cTn id="23" dur="500" fill="hold"/>
                                        <p:tgtEl>
                                          <p:spTgt spid="5">
                                            <p:txEl>
                                              <p:pRg st="12" end="1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12" end="12"/>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
                                            <p:txEl>
                                              <p:pRg st="13" end="13"/>
                                            </p:txEl>
                                          </p:spTgt>
                                        </p:tgtEl>
                                        <p:attrNameLst>
                                          <p:attrName>style.visibility</p:attrName>
                                        </p:attrNameLst>
                                      </p:cBhvr>
                                      <p:to>
                                        <p:strVal val="visible"/>
                                      </p:to>
                                    </p:set>
                                    <p:anim calcmode="lin" valueType="num">
                                      <p:cBhvr additive="base">
                                        <p:cTn id="27" dur="500" fill="hold"/>
                                        <p:tgtEl>
                                          <p:spTgt spid="5">
                                            <p:txEl>
                                              <p:pRg st="13" end="1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8CB9D7-E036-4691-8478-440C5B98A843}"/>
              </a:ext>
            </a:extLst>
          </p:cNvPr>
          <p:cNvSpPr>
            <a:spLocks noGrp="1"/>
          </p:cNvSpPr>
          <p:nvPr>
            <p:ph type="sldNum" sz="quarter" idx="12"/>
          </p:nvPr>
        </p:nvSpPr>
        <p:spPr/>
        <p:txBody>
          <a:bodyPr/>
          <a:lstStyle/>
          <a:p>
            <a:fld id="{E25C318A-713C-E34F-BE3B-BC9114480D09}" type="slidenum">
              <a:rPr lang="en-US" smtClean="0"/>
              <a:t>8</a:t>
            </a:fld>
            <a:endParaRPr lang="en-US"/>
          </a:p>
        </p:txBody>
      </p:sp>
      <p:sp>
        <p:nvSpPr>
          <p:cNvPr id="3" name="Title 2">
            <a:extLst>
              <a:ext uri="{FF2B5EF4-FFF2-40B4-BE49-F238E27FC236}">
                <a16:creationId xmlns:a16="http://schemas.microsoft.com/office/drawing/2014/main" id="{631583F9-C4BC-4C14-8362-AB6035BDFB0B}"/>
              </a:ext>
            </a:extLst>
          </p:cNvPr>
          <p:cNvSpPr txBox="1">
            <a:spLocks/>
          </p:cNvSpPr>
          <p:nvPr/>
        </p:nvSpPr>
        <p:spPr>
          <a:xfrm>
            <a:off x="294962" y="658760"/>
            <a:ext cx="5486400" cy="943900"/>
          </a:xfrm>
          <a:prstGeom prst="rect">
            <a:avLst/>
          </a:prstGeom>
        </p:spPr>
        <p:txBody>
          <a:bodyPr>
            <a:noAutofit/>
          </a:bodyPr>
          <a:lstStyle>
            <a:lvl1pPr algn="ctr" defTabSz="457200" rtl="0" eaLnBrk="1" latinLnBrk="0" hangingPunct="1">
              <a:spcBef>
                <a:spcPct val="0"/>
              </a:spcBef>
              <a:buNone/>
              <a:defRPr sz="4400" kern="1200">
                <a:solidFill>
                  <a:schemeClr val="bg1"/>
                </a:solidFill>
                <a:latin typeface="+mj-lt"/>
                <a:ea typeface="+mj-ea"/>
                <a:cs typeface="+mj-cs"/>
              </a:defRPr>
            </a:lvl1pPr>
          </a:lstStyle>
          <a:p>
            <a:r>
              <a:rPr lang="en-US" sz="3200" b="1" dirty="0"/>
              <a:t>Depth and Temperatures</a:t>
            </a:r>
          </a:p>
          <a:p>
            <a:r>
              <a:rPr lang="en-US" sz="3200" b="1" dirty="0"/>
              <a:t>(</a:t>
            </a:r>
            <a:r>
              <a:rPr lang="en-US" sz="3200" dirty="0"/>
              <a:t>D</a:t>
            </a:r>
            <a:r>
              <a:rPr lang="en-US" sz="3200" baseline="-25000" dirty="0"/>
              <a:t>t, </a:t>
            </a:r>
            <a:r>
              <a:rPr lang="en-US" sz="3200" dirty="0"/>
              <a:t>D</a:t>
            </a:r>
            <a:r>
              <a:rPr lang="en-US" sz="3200" baseline="-25000" dirty="0"/>
              <a:t>f, </a:t>
            </a:r>
            <a:r>
              <a:rPr lang="en-US" sz="3200" dirty="0"/>
              <a:t>T</a:t>
            </a:r>
            <a:r>
              <a:rPr lang="en-US" sz="3200" baseline="-25000" dirty="0"/>
              <a:t>s, </a:t>
            </a:r>
            <a:r>
              <a:rPr lang="en-US" sz="3200" dirty="0" err="1"/>
              <a:t>T</a:t>
            </a:r>
            <a:r>
              <a:rPr lang="en-US" sz="3200" baseline="-25000" dirty="0" err="1"/>
              <a:t>bh</a:t>
            </a:r>
            <a:r>
              <a:rPr lang="en-US" sz="3200" dirty="0"/>
              <a:t>)</a:t>
            </a:r>
            <a:endParaRPr lang="en-US" sz="3200" b="1" dirty="0"/>
          </a:p>
        </p:txBody>
      </p:sp>
      <p:sp>
        <p:nvSpPr>
          <p:cNvPr id="6" name="Content Placeholder 3">
            <a:extLst>
              <a:ext uri="{FF2B5EF4-FFF2-40B4-BE49-F238E27FC236}">
                <a16:creationId xmlns:a16="http://schemas.microsoft.com/office/drawing/2014/main" id="{420E40C6-DD68-44CE-913A-21B67B234445}"/>
              </a:ext>
            </a:extLst>
          </p:cNvPr>
          <p:cNvSpPr txBox="1">
            <a:spLocks/>
          </p:cNvSpPr>
          <p:nvPr/>
        </p:nvSpPr>
        <p:spPr>
          <a:xfrm>
            <a:off x="0" y="1881255"/>
            <a:ext cx="6096000" cy="4781729"/>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Temperature effects resistivity</a:t>
            </a:r>
          </a:p>
          <a:p>
            <a:r>
              <a:rPr lang="en-US" dirty="0"/>
              <a:t>We assume a constant temperature gradient from the surface to bottom of the well hole to calculate the formation temperature</a:t>
            </a:r>
          </a:p>
          <a:p>
            <a:pPr marL="0" indent="0" algn="ctr">
              <a:buNone/>
            </a:pPr>
            <a:r>
              <a:rPr lang="en-US" sz="1600" dirty="0"/>
              <a:t>D</a:t>
            </a:r>
            <a:r>
              <a:rPr lang="en-US" sz="1600" baseline="-25000" dirty="0"/>
              <a:t>t</a:t>
            </a:r>
            <a:r>
              <a:rPr lang="en-US" sz="1600" dirty="0"/>
              <a:t>: total depth of the well</a:t>
            </a:r>
            <a:endParaRPr lang="en-US" sz="1600" baseline="-25000" dirty="0"/>
          </a:p>
          <a:p>
            <a:pPr marL="0" indent="0" algn="ctr">
              <a:buNone/>
            </a:pPr>
            <a:r>
              <a:rPr lang="en-US" sz="1600" dirty="0"/>
              <a:t>D</a:t>
            </a:r>
            <a:r>
              <a:rPr lang="en-US" sz="1600" baseline="-25000" dirty="0"/>
              <a:t>f</a:t>
            </a:r>
            <a:r>
              <a:rPr lang="en-US" sz="1600" dirty="0"/>
              <a:t>: depth of the formation</a:t>
            </a:r>
            <a:endParaRPr lang="en-US" sz="1600" baseline="-25000" dirty="0"/>
          </a:p>
          <a:p>
            <a:pPr marL="0" indent="0" algn="ctr">
              <a:buNone/>
            </a:pPr>
            <a:r>
              <a:rPr lang="en-US" sz="1600" dirty="0"/>
              <a:t>T</a:t>
            </a:r>
            <a:r>
              <a:rPr lang="en-US" sz="1600" baseline="-25000" dirty="0"/>
              <a:t>s</a:t>
            </a:r>
            <a:r>
              <a:rPr lang="en-US" sz="1600" dirty="0"/>
              <a:t>: surface temperature</a:t>
            </a:r>
            <a:endParaRPr lang="en-US" sz="1600" baseline="-25000" dirty="0"/>
          </a:p>
          <a:p>
            <a:pPr marL="0" indent="0" algn="ctr">
              <a:buNone/>
            </a:pPr>
            <a:r>
              <a:rPr lang="en-US" sz="1600" dirty="0" err="1"/>
              <a:t>T</a:t>
            </a:r>
            <a:r>
              <a:rPr lang="en-US" sz="1600" baseline="-25000" dirty="0" err="1"/>
              <a:t>bh</a:t>
            </a:r>
            <a:r>
              <a:rPr lang="en-US" sz="1600" dirty="0"/>
              <a:t>: bottom hole temperature</a:t>
            </a:r>
          </a:p>
          <a:p>
            <a:pPr marL="0" indent="0">
              <a:buFont typeface="Arial"/>
              <a:buNone/>
            </a:pPr>
            <a:endParaRPr lang="en-US" dirty="0"/>
          </a:p>
          <a:p>
            <a:endParaRPr lang="en-US" dirty="0"/>
          </a:p>
          <a:p>
            <a:endParaRPr lang="en-US" dirty="0"/>
          </a:p>
        </p:txBody>
      </p:sp>
      <p:sp>
        <p:nvSpPr>
          <p:cNvPr id="8" name="Title 2">
            <a:extLst>
              <a:ext uri="{FF2B5EF4-FFF2-40B4-BE49-F238E27FC236}">
                <a16:creationId xmlns:a16="http://schemas.microsoft.com/office/drawing/2014/main" id="{12E9A770-0CC5-40D4-A77F-80E8CDBE8FCB}"/>
              </a:ext>
            </a:extLst>
          </p:cNvPr>
          <p:cNvSpPr txBox="1">
            <a:spLocks/>
          </p:cNvSpPr>
          <p:nvPr/>
        </p:nvSpPr>
        <p:spPr>
          <a:xfrm>
            <a:off x="6425386" y="653846"/>
            <a:ext cx="5486400" cy="948814"/>
          </a:xfrm>
          <a:prstGeom prst="rect">
            <a:avLst/>
          </a:prstGeom>
        </p:spPr>
        <p:txBody>
          <a:bodyPr>
            <a:noAutofit/>
          </a:bodyPr>
          <a:lstStyle>
            <a:lvl1pPr algn="ctr" defTabSz="457200" rtl="0" eaLnBrk="1" latinLnBrk="0" hangingPunct="1">
              <a:spcBef>
                <a:spcPct val="0"/>
              </a:spcBef>
              <a:buNone/>
              <a:defRPr sz="4400" kern="1200">
                <a:solidFill>
                  <a:schemeClr val="bg1"/>
                </a:solidFill>
                <a:latin typeface="+mj-lt"/>
                <a:ea typeface="+mj-ea"/>
                <a:cs typeface="+mj-cs"/>
              </a:defRPr>
            </a:lvl1pPr>
          </a:lstStyle>
          <a:p>
            <a:r>
              <a:rPr lang="en-US" sz="3200" b="1" dirty="0"/>
              <a:t>Deep Resistivity</a:t>
            </a:r>
          </a:p>
          <a:p>
            <a:r>
              <a:rPr lang="en-US" sz="3200" b="1" dirty="0"/>
              <a:t>(</a:t>
            </a:r>
            <a:r>
              <a:rPr lang="en-US" sz="3200" dirty="0"/>
              <a:t>R</a:t>
            </a:r>
            <a:r>
              <a:rPr lang="en-US" sz="3200" baseline="-25000" dirty="0"/>
              <a:t>o</a:t>
            </a:r>
            <a:r>
              <a:rPr lang="en-US" sz="3200" dirty="0"/>
              <a:t>)</a:t>
            </a:r>
            <a:endParaRPr lang="en-US" sz="3200" b="1" dirty="0"/>
          </a:p>
        </p:txBody>
      </p:sp>
      <p:sp>
        <p:nvSpPr>
          <p:cNvPr id="10" name="Content Placeholder 3">
            <a:extLst>
              <a:ext uri="{FF2B5EF4-FFF2-40B4-BE49-F238E27FC236}">
                <a16:creationId xmlns:a16="http://schemas.microsoft.com/office/drawing/2014/main" id="{47CDD6DF-92B8-4F4E-97E1-BAC60812E893}"/>
              </a:ext>
            </a:extLst>
          </p:cNvPr>
          <p:cNvSpPr txBox="1">
            <a:spLocks/>
          </p:cNvSpPr>
          <p:nvPr/>
        </p:nvSpPr>
        <p:spPr>
          <a:xfrm>
            <a:off x="6105828" y="1821915"/>
            <a:ext cx="6096000" cy="485225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Avoid the mud infiltrate “invaded zone”</a:t>
            </a:r>
          </a:p>
          <a:p>
            <a:r>
              <a:rPr lang="en-US" dirty="0"/>
              <a:t>Take value from a clean, shale-free sand &gt;10ft thick</a:t>
            </a:r>
          </a:p>
          <a:p>
            <a:r>
              <a:rPr lang="en-US" dirty="0"/>
              <a:t>Units </a:t>
            </a:r>
            <a:r>
              <a:rPr lang="en-US"/>
              <a:t>are in ohm-m</a:t>
            </a:r>
            <a:endParaRPr lang="en-US" dirty="0"/>
          </a:p>
          <a:p>
            <a:pPr marL="0" indent="0">
              <a:buFont typeface="Arial"/>
              <a:buNone/>
            </a:pPr>
            <a:endParaRPr lang="en-US" dirty="0"/>
          </a:p>
          <a:p>
            <a:endParaRPr lang="en-US" dirty="0"/>
          </a:p>
          <a:p>
            <a:endParaRPr lang="en-US" dirty="0"/>
          </a:p>
        </p:txBody>
      </p:sp>
      <p:sp>
        <p:nvSpPr>
          <p:cNvPr id="12" name="Title 2">
            <a:extLst>
              <a:ext uri="{FF2B5EF4-FFF2-40B4-BE49-F238E27FC236}">
                <a16:creationId xmlns:a16="http://schemas.microsoft.com/office/drawing/2014/main" id="{E15E3C6F-819C-475B-919F-C5D2998D3566}"/>
              </a:ext>
            </a:extLst>
          </p:cNvPr>
          <p:cNvSpPr txBox="1">
            <a:spLocks/>
          </p:cNvSpPr>
          <p:nvPr/>
        </p:nvSpPr>
        <p:spPr>
          <a:xfrm>
            <a:off x="3352804" y="8208"/>
            <a:ext cx="5486400" cy="1484671"/>
          </a:xfrm>
          <a:prstGeom prst="rect">
            <a:avLst/>
          </a:prstGeom>
        </p:spPr>
        <p:txBody>
          <a:bodyPr>
            <a:normAutofit/>
          </a:bodyPr>
          <a:lstStyle>
            <a:lvl1pPr algn="ctr" defTabSz="457200" rtl="0" eaLnBrk="1" latinLnBrk="0" hangingPunct="1">
              <a:spcBef>
                <a:spcPct val="0"/>
              </a:spcBef>
              <a:buNone/>
              <a:defRPr sz="4400" kern="1200">
                <a:solidFill>
                  <a:schemeClr val="bg1"/>
                </a:solidFill>
                <a:latin typeface="+mj-lt"/>
                <a:ea typeface="+mj-ea"/>
                <a:cs typeface="+mj-cs"/>
              </a:defRPr>
            </a:lvl1pPr>
          </a:lstStyle>
          <a:p>
            <a:r>
              <a:rPr lang="en-US" b="1" dirty="0"/>
              <a:t>Parameters (1/3)</a:t>
            </a:r>
          </a:p>
        </p:txBody>
      </p:sp>
    </p:spTree>
    <p:extLst>
      <p:ext uri="{BB962C8B-B14F-4D97-AF65-F5344CB8AC3E}">
        <p14:creationId xmlns:p14="http://schemas.microsoft.com/office/powerpoint/2010/main" val="34360482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8CB9D7-E036-4691-8478-440C5B98A843}"/>
              </a:ext>
            </a:extLst>
          </p:cNvPr>
          <p:cNvSpPr>
            <a:spLocks noGrp="1"/>
          </p:cNvSpPr>
          <p:nvPr>
            <p:ph type="sldNum" sz="quarter" idx="12"/>
          </p:nvPr>
        </p:nvSpPr>
        <p:spPr/>
        <p:txBody>
          <a:bodyPr/>
          <a:lstStyle/>
          <a:p>
            <a:fld id="{E25C318A-713C-E34F-BE3B-BC9114480D09}" type="slidenum">
              <a:rPr lang="en-US" smtClean="0"/>
              <a:t>9</a:t>
            </a:fld>
            <a:endParaRPr lang="en-US"/>
          </a:p>
        </p:txBody>
      </p:sp>
      <p:sp>
        <p:nvSpPr>
          <p:cNvPr id="3" name="Title 2">
            <a:extLst>
              <a:ext uri="{FF2B5EF4-FFF2-40B4-BE49-F238E27FC236}">
                <a16:creationId xmlns:a16="http://schemas.microsoft.com/office/drawing/2014/main" id="{631583F9-C4BC-4C14-8362-AB6035BDFB0B}"/>
              </a:ext>
            </a:extLst>
          </p:cNvPr>
          <p:cNvSpPr txBox="1">
            <a:spLocks/>
          </p:cNvSpPr>
          <p:nvPr/>
        </p:nvSpPr>
        <p:spPr>
          <a:xfrm>
            <a:off x="294962" y="658759"/>
            <a:ext cx="5486400" cy="511277"/>
          </a:xfrm>
          <a:prstGeom prst="rect">
            <a:avLst/>
          </a:prstGeom>
        </p:spPr>
        <p:txBody>
          <a:bodyPr>
            <a:normAutofit fontScale="92500" lnSpcReduction="10000"/>
          </a:bodyPr>
          <a:lstStyle>
            <a:lvl1pPr algn="ctr" defTabSz="457200" rtl="0" eaLnBrk="1" latinLnBrk="0" hangingPunct="1">
              <a:spcBef>
                <a:spcPct val="0"/>
              </a:spcBef>
              <a:buNone/>
              <a:defRPr sz="4400" kern="1200">
                <a:solidFill>
                  <a:schemeClr val="bg1"/>
                </a:solidFill>
                <a:latin typeface="+mj-lt"/>
                <a:ea typeface="+mj-ea"/>
                <a:cs typeface="+mj-cs"/>
              </a:defRPr>
            </a:lvl1pPr>
          </a:lstStyle>
          <a:p>
            <a:r>
              <a:rPr lang="en-US" sz="3200" b="1" dirty="0"/>
              <a:t>“</a:t>
            </a:r>
            <a:r>
              <a:rPr lang="en-US" sz="3200" b="1" dirty="0" err="1"/>
              <a:t>ct</a:t>
            </a:r>
            <a:r>
              <a:rPr lang="en-US" sz="3200" b="1" dirty="0"/>
              <a:t>” factors</a:t>
            </a:r>
          </a:p>
        </p:txBody>
      </p:sp>
      <p:sp>
        <p:nvSpPr>
          <p:cNvPr id="4" name="Content Placeholder 3">
            <a:extLst>
              <a:ext uri="{FF2B5EF4-FFF2-40B4-BE49-F238E27FC236}">
                <a16:creationId xmlns:a16="http://schemas.microsoft.com/office/drawing/2014/main" id="{EB46282B-987F-4371-9A0D-8D22804551EE}"/>
              </a:ext>
            </a:extLst>
          </p:cNvPr>
          <p:cNvSpPr txBox="1">
            <a:spLocks/>
          </p:cNvSpPr>
          <p:nvPr/>
        </p:nvSpPr>
        <p:spPr>
          <a:xfrm>
            <a:off x="599896" y="1602659"/>
            <a:ext cx="10972800" cy="493742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dirty="0"/>
          </a:p>
          <a:p>
            <a:endParaRPr lang="en-US" dirty="0"/>
          </a:p>
          <a:p>
            <a:endParaRPr lang="en-US" dirty="0"/>
          </a:p>
        </p:txBody>
      </p:sp>
      <p:sp>
        <p:nvSpPr>
          <p:cNvPr id="5" name="Content Placeholder 3">
            <a:extLst>
              <a:ext uri="{FF2B5EF4-FFF2-40B4-BE49-F238E27FC236}">
                <a16:creationId xmlns:a16="http://schemas.microsoft.com/office/drawing/2014/main" id="{D87BC2D9-3CD2-41B6-B570-1C15D5834EC0}"/>
              </a:ext>
            </a:extLst>
          </p:cNvPr>
          <p:cNvSpPr txBox="1">
            <a:spLocks/>
          </p:cNvSpPr>
          <p:nvPr/>
        </p:nvSpPr>
        <p:spPr>
          <a:xfrm>
            <a:off x="614648" y="1047135"/>
            <a:ext cx="10972800" cy="568796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dirty="0"/>
          </a:p>
          <a:p>
            <a:pPr marL="0" indent="0">
              <a:buFont typeface="Arial"/>
              <a:buNone/>
            </a:pPr>
            <a:endParaRPr lang="en-US" dirty="0"/>
          </a:p>
          <a:p>
            <a:endParaRPr lang="en-US" dirty="0"/>
          </a:p>
          <a:p>
            <a:endParaRPr lang="en-US" dirty="0"/>
          </a:p>
        </p:txBody>
      </p:sp>
      <mc:AlternateContent xmlns:mc="http://schemas.openxmlformats.org/markup-compatibility/2006" xmlns:a14="http://schemas.microsoft.com/office/drawing/2010/main">
        <mc:Choice Requires="a14">
          <p:sp>
            <p:nvSpPr>
              <p:cNvPr id="6" name="Content Placeholder 3">
                <a:extLst>
                  <a:ext uri="{FF2B5EF4-FFF2-40B4-BE49-F238E27FC236}">
                    <a16:creationId xmlns:a16="http://schemas.microsoft.com/office/drawing/2014/main" id="{420E40C6-DD68-44CE-913A-21B67B234445}"/>
                  </a:ext>
                </a:extLst>
              </p:cNvPr>
              <p:cNvSpPr txBox="1">
                <a:spLocks/>
              </p:cNvSpPr>
              <p:nvPr/>
            </p:nvSpPr>
            <p:spPr>
              <a:xfrm>
                <a:off x="0" y="3428999"/>
                <a:ext cx="6096000" cy="323398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108 </a:t>
                </a:r>
                <a:r>
                  <a:rPr lang="en-US" dirty="0" err="1"/>
                  <a:t>TDS</a:t>
                </a:r>
                <a:r>
                  <a:rPr lang="en-US" baseline="-25000" dirty="0" err="1"/>
                  <a:t>meas</a:t>
                </a:r>
                <a:r>
                  <a:rPr lang="en-US" dirty="0"/>
                  <a:t> correlated with specific conductance</a:t>
                </a:r>
              </a:p>
              <a:p>
                <a:pPr marL="0" indent="0">
                  <a:buFont typeface="Arial"/>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𝑐𝑡</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𝑇𝐷𝑆</m:t>
                          </m:r>
                        </m:num>
                        <m:den>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𝐶</m:t>
                              </m:r>
                            </m:e>
                            <m:sub>
                              <m:r>
                                <a:rPr lang="en-US" b="0" i="1" smtClean="0">
                                  <a:latin typeface="Cambria Math" panose="02040503050406030204" pitchFamily="18" charset="0"/>
                                  <a:ea typeface="Cambria Math" panose="02040503050406030204" pitchFamily="18" charset="0"/>
                                </a:rPr>
                                <m:t>𝑤</m:t>
                              </m:r>
                            </m:sub>
                          </m:sSub>
                        </m:den>
                      </m:f>
                    </m:oMath>
                  </m:oMathPara>
                </a14:m>
                <a:endParaRPr lang="en-US" dirty="0"/>
              </a:p>
              <a:p>
                <a:pPr marL="0" indent="0">
                  <a:buNone/>
                </a:pPr>
                <a:endParaRPr lang="en-US" sz="1400" dirty="0"/>
              </a:p>
              <a:p>
                <a:pPr marL="0" indent="0">
                  <a:buNone/>
                </a:pPr>
                <a:r>
                  <a:rPr lang="en-US" sz="1400" dirty="0" err="1"/>
                  <a:t>ct</a:t>
                </a:r>
                <a:r>
                  <a:rPr lang="en-US" sz="1400" dirty="0"/>
                  <a:t>	= </a:t>
                </a:r>
                <a:r>
                  <a:rPr lang="en-US" sz="1400" dirty="0" err="1"/>
                  <a:t>ct</a:t>
                </a:r>
                <a:r>
                  <a:rPr lang="en-US" sz="1400" dirty="0"/>
                  <a:t> conversion factor</a:t>
                </a:r>
              </a:p>
              <a:p>
                <a:pPr marL="0" indent="0">
                  <a:buNone/>
                </a:pPr>
                <a:r>
                  <a:rPr lang="en-US" sz="1400" dirty="0"/>
                  <a:t>TDS	= interpreted total dissolved solids (milligrams per liter)</a:t>
                </a:r>
              </a:p>
              <a:p>
                <a:pPr marL="0" indent="0">
                  <a:buNone/>
                </a:pPr>
                <a:r>
                  <a:rPr lang="en-US" sz="1400" dirty="0" err="1"/>
                  <a:t>Cw</a:t>
                </a:r>
                <a:r>
                  <a:rPr lang="en-US" sz="1400" dirty="0"/>
                  <a:t>	= conductivity water at 77</a:t>
                </a:r>
                <a:r>
                  <a:rPr lang="en-US" sz="1400" dirty="0">
                    <a:latin typeface="Calibri" panose="020F0502020204030204" pitchFamily="34" charset="0"/>
                    <a:cs typeface="Calibri" panose="020F0502020204030204" pitchFamily="34" charset="0"/>
                  </a:rPr>
                  <a:t>°</a:t>
                </a:r>
                <a:r>
                  <a:rPr lang="en-US" sz="1400" dirty="0"/>
                  <a:t>F (microsiemens centimeter)</a:t>
                </a:r>
              </a:p>
              <a:p>
                <a:endParaRPr lang="en-US" dirty="0"/>
              </a:p>
            </p:txBody>
          </p:sp>
        </mc:Choice>
        <mc:Fallback xmlns="">
          <p:sp>
            <p:nvSpPr>
              <p:cNvPr id="6" name="Content Placeholder 3">
                <a:extLst>
                  <a:ext uri="{FF2B5EF4-FFF2-40B4-BE49-F238E27FC236}">
                    <a16:creationId xmlns:a16="http://schemas.microsoft.com/office/drawing/2014/main" id="{420E40C6-DD68-44CE-913A-21B67B234445}"/>
                  </a:ext>
                </a:extLst>
              </p:cNvPr>
              <p:cNvSpPr txBox="1">
                <a:spLocks noRot="1" noChangeAspect="1" noMove="1" noResize="1" noEditPoints="1" noAdjustHandles="1" noChangeArrowheads="1" noChangeShapeType="1" noTextEdit="1"/>
              </p:cNvSpPr>
              <p:nvPr/>
            </p:nvSpPr>
            <p:spPr>
              <a:xfrm>
                <a:off x="0" y="3428999"/>
                <a:ext cx="6096000" cy="3233985"/>
              </a:xfrm>
              <a:prstGeom prst="rect">
                <a:avLst/>
              </a:prstGeom>
              <a:blipFill>
                <a:blip r:embed="rId2"/>
                <a:stretch>
                  <a:fillRect l="-2300" t="-2260"/>
                </a:stretch>
              </a:blipFill>
            </p:spPr>
            <p:txBody>
              <a:bodyPr/>
              <a:lstStyle/>
              <a:p>
                <a:r>
                  <a:rPr lang="en-US">
                    <a:noFill/>
                  </a:rPr>
                  <a:t> </a:t>
                </a:r>
              </a:p>
            </p:txBody>
          </p:sp>
        </mc:Fallback>
      </mc:AlternateContent>
      <p:graphicFrame>
        <p:nvGraphicFramePr>
          <p:cNvPr id="7" name="Table 6">
            <a:extLst>
              <a:ext uri="{FF2B5EF4-FFF2-40B4-BE49-F238E27FC236}">
                <a16:creationId xmlns:a16="http://schemas.microsoft.com/office/drawing/2014/main" id="{F3F75726-D79F-49AC-8870-9F4E83B3C6C1}"/>
              </a:ext>
            </a:extLst>
          </p:cNvPr>
          <p:cNvGraphicFramePr>
            <a:graphicFrameLocks noGrp="1"/>
          </p:cNvGraphicFramePr>
          <p:nvPr>
            <p:extLst>
              <p:ext uri="{D42A27DB-BD31-4B8C-83A1-F6EECF244321}">
                <p14:modId xmlns:p14="http://schemas.microsoft.com/office/powerpoint/2010/main" val="1760439421"/>
              </p:ext>
            </p:extLst>
          </p:nvPr>
        </p:nvGraphicFramePr>
        <p:xfrm>
          <a:off x="78657" y="1192778"/>
          <a:ext cx="5953431" cy="2236220"/>
        </p:xfrm>
        <a:graphic>
          <a:graphicData uri="http://schemas.openxmlformats.org/drawingml/2006/table">
            <a:tbl>
              <a:tblPr firstRow="1" bandRow="1">
                <a:tableStyleId>{5C22544A-7EE6-4342-B048-85BDC9FD1C3A}</a:tableStyleId>
              </a:tblPr>
              <a:tblGrid>
                <a:gridCol w="533399">
                  <a:extLst>
                    <a:ext uri="{9D8B030D-6E8A-4147-A177-3AD203B41FA5}">
                      <a16:colId xmlns:a16="http://schemas.microsoft.com/office/drawing/2014/main" val="2347104411"/>
                    </a:ext>
                  </a:extLst>
                </a:gridCol>
                <a:gridCol w="530943">
                  <a:extLst>
                    <a:ext uri="{9D8B030D-6E8A-4147-A177-3AD203B41FA5}">
                      <a16:colId xmlns:a16="http://schemas.microsoft.com/office/drawing/2014/main" val="3232730521"/>
                    </a:ext>
                  </a:extLst>
                </a:gridCol>
                <a:gridCol w="742336">
                  <a:extLst>
                    <a:ext uri="{9D8B030D-6E8A-4147-A177-3AD203B41FA5}">
                      <a16:colId xmlns:a16="http://schemas.microsoft.com/office/drawing/2014/main" val="1087143260"/>
                    </a:ext>
                  </a:extLst>
                </a:gridCol>
                <a:gridCol w="530943">
                  <a:extLst>
                    <a:ext uri="{9D8B030D-6E8A-4147-A177-3AD203B41FA5}">
                      <a16:colId xmlns:a16="http://schemas.microsoft.com/office/drawing/2014/main" val="575307781"/>
                    </a:ext>
                  </a:extLst>
                </a:gridCol>
                <a:gridCol w="430161">
                  <a:extLst>
                    <a:ext uri="{9D8B030D-6E8A-4147-A177-3AD203B41FA5}">
                      <a16:colId xmlns:a16="http://schemas.microsoft.com/office/drawing/2014/main" val="1485600859"/>
                    </a:ext>
                  </a:extLst>
                </a:gridCol>
                <a:gridCol w="513734">
                  <a:extLst>
                    <a:ext uri="{9D8B030D-6E8A-4147-A177-3AD203B41FA5}">
                      <a16:colId xmlns:a16="http://schemas.microsoft.com/office/drawing/2014/main" val="3910360009"/>
                    </a:ext>
                  </a:extLst>
                </a:gridCol>
                <a:gridCol w="380999">
                  <a:extLst>
                    <a:ext uri="{9D8B030D-6E8A-4147-A177-3AD203B41FA5}">
                      <a16:colId xmlns:a16="http://schemas.microsoft.com/office/drawing/2014/main" val="2156229448"/>
                    </a:ext>
                  </a:extLst>
                </a:gridCol>
                <a:gridCol w="344129">
                  <a:extLst>
                    <a:ext uri="{9D8B030D-6E8A-4147-A177-3AD203B41FA5}">
                      <a16:colId xmlns:a16="http://schemas.microsoft.com/office/drawing/2014/main" val="3134855559"/>
                    </a:ext>
                  </a:extLst>
                </a:gridCol>
                <a:gridCol w="530943">
                  <a:extLst>
                    <a:ext uri="{9D8B030D-6E8A-4147-A177-3AD203B41FA5}">
                      <a16:colId xmlns:a16="http://schemas.microsoft.com/office/drawing/2014/main" val="4090209618"/>
                    </a:ext>
                  </a:extLst>
                </a:gridCol>
                <a:gridCol w="503902">
                  <a:extLst>
                    <a:ext uri="{9D8B030D-6E8A-4147-A177-3AD203B41FA5}">
                      <a16:colId xmlns:a16="http://schemas.microsoft.com/office/drawing/2014/main" val="2949288208"/>
                    </a:ext>
                  </a:extLst>
                </a:gridCol>
                <a:gridCol w="380999">
                  <a:extLst>
                    <a:ext uri="{9D8B030D-6E8A-4147-A177-3AD203B41FA5}">
                      <a16:colId xmlns:a16="http://schemas.microsoft.com/office/drawing/2014/main" val="2141772235"/>
                    </a:ext>
                  </a:extLst>
                </a:gridCol>
                <a:gridCol w="530943">
                  <a:extLst>
                    <a:ext uri="{9D8B030D-6E8A-4147-A177-3AD203B41FA5}">
                      <a16:colId xmlns:a16="http://schemas.microsoft.com/office/drawing/2014/main" val="4000619375"/>
                    </a:ext>
                  </a:extLst>
                </a:gridCol>
              </a:tblGrid>
              <a:tr h="0">
                <a:tc>
                  <a:txBody>
                    <a:bodyPr/>
                    <a:lstStyle/>
                    <a:p>
                      <a:pPr marL="0" marR="0" algn="ctr">
                        <a:lnSpc>
                          <a:spcPct val="115000"/>
                        </a:lnSpc>
                        <a:spcBef>
                          <a:spcPts val="0"/>
                        </a:spcBef>
                        <a:spcAft>
                          <a:spcPts val="0"/>
                        </a:spcAft>
                      </a:pPr>
                      <a:r>
                        <a:rPr lang="en-US" sz="1400" dirty="0">
                          <a:effectLst/>
                        </a:rPr>
                        <a:t>TDS</a:t>
                      </a:r>
                    </a:p>
                    <a:p>
                      <a:pPr marL="0" marR="0" algn="ctr">
                        <a:lnSpc>
                          <a:spcPct val="115000"/>
                        </a:lnSpc>
                        <a:spcBef>
                          <a:spcPts val="0"/>
                        </a:spcBef>
                        <a:spcAft>
                          <a:spcPts val="0"/>
                        </a:spcAft>
                      </a:pPr>
                      <a:r>
                        <a:rPr lang="en-US" sz="1400" dirty="0">
                          <a:effectLst/>
                        </a:rPr>
                        <a:t>low</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ctr">
                        <a:lnSpc>
                          <a:spcPct val="115000"/>
                        </a:lnSpc>
                        <a:spcBef>
                          <a:spcPts val="0"/>
                        </a:spcBef>
                        <a:spcAft>
                          <a:spcPts val="0"/>
                        </a:spcAft>
                      </a:pPr>
                      <a:r>
                        <a:rPr lang="en-US" sz="1400" dirty="0">
                          <a:effectLst/>
                        </a:rPr>
                        <a:t>TDS</a:t>
                      </a:r>
                    </a:p>
                    <a:p>
                      <a:pPr marL="0" marR="0" algn="ctr">
                        <a:lnSpc>
                          <a:spcPct val="115000"/>
                        </a:lnSpc>
                        <a:spcBef>
                          <a:spcPts val="0"/>
                        </a:spcBef>
                        <a:spcAft>
                          <a:spcPts val="0"/>
                        </a:spcAft>
                      </a:pPr>
                      <a:r>
                        <a:rPr lang="en-US" sz="1400" dirty="0">
                          <a:effectLst/>
                        </a:rPr>
                        <a:t>high</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ctr">
                        <a:lnSpc>
                          <a:spcPct val="115000"/>
                        </a:lnSpc>
                        <a:spcBef>
                          <a:spcPts val="0"/>
                        </a:spcBef>
                        <a:spcAft>
                          <a:spcPts val="0"/>
                        </a:spcAft>
                      </a:pPr>
                      <a:r>
                        <a:rPr lang="en-US" sz="1400" dirty="0">
                          <a:effectLst/>
                        </a:rPr>
                        <a:t>Number</a:t>
                      </a:r>
                    </a:p>
                    <a:p>
                      <a:pPr marL="0" marR="0" algn="ctr">
                        <a:lnSpc>
                          <a:spcPct val="115000"/>
                        </a:lnSpc>
                        <a:spcBef>
                          <a:spcPts val="0"/>
                        </a:spcBef>
                        <a:spcAft>
                          <a:spcPts val="0"/>
                        </a:spcAft>
                      </a:pPr>
                      <a:r>
                        <a:rPr lang="en-US" sz="1400" dirty="0">
                          <a:effectLst/>
                        </a:rPr>
                        <a:t>records</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ctr">
                        <a:lnSpc>
                          <a:spcPct val="115000"/>
                        </a:lnSpc>
                        <a:spcBef>
                          <a:spcPts val="0"/>
                        </a:spcBef>
                        <a:spcAft>
                          <a:spcPts val="0"/>
                        </a:spcAft>
                      </a:pPr>
                      <a:r>
                        <a:rPr lang="en-US" sz="1400">
                          <a:effectLst/>
                        </a:rPr>
                        <a:t>TDS</a:t>
                      </a:r>
                    </a:p>
                    <a:p>
                      <a:pPr marL="0" marR="0" algn="ctr">
                        <a:lnSpc>
                          <a:spcPct val="115000"/>
                        </a:lnSpc>
                        <a:spcBef>
                          <a:spcPts val="0"/>
                        </a:spcBef>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ctr">
                        <a:lnSpc>
                          <a:spcPct val="115000"/>
                        </a:lnSpc>
                        <a:spcBef>
                          <a:spcPts val="0"/>
                        </a:spcBef>
                        <a:spcAft>
                          <a:spcPts val="0"/>
                        </a:spcAft>
                      </a:pPr>
                      <a:r>
                        <a:rPr lang="en-US" sz="1400">
                          <a:effectLst/>
                        </a:rPr>
                        <a:t>ct</a:t>
                      </a:r>
                    </a:p>
                    <a:p>
                      <a:pPr marL="0" marR="0" algn="ctr">
                        <a:lnSpc>
                          <a:spcPct val="115000"/>
                        </a:lnSpc>
                        <a:spcBef>
                          <a:spcPts val="0"/>
                        </a:spcBef>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ctr">
                        <a:lnSpc>
                          <a:spcPct val="115000"/>
                        </a:lnSpc>
                        <a:spcBef>
                          <a:spcPts val="0"/>
                        </a:spcBef>
                        <a:spcAft>
                          <a:spcPts val="0"/>
                        </a:spcAft>
                      </a:pPr>
                      <a:r>
                        <a:rPr lang="en-US" sz="1400">
                          <a:effectLst/>
                        </a:rPr>
                        <a:t>R</a:t>
                      </a:r>
                      <a:r>
                        <a:rPr lang="en-US" sz="1400" baseline="-25000">
                          <a:effectLst/>
                        </a:rPr>
                        <a:t>wcRw</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ctr">
                        <a:lnSpc>
                          <a:spcPct val="115000"/>
                        </a:lnSpc>
                        <a:spcBef>
                          <a:spcPts val="0"/>
                        </a:spcBef>
                        <a:spcAft>
                          <a:spcPts val="0"/>
                        </a:spcAft>
                      </a:pPr>
                      <a:r>
                        <a:rPr lang="en-US" sz="1400">
                          <a:effectLst/>
                        </a:rPr>
                        <a:t>Ca</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ctr">
                        <a:lnSpc>
                          <a:spcPct val="115000"/>
                        </a:lnSpc>
                        <a:spcBef>
                          <a:spcPts val="0"/>
                        </a:spcBef>
                        <a:spcAft>
                          <a:spcPts val="0"/>
                        </a:spcAft>
                      </a:pPr>
                      <a:r>
                        <a:rPr lang="en-US" sz="1400">
                          <a:effectLst/>
                        </a:rPr>
                        <a:t>Mg</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ctr">
                        <a:lnSpc>
                          <a:spcPct val="115000"/>
                        </a:lnSpc>
                        <a:spcBef>
                          <a:spcPts val="0"/>
                        </a:spcBef>
                        <a:spcAft>
                          <a:spcPts val="0"/>
                        </a:spcAft>
                      </a:pPr>
                      <a:r>
                        <a:rPr lang="en-US" sz="1400">
                          <a:effectLst/>
                        </a:rPr>
                        <a:t>Na</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ctr">
                        <a:lnSpc>
                          <a:spcPct val="115000"/>
                        </a:lnSpc>
                        <a:spcBef>
                          <a:spcPts val="0"/>
                        </a:spcBef>
                        <a:spcAft>
                          <a:spcPts val="0"/>
                        </a:spcAft>
                      </a:pPr>
                      <a:r>
                        <a:rPr lang="en-US" sz="1400">
                          <a:effectLst/>
                        </a:rPr>
                        <a:t>HCO</a:t>
                      </a:r>
                      <a:r>
                        <a:rPr lang="en-US" sz="1400" baseline="-25000">
                          <a:effectLst/>
                        </a:rPr>
                        <a:t>3</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ctr">
                        <a:lnSpc>
                          <a:spcPct val="115000"/>
                        </a:lnSpc>
                        <a:spcBef>
                          <a:spcPts val="0"/>
                        </a:spcBef>
                        <a:spcAft>
                          <a:spcPts val="0"/>
                        </a:spcAft>
                      </a:pPr>
                      <a:r>
                        <a:rPr lang="en-US" sz="1400">
                          <a:effectLst/>
                        </a:rPr>
                        <a:t>SO</a:t>
                      </a:r>
                      <a:r>
                        <a:rPr lang="en-US" sz="1400" baseline="-25000">
                          <a:effectLst/>
                        </a:rPr>
                        <a:t>4</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ctr">
                        <a:lnSpc>
                          <a:spcPct val="115000"/>
                        </a:lnSpc>
                        <a:spcBef>
                          <a:spcPts val="0"/>
                        </a:spcBef>
                        <a:spcAft>
                          <a:spcPts val="0"/>
                        </a:spcAft>
                      </a:pPr>
                      <a:r>
                        <a:rPr lang="en-US" sz="1400">
                          <a:effectLst/>
                        </a:rPr>
                        <a:t>Cl</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871244346"/>
                  </a:ext>
                </a:extLst>
              </a:tr>
              <a:tr h="0">
                <a:tc>
                  <a:txBody>
                    <a:bodyPr/>
                    <a:lstStyle/>
                    <a:p>
                      <a:pPr marL="0" marR="0" algn="r">
                        <a:lnSpc>
                          <a:spcPct val="115000"/>
                        </a:lnSpc>
                        <a:spcBef>
                          <a:spcPts val="0"/>
                        </a:spcBef>
                        <a:spcAft>
                          <a:spcPts val="0"/>
                        </a:spcAft>
                      </a:pPr>
                      <a:r>
                        <a:rPr lang="en-US" sz="1400">
                          <a:effectLst/>
                        </a:rPr>
                        <a:t>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tc>
                  <a:txBody>
                    <a:bodyPr/>
                    <a:lstStyle/>
                    <a:p>
                      <a:pPr marL="0" marR="0" algn="r">
                        <a:lnSpc>
                          <a:spcPct val="115000"/>
                        </a:lnSpc>
                        <a:spcBef>
                          <a:spcPts val="0"/>
                        </a:spcBef>
                        <a:spcAft>
                          <a:spcPts val="0"/>
                        </a:spcAft>
                      </a:pPr>
                      <a:r>
                        <a:rPr lang="en-US" sz="1400">
                          <a:effectLst/>
                        </a:rPr>
                        <a:t>499</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tc>
                  <a:txBody>
                    <a:bodyPr/>
                    <a:lstStyle/>
                    <a:p>
                      <a:pPr marL="0" marR="0" algn="r">
                        <a:lnSpc>
                          <a:spcPct val="115000"/>
                        </a:lnSpc>
                        <a:spcBef>
                          <a:spcPts val="0"/>
                        </a:spcBef>
                        <a:spcAft>
                          <a:spcPts val="0"/>
                        </a:spcAft>
                      </a:pPr>
                      <a:r>
                        <a:rPr lang="en-US" sz="1400" dirty="0">
                          <a:effectLst/>
                        </a:rPr>
                        <a:t>35</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tc>
                  <a:txBody>
                    <a:bodyPr/>
                    <a:lstStyle/>
                    <a:p>
                      <a:pPr marL="0" marR="0" algn="r">
                        <a:lnSpc>
                          <a:spcPct val="115000"/>
                        </a:lnSpc>
                        <a:spcBef>
                          <a:spcPts val="0"/>
                        </a:spcBef>
                        <a:spcAft>
                          <a:spcPts val="0"/>
                        </a:spcAft>
                      </a:pPr>
                      <a:r>
                        <a:rPr lang="en-US" sz="1400" dirty="0">
                          <a:effectLst/>
                        </a:rPr>
                        <a:t>335</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tc>
                  <a:txBody>
                    <a:bodyPr/>
                    <a:lstStyle/>
                    <a:p>
                      <a:pPr marL="0" marR="0" algn="r">
                        <a:lnSpc>
                          <a:spcPct val="115000"/>
                        </a:lnSpc>
                        <a:spcBef>
                          <a:spcPts val="0"/>
                        </a:spcBef>
                        <a:spcAft>
                          <a:spcPts val="0"/>
                        </a:spcAft>
                      </a:pPr>
                      <a:r>
                        <a:rPr lang="en-US" sz="1400">
                          <a:effectLst/>
                        </a:rPr>
                        <a:t>0.54</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tc>
                  <a:txBody>
                    <a:bodyPr/>
                    <a:lstStyle/>
                    <a:p>
                      <a:pPr marL="0" marR="0" algn="r">
                        <a:lnSpc>
                          <a:spcPct val="115000"/>
                        </a:lnSpc>
                        <a:spcBef>
                          <a:spcPts val="0"/>
                        </a:spcBef>
                        <a:spcAft>
                          <a:spcPts val="0"/>
                        </a:spcAft>
                      </a:pPr>
                      <a:r>
                        <a:rPr lang="en-US" sz="1400">
                          <a:effectLst/>
                        </a:rPr>
                        <a:t>1.23</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tc>
                  <a:txBody>
                    <a:bodyPr/>
                    <a:lstStyle/>
                    <a:p>
                      <a:pPr marL="0" marR="0" algn="r">
                        <a:lnSpc>
                          <a:spcPct val="115000"/>
                        </a:lnSpc>
                        <a:spcBef>
                          <a:spcPts val="0"/>
                        </a:spcBef>
                        <a:spcAft>
                          <a:spcPts val="0"/>
                        </a:spcAft>
                      </a:pPr>
                      <a:r>
                        <a:rPr lang="en-US" sz="1400">
                          <a:effectLst/>
                        </a:rPr>
                        <a:t>39</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tc>
                  <a:txBody>
                    <a:bodyPr/>
                    <a:lstStyle/>
                    <a:p>
                      <a:pPr marL="0" marR="0" algn="r">
                        <a:lnSpc>
                          <a:spcPct val="115000"/>
                        </a:lnSpc>
                        <a:spcBef>
                          <a:spcPts val="0"/>
                        </a:spcBef>
                        <a:spcAft>
                          <a:spcPts val="0"/>
                        </a:spcAft>
                      </a:pPr>
                      <a:r>
                        <a:rPr lang="en-US" sz="1400">
                          <a:effectLst/>
                        </a:rPr>
                        <a:t>9</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tc>
                  <a:txBody>
                    <a:bodyPr/>
                    <a:lstStyle/>
                    <a:p>
                      <a:pPr marL="0" marR="0" algn="r">
                        <a:lnSpc>
                          <a:spcPct val="115000"/>
                        </a:lnSpc>
                        <a:spcBef>
                          <a:spcPts val="0"/>
                        </a:spcBef>
                        <a:spcAft>
                          <a:spcPts val="0"/>
                        </a:spcAft>
                      </a:pPr>
                      <a:r>
                        <a:rPr lang="en-US" sz="1400">
                          <a:effectLst/>
                        </a:rPr>
                        <a:t>72</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tc>
                  <a:txBody>
                    <a:bodyPr/>
                    <a:lstStyle/>
                    <a:p>
                      <a:pPr marL="0" marR="0" algn="r">
                        <a:lnSpc>
                          <a:spcPct val="115000"/>
                        </a:lnSpc>
                        <a:spcBef>
                          <a:spcPts val="0"/>
                        </a:spcBef>
                        <a:spcAft>
                          <a:spcPts val="0"/>
                        </a:spcAft>
                      </a:pPr>
                      <a:r>
                        <a:rPr lang="en-US" sz="1400">
                          <a:effectLst/>
                        </a:rPr>
                        <a:t>183</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tc>
                  <a:txBody>
                    <a:bodyPr/>
                    <a:lstStyle/>
                    <a:p>
                      <a:pPr marL="0" marR="0" algn="r">
                        <a:lnSpc>
                          <a:spcPct val="115000"/>
                        </a:lnSpc>
                        <a:spcBef>
                          <a:spcPts val="0"/>
                        </a:spcBef>
                        <a:spcAft>
                          <a:spcPts val="0"/>
                        </a:spcAft>
                      </a:pPr>
                      <a:r>
                        <a:rPr lang="en-US" sz="1400">
                          <a:effectLst/>
                        </a:rPr>
                        <a:t>55</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tc>
                  <a:txBody>
                    <a:bodyPr/>
                    <a:lstStyle/>
                    <a:p>
                      <a:pPr marL="0" marR="0" algn="r">
                        <a:lnSpc>
                          <a:spcPct val="115000"/>
                        </a:lnSpc>
                        <a:spcBef>
                          <a:spcPts val="0"/>
                        </a:spcBef>
                        <a:spcAft>
                          <a:spcPts val="0"/>
                        </a:spcAft>
                      </a:pPr>
                      <a:r>
                        <a:rPr lang="en-US" sz="1400">
                          <a:effectLst/>
                        </a:rPr>
                        <a:t>63</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extLst>
                  <a:ext uri="{0D108BD9-81ED-4DB2-BD59-A6C34878D82A}">
                    <a16:rowId xmlns:a16="http://schemas.microsoft.com/office/drawing/2014/main" val="3167143419"/>
                  </a:ext>
                </a:extLst>
              </a:tr>
              <a:tr h="0">
                <a:tc>
                  <a:txBody>
                    <a:bodyPr/>
                    <a:lstStyle/>
                    <a:p>
                      <a:pPr marL="0" marR="0" algn="r">
                        <a:lnSpc>
                          <a:spcPct val="115000"/>
                        </a:lnSpc>
                        <a:spcBef>
                          <a:spcPts val="0"/>
                        </a:spcBef>
                        <a:spcAft>
                          <a:spcPts val="0"/>
                        </a:spcAft>
                      </a:pPr>
                      <a:r>
                        <a:rPr lang="en-US" sz="1400">
                          <a:effectLst/>
                        </a:rPr>
                        <a:t>500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tc>
                  <a:txBody>
                    <a:bodyPr/>
                    <a:lstStyle/>
                    <a:p>
                      <a:pPr marL="0" marR="0" algn="r">
                        <a:lnSpc>
                          <a:spcPct val="115000"/>
                        </a:lnSpc>
                        <a:spcBef>
                          <a:spcPts val="0"/>
                        </a:spcBef>
                        <a:spcAft>
                          <a:spcPts val="0"/>
                        </a:spcAft>
                      </a:pPr>
                      <a:r>
                        <a:rPr lang="en-US" sz="1400">
                          <a:effectLst/>
                        </a:rPr>
                        <a:t>999</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tc>
                  <a:txBody>
                    <a:bodyPr/>
                    <a:lstStyle/>
                    <a:p>
                      <a:pPr marL="0" marR="0" algn="r">
                        <a:lnSpc>
                          <a:spcPct val="115000"/>
                        </a:lnSpc>
                        <a:spcBef>
                          <a:spcPts val="0"/>
                        </a:spcBef>
                        <a:spcAft>
                          <a:spcPts val="0"/>
                        </a:spcAft>
                      </a:pPr>
                      <a:r>
                        <a:rPr lang="en-US" sz="1400">
                          <a:effectLst/>
                        </a:rPr>
                        <a:t>61</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tc>
                  <a:txBody>
                    <a:bodyPr/>
                    <a:lstStyle/>
                    <a:p>
                      <a:pPr marL="0" marR="0" algn="r">
                        <a:lnSpc>
                          <a:spcPct val="115000"/>
                        </a:lnSpc>
                        <a:spcBef>
                          <a:spcPts val="0"/>
                        </a:spcBef>
                        <a:spcAft>
                          <a:spcPts val="0"/>
                        </a:spcAft>
                      </a:pPr>
                      <a:r>
                        <a:rPr lang="en-US" sz="1400" dirty="0">
                          <a:effectLst/>
                        </a:rPr>
                        <a:t>686</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tc>
                  <a:txBody>
                    <a:bodyPr/>
                    <a:lstStyle/>
                    <a:p>
                      <a:pPr marL="0" marR="0" algn="r">
                        <a:lnSpc>
                          <a:spcPct val="115000"/>
                        </a:lnSpc>
                        <a:spcBef>
                          <a:spcPts val="0"/>
                        </a:spcBef>
                        <a:spcAft>
                          <a:spcPts val="0"/>
                        </a:spcAft>
                      </a:pPr>
                      <a:r>
                        <a:rPr lang="en-US" sz="1400" dirty="0">
                          <a:effectLst/>
                        </a:rPr>
                        <a:t>0.56</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tc>
                  <a:txBody>
                    <a:bodyPr/>
                    <a:lstStyle/>
                    <a:p>
                      <a:pPr marL="0" marR="0" algn="r">
                        <a:lnSpc>
                          <a:spcPct val="115000"/>
                        </a:lnSpc>
                        <a:spcBef>
                          <a:spcPts val="0"/>
                        </a:spcBef>
                        <a:spcAft>
                          <a:spcPts val="0"/>
                        </a:spcAft>
                      </a:pPr>
                      <a:r>
                        <a:rPr lang="en-US" sz="1400">
                          <a:effectLst/>
                        </a:rPr>
                        <a:t>1.22</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tc>
                  <a:txBody>
                    <a:bodyPr/>
                    <a:lstStyle/>
                    <a:p>
                      <a:pPr marL="0" marR="0" algn="r">
                        <a:lnSpc>
                          <a:spcPct val="115000"/>
                        </a:lnSpc>
                        <a:spcBef>
                          <a:spcPts val="0"/>
                        </a:spcBef>
                        <a:spcAft>
                          <a:spcPts val="0"/>
                        </a:spcAft>
                      </a:pPr>
                      <a:r>
                        <a:rPr lang="en-US" sz="1400">
                          <a:effectLst/>
                        </a:rPr>
                        <a:t>69</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tc>
                  <a:txBody>
                    <a:bodyPr/>
                    <a:lstStyle/>
                    <a:p>
                      <a:pPr marL="0" marR="0" algn="r">
                        <a:lnSpc>
                          <a:spcPct val="115000"/>
                        </a:lnSpc>
                        <a:spcBef>
                          <a:spcPts val="0"/>
                        </a:spcBef>
                        <a:spcAft>
                          <a:spcPts val="0"/>
                        </a:spcAft>
                      </a:pPr>
                      <a:r>
                        <a:rPr lang="en-US" sz="1400">
                          <a:effectLst/>
                        </a:rPr>
                        <a:t>21</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tc>
                  <a:txBody>
                    <a:bodyPr/>
                    <a:lstStyle/>
                    <a:p>
                      <a:pPr marL="0" marR="0" algn="r">
                        <a:lnSpc>
                          <a:spcPct val="115000"/>
                        </a:lnSpc>
                        <a:spcBef>
                          <a:spcPts val="0"/>
                        </a:spcBef>
                        <a:spcAft>
                          <a:spcPts val="0"/>
                        </a:spcAft>
                      </a:pPr>
                      <a:r>
                        <a:rPr lang="en-US" sz="1400">
                          <a:effectLst/>
                        </a:rPr>
                        <a:t>146</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tc>
                  <a:txBody>
                    <a:bodyPr/>
                    <a:lstStyle/>
                    <a:p>
                      <a:pPr marL="0" marR="0" algn="r">
                        <a:lnSpc>
                          <a:spcPct val="115000"/>
                        </a:lnSpc>
                        <a:spcBef>
                          <a:spcPts val="0"/>
                        </a:spcBef>
                        <a:spcAft>
                          <a:spcPts val="0"/>
                        </a:spcAft>
                      </a:pPr>
                      <a:r>
                        <a:rPr lang="en-US" sz="1400">
                          <a:effectLst/>
                        </a:rPr>
                        <a:t>282</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tc>
                  <a:txBody>
                    <a:bodyPr/>
                    <a:lstStyle/>
                    <a:p>
                      <a:pPr marL="0" marR="0" algn="r">
                        <a:lnSpc>
                          <a:spcPct val="115000"/>
                        </a:lnSpc>
                        <a:spcBef>
                          <a:spcPts val="0"/>
                        </a:spcBef>
                        <a:spcAft>
                          <a:spcPts val="0"/>
                        </a:spcAft>
                      </a:pPr>
                      <a:r>
                        <a:rPr lang="en-US" sz="1400">
                          <a:effectLst/>
                        </a:rPr>
                        <a:t>181</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tc>
                  <a:txBody>
                    <a:bodyPr/>
                    <a:lstStyle/>
                    <a:p>
                      <a:pPr marL="0" marR="0" algn="r">
                        <a:lnSpc>
                          <a:spcPct val="115000"/>
                        </a:lnSpc>
                        <a:spcBef>
                          <a:spcPts val="0"/>
                        </a:spcBef>
                        <a:spcAft>
                          <a:spcPts val="0"/>
                        </a:spcAft>
                      </a:pPr>
                      <a:r>
                        <a:rPr lang="en-US" sz="1400">
                          <a:effectLst/>
                        </a:rPr>
                        <a:t>122</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extLst>
                  <a:ext uri="{0D108BD9-81ED-4DB2-BD59-A6C34878D82A}">
                    <a16:rowId xmlns:a16="http://schemas.microsoft.com/office/drawing/2014/main" val="865327953"/>
                  </a:ext>
                </a:extLst>
              </a:tr>
              <a:tr h="0">
                <a:tc>
                  <a:txBody>
                    <a:bodyPr/>
                    <a:lstStyle/>
                    <a:p>
                      <a:pPr marL="0" marR="0" algn="r">
                        <a:lnSpc>
                          <a:spcPct val="115000"/>
                        </a:lnSpc>
                        <a:spcBef>
                          <a:spcPts val="0"/>
                        </a:spcBef>
                        <a:spcAft>
                          <a:spcPts val="0"/>
                        </a:spcAft>
                      </a:pPr>
                      <a:r>
                        <a:rPr lang="en-US" sz="1400">
                          <a:effectLst/>
                        </a:rPr>
                        <a:t>1,000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tc>
                  <a:txBody>
                    <a:bodyPr/>
                    <a:lstStyle/>
                    <a:p>
                      <a:pPr marL="0" marR="0" algn="r">
                        <a:lnSpc>
                          <a:spcPct val="115000"/>
                        </a:lnSpc>
                        <a:spcBef>
                          <a:spcPts val="0"/>
                        </a:spcBef>
                        <a:spcAft>
                          <a:spcPts val="0"/>
                        </a:spcAft>
                      </a:pPr>
                      <a:r>
                        <a:rPr lang="en-US" sz="1400">
                          <a:effectLst/>
                        </a:rPr>
                        <a:t>1,999</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tc>
                  <a:txBody>
                    <a:bodyPr/>
                    <a:lstStyle/>
                    <a:p>
                      <a:pPr marL="0" marR="0" algn="r">
                        <a:lnSpc>
                          <a:spcPct val="115000"/>
                        </a:lnSpc>
                        <a:spcBef>
                          <a:spcPts val="0"/>
                        </a:spcBef>
                        <a:spcAft>
                          <a:spcPts val="0"/>
                        </a:spcAft>
                      </a:pPr>
                      <a:r>
                        <a:rPr lang="en-US" sz="1400">
                          <a:effectLst/>
                        </a:rPr>
                        <a:t>6</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tc>
                  <a:txBody>
                    <a:bodyPr/>
                    <a:lstStyle/>
                    <a:p>
                      <a:pPr marL="0" marR="0" algn="r">
                        <a:lnSpc>
                          <a:spcPct val="115000"/>
                        </a:lnSpc>
                        <a:spcBef>
                          <a:spcPts val="0"/>
                        </a:spcBef>
                        <a:spcAft>
                          <a:spcPts val="0"/>
                        </a:spcAft>
                      </a:pPr>
                      <a:r>
                        <a:rPr lang="en-US" sz="1400">
                          <a:effectLst/>
                        </a:rPr>
                        <a:t>1,224</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tc>
                  <a:txBody>
                    <a:bodyPr/>
                    <a:lstStyle/>
                    <a:p>
                      <a:pPr marL="0" marR="0" algn="r">
                        <a:lnSpc>
                          <a:spcPct val="115000"/>
                        </a:lnSpc>
                        <a:spcBef>
                          <a:spcPts val="0"/>
                        </a:spcBef>
                        <a:spcAft>
                          <a:spcPts val="0"/>
                        </a:spcAft>
                      </a:pPr>
                      <a:r>
                        <a:rPr lang="en-US" sz="1400" dirty="0">
                          <a:effectLst/>
                        </a:rPr>
                        <a:t>0.62</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tc>
                  <a:txBody>
                    <a:bodyPr/>
                    <a:lstStyle/>
                    <a:p>
                      <a:pPr marL="0" marR="0" algn="r">
                        <a:lnSpc>
                          <a:spcPct val="115000"/>
                        </a:lnSpc>
                        <a:spcBef>
                          <a:spcPts val="0"/>
                        </a:spcBef>
                        <a:spcAft>
                          <a:spcPts val="0"/>
                        </a:spcAft>
                      </a:pPr>
                      <a:r>
                        <a:rPr lang="en-US" sz="1400" dirty="0">
                          <a:effectLst/>
                        </a:rPr>
                        <a:t>1.25</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tc>
                  <a:txBody>
                    <a:bodyPr/>
                    <a:lstStyle/>
                    <a:p>
                      <a:pPr marL="0" marR="0" algn="r">
                        <a:lnSpc>
                          <a:spcPct val="115000"/>
                        </a:lnSpc>
                        <a:spcBef>
                          <a:spcPts val="0"/>
                        </a:spcBef>
                        <a:spcAft>
                          <a:spcPts val="0"/>
                        </a:spcAft>
                      </a:pPr>
                      <a:r>
                        <a:rPr lang="en-US" sz="1400">
                          <a:effectLst/>
                        </a:rPr>
                        <a:t>110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tc>
                  <a:txBody>
                    <a:bodyPr/>
                    <a:lstStyle/>
                    <a:p>
                      <a:pPr marL="0" marR="0" algn="r">
                        <a:lnSpc>
                          <a:spcPct val="115000"/>
                        </a:lnSpc>
                        <a:spcBef>
                          <a:spcPts val="0"/>
                        </a:spcBef>
                        <a:spcAft>
                          <a:spcPts val="0"/>
                        </a:spcAft>
                      </a:pPr>
                      <a:r>
                        <a:rPr lang="en-US" sz="1400">
                          <a:effectLst/>
                        </a:rPr>
                        <a:t>41</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tc>
                  <a:txBody>
                    <a:bodyPr/>
                    <a:lstStyle/>
                    <a:p>
                      <a:pPr marL="0" marR="0" algn="r">
                        <a:lnSpc>
                          <a:spcPct val="115000"/>
                        </a:lnSpc>
                        <a:spcBef>
                          <a:spcPts val="0"/>
                        </a:spcBef>
                        <a:spcAft>
                          <a:spcPts val="0"/>
                        </a:spcAft>
                      </a:pPr>
                      <a:r>
                        <a:rPr lang="en-US" sz="1400">
                          <a:effectLst/>
                        </a:rPr>
                        <a:t>245</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tc>
                  <a:txBody>
                    <a:bodyPr/>
                    <a:lstStyle/>
                    <a:p>
                      <a:pPr marL="0" marR="0" algn="r">
                        <a:lnSpc>
                          <a:spcPct val="115000"/>
                        </a:lnSpc>
                        <a:spcBef>
                          <a:spcPts val="0"/>
                        </a:spcBef>
                        <a:spcAft>
                          <a:spcPts val="0"/>
                        </a:spcAft>
                      </a:pPr>
                      <a:r>
                        <a:rPr lang="en-US" sz="1400">
                          <a:effectLst/>
                        </a:rPr>
                        <a:t>279</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tc>
                  <a:txBody>
                    <a:bodyPr/>
                    <a:lstStyle/>
                    <a:p>
                      <a:pPr marL="0" marR="0" algn="r">
                        <a:lnSpc>
                          <a:spcPct val="115000"/>
                        </a:lnSpc>
                        <a:spcBef>
                          <a:spcPts val="0"/>
                        </a:spcBef>
                        <a:spcAft>
                          <a:spcPts val="0"/>
                        </a:spcAft>
                      </a:pPr>
                      <a:r>
                        <a:rPr lang="en-US" sz="1400">
                          <a:effectLst/>
                        </a:rPr>
                        <a:t>504</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tc>
                  <a:txBody>
                    <a:bodyPr/>
                    <a:lstStyle/>
                    <a:p>
                      <a:pPr marL="0" marR="0" algn="r">
                        <a:lnSpc>
                          <a:spcPct val="115000"/>
                        </a:lnSpc>
                        <a:spcBef>
                          <a:spcPts val="0"/>
                        </a:spcBef>
                        <a:spcAft>
                          <a:spcPts val="0"/>
                        </a:spcAft>
                      </a:pPr>
                      <a:r>
                        <a:rPr lang="en-US" sz="1400">
                          <a:effectLst/>
                        </a:rPr>
                        <a:t>179</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extLst>
                  <a:ext uri="{0D108BD9-81ED-4DB2-BD59-A6C34878D82A}">
                    <a16:rowId xmlns:a16="http://schemas.microsoft.com/office/drawing/2014/main" val="1976219336"/>
                  </a:ext>
                </a:extLst>
              </a:tr>
              <a:tr h="0">
                <a:tc>
                  <a:txBody>
                    <a:bodyPr/>
                    <a:lstStyle/>
                    <a:p>
                      <a:pPr marL="0" marR="0" algn="r">
                        <a:lnSpc>
                          <a:spcPct val="115000"/>
                        </a:lnSpc>
                        <a:spcBef>
                          <a:spcPts val="0"/>
                        </a:spcBef>
                        <a:spcAft>
                          <a:spcPts val="0"/>
                        </a:spcAft>
                      </a:pPr>
                      <a:r>
                        <a:rPr lang="en-US" sz="1400">
                          <a:effectLst/>
                        </a:rPr>
                        <a:t>2,000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tc>
                  <a:txBody>
                    <a:bodyPr/>
                    <a:lstStyle/>
                    <a:p>
                      <a:pPr marL="0" marR="0" algn="r">
                        <a:lnSpc>
                          <a:spcPct val="115000"/>
                        </a:lnSpc>
                        <a:spcBef>
                          <a:spcPts val="0"/>
                        </a:spcBef>
                        <a:spcAft>
                          <a:spcPts val="0"/>
                        </a:spcAft>
                      </a:pPr>
                      <a:r>
                        <a:rPr lang="en-US" sz="1400">
                          <a:effectLst/>
                        </a:rPr>
                        <a:t>2,999</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tc>
                  <a:txBody>
                    <a:bodyPr/>
                    <a:lstStyle/>
                    <a:p>
                      <a:pPr marL="0" marR="0" algn="r">
                        <a:lnSpc>
                          <a:spcPct val="115000"/>
                        </a:lnSpc>
                        <a:spcBef>
                          <a:spcPts val="0"/>
                        </a:spcBef>
                        <a:spcAft>
                          <a:spcPts val="0"/>
                        </a:spcAft>
                      </a:pPr>
                      <a:r>
                        <a:rPr lang="en-US" sz="1400">
                          <a:effectLst/>
                        </a:rPr>
                        <a:t>2</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tc>
                  <a:txBody>
                    <a:bodyPr/>
                    <a:lstStyle/>
                    <a:p>
                      <a:pPr marL="0" marR="0" algn="r">
                        <a:lnSpc>
                          <a:spcPct val="115000"/>
                        </a:lnSpc>
                        <a:spcBef>
                          <a:spcPts val="0"/>
                        </a:spcBef>
                        <a:spcAft>
                          <a:spcPts val="0"/>
                        </a:spcAft>
                      </a:pPr>
                      <a:r>
                        <a:rPr lang="en-US" sz="1400">
                          <a:effectLst/>
                        </a:rPr>
                        <a:t>2,272</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tc>
                  <a:txBody>
                    <a:bodyPr/>
                    <a:lstStyle/>
                    <a:p>
                      <a:pPr marL="0" marR="0" algn="r">
                        <a:lnSpc>
                          <a:spcPct val="115000"/>
                        </a:lnSpc>
                        <a:spcBef>
                          <a:spcPts val="0"/>
                        </a:spcBef>
                        <a:spcAft>
                          <a:spcPts val="0"/>
                        </a:spcAft>
                      </a:pPr>
                      <a:r>
                        <a:rPr lang="en-US" sz="1400">
                          <a:effectLst/>
                        </a:rPr>
                        <a:t>0.52</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tc>
                  <a:txBody>
                    <a:bodyPr/>
                    <a:lstStyle/>
                    <a:p>
                      <a:pPr marL="0" marR="0" algn="r">
                        <a:lnSpc>
                          <a:spcPct val="115000"/>
                        </a:lnSpc>
                        <a:spcBef>
                          <a:spcPts val="0"/>
                        </a:spcBef>
                        <a:spcAft>
                          <a:spcPts val="0"/>
                        </a:spcAft>
                      </a:pPr>
                      <a:r>
                        <a:rPr lang="en-US" sz="1400" dirty="0">
                          <a:effectLst/>
                        </a:rPr>
                        <a:t>1.25</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tc>
                  <a:txBody>
                    <a:bodyPr/>
                    <a:lstStyle/>
                    <a:p>
                      <a:pPr marL="0" marR="0" algn="r">
                        <a:lnSpc>
                          <a:spcPct val="115000"/>
                        </a:lnSpc>
                        <a:spcBef>
                          <a:spcPts val="0"/>
                        </a:spcBef>
                        <a:spcAft>
                          <a:spcPts val="0"/>
                        </a:spcAft>
                      </a:pPr>
                      <a:r>
                        <a:rPr lang="en-US" sz="1400" dirty="0">
                          <a:effectLst/>
                        </a:rPr>
                        <a:t>190</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tc>
                  <a:txBody>
                    <a:bodyPr/>
                    <a:lstStyle/>
                    <a:p>
                      <a:pPr marL="0" marR="0" algn="r">
                        <a:lnSpc>
                          <a:spcPct val="115000"/>
                        </a:lnSpc>
                        <a:spcBef>
                          <a:spcPts val="0"/>
                        </a:spcBef>
                        <a:spcAft>
                          <a:spcPts val="0"/>
                        </a:spcAft>
                      </a:pPr>
                      <a:r>
                        <a:rPr lang="en-US" sz="1400" dirty="0">
                          <a:effectLst/>
                        </a:rPr>
                        <a:t>75</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tc>
                  <a:txBody>
                    <a:bodyPr/>
                    <a:lstStyle/>
                    <a:p>
                      <a:pPr marL="0" marR="0" algn="r">
                        <a:lnSpc>
                          <a:spcPct val="115000"/>
                        </a:lnSpc>
                        <a:spcBef>
                          <a:spcPts val="0"/>
                        </a:spcBef>
                        <a:spcAft>
                          <a:spcPts val="0"/>
                        </a:spcAft>
                      </a:pPr>
                      <a:r>
                        <a:rPr lang="en-US" sz="1400">
                          <a:effectLst/>
                        </a:rPr>
                        <a:t>497</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tc>
                  <a:txBody>
                    <a:bodyPr/>
                    <a:lstStyle/>
                    <a:p>
                      <a:pPr marL="0" marR="0" algn="r">
                        <a:lnSpc>
                          <a:spcPct val="115000"/>
                        </a:lnSpc>
                        <a:spcBef>
                          <a:spcPts val="0"/>
                        </a:spcBef>
                        <a:spcAft>
                          <a:spcPts val="0"/>
                        </a:spcAft>
                      </a:pPr>
                      <a:r>
                        <a:rPr lang="en-US" sz="1400">
                          <a:effectLst/>
                        </a:rPr>
                        <a:t>395</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tc>
                  <a:txBody>
                    <a:bodyPr/>
                    <a:lstStyle/>
                    <a:p>
                      <a:pPr marL="0" marR="0" algn="r">
                        <a:lnSpc>
                          <a:spcPct val="115000"/>
                        </a:lnSpc>
                        <a:spcBef>
                          <a:spcPts val="0"/>
                        </a:spcBef>
                        <a:spcAft>
                          <a:spcPts val="0"/>
                        </a:spcAft>
                      </a:pPr>
                      <a:r>
                        <a:rPr lang="en-US" sz="1400">
                          <a:effectLst/>
                        </a:rPr>
                        <a:t>876</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tc>
                  <a:txBody>
                    <a:bodyPr/>
                    <a:lstStyle/>
                    <a:p>
                      <a:pPr marL="0" marR="0" algn="r">
                        <a:lnSpc>
                          <a:spcPct val="115000"/>
                        </a:lnSpc>
                        <a:spcBef>
                          <a:spcPts val="0"/>
                        </a:spcBef>
                        <a:spcAft>
                          <a:spcPts val="0"/>
                        </a:spcAft>
                      </a:pPr>
                      <a:r>
                        <a:rPr lang="en-US" sz="1400">
                          <a:effectLst/>
                        </a:rPr>
                        <a:t>438</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extLst>
                  <a:ext uri="{0D108BD9-81ED-4DB2-BD59-A6C34878D82A}">
                    <a16:rowId xmlns:a16="http://schemas.microsoft.com/office/drawing/2014/main" val="1454226692"/>
                  </a:ext>
                </a:extLst>
              </a:tr>
              <a:tr h="0">
                <a:tc>
                  <a:txBody>
                    <a:bodyPr/>
                    <a:lstStyle/>
                    <a:p>
                      <a:pPr marL="0" marR="0" algn="r">
                        <a:lnSpc>
                          <a:spcPct val="115000"/>
                        </a:lnSpc>
                        <a:spcBef>
                          <a:spcPts val="0"/>
                        </a:spcBef>
                        <a:spcAft>
                          <a:spcPts val="0"/>
                        </a:spcAft>
                      </a:pPr>
                      <a:r>
                        <a:rPr lang="en-US" sz="1400">
                          <a:effectLst/>
                        </a:rPr>
                        <a:t>3,000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tc>
                  <a:txBody>
                    <a:bodyPr/>
                    <a:lstStyle/>
                    <a:p>
                      <a:pPr marL="0" marR="0" algn="r">
                        <a:lnSpc>
                          <a:spcPct val="115000"/>
                        </a:lnSpc>
                        <a:spcBef>
                          <a:spcPts val="0"/>
                        </a:spcBef>
                        <a:spcAft>
                          <a:spcPts val="0"/>
                        </a:spcAft>
                      </a:pPr>
                      <a:r>
                        <a:rPr lang="en-US" sz="1400">
                          <a:effectLst/>
                        </a:rPr>
                        <a:t>3,999</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tc>
                  <a:txBody>
                    <a:bodyPr/>
                    <a:lstStyle/>
                    <a:p>
                      <a:pPr marL="0" marR="0" algn="r">
                        <a:lnSpc>
                          <a:spcPct val="115000"/>
                        </a:lnSpc>
                        <a:spcBef>
                          <a:spcPts val="0"/>
                        </a:spcBef>
                        <a:spcAft>
                          <a:spcPts val="0"/>
                        </a:spcAft>
                      </a:pPr>
                      <a:r>
                        <a:rPr lang="en-US" sz="1400">
                          <a:effectLst/>
                        </a:rPr>
                        <a:t>3</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tc>
                  <a:txBody>
                    <a:bodyPr/>
                    <a:lstStyle/>
                    <a:p>
                      <a:pPr marL="0" marR="0" algn="r">
                        <a:lnSpc>
                          <a:spcPct val="115000"/>
                        </a:lnSpc>
                        <a:spcBef>
                          <a:spcPts val="0"/>
                        </a:spcBef>
                        <a:spcAft>
                          <a:spcPts val="0"/>
                        </a:spcAft>
                      </a:pPr>
                      <a:r>
                        <a:rPr lang="en-US" sz="1400">
                          <a:effectLst/>
                        </a:rPr>
                        <a:t>3,420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tc>
                  <a:txBody>
                    <a:bodyPr/>
                    <a:lstStyle/>
                    <a:p>
                      <a:pPr marL="0" marR="0" algn="r">
                        <a:lnSpc>
                          <a:spcPct val="115000"/>
                        </a:lnSpc>
                        <a:spcBef>
                          <a:spcPts val="0"/>
                        </a:spcBef>
                        <a:spcAft>
                          <a:spcPts val="0"/>
                        </a:spcAft>
                      </a:pPr>
                      <a:r>
                        <a:rPr lang="en-US" sz="1400">
                          <a:effectLst/>
                        </a:rPr>
                        <a:t>0.57</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tc>
                  <a:txBody>
                    <a:bodyPr/>
                    <a:lstStyle/>
                    <a:p>
                      <a:pPr marL="0" marR="0" algn="r">
                        <a:lnSpc>
                          <a:spcPct val="115000"/>
                        </a:lnSpc>
                        <a:spcBef>
                          <a:spcPts val="0"/>
                        </a:spcBef>
                        <a:spcAft>
                          <a:spcPts val="0"/>
                        </a:spcAft>
                      </a:pPr>
                      <a:r>
                        <a:rPr lang="en-US" sz="1400">
                          <a:effectLst/>
                        </a:rPr>
                        <a:t>1.11</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tc>
                  <a:txBody>
                    <a:bodyPr/>
                    <a:lstStyle/>
                    <a:p>
                      <a:pPr marL="0" marR="0" algn="r">
                        <a:lnSpc>
                          <a:spcPct val="115000"/>
                        </a:lnSpc>
                        <a:spcBef>
                          <a:spcPts val="0"/>
                        </a:spcBef>
                        <a:spcAft>
                          <a:spcPts val="0"/>
                        </a:spcAft>
                      </a:pPr>
                      <a:r>
                        <a:rPr lang="en-US" sz="1400">
                          <a:effectLst/>
                        </a:rPr>
                        <a:t>140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tc>
                  <a:txBody>
                    <a:bodyPr/>
                    <a:lstStyle/>
                    <a:p>
                      <a:pPr marL="0" marR="0" algn="r">
                        <a:lnSpc>
                          <a:spcPct val="115000"/>
                        </a:lnSpc>
                        <a:spcBef>
                          <a:spcPts val="0"/>
                        </a:spcBef>
                        <a:spcAft>
                          <a:spcPts val="0"/>
                        </a:spcAft>
                      </a:pPr>
                      <a:r>
                        <a:rPr lang="en-US" sz="1400" dirty="0">
                          <a:effectLst/>
                        </a:rPr>
                        <a:t>48</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tc>
                  <a:txBody>
                    <a:bodyPr/>
                    <a:lstStyle/>
                    <a:p>
                      <a:pPr marL="0" marR="0" algn="r">
                        <a:lnSpc>
                          <a:spcPct val="115000"/>
                        </a:lnSpc>
                        <a:spcBef>
                          <a:spcPts val="0"/>
                        </a:spcBef>
                        <a:spcAft>
                          <a:spcPts val="0"/>
                        </a:spcAft>
                      </a:pPr>
                      <a:r>
                        <a:rPr lang="en-US" sz="1400" dirty="0">
                          <a:effectLst/>
                        </a:rPr>
                        <a:t>1,050</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tc>
                  <a:txBody>
                    <a:bodyPr/>
                    <a:lstStyle/>
                    <a:p>
                      <a:pPr marL="0" marR="0" algn="r">
                        <a:lnSpc>
                          <a:spcPct val="115000"/>
                        </a:lnSpc>
                        <a:spcBef>
                          <a:spcPts val="0"/>
                        </a:spcBef>
                        <a:spcAft>
                          <a:spcPts val="0"/>
                        </a:spcAft>
                      </a:pPr>
                      <a:r>
                        <a:rPr lang="en-US" sz="1400">
                          <a:effectLst/>
                        </a:rPr>
                        <a:t>205</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tc>
                  <a:txBody>
                    <a:bodyPr/>
                    <a:lstStyle/>
                    <a:p>
                      <a:pPr marL="0" marR="0" algn="r">
                        <a:lnSpc>
                          <a:spcPct val="115000"/>
                        </a:lnSpc>
                        <a:spcBef>
                          <a:spcPts val="0"/>
                        </a:spcBef>
                        <a:spcAft>
                          <a:spcPts val="0"/>
                        </a:spcAft>
                      </a:pPr>
                      <a:r>
                        <a:rPr lang="en-US" sz="1400">
                          <a:effectLst/>
                        </a:rPr>
                        <a:t>623</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tc>
                  <a:txBody>
                    <a:bodyPr/>
                    <a:lstStyle/>
                    <a:p>
                      <a:pPr marL="0" marR="0" algn="r">
                        <a:lnSpc>
                          <a:spcPct val="115000"/>
                        </a:lnSpc>
                        <a:spcBef>
                          <a:spcPts val="0"/>
                        </a:spcBef>
                        <a:spcAft>
                          <a:spcPts val="0"/>
                        </a:spcAft>
                      </a:pPr>
                      <a:r>
                        <a:rPr lang="en-US" sz="1400">
                          <a:effectLst/>
                        </a:rPr>
                        <a:t>1,450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extLst>
                  <a:ext uri="{0D108BD9-81ED-4DB2-BD59-A6C34878D82A}">
                    <a16:rowId xmlns:a16="http://schemas.microsoft.com/office/drawing/2014/main" val="1309612660"/>
                  </a:ext>
                </a:extLst>
              </a:tr>
              <a:tr h="0">
                <a:tc>
                  <a:txBody>
                    <a:bodyPr/>
                    <a:lstStyle/>
                    <a:p>
                      <a:pPr marL="0" marR="0" algn="r">
                        <a:lnSpc>
                          <a:spcPct val="115000"/>
                        </a:lnSpc>
                        <a:spcBef>
                          <a:spcPts val="0"/>
                        </a:spcBef>
                        <a:spcAft>
                          <a:spcPts val="0"/>
                        </a:spcAft>
                      </a:pPr>
                      <a:r>
                        <a:rPr lang="en-US" sz="1400">
                          <a:effectLst/>
                        </a:rPr>
                        <a:t>4,000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tc>
                  <a:txBody>
                    <a:bodyPr/>
                    <a:lstStyle/>
                    <a:p>
                      <a:pPr marL="0" marR="0" algn="r">
                        <a:lnSpc>
                          <a:spcPct val="115000"/>
                        </a:lnSpc>
                        <a:spcBef>
                          <a:spcPts val="0"/>
                        </a:spcBef>
                        <a:spcAft>
                          <a:spcPts val="0"/>
                        </a:spcAft>
                      </a:pPr>
                      <a:r>
                        <a:rPr lang="en-US" sz="1400">
                          <a:effectLst/>
                        </a:rPr>
                        <a:t>4,999</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tc>
                  <a:txBody>
                    <a:bodyPr/>
                    <a:lstStyle/>
                    <a:p>
                      <a:pPr marL="0" marR="0" algn="r">
                        <a:lnSpc>
                          <a:spcPct val="115000"/>
                        </a:lnSpc>
                        <a:spcBef>
                          <a:spcPts val="0"/>
                        </a:spcBef>
                        <a:spcAft>
                          <a:spcPts val="0"/>
                        </a:spcAft>
                      </a:pPr>
                      <a:r>
                        <a:rPr lang="en-US" sz="1400">
                          <a:effectLst/>
                        </a:rPr>
                        <a:t>1</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tc>
                  <a:txBody>
                    <a:bodyPr/>
                    <a:lstStyle/>
                    <a:p>
                      <a:pPr marL="0" marR="0" algn="r">
                        <a:lnSpc>
                          <a:spcPct val="115000"/>
                        </a:lnSpc>
                        <a:spcBef>
                          <a:spcPts val="0"/>
                        </a:spcBef>
                        <a:spcAft>
                          <a:spcPts val="0"/>
                        </a:spcAft>
                      </a:pPr>
                      <a:r>
                        <a:rPr lang="en-US" sz="1400">
                          <a:effectLst/>
                        </a:rPr>
                        <a:t>4,345</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tc>
                  <a:txBody>
                    <a:bodyPr/>
                    <a:lstStyle/>
                    <a:p>
                      <a:pPr marL="0" marR="0" algn="r">
                        <a:lnSpc>
                          <a:spcPct val="115000"/>
                        </a:lnSpc>
                        <a:spcBef>
                          <a:spcPts val="0"/>
                        </a:spcBef>
                        <a:spcAft>
                          <a:spcPts val="0"/>
                        </a:spcAft>
                      </a:pPr>
                      <a:r>
                        <a:rPr lang="en-US" sz="1400">
                          <a:effectLst/>
                        </a:rPr>
                        <a:t>0.5</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tc>
                  <a:txBody>
                    <a:bodyPr/>
                    <a:lstStyle/>
                    <a:p>
                      <a:pPr marL="0" marR="0" algn="r">
                        <a:lnSpc>
                          <a:spcPct val="115000"/>
                        </a:lnSpc>
                        <a:spcBef>
                          <a:spcPts val="0"/>
                        </a:spcBef>
                        <a:spcAft>
                          <a:spcPts val="0"/>
                        </a:spcAft>
                      </a:pPr>
                      <a:r>
                        <a:rPr lang="en-US" sz="1400">
                          <a:effectLst/>
                        </a:rPr>
                        <a:t>1.14</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tc>
                  <a:txBody>
                    <a:bodyPr/>
                    <a:lstStyle/>
                    <a:p>
                      <a:pPr marL="0" marR="0" algn="r">
                        <a:lnSpc>
                          <a:spcPct val="115000"/>
                        </a:lnSpc>
                        <a:spcBef>
                          <a:spcPts val="0"/>
                        </a:spcBef>
                        <a:spcAft>
                          <a:spcPts val="0"/>
                        </a:spcAft>
                      </a:pPr>
                      <a:r>
                        <a:rPr lang="en-US" sz="1400">
                          <a:effectLst/>
                        </a:rPr>
                        <a:t>15</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tc>
                  <a:txBody>
                    <a:bodyPr/>
                    <a:lstStyle/>
                    <a:p>
                      <a:pPr marL="0" marR="0" algn="r">
                        <a:lnSpc>
                          <a:spcPct val="115000"/>
                        </a:lnSpc>
                        <a:spcBef>
                          <a:spcPts val="0"/>
                        </a:spcBef>
                        <a:spcAft>
                          <a:spcPts val="0"/>
                        </a:spcAft>
                      </a:pPr>
                      <a:r>
                        <a:rPr lang="en-US" sz="1400">
                          <a:effectLst/>
                        </a:rPr>
                        <a:t>12</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tc>
                  <a:txBody>
                    <a:bodyPr/>
                    <a:lstStyle/>
                    <a:p>
                      <a:pPr marL="0" marR="0" algn="r">
                        <a:lnSpc>
                          <a:spcPct val="115000"/>
                        </a:lnSpc>
                        <a:spcBef>
                          <a:spcPts val="0"/>
                        </a:spcBef>
                        <a:spcAft>
                          <a:spcPts val="0"/>
                        </a:spcAft>
                      </a:pPr>
                      <a:r>
                        <a:rPr lang="en-US" sz="1400" dirty="0">
                          <a:effectLst/>
                        </a:rPr>
                        <a:t>1,607</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tc>
                  <a:txBody>
                    <a:bodyPr/>
                    <a:lstStyle/>
                    <a:p>
                      <a:pPr marL="0" marR="0" algn="r">
                        <a:lnSpc>
                          <a:spcPct val="115000"/>
                        </a:lnSpc>
                        <a:spcBef>
                          <a:spcPts val="0"/>
                        </a:spcBef>
                        <a:spcAft>
                          <a:spcPts val="0"/>
                        </a:spcAft>
                      </a:pPr>
                      <a:r>
                        <a:rPr lang="en-US" sz="1400" dirty="0">
                          <a:effectLst/>
                        </a:rPr>
                        <a:t>682</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tc>
                  <a:txBody>
                    <a:bodyPr/>
                    <a:lstStyle/>
                    <a:p>
                      <a:pPr marL="0" marR="0" algn="r">
                        <a:lnSpc>
                          <a:spcPct val="115000"/>
                        </a:lnSpc>
                        <a:spcBef>
                          <a:spcPts val="0"/>
                        </a:spcBef>
                        <a:spcAft>
                          <a:spcPts val="0"/>
                        </a:spcAft>
                      </a:pPr>
                      <a:r>
                        <a:rPr lang="en-US" sz="1400" dirty="0">
                          <a:effectLst/>
                        </a:rPr>
                        <a:t>704</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tc>
                  <a:txBody>
                    <a:bodyPr/>
                    <a:lstStyle/>
                    <a:p>
                      <a:pPr marL="0" marR="0" algn="r">
                        <a:lnSpc>
                          <a:spcPct val="115000"/>
                        </a:lnSpc>
                        <a:spcBef>
                          <a:spcPts val="0"/>
                        </a:spcBef>
                        <a:spcAft>
                          <a:spcPts val="0"/>
                        </a:spcAft>
                      </a:pPr>
                      <a:r>
                        <a:rPr lang="en-US" sz="1400">
                          <a:effectLst/>
                        </a:rPr>
                        <a:t>1,654</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extLst>
                  <a:ext uri="{0D108BD9-81ED-4DB2-BD59-A6C34878D82A}">
                    <a16:rowId xmlns:a16="http://schemas.microsoft.com/office/drawing/2014/main" val="1204632484"/>
                  </a:ext>
                </a:extLst>
              </a:tr>
              <a:tr h="0">
                <a:tc>
                  <a:txBody>
                    <a:bodyPr/>
                    <a:lstStyle/>
                    <a:p>
                      <a:pPr marL="0" marR="0" algn="r">
                        <a:lnSpc>
                          <a:spcPct val="115000"/>
                        </a:lnSpc>
                        <a:spcBef>
                          <a:spcPts val="0"/>
                        </a:spcBef>
                        <a:spcAft>
                          <a:spcPts val="0"/>
                        </a:spcAft>
                      </a:pPr>
                      <a:r>
                        <a:rPr lang="en-US" sz="1400" dirty="0">
                          <a:effectLst/>
                        </a:rPr>
                        <a:t>&gt;5,000</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tc>
                  <a:txBody>
                    <a:bodyPr/>
                    <a:lstStyle/>
                    <a:p>
                      <a:pPr marL="0" marR="0" algn="r">
                        <a:lnSpc>
                          <a:spcPct val="115000"/>
                        </a:lnSpc>
                        <a:spcBef>
                          <a:spcPts val="0"/>
                        </a:spcBef>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tc>
                  <a:txBody>
                    <a:bodyPr/>
                    <a:lstStyle/>
                    <a:p>
                      <a:pPr marL="0" marR="0" algn="r">
                        <a:lnSpc>
                          <a:spcPct val="115000"/>
                        </a:lnSpc>
                        <a:spcBef>
                          <a:spcPts val="0"/>
                        </a:spcBef>
                        <a:spcAft>
                          <a:spcPts val="0"/>
                        </a:spcAft>
                      </a:pPr>
                      <a:r>
                        <a:rPr lang="en-US" sz="1400">
                          <a:effectLst/>
                        </a:rPr>
                        <a:t>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tc>
                  <a:txBody>
                    <a:bodyPr/>
                    <a:lstStyle/>
                    <a:p>
                      <a:pPr marL="0" marR="0">
                        <a:lnSpc>
                          <a:spcPct val="115000"/>
                        </a:lnSpc>
                        <a:spcBef>
                          <a:spcPts val="0"/>
                        </a:spcBef>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tc>
                  <a:txBody>
                    <a:bodyPr/>
                    <a:lstStyle/>
                    <a:p>
                      <a:pPr marL="0" marR="0">
                        <a:lnSpc>
                          <a:spcPct val="115000"/>
                        </a:lnSpc>
                        <a:spcBef>
                          <a:spcPts val="0"/>
                        </a:spcBef>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tc>
                  <a:txBody>
                    <a:bodyPr/>
                    <a:lstStyle/>
                    <a:p>
                      <a:pPr marL="0" marR="0">
                        <a:lnSpc>
                          <a:spcPct val="115000"/>
                        </a:lnSpc>
                        <a:spcBef>
                          <a:spcPts val="0"/>
                        </a:spcBef>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tc>
                  <a:txBody>
                    <a:bodyPr/>
                    <a:lstStyle/>
                    <a:p>
                      <a:pPr marL="0" marR="0">
                        <a:lnSpc>
                          <a:spcPct val="115000"/>
                        </a:lnSpc>
                        <a:spcBef>
                          <a:spcPts val="0"/>
                        </a:spcBef>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tc>
                  <a:txBody>
                    <a:bodyPr/>
                    <a:lstStyle/>
                    <a:p>
                      <a:pPr marL="0" marR="0">
                        <a:lnSpc>
                          <a:spcPct val="115000"/>
                        </a:lnSpc>
                        <a:spcBef>
                          <a:spcPts val="0"/>
                        </a:spcBef>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tc>
                  <a:txBody>
                    <a:bodyPr/>
                    <a:lstStyle/>
                    <a:p>
                      <a:pPr marL="0" marR="0">
                        <a:lnSpc>
                          <a:spcPct val="115000"/>
                        </a:lnSpc>
                        <a:spcBef>
                          <a:spcPts val="0"/>
                        </a:spcBef>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tc>
                  <a:txBody>
                    <a:bodyPr/>
                    <a:lstStyle/>
                    <a:p>
                      <a:pPr marL="0" marR="0">
                        <a:lnSpc>
                          <a:spcPct val="115000"/>
                        </a:lnSpc>
                        <a:spcBef>
                          <a:spcPts val="0"/>
                        </a:spcBef>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tc>
                  <a:txBody>
                    <a:bodyPr/>
                    <a:lstStyle/>
                    <a:p>
                      <a:pPr marL="0" marR="0">
                        <a:lnSpc>
                          <a:spcPct val="115000"/>
                        </a:lnSpc>
                        <a:spcBef>
                          <a:spcPts val="0"/>
                        </a:spcBef>
                        <a:spcAft>
                          <a:spcPts val="0"/>
                        </a:spcAft>
                      </a:pPr>
                      <a:r>
                        <a:rPr lang="en-US" sz="1400" dirty="0">
                          <a:effectLst/>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tc>
                  <a:txBody>
                    <a:bodyPr/>
                    <a:lstStyle/>
                    <a:p>
                      <a:pPr marL="0" marR="0">
                        <a:lnSpc>
                          <a:spcPct val="115000"/>
                        </a:lnSpc>
                        <a:spcBef>
                          <a:spcPts val="0"/>
                        </a:spcBef>
                        <a:spcAft>
                          <a:spcPts val="0"/>
                        </a:spcAft>
                      </a:pPr>
                      <a:r>
                        <a:rPr lang="en-US" sz="1400" dirty="0">
                          <a:effectLst/>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b"/>
                </a:tc>
                <a:extLst>
                  <a:ext uri="{0D108BD9-81ED-4DB2-BD59-A6C34878D82A}">
                    <a16:rowId xmlns:a16="http://schemas.microsoft.com/office/drawing/2014/main" val="2312760991"/>
                  </a:ext>
                </a:extLst>
              </a:tr>
            </a:tbl>
          </a:graphicData>
        </a:graphic>
      </p:graphicFrame>
      <p:sp>
        <p:nvSpPr>
          <p:cNvPr id="8" name="Title 2">
            <a:extLst>
              <a:ext uri="{FF2B5EF4-FFF2-40B4-BE49-F238E27FC236}">
                <a16:creationId xmlns:a16="http://schemas.microsoft.com/office/drawing/2014/main" id="{12E9A770-0CC5-40D4-A77F-80E8CDBE8FCB}"/>
              </a:ext>
            </a:extLst>
          </p:cNvPr>
          <p:cNvSpPr txBox="1">
            <a:spLocks/>
          </p:cNvSpPr>
          <p:nvPr/>
        </p:nvSpPr>
        <p:spPr>
          <a:xfrm>
            <a:off x="6425386" y="653846"/>
            <a:ext cx="5486400" cy="522431"/>
          </a:xfrm>
          <a:prstGeom prst="rect">
            <a:avLst/>
          </a:prstGeom>
        </p:spPr>
        <p:txBody>
          <a:bodyPr>
            <a:noAutofit/>
          </a:bodyPr>
          <a:lstStyle>
            <a:lvl1pPr algn="ctr" defTabSz="457200" rtl="0" eaLnBrk="1" latinLnBrk="0" hangingPunct="1">
              <a:spcBef>
                <a:spcPct val="0"/>
              </a:spcBef>
              <a:buNone/>
              <a:defRPr sz="4400" kern="1200">
                <a:solidFill>
                  <a:schemeClr val="bg1"/>
                </a:solidFill>
                <a:latin typeface="+mj-lt"/>
                <a:ea typeface="+mj-ea"/>
                <a:cs typeface="+mj-cs"/>
              </a:defRPr>
            </a:lvl1pPr>
          </a:lstStyle>
          <a:p>
            <a:r>
              <a:rPr lang="en-US" sz="3200" b="1" dirty="0"/>
              <a:t>Porosity (ɸ)</a:t>
            </a:r>
          </a:p>
        </p:txBody>
      </p:sp>
      <p:graphicFrame>
        <p:nvGraphicFramePr>
          <p:cNvPr id="9" name="Table 8">
            <a:extLst>
              <a:ext uri="{FF2B5EF4-FFF2-40B4-BE49-F238E27FC236}">
                <a16:creationId xmlns:a16="http://schemas.microsoft.com/office/drawing/2014/main" id="{AECC6189-2501-4CC9-BE3A-912082B34B37}"/>
              </a:ext>
            </a:extLst>
          </p:cNvPr>
          <p:cNvGraphicFramePr>
            <a:graphicFrameLocks noGrp="1"/>
          </p:cNvGraphicFramePr>
          <p:nvPr>
            <p:extLst>
              <p:ext uri="{D42A27DB-BD31-4B8C-83A1-F6EECF244321}">
                <p14:modId xmlns:p14="http://schemas.microsoft.com/office/powerpoint/2010/main" val="3267094753"/>
              </p:ext>
            </p:extLst>
          </p:nvPr>
        </p:nvGraphicFramePr>
        <p:xfrm>
          <a:off x="7501890" y="1484671"/>
          <a:ext cx="3864200" cy="1280160"/>
        </p:xfrm>
        <a:graphic>
          <a:graphicData uri="http://schemas.openxmlformats.org/drawingml/2006/table">
            <a:tbl>
              <a:tblPr firstRow="1" bandRow="1">
                <a:tableStyleId>{5C22544A-7EE6-4342-B048-85BDC9FD1C3A}</a:tableStyleId>
              </a:tblPr>
              <a:tblGrid>
                <a:gridCol w="1822143">
                  <a:extLst>
                    <a:ext uri="{9D8B030D-6E8A-4147-A177-3AD203B41FA5}">
                      <a16:colId xmlns:a16="http://schemas.microsoft.com/office/drawing/2014/main" val="3490440726"/>
                    </a:ext>
                  </a:extLst>
                </a:gridCol>
                <a:gridCol w="2042057">
                  <a:extLst>
                    <a:ext uri="{9D8B030D-6E8A-4147-A177-3AD203B41FA5}">
                      <a16:colId xmlns:a16="http://schemas.microsoft.com/office/drawing/2014/main" val="2874908543"/>
                    </a:ext>
                  </a:extLst>
                </a:gridCol>
              </a:tblGrid>
              <a:tr h="0">
                <a:tc>
                  <a:txBody>
                    <a:bodyPr/>
                    <a:lstStyle/>
                    <a:p>
                      <a:pPr marL="0" marR="0">
                        <a:spcBef>
                          <a:spcPts val="0"/>
                        </a:spcBef>
                        <a:spcAft>
                          <a:spcPts val="0"/>
                        </a:spcAft>
                      </a:pPr>
                      <a:r>
                        <a:rPr lang="en-US" sz="1400">
                          <a:effectLst/>
                        </a:rPr>
                        <a:t>Geological formation</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Total porosity</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09976391"/>
                  </a:ext>
                </a:extLst>
              </a:tr>
              <a:tr h="0">
                <a:tc>
                  <a:txBody>
                    <a:bodyPr/>
                    <a:lstStyle/>
                    <a:p>
                      <a:pPr marL="0" marR="0">
                        <a:spcBef>
                          <a:spcPts val="0"/>
                        </a:spcBef>
                        <a:spcAft>
                          <a:spcPts val="0"/>
                        </a:spcAft>
                      </a:pPr>
                      <a:r>
                        <a:rPr lang="en-US" sz="1400">
                          <a:effectLst/>
                        </a:rPr>
                        <a:t>Yegua Formation</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39</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54885798"/>
                  </a:ext>
                </a:extLst>
              </a:tr>
              <a:tr h="0">
                <a:tc>
                  <a:txBody>
                    <a:bodyPr/>
                    <a:lstStyle/>
                    <a:p>
                      <a:pPr marL="0" marR="0">
                        <a:spcBef>
                          <a:spcPts val="0"/>
                        </a:spcBef>
                        <a:spcAft>
                          <a:spcPts val="0"/>
                        </a:spcAft>
                      </a:pPr>
                      <a:r>
                        <a:rPr lang="en-US" sz="1400">
                          <a:effectLst/>
                        </a:rPr>
                        <a:t>Sparta Formation</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34</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95521806"/>
                  </a:ext>
                </a:extLst>
              </a:tr>
              <a:tr h="0">
                <a:tc>
                  <a:txBody>
                    <a:bodyPr/>
                    <a:lstStyle/>
                    <a:p>
                      <a:pPr marL="0" marR="0">
                        <a:spcBef>
                          <a:spcPts val="0"/>
                        </a:spcBef>
                        <a:spcAft>
                          <a:spcPts val="0"/>
                        </a:spcAft>
                      </a:pPr>
                      <a:r>
                        <a:rPr lang="en-US" sz="1400" dirty="0">
                          <a:effectLst/>
                          <a:highlight>
                            <a:srgbClr val="FFFF00"/>
                          </a:highlight>
                        </a:rPr>
                        <a:t>Queen City Formation</a:t>
                      </a:r>
                      <a:endParaRPr lang="en-US" sz="14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dirty="0">
                          <a:effectLst/>
                          <a:highlight>
                            <a:srgbClr val="FFFF00"/>
                          </a:highlight>
                        </a:rPr>
                        <a:t>y = -0.0023x + 41.657</a:t>
                      </a:r>
                      <a:endParaRPr lang="en-US" sz="14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65162494"/>
                  </a:ext>
                </a:extLst>
              </a:tr>
              <a:tr h="0">
                <a:tc>
                  <a:txBody>
                    <a:bodyPr/>
                    <a:lstStyle/>
                    <a:p>
                      <a:pPr marL="0" marR="0">
                        <a:spcBef>
                          <a:spcPts val="0"/>
                        </a:spcBef>
                        <a:spcAft>
                          <a:spcPts val="0"/>
                        </a:spcAft>
                      </a:pPr>
                      <a:r>
                        <a:rPr lang="en-US" sz="1400">
                          <a:effectLst/>
                        </a:rPr>
                        <a:t>Carrizo Formation</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y = -0.0015x + 38.465</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10041806"/>
                  </a:ext>
                </a:extLst>
              </a:tr>
              <a:tr h="0">
                <a:tc>
                  <a:txBody>
                    <a:bodyPr/>
                    <a:lstStyle/>
                    <a:p>
                      <a:pPr marL="0" marR="0">
                        <a:spcBef>
                          <a:spcPts val="0"/>
                        </a:spcBef>
                        <a:spcAft>
                          <a:spcPts val="0"/>
                        </a:spcAft>
                      </a:pPr>
                      <a:r>
                        <a:rPr lang="en-US" sz="1400">
                          <a:effectLst/>
                        </a:rPr>
                        <a:t>Wilcox Group</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dirty="0">
                          <a:effectLst/>
                        </a:rPr>
                        <a:t>y = -0.0019x + 39.839</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93113763"/>
                  </a:ext>
                </a:extLst>
              </a:tr>
            </a:tbl>
          </a:graphicData>
        </a:graphic>
      </p:graphicFrame>
      <p:sp>
        <p:nvSpPr>
          <p:cNvPr id="10" name="Content Placeholder 3">
            <a:extLst>
              <a:ext uri="{FF2B5EF4-FFF2-40B4-BE49-F238E27FC236}">
                <a16:creationId xmlns:a16="http://schemas.microsoft.com/office/drawing/2014/main" id="{47CDD6DF-92B8-4F4E-97E1-BAC60812E893}"/>
              </a:ext>
            </a:extLst>
          </p:cNvPr>
          <p:cNvSpPr txBox="1">
            <a:spLocks/>
          </p:cNvSpPr>
          <p:nvPr/>
        </p:nvSpPr>
        <p:spPr>
          <a:xfrm>
            <a:off x="6076592" y="3029062"/>
            <a:ext cx="6096000" cy="323398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15 wells with 20 measurements</a:t>
            </a:r>
          </a:p>
          <a:p>
            <a:r>
              <a:rPr lang="en-US" dirty="0"/>
              <a:t>If a nearby measurement was not available, we used a depth regression to estimate ɸ</a:t>
            </a:r>
          </a:p>
          <a:p>
            <a:pPr marL="0" indent="0">
              <a:buFont typeface="Arial"/>
              <a:buNone/>
            </a:pPr>
            <a:endParaRPr lang="en-US" dirty="0"/>
          </a:p>
          <a:p>
            <a:endParaRPr lang="en-US" dirty="0"/>
          </a:p>
          <a:p>
            <a:endParaRPr lang="en-US" dirty="0"/>
          </a:p>
        </p:txBody>
      </p:sp>
      <p:sp>
        <p:nvSpPr>
          <p:cNvPr id="12" name="Title 2">
            <a:extLst>
              <a:ext uri="{FF2B5EF4-FFF2-40B4-BE49-F238E27FC236}">
                <a16:creationId xmlns:a16="http://schemas.microsoft.com/office/drawing/2014/main" id="{E15E3C6F-819C-475B-919F-C5D2998D3566}"/>
              </a:ext>
            </a:extLst>
          </p:cNvPr>
          <p:cNvSpPr txBox="1">
            <a:spLocks/>
          </p:cNvSpPr>
          <p:nvPr/>
        </p:nvSpPr>
        <p:spPr>
          <a:xfrm>
            <a:off x="3352804" y="8208"/>
            <a:ext cx="5486400" cy="1484671"/>
          </a:xfrm>
          <a:prstGeom prst="rect">
            <a:avLst/>
          </a:prstGeom>
        </p:spPr>
        <p:txBody>
          <a:bodyPr>
            <a:normAutofit/>
          </a:bodyPr>
          <a:lstStyle>
            <a:lvl1pPr algn="ctr" defTabSz="457200" rtl="0" eaLnBrk="1" latinLnBrk="0" hangingPunct="1">
              <a:spcBef>
                <a:spcPct val="0"/>
              </a:spcBef>
              <a:buNone/>
              <a:defRPr sz="4400" kern="1200">
                <a:solidFill>
                  <a:schemeClr val="bg1"/>
                </a:solidFill>
                <a:latin typeface="+mj-lt"/>
                <a:ea typeface="+mj-ea"/>
                <a:cs typeface="+mj-cs"/>
              </a:defRPr>
            </a:lvl1pPr>
          </a:lstStyle>
          <a:p>
            <a:r>
              <a:rPr lang="en-US" b="1" dirty="0"/>
              <a:t>Parameters (2/3)</a:t>
            </a:r>
          </a:p>
        </p:txBody>
      </p:sp>
    </p:spTree>
    <p:extLst>
      <p:ext uri="{BB962C8B-B14F-4D97-AF65-F5344CB8AC3E}">
        <p14:creationId xmlns:p14="http://schemas.microsoft.com/office/powerpoint/2010/main" val="3159336136"/>
      </p:ext>
    </p:extLst>
  </p:cSld>
  <p:clrMapOvr>
    <a:masterClrMapping/>
  </p:clrMapOvr>
</p:sld>
</file>

<file path=ppt/theme/theme1.xml><?xml version="1.0" encoding="utf-8"?>
<a:theme xmlns:a="http://schemas.openxmlformats.org/drawingml/2006/main" name="TWDB-template-blue-swish-150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twdb-ppt-blue-template-footer-white-1504</Template>
  <TotalTime>984</TotalTime>
  <Words>2296</Words>
  <Application>Microsoft Office PowerPoint</Application>
  <PresentationFormat>Widescreen</PresentationFormat>
  <Paragraphs>765</Paragraphs>
  <Slides>24</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Cambria Math</vt:lpstr>
      <vt:lpstr>Times New Roman</vt:lpstr>
      <vt:lpstr>TWDB-template-blue-swish-1504</vt:lpstr>
      <vt:lpstr>Utilizing resistivity logs and the Rwa Method to map salinity zones in the Eocene Queen City Aquifer, central Texas </vt:lpstr>
      <vt:lpstr>PowerPoint Presentation</vt:lpstr>
      <vt:lpstr>Upper Coastal Plains – Central  Study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vt:lpstr>
      <vt:lpstr>PowerPoint Presentation</vt:lpstr>
    </vt:vector>
  </TitlesOfParts>
  <Company>TWDB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Utilizing resistivity logs and the Rwa Method to map salinity zones in the Eocene Queen City Aquifer, central Texas Presentation 4-1  T18. Unconventional Aquifers and Aquifer Management</dc:title>
  <dc:creator>Andrea Croskrey</dc:creator>
  <cp:lastModifiedBy>Andrea Croskrey</cp:lastModifiedBy>
  <cp:revision>87</cp:revision>
  <dcterms:created xsi:type="dcterms:W3CDTF">2019-03-21T18:55:16Z</dcterms:created>
  <dcterms:modified xsi:type="dcterms:W3CDTF">2019-03-25T02:33:24Z</dcterms:modified>
</cp:coreProperties>
</file>