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1" r:id="rId6"/>
    <p:sldId id="262" r:id="rId7"/>
    <p:sldId id="263" r:id="rId8"/>
    <p:sldId id="273" r:id="rId9"/>
    <p:sldId id="264" r:id="rId10"/>
    <p:sldId id="266" r:id="rId11"/>
    <p:sldId id="267" r:id="rId12"/>
    <p:sldId id="268" r:id="rId13"/>
    <p:sldId id="274" r:id="rId14"/>
    <p:sldId id="269" r:id="rId15"/>
    <p:sldId id="272" r:id="rId16"/>
    <p:sldId id="271" r:id="rId17"/>
    <p:sldId id="280" r:id="rId18"/>
    <p:sldId id="282" r:id="rId19"/>
    <p:sldId id="283"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70" autoAdjust="0"/>
  </p:normalViewPr>
  <p:slideViewPr>
    <p:cSldViewPr>
      <p:cViewPr>
        <p:scale>
          <a:sx n="80" d="100"/>
          <a:sy n="80" d="100"/>
        </p:scale>
        <p:origin x="-2430" y="-6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49FA3B-BC8A-4EB2-AD3A-7221D1DDAA16}"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128540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9FA3B-BC8A-4EB2-AD3A-7221D1DDAA16}"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3255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9FA3B-BC8A-4EB2-AD3A-7221D1DDAA16}"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589093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9FA3B-BC8A-4EB2-AD3A-7221D1DDAA16}"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321249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49FA3B-BC8A-4EB2-AD3A-7221D1DDAA16}" type="datetimeFigureOut">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3361333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49FA3B-BC8A-4EB2-AD3A-7221D1DDAA16}" type="datetimeFigureOut">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174214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49FA3B-BC8A-4EB2-AD3A-7221D1DDAA16}" type="datetimeFigureOut">
              <a:rPr lang="en-US" smtClean="0"/>
              <a:t>5/29/2019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1658717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49FA3B-BC8A-4EB2-AD3A-7221D1DDAA16}" type="datetimeFigureOut">
              <a:rPr lang="en-US" smtClean="0"/>
              <a:t>5/29/2019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3885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9FA3B-BC8A-4EB2-AD3A-7221D1DDAA16}" type="datetimeFigureOut">
              <a:rPr lang="en-US" smtClean="0"/>
              <a:t>5/29/2019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223051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9FA3B-BC8A-4EB2-AD3A-7221D1DDAA16}" type="datetimeFigureOut">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356665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9FA3B-BC8A-4EB2-AD3A-7221D1DDAA16}" type="datetimeFigureOut">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A32FF8-A06D-43FA-9041-29DBB419C08F}" type="slidenum">
              <a:rPr lang="en-US" smtClean="0"/>
              <a:t>‹#›</a:t>
            </a:fld>
            <a:endParaRPr lang="en-US"/>
          </a:p>
        </p:txBody>
      </p:sp>
    </p:spTree>
    <p:extLst>
      <p:ext uri="{BB962C8B-B14F-4D97-AF65-F5344CB8AC3E}">
        <p14:creationId xmlns:p14="http://schemas.microsoft.com/office/powerpoint/2010/main" val="382403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9FA3B-BC8A-4EB2-AD3A-7221D1DDAA16}" type="datetimeFigureOut">
              <a:rPr lang="en-US" smtClean="0"/>
              <a:t>5/29/2019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32FF8-A06D-43FA-9041-29DBB419C08F}" type="slidenum">
              <a:rPr lang="en-US" smtClean="0"/>
              <a:t>‹#›</a:t>
            </a:fld>
            <a:endParaRPr lang="en-US"/>
          </a:p>
        </p:txBody>
      </p:sp>
    </p:spTree>
    <p:extLst>
      <p:ext uri="{BB962C8B-B14F-4D97-AF65-F5344CB8AC3E}">
        <p14:creationId xmlns:p14="http://schemas.microsoft.com/office/powerpoint/2010/main" val="11564626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8229600" cy="2133600"/>
          </a:xfrm>
        </p:spPr>
        <p:txBody>
          <a:bodyPr>
            <a:normAutofit fontScale="90000"/>
          </a:bodyPr>
          <a:lstStyle/>
          <a:p>
            <a:r>
              <a:rPr lang="en-US" dirty="0" smtClean="0"/>
              <a:t>Kinematic Deconstructions/Reconstructions from </a:t>
            </a:r>
            <a:r>
              <a:rPr lang="en-US" dirty="0" err="1" smtClean="0"/>
              <a:t>Rodinia</a:t>
            </a:r>
            <a:r>
              <a:rPr lang="en-US" dirty="0" smtClean="0"/>
              <a:t> to the Present Gulf of Mexico Basin</a:t>
            </a:r>
            <a:endParaRPr lang="en-US" dirty="0"/>
          </a:p>
        </p:txBody>
      </p:sp>
      <p:sp>
        <p:nvSpPr>
          <p:cNvPr id="3" name="Subtitle 2"/>
          <p:cNvSpPr>
            <a:spLocks noGrp="1"/>
          </p:cNvSpPr>
          <p:nvPr>
            <p:ph type="subTitle" idx="1"/>
          </p:nvPr>
        </p:nvSpPr>
        <p:spPr/>
        <p:txBody>
          <a:bodyPr>
            <a:normAutofit/>
          </a:bodyPr>
          <a:lstStyle/>
          <a:p>
            <a:r>
              <a:rPr lang="en-US" dirty="0" smtClean="0"/>
              <a:t>Gary L. Kinsland</a:t>
            </a:r>
          </a:p>
          <a:p>
            <a:r>
              <a:rPr lang="en-US" dirty="0" smtClean="0"/>
              <a:t>University of Louisiana at Lafayette</a:t>
            </a:r>
            <a:endParaRPr lang="en-US" dirty="0"/>
          </a:p>
        </p:txBody>
      </p:sp>
    </p:spTree>
    <p:extLst>
      <p:ext uri="{BB962C8B-B14F-4D97-AF65-F5344CB8AC3E}">
        <p14:creationId xmlns:p14="http://schemas.microsoft.com/office/powerpoint/2010/main" val="910572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470535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534" y="3200400"/>
            <a:ext cx="4822127"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81600" y="533400"/>
            <a:ext cx="3276600" cy="2585323"/>
          </a:xfrm>
          <a:prstGeom prst="rect">
            <a:avLst/>
          </a:prstGeom>
          <a:noFill/>
        </p:spPr>
        <p:txBody>
          <a:bodyPr wrap="square" rtlCol="0">
            <a:spAutoFit/>
          </a:bodyPr>
          <a:lstStyle/>
          <a:p>
            <a:r>
              <a:rPr lang="en-US" dirty="0" smtClean="0"/>
              <a:t>Boundary follows gravity high of Rift Passive Margin from southern Texas into Arkansas and then down Transform Passive Margin to the Rift Passive Margin gravity high in southern Alabama.  (Showing only the piece rifted from southern Laurentian margin.)</a:t>
            </a:r>
            <a:endParaRPr lang="en-US" dirty="0"/>
          </a:p>
        </p:txBody>
      </p:sp>
      <p:sp>
        <p:nvSpPr>
          <p:cNvPr id="3" name="TextBox 2"/>
          <p:cNvSpPr txBox="1"/>
          <p:nvPr/>
        </p:nvSpPr>
        <p:spPr>
          <a:xfrm>
            <a:off x="90502" y="4648200"/>
            <a:ext cx="4691048" cy="1477328"/>
          </a:xfrm>
          <a:prstGeom prst="rect">
            <a:avLst/>
          </a:prstGeom>
          <a:noFill/>
        </p:spPr>
        <p:txBody>
          <a:bodyPr wrap="square" rtlCol="0">
            <a:spAutoFit/>
          </a:bodyPr>
          <a:lstStyle/>
          <a:p>
            <a:r>
              <a:rPr lang="en-US" dirty="0" smtClean="0"/>
              <a:t>The location of the rift/transform boundary</a:t>
            </a:r>
          </a:p>
          <a:p>
            <a:r>
              <a:rPr lang="en-US" dirty="0" smtClean="0"/>
              <a:t> (Late Precambrian) is very similar to the boundary in this figure from Cramer (2017) based on Q within the Gulf Coast</a:t>
            </a:r>
          </a:p>
          <a:p>
            <a:r>
              <a:rPr lang="en-US" dirty="0" smtClean="0"/>
              <a:t>Region.</a:t>
            </a:r>
            <a:endParaRPr lang="en-US" dirty="0"/>
          </a:p>
        </p:txBody>
      </p:sp>
    </p:spTree>
    <p:extLst>
      <p:ext uri="{BB962C8B-B14F-4D97-AF65-F5344CB8AC3E}">
        <p14:creationId xmlns:p14="http://schemas.microsoft.com/office/powerpoint/2010/main" val="1280337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457575"/>
            <a:ext cx="46863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6096000" y="5410200"/>
            <a:ext cx="2228850" cy="1152525"/>
          </a:xfrm>
          <a:custGeom>
            <a:avLst/>
            <a:gdLst>
              <a:gd name="connsiteX0" fmla="*/ 2228850 w 2228850"/>
              <a:gd name="connsiteY0" fmla="*/ 790575 h 1152525"/>
              <a:gd name="connsiteX1" fmla="*/ 0 w 2228850"/>
              <a:gd name="connsiteY1" fmla="*/ 1152525 h 1152525"/>
              <a:gd name="connsiteX2" fmla="*/ 238125 w 2228850"/>
              <a:gd name="connsiteY2" fmla="*/ 847725 h 1152525"/>
              <a:gd name="connsiteX3" fmla="*/ 371475 w 2228850"/>
              <a:gd name="connsiteY3" fmla="*/ 390525 h 1152525"/>
              <a:gd name="connsiteX4" fmla="*/ 895350 w 2228850"/>
              <a:gd name="connsiteY4" fmla="*/ 0 h 1152525"/>
              <a:gd name="connsiteX5" fmla="*/ 2228850 w 2228850"/>
              <a:gd name="connsiteY5" fmla="*/ 790575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8850" h="1152525">
                <a:moveTo>
                  <a:pt x="2228850" y="790575"/>
                </a:moveTo>
                <a:lnTo>
                  <a:pt x="0" y="1152525"/>
                </a:lnTo>
                <a:lnTo>
                  <a:pt x="238125" y="847725"/>
                </a:lnTo>
                <a:lnTo>
                  <a:pt x="371475" y="390525"/>
                </a:lnTo>
                <a:lnTo>
                  <a:pt x="895350" y="0"/>
                </a:lnTo>
                <a:lnTo>
                  <a:pt x="2228850" y="790575"/>
                </a:lnTo>
                <a:close/>
              </a:path>
            </a:pathLst>
          </a:cu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219325" y="2928937"/>
            <a:ext cx="2343150" cy="714375"/>
          </a:xfrm>
          <a:custGeom>
            <a:avLst/>
            <a:gdLst>
              <a:gd name="connsiteX0" fmla="*/ 323850 w 2343150"/>
              <a:gd name="connsiteY0" fmla="*/ 247650 h 714375"/>
              <a:gd name="connsiteX1" fmla="*/ 0 w 2343150"/>
              <a:gd name="connsiteY1" fmla="*/ 714375 h 714375"/>
              <a:gd name="connsiteX2" fmla="*/ 2343150 w 2343150"/>
              <a:gd name="connsiteY2" fmla="*/ 342900 h 714375"/>
              <a:gd name="connsiteX3" fmla="*/ 1771650 w 2343150"/>
              <a:gd name="connsiteY3" fmla="*/ 0 h 714375"/>
              <a:gd name="connsiteX4" fmla="*/ 209550 w 2343150"/>
              <a:gd name="connsiteY4" fmla="*/ 276225 h 714375"/>
              <a:gd name="connsiteX5" fmla="*/ 209550 w 2343150"/>
              <a:gd name="connsiteY5" fmla="*/ 276225 h 714375"/>
              <a:gd name="connsiteX6" fmla="*/ 323850 w 2343150"/>
              <a:gd name="connsiteY6" fmla="*/ 24765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150" h="714375">
                <a:moveTo>
                  <a:pt x="323850" y="247650"/>
                </a:moveTo>
                <a:lnTo>
                  <a:pt x="0" y="714375"/>
                </a:lnTo>
                <a:lnTo>
                  <a:pt x="2343150" y="342900"/>
                </a:lnTo>
                <a:lnTo>
                  <a:pt x="1771650" y="0"/>
                </a:lnTo>
                <a:lnTo>
                  <a:pt x="209550" y="276225"/>
                </a:lnTo>
                <a:lnTo>
                  <a:pt x="209550" y="276225"/>
                </a:lnTo>
                <a:lnTo>
                  <a:pt x="323850" y="2476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427960" y="6224257"/>
            <a:ext cx="2290527" cy="638270"/>
          </a:xfrm>
          <a:custGeom>
            <a:avLst/>
            <a:gdLst>
              <a:gd name="connsiteX0" fmla="*/ 248971 w 2290527"/>
              <a:gd name="connsiteY0" fmla="*/ 262551 h 638270"/>
              <a:gd name="connsiteX1" fmla="*/ 1855961 w 2290527"/>
              <a:gd name="connsiteY1" fmla="*/ 0 h 638270"/>
              <a:gd name="connsiteX2" fmla="*/ 2290527 w 2290527"/>
              <a:gd name="connsiteY2" fmla="*/ 267078 h 638270"/>
              <a:gd name="connsiteX3" fmla="*/ 27161 w 2290527"/>
              <a:gd name="connsiteY3" fmla="*/ 638270 h 638270"/>
              <a:gd name="connsiteX4" fmla="*/ 0 w 2290527"/>
              <a:gd name="connsiteY4" fmla="*/ 602056 h 638270"/>
              <a:gd name="connsiteX5" fmla="*/ 248971 w 2290527"/>
              <a:gd name="connsiteY5" fmla="*/ 262551 h 6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527" h="638270">
                <a:moveTo>
                  <a:pt x="248971" y="262551"/>
                </a:moveTo>
                <a:lnTo>
                  <a:pt x="1855961" y="0"/>
                </a:lnTo>
                <a:lnTo>
                  <a:pt x="2290527" y="267078"/>
                </a:lnTo>
                <a:lnTo>
                  <a:pt x="27161" y="638270"/>
                </a:lnTo>
                <a:lnTo>
                  <a:pt x="0" y="602056"/>
                </a:lnTo>
                <a:lnTo>
                  <a:pt x="248971" y="26255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4881561" cy="351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334000" y="1371600"/>
            <a:ext cx="2990850" cy="646331"/>
          </a:xfrm>
          <a:prstGeom prst="rect">
            <a:avLst/>
          </a:prstGeom>
          <a:noFill/>
        </p:spPr>
        <p:txBody>
          <a:bodyPr wrap="square" rtlCol="0">
            <a:spAutoFit/>
          </a:bodyPr>
          <a:lstStyle/>
          <a:p>
            <a:r>
              <a:rPr lang="en-US" dirty="0" smtClean="0"/>
              <a:t>Perhaps the piece moved completely out or…</a:t>
            </a:r>
            <a:endParaRPr lang="en-US" dirty="0"/>
          </a:p>
        </p:txBody>
      </p:sp>
      <p:sp>
        <p:nvSpPr>
          <p:cNvPr id="11" name="TextBox 10"/>
          <p:cNvSpPr txBox="1"/>
          <p:nvPr/>
        </p:nvSpPr>
        <p:spPr>
          <a:xfrm>
            <a:off x="381000" y="4267200"/>
            <a:ext cx="3810000" cy="2308324"/>
          </a:xfrm>
          <a:prstGeom prst="rect">
            <a:avLst/>
          </a:prstGeom>
          <a:noFill/>
        </p:spPr>
        <p:txBody>
          <a:bodyPr wrap="square" rtlCol="0">
            <a:spAutoFit/>
          </a:bodyPr>
          <a:lstStyle/>
          <a:p>
            <a:r>
              <a:rPr lang="en-US" dirty="0" smtClean="0"/>
              <a:t>Perhaps it moved only partially </a:t>
            </a:r>
          </a:p>
          <a:p>
            <a:r>
              <a:rPr lang="en-US" dirty="0" smtClean="0"/>
              <a:t>out of the </a:t>
            </a:r>
            <a:r>
              <a:rPr lang="en-US" dirty="0" err="1" smtClean="0"/>
              <a:t>Iapetan</a:t>
            </a:r>
            <a:r>
              <a:rPr lang="en-US" dirty="0" smtClean="0"/>
              <a:t> Gulf Basin.  </a:t>
            </a:r>
          </a:p>
          <a:p>
            <a:r>
              <a:rPr lang="en-US" dirty="0" smtClean="0"/>
              <a:t>Moving only partially out would result in there being little oceanic crust in the gap and little subduction when it closes.  Perhaps explaining lack of evidence of subduction volcanism on either side.</a:t>
            </a:r>
            <a:endParaRPr lang="en-US" dirty="0"/>
          </a:p>
        </p:txBody>
      </p:sp>
    </p:spTree>
    <p:extLst>
      <p:ext uri="{BB962C8B-B14F-4D97-AF65-F5344CB8AC3E}">
        <p14:creationId xmlns:p14="http://schemas.microsoft.com/office/powerpoint/2010/main" val="32480966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4" y="228600"/>
            <a:ext cx="469155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683" y="3451777"/>
            <a:ext cx="5590444"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38725" y="418237"/>
            <a:ext cx="3505200" cy="3139321"/>
          </a:xfrm>
          <a:prstGeom prst="rect">
            <a:avLst/>
          </a:prstGeom>
          <a:noFill/>
        </p:spPr>
        <p:txBody>
          <a:bodyPr wrap="square" rtlCol="0">
            <a:spAutoFit/>
          </a:bodyPr>
          <a:lstStyle/>
          <a:p>
            <a:r>
              <a:rPr lang="en-US" dirty="0" smtClean="0"/>
              <a:t>I suggest that the partial removal of a shape which closely fits the Laurentian margin allows crust of this shape to re-enter the basin upon Paleozoic formation of Pangea.</a:t>
            </a:r>
          </a:p>
          <a:p>
            <a:endParaRPr lang="en-US" dirty="0"/>
          </a:p>
          <a:p>
            <a:r>
              <a:rPr lang="en-US" dirty="0" smtClean="0"/>
              <a:t>Imagine Madagascar being re-emplaced into eastern Africa.</a:t>
            </a:r>
          </a:p>
          <a:p>
            <a:endParaRPr lang="en-US" dirty="0"/>
          </a:p>
          <a:p>
            <a:endParaRPr lang="en-US" dirty="0"/>
          </a:p>
        </p:txBody>
      </p:sp>
      <p:sp>
        <p:nvSpPr>
          <p:cNvPr id="3" name="TextBox 2"/>
          <p:cNvSpPr txBox="1"/>
          <p:nvPr/>
        </p:nvSpPr>
        <p:spPr>
          <a:xfrm>
            <a:off x="306779" y="3200400"/>
            <a:ext cx="3048000" cy="3139321"/>
          </a:xfrm>
          <a:prstGeom prst="rect">
            <a:avLst/>
          </a:prstGeom>
          <a:noFill/>
        </p:spPr>
        <p:txBody>
          <a:bodyPr wrap="square" rtlCol="0">
            <a:spAutoFit/>
          </a:bodyPr>
          <a:lstStyle/>
          <a:p>
            <a:r>
              <a:rPr lang="en-US" dirty="0" smtClean="0"/>
              <a:t>This “shape fitting” supplies an explanation for the variation in deformation upon collision as the southwestern and northeastern margins experience a larger component of shear deformation while the northern (exposed </a:t>
            </a:r>
            <a:r>
              <a:rPr lang="en-US" dirty="0" err="1" smtClean="0"/>
              <a:t>Ouachitas</a:t>
            </a:r>
            <a:r>
              <a:rPr lang="en-US" dirty="0" smtClean="0"/>
              <a:t>) margin is directly impacted leading to greater tectonism.</a:t>
            </a:r>
            <a:endParaRPr lang="en-US" dirty="0"/>
          </a:p>
        </p:txBody>
      </p:sp>
      <p:sp>
        <p:nvSpPr>
          <p:cNvPr id="4" name="TextBox 3"/>
          <p:cNvSpPr txBox="1"/>
          <p:nvPr/>
        </p:nvSpPr>
        <p:spPr>
          <a:xfrm>
            <a:off x="7848600" y="5638800"/>
            <a:ext cx="1295400" cy="923330"/>
          </a:xfrm>
          <a:prstGeom prst="rect">
            <a:avLst/>
          </a:prstGeom>
          <a:noFill/>
        </p:spPr>
        <p:txBody>
          <a:bodyPr wrap="square" rtlCol="0">
            <a:spAutoFit/>
          </a:bodyPr>
          <a:lstStyle/>
          <a:p>
            <a:r>
              <a:rPr lang="en-US" dirty="0" smtClean="0"/>
              <a:t>Area of tectonic influence</a:t>
            </a:r>
            <a:endParaRPr lang="en-US" dirty="0"/>
          </a:p>
        </p:txBody>
      </p:sp>
      <p:cxnSp>
        <p:nvCxnSpPr>
          <p:cNvPr id="6" name="Straight Arrow Connector 5"/>
          <p:cNvCxnSpPr>
            <a:stCxn id="4" idx="1"/>
          </p:cNvCxnSpPr>
          <p:nvPr/>
        </p:nvCxnSpPr>
        <p:spPr>
          <a:xfrm flipH="1" flipV="1">
            <a:off x="6629400" y="5715000"/>
            <a:ext cx="1219200" cy="38546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5401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685800"/>
            <a:ext cx="5410200" cy="1477328"/>
          </a:xfrm>
          <a:prstGeom prst="rect">
            <a:avLst/>
          </a:prstGeom>
          <a:noFill/>
        </p:spPr>
        <p:txBody>
          <a:bodyPr wrap="square" rtlCol="0">
            <a:spAutoFit/>
          </a:bodyPr>
          <a:lstStyle/>
          <a:p>
            <a:r>
              <a:rPr lang="en-US" dirty="0" smtClean="0"/>
              <a:t>In this scenario the deep continental crust underneath the northern </a:t>
            </a:r>
            <a:r>
              <a:rPr lang="en-US" dirty="0" err="1" smtClean="0"/>
              <a:t>GoMB</a:t>
            </a:r>
            <a:r>
              <a:rPr lang="en-US" dirty="0" smtClean="0"/>
              <a:t> would be very much like that of the southern Laurentian deep crust as it would originally have been Laurentian deep crust…split off and then replaced.</a:t>
            </a:r>
            <a:endParaRPr lang="en-US" dirty="0"/>
          </a:p>
        </p:txBody>
      </p:sp>
      <p:sp>
        <p:nvSpPr>
          <p:cNvPr id="4" name="TextBox 3"/>
          <p:cNvSpPr txBox="1"/>
          <p:nvPr/>
        </p:nvSpPr>
        <p:spPr>
          <a:xfrm>
            <a:off x="838200" y="4191000"/>
            <a:ext cx="6781800" cy="369332"/>
          </a:xfrm>
          <a:prstGeom prst="rect">
            <a:avLst/>
          </a:prstGeom>
          <a:noFill/>
        </p:spPr>
        <p:txBody>
          <a:bodyPr wrap="square" rtlCol="0">
            <a:spAutoFit/>
          </a:bodyPr>
          <a:lstStyle/>
          <a:p>
            <a:r>
              <a:rPr lang="en-US" dirty="0" smtClean="0"/>
              <a:t>The Mesozoic breakup and formation of the modern </a:t>
            </a:r>
            <a:r>
              <a:rPr lang="en-US" dirty="0" err="1" smtClean="0"/>
              <a:t>GoMB</a:t>
            </a:r>
            <a:r>
              <a:rPr lang="en-US" dirty="0" smtClean="0"/>
              <a:t> follows:</a:t>
            </a:r>
            <a:endParaRPr lang="en-US" dirty="0"/>
          </a:p>
        </p:txBody>
      </p:sp>
    </p:spTree>
    <p:extLst>
      <p:ext uri="{BB962C8B-B14F-4D97-AF65-F5344CB8AC3E}">
        <p14:creationId xmlns:p14="http://schemas.microsoft.com/office/powerpoint/2010/main" val="1332870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97"/>
            <a:ext cx="4306957" cy="323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766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81600" y="3429000"/>
            <a:ext cx="3810000" cy="3416320"/>
          </a:xfrm>
          <a:prstGeom prst="rect">
            <a:avLst/>
          </a:prstGeom>
          <a:noFill/>
        </p:spPr>
        <p:txBody>
          <a:bodyPr wrap="square" rtlCol="0">
            <a:spAutoFit/>
          </a:bodyPr>
          <a:lstStyle/>
          <a:p>
            <a:r>
              <a:rPr lang="en-US" dirty="0" smtClean="0"/>
              <a:t>These three (which I have shown before and which are available in GSA SC digital files) are my interpretations of possible </a:t>
            </a:r>
            <a:r>
              <a:rPr lang="en-US" b="1" dirty="0" smtClean="0">
                <a:solidFill>
                  <a:srgbClr val="FF0000"/>
                </a:solidFill>
              </a:rPr>
              <a:t>pre-Mesozoic-rifting configurations.  </a:t>
            </a:r>
            <a:r>
              <a:rPr lang="en-US" dirty="0" smtClean="0"/>
              <a:t>There is a major problem with what these images suggest…each implies the existence of a major left-lateral strike-slip fault  from Alabama, across the Florida Platform and through southern Florida.  A fault for which there is little evidence.</a:t>
            </a:r>
            <a:endParaRPr lang="en-US" dirty="0"/>
          </a:p>
        </p:txBody>
      </p:sp>
      <p:cxnSp>
        <p:nvCxnSpPr>
          <p:cNvPr id="6" name="Straight Arrow Connector 5"/>
          <p:cNvCxnSpPr/>
          <p:nvPr/>
        </p:nvCxnSpPr>
        <p:spPr>
          <a:xfrm flipV="1">
            <a:off x="4953000" y="838200"/>
            <a:ext cx="3505200" cy="2590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H="1" flipV="1">
            <a:off x="3352800" y="1219200"/>
            <a:ext cx="1600200" cy="2209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3543300" y="3429000"/>
            <a:ext cx="1409700" cy="16452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TextBox 2"/>
          <p:cNvSpPr txBox="1"/>
          <p:nvPr/>
        </p:nvSpPr>
        <p:spPr>
          <a:xfrm>
            <a:off x="152400" y="6500161"/>
            <a:ext cx="5410200" cy="307777"/>
          </a:xfrm>
          <a:prstGeom prst="rect">
            <a:avLst/>
          </a:prstGeom>
          <a:noFill/>
        </p:spPr>
        <p:txBody>
          <a:bodyPr wrap="square" rtlCol="0">
            <a:spAutoFit/>
          </a:bodyPr>
          <a:lstStyle/>
          <a:p>
            <a:r>
              <a:rPr lang="en-US" sz="1400" dirty="0" smtClean="0">
                <a:solidFill>
                  <a:srgbClr val="FF0000"/>
                </a:solidFill>
              </a:rPr>
              <a:t>Gulf Coast Magnetic Anomaly is continuous in this.</a:t>
            </a:r>
            <a:endParaRPr lang="en-US" sz="1600" dirty="0">
              <a:solidFill>
                <a:srgbClr val="FF0000"/>
              </a:solidFill>
            </a:endParaRPr>
          </a:p>
        </p:txBody>
      </p:sp>
    </p:spTree>
    <p:extLst>
      <p:ext uri="{BB962C8B-B14F-4D97-AF65-F5344CB8AC3E}">
        <p14:creationId xmlns:p14="http://schemas.microsoft.com/office/powerpoint/2010/main" val="4006310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234112" cy="6846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34112" y="6324599"/>
            <a:ext cx="2833688" cy="461665"/>
          </a:xfrm>
          <a:prstGeom prst="rect">
            <a:avLst/>
          </a:prstGeom>
          <a:noFill/>
        </p:spPr>
        <p:txBody>
          <a:bodyPr wrap="square" rtlCol="0">
            <a:spAutoFit/>
          </a:bodyPr>
          <a:lstStyle/>
          <a:p>
            <a:r>
              <a:rPr lang="en-US" sz="1200" dirty="0" smtClean="0"/>
              <a:t>Eddy et al. (2014)</a:t>
            </a:r>
          </a:p>
          <a:p>
            <a:r>
              <a:rPr lang="en-US" sz="1200" dirty="0" err="1" smtClean="0"/>
              <a:t>Doi</a:t>
            </a:r>
            <a:r>
              <a:rPr lang="en-US" sz="1200" dirty="0" smtClean="0"/>
              <a:t>: 10.1002/2014JB011311</a:t>
            </a:r>
            <a:endParaRPr lang="en-US" sz="1200" dirty="0"/>
          </a:p>
        </p:txBody>
      </p:sp>
      <p:sp>
        <p:nvSpPr>
          <p:cNvPr id="3" name="TextBox 2"/>
          <p:cNvSpPr txBox="1"/>
          <p:nvPr/>
        </p:nvSpPr>
        <p:spPr>
          <a:xfrm>
            <a:off x="6317456" y="76735"/>
            <a:ext cx="2750344" cy="6247864"/>
          </a:xfrm>
          <a:prstGeom prst="rect">
            <a:avLst/>
          </a:prstGeom>
          <a:noFill/>
        </p:spPr>
        <p:txBody>
          <a:bodyPr wrap="square" rtlCol="0">
            <a:spAutoFit/>
          </a:bodyPr>
          <a:lstStyle/>
          <a:p>
            <a:r>
              <a:rPr lang="en-US" sz="1600" dirty="0" smtClean="0"/>
              <a:t>Their interpretation and mine are very similar.  The main difference is in a slightly different fit of the Yucatan Block into the Gulf Coast Magnetic Anomaly (GCMA).  My fit allows the westernmost of my faults to be coincident with the Five Islands Salt Dome line and to bound the northeastern edge of the pre-rift Yucatan Block.   In my interpretation the GCMA in Texas and western Louisiana  forms as the “slab” moves out of Louisiana carrying Yucatan with it.  The GCMA in central and </a:t>
            </a:r>
            <a:r>
              <a:rPr lang="en-US" sz="1600" dirty="0" err="1" smtClean="0"/>
              <a:t>easstern</a:t>
            </a:r>
            <a:r>
              <a:rPr lang="en-US" sz="1600" dirty="0" smtClean="0"/>
              <a:t> Louisiana and the Gulf forms as the Yucatan rotates.</a:t>
            </a:r>
            <a:r>
              <a:rPr lang="en-US" sz="1600" dirty="0"/>
              <a:t> </a:t>
            </a:r>
            <a:r>
              <a:rPr lang="en-US" sz="1600" dirty="0" smtClean="0"/>
              <a:t> They imply a transform fault from western Louisiana along the Florida shelf…I don’t.</a:t>
            </a:r>
          </a:p>
        </p:txBody>
      </p:sp>
    </p:spTree>
    <p:extLst>
      <p:ext uri="{BB962C8B-B14F-4D97-AF65-F5344CB8AC3E}">
        <p14:creationId xmlns:p14="http://schemas.microsoft.com/office/powerpoint/2010/main" val="1243548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557"/>
            <a:ext cx="6162675"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48200" y="6553200"/>
            <a:ext cx="4114800" cy="276999"/>
          </a:xfrm>
          <a:prstGeom prst="rect">
            <a:avLst/>
          </a:prstGeom>
          <a:noFill/>
        </p:spPr>
        <p:txBody>
          <a:bodyPr wrap="square" rtlCol="0">
            <a:spAutoFit/>
          </a:bodyPr>
          <a:lstStyle/>
          <a:p>
            <a:r>
              <a:rPr lang="en-US" sz="1200" dirty="0" smtClean="0"/>
              <a:t>Eddy, et al. (2014) </a:t>
            </a:r>
            <a:r>
              <a:rPr lang="en-US" sz="1200" dirty="0" err="1" smtClean="0"/>
              <a:t>doi</a:t>
            </a:r>
            <a:r>
              <a:rPr lang="en-US" sz="1200" dirty="0" smtClean="0"/>
              <a:t>: 10.1002/2014JB011311</a:t>
            </a:r>
            <a:endParaRPr lang="en-US" sz="1200" dirty="0"/>
          </a:p>
        </p:txBody>
      </p:sp>
      <p:cxnSp>
        <p:nvCxnSpPr>
          <p:cNvPr id="4" name="Straight Connector 3"/>
          <p:cNvCxnSpPr/>
          <p:nvPr/>
        </p:nvCxnSpPr>
        <p:spPr>
          <a:xfrm>
            <a:off x="2609850" y="1143000"/>
            <a:ext cx="1123950" cy="9715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10515600" y="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276600" y="232291"/>
            <a:ext cx="1752600" cy="14573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5029200" y="-23751"/>
            <a:ext cx="2514600" cy="369332"/>
          </a:xfrm>
          <a:prstGeom prst="rect">
            <a:avLst/>
          </a:prstGeom>
          <a:noFill/>
        </p:spPr>
        <p:txBody>
          <a:bodyPr wrap="square" rtlCol="0">
            <a:spAutoFit/>
          </a:bodyPr>
          <a:lstStyle/>
          <a:p>
            <a:r>
              <a:rPr lang="en-US" dirty="0" smtClean="0"/>
              <a:t>My northeastern fault</a:t>
            </a:r>
            <a:endParaRPr lang="en-US" dirty="0"/>
          </a:p>
        </p:txBody>
      </p:sp>
      <p:cxnSp>
        <p:nvCxnSpPr>
          <p:cNvPr id="18" name="Straight Arrow Connector 17"/>
          <p:cNvCxnSpPr/>
          <p:nvPr/>
        </p:nvCxnSpPr>
        <p:spPr>
          <a:xfrm>
            <a:off x="2228850" y="1461016"/>
            <a:ext cx="38100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flipH="1" flipV="1">
            <a:off x="2152650" y="1390888"/>
            <a:ext cx="266700" cy="2987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p:nvPr/>
        </p:nvCxnSpPr>
        <p:spPr>
          <a:xfrm>
            <a:off x="4057650" y="1872198"/>
            <a:ext cx="438150" cy="41380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9" name="Straight Arrow Connector 28"/>
          <p:cNvCxnSpPr/>
          <p:nvPr/>
        </p:nvCxnSpPr>
        <p:spPr>
          <a:xfrm flipH="1" flipV="1">
            <a:off x="3867150" y="1709201"/>
            <a:ext cx="190500" cy="16299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339" name="Straight Connector 14338"/>
          <p:cNvCxnSpPr/>
          <p:nvPr/>
        </p:nvCxnSpPr>
        <p:spPr>
          <a:xfrm flipH="1" flipV="1">
            <a:off x="1695450" y="1790700"/>
            <a:ext cx="723900" cy="647700"/>
          </a:xfrm>
          <a:prstGeom prst="line">
            <a:avLst/>
          </a:prstGeom>
        </p:spPr>
        <p:style>
          <a:lnRef idx="3">
            <a:schemeClr val="accent2"/>
          </a:lnRef>
          <a:fillRef idx="0">
            <a:schemeClr val="accent2"/>
          </a:fillRef>
          <a:effectRef idx="2">
            <a:schemeClr val="accent2"/>
          </a:effectRef>
          <a:fontRef idx="minor">
            <a:schemeClr val="tx1"/>
          </a:fontRef>
        </p:style>
      </p:cxnSp>
      <p:sp>
        <p:nvSpPr>
          <p:cNvPr id="14342" name="TextBox 14341"/>
          <p:cNvSpPr txBox="1"/>
          <p:nvPr/>
        </p:nvSpPr>
        <p:spPr>
          <a:xfrm>
            <a:off x="6162674" y="272534"/>
            <a:ext cx="2981325" cy="646331"/>
          </a:xfrm>
          <a:prstGeom prst="rect">
            <a:avLst/>
          </a:prstGeom>
          <a:noFill/>
        </p:spPr>
        <p:txBody>
          <a:bodyPr wrap="square" rtlCol="0">
            <a:spAutoFit/>
          </a:bodyPr>
          <a:lstStyle/>
          <a:p>
            <a:r>
              <a:rPr lang="en-US" dirty="0" smtClean="0"/>
              <a:t>South Georgia Rift Basins (SGRB)</a:t>
            </a:r>
            <a:endParaRPr lang="en-US" dirty="0"/>
          </a:p>
        </p:txBody>
      </p:sp>
      <p:sp>
        <p:nvSpPr>
          <p:cNvPr id="14343" name="TextBox 14342"/>
          <p:cNvSpPr txBox="1"/>
          <p:nvPr/>
        </p:nvSpPr>
        <p:spPr>
          <a:xfrm>
            <a:off x="1338324" y="-35626"/>
            <a:ext cx="2762250" cy="369332"/>
          </a:xfrm>
          <a:prstGeom prst="rect">
            <a:avLst/>
          </a:prstGeom>
          <a:noFill/>
        </p:spPr>
        <p:txBody>
          <a:bodyPr wrap="square" rtlCol="0">
            <a:spAutoFit/>
          </a:bodyPr>
          <a:lstStyle/>
          <a:p>
            <a:r>
              <a:rPr lang="en-US" dirty="0" smtClean="0"/>
              <a:t>My southwestern fault</a:t>
            </a:r>
            <a:endParaRPr lang="en-US" dirty="0"/>
          </a:p>
        </p:txBody>
      </p:sp>
      <p:cxnSp>
        <p:nvCxnSpPr>
          <p:cNvPr id="14345" name="Straight Arrow Connector 14344"/>
          <p:cNvCxnSpPr/>
          <p:nvPr/>
        </p:nvCxnSpPr>
        <p:spPr>
          <a:xfrm flipH="1">
            <a:off x="1714500" y="369332"/>
            <a:ext cx="190500" cy="142136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349" name="TextBox 14348"/>
          <p:cNvSpPr txBox="1"/>
          <p:nvPr/>
        </p:nvSpPr>
        <p:spPr>
          <a:xfrm>
            <a:off x="6162674" y="944192"/>
            <a:ext cx="3124200" cy="4524315"/>
          </a:xfrm>
          <a:prstGeom prst="rect">
            <a:avLst/>
          </a:prstGeom>
          <a:noFill/>
        </p:spPr>
        <p:txBody>
          <a:bodyPr wrap="square" rtlCol="0">
            <a:spAutoFit/>
          </a:bodyPr>
          <a:lstStyle/>
          <a:p>
            <a:r>
              <a:rPr lang="en-US" dirty="0" smtClean="0"/>
              <a:t>With this interpretation no fault passing through Florida is necessary as the spreading motion from the northern margin of the GOMB is accommodated by spreading in the SGRB. Florida moves southeastward attached to the “slab” from Louisiana/Mississippi which is attached to the Yucatan Block.  This southeastward motion ceases when the Yucatan Block rotates away to form the Gulf of Mexico.</a:t>
            </a:r>
            <a:endParaRPr lang="en-US" dirty="0"/>
          </a:p>
        </p:txBody>
      </p:sp>
      <p:cxnSp>
        <p:nvCxnSpPr>
          <p:cNvPr id="7" name="Straight Arrow Connector 6"/>
          <p:cNvCxnSpPr/>
          <p:nvPr/>
        </p:nvCxnSpPr>
        <p:spPr>
          <a:xfrm>
            <a:off x="1600200" y="2514600"/>
            <a:ext cx="2286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H="1" flipV="1">
            <a:off x="1447800" y="2362200"/>
            <a:ext cx="247650" cy="2667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47647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453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V="1">
            <a:off x="6477000" y="3200400"/>
            <a:ext cx="2286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6858000" y="2895600"/>
            <a:ext cx="152400" cy="152400"/>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Straight Connector 8"/>
          <p:cNvCxnSpPr/>
          <p:nvPr/>
        </p:nvCxnSpPr>
        <p:spPr>
          <a:xfrm flipV="1">
            <a:off x="6553200" y="3200400"/>
            <a:ext cx="152400" cy="152400"/>
          </a:xfrm>
          <a:prstGeom prst="line">
            <a:avLst/>
          </a:prstGeom>
        </p:spPr>
        <p:style>
          <a:lnRef idx="3">
            <a:schemeClr val="accent5"/>
          </a:lnRef>
          <a:fillRef idx="0">
            <a:schemeClr val="accent5"/>
          </a:fillRef>
          <a:effectRef idx="2">
            <a:schemeClr val="accent5"/>
          </a:effectRef>
          <a:fontRef idx="minor">
            <a:schemeClr val="tx1"/>
          </a:fontRef>
        </p:style>
      </p:cxnSp>
      <p:cxnSp>
        <p:nvCxnSpPr>
          <p:cNvPr id="12" name="Straight Connector 11"/>
          <p:cNvCxnSpPr/>
          <p:nvPr/>
        </p:nvCxnSpPr>
        <p:spPr>
          <a:xfrm flipV="1">
            <a:off x="7162800" y="2590800"/>
            <a:ext cx="228600" cy="152400"/>
          </a:xfrm>
          <a:prstGeom prst="line">
            <a:avLst/>
          </a:prstGeom>
        </p:spPr>
        <p:style>
          <a:lnRef idx="3">
            <a:schemeClr val="accent5"/>
          </a:lnRef>
          <a:fillRef idx="0">
            <a:schemeClr val="accent5"/>
          </a:fillRef>
          <a:effectRef idx="2">
            <a:schemeClr val="accent5"/>
          </a:effectRef>
          <a:fontRef idx="minor">
            <a:schemeClr val="tx1"/>
          </a:fontRef>
        </p:style>
      </p:cxnSp>
      <p:cxnSp>
        <p:nvCxnSpPr>
          <p:cNvPr id="15" name="Straight Connector 14"/>
          <p:cNvCxnSpPr/>
          <p:nvPr/>
        </p:nvCxnSpPr>
        <p:spPr>
          <a:xfrm flipV="1">
            <a:off x="7620000" y="2362200"/>
            <a:ext cx="304800" cy="76200"/>
          </a:xfrm>
          <a:prstGeom prst="line">
            <a:avLst/>
          </a:prstGeom>
        </p:spPr>
        <p:style>
          <a:lnRef idx="3">
            <a:schemeClr val="accent5"/>
          </a:lnRef>
          <a:fillRef idx="0">
            <a:schemeClr val="accent5"/>
          </a:fillRef>
          <a:effectRef idx="2">
            <a:schemeClr val="accent5"/>
          </a:effectRef>
          <a:fontRef idx="minor">
            <a:schemeClr val="tx1"/>
          </a:fontRef>
        </p:style>
      </p:cxnSp>
      <p:cxnSp>
        <p:nvCxnSpPr>
          <p:cNvPr id="18" name="Straight Connector 17"/>
          <p:cNvCxnSpPr/>
          <p:nvPr/>
        </p:nvCxnSpPr>
        <p:spPr>
          <a:xfrm>
            <a:off x="8229600" y="2286000"/>
            <a:ext cx="304800" cy="152400"/>
          </a:xfrm>
          <a:prstGeom prst="line">
            <a:avLst/>
          </a:prstGeom>
        </p:spPr>
        <p:style>
          <a:lnRef idx="3">
            <a:schemeClr val="accent5"/>
          </a:lnRef>
          <a:fillRef idx="0">
            <a:schemeClr val="accent5"/>
          </a:fillRef>
          <a:effectRef idx="2">
            <a:schemeClr val="accent5"/>
          </a:effectRef>
          <a:fontRef idx="minor">
            <a:schemeClr val="tx1"/>
          </a:fontRef>
        </p:style>
      </p:cxnSp>
      <p:cxnSp>
        <p:nvCxnSpPr>
          <p:cNvPr id="21" name="Straight Connector 20"/>
          <p:cNvCxnSpPr/>
          <p:nvPr/>
        </p:nvCxnSpPr>
        <p:spPr>
          <a:xfrm>
            <a:off x="8686800" y="2590800"/>
            <a:ext cx="228600" cy="152400"/>
          </a:xfrm>
          <a:prstGeom prst="line">
            <a:avLst/>
          </a:prstGeom>
        </p:spPr>
        <p:style>
          <a:lnRef idx="3">
            <a:schemeClr val="accent5"/>
          </a:lnRef>
          <a:fillRef idx="0">
            <a:schemeClr val="accent5"/>
          </a:fillRef>
          <a:effectRef idx="2">
            <a:schemeClr val="accent5"/>
          </a:effectRef>
          <a:fontRef idx="minor">
            <a:schemeClr val="tx1"/>
          </a:fontRef>
        </p:style>
      </p:cxnSp>
      <p:cxnSp>
        <p:nvCxnSpPr>
          <p:cNvPr id="27" name="Straight Arrow Connector 26"/>
          <p:cNvCxnSpPr/>
          <p:nvPr/>
        </p:nvCxnSpPr>
        <p:spPr>
          <a:xfrm flipH="1" flipV="1">
            <a:off x="7277100" y="2743202"/>
            <a:ext cx="786555" cy="53339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123" name="TextBox 5122"/>
          <p:cNvSpPr txBox="1"/>
          <p:nvPr/>
        </p:nvSpPr>
        <p:spPr>
          <a:xfrm>
            <a:off x="8043863" y="3230033"/>
            <a:ext cx="1285874" cy="830997"/>
          </a:xfrm>
          <a:prstGeom prst="rect">
            <a:avLst/>
          </a:prstGeom>
          <a:noFill/>
        </p:spPr>
        <p:txBody>
          <a:bodyPr wrap="square" rtlCol="0">
            <a:spAutoFit/>
          </a:bodyPr>
          <a:lstStyle/>
          <a:p>
            <a:r>
              <a:rPr lang="en-US" sz="1200" b="1" dirty="0" smtClean="0">
                <a:solidFill>
                  <a:schemeClr val="tx1">
                    <a:lumMod val="95000"/>
                    <a:lumOff val="5000"/>
                  </a:schemeClr>
                </a:solidFill>
              </a:rPr>
              <a:t>RIFTING/</a:t>
            </a:r>
          </a:p>
          <a:p>
            <a:r>
              <a:rPr lang="en-US" sz="1200" b="1" dirty="0" smtClean="0">
                <a:solidFill>
                  <a:schemeClr val="tx1">
                    <a:lumMod val="95000"/>
                    <a:lumOff val="5000"/>
                  </a:schemeClr>
                </a:solidFill>
              </a:rPr>
              <a:t>SPREADING</a:t>
            </a:r>
          </a:p>
          <a:p>
            <a:r>
              <a:rPr lang="en-US" sz="1200" b="1" dirty="0" smtClean="0">
                <a:solidFill>
                  <a:schemeClr val="tx1">
                    <a:lumMod val="95000"/>
                    <a:lumOff val="5000"/>
                  </a:schemeClr>
                </a:solidFill>
              </a:rPr>
              <a:t>OCCURS IN</a:t>
            </a:r>
          </a:p>
          <a:p>
            <a:r>
              <a:rPr lang="en-US" sz="1200" b="1" dirty="0" smtClean="0">
                <a:solidFill>
                  <a:schemeClr val="tx1">
                    <a:lumMod val="95000"/>
                    <a:lumOff val="5000"/>
                  </a:schemeClr>
                </a:solidFill>
              </a:rPr>
              <a:t>THIS AREA </a:t>
            </a:r>
            <a:endParaRPr lang="en-US" sz="1200" b="1" dirty="0">
              <a:solidFill>
                <a:schemeClr val="tx1">
                  <a:lumMod val="95000"/>
                  <a:lumOff val="5000"/>
                </a:schemeClr>
              </a:solidFill>
            </a:endParaRPr>
          </a:p>
        </p:txBody>
      </p:sp>
      <p:cxnSp>
        <p:nvCxnSpPr>
          <p:cNvPr id="5126" name="Straight Connector 5125"/>
          <p:cNvCxnSpPr/>
          <p:nvPr/>
        </p:nvCxnSpPr>
        <p:spPr>
          <a:xfrm flipV="1">
            <a:off x="5181600" y="2438400"/>
            <a:ext cx="304800" cy="152400"/>
          </a:xfrm>
          <a:prstGeom prst="line">
            <a:avLst/>
          </a:prstGeom>
        </p:spPr>
        <p:style>
          <a:lnRef idx="3">
            <a:schemeClr val="accent5"/>
          </a:lnRef>
          <a:fillRef idx="0">
            <a:schemeClr val="accent5"/>
          </a:fillRef>
          <a:effectRef idx="2">
            <a:schemeClr val="accent5"/>
          </a:effectRef>
          <a:fontRef idx="minor">
            <a:schemeClr val="tx1"/>
          </a:fontRef>
        </p:style>
      </p:cxnSp>
      <p:cxnSp>
        <p:nvCxnSpPr>
          <p:cNvPr id="5128" name="Straight Connector 5127"/>
          <p:cNvCxnSpPr/>
          <p:nvPr/>
        </p:nvCxnSpPr>
        <p:spPr>
          <a:xfrm flipV="1">
            <a:off x="5715000" y="2286000"/>
            <a:ext cx="304800" cy="76200"/>
          </a:xfrm>
          <a:prstGeom prst="line">
            <a:avLst/>
          </a:prstGeom>
        </p:spPr>
        <p:style>
          <a:lnRef idx="3">
            <a:schemeClr val="accent5"/>
          </a:lnRef>
          <a:fillRef idx="0">
            <a:schemeClr val="accent5"/>
          </a:fillRef>
          <a:effectRef idx="2">
            <a:schemeClr val="accent5"/>
          </a:effectRef>
          <a:fontRef idx="minor">
            <a:schemeClr val="tx1"/>
          </a:fontRef>
        </p:style>
      </p:cxnSp>
      <p:cxnSp>
        <p:nvCxnSpPr>
          <p:cNvPr id="5132" name="Straight Connector 5131"/>
          <p:cNvCxnSpPr/>
          <p:nvPr/>
        </p:nvCxnSpPr>
        <p:spPr>
          <a:xfrm flipV="1">
            <a:off x="6172200" y="2133600"/>
            <a:ext cx="304800" cy="76200"/>
          </a:xfrm>
          <a:prstGeom prst="line">
            <a:avLst/>
          </a:prstGeom>
        </p:spPr>
        <p:style>
          <a:lnRef idx="3">
            <a:schemeClr val="accent5"/>
          </a:lnRef>
          <a:fillRef idx="0">
            <a:schemeClr val="accent5"/>
          </a:fillRef>
          <a:effectRef idx="2">
            <a:schemeClr val="accent5"/>
          </a:effectRef>
          <a:fontRef idx="minor">
            <a:schemeClr val="tx1"/>
          </a:fontRef>
        </p:style>
      </p:cxnSp>
      <p:cxnSp>
        <p:nvCxnSpPr>
          <p:cNvPr id="5135" name="Straight Connector 5134"/>
          <p:cNvCxnSpPr/>
          <p:nvPr/>
        </p:nvCxnSpPr>
        <p:spPr>
          <a:xfrm flipV="1">
            <a:off x="6705600" y="1981200"/>
            <a:ext cx="381000" cy="76200"/>
          </a:xfrm>
          <a:prstGeom prst="line">
            <a:avLst/>
          </a:prstGeom>
        </p:spPr>
        <p:style>
          <a:lnRef idx="3">
            <a:schemeClr val="accent5"/>
          </a:lnRef>
          <a:fillRef idx="0">
            <a:schemeClr val="accent5"/>
          </a:fillRef>
          <a:effectRef idx="2">
            <a:schemeClr val="accent5"/>
          </a:effectRef>
          <a:fontRef idx="minor">
            <a:schemeClr val="tx1"/>
          </a:fontRef>
        </p:style>
      </p:cxnSp>
      <p:cxnSp>
        <p:nvCxnSpPr>
          <p:cNvPr id="5139" name="Straight Connector 5138"/>
          <p:cNvCxnSpPr/>
          <p:nvPr/>
        </p:nvCxnSpPr>
        <p:spPr>
          <a:xfrm>
            <a:off x="7391400" y="2057400"/>
            <a:ext cx="228600" cy="76200"/>
          </a:xfrm>
          <a:prstGeom prst="line">
            <a:avLst/>
          </a:prstGeom>
        </p:spPr>
        <p:style>
          <a:lnRef idx="3">
            <a:schemeClr val="accent5"/>
          </a:lnRef>
          <a:fillRef idx="0">
            <a:schemeClr val="accent5"/>
          </a:fillRef>
          <a:effectRef idx="2">
            <a:schemeClr val="accent5"/>
          </a:effectRef>
          <a:fontRef idx="minor">
            <a:schemeClr val="tx1"/>
          </a:fontRef>
        </p:style>
      </p:cxnSp>
      <p:cxnSp>
        <p:nvCxnSpPr>
          <p:cNvPr id="5142" name="Straight Connector 5141"/>
          <p:cNvCxnSpPr/>
          <p:nvPr/>
        </p:nvCxnSpPr>
        <p:spPr>
          <a:xfrm>
            <a:off x="7772400" y="2171700"/>
            <a:ext cx="271463" cy="114300"/>
          </a:xfrm>
          <a:prstGeom prst="line">
            <a:avLst/>
          </a:prstGeom>
        </p:spPr>
        <p:style>
          <a:lnRef idx="3">
            <a:schemeClr val="accent5"/>
          </a:lnRef>
          <a:fillRef idx="0">
            <a:schemeClr val="accent5"/>
          </a:fillRef>
          <a:effectRef idx="2">
            <a:schemeClr val="accent5"/>
          </a:effectRef>
          <a:fontRef idx="minor">
            <a:schemeClr val="tx1"/>
          </a:fontRef>
        </p:style>
      </p:cxnSp>
      <p:cxnSp>
        <p:nvCxnSpPr>
          <p:cNvPr id="5145" name="Straight Arrow Connector 5144"/>
          <p:cNvCxnSpPr/>
          <p:nvPr/>
        </p:nvCxnSpPr>
        <p:spPr>
          <a:xfrm flipH="1" flipV="1">
            <a:off x="6172200" y="2324100"/>
            <a:ext cx="1871663" cy="9525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148" name="Rectangle 5147"/>
          <p:cNvSpPr/>
          <p:nvPr/>
        </p:nvSpPr>
        <p:spPr>
          <a:xfrm>
            <a:off x="1295400" y="381000"/>
            <a:ext cx="7391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flipH="1" flipV="1">
            <a:off x="2209800" y="381000"/>
            <a:ext cx="76200" cy="457200"/>
          </a:xfrm>
          <a:prstGeom prst="line">
            <a:avLst/>
          </a:prstGeom>
        </p:spPr>
        <p:style>
          <a:lnRef idx="3">
            <a:schemeClr val="dk1"/>
          </a:lnRef>
          <a:fillRef idx="0">
            <a:schemeClr val="dk1"/>
          </a:fillRef>
          <a:effectRef idx="2">
            <a:schemeClr val="dk1"/>
          </a:effectRef>
          <a:fontRef idx="minor">
            <a:schemeClr val="tx1"/>
          </a:fontRef>
        </p:style>
      </p:cxnSp>
      <p:sp>
        <p:nvSpPr>
          <p:cNvPr id="75" name="TextBox 74"/>
          <p:cNvSpPr txBox="1"/>
          <p:nvPr/>
        </p:nvSpPr>
        <p:spPr>
          <a:xfrm>
            <a:off x="4038600" y="457200"/>
            <a:ext cx="4343400" cy="381000"/>
          </a:xfrm>
          <a:prstGeom prst="rect">
            <a:avLst/>
          </a:prstGeom>
          <a:noFill/>
        </p:spPr>
        <p:txBody>
          <a:bodyPr wrap="square" rtlCol="0">
            <a:spAutoFit/>
          </a:bodyPr>
          <a:lstStyle/>
          <a:p>
            <a:r>
              <a:rPr lang="en-US" dirty="0" smtClean="0"/>
              <a:t>Note where SE LA and Miss. “shoreline” was  </a:t>
            </a:r>
            <a:endParaRPr lang="en-US" dirty="0"/>
          </a:p>
        </p:txBody>
      </p:sp>
    </p:spTree>
    <p:extLst>
      <p:ext uri="{BB962C8B-B14F-4D97-AF65-F5344CB8AC3E}">
        <p14:creationId xmlns:p14="http://schemas.microsoft.com/office/powerpoint/2010/main" val="3294117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13"/>
            <a:ext cx="9067799" cy="633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6553200"/>
            <a:ext cx="9067799" cy="338554"/>
          </a:xfrm>
          <a:prstGeom prst="rect">
            <a:avLst/>
          </a:prstGeom>
          <a:noFill/>
        </p:spPr>
        <p:txBody>
          <a:bodyPr wrap="square" rtlCol="0">
            <a:spAutoFit/>
          </a:bodyPr>
          <a:lstStyle/>
          <a:p>
            <a:r>
              <a:rPr lang="en-US" sz="1600" dirty="0" smtClean="0"/>
              <a:t>Note the implication a transform offshore Georgia/Florida which is parallel to Atlantic Transforms.</a:t>
            </a:r>
            <a:endParaRPr lang="en-US" sz="1600" dirty="0"/>
          </a:p>
        </p:txBody>
      </p:sp>
      <p:sp>
        <p:nvSpPr>
          <p:cNvPr id="3" name="TextBox 2"/>
          <p:cNvSpPr txBox="1"/>
          <p:nvPr/>
        </p:nvSpPr>
        <p:spPr>
          <a:xfrm>
            <a:off x="2209800" y="457200"/>
            <a:ext cx="5791200" cy="369332"/>
          </a:xfrm>
          <a:prstGeom prst="rect">
            <a:avLst/>
          </a:prstGeom>
          <a:noFill/>
        </p:spPr>
        <p:txBody>
          <a:bodyPr wrap="square" rtlCol="0">
            <a:spAutoFit/>
          </a:bodyPr>
          <a:lstStyle/>
          <a:p>
            <a:r>
              <a:rPr lang="en-US" dirty="0" smtClean="0"/>
              <a:t>Rifting, spreading, stretching also occurs in these places.</a:t>
            </a:r>
            <a:endParaRPr lang="en-US" dirty="0"/>
          </a:p>
        </p:txBody>
      </p:sp>
      <p:cxnSp>
        <p:nvCxnSpPr>
          <p:cNvPr id="5" name="Straight Arrow Connector 4"/>
          <p:cNvCxnSpPr/>
          <p:nvPr/>
        </p:nvCxnSpPr>
        <p:spPr>
          <a:xfrm flipH="1">
            <a:off x="1600200" y="826532"/>
            <a:ext cx="2438400" cy="275486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flipH="1">
            <a:off x="3733800" y="826532"/>
            <a:ext cx="304800" cy="176426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009335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3473809"/>
            <a:ext cx="4724399" cy="340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96200" y="5791200"/>
            <a:ext cx="1143000" cy="246221"/>
          </a:xfrm>
          <a:prstGeom prst="rect">
            <a:avLst/>
          </a:prstGeom>
          <a:noFill/>
        </p:spPr>
        <p:txBody>
          <a:bodyPr wrap="square" rtlCol="0">
            <a:spAutoFit/>
          </a:bodyPr>
          <a:lstStyle/>
          <a:p>
            <a:r>
              <a:rPr lang="en-US" sz="1000" dirty="0" smtClean="0"/>
              <a:t>Eddy et al. (2014)</a:t>
            </a:r>
            <a:endParaRPr lang="en-US" sz="1000" dirty="0"/>
          </a:p>
        </p:txBody>
      </p:sp>
      <p:sp>
        <p:nvSpPr>
          <p:cNvPr id="3" name="TextBox 2"/>
          <p:cNvSpPr txBox="1"/>
          <p:nvPr/>
        </p:nvSpPr>
        <p:spPr>
          <a:xfrm>
            <a:off x="5259779" y="291935"/>
            <a:ext cx="3581400" cy="3139321"/>
          </a:xfrm>
          <a:prstGeom prst="rect">
            <a:avLst/>
          </a:prstGeom>
          <a:noFill/>
        </p:spPr>
        <p:txBody>
          <a:bodyPr wrap="square" rtlCol="0">
            <a:spAutoFit/>
          </a:bodyPr>
          <a:lstStyle/>
          <a:p>
            <a:r>
              <a:rPr lang="en-US" dirty="0" smtClean="0"/>
              <a:t>In the two models the locations for the Yucatan block before translation and before the rotation of the Yucatan block are very similar.  My model explains opening of the northern </a:t>
            </a:r>
            <a:r>
              <a:rPr lang="en-US" dirty="0" err="1" smtClean="0"/>
              <a:t>GoMB</a:t>
            </a:r>
            <a:r>
              <a:rPr lang="en-US" dirty="0" smtClean="0"/>
              <a:t> and the translation of the Yucatan…allowing incursion of salt water and initiation of salt deposition in the northern salt basins and in the forming Gulf of Mexico basin.</a:t>
            </a:r>
            <a:endParaRPr lang="en-US" dirty="0"/>
          </a:p>
        </p:txBody>
      </p:sp>
    </p:spTree>
    <p:extLst>
      <p:ext uri="{BB962C8B-B14F-4D97-AF65-F5344CB8AC3E}">
        <p14:creationId xmlns:p14="http://schemas.microsoft.com/office/powerpoint/2010/main" val="1339166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647974"/>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I use scissor cuts and tape to illustrate my ideas of the kinematics of development of the Gulf of Mexico Basin (</a:t>
            </a:r>
            <a:r>
              <a:rPr lang="en-US" sz="2400" dirty="0" err="1" smtClean="0">
                <a:latin typeface="Times New Roman" panose="02020603050405020304" pitchFamily="18" charset="0"/>
                <a:cs typeface="Times New Roman" panose="02020603050405020304" pitchFamily="18" charset="0"/>
              </a:rPr>
              <a:t>GoMB</a:t>
            </a:r>
            <a:r>
              <a:rPr lang="en-US" sz="2400" dirty="0" smtClean="0">
                <a:latin typeface="Times New Roman" panose="02020603050405020304" pitchFamily="18" charset="0"/>
                <a:cs typeface="Times New Roman" panose="02020603050405020304" pitchFamily="18" charset="0"/>
              </a:rPr>
              <a:t>) from the Pre-Cambrian breakup of </a:t>
            </a:r>
            <a:r>
              <a:rPr lang="en-US" sz="2400" dirty="0" err="1" smtClean="0">
                <a:latin typeface="Times New Roman" panose="02020603050405020304" pitchFamily="18" charset="0"/>
                <a:cs typeface="Times New Roman" panose="02020603050405020304" pitchFamily="18" charset="0"/>
              </a:rPr>
              <a:t>Rodinia</a:t>
            </a:r>
            <a:r>
              <a:rPr lang="en-US" sz="2400" dirty="0" smtClean="0">
                <a:latin typeface="Times New Roman" panose="02020603050405020304" pitchFamily="18" charset="0"/>
                <a:cs typeface="Times New Roman" panose="02020603050405020304" pitchFamily="18" charset="0"/>
              </a:rPr>
              <a:t>, through the Paleozoic construction of Pangea, to the Mesozoic rifting of the northern </a:t>
            </a:r>
            <a:r>
              <a:rPr lang="en-US" sz="2400" dirty="0" err="1" smtClean="0">
                <a:latin typeface="Times New Roman" panose="02020603050405020304" pitchFamily="18" charset="0"/>
                <a:cs typeface="Times New Roman" panose="02020603050405020304" pitchFamily="18" charset="0"/>
              </a:rPr>
              <a:t>GoMB</a:t>
            </a:r>
            <a:r>
              <a:rPr lang="en-US" sz="2400" dirty="0" smtClean="0">
                <a:latin typeface="Times New Roman" panose="02020603050405020304" pitchFamily="18" charset="0"/>
                <a:cs typeface="Times New Roman" panose="02020603050405020304" pitchFamily="18" charset="0"/>
              </a:rPr>
              <a:t> and ending with the rotational drift of the Yucatan Peninsula which resulted in the present Gulf of Mexico.  The tectonic features and boundaries represented by the cuts and those which constrain the motions are documented with available geophysical and geological data.</a:t>
            </a:r>
          </a:p>
          <a:p>
            <a:r>
              <a:rPr lang="en-US" sz="2400" dirty="0" smtClean="0">
                <a:latin typeface="Times New Roman" panose="02020603050405020304" pitchFamily="18" charset="0"/>
                <a:cs typeface="Times New Roman" panose="02020603050405020304" pitchFamily="18" charset="0"/>
              </a:rPr>
              <a:t>The key assumption is “thin slab rifting” of the northern </a:t>
            </a:r>
            <a:r>
              <a:rPr lang="en-US" sz="2400" dirty="0" err="1" smtClean="0">
                <a:latin typeface="Times New Roman" panose="02020603050405020304" pitchFamily="18" charset="0"/>
                <a:cs typeface="Times New Roman" panose="02020603050405020304" pitchFamily="18" charset="0"/>
              </a:rPr>
              <a:t>GoMB</a:t>
            </a:r>
            <a:r>
              <a:rPr lang="en-US" sz="2400" dirty="0" smtClean="0">
                <a:latin typeface="Times New Roman" panose="02020603050405020304" pitchFamily="18" charset="0"/>
                <a:cs typeface="Times New Roman" panose="02020603050405020304" pitchFamily="18" charset="0"/>
              </a:rPr>
              <a:t> resulting in the East Texas, Northern Louisiana and Mississippi Salt Basins.  This rifting moves the Yucatan Block, still attached to the Louisiana/Mississippi slab, away from Texas resulting in a volcanic rifted margin and moves Florida southeast by rifting within the Suwanee Terrane in southern Georgia and northern Florida.  This latter rifting allows the southeastward motion, parallel to the late Pre-Cambrian – Paleozoic transform margin, without requiring a strike-slip fault through Florida or the western Florida platform. </a:t>
            </a:r>
          </a:p>
          <a:p>
            <a:endParaRPr lang="en-US" dirty="0" smtClean="0"/>
          </a:p>
        </p:txBody>
      </p:sp>
    </p:spTree>
    <p:extLst>
      <p:ext uri="{BB962C8B-B14F-4D97-AF65-F5344CB8AC3E}">
        <p14:creationId xmlns:p14="http://schemas.microsoft.com/office/powerpoint/2010/main" val="2004494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54102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004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152400"/>
            <a:ext cx="2743200" cy="3139321"/>
          </a:xfrm>
          <a:prstGeom prst="rect">
            <a:avLst/>
          </a:prstGeom>
          <a:noFill/>
        </p:spPr>
        <p:txBody>
          <a:bodyPr wrap="square" rtlCol="0">
            <a:spAutoFit/>
          </a:bodyPr>
          <a:lstStyle/>
          <a:p>
            <a:r>
              <a:rPr lang="en-US" dirty="0" smtClean="0"/>
              <a:t>The northern </a:t>
            </a:r>
            <a:r>
              <a:rPr lang="en-US" dirty="0" err="1" smtClean="0"/>
              <a:t>GoMB</a:t>
            </a:r>
            <a:r>
              <a:rPr lang="en-US" dirty="0" smtClean="0"/>
              <a:t> is an area of anomalously high heat flow.</a:t>
            </a:r>
          </a:p>
          <a:p>
            <a:endParaRPr lang="en-US" dirty="0"/>
          </a:p>
          <a:p>
            <a:r>
              <a:rPr lang="en-US" dirty="0"/>
              <a:t>Is this high heat flow possibly related to the proposed thin slab </a:t>
            </a:r>
            <a:r>
              <a:rPr lang="en-US" dirty="0" smtClean="0"/>
              <a:t>rifting as the rifting uncovered crustal material which has risen?</a:t>
            </a:r>
            <a:endParaRPr lang="en-US" dirty="0"/>
          </a:p>
          <a:p>
            <a:endParaRPr lang="en-US" dirty="0"/>
          </a:p>
        </p:txBody>
      </p:sp>
      <p:sp>
        <p:nvSpPr>
          <p:cNvPr id="3" name="TextBox 2"/>
          <p:cNvSpPr txBox="1"/>
          <p:nvPr/>
        </p:nvSpPr>
        <p:spPr>
          <a:xfrm>
            <a:off x="76200" y="3200400"/>
            <a:ext cx="4419600" cy="4462760"/>
          </a:xfrm>
          <a:prstGeom prst="rect">
            <a:avLst/>
          </a:prstGeom>
          <a:noFill/>
        </p:spPr>
        <p:txBody>
          <a:bodyPr wrap="square" rtlCol="0">
            <a:spAutoFit/>
          </a:bodyPr>
          <a:lstStyle/>
          <a:p>
            <a:r>
              <a:rPr lang="en-US" sz="1400" dirty="0" smtClean="0"/>
              <a:t>The tectonic history of this region of high heat flow is unusual…uplifts and basins have each undergone multiple episodes of ups and downs from the Early Mesozoic right up until the Oligocene or later (present?).</a:t>
            </a:r>
          </a:p>
          <a:p>
            <a:endParaRPr lang="en-US" sz="1400" dirty="0"/>
          </a:p>
          <a:p>
            <a:r>
              <a:rPr lang="en-US" sz="1400" dirty="0" smtClean="0"/>
              <a:t>Deep drilling the Sabine Uplift in the northwestern corner of Louisiana would likely answer many questions about crustal type, Paleozoic compression, Mesozoic rifting,  uplift/basin formation.</a:t>
            </a:r>
          </a:p>
          <a:p>
            <a:endParaRPr lang="en-US" sz="1400" dirty="0"/>
          </a:p>
          <a:p>
            <a:r>
              <a:rPr lang="en-US" dirty="0" smtClean="0"/>
              <a:t>We do not understand the southern margin of </a:t>
            </a:r>
            <a:r>
              <a:rPr lang="en-US" dirty="0" err="1" smtClean="0"/>
              <a:t>Laurentia</a:t>
            </a:r>
            <a:r>
              <a:rPr lang="en-US" dirty="0" smtClean="0"/>
              <a:t> as well as we understand the other margins.  We have geophysical data and we have models.  We need more deep geological data.</a:t>
            </a:r>
          </a:p>
          <a:p>
            <a:endParaRPr lang="en-US" dirty="0" smtClean="0"/>
          </a:p>
          <a:p>
            <a:endParaRPr lang="en-US" dirty="0"/>
          </a:p>
          <a:p>
            <a:r>
              <a:rPr lang="en-US" dirty="0" smtClean="0"/>
              <a:t> </a:t>
            </a:r>
            <a:endParaRPr lang="en-US" dirty="0"/>
          </a:p>
        </p:txBody>
      </p:sp>
    </p:spTree>
    <p:extLst>
      <p:ext uri="{BB962C8B-B14F-4D97-AF65-F5344CB8AC3E}">
        <p14:creationId xmlns:p14="http://schemas.microsoft.com/office/powerpoint/2010/main" val="698404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17693"/>
            <a:ext cx="8534400" cy="6370975"/>
          </a:xfrm>
          <a:prstGeom prst="rect">
            <a:avLst/>
          </a:prstGeom>
          <a:noFill/>
        </p:spPr>
        <p:txBody>
          <a:bodyPr wrap="square" rtlCol="0">
            <a:spAutoFit/>
          </a:bodyPr>
          <a:lstStyle/>
          <a:p>
            <a:r>
              <a:rPr lang="en-US" sz="2400" dirty="0" smtClean="0"/>
              <a:t>As I was thinking what and how I wanted to present my ideas in this talk I realized I had three particular points I wanted to make:</a:t>
            </a:r>
          </a:p>
          <a:p>
            <a:endParaRPr lang="en-US" sz="2400" dirty="0"/>
          </a:p>
          <a:p>
            <a:pPr marL="342900" indent="-342900">
              <a:buAutoNum type="arabicPeriod"/>
            </a:pPr>
            <a:r>
              <a:rPr lang="en-US" sz="2400" dirty="0" smtClean="0"/>
              <a:t>I don’t believe the oft repeated model of Thomas (1976) is relevant for the northern and northeastern Gulf of Mexico Basin (</a:t>
            </a:r>
            <a:r>
              <a:rPr lang="en-US" sz="2400" dirty="0" err="1" smtClean="0"/>
              <a:t>GoMB</a:t>
            </a:r>
            <a:r>
              <a:rPr lang="en-US" sz="2400" dirty="0" smtClean="0"/>
              <a:t>) as it doesn’t fit the present data.</a:t>
            </a:r>
          </a:p>
          <a:p>
            <a:pPr marL="342900" indent="-342900">
              <a:buAutoNum type="arabicPeriod"/>
            </a:pPr>
            <a:endParaRPr lang="en-US" sz="2400" dirty="0"/>
          </a:p>
          <a:p>
            <a:pPr marL="342900" indent="-342900">
              <a:buAutoNum type="arabicPeriod" startAt="2"/>
            </a:pPr>
            <a:r>
              <a:rPr lang="en-US" sz="2400" dirty="0" smtClean="0"/>
              <a:t>The apparent lack of a southeastern extension, through Florida, of the  northeastern </a:t>
            </a:r>
            <a:r>
              <a:rPr lang="en-US" sz="2400" dirty="0" err="1" smtClean="0"/>
              <a:t>GoMB</a:t>
            </a:r>
            <a:r>
              <a:rPr lang="en-US" sz="2400" dirty="0" smtClean="0"/>
              <a:t> bounding strike slip fault may be explained by Mesozoic extension of rift basins in Georgia.</a:t>
            </a:r>
          </a:p>
          <a:p>
            <a:endParaRPr lang="en-US" sz="2400" dirty="0" smtClean="0"/>
          </a:p>
          <a:p>
            <a:pPr marL="342900" indent="-342900">
              <a:buAutoNum type="arabicPeriod" startAt="3"/>
            </a:pPr>
            <a:r>
              <a:rPr lang="en-US" sz="2400" dirty="0" smtClean="0"/>
              <a:t>Knowing “what is down there” would be a big help in understanding the tectonic history of the northern </a:t>
            </a:r>
            <a:r>
              <a:rPr lang="en-US" sz="2400" dirty="0" err="1" smtClean="0"/>
              <a:t>GoMB</a:t>
            </a:r>
            <a:r>
              <a:rPr lang="en-US" sz="2400" dirty="0" smtClean="0"/>
              <a:t>.  Deep drilling the Sabine Uplift would likely answer many questions.</a:t>
            </a:r>
          </a:p>
        </p:txBody>
      </p:sp>
    </p:spTree>
    <p:extLst>
      <p:ext uri="{BB962C8B-B14F-4D97-AF65-F5344CB8AC3E}">
        <p14:creationId xmlns:p14="http://schemas.microsoft.com/office/powerpoint/2010/main" val="698556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0"/>
            <a:ext cx="41910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3" y="3474427"/>
            <a:ext cx="43434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196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387115"/>
            <a:ext cx="45720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285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623"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34862"/>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409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250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7315200" cy="690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0" y="5624945"/>
            <a:ext cx="1409700" cy="738664"/>
          </a:xfrm>
          <a:prstGeom prst="rect">
            <a:avLst/>
          </a:prstGeom>
          <a:noFill/>
        </p:spPr>
        <p:txBody>
          <a:bodyPr wrap="square" rtlCol="0">
            <a:spAutoFit/>
          </a:bodyPr>
          <a:lstStyle/>
          <a:p>
            <a:r>
              <a:rPr lang="en-US" sz="1400" dirty="0" err="1" smtClean="0"/>
              <a:t>Netto</a:t>
            </a:r>
            <a:r>
              <a:rPr lang="en-US" sz="1400" dirty="0" smtClean="0"/>
              <a:t>, Pulliam and Persaud (2019)</a:t>
            </a:r>
            <a:endParaRPr lang="en-US" sz="1400" dirty="0"/>
          </a:p>
        </p:txBody>
      </p:sp>
    </p:spTree>
    <p:extLst>
      <p:ext uri="{BB962C8B-B14F-4D97-AF65-F5344CB8AC3E}">
        <p14:creationId xmlns:p14="http://schemas.microsoft.com/office/powerpoint/2010/main" val="2630235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9" y="381000"/>
            <a:ext cx="8958943" cy="6124754"/>
          </a:xfrm>
          <a:prstGeom prst="rect">
            <a:avLst/>
          </a:prstGeom>
          <a:noFill/>
        </p:spPr>
        <p:txBody>
          <a:bodyPr wrap="square" rtlCol="0">
            <a:spAutoFit/>
          </a:bodyPr>
          <a:lstStyle/>
          <a:p>
            <a:r>
              <a:rPr lang="en-US" sz="2400" dirty="0" smtClean="0"/>
              <a:t>Thomas’ conceptual model was groundbreaking when it was proposed…remember plate tectonics was just being accepted in the early ‘70s.  That his model has served to focus thinking about the origin of the Gulf of Mexico for so many years is testament to his insight.  However, models are to guide us in our pursuit of data to test the model.  A model must be modified when new data become available which are inconsistent with the model.</a:t>
            </a:r>
          </a:p>
          <a:p>
            <a:endParaRPr lang="en-US" sz="2400" dirty="0"/>
          </a:p>
          <a:p>
            <a:r>
              <a:rPr lang="en-US" sz="2400" dirty="0" smtClean="0"/>
              <a:t>I think the data I have just shown are sufficient reason to modify the very rectilinear model of Thomas to a model for the Gulf of Mexico Basin which maintains the basic plate tectonic features of rifted margins but which conforms to the many data sets now available.   In particular, the data show that the northeastern boundary of the Gulf of Mexico Basin is not the “Alabama Oklahoma Transform” (AOT) of Thomas.  </a:t>
            </a:r>
            <a:r>
              <a:rPr lang="en-US" sz="2800" b="1" dirty="0" smtClean="0"/>
              <a:t>The boundary lies to the northeast of the AOT.</a:t>
            </a:r>
            <a:endParaRPr lang="en-US" sz="2800" b="1" dirty="0"/>
          </a:p>
        </p:txBody>
      </p:sp>
    </p:spTree>
    <p:extLst>
      <p:ext uri="{BB962C8B-B14F-4D97-AF65-F5344CB8AC3E}">
        <p14:creationId xmlns:p14="http://schemas.microsoft.com/office/powerpoint/2010/main" val="3551762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7" y="1524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5943600" y="5410200"/>
            <a:ext cx="533400" cy="381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5867400" y="5791200"/>
            <a:ext cx="76200" cy="457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6144" name="Straight Connector 6143"/>
          <p:cNvCxnSpPr/>
          <p:nvPr/>
        </p:nvCxnSpPr>
        <p:spPr>
          <a:xfrm flipH="1">
            <a:off x="5638800" y="6248400"/>
            <a:ext cx="228600" cy="228600"/>
          </a:xfrm>
          <a:prstGeom prst="line">
            <a:avLst/>
          </a:prstGeom>
        </p:spPr>
        <p:style>
          <a:lnRef idx="3">
            <a:schemeClr val="accent2"/>
          </a:lnRef>
          <a:fillRef idx="0">
            <a:schemeClr val="accent2"/>
          </a:fillRef>
          <a:effectRef idx="2">
            <a:schemeClr val="accent2"/>
          </a:effectRef>
          <a:fontRef idx="minor">
            <a:schemeClr val="tx1"/>
          </a:fontRef>
        </p:style>
      </p:cxnSp>
      <p:sp>
        <p:nvSpPr>
          <p:cNvPr id="6153" name="TextBox 6152"/>
          <p:cNvSpPr txBox="1"/>
          <p:nvPr/>
        </p:nvSpPr>
        <p:spPr>
          <a:xfrm>
            <a:off x="914400" y="4752022"/>
            <a:ext cx="3505200" cy="1754326"/>
          </a:xfrm>
          <a:prstGeom prst="rect">
            <a:avLst/>
          </a:prstGeom>
          <a:noFill/>
        </p:spPr>
        <p:txBody>
          <a:bodyPr wrap="square" rtlCol="0">
            <a:spAutoFit/>
          </a:bodyPr>
          <a:lstStyle/>
          <a:p>
            <a:r>
              <a:rPr lang="en-US" dirty="0" smtClean="0"/>
              <a:t>My proposed Precambrian boundary follows the </a:t>
            </a:r>
            <a:r>
              <a:rPr lang="en-US" dirty="0"/>
              <a:t>gravity high </a:t>
            </a:r>
            <a:r>
              <a:rPr lang="en-US" dirty="0" smtClean="0"/>
              <a:t>of the </a:t>
            </a:r>
            <a:r>
              <a:rPr lang="en-US" dirty="0"/>
              <a:t>Rift Passive Margin from southern Texas into Arkansas and then </a:t>
            </a:r>
            <a:r>
              <a:rPr lang="en-US" dirty="0" smtClean="0"/>
              <a:t>down the </a:t>
            </a:r>
            <a:r>
              <a:rPr lang="en-US" dirty="0"/>
              <a:t>Transform Passive Margin to </a:t>
            </a:r>
            <a:r>
              <a:rPr lang="en-US" dirty="0" smtClean="0"/>
              <a:t> </a:t>
            </a:r>
            <a:r>
              <a:rPr lang="en-US" dirty="0"/>
              <a:t>southern Alabama</a:t>
            </a:r>
          </a:p>
        </p:txBody>
      </p:sp>
      <p:sp>
        <p:nvSpPr>
          <p:cNvPr id="6154" name="TextBox 6153"/>
          <p:cNvSpPr txBox="1"/>
          <p:nvPr/>
        </p:nvSpPr>
        <p:spPr>
          <a:xfrm>
            <a:off x="5029200" y="762000"/>
            <a:ext cx="2209800" cy="2585323"/>
          </a:xfrm>
          <a:prstGeom prst="rect">
            <a:avLst/>
          </a:prstGeom>
          <a:noFill/>
        </p:spPr>
        <p:txBody>
          <a:bodyPr wrap="square" rtlCol="0">
            <a:spAutoFit/>
          </a:bodyPr>
          <a:lstStyle/>
          <a:p>
            <a:r>
              <a:rPr lang="en-US" dirty="0" smtClean="0"/>
              <a:t>Thomas’ Rift Passive Margins (RPM) do not align with the gravity high signatures of the </a:t>
            </a:r>
            <a:r>
              <a:rPr lang="en-US" dirty="0" err="1" smtClean="0"/>
              <a:t>Iapetan</a:t>
            </a:r>
            <a:r>
              <a:rPr lang="en-US" dirty="0" smtClean="0"/>
              <a:t> RPM particularly in Arkansas, Oklahoma, Texas area.</a:t>
            </a:r>
            <a:endParaRPr lang="en-US" dirty="0"/>
          </a:p>
        </p:txBody>
      </p:sp>
    </p:spTree>
    <p:extLst>
      <p:ext uri="{BB962C8B-B14F-4D97-AF65-F5344CB8AC3E}">
        <p14:creationId xmlns:p14="http://schemas.microsoft.com/office/powerpoint/2010/main" val="2760832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19395</TotalTime>
  <Words>1367</Words>
  <Application>Microsoft Office PowerPoint</Application>
  <PresentationFormat>On-screen Show (4:3)</PresentationFormat>
  <Paragraphs>63</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Kinematic Deconstructions/Reconstructions from Rodinia to the Present Gulf of Mexico Basin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Louisiana at Lafayette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Kinematic Deconstructions/Reconstructions from Rodinia to the Present Gulf of Mexico Basin</dc:title>
  <dc:creator>Kinsland Gary L</dc:creator>
  <cp:lastModifiedBy>Kinsland Gary L</cp:lastModifiedBy>
  <cp:revision>87</cp:revision>
  <cp:lastPrinted>2019-03-14T18:12:58Z</cp:lastPrinted>
  <dcterms:created xsi:type="dcterms:W3CDTF">2019-02-27T16:39:14Z</dcterms:created>
  <dcterms:modified xsi:type="dcterms:W3CDTF">2019-05-29T20:26:08Z</dcterms:modified>
</cp:coreProperties>
</file>