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3" r:id="rId4"/>
    <p:sldId id="294" r:id="rId5"/>
    <p:sldId id="272" r:id="rId6"/>
    <p:sldId id="274" r:id="rId7"/>
    <p:sldId id="265" r:id="rId8"/>
    <p:sldId id="271" r:id="rId9"/>
    <p:sldId id="266" r:id="rId10"/>
    <p:sldId id="268" r:id="rId11"/>
    <p:sldId id="269" r:id="rId12"/>
    <p:sldId id="278" r:id="rId13"/>
    <p:sldId id="270" r:id="rId14"/>
    <p:sldId id="279" r:id="rId15"/>
    <p:sldId id="293" r:id="rId16"/>
    <p:sldId id="277" r:id="rId17"/>
    <p:sldId id="275" r:id="rId18"/>
    <p:sldId id="276" r:id="rId19"/>
    <p:sldId id="273" r:id="rId20"/>
    <p:sldId id="26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1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rgbClr val="FF7C19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67000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3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0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9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53950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8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93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13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6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39889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8155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9A1EFFC-DBA7-41CA-BD83-8CB6F4B21947}" type="datetimeFigureOut">
              <a:rPr lang="en-US" smtClean="0"/>
              <a:t>3/25/2019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489EA1D2-140F-408C-BC4C-930CD2FD668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9251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385" y="1488709"/>
            <a:ext cx="8361229" cy="209822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Laboratory</a:t>
            </a:r>
            <a:br>
              <a:rPr lang="en-US" sz="4800" dirty="0"/>
            </a:br>
            <a:r>
              <a:rPr lang="en-US" sz="4800" dirty="0"/>
              <a:t>Electrical Resistivity Imaging of Macropore Flow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24301"/>
            <a:ext cx="9448800" cy="685800"/>
          </a:xfrm>
        </p:spPr>
        <p:txBody>
          <a:bodyPr/>
          <a:lstStyle/>
          <a:p>
            <a:r>
              <a:rPr lang="en-US" dirty="0"/>
              <a:t>By John Hager, Lucie </a:t>
            </a:r>
            <a:r>
              <a:rPr lang="en-US" dirty="0" err="1"/>
              <a:t>Guertault</a:t>
            </a:r>
            <a:r>
              <a:rPr lang="en-US" dirty="0"/>
              <a:t>, Todd </a:t>
            </a:r>
            <a:r>
              <a:rPr lang="en-US" dirty="0" err="1"/>
              <a:t>Halihan</a:t>
            </a:r>
            <a:r>
              <a:rPr lang="en-US" dirty="0"/>
              <a:t>, and </a:t>
            </a:r>
            <a:r>
              <a:rPr lang="en-US" dirty="0" err="1"/>
              <a:t>Garey</a:t>
            </a:r>
            <a:r>
              <a:rPr lang="en-US" dirty="0"/>
              <a:t> Fox </a:t>
            </a:r>
          </a:p>
        </p:txBody>
      </p:sp>
      <p:pic>
        <p:nvPicPr>
          <p:cNvPr id="4" name="Picture 2" descr="https://lh4.googleusercontent.com/bcI-C_oTiH03V3O2LyCdivVAQ3VWq6tGmUa4WIMzPNy3q460BnGloirHcuHi4iIsPrkSw5OuqIvMTeYkGcf3pWXfAVTku0MWFAAwIQrIxDOmw6pyCAVyomAOSMaQlcurlSayVLR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5533" r="2062" b="15492"/>
          <a:stretch/>
        </p:blipFill>
        <p:spPr bwMode="auto">
          <a:xfrm>
            <a:off x="9591824" y="219852"/>
            <a:ext cx="186914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NCSU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74" y="5212552"/>
            <a:ext cx="1863726" cy="14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88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75"/>
    </mc:Choice>
    <mc:Fallback>
      <p:transition spd="slow" advTm="4997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393700"/>
            <a:ext cx="6328079" cy="6464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99500" y="22225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Experiment 2</a:t>
            </a:r>
          </a:p>
          <a:p>
            <a:endParaRPr lang="en-US" sz="2400" dirty="0"/>
          </a:p>
          <a:p>
            <a:r>
              <a:rPr lang="en-US" sz="2400" dirty="0" err="1"/>
              <a:t>macropores</a:t>
            </a:r>
            <a:r>
              <a:rPr lang="en-US" sz="2400" dirty="0"/>
              <a:t> full depth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C7EEEC-1010-4146-94A3-431C137AB221}"/>
              </a:ext>
            </a:extLst>
          </p:cNvPr>
          <p:cNvSpPr/>
          <p:nvPr/>
        </p:nvSpPr>
        <p:spPr>
          <a:xfrm>
            <a:off x="3180521" y="363330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C68251-0DB2-4B94-807A-AF6F63422CCB}"/>
              </a:ext>
            </a:extLst>
          </p:cNvPr>
          <p:cNvSpPr/>
          <p:nvPr/>
        </p:nvSpPr>
        <p:spPr>
          <a:xfrm>
            <a:off x="6665843" y="363329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9BD1-65EC-4C31-B450-76E14AEE5A1A}"/>
              </a:ext>
            </a:extLst>
          </p:cNvPr>
          <p:cNvSpPr txBox="1"/>
          <p:nvPr/>
        </p:nvSpPr>
        <p:spPr>
          <a:xfrm>
            <a:off x="3137204" y="421858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D20854-F075-4E62-BE61-F3342F229376}"/>
              </a:ext>
            </a:extLst>
          </p:cNvPr>
          <p:cNvSpPr txBox="1"/>
          <p:nvPr/>
        </p:nvSpPr>
        <p:spPr>
          <a:xfrm>
            <a:off x="6479818" y="393700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3586518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8"/>
    </mc:Choice>
    <mc:Fallback>
      <p:transition spd="slow" advTm="919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102" y="0"/>
            <a:ext cx="6804698" cy="70446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3800" y="2467311"/>
            <a:ext cx="28864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Experiment 3</a:t>
            </a:r>
          </a:p>
          <a:p>
            <a:endParaRPr lang="en-US" sz="2400" dirty="0"/>
          </a:p>
          <a:p>
            <a:r>
              <a:rPr lang="en-US" sz="2400" dirty="0"/>
              <a:t>800 mL of </a:t>
            </a:r>
            <a:r>
              <a:rPr lang="en-US" sz="2400" dirty="0" err="1"/>
              <a:t>NaCl</a:t>
            </a:r>
            <a:r>
              <a:rPr lang="en-US" sz="2400" dirty="0"/>
              <a:t> solution added to the top of the soil conc. = 1,000 ppm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C718A-0931-45F8-8642-1162D8F83A25}"/>
              </a:ext>
            </a:extLst>
          </p:cNvPr>
          <p:cNvSpPr/>
          <p:nvPr/>
        </p:nvSpPr>
        <p:spPr>
          <a:xfrm>
            <a:off x="3220278" y="480391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82203E-48BD-4207-9BA8-2781B6A92F95}"/>
              </a:ext>
            </a:extLst>
          </p:cNvPr>
          <p:cNvSpPr/>
          <p:nvPr/>
        </p:nvSpPr>
        <p:spPr>
          <a:xfrm>
            <a:off x="6679096" y="480391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F3D7E7-A130-46DC-8DB7-E21E9A8B70D2}"/>
              </a:ext>
            </a:extLst>
          </p:cNvPr>
          <p:cNvSpPr txBox="1"/>
          <p:nvPr/>
        </p:nvSpPr>
        <p:spPr>
          <a:xfrm>
            <a:off x="3220278" y="584824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A47DEA-2A66-4287-AFDB-4AF7849B31B3}"/>
              </a:ext>
            </a:extLst>
          </p:cNvPr>
          <p:cNvSpPr txBox="1"/>
          <p:nvPr/>
        </p:nvSpPr>
        <p:spPr>
          <a:xfrm>
            <a:off x="6466567" y="48039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83739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87"/>
    </mc:Choice>
    <mc:Fallback>
      <p:transition spd="slow" advTm="3268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7FF6-2EDE-474E-93C3-87ECB5EC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588" y="0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F342F0-058A-4E58-96A6-1E55D7A44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67" y="742950"/>
            <a:ext cx="1719768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2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72"/>
    </mc:Choice>
    <mc:Fallback>
      <p:transition spd="slow" advTm="15672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82218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Wetting Image: Res Diff from </a:t>
            </a:r>
            <a:r>
              <a:rPr lang="en-US" dirty="0" err="1"/>
              <a:t>Bkgnd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CCCDC2-EF0C-47C7-B7EE-7BA046F44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92" y="925168"/>
            <a:ext cx="8090452" cy="575275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13265-898D-4798-865E-D78F603361A4}"/>
              </a:ext>
            </a:extLst>
          </p:cNvPr>
          <p:cNvCxnSpPr/>
          <p:nvPr/>
        </p:nvCxnSpPr>
        <p:spPr>
          <a:xfrm>
            <a:off x="5804454" y="1073426"/>
            <a:ext cx="0" cy="511533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292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837"/>
    </mc:Choice>
    <mc:Fallback>
      <p:transition spd="slow" advTm="140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49E3-B0B6-42A4-950E-CAB85EA4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94" y="206115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Results Cont.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A42E93-2E75-428A-A3B6-66EFDEC18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96" y="1053996"/>
            <a:ext cx="8518801" cy="151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2"/>
    </mc:Choice>
    <mc:Fallback>
      <p:transition spd="slow" advTm="3182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72796E-F66C-4C94-8853-7C9642590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41" y="1584427"/>
            <a:ext cx="9221031" cy="48463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17A16C-1976-4AB9-B126-A6030A15C89A}"/>
              </a:ext>
            </a:extLst>
          </p:cNvPr>
          <p:cNvSpPr txBox="1">
            <a:spLocks/>
          </p:cNvSpPr>
          <p:nvPr/>
        </p:nvSpPr>
        <p:spPr>
          <a:xfrm>
            <a:off x="1295400" y="526774"/>
            <a:ext cx="9601200" cy="14859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Drying Image: Res Diff from End of PPT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544BDC-5FBE-4288-BCB8-102E25CA9D30}"/>
              </a:ext>
            </a:extLst>
          </p:cNvPr>
          <p:cNvCxnSpPr>
            <a:cxnSpLocks/>
          </p:cNvCxnSpPr>
          <p:nvPr/>
        </p:nvCxnSpPr>
        <p:spPr>
          <a:xfrm>
            <a:off x="6096000" y="1484243"/>
            <a:ext cx="10" cy="43997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1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216"/>
    </mc:Choice>
    <mc:Fallback>
      <p:transition spd="slow" advTm="2221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833DA-0E96-4A56-9ADA-ECBDC571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Preliminary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6C842-DBF4-43FC-94C3-BF24B575C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Hypothesis not confirmed by experiment</a:t>
            </a:r>
          </a:p>
          <a:p>
            <a:endParaRPr lang="en-US" sz="2800" dirty="0"/>
          </a:p>
          <a:p>
            <a:r>
              <a:rPr lang="en-US" sz="2800" dirty="0"/>
              <a:t>tank simulated vadose zone</a:t>
            </a:r>
          </a:p>
          <a:p>
            <a:endParaRPr lang="en-US" sz="2800" dirty="0"/>
          </a:p>
          <a:p>
            <a:r>
              <a:rPr lang="en-US" sz="2800" dirty="0"/>
              <a:t>Expecting similar results in field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7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88"/>
    </mc:Choice>
    <mc:Fallback>
      <p:transition spd="slow" advTm="46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396" y="1549400"/>
            <a:ext cx="8925607" cy="3581400"/>
          </a:xfrm>
        </p:spPr>
      </p:pic>
      <p:sp>
        <p:nvSpPr>
          <p:cNvPr id="5" name="TextBox 4"/>
          <p:cNvSpPr txBox="1"/>
          <p:nvPr/>
        </p:nvSpPr>
        <p:spPr>
          <a:xfrm>
            <a:off x="2870200" y="5625068"/>
            <a:ext cx="594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Returning to Raleigh, North Carolina in May, 2019 </a:t>
            </a:r>
          </a:p>
          <a:p>
            <a:pPr marL="285750" indent="-285750">
              <a:buFontTx/>
              <a:buChar char="-"/>
            </a:pPr>
            <a:r>
              <a:rPr lang="en-US" dirty="0"/>
              <a:t>Area of investigation is a small stream next a golf course</a:t>
            </a:r>
          </a:p>
        </p:txBody>
      </p:sp>
    </p:spTree>
    <p:extLst>
      <p:ext uri="{BB962C8B-B14F-4D97-AF65-F5344CB8AC3E}">
        <p14:creationId xmlns:p14="http://schemas.microsoft.com/office/powerpoint/2010/main" val="1314513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18"/>
    </mc:Choice>
    <mc:Fallback>
      <p:transition spd="slow" advTm="1831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320" y="88900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Future Work Cont.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65" y="831850"/>
            <a:ext cx="8149335" cy="575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1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120"/>
    </mc:Choice>
    <mc:Fallback>
      <p:transition spd="slow" advTm="8012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Special Thanks</a:t>
            </a:r>
          </a:p>
        </p:txBody>
      </p:sp>
      <p:pic>
        <p:nvPicPr>
          <p:cNvPr id="1026" name="Picture 2" descr="Image result for usda afr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615257"/>
            <a:ext cx="3378200" cy="337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216" y="2153592"/>
            <a:ext cx="7233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USDA – Agriculture and Food Research Initiative (AFRI)</a:t>
            </a:r>
          </a:p>
        </p:txBody>
      </p:sp>
    </p:spTree>
    <p:extLst>
      <p:ext uri="{BB962C8B-B14F-4D97-AF65-F5344CB8AC3E}">
        <p14:creationId xmlns:p14="http://schemas.microsoft.com/office/powerpoint/2010/main" val="41904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1"/>
    </mc:Choice>
    <mc:Fallback>
      <p:transition spd="slow" advTm="1570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713573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18877"/>
            <a:ext cx="9601200" cy="462168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Runoff prevention is essential for streams and rivers adjacent to major farms</a:t>
            </a:r>
          </a:p>
          <a:p>
            <a:endParaRPr lang="en-US" sz="2800" dirty="0"/>
          </a:p>
          <a:p>
            <a:r>
              <a:rPr lang="en-US" sz="2800" dirty="0"/>
              <a:t>It’s unclear how temporal resistivity will detect flow with macropores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Hypothesis:  macropores will significantly affect flow and ERI will detect it.</a:t>
            </a:r>
          </a:p>
          <a:p>
            <a:endParaRPr lang="en-US" sz="2800" dirty="0"/>
          </a:p>
          <a:p>
            <a:r>
              <a:rPr lang="en-US" sz="2800" dirty="0"/>
              <a:t>A 150 cm x 40 cm x 40 cm plexiglass tank on a wooden base was used in a controlled setting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16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69"/>
    </mc:Choice>
    <mc:Fallback>
      <p:transition spd="slow" advTm="53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s://scontent.ftul1-1.fna.fbcdn.net/v/t1.15752-9/s2048x2048/46304534_740314279659850_665967290931478528_n.jpg?_nc_cat=106&amp;_nc_ht=scontent.ftul1-1.fna&amp;oh=1f1e03992b35f143505c7934d2b7bd08&amp;oe=5C7B4DC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9"/>
          <a:stretch/>
        </p:blipFill>
        <p:spPr bwMode="auto">
          <a:xfrm>
            <a:off x="3048" y="-65313"/>
            <a:ext cx="12188952" cy="69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lh4.googleusercontent.com/bcI-C_oTiH03V3O2LyCdivVAQ3VWq6tGmUa4WIMzPNy3q460BnGloirHcuHi4iIsPrkSw5OuqIvMTeYkGcf3pWXfAVTku0MWFAAwIQrIxDOmw6pyCAVyomAOSMaQlcurlSayVLR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5533" r="2062" b="15492"/>
          <a:stretch/>
        </p:blipFill>
        <p:spPr bwMode="auto">
          <a:xfrm>
            <a:off x="9997886" y="5265980"/>
            <a:ext cx="186914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NCSU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78" y="5223116"/>
            <a:ext cx="1863726" cy="1414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39A360-D9E6-4F2C-A03C-83F5D88DD6C7}"/>
              </a:ext>
            </a:extLst>
          </p:cNvPr>
          <p:cNvSpPr txBox="1"/>
          <p:nvPr/>
        </p:nvSpPr>
        <p:spPr>
          <a:xfrm>
            <a:off x="3106685" y="3819430"/>
            <a:ext cx="633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72906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98"/>
    </mc:Choice>
    <mc:Fallback>
      <p:transition spd="slow" advTm="6529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Macropore</a:t>
            </a:r>
            <a:r>
              <a:rPr lang="en-US" dirty="0"/>
              <a:t> 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6350" y="1727200"/>
            <a:ext cx="9601200" cy="3581400"/>
          </a:xfrm>
        </p:spPr>
        <p:txBody>
          <a:bodyPr/>
          <a:lstStyle/>
          <a:p>
            <a:r>
              <a:rPr lang="en-US" sz="1800" dirty="0"/>
              <a:t>Macropore definition not trivial as it involves a couple parameters ((</a:t>
            </a:r>
            <a:r>
              <a:rPr lang="en-US" sz="1800" dirty="0" err="1"/>
              <a:t>Beven</a:t>
            </a:r>
            <a:r>
              <a:rPr lang="en-US" sz="1800" dirty="0"/>
              <a:t> and </a:t>
            </a:r>
            <a:r>
              <a:rPr lang="en-US" sz="1800" dirty="0" err="1"/>
              <a:t>Germann</a:t>
            </a:r>
            <a:r>
              <a:rPr lang="en-US" sz="1800" dirty="0"/>
              <a:t> 1982))</a:t>
            </a:r>
          </a:p>
          <a:p>
            <a:r>
              <a:rPr lang="en-US" sz="1800" dirty="0"/>
              <a:t>Channeling of fluid through the pores in comparison to the surrounding strata makes it a macropore (</a:t>
            </a:r>
            <a:r>
              <a:rPr lang="en-US" sz="1800" dirty="0" err="1"/>
              <a:t>Weiler</a:t>
            </a:r>
            <a:r>
              <a:rPr lang="en-US" sz="1800" dirty="0"/>
              <a:t> and </a:t>
            </a:r>
            <a:r>
              <a:rPr lang="en-US" sz="1800" dirty="0" err="1"/>
              <a:t>Naef</a:t>
            </a:r>
            <a:r>
              <a:rPr lang="en-US" sz="1800" dirty="0"/>
              <a:t> 2003)</a:t>
            </a:r>
          </a:p>
          <a:p>
            <a:r>
              <a:rPr lang="en-US" sz="1800" b="1" dirty="0"/>
              <a:t>Size is irrelevant</a:t>
            </a:r>
            <a:r>
              <a:rPr lang="en-US" sz="1800" dirty="0"/>
              <a:t>, a macropore can range from 75 </a:t>
            </a:r>
            <a:r>
              <a:rPr lang="el-GR" sz="1800" dirty="0"/>
              <a:t>μ</a:t>
            </a:r>
            <a:r>
              <a:rPr lang="en-US" sz="1800" dirty="0"/>
              <a:t>m in a clay layer to 50 mm holes caused by burrowing </a:t>
            </a:r>
            <a:r>
              <a:rPr lang="it-IT" sz="1800" dirty="0"/>
              <a:t>(Seladji, Cosenza et al. 2010)</a:t>
            </a:r>
            <a:r>
              <a:rPr lang="en-US" sz="1800" dirty="0"/>
              <a:t>.  </a:t>
            </a:r>
          </a:p>
          <a:p>
            <a:endParaRPr lang="en-US" sz="1800" dirty="0"/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2" descr="Animation showing how tranmissivity feedback through macropore networks can enhance storm runoff beneath the soil surfac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108" y="3429000"/>
            <a:ext cx="405376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77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41"/>
    </mc:Choice>
    <mc:Fallback>
      <p:transition spd="slow" advTm="57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69" y="228600"/>
            <a:ext cx="6413791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3425C2-6451-4FA0-9408-C50205FC4CA0}"/>
              </a:ext>
            </a:extLst>
          </p:cNvPr>
          <p:cNvSpPr txBox="1"/>
          <p:nvPr/>
        </p:nvSpPr>
        <p:spPr>
          <a:xfrm>
            <a:off x="3946497" y="4793255"/>
            <a:ext cx="211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Halihan et al.,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AFE2C6-6FB7-4D89-BB69-56B0F4C0CF42}"/>
              </a:ext>
            </a:extLst>
          </p:cNvPr>
          <p:cNvSpPr txBox="1"/>
          <p:nvPr/>
        </p:nvSpPr>
        <p:spPr>
          <a:xfrm>
            <a:off x="4391683" y="-2233"/>
            <a:ext cx="202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Previous Work</a:t>
            </a:r>
          </a:p>
        </p:txBody>
      </p:sp>
      <p:pic>
        <p:nvPicPr>
          <p:cNvPr id="5" name="Picture 2" descr="E:\D Corrells Research\Field Notes\Barren Fork\June, 2012\photos\P6097217.JPG">
            <a:extLst>
              <a:ext uri="{FF2B5EF4-FFF2-40B4-BE49-F238E27FC236}">
                <a16:creationId xmlns:a16="http://schemas.microsoft.com/office/drawing/2014/main" id="{68AFDC21-F829-42E1-9945-41BE74217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77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2BBEE-CAFB-4E0E-B894-47F9FD733872}"/>
              </a:ext>
            </a:extLst>
          </p:cNvPr>
          <p:cNvSpPr/>
          <p:nvPr/>
        </p:nvSpPr>
        <p:spPr>
          <a:xfrm>
            <a:off x="384313" y="0"/>
            <a:ext cx="42407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90016B-28C7-4581-BE05-96871F5127FF}"/>
              </a:ext>
            </a:extLst>
          </p:cNvPr>
          <p:cNvSpPr/>
          <p:nvPr/>
        </p:nvSpPr>
        <p:spPr>
          <a:xfrm>
            <a:off x="318053" y="6629400"/>
            <a:ext cx="42407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5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59"/>
    </mc:Choice>
    <mc:Fallback>
      <p:transition spd="slow" advTm="836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0" y="0"/>
            <a:ext cx="9601200" cy="1485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-16934"/>
            <a:ext cx="5499100" cy="687493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-8467"/>
            <a:ext cx="55372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2447B-C3E2-4032-B52B-A2FED8930E6E}"/>
              </a:ext>
            </a:extLst>
          </p:cNvPr>
          <p:cNvSpPr txBox="1"/>
          <p:nvPr/>
        </p:nvSpPr>
        <p:spPr>
          <a:xfrm>
            <a:off x="482600" y="8467"/>
            <a:ext cx="7820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highlight>
                  <a:srgbClr val="C0C0C0"/>
                </a:highlight>
              </a:rPr>
              <a:t>Tank Experiments aren’t Easy</a:t>
            </a:r>
          </a:p>
        </p:txBody>
      </p:sp>
    </p:spTree>
    <p:extLst>
      <p:ext uri="{BB962C8B-B14F-4D97-AF65-F5344CB8AC3E}">
        <p14:creationId xmlns:p14="http://schemas.microsoft.com/office/powerpoint/2010/main" val="352304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383"/>
    </mc:Choice>
    <mc:Fallback>
      <p:transition spd="slow" advTm="9238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48733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Methodology - Electrodes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873122" y="2171700"/>
            <a:ext cx="0" cy="31788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624927" y="2171700"/>
            <a:ext cx="4963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11675" y="5350533"/>
            <a:ext cx="4963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974509" y="3391784"/>
            <a:ext cx="89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6 cm</a:t>
            </a:r>
            <a:r>
              <a:rPr lang="en-US" dirty="0"/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E19D41-F35C-45FC-B5F1-A7A9AF7132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71773" y="954157"/>
            <a:ext cx="7054518" cy="5307058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31ADC0D-DE25-4C1E-AF59-5B0528E39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710" y="1617540"/>
            <a:ext cx="5307059" cy="3980294"/>
          </a:xfrm>
        </p:spPr>
      </p:pic>
    </p:spTree>
    <p:extLst>
      <p:ext uri="{BB962C8B-B14F-4D97-AF65-F5344CB8AC3E}">
        <p14:creationId xmlns:p14="http://schemas.microsoft.com/office/powerpoint/2010/main" val="410984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24"/>
    </mc:Choice>
    <mc:Fallback>
      <p:transition spd="slow" advTm="2842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Methodology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5300" y="1066800"/>
            <a:ext cx="8572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1 has three macropores spaced 30 cm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Line 2 has seven macropores spaced 15 cm apart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investigated portion of the tank is the 30 cm of top soil.  Underneath the soil lies 3 cm of crushed limestone and a void to aid drainage.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212" y="2821126"/>
            <a:ext cx="10391775" cy="444817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1467465" y="3591232"/>
            <a:ext cx="162232" cy="560439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1629697" y="3591232"/>
            <a:ext cx="135603" cy="5604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87483" y="3329622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188556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928">
        <p:fade/>
      </p:transition>
    </mc:Choice>
    <mc:Fallback>
      <p:transition spd="med" advTm="4292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9400" y="304800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How were the macropores created?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159011"/>
            <a:ext cx="8280400" cy="5698989"/>
          </a:xfrm>
        </p:spPr>
      </p:pic>
    </p:spTree>
    <p:extLst>
      <p:ext uri="{BB962C8B-B14F-4D97-AF65-F5344CB8AC3E}">
        <p14:creationId xmlns:p14="http://schemas.microsoft.com/office/powerpoint/2010/main" val="244724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914">
        <p:fade/>
      </p:transition>
    </mc:Choice>
    <mc:Fallback>
      <p:transition spd="med" advTm="35914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720" y="228600"/>
            <a:ext cx="738956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40751" y="2431871"/>
            <a:ext cx="337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Tank Side 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dirty="0"/>
              <a:t>Experiment 1</a:t>
            </a:r>
          </a:p>
          <a:p>
            <a:r>
              <a:rPr lang="en-US" sz="2400" dirty="0" err="1"/>
              <a:t>macropores</a:t>
            </a:r>
            <a:r>
              <a:rPr lang="en-US" sz="2400" dirty="0"/>
              <a:t> ½ depth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939014-68ED-497B-B27E-85D457F367DC}"/>
              </a:ext>
            </a:extLst>
          </p:cNvPr>
          <p:cNvSpPr/>
          <p:nvPr/>
        </p:nvSpPr>
        <p:spPr>
          <a:xfrm>
            <a:off x="3154017" y="228600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8C4674-9CB8-442D-ACD5-60BCD2562916}"/>
              </a:ext>
            </a:extLst>
          </p:cNvPr>
          <p:cNvSpPr/>
          <p:nvPr/>
        </p:nvSpPr>
        <p:spPr>
          <a:xfrm>
            <a:off x="6539947" y="228600"/>
            <a:ext cx="702366" cy="4737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EB5CD5-5D9A-4E8B-B760-15343550B213}"/>
              </a:ext>
            </a:extLst>
          </p:cNvPr>
          <p:cNvSpPr txBox="1"/>
          <p:nvPr/>
        </p:nvSpPr>
        <p:spPr>
          <a:xfrm>
            <a:off x="3067384" y="33303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8BC11B-7648-46B8-AF8F-1DB6F51A50F3}"/>
              </a:ext>
            </a:extLst>
          </p:cNvPr>
          <p:cNvSpPr txBox="1"/>
          <p:nvPr/>
        </p:nvSpPr>
        <p:spPr>
          <a:xfrm>
            <a:off x="6453314" y="333033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 2</a:t>
            </a:r>
          </a:p>
        </p:txBody>
      </p:sp>
    </p:spTree>
    <p:extLst>
      <p:ext uri="{BB962C8B-B14F-4D97-AF65-F5344CB8AC3E}">
        <p14:creationId xmlns:p14="http://schemas.microsoft.com/office/powerpoint/2010/main" val="3798406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4"/>
    </mc:Choice>
    <mc:Fallback>
      <p:transition spd="slow" advTm="26144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4.8|15.1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3|2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4.3|12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3659</TotalTime>
  <Words>339</Words>
  <Application>Microsoft Office PowerPoint</Application>
  <PresentationFormat>Widescreen</PresentationFormat>
  <Paragraphs>62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Franklin Gothic Book</vt:lpstr>
      <vt:lpstr>Crop</vt:lpstr>
      <vt:lpstr>Laboratory Electrical Resistivity Imaging of Macropore Flow </vt:lpstr>
      <vt:lpstr>Introduction</vt:lpstr>
      <vt:lpstr>Macropore Definition</vt:lpstr>
      <vt:lpstr>PowerPoint Presentation</vt:lpstr>
      <vt:lpstr>PowerPoint Presentation</vt:lpstr>
      <vt:lpstr>Methodology - Electrodes</vt:lpstr>
      <vt:lpstr>Methodology</vt:lpstr>
      <vt:lpstr>How were the macropores created?</vt:lpstr>
      <vt:lpstr>PowerPoint Presentation</vt:lpstr>
      <vt:lpstr>PowerPoint Presentation</vt:lpstr>
      <vt:lpstr>PowerPoint Presentation</vt:lpstr>
      <vt:lpstr>Results</vt:lpstr>
      <vt:lpstr>Wetting Image: Res Diff from Bkgnd</vt:lpstr>
      <vt:lpstr>Results Cont. </vt:lpstr>
      <vt:lpstr>PowerPoint Presentation</vt:lpstr>
      <vt:lpstr>Preliminary Conclusion</vt:lpstr>
      <vt:lpstr>Future Work</vt:lpstr>
      <vt:lpstr>Future Work Cont. </vt:lpstr>
      <vt:lpstr>Special Thanks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Laboratory Electrical Resistivity Imaging of Macropore Flow</dc:title>
  <dc:creator>Hager, John</dc:creator>
  <cp:lastModifiedBy>John Hager</cp:lastModifiedBy>
  <cp:revision>77</cp:revision>
  <dcterms:created xsi:type="dcterms:W3CDTF">2019-01-15T19:52:02Z</dcterms:created>
  <dcterms:modified xsi:type="dcterms:W3CDTF">2019-03-25T16:17:50Z</dcterms:modified>
</cp:coreProperties>
</file>