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7" r:id="rId2"/>
    <p:sldId id="287" r:id="rId3"/>
    <p:sldId id="288" r:id="rId4"/>
    <p:sldId id="291" r:id="rId5"/>
    <p:sldId id="268" r:id="rId6"/>
    <p:sldId id="267" r:id="rId7"/>
    <p:sldId id="289" r:id="rId8"/>
    <p:sldId id="290" r:id="rId9"/>
    <p:sldId id="283" r:id="rId10"/>
    <p:sldId id="284" r:id="rId11"/>
    <p:sldId id="264" r:id="rId12"/>
    <p:sldId id="269" r:id="rId13"/>
    <p:sldId id="292" r:id="rId14"/>
    <p:sldId id="285" r:id="rId15"/>
    <p:sldId id="271" r:id="rId16"/>
    <p:sldId id="303" r:id="rId17"/>
    <p:sldId id="270" r:id="rId18"/>
    <p:sldId id="279" r:id="rId19"/>
    <p:sldId id="304" r:id="rId20"/>
    <p:sldId id="305" r:id="rId21"/>
    <p:sldId id="307" r:id="rId22"/>
    <p:sldId id="275" r:id="rId23"/>
    <p:sldId id="299" r:id="rId24"/>
    <p:sldId id="295" r:id="rId25"/>
    <p:sldId id="296" r:id="rId26"/>
    <p:sldId id="298" r:id="rId27"/>
    <p:sldId id="274" r:id="rId28"/>
    <p:sldId id="300" r:id="rId29"/>
    <p:sldId id="309" r:id="rId30"/>
    <p:sldId id="301" r:id="rId31"/>
    <p:sldId id="27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1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29" autoAdjust="0"/>
  </p:normalViewPr>
  <p:slideViewPr>
    <p:cSldViewPr>
      <p:cViewPr>
        <p:scale>
          <a:sx n="100" d="100"/>
          <a:sy n="100" d="100"/>
        </p:scale>
        <p:origin x="-1944" y="-3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E8C403-2D7C-4729-A29E-6F18F50BBDAB}" type="datetimeFigureOut">
              <a:rPr lang="en-US" smtClean="0"/>
              <a:t>4/4/2019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595DDE-E56C-47AA-947C-176891156C27}" type="slidenum">
              <a:rPr lang="en-US" smtClean="0"/>
              <a:t>‹#›</a:t>
            </a:fld>
            <a:endParaRPr lang="en-US"/>
          </a:p>
        </p:txBody>
      </p:sp>
    </p:spTree>
    <p:extLst>
      <p:ext uri="{BB962C8B-B14F-4D97-AF65-F5344CB8AC3E}">
        <p14:creationId xmlns:p14="http://schemas.microsoft.com/office/powerpoint/2010/main" val="299538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95DDE-E56C-47AA-947C-176891156C27}" type="slidenum">
              <a:rPr lang="en-US" smtClean="0"/>
              <a:t>12</a:t>
            </a:fld>
            <a:endParaRPr lang="en-US"/>
          </a:p>
        </p:txBody>
      </p:sp>
    </p:spTree>
    <p:extLst>
      <p:ext uri="{BB962C8B-B14F-4D97-AF65-F5344CB8AC3E}">
        <p14:creationId xmlns:p14="http://schemas.microsoft.com/office/powerpoint/2010/main" val="2235672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25264F-718A-40A3-B902-40C0BBAB3D16}"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594175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5264F-718A-40A3-B902-40C0BBAB3D16}"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2403182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5264F-718A-40A3-B902-40C0BBAB3D16}"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143265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30727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5264F-718A-40A3-B902-40C0BBAB3D16}"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22283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25264F-718A-40A3-B902-40C0BBAB3D16}"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4271835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25264F-718A-40A3-B902-40C0BBAB3D16}"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400670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25264F-718A-40A3-B902-40C0BBAB3D16}" type="datetimeFigureOut">
              <a:rPr lang="en-US" smtClean="0"/>
              <a:t>4/4/2019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715319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25264F-718A-40A3-B902-40C0BBAB3D16}" type="datetimeFigureOut">
              <a:rPr lang="en-US" smtClean="0"/>
              <a:t>4/4/2019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168127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5264F-718A-40A3-B902-40C0BBAB3D16}" type="datetimeFigureOut">
              <a:rPr lang="en-US" smtClean="0"/>
              <a:t>4/4/2019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164512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5264F-718A-40A3-B902-40C0BBAB3D16}"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113831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5264F-718A-40A3-B902-40C0BBAB3D16}"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90054-E1A3-4972-BA37-9D2410B3A2F5}" type="slidenum">
              <a:rPr lang="en-US" smtClean="0"/>
              <a:t>‹#›</a:t>
            </a:fld>
            <a:endParaRPr lang="en-US"/>
          </a:p>
        </p:txBody>
      </p:sp>
    </p:spTree>
    <p:extLst>
      <p:ext uri="{BB962C8B-B14F-4D97-AF65-F5344CB8AC3E}">
        <p14:creationId xmlns:p14="http://schemas.microsoft.com/office/powerpoint/2010/main" val="352188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5264F-718A-40A3-B902-40C0BBAB3D16}" type="datetimeFigureOut">
              <a:rPr lang="en-US" smtClean="0"/>
              <a:t>4/4/2019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90054-E1A3-4972-BA37-9D2410B3A2F5}" type="slidenum">
              <a:rPr lang="en-US" smtClean="0"/>
              <a:t>‹#›</a:t>
            </a:fld>
            <a:endParaRPr lang="en-US"/>
          </a:p>
        </p:txBody>
      </p:sp>
    </p:spTree>
    <p:extLst>
      <p:ext uri="{BB962C8B-B14F-4D97-AF65-F5344CB8AC3E}">
        <p14:creationId xmlns:p14="http://schemas.microsoft.com/office/powerpoint/2010/main" val="3603198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package" Target="../embeddings/Microsoft_Word_Document1.docx"/></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09600"/>
            <a:ext cx="8382000" cy="1631216"/>
          </a:xfrm>
          <a:prstGeom prst="rect">
            <a:avLst/>
          </a:prstGeom>
        </p:spPr>
        <p:txBody>
          <a:bodyPr wrap="square">
            <a:spAutoFit/>
          </a:bodyPr>
          <a:lstStyle/>
          <a:p>
            <a:r>
              <a:rPr lang="en-US" sz="3200" dirty="0" smtClean="0"/>
              <a:t>Scour </a:t>
            </a:r>
            <a:r>
              <a:rPr lang="en-US" sz="3200" dirty="0"/>
              <a:t>Nuclei, Erosion and the Potential for Site Discovery</a:t>
            </a:r>
          </a:p>
          <a:p>
            <a:endParaRPr lang="en-US" dirty="0"/>
          </a:p>
          <a:p>
            <a:r>
              <a:rPr lang="en-US" dirty="0" smtClean="0"/>
              <a:t>Author:  </a:t>
            </a:r>
            <a:r>
              <a:rPr lang="en-US" dirty="0"/>
              <a:t>Ervan G. </a:t>
            </a:r>
            <a:r>
              <a:rPr lang="en-US" dirty="0" smtClean="0"/>
              <a:t>Garrison, University of Georgia</a:t>
            </a:r>
            <a:endParaRPr lang="en-US" dirty="0"/>
          </a:p>
        </p:txBody>
      </p:sp>
    </p:spTree>
    <p:extLst>
      <p:ext uri="{BB962C8B-B14F-4D97-AF65-F5344CB8AC3E}">
        <p14:creationId xmlns:p14="http://schemas.microsoft.com/office/powerpoint/2010/main" val="4216740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350" y="304800"/>
            <a:ext cx="8153400" cy="1754326"/>
          </a:xfrm>
          <a:prstGeom prst="rect">
            <a:avLst/>
          </a:prstGeom>
        </p:spPr>
        <p:txBody>
          <a:bodyPr wrap="square">
            <a:spAutoFit/>
          </a:bodyPr>
          <a:lstStyle/>
          <a:p>
            <a:r>
              <a:rPr lang="en-US" dirty="0" smtClean="0"/>
              <a:t>Scour created by </a:t>
            </a:r>
            <a:r>
              <a:rPr lang="en-US" dirty="0"/>
              <a:t>marine processes </a:t>
            </a:r>
            <a:r>
              <a:rPr lang="en-US" dirty="0" smtClean="0"/>
              <a:t>can </a:t>
            </a:r>
            <a:r>
              <a:rPr lang="en-US" dirty="0"/>
              <a:t>reveal potential </a:t>
            </a:r>
            <a:r>
              <a:rPr lang="en-US" dirty="0" smtClean="0"/>
              <a:t>prehistoric sites.</a:t>
            </a:r>
          </a:p>
          <a:p>
            <a:r>
              <a:rPr lang="en-US" dirty="0" smtClean="0"/>
              <a:t>Instead </a:t>
            </a:r>
            <a:r>
              <a:rPr lang="en-US" dirty="0"/>
              <a:t>of fighting the results of those </a:t>
            </a:r>
            <a:r>
              <a:rPr lang="en-US" dirty="0" smtClean="0"/>
              <a:t>processes I propose a protocol to utilize them.</a:t>
            </a:r>
          </a:p>
          <a:p>
            <a:endParaRPr lang="en-US" dirty="0"/>
          </a:p>
          <a:p>
            <a:r>
              <a:rPr lang="en-US" dirty="0" smtClean="0"/>
              <a:t>Proof </a:t>
            </a:r>
            <a:r>
              <a:rPr lang="en-US" dirty="0"/>
              <a:t>of concept has been demonstrated on the Southeast U.S.' s continental shelf at artificial reefs such as the wreck of the Liberty Ship AB Daniel </a:t>
            </a:r>
            <a:r>
              <a:rPr lang="en-US" dirty="0" smtClean="0"/>
              <a:t>(below) near </a:t>
            </a:r>
            <a:r>
              <a:rPr lang="en-US" dirty="0"/>
              <a:t>JY Reef, off St. Catherine’s Island (GA), as a well as at artificial reefs off Savannah.</a:t>
            </a:r>
          </a:p>
        </p:txBody>
      </p:sp>
      <p:pic>
        <p:nvPicPr>
          <p:cNvPr id="11266" name="Picture 2" descr="C:\Users\egarriso\Desktop\A.B. Daniel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21336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573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NOAA-GREEF MEGA FOLDER\erv scour graphic.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627543"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457200"/>
            <a:ext cx="5951143" cy="646331"/>
          </a:xfrm>
          <a:prstGeom prst="rect">
            <a:avLst/>
          </a:prstGeom>
          <a:noFill/>
        </p:spPr>
        <p:txBody>
          <a:bodyPr wrap="square" rtlCol="0">
            <a:spAutoFit/>
          </a:bodyPr>
          <a:lstStyle/>
          <a:p>
            <a:r>
              <a:rPr lang="en-US" dirty="0" smtClean="0"/>
              <a:t>Hypothetical Erosion or “Scour” around a sunken hull form. Courtesy of R. Quinn. </a:t>
            </a:r>
            <a:endParaRPr lang="en-US" dirty="0"/>
          </a:p>
        </p:txBody>
      </p:sp>
    </p:spTree>
    <p:extLst>
      <p:ext uri="{BB962C8B-B14F-4D97-AF65-F5344CB8AC3E}">
        <p14:creationId xmlns:p14="http://schemas.microsoft.com/office/powerpoint/2010/main" val="1423516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968" y="1066800"/>
            <a:ext cx="540386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8200" y="4876800"/>
            <a:ext cx="7696200" cy="830997"/>
          </a:xfrm>
          <a:prstGeom prst="rect">
            <a:avLst/>
          </a:prstGeom>
        </p:spPr>
        <p:txBody>
          <a:bodyPr wrap="square">
            <a:spAutoFit/>
          </a:bodyPr>
          <a:lstStyle/>
          <a:p>
            <a:r>
              <a:rPr lang="en-US" sz="1600" dirty="0" smtClean="0"/>
              <a:t>The </a:t>
            </a:r>
            <a:r>
              <a:rPr lang="en-US" sz="1600" dirty="0" err="1"/>
              <a:t>Arklow</a:t>
            </a:r>
            <a:r>
              <a:rPr lang="en-US" sz="1600" dirty="0"/>
              <a:t> Bank wreck site three dimensional terrain model of the wreck site generated from multi-beam bathymetric </a:t>
            </a:r>
            <a:r>
              <a:rPr lang="en-US" sz="1600" dirty="0" smtClean="0"/>
              <a:t>data (Quinn</a:t>
            </a:r>
            <a:r>
              <a:rPr lang="en-US" sz="1600" dirty="0"/>
              <a:t>, et al, 2006).  The scale indicates a depth of scour of over 5 meters and an overall length of 50 meters. </a:t>
            </a:r>
          </a:p>
        </p:txBody>
      </p:sp>
      <p:sp>
        <p:nvSpPr>
          <p:cNvPr id="3" name="Rectangle 2"/>
          <p:cNvSpPr/>
          <p:nvPr/>
        </p:nvSpPr>
        <p:spPr>
          <a:xfrm>
            <a:off x="381000" y="116354"/>
            <a:ext cx="7543800" cy="369332"/>
          </a:xfrm>
          <a:prstGeom prst="rect">
            <a:avLst/>
          </a:prstGeom>
        </p:spPr>
        <p:txBody>
          <a:bodyPr wrap="square">
            <a:spAutoFit/>
          </a:bodyPr>
          <a:lstStyle/>
          <a:p>
            <a:r>
              <a:rPr lang="en-US" dirty="0" smtClean="0"/>
              <a:t>Actual Erosion </a:t>
            </a:r>
            <a:r>
              <a:rPr lang="en-US" dirty="0"/>
              <a:t>or “Scour” around a sunken hull form. Courtesy of R. Quinn. </a:t>
            </a:r>
          </a:p>
        </p:txBody>
      </p:sp>
    </p:spTree>
    <p:extLst>
      <p:ext uri="{BB962C8B-B14F-4D97-AF65-F5344CB8AC3E}">
        <p14:creationId xmlns:p14="http://schemas.microsoft.com/office/powerpoint/2010/main" val="4236664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609600"/>
            <a:ext cx="7620000" cy="369332"/>
          </a:xfrm>
          <a:prstGeom prst="rect">
            <a:avLst/>
          </a:prstGeom>
          <a:noFill/>
        </p:spPr>
        <p:txBody>
          <a:bodyPr wrap="square" rtlCol="0">
            <a:spAutoFit/>
          </a:bodyPr>
          <a:lstStyle/>
          <a:p>
            <a:r>
              <a:rPr lang="en-US" dirty="0" smtClean="0"/>
              <a:t>Using Scour Nuclei – Back to the A.B. Daniels as example</a:t>
            </a:r>
            <a:endParaRPr lang="en-US" dirty="0"/>
          </a:p>
        </p:txBody>
      </p:sp>
    </p:spTree>
    <p:extLst>
      <p:ext uri="{BB962C8B-B14F-4D97-AF65-F5344CB8AC3E}">
        <p14:creationId xmlns:p14="http://schemas.microsoft.com/office/powerpoint/2010/main" val="430553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2013"/>
            <a:ext cx="8077200" cy="923330"/>
          </a:xfrm>
          <a:prstGeom prst="rect">
            <a:avLst/>
          </a:prstGeom>
        </p:spPr>
        <p:txBody>
          <a:bodyPr wrap="square">
            <a:spAutoFit/>
          </a:bodyPr>
          <a:lstStyle/>
          <a:p>
            <a:pPr lvl="0"/>
            <a:r>
              <a:rPr lang="en-US" dirty="0" smtClean="0">
                <a:solidFill>
                  <a:prstClr val="black"/>
                </a:solidFill>
              </a:rPr>
              <a:t> Scour </a:t>
            </a:r>
            <a:r>
              <a:rPr lang="en-US" dirty="0">
                <a:solidFill>
                  <a:prstClr val="black"/>
                </a:solidFill>
              </a:rPr>
              <a:t>often results in a stratigraphic </a:t>
            </a:r>
            <a:r>
              <a:rPr lang="en-US" dirty="0" smtClean="0">
                <a:solidFill>
                  <a:prstClr val="black"/>
                </a:solidFill>
              </a:rPr>
              <a:t>profile of the sediments </a:t>
            </a:r>
            <a:r>
              <a:rPr lang="en-US" dirty="0">
                <a:solidFill>
                  <a:prstClr val="black"/>
                </a:solidFill>
              </a:rPr>
              <a:t>as well as </a:t>
            </a:r>
            <a:r>
              <a:rPr lang="en-US" dirty="0" smtClean="0">
                <a:solidFill>
                  <a:prstClr val="black"/>
                </a:solidFill>
              </a:rPr>
              <a:t>paleontological </a:t>
            </a:r>
            <a:r>
              <a:rPr lang="en-US" dirty="0">
                <a:solidFill>
                  <a:prstClr val="black"/>
                </a:solidFill>
              </a:rPr>
              <a:t>and archaeological deposits that do not </a:t>
            </a:r>
            <a:r>
              <a:rPr lang="en-US" dirty="0" smtClean="0">
                <a:solidFill>
                  <a:prstClr val="black"/>
                </a:solidFill>
              </a:rPr>
              <a:t>require “heroic methods” for detection and assessment. </a:t>
            </a:r>
            <a:endParaRPr lang="en-US" dirty="0">
              <a:solidFill>
                <a:prstClr val="black"/>
              </a:solidFill>
            </a:endParaRPr>
          </a:p>
        </p:txBody>
      </p:sp>
      <p:pic>
        <p:nvPicPr>
          <p:cNvPr id="10242" name="Picture 2" descr="C:\Users\egarriso\Desktop\Strat column AB Dani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1685925"/>
            <a:ext cx="246888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egarriso\Desktop\AB Daniels bow Jay Cavanau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657350"/>
            <a:ext cx="246888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76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57" t="1875" r="29070" b="6875"/>
          <a:stretch/>
        </p:blipFill>
        <p:spPr bwMode="auto">
          <a:xfrm>
            <a:off x="1295400" y="1066800"/>
            <a:ext cx="5895976"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200" y="5381625"/>
            <a:ext cx="6477000" cy="369332"/>
          </a:xfrm>
          <a:prstGeom prst="rect">
            <a:avLst/>
          </a:prstGeom>
        </p:spPr>
        <p:txBody>
          <a:bodyPr wrap="square">
            <a:spAutoFit/>
          </a:bodyPr>
          <a:lstStyle/>
          <a:p>
            <a:r>
              <a:rPr lang="en-US" dirty="0" smtClean="0">
                <a:latin typeface="+mj-lt"/>
              </a:rPr>
              <a:t>Location </a:t>
            </a:r>
            <a:r>
              <a:rPr lang="en-US" dirty="0">
                <a:latin typeface="+mj-lt"/>
              </a:rPr>
              <a:t>map for J-Reef and the A.B. Daniels site</a:t>
            </a:r>
            <a:r>
              <a:rPr lang="en-US" dirty="0"/>
              <a:t>.</a:t>
            </a:r>
          </a:p>
        </p:txBody>
      </p:sp>
      <p:sp>
        <p:nvSpPr>
          <p:cNvPr id="3" name="TextBox 2"/>
          <p:cNvSpPr txBox="1"/>
          <p:nvPr/>
        </p:nvSpPr>
        <p:spPr>
          <a:xfrm>
            <a:off x="838200" y="304800"/>
            <a:ext cx="7543800" cy="646331"/>
          </a:xfrm>
          <a:prstGeom prst="rect">
            <a:avLst/>
          </a:prstGeom>
          <a:noFill/>
        </p:spPr>
        <p:txBody>
          <a:bodyPr wrap="square" rtlCol="0">
            <a:spAutoFit/>
          </a:bodyPr>
          <a:lstStyle/>
          <a:p>
            <a:r>
              <a:rPr lang="en-US" dirty="0" smtClean="0"/>
              <a:t>The A.B. Daniels Liberty Ship was set down as an artificial reef in 1973. It was subsequently broken in two by a small hurricane in 1977.</a:t>
            </a:r>
            <a:endParaRPr lang="en-US" dirty="0"/>
          </a:p>
        </p:txBody>
      </p:sp>
    </p:spTree>
    <p:extLst>
      <p:ext uri="{BB962C8B-B14F-4D97-AF65-F5344CB8AC3E}">
        <p14:creationId xmlns:p14="http://schemas.microsoft.com/office/powerpoint/2010/main" val="3356986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rot="10800000" flipV="1">
            <a:off x="609600" y="729734"/>
            <a:ext cx="80010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WHY</a:t>
            </a:r>
            <a:r>
              <a:rPr kumimoji="0" lang="en-US" altLang="en-US" sz="1200" b="1" i="0" u="none" strike="noStrike" cap="none" normalizeH="0" dirty="0" smtClean="0">
                <a:ln>
                  <a:noFill/>
                </a:ln>
                <a:solidFill>
                  <a:schemeClr val="tx1"/>
                </a:solidFill>
                <a:effectLst/>
                <a:latin typeface="Arial" pitchFamily="34" charset="0"/>
                <a:ea typeface="Times New Roman" pitchFamily="18" charset="0"/>
                <a:cs typeface="Arial" pitchFamily="34" charset="0"/>
              </a:rPr>
              <a:t> SCOUR?</a:t>
            </a:r>
            <a:r>
              <a:rPr kumimoji="0" lang="en-US" altLang="en-US"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r>
            <a:br>
              <a:rPr kumimoji="0" lang="en-US" altLang="en-US"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br>
            <a:endPar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Sub-tidal currents are a</a:t>
            </a:r>
            <a:r>
              <a:rPr kumimoji="0" lang="en-US" altLang="en-US" sz="1200" b="1" i="0" u="none" strike="noStrike" cap="none" normalizeH="0" dirty="0" smtClean="0">
                <a:ln>
                  <a:noFill/>
                </a:ln>
                <a:solidFill>
                  <a:schemeClr val="tx1"/>
                </a:solidFill>
                <a:effectLst/>
                <a:latin typeface="Arial" pitchFamily="34" charset="0"/>
                <a:ea typeface="Times New Roman" pitchFamily="18" charset="0"/>
                <a:cs typeface="Arial" pitchFamily="34" charset="0"/>
              </a:rPr>
              <a:t> key</a:t>
            </a:r>
            <a:r>
              <a:rPr lang="en-US" altLang="en-US" sz="1200" b="1" dirty="0">
                <a:latin typeface="Arial" pitchFamily="34" charset="0"/>
                <a:ea typeface="Times New Roman" pitchFamily="18" charset="0"/>
                <a:cs typeface="Arial" pitchFamily="34" charset="0"/>
              </a:rPr>
              <a:t> </a:t>
            </a:r>
            <a:r>
              <a:rPr kumimoji="0" lang="en-US" alt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factor</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on the Georgia Bight’s continental shelf, due to the relatively shallow water depths that average 30-35 m (Werner, </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et al</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1993:976). </a:t>
            </a: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2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Georgia shelf is 120 km in average width and, for nearly 90 % of its area, less that 50 m in depth (Lee and Brooks, 1979).  The SAB continental shelf seafloor is considered a high-energy, non-accumulating environment of coarse-to-medium sands (Riggs, </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et </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1996).  </a:t>
            </a: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200" b="1"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Scour and erosion </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result from the effects of currents at inner-to-mid shelf locations like Gray’s and J-Reefs. Indeed, the very definition of inner-mid-outer shelf is based on current regimes ((Atkinson, </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et al</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1983) –</a:t>
            </a: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2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inner shelf where local winds and river runoff are primary forcing mechanisms;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mid-shelf where local winds dominate the flow at sub-tidal frequencies and</a:t>
            </a: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200" dirty="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outer shelf where the Gulf Stream and it related disturbances influence observed flows.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04538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00"/>
          <a:stretch/>
        </p:blipFill>
        <p:spPr bwMode="auto">
          <a:xfrm>
            <a:off x="1298489" y="381000"/>
            <a:ext cx="662322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14400" y="5029200"/>
            <a:ext cx="7391400" cy="830997"/>
          </a:xfrm>
          <a:prstGeom prst="rect">
            <a:avLst/>
          </a:prstGeom>
        </p:spPr>
        <p:txBody>
          <a:bodyPr wrap="square">
            <a:spAutoFit/>
          </a:bodyPr>
          <a:lstStyle/>
          <a:p>
            <a:r>
              <a:rPr lang="en-US" sz="1600" dirty="0" smtClean="0"/>
              <a:t>Left</a:t>
            </a:r>
            <a:r>
              <a:rPr lang="en-US" sz="1600" dirty="0"/>
              <a:t>, plan and cross-sectional views of scour pits #1, 2 at the A.B. Daniels site; right, </a:t>
            </a:r>
            <a:r>
              <a:rPr lang="en-US" sz="1600" dirty="0" smtClean="0"/>
              <a:t>depth </a:t>
            </a:r>
            <a:r>
              <a:rPr lang="en-US" sz="1600" dirty="0"/>
              <a:t>of scour at </a:t>
            </a:r>
            <a:r>
              <a:rPr lang="en-US" sz="1600" dirty="0" smtClean="0"/>
              <a:t>the bow was more than 3 meters. Sea </a:t>
            </a:r>
            <a:r>
              <a:rPr lang="en-US" sz="1600" dirty="0"/>
              <a:t>floor horizon elevation indicated by black line above divers.</a:t>
            </a:r>
          </a:p>
        </p:txBody>
      </p:sp>
    </p:spTree>
    <p:extLst>
      <p:ext uri="{BB962C8B-B14F-4D97-AF65-F5344CB8AC3E}">
        <p14:creationId xmlns:p14="http://schemas.microsoft.com/office/powerpoint/2010/main" val="2809886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1778159"/>
              </p:ext>
            </p:extLst>
          </p:nvPr>
        </p:nvGraphicFramePr>
        <p:xfrm>
          <a:off x="914400" y="533400"/>
          <a:ext cx="7054480" cy="5486400"/>
        </p:xfrm>
        <a:graphic>
          <a:graphicData uri="http://schemas.openxmlformats.org/presentationml/2006/ole">
            <mc:AlternateContent xmlns:mc="http://schemas.openxmlformats.org/markup-compatibility/2006">
              <mc:Choice xmlns:v="urn:schemas-microsoft-com:vml" Requires="v">
                <p:oleObj spid="_x0000_s7258" name="Document" r:id="rId4" imgW="5956042" imgH="4632780" progId="Word.Document.12">
                  <p:embed/>
                </p:oleObj>
              </mc:Choice>
              <mc:Fallback>
                <p:oleObj name="Document" r:id="rId4" imgW="5956042" imgH="4632780" progId="Word.Document.12">
                  <p:embed/>
                  <p:pic>
                    <p:nvPicPr>
                      <p:cNvPr id="0" name=""/>
                      <p:cNvPicPr/>
                      <p:nvPr/>
                    </p:nvPicPr>
                    <p:blipFill>
                      <a:blip r:embed="rId5"/>
                      <a:stretch>
                        <a:fillRect/>
                      </a:stretch>
                    </p:blipFill>
                    <p:spPr>
                      <a:xfrm>
                        <a:off x="914400" y="533400"/>
                        <a:ext cx="7054480" cy="5486400"/>
                      </a:xfrm>
                      <a:prstGeom prst="rect">
                        <a:avLst/>
                      </a:prstGeom>
                    </p:spPr>
                  </p:pic>
                </p:oleObj>
              </mc:Fallback>
            </mc:AlternateContent>
          </a:graphicData>
        </a:graphic>
      </p:graphicFrame>
    </p:spTree>
    <p:extLst>
      <p:ext uri="{BB962C8B-B14F-4D97-AF65-F5344CB8AC3E}">
        <p14:creationId xmlns:p14="http://schemas.microsoft.com/office/powerpoint/2010/main" val="948432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egarriso\Desktop\Daniel7-06 condensed shell s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4324" y="3941980"/>
            <a:ext cx="8067675" cy="923330"/>
          </a:xfrm>
          <a:prstGeom prst="rect">
            <a:avLst/>
          </a:prstGeom>
        </p:spPr>
        <p:txBody>
          <a:bodyPr wrap="square">
            <a:spAutoFit/>
          </a:bodyPr>
          <a:lstStyle/>
          <a:p>
            <a:pPr lvl="0"/>
            <a:r>
              <a:rPr lang="en-US" dirty="0" smtClean="0">
                <a:solidFill>
                  <a:prstClr val="black"/>
                </a:solidFill>
              </a:rPr>
              <a:t>A condensed </a:t>
            </a:r>
            <a:r>
              <a:rPr lang="en-US" dirty="0">
                <a:solidFill>
                  <a:prstClr val="black"/>
                </a:solidFill>
              </a:rPr>
              <a:t>shell deposit, Georgia </a:t>
            </a:r>
            <a:r>
              <a:rPr lang="en-US" dirty="0" smtClean="0">
                <a:solidFill>
                  <a:prstClr val="black"/>
                </a:solidFill>
              </a:rPr>
              <a:t>Bight,       A partially exposed gray whale 	</a:t>
            </a:r>
          </a:p>
          <a:p>
            <a:pPr lvl="0"/>
            <a:r>
              <a:rPr lang="fr-FR" dirty="0" smtClean="0">
                <a:solidFill>
                  <a:prstClr val="black"/>
                </a:solidFill>
              </a:rPr>
              <a:t>A.B</a:t>
            </a:r>
            <a:r>
              <a:rPr lang="fr-FR" dirty="0">
                <a:solidFill>
                  <a:prstClr val="black"/>
                </a:solidFill>
              </a:rPr>
              <a:t>. Daniels </a:t>
            </a:r>
            <a:r>
              <a:rPr lang="fr-FR" dirty="0" err="1">
                <a:solidFill>
                  <a:prstClr val="black"/>
                </a:solidFill>
              </a:rPr>
              <a:t>scour</a:t>
            </a:r>
            <a:r>
              <a:rPr lang="fr-FR" dirty="0">
                <a:solidFill>
                  <a:prstClr val="black"/>
                </a:solidFill>
              </a:rPr>
              <a:t> </a:t>
            </a:r>
            <a:r>
              <a:rPr lang="fr-FR" dirty="0" err="1">
                <a:solidFill>
                  <a:prstClr val="black"/>
                </a:solidFill>
              </a:rPr>
              <a:t>pit</a:t>
            </a:r>
            <a:r>
              <a:rPr lang="fr-FR" dirty="0">
                <a:solidFill>
                  <a:prstClr val="black"/>
                </a:solidFill>
              </a:rPr>
              <a:t>, port </a:t>
            </a:r>
            <a:r>
              <a:rPr lang="fr-FR" dirty="0" err="1">
                <a:solidFill>
                  <a:prstClr val="black"/>
                </a:solidFill>
              </a:rPr>
              <a:t>side</a:t>
            </a:r>
            <a:r>
              <a:rPr lang="fr-FR" dirty="0">
                <a:solidFill>
                  <a:prstClr val="black"/>
                </a:solidFill>
              </a:rPr>
              <a:t>. </a:t>
            </a:r>
            <a:r>
              <a:rPr lang="en-US" dirty="0" smtClean="0">
                <a:solidFill>
                  <a:prstClr val="black"/>
                </a:solidFill>
              </a:rPr>
              <a:t>	          mandible , JY Reef outcrop, ~ 100 m      </a:t>
            </a:r>
          </a:p>
          <a:p>
            <a:pPr lvl="0"/>
            <a:r>
              <a:rPr lang="en-US" dirty="0" smtClean="0">
                <a:solidFill>
                  <a:prstClr val="black"/>
                </a:solidFill>
              </a:rPr>
              <a:t>	         			          from the A.B. Daniels.	</a:t>
            </a:r>
            <a:endParaRPr lang="en-US" dirty="0">
              <a:solidFill>
                <a:prstClr val="black"/>
              </a:solidFill>
            </a:endParaRPr>
          </a:p>
        </p:txBody>
      </p:sp>
      <p:sp>
        <p:nvSpPr>
          <p:cNvPr id="4" name="TextBox 3"/>
          <p:cNvSpPr txBox="1"/>
          <p:nvPr/>
        </p:nvSpPr>
        <p:spPr>
          <a:xfrm>
            <a:off x="304800" y="304800"/>
            <a:ext cx="8382000" cy="381000"/>
          </a:xfrm>
          <a:prstGeom prst="rect">
            <a:avLst/>
          </a:prstGeom>
          <a:noFill/>
        </p:spPr>
        <p:txBody>
          <a:bodyPr wrap="square" rtlCol="0">
            <a:spAutoFit/>
          </a:bodyPr>
          <a:lstStyle/>
          <a:p>
            <a:r>
              <a:rPr lang="en-US" dirty="0" smtClean="0"/>
              <a:t>Potentials for BOTH Invertebrate &amp; Vertebrate Paleontology</a:t>
            </a:r>
            <a:endParaRPr lang="en-US" dirty="0"/>
          </a:p>
        </p:txBody>
      </p:sp>
      <p:pic>
        <p:nvPicPr>
          <p:cNvPr id="5" name="Picture 2" descr="C:\Users\egarriso\Desktop\J-reef 8-06 bone contex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942975"/>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482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ne-Column Format"/>
          <p:cNvSpPr txBox="1"/>
          <p:nvPr/>
        </p:nvSpPr>
        <p:spPr>
          <a:xfrm>
            <a:off x="533400" y="1447805"/>
            <a:ext cx="8382000"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defRPr sz="2000">
                <a:latin typeface="+mn-lt"/>
                <a:ea typeface="+mn-ea"/>
                <a:cs typeface="+mn-cs"/>
                <a:sym typeface="Calibri"/>
              </a:defRPr>
            </a:lvl1pPr>
          </a:lstStyle>
          <a:p>
            <a:pPr hangingPunct="0"/>
            <a:endParaRPr kern="0" dirty="0">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7950"/>
            <a:ext cx="24622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368" y="1377950"/>
            <a:ext cx="2328863"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5110508"/>
            <a:ext cx="8229600" cy="800219"/>
          </a:xfrm>
          <a:prstGeom prst="rect">
            <a:avLst/>
          </a:prstGeom>
        </p:spPr>
        <p:txBody>
          <a:bodyPr wrap="square">
            <a:spAutoFit/>
          </a:bodyPr>
          <a:lstStyle/>
          <a:p>
            <a:r>
              <a:rPr lang="en-US" sz="1400" dirty="0" smtClean="0"/>
              <a:t>Left and center. Sediment coring at Gray’s Reef National Marine Sanctuary, 1996, 2000 – two </a:t>
            </a:r>
            <a:r>
              <a:rPr lang="en-US" sz="1400" dirty="0" err="1" smtClean="0"/>
              <a:t>vibracorers</a:t>
            </a:r>
            <a:endParaRPr lang="en-US" sz="1400" dirty="0" smtClean="0"/>
          </a:p>
          <a:p>
            <a:r>
              <a:rPr lang="en-US" sz="1400" dirty="0" smtClean="0"/>
              <a:t>(Photos by Garrison); right, a Ewing piston corer (graphic by Mark Bray)</a:t>
            </a:r>
          </a:p>
          <a:p>
            <a:endParaRPr lang="en-US" dirty="0"/>
          </a:p>
        </p:txBody>
      </p:sp>
      <p:sp>
        <p:nvSpPr>
          <p:cNvPr id="3" name="Rectangle 2"/>
          <p:cNvSpPr/>
          <p:nvPr/>
        </p:nvSpPr>
        <p:spPr>
          <a:xfrm>
            <a:off x="228600" y="228600"/>
            <a:ext cx="8610600" cy="923330"/>
          </a:xfrm>
          <a:prstGeom prst="rect">
            <a:avLst/>
          </a:prstGeom>
        </p:spPr>
        <p:txBody>
          <a:bodyPr wrap="square">
            <a:spAutoFit/>
          </a:bodyPr>
          <a:lstStyle/>
          <a:p>
            <a:r>
              <a:rPr lang="en-US" dirty="0"/>
              <a:t>This paper discusses a survey methodology to locate and study submerged prehistoric archaeological and paleontological sites. Typically, these studies demand the use </a:t>
            </a:r>
            <a:r>
              <a:rPr lang="en-US" dirty="0" smtClean="0"/>
              <a:t>geophysical instrumentation </a:t>
            </a:r>
            <a:r>
              <a:rPr lang="en-US" dirty="0"/>
              <a:t>and </a:t>
            </a:r>
            <a:r>
              <a:rPr lang="en-US" dirty="0" err="1"/>
              <a:t>geoarchaeological</a:t>
            </a:r>
            <a:r>
              <a:rPr lang="en-US" dirty="0"/>
              <a:t> methods such as coring. </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377950"/>
            <a:ext cx="2286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48745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GRNMS_02_STA20_G(SCALL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838200"/>
            <a:ext cx="365998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3810000"/>
            <a:ext cx="3379964" cy="523220"/>
          </a:xfrm>
          <a:prstGeom prst="rect">
            <a:avLst/>
          </a:prstGeom>
        </p:spPr>
        <p:txBody>
          <a:bodyPr wrap="none">
            <a:spAutoFit/>
          </a:bodyPr>
          <a:lstStyle/>
          <a:p>
            <a:r>
              <a:rPr lang="en-US" sz="1400" dirty="0" smtClean="0"/>
              <a:t>Late Pleistocene </a:t>
            </a:r>
            <a:r>
              <a:rPr lang="en-US" sz="1400" i="1" dirty="0" err="1" smtClean="0"/>
              <a:t>Placopecten</a:t>
            </a:r>
            <a:r>
              <a:rPr lang="en-US" sz="1400" i="1" dirty="0" smtClean="0"/>
              <a:t> </a:t>
            </a:r>
            <a:r>
              <a:rPr lang="en-US" sz="1400" i="1" dirty="0" err="1"/>
              <a:t>magellianicus</a:t>
            </a:r>
            <a:r>
              <a:rPr lang="en-US" sz="1400" i="1" dirty="0"/>
              <a:t> </a:t>
            </a:r>
            <a:endParaRPr lang="en-US" sz="1400" i="1" dirty="0" smtClean="0"/>
          </a:p>
          <a:p>
            <a:r>
              <a:rPr lang="en-US" sz="1400" dirty="0" smtClean="0"/>
              <a:t>– </a:t>
            </a:r>
            <a:r>
              <a:rPr lang="en-US" sz="1400" dirty="0"/>
              <a:t>“Sea Scallop”</a:t>
            </a:r>
          </a:p>
        </p:txBody>
      </p:sp>
      <p:sp>
        <p:nvSpPr>
          <p:cNvPr id="5" name="TextBox 4"/>
          <p:cNvSpPr txBox="1"/>
          <p:nvPr/>
        </p:nvSpPr>
        <p:spPr>
          <a:xfrm>
            <a:off x="4191000" y="3702278"/>
            <a:ext cx="3962400" cy="307777"/>
          </a:xfrm>
          <a:prstGeom prst="rect">
            <a:avLst/>
          </a:prstGeom>
          <a:noFill/>
        </p:spPr>
        <p:txBody>
          <a:bodyPr wrap="square" rtlCol="0">
            <a:spAutoFit/>
          </a:bodyPr>
          <a:lstStyle/>
          <a:p>
            <a:r>
              <a:rPr lang="en-US" sz="1400" dirty="0" smtClean="0"/>
              <a:t>The excavated JY Reef gray whale mandible.</a:t>
            </a:r>
            <a:endParaRPr lang="en-US" sz="1400" dirty="0"/>
          </a:p>
        </p:txBody>
      </p:sp>
      <p:sp>
        <p:nvSpPr>
          <p:cNvPr id="6" name="Rectangle 5"/>
          <p:cNvSpPr/>
          <p:nvPr/>
        </p:nvSpPr>
        <p:spPr>
          <a:xfrm>
            <a:off x="304800" y="228600"/>
            <a:ext cx="8458200" cy="369332"/>
          </a:xfrm>
          <a:prstGeom prst="rect">
            <a:avLst/>
          </a:prstGeom>
        </p:spPr>
        <p:txBody>
          <a:bodyPr wrap="square">
            <a:spAutoFit/>
          </a:bodyPr>
          <a:lstStyle/>
          <a:p>
            <a:r>
              <a:rPr lang="en-US" dirty="0"/>
              <a:t>Potentials for BOTH Invertebrate &amp; Vertebrate </a:t>
            </a:r>
            <a:r>
              <a:rPr lang="en-US" dirty="0" smtClean="0"/>
              <a:t>Paleontology cont. -</a:t>
            </a:r>
            <a:endParaRPr lang="en-US" dirty="0"/>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4652"/>
          <a:stretch/>
        </p:blipFill>
        <p:spPr bwMode="auto">
          <a:xfrm>
            <a:off x="4191000" y="1514475"/>
            <a:ext cx="43529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366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garriso\Desktop\9951634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05" y="228600"/>
            <a:ext cx="413489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05" y="3124200"/>
            <a:ext cx="580443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73897" y="219760"/>
            <a:ext cx="4572000" cy="646331"/>
          </a:xfrm>
          <a:prstGeom prst="rect">
            <a:avLst/>
          </a:prstGeom>
        </p:spPr>
        <p:txBody>
          <a:bodyPr>
            <a:spAutoFit/>
          </a:bodyPr>
          <a:lstStyle/>
          <a:p>
            <a:r>
              <a:rPr lang="en-US" dirty="0"/>
              <a:t>Potentials for BOTH Invertebrate &amp; Vertebrate Paleontology </a:t>
            </a:r>
            <a:r>
              <a:rPr lang="en-US" i="1" dirty="0"/>
              <a:t>AND Archaeology </a:t>
            </a:r>
          </a:p>
        </p:txBody>
      </p:sp>
      <p:sp>
        <p:nvSpPr>
          <p:cNvPr id="4" name="TextBox 3"/>
          <p:cNvSpPr txBox="1"/>
          <p:nvPr/>
        </p:nvSpPr>
        <p:spPr>
          <a:xfrm>
            <a:off x="4419600" y="1771471"/>
            <a:ext cx="3886365" cy="1200329"/>
          </a:xfrm>
          <a:prstGeom prst="rect">
            <a:avLst/>
          </a:prstGeom>
          <a:noFill/>
        </p:spPr>
        <p:txBody>
          <a:bodyPr wrap="square" rtlCol="0">
            <a:spAutoFit/>
          </a:bodyPr>
          <a:lstStyle/>
          <a:p>
            <a:r>
              <a:rPr lang="en-US" dirty="0" smtClean="0"/>
              <a:t>Left, cast of a Bison </a:t>
            </a:r>
            <a:r>
              <a:rPr lang="en-US" dirty="0" err="1" smtClean="0"/>
              <a:t>metapodial</a:t>
            </a:r>
            <a:r>
              <a:rPr lang="en-US" dirty="0" smtClean="0"/>
              <a:t>, RC dated to 6000 BP; bottom, Early Archaic Period projectile point, ca. 8000-5000 BP</a:t>
            </a:r>
            <a:endParaRPr lang="en-US" dirty="0"/>
          </a:p>
        </p:txBody>
      </p:sp>
    </p:spTree>
    <p:extLst>
      <p:ext uri="{BB962C8B-B14F-4D97-AF65-F5344CB8AC3E}">
        <p14:creationId xmlns:p14="http://schemas.microsoft.com/office/powerpoint/2010/main" val="3993859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990600"/>
            <a:ext cx="34607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4825" y="5715000"/>
            <a:ext cx="8610600" cy="830997"/>
          </a:xfrm>
          <a:prstGeom prst="rect">
            <a:avLst/>
          </a:prstGeom>
        </p:spPr>
        <p:txBody>
          <a:bodyPr wrap="square">
            <a:spAutoFit/>
          </a:bodyPr>
          <a:lstStyle/>
          <a:p>
            <a:r>
              <a:rPr lang="en-US" sz="1600" dirty="0" smtClean="0"/>
              <a:t>Side-scan </a:t>
            </a:r>
            <a:r>
              <a:rPr lang="en-US" sz="1600" dirty="0"/>
              <a:t>SONAR record of the B.F. SHAW and V.A. FOGG  sites. The SHAW is at the upper margin. Scour features are indicated on the record. Record taken from Texas Parks &amp; Wildlife Bulletin no. 99-1 (1999). The FOGG is labelled as “T-2 Tanker.”</a:t>
            </a:r>
          </a:p>
        </p:txBody>
      </p:sp>
      <p:sp>
        <p:nvSpPr>
          <p:cNvPr id="3" name="TextBox 2"/>
          <p:cNvSpPr txBox="1"/>
          <p:nvPr/>
        </p:nvSpPr>
        <p:spPr>
          <a:xfrm>
            <a:off x="533400" y="228600"/>
            <a:ext cx="7239000" cy="646331"/>
          </a:xfrm>
          <a:prstGeom prst="rect">
            <a:avLst/>
          </a:prstGeom>
          <a:noFill/>
        </p:spPr>
        <p:txBody>
          <a:bodyPr wrap="square" rtlCol="0">
            <a:spAutoFit/>
          </a:bodyPr>
          <a:lstStyle/>
          <a:p>
            <a:r>
              <a:rPr lang="en-US" dirty="0" smtClean="0"/>
              <a:t>Scour is not unique to the Atlantic. Scour was observed in the Gulf of Mexico in 1985 around wrecks. </a:t>
            </a:r>
            <a:endParaRPr lang="en-US" dirty="0"/>
          </a:p>
        </p:txBody>
      </p:sp>
    </p:spTree>
    <p:extLst>
      <p:ext uri="{BB962C8B-B14F-4D97-AF65-F5344CB8AC3E}">
        <p14:creationId xmlns:p14="http://schemas.microsoft.com/office/powerpoint/2010/main" val="2013346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09600"/>
            <a:ext cx="7772400" cy="923330"/>
          </a:xfrm>
          <a:prstGeom prst="rect">
            <a:avLst/>
          </a:prstGeom>
          <a:noFill/>
        </p:spPr>
        <p:txBody>
          <a:bodyPr wrap="square" rtlCol="0">
            <a:spAutoFit/>
          </a:bodyPr>
          <a:lstStyle/>
          <a:p>
            <a:r>
              <a:rPr lang="en-US" dirty="0" smtClean="0"/>
              <a:t>Scour Nuclei – a concluding example, Savannah- Tybee Island, Georgia, 2018.</a:t>
            </a:r>
          </a:p>
          <a:p>
            <a:endParaRPr lang="en-US" dirty="0"/>
          </a:p>
          <a:p>
            <a:endParaRPr lang="en-US" dirty="0"/>
          </a:p>
        </p:txBody>
      </p:sp>
    </p:spTree>
    <p:extLst>
      <p:ext uri="{BB962C8B-B14F-4D97-AF65-F5344CB8AC3E}">
        <p14:creationId xmlns:p14="http://schemas.microsoft.com/office/powerpoint/2010/main" val="3681915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ceman\Desktop\000132530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71824"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15000" y="5715000"/>
            <a:ext cx="1524000" cy="923330"/>
          </a:xfrm>
          <a:prstGeom prst="rect">
            <a:avLst/>
          </a:prstGeom>
          <a:noFill/>
        </p:spPr>
        <p:txBody>
          <a:bodyPr wrap="square" rtlCol="0">
            <a:spAutoFit/>
          </a:bodyPr>
          <a:lstStyle/>
          <a:p>
            <a:r>
              <a:rPr lang="en-US" b="1" dirty="0" smtClean="0">
                <a:solidFill>
                  <a:srgbClr val="C00000"/>
                </a:solidFill>
              </a:rPr>
              <a:t>Very expensive SONAR</a:t>
            </a:r>
            <a:endParaRPr lang="en-US" b="1" dirty="0">
              <a:solidFill>
                <a:srgbClr val="C00000"/>
              </a:solidFill>
            </a:endParaRPr>
          </a:p>
        </p:txBody>
      </p:sp>
      <p:cxnSp>
        <p:nvCxnSpPr>
          <p:cNvPr id="5" name="Straight Arrow Connector 4"/>
          <p:cNvCxnSpPr/>
          <p:nvPr/>
        </p:nvCxnSpPr>
        <p:spPr>
          <a:xfrm flipV="1">
            <a:off x="6324600" y="4724400"/>
            <a:ext cx="457200" cy="1219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450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rtificial reef selecti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8229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707767"/>
            <a:ext cx="1066800" cy="369332"/>
          </a:xfrm>
          <a:prstGeom prst="rect">
            <a:avLst/>
          </a:prstGeom>
          <a:noFill/>
        </p:spPr>
        <p:txBody>
          <a:bodyPr wrap="square" rtlCol="0">
            <a:spAutoFit/>
          </a:bodyPr>
          <a:lstStyle/>
          <a:p>
            <a:r>
              <a:rPr lang="en-US" dirty="0" smtClean="0">
                <a:solidFill>
                  <a:srgbClr val="FFFF00"/>
                </a:solidFill>
              </a:rPr>
              <a:t>Reef SAV</a:t>
            </a:r>
            <a:endParaRPr lang="en-US" dirty="0">
              <a:solidFill>
                <a:srgbClr val="FFFF00"/>
              </a:solidFill>
            </a:endParaRPr>
          </a:p>
        </p:txBody>
      </p:sp>
      <p:cxnSp>
        <p:nvCxnSpPr>
          <p:cNvPr id="4" name="Straight Arrow Connector 3"/>
          <p:cNvCxnSpPr>
            <a:stCxn id="2" idx="1"/>
          </p:cNvCxnSpPr>
          <p:nvPr/>
        </p:nvCxnSpPr>
        <p:spPr>
          <a:xfrm flipH="1">
            <a:off x="4419600" y="892433"/>
            <a:ext cx="1295400" cy="18466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751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06202018_SAV_REEF_EDIT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667364" y="2281918"/>
            <a:ext cx="670487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M:\Edited SSCAN_GADNR_SAV_REE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08" r="18428"/>
          <a:stretch/>
        </p:blipFill>
        <p:spPr bwMode="auto">
          <a:xfrm rot="5400000">
            <a:off x="457199" y="2624818"/>
            <a:ext cx="6781802"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381000"/>
            <a:ext cx="2438400" cy="923330"/>
          </a:xfrm>
          <a:prstGeom prst="rect">
            <a:avLst/>
          </a:prstGeom>
          <a:noFill/>
        </p:spPr>
        <p:txBody>
          <a:bodyPr wrap="square" rtlCol="0">
            <a:spAutoFit/>
          </a:bodyPr>
          <a:lstStyle/>
          <a:p>
            <a:r>
              <a:rPr lang="en-US" dirty="0" smtClean="0"/>
              <a:t>Side scan SONAR &amp; </a:t>
            </a:r>
          </a:p>
          <a:p>
            <a:r>
              <a:rPr lang="en-US" dirty="0" smtClean="0"/>
              <a:t>Bathymetry of three </a:t>
            </a:r>
          </a:p>
          <a:p>
            <a:r>
              <a:rPr lang="en-US" dirty="0" smtClean="0"/>
              <a:t>barges. Reef SAV. </a:t>
            </a:r>
            <a:endParaRPr lang="en-US" dirty="0"/>
          </a:p>
        </p:txBody>
      </p:sp>
    </p:spTree>
    <p:extLst>
      <p:ext uri="{BB962C8B-B14F-4D97-AF65-F5344CB8AC3E}">
        <p14:creationId xmlns:p14="http://schemas.microsoft.com/office/powerpoint/2010/main" val="1554759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 y="152400"/>
            <a:ext cx="55483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01595"/>
            <a:ext cx="460355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606" y="3505200"/>
            <a:ext cx="3912394" cy="1815882"/>
          </a:xfrm>
          <a:prstGeom prst="rect">
            <a:avLst/>
          </a:prstGeom>
        </p:spPr>
        <p:txBody>
          <a:bodyPr wrap="square">
            <a:spAutoFit/>
          </a:bodyPr>
          <a:lstStyle/>
          <a:p>
            <a:r>
              <a:rPr lang="en-US" sz="1600" dirty="0" smtClean="0"/>
              <a:t>Scour </a:t>
            </a:r>
            <a:r>
              <a:rPr lang="en-US" sz="1600" dirty="0"/>
              <a:t>at Reef SAV sites. Top, barges 5, 6; bottom, detail of barge 6 scour pattern. Scour erosion is estimated to be over 1 meter at the two sites but this has not been confirmed by ground truth dives. Both images created by M. Robinson, </a:t>
            </a:r>
            <a:r>
              <a:rPr lang="en-US" sz="1600" dirty="0" err="1"/>
              <a:t>Skidaway</a:t>
            </a:r>
            <a:r>
              <a:rPr lang="en-US" sz="1600" dirty="0"/>
              <a:t> Institute of Oceanography</a:t>
            </a:r>
          </a:p>
        </p:txBody>
      </p:sp>
    </p:spTree>
    <p:extLst>
      <p:ext uri="{BB962C8B-B14F-4D97-AF65-F5344CB8AC3E}">
        <p14:creationId xmlns:p14="http://schemas.microsoft.com/office/powerpoint/2010/main" val="3119489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8001000" cy="3970318"/>
          </a:xfrm>
          <a:prstGeom prst="rect">
            <a:avLst/>
          </a:prstGeom>
        </p:spPr>
        <p:txBody>
          <a:bodyPr wrap="square">
            <a:spAutoFit/>
          </a:bodyPr>
          <a:lstStyle/>
          <a:p>
            <a:r>
              <a:rPr lang="en-US" dirty="0">
                <a:solidFill>
                  <a:prstClr val="black"/>
                </a:solidFill>
              </a:rPr>
              <a:t>This paper </a:t>
            </a:r>
            <a:r>
              <a:rPr lang="en-US" dirty="0" smtClean="0">
                <a:solidFill>
                  <a:prstClr val="black"/>
                </a:solidFill>
              </a:rPr>
              <a:t>discussed </a:t>
            </a:r>
            <a:r>
              <a:rPr lang="en-US" dirty="0">
                <a:solidFill>
                  <a:prstClr val="black"/>
                </a:solidFill>
              </a:rPr>
              <a:t>a survey methodology to locate and study submerged prehistoric archaeological and paleontological sites. </a:t>
            </a:r>
            <a:endParaRPr lang="en-US" dirty="0" smtClean="0">
              <a:solidFill>
                <a:prstClr val="black"/>
              </a:solidFill>
            </a:endParaRPr>
          </a:p>
          <a:p>
            <a:endParaRPr lang="en-US" dirty="0">
              <a:solidFill>
                <a:prstClr val="black"/>
              </a:solidFill>
            </a:endParaRPr>
          </a:p>
          <a:p>
            <a:r>
              <a:rPr lang="en-US" dirty="0" smtClean="0">
                <a:solidFill>
                  <a:prstClr val="black"/>
                </a:solidFill>
              </a:rPr>
              <a:t>It has been demonstrated that “Scour Nuclei” can be an effective method to locate and examine buried, prehistoric submerged archaeological and paleontological sites</a:t>
            </a:r>
            <a:r>
              <a:rPr lang="en-US" dirty="0" smtClean="0"/>
              <a:t>.</a:t>
            </a:r>
          </a:p>
          <a:p>
            <a:endParaRPr lang="en-US" dirty="0">
              <a:solidFill>
                <a:prstClr val="black"/>
              </a:solidFill>
            </a:endParaRPr>
          </a:p>
          <a:p>
            <a:r>
              <a:rPr lang="en-US" dirty="0" smtClean="0">
                <a:solidFill>
                  <a:prstClr val="black"/>
                </a:solidFill>
              </a:rPr>
              <a:t>Scour has been found be a common occurrence around sunken objects such as  artificial reefs and shipwrecks.</a:t>
            </a:r>
          </a:p>
          <a:p>
            <a:r>
              <a:rPr lang="en-US" dirty="0" smtClean="0">
                <a:solidFill>
                  <a:prstClr val="black"/>
                </a:solidFill>
              </a:rPr>
              <a:t> </a:t>
            </a:r>
          </a:p>
          <a:p>
            <a:r>
              <a:rPr lang="en-US" dirty="0" smtClean="0">
                <a:solidFill>
                  <a:prstClr val="black"/>
                </a:solidFill>
              </a:rPr>
              <a:t>The depth and volume of that scour significantly exceeds that which can be obtained using sediment coring or current excavation tools.</a:t>
            </a:r>
          </a:p>
          <a:p>
            <a:endParaRPr lang="en-US" dirty="0">
              <a:solidFill>
                <a:prstClr val="black"/>
              </a:solidFill>
            </a:endParaRPr>
          </a:p>
          <a:p>
            <a:endParaRPr lang="en-US" dirty="0" smtClean="0">
              <a:solidFill>
                <a:prstClr val="black"/>
              </a:solidFill>
            </a:endParaRPr>
          </a:p>
        </p:txBody>
      </p:sp>
    </p:spTree>
    <p:extLst>
      <p:ext uri="{BB962C8B-B14F-4D97-AF65-F5344CB8AC3E}">
        <p14:creationId xmlns:p14="http://schemas.microsoft.com/office/powerpoint/2010/main" val="2568813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5775" y="457200"/>
            <a:ext cx="7848600" cy="2031325"/>
          </a:xfrm>
          <a:prstGeom prst="rect">
            <a:avLst/>
          </a:prstGeom>
        </p:spPr>
        <p:txBody>
          <a:bodyPr wrap="square">
            <a:spAutoFit/>
          </a:bodyPr>
          <a:lstStyle/>
          <a:p>
            <a:pPr lvl="0"/>
            <a:r>
              <a:rPr lang="en-US" dirty="0">
                <a:solidFill>
                  <a:prstClr val="black"/>
                </a:solidFill>
              </a:rPr>
              <a:t>One significant advantage of scour nuclei is their observed capacity for generating relatively deep – 2- 3 meter deep erosional features - which clearly exceed the limited capabilities of sediment corers, bottom dredges and </a:t>
            </a:r>
            <a:r>
              <a:rPr lang="en-US" dirty="0" smtClean="0">
                <a:solidFill>
                  <a:prstClr val="black"/>
                </a:solidFill>
              </a:rPr>
              <a:t>grabs. </a:t>
            </a:r>
            <a:endParaRPr lang="en-US" dirty="0">
              <a:solidFill>
                <a:prstClr val="black"/>
              </a:solidFill>
            </a:endParaRPr>
          </a:p>
          <a:p>
            <a:pPr lvl="0"/>
            <a:endParaRPr lang="en-US" dirty="0">
              <a:solidFill>
                <a:prstClr val="black"/>
              </a:solidFill>
            </a:endParaRPr>
          </a:p>
          <a:p>
            <a:pPr lvl="0"/>
            <a:r>
              <a:rPr lang="en-US" dirty="0">
                <a:solidFill>
                  <a:prstClr val="black"/>
                </a:solidFill>
              </a:rPr>
              <a:t>The use of these scour nuclei for the detection and identification of </a:t>
            </a:r>
            <a:r>
              <a:rPr lang="en-US" dirty="0" smtClean="0">
                <a:solidFill>
                  <a:prstClr val="black"/>
                </a:solidFill>
              </a:rPr>
              <a:t>archaeological/paleontological-bearing </a:t>
            </a:r>
            <a:r>
              <a:rPr lang="en-US" dirty="0">
                <a:solidFill>
                  <a:prstClr val="black"/>
                </a:solidFill>
              </a:rPr>
              <a:t>sediments can greatly improve the current methodology utilized for the detection of submerged prehistoric sites. </a:t>
            </a:r>
          </a:p>
        </p:txBody>
      </p:sp>
    </p:spTree>
    <p:extLst>
      <p:ext uri="{BB962C8B-B14F-4D97-AF65-F5344CB8AC3E}">
        <p14:creationId xmlns:p14="http://schemas.microsoft.com/office/powerpoint/2010/main" val="2732139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028016"/>
            <a:ext cx="398516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1" y="3733800"/>
            <a:ext cx="8458200" cy="892552"/>
          </a:xfrm>
          <a:prstGeom prst="rect">
            <a:avLst/>
          </a:prstGeom>
        </p:spPr>
        <p:txBody>
          <a:bodyPr wrap="square">
            <a:spAutoFit/>
          </a:bodyPr>
          <a:lstStyle/>
          <a:p>
            <a:r>
              <a:rPr lang="en-US" sz="1600" dirty="0" smtClean="0"/>
              <a:t>Left, “boomer</a:t>
            </a:r>
            <a:r>
              <a:rPr lang="en-US" sz="1600" dirty="0"/>
              <a:t>” </a:t>
            </a:r>
            <a:r>
              <a:rPr lang="en-US" sz="1600" dirty="0" err="1"/>
              <a:t>pinger-subbottom</a:t>
            </a:r>
            <a:r>
              <a:rPr lang="en-US" sz="1600" dirty="0"/>
              <a:t> profiler used in Pearson et al., study. Courtesy Charles </a:t>
            </a:r>
            <a:r>
              <a:rPr lang="en-US" sz="1600" dirty="0" smtClean="0"/>
              <a:t>Pearson;</a:t>
            </a:r>
          </a:p>
          <a:p>
            <a:r>
              <a:rPr lang="en-US" sz="1600" dirty="0" smtClean="0"/>
              <a:t>Right, Remotely Operated Vehicle</a:t>
            </a:r>
            <a:r>
              <a:rPr lang="en-US" dirty="0"/>
              <a:t> </a:t>
            </a:r>
            <a:r>
              <a:rPr lang="en-US" sz="1600" dirty="0"/>
              <a:t>(ROV</a:t>
            </a:r>
            <a:r>
              <a:rPr lang="en-US" sz="1600" dirty="0" smtClean="0"/>
              <a:t>). Image of </a:t>
            </a:r>
            <a:r>
              <a:rPr lang="en-US" sz="1600" i="1" dirty="0" smtClean="0"/>
              <a:t>Deep Discoverer </a:t>
            </a:r>
            <a:r>
              <a:rPr lang="en-US" sz="1600" dirty="0" smtClean="0"/>
              <a:t>courtesy </a:t>
            </a:r>
            <a:r>
              <a:rPr lang="en-US" sz="1600" dirty="0"/>
              <a:t>of the NOAA Office of Ocean Exploration and </a:t>
            </a:r>
            <a:r>
              <a:rPr lang="en-US" sz="1600" dirty="0" smtClean="0"/>
              <a:t>Research.</a:t>
            </a:r>
            <a:endParaRPr lang="en-US" sz="16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066116"/>
            <a:ext cx="407218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152400"/>
            <a:ext cx="7162800" cy="369332"/>
          </a:xfrm>
          <a:prstGeom prst="rect">
            <a:avLst/>
          </a:prstGeom>
        </p:spPr>
        <p:txBody>
          <a:bodyPr wrap="square">
            <a:spAutoFit/>
          </a:bodyPr>
          <a:lstStyle/>
          <a:p>
            <a:r>
              <a:rPr lang="en-US" dirty="0" smtClean="0"/>
              <a:t>What are </a:t>
            </a:r>
            <a:r>
              <a:rPr lang="en-US" dirty="0"/>
              <a:t>“heroic methods” for detection and  assessment? </a:t>
            </a:r>
          </a:p>
        </p:txBody>
      </p:sp>
    </p:spTree>
    <p:extLst>
      <p:ext uri="{BB962C8B-B14F-4D97-AF65-F5344CB8AC3E}">
        <p14:creationId xmlns:p14="http://schemas.microsoft.com/office/powerpoint/2010/main" val="2055007198"/>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8001000" cy="3693319"/>
          </a:xfrm>
          <a:prstGeom prst="rect">
            <a:avLst/>
          </a:prstGeom>
          <a:noFill/>
        </p:spPr>
        <p:txBody>
          <a:bodyPr wrap="square" rtlCol="0">
            <a:spAutoFit/>
          </a:bodyPr>
          <a:lstStyle/>
          <a:p>
            <a:r>
              <a:rPr lang="en-US" dirty="0" smtClean="0"/>
              <a:t>Selected References</a:t>
            </a:r>
            <a:endParaRPr lang="en-US" sz="1600" dirty="0" smtClean="0"/>
          </a:p>
          <a:p>
            <a:endParaRPr lang="en-US" sz="1200" dirty="0"/>
          </a:p>
          <a:p>
            <a:r>
              <a:rPr lang="en-US" sz="1200" dirty="0" smtClean="0"/>
              <a:t>Atkinson, </a:t>
            </a:r>
            <a:r>
              <a:rPr lang="en-US" sz="1200" dirty="0"/>
              <a:t>L.P., T.N. </a:t>
            </a:r>
            <a:r>
              <a:rPr lang="en-US" sz="1200" dirty="0" smtClean="0"/>
              <a:t>Lee, </a:t>
            </a:r>
            <a:r>
              <a:rPr lang="en-US" sz="1200" dirty="0"/>
              <a:t>J.O. </a:t>
            </a:r>
            <a:r>
              <a:rPr lang="en-US" sz="1200" dirty="0" smtClean="0"/>
              <a:t>Blanton and </a:t>
            </a:r>
            <a:r>
              <a:rPr lang="en-US" sz="1200" dirty="0"/>
              <a:t>W.S. </a:t>
            </a:r>
            <a:r>
              <a:rPr lang="en-US" sz="1200" dirty="0" smtClean="0"/>
              <a:t>Chandler. 1983. </a:t>
            </a:r>
            <a:r>
              <a:rPr lang="en-US" sz="1200" dirty="0"/>
              <a:t>Climatology of the southeastern United States continental shelf waters. Journal of Geophysical Research, </a:t>
            </a:r>
            <a:r>
              <a:rPr lang="en-US" sz="1200" dirty="0" smtClean="0"/>
              <a:t>88: 4705-4718</a:t>
            </a:r>
            <a:r>
              <a:rPr lang="en-US" sz="1200" dirty="0"/>
              <a:t>.</a:t>
            </a:r>
            <a:endParaRPr lang="en-US" sz="1200" dirty="0" smtClean="0"/>
          </a:p>
          <a:p>
            <a:endParaRPr lang="en-US" sz="1200" dirty="0" smtClean="0"/>
          </a:p>
          <a:p>
            <a:r>
              <a:rPr lang="en-US" sz="1200" dirty="0" smtClean="0"/>
              <a:t>Pearson, C. E., </a:t>
            </a:r>
            <a:r>
              <a:rPr lang="de-DE" sz="1200" dirty="0" smtClean="0"/>
              <a:t>R.A</a:t>
            </a:r>
            <a:r>
              <a:rPr lang="de-DE" sz="1200" dirty="0"/>
              <a:t>. </a:t>
            </a:r>
            <a:r>
              <a:rPr lang="de-DE" sz="1200" dirty="0" smtClean="0"/>
              <a:t>Weinstein and D. </a:t>
            </a:r>
            <a:r>
              <a:rPr lang="de-DE" sz="1200" dirty="0"/>
              <a:t>B. </a:t>
            </a:r>
            <a:r>
              <a:rPr lang="de-DE" sz="1200" dirty="0" smtClean="0"/>
              <a:t>Kelley. </a:t>
            </a:r>
            <a:r>
              <a:rPr lang="en-US" sz="1200" dirty="0" smtClean="0"/>
              <a:t>2006. Prehistoric Site Discovery on the Outer Continental Shelf, Gulf of Mexico, United States of America. World Archaeological Congress - 6, Dublin, Ireland. </a:t>
            </a:r>
          </a:p>
          <a:p>
            <a:endParaRPr lang="en-US" sz="1200" dirty="0"/>
          </a:p>
          <a:p>
            <a:r>
              <a:rPr lang="en-US" sz="1200" dirty="0"/>
              <a:t>Quinn, R., 2006. The role of scour in shipwreck site formation processes and the preservation of wreck-associated scour signatures in the sedimentary record–evidence from seabed and sub-surface data. Journal of Archaeological Science, </a:t>
            </a:r>
            <a:r>
              <a:rPr lang="en-US" sz="1200" dirty="0" smtClean="0"/>
              <a:t>33(10): 1419-1432</a:t>
            </a:r>
            <a:r>
              <a:rPr lang="en-US" sz="1200" dirty="0"/>
              <a:t>.</a:t>
            </a:r>
            <a:endParaRPr lang="en-US" sz="1200" dirty="0" smtClean="0"/>
          </a:p>
          <a:p>
            <a:endParaRPr lang="en-US" sz="1200" dirty="0"/>
          </a:p>
          <a:p>
            <a:r>
              <a:rPr lang="en-US" sz="1200" dirty="0" smtClean="0"/>
              <a:t>Riggs</a:t>
            </a:r>
            <a:r>
              <a:rPr lang="en-US" sz="1200" dirty="0"/>
              <a:t>, S.R., Snyder, S.W., Hine, A.C. and Mearns, D.L</a:t>
            </a:r>
            <a:r>
              <a:rPr lang="en-US" sz="1200" dirty="0" smtClean="0"/>
              <a:t>. </a:t>
            </a:r>
            <a:r>
              <a:rPr lang="en-US" sz="1200" dirty="0"/>
              <a:t>1996. </a:t>
            </a:r>
            <a:r>
              <a:rPr lang="en-US" sz="1200" dirty="0" err="1"/>
              <a:t>Hardbottom</a:t>
            </a:r>
            <a:r>
              <a:rPr lang="en-US" sz="1200" dirty="0"/>
              <a:t> morphology and relationship to the geologic framework; Mid-Atlantic continental shelf. Journal of Sedimentary Research, </a:t>
            </a:r>
            <a:r>
              <a:rPr lang="en-US" sz="1200" i="1" dirty="0" smtClean="0"/>
              <a:t>66</a:t>
            </a:r>
            <a:r>
              <a:rPr lang="en-US" sz="1200" dirty="0" smtClean="0"/>
              <a:t>(4): 830-846</a:t>
            </a:r>
            <a:r>
              <a:rPr lang="en-US" sz="1200" dirty="0"/>
              <a:t>.</a:t>
            </a:r>
            <a:endParaRPr lang="en-US" sz="1200" dirty="0" smtClean="0"/>
          </a:p>
          <a:p>
            <a:endParaRPr lang="en-US" sz="1200" dirty="0"/>
          </a:p>
          <a:p>
            <a:r>
              <a:rPr lang="en-US" sz="1200" dirty="0" smtClean="0"/>
              <a:t>Werner</a:t>
            </a:r>
            <a:r>
              <a:rPr lang="en-US" sz="1200" dirty="0"/>
              <a:t>, F.E., J.O. Blanton, D.R. Lynch and D.K. </a:t>
            </a:r>
            <a:r>
              <a:rPr lang="en-US" sz="1200" dirty="0" err="1"/>
              <a:t>Savidge</a:t>
            </a:r>
            <a:r>
              <a:rPr lang="en-US" sz="1200" dirty="0"/>
              <a:t>. 1993. A numerical study of the continental shelf circulation of the U.S. South Atlantic Bight during the autumn of 1987. Continental Shelf Research, 13 (8/9): 971-007</a:t>
            </a:r>
            <a:r>
              <a:rPr lang="en-US" sz="1200" dirty="0" smtClean="0"/>
              <a:t>.</a:t>
            </a:r>
          </a:p>
          <a:p>
            <a:endParaRPr lang="en-US" sz="1200" dirty="0"/>
          </a:p>
          <a:p>
            <a:endParaRPr lang="en-US" sz="1200" dirty="0"/>
          </a:p>
        </p:txBody>
      </p:sp>
    </p:spTree>
    <p:extLst>
      <p:ext uri="{BB962C8B-B14F-4D97-AF65-F5344CB8AC3E}">
        <p14:creationId xmlns:p14="http://schemas.microsoft.com/office/powerpoint/2010/main" val="29078347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828800"/>
            <a:ext cx="3810000" cy="584775"/>
          </a:xfrm>
          <a:prstGeom prst="rect">
            <a:avLst/>
          </a:prstGeom>
          <a:noFill/>
        </p:spPr>
        <p:txBody>
          <a:bodyPr wrap="square" rtlCol="0">
            <a:spAutoFit/>
          </a:bodyPr>
          <a:lstStyle/>
          <a:p>
            <a:r>
              <a:rPr lang="en-US" sz="3200" dirty="0" smtClean="0"/>
              <a:t>               THANK YOU!</a:t>
            </a:r>
            <a:endParaRPr lang="en-US" sz="3200" dirty="0"/>
          </a:p>
        </p:txBody>
      </p:sp>
    </p:spTree>
    <p:extLst>
      <p:ext uri="{BB962C8B-B14F-4D97-AF65-F5344CB8AC3E}">
        <p14:creationId xmlns:p14="http://schemas.microsoft.com/office/powerpoint/2010/main" val="1938108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981200"/>
            <a:ext cx="440871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93184"/>
            <a:ext cx="356270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3682" y="180975"/>
            <a:ext cx="320558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879" y="2584450"/>
            <a:ext cx="21463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1524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324709" y="4876800"/>
            <a:ext cx="4572000" cy="1477328"/>
          </a:xfrm>
          <a:prstGeom prst="rect">
            <a:avLst/>
          </a:prstGeom>
        </p:spPr>
        <p:txBody>
          <a:bodyPr>
            <a:spAutoFit/>
          </a:bodyPr>
          <a:lstStyle/>
          <a:p>
            <a:r>
              <a:rPr lang="en-US" dirty="0" smtClean="0"/>
              <a:t>What </a:t>
            </a:r>
            <a:r>
              <a:rPr lang="en-US" dirty="0"/>
              <a:t>are “heroic methods” for detection and  </a:t>
            </a:r>
            <a:r>
              <a:rPr lang="en-US" dirty="0" smtClean="0"/>
              <a:t>assessment cont. -  </a:t>
            </a:r>
          </a:p>
          <a:p>
            <a:r>
              <a:rPr lang="en-US" dirty="0" smtClean="0"/>
              <a:t>More modern day instrumentation – AUV, Side scan SONAR, magnetometer, ROV, </a:t>
            </a:r>
            <a:r>
              <a:rPr lang="en-US" dirty="0" err="1" smtClean="0"/>
              <a:t>subbottom</a:t>
            </a:r>
            <a:r>
              <a:rPr lang="en-US" dirty="0" smtClean="0"/>
              <a:t> profiler</a:t>
            </a:r>
            <a:endParaRPr lang="en-US" dirty="0"/>
          </a:p>
        </p:txBody>
      </p:sp>
    </p:spTree>
    <p:extLst>
      <p:ext uri="{BB962C8B-B14F-4D97-AF65-F5344CB8AC3E}">
        <p14:creationId xmlns:p14="http://schemas.microsoft.com/office/powerpoint/2010/main" val="437644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24622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2328863"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304800"/>
            <a:ext cx="7848600" cy="369332"/>
          </a:xfrm>
          <a:prstGeom prst="rect">
            <a:avLst/>
          </a:prstGeom>
        </p:spPr>
        <p:txBody>
          <a:bodyPr wrap="square">
            <a:spAutoFit/>
          </a:bodyPr>
          <a:lstStyle/>
          <a:p>
            <a:r>
              <a:rPr lang="en-US" dirty="0" smtClean="0"/>
              <a:t>What </a:t>
            </a:r>
            <a:r>
              <a:rPr lang="en-US" dirty="0"/>
              <a:t>are “heroic methods” for detection and  </a:t>
            </a:r>
            <a:r>
              <a:rPr lang="en-US" dirty="0" smtClean="0"/>
              <a:t>assessment cont. - </a:t>
            </a:r>
            <a:endParaRPr lang="en-US" dirty="0"/>
          </a:p>
        </p:txBody>
      </p:sp>
      <p:sp>
        <p:nvSpPr>
          <p:cNvPr id="4" name="TextBox 3"/>
          <p:cNvSpPr txBox="1"/>
          <p:nvPr/>
        </p:nvSpPr>
        <p:spPr>
          <a:xfrm>
            <a:off x="838200" y="5029200"/>
            <a:ext cx="6934200" cy="923330"/>
          </a:xfrm>
          <a:prstGeom prst="rect">
            <a:avLst/>
          </a:prstGeom>
          <a:noFill/>
        </p:spPr>
        <p:txBody>
          <a:bodyPr wrap="square" rtlCol="0">
            <a:spAutoFit/>
          </a:bodyPr>
          <a:lstStyle/>
          <a:p>
            <a:r>
              <a:rPr lang="en-US" dirty="0" smtClean="0"/>
              <a:t>The geophysical instrumentation and coring equipment not to mention the daily cost of a research vessel requires deep pockets. One could characterize the costs as “heroic.”</a:t>
            </a:r>
            <a:endParaRPr lang="en-US" dirty="0"/>
          </a:p>
        </p:txBody>
      </p:sp>
    </p:spTree>
    <p:extLst>
      <p:ext uri="{BB962C8B-B14F-4D97-AF65-F5344CB8AC3E}">
        <p14:creationId xmlns:p14="http://schemas.microsoft.com/office/powerpoint/2010/main" val="375721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943600"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8200" y="4591051"/>
            <a:ext cx="7620000" cy="1077218"/>
          </a:xfrm>
          <a:prstGeom prst="rect">
            <a:avLst/>
          </a:prstGeom>
        </p:spPr>
        <p:txBody>
          <a:bodyPr wrap="square">
            <a:spAutoFit/>
          </a:bodyPr>
          <a:lstStyle/>
          <a:p>
            <a:r>
              <a:rPr lang="en-US" sz="1600" dirty="0" smtClean="0">
                <a:latin typeface="Calibri" panose="020F0502020204030204" pitchFamily="34" charset="0"/>
                <a:ea typeface="Calibri"/>
              </a:rPr>
              <a:t>Acoustical profile, schematic </a:t>
            </a:r>
            <a:r>
              <a:rPr lang="en-US" sz="1600" dirty="0">
                <a:latin typeface="Calibri" panose="020F0502020204030204" pitchFamily="34" charset="0"/>
                <a:ea typeface="Calibri"/>
              </a:rPr>
              <a:t>view </a:t>
            </a:r>
            <a:r>
              <a:rPr lang="en-US" sz="1600" dirty="0" smtClean="0">
                <a:latin typeface="Calibri" panose="020F0502020204030204" pitchFamily="34" charset="0"/>
                <a:ea typeface="Calibri"/>
              </a:rPr>
              <a:t>and interpretation of </a:t>
            </a:r>
            <a:r>
              <a:rPr lang="en-US" sz="1600" dirty="0">
                <a:latin typeface="Calibri" panose="020F0502020204030204" pitchFamily="34" charset="0"/>
                <a:ea typeface="Calibri"/>
              </a:rPr>
              <a:t>sonar images produced by an acoustic </a:t>
            </a:r>
            <a:r>
              <a:rPr lang="en-US" sz="1600" dirty="0" err="1">
                <a:latin typeface="Calibri" panose="020F0502020204030204" pitchFamily="34" charset="0"/>
                <a:ea typeface="Calibri"/>
              </a:rPr>
              <a:t>subbottom</a:t>
            </a:r>
            <a:r>
              <a:rPr lang="en-US" sz="1600" dirty="0">
                <a:latin typeface="Calibri" panose="020F0502020204030204" pitchFamily="34" charset="0"/>
                <a:ea typeface="Calibri"/>
              </a:rPr>
              <a:t> profiler of a drowned </a:t>
            </a:r>
            <a:r>
              <a:rPr lang="en-US" sz="1600" dirty="0" err="1">
                <a:latin typeface="Calibri" panose="020F0502020204030204" pitchFamily="34" charset="0"/>
                <a:ea typeface="Calibri"/>
              </a:rPr>
              <a:t>paleochannel</a:t>
            </a:r>
            <a:r>
              <a:rPr lang="en-US" sz="1600" dirty="0">
                <a:latin typeface="Calibri" panose="020F0502020204030204" pitchFamily="34" charset="0"/>
                <a:ea typeface="Calibri"/>
              </a:rPr>
              <a:t> in 15 m water depth in the Gulf of Mexico. Sediment </a:t>
            </a:r>
            <a:r>
              <a:rPr lang="en-US" sz="1600" dirty="0" err="1">
                <a:latin typeface="Calibri" panose="020F0502020204030204" pitchFamily="34" charset="0"/>
                <a:ea typeface="Calibri"/>
              </a:rPr>
              <a:t>vibracore</a:t>
            </a:r>
            <a:r>
              <a:rPr lang="en-US" sz="1600" dirty="0">
                <a:latin typeface="Calibri" panose="020F0502020204030204" pitchFamily="34" charset="0"/>
                <a:ea typeface="Calibri"/>
              </a:rPr>
              <a:t> locations are indicated. This ancient estuary </a:t>
            </a:r>
            <a:r>
              <a:rPr lang="en-US" sz="1600" dirty="0" smtClean="0">
                <a:latin typeface="Calibri" panose="020F0502020204030204" pitchFamily="34" charset="0"/>
                <a:ea typeface="Calibri"/>
              </a:rPr>
              <a:t>as </a:t>
            </a:r>
            <a:r>
              <a:rPr lang="en-US" sz="1600" dirty="0">
                <a:latin typeface="Calibri" panose="020F0502020204030204" pitchFamily="34" charset="0"/>
                <a:ea typeface="Calibri"/>
              </a:rPr>
              <a:t>illustrated </a:t>
            </a:r>
            <a:r>
              <a:rPr lang="en-US" sz="1600" dirty="0" smtClean="0">
                <a:latin typeface="Calibri" panose="020F0502020204030204" pitchFamily="34" charset="0"/>
                <a:ea typeface="Calibri"/>
              </a:rPr>
              <a:t> had its </a:t>
            </a:r>
            <a:r>
              <a:rPr lang="en-US" sz="1600" dirty="0">
                <a:latin typeface="Calibri" panose="020F0502020204030204" pitchFamily="34" charset="0"/>
                <a:ea typeface="Calibri"/>
              </a:rPr>
              <a:t>drowning at transgression ca. 9000 BP. (Pearson, et al., 2008)</a:t>
            </a:r>
            <a:endParaRPr lang="en-US" sz="1600" dirty="0">
              <a:effectLst/>
              <a:latin typeface="Calibri" panose="020F0502020204030204" pitchFamily="34" charset="0"/>
              <a:ea typeface="Calibri"/>
            </a:endParaRPr>
          </a:p>
        </p:txBody>
      </p:sp>
      <p:sp>
        <p:nvSpPr>
          <p:cNvPr id="2" name="Rectangle 1"/>
          <p:cNvSpPr/>
          <p:nvPr/>
        </p:nvSpPr>
        <p:spPr>
          <a:xfrm>
            <a:off x="533400" y="152400"/>
            <a:ext cx="8305800" cy="369332"/>
          </a:xfrm>
          <a:prstGeom prst="rect">
            <a:avLst/>
          </a:prstGeom>
        </p:spPr>
        <p:txBody>
          <a:bodyPr wrap="square">
            <a:spAutoFit/>
          </a:bodyPr>
          <a:lstStyle/>
          <a:p>
            <a:r>
              <a:rPr lang="en-US" dirty="0" smtClean="0"/>
              <a:t>What are “heroic </a:t>
            </a:r>
            <a:r>
              <a:rPr lang="en-US" dirty="0"/>
              <a:t>methods” for detection and </a:t>
            </a:r>
            <a:r>
              <a:rPr lang="en-US" dirty="0" smtClean="0"/>
              <a:t> assessment cont. - </a:t>
            </a:r>
            <a:endParaRPr lang="en-US" dirty="0"/>
          </a:p>
        </p:txBody>
      </p:sp>
    </p:spTree>
    <p:extLst>
      <p:ext uri="{BB962C8B-B14F-4D97-AF65-F5344CB8AC3E}">
        <p14:creationId xmlns:p14="http://schemas.microsoft.com/office/powerpoint/2010/main" val="3511525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025" y="304800"/>
            <a:ext cx="7924800" cy="5909310"/>
          </a:xfrm>
          <a:prstGeom prst="rect">
            <a:avLst/>
          </a:prstGeom>
          <a:noFill/>
        </p:spPr>
        <p:txBody>
          <a:bodyPr wrap="square" rtlCol="0">
            <a:spAutoFit/>
          </a:bodyPr>
          <a:lstStyle/>
          <a:p>
            <a:r>
              <a:rPr lang="en-US" dirty="0" smtClean="0"/>
              <a:t>A potentially less “heroic” and more effective method to locate underwater prehistoric sites – use “Scour Nuclei.”</a:t>
            </a:r>
          </a:p>
          <a:p>
            <a:endParaRPr lang="en-US" dirty="0" smtClean="0"/>
          </a:p>
          <a:p>
            <a:r>
              <a:rPr lang="en-US" dirty="0" smtClean="0"/>
              <a:t>The reason previous methods have proven costly and oft-times ineffective in locating these sites is simply </a:t>
            </a:r>
            <a:r>
              <a:rPr lang="en-US" i="1" dirty="0" smtClean="0"/>
              <a:t>burial</a:t>
            </a:r>
            <a:r>
              <a:rPr lang="en-US" dirty="0" smtClean="0"/>
              <a:t>. </a:t>
            </a:r>
          </a:p>
          <a:p>
            <a:endParaRPr lang="en-US" dirty="0"/>
          </a:p>
          <a:p>
            <a:r>
              <a:rPr lang="en-US" dirty="0" smtClean="0"/>
              <a:t>To locate these buried sites geophysical methods and subsequent sediment coring must penetrate the sediment prism. </a:t>
            </a:r>
          </a:p>
          <a:p>
            <a:endParaRPr lang="en-US" dirty="0"/>
          </a:p>
          <a:p>
            <a:r>
              <a:rPr lang="en-US" dirty="0" smtClean="0"/>
              <a:t>I have, elsewhere, characterized this assessment approach as “the world through a 3-inch pipe.”  Why? Typically the standard size pipe diameter for sediment coring is 3 inch aluminum irrigation tubing. </a:t>
            </a:r>
          </a:p>
          <a:p>
            <a:endParaRPr lang="en-US" dirty="0"/>
          </a:p>
          <a:p>
            <a:r>
              <a:rPr lang="en-US" dirty="0" smtClean="0"/>
              <a:t>It is also very difficult (and costly)</a:t>
            </a:r>
          </a:p>
          <a:p>
            <a:r>
              <a:rPr lang="en-US" dirty="0" smtClean="0"/>
              <a:t>to excavate on the sea-floor. Dredges</a:t>
            </a:r>
          </a:p>
          <a:p>
            <a:r>
              <a:rPr lang="en-US" dirty="0" smtClean="0"/>
              <a:t>and “air lifts” do work but require</a:t>
            </a:r>
          </a:p>
          <a:p>
            <a:r>
              <a:rPr lang="en-US" dirty="0" smtClean="0"/>
              <a:t>significant investment of time and</a:t>
            </a:r>
          </a:p>
          <a:p>
            <a:r>
              <a:rPr lang="en-US" dirty="0"/>
              <a:t>m</a:t>
            </a:r>
            <a:r>
              <a:rPr lang="en-US" dirty="0" smtClean="0"/>
              <a:t>oney to effectively deploy</a:t>
            </a:r>
          </a:p>
          <a:p>
            <a:endParaRPr lang="en-US" dirty="0"/>
          </a:p>
          <a:p>
            <a:endParaRPr lang="en-US" dirty="0"/>
          </a:p>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3505200"/>
            <a:ext cx="366750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254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5488940" cy="369332"/>
          </a:xfrm>
          <a:prstGeom prst="rect">
            <a:avLst/>
          </a:prstGeom>
          <a:noFill/>
        </p:spPr>
        <p:txBody>
          <a:bodyPr wrap="square" rtlCol="0">
            <a:spAutoFit/>
          </a:bodyPr>
          <a:lstStyle/>
          <a:p>
            <a:r>
              <a:rPr lang="en-US" dirty="0" smtClean="0"/>
              <a:t>Excavation using air-lifts and dredges </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0" y="521732"/>
            <a:ext cx="549148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88394"/>
            <a:ext cx="274177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4495800"/>
            <a:ext cx="8380574" cy="923330"/>
          </a:xfrm>
          <a:prstGeom prst="rect">
            <a:avLst/>
          </a:prstGeom>
          <a:noFill/>
        </p:spPr>
        <p:txBody>
          <a:bodyPr wrap="square" rtlCol="0">
            <a:spAutoFit/>
          </a:bodyPr>
          <a:lstStyle/>
          <a:p>
            <a:r>
              <a:rPr lang="en-US" dirty="0" smtClean="0"/>
              <a:t>Both methods can remove sea floor sediments. They are most effective on loose, clastic sediments on shallowly buried sites. To dig through or remove several meters of overburden deposits is difficult and, again, approaches “heroic.”</a:t>
            </a:r>
            <a:endParaRPr lang="en-US" dirty="0"/>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8600"/>
            <a:ext cx="2189163"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813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825" y="381000"/>
            <a:ext cx="8077200" cy="5632311"/>
          </a:xfrm>
          <a:prstGeom prst="rect">
            <a:avLst/>
          </a:prstGeom>
        </p:spPr>
        <p:txBody>
          <a:bodyPr wrap="square">
            <a:spAutoFit/>
          </a:bodyPr>
          <a:lstStyle/>
          <a:p>
            <a:r>
              <a:rPr lang="en-US" dirty="0" err="1"/>
              <a:t>Palaeontological</a:t>
            </a:r>
            <a:r>
              <a:rPr lang="en-US" dirty="0"/>
              <a:t> and archaeological remains may </a:t>
            </a:r>
            <a:r>
              <a:rPr lang="en-US" dirty="0" smtClean="0"/>
              <a:t>be found in </a:t>
            </a:r>
            <a:r>
              <a:rPr lang="en-US" dirty="0"/>
              <a:t>their original </a:t>
            </a:r>
            <a:r>
              <a:rPr lang="en-US" dirty="0" smtClean="0"/>
              <a:t>context adjacent </a:t>
            </a:r>
            <a:r>
              <a:rPr lang="en-US" dirty="0"/>
              <a:t>to erosional features that often form around artificial reefs and shipwrecks termed “</a:t>
            </a:r>
            <a:r>
              <a:rPr lang="en-US" b="1" dirty="0"/>
              <a:t>scour nuclei</a:t>
            </a:r>
            <a:r>
              <a:rPr lang="en-US" dirty="0"/>
              <a:t>.” </a:t>
            </a:r>
            <a:endParaRPr lang="en-US" dirty="0" smtClean="0"/>
          </a:p>
          <a:p>
            <a:endParaRPr lang="en-US" dirty="0"/>
          </a:p>
          <a:p>
            <a:r>
              <a:rPr lang="en-US" dirty="0" smtClean="0"/>
              <a:t>Nucleating </a:t>
            </a:r>
            <a:r>
              <a:rPr lang="en-US" dirty="0"/>
              <a:t>objects such as </a:t>
            </a:r>
            <a:r>
              <a:rPr lang="en-US" dirty="0" smtClean="0"/>
              <a:t>natural geology, shipwrecks </a:t>
            </a:r>
            <a:r>
              <a:rPr lang="en-US" dirty="0"/>
              <a:t>and artificial reef structures erode and embed into a sediment matrix, exhuming stratigraphy along with any other buried inclusions</a:t>
            </a:r>
            <a:r>
              <a:rPr lang="en-US" dirty="0" smtClean="0"/>
              <a:t>.</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  </a:t>
            </a:r>
          </a:p>
          <a:p>
            <a:r>
              <a:rPr lang="en-US" dirty="0" smtClean="0"/>
              <a:t>A steel cylinder in a test sand bed	        A shipwreck on a sand substrate nucleating scour			         nucleating scour</a:t>
            </a:r>
          </a:p>
          <a:p>
            <a:endParaRPr lang="en-US" dirty="0"/>
          </a:p>
          <a:p>
            <a:r>
              <a:rPr lang="en-US" dirty="0" smtClean="0"/>
              <a:t>The extent of scour is roughly proportional to the size of the nucleating object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90800"/>
            <a:ext cx="285292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13" t="46813" r="9417" b="1"/>
          <a:stretch/>
        </p:blipFill>
        <p:spPr bwMode="auto">
          <a:xfrm>
            <a:off x="4610100" y="2312193"/>
            <a:ext cx="339090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004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1435</Words>
  <Application>Microsoft Office PowerPoint</Application>
  <PresentationFormat>On-screen Show (4:3)</PresentationFormat>
  <Paragraphs>112</Paragraphs>
  <Slides>31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iceman</dc:creator>
  <cp:lastModifiedBy>Franklin User</cp:lastModifiedBy>
  <cp:revision>103</cp:revision>
  <dcterms:created xsi:type="dcterms:W3CDTF">2018-08-15T17:12:02Z</dcterms:created>
  <dcterms:modified xsi:type="dcterms:W3CDTF">2019-04-04T18:18:48Z</dcterms:modified>
</cp:coreProperties>
</file>