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20116800" cy="19202400"/>
  <p:notesSz cx="6858000" cy="9144000"/>
  <p:defaultTextStyle>
    <a:defPPr>
      <a:defRPr lang="en-US"/>
    </a:defPPr>
    <a:lvl1pPr marL="0" algn="l" defTabSz="1123386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1pPr>
    <a:lvl2pPr marL="1123386" algn="l" defTabSz="1123386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2pPr>
    <a:lvl3pPr marL="2246772" algn="l" defTabSz="1123386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3pPr>
    <a:lvl4pPr marL="3370158" algn="l" defTabSz="1123386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4pPr>
    <a:lvl5pPr marL="4493544" algn="l" defTabSz="1123386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5pPr>
    <a:lvl6pPr marL="5616931" algn="l" defTabSz="1123386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6pPr>
    <a:lvl7pPr marL="6740317" algn="l" defTabSz="1123386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7pPr>
    <a:lvl8pPr marL="7863703" algn="l" defTabSz="1123386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8pPr>
    <a:lvl9pPr marL="8987089" algn="l" defTabSz="1123386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48">
          <p15:clr>
            <a:srgbClr val="A4A3A4"/>
          </p15:clr>
        </p15:guide>
        <p15:guide id="2" pos="6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9123" autoAdjust="0"/>
    <p:restoredTop sz="99392" autoAdjust="0"/>
  </p:normalViewPr>
  <p:slideViewPr>
    <p:cSldViewPr snapToGrid="0" snapToObjects="1">
      <p:cViewPr>
        <p:scale>
          <a:sx n="127" d="100"/>
          <a:sy n="127" d="100"/>
        </p:scale>
        <p:origin x="-4672" y="-6088"/>
      </p:cViewPr>
      <p:guideLst>
        <p:guide orient="horz" pos="6048"/>
        <p:guide pos="63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760" y="5965191"/>
            <a:ext cx="17099280" cy="41160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7520" y="10881360"/>
            <a:ext cx="14081760" cy="4907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123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24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49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616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74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86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98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7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59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085599" y="2151380"/>
            <a:ext cx="9957116" cy="458768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14245" y="2151380"/>
            <a:ext cx="29536074" cy="4587684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4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3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089" y="12339321"/>
            <a:ext cx="17099280" cy="3813810"/>
          </a:xfrm>
        </p:spPr>
        <p:txBody>
          <a:bodyPr anchor="t"/>
          <a:lstStyle>
            <a:lvl1pPr algn="l">
              <a:defRPr sz="9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9089" y="8138798"/>
            <a:ext cx="17099280" cy="4200524"/>
          </a:xfrm>
        </p:spPr>
        <p:txBody>
          <a:bodyPr anchor="b"/>
          <a:lstStyle>
            <a:lvl1pPr marL="0" indent="0">
              <a:buNone/>
              <a:defRPr sz="4900">
                <a:solidFill>
                  <a:schemeClr val="tx1">
                    <a:tint val="75000"/>
                  </a:schemeClr>
                </a:solidFill>
              </a:defRPr>
            </a:lvl1pPr>
            <a:lvl2pPr marL="1123386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2pPr>
            <a:lvl3pPr marL="2246772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3pPr>
            <a:lvl4pPr marL="3370158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4pPr>
            <a:lvl5pPr marL="4493544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5pPr>
            <a:lvl6pPr marL="5616931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6pPr>
            <a:lvl7pPr marL="6740317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7pPr>
            <a:lvl8pPr marL="7863703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8pPr>
            <a:lvl9pPr marL="8987089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69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4247" y="12543792"/>
            <a:ext cx="19746595" cy="35484436"/>
          </a:xfrm>
        </p:spPr>
        <p:txBody>
          <a:bodyPr/>
          <a:lstStyle>
            <a:lvl1pPr>
              <a:defRPr sz="6900"/>
            </a:lvl1pPr>
            <a:lvl2pPr>
              <a:defRPr sz="5900"/>
            </a:lvl2pPr>
            <a:lvl3pPr>
              <a:defRPr sz="4900"/>
            </a:lvl3pPr>
            <a:lvl4pPr>
              <a:defRPr sz="4400"/>
            </a:lvl4pPr>
            <a:lvl5pPr>
              <a:defRPr sz="4400"/>
            </a:lvl5pPr>
            <a:lvl6pPr>
              <a:defRPr sz="4400"/>
            </a:lvl6pPr>
            <a:lvl7pPr>
              <a:defRPr sz="4400"/>
            </a:lvl7pPr>
            <a:lvl8pPr>
              <a:defRPr sz="4400"/>
            </a:lvl8pPr>
            <a:lvl9pPr>
              <a:defRPr sz="4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96122" y="12543792"/>
            <a:ext cx="19746595" cy="35484436"/>
          </a:xfrm>
        </p:spPr>
        <p:txBody>
          <a:bodyPr/>
          <a:lstStyle>
            <a:lvl1pPr>
              <a:defRPr sz="6900"/>
            </a:lvl1pPr>
            <a:lvl2pPr>
              <a:defRPr sz="5900"/>
            </a:lvl2pPr>
            <a:lvl3pPr>
              <a:defRPr sz="4900"/>
            </a:lvl3pPr>
            <a:lvl4pPr>
              <a:defRPr sz="4400"/>
            </a:lvl4pPr>
            <a:lvl5pPr>
              <a:defRPr sz="4400"/>
            </a:lvl5pPr>
            <a:lvl6pPr>
              <a:defRPr sz="4400"/>
            </a:lvl6pPr>
            <a:lvl7pPr>
              <a:defRPr sz="4400"/>
            </a:lvl7pPr>
            <a:lvl8pPr>
              <a:defRPr sz="4400"/>
            </a:lvl8pPr>
            <a:lvl9pPr>
              <a:defRPr sz="4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9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768986"/>
            <a:ext cx="18105120" cy="3200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4298316"/>
            <a:ext cx="8888414" cy="1791334"/>
          </a:xfrm>
        </p:spPr>
        <p:txBody>
          <a:bodyPr anchor="b"/>
          <a:lstStyle>
            <a:lvl1pPr marL="0" indent="0">
              <a:buNone/>
              <a:defRPr sz="5900" b="1"/>
            </a:lvl1pPr>
            <a:lvl2pPr marL="1123386" indent="0">
              <a:buNone/>
              <a:defRPr sz="4900" b="1"/>
            </a:lvl2pPr>
            <a:lvl3pPr marL="2246772" indent="0">
              <a:buNone/>
              <a:defRPr sz="4400" b="1"/>
            </a:lvl3pPr>
            <a:lvl4pPr marL="3370158" indent="0">
              <a:buNone/>
              <a:defRPr sz="3900" b="1"/>
            </a:lvl4pPr>
            <a:lvl5pPr marL="4493544" indent="0">
              <a:buNone/>
              <a:defRPr sz="3900" b="1"/>
            </a:lvl5pPr>
            <a:lvl6pPr marL="5616931" indent="0">
              <a:buNone/>
              <a:defRPr sz="3900" b="1"/>
            </a:lvl6pPr>
            <a:lvl7pPr marL="6740317" indent="0">
              <a:buNone/>
              <a:defRPr sz="3900" b="1"/>
            </a:lvl7pPr>
            <a:lvl8pPr marL="7863703" indent="0">
              <a:buNone/>
              <a:defRPr sz="3900" b="1"/>
            </a:lvl8pPr>
            <a:lvl9pPr marL="8987089" indent="0">
              <a:buNone/>
              <a:defRPr sz="3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6089650"/>
            <a:ext cx="8888414" cy="11063606"/>
          </a:xfrm>
        </p:spPr>
        <p:txBody>
          <a:bodyPr/>
          <a:lstStyle>
            <a:lvl1pPr>
              <a:defRPr sz="5900"/>
            </a:lvl1pPr>
            <a:lvl2pPr>
              <a:defRPr sz="4900"/>
            </a:lvl2pPr>
            <a:lvl3pPr>
              <a:defRPr sz="44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19057" y="4298316"/>
            <a:ext cx="8891905" cy="1791334"/>
          </a:xfrm>
        </p:spPr>
        <p:txBody>
          <a:bodyPr anchor="b"/>
          <a:lstStyle>
            <a:lvl1pPr marL="0" indent="0">
              <a:buNone/>
              <a:defRPr sz="5900" b="1"/>
            </a:lvl1pPr>
            <a:lvl2pPr marL="1123386" indent="0">
              <a:buNone/>
              <a:defRPr sz="4900" b="1"/>
            </a:lvl2pPr>
            <a:lvl3pPr marL="2246772" indent="0">
              <a:buNone/>
              <a:defRPr sz="4400" b="1"/>
            </a:lvl3pPr>
            <a:lvl4pPr marL="3370158" indent="0">
              <a:buNone/>
              <a:defRPr sz="3900" b="1"/>
            </a:lvl4pPr>
            <a:lvl5pPr marL="4493544" indent="0">
              <a:buNone/>
              <a:defRPr sz="3900" b="1"/>
            </a:lvl5pPr>
            <a:lvl6pPr marL="5616931" indent="0">
              <a:buNone/>
              <a:defRPr sz="3900" b="1"/>
            </a:lvl6pPr>
            <a:lvl7pPr marL="6740317" indent="0">
              <a:buNone/>
              <a:defRPr sz="3900" b="1"/>
            </a:lvl7pPr>
            <a:lvl8pPr marL="7863703" indent="0">
              <a:buNone/>
              <a:defRPr sz="3900" b="1"/>
            </a:lvl8pPr>
            <a:lvl9pPr marL="8987089" indent="0">
              <a:buNone/>
              <a:defRPr sz="3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19057" y="6089650"/>
            <a:ext cx="8891905" cy="11063606"/>
          </a:xfrm>
        </p:spPr>
        <p:txBody>
          <a:bodyPr/>
          <a:lstStyle>
            <a:lvl1pPr>
              <a:defRPr sz="5900"/>
            </a:lvl1pPr>
            <a:lvl2pPr>
              <a:defRPr sz="4900"/>
            </a:lvl2pPr>
            <a:lvl3pPr>
              <a:defRPr sz="44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1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3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1" y="764540"/>
            <a:ext cx="6618289" cy="3253740"/>
          </a:xfrm>
        </p:spPr>
        <p:txBody>
          <a:bodyPr anchor="b"/>
          <a:lstStyle>
            <a:lvl1pPr algn="l">
              <a:defRPr sz="4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5110" y="764542"/>
            <a:ext cx="11245850" cy="16388716"/>
          </a:xfrm>
        </p:spPr>
        <p:txBody>
          <a:bodyPr/>
          <a:lstStyle>
            <a:lvl1pPr>
              <a:defRPr sz="7900"/>
            </a:lvl1pPr>
            <a:lvl2pPr>
              <a:defRPr sz="6900"/>
            </a:lvl2pPr>
            <a:lvl3pPr>
              <a:defRPr sz="5900"/>
            </a:lvl3pPr>
            <a:lvl4pPr>
              <a:defRPr sz="4900"/>
            </a:lvl4pPr>
            <a:lvl5pPr>
              <a:defRPr sz="4900"/>
            </a:lvl5pPr>
            <a:lvl6pPr>
              <a:defRPr sz="4900"/>
            </a:lvl6pPr>
            <a:lvl7pPr>
              <a:defRPr sz="4900"/>
            </a:lvl7pPr>
            <a:lvl8pPr>
              <a:defRPr sz="4900"/>
            </a:lvl8pPr>
            <a:lvl9pPr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841" y="4018282"/>
            <a:ext cx="6618289" cy="13134976"/>
          </a:xfrm>
        </p:spPr>
        <p:txBody>
          <a:bodyPr/>
          <a:lstStyle>
            <a:lvl1pPr marL="0" indent="0">
              <a:buNone/>
              <a:defRPr sz="3400"/>
            </a:lvl1pPr>
            <a:lvl2pPr marL="1123386" indent="0">
              <a:buNone/>
              <a:defRPr sz="2900"/>
            </a:lvl2pPr>
            <a:lvl3pPr marL="2246772" indent="0">
              <a:buNone/>
              <a:defRPr sz="2500"/>
            </a:lvl3pPr>
            <a:lvl4pPr marL="3370158" indent="0">
              <a:buNone/>
              <a:defRPr sz="2200"/>
            </a:lvl4pPr>
            <a:lvl5pPr marL="4493544" indent="0">
              <a:buNone/>
              <a:defRPr sz="2200"/>
            </a:lvl5pPr>
            <a:lvl6pPr marL="5616931" indent="0">
              <a:buNone/>
              <a:defRPr sz="2200"/>
            </a:lvl6pPr>
            <a:lvl7pPr marL="6740317" indent="0">
              <a:buNone/>
              <a:defRPr sz="2200"/>
            </a:lvl7pPr>
            <a:lvl8pPr marL="7863703" indent="0">
              <a:buNone/>
              <a:defRPr sz="2200"/>
            </a:lvl8pPr>
            <a:lvl9pPr marL="8987089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3034" y="13441680"/>
            <a:ext cx="12070080" cy="1586866"/>
          </a:xfrm>
        </p:spPr>
        <p:txBody>
          <a:bodyPr anchor="b"/>
          <a:lstStyle>
            <a:lvl1pPr algn="l">
              <a:defRPr sz="4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43034" y="1715770"/>
            <a:ext cx="12070080" cy="11521440"/>
          </a:xfrm>
        </p:spPr>
        <p:txBody>
          <a:bodyPr/>
          <a:lstStyle>
            <a:lvl1pPr marL="0" indent="0">
              <a:buNone/>
              <a:defRPr sz="7900"/>
            </a:lvl1pPr>
            <a:lvl2pPr marL="1123386" indent="0">
              <a:buNone/>
              <a:defRPr sz="6900"/>
            </a:lvl2pPr>
            <a:lvl3pPr marL="2246772" indent="0">
              <a:buNone/>
              <a:defRPr sz="5900"/>
            </a:lvl3pPr>
            <a:lvl4pPr marL="3370158" indent="0">
              <a:buNone/>
              <a:defRPr sz="4900"/>
            </a:lvl4pPr>
            <a:lvl5pPr marL="4493544" indent="0">
              <a:buNone/>
              <a:defRPr sz="4900"/>
            </a:lvl5pPr>
            <a:lvl6pPr marL="5616931" indent="0">
              <a:buNone/>
              <a:defRPr sz="4900"/>
            </a:lvl6pPr>
            <a:lvl7pPr marL="6740317" indent="0">
              <a:buNone/>
              <a:defRPr sz="4900"/>
            </a:lvl7pPr>
            <a:lvl8pPr marL="7863703" indent="0">
              <a:buNone/>
              <a:defRPr sz="4900"/>
            </a:lvl8pPr>
            <a:lvl9pPr marL="8987089" indent="0">
              <a:buNone/>
              <a:defRPr sz="4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43034" y="15028546"/>
            <a:ext cx="12070080" cy="2253614"/>
          </a:xfrm>
        </p:spPr>
        <p:txBody>
          <a:bodyPr/>
          <a:lstStyle>
            <a:lvl1pPr marL="0" indent="0">
              <a:buNone/>
              <a:defRPr sz="3400"/>
            </a:lvl1pPr>
            <a:lvl2pPr marL="1123386" indent="0">
              <a:buNone/>
              <a:defRPr sz="2900"/>
            </a:lvl2pPr>
            <a:lvl3pPr marL="2246772" indent="0">
              <a:buNone/>
              <a:defRPr sz="2500"/>
            </a:lvl3pPr>
            <a:lvl4pPr marL="3370158" indent="0">
              <a:buNone/>
              <a:defRPr sz="2200"/>
            </a:lvl4pPr>
            <a:lvl5pPr marL="4493544" indent="0">
              <a:buNone/>
              <a:defRPr sz="2200"/>
            </a:lvl5pPr>
            <a:lvl6pPr marL="5616931" indent="0">
              <a:buNone/>
              <a:defRPr sz="2200"/>
            </a:lvl6pPr>
            <a:lvl7pPr marL="6740317" indent="0">
              <a:buNone/>
              <a:defRPr sz="2200"/>
            </a:lvl7pPr>
            <a:lvl8pPr marL="7863703" indent="0">
              <a:buNone/>
              <a:defRPr sz="2200"/>
            </a:lvl8pPr>
            <a:lvl9pPr marL="8987089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18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768986"/>
            <a:ext cx="18105120" cy="3200400"/>
          </a:xfrm>
          <a:prstGeom prst="rect">
            <a:avLst/>
          </a:prstGeom>
        </p:spPr>
        <p:txBody>
          <a:bodyPr vert="horz" lIns="224677" tIns="112339" rIns="224677" bIns="11233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4480562"/>
            <a:ext cx="18105120" cy="12672696"/>
          </a:xfrm>
          <a:prstGeom prst="rect">
            <a:avLst/>
          </a:prstGeom>
        </p:spPr>
        <p:txBody>
          <a:bodyPr vert="horz" lIns="224677" tIns="112339" rIns="224677" bIns="11233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17797781"/>
            <a:ext cx="4693920" cy="1022350"/>
          </a:xfrm>
          <a:prstGeom prst="rect">
            <a:avLst/>
          </a:prstGeom>
        </p:spPr>
        <p:txBody>
          <a:bodyPr vert="horz" lIns="224677" tIns="112339" rIns="224677" bIns="112339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D91E8-432C-014A-AEED-D724270CD2DA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3240" y="17797781"/>
            <a:ext cx="6370320" cy="1022350"/>
          </a:xfrm>
          <a:prstGeom prst="rect">
            <a:avLst/>
          </a:prstGeom>
        </p:spPr>
        <p:txBody>
          <a:bodyPr vert="horz" lIns="224677" tIns="112339" rIns="224677" bIns="112339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417040" y="17797781"/>
            <a:ext cx="4693920" cy="1022350"/>
          </a:xfrm>
          <a:prstGeom prst="rect">
            <a:avLst/>
          </a:prstGeom>
        </p:spPr>
        <p:txBody>
          <a:bodyPr vert="horz" lIns="224677" tIns="112339" rIns="224677" bIns="112339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CF86C-F492-C144-A348-9A20D607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4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23386" rtl="0" eaLnBrk="1" latinLnBrk="0" hangingPunct="1">
        <a:spcBef>
          <a:spcPct val="0"/>
        </a:spcBef>
        <a:buNone/>
        <a:defRPr sz="10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42540" indent="-842540" algn="l" defTabSz="1123386" rtl="0" eaLnBrk="1" latinLnBrk="0" hangingPunct="1">
        <a:spcBef>
          <a:spcPct val="20000"/>
        </a:spcBef>
        <a:buFont typeface="Arial"/>
        <a:buChar char="•"/>
        <a:defRPr sz="7900" kern="1200">
          <a:solidFill>
            <a:schemeClr val="tx1"/>
          </a:solidFill>
          <a:latin typeface="+mn-lt"/>
          <a:ea typeface="+mn-ea"/>
          <a:cs typeface="+mn-cs"/>
        </a:defRPr>
      </a:lvl1pPr>
      <a:lvl2pPr marL="1825502" indent="-702116" algn="l" defTabSz="1123386" rtl="0" eaLnBrk="1" latinLnBrk="0" hangingPunct="1">
        <a:spcBef>
          <a:spcPct val="20000"/>
        </a:spcBef>
        <a:buFont typeface="Arial"/>
        <a:buChar char="–"/>
        <a:defRPr sz="6900" kern="1200">
          <a:solidFill>
            <a:schemeClr val="tx1"/>
          </a:solidFill>
          <a:latin typeface="+mn-lt"/>
          <a:ea typeface="+mn-ea"/>
          <a:cs typeface="+mn-cs"/>
        </a:defRPr>
      </a:lvl2pPr>
      <a:lvl3pPr marL="2808465" indent="-561693" algn="l" defTabSz="1123386" rtl="0" eaLnBrk="1" latinLnBrk="0" hangingPunct="1">
        <a:spcBef>
          <a:spcPct val="20000"/>
        </a:spcBef>
        <a:buFont typeface="Arial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3pPr>
      <a:lvl4pPr marL="3931851" indent="-561693" algn="l" defTabSz="1123386" rtl="0" eaLnBrk="1" latinLnBrk="0" hangingPunct="1">
        <a:spcBef>
          <a:spcPct val="20000"/>
        </a:spcBef>
        <a:buFont typeface="Arial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4pPr>
      <a:lvl5pPr marL="5055238" indent="-561693" algn="l" defTabSz="1123386" rtl="0" eaLnBrk="1" latinLnBrk="0" hangingPunct="1">
        <a:spcBef>
          <a:spcPct val="20000"/>
        </a:spcBef>
        <a:buFont typeface="Arial"/>
        <a:buChar char="»"/>
        <a:defRPr sz="4900" kern="1200">
          <a:solidFill>
            <a:schemeClr val="tx1"/>
          </a:solidFill>
          <a:latin typeface="+mn-lt"/>
          <a:ea typeface="+mn-ea"/>
          <a:cs typeface="+mn-cs"/>
        </a:defRPr>
      </a:lvl5pPr>
      <a:lvl6pPr marL="6178624" indent="-561693" algn="l" defTabSz="1123386" rtl="0" eaLnBrk="1" latinLnBrk="0" hangingPunct="1">
        <a:spcBef>
          <a:spcPct val="20000"/>
        </a:spcBef>
        <a:buFont typeface="Arial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6pPr>
      <a:lvl7pPr marL="7302010" indent="-561693" algn="l" defTabSz="1123386" rtl="0" eaLnBrk="1" latinLnBrk="0" hangingPunct="1">
        <a:spcBef>
          <a:spcPct val="20000"/>
        </a:spcBef>
        <a:buFont typeface="Arial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7pPr>
      <a:lvl8pPr marL="8425396" indent="-561693" algn="l" defTabSz="1123386" rtl="0" eaLnBrk="1" latinLnBrk="0" hangingPunct="1">
        <a:spcBef>
          <a:spcPct val="20000"/>
        </a:spcBef>
        <a:buFont typeface="Arial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8pPr>
      <a:lvl9pPr marL="9548782" indent="-561693" algn="l" defTabSz="1123386" rtl="0" eaLnBrk="1" latinLnBrk="0" hangingPunct="1">
        <a:spcBef>
          <a:spcPct val="20000"/>
        </a:spcBef>
        <a:buFont typeface="Arial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338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123386" algn="l" defTabSz="112338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2246772" algn="l" defTabSz="112338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3370158" algn="l" defTabSz="112338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4493544" algn="l" defTabSz="112338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5616931" algn="l" defTabSz="112338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6pPr>
      <a:lvl7pPr marL="6740317" algn="l" defTabSz="112338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7pPr>
      <a:lvl8pPr marL="7863703" algn="l" defTabSz="112338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8pPr>
      <a:lvl9pPr marL="8987089" algn="l" defTabSz="1123386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5509548" y="1518920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cxnSp>
        <p:nvCxnSpPr>
          <p:cNvPr id="78" name="Straight Connector 77"/>
          <p:cNvCxnSpPr>
            <a:cxnSpLocks/>
          </p:cNvCxnSpPr>
          <p:nvPr/>
        </p:nvCxnSpPr>
        <p:spPr>
          <a:xfrm>
            <a:off x="8339447" y="4602006"/>
            <a:ext cx="109655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cxnSpLocks/>
          </p:cNvCxnSpPr>
          <p:nvPr/>
        </p:nvCxnSpPr>
        <p:spPr>
          <a:xfrm>
            <a:off x="7957833" y="689347"/>
            <a:ext cx="0" cy="17945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C9D32D-0B8F-3941-9022-995ECD34D311}"/>
              </a:ext>
            </a:extLst>
          </p:cNvPr>
          <p:cNvCxnSpPr>
            <a:cxnSpLocks/>
          </p:cNvCxnSpPr>
          <p:nvPr/>
        </p:nvCxnSpPr>
        <p:spPr>
          <a:xfrm flipH="1">
            <a:off x="8484645" y="8971312"/>
            <a:ext cx="10752734" cy="12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739BD7E-F6A7-9544-912B-92B672969395}"/>
              </a:ext>
            </a:extLst>
          </p:cNvPr>
          <p:cNvSpPr txBox="1"/>
          <p:nvPr/>
        </p:nvSpPr>
        <p:spPr>
          <a:xfrm>
            <a:off x="395390" y="485979"/>
            <a:ext cx="70952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Veins act as mechanical anisotropy during shortening, leading to folding.</a:t>
            </a:r>
          </a:p>
          <a:p>
            <a:r>
              <a:rPr lang="en-US" sz="1400" b="1" dirty="0"/>
              <a:t>  </a:t>
            </a:r>
            <a:r>
              <a:rPr lang="en-US" sz="1800" b="1" dirty="0"/>
              <a:t>4. </a:t>
            </a:r>
            <a:r>
              <a:rPr lang="en-US" sz="1800" b="1" u="sng" dirty="0"/>
              <a:t>EXAMPLE 2</a:t>
            </a:r>
            <a:r>
              <a:rPr lang="en-US" sz="1800" b="1" dirty="0"/>
              <a:t>. Isocline. </a:t>
            </a:r>
            <a:r>
              <a:rPr lang="en-US" sz="1800" dirty="0"/>
              <a:t>Cleveland quadrangle, south of Caesars Head. 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B7113-8C62-764F-8A76-54E3AA117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55" y="1211788"/>
            <a:ext cx="6968911" cy="5223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D1D524-0F99-6746-BD48-7EEB00702CE1}"/>
              </a:ext>
            </a:extLst>
          </p:cNvPr>
          <p:cNvSpPr txBox="1"/>
          <p:nvPr/>
        </p:nvSpPr>
        <p:spPr>
          <a:xfrm>
            <a:off x="445477" y="6431093"/>
            <a:ext cx="74344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Overview of isocline, with adjacent </a:t>
            </a:r>
            <a:r>
              <a:rPr lang="en-US" sz="1800" b="1" dirty="0" err="1"/>
              <a:t>syntaxial</a:t>
            </a:r>
            <a:r>
              <a:rPr lang="en-US" sz="1800" b="1" dirty="0"/>
              <a:t> vein S and Z parasitic folds</a:t>
            </a:r>
            <a:r>
              <a:rPr lang="en-US" sz="1400" dirty="0"/>
              <a:t>. </a:t>
            </a:r>
          </a:p>
          <a:p>
            <a:r>
              <a:rPr lang="en-US" sz="1400" dirty="0"/>
              <a:t>Oblique view is to the northwest. Hammer is 40 cm. (Photo by Bill Clendenin, SC Geological Survey.)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287A77-1E9D-B846-B1A2-DF78E937F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56" y="7296271"/>
            <a:ext cx="7012798" cy="5259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5804FE-9C80-244E-99C7-E5364BAC119E}"/>
              </a:ext>
            </a:extLst>
          </p:cNvPr>
          <p:cNvSpPr txBox="1"/>
          <p:nvPr/>
        </p:nvSpPr>
        <p:spPr>
          <a:xfrm>
            <a:off x="445476" y="12587343"/>
            <a:ext cx="70800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Locations</a:t>
            </a:r>
            <a:r>
              <a:rPr lang="en-US" sz="1800" dirty="0"/>
              <a:t> of S and Z parasitic folds affecting </a:t>
            </a:r>
            <a:r>
              <a:rPr lang="en-US" sz="1800" dirty="0" err="1"/>
              <a:t>syntaxial</a:t>
            </a:r>
            <a:r>
              <a:rPr lang="en-US" sz="1800" dirty="0"/>
              <a:t> veins on isocline limbs. </a:t>
            </a:r>
            <a:r>
              <a:rPr lang="en-US" sz="1400" dirty="0"/>
              <a:t>Shown in images below and to the right, above.</a:t>
            </a:r>
          </a:p>
          <a:p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3C22A1-E40B-2240-A14F-946235FC9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62" y="13385368"/>
            <a:ext cx="5646201" cy="42346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378BEA-8AC6-0543-9244-32735E64754A}"/>
              </a:ext>
            </a:extLst>
          </p:cNvPr>
          <p:cNvSpPr txBox="1"/>
          <p:nvPr/>
        </p:nvSpPr>
        <p:spPr>
          <a:xfrm>
            <a:off x="1075297" y="17725878"/>
            <a:ext cx="4707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Detail of </a:t>
            </a:r>
            <a:r>
              <a:rPr lang="en-US" sz="1800" b="1" dirty="0"/>
              <a:t>upper isocline limb </a:t>
            </a:r>
            <a:r>
              <a:rPr lang="en-US" sz="1800" b="1" dirty="0" err="1"/>
              <a:t>syntaxial</a:t>
            </a:r>
            <a:r>
              <a:rPr lang="en-US" sz="1800" b="1" dirty="0"/>
              <a:t> vein Z fold. </a:t>
            </a:r>
          </a:p>
          <a:p>
            <a:endParaRPr lang="en-US" sz="14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C3A0BD-70B2-6946-857A-738BD5353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442" y="504622"/>
            <a:ext cx="3908681" cy="29315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3E40DBF-09F0-AA4B-AF1D-6C62FA9B2E77}"/>
              </a:ext>
            </a:extLst>
          </p:cNvPr>
          <p:cNvSpPr txBox="1"/>
          <p:nvPr/>
        </p:nvSpPr>
        <p:spPr>
          <a:xfrm>
            <a:off x="8442653" y="3430576"/>
            <a:ext cx="520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Details of </a:t>
            </a:r>
            <a:r>
              <a:rPr lang="en-US" sz="1800" b="1" dirty="0"/>
              <a:t>lower isocline limb </a:t>
            </a:r>
            <a:r>
              <a:rPr lang="en-US" sz="1800" b="1" dirty="0" err="1"/>
              <a:t>syntaxial</a:t>
            </a:r>
            <a:r>
              <a:rPr lang="en-US" sz="1800" b="1" dirty="0"/>
              <a:t> vein deformed into multiple tight, chevron-style S folds</a:t>
            </a:r>
            <a:r>
              <a:rPr lang="en-US" sz="1400" dirty="0"/>
              <a:t>. </a:t>
            </a:r>
            <a:r>
              <a:rPr lang="en-US" sz="1800" dirty="0"/>
              <a:t>The total length of the </a:t>
            </a:r>
            <a:r>
              <a:rPr lang="en-US" sz="1800" dirty="0" err="1"/>
              <a:t>syntaxial</a:t>
            </a:r>
            <a:r>
              <a:rPr lang="en-US" sz="1800" dirty="0"/>
              <a:t> vein is 1.1 m;  it continues to the right around the nose of the isocline.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1E1E70F-AA0A-924F-A74D-7C265A846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2746" y="491188"/>
            <a:ext cx="3961098" cy="297082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4C60BCD-CD04-7A45-87EF-A5CB72535967}"/>
              </a:ext>
            </a:extLst>
          </p:cNvPr>
          <p:cNvSpPr txBox="1"/>
          <p:nvPr/>
        </p:nvSpPr>
        <p:spPr>
          <a:xfrm>
            <a:off x="13949551" y="3458086"/>
            <a:ext cx="498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 Isolated </a:t>
            </a:r>
            <a:r>
              <a:rPr lang="en-US" sz="1800" b="1" dirty="0"/>
              <a:t>lower isoclinal limb </a:t>
            </a:r>
            <a:r>
              <a:rPr lang="en-US" sz="1800" b="1" dirty="0" err="1"/>
              <a:t>syntaxial</a:t>
            </a:r>
            <a:r>
              <a:rPr lang="en-US" sz="1800" b="1" dirty="0"/>
              <a:t> vein S-fold</a:t>
            </a:r>
            <a:r>
              <a:rPr lang="en-US" sz="1400" b="1" dirty="0"/>
              <a:t>.</a:t>
            </a:r>
            <a:endParaRPr lang="en-US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113575-C3D1-8248-9E77-2CD1477009D3}"/>
              </a:ext>
            </a:extLst>
          </p:cNvPr>
          <p:cNvSpPr txBox="1"/>
          <p:nvPr/>
        </p:nvSpPr>
        <p:spPr>
          <a:xfrm>
            <a:off x="14814540" y="5488453"/>
            <a:ext cx="317612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Interpretation of </a:t>
            </a:r>
            <a:r>
              <a:rPr lang="en-US" sz="1800" b="1" u="sng" dirty="0"/>
              <a:t>Example 2</a:t>
            </a:r>
          </a:p>
          <a:p>
            <a:r>
              <a:rPr lang="en-US" sz="1800" b="1" dirty="0"/>
              <a:t>vein-isoclinal fold development</a:t>
            </a:r>
          </a:p>
          <a:p>
            <a:r>
              <a:rPr lang="en-US" sz="1800" b="1" dirty="0"/>
              <a:t>through four stages.</a:t>
            </a:r>
            <a:r>
              <a:rPr lang="en-US" sz="1800" dirty="0"/>
              <a:t> </a:t>
            </a:r>
          </a:p>
          <a:p>
            <a:endParaRPr 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5F1917-43AE-7148-A873-CE4446748C18}"/>
              </a:ext>
            </a:extLst>
          </p:cNvPr>
          <p:cNvSpPr txBox="1"/>
          <p:nvPr/>
        </p:nvSpPr>
        <p:spPr>
          <a:xfrm>
            <a:off x="8490349" y="8992301"/>
            <a:ext cx="685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5. History indicated by </a:t>
            </a:r>
            <a:r>
              <a:rPr lang="en-US" sz="1800" b="1" dirty="0" err="1"/>
              <a:t>syntaxial</a:t>
            </a:r>
            <a:r>
              <a:rPr lang="en-US" sz="1800" b="1" dirty="0"/>
              <a:t> vein relationships to other structures:</a:t>
            </a:r>
          </a:p>
          <a:p>
            <a:r>
              <a:rPr lang="en-US" sz="1800" b="1" dirty="0"/>
              <a:t>1)</a:t>
            </a:r>
            <a:r>
              <a:rPr lang="en-US" sz="1800" dirty="0"/>
              <a:t> </a:t>
            </a:r>
            <a:r>
              <a:rPr lang="en-US" sz="1800" b="1" dirty="0"/>
              <a:t>Pre-vein tight folding of gneiss foliation</a:t>
            </a:r>
            <a:r>
              <a:rPr lang="en-US" sz="1800" dirty="0"/>
              <a:t>.</a:t>
            </a:r>
          </a:p>
          <a:p>
            <a:endParaRPr lang="en-US" sz="1800" b="1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DA94337-CDDD-1246-89F8-DF9CFEFB2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427" y="9636891"/>
            <a:ext cx="4382008" cy="328650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87A9C6E-2400-2C4E-B9F3-17827E6C8B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5742" y="9641113"/>
            <a:ext cx="4376379" cy="328228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378E275-F13C-4E49-885F-E839A8F73F5B}"/>
              </a:ext>
            </a:extLst>
          </p:cNvPr>
          <p:cNvSpPr txBox="1"/>
          <p:nvPr/>
        </p:nvSpPr>
        <p:spPr>
          <a:xfrm>
            <a:off x="8915743" y="12894268"/>
            <a:ext cx="9140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Pre-vein tight folding of gneiss.</a:t>
            </a:r>
            <a:r>
              <a:rPr lang="en-US" sz="1800" dirty="0"/>
              <a:t> </a:t>
            </a:r>
            <a:r>
              <a:rPr lang="en-US" sz="1400" dirty="0"/>
              <a:t>Gneiss foliation partly outlined. To the right, the tight chevron hinge is 42°/N42°E.</a:t>
            </a:r>
          </a:p>
          <a:p>
            <a:endParaRPr lang="en-US" sz="1400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ED3EF81-699A-F84B-96E7-4BE82BBBD187}"/>
              </a:ext>
            </a:extLst>
          </p:cNvPr>
          <p:cNvCxnSpPr>
            <a:cxnSpLocks/>
          </p:cNvCxnSpPr>
          <p:nvPr/>
        </p:nvCxnSpPr>
        <p:spPr>
          <a:xfrm flipH="1">
            <a:off x="8637045" y="13218119"/>
            <a:ext cx="10752734" cy="12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B44FB97-2F82-CD4C-B9BD-DD3388199EA6}"/>
              </a:ext>
            </a:extLst>
          </p:cNvPr>
          <p:cNvSpPr txBox="1"/>
          <p:nvPr/>
        </p:nvSpPr>
        <p:spPr>
          <a:xfrm>
            <a:off x="8497426" y="13241595"/>
            <a:ext cx="105459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2)</a:t>
            </a:r>
            <a:r>
              <a:rPr lang="en-US" sz="1800" dirty="0"/>
              <a:t> </a:t>
            </a:r>
            <a:r>
              <a:rPr lang="en-US" sz="1800" b="1" dirty="0"/>
              <a:t>Development of </a:t>
            </a:r>
            <a:r>
              <a:rPr lang="en-US" sz="1800" b="1" dirty="0" err="1"/>
              <a:t>syntaxial</a:t>
            </a:r>
            <a:r>
              <a:rPr lang="en-US" sz="1800" b="1" dirty="0"/>
              <a:t> veins</a:t>
            </a:r>
            <a:r>
              <a:rPr lang="en-US" sz="1800" dirty="0"/>
              <a:t> by compression parallel to shallow gneissic foliation</a:t>
            </a:r>
            <a:r>
              <a:rPr lang="en-US" sz="1400" dirty="0"/>
              <a:t>. </a:t>
            </a:r>
          </a:p>
          <a:p>
            <a:pPr marL="342900" indent="-342900">
              <a:buAutoNum type="alphaLcPeriod"/>
            </a:pPr>
            <a:r>
              <a:rPr lang="en-US" sz="1400" b="1" dirty="0"/>
              <a:t>Fold initiation at a quartz vein heterogeneity. </a:t>
            </a:r>
            <a:r>
              <a:rPr lang="en-US" sz="1400" dirty="0"/>
              <a:t>Continued fold development.</a:t>
            </a:r>
          </a:p>
          <a:p>
            <a:pPr marL="342900" indent="-342900">
              <a:buAutoNum type="alphaLcPeriod" startAt="2"/>
            </a:pPr>
            <a:r>
              <a:rPr lang="en-US" sz="1400" b="1" dirty="0"/>
              <a:t>Tight-isoclinal folding of both gneiss and vein</a:t>
            </a:r>
            <a:r>
              <a:rPr lang="en-US" sz="1400" dirty="0"/>
              <a:t>, interpreted to occur during compression-related </a:t>
            </a:r>
          </a:p>
          <a:p>
            <a:r>
              <a:rPr lang="en-US" sz="1400" dirty="0"/>
              <a:t>         northwest emplacement of the Walhalla and Six Mile thrust sheets.</a:t>
            </a:r>
          </a:p>
          <a:p>
            <a:endParaRPr lang="en-US" sz="1400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A4CF245-6A6B-2E44-B762-FB1EBC197598}"/>
              </a:ext>
            </a:extLst>
          </p:cNvPr>
          <p:cNvCxnSpPr>
            <a:cxnSpLocks/>
          </p:cNvCxnSpPr>
          <p:nvPr/>
        </p:nvCxnSpPr>
        <p:spPr>
          <a:xfrm flipH="1">
            <a:off x="8661629" y="14251981"/>
            <a:ext cx="10752734" cy="12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35DD350-BCB5-604F-8207-6D5127DBA2E0}"/>
              </a:ext>
            </a:extLst>
          </p:cNvPr>
          <p:cNvSpPr txBox="1"/>
          <p:nvPr/>
        </p:nvSpPr>
        <p:spPr>
          <a:xfrm>
            <a:off x="8515262" y="14269280"/>
            <a:ext cx="1022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3)</a:t>
            </a:r>
            <a:r>
              <a:rPr lang="en-US" sz="1800" dirty="0"/>
              <a:t> </a:t>
            </a:r>
            <a:r>
              <a:rPr lang="en-US" sz="1800" b="1" dirty="0"/>
              <a:t>Post-vein regional normal faulting</a:t>
            </a:r>
            <a:r>
              <a:rPr lang="en-US" sz="1800" dirty="0"/>
              <a:t>, interpreted to be associated with regional SW-directed gravitational </a:t>
            </a:r>
          </a:p>
          <a:p>
            <a:r>
              <a:rPr lang="en-US" sz="1800" dirty="0"/>
              <a:t>collapse of the Six Mile-Walhalla thrust stack.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238F3F2-CB05-8743-BA2E-95CD620860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63234" y="14663902"/>
            <a:ext cx="4391157" cy="329336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7497642-6E9F-1743-A912-165C3FFEB618}"/>
              </a:ext>
            </a:extLst>
          </p:cNvPr>
          <p:cNvSpPr txBox="1"/>
          <p:nvPr/>
        </p:nvSpPr>
        <p:spPr>
          <a:xfrm>
            <a:off x="8055982" y="18044814"/>
            <a:ext cx="7535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 </a:t>
            </a:r>
            <a:r>
              <a:rPr lang="en-US" sz="1400" b="1" dirty="0"/>
              <a:t>unrelated,</a:t>
            </a:r>
            <a:r>
              <a:rPr lang="en-US" sz="1400" dirty="0"/>
              <a:t> </a:t>
            </a:r>
            <a:r>
              <a:rPr lang="en-US" sz="1400" b="1" dirty="0"/>
              <a:t>later </a:t>
            </a:r>
            <a:r>
              <a:rPr lang="en-US" sz="1400" b="1" dirty="0" err="1"/>
              <a:t>meso</a:t>
            </a:r>
            <a:r>
              <a:rPr lang="en-US" sz="1400" b="1" dirty="0"/>
              <a:t>-scale normal fault</a:t>
            </a:r>
            <a:r>
              <a:rPr lang="en-US" sz="1400" dirty="0"/>
              <a:t> developed below the tight, </a:t>
            </a:r>
          </a:p>
          <a:p>
            <a:r>
              <a:rPr lang="en-US" sz="1400" dirty="0"/>
              <a:t>overturned fold of </a:t>
            </a:r>
            <a:r>
              <a:rPr lang="en-US" sz="1400" b="1" u="sng" dirty="0"/>
              <a:t>Example 1</a:t>
            </a:r>
            <a:r>
              <a:rPr lang="en-US" sz="1400" b="1" dirty="0"/>
              <a:t>. </a:t>
            </a:r>
            <a:r>
              <a:rPr lang="en-US" sz="1400" dirty="0"/>
              <a:t>Pegmatite has intruded along the normal </a:t>
            </a:r>
          </a:p>
          <a:p>
            <a:r>
              <a:rPr lang="en-US" sz="1400" dirty="0"/>
              <a:t>fault surface. Footwall foliation is parallel to the fault (a footwall flat). Above</a:t>
            </a:r>
          </a:p>
          <a:p>
            <a:r>
              <a:rPr lang="en-US" sz="1400" dirty="0"/>
              <a:t>It, gneiss foliation is dragged down, to the right (a hanging wall ramp).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542488A-1CCD-F646-94D7-3C01A3BE55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5261" y="14915612"/>
            <a:ext cx="4205861" cy="3154396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70716C1-926A-D846-ABF3-A700CFF3D1DD}"/>
              </a:ext>
            </a:extLst>
          </p:cNvPr>
          <p:cNvSpPr txBox="1"/>
          <p:nvPr/>
        </p:nvSpPr>
        <p:spPr>
          <a:xfrm>
            <a:off x="14158263" y="18002441"/>
            <a:ext cx="49632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Demonstration of post-vein timing</a:t>
            </a:r>
            <a:r>
              <a:rPr lang="en-US" sz="1400" dirty="0"/>
              <a:t>. S-C-C’ relationship in gneiss </a:t>
            </a:r>
          </a:p>
          <a:p>
            <a:r>
              <a:rPr lang="en-US" sz="1400" dirty="0"/>
              <a:t>due to down-to-southwest gravitational collapse (to the left). </a:t>
            </a:r>
          </a:p>
          <a:p>
            <a:r>
              <a:rPr lang="en-US" sz="1400" dirty="0"/>
              <a:t>Older </a:t>
            </a:r>
            <a:r>
              <a:rPr lang="en-US" sz="1400" dirty="0" err="1"/>
              <a:t>syntaxial</a:t>
            </a:r>
            <a:r>
              <a:rPr lang="en-US" sz="1400" dirty="0"/>
              <a:t> quartz veins, parallel to </a:t>
            </a:r>
            <a:r>
              <a:rPr lang="en-US" sz="1400" dirty="0" err="1"/>
              <a:t>schistosity</a:t>
            </a:r>
            <a:r>
              <a:rPr lang="en-US" sz="1400" dirty="0"/>
              <a:t>, S, are situated </a:t>
            </a:r>
          </a:p>
          <a:p>
            <a:r>
              <a:rPr lang="en-US" sz="1400" dirty="0"/>
              <a:t>between later extensional C’ shear bands. View to west.</a:t>
            </a:r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9A935-40A1-604A-832A-8641D0CFD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3996" y="4649911"/>
            <a:ext cx="4153208" cy="4262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9F90A9-7542-664A-ACF9-9A418FD14B91}"/>
              </a:ext>
            </a:extLst>
          </p:cNvPr>
          <p:cNvSpPr txBox="1"/>
          <p:nvPr/>
        </p:nvSpPr>
        <p:spPr>
          <a:xfrm>
            <a:off x="10453996" y="51054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687C2A-8F66-C345-BE4F-08220B4FB84E}"/>
              </a:ext>
            </a:extLst>
          </p:cNvPr>
          <p:cNvSpPr txBox="1"/>
          <p:nvPr/>
        </p:nvSpPr>
        <p:spPr>
          <a:xfrm>
            <a:off x="12204700" y="50546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29A9D-0D79-5149-81AD-D687C040F530}"/>
              </a:ext>
            </a:extLst>
          </p:cNvPr>
          <p:cNvSpPr txBox="1"/>
          <p:nvPr/>
        </p:nvSpPr>
        <p:spPr>
          <a:xfrm>
            <a:off x="10388600" y="69215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09579-8974-A54F-8CD7-6D3207E5792D}"/>
              </a:ext>
            </a:extLst>
          </p:cNvPr>
          <p:cNvSpPr txBox="1"/>
          <p:nvPr/>
        </p:nvSpPr>
        <p:spPr>
          <a:xfrm>
            <a:off x="12551394" y="693480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4.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AC08807-CA7C-1F4B-8934-C31EC526AF60}"/>
              </a:ext>
            </a:extLst>
          </p:cNvPr>
          <p:cNvCxnSpPr>
            <a:cxnSpLocks/>
          </p:cNvCxnSpPr>
          <p:nvPr/>
        </p:nvCxnSpPr>
        <p:spPr>
          <a:xfrm>
            <a:off x="10248900" y="5613400"/>
            <a:ext cx="4101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228A0FD-F3B8-5740-A287-5ADA4CE1245D}"/>
              </a:ext>
            </a:extLst>
          </p:cNvPr>
          <p:cNvCxnSpPr>
            <a:cxnSpLocks/>
          </p:cNvCxnSpPr>
          <p:nvPr/>
        </p:nvCxnSpPr>
        <p:spPr>
          <a:xfrm flipH="1">
            <a:off x="11903694" y="5600700"/>
            <a:ext cx="3899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558CFBC-36A9-764D-8940-95D126327535}"/>
              </a:ext>
            </a:extLst>
          </p:cNvPr>
          <p:cNvCxnSpPr>
            <a:cxnSpLocks/>
          </p:cNvCxnSpPr>
          <p:nvPr/>
        </p:nvCxnSpPr>
        <p:spPr>
          <a:xfrm>
            <a:off x="12293600" y="5478831"/>
            <a:ext cx="42752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C8740DF-F666-C54A-8CFB-AD80ECF5E65D}"/>
              </a:ext>
            </a:extLst>
          </p:cNvPr>
          <p:cNvCxnSpPr>
            <a:cxnSpLocks/>
          </p:cNvCxnSpPr>
          <p:nvPr/>
        </p:nvCxnSpPr>
        <p:spPr>
          <a:xfrm flipH="1">
            <a:off x="14135100" y="5487432"/>
            <a:ext cx="43624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1368F69-6FF9-0449-B8DE-48A2A865A9E3}"/>
              </a:ext>
            </a:extLst>
          </p:cNvPr>
          <p:cNvSpPr txBox="1"/>
          <p:nvPr/>
        </p:nvSpPr>
        <p:spPr>
          <a:xfrm>
            <a:off x="8649043" y="5224593"/>
            <a:ext cx="1762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shortening</a:t>
            </a:r>
            <a:r>
              <a:rPr lang="en-US" sz="1800" dirty="0"/>
              <a:t> along</a:t>
            </a:r>
          </a:p>
          <a:p>
            <a:r>
              <a:rPr lang="en-US" sz="1800" dirty="0"/>
              <a:t>gneiss foliation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5130DA-EFBB-3B48-B386-CAB459916617}"/>
              </a:ext>
            </a:extLst>
          </p:cNvPr>
          <p:cNvSpPr txBox="1"/>
          <p:nvPr/>
        </p:nvSpPr>
        <p:spPr>
          <a:xfrm>
            <a:off x="9735491" y="7616867"/>
            <a:ext cx="1479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/>
              <a:t>syntaxial</a:t>
            </a:r>
            <a:r>
              <a:rPr lang="en-US" sz="1800" b="1" dirty="0"/>
              <a:t> vein</a:t>
            </a:r>
          </a:p>
          <a:p>
            <a:r>
              <a:rPr lang="en-US" sz="1800" dirty="0"/>
              <a:t>1.1 m length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4291E1-C6ED-B34E-A7D3-27EABEF2BB90}"/>
              </a:ext>
            </a:extLst>
          </p:cNvPr>
          <p:cNvSpPr txBox="1"/>
          <p:nvPr/>
        </p:nvSpPr>
        <p:spPr>
          <a:xfrm>
            <a:off x="14406246" y="7032667"/>
            <a:ext cx="30537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Isocline developed, with</a:t>
            </a:r>
          </a:p>
          <a:p>
            <a:r>
              <a:rPr lang="en-US" sz="1800" b="1" dirty="0"/>
              <a:t>shearing and flattening (?)</a:t>
            </a:r>
            <a:r>
              <a:rPr lang="en-US" sz="1800" dirty="0"/>
              <a:t>, </a:t>
            </a:r>
          </a:p>
          <a:p>
            <a:r>
              <a:rPr lang="en-US" sz="1800" dirty="0"/>
              <a:t>also deforming the lower limb </a:t>
            </a:r>
          </a:p>
          <a:p>
            <a:r>
              <a:rPr lang="en-US" sz="1800" dirty="0" err="1"/>
              <a:t>syntaxial</a:t>
            </a:r>
            <a:r>
              <a:rPr lang="en-US" sz="1800" dirty="0"/>
              <a:t> veins into single </a:t>
            </a:r>
          </a:p>
          <a:p>
            <a:r>
              <a:rPr lang="en-US" sz="1800" dirty="0"/>
              <a:t>and multiple parasitic S folds.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4DA9FF-2CD7-F045-A569-0EF82EF75009}"/>
              </a:ext>
            </a:extLst>
          </p:cNvPr>
          <p:cNvCxnSpPr>
            <a:cxnSpLocks/>
          </p:cNvCxnSpPr>
          <p:nvPr/>
        </p:nvCxnSpPr>
        <p:spPr>
          <a:xfrm>
            <a:off x="10248900" y="7463720"/>
            <a:ext cx="3739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6D91AC0-3357-6742-A241-74B70FC74ADF}"/>
              </a:ext>
            </a:extLst>
          </p:cNvPr>
          <p:cNvSpPr txBox="1"/>
          <p:nvPr/>
        </p:nvSpPr>
        <p:spPr>
          <a:xfrm>
            <a:off x="9975600" y="5880100"/>
            <a:ext cx="2340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deflecting vein/</a:t>
            </a:r>
          </a:p>
          <a:p>
            <a:r>
              <a:rPr lang="en-US" sz="1800" b="1" dirty="0"/>
              <a:t>mechanical anisotropy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953195-EC85-F242-9209-DF62B05A8B49}"/>
              </a:ext>
            </a:extLst>
          </p:cNvPr>
          <p:cNvSpPr txBox="1"/>
          <p:nvPr/>
        </p:nvSpPr>
        <p:spPr>
          <a:xfrm>
            <a:off x="13900140" y="4851400"/>
            <a:ext cx="2813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folding initiated at vein end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95EEF7-87AF-6F4E-92AA-C4AC2DD7F3DA}"/>
              </a:ext>
            </a:extLst>
          </p:cNvPr>
          <p:cNvSpPr txBox="1"/>
          <p:nvPr/>
        </p:nvSpPr>
        <p:spPr>
          <a:xfrm>
            <a:off x="9117242" y="6897738"/>
            <a:ext cx="1308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overturning</a:t>
            </a:r>
          </a:p>
          <a:p>
            <a:r>
              <a:rPr lang="en-US" sz="1800" b="1" dirty="0"/>
              <a:t>of limb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F57FA27-1D53-874B-8CCD-6C46067F34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7514" y="18426114"/>
            <a:ext cx="2833105" cy="427771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86B7F800-7EDC-0145-B32C-81694A4553C0}"/>
              </a:ext>
            </a:extLst>
          </p:cNvPr>
          <p:cNvSpPr/>
          <p:nvPr/>
        </p:nvSpPr>
        <p:spPr>
          <a:xfrm>
            <a:off x="14824588" y="5444588"/>
            <a:ext cx="3091623" cy="1051699"/>
          </a:xfrm>
          <a:prstGeom prst="frame">
            <a:avLst>
              <a:gd name="adj1" fmla="val 19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27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434</Words>
  <Application>Microsoft Macintosh PowerPoint</Application>
  <PresentationFormat>Custom</PresentationFormat>
  <Paragraphs>46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Furman University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Ranson</dc:creator>
  <cp:lastModifiedBy>Jack Garihan</cp:lastModifiedBy>
  <cp:revision>423</cp:revision>
  <dcterms:created xsi:type="dcterms:W3CDTF">2012-10-24T21:32:01Z</dcterms:created>
  <dcterms:modified xsi:type="dcterms:W3CDTF">2018-11-27T15:07:43Z</dcterms:modified>
</cp:coreProperties>
</file>