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20116800" cy="19202400"/>
  <p:notesSz cx="6858000" cy="9144000"/>
  <p:defaultTextStyle>
    <a:defPPr>
      <a:defRPr lang="en-US"/>
    </a:defPPr>
    <a:lvl1pPr marL="0" algn="l" defTabSz="1123386" rtl="0" eaLnBrk="1" latinLnBrk="0" hangingPunct="1">
      <a:defRPr sz="4400" kern="1200">
        <a:solidFill>
          <a:schemeClr val="tx1"/>
        </a:solidFill>
        <a:latin typeface="+mn-lt"/>
        <a:ea typeface="+mn-ea"/>
        <a:cs typeface="+mn-cs"/>
      </a:defRPr>
    </a:lvl1pPr>
    <a:lvl2pPr marL="1123386" algn="l" defTabSz="1123386" rtl="0" eaLnBrk="1" latinLnBrk="0" hangingPunct="1">
      <a:defRPr sz="4400" kern="1200">
        <a:solidFill>
          <a:schemeClr val="tx1"/>
        </a:solidFill>
        <a:latin typeface="+mn-lt"/>
        <a:ea typeface="+mn-ea"/>
        <a:cs typeface="+mn-cs"/>
      </a:defRPr>
    </a:lvl2pPr>
    <a:lvl3pPr marL="2246772" algn="l" defTabSz="1123386" rtl="0" eaLnBrk="1" latinLnBrk="0" hangingPunct="1">
      <a:defRPr sz="4400" kern="1200">
        <a:solidFill>
          <a:schemeClr val="tx1"/>
        </a:solidFill>
        <a:latin typeface="+mn-lt"/>
        <a:ea typeface="+mn-ea"/>
        <a:cs typeface="+mn-cs"/>
      </a:defRPr>
    </a:lvl3pPr>
    <a:lvl4pPr marL="3370158" algn="l" defTabSz="1123386" rtl="0" eaLnBrk="1" latinLnBrk="0" hangingPunct="1">
      <a:defRPr sz="4400" kern="1200">
        <a:solidFill>
          <a:schemeClr val="tx1"/>
        </a:solidFill>
        <a:latin typeface="+mn-lt"/>
        <a:ea typeface="+mn-ea"/>
        <a:cs typeface="+mn-cs"/>
      </a:defRPr>
    </a:lvl4pPr>
    <a:lvl5pPr marL="4493544" algn="l" defTabSz="1123386" rtl="0" eaLnBrk="1" latinLnBrk="0" hangingPunct="1">
      <a:defRPr sz="4400" kern="1200">
        <a:solidFill>
          <a:schemeClr val="tx1"/>
        </a:solidFill>
        <a:latin typeface="+mn-lt"/>
        <a:ea typeface="+mn-ea"/>
        <a:cs typeface="+mn-cs"/>
      </a:defRPr>
    </a:lvl5pPr>
    <a:lvl6pPr marL="5616931" algn="l" defTabSz="1123386" rtl="0" eaLnBrk="1" latinLnBrk="0" hangingPunct="1">
      <a:defRPr sz="4400" kern="1200">
        <a:solidFill>
          <a:schemeClr val="tx1"/>
        </a:solidFill>
        <a:latin typeface="+mn-lt"/>
        <a:ea typeface="+mn-ea"/>
        <a:cs typeface="+mn-cs"/>
      </a:defRPr>
    </a:lvl6pPr>
    <a:lvl7pPr marL="6740317" algn="l" defTabSz="1123386" rtl="0" eaLnBrk="1" latinLnBrk="0" hangingPunct="1">
      <a:defRPr sz="4400" kern="1200">
        <a:solidFill>
          <a:schemeClr val="tx1"/>
        </a:solidFill>
        <a:latin typeface="+mn-lt"/>
        <a:ea typeface="+mn-ea"/>
        <a:cs typeface="+mn-cs"/>
      </a:defRPr>
    </a:lvl7pPr>
    <a:lvl8pPr marL="7863703" algn="l" defTabSz="1123386" rtl="0" eaLnBrk="1" latinLnBrk="0" hangingPunct="1">
      <a:defRPr sz="4400" kern="1200">
        <a:solidFill>
          <a:schemeClr val="tx1"/>
        </a:solidFill>
        <a:latin typeface="+mn-lt"/>
        <a:ea typeface="+mn-ea"/>
        <a:cs typeface="+mn-cs"/>
      </a:defRPr>
    </a:lvl8pPr>
    <a:lvl9pPr marL="8987089" algn="l" defTabSz="1123386" rtl="0" eaLnBrk="1" latinLnBrk="0" hangingPunct="1">
      <a:defRPr sz="4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48">
          <p15:clr>
            <a:srgbClr val="A4A3A4"/>
          </p15:clr>
        </p15:guide>
        <p15:guide id="2" pos="6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123" autoAdjust="0"/>
    <p:restoredTop sz="99392" autoAdjust="0"/>
  </p:normalViewPr>
  <p:slideViewPr>
    <p:cSldViewPr snapToGrid="0" snapToObjects="1">
      <p:cViewPr>
        <p:scale>
          <a:sx n="121" d="100"/>
          <a:sy n="121" d="100"/>
        </p:scale>
        <p:origin x="-3968" y="144"/>
      </p:cViewPr>
      <p:guideLst>
        <p:guide orient="horz" pos="6048"/>
        <p:guide pos="63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AB1C0-0BD9-7B49-B00C-DA96B4836EED}" type="datetimeFigureOut">
              <a:rPr lang="en-US" smtClean="0"/>
              <a:t>11/27/18</a:t>
            </a:fld>
            <a:endParaRPr lang="en-US"/>
          </a:p>
        </p:txBody>
      </p:sp>
      <p:sp>
        <p:nvSpPr>
          <p:cNvPr id="4" name="Slide Image Placeholder 3"/>
          <p:cNvSpPr>
            <a:spLocks noGrp="1" noRot="1" noChangeAspect="1"/>
          </p:cNvSpPr>
          <p:nvPr>
            <p:ph type="sldImg" idx="2"/>
          </p:nvPr>
        </p:nvSpPr>
        <p:spPr>
          <a:xfrm>
            <a:off x="1812925" y="1143000"/>
            <a:ext cx="3232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FF53B-4E4F-384E-AFC4-E35F3D658EDF}" type="slidenum">
              <a:rPr lang="en-US" smtClean="0"/>
              <a:t>‹#›</a:t>
            </a:fld>
            <a:endParaRPr lang="en-US"/>
          </a:p>
        </p:txBody>
      </p:sp>
    </p:spTree>
    <p:extLst>
      <p:ext uri="{BB962C8B-B14F-4D97-AF65-F5344CB8AC3E}">
        <p14:creationId xmlns:p14="http://schemas.microsoft.com/office/powerpoint/2010/main" val="342464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FF53B-4E4F-384E-AFC4-E35F3D658EDF}" type="slidenum">
              <a:rPr lang="en-US" smtClean="0"/>
              <a:t>1</a:t>
            </a:fld>
            <a:endParaRPr lang="en-US"/>
          </a:p>
        </p:txBody>
      </p:sp>
    </p:spTree>
    <p:extLst>
      <p:ext uri="{BB962C8B-B14F-4D97-AF65-F5344CB8AC3E}">
        <p14:creationId xmlns:p14="http://schemas.microsoft.com/office/powerpoint/2010/main" val="3579012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5965191"/>
            <a:ext cx="17099280" cy="4116070"/>
          </a:xfrm>
        </p:spPr>
        <p:txBody>
          <a:bodyPr/>
          <a:lstStyle/>
          <a:p>
            <a:r>
              <a:rPr lang="en-US"/>
              <a:t>Click to edit Master title style</a:t>
            </a:r>
          </a:p>
        </p:txBody>
      </p:sp>
      <p:sp>
        <p:nvSpPr>
          <p:cNvPr id="3" name="Subtitle 2"/>
          <p:cNvSpPr>
            <a:spLocks noGrp="1"/>
          </p:cNvSpPr>
          <p:nvPr>
            <p:ph type="subTitle" idx="1"/>
          </p:nvPr>
        </p:nvSpPr>
        <p:spPr>
          <a:xfrm>
            <a:off x="3017520" y="10881360"/>
            <a:ext cx="14081760" cy="4907280"/>
          </a:xfrm>
        </p:spPr>
        <p:txBody>
          <a:bodyPr/>
          <a:lstStyle>
            <a:lvl1pPr marL="0" indent="0" algn="ctr">
              <a:buNone/>
              <a:defRPr>
                <a:solidFill>
                  <a:schemeClr val="tx1">
                    <a:tint val="75000"/>
                  </a:schemeClr>
                </a:solidFill>
              </a:defRPr>
            </a:lvl1pPr>
            <a:lvl2pPr marL="1123386" indent="0" algn="ctr">
              <a:buNone/>
              <a:defRPr>
                <a:solidFill>
                  <a:schemeClr val="tx1">
                    <a:tint val="75000"/>
                  </a:schemeClr>
                </a:solidFill>
              </a:defRPr>
            </a:lvl2pPr>
            <a:lvl3pPr marL="2246772" indent="0" algn="ctr">
              <a:buNone/>
              <a:defRPr>
                <a:solidFill>
                  <a:schemeClr val="tx1">
                    <a:tint val="75000"/>
                  </a:schemeClr>
                </a:solidFill>
              </a:defRPr>
            </a:lvl3pPr>
            <a:lvl4pPr marL="3370158" indent="0" algn="ctr">
              <a:buNone/>
              <a:defRPr>
                <a:solidFill>
                  <a:schemeClr val="tx1">
                    <a:tint val="75000"/>
                  </a:schemeClr>
                </a:solidFill>
              </a:defRPr>
            </a:lvl4pPr>
            <a:lvl5pPr marL="4493544" indent="0" algn="ctr">
              <a:buNone/>
              <a:defRPr>
                <a:solidFill>
                  <a:schemeClr val="tx1">
                    <a:tint val="75000"/>
                  </a:schemeClr>
                </a:solidFill>
              </a:defRPr>
            </a:lvl5pPr>
            <a:lvl6pPr marL="5616931" indent="0" algn="ctr">
              <a:buNone/>
              <a:defRPr>
                <a:solidFill>
                  <a:schemeClr val="tx1">
                    <a:tint val="75000"/>
                  </a:schemeClr>
                </a:solidFill>
              </a:defRPr>
            </a:lvl6pPr>
            <a:lvl7pPr marL="6740317" indent="0" algn="ctr">
              <a:buNone/>
              <a:defRPr>
                <a:solidFill>
                  <a:schemeClr val="tx1">
                    <a:tint val="75000"/>
                  </a:schemeClr>
                </a:solidFill>
              </a:defRPr>
            </a:lvl7pPr>
            <a:lvl8pPr marL="7863703" indent="0" algn="ctr">
              <a:buNone/>
              <a:defRPr>
                <a:solidFill>
                  <a:schemeClr val="tx1">
                    <a:tint val="75000"/>
                  </a:schemeClr>
                </a:solidFill>
              </a:defRPr>
            </a:lvl8pPr>
            <a:lvl9pPr marL="89870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DD91E8-432C-014A-AEED-D724270CD2DA}"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295567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D91E8-432C-014A-AEED-D724270CD2DA}"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27255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085599" y="2151380"/>
            <a:ext cx="9957116" cy="458768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14245" y="2151380"/>
            <a:ext cx="29536074" cy="458768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D91E8-432C-014A-AEED-D724270CD2DA}"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78974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D91E8-432C-014A-AEED-D724270CD2DA}"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54313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9089" y="12339321"/>
            <a:ext cx="17099280" cy="3813810"/>
          </a:xfrm>
        </p:spPr>
        <p:txBody>
          <a:bodyPr anchor="t"/>
          <a:lstStyle>
            <a:lvl1pPr algn="l">
              <a:defRPr sz="9800" b="1" cap="all"/>
            </a:lvl1pPr>
          </a:lstStyle>
          <a:p>
            <a:r>
              <a:rPr lang="en-US"/>
              <a:t>Click to edit Master title style</a:t>
            </a:r>
          </a:p>
        </p:txBody>
      </p:sp>
      <p:sp>
        <p:nvSpPr>
          <p:cNvPr id="3" name="Text Placeholder 2"/>
          <p:cNvSpPr>
            <a:spLocks noGrp="1"/>
          </p:cNvSpPr>
          <p:nvPr>
            <p:ph type="body" idx="1"/>
          </p:nvPr>
        </p:nvSpPr>
        <p:spPr>
          <a:xfrm>
            <a:off x="1589089" y="8138798"/>
            <a:ext cx="17099280" cy="4200524"/>
          </a:xfrm>
        </p:spPr>
        <p:txBody>
          <a:bodyPr anchor="b"/>
          <a:lstStyle>
            <a:lvl1pPr marL="0" indent="0">
              <a:buNone/>
              <a:defRPr sz="4900">
                <a:solidFill>
                  <a:schemeClr val="tx1">
                    <a:tint val="75000"/>
                  </a:schemeClr>
                </a:solidFill>
              </a:defRPr>
            </a:lvl1pPr>
            <a:lvl2pPr marL="1123386" indent="0">
              <a:buNone/>
              <a:defRPr sz="4400">
                <a:solidFill>
                  <a:schemeClr val="tx1">
                    <a:tint val="75000"/>
                  </a:schemeClr>
                </a:solidFill>
              </a:defRPr>
            </a:lvl2pPr>
            <a:lvl3pPr marL="2246772" indent="0">
              <a:buNone/>
              <a:defRPr sz="3900">
                <a:solidFill>
                  <a:schemeClr val="tx1">
                    <a:tint val="75000"/>
                  </a:schemeClr>
                </a:solidFill>
              </a:defRPr>
            </a:lvl3pPr>
            <a:lvl4pPr marL="3370158" indent="0">
              <a:buNone/>
              <a:defRPr sz="3400">
                <a:solidFill>
                  <a:schemeClr val="tx1">
                    <a:tint val="75000"/>
                  </a:schemeClr>
                </a:solidFill>
              </a:defRPr>
            </a:lvl4pPr>
            <a:lvl5pPr marL="4493544" indent="0">
              <a:buNone/>
              <a:defRPr sz="3400">
                <a:solidFill>
                  <a:schemeClr val="tx1">
                    <a:tint val="75000"/>
                  </a:schemeClr>
                </a:solidFill>
              </a:defRPr>
            </a:lvl5pPr>
            <a:lvl6pPr marL="5616931" indent="0">
              <a:buNone/>
              <a:defRPr sz="3400">
                <a:solidFill>
                  <a:schemeClr val="tx1">
                    <a:tint val="75000"/>
                  </a:schemeClr>
                </a:solidFill>
              </a:defRPr>
            </a:lvl6pPr>
            <a:lvl7pPr marL="6740317" indent="0">
              <a:buNone/>
              <a:defRPr sz="3400">
                <a:solidFill>
                  <a:schemeClr val="tx1">
                    <a:tint val="75000"/>
                  </a:schemeClr>
                </a:solidFill>
              </a:defRPr>
            </a:lvl7pPr>
            <a:lvl8pPr marL="7863703" indent="0">
              <a:buNone/>
              <a:defRPr sz="3400">
                <a:solidFill>
                  <a:schemeClr val="tx1">
                    <a:tint val="75000"/>
                  </a:schemeClr>
                </a:solidFill>
              </a:defRPr>
            </a:lvl8pPr>
            <a:lvl9pPr marL="8987089" indent="0">
              <a:buNone/>
              <a:defRPr sz="3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DD91E8-432C-014A-AEED-D724270CD2DA}"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203006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14247" y="12543792"/>
            <a:ext cx="19746595" cy="35484436"/>
          </a:xfrm>
        </p:spPr>
        <p:txBody>
          <a:bodyPr/>
          <a:lstStyle>
            <a:lvl1pPr>
              <a:defRPr sz="6900"/>
            </a:lvl1pPr>
            <a:lvl2pPr>
              <a:defRPr sz="5900"/>
            </a:lvl2pPr>
            <a:lvl3pPr>
              <a:defRPr sz="4900"/>
            </a:lvl3pPr>
            <a:lvl4pPr>
              <a:defRPr sz="4400"/>
            </a:lvl4pPr>
            <a:lvl5pPr>
              <a:defRPr sz="4400"/>
            </a:lvl5pPr>
            <a:lvl6pPr>
              <a:defRPr sz="4400"/>
            </a:lvl6pPr>
            <a:lvl7pPr>
              <a:defRPr sz="4400"/>
            </a:lvl7pPr>
            <a:lvl8pPr>
              <a:defRPr sz="4400"/>
            </a:lvl8pPr>
            <a:lvl9pPr>
              <a:defRPr sz="4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96122" y="12543792"/>
            <a:ext cx="19746595" cy="35484436"/>
          </a:xfrm>
        </p:spPr>
        <p:txBody>
          <a:bodyPr/>
          <a:lstStyle>
            <a:lvl1pPr>
              <a:defRPr sz="6900"/>
            </a:lvl1pPr>
            <a:lvl2pPr>
              <a:defRPr sz="5900"/>
            </a:lvl2pPr>
            <a:lvl3pPr>
              <a:defRPr sz="4900"/>
            </a:lvl3pPr>
            <a:lvl4pPr>
              <a:defRPr sz="4400"/>
            </a:lvl4pPr>
            <a:lvl5pPr>
              <a:defRPr sz="4400"/>
            </a:lvl5pPr>
            <a:lvl6pPr>
              <a:defRPr sz="4400"/>
            </a:lvl6pPr>
            <a:lvl7pPr>
              <a:defRPr sz="4400"/>
            </a:lvl7pPr>
            <a:lvl8pPr>
              <a:defRPr sz="4400"/>
            </a:lvl8pPr>
            <a:lvl9pPr>
              <a:defRPr sz="4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D91E8-432C-014A-AEED-D724270CD2DA}"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122099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5840" y="768986"/>
            <a:ext cx="18105120" cy="3200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40" y="4298316"/>
            <a:ext cx="8888414" cy="1791334"/>
          </a:xfrm>
        </p:spPr>
        <p:txBody>
          <a:bodyPr anchor="b"/>
          <a:lstStyle>
            <a:lvl1pPr marL="0" indent="0">
              <a:buNone/>
              <a:defRPr sz="5900" b="1"/>
            </a:lvl1pPr>
            <a:lvl2pPr marL="1123386" indent="0">
              <a:buNone/>
              <a:defRPr sz="4900" b="1"/>
            </a:lvl2pPr>
            <a:lvl3pPr marL="2246772" indent="0">
              <a:buNone/>
              <a:defRPr sz="4400" b="1"/>
            </a:lvl3pPr>
            <a:lvl4pPr marL="3370158" indent="0">
              <a:buNone/>
              <a:defRPr sz="3900" b="1"/>
            </a:lvl4pPr>
            <a:lvl5pPr marL="4493544" indent="0">
              <a:buNone/>
              <a:defRPr sz="3900" b="1"/>
            </a:lvl5pPr>
            <a:lvl6pPr marL="5616931" indent="0">
              <a:buNone/>
              <a:defRPr sz="3900" b="1"/>
            </a:lvl6pPr>
            <a:lvl7pPr marL="6740317" indent="0">
              <a:buNone/>
              <a:defRPr sz="3900" b="1"/>
            </a:lvl7pPr>
            <a:lvl8pPr marL="7863703" indent="0">
              <a:buNone/>
              <a:defRPr sz="3900" b="1"/>
            </a:lvl8pPr>
            <a:lvl9pPr marL="8987089" indent="0">
              <a:buNone/>
              <a:defRPr sz="3900" b="1"/>
            </a:lvl9pPr>
          </a:lstStyle>
          <a:p>
            <a:pPr lvl="0"/>
            <a:r>
              <a:rPr lang="en-US"/>
              <a:t>Click to edit Master text styles</a:t>
            </a:r>
          </a:p>
        </p:txBody>
      </p:sp>
      <p:sp>
        <p:nvSpPr>
          <p:cNvPr id="4" name="Content Placeholder 3"/>
          <p:cNvSpPr>
            <a:spLocks noGrp="1"/>
          </p:cNvSpPr>
          <p:nvPr>
            <p:ph sz="half" idx="2"/>
          </p:nvPr>
        </p:nvSpPr>
        <p:spPr>
          <a:xfrm>
            <a:off x="1005840" y="6089650"/>
            <a:ext cx="8888414" cy="11063606"/>
          </a:xfrm>
        </p:spPr>
        <p:txBody>
          <a:bodyPr/>
          <a:lstStyle>
            <a:lvl1pPr>
              <a:defRPr sz="5900"/>
            </a:lvl1pPr>
            <a:lvl2pPr>
              <a:defRPr sz="4900"/>
            </a:lvl2pPr>
            <a:lvl3pPr>
              <a:defRPr sz="4400"/>
            </a:lvl3pPr>
            <a:lvl4pPr>
              <a:defRPr sz="3900"/>
            </a:lvl4pPr>
            <a:lvl5pPr>
              <a:defRPr sz="3900"/>
            </a:lvl5pPr>
            <a:lvl6pPr>
              <a:defRPr sz="3900"/>
            </a:lvl6pPr>
            <a:lvl7pPr>
              <a:defRPr sz="3900"/>
            </a:lvl7pPr>
            <a:lvl8pPr>
              <a:defRPr sz="3900"/>
            </a:lvl8pPr>
            <a:lvl9pPr>
              <a:defRPr sz="3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219057" y="4298316"/>
            <a:ext cx="8891905" cy="1791334"/>
          </a:xfrm>
        </p:spPr>
        <p:txBody>
          <a:bodyPr anchor="b"/>
          <a:lstStyle>
            <a:lvl1pPr marL="0" indent="0">
              <a:buNone/>
              <a:defRPr sz="5900" b="1"/>
            </a:lvl1pPr>
            <a:lvl2pPr marL="1123386" indent="0">
              <a:buNone/>
              <a:defRPr sz="4900" b="1"/>
            </a:lvl2pPr>
            <a:lvl3pPr marL="2246772" indent="0">
              <a:buNone/>
              <a:defRPr sz="4400" b="1"/>
            </a:lvl3pPr>
            <a:lvl4pPr marL="3370158" indent="0">
              <a:buNone/>
              <a:defRPr sz="3900" b="1"/>
            </a:lvl4pPr>
            <a:lvl5pPr marL="4493544" indent="0">
              <a:buNone/>
              <a:defRPr sz="3900" b="1"/>
            </a:lvl5pPr>
            <a:lvl6pPr marL="5616931" indent="0">
              <a:buNone/>
              <a:defRPr sz="3900" b="1"/>
            </a:lvl6pPr>
            <a:lvl7pPr marL="6740317" indent="0">
              <a:buNone/>
              <a:defRPr sz="3900" b="1"/>
            </a:lvl7pPr>
            <a:lvl8pPr marL="7863703" indent="0">
              <a:buNone/>
              <a:defRPr sz="3900" b="1"/>
            </a:lvl8pPr>
            <a:lvl9pPr marL="8987089" indent="0">
              <a:buNone/>
              <a:defRPr sz="3900" b="1"/>
            </a:lvl9pPr>
          </a:lstStyle>
          <a:p>
            <a:pPr lvl="0"/>
            <a:r>
              <a:rPr lang="en-US"/>
              <a:t>Click to edit Master text styles</a:t>
            </a:r>
          </a:p>
        </p:txBody>
      </p:sp>
      <p:sp>
        <p:nvSpPr>
          <p:cNvPr id="6" name="Content Placeholder 5"/>
          <p:cNvSpPr>
            <a:spLocks noGrp="1"/>
          </p:cNvSpPr>
          <p:nvPr>
            <p:ph sz="quarter" idx="4"/>
          </p:nvPr>
        </p:nvSpPr>
        <p:spPr>
          <a:xfrm>
            <a:off x="10219057" y="6089650"/>
            <a:ext cx="8891905" cy="11063606"/>
          </a:xfrm>
        </p:spPr>
        <p:txBody>
          <a:bodyPr/>
          <a:lstStyle>
            <a:lvl1pPr>
              <a:defRPr sz="5900"/>
            </a:lvl1pPr>
            <a:lvl2pPr>
              <a:defRPr sz="4900"/>
            </a:lvl2pPr>
            <a:lvl3pPr>
              <a:defRPr sz="4400"/>
            </a:lvl3pPr>
            <a:lvl4pPr>
              <a:defRPr sz="3900"/>
            </a:lvl4pPr>
            <a:lvl5pPr>
              <a:defRPr sz="3900"/>
            </a:lvl5pPr>
            <a:lvl6pPr>
              <a:defRPr sz="3900"/>
            </a:lvl6pPr>
            <a:lvl7pPr>
              <a:defRPr sz="3900"/>
            </a:lvl7pPr>
            <a:lvl8pPr>
              <a:defRPr sz="3900"/>
            </a:lvl8pPr>
            <a:lvl9pPr>
              <a:defRPr sz="3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D91E8-432C-014A-AEED-D724270CD2DA}" type="datetimeFigureOut">
              <a:rPr lang="en-US" smtClean="0"/>
              <a:t>11/27/18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96379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D91E8-432C-014A-AEED-D724270CD2DA}" type="datetimeFigureOut">
              <a:rPr lang="en-US" smtClean="0"/>
              <a:t>11/27/18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405921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D91E8-432C-014A-AEED-D724270CD2DA}" type="datetimeFigureOut">
              <a:rPr lang="en-US" smtClean="0"/>
              <a:t>11/27/18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44423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841" y="764540"/>
            <a:ext cx="6618289" cy="3253740"/>
          </a:xfrm>
        </p:spPr>
        <p:txBody>
          <a:bodyPr anchor="b"/>
          <a:lstStyle>
            <a:lvl1pPr algn="l">
              <a:defRPr sz="4900" b="1"/>
            </a:lvl1pPr>
          </a:lstStyle>
          <a:p>
            <a:r>
              <a:rPr lang="en-US"/>
              <a:t>Click to edit Master title style</a:t>
            </a:r>
          </a:p>
        </p:txBody>
      </p:sp>
      <p:sp>
        <p:nvSpPr>
          <p:cNvPr id="3" name="Content Placeholder 2"/>
          <p:cNvSpPr>
            <a:spLocks noGrp="1"/>
          </p:cNvSpPr>
          <p:nvPr>
            <p:ph idx="1"/>
          </p:nvPr>
        </p:nvSpPr>
        <p:spPr>
          <a:xfrm>
            <a:off x="7865110" y="764542"/>
            <a:ext cx="11245850" cy="16388716"/>
          </a:xfrm>
        </p:spPr>
        <p:txBody>
          <a:bodyPr/>
          <a:lstStyle>
            <a:lvl1pPr>
              <a:defRPr sz="7900"/>
            </a:lvl1pPr>
            <a:lvl2pPr>
              <a:defRPr sz="6900"/>
            </a:lvl2pPr>
            <a:lvl3pPr>
              <a:defRPr sz="5900"/>
            </a:lvl3pPr>
            <a:lvl4pPr>
              <a:defRPr sz="4900"/>
            </a:lvl4pPr>
            <a:lvl5pPr>
              <a:defRPr sz="4900"/>
            </a:lvl5pPr>
            <a:lvl6pPr>
              <a:defRPr sz="4900"/>
            </a:lvl6pPr>
            <a:lvl7pPr>
              <a:defRPr sz="4900"/>
            </a:lvl7pPr>
            <a:lvl8pPr>
              <a:defRPr sz="4900"/>
            </a:lvl8pPr>
            <a:lvl9pPr>
              <a:defRPr sz="4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5841" y="4018282"/>
            <a:ext cx="6618289" cy="13134976"/>
          </a:xfrm>
        </p:spPr>
        <p:txBody>
          <a:bodyPr/>
          <a:lstStyle>
            <a:lvl1pPr marL="0" indent="0">
              <a:buNone/>
              <a:defRPr sz="3400"/>
            </a:lvl1pPr>
            <a:lvl2pPr marL="1123386" indent="0">
              <a:buNone/>
              <a:defRPr sz="2900"/>
            </a:lvl2pPr>
            <a:lvl3pPr marL="2246772" indent="0">
              <a:buNone/>
              <a:defRPr sz="2500"/>
            </a:lvl3pPr>
            <a:lvl4pPr marL="3370158" indent="0">
              <a:buNone/>
              <a:defRPr sz="2200"/>
            </a:lvl4pPr>
            <a:lvl5pPr marL="4493544" indent="0">
              <a:buNone/>
              <a:defRPr sz="2200"/>
            </a:lvl5pPr>
            <a:lvl6pPr marL="5616931" indent="0">
              <a:buNone/>
              <a:defRPr sz="2200"/>
            </a:lvl6pPr>
            <a:lvl7pPr marL="6740317" indent="0">
              <a:buNone/>
              <a:defRPr sz="2200"/>
            </a:lvl7pPr>
            <a:lvl8pPr marL="7863703" indent="0">
              <a:buNone/>
              <a:defRPr sz="2200"/>
            </a:lvl8pPr>
            <a:lvl9pPr marL="8987089" indent="0">
              <a:buNone/>
              <a:defRPr sz="2200"/>
            </a:lvl9pPr>
          </a:lstStyle>
          <a:p>
            <a:pPr lvl="0"/>
            <a:r>
              <a:rPr lang="en-US"/>
              <a:t>Click to edit Master text styles</a:t>
            </a:r>
          </a:p>
        </p:txBody>
      </p:sp>
      <p:sp>
        <p:nvSpPr>
          <p:cNvPr id="5" name="Date Placeholder 4"/>
          <p:cNvSpPr>
            <a:spLocks noGrp="1"/>
          </p:cNvSpPr>
          <p:nvPr>
            <p:ph type="dt" sz="half" idx="10"/>
          </p:nvPr>
        </p:nvSpPr>
        <p:spPr/>
        <p:txBody>
          <a:bodyPr/>
          <a:lstStyle/>
          <a:p>
            <a:fld id="{49DD91E8-432C-014A-AEED-D724270CD2DA}"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60070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3034" y="13441680"/>
            <a:ext cx="12070080" cy="1586866"/>
          </a:xfrm>
        </p:spPr>
        <p:txBody>
          <a:bodyPr anchor="b"/>
          <a:lstStyle>
            <a:lvl1pPr algn="l">
              <a:defRPr sz="4900" b="1"/>
            </a:lvl1pPr>
          </a:lstStyle>
          <a:p>
            <a:r>
              <a:rPr lang="en-US"/>
              <a:t>Click to edit Master title style</a:t>
            </a:r>
          </a:p>
        </p:txBody>
      </p:sp>
      <p:sp>
        <p:nvSpPr>
          <p:cNvPr id="3" name="Picture Placeholder 2"/>
          <p:cNvSpPr>
            <a:spLocks noGrp="1"/>
          </p:cNvSpPr>
          <p:nvPr>
            <p:ph type="pic" idx="1"/>
          </p:nvPr>
        </p:nvSpPr>
        <p:spPr>
          <a:xfrm>
            <a:off x="3943034" y="1715770"/>
            <a:ext cx="12070080" cy="11521440"/>
          </a:xfrm>
        </p:spPr>
        <p:txBody>
          <a:bodyPr/>
          <a:lstStyle>
            <a:lvl1pPr marL="0" indent="0">
              <a:buNone/>
              <a:defRPr sz="7900"/>
            </a:lvl1pPr>
            <a:lvl2pPr marL="1123386" indent="0">
              <a:buNone/>
              <a:defRPr sz="6900"/>
            </a:lvl2pPr>
            <a:lvl3pPr marL="2246772" indent="0">
              <a:buNone/>
              <a:defRPr sz="5900"/>
            </a:lvl3pPr>
            <a:lvl4pPr marL="3370158" indent="0">
              <a:buNone/>
              <a:defRPr sz="4900"/>
            </a:lvl4pPr>
            <a:lvl5pPr marL="4493544" indent="0">
              <a:buNone/>
              <a:defRPr sz="4900"/>
            </a:lvl5pPr>
            <a:lvl6pPr marL="5616931" indent="0">
              <a:buNone/>
              <a:defRPr sz="4900"/>
            </a:lvl6pPr>
            <a:lvl7pPr marL="6740317" indent="0">
              <a:buNone/>
              <a:defRPr sz="4900"/>
            </a:lvl7pPr>
            <a:lvl8pPr marL="7863703" indent="0">
              <a:buNone/>
              <a:defRPr sz="4900"/>
            </a:lvl8pPr>
            <a:lvl9pPr marL="8987089" indent="0">
              <a:buNone/>
              <a:defRPr sz="4900"/>
            </a:lvl9pPr>
          </a:lstStyle>
          <a:p>
            <a:endParaRPr lang="en-US"/>
          </a:p>
        </p:txBody>
      </p:sp>
      <p:sp>
        <p:nvSpPr>
          <p:cNvPr id="4" name="Text Placeholder 3"/>
          <p:cNvSpPr>
            <a:spLocks noGrp="1"/>
          </p:cNvSpPr>
          <p:nvPr>
            <p:ph type="body" sz="half" idx="2"/>
          </p:nvPr>
        </p:nvSpPr>
        <p:spPr>
          <a:xfrm>
            <a:off x="3943034" y="15028546"/>
            <a:ext cx="12070080" cy="2253614"/>
          </a:xfrm>
        </p:spPr>
        <p:txBody>
          <a:bodyPr/>
          <a:lstStyle>
            <a:lvl1pPr marL="0" indent="0">
              <a:buNone/>
              <a:defRPr sz="3400"/>
            </a:lvl1pPr>
            <a:lvl2pPr marL="1123386" indent="0">
              <a:buNone/>
              <a:defRPr sz="2900"/>
            </a:lvl2pPr>
            <a:lvl3pPr marL="2246772" indent="0">
              <a:buNone/>
              <a:defRPr sz="2500"/>
            </a:lvl3pPr>
            <a:lvl4pPr marL="3370158" indent="0">
              <a:buNone/>
              <a:defRPr sz="2200"/>
            </a:lvl4pPr>
            <a:lvl5pPr marL="4493544" indent="0">
              <a:buNone/>
              <a:defRPr sz="2200"/>
            </a:lvl5pPr>
            <a:lvl6pPr marL="5616931" indent="0">
              <a:buNone/>
              <a:defRPr sz="2200"/>
            </a:lvl6pPr>
            <a:lvl7pPr marL="6740317" indent="0">
              <a:buNone/>
              <a:defRPr sz="2200"/>
            </a:lvl7pPr>
            <a:lvl8pPr marL="7863703" indent="0">
              <a:buNone/>
              <a:defRPr sz="2200"/>
            </a:lvl8pPr>
            <a:lvl9pPr marL="8987089" indent="0">
              <a:buNone/>
              <a:defRPr sz="2200"/>
            </a:lvl9pPr>
          </a:lstStyle>
          <a:p>
            <a:pPr lvl="0"/>
            <a:r>
              <a:rPr lang="en-US"/>
              <a:t>Click to edit Master text styles</a:t>
            </a:r>
          </a:p>
        </p:txBody>
      </p:sp>
      <p:sp>
        <p:nvSpPr>
          <p:cNvPr id="5" name="Date Placeholder 4"/>
          <p:cNvSpPr>
            <a:spLocks noGrp="1"/>
          </p:cNvSpPr>
          <p:nvPr>
            <p:ph type="dt" sz="half" idx="10"/>
          </p:nvPr>
        </p:nvSpPr>
        <p:spPr/>
        <p:txBody>
          <a:bodyPr/>
          <a:lstStyle/>
          <a:p>
            <a:fld id="{49DD91E8-432C-014A-AEED-D724270CD2DA}"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258661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768986"/>
            <a:ext cx="18105120" cy="3200400"/>
          </a:xfrm>
          <a:prstGeom prst="rect">
            <a:avLst/>
          </a:prstGeom>
        </p:spPr>
        <p:txBody>
          <a:bodyPr vert="horz" lIns="224677" tIns="112339" rIns="224677" bIns="112339" rtlCol="0" anchor="ctr">
            <a:normAutofit/>
          </a:bodyPr>
          <a:lstStyle/>
          <a:p>
            <a:r>
              <a:rPr lang="en-US"/>
              <a:t>Click to edit Master title style</a:t>
            </a:r>
          </a:p>
        </p:txBody>
      </p:sp>
      <p:sp>
        <p:nvSpPr>
          <p:cNvPr id="3" name="Text Placeholder 2"/>
          <p:cNvSpPr>
            <a:spLocks noGrp="1"/>
          </p:cNvSpPr>
          <p:nvPr>
            <p:ph type="body" idx="1"/>
          </p:nvPr>
        </p:nvSpPr>
        <p:spPr>
          <a:xfrm>
            <a:off x="1005840" y="4480562"/>
            <a:ext cx="18105120" cy="12672696"/>
          </a:xfrm>
          <a:prstGeom prst="rect">
            <a:avLst/>
          </a:prstGeom>
        </p:spPr>
        <p:txBody>
          <a:bodyPr vert="horz" lIns="224677" tIns="112339" rIns="224677" bIns="1123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17797781"/>
            <a:ext cx="4693920" cy="1022350"/>
          </a:xfrm>
          <a:prstGeom prst="rect">
            <a:avLst/>
          </a:prstGeom>
        </p:spPr>
        <p:txBody>
          <a:bodyPr vert="horz" lIns="224677" tIns="112339" rIns="224677" bIns="112339" rtlCol="0" anchor="ctr"/>
          <a:lstStyle>
            <a:lvl1pPr algn="l">
              <a:defRPr sz="2900">
                <a:solidFill>
                  <a:schemeClr val="tx1">
                    <a:tint val="75000"/>
                  </a:schemeClr>
                </a:solidFill>
              </a:defRPr>
            </a:lvl1pPr>
          </a:lstStyle>
          <a:p>
            <a:fld id="{49DD91E8-432C-014A-AEED-D724270CD2DA}" type="datetimeFigureOut">
              <a:rPr lang="en-US" smtClean="0"/>
              <a:t>11/27/18</a:t>
            </a:fld>
            <a:endParaRPr lang="en-US"/>
          </a:p>
        </p:txBody>
      </p:sp>
      <p:sp>
        <p:nvSpPr>
          <p:cNvPr id="5" name="Footer Placeholder 4"/>
          <p:cNvSpPr>
            <a:spLocks noGrp="1"/>
          </p:cNvSpPr>
          <p:nvPr>
            <p:ph type="ftr" sz="quarter" idx="3"/>
          </p:nvPr>
        </p:nvSpPr>
        <p:spPr>
          <a:xfrm>
            <a:off x="6873240" y="17797781"/>
            <a:ext cx="6370320" cy="1022350"/>
          </a:xfrm>
          <a:prstGeom prst="rect">
            <a:avLst/>
          </a:prstGeom>
        </p:spPr>
        <p:txBody>
          <a:bodyPr vert="horz" lIns="224677" tIns="112339" rIns="224677" bIns="112339" rtlCol="0" anchor="ctr"/>
          <a:lstStyle>
            <a:lvl1pPr algn="ctr">
              <a:defRPr sz="2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417040" y="17797781"/>
            <a:ext cx="4693920" cy="1022350"/>
          </a:xfrm>
          <a:prstGeom prst="rect">
            <a:avLst/>
          </a:prstGeom>
        </p:spPr>
        <p:txBody>
          <a:bodyPr vert="horz" lIns="224677" tIns="112339" rIns="224677" bIns="112339" rtlCol="0" anchor="ctr"/>
          <a:lstStyle>
            <a:lvl1pPr algn="r">
              <a:defRPr sz="2900">
                <a:solidFill>
                  <a:schemeClr val="tx1">
                    <a:tint val="75000"/>
                  </a:schemeClr>
                </a:solidFill>
              </a:defRPr>
            </a:lvl1pPr>
          </a:lstStyle>
          <a:p>
            <a:fld id="{AA0CF86C-F492-C144-A348-9A20D607BF93}" type="slidenum">
              <a:rPr lang="en-US" smtClean="0"/>
              <a:t>‹#›</a:t>
            </a:fld>
            <a:endParaRPr lang="en-US"/>
          </a:p>
        </p:txBody>
      </p:sp>
    </p:spTree>
    <p:extLst>
      <p:ext uri="{BB962C8B-B14F-4D97-AF65-F5344CB8AC3E}">
        <p14:creationId xmlns:p14="http://schemas.microsoft.com/office/powerpoint/2010/main" val="189204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23386" rtl="0" eaLnBrk="1" latinLnBrk="0" hangingPunct="1">
        <a:spcBef>
          <a:spcPct val="0"/>
        </a:spcBef>
        <a:buNone/>
        <a:defRPr sz="10800" kern="1200">
          <a:solidFill>
            <a:schemeClr val="tx1"/>
          </a:solidFill>
          <a:latin typeface="+mj-lt"/>
          <a:ea typeface="+mj-ea"/>
          <a:cs typeface="+mj-cs"/>
        </a:defRPr>
      </a:lvl1pPr>
    </p:titleStyle>
    <p:bodyStyle>
      <a:lvl1pPr marL="842540" indent="-842540" algn="l" defTabSz="1123386" rtl="0" eaLnBrk="1" latinLnBrk="0" hangingPunct="1">
        <a:spcBef>
          <a:spcPct val="20000"/>
        </a:spcBef>
        <a:buFont typeface="Arial"/>
        <a:buChar char="•"/>
        <a:defRPr sz="7900" kern="1200">
          <a:solidFill>
            <a:schemeClr val="tx1"/>
          </a:solidFill>
          <a:latin typeface="+mn-lt"/>
          <a:ea typeface="+mn-ea"/>
          <a:cs typeface="+mn-cs"/>
        </a:defRPr>
      </a:lvl1pPr>
      <a:lvl2pPr marL="1825502" indent="-702116" algn="l" defTabSz="1123386" rtl="0" eaLnBrk="1" latinLnBrk="0" hangingPunct="1">
        <a:spcBef>
          <a:spcPct val="20000"/>
        </a:spcBef>
        <a:buFont typeface="Arial"/>
        <a:buChar char="–"/>
        <a:defRPr sz="6900" kern="1200">
          <a:solidFill>
            <a:schemeClr val="tx1"/>
          </a:solidFill>
          <a:latin typeface="+mn-lt"/>
          <a:ea typeface="+mn-ea"/>
          <a:cs typeface="+mn-cs"/>
        </a:defRPr>
      </a:lvl2pPr>
      <a:lvl3pPr marL="2808465" indent="-561693" algn="l" defTabSz="1123386" rtl="0" eaLnBrk="1" latinLnBrk="0" hangingPunct="1">
        <a:spcBef>
          <a:spcPct val="20000"/>
        </a:spcBef>
        <a:buFont typeface="Arial"/>
        <a:buChar char="•"/>
        <a:defRPr sz="5900" kern="1200">
          <a:solidFill>
            <a:schemeClr val="tx1"/>
          </a:solidFill>
          <a:latin typeface="+mn-lt"/>
          <a:ea typeface="+mn-ea"/>
          <a:cs typeface="+mn-cs"/>
        </a:defRPr>
      </a:lvl3pPr>
      <a:lvl4pPr marL="3931851" indent="-561693" algn="l" defTabSz="1123386" rtl="0" eaLnBrk="1" latinLnBrk="0" hangingPunct="1">
        <a:spcBef>
          <a:spcPct val="20000"/>
        </a:spcBef>
        <a:buFont typeface="Arial"/>
        <a:buChar char="–"/>
        <a:defRPr sz="4900" kern="1200">
          <a:solidFill>
            <a:schemeClr val="tx1"/>
          </a:solidFill>
          <a:latin typeface="+mn-lt"/>
          <a:ea typeface="+mn-ea"/>
          <a:cs typeface="+mn-cs"/>
        </a:defRPr>
      </a:lvl4pPr>
      <a:lvl5pPr marL="5055238" indent="-561693" algn="l" defTabSz="1123386" rtl="0" eaLnBrk="1" latinLnBrk="0" hangingPunct="1">
        <a:spcBef>
          <a:spcPct val="20000"/>
        </a:spcBef>
        <a:buFont typeface="Arial"/>
        <a:buChar char="»"/>
        <a:defRPr sz="4900" kern="1200">
          <a:solidFill>
            <a:schemeClr val="tx1"/>
          </a:solidFill>
          <a:latin typeface="+mn-lt"/>
          <a:ea typeface="+mn-ea"/>
          <a:cs typeface="+mn-cs"/>
        </a:defRPr>
      </a:lvl5pPr>
      <a:lvl6pPr marL="6178624" indent="-561693" algn="l" defTabSz="1123386" rtl="0" eaLnBrk="1" latinLnBrk="0" hangingPunct="1">
        <a:spcBef>
          <a:spcPct val="20000"/>
        </a:spcBef>
        <a:buFont typeface="Arial"/>
        <a:buChar char="•"/>
        <a:defRPr sz="4900" kern="1200">
          <a:solidFill>
            <a:schemeClr val="tx1"/>
          </a:solidFill>
          <a:latin typeface="+mn-lt"/>
          <a:ea typeface="+mn-ea"/>
          <a:cs typeface="+mn-cs"/>
        </a:defRPr>
      </a:lvl6pPr>
      <a:lvl7pPr marL="7302010" indent="-561693" algn="l" defTabSz="1123386" rtl="0" eaLnBrk="1" latinLnBrk="0" hangingPunct="1">
        <a:spcBef>
          <a:spcPct val="20000"/>
        </a:spcBef>
        <a:buFont typeface="Arial"/>
        <a:buChar char="•"/>
        <a:defRPr sz="4900" kern="1200">
          <a:solidFill>
            <a:schemeClr val="tx1"/>
          </a:solidFill>
          <a:latin typeface="+mn-lt"/>
          <a:ea typeface="+mn-ea"/>
          <a:cs typeface="+mn-cs"/>
        </a:defRPr>
      </a:lvl7pPr>
      <a:lvl8pPr marL="8425396" indent="-561693" algn="l" defTabSz="1123386" rtl="0" eaLnBrk="1" latinLnBrk="0" hangingPunct="1">
        <a:spcBef>
          <a:spcPct val="20000"/>
        </a:spcBef>
        <a:buFont typeface="Arial"/>
        <a:buChar char="•"/>
        <a:defRPr sz="4900" kern="1200">
          <a:solidFill>
            <a:schemeClr val="tx1"/>
          </a:solidFill>
          <a:latin typeface="+mn-lt"/>
          <a:ea typeface="+mn-ea"/>
          <a:cs typeface="+mn-cs"/>
        </a:defRPr>
      </a:lvl8pPr>
      <a:lvl9pPr marL="9548782" indent="-561693" algn="l" defTabSz="1123386" rtl="0" eaLnBrk="1" latinLnBrk="0" hangingPunct="1">
        <a:spcBef>
          <a:spcPct val="20000"/>
        </a:spcBef>
        <a:buFont typeface="Arial"/>
        <a:buChar char="•"/>
        <a:defRPr sz="4900" kern="1200">
          <a:solidFill>
            <a:schemeClr val="tx1"/>
          </a:solidFill>
          <a:latin typeface="+mn-lt"/>
          <a:ea typeface="+mn-ea"/>
          <a:cs typeface="+mn-cs"/>
        </a:defRPr>
      </a:lvl9pPr>
    </p:bodyStyle>
    <p:otherStyle>
      <a:defPPr>
        <a:defRPr lang="en-US"/>
      </a:defPPr>
      <a:lvl1pPr marL="0" algn="l" defTabSz="1123386" rtl="0" eaLnBrk="1" latinLnBrk="0" hangingPunct="1">
        <a:defRPr sz="4400" kern="1200">
          <a:solidFill>
            <a:schemeClr val="tx1"/>
          </a:solidFill>
          <a:latin typeface="+mn-lt"/>
          <a:ea typeface="+mn-ea"/>
          <a:cs typeface="+mn-cs"/>
        </a:defRPr>
      </a:lvl1pPr>
      <a:lvl2pPr marL="1123386" algn="l" defTabSz="1123386" rtl="0" eaLnBrk="1" latinLnBrk="0" hangingPunct="1">
        <a:defRPr sz="4400" kern="1200">
          <a:solidFill>
            <a:schemeClr val="tx1"/>
          </a:solidFill>
          <a:latin typeface="+mn-lt"/>
          <a:ea typeface="+mn-ea"/>
          <a:cs typeface="+mn-cs"/>
        </a:defRPr>
      </a:lvl2pPr>
      <a:lvl3pPr marL="2246772" algn="l" defTabSz="1123386" rtl="0" eaLnBrk="1" latinLnBrk="0" hangingPunct="1">
        <a:defRPr sz="4400" kern="1200">
          <a:solidFill>
            <a:schemeClr val="tx1"/>
          </a:solidFill>
          <a:latin typeface="+mn-lt"/>
          <a:ea typeface="+mn-ea"/>
          <a:cs typeface="+mn-cs"/>
        </a:defRPr>
      </a:lvl3pPr>
      <a:lvl4pPr marL="3370158" algn="l" defTabSz="1123386" rtl="0" eaLnBrk="1" latinLnBrk="0" hangingPunct="1">
        <a:defRPr sz="4400" kern="1200">
          <a:solidFill>
            <a:schemeClr val="tx1"/>
          </a:solidFill>
          <a:latin typeface="+mn-lt"/>
          <a:ea typeface="+mn-ea"/>
          <a:cs typeface="+mn-cs"/>
        </a:defRPr>
      </a:lvl4pPr>
      <a:lvl5pPr marL="4493544" algn="l" defTabSz="1123386" rtl="0" eaLnBrk="1" latinLnBrk="0" hangingPunct="1">
        <a:defRPr sz="4400" kern="1200">
          <a:solidFill>
            <a:schemeClr val="tx1"/>
          </a:solidFill>
          <a:latin typeface="+mn-lt"/>
          <a:ea typeface="+mn-ea"/>
          <a:cs typeface="+mn-cs"/>
        </a:defRPr>
      </a:lvl5pPr>
      <a:lvl6pPr marL="5616931" algn="l" defTabSz="1123386" rtl="0" eaLnBrk="1" latinLnBrk="0" hangingPunct="1">
        <a:defRPr sz="4400" kern="1200">
          <a:solidFill>
            <a:schemeClr val="tx1"/>
          </a:solidFill>
          <a:latin typeface="+mn-lt"/>
          <a:ea typeface="+mn-ea"/>
          <a:cs typeface="+mn-cs"/>
        </a:defRPr>
      </a:lvl6pPr>
      <a:lvl7pPr marL="6740317" algn="l" defTabSz="1123386" rtl="0" eaLnBrk="1" latinLnBrk="0" hangingPunct="1">
        <a:defRPr sz="4400" kern="1200">
          <a:solidFill>
            <a:schemeClr val="tx1"/>
          </a:solidFill>
          <a:latin typeface="+mn-lt"/>
          <a:ea typeface="+mn-ea"/>
          <a:cs typeface="+mn-cs"/>
        </a:defRPr>
      </a:lvl7pPr>
      <a:lvl8pPr marL="7863703" algn="l" defTabSz="1123386" rtl="0" eaLnBrk="1" latinLnBrk="0" hangingPunct="1">
        <a:defRPr sz="4400" kern="1200">
          <a:solidFill>
            <a:schemeClr val="tx1"/>
          </a:solidFill>
          <a:latin typeface="+mn-lt"/>
          <a:ea typeface="+mn-ea"/>
          <a:cs typeface="+mn-cs"/>
        </a:defRPr>
      </a:lvl8pPr>
      <a:lvl9pPr marL="8987089" algn="l" defTabSz="1123386" rtl="0" eaLnBrk="1" latinLnBrk="0" hangingPunct="1">
        <a:defRPr sz="4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04802" y="779961"/>
            <a:ext cx="11853331" cy="2308324"/>
          </a:xfrm>
          <a:prstGeom prst="rect">
            <a:avLst/>
          </a:prstGeom>
          <a:noFill/>
        </p:spPr>
        <p:txBody>
          <a:bodyPr wrap="square" rtlCol="0">
            <a:spAutoFit/>
          </a:bodyPr>
          <a:lstStyle/>
          <a:p>
            <a:pPr algn="ctr"/>
            <a:r>
              <a:rPr lang="en-US" sz="2800" dirty="0" err="1"/>
              <a:t>Syntaxial</a:t>
            </a:r>
            <a:r>
              <a:rPr lang="en-US" sz="2800" dirty="0"/>
              <a:t> quartz veins act as mechanical anisotropy during layer-parallel shortening, localizing folding in gneiss: Two additional examples from                   the Inner Piedmont of South Carolina</a:t>
            </a:r>
          </a:p>
          <a:p>
            <a:pPr algn="ctr"/>
            <a:r>
              <a:rPr lang="en-US" sz="2000" dirty="0"/>
              <a:t>John M. Garihan, Earth &amp; Environmental Sciences  Department, </a:t>
            </a:r>
          </a:p>
          <a:p>
            <a:pPr algn="ctr"/>
            <a:r>
              <a:rPr lang="en-US" sz="2000" dirty="0"/>
              <a:t>Furman University, Greenville, SC 29613</a:t>
            </a:r>
          </a:p>
          <a:p>
            <a:pPr algn="ctr"/>
            <a:r>
              <a:rPr lang="en-US" sz="2000" b="1" dirty="0"/>
              <a:t> </a:t>
            </a:r>
            <a:endParaRPr lang="en-US" sz="2000" dirty="0"/>
          </a:p>
        </p:txBody>
      </p:sp>
      <p:sp>
        <p:nvSpPr>
          <p:cNvPr id="49" name="TextBox 48"/>
          <p:cNvSpPr txBox="1"/>
          <p:nvPr/>
        </p:nvSpPr>
        <p:spPr>
          <a:xfrm>
            <a:off x="15509548" y="15189204"/>
            <a:ext cx="184666" cy="307777"/>
          </a:xfrm>
          <a:prstGeom prst="rect">
            <a:avLst/>
          </a:prstGeom>
          <a:noFill/>
        </p:spPr>
        <p:txBody>
          <a:bodyPr wrap="none" rtlCol="0">
            <a:spAutoFit/>
          </a:bodyPr>
          <a:lstStyle/>
          <a:p>
            <a:endParaRPr lang="en-US" sz="1400" dirty="0"/>
          </a:p>
        </p:txBody>
      </p:sp>
      <p:sp>
        <p:nvSpPr>
          <p:cNvPr id="29" name="Frame 28"/>
          <p:cNvSpPr/>
          <p:nvPr/>
        </p:nvSpPr>
        <p:spPr>
          <a:xfrm>
            <a:off x="336572" y="592924"/>
            <a:ext cx="11853331" cy="2252429"/>
          </a:xfrm>
          <a:prstGeom prst="frame">
            <a:avLst>
              <a:gd name="adj1" fmla="val 767"/>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94199" y="3402961"/>
            <a:ext cx="5789465" cy="7540526"/>
          </a:xfrm>
          <a:prstGeom prst="rect">
            <a:avLst/>
          </a:prstGeom>
          <a:noFill/>
        </p:spPr>
        <p:txBody>
          <a:bodyPr wrap="square" rtlCol="0">
            <a:spAutoFit/>
          </a:bodyPr>
          <a:lstStyle/>
          <a:p>
            <a:pPr algn="just"/>
            <a:r>
              <a:rPr lang="en-US" sz="1400" dirty="0"/>
              <a:t>Extensional </a:t>
            </a:r>
            <a:r>
              <a:rPr lang="en-US" sz="1400" dirty="0" err="1"/>
              <a:t>syntaxial</a:t>
            </a:r>
            <a:r>
              <a:rPr lang="en-US" sz="1400" dirty="0"/>
              <a:t> quartz veins in Late Ordovician </a:t>
            </a:r>
            <a:r>
              <a:rPr lang="en-US" sz="1400" dirty="0" err="1"/>
              <a:t>orthogneiss</a:t>
            </a:r>
            <a:r>
              <a:rPr lang="en-US" sz="1400" dirty="0"/>
              <a:t> in the Inner Piedmont, South Carolina, have localized the formation of some </a:t>
            </a:r>
            <a:r>
              <a:rPr lang="en-US" sz="1400" dirty="0" err="1"/>
              <a:t>meso</a:t>
            </a:r>
            <a:r>
              <a:rPr lang="en-US" sz="1400" dirty="0"/>
              <a:t>-scale folds of the Walhalla thrust sheet. Once localized, continued compression deformed the veins. Previously Clendenin and Garihan (JSG, 28, 2006) had recognized this vein-fold development relationship in Six Mile schists, where progressive folding evolved into fault propagation laterally away from the vein ends. </a:t>
            </a:r>
          </a:p>
          <a:p>
            <a:pPr algn="just"/>
            <a:r>
              <a:rPr lang="en-US" sz="1400" dirty="0"/>
              <a:t> </a:t>
            </a:r>
          </a:p>
          <a:p>
            <a:pPr algn="just"/>
            <a:r>
              <a:rPr lang="en-US" sz="1400" dirty="0"/>
              <a:t>Coarse quartz crystals are 90° to margins in the lenticular veins, which are a few cm wide and tens of cm to ~1 m long. A middle ‘seam’ marks the position of new quartz growth. Vein characteristics include: parallelism with or at a slight angle to adjacent gneissic foliation; locally overlapping, nested veins; composite veins with several growth ‘seams’; generally no open voids within the vein, indicating quartz growth at ‘seams’ matched vein opening rate(s); a bleached zone adjacent to some vein margins; and vein formation prior to regional extensional, collapse-related structures.</a:t>
            </a:r>
          </a:p>
          <a:p>
            <a:pPr algn="just"/>
            <a:r>
              <a:rPr lang="en-US" sz="1400" dirty="0"/>
              <a:t> </a:t>
            </a:r>
          </a:p>
          <a:p>
            <a:pPr algn="just"/>
            <a:r>
              <a:rPr lang="en-US" sz="1400" dirty="0"/>
              <a:t>In one example, a localized W-</a:t>
            </a:r>
            <a:r>
              <a:rPr lang="en-US" sz="1400" dirty="0" err="1"/>
              <a:t>vergent</a:t>
            </a:r>
            <a:r>
              <a:rPr lang="en-US" sz="1400" dirty="0"/>
              <a:t>, overturned fold initiated at the vein during layer-parallel shortening, which then continued to deform the vein and adjacent gneiss. Slip along later small-scale normal faults truncated the overturned fold limb and followed straight margins of the folded vein. In the second example, </a:t>
            </a:r>
            <a:r>
              <a:rPr lang="en-US" sz="1400" dirty="0" err="1"/>
              <a:t>syntaxial</a:t>
            </a:r>
            <a:r>
              <a:rPr lang="en-US" sz="1400" dirty="0"/>
              <a:t> veins localized folding and then were deformed into tight, chevron-style S and Z parasitic folds about a developing isocline. </a:t>
            </a:r>
          </a:p>
          <a:p>
            <a:pPr algn="just"/>
            <a:r>
              <a:rPr lang="en-US" sz="1400" dirty="0"/>
              <a:t> </a:t>
            </a:r>
          </a:p>
          <a:p>
            <a:pPr algn="just"/>
            <a:r>
              <a:rPr lang="en-US" sz="1400" dirty="0"/>
              <a:t>Vein history indicates: 1) a pre-vein episode of tight folding of gneiss foliation; 2) development of </a:t>
            </a:r>
            <a:r>
              <a:rPr lang="en-US" sz="1400" dirty="0" err="1"/>
              <a:t>syntaxial</a:t>
            </a:r>
            <a:r>
              <a:rPr lang="en-US" sz="1400" dirty="0"/>
              <a:t> veins by compression nearly parallel to shallow foliation attitudes, and their subsequent, continued tight-isoclinal folding, likely during regional emplacement of the Walhalla and Six Mile thrust sheets; and 3) later local slip along margins of folded </a:t>
            </a:r>
            <a:r>
              <a:rPr lang="en-US" sz="1400" dirty="0" err="1"/>
              <a:t>syntaxial</a:t>
            </a:r>
            <a:r>
              <a:rPr lang="en-US" sz="1400" dirty="0"/>
              <a:t> veins during normal faulting associated with regional, SW-directed gravitational collapse of the thrust stack.</a:t>
            </a:r>
          </a:p>
          <a:p>
            <a:endParaRPr lang="en-US" sz="1200" dirty="0"/>
          </a:p>
          <a:p>
            <a:r>
              <a:rPr lang="en-US" sz="1200" dirty="0"/>
              <a:t> </a:t>
            </a:r>
            <a:endParaRPr lang="en-US" sz="1200" b="1" dirty="0"/>
          </a:p>
          <a:p>
            <a:endParaRPr lang="en-US" sz="1400" b="1" dirty="0"/>
          </a:p>
        </p:txBody>
      </p:sp>
      <p:sp>
        <p:nvSpPr>
          <p:cNvPr id="22" name="TextBox 21"/>
          <p:cNvSpPr txBox="1"/>
          <p:nvPr/>
        </p:nvSpPr>
        <p:spPr>
          <a:xfrm>
            <a:off x="283686" y="3023757"/>
            <a:ext cx="1178015" cy="369332"/>
          </a:xfrm>
          <a:prstGeom prst="rect">
            <a:avLst/>
          </a:prstGeom>
          <a:noFill/>
        </p:spPr>
        <p:txBody>
          <a:bodyPr wrap="none" rtlCol="0">
            <a:spAutoFit/>
          </a:bodyPr>
          <a:lstStyle/>
          <a:p>
            <a:r>
              <a:rPr lang="en-US" sz="1800" b="1" dirty="0"/>
              <a:t>ABSTRACT</a:t>
            </a:r>
          </a:p>
        </p:txBody>
      </p:sp>
      <p:cxnSp>
        <p:nvCxnSpPr>
          <p:cNvPr id="78" name="Straight Connector 77"/>
          <p:cNvCxnSpPr>
            <a:cxnSpLocks/>
          </p:cNvCxnSpPr>
          <p:nvPr/>
        </p:nvCxnSpPr>
        <p:spPr>
          <a:xfrm flipV="1">
            <a:off x="328059" y="10158352"/>
            <a:ext cx="5589204" cy="98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6042767" y="3059520"/>
            <a:ext cx="6299481" cy="369332"/>
          </a:xfrm>
          <a:prstGeom prst="rect">
            <a:avLst/>
          </a:prstGeom>
          <a:noFill/>
        </p:spPr>
        <p:txBody>
          <a:bodyPr wrap="none" rtlCol="0">
            <a:spAutoFit/>
          </a:bodyPr>
          <a:lstStyle/>
          <a:p>
            <a:r>
              <a:rPr lang="en-US" sz="1800" b="1" dirty="0"/>
              <a:t> 2. IMAGES</a:t>
            </a:r>
            <a:r>
              <a:rPr lang="en-US" sz="1800" dirty="0"/>
              <a:t> of </a:t>
            </a:r>
            <a:r>
              <a:rPr lang="en-US" sz="1800" dirty="0" err="1"/>
              <a:t>syntaxial</a:t>
            </a:r>
            <a:r>
              <a:rPr lang="en-US" sz="1800" dirty="0"/>
              <a:t> quartz veins. Views generally to the north.</a:t>
            </a:r>
            <a:endParaRPr lang="en-US" sz="1800" b="1" dirty="0"/>
          </a:p>
        </p:txBody>
      </p:sp>
      <p:cxnSp>
        <p:nvCxnSpPr>
          <p:cNvPr id="116" name="Straight Connector 115"/>
          <p:cNvCxnSpPr>
            <a:cxnSpLocks/>
          </p:cNvCxnSpPr>
          <p:nvPr/>
        </p:nvCxnSpPr>
        <p:spPr>
          <a:xfrm>
            <a:off x="6103021" y="3468031"/>
            <a:ext cx="21116" cy="156583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C139768-4090-2C4E-884E-6403AA4BF4F3}"/>
              </a:ext>
            </a:extLst>
          </p:cNvPr>
          <p:cNvSpPr txBox="1"/>
          <p:nvPr/>
        </p:nvSpPr>
        <p:spPr>
          <a:xfrm>
            <a:off x="509954" y="10299967"/>
            <a:ext cx="5286739" cy="2369880"/>
          </a:xfrm>
          <a:prstGeom prst="rect">
            <a:avLst/>
          </a:prstGeom>
          <a:noFill/>
        </p:spPr>
        <p:txBody>
          <a:bodyPr wrap="square" rtlCol="0">
            <a:spAutoFit/>
          </a:bodyPr>
          <a:lstStyle/>
          <a:p>
            <a:pPr algn="just"/>
            <a:r>
              <a:rPr lang="en-US" sz="1800" b="1" dirty="0"/>
              <a:t>1. MODEL FOR VEIN-FOLD DEVELOPMENT</a:t>
            </a:r>
          </a:p>
          <a:p>
            <a:pPr algn="just"/>
            <a:r>
              <a:rPr lang="en-US" sz="1800" b="1" dirty="0"/>
              <a:t>Stages (a-e) of fold-fault development </a:t>
            </a:r>
            <a:r>
              <a:rPr lang="en-US" sz="1400" dirty="0"/>
              <a:t>at a quartz vein heterogeneity during layer-parallel shortening affecting schist (Clendenin and Garihan, 2006). In this study, a, b, and c stages are seen. In the two examples described the </a:t>
            </a:r>
            <a:r>
              <a:rPr lang="en-US" sz="1400" dirty="0" err="1"/>
              <a:t>syntaxial</a:t>
            </a:r>
            <a:r>
              <a:rPr lang="en-US" sz="1400" dirty="0"/>
              <a:t> veins were folded, rather than faults propagating laterally from vein ends (d). This may have been the result of difficulty of continued slip along foliation surfaces in gneiss during shortening once the fold was initiated. heterogeneity.</a:t>
            </a:r>
          </a:p>
          <a:p>
            <a:pPr algn="just"/>
            <a:endParaRPr lang="en-US" sz="1400" dirty="0"/>
          </a:p>
        </p:txBody>
      </p:sp>
      <p:pic>
        <p:nvPicPr>
          <p:cNvPr id="9" name="Picture 8">
            <a:extLst>
              <a:ext uri="{FF2B5EF4-FFF2-40B4-BE49-F238E27FC236}">
                <a16:creationId xmlns:a16="http://schemas.microsoft.com/office/drawing/2014/main" id="{CD538320-5207-8B45-A886-5C5CE1B8E6B3}"/>
              </a:ext>
            </a:extLst>
          </p:cNvPr>
          <p:cNvPicPr>
            <a:picLocks noChangeAspect="1"/>
          </p:cNvPicPr>
          <p:nvPr/>
        </p:nvPicPr>
        <p:blipFill>
          <a:blip r:embed="rId3"/>
          <a:stretch>
            <a:fillRect/>
          </a:stretch>
        </p:blipFill>
        <p:spPr>
          <a:xfrm>
            <a:off x="416766" y="12209114"/>
            <a:ext cx="5313981" cy="6769455"/>
          </a:xfrm>
          <a:prstGeom prst="rect">
            <a:avLst/>
          </a:prstGeom>
        </p:spPr>
      </p:pic>
      <p:sp>
        <p:nvSpPr>
          <p:cNvPr id="10" name="TextBox 9">
            <a:extLst>
              <a:ext uri="{FF2B5EF4-FFF2-40B4-BE49-F238E27FC236}">
                <a16:creationId xmlns:a16="http://schemas.microsoft.com/office/drawing/2014/main" id="{52DF4285-73BD-F74A-A431-089D01B67A9C}"/>
              </a:ext>
            </a:extLst>
          </p:cNvPr>
          <p:cNvSpPr txBox="1"/>
          <p:nvPr/>
        </p:nvSpPr>
        <p:spPr>
          <a:xfrm>
            <a:off x="1211791" y="12244739"/>
            <a:ext cx="4042628" cy="369332"/>
          </a:xfrm>
          <a:prstGeom prst="rect">
            <a:avLst/>
          </a:prstGeom>
          <a:noFill/>
        </p:spPr>
        <p:txBody>
          <a:bodyPr wrap="square" rtlCol="0">
            <a:spAutoFit/>
          </a:bodyPr>
          <a:lstStyle/>
          <a:p>
            <a:r>
              <a:rPr lang="en-US" sz="1800" dirty="0"/>
              <a:t>Stages a, b, and c for the current study.</a:t>
            </a:r>
          </a:p>
        </p:txBody>
      </p:sp>
      <p:sp>
        <p:nvSpPr>
          <p:cNvPr id="11" name="TextBox 10">
            <a:extLst>
              <a:ext uri="{FF2B5EF4-FFF2-40B4-BE49-F238E27FC236}">
                <a16:creationId xmlns:a16="http://schemas.microsoft.com/office/drawing/2014/main" id="{12EA6516-A4BC-4948-82E8-13EECD42E15D}"/>
              </a:ext>
            </a:extLst>
          </p:cNvPr>
          <p:cNvSpPr txBox="1"/>
          <p:nvPr/>
        </p:nvSpPr>
        <p:spPr>
          <a:xfrm>
            <a:off x="1672044" y="18248809"/>
            <a:ext cx="2433615" cy="677108"/>
          </a:xfrm>
          <a:prstGeom prst="rect">
            <a:avLst/>
          </a:prstGeom>
          <a:noFill/>
        </p:spPr>
        <p:txBody>
          <a:bodyPr wrap="none" rtlCol="0">
            <a:spAutoFit/>
          </a:bodyPr>
          <a:lstStyle/>
          <a:p>
            <a:r>
              <a:rPr lang="en-US" sz="1200" dirty="0"/>
              <a:t>(From Clendenin and Garihan, 2006,</a:t>
            </a:r>
          </a:p>
          <a:p>
            <a:r>
              <a:rPr lang="en-US" sz="1200" dirty="0"/>
              <a:t>Journal of Structural Geology, v.28,</a:t>
            </a:r>
          </a:p>
          <a:p>
            <a:r>
              <a:rPr lang="en-US" sz="1200" dirty="0"/>
              <a:t>p. 1316-1326</a:t>
            </a:r>
            <a:r>
              <a:rPr lang="en-US" sz="1400" dirty="0"/>
              <a:t>.)</a:t>
            </a:r>
          </a:p>
        </p:txBody>
      </p:sp>
      <p:pic>
        <p:nvPicPr>
          <p:cNvPr id="17" name="Picture 16">
            <a:extLst>
              <a:ext uri="{FF2B5EF4-FFF2-40B4-BE49-F238E27FC236}">
                <a16:creationId xmlns:a16="http://schemas.microsoft.com/office/drawing/2014/main" id="{77F6303F-C97A-4448-8C9D-171E141D00DF}"/>
              </a:ext>
            </a:extLst>
          </p:cNvPr>
          <p:cNvPicPr>
            <a:picLocks noChangeAspect="1"/>
          </p:cNvPicPr>
          <p:nvPr/>
        </p:nvPicPr>
        <p:blipFill>
          <a:blip r:embed="rId4"/>
          <a:stretch>
            <a:fillRect/>
          </a:stretch>
        </p:blipFill>
        <p:spPr>
          <a:xfrm>
            <a:off x="6274277" y="3464615"/>
            <a:ext cx="5524937" cy="2296884"/>
          </a:xfrm>
          <a:prstGeom prst="rect">
            <a:avLst/>
          </a:prstGeom>
        </p:spPr>
      </p:pic>
      <p:pic>
        <p:nvPicPr>
          <p:cNvPr id="20" name="Picture 19">
            <a:extLst>
              <a:ext uri="{FF2B5EF4-FFF2-40B4-BE49-F238E27FC236}">
                <a16:creationId xmlns:a16="http://schemas.microsoft.com/office/drawing/2014/main" id="{8FF4B497-212B-8444-AED3-E115F300AE9F}"/>
              </a:ext>
            </a:extLst>
          </p:cNvPr>
          <p:cNvPicPr>
            <a:picLocks noChangeAspect="1"/>
          </p:cNvPicPr>
          <p:nvPr/>
        </p:nvPicPr>
        <p:blipFill>
          <a:blip r:embed="rId5"/>
          <a:stretch>
            <a:fillRect/>
          </a:stretch>
        </p:blipFill>
        <p:spPr>
          <a:xfrm>
            <a:off x="6281374" y="6850652"/>
            <a:ext cx="5499552" cy="3856100"/>
          </a:xfrm>
          <a:prstGeom prst="rect">
            <a:avLst/>
          </a:prstGeom>
        </p:spPr>
      </p:pic>
      <p:sp>
        <p:nvSpPr>
          <p:cNvPr id="21" name="TextBox 20">
            <a:extLst>
              <a:ext uri="{FF2B5EF4-FFF2-40B4-BE49-F238E27FC236}">
                <a16:creationId xmlns:a16="http://schemas.microsoft.com/office/drawing/2014/main" id="{82B49D32-CC01-964B-B65C-3C504B953175}"/>
              </a:ext>
            </a:extLst>
          </p:cNvPr>
          <p:cNvSpPr txBox="1"/>
          <p:nvPr/>
        </p:nvSpPr>
        <p:spPr>
          <a:xfrm>
            <a:off x="6184900" y="5819264"/>
            <a:ext cx="5740877" cy="954107"/>
          </a:xfrm>
          <a:prstGeom prst="rect">
            <a:avLst/>
          </a:prstGeom>
          <a:noFill/>
        </p:spPr>
        <p:txBody>
          <a:bodyPr wrap="square" rtlCol="0">
            <a:spAutoFit/>
          </a:bodyPr>
          <a:lstStyle/>
          <a:p>
            <a:r>
              <a:rPr lang="en-US" sz="1400" b="1" dirty="0"/>
              <a:t>Multiple growth ‘seams’ in a </a:t>
            </a:r>
            <a:r>
              <a:rPr lang="en-US" sz="1400" b="1" dirty="0" err="1"/>
              <a:t>syntaxial</a:t>
            </a:r>
            <a:r>
              <a:rPr lang="en-US" sz="1400" b="1" dirty="0"/>
              <a:t> vein</a:t>
            </a:r>
            <a:r>
              <a:rPr lang="en-US" sz="1400" dirty="0"/>
              <a:t>. Quartz crystals grew 90° to the vein margin, parallel to sigma-3 and the vein opening direction. Hydrothermal bleached margins are a few cm wide. Rainbow Falls Trail. </a:t>
            </a:r>
          </a:p>
          <a:p>
            <a:r>
              <a:rPr lang="en-US" sz="1400" dirty="0" err="1"/>
              <a:t>Standingstone</a:t>
            </a:r>
            <a:r>
              <a:rPr lang="en-US" sz="1400" dirty="0"/>
              <a:t> Mountain quadrangle.</a:t>
            </a:r>
          </a:p>
        </p:txBody>
      </p:sp>
      <p:sp>
        <p:nvSpPr>
          <p:cNvPr id="23" name="TextBox 22">
            <a:extLst>
              <a:ext uri="{FF2B5EF4-FFF2-40B4-BE49-F238E27FC236}">
                <a16:creationId xmlns:a16="http://schemas.microsoft.com/office/drawing/2014/main" id="{929AB23D-5021-2D44-9908-DEEF2AD1402E}"/>
              </a:ext>
            </a:extLst>
          </p:cNvPr>
          <p:cNvSpPr txBox="1"/>
          <p:nvPr/>
        </p:nvSpPr>
        <p:spPr>
          <a:xfrm>
            <a:off x="6209517" y="10773306"/>
            <a:ext cx="5948616" cy="738664"/>
          </a:xfrm>
          <a:prstGeom prst="rect">
            <a:avLst/>
          </a:prstGeom>
          <a:noFill/>
        </p:spPr>
        <p:txBody>
          <a:bodyPr wrap="square" rtlCol="0">
            <a:spAutoFit/>
          </a:bodyPr>
          <a:lstStyle/>
          <a:p>
            <a:r>
              <a:rPr lang="en-US" sz="1400" b="1" dirty="0"/>
              <a:t>Two veins</a:t>
            </a:r>
            <a:r>
              <a:rPr lang="en-US" sz="1400" dirty="0"/>
              <a:t>, parallel to adjacent horizontal foliation in biotite </a:t>
            </a:r>
          </a:p>
          <a:p>
            <a:r>
              <a:rPr lang="en-US" sz="1400" dirty="0" err="1"/>
              <a:t>quartzo</a:t>
            </a:r>
            <a:r>
              <a:rPr lang="en-US" sz="1400" dirty="0"/>
              <a:t>-feldspathic gneiss. Bleached margins. Exposures are </a:t>
            </a:r>
          </a:p>
          <a:p>
            <a:r>
              <a:rPr lang="en-US" sz="1400" dirty="0"/>
              <a:t>lichen- and moss-encrusted. Cleveland quadrangle.</a:t>
            </a:r>
          </a:p>
        </p:txBody>
      </p:sp>
      <p:pic>
        <p:nvPicPr>
          <p:cNvPr id="25" name="Picture 24">
            <a:extLst>
              <a:ext uri="{FF2B5EF4-FFF2-40B4-BE49-F238E27FC236}">
                <a16:creationId xmlns:a16="http://schemas.microsoft.com/office/drawing/2014/main" id="{B63B5E99-6F59-3842-B0EA-97FA271A558A}"/>
              </a:ext>
            </a:extLst>
          </p:cNvPr>
          <p:cNvPicPr>
            <a:picLocks noChangeAspect="1"/>
          </p:cNvPicPr>
          <p:nvPr/>
        </p:nvPicPr>
        <p:blipFill>
          <a:blip r:embed="rId6"/>
          <a:stretch>
            <a:fillRect/>
          </a:stretch>
        </p:blipFill>
        <p:spPr>
          <a:xfrm>
            <a:off x="6266847" y="11596132"/>
            <a:ext cx="4737696" cy="3553272"/>
          </a:xfrm>
          <a:prstGeom prst="rect">
            <a:avLst/>
          </a:prstGeom>
        </p:spPr>
      </p:pic>
      <p:sp>
        <p:nvSpPr>
          <p:cNvPr id="26" name="TextBox 25">
            <a:extLst>
              <a:ext uri="{FF2B5EF4-FFF2-40B4-BE49-F238E27FC236}">
                <a16:creationId xmlns:a16="http://schemas.microsoft.com/office/drawing/2014/main" id="{EAC90A85-7D06-6145-9628-AF23ECFA4F0E}"/>
              </a:ext>
            </a:extLst>
          </p:cNvPr>
          <p:cNvSpPr txBox="1"/>
          <p:nvPr/>
        </p:nvSpPr>
        <p:spPr>
          <a:xfrm>
            <a:off x="6193054" y="15233897"/>
            <a:ext cx="5423792" cy="738664"/>
          </a:xfrm>
          <a:prstGeom prst="rect">
            <a:avLst/>
          </a:prstGeom>
          <a:noFill/>
        </p:spPr>
        <p:txBody>
          <a:bodyPr wrap="none" rtlCol="0">
            <a:spAutoFit/>
          </a:bodyPr>
          <a:lstStyle/>
          <a:p>
            <a:r>
              <a:rPr lang="en-US" sz="1400" b="1" dirty="0" err="1"/>
              <a:t>Isoclinally</a:t>
            </a:r>
            <a:r>
              <a:rPr lang="en-US" sz="1400" b="1" dirty="0"/>
              <a:t> folded vein. </a:t>
            </a:r>
            <a:r>
              <a:rPr lang="en-US" sz="1400" dirty="0"/>
              <a:t>Tapered vein ends. Quartz mobilized (?) into the </a:t>
            </a:r>
          </a:p>
          <a:p>
            <a:r>
              <a:rPr lang="en-US" sz="1400" dirty="0"/>
              <a:t>thickened fold core. Foliation horizontal. Hinge: 16°/N30°E. </a:t>
            </a:r>
          </a:p>
          <a:p>
            <a:r>
              <a:rPr lang="en-US" sz="1400" dirty="0"/>
              <a:t>Cleveland quadrangle.</a:t>
            </a:r>
          </a:p>
        </p:txBody>
      </p:sp>
      <p:pic>
        <p:nvPicPr>
          <p:cNvPr id="33" name="Picture 32">
            <a:extLst>
              <a:ext uri="{FF2B5EF4-FFF2-40B4-BE49-F238E27FC236}">
                <a16:creationId xmlns:a16="http://schemas.microsoft.com/office/drawing/2014/main" id="{66639CF8-DD47-0542-AE50-F471269D3669}"/>
              </a:ext>
            </a:extLst>
          </p:cNvPr>
          <p:cNvPicPr>
            <a:picLocks noChangeAspect="1"/>
          </p:cNvPicPr>
          <p:nvPr/>
        </p:nvPicPr>
        <p:blipFill>
          <a:blip r:embed="rId7"/>
          <a:stretch>
            <a:fillRect/>
          </a:stretch>
        </p:blipFill>
        <p:spPr>
          <a:xfrm>
            <a:off x="12350962" y="304506"/>
            <a:ext cx="4345644" cy="3259233"/>
          </a:xfrm>
          <a:prstGeom prst="rect">
            <a:avLst/>
          </a:prstGeom>
        </p:spPr>
      </p:pic>
      <p:sp>
        <p:nvSpPr>
          <p:cNvPr id="34" name="TextBox 33">
            <a:extLst>
              <a:ext uri="{FF2B5EF4-FFF2-40B4-BE49-F238E27FC236}">
                <a16:creationId xmlns:a16="http://schemas.microsoft.com/office/drawing/2014/main" id="{D94C3AC6-7D50-7F43-88C6-4AF64EBD415D}"/>
              </a:ext>
            </a:extLst>
          </p:cNvPr>
          <p:cNvSpPr txBox="1"/>
          <p:nvPr/>
        </p:nvSpPr>
        <p:spPr>
          <a:xfrm>
            <a:off x="16734789" y="1380446"/>
            <a:ext cx="3218958" cy="1169551"/>
          </a:xfrm>
          <a:prstGeom prst="rect">
            <a:avLst/>
          </a:prstGeom>
          <a:noFill/>
        </p:spPr>
        <p:txBody>
          <a:bodyPr wrap="none" rtlCol="0">
            <a:spAutoFit/>
          </a:bodyPr>
          <a:lstStyle/>
          <a:p>
            <a:r>
              <a:rPr lang="en-US" sz="1400" dirty="0" err="1"/>
              <a:t>Isoclinally</a:t>
            </a:r>
            <a:r>
              <a:rPr lang="en-US" sz="1400" dirty="0"/>
              <a:t> folded vein. Pencil parallel to </a:t>
            </a:r>
          </a:p>
          <a:p>
            <a:r>
              <a:rPr lang="en-US" sz="1400" dirty="0"/>
              <a:t>the more prominent (later?) gneiss</a:t>
            </a:r>
          </a:p>
          <a:p>
            <a:r>
              <a:rPr lang="en-US" sz="1400"/>
              <a:t>foliation</a:t>
            </a:r>
            <a:r>
              <a:rPr lang="en-US" sz="1400" dirty="0"/>
              <a:t>. Possible earlier foliation (?) </a:t>
            </a:r>
          </a:p>
          <a:p>
            <a:r>
              <a:rPr lang="en-US" sz="1400" dirty="0"/>
              <a:t>parallel to outer vein margin (lines). </a:t>
            </a:r>
          </a:p>
          <a:p>
            <a:r>
              <a:rPr lang="en-US" sz="1400" dirty="0"/>
              <a:t>Hinge: 10°/N14°W. Cleveland quadrangle.</a:t>
            </a:r>
          </a:p>
        </p:txBody>
      </p:sp>
      <p:pic>
        <p:nvPicPr>
          <p:cNvPr id="36" name="Picture 35">
            <a:extLst>
              <a:ext uri="{FF2B5EF4-FFF2-40B4-BE49-F238E27FC236}">
                <a16:creationId xmlns:a16="http://schemas.microsoft.com/office/drawing/2014/main" id="{0B7DDDF0-DA59-CF48-87C6-5F8161D10E6A}"/>
              </a:ext>
            </a:extLst>
          </p:cNvPr>
          <p:cNvPicPr>
            <a:picLocks noChangeAspect="1"/>
          </p:cNvPicPr>
          <p:nvPr/>
        </p:nvPicPr>
        <p:blipFill>
          <a:blip r:embed="rId8"/>
          <a:stretch>
            <a:fillRect/>
          </a:stretch>
        </p:blipFill>
        <p:spPr>
          <a:xfrm>
            <a:off x="6231601" y="15703650"/>
            <a:ext cx="4613118" cy="3564683"/>
          </a:xfrm>
          <a:prstGeom prst="rect">
            <a:avLst/>
          </a:prstGeom>
        </p:spPr>
      </p:pic>
      <p:sp>
        <p:nvSpPr>
          <p:cNvPr id="37" name="TextBox 36">
            <a:extLst>
              <a:ext uri="{FF2B5EF4-FFF2-40B4-BE49-F238E27FC236}">
                <a16:creationId xmlns:a16="http://schemas.microsoft.com/office/drawing/2014/main" id="{677BCB74-B7BF-5D4A-A15E-335BB54EAB29}"/>
              </a:ext>
            </a:extLst>
          </p:cNvPr>
          <p:cNvSpPr txBox="1"/>
          <p:nvPr/>
        </p:nvSpPr>
        <p:spPr>
          <a:xfrm>
            <a:off x="10831541" y="16541689"/>
            <a:ext cx="1354153" cy="2031325"/>
          </a:xfrm>
          <a:prstGeom prst="rect">
            <a:avLst/>
          </a:prstGeom>
          <a:noFill/>
        </p:spPr>
        <p:txBody>
          <a:bodyPr wrap="none" rtlCol="0">
            <a:spAutoFit/>
          </a:bodyPr>
          <a:lstStyle/>
          <a:p>
            <a:r>
              <a:rPr lang="en-US" sz="1400" b="1" dirty="0"/>
              <a:t>Tight, sharp </a:t>
            </a:r>
          </a:p>
          <a:p>
            <a:r>
              <a:rPr lang="en-US" sz="1400" b="1" dirty="0"/>
              <a:t>chevron-folded </a:t>
            </a:r>
          </a:p>
          <a:p>
            <a:r>
              <a:rPr lang="en-US" sz="1400" b="1" dirty="0"/>
              <a:t>vein.</a:t>
            </a:r>
            <a:r>
              <a:rPr lang="en-US" sz="1400" dirty="0"/>
              <a:t> Bleached</a:t>
            </a:r>
          </a:p>
          <a:p>
            <a:r>
              <a:rPr lang="en-US" sz="1400" dirty="0"/>
              <a:t>vein margin.</a:t>
            </a:r>
          </a:p>
          <a:p>
            <a:r>
              <a:rPr lang="en-US" sz="1400" dirty="0"/>
              <a:t>Hand lens for</a:t>
            </a:r>
          </a:p>
          <a:p>
            <a:r>
              <a:rPr lang="en-US" sz="1400" dirty="0"/>
              <a:t>scale.            </a:t>
            </a:r>
          </a:p>
          <a:p>
            <a:r>
              <a:rPr lang="en-US" sz="1400" dirty="0"/>
              <a:t>View north. </a:t>
            </a:r>
          </a:p>
          <a:p>
            <a:r>
              <a:rPr lang="en-US" sz="1400" dirty="0"/>
              <a:t>Rainbow Falls</a:t>
            </a:r>
          </a:p>
          <a:p>
            <a:r>
              <a:rPr lang="en-US" sz="1400" dirty="0"/>
              <a:t>trail.</a:t>
            </a:r>
          </a:p>
        </p:txBody>
      </p:sp>
      <p:cxnSp>
        <p:nvCxnSpPr>
          <p:cNvPr id="54" name="Straight Connector 53">
            <a:extLst>
              <a:ext uri="{FF2B5EF4-FFF2-40B4-BE49-F238E27FC236}">
                <a16:creationId xmlns:a16="http://schemas.microsoft.com/office/drawing/2014/main" id="{43916419-E183-6343-BAA1-C1EEE2A20859}"/>
              </a:ext>
            </a:extLst>
          </p:cNvPr>
          <p:cNvCxnSpPr>
            <a:cxnSpLocks/>
          </p:cNvCxnSpPr>
          <p:nvPr/>
        </p:nvCxnSpPr>
        <p:spPr>
          <a:xfrm flipH="1">
            <a:off x="12086884" y="3775572"/>
            <a:ext cx="25563" cy="152411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CC9D32D-0B8F-3941-9022-995ECD34D311}"/>
              </a:ext>
            </a:extLst>
          </p:cNvPr>
          <p:cNvCxnSpPr>
            <a:cxnSpLocks/>
          </p:cNvCxnSpPr>
          <p:nvPr/>
        </p:nvCxnSpPr>
        <p:spPr>
          <a:xfrm flipH="1">
            <a:off x="12096681" y="3777906"/>
            <a:ext cx="76708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4B670943-6C40-DD47-BDC2-A53A104EF726}"/>
              </a:ext>
            </a:extLst>
          </p:cNvPr>
          <p:cNvSpPr txBox="1"/>
          <p:nvPr/>
        </p:nvSpPr>
        <p:spPr>
          <a:xfrm>
            <a:off x="12153598" y="4018841"/>
            <a:ext cx="7350602" cy="646331"/>
          </a:xfrm>
          <a:prstGeom prst="rect">
            <a:avLst/>
          </a:prstGeom>
          <a:noFill/>
        </p:spPr>
        <p:txBody>
          <a:bodyPr wrap="square" rtlCol="0">
            <a:spAutoFit/>
          </a:bodyPr>
          <a:lstStyle/>
          <a:p>
            <a:r>
              <a:rPr lang="en-US" sz="1800" b="1" dirty="0"/>
              <a:t>Veins act as mechanical anisotropy during shortening, leading to folding.</a:t>
            </a:r>
          </a:p>
          <a:p>
            <a:r>
              <a:rPr lang="en-US" sz="1800" b="1" dirty="0"/>
              <a:t>3. </a:t>
            </a:r>
            <a:r>
              <a:rPr lang="en-US" sz="1800" b="1" u="sng" dirty="0"/>
              <a:t>EXAMPLE 1</a:t>
            </a:r>
            <a:r>
              <a:rPr lang="en-US" sz="1800" b="1" dirty="0"/>
              <a:t>.</a:t>
            </a:r>
            <a:r>
              <a:rPr lang="en-US" sz="1800" dirty="0"/>
              <a:t> Cleveland quadrangle, south of Caesars Head. View to north. </a:t>
            </a:r>
          </a:p>
        </p:txBody>
      </p:sp>
      <p:pic>
        <p:nvPicPr>
          <p:cNvPr id="47" name="Picture 46">
            <a:extLst>
              <a:ext uri="{FF2B5EF4-FFF2-40B4-BE49-F238E27FC236}">
                <a16:creationId xmlns:a16="http://schemas.microsoft.com/office/drawing/2014/main" id="{BC070B72-26DB-FB4A-B5E6-B4B77F05DCA6}"/>
              </a:ext>
            </a:extLst>
          </p:cNvPr>
          <p:cNvPicPr>
            <a:picLocks noChangeAspect="1"/>
          </p:cNvPicPr>
          <p:nvPr/>
        </p:nvPicPr>
        <p:blipFill>
          <a:blip r:embed="rId9"/>
          <a:stretch>
            <a:fillRect/>
          </a:stretch>
        </p:blipFill>
        <p:spPr>
          <a:xfrm>
            <a:off x="12292896" y="4759234"/>
            <a:ext cx="5070401" cy="3802801"/>
          </a:xfrm>
          <a:prstGeom prst="rect">
            <a:avLst/>
          </a:prstGeom>
        </p:spPr>
      </p:pic>
      <p:pic>
        <p:nvPicPr>
          <p:cNvPr id="50" name="Picture 49">
            <a:extLst>
              <a:ext uri="{FF2B5EF4-FFF2-40B4-BE49-F238E27FC236}">
                <a16:creationId xmlns:a16="http://schemas.microsoft.com/office/drawing/2014/main" id="{6105DD7D-F3FB-7042-A204-2E150489945E}"/>
              </a:ext>
            </a:extLst>
          </p:cNvPr>
          <p:cNvPicPr>
            <a:picLocks noChangeAspect="1"/>
          </p:cNvPicPr>
          <p:nvPr/>
        </p:nvPicPr>
        <p:blipFill>
          <a:blip r:embed="rId10"/>
          <a:stretch>
            <a:fillRect/>
          </a:stretch>
        </p:blipFill>
        <p:spPr>
          <a:xfrm>
            <a:off x="12288995" y="8712541"/>
            <a:ext cx="6967958" cy="5225969"/>
          </a:xfrm>
          <a:prstGeom prst="rect">
            <a:avLst/>
          </a:prstGeom>
        </p:spPr>
      </p:pic>
      <p:sp>
        <p:nvSpPr>
          <p:cNvPr id="51" name="TextBox 50">
            <a:extLst>
              <a:ext uri="{FF2B5EF4-FFF2-40B4-BE49-F238E27FC236}">
                <a16:creationId xmlns:a16="http://schemas.microsoft.com/office/drawing/2014/main" id="{F281105C-5DF9-4940-ADA4-E1C0112D767B}"/>
              </a:ext>
            </a:extLst>
          </p:cNvPr>
          <p:cNvSpPr txBox="1"/>
          <p:nvPr/>
        </p:nvSpPr>
        <p:spPr>
          <a:xfrm>
            <a:off x="17336809" y="5684161"/>
            <a:ext cx="2509085" cy="738664"/>
          </a:xfrm>
          <a:prstGeom prst="rect">
            <a:avLst/>
          </a:prstGeom>
          <a:noFill/>
        </p:spPr>
        <p:txBody>
          <a:bodyPr wrap="none" rtlCol="0">
            <a:spAutoFit/>
          </a:bodyPr>
          <a:lstStyle/>
          <a:p>
            <a:r>
              <a:rPr lang="en-US" sz="1400" b="1" dirty="0"/>
              <a:t>Rounded, 2-D gneiss exposure. </a:t>
            </a:r>
          </a:p>
          <a:p>
            <a:r>
              <a:rPr lang="en-US" sz="1400" dirty="0"/>
              <a:t>Example 1 fold shown below</a:t>
            </a:r>
          </a:p>
          <a:p>
            <a:r>
              <a:rPr lang="en-US" sz="1400" dirty="0"/>
              <a:t>is circled.</a:t>
            </a:r>
          </a:p>
        </p:txBody>
      </p:sp>
      <p:sp>
        <p:nvSpPr>
          <p:cNvPr id="15" name="TextBox 14">
            <a:extLst>
              <a:ext uri="{FF2B5EF4-FFF2-40B4-BE49-F238E27FC236}">
                <a16:creationId xmlns:a16="http://schemas.microsoft.com/office/drawing/2014/main" id="{6A291246-8AB1-1748-88FC-A3BA25DBBEBD}"/>
              </a:ext>
            </a:extLst>
          </p:cNvPr>
          <p:cNvSpPr txBox="1"/>
          <p:nvPr/>
        </p:nvSpPr>
        <p:spPr>
          <a:xfrm>
            <a:off x="12334762" y="13993091"/>
            <a:ext cx="6462090" cy="307777"/>
          </a:xfrm>
          <a:prstGeom prst="rect">
            <a:avLst/>
          </a:prstGeom>
          <a:noFill/>
        </p:spPr>
        <p:txBody>
          <a:bodyPr wrap="none" rtlCol="0">
            <a:spAutoFit/>
          </a:bodyPr>
          <a:lstStyle/>
          <a:p>
            <a:r>
              <a:rPr lang="en-US" sz="1400" b="1" u="sng" dirty="0"/>
              <a:t>Example 1</a:t>
            </a:r>
            <a:r>
              <a:rPr lang="en-US" sz="1400" b="1" dirty="0"/>
              <a:t>. Tight, west-</a:t>
            </a:r>
            <a:r>
              <a:rPr lang="en-US" sz="1400" b="1" dirty="0" err="1"/>
              <a:t>vergent</a:t>
            </a:r>
            <a:r>
              <a:rPr lang="en-US" sz="1400" b="1" dirty="0"/>
              <a:t>, overturned fold and </a:t>
            </a:r>
            <a:r>
              <a:rPr lang="en-US" sz="1400" b="1" dirty="0" err="1"/>
              <a:t>syntaxial</a:t>
            </a:r>
            <a:r>
              <a:rPr lang="en-US" sz="1400" b="1" dirty="0"/>
              <a:t> vein. </a:t>
            </a:r>
            <a:r>
              <a:rPr lang="en-US" sz="1400" dirty="0"/>
              <a:t>Upper scale in cm.</a:t>
            </a:r>
          </a:p>
        </p:txBody>
      </p:sp>
      <p:pic>
        <p:nvPicPr>
          <p:cNvPr id="18" name="Picture 17">
            <a:extLst>
              <a:ext uri="{FF2B5EF4-FFF2-40B4-BE49-F238E27FC236}">
                <a16:creationId xmlns:a16="http://schemas.microsoft.com/office/drawing/2014/main" id="{B549306B-1544-5546-AE2D-C35C45BC15A3}"/>
              </a:ext>
            </a:extLst>
          </p:cNvPr>
          <p:cNvPicPr>
            <a:picLocks noChangeAspect="1"/>
          </p:cNvPicPr>
          <p:nvPr/>
        </p:nvPicPr>
        <p:blipFill>
          <a:blip r:embed="rId11"/>
          <a:stretch>
            <a:fillRect/>
          </a:stretch>
        </p:blipFill>
        <p:spPr>
          <a:xfrm>
            <a:off x="12521028" y="14279338"/>
            <a:ext cx="4764002" cy="4646579"/>
          </a:xfrm>
          <a:prstGeom prst="rect">
            <a:avLst/>
          </a:prstGeom>
        </p:spPr>
      </p:pic>
      <p:sp>
        <p:nvSpPr>
          <p:cNvPr id="24" name="TextBox 23">
            <a:extLst>
              <a:ext uri="{FF2B5EF4-FFF2-40B4-BE49-F238E27FC236}">
                <a16:creationId xmlns:a16="http://schemas.microsoft.com/office/drawing/2014/main" id="{C60CEB69-99BE-AC4A-AB53-62258231717B}"/>
              </a:ext>
            </a:extLst>
          </p:cNvPr>
          <p:cNvSpPr txBox="1"/>
          <p:nvPr/>
        </p:nvSpPr>
        <p:spPr>
          <a:xfrm>
            <a:off x="16970910" y="14631304"/>
            <a:ext cx="2926250" cy="1200329"/>
          </a:xfrm>
          <a:prstGeom prst="rect">
            <a:avLst/>
          </a:prstGeom>
          <a:noFill/>
        </p:spPr>
        <p:txBody>
          <a:bodyPr wrap="none" rtlCol="0">
            <a:spAutoFit/>
          </a:bodyPr>
          <a:lstStyle/>
          <a:p>
            <a:r>
              <a:rPr lang="en-US" sz="1800" b="1" dirty="0"/>
              <a:t>Sketch of the relationship of </a:t>
            </a:r>
          </a:p>
          <a:p>
            <a:r>
              <a:rPr lang="en-US" sz="1800" b="1" dirty="0"/>
              <a:t>the fold and </a:t>
            </a:r>
            <a:r>
              <a:rPr lang="en-US" sz="1800" b="1" dirty="0" err="1"/>
              <a:t>syntaxial</a:t>
            </a:r>
            <a:r>
              <a:rPr lang="en-US" sz="1800" b="1" dirty="0"/>
              <a:t> veins,</a:t>
            </a:r>
          </a:p>
          <a:p>
            <a:r>
              <a:rPr lang="en-US" sz="1800" b="1" u="sng" dirty="0"/>
              <a:t>Example 1</a:t>
            </a:r>
            <a:r>
              <a:rPr lang="en-US" sz="1800" dirty="0"/>
              <a:t>. Normal faulting</a:t>
            </a:r>
          </a:p>
          <a:p>
            <a:r>
              <a:rPr lang="en-US" sz="1800" dirty="0"/>
              <a:t>took place later.</a:t>
            </a:r>
          </a:p>
        </p:txBody>
      </p:sp>
      <p:sp>
        <p:nvSpPr>
          <p:cNvPr id="27" name="TextBox 26">
            <a:extLst>
              <a:ext uri="{FF2B5EF4-FFF2-40B4-BE49-F238E27FC236}">
                <a16:creationId xmlns:a16="http://schemas.microsoft.com/office/drawing/2014/main" id="{CD037211-38DA-0D45-A424-07ED91DAC7C1}"/>
              </a:ext>
            </a:extLst>
          </p:cNvPr>
          <p:cNvSpPr txBox="1"/>
          <p:nvPr/>
        </p:nvSpPr>
        <p:spPr>
          <a:xfrm>
            <a:off x="16546282" y="15910560"/>
            <a:ext cx="857029" cy="307777"/>
          </a:xfrm>
          <a:prstGeom prst="rect">
            <a:avLst/>
          </a:prstGeom>
          <a:noFill/>
        </p:spPr>
        <p:txBody>
          <a:bodyPr wrap="none" rtlCol="0">
            <a:spAutoFit/>
          </a:bodyPr>
          <a:lstStyle/>
          <a:p>
            <a:r>
              <a:rPr lang="en-US" sz="1400" b="1" dirty="0" err="1"/>
              <a:t>granitoid</a:t>
            </a:r>
            <a:endParaRPr lang="en-US" sz="1400" b="1" dirty="0"/>
          </a:p>
        </p:txBody>
      </p:sp>
      <p:sp>
        <p:nvSpPr>
          <p:cNvPr id="28" name="TextBox 27">
            <a:extLst>
              <a:ext uri="{FF2B5EF4-FFF2-40B4-BE49-F238E27FC236}">
                <a16:creationId xmlns:a16="http://schemas.microsoft.com/office/drawing/2014/main" id="{08467096-9B5E-1B46-954A-F768A40DE5BC}"/>
              </a:ext>
            </a:extLst>
          </p:cNvPr>
          <p:cNvSpPr txBox="1"/>
          <p:nvPr/>
        </p:nvSpPr>
        <p:spPr>
          <a:xfrm>
            <a:off x="17144350" y="17939318"/>
            <a:ext cx="2080313" cy="523220"/>
          </a:xfrm>
          <a:prstGeom prst="rect">
            <a:avLst/>
          </a:prstGeom>
          <a:noFill/>
        </p:spPr>
        <p:txBody>
          <a:bodyPr wrap="none" rtlCol="0">
            <a:spAutoFit/>
          </a:bodyPr>
          <a:lstStyle/>
          <a:p>
            <a:r>
              <a:rPr lang="en-US" sz="1400" b="1" dirty="0"/>
              <a:t>pegmatite intruded along</a:t>
            </a:r>
          </a:p>
          <a:p>
            <a:r>
              <a:rPr lang="en-US" sz="1400" b="1" dirty="0"/>
              <a:t>a later normal fault</a:t>
            </a:r>
          </a:p>
        </p:txBody>
      </p:sp>
      <p:sp>
        <p:nvSpPr>
          <p:cNvPr id="30" name="TextBox 29">
            <a:extLst>
              <a:ext uri="{FF2B5EF4-FFF2-40B4-BE49-F238E27FC236}">
                <a16:creationId xmlns:a16="http://schemas.microsoft.com/office/drawing/2014/main" id="{13AC8815-30A9-A74B-A94C-F124EC90C1DA}"/>
              </a:ext>
            </a:extLst>
          </p:cNvPr>
          <p:cNvSpPr txBox="1"/>
          <p:nvPr/>
        </p:nvSpPr>
        <p:spPr>
          <a:xfrm>
            <a:off x="12401537" y="14827348"/>
            <a:ext cx="287258" cy="1384995"/>
          </a:xfrm>
          <a:prstGeom prst="rect">
            <a:avLst/>
          </a:prstGeom>
          <a:noFill/>
        </p:spPr>
        <p:txBody>
          <a:bodyPr wrap="none" rtlCol="0">
            <a:spAutoFit/>
          </a:bodyPr>
          <a:lstStyle/>
          <a:p>
            <a:r>
              <a:rPr lang="en-US" sz="1200" b="1" dirty="0"/>
              <a:t>C</a:t>
            </a:r>
          </a:p>
          <a:p>
            <a:r>
              <a:rPr lang="en-US" sz="1200" b="1" dirty="0"/>
              <a:t>O</a:t>
            </a:r>
          </a:p>
          <a:p>
            <a:r>
              <a:rPr lang="en-US" sz="1200" b="1" dirty="0"/>
              <a:t>V</a:t>
            </a:r>
          </a:p>
          <a:p>
            <a:r>
              <a:rPr lang="en-US" sz="1200" b="1" dirty="0"/>
              <a:t>E</a:t>
            </a:r>
          </a:p>
          <a:p>
            <a:r>
              <a:rPr lang="en-US" sz="1200" b="1" dirty="0"/>
              <a:t>R</a:t>
            </a:r>
          </a:p>
          <a:p>
            <a:r>
              <a:rPr lang="en-US" sz="1200" b="1" dirty="0"/>
              <a:t>E</a:t>
            </a:r>
          </a:p>
          <a:p>
            <a:r>
              <a:rPr lang="en-US" sz="1200" b="1" dirty="0"/>
              <a:t>D</a:t>
            </a:r>
          </a:p>
        </p:txBody>
      </p:sp>
      <p:sp>
        <p:nvSpPr>
          <p:cNvPr id="31" name="TextBox 30">
            <a:extLst>
              <a:ext uri="{FF2B5EF4-FFF2-40B4-BE49-F238E27FC236}">
                <a16:creationId xmlns:a16="http://schemas.microsoft.com/office/drawing/2014/main" id="{18BA2795-F888-B943-9C92-DC963004CCB7}"/>
              </a:ext>
            </a:extLst>
          </p:cNvPr>
          <p:cNvSpPr txBox="1"/>
          <p:nvPr/>
        </p:nvSpPr>
        <p:spPr>
          <a:xfrm>
            <a:off x="14880660" y="15112087"/>
            <a:ext cx="1809341" cy="307777"/>
          </a:xfrm>
          <a:prstGeom prst="rect">
            <a:avLst/>
          </a:prstGeom>
          <a:noFill/>
        </p:spPr>
        <p:txBody>
          <a:bodyPr wrap="none" rtlCol="0">
            <a:spAutoFit/>
          </a:bodyPr>
          <a:lstStyle/>
          <a:p>
            <a:r>
              <a:rPr lang="en-US" sz="1400" b="1" dirty="0"/>
              <a:t>nested </a:t>
            </a:r>
            <a:r>
              <a:rPr lang="en-US" sz="1400" b="1" dirty="0" err="1"/>
              <a:t>syntaxial</a:t>
            </a:r>
            <a:r>
              <a:rPr lang="en-US" sz="1400" b="1" dirty="0"/>
              <a:t> veins</a:t>
            </a:r>
          </a:p>
        </p:txBody>
      </p:sp>
      <p:sp>
        <p:nvSpPr>
          <p:cNvPr id="2" name="TextBox 1">
            <a:extLst>
              <a:ext uri="{FF2B5EF4-FFF2-40B4-BE49-F238E27FC236}">
                <a16:creationId xmlns:a16="http://schemas.microsoft.com/office/drawing/2014/main" id="{93F28D4A-70CF-A143-AF1A-948111AC9746}"/>
              </a:ext>
            </a:extLst>
          </p:cNvPr>
          <p:cNvSpPr txBox="1"/>
          <p:nvPr/>
        </p:nvSpPr>
        <p:spPr>
          <a:xfrm>
            <a:off x="16985974" y="16190845"/>
            <a:ext cx="2923044" cy="1384995"/>
          </a:xfrm>
          <a:prstGeom prst="rect">
            <a:avLst/>
          </a:prstGeom>
          <a:noFill/>
        </p:spPr>
        <p:txBody>
          <a:bodyPr wrap="none" rtlCol="0">
            <a:spAutoFit/>
          </a:bodyPr>
          <a:lstStyle/>
          <a:p>
            <a:r>
              <a:rPr lang="en-US" sz="1400" dirty="0"/>
              <a:t>A small, sympathetic normal fault </a:t>
            </a:r>
          </a:p>
          <a:p>
            <a:r>
              <a:rPr lang="en-US" sz="1400" dirty="0"/>
              <a:t>truncated the overturned limb of the </a:t>
            </a:r>
          </a:p>
          <a:p>
            <a:r>
              <a:rPr lang="en-US" sz="1400" dirty="0" err="1"/>
              <a:t>antiform</a:t>
            </a:r>
            <a:r>
              <a:rPr lang="en-US" sz="1400" dirty="0"/>
              <a:t>, with its slip occurring along</a:t>
            </a:r>
          </a:p>
          <a:p>
            <a:r>
              <a:rPr lang="en-US" sz="1400" dirty="0"/>
              <a:t>the straight margin(s) of the </a:t>
            </a:r>
            <a:r>
              <a:rPr lang="en-US" sz="1400" dirty="0" err="1"/>
              <a:t>syntaxial</a:t>
            </a:r>
            <a:endParaRPr lang="en-US" sz="1400" dirty="0"/>
          </a:p>
          <a:p>
            <a:r>
              <a:rPr lang="en-US" sz="1400" dirty="0"/>
              <a:t> vein. </a:t>
            </a:r>
          </a:p>
          <a:p>
            <a:endParaRPr lang="en-US" sz="1400" dirty="0"/>
          </a:p>
        </p:txBody>
      </p:sp>
      <p:sp>
        <p:nvSpPr>
          <p:cNvPr id="3" name="Frame 2">
            <a:extLst>
              <a:ext uri="{FF2B5EF4-FFF2-40B4-BE49-F238E27FC236}">
                <a16:creationId xmlns:a16="http://schemas.microsoft.com/office/drawing/2014/main" id="{61F2597B-D2CA-4544-BBB5-FE9D6A5D4E3E}"/>
              </a:ext>
            </a:extLst>
          </p:cNvPr>
          <p:cNvSpPr/>
          <p:nvPr/>
        </p:nvSpPr>
        <p:spPr>
          <a:xfrm>
            <a:off x="16960400" y="14631304"/>
            <a:ext cx="2874984" cy="1196063"/>
          </a:xfrm>
          <a:prstGeom prst="frame">
            <a:avLst>
              <a:gd name="adj1" fmla="val 9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1027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555</Words>
  <Application>Microsoft Macintosh PowerPoint</Application>
  <PresentationFormat>Custom</PresentationFormat>
  <Paragraphs>70</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Furman University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Ranson</dc:creator>
  <cp:lastModifiedBy>Jack Garihan</cp:lastModifiedBy>
  <cp:revision>408</cp:revision>
  <dcterms:created xsi:type="dcterms:W3CDTF">2012-10-24T21:32:01Z</dcterms:created>
  <dcterms:modified xsi:type="dcterms:W3CDTF">2018-11-27T15:09:40Z</dcterms:modified>
</cp:coreProperties>
</file>