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ti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charts/chart2.xml" ContentType="application/vnd.openxmlformats-officedocument.drawingml.chart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3"/>
  </p:sldMasterIdLst>
  <p:notesMasterIdLst>
    <p:notesMasterId r:id="rId22"/>
  </p:notesMasterIdLst>
  <p:handoutMasterIdLst>
    <p:handoutMasterId r:id="rId23"/>
  </p:handoutMasterIdLst>
  <p:sldIdLst>
    <p:sldId id="281" r:id="rId4"/>
    <p:sldId id="456" r:id="rId5"/>
    <p:sldId id="458" r:id="rId6"/>
    <p:sldId id="433" r:id="rId7"/>
    <p:sldId id="455" r:id="rId8"/>
    <p:sldId id="450" r:id="rId9"/>
    <p:sldId id="441" r:id="rId10"/>
    <p:sldId id="445" r:id="rId11"/>
    <p:sldId id="461" r:id="rId12"/>
    <p:sldId id="448" r:id="rId13"/>
    <p:sldId id="443" r:id="rId14"/>
    <p:sldId id="457" r:id="rId15"/>
    <p:sldId id="454" r:id="rId16"/>
    <p:sldId id="451" r:id="rId17"/>
    <p:sldId id="452" r:id="rId18"/>
    <p:sldId id="453" r:id="rId19"/>
    <p:sldId id="459" r:id="rId20"/>
    <p:sldId id="438" r:id="rId21"/>
  </p:sldIdLst>
  <p:sldSz cx="9144000" cy="6858000" type="screen4x3"/>
  <p:notesSz cx="7010400" cy="92964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Tahoma" panose="020B060403050404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66"/>
    <a:srgbClr val="FFFFFF"/>
    <a:srgbClr val="000000"/>
    <a:srgbClr val="6C006C"/>
    <a:srgbClr val="CC0000"/>
    <a:srgbClr val="5F5F5F"/>
    <a:srgbClr val="969696"/>
    <a:srgbClr val="A3BE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8EC20E35-A176-4012-BC5E-935CFFF8708E}" styleName="Medium Styl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1" autoAdjust="0"/>
    <p:restoredTop sz="82785" autoAdjust="0"/>
  </p:normalViewPr>
  <p:slideViewPr>
    <p:cSldViewPr snapToGrid="0">
      <p:cViewPr>
        <p:scale>
          <a:sx n="66" d="100"/>
          <a:sy n="66" d="100"/>
        </p:scale>
        <p:origin x="906" y="7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-1824"/>
    </p:cViewPr>
  </p:sorterViewPr>
  <p:notesViewPr>
    <p:cSldViewPr snapToGrid="0">
      <p:cViewPr>
        <p:scale>
          <a:sx n="100" d="100"/>
          <a:sy n="100" d="100"/>
        </p:scale>
        <p:origin x="-2772" y="3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COE-SAJNV002JAX.saj.ds.usace.army.mil\en\EN-DATA\GEOTECH\2-Current_Employees\Jen%20C\Projects\Fate%20of%20Fines\Tech%20Note\fines%20loss%20data%20-%20jlc%20-%2009042018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\\COE-SAJNV002JAX.saj.ds.usace.army.mil\en\EN-DATA\GEOTECH\2-Current_Employees\Jen%20C\Projects\Fate%20of%20Fines\Tech%20Note\fines%20loss%20data%20-%20jlc%20-%200904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r>
              <a:rPr lang="en-US">
                <a:solidFill>
                  <a:sysClr val="windowText" lastClr="000000"/>
                </a:solidFill>
              </a:rPr>
              <a:t>Comparison</a:t>
            </a:r>
            <a:r>
              <a:rPr lang="en-US" baseline="0">
                <a:solidFill>
                  <a:sysClr val="windowText" lastClr="000000"/>
                </a:solidFill>
              </a:rPr>
              <a:t> of In Situ and Post-Construction Percent Fines</a:t>
            </a:r>
            <a:endParaRPr lang="en-US">
              <a:solidFill>
                <a:sysClr val="windowText" lastClr="000000"/>
              </a:solidFill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ysClr val="windowText" lastClr="000000"/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v>Fines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noFill/>
              </a:ln>
              <a:effectLst/>
            </c:spPr>
          </c:marker>
          <c:xVal>
            <c:numRef>
              <c:f>'Final Table'!$G$4:$G$132</c:f>
              <c:numCache>
                <c:formatCode>General</c:formatCode>
                <c:ptCount val="129"/>
                <c:pt idx="0">
                  <c:v>2</c:v>
                </c:pt>
                <c:pt idx="2">
                  <c:v>0.51</c:v>
                </c:pt>
                <c:pt idx="4">
                  <c:v>5</c:v>
                </c:pt>
                <c:pt idx="6">
                  <c:v>5</c:v>
                </c:pt>
                <c:pt idx="8">
                  <c:v>0.6</c:v>
                </c:pt>
                <c:pt idx="10">
                  <c:v>5</c:v>
                </c:pt>
                <c:pt idx="11">
                  <c:v>1.9</c:v>
                </c:pt>
                <c:pt idx="13">
                  <c:v>5.3</c:v>
                </c:pt>
                <c:pt idx="14">
                  <c:v>0.55000000000000004</c:v>
                </c:pt>
                <c:pt idx="16">
                  <c:v>3.5</c:v>
                </c:pt>
                <c:pt idx="17">
                  <c:v>2.0699999999999998</c:v>
                </c:pt>
                <c:pt idx="19">
                  <c:v>2.0699999999999998</c:v>
                </c:pt>
                <c:pt idx="21">
                  <c:v>5</c:v>
                </c:pt>
                <c:pt idx="23">
                  <c:v>1.5</c:v>
                </c:pt>
                <c:pt idx="24">
                  <c:v>9</c:v>
                </c:pt>
                <c:pt idx="26">
                  <c:v>9</c:v>
                </c:pt>
                <c:pt idx="27">
                  <c:v>9</c:v>
                </c:pt>
                <c:pt idx="29">
                  <c:v>0.3</c:v>
                </c:pt>
                <c:pt idx="31">
                  <c:v>1.82</c:v>
                </c:pt>
                <c:pt idx="32">
                  <c:v>2.44</c:v>
                </c:pt>
                <c:pt idx="33">
                  <c:v>1.9</c:v>
                </c:pt>
                <c:pt idx="35">
                  <c:v>1.2</c:v>
                </c:pt>
                <c:pt idx="36">
                  <c:v>1.96</c:v>
                </c:pt>
                <c:pt idx="37">
                  <c:v>0.85</c:v>
                </c:pt>
                <c:pt idx="39">
                  <c:v>5.49</c:v>
                </c:pt>
                <c:pt idx="40">
                  <c:v>1.83</c:v>
                </c:pt>
                <c:pt idx="41">
                  <c:v>0.55000000000000004</c:v>
                </c:pt>
                <c:pt idx="43">
                  <c:v>0.23</c:v>
                </c:pt>
                <c:pt idx="44">
                  <c:v>3.4</c:v>
                </c:pt>
                <c:pt idx="45">
                  <c:v>3</c:v>
                </c:pt>
                <c:pt idx="46">
                  <c:v>0.92</c:v>
                </c:pt>
                <c:pt idx="48">
                  <c:v>2.62</c:v>
                </c:pt>
                <c:pt idx="49">
                  <c:v>2.62</c:v>
                </c:pt>
                <c:pt idx="50">
                  <c:v>2.6</c:v>
                </c:pt>
                <c:pt idx="51">
                  <c:v>1.75</c:v>
                </c:pt>
                <c:pt idx="52">
                  <c:v>3</c:v>
                </c:pt>
                <c:pt idx="53">
                  <c:v>0.3</c:v>
                </c:pt>
                <c:pt idx="54">
                  <c:v>1</c:v>
                </c:pt>
                <c:pt idx="55">
                  <c:v>0.5</c:v>
                </c:pt>
                <c:pt idx="56">
                  <c:v>25</c:v>
                </c:pt>
                <c:pt idx="58">
                  <c:v>4.4000000000000004</c:v>
                </c:pt>
                <c:pt idx="59">
                  <c:v>1.6</c:v>
                </c:pt>
                <c:pt idx="60">
                  <c:v>1.9</c:v>
                </c:pt>
                <c:pt idx="62">
                  <c:v>1.7</c:v>
                </c:pt>
                <c:pt idx="63">
                  <c:v>0.87</c:v>
                </c:pt>
                <c:pt idx="64">
                  <c:v>2</c:v>
                </c:pt>
                <c:pt idx="66">
                  <c:v>1.6</c:v>
                </c:pt>
                <c:pt idx="67">
                  <c:v>1.03</c:v>
                </c:pt>
                <c:pt idx="68">
                  <c:v>1.33</c:v>
                </c:pt>
                <c:pt idx="69">
                  <c:v>1.47</c:v>
                </c:pt>
                <c:pt idx="71">
                  <c:v>1.1000000000000001</c:v>
                </c:pt>
                <c:pt idx="72">
                  <c:v>1.3</c:v>
                </c:pt>
                <c:pt idx="73">
                  <c:v>1.69</c:v>
                </c:pt>
                <c:pt idx="74">
                  <c:v>0.86</c:v>
                </c:pt>
                <c:pt idx="75">
                  <c:v>6.48</c:v>
                </c:pt>
                <c:pt idx="76">
                  <c:v>1.82</c:v>
                </c:pt>
                <c:pt idx="77">
                  <c:v>1</c:v>
                </c:pt>
                <c:pt idx="78">
                  <c:v>1.71</c:v>
                </c:pt>
                <c:pt idx="80">
                  <c:v>1.86</c:v>
                </c:pt>
                <c:pt idx="81">
                  <c:v>1.86</c:v>
                </c:pt>
                <c:pt idx="82">
                  <c:v>2.86</c:v>
                </c:pt>
                <c:pt idx="83">
                  <c:v>3.2</c:v>
                </c:pt>
                <c:pt idx="84">
                  <c:v>2.11</c:v>
                </c:pt>
                <c:pt idx="85">
                  <c:v>1.54</c:v>
                </c:pt>
                <c:pt idx="86">
                  <c:v>3.15</c:v>
                </c:pt>
                <c:pt idx="87">
                  <c:v>0.94</c:v>
                </c:pt>
                <c:pt idx="88">
                  <c:v>3.04</c:v>
                </c:pt>
                <c:pt idx="89">
                  <c:v>1.07</c:v>
                </c:pt>
                <c:pt idx="91">
                  <c:v>0.99</c:v>
                </c:pt>
                <c:pt idx="92">
                  <c:v>2.57</c:v>
                </c:pt>
                <c:pt idx="93">
                  <c:v>3.66</c:v>
                </c:pt>
                <c:pt idx="94">
                  <c:v>1.43</c:v>
                </c:pt>
                <c:pt idx="96">
                  <c:v>1.72</c:v>
                </c:pt>
                <c:pt idx="97">
                  <c:v>5.5</c:v>
                </c:pt>
                <c:pt idx="98">
                  <c:v>0.11</c:v>
                </c:pt>
                <c:pt idx="99">
                  <c:v>2.2000000000000002</c:v>
                </c:pt>
                <c:pt idx="100">
                  <c:v>1.35</c:v>
                </c:pt>
                <c:pt idx="101">
                  <c:v>1.6</c:v>
                </c:pt>
                <c:pt idx="102">
                  <c:v>1.68</c:v>
                </c:pt>
                <c:pt idx="103">
                  <c:v>8.32</c:v>
                </c:pt>
                <c:pt idx="104">
                  <c:v>1.26</c:v>
                </c:pt>
                <c:pt idx="105">
                  <c:v>2.2000000000000002</c:v>
                </c:pt>
                <c:pt idx="106">
                  <c:v>1.2</c:v>
                </c:pt>
                <c:pt idx="107">
                  <c:v>2.4700000000000002</c:v>
                </c:pt>
                <c:pt idx="108">
                  <c:v>1.26</c:v>
                </c:pt>
                <c:pt idx="109">
                  <c:v>0.98</c:v>
                </c:pt>
                <c:pt idx="110">
                  <c:v>1.82</c:v>
                </c:pt>
                <c:pt idx="111">
                  <c:v>1.28</c:v>
                </c:pt>
                <c:pt idx="112">
                  <c:v>1.23</c:v>
                </c:pt>
                <c:pt idx="113">
                  <c:v>1.98</c:v>
                </c:pt>
                <c:pt idx="114">
                  <c:v>1.29</c:v>
                </c:pt>
                <c:pt idx="115">
                  <c:v>1.83</c:v>
                </c:pt>
                <c:pt idx="116">
                  <c:v>2.42</c:v>
                </c:pt>
                <c:pt idx="118">
                  <c:v>0.3</c:v>
                </c:pt>
                <c:pt idx="119">
                  <c:v>0.89</c:v>
                </c:pt>
                <c:pt idx="120">
                  <c:v>1.3</c:v>
                </c:pt>
                <c:pt idx="121">
                  <c:v>1.46</c:v>
                </c:pt>
                <c:pt idx="122">
                  <c:v>0.94</c:v>
                </c:pt>
                <c:pt idx="123">
                  <c:v>23.8</c:v>
                </c:pt>
                <c:pt idx="124">
                  <c:v>1.95</c:v>
                </c:pt>
                <c:pt idx="126">
                  <c:v>0.26</c:v>
                </c:pt>
                <c:pt idx="127">
                  <c:v>1.6</c:v>
                </c:pt>
                <c:pt idx="128">
                  <c:v>0.55000000000000004</c:v>
                </c:pt>
              </c:numCache>
            </c:numRef>
          </c:xVal>
          <c:yVal>
            <c:numRef>
              <c:f>'Final Table'!$I$4:$I$132</c:f>
              <c:numCache>
                <c:formatCode>General</c:formatCode>
                <c:ptCount val="129"/>
                <c:pt idx="0">
                  <c:v>0.5</c:v>
                </c:pt>
                <c:pt idx="2">
                  <c:v>1</c:v>
                </c:pt>
                <c:pt idx="4">
                  <c:v>0.45</c:v>
                </c:pt>
                <c:pt idx="6">
                  <c:v>5.3</c:v>
                </c:pt>
                <c:pt idx="8">
                  <c:v>0.67</c:v>
                </c:pt>
                <c:pt idx="10">
                  <c:v>0.5</c:v>
                </c:pt>
                <c:pt idx="11">
                  <c:v>0.5</c:v>
                </c:pt>
                <c:pt idx="13">
                  <c:v>4.2300000000000004</c:v>
                </c:pt>
                <c:pt idx="14">
                  <c:v>0.5</c:v>
                </c:pt>
                <c:pt idx="16">
                  <c:v>0.5</c:v>
                </c:pt>
                <c:pt idx="17">
                  <c:v>2.21</c:v>
                </c:pt>
                <c:pt idx="19">
                  <c:v>2.44</c:v>
                </c:pt>
                <c:pt idx="21">
                  <c:v>1.19</c:v>
                </c:pt>
                <c:pt idx="23">
                  <c:v>0.74</c:v>
                </c:pt>
                <c:pt idx="24">
                  <c:v>0.5</c:v>
                </c:pt>
                <c:pt idx="26">
                  <c:v>0.77</c:v>
                </c:pt>
                <c:pt idx="27">
                  <c:v>0.83</c:v>
                </c:pt>
                <c:pt idx="29">
                  <c:v>0.5</c:v>
                </c:pt>
                <c:pt idx="31">
                  <c:v>0.87</c:v>
                </c:pt>
                <c:pt idx="32">
                  <c:v>3.3</c:v>
                </c:pt>
                <c:pt idx="33">
                  <c:v>1.64</c:v>
                </c:pt>
                <c:pt idx="35">
                  <c:v>0.6</c:v>
                </c:pt>
                <c:pt idx="36">
                  <c:v>0.8</c:v>
                </c:pt>
                <c:pt idx="37">
                  <c:v>0.6</c:v>
                </c:pt>
                <c:pt idx="39">
                  <c:v>1.69</c:v>
                </c:pt>
                <c:pt idx="40">
                  <c:v>1.04</c:v>
                </c:pt>
                <c:pt idx="41">
                  <c:v>0.59</c:v>
                </c:pt>
                <c:pt idx="43">
                  <c:v>0.4</c:v>
                </c:pt>
                <c:pt idx="44">
                  <c:v>0.7</c:v>
                </c:pt>
                <c:pt idx="45">
                  <c:v>1.17</c:v>
                </c:pt>
                <c:pt idx="46">
                  <c:v>0.62</c:v>
                </c:pt>
                <c:pt idx="48">
                  <c:v>1.1399999999999999</c:v>
                </c:pt>
                <c:pt idx="49">
                  <c:v>0.96</c:v>
                </c:pt>
                <c:pt idx="50">
                  <c:v>1.96</c:v>
                </c:pt>
                <c:pt idx="51">
                  <c:v>0.61</c:v>
                </c:pt>
                <c:pt idx="52">
                  <c:v>0.05</c:v>
                </c:pt>
                <c:pt idx="53">
                  <c:v>0.28000000000000003</c:v>
                </c:pt>
                <c:pt idx="54">
                  <c:v>0.9</c:v>
                </c:pt>
                <c:pt idx="55">
                  <c:v>0.6</c:v>
                </c:pt>
                <c:pt idx="56">
                  <c:v>2.5</c:v>
                </c:pt>
                <c:pt idx="58">
                  <c:v>1.3</c:v>
                </c:pt>
                <c:pt idx="59">
                  <c:v>0.1</c:v>
                </c:pt>
                <c:pt idx="60">
                  <c:v>1.4</c:v>
                </c:pt>
                <c:pt idx="62">
                  <c:v>0.8</c:v>
                </c:pt>
                <c:pt idx="63">
                  <c:v>0.53</c:v>
                </c:pt>
                <c:pt idx="64">
                  <c:v>0.7</c:v>
                </c:pt>
                <c:pt idx="66">
                  <c:v>1.46</c:v>
                </c:pt>
                <c:pt idx="67">
                  <c:v>0.67</c:v>
                </c:pt>
                <c:pt idx="68">
                  <c:v>0.63</c:v>
                </c:pt>
                <c:pt idx="69">
                  <c:v>0.04</c:v>
                </c:pt>
                <c:pt idx="71">
                  <c:v>0.48</c:v>
                </c:pt>
                <c:pt idx="72">
                  <c:v>0.04</c:v>
                </c:pt>
                <c:pt idx="73">
                  <c:v>0.21</c:v>
                </c:pt>
                <c:pt idx="74">
                  <c:v>0.21</c:v>
                </c:pt>
                <c:pt idx="75">
                  <c:v>0.2</c:v>
                </c:pt>
                <c:pt idx="76">
                  <c:v>0.35</c:v>
                </c:pt>
                <c:pt idx="77">
                  <c:v>1</c:v>
                </c:pt>
                <c:pt idx="78">
                  <c:v>0.21</c:v>
                </c:pt>
                <c:pt idx="80">
                  <c:v>0.64</c:v>
                </c:pt>
                <c:pt idx="81">
                  <c:v>1.1299999999999999</c:v>
                </c:pt>
                <c:pt idx="82">
                  <c:v>0.35</c:v>
                </c:pt>
                <c:pt idx="83">
                  <c:v>0.7</c:v>
                </c:pt>
                <c:pt idx="84">
                  <c:v>0.19</c:v>
                </c:pt>
                <c:pt idx="85">
                  <c:v>0.65</c:v>
                </c:pt>
                <c:pt idx="86">
                  <c:v>0.28999999999999998</c:v>
                </c:pt>
                <c:pt idx="87">
                  <c:v>0.51</c:v>
                </c:pt>
                <c:pt idx="88">
                  <c:v>0.57999999999999996</c:v>
                </c:pt>
                <c:pt idx="89">
                  <c:v>0.43</c:v>
                </c:pt>
                <c:pt idx="91">
                  <c:v>0.27</c:v>
                </c:pt>
                <c:pt idx="92">
                  <c:v>0.41</c:v>
                </c:pt>
                <c:pt idx="93">
                  <c:v>0.27</c:v>
                </c:pt>
                <c:pt idx="94">
                  <c:v>0.28000000000000003</c:v>
                </c:pt>
                <c:pt idx="96">
                  <c:v>1.2</c:v>
                </c:pt>
                <c:pt idx="97">
                  <c:v>0.59</c:v>
                </c:pt>
                <c:pt idx="98">
                  <c:v>0.02</c:v>
                </c:pt>
                <c:pt idx="99">
                  <c:v>0.11</c:v>
                </c:pt>
                <c:pt idx="100">
                  <c:v>1.2</c:v>
                </c:pt>
                <c:pt idx="101">
                  <c:v>0.28000000000000003</c:v>
                </c:pt>
                <c:pt idx="102">
                  <c:v>1.21</c:v>
                </c:pt>
                <c:pt idx="103">
                  <c:v>0.19</c:v>
                </c:pt>
                <c:pt idx="104">
                  <c:v>0.49</c:v>
                </c:pt>
                <c:pt idx="105">
                  <c:v>0.33</c:v>
                </c:pt>
                <c:pt idx="106">
                  <c:v>0.32</c:v>
                </c:pt>
                <c:pt idx="107">
                  <c:v>0.28000000000000003</c:v>
                </c:pt>
                <c:pt idx="108">
                  <c:v>0.49</c:v>
                </c:pt>
                <c:pt idx="109">
                  <c:v>0.24</c:v>
                </c:pt>
                <c:pt idx="110">
                  <c:v>0.43</c:v>
                </c:pt>
                <c:pt idx="111">
                  <c:v>0.27</c:v>
                </c:pt>
                <c:pt idx="112">
                  <c:v>0.02</c:v>
                </c:pt>
                <c:pt idx="113">
                  <c:v>0.6</c:v>
                </c:pt>
                <c:pt idx="114">
                  <c:v>0.6</c:v>
                </c:pt>
                <c:pt idx="115">
                  <c:v>0.3</c:v>
                </c:pt>
                <c:pt idx="116">
                  <c:v>0.48</c:v>
                </c:pt>
                <c:pt idx="118">
                  <c:v>0</c:v>
                </c:pt>
                <c:pt idx="119">
                  <c:v>0.59</c:v>
                </c:pt>
                <c:pt idx="120">
                  <c:v>0.01</c:v>
                </c:pt>
                <c:pt idx="121">
                  <c:v>0.31</c:v>
                </c:pt>
                <c:pt idx="122">
                  <c:v>0.18</c:v>
                </c:pt>
                <c:pt idx="123">
                  <c:v>1.53</c:v>
                </c:pt>
                <c:pt idx="124">
                  <c:v>0.31</c:v>
                </c:pt>
                <c:pt idx="126">
                  <c:v>0.1</c:v>
                </c:pt>
                <c:pt idx="127">
                  <c:v>0.21</c:v>
                </c:pt>
                <c:pt idx="128">
                  <c:v>0.3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83289688"/>
        <c:axId val="683290472"/>
      </c:scatterChart>
      <c:valAx>
        <c:axId val="683289688"/>
        <c:scaling>
          <c:orientation val="minMax"/>
          <c:max val="5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In</a:t>
                </a:r>
                <a:r>
                  <a:rPr lang="en-US" baseline="0">
                    <a:solidFill>
                      <a:sysClr val="windowText" lastClr="000000"/>
                    </a:solidFill>
                  </a:rPr>
                  <a:t> Situ Sand Source Percent Fines</a:t>
                </a:r>
                <a:endParaRPr lang="en-US">
                  <a:solidFill>
                    <a:sysClr val="windowText" lastClr="000000"/>
                  </a:solidFill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290472"/>
        <c:crosses val="autoZero"/>
        <c:crossBetween val="midCat"/>
      </c:valAx>
      <c:valAx>
        <c:axId val="683290472"/>
        <c:scaling>
          <c:orientation val="minMax"/>
          <c:max val="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50000"/>
                  <a:lumOff val="50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ysClr val="windowText" lastClr="000000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Post-Construction Beach </a:t>
                </a:r>
              </a:p>
              <a:p>
                <a:pPr>
                  <a:defRPr>
                    <a:solidFill>
                      <a:sysClr val="windowText" lastClr="000000"/>
                    </a:solidFill>
                  </a:defRPr>
                </a:pPr>
                <a:r>
                  <a:rPr lang="en-US">
                    <a:solidFill>
                      <a:sysClr val="windowText" lastClr="000000"/>
                    </a:solidFill>
                  </a:rPr>
                  <a:t>Percent Fines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ysClr val="windowText" lastClr="000000"/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cross"/>
        <c:minorTickMark val="out"/>
        <c:tickLblPos val="nextTo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683289688"/>
        <c:crosses val="autoZero"/>
        <c:crossBetween val="midCat"/>
        <c:minorUnit val="0.5"/>
      </c:valAx>
      <c:spPr>
        <a:noFill/>
        <a:ln>
          <a:solidFill>
            <a:schemeClr val="accent3">
              <a:lumMod val="50000"/>
            </a:schemeClr>
          </a:solidFill>
        </a:ln>
        <a:effectLst/>
      </c:spPr>
    </c:plotArea>
    <c:plotVisOnly val="1"/>
    <c:dispBlanksAs val="gap"/>
    <c:showDLblsOverMax val="0"/>
  </c:chart>
  <c:spPr>
    <a:solidFill>
      <a:srgbClr val="FFFFFF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Frequency of Fines</a:t>
            </a:r>
            <a:r>
              <a:rPr lang="en-US" baseline="0"/>
              <a:t> Lost During Dredging</a:t>
            </a:r>
            <a:endParaRPr lang="en-US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5352093770337799"/>
          <c:y val="0.18708085599478161"/>
          <c:w val="0.76509294282139961"/>
          <c:h val="0.61871941157055954"/>
        </c:manualLayout>
      </c:layout>
      <c:barChart>
        <c:barDir val="col"/>
        <c:grouping val="clustered"/>
        <c:varyColors val="0"/>
        <c:ser>
          <c:idx val="1"/>
          <c:order val="0"/>
          <c:tx>
            <c:v>n = 103</c:v>
          </c:tx>
          <c:spPr>
            <a:solidFill>
              <a:srgbClr val="0070C0"/>
            </a:solidFill>
          </c:spPr>
          <c:invertIfNegative val="0"/>
          <c:cat>
            <c:strRef>
              <c:f>Analysis!$A$22:$A$32</c:f>
              <c:strCache>
                <c:ptCount val="11"/>
                <c:pt idx="0">
                  <c:v>&lt;0 (gain)</c:v>
                </c:pt>
                <c:pt idx="1">
                  <c:v>0-10</c:v>
                </c:pt>
                <c:pt idx="2">
                  <c:v>11-20</c:v>
                </c:pt>
                <c:pt idx="3">
                  <c:v>21-30</c:v>
                </c:pt>
                <c:pt idx="4">
                  <c:v>31-40</c:v>
                </c:pt>
                <c:pt idx="5">
                  <c:v>41-50</c:v>
                </c:pt>
                <c:pt idx="6">
                  <c:v>51-60</c:v>
                </c:pt>
                <c:pt idx="7">
                  <c:v>61-70</c:v>
                </c:pt>
                <c:pt idx="8">
                  <c:v>71-80</c:v>
                </c:pt>
                <c:pt idx="9">
                  <c:v>81-90</c:v>
                </c:pt>
                <c:pt idx="10">
                  <c:v>91-100</c:v>
                </c:pt>
              </c:strCache>
            </c:strRef>
          </c:cat>
          <c:val>
            <c:numRef>
              <c:f>Analysis!$C$22:$C$32</c:f>
              <c:numCache>
                <c:formatCode>General</c:formatCode>
                <c:ptCount val="11"/>
                <c:pt idx="0">
                  <c:v>10</c:v>
                </c:pt>
                <c:pt idx="1">
                  <c:v>5</c:v>
                </c:pt>
                <c:pt idx="2">
                  <c:v>3</c:v>
                </c:pt>
                <c:pt idx="3">
                  <c:v>5</c:v>
                </c:pt>
                <c:pt idx="4">
                  <c:v>5</c:v>
                </c:pt>
                <c:pt idx="5">
                  <c:v>4</c:v>
                </c:pt>
                <c:pt idx="6">
                  <c:v>10</c:v>
                </c:pt>
                <c:pt idx="7">
                  <c:v>11</c:v>
                </c:pt>
                <c:pt idx="8">
                  <c:v>14</c:v>
                </c:pt>
                <c:pt idx="9">
                  <c:v>18</c:v>
                </c:pt>
                <c:pt idx="10">
                  <c:v>18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679422728"/>
        <c:axId val="679422336"/>
      </c:barChart>
      <c:catAx>
        <c:axId val="6794227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Percent </a:t>
                </a:r>
                <a:r>
                  <a:rPr lang="en-US" sz="1200" b="0" baseline="0"/>
                  <a:t>Fines Lost </a:t>
                </a:r>
                <a:endParaRPr lang="en-US" sz="1200" b="0"/>
              </a:p>
            </c:rich>
          </c:tx>
          <c:layout>
            <c:manualLayout>
              <c:xMode val="edge"/>
              <c:yMode val="edge"/>
              <c:x val="0.38150098874733424"/>
              <c:y val="0.92080441146311076"/>
            </c:manualLayout>
          </c:layout>
          <c:overlay val="0"/>
        </c:title>
        <c:numFmt formatCode="General" sourceLinked="0"/>
        <c:majorTickMark val="cross"/>
        <c:minorTickMark val="none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1000"/>
            </a:pPr>
            <a:endParaRPr lang="en-US"/>
          </a:p>
        </c:txPr>
        <c:crossAx val="679422336"/>
        <c:crossesAt val="0"/>
        <c:auto val="1"/>
        <c:lblAlgn val="ctr"/>
        <c:lblOffset val="100"/>
        <c:noMultiLvlLbl val="0"/>
      </c:catAx>
      <c:valAx>
        <c:axId val="679422336"/>
        <c:scaling>
          <c:orientation val="minMax"/>
          <c:min val="0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200" b="0"/>
                </a:pPr>
                <a:r>
                  <a:rPr lang="en-US" sz="1200" b="0"/>
                  <a:t>Frequency</a:t>
                </a:r>
              </a:p>
            </c:rich>
          </c:tx>
          <c:layout>
            <c:manualLayout>
              <c:xMode val="edge"/>
              <c:yMode val="edge"/>
              <c:x val="3.1542824378122607E-2"/>
              <c:y val="0.32261906014532149"/>
            </c:manualLayout>
          </c:layout>
          <c:overlay val="0"/>
          <c:spPr>
            <a:noFill/>
          </c:spPr>
        </c:title>
        <c:numFmt formatCode="General" sourceLinked="1"/>
        <c:majorTickMark val="cross"/>
        <c:minorTickMark val="out"/>
        <c:tickLblPos val="nextTo"/>
        <c:spPr>
          <a:ln>
            <a:solidFill>
              <a:schemeClr val="tx1"/>
            </a:solidFill>
          </a:ln>
        </c:spPr>
        <c:txPr>
          <a:bodyPr/>
          <a:lstStyle/>
          <a:p>
            <a:pPr>
              <a:defRPr sz="800"/>
            </a:pPr>
            <a:endParaRPr lang="en-US"/>
          </a:p>
        </c:txPr>
        <c:crossAx val="679422728"/>
        <c:crosses val="autoZero"/>
        <c:crossBetween val="between"/>
        <c:majorUnit val="2"/>
      </c:valAx>
      <c:spPr>
        <a:noFill/>
        <a:ln w="3175">
          <a:solidFill>
            <a:schemeClr val="accent3">
              <a:lumMod val="50000"/>
            </a:schemeClr>
          </a:solidFill>
        </a:ln>
      </c:spPr>
    </c:plotArea>
    <c:legend>
      <c:legendPos val="l"/>
      <c:layout>
        <c:manualLayout>
          <c:xMode val="edge"/>
          <c:yMode val="edge"/>
          <c:x val="0.16966958569431156"/>
          <c:y val="0.22889842362519056"/>
          <c:w val="0.133215591041774"/>
          <c:h val="5.4638439656120828E-2"/>
        </c:manualLayout>
      </c:layout>
      <c:overlay val="1"/>
      <c:spPr>
        <a:solidFill>
          <a:schemeClr val="bg1"/>
        </a:solidFill>
      </c:spPr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solidFill>
      <a:srgbClr val="FFFFFF"/>
    </a:solidFill>
  </c:sp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2725738" y="8831263"/>
            <a:ext cx="1481137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ctr" defTabSz="931863" eaLnBrk="0" hangingPunct="0">
              <a:defRPr b="0" smtClean="0"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54369B49-F10C-4289-83C4-3EF4C98B204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8198" name="Rectangle 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45180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lnSpc>
                <a:spcPct val="75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r>
              <a:rPr lang="en-US"/>
              <a:t>Authorization &amp; Appropriation</a:t>
            </a:r>
          </a:p>
        </p:txBody>
      </p:sp>
    </p:spTree>
    <p:extLst>
      <p:ext uri="{BB962C8B-B14F-4D97-AF65-F5344CB8AC3E}">
        <p14:creationId xmlns:p14="http://schemas.microsoft.com/office/powerpoint/2010/main" val="10988006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5038" y="4416425"/>
            <a:ext cx="5140325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317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6308725" y="0"/>
            <a:ext cx="7016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b" anchorCtr="0" compatLnSpc="1">
            <a:prstTxWarp prst="textNoShape">
              <a:avLst/>
            </a:prstTxWarp>
          </a:bodyPr>
          <a:lstStyle>
            <a:lvl1pPr algn="r" defTabSz="931863" eaLnBrk="0" hangingPunct="0">
              <a:defRPr b="0" smtClean="0"/>
            </a:lvl1pPr>
          </a:lstStyle>
          <a:p>
            <a:pPr>
              <a:defRPr/>
            </a:pPr>
            <a:fld id="{5A69D7C7-6CF1-4651-8FCB-2D23CB59324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31753" name="Rectangle 9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97192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68" tIns="46584" rIns="93168" bIns="46584" numCol="1" anchor="t" anchorCtr="0" compatLnSpc="1">
            <a:prstTxWarp prst="textNoShape">
              <a:avLst/>
            </a:prstTxWarp>
          </a:bodyPr>
          <a:lstStyle>
            <a:lvl1pPr algn="l" defTabSz="931863" eaLnBrk="0" hangingPunct="0">
              <a:lnSpc>
                <a:spcPct val="75000"/>
              </a:lnSpc>
              <a:spcBef>
                <a:spcPct val="50000"/>
              </a:spcBef>
              <a:defRPr sz="1200"/>
            </a:lvl1pPr>
          </a:lstStyle>
          <a:p>
            <a:pPr>
              <a:defRPr/>
            </a:pPr>
            <a:r>
              <a:rPr lang="en-US"/>
              <a:t>Authorization &amp; Appropriation</a:t>
            </a:r>
          </a:p>
        </p:txBody>
      </p:sp>
    </p:spTree>
    <p:extLst>
      <p:ext uri="{BB962C8B-B14F-4D97-AF65-F5344CB8AC3E}">
        <p14:creationId xmlns:p14="http://schemas.microsoft.com/office/powerpoint/2010/main" val="1762874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30188" indent="-2301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1pPr>
    <a:lvl2pPr marL="692150" indent="-2349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2pPr>
    <a:lvl3pPr marL="1139825" indent="-225425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3pPr>
    <a:lvl4pPr marL="1601788" indent="-230188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4pPr>
    <a:lvl5pPr marL="2063750" indent="-234950" algn="l" rtl="0" eaLnBrk="0" fontAlgn="base" hangingPunct="0">
      <a:spcBef>
        <a:spcPct val="30000"/>
      </a:spcBef>
      <a:spcAft>
        <a:spcPct val="0"/>
      </a:spcAft>
      <a:defRPr sz="1400" kern="1200">
        <a:solidFill>
          <a:schemeClr val="tx1"/>
        </a:solidFill>
        <a:latin typeface="Tahoma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8059EDF-E752-4F8A-87C0-D0C92C411B26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 altLang="en-US" smtClean="0"/>
              <a:t>Top two pictures of construction on Jupiter Island.  Lower picture is of a cutter-suction dredge at Anna Maria Island.</a:t>
            </a:r>
          </a:p>
        </p:txBody>
      </p:sp>
    </p:spTree>
    <p:extLst>
      <p:ext uri="{BB962C8B-B14F-4D97-AF65-F5344CB8AC3E}">
        <p14:creationId xmlns:p14="http://schemas.microsoft.com/office/powerpoint/2010/main" val="18336135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Red dots are turtle nests – had a season of nesting success, but too soon to determine hatching success.</a:t>
            </a:r>
          </a:p>
          <a:p>
            <a:endParaRPr lang="en-US" altLang="en-US" smtClean="0"/>
          </a:p>
          <a:p>
            <a:r>
              <a:rPr lang="en-US" altLang="en-US" smtClean="0"/>
              <a:t>Turbidity is still a concern, as monitoring is still required, so fines must be going somewhere.</a:t>
            </a:r>
          </a:p>
          <a:p>
            <a:endParaRPr lang="en-US" altLang="en-US" smtClean="0"/>
          </a:p>
          <a:p>
            <a:endParaRPr lang="en-US" altLang="en-US" smtClean="0"/>
          </a:p>
        </p:txBody>
      </p:sp>
      <p:sp>
        <p:nvSpPr>
          <p:cNvPr id="4506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4486807-7974-4F14-A9A9-1A1041507A74}" type="slidenum">
              <a:rPr lang="en-US" altLang="en-US" b="0"/>
              <a:pPr/>
              <a:t>11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42839216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710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Due to abundant resources in SE, may have limited applications in SE FL</a:t>
            </a:r>
          </a:p>
        </p:txBody>
      </p:sp>
      <p:sp>
        <p:nvSpPr>
          <p:cNvPr id="4710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E05BEFB6-4575-4577-97C7-A6A47EE0937E}" type="slidenum">
              <a:rPr lang="en-US" altLang="en-US" b="0"/>
              <a:pPr/>
              <a:t>12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5601387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891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891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BB1BB541-62F7-48BA-B613-E7703A924BCC}" type="slidenum">
              <a:rPr lang="en-US" altLang="en-US" b="0"/>
              <a:pPr/>
              <a:t>13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8072708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096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If the boxes shown are prospective</a:t>
            </a:r>
            <a:r>
              <a:rPr lang="en-US" altLang="en-US" baseline="0" dirty="0" smtClean="0"/>
              <a:t> sand sources</a:t>
            </a:r>
            <a:r>
              <a:rPr lang="en-US" altLang="en-US" dirty="0" smtClean="0"/>
              <a:t>, (click) these</a:t>
            </a:r>
            <a:r>
              <a:rPr lang="en-US" altLang="en-US" baseline="0" dirty="0" smtClean="0"/>
              <a:t> would</a:t>
            </a:r>
            <a:r>
              <a:rPr lang="en-US" altLang="en-US" dirty="0" smtClean="0"/>
              <a:t> immediately be dropped</a:t>
            </a:r>
            <a:r>
              <a:rPr lang="en-US" altLang="en-US" baseline="0" dirty="0" smtClean="0"/>
              <a:t> as potential options due to silt. </a:t>
            </a:r>
            <a:r>
              <a:rPr lang="en-US" altLang="en-US" dirty="0" smtClean="0"/>
              <a:t> </a:t>
            </a:r>
            <a:r>
              <a:rPr lang="en-US" altLang="en-US" dirty="0" smtClean="0"/>
              <a:t>these borrow areas. Here, we would have to make the choice to potentially impact sensitive nearshore resources. </a:t>
            </a:r>
          </a:p>
        </p:txBody>
      </p:sp>
      <p:sp>
        <p:nvSpPr>
          <p:cNvPr id="409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1722F047-B873-45FE-A031-D51936CD1FD7}" type="slidenum">
              <a:rPr lang="en-US" altLang="en-US"/>
              <a:pPr>
                <a:spcBef>
                  <a:spcPct val="0"/>
                </a:spcBef>
              </a:pPr>
              <a:t>14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91356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Better design and use of borrow areas.</a:t>
            </a: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24B26C72-1B41-499A-BD86-EB1A70D38902}" type="slidenum">
              <a:rPr lang="en-US" altLang="en-US"/>
              <a:pPr>
                <a:spcBef>
                  <a:spcPct val="0"/>
                </a:spcBef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817839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4915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3642520F-35A0-4B49-A18F-5C6C2ADB4726}" type="slidenum">
              <a:rPr lang="en-US" altLang="en-US" b="0"/>
              <a:pPr/>
              <a:t>16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42210596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1190F4FD-D0E2-468E-859E-D147218C6265}" type="slidenum">
              <a:rPr lang="en-US" altLang="en-US" b="0"/>
              <a:pPr/>
              <a:t>17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44322462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0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5120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5936DA7-E1B6-4F8B-8ADD-2713F6C5978C}" type="slidenum">
              <a:rPr lang="en-US" altLang="en-US"/>
              <a:pPr>
                <a:spcBef>
                  <a:spcPct val="0"/>
                </a:spcBef>
              </a:pPr>
              <a:t>18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88511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3A88D6-0481-4CA9-8EF1-C6BB6BE33545}" type="slidenum">
              <a:rPr lang="en-US" altLang="en-US"/>
              <a:pPr>
                <a:spcBef>
                  <a:spcPct val="0"/>
                </a:spcBef>
              </a:pPr>
              <a:t>2</a:t>
            </a:fld>
            <a:endParaRPr lang="en-US" altLang="en-US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35948485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AB7D1EBE-CD9F-4478-A0F0-A2467D1AEA18}" type="slidenum">
              <a:rPr lang="en-US" altLang="en-US"/>
              <a:pPr>
                <a:spcBef>
                  <a:spcPct val="0"/>
                </a:spcBef>
              </a:pPr>
              <a:t>3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z="1400" kern="1200" dirty="0" smtClean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Beach erosion is a chronic problem in Florida, influenced by sea-level rise, natural coastal processes, storms, and inlet management.</a:t>
            </a:r>
            <a:r>
              <a:rPr lang="en-US" sz="1400" kern="1200" baseline="0" dirty="0" smtClean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 </a:t>
            </a:r>
            <a:r>
              <a:rPr lang="en-US" sz="1400" kern="1200" smtClean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The </a:t>
            </a:r>
            <a:r>
              <a:rPr lang="en-US" sz="1400" kern="1200" dirty="0" smtClean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FDEP has documented 411.2 miles of critically eroded beaches, 8.7 miles of critically eroded inlet shoreline, 93.5 miles of non-critically eroded beaches, and 3.2 miles of non-critically eroded inlet </a:t>
            </a:r>
            <a:r>
              <a:rPr lang="en-US" sz="1400" kern="1200" smtClean="0">
                <a:solidFill>
                  <a:schemeClr val="tx1"/>
                </a:solidFill>
                <a:effectLst/>
                <a:latin typeface="Tahoma" pitchFamily="34" charset="0"/>
                <a:ea typeface="+mn-ea"/>
                <a:cs typeface="+mn-cs"/>
              </a:rPr>
              <a:t>shoreline statewide (2016 numbers)</a:t>
            </a:r>
            <a:endParaRPr lang="en-US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1156819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435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dirty="0" smtClean="0"/>
          </a:p>
        </p:txBody>
      </p:sp>
      <p:sp>
        <p:nvSpPr>
          <p:cNvPr id="18436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69A6A87D-A777-482E-89FE-222DECA98D3B}" type="slidenum">
              <a:rPr lang="en-US" altLang="en-US"/>
              <a:pPr>
                <a:spcBef>
                  <a:spcPct val="0"/>
                </a:spcBef>
              </a:pPr>
              <a:t>4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02497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641AB777-AE5D-40E4-9769-269B923B0234}" type="slidenum">
              <a:rPr lang="en-US" altLang="en-US" b="0"/>
              <a:pPr/>
              <a:t>5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1414830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 smtClean="0"/>
              <a:t>Total of </a:t>
            </a:r>
            <a:r>
              <a:rPr lang="en-US" altLang="en-US" dirty="0" smtClean="0"/>
              <a:t>103 </a:t>
            </a:r>
            <a:r>
              <a:rPr lang="en-US" altLang="en-US" dirty="0" smtClean="0"/>
              <a:t>pre-post datasets </a:t>
            </a:r>
            <a:r>
              <a:rPr lang="en-US" altLang="en-US" dirty="0" smtClean="0"/>
              <a:t>included at 44 locations</a:t>
            </a:r>
            <a:endParaRPr lang="en-US" altLang="en-US" dirty="0" smtClean="0"/>
          </a:p>
          <a:p>
            <a:endParaRPr lang="en-US" altLang="en-US" dirty="0" smtClean="0"/>
          </a:p>
          <a:p>
            <a:r>
              <a:rPr lang="en-US" altLang="en-US" dirty="0" smtClean="0"/>
              <a:t>Specify the type of dredge in post-fill reports – very useful data</a:t>
            </a:r>
          </a:p>
          <a:p>
            <a:endParaRPr lang="en-US" altLang="en-US" dirty="0" smtClean="0"/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01A4A83A-9E03-4ABB-A20B-EB9E4E487765}" type="slidenum">
              <a:rPr lang="en-US" altLang="en-US" b="0"/>
              <a:pPr/>
              <a:t>6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2965959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45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The linear relation ship between the in situ source and post-fill beach is 10:1</a:t>
            </a:r>
          </a:p>
          <a:p>
            <a:r>
              <a:rPr lang="en-US" altLang="en-US" smtClean="0"/>
              <a:t>No separation in the type of dredge used (hydraulic), no matter the number of loss points (1 – cutter, 2 hopper)</a:t>
            </a: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BDFA6449-FD17-4C4B-96F8-CF74ECB33AF5}" type="slidenum">
              <a:rPr lang="en-US" altLang="en-US"/>
              <a:pPr>
                <a:spcBef>
                  <a:spcPct val="0"/>
                </a:spcBef>
              </a:pPr>
              <a:t>7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9164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If we assume 50% fines loss, we could meet the rule with 10% in-situ fines. </a:t>
            </a:r>
          </a:p>
          <a:p>
            <a:endParaRPr lang="en-US" altLang="en-US" smtClean="0"/>
          </a:p>
          <a:p>
            <a:r>
              <a:rPr lang="en-US" altLang="en-US" smtClean="0"/>
              <a:t>Skimmer in dredge and sampler sampling overflow slurry on a time intercal for bulk density and mass balance determinations (in situ to berm)</a:t>
            </a:r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spcBef>
                <a:spcPct val="30000"/>
              </a:spcBef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3000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CB999AD-EB06-4B12-A05A-98A5A47CB47B}" type="slidenum">
              <a:rPr lang="en-US" altLang="en-US"/>
              <a:pPr>
                <a:spcBef>
                  <a:spcPct val="0"/>
                </a:spcBef>
              </a:pPr>
              <a:t>8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70047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smtClean="0"/>
              <a:t>Tampa O&amp;M – traditional placement and dry berm creation with a single discharge point.</a:t>
            </a:r>
          </a:p>
          <a:p>
            <a:endParaRPr lang="en-US" altLang="en-US" smtClean="0"/>
          </a:p>
          <a:p>
            <a:r>
              <a:rPr lang="en-US" altLang="en-US" smtClean="0"/>
              <a:t>Surveyed FDEP R-monuments (survey markers located every ~1000 linear ft of beach)</a:t>
            </a:r>
          </a:p>
          <a:p>
            <a:endParaRPr lang="en-US" altLang="en-US" smtClean="0"/>
          </a:p>
          <a:p>
            <a:r>
              <a:rPr lang="en-US" altLang="en-US" smtClean="0"/>
              <a:t>In situ sediments had instances of up to 82% fines; no turbidity violations during construction</a:t>
            </a:r>
          </a:p>
          <a:p>
            <a:endParaRPr lang="en-US" altLang="en-US" smtClean="0"/>
          </a:p>
          <a:p>
            <a:r>
              <a:rPr lang="en-US" altLang="en-US" smtClean="0"/>
              <a:t>At all R-monuments, can see fines at toe of construction immediately post-con, which had equilibrated and moved offshore 6 months later.  Berm was clean, with no compaction or cementation problems.  Fines most visible at R-10, which had also shown fines moving offshore.</a:t>
            </a:r>
          </a:p>
        </p:txBody>
      </p:sp>
      <p:sp>
        <p:nvSpPr>
          <p:cNvPr id="3072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defTabSz="931863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defTabSz="931863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fld id="{83B930BC-6F39-43E3-B01B-2F56145C1DE5}" type="slidenum">
              <a:rPr lang="en-US" altLang="en-US" b="0"/>
              <a:pPr/>
              <a:t>10</a:t>
            </a:fld>
            <a:endParaRPr lang="en-US" altLang="en-US" b="0"/>
          </a:p>
        </p:txBody>
      </p:sp>
    </p:spTree>
    <p:extLst>
      <p:ext uri="{BB962C8B-B14F-4D97-AF65-F5344CB8AC3E}">
        <p14:creationId xmlns:p14="http://schemas.microsoft.com/office/powerpoint/2010/main" val="3577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0" descr="C:\Users\k3engjdo\Desktop\ERDC\fate of fines\pictures\IMG_6018.JP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8200" y="276225"/>
            <a:ext cx="3225800" cy="241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C:\Users\k3engjdo\Desktop\ERDC\fate of fines\pictures\DSC01374.JP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3475" y="2482850"/>
            <a:ext cx="4200525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11" descr="C:\Users\k3engjdo\Desktop\ERDC\anna_maria_2.png"/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114" b="14954"/>
          <a:stretch>
            <a:fillRect/>
          </a:stretch>
        </p:blipFill>
        <p:spPr bwMode="auto">
          <a:xfrm>
            <a:off x="4591050" y="4572000"/>
            <a:ext cx="45529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2" descr="PPT_camo_background2010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" y="0"/>
            <a:ext cx="91313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Line 19"/>
          <p:cNvSpPr>
            <a:spLocks noChangeShapeType="1"/>
          </p:cNvSpPr>
          <p:nvPr/>
        </p:nvSpPr>
        <p:spPr bwMode="auto">
          <a:xfrm>
            <a:off x="4897438" y="4594225"/>
            <a:ext cx="4246562" cy="0"/>
          </a:xfrm>
          <a:prstGeom prst="line">
            <a:avLst/>
          </a:prstGeom>
          <a:noFill/>
          <a:ln w="85725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lnSpc>
                <a:spcPct val="75000"/>
              </a:lnSpc>
              <a:spcBef>
                <a:spcPct val="50000"/>
              </a:spcBef>
              <a:defRPr/>
            </a:pPr>
            <a:endParaRPr lang="en-US">
              <a:ln w="114300" cmpd="sng">
                <a:solidFill>
                  <a:schemeClr val="tx1"/>
                </a:solidFill>
              </a:ln>
            </a:endParaRPr>
          </a:p>
        </p:txBody>
      </p:sp>
      <p:sp>
        <p:nvSpPr>
          <p:cNvPr id="8" name="Line 19"/>
          <p:cNvSpPr>
            <a:spLocks noChangeShapeType="1"/>
          </p:cNvSpPr>
          <p:nvPr userDrawn="1"/>
        </p:nvSpPr>
        <p:spPr bwMode="auto">
          <a:xfrm>
            <a:off x="5867400" y="2514600"/>
            <a:ext cx="3276600" cy="0"/>
          </a:xfrm>
          <a:prstGeom prst="line">
            <a:avLst/>
          </a:prstGeom>
          <a:noFill/>
          <a:ln w="85725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9" name="Picture 10" descr="USACE_logo"/>
          <p:cNvPicPr>
            <a:picLocks noChangeAspect="1" noChangeArrowheads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25" y="5894388"/>
            <a:ext cx="833438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24"/>
          <p:cNvGrpSpPr>
            <a:grpSpLocks/>
          </p:cNvGrpSpPr>
          <p:nvPr userDrawn="1"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1" name="Rectangle 22"/>
            <p:cNvSpPr>
              <a:spLocks noChangeArrowheads="1"/>
            </p:cNvSpPr>
            <p:nvPr userDrawn="1"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defRPr/>
              </a:pPr>
              <a:endParaRPr lang="en-US" altLang="en-US" smtClean="0"/>
            </a:p>
          </p:txBody>
        </p:sp>
        <p:sp>
          <p:nvSpPr>
            <p:cNvPr id="12" name="Rectangle 23"/>
            <p:cNvSpPr>
              <a:spLocks noChangeArrowheads="1"/>
            </p:cNvSpPr>
            <p:nvPr userDrawn="1"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en-US" altLang="en-US" smtClean="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 smtClean="0">
                  <a:solidFill>
                    <a:srgbClr val="FFFFFF"/>
                  </a:solidFill>
                </a:rPr>
                <a:t>®</a:t>
              </a:r>
              <a:endParaRPr lang="en-US" altLang="en-US" b="0" smtClean="0">
                <a:solidFill>
                  <a:srgbClr val="FFFFFF"/>
                </a:solidFill>
              </a:endParaRPr>
            </a:p>
          </p:txBody>
        </p:sp>
      </p:grpSp>
      <p:pic>
        <p:nvPicPr>
          <p:cNvPr id="13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9838" y="5811838"/>
            <a:ext cx="650875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/>
          <p:cNvSpPr>
            <a:spLocks noChangeArrowheads="1"/>
          </p:cNvSpPr>
          <p:nvPr userDrawn="1"/>
        </p:nvSpPr>
        <p:spPr bwMode="auto">
          <a:xfrm>
            <a:off x="3124200" y="6573838"/>
            <a:ext cx="6029325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defRPr/>
            </a:pPr>
            <a:r>
              <a:rPr lang="en-US" altLang="en-US" smtClean="0">
                <a:solidFill>
                  <a:srgbClr val="FFFFFF"/>
                </a:solidFill>
                <a:latin typeface="Arial" panose="020B0604020202020204" pitchFamily="34" charset="0"/>
              </a:rPr>
              <a:t>US ARMY ENGINEER RESEARCH AND DEVELOPEMENT CENTER</a:t>
            </a:r>
          </a:p>
        </p:txBody>
      </p:sp>
      <p:sp>
        <p:nvSpPr>
          <p:cNvPr id="332820" name="Rectangle 20"/>
          <p:cNvSpPr>
            <a:spLocks noGrp="1" noChangeArrowheads="1"/>
          </p:cNvSpPr>
          <p:nvPr>
            <p:ph type="ctrTitle" sz="quarter"/>
          </p:nvPr>
        </p:nvSpPr>
        <p:spPr>
          <a:xfrm>
            <a:off x="123825" y="139700"/>
            <a:ext cx="6572250" cy="1470025"/>
          </a:xfrm>
          <a:effectLst>
            <a:outerShdw dist="35921" dir="2700000" algn="ctr" rotWithShape="0">
              <a:schemeClr val="tx1"/>
            </a:outerShdw>
          </a:effectLst>
        </p:spPr>
        <p:txBody>
          <a:bodyPr lIns="91440" rIns="91440"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1898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0831" y="174929"/>
            <a:ext cx="8770289" cy="8269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30664" y="1224501"/>
            <a:ext cx="6130456" cy="5138199"/>
          </a:xfrm>
        </p:spPr>
        <p:txBody>
          <a:bodyPr/>
          <a:lstStyle>
            <a:lvl1pPr>
              <a:defRPr sz="2800" baseline="0"/>
            </a:lvl1pPr>
            <a:lvl2pPr>
              <a:defRPr sz="2600" baseline="0"/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0662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49249" y="1226489"/>
            <a:ext cx="403860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0249" y="1226489"/>
            <a:ext cx="4038600" cy="4762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90831" y="174929"/>
            <a:ext cx="8770289" cy="8269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7118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336330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76092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336330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976092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90831" y="174929"/>
            <a:ext cx="8770289" cy="8269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445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190831" y="174929"/>
            <a:ext cx="8770289" cy="82693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43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4141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 userDrawn="1"/>
        </p:nvSpPr>
        <p:spPr bwMode="auto">
          <a:xfrm>
            <a:off x="190500" y="174625"/>
            <a:ext cx="8770938" cy="8270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rIns="0" anchor="ctr"/>
          <a:lstStyle>
            <a:lvl1pPr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algn="ctr">
              <a:defRPr/>
            </a:pPr>
            <a:r>
              <a:rPr lang="en-US" sz="4000" smtClean="0">
                <a:solidFill>
                  <a:srgbClr val="CC0000"/>
                </a:solidFill>
              </a:rPr>
              <a:t>Click to edit Master title style</a:t>
            </a:r>
          </a:p>
        </p:txBody>
      </p:sp>
      <p:pic>
        <p:nvPicPr>
          <p:cNvPr id="6" name="Picture 2" descr="E:\New folder (2)\papers and abstracts\CHL Crest.jpe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3825" y="5934075"/>
            <a:ext cx="528638" cy="528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347" y="1105756"/>
            <a:ext cx="8022866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8641" y="5327374"/>
            <a:ext cx="8126232" cy="84482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3613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PPT_camo_background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6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2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pic>
        <p:nvPicPr>
          <p:cNvPr id="1029" name="Picture 4" descr="USACE_logo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30" name="Group 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031" name="Rectangle 9"/>
            <p:cNvSpPr>
              <a:spLocks noChangeArrowheads="1"/>
            </p:cNvSpPr>
            <p:nvPr userDrawn="1"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defRPr/>
              </a:pPr>
              <a:endParaRPr lang="en-US" altLang="en-US" smtClean="0"/>
            </a:p>
          </p:txBody>
        </p:sp>
        <p:sp>
          <p:nvSpPr>
            <p:cNvPr id="1032" name="Rectangle 10"/>
            <p:cNvSpPr>
              <a:spLocks noChangeArrowheads="1"/>
            </p:cNvSpPr>
            <p:nvPr userDrawn="1"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defRPr/>
              </a:pPr>
              <a:r>
                <a:rPr lang="en-US" altLang="en-US" smtClean="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 smtClean="0">
                  <a:solidFill>
                    <a:srgbClr val="FFFFFF"/>
                  </a:solidFill>
                </a:rPr>
                <a:t>®</a:t>
              </a:r>
              <a:endParaRPr lang="en-US" altLang="en-US" b="0" smtClean="0">
                <a:solidFill>
                  <a:srgbClr val="FFFFFF"/>
                </a:solidFill>
              </a:endParaRPr>
            </a:p>
          </p:txBody>
        </p:sp>
        <p:sp>
          <p:nvSpPr>
            <p:cNvPr id="1033" name="Text Box 11"/>
            <p:cNvSpPr txBox="1">
              <a:spLocks noChangeArrowheads="1"/>
            </p:cNvSpPr>
            <p:nvPr userDrawn="1"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  <a:defRPr/>
              </a:pPr>
              <a:r>
                <a:rPr lang="en-US" sz="1200" smtClean="0">
                  <a:solidFill>
                    <a:srgbClr val="FFFFFF"/>
                  </a:solidFill>
                  <a:latin typeface="Arial" charset="0"/>
                </a:rPr>
                <a:t>US ARMY ENGINEER RESEARCH AND DEVELOPEMENT CENTER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4" r:id="rId1"/>
    <p:sldLayoutId id="2147483985" r:id="rId2"/>
    <p:sldLayoutId id="2147483986" r:id="rId3"/>
    <p:sldLayoutId id="2147483987" r:id="rId4"/>
    <p:sldLayoutId id="2147483988" r:id="rId5"/>
    <p:sldLayoutId id="2147483989" r:id="rId6"/>
    <p:sldLayoutId id="2147483990" r:id="rId7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000" b="1">
          <a:solidFill>
            <a:srgbClr val="CC0000"/>
          </a:solidFill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Char char="§"/>
        <a:defRPr sz="32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Times New Roman" panose="02020603050405020304" pitchFamily="18" charset="0"/>
        <a:buChar char="•"/>
        <a:defRPr sz="2800">
          <a:solidFill>
            <a:schemeClr val="tx1"/>
          </a:solidFill>
          <a:latin typeface="Arial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Tahoma" panose="020B0604030504040204" pitchFamily="34" charset="0"/>
        <a:buChar char="–"/>
        <a:defRPr sz="2400">
          <a:solidFill>
            <a:schemeClr val="tx1"/>
          </a:solidFill>
          <a:latin typeface="Arial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 2" panose="05020102010507070707" pitchFamily="18" charset="2"/>
        <a:buChar char="®"/>
        <a:defRPr sz="2000">
          <a:solidFill>
            <a:schemeClr val="tx1"/>
          </a:solidFill>
          <a:latin typeface="Arial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rgbClr val="CC0000"/>
        </a:buClr>
        <a:buFont typeface="Wingdings" panose="05000000000000000000" pitchFamily="2" charset="2"/>
        <a:buChar char="ú"/>
        <a:defRPr sz="2000">
          <a:solidFill>
            <a:schemeClr val="tx1"/>
          </a:solidFill>
          <a:latin typeface="Arial" charset="0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ú"/>
        <a:defRPr sz="2000">
          <a:solidFill>
            <a:schemeClr val="tx1"/>
          </a:solidFill>
          <a:latin typeface="Arial" charset="0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ú"/>
        <a:defRPr sz="2000">
          <a:solidFill>
            <a:schemeClr val="tx1"/>
          </a:solidFill>
          <a:latin typeface="Arial" charset="0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ú"/>
        <a:defRPr sz="2000">
          <a:solidFill>
            <a:schemeClr val="tx1"/>
          </a:solidFill>
          <a:latin typeface="Arial" charset="0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rgbClr val="CC0000"/>
        </a:buClr>
        <a:buFont typeface="Wingdings" pitchFamily="2" charset="2"/>
        <a:buChar char="ú"/>
        <a:defRPr sz="2000">
          <a:solidFill>
            <a:schemeClr val="tx1"/>
          </a:solidFill>
          <a:latin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11.png"/><Relationship Id="rId5" Type="http://schemas.openxmlformats.org/officeDocument/2006/relationships/image" Target="../media/image23.png"/><Relationship Id="rId10" Type="http://schemas.openxmlformats.org/officeDocument/2006/relationships/image" Target="../media/image10.jpeg"/><Relationship Id="rId4" Type="http://schemas.openxmlformats.org/officeDocument/2006/relationships/image" Target="../media/image22.png"/><Relationship Id="rId9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fif"/><Relationship Id="rId3" Type="http://schemas.openxmlformats.org/officeDocument/2006/relationships/image" Target="../media/image26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10" Type="http://schemas.openxmlformats.org/officeDocument/2006/relationships/image" Target="../media/image29.jpeg"/><Relationship Id="rId4" Type="http://schemas.openxmlformats.org/officeDocument/2006/relationships/image" Target="../media/image2.png"/><Relationship Id="rId9" Type="http://schemas.openxmlformats.org/officeDocument/2006/relationships/image" Target="../media/image2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.pn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Relationship Id="rId9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35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3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chart" Target="../charts/chart1.xml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2.png"/><Relationship Id="rId4" Type="http://schemas.openxmlformats.org/officeDocument/2006/relationships/image" Target="../media/image17.jpeg"/><Relationship Id="rId9" Type="http://schemas.openxmlformats.org/officeDocument/2006/relationships/image" Target="../media/image18.t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chart" Target="../charts/chart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7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jpeg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35"/>
          <p:cNvSpPr>
            <a:spLocks noGrp="1" noChangeArrowheads="1"/>
          </p:cNvSpPr>
          <p:nvPr>
            <p:ph type="ctrTitle" sz="quarter"/>
          </p:nvPr>
        </p:nvSpPr>
        <p:spPr>
          <a:xfrm>
            <a:off x="73025" y="167760"/>
            <a:ext cx="6575425" cy="887413"/>
          </a:xfrm>
        </p:spPr>
        <p:txBody>
          <a:bodyPr/>
          <a:lstStyle/>
          <a:p>
            <a:pPr eaLnBrk="1" hangingPunct="1">
              <a:lnSpc>
                <a:spcPct val="85000"/>
              </a:lnSpc>
            </a:pPr>
            <a:r>
              <a:rPr lang="en-US" altLang="en-US" sz="4800" dirty="0" smtClean="0"/>
              <a:t>Historical Analysis</a:t>
            </a:r>
          </a:p>
        </p:txBody>
      </p:sp>
      <p:sp>
        <p:nvSpPr>
          <p:cNvPr id="9219" name="Text Box 37"/>
          <p:cNvSpPr txBox="1">
            <a:spLocks noChangeArrowheads="1"/>
          </p:cNvSpPr>
          <p:nvPr/>
        </p:nvSpPr>
        <p:spPr bwMode="auto">
          <a:xfrm>
            <a:off x="73025" y="2350658"/>
            <a:ext cx="4895850" cy="2877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sz="2400" dirty="0">
                <a:latin typeface="Arial" charset="0"/>
              </a:rPr>
              <a:t>Dr. Jennifer </a:t>
            </a:r>
            <a:r>
              <a:rPr lang="en-US" sz="2400" dirty="0" smtClean="0">
                <a:latin typeface="Arial" charset="0"/>
              </a:rPr>
              <a:t>Coor, PG </a:t>
            </a: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i="1" dirty="0" smtClean="0">
                <a:latin typeface="Arial" charset="0"/>
              </a:rPr>
              <a:t>US </a:t>
            </a:r>
            <a:r>
              <a:rPr lang="en-US" i="1" dirty="0">
                <a:latin typeface="Arial" charset="0"/>
              </a:rPr>
              <a:t>Army Corps of Engineers </a:t>
            </a: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i="1" dirty="0">
                <a:latin typeface="Arial" charset="0"/>
              </a:rPr>
              <a:t>Jacksonville District</a:t>
            </a: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endParaRPr lang="en-US" sz="2400" dirty="0" smtClean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sz="2400" dirty="0" smtClean="0">
                <a:latin typeface="Arial" charset="0"/>
              </a:rPr>
              <a:t>Jase D. Ousley, PG </a:t>
            </a: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i="1" dirty="0">
                <a:latin typeface="Arial" charset="0"/>
              </a:rPr>
              <a:t>US Army Corps of Engineers </a:t>
            </a: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i="1" dirty="0" smtClean="0">
                <a:latin typeface="Arial" charset="0"/>
              </a:rPr>
              <a:t>Portland District</a:t>
            </a:r>
            <a:endParaRPr lang="en-US" i="1" dirty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endParaRPr lang="en-US" sz="2000" dirty="0" smtClean="0">
              <a:latin typeface="Arial" charset="0"/>
            </a:endParaRPr>
          </a:p>
          <a:p>
            <a:pPr eaLnBrk="1" hangingPunct="1">
              <a:lnSpc>
                <a:spcPct val="75000"/>
              </a:lnSpc>
              <a:spcBef>
                <a:spcPts val="300"/>
              </a:spcBef>
              <a:defRPr/>
            </a:pPr>
            <a:r>
              <a:rPr lang="en-US" sz="2000" dirty="0" smtClean="0">
                <a:latin typeface="Arial" charset="0"/>
              </a:rPr>
              <a:t>28 March 2019</a:t>
            </a:r>
          </a:p>
        </p:txBody>
      </p:sp>
      <p:grpSp>
        <p:nvGrpSpPr>
          <p:cNvPr id="11268" name="Group 40"/>
          <p:cNvGrpSpPr>
            <a:grpSpLocks/>
          </p:cNvGrpSpPr>
          <p:nvPr/>
        </p:nvGrpSpPr>
        <p:grpSpPr bwMode="auto">
          <a:xfrm>
            <a:off x="0" y="6537325"/>
            <a:ext cx="9144000" cy="322263"/>
            <a:chOff x="0" y="4118"/>
            <a:chExt cx="5760" cy="203"/>
          </a:xfrm>
        </p:grpSpPr>
        <p:sp>
          <p:nvSpPr>
            <p:cNvPr id="11271" name="Rectangle 38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endParaRPr lang="en-US" altLang="en-US" sz="1400"/>
            </a:p>
          </p:txBody>
        </p:sp>
        <p:sp>
          <p:nvSpPr>
            <p:cNvPr id="11272" name="Rectangle 39"/>
            <p:cNvSpPr>
              <a:spLocks noChangeArrowheads="1"/>
            </p:cNvSpPr>
            <p:nvPr/>
          </p:nvSpPr>
          <p:spPr bwMode="auto">
            <a:xfrm>
              <a:off x="0" y="4161"/>
              <a:ext cx="5760" cy="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>
                  <a:solidFill>
                    <a:srgbClr val="FFFFFF"/>
                  </a:solidFill>
                </a:rPr>
                <a:t>®</a:t>
              </a:r>
              <a:r>
                <a:rPr lang="en-US" altLang="en-US" sz="1400">
                  <a:solidFill>
                    <a:srgbClr val="FFFFFF"/>
                  </a:solidFill>
                </a:rPr>
                <a:t> 	</a:t>
              </a:r>
              <a:r>
                <a:rPr lang="en-US" altLang="en-US" sz="1400">
                  <a:solidFill>
                    <a:srgbClr val="FFFFFF"/>
                  </a:solidFill>
                  <a:latin typeface="Arial" panose="020B0604020202020204" pitchFamily="34" charset="0"/>
                </a:rPr>
                <a:t>US ARMY CORPS OF ENGINEERS | Jacksonville District</a:t>
              </a:r>
            </a:p>
          </p:txBody>
        </p:sp>
      </p:grpSp>
      <p:sp>
        <p:nvSpPr>
          <p:cNvPr id="11269" name="Rectangle 6"/>
          <p:cNvSpPr>
            <a:spLocks noChangeArrowheads="1"/>
          </p:cNvSpPr>
          <p:nvPr/>
        </p:nvSpPr>
        <p:spPr bwMode="auto">
          <a:xfrm>
            <a:off x="73025" y="962026"/>
            <a:ext cx="64706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75000"/>
              </a:lnSpc>
              <a:spcBef>
                <a:spcPct val="50000"/>
              </a:spcBef>
              <a:buClrTx/>
              <a:buFontTx/>
              <a:buNone/>
            </a:pPr>
            <a:r>
              <a:rPr lang="en-US" altLang="en-US" sz="2800" dirty="0" smtClean="0"/>
              <a:t>Of the Change in Percent Fines during Beach Nourishment</a:t>
            </a:r>
            <a:endParaRPr lang="en-US" altLang="en-US" sz="2800" dirty="0"/>
          </a:p>
        </p:txBody>
      </p:sp>
      <p:pic>
        <p:nvPicPr>
          <p:cNvPr id="11270" name="Picture 8" descr="E:\New folder (2)\papers and abstracts\ERDC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0112" y="5854287"/>
            <a:ext cx="1190625" cy="54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519" y="5772118"/>
            <a:ext cx="773941" cy="712026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9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dirty="0" smtClean="0"/>
              <a:t>Example of Fines Loss</a:t>
            </a:r>
            <a:endParaRPr lang="en-US" altLang="en-US" dirty="0" smtClean="0"/>
          </a:p>
        </p:txBody>
      </p:sp>
      <p:pic>
        <p:nvPicPr>
          <p:cNvPr id="29700" name="Picture 3" descr="Screen Clippi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63" y="1176338"/>
            <a:ext cx="1971675" cy="2605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176338"/>
            <a:ext cx="5915025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938" y="1176338"/>
            <a:ext cx="5899150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176338"/>
            <a:ext cx="5915025" cy="35623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0" name="TextBox 24"/>
          <p:cNvSpPr txBox="1">
            <a:spLocks noChangeArrowheads="1"/>
          </p:cNvSpPr>
          <p:nvPr/>
        </p:nvSpPr>
        <p:spPr bwMode="auto">
          <a:xfrm>
            <a:off x="34472" y="6070148"/>
            <a:ext cx="3244799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500" dirty="0" smtClean="0"/>
              <a:t>Egmont Key, Tampa O&amp;M, 2015</a:t>
            </a:r>
            <a:endParaRPr lang="en-US" altLang="en-US" sz="1500" dirty="0"/>
          </a:p>
        </p:txBody>
      </p:sp>
      <p:pic>
        <p:nvPicPr>
          <p:cNvPr id="29711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9" t="4723" r="10805" b="13795"/>
          <a:stretch>
            <a:fillRect/>
          </a:stretch>
        </p:blipFill>
        <p:spPr bwMode="auto">
          <a:xfrm>
            <a:off x="4763" y="3781425"/>
            <a:ext cx="2973387" cy="2173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12" name="Content Placeholder 2"/>
          <p:cNvSpPr>
            <a:spLocks noGrp="1"/>
          </p:cNvSpPr>
          <p:nvPr>
            <p:ph idx="1"/>
          </p:nvPr>
        </p:nvSpPr>
        <p:spPr>
          <a:xfrm>
            <a:off x="3452813" y="4846638"/>
            <a:ext cx="5502275" cy="1108075"/>
          </a:xfrm>
        </p:spPr>
        <p:txBody>
          <a:bodyPr/>
          <a:lstStyle/>
          <a:p>
            <a:r>
              <a:rPr lang="en-US" altLang="en-US" smtClean="0"/>
              <a:t>23.8% fines in-situ</a:t>
            </a:r>
          </a:p>
          <a:p>
            <a:r>
              <a:rPr lang="en-US" altLang="en-US" smtClean="0"/>
              <a:t>1.5% post-fill berm</a:t>
            </a:r>
          </a:p>
        </p:txBody>
      </p:sp>
      <p:sp>
        <p:nvSpPr>
          <p:cNvPr id="29714" name="Rectangle 20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29715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23" name="Group 22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24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26" name="Picture 47" descr="USACE_logo"/>
              <p:cNvPicPr>
                <a:picLocks noChangeAspect="1" noChangeArrowheads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7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cxnSp>
        <p:nvCxnSpPr>
          <p:cNvPr id="29" name="Straight Connector 28"/>
          <p:cNvCxnSpPr/>
          <p:nvPr/>
        </p:nvCxnSpPr>
        <p:spPr>
          <a:xfrm flipV="1">
            <a:off x="609600" y="2376488"/>
            <a:ext cx="687388" cy="36512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5"/>
          <p:cNvSpPr txBox="1">
            <a:spLocks noChangeArrowheads="1"/>
          </p:cNvSpPr>
          <p:nvPr/>
        </p:nvSpPr>
        <p:spPr bwMode="auto">
          <a:xfrm>
            <a:off x="112713" y="2227263"/>
            <a:ext cx="5429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R12</a:t>
            </a:r>
          </a:p>
        </p:txBody>
      </p:sp>
      <p:cxnSp>
        <p:nvCxnSpPr>
          <p:cNvPr id="31" name="Straight Connector 30"/>
          <p:cNvCxnSpPr/>
          <p:nvPr/>
        </p:nvCxnSpPr>
        <p:spPr>
          <a:xfrm flipV="1">
            <a:off x="554038" y="2747963"/>
            <a:ext cx="776287" cy="71437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V="1">
            <a:off x="703263" y="3203575"/>
            <a:ext cx="687387" cy="36513"/>
          </a:xfrm>
          <a:prstGeom prst="line">
            <a:avLst/>
          </a:prstGeom>
          <a:ln w="317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8"/>
          <p:cNvSpPr txBox="1">
            <a:spLocks noChangeArrowheads="1"/>
          </p:cNvSpPr>
          <p:nvPr/>
        </p:nvSpPr>
        <p:spPr bwMode="auto">
          <a:xfrm>
            <a:off x="80963" y="2635250"/>
            <a:ext cx="5492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R11</a:t>
            </a:r>
          </a:p>
        </p:txBody>
      </p:sp>
      <p:sp>
        <p:nvSpPr>
          <p:cNvPr id="34" name="TextBox 9"/>
          <p:cNvSpPr txBox="1">
            <a:spLocks noChangeArrowheads="1"/>
          </p:cNvSpPr>
          <p:nvPr/>
        </p:nvSpPr>
        <p:spPr bwMode="auto">
          <a:xfrm>
            <a:off x="187325" y="3065463"/>
            <a:ext cx="5492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 eaLnBrk="0" hangingPunct="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/>
            <a:r>
              <a:rPr lang="en-US" altLang="en-US">
                <a:solidFill>
                  <a:srgbClr val="FF0000"/>
                </a:solidFill>
              </a:rPr>
              <a:t>R10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9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1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16" descr="Image result for fdep jcp permit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926" y="1062841"/>
            <a:ext cx="1758911" cy="23452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035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Environmental Considerations</a:t>
            </a:r>
          </a:p>
        </p:txBody>
      </p:sp>
      <p:sp>
        <p:nvSpPr>
          <p:cNvPr id="44036" name="Content Placeholder 2"/>
          <p:cNvSpPr>
            <a:spLocks noGrp="1"/>
          </p:cNvSpPr>
          <p:nvPr>
            <p:ph idx="1"/>
          </p:nvPr>
        </p:nvSpPr>
        <p:spPr>
          <a:xfrm>
            <a:off x="4646613" y="1563688"/>
            <a:ext cx="4314825" cy="3132137"/>
          </a:xfrm>
        </p:spPr>
        <p:txBody>
          <a:bodyPr/>
          <a:lstStyle/>
          <a:p>
            <a:r>
              <a:rPr lang="en-US" altLang="en-US" sz="2200" dirty="0" smtClean="0"/>
              <a:t>Must perform function of shore protection</a:t>
            </a:r>
          </a:p>
          <a:p>
            <a:endParaRPr lang="en-US" altLang="en-US" sz="1000" dirty="0" smtClean="0"/>
          </a:p>
          <a:p>
            <a:r>
              <a:rPr lang="en-US" altLang="en-US" sz="2200" dirty="0" smtClean="0"/>
              <a:t>Must meet all other </a:t>
            </a:r>
            <a:r>
              <a:rPr lang="en-US" altLang="en-US" sz="2200" dirty="0" smtClean="0"/>
              <a:t>WQC permit criteria </a:t>
            </a:r>
            <a:r>
              <a:rPr lang="en-US" altLang="en-US" sz="2200" dirty="0" smtClean="0"/>
              <a:t>for sediment </a:t>
            </a:r>
            <a:r>
              <a:rPr lang="en-US" altLang="en-US" sz="2200" dirty="0" smtClean="0"/>
              <a:t>quality</a:t>
            </a:r>
          </a:p>
          <a:p>
            <a:pPr lvl="1"/>
            <a:r>
              <a:rPr lang="en-US" altLang="en-US" sz="2000" dirty="0" smtClean="0"/>
              <a:t>Maintain engineering and biological functions of a beach</a:t>
            </a:r>
            <a:endParaRPr lang="en-US" altLang="en-US" sz="2000" dirty="0" smtClean="0"/>
          </a:p>
          <a:p>
            <a:endParaRPr lang="en-US" altLang="en-US" sz="1000" dirty="0" smtClean="0"/>
          </a:p>
          <a:p>
            <a:r>
              <a:rPr lang="en-US" altLang="en-US" sz="2200" dirty="0" smtClean="0"/>
              <a:t>Must not exceed turbidity requirements</a:t>
            </a:r>
          </a:p>
          <a:p>
            <a:endParaRPr lang="en-US" altLang="en-US" sz="2200" dirty="0" smtClean="0"/>
          </a:p>
        </p:txBody>
      </p:sp>
      <p:sp>
        <p:nvSpPr>
          <p:cNvPr id="44042" name="Rectangle 12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44043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6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8" name="Picture 47" descr="USACE_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1204912"/>
            <a:ext cx="2533650" cy="1800225"/>
          </a:xfrm>
          <a:prstGeom prst="rect">
            <a:avLst/>
          </a:prstGeom>
        </p:spPr>
      </p:pic>
      <p:pic>
        <p:nvPicPr>
          <p:cNvPr id="1042" name="Picture 18" descr="Image result for florida turtle nests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3193279"/>
            <a:ext cx="3625479" cy="1756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" name="Picture 20" descr="Image result for nesting shorebird nests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5500" y="4695825"/>
            <a:ext cx="2652154" cy="1743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Environmental Considerations</a:t>
            </a:r>
          </a:p>
        </p:txBody>
      </p:sp>
      <p:sp>
        <p:nvSpPr>
          <p:cNvPr id="46084" name="Content Placeholder 2"/>
          <p:cNvSpPr>
            <a:spLocks noGrp="1"/>
          </p:cNvSpPr>
          <p:nvPr>
            <p:ph idx="1"/>
          </p:nvPr>
        </p:nvSpPr>
        <p:spPr>
          <a:xfrm>
            <a:off x="601209" y="1156494"/>
            <a:ext cx="8360229" cy="2222500"/>
          </a:xfrm>
        </p:spPr>
        <p:txBody>
          <a:bodyPr/>
          <a:lstStyle/>
          <a:p>
            <a:r>
              <a:rPr lang="en-US" altLang="en-US" sz="2200" dirty="0" smtClean="0"/>
              <a:t>Consideration for </a:t>
            </a:r>
            <a:r>
              <a:rPr lang="en-US" altLang="en-US" sz="2200" dirty="0" smtClean="0"/>
              <a:t>sensitive resources </a:t>
            </a:r>
            <a:endParaRPr lang="en-US" altLang="en-US" sz="2200" dirty="0" smtClean="0"/>
          </a:p>
          <a:p>
            <a:endParaRPr lang="en-US" altLang="en-US" sz="900" dirty="0" smtClean="0"/>
          </a:p>
          <a:p>
            <a:r>
              <a:rPr lang="en-US" altLang="en-US" sz="2200" dirty="0" smtClean="0"/>
              <a:t>Protect limited, high sensitivity/density resources</a:t>
            </a:r>
          </a:p>
        </p:txBody>
      </p:sp>
      <p:sp>
        <p:nvSpPr>
          <p:cNvPr id="46086" name="TextBox 6"/>
          <p:cNvSpPr txBox="1">
            <a:spLocks noChangeArrowheads="1"/>
          </p:cNvSpPr>
          <p:nvPr/>
        </p:nvSpPr>
        <p:spPr bwMode="auto">
          <a:xfrm>
            <a:off x="333375" y="5294313"/>
            <a:ext cx="399573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Nearshore </a:t>
            </a:r>
            <a:r>
              <a:rPr lang="en-US" altLang="en-US" sz="1800" dirty="0" smtClean="0"/>
              <a:t>Resources</a:t>
            </a:r>
            <a:endParaRPr lang="en-US" altLang="en-US" sz="1800" dirty="0"/>
          </a:p>
        </p:txBody>
      </p:sp>
      <p:sp>
        <p:nvSpPr>
          <p:cNvPr id="46089" name="TextBox 9"/>
          <p:cNvSpPr txBox="1">
            <a:spLocks noChangeArrowheads="1"/>
          </p:cNvSpPr>
          <p:nvPr/>
        </p:nvSpPr>
        <p:spPr bwMode="auto">
          <a:xfrm>
            <a:off x="4397375" y="2441575"/>
            <a:ext cx="4746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Offshore </a:t>
            </a:r>
            <a:r>
              <a:rPr lang="en-US" altLang="en-US" sz="1800" dirty="0" smtClean="0"/>
              <a:t>Resources</a:t>
            </a:r>
            <a:endParaRPr lang="en-US" altLang="en-US" sz="1800" dirty="0"/>
          </a:p>
        </p:txBody>
      </p:sp>
      <p:sp>
        <p:nvSpPr>
          <p:cNvPr id="46091" name="Rectangle 13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46092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7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9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7170" name="Picture 2" descr="Image result for florida offshore ree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6585" y="2940844"/>
            <a:ext cx="4734853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Image result for florida nearshore ree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2304731"/>
            <a:ext cx="3846172" cy="2885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Outcome Applicability</a:t>
            </a:r>
          </a:p>
        </p:txBody>
      </p:sp>
      <p:sp>
        <p:nvSpPr>
          <p:cNvPr id="37892" name="Content Placeholder 2"/>
          <p:cNvSpPr>
            <a:spLocks noGrp="1"/>
          </p:cNvSpPr>
          <p:nvPr>
            <p:ph idx="1"/>
          </p:nvPr>
        </p:nvSpPr>
        <p:spPr>
          <a:xfrm>
            <a:off x="311150" y="1121457"/>
            <a:ext cx="5451475" cy="4818175"/>
          </a:xfrm>
        </p:spPr>
        <p:txBody>
          <a:bodyPr/>
          <a:lstStyle/>
          <a:p>
            <a:r>
              <a:rPr lang="en-US" altLang="en-US" sz="2000" dirty="0" smtClean="0"/>
              <a:t>Areas with limited sand resources</a:t>
            </a:r>
          </a:p>
          <a:p>
            <a:r>
              <a:rPr lang="en-US" altLang="en-US" sz="2000" dirty="0" smtClean="0"/>
              <a:t>Areas with sensitive nearshore resources</a:t>
            </a:r>
          </a:p>
          <a:p>
            <a:r>
              <a:rPr lang="en-US" altLang="en-US" sz="2000" dirty="0" smtClean="0"/>
              <a:t>Areas with marginal </a:t>
            </a:r>
            <a:r>
              <a:rPr lang="en-US" altLang="en-US" sz="2000" dirty="0" smtClean="0"/>
              <a:t>cost/benefit </a:t>
            </a:r>
            <a:r>
              <a:rPr lang="en-US" altLang="en-US" sz="2000" dirty="0" smtClean="0"/>
              <a:t>ratios</a:t>
            </a:r>
          </a:p>
          <a:p>
            <a:r>
              <a:rPr lang="en-US" altLang="en-US" sz="2000" dirty="0" smtClean="0"/>
              <a:t>Projects with limited ODMDS/DMMA capacity</a:t>
            </a:r>
          </a:p>
          <a:p>
            <a:r>
              <a:rPr lang="en-US" altLang="en-US" sz="2000" dirty="0" smtClean="0"/>
              <a:t>Cases of unusual circumstance</a:t>
            </a:r>
          </a:p>
          <a:p>
            <a:endParaRPr lang="en-US" altLang="en-US" sz="2000" dirty="0" smtClean="0"/>
          </a:p>
          <a:p>
            <a:endParaRPr lang="en-US" altLang="en-US" sz="2000" dirty="0" smtClean="0"/>
          </a:p>
          <a:p>
            <a:endParaRPr lang="en-US" altLang="en-US" sz="2000" dirty="0" smtClean="0"/>
          </a:p>
          <a:p>
            <a:endParaRPr lang="en-US" altLang="en-US" sz="2000" dirty="0" smtClean="0"/>
          </a:p>
          <a:p>
            <a:endParaRPr lang="en-US" altLang="en-US" sz="2000" dirty="0" smtClean="0"/>
          </a:p>
          <a:p>
            <a:endParaRPr lang="en-US" altLang="en-US" sz="2000" dirty="0" smtClean="0"/>
          </a:p>
          <a:p>
            <a:endParaRPr lang="en-US" altLang="en-US" sz="2000" dirty="0" smtClean="0"/>
          </a:p>
        </p:txBody>
      </p:sp>
      <p:sp>
        <p:nvSpPr>
          <p:cNvPr id="37895" name="Rectangle 2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37896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5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8194" name="Picture 2" descr="Image result for dade county offshore reef tract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75" y="3165612"/>
            <a:ext cx="3331784" cy="2575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Image result for dredged material placement area in florida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30"/>
          <a:stretch/>
        </p:blipFill>
        <p:spPr bwMode="auto">
          <a:xfrm>
            <a:off x="698993" y="3984966"/>
            <a:ext cx="3932009" cy="2291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Image result for egmont key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9675" y="1119872"/>
            <a:ext cx="3331784" cy="18741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0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4938" y="1184275"/>
            <a:ext cx="8029575" cy="47418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40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Spatial Impact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5491163" y="1265238"/>
            <a:ext cx="576262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2346325" y="2803525"/>
            <a:ext cx="576263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4400" b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14" name="Oval 13"/>
          <p:cNvSpPr>
            <a:spLocks noChangeArrowheads="1"/>
          </p:cNvSpPr>
          <p:nvPr/>
        </p:nvSpPr>
        <p:spPr bwMode="auto">
          <a:xfrm>
            <a:off x="2057400" y="3025775"/>
            <a:ext cx="1189038" cy="357188"/>
          </a:xfrm>
          <a:prstGeom prst="ellipse">
            <a:avLst/>
          </a:prstGeom>
          <a:noFill/>
          <a:ln w="28575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  <a:buClrTx/>
              <a:buFontTx/>
              <a:buNone/>
            </a:pPr>
            <a:endParaRPr lang="en-US" altLang="en-US" sz="1400"/>
          </a:p>
        </p:txBody>
      </p:sp>
      <p:cxnSp>
        <p:nvCxnSpPr>
          <p:cNvPr id="20" name="Straight Arrow Connector 19"/>
          <p:cNvCxnSpPr>
            <a:cxnSpLocks noChangeShapeType="1"/>
          </p:cNvCxnSpPr>
          <p:nvPr/>
        </p:nvCxnSpPr>
        <p:spPr bwMode="auto">
          <a:xfrm flipH="1">
            <a:off x="1817688" y="3328988"/>
            <a:ext cx="352425" cy="1652587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2" name="Straight Arrow Connector 21"/>
          <p:cNvCxnSpPr>
            <a:cxnSpLocks noChangeShapeType="1"/>
          </p:cNvCxnSpPr>
          <p:nvPr/>
        </p:nvCxnSpPr>
        <p:spPr bwMode="auto">
          <a:xfrm>
            <a:off x="871538" y="1828800"/>
            <a:ext cx="741362" cy="3141663"/>
          </a:xfrm>
          <a:prstGeom prst="straightConnector1">
            <a:avLst/>
          </a:prstGeom>
          <a:noFill/>
          <a:ln w="1587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4" name="TextBox 23"/>
          <p:cNvSpPr txBox="1">
            <a:spLocks noChangeArrowheads="1"/>
          </p:cNvSpPr>
          <p:nvPr/>
        </p:nvSpPr>
        <p:spPr bwMode="auto">
          <a:xfrm>
            <a:off x="2193925" y="3968750"/>
            <a:ext cx="11985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3 Nm</a:t>
            </a:r>
          </a:p>
        </p:txBody>
      </p:sp>
      <p:sp>
        <p:nvSpPr>
          <p:cNvPr id="25" name="TextBox 24"/>
          <p:cNvSpPr txBox="1">
            <a:spLocks noChangeArrowheads="1"/>
          </p:cNvSpPr>
          <p:nvPr/>
        </p:nvSpPr>
        <p:spPr bwMode="auto">
          <a:xfrm>
            <a:off x="1149350" y="2579688"/>
            <a:ext cx="1198563" cy="306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1400"/>
              <a:t>9 Nm</a:t>
            </a:r>
          </a:p>
        </p:txBody>
      </p:sp>
      <p:sp>
        <p:nvSpPr>
          <p:cNvPr id="29" name="TextBox 28"/>
          <p:cNvSpPr txBox="1">
            <a:spLocks noChangeArrowheads="1"/>
          </p:cNvSpPr>
          <p:nvPr/>
        </p:nvSpPr>
        <p:spPr bwMode="auto">
          <a:xfrm>
            <a:off x="5192713" y="3800475"/>
            <a:ext cx="7508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000">
                <a:latin typeface="Wingdings" panose="05000000000000000000" pitchFamily="2" charset="2"/>
              </a:rPr>
              <a:t>C</a:t>
            </a:r>
          </a:p>
        </p:txBody>
      </p:sp>
      <p:sp>
        <p:nvSpPr>
          <p:cNvPr id="33" name="TextBox 32"/>
          <p:cNvSpPr txBox="1">
            <a:spLocks noChangeArrowheads="1"/>
          </p:cNvSpPr>
          <p:nvPr/>
        </p:nvSpPr>
        <p:spPr bwMode="auto">
          <a:xfrm>
            <a:off x="2397125" y="1455738"/>
            <a:ext cx="7508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en-US" altLang="en-US" sz="6000">
                <a:latin typeface="Wingdings" panose="05000000000000000000" pitchFamily="2" charset="2"/>
              </a:rPr>
              <a:t>C</a:t>
            </a:r>
          </a:p>
        </p:txBody>
      </p:sp>
      <p:pic>
        <p:nvPicPr>
          <p:cNvPr id="16406" name="Picture 2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451928" y="5646349"/>
            <a:ext cx="3078162" cy="825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9952" name="Rectangle 18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39953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23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27" name="Picture 47" descr="USACE_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8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xit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8" presetClass="exit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8" presetClass="exit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4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3" grpId="1"/>
      <p:bldP spid="14" grpId="0" animBg="1"/>
      <p:bldP spid="24" grpId="0"/>
      <p:bldP spid="24" grpId="1"/>
      <p:bldP spid="25" grpId="0"/>
      <p:bldP spid="25" grpId="1"/>
      <p:bldP spid="29" grpId="0"/>
      <p:bldP spid="3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Vertical Impact</a:t>
            </a:r>
          </a:p>
        </p:txBody>
      </p:sp>
      <p:pic>
        <p:nvPicPr>
          <p:cNvPr id="4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709613" y="1222375"/>
            <a:ext cx="6130925" cy="45593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 flipV="1">
            <a:off x="996950" y="3733800"/>
            <a:ext cx="2508250" cy="635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3475038" y="4545013"/>
            <a:ext cx="3108325" cy="1746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1" name="Straight Connector 10"/>
          <p:cNvCxnSpPr>
            <a:cxnSpLocks noChangeShapeType="1"/>
          </p:cNvCxnSpPr>
          <p:nvPr/>
        </p:nvCxnSpPr>
        <p:spPr bwMode="auto">
          <a:xfrm flipV="1">
            <a:off x="969963" y="2560638"/>
            <a:ext cx="26987" cy="1179512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4" name="Straight Connector 13"/>
          <p:cNvCxnSpPr>
            <a:cxnSpLocks noChangeShapeType="1"/>
          </p:cNvCxnSpPr>
          <p:nvPr/>
        </p:nvCxnSpPr>
        <p:spPr bwMode="auto">
          <a:xfrm flipV="1">
            <a:off x="6573838" y="2570163"/>
            <a:ext cx="9525" cy="2001837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6" name="Straight Connector 15"/>
          <p:cNvCxnSpPr>
            <a:cxnSpLocks noChangeShapeType="1"/>
          </p:cNvCxnSpPr>
          <p:nvPr/>
        </p:nvCxnSpPr>
        <p:spPr bwMode="auto">
          <a:xfrm flipV="1">
            <a:off x="3475038" y="3740150"/>
            <a:ext cx="9525" cy="812800"/>
          </a:xfrm>
          <a:prstGeom prst="line">
            <a:avLst/>
          </a:prstGeom>
          <a:noFill/>
          <a:ln w="254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8" name="Straight Connector 27"/>
          <p:cNvCxnSpPr>
            <a:cxnSpLocks noChangeShapeType="1"/>
          </p:cNvCxnSpPr>
          <p:nvPr/>
        </p:nvCxnSpPr>
        <p:spPr bwMode="auto">
          <a:xfrm>
            <a:off x="960438" y="4784725"/>
            <a:ext cx="5646737" cy="717550"/>
          </a:xfrm>
          <a:prstGeom prst="lin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1" name="Straight Connector 40"/>
          <p:cNvCxnSpPr>
            <a:cxnSpLocks noChangeShapeType="1"/>
          </p:cNvCxnSpPr>
          <p:nvPr/>
        </p:nvCxnSpPr>
        <p:spPr bwMode="auto">
          <a:xfrm>
            <a:off x="6583363" y="4572000"/>
            <a:ext cx="15875" cy="952500"/>
          </a:xfrm>
          <a:prstGeom prst="lin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4" name="Straight Connector 43"/>
          <p:cNvCxnSpPr>
            <a:cxnSpLocks noChangeShapeType="1"/>
          </p:cNvCxnSpPr>
          <p:nvPr/>
        </p:nvCxnSpPr>
        <p:spPr bwMode="auto">
          <a:xfrm flipH="1">
            <a:off x="960438" y="3749675"/>
            <a:ext cx="9525" cy="1042988"/>
          </a:xfrm>
          <a:prstGeom prst="line">
            <a:avLst/>
          </a:prstGeom>
          <a:noFill/>
          <a:ln w="25400" algn="ctr">
            <a:solidFill>
              <a:srgbClr val="00B05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1998" name="Rectangle 18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41999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20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22" name="Picture 47" descr="USACE_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3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4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1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dirty="0" smtClean="0"/>
              <a:t>Ongoing and Future </a:t>
            </a:r>
            <a:r>
              <a:rPr lang="en-US" altLang="en-US" dirty="0" smtClean="0"/>
              <a:t>Work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265113" y="1433513"/>
            <a:ext cx="4267200" cy="332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algn="ctr" eaLnBrk="1" hangingPunct="1">
              <a:spcBef>
                <a:spcPts val="0"/>
              </a:spcBef>
              <a:defRPr/>
            </a:pPr>
            <a:endParaRPr lang="en-US" sz="800" dirty="0"/>
          </a:p>
          <a:p>
            <a:pPr algn="ctr" eaLnBrk="1" hangingPunct="1">
              <a:spcBef>
                <a:spcPts val="0"/>
              </a:spcBef>
              <a:defRPr/>
            </a:pPr>
            <a:endParaRPr lang="en-US" sz="1600" dirty="0"/>
          </a:p>
          <a:p>
            <a:pPr algn="ctr" eaLnBrk="1" hangingPunct="1">
              <a:spcBef>
                <a:spcPts val="0"/>
              </a:spcBef>
              <a:defRPr/>
            </a:pPr>
            <a:endParaRPr lang="en-US" sz="1600" dirty="0"/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   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endParaRPr lang="en-US" sz="1600" dirty="0"/>
          </a:p>
          <a:p>
            <a:pPr marL="119063" indent="-119063" eaLnBrk="1" hangingPunct="1">
              <a:spcBef>
                <a:spcPct val="15000"/>
              </a:spcBef>
              <a:defRPr/>
            </a:pPr>
            <a:endParaRPr lang="en-US" sz="1600" dirty="0"/>
          </a:p>
          <a:p>
            <a:pPr marL="119063" indent="-119063" eaLnBrk="1" hangingPunct="1">
              <a:spcBef>
                <a:spcPct val="15000"/>
              </a:spcBef>
              <a:defRPr/>
            </a:pPr>
            <a:endParaRPr lang="en-US" sz="2400" dirty="0"/>
          </a:p>
        </p:txBody>
      </p:sp>
      <p:sp>
        <p:nvSpPr>
          <p:cNvPr id="11" name="Content Placeholder 10"/>
          <p:cNvSpPr>
            <a:spLocks noGrp="1"/>
          </p:cNvSpPr>
          <p:nvPr>
            <p:ph idx="1"/>
          </p:nvPr>
        </p:nvSpPr>
        <p:spPr>
          <a:xfrm>
            <a:off x="-9525" y="1034200"/>
            <a:ext cx="5505450" cy="5138737"/>
          </a:xfrm>
        </p:spPr>
        <p:txBody>
          <a:bodyPr/>
          <a:lstStyle/>
          <a:p>
            <a:pPr marL="800100">
              <a:spcBef>
                <a:spcPct val="15000"/>
              </a:spcBef>
              <a:buFont typeface="Arial" pitchFamily="34" charset="0"/>
              <a:buChar char="•"/>
              <a:defRPr/>
            </a:pPr>
            <a:endParaRPr lang="en-US" sz="900" dirty="0" smtClean="0"/>
          </a:p>
          <a:p>
            <a:pPr>
              <a:spcBef>
                <a:spcPct val="15000"/>
              </a:spcBef>
              <a:defRPr/>
            </a:pPr>
            <a:r>
              <a:rPr lang="en-US" sz="2000" dirty="0" smtClean="0"/>
              <a:t>Ongoing work with BOEM to address where </a:t>
            </a:r>
            <a:r>
              <a:rPr lang="en-US" sz="2000" dirty="0" smtClean="0"/>
              <a:t>do the fines go?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The steps in dredging process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Plume dynamics and transport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Background turbidity monitoring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endParaRPr lang="en-US" sz="900" dirty="0" smtClean="0"/>
          </a:p>
          <a:p>
            <a:pPr>
              <a:spcBef>
                <a:spcPct val="15000"/>
              </a:spcBef>
              <a:defRPr/>
            </a:pPr>
            <a:r>
              <a:rPr lang="en-US" sz="2000" dirty="0"/>
              <a:t>Continuing Work: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altLang="en-US" sz="2000" dirty="0" smtClean="0"/>
              <a:t>New Interagency Agreement with BOEM </a:t>
            </a:r>
            <a:r>
              <a:rPr lang="en-US" altLang="en-US" sz="2000" dirty="0"/>
              <a:t>to study fines during </a:t>
            </a:r>
            <a:r>
              <a:rPr lang="en-US" altLang="en-US" sz="2000" dirty="0" smtClean="0"/>
              <a:t>dredging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altLang="en-US" sz="2000" dirty="0" smtClean="0"/>
              <a:t>Predicting loss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endParaRPr lang="en-US" altLang="en-US" sz="900" dirty="0"/>
          </a:p>
          <a:p>
            <a:pPr>
              <a:spcBef>
                <a:spcPct val="15000"/>
              </a:spcBef>
              <a:defRPr/>
            </a:pPr>
            <a:r>
              <a:rPr lang="en-US" sz="2000" dirty="0" smtClean="0"/>
              <a:t>What </a:t>
            </a:r>
            <a:r>
              <a:rPr lang="en-US" sz="2000" dirty="0" smtClean="0"/>
              <a:t>does this mean?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Continuation of </a:t>
            </a:r>
            <a:r>
              <a:rPr lang="en-US" sz="2000" dirty="0" smtClean="0"/>
              <a:t>study </a:t>
            </a:r>
            <a:r>
              <a:rPr lang="en-US" sz="2000" dirty="0" smtClean="0"/>
              <a:t>to give reasonable </a:t>
            </a:r>
            <a:r>
              <a:rPr lang="en-US" sz="2000" dirty="0" smtClean="0"/>
              <a:t>assurance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r>
              <a:rPr lang="en-US" sz="2000" dirty="0" smtClean="0"/>
              <a:t>FDEP and USACE are discussing a future test </a:t>
            </a:r>
            <a:r>
              <a:rPr lang="en-US" sz="2000" dirty="0" smtClean="0"/>
              <a:t>project location.</a:t>
            </a:r>
          </a:p>
          <a:p>
            <a:pPr lvl="1">
              <a:spcBef>
                <a:spcPct val="15000"/>
              </a:spcBef>
              <a:buFont typeface="Arial" pitchFamily="34" charset="0"/>
              <a:buChar char="•"/>
              <a:defRPr/>
            </a:pPr>
            <a:endParaRPr lang="en-US" sz="2000" dirty="0" smtClean="0"/>
          </a:p>
          <a:p>
            <a:pPr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endParaRPr lang="en-US" sz="1800" dirty="0" smtClean="0"/>
          </a:p>
        </p:txBody>
      </p:sp>
      <p:sp>
        <p:nvSpPr>
          <p:cNvPr id="48137" name="Rectangle 14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48138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5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7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10242" name="Picture 2" descr="Image result for hopper dredge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5827" y="1122363"/>
            <a:ext cx="3455611" cy="41608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7" name="Picture 14" descr="USACE_logo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08" name="Group 15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21512" name="Rectangle 16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</a:pPr>
              <a:endParaRPr lang="en-US" altLang="en-US"/>
            </a:p>
          </p:txBody>
        </p:sp>
        <p:sp>
          <p:nvSpPr>
            <p:cNvPr id="21513" name="Rectangle 17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</a:pPr>
              <a:r>
                <a:rPr lang="en-US" altLang="en-US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>
                  <a:solidFill>
                    <a:srgbClr val="FFFFFF"/>
                  </a:solidFill>
                </a:rPr>
                <a:t>®</a:t>
              </a:r>
              <a:endParaRPr lang="en-US" altLang="en-US" b="0">
                <a:solidFill>
                  <a:srgbClr val="FFFFFF"/>
                </a:solidFill>
              </a:endParaRPr>
            </a:p>
          </p:txBody>
        </p:sp>
        <p:sp>
          <p:nvSpPr>
            <p:cNvPr id="21514" name="Text Box 18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2pPr>
              <a:lvl3pPr marL="11430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3pPr>
              <a:lvl4pPr marL="16002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4pPr>
              <a:lvl5pPr marL="2057400" indent="-228600" eaLnBrk="0" hangingPunct="0"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 b="1">
                  <a:solidFill>
                    <a:schemeClr val="tx1"/>
                  </a:solidFill>
                  <a:latin typeface="Tahoma" panose="020B060403050404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</a:pPr>
              <a:r>
                <a:rPr lang="en-US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US ARMY CORPS OF ENGINEERS | Jacksonville District</a:t>
              </a:r>
            </a:p>
          </p:txBody>
        </p:sp>
      </p:grpSp>
      <p:sp>
        <p:nvSpPr>
          <p:cNvPr id="11" name="Title 10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pPr>
              <a:defRPr/>
            </a:pPr>
            <a:r>
              <a:rPr lang="en-US" dirty="0" smtClean="0"/>
              <a:t>Conclusions</a:t>
            </a:r>
            <a:endParaRPr lang="en-US" dirty="0"/>
          </a:p>
        </p:txBody>
      </p:sp>
      <p:sp>
        <p:nvSpPr>
          <p:cNvPr id="14" name="Content Placeholder 2"/>
          <p:cNvSpPr txBox="1">
            <a:spLocks/>
          </p:cNvSpPr>
          <p:nvPr/>
        </p:nvSpPr>
        <p:spPr>
          <a:xfrm>
            <a:off x="0" y="1055688"/>
            <a:ext cx="8781142" cy="5138738"/>
          </a:xfrm>
          <a:prstGeom prst="rect">
            <a:avLst/>
          </a:prstGeom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kern="0" dirty="0"/>
              <a:t>Hydraulic dredging and placement remove fine sediments from the berm and the loss of fines across sieves can be predicted.</a:t>
            </a:r>
            <a:endParaRPr lang="en-US" sz="1200" strike="sngStrike" kern="0" dirty="0"/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defRPr/>
            </a:pPr>
            <a:r>
              <a:rPr lang="en-US" sz="1000" kern="0" dirty="0" smtClean="0">
                <a:latin typeface="+mn-lt"/>
              </a:rPr>
              <a:t> </a:t>
            </a:r>
            <a:endParaRPr lang="en-US" sz="10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</a:rPr>
              <a:t>Findings indicate losses:</a:t>
            </a:r>
          </a:p>
          <a:p>
            <a:pPr marL="800100" lvl="1" indent="-342900" eaLnBrk="0" hangingPunct="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•"/>
              <a:defRPr/>
            </a:pPr>
            <a:r>
              <a:rPr lang="en-US" sz="2400" b="0" kern="0" dirty="0" smtClean="0">
                <a:latin typeface="+mn-lt"/>
              </a:rPr>
              <a:t>69% of projects lose &lt; 50% fines</a:t>
            </a:r>
            <a:endParaRPr lang="en-US" sz="2400" b="0" kern="0" dirty="0">
              <a:latin typeface="+mn-lt"/>
            </a:endParaRPr>
          </a:p>
          <a:p>
            <a:pPr marL="800100" lvl="1" indent="-342900">
              <a:spcBef>
                <a:spcPct val="20000"/>
              </a:spcBef>
              <a:buClr>
                <a:srgbClr val="CC0000"/>
              </a:buClr>
              <a:buFont typeface="Arial" pitchFamily="34" charset="0"/>
              <a:buChar char="•"/>
              <a:defRPr/>
            </a:pPr>
            <a:r>
              <a:rPr lang="en-US" sz="2400" b="0" kern="0" dirty="0" smtClean="0"/>
              <a:t>90% </a:t>
            </a:r>
            <a:r>
              <a:rPr lang="en-US" sz="2400" b="0" kern="0" dirty="0"/>
              <a:t>of projects lose </a:t>
            </a:r>
            <a:r>
              <a:rPr lang="en-US" sz="2400" b="0" kern="0" dirty="0" smtClean="0"/>
              <a:t>fines</a:t>
            </a:r>
            <a:endParaRPr lang="en-US" sz="1000" b="0" kern="0" dirty="0">
              <a:latin typeface="+mn-lt"/>
            </a:endParaRPr>
          </a:p>
          <a:p>
            <a:pPr marL="800100" lvl="1" indent="-342900" eaLnBrk="0" hangingPunct="0">
              <a:spcBef>
                <a:spcPct val="20000"/>
              </a:spcBef>
              <a:buClr>
                <a:srgbClr val="CC0000"/>
              </a:buClr>
              <a:defRPr/>
            </a:pPr>
            <a:endParaRPr lang="en-US" sz="1000" b="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</a:rPr>
              <a:t>Assume 50% loss of fines as new conservative estimate = 10% fines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defRPr/>
            </a:pPr>
            <a:endParaRPr lang="en-US" sz="1000" kern="0" dirty="0">
              <a:latin typeface="+mn-lt"/>
            </a:endParaRPr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kern="0" dirty="0">
                <a:latin typeface="+mn-lt"/>
              </a:rPr>
              <a:t>Better RSM </a:t>
            </a:r>
            <a:r>
              <a:rPr lang="en-US" sz="2400" kern="0" dirty="0" smtClean="0">
                <a:latin typeface="+mn-lt"/>
              </a:rPr>
              <a:t>practice (beneficial use opportunities), </a:t>
            </a:r>
            <a:r>
              <a:rPr lang="en-US" sz="2400" kern="0" dirty="0">
                <a:latin typeface="+mn-lt"/>
              </a:rPr>
              <a:t>better environmental </a:t>
            </a:r>
            <a:r>
              <a:rPr lang="en-US" sz="2400" kern="0" dirty="0" smtClean="0">
                <a:latin typeface="+mn-lt"/>
              </a:rPr>
              <a:t>practice, </a:t>
            </a:r>
            <a:r>
              <a:rPr lang="en-US" sz="2400" kern="0" dirty="0">
                <a:latin typeface="+mn-lt"/>
              </a:rPr>
              <a:t>and better economic practice</a:t>
            </a:r>
          </a:p>
          <a:p>
            <a:pPr marL="342900" indent="-342900" eaLnBrk="0" hangingPunct="0">
              <a:spcBef>
                <a:spcPct val="20000"/>
              </a:spcBef>
              <a:buClr>
                <a:srgbClr val="CC0000"/>
              </a:buClr>
              <a:defRPr/>
            </a:pPr>
            <a:endParaRPr lang="en-US" sz="2400" kern="0" dirty="0">
              <a:latin typeface="+mn-lt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5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7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0898082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Image result for sunset during beach nourishmen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1" t="1" r="21718" b="344"/>
          <a:stretch/>
        </p:blipFill>
        <p:spPr bwMode="auto">
          <a:xfrm>
            <a:off x="-370113" y="-127001"/>
            <a:ext cx="9884226" cy="6846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79" name="Picture 14" descr="USACE_logo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5972175"/>
            <a:ext cx="75882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0180" name="Group 15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50188" name="Rectangle 16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endParaRPr lang="en-US" altLang="en-US" sz="1400"/>
            </a:p>
          </p:txBody>
        </p:sp>
        <p:sp>
          <p:nvSpPr>
            <p:cNvPr id="50189" name="Rectangle 17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>
                  <a:solidFill>
                    <a:srgbClr val="FFFFFF"/>
                  </a:solidFill>
                </a:rPr>
                <a:t>®</a:t>
              </a:r>
              <a:endParaRPr lang="en-US" alt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50190" name="Text Box 18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US ARMY CORPS OF ENGINEERS | Jacksonville District</a:t>
              </a:r>
            </a:p>
          </p:txBody>
        </p:sp>
      </p:grpSp>
      <p:sp>
        <p:nvSpPr>
          <p:cNvPr id="50181" name="Title 10"/>
          <p:cNvSpPr>
            <a:spLocks noGrp="1"/>
          </p:cNvSpPr>
          <p:nvPr>
            <p:ph type="title"/>
          </p:nvPr>
        </p:nvSpPr>
        <p:spPr>
          <a:xfrm>
            <a:off x="186531" y="1045482"/>
            <a:ext cx="8770938" cy="827088"/>
          </a:xfrm>
        </p:spPr>
        <p:txBody>
          <a:bodyPr/>
          <a:lstStyle/>
          <a:p>
            <a:r>
              <a:rPr lang="en-US" altLang="en-US" dirty="0" smtClean="0"/>
              <a:t>Thank you!</a:t>
            </a:r>
            <a:br>
              <a:rPr lang="en-US" altLang="en-US" dirty="0" smtClean="0"/>
            </a:br>
            <a:r>
              <a:rPr lang="en-US" altLang="en-US" dirty="0"/>
              <a:t/>
            </a:r>
            <a:br>
              <a:rPr lang="en-US" altLang="en-US" dirty="0"/>
            </a:br>
            <a:r>
              <a:rPr lang="en-US" altLang="en-US" dirty="0" smtClean="0"/>
              <a:t>Questions?</a:t>
            </a:r>
            <a:endParaRPr lang="en-US" altLang="en-US" dirty="0" smtClean="0"/>
          </a:p>
        </p:txBody>
      </p:sp>
      <p:grpSp>
        <p:nvGrpSpPr>
          <p:cNvPr id="15" name="Group 14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6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8" name="Picture 47" descr="USACE_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0" descr="PPT_FLmap_bkgrd cop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9688"/>
            <a:ext cx="9144000" cy="68675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Rectangle 38"/>
          <p:cNvSpPr>
            <a:spLocks noGrp="1" noChangeArrowheads="1"/>
          </p:cNvSpPr>
          <p:nvPr>
            <p:ph type="title"/>
          </p:nvPr>
        </p:nvSpPr>
        <p:spPr>
          <a:xfrm>
            <a:off x="1373187" y="270670"/>
            <a:ext cx="7362825" cy="989012"/>
          </a:xfrm>
        </p:spPr>
        <p:txBody>
          <a:bodyPr/>
          <a:lstStyle/>
          <a:p>
            <a:r>
              <a:rPr lang="en-US" altLang="en-US" sz="3200" dirty="0" smtClean="0"/>
              <a:t>Change in Fines During Beach Nourishment</a:t>
            </a:r>
          </a:p>
        </p:txBody>
      </p:sp>
      <p:sp>
        <p:nvSpPr>
          <p:cNvPr id="10245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3317875" y="1285479"/>
            <a:ext cx="5797550" cy="5265737"/>
          </a:xfrm>
        </p:spPr>
        <p:txBody>
          <a:bodyPr/>
          <a:lstStyle/>
          <a:p>
            <a:pPr marL="0" indent="0">
              <a:lnSpc>
                <a:spcPct val="85000"/>
              </a:lnSpc>
              <a:spcBef>
                <a:spcPct val="15000"/>
              </a:spcBef>
              <a:buFont typeface="Wingdings" panose="05000000000000000000" pitchFamily="2" charset="2"/>
              <a:buNone/>
              <a:defRPr/>
            </a:pPr>
            <a:endParaRPr lang="en-US" altLang="en-US" sz="2400" dirty="0" smtClean="0"/>
          </a:p>
          <a:p>
            <a:pPr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/>
              <a:t>Itinerary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endParaRPr lang="en-US" altLang="en-US" sz="1100" dirty="0">
              <a:latin typeface="Arial" panose="020B0604020202020204" pitchFamily="34" charset="0"/>
            </a:endParaRP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Background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Objectives 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Data Collection and Analysis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Project Examples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Environmental Considerations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Outcome Applicability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Future Work</a:t>
            </a:r>
          </a:p>
          <a:p>
            <a:pPr lvl="1">
              <a:lnSpc>
                <a:spcPct val="85000"/>
              </a:lnSpc>
              <a:spcBef>
                <a:spcPct val="15000"/>
              </a:spcBef>
              <a:defRPr/>
            </a:pPr>
            <a:r>
              <a:rPr lang="en-US" altLang="en-US" sz="2400" dirty="0" smtClean="0">
                <a:latin typeface="Arial" panose="020B0604020202020204" pitchFamily="34" charset="0"/>
              </a:rPr>
              <a:t>Conclusions</a:t>
            </a:r>
          </a:p>
        </p:txBody>
      </p:sp>
      <p:grpSp>
        <p:nvGrpSpPr>
          <p:cNvPr id="13318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332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endParaRPr lang="en-US" altLang="en-US" sz="1400"/>
            </a:p>
          </p:txBody>
        </p:sp>
        <p:sp>
          <p:nvSpPr>
            <p:cNvPr id="1332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>
                  <a:solidFill>
                    <a:srgbClr val="FFFFFF"/>
                  </a:solidFill>
                </a:rPr>
                <a:t>®</a:t>
              </a:r>
              <a:endParaRPr lang="en-US" alt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1332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US ARMY CORPS OF ENGINEERS | Jacksonville District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3320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3321" name="Picture 47" descr="USACE_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2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3323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38"/>
          <p:cNvSpPr>
            <a:spLocks noGrp="1" noChangeArrowheads="1"/>
          </p:cNvSpPr>
          <p:nvPr>
            <p:ph type="title"/>
          </p:nvPr>
        </p:nvSpPr>
        <p:spPr>
          <a:xfrm>
            <a:off x="0" y="296863"/>
            <a:ext cx="9144000" cy="542925"/>
          </a:xfrm>
        </p:spPr>
        <p:txBody>
          <a:bodyPr/>
          <a:lstStyle/>
          <a:p>
            <a:r>
              <a:rPr lang="en-US" altLang="en-US" smtClean="0"/>
              <a:t>Bottom Line Up Front</a:t>
            </a:r>
          </a:p>
        </p:txBody>
      </p:sp>
      <p:sp>
        <p:nvSpPr>
          <p:cNvPr id="15364" name="Rectangle 39"/>
          <p:cNvSpPr>
            <a:spLocks noGrp="1" noChangeArrowheads="1"/>
          </p:cNvSpPr>
          <p:nvPr>
            <p:ph type="body" idx="1"/>
          </p:nvPr>
        </p:nvSpPr>
        <p:spPr>
          <a:xfrm>
            <a:off x="4572000" y="1214439"/>
            <a:ext cx="4445000" cy="4365267"/>
          </a:xfrm>
        </p:spPr>
        <p:txBody>
          <a:bodyPr/>
          <a:lstStyle/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altLang="en-US" sz="2400" dirty="0" smtClean="0"/>
              <a:t>Existing data shows a fines loss due to hydraulic dredging of greater than 50% from in-situ sources to post construction fill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endParaRPr lang="en-US" altLang="en-US" sz="2400" dirty="0" smtClean="0"/>
          </a:p>
          <a:p>
            <a:pPr>
              <a:lnSpc>
                <a:spcPct val="85000"/>
              </a:lnSpc>
              <a:spcBef>
                <a:spcPct val="15000"/>
              </a:spcBef>
            </a:pPr>
            <a:r>
              <a:rPr lang="en-US" altLang="en-US" sz="2400" dirty="0" smtClean="0"/>
              <a:t>Understanding change in fines can have regional sediment management (RSM) opportunities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altLang="en-US" sz="2000" dirty="0" smtClean="0"/>
              <a:t>Regulators</a:t>
            </a:r>
          </a:p>
          <a:p>
            <a:pPr lvl="1">
              <a:lnSpc>
                <a:spcPct val="85000"/>
              </a:lnSpc>
              <a:spcBef>
                <a:spcPct val="15000"/>
              </a:spcBef>
            </a:pPr>
            <a:r>
              <a:rPr lang="en-US" altLang="en-US" sz="2000" dirty="0" smtClean="0"/>
              <a:t>More sediment sources</a:t>
            </a:r>
          </a:p>
          <a:p>
            <a:pPr>
              <a:lnSpc>
                <a:spcPct val="85000"/>
              </a:lnSpc>
              <a:spcBef>
                <a:spcPct val="15000"/>
              </a:spcBef>
            </a:pPr>
            <a:endParaRPr lang="en-US" altLang="en-US" sz="2400" dirty="0" smtClean="0"/>
          </a:p>
          <a:p>
            <a:pPr>
              <a:lnSpc>
                <a:spcPct val="85000"/>
              </a:lnSpc>
              <a:spcBef>
                <a:spcPct val="15000"/>
              </a:spcBef>
            </a:pPr>
            <a:endParaRPr lang="en-US" altLang="en-US" sz="800" dirty="0" smtClean="0"/>
          </a:p>
          <a:p>
            <a:pPr>
              <a:lnSpc>
                <a:spcPct val="85000"/>
              </a:lnSpc>
              <a:spcBef>
                <a:spcPct val="15000"/>
              </a:spcBef>
            </a:pPr>
            <a:endParaRPr lang="en-US" altLang="en-US" sz="800" dirty="0" smtClean="0"/>
          </a:p>
        </p:txBody>
      </p:sp>
      <p:grpSp>
        <p:nvGrpSpPr>
          <p:cNvPr id="15365" name="Group 48"/>
          <p:cNvGrpSpPr>
            <a:grpSpLocks/>
          </p:cNvGrpSpPr>
          <p:nvPr/>
        </p:nvGrpSpPr>
        <p:grpSpPr bwMode="auto">
          <a:xfrm>
            <a:off x="0" y="6537325"/>
            <a:ext cx="9144000" cy="320675"/>
            <a:chOff x="0" y="4118"/>
            <a:chExt cx="5760" cy="202"/>
          </a:xfrm>
        </p:grpSpPr>
        <p:sp>
          <p:nvSpPr>
            <p:cNvPr id="15374" name="Rectangle 49"/>
            <p:cNvSpPr>
              <a:spLocks noChangeArrowheads="1"/>
            </p:cNvSpPr>
            <p:nvPr/>
          </p:nvSpPr>
          <p:spPr bwMode="auto">
            <a:xfrm>
              <a:off x="0" y="4118"/>
              <a:ext cx="5760" cy="202"/>
            </a:xfrm>
            <a:prstGeom prst="rect">
              <a:avLst/>
            </a:prstGeom>
            <a:solidFill>
              <a:srgbClr val="0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endParaRPr lang="en-US" altLang="en-US" sz="1400"/>
            </a:p>
          </p:txBody>
        </p:sp>
        <p:sp>
          <p:nvSpPr>
            <p:cNvPr id="15375" name="Rectangle 50"/>
            <p:cNvSpPr>
              <a:spLocks noChangeArrowheads="1"/>
            </p:cNvSpPr>
            <p:nvPr/>
          </p:nvSpPr>
          <p:spPr bwMode="auto">
            <a:xfrm>
              <a:off x="0" y="4154"/>
              <a:ext cx="2382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lnSpc>
                  <a:spcPct val="75000"/>
                </a:lnSpc>
                <a:spcBef>
                  <a:spcPct val="50000"/>
                </a:spcBef>
                <a:buClrTx/>
                <a:buFontTx/>
                <a:buNone/>
              </a:pPr>
              <a:r>
                <a:rPr lang="en-US" altLang="en-US" sz="1400">
                  <a:solidFill>
                    <a:srgbClr val="FFFFFF"/>
                  </a:solidFill>
                </a:rPr>
                <a:t>BUILDING STRONG</a:t>
              </a:r>
              <a:r>
                <a:rPr lang="en-US" altLang="en-US" sz="900">
                  <a:solidFill>
                    <a:srgbClr val="FFFFFF"/>
                  </a:solidFill>
                </a:rPr>
                <a:t>®</a:t>
              </a:r>
              <a:endParaRPr lang="en-US" altLang="en-US" sz="1400" b="0">
                <a:solidFill>
                  <a:srgbClr val="FFFFFF"/>
                </a:solidFill>
              </a:endParaRPr>
            </a:p>
          </p:txBody>
        </p:sp>
        <p:sp>
          <p:nvSpPr>
            <p:cNvPr id="15376" name="Text Box 51"/>
            <p:cNvSpPr txBox="1">
              <a:spLocks noChangeArrowheads="1"/>
            </p:cNvSpPr>
            <p:nvPr/>
          </p:nvSpPr>
          <p:spPr bwMode="auto">
            <a:xfrm>
              <a:off x="2586" y="4152"/>
              <a:ext cx="3174" cy="1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§"/>
                <a:defRPr sz="3200" b="1">
                  <a:solidFill>
                    <a:schemeClr val="tx1"/>
                  </a:solidFill>
                  <a:latin typeface="Tahom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rgbClr val="CC0000"/>
                </a:buClr>
                <a:buFont typeface="Times New Roman" panose="02020603050405020304" pitchFamily="18" charset="0"/>
                <a:buChar char="•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rgbClr val="CC0000"/>
                </a:buClr>
                <a:buFont typeface="Tahoma" panose="020B0604030504040204" pitchFamily="34" charset="0"/>
                <a:buChar char="–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rgbClr val="CC0000"/>
                </a:buClr>
                <a:buFont typeface="Wingdings 2" panose="05020102010507070707" pitchFamily="18" charset="2"/>
                <a:buChar char="®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rgbClr val="CC0000"/>
                </a:buClr>
                <a:buFont typeface="Wingdings" panose="05000000000000000000" pitchFamily="2" charset="2"/>
                <a:buChar char="ú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r" eaLnBrk="1" hangingPunct="1">
                <a:lnSpc>
                  <a:spcPct val="9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US" altLang="en-US" sz="1200">
                  <a:solidFill>
                    <a:srgbClr val="FFFFFF"/>
                  </a:solidFill>
                  <a:latin typeface="Arial" panose="020B0604020202020204" pitchFamily="34" charset="0"/>
                </a:rPr>
                <a:t>US ARMY CORPS OF ENGINEERS | Jacksonville District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8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20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1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2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23" name="image7.jpg"/>
          <p:cNvPicPr/>
          <p:nvPr/>
        </p:nvPicPr>
        <p:blipFill>
          <a:blip r:embed="rId7"/>
          <a:srcRect/>
          <a:stretch>
            <a:fillRect/>
          </a:stretch>
        </p:blipFill>
        <p:spPr>
          <a:xfrm>
            <a:off x="266441" y="1356422"/>
            <a:ext cx="4150892" cy="4099119"/>
          </a:xfrm>
          <a:prstGeom prst="rect">
            <a:avLst/>
          </a:prstGeom>
          <a:ln w="19050">
            <a:solidFill>
              <a:srgbClr val="000000"/>
            </a:solidFill>
            <a:prstDash val="solid"/>
          </a:ln>
        </p:spPr>
      </p:pic>
    </p:spTree>
    <p:extLst>
      <p:ext uri="{BB962C8B-B14F-4D97-AF65-F5344CB8AC3E}">
        <p14:creationId xmlns:p14="http://schemas.microsoft.com/office/powerpoint/2010/main" val="28133610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Title 5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Background</a:t>
            </a:r>
          </a:p>
        </p:txBody>
      </p:sp>
      <p:sp>
        <p:nvSpPr>
          <p:cNvPr id="17412" name="Content Placeholder 6"/>
          <p:cNvSpPr>
            <a:spLocks noGrp="1"/>
          </p:cNvSpPr>
          <p:nvPr>
            <p:ph idx="1"/>
          </p:nvPr>
        </p:nvSpPr>
        <p:spPr>
          <a:xfrm>
            <a:off x="0" y="4811713"/>
            <a:ext cx="8774113" cy="1612900"/>
          </a:xfrm>
        </p:spPr>
        <p:txBody>
          <a:bodyPr/>
          <a:lstStyle/>
          <a:p>
            <a:endParaRPr lang="en-US" altLang="en-US" sz="800" b="0" dirty="0" smtClean="0"/>
          </a:p>
          <a:p>
            <a:r>
              <a:rPr lang="en-US" altLang="en-US" sz="2400" b="0" dirty="0" smtClean="0"/>
              <a:t>Regulators apply </a:t>
            </a:r>
            <a:r>
              <a:rPr lang="en-US" altLang="en-US" sz="2400" b="0" dirty="0" smtClean="0"/>
              <a:t>conservative </a:t>
            </a:r>
            <a:r>
              <a:rPr lang="en-US" altLang="en-US" sz="2400" b="0" dirty="0" smtClean="0"/>
              <a:t>assumption of 0% fines loss</a:t>
            </a:r>
          </a:p>
          <a:p>
            <a:r>
              <a:rPr lang="en-US" altLang="en-US" sz="2400" b="0" dirty="0" smtClean="0"/>
              <a:t>Concern </a:t>
            </a:r>
            <a:r>
              <a:rPr lang="en-US" altLang="en-US" sz="2400" b="0" dirty="0" smtClean="0"/>
              <a:t>for fines related to: </a:t>
            </a:r>
            <a:r>
              <a:rPr lang="en-US" altLang="en-US" sz="2400" b="0" dirty="0" smtClean="0"/>
              <a:t>compaction, </a:t>
            </a:r>
            <a:r>
              <a:rPr lang="en-US" altLang="en-US" sz="2400" b="0" dirty="0" smtClean="0"/>
              <a:t>cementation, turtle nesting, turbidity, &amp; sensitive resources</a:t>
            </a:r>
            <a:endParaRPr lang="en-US" altLang="en-US" sz="2400" b="0" dirty="0" smtClean="0"/>
          </a:p>
        </p:txBody>
      </p:sp>
      <p:sp>
        <p:nvSpPr>
          <p:cNvPr id="11" name="Content Placeholder 6"/>
          <p:cNvSpPr txBox="1">
            <a:spLocks/>
          </p:cNvSpPr>
          <p:nvPr/>
        </p:nvSpPr>
        <p:spPr bwMode="auto">
          <a:xfrm>
            <a:off x="9525" y="1022350"/>
            <a:ext cx="3162300" cy="3729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b="0" kern="0" dirty="0">
                <a:latin typeface="+mn-lt"/>
              </a:rPr>
              <a:t>Originated with the SAND Study </a:t>
            </a:r>
            <a:r>
              <a:rPr lang="en-US" sz="2000" b="0" kern="0" dirty="0">
                <a:latin typeface="+mn-lt"/>
              </a:rPr>
              <a:t>(ERDC/CHL TR-14-10)</a:t>
            </a: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endParaRPr lang="en-US" sz="1000" b="0" kern="0" dirty="0">
              <a:latin typeface="+mn-lt"/>
            </a:endParaRPr>
          </a:p>
          <a:p>
            <a:pPr marL="342900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b="0" dirty="0"/>
              <a:t>FDEP “Sand Rule” </a:t>
            </a:r>
            <a:r>
              <a:rPr lang="en-US" sz="2400" b="0" dirty="0"/>
              <a:t>sets criteria for </a:t>
            </a:r>
            <a:r>
              <a:rPr lang="en-US" sz="2400" b="0" dirty="0" smtClean="0"/>
              <a:t>beach quality sediment</a:t>
            </a:r>
          </a:p>
          <a:p>
            <a:pPr marL="800100" lvl="1" indent="-342900">
              <a:spcBef>
                <a:spcPct val="20000"/>
              </a:spcBef>
              <a:buClr>
                <a:srgbClr val="CC0000"/>
              </a:buClr>
              <a:buFont typeface="Wingdings" pitchFamily="2" charset="2"/>
              <a:buChar char="§"/>
              <a:defRPr/>
            </a:pPr>
            <a:r>
              <a:rPr lang="en-US" sz="2400" b="0" dirty="0" smtClean="0"/>
              <a:t>62B-41.007(2</a:t>
            </a:r>
            <a:r>
              <a:rPr lang="en-US" sz="2400" b="0" dirty="0"/>
              <a:t>)(j)(k</a:t>
            </a:r>
            <a:r>
              <a:rPr lang="en-US" sz="2400" b="0" dirty="0" smtClean="0"/>
              <a:t>),  FAC</a:t>
            </a:r>
          </a:p>
          <a:p>
            <a:pPr lvl="1">
              <a:spcBef>
                <a:spcPct val="20000"/>
              </a:spcBef>
              <a:buClr>
                <a:srgbClr val="CC0000"/>
              </a:buClr>
              <a:defRPr/>
            </a:pPr>
            <a:endParaRPr lang="en-US" sz="2800" b="0" kern="0" dirty="0">
              <a:latin typeface="+mn-lt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09925" y="1139825"/>
            <a:ext cx="5667375" cy="385445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416" name="Rectangle 12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17417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4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6" name="Picture 47" descr="USACE_logo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9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Study Objectives</a:t>
            </a:r>
          </a:p>
        </p:txBody>
      </p:sp>
      <p:sp>
        <p:nvSpPr>
          <p:cNvPr id="19460" name="Content Placeholder 2"/>
          <p:cNvSpPr>
            <a:spLocks noGrp="1"/>
          </p:cNvSpPr>
          <p:nvPr>
            <p:ph idx="1"/>
          </p:nvPr>
        </p:nvSpPr>
        <p:spPr>
          <a:xfrm>
            <a:off x="520700" y="1252538"/>
            <a:ext cx="8402638" cy="4681537"/>
          </a:xfrm>
        </p:spPr>
        <p:txBody>
          <a:bodyPr/>
          <a:lstStyle/>
          <a:p>
            <a:r>
              <a:rPr lang="en-US" altLang="en-US" dirty="0" smtClean="0"/>
              <a:t>Quantify </a:t>
            </a:r>
            <a:r>
              <a:rPr lang="en-US" altLang="en-US" dirty="0" smtClean="0"/>
              <a:t>historic change in fines during beach </a:t>
            </a:r>
            <a:r>
              <a:rPr lang="en-US" altLang="en-US" dirty="0" smtClean="0"/>
              <a:t>nourishment</a:t>
            </a:r>
            <a:endParaRPr lang="en-US" altLang="en-US" sz="800" dirty="0" smtClean="0"/>
          </a:p>
          <a:p>
            <a:pPr lvl="1"/>
            <a:r>
              <a:rPr lang="en-US" altLang="en-US" dirty="0" smtClean="0">
                <a:latin typeface="Arial" panose="020B0604020202020204" pitchFamily="34" charset="0"/>
              </a:rPr>
              <a:t>Benefit the Navigation program by retaining more sand in the system, closer placement, reserving ODMDS and DMMA capacity,</a:t>
            </a:r>
          </a:p>
          <a:p>
            <a:pPr lvl="1"/>
            <a:r>
              <a:rPr lang="en-US" altLang="en-US" dirty="0" smtClean="0">
                <a:latin typeface="Arial" panose="020B0604020202020204" pitchFamily="34" charset="0"/>
              </a:rPr>
              <a:t>Benefit </a:t>
            </a:r>
            <a:r>
              <a:rPr lang="en-US" altLang="en-US" dirty="0" smtClean="0">
                <a:latin typeface="Arial" panose="020B0604020202020204" pitchFamily="34" charset="0"/>
              </a:rPr>
              <a:t>SPP by increasing the 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en-US" altLang="en-US" dirty="0" smtClean="0">
                <a:latin typeface="Arial" panose="020B0604020202020204" pitchFamily="34" charset="0"/>
              </a:rPr>
              <a:t>   amount of sand available for </a:t>
            </a:r>
          </a:p>
          <a:p>
            <a:pPr lvl="1">
              <a:buFont typeface="Times New Roman" panose="02020603050405020304" pitchFamily="18" charset="0"/>
              <a:buNone/>
            </a:pPr>
            <a:r>
              <a:rPr lang="en-US" altLang="en-US" dirty="0" smtClean="0">
                <a:latin typeface="Arial" panose="020B0604020202020204" pitchFamily="34" charset="0"/>
              </a:rPr>
              <a:t>   beach construction</a:t>
            </a:r>
            <a:r>
              <a:rPr lang="en-US" altLang="en-US" dirty="0" smtClean="0">
                <a:latin typeface="Arial" panose="020B0604020202020204" pitchFamily="34" charset="0"/>
              </a:rPr>
              <a:t>.</a:t>
            </a:r>
          </a:p>
          <a:p>
            <a:pPr lvl="1"/>
            <a:r>
              <a:rPr lang="en-US" altLang="en-US" dirty="0" smtClean="0">
                <a:latin typeface="Arial" panose="020B0604020202020204" pitchFamily="34" charset="0"/>
              </a:rPr>
              <a:t>Provide reasonable assurance to regulators.</a:t>
            </a:r>
            <a:endParaRPr lang="en-US" altLang="en-US" dirty="0">
              <a:latin typeface="Arial" panose="020B0604020202020204" pitchFamily="34" charset="0"/>
            </a:endParaRPr>
          </a:p>
          <a:p>
            <a:r>
              <a:rPr lang="en-US" altLang="en-US" dirty="0" smtClean="0"/>
              <a:t>Partner </a:t>
            </a:r>
            <a:r>
              <a:rPr lang="en-US" altLang="en-US" dirty="0" smtClean="0"/>
              <a:t>with the State and other agencies</a:t>
            </a:r>
          </a:p>
        </p:txBody>
      </p:sp>
      <p:sp>
        <p:nvSpPr>
          <p:cNvPr id="19463" name="Rectangle 11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19464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3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5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7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5231" y="3116910"/>
            <a:ext cx="2938107" cy="1652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9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dirty="0" smtClean="0"/>
              <a:t>Data Collection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0501" y="1092993"/>
            <a:ext cx="4408286" cy="5138738"/>
          </a:xfrm>
        </p:spPr>
        <p:txBody>
          <a:bodyPr/>
          <a:lstStyle/>
          <a:p>
            <a:pPr>
              <a:defRPr/>
            </a:pPr>
            <a:r>
              <a:rPr lang="en-US" sz="2400" dirty="0" smtClean="0"/>
              <a:t>Historic project data </a:t>
            </a:r>
            <a:r>
              <a:rPr lang="en-US" sz="2400" dirty="0" smtClean="0"/>
              <a:t>from FDEP and USACE</a:t>
            </a:r>
          </a:p>
          <a:p>
            <a:pPr>
              <a:defRPr/>
            </a:pPr>
            <a:r>
              <a:rPr lang="en-US" sz="2400" dirty="0" smtClean="0"/>
              <a:t>103 construction events in Florida analyzed </a:t>
            </a:r>
          </a:p>
          <a:p>
            <a:pPr lvl="1">
              <a:defRPr/>
            </a:pPr>
            <a:r>
              <a:rPr lang="en-US" sz="2200" dirty="0" smtClean="0"/>
              <a:t>44 project locations</a:t>
            </a:r>
          </a:p>
          <a:p>
            <a:pPr lvl="1">
              <a:defRPr/>
            </a:pPr>
            <a:r>
              <a:rPr lang="en-US" sz="2000" dirty="0" smtClean="0"/>
              <a:t>In Situ sand source</a:t>
            </a:r>
          </a:p>
          <a:p>
            <a:pPr lvl="1">
              <a:defRPr/>
            </a:pPr>
            <a:r>
              <a:rPr lang="en-US" sz="2000" dirty="0" smtClean="0"/>
              <a:t>Post construction beach</a:t>
            </a:r>
          </a:p>
          <a:p>
            <a:pPr>
              <a:defRPr/>
            </a:pPr>
            <a:r>
              <a:rPr lang="en-US" sz="2400" dirty="0" smtClean="0"/>
              <a:t>Focus on hydraulic </a:t>
            </a:r>
            <a:r>
              <a:rPr lang="en-US" sz="2400" dirty="0"/>
              <a:t>dredges </a:t>
            </a:r>
          </a:p>
          <a:p>
            <a:pPr lvl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Hopper has two loss points </a:t>
            </a:r>
          </a:p>
          <a:p>
            <a:pPr lvl="1"/>
            <a:r>
              <a:rPr lang="en-US" altLang="en-US" sz="2400" dirty="0" smtClean="0">
                <a:latin typeface="Calibri" panose="020F0502020204030204" pitchFamily="34" charset="0"/>
                <a:cs typeface="Calibri" panose="020F0502020204030204" pitchFamily="34" charset="0"/>
              </a:rPr>
              <a:t>Cutter has just fill site</a:t>
            </a:r>
            <a:endParaRPr lang="en-US" sz="2200" dirty="0" smtClean="0"/>
          </a:p>
          <a:p>
            <a:pPr marL="862013" indent="-344488">
              <a:spcBef>
                <a:spcPct val="15000"/>
              </a:spcBef>
              <a:buFont typeface="Arial" pitchFamily="34" charset="0"/>
              <a:buChar char="•"/>
              <a:defRPr/>
            </a:pPr>
            <a:endParaRPr lang="en-US" sz="2000" b="0" dirty="0" smtClean="0"/>
          </a:p>
        </p:txBody>
      </p:sp>
      <p:sp>
        <p:nvSpPr>
          <p:cNvPr id="21520" name="Rectangle 19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21521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22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24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5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6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275" y="587375"/>
            <a:ext cx="5415164" cy="7007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1" name="Chart 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9276948"/>
              </p:ext>
            </p:extLst>
          </p:nvPr>
        </p:nvGraphicFramePr>
        <p:xfrm>
          <a:off x="3362324" y="1689497"/>
          <a:ext cx="5599113" cy="315318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555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Data Analysis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314325" y="996950"/>
            <a:ext cx="4724400" cy="397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0" tIns="0" rIns="0" bIns="0"/>
          <a:lstStyle/>
          <a:p>
            <a:pPr marL="690563" indent="-457200" eaLnBrk="1" hangingPunct="1">
              <a:spcBef>
                <a:spcPct val="15000"/>
              </a:spcBef>
              <a:defRPr/>
            </a:pPr>
            <a:endParaRPr lang="en-US" dirty="0">
              <a:latin typeface="+mj-lt"/>
            </a:endParaRPr>
          </a:p>
          <a:p>
            <a:pPr marL="342900" indent="-342900" algn="ctr" eaLnBrk="1" hangingPunct="1">
              <a:spcBef>
                <a:spcPct val="15000"/>
              </a:spcBef>
              <a:defRPr/>
            </a:pPr>
            <a:endParaRPr lang="en-US" sz="1600" dirty="0"/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1600" dirty="0"/>
              <a:t> </a:t>
            </a:r>
          </a:p>
          <a:p>
            <a:pPr marL="119063" indent="-119063" eaLnBrk="1" hangingPunct="1">
              <a:spcBef>
                <a:spcPct val="15000"/>
              </a:spcBef>
              <a:defRPr/>
            </a:pPr>
            <a:r>
              <a:rPr lang="en-US" sz="2400" dirty="0"/>
              <a:t> </a:t>
            </a:r>
          </a:p>
        </p:txBody>
      </p:sp>
      <p:sp>
        <p:nvSpPr>
          <p:cNvPr id="23557" name="Content Placeholder 8"/>
          <p:cNvSpPr>
            <a:spLocks noGrp="1"/>
          </p:cNvSpPr>
          <p:nvPr>
            <p:ph idx="1"/>
          </p:nvPr>
        </p:nvSpPr>
        <p:spPr>
          <a:xfrm>
            <a:off x="0" y="917576"/>
            <a:ext cx="3238500" cy="5138737"/>
          </a:xfrm>
        </p:spPr>
        <p:txBody>
          <a:bodyPr/>
          <a:lstStyle/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Data spans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high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and low in-situ fines contents</a:t>
            </a:r>
          </a:p>
          <a:p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Includes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33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hopper,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29 cutter suction, 15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combo and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26 </a:t>
            </a:r>
            <a:r>
              <a:rPr lang="en-US" altLang="en-US" dirty="0" smtClean="0">
                <a:latin typeface="Calibri" panose="020F0502020204030204" pitchFamily="34" charset="0"/>
                <a:cs typeface="Calibri" panose="020F0502020204030204" pitchFamily="34" charset="0"/>
              </a:rPr>
              <a:t>generically hydraulic</a:t>
            </a:r>
          </a:p>
          <a:p>
            <a:pPr lvl="1"/>
            <a:endParaRPr lang="en-US" altLang="en-US" sz="2400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347" name="Picture 11" descr="E:\New folder (2)\galveston pics\IMG_4166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5149" y="4554538"/>
            <a:ext cx="2714625" cy="2036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62" name="Rectangle 12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23563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6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8" name="Picture 47" descr="USACE_logo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324" y="1689497"/>
            <a:ext cx="5599113" cy="3153185"/>
          </a:xfrm>
          <a:prstGeom prst="rect">
            <a:avLst/>
          </a:prstGeom>
          <a:solidFill>
            <a:schemeClr val="bg1"/>
          </a:solidFill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3" name="Content Placeholder 8"/>
          <p:cNvSpPr>
            <a:spLocks noGrp="1"/>
          </p:cNvSpPr>
          <p:nvPr>
            <p:ph sz="half" idx="2"/>
          </p:nvPr>
        </p:nvSpPr>
        <p:spPr>
          <a:xfrm>
            <a:off x="176247" y="1001713"/>
            <a:ext cx="3060700" cy="5267552"/>
          </a:xfrm>
        </p:spPr>
        <p:txBody>
          <a:bodyPr/>
          <a:lstStyle/>
          <a:p>
            <a:r>
              <a:rPr lang="en-US" altLang="en-US" sz="2400" dirty="0" smtClean="0"/>
              <a:t>n=103</a:t>
            </a:r>
            <a:endParaRPr lang="en-US" altLang="en-US" sz="2400" dirty="0" smtClean="0"/>
          </a:p>
          <a:p>
            <a:r>
              <a:rPr lang="en-US" altLang="en-US" sz="2400" dirty="0" smtClean="0"/>
              <a:t>Mean loss: </a:t>
            </a:r>
            <a:r>
              <a:rPr lang="en-US" altLang="en-US" sz="2400" dirty="0" smtClean="0"/>
              <a:t>57%</a:t>
            </a:r>
            <a:endParaRPr lang="en-US" altLang="en-US" sz="2400" dirty="0" smtClean="0"/>
          </a:p>
          <a:p>
            <a:r>
              <a:rPr lang="en-US" altLang="en-US" sz="2400" dirty="0" smtClean="0"/>
              <a:t>Median </a:t>
            </a:r>
            <a:r>
              <a:rPr lang="en-US" altLang="en-US" sz="2400" dirty="0"/>
              <a:t>loss : </a:t>
            </a:r>
            <a:r>
              <a:rPr lang="en-US" altLang="en-US" sz="2400" dirty="0" smtClean="0"/>
              <a:t>70%</a:t>
            </a:r>
          </a:p>
          <a:p>
            <a:endParaRPr lang="en-US" altLang="en-US" sz="1000" dirty="0" smtClean="0"/>
          </a:p>
          <a:p>
            <a:r>
              <a:rPr lang="en-US" altLang="en-US" sz="2400" dirty="0" smtClean="0"/>
              <a:t>69%  of projects show </a:t>
            </a:r>
            <a:r>
              <a:rPr lang="en-US" altLang="en-US" sz="2400" dirty="0" smtClean="0"/>
              <a:t>greater than 50% </a:t>
            </a:r>
            <a:r>
              <a:rPr lang="en-US" altLang="en-US" sz="2400" dirty="0" smtClean="0"/>
              <a:t>loss of fines</a:t>
            </a:r>
          </a:p>
          <a:p>
            <a:pPr lvl="1"/>
            <a:r>
              <a:rPr lang="en-US" altLang="en-US" sz="2000" dirty="0" smtClean="0"/>
              <a:t>90% showed loss of fines</a:t>
            </a:r>
          </a:p>
          <a:p>
            <a:pPr lvl="1"/>
            <a:r>
              <a:rPr lang="en-US" altLang="en-US" sz="2000" dirty="0" smtClean="0"/>
              <a:t>10% showed increase in fines</a:t>
            </a:r>
            <a:endParaRPr lang="en-US" altLang="en-US" sz="2000" dirty="0" smtClean="0"/>
          </a:p>
          <a:p>
            <a:endParaRPr lang="en-US" altLang="en-US" dirty="0" smtClean="0"/>
          </a:p>
        </p:txBody>
      </p:sp>
      <p:sp>
        <p:nvSpPr>
          <p:cNvPr id="25604" name="Title 1"/>
          <p:cNvSpPr>
            <a:spLocks noGrp="1"/>
          </p:cNvSpPr>
          <p:nvPr>
            <p:ph type="title"/>
          </p:nvPr>
        </p:nvSpPr>
        <p:spPr>
          <a:xfrm>
            <a:off x="190500" y="174625"/>
            <a:ext cx="8770938" cy="827088"/>
          </a:xfrm>
        </p:spPr>
        <p:txBody>
          <a:bodyPr/>
          <a:lstStyle/>
          <a:p>
            <a:r>
              <a:rPr lang="en-US" altLang="en-US" smtClean="0"/>
              <a:t>Data Analysis</a:t>
            </a:r>
          </a:p>
        </p:txBody>
      </p:sp>
      <p:sp>
        <p:nvSpPr>
          <p:cNvPr id="25609" name="Rectangle 11"/>
          <p:cNvSpPr>
            <a:spLocks noChangeArrowheads="1"/>
          </p:cNvSpPr>
          <p:nvPr/>
        </p:nvSpPr>
        <p:spPr bwMode="auto">
          <a:xfrm>
            <a:off x="4151313" y="6583363"/>
            <a:ext cx="4964112" cy="274637"/>
          </a:xfrm>
          <a:prstGeom prst="rect">
            <a:avLst/>
          </a:prstGeom>
          <a:solidFill>
            <a:schemeClr val="tx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>
            <a:lvl1pPr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 b="1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algn="ctr">
              <a:lnSpc>
                <a:spcPct val="75000"/>
              </a:lnSpc>
              <a:spcBef>
                <a:spcPct val="50000"/>
              </a:spcBef>
            </a:pPr>
            <a:endParaRPr lang="en-US" altLang="en-US"/>
          </a:p>
        </p:txBody>
      </p:sp>
      <p:sp>
        <p:nvSpPr>
          <p:cNvPr id="25610" name="Text Box 51"/>
          <p:cNvSpPr txBox="1">
            <a:spLocks noChangeArrowheads="1"/>
          </p:cNvSpPr>
          <p:nvPr/>
        </p:nvSpPr>
        <p:spPr bwMode="auto">
          <a:xfrm>
            <a:off x="4105275" y="6591300"/>
            <a:ext cx="5038725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§"/>
              <a:defRPr sz="3200" b="1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CC0000"/>
              </a:buClr>
              <a:buFont typeface="Times New Roman" panose="02020603050405020304" pitchFamily="18" charset="0"/>
              <a:buChar char="•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CC0000"/>
              </a:buClr>
              <a:buFont typeface="Tahoma" panose="020B0604030504040204" pitchFamily="34" charset="0"/>
              <a:buChar char="–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CC0000"/>
              </a:buClr>
              <a:buFont typeface="Wingdings 2" panose="05020102010507070707" pitchFamily="18" charset="2"/>
              <a:buChar char="®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C0000"/>
              </a:buClr>
              <a:buFont typeface="Wingdings" panose="05000000000000000000" pitchFamily="2" charset="2"/>
              <a:buChar char="ú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lnSpc>
                <a:spcPct val="90000"/>
              </a:lnSpc>
              <a:spcBef>
                <a:spcPct val="0"/>
              </a:spcBef>
              <a:buClrTx/>
              <a:buFontTx/>
              <a:buNone/>
            </a:pPr>
            <a:r>
              <a:rPr lang="en-US" altLang="en-US" sz="1200">
                <a:solidFill>
                  <a:srgbClr val="FFFFFF"/>
                </a:solidFill>
                <a:latin typeface="Arial" panose="020B0604020202020204" pitchFamily="34" charset="0"/>
              </a:rPr>
              <a:t>US ARMY CORPS OF ENGINEERS | Jacksonville District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15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17" name="Picture 47" descr="USACE_logo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8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9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graphicFrame>
        <p:nvGraphicFramePr>
          <p:cNvPr id="20" name="Chart 1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3310666"/>
              </p:ext>
            </p:extLst>
          </p:nvPr>
        </p:nvGraphicFramePr>
        <p:xfrm>
          <a:off x="3251201" y="1349829"/>
          <a:ext cx="5710238" cy="40857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449248" y="1402080"/>
            <a:ext cx="8207072" cy="1595120"/>
          </a:xfrm>
        </p:spPr>
        <p:txBody>
          <a:bodyPr/>
          <a:lstStyle/>
          <a:p>
            <a:r>
              <a:rPr lang="en-US" dirty="0" smtClean="0"/>
              <a:t>Dredge Head</a:t>
            </a:r>
          </a:p>
          <a:p>
            <a:r>
              <a:rPr lang="en-US" dirty="0" smtClean="0"/>
              <a:t>Hopper Overflow</a:t>
            </a:r>
          </a:p>
          <a:p>
            <a:r>
              <a:rPr lang="en-US" dirty="0" smtClean="0"/>
              <a:t>Beach Construction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873003" y="208872"/>
            <a:ext cx="8770289" cy="826935"/>
          </a:xfrm>
        </p:spPr>
        <p:txBody>
          <a:bodyPr/>
          <a:lstStyle/>
          <a:p>
            <a:pPr algn="l"/>
            <a:r>
              <a:rPr lang="en-US" dirty="0" smtClean="0"/>
              <a:t>How are Fines “Lost” during Dredging?</a:t>
            </a:r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5735672" y="5861844"/>
            <a:ext cx="3379753" cy="629444"/>
            <a:chOff x="5735672" y="5861844"/>
            <a:chExt cx="3379753" cy="629444"/>
          </a:xfrm>
        </p:grpSpPr>
        <p:grpSp>
          <p:nvGrpSpPr>
            <p:cNvPr id="7" name="Group 1"/>
            <p:cNvGrpSpPr>
              <a:grpSpLocks/>
            </p:cNvGrpSpPr>
            <p:nvPr/>
          </p:nvGrpSpPr>
          <p:grpSpPr bwMode="auto">
            <a:xfrm>
              <a:off x="6464300" y="5924550"/>
              <a:ext cx="2651125" cy="566738"/>
              <a:chOff x="6464300" y="5924550"/>
              <a:chExt cx="2651125" cy="566738"/>
            </a:xfrm>
          </p:grpSpPr>
          <p:pic>
            <p:nvPicPr>
              <p:cNvPr id="9" name="Picture 47" descr="USACE_logo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356600" y="5972175"/>
                <a:ext cx="758825" cy="5191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" name="Picture 2" descr="E:\New folder (2)\papers and abstracts\CHL Crest.jpe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743825" y="5934075"/>
                <a:ext cx="528638" cy="528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" name="Picture 8" descr="E:\New folder (2)\papers and abstracts\ERDCLogo.jpg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64300" y="5924550"/>
                <a:ext cx="1190625" cy="5476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35672" y="5861844"/>
              <a:ext cx="684178" cy="629444"/>
            </a:xfrm>
            <a:prstGeom prst="rect">
              <a:avLst/>
            </a:prstGeom>
          </p:spPr>
        </p:pic>
      </p:grpSp>
      <p:pic>
        <p:nvPicPr>
          <p:cNvPr id="6146" name="Picture 2" descr="Image result for beach nourishment aerial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61" b="26374"/>
          <a:stretch/>
        </p:blipFill>
        <p:spPr bwMode="auto">
          <a:xfrm>
            <a:off x="4702629" y="772637"/>
            <a:ext cx="4098078" cy="2174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Image result for dredging turbidity plum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31" y="3149976"/>
            <a:ext cx="8609876" cy="271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8368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lide Master">
  <a:themeElements>
    <a:clrScheme name="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lide Master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5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7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FF00">
            <a:alpha val="50000"/>
          </a:srgbClr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75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USACE Intranet Document" ma:contentTypeID="0x0101000A0AF8F37D384C89BC715E7511B9F051009997135CC0AD3C45B5F738076E9B44FE" ma:contentTypeVersion="3" ma:contentTypeDescription="Custom USACE Intranet Document Type" ma:contentTypeScope="" ma:versionID="02a88c0ea1707fa52059008b1b62a6c0">
  <xsd:schema xmlns:xsd="http://www.w3.org/2001/XMLSchema" xmlns:p="http://schemas.microsoft.com/office/2006/metadata/properties" xmlns:ns1="400d35d6-e1e4-4654-bdec-e4eff2b41bb7" targetNamespace="http://schemas.microsoft.com/office/2006/metadata/properties" ma:root="true" ma:fieldsID="e45361db3707d730ae4aa1d9360f7fc8" ns1:_="">
    <xsd:import namespace="400d35d6-e1e4-4654-bdec-e4eff2b41bb7"/>
    <xsd:element name="properties">
      <xsd:complexType>
        <xsd:sequence>
          <xsd:element name="documentManagement">
            <xsd:complexType>
              <xsd:all>
                <xsd:element ref="ns1:Division" minOccurs="0"/>
                <xsd:element ref="ns1:District" minOccurs="0"/>
                <xsd:element ref="ns1:Center" minOccurs="0"/>
              </xsd:all>
            </xsd:complexType>
          </xsd:element>
        </xsd:sequence>
      </xsd:complexType>
    </xsd:element>
  </xsd:schema>
  <xsd:schema xmlns:xsd="http://www.w3.org/2001/XMLSchema" xmlns:dms="http://schemas.microsoft.com/office/2006/documentManagement/types" targetNamespace="400d35d6-e1e4-4654-bdec-e4eff2b41bb7" elementFormDefault="qualified">
    <xsd:import namespace="http://schemas.microsoft.com/office/2006/documentManagement/types"/>
    <xsd:element name="Division" ma:index="0" nillable="true" ma:displayName="Division" ma:internalName="Division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RD"/>
                    <xsd:enumeration value="MVD"/>
                    <xsd:enumeration value="NAD"/>
                    <xsd:enumeration value="NWD"/>
                    <xsd:enumeration value="POD"/>
                    <xsd:enumeration value="SAD"/>
                    <xsd:enumeration value="SPD"/>
                    <xsd:enumeration value="SWD"/>
                    <xsd:enumeration value="TAD"/>
                  </xsd:restriction>
                </xsd:simpleType>
              </xsd:element>
            </xsd:sequence>
          </xsd:extension>
        </xsd:complexContent>
      </xsd:complexType>
    </xsd:element>
    <xsd:element name="District" ma:index="1" nillable="true" ma:displayName="District" ma:internalName="District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LRB"/>
                    <xsd:enumeration value="LRC"/>
                    <xsd:enumeration value="LRE"/>
                    <xsd:enumeration value="LRH"/>
                    <xsd:enumeration value="LRL"/>
                    <xsd:enumeration value="LRN"/>
                    <xsd:enumeration value="LRP"/>
                    <xsd:enumeration value="MVK"/>
                    <xsd:enumeration value="MVM"/>
                    <xsd:enumeration value="MVN"/>
                    <xsd:enumeration value="MVP"/>
                    <xsd:enumeration value="MVR"/>
                    <xsd:enumeration value="MVS"/>
                    <xsd:enumeration value="NAB"/>
                    <xsd:enumeration value="NAE"/>
                    <xsd:enumeration value="NAN"/>
                    <xsd:enumeration value="NAO"/>
                    <xsd:enumeration value="NAP"/>
                    <xsd:enumeration value="NAU"/>
                    <xsd:enumeration value="NWK"/>
                    <xsd:enumeration value="NWO"/>
                    <xsd:enumeration value="NWP"/>
                    <xsd:enumeration value="NWS"/>
                    <xsd:enumeration value="NWW"/>
                    <xsd:enumeration value="POA"/>
                    <xsd:enumeration value="POF"/>
                    <xsd:enumeration value="POH"/>
                    <xsd:enumeration value="POJ"/>
                    <xsd:enumeration value="SAC"/>
                    <xsd:enumeration value="SAJ"/>
                    <xsd:enumeration value="SAM"/>
                    <xsd:enumeration value="SAS"/>
                    <xsd:enumeration value="SAW"/>
                    <xsd:enumeration value="SPA"/>
                    <xsd:enumeration value="SPK"/>
                    <xsd:enumeration value="SPL"/>
                    <xsd:enumeration value="SPN"/>
                    <xsd:enumeration value="SWF"/>
                    <xsd:enumeration value="SWG"/>
                    <xsd:enumeration value="SWL"/>
                    <xsd:enumeration value="SWT"/>
                    <xsd:enumeration value="TAG"/>
                    <xsd:enumeration value="TAM"/>
                    <xsd:enumeration value="TAN"/>
                    <xsd:enumeration value="TAS"/>
                  </xsd:restriction>
                </xsd:simpleType>
              </xsd:element>
            </xsd:sequence>
          </xsd:extension>
        </xsd:complexContent>
      </xsd:complexType>
    </xsd:element>
    <xsd:element name="Center" ma:index="2" nillable="true" ma:displayName="Center" ma:internalName="Center">
      <xsd:complexType>
        <xsd:complexContent>
          <xsd:extension base="dms:MultiChoice">
            <xsd:sequence>
              <xsd:element name="Value" maxOccurs="unbounded" minOccurs="0" nillable="true">
                <xsd:simpleType>
                  <xsd:restriction base="dms:Choice">
                    <xsd:enumeration value="AGC"/>
                    <xsd:enumeration value="CERL"/>
                    <xsd:enumeration value="CHL"/>
                    <xsd:enumeration value="CRREL"/>
                    <xsd:enumeration value="EL"/>
                    <xsd:enumeration value="ERDC"/>
                    <xsd:enumeration value="FC"/>
                    <xsd:enumeration value="GSL"/>
                    <xsd:enumeration value="HND"/>
                    <xsd:enumeration value="ITL"/>
                    <xsd:enumeration value="IWR"/>
                    <xsd:enumeration value="ULA"/>
                  </xsd:restriction>
                </xsd:simple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office/internal/2005/internalDocumentation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/>
        <xsd:element ref="dc:title" minOccurs="0" maxOccurs="1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lastPrinted" minOccurs="0" maxOccurs="1" type="xsd:dateTime"/>
        <xsd:element name="contentStatus" minOccurs="0" maxOccurs="1" type="xsd:string"/>
      </xsd:all>
    </xsd:complexType>
  </xsd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Center xmlns="400d35d6-e1e4-4654-bdec-e4eff2b41bb7"/>
    <Division xmlns="400d35d6-e1e4-4654-bdec-e4eff2b41bb7"/>
    <District xmlns="400d35d6-e1e4-4654-bdec-e4eff2b41bb7"/>
  </documentManagement>
</p:properties>
</file>

<file path=customXml/itemProps1.xml><?xml version="1.0" encoding="utf-8"?>
<ds:datastoreItem xmlns:ds="http://schemas.openxmlformats.org/officeDocument/2006/customXml" ds:itemID="{D5D3196F-D1A0-47DA-B7E0-1404C869BD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00d35d6-e1e4-4654-bdec-e4eff2b41bb7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terms/"/>
    <ds:schemaRef ds:uri="http://schemas.microsoft.com/office/internal/2005/internalDocumentation"/>
  </ds:schemaRefs>
</ds:datastoreItem>
</file>

<file path=customXml/itemProps2.xml><?xml version="1.0" encoding="utf-8"?>
<ds:datastoreItem xmlns:ds="http://schemas.openxmlformats.org/officeDocument/2006/customXml" ds:itemID="{AA87ACA3-9747-45A7-AC14-088BE4B232A2}">
  <ds:schemaRefs>
    <ds:schemaRef ds:uri="http://purl.org/dc/terms/"/>
    <ds:schemaRef ds:uri="http://schemas.openxmlformats.org/package/2006/metadata/core-properties"/>
    <ds:schemaRef ds:uri="http://schemas.microsoft.com/office/2006/documentManagement/types"/>
    <ds:schemaRef ds:uri="http://purl.org/dc/elements/1.1/"/>
    <ds:schemaRef ds:uri="http://schemas.microsoft.com/office/2006/metadata/properties"/>
    <ds:schemaRef ds:uri="400d35d6-e1e4-4654-bdec-e4eff2b41bb7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51101</TotalTime>
  <Words>1175</Words>
  <Application>Microsoft Office PowerPoint</Application>
  <PresentationFormat>On-screen Show (4:3)</PresentationFormat>
  <Paragraphs>224</Paragraphs>
  <Slides>18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Tahoma</vt:lpstr>
      <vt:lpstr>Times New Roman</vt:lpstr>
      <vt:lpstr>Wingdings</vt:lpstr>
      <vt:lpstr>Wingdings 2</vt:lpstr>
      <vt:lpstr>Slide Master</vt:lpstr>
      <vt:lpstr>Historical Analysis</vt:lpstr>
      <vt:lpstr>Change in Fines During Beach Nourishment</vt:lpstr>
      <vt:lpstr>Bottom Line Up Front</vt:lpstr>
      <vt:lpstr>Background</vt:lpstr>
      <vt:lpstr>Study Objectives</vt:lpstr>
      <vt:lpstr>Data Collection</vt:lpstr>
      <vt:lpstr>Data Analysis</vt:lpstr>
      <vt:lpstr>Data Analysis</vt:lpstr>
      <vt:lpstr>How are Fines “Lost” during Dredging?</vt:lpstr>
      <vt:lpstr>Example of Fines Loss</vt:lpstr>
      <vt:lpstr>Environmental Considerations</vt:lpstr>
      <vt:lpstr>Environmental Considerations</vt:lpstr>
      <vt:lpstr>Outcome Applicability</vt:lpstr>
      <vt:lpstr>Spatial Impact</vt:lpstr>
      <vt:lpstr>Vertical Impact</vt:lpstr>
      <vt:lpstr>Ongoing and Future Work</vt:lpstr>
      <vt:lpstr>Conclusions</vt:lpstr>
      <vt:lpstr>Thank you!  Questions?</vt:lpstr>
    </vt:vector>
  </TitlesOfParts>
  <Company>US Army Corps of Engineers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No Slide Title</dc:title>
  <dc:creator>george n. "skip" fach, jr.</dc:creator>
  <cp:lastModifiedBy>Coor, Jennifer L CIV USARMY CESAJ (US)</cp:lastModifiedBy>
  <cp:revision>2433</cp:revision>
  <cp:lastPrinted>2019-03-19T19:59:46Z</cp:lastPrinted>
  <dcterms:created xsi:type="dcterms:W3CDTF">1998-12-16T20:05:48Z</dcterms:created>
  <dcterms:modified xsi:type="dcterms:W3CDTF">2019-03-22T19:06:08Z</dcterms:modified>
</cp:coreProperties>
</file>