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433" r:id="rId3"/>
    <p:sldId id="383" r:id="rId4"/>
    <p:sldId id="424" r:id="rId5"/>
    <p:sldId id="272" r:id="rId6"/>
    <p:sldId id="422" r:id="rId7"/>
    <p:sldId id="421" r:id="rId8"/>
    <p:sldId id="285" r:id="rId9"/>
    <p:sldId id="286" r:id="rId10"/>
    <p:sldId id="289" r:id="rId11"/>
    <p:sldId id="294" r:id="rId12"/>
    <p:sldId id="432" r:id="rId13"/>
  </p:sldIdLst>
  <p:sldSz cx="12192000" cy="6858000"/>
  <p:notesSz cx="6858000" cy="91440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0317"/>
    <a:srgbClr val="990000"/>
    <a:srgbClr val="55FF00"/>
    <a:srgbClr val="38A800"/>
    <a:srgbClr val="CC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66" autoAdjust="0"/>
    <p:restoredTop sz="84382" autoAdjust="0"/>
  </p:normalViewPr>
  <p:slideViewPr>
    <p:cSldViewPr snapToGrid="0">
      <p:cViewPr varScale="1">
        <p:scale>
          <a:sx n="100" d="100"/>
          <a:sy n="100" d="100"/>
        </p:scale>
        <p:origin x="78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D96857-9385-4680-9BB0-63C9FDBA2161}" type="doc">
      <dgm:prSet loTypeId="urn:microsoft.com/office/officeart/2005/8/layout/bProcess4" loCatId="process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DDEDF0F-26BE-46B6-8C09-CE58F7D2C924}">
      <dgm:prSet/>
      <dgm:spPr/>
      <dgm:t>
        <a:bodyPr/>
        <a:lstStyle/>
        <a:p>
          <a:r>
            <a:rPr lang="en-US" dirty="0"/>
            <a:t>Six sites chosen in Charleston County</a:t>
          </a:r>
        </a:p>
      </dgm:t>
    </dgm:pt>
    <dgm:pt modelId="{A9B14E86-D7B8-4ED0-913C-D6FBD9323B20}" type="parTrans" cxnId="{ECF1F8F9-1D7B-4177-87C3-0528A46C48F4}">
      <dgm:prSet/>
      <dgm:spPr/>
      <dgm:t>
        <a:bodyPr/>
        <a:lstStyle/>
        <a:p>
          <a:endParaRPr lang="en-US"/>
        </a:p>
      </dgm:t>
    </dgm:pt>
    <dgm:pt modelId="{11EEB014-FB9B-46A4-BAD5-B59395B8B311}" type="sibTrans" cxnId="{ECF1F8F9-1D7B-4177-87C3-0528A46C48F4}">
      <dgm:prSet/>
      <dgm:spPr/>
      <dgm:t>
        <a:bodyPr/>
        <a:lstStyle/>
        <a:p>
          <a:endParaRPr lang="en-US"/>
        </a:p>
      </dgm:t>
    </dgm:pt>
    <dgm:pt modelId="{CD56A922-E9B4-4301-A1B7-0E3897000BE2}">
      <dgm:prSet/>
      <dgm:spPr/>
      <dgm:t>
        <a:bodyPr/>
        <a:lstStyle/>
        <a:p>
          <a:r>
            <a:rPr lang="en-US"/>
            <a:t>Flight plans mapped with DroneDeploy</a:t>
          </a:r>
        </a:p>
      </dgm:t>
    </dgm:pt>
    <dgm:pt modelId="{FC8F222A-EE99-4CC6-9DD6-8D258B10CE73}" type="parTrans" cxnId="{589885FC-9E17-4BF3-A81B-EB8E360880ED}">
      <dgm:prSet/>
      <dgm:spPr/>
      <dgm:t>
        <a:bodyPr/>
        <a:lstStyle/>
        <a:p>
          <a:endParaRPr lang="en-US"/>
        </a:p>
      </dgm:t>
    </dgm:pt>
    <dgm:pt modelId="{7A85CB22-C0B5-43E7-B608-B2D27CD6080E}" type="sibTrans" cxnId="{589885FC-9E17-4BF3-A81B-EB8E360880ED}">
      <dgm:prSet/>
      <dgm:spPr/>
      <dgm:t>
        <a:bodyPr/>
        <a:lstStyle/>
        <a:p>
          <a:endParaRPr lang="en-US"/>
        </a:p>
      </dgm:t>
    </dgm:pt>
    <dgm:pt modelId="{1286014D-D667-4D2A-A3F1-0F42D25FE12E}">
      <dgm:prSet/>
      <dgm:spPr/>
      <dgm:t>
        <a:bodyPr/>
        <a:lstStyle/>
        <a:p>
          <a:r>
            <a:rPr lang="en-US"/>
            <a:t>Imagery acquisition at peak low tides</a:t>
          </a:r>
        </a:p>
      </dgm:t>
    </dgm:pt>
    <dgm:pt modelId="{1D0DF2FB-09D6-498D-9B4C-0060FFE1F56D}" type="parTrans" cxnId="{B4C61D01-8A90-41A9-BA8E-09F5FAF381AC}">
      <dgm:prSet/>
      <dgm:spPr/>
      <dgm:t>
        <a:bodyPr/>
        <a:lstStyle/>
        <a:p>
          <a:endParaRPr lang="en-US"/>
        </a:p>
      </dgm:t>
    </dgm:pt>
    <dgm:pt modelId="{E5F7DE77-D205-4AAB-86DC-369AB5B9B00C}" type="sibTrans" cxnId="{B4C61D01-8A90-41A9-BA8E-09F5FAF381AC}">
      <dgm:prSet/>
      <dgm:spPr/>
      <dgm:t>
        <a:bodyPr/>
        <a:lstStyle/>
        <a:p>
          <a:endParaRPr lang="en-US"/>
        </a:p>
      </dgm:t>
    </dgm:pt>
    <dgm:pt modelId="{37F21DA9-70F2-4C80-9F49-D3B13048265E}">
      <dgm:prSet/>
      <dgm:spPr/>
      <dgm:t>
        <a:bodyPr/>
        <a:lstStyle/>
        <a:p>
          <a:r>
            <a:rPr lang="en-US" dirty="0"/>
            <a:t>Orthophotos stitched together with Pix4D</a:t>
          </a:r>
        </a:p>
      </dgm:t>
    </dgm:pt>
    <dgm:pt modelId="{6808203B-C2AF-4637-8024-158BD313A4B7}" type="parTrans" cxnId="{83A0053B-9C37-4C21-9771-72F8320BDA21}">
      <dgm:prSet/>
      <dgm:spPr/>
      <dgm:t>
        <a:bodyPr/>
        <a:lstStyle/>
        <a:p>
          <a:endParaRPr lang="en-US"/>
        </a:p>
      </dgm:t>
    </dgm:pt>
    <dgm:pt modelId="{777349A4-09A2-4969-A70C-6E61553A70CA}" type="sibTrans" cxnId="{83A0053B-9C37-4C21-9771-72F8320BDA21}">
      <dgm:prSet/>
      <dgm:spPr/>
      <dgm:t>
        <a:bodyPr/>
        <a:lstStyle/>
        <a:p>
          <a:endParaRPr lang="en-US"/>
        </a:p>
      </dgm:t>
    </dgm:pt>
    <dgm:pt modelId="{0633C399-C785-4EA4-921F-D3C8487A85F1}">
      <dgm:prSet/>
      <dgm:spPr/>
      <dgm:t>
        <a:bodyPr/>
        <a:lstStyle/>
        <a:p>
          <a:r>
            <a:rPr lang="en-US" dirty="0"/>
            <a:t>Classification methods similar to county-wide study</a:t>
          </a:r>
        </a:p>
      </dgm:t>
    </dgm:pt>
    <dgm:pt modelId="{C68F627A-4DCA-4883-9ECC-25AD32FB7394}" type="parTrans" cxnId="{086C0873-3459-4004-98E6-9C3B8EBAAD4C}">
      <dgm:prSet/>
      <dgm:spPr/>
      <dgm:t>
        <a:bodyPr/>
        <a:lstStyle/>
        <a:p>
          <a:endParaRPr lang="en-US"/>
        </a:p>
      </dgm:t>
    </dgm:pt>
    <dgm:pt modelId="{186093CF-7DF0-4F51-9D0E-066B06859CA6}" type="sibTrans" cxnId="{086C0873-3459-4004-98E6-9C3B8EBAAD4C}">
      <dgm:prSet/>
      <dgm:spPr/>
      <dgm:t>
        <a:bodyPr/>
        <a:lstStyle/>
        <a:p>
          <a:endParaRPr lang="en-US"/>
        </a:p>
      </dgm:t>
    </dgm:pt>
    <dgm:pt modelId="{DC6C9AB7-7C60-4704-B93E-4643ADAC42A5}" type="pres">
      <dgm:prSet presAssocID="{45D96857-9385-4680-9BB0-63C9FDBA2161}" presName="Name0" presStyleCnt="0">
        <dgm:presLayoutVars>
          <dgm:dir/>
          <dgm:resizeHandles/>
        </dgm:presLayoutVars>
      </dgm:prSet>
      <dgm:spPr/>
    </dgm:pt>
    <dgm:pt modelId="{99AA4505-1F61-4B79-BB95-1B0D25768320}" type="pres">
      <dgm:prSet presAssocID="{CDDEDF0F-26BE-46B6-8C09-CE58F7D2C924}" presName="compNode" presStyleCnt="0"/>
      <dgm:spPr/>
    </dgm:pt>
    <dgm:pt modelId="{27F25C7A-C861-4B48-A04C-CF7F5477FD11}" type="pres">
      <dgm:prSet presAssocID="{CDDEDF0F-26BE-46B6-8C09-CE58F7D2C924}" presName="dummyConnPt" presStyleCnt="0"/>
      <dgm:spPr/>
    </dgm:pt>
    <dgm:pt modelId="{40A47C19-CC38-4B4F-9354-06A6ECE7C632}" type="pres">
      <dgm:prSet presAssocID="{CDDEDF0F-26BE-46B6-8C09-CE58F7D2C924}" presName="node" presStyleLbl="node1" presStyleIdx="0" presStyleCnt="5">
        <dgm:presLayoutVars>
          <dgm:bulletEnabled val="1"/>
        </dgm:presLayoutVars>
      </dgm:prSet>
      <dgm:spPr/>
    </dgm:pt>
    <dgm:pt modelId="{C0E479B6-2282-4753-8B8D-78B2D4B8846C}" type="pres">
      <dgm:prSet presAssocID="{11EEB014-FB9B-46A4-BAD5-B59395B8B311}" presName="sibTrans" presStyleLbl="bgSibTrans2D1" presStyleIdx="0" presStyleCnt="4"/>
      <dgm:spPr/>
    </dgm:pt>
    <dgm:pt modelId="{09EAFA5A-458B-4731-8502-71BC89E2382E}" type="pres">
      <dgm:prSet presAssocID="{CD56A922-E9B4-4301-A1B7-0E3897000BE2}" presName="compNode" presStyleCnt="0"/>
      <dgm:spPr/>
    </dgm:pt>
    <dgm:pt modelId="{31406C02-14D9-47DD-A4AF-C2FCCC13B23F}" type="pres">
      <dgm:prSet presAssocID="{CD56A922-E9B4-4301-A1B7-0E3897000BE2}" presName="dummyConnPt" presStyleCnt="0"/>
      <dgm:spPr/>
    </dgm:pt>
    <dgm:pt modelId="{51B955B9-3BC6-42BD-BD95-0F2B1B7AF45E}" type="pres">
      <dgm:prSet presAssocID="{CD56A922-E9B4-4301-A1B7-0E3897000BE2}" presName="node" presStyleLbl="node1" presStyleIdx="1" presStyleCnt="5">
        <dgm:presLayoutVars>
          <dgm:bulletEnabled val="1"/>
        </dgm:presLayoutVars>
      </dgm:prSet>
      <dgm:spPr/>
    </dgm:pt>
    <dgm:pt modelId="{4EF29738-1D41-4F1F-90EF-46A16064C7ED}" type="pres">
      <dgm:prSet presAssocID="{7A85CB22-C0B5-43E7-B608-B2D27CD6080E}" presName="sibTrans" presStyleLbl="bgSibTrans2D1" presStyleIdx="1" presStyleCnt="4"/>
      <dgm:spPr/>
    </dgm:pt>
    <dgm:pt modelId="{AD47A467-F99B-4298-95D8-333569D6AAE8}" type="pres">
      <dgm:prSet presAssocID="{1286014D-D667-4D2A-A3F1-0F42D25FE12E}" presName="compNode" presStyleCnt="0"/>
      <dgm:spPr/>
    </dgm:pt>
    <dgm:pt modelId="{1F95D603-FD2B-4537-AEB3-FAE8E20BAEBF}" type="pres">
      <dgm:prSet presAssocID="{1286014D-D667-4D2A-A3F1-0F42D25FE12E}" presName="dummyConnPt" presStyleCnt="0"/>
      <dgm:spPr/>
    </dgm:pt>
    <dgm:pt modelId="{88C03B4D-4034-4191-98D8-6FD04F5CC909}" type="pres">
      <dgm:prSet presAssocID="{1286014D-D667-4D2A-A3F1-0F42D25FE12E}" presName="node" presStyleLbl="node1" presStyleIdx="2" presStyleCnt="5">
        <dgm:presLayoutVars>
          <dgm:bulletEnabled val="1"/>
        </dgm:presLayoutVars>
      </dgm:prSet>
      <dgm:spPr/>
    </dgm:pt>
    <dgm:pt modelId="{B802750F-6ACF-4235-A954-52126AFEC206}" type="pres">
      <dgm:prSet presAssocID="{E5F7DE77-D205-4AAB-86DC-369AB5B9B00C}" presName="sibTrans" presStyleLbl="bgSibTrans2D1" presStyleIdx="2" presStyleCnt="4"/>
      <dgm:spPr/>
    </dgm:pt>
    <dgm:pt modelId="{8F9DA9FB-EE60-48A7-811B-701B88B759B9}" type="pres">
      <dgm:prSet presAssocID="{37F21DA9-70F2-4C80-9F49-D3B13048265E}" presName="compNode" presStyleCnt="0"/>
      <dgm:spPr/>
    </dgm:pt>
    <dgm:pt modelId="{9B411BD5-1DC6-46CB-AD5F-144DBDEBAEB0}" type="pres">
      <dgm:prSet presAssocID="{37F21DA9-70F2-4C80-9F49-D3B13048265E}" presName="dummyConnPt" presStyleCnt="0"/>
      <dgm:spPr/>
    </dgm:pt>
    <dgm:pt modelId="{08AA6577-73CA-4E61-AD21-7F069B986B48}" type="pres">
      <dgm:prSet presAssocID="{37F21DA9-70F2-4C80-9F49-D3B13048265E}" presName="node" presStyleLbl="node1" presStyleIdx="3" presStyleCnt="5">
        <dgm:presLayoutVars>
          <dgm:bulletEnabled val="1"/>
        </dgm:presLayoutVars>
      </dgm:prSet>
      <dgm:spPr/>
    </dgm:pt>
    <dgm:pt modelId="{56FD35C5-28B2-46A2-A866-58973F03D97F}" type="pres">
      <dgm:prSet presAssocID="{777349A4-09A2-4969-A70C-6E61553A70CA}" presName="sibTrans" presStyleLbl="bgSibTrans2D1" presStyleIdx="3" presStyleCnt="4"/>
      <dgm:spPr/>
    </dgm:pt>
    <dgm:pt modelId="{7D3ECA7F-2EC6-4802-B939-A95A1F296527}" type="pres">
      <dgm:prSet presAssocID="{0633C399-C785-4EA4-921F-D3C8487A85F1}" presName="compNode" presStyleCnt="0"/>
      <dgm:spPr/>
    </dgm:pt>
    <dgm:pt modelId="{CB6D6598-F269-4B4B-9576-803913815756}" type="pres">
      <dgm:prSet presAssocID="{0633C399-C785-4EA4-921F-D3C8487A85F1}" presName="dummyConnPt" presStyleCnt="0"/>
      <dgm:spPr/>
    </dgm:pt>
    <dgm:pt modelId="{0C5481CE-BCC7-45A1-B10E-605CDB2AA674}" type="pres">
      <dgm:prSet presAssocID="{0633C399-C785-4EA4-921F-D3C8487A85F1}" presName="node" presStyleLbl="node1" presStyleIdx="4" presStyleCnt="5">
        <dgm:presLayoutVars>
          <dgm:bulletEnabled val="1"/>
        </dgm:presLayoutVars>
      </dgm:prSet>
      <dgm:spPr/>
    </dgm:pt>
  </dgm:ptLst>
  <dgm:cxnLst>
    <dgm:cxn modelId="{B4C61D01-8A90-41A9-BA8E-09F5FAF381AC}" srcId="{45D96857-9385-4680-9BB0-63C9FDBA2161}" destId="{1286014D-D667-4D2A-A3F1-0F42D25FE12E}" srcOrd="2" destOrd="0" parTransId="{1D0DF2FB-09D6-498D-9B4C-0060FFE1F56D}" sibTransId="{E5F7DE77-D205-4AAB-86DC-369AB5B9B00C}"/>
    <dgm:cxn modelId="{F09A9701-830B-4ACB-98E5-C1C2B96C9386}" type="presOf" srcId="{0633C399-C785-4EA4-921F-D3C8487A85F1}" destId="{0C5481CE-BCC7-45A1-B10E-605CDB2AA674}" srcOrd="0" destOrd="0" presId="urn:microsoft.com/office/officeart/2005/8/layout/bProcess4"/>
    <dgm:cxn modelId="{25641039-27CA-4DA4-871B-DA473CF45A83}" type="presOf" srcId="{E5F7DE77-D205-4AAB-86DC-369AB5B9B00C}" destId="{B802750F-6ACF-4235-A954-52126AFEC206}" srcOrd="0" destOrd="0" presId="urn:microsoft.com/office/officeart/2005/8/layout/bProcess4"/>
    <dgm:cxn modelId="{83A0053B-9C37-4C21-9771-72F8320BDA21}" srcId="{45D96857-9385-4680-9BB0-63C9FDBA2161}" destId="{37F21DA9-70F2-4C80-9F49-D3B13048265E}" srcOrd="3" destOrd="0" parTransId="{6808203B-C2AF-4637-8024-158BD313A4B7}" sibTransId="{777349A4-09A2-4969-A70C-6E61553A70CA}"/>
    <dgm:cxn modelId="{ADFF8669-79F4-4998-A968-7B252DB21E1C}" type="presOf" srcId="{777349A4-09A2-4969-A70C-6E61553A70CA}" destId="{56FD35C5-28B2-46A2-A866-58973F03D97F}" srcOrd="0" destOrd="0" presId="urn:microsoft.com/office/officeart/2005/8/layout/bProcess4"/>
    <dgm:cxn modelId="{AE2BD84B-F30A-4939-849B-C0128C986433}" type="presOf" srcId="{CD56A922-E9B4-4301-A1B7-0E3897000BE2}" destId="{51B955B9-3BC6-42BD-BD95-0F2B1B7AF45E}" srcOrd="0" destOrd="0" presId="urn:microsoft.com/office/officeart/2005/8/layout/bProcess4"/>
    <dgm:cxn modelId="{086C0873-3459-4004-98E6-9C3B8EBAAD4C}" srcId="{45D96857-9385-4680-9BB0-63C9FDBA2161}" destId="{0633C399-C785-4EA4-921F-D3C8487A85F1}" srcOrd="4" destOrd="0" parTransId="{C68F627A-4DCA-4883-9ECC-25AD32FB7394}" sibTransId="{186093CF-7DF0-4F51-9D0E-066B06859CA6}"/>
    <dgm:cxn modelId="{D3831953-E943-4216-9949-78DFAF91F7D3}" type="presOf" srcId="{CDDEDF0F-26BE-46B6-8C09-CE58F7D2C924}" destId="{40A47C19-CC38-4B4F-9354-06A6ECE7C632}" srcOrd="0" destOrd="0" presId="urn:microsoft.com/office/officeart/2005/8/layout/bProcess4"/>
    <dgm:cxn modelId="{A9EAB789-BB7F-4C20-8ED0-C95BC8AD4156}" type="presOf" srcId="{7A85CB22-C0B5-43E7-B608-B2D27CD6080E}" destId="{4EF29738-1D41-4F1F-90EF-46A16064C7ED}" srcOrd="0" destOrd="0" presId="urn:microsoft.com/office/officeart/2005/8/layout/bProcess4"/>
    <dgm:cxn modelId="{F380088F-5699-417B-8835-B426E97D6A3C}" type="presOf" srcId="{37F21DA9-70F2-4C80-9F49-D3B13048265E}" destId="{08AA6577-73CA-4E61-AD21-7F069B986B48}" srcOrd="0" destOrd="0" presId="urn:microsoft.com/office/officeart/2005/8/layout/bProcess4"/>
    <dgm:cxn modelId="{C2250CAE-3EDE-40FA-9F4B-16C77D517F4A}" type="presOf" srcId="{11EEB014-FB9B-46A4-BAD5-B59395B8B311}" destId="{C0E479B6-2282-4753-8B8D-78B2D4B8846C}" srcOrd="0" destOrd="0" presId="urn:microsoft.com/office/officeart/2005/8/layout/bProcess4"/>
    <dgm:cxn modelId="{ECF1F8F9-1D7B-4177-87C3-0528A46C48F4}" srcId="{45D96857-9385-4680-9BB0-63C9FDBA2161}" destId="{CDDEDF0F-26BE-46B6-8C09-CE58F7D2C924}" srcOrd="0" destOrd="0" parTransId="{A9B14E86-D7B8-4ED0-913C-D6FBD9323B20}" sibTransId="{11EEB014-FB9B-46A4-BAD5-B59395B8B311}"/>
    <dgm:cxn modelId="{17F076FA-2B09-4C8F-BD69-D470B52D4D58}" type="presOf" srcId="{45D96857-9385-4680-9BB0-63C9FDBA2161}" destId="{DC6C9AB7-7C60-4704-B93E-4643ADAC42A5}" srcOrd="0" destOrd="0" presId="urn:microsoft.com/office/officeart/2005/8/layout/bProcess4"/>
    <dgm:cxn modelId="{F18663FC-489A-427E-8EBF-0D7D54216C34}" type="presOf" srcId="{1286014D-D667-4D2A-A3F1-0F42D25FE12E}" destId="{88C03B4D-4034-4191-98D8-6FD04F5CC909}" srcOrd="0" destOrd="0" presId="urn:microsoft.com/office/officeart/2005/8/layout/bProcess4"/>
    <dgm:cxn modelId="{589885FC-9E17-4BF3-A81B-EB8E360880ED}" srcId="{45D96857-9385-4680-9BB0-63C9FDBA2161}" destId="{CD56A922-E9B4-4301-A1B7-0E3897000BE2}" srcOrd="1" destOrd="0" parTransId="{FC8F222A-EE99-4CC6-9DD6-8D258B10CE73}" sibTransId="{7A85CB22-C0B5-43E7-B608-B2D27CD6080E}"/>
    <dgm:cxn modelId="{3933EBF2-FE16-427D-A584-597A35ED7DBD}" type="presParOf" srcId="{DC6C9AB7-7C60-4704-B93E-4643ADAC42A5}" destId="{99AA4505-1F61-4B79-BB95-1B0D25768320}" srcOrd="0" destOrd="0" presId="urn:microsoft.com/office/officeart/2005/8/layout/bProcess4"/>
    <dgm:cxn modelId="{952650EB-173D-4A3B-8371-2CE0127F02A6}" type="presParOf" srcId="{99AA4505-1F61-4B79-BB95-1B0D25768320}" destId="{27F25C7A-C861-4B48-A04C-CF7F5477FD11}" srcOrd="0" destOrd="0" presId="urn:microsoft.com/office/officeart/2005/8/layout/bProcess4"/>
    <dgm:cxn modelId="{D584C8D0-BEC1-4E36-819A-D4F656705CE2}" type="presParOf" srcId="{99AA4505-1F61-4B79-BB95-1B0D25768320}" destId="{40A47C19-CC38-4B4F-9354-06A6ECE7C632}" srcOrd="1" destOrd="0" presId="urn:microsoft.com/office/officeart/2005/8/layout/bProcess4"/>
    <dgm:cxn modelId="{C8AC50B2-3338-4ED7-9661-E7267597EB3E}" type="presParOf" srcId="{DC6C9AB7-7C60-4704-B93E-4643ADAC42A5}" destId="{C0E479B6-2282-4753-8B8D-78B2D4B8846C}" srcOrd="1" destOrd="0" presId="urn:microsoft.com/office/officeart/2005/8/layout/bProcess4"/>
    <dgm:cxn modelId="{91CB9FF2-F453-4DD8-8CDD-5340BBC13BC7}" type="presParOf" srcId="{DC6C9AB7-7C60-4704-B93E-4643ADAC42A5}" destId="{09EAFA5A-458B-4731-8502-71BC89E2382E}" srcOrd="2" destOrd="0" presId="urn:microsoft.com/office/officeart/2005/8/layout/bProcess4"/>
    <dgm:cxn modelId="{36CD2CCF-F602-4BEB-9C46-AC0E9D1CDEE9}" type="presParOf" srcId="{09EAFA5A-458B-4731-8502-71BC89E2382E}" destId="{31406C02-14D9-47DD-A4AF-C2FCCC13B23F}" srcOrd="0" destOrd="0" presId="urn:microsoft.com/office/officeart/2005/8/layout/bProcess4"/>
    <dgm:cxn modelId="{8F41A70A-E1BB-4C8E-BC67-C6E638A5C3A0}" type="presParOf" srcId="{09EAFA5A-458B-4731-8502-71BC89E2382E}" destId="{51B955B9-3BC6-42BD-BD95-0F2B1B7AF45E}" srcOrd="1" destOrd="0" presId="urn:microsoft.com/office/officeart/2005/8/layout/bProcess4"/>
    <dgm:cxn modelId="{072CC9F1-EBF8-4D0B-8549-5BB6519A75EE}" type="presParOf" srcId="{DC6C9AB7-7C60-4704-B93E-4643ADAC42A5}" destId="{4EF29738-1D41-4F1F-90EF-46A16064C7ED}" srcOrd="3" destOrd="0" presId="urn:microsoft.com/office/officeart/2005/8/layout/bProcess4"/>
    <dgm:cxn modelId="{4ABF4316-98A6-4DA2-8A75-3D8DCEA830A7}" type="presParOf" srcId="{DC6C9AB7-7C60-4704-B93E-4643ADAC42A5}" destId="{AD47A467-F99B-4298-95D8-333569D6AAE8}" srcOrd="4" destOrd="0" presId="urn:microsoft.com/office/officeart/2005/8/layout/bProcess4"/>
    <dgm:cxn modelId="{71D5FEA5-50EE-469E-B386-14F885B6C488}" type="presParOf" srcId="{AD47A467-F99B-4298-95D8-333569D6AAE8}" destId="{1F95D603-FD2B-4537-AEB3-FAE8E20BAEBF}" srcOrd="0" destOrd="0" presId="urn:microsoft.com/office/officeart/2005/8/layout/bProcess4"/>
    <dgm:cxn modelId="{5A577AF4-54E5-44AA-9407-B2D9AB08D711}" type="presParOf" srcId="{AD47A467-F99B-4298-95D8-333569D6AAE8}" destId="{88C03B4D-4034-4191-98D8-6FD04F5CC909}" srcOrd="1" destOrd="0" presId="urn:microsoft.com/office/officeart/2005/8/layout/bProcess4"/>
    <dgm:cxn modelId="{EFAE9045-F74D-4B7B-9283-E3AFD719EDB1}" type="presParOf" srcId="{DC6C9AB7-7C60-4704-B93E-4643ADAC42A5}" destId="{B802750F-6ACF-4235-A954-52126AFEC206}" srcOrd="5" destOrd="0" presId="urn:microsoft.com/office/officeart/2005/8/layout/bProcess4"/>
    <dgm:cxn modelId="{3D2C4C02-203C-482A-836B-652D827199A4}" type="presParOf" srcId="{DC6C9AB7-7C60-4704-B93E-4643ADAC42A5}" destId="{8F9DA9FB-EE60-48A7-811B-701B88B759B9}" srcOrd="6" destOrd="0" presId="urn:microsoft.com/office/officeart/2005/8/layout/bProcess4"/>
    <dgm:cxn modelId="{6E086966-4E6B-4516-AE07-F47120957E31}" type="presParOf" srcId="{8F9DA9FB-EE60-48A7-811B-701B88B759B9}" destId="{9B411BD5-1DC6-46CB-AD5F-144DBDEBAEB0}" srcOrd="0" destOrd="0" presId="urn:microsoft.com/office/officeart/2005/8/layout/bProcess4"/>
    <dgm:cxn modelId="{72563836-7EB8-4B57-98E5-A0B19282E638}" type="presParOf" srcId="{8F9DA9FB-EE60-48A7-811B-701B88B759B9}" destId="{08AA6577-73CA-4E61-AD21-7F069B986B48}" srcOrd="1" destOrd="0" presId="urn:microsoft.com/office/officeart/2005/8/layout/bProcess4"/>
    <dgm:cxn modelId="{66CC2D00-261E-4D11-978C-ACE0DD7E7A32}" type="presParOf" srcId="{DC6C9AB7-7C60-4704-B93E-4643ADAC42A5}" destId="{56FD35C5-28B2-46A2-A866-58973F03D97F}" srcOrd="7" destOrd="0" presId="urn:microsoft.com/office/officeart/2005/8/layout/bProcess4"/>
    <dgm:cxn modelId="{45EB96E2-C861-4144-A9B2-DE69E8D235E9}" type="presParOf" srcId="{DC6C9AB7-7C60-4704-B93E-4643ADAC42A5}" destId="{7D3ECA7F-2EC6-4802-B939-A95A1F296527}" srcOrd="8" destOrd="0" presId="urn:microsoft.com/office/officeart/2005/8/layout/bProcess4"/>
    <dgm:cxn modelId="{B94DFB6C-4CC4-4D64-B032-AB76AEC1E094}" type="presParOf" srcId="{7D3ECA7F-2EC6-4802-B939-A95A1F296527}" destId="{CB6D6598-F269-4B4B-9576-803913815756}" srcOrd="0" destOrd="0" presId="urn:microsoft.com/office/officeart/2005/8/layout/bProcess4"/>
    <dgm:cxn modelId="{36481B31-4FC3-4D6E-AFB9-1FD758392428}" type="presParOf" srcId="{7D3ECA7F-2EC6-4802-B939-A95A1F296527}" destId="{0C5481CE-BCC7-45A1-B10E-605CDB2AA674}" srcOrd="1" destOrd="0" presId="urn:microsoft.com/office/officeart/2005/8/layout/bProcess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E479B6-2282-4753-8B8D-78B2D4B8846C}">
      <dsp:nvSpPr>
        <dsp:cNvPr id="0" name=""/>
        <dsp:cNvSpPr/>
      </dsp:nvSpPr>
      <dsp:spPr>
        <a:xfrm rot="5400000">
          <a:off x="456259" y="1007261"/>
          <a:ext cx="1565087" cy="189202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0A47C19-CC38-4B4F-9354-06A6ECE7C632}">
      <dsp:nvSpPr>
        <dsp:cNvPr id="0" name=""/>
        <dsp:cNvSpPr/>
      </dsp:nvSpPr>
      <dsp:spPr>
        <a:xfrm>
          <a:off x="812552" y="2891"/>
          <a:ext cx="2102251" cy="12613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Six sites chosen in Charleston County</a:t>
          </a:r>
        </a:p>
      </dsp:txBody>
      <dsp:txXfrm>
        <a:off x="849496" y="39835"/>
        <a:ext cx="2028363" cy="1187462"/>
      </dsp:txXfrm>
    </dsp:sp>
    <dsp:sp modelId="{4EF29738-1D41-4F1F-90EF-46A16064C7ED}">
      <dsp:nvSpPr>
        <dsp:cNvPr id="0" name=""/>
        <dsp:cNvSpPr/>
      </dsp:nvSpPr>
      <dsp:spPr>
        <a:xfrm rot="5400000">
          <a:off x="456259" y="2583950"/>
          <a:ext cx="1565087" cy="189202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1B955B9-3BC6-42BD-BD95-0F2B1B7AF45E}">
      <dsp:nvSpPr>
        <dsp:cNvPr id="0" name=""/>
        <dsp:cNvSpPr/>
      </dsp:nvSpPr>
      <dsp:spPr>
        <a:xfrm>
          <a:off x="812552" y="1579580"/>
          <a:ext cx="2102251" cy="12613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Flight plans mapped with DroneDeploy</a:t>
          </a:r>
        </a:p>
      </dsp:txBody>
      <dsp:txXfrm>
        <a:off x="849496" y="1616524"/>
        <a:ext cx="2028363" cy="1187462"/>
      </dsp:txXfrm>
    </dsp:sp>
    <dsp:sp modelId="{B802750F-6ACF-4235-A954-52126AFEC206}">
      <dsp:nvSpPr>
        <dsp:cNvPr id="0" name=""/>
        <dsp:cNvSpPr/>
      </dsp:nvSpPr>
      <dsp:spPr>
        <a:xfrm>
          <a:off x="1244603" y="3372294"/>
          <a:ext cx="2784392" cy="189202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8C03B4D-4034-4191-98D8-6FD04F5CC909}">
      <dsp:nvSpPr>
        <dsp:cNvPr id="0" name=""/>
        <dsp:cNvSpPr/>
      </dsp:nvSpPr>
      <dsp:spPr>
        <a:xfrm>
          <a:off x="812552" y="3156268"/>
          <a:ext cx="2102251" cy="12613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Imagery acquisition at peak low tides</a:t>
          </a:r>
        </a:p>
      </dsp:txBody>
      <dsp:txXfrm>
        <a:off x="849496" y="3193212"/>
        <a:ext cx="2028363" cy="1187462"/>
      </dsp:txXfrm>
    </dsp:sp>
    <dsp:sp modelId="{56FD35C5-28B2-46A2-A866-58973F03D97F}">
      <dsp:nvSpPr>
        <dsp:cNvPr id="0" name=""/>
        <dsp:cNvSpPr/>
      </dsp:nvSpPr>
      <dsp:spPr>
        <a:xfrm rot="16200000">
          <a:off x="3252254" y="2583950"/>
          <a:ext cx="1565087" cy="189202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8AA6577-73CA-4E61-AD21-7F069B986B48}">
      <dsp:nvSpPr>
        <dsp:cNvPr id="0" name=""/>
        <dsp:cNvSpPr/>
      </dsp:nvSpPr>
      <dsp:spPr>
        <a:xfrm>
          <a:off x="3608546" y="3156268"/>
          <a:ext cx="2102251" cy="12613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Orthophotos stitched together with Pix4D</a:t>
          </a:r>
        </a:p>
      </dsp:txBody>
      <dsp:txXfrm>
        <a:off x="3645490" y="3193212"/>
        <a:ext cx="2028363" cy="1187462"/>
      </dsp:txXfrm>
    </dsp:sp>
    <dsp:sp modelId="{0C5481CE-BCC7-45A1-B10E-605CDB2AA674}">
      <dsp:nvSpPr>
        <dsp:cNvPr id="0" name=""/>
        <dsp:cNvSpPr/>
      </dsp:nvSpPr>
      <dsp:spPr>
        <a:xfrm>
          <a:off x="3608546" y="1579580"/>
          <a:ext cx="2102251" cy="12613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Classification methods similar to county-wide study</a:t>
          </a:r>
        </a:p>
      </dsp:txBody>
      <dsp:txXfrm>
        <a:off x="3645490" y="1616524"/>
        <a:ext cx="2028363" cy="11874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6867603-F629-4444-BD7F-CA2AB62DDA9A}" type="datetimeFigureOut">
              <a:rPr lang="en-US"/>
              <a:pPr>
                <a:defRPr/>
              </a:pPr>
              <a:t>4/5/2019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80D3471-E997-4A78-AD89-EF0CB92369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069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2A2D770-7A4B-4803-98D5-645F87088F7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88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1AAB4-9784-EE42-BA16-CA0793BE55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45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0D3471-E997-4A78-AD89-EF0CB923690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14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0D3471-E997-4A78-AD89-EF0CB923690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78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0D3471-E997-4A78-AD89-EF0CB923690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2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0D3471-E997-4A78-AD89-EF0CB923690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59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0D3471-E997-4A78-AD89-EF0CB923690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99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1AAB4-9784-EE42-BA16-CA0793BE55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46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in High Marsh is near 0 and negative</a:t>
            </a:r>
          </a:p>
          <a:p>
            <a:r>
              <a:rPr lang="en-US" dirty="0"/>
              <a:t>Low marsh almost doubles</a:t>
            </a:r>
          </a:p>
          <a:p>
            <a:r>
              <a:rPr lang="en-US" dirty="0"/>
              <a:t>Likely because of tidal influence from NAIP imagery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0D3471-E997-4A78-AD89-EF0CB923690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94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1AAB4-9784-EE42-BA16-CA0793BE55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51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447801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6096000"/>
            <a:ext cx="8534400" cy="762000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0"/>
            <a:ext cx="27432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0"/>
            <a:ext cx="8026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79638"/>
            <a:ext cx="5384800" cy="4221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79638"/>
            <a:ext cx="5384800" cy="4221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62488" y="146756"/>
            <a:ext cx="8827911" cy="691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3821" y="1028171"/>
            <a:ext cx="11130845" cy="325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76400" y="959963"/>
            <a:ext cx="8839200" cy="1828800"/>
          </a:xfrm>
        </p:spPr>
        <p:txBody>
          <a:bodyPr/>
          <a:lstStyle/>
          <a:p>
            <a:r>
              <a:rPr lang="en-US" sz="3200" i="1" dirty="0"/>
              <a:t>Low-altitude Remote Sensing Applications for Coastal Zone Management in South Carolina</a:t>
            </a:r>
            <a:endParaRPr lang="en-US" sz="32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2709" y="6157246"/>
            <a:ext cx="9078012" cy="824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chemeClr val="bg1"/>
                </a:solidFill>
                <a:latin typeface="Calibri" pitchFamily="34" charset="0"/>
              </a:rPr>
              <a:t>Brian Palus, Norman S. Levine, Daniel Burger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6BFEC-5EDA-4847-928D-F5BD39B06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7298" y="304800"/>
            <a:ext cx="6529017" cy="797668"/>
          </a:xfrm>
        </p:spPr>
        <p:txBody>
          <a:bodyPr/>
          <a:lstStyle/>
          <a:p>
            <a:r>
              <a:rPr lang="en-US" dirty="0"/>
              <a:t>Plum Island</a:t>
            </a:r>
            <a:br>
              <a:rPr lang="en-US" dirty="0"/>
            </a:b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45B8101-ED75-4BBA-AAD6-8B9F51A093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0" y="1191247"/>
            <a:ext cx="3871614" cy="4475506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8E2AF8-D38E-4A03-9816-B72B6A37BB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193" y="1191247"/>
            <a:ext cx="3871614" cy="4475506"/>
          </a:xfr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4562A83B-CBB4-4B0E-966D-DB9E8AD728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05" y="1191246"/>
            <a:ext cx="3871613" cy="4475505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BE26F4C-0F93-4B8B-BE7C-01B13EDC3A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178203"/>
              </p:ext>
            </p:extLst>
          </p:nvPr>
        </p:nvGraphicFramePr>
        <p:xfrm>
          <a:off x="1544286" y="5810247"/>
          <a:ext cx="9103427" cy="531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879">
                  <a:extLst>
                    <a:ext uri="{9D8B030D-6E8A-4147-A177-3AD203B41FA5}">
                      <a16:colId xmlns:a16="http://schemas.microsoft.com/office/drawing/2014/main" val="1878195706"/>
                    </a:ext>
                  </a:extLst>
                </a:gridCol>
                <a:gridCol w="726541">
                  <a:extLst>
                    <a:ext uri="{9D8B030D-6E8A-4147-A177-3AD203B41FA5}">
                      <a16:colId xmlns:a16="http://schemas.microsoft.com/office/drawing/2014/main" val="3601320963"/>
                    </a:ext>
                  </a:extLst>
                </a:gridCol>
                <a:gridCol w="754180">
                  <a:extLst>
                    <a:ext uri="{9D8B030D-6E8A-4147-A177-3AD203B41FA5}">
                      <a16:colId xmlns:a16="http://schemas.microsoft.com/office/drawing/2014/main" val="1469170587"/>
                    </a:ext>
                  </a:extLst>
                </a:gridCol>
                <a:gridCol w="774141">
                  <a:extLst>
                    <a:ext uri="{9D8B030D-6E8A-4147-A177-3AD203B41FA5}">
                      <a16:colId xmlns:a16="http://schemas.microsoft.com/office/drawing/2014/main" val="1798444848"/>
                    </a:ext>
                  </a:extLst>
                </a:gridCol>
                <a:gridCol w="801780">
                  <a:extLst>
                    <a:ext uri="{9D8B030D-6E8A-4147-A177-3AD203B41FA5}">
                      <a16:colId xmlns:a16="http://schemas.microsoft.com/office/drawing/2014/main" val="3813935707"/>
                    </a:ext>
                  </a:extLst>
                </a:gridCol>
                <a:gridCol w="950726">
                  <a:extLst>
                    <a:ext uri="{9D8B030D-6E8A-4147-A177-3AD203B41FA5}">
                      <a16:colId xmlns:a16="http://schemas.microsoft.com/office/drawing/2014/main" val="2206443995"/>
                    </a:ext>
                  </a:extLst>
                </a:gridCol>
                <a:gridCol w="978364">
                  <a:extLst>
                    <a:ext uri="{9D8B030D-6E8A-4147-A177-3AD203B41FA5}">
                      <a16:colId xmlns:a16="http://schemas.microsoft.com/office/drawing/2014/main" val="1115398453"/>
                    </a:ext>
                  </a:extLst>
                </a:gridCol>
                <a:gridCol w="841704">
                  <a:extLst>
                    <a:ext uri="{9D8B030D-6E8A-4147-A177-3AD203B41FA5}">
                      <a16:colId xmlns:a16="http://schemas.microsoft.com/office/drawing/2014/main" val="918548446"/>
                    </a:ext>
                  </a:extLst>
                </a:gridCol>
                <a:gridCol w="889305">
                  <a:extLst>
                    <a:ext uri="{9D8B030D-6E8A-4147-A177-3AD203B41FA5}">
                      <a16:colId xmlns:a16="http://schemas.microsoft.com/office/drawing/2014/main" val="1622231435"/>
                    </a:ext>
                  </a:extLst>
                </a:gridCol>
                <a:gridCol w="1065888">
                  <a:extLst>
                    <a:ext uri="{9D8B030D-6E8A-4147-A177-3AD203B41FA5}">
                      <a16:colId xmlns:a16="http://schemas.microsoft.com/office/drawing/2014/main" val="3729776989"/>
                    </a:ext>
                  </a:extLst>
                </a:gridCol>
                <a:gridCol w="569919">
                  <a:extLst>
                    <a:ext uri="{9D8B030D-6E8A-4147-A177-3AD203B41FA5}">
                      <a16:colId xmlns:a16="http://schemas.microsoft.com/office/drawing/2014/main" val="1034599102"/>
                    </a:ext>
                  </a:extLst>
                </a:gridCol>
              </a:tblGrid>
              <a:tr h="27090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Site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LOW.drone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HIGH.drone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LOW.county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HIGH.county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LOW.difference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HIGH.difference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TOTAL.drone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TOTAL.county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TOTAL.difference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Site Area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363215"/>
                  </a:ext>
                </a:extLst>
              </a:tr>
              <a:tr h="2604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Plum Island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114.51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29.18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159.78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8.97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-45.27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20.21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143.69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168.74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-25.06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235.76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126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1147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32233F-D9E1-4D91-9A18-0088F4897D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77" r="3663"/>
          <a:stretch/>
        </p:blipFill>
        <p:spPr>
          <a:xfrm>
            <a:off x="7791498" y="907336"/>
            <a:ext cx="4400501" cy="5593879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45140-2FD3-49DF-ACBC-37A885B98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509" y="520740"/>
            <a:ext cx="8596668" cy="1320800"/>
          </a:xfrm>
        </p:spPr>
        <p:txBody>
          <a:bodyPr/>
          <a:lstStyle/>
          <a:p>
            <a:r>
              <a:rPr lang="en-US" dirty="0"/>
              <a:t>Further Discussion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80B503-DC70-4F8C-BF98-A60683E6F1DE}"/>
              </a:ext>
            </a:extLst>
          </p:cNvPr>
          <p:cNvSpPr txBox="1"/>
          <p:nvPr/>
        </p:nvSpPr>
        <p:spPr>
          <a:xfrm>
            <a:off x="363794" y="1614449"/>
            <a:ext cx="75038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Drone coverage is a function of image overlap, flight altitude, and battery life.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DSMs were produced but were not of usable quality. Pix4D suggests thorough image overlap, with a second pass perpendicular to the first. (battery life)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Common off-the-shelf UAVs provide ultra-fine, true-color imagery, but no NIR. Near-IR sensors are available in the aftermarket.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407F26-B795-4ACE-9B4C-41EBB9C739E7}"/>
              </a:ext>
            </a:extLst>
          </p:cNvPr>
          <p:cNvSpPr txBox="1"/>
          <p:nvPr/>
        </p:nvSpPr>
        <p:spPr>
          <a:xfrm>
            <a:off x="363794" y="4277797"/>
            <a:ext cx="99895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Monitoring of restoration projects/shorelines/transitional zones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DSM, biomass estimates can be improved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Forest canopy assessments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Erosion assessment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Invasives species monitoring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2DD646-B3BD-4487-903E-3B30A4D5F750}"/>
              </a:ext>
            </a:extLst>
          </p:cNvPr>
          <p:cNvSpPr txBox="1"/>
          <p:nvPr/>
        </p:nvSpPr>
        <p:spPr>
          <a:xfrm>
            <a:off x="152400" y="1152784"/>
            <a:ext cx="377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highlight>
                  <a:srgbClr val="760317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Further drone discussion: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917080-BEC3-4BAA-9B2D-1D66226544DA}"/>
              </a:ext>
            </a:extLst>
          </p:cNvPr>
          <p:cNvSpPr txBox="1">
            <a:spLocks/>
          </p:cNvSpPr>
          <p:nvPr/>
        </p:nvSpPr>
        <p:spPr bwMode="auto">
          <a:xfrm>
            <a:off x="4400501" y="110580"/>
            <a:ext cx="3390998" cy="691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00"/>
                </a:solidFill>
                <a:latin typeface="Arial" charset="0"/>
              </a:defRPr>
            </a:lvl9pPr>
          </a:lstStyle>
          <a:p>
            <a:r>
              <a:rPr lang="en-US" kern="0" dirty="0"/>
              <a:t>Conclusions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C045D6-8F9C-4565-AEED-D8BEF67F7197}"/>
              </a:ext>
            </a:extLst>
          </p:cNvPr>
          <p:cNvSpPr txBox="1"/>
          <p:nvPr/>
        </p:nvSpPr>
        <p:spPr>
          <a:xfrm>
            <a:off x="152400" y="3730953"/>
            <a:ext cx="377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highlight>
                  <a:srgbClr val="760317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Other applications:</a:t>
            </a:r>
          </a:p>
        </p:txBody>
      </p:sp>
    </p:spTree>
    <p:extLst>
      <p:ext uri="{BB962C8B-B14F-4D97-AF65-F5344CB8AC3E}">
        <p14:creationId xmlns:p14="http://schemas.microsoft.com/office/powerpoint/2010/main" val="428641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    ---    Questions?</a:t>
            </a:r>
          </a:p>
        </p:txBody>
      </p:sp>
      <p:pic>
        <p:nvPicPr>
          <p:cNvPr id="4" name="Picture 2" descr="https://scgis.maps.arcgis.com/sharing/rest/portals/self/resources/banner.jpg?token=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75" y="936978"/>
            <a:ext cx="12223172" cy="550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660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South Carolina Coastal Zone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21808"/>
            <a:ext cx="12192000" cy="551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2072" y="1863237"/>
            <a:ext cx="8241377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>
                <a:srgbClr val="99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highlight>
                  <a:srgbClr val="800000"/>
                </a:highlight>
              </a:rPr>
              <a:t>Technological priorities of  the SC Coastal Management program include continuing to improve assessment methods for critical wetlands through GIS and coastal modeling</a:t>
            </a:r>
          </a:p>
          <a:p>
            <a:pPr marL="285750" indent="-285750" algn="l">
              <a:buClr>
                <a:srgbClr val="990000"/>
              </a:buClr>
              <a:buSzPct val="15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highlight>
                <a:srgbClr val="800000"/>
              </a:highlight>
            </a:endParaRPr>
          </a:p>
          <a:p>
            <a:pPr marL="285750" indent="-285750" algn="l">
              <a:buClr>
                <a:srgbClr val="990000"/>
              </a:buClr>
              <a:buSzPct val="15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highlight>
                <a:srgbClr val="800000"/>
              </a:highlight>
            </a:endParaRPr>
          </a:p>
          <a:p>
            <a:pPr marL="285750" indent="-285750" algn="l">
              <a:buClr>
                <a:srgbClr val="99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highlight>
                  <a:srgbClr val="800000"/>
                </a:highlight>
              </a:rPr>
              <a:t>Emerging technologies can be used to improve classification and monitoring of coastal zones</a:t>
            </a:r>
          </a:p>
          <a:p>
            <a:pPr marL="742950" lvl="1" indent="-285750" algn="l">
              <a:buClr>
                <a:srgbClr val="99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highlight>
                  <a:srgbClr val="800000"/>
                </a:highlight>
              </a:rPr>
              <a:t>LiDAR-Imagery ‘fusion’  for transition zones</a:t>
            </a:r>
          </a:p>
          <a:p>
            <a:pPr marL="742950" lvl="1" indent="-285750" algn="l">
              <a:buClr>
                <a:srgbClr val="99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highlight>
                  <a:srgbClr val="800000"/>
                </a:highlight>
              </a:rPr>
              <a:t>Drone/UAV technologies for on-demand and ultra-fine resolution monitoring</a:t>
            </a:r>
          </a:p>
          <a:p>
            <a:pPr marL="742950" lvl="1" indent="-285750" algn="l">
              <a:buClr>
                <a:srgbClr val="990000"/>
              </a:buClr>
              <a:buSzPct val="15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highlight>
                <a:srgbClr val="800000"/>
              </a:highlight>
            </a:endParaRPr>
          </a:p>
          <a:p>
            <a:pPr marL="742950" lvl="1" indent="-285750" algn="l">
              <a:buClr>
                <a:srgbClr val="990000"/>
              </a:buClr>
              <a:buSzPct val="15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highlight>
                <a:srgbClr val="800000"/>
              </a:highlight>
            </a:endParaRPr>
          </a:p>
          <a:p>
            <a:pPr marL="285750" indent="-285750" algn="l">
              <a:buClr>
                <a:srgbClr val="99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highlight>
                  <a:srgbClr val="800000"/>
                </a:highlight>
              </a:rPr>
              <a:t>Charleston County used for county-wide and site specific wetlands classifications</a:t>
            </a:r>
          </a:p>
        </p:txBody>
      </p:sp>
    </p:spTree>
    <p:extLst>
      <p:ext uri="{BB962C8B-B14F-4D97-AF65-F5344CB8AC3E}">
        <p14:creationId xmlns:p14="http://schemas.microsoft.com/office/powerpoint/2010/main" val="122011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28576"/>
            <a:ext cx="6477000" cy="8096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LiDAR/DEM Inclusion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924BD46-26A6-4202-B64E-6E79B8005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586" y="3305175"/>
            <a:ext cx="5279195" cy="32496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A3817E-9D7F-42A3-8141-7CDD92983A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89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7907" b="-96"/>
          <a:stretch/>
        </p:blipFill>
        <p:spPr>
          <a:xfrm>
            <a:off x="6231220" y="3305175"/>
            <a:ext cx="5308697" cy="3267771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E4DF9C-DA4D-4B4B-9F9E-968662683E85}"/>
              </a:ext>
            </a:extLst>
          </p:cNvPr>
          <p:cNvSpPr txBox="1"/>
          <p:nvPr/>
        </p:nvSpPr>
        <p:spPr>
          <a:xfrm>
            <a:off x="502113" y="1304924"/>
            <a:ext cx="10917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/>
              <a:t>Traditionally, NIR used in vegetation classification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/>
              <a:t>Salt marsh vegetation zones are largely dependent on elevation above MSL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/>
              <a:t>Species based on frequency and tolerance of tidal saltwater inundation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/>
              <a:t>LiDAR-based elevation data increasingly use for classification studies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8308E3-3682-46FD-9315-7808D39002A5}"/>
              </a:ext>
            </a:extLst>
          </p:cNvPr>
          <p:cNvSpPr txBox="1"/>
          <p:nvPr/>
        </p:nvSpPr>
        <p:spPr>
          <a:xfrm>
            <a:off x="1024961" y="3305175"/>
            <a:ext cx="139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NAIP 432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7F236B-6CCE-4606-AB33-F4E9810FE5E1}"/>
              </a:ext>
            </a:extLst>
          </p:cNvPr>
          <p:cNvSpPr txBox="1"/>
          <p:nvPr/>
        </p:nvSpPr>
        <p:spPr>
          <a:xfrm>
            <a:off x="6505575" y="3305175"/>
            <a:ext cx="139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1m DEM</a:t>
            </a:r>
          </a:p>
        </p:txBody>
      </p:sp>
    </p:spTree>
    <p:extLst>
      <p:ext uri="{BB962C8B-B14F-4D97-AF65-F5344CB8AC3E}">
        <p14:creationId xmlns:p14="http://schemas.microsoft.com/office/powerpoint/2010/main" val="49317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Classification Methods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4121F99-83FF-450A-985B-2283FDF3444E}"/>
              </a:ext>
            </a:extLst>
          </p:cNvPr>
          <p:cNvSpPr txBox="1">
            <a:spLocks/>
          </p:cNvSpPr>
          <p:nvPr/>
        </p:nvSpPr>
        <p:spPr>
          <a:xfrm>
            <a:off x="825980" y="1560822"/>
            <a:ext cx="5498620" cy="3880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Data Preparation: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2015 NAIP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Vis+NIR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 Imagery gathered for Charleston County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1m-resolution County DEM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Calculated NDVI band from NIR and Red bands of NAIP imagery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ArcGIS Composite Bands tool to create 6-layer imagery dataset of Charleston County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Upland, developed areas, open water clipped from imagery based on OCRM data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Training samples created: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757589-BBB5-4FC0-AE4C-C3368CC586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990" y="838199"/>
            <a:ext cx="2678349" cy="1884522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Relaxed"/>
            <a:lightRig rig="threePt" dir="t"/>
          </a:scene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CD4867-1A3B-4CD4-897B-848AB75559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990" y="2722721"/>
            <a:ext cx="2678349" cy="1884522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Relaxed"/>
            <a:lightRig rig="threePt" dir="t"/>
          </a:scene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0011BB-8263-40C7-B8E6-6D81841047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987" y="4326145"/>
            <a:ext cx="2678349" cy="1884522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Relaxed"/>
            <a:lightRig rig="threePt" dir="t"/>
          </a:scene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27E50E1-C1DF-4234-AB90-9164B7716558}"/>
              </a:ext>
            </a:extLst>
          </p:cNvPr>
          <p:cNvSpPr/>
          <p:nvPr/>
        </p:nvSpPr>
        <p:spPr>
          <a:xfrm>
            <a:off x="8256507" y="1923733"/>
            <a:ext cx="529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A9DD89-296D-42DD-A4DA-51226BB00F22}"/>
              </a:ext>
            </a:extLst>
          </p:cNvPr>
          <p:cNvSpPr/>
          <p:nvPr/>
        </p:nvSpPr>
        <p:spPr>
          <a:xfrm>
            <a:off x="8256507" y="3864480"/>
            <a:ext cx="529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79AE6F3-16A4-47A7-B07B-57646D716F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8324" y="4986574"/>
            <a:ext cx="1327035" cy="176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49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2263" y="148065"/>
            <a:ext cx="5710538" cy="691443"/>
          </a:xfrm>
        </p:spPr>
        <p:txBody>
          <a:bodyPr/>
          <a:lstStyle/>
          <a:p>
            <a:r>
              <a:rPr lang="en-US" dirty="0"/>
              <a:t>Results</a:t>
            </a:r>
            <a:endParaRPr lang="en-US" sz="2800" dirty="0"/>
          </a:p>
        </p:txBody>
      </p:sp>
      <p:sp>
        <p:nvSpPr>
          <p:cNvPr id="3" name="AutoShape 2" descr="Inline image 1"/>
          <p:cNvSpPr>
            <a:spLocks noChangeAspect="1" noChangeArrowheads="1"/>
          </p:cNvSpPr>
          <p:nvPr/>
        </p:nvSpPr>
        <p:spPr bwMode="auto">
          <a:xfrm>
            <a:off x="155575" y="-1508125"/>
            <a:ext cx="471487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57CBC8B-5C9C-442B-A06F-6AF0B46610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04" y="1114425"/>
            <a:ext cx="7952537" cy="55955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D4DDB3-B71B-4290-8E61-2C455FF43E1C}"/>
              </a:ext>
            </a:extLst>
          </p:cNvPr>
          <p:cNvSpPr txBox="1"/>
          <p:nvPr/>
        </p:nvSpPr>
        <p:spPr>
          <a:xfrm>
            <a:off x="8629650" y="1495425"/>
            <a:ext cx="29718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Calculated Low Marsh Acreage: </a:t>
            </a:r>
          </a:p>
          <a:p>
            <a:pPr algn="l"/>
            <a:r>
              <a:rPr lang="en-US" sz="1600" dirty="0"/>
              <a:t>98,988</a:t>
            </a:r>
          </a:p>
          <a:p>
            <a:pPr algn="l"/>
            <a:r>
              <a:rPr lang="en-US" sz="1600" dirty="0"/>
              <a:t>(Fringe + Low)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Calculated High Marsh Acreage: </a:t>
            </a:r>
          </a:p>
          <a:p>
            <a:pPr algn="l"/>
            <a:r>
              <a:rPr lang="en-US" sz="1600" dirty="0"/>
              <a:t>18,757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Historical Studies:</a:t>
            </a:r>
          </a:p>
          <a:p>
            <a:pPr algn="l"/>
            <a:endParaRPr lang="en-US" dirty="0"/>
          </a:p>
          <a:p>
            <a:pPr algn="l"/>
            <a:r>
              <a:rPr lang="en-US" sz="1600" dirty="0"/>
              <a:t>Pendleton (2007)</a:t>
            </a:r>
          </a:p>
          <a:p>
            <a:pPr marL="285750" indent="-285750" algn="l">
              <a:buFontTx/>
              <a:buChar char="-"/>
            </a:pPr>
            <a:r>
              <a:rPr lang="en-US" sz="1600" dirty="0"/>
              <a:t>Low: 122,030</a:t>
            </a:r>
          </a:p>
          <a:p>
            <a:pPr marL="285750" indent="-285750" algn="l">
              <a:buFontTx/>
              <a:buChar char="-"/>
            </a:pPr>
            <a:r>
              <a:rPr lang="en-US" sz="1600" dirty="0"/>
              <a:t>High: 18,078</a:t>
            </a:r>
          </a:p>
          <a:p>
            <a:pPr algn="l"/>
            <a:r>
              <a:rPr lang="en-US" sz="1600" dirty="0" err="1"/>
              <a:t>Tiner</a:t>
            </a:r>
            <a:r>
              <a:rPr lang="en-US" sz="1600" dirty="0"/>
              <a:t> (1977)</a:t>
            </a:r>
          </a:p>
          <a:p>
            <a:pPr marL="285750" indent="-285750" algn="l">
              <a:buFontTx/>
              <a:buChar char="-"/>
            </a:pPr>
            <a:r>
              <a:rPr lang="en-US" sz="1600" dirty="0"/>
              <a:t>Low: 117,989</a:t>
            </a:r>
          </a:p>
          <a:p>
            <a:pPr marL="285750" indent="-285750" algn="l">
              <a:buFontTx/>
              <a:buChar char="-"/>
            </a:pPr>
            <a:r>
              <a:rPr lang="en-US" sz="1600" dirty="0"/>
              <a:t>High: 13,569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5108147" y="0"/>
            <a:ext cx="5397927" cy="848412"/>
          </a:xfrm>
        </p:spPr>
        <p:txBody>
          <a:bodyPr/>
          <a:lstStyle/>
          <a:p>
            <a:r>
              <a:rPr lang="en-US" dirty="0"/>
              <a:t>Accuracy &amp; Discussion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EACF54D-2B0F-4A7D-9915-9E2E0EFD5F60}"/>
              </a:ext>
            </a:extLst>
          </p:cNvPr>
          <p:cNvSpPr txBox="1">
            <a:spLocks/>
          </p:cNvSpPr>
          <p:nvPr/>
        </p:nvSpPr>
        <p:spPr bwMode="auto">
          <a:xfrm>
            <a:off x="677334" y="609600"/>
            <a:ext cx="8596668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00"/>
                </a:solidFill>
                <a:latin typeface="Arial" charset="0"/>
              </a:defRPr>
            </a:lvl9pPr>
          </a:lstStyle>
          <a:p>
            <a:r>
              <a:rPr lang="en-US" kern="0" dirty="0"/>
              <a:t>Accuracy Assessment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29F722-A90C-49EF-BECA-DB0E667F3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1939789"/>
            <a:ext cx="8914275" cy="22922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E1042D-B5D0-403C-B81E-46F62691A8F4}"/>
              </a:ext>
            </a:extLst>
          </p:cNvPr>
          <p:cNvSpPr txBox="1"/>
          <p:nvPr/>
        </p:nvSpPr>
        <p:spPr>
          <a:xfrm>
            <a:off x="0" y="1143001"/>
            <a:ext cx="3574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Accuracy Assessment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841A59-58A6-4642-9B22-9C1F99A77A90}"/>
              </a:ext>
            </a:extLst>
          </p:cNvPr>
          <p:cNvSpPr/>
          <p:nvPr/>
        </p:nvSpPr>
        <p:spPr>
          <a:xfrm>
            <a:off x="3021697" y="1561731"/>
            <a:ext cx="15279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Confusion Matrix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8D817C-F4D7-4CFF-BB31-7B6D21AE6715}"/>
              </a:ext>
            </a:extLst>
          </p:cNvPr>
          <p:cNvSpPr/>
          <p:nvPr/>
        </p:nvSpPr>
        <p:spPr>
          <a:xfrm>
            <a:off x="677334" y="4680370"/>
            <a:ext cx="102375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Fringe and High Marsh classes were often misclassified as each other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Previous imagery-based study (Pendleton, 2007) used tide-controlled image acquisition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FF1DD4-4039-4BF8-9B29-8AAE43187A51}"/>
              </a:ext>
            </a:extLst>
          </p:cNvPr>
          <p:cNvSpPr/>
          <p:nvPr/>
        </p:nvSpPr>
        <p:spPr>
          <a:xfrm>
            <a:off x="677333" y="4202284"/>
            <a:ext cx="677121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Accuracy &gt; 80% suggests strong agreement of accuracy (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Congalton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 G., &amp; Green, K., 2008)</a:t>
            </a:r>
          </a:p>
        </p:txBody>
      </p:sp>
    </p:spTree>
    <p:extLst>
      <p:ext uri="{BB962C8B-B14F-4D97-AF65-F5344CB8AC3E}">
        <p14:creationId xmlns:p14="http://schemas.microsoft.com/office/powerpoint/2010/main" val="3978769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4968" y="65988"/>
            <a:ext cx="6769231" cy="77299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Drone/UAV Site Classification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B80EA9-B34C-4EB1-A3C6-1F4CA0432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650" y="838986"/>
            <a:ext cx="6523350" cy="5645206"/>
          </a:xfrm>
          <a:prstGeom prst="rect">
            <a:avLst/>
          </a:prstGeom>
        </p:spPr>
      </p:pic>
      <p:graphicFrame>
        <p:nvGraphicFramePr>
          <p:cNvPr id="9" name="TextBox 4">
            <a:extLst>
              <a:ext uri="{FF2B5EF4-FFF2-40B4-BE49-F238E27FC236}">
                <a16:creationId xmlns:a16="http://schemas.microsoft.com/office/drawing/2014/main" id="{7D6A04CE-17A6-4EEE-B424-6F04CB1470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9290927"/>
              </p:ext>
            </p:extLst>
          </p:nvPr>
        </p:nvGraphicFramePr>
        <p:xfrm>
          <a:off x="-516478" y="1318808"/>
          <a:ext cx="6523350" cy="4420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8AA1E783-DAB1-4D60-90E4-C13EB19F2BE9}"/>
              </a:ext>
            </a:extLst>
          </p:cNvPr>
          <p:cNvSpPr/>
          <p:nvPr/>
        </p:nvSpPr>
        <p:spPr>
          <a:xfrm>
            <a:off x="2620650" y="123467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highlight>
                  <a:srgbClr val="760317"/>
                </a:highlight>
              </a:rPr>
              <a:t>On-demand imagery acquisition</a:t>
            </a:r>
          </a:p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highlight>
                  <a:srgbClr val="760317"/>
                </a:highlight>
              </a:rPr>
              <a:t>&lt;5cm pixel resolution</a:t>
            </a:r>
          </a:p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highlight>
                  <a:srgbClr val="760317"/>
                </a:highlight>
              </a:rPr>
              <a:t>Ability to create digital surface models (DSMs)</a:t>
            </a:r>
          </a:p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highlight>
                  <a:srgbClr val="760317"/>
                </a:highlight>
              </a:rPr>
              <a:t>Ideal for marsh ecosystems where vegetation sampling and ground truthing can be difficult or destructive </a:t>
            </a:r>
          </a:p>
        </p:txBody>
      </p:sp>
    </p:spTree>
    <p:extLst>
      <p:ext uri="{BB962C8B-B14F-4D97-AF65-F5344CB8AC3E}">
        <p14:creationId xmlns:p14="http://schemas.microsoft.com/office/powerpoint/2010/main" val="350735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6BFEC-5EDA-4847-928D-F5BD39B06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945" y="149377"/>
            <a:ext cx="8543656" cy="922339"/>
          </a:xfrm>
        </p:spPr>
        <p:txBody>
          <a:bodyPr/>
          <a:lstStyle/>
          <a:p>
            <a:r>
              <a:rPr lang="en-US" dirty="0"/>
              <a:t>Dixie Plantation/Wadmalaw River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45B8101-ED75-4BBA-AAD6-8B9F51A093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423" y="1071716"/>
            <a:ext cx="4426156" cy="5116545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8E2AF8-D38E-4A03-9816-B72B6A37BB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512" y="1076632"/>
            <a:ext cx="4426156" cy="511654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E9FE80-9C5C-46AE-A2C6-83A67DA948EF}"/>
              </a:ext>
            </a:extLst>
          </p:cNvPr>
          <p:cNvSpPr txBox="1"/>
          <p:nvPr/>
        </p:nvSpPr>
        <p:spPr>
          <a:xfrm>
            <a:off x="76200" y="1352550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Is it high tide in the original imagery?</a:t>
            </a:r>
          </a:p>
        </p:txBody>
      </p:sp>
    </p:spTree>
    <p:extLst>
      <p:ext uri="{BB962C8B-B14F-4D97-AF65-F5344CB8AC3E}">
        <p14:creationId xmlns:p14="http://schemas.microsoft.com/office/powerpoint/2010/main" val="3762140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45B8101-ED75-4BBA-AAD6-8B9F51A093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071716"/>
            <a:ext cx="4426156" cy="5116544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8E2AF8-D38E-4A03-9816-B72B6A37BB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95" y="1071716"/>
            <a:ext cx="4426156" cy="5116544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6AC9F7-8238-4D6D-85BB-9CBA30202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0729" y="136525"/>
            <a:ext cx="8828087" cy="692150"/>
          </a:xfrm>
        </p:spPr>
        <p:txBody>
          <a:bodyPr/>
          <a:lstStyle/>
          <a:p>
            <a:r>
              <a:rPr lang="en-US" dirty="0"/>
              <a:t>Dixie Plantation/Wadmalaw River</a:t>
            </a:r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33AFE962-6043-4B5A-8629-93A3EE1586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7217955"/>
              </p:ext>
            </p:extLst>
          </p:nvPr>
        </p:nvGraphicFramePr>
        <p:xfrm>
          <a:off x="831017" y="6324785"/>
          <a:ext cx="9096834" cy="520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4286">
                  <a:extLst>
                    <a:ext uri="{9D8B030D-6E8A-4147-A177-3AD203B41FA5}">
                      <a16:colId xmlns:a16="http://schemas.microsoft.com/office/drawing/2014/main" val="1893955036"/>
                    </a:ext>
                  </a:extLst>
                </a:gridCol>
                <a:gridCol w="726541">
                  <a:extLst>
                    <a:ext uri="{9D8B030D-6E8A-4147-A177-3AD203B41FA5}">
                      <a16:colId xmlns:a16="http://schemas.microsoft.com/office/drawing/2014/main" val="4121187871"/>
                    </a:ext>
                  </a:extLst>
                </a:gridCol>
                <a:gridCol w="754180">
                  <a:extLst>
                    <a:ext uri="{9D8B030D-6E8A-4147-A177-3AD203B41FA5}">
                      <a16:colId xmlns:a16="http://schemas.microsoft.com/office/drawing/2014/main" val="3121594914"/>
                    </a:ext>
                  </a:extLst>
                </a:gridCol>
                <a:gridCol w="774141">
                  <a:extLst>
                    <a:ext uri="{9D8B030D-6E8A-4147-A177-3AD203B41FA5}">
                      <a16:colId xmlns:a16="http://schemas.microsoft.com/office/drawing/2014/main" val="140435368"/>
                    </a:ext>
                  </a:extLst>
                </a:gridCol>
                <a:gridCol w="801780">
                  <a:extLst>
                    <a:ext uri="{9D8B030D-6E8A-4147-A177-3AD203B41FA5}">
                      <a16:colId xmlns:a16="http://schemas.microsoft.com/office/drawing/2014/main" val="3920974859"/>
                    </a:ext>
                  </a:extLst>
                </a:gridCol>
                <a:gridCol w="950726">
                  <a:extLst>
                    <a:ext uri="{9D8B030D-6E8A-4147-A177-3AD203B41FA5}">
                      <a16:colId xmlns:a16="http://schemas.microsoft.com/office/drawing/2014/main" val="1848103328"/>
                    </a:ext>
                  </a:extLst>
                </a:gridCol>
                <a:gridCol w="978364">
                  <a:extLst>
                    <a:ext uri="{9D8B030D-6E8A-4147-A177-3AD203B41FA5}">
                      <a16:colId xmlns:a16="http://schemas.microsoft.com/office/drawing/2014/main" val="1445008462"/>
                    </a:ext>
                  </a:extLst>
                </a:gridCol>
                <a:gridCol w="841704">
                  <a:extLst>
                    <a:ext uri="{9D8B030D-6E8A-4147-A177-3AD203B41FA5}">
                      <a16:colId xmlns:a16="http://schemas.microsoft.com/office/drawing/2014/main" val="3207162501"/>
                    </a:ext>
                  </a:extLst>
                </a:gridCol>
                <a:gridCol w="889305">
                  <a:extLst>
                    <a:ext uri="{9D8B030D-6E8A-4147-A177-3AD203B41FA5}">
                      <a16:colId xmlns:a16="http://schemas.microsoft.com/office/drawing/2014/main" val="4235287072"/>
                    </a:ext>
                  </a:extLst>
                </a:gridCol>
                <a:gridCol w="1065888">
                  <a:extLst>
                    <a:ext uri="{9D8B030D-6E8A-4147-A177-3AD203B41FA5}">
                      <a16:colId xmlns:a16="http://schemas.microsoft.com/office/drawing/2014/main" val="3490220387"/>
                    </a:ext>
                  </a:extLst>
                </a:gridCol>
                <a:gridCol w="569919">
                  <a:extLst>
                    <a:ext uri="{9D8B030D-6E8A-4147-A177-3AD203B41FA5}">
                      <a16:colId xmlns:a16="http://schemas.microsoft.com/office/drawing/2014/main" val="2593331556"/>
                    </a:ext>
                  </a:extLst>
                </a:gridCol>
              </a:tblGrid>
              <a:tr h="24979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Site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LOW.drone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HIGH.drone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LOW.county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HIGH.county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LOW.difference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HIGH.difference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TOTAL.drone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TOTAL.county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TOTAL.difference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Site Area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893322"/>
                  </a:ext>
                </a:extLst>
              </a:tr>
              <a:tr h="27090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Dixie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130.52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2.12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71.95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8.24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58.57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-6.12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132.64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80.19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</a:rPr>
                        <a:t>52.45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198.25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b">
                    <a:solidFill>
                      <a:srgbClr val="7603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39135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F5AD191-1996-474D-AF37-DD5CC721FAB6}"/>
              </a:ext>
            </a:extLst>
          </p:cNvPr>
          <p:cNvSpPr txBox="1"/>
          <p:nvPr/>
        </p:nvSpPr>
        <p:spPr>
          <a:xfrm>
            <a:off x="10014266" y="2891324"/>
            <a:ext cx="2114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Low Marsh gained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Mudflats remain unclassified</a:t>
            </a:r>
          </a:p>
        </p:txBody>
      </p:sp>
    </p:spTree>
    <p:extLst>
      <p:ext uri="{BB962C8B-B14F-4D97-AF65-F5344CB8AC3E}">
        <p14:creationId xmlns:p14="http://schemas.microsoft.com/office/powerpoint/2010/main" val="2874551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1574</TotalTime>
  <Words>603</Words>
  <Application>Microsoft Office PowerPoint</Application>
  <PresentationFormat>Widescreen</PresentationFormat>
  <Paragraphs>140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Times New Roman</vt:lpstr>
      <vt:lpstr>Trebuchet MS</vt:lpstr>
      <vt:lpstr>Wingdings 3</vt:lpstr>
      <vt:lpstr>Office Theme</vt:lpstr>
      <vt:lpstr>Low-altitude Remote Sensing Applications for Coastal Zone Management in South Carolina</vt:lpstr>
      <vt:lpstr>        South Carolina Coastal Zone</vt:lpstr>
      <vt:lpstr>LiDAR/DEM Inclusion</vt:lpstr>
      <vt:lpstr> Classification Methods</vt:lpstr>
      <vt:lpstr>Results</vt:lpstr>
      <vt:lpstr>Accuracy &amp; Discussion</vt:lpstr>
      <vt:lpstr>Drone/UAV Site Classification</vt:lpstr>
      <vt:lpstr>Dixie Plantation/Wadmalaw River</vt:lpstr>
      <vt:lpstr>Dixie Plantation/Wadmalaw River</vt:lpstr>
      <vt:lpstr>Plum Island </vt:lpstr>
      <vt:lpstr>Further Discussion</vt:lpstr>
      <vt:lpstr>Thank you    ---   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Regional Hazards and Vulnerability Mapping Efforts</dc:title>
  <dc:creator>Levine, Norman S</dc:creator>
  <cp:lastModifiedBy>Brian Palus</cp:lastModifiedBy>
  <cp:revision>101</cp:revision>
  <dcterms:modified xsi:type="dcterms:W3CDTF">2019-04-05T15:49:25Z</dcterms:modified>
</cp:coreProperties>
</file>