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88" r:id="rId4"/>
    <p:sldId id="285" r:id="rId5"/>
    <p:sldId id="307" r:id="rId6"/>
    <p:sldId id="301" r:id="rId7"/>
    <p:sldId id="302" r:id="rId8"/>
    <p:sldId id="308" r:id="rId9"/>
    <p:sldId id="309" r:id="rId10"/>
    <p:sldId id="310" r:id="rId11"/>
    <p:sldId id="311" r:id="rId12"/>
    <p:sldId id="296" r:id="rId13"/>
    <p:sldId id="298" r:id="rId14"/>
    <p:sldId id="297" r:id="rId15"/>
    <p:sldId id="316" r:id="rId16"/>
    <p:sldId id="319" r:id="rId17"/>
    <p:sldId id="323" r:id="rId18"/>
    <p:sldId id="322" r:id="rId19"/>
    <p:sldId id="324" r:id="rId20"/>
    <p:sldId id="314" r:id="rId21"/>
    <p:sldId id="31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9296" autoAdjust="0"/>
  </p:normalViewPr>
  <p:slideViewPr>
    <p:cSldViewPr snapToGrid="0">
      <p:cViewPr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\Desktop\Publications\FloridaDiversity\EOT_spreadsheet_Jan2019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\Desktop\Publications\FloridaDiversity\EOT_spreadsheet_Jan2019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\Desktop\Publications\FloridaDiversity\EOT_spreadsheet_Jan2019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\Desktop\Publications\FloridaDiversity\EOT_spreadsheet_Jan2019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\Desktop\Publications\FloridaDiversity\EOT_spreadsheet_Jan2019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r\Desktop\Publications\FloridaDiversity\EOT_spreadsheet_Jan2019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ictor\Desktop\Publications\FloridaDiversity\EOT_spreadsheet_Jan2019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Relative</a:t>
            </a:r>
            <a:r>
              <a:rPr lang="en-US" sz="1800" baseline="0"/>
              <a:t> Abundance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Summary!$I$1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Summary!$B$2:$B$6</c:f>
              <c:strCache>
                <c:ptCount val="5"/>
                <c:pt idx="0">
                  <c:v>Claibornian</c:v>
                </c:pt>
                <c:pt idx="1">
                  <c:v>Jacksonian</c:v>
                </c:pt>
                <c:pt idx="2">
                  <c:v>Vicksburgian</c:v>
                </c:pt>
                <c:pt idx="3">
                  <c:v>Whitneyan</c:v>
                </c:pt>
                <c:pt idx="4">
                  <c:v>Arikareean</c:v>
                </c:pt>
              </c:strCache>
            </c:strRef>
          </c:cat>
          <c:val>
            <c:numRef>
              <c:f>Summary!$I$2:$I$6</c:f>
              <c:numCache>
                <c:formatCode>General</c:formatCode>
                <c:ptCount val="5"/>
                <c:pt idx="0">
                  <c:v>21</c:v>
                </c:pt>
                <c:pt idx="1">
                  <c:v>173</c:v>
                </c:pt>
                <c:pt idx="2">
                  <c:v>265</c:v>
                </c:pt>
                <c:pt idx="3">
                  <c:v>23</c:v>
                </c:pt>
                <c:pt idx="4">
                  <c:v>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F-4AC7-8A8A-0EE150013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928320"/>
        <c:axId val="33929856"/>
      </c:barChart>
      <c:catAx>
        <c:axId val="339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29856"/>
        <c:crosses val="autoZero"/>
        <c:auto val="1"/>
        <c:lblAlgn val="ctr"/>
        <c:lblOffset val="100"/>
        <c:noMultiLvlLbl val="0"/>
      </c:catAx>
      <c:valAx>
        <c:axId val="3392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8984996878711"/>
          <c:y val="6.2708151064450282E-2"/>
          <c:w val="0.85531478857627885"/>
          <c:h val="0.488837853601633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'Chandler Bridge Fm'!$A$2:$A$7</c:f>
              <c:strCache>
                <c:ptCount val="6"/>
                <c:pt idx="0">
                  <c:v>Lamniformes</c:v>
                </c:pt>
                <c:pt idx="1">
                  <c:v>Carcharhiniformes</c:v>
                </c:pt>
                <c:pt idx="2">
                  <c:v>Orectilobiformes</c:v>
                </c:pt>
                <c:pt idx="3">
                  <c:v>Myliobatiformes</c:v>
                </c:pt>
                <c:pt idx="4">
                  <c:v>Rajiformes</c:v>
                </c:pt>
                <c:pt idx="5">
                  <c:v>Squatiniformes</c:v>
                </c:pt>
              </c:strCache>
            </c:strRef>
          </c:cat>
          <c:val>
            <c:numRef>
              <c:f>'Chandler Bridge Fm'!$B$2:$B$7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2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A-41C5-9BE9-A8DC241D8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33376"/>
        <c:axId val="42134912"/>
      </c:barChart>
      <c:catAx>
        <c:axId val="4213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4912"/>
        <c:crossesAt val="0"/>
        <c:auto val="1"/>
        <c:lblAlgn val="ctr"/>
        <c:lblOffset val="100"/>
        <c:noMultiLvlLbl val="0"/>
      </c:catAx>
      <c:valAx>
        <c:axId val="421349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</a:t>
                </a:r>
                <a:r>
                  <a:rPr lang="en-US" sz="1400" baseline="0"/>
                  <a:t> of genera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3337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Genera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Claibornian!$A$20:$A$26</c:f>
              <c:strCache>
                <c:ptCount val="7"/>
                <c:pt idx="0">
                  <c:v>Carcharhinus</c:v>
                </c:pt>
                <c:pt idx="1">
                  <c:v>Galeocerdo</c:v>
                </c:pt>
                <c:pt idx="2">
                  <c:v>Isurus</c:v>
                </c:pt>
                <c:pt idx="3">
                  <c:v>Otodus</c:v>
                </c:pt>
                <c:pt idx="4">
                  <c:v>Odontaspis</c:v>
                </c:pt>
                <c:pt idx="5">
                  <c:v>Myliobatid</c:v>
                </c:pt>
                <c:pt idx="6">
                  <c:v>Pristis</c:v>
                </c:pt>
              </c:strCache>
            </c:strRef>
          </c:cat>
          <c:val>
            <c:numRef>
              <c:f>Claibornian!$B$20:$B$26</c:f>
              <c:numCache>
                <c:formatCode>General</c:formatCode>
                <c:ptCount val="7"/>
                <c:pt idx="0">
                  <c:v>3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E3-4EFD-8B16-AF3CBC2C9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636544"/>
        <c:axId val="34638080"/>
      </c:barChart>
      <c:catAx>
        <c:axId val="346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8080"/>
        <c:crosses val="autoZero"/>
        <c:auto val="1"/>
        <c:lblAlgn val="ctr"/>
        <c:lblOffset val="100"/>
        <c:noMultiLvlLbl val="0"/>
      </c:catAx>
      <c:valAx>
        <c:axId val="34638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Jacksonian!$L$2:$L$11</c:f>
              <c:strCache>
                <c:ptCount val="10"/>
                <c:pt idx="0">
                  <c:v>Carcharhinus</c:v>
                </c:pt>
                <c:pt idx="1">
                  <c:v>Galeocerdo</c:v>
                </c:pt>
                <c:pt idx="2">
                  <c:v>Hemipristis</c:v>
                </c:pt>
                <c:pt idx="3">
                  <c:v>Isurus</c:v>
                </c:pt>
                <c:pt idx="4">
                  <c:v>Otodus</c:v>
                </c:pt>
                <c:pt idx="5">
                  <c:v>Carcharocles</c:v>
                </c:pt>
                <c:pt idx="6">
                  <c:v>Carcharias</c:v>
                </c:pt>
                <c:pt idx="7">
                  <c:v>Striatolamia</c:v>
                </c:pt>
                <c:pt idx="8">
                  <c:v>Myliobatid</c:v>
                </c:pt>
                <c:pt idx="9">
                  <c:v>Pristis</c:v>
                </c:pt>
              </c:strCache>
            </c:strRef>
          </c:cat>
          <c:val>
            <c:numRef>
              <c:f>Jacksonian!$M$2:$M$11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77</c:v>
                </c:pt>
                <c:pt idx="4">
                  <c:v>13</c:v>
                </c:pt>
                <c:pt idx="5">
                  <c:v>35</c:v>
                </c:pt>
                <c:pt idx="6">
                  <c:v>3</c:v>
                </c:pt>
                <c:pt idx="7">
                  <c:v>2</c:v>
                </c:pt>
                <c:pt idx="8">
                  <c:v>14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1-4368-8E11-C8CE64CCF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07616"/>
        <c:axId val="35809152"/>
      </c:barChart>
      <c:catAx>
        <c:axId val="3580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9152"/>
        <c:crosses val="autoZero"/>
        <c:auto val="1"/>
        <c:lblAlgn val="ctr"/>
        <c:lblOffset val="100"/>
        <c:noMultiLvlLbl val="0"/>
      </c:catAx>
      <c:valAx>
        <c:axId val="35809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0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Terramar!$S$2:$S$12</c:f>
              <c:strCache>
                <c:ptCount val="11"/>
                <c:pt idx="0">
                  <c:v>Carcharhinus</c:v>
                </c:pt>
                <c:pt idx="1">
                  <c:v>Galeocerdo</c:v>
                </c:pt>
                <c:pt idx="2">
                  <c:v>Rhizoprionodon</c:v>
                </c:pt>
                <c:pt idx="3">
                  <c:v>Isogomphodon</c:v>
                </c:pt>
                <c:pt idx="4">
                  <c:v>Hemipristis</c:v>
                </c:pt>
                <c:pt idx="5">
                  <c:v>Isurus</c:v>
                </c:pt>
                <c:pt idx="6">
                  <c:v>Carcharocles</c:v>
                </c:pt>
                <c:pt idx="7">
                  <c:v>Carcharias</c:v>
                </c:pt>
                <c:pt idx="8">
                  <c:v>Myliobatid</c:v>
                </c:pt>
                <c:pt idx="9">
                  <c:v>Dasyatis</c:v>
                </c:pt>
                <c:pt idx="10">
                  <c:v>Pristis</c:v>
                </c:pt>
              </c:strCache>
            </c:strRef>
          </c:cat>
          <c:val>
            <c:numRef>
              <c:f>Terramar!$T$2:$T$12</c:f>
              <c:numCache>
                <c:formatCode>General</c:formatCode>
                <c:ptCount val="11"/>
                <c:pt idx="0">
                  <c:v>74</c:v>
                </c:pt>
                <c:pt idx="1">
                  <c:v>14</c:v>
                </c:pt>
                <c:pt idx="2">
                  <c:v>1</c:v>
                </c:pt>
                <c:pt idx="3">
                  <c:v>1</c:v>
                </c:pt>
                <c:pt idx="4">
                  <c:v>12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143</c:v>
                </c:pt>
                <c:pt idx="9">
                  <c:v>1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A4-452B-BE2A-FA33CBE33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19744"/>
        <c:axId val="37521280"/>
      </c:barChart>
      <c:catAx>
        <c:axId val="3751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21280"/>
        <c:crosses val="autoZero"/>
        <c:auto val="1"/>
        <c:lblAlgn val="ctr"/>
        <c:lblOffset val="100"/>
        <c:noMultiLvlLbl val="0"/>
      </c:catAx>
      <c:valAx>
        <c:axId val="3752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1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Whitneyan!$L$2:$L$10</c:f>
              <c:strCache>
                <c:ptCount val="9"/>
                <c:pt idx="0">
                  <c:v>Carcharhinus</c:v>
                </c:pt>
                <c:pt idx="1">
                  <c:v>Galeocerdo</c:v>
                </c:pt>
                <c:pt idx="2">
                  <c:v>Negaprion</c:v>
                </c:pt>
                <c:pt idx="3">
                  <c:v>Rhizoprionodon</c:v>
                </c:pt>
                <c:pt idx="4">
                  <c:v>Hemipristis</c:v>
                </c:pt>
                <c:pt idx="5">
                  <c:v>Isurus</c:v>
                </c:pt>
                <c:pt idx="6">
                  <c:v>Carcharocles</c:v>
                </c:pt>
                <c:pt idx="7">
                  <c:v>Carcharias</c:v>
                </c:pt>
                <c:pt idx="8">
                  <c:v>Myliobatid</c:v>
                </c:pt>
              </c:strCache>
            </c:strRef>
          </c:cat>
          <c:val>
            <c:numRef>
              <c:f>Whitneyan!$M$2:$M$10</c:f>
              <c:numCache>
                <c:formatCode>General</c:formatCode>
                <c:ptCount val="9"/>
                <c:pt idx="0">
                  <c:v>2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EA-4180-B34D-6CFEC768F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51488"/>
        <c:axId val="34559104"/>
      </c:barChart>
      <c:catAx>
        <c:axId val="3755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59104"/>
        <c:crosses val="autoZero"/>
        <c:auto val="1"/>
        <c:lblAlgn val="ctr"/>
        <c:lblOffset val="100"/>
        <c:noMultiLvlLbl val="0"/>
      </c:catAx>
      <c:valAx>
        <c:axId val="3455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5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Arikareean!$L$2:$L$13</c:f>
              <c:strCache>
                <c:ptCount val="12"/>
                <c:pt idx="0">
                  <c:v>Carcharhinus</c:v>
                </c:pt>
                <c:pt idx="1">
                  <c:v>Galeocerdo</c:v>
                </c:pt>
                <c:pt idx="2">
                  <c:v>Negaprion</c:v>
                </c:pt>
                <c:pt idx="3">
                  <c:v>Rhizoprionodon</c:v>
                </c:pt>
                <c:pt idx="4">
                  <c:v>Hemipristis</c:v>
                </c:pt>
                <c:pt idx="5">
                  <c:v>Carcharocles</c:v>
                </c:pt>
                <c:pt idx="6">
                  <c:v>Carcharias</c:v>
                </c:pt>
                <c:pt idx="7">
                  <c:v>Ginglymostoma</c:v>
                </c:pt>
                <c:pt idx="8">
                  <c:v>Myliobatid</c:v>
                </c:pt>
                <c:pt idx="9">
                  <c:v>Dasyatis</c:v>
                </c:pt>
                <c:pt idx="10">
                  <c:v>Plinthicus</c:v>
                </c:pt>
                <c:pt idx="11">
                  <c:v>Pristis</c:v>
                </c:pt>
              </c:strCache>
            </c:strRef>
          </c:cat>
          <c:val>
            <c:numRef>
              <c:f>Arikareean!$M$2:$M$13</c:f>
              <c:numCache>
                <c:formatCode>General</c:formatCode>
                <c:ptCount val="12"/>
                <c:pt idx="0">
                  <c:v>13</c:v>
                </c:pt>
                <c:pt idx="1">
                  <c:v>6</c:v>
                </c:pt>
                <c:pt idx="2">
                  <c:v>15</c:v>
                </c:pt>
                <c:pt idx="3">
                  <c:v>47</c:v>
                </c:pt>
                <c:pt idx="4">
                  <c:v>21</c:v>
                </c:pt>
                <c:pt idx="5">
                  <c:v>318</c:v>
                </c:pt>
                <c:pt idx="6">
                  <c:v>31</c:v>
                </c:pt>
                <c:pt idx="7">
                  <c:v>4</c:v>
                </c:pt>
                <c:pt idx="8">
                  <c:v>55</c:v>
                </c:pt>
                <c:pt idx="9">
                  <c:v>112</c:v>
                </c:pt>
                <c:pt idx="10">
                  <c:v>7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7B-4C0E-ACEA-502F215E1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597888"/>
        <c:axId val="34599680"/>
      </c:barChart>
      <c:catAx>
        <c:axId val="3459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99680"/>
        <c:crosses val="autoZero"/>
        <c:auto val="1"/>
        <c:lblAlgn val="ctr"/>
        <c:lblOffset val="100"/>
        <c:noMultiLvlLbl val="0"/>
      </c:catAx>
      <c:valAx>
        <c:axId val="34599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9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Taxonomic</a:t>
            </a:r>
            <a:r>
              <a:rPr lang="en-US" baseline="0"/>
              <a:t> Diversity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Summary!$F$1</c:f>
              <c:strCache>
                <c:ptCount val="1"/>
                <c:pt idx="0">
                  <c:v>FAMILIES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Summary!$B$2:$B$6</c:f>
              <c:strCache>
                <c:ptCount val="5"/>
                <c:pt idx="0">
                  <c:v>Claibornian</c:v>
                </c:pt>
                <c:pt idx="1">
                  <c:v>Jacksonian</c:v>
                </c:pt>
                <c:pt idx="2">
                  <c:v>Vicksburgian</c:v>
                </c:pt>
                <c:pt idx="3">
                  <c:v>Whitneyan</c:v>
                </c:pt>
                <c:pt idx="4">
                  <c:v>Arikareean</c:v>
                </c:pt>
              </c:strCache>
            </c:strRef>
          </c:cat>
          <c:val>
            <c:numRef>
              <c:f>Summary!$F$2:$F$6</c:f>
              <c:numCache>
                <c:formatCode>General</c:formatCode>
                <c:ptCount val="5"/>
                <c:pt idx="0">
                  <c:v>6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68-4607-B47F-371AFE79CA6F}"/>
            </c:ext>
          </c:extLst>
        </c:ser>
        <c:ser>
          <c:idx val="1"/>
          <c:order val="1"/>
          <c:tx>
            <c:strRef>
              <c:f>Summary!$G$1</c:f>
              <c:strCache>
                <c:ptCount val="1"/>
                <c:pt idx="0">
                  <c:v>GENERA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Summary!$B$2:$B$6</c:f>
              <c:strCache>
                <c:ptCount val="5"/>
                <c:pt idx="0">
                  <c:v>Claibornian</c:v>
                </c:pt>
                <c:pt idx="1">
                  <c:v>Jacksonian</c:v>
                </c:pt>
                <c:pt idx="2">
                  <c:v>Vicksburgian</c:v>
                </c:pt>
                <c:pt idx="3">
                  <c:v>Whitneyan</c:v>
                </c:pt>
                <c:pt idx="4">
                  <c:v>Arikareean</c:v>
                </c:pt>
              </c:strCache>
            </c:strRef>
          </c:cat>
          <c:val>
            <c:numRef>
              <c:f>Summary!$G$2:$G$6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11</c:v>
                </c:pt>
                <c:pt idx="3">
                  <c:v>9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68-4607-B47F-371AFE79C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2131631"/>
        <c:axId val="1"/>
      </c:lineChart>
      <c:catAx>
        <c:axId val="982131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131631"/>
        <c:crosses val="autoZero"/>
        <c:crossBetween val="between"/>
        <c:majorUnit val="2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'Lisbon Fm'!$A$2:$A$6</c:f>
              <c:strCache>
                <c:ptCount val="5"/>
                <c:pt idx="0">
                  <c:v>Lamniformes</c:v>
                </c:pt>
                <c:pt idx="1">
                  <c:v>Carcharhiniformes</c:v>
                </c:pt>
                <c:pt idx="2">
                  <c:v>Orectilobiformes</c:v>
                </c:pt>
                <c:pt idx="3">
                  <c:v>Myliobatiformes</c:v>
                </c:pt>
                <c:pt idx="4">
                  <c:v>Rhinopristiformes</c:v>
                </c:pt>
              </c:strCache>
            </c:strRef>
          </c:cat>
          <c:val>
            <c:numRef>
              <c:f>'Lisbon Fm'!$B$2:$B$6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2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6-4BC2-AD87-31062F511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288640"/>
        <c:axId val="40290176"/>
      </c:barChart>
      <c:catAx>
        <c:axId val="4028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90176"/>
        <c:crosses val="autoZero"/>
        <c:auto val="1"/>
        <c:lblAlgn val="ctr"/>
        <c:lblOffset val="100"/>
        <c:noMultiLvlLbl val="0"/>
      </c:catAx>
      <c:valAx>
        <c:axId val="402901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#</a:t>
                </a:r>
                <a:r>
                  <a:rPr lang="en-US" sz="1400" baseline="0"/>
                  <a:t> of Genera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8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'Lisbon Fm'!$A$2:$A$6</c:f>
              <c:strCache>
                <c:ptCount val="5"/>
                <c:pt idx="0">
                  <c:v>Lamniformes</c:v>
                </c:pt>
                <c:pt idx="1">
                  <c:v>Carcharhiniformes</c:v>
                </c:pt>
                <c:pt idx="2">
                  <c:v>Orectilobiformes</c:v>
                </c:pt>
                <c:pt idx="3">
                  <c:v>Myliobatiformes</c:v>
                </c:pt>
                <c:pt idx="4">
                  <c:v>Rhinopristiformes</c:v>
                </c:pt>
              </c:strCache>
            </c:strRef>
          </c:cat>
          <c:val>
            <c:numRef>
              <c:f>'Lisbon Fm'!$C$2:$C$6</c:f>
              <c:numCache>
                <c:formatCode>General</c:formatCode>
                <c:ptCount val="5"/>
                <c:pt idx="0">
                  <c:v>56.5</c:v>
                </c:pt>
                <c:pt idx="1">
                  <c:v>27.2</c:v>
                </c:pt>
                <c:pt idx="2">
                  <c:v>9.9</c:v>
                </c:pt>
                <c:pt idx="3">
                  <c:v>3.4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0-463A-86F0-B16FF3A82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88704"/>
        <c:axId val="42094592"/>
      </c:barChart>
      <c:catAx>
        <c:axId val="4208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94592"/>
        <c:crosses val="autoZero"/>
        <c:auto val="1"/>
        <c:lblAlgn val="ctr"/>
        <c:lblOffset val="100"/>
        <c:noMultiLvlLbl val="0"/>
      </c:catAx>
      <c:valAx>
        <c:axId val="420945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</a:t>
                </a:r>
                <a:r>
                  <a:rPr lang="en-US" sz="1400" baseline="0"/>
                  <a:t> of Fauna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0AB8D-6A20-4B75-B751-67A706505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70100-F921-4299-ABB4-F4C286281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0D26C-7EF4-4393-9627-C3E9D5D9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128E8-C706-4610-9DF2-1D05428D3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ED79-5918-42E2-B670-99459926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2EEA-EFF5-40F7-B080-054966A1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06A985-91A2-4ABA-BFCF-C92E4DCC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B308-EBCE-49D5-9B53-800A9518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1C04F-60F9-4BCA-8476-29364AD64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52B3E-28CB-4789-AD71-6C3301C5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7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CEBFD-7B01-4C99-B90D-359F89DE3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0E49E-71E7-43C9-B28B-2C7933175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37A7E-E74A-4E75-8A5F-E1986CD57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6D31B-F872-42B2-A35A-3FC42BC5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3EC3B-0C3B-46AD-B8FA-6E74EFE6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2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D49C-7804-46B0-A316-5D4D62CE6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3212F-70AE-4E1B-8711-92617FADE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47BC1-AAE8-4770-866A-D196392D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289B6-83CC-4234-BE56-7BABC511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4239A-2C57-4BD1-ADAE-A70EEF22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7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47167-88FC-4C32-BC0B-A7061231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79159-C80C-470D-8575-BC028972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4FB38-FF5A-4B16-8540-F667567FD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31CB-ADCA-44E0-AB01-9F188FEE1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749D7-326E-4522-B109-D9709B8D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0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8A49-E682-4046-88DB-AA39108B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CDD9-3423-4C47-A713-C091DBA080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B8D2-E600-4106-B1C4-4099D7FF0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A421F-B7AB-4F69-ADD8-2743D8DB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5AE4E-5AA1-4BA1-B95B-67BE5838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7C81C-D4A5-4694-8663-17DB64AC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D163-4581-49A0-919E-43F18562D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C23A4-6E3A-4C7C-A744-4CBF30D85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90604-3EDB-4EFD-9A1C-67A9C8E81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23B36-AA4E-4577-8777-A65372C14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1BD61-4F15-4865-AD83-38EAD5E2B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1200D9-CC77-419B-80B8-E1DE50768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FBD03-8F01-44A2-82EA-CB3F320B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D8BE4-032A-4CC7-A379-F275C7FA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E937-F646-4F6D-A11D-E822756A4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11BAB-9FA2-481D-A0BB-56128F92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0F184-52E2-4DE3-A060-A92AC30E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7154E-0A30-44C8-A368-9901A1AB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3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8CC19A-C79E-456F-B1CC-038CF5AA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733597-09E6-4578-AFEC-015B95C2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516EB-CA70-4857-80F7-B4064D23D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6C2B-71C4-4544-9E7D-215E6270A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0E437-C302-43ED-954D-FF97EFA20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BC018B-9DA0-431F-9A5F-873BA1BA1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41B93-56D8-421C-837E-4F8743B4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F526A-E291-406A-BF74-3D86167E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5B75C-9F9F-4092-9EF6-D5AE4D28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2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DD9F2-7392-401C-9A06-037EC0044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F2871-2FDF-4CCA-A7A1-D84902D666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A4303-3542-4F9C-921B-3C8965224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CD294-B91C-4AB0-A15B-A21D27151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33EDC-A16C-4653-B168-F1926137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7AD54-A67C-492B-B749-2BDCE8B22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29CE6-4D61-4422-983B-DE0C2109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A53D2-E23F-4051-AF25-A96255FB6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4105B-B600-4399-B039-708E04EFF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2405A-D298-4873-9BDA-218D896FEC9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0E358-FF45-439C-A211-14E5A28A8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49727-F660-42C2-9906-EB39646F9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050AD-9261-4F99-98E1-F7B0B3428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1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B60FDC-B84E-4899-AF5C-FAA42C64A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3073">
            <a:off x="8066915" y="2360891"/>
            <a:ext cx="3272359" cy="20902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FCAF75-851F-402D-B5E6-7BB87DB38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272" y="213060"/>
            <a:ext cx="11291455" cy="2387600"/>
          </a:xfrm>
        </p:spPr>
        <p:txBody>
          <a:bodyPr>
            <a:normAutofit/>
          </a:bodyPr>
          <a:lstStyle/>
          <a:p>
            <a:r>
              <a:rPr lang="en-US" dirty="0"/>
              <a:t>Chondrichthyan Diversity across the EOT of Florida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9C6FE-ECCE-4B3D-B882-8807FB545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1941" y="3541136"/>
            <a:ext cx="2268115" cy="477982"/>
          </a:xfrm>
        </p:spPr>
        <p:txBody>
          <a:bodyPr>
            <a:noAutofit/>
          </a:bodyPr>
          <a:lstStyle/>
          <a:p>
            <a:r>
              <a:rPr lang="en-US" sz="2800" dirty="0"/>
              <a:t>Victor J. Perez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3BC37C-509A-46A3-A052-F363BA46D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832" y="2076316"/>
            <a:ext cx="3433329" cy="2929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F4E633-BD6C-43EB-99E4-F6F909207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1819" y="5616391"/>
            <a:ext cx="982549" cy="982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6390AF-2EE3-4392-9B59-946F463D5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1693" y="5772015"/>
            <a:ext cx="3708612" cy="671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27A195-067C-4766-9E5A-EDA9D0BCD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26" y="5772015"/>
            <a:ext cx="2416687" cy="67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6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65CD-8250-4A65-8F52-0B6DB04D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Oligocene</a:t>
            </a:r>
            <a:r>
              <a:rPr lang="en-US" dirty="0"/>
              <a:t>: </a:t>
            </a:r>
            <a:r>
              <a:rPr lang="en-US" dirty="0" err="1"/>
              <a:t>Whitneyan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2AF9B-BCF6-46BF-9AFE-8E1A48BA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631" y="4568424"/>
            <a:ext cx="2477408" cy="17659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u="sng" dirty="0"/>
              <a:t>Collecting Information</a:t>
            </a:r>
            <a:endParaRPr lang="en-US" sz="18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specimens: 23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sites: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days: unknown 	(1966-1967)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FD522-78E2-475C-BFDE-C75EBD4B9DBB}"/>
              </a:ext>
            </a:extLst>
          </p:cNvPr>
          <p:cNvSpPr txBox="1"/>
          <p:nvPr/>
        </p:nvSpPr>
        <p:spPr>
          <a:xfrm>
            <a:off x="6903666" y="4568425"/>
            <a:ext cx="4698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u="sng" dirty="0"/>
              <a:t>Locality Information</a:t>
            </a:r>
          </a:p>
          <a:p>
            <a:pPr>
              <a:spcBef>
                <a:spcPts val="1000"/>
              </a:spcBef>
            </a:pPr>
            <a:r>
              <a:rPr lang="en-US" b="1" dirty="0"/>
              <a:t>Formation</a:t>
            </a:r>
            <a:r>
              <a:rPr lang="en-US" dirty="0"/>
              <a:t>: N/A (I-75 Local Fauna)</a:t>
            </a:r>
          </a:p>
          <a:p>
            <a:pPr>
              <a:spcBef>
                <a:spcPts val="1000"/>
              </a:spcBef>
            </a:pPr>
            <a:r>
              <a:rPr lang="en-US" b="1" dirty="0"/>
              <a:t>Age</a:t>
            </a:r>
            <a:r>
              <a:rPr lang="en-US" dirty="0"/>
              <a:t>: 31.4 – 29.4 Ma</a:t>
            </a:r>
          </a:p>
          <a:p>
            <a:pPr>
              <a:spcBef>
                <a:spcPts val="1000"/>
              </a:spcBef>
            </a:pPr>
            <a:r>
              <a:rPr lang="en-US" b="1" dirty="0"/>
              <a:t>Paleoenvironment</a:t>
            </a:r>
            <a:r>
              <a:rPr lang="en-US" dirty="0"/>
              <a:t>: Sink Hole Deposit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F15D25-AF76-47C9-A502-9B2C1010B20D}"/>
              </a:ext>
            </a:extLst>
          </p:cNvPr>
          <p:cNvSpPr txBox="1">
            <a:spLocks/>
          </p:cNvSpPr>
          <p:nvPr/>
        </p:nvSpPr>
        <p:spPr>
          <a:xfrm>
            <a:off x="1124874" y="4568425"/>
            <a:ext cx="2228295" cy="17659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Taxonomic Summary</a:t>
            </a:r>
            <a:endParaRPr lang="en-US" sz="18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3 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6 families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9 genera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9 species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98CBB9-5AD5-414C-9DF1-80CFA9EAF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862" y="1690688"/>
            <a:ext cx="3273056" cy="2454792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A9268FF1-B4CB-42FD-AAE7-F2C49691DB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169459"/>
              </p:ext>
            </p:extLst>
          </p:nvPr>
        </p:nvGraphicFramePr>
        <p:xfrm>
          <a:off x="1524000" y="169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142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65CD-8250-4A65-8F52-0B6DB04D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Oligocene</a:t>
            </a:r>
            <a:r>
              <a:rPr lang="en-US" dirty="0"/>
              <a:t>: </a:t>
            </a:r>
            <a:r>
              <a:rPr lang="en-US" dirty="0" err="1"/>
              <a:t>Arikareean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2AF9B-BCF6-46BF-9AFE-8E1A48BA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631" y="4568424"/>
            <a:ext cx="2477408" cy="1765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u="sng" dirty="0"/>
              <a:t>Collecting Information</a:t>
            </a:r>
            <a:endParaRPr lang="en-US" sz="18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specimens: 835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sites: 11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days: &gt;10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FD522-78E2-475C-BFDE-C75EBD4B9DBB}"/>
              </a:ext>
            </a:extLst>
          </p:cNvPr>
          <p:cNvSpPr txBox="1"/>
          <p:nvPr/>
        </p:nvSpPr>
        <p:spPr>
          <a:xfrm>
            <a:off x="6903666" y="4568425"/>
            <a:ext cx="4698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u="sng" dirty="0"/>
              <a:t>Locality Information</a:t>
            </a:r>
          </a:p>
          <a:p>
            <a:pPr>
              <a:spcBef>
                <a:spcPts val="1000"/>
              </a:spcBef>
            </a:pPr>
            <a:r>
              <a:rPr lang="en-US" b="1" dirty="0"/>
              <a:t>Formation</a:t>
            </a:r>
            <a:r>
              <a:rPr lang="en-US" dirty="0"/>
              <a:t>: </a:t>
            </a:r>
            <a:r>
              <a:rPr lang="en-US" dirty="0" err="1"/>
              <a:t>Parachucla</a:t>
            </a:r>
            <a:r>
              <a:rPr lang="en-US" dirty="0"/>
              <a:t>; Arcadia; Hawthorn?</a:t>
            </a:r>
          </a:p>
          <a:p>
            <a:pPr>
              <a:spcBef>
                <a:spcPts val="1000"/>
              </a:spcBef>
            </a:pPr>
            <a:r>
              <a:rPr lang="en-US" b="1" dirty="0"/>
              <a:t>Age</a:t>
            </a:r>
            <a:r>
              <a:rPr lang="en-US" dirty="0"/>
              <a:t>: 29.4 – 23 Ma</a:t>
            </a:r>
          </a:p>
          <a:p>
            <a:pPr>
              <a:spcBef>
                <a:spcPts val="1000"/>
              </a:spcBef>
            </a:pPr>
            <a:r>
              <a:rPr lang="en-US" b="1" dirty="0"/>
              <a:t>Paleoenvironment</a:t>
            </a:r>
            <a:r>
              <a:rPr lang="en-US" dirty="0"/>
              <a:t>: Neritic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F15D25-AF76-47C9-A502-9B2C1010B20D}"/>
              </a:ext>
            </a:extLst>
          </p:cNvPr>
          <p:cNvSpPr txBox="1">
            <a:spLocks/>
          </p:cNvSpPr>
          <p:nvPr/>
        </p:nvSpPr>
        <p:spPr>
          <a:xfrm>
            <a:off x="1124874" y="4568425"/>
            <a:ext cx="2228295" cy="17659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Taxonomic Summary</a:t>
            </a:r>
            <a:endParaRPr lang="en-US" sz="18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5 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9 families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12 genera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12 species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35DB90-B3F8-4E22-8006-AFEBE90B1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672" y="1690688"/>
            <a:ext cx="2902246" cy="2176685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9B2815C-78E5-4D97-B46B-E5E2641D7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474599"/>
              </p:ext>
            </p:extLst>
          </p:nvPr>
        </p:nvGraphicFramePr>
        <p:xfrm>
          <a:off x="1518082" y="169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9472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A9AA4-9E3E-4553-A3B7-E928E9D38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Limitations in Paleo-Biodiversity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61DA7-3221-4DA3-A2C2-955FCC3F3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638044"/>
            <a:ext cx="3839755" cy="341562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Temporal 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Spatial 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Taxonomic Resolution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Preservation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Stratigraphic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Collection Bias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Curation Bias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183D9-486E-40CE-BB83-5BC1360C1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755" y="359381"/>
            <a:ext cx="6321777" cy="5942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844BE-54F1-4E6C-9379-106A59B9615C}"/>
              </a:ext>
            </a:extLst>
          </p:cNvPr>
          <p:cNvSpPr txBox="1"/>
          <p:nvPr/>
        </p:nvSpPr>
        <p:spPr>
          <a:xfrm>
            <a:off x="8968266" y="6420047"/>
            <a:ext cx="322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Modified from </a:t>
            </a:r>
            <a:r>
              <a:rPr lang="en-US" dirty="0" err="1"/>
              <a:t>Sepkoski</a:t>
            </a:r>
            <a:r>
              <a:rPr lang="en-US" dirty="0"/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937357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A7C535-5C85-4F5F-B82F-8441C94A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en-US" u="sng" dirty="0"/>
              <a:t>Chondrichthyan Diversity across the</a:t>
            </a:r>
            <a:br>
              <a:rPr lang="en-US" u="sng" dirty="0"/>
            </a:br>
            <a:r>
              <a:rPr lang="en-US" u="sng" dirty="0"/>
              <a:t> K-T Boundary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E25998-9B21-46FF-A64F-EB5253EAF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3244"/>
            <a:ext cx="4209264" cy="4091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3D558-7CA2-47CE-AE41-0990D881B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12413"/>
            <a:ext cx="5317342" cy="33929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E666E7-86FF-4563-BAD0-390C037ABF38}"/>
              </a:ext>
            </a:extLst>
          </p:cNvPr>
          <p:cNvSpPr txBox="1"/>
          <p:nvPr/>
        </p:nvSpPr>
        <p:spPr>
          <a:xfrm>
            <a:off x="1321850" y="1832218"/>
            <a:ext cx="324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Taxonomic Diversity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2C3C95-2679-4BEE-A151-7C7568ACD5A4}"/>
              </a:ext>
            </a:extLst>
          </p:cNvPr>
          <p:cNvSpPr txBox="1"/>
          <p:nvPr/>
        </p:nvSpPr>
        <p:spPr>
          <a:xfrm>
            <a:off x="7133689" y="1832218"/>
            <a:ext cx="324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Functional Diversity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C1E7C9-CDFF-4350-B32B-33D804C1CD87}"/>
              </a:ext>
            </a:extLst>
          </p:cNvPr>
          <p:cNvSpPr txBox="1"/>
          <p:nvPr/>
        </p:nvSpPr>
        <p:spPr>
          <a:xfrm>
            <a:off x="8643835" y="6262042"/>
            <a:ext cx="324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Kriwet</a:t>
            </a:r>
            <a:r>
              <a:rPr lang="en-US" sz="2400" dirty="0"/>
              <a:t> &amp; Benton (2003)</a:t>
            </a:r>
          </a:p>
        </p:txBody>
      </p:sp>
    </p:spTree>
    <p:extLst>
      <p:ext uri="{BB962C8B-B14F-4D97-AF65-F5344CB8AC3E}">
        <p14:creationId xmlns:p14="http://schemas.microsoft.com/office/powerpoint/2010/main" val="3809837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F8548-40C2-4D6A-8BC4-846EC7195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Building Blocks for Global Diversity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E63EBE-4D30-4B86-9DC4-8CCAD507B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644" y="1548640"/>
            <a:ext cx="2884487" cy="823912"/>
          </a:xfrm>
        </p:spPr>
        <p:txBody>
          <a:bodyPr/>
          <a:lstStyle/>
          <a:p>
            <a:pPr algn="ctr"/>
            <a:r>
              <a:rPr lang="en-US" u="sng" dirty="0"/>
              <a:t>Temporal Range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A9D1608-6E94-457C-9336-E2BC3275B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5" y="2372552"/>
            <a:ext cx="2884486" cy="36845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Focus on specific intervals of time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Eocene-Oligocene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768649F-C0BA-4854-8C82-26EDEF7E017E}"/>
              </a:ext>
            </a:extLst>
          </p:cNvPr>
          <p:cNvSpPr txBox="1">
            <a:spLocks/>
          </p:cNvSpPr>
          <p:nvPr/>
        </p:nvSpPr>
        <p:spPr>
          <a:xfrm>
            <a:off x="4653756" y="1548640"/>
            <a:ext cx="28844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Spatial Range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14F9D891-6EED-4C8A-8738-B965D4DE9BCC}"/>
              </a:ext>
            </a:extLst>
          </p:cNvPr>
          <p:cNvSpPr txBox="1">
            <a:spLocks/>
          </p:cNvSpPr>
          <p:nvPr/>
        </p:nvSpPr>
        <p:spPr>
          <a:xfrm>
            <a:off x="4653756" y="2372552"/>
            <a:ext cx="2972141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Focus on specific geographic regions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Florida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7052EA9-4949-4D2A-96FE-9FB9A0D7F9E7}"/>
              </a:ext>
            </a:extLst>
          </p:cNvPr>
          <p:cNvSpPr txBox="1">
            <a:spLocks/>
          </p:cNvSpPr>
          <p:nvPr/>
        </p:nvSpPr>
        <p:spPr>
          <a:xfrm>
            <a:off x="8728869" y="1548640"/>
            <a:ext cx="28844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Taxonomic Focus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AE2BA874-2432-4712-A49E-E640234F3B12}"/>
              </a:ext>
            </a:extLst>
          </p:cNvPr>
          <p:cNvSpPr txBox="1">
            <a:spLocks/>
          </p:cNvSpPr>
          <p:nvPr/>
        </p:nvSpPr>
        <p:spPr>
          <a:xfrm>
            <a:off x="8728870" y="2372552"/>
            <a:ext cx="2884486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Focus on specific taxonomic groups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Chondrichthyans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06B791-F9C6-4C82-A490-F71C2BED8E29}"/>
              </a:ext>
            </a:extLst>
          </p:cNvPr>
          <p:cNvCxnSpPr>
            <a:cxnSpLocks/>
          </p:cNvCxnSpPr>
          <p:nvPr/>
        </p:nvCxnSpPr>
        <p:spPr>
          <a:xfrm>
            <a:off x="4030462" y="2592274"/>
            <a:ext cx="0" cy="1278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5DFFB4B-97C9-4C17-B50B-811842652AF6}"/>
              </a:ext>
            </a:extLst>
          </p:cNvPr>
          <p:cNvCxnSpPr>
            <a:cxnSpLocks/>
          </p:cNvCxnSpPr>
          <p:nvPr/>
        </p:nvCxnSpPr>
        <p:spPr>
          <a:xfrm>
            <a:off x="8124547" y="2592274"/>
            <a:ext cx="0" cy="1278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7A50E38-6506-4F33-B80E-3CBC4EFC4A6E}"/>
              </a:ext>
            </a:extLst>
          </p:cNvPr>
          <p:cNvSpPr txBox="1"/>
          <p:nvPr/>
        </p:nvSpPr>
        <p:spPr>
          <a:xfrm>
            <a:off x="452761" y="4323425"/>
            <a:ext cx="3213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Genera unique to Eocene</a:t>
            </a:r>
            <a:r>
              <a:rPr lang="en-US" dirty="0"/>
              <a:t>:</a:t>
            </a:r>
          </a:p>
          <a:p>
            <a:r>
              <a:rPr lang="en-US" dirty="0"/>
              <a:t>-</a:t>
            </a:r>
            <a:r>
              <a:rPr lang="en-US" i="1" dirty="0" err="1"/>
              <a:t>Macrorhizodus</a:t>
            </a:r>
            <a:r>
              <a:rPr lang="en-US" i="1" dirty="0"/>
              <a:t> </a:t>
            </a:r>
          </a:p>
          <a:p>
            <a:r>
              <a:rPr lang="en-US" i="1" dirty="0"/>
              <a:t>-</a:t>
            </a:r>
            <a:r>
              <a:rPr lang="en-US" i="1" dirty="0" err="1"/>
              <a:t>Striatolamia</a:t>
            </a:r>
            <a:endParaRPr lang="en-US" i="1" dirty="0"/>
          </a:p>
          <a:p>
            <a:r>
              <a:rPr lang="en-US" i="1" dirty="0"/>
              <a:t>-</a:t>
            </a:r>
            <a:r>
              <a:rPr lang="en-US" i="1" dirty="0" err="1"/>
              <a:t>Brachycarcharias</a:t>
            </a:r>
            <a:endParaRPr lang="en-US" i="1" dirty="0"/>
          </a:p>
          <a:p>
            <a:r>
              <a:rPr lang="en-US" i="1" dirty="0"/>
              <a:t>-</a:t>
            </a:r>
            <a:r>
              <a:rPr lang="en-US" i="1" dirty="0" err="1"/>
              <a:t>Tethylamna</a:t>
            </a:r>
            <a:endParaRPr lang="en-US" i="1" dirty="0"/>
          </a:p>
          <a:p>
            <a:r>
              <a:rPr lang="en-US" i="1" dirty="0"/>
              <a:t>-</a:t>
            </a:r>
            <a:r>
              <a:rPr lang="en-US" i="1" dirty="0" err="1"/>
              <a:t>Jaekelotodus</a:t>
            </a:r>
            <a:endParaRPr lang="en-US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956271-30DF-410F-A2BE-060A51574F92}"/>
              </a:ext>
            </a:extLst>
          </p:cNvPr>
          <p:cNvSpPr txBox="1"/>
          <p:nvPr/>
        </p:nvSpPr>
        <p:spPr>
          <a:xfrm>
            <a:off x="8525522" y="4320569"/>
            <a:ext cx="3213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Genera unique to Oligocene</a:t>
            </a:r>
            <a:r>
              <a:rPr lang="en-US" dirty="0"/>
              <a:t>:</a:t>
            </a:r>
          </a:p>
          <a:p>
            <a:r>
              <a:rPr lang="en-US" dirty="0"/>
              <a:t>-</a:t>
            </a:r>
            <a:r>
              <a:rPr lang="en-US" i="1" dirty="0" err="1"/>
              <a:t>Negaprion</a:t>
            </a:r>
            <a:endParaRPr lang="en-US" i="1" dirty="0"/>
          </a:p>
          <a:p>
            <a:r>
              <a:rPr lang="en-US" i="1" dirty="0"/>
              <a:t>-</a:t>
            </a:r>
            <a:r>
              <a:rPr lang="en-US" i="1" dirty="0" err="1"/>
              <a:t>Rhizoprionodon</a:t>
            </a:r>
            <a:endParaRPr lang="en-US" i="1" dirty="0"/>
          </a:p>
          <a:p>
            <a:r>
              <a:rPr lang="en-US" i="1" dirty="0"/>
              <a:t>-</a:t>
            </a:r>
            <a:r>
              <a:rPr lang="en-US" i="1" dirty="0" err="1"/>
              <a:t>Isogomphodon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8B406D0-019C-49D7-866C-8AA5F106100E}"/>
              </a:ext>
            </a:extLst>
          </p:cNvPr>
          <p:cNvCxnSpPr/>
          <p:nvPr/>
        </p:nvCxnSpPr>
        <p:spPr>
          <a:xfrm>
            <a:off x="578644" y="3968318"/>
            <a:ext cx="110347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23C476A-0B82-4C62-9F82-3A514872E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351475"/>
              </p:ext>
            </p:extLst>
          </p:nvPr>
        </p:nvGraphicFramePr>
        <p:xfrm>
          <a:off x="3792362" y="4042965"/>
          <a:ext cx="4631486" cy="2787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3E3A2F-0FA8-4525-969C-72C0690E2F0F}"/>
              </a:ext>
            </a:extLst>
          </p:cNvPr>
          <p:cNvCxnSpPr/>
          <p:nvPr/>
        </p:nvCxnSpPr>
        <p:spPr>
          <a:xfrm flipV="1">
            <a:off x="5797118" y="4354403"/>
            <a:ext cx="0" cy="180216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64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1995" y="12583"/>
            <a:ext cx="6400800" cy="1325563"/>
          </a:xfrm>
        </p:spPr>
        <p:txBody>
          <a:bodyPr/>
          <a:lstStyle/>
          <a:p>
            <a:pPr algn="ctr"/>
            <a:r>
              <a:rPr lang="en-US" dirty="0"/>
              <a:t>Eocene Fauna of Alabama</a:t>
            </a:r>
            <a:br>
              <a:rPr lang="en-US" dirty="0"/>
            </a:br>
            <a:r>
              <a:rPr lang="en-US" sz="3200" dirty="0"/>
              <a:t>(Lisbon Formation – </a:t>
            </a:r>
            <a:r>
              <a:rPr lang="en-US" sz="3200" dirty="0" err="1"/>
              <a:t>Claibornian</a:t>
            </a:r>
            <a:r>
              <a:rPr lang="en-US" sz="32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115" y="6399693"/>
            <a:ext cx="4559467" cy="51429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dirty="0" err="1"/>
              <a:t>Cappetta</a:t>
            </a:r>
            <a:r>
              <a:rPr lang="en-US" sz="1800" dirty="0"/>
              <a:t> and Case (2016)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004810"/>
              </p:ext>
            </p:extLst>
          </p:nvPr>
        </p:nvGraphicFramePr>
        <p:xfrm>
          <a:off x="307826" y="928571"/>
          <a:ext cx="4217191" cy="5162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62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Taxa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Brachycarcharias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lerichei</a:t>
                      </a:r>
                      <a:r>
                        <a:rPr lang="en-US" sz="1800" i="1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Striatolamia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macrota</a:t>
                      </a:r>
                      <a:r>
                        <a:rPr lang="en-US" sz="1800" i="1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Physogaleus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secundus</a:t>
                      </a:r>
                      <a:r>
                        <a:rPr lang="en-US" sz="1800" i="1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Galeocerdo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latidens</a:t>
                      </a:r>
                      <a:r>
                        <a:rPr lang="en-US" sz="1800" i="1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Tethylamna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dunni</a:t>
                      </a:r>
                      <a:r>
                        <a:rPr lang="en-US" sz="1800" i="1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Abdounia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dirty="0"/>
                        <a:t>spp.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Orectolobus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ziegenhinei</a:t>
                      </a:r>
                      <a:r>
                        <a:rPr lang="en-US" sz="1800" i="1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Nebrius</a:t>
                      </a:r>
                      <a:r>
                        <a:rPr lang="en-US" sz="1800" i="1" dirty="0"/>
                        <a:t> obliquus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Myliobatid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Jaekelotodus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robustus</a:t>
                      </a:r>
                      <a:r>
                        <a:rPr lang="en-US" sz="1800" i="1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Pristis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dirty="0"/>
                        <a:t>spp.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err="1"/>
                        <a:t>Scoliodon</a:t>
                      </a:r>
                      <a:r>
                        <a:rPr lang="en-US" sz="1800" i="1" dirty="0"/>
                        <a:t> </a:t>
                      </a:r>
                      <a:r>
                        <a:rPr lang="en-US" sz="1800" i="1" dirty="0" err="1"/>
                        <a:t>conecuhensis</a:t>
                      </a:r>
                      <a:r>
                        <a:rPr lang="en-US" sz="1800" i="1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31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33A2A0-A588-445D-954A-5C3C7E6CFBC4}"/>
              </a:ext>
            </a:extLst>
          </p:cNvPr>
          <p:cNvSpPr txBox="1"/>
          <p:nvPr/>
        </p:nvSpPr>
        <p:spPr>
          <a:xfrm>
            <a:off x="9742849" y="1338146"/>
            <a:ext cx="2141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4570 specimens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5 orders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14 families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31 genera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38 species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Paleoenvironment</a:t>
            </a:r>
            <a:r>
              <a:rPr lang="en-US" dirty="0"/>
              <a:t>:</a:t>
            </a:r>
          </a:p>
          <a:p>
            <a:r>
              <a:rPr lang="en-US" dirty="0"/>
              <a:t>      Neritic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C24167-CB1C-4263-B344-7BA927E7B0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345056"/>
              </p:ext>
            </p:extLst>
          </p:nvPr>
        </p:nvGraphicFramePr>
        <p:xfrm>
          <a:off x="4682261" y="38278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F3CB838-58CB-4BCC-B933-DEA188BB9E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740649"/>
              </p:ext>
            </p:extLst>
          </p:nvPr>
        </p:nvGraphicFramePr>
        <p:xfrm>
          <a:off x="4682261" y="11667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F4895A4-6D2B-483A-A3F4-44964EC03C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03" t="29721" r="32891" b="33612"/>
          <a:stretch/>
        </p:blipFill>
        <p:spPr>
          <a:xfrm>
            <a:off x="9520803" y="4477467"/>
            <a:ext cx="2363371" cy="143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3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2F87-80C9-4E98-B6E9-AA2AB308F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205"/>
            <a:ext cx="10515600" cy="1325563"/>
          </a:xfrm>
        </p:spPr>
        <p:txBody>
          <a:bodyPr/>
          <a:lstStyle/>
          <a:p>
            <a:pPr algn="ctr"/>
            <a:r>
              <a:rPr lang="en-US" u="sng" dirty="0"/>
              <a:t>Eocene Lamniform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20CBA-EEE1-4B73-921A-347ED052D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1442" y="1592761"/>
            <a:ext cx="7912358" cy="140402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10 genera</a:t>
            </a:r>
          </a:p>
          <a:p>
            <a:r>
              <a:rPr lang="en-US" dirty="0"/>
              <a:t>Two general forms: </a:t>
            </a:r>
          </a:p>
          <a:p>
            <a:pPr marL="0" indent="0">
              <a:buNone/>
            </a:pPr>
            <a:r>
              <a:rPr lang="en-US" dirty="0"/>
              <a:t>     (1) Broadly triangular (=cutting)</a:t>
            </a:r>
          </a:p>
          <a:p>
            <a:pPr marL="0" indent="0">
              <a:buNone/>
            </a:pPr>
            <a:r>
              <a:rPr lang="en-US" dirty="0"/>
              <a:t>     (2) Tall, narrow (=grasping)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FF96-887F-4337-982A-E11272271A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09" t="18503" r="40919" b="5324"/>
          <a:stretch/>
        </p:blipFill>
        <p:spPr>
          <a:xfrm>
            <a:off x="8962906" y="3145647"/>
            <a:ext cx="2484054" cy="32878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DC8A0-168A-4990-B0E8-4E7F5F244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79" t="15238" r="40612" b="8589"/>
          <a:stretch/>
        </p:blipFill>
        <p:spPr>
          <a:xfrm>
            <a:off x="3441440" y="3145647"/>
            <a:ext cx="2525161" cy="3287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B005A-AFBF-4D19-930D-AA75619424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56" t="17415" r="41072" b="6413"/>
          <a:stretch/>
        </p:blipFill>
        <p:spPr>
          <a:xfrm>
            <a:off x="6222726" y="3145647"/>
            <a:ext cx="2484054" cy="328780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B3BA6D1-1737-413A-9B25-E8609F14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40" y="3130416"/>
            <a:ext cx="2505820" cy="328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C6891A-735F-4C3F-8E9C-0B9767FC4B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09" t="57855" r="40612" b="7346"/>
          <a:stretch/>
        </p:blipFill>
        <p:spPr>
          <a:xfrm>
            <a:off x="745040" y="1592761"/>
            <a:ext cx="2505820" cy="150095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16DC35F-DB58-45F7-B7AA-328813F22A7B}"/>
              </a:ext>
            </a:extLst>
          </p:cNvPr>
          <p:cNvSpPr txBox="1">
            <a:spLocks/>
          </p:cNvSpPr>
          <p:nvPr/>
        </p:nvSpPr>
        <p:spPr>
          <a:xfrm>
            <a:off x="7472446" y="6474341"/>
            <a:ext cx="4559467" cy="514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/>
              <a:t>Cappetta and Case (2016)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B1BF0-1845-4A60-AB2B-60AE238DCEC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658" t="30748" r="38710" b="34422"/>
          <a:stretch/>
        </p:blipFill>
        <p:spPr>
          <a:xfrm>
            <a:off x="8962907" y="1095416"/>
            <a:ext cx="2484054" cy="19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12583"/>
            <a:ext cx="797472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Oligocene Fauna of South Carolina</a:t>
            </a:r>
            <a:br>
              <a:rPr lang="en-US" dirty="0"/>
            </a:br>
            <a:r>
              <a:rPr lang="en-US" sz="3200" dirty="0"/>
              <a:t>(Chandler Bridge Formation – </a:t>
            </a:r>
            <a:r>
              <a:rPr lang="en-US" sz="3200" dirty="0" err="1"/>
              <a:t>Arikareean</a:t>
            </a:r>
            <a:r>
              <a:rPr lang="en-US" sz="32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9917" y="6507015"/>
            <a:ext cx="2872083" cy="40371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800" dirty="0" err="1"/>
              <a:t>Cicimurri</a:t>
            </a:r>
            <a:r>
              <a:rPr lang="en-US" sz="1800" dirty="0"/>
              <a:t> and Knight (2009)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3A2A0-A588-445D-954A-5C3C7E6CFBC4}"/>
              </a:ext>
            </a:extLst>
          </p:cNvPr>
          <p:cNvSpPr txBox="1"/>
          <p:nvPr/>
        </p:nvSpPr>
        <p:spPr>
          <a:xfrm>
            <a:off x="9481470" y="1338146"/>
            <a:ext cx="21413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~3500 specimens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6 orders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17 families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23 genera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29 species</a:t>
            </a:r>
          </a:p>
          <a:p>
            <a:endParaRPr lang="en-US" dirty="0"/>
          </a:p>
          <a:p>
            <a:r>
              <a:rPr lang="en-US" u="sng" dirty="0"/>
              <a:t>Paleoenvironment</a:t>
            </a:r>
            <a:r>
              <a:rPr lang="en-US" dirty="0"/>
              <a:t>:</a:t>
            </a:r>
          </a:p>
          <a:p>
            <a:r>
              <a:rPr lang="en-US" dirty="0"/>
              <a:t>      Neritic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2EB91-9F4F-4919-95B9-E79A3F4B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39" y="180960"/>
            <a:ext cx="2606824" cy="3202757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562A7B7-AAE5-43AE-BE75-1B04949AD7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636239"/>
              </p:ext>
            </p:extLst>
          </p:nvPr>
        </p:nvGraphicFramePr>
        <p:xfrm>
          <a:off x="3517641" y="1305664"/>
          <a:ext cx="55890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tar: 5 Points 6">
            <a:extLst>
              <a:ext uri="{FF2B5EF4-FFF2-40B4-BE49-F238E27FC236}">
                <a16:creationId xmlns:a16="http://schemas.microsoft.com/office/drawing/2014/main" id="{91B9E6BE-B063-4FA1-83CE-886842557C2E}"/>
              </a:ext>
            </a:extLst>
          </p:cNvPr>
          <p:cNvSpPr/>
          <p:nvPr/>
        </p:nvSpPr>
        <p:spPr>
          <a:xfrm>
            <a:off x="1813252" y="1782339"/>
            <a:ext cx="142875" cy="13335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9B3EF-4E4F-42FD-A237-994548A6A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2060" y="4017533"/>
            <a:ext cx="7200000" cy="246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BB1E49-4EF8-4DA8-BF49-8AC9F98F8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77" y="3454094"/>
            <a:ext cx="2606823" cy="3271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D09689-B8F3-4D85-922A-E05BE1A6BC8B}"/>
              </a:ext>
            </a:extLst>
          </p:cNvPr>
          <p:cNvSpPr/>
          <p:nvPr/>
        </p:nvSpPr>
        <p:spPr>
          <a:xfrm>
            <a:off x="597077" y="4245429"/>
            <a:ext cx="2606823" cy="2462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2BC24-658E-447A-9B5E-85AEC6939AE1}"/>
              </a:ext>
            </a:extLst>
          </p:cNvPr>
          <p:cNvSpPr/>
          <p:nvPr/>
        </p:nvSpPr>
        <p:spPr>
          <a:xfrm>
            <a:off x="8988100" y="3991048"/>
            <a:ext cx="2141325" cy="15612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6B527-8429-4F35-ABC7-5F54F137F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20" b="29596"/>
          <a:stretch/>
        </p:blipFill>
        <p:spPr>
          <a:xfrm rot="21183015">
            <a:off x="6769246" y="1705609"/>
            <a:ext cx="1238073" cy="9647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0B029CA-4B66-413E-8C53-681E9C23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Shark Diversity across the EOT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4295B-0209-4851-A618-43D3B094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044" y="2051919"/>
            <a:ext cx="5157787" cy="41418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Eocene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0E550-6396-4293-AB98-F201781D7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120" y="2774013"/>
            <a:ext cx="5157787" cy="3684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Most abundant and diverse:</a:t>
            </a:r>
          </a:p>
          <a:p>
            <a:pPr marL="457200" lvl="1" indent="0">
              <a:buNone/>
            </a:pPr>
            <a:r>
              <a:rPr lang="en-US" dirty="0"/>
              <a:t>	Lamniform sharks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Common dental morphologies: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36AB7-5775-4CDB-A029-D7E535F0B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6094" y="2051919"/>
            <a:ext cx="5183188" cy="41418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Oligocene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1DAD89-803F-4EB2-BC0D-742423298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6094" y="2774013"/>
            <a:ext cx="5183188" cy="3684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Most abundant and diverse:</a:t>
            </a:r>
          </a:p>
          <a:p>
            <a:pPr marL="457200" lvl="1" indent="0">
              <a:buNone/>
            </a:pPr>
            <a:r>
              <a:rPr lang="en-US" dirty="0"/>
              <a:t>	Carcharhiniform sharks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Common dental morphologies: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6A272F-EB3B-4E28-B056-CB67F8A0A3C0}"/>
              </a:ext>
            </a:extLst>
          </p:cNvPr>
          <p:cNvCxnSpPr/>
          <p:nvPr/>
        </p:nvCxnSpPr>
        <p:spPr>
          <a:xfrm>
            <a:off x="6096000" y="1950101"/>
            <a:ext cx="0" cy="4422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02" y="1669527"/>
            <a:ext cx="954860" cy="93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8"/>
          <a:stretch/>
        </p:blipFill>
        <p:spPr bwMode="auto">
          <a:xfrm>
            <a:off x="4166885" y="4828295"/>
            <a:ext cx="1201023" cy="15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26" y="5058962"/>
            <a:ext cx="4802440" cy="10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3" r="38308"/>
          <a:stretch/>
        </p:blipFill>
        <p:spPr bwMode="auto">
          <a:xfrm>
            <a:off x="2615877" y="4828295"/>
            <a:ext cx="902825" cy="15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76"/>
          <a:stretch/>
        </p:blipFill>
        <p:spPr bwMode="auto">
          <a:xfrm>
            <a:off x="646128" y="4828295"/>
            <a:ext cx="1276434" cy="154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CB3BA6D1-1737-413A-9B25-E8609F14ED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41" r="85459" b="40587"/>
          <a:stretch/>
        </p:blipFill>
        <p:spPr bwMode="auto">
          <a:xfrm>
            <a:off x="898302" y="6059780"/>
            <a:ext cx="687814" cy="14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024" y="1790308"/>
            <a:ext cx="973884" cy="79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0996" y="6371380"/>
            <a:ext cx="152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Brachycarcharias</a:t>
            </a:r>
            <a:endParaRPr lang="en-US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13595" y="6371379"/>
            <a:ext cx="152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Striatolamia</a:t>
            </a:r>
            <a:endParaRPr lang="en-US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04047" y="6371380"/>
            <a:ext cx="152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Tethylamna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545279" y="6371380"/>
            <a:ext cx="152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Carcharhinus</a:t>
            </a:r>
            <a:endParaRPr lang="en-US" sz="1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201221" y="6361151"/>
            <a:ext cx="152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Hemipristis</a:t>
            </a:r>
            <a:endParaRPr lang="en-US" sz="1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10044959" y="6361150"/>
            <a:ext cx="152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/>
              <a:t>Galeocerdo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995736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B029CA-4B66-413E-8C53-681E9C239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Ray Diversity across the EOT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4295B-0209-4851-A618-43D3B094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9044" y="2051919"/>
            <a:ext cx="5157787" cy="41418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Eocene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0E550-6396-4293-AB98-F201781D7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120" y="2774013"/>
            <a:ext cx="5157787" cy="3684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Most abundant and diverse: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Myliobatiformes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Dentition Types:</a:t>
            </a:r>
          </a:p>
          <a:p>
            <a:pPr marL="0" indent="0">
              <a:buNone/>
            </a:pPr>
            <a:r>
              <a:rPr lang="en-US" sz="2400" dirty="0"/>
              <a:t>	Crushing; Clutching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F36AB7-5775-4CDB-A029-D7E535F0B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6094" y="2051919"/>
            <a:ext cx="5183188" cy="41418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Oligocene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1DAD89-803F-4EB2-BC0D-742423298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36094" y="2774013"/>
            <a:ext cx="5183188" cy="3684588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Most abundant and diverse: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Myliobatiformes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Dentition Types:</a:t>
            </a:r>
          </a:p>
          <a:p>
            <a:pPr marL="0" indent="0">
              <a:buNone/>
            </a:pPr>
            <a:r>
              <a:rPr lang="en-US" sz="2400" dirty="0"/>
              <a:t>           Crushing; Clutching; Filter-feeding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6A272F-EB3B-4E28-B056-CB67F8A0A3C0}"/>
              </a:ext>
            </a:extLst>
          </p:cNvPr>
          <p:cNvCxnSpPr/>
          <p:nvPr/>
        </p:nvCxnSpPr>
        <p:spPr>
          <a:xfrm>
            <a:off x="6096000" y="1950101"/>
            <a:ext cx="0" cy="4422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8E506F7-2BFD-4D21-933E-06C5F8CA9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00" t="52880" r="49975" b="36780"/>
          <a:stretch/>
        </p:blipFill>
        <p:spPr>
          <a:xfrm>
            <a:off x="2979589" y="5200165"/>
            <a:ext cx="1954490" cy="13029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A5CADD-289F-44C0-B76E-FBA079DCD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59" b="39731"/>
          <a:stretch/>
        </p:blipFill>
        <p:spPr>
          <a:xfrm>
            <a:off x="9839670" y="5189883"/>
            <a:ext cx="1879612" cy="13029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5F4E02-9872-40FF-8922-695C30ED7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21" t="34657" r="57169" b="47802"/>
          <a:stretch/>
        </p:blipFill>
        <p:spPr>
          <a:xfrm>
            <a:off x="1323422" y="5200165"/>
            <a:ext cx="1216074" cy="130299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D011BF-D583-46F7-AFEF-56788604F9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70" b="65438"/>
          <a:stretch/>
        </p:blipFill>
        <p:spPr>
          <a:xfrm>
            <a:off x="6684591" y="5200165"/>
            <a:ext cx="2785727" cy="129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1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45E9-1ED1-4C94-BE2E-E578C3E4F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Chondrichthyan Fossil Record of FL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CCA68-645E-49FE-9C41-A17EE53D8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/>
              <a:t>General Problem</a:t>
            </a:r>
            <a:r>
              <a:rPr lang="en-US" sz="20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Chondrichthyan taxa are poorly documented from Florida, despite their popularity, abundance, and utility for interpreting paleoecology.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/>
              <a:t>Driving Question</a:t>
            </a:r>
            <a:r>
              <a:rPr lang="en-US" sz="20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How has chondrichthyan diversity changed throughout the Cenozoic of Florida?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u="sng" dirty="0"/>
              <a:t>Overarching Hypothesis</a:t>
            </a:r>
            <a:r>
              <a:rPr lang="en-US" sz="2000" dirty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 hypothesize that major changes in the chondrichthyan diversity of Florida will correlate with global climate perturbations (i.e., the EOT, MMCO, Messinian Crisis, Pliocene Warming event, and Pleistocene glaciations).</a:t>
            </a:r>
          </a:p>
        </p:txBody>
      </p:sp>
    </p:spTree>
    <p:extLst>
      <p:ext uri="{BB962C8B-B14F-4D97-AF65-F5344CB8AC3E}">
        <p14:creationId xmlns:p14="http://schemas.microsoft.com/office/powerpoint/2010/main" val="891567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ACA00-8B97-436A-B638-0A92EC83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90F78-2F47-41A5-B412-44D92621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Continue cataloging and correcting material already housed at FLMNH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Better constrain temporal range of time bins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Additional fieldwork to increase and even out sampling effort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Greater focus on </a:t>
            </a:r>
            <a:r>
              <a:rPr lang="en-US" dirty="0" err="1"/>
              <a:t>screenwashing</a:t>
            </a:r>
            <a:r>
              <a:rPr lang="en-US" dirty="0"/>
              <a:t> to capture micro-fauna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Test impact of different standardization metrics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3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66BA0-5A75-4746-AA86-3928226BB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1754C-BA3B-4DEC-A4D8-CCEE17396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962617"/>
            <a:ext cx="10515600" cy="12143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NSF Grant No. DGE-1315138; DGE-1842473; DRL-1322725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C0822-8285-4C19-A7F6-E6F59C0D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573" y="2048542"/>
            <a:ext cx="2689350" cy="671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5C3DD0-B92D-484D-96AE-82A5E165C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697" y="3349173"/>
            <a:ext cx="982549" cy="982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8C44E5-7F3A-418F-AC4E-58190204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652123"/>
            <a:ext cx="3108507" cy="562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93FF6A-9F91-4ADA-9F1E-8CF1F67B8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77" y="2048542"/>
            <a:ext cx="2416687" cy="671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61E7E-4C24-4DA8-AA54-0088A22E7D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820" y="2046977"/>
            <a:ext cx="2596360" cy="671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F6653-066E-40BB-AB44-EB1070400C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236" y="3652123"/>
            <a:ext cx="3058021" cy="5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7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9989A5A-51DF-48FD-AC3F-9B2C11248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53966">
            <a:off x="7447854" y="200353"/>
            <a:ext cx="4219643" cy="2695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E13B2-647D-48AE-BFD4-B8B2B22E4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1515" y="3133785"/>
            <a:ext cx="3433329" cy="265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AFA8E-D89C-4F78-954A-0945CBBF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47"/>
            <a:ext cx="6068627" cy="1325563"/>
          </a:xfrm>
        </p:spPr>
        <p:txBody>
          <a:bodyPr/>
          <a:lstStyle/>
          <a:p>
            <a:pPr algn="ctr"/>
            <a:r>
              <a:rPr lang="en-US" u="sng" dirty="0"/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FC655-D351-4CA4-A820-640B9689D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FLMNH Vert Paleo Specify Database:</a:t>
            </a:r>
          </a:p>
          <a:p>
            <a:pPr marL="457200" lvl="1" indent="0">
              <a:buNone/>
            </a:pPr>
            <a:r>
              <a:rPr lang="en-US" dirty="0"/>
              <a:t>Total Specimens: 103,364</a:t>
            </a:r>
          </a:p>
          <a:p>
            <a:pPr marL="457200" lvl="1" indent="0">
              <a:buNone/>
            </a:pPr>
            <a:r>
              <a:rPr lang="en-US" dirty="0"/>
              <a:t>Total Sites: 352</a:t>
            </a:r>
          </a:p>
          <a:p>
            <a:pPr marL="457200" lvl="1" indent="0">
              <a:buNone/>
            </a:pPr>
            <a:r>
              <a:rPr lang="en-US" dirty="0"/>
              <a:t>Total Orders: 11</a:t>
            </a:r>
          </a:p>
          <a:p>
            <a:pPr marL="457200" lvl="1" indent="0">
              <a:buNone/>
            </a:pPr>
            <a:r>
              <a:rPr lang="en-US" dirty="0"/>
              <a:t>Total Families: 23</a:t>
            </a:r>
          </a:p>
          <a:p>
            <a:pPr marL="457200" lvl="1" indent="0">
              <a:buNone/>
            </a:pPr>
            <a:r>
              <a:rPr lang="en-US" dirty="0"/>
              <a:t>Total Genera: 40</a:t>
            </a:r>
          </a:p>
          <a:p>
            <a:pPr marL="457200" lvl="1" indent="0">
              <a:buNone/>
            </a:pPr>
            <a:r>
              <a:rPr lang="en-US" dirty="0"/>
              <a:t>Total Species: 52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Temporal Resolution: </a:t>
            </a:r>
          </a:p>
          <a:p>
            <a:pPr marL="0" indent="0">
              <a:buNone/>
            </a:pPr>
            <a:r>
              <a:rPr lang="en-US" dirty="0"/>
              <a:t>     North American Land Mammal Age (NALMA)</a:t>
            </a:r>
          </a:p>
          <a:p>
            <a:pPr marL="0" indent="0">
              <a:buNone/>
            </a:pPr>
            <a:r>
              <a:rPr lang="en-US" dirty="0"/>
              <a:t>     Chronostratigraphic Stage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51252-4AC8-442C-BDC8-93B290703A68}"/>
              </a:ext>
            </a:extLst>
          </p:cNvPr>
          <p:cNvSpPr txBox="1"/>
          <p:nvPr/>
        </p:nvSpPr>
        <p:spPr>
          <a:xfrm>
            <a:off x="8975324" y="4262140"/>
            <a:ext cx="1118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23.2 %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FE39D-A127-44A9-8684-155E1968CC66}"/>
              </a:ext>
            </a:extLst>
          </p:cNvPr>
          <p:cNvSpPr txBox="1"/>
          <p:nvPr/>
        </p:nvSpPr>
        <p:spPr>
          <a:xfrm>
            <a:off x="8891836" y="1363335"/>
            <a:ext cx="948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68 %</a:t>
            </a:r>
          </a:p>
        </p:txBody>
      </p:sp>
    </p:spTree>
    <p:extLst>
      <p:ext uri="{BB962C8B-B14F-4D97-AF65-F5344CB8AC3E}">
        <p14:creationId xmlns:p14="http://schemas.microsoft.com/office/powerpoint/2010/main" val="18423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5A49-BC16-47F0-BD70-27ED7AB85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358" y="365125"/>
            <a:ext cx="4340441" cy="1325563"/>
          </a:xfrm>
        </p:spPr>
        <p:txBody>
          <a:bodyPr/>
          <a:lstStyle/>
          <a:p>
            <a:pPr algn="ctr"/>
            <a:r>
              <a:rPr lang="en-US" u="sng" dirty="0"/>
              <a:t>Major Climatic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CC488-415A-473C-953F-2D1BFBBE8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3358" y="1825625"/>
            <a:ext cx="4829454" cy="4351338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Eocene-Oligocene Transition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Mid Miocene Climatic Optimum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Messinian Crisis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Pliocene Warming Event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dirty="0"/>
              <a:t>Pleistocene Glaciations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B8F3D2-3BC4-457A-8E77-0FF3AAD5168F}"/>
              </a:ext>
            </a:extLst>
          </p:cNvPr>
          <p:cNvSpPr/>
          <p:nvPr/>
        </p:nvSpPr>
        <p:spPr>
          <a:xfrm>
            <a:off x="230819" y="4128117"/>
            <a:ext cx="284086" cy="1526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B6D6C7C1-5517-475B-8FA2-C6A01C0EF519}"/>
              </a:ext>
            </a:extLst>
          </p:cNvPr>
          <p:cNvSpPr/>
          <p:nvPr/>
        </p:nvSpPr>
        <p:spPr>
          <a:xfrm>
            <a:off x="6800294" y="3058234"/>
            <a:ext cx="4572000" cy="325366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99194-54B2-4A40-B773-22CF94B9B7C4}"/>
              </a:ext>
            </a:extLst>
          </p:cNvPr>
          <p:cNvSpPr txBox="1"/>
          <p:nvPr/>
        </p:nvSpPr>
        <p:spPr>
          <a:xfrm>
            <a:off x="1162975" y="6492875"/>
            <a:ext cx="51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Modified from </a:t>
            </a:r>
            <a:r>
              <a:rPr lang="en-US" dirty="0" err="1"/>
              <a:t>Zachos</a:t>
            </a:r>
            <a:r>
              <a:rPr lang="en-US" dirty="0"/>
              <a:t> et al. (2008)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3394C-4E78-4AED-88BF-AB015414B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8" y="546100"/>
            <a:ext cx="6738236" cy="60302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7BE5BE7-9531-4453-AF44-17E05EDB9095}"/>
              </a:ext>
            </a:extLst>
          </p:cNvPr>
          <p:cNvSpPr/>
          <p:nvPr/>
        </p:nvSpPr>
        <p:spPr>
          <a:xfrm>
            <a:off x="3648722" y="1690687"/>
            <a:ext cx="399495" cy="17560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971BC1-EC34-4BD4-8EB1-BB9CD84E7637}"/>
              </a:ext>
            </a:extLst>
          </p:cNvPr>
          <p:cNvSpPr/>
          <p:nvPr/>
        </p:nvSpPr>
        <p:spPr>
          <a:xfrm>
            <a:off x="2114360" y="1690688"/>
            <a:ext cx="461639" cy="175606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99BD35-5A89-4756-8F2C-44E7C784E296}"/>
              </a:ext>
            </a:extLst>
          </p:cNvPr>
          <p:cNvCxnSpPr/>
          <p:nvPr/>
        </p:nvCxnSpPr>
        <p:spPr>
          <a:xfrm flipV="1">
            <a:off x="4714043" y="1825625"/>
            <a:ext cx="0" cy="14236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D7973E4-C033-4FCE-9C28-D425F2CE4BEE}"/>
              </a:ext>
            </a:extLst>
          </p:cNvPr>
          <p:cNvSpPr txBox="1"/>
          <p:nvPr/>
        </p:nvSpPr>
        <p:spPr>
          <a:xfrm rot="16200000">
            <a:off x="3211634" y="2414315"/>
            <a:ext cx="27787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Oldest Chondrichthyans in FL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52B00-53E8-4680-99D9-3C2FE59D6F20}"/>
              </a:ext>
            </a:extLst>
          </p:cNvPr>
          <p:cNvSpPr txBox="1"/>
          <p:nvPr/>
        </p:nvSpPr>
        <p:spPr>
          <a:xfrm>
            <a:off x="3627116" y="3095338"/>
            <a:ext cx="28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765B2-1D2B-41FE-83B6-4BEECA3BD223}"/>
              </a:ext>
            </a:extLst>
          </p:cNvPr>
          <p:cNvSpPr txBox="1"/>
          <p:nvPr/>
        </p:nvSpPr>
        <p:spPr>
          <a:xfrm>
            <a:off x="1539408" y="3095338"/>
            <a:ext cx="28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E1636B-C83A-4171-8234-19E907CA308B}"/>
              </a:ext>
            </a:extLst>
          </p:cNvPr>
          <p:cNvSpPr txBox="1"/>
          <p:nvPr/>
        </p:nvSpPr>
        <p:spPr>
          <a:xfrm>
            <a:off x="2203136" y="3105364"/>
            <a:ext cx="28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7FFC1-CDD4-438B-BD89-51D19C04AEC8}"/>
              </a:ext>
            </a:extLst>
          </p:cNvPr>
          <p:cNvSpPr txBox="1"/>
          <p:nvPr/>
        </p:nvSpPr>
        <p:spPr>
          <a:xfrm>
            <a:off x="1303244" y="3100431"/>
            <a:ext cx="28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B72787-F30D-4752-83EB-168DA316EFFD}"/>
              </a:ext>
            </a:extLst>
          </p:cNvPr>
          <p:cNvSpPr txBox="1"/>
          <p:nvPr/>
        </p:nvSpPr>
        <p:spPr>
          <a:xfrm>
            <a:off x="1154338" y="3095338"/>
            <a:ext cx="28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653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EBCA-E826-4179-99A5-B19AC6AC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Eocene – Oligocene Transition (EOT)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E7533-E695-4F41-BB02-B01C5E6B3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66" y="1825625"/>
            <a:ext cx="5342410" cy="435133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~2.5 °C drop in sea surface temperature </a:t>
            </a:r>
          </a:p>
          <a:p>
            <a:pPr>
              <a:spcAft>
                <a:spcPts val="1200"/>
              </a:spcAft>
            </a:pPr>
            <a:r>
              <a:rPr lang="en-US" dirty="0"/>
              <a:t>Formation of Antarctic ice sheet</a:t>
            </a:r>
          </a:p>
          <a:p>
            <a:pPr>
              <a:spcAft>
                <a:spcPts val="1200"/>
              </a:spcAft>
            </a:pPr>
            <a:r>
              <a:rPr lang="en-US" dirty="0"/>
              <a:t>Large extinction of planktonic foraminifera </a:t>
            </a:r>
          </a:p>
          <a:p>
            <a:pPr>
              <a:spcAft>
                <a:spcPts val="1200"/>
              </a:spcAft>
            </a:pPr>
            <a:r>
              <a:rPr lang="en-US" dirty="0"/>
              <a:t>The “Grand </a:t>
            </a:r>
            <a:r>
              <a:rPr lang="en-US" dirty="0" err="1"/>
              <a:t>Coupure</a:t>
            </a:r>
            <a:r>
              <a:rPr lang="en-US" dirty="0"/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14AFA-BBED-4263-9B4B-B354AF02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0200"/>
            <a:ext cx="5504335" cy="4802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6109C-9325-40E7-93A2-439D4E08AF48}"/>
              </a:ext>
            </a:extLst>
          </p:cNvPr>
          <p:cNvSpPr txBox="1"/>
          <p:nvPr/>
        </p:nvSpPr>
        <p:spPr>
          <a:xfrm>
            <a:off x="6213629" y="6462263"/>
            <a:ext cx="51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Modified from </a:t>
            </a:r>
            <a:r>
              <a:rPr lang="en-US" dirty="0" err="1"/>
              <a:t>Zachos</a:t>
            </a:r>
            <a:r>
              <a:rPr lang="en-US" dirty="0"/>
              <a:t> et al. (2008)</a:t>
            </a:r>
          </a:p>
        </p:txBody>
      </p:sp>
    </p:spTree>
    <p:extLst>
      <p:ext uri="{BB962C8B-B14F-4D97-AF65-F5344CB8AC3E}">
        <p14:creationId xmlns:p14="http://schemas.microsoft.com/office/powerpoint/2010/main" val="3198059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AFA8E-D89C-4F78-954A-0945CBBF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247"/>
            <a:ext cx="10439400" cy="1325563"/>
          </a:xfrm>
        </p:spPr>
        <p:txBody>
          <a:bodyPr/>
          <a:lstStyle/>
          <a:p>
            <a:pPr algn="ctr"/>
            <a:r>
              <a:rPr lang="en-US" u="sng" dirty="0"/>
              <a:t>EOT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FC655-D351-4CA4-A820-640B9689D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FLMNH Vert Paleo Specify Database: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Specimens: 1,352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Sites: 55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Orders: 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Families: 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Genera: 19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Total Species: 24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Temporal Resolution: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Arikareean</a:t>
            </a:r>
            <a:r>
              <a:rPr lang="en-US" dirty="0"/>
              <a:t> [29.4 – 23]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Whitneyan</a:t>
            </a:r>
            <a:r>
              <a:rPr lang="en-US" dirty="0"/>
              <a:t> [31.4 – 29.4]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Vicksburgian</a:t>
            </a:r>
            <a:r>
              <a:rPr lang="en-US" dirty="0"/>
              <a:t> [33.9 – 31.4]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Jacksonian [37.2 – 33.9]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Claibornian</a:t>
            </a:r>
            <a:r>
              <a:rPr lang="en-US" dirty="0"/>
              <a:t> [48.6 – 37.2]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A96FEB7-37D4-41E4-8DBF-6CA9C92BA0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706971"/>
              </p:ext>
            </p:extLst>
          </p:nvPr>
        </p:nvGraphicFramePr>
        <p:xfrm>
          <a:off x="5411755" y="2341984"/>
          <a:ext cx="6288056" cy="397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C303EE5-3082-4279-9BBE-D535B2C4FD4F}"/>
              </a:ext>
            </a:extLst>
          </p:cNvPr>
          <p:cNvSpPr txBox="1"/>
          <p:nvPr/>
        </p:nvSpPr>
        <p:spPr>
          <a:xfrm>
            <a:off x="5971592" y="6320779"/>
            <a:ext cx="2211356" cy="37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Eocene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D1AA3-CFDE-4FEF-B57A-1E90E86C786C}"/>
              </a:ext>
            </a:extLst>
          </p:cNvPr>
          <p:cNvSpPr txBox="1"/>
          <p:nvPr/>
        </p:nvSpPr>
        <p:spPr>
          <a:xfrm>
            <a:off x="8182948" y="6327162"/>
            <a:ext cx="3170852" cy="37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Oligocene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F69B68-7558-4F1E-B5C9-D2EF82427C5F}"/>
              </a:ext>
            </a:extLst>
          </p:cNvPr>
          <p:cNvCxnSpPr/>
          <p:nvPr/>
        </p:nvCxnSpPr>
        <p:spPr>
          <a:xfrm flipV="1">
            <a:off x="8136293" y="2808517"/>
            <a:ext cx="0" cy="3872204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3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65CD-8250-4A65-8F52-0B6DB04D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Eocene</a:t>
            </a:r>
            <a:r>
              <a:rPr lang="en-US" dirty="0"/>
              <a:t>: </a:t>
            </a:r>
            <a:r>
              <a:rPr lang="en-US" dirty="0" err="1"/>
              <a:t>Claibornian</a:t>
            </a:r>
            <a:r>
              <a:rPr lang="en-US" dirty="0"/>
              <a:t> (=</a:t>
            </a:r>
            <a:r>
              <a:rPr lang="en-US" dirty="0" err="1"/>
              <a:t>Lutetian</a:t>
            </a:r>
            <a:r>
              <a:rPr lang="en-US" dirty="0"/>
              <a:t> + </a:t>
            </a:r>
            <a:r>
              <a:rPr lang="en-US" dirty="0" err="1"/>
              <a:t>Bartonian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2AF9B-BCF6-46BF-9AFE-8E1A48BA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631" y="4568424"/>
            <a:ext cx="2477408" cy="1765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u="sng" dirty="0"/>
              <a:t>Collecting Information</a:t>
            </a:r>
            <a:endParaRPr lang="en-US" sz="18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specimens: 21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sites: 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days: &gt;7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7B05F7-0A46-4BE5-8947-2F6392102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815" y="1728624"/>
            <a:ext cx="3207260" cy="24054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1FD522-78E2-475C-BFDE-C75EBD4B9DBB}"/>
              </a:ext>
            </a:extLst>
          </p:cNvPr>
          <p:cNvSpPr txBox="1"/>
          <p:nvPr/>
        </p:nvSpPr>
        <p:spPr>
          <a:xfrm>
            <a:off x="6903666" y="4568425"/>
            <a:ext cx="4698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u="sng" dirty="0"/>
              <a:t>Locality Information</a:t>
            </a:r>
          </a:p>
          <a:p>
            <a:pPr>
              <a:spcBef>
                <a:spcPts val="1000"/>
              </a:spcBef>
            </a:pPr>
            <a:r>
              <a:rPr lang="en-US" b="1" dirty="0"/>
              <a:t>Formation</a:t>
            </a:r>
            <a:r>
              <a:rPr lang="en-US" dirty="0"/>
              <a:t>: Avon Park Limestone</a:t>
            </a:r>
          </a:p>
          <a:p>
            <a:pPr>
              <a:spcBef>
                <a:spcPts val="1000"/>
              </a:spcBef>
            </a:pPr>
            <a:r>
              <a:rPr lang="en-US" b="1" dirty="0"/>
              <a:t>Age</a:t>
            </a:r>
            <a:r>
              <a:rPr lang="en-US" dirty="0"/>
              <a:t>: 48.6 – 37.2 Ma</a:t>
            </a:r>
          </a:p>
          <a:p>
            <a:pPr>
              <a:spcBef>
                <a:spcPts val="1000"/>
              </a:spcBef>
            </a:pPr>
            <a:r>
              <a:rPr lang="en-US" b="1" dirty="0"/>
              <a:t>Paleoenvironment</a:t>
            </a:r>
            <a:r>
              <a:rPr lang="en-US" dirty="0"/>
              <a:t>: Neritic – subtidal to </a:t>
            </a:r>
            <a:r>
              <a:rPr lang="en-US" dirty="0" err="1"/>
              <a:t>peritidal</a:t>
            </a:r>
            <a:r>
              <a:rPr lang="en-US" dirty="0"/>
              <a:t>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F15D25-AF76-47C9-A502-9B2C1010B20D}"/>
              </a:ext>
            </a:extLst>
          </p:cNvPr>
          <p:cNvSpPr txBox="1">
            <a:spLocks/>
          </p:cNvSpPr>
          <p:nvPr/>
        </p:nvSpPr>
        <p:spPr>
          <a:xfrm>
            <a:off x="1124874" y="4568425"/>
            <a:ext cx="2228295" cy="17659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Taxonomic Summary</a:t>
            </a:r>
            <a:endParaRPr lang="en-US" sz="18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4 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7 families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7 genera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7 species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5E87CF9-71FF-460B-8E08-AD0AF13AA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958822"/>
              </p:ext>
            </p:extLst>
          </p:nvPr>
        </p:nvGraphicFramePr>
        <p:xfrm>
          <a:off x="1524000" y="169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849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65CD-8250-4A65-8F52-0B6DB04D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Eocene</a:t>
            </a:r>
            <a:r>
              <a:rPr lang="en-US" dirty="0"/>
              <a:t>: Jacksonian (=</a:t>
            </a:r>
            <a:r>
              <a:rPr lang="en-US" dirty="0" err="1"/>
              <a:t>Prabonian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2AF9B-BCF6-46BF-9AFE-8E1A48BA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631" y="4568424"/>
            <a:ext cx="2477408" cy="1765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u="sng" dirty="0"/>
              <a:t>Collecting Information</a:t>
            </a:r>
            <a:endParaRPr lang="en-US" sz="18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specimens: 173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sites: 39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days: &gt;30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FD522-78E2-475C-BFDE-C75EBD4B9DBB}"/>
              </a:ext>
            </a:extLst>
          </p:cNvPr>
          <p:cNvSpPr txBox="1"/>
          <p:nvPr/>
        </p:nvSpPr>
        <p:spPr>
          <a:xfrm>
            <a:off x="6903666" y="4568425"/>
            <a:ext cx="4698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u="sng" dirty="0"/>
              <a:t>Locality Information</a:t>
            </a:r>
          </a:p>
          <a:p>
            <a:pPr>
              <a:spcBef>
                <a:spcPts val="1000"/>
              </a:spcBef>
            </a:pPr>
            <a:r>
              <a:rPr lang="en-US" b="1" dirty="0"/>
              <a:t>Formation</a:t>
            </a:r>
            <a:r>
              <a:rPr lang="en-US" dirty="0"/>
              <a:t>: Ocala Limestone</a:t>
            </a:r>
          </a:p>
          <a:p>
            <a:pPr>
              <a:spcBef>
                <a:spcPts val="1000"/>
              </a:spcBef>
            </a:pPr>
            <a:r>
              <a:rPr lang="en-US" b="1" dirty="0"/>
              <a:t>Age</a:t>
            </a:r>
            <a:r>
              <a:rPr lang="en-US" dirty="0"/>
              <a:t>: 37.2 – 33.9 Ma</a:t>
            </a:r>
          </a:p>
          <a:p>
            <a:pPr>
              <a:spcBef>
                <a:spcPts val="1000"/>
              </a:spcBef>
            </a:pPr>
            <a:r>
              <a:rPr lang="en-US" b="1" dirty="0"/>
              <a:t>Paleoenvironment</a:t>
            </a:r>
            <a:r>
              <a:rPr lang="en-US" dirty="0"/>
              <a:t>: Neritic – outer shelf 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F15D25-AF76-47C9-A502-9B2C1010B20D}"/>
              </a:ext>
            </a:extLst>
          </p:cNvPr>
          <p:cNvSpPr txBox="1">
            <a:spLocks/>
          </p:cNvSpPr>
          <p:nvPr/>
        </p:nvSpPr>
        <p:spPr>
          <a:xfrm>
            <a:off x="1124874" y="4568425"/>
            <a:ext cx="2228295" cy="17659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Taxonomic Summary</a:t>
            </a:r>
            <a:endParaRPr lang="en-US" sz="18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4 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8 families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13 genera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14 species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F227E2-3551-47A5-810B-813655510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58" y="1690688"/>
            <a:ext cx="3207260" cy="2405445"/>
          </a:xfrm>
          <a:prstGeom prst="rect">
            <a:avLst/>
          </a:prstGeom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EC70121-88D9-4785-9028-F24551F55D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551605"/>
              </p:ext>
            </p:extLst>
          </p:nvPr>
        </p:nvGraphicFramePr>
        <p:xfrm>
          <a:off x="1518082" y="169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7">
            <a:extLst>
              <a:ext uri="{FF2B5EF4-FFF2-40B4-BE49-F238E27FC236}">
                <a16:creationId xmlns:a16="http://schemas.microsoft.com/office/drawing/2014/main" id="{654363C9-7346-4098-AF77-A57DFF00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84472" y="100948"/>
            <a:ext cx="933610" cy="125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D3C4DDB-84ED-4670-8228-814AEFCF2D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37"/>
          <a:stretch/>
        </p:blipFill>
        <p:spPr bwMode="auto">
          <a:xfrm rot="10800000">
            <a:off x="10268045" y="100948"/>
            <a:ext cx="1334330" cy="125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54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65CD-8250-4A65-8F52-0B6DB04DE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Oligocene</a:t>
            </a:r>
            <a:r>
              <a:rPr lang="en-US" dirty="0"/>
              <a:t>: </a:t>
            </a:r>
            <a:r>
              <a:rPr lang="en-US" dirty="0" err="1"/>
              <a:t>Vicksburgian</a:t>
            </a:r>
            <a:r>
              <a:rPr lang="en-US" dirty="0"/>
              <a:t> (=</a:t>
            </a:r>
            <a:r>
              <a:rPr lang="en-US" dirty="0" err="1"/>
              <a:t>Rupelian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2AF9B-BCF6-46BF-9AFE-8E1A48BA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630" y="4568424"/>
            <a:ext cx="2502089" cy="176593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u="sng" dirty="0"/>
              <a:t>Collecting Information</a:t>
            </a:r>
            <a:endParaRPr lang="en-US" sz="1800" u="sng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specimens: 265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sites: 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/>
              <a:t># of days: &gt;7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FD522-78E2-475C-BFDE-C75EBD4B9DBB}"/>
              </a:ext>
            </a:extLst>
          </p:cNvPr>
          <p:cNvSpPr txBox="1"/>
          <p:nvPr/>
        </p:nvSpPr>
        <p:spPr>
          <a:xfrm>
            <a:off x="6903666" y="4568425"/>
            <a:ext cx="469870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b="1" u="sng" dirty="0"/>
              <a:t>Locality Information</a:t>
            </a:r>
          </a:p>
          <a:p>
            <a:pPr>
              <a:spcBef>
                <a:spcPts val="1000"/>
              </a:spcBef>
            </a:pPr>
            <a:r>
              <a:rPr lang="en-US" b="1" dirty="0"/>
              <a:t>Formation</a:t>
            </a:r>
            <a:r>
              <a:rPr lang="en-US" dirty="0"/>
              <a:t>: Suwannee Limestone</a:t>
            </a:r>
          </a:p>
          <a:p>
            <a:pPr>
              <a:spcBef>
                <a:spcPts val="1000"/>
              </a:spcBef>
            </a:pPr>
            <a:r>
              <a:rPr lang="en-US" b="1" dirty="0"/>
              <a:t>Age</a:t>
            </a:r>
            <a:r>
              <a:rPr lang="en-US" dirty="0"/>
              <a:t>: 33.9 – 31.4 Ma</a:t>
            </a:r>
          </a:p>
          <a:p>
            <a:pPr>
              <a:spcBef>
                <a:spcPts val="1000"/>
              </a:spcBef>
            </a:pPr>
            <a:r>
              <a:rPr lang="en-US" b="1" dirty="0"/>
              <a:t>Paleoenvironment</a:t>
            </a:r>
            <a:r>
              <a:rPr lang="en-US" dirty="0"/>
              <a:t>: Neritic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3F15D25-AF76-47C9-A502-9B2C1010B20D}"/>
              </a:ext>
            </a:extLst>
          </p:cNvPr>
          <p:cNvSpPr txBox="1">
            <a:spLocks/>
          </p:cNvSpPr>
          <p:nvPr/>
        </p:nvSpPr>
        <p:spPr>
          <a:xfrm>
            <a:off x="1124874" y="4568425"/>
            <a:ext cx="2228295" cy="17659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u="sng" dirty="0"/>
              <a:t>Taxonomic Summary</a:t>
            </a:r>
            <a:endParaRPr lang="en-US" sz="1800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4 orders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8 families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11 genera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11 species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125ADC-43ED-48B1-AE08-48E578263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657" y="1690688"/>
            <a:ext cx="3207261" cy="2405446"/>
          </a:xfrm>
          <a:prstGeom prst="rect">
            <a:avLst/>
          </a:prstGeom>
        </p:spPr>
      </p:pic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4215BC59-7BB2-47E3-B856-0EC882E509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420288"/>
              </p:ext>
            </p:extLst>
          </p:nvPr>
        </p:nvGraphicFramePr>
        <p:xfrm>
          <a:off x="1518082" y="16906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90AD073-C2E7-42AC-8A3C-18196F6C54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6" t="32109" r="66251" b="47347"/>
          <a:stretch/>
        </p:blipFill>
        <p:spPr>
          <a:xfrm rot="21340181">
            <a:off x="10333403" y="417801"/>
            <a:ext cx="1435445" cy="1062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A10D72-F9ED-44BF-BA98-05039887B0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t="24652" r="66972" b="52654"/>
          <a:stretch/>
        </p:blipFill>
        <p:spPr>
          <a:xfrm rot="21206612">
            <a:off x="446780" y="370403"/>
            <a:ext cx="1339073" cy="115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67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22909</TotalTime>
  <Words>885</Words>
  <Application>Microsoft Office PowerPoint</Application>
  <PresentationFormat>Widescreen</PresentationFormat>
  <Paragraphs>283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Chondrichthyan Diversity across the EOT of Florida</vt:lpstr>
      <vt:lpstr>Chondrichthyan Fossil Record of FL</vt:lpstr>
      <vt:lpstr>Materials</vt:lpstr>
      <vt:lpstr>Major Climatic Events</vt:lpstr>
      <vt:lpstr>Eocene – Oligocene Transition (EOT)</vt:lpstr>
      <vt:lpstr>EOT Materials</vt:lpstr>
      <vt:lpstr>Eocene: Claibornian (=Lutetian + Bartonian)</vt:lpstr>
      <vt:lpstr>Eocene: Jacksonian (=Prabonian)</vt:lpstr>
      <vt:lpstr>Oligocene: Vicksburgian (=Rupelian)</vt:lpstr>
      <vt:lpstr>Oligocene: Whitneyan</vt:lpstr>
      <vt:lpstr>Oligocene: Arikareean</vt:lpstr>
      <vt:lpstr>Limitations in Paleo-Biodiversity Studies</vt:lpstr>
      <vt:lpstr>Chondrichthyan Diversity across the  K-T Boundary</vt:lpstr>
      <vt:lpstr>Building Blocks for Global Diversity</vt:lpstr>
      <vt:lpstr>Eocene Fauna of Alabama (Lisbon Formation – Claibornian)</vt:lpstr>
      <vt:lpstr>Eocene Lamniform Diversity</vt:lpstr>
      <vt:lpstr>Oligocene Fauna of South Carolina (Chandler Bridge Formation – Arikareean)</vt:lpstr>
      <vt:lpstr>Shark Diversity across the EOT</vt:lpstr>
      <vt:lpstr>Ray Diversity across the EOT</vt:lpstr>
      <vt:lpstr>Future Work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Chondrichthyan Diversity across the EOT of Florida</dc:title>
  <dc:creator>Perez,Victor J,Jr</dc:creator>
  <cp:lastModifiedBy>Perez,Victor J,Jr</cp:lastModifiedBy>
  <cp:revision>120</cp:revision>
  <dcterms:created xsi:type="dcterms:W3CDTF">2019-03-11T18:38:36Z</dcterms:created>
  <dcterms:modified xsi:type="dcterms:W3CDTF">2019-03-28T18:56:52Z</dcterms:modified>
</cp:coreProperties>
</file>