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20"/>
  </p:notesMasterIdLst>
  <p:sldIdLst>
    <p:sldId id="257" r:id="rId3"/>
    <p:sldId id="258" r:id="rId4"/>
    <p:sldId id="263" r:id="rId5"/>
    <p:sldId id="268" r:id="rId6"/>
    <p:sldId id="274" r:id="rId7"/>
    <p:sldId id="271" r:id="rId8"/>
    <p:sldId id="275" r:id="rId9"/>
    <p:sldId id="277" r:id="rId10"/>
    <p:sldId id="276" r:id="rId11"/>
    <p:sldId id="279" r:id="rId12"/>
    <p:sldId id="281" r:id="rId13"/>
    <p:sldId id="280" r:id="rId14"/>
    <p:sldId id="282" r:id="rId15"/>
    <p:sldId id="286" r:id="rId16"/>
    <p:sldId id="283"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FFC800"/>
    <a:srgbClr val="ECF119"/>
    <a:srgbClr val="B74919"/>
    <a:srgbClr val="1D6FA9"/>
    <a:srgbClr val="36AFCE"/>
    <a:srgbClr val="8BC145"/>
    <a:srgbClr val="1D9A78"/>
    <a:srgbClr val="C64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9990" autoAdjust="0"/>
  </p:normalViewPr>
  <p:slideViewPr>
    <p:cSldViewPr snapToGrid="0">
      <p:cViewPr varScale="1">
        <p:scale>
          <a:sx n="115" d="100"/>
          <a:sy n="115" d="100"/>
        </p:scale>
        <p:origin x="1218"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elle\Documents\Yale%20Course%20Work\Major%20Discourse\Predation%20Chapter\shellfish%20harvest%20from%20DOAG%20websit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D:\LIS%20Encrusters\LIS\Mercenaria%20Encrustation.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elle\Documents\Yale%20Course%20Work\Major%20Discourse\Dredges\Jaccard_Chao_scores.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D:\Documents\Long%20Island%20Sound\Mercenaria_Encurstatio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en-US" sz="1400" dirty="0" smtClean="0">
                <a:latin typeface="Times New Roman" pitchFamily="18" charset="0"/>
                <a:cs typeface="Times New Roman" pitchFamily="18" charset="0"/>
              </a:rPr>
              <a:t>Commercial Shellfish</a:t>
            </a:r>
            <a:r>
              <a:rPr lang="en-US" sz="1400" baseline="0" dirty="0" smtClean="0">
                <a:latin typeface="Times New Roman" pitchFamily="18" charset="0"/>
                <a:cs typeface="Times New Roman" pitchFamily="18" charset="0"/>
              </a:rPr>
              <a:t> Catch 1880-2007</a:t>
            </a:r>
            <a:endParaRPr lang="en-US" sz="1400" dirty="0">
              <a:latin typeface="Times New Roman" pitchFamily="18" charset="0"/>
              <a:cs typeface="Times New Roman" pitchFamily="18" charset="0"/>
            </a:endParaRPr>
          </a:p>
        </c:rich>
      </c:tx>
      <c:overlay val="0"/>
    </c:title>
    <c:autoTitleDeleted val="0"/>
    <c:plotArea>
      <c:layout>
        <c:manualLayout>
          <c:layoutTarget val="inner"/>
          <c:xMode val="edge"/>
          <c:yMode val="edge"/>
          <c:x val="6.7166064506992418E-2"/>
          <c:y val="0.18546992796113251"/>
          <c:w val="0.75913170921003736"/>
          <c:h val="0.6366873289774948"/>
        </c:manualLayout>
      </c:layout>
      <c:scatterChart>
        <c:scatterStyle val="lineMarker"/>
        <c:varyColors val="0"/>
        <c:ser>
          <c:idx val="0"/>
          <c:order val="0"/>
          <c:tx>
            <c:v>Hard Clam Landings</c:v>
          </c:tx>
          <c:spPr>
            <a:ln w="28575">
              <a:solidFill>
                <a:schemeClr val="accent1"/>
              </a:solidFill>
            </a:ln>
          </c:spPr>
          <c:marker>
            <c:symbol val="diamond"/>
            <c:size val="4"/>
            <c:spPr>
              <a:solidFill>
                <a:schemeClr val="accent1"/>
              </a:solidFill>
              <a:ln>
                <a:solidFill>
                  <a:schemeClr val="accent1"/>
                </a:solidFill>
              </a:ln>
            </c:spPr>
          </c:marker>
          <c:xVal>
            <c:numRef>
              <c:f>Sheet1!$A$2:$A$21</c:f>
              <c:numCache>
                <c:formatCode>General</c:formatCode>
                <c:ptCount val="20"/>
                <c:pt idx="0">
                  <c:v>2007</c:v>
                </c:pt>
                <c:pt idx="1">
                  <c:v>2006</c:v>
                </c:pt>
                <c:pt idx="2">
                  <c:v>2005</c:v>
                </c:pt>
                <c:pt idx="3">
                  <c:v>2004</c:v>
                </c:pt>
                <c:pt idx="4">
                  <c:v>2002</c:v>
                </c:pt>
                <c:pt idx="5">
                  <c:v>2001</c:v>
                </c:pt>
                <c:pt idx="6">
                  <c:v>2000</c:v>
                </c:pt>
                <c:pt idx="7">
                  <c:v>1999</c:v>
                </c:pt>
                <c:pt idx="8">
                  <c:v>1998</c:v>
                </c:pt>
                <c:pt idx="9">
                  <c:v>1997</c:v>
                </c:pt>
                <c:pt idx="10">
                  <c:v>1996</c:v>
                </c:pt>
                <c:pt idx="11">
                  <c:v>1995</c:v>
                </c:pt>
                <c:pt idx="12">
                  <c:v>1994</c:v>
                </c:pt>
                <c:pt idx="13">
                  <c:v>1993</c:v>
                </c:pt>
                <c:pt idx="14">
                  <c:v>1992</c:v>
                </c:pt>
                <c:pt idx="15">
                  <c:v>1991</c:v>
                </c:pt>
                <c:pt idx="16">
                  <c:v>1990</c:v>
                </c:pt>
                <c:pt idx="17">
                  <c:v>1970</c:v>
                </c:pt>
                <c:pt idx="18">
                  <c:v>1950</c:v>
                </c:pt>
                <c:pt idx="19">
                  <c:v>1902</c:v>
                </c:pt>
              </c:numCache>
            </c:numRef>
          </c:xVal>
          <c:yVal>
            <c:numRef>
              <c:f>Sheet1!$C$2:$C$21</c:f>
              <c:numCache>
                <c:formatCode>#,##0</c:formatCode>
                <c:ptCount val="20"/>
                <c:pt idx="0">
                  <c:v>489000</c:v>
                </c:pt>
                <c:pt idx="1">
                  <c:v>422670</c:v>
                </c:pt>
                <c:pt idx="2">
                  <c:v>420529</c:v>
                </c:pt>
                <c:pt idx="3">
                  <c:v>403698</c:v>
                </c:pt>
                <c:pt idx="4">
                  <c:v>286237</c:v>
                </c:pt>
                <c:pt idx="5">
                  <c:v>281811</c:v>
                </c:pt>
                <c:pt idx="6">
                  <c:v>335084</c:v>
                </c:pt>
                <c:pt idx="7">
                  <c:v>130000</c:v>
                </c:pt>
                <c:pt idx="8">
                  <c:v>128544</c:v>
                </c:pt>
                <c:pt idx="9">
                  <c:v>240768</c:v>
                </c:pt>
                <c:pt idx="10">
                  <c:v>52423</c:v>
                </c:pt>
                <c:pt idx="11">
                  <c:v>52257</c:v>
                </c:pt>
                <c:pt idx="12">
                  <c:v>192891</c:v>
                </c:pt>
                <c:pt idx="13">
                  <c:v>157735</c:v>
                </c:pt>
                <c:pt idx="14">
                  <c:v>146773</c:v>
                </c:pt>
                <c:pt idx="15">
                  <c:v>154026</c:v>
                </c:pt>
                <c:pt idx="16">
                  <c:v>146250</c:v>
                </c:pt>
                <c:pt idx="17">
                  <c:v>105333.33333333333</c:v>
                </c:pt>
                <c:pt idx="18">
                  <c:v>1000</c:v>
                </c:pt>
                <c:pt idx="19">
                  <c:v>13000</c:v>
                </c:pt>
              </c:numCache>
            </c:numRef>
          </c:yVal>
          <c:smooth val="0"/>
          <c:extLst xmlns:c16r2="http://schemas.microsoft.com/office/drawing/2015/06/chart">
            <c:ext xmlns:c16="http://schemas.microsoft.com/office/drawing/2014/chart" uri="{C3380CC4-5D6E-409C-BE32-E72D297353CC}">
              <c16:uniqueId val="{00000000-205A-4B39-BF28-629DB090A573}"/>
            </c:ext>
          </c:extLst>
        </c:ser>
        <c:dLbls>
          <c:showLegendKey val="0"/>
          <c:showVal val="0"/>
          <c:showCatName val="0"/>
          <c:showSerName val="0"/>
          <c:showPercent val="0"/>
          <c:showBubbleSize val="0"/>
        </c:dLbls>
        <c:axId val="151991216"/>
        <c:axId val="151991600"/>
      </c:scatterChart>
      <c:valAx>
        <c:axId val="151991216"/>
        <c:scaling>
          <c:orientation val="minMax"/>
          <c:max val="2010"/>
          <c:min val="1899"/>
        </c:scaling>
        <c:delete val="0"/>
        <c:axPos val="b"/>
        <c:numFmt formatCode="General" sourceLinked="1"/>
        <c:majorTickMark val="out"/>
        <c:minorTickMark val="none"/>
        <c:tickLblPos val="none"/>
        <c:crossAx val="151991600"/>
        <c:crosses val="autoZero"/>
        <c:crossBetween val="midCat"/>
      </c:valAx>
      <c:valAx>
        <c:axId val="151991600"/>
        <c:scaling>
          <c:orientation val="minMax"/>
          <c:max val="500000"/>
        </c:scaling>
        <c:delete val="0"/>
        <c:axPos val="r"/>
        <c:title>
          <c:tx>
            <c:rich>
              <a:bodyPr rot="-5400000" vert="horz"/>
              <a:lstStyle/>
              <a:p>
                <a:pPr>
                  <a:defRPr sz="1400">
                    <a:latin typeface="Times New Roman" pitchFamily="18" charset="0"/>
                    <a:cs typeface="Times New Roman" pitchFamily="18" charset="0"/>
                  </a:defRPr>
                </a:pPr>
                <a:r>
                  <a:rPr lang="en-US" sz="1400" dirty="0" smtClean="0">
                    <a:latin typeface="Times New Roman" pitchFamily="18" charset="0"/>
                    <a:cs typeface="Times New Roman" pitchFamily="18" charset="0"/>
                  </a:rPr>
                  <a:t>Bushels of Hard</a:t>
                </a:r>
                <a:r>
                  <a:rPr lang="en-US" sz="1400" baseline="0" dirty="0" smtClean="0">
                    <a:latin typeface="Times New Roman" pitchFamily="18" charset="0"/>
                    <a:cs typeface="Times New Roman" pitchFamily="18" charset="0"/>
                  </a:rPr>
                  <a:t> Clams</a:t>
                </a:r>
                <a:endParaRPr lang="en-US" sz="1400" dirty="0">
                  <a:latin typeface="Times New Roman" pitchFamily="18" charset="0"/>
                  <a:cs typeface="Times New Roman" pitchFamily="18" charset="0"/>
                </a:endParaRPr>
              </a:p>
            </c:rich>
          </c:tx>
          <c:overlay val="0"/>
        </c:title>
        <c:numFmt formatCode="#,##0" sourceLinked="1"/>
        <c:majorTickMark val="out"/>
        <c:minorTickMark val="none"/>
        <c:tickLblPos val="nextTo"/>
        <c:crossAx val="151991216"/>
        <c:crosses val="max"/>
        <c:crossBetween val="midCat"/>
        <c:majorUnit val="100000"/>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New London, CT </a:t>
            </a:r>
            <a:r>
              <a:rPr lang="en-US" i="1" dirty="0" err="1"/>
              <a:t>Pitar</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Sheet1!$N$42</c:f>
              <c:strCache>
                <c:ptCount val="1"/>
                <c:pt idx="0">
                  <c:v>New London, CT Pitar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646-469E-AA08-B33B1CDB307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646-469E-AA08-B33B1CDB307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646-469E-AA08-B33B1CDB307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646-469E-AA08-B33B1CDB307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646-469E-AA08-B33B1CDB307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F646-469E-AA08-B33B1CDB307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F646-469E-AA08-B33B1CDB3073}"/>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F646-469E-AA08-B33B1CDB3073}"/>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F646-469E-AA08-B33B1CDB3073}"/>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F646-469E-AA08-B33B1CDB3073}"/>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F646-469E-AA08-B33B1CDB3073}"/>
              </c:ext>
            </c:extLst>
          </c:dPt>
          <c:val>
            <c:numRef>
              <c:f>Sheet1!$R$42:$R$46</c:f>
              <c:numCache>
                <c:formatCode>0.00</c:formatCode>
                <c:ptCount val="5"/>
                <c:pt idx="0">
                  <c:v>0.62189054726368165</c:v>
                </c:pt>
                <c:pt idx="1">
                  <c:v>40.547263681592042</c:v>
                </c:pt>
                <c:pt idx="2">
                  <c:v>37.06467661691542</c:v>
                </c:pt>
                <c:pt idx="3">
                  <c:v>18.905472636815919</c:v>
                </c:pt>
                <c:pt idx="4">
                  <c:v>2.8606965174129351</c:v>
                </c:pt>
              </c:numCache>
            </c:numRef>
          </c:val>
          <c:extLst xmlns:c16r2="http://schemas.microsoft.com/office/drawing/2015/06/chart">
            <c:ext xmlns:c16="http://schemas.microsoft.com/office/drawing/2014/chart" uri="{C3380CC4-5D6E-409C-BE32-E72D297353CC}">
              <c16:uniqueId val="{00000016-F646-469E-AA08-B33B1CDB307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1075337732081E-2"/>
          <c:y val="0.14877935906052808"/>
          <c:w val="0.89626333092415944"/>
          <c:h val="0.72443775876917149"/>
        </c:manualLayout>
      </c:layout>
      <c:barChart>
        <c:barDir val="col"/>
        <c:grouping val="clustered"/>
        <c:varyColors val="0"/>
        <c:ser>
          <c:idx val="0"/>
          <c:order val="0"/>
          <c:tx>
            <c:strRef>
              <c:f>Sheet1!$B$1</c:f>
              <c:strCache>
                <c:ptCount val="1"/>
                <c:pt idx="0">
                  <c:v>Rye</c:v>
                </c:pt>
              </c:strCache>
            </c:strRef>
          </c:tx>
          <c:spPr>
            <a:solidFill>
              <a:schemeClr val="accent6"/>
            </a:solidFill>
            <a:ln>
              <a:noFill/>
            </a:ln>
            <a:effectLst/>
          </c:spPr>
          <c:invertIfNegative val="0"/>
          <c:cat>
            <c:strRef>
              <c:f>Sheet1!$A$2:$A$11</c:f>
              <c:strCache>
                <c:ptCount val="10"/>
                <c:pt idx="0">
                  <c:v>Worm Boring</c:v>
                </c:pt>
                <c:pt idx="1">
                  <c:v>Sponge Boring</c:v>
                </c:pt>
                <c:pt idx="2">
                  <c:v>Barnacles</c:v>
                </c:pt>
                <c:pt idx="3">
                  <c:v>Anomia</c:v>
                </c:pt>
                <c:pt idx="4">
                  <c:v>Bryozoans</c:v>
                </c:pt>
                <c:pt idx="5">
                  <c:v>Coral</c:v>
                </c:pt>
                <c:pt idx="6">
                  <c:v>Algae</c:v>
                </c:pt>
                <c:pt idx="7">
                  <c:v>Oyster</c:v>
                </c:pt>
                <c:pt idx="8">
                  <c:v>Crepidula</c:v>
                </c:pt>
                <c:pt idx="9">
                  <c:v>Worm Tubes</c:v>
                </c:pt>
              </c:strCache>
            </c:strRef>
          </c:cat>
          <c:val>
            <c:numRef>
              <c:f>Sheet1!$B$2:$B$11</c:f>
              <c:numCache>
                <c:formatCode>0.0%</c:formatCode>
                <c:ptCount val="10"/>
                <c:pt idx="0">
                  <c:v>0.60799999999999998</c:v>
                </c:pt>
                <c:pt idx="1">
                  <c:v>7.8E-2</c:v>
                </c:pt>
                <c:pt idx="2">
                  <c:v>0.51</c:v>
                </c:pt>
                <c:pt idx="3">
                  <c:v>0</c:v>
                </c:pt>
                <c:pt idx="4">
                  <c:v>0.52900000000000003</c:v>
                </c:pt>
                <c:pt idx="5">
                  <c:v>0</c:v>
                </c:pt>
                <c:pt idx="6">
                  <c:v>0.17599999999999999</c:v>
                </c:pt>
                <c:pt idx="7">
                  <c:v>0</c:v>
                </c:pt>
                <c:pt idx="8">
                  <c:v>0.11799999999999999</c:v>
                </c:pt>
                <c:pt idx="9">
                  <c:v>0.19600000000000001</c:v>
                </c:pt>
              </c:numCache>
            </c:numRef>
          </c:val>
          <c:extLst xmlns:c16r2="http://schemas.microsoft.com/office/drawing/2015/06/chart">
            <c:ext xmlns:c16="http://schemas.microsoft.com/office/drawing/2014/chart" uri="{C3380CC4-5D6E-409C-BE32-E72D297353CC}">
              <c16:uniqueId val="{00000000-C090-4665-A945-A5CA04D30E9C}"/>
            </c:ext>
          </c:extLst>
        </c:ser>
        <c:ser>
          <c:idx val="1"/>
          <c:order val="1"/>
          <c:tx>
            <c:strRef>
              <c:f>Sheet1!$C$1</c:f>
              <c:strCache>
                <c:ptCount val="1"/>
                <c:pt idx="0">
                  <c:v>Greenwich</c:v>
                </c:pt>
              </c:strCache>
            </c:strRef>
          </c:tx>
          <c:spPr>
            <a:solidFill>
              <a:schemeClr val="accent5"/>
            </a:solidFill>
            <a:ln>
              <a:noFill/>
            </a:ln>
            <a:effectLst/>
          </c:spPr>
          <c:invertIfNegative val="0"/>
          <c:cat>
            <c:strRef>
              <c:f>Sheet1!$A$2:$A$11</c:f>
              <c:strCache>
                <c:ptCount val="10"/>
                <c:pt idx="0">
                  <c:v>Worm Boring</c:v>
                </c:pt>
                <c:pt idx="1">
                  <c:v>Sponge Boring</c:v>
                </c:pt>
                <c:pt idx="2">
                  <c:v>Barnacles</c:v>
                </c:pt>
                <c:pt idx="3">
                  <c:v>Anomia</c:v>
                </c:pt>
                <c:pt idx="4">
                  <c:v>Bryozoans</c:v>
                </c:pt>
                <c:pt idx="5">
                  <c:v>Coral</c:v>
                </c:pt>
                <c:pt idx="6">
                  <c:v>Algae</c:v>
                </c:pt>
                <c:pt idx="7">
                  <c:v>Oyster</c:v>
                </c:pt>
                <c:pt idx="8">
                  <c:v>Crepidula</c:v>
                </c:pt>
                <c:pt idx="9">
                  <c:v>Worm Tubes</c:v>
                </c:pt>
              </c:strCache>
            </c:strRef>
          </c:cat>
          <c:val>
            <c:numRef>
              <c:f>Sheet1!$C$2:$C$11</c:f>
              <c:numCache>
                <c:formatCode>0.0%</c:formatCode>
                <c:ptCount val="10"/>
                <c:pt idx="0">
                  <c:v>0.56100000000000005</c:v>
                </c:pt>
                <c:pt idx="1">
                  <c:v>8.2000000000000003E-2</c:v>
                </c:pt>
                <c:pt idx="2">
                  <c:v>0.26</c:v>
                </c:pt>
                <c:pt idx="3">
                  <c:v>0</c:v>
                </c:pt>
                <c:pt idx="4">
                  <c:v>0.46700000000000003</c:v>
                </c:pt>
                <c:pt idx="5">
                  <c:v>0</c:v>
                </c:pt>
                <c:pt idx="6">
                  <c:v>8.7999999999999995E-2</c:v>
                </c:pt>
                <c:pt idx="7">
                  <c:v>2.1999999999999999E-2</c:v>
                </c:pt>
                <c:pt idx="8">
                  <c:v>0.13500000000000001</c:v>
                </c:pt>
                <c:pt idx="9">
                  <c:v>0.1</c:v>
                </c:pt>
              </c:numCache>
            </c:numRef>
          </c:val>
          <c:extLst xmlns:c16r2="http://schemas.microsoft.com/office/drawing/2015/06/chart">
            <c:ext xmlns:c16="http://schemas.microsoft.com/office/drawing/2014/chart" uri="{C3380CC4-5D6E-409C-BE32-E72D297353CC}">
              <c16:uniqueId val="{00000001-C090-4665-A945-A5CA04D30E9C}"/>
            </c:ext>
          </c:extLst>
        </c:ser>
        <c:dLbls>
          <c:showLegendKey val="0"/>
          <c:showVal val="0"/>
          <c:showCatName val="0"/>
          <c:showSerName val="0"/>
          <c:showPercent val="0"/>
          <c:showBubbleSize val="0"/>
        </c:dLbls>
        <c:gapWidth val="95"/>
        <c:axId val="182019096"/>
        <c:axId val="182019488"/>
      </c:barChart>
      <c:catAx>
        <c:axId val="18201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ln>
                  <a:noFill/>
                </a:ln>
                <a:solidFill>
                  <a:schemeClr val="tx1"/>
                </a:solidFill>
                <a:latin typeface="+mn-lt"/>
                <a:ea typeface="+mn-ea"/>
                <a:cs typeface="+mn-cs"/>
              </a:defRPr>
            </a:pPr>
            <a:endParaRPr lang="en-US"/>
          </a:p>
        </c:txPr>
        <c:crossAx val="182019488"/>
        <c:crosses val="autoZero"/>
        <c:auto val="1"/>
        <c:lblAlgn val="ctr"/>
        <c:lblOffset val="100"/>
        <c:noMultiLvlLbl val="0"/>
      </c:catAx>
      <c:valAx>
        <c:axId val="1820194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crossAx val="1820190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n>
            <a:noFill/>
          </a:ln>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39343944153196E-2"/>
          <c:y val="6.5319040923067853E-2"/>
          <c:w val="0.89626333092415944"/>
          <c:h val="0.81075658406873319"/>
        </c:manualLayout>
      </c:layout>
      <c:barChart>
        <c:barDir val="col"/>
        <c:grouping val="clustered"/>
        <c:varyColors val="0"/>
        <c:ser>
          <c:idx val="0"/>
          <c:order val="0"/>
          <c:tx>
            <c:strRef>
              <c:f>Pitar_Encrustation!$P$7</c:f>
              <c:strCache>
                <c:ptCount val="1"/>
                <c:pt idx="0">
                  <c:v>Rye</c:v>
                </c:pt>
              </c:strCache>
            </c:strRef>
          </c:tx>
          <c:spPr>
            <a:solidFill>
              <a:schemeClr val="accent6"/>
            </a:solidFill>
            <a:ln>
              <a:noFill/>
            </a:ln>
            <a:effectLst/>
          </c:spPr>
          <c:invertIfNegative val="0"/>
          <c:cat>
            <c:strRef>
              <c:f>Pitar_Encrustation!$A$2:$A$11</c:f>
              <c:strCache>
                <c:ptCount val="10"/>
                <c:pt idx="0">
                  <c:v>Greenwich Dredge</c:v>
                </c:pt>
                <c:pt idx="1">
                  <c:v>Greenwich Dredge</c:v>
                </c:pt>
                <c:pt idx="2">
                  <c:v>Greenwich Dredge</c:v>
                </c:pt>
                <c:pt idx="3">
                  <c:v>Greenwich Dredge</c:v>
                </c:pt>
                <c:pt idx="4">
                  <c:v>Greenwich Dredge</c:v>
                </c:pt>
                <c:pt idx="5">
                  <c:v>Greenwich Dredge</c:v>
                </c:pt>
                <c:pt idx="6">
                  <c:v>Greenwich Dredge</c:v>
                </c:pt>
                <c:pt idx="7">
                  <c:v>Greenwich Dredge</c:v>
                </c:pt>
                <c:pt idx="8">
                  <c:v>Greenwich Dredge</c:v>
                </c:pt>
                <c:pt idx="9">
                  <c:v>Greenwich Dredge</c:v>
                </c:pt>
              </c:strCache>
            </c:strRef>
          </c:cat>
          <c:val>
            <c:numRef>
              <c:f>Pitar_Encrustation!$Q$7:$Z$7</c:f>
              <c:numCache>
                <c:formatCode>0.00%</c:formatCode>
                <c:ptCount val="10"/>
                <c:pt idx="0">
                  <c:v>0.15231788079470199</c:v>
                </c:pt>
                <c:pt idx="1">
                  <c:v>6.6225165562913907E-3</c:v>
                </c:pt>
                <c:pt idx="2">
                  <c:v>0.63576158940397354</c:v>
                </c:pt>
                <c:pt idx="3">
                  <c:v>0</c:v>
                </c:pt>
                <c:pt idx="4">
                  <c:v>0.63576158940397354</c:v>
                </c:pt>
                <c:pt idx="5">
                  <c:v>5.9602649006622516E-2</c:v>
                </c:pt>
                <c:pt idx="6">
                  <c:v>0.15894039735099338</c:v>
                </c:pt>
                <c:pt idx="7">
                  <c:v>0</c:v>
                </c:pt>
                <c:pt idx="8">
                  <c:v>1.9867549668874173E-2</c:v>
                </c:pt>
                <c:pt idx="9">
                  <c:v>6.6225165562913912E-2</c:v>
                </c:pt>
              </c:numCache>
            </c:numRef>
          </c:val>
          <c:extLst xmlns:c16r2="http://schemas.microsoft.com/office/drawing/2015/06/chart">
            <c:ext xmlns:c16="http://schemas.microsoft.com/office/drawing/2014/chart" uri="{C3380CC4-5D6E-409C-BE32-E72D297353CC}">
              <c16:uniqueId val="{00000000-C090-4665-A945-A5CA04D30E9C}"/>
            </c:ext>
          </c:extLst>
        </c:ser>
        <c:ser>
          <c:idx val="1"/>
          <c:order val="1"/>
          <c:tx>
            <c:strRef>
              <c:f>Pitar_Encrustation!$P$8</c:f>
              <c:strCache>
                <c:ptCount val="1"/>
                <c:pt idx="0">
                  <c:v>Green</c:v>
                </c:pt>
              </c:strCache>
            </c:strRef>
          </c:tx>
          <c:spPr>
            <a:solidFill>
              <a:schemeClr val="accent5"/>
            </a:solidFill>
            <a:ln>
              <a:noFill/>
            </a:ln>
            <a:effectLst/>
          </c:spPr>
          <c:invertIfNegative val="0"/>
          <c:cat>
            <c:strRef>
              <c:f>Pitar_Encrustation!$A$2:$A$11</c:f>
              <c:strCache>
                <c:ptCount val="10"/>
                <c:pt idx="0">
                  <c:v>Greenwich Dredge</c:v>
                </c:pt>
                <c:pt idx="1">
                  <c:v>Greenwich Dredge</c:v>
                </c:pt>
                <c:pt idx="2">
                  <c:v>Greenwich Dredge</c:v>
                </c:pt>
                <c:pt idx="3">
                  <c:v>Greenwich Dredge</c:v>
                </c:pt>
                <c:pt idx="4">
                  <c:v>Greenwich Dredge</c:v>
                </c:pt>
                <c:pt idx="5">
                  <c:v>Greenwich Dredge</c:v>
                </c:pt>
                <c:pt idx="6">
                  <c:v>Greenwich Dredge</c:v>
                </c:pt>
                <c:pt idx="7">
                  <c:v>Greenwich Dredge</c:v>
                </c:pt>
                <c:pt idx="8">
                  <c:v>Greenwich Dredge</c:v>
                </c:pt>
                <c:pt idx="9">
                  <c:v>Greenwich Dredge</c:v>
                </c:pt>
              </c:strCache>
            </c:strRef>
          </c:cat>
          <c:val>
            <c:numRef>
              <c:f>Pitar_Encrustation!$Q$8:$Z$8</c:f>
              <c:numCache>
                <c:formatCode>0.00%</c:formatCode>
                <c:ptCount val="10"/>
                <c:pt idx="0">
                  <c:v>0.11764705882352941</c:v>
                </c:pt>
                <c:pt idx="1">
                  <c:v>1.3071895424836602E-2</c:v>
                </c:pt>
                <c:pt idx="2">
                  <c:v>0.22222222222222221</c:v>
                </c:pt>
                <c:pt idx="3">
                  <c:v>0</c:v>
                </c:pt>
                <c:pt idx="4">
                  <c:v>0.49673202614379086</c:v>
                </c:pt>
                <c:pt idx="5">
                  <c:v>6.5359477124183009E-3</c:v>
                </c:pt>
                <c:pt idx="6">
                  <c:v>0.98692810457516345</c:v>
                </c:pt>
                <c:pt idx="7">
                  <c:v>6.5359477124183009E-3</c:v>
                </c:pt>
                <c:pt idx="8">
                  <c:v>5.2287581699346407E-2</c:v>
                </c:pt>
                <c:pt idx="9">
                  <c:v>0.36601307189542481</c:v>
                </c:pt>
              </c:numCache>
            </c:numRef>
          </c:val>
          <c:extLst xmlns:c16r2="http://schemas.microsoft.com/office/drawing/2015/06/chart">
            <c:ext xmlns:c16="http://schemas.microsoft.com/office/drawing/2014/chart" uri="{C3380CC4-5D6E-409C-BE32-E72D297353CC}">
              <c16:uniqueId val="{00000001-C090-4665-A945-A5CA04D30E9C}"/>
            </c:ext>
          </c:extLst>
        </c:ser>
        <c:dLbls>
          <c:showLegendKey val="0"/>
          <c:showVal val="0"/>
          <c:showCatName val="0"/>
          <c:showSerName val="0"/>
          <c:showPercent val="0"/>
          <c:showBubbleSize val="0"/>
        </c:dLbls>
        <c:gapWidth val="95"/>
        <c:axId val="182020272"/>
        <c:axId val="182020664"/>
      </c:barChart>
      <c:catAx>
        <c:axId val="182020272"/>
        <c:scaling>
          <c:orientation val="minMax"/>
        </c:scaling>
        <c:delete val="1"/>
        <c:axPos val="b"/>
        <c:numFmt formatCode="0.00%" sourceLinked="0"/>
        <c:majorTickMark val="none"/>
        <c:minorTickMark val="none"/>
        <c:tickLblPos val="nextTo"/>
        <c:crossAx val="182020664"/>
        <c:crosses val="autoZero"/>
        <c:auto val="0"/>
        <c:lblAlgn val="ctr"/>
        <c:lblOffset val="100"/>
        <c:noMultiLvlLbl val="0"/>
      </c:catAx>
      <c:valAx>
        <c:axId val="18202066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crossAx val="1820202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n>
            <a:noFill/>
          </a:ln>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2939496167135E-2"/>
          <c:y val="2.3103566972161267E-2"/>
          <c:w val="0.94029304029304062"/>
          <c:h val="0.94680851063830296"/>
        </c:manualLayout>
      </c:layout>
      <c:scatterChart>
        <c:scatterStyle val="lineMarker"/>
        <c:varyColors val="0"/>
        <c:ser>
          <c:idx val="0"/>
          <c:order val="0"/>
          <c:tx>
            <c:v>New London</c:v>
          </c:tx>
          <c:spPr>
            <a:ln w="28575">
              <a:noFill/>
            </a:ln>
          </c:spPr>
          <c:marker>
            <c:symbol val="diamond"/>
            <c:size val="8"/>
            <c:spPr>
              <a:solidFill>
                <a:srgbClr val="0070C0"/>
              </a:solidFill>
              <a:ln>
                <a:solidFill>
                  <a:srgbClr val="0080C0"/>
                </a:solidFill>
                <a:prstDash val="solid"/>
              </a:ln>
            </c:spPr>
          </c:marker>
          <c:xVal>
            <c:numRef>
              <c:f>Sheet1!$D$4</c:f>
              <c:numCache>
                <c:formatCode>General</c:formatCode>
                <c:ptCount val="1"/>
                <c:pt idx="0">
                  <c:v>0.60509006499422791</c:v>
                </c:pt>
              </c:numCache>
            </c:numRef>
          </c:xVal>
          <c:yVal>
            <c:numRef>
              <c:f>Sheet1!$E$4</c:f>
              <c:numCache>
                <c:formatCode>General</c:formatCode>
                <c:ptCount val="1"/>
                <c:pt idx="0">
                  <c:v>0.96380221205138428</c:v>
                </c:pt>
              </c:numCache>
            </c:numRef>
          </c:yVal>
          <c:smooth val="0"/>
          <c:extLst xmlns:c16r2="http://schemas.microsoft.com/office/drawing/2015/06/chart">
            <c:ext xmlns:c16="http://schemas.microsoft.com/office/drawing/2014/chart" uri="{C3380CC4-5D6E-409C-BE32-E72D297353CC}">
              <c16:uniqueId val="{00000000-2966-45AF-BA1B-BF84BD9084C8}"/>
            </c:ext>
          </c:extLst>
        </c:ser>
        <c:ser>
          <c:idx val="6"/>
          <c:order val="1"/>
          <c:tx>
            <c:v>Stratford</c:v>
          </c:tx>
          <c:spPr>
            <a:ln w="28575">
              <a:noFill/>
            </a:ln>
          </c:spPr>
          <c:marker>
            <c:symbol val="diamond"/>
            <c:size val="8"/>
            <c:spPr>
              <a:solidFill>
                <a:srgbClr val="008080"/>
              </a:solidFill>
              <a:ln>
                <a:solidFill>
                  <a:srgbClr val="339933"/>
                </a:solidFill>
                <a:prstDash val="solid"/>
              </a:ln>
            </c:spPr>
          </c:marker>
          <c:xVal>
            <c:numRef>
              <c:f>Sheet1!$D$5</c:f>
              <c:numCache>
                <c:formatCode>General</c:formatCode>
                <c:ptCount val="1"/>
                <c:pt idx="0">
                  <c:v>0.7034650053120125</c:v>
                </c:pt>
              </c:numCache>
            </c:numRef>
          </c:xVal>
          <c:yVal>
            <c:numRef>
              <c:f>Sheet1!$E$5</c:f>
              <c:numCache>
                <c:formatCode>General</c:formatCode>
                <c:ptCount val="1"/>
                <c:pt idx="0">
                  <c:v>0.97010463378176393</c:v>
                </c:pt>
              </c:numCache>
            </c:numRef>
          </c:yVal>
          <c:smooth val="0"/>
          <c:extLst xmlns:c16r2="http://schemas.microsoft.com/office/drawing/2015/06/chart">
            <c:ext xmlns:c16="http://schemas.microsoft.com/office/drawing/2014/chart" uri="{C3380CC4-5D6E-409C-BE32-E72D297353CC}">
              <c16:uniqueId val="{00000001-2966-45AF-BA1B-BF84BD9084C8}"/>
            </c:ext>
          </c:extLst>
        </c:ser>
        <c:ser>
          <c:idx val="8"/>
          <c:order val="2"/>
          <c:tx>
            <c:v>Westport</c:v>
          </c:tx>
          <c:spPr>
            <a:ln w="28575">
              <a:noFill/>
            </a:ln>
          </c:spPr>
          <c:marker>
            <c:symbol val="diamond"/>
            <c:size val="8"/>
            <c:spPr>
              <a:solidFill>
                <a:srgbClr val="FFFF00"/>
              </a:solidFill>
              <a:ln>
                <a:solidFill>
                  <a:srgbClr val="000000"/>
                </a:solidFill>
                <a:prstDash val="solid"/>
              </a:ln>
            </c:spPr>
          </c:marker>
          <c:xVal>
            <c:numRef>
              <c:f>Sheet1!$D$6</c:f>
              <c:numCache>
                <c:formatCode>General</c:formatCode>
                <c:ptCount val="1"/>
                <c:pt idx="0">
                  <c:v>0.63067188859362311</c:v>
                </c:pt>
              </c:numCache>
            </c:numRef>
          </c:xVal>
          <c:yVal>
            <c:numRef>
              <c:f>Sheet1!$E$6</c:f>
              <c:numCache>
                <c:formatCode>General</c:formatCode>
                <c:ptCount val="1"/>
                <c:pt idx="0">
                  <c:v>0.7819963257807715</c:v>
                </c:pt>
              </c:numCache>
            </c:numRef>
          </c:yVal>
          <c:smooth val="0"/>
          <c:extLst xmlns:c16r2="http://schemas.microsoft.com/office/drawing/2015/06/chart">
            <c:ext xmlns:c16="http://schemas.microsoft.com/office/drawing/2014/chart" uri="{C3380CC4-5D6E-409C-BE32-E72D297353CC}">
              <c16:uniqueId val="{00000002-2966-45AF-BA1B-BF84BD9084C8}"/>
            </c:ext>
          </c:extLst>
        </c:ser>
        <c:ser>
          <c:idx val="9"/>
          <c:order val="3"/>
          <c:tx>
            <c:v>Greenwich</c:v>
          </c:tx>
          <c:spPr>
            <a:ln w="28575">
              <a:noFill/>
            </a:ln>
          </c:spPr>
          <c:marker>
            <c:symbol val="diamond"/>
            <c:size val="8"/>
            <c:spPr>
              <a:solidFill>
                <a:schemeClr val="accent5">
                  <a:lumMod val="75000"/>
                </a:schemeClr>
              </a:solidFill>
              <a:ln>
                <a:solidFill>
                  <a:schemeClr val="accent5">
                    <a:lumMod val="75000"/>
                  </a:schemeClr>
                </a:solidFill>
                <a:prstDash val="solid"/>
              </a:ln>
            </c:spPr>
          </c:marker>
          <c:xVal>
            <c:numRef>
              <c:f>Sheet1!$D$3</c:f>
              <c:numCache>
                <c:formatCode>General</c:formatCode>
                <c:ptCount val="1"/>
                <c:pt idx="0">
                  <c:v>0.4928150536075569</c:v>
                </c:pt>
              </c:numCache>
            </c:numRef>
          </c:xVal>
          <c:yVal>
            <c:numRef>
              <c:f>Sheet1!$E$3</c:f>
              <c:numCache>
                <c:formatCode>General</c:formatCode>
                <c:ptCount val="1"/>
                <c:pt idx="0">
                  <c:v>0.91454168330233432</c:v>
                </c:pt>
              </c:numCache>
            </c:numRef>
          </c:yVal>
          <c:smooth val="0"/>
          <c:extLst xmlns:c16r2="http://schemas.microsoft.com/office/drawing/2015/06/chart">
            <c:ext xmlns:c16="http://schemas.microsoft.com/office/drawing/2014/chart" uri="{C3380CC4-5D6E-409C-BE32-E72D297353CC}">
              <c16:uniqueId val="{00000003-2966-45AF-BA1B-BF84BD9084C8}"/>
            </c:ext>
          </c:extLst>
        </c:ser>
        <c:ser>
          <c:idx val="7"/>
          <c:order val="4"/>
          <c:tx>
            <c:v>Rye</c:v>
          </c:tx>
          <c:spPr>
            <a:ln w="28575">
              <a:noFill/>
            </a:ln>
          </c:spPr>
          <c:marker>
            <c:symbol val="diamond"/>
            <c:size val="8"/>
            <c:spPr>
              <a:solidFill>
                <a:srgbClr val="FF0000"/>
              </a:solidFill>
              <a:ln>
                <a:solidFill>
                  <a:srgbClr val="FF0000"/>
                </a:solidFill>
                <a:prstDash val="solid"/>
              </a:ln>
            </c:spPr>
          </c:marker>
          <c:xVal>
            <c:numRef>
              <c:f>Sheet1!$D$7</c:f>
              <c:numCache>
                <c:formatCode>General</c:formatCode>
                <c:ptCount val="1"/>
                <c:pt idx="0">
                  <c:v>0.58743999999999585</c:v>
                </c:pt>
              </c:numCache>
            </c:numRef>
          </c:xVal>
          <c:yVal>
            <c:numRef>
              <c:f>Sheet1!$E$7</c:f>
              <c:numCache>
                <c:formatCode>General</c:formatCode>
                <c:ptCount val="1"/>
                <c:pt idx="0">
                  <c:v>0.95569000000000415</c:v>
                </c:pt>
              </c:numCache>
            </c:numRef>
          </c:yVal>
          <c:smooth val="0"/>
          <c:extLst xmlns:c16r2="http://schemas.microsoft.com/office/drawing/2015/06/chart">
            <c:ext xmlns:c16="http://schemas.microsoft.com/office/drawing/2014/chart" uri="{C3380CC4-5D6E-409C-BE32-E72D297353CC}">
              <c16:uniqueId val="{00000004-2966-45AF-BA1B-BF84BD9084C8}"/>
            </c:ext>
          </c:extLst>
        </c:ser>
        <c:dLbls>
          <c:showLegendKey val="0"/>
          <c:showVal val="0"/>
          <c:showCatName val="0"/>
          <c:showSerName val="0"/>
          <c:showPercent val="0"/>
          <c:showBubbleSize val="0"/>
        </c:dLbls>
        <c:axId val="151888320"/>
        <c:axId val="151896896"/>
      </c:scatterChart>
      <c:valAx>
        <c:axId val="151888320"/>
        <c:scaling>
          <c:orientation val="minMax"/>
          <c:max val="1"/>
          <c:min val="-1"/>
        </c:scaling>
        <c:delete val="0"/>
        <c:axPos val="b"/>
        <c:numFmt formatCode="General" sourceLinked="1"/>
        <c:majorTickMark val="out"/>
        <c:minorTickMark val="none"/>
        <c:tickLblPos val="none"/>
        <c:spPr>
          <a:ln w="3175">
            <a:solidFill>
              <a:srgbClr val="80808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151896896"/>
        <c:crossesAt val="0.5"/>
        <c:crossBetween val="midCat"/>
        <c:majorUnit val="0.5"/>
      </c:valAx>
      <c:valAx>
        <c:axId val="151896896"/>
        <c:scaling>
          <c:orientation val="minMax"/>
          <c:max val="1"/>
          <c:min val="0"/>
        </c:scaling>
        <c:delete val="0"/>
        <c:axPos val="l"/>
        <c:numFmt formatCode="General" sourceLinked="1"/>
        <c:majorTickMark val="out"/>
        <c:minorTickMark val="none"/>
        <c:tickLblPos val="none"/>
        <c:spPr>
          <a:ln w="3175">
            <a:solidFill>
              <a:srgbClr val="80808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151888320"/>
        <c:crosses val="autoZero"/>
        <c:crossBetween val="midCat"/>
        <c:majorUnit val="0.5"/>
      </c:valAx>
      <c:spPr>
        <a:solidFill>
          <a:srgbClr val="FFFFFF"/>
        </a:solidFill>
        <a:ln w="25400">
          <a:solidFill>
            <a:srgbClr val="808080"/>
          </a:solidFill>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Rye, NY </a:t>
            </a:r>
            <a:r>
              <a:rPr lang="en-US" i="1" dirty="0" err="1"/>
              <a:t>Mercenaria</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tx>
            <c:v>Rye, NY Mercenaria</c:v>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0B8-4C16-B956-50B795EC225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0B8-4C16-B956-50B795EC225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0B8-4C16-B956-50B795EC225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0B8-4C16-B956-50B795EC225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80B8-4C16-B956-50B795EC225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80B8-4C16-B956-50B795EC225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80B8-4C16-B956-50B795EC225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80B8-4C16-B956-50B795EC225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80B8-4C16-B956-50B795EC225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80B8-4C16-B956-50B795EC225D}"/>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80B8-4C16-B956-50B795EC225D}"/>
              </c:ext>
            </c:extLst>
          </c:dPt>
          <c:val>
            <c:numRef>
              <c:f>Sheet1!$E$3:$E$8</c:f>
              <c:numCache>
                <c:formatCode>0.00</c:formatCode>
                <c:ptCount val="6"/>
                <c:pt idx="0">
                  <c:v>5.8620689655172411</c:v>
                </c:pt>
                <c:pt idx="1">
                  <c:v>53.793103448275865</c:v>
                </c:pt>
                <c:pt idx="2">
                  <c:v>28.96551724137931</c:v>
                </c:pt>
                <c:pt idx="3">
                  <c:v>10.689655172413794</c:v>
                </c:pt>
                <c:pt idx="4">
                  <c:v>0.34482758620689657</c:v>
                </c:pt>
                <c:pt idx="5">
                  <c:v>0.34482758620689657</c:v>
                </c:pt>
              </c:numCache>
            </c:numRef>
          </c:val>
          <c:extLst xmlns:c16r2="http://schemas.microsoft.com/office/drawing/2015/06/chart">
            <c:ext xmlns:c16="http://schemas.microsoft.com/office/drawing/2014/chart" uri="{C3380CC4-5D6E-409C-BE32-E72D297353CC}">
              <c16:uniqueId val="{00000016-80B8-4C16-B956-50B795EC22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Greenwich, CT </a:t>
            </a:r>
            <a:r>
              <a:rPr lang="en-US" i="1" dirty="0" err="1"/>
              <a:t>Mercenaria</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Greenwich, CT Mercenaria</c:v>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393-47B2-BD11-F6BAA36A26D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393-47B2-BD11-F6BAA36A26D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393-47B2-BD11-F6BAA36A26D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393-47B2-BD11-F6BAA36A26D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393-47B2-BD11-F6BAA36A26D6}"/>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D393-47B2-BD11-F6BAA36A26D6}"/>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393-47B2-BD11-F6BAA36A26D6}"/>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393-47B2-BD11-F6BAA36A26D6}"/>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393-47B2-BD11-F6BAA36A26D6}"/>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393-47B2-BD11-F6BAA36A26D6}"/>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393-47B2-BD11-F6BAA36A26D6}"/>
              </c:ext>
            </c:extLst>
          </c:dPt>
          <c:val>
            <c:numRef>
              <c:f>Sheet1!$E$16:$E$21</c:f>
              <c:numCache>
                <c:formatCode>0.00</c:formatCode>
                <c:ptCount val="6"/>
                <c:pt idx="0">
                  <c:v>33.242506811989102</c:v>
                </c:pt>
                <c:pt idx="1">
                  <c:v>46.049046321525886</c:v>
                </c:pt>
                <c:pt idx="2">
                  <c:v>15.803814713896458</c:v>
                </c:pt>
                <c:pt idx="3">
                  <c:v>1.634877384196185</c:v>
                </c:pt>
                <c:pt idx="4">
                  <c:v>2.9972752043596729</c:v>
                </c:pt>
                <c:pt idx="5">
                  <c:v>0.27247956403269752</c:v>
                </c:pt>
              </c:numCache>
            </c:numRef>
          </c:val>
          <c:extLst xmlns:c16r2="http://schemas.microsoft.com/office/drawing/2015/06/chart">
            <c:ext xmlns:c16="http://schemas.microsoft.com/office/drawing/2014/chart" uri="{C3380CC4-5D6E-409C-BE32-E72D297353CC}">
              <c16:uniqueId val="{00000016-D393-47B2-BD11-F6BAA36A26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Westport, CT </a:t>
            </a:r>
            <a:r>
              <a:rPr lang="en-US" i="1" dirty="0" err="1"/>
              <a:t>Mercenaria</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Sheet1!$A$29</c:f>
              <c:strCache>
                <c:ptCount val="1"/>
                <c:pt idx="0">
                  <c:v>Westport, CT Mercenaria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44-4CA7-869B-D4571318191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D44-4CA7-869B-D4571318191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44-4CA7-869B-D4571318191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D44-4CA7-869B-D4571318191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D44-4CA7-869B-D4571318191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D44-4CA7-869B-D4571318191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D44-4CA7-869B-D4571318191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CD44-4CA7-869B-D4571318191B}"/>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CD44-4CA7-869B-D4571318191B}"/>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CD44-4CA7-869B-D4571318191B}"/>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CD44-4CA7-869B-D4571318191B}"/>
              </c:ext>
            </c:extLst>
          </c:dPt>
          <c:val>
            <c:numRef>
              <c:f>Sheet1!$E$29:$E$34</c:f>
              <c:numCache>
                <c:formatCode>0.00</c:formatCode>
                <c:ptCount val="6"/>
                <c:pt idx="0">
                  <c:v>81.027667984189719</c:v>
                </c:pt>
                <c:pt idx="1">
                  <c:v>15.019762845849803</c:v>
                </c:pt>
                <c:pt idx="2">
                  <c:v>2.3715415019762847</c:v>
                </c:pt>
                <c:pt idx="3">
                  <c:v>1.5810276679841897</c:v>
                </c:pt>
                <c:pt idx="4">
                  <c:v>0</c:v>
                </c:pt>
                <c:pt idx="5">
                  <c:v>0</c:v>
                </c:pt>
              </c:numCache>
            </c:numRef>
          </c:val>
          <c:extLst xmlns:c16r2="http://schemas.microsoft.com/office/drawing/2015/06/chart">
            <c:ext xmlns:c16="http://schemas.microsoft.com/office/drawing/2014/chart" uri="{C3380CC4-5D6E-409C-BE32-E72D297353CC}">
              <c16:uniqueId val="{00000016-CD44-4CA7-869B-D457131819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New London, CT </a:t>
            </a:r>
            <a:r>
              <a:rPr lang="en-US" i="1" dirty="0" err="1"/>
              <a:t>Mercenaria</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Sheet1!$A$42</c:f>
              <c:strCache>
                <c:ptCount val="1"/>
                <c:pt idx="0">
                  <c:v>New London, CT Mercenaria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B93-4BEA-A716-D26FA0AED54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B93-4BEA-A716-D26FA0AED54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B93-4BEA-A716-D26FA0AED54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B93-4BEA-A716-D26FA0AED54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B93-4BEA-A716-D26FA0AED54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B93-4BEA-A716-D26FA0AED54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B93-4BEA-A716-D26FA0AED54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3B93-4BEA-A716-D26FA0AED54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3B93-4BEA-A716-D26FA0AED54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3B93-4BEA-A716-D26FA0AED547}"/>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3B93-4BEA-A716-D26FA0AED547}"/>
              </c:ext>
            </c:extLst>
          </c:dPt>
          <c:val>
            <c:numRef>
              <c:f>Sheet1!$E$42:$E$47</c:f>
              <c:numCache>
                <c:formatCode>0.00</c:formatCode>
                <c:ptCount val="6"/>
                <c:pt idx="0">
                  <c:v>21.276595744680851</c:v>
                </c:pt>
                <c:pt idx="1">
                  <c:v>48.936170212765958</c:v>
                </c:pt>
                <c:pt idx="2">
                  <c:v>17.021276595744681</c:v>
                </c:pt>
                <c:pt idx="3">
                  <c:v>12.76595744680851</c:v>
                </c:pt>
                <c:pt idx="4">
                  <c:v>0</c:v>
                </c:pt>
                <c:pt idx="5">
                  <c:v>0</c:v>
                </c:pt>
              </c:numCache>
            </c:numRef>
          </c:val>
          <c:extLst xmlns:c16r2="http://schemas.microsoft.com/office/drawing/2015/06/chart">
            <c:ext xmlns:c16="http://schemas.microsoft.com/office/drawing/2014/chart" uri="{C3380CC4-5D6E-409C-BE32-E72D297353CC}">
              <c16:uniqueId val="{00000016-3B93-4BEA-A716-D26FA0AED5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Rye, NY </a:t>
            </a:r>
            <a:r>
              <a:rPr lang="en-US" i="1" dirty="0" err="1"/>
              <a:t>Pitar</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tx>
            <c:strRef>
              <c:f>Sheet1!$N$3</c:f>
              <c:strCache>
                <c:ptCount val="1"/>
                <c:pt idx="0">
                  <c:v>Rye, NY Pitar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4DF-43D0-AD51-D7A31B8C665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4DF-43D0-AD51-D7A31B8C665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4DF-43D0-AD51-D7A31B8C665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4DF-43D0-AD51-D7A31B8C665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24DF-43D0-AD51-D7A31B8C665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24DF-43D0-AD51-D7A31B8C665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4DF-43D0-AD51-D7A31B8C665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4DF-43D0-AD51-D7A31B8C665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4DF-43D0-AD51-D7A31B8C665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4DF-43D0-AD51-D7A31B8C6657}"/>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4DF-43D0-AD51-D7A31B8C6657}"/>
              </c:ext>
            </c:extLst>
          </c:dPt>
          <c:val>
            <c:numRef>
              <c:f>Sheet1!$R$3:$R$8</c:f>
              <c:numCache>
                <c:formatCode>0.00</c:formatCode>
                <c:ptCount val="6"/>
                <c:pt idx="0">
                  <c:v>12.582781456953644</c:v>
                </c:pt>
                <c:pt idx="1">
                  <c:v>54.966887417218544</c:v>
                </c:pt>
                <c:pt idx="2">
                  <c:v>26.490066225165563</c:v>
                </c:pt>
                <c:pt idx="3">
                  <c:v>5.2980132450331121</c:v>
                </c:pt>
                <c:pt idx="4">
                  <c:v>0.66225165562913912</c:v>
                </c:pt>
                <c:pt idx="5">
                  <c:v>0</c:v>
                </c:pt>
              </c:numCache>
            </c:numRef>
          </c:val>
          <c:extLst xmlns:c16r2="http://schemas.microsoft.com/office/drawing/2015/06/chart">
            <c:ext xmlns:c16="http://schemas.microsoft.com/office/drawing/2014/chart" uri="{C3380CC4-5D6E-409C-BE32-E72D297353CC}">
              <c16:uniqueId val="{00000016-24DF-43D0-AD51-D7A31B8C66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Greenwich, CT </a:t>
            </a:r>
            <a:r>
              <a:rPr lang="en-US" i="1" dirty="0" err="1"/>
              <a:t>Pitar</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Sheet1!$N$16</c:f>
              <c:strCache>
                <c:ptCount val="1"/>
                <c:pt idx="0">
                  <c:v>Greenwich, CT Pitar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E4F-4A36-9858-6982A12DD21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E4F-4A36-9858-6982A12DD21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E4F-4A36-9858-6982A12DD21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E4F-4A36-9858-6982A12DD21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E4F-4A36-9858-6982A12DD21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E4F-4A36-9858-6982A12DD212}"/>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E4F-4A36-9858-6982A12DD212}"/>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E4F-4A36-9858-6982A12DD212}"/>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5E4F-4A36-9858-6982A12DD212}"/>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5E4F-4A36-9858-6982A12DD212}"/>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5E4F-4A36-9858-6982A12DD212}"/>
              </c:ext>
            </c:extLst>
          </c:dPt>
          <c:val>
            <c:numRef>
              <c:f>Sheet1!$R$16:$R$21</c:f>
              <c:numCache>
                <c:formatCode>0.00</c:formatCode>
                <c:ptCount val="6"/>
                <c:pt idx="0">
                  <c:v>0</c:v>
                </c:pt>
                <c:pt idx="1">
                  <c:v>75.16339869281046</c:v>
                </c:pt>
                <c:pt idx="2">
                  <c:v>20.915032679738562</c:v>
                </c:pt>
                <c:pt idx="3">
                  <c:v>3.9215686274509807</c:v>
                </c:pt>
                <c:pt idx="4">
                  <c:v>0</c:v>
                </c:pt>
                <c:pt idx="5">
                  <c:v>0</c:v>
                </c:pt>
              </c:numCache>
            </c:numRef>
          </c:val>
          <c:extLst xmlns:c16r2="http://schemas.microsoft.com/office/drawing/2015/06/chart">
            <c:ext xmlns:c16="http://schemas.microsoft.com/office/drawing/2014/chart" uri="{C3380CC4-5D6E-409C-BE32-E72D297353CC}">
              <c16:uniqueId val="{00000016-5E4F-4A36-9858-6982A12DD2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Westport, CT </a:t>
            </a:r>
            <a:r>
              <a:rPr lang="en-US" i="1" dirty="0" err="1"/>
              <a:t>Pitar</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Sheet1!$N$29</c:f>
              <c:strCache>
                <c:ptCount val="1"/>
                <c:pt idx="0">
                  <c:v>Westport, CT Pitar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DE5-47B7-AE10-26E62445AAB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DE5-47B7-AE10-26E62445AAB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DE5-47B7-AE10-26E62445AAB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DE5-47B7-AE10-26E62445AAB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DE5-47B7-AE10-26E62445AAB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DE5-47B7-AE10-26E62445AAB2}"/>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DE5-47B7-AE10-26E62445AAB2}"/>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DE5-47B7-AE10-26E62445AAB2}"/>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7DE5-47B7-AE10-26E62445AAB2}"/>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7DE5-47B7-AE10-26E62445AAB2}"/>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7DE5-47B7-AE10-26E62445AAB2}"/>
              </c:ext>
            </c:extLst>
          </c:dPt>
          <c:val>
            <c:numRef>
              <c:f>Sheet1!$R$29:$R$34</c:f>
              <c:numCache>
                <c:formatCode>0.00</c:formatCode>
                <c:ptCount val="6"/>
                <c:pt idx="0">
                  <c:v>77.41935483870968</c:v>
                </c:pt>
                <c:pt idx="1">
                  <c:v>20.821114369501466</c:v>
                </c:pt>
                <c:pt idx="2">
                  <c:v>1.7595307917888563</c:v>
                </c:pt>
                <c:pt idx="3">
                  <c:v>0</c:v>
                </c:pt>
                <c:pt idx="4">
                  <c:v>0</c:v>
                </c:pt>
                <c:pt idx="5">
                  <c:v>0</c:v>
                </c:pt>
              </c:numCache>
            </c:numRef>
          </c:val>
          <c:extLst xmlns:c16r2="http://schemas.microsoft.com/office/drawing/2015/06/chart">
            <c:ext xmlns:c16="http://schemas.microsoft.com/office/drawing/2014/chart" uri="{C3380CC4-5D6E-409C-BE32-E72D297353CC}">
              <c16:uniqueId val="{00000016-7DE5-47B7-AE10-26E62445AA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0.17312</cdr:y>
    </cdr:to>
    <cdr:sp macro="" textlink="">
      <cdr:nvSpPr>
        <cdr:cNvPr id="2" name="TextBox 1"/>
        <cdr:cNvSpPr txBox="1"/>
      </cdr:nvSpPr>
      <cdr:spPr>
        <a:xfrm xmlns:a="http://schemas.openxmlformats.org/drawingml/2006/main">
          <a:off x="0" y="0"/>
          <a:ext cx="7210079" cy="715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latin typeface="Arial" panose="020B0604020202020204" pitchFamily="34" charset="0"/>
              <a:cs typeface="Arial" panose="020B0604020202020204" pitchFamily="34" charset="0"/>
            </a:rPr>
            <a:t>Differences in Encrustation Rates Between Rye, NY, and Greenwich, CT</a:t>
          </a:r>
          <a:endParaRPr lang="en-US" sz="16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4700-A4C9-499D-B6E0-8364E039643C}" type="datetimeFigureOut">
              <a:rPr lang="en-US" smtClean="0"/>
              <a:t>4/2/2019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AF58-EDD5-4CB6-9EE9-681D6BBE2498}" type="slidenum">
              <a:rPr lang="en-US" smtClean="0"/>
              <a:t>‹#›</a:t>
            </a:fld>
            <a:endParaRPr lang="en-US"/>
          </a:p>
        </p:txBody>
      </p:sp>
    </p:spTree>
    <p:extLst>
      <p:ext uri="{BB962C8B-B14F-4D97-AF65-F5344CB8AC3E}">
        <p14:creationId xmlns:p14="http://schemas.microsoft.com/office/powerpoint/2010/main" val="215935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Long Island Sound is a large urban estuary</a:t>
            </a:r>
            <a:r>
              <a:rPr lang="en-US" baseline="0" dirty="0" smtClean="0"/>
              <a:t> which has undergone a long history of commercial fishing and </a:t>
            </a:r>
            <a:r>
              <a:rPr lang="en-US" baseline="0" dirty="0" err="1" smtClean="0"/>
              <a:t>eutrophication</a:t>
            </a:r>
            <a:r>
              <a:rPr lang="en-US" baseline="0" dirty="0" smtClean="0"/>
              <a:t>. It’s a great study area because we know the history of LIS because it has bee well studied including core work by Ellen Thomas and her colleagues, historical fishing records, and ongoing biochemical monitoring efforts. </a:t>
            </a:r>
            <a:r>
              <a:rPr lang="en-US" dirty="0" smtClean="0"/>
              <a:t>As of 1990…</a:t>
            </a:r>
          </a:p>
          <a:p>
            <a:r>
              <a:rPr lang="en-US" dirty="0" smtClean="0"/>
              <a:t>8 million people lived within the Long Island Sound watershed</a:t>
            </a:r>
          </a:p>
          <a:p>
            <a:r>
              <a:rPr lang="en-US" dirty="0" smtClean="0"/>
              <a:t>$148 million in commercial finfish and shellfish fishing</a:t>
            </a:r>
          </a:p>
          <a:p>
            <a:r>
              <a:rPr lang="en-US" dirty="0" smtClean="0"/>
              <a:t>$5 billion a year in recreation (swimming, beach-going, recreational fishing, boating, etc)</a:t>
            </a:r>
          </a:p>
          <a:p>
            <a:endParaRPr lang="en-US" dirty="0"/>
          </a:p>
        </p:txBody>
      </p:sp>
      <p:sp>
        <p:nvSpPr>
          <p:cNvPr id="4" name="Slide Number Placeholder 3"/>
          <p:cNvSpPr>
            <a:spLocks noGrp="1"/>
          </p:cNvSpPr>
          <p:nvPr>
            <p:ph type="sldNum" sz="quarter" idx="10"/>
          </p:nvPr>
        </p:nvSpPr>
        <p:spPr/>
        <p:txBody>
          <a:bodyPr/>
          <a:lstStyle/>
          <a:p>
            <a:fld id="{0C17940F-2972-4823-A96F-3570A143C448}" type="slidenum">
              <a:rPr lang="en-US" smtClean="0"/>
              <a:pPr/>
              <a:t>2</a:t>
            </a:fld>
            <a:endParaRPr lang="en-US"/>
          </a:p>
        </p:txBody>
      </p:sp>
    </p:spTree>
    <p:extLst>
      <p:ext uri="{BB962C8B-B14F-4D97-AF65-F5344CB8AC3E}">
        <p14:creationId xmlns:p14="http://schemas.microsoft.com/office/powerpoint/2010/main" val="346496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15</a:t>
            </a:fld>
            <a:endParaRPr lang="en-US"/>
          </a:p>
        </p:txBody>
      </p:sp>
    </p:spTree>
    <p:extLst>
      <p:ext uri="{BB962C8B-B14F-4D97-AF65-F5344CB8AC3E}">
        <p14:creationId xmlns:p14="http://schemas.microsoft.com/office/powerpoint/2010/main" val="191210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Typhoid outbreak</a:t>
            </a:r>
            <a:r>
              <a:rPr lang="en-US" baseline="0" dirty="0" smtClean="0"/>
              <a:t> related to contaminated oysters served at a </a:t>
            </a:r>
            <a:r>
              <a:rPr lang="en-US" baseline="0" dirty="0" err="1" smtClean="0"/>
              <a:t>Weslyan</a:t>
            </a:r>
            <a:r>
              <a:rPr lang="en-US" baseline="0" dirty="0" smtClean="0"/>
              <a:t> banquet - 1906</a:t>
            </a:r>
            <a:endParaRPr lang="en-US" dirty="0"/>
          </a:p>
        </p:txBody>
      </p:sp>
      <p:sp>
        <p:nvSpPr>
          <p:cNvPr id="4" name="Slide Number Placeholder 3"/>
          <p:cNvSpPr>
            <a:spLocks noGrp="1"/>
          </p:cNvSpPr>
          <p:nvPr>
            <p:ph type="sldNum" sz="quarter" idx="10"/>
          </p:nvPr>
        </p:nvSpPr>
        <p:spPr/>
        <p:txBody>
          <a:bodyPr/>
          <a:lstStyle/>
          <a:p>
            <a:fld id="{82C31EE5-9287-4C38-A73E-8C1CD3A74AFE}" type="slidenum">
              <a:rPr lang="en-US" smtClean="0"/>
              <a:pPr/>
              <a:t>3</a:t>
            </a:fld>
            <a:endParaRPr lang="en-US"/>
          </a:p>
        </p:txBody>
      </p:sp>
    </p:spTree>
    <p:extLst>
      <p:ext uri="{BB962C8B-B14F-4D97-AF65-F5344CB8AC3E}">
        <p14:creationId xmlns:p14="http://schemas.microsoft.com/office/powerpoint/2010/main" val="97751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Shallow estuary results in</a:t>
            </a:r>
            <a:r>
              <a:rPr lang="en-US" baseline="0" dirty="0" smtClean="0"/>
              <a:t> summer stratification and anoxic to hypoxic bottom waters. Happening since the 1970’s, been studied extensively since 1985. Eutrophication gradient exists, worse in west, less severe in the east</a:t>
            </a:r>
          </a:p>
          <a:p>
            <a:r>
              <a:rPr lang="en-US" dirty="0" smtClean="0"/>
              <a:t>Increased nutrients delivered by river run-off and sewage treatment plants</a:t>
            </a:r>
          </a:p>
          <a:p>
            <a:r>
              <a:rPr lang="en-US" dirty="0" smtClean="0"/>
              <a:t>Increase in primary producers</a:t>
            </a:r>
          </a:p>
          <a:p>
            <a:r>
              <a:rPr lang="en-US" dirty="0" smtClean="0"/>
              <a:t>Greater biomass decaying on the bottom</a:t>
            </a:r>
          </a:p>
          <a:p>
            <a:r>
              <a:rPr lang="en-US" dirty="0" smtClean="0"/>
              <a:t>Decay process uses up oxygen</a:t>
            </a:r>
          </a:p>
          <a:p>
            <a:r>
              <a:rPr lang="en-US" dirty="0" smtClean="0"/>
              <a:t>Increased summer surface temperatures inhibits mixing</a:t>
            </a:r>
          </a:p>
          <a:p>
            <a:endParaRPr lang="en-US" dirty="0"/>
          </a:p>
        </p:txBody>
      </p:sp>
      <p:sp>
        <p:nvSpPr>
          <p:cNvPr id="4" name="Slide Number Placeholder 3"/>
          <p:cNvSpPr>
            <a:spLocks noGrp="1"/>
          </p:cNvSpPr>
          <p:nvPr>
            <p:ph type="sldNum" sz="quarter" idx="10"/>
          </p:nvPr>
        </p:nvSpPr>
        <p:spPr/>
        <p:txBody>
          <a:bodyPr/>
          <a:lstStyle/>
          <a:p>
            <a:fld id="{0C17940F-2972-4823-A96F-3570A143C448}" type="slidenum">
              <a:rPr lang="en-US" smtClean="0"/>
              <a:pPr/>
              <a:t>4</a:t>
            </a:fld>
            <a:endParaRPr lang="en-US" dirty="0"/>
          </a:p>
        </p:txBody>
      </p:sp>
    </p:spTree>
    <p:extLst>
      <p:ext uri="{BB962C8B-B14F-4D97-AF65-F5344CB8AC3E}">
        <p14:creationId xmlns:p14="http://schemas.microsoft.com/office/powerpoint/2010/main" val="180484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characterized by fairly good </a:t>
            </a:r>
          </a:p>
        </p:txBody>
      </p:sp>
      <p:sp>
        <p:nvSpPr>
          <p:cNvPr id="4" name="Slide Number Placeholder 3"/>
          <p:cNvSpPr>
            <a:spLocks noGrp="1"/>
          </p:cNvSpPr>
          <p:nvPr>
            <p:ph type="sldNum" sz="quarter" idx="5"/>
          </p:nvPr>
        </p:nvSpPr>
        <p:spPr/>
        <p:txBody>
          <a:bodyPr/>
          <a:lstStyle/>
          <a:p>
            <a:pPr>
              <a:defRPr/>
            </a:pPr>
            <a:fld id="{768C21BB-AC7B-4139-8B1E-D1231002DE61}" type="slidenum">
              <a:rPr lang="en-US" smtClean="0"/>
              <a:pPr>
                <a:defRPr/>
              </a:pPr>
              <a:t>5</a:t>
            </a:fld>
            <a:endParaRPr lang="en-US"/>
          </a:p>
        </p:txBody>
      </p:sp>
    </p:spTree>
    <p:extLst>
      <p:ext uri="{BB962C8B-B14F-4D97-AF65-F5344CB8AC3E}">
        <p14:creationId xmlns:p14="http://schemas.microsoft.com/office/powerpoint/2010/main" val="203503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Eurybiotic</a:t>
            </a:r>
            <a:r>
              <a:rPr lang="en-US" dirty="0" smtClean="0"/>
              <a:t> (</a:t>
            </a:r>
            <a:r>
              <a:rPr lang="en-US" dirty="0" err="1" smtClean="0"/>
              <a:t>Walne</a:t>
            </a:r>
            <a:r>
              <a:rPr lang="en-US" dirty="0" smtClean="0"/>
              <a:t>, 1956); colonize areas characterized by high concentration of suspended particulate matter (</a:t>
            </a:r>
            <a:r>
              <a:rPr lang="en-US" dirty="0" err="1" smtClean="0"/>
              <a:t>Thieltges</a:t>
            </a:r>
            <a:r>
              <a:rPr lang="en-US" dirty="0" smtClean="0"/>
              <a:t> et al., 2003); resistant to environmental variations (Le Gall, 1980; Richard et al., 2006); high plankton concentrations, shallow water depths, and low salinity favor </a:t>
            </a:r>
            <a:r>
              <a:rPr lang="en-US" dirty="0" err="1" smtClean="0"/>
              <a:t>creipdula’s</a:t>
            </a:r>
            <a:r>
              <a:rPr lang="en-US" dirty="0" smtClean="0"/>
              <a:t> spread (Blanchard, 2009)</a:t>
            </a:r>
          </a:p>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7</a:t>
            </a:fld>
            <a:endParaRPr lang="en-US"/>
          </a:p>
        </p:txBody>
      </p:sp>
    </p:spTree>
    <p:extLst>
      <p:ext uri="{BB962C8B-B14F-4D97-AF65-F5344CB8AC3E}">
        <p14:creationId xmlns:p14="http://schemas.microsoft.com/office/powerpoint/2010/main" val="122564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Eurybiotic</a:t>
            </a:r>
            <a:r>
              <a:rPr lang="en-US" dirty="0" smtClean="0"/>
              <a:t> (</a:t>
            </a:r>
            <a:r>
              <a:rPr lang="en-US" dirty="0" err="1" smtClean="0"/>
              <a:t>Walne</a:t>
            </a:r>
            <a:r>
              <a:rPr lang="en-US" dirty="0" smtClean="0"/>
              <a:t>, 1956); colonize areas characterized by high concentration of suspended particulate matter (</a:t>
            </a:r>
            <a:r>
              <a:rPr lang="en-US" dirty="0" err="1" smtClean="0"/>
              <a:t>Thieltges</a:t>
            </a:r>
            <a:r>
              <a:rPr lang="en-US" dirty="0" smtClean="0"/>
              <a:t> et al., 2003); resistant to environmental variations (Le Gall, 1980; Richard et al., 2006); high plankton concentrations, shallow water depths, and low salinity favor </a:t>
            </a:r>
            <a:r>
              <a:rPr lang="en-US" dirty="0" err="1" smtClean="0"/>
              <a:t>creipdula’s</a:t>
            </a:r>
            <a:r>
              <a:rPr lang="en-US" dirty="0" smtClean="0"/>
              <a:t> spread (Blanchard, 2009)</a:t>
            </a:r>
          </a:p>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8</a:t>
            </a:fld>
            <a:endParaRPr lang="en-US"/>
          </a:p>
        </p:txBody>
      </p:sp>
    </p:spTree>
    <p:extLst>
      <p:ext uri="{BB962C8B-B14F-4D97-AF65-F5344CB8AC3E}">
        <p14:creationId xmlns:p14="http://schemas.microsoft.com/office/powerpoint/2010/main" val="420029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prevalence of the slipper limpet, </a:t>
            </a:r>
            <a:r>
              <a:rPr lang="en-US" i="1" dirty="0" err="1" smtClean="0"/>
              <a:t>Crepidula</a:t>
            </a:r>
            <a:r>
              <a:rPr lang="en-US" i="1" dirty="0" smtClean="0"/>
              <a:t> </a:t>
            </a:r>
            <a:r>
              <a:rPr lang="en-US" i="1" dirty="0" err="1" smtClean="0"/>
              <a:t>fornicata</a:t>
            </a:r>
            <a:r>
              <a:rPr lang="en-US" i="1" dirty="0" smtClean="0"/>
              <a:t>, </a:t>
            </a:r>
            <a:r>
              <a:rPr lang="en-US" dirty="0" smtClean="0"/>
              <a:t>has dramatically increased over the last 100-200 years</a:t>
            </a:r>
            <a:r>
              <a:rPr lang="en-US" baseline="0" dirty="0" smtClean="0"/>
              <a:t> based on evaluation of archaeological shell </a:t>
            </a:r>
            <a:r>
              <a:rPr lang="en-US" baseline="0" dirty="0" err="1" smtClean="0"/>
              <a:t>middens</a:t>
            </a:r>
            <a:r>
              <a:rPr lang="en-US" baseline="0" dirty="0" smtClean="0"/>
              <a:t> and Holocene fossils.</a:t>
            </a:r>
            <a:endParaRPr lang="en-US" dirty="0" smtClean="0"/>
          </a:p>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9</a:t>
            </a:fld>
            <a:endParaRPr lang="en-US"/>
          </a:p>
        </p:txBody>
      </p:sp>
    </p:spTree>
    <p:extLst>
      <p:ext uri="{BB962C8B-B14F-4D97-AF65-F5344CB8AC3E}">
        <p14:creationId xmlns:p14="http://schemas.microsoft.com/office/powerpoint/2010/main" val="65079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11</a:t>
            </a:fld>
            <a:endParaRPr lang="en-US"/>
          </a:p>
        </p:txBody>
      </p:sp>
    </p:spTree>
    <p:extLst>
      <p:ext uri="{BB962C8B-B14F-4D97-AF65-F5344CB8AC3E}">
        <p14:creationId xmlns:p14="http://schemas.microsoft.com/office/powerpoint/2010/main" val="145499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AF58-EDD5-4CB6-9EE9-681D6BBE2498}" type="slidenum">
              <a:rPr lang="en-US" smtClean="0"/>
              <a:t>14</a:t>
            </a:fld>
            <a:endParaRPr lang="en-US"/>
          </a:p>
        </p:txBody>
      </p:sp>
    </p:spTree>
    <p:extLst>
      <p:ext uri="{BB962C8B-B14F-4D97-AF65-F5344CB8AC3E}">
        <p14:creationId xmlns:p14="http://schemas.microsoft.com/office/powerpoint/2010/main" val="386442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white">
                    <a:tint val="95000"/>
                  </a:prstClr>
                </a:solidFill>
              </a:rPr>
              <a:pPr/>
              <a:t>4/2/2019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10076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78101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70382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lan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07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9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9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8C630-39C8-4C6A-B93B-7633C733F7DB}"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06910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white">
                    <a:tint val="95000"/>
                  </a:prstClr>
                </a:solidFill>
              </a:rPr>
              <a:pPr/>
              <a:t>4/2/2019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223788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46201-3686-414E-93C9-C1622443774E}"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B1615-0037-4337-8997-CFC98134B46B}" type="slidenum">
              <a:rPr lang="en-US" smtClean="0"/>
              <a:t>‹#›</a:t>
            </a:fld>
            <a:endParaRPr lang="en-US"/>
          </a:p>
        </p:txBody>
      </p:sp>
    </p:spTree>
    <p:extLst>
      <p:ext uri="{BB962C8B-B14F-4D97-AF65-F5344CB8AC3E}">
        <p14:creationId xmlns:p14="http://schemas.microsoft.com/office/powerpoint/2010/main" val="95686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white">
                    <a:tint val="95000"/>
                  </a:prstClr>
                </a:solidFill>
              </a:rPr>
              <a:pPr/>
              <a:t>4/2/2019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40478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7947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00572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10947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99086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90000"/>
              <a:buFont typeface="Arial" pitchFamily="34" charset="0"/>
              <a:buChar char="•"/>
              <a:defRPr/>
            </a:lvl1pPr>
            <a:lvl2pPr>
              <a:buSzPct val="95000"/>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042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420697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61132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143898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45229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F6B155-DA1D-49B6-9531-34CA6E8D0399}" type="datetimeFigureOut">
              <a:rPr lang="en-US" smtClean="0">
                <a:solidFill>
                  <a:prstClr val="white">
                    <a:tint val="95000"/>
                  </a:prstClr>
                </a:solidFill>
              </a:rPr>
              <a:pPr/>
              <a:t>4/2/2019</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4279CC3F-7260-422A-8771-879B3AB16AF2}"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39933426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48371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417869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425789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08801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475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6951938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6507056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6B155-DA1D-49B6-9531-34CA6E8D0399}" type="datetimeFigureOut">
              <a:rPr lang="en-US" smtClean="0">
                <a:solidFill>
                  <a:prstClr val="black">
                    <a:tint val="95000"/>
                  </a:prstClr>
                </a:solidFill>
              </a:rPr>
              <a:pPr/>
              <a:t>4/2/2019</a:t>
            </a:fld>
            <a:endParaRPr lang="en-US" dirty="0">
              <a:solidFill>
                <a:prstClr val="black">
                  <a:tint val="9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9CC3F-7260-422A-8771-879B3AB16AF2}"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2350614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beach view"/>
          <p:cNvPicPr>
            <a:picLocks noChangeAspect="1" noChangeArrowheads="1"/>
          </p:cNvPicPr>
          <p:nvPr/>
        </p:nvPicPr>
        <p:blipFill>
          <a:blip r:embed="rId2" cstate="screen"/>
          <a:stretch>
            <a:fillRect/>
          </a:stretch>
        </p:blipFill>
        <p:spPr bwMode="auto">
          <a:xfrm>
            <a:off x="0" y="-304800"/>
            <a:ext cx="9550400" cy="7162800"/>
          </a:xfrm>
          <a:prstGeom prst="rect">
            <a:avLst/>
          </a:prstGeom>
          <a:noFill/>
          <a:ln>
            <a:noFill/>
          </a:ln>
        </p:spPr>
      </p:pic>
      <p:sp>
        <p:nvSpPr>
          <p:cNvPr id="6" name="TextBox 5"/>
          <p:cNvSpPr txBox="1"/>
          <p:nvPr/>
        </p:nvSpPr>
        <p:spPr>
          <a:xfrm>
            <a:off x="0" y="0"/>
            <a:ext cx="9144000" cy="7478970"/>
          </a:xfrm>
          <a:prstGeom prst="rect">
            <a:avLst/>
          </a:prstGeom>
          <a:noFill/>
        </p:spPr>
        <p:txBody>
          <a:bodyPr wrap="square" rtlCol="0">
            <a:spAutoFit/>
          </a:bodyPr>
          <a:lstStyle/>
          <a:p>
            <a:pPr algn="ctr"/>
            <a:r>
              <a:rPr lang="en-US" sz="4400" dirty="0" err="1" smtClean="0">
                <a:solidFill>
                  <a:schemeClr val="bg1"/>
                </a:solidFill>
              </a:rPr>
              <a:t>Neoichnology</a:t>
            </a:r>
            <a:r>
              <a:rPr lang="en-US" sz="4400" dirty="0" smtClean="0">
                <a:solidFill>
                  <a:schemeClr val="bg1"/>
                </a:solidFill>
              </a:rPr>
              <a:t> as an Indicator of Community Health in Long Island Sound, CT, USA</a:t>
            </a:r>
          </a:p>
          <a:p>
            <a:pPr algn="ctr"/>
            <a:endParaRPr lang="en-US" dirty="0" smtClean="0"/>
          </a:p>
          <a:p>
            <a:pPr algn="ctr"/>
            <a:endParaRPr lang="en-US" dirty="0" smtClean="0"/>
          </a:p>
          <a:p>
            <a:pPr algn="ctr"/>
            <a:endParaRPr lang="en-US" dirty="0" smtClean="0"/>
          </a:p>
          <a:p>
            <a:pPr algn="ctr"/>
            <a:endParaRPr lang="en-US" dirty="0" smtClean="0"/>
          </a:p>
          <a:p>
            <a:pPr algn="ctr"/>
            <a:endParaRPr lang="en-US" sz="4800" dirty="0" smtClean="0"/>
          </a:p>
          <a:p>
            <a:pPr algn="ctr"/>
            <a:endParaRPr lang="en-US" sz="4800" dirty="0" smtClean="0"/>
          </a:p>
          <a:p>
            <a:pPr algn="ctr"/>
            <a:endParaRPr lang="en-US" sz="4400" dirty="0" smtClean="0"/>
          </a:p>
          <a:p>
            <a:pPr algn="ctr"/>
            <a:r>
              <a:rPr lang="en-US" sz="3600" dirty="0" smtClean="0"/>
              <a:t>Michelle Casey &amp; Marie White</a:t>
            </a:r>
            <a:endParaRPr lang="en-US" sz="1200" dirty="0" smtClean="0"/>
          </a:p>
          <a:p>
            <a:pPr algn="ctr"/>
            <a:r>
              <a:rPr lang="en-US" sz="2000" b="1" dirty="0" smtClean="0">
                <a:solidFill>
                  <a:schemeClr val="bg1"/>
                </a:solidFill>
              </a:rPr>
              <a:t>Murray State University</a:t>
            </a:r>
          </a:p>
          <a:p>
            <a:pPr algn="ctr"/>
            <a:r>
              <a:rPr lang="en-US" sz="2000" b="1" dirty="0" smtClean="0">
                <a:solidFill>
                  <a:schemeClr val="bg1"/>
                </a:solidFill>
              </a:rPr>
              <a:t>03/28/2019</a:t>
            </a:r>
          </a:p>
          <a:p>
            <a:pPr algn="ctr"/>
            <a:endParaRPr lang="en-US" sz="4800" dirty="0"/>
          </a:p>
        </p:txBody>
      </p:sp>
    </p:spTree>
    <p:extLst>
      <p:ext uri="{BB962C8B-B14F-4D97-AF65-F5344CB8AC3E}">
        <p14:creationId xmlns:p14="http://schemas.microsoft.com/office/powerpoint/2010/main" val="3511322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Endobionts</a:t>
            </a:r>
            <a:r>
              <a:rPr lang="en-US" dirty="0" smtClean="0"/>
              <a:t> (borers): sponge borings (most likely </a:t>
            </a:r>
            <a:r>
              <a:rPr lang="en-US" i="1" dirty="0" smtClean="0"/>
              <a:t>Cliona </a:t>
            </a:r>
            <a:r>
              <a:rPr lang="en-US" i="1" dirty="0" err="1" smtClean="0"/>
              <a:t>celata</a:t>
            </a:r>
            <a:r>
              <a:rPr lang="en-US" dirty="0" smtClean="0"/>
              <a:t>), worm borings (most likely </a:t>
            </a:r>
            <a:r>
              <a:rPr lang="en-US" i="1" dirty="0" err="1" smtClean="0"/>
              <a:t>Polydora</a:t>
            </a:r>
            <a:r>
              <a:rPr lang="en-US" i="1" dirty="0" smtClean="0"/>
              <a:t> ciliate</a:t>
            </a:r>
            <a:r>
              <a:rPr lang="en-US" dirty="0" smtClean="0"/>
              <a:t>), incomplete drill-holes, complete drill-holes (most likely drilled by </a:t>
            </a:r>
            <a:r>
              <a:rPr lang="en-US" i="1" dirty="0" smtClean="0"/>
              <a:t>Neverita duplicata</a:t>
            </a:r>
            <a:r>
              <a:rPr lang="en-US" dirty="0" smtClean="0"/>
              <a:t>)</a:t>
            </a:r>
          </a:p>
        </p:txBody>
      </p:sp>
      <p:sp>
        <p:nvSpPr>
          <p:cNvPr id="3" name="Title 2"/>
          <p:cNvSpPr>
            <a:spLocks noGrp="1"/>
          </p:cNvSpPr>
          <p:nvPr>
            <p:ph type="title"/>
          </p:nvPr>
        </p:nvSpPr>
        <p:spPr/>
        <p:txBody>
          <a:bodyPr/>
          <a:lstStyle/>
          <a:p>
            <a:r>
              <a:rPr lang="en-US" dirty="0" smtClean="0"/>
              <a:t>Methods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103696" y="4688930"/>
            <a:ext cx="2678387" cy="17855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173561" y="4688930"/>
            <a:ext cx="2690279" cy="1793519"/>
          </a:xfrm>
          <a:prstGeom prst="rect">
            <a:avLst/>
          </a:prstGeom>
        </p:spPr>
      </p:pic>
      <p:sp>
        <p:nvSpPr>
          <p:cNvPr id="6" name="TextBox 5"/>
          <p:cNvSpPr txBox="1"/>
          <p:nvPr/>
        </p:nvSpPr>
        <p:spPr>
          <a:xfrm>
            <a:off x="6257677" y="6512521"/>
            <a:ext cx="2886323" cy="338554"/>
          </a:xfrm>
          <a:prstGeom prst="rect">
            <a:avLst/>
          </a:prstGeom>
          <a:noFill/>
        </p:spPr>
        <p:txBody>
          <a:bodyPr wrap="square" rtlCol="0">
            <a:spAutoFit/>
          </a:bodyPr>
          <a:lstStyle/>
          <a:p>
            <a:pPr algn="r"/>
            <a:r>
              <a:rPr lang="en-US" sz="1600" dirty="0" smtClean="0"/>
              <a:t>Photo credit: Marie White</a:t>
            </a:r>
            <a:endParaRPr lang="en-US" sz="1600" dirty="0"/>
          </a:p>
        </p:txBody>
      </p:sp>
    </p:spTree>
    <p:extLst>
      <p:ext uri="{BB962C8B-B14F-4D97-AF65-F5344CB8AC3E}">
        <p14:creationId xmlns:p14="http://schemas.microsoft.com/office/powerpoint/2010/main" val="114630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Epibionts</a:t>
            </a:r>
            <a:r>
              <a:rPr lang="en-US" dirty="0" smtClean="0"/>
              <a:t> (</a:t>
            </a:r>
            <a:r>
              <a:rPr lang="en-US" dirty="0" err="1" smtClean="0"/>
              <a:t>encrusters</a:t>
            </a:r>
            <a:r>
              <a:rPr lang="en-US" dirty="0" smtClean="0"/>
              <a:t>): algae, barnacles, bryozoans, corals, jingle shells, oysters, slipper limpets, </a:t>
            </a:r>
            <a:r>
              <a:rPr lang="en-US" dirty="0" err="1" smtClean="0"/>
              <a:t>serpulid</a:t>
            </a:r>
            <a:r>
              <a:rPr lang="en-US" dirty="0" smtClean="0"/>
              <a:t> worm tubes</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79897" y="4208227"/>
            <a:ext cx="2782958" cy="18553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80522" y="4208228"/>
            <a:ext cx="2782957" cy="1855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0209" y="4208227"/>
            <a:ext cx="2784348" cy="1856232"/>
          </a:xfrm>
          <a:prstGeom prst="rect">
            <a:avLst/>
          </a:prstGeom>
        </p:spPr>
      </p:pic>
      <p:sp>
        <p:nvSpPr>
          <p:cNvPr id="8" name="TextBox 7"/>
          <p:cNvSpPr txBox="1"/>
          <p:nvPr/>
        </p:nvSpPr>
        <p:spPr>
          <a:xfrm>
            <a:off x="6257677" y="6512521"/>
            <a:ext cx="2886323" cy="338554"/>
          </a:xfrm>
          <a:prstGeom prst="rect">
            <a:avLst/>
          </a:prstGeom>
          <a:noFill/>
        </p:spPr>
        <p:txBody>
          <a:bodyPr wrap="square" rtlCol="0">
            <a:spAutoFit/>
          </a:bodyPr>
          <a:lstStyle/>
          <a:p>
            <a:pPr algn="r"/>
            <a:r>
              <a:rPr lang="en-US" sz="1600" dirty="0" smtClean="0"/>
              <a:t>Photo credit: Marie White</a:t>
            </a:r>
            <a:endParaRPr lang="en-US" sz="1600" dirty="0"/>
          </a:p>
        </p:txBody>
      </p:sp>
    </p:spTree>
    <p:extLst>
      <p:ext uri="{BB962C8B-B14F-4D97-AF65-F5344CB8AC3E}">
        <p14:creationId xmlns:p14="http://schemas.microsoft.com/office/powerpoint/2010/main" val="3526844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5270405"/>
              </p:ext>
            </p:extLst>
          </p:nvPr>
        </p:nvGraphicFramePr>
        <p:xfrm>
          <a:off x="238539" y="1774825"/>
          <a:ext cx="8682823" cy="3337560"/>
        </p:xfrm>
        <a:graphic>
          <a:graphicData uri="http://schemas.openxmlformats.org/drawingml/2006/table">
            <a:tbl>
              <a:tblPr firstRow="1" bandRow="1">
                <a:tableStyleId>{5C22544A-7EE6-4342-B048-85BDC9FD1C3A}</a:tableStyleId>
              </a:tblPr>
              <a:tblGrid>
                <a:gridCol w="1033670">
                  <a:extLst>
                    <a:ext uri="{9D8B030D-6E8A-4147-A177-3AD203B41FA5}">
                      <a16:colId xmlns:a16="http://schemas.microsoft.com/office/drawing/2014/main" xmlns="" val="20000"/>
                    </a:ext>
                  </a:extLst>
                </a:gridCol>
                <a:gridCol w="1264257">
                  <a:extLst>
                    <a:ext uri="{9D8B030D-6E8A-4147-A177-3AD203B41FA5}">
                      <a16:colId xmlns:a16="http://schemas.microsoft.com/office/drawing/2014/main" xmlns="" val="20001"/>
                    </a:ext>
                  </a:extLst>
                </a:gridCol>
                <a:gridCol w="970059">
                  <a:extLst>
                    <a:ext uri="{9D8B030D-6E8A-4147-A177-3AD203B41FA5}">
                      <a16:colId xmlns:a16="http://schemas.microsoft.com/office/drawing/2014/main" xmlns="" val="20002"/>
                    </a:ext>
                  </a:extLst>
                </a:gridCol>
                <a:gridCol w="946205">
                  <a:extLst>
                    <a:ext uri="{9D8B030D-6E8A-4147-A177-3AD203B41FA5}">
                      <a16:colId xmlns:a16="http://schemas.microsoft.com/office/drawing/2014/main" xmlns="" val="20003"/>
                    </a:ext>
                  </a:extLst>
                </a:gridCol>
                <a:gridCol w="1463040">
                  <a:extLst>
                    <a:ext uri="{9D8B030D-6E8A-4147-A177-3AD203B41FA5}">
                      <a16:colId xmlns:a16="http://schemas.microsoft.com/office/drawing/2014/main" xmlns="" val="20004"/>
                    </a:ext>
                  </a:extLst>
                </a:gridCol>
                <a:gridCol w="1129086">
                  <a:extLst>
                    <a:ext uri="{9D8B030D-6E8A-4147-A177-3AD203B41FA5}">
                      <a16:colId xmlns:a16="http://schemas.microsoft.com/office/drawing/2014/main" xmlns="" val="20005"/>
                    </a:ext>
                  </a:extLst>
                </a:gridCol>
                <a:gridCol w="755374">
                  <a:extLst>
                    <a:ext uri="{9D8B030D-6E8A-4147-A177-3AD203B41FA5}">
                      <a16:colId xmlns:a16="http://schemas.microsoft.com/office/drawing/2014/main" xmlns="" val="20006"/>
                    </a:ext>
                  </a:extLst>
                </a:gridCol>
                <a:gridCol w="1121132">
                  <a:extLst>
                    <a:ext uri="{9D8B030D-6E8A-4147-A177-3AD203B41FA5}">
                      <a16:colId xmlns:a16="http://schemas.microsoft.com/office/drawing/2014/main" xmlns="" val="20007"/>
                    </a:ext>
                  </a:extLst>
                </a:gridCol>
              </a:tblGrid>
              <a:tr h="370840">
                <a:tc>
                  <a:txBody>
                    <a:bodyPr/>
                    <a:lstStyle/>
                    <a:p>
                      <a:r>
                        <a:rPr lang="en-US" dirty="0" smtClean="0"/>
                        <a:t>Species</a:t>
                      </a:r>
                      <a:endParaRPr lang="en-US" dirty="0"/>
                    </a:p>
                  </a:txBody>
                  <a:tcPr/>
                </a:tc>
                <a:tc>
                  <a:txBody>
                    <a:bodyPr/>
                    <a:lstStyle/>
                    <a:p>
                      <a:r>
                        <a:rPr lang="en-US" dirty="0" smtClean="0"/>
                        <a:t>Site</a:t>
                      </a:r>
                      <a:endParaRPr lang="en-US" dirty="0"/>
                    </a:p>
                  </a:txBody>
                  <a:tcPr/>
                </a:tc>
                <a:tc>
                  <a:txBody>
                    <a:bodyPr/>
                    <a:lstStyle/>
                    <a:p>
                      <a:r>
                        <a:rPr lang="en-US" dirty="0" smtClean="0"/>
                        <a:t>Sponge</a:t>
                      </a:r>
                      <a:endParaRPr lang="en-US" dirty="0"/>
                    </a:p>
                  </a:txBody>
                  <a:tcPr/>
                </a:tc>
                <a:tc>
                  <a:txBody>
                    <a:bodyPr/>
                    <a:lstStyle/>
                    <a:p>
                      <a:r>
                        <a:rPr lang="en-US" i="1" dirty="0" smtClean="0"/>
                        <a:t>Anomia</a:t>
                      </a:r>
                      <a:endParaRPr lang="en-US" i="1" dirty="0"/>
                    </a:p>
                  </a:txBody>
                  <a:tcPr/>
                </a:tc>
                <a:tc>
                  <a:txBody>
                    <a:bodyPr/>
                    <a:lstStyle/>
                    <a:p>
                      <a:r>
                        <a:rPr lang="en-US" i="0" dirty="0" smtClean="0"/>
                        <a:t>Worm Tubes</a:t>
                      </a:r>
                      <a:endParaRPr lang="en-US" i="0" dirty="0"/>
                    </a:p>
                  </a:txBody>
                  <a:tcPr/>
                </a:tc>
                <a:tc>
                  <a:txBody>
                    <a:bodyPr/>
                    <a:lstStyle/>
                    <a:p>
                      <a:r>
                        <a:rPr lang="en-US" i="1" dirty="0" err="1" smtClean="0"/>
                        <a:t>Crepidula</a:t>
                      </a:r>
                      <a:endParaRPr lang="en-US" i="1" dirty="0"/>
                    </a:p>
                  </a:txBody>
                  <a:tcPr/>
                </a:tc>
                <a:tc>
                  <a:txBody>
                    <a:bodyPr/>
                    <a:lstStyle/>
                    <a:p>
                      <a:r>
                        <a:rPr lang="en-US" i="0" dirty="0" smtClean="0"/>
                        <a:t>Algae</a:t>
                      </a:r>
                      <a:endParaRPr lang="en-US" i="0" dirty="0"/>
                    </a:p>
                  </a:txBody>
                  <a:tcPr/>
                </a:tc>
                <a:tc>
                  <a:txBody>
                    <a:bodyPr/>
                    <a:lstStyle/>
                    <a:p>
                      <a:r>
                        <a:rPr lang="en-US" dirty="0" smtClean="0"/>
                        <a:t>Barnacle</a:t>
                      </a:r>
                      <a:endParaRPr lang="en-US" dirty="0"/>
                    </a:p>
                  </a:txBody>
                  <a:tcPr/>
                </a:tc>
                <a:extLst>
                  <a:ext uri="{0D108BD9-81ED-4DB2-BD59-A6C34878D82A}">
                    <a16:rowId xmlns:a16="http://schemas.microsoft.com/office/drawing/2014/main" xmlns="" val="10000"/>
                  </a:ext>
                </a:extLst>
              </a:tr>
              <a:tr h="370840">
                <a:tc>
                  <a:txBody>
                    <a:bodyPr/>
                    <a:lstStyle/>
                    <a:p>
                      <a:r>
                        <a:rPr lang="en-US" sz="1400" i="1" dirty="0" smtClean="0"/>
                        <a:t>Mercenaria</a:t>
                      </a:r>
                    </a:p>
                  </a:txBody>
                  <a:tcPr/>
                </a:tc>
                <a:tc>
                  <a:txBody>
                    <a:bodyPr/>
                    <a:lstStyle/>
                    <a:p>
                      <a:r>
                        <a:rPr lang="en-US" sz="1400" i="0" dirty="0" smtClean="0"/>
                        <a:t>Rye, NY</a:t>
                      </a:r>
                    </a:p>
                  </a:txBody>
                  <a:tcPr/>
                </a:tc>
                <a:tc>
                  <a:txBody>
                    <a:bodyPr/>
                    <a:lstStyle/>
                    <a:p>
                      <a:pPr algn="ctr"/>
                      <a:r>
                        <a:rPr lang="en-US" sz="1400" dirty="0" smtClean="0">
                          <a:latin typeface="Arial" panose="020B0604020202020204" pitchFamily="34" charset="0"/>
                          <a:cs typeface="Arial" panose="020B0604020202020204" pitchFamily="34" charset="0"/>
                        </a:rPr>
                        <a:t>6.2%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30.7%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64.8%</a:t>
                      </a:r>
                    </a:p>
                  </a:txBody>
                  <a:tcPr/>
                </a:tc>
                <a:tc>
                  <a:txBody>
                    <a:bodyPr/>
                    <a:lstStyle/>
                    <a:p>
                      <a:pPr algn="ctr"/>
                      <a:r>
                        <a:rPr lang="en-US" sz="1400" dirty="0" smtClean="0">
                          <a:latin typeface="Arial" panose="020B0604020202020204" pitchFamily="34" charset="0"/>
                          <a:cs typeface="Arial" panose="020B0604020202020204" pitchFamily="34" charset="0"/>
                        </a:rPr>
                        <a:t>52.8%</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Mercenaria</a:t>
                      </a:r>
                    </a:p>
                  </a:txBody>
                  <a:tcPr/>
                </a:tc>
                <a:tc>
                  <a:txBody>
                    <a:bodyPr/>
                    <a:lstStyle/>
                    <a:p>
                      <a:r>
                        <a:rPr lang="en-US" sz="1400" i="0" dirty="0" smtClean="0"/>
                        <a:t>Greenwich, CT</a:t>
                      </a:r>
                      <a:endParaRPr lang="en-US" sz="1400"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8.4%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12.2%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26.6%</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400" i="1" dirty="0" smtClean="0"/>
                        <a:t>Mercenaria</a:t>
                      </a:r>
                    </a:p>
                  </a:txBody>
                  <a:tcPr/>
                </a:tc>
                <a:tc>
                  <a:txBody>
                    <a:bodyPr/>
                    <a:lstStyle/>
                    <a:p>
                      <a:r>
                        <a:rPr lang="en-US" sz="1400" i="0" dirty="0" smtClean="0"/>
                        <a:t>Westport, CT</a:t>
                      </a: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0.4%</a:t>
                      </a:r>
                    </a:p>
                  </a:txBody>
                  <a:tcPr/>
                </a:tc>
                <a:tc>
                  <a:txBody>
                    <a:bodyPr/>
                    <a:lstStyle/>
                    <a:p>
                      <a:pPr algn="ctr"/>
                      <a:r>
                        <a:rPr lang="en-US" sz="1400" dirty="0" smtClean="0">
                          <a:latin typeface="Arial" panose="020B0604020202020204" pitchFamily="34" charset="0"/>
                          <a:cs typeface="Arial" panose="020B0604020202020204" pitchFamily="34" charset="0"/>
                        </a:rPr>
                        <a:t>3.2%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9.9%</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Mercenaria</a:t>
                      </a:r>
                    </a:p>
                  </a:txBody>
                  <a:tcPr/>
                </a:tc>
                <a:tc>
                  <a:txBody>
                    <a:bodyPr/>
                    <a:lstStyle/>
                    <a:p>
                      <a:r>
                        <a:rPr lang="en-US" sz="1400" i="0" dirty="0" smtClean="0"/>
                        <a:t>New London</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54.2%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8.7%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14.6%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27.1%</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US" sz="1400" i="1" dirty="0" err="1" smtClean="0"/>
                        <a:t>Pitar</a:t>
                      </a:r>
                      <a:endParaRPr lang="en-US" sz="1400" i="1" dirty="0"/>
                    </a:p>
                  </a:txBody>
                  <a:tcPr/>
                </a:tc>
                <a:tc>
                  <a:txBody>
                    <a:bodyPr/>
                    <a:lstStyle/>
                    <a:p>
                      <a:r>
                        <a:rPr lang="en-US" sz="1400" i="0" dirty="0" smtClean="0"/>
                        <a:t>Rye, NY</a:t>
                      </a:r>
                    </a:p>
                  </a:txBody>
                  <a:tcPr/>
                </a:tc>
                <a:tc>
                  <a:txBody>
                    <a:bodyPr/>
                    <a:lstStyle/>
                    <a:p>
                      <a:pPr algn="ctr"/>
                      <a:r>
                        <a:rPr lang="en-US" sz="1400" dirty="0" smtClean="0">
                          <a:latin typeface="Arial" panose="020B0604020202020204" pitchFamily="34" charset="0"/>
                          <a:cs typeface="Arial" panose="020B0604020202020204" pitchFamily="34" charset="0"/>
                        </a:rPr>
                        <a:t>0.7%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64.8%</a:t>
                      </a:r>
                    </a:p>
                  </a:txBody>
                  <a:tcPr/>
                </a:tc>
                <a:tc>
                  <a:txBody>
                    <a:bodyPr/>
                    <a:lstStyle/>
                    <a:p>
                      <a:pPr algn="ctr"/>
                      <a:r>
                        <a:rPr lang="en-US" sz="1400" dirty="0" smtClean="0">
                          <a:latin typeface="Arial" panose="020B0604020202020204" pitchFamily="34" charset="0"/>
                          <a:cs typeface="Arial" panose="020B0604020202020204" pitchFamily="34" charset="0"/>
                        </a:rPr>
                        <a:t>63.6%</a:t>
                      </a:r>
                    </a:p>
                  </a:txBody>
                  <a:tcPr/>
                </a:tc>
                <a:extLst>
                  <a:ext uri="{0D108BD9-81ED-4DB2-BD59-A6C34878D82A}">
                    <a16:rowId xmlns:a16="http://schemas.microsoft.com/office/drawing/2014/main" xmlns=""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dirty="0"/>
                    </a:p>
                  </a:txBody>
                  <a:tcPr/>
                </a:tc>
                <a:tc>
                  <a:txBody>
                    <a:bodyPr/>
                    <a:lstStyle/>
                    <a:p>
                      <a:r>
                        <a:rPr lang="en-US" sz="1400" i="0" dirty="0" smtClean="0"/>
                        <a:t>Greenwich, CT</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1.3%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36.6%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22.2%</a:t>
                      </a:r>
                    </a:p>
                  </a:txBody>
                  <a:tcPr/>
                </a:tc>
                <a:extLst>
                  <a:ext uri="{0D108BD9-81ED-4DB2-BD59-A6C34878D82A}">
                    <a16:rowId xmlns:a16="http://schemas.microsoft.com/office/drawing/2014/main" xmlns=""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i="1" dirty="0" smtClean="0"/>
                    </a:p>
                  </a:txBody>
                  <a:tcPr/>
                </a:tc>
                <a:tc>
                  <a:txBody>
                    <a:bodyPr/>
                    <a:lstStyle/>
                    <a:p>
                      <a:r>
                        <a:rPr lang="en-US" sz="1400" i="0" dirty="0" smtClean="0"/>
                        <a:t>Westport, CT</a:t>
                      </a:r>
                    </a:p>
                  </a:txBody>
                  <a:tcPr/>
                </a:tc>
                <a:tc>
                  <a:txBody>
                    <a:bodyPr/>
                    <a:lstStyle/>
                    <a:p>
                      <a:pPr algn="ctr"/>
                      <a:r>
                        <a:rPr lang="en-US" sz="1400" dirty="0" smtClean="0">
                          <a:latin typeface="Arial" panose="020B0604020202020204" pitchFamily="34" charset="0"/>
                          <a:cs typeface="Arial" panose="020B0604020202020204" pitchFamily="34" charset="0"/>
                        </a:rPr>
                        <a:t>0.4%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i="1" dirty="0" smtClean="0"/>
                    </a:p>
                  </a:txBody>
                  <a:tcPr/>
                </a:tc>
                <a:tc>
                  <a:txBody>
                    <a:bodyPr/>
                    <a:lstStyle/>
                    <a:p>
                      <a:r>
                        <a:rPr lang="en-US" sz="1400" i="0" dirty="0" smtClean="0"/>
                        <a:t>New London</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14.3%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50.5%</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49.3%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27.1%</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53.3%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bl>
          </a:graphicData>
        </a:graphic>
      </p:graphicFrame>
      <p:sp>
        <p:nvSpPr>
          <p:cNvPr id="3" name="Title 2"/>
          <p:cNvSpPr>
            <a:spLocks noGrp="1"/>
          </p:cNvSpPr>
          <p:nvPr>
            <p:ph type="title"/>
          </p:nvPr>
        </p:nvSpPr>
        <p:spPr/>
        <p:txBody>
          <a:bodyPr/>
          <a:lstStyle/>
          <a:p>
            <a:r>
              <a:rPr lang="en-US" dirty="0" smtClean="0"/>
              <a:t>Results</a:t>
            </a:r>
            <a:endParaRPr lang="en-US" dirty="0"/>
          </a:p>
        </p:txBody>
      </p:sp>
      <p:sp>
        <p:nvSpPr>
          <p:cNvPr id="23" name="Rectangle 22"/>
          <p:cNvSpPr/>
          <p:nvPr/>
        </p:nvSpPr>
        <p:spPr>
          <a:xfrm>
            <a:off x="238539" y="2902226"/>
            <a:ext cx="8682823" cy="357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1914" y="4390448"/>
            <a:ext cx="8682823" cy="357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8640" y="5748793"/>
            <a:ext cx="7800230" cy="369332"/>
          </a:xfrm>
          <a:prstGeom prst="rect">
            <a:avLst/>
          </a:prstGeom>
          <a:noFill/>
        </p:spPr>
        <p:txBody>
          <a:bodyPr wrap="square" rtlCol="0">
            <a:spAutoFit/>
          </a:bodyPr>
          <a:lstStyle/>
          <a:p>
            <a:r>
              <a:rPr lang="en-US" dirty="0" smtClean="0"/>
              <a:t>Is there something unique about Westport? Sedimentation rates? Water quality?</a:t>
            </a:r>
            <a:endParaRPr lang="en-US" dirty="0"/>
          </a:p>
        </p:txBody>
      </p:sp>
    </p:spTree>
    <p:extLst>
      <p:ext uri="{BB962C8B-B14F-4D97-AF65-F5344CB8AC3E}">
        <p14:creationId xmlns:p14="http://schemas.microsoft.com/office/powerpoint/2010/main" val="31053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793239"/>
              </p:ext>
            </p:extLst>
          </p:nvPr>
        </p:nvGraphicFramePr>
        <p:xfrm>
          <a:off x="238539" y="1774825"/>
          <a:ext cx="8682823" cy="3337560"/>
        </p:xfrm>
        <a:graphic>
          <a:graphicData uri="http://schemas.openxmlformats.org/drawingml/2006/table">
            <a:tbl>
              <a:tblPr firstRow="1" bandRow="1">
                <a:tableStyleId>{5C22544A-7EE6-4342-B048-85BDC9FD1C3A}</a:tableStyleId>
              </a:tblPr>
              <a:tblGrid>
                <a:gridCol w="1033670">
                  <a:extLst>
                    <a:ext uri="{9D8B030D-6E8A-4147-A177-3AD203B41FA5}">
                      <a16:colId xmlns:a16="http://schemas.microsoft.com/office/drawing/2014/main" xmlns="" val="20000"/>
                    </a:ext>
                  </a:extLst>
                </a:gridCol>
                <a:gridCol w="1264257">
                  <a:extLst>
                    <a:ext uri="{9D8B030D-6E8A-4147-A177-3AD203B41FA5}">
                      <a16:colId xmlns:a16="http://schemas.microsoft.com/office/drawing/2014/main" xmlns="" val="20001"/>
                    </a:ext>
                  </a:extLst>
                </a:gridCol>
                <a:gridCol w="970059">
                  <a:extLst>
                    <a:ext uri="{9D8B030D-6E8A-4147-A177-3AD203B41FA5}">
                      <a16:colId xmlns:a16="http://schemas.microsoft.com/office/drawing/2014/main" xmlns="" val="20002"/>
                    </a:ext>
                  </a:extLst>
                </a:gridCol>
                <a:gridCol w="946205">
                  <a:extLst>
                    <a:ext uri="{9D8B030D-6E8A-4147-A177-3AD203B41FA5}">
                      <a16:colId xmlns:a16="http://schemas.microsoft.com/office/drawing/2014/main" xmlns="" val="20003"/>
                    </a:ext>
                  </a:extLst>
                </a:gridCol>
                <a:gridCol w="1463040">
                  <a:extLst>
                    <a:ext uri="{9D8B030D-6E8A-4147-A177-3AD203B41FA5}">
                      <a16:colId xmlns:a16="http://schemas.microsoft.com/office/drawing/2014/main" xmlns="" val="20004"/>
                    </a:ext>
                  </a:extLst>
                </a:gridCol>
                <a:gridCol w="1129086">
                  <a:extLst>
                    <a:ext uri="{9D8B030D-6E8A-4147-A177-3AD203B41FA5}">
                      <a16:colId xmlns:a16="http://schemas.microsoft.com/office/drawing/2014/main" xmlns="" val="20005"/>
                    </a:ext>
                  </a:extLst>
                </a:gridCol>
                <a:gridCol w="755374">
                  <a:extLst>
                    <a:ext uri="{9D8B030D-6E8A-4147-A177-3AD203B41FA5}">
                      <a16:colId xmlns:a16="http://schemas.microsoft.com/office/drawing/2014/main" xmlns="" val="20006"/>
                    </a:ext>
                  </a:extLst>
                </a:gridCol>
                <a:gridCol w="1121132">
                  <a:extLst>
                    <a:ext uri="{9D8B030D-6E8A-4147-A177-3AD203B41FA5}">
                      <a16:colId xmlns:a16="http://schemas.microsoft.com/office/drawing/2014/main" xmlns="" val="20007"/>
                    </a:ext>
                  </a:extLst>
                </a:gridCol>
              </a:tblGrid>
              <a:tr h="370840">
                <a:tc>
                  <a:txBody>
                    <a:bodyPr/>
                    <a:lstStyle/>
                    <a:p>
                      <a:r>
                        <a:rPr lang="en-US" dirty="0" smtClean="0"/>
                        <a:t>Species</a:t>
                      </a:r>
                      <a:endParaRPr lang="en-US" dirty="0"/>
                    </a:p>
                  </a:txBody>
                  <a:tcPr/>
                </a:tc>
                <a:tc>
                  <a:txBody>
                    <a:bodyPr/>
                    <a:lstStyle/>
                    <a:p>
                      <a:r>
                        <a:rPr lang="en-US" dirty="0" smtClean="0"/>
                        <a:t>Site</a:t>
                      </a:r>
                      <a:endParaRPr lang="en-US" dirty="0"/>
                    </a:p>
                  </a:txBody>
                  <a:tcPr/>
                </a:tc>
                <a:tc>
                  <a:txBody>
                    <a:bodyPr/>
                    <a:lstStyle/>
                    <a:p>
                      <a:r>
                        <a:rPr lang="en-US" dirty="0" smtClean="0"/>
                        <a:t>Sponge</a:t>
                      </a:r>
                      <a:endParaRPr lang="en-US" dirty="0"/>
                    </a:p>
                  </a:txBody>
                  <a:tcPr/>
                </a:tc>
                <a:tc>
                  <a:txBody>
                    <a:bodyPr/>
                    <a:lstStyle/>
                    <a:p>
                      <a:r>
                        <a:rPr lang="en-US" i="1" dirty="0" smtClean="0"/>
                        <a:t>Anomia</a:t>
                      </a:r>
                      <a:endParaRPr lang="en-US" i="1" dirty="0"/>
                    </a:p>
                  </a:txBody>
                  <a:tcPr/>
                </a:tc>
                <a:tc>
                  <a:txBody>
                    <a:bodyPr/>
                    <a:lstStyle/>
                    <a:p>
                      <a:r>
                        <a:rPr lang="en-US" i="0" dirty="0" smtClean="0"/>
                        <a:t>Worm Tubes</a:t>
                      </a:r>
                      <a:endParaRPr lang="en-US" i="0" dirty="0"/>
                    </a:p>
                  </a:txBody>
                  <a:tcPr/>
                </a:tc>
                <a:tc>
                  <a:txBody>
                    <a:bodyPr/>
                    <a:lstStyle/>
                    <a:p>
                      <a:r>
                        <a:rPr lang="en-US" i="1" dirty="0" err="1" smtClean="0"/>
                        <a:t>Crepidula</a:t>
                      </a:r>
                      <a:endParaRPr lang="en-US" i="1" dirty="0"/>
                    </a:p>
                  </a:txBody>
                  <a:tcPr/>
                </a:tc>
                <a:tc>
                  <a:txBody>
                    <a:bodyPr/>
                    <a:lstStyle/>
                    <a:p>
                      <a:r>
                        <a:rPr lang="en-US" i="0" dirty="0" smtClean="0"/>
                        <a:t>Algae</a:t>
                      </a:r>
                      <a:endParaRPr lang="en-US" i="0" dirty="0"/>
                    </a:p>
                  </a:txBody>
                  <a:tcPr/>
                </a:tc>
                <a:tc>
                  <a:txBody>
                    <a:bodyPr/>
                    <a:lstStyle/>
                    <a:p>
                      <a:r>
                        <a:rPr lang="en-US" dirty="0" smtClean="0"/>
                        <a:t>Barnacle</a:t>
                      </a:r>
                      <a:endParaRPr lang="en-US" dirty="0"/>
                    </a:p>
                  </a:txBody>
                  <a:tcPr/>
                </a:tc>
                <a:extLst>
                  <a:ext uri="{0D108BD9-81ED-4DB2-BD59-A6C34878D82A}">
                    <a16:rowId xmlns:a16="http://schemas.microsoft.com/office/drawing/2014/main" xmlns="" val="10000"/>
                  </a:ext>
                </a:extLst>
              </a:tr>
              <a:tr h="370840">
                <a:tc>
                  <a:txBody>
                    <a:bodyPr/>
                    <a:lstStyle/>
                    <a:p>
                      <a:r>
                        <a:rPr lang="en-US" sz="1400" i="1" dirty="0" smtClean="0"/>
                        <a:t>Mercenaria</a:t>
                      </a:r>
                    </a:p>
                  </a:txBody>
                  <a:tcPr/>
                </a:tc>
                <a:tc>
                  <a:txBody>
                    <a:bodyPr/>
                    <a:lstStyle/>
                    <a:p>
                      <a:r>
                        <a:rPr lang="en-US" sz="1400" i="0" dirty="0" smtClean="0"/>
                        <a:t>Rye, NY</a:t>
                      </a:r>
                    </a:p>
                  </a:txBody>
                  <a:tcPr/>
                </a:tc>
                <a:tc>
                  <a:txBody>
                    <a:bodyPr/>
                    <a:lstStyle/>
                    <a:p>
                      <a:pPr algn="ctr"/>
                      <a:r>
                        <a:rPr lang="en-US" sz="1400" dirty="0" smtClean="0">
                          <a:latin typeface="Arial" panose="020B0604020202020204" pitchFamily="34" charset="0"/>
                          <a:cs typeface="Arial" panose="020B0604020202020204" pitchFamily="34" charset="0"/>
                        </a:rPr>
                        <a:t>6.2%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30.7%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64.8%</a:t>
                      </a:r>
                    </a:p>
                  </a:txBody>
                  <a:tcPr/>
                </a:tc>
                <a:tc>
                  <a:txBody>
                    <a:bodyPr/>
                    <a:lstStyle/>
                    <a:p>
                      <a:pPr algn="ctr"/>
                      <a:r>
                        <a:rPr lang="en-US" sz="1400" dirty="0" smtClean="0">
                          <a:latin typeface="Arial" panose="020B0604020202020204" pitchFamily="34" charset="0"/>
                          <a:cs typeface="Arial" panose="020B0604020202020204" pitchFamily="34" charset="0"/>
                        </a:rPr>
                        <a:t>52.8%</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Mercenaria</a:t>
                      </a:r>
                    </a:p>
                  </a:txBody>
                  <a:tcPr/>
                </a:tc>
                <a:tc>
                  <a:txBody>
                    <a:bodyPr/>
                    <a:lstStyle/>
                    <a:p>
                      <a:r>
                        <a:rPr lang="en-US" sz="1400" i="0" dirty="0" smtClean="0"/>
                        <a:t>Greenwich, CT</a:t>
                      </a:r>
                      <a:endParaRPr lang="en-US" sz="1400"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8.4%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12.2%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26.6%</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400" i="1" dirty="0" smtClean="0"/>
                        <a:t>Mercenaria</a:t>
                      </a:r>
                    </a:p>
                  </a:txBody>
                  <a:tcPr/>
                </a:tc>
                <a:tc>
                  <a:txBody>
                    <a:bodyPr/>
                    <a:lstStyle/>
                    <a:p>
                      <a:r>
                        <a:rPr lang="en-US" sz="1400" i="0" dirty="0" smtClean="0"/>
                        <a:t>Westport, CT</a:t>
                      </a: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0.4%</a:t>
                      </a:r>
                    </a:p>
                  </a:txBody>
                  <a:tcPr/>
                </a:tc>
                <a:tc>
                  <a:txBody>
                    <a:bodyPr/>
                    <a:lstStyle/>
                    <a:p>
                      <a:pPr algn="ctr"/>
                      <a:r>
                        <a:rPr lang="en-US" sz="1400" dirty="0" smtClean="0">
                          <a:latin typeface="Arial" panose="020B0604020202020204" pitchFamily="34" charset="0"/>
                          <a:cs typeface="Arial" panose="020B0604020202020204" pitchFamily="34" charset="0"/>
                        </a:rPr>
                        <a:t>3.2%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9.9%</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Mercenaria</a:t>
                      </a:r>
                    </a:p>
                  </a:txBody>
                  <a:tcPr/>
                </a:tc>
                <a:tc>
                  <a:txBody>
                    <a:bodyPr/>
                    <a:lstStyle/>
                    <a:p>
                      <a:r>
                        <a:rPr lang="en-US" sz="1400" i="0" dirty="0" smtClean="0"/>
                        <a:t>New London</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54.2%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8.7%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14.6%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27.1%</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US" sz="1400" i="1" dirty="0" err="1" smtClean="0"/>
                        <a:t>Pitar</a:t>
                      </a:r>
                      <a:endParaRPr lang="en-US" sz="1400" i="1" dirty="0"/>
                    </a:p>
                  </a:txBody>
                  <a:tcPr/>
                </a:tc>
                <a:tc>
                  <a:txBody>
                    <a:bodyPr/>
                    <a:lstStyle/>
                    <a:p>
                      <a:r>
                        <a:rPr lang="en-US" sz="1400" i="0" dirty="0" smtClean="0"/>
                        <a:t>Rye, NY</a:t>
                      </a:r>
                    </a:p>
                  </a:txBody>
                  <a:tcPr/>
                </a:tc>
                <a:tc>
                  <a:txBody>
                    <a:bodyPr/>
                    <a:lstStyle/>
                    <a:p>
                      <a:pPr algn="ctr"/>
                      <a:r>
                        <a:rPr lang="en-US" sz="1400" dirty="0" smtClean="0">
                          <a:latin typeface="Arial" panose="020B0604020202020204" pitchFamily="34" charset="0"/>
                          <a:cs typeface="Arial" panose="020B0604020202020204" pitchFamily="34" charset="0"/>
                        </a:rPr>
                        <a:t>0.7%</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64.8%</a:t>
                      </a:r>
                    </a:p>
                  </a:txBody>
                  <a:tcPr/>
                </a:tc>
                <a:tc>
                  <a:txBody>
                    <a:bodyPr/>
                    <a:lstStyle/>
                    <a:p>
                      <a:pPr algn="ctr"/>
                      <a:r>
                        <a:rPr lang="en-US" sz="1400" dirty="0" smtClean="0">
                          <a:latin typeface="Arial" panose="020B0604020202020204" pitchFamily="34" charset="0"/>
                          <a:cs typeface="Arial" panose="020B0604020202020204" pitchFamily="34" charset="0"/>
                        </a:rPr>
                        <a:t>63.6%</a:t>
                      </a:r>
                    </a:p>
                  </a:txBody>
                  <a:tcPr/>
                </a:tc>
                <a:extLst>
                  <a:ext uri="{0D108BD9-81ED-4DB2-BD59-A6C34878D82A}">
                    <a16:rowId xmlns:a16="http://schemas.microsoft.com/office/drawing/2014/main" xmlns=""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dirty="0"/>
                    </a:p>
                  </a:txBody>
                  <a:tcPr/>
                </a:tc>
                <a:tc>
                  <a:txBody>
                    <a:bodyPr/>
                    <a:lstStyle/>
                    <a:p>
                      <a:r>
                        <a:rPr lang="en-US" sz="1400" i="0" dirty="0" smtClean="0"/>
                        <a:t>Greenwich, CT</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1.3%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36.6%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22.2%</a:t>
                      </a:r>
                    </a:p>
                  </a:txBody>
                  <a:tcPr/>
                </a:tc>
                <a:extLst>
                  <a:ext uri="{0D108BD9-81ED-4DB2-BD59-A6C34878D82A}">
                    <a16:rowId xmlns:a16="http://schemas.microsoft.com/office/drawing/2014/main" xmlns=""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i="1" dirty="0" smtClean="0"/>
                    </a:p>
                  </a:txBody>
                  <a:tcPr/>
                </a:tc>
                <a:tc>
                  <a:txBody>
                    <a:bodyPr/>
                    <a:lstStyle/>
                    <a:p>
                      <a:r>
                        <a:rPr lang="en-US" sz="1400" i="0" dirty="0" smtClean="0"/>
                        <a:t>Westport, CT</a:t>
                      </a:r>
                    </a:p>
                  </a:txBody>
                  <a:tcPr/>
                </a:tc>
                <a:tc>
                  <a:txBody>
                    <a:bodyPr/>
                    <a:lstStyle/>
                    <a:p>
                      <a:pPr algn="ctr"/>
                      <a:r>
                        <a:rPr lang="en-US" sz="1400" dirty="0" smtClean="0">
                          <a:latin typeface="Arial" panose="020B0604020202020204" pitchFamily="34" charset="0"/>
                          <a:cs typeface="Arial" panose="020B0604020202020204" pitchFamily="34" charset="0"/>
                        </a:rPr>
                        <a:t>0.4%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Pitar</a:t>
                      </a:r>
                      <a:endParaRPr lang="en-US" sz="1400" i="1" dirty="0" smtClean="0"/>
                    </a:p>
                  </a:txBody>
                  <a:tcPr/>
                </a:tc>
                <a:tc>
                  <a:txBody>
                    <a:bodyPr/>
                    <a:lstStyle/>
                    <a:p>
                      <a:r>
                        <a:rPr lang="en-US" sz="1400" i="0" dirty="0" smtClean="0"/>
                        <a:t>New London</a:t>
                      </a:r>
                      <a:endParaRPr lang="en-US" sz="1400" i="0" dirty="0"/>
                    </a:p>
                  </a:txBody>
                  <a:tcPr/>
                </a:tc>
                <a:tc>
                  <a:txBody>
                    <a:bodyPr/>
                    <a:lstStyle/>
                    <a:p>
                      <a:pPr algn="ctr"/>
                      <a:r>
                        <a:rPr lang="en-US" sz="1400" dirty="0" smtClean="0">
                          <a:latin typeface="Arial" panose="020B0604020202020204" pitchFamily="34" charset="0"/>
                          <a:cs typeface="Arial" panose="020B0604020202020204" pitchFamily="34" charset="0"/>
                        </a:rPr>
                        <a:t>14.3%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50.5%</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49.3%</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27.1%</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53.3%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bl>
          </a:graphicData>
        </a:graphic>
      </p:graphicFrame>
      <p:sp>
        <p:nvSpPr>
          <p:cNvPr id="3" name="Title 2"/>
          <p:cNvSpPr>
            <a:spLocks noGrp="1"/>
          </p:cNvSpPr>
          <p:nvPr>
            <p:ph type="title"/>
          </p:nvPr>
        </p:nvSpPr>
        <p:spPr/>
        <p:txBody>
          <a:bodyPr/>
          <a:lstStyle/>
          <a:p>
            <a:r>
              <a:rPr lang="en-US" dirty="0" smtClean="0">
                <a:solidFill>
                  <a:srgbClr val="FFC800"/>
                </a:solidFill>
              </a:rPr>
              <a:t>Results</a:t>
            </a:r>
            <a:endParaRPr lang="en-US" dirty="0">
              <a:solidFill>
                <a:srgbClr val="FFC800"/>
              </a:solidFill>
            </a:endParaRPr>
          </a:p>
        </p:txBody>
      </p:sp>
      <p:sp>
        <p:nvSpPr>
          <p:cNvPr id="5" name="Rectangle 4"/>
          <p:cNvSpPr/>
          <p:nvPr/>
        </p:nvSpPr>
        <p:spPr>
          <a:xfrm>
            <a:off x="2536466" y="2115047"/>
            <a:ext cx="970059" cy="15266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6525" y="2115047"/>
            <a:ext cx="970059" cy="15266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6465" y="3641697"/>
            <a:ext cx="970059" cy="1470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09143" y="3641697"/>
            <a:ext cx="1103907" cy="1470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09143" y="2171009"/>
            <a:ext cx="1103907" cy="1470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00230" y="2171009"/>
            <a:ext cx="1105230" cy="1470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00230" y="3641697"/>
            <a:ext cx="1105230" cy="1470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755125" y="5593569"/>
            <a:ext cx="532738" cy="724894"/>
            <a:chOff x="4476584" y="5271715"/>
            <a:chExt cx="1105230" cy="1488219"/>
          </a:xfrm>
        </p:grpSpPr>
        <p:sp>
          <p:nvSpPr>
            <p:cNvPr id="12" name="Rectangle 11"/>
            <p:cNvSpPr/>
            <p:nvPr/>
          </p:nvSpPr>
          <p:spPr>
            <a:xfrm>
              <a:off x="4476584" y="5289246"/>
              <a:ext cx="1105230" cy="14706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476584" y="5271715"/>
              <a:ext cx="1105230" cy="14882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38539" y="5494351"/>
            <a:ext cx="3768918" cy="923330"/>
          </a:xfrm>
          <a:prstGeom prst="rect">
            <a:avLst/>
          </a:prstGeom>
          <a:noFill/>
        </p:spPr>
        <p:txBody>
          <a:bodyPr wrap="square" rtlCol="0">
            <a:spAutoFit/>
          </a:bodyPr>
          <a:lstStyle/>
          <a:p>
            <a:r>
              <a:rPr lang="en-US" b="1" dirty="0" smtClean="0">
                <a:solidFill>
                  <a:srgbClr val="00B0F0"/>
                </a:solidFill>
              </a:rPr>
              <a:t>Increasing to the east</a:t>
            </a:r>
          </a:p>
          <a:p>
            <a:r>
              <a:rPr lang="en-US" b="1" dirty="0" smtClean="0">
                <a:solidFill>
                  <a:srgbClr val="C00000"/>
                </a:solidFill>
              </a:rPr>
              <a:t>Increasing to the west</a:t>
            </a:r>
          </a:p>
          <a:p>
            <a:r>
              <a:rPr lang="en-US" b="1" dirty="0" smtClean="0"/>
              <a:t>Lowest in the center</a:t>
            </a:r>
            <a:endParaRPr lang="en-US" b="1" dirty="0"/>
          </a:p>
        </p:txBody>
      </p:sp>
      <p:sp>
        <p:nvSpPr>
          <p:cNvPr id="18" name="Rectangle 17"/>
          <p:cNvSpPr/>
          <p:nvPr/>
        </p:nvSpPr>
        <p:spPr>
          <a:xfrm>
            <a:off x="7036904" y="2171009"/>
            <a:ext cx="763326" cy="1470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36904" y="3641697"/>
            <a:ext cx="763326" cy="1470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0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4034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40413" y="61998"/>
            <a:ext cx="7886700" cy="1325563"/>
          </a:xfrm>
        </p:spPr>
        <p:txBody>
          <a:bodyPr>
            <a:normAutofit/>
          </a:bodyPr>
          <a:lstStyle/>
          <a:p>
            <a:r>
              <a:rPr lang="en-US" sz="4500" b="1" dirty="0" smtClean="0">
                <a:solidFill>
                  <a:srgbClr val="FFC800"/>
                </a:solidFill>
                <a:latin typeface="Corbel" panose="020B0503020204020204" pitchFamily="34" charset="0"/>
              </a:rPr>
              <a:t>Percentage of Shell Covered</a:t>
            </a:r>
            <a:endParaRPr lang="en-US" sz="4500" b="1" dirty="0">
              <a:solidFill>
                <a:srgbClr val="FFC800"/>
              </a:solidFill>
              <a:latin typeface="Corbel" panose="020B0503020204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923516464"/>
              </p:ext>
            </p:extLst>
          </p:nvPr>
        </p:nvGraphicFramePr>
        <p:xfrm>
          <a:off x="-1" y="1401474"/>
          <a:ext cx="2429123" cy="22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853613689"/>
              </p:ext>
            </p:extLst>
          </p:nvPr>
        </p:nvGraphicFramePr>
        <p:xfrm>
          <a:off x="2047454" y="1399486"/>
          <a:ext cx="2723322" cy="224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521211681"/>
              </p:ext>
            </p:extLst>
          </p:nvPr>
        </p:nvGraphicFramePr>
        <p:xfrm>
          <a:off x="4434836" y="1399486"/>
          <a:ext cx="2778981" cy="224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861840874"/>
              </p:ext>
            </p:extLst>
          </p:nvPr>
        </p:nvGraphicFramePr>
        <p:xfrm>
          <a:off x="6337179" y="1399486"/>
          <a:ext cx="3367377" cy="224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extLst>
              <p:ext uri="{D42A27DB-BD31-4B8C-83A1-F6EECF244321}">
                <p14:modId xmlns:p14="http://schemas.microsoft.com/office/powerpoint/2010/main" val="2452272252"/>
              </p:ext>
            </p:extLst>
          </p:nvPr>
        </p:nvGraphicFramePr>
        <p:xfrm>
          <a:off x="-151076" y="3898127"/>
          <a:ext cx="2731273" cy="22402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a:graphicFrameLocks/>
          </p:cNvGraphicFramePr>
          <p:nvPr>
            <p:extLst>
              <p:ext uri="{D42A27DB-BD31-4B8C-83A1-F6EECF244321}">
                <p14:modId xmlns:p14="http://schemas.microsoft.com/office/powerpoint/2010/main" val="562176219"/>
              </p:ext>
            </p:extLst>
          </p:nvPr>
        </p:nvGraphicFramePr>
        <p:xfrm>
          <a:off x="1920234" y="3898127"/>
          <a:ext cx="2977763" cy="22402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a:graphicFrameLocks/>
          </p:cNvGraphicFramePr>
          <p:nvPr>
            <p:extLst>
              <p:ext uri="{D42A27DB-BD31-4B8C-83A1-F6EECF244321}">
                <p14:modId xmlns:p14="http://schemas.microsoft.com/office/powerpoint/2010/main" val="3767591627"/>
              </p:ext>
            </p:extLst>
          </p:nvPr>
        </p:nvGraphicFramePr>
        <p:xfrm>
          <a:off x="4353334" y="3898127"/>
          <a:ext cx="2941984" cy="22402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p:cNvGraphicFramePr>
            <a:graphicFrameLocks/>
          </p:cNvGraphicFramePr>
          <p:nvPr>
            <p:extLst>
              <p:ext uri="{D42A27DB-BD31-4B8C-83A1-F6EECF244321}">
                <p14:modId xmlns:p14="http://schemas.microsoft.com/office/powerpoint/2010/main" val="1927849140"/>
              </p:ext>
            </p:extLst>
          </p:nvPr>
        </p:nvGraphicFramePr>
        <p:xfrm>
          <a:off x="6545898" y="3898127"/>
          <a:ext cx="2949938" cy="2240280"/>
        </p:xfrm>
        <a:graphic>
          <a:graphicData uri="http://schemas.openxmlformats.org/drawingml/2006/chart">
            <c:chart xmlns:c="http://schemas.openxmlformats.org/drawingml/2006/chart" xmlns:r="http://schemas.openxmlformats.org/officeDocument/2006/relationships" r:id="rId10"/>
          </a:graphicData>
        </a:graphic>
      </p:graphicFrame>
      <p:sp>
        <p:nvSpPr>
          <p:cNvPr id="12" name="Rectangle 11"/>
          <p:cNvSpPr/>
          <p:nvPr/>
        </p:nvSpPr>
        <p:spPr>
          <a:xfrm>
            <a:off x="721945" y="6459043"/>
            <a:ext cx="326004" cy="310101"/>
          </a:xfrm>
          <a:prstGeom prst="rect">
            <a:avLst/>
          </a:prstGeom>
          <a:solidFill>
            <a:srgbClr val="1D9A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15353" y="6459043"/>
            <a:ext cx="326004" cy="310101"/>
          </a:xfrm>
          <a:prstGeom prst="rect">
            <a:avLst/>
          </a:prstGeom>
          <a:solidFill>
            <a:srgbClr val="8BC14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47940" y="6459043"/>
            <a:ext cx="326004" cy="310101"/>
          </a:xfrm>
          <a:prstGeom prst="rect">
            <a:avLst/>
          </a:prstGeom>
          <a:solidFill>
            <a:srgbClr val="36AF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20123" y="6459043"/>
            <a:ext cx="326004" cy="310101"/>
          </a:xfrm>
          <a:prstGeom prst="rect">
            <a:avLst/>
          </a:prstGeom>
          <a:solidFill>
            <a:srgbClr val="1D6F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21309" y="6459043"/>
            <a:ext cx="326004" cy="310101"/>
          </a:xfrm>
          <a:prstGeom prst="rect">
            <a:avLst/>
          </a:prstGeom>
          <a:solidFill>
            <a:srgbClr val="B749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62034" y="6459043"/>
            <a:ext cx="326004" cy="310101"/>
          </a:xfrm>
          <a:prstGeom prst="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00264" y="6429427"/>
            <a:ext cx="1051973" cy="369332"/>
          </a:xfrm>
          <a:prstGeom prst="rect">
            <a:avLst/>
          </a:prstGeom>
          <a:noFill/>
        </p:spPr>
        <p:txBody>
          <a:bodyPr wrap="square" rtlCol="0">
            <a:spAutoFit/>
          </a:bodyPr>
          <a:lstStyle/>
          <a:p>
            <a:r>
              <a:rPr lang="en-US" dirty="0" smtClean="0"/>
              <a:t>81-100%</a:t>
            </a:r>
            <a:endParaRPr lang="en-US" dirty="0"/>
          </a:p>
        </p:txBody>
      </p:sp>
      <p:sp>
        <p:nvSpPr>
          <p:cNvPr id="18" name="TextBox 17"/>
          <p:cNvSpPr txBox="1"/>
          <p:nvPr/>
        </p:nvSpPr>
        <p:spPr>
          <a:xfrm>
            <a:off x="1060179" y="6429427"/>
            <a:ext cx="1042944" cy="369332"/>
          </a:xfrm>
          <a:prstGeom prst="rect">
            <a:avLst/>
          </a:prstGeom>
          <a:noFill/>
        </p:spPr>
        <p:txBody>
          <a:bodyPr wrap="square" rtlCol="0">
            <a:spAutoFit/>
          </a:bodyPr>
          <a:lstStyle/>
          <a:p>
            <a:r>
              <a:rPr lang="en-US" dirty="0" smtClean="0"/>
              <a:t>Pristine</a:t>
            </a:r>
            <a:endParaRPr lang="en-US" dirty="0"/>
          </a:p>
        </p:txBody>
      </p:sp>
      <p:sp>
        <p:nvSpPr>
          <p:cNvPr id="19" name="TextBox 18"/>
          <p:cNvSpPr txBox="1"/>
          <p:nvPr/>
        </p:nvSpPr>
        <p:spPr>
          <a:xfrm>
            <a:off x="2453587" y="6429427"/>
            <a:ext cx="782123"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3586174" y="6429427"/>
            <a:ext cx="921719" cy="369332"/>
          </a:xfrm>
          <a:prstGeom prst="rect">
            <a:avLst/>
          </a:prstGeom>
          <a:noFill/>
        </p:spPr>
        <p:txBody>
          <a:bodyPr wrap="square" rtlCol="0">
            <a:spAutoFit/>
          </a:bodyPr>
          <a:lstStyle/>
          <a:p>
            <a:r>
              <a:rPr lang="en-US" dirty="0" smtClean="0"/>
              <a:t>21-40%</a:t>
            </a:r>
            <a:endParaRPr lang="en-US" dirty="0"/>
          </a:p>
        </p:txBody>
      </p:sp>
      <p:sp>
        <p:nvSpPr>
          <p:cNvPr id="22" name="TextBox 21"/>
          <p:cNvSpPr txBox="1"/>
          <p:nvPr/>
        </p:nvSpPr>
        <p:spPr>
          <a:xfrm>
            <a:off x="4858357" y="6429427"/>
            <a:ext cx="950722" cy="369332"/>
          </a:xfrm>
          <a:prstGeom prst="rect">
            <a:avLst/>
          </a:prstGeom>
          <a:noFill/>
        </p:spPr>
        <p:txBody>
          <a:bodyPr wrap="square" rtlCol="0">
            <a:spAutoFit/>
          </a:bodyPr>
          <a:lstStyle/>
          <a:p>
            <a:r>
              <a:rPr lang="en-US" dirty="0" smtClean="0"/>
              <a:t>41-60%</a:t>
            </a:r>
            <a:endParaRPr lang="en-US" dirty="0"/>
          </a:p>
        </p:txBody>
      </p:sp>
      <p:sp>
        <p:nvSpPr>
          <p:cNvPr id="23" name="TextBox 22"/>
          <p:cNvSpPr txBox="1"/>
          <p:nvPr/>
        </p:nvSpPr>
        <p:spPr>
          <a:xfrm>
            <a:off x="6159543" y="6429427"/>
            <a:ext cx="890261" cy="369332"/>
          </a:xfrm>
          <a:prstGeom prst="rect">
            <a:avLst/>
          </a:prstGeom>
          <a:noFill/>
        </p:spPr>
        <p:txBody>
          <a:bodyPr wrap="square" rtlCol="0">
            <a:spAutoFit/>
          </a:bodyPr>
          <a:lstStyle/>
          <a:p>
            <a:r>
              <a:rPr lang="en-US" dirty="0" smtClean="0"/>
              <a:t>61-80%</a:t>
            </a:r>
            <a:endParaRPr lang="en-US" dirty="0"/>
          </a:p>
        </p:txBody>
      </p:sp>
    </p:spTree>
    <p:extLst>
      <p:ext uri="{BB962C8B-B14F-4D97-AF65-F5344CB8AC3E}">
        <p14:creationId xmlns:p14="http://schemas.microsoft.com/office/powerpoint/2010/main" val="1740835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graphicFrame>
        <p:nvGraphicFramePr>
          <p:cNvPr id="21" name="Chart 20">
            <a:extLst>
              <a:ext uri="{FF2B5EF4-FFF2-40B4-BE49-F238E27FC236}">
                <a16:creationId xmlns:a16="http://schemas.microsoft.com/office/drawing/2014/main" xmlns="" id="{CEAA4D1A-98C8-47ED-BDA3-E39670CDB12D}"/>
              </a:ext>
            </a:extLst>
          </p:cNvPr>
          <p:cNvGraphicFramePr>
            <a:graphicFrameLocks/>
          </p:cNvGraphicFramePr>
          <p:nvPr>
            <p:extLst>
              <p:ext uri="{D42A27DB-BD31-4B8C-83A1-F6EECF244321}">
                <p14:modId xmlns:p14="http://schemas.microsoft.com/office/powerpoint/2010/main" val="1948590427"/>
              </p:ext>
            </p:extLst>
          </p:nvPr>
        </p:nvGraphicFramePr>
        <p:xfrm>
          <a:off x="620345" y="1700959"/>
          <a:ext cx="7210079" cy="444266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xmlns="" id="{FEB47695-69E4-415B-9916-D4406614977F}"/>
              </a:ext>
            </a:extLst>
          </p:cNvPr>
          <p:cNvSpPr/>
          <p:nvPr/>
        </p:nvSpPr>
        <p:spPr>
          <a:xfrm>
            <a:off x="7763005" y="2614952"/>
            <a:ext cx="195515" cy="177074"/>
          </a:xfrm>
          <a:prstGeom prst="rect">
            <a:avLst/>
          </a:prstGeom>
          <a:solidFill>
            <a:srgbClr val="C64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B481C57-BBE0-4649-8B95-970101D12ED2}"/>
              </a:ext>
            </a:extLst>
          </p:cNvPr>
          <p:cNvSpPr/>
          <p:nvPr/>
        </p:nvSpPr>
        <p:spPr>
          <a:xfrm>
            <a:off x="7762871" y="2954129"/>
            <a:ext cx="195515" cy="177074"/>
          </a:xfrm>
          <a:prstGeom prst="rect">
            <a:avLst/>
          </a:prstGeom>
          <a:solidFill>
            <a:srgbClr val="E88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F37E7ECF-1EA0-4E2D-A4D0-3FDD3909769E}"/>
              </a:ext>
            </a:extLst>
          </p:cNvPr>
          <p:cNvSpPr txBox="1"/>
          <p:nvPr/>
        </p:nvSpPr>
        <p:spPr>
          <a:xfrm>
            <a:off x="7931843" y="2544642"/>
            <a:ext cx="1109863" cy="307777"/>
          </a:xfrm>
          <a:prstGeom prst="rect">
            <a:avLst/>
          </a:prstGeom>
          <a:noFill/>
        </p:spPr>
        <p:txBody>
          <a:bodyPr wrap="square" rtlCol="0">
            <a:spAutoFit/>
          </a:bodyPr>
          <a:lstStyle/>
          <a:p>
            <a:r>
              <a:rPr lang="en-US" sz="1400" dirty="0"/>
              <a:t>Rye, NY</a:t>
            </a:r>
          </a:p>
        </p:txBody>
      </p:sp>
      <p:sp>
        <p:nvSpPr>
          <p:cNvPr id="25" name="TextBox 24">
            <a:extLst>
              <a:ext uri="{FF2B5EF4-FFF2-40B4-BE49-F238E27FC236}">
                <a16:creationId xmlns:a16="http://schemas.microsoft.com/office/drawing/2014/main" xmlns="" id="{AA7C91D2-CC64-47E7-A915-C5D046A8E624}"/>
              </a:ext>
            </a:extLst>
          </p:cNvPr>
          <p:cNvSpPr txBox="1"/>
          <p:nvPr/>
        </p:nvSpPr>
        <p:spPr>
          <a:xfrm>
            <a:off x="7929945" y="2883819"/>
            <a:ext cx="1486476" cy="307777"/>
          </a:xfrm>
          <a:prstGeom prst="rect">
            <a:avLst/>
          </a:prstGeom>
          <a:noFill/>
        </p:spPr>
        <p:txBody>
          <a:bodyPr wrap="square" rtlCol="0">
            <a:spAutoFit/>
          </a:bodyPr>
          <a:lstStyle/>
          <a:p>
            <a:r>
              <a:rPr lang="en-US" sz="1400" dirty="0"/>
              <a:t>Greenwich, CT</a:t>
            </a:r>
          </a:p>
        </p:txBody>
      </p:sp>
      <p:sp>
        <p:nvSpPr>
          <p:cNvPr id="13" name="TextBox 12"/>
          <p:cNvSpPr txBox="1"/>
          <p:nvPr/>
        </p:nvSpPr>
        <p:spPr>
          <a:xfrm>
            <a:off x="226367" y="2413401"/>
            <a:ext cx="461665" cy="3438525"/>
          </a:xfrm>
          <a:prstGeom prst="rect">
            <a:avLst/>
          </a:prstGeom>
          <a:noFill/>
        </p:spPr>
        <p:txBody>
          <a:bodyPr vert="vert270" wrap="square" rtlCol="0">
            <a:spAutoFit/>
          </a:bodyPr>
          <a:lstStyle/>
          <a:p>
            <a:pPr algn="ctr"/>
            <a:r>
              <a:rPr lang="en-US" dirty="0" smtClean="0"/>
              <a:t>% of shells with  trace</a:t>
            </a:r>
            <a:endParaRPr lang="en-US" dirty="0"/>
          </a:p>
        </p:txBody>
      </p:sp>
      <p:sp>
        <p:nvSpPr>
          <p:cNvPr id="15" name="TextBox 14"/>
          <p:cNvSpPr txBox="1"/>
          <p:nvPr/>
        </p:nvSpPr>
        <p:spPr>
          <a:xfrm>
            <a:off x="1700213" y="6143625"/>
            <a:ext cx="5743575" cy="369332"/>
          </a:xfrm>
          <a:prstGeom prst="rect">
            <a:avLst/>
          </a:prstGeom>
          <a:noFill/>
        </p:spPr>
        <p:txBody>
          <a:bodyPr wrap="square" rtlCol="0">
            <a:spAutoFit/>
          </a:bodyPr>
          <a:lstStyle/>
          <a:p>
            <a:r>
              <a:rPr lang="en-US" dirty="0" smtClean="0"/>
              <a:t>Turbidity difference between fished and unfished sites?</a:t>
            </a:r>
            <a:endParaRPr lang="en-US" dirty="0"/>
          </a:p>
        </p:txBody>
      </p:sp>
      <p:pic>
        <p:nvPicPr>
          <p:cNvPr id="4" name="Picture 3"/>
          <p:cNvPicPr>
            <a:picLocks noChangeAspect="1"/>
          </p:cNvPicPr>
          <p:nvPr/>
        </p:nvPicPr>
        <p:blipFill>
          <a:blip r:embed="rId4"/>
          <a:stretch>
            <a:fillRect/>
          </a:stretch>
        </p:blipFill>
        <p:spPr>
          <a:xfrm>
            <a:off x="7728215" y="3214634"/>
            <a:ext cx="1415785" cy="1157063"/>
          </a:xfrm>
          <a:prstGeom prst="rect">
            <a:avLst/>
          </a:prstGeom>
        </p:spPr>
      </p:pic>
      <p:pic>
        <p:nvPicPr>
          <p:cNvPr id="8" name="Picture 7"/>
          <p:cNvPicPr>
            <a:picLocks noChangeAspect="1"/>
          </p:cNvPicPr>
          <p:nvPr/>
        </p:nvPicPr>
        <p:blipFill>
          <a:blip r:embed="rId5">
            <a:clrChange>
              <a:clrFrom>
                <a:srgbClr val="010501"/>
              </a:clrFrom>
              <a:clrTo>
                <a:srgbClr val="010501">
                  <a:alpha val="0"/>
                </a:srgbClr>
              </a:clrTo>
            </a:clrChange>
          </a:blip>
          <a:stretch>
            <a:fillRect/>
          </a:stretch>
        </p:blipFill>
        <p:spPr>
          <a:xfrm>
            <a:off x="8101022" y="4455128"/>
            <a:ext cx="868903" cy="701865"/>
          </a:xfrm>
          <a:prstGeom prst="rect">
            <a:avLst/>
          </a:prstGeom>
        </p:spPr>
      </p:pic>
      <p:sp>
        <p:nvSpPr>
          <p:cNvPr id="9" name="Rectangle 8"/>
          <p:cNvSpPr/>
          <p:nvPr/>
        </p:nvSpPr>
        <p:spPr>
          <a:xfrm>
            <a:off x="620345" y="2033336"/>
            <a:ext cx="7107870" cy="3621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xmlns="" id="{CEAA4D1A-98C8-47ED-BDA3-E39670CDB12D}"/>
              </a:ext>
            </a:extLst>
          </p:cNvPr>
          <p:cNvGraphicFramePr>
            <a:graphicFrameLocks/>
          </p:cNvGraphicFramePr>
          <p:nvPr>
            <p:extLst>
              <p:ext uri="{D42A27DB-BD31-4B8C-83A1-F6EECF244321}">
                <p14:modId xmlns:p14="http://schemas.microsoft.com/office/powerpoint/2010/main" val="3173189145"/>
              </p:ext>
            </p:extLst>
          </p:nvPr>
        </p:nvGraphicFramePr>
        <p:xfrm>
          <a:off x="620345" y="2033337"/>
          <a:ext cx="7214020" cy="4040093"/>
        </p:xfrm>
        <a:graphic>
          <a:graphicData uri="http://schemas.openxmlformats.org/drawingml/2006/chart">
            <c:chart xmlns:c="http://schemas.openxmlformats.org/drawingml/2006/chart" xmlns:r="http://schemas.openxmlformats.org/officeDocument/2006/relationships" r:id="rId6"/>
          </a:graphicData>
        </a:graphic>
      </p:graphicFrame>
      <p:sp>
        <p:nvSpPr>
          <p:cNvPr id="2" name="Oval 1"/>
          <p:cNvSpPr/>
          <p:nvPr/>
        </p:nvSpPr>
        <p:spPr>
          <a:xfrm>
            <a:off x="4937761" y="2117558"/>
            <a:ext cx="1090060" cy="3885677"/>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76390" y="4090736"/>
            <a:ext cx="826936" cy="208856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4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Graphic spid="26" grpId="0">
        <p:bldAsOne/>
      </p:bldGraphic>
      <p:bldP spid="2" grpId="0" animBg="1"/>
      <p:bldP spid="2"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ingle shell"/>
          <p:cNvPicPr>
            <a:picLocks noChangeAspect="1" noChangeArrowheads="1"/>
          </p:cNvPicPr>
          <p:nvPr/>
        </p:nvPicPr>
        <p:blipFill rotWithShape="1">
          <a:blip r:embed="rId2">
            <a:extLst>
              <a:ext uri="{28A0092B-C50C-407E-A947-70E740481C1C}">
                <a14:useLocalDpi xmlns:a14="http://schemas.microsoft.com/office/drawing/2010/main" val="0"/>
              </a:ext>
            </a:extLst>
          </a:blip>
          <a:srcRect t="1206" b="13783"/>
          <a:stretch/>
        </p:blipFill>
        <p:spPr bwMode="auto">
          <a:xfrm>
            <a:off x="0" y="1419726"/>
            <a:ext cx="9144000" cy="6232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03462"/>
            <a:ext cx="9144000" cy="625960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775191"/>
            <a:ext cx="8229600" cy="4913844"/>
          </a:xfrm>
        </p:spPr>
        <p:txBody>
          <a:bodyPr>
            <a:normAutofit fontScale="92500"/>
          </a:bodyPr>
          <a:lstStyle/>
          <a:p>
            <a:r>
              <a:rPr lang="en-US" i="1" dirty="0" err="1" smtClean="0"/>
              <a:t>Crepidula</a:t>
            </a:r>
            <a:r>
              <a:rPr lang="en-US" i="1" dirty="0" smtClean="0"/>
              <a:t> </a:t>
            </a:r>
            <a:r>
              <a:rPr lang="en-US" dirty="0" smtClean="0"/>
              <a:t>and barnacles did not follow the E-W eutrophication gradient as predicted </a:t>
            </a:r>
          </a:p>
          <a:p>
            <a:r>
              <a:rPr lang="en-US" dirty="0" smtClean="0"/>
              <a:t>The presence of </a:t>
            </a:r>
            <a:r>
              <a:rPr lang="en-US" i="1" dirty="0" smtClean="0"/>
              <a:t>Anomia </a:t>
            </a:r>
            <a:r>
              <a:rPr lang="en-US" dirty="0" smtClean="0"/>
              <a:t>or high rates of sponge boring correlated with better water quality</a:t>
            </a:r>
          </a:p>
          <a:p>
            <a:r>
              <a:rPr lang="en-US" dirty="0" smtClean="0"/>
              <a:t>Host taxonomy did not determine encrustation rates; max number of </a:t>
            </a:r>
            <a:r>
              <a:rPr lang="en-US" dirty="0" err="1" smtClean="0"/>
              <a:t>encrusters</a:t>
            </a:r>
            <a:r>
              <a:rPr lang="en-US" dirty="0" smtClean="0"/>
              <a:t> was found on </a:t>
            </a:r>
            <a:r>
              <a:rPr lang="en-US" i="1" dirty="0" smtClean="0"/>
              <a:t>Mercenaria</a:t>
            </a:r>
            <a:r>
              <a:rPr lang="en-US" dirty="0" smtClean="0"/>
              <a:t> shells</a:t>
            </a:r>
          </a:p>
          <a:p>
            <a:r>
              <a:rPr lang="en-US" dirty="0" smtClean="0"/>
              <a:t>Increased prevalence of borers and </a:t>
            </a:r>
            <a:r>
              <a:rPr lang="en-US" dirty="0" err="1" smtClean="0"/>
              <a:t>encrusters</a:t>
            </a:r>
            <a:r>
              <a:rPr lang="en-US" dirty="0" smtClean="0"/>
              <a:t> in unfished areas, possibly due to reduced turbidity</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60141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jingle shell"/>
          <p:cNvPicPr>
            <a:picLocks noChangeAspect="1" noChangeArrowheads="1"/>
          </p:cNvPicPr>
          <p:nvPr/>
        </p:nvPicPr>
        <p:blipFill rotWithShape="1">
          <a:blip r:embed="rId2">
            <a:extLst>
              <a:ext uri="{28A0092B-C50C-407E-A947-70E740481C1C}">
                <a14:useLocalDpi xmlns:a14="http://schemas.microsoft.com/office/drawing/2010/main" val="0"/>
              </a:ext>
            </a:extLst>
          </a:blip>
          <a:srcRect t="1206" b="13783"/>
          <a:stretch/>
        </p:blipFill>
        <p:spPr bwMode="auto">
          <a:xfrm>
            <a:off x="0" y="1419726"/>
            <a:ext cx="9144000" cy="6232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403462"/>
            <a:ext cx="9144000" cy="625960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92500" lnSpcReduction="20000"/>
          </a:bodyPr>
          <a:lstStyle/>
          <a:p>
            <a:r>
              <a:rPr lang="en-US" dirty="0" smtClean="0"/>
              <a:t>MSU Student Workers: Megan </a:t>
            </a:r>
            <a:r>
              <a:rPr lang="en-US" dirty="0" err="1" smtClean="0"/>
              <a:t>Paule</a:t>
            </a:r>
            <a:r>
              <a:rPr lang="en-US" dirty="0" smtClean="0"/>
              <a:t>, Lance Stewart, Phil Roberson, Nikki Harris, Abby Glass</a:t>
            </a:r>
            <a:endParaRPr lang="en-US" dirty="0"/>
          </a:p>
          <a:p>
            <a:r>
              <a:rPr lang="en-US" dirty="0" smtClean="0"/>
              <a:t>Earth and Environmental Sciences Department at Murray State University</a:t>
            </a:r>
          </a:p>
          <a:p>
            <a:r>
              <a:rPr lang="en-US" dirty="0" smtClean="0"/>
              <a:t>Connecticut Department of Aquaculture, especially </a:t>
            </a:r>
            <a:r>
              <a:rPr lang="en-US" dirty="0"/>
              <a:t>David Carey, Glenn </a:t>
            </a:r>
            <a:r>
              <a:rPr lang="en-US" dirty="0" err="1"/>
              <a:t>Charland</a:t>
            </a:r>
            <a:r>
              <a:rPr lang="en-US" dirty="0"/>
              <a:t>, and Shannon Kelly</a:t>
            </a:r>
            <a:endParaRPr lang="en-US" dirty="0" smtClean="0"/>
          </a:p>
          <a:p>
            <a:r>
              <a:rPr lang="en-US" dirty="0" err="1"/>
              <a:t>Amelinda</a:t>
            </a:r>
            <a:r>
              <a:rPr lang="en-US" dirty="0"/>
              <a:t> Webb, Simon </a:t>
            </a:r>
            <a:r>
              <a:rPr lang="en-US" dirty="0" err="1"/>
              <a:t>Darroch</a:t>
            </a:r>
            <a:r>
              <a:rPr lang="en-US" dirty="0"/>
              <a:t>, Richard </a:t>
            </a:r>
            <a:r>
              <a:rPr lang="en-US" dirty="0" smtClean="0"/>
              <a:t>Krause</a:t>
            </a:r>
          </a:p>
          <a:p>
            <a:r>
              <a:rPr lang="en-US" dirty="0"/>
              <a:t>Ed </a:t>
            </a:r>
            <a:r>
              <a:rPr lang="en-US" dirty="0" err="1"/>
              <a:t>Stillwagon</a:t>
            </a:r>
            <a:r>
              <a:rPr lang="en-US" dirty="0"/>
              <a:t> and his crew, David </a:t>
            </a:r>
            <a:r>
              <a:rPr lang="en-US" dirty="0" err="1"/>
              <a:t>Hopp</a:t>
            </a:r>
            <a:r>
              <a:rPr lang="en-US" dirty="0"/>
              <a:t> and his crew, John </a:t>
            </a:r>
            <a:r>
              <a:rPr lang="en-US" dirty="0" err="1"/>
              <a:t>Tinkowski</a:t>
            </a:r>
            <a:r>
              <a:rPr lang="en-US" dirty="0"/>
              <a:t> and his crew, Gary </a:t>
            </a:r>
            <a:r>
              <a:rPr lang="en-US" dirty="0" err="1"/>
              <a:t>Yerman</a:t>
            </a:r>
            <a:r>
              <a:rPr lang="en-US" dirty="0"/>
              <a:t> and his </a:t>
            </a:r>
            <a:r>
              <a:rPr lang="en-US" dirty="0" smtClean="0"/>
              <a:t>crew</a:t>
            </a:r>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3102691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sa satellite LIS.jpg"/>
          <p:cNvPicPr>
            <a:picLocks noChangeAspect="1"/>
          </p:cNvPicPr>
          <p:nvPr/>
        </p:nvPicPr>
        <p:blipFill>
          <a:blip r:embed="rId3" cstate="screen"/>
          <a:stretch>
            <a:fillRect/>
          </a:stretch>
        </p:blipFill>
        <p:spPr>
          <a:xfrm>
            <a:off x="0" y="1752600"/>
            <a:ext cx="9144000" cy="4572000"/>
          </a:xfrm>
          <a:prstGeom prst="rect">
            <a:avLst/>
          </a:prstGeom>
        </p:spPr>
      </p:pic>
      <p:sp>
        <p:nvSpPr>
          <p:cNvPr id="3" name="Title 2"/>
          <p:cNvSpPr>
            <a:spLocks noGrp="1"/>
          </p:cNvSpPr>
          <p:nvPr>
            <p:ph type="title"/>
          </p:nvPr>
        </p:nvSpPr>
        <p:spPr/>
        <p:txBody>
          <a:bodyPr/>
          <a:lstStyle/>
          <a:p>
            <a:r>
              <a:rPr lang="en-US" dirty="0" smtClean="0"/>
              <a:t>Long Island Sound</a:t>
            </a:r>
            <a:endParaRPr lang="en-US" dirty="0"/>
          </a:p>
        </p:txBody>
      </p:sp>
      <p:sp>
        <p:nvSpPr>
          <p:cNvPr id="4" name="TextBox 3"/>
          <p:cNvSpPr txBox="1"/>
          <p:nvPr/>
        </p:nvSpPr>
        <p:spPr>
          <a:xfrm>
            <a:off x="6972300" y="6431518"/>
            <a:ext cx="3657600" cy="369332"/>
          </a:xfrm>
          <a:prstGeom prst="rect">
            <a:avLst/>
          </a:prstGeom>
          <a:noFill/>
        </p:spPr>
        <p:txBody>
          <a:bodyPr wrap="square" rtlCol="0">
            <a:spAutoFit/>
          </a:bodyPr>
          <a:lstStyle/>
          <a:p>
            <a:r>
              <a:rPr lang="en-US" dirty="0" smtClean="0">
                <a:latin typeface="Calibri" pitchFamily="34" charset="0"/>
              </a:rPr>
              <a:t>NASA Satellite Photo </a:t>
            </a:r>
            <a:endParaRPr lang="en-US" dirty="0">
              <a:latin typeface="Calibri" pitchFamily="34" charset="0"/>
            </a:endParaRPr>
          </a:p>
        </p:txBody>
      </p:sp>
      <p:sp>
        <p:nvSpPr>
          <p:cNvPr id="5" name="5-Point Star 4"/>
          <p:cNvSpPr/>
          <p:nvPr/>
        </p:nvSpPr>
        <p:spPr>
          <a:xfrm>
            <a:off x="4724400" y="1981200"/>
            <a:ext cx="304800" cy="3048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56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srcRect l="10593" t="11996" b="8705"/>
          <a:stretch/>
        </p:blipFill>
        <p:spPr bwMode="auto">
          <a:xfrm rot="5400000">
            <a:off x="4386260" y="2653725"/>
            <a:ext cx="3425386" cy="3746377"/>
          </a:xfrm>
          <a:prstGeom prst="rect">
            <a:avLst/>
          </a:prstGeom>
          <a:noFill/>
          <a:ln w="9525">
            <a:noFill/>
            <a:miter lim="800000"/>
            <a:headEnd/>
            <a:tailEnd/>
          </a:ln>
        </p:spPr>
      </p:pic>
      <p:graphicFrame>
        <p:nvGraphicFramePr>
          <p:cNvPr id="3" name="Chart 2"/>
          <p:cNvGraphicFramePr/>
          <p:nvPr>
            <p:extLst>
              <p:ext uri="{D42A27DB-BD31-4B8C-83A1-F6EECF244321}">
                <p14:modId xmlns:p14="http://schemas.microsoft.com/office/powerpoint/2010/main" val="3443789375"/>
              </p:ext>
            </p:extLst>
          </p:nvPr>
        </p:nvGraphicFramePr>
        <p:xfrm>
          <a:off x="4195504" y="2627790"/>
          <a:ext cx="4674563" cy="3736348"/>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History of </a:t>
            </a:r>
            <a:r>
              <a:rPr lang="en-US" dirty="0" err="1" smtClean="0"/>
              <a:t>Shellfishing</a:t>
            </a:r>
            <a:endParaRPr lang="en-US" dirty="0"/>
          </a:p>
        </p:txBody>
      </p:sp>
      <p:sp>
        <p:nvSpPr>
          <p:cNvPr id="7" name="TextBox 6"/>
          <p:cNvSpPr txBox="1"/>
          <p:nvPr/>
        </p:nvSpPr>
        <p:spPr>
          <a:xfrm>
            <a:off x="4554416" y="6541420"/>
            <a:ext cx="4267200" cy="307777"/>
          </a:xfrm>
          <a:prstGeom prst="rect">
            <a:avLst/>
          </a:prstGeom>
          <a:noFill/>
        </p:spPr>
        <p:txBody>
          <a:bodyPr wrap="square" rtlCol="0">
            <a:spAutoFit/>
          </a:bodyPr>
          <a:lstStyle/>
          <a:p>
            <a:pPr algn="ctr"/>
            <a:r>
              <a:rPr lang="en-US" sz="1400" dirty="0" err="1">
                <a:latin typeface="Calibri" pitchFamily="34" charset="0"/>
              </a:rPr>
              <a:t>Visel</a:t>
            </a:r>
            <a:r>
              <a:rPr lang="en-US" sz="1400" dirty="0">
                <a:latin typeface="Calibri" pitchFamily="34" charset="0"/>
              </a:rPr>
              <a:t>, </a:t>
            </a:r>
            <a:r>
              <a:rPr lang="en-US" sz="1400" dirty="0" smtClean="0">
                <a:latin typeface="Calibri" pitchFamily="34" charset="0"/>
              </a:rPr>
              <a:t>2006; </a:t>
            </a:r>
            <a:r>
              <a:rPr lang="nl-NL" sz="1400" dirty="0" smtClean="0">
                <a:latin typeface="Calibri" pitchFamily="34" charset="0"/>
              </a:rPr>
              <a:t>MacKenzie et al., 2002; Koppelman, 1976</a:t>
            </a:r>
            <a:endParaRPr lang="en-US" sz="1400" dirty="0">
              <a:latin typeface="Calibri" pitchFamily="34" charset="0"/>
            </a:endParaRPr>
          </a:p>
        </p:txBody>
      </p:sp>
      <p:sp>
        <p:nvSpPr>
          <p:cNvPr id="8" name="TextBox 7"/>
          <p:cNvSpPr txBox="1"/>
          <p:nvPr/>
        </p:nvSpPr>
        <p:spPr>
          <a:xfrm>
            <a:off x="3896263" y="3107185"/>
            <a:ext cx="400110" cy="2489693"/>
          </a:xfrm>
          <a:prstGeom prst="rect">
            <a:avLst/>
          </a:prstGeom>
          <a:noFill/>
        </p:spPr>
        <p:txBody>
          <a:bodyPr vert="vert270" wrap="square" rtlCol="0">
            <a:spAutoFit/>
          </a:bodyPr>
          <a:lstStyle/>
          <a:p>
            <a:pPr algn="ctr"/>
            <a:r>
              <a:rPr lang="en-US" sz="1400" dirty="0" smtClean="0">
                <a:latin typeface="Times New Roman" panose="02020603050405020304" pitchFamily="18" charset="0"/>
                <a:cs typeface="Times New Roman" panose="02020603050405020304" pitchFamily="18" charset="0"/>
              </a:rPr>
              <a:t>Millions of Pounds of Oysters</a:t>
            </a:r>
            <a:endParaRPr lang="en-US" sz="1400" dirty="0">
              <a:latin typeface="Times New Roman" panose="02020603050405020304" pitchFamily="18" charset="0"/>
              <a:cs typeface="Times New Roman" panose="02020603050405020304" pitchFamily="18" charset="0"/>
            </a:endParaRPr>
          </a:p>
        </p:txBody>
      </p:sp>
      <p:pic>
        <p:nvPicPr>
          <p:cNvPr id="9" name="Picture 2" descr="C:\Users\Michelle\Documents\Yale Course Work\Major Discourse\Dredges\Westport boat.JPG"/>
          <p:cNvPicPr>
            <a:picLocks noChangeAspect="1" noChangeArrowheads="1"/>
          </p:cNvPicPr>
          <p:nvPr/>
        </p:nvPicPr>
        <p:blipFill>
          <a:blip r:embed="rId5" cstate="screen"/>
          <a:srcRect/>
          <a:stretch>
            <a:fillRect/>
          </a:stretch>
        </p:blipFill>
        <p:spPr bwMode="auto">
          <a:xfrm>
            <a:off x="346951" y="2980591"/>
            <a:ext cx="3399692" cy="2549769"/>
          </a:xfrm>
          <a:prstGeom prst="rect">
            <a:avLst/>
          </a:prstGeom>
          <a:noFill/>
        </p:spPr>
      </p:pic>
    </p:spTree>
    <p:extLst>
      <p:ext uri="{BB962C8B-B14F-4D97-AF65-F5344CB8AC3E}">
        <p14:creationId xmlns:p14="http://schemas.microsoft.com/office/powerpoint/2010/main" val="194765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2" y="190964"/>
            <a:ext cx="9144000" cy="1143000"/>
          </a:xfrm>
        </p:spPr>
        <p:txBody>
          <a:bodyPr>
            <a:noAutofit/>
          </a:bodyPr>
          <a:lstStyle/>
          <a:p>
            <a:r>
              <a:rPr lang="en-US" sz="3600" dirty="0" smtClean="0"/>
              <a:t>Eutrophication-Induced Summer Hypoxia</a:t>
            </a:r>
            <a:endParaRPr lang="en-US" sz="3600" dirty="0"/>
          </a:p>
        </p:txBody>
      </p:sp>
      <p:sp>
        <p:nvSpPr>
          <p:cNvPr id="5" name="TextBox 4"/>
          <p:cNvSpPr txBox="1"/>
          <p:nvPr/>
        </p:nvSpPr>
        <p:spPr>
          <a:xfrm>
            <a:off x="0" y="6550223"/>
            <a:ext cx="5657850" cy="307777"/>
          </a:xfrm>
          <a:prstGeom prst="rect">
            <a:avLst/>
          </a:prstGeom>
          <a:noFill/>
        </p:spPr>
        <p:txBody>
          <a:bodyPr wrap="square" rtlCol="0">
            <a:spAutoFit/>
          </a:bodyPr>
          <a:lstStyle/>
          <a:p>
            <a:r>
              <a:rPr lang="en-US" sz="1400" dirty="0" smtClean="0">
                <a:latin typeface="Calibri" pitchFamily="34" charset="0"/>
              </a:rPr>
              <a:t>CT Department of Environmental Protection, 2002</a:t>
            </a:r>
            <a:endParaRPr lang="en-US" sz="1400" dirty="0">
              <a:latin typeface="Calibri" pitchFamily="34" charset="0"/>
            </a:endParaRPr>
          </a:p>
        </p:txBody>
      </p:sp>
      <p:sp>
        <p:nvSpPr>
          <p:cNvPr id="8" name="TextBox 2"/>
          <p:cNvSpPr txBox="1">
            <a:spLocks noChangeArrowheads="1"/>
          </p:cNvSpPr>
          <p:nvPr/>
        </p:nvSpPr>
        <p:spPr bwMode="auto">
          <a:xfrm>
            <a:off x="4038600" y="6534834"/>
            <a:ext cx="5105400" cy="307777"/>
          </a:xfrm>
          <a:prstGeom prst="rect">
            <a:avLst/>
          </a:prstGeom>
          <a:noFill/>
          <a:ln w="9525">
            <a:noFill/>
            <a:miter lim="800000"/>
            <a:headEnd/>
            <a:tailEnd/>
          </a:ln>
        </p:spPr>
        <p:txBody>
          <a:bodyPr>
            <a:spAutoFit/>
          </a:bodyPr>
          <a:lstStyle/>
          <a:p>
            <a:pPr algn="r"/>
            <a:r>
              <a:rPr lang="en-US" sz="1400" dirty="0">
                <a:latin typeface="Calibri" pitchFamily="34" charset="0"/>
              </a:rPr>
              <a:t>Wesleyan University/USGS Woods Hole Field Center</a:t>
            </a:r>
          </a:p>
        </p:txBody>
      </p:sp>
      <p:pic>
        <p:nvPicPr>
          <p:cNvPr id="9" name="Picture 2" descr="https://lh5.googleusercontent.com/KxPN7fXL8On2k9N_ZpajAsXtJcByzJ82FWMGWEMwMAVe3tNu8MuKn8Na5QLixfg-J3Hrc8ON1q1-puy1Xci2K7ZluqwIw-nv47ljG5VnJy4CraZkqKv_qfTNfVgZ8a79ebghEjx1">
            <a:extLst>
              <a:ext uri="{FF2B5EF4-FFF2-40B4-BE49-F238E27FC236}">
                <a16:creationId xmlns:a16="http://schemas.microsoft.com/office/drawing/2014/main" xmlns="" id="{DAF85199-AD7E-43AC-8E46-46A10EC29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44" y="2014980"/>
            <a:ext cx="8715913" cy="3547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screen"/>
          <a:srcRect/>
          <a:stretch>
            <a:fillRect/>
          </a:stretch>
        </p:blipFill>
        <p:spPr bwMode="auto">
          <a:xfrm>
            <a:off x="1478764" y="1770778"/>
            <a:ext cx="6186472" cy="4311854"/>
          </a:xfrm>
          <a:prstGeom prst="rect">
            <a:avLst/>
          </a:prstGeom>
          <a:noFill/>
          <a:ln w="9525">
            <a:noFill/>
            <a:miter lim="800000"/>
            <a:headEnd/>
            <a:tailEnd/>
          </a:ln>
        </p:spPr>
      </p:pic>
    </p:spTree>
    <p:extLst>
      <p:ext uri="{BB962C8B-B14F-4D97-AF65-F5344CB8AC3E}">
        <p14:creationId xmlns:p14="http://schemas.microsoft.com/office/powerpoint/2010/main" val="41744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a:graphicFrameLocks noGrp="1"/>
          </p:cNvGraphicFramePr>
          <p:nvPr>
            <p:extLst>
              <p:ext uri="{D42A27DB-BD31-4B8C-83A1-F6EECF244321}">
                <p14:modId xmlns:p14="http://schemas.microsoft.com/office/powerpoint/2010/main" val="2116096397"/>
              </p:ext>
            </p:extLst>
          </p:nvPr>
        </p:nvGraphicFramePr>
        <p:xfrm>
          <a:off x="2244588" y="1700865"/>
          <a:ext cx="537718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TextBox 12"/>
          <p:cNvSpPr txBox="1">
            <a:spLocks noChangeArrowheads="1"/>
          </p:cNvSpPr>
          <p:nvPr/>
        </p:nvSpPr>
        <p:spPr bwMode="auto">
          <a:xfrm>
            <a:off x="3664264" y="6374622"/>
            <a:ext cx="2438400" cy="369887"/>
          </a:xfrm>
          <a:prstGeom prst="rect">
            <a:avLst/>
          </a:prstGeom>
          <a:solidFill>
            <a:schemeClr val="bg1"/>
          </a:solidFill>
          <a:ln w="9525">
            <a:noFill/>
            <a:miter lim="800000"/>
            <a:headEnd/>
            <a:tailEnd/>
          </a:ln>
        </p:spPr>
        <p:txBody>
          <a:bodyPr>
            <a:spAutoFit/>
          </a:bodyPr>
          <a:lstStyle/>
          <a:p>
            <a:pPr algn="ctr"/>
            <a:r>
              <a:rPr lang="en-US" dirty="0" smtClean="0">
                <a:latin typeface="Calibri" pitchFamily="34" charset="0"/>
              </a:rPr>
              <a:t>Rank Order Abundance</a:t>
            </a:r>
            <a:endParaRPr lang="en-US" dirty="0">
              <a:latin typeface="Calibri" pitchFamily="34" charset="0"/>
            </a:endParaRPr>
          </a:p>
        </p:txBody>
      </p:sp>
      <p:sp>
        <p:nvSpPr>
          <p:cNvPr id="14" name="TextBox 13"/>
          <p:cNvSpPr txBox="1"/>
          <p:nvPr/>
        </p:nvSpPr>
        <p:spPr>
          <a:xfrm>
            <a:off x="1759264" y="3006425"/>
            <a:ext cx="461665" cy="2308324"/>
          </a:xfrm>
          <a:prstGeom prst="rect">
            <a:avLst/>
          </a:prstGeom>
          <a:solidFill>
            <a:schemeClr val="bg1"/>
          </a:solidFill>
        </p:spPr>
        <p:txBody>
          <a:bodyPr vert="vert270">
            <a:spAutoFit/>
          </a:bodyPr>
          <a:lstStyle/>
          <a:p>
            <a:pPr algn="ctr" fontAlgn="auto">
              <a:spcBef>
                <a:spcPts val="0"/>
              </a:spcBef>
              <a:spcAft>
                <a:spcPts val="0"/>
              </a:spcAft>
              <a:defRPr/>
            </a:pPr>
            <a:r>
              <a:rPr lang="en-US" dirty="0" smtClean="0"/>
              <a:t>Taxonomic Similarity</a:t>
            </a:r>
            <a:endParaRPr lang="en-US" dirty="0">
              <a:latin typeface="+mn-lt"/>
              <a:cs typeface="+mn-cs"/>
            </a:endParaRPr>
          </a:p>
        </p:txBody>
      </p:sp>
      <p:sp>
        <p:nvSpPr>
          <p:cNvPr id="26" name="Rectangle 25"/>
          <p:cNvSpPr/>
          <p:nvPr/>
        </p:nvSpPr>
        <p:spPr>
          <a:xfrm>
            <a:off x="3737416" y="5967021"/>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45264" y="5912157"/>
            <a:ext cx="76200" cy="762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84888" y="50069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14656" y="4857549"/>
            <a:ext cx="76200" cy="762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49864" y="4781349"/>
            <a:ext cx="1371600" cy="369332"/>
          </a:xfrm>
          <a:prstGeom prst="rect">
            <a:avLst/>
          </a:prstGeom>
          <a:noFill/>
        </p:spPr>
        <p:txBody>
          <a:bodyPr wrap="square" rtlCol="0">
            <a:spAutoFit/>
          </a:bodyPr>
          <a:lstStyle/>
          <a:p>
            <a:r>
              <a:rPr lang="en-US" dirty="0" smtClean="0"/>
              <a:t>Fossil-Dead</a:t>
            </a:r>
            <a:endParaRPr lang="en-US" dirty="0"/>
          </a:p>
        </p:txBody>
      </p:sp>
      <p:sp>
        <p:nvSpPr>
          <p:cNvPr id="34" name="TextBox 33"/>
          <p:cNvSpPr txBox="1"/>
          <p:nvPr/>
        </p:nvSpPr>
        <p:spPr>
          <a:xfrm>
            <a:off x="2445064" y="5771949"/>
            <a:ext cx="1371600" cy="369332"/>
          </a:xfrm>
          <a:prstGeom prst="rect">
            <a:avLst/>
          </a:prstGeom>
          <a:noFill/>
        </p:spPr>
        <p:txBody>
          <a:bodyPr wrap="square" rtlCol="0">
            <a:spAutoFit/>
          </a:bodyPr>
          <a:lstStyle/>
          <a:p>
            <a:r>
              <a:rPr lang="en-US" dirty="0" smtClean="0"/>
              <a:t>Fossil-Live</a:t>
            </a:r>
            <a:endParaRPr lang="en-US" dirty="0"/>
          </a:p>
        </p:txBody>
      </p:sp>
      <p:pic>
        <p:nvPicPr>
          <p:cNvPr id="4098" name="Picture 2"/>
          <p:cNvPicPr>
            <a:picLocks noChangeAspect="1" noChangeArrowheads="1"/>
          </p:cNvPicPr>
          <p:nvPr/>
        </p:nvPicPr>
        <p:blipFill>
          <a:blip r:embed="rId4" cstate="screen"/>
          <a:srcRect/>
          <a:stretch>
            <a:fillRect/>
          </a:stretch>
        </p:blipFill>
        <p:spPr bwMode="auto">
          <a:xfrm>
            <a:off x="280137" y="3665113"/>
            <a:ext cx="1236869" cy="1066800"/>
          </a:xfrm>
          <a:prstGeom prst="rect">
            <a:avLst/>
          </a:prstGeom>
          <a:noFill/>
          <a:ln w="9525">
            <a:noFill/>
            <a:miter lim="800000"/>
            <a:headEnd/>
            <a:tailEnd/>
          </a:ln>
        </p:spPr>
      </p:pic>
      <p:pic>
        <p:nvPicPr>
          <p:cNvPr id="35" name="Picture 2"/>
          <p:cNvPicPr>
            <a:picLocks noChangeAspect="1" noChangeArrowheads="1"/>
          </p:cNvPicPr>
          <p:nvPr/>
        </p:nvPicPr>
        <p:blipFill>
          <a:blip r:embed="rId5" cstate="screen"/>
          <a:srcRect/>
          <a:stretch>
            <a:fillRect/>
          </a:stretch>
        </p:blipFill>
        <p:spPr bwMode="auto">
          <a:xfrm rot="16200000">
            <a:off x="189661" y="2221431"/>
            <a:ext cx="1496143" cy="881062"/>
          </a:xfrm>
          <a:prstGeom prst="rect">
            <a:avLst/>
          </a:prstGeom>
          <a:noFill/>
          <a:ln w="9525">
            <a:noFill/>
            <a:miter lim="800000"/>
            <a:headEnd/>
            <a:tailEnd/>
          </a:ln>
        </p:spPr>
      </p:pic>
      <p:sp>
        <p:nvSpPr>
          <p:cNvPr id="33" name="TextBox 32"/>
          <p:cNvSpPr txBox="1"/>
          <p:nvPr/>
        </p:nvSpPr>
        <p:spPr>
          <a:xfrm>
            <a:off x="16831" y="6533967"/>
            <a:ext cx="2590800" cy="307777"/>
          </a:xfrm>
          <a:prstGeom prst="rect">
            <a:avLst/>
          </a:prstGeom>
          <a:noFill/>
        </p:spPr>
        <p:txBody>
          <a:bodyPr wrap="square" rtlCol="0">
            <a:spAutoFit/>
          </a:bodyPr>
          <a:lstStyle/>
          <a:p>
            <a:r>
              <a:rPr lang="en-US" sz="1400" dirty="0" smtClean="0">
                <a:latin typeface="Calibri" pitchFamily="34" charset="0"/>
              </a:rPr>
              <a:t>Casey et al., 2014</a:t>
            </a:r>
            <a:endParaRPr lang="en-US" sz="1400" dirty="0">
              <a:latin typeface="Calibri" pitchFamily="34" charset="0"/>
            </a:endParaRPr>
          </a:p>
        </p:txBody>
      </p:sp>
      <p:sp>
        <p:nvSpPr>
          <p:cNvPr id="37" name="TextBox 36"/>
          <p:cNvSpPr txBox="1"/>
          <p:nvPr/>
        </p:nvSpPr>
        <p:spPr>
          <a:xfrm>
            <a:off x="7411961" y="1509209"/>
            <a:ext cx="2060979" cy="338554"/>
          </a:xfrm>
          <a:prstGeom prst="rect">
            <a:avLst/>
          </a:prstGeom>
          <a:noFill/>
        </p:spPr>
        <p:txBody>
          <a:bodyPr wrap="square" rtlCol="0">
            <a:spAutoFit/>
          </a:bodyPr>
          <a:lstStyle/>
          <a:p>
            <a:r>
              <a:rPr lang="en-US" sz="1600" dirty="0" smtClean="0"/>
              <a:t>Perfect Agreement</a:t>
            </a:r>
            <a:endParaRPr lang="en-US" sz="1600" dirty="0"/>
          </a:p>
        </p:txBody>
      </p:sp>
      <p:sp>
        <p:nvSpPr>
          <p:cNvPr id="38" name="TextBox 37"/>
          <p:cNvSpPr txBox="1"/>
          <p:nvPr/>
        </p:nvSpPr>
        <p:spPr>
          <a:xfrm>
            <a:off x="7504744" y="1708525"/>
            <a:ext cx="1463040" cy="307777"/>
          </a:xfrm>
          <a:prstGeom prst="rect">
            <a:avLst/>
          </a:prstGeom>
          <a:noFill/>
        </p:spPr>
        <p:txBody>
          <a:bodyPr wrap="square" rtlCol="0">
            <a:spAutoFit/>
          </a:bodyPr>
          <a:lstStyle/>
          <a:p>
            <a:r>
              <a:rPr lang="en-US" sz="1400" dirty="0" smtClean="0"/>
              <a:t>All the same taxa</a:t>
            </a:r>
            <a:endParaRPr lang="en-US" sz="1400" dirty="0"/>
          </a:p>
        </p:txBody>
      </p:sp>
      <p:sp>
        <p:nvSpPr>
          <p:cNvPr id="39" name="TextBox 38"/>
          <p:cNvSpPr txBox="1"/>
          <p:nvPr/>
        </p:nvSpPr>
        <p:spPr>
          <a:xfrm>
            <a:off x="7391400" y="5929481"/>
            <a:ext cx="1871733" cy="307777"/>
          </a:xfrm>
          <a:prstGeom prst="rect">
            <a:avLst/>
          </a:prstGeom>
          <a:noFill/>
        </p:spPr>
        <p:txBody>
          <a:bodyPr wrap="square" rtlCol="0">
            <a:spAutoFit/>
          </a:bodyPr>
          <a:lstStyle/>
          <a:p>
            <a:r>
              <a:rPr lang="en-US" sz="1400" dirty="0" smtClean="0"/>
              <a:t>None of the same taxa</a:t>
            </a:r>
            <a:endParaRPr lang="en-US" sz="1400" dirty="0"/>
          </a:p>
        </p:txBody>
      </p:sp>
      <p:sp>
        <p:nvSpPr>
          <p:cNvPr id="40" name="TextBox 39"/>
          <p:cNvSpPr txBox="1"/>
          <p:nvPr/>
        </p:nvSpPr>
        <p:spPr>
          <a:xfrm>
            <a:off x="6041631" y="6193702"/>
            <a:ext cx="2379290" cy="307777"/>
          </a:xfrm>
          <a:prstGeom prst="rect">
            <a:avLst/>
          </a:prstGeom>
          <a:noFill/>
        </p:spPr>
        <p:txBody>
          <a:bodyPr wrap="square" rtlCol="0">
            <a:spAutoFit/>
          </a:bodyPr>
          <a:lstStyle/>
          <a:p>
            <a:pPr algn="ctr"/>
            <a:r>
              <a:rPr lang="en-US" sz="1400" dirty="0" smtClean="0"/>
              <a:t>Same abundance structure</a:t>
            </a:r>
            <a:endParaRPr lang="en-US" sz="1400" dirty="0"/>
          </a:p>
        </p:txBody>
      </p:sp>
      <p:sp>
        <p:nvSpPr>
          <p:cNvPr id="41" name="TextBox 40"/>
          <p:cNvSpPr txBox="1"/>
          <p:nvPr/>
        </p:nvSpPr>
        <p:spPr>
          <a:xfrm>
            <a:off x="1960949" y="6200313"/>
            <a:ext cx="2541515" cy="307777"/>
          </a:xfrm>
          <a:prstGeom prst="rect">
            <a:avLst/>
          </a:prstGeom>
          <a:noFill/>
        </p:spPr>
        <p:txBody>
          <a:bodyPr wrap="square" rtlCol="0">
            <a:spAutoFit/>
          </a:bodyPr>
          <a:lstStyle/>
          <a:p>
            <a:pPr algn="ctr"/>
            <a:r>
              <a:rPr lang="en-US" sz="1400" dirty="0" smtClean="0"/>
              <a:t>Opposite abundance structure</a:t>
            </a:r>
            <a:endParaRPr lang="en-US" sz="1400" dirty="0"/>
          </a:p>
        </p:txBody>
      </p:sp>
      <p:grpSp>
        <p:nvGrpSpPr>
          <p:cNvPr id="10" name="Group 9"/>
          <p:cNvGrpSpPr/>
          <p:nvPr/>
        </p:nvGrpSpPr>
        <p:grpSpPr>
          <a:xfrm>
            <a:off x="2368864" y="1809549"/>
            <a:ext cx="5067598" cy="4397375"/>
            <a:chOff x="1905000" y="533400"/>
            <a:chExt cx="5067598" cy="4397375"/>
          </a:xfrm>
        </p:grpSpPr>
        <p:sp>
          <p:nvSpPr>
            <p:cNvPr id="36" name="Down Arrow 35"/>
            <p:cNvSpPr/>
            <p:nvPr/>
          </p:nvSpPr>
          <p:spPr>
            <a:xfrm rot="1783827">
              <a:off x="5120821" y="1285996"/>
              <a:ext cx="518615" cy="2397412"/>
            </a:xfrm>
            <a:prstGeom prst="downArrow">
              <a:avLst/>
            </a:prstGeom>
            <a:gradFill>
              <a:gsLst>
                <a:gs pos="94000">
                  <a:schemeClr val="tx2">
                    <a:lumMod val="20000"/>
                    <a:lumOff val="80000"/>
                  </a:schemeClr>
                </a:gs>
                <a:gs pos="75000">
                  <a:srgbClr val="00B050"/>
                </a:gs>
                <a:gs pos="37000">
                  <a:srgbClr val="FF0000"/>
                </a:gs>
                <a:gs pos="15000">
                  <a:schemeClr val="tx1"/>
                </a:gs>
                <a:gs pos="41000">
                  <a:srgbClr val="FA9104"/>
                </a:gs>
                <a:gs pos="58000">
                  <a:srgbClr val="FFFF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5000" y="533400"/>
              <a:ext cx="5067598" cy="439737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3" idx="2"/>
            </p:cNvCxnSpPr>
            <p:nvPr/>
          </p:nvCxnSpPr>
          <p:spPr>
            <a:xfrm>
              <a:off x="4419600" y="533400"/>
              <a:ext cx="19199" cy="4397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5000" y="2697480"/>
              <a:ext cx="506759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731064" y="1443908"/>
            <a:ext cx="311807" cy="369332"/>
          </a:xfrm>
          <a:prstGeom prst="rect">
            <a:avLst/>
          </a:prstGeom>
          <a:noFill/>
        </p:spPr>
        <p:txBody>
          <a:bodyPr wrap="square" rtlCol="0">
            <a:spAutoFit/>
          </a:bodyPr>
          <a:lstStyle/>
          <a:p>
            <a:r>
              <a:rPr lang="en-US" dirty="0" smtClean="0"/>
              <a:t>1</a:t>
            </a:r>
            <a:endParaRPr lang="en-US" dirty="0"/>
          </a:p>
        </p:txBody>
      </p:sp>
      <p:sp>
        <p:nvSpPr>
          <p:cNvPr id="42" name="TextBox 41"/>
          <p:cNvSpPr txBox="1"/>
          <p:nvPr/>
        </p:nvSpPr>
        <p:spPr>
          <a:xfrm>
            <a:off x="7402250" y="3785392"/>
            <a:ext cx="311807" cy="369332"/>
          </a:xfrm>
          <a:prstGeom prst="rect">
            <a:avLst/>
          </a:prstGeom>
          <a:noFill/>
        </p:spPr>
        <p:txBody>
          <a:bodyPr wrap="square" rtlCol="0">
            <a:spAutoFit/>
          </a:bodyPr>
          <a:lstStyle/>
          <a:p>
            <a:r>
              <a:rPr lang="en-US" dirty="0" smtClean="0"/>
              <a:t>1</a:t>
            </a:r>
            <a:endParaRPr lang="en-US" dirty="0"/>
          </a:p>
        </p:txBody>
      </p:sp>
      <p:sp>
        <p:nvSpPr>
          <p:cNvPr id="43" name="TextBox 42"/>
          <p:cNvSpPr txBox="1"/>
          <p:nvPr/>
        </p:nvSpPr>
        <p:spPr>
          <a:xfrm>
            <a:off x="2064064" y="3790749"/>
            <a:ext cx="462515" cy="369332"/>
          </a:xfrm>
          <a:prstGeom prst="rect">
            <a:avLst/>
          </a:prstGeom>
          <a:noFill/>
        </p:spPr>
        <p:txBody>
          <a:bodyPr wrap="square" rtlCol="0">
            <a:spAutoFit/>
          </a:bodyPr>
          <a:lstStyle/>
          <a:p>
            <a:r>
              <a:rPr lang="en-US" dirty="0" smtClean="0"/>
              <a:t>-1</a:t>
            </a:r>
            <a:endParaRPr lang="en-US" dirty="0"/>
          </a:p>
        </p:txBody>
      </p:sp>
      <p:sp>
        <p:nvSpPr>
          <p:cNvPr id="44" name="TextBox 43"/>
          <p:cNvSpPr txBox="1"/>
          <p:nvPr/>
        </p:nvSpPr>
        <p:spPr>
          <a:xfrm>
            <a:off x="4727560" y="6183141"/>
            <a:ext cx="311807" cy="369332"/>
          </a:xfrm>
          <a:prstGeom prst="rect">
            <a:avLst/>
          </a:prstGeom>
          <a:noFill/>
        </p:spPr>
        <p:txBody>
          <a:bodyPr wrap="square" rtlCol="0">
            <a:spAutoFit/>
          </a:bodyPr>
          <a:lstStyle/>
          <a:p>
            <a:r>
              <a:rPr lang="en-US" dirty="0" smtClean="0"/>
              <a:t>0</a:t>
            </a:r>
            <a:endParaRPr lang="en-US" dirty="0"/>
          </a:p>
        </p:txBody>
      </p:sp>
      <p:pic>
        <p:nvPicPr>
          <p:cNvPr id="7" name="Picture 6"/>
          <p:cNvPicPr>
            <a:picLocks noChangeAspect="1"/>
          </p:cNvPicPr>
          <p:nvPr/>
        </p:nvPicPr>
        <p:blipFill>
          <a:blip r:embed="rId6"/>
          <a:stretch>
            <a:fillRect/>
          </a:stretch>
        </p:blipFill>
        <p:spPr>
          <a:xfrm>
            <a:off x="534523" y="5006901"/>
            <a:ext cx="721948" cy="1275130"/>
          </a:xfrm>
          <a:prstGeom prst="rect">
            <a:avLst/>
          </a:prstGeom>
        </p:spPr>
      </p:pic>
      <p:sp>
        <p:nvSpPr>
          <p:cNvPr id="46" name="Title 1"/>
          <p:cNvSpPr>
            <a:spLocks noGrp="1"/>
          </p:cNvSpPr>
          <p:nvPr>
            <p:ph type="title"/>
          </p:nvPr>
        </p:nvSpPr>
        <p:spPr>
          <a:xfrm>
            <a:off x="457200" y="114615"/>
            <a:ext cx="8229600" cy="1251062"/>
          </a:xfrm>
        </p:spPr>
        <p:txBody>
          <a:bodyPr/>
          <a:lstStyle/>
          <a:p>
            <a:r>
              <a:rPr lang="en-US" dirty="0" smtClean="0"/>
              <a:t>Live-Dead Analysis</a:t>
            </a:r>
          </a:p>
        </p:txBody>
      </p:sp>
    </p:spTree>
    <p:extLst>
      <p:ext uri="{BB962C8B-B14F-4D97-AF65-F5344CB8AC3E}">
        <p14:creationId xmlns:p14="http://schemas.microsoft.com/office/powerpoint/2010/main" val="9873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26" grpId="0" animBg="1"/>
      <p:bldP spid="27" grpId="0" animBg="1"/>
      <p:bldP spid="28" grpId="0" animBg="1"/>
      <p:bldP spid="29" grpId="0" animBg="1"/>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66907" y="1747023"/>
            <a:ext cx="9077093" cy="4102837"/>
          </a:xfrm>
        </p:spPr>
        <p:txBody>
          <a:bodyPr>
            <a:normAutofit/>
          </a:bodyPr>
          <a:lstStyle/>
          <a:p>
            <a:r>
              <a:rPr lang="en-US" sz="2800" dirty="0" smtClean="0"/>
              <a:t>Can we use </a:t>
            </a:r>
            <a:r>
              <a:rPr lang="en-US" sz="2800" dirty="0" err="1" smtClean="0"/>
              <a:t>neoichnology</a:t>
            </a:r>
            <a:r>
              <a:rPr lang="en-US" sz="2800" dirty="0" smtClean="0"/>
              <a:t>, the traces of </a:t>
            </a:r>
            <a:r>
              <a:rPr lang="en-US" sz="2800" dirty="0" err="1" smtClean="0"/>
              <a:t>epibionts</a:t>
            </a:r>
            <a:r>
              <a:rPr lang="en-US" sz="2800" dirty="0" smtClean="0"/>
              <a:t> and </a:t>
            </a:r>
            <a:r>
              <a:rPr lang="en-US" sz="2800" dirty="0" err="1" smtClean="0"/>
              <a:t>endobionts</a:t>
            </a:r>
            <a:r>
              <a:rPr lang="en-US" sz="2800" dirty="0"/>
              <a:t> </a:t>
            </a:r>
            <a:r>
              <a:rPr lang="en-US" sz="2800" dirty="0" smtClean="0"/>
              <a:t>found on </a:t>
            </a:r>
            <a:r>
              <a:rPr lang="en-US" sz="2800" dirty="0" err="1" smtClean="0"/>
              <a:t>venerid</a:t>
            </a:r>
            <a:r>
              <a:rPr lang="en-US" sz="2800" dirty="0" smtClean="0"/>
              <a:t> bivalve shells, to assess the health of benthic communities along the east-west human impact gradient in Long Island Sound?</a:t>
            </a:r>
            <a:endParaRPr lang="en-US" sz="2800" dirty="0"/>
          </a:p>
        </p:txBody>
      </p:sp>
      <p:sp>
        <p:nvSpPr>
          <p:cNvPr id="4" name="Title 3"/>
          <p:cNvSpPr>
            <a:spLocks noGrp="1"/>
          </p:cNvSpPr>
          <p:nvPr>
            <p:ph type="title"/>
          </p:nvPr>
        </p:nvSpPr>
        <p:spPr>
          <a:xfrm>
            <a:off x="457200" y="155448"/>
            <a:ext cx="8229600" cy="1252728"/>
          </a:xfrm>
        </p:spPr>
        <p:txBody>
          <a:bodyPr>
            <a:normAutofit/>
          </a:bodyPr>
          <a:lstStyle/>
          <a:p>
            <a:r>
              <a:rPr lang="en-US" dirty="0" smtClean="0"/>
              <a:t>Water Quality Indicator for LIS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6895" y="4001294"/>
            <a:ext cx="3963925" cy="264261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142" y="4002310"/>
            <a:ext cx="3962400" cy="2641600"/>
          </a:xfrm>
          <a:prstGeom prst="rect">
            <a:avLst/>
          </a:prstGeom>
        </p:spPr>
      </p:pic>
      <p:sp>
        <p:nvSpPr>
          <p:cNvPr id="6" name="Right Arrow 5"/>
          <p:cNvSpPr/>
          <p:nvPr/>
        </p:nvSpPr>
        <p:spPr>
          <a:xfrm>
            <a:off x="4282068" y="4742985"/>
            <a:ext cx="579864" cy="1516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3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245" y="1652955"/>
            <a:ext cx="5662246" cy="4246685"/>
          </a:xfrm>
        </p:spPr>
      </p:pic>
      <p:sp>
        <p:nvSpPr>
          <p:cNvPr id="3" name="Title 2"/>
          <p:cNvSpPr>
            <a:spLocks noGrp="1"/>
          </p:cNvSpPr>
          <p:nvPr>
            <p:ph type="title"/>
          </p:nvPr>
        </p:nvSpPr>
        <p:spPr/>
        <p:txBody>
          <a:bodyPr/>
          <a:lstStyle/>
          <a:p>
            <a:r>
              <a:rPr lang="en-US" dirty="0" smtClean="0"/>
              <a:t>Observations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803" y="1520458"/>
            <a:ext cx="3956539" cy="5275385"/>
          </a:xfrm>
          <a:prstGeom prst="rect">
            <a:avLst/>
          </a:prstGeom>
        </p:spPr>
      </p:pic>
      <p:sp>
        <p:nvSpPr>
          <p:cNvPr id="7" name="TextBox 6"/>
          <p:cNvSpPr txBox="1"/>
          <p:nvPr/>
        </p:nvSpPr>
        <p:spPr>
          <a:xfrm>
            <a:off x="165912" y="6055354"/>
            <a:ext cx="4633546" cy="584775"/>
          </a:xfrm>
          <a:prstGeom prst="rect">
            <a:avLst/>
          </a:prstGeom>
          <a:noFill/>
        </p:spPr>
        <p:txBody>
          <a:bodyPr wrap="square" rtlCol="0">
            <a:spAutoFit/>
          </a:bodyPr>
          <a:lstStyle/>
          <a:p>
            <a:pPr algn="ctr"/>
            <a:r>
              <a:rPr lang="en-US" sz="1600" dirty="0" smtClean="0"/>
              <a:t>High tolerance for environmental variations (Bohn et al., 2013), ability to feed on HABs (</a:t>
            </a:r>
            <a:r>
              <a:rPr lang="en-US" sz="1600" dirty="0" err="1" smtClean="0"/>
              <a:t>Harke</a:t>
            </a:r>
            <a:r>
              <a:rPr lang="en-US" sz="1600" dirty="0" smtClean="0"/>
              <a:t> et al., 2011)</a:t>
            </a:r>
            <a:endParaRPr lang="en-US" sz="1600" dirty="0"/>
          </a:p>
        </p:txBody>
      </p:sp>
    </p:spTree>
    <p:extLst>
      <p:ext uri="{BB962C8B-B14F-4D97-AF65-F5344CB8AC3E}">
        <p14:creationId xmlns:p14="http://schemas.microsoft.com/office/powerpoint/2010/main" val="30234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Observations</a:t>
            </a:r>
            <a:endParaRPr lang="en-US" dirty="0"/>
          </a:p>
        </p:txBody>
      </p:sp>
      <p:sp>
        <p:nvSpPr>
          <p:cNvPr id="7" name="TextBox 6"/>
          <p:cNvSpPr txBox="1"/>
          <p:nvPr/>
        </p:nvSpPr>
        <p:spPr>
          <a:xfrm>
            <a:off x="1916153" y="5839160"/>
            <a:ext cx="5311695" cy="584775"/>
          </a:xfrm>
          <a:prstGeom prst="rect">
            <a:avLst/>
          </a:prstGeom>
          <a:noFill/>
        </p:spPr>
        <p:txBody>
          <a:bodyPr wrap="square" rtlCol="0">
            <a:spAutoFit/>
          </a:bodyPr>
          <a:lstStyle/>
          <a:p>
            <a:pPr algn="ctr"/>
            <a:r>
              <a:rPr lang="en-US" sz="1600" dirty="0" smtClean="0"/>
              <a:t>Barnacles, like LIS’s </a:t>
            </a:r>
            <a:r>
              <a:rPr lang="en-US" sz="1600" i="1" dirty="0" err="1"/>
              <a:t>Semibalanus</a:t>
            </a:r>
            <a:r>
              <a:rPr lang="en-US" sz="1600" i="1" dirty="0"/>
              <a:t> </a:t>
            </a:r>
            <a:r>
              <a:rPr lang="en-US" sz="1600" i="1" dirty="0" err="1" smtClean="0"/>
              <a:t>balanoides</a:t>
            </a:r>
            <a:r>
              <a:rPr lang="en-US" sz="1600" dirty="0" smtClean="0"/>
              <a:t>, are very sensitive to hypoxia and anoxia (Desai and </a:t>
            </a:r>
            <a:r>
              <a:rPr lang="en-US" sz="1600" dirty="0" err="1" smtClean="0"/>
              <a:t>Sanjeevi</a:t>
            </a:r>
            <a:r>
              <a:rPr lang="en-US" sz="1600" dirty="0" smtClean="0"/>
              <a:t>, 2009)</a:t>
            </a: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012" y="1777513"/>
            <a:ext cx="5969976" cy="3979984"/>
          </a:xfrm>
          <a:prstGeom prst="rect">
            <a:avLst/>
          </a:prstGeom>
        </p:spPr>
      </p:pic>
    </p:spTree>
    <p:extLst>
      <p:ext uri="{BB962C8B-B14F-4D97-AF65-F5344CB8AC3E}">
        <p14:creationId xmlns:p14="http://schemas.microsoft.com/office/powerpoint/2010/main" val="2230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slipper limpet </a:t>
            </a:r>
            <a:r>
              <a:rPr lang="en-US" i="1" dirty="0" err="1" smtClean="0"/>
              <a:t>Crepidula</a:t>
            </a:r>
            <a:r>
              <a:rPr lang="en-US" i="1" dirty="0" smtClean="0"/>
              <a:t> </a:t>
            </a:r>
            <a:r>
              <a:rPr lang="en-US" i="1" dirty="0" err="1" smtClean="0"/>
              <a:t>fornicata</a:t>
            </a:r>
            <a:r>
              <a:rPr lang="en-US" dirty="0" smtClean="0"/>
              <a:t> will be found on a greater proportion of shells in the heavily </a:t>
            </a:r>
            <a:r>
              <a:rPr lang="en-US" dirty="0" err="1" smtClean="0"/>
              <a:t>eutrophied</a:t>
            </a:r>
            <a:r>
              <a:rPr lang="en-US" dirty="0" smtClean="0"/>
              <a:t> western sound.</a:t>
            </a:r>
          </a:p>
          <a:p>
            <a:r>
              <a:rPr lang="en-US" dirty="0"/>
              <a:t>H</a:t>
            </a:r>
            <a:r>
              <a:rPr lang="en-US" dirty="0" smtClean="0"/>
              <a:t>ypoxia-sensitive barnacles</a:t>
            </a:r>
            <a:r>
              <a:rPr lang="en-US" i="1" dirty="0" smtClean="0"/>
              <a:t> </a:t>
            </a:r>
            <a:r>
              <a:rPr lang="en-US" dirty="0" smtClean="0"/>
              <a:t>will be found on a greater proportion of shells in the </a:t>
            </a:r>
            <a:r>
              <a:rPr lang="en-US" dirty="0" err="1" smtClean="0"/>
              <a:t>normoxic</a:t>
            </a:r>
            <a:r>
              <a:rPr lang="en-US" dirty="0" smtClean="0"/>
              <a:t> east.</a:t>
            </a:r>
          </a:p>
          <a:p>
            <a:endParaRPr lang="en-US" dirty="0" smtClean="0"/>
          </a:p>
          <a:p>
            <a:endParaRPr lang="en-US" i="1" dirty="0"/>
          </a:p>
        </p:txBody>
      </p:sp>
      <p:sp>
        <p:nvSpPr>
          <p:cNvPr id="3" name="Title 2"/>
          <p:cNvSpPr>
            <a:spLocks noGrp="1"/>
          </p:cNvSpPr>
          <p:nvPr>
            <p:ph type="title"/>
          </p:nvPr>
        </p:nvSpPr>
        <p:spPr/>
        <p:txBody>
          <a:bodyPr/>
          <a:lstStyle/>
          <a:p>
            <a:r>
              <a:rPr lang="en-US" dirty="0" smtClean="0"/>
              <a:t>Predictions</a:t>
            </a:r>
            <a:endParaRPr lang="en-US" dirty="0"/>
          </a:p>
        </p:txBody>
      </p:sp>
    </p:spTree>
    <p:extLst>
      <p:ext uri="{BB962C8B-B14F-4D97-AF65-F5344CB8AC3E}">
        <p14:creationId xmlns:p14="http://schemas.microsoft.com/office/powerpoint/2010/main" val="20695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New Default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efault Theme" id="{C41E393E-616A-4613-9A1A-8B51014256CA}" vid="{CEBF2415-6570-46BB-8F25-84E7D104AB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1158</Words>
  <Application>Microsoft Office PowerPoint</Application>
  <PresentationFormat>On-screen Show (4:3)</PresentationFormat>
  <Paragraphs>258</Paragraphs>
  <Slides>17</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Corbel</vt:lpstr>
      <vt:lpstr>Times New Roman</vt:lpstr>
      <vt:lpstr>Wingdings</vt:lpstr>
      <vt:lpstr>Wingdings 2</vt:lpstr>
      <vt:lpstr>Wingdings 3</vt:lpstr>
      <vt:lpstr>Module</vt:lpstr>
      <vt:lpstr>New Default Theme</vt:lpstr>
      <vt:lpstr>PowerPoint Presentation</vt:lpstr>
      <vt:lpstr>Long Island Sound</vt:lpstr>
      <vt:lpstr>History of Shellfishing</vt:lpstr>
      <vt:lpstr>Eutrophication-Induced Summer Hypoxia</vt:lpstr>
      <vt:lpstr>Live-Dead Analysis</vt:lpstr>
      <vt:lpstr>Water Quality Indicator for LIS</vt:lpstr>
      <vt:lpstr>Observations</vt:lpstr>
      <vt:lpstr>Observations</vt:lpstr>
      <vt:lpstr>Predictions</vt:lpstr>
      <vt:lpstr>Methods</vt:lpstr>
      <vt:lpstr>Methods</vt:lpstr>
      <vt:lpstr>Results</vt:lpstr>
      <vt:lpstr>Results</vt:lpstr>
      <vt:lpstr>Percentage of Shell Covered</vt:lpstr>
      <vt:lpstr>Results</vt:lpstr>
      <vt:lpstr>Conclusions</vt:lpstr>
      <vt:lpstr>Acknowledgements</vt:lpstr>
    </vt:vector>
  </TitlesOfParts>
  <Company>Murray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Casey</dc:creator>
  <cp:lastModifiedBy>Michelle Casey</cp:lastModifiedBy>
  <cp:revision>77</cp:revision>
  <dcterms:created xsi:type="dcterms:W3CDTF">2019-03-12T16:12:22Z</dcterms:created>
  <dcterms:modified xsi:type="dcterms:W3CDTF">2019-04-02T19:10:30Z</dcterms:modified>
</cp:coreProperties>
</file>