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0" r:id="rId4"/>
    <p:sldId id="277" r:id="rId5"/>
    <p:sldId id="259" r:id="rId6"/>
    <p:sldId id="271" r:id="rId7"/>
    <p:sldId id="273" r:id="rId8"/>
    <p:sldId id="272" r:id="rId9"/>
    <p:sldId id="260" r:id="rId10"/>
    <p:sldId id="262" r:id="rId11"/>
    <p:sldId id="274" r:id="rId12"/>
    <p:sldId id="275" r:id="rId13"/>
    <p:sldId id="276" r:id="rId14"/>
    <p:sldId id="263" r:id="rId15"/>
    <p:sldId id="264" r:id="rId16"/>
    <p:sldId id="265" r:id="rId17"/>
    <p:sldId id="266" r:id="rId18"/>
    <p:sldId id="26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9080" autoAdjust="0"/>
  </p:normalViewPr>
  <p:slideViewPr>
    <p:cSldViewPr snapToGrid="0">
      <p:cViewPr varScale="1">
        <p:scale>
          <a:sx n="71" d="100"/>
          <a:sy n="71" d="100"/>
        </p:scale>
        <p:origin x="7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05BAF-5E45-46F3-8ACA-29CD7D65981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0452B-0364-4F85-AA30-1C0AAA966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5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Mayor </a:t>
            </a:r>
            <a:r>
              <a:rPr lang="en-US" dirty="0" err="1" smtClean="0"/>
              <a:t>Tecklenburg</a:t>
            </a:r>
            <a:r>
              <a:rPr lang="en-US" baseline="0" dirty="0" smtClean="0"/>
              <a:t> calls it our top priority </a:t>
            </a:r>
          </a:p>
          <a:p>
            <a:r>
              <a:rPr lang="en-US" baseline="0" dirty="0" smtClean="0"/>
              <a:t>“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 fund” for drainage-related expenses at $11.3 mil for 2019</a:t>
            </a:r>
          </a:p>
          <a:p>
            <a:r>
              <a:rPr lang="en-US" baseline="0" dirty="0" smtClean="0"/>
              <a:t>Rainfall flooding different from tidal flooding: record 50 days in 2016</a:t>
            </a:r>
          </a:p>
          <a:p>
            <a:r>
              <a:rPr lang="en-US" baseline="0" dirty="0" smtClean="0"/>
              <a:t>Images are from Irma</a:t>
            </a:r>
          </a:p>
          <a:p>
            <a:r>
              <a:rPr lang="en-US" baseline="0" dirty="0" smtClean="0"/>
              <a:t>Precipitation map made using Inverse Distance Weighted on rain gauge values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7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LiDAR</a:t>
            </a:r>
            <a:r>
              <a:rPr lang="en-US" baseline="0" dirty="0" smtClean="0"/>
              <a:t> from NOAA digital coast</a:t>
            </a:r>
          </a:p>
          <a:p>
            <a:r>
              <a:rPr lang="en-US" baseline="0" dirty="0" smtClean="0"/>
              <a:t>1 meter resolution </a:t>
            </a:r>
          </a:p>
          <a:p>
            <a:r>
              <a:rPr lang="en-US" baseline="0" dirty="0" smtClean="0"/>
              <a:t>Classified </a:t>
            </a:r>
            <a:r>
              <a:rPr lang="en-US" baseline="0" dirty="0" err="1" smtClean="0"/>
              <a:t>symbology</a:t>
            </a:r>
            <a:r>
              <a:rPr lang="en-US" baseline="0" dirty="0" smtClean="0"/>
              <a:t> to separate everything over 1 meter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1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Extract by mask tool to</a:t>
            </a:r>
            <a:r>
              <a:rPr lang="en-US" baseline="0" dirty="0" smtClean="0"/>
              <a:t> separate layers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88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Normalized</a:t>
            </a:r>
            <a:r>
              <a:rPr lang="en-US" baseline="0" dirty="0" smtClean="0"/>
              <a:t> Difference Vegetation Index </a:t>
            </a:r>
          </a:p>
          <a:p>
            <a:r>
              <a:rPr lang="en-US" baseline="0" dirty="0" smtClean="0"/>
              <a:t>Highlights healthy vegetation </a:t>
            </a:r>
          </a:p>
          <a:p>
            <a:r>
              <a:rPr lang="en-US" baseline="0" dirty="0" smtClean="0"/>
              <a:t>Ground level vegetation must be grass, above must be trees</a:t>
            </a:r>
          </a:p>
          <a:p>
            <a:r>
              <a:rPr lang="en-US" baseline="0" dirty="0" smtClean="0"/>
              <a:t>Ground level non vegetative must be asphalt or barren, above must be buildings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10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Downtown</a:t>
            </a:r>
            <a:r>
              <a:rPr lang="en-US" baseline="0" dirty="0" smtClean="0"/>
              <a:t> streets are variable and inconsistent </a:t>
            </a:r>
          </a:p>
          <a:p>
            <a:r>
              <a:rPr lang="en-US" baseline="0" dirty="0" smtClean="0"/>
              <a:t>East Bay, Meeting, King, Rutledge change often </a:t>
            </a:r>
          </a:p>
          <a:p>
            <a:r>
              <a:rPr lang="en-US" baseline="0" dirty="0" smtClean="0"/>
              <a:t>I didn’t have to digitize buildings so streets are my contribution to future analysts  </a:t>
            </a:r>
          </a:p>
          <a:p>
            <a:r>
              <a:rPr lang="en-US" baseline="0" dirty="0" smtClean="0"/>
              <a:t>How to automate elsewhere?</a:t>
            </a:r>
          </a:p>
          <a:p>
            <a:r>
              <a:rPr lang="en-US" baseline="0" dirty="0" smtClean="0"/>
              <a:t>Developed a decision tree: Functional Class (2-7), Direction of travel, Median type, and Speed Category </a:t>
            </a:r>
          </a:p>
          <a:p>
            <a:r>
              <a:rPr lang="en-US" baseline="0" dirty="0" smtClean="0"/>
              <a:t>*Next slide is a little disorienting 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8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classification using only the unsupervised ISO Cluster classifier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Looks pretty good, but how accurate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39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we’ve got impervious surface cover. How does that fit into the runoff model?</a:t>
            </a:r>
          </a:p>
          <a:p>
            <a:r>
              <a:rPr lang="en-US" baseline="0" dirty="0" smtClean="0"/>
              <a:t>Begin by delineating watersheds appropriate for study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74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about 350 on the peninsula </a:t>
            </a:r>
          </a:p>
          <a:p>
            <a:r>
              <a:rPr lang="en-US" dirty="0" smtClean="0"/>
              <a:t>Threshold</a:t>
            </a:r>
            <a:r>
              <a:rPr lang="en-US" baseline="0" dirty="0" smtClean="0"/>
              <a:t> determines watershed size by how many cells flow into what is defined a “stream” </a:t>
            </a:r>
          </a:p>
          <a:p>
            <a:r>
              <a:rPr lang="en-US" baseline="0" dirty="0" smtClean="0"/>
              <a:t>20,000 used for this analysis </a:t>
            </a:r>
          </a:p>
          <a:p>
            <a:r>
              <a:rPr lang="en-US" baseline="0" dirty="0" smtClean="0"/>
              <a:t>On average, sheds are about 14 acres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2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creates a map with impervious</a:t>
            </a:r>
            <a:r>
              <a:rPr lang="en-US" baseline="0" dirty="0" smtClean="0"/>
              <a:t> and pervious polygons within each watershed boundary </a:t>
            </a:r>
          </a:p>
          <a:p>
            <a:r>
              <a:rPr lang="en-US" baseline="0" dirty="0" smtClean="0"/>
              <a:t>Therefore yielding percent impervious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69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equation comes from Purdue’s L-THIA manual </a:t>
            </a:r>
          </a:p>
          <a:p>
            <a:r>
              <a:rPr lang="en-US" dirty="0" smtClean="0"/>
              <a:t>Peninsula</a:t>
            </a:r>
            <a:r>
              <a:rPr lang="en-US" baseline="0" dirty="0" smtClean="0"/>
              <a:t> soil is all hydrologic group D as even open grass is firmly compacted/disturbed </a:t>
            </a:r>
          </a:p>
          <a:p>
            <a:r>
              <a:rPr lang="en-US" baseline="0" dirty="0" smtClean="0"/>
              <a:t>and from their table, CN0% impervious has a value of 84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92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P, we will use 1 year, 2 year, 5 year, 10 year, 25 year, 50 year, and 100 year rainfall values </a:t>
            </a:r>
          </a:p>
          <a:p>
            <a:r>
              <a:rPr lang="en-US" baseline="0" dirty="0" err="1" smtClean="0"/>
              <a:t>Qd</a:t>
            </a:r>
            <a:r>
              <a:rPr lang="en-US" baseline="0" dirty="0" smtClean="0"/>
              <a:t> will be normalized for shed area and values from sheds that feed into one another will be summed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9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3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</a:t>
            </a:r>
            <a:r>
              <a:rPr lang="en-US" baseline="0" dirty="0" smtClean="0"/>
              <a:t> amount of literature on L-THIA use </a:t>
            </a:r>
          </a:p>
          <a:p>
            <a:r>
              <a:rPr lang="en-US" baseline="0" dirty="0" smtClean="0"/>
              <a:t>So we’re focused on the modification to CN calculation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4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2017 NAIP imagery but its only 3 band (no NIR)</a:t>
            </a:r>
          </a:p>
          <a:p>
            <a:r>
              <a:rPr lang="en-US" baseline="0" dirty="0" smtClean="0"/>
              <a:t>1 meter means each pixel is a meter </a:t>
            </a:r>
          </a:p>
          <a:p>
            <a:r>
              <a:rPr lang="en-US" baseline="0" dirty="0" smtClean="0"/>
              <a:t>Here we are at the Francis Marion– image beginning to pixilate </a:t>
            </a:r>
          </a:p>
          <a:p>
            <a:r>
              <a:rPr lang="en-US" baseline="0" dirty="0" smtClean="0"/>
              <a:t>The peninsula is about a mile and a half wide by three miles long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5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LiDAR</a:t>
            </a:r>
            <a:r>
              <a:rPr lang="en-US" baseline="0" dirty="0" smtClean="0"/>
              <a:t> data publicly available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5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we delineate</a:t>
            </a:r>
            <a:r>
              <a:rPr lang="en-US" baseline="0" dirty="0" smtClean="0"/>
              <a:t> marshes and wetlands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1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Picks</a:t>
            </a:r>
            <a:r>
              <a:rPr lang="en-US" baseline="0" dirty="0" smtClean="0"/>
              <a:t> up low-lying south of Broad areas but those will be covered by other layers </a:t>
            </a:r>
          </a:p>
          <a:p>
            <a:r>
              <a:rPr lang="en-US" baseline="0" dirty="0" smtClean="0"/>
              <a:t>Next we identify bodies of water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2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Particularly</a:t>
            </a:r>
            <a:r>
              <a:rPr lang="en-US" baseline="0" dirty="0" smtClean="0"/>
              <a:t> the two pesky ponds on the south end of the peninsula</a:t>
            </a:r>
            <a:endParaRPr lang="en-US" dirty="0" smtClean="0"/>
          </a:p>
          <a:p>
            <a:r>
              <a:rPr lang="en-US" dirty="0" smtClean="0"/>
              <a:t>Credit</a:t>
            </a:r>
            <a:r>
              <a:rPr lang="en-US" baseline="0" dirty="0" smtClean="0"/>
              <a:t> Norm on tool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13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a game called “greys and</a:t>
            </a:r>
            <a:r>
              <a:rPr lang="en-US" baseline="0" dirty="0" smtClean="0"/>
              <a:t> greens”</a:t>
            </a:r>
          </a:p>
          <a:p>
            <a:r>
              <a:rPr lang="en-US" baseline="0" dirty="0" smtClean="0"/>
              <a:t>Starting with asphalt and rooftops and working toward grass and trees </a:t>
            </a:r>
          </a:p>
          <a:p>
            <a:r>
              <a:rPr lang="en-US" baseline="0" dirty="0" smtClean="0"/>
              <a:t>Is there a way to automate this process? </a:t>
            </a:r>
          </a:p>
          <a:p>
            <a:r>
              <a:rPr lang="en-US" baseline="0" dirty="0" smtClean="0"/>
              <a:t>We have an accurately classified map from this methodology (later) </a:t>
            </a:r>
          </a:p>
          <a:p>
            <a:r>
              <a:rPr lang="en-US" baseline="0" dirty="0" smtClean="0"/>
              <a:t>But labor intensive on a larger scale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0452B-0364-4F85-AA30-1C0AAA9669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Flood Hazard mapping in Charleston, </a:t>
            </a:r>
            <a:r>
              <a:rPr lang="en-US" dirty="0" err="1" smtClean="0"/>
              <a:t>sc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L-</a:t>
            </a:r>
            <a:r>
              <a:rPr lang="en-US" dirty="0" err="1" smtClean="0"/>
              <a:t>thia</a:t>
            </a:r>
            <a:r>
              <a:rPr lang="en-US" dirty="0" smtClean="0"/>
              <a:t> based, modified curve number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65576" y="5437795"/>
            <a:ext cx="3809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Casey Conrad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Master of Environmental Studies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Advisor: Norm Levine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1" y="5437796"/>
            <a:ext cx="2871693" cy="8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</a:t>
            </a:r>
            <a:r>
              <a:rPr lang="en-US" dirty="0" err="1" smtClean="0"/>
              <a:t>iso</a:t>
            </a:r>
            <a:r>
              <a:rPr lang="en-US" dirty="0"/>
              <a:t> </a:t>
            </a:r>
            <a:r>
              <a:rPr lang="en-US" dirty="0" smtClean="0"/>
              <a:t>Cluster Classification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3" y="1959436"/>
            <a:ext cx="1821052" cy="3050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57" y="1959436"/>
            <a:ext cx="1733992" cy="29334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00" y="2369465"/>
            <a:ext cx="4273298" cy="4206768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84" y="2369465"/>
            <a:ext cx="4239624" cy="4153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5027" y="6488668"/>
            <a:ext cx="290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…but can this be automated?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Surface Model (DSM)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6" y="1980326"/>
            <a:ext cx="4550366" cy="4610174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54" y="1966919"/>
            <a:ext cx="4586925" cy="4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Separating </a:t>
            </a:r>
            <a:r>
              <a:rPr lang="en-US" dirty="0" err="1" smtClean="0"/>
              <a:t>IMagery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6" y="2063077"/>
            <a:ext cx="4318354" cy="4218049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85" y="2085225"/>
            <a:ext cx="4378094" cy="4200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4112" y="6262071"/>
            <a:ext cx="151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Ground Level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7086" y="6281126"/>
            <a:ext cx="226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Above 1 meter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5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NDVI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56" y="2063077"/>
            <a:ext cx="4285413" cy="4218049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85" y="2085225"/>
            <a:ext cx="4169893" cy="4200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4112" y="6262071"/>
            <a:ext cx="151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Ground Level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7086" y="6281126"/>
            <a:ext cx="226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Above 1 meter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19" y="3088555"/>
            <a:ext cx="1063957" cy="1171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15" y="3088555"/>
            <a:ext cx="1304045" cy="94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Streets &amp; Buildings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93" y="3724934"/>
            <a:ext cx="2607802" cy="2862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192" y="2027718"/>
            <a:ext cx="5605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Streets were measured individually (on imagery)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378 in total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N/S streets measured at major intersections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“Buffer” tool used to create accurate widths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Building footprint polygon updated in 2018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45" y="2045883"/>
            <a:ext cx="5135363" cy="4541368"/>
          </a:xfrm>
        </p:spPr>
      </p:pic>
    </p:spTree>
    <p:extLst>
      <p:ext uri="{BB962C8B-B14F-4D97-AF65-F5344CB8AC3E}">
        <p14:creationId xmlns:p14="http://schemas.microsoft.com/office/powerpoint/2010/main" val="37039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0" y="625281"/>
            <a:ext cx="6070529" cy="6232719"/>
          </a:xfrm>
          <a:prstGeom prst="rect">
            <a:avLst/>
          </a:prstGeom>
        </p:spPr>
      </p:pic>
      <p:pic>
        <p:nvPicPr>
          <p:cNvPr id="2" name="Classification 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6996" y="1225193"/>
            <a:ext cx="4481839" cy="50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Assessment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5861" y="1991989"/>
            <a:ext cx="4310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Equal stratified random point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350 total, 50 per class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Confusion matrix with 82.5% total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92.5% when pervious and impervious classes were collapsed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81" y="3849301"/>
            <a:ext cx="2973902" cy="2848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04" y="2155286"/>
            <a:ext cx="6842955" cy="2059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43" y="4654398"/>
            <a:ext cx="4943475" cy="12382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294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WaterSHeds</a:t>
            </a:r>
            <a:endParaRPr lang="en-US" dirty="0"/>
          </a:p>
        </p:txBody>
      </p:sp>
      <p:pic>
        <p:nvPicPr>
          <p:cNvPr id="4" name="Chs_watershe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3354" y="1882562"/>
            <a:ext cx="5887454" cy="482614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444636"/>
            <a:ext cx="5046721" cy="1643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429" y="1992086"/>
            <a:ext cx="5094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Start with DEM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Fill sinks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Flow Direction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Flow Accumulation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Conditional Tool to set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Stream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Watershed Tool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9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Union!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456883"/>
            <a:ext cx="3936217" cy="3855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30" y="2472915"/>
            <a:ext cx="4061719" cy="4007099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4335458" y="4317425"/>
            <a:ext cx="476525" cy="45037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 7"/>
          <p:cNvSpPr/>
          <p:nvPr/>
        </p:nvSpPr>
        <p:spPr>
          <a:xfrm>
            <a:off x="9070811" y="4317425"/>
            <a:ext cx="482985" cy="573206"/>
          </a:xfrm>
          <a:prstGeom prst="mathEqual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41065" y="4373195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% Impervious</a:t>
            </a:r>
          </a:p>
        </p:txBody>
      </p:sp>
    </p:spTree>
    <p:extLst>
      <p:ext uri="{BB962C8B-B14F-4D97-AF65-F5344CB8AC3E}">
        <p14:creationId xmlns:p14="http://schemas.microsoft.com/office/powerpoint/2010/main" val="12883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1014413"/>
          </a:xfrm>
        </p:spPr>
        <p:txBody>
          <a:bodyPr/>
          <a:lstStyle/>
          <a:p>
            <a:r>
              <a:rPr lang="en-US" dirty="0" smtClean="0"/>
              <a:t>Calculating Curve Numbers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0" y="701675"/>
            <a:ext cx="5359125" cy="6039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38" y="701675"/>
            <a:ext cx="5462452" cy="6039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38" y="6057544"/>
            <a:ext cx="30384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Flooding In Charleston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81" y="2258008"/>
            <a:ext cx="5834528" cy="4375896"/>
          </a:xfrm>
        </p:spPr>
      </p:pic>
      <p:sp>
        <p:nvSpPr>
          <p:cNvPr id="7" name="TextBox 6"/>
          <p:cNvSpPr txBox="1"/>
          <p:nvPr/>
        </p:nvSpPr>
        <p:spPr>
          <a:xfrm>
            <a:off x="581192" y="1924334"/>
            <a:ext cx="408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2004" y="2098890"/>
            <a:ext cx="5312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Joaquin “Rain Bomb” (2015): 11.5” in one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Bonnie (2016): 4-10”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Matthew (2016): 10-17” from Savannah to Florence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Irma (2017): 3-7”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30" y="3413855"/>
            <a:ext cx="4106606" cy="3220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30" y="4983471"/>
            <a:ext cx="811688" cy="15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Cn values: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421875"/>
            <a:ext cx="2742569" cy="925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3130241"/>
            <a:ext cx="2380740" cy="923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612" y="3407149"/>
            <a:ext cx="67692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 is the potential maximum retention after runoff begins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Ia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is initial abstraction, or rainfall lost to interception, surface depressions, or infiltration. Calculated as either 20% or 5% of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 in rainfall depth in inches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Q is depth of runoff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192" y="2060812"/>
            <a:ext cx="55979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These Q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values will be assigned to pour points from each watershed and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their level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above the DEM will be used to create flood inundation maps for each design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storm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Other runoff models like the Rational Formula and SWARM will be run on the same study area to compare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Flood maps will be used to determine parcel level risk assessment for properties on the peninsula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 suite of tools in ArcGIS model builder will be created for replicating this study in other coastal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Particularly tools for automating the classification process 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95499" y="6614940"/>
            <a:ext cx="1539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Image: cruisemapper.com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11" y="2060812"/>
            <a:ext cx="5357797" cy="455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Modelling Storm water Runoff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32722" y="2116820"/>
            <a:ext cx="4278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Long-Term Hydrologic Impact Assessment (L-THIA)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Developed at Purdue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Curve Number (CN) method similar to SWARM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Traditional L-THIA uses CN values from TR-55 manual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9305" y="2116820"/>
            <a:ext cx="1255594" cy="61414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81192" y="2212354"/>
            <a:ext cx="117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 Use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1918670" y="2116820"/>
            <a:ext cx="2442947" cy="61414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18670" y="2212354"/>
            <a:ext cx="244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Type/Hydric Grou</a:t>
            </a:r>
            <a:r>
              <a:rPr lang="en-US" dirty="0"/>
              <a:t>p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929209" y="2877932"/>
            <a:ext cx="395785" cy="61414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2942250" y="2877932"/>
            <a:ext cx="395785" cy="61414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29209" y="3639044"/>
            <a:ext cx="2518011" cy="59001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82747" y="3639607"/>
            <a:ext cx="221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Curve Number </a:t>
            </a:r>
            <a:endParaRPr lang="en-US" sz="2400" dirty="0"/>
          </a:p>
        </p:txBody>
      </p:sp>
      <p:sp>
        <p:nvSpPr>
          <p:cNvPr id="29" name="Cloud 28"/>
          <p:cNvSpPr/>
          <p:nvPr/>
        </p:nvSpPr>
        <p:spPr>
          <a:xfrm>
            <a:off x="4525387" y="2581686"/>
            <a:ext cx="2511188" cy="1712373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47410" y="3114706"/>
            <a:ext cx="1467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Long-Term </a:t>
            </a:r>
          </a:p>
          <a:p>
            <a:pPr algn="ctr"/>
            <a:r>
              <a:rPr lang="en-US" dirty="0" smtClean="0"/>
              <a:t>Rainfall</a:t>
            </a:r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2895640" y="4441022"/>
            <a:ext cx="395785" cy="61414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4908681" y="4441022"/>
            <a:ext cx="395785" cy="61414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593075" y="5202134"/>
            <a:ext cx="3152631" cy="101501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770496" y="5415169"/>
            <a:ext cx="278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L-THIA</a:t>
            </a:r>
            <a:endParaRPr lang="en-US" sz="3600" dirty="0"/>
          </a:p>
        </p:txBody>
      </p:sp>
      <p:sp>
        <p:nvSpPr>
          <p:cNvPr id="35" name="Rounded Rectangle 34"/>
          <p:cNvSpPr/>
          <p:nvPr/>
        </p:nvSpPr>
        <p:spPr>
          <a:xfrm>
            <a:off x="7332722" y="5217676"/>
            <a:ext cx="2643791" cy="8593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465325" y="5430710"/>
            <a:ext cx="27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Runoff Depths/Volumes</a:t>
            </a:r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5940652" y="5445200"/>
            <a:ext cx="1201003" cy="3548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Modelling Storm water Runoff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32722" y="2116820"/>
            <a:ext cx="42780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Long-Term Hydrologic Impact Assessment (L-THIA)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Developed at Purdue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Curve Number (CN) method similar to SWARM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Use of impervious surface cover in calculating CN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Classifying impervious/pervious surfaces from satellite imagery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9305" y="2116820"/>
            <a:ext cx="1255594" cy="61414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81192" y="2212354"/>
            <a:ext cx="117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 Use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1918670" y="2116820"/>
            <a:ext cx="2442947" cy="61414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18670" y="2212354"/>
            <a:ext cx="244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Type/Hydric Grou</a:t>
            </a:r>
            <a:r>
              <a:rPr lang="en-US" dirty="0"/>
              <a:t>p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929209" y="2877932"/>
            <a:ext cx="395785" cy="61414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2942250" y="2877932"/>
            <a:ext cx="395785" cy="61414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29209" y="3639044"/>
            <a:ext cx="2518011" cy="59001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82747" y="3639607"/>
            <a:ext cx="221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Curve Number </a:t>
            </a:r>
            <a:endParaRPr lang="en-US" sz="2400" dirty="0"/>
          </a:p>
        </p:txBody>
      </p:sp>
      <p:sp>
        <p:nvSpPr>
          <p:cNvPr id="29" name="Cloud 28"/>
          <p:cNvSpPr/>
          <p:nvPr/>
        </p:nvSpPr>
        <p:spPr>
          <a:xfrm>
            <a:off x="4525387" y="2581686"/>
            <a:ext cx="2511188" cy="1712373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47410" y="3114706"/>
            <a:ext cx="1467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Long-Term </a:t>
            </a:r>
          </a:p>
          <a:p>
            <a:pPr algn="ctr"/>
            <a:r>
              <a:rPr lang="en-US" dirty="0" smtClean="0"/>
              <a:t>Rainfall</a:t>
            </a:r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2895640" y="4441022"/>
            <a:ext cx="395785" cy="61414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4908681" y="4441022"/>
            <a:ext cx="395785" cy="61414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593075" y="5202134"/>
            <a:ext cx="3152631" cy="101501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770496" y="5415169"/>
            <a:ext cx="278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L-THIA</a:t>
            </a:r>
            <a:endParaRPr lang="en-US" sz="3600" dirty="0"/>
          </a:p>
        </p:txBody>
      </p:sp>
      <p:sp>
        <p:nvSpPr>
          <p:cNvPr id="35" name="Rounded Rectangle 34"/>
          <p:cNvSpPr/>
          <p:nvPr/>
        </p:nvSpPr>
        <p:spPr>
          <a:xfrm>
            <a:off x="7332722" y="5217676"/>
            <a:ext cx="2643791" cy="8593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465325" y="5430710"/>
            <a:ext cx="27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Runoff Depths/Volumes</a:t>
            </a:r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5940652" y="5445200"/>
            <a:ext cx="1201003" cy="3548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1 3"/>
          <p:cNvSpPr/>
          <p:nvPr/>
        </p:nvSpPr>
        <p:spPr>
          <a:xfrm>
            <a:off x="394116" y="4101272"/>
            <a:ext cx="1547859" cy="1397057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3605" y="4549439"/>
            <a:ext cx="7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8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Charleston, SC				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4" y="2016734"/>
            <a:ext cx="4790364" cy="4654491"/>
          </a:xfrm>
        </p:spPr>
      </p:pic>
      <p:sp>
        <p:nvSpPr>
          <p:cNvPr id="5" name="TextBox 4"/>
          <p:cNvSpPr txBox="1"/>
          <p:nvPr/>
        </p:nvSpPr>
        <p:spPr>
          <a:xfrm>
            <a:off x="581192" y="2016734"/>
            <a:ext cx="5122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NAIP Satellite 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Captured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4-band: red, green, blue, near infrared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 meter resolution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16" y="3307287"/>
            <a:ext cx="4405457" cy="33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 (Dem)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02" y="2062065"/>
            <a:ext cx="4791515" cy="4609161"/>
          </a:xfrm>
        </p:spPr>
      </p:pic>
      <p:sp>
        <p:nvSpPr>
          <p:cNvPr id="9" name="TextBox 8"/>
          <p:cNvSpPr txBox="1"/>
          <p:nvPr/>
        </p:nvSpPr>
        <p:spPr>
          <a:xfrm>
            <a:off x="485192" y="2062065"/>
            <a:ext cx="5299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Captured in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2009, LiDAR from NOAA digital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DEM generated in 2016, IDW from last return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 meter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Extract peninsula outline (Value &gt; 0)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4" y="3678315"/>
            <a:ext cx="3713584" cy="29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 (Dem)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38" y="2062065"/>
            <a:ext cx="4702843" cy="4609161"/>
          </a:xfrm>
        </p:spPr>
      </p:pic>
      <p:sp>
        <p:nvSpPr>
          <p:cNvPr id="9" name="TextBox 8"/>
          <p:cNvSpPr txBox="1"/>
          <p:nvPr/>
        </p:nvSpPr>
        <p:spPr>
          <a:xfrm>
            <a:off x="485192" y="2062065"/>
            <a:ext cx="5299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Captured in 2009, LiDAR from NOAA digital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DEM generated in 2016, IDW from last return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meter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Extract peninsula outline (Value &gt; 0)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4" y="3678315"/>
            <a:ext cx="3713584" cy="29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 (Dem)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71" y="2062065"/>
            <a:ext cx="4633908" cy="4609161"/>
          </a:xfrm>
        </p:spPr>
      </p:pic>
      <p:sp>
        <p:nvSpPr>
          <p:cNvPr id="9" name="TextBox 8"/>
          <p:cNvSpPr txBox="1"/>
          <p:nvPr/>
        </p:nvSpPr>
        <p:spPr>
          <a:xfrm>
            <a:off x="485192" y="2062065"/>
            <a:ext cx="5299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Captured in 2009, LiDAR from NOAA digital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DEM generated in 2016, IDW from last return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meter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Extract peninsula outline (Value &gt; 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Extract marsh/wetland (Value &gt; 0, &amp; &lt; 0.95)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4" y="3678315"/>
            <a:ext cx="3713584" cy="29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finder tool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39" y="2115585"/>
            <a:ext cx="4379121" cy="457430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3562066"/>
            <a:ext cx="6024431" cy="2595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192" y="2115585"/>
            <a:ext cx="529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Uses a “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Hillshade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” tool in 4 directions (N, E, S,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Conditional statement where all 4 equal 180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Finds perfectly flat areas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9142</TotalTime>
  <Words>1121</Words>
  <Application>Microsoft Office PowerPoint</Application>
  <PresentationFormat>Widescreen</PresentationFormat>
  <Paragraphs>176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Gill Sans MT</vt:lpstr>
      <vt:lpstr>Wingdings 2</vt:lpstr>
      <vt:lpstr>Dividend</vt:lpstr>
      <vt:lpstr>Flood Hazard mapping in Charleston, sc</vt:lpstr>
      <vt:lpstr>Flooding In Charleston</vt:lpstr>
      <vt:lpstr>Modelling Storm water Runoff </vt:lpstr>
      <vt:lpstr>Modelling Storm water Runoff </vt:lpstr>
      <vt:lpstr>Charleston, SC     </vt:lpstr>
      <vt:lpstr>Digital elevation model (Dem)</vt:lpstr>
      <vt:lpstr>Digital elevation model (Dem)</vt:lpstr>
      <vt:lpstr>Digital elevation model (Dem)</vt:lpstr>
      <vt:lpstr>Water finder tool</vt:lpstr>
      <vt:lpstr>Unsupervised iso Cluster Classification</vt:lpstr>
      <vt:lpstr>Digital Surface Model (DSM)</vt:lpstr>
      <vt:lpstr>Separating IMagery</vt:lpstr>
      <vt:lpstr>NDVI</vt:lpstr>
      <vt:lpstr>Streets &amp; Buildings</vt:lpstr>
      <vt:lpstr>PowerPoint Presentation</vt:lpstr>
      <vt:lpstr>Accuracy Assessment</vt:lpstr>
      <vt:lpstr>WaterSHeds</vt:lpstr>
      <vt:lpstr>Union!</vt:lpstr>
      <vt:lpstr>Calculating Curve Numbers</vt:lpstr>
      <vt:lpstr>Using Cn values:</vt:lpstr>
      <vt:lpstr>Project Goals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Hazard mapping in Charleston, sc</dc:title>
  <dc:creator>Conrad, Casey D (Student)</dc:creator>
  <cp:lastModifiedBy>Conrad, Casey D (Student)</cp:lastModifiedBy>
  <cp:revision>69</cp:revision>
  <dcterms:created xsi:type="dcterms:W3CDTF">2019-03-21T16:17:51Z</dcterms:created>
  <dcterms:modified xsi:type="dcterms:W3CDTF">2019-04-01T20:15:29Z</dcterms:modified>
</cp:coreProperties>
</file>