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3"/>
  </p:notesMasterIdLst>
  <p:sldIdLst>
    <p:sldId id="333" r:id="rId3"/>
    <p:sldId id="428" r:id="rId4"/>
    <p:sldId id="434" r:id="rId5"/>
    <p:sldId id="427" r:id="rId6"/>
    <p:sldId id="398" r:id="rId7"/>
    <p:sldId id="435" r:id="rId8"/>
    <p:sldId id="361" r:id="rId9"/>
    <p:sldId id="318" r:id="rId10"/>
    <p:sldId id="425" r:id="rId11"/>
    <p:sldId id="319" r:id="rId12"/>
    <p:sldId id="426" r:id="rId13"/>
    <p:sldId id="260" r:id="rId14"/>
    <p:sldId id="421" r:id="rId15"/>
    <p:sldId id="262" r:id="rId16"/>
    <p:sldId id="269" r:id="rId17"/>
    <p:sldId id="380" r:id="rId18"/>
    <p:sldId id="452" r:id="rId19"/>
    <p:sldId id="430" r:id="rId20"/>
    <p:sldId id="454" r:id="rId21"/>
    <p:sldId id="455" r:id="rId22"/>
    <p:sldId id="393" r:id="rId23"/>
    <p:sldId id="394" r:id="rId24"/>
    <p:sldId id="381" r:id="rId25"/>
    <p:sldId id="415" r:id="rId26"/>
    <p:sldId id="335" r:id="rId27"/>
    <p:sldId id="312" r:id="rId28"/>
    <p:sldId id="383" r:id="rId29"/>
    <p:sldId id="328" r:id="rId30"/>
    <p:sldId id="359" r:id="rId31"/>
    <p:sldId id="451" r:id="rId32"/>
    <p:sldId id="289" r:id="rId33"/>
    <p:sldId id="384" r:id="rId34"/>
    <p:sldId id="436" r:id="rId35"/>
    <p:sldId id="411" r:id="rId36"/>
    <p:sldId id="320" r:id="rId37"/>
    <p:sldId id="385" r:id="rId38"/>
    <p:sldId id="433" r:id="rId39"/>
    <p:sldId id="450" r:id="rId40"/>
    <p:sldId id="444" r:id="rId41"/>
    <p:sldId id="388"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CC"/>
    <a:srgbClr val="FFFFFF"/>
    <a:srgbClr val="A1B8A2"/>
    <a:srgbClr val="DED5BF"/>
    <a:srgbClr val="B3B4B7"/>
    <a:srgbClr val="C8C9CB"/>
    <a:srgbClr val="C8E4D8"/>
    <a:srgbClr val="FFD9B3"/>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2" autoAdjust="0"/>
    <p:restoredTop sz="66753" autoAdjust="0"/>
  </p:normalViewPr>
  <p:slideViewPr>
    <p:cSldViewPr snapToGrid="0" showGuides="1">
      <p:cViewPr varScale="1">
        <p:scale>
          <a:sx n="65" d="100"/>
          <a:sy n="65" d="100"/>
        </p:scale>
        <p:origin x="1878" y="78"/>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39999-3EFB-499D-90B4-955CFF243187}"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BBAF61-6A43-4C7F-9632-DABB8C1A7FA2}" type="slidenum">
              <a:rPr lang="en-US" smtClean="0"/>
              <a:t>‹#›</a:t>
            </a:fld>
            <a:endParaRPr lang="en-US"/>
          </a:p>
        </p:txBody>
      </p:sp>
    </p:spTree>
    <p:extLst>
      <p:ext uri="{BB962C8B-B14F-4D97-AF65-F5344CB8AC3E}">
        <p14:creationId xmlns:p14="http://schemas.microsoft.com/office/powerpoint/2010/main" val="3546464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Antler Orogeny was the first tectonic event to affect Western North America since Precambrian rifting. This talk uses Recent analogs to infer the process. The slide animations are meant to draw your eye to details without using a pointer. </a:t>
            </a:r>
          </a:p>
        </p:txBody>
      </p:sp>
      <p:sp>
        <p:nvSpPr>
          <p:cNvPr id="4" name="Slide Number Placeholder 3"/>
          <p:cNvSpPr>
            <a:spLocks noGrp="1"/>
          </p:cNvSpPr>
          <p:nvPr>
            <p:ph type="sldNum" sz="quarter" idx="5"/>
          </p:nvPr>
        </p:nvSpPr>
        <p:spPr/>
        <p:txBody>
          <a:bodyPr/>
          <a:lstStyle/>
          <a:p>
            <a:fld id="{B8BBAF61-6A43-4C7F-9632-DABB8C1A7FA2}" type="slidenum">
              <a:rPr lang="en-US" smtClean="0"/>
              <a:t>1</a:t>
            </a:fld>
            <a:endParaRPr lang="en-US"/>
          </a:p>
        </p:txBody>
      </p:sp>
    </p:spTree>
    <p:extLst>
      <p:ext uri="{BB962C8B-B14F-4D97-AF65-F5344CB8AC3E}">
        <p14:creationId xmlns:p14="http://schemas.microsoft.com/office/powerpoint/2010/main" val="1497295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seismic line is from western New Guinea, where continental crust of the Australian plate is falling into the East Indonesia subduction zone.  I worked in Indonesia for several years, after having mapped in the Roberts Mountains some 40 years earlier. </a:t>
            </a:r>
          </a:p>
        </p:txBody>
      </p:sp>
      <p:sp>
        <p:nvSpPr>
          <p:cNvPr id="4" name="Slide Number Placeholder 3"/>
          <p:cNvSpPr>
            <a:spLocks noGrp="1"/>
          </p:cNvSpPr>
          <p:nvPr>
            <p:ph type="sldNum" sz="quarter" idx="5"/>
          </p:nvPr>
        </p:nvSpPr>
        <p:spPr/>
        <p:txBody>
          <a:bodyPr/>
          <a:lstStyle/>
          <a:p>
            <a:fld id="{B8BBAF61-6A43-4C7F-9632-DABB8C1A7FA2}" type="slidenum">
              <a:rPr lang="en-US" smtClean="0"/>
              <a:t>10</a:t>
            </a:fld>
            <a:endParaRPr lang="en-US"/>
          </a:p>
        </p:txBody>
      </p:sp>
    </p:spTree>
    <p:extLst>
      <p:ext uri="{BB962C8B-B14F-4D97-AF65-F5344CB8AC3E}">
        <p14:creationId xmlns:p14="http://schemas.microsoft.com/office/powerpoint/2010/main" val="825467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Miocene carbonate platform is falling into a subduction zone. Sediment scraped off the descending plate forms an accretionary prism above a detachment surface. The carbonate platform grew in shallow water, but as subsidence accelerated through descent into the trench, the platform stopped growing due to drowning, and became overlain by fore-deep claystone. </a:t>
            </a:r>
          </a:p>
        </p:txBody>
      </p:sp>
      <p:sp>
        <p:nvSpPr>
          <p:cNvPr id="4" name="Slide Number Placeholder 3"/>
          <p:cNvSpPr>
            <a:spLocks noGrp="1"/>
          </p:cNvSpPr>
          <p:nvPr>
            <p:ph type="sldNum" sz="quarter" idx="5"/>
          </p:nvPr>
        </p:nvSpPr>
        <p:spPr/>
        <p:txBody>
          <a:bodyPr/>
          <a:lstStyle/>
          <a:p>
            <a:fld id="{B8BBAF61-6A43-4C7F-9632-DABB8C1A7FA2}" type="slidenum">
              <a:rPr lang="en-US" smtClean="0"/>
              <a:t>11</a:t>
            </a:fld>
            <a:endParaRPr lang="en-US"/>
          </a:p>
        </p:txBody>
      </p:sp>
    </p:spTree>
    <p:extLst>
      <p:ext uri="{BB962C8B-B14F-4D97-AF65-F5344CB8AC3E}">
        <p14:creationId xmlns:p14="http://schemas.microsoft.com/office/powerpoint/2010/main" val="3294704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northwest shelf of Australia is colliding with the Indonesia subduction zone.  Australia rifted from Gondwanaland in the Jurassic and has migrated north ever since.  At the same time, slab-rollback is moving the Indonesian subduction zone to the south. Simply by coincidence, these plates have encountered one another. This map shows that the south and southwestern coasts of Australia are still passive margins. It is only the Northwest Shelf that has encountered the Timor Trough. </a:t>
            </a:r>
          </a:p>
          <a:p>
            <a:endParaRPr lang="en-US" dirty="0"/>
          </a:p>
        </p:txBody>
      </p:sp>
      <p:sp>
        <p:nvSpPr>
          <p:cNvPr id="4" name="Slide Number Placeholder 3"/>
          <p:cNvSpPr>
            <a:spLocks noGrp="1"/>
          </p:cNvSpPr>
          <p:nvPr>
            <p:ph type="sldNum" sz="quarter" idx="5"/>
          </p:nvPr>
        </p:nvSpPr>
        <p:spPr/>
        <p:txBody>
          <a:bodyPr/>
          <a:lstStyle/>
          <a:p>
            <a:fld id="{B8BBAF61-6A43-4C7F-9632-DABB8C1A7FA2}" type="slidenum">
              <a:rPr lang="en-US" smtClean="0"/>
              <a:t>12</a:t>
            </a:fld>
            <a:endParaRPr lang="en-US"/>
          </a:p>
        </p:txBody>
      </p:sp>
    </p:spTree>
    <p:extLst>
      <p:ext uri="{BB962C8B-B14F-4D97-AF65-F5344CB8AC3E}">
        <p14:creationId xmlns:p14="http://schemas.microsoft.com/office/powerpoint/2010/main" val="1195891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trace of a seismic line that extends from shallow water down to 10,000-foot water depth at the base of the Timor Trough. </a:t>
            </a:r>
          </a:p>
        </p:txBody>
      </p:sp>
      <p:sp>
        <p:nvSpPr>
          <p:cNvPr id="4" name="Slide Number Placeholder 3"/>
          <p:cNvSpPr>
            <a:spLocks noGrp="1"/>
          </p:cNvSpPr>
          <p:nvPr>
            <p:ph type="sldNum" sz="quarter" idx="5"/>
          </p:nvPr>
        </p:nvSpPr>
        <p:spPr/>
        <p:txBody>
          <a:bodyPr/>
          <a:lstStyle/>
          <a:p>
            <a:fld id="{B8BBAF61-6A43-4C7F-9632-DABB8C1A7FA2}" type="slidenum">
              <a:rPr lang="en-US" smtClean="0"/>
              <a:t>13</a:t>
            </a:fld>
            <a:endParaRPr lang="en-US"/>
          </a:p>
        </p:txBody>
      </p:sp>
    </p:spTree>
    <p:extLst>
      <p:ext uri="{BB962C8B-B14F-4D97-AF65-F5344CB8AC3E}">
        <p14:creationId xmlns:p14="http://schemas.microsoft.com/office/powerpoint/2010/main" val="12238443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Continental Crust of the Australian Northwest Shelf is falling into the Timor Trough. Deepwater sediment scrapes off the descending plate and piles up into an accretionary prism. </a:t>
            </a:r>
          </a:p>
        </p:txBody>
      </p:sp>
      <p:sp>
        <p:nvSpPr>
          <p:cNvPr id="4" name="Slide Number Placeholder 3"/>
          <p:cNvSpPr>
            <a:spLocks noGrp="1"/>
          </p:cNvSpPr>
          <p:nvPr>
            <p:ph type="sldNum" sz="quarter" idx="5"/>
          </p:nvPr>
        </p:nvSpPr>
        <p:spPr/>
        <p:txBody>
          <a:bodyPr/>
          <a:lstStyle/>
          <a:p>
            <a:fld id="{B8BBAF61-6A43-4C7F-9632-DABB8C1A7FA2}" type="slidenum">
              <a:rPr lang="en-US" smtClean="0"/>
              <a:t>14</a:t>
            </a:fld>
            <a:endParaRPr lang="en-US"/>
          </a:p>
        </p:txBody>
      </p:sp>
    </p:spTree>
    <p:extLst>
      <p:ext uri="{BB962C8B-B14F-4D97-AF65-F5344CB8AC3E}">
        <p14:creationId xmlns:p14="http://schemas.microsoft.com/office/powerpoint/2010/main" val="1261376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line stretches for more than 300 kilometers, from a few feet of water on the shelf, to more than 10,000 feet deep at the bottom of the Timor Trough. The Australian plate bends toward the trench, resulting in tension and normal faulting. Toward the shelf, the plate flexes upward into a broad Peripheral Bulge. Shallow water carbonate descends into the trench and is overlain by foredeep mudstone. At the bottom of the trench, the mudstone scrapes off into an accretionary prism that piles up on top of the shallow water carbonate. </a:t>
            </a:r>
          </a:p>
        </p:txBody>
      </p:sp>
      <p:sp>
        <p:nvSpPr>
          <p:cNvPr id="4" name="Slide Number Placeholder 3"/>
          <p:cNvSpPr>
            <a:spLocks noGrp="1"/>
          </p:cNvSpPr>
          <p:nvPr>
            <p:ph type="sldNum" sz="quarter" idx="5"/>
          </p:nvPr>
        </p:nvSpPr>
        <p:spPr/>
        <p:txBody>
          <a:bodyPr/>
          <a:lstStyle/>
          <a:p>
            <a:fld id="{B8BBAF61-6A43-4C7F-9632-DABB8C1A7FA2}" type="slidenum">
              <a:rPr lang="en-US" smtClean="0"/>
              <a:t>15</a:t>
            </a:fld>
            <a:endParaRPr lang="en-US"/>
          </a:p>
        </p:txBody>
      </p:sp>
    </p:spTree>
    <p:extLst>
      <p:ext uri="{BB962C8B-B14F-4D97-AF65-F5344CB8AC3E}">
        <p14:creationId xmlns:p14="http://schemas.microsoft.com/office/powerpoint/2010/main" val="22786136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insert shows a structure section through central Nevada at the time of the Antler Orogeny. You can see by the dates on the sections that </a:t>
            </a:r>
            <a:r>
              <a:rPr lang="en-US" dirty="0" err="1"/>
              <a:t>Silberling</a:t>
            </a:r>
            <a:r>
              <a:rPr lang="en-US" dirty="0"/>
              <a:t> and Nichols could not have seen this seismic line, but their geologic concept based on pure field geology at its finest, compares well to data from the Northwest Shelf. </a:t>
            </a:r>
          </a:p>
        </p:txBody>
      </p:sp>
      <p:sp>
        <p:nvSpPr>
          <p:cNvPr id="4" name="Slide Number Placeholder 3"/>
          <p:cNvSpPr>
            <a:spLocks noGrp="1"/>
          </p:cNvSpPr>
          <p:nvPr>
            <p:ph type="sldNum" sz="quarter" idx="5"/>
          </p:nvPr>
        </p:nvSpPr>
        <p:spPr/>
        <p:txBody>
          <a:bodyPr/>
          <a:lstStyle/>
          <a:p>
            <a:fld id="{B8BBAF61-6A43-4C7F-9632-DABB8C1A7FA2}" type="slidenum">
              <a:rPr lang="en-US" smtClean="0"/>
              <a:t>16</a:t>
            </a:fld>
            <a:endParaRPr lang="en-US"/>
          </a:p>
        </p:txBody>
      </p:sp>
    </p:spTree>
    <p:extLst>
      <p:ext uri="{BB962C8B-B14F-4D97-AF65-F5344CB8AC3E}">
        <p14:creationId xmlns:p14="http://schemas.microsoft.com/office/powerpoint/2010/main" val="2431174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Silberling</a:t>
            </a:r>
            <a:r>
              <a:rPr lang="en-US" dirty="0"/>
              <a:t> and Nichols interpretation, based on field mapping and biostratigraphy, </a:t>
            </a:r>
          </a:p>
        </p:txBody>
      </p:sp>
      <p:sp>
        <p:nvSpPr>
          <p:cNvPr id="4" name="Slide Number Placeholder 3"/>
          <p:cNvSpPr>
            <a:spLocks noGrp="1"/>
          </p:cNvSpPr>
          <p:nvPr>
            <p:ph type="sldNum" sz="quarter" idx="5"/>
          </p:nvPr>
        </p:nvSpPr>
        <p:spPr/>
        <p:txBody>
          <a:bodyPr/>
          <a:lstStyle/>
          <a:p>
            <a:fld id="{B8BBAF61-6A43-4C7F-9632-DABB8C1A7FA2}" type="slidenum">
              <a:rPr lang="en-US" smtClean="0"/>
              <a:t>17</a:t>
            </a:fld>
            <a:endParaRPr lang="en-US"/>
          </a:p>
        </p:txBody>
      </p:sp>
    </p:spTree>
    <p:extLst>
      <p:ext uri="{BB962C8B-B14F-4D97-AF65-F5344CB8AC3E}">
        <p14:creationId xmlns:p14="http://schemas.microsoft.com/office/powerpoint/2010/main" val="1391603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Timor Accretionary Prism is a sequence of forward-breaking thrusts. The oldest thrust is at the highest part of the prism, while the youngest thrust cuts sediment at the bottom of the trench. Professor Stan Finney’s detailed study of the Roberts Mountains thrust concluded that the upper plate was not a single sheet, but rather a collection of imbricate thrusts. </a:t>
            </a:r>
          </a:p>
        </p:txBody>
      </p:sp>
      <p:sp>
        <p:nvSpPr>
          <p:cNvPr id="4" name="Slide Number Placeholder 3"/>
          <p:cNvSpPr>
            <a:spLocks noGrp="1"/>
          </p:cNvSpPr>
          <p:nvPr>
            <p:ph type="sldNum" sz="quarter" idx="5"/>
          </p:nvPr>
        </p:nvSpPr>
        <p:spPr/>
        <p:txBody>
          <a:bodyPr/>
          <a:lstStyle/>
          <a:p>
            <a:fld id="{B8BBAF61-6A43-4C7F-9632-DABB8C1A7FA2}" type="slidenum">
              <a:rPr lang="en-US" smtClean="0"/>
              <a:t>18</a:t>
            </a:fld>
            <a:endParaRPr lang="en-US"/>
          </a:p>
        </p:txBody>
      </p:sp>
    </p:spTree>
    <p:extLst>
      <p:ext uri="{BB962C8B-B14F-4D97-AF65-F5344CB8AC3E}">
        <p14:creationId xmlns:p14="http://schemas.microsoft.com/office/powerpoint/2010/main" val="24178246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detail of the Timor Foreland Wedge, which is the fill at the very bottom of the trench. To the left is the first imbricate of the accretionary prism. To the right is an angular unconformity where flat-lying trench-fill sediment onlaps against the subducting slab. </a:t>
            </a:r>
          </a:p>
        </p:txBody>
      </p:sp>
      <p:sp>
        <p:nvSpPr>
          <p:cNvPr id="4" name="Slide Number Placeholder 3"/>
          <p:cNvSpPr>
            <a:spLocks noGrp="1"/>
          </p:cNvSpPr>
          <p:nvPr>
            <p:ph type="sldNum" sz="quarter" idx="5"/>
          </p:nvPr>
        </p:nvSpPr>
        <p:spPr/>
        <p:txBody>
          <a:bodyPr/>
          <a:lstStyle/>
          <a:p>
            <a:fld id="{B8BBAF61-6A43-4C7F-9632-DABB8C1A7FA2}" type="slidenum">
              <a:rPr lang="en-US" smtClean="0"/>
              <a:t>19</a:t>
            </a:fld>
            <a:endParaRPr lang="en-US"/>
          </a:p>
        </p:txBody>
      </p:sp>
    </p:spTree>
    <p:extLst>
      <p:ext uri="{BB962C8B-B14F-4D97-AF65-F5344CB8AC3E}">
        <p14:creationId xmlns:p14="http://schemas.microsoft.com/office/powerpoint/2010/main" val="2920811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breakup of </a:t>
            </a:r>
            <a:r>
              <a:rPr lang="en-US" dirty="0" err="1"/>
              <a:t>Rodinia</a:t>
            </a:r>
            <a:r>
              <a:rPr lang="en-US" dirty="0"/>
              <a:t> begins in Late Precambrian and separation of Laurentia is complete by about 600 MY, forming a Continent to Ocean passive margin. </a:t>
            </a:r>
          </a:p>
        </p:txBody>
      </p:sp>
      <p:sp>
        <p:nvSpPr>
          <p:cNvPr id="4" name="Slide Number Placeholder 3"/>
          <p:cNvSpPr>
            <a:spLocks noGrp="1"/>
          </p:cNvSpPr>
          <p:nvPr>
            <p:ph type="sldNum" sz="quarter" idx="5"/>
          </p:nvPr>
        </p:nvSpPr>
        <p:spPr/>
        <p:txBody>
          <a:bodyPr/>
          <a:lstStyle/>
          <a:p>
            <a:fld id="{B8BBAF61-6A43-4C7F-9632-DABB8C1A7FA2}" type="slidenum">
              <a:rPr lang="en-US" smtClean="0"/>
              <a:t>2</a:t>
            </a:fld>
            <a:endParaRPr lang="en-US"/>
          </a:p>
        </p:txBody>
      </p:sp>
    </p:spTree>
    <p:extLst>
      <p:ext uri="{BB962C8B-B14F-4D97-AF65-F5344CB8AC3E}">
        <p14:creationId xmlns:p14="http://schemas.microsoft.com/office/powerpoint/2010/main" val="16065492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Roberts Mountains, the Mississippian Webb Formation forms a foreland wedge bounded by the first imbricate of the Roberts Mountains Thrust to the West, and onlap against Upper Devonian Limestone to the East. </a:t>
            </a:r>
          </a:p>
          <a:p>
            <a:endParaRPr lang="en-US" dirty="0"/>
          </a:p>
        </p:txBody>
      </p:sp>
      <p:sp>
        <p:nvSpPr>
          <p:cNvPr id="4" name="Slide Number Placeholder 3"/>
          <p:cNvSpPr>
            <a:spLocks noGrp="1"/>
          </p:cNvSpPr>
          <p:nvPr>
            <p:ph type="sldNum" sz="quarter" idx="5"/>
          </p:nvPr>
        </p:nvSpPr>
        <p:spPr/>
        <p:txBody>
          <a:bodyPr/>
          <a:lstStyle/>
          <a:p>
            <a:fld id="{B8BBAF61-6A43-4C7F-9632-DABB8C1A7FA2}" type="slidenum">
              <a:rPr lang="en-US" smtClean="0"/>
              <a:t>20</a:t>
            </a:fld>
            <a:endParaRPr lang="en-US"/>
          </a:p>
        </p:txBody>
      </p:sp>
    </p:spTree>
    <p:extLst>
      <p:ext uri="{BB962C8B-B14F-4D97-AF65-F5344CB8AC3E}">
        <p14:creationId xmlns:p14="http://schemas.microsoft.com/office/powerpoint/2010/main" val="765662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triggered the Antler Event? Continental subduction can emplace deep-water shale on top of shallow water carbonate; with geometry and scale comparable to the Roberts Mountains thrust. </a:t>
            </a:r>
          </a:p>
        </p:txBody>
      </p:sp>
      <p:sp>
        <p:nvSpPr>
          <p:cNvPr id="4" name="Slide Number Placeholder 3"/>
          <p:cNvSpPr>
            <a:spLocks noGrp="1"/>
          </p:cNvSpPr>
          <p:nvPr>
            <p:ph type="sldNum" sz="quarter" idx="5"/>
          </p:nvPr>
        </p:nvSpPr>
        <p:spPr/>
        <p:txBody>
          <a:bodyPr/>
          <a:lstStyle/>
          <a:p>
            <a:fld id="{B8BBAF61-6A43-4C7F-9632-DABB8C1A7FA2}" type="slidenum">
              <a:rPr lang="en-US" smtClean="0"/>
              <a:t>21</a:t>
            </a:fld>
            <a:endParaRPr lang="en-US"/>
          </a:p>
        </p:txBody>
      </p:sp>
    </p:spTree>
    <p:extLst>
      <p:ext uri="{BB962C8B-B14F-4D97-AF65-F5344CB8AC3E}">
        <p14:creationId xmlns:p14="http://schemas.microsoft.com/office/powerpoint/2010/main" val="2885887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it was a subduction zone, how did it get to the Laurentian shelf? </a:t>
            </a:r>
          </a:p>
        </p:txBody>
      </p:sp>
      <p:sp>
        <p:nvSpPr>
          <p:cNvPr id="4" name="Slide Number Placeholder 3"/>
          <p:cNvSpPr>
            <a:spLocks noGrp="1"/>
          </p:cNvSpPr>
          <p:nvPr>
            <p:ph type="sldNum" sz="quarter" idx="5"/>
          </p:nvPr>
        </p:nvSpPr>
        <p:spPr/>
        <p:txBody>
          <a:bodyPr/>
          <a:lstStyle/>
          <a:p>
            <a:fld id="{B8BBAF61-6A43-4C7F-9632-DABB8C1A7FA2}" type="slidenum">
              <a:rPr lang="en-US" smtClean="0"/>
              <a:t>22</a:t>
            </a:fld>
            <a:endParaRPr lang="en-US"/>
          </a:p>
        </p:txBody>
      </p:sp>
    </p:spTree>
    <p:extLst>
      <p:ext uri="{BB962C8B-B14F-4D97-AF65-F5344CB8AC3E}">
        <p14:creationId xmlns:p14="http://schemas.microsoft.com/office/powerpoint/2010/main" val="4066741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 Trenches migrate through the process of Slab Rollback. The hinge line of the subducting plate moves backward away from the trench. GPS ground motion measurements following the magnitude 9 Sendai Earthquake show that the hinge line of the descending slab moved eastward, and at the same time the upper plate moved eastward instantaneously up to 10 meters to take up the space left by the slab-rollback process. </a:t>
            </a:r>
          </a:p>
        </p:txBody>
      </p:sp>
      <p:sp>
        <p:nvSpPr>
          <p:cNvPr id="4" name="Slide Number Placeholder 3"/>
          <p:cNvSpPr>
            <a:spLocks noGrp="1"/>
          </p:cNvSpPr>
          <p:nvPr>
            <p:ph type="sldNum" sz="quarter" idx="5"/>
          </p:nvPr>
        </p:nvSpPr>
        <p:spPr/>
        <p:txBody>
          <a:bodyPr/>
          <a:lstStyle/>
          <a:p>
            <a:fld id="{B8BBAF61-6A43-4C7F-9632-DABB8C1A7FA2}" type="slidenum">
              <a:rPr lang="en-US" smtClean="0"/>
              <a:t>23</a:t>
            </a:fld>
            <a:endParaRPr lang="en-US"/>
          </a:p>
        </p:txBody>
      </p:sp>
    </p:spTree>
    <p:extLst>
      <p:ext uri="{BB962C8B-B14F-4D97-AF65-F5344CB8AC3E}">
        <p14:creationId xmlns:p14="http://schemas.microsoft.com/office/powerpoint/2010/main" val="35945961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Ocean trenches roll across ocean crust at plate tectonic rates. Estimates from the Scotia Arc indicate 50 km of migration per million years. At this rate, a trench could have migrated thousands of kilometers over the 300-million-year history of the Laurentian passive margin.</a:t>
            </a:r>
          </a:p>
        </p:txBody>
      </p:sp>
      <p:sp>
        <p:nvSpPr>
          <p:cNvPr id="4" name="Slide Number Placeholder 3"/>
          <p:cNvSpPr>
            <a:spLocks noGrp="1"/>
          </p:cNvSpPr>
          <p:nvPr>
            <p:ph type="sldNum" sz="quarter" idx="5"/>
          </p:nvPr>
        </p:nvSpPr>
        <p:spPr/>
        <p:txBody>
          <a:bodyPr/>
          <a:lstStyle/>
          <a:p>
            <a:fld id="{B8BBAF61-6A43-4C7F-9632-DABB8C1A7FA2}" type="slidenum">
              <a:rPr lang="en-US" smtClean="0"/>
              <a:t>24</a:t>
            </a:fld>
            <a:endParaRPr lang="en-US"/>
          </a:p>
        </p:txBody>
      </p:sp>
    </p:spTree>
    <p:extLst>
      <p:ext uri="{BB962C8B-B14F-4D97-AF65-F5344CB8AC3E}">
        <p14:creationId xmlns:p14="http://schemas.microsoft.com/office/powerpoint/2010/main" val="2795171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an arc move toward a passive margin? Slab rollback provides an explanation.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D5A909-336C-464C-A36D-6603F5A05B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92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Continental subduction takes place where a passive margin encounters a trench. But subduction zones do not go on forever. They may terminate at transform faults, or they may curve away from the edge of a passive margin. In the case of Australia, the Indonesian subduction zone curves to the west and leaves the southwest shelf unaffected. The map on the right shows that the Alberta and Williston Basins had continuous carbonate growth from the Devonian up through the Carboniferous. These areas were not affected by the Antler Orogeny.  The Roberts Mountains trench may have terminated at Transform Faults to the south of those basins. </a:t>
            </a:r>
          </a:p>
        </p:txBody>
      </p:sp>
      <p:sp>
        <p:nvSpPr>
          <p:cNvPr id="4" name="Slide Number Placeholder 3"/>
          <p:cNvSpPr>
            <a:spLocks noGrp="1"/>
          </p:cNvSpPr>
          <p:nvPr>
            <p:ph type="sldNum" sz="quarter" idx="5"/>
          </p:nvPr>
        </p:nvSpPr>
        <p:spPr/>
        <p:txBody>
          <a:bodyPr/>
          <a:lstStyle/>
          <a:p>
            <a:fld id="{B8BBAF61-6A43-4C7F-9632-DABB8C1A7FA2}" type="slidenum">
              <a:rPr lang="en-US" smtClean="0"/>
              <a:t>26</a:t>
            </a:fld>
            <a:endParaRPr lang="en-US"/>
          </a:p>
        </p:txBody>
      </p:sp>
    </p:spTree>
    <p:extLst>
      <p:ext uri="{BB962C8B-B14F-4D97-AF65-F5344CB8AC3E}">
        <p14:creationId xmlns:p14="http://schemas.microsoft.com/office/powerpoint/2010/main" val="3769646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comparison of the Roberts Mountains Thrust and the Scotia Arc at the same scale. Though their precise location isn’t known, there must be transforms at either end of the Roberts Thrust. </a:t>
            </a:r>
          </a:p>
          <a:p>
            <a:endParaRPr lang="en-US" dirty="0"/>
          </a:p>
        </p:txBody>
      </p:sp>
      <p:sp>
        <p:nvSpPr>
          <p:cNvPr id="4" name="Slide Number Placeholder 3"/>
          <p:cNvSpPr>
            <a:spLocks noGrp="1"/>
          </p:cNvSpPr>
          <p:nvPr>
            <p:ph type="sldNum" sz="quarter" idx="5"/>
          </p:nvPr>
        </p:nvSpPr>
        <p:spPr/>
        <p:txBody>
          <a:bodyPr/>
          <a:lstStyle/>
          <a:p>
            <a:fld id="{B8BBAF61-6A43-4C7F-9632-DABB8C1A7FA2}" type="slidenum">
              <a:rPr lang="en-US" smtClean="0"/>
              <a:t>27</a:t>
            </a:fld>
            <a:endParaRPr lang="en-US"/>
          </a:p>
        </p:txBody>
      </p:sp>
    </p:spTree>
    <p:extLst>
      <p:ext uri="{BB962C8B-B14F-4D97-AF65-F5344CB8AC3E}">
        <p14:creationId xmlns:p14="http://schemas.microsoft.com/office/powerpoint/2010/main" val="3444922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Slab rollback causes a west-dipping subduction zone to approach the Laurentian shelf. Sediments of the slope and basin would contain fossils transported from the shelf. </a:t>
            </a:r>
            <a:endParaRPr lang="en-US" dirty="0"/>
          </a:p>
        </p:txBody>
      </p:sp>
      <p:sp>
        <p:nvSpPr>
          <p:cNvPr id="4" name="Slide Number Placeholder 3"/>
          <p:cNvSpPr>
            <a:spLocks noGrp="1"/>
          </p:cNvSpPr>
          <p:nvPr>
            <p:ph type="sldNum" sz="quarter" idx="5"/>
          </p:nvPr>
        </p:nvSpPr>
        <p:spPr/>
        <p:txBody>
          <a:bodyPr/>
          <a:lstStyle/>
          <a:p>
            <a:fld id="{B8BBAF61-6A43-4C7F-9632-DABB8C1A7FA2}" type="slidenum">
              <a:rPr lang="en-US" smtClean="0"/>
              <a:t>28</a:t>
            </a:fld>
            <a:endParaRPr lang="en-US"/>
          </a:p>
        </p:txBody>
      </p:sp>
    </p:spTree>
    <p:extLst>
      <p:ext uri="{BB962C8B-B14F-4D97-AF65-F5344CB8AC3E}">
        <p14:creationId xmlns:p14="http://schemas.microsoft.com/office/powerpoint/2010/main" val="16311817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shallow water carbonate platform descends into the trench, and slides below the accretionary prism. By this time, a stack of imbricately thrusted deep-water sediment is emplaced atop shallow-water carbonate platform sediment. Gravity drives the process; nothing is really thrusted up on top of the platform. </a:t>
            </a:r>
          </a:p>
          <a:p>
            <a:endParaRPr lang="en-US" dirty="0"/>
          </a:p>
        </p:txBody>
      </p:sp>
      <p:sp>
        <p:nvSpPr>
          <p:cNvPr id="4" name="Slide Number Placeholder 3"/>
          <p:cNvSpPr>
            <a:spLocks noGrp="1"/>
          </p:cNvSpPr>
          <p:nvPr>
            <p:ph type="sldNum" sz="quarter" idx="5"/>
          </p:nvPr>
        </p:nvSpPr>
        <p:spPr/>
        <p:txBody>
          <a:bodyPr/>
          <a:lstStyle/>
          <a:p>
            <a:fld id="{B8BBAF61-6A43-4C7F-9632-DABB8C1A7FA2}" type="slidenum">
              <a:rPr lang="en-US" smtClean="0"/>
              <a:t>29</a:t>
            </a:fld>
            <a:endParaRPr lang="en-US"/>
          </a:p>
        </p:txBody>
      </p:sp>
    </p:spTree>
    <p:extLst>
      <p:ext uri="{BB962C8B-B14F-4D97-AF65-F5344CB8AC3E}">
        <p14:creationId xmlns:p14="http://schemas.microsoft.com/office/powerpoint/2010/main" val="1107505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Antler Orogeny </a:t>
            </a:r>
            <a:r>
              <a:rPr lang="en-US" dirty="0" err="1"/>
              <a:t>obducted</a:t>
            </a:r>
            <a:r>
              <a:rPr lang="en-US" dirty="0"/>
              <a:t> deep-water clay shale onto shallow water carbonate platform sediment. The Roberts Mountains thrust is the base of the allochthon. How did this happen? </a:t>
            </a:r>
          </a:p>
        </p:txBody>
      </p:sp>
      <p:sp>
        <p:nvSpPr>
          <p:cNvPr id="4" name="Slide Number Placeholder 3"/>
          <p:cNvSpPr>
            <a:spLocks noGrp="1"/>
          </p:cNvSpPr>
          <p:nvPr>
            <p:ph type="sldNum" sz="quarter" idx="5"/>
          </p:nvPr>
        </p:nvSpPr>
        <p:spPr/>
        <p:txBody>
          <a:bodyPr/>
          <a:lstStyle/>
          <a:p>
            <a:fld id="{B8BBAF61-6A43-4C7F-9632-DABB8C1A7FA2}" type="slidenum">
              <a:rPr lang="en-US" smtClean="0"/>
              <a:t>3</a:t>
            </a:fld>
            <a:endParaRPr lang="en-US"/>
          </a:p>
        </p:txBody>
      </p:sp>
    </p:spTree>
    <p:extLst>
      <p:ext uri="{BB962C8B-B14F-4D97-AF65-F5344CB8AC3E}">
        <p14:creationId xmlns:p14="http://schemas.microsoft.com/office/powerpoint/2010/main" val="1148238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process is driven by gravity and is active in Recent time. </a:t>
            </a:r>
          </a:p>
          <a:p>
            <a:endParaRPr lang="en-US" dirty="0"/>
          </a:p>
        </p:txBody>
      </p:sp>
      <p:sp>
        <p:nvSpPr>
          <p:cNvPr id="4" name="Slide Number Placeholder 3"/>
          <p:cNvSpPr>
            <a:spLocks noGrp="1"/>
          </p:cNvSpPr>
          <p:nvPr>
            <p:ph type="sldNum" sz="quarter" idx="5"/>
          </p:nvPr>
        </p:nvSpPr>
        <p:spPr/>
        <p:txBody>
          <a:bodyPr/>
          <a:lstStyle/>
          <a:p>
            <a:fld id="{B8BBAF61-6A43-4C7F-9632-DABB8C1A7FA2}" type="slidenum">
              <a:rPr lang="en-US" smtClean="0"/>
              <a:t>30</a:t>
            </a:fld>
            <a:endParaRPr lang="en-US"/>
          </a:p>
        </p:txBody>
      </p:sp>
    </p:spTree>
    <p:extLst>
      <p:ext uri="{BB962C8B-B14F-4D97-AF65-F5344CB8AC3E}">
        <p14:creationId xmlns:p14="http://schemas.microsoft.com/office/powerpoint/2010/main" val="16009365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Analogous to Timor Island, traces of an uplifted Permian landmass in Nevada are seen in “</a:t>
            </a:r>
            <a:r>
              <a:rPr lang="en-US" sz="1200" dirty="0" err="1"/>
              <a:t>mollase</a:t>
            </a:r>
            <a:r>
              <a:rPr lang="en-US" sz="1200" dirty="0"/>
              <a:t>” deposits containing eroded deep-water radiolarian chert clasts and shallow water Permian fusilinid limestones. </a:t>
            </a:r>
          </a:p>
        </p:txBody>
      </p:sp>
      <p:sp>
        <p:nvSpPr>
          <p:cNvPr id="4" name="Slide Number Placeholder 3"/>
          <p:cNvSpPr>
            <a:spLocks noGrp="1"/>
          </p:cNvSpPr>
          <p:nvPr>
            <p:ph type="sldNum" sz="quarter" idx="5"/>
          </p:nvPr>
        </p:nvSpPr>
        <p:spPr/>
        <p:txBody>
          <a:bodyPr/>
          <a:lstStyle/>
          <a:p>
            <a:fld id="{B8BBAF61-6A43-4C7F-9632-DABB8C1A7FA2}" type="slidenum">
              <a:rPr lang="en-US" smtClean="0"/>
              <a:t>31</a:t>
            </a:fld>
            <a:endParaRPr lang="en-US"/>
          </a:p>
        </p:txBody>
      </p:sp>
    </p:spTree>
    <p:extLst>
      <p:ext uri="{BB962C8B-B14F-4D97-AF65-F5344CB8AC3E}">
        <p14:creationId xmlns:p14="http://schemas.microsoft.com/office/powerpoint/2010/main" val="18940362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low density of continental crust prevents it from subducting into the mantle.  Eventually it sticks, and the basalt part of the plate breaks-off and continues descent. Then, the continental part rebounds to some degree, accentuating the uplift of the Accretionary prism.  In the case of Timor Island in Indonesia, the exposed landmass reaches 1000 meters elevation. The figure on the right is a computer model based on seismic tomography that shows cold dense subducted lithosphere descending to the base of the mantle. </a:t>
            </a:r>
          </a:p>
        </p:txBody>
      </p:sp>
      <p:sp>
        <p:nvSpPr>
          <p:cNvPr id="4" name="Slide Number Placeholder 3"/>
          <p:cNvSpPr>
            <a:spLocks noGrp="1"/>
          </p:cNvSpPr>
          <p:nvPr>
            <p:ph type="sldNum" sz="quarter" idx="5"/>
          </p:nvPr>
        </p:nvSpPr>
        <p:spPr/>
        <p:txBody>
          <a:bodyPr/>
          <a:lstStyle/>
          <a:p>
            <a:fld id="{B8BBAF61-6A43-4C7F-9632-DABB8C1A7FA2}" type="slidenum">
              <a:rPr lang="en-US" smtClean="0"/>
              <a:t>32</a:t>
            </a:fld>
            <a:endParaRPr lang="en-US"/>
          </a:p>
        </p:txBody>
      </p:sp>
    </p:spTree>
    <p:extLst>
      <p:ext uri="{BB962C8B-B14F-4D97-AF65-F5344CB8AC3E}">
        <p14:creationId xmlns:p14="http://schemas.microsoft.com/office/powerpoint/2010/main" val="1681229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were the long-term consequences of the Antler event?</a:t>
            </a:r>
          </a:p>
        </p:txBody>
      </p:sp>
      <p:sp>
        <p:nvSpPr>
          <p:cNvPr id="4" name="Slide Number Placeholder 3"/>
          <p:cNvSpPr>
            <a:spLocks noGrp="1"/>
          </p:cNvSpPr>
          <p:nvPr>
            <p:ph type="sldNum" sz="quarter" idx="5"/>
          </p:nvPr>
        </p:nvSpPr>
        <p:spPr/>
        <p:txBody>
          <a:bodyPr/>
          <a:lstStyle/>
          <a:p>
            <a:fld id="{B8BBAF61-6A43-4C7F-9632-DABB8C1A7FA2}" type="slidenum">
              <a:rPr lang="en-US" smtClean="0"/>
              <a:t>33</a:t>
            </a:fld>
            <a:endParaRPr lang="en-US"/>
          </a:p>
        </p:txBody>
      </p:sp>
    </p:spTree>
    <p:extLst>
      <p:ext uri="{BB962C8B-B14F-4D97-AF65-F5344CB8AC3E}">
        <p14:creationId xmlns:p14="http://schemas.microsoft.com/office/powerpoint/2010/main" val="2553689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rPr>
              <a:t>For the first time since the Precambrian, the weld between continental crust and basalt ocean crust was broken. Once the break took place, old, cold, ocean crust began to sink into the mantle. This break led to development, for the first time, of an east-dipping subduction zone along the west coast of North America. </a:t>
            </a:r>
            <a:endParaRPr lang="en-US" dirty="0"/>
          </a:p>
        </p:txBody>
      </p:sp>
      <p:sp>
        <p:nvSpPr>
          <p:cNvPr id="4" name="Slide Number Placeholder 3"/>
          <p:cNvSpPr>
            <a:spLocks noGrp="1"/>
          </p:cNvSpPr>
          <p:nvPr>
            <p:ph type="sldNum" sz="quarter" idx="5"/>
          </p:nvPr>
        </p:nvSpPr>
        <p:spPr/>
        <p:txBody>
          <a:bodyPr/>
          <a:lstStyle/>
          <a:p>
            <a:fld id="{B8BBAF61-6A43-4C7F-9632-DABB8C1A7FA2}" type="slidenum">
              <a:rPr lang="en-US" smtClean="0"/>
              <a:t>34</a:t>
            </a:fld>
            <a:endParaRPr lang="en-US"/>
          </a:p>
        </p:txBody>
      </p:sp>
    </p:spTree>
    <p:extLst>
      <p:ext uri="{BB962C8B-B14F-4D97-AF65-F5344CB8AC3E}">
        <p14:creationId xmlns:p14="http://schemas.microsoft.com/office/powerpoint/2010/main" val="36621570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summary, Jess Johnson envisioned this in 1981. West-dipping subduction caused the overlap of </a:t>
            </a:r>
            <a:r>
              <a:rPr lang="en-US" dirty="0" err="1"/>
              <a:t>deepwater</a:t>
            </a:r>
            <a:r>
              <a:rPr lang="en-US" dirty="0"/>
              <a:t> shale atop shallow-water carbonate. Slab-rollback drove the migration of the subduction zone. Recent analogs make it easier to see this process. </a:t>
            </a:r>
          </a:p>
        </p:txBody>
      </p:sp>
      <p:sp>
        <p:nvSpPr>
          <p:cNvPr id="4" name="Slide Number Placeholder 3"/>
          <p:cNvSpPr>
            <a:spLocks noGrp="1"/>
          </p:cNvSpPr>
          <p:nvPr>
            <p:ph type="sldNum" sz="quarter" idx="5"/>
          </p:nvPr>
        </p:nvSpPr>
        <p:spPr/>
        <p:txBody>
          <a:bodyPr/>
          <a:lstStyle/>
          <a:p>
            <a:fld id="{B8BBAF61-6A43-4C7F-9632-DABB8C1A7FA2}" type="slidenum">
              <a:rPr lang="en-US" smtClean="0"/>
              <a:t>35</a:t>
            </a:fld>
            <a:endParaRPr lang="en-US"/>
          </a:p>
        </p:txBody>
      </p:sp>
    </p:spTree>
    <p:extLst>
      <p:ext uri="{BB962C8B-B14F-4D97-AF65-F5344CB8AC3E}">
        <p14:creationId xmlns:p14="http://schemas.microsoft.com/office/powerpoint/2010/main" val="19172982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anticipation of questions, I’ll show the following backup slides. </a:t>
            </a:r>
          </a:p>
        </p:txBody>
      </p:sp>
      <p:sp>
        <p:nvSpPr>
          <p:cNvPr id="4" name="Slide Number Placeholder 3"/>
          <p:cNvSpPr>
            <a:spLocks noGrp="1"/>
          </p:cNvSpPr>
          <p:nvPr>
            <p:ph type="sldNum" sz="quarter" idx="5"/>
          </p:nvPr>
        </p:nvSpPr>
        <p:spPr/>
        <p:txBody>
          <a:bodyPr/>
          <a:lstStyle/>
          <a:p>
            <a:fld id="{B8BBAF61-6A43-4C7F-9632-DABB8C1A7FA2}" type="slidenum">
              <a:rPr lang="en-US" smtClean="0"/>
              <a:t>36</a:t>
            </a:fld>
            <a:endParaRPr lang="en-US"/>
          </a:p>
        </p:txBody>
      </p:sp>
    </p:spTree>
    <p:extLst>
      <p:ext uri="{BB962C8B-B14F-4D97-AF65-F5344CB8AC3E}">
        <p14:creationId xmlns:p14="http://schemas.microsoft.com/office/powerpoint/2010/main" val="9586230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t>This backup slide anticipates a question about what it would take to turn this presentation into a paper. To do that, I would ask the names in blue to supply field observations and biostratigraphic data as co-authors, and the names in red to provide additional geophysical data as co-authors. </a:t>
            </a:r>
          </a:p>
          <a:p>
            <a:endParaRPr lang="en-US" dirty="0"/>
          </a:p>
        </p:txBody>
      </p:sp>
      <p:sp>
        <p:nvSpPr>
          <p:cNvPr id="4" name="Slide Number Placeholder 3"/>
          <p:cNvSpPr>
            <a:spLocks noGrp="1"/>
          </p:cNvSpPr>
          <p:nvPr>
            <p:ph type="sldNum" sz="quarter" idx="5"/>
          </p:nvPr>
        </p:nvSpPr>
        <p:spPr/>
        <p:txBody>
          <a:bodyPr/>
          <a:lstStyle/>
          <a:p>
            <a:fld id="{B8BBAF61-6A43-4C7F-9632-DABB8C1A7FA2}" type="slidenum">
              <a:rPr lang="en-US" smtClean="0"/>
              <a:t>37</a:t>
            </a:fld>
            <a:endParaRPr lang="en-US"/>
          </a:p>
        </p:txBody>
      </p:sp>
    </p:spTree>
    <p:extLst>
      <p:ext uri="{BB962C8B-B14F-4D97-AF65-F5344CB8AC3E}">
        <p14:creationId xmlns:p14="http://schemas.microsoft.com/office/powerpoint/2010/main" val="12581211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anticipates a question about a recent publication on the Sonoma Orogeny that affected the Antler Forearc Basin. Compare this map to the following analogy from the Caribbean Plate. </a:t>
            </a:r>
          </a:p>
        </p:txBody>
      </p:sp>
      <p:sp>
        <p:nvSpPr>
          <p:cNvPr id="4" name="Slide Number Placeholder 3"/>
          <p:cNvSpPr>
            <a:spLocks noGrp="1"/>
          </p:cNvSpPr>
          <p:nvPr>
            <p:ph type="sldNum" sz="quarter" idx="5"/>
          </p:nvPr>
        </p:nvSpPr>
        <p:spPr/>
        <p:txBody>
          <a:bodyPr/>
          <a:lstStyle/>
          <a:p>
            <a:fld id="{B8BBAF61-6A43-4C7F-9632-DABB8C1A7FA2}" type="slidenum">
              <a:rPr lang="en-US" smtClean="0"/>
              <a:t>38</a:t>
            </a:fld>
            <a:endParaRPr lang="en-US"/>
          </a:p>
        </p:txBody>
      </p:sp>
    </p:spTree>
    <p:extLst>
      <p:ext uri="{BB962C8B-B14F-4D97-AF65-F5344CB8AC3E}">
        <p14:creationId xmlns:p14="http://schemas.microsoft.com/office/powerpoint/2010/main" val="1743582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Caribbean Plate migrates at a rate of about 30 km per million years through the process of slab rollback. A foreland wedge fills the bottom of the trench, an accretionary prism rises to above sea level at Barbados Island. The topographic low between the accretionary prism and the volcanic arc is the forearc basin, which continuously deforms as the upper plate moves to the east. Behind the arc are spreading centers that pull apart as the upper plate jumps to the east, leaving behind </a:t>
            </a:r>
            <a:r>
              <a:rPr lang="en-US" dirty="0" err="1"/>
              <a:t>pullapart</a:t>
            </a:r>
            <a:r>
              <a:rPr lang="en-US" dirty="0"/>
              <a:t> basins and abandoned arcs. The Antler orogeny occurred when the </a:t>
            </a:r>
            <a:r>
              <a:rPr lang="en-US" dirty="0" err="1"/>
              <a:t>laurentian</a:t>
            </a:r>
            <a:r>
              <a:rPr lang="en-US" dirty="0"/>
              <a:t> margin fell into the trench. The Sonoma orogeny occurred as the momentum of the converging plates deformed the forearc basin.  </a:t>
            </a:r>
          </a:p>
        </p:txBody>
      </p:sp>
      <p:sp>
        <p:nvSpPr>
          <p:cNvPr id="4" name="Slide Number Placeholder 3"/>
          <p:cNvSpPr>
            <a:spLocks noGrp="1"/>
          </p:cNvSpPr>
          <p:nvPr>
            <p:ph type="sldNum" sz="quarter" idx="5"/>
          </p:nvPr>
        </p:nvSpPr>
        <p:spPr/>
        <p:txBody>
          <a:bodyPr/>
          <a:lstStyle/>
          <a:p>
            <a:fld id="{B8BBAF61-6A43-4C7F-9632-DABB8C1A7FA2}" type="slidenum">
              <a:rPr lang="en-US" smtClean="0"/>
              <a:t>39</a:t>
            </a:fld>
            <a:endParaRPr lang="en-US"/>
          </a:p>
        </p:txBody>
      </p:sp>
    </p:spTree>
    <p:extLst>
      <p:ext uri="{BB962C8B-B14F-4D97-AF65-F5344CB8AC3E}">
        <p14:creationId xmlns:p14="http://schemas.microsoft.com/office/powerpoint/2010/main" val="1610008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papers discuss the Antler event, most involving collision with an island arc, though some propose east-dipping subduction while others suggest west-dipping. All agree that Antler was the first event to affect the region since rifting. Recent Analogs may help visualize the process of formation. </a:t>
            </a:r>
          </a:p>
        </p:txBody>
      </p:sp>
      <p:sp>
        <p:nvSpPr>
          <p:cNvPr id="4" name="Slide Number Placeholder 3"/>
          <p:cNvSpPr>
            <a:spLocks noGrp="1"/>
          </p:cNvSpPr>
          <p:nvPr>
            <p:ph type="sldNum" sz="quarter" idx="5"/>
          </p:nvPr>
        </p:nvSpPr>
        <p:spPr/>
        <p:txBody>
          <a:bodyPr/>
          <a:lstStyle/>
          <a:p>
            <a:fld id="{B8BBAF61-6A43-4C7F-9632-DABB8C1A7FA2}" type="slidenum">
              <a:rPr lang="en-US" smtClean="0"/>
              <a:t>4</a:t>
            </a:fld>
            <a:endParaRPr lang="en-US"/>
          </a:p>
        </p:txBody>
      </p:sp>
    </p:spTree>
    <p:extLst>
      <p:ext uri="{BB962C8B-B14F-4D97-AF65-F5344CB8AC3E}">
        <p14:creationId xmlns:p14="http://schemas.microsoft.com/office/powerpoint/2010/main" val="34431257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 listed above</a:t>
            </a:r>
          </a:p>
        </p:txBody>
      </p:sp>
      <p:sp>
        <p:nvSpPr>
          <p:cNvPr id="4" name="Slide Number Placeholder 3"/>
          <p:cNvSpPr>
            <a:spLocks noGrp="1"/>
          </p:cNvSpPr>
          <p:nvPr>
            <p:ph type="sldNum" sz="quarter" idx="5"/>
          </p:nvPr>
        </p:nvSpPr>
        <p:spPr/>
        <p:txBody>
          <a:bodyPr/>
          <a:lstStyle/>
          <a:p>
            <a:fld id="{B8BBAF61-6A43-4C7F-9632-DABB8C1A7FA2}" type="slidenum">
              <a:rPr lang="en-US" smtClean="0"/>
              <a:t>40</a:t>
            </a:fld>
            <a:endParaRPr lang="en-US"/>
          </a:p>
        </p:txBody>
      </p:sp>
    </p:spTree>
    <p:extLst>
      <p:ext uri="{BB962C8B-B14F-4D97-AF65-F5344CB8AC3E}">
        <p14:creationId xmlns:p14="http://schemas.microsoft.com/office/powerpoint/2010/main" val="10626786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cross section from Harry Cook shows the Laurentian shelf and slope from the late Precambrian up to the Late Devonian. Fossiliferous limestone grew atop transitional crust at the shelf edge, while restricted platform dolostone accumulated to the east. To the west, Graptolite shale was deposited in deep water on a continental slope. </a:t>
            </a:r>
          </a:p>
        </p:txBody>
      </p:sp>
      <p:sp>
        <p:nvSpPr>
          <p:cNvPr id="4" name="Slide Number Placeholder 3"/>
          <p:cNvSpPr>
            <a:spLocks noGrp="1"/>
          </p:cNvSpPr>
          <p:nvPr>
            <p:ph type="sldNum" sz="quarter" idx="5"/>
          </p:nvPr>
        </p:nvSpPr>
        <p:spPr/>
        <p:txBody>
          <a:bodyPr/>
          <a:lstStyle/>
          <a:p>
            <a:fld id="{B8BBAF61-6A43-4C7F-9632-DABB8C1A7FA2}" type="slidenum">
              <a:rPr lang="en-US" smtClean="0"/>
              <a:t>5</a:t>
            </a:fld>
            <a:endParaRPr lang="en-US"/>
          </a:p>
        </p:txBody>
      </p:sp>
    </p:spTree>
    <p:extLst>
      <p:ext uri="{BB962C8B-B14F-4D97-AF65-F5344CB8AC3E}">
        <p14:creationId xmlns:p14="http://schemas.microsoft.com/office/powerpoint/2010/main" val="9220735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happened that pushed slope-shale onto the carbonate platform. </a:t>
            </a:r>
          </a:p>
        </p:txBody>
      </p:sp>
      <p:sp>
        <p:nvSpPr>
          <p:cNvPr id="4" name="Slide Number Placeholder 3"/>
          <p:cNvSpPr>
            <a:spLocks noGrp="1"/>
          </p:cNvSpPr>
          <p:nvPr>
            <p:ph type="sldNum" sz="quarter" idx="5"/>
          </p:nvPr>
        </p:nvSpPr>
        <p:spPr/>
        <p:txBody>
          <a:bodyPr/>
          <a:lstStyle/>
          <a:p>
            <a:fld id="{B8BBAF61-6A43-4C7F-9632-DABB8C1A7FA2}" type="slidenum">
              <a:rPr lang="en-US" smtClean="0"/>
              <a:t>6</a:t>
            </a:fld>
            <a:endParaRPr lang="en-US"/>
          </a:p>
        </p:txBody>
      </p:sp>
    </p:spTree>
    <p:extLst>
      <p:ext uri="{BB962C8B-B14F-4D97-AF65-F5344CB8AC3E}">
        <p14:creationId xmlns:p14="http://schemas.microsoft.com/office/powerpoint/2010/main" val="258875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Stewart’s map shows the trace of the Roberts Mountains thrust. The red line is the western extent of the shallow water carbonate platform beneath the thrust. The allochthon overlaps the carbonate platform by about 100 kilometers. A cross section through the overlap would look like this. </a:t>
            </a:r>
          </a:p>
        </p:txBody>
      </p:sp>
      <p:sp>
        <p:nvSpPr>
          <p:cNvPr id="4" name="Slide Number Placeholder 3"/>
          <p:cNvSpPr>
            <a:spLocks noGrp="1"/>
          </p:cNvSpPr>
          <p:nvPr>
            <p:ph type="sldNum" sz="quarter" idx="5"/>
          </p:nvPr>
        </p:nvSpPr>
        <p:spPr/>
        <p:txBody>
          <a:bodyPr/>
          <a:lstStyle/>
          <a:p>
            <a:fld id="{B8BBAF61-6A43-4C7F-9632-DABB8C1A7FA2}" type="slidenum">
              <a:rPr lang="en-US" smtClean="0"/>
              <a:t>7</a:t>
            </a:fld>
            <a:endParaRPr lang="en-US"/>
          </a:p>
        </p:txBody>
      </p:sp>
    </p:spTree>
    <p:extLst>
      <p:ext uri="{BB962C8B-B14F-4D97-AF65-F5344CB8AC3E}">
        <p14:creationId xmlns:p14="http://schemas.microsoft.com/office/powerpoint/2010/main" val="338739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Deepwater shale has </a:t>
            </a:r>
            <a:r>
              <a:rPr lang="en-US" dirty="0" err="1"/>
              <a:t>obducted</a:t>
            </a:r>
            <a:r>
              <a:rPr lang="en-US" dirty="0"/>
              <a:t> on top of a shallow water carbonate platform. </a:t>
            </a:r>
          </a:p>
        </p:txBody>
      </p:sp>
      <p:sp>
        <p:nvSpPr>
          <p:cNvPr id="4" name="Slide Number Placeholder 3"/>
          <p:cNvSpPr>
            <a:spLocks noGrp="1"/>
          </p:cNvSpPr>
          <p:nvPr>
            <p:ph type="sldNum" sz="quarter" idx="5"/>
          </p:nvPr>
        </p:nvSpPr>
        <p:spPr/>
        <p:txBody>
          <a:bodyPr/>
          <a:lstStyle/>
          <a:p>
            <a:fld id="{B8BBAF61-6A43-4C7F-9632-DABB8C1A7FA2}" type="slidenum">
              <a:rPr lang="en-US" smtClean="0"/>
              <a:t>8</a:t>
            </a:fld>
            <a:endParaRPr lang="en-US"/>
          </a:p>
        </p:txBody>
      </p:sp>
    </p:spTree>
    <p:extLst>
      <p:ext uri="{BB962C8B-B14F-4D97-AF65-F5344CB8AC3E}">
        <p14:creationId xmlns:p14="http://schemas.microsoft.com/office/powerpoint/2010/main" val="44648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why when I looked at this seismic line, I thought I had seen something like it before. </a:t>
            </a:r>
          </a:p>
        </p:txBody>
      </p:sp>
      <p:sp>
        <p:nvSpPr>
          <p:cNvPr id="4" name="Slide Number Placeholder 3"/>
          <p:cNvSpPr>
            <a:spLocks noGrp="1"/>
          </p:cNvSpPr>
          <p:nvPr>
            <p:ph type="sldNum" sz="quarter" idx="5"/>
          </p:nvPr>
        </p:nvSpPr>
        <p:spPr/>
        <p:txBody>
          <a:bodyPr/>
          <a:lstStyle/>
          <a:p>
            <a:fld id="{B8BBAF61-6A43-4C7F-9632-DABB8C1A7FA2}" type="slidenum">
              <a:rPr lang="en-US" smtClean="0"/>
              <a:t>9</a:t>
            </a:fld>
            <a:endParaRPr lang="en-US"/>
          </a:p>
        </p:txBody>
      </p:sp>
    </p:spTree>
    <p:extLst>
      <p:ext uri="{BB962C8B-B14F-4D97-AF65-F5344CB8AC3E}">
        <p14:creationId xmlns:p14="http://schemas.microsoft.com/office/powerpoint/2010/main" val="1130467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DD42BB-B900-4ED3-B01C-EFA425D90C1C}"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537CD-250D-407B-806E-B152849DD25D}" type="slidenum">
              <a:rPr lang="en-US" smtClean="0"/>
              <a:t>‹#›</a:t>
            </a:fld>
            <a:endParaRPr lang="en-US"/>
          </a:p>
        </p:txBody>
      </p:sp>
    </p:spTree>
    <p:extLst>
      <p:ext uri="{BB962C8B-B14F-4D97-AF65-F5344CB8AC3E}">
        <p14:creationId xmlns:p14="http://schemas.microsoft.com/office/powerpoint/2010/main" val="2103284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DD42BB-B900-4ED3-B01C-EFA425D90C1C}"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537CD-250D-407B-806E-B152849DD25D}" type="slidenum">
              <a:rPr lang="en-US" smtClean="0"/>
              <a:t>‹#›</a:t>
            </a:fld>
            <a:endParaRPr lang="en-US"/>
          </a:p>
        </p:txBody>
      </p:sp>
    </p:spTree>
    <p:extLst>
      <p:ext uri="{BB962C8B-B14F-4D97-AF65-F5344CB8AC3E}">
        <p14:creationId xmlns:p14="http://schemas.microsoft.com/office/powerpoint/2010/main" val="3019471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DD42BB-B900-4ED3-B01C-EFA425D90C1C}"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537CD-250D-407B-806E-B152849DD25D}" type="slidenum">
              <a:rPr lang="en-US" smtClean="0"/>
              <a:t>‹#›</a:t>
            </a:fld>
            <a:endParaRPr lang="en-US"/>
          </a:p>
        </p:txBody>
      </p:sp>
    </p:spTree>
    <p:extLst>
      <p:ext uri="{BB962C8B-B14F-4D97-AF65-F5344CB8AC3E}">
        <p14:creationId xmlns:p14="http://schemas.microsoft.com/office/powerpoint/2010/main" val="2136243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5A033-6EE2-4B15-B372-E435FFF488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21AC1B-CD18-4CE6-9358-BBF1D61D2E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809BCA-D27C-4A74-91D2-4B65DAB9A209}"/>
              </a:ext>
            </a:extLst>
          </p:cNvPr>
          <p:cNvSpPr>
            <a:spLocks noGrp="1"/>
          </p:cNvSpPr>
          <p:nvPr>
            <p:ph type="dt" sz="half" idx="10"/>
          </p:nvPr>
        </p:nvSpPr>
        <p:spPr/>
        <p:txBody>
          <a:bodyPr/>
          <a:lstStyle/>
          <a:p>
            <a:fld id="{95FDE7E5-095C-430F-8505-78A678CB069F}" type="datetimeFigureOut">
              <a:rPr lang="en-US" smtClean="0"/>
              <a:t>10/26/2021</a:t>
            </a:fld>
            <a:endParaRPr lang="en-US"/>
          </a:p>
        </p:txBody>
      </p:sp>
      <p:sp>
        <p:nvSpPr>
          <p:cNvPr id="5" name="Footer Placeholder 4">
            <a:extLst>
              <a:ext uri="{FF2B5EF4-FFF2-40B4-BE49-F238E27FC236}">
                <a16:creationId xmlns:a16="http://schemas.microsoft.com/office/drawing/2014/main" id="{ECEF6F85-89B0-4CEB-9459-4D235BF88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AA0A98-D6F2-42D7-9B83-952A282BBF82}"/>
              </a:ext>
            </a:extLst>
          </p:cNvPr>
          <p:cNvSpPr>
            <a:spLocks noGrp="1"/>
          </p:cNvSpPr>
          <p:nvPr>
            <p:ph type="sldNum" sz="quarter" idx="12"/>
          </p:nvPr>
        </p:nvSpPr>
        <p:spPr/>
        <p:txBody>
          <a:bodyPr/>
          <a:lstStyle/>
          <a:p>
            <a:fld id="{44056265-8434-4E15-B7C8-8E7579F132A4}" type="slidenum">
              <a:rPr lang="en-US" smtClean="0"/>
              <a:t>‹#›</a:t>
            </a:fld>
            <a:endParaRPr lang="en-US"/>
          </a:p>
        </p:txBody>
      </p:sp>
    </p:spTree>
    <p:extLst>
      <p:ext uri="{BB962C8B-B14F-4D97-AF65-F5344CB8AC3E}">
        <p14:creationId xmlns:p14="http://schemas.microsoft.com/office/powerpoint/2010/main" val="1779233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BE764-0C29-4242-8031-2362D736C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495B09-C732-40B4-AF26-BD4BFCD8A9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595CF7-A3D2-49AF-A064-90B467DDB647}"/>
              </a:ext>
            </a:extLst>
          </p:cNvPr>
          <p:cNvSpPr>
            <a:spLocks noGrp="1"/>
          </p:cNvSpPr>
          <p:nvPr>
            <p:ph type="dt" sz="half" idx="10"/>
          </p:nvPr>
        </p:nvSpPr>
        <p:spPr/>
        <p:txBody>
          <a:bodyPr/>
          <a:lstStyle/>
          <a:p>
            <a:fld id="{95FDE7E5-095C-430F-8505-78A678CB069F}" type="datetimeFigureOut">
              <a:rPr lang="en-US" smtClean="0"/>
              <a:t>10/26/2021</a:t>
            </a:fld>
            <a:endParaRPr lang="en-US"/>
          </a:p>
        </p:txBody>
      </p:sp>
      <p:sp>
        <p:nvSpPr>
          <p:cNvPr id="5" name="Footer Placeholder 4">
            <a:extLst>
              <a:ext uri="{FF2B5EF4-FFF2-40B4-BE49-F238E27FC236}">
                <a16:creationId xmlns:a16="http://schemas.microsoft.com/office/drawing/2014/main" id="{DDD73081-6966-4A7B-947B-DDE24C819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A9F776-112E-459C-9BB0-C8A9E70C5231}"/>
              </a:ext>
            </a:extLst>
          </p:cNvPr>
          <p:cNvSpPr>
            <a:spLocks noGrp="1"/>
          </p:cNvSpPr>
          <p:nvPr>
            <p:ph type="sldNum" sz="quarter" idx="12"/>
          </p:nvPr>
        </p:nvSpPr>
        <p:spPr/>
        <p:txBody>
          <a:bodyPr/>
          <a:lstStyle/>
          <a:p>
            <a:fld id="{44056265-8434-4E15-B7C8-8E7579F132A4}" type="slidenum">
              <a:rPr lang="en-US" smtClean="0"/>
              <a:t>‹#›</a:t>
            </a:fld>
            <a:endParaRPr lang="en-US"/>
          </a:p>
        </p:txBody>
      </p:sp>
    </p:spTree>
    <p:extLst>
      <p:ext uri="{BB962C8B-B14F-4D97-AF65-F5344CB8AC3E}">
        <p14:creationId xmlns:p14="http://schemas.microsoft.com/office/powerpoint/2010/main" val="2387349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F1B61-702D-449D-98D5-92F57B4DF4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D2B6BF-8B1D-4530-AFAA-59B417FC21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671E01-D5E3-4394-81DD-71AD55194F6D}"/>
              </a:ext>
            </a:extLst>
          </p:cNvPr>
          <p:cNvSpPr>
            <a:spLocks noGrp="1"/>
          </p:cNvSpPr>
          <p:nvPr>
            <p:ph type="dt" sz="half" idx="10"/>
          </p:nvPr>
        </p:nvSpPr>
        <p:spPr/>
        <p:txBody>
          <a:bodyPr/>
          <a:lstStyle/>
          <a:p>
            <a:fld id="{95FDE7E5-095C-430F-8505-78A678CB069F}" type="datetimeFigureOut">
              <a:rPr lang="en-US" smtClean="0"/>
              <a:t>10/26/2021</a:t>
            </a:fld>
            <a:endParaRPr lang="en-US"/>
          </a:p>
        </p:txBody>
      </p:sp>
      <p:sp>
        <p:nvSpPr>
          <p:cNvPr id="5" name="Footer Placeholder 4">
            <a:extLst>
              <a:ext uri="{FF2B5EF4-FFF2-40B4-BE49-F238E27FC236}">
                <a16:creationId xmlns:a16="http://schemas.microsoft.com/office/drawing/2014/main" id="{07690F2A-73D8-4FA7-841F-21217F2410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E0196-2860-4A50-A8FE-2FFF3BBC519D}"/>
              </a:ext>
            </a:extLst>
          </p:cNvPr>
          <p:cNvSpPr>
            <a:spLocks noGrp="1"/>
          </p:cNvSpPr>
          <p:nvPr>
            <p:ph type="sldNum" sz="quarter" idx="12"/>
          </p:nvPr>
        </p:nvSpPr>
        <p:spPr/>
        <p:txBody>
          <a:bodyPr/>
          <a:lstStyle/>
          <a:p>
            <a:fld id="{44056265-8434-4E15-B7C8-8E7579F132A4}" type="slidenum">
              <a:rPr lang="en-US" smtClean="0"/>
              <a:t>‹#›</a:t>
            </a:fld>
            <a:endParaRPr lang="en-US"/>
          </a:p>
        </p:txBody>
      </p:sp>
    </p:spTree>
    <p:extLst>
      <p:ext uri="{BB962C8B-B14F-4D97-AF65-F5344CB8AC3E}">
        <p14:creationId xmlns:p14="http://schemas.microsoft.com/office/powerpoint/2010/main" val="1893986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03ECF-B570-48E7-B539-08D1643E57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3B81AC-05CC-4774-B0F4-82E806082D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142547-E524-436C-BDF9-F84E6DFE74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C3CAB1-BC83-4DB5-ABA2-ECC1CBC7C874}"/>
              </a:ext>
            </a:extLst>
          </p:cNvPr>
          <p:cNvSpPr>
            <a:spLocks noGrp="1"/>
          </p:cNvSpPr>
          <p:nvPr>
            <p:ph type="dt" sz="half" idx="10"/>
          </p:nvPr>
        </p:nvSpPr>
        <p:spPr/>
        <p:txBody>
          <a:bodyPr/>
          <a:lstStyle/>
          <a:p>
            <a:fld id="{95FDE7E5-095C-430F-8505-78A678CB069F}" type="datetimeFigureOut">
              <a:rPr lang="en-US" smtClean="0"/>
              <a:t>10/26/2021</a:t>
            </a:fld>
            <a:endParaRPr lang="en-US"/>
          </a:p>
        </p:txBody>
      </p:sp>
      <p:sp>
        <p:nvSpPr>
          <p:cNvPr id="6" name="Footer Placeholder 5">
            <a:extLst>
              <a:ext uri="{FF2B5EF4-FFF2-40B4-BE49-F238E27FC236}">
                <a16:creationId xmlns:a16="http://schemas.microsoft.com/office/drawing/2014/main" id="{3A3F1140-F524-4CCC-B336-5CF8F2AD7B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3C1E9E-A7B6-4B31-AC8A-0087E2A308B6}"/>
              </a:ext>
            </a:extLst>
          </p:cNvPr>
          <p:cNvSpPr>
            <a:spLocks noGrp="1"/>
          </p:cNvSpPr>
          <p:nvPr>
            <p:ph type="sldNum" sz="quarter" idx="12"/>
          </p:nvPr>
        </p:nvSpPr>
        <p:spPr/>
        <p:txBody>
          <a:bodyPr/>
          <a:lstStyle/>
          <a:p>
            <a:fld id="{44056265-8434-4E15-B7C8-8E7579F132A4}" type="slidenum">
              <a:rPr lang="en-US" smtClean="0"/>
              <a:t>‹#›</a:t>
            </a:fld>
            <a:endParaRPr lang="en-US"/>
          </a:p>
        </p:txBody>
      </p:sp>
    </p:spTree>
    <p:extLst>
      <p:ext uri="{BB962C8B-B14F-4D97-AF65-F5344CB8AC3E}">
        <p14:creationId xmlns:p14="http://schemas.microsoft.com/office/powerpoint/2010/main" val="171864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5852C-2BF8-4BE5-BC49-03BD4778F8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180475-F06D-4C27-B627-AB1CCED9B8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49CFD1-F573-4B9F-8705-C9A2A3DBA9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2B3611-72A8-489F-AC25-7D00127865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BB506F-BEB9-4B25-8B16-5BB93762AD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DC9AB6-EA62-490C-B2A3-5EDFD4D87426}"/>
              </a:ext>
            </a:extLst>
          </p:cNvPr>
          <p:cNvSpPr>
            <a:spLocks noGrp="1"/>
          </p:cNvSpPr>
          <p:nvPr>
            <p:ph type="dt" sz="half" idx="10"/>
          </p:nvPr>
        </p:nvSpPr>
        <p:spPr/>
        <p:txBody>
          <a:bodyPr/>
          <a:lstStyle/>
          <a:p>
            <a:fld id="{95FDE7E5-095C-430F-8505-78A678CB069F}" type="datetimeFigureOut">
              <a:rPr lang="en-US" smtClean="0"/>
              <a:t>10/26/2021</a:t>
            </a:fld>
            <a:endParaRPr lang="en-US"/>
          </a:p>
        </p:txBody>
      </p:sp>
      <p:sp>
        <p:nvSpPr>
          <p:cNvPr id="8" name="Footer Placeholder 7">
            <a:extLst>
              <a:ext uri="{FF2B5EF4-FFF2-40B4-BE49-F238E27FC236}">
                <a16:creationId xmlns:a16="http://schemas.microsoft.com/office/drawing/2014/main" id="{659F528F-E961-41F2-9640-9917DC1932E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DF84FD-88A9-4794-9B8F-5C5F54ED9A15}"/>
              </a:ext>
            </a:extLst>
          </p:cNvPr>
          <p:cNvSpPr>
            <a:spLocks noGrp="1"/>
          </p:cNvSpPr>
          <p:nvPr>
            <p:ph type="sldNum" sz="quarter" idx="12"/>
          </p:nvPr>
        </p:nvSpPr>
        <p:spPr/>
        <p:txBody>
          <a:bodyPr/>
          <a:lstStyle/>
          <a:p>
            <a:fld id="{44056265-8434-4E15-B7C8-8E7579F132A4}" type="slidenum">
              <a:rPr lang="en-US" smtClean="0"/>
              <a:t>‹#›</a:t>
            </a:fld>
            <a:endParaRPr lang="en-US"/>
          </a:p>
        </p:txBody>
      </p:sp>
    </p:spTree>
    <p:extLst>
      <p:ext uri="{BB962C8B-B14F-4D97-AF65-F5344CB8AC3E}">
        <p14:creationId xmlns:p14="http://schemas.microsoft.com/office/powerpoint/2010/main" val="393039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07FC0-830A-41D6-880E-8AF3A505FB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336671-E57B-47F0-93F0-2E23756F011B}"/>
              </a:ext>
            </a:extLst>
          </p:cNvPr>
          <p:cNvSpPr>
            <a:spLocks noGrp="1"/>
          </p:cNvSpPr>
          <p:nvPr>
            <p:ph type="dt" sz="half" idx="10"/>
          </p:nvPr>
        </p:nvSpPr>
        <p:spPr/>
        <p:txBody>
          <a:bodyPr/>
          <a:lstStyle/>
          <a:p>
            <a:fld id="{95FDE7E5-095C-430F-8505-78A678CB069F}" type="datetimeFigureOut">
              <a:rPr lang="en-US" smtClean="0"/>
              <a:t>10/26/2021</a:t>
            </a:fld>
            <a:endParaRPr lang="en-US"/>
          </a:p>
        </p:txBody>
      </p:sp>
      <p:sp>
        <p:nvSpPr>
          <p:cNvPr id="4" name="Footer Placeholder 3">
            <a:extLst>
              <a:ext uri="{FF2B5EF4-FFF2-40B4-BE49-F238E27FC236}">
                <a16:creationId xmlns:a16="http://schemas.microsoft.com/office/drawing/2014/main" id="{2FCFAD8A-5E10-4B76-B591-1ADE22938A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D54CA08-6CB8-483F-AC91-79359D8DB40F}"/>
              </a:ext>
            </a:extLst>
          </p:cNvPr>
          <p:cNvSpPr>
            <a:spLocks noGrp="1"/>
          </p:cNvSpPr>
          <p:nvPr>
            <p:ph type="sldNum" sz="quarter" idx="12"/>
          </p:nvPr>
        </p:nvSpPr>
        <p:spPr/>
        <p:txBody>
          <a:bodyPr/>
          <a:lstStyle/>
          <a:p>
            <a:fld id="{44056265-8434-4E15-B7C8-8E7579F132A4}" type="slidenum">
              <a:rPr lang="en-US" smtClean="0"/>
              <a:t>‹#›</a:t>
            </a:fld>
            <a:endParaRPr lang="en-US"/>
          </a:p>
        </p:txBody>
      </p:sp>
    </p:spTree>
    <p:extLst>
      <p:ext uri="{BB962C8B-B14F-4D97-AF65-F5344CB8AC3E}">
        <p14:creationId xmlns:p14="http://schemas.microsoft.com/office/powerpoint/2010/main" val="978416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DB529C-5810-42FB-887B-90B558D900EC}"/>
              </a:ext>
            </a:extLst>
          </p:cNvPr>
          <p:cNvSpPr>
            <a:spLocks noGrp="1"/>
          </p:cNvSpPr>
          <p:nvPr>
            <p:ph type="dt" sz="half" idx="10"/>
          </p:nvPr>
        </p:nvSpPr>
        <p:spPr/>
        <p:txBody>
          <a:bodyPr/>
          <a:lstStyle/>
          <a:p>
            <a:fld id="{95FDE7E5-095C-430F-8505-78A678CB069F}" type="datetimeFigureOut">
              <a:rPr lang="en-US" smtClean="0"/>
              <a:t>10/26/2021</a:t>
            </a:fld>
            <a:endParaRPr lang="en-US"/>
          </a:p>
        </p:txBody>
      </p:sp>
      <p:sp>
        <p:nvSpPr>
          <p:cNvPr id="3" name="Footer Placeholder 2">
            <a:extLst>
              <a:ext uri="{FF2B5EF4-FFF2-40B4-BE49-F238E27FC236}">
                <a16:creationId xmlns:a16="http://schemas.microsoft.com/office/drawing/2014/main" id="{5C577B65-895A-4DEC-BC8F-4EB70BAE6D7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112099-8A89-4DBF-BBAE-290C13288A2D}"/>
              </a:ext>
            </a:extLst>
          </p:cNvPr>
          <p:cNvSpPr>
            <a:spLocks noGrp="1"/>
          </p:cNvSpPr>
          <p:nvPr>
            <p:ph type="sldNum" sz="quarter" idx="12"/>
          </p:nvPr>
        </p:nvSpPr>
        <p:spPr/>
        <p:txBody>
          <a:bodyPr/>
          <a:lstStyle/>
          <a:p>
            <a:fld id="{44056265-8434-4E15-B7C8-8E7579F132A4}" type="slidenum">
              <a:rPr lang="en-US" smtClean="0"/>
              <a:t>‹#›</a:t>
            </a:fld>
            <a:endParaRPr lang="en-US"/>
          </a:p>
        </p:txBody>
      </p:sp>
    </p:spTree>
    <p:extLst>
      <p:ext uri="{BB962C8B-B14F-4D97-AF65-F5344CB8AC3E}">
        <p14:creationId xmlns:p14="http://schemas.microsoft.com/office/powerpoint/2010/main" val="26934196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C019B-0046-4904-9937-AFD5ECF66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696A6A-E649-48EA-85A8-704E5DCC47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048CE7-CD15-43CB-9380-3F5A616373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EB2F7B-E63A-4142-BCEF-AAA2AED64C84}"/>
              </a:ext>
            </a:extLst>
          </p:cNvPr>
          <p:cNvSpPr>
            <a:spLocks noGrp="1"/>
          </p:cNvSpPr>
          <p:nvPr>
            <p:ph type="dt" sz="half" idx="10"/>
          </p:nvPr>
        </p:nvSpPr>
        <p:spPr/>
        <p:txBody>
          <a:bodyPr/>
          <a:lstStyle/>
          <a:p>
            <a:fld id="{95FDE7E5-095C-430F-8505-78A678CB069F}" type="datetimeFigureOut">
              <a:rPr lang="en-US" smtClean="0"/>
              <a:t>10/26/2021</a:t>
            </a:fld>
            <a:endParaRPr lang="en-US"/>
          </a:p>
        </p:txBody>
      </p:sp>
      <p:sp>
        <p:nvSpPr>
          <p:cNvPr id="6" name="Footer Placeholder 5">
            <a:extLst>
              <a:ext uri="{FF2B5EF4-FFF2-40B4-BE49-F238E27FC236}">
                <a16:creationId xmlns:a16="http://schemas.microsoft.com/office/drawing/2014/main" id="{9034E3D3-19E6-4A29-AEC7-5257388E2C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7B911-08AE-42B6-9A0B-C286DF198533}"/>
              </a:ext>
            </a:extLst>
          </p:cNvPr>
          <p:cNvSpPr>
            <a:spLocks noGrp="1"/>
          </p:cNvSpPr>
          <p:nvPr>
            <p:ph type="sldNum" sz="quarter" idx="12"/>
          </p:nvPr>
        </p:nvSpPr>
        <p:spPr/>
        <p:txBody>
          <a:bodyPr/>
          <a:lstStyle/>
          <a:p>
            <a:fld id="{44056265-8434-4E15-B7C8-8E7579F132A4}" type="slidenum">
              <a:rPr lang="en-US" smtClean="0"/>
              <a:t>‹#›</a:t>
            </a:fld>
            <a:endParaRPr lang="en-US"/>
          </a:p>
        </p:txBody>
      </p:sp>
    </p:spTree>
    <p:extLst>
      <p:ext uri="{BB962C8B-B14F-4D97-AF65-F5344CB8AC3E}">
        <p14:creationId xmlns:p14="http://schemas.microsoft.com/office/powerpoint/2010/main" val="57486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BDD42BB-B900-4ED3-B01C-EFA425D90C1C}"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537CD-250D-407B-806E-B152849DD25D}" type="slidenum">
              <a:rPr lang="en-US" smtClean="0"/>
              <a:t>‹#›</a:t>
            </a:fld>
            <a:endParaRPr lang="en-US"/>
          </a:p>
        </p:txBody>
      </p:sp>
    </p:spTree>
    <p:extLst>
      <p:ext uri="{BB962C8B-B14F-4D97-AF65-F5344CB8AC3E}">
        <p14:creationId xmlns:p14="http://schemas.microsoft.com/office/powerpoint/2010/main" val="6122349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B0719-B1DA-456C-9B61-FAA7706F7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99B55B-BC89-4EA1-A730-F99D78184E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973032-4690-42F9-8EB0-3607DFA102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B891E0-CA7F-40B1-8721-5D6A1CD71DFC}"/>
              </a:ext>
            </a:extLst>
          </p:cNvPr>
          <p:cNvSpPr>
            <a:spLocks noGrp="1"/>
          </p:cNvSpPr>
          <p:nvPr>
            <p:ph type="dt" sz="half" idx="10"/>
          </p:nvPr>
        </p:nvSpPr>
        <p:spPr/>
        <p:txBody>
          <a:bodyPr/>
          <a:lstStyle/>
          <a:p>
            <a:fld id="{95FDE7E5-095C-430F-8505-78A678CB069F}" type="datetimeFigureOut">
              <a:rPr lang="en-US" smtClean="0"/>
              <a:t>10/26/2021</a:t>
            </a:fld>
            <a:endParaRPr lang="en-US"/>
          </a:p>
        </p:txBody>
      </p:sp>
      <p:sp>
        <p:nvSpPr>
          <p:cNvPr id="6" name="Footer Placeholder 5">
            <a:extLst>
              <a:ext uri="{FF2B5EF4-FFF2-40B4-BE49-F238E27FC236}">
                <a16:creationId xmlns:a16="http://schemas.microsoft.com/office/drawing/2014/main" id="{2D757472-FA23-4304-887B-D507A0344E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52B77-1DAA-480F-87E9-913B704C090A}"/>
              </a:ext>
            </a:extLst>
          </p:cNvPr>
          <p:cNvSpPr>
            <a:spLocks noGrp="1"/>
          </p:cNvSpPr>
          <p:nvPr>
            <p:ph type="sldNum" sz="quarter" idx="12"/>
          </p:nvPr>
        </p:nvSpPr>
        <p:spPr/>
        <p:txBody>
          <a:bodyPr/>
          <a:lstStyle/>
          <a:p>
            <a:fld id="{44056265-8434-4E15-B7C8-8E7579F132A4}" type="slidenum">
              <a:rPr lang="en-US" smtClean="0"/>
              <a:t>‹#›</a:t>
            </a:fld>
            <a:endParaRPr lang="en-US"/>
          </a:p>
        </p:txBody>
      </p:sp>
    </p:spTree>
    <p:extLst>
      <p:ext uri="{BB962C8B-B14F-4D97-AF65-F5344CB8AC3E}">
        <p14:creationId xmlns:p14="http://schemas.microsoft.com/office/powerpoint/2010/main" val="2667129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B5DBB-099F-495B-AD62-578B2BC7B26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33D460-0B13-40E6-A3F5-81DBC3B96E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D3DFC6-8F9A-4F81-84A8-0EE0F8311440}"/>
              </a:ext>
            </a:extLst>
          </p:cNvPr>
          <p:cNvSpPr>
            <a:spLocks noGrp="1"/>
          </p:cNvSpPr>
          <p:nvPr>
            <p:ph type="dt" sz="half" idx="10"/>
          </p:nvPr>
        </p:nvSpPr>
        <p:spPr/>
        <p:txBody>
          <a:bodyPr/>
          <a:lstStyle/>
          <a:p>
            <a:fld id="{95FDE7E5-095C-430F-8505-78A678CB069F}" type="datetimeFigureOut">
              <a:rPr lang="en-US" smtClean="0"/>
              <a:t>10/26/2021</a:t>
            </a:fld>
            <a:endParaRPr lang="en-US"/>
          </a:p>
        </p:txBody>
      </p:sp>
      <p:sp>
        <p:nvSpPr>
          <p:cNvPr id="5" name="Footer Placeholder 4">
            <a:extLst>
              <a:ext uri="{FF2B5EF4-FFF2-40B4-BE49-F238E27FC236}">
                <a16:creationId xmlns:a16="http://schemas.microsoft.com/office/drawing/2014/main" id="{E369935D-18A8-42EC-B5EA-18F01D6E8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1C746-75B3-4DDF-B30B-7BA7C2281642}"/>
              </a:ext>
            </a:extLst>
          </p:cNvPr>
          <p:cNvSpPr>
            <a:spLocks noGrp="1"/>
          </p:cNvSpPr>
          <p:nvPr>
            <p:ph type="sldNum" sz="quarter" idx="12"/>
          </p:nvPr>
        </p:nvSpPr>
        <p:spPr/>
        <p:txBody>
          <a:bodyPr/>
          <a:lstStyle/>
          <a:p>
            <a:fld id="{44056265-8434-4E15-B7C8-8E7579F132A4}" type="slidenum">
              <a:rPr lang="en-US" smtClean="0"/>
              <a:t>‹#›</a:t>
            </a:fld>
            <a:endParaRPr lang="en-US"/>
          </a:p>
        </p:txBody>
      </p:sp>
    </p:spTree>
    <p:extLst>
      <p:ext uri="{BB962C8B-B14F-4D97-AF65-F5344CB8AC3E}">
        <p14:creationId xmlns:p14="http://schemas.microsoft.com/office/powerpoint/2010/main" val="29045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D47794-ECB6-4635-9F33-7309342A23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811020-EEEE-41FF-92E4-3593823936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7EE8F1-14C7-420B-9543-7E4C1822DD11}"/>
              </a:ext>
            </a:extLst>
          </p:cNvPr>
          <p:cNvSpPr>
            <a:spLocks noGrp="1"/>
          </p:cNvSpPr>
          <p:nvPr>
            <p:ph type="dt" sz="half" idx="10"/>
          </p:nvPr>
        </p:nvSpPr>
        <p:spPr/>
        <p:txBody>
          <a:bodyPr/>
          <a:lstStyle/>
          <a:p>
            <a:fld id="{95FDE7E5-095C-430F-8505-78A678CB069F}" type="datetimeFigureOut">
              <a:rPr lang="en-US" smtClean="0"/>
              <a:t>10/26/2021</a:t>
            </a:fld>
            <a:endParaRPr lang="en-US"/>
          </a:p>
        </p:txBody>
      </p:sp>
      <p:sp>
        <p:nvSpPr>
          <p:cNvPr id="5" name="Footer Placeholder 4">
            <a:extLst>
              <a:ext uri="{FF2B5EF4-FFF2-40B4-BE49-F238E27FC236}">
                <a16:creationId xmlns:a16="http://schemas.microsoft.com/office/drawing/2014/main" id="{9EEDD827-83A1-4CB5-BA49-D65D2B4318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4CADFA-3C5B-443D-B766-F7CDE2877A25}"/>
              </a:ext>
            </a:extLst>
          </p:cNvPr>
          <p:cNvSpPr>
            <a:spLocks noGrp="1"/>
          </p:cNvSpPr>
          <p:nvPr>
            <p:ph type="sldNum" sz="quarter" idx="12"/>
          </p:nvPr>
        </p:nvSpPr>
        <p:spPr/>
        <p:txBody>
          <a:bodyPr/>
          <a:lstStyle/>
          <a:p>
            <a:fld id="{44056265-8434-4E15-B7C8-8E7579F132A4}" type="slidenum">
              <a:rPr lang="en-US" smtClean="0"/>
              <a:t>‹#›</a:t>
            </a:fld>
            <a:endParaRPr lang="en-US"/>
          </a:p>
        </p:txBody>
      </p:sp>
    </p:spTree>
    <p:extLst>
      <p:ext uri="{BB962C8B-B14F-4D97-AF65-F5344CB8AC3E}">
        <p14:creationId xmlns:p14="http://schemas.microsoft.com/office/powerpoint/2010/main" val="3918301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DD42BB-B900-4ED3-B01C-EFA425D90C1C}" type="datetimeFigureOut">
              <a:rPr lang="en-US" smtClean="0"/>
              <a:t>10/26/2021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11537CD-250D-407B-806E-B152849DD25D}" type="slidenum">
              <a:rPr lang="en-US" smtClean="0"/>
              <a:t>‹#›</a:t>
            </a:fld>
            <a:endParaRPr lang="en-US"/>
          </a:p>
        </p:txBody>
      </p:sp>
    </p:spTree>
    <p:extLst>
      <p:ext uri="{BB962C8B-B14F-4D97-AF65-F5344CB8AC3E}">
        <p14:creationId xmlns:p14="http://schemas.microsoft.com/office/powerpoint/2010/main" val="2124262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BDD42BB-B900-4ED3-B01C-EFA425D90C1C}"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537CD-250D-407B-806E-B152849DD25D}" type="slidenum">
              <a:rPr lang="en-US" smtClean="0"/>
              <a:t>‹#›</a:t>
            </a:fld>
            <a:endParaRPr lang="en-US"/>
          </a:p>
        </p:txBody>
      </p:sp>
    </p:spTree>
    <p:extLst>
      <p:ext uri="{BB962C8B-B14F-4D97-AF65-F5344CB8AC3E}">
        <p14:creationId xmlns:p14="http://schemas.microsoft.com/office/powerpoint/2010/main" val="4175006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BDD42BB-B900-4ED3-B01C-EFA425D90C1C}" type="datetimeFigureOut">
              <a:rPr lang="en-US" smtClean="0"/>
              <a:t>10/26/2021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11537CD-250D-407B-806E-B152849DD25D}" type="slidenum">
              <a:rPr lang="en-US" smtClean="0"/>
              <a:t>‹#›</a:t>
            </a:fld>
            <a:endParaRPr lang="en-US"/>
          </a:p>
        </p:txBody>
      </p:sp>
    </p:spTree>
    <p:extLst>
      <p:ext uri="{BB962C8B-B14F-4D97-AF65-F5344CB8AC3E}">
        <p14:creationId xmlns:p14="http://schemas.microsoft.com/office/powerpoint/2010/main" val="1180155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BDD42BB-B900-4ED3-B01C-EFA425D90C1C}" type="datetimeFigureOut">
              <a:rPr lang="en-US" smtClean="0"/>
              <a:t>10/26/2021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11537CD-250D-407B-806E-B152849DD25D}" type="slidenum">
              <a:rPr lang="en-US" smtClean="0"/>
              <a:t>‹#›</a:t>
            </a:fld>
            <a:endParaRPr lang="en-US"/>
          </a:p>
        </p:txBody>
      </p:sp>
    </p:spTree>
    <p:extLst>
      <p:ext uri="{BB962C8B-B14F-4D97-AF65-F5344CB8AC3E}">
        <p14:creationId xmlns:p14="http://schemas.microsoft.com/office/powerpoint/2010/main" val="1270998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DD42BB-B900-4ED3-B01C-EFA425D90C1C}" type="datetimeFigureOut">
              <a:rPr lang="en-US" smtClean="0"/>
              <a:t>10/26/2021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11537CD-250D-407B-806E-B152849DD25D}" type="slidenum">
              <a:rPr lang="en-US" smtClean="0"/>
              <a:t>‹#›</a:t>
            </a:fld>
            <a:endParaRPr lang="en-US"/>
          </a:p>
        </p:txBody>
      </p:sp>
    </p:spTree>
    <p:extLst>
      <p:ext uri="{BB962C8B-B14F-4D97-AF65-F5344CB8AC3E}">
        <p14:creationId xmlns:p14="http://schemas.microsoft.com/office/powerpoint/2010/main" val="4072170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DD42BB-B900-4ED3-B01C-EFA425D90C1C}"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537CD-250D-407B-806E-B152849DD25D}" type="slidenum">
              <a:rPr lang="en-US" smtClean="0"/>
              <a:t>‹#›</a:t>
            </a:fld>
            <a:endParaRPr lang="en-US"/>
          </a:p>
        </p:txBody>
      </p:sp>
    </p:spTree>
    <p:extLst>
      <p:ext uri="{BB962C8B-B14F-4D97-AF65-F5344CB8AC3E}">
        <p14:creationId xmlns:p14="http://schemas.microsoft.com/office/powerpoint/2010/main" val="3477684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BDD42BB-B900-4ED3-B01C-EFA425D90C1C}" type="datetimeFigureOut">
              <a:rPr lang="en-US" smtClean="0"/>
              <a:t>10/26/2021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11537CD-250D-407B-806E-B152849DD25D}" type="slidenum">
              <a:rPr lang="en-US" smtClean="0"/>
              <a:t>‹#›</a:t>
            </a:fld>
            <a:endParaRPr lang="en-US"/>
          </a:p>
        </p:txBody>
      </p:sp>
    </p:spTree>
    <p:extLst>
      <p:ext uri="{BB962C8B-B14F-4D97-AF65-F5344CB8AC3E}">
        <p14:creationId xmlns:p14="http://schemas.microsoft.com/office/powerpoint/2010/main" val="3244789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D42BB-B900-4ED3-B01C-EFA425D90C1C}" type="datetimeFigureOut">
              <a:rPr lang="en-US" smtClean="0"/>
              <a:t>10/26/2021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1537CD-250D-407B-806E-B152849DD25D}" type="slidenum">
              <a:rPr lang="en-US" smtClean="0"/>
              <a:t>‹#›</a:t>
            </a:fld>
            <a:endParaRPr lang="en-US"/>
          </a:p>
        </p:txBody>
      </p:sp>
    </p:spTree>
    <p:extLst>
      <p:ext uri="{BB962C8B-B14F-4D97-AF65-F5344CB8AC3E}">
        <p14:creationId xmlns:p14="http://schemas.microsoft.com/office/powerpoint/2010/main" val="31019057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9C82DA-4B09-4760-BF01-FAB71B012E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B69B48-B058-499A-A026-F8F357C83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1D2FF-27EE-491F-8928-C1F516126F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DE7E5-095C-430F-8505-78A678CB069F}" type="datetimeFigureOut">
              <a:rPr lang="en-US" smtClean="0"/>
              <a:t>10/26/2021</a:t>
            </a:fld>
            <a:endParaRPr lang="en-US"/>
          </a:p>
        </p:txBody>
      </p:sp>
      <p:sp>
        <p:nvSpPr>
          <p:cNvPr id="5" name="Footer Placeholder 4">
            <a:extLst>
              <a:ext uri="{FF2B5EF4-FFF2-40B4-BE49-F238E27FC236}">
                <a16:creationId xmlns:a16="http://schemas.microsoft.com/office/drawing/2014/main" id="{065BAC6C-3390-4758-AE68-A81D38049F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0497FA-D798-418E-840A-6D510081D7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56265-8434-4E15-B7C8-8E7579F132A4}" type="slidenum">
              <a:rPr lang="en-US" smtClean="0"/>
              <a:t>‹#›</a:t>
            </a:fld>
            <a:endParaRPr lang="en-US"/>
          </a:p>
        </p:txBody>
      </p:sp>
    </p:spTree>
    <p:extLst>
      <p:ext uri="{BB962C8B-B14F-4D97-AF65-F5344CB8AC3E}">
        <p14:creationId xmlns:p14="http://schemas.microsoft.com/office/powerpoint/2010/main" val="20264881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0.mp3"/><Relationship Id="rId1" Type="http://schemas.microsoft.com/office/2007/relationships/media" Target="../media/media10.mp3"/><Relationship Id="rId6" Type="http://schemas.microsoft.com/office/2007/relationships/hdphoto" Target="../media/hdphoto5.wdp"/><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1.mp3"/><Relationship Id="rId1" Type="http://schemas.microsoft.com/office/2007/relationships/media" Target="../media/media11.mp3"/><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notesSlide" Target="../notesSlides/notesSlide11.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3.mp3"/><Relationship Id="rId1" Type="http://schemas.microsoft.com/office/2007/relationships/media" Target="../media/media13.mp3"/><Relationship Id="rId6" Type="http://schemas.microsoft.com/office/2007/relationships/hdphoto" Target="../media/hdphoto6.wdp"/><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9.jpe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slideLayout" Target="../slideLayouts/slideLayout7.xml"/><Relationship Id="rId7" Type="http://schemas.openxmlformats.org/officeDocument/2006/relationships/image" Target="../media/image22.jpe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4.png"/><Relationship Id="rId5" Type="http://schemas.openxmlformats.org/officeDocument/2006/relationships/image" Target="../media/image20.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1.png"/><Relationship Id="rId5" Type="http://schemas.openxmlformats.org/officeDocument/2006/relationships/image" Target="../media/image20.JP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7.xml"/><Relationship Id="rId7" Type="http://schemas.openxmlformats.org/officeDocument/2006/relationships/image" Target="../media/image28.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7.xml"/><Relationship Id="rId7" Type="http://schemas.microsoft.com/office/2007/relationships/hdphoto" Target="../media/hdphoto8.wdp"/><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notesSlide" Target="../notesSlides/notesSlide2.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slideLayout" Target="../slideLayouts/slideLayout7.xml"/><Relationship Id="rId7" Type="http://schemas.microsoft.com/office/2007/relationships/hdphoto" Target="../media/hdphoto8.wdp"/><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20.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33.emf"/><Relationship Id="rId5" Type="http://schemas.openxmlformats.org/officeDocument/2006/relationships/image" Target="../media/image32.emf"/><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microsoft.com/office/2007/relationships/hdphoto" Target="../media/hdphoto9.wdp"/><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2.png"/><Relationship Id="rId4" Type="http://schemas.openxmlformats.org/officeDocument/2006/relationships/notesSlide" Target="../notesSlides/notesSlide23.xml"/><Relationship Id="rId9" Type="http://schemas.microsoft.com/office/2007/relationships/hdphoto" Target="../media/hdphoto10.wdp"/></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4.mp3"/><Relationship Id="rId1" Type="http://schemas.microsoft.com/office/2007/relationships/media" Target="../media/media24.mp3"/><Relationship Id="rId6" Type="http://schemas.microsoft.com/office/2007/relationships/hdphoto" Target="../media/hdphoto11.wdp"/><Relationship Id="rId5" Type="http://schemas.openxmlformats.org/officeDocument/2006/relationships/image" Target="../media/image37.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slideLayout" Target="../slideLayouts/slideLayout18.xml"/><Relationship Id="rId7" Type="http://schemas.openxmlformats.org/officeDocument/2006/relationships/image" Target="../media/image40.png"/><Relationship Id="rId2" Type="http://schemas.openxmlformats.org/officeDocument/2006/relationships/audio" Target="../media/media25.mp3"/><Relationship Id="rId1" Type="http://schemas.microsoft.com/office/2007/relationships/media" Target="../media/media25.mp3"/><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25.xml"/><Relationship Id="rId9"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audio" Target="../media/media26.mp3"/><Relationship Id="rId1" Type="http://schemas.microsoft.com/office/2007/relationships/media" Target="../media/media26.mp3"/><Relationship Id="rId6" Type="http://schemas.microsoft.com/office/2007/relationships/hdphoto" Target="../media/hdphoto12.wdp"/><Relationship Id="rId11" Type="http://schemas.openxmlformats.org/officeDocument/2006/relationships/image" Target="../media/image2.png"/><Relationship Id="rId5" Type="http://schemas.openxmlformats.org/officeDocument/2006/relationships/image" Target="../media/image42.png"/><Relationship Id="rId10" Type="http://schemas.openxmlformats.org/officeDocument/2006/relationships/image" Target="../media/image46.png"/><Relationship Id="rId4" Type="http://schemas.openxmlformats.org/officeDocument/2006/relationships/notesSlide" Target="../notesSlides/notesSlide26.xml"/><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27.mp3"/><Relationship Id="rId1" Type="http://schemas.microsoft.com/office/2007/relationships/media" Target="../media/media27.mp3"/><Relationship Id="rId6" Type="http://schemas.microsoft.com/office/2007/relationships/hdphoto" Target="../media/hdphoto13.wdp"/><Relationship Id="rId5" Type="http://schemas.openxmlformats.org/officeDocument/2006/relationships/image" Target="../media/image47.png"/><Relationship Id="rId10" Type="http://schemas.openxmlformats.org/officeDocument/2006/relationships/image" Target="../media/image2.png"/><Relationship Id="rId4" Type="http://schemas.openxmlformats.org/officeDocument/2006/relationships/notesSlide" Target="../notesSlides/notesSlide27.xml"/><Relationship Id="rId9" Type="http://schemas.openxmlformats.org/officeDocument/2006/relationships/image" Target="../media/image49.png"/></Relationships>
</file>

<file path=ppt/slides/_rels/slide2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slideLayout" Target="../slideLayouts/slideLayout7.xml"/><Relationship Id="rId7" Type="http://schemas.openxmlformats.org/officeDocument/2006/relationships/image" Target="../media/image51.png"/><Relationship Id="rId2" Type="http://schemas.openxmlformats.org/officeDocument/2006/relationships/audio" Target="../media/media28.mp3"/><Relationship Id="rId1" Type="http://schemas.microsoft.com/office/2007/relationships/media" Target="../media/media28.mp3"/><Relationship Id="rId6" Type="http://schemas.microsoft.com/office/2007/relationships/hdphoto" Target="../media/hdphoto15.wdp"/><Relationship Id="rId11" Type="http://schemas.openxmlformats.org/officeDocument/2006/relationships/image" Target="../media/image2.png"/><Relationship Id="rId5" Type="http://schemas.openxmlformats.org/officeDocument/2006/relationships/image" Target="../media/image50.png"/><Relationship Id="rId10" Type="http://schemas.openxmlformats.org/officeDocument/2006/relationships/image" Target="../media/image54.jpeg"/><Relationship Id="rId4" Type="http://schemas.openxmlformats.org/officeDocument/2006/relationships/notesSlide" Target="../notesSlides/notesSlide28.xml"/><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54.jpeg"/><Relationship Id="rId2" Type="http://schemas.openxmlformats.org/officeDocument/2006/relationships/audio" Target="../media/media29.mp3"/><Relationship Id="rId1" Type="http://schemas.microsoft.com/office/2007/relationships/media" Target="../media/media29.mp3"/><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2.png"/><Relationship Id="rId4" Type="http://schemas.openxmlformats.org/officeDocument/2006/relationships/notesSlide" Target="../notesSlides/notesSlide29.xml"/><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11" Type="http://schemas.openxmlformats.org/officeDocument/2006/relationships/image" Target="../media/image2.png"/><Relationship Id="rId5" Type="http://schemas.openxmlformats.org/officeDocument/2006/relationships/image" Target="../media/image3.emf"/><Relationship Id="rId10" Type="http://schemas.openxmlformats.org/officeDocument/2006/relationships/image" Target="../media/image7.png"/><Relationship Id="rId4" Type="http://schemas.openxmlformats.org/officeDocument/2006/relationships/notesSlide" Target="../notesSlides/notesSlide3.xml"/><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7.xml"/><Relationship Id="rId7" Type="http://schemas.openxmlformats.org/officeDocument/2006/relationships/image" Target="../media/image54.jpeg"/><Relationship Id="rId2" Type="http://schemas.openxmlformats.org/officeDocument/2006/relationships/audio" Target="../media/media30.mp3"/><Relationship Id="rId1" Type="http://schemas.microsoft.com/office/2007/relationships/media" Target="../media/media30.mp3"/><Relationship Id="rId6" Type="http://schemas.openxmlformats.org/officeDocument/2006/relationships/image" Target="../media/image56.png"/><Relationship Id="rId11" Type="http://schemas.openxmlformats.org/officeDocument/2006/relationships/image" Target="../media/image2.png"/><Relationship Id="rId5" Type="http://schemas.openxmlformats.org/officeDocument/2006/relationships/image" Target="../media/image55.png"/><Relationship Id="rId10" Type="http://schemas.openxmlformats.org/officeDocument/2006/relationships/image" Target="../media/image59.jpeg"/><Relationship Id="rId4" Type="http://schemas.openxmlformats.org/officeDocument/2006/relationships/notesSlide" Target="../notesSlides/notesSlide30.xml"/><Relationship Id="rId9"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microsoft.com/office/2007/relationships/hdphoto" Target="../media/hdphoto16.wdp"/><Relationship Id="rId2" Type="http://schemas.openxmlformats.org/officeDocument/2006/relationships/audio" Target="../media/media31.mp3"/><Relationship Id="rId1" Type="http://schemas.microsoft.com/office/2007/relationships/media" Target="../media/media31.mp3"/><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7.xml"/><Relationship Id="rId7" Type="http://schemas.openxmlformats.org/officeDocument/2006/relationships/image" Target="../media/image54.jpeg"/><Relationship Id="rId2" Type="http://schemas.openxmlformats.org/officeDocument/2006/relationships/audio" Target="../media/media32.mp3"/><Relationship Id="rId1" Type="http://schemas.microsoft.com/office/2007/relationships/media" Target="../media/media32.mp3"/><Relationship Id="rId6" Type="http://schemas.openxmlformats.org/officeDocument/2006/relationships/image" Target="../media/image62.png"/><Relationship Id="rId5" Type="http://schemas.openxmlformats.org/officeDocument/2006/relationships/image" Target="../media/image55.png"/><Relationship Id="rId10" Type="http://schemas.openxmlformats.org/officeDocument/2006/relationships/image" Target="../media/image2.png"/><Relationship Id="rId4" Type="http://schemas.openxmlformats.org/officeDocument/2006/relationships/notesSlide" Target="../notesSlides/notesSlide32.xml"/><Relationship Id="rId9" Type="http://schemas.openxmlformats.org/officeDocument/2006/relationships/image" Target="../media/image58.png"/></Relationships>
</file>

<file path=ppt/slides/_rels/slide3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slideLayout" Target="../slideLayouts/slideLayout7.xml"/><Relationship Id="rId7" Type="http://schemas.openxmlformats.org/officeDocument/2006/relationships/image" Target="../media/image54.jpe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62.png"/><Relationship Id="rId5" Type="http://schemas.openxmlformats.org/officeDocument/2006/relationships/image" Target="../media/image55.png"/><Relationship Id="rId10" Type="http://schemas.openxmlformats.org/officeDocument/2006/relationships/image" Target="../media/image2.png"/><Relationship Id="rId4" Type="http://schemas.openxmlformats.org/officeDocument/2006/relationships/notesSlide" Target="../notesSlides/notesSlide33.xml"/><Relationship Id="rId9"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65.emf"/><Relationship Id="rId11" Type="http://schemas.openxmlformats.org/officeDocument/2006/relationships/image" Target="../media/image70.png"/><Relationship Id="rId5" Type="http://schemas.openxmlformats.org/officeDocument/2006/relationships/image" Target="../media/image64.tiff"/><Relationship Id="rId15" Type="http://schemas.openxmlformats.org/officeDocument/2006/relationships/image" Target="../media/image2.png"/><Relationship Id="rId10" Type="http://schemas.openxmlformats.org/officeDocument/2006/relationships/image" Target="../media/image69.jpeg"/><Relationship Id="rId4" Type="http://schemas.openxmlformats.org/officeDocument/2006/relationships/notesSlide" Target="../notesSlides/notesSlide34.xml"/><Relationship Id="rId9" Type="http://schemas.openxmlformats.org/officeDocument/2006/relationships/image" Target="../media/image68.jpeg"/><Relationship Id="rId14"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7.xml"/><Relationship Id="rId7" Type="http://schemas.openxmlformats.org/officeDocument/2006/relationships/image" Target="../media/image76.png"/><Relationship Id="rId12" Type="http://schemas.openxmlformats.org/officeDocument/2006/relationships/image" Target="../media/image2.png"/><Relationship Id="rId2" Type="http://schemas.openxmlformats.org/officeDocument/2006/relationships/audio" Target="../media/media35.mp3"/><Relationship Id="rId1" Type="http://schemas.microsoft.com/office/2007/relationships/media" Target="../media/media35.mp3"/><Relationship Id="rId6" Type="http://schemas.openxmlformats.org/officeDocument/2006/relationships/image" Target="../media/image75.png"/><Relationship Id="rId11" Type="http://schemas.openxmlformats.org/officeDocument/2006/relationships/image" Target="../media/image54.jpe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notesSlide" Target="../notesSlides/notesSlide35.xml"/><Relationship Id="rId9" Type="http://schemas.openxmlformats.org/officeDocument/2006/relationships/image" Target="../media/image78.png"/></Relationships>
</file>

<file path=ppt/slides/_rels/slide36.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81.png"/><Relationship Id="rId12" Type="http://schemas.openxmlformats.org/officeDocument/2006/relationships/image" Target="../media/image82.jpeg"/><Relationship Id="rId2" Type="http://schemas.openxmlformats.org/officeDocument/2006/relationships/audio" Target="../media/media36.mp3"/><Relationship Id="rId1" Type="http://schemas.microsoft.com/office/2007/relationships/media" Target="../media/media36.mp3"/><Relationship Id="rId6" Type="http://schemas.microsoft.com/office/2007/relationships/hdphoto" Target="../media/hdphoto13.wdp"/><Relationship Id="rId11" Type="http://schemas.openxmlformats.org/officeDocument/2006/relationships/image" Target="../media/image33.emf"/><Relationship Id="rId5" Type="http://schemas.openxmlformats.org/officeDocument/2006/relationships/image" Target="../media/image80.png"/><Relationship Id="rId10" Type="http://schemas.openxmlformats.org/officeDocument/2006/relationships/image" Target="../media/image32.emf"/><Relationship Id="rId4" Type="http://schemas.openxmlformats.org/officeDocument/2006/relationships/notesSlide" Target="../notesSlides/notesSlide36.xml"/><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7.mp3"/><Relationship Id="rId1" Type="http://schemas.microsoft.com/office/2007/relationships/media" Target="../media/media37.mp3"/><Relationship Id="rId6" Type="http://schemas.microsoft.com/office/2007/relationships/hdphoto" Target="../media/hdphoto18.wdp"/><Relationship Id="rId5" Type="http://schemas.openxmlformats.org/officeDocument/2006/relationships/image" Target="../media/image83.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8.mp3"/><Relationship Id="rId1" Type="http://schemas.microsoft.com/office/2007/relationships/media" Target="../media/media38.mp3"/><Relationship Id="rId6" Type="http://schemas.microsoft.com/office/2007/relationships/hdphoto" Target="../media/hdphoto19.wdp"/><Relationship Id="rId5" Type="http://schemas.openxmlformats.org/officeDocument/2006/relationships/image" Target="../media/image84.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2.png"/><Relationship Id="rId5" Type="http://schemas.openxmlformats.org/officeDocument/2006/relationships/image" Target="../media/image85.emf"/><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emf"/><Relationship Id="rId5" Type="http://schemas.openxmlformats.org/officeDocument/2006/relationships/image" Target="../media/image8.em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p3"/><Relationship Id="rId1" Type="http://schemas.microsoft.com/office/2007/relationships/media" Target="../media/media40.mp3"/><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9.mp3"/><Relationship Id="rId1" Type="http://schemas.microsoft.com/office/2007/relationships/media" Target="../media/media9.mp3"/><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85A0F-ABA2-4737-96EF-B89C542B7D8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0000" contrast="31000"/>
                    </a14:imgEffect>
                  </a14:imgLayer>
                </a14:imgProps>
              </a:ext>
            </a:extLst>
          </a:blip>
          <a:stretch>
            <a:fillRect/>
          </a:stretch>
        </p:blipFill>
        <p:spPr>
          <a:xfrm>
            <a:off x="545969" y="0"/>
            <a:ext cx="11100062" cy="6858000"/>
          </a:xfrm>
          <a:prstGeom prst="rect">
            <a:avLst/>
          </a:prstGeom>
        </p:spPr>
      </p:pic>
      <p:grpSp>
        <p:nvGrpSpPr>
          <p:cNvPr id="6" name="Group 5">
            <a:extLst>
              <a:ext uri="{FF2B5EF4-FFF2-40B4-BE49-F238E27FC236}">
                <a16:creationId xmlns:a16="http://schemas.microsoft.com/office/drawing/2014/main" id="{51F3FC4B-ED23-495E-ADA7-510958DEF141}"/>
              </a:ext>
            </a:extLst>
          </p:cNvPr>
          <p:cNvGrpSpPr/>
          <p:nvPr/>
        </p:nvGrpSpPr>
        <p:grpSpPr>
          <a:xfrm>
            <a:off x="82672" y="144158"/>
            <a:ext cx="3701143" cy="4659865"/>
            <a:chOff x="82672" y="144158"/>
            <a:chExt cx="3701143" cy="4659865"/>
          </a:xfrm>
        </p:grpSpPr>
        <p:sp>
          <p:nvSpPr>
            <p:cNvPr id="2" name="TextBox 1">
              <a:extLst>
                <a:ext uri="{FF2B5EF4-FFF2-40B4-BE49-F238E27FC236}">
                  <a16:creationId xmlns:a16="http://schemas.microsoft.com/office/drawing/2014/main" id="{DE68D0F5-91D9-4B73-90BC-7AB2F14D0F59}"/>
                </a:ext>
              </a:extLst>
            </p:cNvPr>
            <p:cNvSpPr txBox="1"/>
            <p:nvPr/>
          </p:nvSpPr>
          <p:spPr>
            <a:xfrm>
              <a:off x="82672" y="144158"/>
              <a:ext cx="3701143" cy="707886"/>
            </a:xfrm>
            <a:prstGeom prst="rect">
              <a:avLst/>
            </a:prstGeom>
            <a:noFill/>
          </p:spPr>
          <p:txBody>
            <a:bodyPr wrap="square" rtlCol="0">
              <a:noAutofit/>
            </a:bodyPr>
            <a:lstStyle/>
            <a:p>
              <a:pPr algn="ctr"/>
              <a:r>
                <a:rPr lang="en-US" sz="4000" b="1" dirty="0">
                  <a:solidFill>
                    <a:srgbClr val="FFFF00"/>
                  </a:solidFill>
                </a:rPr>
                <a:t>Continental Subduction and</a:t>
              </a:r>
            </a:p>
            <a:p>
              <a:pPr algn="ctr"/>
              <a:r>
                <a:rPr lang="en-US" sz="4000" b="1" dirty="0">
                  <a:solidFill>
                    <a:srgbClr val="FFFF00"/>
                  </a:solidFill>
                </a:rPr>
                <a:t>the Antler</a:t>
              </a:r>
            </a:p>
            <a:p>
              <a:pPr algn="ctr"/>
              <a:r>
                <a:rPr lang="en-US" sz="4000" b="1" dirty="0">
                  <a:solidFill>
                    <a:srgbClr val="FFFF00"/>
                  </a:solidFill>
                </a:rPr>
                <a:t>Orogeny</a:t>
              </a:r>
            </a:p>
            <a:p>
              <a:pPr algn="ctr"/>
              <a:endParaRPr lang="en-US" sz="4000" b="1" dirty="0">
                <a:solidFill>
                  <a:srgbClr val="FFFF00"/>
                </a:solidFill>
              </a:endParaRPr>
            </a:p>
          </p:txBody>
        </p:sp>
        <p:sp>
          <p:nvSpPr>
            <p:cNvPr id="4" name="TextBox 3">
              <a:extLst>
                <a:ext uri="{FF2B5EF4-FFF2-40B4-BE49-F238E27FC236}">
                  <a16:creationId xmlns:a16="http://schemas.microsoft.com/office/drawing/2014/main" id="{F9CE074C-84FD-491C-A69C-509A522963FE}"/>
                </a:ext>
              </a:extLst>
            </p:cNvPr>
            <p:cNvSpPr txBox="1"/>
            <p:nvPr/>
          </p:nvSpPr>
          <p:spPr>
            <a:xfrm>
              <a:off x="1635213" y="3471999"/>
              <a:ext cx="596061" cy="584775"/>
            </a:xfrm>
            <a:prstGeom prst="rect">
              <a:avLst/>
            </a:prstGeom>
            <a:noFill/>
          </p:spPr>
          <p:txBody>
            <a:bodyPr wrap="none" rtlCol="0">
              <a:spAutoFit/>
            </a:bodyPr>
            <a:lstStyle/>
            <a:p>
              <a:r>
                <a:rPr lang="en-US" sz="3200" b="1" dirty="0">
                  <a:solidFill>
                    <a:srgbClr val="FFFF00"/>
                  </a:solidFill>
                </a:rPr>
                <a:t>by</a:t>
              </a:r>
            </a:p>
          </p:txBody>
        </p:sp>
        <p:sp>
          <p:nvSpPr>
            <p:cNvPr id="5" name="TextBox 4">
              <a:extLst>
                <a:ext uri="{FF2B5EF4-FFF2-40B4-BE49-F238E27FC236}">
                  <a16:creationId xmlns:a16="http://schemas.microsoft.com/office/drawing/2014/main" id="{1BF8CA52-772C-4DE6-9871-3EC645324126}"/>
                </a:ext>
              </a:extLst>
            </p:cNvPr>
            <p:cNvSpPr txBox="1"/>
            <p:nvPr/>
          </p:nvSpPr>
          <p:spPr>
            <a:xfrm>
              <a:off x="82672" y="4096137"/>
              <a:ext cx="3701143" cy="707886"/>
            </a:xfrm>
            <a:prstGeom prst="rect">
              <a:avLst/>
            </a:prstGeom>
            <a:noFill/>
          </p:spPr>
          <p:txBody>
            <a:bodyPr wrap="square" rtlCol="0">
              <a:noAutofit/>
            </a:bodyPr>
            <a:lstStyle/>
            <a:p>
              <a:pPr algn="ctr"/>
              <a:r>
                <a:rPr lang="en-US" sz="4000" b="1" dirty="0">
                  <a:solidFill>
                    <a:srgbClr val="FFFF00"/>
                  </a:solidFill>
                </a:rPr>
                <a:t>John</a:t>
              </a:r>
            </a:p>
            <a:p>
              <a:pPr algn="ctr"/>
              <a:r>
                <a:rPr lang="en-US" sz="4000" b="1" dirty="0">
                  <a:solidFill>
                    <a:srgbClr val="FFFF00"/>
                  </a:solidFill>
                </a:rPr>
                <a:t>Dunham</a:t>
              </a:r>
            </a:p>
            <a:p>
              <a:pPr algn="ctr"/>
              <a:endParaRPr lang="en-US" sz="4000" b="1" dirty="0">
                <a:solidFill>
                  <a:srgbClr val="FFFF00"/>
                </a:solidFill>
              </a:endParaRPr>
            </a:p>
          </p:txBody>
        </p:sp>
      </p:grpSp>
      <p:sp>
        <p:nvSpPr>
          <p:cNvPr id="7" name="TextBox 6">
            <a:extLst>
              <a:ext uri="{FF2B5EF4-FFF2-40B4-BE49-F238E27FC236}">
                <a16:creationId xmlns:a16="http://schemas.microsoft.com/office/drawing/2014/main" id="{85B8F1D4-46B0-4403-ACBE-5680F0244FA8}"/>
              </a:ext>
            </a:extLst>
          </p:cNvPr>
          <p:cNvSpPr txBox="1"/>
          <p:nvPr/>
        </p:nvSpPr>
        <p:spPr>
          <a:xfrm rot="2912793">
            <a:off x="3627392" y="3110544"/>
            <a:ext cx="1239442" cy="369332"/>
          </a:xfrm>
          <a:prstGeom prst="rect">
            <a:avLst/>
          </a:prstGeom>
          <a:noFill/>
        </p:spPr>
        <p:txBody>
          <a:bodyPr wrap="none" rtlCol="0">
            <a:spAutoFit/>
          </a:bodyPr>
          <a:lstStyle/>
          <a:p>
            <a:r>
              <a:rPr lang="en-US" b="1" dirty="0">
                <a:solidFill>
                  <a:srgbClr val="FFFF00"/>
                </a:solidFill>
              </a:rPr>
              <a:t>Indonesian</a:t>
            </a:r>
          </a:p>
        </p:txBody>
      </p:sp>
      <p:sp>
        <p:nvSpPr>
          <p:cNvPr id="8" name="TextBox 7">
            <a:extLst>
              <a:ext uri="{FF2B5EF4-FFF2-40B4-BE49-F238E27FC236}">
                <a16:creationId xmlns:a16="http://schemas.microsoft.com/office/drawing/2014/main" id="{47FF5702-540E-4B98-969C-C239CAB9CE7A}"/>
              </a:ext>
            </a:extLst>
          </p:cNvPr>
          <p:cNvSpPr txBox="1"/>
          <p:nvPr/>
        </p:nvSpPr>
        <p:spPr>
          <a:xfrm rot="430847">
            <a:off x="4607271" y="3693786"/>
            <a:ext cx="1317284" cy="369332"/>
          </a:xfrm>
          <a:prstGeom prst="rect">
            <a:avLst/>
          </a:prstGeom>
          <a:noFill/>
        </p:spPr>
        <p:txBody>
          <a:bodyPr wrap="none" rtlCol="0">
            <a:spAutoFit/>
          </a:bodyPr>
          <a:lstStyle/>
          <a:p>
            <a:r>
              <a:rPr lang="en-US" b="1" dirty="0">
                <a:solidFill>
                  <a:srgbClr val="FFFF00"/>
                </a:solidFill>
              </a:rPr>
              <a:t>Archipelago</a:t>
            </a:r>
          </a:p>
        </p:txBody>
      </p:sp>
      <p:sp>
        <p:nvSpPr>
          <p:cNvPr id="9" name="TextBox 8">
            <a:extLst>
              <a:ext uri="{FF2B5EF4-FFF2-40B4-BE49-F238E27FC236}">
                <a16:creationId xmlns:a16="http://schemas.microsoft.com/office/drawing/2014/main" id="{DB44B6CC-604E-4368-A746-9314716E5AA3}"/>
              </a:ext>
            </a:extLst>
          </p:cNvPr>
          <p:cNvSpPr txBox="1"/>
          <p:nvPr/>
        </p:nvSpPr>
        <p:spPr>
          <a:xfrm>
            <a:off x="6096000" y="4470456"/>
            <a:ext cx="1033040" cy="369332"/>
          </a:xfrm>
          <a:prstGeom prst="rect">
            <a:avLst/>
          </a:prstGeom>
          <a:noFill/>
        </p:spPr>
        <p:txBody>
          <a:bodyPr wrap="none" rtlCol="0">
            <a:spAutoFit/>
          </a:bodyPr>
          <a:lstStyle/>
          <a:p>
            <a:r>
              <a:rPr lang="en-US" b="1" dirty="0"/>
              <a:t>Australia</a:t>
            </a:r>
          </a:p>
        </p:txBody>
      </p:sp>
      <p:sp>
        <p:nvSpPr>
          <p:cNvPr id="14" name="Rectangle 13">
            <a:extLst>
              <a:ext uri="{FF2B5EF4-FFF2-40B4-BE49-F238E27FC236}">
                <a16:creationId xmlns:a16="http://schemas.microsoft.com/office/drawing/2014/main" id="{9F420294-61FF-4D02-BAE5-22C0CD59E696}"/>
              </a:ext>
            </a:extLst>
          </p:cNvPr>
          <p:cNvSpPr/>
          <p:nvPr/>
        </p:nvSpPr>
        <p:spPr>
          <a:xfrm>
            <a:off x="10911840" y="0"/>
            <a:ext cx="734191" cy="2304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C814132-27DD-487C-8B2C-A28BA7D6CAE8}"/>
              </a:ext>
            </a:extLst>
          </p:cNvPr>
          <p:cNvGrpSpPr/>
          <p:nvPr/>
        </p:nvGrpSpPr>
        <p:grpSpPr>
          <a:xfrm>
            <a:off x="6235654" y="4159347"/>
            <a:ext cx="742447" cy="276999"/>
            <a:chOff x="6189969" y="4060491"/>
            <a:chExt cx="742447" cy="276999"/>
          </a:xfrm>
        </p:grpSpPr>
        <p:cxnSp>
          <p:nvCxnSpPr>
            <p:cNvPr id="11" name="Straight Connector 10">
              <a:extLst>
                <a:ext uri="{FF2B5EF4-FFF2-40B4-BE49-F238E27FC236}">
                  <a16:creationId xmlns:a16="http://schemas.microsoft.com/office/drawing/2014/main" id="{8858E456-BD60-4BD2-8327-063D11069601}"/>
                </a:ext>
              </a:extLst>
            </p:cNvPr>
            <p:cNvCxnSpPr>
              <a:cxnSpLocks/>
            </p:cNvCxnSpPr>
            <p:nvPr/>
          </p:nvCxnSpPr>
          <p:spPr>
            <a:xfrm>
              <a:off x="6283467" y="4310067"/>
              <a:ext cx="56673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5FCA83C1-A852-476A-9985-CD3DA26B6FAD}"/>
                </a:ext>
              </a:extLst>
            </p:cNvPr>
            <p:cNvSpPr txBox="1"/>
            <p:nvPr/>
          </p:nvSpPr>
          <p:spPr>
            <a:xfrm>
              <a:off x="6189969" y="4060491"/>
              <a:ext cx="742447" cy="276999"/>
            </a:xfrm>
            <a:prstGeom prst="rect">
              <a:avLst/>
            </a:prstGeom>
            <a:noFill/>
          </p:spPr>
          <p:txBody>
            <a:bodyPr wrap="none" rtlCol="0">
              <a:spAutoFit/>
            </a:bodyPr>
            <a:lstStyle/>
            <a:p>
              <a:r>
                <a:rPr lang="en-US" sz="1200" b="1" dirty="0"/>
                <a:t>1000 Km</a:t>
              </a:r>
            </a:p>
          </p:txBody>
        </p:sp>
      </p:grpSp>
      <p:sp>
        <p:nvSpPr>
          <p:cNvPr id="10" name="Arrow: Down 9">
            <a:extLst>
              <a:ext uri="{FF2B5EF4-FFF2-40B4-BE49-F238E27FC236}">
                <a16:creationId xmlns:a16="http://schemas.microsoft.com/office/drawing/2014/main" id="{99DF5D3C-5943-4766-A1EC-3DA1FF061F98}"/>
              </a:ext>
            </a:extLst>
          </p:cNvPr>
          <p:cNvSpPr/>
          <p:nvPr/>
        </p:nvSpPr>
        <p:spPr>
          <a:xfrm rot="4485035">
            <a:off x="7083157" y="2443042"/>
            <a:ext cx="1033040" cy="1483866"/>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Slide_1_Portland_Audio_Project">
            <a:hlinkClick r:id="" action="ppaction://media"/>
            <a:extLst>
              <a:ext uri="{FF2B5EF4-FFF2-40B4-BE49-F238E27FC236}">
                <a16:creationId xmlns:a16="http://schemas.microsoft.com/office/drawing/2014/main" id="{1D52BC29-260B-4DBC-B068-4A83750941E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6686122"/>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378" fill="hold"/>
                                        <p:tgtEl>
                                          <p:spTgt spid="15"/>
                                        </p:tgtEl>
                                      </p:cBhvr>
                                    </p:cmd>
                                  </p:childTnLst>
                                </p:cTn>
                              </p:par>
                              <p:par>
                                <p:cTn id="7" presetID="2" presetClass="entr" presetSubtype="4" fill="hold" grpId="0" nodeType="withEffect">
                                  <p:stCondLst>
                                    <p:cond delay="1350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ppt_x"/>
                                          </p:val>
                                        </p:tav>
                                        <p:tav tm="100000">
                                          <p:val>
                                            <p:strVal val="#ppt_x"/>
                                          </p:val>
                                        </p:tav>
                                      </p:tavLst>
                                    </p:anim>
                                    <p:anim calcmode="lin" valueType="num">
                                      <p:cBhvr additive="base">
                                        <p:cTn id="1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15"/>
                </p:tgtEl>
              </p:cMediaNode>
            </p:audio>
          </p:childTnLst>
        </p:cTn>
      </p:par>
    </p:tnLst>
    <p:bldLst>
      <p:bldP spid="10" grpId="0" animBg="1"/>
    </p:bldLst>
  </p:timing>
  <p:extLst>
    <p:ext uri="{E180D4A7-C9FB-4DFB-919C-405C955672EB}">
      <p14:showEvtLst xmlns:p14="http://schemas.microsoft.com/office/powerpoint/2010/main">
        <p14:playEvt time="8" objId="10"/>
        <p14:stopEvt time="15498" objId="1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B471293-52AC-40F7-B484-35AA89ACEF0D}"/>
              </a:ext>
            </a:extLst>
          </p:cNvPr>
          <p:cNvGrpSpPr/>
          <p:nvPr/>
        </p:nvGrpSpPr>
        <p:grpSpPr>
          <a:xfrm>
            <a:off x="3177943" y="0"/>
            <a:ext cx="9014057" cy="6858000"/>
            <a:chOff x="1436571" y="0"/>
            <a:chExt cx="9014057" cy="6858000"/>
          </a:xfrm>
        </p:grpSpPr>
        <p:pic>
          <p:nvPicPr>
            <p:cNvPr id="3" name="Picture 2">
              <a:extLst>
                <a:ext uri="{FF2B5EF4-FFF2-40B4-BE49-F238E27FC236}">
                  <a16:creationId xmlns:a16="http://schemas.microsoft.com/office/drawing/2014/main" id="{89361D3F-D2C4-42D4-A941-E8DEDFF1110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1436571" y="0"/>
              <a:ext cx="9014057" cy="6858000"/>
            </a:xfrm>
            <a:prstGeom prst="rect">
              <a:avLst/>
            </a:prstGeom>
          </p:spPr>
        </p:pic>
        <p:cxnSp>
          <p:nvCxnSpPr>
            <p:cNvPr id="5" name="Straight Connector 4">
              <a:extLst>
                <a:ext uri="{FF2B5EF4-FFF2-40B4-BE49-F238E27FC236}">
                  <a16:creationId xmlns:a16="http://schemas.microsoft.com/office/drawing/2014/main" id="{50587345-8367-464D-9234-F8FA93CC66EA}"/>
                </a:ext>
              </a:extLst>
            </p:cNvPr>
            <p:cNvCxnSpPr/>
            <p:nvPr/>
          </p:nvCxnSpPr>
          <p:spPr>
            <a:xfrm>
              <a:off x="2529191" y="4863830"/>
              <a:ext cx="1235413"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E343239-EC50-4EF1-B703-0E1EAE8E56B8}"/>
                </a:ext>
              </a:extLst>
            </p:cNvPr>
            <p:cNvSpPr txBox="1"/>
            <p:nvPr/>
          </p:nvSpPr>
          <p:spPr>
            <a:xfrm>
              <a:off x="2643586" y="4863830"/>
              <a:ext cx="1017330" cy="369332"/>
            </a:xfrm>
            <a:prstGeom prst="rect">
              <a:avLst/>
            </a:prstGeom>
            <a:noFill/>
          </p:spPr>
          <p:txBody>
            <a:bodyPr wrap="none" rtlCol="0">
              <a:spAutoFit/>
            </a:bodyPr>
            <a:lstStyle/>
            <a:p>
              <a:r>
                <a:rPr lang="en-US" b="1" dirty="0">
                  <a:solidFill>
                    <a:srgbClr val="FFFF00"/>
                  </a:solidFill>
                </a:rPr>
                <a:t>1000 Km</a:t>
              </a:r>
            </a:p>
          </p:txBody>
        </p:sp>
      </p:grpSp>
      <p:sp>
        <p:nvSpPr>
          <p:cNvPr id="8" name="Arrow: Down 7">
            <a:extLst>
              <a:ext uri="{FF2B5EF4-FFF2-40B4-BE49-F238E27FC236}">
                <a16:creationId xmlns:a16="http://schemas.microsoft.com/office/drawing/2014/main" id="{128F17C6-9907-40D4-AEEC-1715829FAD29}"/>
              </a:ext>
            </a:extLst>
          </p:cNvPr>
          <p:cNvSpPr/>
          <p:nvPr/>
        </p:nvSpPr>
        <p:spPr>
          <a:xfrm rot="3073365">
            <a:off x="9925352" y="1561005"/>
            <a:ext cx="485437" cy="1218274"/>
          </a:xfrm>
          <a:prstGeom prst="down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BD2FFD5-DC2C-4387-8D95-20DB560F8E03}"/>
              </a:ext>
            </a:extLst>
          </p:cNvPr>
          <p:cNvSpPr txBox="1"/>
          <p:nvPr/>
        </p:nvSpPr>
        <p:spPr>
          <a:xfrm>
            <a:off x="-5789" y="1086757"/>
            <a:ext cx="3454401" cy="5043854"/>
          </a:xfrm>
          <a:prstGeom prst="rect">
            <a:avLst/>
          </a:prstGeom>
          <a:noFill/>
        </p:spPr>
        <p:txBody>
          <a:bodyPr wrap="square" rtlCol="0">
            <a:noAutofit/>
          </a:bodyPr>
          <a:lstStyle/>
          <a:p>
            <a:r>
              <a:rPr lang="en-US" sz="4000" b="1" dirty="0">
                <a:solidFill>
                  <a:srgbClr val="FFFF00"/>
                </a:solidFill>
              </a:rPr>
              <a:t>Continental Crust of the Australian Plate is Falling Into the Indonesian Trench</a:t>
            </a:r>
          </a:p>
        </p:txBody>
      </p:sp>
      <p:sp>
        <p:nvSpPr>
          <p:cNvPr id="10" name="TextBox 9">
            <a:extLst>
              <a:ext uri="{FF2B5EF4-FFF2-40B4-BE49-F238E27FC236}">
                <a16:creationId xmlns:a16="http://schemas.microsoft.com/office/drawing/2014/main" id="{94BCCB7D-BB54-482A-9ED8-E250B97A21A5}"/>
              </a:ext>
            </a:extLst>
          </p:cNvPr>
          <p:cNvSpPr txBox="1"/>
          <p:nvPr/>
        </p:nvSpPr>
        <p:spPr>
          <a:xfrm rot="19801511">
            <a:off x="8014811" y="3754369"/>
            <a:ext cx="2014462" cy="400110"/>
          </a:xfrm>
          <a:prstGeom prst="rect">
            <a:avLst/>
          </a:prstGeom>
          <a:noFill/>
        </p:spPr>
        <p:txBody>
          <a:bodyPr wrap="none" rtlCol="0">
            <a:spAutoFit/>
          </a:bodyPr>
          <a:lstStyle/>
          <a:p>
            <a:r>
              <a:rPr lang="en-US" sz="2000" b="1" dirty="0">
                <a:solidFill>
                  <a:srgbClr val="FFFF00"/>
                </a:solidFill>
              </a:rPr>
              <a:t>Continental Shelf</a:t>
            </a:r>
          </a:p>
        </p:txBody>
      </p:sp>
      <p:sp>
        <p:nvSpPr>
          <p:cNvPr id="11" name="TextBox 10">
            <a:extLst>
              <a:ext uri="{FF2B5EF4-FFF2-40B4-BE49-F238E27FC236}">
                <a16:creationId xmlns:a16="http://schemas.microsoft.com/office/drawing/2014/main" id="{A01F797A-813F-44F2-B0FE-B4F0A79D8090}"/>
              </a:ext>
            </a:extLst>
          </p:cNvPr>
          <p:cNvSpPr txBox="1"/>
          <p:nvPr/>
        </p:nvSpPr>
        <p:spPr>
          <a:xfrm rot="3438723">
            <a:off x="2949493" y="3016285"/>
            <a:ext cx="1710725" cy="523220"/>
          </a:xfrm>
          <a:prstGeom prst="rect">
            <a:avLst/>
          </a:prstGeom>
          <a:noFill/>
        </p:spPr>
        <p:txBody>
          <a:bodyPr wrap="none" rtlCol="0">
            <a:spAutoFit/>
          </a:bodyPr>
          <a:lstStyle/>
          <a:p>
            <a:r>
              <a:rPr lang="en-US" sz="2800" b="1" dirty="0">
                <a:solidFill>
                  <a:srgbClr val="FFFF00"/>
                </a:solidFill>
              </a:rPr>
              <a:t>Sumatra  -</a:t>
            </a:r>
          </a:p>
        </p:txBody>
      </p:sp>
      <p:sp>
        <p:nvSpPr>
          <p:cNvPr id="13" name="TextBox 12">
            <a:extLst>
              <a:ext uri="{FF2B5EF4-FFF2-40B4-BE49-F238E27FC236}">
                <a16:creationId xmlns:a16="http://schemas.microsoft.com/office/drawing/2014/main" id="{BC9E1EA1-B53B-4C37-B457-A43A0220D4D9}"/>
              </a:ext>
            </a:extLst>
          </p:cNvPr>
          <p:cNvSpPr txBox="1"/>
          <p:nvPr/>
        </p:nvSpPr>
        <p:spPr>
          <a:xfrm rot="390301">
            <a:off x="5434645" y="4224372"/>
            <a:ext cx="1322058" cy="523220"/>
          </a:xfrm>
          <a:prstGeom prst="rect">
            <a:avLst/>
          </a:prstGeom>
          <a:noFill/>
        </p:spPr>
        <p:txBody>
          <a:bodyPr wrap="square" rtlCol="0">
            <a:spAutoFit/>
          </a:bodyPr>
          <a:lstStyle/>
          <a:p>
            <a:r>
              <a:rPr lang="en-US" sz="2800" b="1" dirty="0">
                <a:solidFill>
                  <a:srgbClr val="FFFF00"/>
                </a:solidFill>
              </a:rPr>
              <a:t>Trench</a:t>
            </a:r>
          </a:p>
        </p:txBody>
      </p:sp>
      <p:cxnSp>
        <p:nvCxnSpPr>
          <p:cNvPr id="15" name="Straight Connector 14">
            <a:extLst>
              <a:ext uri="{FF2B5EF4-FFF2-40B4-BE49-F238E27FC236}">
                <a16:creationId xmlns:a16="http://schemas.microsoft.com/office/drawing/2014/main" id="{4AE1ACF4-1391-4E61-9ACD-F5CF068D5CCA}"/>
              </a:ext>
            </a:extLst>
          </p:cNvPr>
          <p:cNvCxnSpPr/>
          <p:nvPr/>
        </p:nvCxnSpPr>
        <p:spPr>
          <a:xfrm flipH="1">
            <a:off x="9032084" y="2557468"/>
            <a:ext cx="631032" cy="502444"/>
          </a:xfrm>
          <a:prstGeom prst="line">
            <a:avLst/>
          </a:prstGeom>
          <a:ln w="76200">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96C6EDD-C62E-4D54-9AB7-B5D57DBA9FF3}"/>
              </a:ext>
            </a:extLst>
          </p:cNvPr>
          <p:cNvSpPr txBox="1"/>
          <p:nvPr/>
        </p:nvSpPr>
        <p:spPr>
          <a:xfrm>
            <a:off x="8049581" y="5568366"/>
            <a:ext cx="2264274" cy="769441"/>
          </a:xfrm>
          <a:prstGeom prst="rect">
            <a:avLst/>
          </a:prstGeom>
          <a:noFill/>
        </p:spPr>
        <p:txBody>
          <a:bodyPr wrap="none" rtlCol="0">
            <a:spAutoFit/>
          </a:bodyPr>
          <a:lstStyle/>
          <a:p>
            <a:r>
              <a:rPr lang="en-US" sz="4400" b="1" dirty="0">
                <a:solidFill>
                  <a:srgbClr val="FFFF00"/>
                </a:solidFill>
              </a:rPr>
              <a:t>Australia</a:t>
            </a:r>
          </a:p>
        </p:txBody>
      </p:sp>
      <p:sp>
        <p:nvSpPr>
          <p:cNvPr id="16" name="TextBox 15">
            <a:extLst>
              <a:ext uri="{FF2B5EF4-FFF2-40B4-BE49-F238E27FC236}">
                <a16:creationId xmlns:a16="http://schemas.microsoft.com/office/drawing/2014/main" id="{5E049F37-6E90-4F93-9427-383C1C7294A3}"/>
              </a:ext>
            </a:extLst>
          </p:cNvPr>
          <p:cNvSpPr txBox="1"/>
          <p:nvPr/>
        </p:nvSpPr>
        <p:spPr>
          <a:xfrm rot="1769359">
            <a:off x="9757057" y="2988830"/>
            <a:ext cx="1747723" cy="461665"/>
          </a:xfrm>
          <a:prstGeom prst="rect">
            <a:avLst/>
          </a:prstGeom>
          <a:noFill/>
        </p:spPr>
        <p:txBody>
          <a:bodyPr wrap="none" rtlCol="0">
            <a:spAutoFit/>
          </a:bodyPr>
          <a:lstStyle/>
          <a:p>
            <a:r>
              <a:rPr lang="en-US" sz="2400" b="1" dirty="0">
                <a:solidFill>
                  <a:srgbClr val="FFFF00"/>
                </a:solidFill>
              </a:rPr>
              <a:t>New Guinea</a:t>
            </a:r>
          </a:p>
        </p:txBody>
      </p:sp>
      <p:sp>
        <p:nvSpPr>
          <p:cNvPr id="17" name="TextBox 16">
            <a:extLst>
              <a:ext uri="{FF2B5EF4-FFF2-40B4-BE49-F238E27FC236}">
                <a16:creationId xmlns:a16="http://schemas.microsoft.com/office/drawing/2014/main" id="{8EC7058B-115D-4344-B8DE-0C0EBA1DE61F}"/>
              </a:ext>
            </a:extLst>
          </p:cNvPr>
          <p:cNvSpPr txBox="1"/>
          <p:nvPr/>
        </p:nvSpPr>
        <p:spPr>
          <a:xfrm>
            <a:off x="5431832" y="2095803"/>
            <a:ext cx="1117614" cy="461665"/>
          </a:xfrm>
          <a:prstGeom prst="rect">
            <a:avLst/>
          </a:prstGeom>
          <a:noFill/>
        </p:spPr>
        <p:txBody>
          <a:bodyPr wrap="none" rtlCol="0">
            <a:spAutoFit/>
          </a:bodyPr>
          <a:lstStyle/>
          <a:p>
            <a:r>
              <a:rPr lang="en-US" sz="2400" b="1" dirty="0">
                <a:solidFill>
                  <a:srgbClr val="FFFF00"/>
                </a:solidFill>
              </a:rPr>
              <a:t>Borneo</a:t>
            </a:r>
          </a:p>
        </p:txBody>
      </p:sp>
      <p:sp>
        <p:nvSpPr>
          <p:cNvPr id="2" name="Freeform: Shape 1">
            <a:extLst>
              <a:ext uri="{FF2B5EF4-FFF2-40B4-BE49-F238E27FC236}">
                <a16:creationId xmlns:a16="http://schemas.microsoft.com/office/drawing/2014/main" id="{C48615D2-8EB8-473B-8214-C804A08FD185}"/>
              </a:ext>
            </a:extLst>
          </p:cNvPr>
          <p:cNvSpPr/>
          <p:nvPr/>
        </p:nvSpPr>
        <p:spPr>
          <a:xfrm>
            <a:off x="4285410" y="4040328"/>
            <a:ext cx="981915" cy="184010"/>
          </a:xfrm>
          <a:custGeom>
            <a:avLst/>
            <a:gdLst>
              <a:gd name="connsiteX0" fmla="*/ 840 w 981915"/>
              <a:gd name="connsiteY0" fmla="*/ 107810 h 184010"/>
              <a:gd name="connsiteX1" fmla="*/ 5603 w 981915"/>
              <a:gd name="connsiteY1" fmla="*/ 83997 h 184010"/>
              <a:gd name="connsiteX2" fmla="*/ 38940 w 981915"/>
              <a:gd name="connsiteY2" fmla="*/ 64947 h 184010"/>
              <a:gd name="connsiteX3" fmla="*/ 72278 w 981915"/>
              <a:gd name="connsiteY3" fmla="*/ 55422 h 184010"/>
              <a:gd name="connsiteX4" fmla="*/ 115140 w 981915"/>
              <a:gd name="connsiteY4" fmla="*/ 41135 h 184010"/>
              <a:gd name="connsiteX5" fmla="*/ 129428 w 981915"/>
              <a:gd name="connsiteY5" fmla="*/ 50660 h 184010"/>
              <a:gd name="connsiteX6" fmla="*/ 153240 w 981915"/>
              <a:gd name="connsiteY6" fmla="*/ 45897 h 184010"/>
              <a:gd name="connsiteX7" fmla="*/ 186578 w 981915"/>
              <a:gd name="connsiteY7" fmla="*/ 41135 h 184010"/>
              <a:gd name="connsiteX8" fmla="*/ 200865 w 981915"/>
              <a:gd name="connsiteY8" fmla="*/ 36372 h 184010"/>
              <a:gd name="connsiteX9" fmla="*/ 291353 w 981915"/>
              <a:gd name="connsiteY9" fmla="*/ 31610 h 184010"/>
              <a:gd name="connsiteX10" fmla="*/ 358028 w 981915"/>
              <a:gd name="connsiteY10" fmla="*/ 12560 h 184010"/>
              <a:gd name="connsiteX11" fmla="*/ 419940 w 981915"/>
              <a:gd name="connsiteY11" fmla="*/ 7797 h 184010"/>
              <a:gd name="connsiteX12" fmla="*/ 434228 w 981915"/>
              <a:gd name="connsiteY12" fmla="*/ 17322 h 184010"/>
              <a:gd name="connsiteX13" fmla="*/ 529478 w 981915"/>
              <a:gd name="connsiteY13" fmla="*/ 22085 h 184010"/>
              <a:gd name="connsiteX14" fmla="*/ 572340 w 981915"/>
              <a:gd name="connsiteY14" fmla="*/ 36372 h 184010"/>
              <a:gd name="connsiteX15" fmla="*/ 600915 w 981915"/>
              <a:gd name="connsiteY15" fmla="*/ 45897 h 184010"/>
              <a:gd name="connsiteX16" fmla="*/ 619965 w 981915"/>
              <a:gd name="connsiteY16" fmla="*/ 50660 h 184010"/>
              <a:gd name="connsiteX17" fmla="*/ 839040 w 981915"/>
              <a:gd name="connsiteY17" fmla="*/ 50660 h 184010"/>
              <a:gd name="connsiteX18" fmla="*/ 853328 w 981915"/>
              <a:gd name="connsiteY18" fmla="*/ 64947 h 184010"/>
              <a:gd name="connsiteX19" fmla="*/ 867615 w 981915"/>
              <a:gd name="connsiteY19" fmla="*/ 69710 h 184010"/>
              <a:gd name="connsiteX20" fmla="*/ 981915 w 981915"/>
              <a:gd name="connsiteY20" fmla="*/ 74472 h 184010"/>
              <a:gd name="connsiteX21" fmla="*/ 977153 w 981915"/>
              <a:gd name="connsiteY21" fmla="*/ 136385 h 184010"/>
              <a:gd name="connsiteX22" fmla="*/ 972390 w 981915"/>
              <a:gd name="connsiteY22" fmla="*/ 155435 h 184010"/>
              <a:gd name="connsiteX23" fmla="*/ 896190 w 981915"/>
              <a:gd name="connsiteY23" fmla="*/ 160197 h 184010"/>
              <a:gd name="connsiteX24" fmla="*/ 867615 w 981915"/>
              <a:gd name="connsiteY24" fmla="*/ 169722 h 184010"/>
              <a:gd name="connsiteX25" fmla="*/ 853328 w 981915"/>
              <a:gd name="connsiteY25" fmla="*/ 174485 h 184010"/>
              <a:gd name="connsiteX26" fmla="*/ 805703 w 981915"/>
              <a:gd name="connsiteY26" fmla="*/ 160197 h 184010"/>
              <a:gd name="connsiteX27" fmla="*/ 791415 w 981915"/>
              <a:gd name="connsiteY27" fmla="*/ 155435 h 184010"/>
              <a:gd name="connsiteX28" fmla="*/ 743790 w 981915"/>
              <a:gd name="connsiteY28" fmla="*/ 164960 h 184010"/>
              <a:gd name="connsiteX29" fmla="*/ 715215 w 981915"/>
              <a:gd name="connsiteY29" fmla="*/ 174485 h 184010"/>
              <a:gd name="connsiteX30" fmla="*/ 639015 w 981915"/>
              <a:gd name="connsiteY30" fmla="*/ 179247 h 184010"/>
              <a:gd name="connsiteX31" fmla="*/ 596153 w 981915"/>
              <a:gd name="connsiteY31" fmla="*/ 174485 h 184010"/>
              <a:gd name="connsiteX32" fmla="*/ 458040 w 981915"/>
              <a:gd name="connsiteY32" fmla="*/ 164960 h 184010"/>
              <a:gd name="connsiteX33" fmla="*/ 443753 w 981915"/>
              <a:gd name="connsiteY33" fmla="*/ 155435 h 184010"/>
              <a:gd name="connsiteX34" fmla="*/ 415178 w 981915"/>
              <a:gd name="connsiteY34" fmla="*/ 145910 h 184010"/>
              <a:gd name="connsiteX35" fmla="*/ 400890 w 981915"/>
              <a:gd name="connsiteY35" fmla="*/ 150672 h 184010"/>
              <a:gd name="connsiteX36" fmla="*/ 372315 w 981915"/>
              <a:gd name="connsiteY36" fmla="*/ 155435 h 184010"/>
              <a:gd name="connsiteX37" fmla="*/ 358028 w 981915"/>
              <a:gd name="connsiteY37" fmla="*/ 169722 h 184010"/>
              <a:gd name="connsiteX38" fmla="*/ 343740 w 981915"/>
              <a:gd name="connsiteY38" fmla="*/ 174485 h 184010"/>
              <a:gd name="connsiteX39" fmla="*/ 329453 w 981915"/>
              <a:gd name="connsiteY39" fmla="*/ 184010 h 184010"/>
              <a:gd name="connsiteX40" fmla="*/ 219915 w 981915"/>
              <a:gd name="connsiteY40" fmla="*/ 179247 h 184010"/>
              <a:gd name="connsiteX41" fmla="*/ 200865 w 981915"/>
              <a:gd name="connsiteY41" fmla="*/ 169722 h 184010"/>
              <a:gd name="connsiteX42" fmla="*/ 181815 w 981915"/>
              <a:gd name="connsiteY42" fmla="*/ 164960 h 184010"/>
              <a:gd name="connsiteX43" fmla="*/ 143715 w 981915"/>
              <a:gd name="connsiteY43" fmla="*/ 169722 h 184010"/>
              <a:gd name="connsiteX44" fmla="*/ 119903 w 981915"/>
              <a:gd name="connsiteY44" fmla="*/ 174485 h 184010"/>
              <a:gd name="connsiteX45" fmla="*/ 86565 w 981915"/>
              <a:gd name="connsiteY45" fmla="*/ 169722 h 184010"/>
              <a:gd name="connsiteX46" fmla="*/ 72278 w 981915"/>
              <a:gd name="connsiteY46" fmla="*/ 164960 h 184010"/>
              <a:gd name="connsiteX47" fmla="*/ 53228 w 981915"/>
              <a:gd name="connsiteY47" fmla="*/ 160197 h 184010"/>
              <a:gd name="connsiteX48" fmla="*/ 24653 w 981915"/>
              <a:gd name="connsiteY48" fmla="*/ 141147 h 184010"/>
              <a:gd name="connsiteX49" fmla="*/ 10365 w 981915"/>
              <a:gd name="connsiteY49" fmla="*/ 131622 h 184010"/>
              <a:gd name="connsiteX50" fmla="*/ 840 w 981915"/>
              <a:gd name="connsiteY50" fmla="*/ 107810 h 18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981915" h="184010">
                <a:moveTo>
                  <a:pt x="840" y="107810"/>
                </a:moveTo>
                <a:cubicBezTo>
                  <a:pt x="46" y="99873"/>
                  <a:pt x="1983" y="91237"/>
                  <a:pt x="5603" y="83997"/>
                </a:cubicBezTo>
                <a:cubicBezTo>
                  <a:pt x="14032" y="67138"/>
                  <a:pt x="23547" y="69345"/>
                  <a:pt x="38940" y="64947"/>
                </a:cubicBezTo>
                <a:cubicBezTo>
                  <a:pt x="86767" y="51282"/>
                  <a:pt x="12725" y="70312"/>
                  <a:pt x="72278" y="55422"/>
                </a:cubicBezTo>
                <a:cubicBezTo>
                  <a:pt x="96839" y="39048"/>
                  <a:pt x="93585" y="30357"/>
                  <a:pt x="115140" y="41135"/>
                </a:cubicBezTo>
                <a:cubicBezTo>
                  <a:pt x="120260" y="43695"/>
                  <a:pt x="124665" y="47485"/>
                  <a:pt x="129428" y="50660"/>
                </a:cubicBezTo>
                <a:cubicBezTo>
                  <a:pt x="137365" y="49072"/>
                  <a:pt x="145256" y="47228"/>
                  <a:pt x="153240" y="45897"/>
                </a:cubicBezTo>
                <a:cubicBezTo>
                  <a:pt x="164313" y="44052"/>
                  <a:pt x="175571" y="43336"/>
                  <a:pt x="186578" y="41135"/>
                </a:cubicBezTo>
                <a:cubicBezTo>
                  <a:pt x="191501" y="40150"/>
                  <a:pt x="195866" y="36826"/>
                  <a:pt x="200865" y="36372"/>
                </a:cubicBezTo>
                <a:cubicBezTo>
                  <a:pt x="230945" y="33637"/>
                  <a:pt x="261190" y="33197"/>
                  <a:pt x="291353" y="31610"/>
                </a:cubicBezTo>
                <a:cubicBezTo>
                  <a:pt x="341894" y="14762"/>
                  <a:pt x="319447" y="20275"/>
                  <a:pt x="358028" y="12560"/>
                </a:cubicBezTo>
                <a:cubicBezTo>
                  <a:pt x="382802" y="-3957"/>
                  <a:pt x="374389" y="-2714"/>
                  <a:pt x="419940" y="7797"/>
                </a:cubicBezTo>
                <a:cubicBezTo>
                  <a:pt x="425517" y="9084"/>
                  <a:pt x="428552" y="16582"/>
                  <a:pt x="434228" y="17322"/>
                </a:cubicBezTo>
                <a:cubicBezTo>
                  <a:pt x="465751" y="21434"/>
                  <a:pt x="497728" y="20497"/>
                  <a:pt x="529478" y="22085"/>
                </a:cubicBezTo>
                <a:lnTo>
                  <a:pt x="572340" y="36372"/>
                </a:lnTo>
                <a:cubicBezTo>
                  <a:pt x="572350" y="36375"/>
                  <a:pt x="600904" y="45894"/>
                  <a:pt x="600915" y="45897"/>
                </a:cubicBezTo>
                <a:lnTo>
                  <a:pt x="619965" y="50660"/>
                </a:lnTo>
                <a:cubicBezTo>
                  <a:pt x="704790" y="40056"/>
                  <a:pt x="707293" y="37807"/>
                  <a:pt x="839040" y="50660"/>
                </a:cubicBezTo>
                <a:cubicBezTo>
                  <a:pt x="845743" y="51314"/>
                  <a:pt x="847724" y="61211"/>
                  <a:pt x="853328" y="64947"/>
                </a:cubicBezTo>
                <a:cubicBezTo>
                  <a:pt x="857505" y="67732"/>
                  <a:pt x="862609" y="69339"/>
                  <a:pt x="867615" y="69710"/>
                </a:cubicBezTo>
                <a:cubicBezTo>
                  <a:pt x="905644" y="72527"/>
                  <a:pt x="943815" y="72885"/>
                  <a:pt x="981915" y="74472"/>
                </a:cubicBezTo>
                <a:cubicBezTo>
                  <a:pt x="980328" y="95110"/>
                  <a:pt x="979571" y="115828"/>
                  <a:pt x="977153" y="136385"/>
                </a:cubicBezTo>
                <a:cubicBezTo>
                  <a:pt x="976388" y="142886"/>
                  <a:pt x="978670" y="153588"/>
                  <a:pt x="972390" y="155435"/>
                </a:cubicBezTo>
                <a:cubicBezTo>
                  <a:pt x="947975" y="162616"/>
                  <a:pt x="921590" y="158610"/>
                  <a:pt x="896190" y="160197"/>
                </a:cubicBezTo>
                <a:lnTo>
                  <a:pt x="867615" y="169722"/>
                </a:lnTo>
                <a:lnTo>
                  <a:pt x="853328" y="174485"/>
                </a:lnTo>
                <a:cubicBezTo>
                  <a:pt x="824533" y="167286"/>
                  <a:pt x="840494" y="171793"/>
                  <a:pt x="805703" y="160197"/>
                </a:cubicBezTo>
                <a:lnTo>
                  <a:pt x="791415" y="155435"/>
                </a:lnTo>
                <a:cubicBezTo>
                  <a:pt x="772097" y="158654"/>
                  <a:pt x="761557" y="159630"/>
                  <a:pt x="743790" y="164960"/>
                </a:cubicBezTo>
                <a:cubicBezTo>
                  <a:pt x="734173" y="167845"/>
                  <a:pt x="725236" y="173859"/>
                  <a:pt x="715215" y="174485"/>
                </a:cubicBezTo>
                <a:lnTo>
                  <a:pt x="639015" y="179247"/>
                </a:lnTo>
                <a:cubicBezTo>
                  <a:pt x="624728" y="177660"/>
                  <a:pt x="610505" y="175305"/>
                  <a:pt x="596153" y="174485"/>
                </a:cubicBezTo>
                <a:cubicBezTo>
                  <a:pt x="458597" y="166625"/>
                  <a:pt x="512574" y="183135"/>
                  <a:pt x="458040" y="164960"/>
                </a:cubicBezTo>
                <a:cubicBezTo>
                  <a:pt x="453278" y="161785"/>
                  <a:pt x="448983" y="157760"/>
                  <a:pt x="443753" y="155435"/>
                </a:cubicBezTo>
                <a:cubicBezTo>
                  <a:pt x="434578" y="151357"/>
                  <a:pt x="415178" y="145910"/>
                  <a:pt x="415178" y="145910"/>
                </a:cubicBezTo>
                <a:cubicBezTo>
                  <a:pt x="410415" y="147497"/>
                  <a:pt x="405791" y="149583"/>
                  <a:pt x="400890" y="150672"/>
                </a:cubicBezTo>
                <a:cubicBezTo>
                  <a:pt x="391464" y="152767"/>
                  <a:pt x="381139" y="151513"/>
                  <a:pt x="372315" y="155435"/>
                </a:cubicBezTo>
                <a:cubicBezTo>
                  <a:pt x="366161" y="158170"/>
                  <a:pt x="363632" y="165986"/>
                  <a:pt x="358028" y="169722"/>
                </a:cubicBezTo>
                <a:cubicBezTo>
                  <a:pt x="353851" y="172507"/>
                  <a:pt x="348230" y="172240"/>
                  <a:pt x="343740" y="174485"/>
                </a:cubicBezTo>
                <a:cubicBezTo>
                  <a:pt x="338621" y="177045"/>
                  <a:pt x="334215" y="180835"/>
                  <a:pt x="329453" y="184010"/>
                </a:cubicBezTo>
                <a:cubicBezTo>
                  <a:pt x="292940" y="182422"/>
                  <a:pt x="256239" y="183283"/>
                  <a:pt x="219915" y="179247"/>
                </a:cubicBezTo>
                <a:cubicBezTo>
                  <a:pt x="212859" y="178463"/>
                  <a:pt x="207513" y="172215"/>
                  <a:pt x="200865" y="169722"/>
                </a:cubicBezTo>
                <a:cubicBezTo>
                  <a:pt x="194736" y="167424"/>
                  <a:pt x="188165" y="166547"/>
                  <a:pt x="181815" y="164960"/>
                </a:cubicBezTo>
                <a:cubicBezTo>
                  <a:pt x="169115" y="166547"/>
                  <a:pt x="156365" y="167776"/>
                  <a:pt x="143715" y="169722"/>
                </a:cubicBezTo>
                <a:cubicBezTo>
                  <a:pt x="135715" y="170953"/>
                  <a:pt x="127998" y="174485"/>
                  <a:pt x="119903" y="174485"/>
                </a:cubicBezTo>
                <a:cubicBezTo>
                  <a:pt x="108677" y="174485"/>
                  <a:pt x="97678" y="171310"/>
                  <a:pt x="86565" y="169722"/>
                </a:cubicBezTo>
                <a:cubicBezTo>
                  <a:pt x="81803" y="168135"/>
                  <a:pt x="77105" y="166339"/>
                  <a:pt x="72278" y="164960"/>
                </a:cubicBezTo>
                <a:cubicBezTo>
                  <a:pt x="65984" y="163162"/>
                  <a:pt x="59082" y="163124"/>
                  <a:pt x="53228" y="160197"/>
                </a:cubicBezTo>
                <a:cubicBezTo>
                  <a:pt x="42989" y="155077"/>
                  <a:pt x="34178" y="147497"/>
                  <a:pt x="24653" y="141147"/>
                </a:cubicBezTo>
                <a:lnTo>
                  <a:pt x="10365" y="131622"/>
                </a:lnTo>
                <a:cubicBezTo>
                  <a:pt x="-5244" y="121216"/>
                  <a:pt x="1634" y="115747"/>
                  <a:pt x="840" y="107810"/>
                </a:cubicBezTo>
                <a:close/>
              </a:path>
            </a:pathLst>
          </a:custGeom>
          <a:solidFill>
            <a:srgbClr val="1736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70EC3D32-322A-49A7-B95F-CCE687C36090}"/>
              </a:ext>
            </a:extLst>
          </p:cNvPr>
          <p:cNvSpPr txBox="1"/>
          <p:nvPr/>
        </p:nvSpPr>
        <p:spPr>
          <a:xfrm rot="1602925">
            <a:off x="4350460" y="3928503"/>
            <a:ext cx="1071050" cy="523220"/>
          </a:xfrm>
          <a:prstGeom prst="rect">
            <a:avLst/>
          </a:prstGeom>
          <a:noFill/>
        </p:spPr>
        <p:txBody>
          <a:bodyPr wrap="square" rtlCol="0">
            <a:spAutoFit/>
          </a:bodyPr>
          <a:lstStyle/>
          <a:p>
            <a:r>
              <a:rPr lang="en-US" sz="2800" b="1" dirty="0">
                <a:solidFill>
                  <a:srgbClr val="FFFF00"/>
                </a:solidFill>
              </a:rPr>
              <a:t>Java -</a:t>
            </a:r>
          </a:p>
        </p:txBody>
      </p:sp>
      <p:pic>
        <p:nvPicPr>
          <p:cNvPr id="4" name="Slide_10_Portland_Audio_Project">
            <a:hlinkClick r:id="" action="ppaction://media"/>
            <a:extLst>
              <a:ext uri="{FF2B5EF4-FFF2-40B4-BE49-F238E27FC236}">
                <a16:creationId xmlns:a16="http://schemas.microsoft.com/office/drawing/2014/main" id="{4FF5E4BC-66F8-4C2C-845A-86A28B334D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992747777"/>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2"/>
        <p14:stopEvt time="19659" objId="2"/>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descr="sm05_228">
            <a:extLst>
              <a:ext uri="{FF2B5EF4-FFF2-40B4-BE49-F238E27FC236}">
                <a16:creationId xmlns:a16="http://schemas.microsoft.com/office/drawing/2014/main" id="{27B3D266-62CA-460F-97A2-E72CE74E6EDD}"/>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25000"/>
                    </a14:imgEffect>
                    <a14:imgEffect>
                      <a14:brightnessContrast bright="-5000" contrast="16000"/>
                    </a14:imgEffect>
                  </a14:imgLayer>
                </a14:imgProps>
              </a:ext>
              <a:ext uri="{28A0092B-C50C-407E-A947-70E740481C1C}">
                <a14:useLocalDpi xmlns:a14="http://schemas.microsoft.com/office/drawing/2010/main"/>
              </a:ext>
            </a:extLst>
          </a:blip>
          <a:srcRect/>
          <a:stretch/>
        </p:blipFill>
        <p:spPr bwMode="auto">
          <a:xfrm>
            <a:off x="0" y="454819"/>
            <a:ext cx="11719834" cy="64031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2189F45B-B495-40B0-A0BF-0129787A2768}"/>
              </a:ext>
            </a:extLst>
          </p:cNvPr>
          <p:cNvPicPr>
            <a:picLocks noChangeAspect="1"/>
          </p:cNvPicPr>
          <p:nvPr/>
        </p:nvPicPr>
        <p:blipFill>
          <a:blip r:embed="rId7">
            <a:alphaModFix amt="35000"/>
          </a:blip>
          <a:stretch>
            <a:fillRect/>
          </a:stretch>
        </p:blipFill>
        <p:spPr>
          <a:xfrm>
            <a:off x="90002" y="1665252"/>
            <a:ext cx="11656562" cy="3139712"/>
          </a:xfrm>
          <a:prstGeom prst="rect">
            <a:avLst/>
          </a:prstGeom>
          <a:ln>
            <a:noFill/>
          </a:ln>
        </p:spPr>
      </p:pic>
      <p:sp>
        <p:nvSpPr>
          <p:cNvPr id="47" name="Freeform: Shape 46">
            <a:extLst>
              <a:ext uri="{FF2B5EF4-FFF2-40B4-BE49-F238E27FC236}">
                <a16:creationId xmlns:a16="http://schemas.microsoft.com/office/drawing/2014/main" id="{AAE38AA3-B35D-42F3-AF84-FBED05BFDC38}"/>
              </a:ext>
            </a:extLst>
          </p:cNvPr>
          <p:cNvSpPr/>
          <p:nvPr/>
        </p:nvSpPr>
        <p:spPr>
          <a:xfrm>
            <a:off x="11063007" y="1952625"/>
            <a:ext cx="652743" cy="657225"/>
          </a:xfrm>
          <a:custGeom>
            <a:avLst/>
            <a:gdLst>
              <a:gd name="connsiteX0" fmla="*/ 0 w 590550"/>
              <a:gd name="connsiteY0" fmla="*/ 657225 h 657225"/>
              <a:gd name="connsiteX1" fmla="*/ 128588 w 590550"/>
              <a:gd name="connsiteY1" fmla="*/ 566738 h 657225"/>
              <a:gd name="connsiteX2" fmla="*/ 247650 w 590550"/>
              <a:gd name="connsiteY2" fmla="*/ 552450 h 657225"/>
              <a:gd name="connsiteX3" fmla="*/ 442913 w 590550"/>
              <a:gd name="connsiteY3" fmla="*/ 585788 h 657225"/>
              <a:gd name="connsiteX4" fmla="*/ 590550 w 590550"/>
              <a:gd name="connsiteY4" fmla="*/ 561975 h 657225"/>
              <a:gd name="connsiteX5" fmla="*/ 571500 w 590550"/>
              <a:gd name="connsiteY5" fmla="*/ 0 h 657225"/>
              <a:gd name="connsiteX6" fmla="*/ 333375 w 590550"/>
              <a:gd name="connsiteY6" fmla="*/ 319088 h 657225"/>
              <a:gd name="connsiteX7" fmla="*/ 80963 w 590550"/>
              <a:gd name="connsiteY7" fmla="*/ 62865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50" h="657225">
                <a:moveTo>
                  <a:pt x="0" y="657225"/>
                </a:moveTo>
                <a:lnTo>
                  <a:pt x="128588" y="566738"/>
                </a:lnTo>
                <a:lnTo>
                  <a:pt x="247650" y="552450"/>
                </a:lnTo>
                <a:lnTo>
                  <a:pt x="442913" y="585788"/>
                </a:lnTo>
                <a:lnTo>
                  <a:pt x="590550" y="561975"/>
                </a:lnTo>
                <a:lnTo>
                  <a:pt x="571500" y="0"/>
                </a:lnTo>
                <a:lnTo>
                  <a:pt x="333375" y="319088"/>
                </a:lnTo>
                <a:lnTo>
                  <a:pt x="80963" y="628650"/>
                </a:lnTo>
              </a:path>
            </a:pathLst>
          </a:custGeom>
          <a:solidFill>
            <a:srgbClr val="00B0F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7FD145FB-758B-4448-A5AF-594840C2B285}"/>
              </a:ext>
            </a:extLst>
          </p:cNvPr>
          <p:cNvSpPr/>
          <p:nvPr/>
        </p:nvSpPr>
        <p:spPr>
          <a:xfrm>
            <a:off x="11229975" y="2519363"/>
            <a:ext cx="471488" cy="200025"/>
          </a:xfrm>
          <a:custGeom>
            <a:avLst/>
            <a:gdLst>
              <a:gd name="connsiteX0" fmla="*/ 466725 w 471488"/>
              <a:gd name="connsiteY0" fmla="*/ 171450 h 200025"/>
              <a:gd name="connsiteX1" fmla="*/ 457200 w 471488"/>
              <a:gd name="connsiteY1" fmla="*/ 0 h 200025"/>
              <a:gd name="connsiteX2" fmla="*/ 0 w 471488"/>
              <a:gd name="connsiteY2" fmla="*/ 33337 h 200025"/>
              <a:gd name="connsiteX3" fmla="*/ 171450 w 471488"/>
              <a:gd name="connsiteY3" fmla="*/ 119062 h 200025"/>
              <a:gd name="connsiteX4" fmla="*/ 223838 w 471488"/>
              <a:gd name="connsiteY4" fmla="*/ 180975 h 200025"/>
              <a:gd name="connsiteX5" fmla="*/ 309563 w 471488"/>
              <a:gd name="connsiteY5" fmla="*/ 200025 h 200025"/>
              <a:gd name="connsiteX6" fmla="*/ 419100 w 471488"/>
              <a:gd name="connsiteY6" fmla="*/ 157162 h 200025"/>
              <a:gd name="connsiteX7" fmla="*/ 471488 w 471488"/>
              <a:gd name="connsiteY7" fmla="*/ 109537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488" h="200025">
                <a:moveTo>
                  <a:pt x="466725" y="171450"/>
                </a:moveTo>
                <a:lnTo>
                  <a:pt x="457200" y="0"/>
                </a:lnTo>
                <a:lnTo>
                  <a:pt x="0" y="33337"/>
                </a:lnTo>
                <a:lnTo>
                  <a:pt x="171450" y="119062"/>
                </a:lnTo>
                <a:lnTo>
                  <a:pt x="223838" y="180975"/>
                </a:lnTo>
                <a:lnTo>
                  <a:pt x="309563" y="200025"/>
                </a:lnTo>
                <a:lnTo>
                  <a:pt x="419100" y="157162"/>
                </a:lnTo>
                <a:lnTo>
                  <a:pt x="471488" y="109537"/>
                </a:lnTo>
              </a:path>
            </a:pathLst>
          </a:custGeom>
          <a:solidFill>
            <a:srgbClr val="00B0F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99076B22-E083-4BBF-938F-5EEEB8DFA46A}"/>
              </a:ext>
            </a:extLst>
          </p:cNvPr>
          <p:cNvSpPr txBox="1"/>
          <p:nvPr/>
        </p:nvSpPr>
        <p:spPr>
          <a:xfrm>
            <a:off x="100037" y="2133092"/>
            <a:ext cx="2597762" cy="830997"/>
          </a:xfrm>
          <a:prstGeom prst="rect">
            <a:avLst/>
          </a:prstGeom>
          <a:noFill/>
          <a:ln>
            <a:noFill/>
          </a:ln>
        </p:spPr>
        <p:txBody>
          <a:bodyPr wrap="none" rtlCol="0">
            <a:spAutoFit/>
          </a:bodyPr>
          <a:lstStyle/>
          <a:p>
            <a:r>
              <a:rPr lang="en-US" sz="2400" b="1" dirty="0">
                <a:solidFill>
                  <a:schemeClr val="bg1"/>
                </a:solidFill>
              </a:rPr>
              <a:t>Accretionary Prism</a:t>
            </a:r>
          </a:p>
          <a:p>
            <a:r>
              <a:rPr lang="en-US" sz="2400" b="1" dirty="0">
                <a:solidFill>
                  <a:schemeClr val="bg1"/>
                </a:solidFill>
              </a:rPr>
              <a:t>Imbricate Thrusts</a:t>
            </a:r>
          </a:p>
        </p:txBody>
      </p:sp>
      <p:sp>
        <p:nvSpPr>
          <p:cNvPr id="56" name="TextBox 55">
            <a:extLst>
              <a:ext uri="{FF2B5EF4-FFF2-40B4-BE49-F238E27FC236}">
                <a16:creationId xmlns:a16="http://schemas.microsoft.com/office/drawing/2014/main" id="{A480D1C5-A273-4E18-B46A-7DF593A1D0EB}"/>
              </a:ext>
            </a:extLst>
          </p:cNvPr>
          <p:cNvSpPr txBox="1"/>
          <p:nvPr/>
        </p:nvSpPr>
        <p:spPr>
          <a:xfrm>
            <a:off x="1720201" y="6211669"/>
            <a:ext cx="1380378" cy="646331"/>
          </a:xfrm>
          <a:prstGeom prst="rect">
            <a:avLst/>
          </a:prstGeom>
          <a:noFill/>
          <a:ln>
            <a:noFill/>
          </a:ln>
        </p:spPr>
        <p:txBody>
          <a:bodyPr wrap="none" rtlCol="0">
            <a:spAutoFit/>
          </a:bodyPr>
          <a:lstStyle/>
          <a:p>
            <a:r>
              <a:rPr lang="en-US" sz="3600" b="1" dirty="0">
                <a:solidFill>
                  <a:srgbClr val="FFFF00"/>
                </a:solidFill>
              </a:rPr>
              <a:t>50 Km</a:t>
            </a:r>
          </a:p>
        </p:txBody>
      </p:sp>
      <p:sp>
        <p:nvSpPr>
          <p:cNvPr id="57" name="Freeform: Shape 56">
            <a:extLst>
              <a:ext uri="{FF2B5EF4-FFF2-40B4-BE49-F238E27FC236}">
                <a16:creationId xmlns:a16="http://schemas.microsoft.com/office/drawing/2014/main" id="{C0D52A11-3DC3-4951-837D-F484E8FE7F62}"/>
              </a:ext>
            </a:extLst>
          </p:cNvPr>
          <p:cNvSpPr/>
          <p:nvPr/>
        </p:nvSpPr>
        <p:spPr>
          <a:xfrm>
            <a:off x="10587038" y="1690688"/>
            <a:ext cx="1119187" cy="752475"/>
          </a:xfrm>
          <a:custGeom>
            <a:avLst/>
            <a:gdLst>
              <a:gd name="connsiteX0" fmla="*/ 1119187 w 1119187"/>
              <a:gd name="connsiteY0" fmla="*/ 147637 h 752475"/>
              <a:gd name="connsiteX1" fmla="*/ 1038225 w 1119187"/>
              <a:gd name="connsiteY1" fmla="*/ 119062 h 752475"/>
              <a:gd name="connsiteX2" fmla="*/ 957262 w 1119187"/>
              <a:gd name="connsiteY2" fmla="*/ 90487 h 752475"/>
              <a:gd name="connsiteX3" fmla="*/ 883443 w 1119187"/>
              <a:gd name="connsiteY3" fmla="*/ 54768 h 752475"/>
              <a:gd name="connsiteX4" fmla="*/ 833437 w 1119187"/>
              <a:gd name="connsiteY4" fmla="*/ 30956 h 752475"/>
              <a:gd name="connsiteX5" fmla="*/ 790575 w 1119187"/>
              <a:gd name="connsiteY5" fmla="*/ 0 h 752475"/>
              <a:gd name="connsiteX6" fmla="*/ 731043 w 1119187"/>
              <a:gd name="connsiteY6" fmla="*/ 16668 h 752475"/>
              <a:gd name="connsiteX7" fmla="*/ 690562 w 1119187"/>
              <a:gd name="connsiteY7" fmla="*/ 107156 h 752475"/>
              <a:gd name="connsiteX8" fmla="*/ 664368 w 1119187"/>
              <a:gd name="connsiteY8" fmla="*/ 152400 h 752475"/>
              <a:gd name="connsiteX9" fmla="*/ 652462 w 1119187"/>
              <a:gd name="connsiteY9" fmla="*/ 180975 h 752475"/>
              <a:gd name="connsiteX10" fmla="*/ 635793 w 1119187"/>
              <a:gd name="connsiteY10" fmla="*/ 195262 h 752475"/>
              <a:gd name="connsiteX11" fmla="*/ 571500 w 1119187"/>
              <a:gd name="connsiteY11" fmla="*/ 200025 h 752475"/>
              <a:gd name="connsiteX12" fmla="*/ 533400 w 1119187"/>
              <a:gd name="connsiteY12" fmla="*/ 200025 h 752475"/>
              <a:gd name="connsiteX13" fmla="*/ 481012 w 1119187"/>
              <a:gd name="connsiteY13" fmla="*/ 219075 h 752475"/>
              <a:gd name="connsiteX14" fmla="*/ 457200 w 1119187"/>
              <a:gd name="connsiteY14" fmla="*/ 226218 h 752475"/>
              <a:gd name="connsiteX15" fmla="*/ 409575 w 1119187"/>
              <a:gd name="connsiteY15" fmla="*/ 209550 h 752475"/>
              <a:gd name="connsiteX16" fmla="*/ 364331 w 1119187"/>
              <a:gd name="connsiteY16" fmla="*/ 226218 h 752475"/>
              <a:gd name="connsiteX17" fmla="*/ 319087 w 1119187"/>
              <a:gd name="connsiteY17" fmla="*/ 276225 h 752475"/>
              <a:gd name="connsiteX18" fmla="*/ 290512 w 1119187"/>
              <a:gd name="connsiteY18" fmla="*/ 304800 h 752475"/>
              <a:gd name="connsiteX19" fmla="*/ 266700 w 1119187"/>
              <a:gd name="connsiteY19" fmla="*/ 354806 h 752475"/>
              <a:gd name="connsiteX20" fmla="*/ 230981 w 1119187"/>
              <a:gd name="connsiteY20" fmla="*/ 421481 h 752475"/>
              <a:gd name="connsiteX21" fmla="*/ 195262 w 1119187"/>
              <a:gd name="connsiteY21" fmla="*/ 511968 h 752475"/>
              <a:gd name="connsiteX22" fmla="*/ 173831 w 1119187"/>
              <a:gd name="connsiteY22" fmla="*/ 578643 h 752475"/>
              <a:gd name="connsiteX23" fmla="*/ 147637 w 1119187"/>
              <a:gd name="connsiteY23" fmla="*/ 623887 h 752475"/>
              <a:gd name="connsiteX24" fmla="*/ 128587 w 1119187"/>
              <a:gd name="connsiteY24" fmla="*/ 664368 h 752475"/>
              <a:gd name="connsiteX25" fmla="*/ 90487 w 1119187"/>
              <a:gd name="connsiteY25" fmla="*/ 707231 h 752475"/>
              <a:gd name="connsiteX26" fmla="*/ 76200 w 1119187"/>
              <a:gd name="connsiteY26" fmla="*/ 733425 h 752475"/>
              <a:gd name="connsiteX27" fmla="*/ 61912 w 1119187"/>
              <a:gd name="connsiteY27" fmla="*/ 752475 h 752475"/>
              <a:gd name="connsiteX28" fmla="*/ 0 w 1119187"/>
              <a:gd name="connsiteY28"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9187" h="752475">
                <a:moveTo>
                  <a:pt x="1119187" y="147637"/>
                </a:moveTo>
                <a:lnTo>
                  <a:pt x="1038225" y="119062"/>
                </a:lnTo>
                <a:lnTo>
                  <a:pt x="957262" y="90487"/>
                </a:lnTo>
                <a:lnTo>
                  <a:pt x="883443" y="54768"/>
                </a:lnTo>
                <a:lnTo>
                  <a:pt x="833437" y="30956"/>
                </a:lnTo>
                <a:lnTo>
                  <a:pt x="790575" y="0"/>
                </a:lnTo>
                <a:lnTo>
                  <a:pt x="731043" y="16668"/>
                </a:lnTo>
                <a:lnTo>
                  <a:pt x="690562" y="107156"/>
                </a:lnTo>
                <a:lnTo>
                  <a:pt x="664368" y="152400"/>
                </a:lnTo>
                <a:lnTo>
                  <a:pt x="652462" y="180975"/>
                </a:lnTo>
                <a:lnTo>
                  <a:pt x="635793" y="195262"/>
                </a:lnTo>
                <a:lnTo>
                  <a:pt x="571500" y="200025"/>
                </a:lnTo>
                <a:lnTo>
                  <a:pt x="533400" y="200025"/>
                </a:lnTo>
                <a:lnTo>
                  <a:pt x="481012" y="219075"/>
                </a:lnTo>
                <a:lnTo>
                  <a:pt x="457200" y="226218"/>
                </a:lnTo>
                <a:lnTo>
                  <a:pt x="409575" y="209550"/>
                </a:lnTo>
                <a:lnTo>
                  <a:pt x="364331" y="226218"/>
                </a:lnTo>
                <a:lnTo>
                  <a:pt x="319087" y="276225"/>
                </a:lnTo>
                <a:lnTo>
                  <a:pt x="290512" y="304800"/>
                </a:lnTo>
                <a:lnTo>
                  <a:pt x="266700" y="354806"/>
                </a:lnTo>
                <a:lnTo>
                  <a:pt x="230981" y="421481"/>
                </a:lnTo>
                <a:lnTo>
                  <a:pt x="195262" y="511968"/>
                </a:lnTo>
                <a:lnTo>
                  <a:pt x="173831" y="578643"/>
                </a:lnTo>
                <a:lnTo>
                  <a:pt x="147637" y="623887"/>
                </a:lnTo>
                <a:lnTo>
                  <a:pt x="128587" y="664368"/>
                </a:lnTo>
                <a:lnTo>
                  <a:pt x="90487" y="707231"/>
                </a:lnTo>
                <a:lnTo>
                  <a:pt x="76200" y="733425"/>
                </a:lnTo>
                <a:lnTo>
                  <a:pt x="61912" y="752475"/>
                </a:lnTo>
                <a:lnTo>
                  <a:pt x="0" y="752475"/>
                </a:lnTo>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15B6CB4-3FE4-40A5-9D3D-D3C68CE80ACF}"/>
              </a:ext>
            </a:extLst>
          </p:cNvPr>
          <p:cNvSpPr>
            <a:spLocks noChangeAspect="1"/>
          </p:cNvSpPr>
          <p:nvPr/>
        </p:nvSpPr>
        <p:spPr>
          <a:xfrm>
            <a:off x="4406332" y="2033250"/>
            <a:ext cx="4489485" cy="1005840"/>
          </a:xfrm>
          <a:custGeom>
            <a:avLst/>
            <a:gdLst>
              <a:gd name="connsiteX0" fmla="*/ 0 w 2614613"/>
              <a:gd name="connsiteY0" fmla="*/ 385762 h 585787"/>
              <a:gd name="connsiteX1" fmla="*/ 100013 w 2614613"/>
              <a:gd name="connsiteY1" fmla="*/ 471487 h 585787"/>
              <a:gd name="connsiteX2" fmla="*/ 195263 w 2614613"/>
              <a:gd name="connsiteY2" fmla="*/ 585787 h 585787"/>
              <a:gd name="connsiteX3" fmla="*/ 266700 w 2614613"/>
              <a:gd name="connsiteY3" fmla="*/ 585787 h 585787"/>
              <a:gd name="connsiteX4" fmla="*/ 428625 w 2614613"/>
              <a:gd name="connsiteY4" fmla="*/ 485775 h 585787"/>
              <a:gd name="connsiteX5" fmla="*/ 523875 w 2614613"/>
              <a:gd name="connsiteY5" fmla="*/ 438150 h 585787"/>
              <a:gd name="connsiteX6" fmla="*/ 661988 w 2614613"/>
              <a:gd name="connsiteY6" fmla="*/ 433387 h 585787"/>
              <a:gd name="connsiteX7" fmla="*/ 790575 w 2614613"/>
              <a:gd name="connsiteY7" fmla="*/ 423862 h 585787"/>
              <a:gd name="connsiteX8" fmla="*/ 1428750 w 2614613"/>
              <a:gd name="connsiteY8" fmla="*/ 338137 h 585787"/>
              <a:gd name="connsiteX9" fmla="*/ 1785938 w 2614613"/>
              <a:gd name="connsiteY9" fmla="*/ 328612 h 585787"/>
              <a:gd name="connsiteX10" fmla="*/ 2162175 w 2614613"/>
              <a:gd name="connsiteY10" fmla="*/ 209550 h 585787"/>
              <a:gd name="connsiteX11" fmla="*/ 2424113 w 2614613"/>
              <a:gd name="connsiteY11" fmla="*/ 71437 h 585787"/>
              <a:gd name="connsiteX12" fmla="*/ 2614613 w 2614613"/>
              <a:gd name="connsiteY12" fmla="*/ 0 h 585787"/>
              <a:gd name="connsiteX13" fmla="*/ 2247900 w 2614613"/>
              <a:gd name="connsiteY13" fmla="*/ 90487 h 585787"/>
              <a:gd name="connsiteX14" fmla="*/ 2114550 w 2614613"/>
              <a:gd name="connsiteY14" fmla="*/ 161925 h 585787"/>
              <a:gd name="connsiteX15" fmla="*/ 1728788 w 2614613"/>
              <a:gd name="connsiteY15" fmla="*/ 247650 h 585787"/>
              <a:gd name="connsiteX16" fmla="*/ 1309688 w 2614613"/>
              <a:gd name="connsiteY16" fmla="*/ 252412 h 585787"/>
              <a:gd name="connsiteX17" fmla="*/ 881063 w 2614613"/>
              <a:gd name="connsiteY17" fmla="*/ 261937 h 585787"/>
              <a:gd name="connsiteX18" fmla="*/ 600075 w 2614613"/>
              <a:gd name="connsiteY18" fmla="*/ 261937 h 585787"/>
              <a:gd name="connsiteX19" fmla="*/ 404813 w 2614613"/>
              <a:gd name="connsiteY19" fmla="*/ 304800 h 585787"/>
              <a:gd name="connsiteX20" fmla="*/ 261938 w 2614613"/>
              <a:gd name="connsiteY20" fmla="*/ 323850 h 585787"/>
              <a:gd name="connsiteX21" fmla="*/ 166688 w 2614613"/>
              <a:gd name="connsiteY21" fmla="*/ 290512 h 585787"/>
              <a:gd name="connsiteX22" fmla="*/ 0 w 2614613"/>
              <a:gd name="connsiteY22" fmla="*/ 385762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4613" h="585787">
                <a:moveTo>
                  <a:pt x="0" y="385762"/>
                </a:moveTo>
                <a:lnTo>
                  <a:pt x="100013" y="471487"/>
                </a:lnTo>
                <a:lnTo>
                  <a:pt x="195263" y="585787"/>
                </a:lnTo>
                <a:lnTo>
                  <a:pt x="266700" y="585787"/>
                </a:lnTo>
                <a:lnTo>
                  <a:pt x="428625" y="485775"/>
                </a:lnTo>
                <a:lnTo>
                  <a:pt x="523875" y="438150"/>
                </a:lnTo>
                <a:lnTo>
                  <a:pt x="661988" y="433387"/>
                </a:lnTo>
                <a:lnTo>
                  <a:pt x="790575" y="423862"/>
                </a:lnTo>
                <a:lnTo>
                  <a:pt x="1428750" y="338137"/>
                </a:lnTo>
                <a:lnTo>
                  <a:pt x="1785938" y="328612"/>
                </a:lnTo>
                <a:lnTo>
                  <a:pt x="2162175" y="209550"/>
                </a:lnTo>
                <a:lnTo>
                  <a:pt x="2424113" y="71437"/>
                </a:lnTo>
                <a:lnTo>
                  <a:pt x="2614613" y="0"/>
                </a:lnTo>
                <a:lnTo>
                  <a:pt x="2247900" y="90487"/>
                </a:lnTo>
                <a:lnTo>
                  <a:pt x="2114550" y="161925"/>
                </a:lnTo>
                <a:lnTo>
                  <a:pt x="1728788" y="247650"/>
                </a:lnTo>
                <a:lnTo>
                  <a:pt x="1309688" y="252412"/>
                </a:lnTo>
                <a:lnTo>
                  <a:pt x="881063" y="261937"/>
                </a:lnTo>
                <a:lnTo>
                  <a:pt x="600075" y="261937"/>
                </a:lnTo>
                <a:lnTo>
                  <a:pt x="404813" y="304800"/>
                </a:lnTo>
                <a:lnTo>
                  <a:pt x="261938" y="323850"/>
                </a:lnTo>
                <a:lnTo>
                  <a:pt x="166688" y="290512"/>
                </a:lnTo>
                <a:lnTo>
                  <a:pt x="0" y="385762"/>
                </a:lnTo>
                <a:close/>
              </a:path>
            </a:pathLst>
          </a:custGeom>
          <a:solidFill>
            <a:schemeClr val="bg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24A5072-7036-42DC-8341-036A3FA62951}"/>
              </a:ext>
            </a:extLst>
          </p:cNvPr>
          <p:cNvSpPr/>
          <p:nvPr/>
        </p:nvSpPr>
        <p:spPr>
          <a:xfrm>
            <a:off x="0" y="0"/>
            <a:ext cx="11953872" cy="6762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A35D6D5-0F5D-4F20-B6F6-BAAF5F0E9D72}"/>
              </a:ext>
            </a:extLst>
          </p:cNvPr>
          <p:cNvSpPr/>
          <p:nvPr/>
        </p:nvSpPr>
        <p:spPr>
          <a:xfrm>
            <a:off x="-1" y="512437"/>
            <a:ext cx="11773295" cy="43992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DB07DBCF-B7C7-4FE9-9A17-1C84202A7390}"/>
              </a:ext>
            </a:extLst>
          </p:cNvPr>
          <p:cNvCxnSpPr>
            <a:cxnSpLocks/>
            <a:endCxn id="6" idx="3"/>
          </p:cNvCxnSpPr>
          <p:nvPr/>
        </p:nvCxnSpPr>
        <p:spPr>
          <a:xfrm flipV="1">
            <a:off x="-35170" y="257176"/>
            <a:ext cx="12161520" cy="9451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F7092542-DB42-4100-89BB-F2EE68AD5069}"/>
              </a:ext>
            </a:extLst>
          </p:cNvPr>
          <p:cNvSpPr txBox="1"/>
          <p:nvPr/>
        </p:nvSpPr>
        <p:spPr>
          <a:xfrm rot="16200000">
            <a:off x="10963738" y="707725"/>
            <a:ext cx="954107" cy="369332"/>
          </a:xfrm>
          <a:prstGeom prst="rect">
            <a:avLst/>
          </a:prstGeom>
          <a:noFill/>
          <a:ln>
            <a:noFill/>
          </a:ln>
        </p:spPr>
        <p:txBody>
          <a:bodyPr wrap="none" rtlCol="0">
            <a:spAutoFit/>
          </a:bodyPr>
          <a:lstStyle/>
          <a:p>
            <a:r>
              <a:rPr lang="en-US" b="1" dirty="0"/>
              <a:t>TWT </a:t>
            </a:r>
            <a:r>
              <a:rPr lang="en-US" b="1" dirty="0" err="1"/>
              <a:t>ms</a:t>
            </a:r>
            <a:endParaRPr lang="en-US" b="1" dirty="0"/>
          </a:p>
        </p:txBody>
      </p:sp>
      <p:sp>
        <p:nvSpPr>
          <p:cNvPr id="27" name="TextBox 26">
            <a:extLst>
              <a:ext uri="{FF2B5EF4-FFF2-40B4-BE49-F238E27FC236}">
                <a16:creationId xmlns:a16="http://schemas.microsoft.com/office/drawing/2014/main" id="{D79A748F-633F-4FD7-AF72-9DE39ECCBE81}"/>
              </a:ext>
            </a:extLst>
          </p:cNvPr>
          <p:cNvSpPr txBox="1"/>
          <p:nvPr/>
        </p:nvSpPr>
        <p:spPr>
          <a:xfrm>
            <a:off x="238128" y="375560"/>
            <a:ext cx="1066254" cy="369332"/>
          </a:xfrm>
          <a:prstGeom prst="rect">
            <a:avLst/>
          </a:prstGeom>
          <a:noFill/>
          <a:ln>
            <a:noFill/>
          </a:ln>
        </p:spPr>
        <p:txBody>
          <a:bodyPr wrap="none" rtlCol="0">
            <a:spAutoFit/>
          </a:bodyPr>
          <a:lstStyle/>
          <a:p>
            <a:r>
              <a:rPr lang="en-US" b="1" dirty="0"/>
              <a:t>Sea Level</a:t>
            </a:r>
          </a:p>
        </p:txBody>
      </p:sp>
      <p:cxnSp>
        <p:nvCxnSpPr>
          <p:cNvPr id="29" name="Straight Arrow Connector 28">
            <a:extLst>
              <a:ext uri="{FF2B5EF4-FFF2-40B4-BE49-F238E27FC236}">
                <a16:creationId xmlns:a16="http://schemas.microsoft.com/office/drawing/2014/main" id="{4D16FF16-EF6A-455F-B016-A39E5045D130}"/>
              </a:ext>
            </a:extLst>
          </p:cNvPr>
          <p:cNvCxnSpPr/>
          <p:nvPr/>
        </p:nvCxnSpPr>
        <p:spPr>
          <a:xfrm>
            <a:off x="4791636" y="375560"/>
            <a:ext cx="0" cy="2082232"/>
          </a:xfrm>
          <a:prstGeom prst="straightConnector1">
            <a:avLst/>
          </a:prstGeom>
          <a:ln w="38100">
            <a:no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6C2CF474-DE1E-4E5E-89C3-8C0E17C35F6D}"/>
              </a:ext>
            </a:extLst>
          </p:cNvPr>
          <p:cNvSpPr txBox="1"/>
          <p:nvPr/>
        </p:nvSpPr>
        <p:spPr>
          <a:xfrm>
            <a:off x="4894730" y="991846"/>
            <a:ext cx="1412823" cy="646331"/>
          </a:xfrm>
          <a:prstGeom prst="rect">
            <a:avLst/>
          </a:prstGeom>
          <a:noFill/>
          <a:ln>
            <a:noFill/>
          </a:ln>
        </p:spPr>
        <p:txBody>
          <a:bodyPr wrap="none" rtlCol="0">
            <a:spAutoFit/>
          </a:bodyPr>
          <a:lstStyle/>
          <a:p>
            <a:r>
              <a:rPr lang="en-US" b="1" dirty="0"/>
              <a:t>Water Depth</a:t>
            </a:r>
          </a:p>
          <a:p>
            <a:r>
              <a:rPr lang="en-US" b="1" dirty="0"/>
              <a:t>6000 Feet</a:t>
            </a:r>
          </a:p>
        </p:txBody>
      </p:sp>
      <p:cxnSp>
        <p:nvCxnSpPr>
          <p:cNvPr id="31" name="Straight Arrow Connector 30">
            <a:extLst>
              <a:ext uri="{FF2B5EF4-FFF2-40B4-BE49-F238E27FC236}">
                <a16:creationId xmlns:a16="http://schemas.microsoft.com/office/drawing/2014/main" id="{927E5FCC-986C-44B2-9648-D2EF59EB0FB2}"/>
              </a:ext>
            </a:extLst>
          </p:cNvPr>
          <p:cNvCxnSpPr/>
          <p:nvPr/>
        </p:nvCxnSpPr>
        <p:spPr>
          <a:xfrm>
            <a:off x="11256125" y="360561"/>
            <a:ext cx="0" cy="1042416"/>
          </a:xfrm>
          <a:prstGeom prst="straightConnector1">
            <a:avLst/>
          </a:prstGeom>
          <a:ln w="38100">
            <a:no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2" name="Freeform: Shape 31">
            <a:extLst>
              <a:ext uri="{FF2B5EF4-FFF2-40B4-BE49-F238E27FC236}">
                <a16:creationId xmlns:a16="http://schemas.microsoft.com/office/drawing/2014/main" id="{DB4571E9-6998-4732-9756-C4144A6802AD}"/>
              </a:ext>
            </a:extLst>
          </p:cNvPr>
          <p:cNvSpPr/>
          <p:nvPr/>
        </p:nvSpPr>
        <p:spPr>
          <a:xfrm>
            <a:off x="-4763" y="1752600"/>
            <a:ext cx="4705351" cy="2143125"/>
          </a:xfrm>
          <a:custGeom>
            <a:avLst/>
            <a:gdLst>
              <a:gd name="connsiteX0" fmla="*/ 0 w 4705351"/>
              <a:gd name="connsiteY0" fmla="*/ 157163 h 2143125"/>
              <a:gd name="connsiteX1" fmla="*/ 180976 w 4705351"/>
              <a:gd name="connsiteY1" fmla="*/ 157163 h 2143125"/>
              <a:gd name="connsiteX2" fmla="*/ 404813 w 4705351"/>
              <a:gd name="connsiteY2" fmla="*/ 138113 h 2143125"/>
              <a:gd name="connsiteX3" fmla="*/ 619126 w 4705351"/>
              <a:gd name="connsiteY3" fmla="*/ 152400 h 2143125"/>
              <a:gd name="connsiteX4" fmla="*/ 762001 w 4705351"/>
              <a:gd name="connsiteY4" fmla="*/ 133350 h 2143125"/>
              <a:gd name="connsiteX5" fmla="*/ 895351 w 4705351"/>
              <a:gd name="connsiteY5" fmla="*/ 133350 h 2143125"/>
              <a:gd name="connsiteX6" fmla="*/ 1066801 w 4705351"/>
              <a:gd name="connsiteY6" fmla="*/ 176213 h 2143125"/>
              <a:gd name="connsiteX7" fmla="*/ 1233488 w 4705351"/>
              <a:gd name="connsiteY7" fmla="*/ 147638 h 2143125"/>
              <a:gd name="connsiteX8" fmla="*/ 1362076 w 4705351"/>
              <a:gd name="connsiteY8" fmla="*/ 161925 h 2143125"/>
              <a:gd name="connsiteX9" fmla="*/ 1485901 w 4705351"/>
              <a:gd name="connsiteY9" fmla="*/ 28575 h 2143125"/>
              <a:gd name="connsiteX10" fmla="*/ 1595438 w 4705351"/>
              <a:gd name="connsiteY10" fmla="*/ 0 h 2143125"/>
              <a:gd name="connsiteX11" fmla="*/ 1738313 w 4705351"/>
              <a:gd name="connsiteY11" fmla="*/ 61913 h 2143125"/>
              <a:gd name="connsiteX12" fmla="*/ 1919288 w 4705351"/>
              <a:gd name="connsiteY12" fmla="*/ 104775 h 2143125"/>
              <a:gd name="connsiteX13" fmla="*/ 2176463 w 4705351"/>
              <a:gd name="connsiteY13" fmla="*/ 152400 h 2143125"/>
              <a:gd name="connsiteX14" fmla="*/ 2343151 w 4705351"/>
              <a:gd name="connsiteY14" fmla="*/ 171450 h 2143125"/>
              <a:gd name="connsiteX15" fmla="*/ 2471738 w 4705351"/>
              <a:gd name="connsiteY15" fmla="*/ 147638 h 2143125"/>
              <a:gd name="connsiteX16" fmla="*/ 2605088 w 4705351"/>
              <a:gd name="connsiteY16" fmla="*/ 166688 h 2143125"/>
              <a:gd name="connsiteX17" fmla="*/ 2752726 w 4705351"/>
              <a:gd name="connsiteY17" fmla="*/ 176213 h 2143125"/>
              <a:gd name="connsiteX18" fmla="*/ 2895601 w 4705351"/>
              <a:gd name="connsiteY18" fmla="*/ 166688 h 2143125"/>
              <a:gd name="connsiteX19" fmla="*/ 3033713 w 4705351"/>
              <a:gd name="connsiteY19" fmla="*/ 166688 h 2143125"/>
              <a:gd name="connsiteX20" fmla="*/ 3157538 w 4705351"/>
              <a:gd name="connsiteY20" fmla="*/ 190500 h 2143125"/>
              <a:gd name="connsiteX21" fmla="*/ 3333751 w 4705351"/>
              <a:gd name="connsiteY21" fmla="*/ 238125 h 2143125"/>
              <a:gd name="connsiteX22" fmla="*/ 3452813 w 4705351"/>
              <a:gd name="connsiteY22" fmla="*/ 290513 h 2143125"/>
              <a:gd name="connsiteX23" fmla="*/ 3605213 w 4705351"/>
              <a:gd name="connsiteY23" fmla="*/ 376238 h 2143125"/>
              <a:gd name="connsiteX24" fmla="*/ 3705226 w 4705351"/>
              <a:gd name="connsiteY24" fmla="*/ 481013 h 2143125"/>
              <a:gd name="connsiteX25" fmla="*/ 3795713 w 4705351"/>
              <a:gd name="connsiteY25" fmla="*/ 509588 h 2143125"/>
              <a:gd name="connsiteX26" fmla="*/ 3838576 w 4705351"/>
              <a:gd name="connsiteY26" fmla="*/ 547688 h 2143125"/>
              <a:gd name="connsiteX27" fmla="*/ 3957638 w 4705351"/>
              <a:gd name="connsiteY27" fmla="*/ 466725 h 2143125"/>
              <a:gd name="connsiteX28" fmla="*/ 4081463 w 4705351"/>
              <a:gd name="connsiteY28" fmla="*/ 504825 h 2143125"/>
              <a:gd name="connsiteX29" fmla="*/ 4205288 w 4705351"/>
              <a:gd name="connsiteY29" fmla="*/ 509588 h 2143125"/>
              <a:gd name="connsiteX30" fmla="*/ 4295776 w 4705351"/>
              <a:gd name="connsiteY30" fmla="*/ 590550 h 2143125"/>
              <a:gd name="connsiteX31" fmla="*/ 4414838 w 4705351"/>
              <a:gd name="connsiteY31" fmla="*/ 566738 h 2143125"/>
              <a:gd name="connsiteX32" fmla="*/ 4491038 w 4705351"/>
              <a:gd name="connsiteY32" fmla="*/ 561975 h 2143125"/>
              <a:gd name="connsiteX33" fmla="*/ 4581526 w 4705351"/>
              <a:gd name="connsiteY33" fmla="*/ 671513 h 2143125"/>
              <a:gd name="connsiteX34" fmla="*/ 4705351 w 4705351"/>
              <a:gd name="connsiteY34" fmla="*/ 752475 h 2143125"/>
              <a:gd name="connsiteX35" fmla="*/ 4572001 w 4705351"/>
              <a:gd name="connsiteY35" fmla="*/ 857250 h 2143125"/>
              <a:gd name="connsiteX36" fmla="*/ 4291013 w 4705351"/>
              <a:gd name="connsiteY36" fmla="*/ 995363 h 2143125"/>
              <a:gd name="connsiteX37" fmla="*/ 3871913 w 4705351"/>
              <a:gd name="connsiteY37" fmla="*/ 1104900 h 2143125"/>
              <a:gd name="connsiteX38" fmla="*/ 3443288 w 4705351"/>
              <a:gd name="connsiteY38" fmla="*/ 1152525 h 2143125"/>
              <a:gd name="connsiteX39" fmla="*/ 2762251 w 4705351"/>
              <a:gd name="connsiteY39" fmla="*/ 1357313 h 2143125"/>
              <a:gd name="connsiteX40" fmla="*/ 1814513 w 4705351"/>
              <a:gd name="connsiteY40" fmla="*/ 1724025 h 2143125"/>
              <a:gd name="connsiteX41" fmla="*/ 976313 w 4705351"/>
              <a:gd name="connsiteY41" fmla="*/ 1933575 h 2143125"/>
              <a:gd name="connsiteX42" fmla="*/ 4763 w 4705351"/>
              <a:gd name="connsiteY42" fmla="*/ 2143125 h 2143125"/>
              <a:gd name="connsiteX43" fmla="*/ 0 w 4705351"/>
              <a:gd name="connsiteY43" fmla="*/ 157163 h 214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705351" h="2143125">
                <a:moveTo>
                  <a:pt x="0" y="157163"/>
                </a:moveTo>
                <a:lnTo>
                  <a:pt x="180976" y="157163"/>
                </a:lnTo>
                <a:lnTo>
                  <a:pt x="404813" y="138113"/>
                </a:lnTo>
                <a:lnTo>
                  <a:pt x="619126" y="152400"/>
                </a:lnTo>
                <a:lnTo>
                  <a:pt x="762001" y="133350"/>
                </a:lnTo>
                <a:lnTo>
                  <a:pt x="895351" y="133350"/>
                </a:lnTo>
                <a:lnTo>
                  <a:pt x="1066801" y="176213"/>
                </a:lnTo>
                <a:lnTo>
                  <a:pt x="1233488" y="147638"/>
                </a:lnTo>
                <a:lnTo>
                  <a:pt x="1362076" y="161925"/>
                </a:lnTo>
                <a:lnTo>
                  <a:pt x="1485901" y="28575"/>
                </a:lnTo>
                <a:lnTo>
                  <a:pt x="1595438" y="0"/>
                </a:lnTo>
                <a:lnTo>
                  <a:pt x="1738313" y="61913"/>
                </a:lnTo>
                <a:lnTo>
                  <a:pt x="1919288" y="104775"/>
                </a:lnTo>
                <a:lnTo>
                  <a:pt x="2176463" y="152400"/>
                </a:lnTo>
                <a:lnTo>
                  <a:pt x="2343151" y="171450"/>
                </a:lnTo>
                <a:lnTo>
                  <a:pt x="2471738" y="147638"/>
                </a:lnTo>
                <a:lnTo>
                  <a:pt x="2605088" y="166688"/>
                </a:lnTo>
                <a:lnTo>
                  <a:pt x="2752726" y="176213"/>
                </a:lnTo>
                <a:lnTo>
                  <a:pt x="2895601" y="166688"/>
                </a:lnTo>
                <a:lnTo>
                  <a:pt x="3033713" y="166688"/>
                </a:lnTo>
                <a:lnTo>
                  <a:pt x="3157538" y="190500"/>
                </a:lnTo>
                <a:lnTo>
                  <a:pt x="3333751" y="238125"/>
                </a:lnTo>
                <a:lnTo>
                  <a:pt x="3452813" y="290513"/>
                </a:lnTo>
                <a:lnTo>
                  <a:pt x="3605213" y="376238"/>
                </a:lnTo>
                <a:lnTo>
                  <a:pt x="3705226" y="481013"/>
                </a:lnTo>
                <a:lnTo>
                  <a:pt x="3795713" y="509588"/>
                </a:lnTo>
                <a:lnTo>
                  <a:pt x="3838576" y="547688"/>
                </a:lnTo>
                <a:lnTo>
                  <a:pt x="3957638" y="466725"/>
                </a:lnTo>
                <a:lnTo>
                  <a:pt x="4081463" y="504825"/>
                </a:lnTo>
                <a:lnTo>
                  <a:pt x="4205288" y="509588"/>
                </a:lnTo>
                <a:lnTo>
                  <a:pt x="4295776" y="590550"/>
                </a:lnTo>
                <a:lnTo>
                  <a:pt x="4414838" y="566738"/>
                </a:lnTo>
                <a:lnTo>
                  <a:pt x="4491038" y="561975"/>
                </a:lnTo>
                <a:lnTo>
                  <a:pt x="4581526" y="671513"/>
                </a:lnTo>
                <a:lnTo>
                  <a:pt x="4705351" y="752475"/>
                </a:lnTo>
                <a:lnTo>
                  <a:pt x="4572001" y="857250"/>
                </a:lnTo>
                <a:lnTo>
                  <a:pt x="4291013" y="995363"/>
                </a:lnTo>
                <a:lnTo>
                  <a:pt x="3871913" y="1104900"/>
                </a:lnTo>
                <a:lnTo>
                  <a:pt x="3443288" y="1152525"/>
                </a:lnTo>
                <a:lnTo>
                  <a:pt x="2762251" y="1357313"/>
                </a:lnTo>
                <a:lnTo>
                  <a:pt x="1814513" y="1724025"/>
                </a:lnTo>
                <a:lnTo>
                  <a:pt x="976313" y="1933575"/>
                </a:lnTo>
                <a:lnTo>
                  <a:pt x="4763" y="2143125"/>
                </a:lnTo>
                <a:cubicBezTo>
                  <a:pt x="6351" y="1489075"/>
                  <a:pt x="7938" y="835025"/>
                  <a:pt x="0" y="157163"/>
                </a:cubicBezTo>
                <a:close/>
              </a:path>
            </a:pathLst>
          </a:custGeom>
          <a:solidFill>
            <a:srgbClr val="66FF99">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19619D43-891A-4454-B609-C48AB3CDEB33}"/>
              </a:ext>
            </a:extLst>
          </p:cNvPr>
          <p:cNvSpPr/>
          <p:nvPr/>
        </p:nvSpPr>
        <p:spPr>
          <a:xfrm>
            <a:off x="9525" y="257175"/>
            <a:ext cx="11944350" cy="2343150"/>
          </a:xfrm>
          <a:custGeom>
            <a:avLst/>
            <a:gdLst>
              <a:gd name="connsiteX0" fmla="*/ 11934825 w 11944350"/>
              <a:gd name="connsiteY0" fmla="*/ 0 h 2343150"/>
              <a:gd name="connsiteX1" fmla="*/ 11944350 w 11944350"/>
              <a:gd name="connsiteY1" fmla="*/ 390525 h 2343150"/>
              <a:gd name="connsiteX2" fmla="*/ 11772900 w 11944350"/>
              <a:gd name="connsiteY2" fmla="*/ 400050 h 2343150"/>
              <a:gd name="connsiteX3" fmla="*/ 11782425 w 11944350"/>
              <a:gd name="connsiteY3" fmla="*/ 676275 h 2343150"/>
              <a:gd name="connsiteX4" fmla="*/ 11696700 w 11944350"/>
              <a:gd name="connsiteY4" fmla="*/ 695325 h 2343150"/>
              <a:gd name="connsiteX5" fmla="*/ 11677650 w 11944350"/>
              <a:gd name="connsiteY5" fmla="*/ 1152525 h 2343150"/>
              <a:gd name="connsiteX6" fmla="*/ 11096625 w 11944350"/>
              <a:gd name="connsiteY6" fmla="*/ 1343025 h 2343150"/>
              <a:gd name="connsiteX7" fmla="*/ 10248900 w 11944350"/>
              <a:gd name="connsiteY7" fmla="*/ 1514475 h 2343150"/>
              <a:gd name="connsiteX8" fmla="*/ 9486900 w 11944350"/>
              <a:gd name="connsiteY8" fmla="*/ 1619250 h 2343150"/>
              <a:gd name="connsiteX9" fmla="*/ 9277350 w 11944350"/>
              <a:gd name="connsiteY9" fmla="*/ 1695450 h 2343150"/>
              <a:gd name="connsiteX10" fmla="*/ 9039225 w 11944350"/>
              <a:gd name="connsiteY10" fmla="*/ 1771650 h 2343150"/>
              <a:gd name="connsiteX11" fmla="*/ 8839200 w 11944350"/>
              <a:gd name="connsiteY11" fmla="*/ 1733550 h 2343150"/>
              <a:gd name="connsiteX12" fmla="*/ 8715375 w 11944350"/>
              <a:gd name="connsiteY12" fmla="*/ 1809750 h 2343150"/>
              <a:gd name="connsiteX13" fmla="*/ 8039100 w 11944350"/>
              <a:gd name="connsiteY13" fmla="*/ 1962150 h 2343150"/>
              <a:gd name="connsiteX14" fmla="*/ 7800975 w 11944350"/>
              <a:gd name="connsiteY14" fmla="*/ 2085975 h 2343150"/>
              <a:gd name="connsiteX15" fmla="*/ 7248525 w 11944350"/>
              <a:gd name="connsiteY15" fmla="*/ 2190750 h 2343150"/>
              <a:gd name="connsiteX16" fmla="*/ 6286500 w 11944350"/>
              <a:gd name="connsiteY16" fmla="*/ 2219325 h 2343150"/>
              <a:gd name="connsiteX17" fmla="*/ 5353050 w 11944350"/>
              <a:gd name="connsiteY17" fmla="*/ 2238375 h 2343150"/>
              <a:gd name="connsiteX18" fmla="*/ 4838700 w 11944350"/>
              <a:gd name="connsiteY18" fmla="*/ 2343150 h 2343150"/>
              <a:gd name="connsiteX19" fmla="*/ 4552950 w 11944350"/>
              <a:gd name="connsiteY19" fmla="*/ 2190750 h 2343150"/>
              <a:gd name="connsiteX20" fmla="*/ 4429125 w 11944350"/>
              <a:gd name="connsiteY20" fmla="*/ 2028825 h 2343150"/>
              <a:gd name="connsiteX21" fmla="*/ 4333875 w 11944350"/>
              <a:gd name="connsiteY21" fmla="*/ 2066925 h 2343150"/>
              <a:gd name="connsiteX22" fmla="*/ 4162425 w 11944350"/>
              <a:gd name="connsiteY22" fmla="*/ 2000250 h 2343150"/>
              <a:gd name="connsiteX23" fmla="*/ 3952875 w 11944350"/>
              <a:gd name="connsiteY23" fmla="*/ 1971675 h 2343150"/>
              <a:gd name="connsiteX24" fmla="*/ 3810000 w 11944350"/>
              <a:gd name="connsiteY24" fmla="*/ 2028825 h 2343150"/>
              <a:gd name="connsiteX25" fmla="*/ 3638550 w 11944350"/>
              <a:gd name="connsiteY25" fmla="*/ 1895475 h 2343150"/>
              <a:gd name="connsiteX26" fmla="*/ 3371850 w 11944350"/>
              <a:gd name="connsiteY26" fmla="*/ 1714500 h 2343150"/>
              <a:gd name="connsiteX27" fmla="*/ 3000375 w 11944350"/>
              <a:gd name="connsiteY27" fmla="*/ 1666875 h 2343150"/>
              <a:gd name="connsiteX28" fmla="*/ 2686050 w 11944350"/>
              <a:gd name="connsiteY28" fmla="*/ 1676400 h 2343150"/>
              <a:gd name="connsiteX29" fmla="*/ 2409825 w 11944350"/>
              <a:gd name="connsiteY29" fmla="*/ 1638300 h 2343150"/>
              <a:gd name="connsiteX30" fmla="*/ 2200275 w 11944350"/>
              <a:gd name="connsiteY30" fmla="*/ 1657350 h 2343150"/>
              <a:gd name="connsiteX31" fmla="*/ 1857375 w 11944350"/>
              <a:gd name="connsiteY31" fmla="*/ 1581150 h 2343150"/>
              <a:gd name="connsiteX32" fmla="*/ 1695450 w 11944350"/>
              <a:gd name="connsiteY32" fmla="*/ 1571625 h 2343150"/>
              <a:gd name="connsiteX33" fmla="*/ 1581150 w 11944350"/>
              <a:gd name="connsiteY33" fmla="*/ 1514475 h 2343150"/>
              <a:gd name="connsiteX34" fmla="*/ 1476375 w 11944350"/>
              <a:gd name="connsiteY34" fmla="*/ 1543050 h 2343150"/>
              <a:gd name="connsiteX35" fmla="*/ 1371600 w 11944350"/>
              <a:gd name="connsiteY35" fmla="*/ 1657350 h 2343150"/>
              <a:gd name="connsiteX36" fmla="*/ 1228725 w 11944350"/>
              <a:gd name="connsiteY36" fmla="*/ 1647825 h 2343150"/>
              <a:gd name="connsiteX37" fmla="*/ 1066800 w 11944350"/>
              <a:gd name="connsiteY37" fmla="*/ 1676400 h 2343150"/>
              <a:gd name="connsiteX38" fmla="*/ 904875 w 11944350"/>
              <a:gd name="connsiteY38" fmla="*/ 1657350 h 2343150"/>
              <a:gd name="connsiteX39" fmla="*/ 714375 w 11944350"/>
              <a:gd name="connsiteY39" fmla="*/ 1666875 h 2343150"/>
              <a:gd name="connsiteX40" fmla="*/ 457200 w 11944350"/>
              <a:gd name="connsiteY40" fmla="*/ 1628775 h 2343150"/>
              <a:gd name="connsiteX41" fmla="*/ 219075 w 11944350"/>
              <a:gd name="connsiteY41" fmla="*/ 1638300 h 2343150"/>
              <a:gd name="connsiteX42" fmla="*/ 0 w 11944350"/>
              <a:gd name="connsiteY42" fmla="*/ 1657350 h 2343150"/>
              <a:gd name="connsiteX43" fmla="*/ 9525 w 11944350"/>
              <a:gd name="connsiteY43" fmla="*/ 95250 h 2343150"/>
              <a:gd name="connsiteX44" fmla="*/ 11934825 w 11944350"/>
              <a:gd name="connsiteY44" fmla="*/ 0 h 234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944350" h="2343150">
                <a:moveTo>
                  <a:pt x="11934825" y="0"/>
                </a:moveTo>
                <a:lnTo>
                  <a:pt x="11944350" y="390525"/>
                </a:lnTo>
                <a:lnTo>
                  <a:pt x="11772900" y="400050"/>
                </a:lnTo>
                <a:lnTo>
                  <a:pt x="11782425" y="676275"/>
                </a:lnTo>
                <a:lnTo>
                  <a:pt x="11696700" y="695325"/>
                </a:lnTo>
                <a:lnTo>
                  <a:pt x="11677650" y="1152525"/>
                </a:lnTo>
                <a:lnTo>
                  <a:pt x="11096625" y="1343025"/>
                </a:lnTo>
                <a:lnTo>
                  <a:pt x="10248900" y="1514475"/>
                </a:lnTo>
                <a:lnTo>
                  <a:pt x="9486900" y="1619250"/>
                </a:lnTo>
                <a:lnTo>
                  <a:pt x="9277350" y="1695450"/>
                </a:lnTo>
                <a:lnTo>
                  <a:pt x="9039225" y="1771650"/>
                </a:lnTo>
                <a:lnTo>
                  <a:pt x="8839200" y="1733550"/>
                </a:lnTo>
                <a:lnTo>
                  <a:pt x="8715375" y="1809750"/>
                </a:lnTo>
                <a:lnTo>
                  <a:pt x="8039100" y="1962150"/>
                </a:lnTo>
                <a:lnTo>
                  <a:pt x="7800975" y="2085975"/>
                </a:lnTo>
                <a:lnTo>
                  <a:pt x="7248525" y="2190750"/>
                </a:lnTo>
                <a:lnTo>
                  <a:pt x="6286500" y="2219325"/>
                </a:lnTo>
                <a:lnTo>
                  <a:pt x="5353050" y="2238375"/>
                </a:lnTo>
                <a:lnTo>
                  <a:pt x="4838700" y="2343150"/>
                </a:lnTo>
                <a:lnTo>
                  <a:pt x="4552950" y="2190750"/>
                </a:lnTo>
                <a:lnTo>
                  <a:pt x="4429125" y="2028825"/>
                </a:lnTo>
                <a:lnTo>
                  <a:pt x="4333875" y="2066925"/>
                </a:lnTo>
                <a:lnTo>
                  <a:pt x="4162425" y="2000250"/>
                </a:lnTo>
                <a:lnTo>
                  <a:pt x="3952875" y="1971675"/>
                </a:lnTo>
                <a:lnTo>
                  <a:pt x="3810000" y="2028825"/>
                </a:lnTo>
                <a:lnTo>
                  <a:pt x="3638550" y="1895475"/>
                </a:lnTo>
                <a:lnTo>
                  <a:pt x="3371850" y="1714500"/>
                </a:lnTo>
                <a:lnTo>
                  <a:pt x="3000375" y="1666875"/>
                </a:lnTo>
                <a:lnTo>
                  <a:pt x="2686050" y="1676400"/>
                </a:lnTo>
                <a:lnTo>
                  <a:pt x="2409825" y="1638300"/>
                </a:lnTo>
                <a:lnTo>
                  <a:pt x="2200275" y="1657350"/>
                </a:lnTo>
                <a:lnTo>
                  <a:pt x="1857375" y="1581150"/>
                </a:lnTo>
                <a:lnTo>
                  <a:pt x="1695450" y="1571625"/>
                </a:lnTo>
                <a:lnTo>
                  <a:pt x="1581150" y="1514475"/>
                </a:lnTo>
                <a:lnTo>
                  <a:pt x="1476375" y="1543050"/>
                </a:lnTo>
                <a:lnTo>
                  <a:pt x="1371600" y="1657350"/>
                </a:lnTo>
                <a:lnTo>
                  <a:pt x="1228725" y="1647825"/>
                </a:lnTo>
                <a:lnTo>
                  <a:pt x="1066800" y="1676400"/>
                </a:lnTo>
                <a:lnTo>
                  <a:pt x="904875" y="1657350"/>
                </a:lnTo>
                <a:lnTo>
                  <a:pt x="714375" y="1666875"/>
                </a:lnTo>
                <a:lnTo>
                  <a:pt x="457200" y="1628775"/>
                </a:lnTo>
                <a:lnTo>
                  <a:pt x="219075" y="1638300"/>
                </a:lnTo>
                <a:lnTo>
                  <a:pt x="0" y="1657350"/>
                </a:lnTo>
                <a:lnTo>
                  <a:pt x="9525" y="95250"/>
                </a:lnTo>
                <a:lnTo>
                  <a:pt x="11934825" y="0"/>
                </a:lnTo>
                <a:close/>
              </a:path>
            </a:pathLst>
          </a:custGeom>
          <a:solidFill>
            <a:srgbClr val="E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EA9D092E-B286-4AC5-BCD0-BD307B4BCF80}"/>
              </a:ext>
            </a:extLst>
          </p:cNvPr>
          <p:cNvSpPr txBox="1"/>
          <p:nvPr/>
        </p:nvSpPr>
        <p:spPr>
          <a:xfrm>
            <a:off x="3679858" y="270153"/>
            <a:ext cx="1066254" cy="369332"/>
          </a:xfrm>
          <a:prstGeom prst="rect">
            <a:avLst/>
          </a:prstGeom>
          <a:noFill/>
          <a:ln>
            <a:noFill/>
          </a:ln>
        </p:spPr>
        <p:txBody>
          <a:bodyPr wrap="none" rtlCol="0">
            <a:spAutoFit/>
          </a:bodyPr>
          <a:lstStyle/>
          <a:p>
            <a:r>
              <a:rPr lang="en-US" b="1" dirty="0"/>
              <a:t>Sea Level</a:t>
            </a:r>
          </a:p>
        </p:txBody>
      </p:sp>
      <p:sp>
        <p:nvSpPr>
          <p:cNvPr id="35" name="TextBox 34">
            <a:extLst>
              <a:ext uri="{FF2B5EF4-FFF2-40B4-BE49-F238E27FC236}">
                <a16:creationId xmlns:a16="http://schemas.microsoft.com/office/drawing/2014/main" id="{F23D7BE3-F7D6-4D77-9FFF-CCA2E5BC456A}"/>
              </a:ext>
            </a:extLst>
          </p:cNvPr>
          <p:cNvSpPr txBox="1"/>
          <p:nvPr/>
        </p:nvSpPr>
        <p:spPr>
          <a:xfrm>
            <a:off x="4866665" y="1427378"/>
            <a:ext cx="1824795" cy="830997"/>
          </a:xfrm>
          <a:prstGeom prst="rect">
            <a:avLst/>
          </a:prstGeom>
          <a:noFill/>
          <a:ln>
            <a:noFill/>
          </a:ln>
        </p:spPr>
        <p:txBody>
          <a:bodyPr wrap="none" rtlCol="0">
            <a:spAutoFit/>
          </a:bodyPr>
          <a:lstStyle/>
          <a:p>
            <a:r>
              <a:rPr lang="en-US" sz="2400" b="1" dirty="0"/>
              <a:t>Water Depth</a:t>
            </a:r>
          </a:p>
          <a:p>
            <a:r>
              <a:rPr lang="en-US" sz="2400" b="1" dirty="0"/>
              <a:t>6000 Feet</a:t>
            </a:r>
          </a:p>
        </p:txBody>
      </p:sp>
      <p:pic>
        <p:nvPicPr>
          <p:cNvPr id="40" name="Picture 39">
            <a:extLst>
              <a:ext uri="{FF2B5EF4-FFF2-40B4-BE49-F238E27FC236}">
                <a16:creationId xmlns:a16="http://schemas.microsoft.com/office/drawing/2014/main" id="{A83BD045-0FC8-44B9-8855-503370A577CF}"/>
              </a:ext>
            </a:extLst>
          </p:cNvPr>
          <p:cNvPicPr>
            <a:picLocks noChangeAspect="1"/>
          </p:cNvPicPr>
          <p:nvPr/>
        </p:nvPicPr>
        <p:blipFill rotWithShape="1">
          <a:blip r:embed="rId8" cstate="screen">
            <a:alphaModFix amt="35000"/>
            <a:extLst>
              <a:ext uri="{28A0092B-C50C-407E-A947-70E740481C1C}">
                <a14:useLocalDpi xmlns:a14="http://schemas.microsoft.com/office/drawing/2010/main"/>
              </a:ext>
            </a:extLst>
          </a:blip>
          <a:srcRect l="709" t="39185"/>
          <a:stretch/>
        </p:blipFill>
        <p:spPr>
          <a:xfrm>
            <a:off x="74351" y="2600325"/>
            <a:ext cx="11628317" cy="1861211"/>
          </a:xfrm>
          <a:prstGeom prst="rect">
            <a:avLst/>
          </a:prstGeom>
          <a:ln>
            <a:noFill/>
          </a:ln>
        </p:spPr>
      </p:pic>
      <p:sp>
        <p:nvSpPr>
          <p:cNvPr id="41" name="Freeform: Shape 40">
            <a:extLst>
              <a:ext uri="{FF2B5EF4-FFF2-40B4-BE49-F238E27FC236}">
                <a16:creationId xmlns:a16="http://schemas.microsoft.com/office/drawing/2014/main" id="{F2C97443-1603-4694-930F-E102AD75F831}"/>
              </a:ext>
            </a:extLst>
          </p:cNvPr>
          <p:cNvSpPr/>
          <p:nvPr/>
        </p:nvSpPr>
        <p:spPr>
          <a:xfrm>
            <a:off x="4482718" y="1410239"/>
            <a:ext cx="7219950" cy="1198961"/>
          </a:xfrm>
          <a:custGeom>
            <a:avLst/>
            <a:gdLst>
              <a:gd name="connsiteX0" fmla="*/ 7200900 w 7219950"/>
              <a:gd name="connsiteY0" fmla="*/ 0 h 1247775"/>
              <a:gd name="connsiteX1" fmla="*/ 6467475 w 7219950"/>
              <a:gd name="connsiteY1" fmla="*/ 276225 h 1247775"/>
              <a:gd name="connsiteX2" fmla="*/ 5762625 w 7219950"/>
              <a:gd name="connsiteY2" fmla="*/ 400050 h 1247775"/>
              <a:gd name="connsiteX3" fmla="*/ 5057775 w 7219950"/>
              <a:gd name="connsiteY3" fmla="*/ 495300 h 1247775"/>
              <a:gd name="connsiteX4" fmla="*/ 4591050 w 7219950"/>
              <a:gd name="connsiteY4" fmla="*/ 628650 h 1247775"/>
              <a:gd name="connsiteX5" fmla="*/ 4381500 w 7219950"/>
              <a:gd name="connsiteY5" fmla="*/ 628650 h 1247775"/>
              <a:gd name="connsiteX6" fmla="*/ 4181475 w 7219950"/>
              <a:gd name="connsiteY6" fmla="*/ 704850 h 1247775"/>
              <a:gd name="connsiteX7" fmla="*/ 3533775 w 7219950"/>
              <a:gd name="connsiteY7" fmla="*/ 866775 h 1247775"/>
              <a:gd name="connsiteX8" fmla="*/ 3248025 w 7219950"/>
              <a:gd name="connsiteY8" fmla="*/ 1000125 h 1247775"/>
              <a:gd name="connsiteX9" fmla="*/ 2343150 w 7219950"/>
              <a:gd name="connsiteY9" fmla="*/ 1123950 h 1247775"/>
              <a:gd name="connsiteX10" fmla="*/ 800100 w 7219950"/>
              <a:gd name="connsiteY10" fmla="*/ 1133475 h 1247775"/>
              <a:gd name="connsiteX11" fmla="*/ 523875 w 7219950"/>
              <a:gd name="connsiteY11" fmla="*/ 1181100 h 1247775"/>
              <a:gd name="connsiteX12" fmla="*/ 342900 w 7219950"/>
              <a:gd name="connsiteY12" fmla="*/ 1190625 h 1247775"/>
              <a:gd name="connsiteX13" fmla="*/ 142875 w 7219950"/>
              <a:gd name="connsiteY13" fmla="*/ 1143000 h 1247775"/>
              <a:gd name="connsiteX14" fmla="*/ 0 w 7219950"/>
              <a:gd name="connsiteY14" fmla="*/ 1247775 h 1247775"/>
              <a:gd name="connsiteX15" fmla="*/ 1409700 w 7219950"/>
              <a:gd name="connsiteY15" fmla="*/ 1247775 h 1247775"/>
              <a:gd name="connsiteX16" fmla="*/ 5895975 w 7219950"/>
              <a:gd name="connsiteY16" fmla="*/ 1238250 h 1247775"/>
              <a:gd name="connsiteX17" fmla="*/ 6105525 w 7219950"/>
              <a:gd name="connsiteY17" fmla="*/ 1038225 h 1247775"/>
              <a:gd name="connsiteX18" fmla="*/ 6229350 w 7219950"/>
              <a:gd name="connsiteY18" fmla="*/ 962025 h 1247775"/>
              <a:gd name="connsiteX19" fmla="*/ 6362700 w 7219950"/>
              <a:gd name="connsiteY19" fmla="*/ 638175 h 1247775"/>
              <a:gd name="connsiteX20" fmla="*/ 6553200 w 7219950"/>
              <a:gd name="connsiteY20" fmla="*/ 504825 h 1247775"/>
              <a:gd name="connsiteX21" fmla="*/ 6724650 w 7219950"/>
              <a:gd name="connsiteY21" fmla="*/ 419100 h 1247775"/>
              <a:gd name="connsiteX22" fmla="*/ 6858000 w 7219950"/>
              <a:gd name="connsiteY22" fmla="*/ 266700 h 1247775"/>
              <a:gd name="connsiteX23" fmla="*/ 7219950 w 7219950"/>
              <a:gd name="connsiteY23" fmla="*/ 457200 h 1247775"/>
              <a:gd name="connsiteX24" fmla="*/ 7200900 w 7219950"/>
              <a:gd name="connsiteY24" fmla="*/ 0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9950" h="1247775">
                <a:moveTo>
                  <a:pt x="7200900" y="0"/>
                </a:moveTo>
                <a:lnTo>
                  <a:pt x="6467475" y="276225"/>
                </a:lnTo>
                <a:lnTo>
                  <a:pt x="5762625" y="400050"/>
                </a:lnTo>
                <a:lnTo>
                  <a:pt x="5057775" y="495300"/>
                </a:lnTo>
                <a:lnTo>
                  <a:pt x="4591050" y="628650"/>
                </a:lnTo>
                <a:lnTo>
                  <a:pt x="4381500" y="628650"/>
                </a:lnTo>
                <a:lnTo>
                  <a:pt x="4181475" y="704850"/>
                </a:lnTo>
                <a:lnTo>
                  <a:pt x="3533775" y="866775"/>
                </a:lnTo>
                <a:lnTo>
                  <a:pt x="3248025" y="1000125"/>
                </a:lnTo>
                <a:lnTo>
                  <a:pt x="2343150" y="1123950"/>
                </a:lnTo>
                <a:lnTo>
                  <a:pt x="800100" y="1133475"/>
                </a:lnTo>
                <a:lnTo>
                  <a:pt x="523875" y="1181100"/>
                </a:lnTo>
                <a:lnTo>
                  <a:pt x="342900" y="1190625"/>
                </a:lnTo>
                <a:lnTo>
                  <a:pt x="142875" y="1143000"/>
                </a:lnTo>
                <a:lnTo>
                  <a:pt x="0" y="1247775"/>
                </a:lnTo>
                <a:lnTo>
                  <a:pt x="1409700" y="1247775"/>
                </a:lnTo>
                <a:lnTo>
                  <a:pt x="5895975" y="1238250"/>
                </a:lnTo>
                <a:lnTo>
                  <a:pt x="6105525" y="1038225"/>
                </a:lnTo>
                <a:lnTo>
                  <a:pt x="6229350" y="962025"/>
                </a:lnTo>
                <a:lnTo>
                  <a:pt x="6362700" y="638175"/>
                </a:lnTo>
                <a:lnTo>
                  <a:pt x="6553200" y="504825"/>
                </a:lnTo>
                <a:lnTo>
                  <a:pt x="6724650" y="419100"/>
                </a:lnTo>
                <a:lnTo>
                  <a:pt x="6858000" y="266700"/>
                </a:lnTo>
                <a:lnTo>
                  <a:pt x="7219950" y="457200"/>
                </a:lnTo>
                <a:lnTo>
                  <a:pt x="7200900" y="0"/>
                </a:lnTo>
                <a:close/>
              </a:path>
            </a:pathLst>
          </a:custGeom>
          <a:solidFill>
            <a:srgbClr val="F7C475">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8A907F-C502-4FA8-9440-4DEB7F78B126}"/>
              </a:ext>
            </a:extLst>
          </p:cNvPr>
          <p:cNvSpPr txBox="1"/>
          <p:nvPr/>
        </p:nvSpPr>
        <p:spPr>
          <a:xfrm>
            <a:off x="11972163" y="72510"/>
            <a:ext cx="301686" cy="369332"/>
          </a:xfrm>
          <a:prstGeom prst="rect">
            <a:avLst/>
          </a:prstGeom>
          <a:noFill/>
          <a:ln>
            <a:noFill/>
          </a:ln>
        </p:spPr>
        <p:txBody>
          <a:bodyPr wrap="none" rtlCol="0">
            <a:spAutoFit/>
          </a:bodyPr>
          <a:lstStyle/>
          <a:p>
            <a:r>
              <a:rPr lang="en-US" b="1" dirty="0">
                <a:solidFill>
                  <a:srgbClr val="FFFF00"/>
                </a:solidFill>
              </a:rPr>
              <a:t>0</a:t>
            </a:r>
          </a:p>
        </p:txBody>
      </p:sp>
      <p:sp>
        <p:nvSpPr>
          <p:cNvPr id="7" name="TextBox 6">
            <a:extLst>
              <a:ext uri="{FF2B5EF4-FFF2-40B4-BE49-F238E27FC236}">
                <a16:creationId xmlns:a16="http://schemas.microsoft.com/office/drawing/2014/main" id="{CDB935EF-B803-493C-9057-19DAB6B55380}"/>
              </a:ext>
            </a:extLst>
          </p:cNvPr>
          <p:cNvSpPr txBox="1"/>
          <p:nvPr/>
        </p:nvSpPr>
        <p:spPr>
          <a:xfrm>
            <a:off x="11738125" y="512437"/>
            <a:ext cx="535724" cy="369332"/>
          </a:xfrm>
          <a:prstGeom prst="rect">
            <a:avLst/>
          </a:prstGeom>
          <a:noFill/>
          <a:ln>
            <a:noFill/>
          </a:ln>
        </p:spPr>
        <p:txBody>
          <a:bodyPr wrap="none" rtlCol="0">
            <a:spAutoFit/>
          </a:bodyPr>
          <a:lstStyle/>
          <a:p>
            <a:r>
              <a:rPr lang="en-US" b="1" dirty="0">
                <a:solidFill>
                  <a:srgbClr val="FFFF00"/>
                </a:solidFill>
              </a:rPr>
              <a:t>500</a:t>
            </a:r>
          </a:p>
        </p:txBody>
      </p:sp>
      <p:sp>
        <p:nvSpPr>
          <p:cNvPr id="8" name="TextBox 7">
            <a:extLst>
              <a:ext uri="{FF2B5EF4-FFF2-40B4-BE49-F238E27FC236}">
                <a16:creationId xmlns:a16="http://schemas.microsoft.com/office/drawing/2014/main" id="{F4231144-245E-4F80-BCF1-7C84A03FD391}"/>
              </a:ext>
            </a:extLst>
          </p:cNvPr>
          <p:cNvSpPr txBox="1"/>
          <p:nvPr/>
        </p:nvSpPr>
        <p:spPr>
          <a:xfrm>
            <a:off x="11621106" y="952364"/>
            <a:ext cx="652743" cy="369332"/>
          </a:xfrm>
          <a:prstGeom prst="rect">
            <a:avLst/>
          </a:prstGeom>
          <a:noFill/>
          <a:ln>
            <a:noFill/>
          </a:ln>
        </p:spPr>
        <p:txBody>
          <a:bodyPr wrap="none" rtlCol="0">
            <a:spAutoFit/>
          </a:bodyPr>
          <a:lstStyle/>
          <a:p>
            <a:r>
              <a:rPr lang="en-US" b="1" dirty="0">
                <a:solidFill>
                  <a:srgbClr val="FFFF00"/>
                </a:solidFill>
              </a:rPr>
              <a:t>1000</a:t>
            </a:r>
          </a:p>
        </p:txBody>
      </p:sp>
      <p:sp>
        <p:nvSpPr>
          <p:cNvPr id="9" name="TextBox 8">
            <a:extLst>
              <a:ext uri="{FF2B5EF4-FFF2-40B4-BE49-F238E27FC236}">
                <a16:creationId xmlns:a16="http://schemas.microsoft.com/office/drawing/2014/main" id="{B850E7C5-96F2-40BB-8F86-C5E06AC9563A}"/>
              </a:ext>
            </a:extLst>
          </p:cNvPr>
          <p:cNvSpPr txBox="1"/>
          <p:nvPr/>
        </p:nvSpPr>
        <p:spPr>
          <a:xfrm>
            <a:off x="11621106" y="1392291"/>
            <a:ext cx="652743" cy="369332"/>
          </a:xfrm>
          <a:prstGeom prst="rect">
            <a:avLst/>
          </a:prstGeom>
          <a:noFill/>
          <a:ln>
            <a:noFill/>
          </a:ln>
        </p:spPr>
        <p:txBody>
          <a:bodyPr wrap="none" rtlCol="0">
            <a:spAutoFit/>
          </a:bodyPr>
          <a:lstStyle/>
          <a:p>
            <a:r>
              <a:rPr lang="en-US" b="1" dirty="0">
                <a:solidFill>
                  <a:srgbClr val="FFFF00"/>
                </a:solidFill>
              </a:rPr>
              <a:t>1500</a:t>
            </a:r>
          </a:p>
        </p:txBody>
      </p:sp>
      <p:sp>
        <p:nvSpPr>
          <p:cNvPr id="10" name="TextBox 9">
            <a:extLst>
              <a:ext uri="{FF2B5EF4-FFF2-40B4-BE49-F238E27FC236}">
                <a16:creationId xmlns:a16="http://schemas.microsoft.com/office/drawing/2014/main" id="{E0006F31-06CB-46FB-BED7-2903D51427DA}"/>
              </a:ext>
            </a:extLst>
          </p:cNvPr>
          <p:cNvSpPr txBox="1"/>
          <p:nvPr/>
        </p:nvSpPr>
        <p:spPr>
          <a:xfrm>
            <a:off x="11621106" y="1832218"/>
            <a:ext cx="652743" cy="369332"/>
          </a:xfrm>
          <a:prstGeom prst="rect">
            <a:avLst/>
          </a:prstGeom>
          <a:noFill/>
          <a:ln>
            <a:noFill/>
          </a:ln>
        </p:spPr>
        <p:txBody>
          <a:bodyPr wrap="none" rtlCol="0">
            <a:spAutoFit/>
          </a:bodyPr>
          <a:lstStyle/>
          <a:p>
            <a:r>
              <a:rPr lang="en-US" b="1" dirty="0">
                <a:solidFill>
                  <a:srgbClr val="FFFF00"/>
                </a:solidFill>
              </a:rPr>
              <a:t>2000</a:t>
            </a:r>
          </a:p>
        </p:txBody>
      </p:sp>
      <p:sp>
        <p:nvSpPr>
          <p:cNvPr id="11" name="TextBox 10">
            <a:extLst>
              <a:ext uri="{FF2B5EF4-FFF2-40B4-BE49-F238E27FC236}">
                <a16:creationId xmlns:a16="http://schemas.microsoft.com/office/drawing/2014/main" id="{70E45FFA-5042-4090-8B0B-61DE5FD4564F}"/>
              </a:ext>
            </a:extLst>
          </p:cNvPr>
          <p:cNvSpPr txBox="1"/>
          <p:nvPr/>
        </p:nvSpPr>
        <p:spPr>
          <a:xfrm>
            <a:off x="11621106" y="2272145"/>
            <a:ext cx="652743" cy="369332"/>
          </a:xfrm>
          <a:prstGeom prst="rect">
            <a:avLst/>
          </a:prstGeom>
          <a:noFill/>
          <a:ln>
            <a:noFill/>
          </a:ln>
        </p:spPr>
        <p:txBody>
          <a:bodyPr wrap="none" rtlCol="0">
            <a:spAutoFit/>
          </a:bodyPr>
          <a:lstStyle/>
          <a:p>
            <a:r>
              <a:rPr lang="en-US" b="1" dirty="0">
                <a:solidFill>
                  <a:srgbClr val="FFFF00"/>
                </a:solidFill>
              </a:rPr>
              <a:t>2500</a:t>
            </a:r>
          </a:p>
        </p:txBody>
      </p:sp>
      <p:sp>
        <p:nvSpPr>
          <p:cNvPr id="12" name="TextBox 11">
            <a:extLst>
              <a:ext uri="{FF2B5EF4-FFF2-40B4-BE49-F238E27FC236}">
                <a16:creationId xmlns:a16="http://schemas.microsoft.com/office/drawing/2014/main" id="{1ABF63F3-A8F8-4236-B509-FA72F2EC6871}"/>
              </a:ext>
            </a:extLst>
          </p:cNvPr>
          <p:cNvSpPr txBox="1"/>
          <p:nvPr/>
        </p:nvSpPr>
        <p:spPr>
          <a:xfrm>
            <a:off x="11621106" y="2712072"/>
            <a:ext cx="652743" cy="369332"/>
          </a:xfrm>
          <a:prstGeom prst="rect">
            <a:avLst/>
          </a:prstGeom>
          <a:noFill/>
          <a:ln>
            <a:noFill/>
          </a:ln>
        </p:spPr>
        <p:txBody>
          <a:bodyPr wrap="none" rtlCol="0">
            <a:spAutoFit/>
          </a:bodyPr>
          <a:lstStyle/>
          <a:p>
            <a:r>
              <a:rPr lang="en-US" b="1" dirty="0">
                <a:solidFill>
                  <a:srgbClr val="FFFF00"/>
                </a:solidFill>
              </a:rPr>
              <a:t>3000</a:t>
            </a:r>
          </a:p>
        </p:txBody>
      </p:sp>
      <p:sp>
        <p:nvSpPr>
          <p:cNvPr id="13" name="TextBox 12">
            <a:extLst>
              <a:ext uri="{FF2B5EF4-FFF2-40B4-BE49-F238E27FC236}">
                <a16:creationId xmlns:a16="http://schemas.microsoft.com/office/drawing/2014/main" id="{7567B344-D526-4F6E-8919-6FB04D65057E}"/>
              </a:ext>
            </a:extLst>
          </p:cNvPr>
          <p:cNvSpPr txBox="1"/>
          <p:nvPr/>
        </p:nvSpPr>
        <p:spPr>
          <a:xfrm>
            <a:off x="11621106" y="3151999"/>
            <a:ext cx="652743" cy="369332"/>
          </a:xfrm>
          <a:prstGeom prst="rect">
            <a:avLst/>
          </a:prstGeom>
          <a:noFill/>
          <a:ln>
            <a:noFill/>
          </a:ln>
        </p:spPr>
        <p:txBody>
          <a:bodyPr wrap="none" rtlCol="0">
            <a:spAutoFit/>
          </a:bodyPr>
          <a:lstStyle/>
          <a:p>
            <a:r>
              <a:rPr lang="en-US" b="1" dirty="0">
                <a:solidFill>
                  <a:srgbClr val="FFFF00"/>
                </a:solidFill>
              </a:rPr>
              <a:t>3500</a:t>
            </a:r>
          </a:p>
        </p:txBody>
      </p:sp>
      <p:sp>
        <p:nvSpPr>
          <p:cNvPr id="14" name="TextBox 13">
            <a:extLst>
              <a:ext uri="{FF2B5EF4-FFF2-40B4-BE49-F238E27FC236}">
                <a16:creationId xmlns:a16="http://schemas.microsoft.com/office/drawing/2014/main" id="{8446021C-C7ED-46E5-8AB2-9F23F30C3E84}"/>
              </a:ext>
            </a:extLst>
          </p:cNvPr>
          <p:cNvSpPr txBox="1"/>
          <p:nvPr/>
        </p:nvSpPr>
        <p:spPr>
          <a:xfrm>
            <a:off x="11621106" y="3591926"/>
            <a:ext cx="652743" cy="369332"/>
          </a:xfrm>
          <a:prstGeom prst="rect">
            <a:avLst/>
          </a:prstGeom>
          <a:noFill/>
          <a:ln>
            <a:noFill/>
          </a:ln>
        </p:spPr>
        <p:txBody>
          <a:bodyPr wrap="none" rtlCol="0">
            <a:spAutoFit/>
          </a:bodyPr>
          <a:lstStyle/>
          <a:p>
            <a:r>
              <a:rPr lang="en-US" b="1" dirty="0">
                <a:solidFill>
                  <a:srgbClr val="FFFF00"/>
                </a:solidFill>
              </a:rPr>
              <a:t>4000</a:t>
            </a:r>
          </a:p>
        </p:txBody>
      </p:sp>
      <p:sp>
        <p:nvSpPr>
          <p:cNvPr id="15" name="TextBox 14">
            <a:extLst>
              <a:ext uri="{FF2B5EF4-FFF2-40B4-BE49-F238E27FC236}">
                <a16:creationId xmlns:a16="http://schemas.microsoft.com/office/drawing/2014/main" id="{69ECBE9A-C493-4EB2-96A2-25245D3DC188}"/>
              </a:ext>
            </a:extLst>
          </p:cNvPr>
          <p:cNvSpPr txBox="1"/>
          <p:nvPr/>
        </p:nvSpPr>
        <p:spPr>
          <a:xfrm>
            <a:off x="11621106" y="4031853"/>
            <a:ext cx="652743" cy="369332"/>
          </a:xfrm>
          <a:prstGeom prst="rect">
            <a:avLst/>
          </a:prstGeom>
          <a:noFill/>
          <a:ln>
            <a:noFill/>
          </a:ln>
        </p:spPr>
        <p:txBody>
          <a:bodyPr wrap="none" rtlCol="0">
            <a:spAutoFit/>
          </a:bodyPr>
          <a:lstStyle/>
          <a:p>
            <a:r>
              <a:rPr lang="en-US" b="1" dirty="0">
                <a:solidFill>
                  <a:srgbClr val="FFFF00"/>
                </a:solidFill>
              </a:rPr>
              <a:t>4500</a:t>
            </a:r>
          </a:p>
        </p:txBody>
      </p:sp>
      <p:sp>
        <p:nvSpPr>
          <p:cNvPr id="16" name="TextBox 15">
            <a:extLst>
              <a:ext uri="{FF2B5EF4-FFF2-40B4-BE49-F238E27FC236}">
                <a16:creationId xmlns:a16="http://schemas.microsoft.com/office/drawing/2014/main" id="{10950D03-C0E9-47BF-9546-A0A893AEF75C}"/>
              </a:ext>
            </a:extLst>
          </p:cNvPr>
          <p:cNvSpPr txBox="1"/>
          <p:nvPr/>
        </p:nvSpPr>
        <p:spPr>
          <a:xfrm>
            <a:off x="11621106" y="4471780"/>
            <a:ext cx="652743" cy="369332"/>
          </a:xfrm>
          <a:prstGeom prst="rect">
            <a:avLst/>
          </a:prstGeom>
          <a:noFill/>
          <a:ln>
            <a:noFill/>
          </a:ln>
        </p:spPr>
        <p:txBody>
          <a:bodyPr wrap="none" rtlCol="0">
            <a:spAutoFit/>
          </a:bodyPr>
          <a:lstStyle/>
          <a:p>
            <a:r>
              <a:rPr lang="en-US" b="1" dirty="0">
                <a:solidFill>
                  <a:srgbClr val="FFFF00"/>
                </a:solidFill>
              </a:rPr>
              <a:t>5000</a:t>
            </a:r>
          </a:p>
        </p:txBody>
      </p:sp>
      <p:sp>
        <p:nvSpPr>
          <p:cNvPr id="17" name="TextBox 16">
            <a:extLst>
              <a:ext uri="{FF2B5EF4-FFF2-40B4-BE49-F238E27FC236}">
                <a16:creationId xmlns:a16="http://schemas.microsoft.com/office/drawing/2014/main" id="{0DEE9F2A-3B47-4BF4-99B3-AD24B699862B}"/>
              </a:ext>
            </a:extLst>
          </p:cNvPr>
          <p:cNvSpPr txBox="1"/>
          <p:nvPr/>
        </p:nvSpPr>
        <p:spPr>
          <a:xfrm>
            <a:off x="11621106" y="4911707"/>
            <a:ext cx="652743" cy="369332"/>
          </a:xfrm>
          <a:prstGeom prst="rect">
            <a:avLst/>
          </a:prstGeom>
          <a:noFill/>
          <a:ln>
            <a:noFill/>
          </a:ln>
        </p:spPr>
        <p:txBody>
          <a:bodyPr wrap="none" rtlCol="0">
            <a:spAutoFit/>
          </a:bodyPr>
          <a:lstStyle/>
          <a:p>
            <a:r>
              <a:rPr lang="en-US" b="1" dirty="0">
                <a:solidFill>
                  <a:srgbClr val="FFFF00"/>
                </a:solidFill>
              </a:rPr>
              <a:t>5500</a:t>
            </a:r>
          </a:p>
        </p:txBody>
      </p:sp>
      <p:sp>
        <p:nvSpPr>
          <p:cNvPr id="18" name="TextBox 17">
            <a:extLst>
              <a:ext uri="{FF2B5EF4-FFF2-40B4-BE49-F238E27FC236}">
                <a16:creationId xmlns:a16="http://schemas.microsoft.com/office/drawing/2014/main" id="{B36A9244-20BA-4E07-B54B-E93516E6A405}"/>
              </a:ext>
            </a:extLst>
          </p:cNvPr>
          <p:cNvSpPr txBox="1"/>
          <p:nvPr/>
        </p:nvSpPr>
        <p:spPr>
          <a:xfrm>
            <a:off x="11621106" y="5351634"/>
            <a:ext cx="652743" cy="369332"/>
          </a:xfrm>
          <a:prstGeom prst="rect">
            <a:avLst/>
          </a:prstGeom>
          <a:noFill/>
          <a:ln>
            <a:noFill/>
          </a:ln>
        </p:spPr>
        <p:txBody>
          <a:bodyPr wrap="none" rtlCol="0">
            <a:spAutoFit/>
          </a:bodyPr>
          <a:lstStyle/>
          <a:p>
            <a:r>
              <a:rPr lang="en-US" b="1" dirty="0">
                <a:solidFill>
                  <a:srgbClr val="FFFF00"/>
                </a:solidFill>
              </a:rPr>
              <a:t>6000</a:t>
            </a:r>
          </a:p>
        </p:txBody>
      </p:sp>
      <p:sp>
        <p:nvSpPr>
          <p:cNvPr id="19" name="TextBox 18">
            <a:extLst>
              <a:ext uri="{FF2B5EF4-FFF2-40B4-BE49-F238E27FC236}">
                <a16:creationId xmlns:a16="http://schemas.microsoft.com/office/drawing/2014/main" id="{30EB3164-5943-430D-BA70-9C524E6DD3B1}"/>
              </a:ext>
            </a:extLst>
          </p:cNvPr>
          <p:cNvSpPr txBox="1"/>
          <p:nvPr/>
        </p:nvSpPr>
        <p:spPr>
          <a:xfrm>
            <a:off x="11621106" y="5791561"/>
            <a:ext cx="652743" cy="369332"/>
          </a:xfrm>
          <a:prstGeom prst="rect">
            <a:avLst/>
          </a:prstGeom>
          <a:noFill/>
          <a:ln>
            <a:noFill/>
          </a:ln>
        </p:spPr>
        <p:txBody>
          <a:bodyPr wrap="none" rtlCol="0">
            <a:spAutoFit/>
          </a:bodyPr>
          <a:lstStyle/>
          <a:p>
            <a:r>
              <a:rPr lang="en-US" b="1" dirty="0">
                <a:solidFill>
                  <a:srgbClr val="FFFF00"/>
                </a:solidFill>
              </a:rPr>
              <a:t>6500</a:t>
            </a:r>
          </a:p>
        </p:txBody>
      </p:sp>
      <p:sp>
        <p:nvSpPr>
          <p:cNvPr id="20" name="TextBox 19">
            <a:extLst>
              <a:ext uri="{FF2B5EF4-FFF2-40B4-BE49-F238E27FC236}">
                <a16:creationId xmlns:a16="http://schemas.microsoft.com/office/drawing/2014/main" id="{E5AF6A80-24CA-4FB4-85B9-FCDD95D03446}"/>
              </a:ext>
            </a:extLst>
          </p:cNvPr>
          <p:cNvSpPr txBox="1"/>
          <p:nvPr/>
        </p:nvSpPr>
        <p:spPr>
          <a:xfrm>
            <a:off x="11621106" y="6231492"/>
            <a:ext cx="652743" cy="369332"/>
          </a:xfrm>
          <a:prstGeom prst="rect">
            <a:avLst/>
          </a:prstGeom>
          <a:noFill/>
          <a:ln>
            <a:noFill/>
          </a:ln>
        </p:spPr>
        <p:txBody>
          <a:bodyPr wrap="none" rtlCol="0">
            <a:spAutoFit/>
          </a:bodyPr>
          <a:lstStyle/>
          <a:p>
            <a:r>
              <a:rPr lang="en-US" b="1" dirty="0">
                <a:solidFill>
                  <a:srgbClr val="FFFF00"/>
                </a:solidFill>
              </a:rPr>
              <a:t>7000</a:t>
            </a:r>
          </a:p>
        </p:txBody>
      </p:sp>
      <p:sp>
        <p:nvSpPr>
          <p:cNvPr id="53" name="TextBox 52">
            <a:extLst>
              <a:ext uri="{FF2B5EF4-FFF2-40B4-BE49-F238E27FC236}">
                <a16:creationId xmlns:a16="http://schemas.microsoft.com/office/drawing/2014/main" id="{4A16A3DF-A88F-44FE-86AD-2A885F390E86}"/>
              </a:ext>
            </a:extLst>
          </p:cNvPr>
          <p:cNvSpPr txBox="1"/>
          <p:nvPr/>
        </p:nvSpPr>
        <p:spPr>
          <a:xfrm>
            <a:off x="181444" y="435761"/>
            <a:ext cx="835485" cy="461665"/>
          </a:xfrm>
          <a:prstGeom prst="rect">
            <a:avLst/>
          </a:prstGeom>
          <a:noFill/>
        </p:spPr>
        <p:txBody>
          <a:bodyPr wrap="none" rtlCol="0">
            <a:spAutoFit/>
          </a:bodyPr>
          <a:lstStyle/>
          <a:p>
            <a:r>
              <a:rPr lang="en-US" sz="2400" b="1" dirty="0"/>
              <a:t>West</a:t>
            </a:r>
          </a:p>
        </p:txBody>
      </p:sp>
      <p:sp>
        <p:nvSpPr>
          <p:cNvPr id="58" name="TextBox 57">
            <a:extLst>
              <a:ext uri="{FF2B5EF4-FFF2-40B4-BE49-F238E27FC236}">
                <a16:creationId xmlns:a16="http://schemas.microsoft.com/office/drawing/2014/main" id="{567199F5-B276-47E2-83F6-194FFD78B767}"/>
              </a:ext>
            </a:extLst>
          </p:cNvPr>
          <p:cNvSpPr txBox="1"/>
          <p:nvPr/>
        </p:nvSpPr>
        <p:spPr>
          <a:xfrm>
            <a:off x="10450785" y="345178"/>
            <a:ext cx="710964" cy="461665"/>
          </a:xfrm>
          <a:prstGeom prst="rect">
            <a:avLst/>
          </a:prstGeom>
          <a:noFill/>
        </p:spPr>
        <p:txBody>
          <a:bodyPr wrap="none" rtlCol="0">
            <a:spAutoFit/>
          </a:bodyPr>
          <a:lstStyle/>
          <a:p>
            <a:r>
              <a:rPr lang="en-US" sz="2400" b="1" dirty="0"/>
              <a:t>East</a:t>
            </a:r>
          </a:p>
        </p:txBody>
      </p:sp>
      <p:sp>
        <p:nvSpPr>
          <p:cNvPr id="54" name="TextBox 53">
            <a:extLst>
              <a:ext uri="{FF2B5EF4-FFF2-40B4-BE49-F238E27FC236}">
                <a16:creationId xmlns:a16="http://schemas.microsoft.com/office/drawing/2014/main" id="{71A19B9F-D908-43F0-B992-5D24CA3D82E4}"/>
              </a:ext>
            </a:extLst>
          </p:cNvPr>
          <p:cNvSpPr txBox="1"/>
          <p:nvPr/>
        </p:nvSpPr>
        <p:spPr>
          <a:xfrm rot="20688023">
            <a:off x="-10082" y="3932900"/>
            <a:ext cx="4497898" cy="523220"/>
          </a:xfrm>
          <a:prstGeom prst="rect">
            <a:avLst/>
          </a:prstGeom>
          <a:noFill/>
        </p:spPr>
        <p:txBody>
          <a:bodyPr wrap="none" rtlCol="0">
            <a:spAutoFit/>
          </a:bodyPr>
          <a:lstStyle/>
          <a:p>
            <a:r>
              <a:rPr lang="en-US" sz="2800" b="1" dirty="0">
                <a:solidFill>
                  <a:schemeClr val="bg1"/>
                </a:solidFill>
              </a:rPr>
              <a:t>Miocene Carbonate Platform</a:t>
            </a:r>
          </a:p>
        </p:txBody>
      </p:sp>
      <p:sp>
        <p:nvSpPr>
          <p:cNvPr id="59" name="TextBox 58">
            <a:extLst>
              <a:ext uri="{FF2B5EF4-FFF2-40B4-BE49-F238E27FC236}">
                <a16:creationId xmlns:a16="http://schemas.microsoft.com/office/drawing/2014/main" id="{C0ADE650-D70B-4390-847F-23FAC296106D}"/>
              </a:ext>
            </a:extLst>
          </p:cNvPr>
          <p:cNvSpPr txBox="1"/>
          <p:nvPr/>
        </p:nvSpPr>
        <p:spPr>
          <a:xfrm>
            <a:off x="4866665" y="2445196"/>
            <a:ext cx="3564502" cy="830997"/>
          </a:xfrm>
          <a:prstGeom prst="rect">
            <a:avLst/>
          </a:prstGeom>
          <a:noFill/>
        </p:spPr>
        <p:txBody>
          <a:bodyPr wrap="none" rtlCol="0">
            <a:spAutoFit/>
          </a:bodyPr>
          <a:lstStyle/>
          <a:p>
            <a:r>
              <a:rPr lang="en-US" sz="2400" b="1" dirty="0" err="1">
                <a:solidFill>
                  <a:schemeClr val="bg1"/>
                </a:solidFill>
              </a:rPr>
              <a:t>Plio</a:t>
            </a:r>
            <a:r>
              <a:rPr lang="en-US" sz="2400" b="1" dirty="0">
                <a:solidFill>
                  <a:schemeClr val="bg1"/>
                </a:solidFill>
              </a:rPr>
              <a:t>-Pleistocene Foredeep </a:t>
            </a:r>
          </a:p>
          <a:p>
            <a:r>
              <a:rPr lang="en-US" sz="2400" b="1" dirty="0">
                <a:solidFill>
                  <a:schemeClr val="bg1"/>
                </a:solidFill>
              </a:rPr>
              <a:t>Claystone</a:t>
            </a:r>
          </a:p>
        </p:txBody>
      </p:sp>
      <p:sp>
        <p:nvSpPr>
          <p:cNvPr id="60" name="TextBox 59">
            <a:extLst>
              <a:ext uri="{FF2B5EF4-FFF2-40B4-BE49-F238E27FC236}">
                <a16:creationId xmlns:a16="http://schemas.microsoft.com/office/drawing/2014/main" id="{23343FB3-F7A7-4C64-846B-94A24DDFF610}"/>
              </a:ext>
            </a:extLst>
          </p:cNvPr>
          <p:cNvSpPr txBox="1"/>
          <p:nvPr/>
        </p:nvSpPr>
        <p:spPr>
          <a:xfrm>
            <a:off x="7677584" y="2916612"/>
            <a:ext cx="3229667" cy="830997"/>
          </a:xfrm>
          <a:prstGeom prst="rect">
            <a:avLst/>
          </a:prstGeom>
          <a:noFill/>
        </p:spPr>
        <p:txBody>
          <a:bodyPr wrap="none" rtlCol="0">
            <a:spAutoFit/>
          </a:bodyPr>
          <a:lstStyle/>
          <a:p>
            <a:r>
              <a:rPr lang="en-US" sz="2400" b="1" dirty="0">
                <a:solidFill>
                  <a:schemeClr val="bg1"/>
                </a:solidFill>
              </a:rPr>
              <a:t>Miocene Shallow Water</a:t>
            </a:r>
          </a:p>
          <a:p>
            <a:r>
              <a:rPr lang="en-US" sz="2400" b="1" dirty="0">
                <a:solidFill>
                  <a:schemeClr val="bg1"/>
                </a:solidFill>
              </a:rPr>
              <a:t>Carbonate Platform</a:t>
            </a:r>
          </a:p>
        </p:txBody>
      </p:sp>
      <p:cxnSp>
        <p:nvCxnSpPr>
          <p:cNvPr id="37" name="Straight Arrow Connector 36">
            <a:extLst>
              <a:ext uri="{FF2B5EF4-FFF2-40B4-BE49-F238E27FC236}">
                <a16:creationId xmlns:a16="http://schemas.microsoft.com/office/drawing/2014/main" id="{C4F12020-AFD5-48E2-A79E-B0BC347FA116}"/>
              </a:ext>
            </a:extLst>
          </p:cNvPr>
          <p:cNvCxnSpPr/>
          <p:nvPr/>
        </p:nvCxnSpPr>
        <p:spPr>
          <a:xfrm>
            <a:off x="4791636" y="386451"/>
            <a:ext cx="0" cy="210312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9340AB8-69F0-42AD-B14E-0055599B2D6E}"/>
              </a:ext>
            </a:extLst>
          </p:cNvPr>
          <p:cNvCxnSpPr>
            <a:cxnSpLocks/>
          </p:cNvCxnSpPr>
          <p:nvPr/>
        </p:nvCxnSpPr>
        <p:spPr>
          <a:xfrm flipH="1">
            <a:off x="11710308" y="952364"/>
            <a:ext cx="2948" cy="5905636"/>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5C47BFF-5F9B-4D17-B338-2A9A2255F84B}"/>
              </a:ext>
            </a:extLst>
          </p:cNvPr>
          <p:cNvSpPr/>
          <p:nvPr/>
        </p:nvSpPr>
        <p:spPr>
          <a:xfrm>
            <a:off x="11493291" y="3008271"/>
            <a:ext cx="219456" cy="3566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7039C859-9A2D-4B4A-AB9F-FD1995A9A00C}"/>
              </a:ext>
            </a:extLst>
          </p:cNvPr>
          <p:cNvSpPr txBox="1"/>
          <p:nvPr/>
        </p:nvSpPr>
        <p:spPr>
          <a:xfrm rot="16200000">
            <a:off x="9766409" y="4606685"/>
            <a:ext cx="3649012" cy="369332"/>
          </a:xfrm>
          <a:prstGeom prst="rect">
            <a:avLst/>
          </a:prstGeom>
          <a:noFill/>
          <a:ln>
            <a:noFill/>
          </a:ln>
        </p:spPr>
        <p:txBody>
          <a:bodyPr wrap="none" rtlCol="0">
            <a:spAutoFit/>
          </a:bodyPr>
          <a:lstStyle/>
          <a:p>
            <a:r>
              <a:rPr lang="en-US" b="1" dirty="0">
                <a:solidFill>
                  <a:srgbClr val="FFFF00"/>
                </a:solidFill>
              </a:rPr>
              <a:t>Two-Way Travel time in milliseconds</a:t>
            </a:r>
          </a:p>
        </p:txBody>
      </p:sp>
      <p:cxnSp>
        <p:nvCxnSpPr>
          <p:cNvPr id="55" name="Straight Connector 54">
            <a:extLst>
              <a:ext uri="{FF2B5EF4-FFF2-40B4-BE49-F238E27FC236}">
                <a16:creationId xmlns:a16="http://schemas.microsoft.com/office/drawing/2014/main" id="{17F32FC7-25B2-489E-936A-4C8085205A2B}"/>
              </a:ext>
            </a:extLst>
          </p:cNvPr>
          <p:cNvCxnSpPr>
            <a:cxnSpLocks/>
          </p:cNvCxnSpPr>
          <p:nvPr/>
        </p:nvCxnSpPr>
        <p:spPr>
          <a:xfrm flipV="1">
            <a:off x="362134" y="6160893"/>
            <a:ext cx="4096512"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81F0CC70-815E-4411-942A-00F0406197E2}"/>
              </a:ext>
            </a:extLst>
          </p:cNvPr>
          <p:cNvSpPr/>
          <p:nvPr/>
        </p:nvSpPr>
        <p:spPr>
          <a:xfrm>
            <a:off x="-4763" y="1667154"/>
            <a:ext cx="4812051" cy="923925"/>
          </a:xfrm>
          <a:custGeom>
            <a:avLst/>
            <a:gdLst>
              <a:gd name="connsiteX0" fmla="*/ 4686301 w 4686301"/>
              <a:gd name="connsiteY0" fmla="*/ 923925 h 923925"/>
              <a:gd name="connsiteX1" fmla="*/ 4586288 w 4686301"/>
              <a:gd name="connsiteY1" fmla="*/ 862012 h 923925"/>
              <a:gd name="connsiteX2" fmla="*/ 4519613 w 4686301"/>
              <a:gd name="connsiteY2" fmla="*/ 828675 h 923925"/>
              <a:gd name="connsiteX3" fmla="*/ 4452938 w 4686301"/>
              <a:gd name="connsiteY3" fmla="*/ 795337 h 923925"/>
              <a:gd name="connsiteX4" fmla="*/ 4405313 w 4686301"/>
              <a:gd name="connsiteY4" fmla="*/ 795337 h 923925"/>
              <a:gd name="connsiteX5" fmla="*/ 4333876 w 4686301"/>
              <a:gd name="connsiteY5" fmla="*/ 790575 h 923925"/>
              <a:gd name="connsiteX6" fmla="*/ 4210051 w 4686301"/>
              <a:gd name="connsiteY6" fmla="*/ 776287 h 923925"/>
              <a:gd name="connsiteX7" fmla="*/ 4157663 w 4686301"/>
              <a:gd name="connsiteY7" fmla="*/ 733425 h 923925"/>
              <a:gd name="connsiteX8" fmla="*/ 4067176 w 4686301"/>
              <a:gd name="connsiteY8" fmla="*/ 709612 h 923925"/>
              <a:gd name="connsiteX9" fmla="*/ 3957638 w 4686301"/>
              <a:gd name="connsiteY9" fmla="*/ 709612 h 923925"/>
              <a:gd name="connsiteX10" fmla="*/ 3843338 w 4686301"/>
              <a:gd name="connsiteY10" fmla="*/ 719137 h 923925"/>
              <a:gd name="connsiteX11" fmla="*/ 3733801 w 4686301"/>
              <a:gd name="connsiteY11" fmla="*/ 652462 h 923925"/>
              <a:gd name="connsiteX12" fmla="*/ 3695701 w 4686301"/>
              <a:gd name="connsiteY12" fmla="*/ 623887 h 923925"/>
              <a:gd name="connsiteX13" fmla="*/ 3590926 w 4686301"/>
              <a:gd name="connsiteY13" fmla="*/ 547687 h 923925"/>
              <a:gd name="connsiteX14" fmla="*/ 3386138 w 4686301"/>
              <a:gd name="connsiteY14" fmla="*/ 428625 h 923925"/>
              <a:gd name="connsiteX15" fmla="*/ 3248026 w 4686301"/>
              <a:gd name="connsiteY15" fmla="*/ 381000 h 923925"/>
              <a:gd name="connsiteX16" fmla="*/ 2914651 w 4686301"/>
              <a:gd name="connsiteY16" fmla="*/ 323850 h 923925"/>
              <a:gd name="connsiteX17" fmla="*/ 2852738 w 4686301"/>
              <a:gd name="connsiteY17" fmla="*/ 314325 h 923925"/>
              <a:gd name="connsiteX18" fmla="*/ 2614613 w 4686301"/>
              <a:gd name="connsiteY18" fmla="*/ 333375 h 923925"/>
              <a:gd name="connsiteX19" fmla="*/ 2514601 w 4686301"/>
              <a:gd name="connsiteY19" fmla="*/ 333375 h 923925"/>
              <a:gd name="connsiteX20" fmla="*/ 2266951 w 4686301"/>
              <a:gd name="connsiteY20" fmla="*/ 295275 h 923925"/>
              <a:gd name="connsiteX21" fmla="*/ 2028826 w 4686301"/>
              <a:gd name="connsiteY21" fmla="*/ 271462 h 923925"/>
              <a:gd name="connsiteX22" fmla="*/ 1985963 w 4686301"/>
              <a:gd name="connsiteY22" fmla="*/ 252412 h 923925"/>
              <a:gd name="connsiteX23" fmla="*/ 1833563 w 4686301"/>
              <a:gd name="connsiteY23" fmla="*/ 223837 h 923925"/>
              <a:gd name="connsiteX24" fmla="*/ 1671638 w 4686301"/>
              <a:gd name="connsiteY24" fmla="*/ 161925 h 923925"/>
              <a:gd name="connsiteX25" fmla="*/ 1604963 w 4686301"/>
              <a:gd name="connsiteY25" fmla="*/ 161925 h 923925"/>
              <a:gd name="connsiteX26" fmla="*/ 1457326 w 4686301"/>
              <a:gd name="connsiteY26" fmla="*/ 214312 h 923925"/>
              <a:gd name="connsiteX27" fmla="*/ 1385888 w 4686301"/>
              <a:gd name="connsiteY27" fmla="*/ 295275 h 923925"/>
              <a:gd name="connsiteX28" fmla="*/ 1219201 w 4686301"/>
              <a:gd name="connsiteY28" fmla="*/ 333375 h 923925"/>
              <a:gd name="connsiteX29" fmla="*/ 1076326 w 4686301"/>
              <a:gd name="connsiteY29" fmla="*/ 295275 h 923925"/>
              <a:gd name="connsiteX30" fmla="*/ 1014413 w 4686301"/>
              <a:gd name="connsiteY30" fmla="*/ 276225 h 923925"/>
              <a:gd name="connsiteX31" fmla="*/ 895351 w 4686301"/>
              <a:gd name="connsiteY31" fmla="*/ 252412 h 923925"/>
              <a:gd name="connsiteX32" fmla="*/ 771526 w 4686301"/>
              <a:gd name="connsiteY32" fmla="*/ 280987 h 923925"/>
              <a:gd name="connsiteX33" fmla="*/ 557213 w 4686301"/>
              <a:gd name="connsiteY33" fmla="*/ 261937 h 923925"/>
              <a:gd name="connsiteX34" fmla="*/ 476251 w 4686301"/>
              <a:gd name="connsiteY34" fmla="*/ 242887 h 923925"/>
              <a:gd name="connsiteX35" fmla="*/ 366713 w 4686301"/>
              <a:gd name="connsiteY35" fmla="*/ 261937 h 923925"/>
              <a:gd name="connsiteX36" fmla="*/ 276226 w 4686301"/>
              <a:gd name="connsiteY36" fmla="*/ 271462 h 923925"/>
              <a:gd name="connsiteX37" fmla="*/ 119063 w 4686301"/>
              <a:gd name="connsiteY37" fmla="*/ 300037 h 923925"/>
              <a:gd name="connsiteX38" fmla="*/ 0 w 4686301"/>
              <a:gd name="connsiteY38" fmla="*/ 295275 h 923925"/>
              <a:gd name="connsiteX39" fmla="*/ 9526 w 4686301"/>
              <a:gd name="connsiteY39" fmla="*/ 0 h 923925"/>
              <a:gd name="connsiteX40" fmla="*/ 2538413 w 4686301"/>
              <a:gd name="connsiteY40" fmla="*/ 42862 h 923925"/>
              <a:gd name="connsiteX41" fmla="*/ 3262313 w 4686301"/>
              <a:gd name="connsiteY41" fmla="*/ 90487 h 923925"/>
              <a:gd name="connsiteX42" fmla="*/ 4033838 w 4686301"/>
              <a:gd name="connsiteY42" fmla="*/ 280987 h 923925"/>
              <a:gd name="connsiteX43" fmla="*/ 4338638 w 4686301"/>
              <a:gd name="connsiteY43" fmla="*/ 433387 h 923925"/>
              <a:gd name="connsiteX44" fmla="*/ 4524376 w 4686301"/>
              <a:gd name="connsiteY44" fmla="*/ 604837 h 923925"/>
              <a:gd name="connsiteX45" fmla="*/ 4686301 w 4686301"/>
              <a:gd name="connsiteY45" fmla="*/ 92392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86301" h="923925">
                <a:moveTo>
                  <a:pt x="4686301" y="923925"/>
                </a:moveTo>
                <a:lnTo>
                  <a:pt x="4586288" y="862012"/>
                </a:lnTo>
                <a:lnTo>
                  <a:pt x="4519613" y="828675"/>
                </a:lnTo>
                <a:lnTo>
                  <a:pt x="4452938" y="795337"/>
                </a:lnTo>
                <a:lnTo>
                  <a:pt x="4405313" y="795337"/>
                </a:lnTo>
                <a:lnTo>
                  <a:pt x="4333876" y="790575"/>
                </a:lnTo>
                <a:lnTo>
                  <a:pt x="4210051" y="776287"/>
                </a:lnTo>
                <a:lnTo>
                  <a:pt x="4157663" y="733425"/>
                </a:lnTo>
                <a:lnTo>
                  <a:pt x="4067176" y="709612"/>
                </a:lnTo>
                <a:lnTo>
                  <a:pt x="3957638" y="709612"/>
                </a:lnTo>
                <a:lnTo>
                  <a:pt x="3843338" y="719137"/>
                </a:lnTo>
                <a:lnTo>
                  <a:pt x="3733801" y="652462"/>
                </a:lnTo>
                <a:lnTo>
                  <a:pt x="3695701" y="623887"/>
                </a:lnTo>
                <a:lnTo>
                  <a:pt x="3590926" y="547687"/>
                </a:lnTo>
                <a:lnTo>
                  <a:pt x="3386138" y="428625"/>
                </a:lnTo>
                <a:lnTo>
                  <a:pt x="3248026" y="381000"/>
                </a:lnTo>
                <a:lnTo>
                  <a:pt x="2914651" y="323850"/>
                </a:lnTo>
                <a:lnTo>
                  <a:pt x="2852738" y="314325"/>
                </a:lnTo>
                <a:lnTo>
                  <a:pt x="2614613" y="333375"/>
                </a:lnTo>
                <a:lnTo>
                  <a:pt x="2514601" y="333375"/>
                </a:lnTo>
                <a:lnTo>
                  <a:pt x="2266951" y="295275"/>
                </a:lnTo>
                <a:lnTo>
                  <a:pt x="2028826" y="271462"/>
                </a:lnTo>
                <a:lnTo>
                  <a:pt x="1985963" y="252412"/>
                </a:lnTo>
                <a:lnTo>
                  <a:pt x="1833563" y="223837"/>
                </a:lnTo>
                <a:lnTo>
                  <a:pt x="1671638" y="161925"/>
                </a:lnTo>
                <a:lnTo>
                  <a:pt x="1604963" y="161925"/>
                </a:lnTo>
                <a:lnTo>
                  <a:pt x="1457326" y="214312"/>
                </a:lnTo>
                <a:lnTo>
                  <a:pt x="1385888" y="295275"/>
                </a:lnTo>
                <a:lnTo>
                  <a:pt x="1219201" y="333375"/>
                </a:lnTo>
                <a:lnTo>
                  <a:pt x="1076326" y="295275"/>
                </a:lnTo>
                <a:lnTo>
                  <a:pt x="1014413" y="276225"/>
                </a:lnTo>
                <a:lnTo>
                  <a:pt x="895351" y="252412"/>
                </a:lnTo>
                <a:lnTo>
                  <a:pt x="771526" y="280987"/>
                </a:lnTo>
                <a:lnTo>
                  <a:pt x="557213" y="261937"/>
                </a:lnTo>
                <a:lnTo>
                  <a:pt x="476251" y="242887"/>
                </a:lnTo>
                <a:lnTo>
                  <a:pt x="366713" y="261937"/>
                </a:lnTo>
                <a:lnTo>
                  <a:pt x="276226" y="271462"/>
                </a:lnTo>
                <a:lnTo>
                  <a:pt x="119063" y="300037"/>
                </a:lnTo>
                <a:lnTo>
                  <a:pt x="0" y="295275"/>
                </a:lnTo>
                <a:lnTo>
                  <a:pt x="9526" y="0"/>
                </a:lnTo>
                <a:lnTo>
                  <a:pt x="2538413" y="42862"/>
                </a:lnTo>
                <a:lnTo>
                  <a:pt x="3262313" y="90487"/>
                </a:lnTo>
                <a:lnTo>
                  <a:pt x="4033838" y="280987"/>
                </a:lnTo>
                <a:lnTo>
                  <a:pt x="4338638" y="433387"/>
                </a:lnTo>
                <a:lnTo>
                  <a:pt x="4524376" y="604837"/>
                </a:lnTo>
                <a:lnTo>
                  <a:pt x="4686301" y="923925"/>
                </a:lnTo>
                <a:close/>
              </a:path>
            </a:pathLst>
          </a:custGeom>
          <a:solidFill>
            <a:srgbClr val="E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40999A2C-73AB-489B-A326-F324852E9C56}"/>
              </a:ext>
            </a:extLst>
          </p:cNvPr>
          <p:cNvSpPr/>
          <p:nvPr/>
        </p:nvSpPr>
        <p:spPr>
          <a:xfrm rot="20829460" flipH="1">
            <a:off x="956001" y="4359373"/>
            <a:ext cx="5378914" cy="929025"/>
          </a:xfrm>
          <a:prstGeom prst="right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34AA63B7-43E6-4D9F-ABCA-DDCF65E9D7B8}"/>
              </a:ext>
            </a:extLst>
          </p:cNvPr>
          <p:cNvGrpSpPr/>
          <p:nvPr/>
        </p:nvGrpSpPr>
        <p:grpSpPr>
          <a:xfrm>
            <a:off x="894565" y="2486654"/>
            <a:ext cx="2973277" cy="1099723"/>
            <a:chOff x="894565" y="2486654"/>
            <a:chExt cx="2973277" cy="1099723"/>
          </a:xfrm>
        </p:grpSpPr>
        <p:sp>
          <p:nvSpPr>
            <p:cNvPr id="4" name="Arrow: Right 3">
              <a:extLst>
                <a:ext uri="{FF2B5EF4-FFF2-40B4-BE49-F238E27FC236}">
                  <a16:creationId xmlns:a16="http://schemas.microsoft.com/office/drawing/2014/main" id="{5E6BFC82-9546-409F-8D44-7BA45FFAA19B}"/>
                </a:ext>
              </a:extLst>
            </p:cNvPr>
            <p:cNvSpPr/>
            <p:nvPr/>
          </p:nvSpPr>
          <p:spPr>
            <a:xfrm rot="19920000">
              <a:off x="894565" y="3238781"/>
              <a:ext cx="800171" cy="347596"/>
            </a:xfrm>
            <a:prstGeom prst="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FF521ECF-D310-44C0-BCA0-C8556AA4E07D}"/>
                </a:ext>
              </a:extLst>
            </p:cNvPr>
            <p:cNvSpPr/>
            <p:nvPr/>
          </p:nvSpPr>
          <p:spPr>
            <a:xfrm rot="19920000">
              <a:off x="1981118" y="2883131"/>
              <a:ext cx="800171" cy="347596"/>
            </a:xfrm>
            <a:prstGeom prst="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Arrow: Right 61">
              <a:extLst>
                <a:ext uri="{FF2B5EF4-FFF2-40B4-BE49-F238E27FC236}">
                  <a16:creationId xmlns:a16="http://schemas.microsoft.com/office/drawing/2014/main" id="{13F0BDF6-6736-4D80-B0B3-64B6773201CA}"/>
                </a:ext>
              </a:extLst>
            </p:cNvPr>
            <p:cNvSpPr/>
            <p:nvPr/>
          </p:nvSpPr>
          <p:spPr>
            <a:xfrm rot="19903133">
              <a:off x="3067671" y="2486654"/>
              <a:ext cx="800171" cy="347596"/>
            </a:xfrm>
            <a:prstGeom prst="rightArrow">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Slide_11_Portland_Audio_Project">
            <a:hlinkClick r:id="" action="ppaction://media"/>
            <a:extLst>
              <a:ext uri="{FF2B5EF4-FFF2-40B4-BE49-F238E27FC236}">
                <a16:creationId xmlns:a16="http://schemas.microsoft.com/office/drawing/2014/main" id="{D20935BD-D3D1-4344-A778-9AE78AD66F6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39440370"/>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177" fill="hold"/>
                                        <p:tgtEl>
                                          <p:spTgt spid="25"/>
                                        </p:tgtEl>
                                      </p:cBhvr>
                                    </p:cmd>
                                  </p:childTnLst>
                                </p:cTn>
                              </p:par>
                              <p:par>
                                <p:cTn id="7" presetID="22" presetClass="entr" presetSubtype="2" fill="hold" grpId="0" nodeType="withEffect">
                                  <p:stCondLst>
                                    <p:cond delay="4000"/>
                                  </p:stCondLst>
                                  <p:childTnLst>
                                    <p:set>
                                      <p:cBhvr>
                                        <p:cTn id="8" dur="1" fill="hold">
                                          <p:stCondLst>
                                            <p:cond delay="0"/>
                                          </p:stCondLst>
                                        </p:cTn>
                                        <p:tgtEl>
                                          <p:spTgt spid="3"/>
                                        </p:tgtEl>
                                        <p:attrNameLst>
                                          <p:attrName>style.visibility</p:attrName>
                                        </p:attrNameLst>
                                      </p:cBhvr>
                                      <p:to>
                                        <p:strVal val="visible"/>
                                      </p:to>
                                    </p:set>
                                    <p:animEffect transition="in" filter="wipe(right)">
                                      <p:cBhvr>
                                        <p:cTn id="9" dur="1000"/>
                                        <p:tgtEl>
                                          <p:spTgt spid="3"/>
                                        </p:tgtEl>
                                      </p:cBhvr>
                                    </p:animEffect>
                                  </p:childTnLst>
                                </p:cTn>
                              </p:par>
                              <p:par>
                                <p:cTn id="10" presetID="22" presetClass="entr" presetSubtype="4" fill="hold" nodeType="withEffect">
                                  <p:stCondLst>
                                    <p:cond delay="1000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5"/>
                </p:tgtEl>
              </p:cMediaNode>
            </p:audio>
          </p:childTnLst>
        </p:cTn>
      </p:par>
    </p:tnLst>
    <p:bldLst>
      <p:bldP spid="3" grpId="0" animBg="1"/>
    </p:bldLst>
  </p:timing>
  <p:extLst>
    <p:ext uri="{E180D4A7-C9FB-4DFB-919C-405C955672EB}">
      <p14:showEvtLst xmlns:p14="http://schemas.microsoft.com/office/powerpoint/2010/main">
        <p14:playEvt time="0" objId="3"/>
        <p14:pauseEvt time="24016" objId="3"/>
        <p14:seekEvt time="24016" objId="3" seek="23883"/>
        <p14:resumeEvt time="24016" objId="3"/>
        <p14:stopEvt time="39541" objId="3"/>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E85A0F-ABA2-4737-96EF-B89C542B7D8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545969" y="0"/>
            <a:ext cx="11100062" cy="6858000"/>
          </a:xfrm>
          <a:prstGeom prst="rect">
            <a:avLst/>
          </a:prstGeom>
        </p:spPr>
      </p:pic>
      <p:sp>
        <p:nvSpPr>
          <p:cNvPr id="4" name="TextBox 3">
            <a:extLst>
              <a:ext uri="{FF2B5EF4-FFF2-40B4-BE49-F238E27FC236}">
                <a16:creationId xmlns:a16="http://schemas.microsoft.com/office/drawing/2014/main" id="{CFDCEDD8-BE0D-47A9-8366-7FA15AC59D3C}"/>
              </a:ext>
            </a:extLst>
          </p:cNvPr>
          <p:cNvSpPr txBox="1"/>
          <p:nvPr/>
        </p:nvSpPr>
        <p:spPr>
          <a:xfrm>
            <a:off x="-15845" y="0"/>
            <a:ext cx="5626861" cy="1569660"/>
          </a:xfrm>
          <a:prstGeom prst="rect">
            <a:avLst/>
          </a:prstGeom>
          <a:noFill/>
        </p:spPr>
        <p:txBody>
          <a:bodyPr wrap="none" rtlCol="0">
            <a:spAutoFit/>
          </a:bodyPr>
          <a:lstStyle/>
          <a:p>
            <a:r>
              <a:rPr lang="en-US" sz="3200" b="1" dirty="0">
                <a:solidFill>
                  <a:srgbClr val="FFFF00"/>
                </a:solidFill>
              </a:rPr>
              <a:t>The southwest and south coasts</a:t>
            </a:r>
          </a:p>
          <a:p>
            <a:r>
              <a:rPr lang="en-US" sz="3200" b="1" dirty="0">
                <a:solidFill>
                  <a:srgbClr val="FFFF00"/>
                </a:solidFill>
              </a:rPr>
              <a:t>of Australia are Passive</a:t>
            </a:r>
          </a:p>
          <a:p>
            <a:r>
              <a:rPr lang="en-US" sz="3200" b="1" dirty="0">
                <a:solidFill>
                  <a:srgbClr val="FFFF00"/>
                </a:solidFill>
              </a:rPr>
              <a:t>Margins.</a:t>
            </a:r>
          </a:p>
        </p:txBody>
      </p:sp>
      <p:sp>
        <p:nvSpPr>
          <p:cNvPr id="6" name="Arrow: Right 5">
            <a:extLst>
              <a:ext uri="{FF2B5EF4-FFF2-40B4-BE49-F238E27FC236}">
                <a16:creationId xmlns:a16="http://schemas.microsoft.com/office/drawing/2014/main" id="{F17CD16D-3122-4B17-9CED-BF6BFA46CFD4}"/>
              </a:ext>
            </a:extLst>
          </p:cNvPr>
          <p:cNvSpPr/>
          <p:nvPr/>
        </p:nvSpPr>
        <p:spPr>
          <a:xfrm rot="14289283">
            <a:off x="6166979" y="4299332"/>
            <a:ext cx="1131694" cy="67202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A48452-572E-4E41-B7EF-40C1CE5FCAD0}"/>
              </a:ext>
            </a:extLst>
          </p:cNvPr>
          <p:cNvSpPr txBox="1"/>
          <p:nvPr/>
        </p:nvSpPr>
        <p:spPr>
          <a:xfrm rot="3255079">
            <a:off x="3613838" y="3021412"/>
            <a:ext cx="1110432" cy="369332"/>
          </a:xfrm>
          <a:prstGeom prst="rect">
            <a:avLst/>
          </a:prstGeom>
          <a:noFill/>
        </p:spPr>
        <p:txBody>
          <a:bodyPr wrap="none" rtlCol="0">
            <a:spAutoFit/>
          </a:bodyPr>
          <a:lstStyle/>
          <a:p>
            <a:r>
              <a:rPr lang="en-US" b="1" dirty="0">
                <a:ln>
                  <a:solidFill>
                    <a:srgbClr val="FFFF00"/>
                  </a:solidFill>
                </a:ln>
                <a:solidFill>
                  <a:srgbClr val="FFFF00"/>
                </a:solidFill>
              </a:rPr>
              <a:t>Sumatra -</a:t>
            </a:r>
          </a:p>
        </p:txBody>
      </p:sp>
      <p:sp>
        <p:nvSpPr>
          <p:cNvPr id="7" name="TextBox 6">
            <a:extLst>
              <a:ext uri="{FF2B5EF4-FFF2-40B4-BE49-F238E27FC236}">
                <a16:creationId xmlns:a16="http://schemas.microsoft.com/office/drawing/2014/main" id="{DB9E6584-95DA-45AC-8F55-AA09530EA58D}"/>
              </a:ext>
            </a:extLst>
          </p:cNvPr>
          <p:cNvSpPr txBox="1"/>
          <p:nvPr/>
        </p:nvSpPr>
        <p:spPr>
          <a:xfrm rot="2057699">
            <a:off x="4304114" y="3544371"/>
            <a:ext cx="700576" cy="369332"/>
          </a:xfrm>
          <a:prstGeom prst="rect">
            <a:avLst/>
          </a:prstGeom>
          <a:noFill/>
        </p:spPr>
        <p:txBody>
          <a:bodyPr wrap="none" rtlCol="0">
            <a:spAutoFit/>
          </a:bodyPr>
          <a:lstStyle/>
          <a:p>
            <a:r>
              <a:rPr lang="en-US" b="1" dirty="0">
                <a:ln>
                  <a:solidFill>
                    <a:srgbClr val="FFFF00"/>
                  </a:solidFill>
                </a:ln>
                <a:solidFill>
                  <a:srgbClr val="FFFF00"/>
                </a:solidFill>
              </a:rPr>
              <a:t>Java</a:t>
            </a:r>
            <a:r>
              <a:rPr lang="en-US" sz="1600" b="1" dirty="0">
                <a:ln>
                  <a:solidFill>
                    <a:srgbClr val="FFFF00"/>
                  </a:solidFill>
                </a:ln>
                <a:solidFill>
                  <a:srgbClr val="FFFF00"/>
                </a:solidFill>
              </a:rPr>
              <a:t> -</a:t>
            </a:r>
          </a:p>
        </p:txBody>
      </p:sp>
      <p:sp>
        <p:nvSpPr>
          <p:cNvPr id="8" name="TextBox 7">
            <a:extLst>
              <a:ext uri="{FF2B5EF4-FFF2-40B4-BE49-F238E27FC236}">
                <a16:creationId xmlns:a16="http://schemas.microsoft.com/office/drawing/2014/main" id="{AE4D41F7-44E4-428D-92F9-9A4F6FE30594}"/>
              </a:ext>
            </a:extLst>
          </p:cNvPr>
          <p:cNvSpPr txBox="1"/>
          <p:nvPr/>
        </p:nvSpPr>
        <p:spPr>
          <a:xfrm rot="716218">
            <a:off x="4775248" y="3767060"/>
            <a:ext cx="824265" cy="369332"/>
          </a:xfrm>
          <a:prstGeom prst="rect">
            <a:avLst/>
          </a:prstGeom>
          <a:noFill/>
        </p:spPr>
        <p:txBody>
          <a:bodyPr wrap="none" rtlCol="0">
            <a:spAutoFit/>
          </a:bodyPr>
          <a:lstStyle/>
          <a:p>
            <a:r>
              <a:rPr lang="en-US" b="1" dirty="0">
                <a:ln>
                  <a:solidFill>
                    <a:srgbClr val="FFFF00"/>
                  </a:solidFill>
                </a:ln>
                <a:solidFill>
                  <a:srgbClr val="FFFF00"/>
                </a:solidFill>
              </a:rPr>
              <a:t>Trench</a:t>
            </a:r>
          </a:p>
        </p:txBody>
      </p:sp>
      <p:sp>
        <p:nvSpPr>
          <p:cNvPr id="12" name="TextBox 11">
            <a:extLst>
              <a:ext uri="{FF2B5EF4-FFF2-40B4-BE49-F238E27FC236}">
                <a16:creationId xmlns:a16="http://schemas.microsoft.com/office/drawing/2014/main" id="{BFCB4F81-117A-41CB-A40D-174C20503907}"/>
              </a:ext>
            </a:extLst>
          </p:cNvPr>
          <p:cNvSpPr txBox="1"/>
          <p:nvPr/>
        </p:nvSpPr>
        <p:spPr>
          <a:xfrm rot="20066812">
            <a:off x="5879158" y="3611922"/>
            <a:ext cx="1077539" cy="369332"/>
          </a:xfrm>
          <a:prstGeom prst="rect">
            <a:avLst/>
          </a:prstGeom>
          <a:noFill/>
        </p:spPr>
        <p:txBody>
          <a:bodyPr wrap="none" rtlCol="0">
            <a:spAutoFit/>
          </a:bodyPr>
          <a:lstStyle/>
          <a:p>
            <a:r>
              <a:rPr lang="en-US" b="1" dirty="0"/>
              <a:t>NW Shelf</a:t>
            </a:r>
          </a:p>
        </p:txBody>
      </p:sp>
      <p:sp>
        <p:nvSpPr>
          <p:cNvPr id="13" name="TextBox 12">
            <a:extLst>
              <a:ext uri="{FF2B5EF4-FFF2-40B4-BE49-F238E27FC236}">
                <a16:creationId xmlns:a16="http://schemas.microsoft.com/office/drawing/2014/main" id="{17F581E4-2B47-4CD8-B368-B430704A8B83}"/>
              </a:ext>
            </a:extLst>
          </p:cNvPr>
          <p:cNvSpPr txBox="1"/>
          <p:nvPr/>
        </p:nvSpPr>
        <p:spPr>
          <a:xfrm rot="20066812">
            <a:off x="5488742" y="3379209"/>
            <a:ext cx="1178336" cy="307777"/>
          </a:xfrm>
          <a:prstGeom prst="rect">
            <a:avLst/>
          </a:prstGeom>
          <a:noFill/>
        </p:spPr>
        <p:txBody>
          <a:bodyPr wrap="none" rtlCol="0">
            <a:spAutoFit/>
          </a:bodyPr>
          <a:lstStyle/>
          <a:p>
            <a:r>
              <a:rPr lang="en-US" sz="1400" b="1" dirty="0">
                <a:ln>
                  <a:solidFill>
                    <a:srgbClr val="FFFF00"/>
                  </a:solidFill>
                </a:ln>
                <a:solidFill>
                  <a:srgbClr val="FFFF00"/>
                </a:solidFill>
              </a:rPr>
              <a:t>Timor Trough</a:t>
            </a:r>
          </a:p>
        </p:txBody>
      </p:sp>
      <p:sp>
        <p:nvSpPr>
          <p:cNvPr id="11" name="Arrow: Right 10">
            <a:extLst>
              <a:ext uri="{FF2B5EF4-FFF2-40B4-BE49-F238E27FC236}">
                <a16:creationId xmlns:a16="http://schemas.microsoft.com/office/drawing/2014/main" id="{9C1B45BE-CB52-4166-89C1-00B697EF4E98}"/>
              </a:ext>
            </a:extLst>
          </p:cNvPr>
          <p:cNvSpPr/>
          <p:nvPr/>
        </p:nvSpPr>
        <p:spPr>
          <a:xfrm rot="3489283">
            <a:off x="5173331" y="2561972"/>
            <a:ext cx="1131694" cy="672029"/>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31E380E-1AF9-4348-8292-F789F1184FB1}"/>
              </a:ext>
            </a:extLst>
          </p:cNvPr>
          <p:cNvSpPr txBox="1"/>
          <p:nvPr/>
        </p:nvSpPr>
        <p:spPr>
          <a:xfrm rot="20066812">
            <a:off x="5274905" y="4280308"/>
            <a:ext cx="1032590" cy="923330"/>
          </a:xfrm>
          <a:prstGeom prst="rect">
            <a:avLst/>
          </a:prstGeom>
          <a:noFill/>
        </p:spPr>
        <p:txBody>
          <a:bodyPr wrap="none" rtlCol="0">
            <a:spAutoFit/>
          </a:bodyPr>
          <a:lstStyle/>
          <a:p>
            <a:r>
              <a:rPr lang="en-US" b="1" dirty="0"/>
              <a:t>SW Shelf</a:t>
            </a:r>
          </a:p>
          <a:p>
            <a:r>
              <a:rPr lang="en-US" b="1" dirty="0"/>
              <a:t>Passive</a:t>
            </a:r>
          </a:p>
          <a:p>
            <a:r>
              <a:rPr lang="en-US" b="1" dirty="0"/>
              <a:t>Margin</a:t>
            </a:r>
          </a:p>
        </p:txBody>
      </p:sp>
      <p:sp>
        <p:nvSpPr>
          <p:cNvPr id="15" name="Rectangle 14">
            <a:extLst>
              <a:ext uri="{FF2B5EF4-FFF2-40B4-BE49-F238E27FC236}">
                <a16:creationId xmlns:a16="http://schemas.microsoft.com/office/drawing/2014/main" id="{13436C73-2D88-4DB1-A313-64C572335A65}"/>
              </a:ext>
            </a:extLst>
          </p:cNvPr>
          <p:cNvSpPr/>
          <p:nvPr/>
        </p:nvSpPr>
        <p:spPr>
          <a:xfrm>
            <a:off x="10911840" y="0"/>
            <a:ext cx="734191" cy="2304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AD439E6-EC7B-4813-AAF4-E96F3CD575CB}"/>
              </a:ext>
            </a:extLst>
          </p:cNvPr>
          <p:cNvSpPr txBox="1"/>
          <p:nvPr/>
        </p:nvSpPr>
        <p:spPr>
          <a:xfrm>
            <a:off x="8011585" y="4303455"/>
            <a:ext cx="4180415" cy="2554545"/>
          </a:xfrm>
          <a:prstGeom prst="rect">
            <a:avLst/>
          </a:prstGeom>
          <a:solidFill>
            <a:schemeClr val="tx1"/>
          </a:solidFill>
        </p:spPr>
        <p:txBody>
          <a:bodyPr wrap="square" rtlCol="0">
            <a:spAutoFit/>
          </a:bodyPr>
          <a:lstStyle/>
          <a:p>
            <a:r>
              <a:rPr lang="en-US" sz="3200" b="1" dirty="0">
                <a:solidFill>
                  <a:srgbClr val="FFFF00"/>
                </a:solidFill>
              </a:rPr>
              <a:t>The Northwest Shelf of </a:t>
            </a:r>
          </a:p>
          <a:p>
            <a:r>
              <a:rPr lang="en-US" sz="3200" b="1" dirty="0">
                <a:solidFill>
                  <a:srgbClr val="FFFF00"/>
                </a:solidFill>
              </a:rPr>
              <a:t>Australia is different. </a:t>
            </a:r>
          </a:p>
          <a:p>
            <a:r>
              <a:rPr lang="en-US" sz="3200" b="1" dirty="0">
                <a:solidFill>
                  <a:srgbClr val="FFFF00"/>
                </a:solidFill>
              </a:rPr>
              <a:t>Here, continental crust  subducts into the</a:t>
            </a:r>
          </a:p>
          <a:p>
            <a:r>
              <a:rPr lang="en-US" sz="3200" b="1" dirty="0">
                <a:solidFill>
                  <a:srgbClr val="FFFF00"/>
                </a:solidFill>
              </a:rPr>
              <a:t>Indonesian Arc.  </a:t>
            </a:r>
          </a:p>
        </p:txBody>
      </p:sp>
      <p:grpSp>
        <p:nvGrpSpPr>
          <p:cNvPr id="16" name="Group 15">
            <a:extLst>
              <a:ext uri="{FF2B5EF4-FFF2-40B4-BE49-F238E27FC236}">
                <a16:creationId xmlns:a16="http://schemas.microsoft.com/office/drawing/2014/main" id="{004ABD1C-03AF-4CD6-BECB-6811A1AEEA64}"/>
              </a:ext>
            </a:extLst>
          </p:cNvPr>
          <p:cNvGrpSpPr/>
          <p:nvPr/>
        </p:nvGrpSpPr>
        <p:grpSpPr>
          <a:xfrm>
            <a:off x="6784072" y="2656180"/>
            <a:ext cx="742447" cy="276999"/>
            <a:chOff x="6189969" y="4060491"/>
            <a:chExt cx="742447" cy="276999"/>
          </a:xfrm>
        </p:grpSpPr>
        <p:cxnSp>
          <p:nvCxnSpPr>
            <p:cNvPr id="18" name="Straight Connector 17">
              <a:extLst>
                <a:ext uri="{FF2B5EF4-FFF2-40B4-BE49-F238E27FC236}">
                  <a16:creationId xmlns:a16="http://schemas.microsoft.com/office/drawing/2014/main" id="{566B9258-0337-48CA-B24D-A528DC644CE4}"/>
                </a:ext>
              </a:extLst>
            </p:cNvPr>
            <p:cNvCxnSpPr>
              <a:cxnSpLocks/>
            </p:cNvCxnSpPr>
            <p:nvPr/>
          </p:nvCxnSpPr>
          <p:spPr>
            <a:xfrm>
              <a:off x="6283467" y="4310067"/>
              <a:ext cx="56673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98E0052-FC80-4A34-A448-EF6EF2C54B62}"/>
                </a:ext>
              </a:extLst>
            </p:cNvPr>
            <p:cNvSpPr txBox="1"/>
            <p:nvPr/>
          </p:nvSpPr>
          <p:spPr>
            <a:xfrm>
              <a:off x="6189969" y="4060491"/>
              <a:ext cx="742447" cy="276999"/>
            </a:xfrm>
            <a:prstGeom prst="rect">
              <a:avLst/>
            </a:prstGeom>
            <a:noFill/>
          </p:spPr>
          <p:txBody>
            <a:bodyPr wrap="none" rtlCol="0">
              <a:spAutoFit/>
            </a:bodyPr>
            <a:lstStyle/>
            <a:p>
              <a:r>
                <a:rPr lang="en-US" sz="1200" b="1" dirty="0">
                  <a:solidFill>
                    <a:srgbClr val="FFFF00"/>
                  </a:solidFill>
                </a:rPr>
                <a:t>1000 Km</a:t>
              </a:r>
            </a:p>
          </p:txBody>
        </p:sp>
      </p:grpSp>
      <p:sp>
        <p:nvSpPr>
          <p:cNvPr id="9" name="Arrow: Right 8">
            <a:extLst>
              <a:ext uri="{FF2B5EF4-FFF2-40B4-BE49-F238E27FC236}">
                <a16:creationId xmlns:a16="http://schemas.microsoft.com/office/drawing/2014/main" id="{48A591E0-23A6-4B17-B71F-91333D042ADD}"/>
              </a:ext>
            </a:extLst>
          </p:cNvPr>
          <p:cNvSpPr/>
          <p:nvPr/>
        </p:nvSpPr>
        <p:spPr>
          <a:xfrm>
            <a:off x="4027876" y="4557943"/>
            <a:ext cx="1206333" cy="725327"/>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E18B44BA-CA6B-4734-BF5A-88AFC80FCA4A}"/>
              </a:ext>
            </a:extLst>
          </p:cNvPr>
          <p:cNvSpPr/>
          <p:nvPr/>
        </p:nvSpPr>
        <p:spPr>
          <a:xfrm rot="14289283">
            <a:off x="6065604" y="4081874"/>
            <a:ext cx="1554480" cy="109728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lide_12_Portland_Audio_Project">
            <a:hlinkClick r:id="" action="ppaction://media"/>
            <a:extLst>
              <a:ext uri="{FF2B5EF4-FFF2-40B4-BE49-F238E27FC236}">
                <a16:creationId xmlns:a16="http://schemas.microsoft.com/office/drawing/2014/main" id="{9603B8F8-591E-4C6A-9795-93160E069C3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37539435"/>
      </p:ext>
    </p:extLst>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31" fill="hold"/>
                                        <p:tgtEl>
                                          <p:spTgt spid="10"/>
                                        </p:tgtEl>
                                      </p:cBhvr>
                                    </p:cmd>
                                  </p:childTnLst>
                                </p:cTn>
                              </p:par>
                              <p:par>
                                <p:cTn id="7" presetID="2" presetClass="entr" presetSubtype="4" fill="hold" grpId="0" nodeType="withEffect">
                                  <p:stCondLst>
                                    <p:cond delay="240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500" fill="hold"/>
                                        <p:tgtEl>
                                          <p:spTgt spid="9"/>
                                        </p:tgtEl>
                                        <p:attrNameLst>
                                          <p:attrName>ppt_x</p:attrName>
                                        </p:attrNameLst>
                                      </p:cBhvr>
                                      <p:tavLst>
                                        <p:tav tm="0">
                                          <p:val>
                                            <p:strVal val="#ppt_x"/>
                                          </p:val>
                                        </p:tav>
                                        <p:tav tm="100000">
                                          <p:val>
                                            <p:strVal val="#ppt_x"/>
                                          </p:val>
                                        </p:tav>
                                      </p:tavLst>
                                    </p:anim>
                                    <p:anim calcmode="lin" valueType="num">
                                      <p:cBhvr additive="base">
                                        <p:cTn id="10" dur="500" fill="hold"/>
                                        <p:tgtEl>
                                          <p:spTgt spid="9"/>
                                        </p:tgtEl>
                                        <p:attrNameLst>
                                          <p:attrName>ppt_y</p:attrName>
                                        </p:attrNameLst>
                                      </p:cBhvr>
                                      <p:tavLst>
                                        <p:tav tm="0">
                                          <p:val>
                                            <p:strVal val="1+#ppt_h/2"/>
                                          </p:val>
                                        </p:tav>
                                        <p:tav tm="100000">
                                          <p:val>
                                            <p:strVal val="#ppt_y"/>
                                          </p:val>
                                        </p:tav>
                                      </p:tavLst>
                                    </p:anim>
                                  </p:childTnLst>
                                </p:cTn>
                              </p:par>
                              <p:par>
                                <p:cTn id="11" presetID="1" presetClass="entr" presetSubtype="0" fill="hold" grpId="0" nodeType="withEffect">
                                  <p:stCondLst>
                                    <p:cond delay="27000"/>
                                  </p:stCondLst>
                                  <p:childTnLst>
                                    <p:set>
                                      <p:cBhvr>
                                        <p:cTn id="12" dur="1" fill="hold">
                                          <p:stCondLst>
                                            <p:cond delay="0"/>
                                          </p:stCondLst>
                                        </p:cTn>
                                        <p:tgtEl>
                                          <p:spTgt spid="20"/>
                                        </p:tgtEl>
                                        <p:attrNameLst>
                                          <p:attrName>style.visibility</p:attrName>
                                        </p:attrNameLst>
                                      </p:cBhvr>
                                      <p:to>
                                        <p:strVal val="visible"/>
                                      </p:to>
                                    </p:set>
                                  </p:childTnLst>
                                </p:cTn>
                              </p:par>
                              <p:par>
                                <p:cTn id="13" presetID="22" presetClass="entr" presetSubtype="8" fill="hold" grpId="0" nodeType="withEffect">
                                  <p:stCondLst>
                                    <p:cond delay="100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10"/>
                </p:tgtEl>
              </p:cMediaNode>
            </p:audio>
          </p:childTnLst>
        </p:cTn>
      </p:par>
    </p:tnLst>
    <p:bldLst>
      <p:bldP spid="4" grpId="0"/>
      <p:bldP spid="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DDC063-1891-4FBD-B03B-78437A7513A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Lst>
          </a:blip>
          <a:stretch>
            <a:fillRect/>
          </a:stretch>
        </p:blipFill>
        <p:spPr>
          <a:xfrm>
            <a:off x="545969" y="0"/>
            <a:ext cx="11100062" cy="6858000"/>
          </a:xfrm>
          <a:prstGeom prst="rect">
            <a:avLst/>
          </a:prstGeom>
        </p:spPr>
      </p:pic>
      <p:grpSp>
        <p:nvGrpSpPr>
          <p:cNvPr id="11" name="Group 10">
            <a:extLst>
              <a:ext uri="{FF2B5EF4-FFF2-40B4-BE49-F238E27FC236}">
                <a16:creationId xmlns:a16="http://schemas.microsoft.com/office/drawing/2014/main" id="{0EB470A3-1087-4751-962B-1D3FC670B090}"/>
              </a:ext>
            </a:extLst>
          </p:cNvPr>
          <p:cNvGrpSpPr/>
          <p:nvPr/>
        </p:nvGrpSpPr>
        <p:grpSpPr>
          <a:xfrm>
            <a:off x="5205414" y="2738438"/>
            <a:ext cx="497413" cy="967561"/>
            <a:chOff x="5205414" y="2738438"/>
            <a:chExt cx="497413" cy="967561"/>
          </a:xfrm>
        </p:grpSpPr>
        <p:cxnSp>
          <p:nvCxnSpPr>
            <p:cNvPr id="4" name="Straight Connector 3">
              <a:extLst>
                <a:ext uri="{FF2B5EF4-FFF2-40B4-BE49-F238E27FC236}">
                  <a16:creationId xmlns:a16="http://schemas.microsoft.com/office/drawing/2014/main" id="{D3380DF3-6C72-435D-A5B9-08E1D2BA2552}"/>
                </a:ext>
              </a:extLst>
            </p:cNvPr>
            <p:cNvCxnSpPr>
              <a:cxnSpLocks/>
            </p:cNvCxnSpPr>
            <p:nvPr/>
          </p:nvCxnSpPr>
          <p:spPr>
            <a:xfrm flipH="1" flipV="1">
              <a:off x="5210176" y="2971802"/>
              <a:ext cx="161925" cy="50006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369C5E0-4842-4B62-90D2-1CCF5C7C1EB1}"/>
                </a:ext>
              </a:extLst>
            </p:cNvPr>
            <p:cNvSpPr txBox="1"/>
            <p:nvPr/>
          </p:nvSpPr>
          <p:spPr>
            <a:xfrm>
              <a:off x="5205414" y="2738438"/>
              <a:ext cx="352982" cy="400110"/>
            </a:xfrm>
            <a:prstGeom prst="rect">
              <a:avLst/>
            </a:prstGeom>
            <a:noFill/>
          </p:spPr>
          <p:txBody>
            <a:bodyPr wrap="none" rtlCol="0">
              <a:spAutoFit/>
            </a:bodyPr>
            <a:lstStyle/>
            <a:p>
              <a:r>
                <a:rPr lang="en-US" sz="2000" b="1" dirty="0">
                  <a:solidFill>
                    <a:srgbClr val="FFFF00"/>
                  </a:solidFill>
                </a:rPr>
                <a:t>N</a:t>
              </a:r>
            </a:p>
          </p:txBody>
        </p:sp>
        <p:sp>
          <p:nvSpPr>
            <p:cNvPr id="10" name="TextBox 9">
              <a:extLst>
                <a:ext uri="{FF2B5EF4-FFF2-40B4-BE49-F238E27FC236}">
                  <a16:creationId xmlns:a16="http://schemas.microsoft.com/office/drawing/2014/main" id="{1D993925-9185-4211-9873-301C9E61B49C}"/>
                </a:ext>
              </a:extLst>
            </p:cNvPr>
            <p:cNvSpPr txBox="1"/>
            <p:nvPr/>
          </p:nvSpPr>
          <p:spPr>
            <a:xfrm>
              <a:off x="5372287" y="3244334"/>
              <a:ext cx="330540" cy="461665"/>
            </a:xfrm>
            <a:prstGeom prst="rect">
              <a:avLst/>
            </a:prstGeom>
            <a:noFill/>
          </p:spPr>
          <p:txBody>
            <a:bodyPr wrap="none" rtlCol="0">
              <a:spAutoFit/>
            </a:bodyPr>
            <a:lstStyle/>
            <a:p>
              <a:r>
                <a:rPr lang="en-US" sz="2400" b="1" dirty="0">
                  <a:solidFill>
                    <a:srgbClr val="FFFF00"/>
                  </a:solidFill>
                </a:rPr>
                <a:t>S</a:t>
              </a:r>
            </a:p>
          </p:txBody>
        </p:sp>
      </p:grpSp>
      <p:sp>
        <p:nvSpPr>
          <p:cNvPr id="5" name="Arrow: Right 4">
            <a:extLst>
              <a:ext uri="{FF2B5EF4-FFF2-40B4-BE49-F238E27FC236}">
                <a16:creationId xmlns:a16="http://schemas.microsoft.com/office/drawing/2014/main" id="{1A07E9D0-38DC-4FE5-BB21-331ED6C5048B}"/>
              </a:ext>
            </a:extLst>
          </p:cNvPr>
          <p:cNvSpPr/>
          <p:nvPr/>
        </p:nvSpPr>
        <p:spPr>
          <a:xfrm rot="20014917">
            <a:off x="4406035" y="3434468"/>
            <a:ext cx="847727" cy="366993"/>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E85BF6BC-84E3-449F-9C08-1E53D938215E}"/>
              </a:ext>
            </a:extLst>
          </p:cNvPr>
          <p:cNvGrpSpPr/>
          <p:nvPr/>
        </p:nvGrpSpPr>
        <p:grpSpPr>
          <a:xfrm>
            <a:off x="6482332" y="3068009"/>
            <a:ext cx="1306286" cy="369332"/>
            <a:chOff x="3170712" y="6206629"/>
            <a:chExt cx="1306286" cy="369332"/>
          </a:xfrm>
        </p:grpSpPr>
        <p:cxnSp>
          <p:nvCxnSpPr>
            <p:cNvPr id="8" name="Straight Connector 7">
              <a:extLst>
                <a:ext uri="{FF2B5EF4-FFF2-40B4-BE49-F238E27FC236}">
                  <a16:creationId xmlns:a16="http://schemas.microsoft.com/office/drawing/2014/main" id="{E40E3867-63B3-45B1-8BA3-9183D8332C94}"/>
                </a:ext>
              </a:extLst>
            </p:cNvPr>
            <p:cNvCxnSpPr/>
            <p:nvPr/>
          </p:nvCxnSpPr>
          <p:spPr>
            <a:xfrm>
              <a:off x="3170712" y="6575961"/>
              <a:ext cx="13062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754C14-74E0-45D6-A4CD-F645B1F9DD99}"/>
                </a:ext>
              </a:extLst>
            </p:cNvPr>
            <p:cNvSpPr txBox="1"/>
            <p:nvPr/>
          </p:nvSpPr>
          <p:spPr>
            <a:xfrm>
              <a:off x="3379053" y="6206629"/>
              <a:ext cx="900311" cy="369332"/>
            </a:xfrm>
            <a:prstGeom prst="rect">
              <a:avLst/>
            </a:prstGeom>
            <a:noFill/>
          </p:spPr>
          <p:txBody>
            <a:bodyPr wrap="none" rtlCol="0">
              <a:spAutoFit/>
            </a:bodyPr>
            <a:lstStyle/>
            <a:p>
              <a:r>
                <a:rPr lang="en-US" b="1" dirty="0"/>
                <a:t>500 Km</a:t>
              </a:r>
            </a:p>
          </p:txBody>
        </p:sp>
      </p:grpSp>
      <p:sp>
        <p:nvSpPr>
          <p:cNvPr id="13" name="TextBox 12">
            <a:extLst>
              <a:ext uri="{FF2B5EF4-FFF2-40B4-BE49-F238E27FC236}">
                <a16:creationId xmlns:a16="http://schemas.microsoft.com/office/drawing/2014/main" id="{469E2C85-7261-4D3C-A7C0-59B9FBEBAFB9}"/>
              </a:ext>
            </a:extLst>
          </p:cNvPr>
          <p:cNvSpPr txBox="1"/>
          <p:nvPr/>
        </p:nvSpPr>
        <p:spPr>
          <a:xfrm rot="19964232">
            <a:off x="3219918" y="2776906"/>
            <a:ext cx="1768433" cy="461665"/>
          </a:xfrm>
          <a:prstGeom prst="rect">
            <a:avLst/>
          </a:prstGeom>
          <a:noFill/>
        </p:spPr>
        <p:txBody>
          <a:bodyPr wrap="none" rtlCol="0">
            <a:spAutoFit/>
          </a:bodyPr>
          <a:lstStyle/>
          <a:p>
            <a:r>
              <a:rPr lang="en-US" sz="2400" b="1" dirty="0">
                <a:solidFill>
                  <a:schemeClr val="bg1"/>
                </a:solidFill>
              </a:rPr>
              <a:t>Timor Island</a:t>
            </a:r>
          </a:p>
        </p:txBody>
      </p:sp>
      <p:sp>
        <p:nvSpPr>
          <p:cNvPr id="14" name="TextBox 13">
            <a:extLst>
              <a:ext uri="{FF2B5EF4-FFF2-40B4-BE49-F238E27FC236}">
                <a16:creationId xmlns:a16="http://schemas.microsoft.com/office/drawing/2014/main" id="{2048C174-48E2-4C68-9AD3-35C7D9E19424}"/>
              </a:ext>
            </a:extLst>
          </p:cNvPr>
          <p:cNvSpPr txBox="1"/>
          <p:nvPr/>
        </p:nvSpPr>
        <p:spPr>
          <a:xfrm>
            <a:off x="1448789" y="4380456"/>
            <a:ext cx="1297150" cy="369332"/>
          </a:xfrm>
          <a:prstGeom prst="rect">
            <a:avLst/>
          </a:prstGeom>
          <a:noFill/>
        </p:spPr>
        <p:txBody>
          <a:bodyPr wrap="none" rtlCol="0">
            <a:spAutoFit/>
          </a:bodyPr>
          <a:lstStyle/>
          <a:p>
            <a:r>
              <a:rPr lang="en-US" b="1" dirty="0">
                <a:solidFill>
                  <a:schemeClr val="bg1"/>
                </a:solidFill>
              </a:rPr>
              <a:t>WD 17,000’</a:t>
            </a:r>
          </a:p>
        </p:txBody>
      </p:sp>
      <p:sp>
        <p:nvSpPr>
          <p:cNvPr id="15" name="Oval 14">
            <a:extLst>
              <a:ext uri="{FF2B5EF4-FFF2-40B4-BE49-F238E27FC236}">
                <a16:creationId xmlns:a16="http://schemas.microsoft.com/office/drawing/2014/main" id="{B90EA26C-34D5-4EFD-A473-3038E9591E21}"/>
              </a:ext>
            </a:extLst>
          </p:cNvPr>
          <p:cNvSpPr/>
          <p:nvPr/>
        </p:nvSpPr>
        <p:spPr>
          <a:xfrm>
            <a:off x="5838980" y="4144488"/>
            <a:ext cx="182880" cy="18466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92EE4B4-52DB-4336-8F00-991DD9080584}"/>
              </a:ext>
            </a:extLst>
          </p:cNvPr>
          <p:cNvSpPr txBox="1"/>
          <p:nvPr/>
        </p:nvSpPr>
        <p:spPr>
          <a:xfrm>
            <a:off x="6021860" y="4111707"/>
            <a:ext cx="1267206" cy="523220"/>
          </a:xfrm>
          <a:prstGeom prst="rect">
            <a:avLst/>
          </a:prstGeom>
          <a:noFill/>
        </p:spPr>
        <p:txBody>
          <a:bodyPr wrap="none" rtlCol="0">
            <a:spAutoFit/>
          </a:bodyPr>
          <a:lstStyle/>
          <a:p>
            <a:r>
              <a:rPr lang="en-US" sz="2800" b="1" dirty="0"/>
              <a:t>Darwin</a:t>
            </a:r>
          </a:p>
        </p:txBody>
      </p:sp>
      <p:sp>
        <p:nvSpPr>
          <p:cNvPr id="17" name="TextBox 16">
            <a:extLst>
              <a:ext uri="{FF2B5EF4-FFF2-40B4-BE49-F238E27FC236}">
                <a16:creationId xmlns:a16="http://schemas.microsoft.com/office/drawing/2014/main" id="{B4A13207-83E5-4FB0-A090-972DFE2D6E22}"/>
              </a:ext>
            </a:extLst>
          </p:cNvPr>
          <p:cNvSpPr txBox="1"/>
          <p:nvPr/>
        </p:nvSpPr>
        <p:spPr>
          <a:xfrm>
            <a:off x="3601079" y="5560297"/>
            <a:ext cx="1033040" cy="646331"/>
          </a:xfrm>
          <a:prstGeom prst="rect">
            <a:avLst/>
          </a:prstGeom>
          <a:noFill/>
        </p:spPr>
        <p:txBody>
          <a:bodyPr wrap="none" rtlCol="0">
            <a:spAutoFit/>
          </a:bodyPr>
          <a:lstStyle/>
          <a:p>
            <a:r>
              <a:rPr lang="en-US" b="1" dirty="0"/>
              <a:t>Western</a:t>
            </a:r>
          </a:p>
          <a:p>
            <a:r>
              <a:rPr lang="en-US" b="1" dirty="0"/>
              <a:t>Australia</a:t>
            </a:r>
          </a:p>
        </p:txBody>
      </p:sp>
      <p:sp>
        <p:nvSpPr>
          <p:cNvPr id="18" name="TextBox 17">
            <a:extLst>
              <a:ext uri="{FF2B5EF4-FFF2-40B4-BE49-F238E27FC236}">
                <a16:creationId xmlns:a16="http://schemas.microsoft.com/office/drawing/2014/main" id="{F78BE6DE-1677-41D1-BF93-C3521D45587D}"/>
              </a:ext>
            </a:extLst>
          </p:cNvPr>
          <p:cNvSpPr txBox="1"/>
          <p:nvPr/>
        </p:nvSpPr>
        <p:spPr>
          <a:xfrm>
            <a:off x="6099852" y="4913966"/>
            <a:ext cx="1066318" cy="646331"/>
          </a:xfrm>
          <a:prstGeom prst="rect">
            <a:avLst/>
          </a:prstGeom>
          <a:noFill/>
        </p:spPr>
        <p:txBody>
          <a:bodyPr wrap="none" rtlCol="0">
            <a:spAutoFit/>
          </a:bodyPr>
          <a:lstStyle/>
          <a:p>
            <a:r>
              <a:rPr lang="en-US" b="1" dirty="0"/>
              <a:t>Northern</a:t>
            </a:r>
          </a:p>
          <a:p>
            <a:r>
              <a:rPr lang="en-US" b="1" dirty="0"/>
              <a:t>Territory</a:t>
            </a:r>
          </a:p>
        </p:txBody>
      </p:sp>
      <p:sp>
        <p:nvSpPr>
          <p:cNvPr id="19" name="TextBox 18">
            <a:extLst>
              <a:ext uri="{FF2B5EF4-FFF2-40B4-BE49-F238E27FC236}">
                <a16:creationId xmlns:a16="http://schemas.microsoft.com/office/drawing/2014/main" id="{791A37AA-F080-4C85-9097-1C6DB6FB227E}"/>
              </a:ext>
            </a:extLst>
          </p:cNvPr>
          <p:cNvSpPr txBox="1"/>
          <p:nvPr/>
        </p:nvSpPr>
        <p:spPr>
          <a:xfrm>
            <a:off x="8389971" y="5698796"/>
            <a:ext cx="1329210" cy="369332"/>
          </a:xfrm>
          <a:prstGeom prst="rect">
            <a:avLst/>
          </a:prstGeom>
          <a:noFill/>
        </p:spPr>
        <p:txBody>
          <a:bodyPr wrap="none" rtlCol="0">
            <a:spAutoFit/>
          </a:bodyPr>
          <a:lstStyle/>
          <a:p>
            <a:r>
              <a:rPr lang="en-US" b="1" dirty="0"/>
              <a:t>Queensland</a:t>
            </a:r>
          </a:p>
        </p:txBody>
      </p:sp>
      <p:sp>
        <p:nvSpPr>
          <p:cNvPr id="22" name="Freeform: Shape 21">
            <a:extLst>
              <a:ext uri="{FF2B5EF4-FFF2-40B4-BE49-F238E27FC236}">
                <a16:creationId xmlns:a16="http://schemas.microsoft.com/office/drawing/2014/main" id="{B75ABCB5-D1D2-4C9E-945D-07321473ABDA}"/>
              </a:ext>
            </a:extLst>
          </p:cNvPr>
          <p:cNvSpPr/>
          <p:nvPr/>
        </p:nvSpPr>
        <p:spPr>
          <a:xfrm>
            <a:off x="8958263" y="3624263"/>
            <a:ext cx="138226" cy="150406"/>
          </a:xfrm>
          <a:custGeom>
            <a:avLst/>
            <a:gdLst>
              <a:gd name="connsiteX0" fmla="*/ 76200 w 138226"/>
              <a:gd name="connsiteY0" fmla="*/ 150018 h 150406"/>
              <a:gd name="connsiteX1" fmla="*/ 88106 w 138226"/>
              <a:gd name="connsiteY1" fmla="*/ 142875 h 150406"/>
              <a:gd name="connsiteX2" fmla="*/ 92868 w 138226"/>
              <a:gd name="connsiteY2" fmla="*/ 135731 h 150406"/>
              <a:gd name="connsiteX3" fmla="*/ 114300 w 138226"/>
              <a:gd name="connsiteY3" fmla="*/ 116681 h 150406"/>
              <a:gd name="connsiteX4" fmla="*/ 116681 w 138226"/>
              <a:gd name="connsiteY4" fmla="*/ 107156 h 150406"/>
              <a:gd name="connsiteX5" fmla="*/ 123825 w 138226"/>
              <a:gd name="connsiteY5" fmla="*/ 76200 h 150406"/>
              <a:gd name="connsiteX6" fmla="*/ 126206 w 138226"/>
              <a:gd name="connsiteY6" fmla="*/ 69056 h 150406"/>
              <a:gd name="connsiteX7" fmla="*/ 133350 w 138226"/>
              <a:gd name="connsiteY7" fmla="*/ 64293 h 150406"/>
              <a:gd name="connsiteX8" fmla="*/ 135731 w 138226"/>
              <a:gd name="connsiteY8" fmla="*/ 40481 h 150406"/>
              <a:gd name="connsiteX9" fmla="*/ 126206 w 138226"/>
              <a:gd name="connsiteY9" fmla="*/ 33337 h 150406"/>
              <a:gd name="connsiteX10" fmla="*/ 116681 w 138226"/>
              <a:gd name="connsiteY10" fmla="*/ 19050 h 150406"/>
              <a:gd name="connsiteX11" fmla="*/ 114300 w 138226"/>
              <a:gd name="connsiteY11" fmla="*/ 11906 h 150406"/>
              <a:gd name="connsiteX12" fmla="*/ 100012 w 138226"/>
              <a:gd name="connsiteY12" fmla="*/ 4762 h 150406"/>
              <a:gd name="connsiteX13" fmla="*/ 90487 w 138226"/>
              <a:gd name="connsiteY13" fmla="*/ 0 h 150406"/>
              <a:gd name="connsiteX14" fmla="*/ 28575 w 138226"/>
              <a:gd name="connsiteY14" fmla="*/ 2381 h 150406"/>
              <a:gd name="connsiteX15" fmla="*/ 23812 w 138226"/>
              <a:gd name="connsiteY15" fmla="*/ 9525 h 150406"/>
              <a:gd name="connsiteX16" fmla="*/ 16668 w 138226"/>
              <a:gd name="connsiteY16" fmla="*/ 14287 h 150406"/>
              <a:gd name="connsiteX17" fmla="*/ 9525 w 138226"/>
              <a:gd name="connsiteY17" fmla="*/ 21431 h 150406"/>
              <a:gd name="connsiteX18" fmla="*/ 2381 w 138226"/>
              <a:gd name="connsiteY18" fmla="*/ 45243 h 150406"/>
              <a:gd name="connsiteX19" fmla="*/ 0 w 138226"/>
              <a:gd name="connsiteY19" fmla="*/ 59531 h 150406"/>
              <a:gd name="connsiteX20" fmla="*/ 4762 w 138226"/>
              <a:gd name="connsiteY20" fmla="*/ 88106 h 150406"/>
              <a:gd name="connsiteX21" fmla="*/ 11906 w 138226"/>
              <a:gd name="connsiteY21" fmla="*/ 95250 h 150406"/>
              <a:gd name="connsiteX22" fmla="*/ 21431 w 138226"/>
              <a:gd name="connsiteY22" fmla="*/ 109537 h 150406"/>
              <a:gd name="connsiteX23" fmla="*/ 30956 w 138226"/>
              <a:gd name="connsiteY23" fmla="*/ 123825 h 150406"/>
              <a:gd name="connsiteX24" fmla="*/ 33337 w 138226"/>
              <a:gd name="connsiteY24" fmla="*/ 130968 h 150406"/>
              <a:gd name="connsiteX25" fmla="*/ 76200 w 138226"/>
              <a:gd name="connsiteY25" fmla="*/ 150018 h 15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8226" h="150406">
                <a:moveTo>
                  <a:pt x="76200" y="150018"/>
                </a:moveTo>
                <a:cubicBezTo>
                  <a:pt x="85328" y="152002"/>
                  <a:pt x="84592" y="145887"/>
                  <a:pt x="88106" y="142875"/>
                </a:cubicBezTo>
                <a:cubicBezTo>
                  <a:pt x="90279" y="141013"/>
                  <a:pt x="90967" y="137870"/>
                  <a:pt x="92868" y="135731"/>
                </a:cubicBezTo>
                <a:cubicBezTo>
                  <a:pt x="104731" y="122385"/>
                  <a:pt x="103442" y="123919"/>
                  <a:pt x="114300" y="116681"/>
                </a:cubicBezTo>
                <a:cubicBezTo>
                  <a:pt x="115094" y="113506"/>
                  <a:pt x="115971" y="110351"/>
                  <a:pt x="116681" y="107156"/>
                </a:cubicBezTo>
                <a:cubicBezTo>
                  <a:pt x="119201" y="95815"/>
                  <a:pt x="119931" y="87883"/>
                  <a:pt x="123825" y="76200"/>
                </a:cubicBezTo>
                <a:cubicBezTo>
                  <a:pt x="124619" y="73819"/>
                  <a:pt x="124638" y="71016"/>
                  <a:pt x="126206" y="69056"/>
                </a:cubicBezTo>
                <a:cubicBezTo>
                  <a:pt x="127994" y="66821"/>
                  <a:pt x="130969" y="65881"/>
                  <a:pt x="133350" y="64293"/>
                </a:cubicBezTo>
                <a:cubicBezTo>
                  <a:pt x="135885" y="56687"/>
                  <a:pt x="141456" y="48496"/>
                  <a:pt x="135731" y="40481"/>
                </a:cubicBezTo>
                <a:cubicBezTo>
                  <a:pt x="133424" y="37251"/>
                  <a:pt x="129381" y="35718"/>
                  <a:pt x="126206" y="33337"/>
                </a:cubicBezTo>
                <a:cubicBezTo>
                  <a:pt x="120544" y="16350"/>
                  <a:pt x="128573" y="36887"/>
                  <a:pt x="116681" y="19050"/>
                </a:cubicBezTo>
                <a:cubicBezTo>
                  <a:pt x="115289" y="16961"/>
                  <a:pt x="115868" y="13866"/>
                  <a:pt x="114300" y="11906"/>
                </a:cubicBezTo>
                <a:cubicBezTo>
                  <a:pt x="110320" y="6931"/>
                  <a:pt x="105265" y="7013"/>
                  <a:pt x="100012" y="4762"/>
                </a:cubicBezTo>
                <a:cubicBezTo>
                  <a:pt x="96749" y="3364"/>
                  <a:pt x="93662" y="1587"/>
                  <a:pt x="90487" y="0"/>
                </a:cubicBezTo>
                <a:cubicBezTo>
                  <a:pt x="69850" y="794"/>
                  <a:pt x="49020" y="-540"/>
                  <a:pt x="28575" y="2381"/>
                </a:cubicBezTo>
                <a:cubicBezTo>
                  <a:pt x="25742" y="2786"/>
                  <a:pt x="25836" y="7501"/>
                  <a:pt x="23812" y="9525"/>
                </a:cubicBezTo>
                <a:cubicBezTo>
                  <a:pt x="21788" y="11549"/>
                  <a:pt x="18867" y="12455"/>
                  <a:pt x="16668" y="14287"/>
                </a:cubicBezTo>
                <a:cubicBezTo>
                  <a:pt x="14081" y="16443"/>
                  <a:pt x="11906" y="19050"/>
                  <a:pt x="9525" y="21431"/>
                </a:cubicBezTo>
                <a:cubicBezTo>
                  <a:pt x="6486" y="30547"/>
                  <a:pt x="4181" y="36243"/>
                  <a:pt x="2381" y="45243"/>
                </a:cubicBezTo>
                <a:cubicBezTo>
                  <a:pt x="1434" y="49978"/>
                  <a:pt x="794" y="54768"/>
                  <a:pt x="0" y="59531"/>
                </a:cubicBezTo>
                <a:cubicBezTo>
                  <a:pt x="18" y="59677"/>
                  <a:pt x="2245" y="83701"/>
                  <a:pt x="4762" y="88106"/>
                </a:cubicBezTo>
                <a:cubicBezTo>
                  <a:pt x="6433" y="91030"/>
                  <a:pt x="9525" y="92869"/>
                  <a:pt x="11906" y="95250"/>
                </a:cubicBezTo>
                <a:cubicBezTo>
                  <a:pt x="16460" y="108912"/>
                  <a:pt x="11026" y="96158"/>
                  <a:pt x="21431" y="109537"/>
                </a:cubicBezTo>
                <a:cubicBezTo>
                  <a:pt x="24945" y="114055"/>
                  <a:pt x="30956" y="123825"/>
                  <a:pt x="30956" y="123825"/>
                </a:cubicBezTo>
                <a:cubicBezTo>
                  <a:pt x="31750" y="126206"/>
                  <a:pt x="31562" y="129193"/>
                  <a:pt x="33337" y="130968"/>
                </a:cubicBezTo>
                <a:cubicBezTo>
                  <a:pt x="50005" y="147636"/>
                  <a:pt x="67072" y="148034"/>
                  <a:pt x="76200" y="150018"/>
                </a:cubicBezTo>
                <a:close/>
              </a:path>
            </a:pathLst>
          </a:custGeom>
          <a:solidFill>
            <a:srgbClr val="B1D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AA5E9E4-D5FE-47D2-8E36-956A6F095C5C}"/>
              </a:ext>
            </a:extLst>
          </p:cNvPr>
          <p:cNvSpPr txBox="1"/>
          <p:nvPr/>
        </p:nvSpPr>
        <p:spPr>
          <a:xfrm rot="20058625">
            <a:off x="4385389" y="3652139"/>
            <a:ext cx="1312732" cy="707886"/>
          </a:xfrm>
          <a:prstGeom prst="rect">
            <a:avLst/>
          </a:prstGeom>
          <a:noFill/>
        </p:spPr>
        <p:txBody>
          <a:bodyPr wrap="none" rtlCol="0">
            <a:spAutoFit/>
          </a:bodyPr>
          <a:lstStyle/>
          <a:p>
            <a:r>
              <a:rPr lang="en-US" sz="2000" b="1" dirty="0"/>
              <a:t>Northwest</a:t>
            </a:r>
          </a:p>
          <a:p>
            <a:r>
              <a:rPr lang="en-US" sz="2000" b="1" dirty="0"/>
              <a:t>Shelf</a:t>
            </a:r>
          </a:p>
        </p:txBody>
      </p:sp>
      <p:pic>
        <p:nvPicPr>
          <p:cNvPr id="6" name="Slide_13_Portland_Audio_Project">
            <a:hlinkClick r:id="" action="ppaction://media"/>
            <a:extLst>
              <a:ext uri="{FF2B5EF4-FFF2-40B4-BE49-F238E27FC236}">
                <a16:creationId xmlns:a16="http://schemas.microsoft.com/office/drawing/2014/main" id="{41A68009-EF84-49AD-BA3E-6A0A261AFB7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3863305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24" fill="hold"/>
                                        <p:tgtEl>
                                          <p:spTgt spid="6"/>
                                        </p:tgtEl>
                                      </p:cBhvr>
                                    </p:cmd>
                                  </p:childTnLst>
                                </p:cTn>
                              </p:par>
                              <p:par>
                                <p:cTn id="7" presetID="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500" fill="hold"/>
                                        <p:tgtEl>
                                          <p:spTgt spid="5"/>
                                        </p:tgtEl>
                                        <p:attrNameLst>
                                          <p:attrName>ppt_x</p:attrName>
                                        </p:attrNameLst>
                                      </p:cBhvr>
                                      <p:tavLst>
                                        <p:tav tm="0">
                                          <p:val>
                                            <p:strVal val="0-#ppt_w/2"/>
                                          </p:val>
                                        </p:tav>
                                        <p:tav tm="100000">
                                          <p:val>
                                            <p:strVal val="#ppt_x"/>
                                          </p:val>
                                        </p:tav>
                                      </p:tavLst>
                                    </p:anim>
                                    <p:anim calcmode="lin" valueType="num">
                                      <p:cBhvr additive="base">
                                        <p:cTn id="10"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6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DBD23A-C333-487F-BB85-FF92022C0390}"/>
              </a:ext>
            </a:extLst>
          </p:cNvPr>
          <p:cNvPicPr>
            <a:picLocks noChangeAspect="1"/>
          </p:cNvPicPr>
          <p:nvPr/>
        </p:nvPicPr>
        <p:blipFill rotWithShape="1">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91440"/>
            <a:ext cx="12192000" cy="1724464"/>
          </a:xfrm>
          <a:prstGeom prst="rect">
            <a:avLst/>
          </a:prstGeom>
        </p:spPr>
      </p:pic>
      <p:pic>
        <p:nvPicPr>
          <p:cNvPr id="9" name="Picture 8">
            <a:extLst>
              <a:ext uri="{FF2B5EF4-FFF2-40B4-BE49-F238E27FC236}">
                <a16:creationId xmlns:a16="http://schemas.microsoft.com/office/drawing/2014/main" id="{8A96D64E-66C0-479B-8DA1-EE79CFB3AC63}"/>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1724465"/>
            <a:ext cx="12192000" cy="1724464"/>
          </a:xfrm>
          <a:prstGeom prst="rect">
            <a:avLst/>
          </a:prstGeom>
        </p:spPr>
      </p:pic>
      <p:sp>
        <p:nvSpPr>
          <p:cNvPr id="4" name="Arrow: Right 3">
            <a:extLst>
              <a:ext uri="{FF2B5EF4-FFF2-40B4-BE49-F238E27FC236}">
                <a16:creationId xmlns:a16="http://schemas.microsoft.com/office/drawing/2014/main" id="{9EFE2F9D-8CBF-4E7A-9CA9-B54C720577E7}"/>
              </a:ext>
            </a:extLst>
          </p:cNvPr>
          <p:cNvSpPr/>
          <p:nvPr/>
        </p:nvSpPr>
        <p:spPr>
          <a:xfrm flipH="1">
            <a:off x="3499473" y="2902634"/>
            <a:ext cx="1743087" cy="3868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F146B5-444C-4094-92C8-9BE6733E042A}"/>
              </a:ext>
            </a:extLst>
          </p:cNvPr>
          <p:cNvSpPr txBox="1"/>
          <p:nvPr/>
        </p:nvSpPr>
        <p:spPr>
          <a:xfrm>
            <a:off x="6790944" y="1031967"/>
            <a:ext cx="3776996" cy="461665"/>
          </a:xfrm>
          <a:prstGeom prst="rect">
            <a:avLst/>
          </a:prstGeom>
          <a:noFill/>
        </p:spPr>
        <p:txBody>
          <a:bodyPr wrap="none" rtlCol="0">
            <a:spAutoFit/>
          </a:bodyPr>
          <a:lstStyle/>
          <a:p>
            <a:r>
              <a:rPr lang="en-US" sz="2400" b="1" dirty="0">
                <a:solidFill>
                  <a:srgbClr val="FFFF00"/>
                </a:solidFill>
              </a:rPr>
              <a:t>Australian Continental Crust</a:t>
            </a:r>
          </a:p>
        </p:txBody>
      </p:sp>
      <p:sp>
        <p:nvSpPr>
          <p:cNvPr id="15" name="TextBox 14">
            <a:extLst>
              <a:ext uri="{FF2B5EF4-FFF2-40B4-BE49-F238E27FC236}">
                <a16:creationId xmlns:a16="http://schemas.microsoft.com/office/drawing/2014/main" id="{AA298B65-9C8E-4578-830F-30153EBA3CD5}"/>
              </a:ext>
            </a:extLst>
          </p:cNvPr>
          <p:cNvSpPr txBox="1"/>
          <p:nvPr/>
        </p:nvSpPr>
        <p:spPr>
          <a:xfrm>
            <a:off x="5328300" y="2802696"/>
            <a:ext cx="3776996" cy="461665"/>
          </a:xfrm>
          <a:prstGeom prst="rect">
            <a:avLst/>
          </a:prstGeom>
          <a:noFill/>
        </p:spPr>
        <p:txBody>
          <a:bodyPr wrap="none" rtlCol="0">
            <a:spAutoFit/>
          </a:bodyPr>
          <a:lstStyle/>
          <a:p>
            <a:r>
              <a:rPr lang="en-US" sz="2400" b="1" dirty="0">
                <a:solidFill>
                  <a:srgbClr val="FFFF00"/>
                </a:solidFill>
              </a:rPr>
              <a:t>Australian Continental Crust</a:t>
            </a:r>
          </a:p>
        </p:txBody>
      </p:sp>
      <p:sp>
        <p:nvSpPr>
          <p:cNvPr id="6" name="Rectangle 5">
            <a:extLst>
              <a:ext uri="{FF2B5EF4-FFF2-40B4-BE49-F238E27FC236}">
                <a16:creationId xmlns:a16="http://schemas.microsoft.com/office/drawing/2014/main" id="{93EB69D1-26C3-42CF-839E-0CAC3D43FB3E}"/>
              </a:ext>
            </a:extLst>
          </p:cNvPr>
          <p:cNvSpPr/>
          <p:nvPr/>
        </p:nvSpPr>
        <p:spPr>
          <a:xfrm>
            <a:off x="0" y="3448929"/>
            <a:ext cx="12192000" cy="244918"/>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2C426AB-52E9-4B59-AF76-BF2BC9CBA113}"/>
              </a:ext>
            </a:extLst>
          </p:cNvPr>
          <p:cNvSpPr/>
          <p:nvPr/>
        </p:nvSpPr>
        <p:spPr>
          <a:xfrm>
            <a:off x="2898144" y="4585541"/>
            <a:ext cx="1673856" cy="238299"/>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43F3457-212C-4B78-AC71-12F147B76AEE}"/>
              </a:ext>
            </a:extLst>
          </p:cNvPr>
          <p:cNvSpPr/>
          <p:nvPr/>
        </p:nvSpPr>
        <p:spPr>
          <a:xfrm>
            <a:off x="2663190" y="4413851"/>
            <a:ext cx="3291840" cy="207328"/>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0079E21-D148-4344-ABAA-F4516A50F9B0}"/>
              </a:ext>
            </a:extLst>
          </p:cNvPr>
          <p:cNvSpPr/>
          <p:nvPr/>
        </p:nvSpPr>
        <p:spPr>
          <a:xfrm>
            <a:off x="0" y="3693754"/>
            <a:ext cx="12192000" cy="244918"/>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56CCFB6-A9EB-416D-BFA2-3F67583A1C50}"/>
              </a:ext>
            </a:extLst>
          </p:cNvPr>
          <p:cNvSpPr/>
          <p:nvPr/>
        </p:nvSpPr>
        <p:spPr>
          <a:xfrm>
            <a:off x="0" y="3926904"/>
            <a:ext cx="12192000" cy="244918"/>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637A6AA-898E-44E5-943A-EF82A54ADD99}"/>
              </a:ext>
            </a:extLst>
          </p:cNvPr>
          <p:cNvSpPr/>
          <p:nvPr/>
        </p:nvSpPr>
        <p:spPr>
          <a:xfrm>
            <a:off x="0" y="4171694"/>
            <a:ext cx="12192000" cy="244918"/>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754F261-5C75-4D25-BC2A-CF8940C8C050}"/>
              </a:ext>
            </a:extLst>
          </p:cNvPr>
          <p:cNvPicPr>
            <a:picLocks noChangeAspect="1"/>
          </p:cNvPicPr>
          <p:nvPr/>
        </p:nvPicPr>
        <p:blipFill rotWithShape="1">
          <a:blip r:embed="rId7" cstate="screen">
            <a:clrChange>
              <a:clrFrom>
                <a:srgbClr val="848983"/>
              </a:clrFrom>
              <a:clrTo>
                <a:srgbClr val="848983">
                  <a:alpha val="0"/>
                </a:srgbClr>
              </a:clrTo>
            </a:clrChange>
            <a:extLst>
              <a:ext uri="{28A0092B-C50C-407E-A947-70E740481C1C}">
                <a14:useLocalDpi xmlns:a14="http://schemas.microsoft.com/office/drawing/2010/main"/>
              </a:ext>
            </a:extLst>
          </a:blip>
          <a:srcRect/>
          <a:stretch/>
        </p:blipFill>
        <p:spPr>
          <a:xfrm>
            <a:off x="0" y="3240070"/>
            <a:ext cx="12192000" cy="3617929"/>
          </a:xfrm>
          <a:prstGeom prst="rect">
            <a:avLst/>
          </a:prstGeom>
          <a:ln>
            <a:noFill/>
          </a:ln>
        </p:spPr>
      </p:pic>
      <p:sp>
        <p:nvSpPr>
          <p:cNvPr id="12" name="TextBox 11">
            <a:extLst>
              <a:ext uri="{FF2B5EF4-FFF2-40B4-BE49-F238E27FC236}">
                <a16:creationId xmlns:a16="http://schemas.microsoft.com/office/drawing/2014/main" id="{B7D74DBB-1A4F-45B0-BCDA-1FFA8D9556A8}"/>
              </a:ext>
            </a:extLst>
          </p:cNvPr>
          <p:cNvSpPr txBox="1"/>
          <p:nvPr/>
        </p:nvSpPr>
        <p:spPr>
          <a:xfrm>
            <a:off x="-8442" y="3446401"/>
            <a:ext cx="3418500" cy="461665"/>
          </a:xfrm>
          <a:prstGeom prst="rect">
            <a:avLst/>
          </a:prstGeom>
          <a:noFill/>
        </p:spPr>
        <p:txBody>
          <a:bodyPr wrap="none" rtlCol="0">
            <a:spAutoFit/>
          </a:bodyPr>
          <a:lstStyle/>
          <a:p>
            <a:r>
              <a:rPr lang="en-US" sz="2400" b="1" dirty="0"/>
              <a:t>Timor Accretionary Prism</a:t>
            </a:r>
          </a:p>
        </p:txBody>
      </p:sp>
      <p:sp>
        <p:nvSpPr>
          <p:cNvPr id="22" name="Freeform: Shape 21">
            <a:extLst>
              <a:ext uri="{FF2B5EF4-FFF2-40B4-BE49-F238E27FC236}">
                <a16:creationId xmlns:a16="http://schemas.microsoft.com/office/drawing/2014/main" id="{E577B3D9-F4CB-4C6D-AE27-9BBE939AAAC9}"/>
              </a:ext>
            </a:extLst>
          </p:cNvPr>
          <p:cNvSpPr/>
          <p:nvPr/>
        </p:nvSpPr>
        <p:spPr>
          <a:xfrm>
            <a:off x="4763" y="3914775"/>
            <a:ext cx="4857750" cy="871538"/>
          </a:xfrm>
          <a:custGeom>
            <a:avLst/>
            <a:gdLst>
              <a:gd name="connsiteX0" fmla="*/ 4762 w 4857750"/>
              <a:gd name="connsiteY0" fmla="*/ 100013 h 871538"/>
              <a:gd name="connsiteX1" fmla="*/ 4762 w 4857750"/>
              <a:gd name="connsiteY1" fmla="*/ 100013 h 871538"/>
              <a:gd name="connsiteX2" fmla="*/ 47625 w 4857750"/>
              <a:gd name="connsiteY2" fmla="*/ 109538 h 871538"/>
              <a:gd name="connsiteX3" fmla="*/ 61912 w 4857750"/>
              <a:gd name="connsiteY3" fmla="*/ 119063 h 871538"/>
              <a:gd name="connsiteX4" fmla="*/ 90487 w 4857750"/>
              <a:gd name="connsiteY4" fmla="*/ 123825 h 871538"/>
              <a:gd name="connsiteX5" fmla="*/ 123825 w 4857750"/>
              <a:gd name="connsiteY5" fmla="*/ 133350 h 871538"/>
              <a:gd name="connsiteX6" fmla="*/ 190500 w 4857750"/>
              <a:gd name="connsiteY6" fmla="*/ 128588 h 871538"/>
              <a:gd name="connsiteX7" fmla="*/ 304800 w 4857750"/>
              <a:gd name="connsiteY7" fmla="*/ 119063 h 871538"/>
              <a:gd name="connsiteX8" fmla="*/ 323850 w 4857750"/>
              <a:gd name="connsiteY8" fmla="*/ 142875 h 871538"/>
              <a:gd name="connsiteX9" fmla="*/ 595312 w 4857750"/>
              <a:gd name="connsiteY9" fmla="*/ 176213 h 871538"/>
              <a:gd name="connsiteX10" fmla="*/ 752475 w 4857750"/>
              <a:gd name="connsiteY10" fmla="*/ 242888 h 871538"/>
              <a:gd name="connsiteX11" fmla="*/ 847725 w 4857750"/>
              <a:gd name="connsiteY11" fmla="*/ 333375 h 871538"/>
              <a:gd name="connsiteX12" fmla="*/ 928687 w 4857750"/>
              <a:gd name="connsiteY12" fmla="*/ 376238 h 871538"/>
              <a:gd name="connsiteX13" fmla="*/ 1081087 w 4857750"/>
              <a:gd name="connsiteY13" fmla="*/ 423863 h 871538"/>
              <a:gd name="connsiteX14" fmla="*/ 1209675 w 4857750"/>
              <a:gd name="connsiteY14" fmla="*/ 433388 h 871538"/>
              <a:gd name="connsiteX15" fmla="*/ 1343025 w 4857750"/>
              <a:gd name="connsiteY15" fmla="*/ 333375 h 871538"/>
              <a:gd name="connsiteX16" fmla="*/ 1466850 w 4857750"/>
              <a:gd name="connsiteY16" fmla="*/ 309563 h 871538"/>
              <a:gd name="connsiteX17" fmla="*/ 1619250 w 4857750"/>
              <a:gd name="connsiteY17" fmla="*/ 290513 h 871538"/>
              <a:gd name="connsiteX18" fmla="*/ 1690687 w 4857750"/>
              <a:gd name="connsiteY18" fmla="*/ 304800 h 871538"/>
              <a:gd name="connsiteX19" fmla="*/ 1809750 w 4857750"/>
              <a:gd name="connsiteY19" fmla="*/ 385763 h 871538"/>
              <a:gd name="connsiteX20" fmla="*/ 1990725 w 4857750"/>
              <a:gd name="connsiteY20" fmla="*/ 433388 h 871538"/>
              <a:gd name="connsiteX21" fmla="*/ 2028825 w 4857750"/>
              <a:gd name="connsiteY21" fmla="*/ 419100 h 871538"/>
              <a:gd name="connsiteX22" fmla="*/ 2190750 w 4857750"/>
              <a:gd name="connsiteY22" fmla="*/ 385763 h 871538"/>
              <a:gd name="connsiteX23" fmla="*/ 2305050 w 4857750"/>
              <a:gd name="connsiteY23" fmla="*/ 371475 h 871538"/>
              <a:gd name="connsiteX24" fmla="*/ 2400300 w 4857750"/>
              <a:gd name="connsiteY24" fmla="*/ 385763 h 871538"/>
              <a:gd name="connsiteX25" fmla="*/ 2505075 w 4857750"/>
              <a:gd name="connsiteY25" fmla="*/ 466725 h 871538"/>
              <a:gd name="connsiteX26" fmla="*/ 2595562 w 4857750"/>
              <a:gd name="connsiteY26" fmla="*/ 547688 h 871538"/>
              <a:gd name="connsiteX27" fmla="*/ 2652712 w 4857750"/>
              <a:gd name="connsiteY27" fmla="*/ 552450 h 871538"/>
              <a:gd name="connsiteX28" fmla="*/ 2752725 w 4857750"/>
              <a:gd name="connsiteY28" fmla="*/ 623888 h 871538"/>
              <a:gd name="connsiteX29" fmla="*/ 2814637 w 4857750"/>
              <a:gd name="connsiteY29" fmla="*/ 714375 h 871538"/>
              <a:gd name="connsiteX30" fmla="*/ 2981325 w 4857750"/>
              <a:gd name="connsiteY30" fmla="*/ 766763 h 871538"/>
              <a:gd name="connsiteX31" fmla="*/ 3076575 w 4857750"/>
              <a:gd name="connsiteY31" fmla="*/ 795338 h 871538"/>
              <a:gd name="connsiteX32" fmla="*/ 3148012 w 4857750"/>
              <a:gd name="connsiteY32" fmla="*/ 871538 h 871538"/>
              <a:gd name="connsiteX33" fmla="*/ 3905250 w 4857750"/>
              <a:gd name="connsiteY33" fmla="*/ 862013 h 871538"/>
              <a:gd name="connsiteX34" fmla="*/ 4043362 w 4857750"/>
              <a:gd name="connsiteY34" fmla="*/ 819150 h 871538"/>
              <a:gd name="connsiteX35" fmla="*/ 4338637 w 4857750"/>
              <a:gd name="connsiteY35" fmla="*/ 823913 h 871538"/>
              <a:gd name="connsiteX36" fmla="*/ 4576762 w 4857750"/>
              <a:gd name="connsiteY36" fmla="*/ 771525 h 871538"/>
              <a:gd name="connsiteX37" fmla="*/ 4857750 w 4857750"/>
              <a:gd name="connsiteY37" fmla="*/ 762000 h 871538"/>
              <a:gd name="connsiteX38" fmla="*/ 4829175 w 4857750"/>
              <a:gd name="connsiteY38" fmla="*/ 647700 h 871538"/>
              <a:gd name="connsiteX39" fmla="*/ 3452812 w 4857750"/>
              <a:gd name="connsiteY39" fmla="*/ 666750 h 871538"/>
              <a:gd name="connsiteX40" fmla="*/ 2847975 w 4857750"/>
              <a:gd name="connsiteY40" fmla="*/ 447675 h 871538"/>
              <a:gd name="connsiteX41" fmla="*/ 2566987 w 4857750"/>
              <a:gd name="connsiteY41" fmla="*/ 242888 h 871538"/>
              <a:gd name="connsiteX42" fmla="*/ 2481262 w 4857750"/>
              <a:gd name="connsiteY42" fmla="*/ 233363 h 871538"/>
              <a:gd name="connsiteX43" fmla="*/ 2443162 w 4857750"/>
              <a:gd name="connsiteY43" fmla="*/ 223838 h 871538"/>
              <a:gd name="connsiteX44" fmla="*/ 1966912 w 4857750"/>
              <a:gd name="connsiteY44" fmla="*/ 152400 h 871538"/>
              <a:gd name="connsiteX45" fmla="*/ 1500187 w 4857750"/>
              <a:gd name="connsiteY45" fmla="*/ 128588 h 871538"/>
              <a:gd name="connsiteX46" fmla="*/ 604837 w 4857750"/>
              <a:gd name="connsiteY46" fmla="*/ 66675 h 871538"/>
              <a:gd name="connsiteX47" fmla="*/ 190500 w 4857750"/>
              <a:gd name="connsiteY47" fmla="*/ 0 h 871538"/>
              <a:gd name="connsiteX48" fmla="*/ 0 w 4857750"/>
              <a:gd name="connsiteY48" fmla="*/ 14288 h 871538"/>
              <a:gd name="connsiteX49" fmla="*/ 4762 w 4857750"/>
              <a:gd name="connsiteY49" fmla="*/ 100013 h 871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857750" h="871538">
                <a:moveTo>
                  <a:pt x="4762" y="100013"/>
                </a:moveTo>
                <a:lnTo>
                  <a:pt x="4762" y="100013"/>
                </a:lnTo>
                <a:cubicBezTo>
                  <a:pt x="19050" y="103188"/>
                  <a:pt x="33740" y="104910"/>
                  <a:pt x="47625" y="109538"/>
                </a:cubicBezTo>
                <a:cubicBezTo>
                  <a:pt x="53055" y="111348"/>
                  <a:pt x="56482" y="117253"/>
                  <a:pt x="61912" y="119063"/>
                </a:cubicBezTo>
                <a:cubicBezTo>
                  <a:pt x="71073" y="122117"/>
                  <a:pt x="80962" y="122238"/>
                  <a:pt x="90487" y="123825"/>
                </a:cubicBezTo>
                <a:cubicBezTo>
                  <a:pt x="97227" y="126072"/>
                  <a:pt x="117842" y="133350"/>
                  <a:pt x="123825" y="133350"/>
                </a:cubicBezTo>
                <a:cubicBezTo>
                  <a:pt x="146107" y="133350"/>
                  <a:pt x="168287" y="130342"/>
                  <a:pt x="190500" y="128588"/>
                </a:cubicBezTo>
                <a:lnTo>
                  <a:pt x="304800" y="119063"/>
                </a:lnTo>
                <a:cubicBezTo>
                  <a:pt x="321597" y="135860"/>
                  <a:pt x="316075" y="127326"/>
                  <a:pt x="323850" y="142875"/>
                </a:cubicBezTo>
                <a:lnTo>
                  <a:pt x="595312" y="176213"/>
                </a:lnTo>
                <a:lnTo>
                  <a:pt x="752475" y="242888"/>
                </a:lnTo>
                <a:lnTo>
                  <a:pt x="847725" y="333375"/>
                </a:lnTo>
                <a:lnTo>
                  <a:pt x="928687" y="376238"/>
                </a:lnTo>
                <a:lnTo>
                  <a:pt x="1081087" y="423863"/>
                </a:lnTo>
                <a:lnTo>
                  <a:pt x="1209675" y="433388"/>
                </a:lnTo>
                <a:lnTo>
                  <a:pt x="1343025" y="333375"/>
                </a:lnTo>
                <a:lnTo>
                  <a:pt x="1466850" y="309563"/>
                </a:lnTo>
                <a:lnTo>
                  <a:pt x="1619250" y="290513"/>
                </a:lnTo>
                <a:lnTo>
                  <a:pt x="1690687" y="304800"/>
                </a:lnTo>
                <a:lnTo>
                  <a:pt x="1809750" y="385763"/>
                </a:lnTo>
                <a:lnTo>
                  <a:pt x="1990725" y="433388"/>
                </a:lnTo>
                <a:lnTo>
                  <a:pt x="2028825" y="419100"/>
                </a:lnTo>
                <a:lnTo>
                  <a:pt x="2190750" y="385763"/>
                </a:lnTo>
                <a:lnTo>
                  <a:pt x="2305050" y="371475"/>
                </a:lnTo>
                <a:lnTo>
                  <a:pt x="2400300" y="385763"/>
                </a:lnTo>
                <a:lnTo>
                  <a:pt x="2505075" y="466725"/>
                </a:lnTo>
                <a:lnTo>
                  <a:pt x="2595562" y="547688"/>
                </a:lnTo>
                <a:lnTo>
                  <a:pt x="2652712" y="552450"/>
                </a:lnTo>
                <a:lnTo>
                  <a:pt x="2752725" y="623888"/>
                </a:lnTo>
                <a:lnTo>
                  <a:pt x="2814637" y="714375"/>
                </a:lnTo>
                <a:lnTo>
                  <a:pt x="2981325" y="766763"/>
                </a:lnTo>
                <a:lnTo>
                  <a:pt x="3076575" y="795338"/>
                </a:lnTo>
                <a:lnTo>
                  <a:pt x="3148012" y="871538"/>
                </a:lnTo>
                <a:lnTo>
                  <a:pt x="3905250" y="862013"/>
                </a:lnTo>
                <a:lnTo>
                  <a:pt x="4043362" y="819150"/>
                </a:lnTo>
                <a:lnTo>
                  <a:pt x="4338637" y="823913"/>
                </a:lnTo>
                <a:lnTo>
                  <a:pt x="4576762" y="771525"/>
                </a:lnTo>
                <a:lnTo>
                  <a:pt x="4857750" y="762000"/>
                </a:lnTo>
                <a:lnTo>
                  <a:pt x="4829175" y="647700"/>
                </a:lnTo>
                <a:lnTo>
                  <a:pt x="3452812" y="666750"/>
                </a:lnTo>
                <a:lnTo>
                  <a:pt x="2847975" y="447675"/>
                </a:lnTo>
                <a:lnTo>
                  <a:pt x="2566987" y="242888"/>
                </a:lnTo>
                <a:cubicBezTo>
                  <a:pt x="2534369" y="240170"/>
                  <a:pt x="2511440" y="239829"/>
                  <a:pt x="2481262" y="233363"/>
                </a:cubicBezTo>
                <a:cubicBezTo>
                  <a:pt x="2468462" y="230620"/>
                  <a:pt x="2443162" y="223838"/>
                  <a:pt x="2443162" y="223838"/>
                </a:cubicBezTo>
                <a:lnTo>
                  <a:pt x="1966912" y="152400"/>
                </a:lnTo>
                <a:lnTo>
                  <a:pt x="1500187" y="128588"/>
                </a:lnTo>
                <a:lnTo>
                  <a:pt x="604837" y="66675"/>
                </a:lnTo>
                <a:lnTo>
                  <a:pt x="190500" y="0"/>
                </a:lnTo>
                <a:lnTo>
                  <a:pt x="0" y="14288"/>
                </a:lnTo>
                <a:lnTo>
                  <a:pt x="4762" y="100013"/>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ABF1B3-1BDB-4F98-A860-9BD50D924AF3}"/>
              </a:ext>
            </a:extLst>
          </p:cNvPr>
          <p:cNvSpPr txBox="1"/>
          <p:nvPr/>
        </p:nvSpPr>
        <p:spPr>
          <a:xfrm>
            <a:off x="2844270" y="3886075"/>
            <a:ext cx="2008883" cy="830997"/>
          </a:xfrm>
          <a:prstGeom prst="rect">
            <a:avLst/>
          </a:prstGeom>
          <a:noFill/>
        </p:spPr>
        <p:txBody>
          <a:bodyPr wrap="none" rtlCol="0">
            <a:spAutoFit/>
          </a:bodyPr>
          <a:lstStyle/>
          <a:p>
            <a:r>
              <a:rPr lang="en-US" sz="2400" b="1" dirty="0"/>
              <a:t>Timor Trough</a:t>
            </a:r>
          </a:p>
          <a:p>
            <a:r>
              <a:rPr lang="en-US" sz="2400" b="1" dirty="0"/>
              <a:t>WD  10,000 ft.</a:t>
            </a:r>
          </a:p>
        </p:txBody>
      </p:sp>
      <p:sp>
        <p:nvSpPr>
          <p:cNvPr id="23" name="Freeform: Shape 22">
            <a:extLst>
              <a:ext uri="{FF2B5EF4-FFF2-40B4-BE49-F238E27FC236}">
                <a16:creationId xmlns:a16="http://schemas.microsoft.com/office/drawing/2014/main" id="{945922B5-15D0-4DCE-8B19-04F71F632A05}"/>
              </a:ext>
            </a:extLst>
          </p:cNvPr>
          <p:cNvSpPr/>
          <p:nvPr/>
        </p:nvSpPr>
        <p:spPr>
          <a:xfrm>
            <a:off x="4748213" y="3576638"/>
            <a:ext cx="6096000" cy="1100137"/>
          </a:xfrm>
          <a:custGeom>
            <a:avLst/>
            <a:gdLst>
              <a:gd name="connsiteX0" fmla="*/ 0 w 6096000"/>
              <a:gd name="connsiteY0" fmla="*/ 1100137 h 1100137"/>
              <a:gd name="connsiteX1" fmla="*/ 271462 w 6096000"/>
              <a:gd name="connsiteY1" fmla="*/ 1076325 h 1100137"/>
              <a:gd name="connsiteX2" fmla="*/ 452437 w 6096000"/>
              <a:gd name="connsiteY2" fmla="*/ 1042987 h 1100137"/>
              <a:gd name="connsiteX3" fmla="*/ 933450 w 6096000"/>
              <a:gd name="connsiteY3" fmla="*/ 923925 h 1100137"/>
              <a:gd name="connsiteX4" fmla="*/ 1909762 w 6096000"/>
              <a:gd name="connsiteY4" fmla="*/ 728662 h 1100137"/>
              <a:gd name="connsiteX5" fmla="*/ 2452687 w 6096000"/>
              <a:gd name="connsiteY5" fmla="*/ 614362 h 1100137"/>
              <a:gd name="connsiteX6" fmla="*/ 2619375 w 6096000"/>
              <a:gd name="connsiteY6" fmla="*/ 623887 h 1100137"/>
              <a:gd name="connsiteX7" fmla="*/ 2681287 w 6096000"/>
              <a:gd name="connsiteY7" fmla="*/ 623887 h 1100137"/>
              <a:gd name="connsiteX8" fmla="*/ 2743200 w 6096000"/>
              <a:gd name="connsiteY8" fmla="*/ 619125 h 1100137"/>
              <a:gd name="connsiteX9" fmla="*/ 4205287 w 6096000"/>
              <a:gd name="connsiteY9" fmla="*/ 366712 h 1100137"/>
              <a:gd name="connsiteX10" fmla="*/ 4605337 w 6096000"/>
              <a:gd name="connsiteY10" fmla="*/ 309562 h 1100137"/>
              <a:gd name="connsiteX11" fmla="*/ 5019675 w 6096000"/>
              <a:gd name="connsiteY11" fmla="*/ 285750 h 1100137"/>
              <a:gd name="connsiteX12" fmla="*/ 5062537 w 6096000"/>
              <a:gd name="connsiteY12" fmla="*/ 276225 h 1100137"/>
              <a:gd name="connsiteX13" fmla="*/ 5453062 w 6096000"/>
              <a:gd name="connsiteY13" fmla="*/ 204787 h 1100137"/>
              <a:gd name="connsiteX14" fmla="*/ 5819775 w 6096000"/>
              <a:gd name="connsiteY14" fmla="*/ 152400 h 1100137"/>
              <a:gd name="connsiteX15" fmla="*/ 6096000 w 6096000"/>
              <a:gd name="connsiteY15" fmla="*/ 138112 h 1100137"/>
              <a:gd name="connsiteX16" fmla="*/ 6048375 w 6096000"/>
              <a:gd name="connsiteY16" fmla="*/ 0 h 1100137"/>
              <a:gd name="connsiteX17" fmla="*/ 2257425 w 6096000"/>
              <a:gd name="connsiteY17" fmla="*/ 381000 h 1100137"/>
              <a:gd name="connsiteX18" fmla="*/ 157162 w 6096000"/>
              <a:gd name="connsiteY18" fmla="*/ 866775 h 1100137"/>
              <a:gd name="connsiteX19" fmla="*/ 0 w 6096000"/>
              <a:gd name="connsiteY19" fmla="*/ 1100137 h 110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96000" h="1100137">
                <a:moveTo>
                  <a:pt x="0" y="1100137"/>
                </a:moveTo>
                <a:lnTo>
                  <a:pt x="271462" y="1076325"/>
                </a:lnTo>
                <a:lnTo>
                  <a:pt x="452437" y="1042987"/>
                </a:lnTo>
                <a:lnTo>
                  <a:pt x="933450" y="923925"/>
                </a:lnTo>
                <a:lnTo>
                  <a:pt x="1909762" y="728662"/>
                </a:lnTo>
                <a:lnTo>
                  <a:pt x="2452687" y="614362"/>
                </a:lnTo>
                <a:lnTo>
                  <a:pt x="2619375" y="623887"/>
                </a:lnTo>
                <a:lnTo>
                  <a:pt x="2681287" y="623887"/>
                </a:lnTo>
                <a:lnTo>
                  <a:pt x="2743200" y="619125"/>
                </a:lnTo>
                <a:lnTo>
                  <a:pt x="4205287" y="366712"/>
                </a:lnTo>
                <a:lnTo>
                  <a:pt x="4605337" y="309562"/>
                </a:lnTo>
                <a:lnTo>
                  <a:pt x="5019675" y="285750"/>
                </a:lnTo>
                <a:lnTo>
                  <a:pt x="5062537" y="276225"/>
                </a:lnTo>
                <a:lnTo>
                  <a:pt x="5453062" y="204787"/>
                </a:lnTo>
                <a:lnTo>
                  <a:pt x="5819775" y="152400"/>
                </a:lnTo>
                <a:lnTo>
                  <a:pt x="6096000" y="138112"/>
                </a:lnTo>
                <a:lnTo>
                  <a:pt x="6048375" y="0"/>
                </a:lnTo>
                <a:lnTo>
                  <a:pt x="2257425" y="381000"/>
                </a:lnTo>
                <a:lnTo>
                  <a:pt x="157162" y="866775"/>
                </a:lnTo>
                <a:lnTo>
                  <a:pt x="0" y="1100137"/>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615799E-8583-44E0-B38B-3FC2682F7788}"/>
              </a:ext>
            </a:extLst>
          </p:cNvPr>
          <p:cNvSpPr/>
          <p:nvPr/>
        </p:nvSpPr>
        <p:spPr>
          <a:xfrm>
            <a:off x="10458450" y="3443288"/>
            <a:ext cx="1733550" cy="261937"/>
          </a:xfrm>
          <a:custGeom>
            <a:avLst/>
            <a:gdLst>
              <a:gd name="connsiteX0" fmla="*/ 347663 w 1733550"/>
              <a:gd name="connsiteY0" fmla="*/ 261937 h 261937"/>
              <a:gd name="connsiteX1" fmla="*/ 733425 w 1733550"/>
              <a:gd name="connsiteY1" fmla="*/ 200025 h 261937"/>
              <a:gd name="connsiteX2" fmla="*/ 1185863 w 1733550"/>
              <a:gd name="connsiteY2" fmla="*/ 176212 h 261937"/>
              <a:gd name="connsiteX3" fmla="*/ 1733550 w 1733550"/>
              <a:gd name="connsiteY3" fmla="*/ 128587 h 261937"/>
              <a:gd name="connsiteX4" fmla="*/ 1719263 w 1733550"/>
              <a:gd name="connsiteY4" fmla="*/ 0 h 261937"/>
              <a:gd name="connsiteX5" fmla="*/ 790575 w 1733550"/>
              <a:gd name="connsiteY5" fmla="*/ 47625 h 261937"/>
              <a:gd name="connsiteX6" fmla="*/ 238125 w 1733550"/>
              <a:gd name="connsiteY6" fmla="*/ 104775 h 261937"/>
              <a:gd name="connsiteX7" fmla="*/ 0 w 1733550"/>
              <a:gd name="connsiteY7" fmla="*/ 233362 h 261937"/>
              <a:gd name="connsiteX8" fmla="*/ 347663 w 1733550"/>
              <a:gd name="connsiteY8" fmla="*/ 261937 h 261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3550" h="261937">
                <a:moveTo>
                  <a:pt x="347663" y="261937"/>
                </a:moveTo>
                <a:lnTo>
                  <a:pt x="733425" y="200025"/>
                </a:lnTo>
                <a:lnTo>
                  <a:pt x="1185863" y="176212"/>
                </a:lnTo>
                <a:lnTo>
                  <a:pt x="1733550" y="128587"/>
                </a:lnTo>
                <a:lnTo>
                  <a:pt x="1719263" y="0"/>
                </a:lnTo>
                <a:lnTo>
                  <a:pt x="790575" y="47625"/>
                </a:lnTo>
                <a:lnTo>
                  <a:pt x="238125" y="104775"/>
                </a:lnTo>
                <a:lnTo>
                  <a:pt x="0" y="233362"/>
                </a:lnTo>
                <a:lnTo>
                  <a:pt x="347663" y="261937"/>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EDA7437-48AA-44ED-93C0-24E3681303B0}"/>
              </a:ext>
            </a:extLst>
          </p:cNvPr>
          <p:cNvSpPr txBox="1"/>
          <p:nvPr/>
        </p:nvSpPr>
        <p:spPr>
          <a:xfrm>
            <a:off x="0" y="1453954"/>
            <a:ext cx="522900" cy="707886"/>
          </a:xfrm>
          <a:prstGeom prst="rect">
            <a:avLst/>
          </a:prstGeom>
          <a:noFill/>
        </p:spPr>
        <p:txBody>
          <a:bodyPr wrap="none" rtlCol="0">
            <a:spAutoFit/>
          </a:bodyPr>
          <a:lstStyle/>
          <a:p>
            <a:r>
              <a:rPr lang="en-US" sz="4000" b="1" dirty="0"/>
              <a:t>N</a:t>
            </a:r>
          </a:p>
        </p:txBody>
      </p:sp>
      <p:sp>
        <p:nvSpPr>
          <p:cNvPr id="13" name="TextBox 12">
            <a:extLst>
              <a:ext uri="{FF2B5EF4-FFF2-40B4-BE49-F238E27FC236}">
                <a16:creationId xmlns:a16="http://schemas.microsoft.com/office/drawing/2014/main" id="{9D254836-DBCD-4EA4-9D30-E04689BAEA2A}"/>
              </a:ext>
            </a:extLst>
          </p:cNvPr>
          <p:cNvSpPr txBox="1"/>
          <p:nvPr/>
        </p:nvSpPr>
        <p:spPr>
          <a:xfrm>
            <a:off x="11666035" y="1453954"/>
            <a:ext cx="426720" cy="707886"/>
          </a:xfrm>
          <a:prstGeom prst="rect">
            <a:avLst/>
          </a:prstGeom>
          <a:noFill/>
        </p:spPr>
        <p:txBody>
          <a:bodyPr wrap="none" rtlCol="0">
            <a:spAutoFit/>
          </a:bodyPr>
          <a:lstStyle/>
          <a:p>
            <a:r>
              <a:rPr lang="en-US" sz="4000" b="1" dirty="0"/>
              <a:t>S</a:t>
            </a:r>
          </a:p>
        </p:txBody>
      </p:sp>
      <p:sp>
        <p:nvSpPr>
          <p:cNvPr id="25" name="TextBox 24">
            <a:extLst>
              <a:ext uri="{FF2B5EF4-FFF2-40B4-BE49-F238E27FC236}">
                <a16:creationId xmlns:a16="http://schemas.microsoft.com/office/drawing/2014/main" id="{A7143E06-55B9-4373-85F4-D81A30181E1C}"/>
              </a:ext>
            </a:extLst>
          </p:cNvPr>
          <p:cNvSpPr txBox="1"/>
          <p:nvPr/>
        </p:nvSpPr>
        <p:spPr>
          <a:xfrm>
            <a:off x="3717758" y="3429000"/>
            <a:ext cx="1066254" cy="369332"/>
          </a:xfrm>
          <a:prstGeom prst="rect">
            <a:avLst/>
          </a:prstGeom>
          <a:noFill/>
        </p:spPr>
        <p:txBody>
          <a:bodyPr wrap="none" rtlCol="0">
            <a:spAutoFit/>
          </a:bodyPr>
          <a:lstStyle/>
          <a:p>
            <a:r>
              <a:rPr lang="en-US" b="1" dirty="0"/>
              <a:t>Sea Level</a:t>
            </a:r>
          </a:p>
        </p:txBody>
      </p:sp>
      <p:sp>
        <p:nvSpPr>
          <p:cNvPr id="11" name="TextBox 10">
            <a:extLst>
              <a:ext uri="{FF2B5EF4-FFF2-40B4-BE49-F238E27FC236}">
                <a16:creationId xmlns:a16="http://schemas.microsoft.com/office/drawing/2014/main" id="{6FE5C8E4-11F9-458C-9A62-E138F4B5A879}"/>
              </a:ext>
            </a:extLst>
          </p:cNvPr>
          <p:cNvSpPr txBox="1"/>
          <p:nvPr/>
        </p:nvSpPr>
        <p:spPr>
          <a:xfrm>
            <a:off x="9474141" y="3322823"/>
            <a:ext cx="2249014" cy="461665"/>
          </a:xfrm>
          <a:prstGeom prst="rect">
            <a:avLst/>
          </a:prstGeom>
          <a:noFill/>
        </p:spPr>
        <p:txBody>
          <a:bodyPr wrap="none" rtlCol="0">
            <a:spAutoFit/>
          </a:bodyPr>
          <a:lstStyle/>
          <a:p>
            <a:r>
              <a:rPr lang="en-US" sz="2400" b="1" dirty="0"/>
              <a:t>Northwest Shelf</a:t>
            </a:r>
          </a:p>
        </p:txBody>
      </p:sp>
      <p:sp>
        <p:nvSpPr>
          <p:cNvPr id="26" name="TextBox 25">
            <a:extLst>
              <a:ext uri="{FF2B5EF4-FFF2-40B4-BE49-F238E27FC236}">
                <a16:creationId xmlns:a16="http://schemas.microsoft.com/office/drawing/2014/main" id="{B5790BE9-22E9-40B3-92AD-06AA2E91621E}"/>
              </a:ext>
            </a:extLst>
          </p:cNvPr>
          <p:cNvSpPr txBox="1"/>
          <p:nvPr/>
        </p:nvSpPr>
        <p:spPr>
          <a:xfrm>
            <a:off x="7216798" y="621471"/>
            <a:ext cx="2993512" cy="461665"/>
          </a:xfrm>
          <a:prstGeom prst="rect">
            <a:avLst/>
          </a:prstGeom>
          <a:noFill/>
        </p:spPr>
        <p:txBody>
          <a:bodyPr wrap="none" rtlCol="0">
            <a:spAutoFit/>
          </a:bodyPr>
          <a:lstStyle/>
          <a:p>
            <a:r>
              <a:rPr lang="en-US" sz="2400" b="1" dirty="0">
                <a:solidFill>
                  <a:srgbClr val="FFFF00"/>
                </a:solidFill>
              </a:rPr>
              <a:t>Paleogene Location of</a:t>
            </a:r>
          </a:p>
        </p:txBody>
      </p:sp>
      <p:sp>
        <p:nvSpPr>
          <p:cNvPr id="27" name="TextBox 26">
            <a:extLst>
              <a:ext uri="{FF2B5EF4-FFF2-40B4-BE49-F238E27FC236}">
                <a16:creationId xmlns:a16="http://schemas.microsoft.com/office/drawing/2014/main" id="{2155BE1B-9765-4D44-9897-089E1F4986EC}"/>
              </a:ext>
            </a:extLst>
          </p:cNvPr>
          <p:cNvSpPr txBox="1"/>
          <p:nvPr/>
        </p:nvSpPr>
        <p:spPr>
          <a:xfrm>
            <a:off x="5685930" y="2409257"/>
            <a:ext cx="2810385" cy="461665"/>
          </a:xfrm>
          <a:prstGeom prst="rect">
            <a:avLst/>
          </a:prstGeom>
          <a:noFill/>
        </p:spPr>
        <p:txBody>
          <a:bodyPr wrap="none" rtlCol="0">
            <a:spAutoFit/>
          </a:bodyPr>
          <a:lstStyle/>
          <a:p>
            <a:r>
              <a:rPr lang="en-US" sz="2400" b="1" dirty="0">
                <a:solidFill>
                  <a:srgbClr val="FFFF00"/>
                </a:solidFill>
              </a:rPr>
              <a:t>Neogene Location of</a:t>
            </a:r>
          </a:p>
        </p:txBody>
      </p:sp>
      <p:sp>
        <p:nvSpPr>
          <p:cNvPr id="28" name="TextBox 27">
            <a:extLst>
              <a:ext uri="{FF2B5EF4-FFF2-40B4-BE49-F238E27FC236}">
                <a16:creationId xmlns:a16="http://schemas.microsoft.com/office/drawing/2014/main" id="{A37AD8FA-6569-4B8E-B657-D84703864F2B}"/>
              </a:ext>
            </a:extLst>
          </p:cNvPr>
          <p:cNvSpPr txBox="1"/>
          <p:nvPr/>
        </p:nvSpPr>
        <p:spPr>
          <a:xfrm>
            <a:off x="15240" y="6166924"/>
            <a:ext cx="522900" cy="707886"/>
          </a:xfrm>
          <a:prstGeom prst="rect">
            <a:avLst/>
          </a:prstGeom>
          <a:noFill/>
        </p:spPr>
        <p:txBody>
          <a:bodyPr wrap="none" rtlCol="0">
            <a:spAutoFit/>
          </a:bodyPr>
          <a:lstStyle/>
          <a:p>
            <a:r>
              <a:rPr lang="en-US" sz="4000" b="1" dirty="0"/>
              <a:t>N</a:t>
            </a:r>
          </a:p>
        </p:txBody>
      </p:sp>
      <p:sp>
        <p:nvSpPr>
          <p:cNvPr id="29" name="TextBox 28">
            <a:extLst>
              <a:ext uri="{FF2B5EF4-FFF2-40B4-BE49-F238E27FC236}">
                <a16:creationId xmlns:a16="http://schemas.microsoft.com/office/drawing/2014/main" id="{81A390EF-7B87-4E73-85D9-9172622864E7}"/>
              </a:ext>
            </a:extLst>
          </p:cNvPr>
          <p:cNvSpPr txBox="1"/>
          <p:nvPr/>
        </p:nvSpPr>
        <p:spPr>
          <a:xfrm>
            <a:off x="11681275" y="6166924"/>
            <a:ext cx="426720" cy="707886"/>
          </a:xfrm>
          <a:prstGeom prst="rect">
            <a:avLst/>
          </a:prstGeom>
          <a:noFill/>
        </p:spPr>
        <p:txBody>
          <a:bodyPr wrap="none" rtlCol="0">
            <a:spAutoFit/>
          </a:bodyPr>
          <a:lstStyle/>
          <a:p>
            <a:r>
              <a:rPr lang="en-US" sz="4000" b="1" dirty="0"/>
              <a:t>S</a:t>
            </a:r>
          </a:p>
        </p:txBody>
      </p:sp>
      <p:sp>
        <p:nvSpPr>
          <p:cNvPr id="30" name="Arrow: Right 29">
            <a:extLst>
              <a:ext uri="{FF2B5EF4-FFF2-40B4-BE49-F238E27FC236}">
                <a16:creationId xmlns:a16="http://schemas.microsoft.com/office/drawing/2014/main" id="{EB8A2D98-9FEE-4BA0-95C2-D2EC13DF69B6}"/>
              </a:ext>
            </a:extLst>
          </p:cNvPr>
          <p:cNvSpPr/>
          <p:nvPr/>
        </p:nvSpPr>
        <p:spPr>
          <a:xfrm flipH="1">
            <a:off x="2200263" y="5940775"/>
            <a:ext cx="1743087" cy="3868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BD47FA40-1C3F-4A59-B42C-FFD470CFFE40}"/>
              </a:ext>
            </a:extLst>
          </p:cNvPr>
          <p:cNvGrpSpPr/>
          <p:nvPr/>
        </p:nvGrpSpPr>
        <p:grpSpPr>
          <a:xfrm>
            <a:off x="3794308" y="5879889"/>
            <a:ext cx="3776996" cy="855104"/>
            <a:chOff x="4029090" y="5447398"/>
            <a:chExt cx="3776996" cy="855104"/>
          </a:xfrm>
        </p:grpSpPr>
        <p:sp>
          <p:nvSpPr>
            <p:cNvPr id="31" name="TextBox 30">
              <a:extLst>
                <a:ext uri="{FF2B5EF4-FFF2-40B4-BE49-F238E27FC236}">
                  <a16:creationId xmlns:a16="http://schemas.microsoft.com/office/drawing/2014/main" id="{89902702-53B0-47FA-8C46-3893B4F4FABE}"/>
                </a:ext>
              </a:extLst>
            </p:cNvPr>
            <p:cNvSpPr txBox="1"/>
            <p:nvPr/>
          </p:nvSpPr>
          <p:spPr>
            <a:xfrm>
              <a:off x="4029090" y="5840837"/>
              <a:ext cx="3776996" cy="461665"/>
            </a:xfrm>
            <a:prstGeom prst="rect">
              <a:avLst/>
            </a:prstGeom>
            <a:noFill/>
          </p:spPr>
          <p:txBody>
            <a:bodyPr wrap="none" rtlCol="0">
              <a:spAutoFit/>
            </a:bodyPr>
            <a:lstStyle/>
            <a:p>
              <a:r>
                <a:rPr lang="en-US" sz="2400" b="1" dirty="0">
                  <a:ln w="3175">
                    <a:solidFill>
                      <a:schemeClr val="bg2">
                        <a:lumMod val="25000"/>
                      </a:schemeClr>
                    </a:solidFill>
                  </a:ln>
                  <a:solidFill>
                    <a:srgbClr val="FFFF00"/>
                  </a:solidFill>
                </a:rPr>
                <a:t>Australian Continental Crust</a:t>
              </a:r>
            </a:p>
          </p:txBody>
        </p:sp>
        <p:sp>
          <p:nvSpPr>
            <p:cNvPr id="32" name="TextBox 31">
              <a:extLst>
                <a:ext uri="{FF2B5EF4-FFF2-40B4-BE49-F238E27FC236}">
                  <a16:creationId xmlns:a16="http://schemas.microsoft.com/office/drawing/2014/main" id="{9A9560D8-3726-426F-9596-EEE069B1A52F}"/>
                </a:ext>
              </a:extLst>
            </p:cNvPr>
            <p:cNvSpPr txBox="1"/>
            <p:nvPr/>
          </p:nvSpPr>
          <p:spPr>
            <a:xfrm>
              <a:off x="4386720" y="5447398"/>
              <a:ext cx="2546659" cy="461665"/>
            </a:xfrm>
            <a:prstGeom prst="rect">
              <a:avLst/>
            </a:prstGeom>
            <a:noFill/>
          </p:spPr>
          <p:txBody>
            <a:bodyPr wrap="none" rtlCol="0">
              <a:spAutoFit/>
            </a:bodyPr>
            <a:lstStyle/>
            <a:p>
              <a:r>
                <a:rPr lang="en-US" sz="2400" b="1" dirty="0">
                  <a:ln w="3175">
                    <a:solidFill>
                      <a:schemeClr val="bg2">
                        <a:lumMod val="25000"/>
                      </a:schemeClr>
                    </a:solidFill>
                  </a:ln>
                  <a:solidFill>
                    <a:srgbClr val="FFFF00"/>
                  </a:solidFill>
                </a:rPr>
                <a:t>Recent Location of</a:t>
              </a:r>
            </a:p>
          </p:txBody>
        </p:sp>
      </p:grpSp>
      <p:sp>
        <p:nvSpPr>
          <p:cNvPr id="34" name="Arrow: Right 33">
            <a:extLst>
              <a:ext uri="{FF2B5EF4-FFF2-40B4-BE49-F238E27FC236}">
                <a16:creationId xmlns:a16="http://schemas.microsoft.com/office/drawing/2014/main" id="{B08ABC94-2142-45A7-904A-9777B3430275}"/>
              </a:ext>
            </a:extLst>
          </p:cNvPr>
          <p:cNvSpPr/>
          <p:nvPr/>
        </p:nvSpPr>
        <p:spPr>
          <a:xfrm flipH="1">
            <a:off x="5960733" y="1134794"/>
            <a:ext cx="822960" cy="38686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A5F66134-CB60-44AC-9D61-FE0D6269AE0A}"/>
              </a:ext>
            </a:extLst>
          </p:cNvPr>
          <p:cNvSpPr/>
          <p:nvPr/>
        </p:nvSpPr>
        <p:spPr>
          <a:xfrm>
            <a:off x="0" y="-57150"/>
            <a:ext cx="1623060" cy="502920"/>
          </a:xfrm>
          <a:custGeom>
            <a:avLst/>
            <a:gdLst>
              <a:gd name="connsiteX0" fmla="*/ 1463040 w 1623060"/>
              <a:gd name="connsiteY0" fmla="*/ 502920 h 502920"/>
              <a:gd name="connsiteX1" fmla="*/ 1131570 w 1623060"/>
              <a:gd name="connsiteY1" fmla="*/ 468630 h 502920"/>
              <a:gd name="connsiteX2" fmla="*/ 994410 w 1623060"/>
              <a:gd name="connsiteY2" fmla="*/ 388620 h 502920"/>
              <a:gd name="connsiteX3" fmla="*/ 662940 w 1623060"/>
              <a:gd name="connsiteY3" fmla="*/ 342900 h 502920"/>
              <a:gd name="connsiteX4" fmla="*/ 320040 w 1623060"/>
              <a:gd name="connsiteY4" fmla="*/ 342900 h 502920"/>
              <a:gd name="connsiteX5" fmla="*/ 0 w 1623060"/>
              <a:gd name="connsiteY5" fmla="*/ 354330 h 502920"/>
              <a:gd name="connsiteX6" fmla="*/ 0 w 1623060"/>
              <a:gd name="connsiteY6" fmla="*/ 34290 h 502920"/>
              <a:gd name="connsiteX7" fmla="*/ 354330 w 1623060"/>
              <a:gd name="connsiteY7" fmla="*/ 0 h 502920"/>
              <a:gd name="connsiteX8" fmla="*/ 697230 w 1623060"/>
              <a:gd name="connsiteY8" fmla="*/ 34290 h 502920"/>
              <a:gd name="connsiteX9" fmla="*/ 1154430 w 1623060"/>
              <a:gd name="connsiteY9" fmla="*/ 57150 h 502920"/>
              <a:gd name="connsiteX10" fmla="*/ 1520190 w 1623060"/>
              <a:gd name="connsiteY10" fmla="*/ 160020 h 502920"/>
              <a:gd name="connsiteX11" fmla="*/ 1623060 w 1623060"/>
              <a:gd name="connsiteY11" fmla="*/ 297180 h 502920"/>
              <a:gd name="connsiteX12" fmla="*/ 1463040 w 1623060"/>
              <a:gd name="connsiteY12" fmla="*/ 502920 h 502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23060" h="502920">
                <a:moveTo>
                  <a:pt x="1463040" y="502920"/>
                </a:moveTo>
                <a:lnTo>
                  <a:pt x="1131570" y="468630"/>
                </a:lnTo>
                <a:lnTo>
                  <a:pt x="994410" y="388620"/>
                </a:lnTo>
                <a:lnTo>
                  <a:pt x="662940" y="342900"/>
                </a:lnTo>
                <a:lnTo>
                  <a:pt x="320040" y="342900"/>
                </a:lnTo>
                <a:lnTo>
                  <a:pt x="0" y="354330"/>
                </a:lnTo>
                <a:lnTo>
                  <a:pt x="0" y="34290"/>
                </a:lnTo>
                <a:lnTo>
                  <a:pt x="354330" y="0"/>
                </a:lnTo>
                <a:lnTo>
                  <a:pt x="697230" y="34290"/>
                </a:lnTo>
                <a:lnTo>
                  <a:pt x="1154430" y="57150"/>
                </a:lnTo>
                <a:lnTo>
                  <a:pt x="1520190" y="160020"/>
                </a:lnTo>
                <a:lnTo>
                  <a:pt x="1623060" y="297180"/>
                </a:lnTo>
                <a:lnTo>
                  <a:pt x="1463040" y="502920"/>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13F6486-2825-48CD-BA0A-BB499C05AAA0}"/>
              </a:ext>
            </a:extLst>
          </p:cNvPr>
          <p:cNvSpPr txBox="1"/>
          <p:nvPr/>
        </p:nvSpPr>
        <p:spPr>
          <a:xfrm>
            <a:off x="3717758" y="-28392"/>
            <a:ext cx="1066254" cy="369332"/>
          </a:xfrm>
          <a:prstGeom prst="rect">
            <a:avLst/>
          </a:prstGeom>
          <a:noFill/>
        </p:spPr>
        <p:txBody>
          <a:bodyPr wrap="none" rtlCol="0">
            <a:spAutoFit/>
          </a:bodyPr>
          <a:lstStyle/>
          <a:p>
            <a:r>
              <a:rPr lang="en-US" b="1" dirty="0"/>
              <a:t>Sea Level</a:t>
            </a:r>
          </a:p>
        </p:txBody>
      </p:sp>
      <p:sp>
        <p:nvSpPr>
          <p:cNvPr id="37" name="TextBox 36">
            <a:extLst>
              <a:ext uri="{FF2B5EF4-FFF2-40B4-BE49-F238E27FC236}">
                <a16:creationId xmlns:a16="http://schemas.microsoft.com/office/drawing/2014/main" id="{039B1D54-DB12-4E28-A866-3223F8EA7058}"/>
              </a:ext>
            </a:extLst>
          </p:cNvPr>
          <p:cNvSpPr txBox="1"/>
          <p:nvPr/>
        </p:nvSpPr>
        <p:spPr>
          <a:xfrm>
            <a:off x="3717758" y="1620598"/>
            <a:ext cx="1066254" cy="369332"/>
          </a:xfrm>
          <a:prstGeom prst="rect">
            <a:avLst/>
          </a:prstGeom>
          <a:noFill/>
        </p:spPr>
        <p:txBody>
          <a:bodyPr wrap="none" rtlCol="0">
            <a:spAutoFit/>
          </a:bodyPr>
          <a:lstStyle/>
          <a:p>
            <a:r>
              <a:rPr lang="en-US" b="1" dirty="0"/>
              <a:t>Sea Level</a:t>
            </a:r>
          </a:p>
        </p:txBody>
      </p:sp>
      <p:sp>
        <p:nvSpPr>
          <p:cNvPr id="39" name="TextBox 38">
            <a:extLst>
              <a:ext uri="{FF2B5EF4-FFF2-40B4-BE49-F238E27FC236}">
                <a16:creationId xmlns:a16="http://schemas.microsoft.com/office/drawing/2014/main" id="{90AF4519-DF4C-405A-8961-42066FC08B15}"/>
              </a:ext>
            </a:extLst>
          </p:cNvPr>
          <p:cNvSpPr txBox="1"/>
          <p:nvPr/>
        </p:nvSpPr>
        <p:spPr>
          <a:xfrm>
            <a:off x="9774440" y="6186534"/>
            <a:ext cx="1380378" cy="646331"/>
          </a:xfrm>
          <a:prstGeom prst="rect">
            <a:avLst/>
          </a:prstGeom>
          <a:noFill/>
          <a:ln>
            <a:noFill/>
          </a:ln>
        </p:spPr>
        <p:txBody>
          <a:bodyPr wrap="none" rtlCol="0">
            <a:spAutoFit/>
          </a:bodyPr>
          <a:lstStyle/>
          <a:p>
            <a:r>
              <a:rPr lang="en-US" sz="3600" b="1" dirty="0">
                <a:solidFill>
                  <a:srgbClr val="FFFF00"/>
                </a:solidFill>
              </a:rPr>
              <a:t>50 Km</a:t>
            </a:r>
          </a:p>
        </p:txBody>
      </p:sp>
      <p:cxnSp>
        <p:nvCxnSpPr>
          <p:cNvPr id="40" name="Straight Connector 39">
            <a:extLst>
              <a:ext uri="{FF2B5EF4-FFF2-40B4-BE49-F238E27FC236}">
                <a16:creationId xmlns:a16="http://schemas.microsoft.com/office/drawing/2014/main" id="{08E2E265-458C-4BD4-8AE2-1C114D77ACA6}"/>
              </a:ext>
            </a:extLst>
          </p:cNvPr>
          <p:cNvCxnSpPr>
            <a:cxnSpLocks/>
          </p:cNvCxnSpPr>
          <p:nvPr/>
        </p:nvCxnSpPr>
        <p:spPr>
          <a:xfrm flipV="1">
            <a:off x="8942153" y="6102480"/>
            <a:ext cx="3044952"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382AED6F-603F-4E8B-9E7E-35CAB62CE01A}"/>
              </a:ext>
            </a:extLst>
          </p:cNvPr>
          <p:cNvSpPr txBox="1"/>
          <p:nvPr/>
        </p:nvSpPr>
        <p:spPr>
          <a:xfrm>
            <a:off x="10458450" y="367130"/>
            <a:ext cx="1696362" cy="369332"/>
          </a:xfrm>
          <a:prstGeom prst="rect">
            <a:avLst/>
          </a:prstGeom>
          <a:solidFill>
            <a:schemeClr val="tx1"/>
          </a:solidFill>
        </p:spPr>
        <p:txBody>
          <a:bodyPr wrap="none" rtlCol="0">
            <a:spAutoFit/>
          </a:bodyPr>
          <a:lstStyle/>
          <a:p>
            <a:r>
              <a:rPr lang="en-US" b="1" dirty="0">
                <a:solidFill>
                  <a:srgbClr val="FFFF00"/>
                </a:solidFill>
              </a:rPr>
              <a:t>Tate et al., 2015</a:t>
            </a:r>
          </a:p>
        </p:txBody>
      </p:sp>
      <p:sp>
        <p:nvSpPr>
          <p:cNvPr id="41" name="TextBox 40">
            <a:extLst>
              <a:ext uri="{FF2B5EF4-FFF2-40B4-BE49-F238E27FC236}">
                <a16:creationId xmlns:a16="http://schemas.microsoft.com/office/drawing/2014/main" id="{42BB0F14-855F-4358-97B6-54DBE1430AFA}"/>
              </a:ext>
            </a:extLst>
          </p:cNvPr>
          <p:cNvSpPr txBox="1"/>
          <p:nvPr/>
        </p:nvSpPr>
        <p:spPr>
          <a:xfrm>
            <a:off x="10763375" y="5548574"/>
            <a:ext cx="1348446" cy="369332"/>
          </a:xfrm>
          <a:prstGeom prst="rect">
            <a:avLst/>
          </a:prstGeom>
          <a:solidFill>
            <a:schemeClr val="tx1"/>
          </a:solidFill>
        </p:spPr>
        <p:txBody>
          <a:bodyPr wrap="none" rtlCol="0">
            <a:spAutoFit/>
          </a:bodyPr>
          <a:lstStyle/>
          <a:p>
            <a:r>
              <a:rPr lang="en-US" b="1" dirty="0">
                <a:solidFill>
                  <a:srgbClr val="FFFF00"/>
                </a:solidFill>
              </a:rPr>
              <a:t>Baillie, 2019</a:t>
            </a:r>
          </a:p>
        </p:txBody>
      </p:sp>
      <p:pic>
        <p:nvPicPr>
          <p:cNvPr id="7" name="Slide_14_Portland_Audio_Project">
            <a:hlinkClick r:id="" action="ppaction://media"/>
            <a:extLst>
              <a:ext uri="{FF2B5EF4-FFF2-40B4-BE49-F238E27FC236}">
                <a16:creationId xmlns:a16="http://schemas.microsoft.com/office/drawing/2014/main" id="{BE47F1D6-1BF0-4247-827D-AC79BE8E051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11554915"/>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24" fill="hold"/>
                                        <p:tgtEl>
                                          <p:spTgt spid="7"/>
                                        </p:tgtEl>
                                      </p:cBhvr>
                                    </p:cmd>
                                  </p:childTnLst>
                                </p:cTn>
                              </p:par>
                              <p:par>
                                <p:cTn id="7" presetID="18" presetClass="entr" presetSubtype="12" fill="hold" grpId="0" nodeType="withEffect">
                                  <p:stCondLst>
                                    <p:cond delay="1750"/>
                                  </p:stCondLst>
                                  <p:childTnLst>
                                    <p:set>
                                      <p:cBhvr>
                                        <p:cTn id="8" dur="1" fill="hold">
                                          <p:stCondLst>
                                            <p:cond delay="0"/>
                                          </p:stCondLst>
                                        </p:cTn>
                                        <p:tgtEl>
                                          <p:spTgt spid="4"/>
                                        </p:tgtEl>
                                        <p:attrNameLst>
                                          <p:attrName>style.visibility</p:attrName>
                                        </p:attrNameLst>
                                      </p:cBhvr>
                                      <p:to>
                                        <p:strVal val="visible"/>
                                      </p:to>
                                    </p:set>
                                    <p:animEffect transition="in" filter="strips(downLeft)">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CBB7ACDA-6E80-44E2-95EE-DC3F8CFE0AE8}"/>
              </a:ext>
            </a:extLst>
          </p:cNvPr>
          <p:cNvGrpSpPr/>
          <p:nvPr/>
        </p:nvGrpSpPr>
        <p:grpSpPr>
          <a:xfrm>
            <a:off x="-13733" y="0"/>
            <a:ext cx="12205733" cy="6858000"/>
            <a:chOff x="-13733" y="0"/>
            <a:chExt cx="12205733" cy="6858000"/>
          </a:xfrm>
        </p:grpSpPr>
        <p:sp>
          <p:nvSpPr>
            <p:cNvPr id="12" name="Rectangle 11">
              <a:extLst>
                <a:ext uri="{FF2B5EF4-FFF2-40B4-BE49-F238E27FC236}">
                  <a16:creationId xmlns:a16="http://schemas.microsoft.com/office/drawing/2014/main" id="{A258DE90-39F0-4BD2-A29F-8B3FCD9DC1F7}"/>
                </a:ext>
              </a:extLst>
            </p:cNvPr>
            <p:cNvSpPr/>
            <p:nvPr/>
          </p:nvSpPr>
          <p:spPr>
            <a:xfrm>
              <a:off x="3325091" y="3578285"/>
              <a:ext cx="5605153" cy="143262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AAE514F-8403-468F-AD8B-195638604D78}"/>
                </a:ext>
              </a:extLst>
            </p:cNvPr>
            <p:cNvSpPr/>
            <p:nvPr/>
          </p:nvSpPr>
          <p:spPr>
            <a:xfrm>
              <a:off x="605642" y="459998"/>
              <a:ext cx="9500259" cy="2308879"/>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23D39179-2BBA-4E5D-93C5-C8B1DF41E63F}"/>
                </a:ext>
              </a:extLst>
            </p:cNvPr>
            <p:cNvSpPr/>
            <p:nvPr/>
          </p:nvSpPr>
          <p:spPr>
            <a:xfrm>
              <a:off x="605642" y="3550722"/>
              <a:ext cx="2719449" cy="2921330"/>
            </a:xfrm>
            <a:custGeom>
              <a:avLst/>
              <a:gdLst>
                <a:gd name="connsiteX0" fmla="*/ 142503 w 2719449"/>
                <a:gd name="connsiteY0" fmla="*/ 2897579 h 2921330"/>
                <a:gd name="connsiteX1" fmla="*/ 1840675 w 2719449"/>
                <a:gd name="connsiteY1" fmla="*/ 2897579 h 2921330"/>
                <a:gd name="connsiteX2" fmla="*/ 2351314 w 2719449"/>
                <a:gd name="connsiteY2" fmla="*/ 2327564 h 2921330"/>
                <a:gd name="connsiteX3" fmla="*/ 2565070 w 2719449"/>
                <a:gd name="connsiteY3" fmla="*/ 2006930 h 2921330"/>
                <a:gd name="connsiteX4" fmla="*/ 2600696 w 2719449"/>
                <a:gd name="connsiteY4" fmla="*/ 1674421 h 2921330"/>
                <a:gd name="connsiteX5" fmla="*/ 2719449 w 2719449"/>
                <a:gd name="connsiteY5" fmla="*/ 1472540 h 2921330"/>
                <a:gd name="connsiteX6" fmla="*/ 2671948 w 2719449"/>
                <a:gd name="connsiteY6" fmla="*/ 1353787 h 2921330"/>
                <a:gd name="connsiteX7" fmla="*/ 2588820 w 2719449"/>
                <a:gd name="connsiteY7" fmla="*/ 1270660 h 2921330"/>
                <a:gd name="connsiteX8" fmla="*/ 2576945 w 2719449"/>
                <a:gd name="connsiteY8" fmla="*/ 1223159 h 2921330"/>
                <a:gd name="connsiteX9" fmla="*/ 2493818 w 2719449"/>
                <a:gd name="connsiteY9" fmla="*/ 1246909 h 2921330"/>
                <a:gd name="connsiteX10" fmla="*/ 2351314 w 2719449"/>
                <a:gd name="connsiteY10" fmla="*/ 1175657 h 2921330"/>
                <a:gd name="connsiteX11" fmla="*/ 2161309 w 2719449"/>
                <a:gd name="connsiteY11" fmla="*/ 1033153 h 2921330"/>
                <a:gd name="connsiteX12" fmla="*/ 2090057 w 2719449"/>
                <a:gd name="connsiteY12" fmla="*/ 985652 h 2921330"/>
                <a:gd name="connsiteX13" fmla="*/ 2090057 w 2719449"/>
                <a:gd name="connsiteY13" fmla="*/ 985652 h 2921330"/>
                <a:gd name="connsiteX14" fmla="*/ 1781298 w 2719449"/>
                <a:gd name="connsiteY14" fmla="*/ 878774 h 2921330"/>
                <a:gd name="connsiteX15" fmla="*/ 1626919 w 2719449"/>
                <a:gd name="connsiteY15" fmla="*/ 878774 h 2921330"/>
                <a:gd name="connsiteX16" fmla="*/ 1460664 w 2719449"/>
                <a:gd name="connsiteY16" fmla="*/ 855023 h 2921330"/>
                <a:gd name="connsiteX17" fmla="*/ 1294410 w 2719449"/>
                <a:gd name="connsiteY17" fmla="*/ 831273 h 2921330"/>
                <a:gd name="connsiteX18" fmla="*/ 1033153 w 2719449"/>
                <a:gd name="connsiteY18" fmla="*/ 724395 h 2921330"/>
                <a:gd name="connsiteX19" fmla="*/ 890649 w 2719449"/>
                <a:gd name="connsiteY19" fmla="*/ 724395 h 2921330"/>
                <a:gd name="connsiteX20" fmla="*/ 605641 w 2719449"/>
                <a:gd name="connsiteY20" fmla="*/ 724395 h 2921330"/>
                <a:gd name="connsiteX21" fmla="*/ 510639 w 2719449"/>
                <a:gd name="connsiteY21" fmla="*/ 724395 h 2921330"/>
                <a:gd name="connsiteX22" fmla="*/ 510639 w 2719449"/>
                <a:gd name="connsiteY22" fmla="*/ 570016 h 2921330"/>
                <a:gd name="connsiteX23" fmla="*/ 344384 w 2719449"/>
                <a:gd name="connsiteY23" fmla="*/ 308759 h 2921330"/>
                <a:gd name="connsiteX24" fmla="*/ 249381 w 2719449"/>
                <a:gd name="connsiteY24" fmla="*/ 201881 h 2921330"/>
                <a:gd name="connsiteX25" fmla="*/ 201880 w 2719449"/>
                <a:gd name="connsiteY25" fmla="*/ 118753 h 2921330"/>
                <a:gd name="connsiteX26" fmla="*/ 154379 w 2719449"/>
                <a:gd name="connsiteY26" fmla="*/ 35626 h 2921330"/>
                <a:gd name="connsiteX27" fmla="*/ 142503 w 2719449"/>
                <a:gd name="connsiteY27" fmla="*/ 0 h 2921330"/>
                <a:gd name="connsiteX28" fmla="*/ 11875 w 2719449"/>
                <a:gd name="connsiteY28" fmla="*/ 23751 h 2921330"/>
                <a:gd name="connsiteX29" fmla="*/ 0 w 2719449"/>
                <a:gd name="connsiteY29" fmla="*/ 2909455 h 2921330"/>
                <a:gd name="connsiteX30" fmla="*/ 308758 w 2719449"/>
                <a:gd name="connsiteY30" fmla="*/ 2921330 h 29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19449" h="2921330">
                  <a:moveTo>
                    <a:pt x="142503" y="2897579"/>
                  </a:moveTo>
                  <a:lnTo>
                    <a:pt x="1840675" y="2897579"/>
                  </a:lnTo>
                  <a:lnTo>
                    <a:pt x="2351314" y="2327564"/>
                  </a:lnTo>
                  <a:lnTo>
                    <a:pt x="2565070" y="2006930"/>
                  </a:lnTo>
                  <a:lnTo>
                    <a:pt x="2600696" y="1674421"/>
                  </a:lnTo>
                  <a:lnTo>
                    <a:pt x="2719449" y="1472540"/>
                  </a:lnTo>
                  <a:lnTo>
                    <a:pt x="2671948" y="1353787"/>
                  </a:lnTo>
                  <a:lnTo>
                    <a:pt x="2588820" y="1270660"/>
                  </a:lnTo>
                  <a:lnTo>
                    <a:pt x="2576945" y="1223159"/>
                  </a:lnTo>
                  <a:lnTo>
                    <a:pt x="2493818" y="1246909"/>
                  </a:lnTo>
                  <a:lnTo>
                    <a:pt x="2351314" y="1175657"/>
                  </a:lnTo>
                  <a:lnTo>
                    <a:pt x="2161309" y="1033153"/>
                  </a:lnTo>
                  <a:lnTo>
                    <a:pt x="2090057" y="985652"/>
                  </a:lnTo>
                  <a:lnTo>
                    <a:pt x="2090057" y="985652"/>
                  </a:lnTo>
                  <a:lnTo>
                    <a:pt x="1781298" y="878774"/>
                  </a:lnTo>
                  <a:lnTo>
                    <a:pt x="1626919" y="878774"/>
                  </a:lnTo>
                  <a:lnTo>
                    <a:pt x="1460664" y="855023"/>
                  </a:lnTo>
                  <a:lnTo>
                    <a:pt x="1294410" y="831273"/>
                  </a:lnTo>
                  <a:lnTo>
                    <a:pt x="1033153" y="724395"/>
                  </a:lnTo>
                  <a:lnTo>
                    <a:pt x="890649" y="724395"/>
                  </a:lnTo>
                  <a:lnTo>
                    <a:pt x="605641" y="724395"/>
                  </a:lnTo>
                  <a:lnTo>
                    <a:pt x="510639" y="724395"/>
                  </a:lnTo>
                  <a:lnTo>
                    <a:pt x="510639" y="570016"/>
                  </a:lnTo>
                  <a:lnTo>
                    <a:pt x="344384" y="308759"/>
                  </a:lnTo>
                  <a:lnTo>
                    <a:pt x="249381" y="201881"/>
                  </a:lnTo>
                  <a:lnTo>
                    <a:pt x="201880" y="118753"/>
                  </a:lnTo>
                  <a:lnTo>
                    <a:pt x="154379" y="35626"/>
                  </a:lnTo>
                  <a:lnTo>
                    <a:pt x="142503" y="0"/>
                  </a:lnTo>
                  <a:lnTo>
                    <a:pt x="11875" y="23751"/>
                  </a:lnTo>
                  <a:cubicBezTo>
                    <a:pt x="7917" y="985652"/>
                    <a:pt x="3958" y="1947554"/>
                    <a:pt x="0" y="2909455"/>
                  </a:cubicBezTo>
                  <a:lnTo>
                    <a:pt x="308758" y="2921330"/>
                  </a:lnTo>
                </a:path>
              </a:pathLst>
            </a:custGeom>
            <a:gradFill flip="none" rotWithShape="1">
              <a:gsLst>
                <a:gs pos="0">
                  <a:schemeClr val="accent6">
                    <a:lumMod val="75000"/>
                  </a:schemeClr>
                </a:gs>
                <a:gs pos="42000">
                  <a:schemeClr val="accent6">
                    <a:lumMod val="60000"/>
                    <a:lumOff val="40000"/>
                  </a:schemeClr>
                </a:gs>
                <a:gs pos="100000">
                  <a:schemeClr val="bg2">
                    <a:alpha val="35000"/>
                  </a:schemeClr>
                </a:gs>
              </a:gsLst>
              <a:lin ang="5400000" scaled="1"/>
              <a:tileRect/>
            </a:gradFill>
            <a:ln>
              <a:solidFill>
                <a:schemeClr val="accent1">
                  <a:shade val="50000"/>
                  <a:alpha val="4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C1958A1C-6D80-4887-AE5F-B6A68D4D8B1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07AAF57-AD61-4702-8CE6-CAEA53610290}"/>
                </a:ext>
              </a:extLst>
            </p:cNvPr>
            <p:cNvSpPr txBox="1"/>
            <p:nvPr/>
          </p:nvSpPr>
          <p:spPr>
            <a:xfrm rot="21350707">
              <a:off x="6690057" y="3726179"/>
              <a:ext cx="3144322" cy="369332"/>
            </a:xfrm>
            <a:prstGeom prst="rect">
              <a:avLst/>
            </a:prstGeom>
            <a:noFill/>
          </p:spPr>
          <p:txBody>
            <a:bodyPr wrap="none" rtlCol="0">
              <a:spAutoFit/>
            </a:bodyPr>
            <a:lstStyle/>
            <a:p>
              <a:r>
                <a:rPr lang="en-US" b="1" dirty="0">
                  <a:solidFill>
                    <a:srgbClr val="C00000"/>
                  </a:solidFill>
                </a:rPr>
                <a:t>Peripheral-Bulge Unconformity</a:t>
              </a:r>
            </a:p>
          </p:txBody>
        </p:sp>
        <p:sp>
          <p:nvSpPr>
            <p:cNvPr id="9" name="TextBox 8">
              <a:extLst>
                <a:ext uri="{FF2B5EF4-FFF2-40B4-BE49-F238E27FC236}">
                  <a16:creationId xmlns:a16="http://schemas.microsoft.com/office/drawing/2014/main" id="{F0D71B8E-EC91-4EDB-90DF-E4211842F168}"/>
                </a:ext>
              </a:extLst>
            </p:cNvPr>
            <p:cNvSpPr txBox="1"/>
            <p:nvPr/>
          </p:nvSpPr>
          <p:spPr>
            <a:xfrm>
              <a:off x="7290816" y="6078098"/>
              <a:ext cx="1531188" cy="369332"/>
            </a:xfrm>
            <a:prstGeom prst="rect">
              <a:avLst/>
            </a:prstGeom>
            <a:solidFill>
              <a:schemeClr val="tx1"/>
            </a:solidFill>
          </p:spPr>
          <p:txBody>
            <a:bodyPr wrap="none" rtlCol="0">
              <a:spAutoFit/>
            </a:bodyPr>
            <a:lstStyle/>
            <a:p>
              <a:r>
                <a:rPr lang="en-US" b="1" dirty="0" err="1">
                  <a:solidFill>
                    <a:srgbClr val="FFFF00"/>
                  </a:solidFill>
                </a:rPr>
                <a:t>Darman</a:t>
              </a:r>
              <a:r>
                <a:rPr lang="en-US" b="1" dirty="0">
                  <a:solidFill>
                    <a:srgbClr val="FFFF00"/>
                  </a:solidFill>
                </a:rPr>
                <a:t>, 2012</a:t>
              </a:r>
            </a:p>
          </p:txBody>
        </p:sp>
        <p:sp>
          <p:nvSpPr>
            <p:cNvPr id="7" name="TextBox 6">
              <a:extLst>
                <a:ext uri="{FF2B5EF4-FFF2-40B4-BE49-F238E27FC236}">
                  <a16:creationId xmlns:a16="http://schemas.microsoft.com/office/drawing/2014/main" id="{D0DC2CF5-1684-440C-8740-9CDA0E22E422}"/>
                </a:ext>
              </a:extLst>
            </p:cNvPr>
            <p:cNvSpPr txBox="1"/>
            <p:nvPr/>
          </p:nvSpPr>
          <p:spPr>
            <a:xfrm>
              <a:off x="1172676" y="777360"/>
              <a:ext cx="1340432" cy="369332"/>
            </a:xfrm>
            <a:prstGeom prst="rect">
              <a:avLst/>
            </a:prstGeom>
            <a:noFill/>
          </p:spPr>
          <p:txBody>
            <a:bodyPr wrap="none" rtlCol="0">
              <a:spAutoFit/>
            </a:bodyPr>
            <a:lstStyle/>
            <a:p>
              <a:r>
                <a:rPr lang="en-US" b="1" dirty="0"/>
                <a:t>Timor Prism</a:t>
              </a:r>
            </a:p>
          </p:txBody>
        </p:sp>
        <p:sp>
          <p:nvSpPr>
            <p:cNvPr id="17" name="Freeform: Shape 16">
              <a:extLst>
                <a:ext uri="{FF2B5EF4-FFF2-40B4-BE49-F238E27FC236}">
                  <a16:creationId xmlns:a16="http://schemas.microsoft.com/office/drawing/2014/main" id="{D1487794-115A-474C-9685-33E11BFA7E55}"/>
                </a:ext>
              </a:extLst>
            </p:cNvPr>
            <p:cNvSpPr/>
            <p:nvPr/>
          </p:nvSpPr>
          <p:spPr>
            <a:xfrm>
              <a:off x="768095" y="3560064"/>
              <a:ext cx="2650957" cy="1450848"/>
            </a:xfrm>
            <a:custGeom>
              <a:avLst/>
              <a:gdLst>
                <a:gd name="connsiteX0" fmla="*/ 2596896 w 2596896"/>
                <a:gd name="connsiteY0" fmla="*/ 0 h 1450848"/>
                <a:gd name="connsiteX1" fmla="*/ 2572512 w 2596896"/>
                <a:gd name="connsiteY1" fmla="*/ 1450848 h 1450848"/>
                <a:gd name="connsiteX2" fmla="*/ 2499360 w 2596896"/>
                <a:gd name="connsiteY2" fmla="*/ 1280160 h 1450848"/>
                <a:gd name="connsiteX3" fmla="*/ 2304288 w 2596896"/>
                <a:gd name="connsiteY3" fmla="*/ 1182624 h 1450848"/>
                <a:gd name="connsiteX4" fmla="*/ 2109216 w 2596896"/>
                <a:gd name="connsiteY4" fmla="*/ 1097280 h 1450848"/>
                <a:gd name="connsiteX5" fmla="*/ 1780032 w 2596896"/>
                <a:gd name="connsiteY5" fmla="*/ 914400 h 1450848"/>
                <a:gd name="connsiteX6" fmla="*/ 1463040 w 2596896"/>
                <a:gd name="connsiteY6" fmla="*/ 841248 h 1450848"/>
                <a:gd name="connsiteX7" fmla="*/ 1292352 w 2596896"/>
                <a:gd name="connsiteY7" fmla="*/ 841248 h 1450848"/>
                <a:gd name="connsiteX8" fmla="*/ 1133856 w 2596896"/>
                <a:gd name="connsiteY8" fmla="*/ 829056 h 1450848"/>
                <a:gd name="connsiteX9" fmla="*/ 999744 w 2596896"/>
                <a:gd name="connsiteY9" fmla="*/ 731520 h 1450848"/>
                <a:gd name="connsiteX10" fmla="*/ 853440 w 2596896"/>
                <a:gd name="connsiteY10" fmla="*/ 731520 h 1450848"/>
                <a:gd name="connsiteX11" fmla="*/ 719328 w 2596896"/>
                <a:gd name="connsiteY11" fmla="*/ 694944 h 1450848"/>
                <a:gd name="connsiteX12" fmla="*/ 426720 w 2596896"/>
                <a:gd name="connsiteY12" fmla="*/ 694944 h 1450848"/>
                <a:gd name="connsiteX13" fmla="*/ 365760 w 2596896"/>
                <a:gd name="connsiteY13" fmla="*/ 694944 h 1450848"/>
                <a:gd name="connsiteX14" fmla="*/ 341376 w 2596896"/>
                <a:gd name="connsiteY14" fmla="*/ 585216 h 1450848"/>
                <a:gd name="connsiteX15" fmla="*/ 0 w 2596896"/>
                <a:gd name="connsiteY15" fmla="*/ 24384 h 1450848"/>
                <a:gd name="connsiteX16" fmla="*/ 2596896 w 2596896"/>
                <a:gd name="connsiteY16" fmla="*/ 0 h 145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6896" h="1450848">
                  <a:moveTo>
                    <a:pt x="2596896" y="0"/>
                  </a:moveTo>
                  <a:lnTo>
                    <a:pt x="2572512" y="1450848"/>
                  </a:lnTo>
                  <a:lnTo>
                    <a:pt x="2499360" y="1280160"/>
                  </a:lnTo>
                  <a:lnTo>
                    <a:pt x="2304288" y="1182624"/>
                  </a:lnTo>
                  <a:lnTo>
                    <a:pt x="2109216" y="1097280"/>
                  </a:lnTo>
                  <a:lnTo>
                    <a:pt x="1780032" y="914400"/>
                  </a:lnTo>
                  <a:lnTo>
                    <a:pt x="1463040" y="841248"/>
                  </a:lnTo>
                  <a:lnTo>
                    <a:pt x="1292352" y="841248"/>
                  </a:lnTo>
                  <a:lnTo>
                    <a:pt x="1133856" y="829056"/>
                  </a:lnTo>
                  <a:lnTo>
                    <a:pt x="999744" y="731520"/>
                  </a:lnTo>
                  <a:lnTo>
                    <a:pt x="853440" y="731520"/>
                  </a:lnTo>
                  <a:lnTo>
                    <a:pt x="719328" y="694944"/>
                  </a:lnTo>
                  <a:lnTo>
                    <a:pt x="426720" y="694944"/>
                  </a:lnTo>
                  <a:lnTo>
                    <a:pt x="365760" y="694944"/>
                  </a:lnTo>
                  <a:lnTo>
                    <a:pt x="341376" y="585216"/>
                  </a:lnTo>
                  <a:lnTo>
                    <a:pt x="0" y="24384"/>
                  </a:lnTo>
                  <a:lnTo>
                    <a:pt x="2596896" y="0"/>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4EC5E25-09CF-4280-B49E-445AC3C4583A}"/>
                </a:ext>
              </a:extLst>
            </p:cNvPr>
            <p:cNvSpPr txBox="1"/>
            <p:nvPr/>
          </p:nvSpPr>
          <p:spPr>
            <a:xfrm>
              <a:off x="3077875" y="4012001"/>
              <a:ext cx="1460400" cy="646331"/>
            </a:xfrm>
            <a:prstGeom prst="rect">
              <a:avLst/>
            </a:prstGeom>
            <a:noFill/>
          </p:spPr>
          <p:txBody>
            <a:bodyPr wrap="none" rtlCol="0">
              <a:spAutoFit/>
            </a:bodyPr>
            <a:lstStyle/>
            <a:p>
              <a:r>
                <a:rPr lang="en-US" b="1" dirty="0"/>
                <a:t>Timor Trough</a:t>
              </a:r>
            </a:p>
            <a:p>
              <a:r>
                <a:rPr lang="en-US" b="1" dirty="0"/>
                <a:t>10,000’ WD</a:t>
              </a:r>
            </a:p>
          </p:txBody>
        </p:sp>
        <p:sp>
          <p:nvSpPr>
            <p:cNvPr id="11" name="TextBox 10">
              <a:extLst>
                <a:ext uri="{FF2B5EF4-FFF2-40B4-BE49-F238E27FC236}">
                  <a16:creationId xmlns:a16="http://schemas.microsoft.com/office/drawing/2014/main" id="{7E78743A-0363-47FA-86B3-2A4F12DBE6EF}"/>
                </a:ext>
              </a:extLst>
            </p:cNvPr>
            <p:cNvSpPr txBox="1"/>
            <p:nvPr/>
          </p:nvSpPr>
          <p:spPr>
            <a:xfrm>
              <a:off x="1241951" y="3827335"/>
              <a:ext cx="1340432" cy="369332"/>
            </a:xfrm>
            <a:prstGeom prst="rect">
              <a:avLst/>
            </a:prstGeom>
            <a:noFill/>
          </p:spPr>
          <p:txBody>
            <a:bodyPr wrap="none" rtlCol="0">
              <a:spAutoFit/>
            </a:bodyPr>
            <a:lstStyle/>
            <a:p>
              <a:r>
                <a:rPr lang="en-US" b="1" dirty="0"/>
                <a:t>Timor Prism</a:t>
              </a:r>
            </a:p>
          </p:txBody>
        </p:sp>
        <p:sp>
          <p:nvSpPr>
            <p:cNvPr id="18" name="Freeform: Shape 17">
              <a:extLst>
                <a:ext uri="{FF2B5EF4-FFF2-40B4-BE49-F238E27FC236}">
                  <a16:creationId xmlns:a16="http://schemas.microsoft.com/office/drawing/2014/main" id="{622D5405-BDB3-4F5C-98F1-11519E7AD712}"/>
                </a:ext>
              </a:extLst>
            </p:cNvPr>
            <p:cNvSpPr/>
            <p:nvPr/>
          </p:nvSpPr>
          <p:spPr>
            <a:xfrm>
              <a:off x="6614556" y="4785756"/>
              <a:ext cx="2315688" cy="344384"/>
            </a:xfrm>
            <a:custGeom>
              <a:avLst/>
              <a:gdLst>
                <a:gd name="connsiteX0" fmla="*/ 23750 w 2315688"/>
                <a:gd name="connsiteY0" fmla="*/ 213756 h 344384"/>
                <a:gd name="connsiteX1" fmla="*/ 23750 w 2315688"/>
                <a:gd name="connsiteY1" fmla="*/ 213756 h 344384"/>
                <a:gd name="connsiteX2" fmla="*/ 35626 w 2315688"/>
                <a:gd name="connsiteY2" fmla="*/ 118753 h 344384"/>
                <a:gd name="connsiteX3" fmla="*/ 510639 w 2315688"/>
                <a:gd name="connsiteY3" fmla="*/ 83127 h 344384"/>
                <a:gd name="connsiteX4" fmla="*/ 973776 w 2315688"/>
                <a:gd name="connsiteY4" fmla="*/ 35626 h 344384"/>
                <a:gd name="connsiteX5" fmla="*/ 1496291 w 2315688"/>
                <a:gd name="connsiteY5" fmla="*/ 0 h 344384"/>
                <a:gd name="connsiteX6" fmla="*/ 1781299 w 2315688"/>
                <a:gd name="connsiteY6" fmla="*/ 23750 h 344384"/>
                <a:gd name="connsiteX7" fmla="*/ 1983179 w 2315688"/>
                <a:gd name="connsiteY7" fmla="*/ 47501 h 344384"/>
                <a:gd name="connsiteX8" fmla="*/ 2101932 w 2315688"/>
                <a:gd name="connsiteY8" fmla="*/ 47501 h 344384"/>
                <a:gd name="connsiteX9" fmla="*/ 2315688 w 2315688"/>
                <a:gd name="connsiteY9" fmla="*/ 83127 h 344384"/>
                <a:gd name="connsiteX10" fmla="*/ 2291938 w 2315688"/>
                <a:gd name="connsiteY10" fmla="*/ 344384 h 344384"/>
                <a:gd name="connsiteX11" fmla="*/ 0 w 2315688"/>
                <a:gd name="connsiteY11" fmla="*/ 261257 h 344384"/>
                <a:gd name="connsiteX12" fmla="*/ 23750 w 2315688"/>
                <a:gd name="connsiteY12" fmla="*/ 213756 h 3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688" h="344384">
                  <a:moveTo>
                    <a:pt x="23750" y="213756"/>
                  </a:moveTo>
                  <a:lnTo>
                    <a:pt x="23750" y="213756"/>
                  </a:lnTo>
                  <a:lnTo>
                    <a:pt x="35626" y="118753"/>
                  </a:lnTo>
                  <a:lnTo>
                    <a:pt x="510639" y="83127"/>
                  </a:lnTo>
                  <a:lnTo>
                    <a:pt x="973776" y="35626"/>
                  </a:lnTo>
                  <a:lnTo>
                    <a:pt x="1496291" y="0"/>
                  </a:lnTo>
                  <a:lnTo>
                    <a:pt x="1781299" y="23750"/>
                  </a:lnTo>
                  <a:lnTo>
                    <a:pt x="1983179" y="47501"/>
                  </a:lnTo>
                  <a:lnTo>
                    <a:pt x="2101932" y="47501"/>
                  </a:lnTo>
                  <a:lnTo>
                    <a:pt x="2315688" y="83127"/>
                  </a:lnTo>
                  <a:lnTo>
                    <a:pt x="2291938" y="344384"/>
                  </a:lnTo>
                  <a:lnTo>
                    <a:pt x="0" y="261257"/>
                  </a:lnTo>
                  <a:lnTo>
                    <a:pt x="23750" y="2137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AB100ED-7866-44F6-8AC8-F1C546F4F06E}"/>
                </a:ext>
              </a:extLst>
            </p:cNvPr>
            <p:cNvSpPr/>
            <p:nvPr/>
          </p:nvSpPr>
          <p:spPr>
            <a:xfrm>
              <a:off x="1109663" y="4143375"/>
              <a:ext cx="2338387" cy="885825"/>
            </a:xfrm>
            <a:custGeom>
              <a:avLst/>
              <a:gdLst>
                <a:gd name="connsiteX0" fmla="*/ 2214562 w 2338387"/>
                <a:gd name="connsiteY0" fmla="*/ 871538 h 885825"/>
                <a:gd name="connsiteX1" fmla="*/ 2114550 w 2338387"/>
                <a:gd name="connsiteY1" fmla="*/ 700088 h 885825"/>
                <a:gd name="connsiteX2" fmla="*/ 1947862 w 2338387"/>
                <a:gd name="connsiteY2" fmla="*/ 633413 h 885825"/>
                <a:gd name="connsiteX3" fmla="*/ 1743075 w 2338387"/>
                <a:gd name="connsiteY3" fmla="*/ 490538 h 885825"/>
                <a:gd name="connsiteX4" fmla="*/ 1538287 w 2338387"/>
                <a:gd name="connsiteY4" fmla="*/ 409575 h 885825"/>
                <a:gd name="connsiteX5" fmla="*/ 1414462 w 2338387"/>
                <a:gd name="connsiteY5" fmla="*/ 361950 h 885825"/>
                <a:gd name="connsiteX6" fmla="*/ 1190625 w 2338387"/>
                <a:gd name="connsiteY6" fmla="*/ 300038 h 885825"/>
                <a:gd name="connsiteX7" fmla="*/ 928687 w 2338387"/>
                <a:gd name="connsiteY7" fmla="*/ 280988 h 885825"/>
                <a:gd name="connsiteX8" fmla="*/ 752475 w 2338387"/>
                <a:gd name="connsiteY8" fmla="*/ 238125 h 885825"/>
                <a:gd name="connsiteX9" fmla="*/ 585787 w 2338387"/>
                <a:gd name="connsiteY9" fmla="*/ 166688 h 885825"/>
                <a:gd name="connsiteX10" fmla="*/ 495300 w 2338387"/>
                <a:gd name="connsiteY10" fmla="*/ 147638 h 885825"/>
                <a:gd name="connsiteX11" fmla="*/ 471487 w 2338387"/>
                <a:gd name="connsiteY11" fmla="*/ 147638 h 885825"/>
                <a:gd name="connsiteX12" fmla="*/ 338137 w 2338387"/>
                <a:gd name="connsiteY12" fmla="*/ 133350 h 885825"/>
                <a:gd name="connsiteX13" fmla="*/ 152400 w 2338387"/>
                <a:gd name="connsiteY13" fmla="*/ 147638 h 885825"/>
                <a:gd name="connsiteX14" fmla="*/ 0 w 2338387"/>
                <a:gd name="connsiteY14" fmla="*/ 147638 h 885825"/>
                <a:gd name="connsiteX15" fmla="*/ 0 w 2338387"/>
                <a:gd name="connsiteY15" fmla="*/ 28575 h 885825"/>
                <a:gd name="connsiteX16" fmla="*/ 142875 w 2338387"/>
                <a:gd name="connsiteY16" fmla="*/ 0 h 885825"/>
                <a:gd name="connsiteX17" fmla="*/ 690562 w 2338387"/>
                <a:gd name="connsiteY17" fmla="*/ 19050 h 885825"/>
                <a:gd name="connsiteX18" fmla="*/ 1152525 w 2338387"/>
                <a:gd name="connsiteY18" fmla="*/ 138113 h 885825"/>
                <a:gd name="connsiteX19" fmla="*/ 1533525 w 2338387"/>
                <a:gd name="connsiteY19" fmla="*/ 214313 h 885825"/>
                <a:gd name="connsiteX20" fmla="*/ 1885950 w 2338387"/>
                <a:gd name="connsiteY20" fmla="*/ 409575 h 885825"/>
                <a:gd name="connsiteX21" fmla="*/ 2176462 w 2338387"/>
                <a:gd name="connsiteY21" fmla="*/ 528638 h 885825"/>
                <a:gd name="connsiteX22" fmla="*/ 2314575 w 2338387"/>
                <a:gd name="connsiteY22" fmla="*/ 704850 h 885825"/>
                <a:gd name="connsiteX23" fmla="*/ 2338387 w 2338387"/>
                <a:gd name="connsiteY23" fmla="*/ 885825 h 885825"/>
                <a:gd name="connsiteX24" fmla="*/ 2214562 w 2338387"/>
                <a:gd name="connsiteY24" fmla="*/ 871538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8387" h="885825">
                  <a:moveTo>
                    <a:pt x="2214562" y="871538"/>
                  </a:moveTo>
                  <a:lnTo>
                    <a:pt x="2114550" y="700088"/>
                  </a:lnTo>
                  <a:lnTo>
                    <a:pt x="1947862" y="633413"/>
                  </a:lnTo>
                  <a:lnTo>
                    <a:pt x="1743075" y="490538"/>
                  </a:lnTo>
                  <a:lnTo>
                    <a:pt x="1538287" y="409575"/>
                  </a:lnTo>
                  <a:lnTo>
                    <a:pt x="1414462" y="361950"/>
                  </a:lnTo>
                  <a:lnTo>
                    <a:pt x="1190625" y="300038"/>
                  </a:lnTo>
                  <a:lnTo>
                    <a:pt x="928687" y="280988"/>
                  </a:lnTo>
                  <a:lnTo>
                    <a:pt x="752475" y="238125"/>
                  </a:lnTo>
                  <a:lnTo>
                    <a:pt x="585787" y="166688"/>
                  </a:lnTo>
                  <a:cubicBezTo>
                    <a:pt x="550713" y="157919"/>
                    <a:pt x="529231" y="150465"/>
                    <a:pt x="495300" y="147638"/>
                  </a:cubicBezTo>
                  <a:cubicBezTo>
                    <a:pt x="487390" y="146979"/>
                    <a:pt x="479425" y="147638"/>
                    <a:pt x="471487" y="147638"/>
                  </a:cubicBezTo>
                  <a:lnTo>
                    <a:pt x="338137" y="133350"/>
                  </a:lnTo>
                  <a:lnTo>
                    <a:pt x="152400" y="147638"/>
                  </a:lnTo>
                  <a:lnTo>
                    <a:pt x="0" y="147638"/>
                  </a:lnTo>
                  <a:lnTo>
                    <a:pt x="0" y="28575"/>
                  </a:lnTo>
                  <a:lnTo>
                    <a:pt x="142875" y="0"/>
                  </a:lnTo>
                  <a:lnTo>
                    <a:pt x="690562" y="19050"/>
                  </a:lnTo>
                  <a:lnTo>
                    <a:pt x="1152525" y="138113"/>
                  </a:lnTo>
                  <a:lnTo>
                    <a:pt x="1533525" y="214313"/>
                  </a:lnTo>
                  <a:lnTo>
                    <a:pt x="1885950" y="409575"/>
                  </a:lnTo>
                  <a:lnTo>
                    <a:pt x="2176462" y="528638"/>
                  </a:lnTo>
                  <a:lnTo>
                    <a:pt x="2314575" y="704850"/>
                  </a:lnTo>
                  <a:lnTo>
                    <a:pt x="2338387" y="885825"/>
                  </a:lnTo>
                  <a:lnTo>
                    <a:pt x="2214562" y="871538"/>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726834FD-5C2C-489A-8515-C68832FE5891}"/>
                </a:ext>
              </a:extLst>
            </p:cNvPr>
            <p:cNvSpPr/>
            <p:nvPr/>
          </p:nvSpPr>
          <p:spPr>
            <a:xfrm>
              <a:off x="3052763" y="5024438"/>
              <a:ext cx="285750" cy="290512"/>
            </a:xfrm>
            <a:custGeom>
              <a:avLst/>
              <a:gdLst>
                <a:gd name="connsiteX0" fmla="*/ 0 w 285750"/>
                <a:gd name="connsiteY0" fmla="*/ 290512 h 290512"/>
                <a:gd name="connsiteX1" fmla="*/ 285750 w 285750"/>
                <a:gd name="connsiteY1" fmla="*/ 0 h 290512"/>
              </a:gdLst>
              <a:ahLst/>
              <a:cxnLst>
                <a:cxn ang="0">
                  <a:pos x="connsiteX0" y="connsiteY0"/>
                </a:cxn>
                <a:cxn ang="0">
                  <a:pos x="connsiteX1" y="connsiteY1"/>
                </a:cxn>
              </a:cxnLst>
              <a:rect l="l" t="t" r="r" b="b"/>
              <a:pathLst>
                <a:path w="285750" h="290512">
                  <a:moveTo>
                    <a:pt x="0" y="290512"/>
                  </a:moveTo>
                  <a:lnTo>
                    <a:pt x="28575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6A88360-5A39-41EA-A43F-AE9E123CC281}"/>
                </a:ext>
              </a:extLst>
            </p:cNvPr>
            <p:cNvSpPr/>
            <p:nvPr/>
          </p:nvSpPr>
          <p:spPr>
            <a:xfrm>
              <a:off x="2738438" y="5033963"/>
              <a:ext cx="619125" cy="652462"/>
            </a:xfrm>
            <a:custGeom>
              <a:avLst/>
              <a:gdLst>
                <a:gd name="connsiteX0" fmla="*/ 357187 w 619125"/>
                <a:gd name="connsiteY0" fmla="*/ 633412 h 652462"/>
                <a:gd name="connsiteX1" fmla="*/ 0 w 619125"/>
                <a:gd name="connsiteY1" fmla="*/ 652462 h 652462"/>
                <a:gd name="connsiteX2" fmla="*/ 590550 w 619125"/>
                <a:gd name="connsiteY2" fmla="*/ 0 h 652462"/>
                <a:gd name="connsiteX3" fmla="*/ 619125 w 619125"/>
                <a:gd name="connsiteY3" fmla="*/ 19050 h 652462"/>
                <a:gd name="connsiteX4" fmla="*/ 357187 w 619125"/>
                <a:gd name="connsiteY4" fmla="*/ 633412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652462">
                  <a:moveTo>
                    <a:pt x="357187" y="633412"/>
                  </a:moveTo>
                  <a:lnTo>
                    <a:pt x="0" y="652462"/>
                  </a:lnTo>
                  <a:lnTo>
                    <a:pt x="590550" y="0"/>
                  </a:lnTo>
                  <a:lnTo>
                    <a:pt x="619125" y="19050"/>
                  </a:lnTo>
                  <a:lnTo>
                    <a:pt x="357187" y="633412"/>
                  </a:lnTo>
                  <a:close/>
                </a:path>
              </a:pathLst>
            </a:custGeom>
            <a:solidFill>
              <a:srgbClr val="FFF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4331761B-29FD-4850-90E5-E5C8D128AFD1}"/>
                </a:ext>
              </a:extLst>
            </p:cNvPr>
            <p:cNvSpPr/>
            <p:nvPr/>
          </p:nvSpPr>
          <p:spPr>
            <a:xfrm>
              <a:off x="2614613" y="5624513"/>
              <a:ext cx="528637" cy="219075"/>
            </a:xfrm>
            <a:custGeom>
              <a:avLst/>
              <a:gdLst>
                <a:gd name="connsiteX0" fmla="*/ 390525 w 528637"/>
                <a:gd name="connsiteY0" fmla="*/ 219075 h 219075"/>
                <a:gd name="connsiteX1" fmla="*/ 0 w 528637"/>
                <a:gd name="connsiteY1" fmla="*/ 214312 h 219075"/>
                <a:gd name="connsiteX2" fmla="*/ 152400 w 528637"/>
                <a:gd name="connsiteY2" fmla="*/ 9525 h 219075"/>
                <a:gd name="connsiteX3" fmla="*/ 528637 w 528637"/>
                <a:gd name="connsiteY3" fmla="*/ 0 h 219075"/>
                <a:gd name="connsiteX4" fmla="*/ 390525 w 528637"/>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219075">
                  <a:moveTo>
                    <a:pt x="390525" y="219075"/>
                  </a:moveTo>
                  <a:lnTo>
                    <a:pt x="0" y="214312"/>
                  </a:lnTo>
                  <a:lnTo>
                    <a:pt x="152400" y="9525"/>
                  </a:lnTo>
                  <a:lnTo>
                    <a:pt x="528637" y="0"/>
                  </a:lnTo>
                  <a:lnTo>
                    <a:pt x="390525" y="219075"/>
                  </a:lnTo>
                  <a:close/>
                </a:path>
              </a:pathLst>
            </a:custGeom>
            <a:solidFill>
              <a:srgbClr val="FFF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54E8FD2-CC7D-4EB1-8EBF-95A679AF9419}"/>
                </a:ext>
              </a:extLst>
            </p:cNvPr>
            <p:cNvSpPr/>
            <p:nvPr/>
          </p:nvSpPr>
          <p:spPr>
            <a:xfrm>
              <a:off x="2286000" y="5829300"/>
              <a:ext cx="723900" cy="419100"/>
            </a:xfrm>
            <a:custGeom>
              <a:avLst/>
              <a:gdLst>
                <a:gd name="connsiteX0" fmla="*/ 323850 w 723900"/>
                <a:gd name="connsiteY0" fmla="*/ 0 h 419100"/>
                <a:gd name="connsiteX1" fmla="*/ 723900 w 723900"/>
                <a:gd name="connsiteY1" fmla="*/ 4763 h 419100"/>
                <a:gd name="connsiteX2" fmla="*/ 576263 w 723900"/>
                <a:gd name="connsiteY2" fmla="*/ 223838 h 419100"/>
                <a:gd name="connsiteX3" fmla="*/ 481013 w 723900"/>
                <a:gd name="connsiteY3" fmla="*/ 338138 h 419100"/>
                <a:gd name="connsiteX4" fmla="*/ 395288 w 723900"/>
                <a:gd name="connsiteY4" fmla="*/ 419100 h 419100"/>
                <a:gd name="connsiteX5" fmla="*/ 0 w 723900"/>
                <a:gd name="connsiteY5" fmla="*/ 328613 h 419100"/>
                <a:gd name="connsiteX6" fmla="*/ 157163 w 723900"/>
                <a:gd name="connsiteY6" fmla="*/ 171450 h 419100"/>
                <a:gd name="connsiteX7" fmla="*/ 323850 w 723900"/>
                <a:gd name="connsiteY7"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900" h="419100">
                  <a:moveTo>
                    <a:pt x="323850" y="0"/>
                  </a:moveTo>
                  <a:lnTo>
                    <a:pt x="723900" y="4763"/>
                  </a:lnTo>
                  <a:lnTo>
                    <a:pt x="576263" y="223838"/>
                  </a:lnTo>
                  <a:lnTo>
                    <a:pt x="481013" y="338138"/>
                  </a:lnTo>
                  <a:lnTo>
                    <a:pt x="395288" y="419100"/>
                  </a:lnTo>
                  <a:lnTo>
                    <a:pt x="0" y="328613"/>
                  </a:lnTo>
                  <a:lnTo>
                    <a:pt x="157163" y="171450"/>
                  </a:lnTo>
                  <a:lnTo>
                    <a:pt x="323850" y="0"/>
                  </a:lnTo>
                  <a:close/>
                </a:path>
              </a:pathLst>
            </a:custGeom>
            <a:solidFill>
              <a:srgbClr val="76C5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A622A4B-3989-4F68-9A76-672C2E8C1DE4}"/>
                </a:ext>
              </a:extLst>
            </p:cNvPr>
            <p:cNvSpPr/>
            <p:nvPr/>
          </p:nvSpPr>
          <p:spPr>
            <a:xfrm>
              <a:off x="1847850" y="6157913"/>
              <a:ext cx="823913" cy="304800"/>
            </a:xfrm>
            <a:custGeom>
              <a:avLst/>
              <a:gdLst>
                <a:gd name="connsiteX0" fmla="*/ 0 w 823913"/>
                <a:gd name="connsiteY0" fmla="*/ 295275 h 304800"/>
                <a:gd name="connsiteX1" fmla="*/ 585788 w 823913"/>
                <a:gd name="connsiteY1" fmla="*/ 304800 h 304800"/>
                <a:gd name="connsiteX2" fmla="*/ 823913 w 823913"/>
                <a:gd name="connsiteY2" fmla="*/ 90487 h 304800"/>
                <a:gd name="connsiteX3" fmla="*/ 433388 w 823913"/>
                <a:gd name="connsiteY3" fmla="*/ 0 h 304800"/>
                <a:gd name="connsiteX4" fmla="*/ 0 w 823913"/>
                <a:gd name="connsiteY4" fmla="*/ 295275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913" h="304800">
                  <a:moveTo>
                    <a:pt x="0" y="295275"/>
                  </a:moveTo>
                  <a:lnTo>
                    <a:pt x="585788" y="304800"/>
                  </a:lnTo>
                  <a:lnTo>
                    <a:pt x="823913" y="90487"/>
                  </a:lnTo>
                  <a:lnTo>
                    <a:pt x="433388" y="0"/>
                  </a:lnTo>
                  <a:lnTo>
                    <a:pt x="0" y="295275"/>
                  </a:lnTo>
                  <a:close/>
                </a:path>
              </a:pathLst>
            </a:custGeom>
            <a:solidFill>
              <a:srgbClr val="BA8F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AD633F38-BA52-4A7A-89D8-A050EE0070A6}"/>
                </a:ext>
              </a:extLst>
            </p:cNvPr>
            <p:cNvGrpSpPr/>
            <p:nvPr/>
          </p:nvGrpSpPr>
          <p:grpSpPr>
            <a:xfrm>
              <a:off x="614689" y="3943350"/>
              <a:ext cx="2504785" cy="2362201"/>
              <a:chOff x="614689" y="3943350"/>
              <a:chExt cx="2504785" cy="2362201"/>
            </a:xfrm>
          </p:grpSpPr>
          <p:sp>
            <p:nvSpPr>
              <p:cNvPr id="26" name="Freeform: Shape 25">
                <a:extLst>
                  <a:ext uri="{FF2B5EF4-FFF2-40B4-BE49-F238E27FC236}">
                    <a16:creationId xmlns:a16="http://schemas.microsoft.com/office/drawing/2014/main" id="{CFDBA9A2-2AF7-43DE-B206-9476D9861716}"/>
                  </a:ext>
                </a:extLst>
              </p:cNvPr>
              <p:cNvSpPr/>
              <p:nvPr/>
            </p:nvSpPr>
            <p:spPr>
              <a:xfrm>
                <a:off x="657225" y="3943350"/>
                <a:ext cx="2462249" cy="1271588"/>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C58543D-0944-4CD7-99BE-6442F2F10065}"/>
                  </a:ext>
                </a:extLst>
              </p:cNvPr>
              <p:cNvSpPr/>
              <p:nvPr/>
            </p:nvSpPr>
            <p:spPr>
              <a:xfrm>
                <a:off x="624753" y="4322154"/>
                <a:ext cx="2222393" cy="1271588"/>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1049C16-1FF5-4FB7-96CF-333D2D141500}"/>
                  </a:ext>
                </a:extLst>
              </p:cNvPr>
              <p:cNvSpPr/>
              <p:nvPr/>
            </p:nvSpPr>
            <p:spPr>
              <a:xfrm>
                <a:off x="648207" y="4839890"/>
                <a:ext cx="1833056" cy="1094371"/>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32EEF776-091A-49E4-8FC0-14FD5A74B2B7}"/>
                  </a:ext>
                </a:extLst>
              </p:cNvPr>
              <p:cNvSpPr/>
              <p:nvPr/>
            </p:nvSpPr>
            <p:spPr>
              <a:xfrm>
                <a:off x="614689" y="5378127"/>
                <a:ext cx="1414135" cy="927424"/>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A7810F79-003D-4BBE-BB9F-FCA9483BBEF0}"/>
                </a:ext>
              </a:extLst>
            </p:cNvPr>
            <p:cNvSpPr/>
            <p:nvPr/>
          </p:nvSpPr>
          <p:spPr>
            <a:xfrm>
              <a:off x="3357563" y="1471613"/>
              <a:ext cx="614362" cy="136744"/>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F80E21-62C4-4A17-A7AB-516E6F469073}"/>
                </a:ext>
              </a:extLst>
            </p:cNvPr>
            <p:cNvSpPr txBox="1"/>
            <p:nvPr/>
          </p:nvSpPr>
          <p:spPr>
            <a:xfrm>
              <a:off x="3077875" y="962026"/>
              <a:ext cx="1460400" cy="646331"/>
            </a:xfrm>
            <a:prstGeom prst="rect">
              <a:avLst/>
            </a:prstGeom>
            <a:noFill/>
          </p:spPr>
          <p:txBody>
            <a:bodyPr wrap="none" rtlCol="0">
              <a:spAutoFit/>
            </a:bodyPr>
            <a:lstStyle/>
            <a:p>
              <a:r>
                <a:rPr lang="en-US" b="1" dirty="0"/>
                <a:t>Timor Trough</a:t>
              </a:r>
            </a:p>
            <a:p>
              <a:r>
                <a:rPr lang="en-US" b="1" dirty="0"/>
                <a:t>10,000’ WD</a:t>
              </a:r>
            </a:p>
          </p:txBody>
        </p:sp>
        <p:sp>
          <p:nvSpPr>
            <p:cNvPr id="32" name="TextBox 31">
              <a:extLst>
                <a:ext uri="{FF2B5EF4-FFF2-40B4-BE49-F238E27FC236}">
                  <a16:creationId xmlns:a16="http://schemas.microsoft.com/office/drawing/2014/main" id="{3FDE2CF4-E502-4BEF-9384-29B18BD2907B}"/>
                </a:ext>
              </a:extLst>
            </p:cNvPr>
            <p:cNvSpPr txBox="1"/>
            <p:nvPr/>
          </p:nvSpPr>
          <p:spPr>
            <a:xfrm rot="21035550">
              <a:off x="5812357" y="5405919"/>
              <a:ext cx="2540696" cy="523220"/>
            </a:xfrm>
            <a:prstGeom prst="rect">
              <a:avLst/>
            </a:prstGeom>
            <a:noFill/>
          </p:spPr>
          <p:txBody>
            <a:bodyPr wrap="none" rtlCol="0">
              <a:spAutoFit/>
            </a:bodyPr>
            <a:lstStyle/>
            <a:p>
              <a:r>
                <a:rPr lang="en-US" sz="2800" b="1" dirty="0"/>
                <a:t>Australian Plate</a:t>
              </a:r>
            </a:p>
          </p:txBody>
        </p:sp>
        <p:sp>
          <p:nvSpPr>
            <p:cNvPr id="33" name="TextBox 32">
              <a:extLst>
                <a:ext uri="{FF2B5EF4-FFF2-40B4-BE49-F238E27FC236}">
                  <a16:creationId xmlns:a16="http://schemas.microsoft.com/office/drawing/2014/main" id="{FDEC539A-DF8B-48D3-8484-D0BECFEE53A9}"/>
                </a:ext>
              </a:extLst>
            </p:cNvPr>
            <p:cNvSpPr txBox="1"/>
            <p:nvPr/>
          </p:nvSpPr>
          <p:spPr>
            <a:xfrm rot="21035550">
              <a:off x="5695846" y="2308588"/>
              <a:ext cx="2540696" cy="523220"/>
            </a:xfrm>
            <a:prstGeom prst="rect">
              <a:avLst/>
            </a:prstGeom>
            <a:noFill/>
          </p:spPr>
          <p:txBody>
            <a:bodyPr wrap="none" rtlCol="0">
              <a:spAutoFit/>
            </a:bodyPr>
            <a:lstStyle/>
            <a:p>
              <a:r>
                <a:rPr lang="en-US" sz="2800" b="1" dirty="0"/>
                <a:t>Australian Plate</a:t>
              </a:r>
            </a:p>
          </p:txBody>
        </p:sp>
        <p:sp>
          <p:nvSpPr>
            <p:cNvPr id="5" name="TextBox 4">
              <a:extLst>
                <a:ext uri="{FF2B5EF4-FFF2-40B4-BE49-F238E27FC236}">
                  <a16:creationId xmlns:a16="http://schemas.microsoft.com/office/drawing/2014/main" id="{9B922399-1350-4230-AD77-F193E1DBFAC5}"/>
                </a:ext>
              </a:extLst>
            </p:cNvPr>
            <p:cNvSpPr txBox="1"/>
            <p:nvPr/>
          </p:nvSpPr>
          <p:spPr>
            <a:xfrm>
              <a:off x="3252646" y="444731"/>
              <a:ext cx="1066254" cy="369332"/>
            </a:xfrm>
            <a:prstGeom prst="rect">
              <a:avLst/>
            </a:prstGeom>
            <a:noFill/>
          </p:spPr>
          <p:txBody>
            <a:bodyPr wrap="none" rtlCol="0">
              <a:spAutoFit/>
            </a:bodyPr>
            <a:lstStyle/>
            <a:p>
              <a:r>
                <a:rPr lang="en-US" b="1" dirty="0"/>
                <a:t>Sea Level</a:t>
              </a:r>
            </a:p>
          </p:txBody>
        </p:sp>
        <p:sp>
          <p:nvSpPr>
            <p:cNvPr id="34" name="TextBox 33">
              <a:extLst>
                <a:ext uri="{FF2B5EF4-FFF2-40B4-BE49-F238E27FC236}">
                  <a16:creationId xmlns:a16="http://schemas.microsoft.com/office/drawing/2014/main" id="{BBB0A3C2-C377-4C96-B52B-75DAC148C689}"/>
                </a:ext>
              </a:extLst>
            </p:cNvPr>
            <p:cNvSpPr txBox="1"/>
            <p:nvPr/>
          </p:nvSpPr>
          <p:spPr>
            <a:xfrm>
              <a:off x="3252646" y="3474755"/>
              <a:ext cx="1066254" cy="369332"/>
            </a:xfrm>
            <a:prstGeom prst="rect">
              <a:avLst/>
            </a:prstGeom>
            <a:noFill/>
          </p:spPr>
          <p:txBody>
            <a:bodyPr wrap="none" rtlCol="0">
              <a:spAutoFit/>
            </a:bodyPr>
            <a:lstStyle/>
            <a:p>
              <a:r>
                <a:rPr lang="en-US" b="1" dirty="0"/>
                <a:t>Sea Level</a:t>
              </a:r>
            </a:p>
          </p:txBody>
        </p:sp>
        <p:cxnSp>
          <p:nvCxnSpPr>
            <p:cNvPr id="16" name="Straight Connector 15">
              <a:extLst>
                <a:ext uri="{FF2B5EF4-FFF2-40B4-BE49-F238E27FC236}">
                  <a16:creationId xmlns:a16="http://schemas.microsoft.com/office/drawing/2014/main" id="{9D88F592-8FDF-4136-886B-25BDB8FF9997}"/>
                </a:ext>
              </a:extLst>
            </p:cNvPr>
            <p:cNvCxnSpPr>
              <a:cxnSpLocks/>
            </p:cNvCxnSpPr>
            <p:nvPr/>
          </p:nvCxnSpPr>
          <p:spPr>
            <a:xfrm>
              <a:off x="785794" y="3571890"/>
              <a:ext cx="10972800" cy="0"/>
            </a:xfrm>
            <a:prstGeom prst="line">
              <a:avLst/>
            </a:prstGeom>
            <a:ln w="28575">
              <a:solidFill>
                <a:srgbClr val="66FFFF"/>
              </a:solidFill>
            </a:ln>
          </p:spPr>
          <p:style>
            <a:lnRef idx="1">
              <a:schemeClr val="accent1"/>
            </a:lnRef>
            <a:fillRef idx="0">
              <a:schemeClr val="accent1"/>
            </a:fillRef>
            <a:effectRef idx="0">
              <a:schemeClr val="accent1"/>
            </a:effectRef>
            <a:fontRef idx="minor">
              <a:schemeClr val="tx1"/>
            </a:fontRef>
          </p:style>
        </p:cxnSp>
        <p:sp>
          <p:nvSpPr>
            <p:cNvPr id="36" name="Freeform: Shape 35">
              <a:extLst>
                <a:ext uri="{FF2B5EF4-FFF2-40B4-BE49-F238E27FC236}">
                  <a16:creationId xmlns:a16="http://schemas.microsoft.com/office/drawing/2014/main" id="{0F4C7501-1C0D-4965-8D56-A4D0BCF8CF18}"/>
                </a:ext>
              </a:extLst>
            </p:cNvPr>
            <p:cNvSpPr/>
            <p:nvPr/>
          </p:nvSpPr>
          <p:spPr>
            <a:xfrm>
              <a:off x="1404938" y="2047875"/>
              <a:ext cx="1057275" cy="361950"/>
            </a:xfrm>
            <a:custGeom>
              <a:avLst/>
              <a:gdLst>
                <a:gd name="connsiteX0" fmla="*/ 114300 w 1057275"/>
                <a:gd name="connsiteY0" fmla="*/ 328613 h 361950"/>
                <a:gd name="connsiteX1" fmla="*/ 138112 w 1057275"/>
                <a:gd name="connsiteY1" fmla="*/ 314325 h 361950"/>
                <a:gd name="connsiteX2" fmla="*/ 166687 w 1057275"/>
                <a:gd name="connsiteY2" fmla="*/ 304800 h 361950"/>
                <a:gd name="connsiteX3" fmla="*/ 209550 w 1057275"/>
                <a:gd name="connsiteY3" fmla="*/ 295275 h 361950"/>
                <a:gd name="connsiteX4" fmla="*/ 242887 w 1057275"/>
                <a:gd name="connsiteY4" fmla="*/ 276225 h 361950"/>
                <a:gd name="connsiteX5" fmla="*/ 290512 w 1057275"/>
                <a:gd name="connsiteY5" fmla="*/ 252413 h 361950"/>
                <a:gd name="connsiteX6" fmla="*/ 304800 w 1057275"/>
                <a:gd name="connsiteY6" fmla="*/ 238125 h 361950"/>
                <a:gd name="connsiteX7" fmla="*/ 338137 w 1057275"/>
                <a:gd name="connsiteY7" fmla="*/ 228600 h 361950"/>
                <a:gd name="connsiteX8" fmla="*/ 466725 w 1057275"/>
                <a:gd name="connsiteY8" fmla="*/ 233363 h 361950"/>
                <a:gd name="connsiteX9" fmla="*/ 495300 w 1057275"/>
                <a:gd name="connsiteY9" fmla="*/ 242888 h 361950"/>
                <a:gd name="connsiteX10" fmla="*/ 509587 w 1057275"/>
                <a:gd name="connsiteY10" fmla="*/ 247650 h 361950"/>
                <a:gd name="connsiteX11" fmla="*/ 533400 w 1057275"/>
                <a:gd name="connsiteY11" fmla="*/ 257175 h 361950"/>
                <a:gd name="connsiteX12" fmla="*/ 571500 w 1057275"/>
                <a:gd name="connsiteY12" fmla="*/ 261938 h 361950"/>
                <a:gd name="connsiteX13" fmla="*/ 595312 w 1057275"/>
                <a:gd name="connsiteY13" fmla="*/ 271463 h 361950"/>
                <a:gd name="connsiteX14" fmla="*/ 628650 w 1057275"/>
                <a:gd name="connsiteY14" fmla="*/ 280988 h 361950"/>
                <a:gd name="connsiteX15" fmla="*/ 642937 w 1057275"/>
                <a:gd name="connsiteY15" fmla="*/ 290513 h 361950"/>
                <a:gd name="connsiteX16" fmla="*/ 676275 w 1057275"/>
                <a:gd name="connsiteY16" fmla="*/ 304800 h 361950"/>
                <a:gd name="connsiteX17" fmla="*/ 695325 w 1057275"/>
                <a:gd name="connsiteY17" fmla="*/ 319088 h 361950"/>
                <a:gd name="connsiteX18" fmla="*/ 704850 w 1057275"/>
                <a:gd name="connsiteY18" fmla="*/ 333375 h 361950"/>
                <a:gd name="connsiteX19" fmla="*/ 728662 w 1057275"/>
                <a:gd name="connsiteY19" fmla="*/ 342900 h 361950"/>
                <a:gd name="connsiteX20" fmla="*/ 742950 w 1057275"/>
                <a:gd name="connsiteY20" fmla="*/ 347663 h 361950"/>
                <a:gd name="connsiteX21" fmla="*/ 781050 w 1057275"/>
                <a:gd name="connsiteY21" fmla="*/ 361950 h 361950"/>
                <a:gd name="connsiteX22" fmla="*/ 819150 w 1057275"/>
                <a:gd name="connsiteY22" fmla="*/ 357188 h 361950"/>
                <a:gd name="connsiteX23" fmla="*/ 852487 w 1057275"/>
                <a:gd name="connsiteY23" fmla="*/ 352425 h 361950"/>
                <a:gd name="connsiteX24" fmla="*/ 895350 w 1057275"/>
                <a:gd name="connsiteY24" fmla="*/ 347663 h 361950"/>
                <a:gd name="connsiteX25" fmla="*/ 976312 w 1057275"/>
                <a:gd name="connsiteY25" fmla="*/ 323850 h 361950"/>
                <a:gd name="connsiteX26" fmla="*/ 1000125 w 1057275"/>
                <a:gd name="connsiteY26" fmla="*/ 295275 h 361950"/>
                <a:gd name="connsiteX27" fmla="*/ 1009650 w 1057275"/>
                <a:gd name="connsiteY27" fmla="*/ 280988 h 361950"/>
                <a:gd name="connsiteX28" fmla="*/ 1028700 w 1057275"/>
                <a:gd name="connsiteY28" fmla="*/ 276225 h 361950"/>
                <a:gd name="connsiteX29" fmla="*/ 1038225 w 1057275"/>
                <a:gd name="connsiteY29" fmla="*/ 261938 h 361950"/>
                <a:gd name="connsiteX30" fmla="*/ 1047750 w 1057275"/>
                <a:gd name="connsiteY30" fmla="*/ 228600 h 361950"/>
                <a:gd name="connsiteX31" fmla="*/ 1057275 w 1057275"/>
                <a:gd name="connsiteY31" fmla="*/ 214313 h 361950"/>
                <a:gd name="connsiteX32" fmla="*/ 1052512 w 1057275"/>
                <a:gd name="connsiteY32" fmla="*/ 180975 h 361950"/>
                <a:gd name="connsiteX33" fmla="*/ 1038225 w 1057275"/>
                <a:gd name="connsiteY33" fmla="*/ 171450 h 361950"/>
                <a:gd name="connsiteX34" fmla="*/ 1033462 w 1057275"/>
                <a:gd name="connsiteY34" fmla="*/ 157163 h 361950"/>
                <a:gd name="connsiteX35" fmla="*/ 1028700 w 1057275"/>
                <a:gd name="connsiteY35" fmla="*/ 128588 h 361950"/>
                <a:gd name="connsiteX36" fmla="*/ 971550 w 1057275"/>
                <a:gd name="connsiteY36" fmla="*/ 90488 h 361950"/>
                <a:gd name="connsiteX37" fmla="*/ 942975 w 1057275"/>
                <a:gd name="connsiteY37" fmla="*/ 80963 h 361950"/>
                <a:gd name="connsiteX38" fmla="*/ 919162 w 1057275"/>
                <a:gd name="connsiteY38" fmla="*/ 76200 h 361950"/>
                <a:gd name="connsiteX39" fmla="*/ 885825 w 1057275"/>
                <a:gd name="connsiteY39" fmla="*/ 71438 h 361950"/>
                <a:gd name="connsiteX40" fmla="*/ 852487 w 1057275"/>
                <a:gd name="connsiteY40" fmla="*/ 61913 h 361950"/>
                <a:gd name="connsiteX41" fmla="*/ 804862 w 1057275"/>
                <a:gd name="connsiteY41" fmla="*/ 47625 h 361950"/>
                <a:gd name="connsiteX42" fmla="*/ 776287 w 1057275"/>
                <a:gd name="connsiteY42" fmla="*/ 28575 h 361950"/>
                <a:gd name="connsiteX43" fmla="*/ 762000 w 1057275"/>
                <a:gd name="connsiteY43" fmla="*/ 19050 h 361950"/>
                <a:gd name="connsiteX44" fmla="*/ 733425 w 1057275"/>
                <a:gd name="connsiteY44" fmla="*/ 9525 h 361950"/>
                <a:gd name="connsiteX45" fmla="*/ 719137 w 1057275"/>
                <a:gd name="connsiteY45" fmla="*/ 4763 h 361950"/>
                <a:gd name="connsiteX46" fmla="*/ 704850 w 1057275"/>
                <a:gd name="connsiteY46" fmla="*/ 0 h 361950"/>
                <a:gd name="connsiteX47" fmla="*/ 642937 w 1057275"/>
                <a:gd name="connsiteY47" fmla="*/ 4763 h 361950"/>
                <a:gd name="connsiteX48" fmla="*/ 628650 w 1057275"/>
                <a:gd name="connsiteY48" fmla="*/ 9525 h 361950"/>
                <a:gd name="connsiteX49" fmla="*/ 600075 w 1057275"/>
                <a:gd name="connsiteY49" fmla="*/ 14288 h 361950"/>
                <a:gd name="connsiteX50" fmla="*/ 581025 w 1057275"/>
                <a:gd name="connsiteY50" fmla="*/ 19050 h 361950"/>
                <a:gd name="connsiteX51" fmla="*/ 571500 w 1057275"/>
                <a:gd name="connsiteY51" fmla="*/ 33338 h 361950"/>
                <a:gd name="connsiteX52" fmla="*/ 557212 w 1057275"/>
                <a:gd name="connsiteY52" fmla="*/ 61913 h 361950"/>
                <a:gd name="connsiteX53" fmla="*/ 495300 w 1057275"/>
                <a:gd name="connsiteY53" fmla="*/ 80963 h 361950"/>
                <a:gd name="connsiteX54" fmla="*/ 457200 w 1057275"/>
                <a:gd name="connsiteY54" fmla="*/ 85725 h 361950"/>
                <a:gd name="connsiteX55" fmla="*/ 395287 w 1057275"/>
                <a:gd name="connsiteY55" fmla="*/ 80963 h 361950"/>
                <a:gd name="connsiteX56" fmla="*/ 366712 w 1057275"/>
                <a:gd name="connsiteY56" fmla="*/ 71438 h 361950"/>
                <a:gd name="connsiteX57" fmla="*/ 338137 w 1057275"/>
                <a:gd name="connsiteY57" fmla="*/ 66675 h 361950"/>
                <a:gd name="connsiteX58" fmla="*/ 309562 w 1057275"/>
                <a:gd name="connsiteY58" fmla="*/ 57150 h 361950"/>
                <a:gd name="connsiteX59" fmla="*/ 295275 w 1057275"/>
                <a:gd name="connsiteY59" fmla="*/ 52388 h 361950"/>
                <a:gd name="connsiteX60" fmla="*/ 280987 w 1057275"/>
                <a:gd name="connsiteY60" fmla="*/ 42863 h 361950"/>
                <a:gd name="connsiteX61" fmla="*/ 276225 w 1057275"/>
                <a:gd name="connsiteY61" fmla="*/ 28575 h 361950"/>
                <a:gd name="connsiteX62" fmla="*/ 247650 w 1057275"/>
                <a:gd name="connsiteY62" fmla="*/ 19050 h 361950"/>
                <a:gd name="connsiteX63" fmla="*/ 233362 w 1057275"/>
                <a:gd name="connsiteY63" fmla="*/ 14288 h 361950"/>
                <a:gd name="connsiteX64" fmla="*/ 219075 w 1057275"/>
                <a:gd name="connsiteY64" fmla="*/ 9525 h 361950"/>
                <a:gd name="connsiteX65" fmla="*/ 100012 w 1057275"/>
                <a:gd name="connsiteY65" fmla="*/ 14288 h 361950"/>
                <a:gd name="connsiteX66" fmla="*/ 38100 w 1057275"/>
                <a:gd name="connsiteY66" fmla="*/ 23813 h 361950"/>
                <a:gd name="connsiteX67" fmla="*/ 23812 w 1057275"/>
                <a:gd name="connsiteY67" fmla="*/ 33338 h 361950"/>
                <a:gd name="connsiteX68" fmla="*/ 9525 w 1057275"/>
                <a:gd name="connsiteY68" fmla="*/ 38100 h 361950"/>
                <a:gd name="connsiteX69" fmla="*/ 0 w 1057275"/>
                <a:gd name="connsiteY69" fmla="*/ 52388 h 361950"/>
                <a:gd name="connsiteX70" fmla="*/ 4762 w 1057275"/>
                <a:gd name="connsiteY70" fmla="*/ 223838 h 361950"/>
                <a:gd name="connsiteX71" fmla="*/ 9525 w 1057275"/>
                <a:gd name="connsiteY71" fmla="*/ 238125 h 361950"/>
                <a:gd name="connsiteX72" fmla="*/ 19050 w 1057275"/>
                <a:gd name="connsiteY72" fmla="*/ 252413 h 361950"/>
                <a:gd name="connsiteX73" fmla="*/ 33337 w 1057275"/>
                <a:gd name="connsiteY73" fmla="*/ 280988 h 361950"/>
                <a:gd name="connsiteX74" fmla="*/ 47625 w 1057275"/>
                <a:gd name="connsiteY74" fmla="*/ 290513 h 361950"/>
                <a:gd name="connsiteX75" fmla="*/ 76200 w 1057275"/>
                <a:gd name="connsiteY75" fmla="*/ 314325 h 361950"/>
                <a:gd name="connsiteX76" fmla="*/ 114300 w 1057275"/>
                <a:gd name="connsiteY76" fmla="*/ 328613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057275" h="361950">
                  <a:moveTo>
                    <a:pt x="114300" y="328613"/>
                  </a:moveTo>
                  <a:cubicBezTo>
                    <a:pt x="124619" y="328613"/>
                    <a:pt x="129685" y="318155"/>
                    <a:pt x="138112" y="314325"/>
                  </a:cubicBezTo>
                  <a:cubicBezTo>
                    <a:pt x="147252" y="310170"/>
                    <a:pt x="157162" y="307975"/>
                    <a:pt x="166687" y="304800"/>
                  </a:cubicBezTo>
                  <a:cubicBezTo>
                    <a:pt x="190132" y="296985"/>
                    <a:pt x="176032" y="300862"/>
                    <a:pt x="209550" y="295275"/>
                  </a:cubicBezTo>
                  <a:cubicBezTo>
                    <a:pt x="258962" y="262332"/>
                    <a:pt x="182476" y="312472"/>
                    <a:pt x="242887" y="276225"/>
                  </a:cubicBezTo>
                  <a:cubicBezTo>
                    <a:pt x="283388" y="251925"/>
                    <a:pt x="256651" y="260877"/>
                    <a:pt x="290512" y="252413"/>
                  </a:cubicBezTo>
                  <a:cubicBezTo>
                    <a:pt x="295275" y="247650"/>
                    <a:pt x="299196" y="241861"/>
                    <a:pt x="304800" y="238125"/>
                  </a:cubicBezTo>
                  <a:cubicBezTo>
                    <a:pt x="308897" y="235394"/>
                    <a:pt x="335600" y="229234"/>
                    <a:pt x="338137" y="228600"/>
                  </a:cubicBezTo>
                  <a:cubicBezTo>
                    <a:pt x="381000" y="230188"/>
                    <a:pt x="424009" y="229480"/>
                    <a:pt x="466725" y="233363"/>
                  </a:cubicBezTo>
                  <a:cubicBezTo>
                    <a:pt x="476724" y="234272"/>
                    <a:pt x="485775" y="239713"/>
                    <a:pt x="495300" y="242888"/>
                  </a:cubicBezTo>
                  <a:cubicBezTo>
                    <a:pt x="500062" y="244475"/>
                    <a:pt x="504926" y="245786"/>
                    <a:pt x="509587" y="247650"/>
                  </a:cubicBezTo>
                  <a:cubicBezTo>
                    <a:pt x="517525" y="250825"/>
                    <a:pt x="525070" y="255253"/>
                    <a:pt x="533400" y="257175"/>
                  </a:cubicBezTo>
                  <a:cubicBezTo>
                    <a:pt x="545871" y="260053"/>
                    <a:pt x="558800" y="260350"/>
                    <a:pt x="571500" y="261938"/>
                  </a:cubicBezTo>
                  <a:cubicBezTo>
                    <a:pt x="579437" y="265113"/>
                    <a:pt x="587202" y="268760"/>
                    <a:pt x="595312" y="271463"/>
                  </a:cubicBezTo>
                  <a:cubicBezTo>
                    <a:pt x="604474" y="274517"/>
                    <a:pt x="619472" y="276399"/>
                    <a:pt x="628650" y="280988"/>
                  </a:cubicBezTo>
                  <a:cubicBezTo>
                    <a:pt x="633769" y="283548"/>
                    <a:pt x="637818" y="287953"/>
                    <a:pt x="642937" y="290513"/>
                  </a:cubicBezTo>
                  <a:cubicBezTo>
                    <a:pt x="675346" y="306717"/>
                    <a:pt x="636633" y="280023"/>
                    <a:pt x="676275" y="304800"/>
                  </a:cubicBezTo>
                  <a:cubicBezTo>
                    <a:pt x="683006" y="309007"/>
                    <a:pt x="689712" y="313475"/>
                    <a:pt x="695325" y="319088"/>
                  </a:cubicBezTo>
                  <a:cubicBezTo>
                    <a:pt x="699372" y="323135"/>
                    <a:pt x="700192" y="330048"/>
                    <a:pt x="704850" y="333375"/>
                  </a:cubicBezTo>
                  <a:cubicBezTo>
                    <a:pt x="711806" y="338344"/>
                    <a:pt x="720658" y="339898"/>
                    <a:pt x="728662" y="342900"/>
                  </a:cubicBezTo>
                  <a:cubicBezTo>
                    <a:pt x="733363" y="344663"/>
                    <a:pt x="738249" y="345900"/>
                    <a:pt x="742950" y="347663"/>
                  </a:cubicBezTo>
                  <a:cubicBezTo>
                    <a:pt x="788479" y="364737"/>
                    <a:pt x="748636" y="351147"/>
                    <a:pt x="781050" y="361950"/>
                  </a:cubicBezTo>
                  <a:lnTo>
                    <a:pt x="819150" y="357188"/>
                  </a:lnTo>
                  <a:lnTo>
                    <a:pt x="852487" y="352425"/>
                  </a:lnTo>
                  <a:cubicBezTo>
                    <a:pt x="866752" y="350642"/>
                    <a:pt x="881062" y="349250"/>
                    <a:pt x="895350" y="347663"/>
                  </a:cubicBezTo>
                  <a:cubicBezTo>
                    <a:pt x="938514" y="318887"/>
                    <a:pt x="912524" y="329650"/>
                    <a:pt x="976312" y="323850"/>
                  </a:cubicBezTo>
                  <a:cubicBezTo>
                    <a:pt x="999960" y="288379"/>
                    <a:pt x="969567" y="331944"/>
                    <a:pt x="1000125" y="295275"/>
                  </a:cubicBezTo>
                  <a:cubicBezTo>
                    <a:pt x="1003789" y="290878"/>
                    <a:pt x="1004888" y="284163"/>
                    <a:pt x="1009650" y="280988"/>
                  </a:cubicBezTo>
                  <a:cubicBezTo>
                    <a:pt x="1015096" y="277357"/>
                    <a:pt x="1022350" y="277813"/>
                    <a:pt x="1028700" y="276225"/>
                  </a:cubicBezTo>
                  <a:cubicBezTo>
                    <a:pt x="1031875" y="271463"/>
                    <a:pt x="1035970" y="267199"/>
                    <a:pt x="1038225" y="261938"/>
                  </a:cubicBezTo>
                  <a:cubicBezTo>
                    <a:pt x="1047385" y="240564"/>
                    <a:pt x="1038477" y="247145"/>
                    <a:pt x="1047750" y="228600"/>
                  </a:cubicBezTo>
                  <a:cubicBezTo>
                    <a:pt x="1050310" y="223481"/>
                    <a:pt x="1054100" y="219075"/>
                    <a:pt x="1057275" y="214313"/>
                  </a:cubicBezTo>
                  <a:cubicBezTo>
                    <a:pt x="1055687" y="203200"/>
                    <a:pt x="1057071" y="191233"/>
                    <a:pt x="1052512" y="180975"/>
                  </a:cubicBezTo>
                  <a:cubicBezTo>
                    <a:pt x="1050187" y="175745"/>
                    <a:pt x="1041801" y="175919"/>
                    <a:pt x="1038225" y="171450"/>
                  </a:cubicBezTo>
                  <a:cubicBezTo>
                    <a:pt x="1035089" y="167530"/>
                    <a:pt x="1035050" y="161925"/>
                    <a:pt x="1033462" y="157163"/>
                  </a:cubicBezTo>
                  <a:cubicBezTo>
                    <a:pt x="1031875" y="147638"/>
                    <a:pt x="1033566" y="136929"/>
                    <a:pt x="1028700" y="128588"/>
                  </a:cubicBezTo>
                  <a:cubicBezTo>
                    <a:pt x="1011478" y="99064"/>
                    <a:pt x="999150" y="99688"/>
                    <a:pt x="971550" y="90488"/>
                  </a:cubicBezTo>
                  <a:lnTo>
                    <a:pt x="942975" y="80963"/>
                  </a:lnTo>
                  <a:cubicBezTo>
                    <a:pt x="935037" y="79375"/>
                    <a:pt x="927147" y="77531"/>
                    <a:pt x="919162" y="76200"/>
                  </a:cubicBezTo>
                  <a:cubicBezTo>
                    <a:pt x="908090" y="74355"/>
                    <a:pt x="896869" y="73446"/>
                    <a:pt x="885825" y="71438"/>
                  </a:cubicBezTo>
                  <a:cubicBezTo>
                    <a:pt x="865370" y="67719"/>
                    <a:pt x="870327" y="67010"/>
                    <a:pt x="852487" y="61913"/>
                  </a:cubicBezTo>
                  <a:cubicBezTo>
                    <a:pt x="840842" y="58586"/>
                    <a:pt x="813347" y="53282"/>
                    <a:pt x="804862" y="47625"/>
                  </a:cubicBezTo>
                  <a:lnTo>
                    <a:pt x="776287" y="28575"/>
                  </a:lnTo>
                  <a:cubicBezTo>
                    <a:pt x="771525" y="25400"/>
                    <a:pt x="767430" y="20860"/>
                    <a:pt x="762000" y="19050"/>
                  </a:cubicBezTo>
                  <a:lnTo>
                    <a:pt x="733425" y="9525"/>
                  </a:lnTo>
                  <a:lnTo>
                    <a:pt x="719137" y="4763"/>
                  </a:lnTo>
                  <a:lnTo>
                    <a:pt x="704850" y="0"/>
                  </a:lnTo>
                  <a:cubicBezTo>
                    <a:pt x="684212" y="1588"/>
                    <a:pt x="663476" y="2196"/>
                    <a:pt x="642937" y="4763"/>
                  </a:cubicBezTo>
                  <a:cubicBezTo>
                    <a:pt x="637956" y="5386"/>
                    <a:pt x="633550" y="8436"/>
                    <a:pt x="628650" y="9525"/>
                  </a:cubicBezTo>
                  <a:cubicBezTo>
                    <a:pt x="619224" y="11620"/>
                    <a:pt x="609544" y="12394"/>
                    <a:pt x="600075" y="14288"/>
                  </a:cubicBezTo>
                  <a:cubicBezTo>
                    <a:pt x="593657" y="15572"/>
                    <a:pt x="587375" y="17463"/>
                    <a:pt x="581025" y="19050"/>
                  </a:cubicBezTo>
                  <a:cubicBezTo>
                    <a:pt x="577850" y="23813"/>
                    <a:pt x="574060" y="28218"/>
                    <a:pt x="571500" y="33338"/>
                  </a:cubicBezTo>
                  <a:cubicBezTo>
                    <a:pt x="563754" y="48830"/>
                    <a:pt x="570859" y="48265"/>
                    <a:pt x="557212" y="61913"/>
                  </a:cubicBezTo>
                  <a:cubicBezTo>
                    <a:pt x="541311" y="77815"/>
                    <a:pt x="515003" y="77679"/>
                    <a:pt x="495300" y="80963"/>
                  </a:cubicBezTo>
                  <a:cubicBezTo>
                    <a:pt x="482675" y="83067"/>
                    <a:pt x="469900" y="84138"/>
                    <a:pt x="457200" y="85725"/>
                  </a:cubicBezTo>
                  <a:cubicBezTo>
                    <a:pt x="436562" y="84138"/>
                    <a:pt x="415732" y="84191"/>
                    <a:pt x="395287" y="80963"/>
                  </a:cubicBezTo>
                  <a:cubicBezTo>
                    <a:pt x="385370" y="79397"/>
                    <a:pt x="376616" y="73089"/>
                    <a:pt x="366712" y="71438"/>
                  </a:cubicBezTo>
                  <a:cubicBezTo>
                    <a:pt x="357187" y="69850"/>
                    <a:pt x="347505" y="69017"/>
                    <a:pt x="338137" y="66675"/>
                  </a:cubicBezTo>
                  <a:cubicBezTo>
                    <a:pt x="328397" y="64240"/>
                    <a:pt x="319087" y="60325"/>
                    <a:pt x="309562" y="57150"/>
                  </a:cubicBezTo>
                  <a:lnTo>
                    <a:pt x="295275" y="52388"/>
                  </a:lnTo>
                  <a:cubicBezTo>
                    <a:pt x="290512" y="49213"/>
                    <a:pt x="284563" y="47333"/>
                    <a:pt x="280987" y="42863"/>
                  </a:cubicBezTo>
                  <a:cubicBezTo>
                    <a:pt x="277851" y="38943"/>
                    <a:pt x="280310" y="31493"/>
                    <a:pt x="276225" y="28575"/>
                  </a:cubicBezTo>
                  <a:cubicBezTo>
                    <a:pt x="268055" y="22739"/>
                    <a:pt x="257175" y="22225"/>
                    <a:pt x="247650" y="19050"/>
                  </a:cubicBezTo>
                  <a:lnTo>
                    <a:pt x="233362" y="14288"/>
                  </a:lnTo>
                  <a:lnTo>
                    <a:pt x="219075" y="9525"/>
                  </a:lnTo>
                  <a:cubicBezTo>
                    <a:pt x="179387" y="11113"/>
                    <a:pt x="139659" y="11885"/>
                    <a:pt x="100012" y="14288"/>
                  </a:cubicBezTo>
                  <a:cubicBezTo>
                    <a:pt x="75183" y="15793"/>
                    <a:pt x="60989" y="19235"/>
                    <a:pt x="38100" y="23813"/>
                  </a:cubicBezTo>
                  <a:cubicBezTo>
                    <a:pt x="33337" y="26988"/>
                    <a:pt x="28932" y="30778"/>
                    <a:pt x="23812" y="33338"/>
                  </a:cubicBezTo>
                  <a:cubicBezTo>
                    <a:pt x="19322" y="35583"/>
                    <a:pt x="13445" y="34964"/>
                    <a:pt x="9525" y="38100"/>
                  </a:cubicBezTo>
                  <a:cubicBezTo>
                    <a:pt x="5055" y="41676"/>
                    <a:pt x="3175" y="47625"/>
                    <a:pt x="0" y="52388"/>
                  </a:cubicBezTo>
                  <a:cubicBezTo>
                    <a:pt x="1587" y="109538"/>
                    <a:pt x="1834" y="166741"/>
                    <a:pt x="4762" y="223838"/>
                  </a:cubicBezTo>
                  <a:cubicBezTo>
                    <a:pt x="5019" y="228851"/>
                    <a:pt x="7280" y="233635"/>
                    <a:pt x="9525" y="238125"/>
                  </a:cubicBezTo>
                  <a:cubicBezTo>
                    <a:pt x="12085" y="243245"/>
                    <a:pt x="15875" y="247650"/>
                    <a:pt x="19050" y="252413"/>
                  </a:cubicBezTo>
                  <a:cubicBezTo>
                    <a:pt x="22923" y="264033"/>
                    <a:pt x="24105" y="271756"/>
                    <a:pt x="33337" y="280988"/>
                  </a:cubicBezTo>
                  <a:cubicBezTo>
                    <a:pt x="37384" y="285035"/>
                    <a:pt x="43228" y="286849"/>
                    <a:pt x="47625" y="290513"/>
                  </a:cubicBezTo>
                  <a:cubicBezTo>
                    <a:pt x="63426" y="303681"/>
                    <a:pt x="58461" y="305455"/>
                    <a:pt x="76200" y="314325"/>
                  </a:cubicBezTo>
                  <a:cubicBezTo>
                    <a:pt x="77620" y="315035"/>
                    <a:pt x="103981" y="328613"/>
                    <a:pt x="114300" y="328613"/>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43DFB18-9A91-4369-9D10-7587884A009C}"/>
                </a:ext>
              </a:extLst>
            </p:cNvPr>
            <p:cNvSpPr txBox="1"/>
            <p:nvPr/>
          </p:nvSpPr>
          <p:spPr>
            <a:xfrm>
              <a:off x="1085812" y="1490679"/>
              <a:ext cx="1807482" cy="830997"/>
            </a:xfrm>
            <a:prstGeom prst="rect">
              <a:avLst/>
            </a:prstGeom>
            <a:noFill/>
          </p:spPr>
          <p:txBody>
            <a:bodyPr wrap="none" rtlCol="0">
              <a:spAutoFit/>
            </a:bodyPr>
            <a:lstStyle/>
            <a:p>
              <a:r>
                <a:rPr lang="en-US" sz="2400" b="1" dirty="0">
                  <a:ln>
                    <a:solidFill>
                      <a:sysClr val="windowText" lastClr="000000"/>
                    </a:solidFill>
                  </a:ln>
                  <a:solidFill>
                    <a:srgbClr val="FFFF00"/>
                  </a:solidFill>
                </a:rPr>
                <a:t>Accretionary</a:t>
              </a:r>
            </a:p>
            <a:p>
              <a:r>
                <a:rPr lang="en-US" sz="2400" b="1" dirty="0">
                  <a:ln>
                    <a:solidFill>
                      <a:sysClr val="windowText" lastClr="000000"/>
                    </a:solidFill>
                  </a:ln>
                  <a:solidFill>
                    <a:srgbClr val="FFFF00"/>
                  </a:solidFill>
                </a:rPr>
                <a:t>Wedge</a:t>
              </a:r>
            </a:p>
          </p:txBody>
        </p:sp>
        <p:sp>
          <p:nvSpPr>
            <p:cNvPr id="38" name="Freeform: Shape 37">
              <a:extLst>
                <a:ext uri="{FF2B5EF4-FFF2-40B4-BE49-F238E27FC236}">
                  <a16:creationId xmlns:a16="http://schemas.microsoft.com/office/drawing/2014/main" id="{91E5644D-40E0-494C-9B1F-C135107F8A4B}"/>
                </a:ext>
              </a:extLst>
            </p:cNvPr>
            <p:cNvSpPr/>
            <p:nvPr/>
          </p:nvSpPr>
          <p:spPr>
            <a:xfrm>
              <a:off x="3376649" y="4969669"/>
              <a:ext cx="307145" cy="64294"/>
            </a:xfrm>
            <a:custGeom>
              <a:avLst/>
              <a:gdLst>
                <a:gd name="connsiteX0" fmla="*/ 0 w 278606"/>
                <a:gd name="connsiteY0" fmla="*/ 26194 h 52387"/>
                <a:gd name="connsiteX1" fmla="*/ 92868 w 278606"/>
                <a:gd name="connsiteY1" fmla="*/ 47625 h 52387"/>
                <a:gd name="connsiteX2" fmla="*/ 123825 w 278606"/>
                <a:gd name="connsiteY2" fmla="*/ 47625 h 52387"/>
                <a:gd name="connsiteX3" fmla="*/ 140493 w 278606"/>
                <a:gd name="connsiteY3" fmla="*/ 42862 h 52387"/>
                <a:gd name="connsiteX4" fmla="*/ 195262 w 278606"/>
                <a:gd name="connsiteY4" fmla="*/ 50006 h 52387"/>
                <a:gd name="connsiteX5" fmla="*/ 216693 w 278606"/>
                <a:gd name="connsiteY5" fmla="*/ 52387 h 52387"/>
                <a:gd name="connsiteX6" fmla="*/ 257175 w 278606"/>
                <a:gd name="connsiteY6" fmla="*/ 38100 h 52387"/>
                <a:gd name="connsiteX7" fmla="*/ 278606 w 278606"/>
                <a:gd name="connsiteY7" fmla="*/ 16669 h 52387"/>
                <a:gd name="connsiteX8" fmla="*/ 230981 w 278606"/>
                <a:gd name="connsiteY8" fmla="*/ 7144 h 52387"/>
                <a:gd name="connsiteX9" fmla="*/ 164306 w 278606"/>
                <a:gd name="connsiteY9" fmla="*/ 7144 h 52387"/>
                <a:gd name="connsiteX10" fmla="*/ 64293 w 278606"/>
                <a:gd name="connsiteY10" fmla="*/ 0 h 52387"/>
                <a:gd name="connsiteX11" fmla="*/ 0 w 278606"/>
                <a:gd name="connsiteY11" fmla="*/ 26194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06" h="52387">
                  <a:moveTo>
                    <a:pt x="0" y="26194"/>
                  </a:moveTo>
                  <a:lnTo>
                    <a:pt x="92868" y="47625"/>
                  </a:lnTo>
                  <a:lnTo>
                    <a:pt x="123825" y="47625"/>
                  </a:lnTo>
                  <a:lnTo>
                    <a:pt x="140493" y="42862"/>
                  </a:lnTo>
                  <a:lnTo>
                    <a:pt x="195262" y="50006"/>
                  </a:lnTo>
                  <a:lnTo>
                    <a:pt x="216693" y="52387"/>
                  </a:lnTo>
                  <a:lnTo>
                    <a:pt x="257175" y="38100"/>
                  </a:lnTo>
                  <a:lnTo>
                    <a:pt x="278606" y="16669"/>
                  </a:lnTo>
                  <a:lnTo>
                    <a:pt x="230981" y="7144"/>
                  </a:lnTo>
                  <a:lnTo>
                    <a:pt x="164306" y="7144"/>
                  </a:lnTo>
                  <a:lnTo>
                    <a:pt x="64293" y="0"/>
                  </a:lnTo>
                  <a:lnTo>
                    <a:pt x="0" y="26194"/>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37A239B2-6FB5-482C-86E9-48EC826BF740}"/>
                </a:ext>
              </a:extLst>
            </p:cNvPr>
            <p:cNvGrpSpPr/>
            <p:nvPr/>
          </p:nvGrpSpPr>
          <p:grpSpPr>
            <a:xfrm>
              <a:off x="657225" y="444653"/>
              <a:ext cx="452438" cy="369332"/>
              <a:chOff x="657225" y="444653"/>
              <a:chExt cx="452438" cy="369332"/>
            </a:xfrm>
          </p:grpSpPr>
          <p:sp>
            <p:nvSpPr>
              <p:cNvPr id="40" name="Rectangle 39">
                <a:extLst>
                  <a:ext uri="{FF2B5EF4-FFF2-40B4-BE49-F238E27FC236}">
                    <a16:creationId xmlns:a16="http://schemas.microsoft.com/office/drawing/2014/main" id="{74874E34-F937-4F55-BEFA-67FB695DCE40}"/>
                  </a:ext>
                </a:extLst>
              </p:cNvPr>
              <p:cNvSpPr/>
              <p:nvPr/>
            </p:nvSpPr>
            <p:spPr>
              <a:xfrm>
                <a:off x="657225" y="444731"/>
                <a:ext cx="452438" cy="3311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EA21829C-256C-4D64-955D-4EC32CA5865F}"/>
                  </a:ext>
                </a:extLst>
              </p:cNvPr>
              <p:cNvSpPr txBox="1"/>
              <p:nvPr/>
            </p:nvSpPr>
            <p:spPr>
              <a:xfrm>
                <a:off x="722286" y="444653"/>
                <a:ext cx="333746" cy="369332"/>
              </a:xfrm>
              <a:prstGeom prst="rect">
                <a:avLst/>
              </a:prstGeom>
              <a:noFill/>
            </p:spPr>
            <p:txBody>
              <a:bodyPr wrap="none" rtlCol="0">
                <a:spAutoFit/>
              </a:bodyPr>
              <a:lstStyle/>
              <a:p>
                <a:r>
                  <a:rPr lang="en-US" dirty="0"/>
                  <a:t>N</a:t>
                </a:r>
              </a:p>
            </p:txBody>
          </p:sp>
        </p:grpSp>
        <p:grpSp>
          <p:nvGrpSpPr>
            <p:cNvPr id="42" name="Group 41">
              <a:extLst>
                <a:ext uri="{FF2B5EF4-FFF2-40B4-BE49-F238E27FC236}">
                  <a16:creationId xmlns:a16="http://schemas.microsoft.com/office/drawing/2014/main" id="{31D5EF83-E670-46F2-9EFD-8692CDCAABA0}"/>
                </a:ext>
              </a:extLst>
            </p:cNvPr>
            <p:cNvGrpSpPr/>
            <p:nvPr/>
          </p:nvGrpSpPr>
          <p:grpSpPr>
            <a:xfrm>
              <a:off x="11243495" y="497657"/>
              <a:ext cx="452438" cy="369332"/>
              <a:chOff x="657225" y="444653"/>
              <a:chExt cx="452438" cy="369332"/>
            </a:xfrm>
          </p:grpSpPr>
          <p:sp>
            <p:nvSpPr>
              <p:cNvPr id="43" name="Rectangle 42">
                <a:extLst>
                  <a:ext uri="{FF2B5EF4-FFF2-40B4-BE49-F238E27FC236}">
                    <a16:creationId xmlns:a16="http://schemas.microsoft.com/office/drawing/2014/main" id="{319CEDD8-B8E5-43AC-AB3C-A8493C330919}"/>
                  </a:ext>
                </a:extLst>
              </p:cNvPr>
              <p:cNvSpPr/>
              <p:nvPr/>
            </p:nvSpPr>
            <p:spPr>
              <a:xfrm>
                <a:off x="657225" y="444731"/>
                <a:ext cx="452438" cy="3311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3974DD0-D393-4BC7-AB4B-1A32597D6C34}"/>
                  </a:ext>
                </a:extLst>
              </p:cNvPr>
              <p:cNvSpPr txBox="1"/>
              <p:nvPr/>
            </p:nvSpPr>
            <p:spPr>
              <a:xfrm>
                <a:off x="738212" y="444653"/>
                <a:ext cx="290464" cy="369332"/>
              </a:xfrm>
              <a:prstGeom prst="rect">
                <a:avLst/>
              </a:prstGeom>
              <a:noFill/>
            </p:spPr>
            <p:txBody>
              <a:bodyPr wrap="none" rtlCol="0">
                <a:spAutoFit/>
              </a:bodyPr>
              <a:lstStyle/>
              <a:p>
                <a:r>
                  <a:rPr lang="en-US" dirty="0"/>
                  <a:t>S</a:t>
                </a:r>
              </a:p>
            </p:txBody>
          </p:sp>
        </p:grpSp>
        <p:sp>
          <p:nvSpPr>
            <p:cNvPr id="45" name="Rectangle 44">
              <a:extLst>
                <a:ext uri="{FF2B5EF4-FFF2-40B4-BE49-F238E27FC236}">
                  <a16:creationId xmlns:a16="http://schemas.microsoft.com/office/drawing/2014/main" id="{A38F1B41-47BC-457D-AE59-E4147FC2472B}"/>
                </a:ext>
              </a:extLst>
            </p:cNvPr>
            <p:cNvSpPr/>
            <p:nvPr/>
          </p:nvSpPr>
          <p:spPr>
            <a:xfrm>
              <a:off x="8378730" y="2162175"/>
              <a:ext cx="665258" cy="104775"/>
            </a:xfrm>
            <a:prstGeom prst="rect">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a:extLst>
                <a:ext uri="{FF2B5EF4-FFF2-40B4-BE49-F238E27FC236}">
                  <a16:creationId xmlns:a16="http://schemas.microsoft.com/office/drawing/2014/main" id="{C17750A6-D024-4C18-A950-61BBB27007FD}"/>
                </a:ext>
              </a:extLst>
            </p:cNvPr>
            <p:cNvCxnSpPr>
              <a:cxnSpLocks/>
            </p:cNvCxnSpPr>
            <p:nvPr/>
          </p:nvCxnSpPr>
          <p:spPr>
            <a:xfrm flipV="1">
              <a:off x="9335499" y="2825853"/>
              <a:ext cx="20116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911C2F0F-1B07-4096-B407-06AB4B43698F}"/>
                </a:ext>
              </a:extLst>
            </p:cNvPr>
            <p:cNvSpPr/>
            <p:nvPr/>
          </p:nvSpPr>
          <p:spPr>
            <a:xfrm>
              <a:off x="10484613" y="3035934"/>
              <a:ext cx="1273981" cy="280485"/>
            </a:xfrm>
            <a:prstGeom prst="rect">
              <a:avLst/>
            </a:prstGeom>
            <a:blipFill>
              <a:blip r:embed="rId8"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63D2763D-8806-46DA-93FE-5B6CB1A23EE6}"/>
                </a:ext>
              </a:extLst>
            </p:cNvPr>
            <p:cNvSpPr txBox="1"/>
            <p:nvPr/>
          </p:nvSpPr>
          <p:spPr>
            <a:xfrm>
              <a:off x="9782853" y="2825853"/>
              <a:ext cx="1116972" cy="523220"/>
            </a:xfrm>
            <a:prstGeom prst="rect">
              <a:avLst/>
            </a:prstGeom>
            <a:noFill/>
            <a:ln>
              <a:noFill/>
            </a:ln>
          </p:spPr>
          <p:txBody>
            <a:bodyPr wrap="none" rtlCol="0">
              <a:spAutoFit/>
            </a:bodyPr>
            <a:lstStyle/>
            <a:p>
              <a:r>
                <a:rPr lang="en-US" sz="2800" b="1" dirty="0">
                  <a:solidFill>
                    <a:sysClr val="windowText" lastClr="000000"/>
                  </a:solidFill>
                </a:rPr>
                <a:t>50 Km</a:t>
              </a:r>
            </a:p>
          </p:txBody>
        </p:sp>
        <p:sp>
          <p:nvSpPr>
            <p:cNvPr id="6" name="TextBox 5">
              <a:extLst>
                <a:ext uri="{FF2B5EF4-FFF2-40B4-BE49-F238E27FC236}">
                  <a16:creationId xmlns:a16="http://schemas.microsoft.com/office/drawing/2014/main" id="{3677F000-85B7-4CEF-93F8-4386B4972D5D}"/>
                </a:ext>
              </a:extLst>
            </p:cNvPr>
            <p:cNvSpPr txBox="1"/>
            <p:nvPr/>
          </p:nvSpPr>
          <p:spPr>
            <a:xfrm rot="16200000">
              <a:off x="-551252" y="1815603"/>
              <a:ext cx="1413592" cy="338554"/>
            </a:xfrm>
            <a:prstGeom prst="rect">
              <a:avLst/>
            </a:prstGeom>
            <a:noFill/>
          </p:spPr>
          <p:txBody>
            <a:bodyPr wrap="none" rtlCol="0">
              <a:spAutoFit/>
            </a:bodyPr>
            <a:lstStyle/>
            <a:p>
              <a:r>
                <a:rPr lang="en-US" sz="1600" dirty="0"/>
                <a:t>Two-Way Time</a:t>
              </a:r>
            </a:p>
          </p:txBody>
        </p:sp>
        <p:sp>
          <p:nvSpPr>
            <p:cNvPr id="49" name="TextBox 48">
              <a:extLst>
                <a:ext uri="{FF2B5EF4-FFF2-40B4-BE49-F238E27FC236}">
                  <a16:creationId xmlns:a16="http://schemas.microsoft.com/office/drawing/2014/main" id="{FE5D9A7E-5500-4D45-B176-441D915A3901}"/>
                </a:ext>
              </a:extLst>
            </p:cNvPr>
            <p:cNvSpPr txBox="1"/>
            <p:nvPr/>
          </p:nvSpPr>
          <p:spPr>
            <a:xfrm rot="16200000">
              <a:off x="-551252" y="4680894"/>
              <a:ext cx="1413592" cy="338554"/>
            </a:xfrm>
            <a:prstGeom prst="rect">
              <a:avLst/>
            </a:prstGeom>
            <a:noFill/>
          </p:spPr>
          <p:txBody>
            <a:bodyPr wrap="none" rtlCol="0">
              <a:spAutoFit/>
            </a:bodyPr>
            <a:lstStyle/>
            <a:p>
              <a:r>
                <a:rPr lang="en-US" sz="1600" dirty="0"/>
                <a:t>Two-Way Time</a:t>
              </a:r>
            </a:p>
          </p:txBody>
        </p:sp>
        <p:sp>
          <p:nvSpPr>
            <p:cNvPr id="14" name="Rectangle 13">
              <a:extLst>
                <a:ext uri="{FF2B5EF4-FFF2-40B4-BE49-F238E27FC236}">
                  <a16:creationId xmlns:a16="http://schemas.microsoft.com/office/drawing/2014/main" id="{C70B98FB-8847-4778-A24D-F36C9BF364CA}"/>
                </a:ext>
              </a:extLst>
            </p:cNvPr>
            <p:cNvSpPr/>
            <p:nvPr/>
          </p:nvSpPr>
          <p:spPr>
            <a:xfrm>
              <a:off x="9024936" y="4748213"/>
              <a:ext cx="357187" cy="15573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Slide_15_Portland_Audio_Project">
            <a:hlinkClick r:id="" action="ppaction://media"/>
            <a:extLst>
              <a:ext uri="{FF2B5EF4-FFF2-40B4-BE49-F238E27FC236}">
                <a16:creationId xmlns:a16="http://schemas.microsoft.com/office/drawing/2014/main" id="{3F60951B-2CEE-4942-B4BF-61588C27B6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12838843"/>
      </p:ext>
    </p:extLst>
  </p:cSld>
  <p:clrMapOvr>
    <a:masterClrMapping/>
  </p:clrMapOvr>
  <mc:AlternateContent xmlns:mc="http://schemas.openxmlformats.org/markup-compatibility/2006" xmlns:p14="http://schemas.microsoft.com/office/powerpoint/2010/main">
    <mc:Choice Requires="p14">
      <p:transition spd="slow" p14:dur="2000" advTm="33000"/>
    </mc:Choice>
    <mc:Fallback xmlns="">
      <p:transition spd="slow"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20"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4F7129-D05E-4352-9568-983EF7BBEEB6}"/>
              </a:ext>
            </a:extLst>
          </p:cNvPr>
          <p:cNvSpPr/>
          <p:nvPr/>
        </p:nvSpPr>
        <p:spPr>
          <a:xfrm>
            <a:off x="3325091" y="3578285"/>
            <a:ext cx="5605153" cy="143262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08C3F26-6762-42CB-B91C-EE952C81E746}"/>
              </a:ext>
            </a:extLst>
          </p:cNvPr>
          <p:cNvSpPr/>
          <p:nvPr/>
        </p:nvSpPr>
        <p:spPr>
          <a:xfrm>
            <a:off x="768095" y="3560064"/>
            <a:ext cx="2650957" cy="1450848"/>
          </a:xfrm>
          <a:custGeom>
            <a:avLst/>
            <a:gdLst>
              <a:gd name="connsiteX0" fmla="*/ 2596896 w 2596896"/>
              <a:gd name="connsiteY0" fmla="*/ 0 h 1450848"/>
              <a:gd name="connsiteX1" fmla="*/ 2572512 w 2596896"/>
              <a:gd name="connsiteY1" fmla="*/ 1450848 h 1450848"/>
              <a:gd name="connsiteX2" fmla="*/ 2499360 w 2596896"/>
              <a:gd name="connsiteY2" fmla="*/ 1280160 h 1450848"/>
              <a:gd name="connsiteX3" fmla="*/ 2304288 w 2596896"/>
              <a:gd name="connsiteY3" fmla="*/ 1182624 h 1450848"/>
              <a:gd name="connsiteX4" fmla="*/ 2109216 w 2596896"/>
              <a:gd name="connsiteY4" fmla="*/ 1097280 h 1450848"/>
              <a:gd name="connsiteX5" fmla="*/ 1780032 w 2596896"/>
              <a:gd name="connsiteY5" fmla="*/ 914400 h 1450848"/>
              <a:gd name="connsiteX6" fmla="*/ 1463040 w 2596896"/>
              <a:gd name="connsiteY6" fmla="*/ 841248 h 1450848"/>
              <a:gd name="connsiteX7" fmla="*/ 1292352 w 2596896"/>
              <a:gd name="connsiteY7" fmla="*/ 841248 h 1450848"/>
              <a:gd name="connsiteX8" fmla="*/ 1133856 w 2596896"/>
              <a:gd name="connsiteY8" fmla="*/ 829056 h 1450848"/>
              <a:gd name="connsiteX9" fmla="*/ 999744 w 2596896"/>
              <a:gd name="connsiteY9" fmla="*/ 731520 h 1450848"/>
              <a:gd name="connsiteX10" fmla="*/ 853440 w 2596896"/>
              <a:gd name="connsiteY10" fmla="*/ 731520 h 1450848"/>
              <a:gd name="connsiteX11" fmla="*/ 719328 w 2596896"/>
              <a:gd name="connsiteY11" fmla="*/ 694944 h 1450848"/>
              <a:gd name="connsiteX12" fmla="*/ 426720 w 2596896"/>
              <a:gd name="connsiteY12" fmla="*/ 694944 h 1450848"/>
              <a:gd name="connsiteX13" fmla="*/ 365760 w 2596896"/>
              <a:gd name="connsiteY13" fmla="*/ 694944 h 1450848"/>
              <a:gd name="connsiteX14" fmla="*/ 341376 w 2596896"/>
              <a:gd name="connsiteY14" fmla="*/ 585216 h 1450848"/>
              <a:gd name="connsiteX15" fmla="*/ 0 w 2596896"/>
              <a:gd name="connsiteY15" fmla="*/ 24384 h 1450848"/>
              <a:gd name="connsiteX16" fmla="*/ 2596896 w 2596896"/>
              <a:gd name="connsiteY16" fmla="*/ 0 h 145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6896" h="1450848">
                <a:moveTo>
                  <a:pt x="2596896" y="0"/>
                </a:moveTo>
                <a:lnTo>
                  <a:pt x="2572512" y="1450848"/>
                </a:lnTo>
                <a:lnTo>
                  <a:pt x="2499360" y="1280160"/>
                </a:lnTo>
                <a:lnTo>
                  <a:pt x="2304288" y="1182624"/>
                </a:lnTo>
                <a:lnTo>
                  <a:pt x="2109216" y="1097280"/>
                </a:lnTo>
                <a:lnTo>
                  <a:pt x="1780032" y="914400"/>
                </a:lnTo>
                <a:lnTo>
                  <a:pt x="1463040" y="841248"/>
                </a:lnTo>
                <a:lnTo>
                  <a:pt x="1292352" y="841248"/>
                </a:lnTo>
                <a:lnTo>
                  <a:pt x="1133856" y="829056"/>
                </a:lnTo>
                <a:lnTo>
                  <a:pt x="999744" y="731520"/>
                </a:lnTo>
                <a:lnTo>
                  <a:pt x="853440" y="731520"/>
                </a:lnTo>
                <a:lnTo>
                  <a:pt x="719328" y="694944"/>
                </a:lnTo>
                <a:lnTo>
                  <a:pt x="426720" y="694944"/>
                </a:lnTo>
                <a:lnTo>
                  <a:pt x="365760" y="694944"/>
                </a:lnTo>
                <a:lnTo>
                  <a:pt x="341376" y="585216"/>
                </a:lnTo>
                <a:lnTo>
                  <a:pt x="0" y="24384"/>
                </a:lnTo>
                <a:lnTo>
                  <a:pt x="2596896" y="0"/>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41DBAA0-5EA8-4E66-B3D7-E1C2531CEA2D}"/>
              </a:ext>
            </a:extLst>
          </p:cNvPr>
          <p:cNvSpPr/>
          <p:nvPr/>
        </p:nvSpPr>
        <p:spPr>
          <a:xfrm>
            <a:off x="605642" y="3550722"/>
            <a:ext cx="2719449" cy="2921330"/>
          </a:xfrm>
          <a:custGeom>
            <a:avLst/>
            <a:gdLst>
              <a:gd name="connsiteX0" fmla="*/ 142503 w 2719449"/>
              <a:gd name="connsiteY0" fmla="*/ 2897579 h 2921330"/>
              <a:gd name="connsiteX1" fmla="*/ 1840675 w 2719449"/>
              <a:gd name="connsiteY1" fmla="*/ 2897579 h 2921330"/>
              <a:gd name="connsiteX2" fmla="*/ 2351314 w 2719449"/>
              <a:gd name="connsiteY2" fmla="*/ 2327564 h 2921330"/>
              <a:gd name="connsiteX3" fmla="*/ 2565070 w 2719449"/>
              <a:gd name="connsiteY3" fmla="*/ 2006930 h 2921330"/>
              <a:gd name="connsiteX4" fmla="*/ 2600696 w 2719449"/>
              <a:gd name="connsiteY4" fmla="*/ 1674421 h 2921330"/>
              <a:gd name="connsiteX5" fmla="*/ 2719449 w 2719449"/>
              <a:gd name="connsiteY5" fmla="*/ 1472540 h 2921330"/>
              <a:gd name="connsiteX6" fmla="*/ 2671948 w 2719449"/>
              <a:gd name="connsiteY6" fmla="*/ 1353787 h 2921330"/>
              <a:gd name="connsiteX7" fmla="*/ 2588820 w 2719449"/>
              <a:gd name="connsiteY7" fmla="*/ 1270660 h 2921330"/>
              <a:gd name="connsiteX8" fmla="*/ 2576945 w 2719449"/>
              <a:gd name="connsiteY8" fmla="*/ 1223159 h 2921330"/>
              <a:gd name="connsiteX9" fmla="*/ 2493818 w 2719449"/>
              <a:gd name="connsiteY9" fmla="*/ 1246909 h 2921330"/>
              <a:gd name="connsiteX10" fmla="*/ 2351314 w 2719449"/>
              <a:gd name="connsiteY10" fmla="*/ 1175657 h 2921330"/>
              <a:gd name="connsiteX11" fmla="*/ 2161309 w 2719449"/>
              <a:gd name="connsiteY11" fmla="*/ 1033153 h 2921330"/>
              <a:gd name="connsiteX12" fmla="*/ 2090057 w 2719449"/>
              <a:gd name="connsiteY12" fmla="*/ 985652 h 2921330"/>
              <a:gd name="connsiteX13" fmla="*/ 2090057 w 2719449"/>
              <a:gd name="connsiteY13" fmla="*/ 985652 h 2921330"/>
              <a:gd name="connsiteX14" fmla="*/ 1781298 w 2719449"/>
              <a:gd name="connsiteY14" fmla="*/ 878774 h 2921330"/>
              <a:gd name="connsiteX15" fmla="*/ 1626919 w 2719449"/>
              <a:gd name="connsiteY15" fmla="*/ 878774 h 2921330"/>
              <a:gd name="connsiteX16" fmla="*/ 1460664 w 2719449"/>
              <a:gd name="connsiteY16" fmla="*/ 855023 h 2921330"/>
              <a:gd name="connsiteX17" fmla="*/ 1294410 w 2719449"/>
              <a:gd name="connsiteY17" fmla="*/ 831273 h 2921330"/>
              <a:gd name="connsiteX18" fmla="*/ 1033153 w 2719449"/>
              <a:gd name="connsiteY18" fmla="*/ 724395 h 2921330"/>
              <a:gd name="connsiteX19" fmla="*/ 890649 w 2719449"/>
              <a:gd name="connsiteY19" fmla="*/ 724395 h 2921330"/>
              <a:gd name="connsiteX20" fmla="*/ 605641 w 2719449"/>
              <a:gd name="connsiteY20" fmla="*/ 724395 h 2921330"/>
              <a:gd name="connsiteX21" fmla="*/ 510639 w 2719449"/>
              <a:gd name="connsiteY21" fmla="*/ 724395 h 2921330"/>
              <a:gd name="connsiteX22" fmla="*/ 510639 w 2719449"/>
              <a:gd name="connsiteY22" fmla="*/ 570016 h 2921330"/>
              <a:gd name="connsiteX23" fmla="*/ 344384 w 2719449"/>
              <a:gd name="connsiteY23" fmla="*/ 308759 h 2921330"/>
              <a:gd name="connsiteX24" fmla="*/ 249381 w 2719449"/>
              <a:gd name="connsiteY24" fmla="*/ 201881 h 2921330"/>
              <a:gd name="connsiteX25" fmla="*/ 201880 w 2719449"/>
              <a:gd name="connsiteY25" fmla="*/ 118753 h 2921330"/>
              <a:gd name="connsiteX26" fmla="*/ 154379 w 2719449"/>
              <a:gd name="connsiteY26" fmla="*/ 35626 h 2921330"/>
              <a:gd name="connsiteX27" fmla="*/ 142503 w 2719449"/>
              <a:gd name="connsiteY27" fmla="*/ 0 h 2921330"/>
              <a:gd name="connsiteX28" fmla="*/ 11875 w 2719449"/>
              <a:gd name="connsiteY28" fmla="*/ 23751 h 2921330"/>
              <a:gd name="connsiteX29" fmla="*/ 0 w 2719449"/>
              <a:gd name="connsiteY29" fmla="*/ 2909455 h 2921330"/>
              <a:gd name="connsiteX30" fmla="*/ 308758 w 2719449"/>
              <a:gd name="connsiteY30" fmla="*/ 2921330 h 29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19449" h="2921330">
                <a:moveTo>
                  <a:pt x="142503" y="2897579"/>
                </a:moveTo>
                <a:lnTo>
                  <a:pt x="1840675" y="2897579"/>
                </a:lnTo>
                <a:lnTo>
                  <a:pt x="2351314" y="2327564"/>
                </a:lnTo>
                <a:lnTo>
                  <a:pt x="2565070" y="2006930"/>
                </a:lnTo>
                <a:lnTo>
                  <a:pt x="2600696" y="1674421"/>
                </a:lnTo>
                <a:lnTo>
                  <a:pt x="2719449" y="1472540"/>
                </a:lnTo>
                <a:lnTo>
                  <a:pt x="2671948" y="1353787"/>
                </a:lnTo>
                <a:lnTo>
                  <a:pt x="2588820" y="1270660"/>
                </a:lnTo>
                <a:lnTo>
                  <a:pt x="2576945" y="1223159"/>
                </a:lnTo>
                <a:lnTo>
                  <a:pt x="2493818" y="1246909"/>
                </a:lnTo>
                <a:lnTo>
                  <a:pt x="2351314" y="1175657"/>
                </a:lnTo>
                <a:lnTo>
                  <a:pt x="2161309" y="1033153"/>
                </a:lnTo>
                <a:lnTo>
                  <a:pt x="2090057" y="985652"/>
                </a:lnTo>
                <a:lnTo>
                  <a:pt x="2090057" y="985652"/>
                </a:lnTo>
                <a:lnTo>
                  <a:pt x="1781298" y="878774"/>
                </a:lnTo>
                <a:lnTo>
                  <a:pt x="1626919" y="878774"/>
                </a:lnTo>
                <a:lnTo>
                  <a:pt x="1460664" y="855023"/>
                </a:lnTo>
                <a:lnTo>
                  <a:pt x="1294410" y="831273"/>
                </a:lnTo>
                <a:lnTo>
                  <a:pt x="1033153" y="724395"/>
                </a:lnTo>
                <a:lnTo>
                  <a:pt x="890649" y="724395"/>
                </a:lnTo>
                <a:lnTo>
                  <a:pt x="605641" y="724395"/>
                </a:lnTo>
                <a:lnTo>
                  <a:pt x="510639" y="724395"/>
                </a:lnTo>
                <a:lnTo>
                  <a:pt x="510639" y="570016"/>
                </a:lnTo>
                <a:lnTo>
                  <a:pt x="344384" y="308759"/>
                </a:lnTo>
                <a:lnTo>
                  <a:pt x="249381" y="201881"/>
                </a:lnTo>
                <a:lnTo>
                  <a:pt x="201880" y="118753"/>
                </a:lnTo>
                <a:lnTo>
                  <a:pt x="154379" y="35626"/>
                </a:lnTo>
                <a:lnTo>
                  <a:pt x="142503" y="0"/>
                </a:lnTo>
                <a:lnTo>
                  <a:pt x="11875" y="23751"/>
                </a:lnTo>
                <a:cubicBezTo>
                  <a:pt x="7917" y="985652"/>
                  <a:pt x="3958" y="1947554"/>
                  <a:pt x="0" y="2909455"/>
                </a:cubicBezTo>
                <a:lnTo>
                  <a:pt x="308758" y="2921330"/>
                </a:lnTo>
              </a:path>
            </a:pathLst>
          </a:custGeom>
          <a:gradFill flip="none" rotWithShape="1">
            <a:gsLst>
              <a:gs pos="0">
                <a:schemeClr val="accent6">
                  <a:lumMod val="75000"/>
                </a:schemeClr>
              </a:gs>
              <a:gs pos="42000">
                <a:schemeClr val="accent6">
                  <a:lumMod val="60000"/>
                  <a:lumOff val="40000"/>
                </a:schemeClr>
              </a:gs>
              <a:gs pos="100000">
                <a:schemeClr val="bg2">
                  <a:alpha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F7A0B6-0DC6-47BD-B0B6-8A916179BE0A}"/>
              </a:ext>
            </a:extLst>
          </p:cNvPr>
          <p:cNvSpPr/>
          <p:nvPr/>
        </p:nvSpPr>
        <p:spPr>
          <a:xfrm>
            <a:off x="605642" y="451047"/>
            <a:ext cx="9500259" cy="2308879"/>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958A1C-6D80-4887-AE5F-B6A68D4D8B1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2" name="Freeform: Shape 21">
            <a:extLst>
              <a:ext uri="{FF2B5EF4-FFF2-40B4-BE49-F238E27FC236}">
                <a16:creationId xmlns:a16="http://schemas.microsoft.com/office/drawing/2014/main" id="{F8EA7D22-DA4B-41DA-956E-B474050BE75D}"/>
              </a:ext>
            </a:extLst>
          </p:cNvPr>
          <p:cNvSpPr/>
          <p:nvPr/>
        </p:nvSpPr>
        <p:spPr>
          <a:xfrm>
            <a:off x="1109663" y="4143375"/>
            <a:ext cx="2338387" cy="885825"/>
          </a:xfrm>
          <a:custGeom>
            <a:avLst/>
            <a:gdLst>
              <a:gd name="connsiteX0" fmla="*/ 2214562 w 2338387"/>
              <a:gd name="connsiteY0" fmla="*/ 871538 h 885825"/>
              <a:gd name="connsiteX1" fmla="*/ 2114550 w 2338387"/>
              <a:gd name="connsiteY1" fmla="*/ 700088 h 885825"/>
              <a:gd name="connsiteX2" fmla="*/ 1947862 w 2338387"/>
              <a:gd name="connsiteY2" fmla="*/ 633413 h 885825"/>
              <a:gd name="connsiteX3" fmla="*/ 1743075 w 2338387"/>
              <a:gd name="connsiteY3" fmla="*/ 490538 h 885825"/>
              <a:gd name="connsiteX4" fmla="*/ 1538287 w 2338387"/>
              <a:gd name="connsiteY4" fmla="*/ 409575 h 885825"/>
              <a:gd name="connsiteX5" fmla="*/ 1414462 w 2338387"/>
              <a:gd name="connsiteY5" fmla="*/ 361950 h 885825"/>
              <a:gd name="connsiteX6" fmla="*/ 1190625 w 2338387"/>
              <a:gd name="connsiteY6" fmla="*/ 300038 h 885825"/>
              <a:gd name="connsiteX7" fmla="*/ 928687 w 2338387"/>
              <a:gd name="connsiteY7" fmla="*/ 280988 h 885825"/>
              <a:gd name="connsiteX8" fmla="*/ 752475 w 2338387"/>
              <a:gd name="connsiteY8" fmla="*/ 238125 h 885825"/>
              <a:gd name="connsiteX9" fmla="*/ 585787 w 2338387"/>
              <a:gd name="connsiteY9" fmla="*/ 166688 h 885825"/>
              <a:gd name="connsiteX10" fmla="*/ 495300 w 2338387"/>
              <a:gd name="connsiteY10" fmla="*/ 147638 h 885825"/>
              <a:gd name="connsiteX11" fmla="*/ 471487 w 2338387"/>
              <a:gd name="connsiteY11" fmla="*/ 147638 h 885825"/>
              <a:gd name="connsiteX12" fmla="*/ 338137 w 2338387"/>
              <a:gd name="connsiteY12" fmla="*/ 133350 h 885825"/>
              <a:gd name="connsiteX13" fmla="*/ 152400 w 2338387"/>
              <a:gd name="connsiteY13" fmla="*/ 147638 h 885825"/>
              <a:gd name="connsiteX14" fmla="*/ 0 w 2338387"/>
              <a:gd name="connsiteY14" fmla="*/ 147638 h 885825"/>
              <a:gd name="connsiteX15" fmla="*/ 0 w 2338387"/>
              <a:gd name="connsiteY15" fmla="*/ 28575 h 885825"/>
              <a:gd name="connsiteX16" fmla="*/ 142875 w 2338387"/>
              <a:gd name="connsiteY16" fmla="*/ 0 h 885825"/>
              <a:gd name="connsiteX17" fmla="*/ 690562 w 2338387"/>
              <a:gd name="connsiteY17" fmla="*/ 19050 h 885825"/>
              <a:gd name="connsiteX18" fmla="*/ 1152525 w 2338387"/>
              <a:gd name="connsiteY18" fmla="*/ 138113 h 885825"/>
              <a:gd name="connsiteX19" fmla="*/ 1533525 w 2338387"/>
              <a:gd name="connsiteY19" fmla="*/ 214313 h 885825"/>
              <a:gd name="connsiteX20" fmla="*/ 1885950 w 2338387"/>
              <a:gd name="connsiteY20" fmla="*/ 409575 h 885825"/>
              <a:gd name="connsiteX21" fmla="*/ 2176462 w 2338387"/>
              <a:gd name="connsiteY21" fmla="*/ 528638 h 885825"/>
              <a:gd name="connsiteX22" fmla="*/ 2314575 w 2338387"/>
              <a:gd name="connsiteY22" fmla="*/ 704850 h 885825"/>
              <a:gd name="connsiteX23" fmla="*/ 2338387 w 2338387"/>
              <a:gd name="connsiteY23" fmla="*/ 885825 h 885825"/>
              <a:gd name="connsiteX24" fmla="*/ 2214562 w 2338387"/>
              <a:gd name="connsiteY24" fmla="*/ 871538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8387" h="885825">
                <a:moveTo>
                  <a:pt x="2214562" y="871538"/>
                </a:moveTo>
                <a:lnTo>
                  <a:pt x="2114550" y="700088"/>
                </a:lnTo>
                <a:lnTo>
                  <a:pt x="1947862" y="633413"/>
                </a:lnTo>
                <a:lnTo>
                  <a:pt x="1743075" y="490538"/>
                </a:lnTo>
                <a:lnTo>
                  <a:pt x="1538287" y="409575"/>
                </a:lnTo>
                <a:lnTo>
                  <a:pt x="1414462" y="361950"/>
                </a:lnTo>
                <a:lnTo>
                  <a:pt x="1190625" y="300038"/>
                </a:lnTo>
                <a:lnTo>
                  <a:pt x="928687" y="280988"/>
                </a:lnTo>
                <a:lnTo>
                  <a:pt x="752475" y="238125"/>
                </a:lnTo>
                <a:lnTo>
                  <a:pt x="585787" y="166688"/>
                </a:lnTo>
                <a:cubicBezTo>
                  <a:pt x="550713" y="157919"/>
                  <a:pt x="529231" y="150465"/>
                  <a:pt x="495300" y="147638"/>
                </a:cubicBezTo>
                <a:cubicBezTo>
                  <a:pt x="487390" y="146979"/>
                  <a:pt x="479425" y="147638"/>
                  <a:pt x="471487" y="147638"/>
                </a:cubicBezTo>
                <a:lnTo>
                  <a:pt x="338137" y="133350"/>
                </a:lnTo>
                <a:lnTo>
                  <a:pt x="152400" y="147638"/>
                </a:lnTo>
                <a:lnTo>
                  <a:pt x="0" y="147638"/>
                </a:lnTo>
                <a:lnTo>
                  <a:pt x="0" y="28575"/>
                </a:lnTo>
                <a:lnTo>
                  <a:pt x="142875" y="0"/>
                </a:lnTo>
                <a:lnTo>
                  <a:pt x="690562" y="19050"/>
                </a:lnTo>
                <a:lnTo>
                  <a:pt x="1152525" y="138113"/>
                </a:lnTo>
                <a:lnTo>
                  <a:pt x="1533525" y="214313"/>
                </a:lnTo>
                <a:lnTo>
                  <a:pt x="1885950" y="409575"/>
                </a:lnTo>
                <a:lnTo>
                  <a:pt x="2176462" y="528638"/>
                </a:lnTo>
                <a:lnTo>
                  <a:pt x="2314575" y="704850"/>
                </a:lnTo>
                <a:lnTo>
                  <a:pt x="2338387" y="885825"/>
                </a:lnTo>
                <a:lnTo>
                  <a:pt x="2214562" y="871538"/>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07AAF57-AD61-4702-8CE6-CAEA53610290}"/>
              </a:ext>
            </a:extLst>
          </p:cNvPr>
          <p:cNvSpPr txBox="1"/>
          <p:nvPr/>
        </p:nvSpPr>
        <p:spPr>
          <a:xfrm rot="21350707">
            <a:off x="6690057" y="3726179"/>
            <a:ext cx="3144322" cy="369332"/>
          </a:xfrm>
          <a:prstGeom prst="rect">
            <a:avLst/>
          </a:prstGeom>
          <a:noFill/>
        </p:spPr>
        <p:txBody>
          <a:bodyPr wrap="none" rtlCol="0">
            <a:spAutoFit/>
          </a:bodyPr>
          <a:lstStyle/>
          <a:p>
            <a:r>
              <a:rPr lang="en-US" b="1" dirty="0">
                <a:solidFill>
                  <a:srgbClr val="C00000"/>
                </a:solidFill>
              </a:rPr>
              <a:t>Peripheral-Bulge Unconformity</a:t>
            </a:r>
          </a:p>
        </p:txBody>
      </p:sp>
      <p:grpSp>
        <p:nvGrpSpPr>
          <p:cNvPr id="6" name="Group 5">
            <a:extLst>
              <a:ext uri="{FF2B5EF4-FFF2-40B4-BE49-F238E27FC236}">
                <a16:creationId xmlns:a16="http://schemas.microsoft.com/office/drawing/2014/main" id="{62A8907E-AB29-467A-8946-D324BF4E854E}"/>
              </a:ext>
            </a:extLst>
          </p:cNvPr>
          <p:cNvGrpSpPr/>
          <p:nvPr/>
        </p:nvGrpSpPr>
        <p:grpSpPr>
          <a:xfrm>
            <a:off x="6039210" y="724734"/>
            <a:ext cx="5813700" cy="2711305"/>
            <a:chOff x="6855469" y="1250545"/>
            <a:chExt cx="4960949" cy="2184302"/>
          </a:xfrm>
        </p:grpSpPr>
        <p:sp>
          <p:nvSpPr>
            <p:cNvPr id="4" name="Rectangle 3">
              <a:extLst>
                <a:ext uri="{FF2B5EF4-FFF2-40B4-BE49-F238E27FC236}">
                  <a16:creationId xmlns:a16="http://schemas.microsoft.com/office/drawing/2014/main" id="{4E5F402F-7324-4B59-9F4E-EF69CEAFAE31}"/>
                </a:ext>
              </a:extLst>
            </p:cNvPr>
            <p:cNvSpPr/>
            <p:nvPr/>
          </p:nvSpPr>
          <p:spPr>
            <a:xfrm>
              <a:off x="6903929" y="1649238"/>
              <a:ext cx="4849159" cy="1779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5EB8708-D2F6-4A99-AB8F-1EAC40258626}"/>
                </a:ext>
              </a:extLst>
            </p:cNvPr>
            <p:cNvSpPr/>
            <p:nvPr/>
          </p:nvSpPr>
          <p:spPr>
            <a:xfrm>
              <a:off x="9060691" y="1311114"/>
              <a:ext cx="1035034" cy="750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FEDFCE7-7BA9-4C74-87DC-486BEF44FB30}"/>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855469" y="1250545"/>
              <a:ext cx="4960949" cy="2178455"/>
            </a:xfrm>
            <a:prstGeom prst="rect">
              <a:avLst/>
            </a:prstGeom>
          </p:spPr>
        </p:pic>
        <p:sp>
          <p:nvSpPr>
            <p:cNvPr id="8" name="TextBox 7">
              <a:extLst>
                <a:ext uri="{FF2B5EF4-FFF2-40B4-BE49-F238E27FC236}">
                  <a16:creationId xmlns:a16="http://schemas.microsoft.com/office/drawing/2014/main" id="{C146CA29-3EAD-4C86-BC5C-D383DDBEB0C7}"/>
                </a:ext>
              </a:extLst>
            </p:cNvPr>
            <p:cNvSpPr txBox="1"/>
            <p:nvPr/>
          </p:nvSpPr>
          <p:spPr>
            <a:xfrm>
              <a:off x="7858395" y="3137303"/>
              <a:ext cx="2939837" cy="297544"/>
            </a:xfrm>
            <a:prstGeom prst="rect">
              <a:avLst/>
            </a:prstGeom>
            <a:solidFill>
              <a:schemeClr val="tx1"/>
            </a:solidFill>
          </p:spPr>
          <p:txBody>
            <a:bodyPr wrap="none" rtlCol="0">
              <a:spAutoFit/>
            </a:bodyPr>
            <a:lstStyle/>
            <a:p>
              <a:r>
                <a:rPr lang="en-US" b="1" dirty="0">
                  <a:solidFill>
                    <a:srgbClr val="FFFF00"/>
                  </a:solidFill>
                </a:rPr>
                <a:t>Silberling and Nichols, USGS, 1997</a:t>
              </a:r>
            </a:p>
          </p:txBody>
        </p:sp>
      </p:grpSp>
      <p:sp>
        <p:nvSpPr>
          <p:cNvPr id="9" name="TextBox 8">
            <a:extLst>
              <a:ext uri="{FF2B5EF4-FFF2-40B4-BE49-F238E27FC236}">
                <a16:creationId xmlns:a16="http://schemas.microsoft.com/office/drawing/2014/main" id="{F0D71B8E-EC91-4EDB-90DF-E4211842F168}"/>
              </a:ext>
            </a:extLst>
          </p:cNvPr>
          <p:cNvSpPr txBox="1"/>
          <p:nvPr/>
        </p:nvSpPr>
        <p:spPr>
          <a:xfrm>
            <a:off x="7290816" y="6078098"/>
            <a:ext cx="1531188" cy="369332"/>
          </a:xfrm>
          <a:prstGeom prst="rect">
            <a:avLst/>
          </a:prstGeom>
          <a:solidFill>
            <a:schemeClr val="tx1"/>
          </a:solidFill>
        </p:spPr>
        <p:txBody>
          <a:bodyPr wrap="none" rtlCol="0">
            <a:spAutoFit/>
          </a:bodyPr>
          <a:lstStyle/>
          <a:p>
            <a:r>
              <a:rPr lang="en-US" b="1" dirty="0" err="1">
                <a:solidFill>
                  <a:srgbClr val="FFFF00"/>
                </a:solidFill>
              </a:rPr>
              <a:t>Darman</a:t>
            </a:r>
            <a:r>
              <a:rPr lang="en-US" b="1" dirty="0">
                <a:solidFill>
                  <a:srgbClr val="FFFF00"/>
                </a:solidFill>
              </a:rPr>
              <a:t>, 2012</a:t>
            </a:r>
          </a:p>
        </p:txBody>
      </p:sp>
      <p:sp>
        <p:nvSpPr>
          <p:cNvPr id="11" name="TextBox 10">
            <a:extLst>
              <a:ext uri="{FF2B5EF4-FFF2-40B4-BE49-F238E27FC236}">
                <a16:creationId xmlns:a16="http://schemas.microsoft.com/office/drawing/2014/main" id="{5C48AE4A-E9B7-44E7-AD52-0CAC3F813A4D}"/>
              </a:ext>
            </a:extLst>
          </p:cNvPr>
          <p:cNvSpPr txBox="1"/>
          <p:nvPr/>
        </p:nvSpPr>
        <p:spPr>
          <a:xfrm>
            <a:off x="1172676" y="777360"/>
            <a:ext cx="1340432" cy="369332"/>
          </a:xfrm>
          <a:prstGeom prst="rect">
            <a:avLst/>
          </a:prstGeom>
          <a:noFill/>
        </p:spPr>
        <p:txBody>
          <a:bodyPr wrap="none" rtlCol="0">
            <a:spAutoFit/>
          </a:bodyPr>
          <a:lstStyle/>
          <a:p>
            <a:r>
              <a:rPr lang="en-US" b="1" dirty="0"/>
              <a:t>Timor Prism</a:t>
            </a:r>
          </a:p>
        </p:txBody>
      </p:sp>
      <p:sp>
        <p:nvSpPr>
          <p:cNvPr id="16" name="TextBox 15">
            <a:extLst>
              <a:ext uri="{FF2B5EF4-FFF2-40B4-BE49-F238E27FC236}">
                <a16:creationId xmlns:a16="http://schemas.microsoft.com/office/drawing/2014/main" id="{66177827-34DE-46BC-9AFB-953B3944AB0A}"/>
              </a:ext>
            </a:extLst>
          </p:cNvPr>
          <p:cNvSpPr txBox="1"/>
          <p:nvPr/>
        </p:nvSpPr>
        <p:spPr>
          <a:xfrm>
            <a:off x="1241951" y="3827335"/>
            <a:ext cx="1340432" cy="369332"/>
          </a:xfrm>
          <a:prstGeom prst="rect">
            <a:avLst/>
          </a:prstGeom>
          <a:noFill/>
          <a:ln>
            <a:noFill/>
          </a:ln>
        </p:spPr>
        <p:txBody>
          <a:bodyPr wrap="none" rtlCol="0">
            <a:spAutoFit/>
          </a:bodyPr>
          <a:lstStyle/>
          <a:p>
            <a:r>
              <a:rPr lang="en-US" b="1" dirty="0"/>
              <a:t>Timor Prism</a:t>
            </a:r>
          </a:p>
        </p:txBody>
      </p:sp>
      <p:sp>
        <p:nvSpPr>
          <p:cNvPr id="21" name="Freeform: Shape 20">
            <a:extLst>
              <a:ext uri="{FF2B5EF4-FFF2-40B4-BE49-F238E27FC236}">
                <a16:creationId xmlns:a16="http://schemas.microsoft.com/office/drawing/2014/main" id="{207F42FB-CAEF-496C-8A9E-7A6DEF07D1B9}"/>
              </a:ext>
            </a:extLst>
          </p:cNvPr>
          <p:cNvSpPr/>
          <p:nvPr/>
        </p:nvSpPr>
        <p:spPr>
          <a:xfrm>
            <a:off x="6614556" y="4785756"/>
            <a:ext cx="2315688" cy="344384"/>
          </a:xfrm>
          <a:custGeom>
            <a:avLst/>
            <a:gdLst>
              <a:gd name="connsiteX0" fmla="*/ 23750 w 2315688"/>
              <a:gd name="connsiteY0" fmla="*/ 213756 h 344384"/>
              <a:gd name="connsiteX1" fmla="*/ 23750 w 2315688"/>
              <a:gd name="connsiteY1" fmla="*/ 213756 h 344384"/>
              <a:gd name="connsiteX2" fmla="*/ 35626 w 2315688"/>
              <a:gd name="connsiteY2" fmla="*/ 118753 h 344384"/>
              <a:gd name="connsiteX3" fmla="*/ 510639 w 2315688"/>
              <a:gd name="connsiteY3" fmla="*/ 83127 h 344384"/>
              <a:gd name="connsiteX4" fmla="*/ 973776 w 2315688"/>
              <a:gd name="connsiteY4" fmla="*/ 35626 h 344384"/>
              <a:gd name="connsiteX5" fmla="*/ 1496291 w 2315688"/>
              <a:gd name="connsiteY5" fmla="*/ 0 h 344384"/>
              <a:gd name="connsiteX6" fmla="*/ 1781299 w 2315688"/>
              <a:gd name="connsiteY6" fmla="*/ 23750 h 344384"/>
              <a:gd name="connsiteX7" fmla="*/ 1983179 w 2315688"/>
              <a:gd name="connsiteY7" fmla="*/ 47501 h 344384"/>
              <a:gd name="connsiteX8" fmla="*/ 2101932 w 2315688"/>
              <a:gd name="connsiteY8" fmla="*/ 47501 h 344384"/>
              <a:gd name="connsiteX9" fmla="*/ 2315688 w 2315688"/>
              <a:gd name="connsiteY9" fmla="*/ 83127 h 344384"/>
              <a:gd name="connsiteX10" fmla="*/ 2291938 w 2315688"/>
              <a:gd name="connsiteY10" fmla="*/ 344384 h 344384"/>
              <a:gd name="connsiteX11" fmla="*/ 0 w 2315688"/>
              <a:gd name="connsiteY11" fmla="*/ 261257 h 344384"/>
              <a:gd name="connsiteX12" fmla="*/ 23750 w 2315688"/>
              <a:gd name="connsiteY12" fmla="*/ 213756 h 3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688" h="344384">
                <a:moveTo>
                  <a:pt x="23750" y="213756"/>
                </a:moveTo>
                <a:lnTo>
                  <a:pt x="23750" y="213756"/>
                </a:lnTo>
                <a:lnTo>
                  <a:pt x="35626" y="118753"/>
                </a:lnTo>
                <a:lnTo>
                  <a:pt x="510639" y="83127"/>
                </a:lnTo>
                <a:lnTo>
                  <a:pt x="973776" y="35626"/>
                </a:lnTo>
                <a:lnTo>
                  <a:pt x="1496291" y="0"/>
                </a:lnTo>
                <a:lnTo>
                  <a:pt x="1781299" y="23750"/>
                </a:lnTo>
                <a:lnTo>
                  <a:pt x="1983179" y="47501"/>
                </a:lnTo>
                <a:lnTo>
                  <a:pt x="2101932" y="47501"/>
                </a:lnTo>
                <a:lnTo>
                  <a:pt x="2315688" y="83127"/>
                </a:lnTo>
                <a:lnTo>
                  <a:pt x="2291938" y="344384"/>
                </a:lnTo>
                <a:lnTo>
                  <a:pt x="0" y="261257"/>
                </a:lnTo>
                <a:lnTo>
                  <a:pt x="23750" y="2137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E6F37ED0-2ECE-4B57-8B4E-FEFB727EC8FF}"/>
              </a:ext>
            </a:extLst>
          </p:cNvPr>
          <p:cNvSpPr/>
          <p:nvPr/>
        </p:nvSpPr>
        <p:spPr>
          <a:xfrm>
            <a:off x="3052763" y="5024438"/>
            <a:ext cx="285750" cy="290512"/>
          </a:xfrm>
          <a:custGeom>
            <a:avLst/>
            <a:gdLst>
              <a:gd name="connsiteX0" fmla="*/ 0 w 285750"/>
              <a:gd name="connsiteY0" fmla="*/ 290512 h 290512"/>
              <a:gd name="connsiteX1" fmla="*/ 285750 w 285750"/>
              <a:gd name="connsiteY1" fmla="*/ 0 h 290512"/>
            </a:gdLst>
            <a:ahLst/>
            <a:cxnLst>
              <a:cxn ang="0">
                <a:pos x="connsiteX0" y="connsiteY0"/>
              </a:cxn>
              <a:cxn ang="0">
                <a:pos x="connsiteX1" y="connsiteY1"/>
              </a:cxn>
            </a:cxnLst>
            <a:rect l="l" t="t" r="r" b="b"/>
            <a:pathLst>
              <a:path w="285750" h="290512">
                <a:moveTo>
                  <a:pt x="0" y="290512"/>
                </a:moveTo>
                <a:lnTo>
                  <a:pt x="28575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940AE91-BDE6-4AFD-BF59-C30BE5D62689}"/>
              </a:ext>
            </a:extLst>
          </p:cNvPr>
          <p:cNvSpPr/>
          <p:nvPr/>
        </p:nvSpPr>
        <p:spPr>
          <a:xfrm>
            <a:off x="2738438" y="5033963"/>
            <a:ext cx="619125" cy="652462"/>
          </a:xfrm>
          <a:custGeom>
            <a:avLst/>
            <a:gdLst>
              <a:gd name="connsiteX0" fmla="*/ 357187 w 619125"/>
              <a:gd name="connsiteY0" fmla="*/ 633412 h 652462"/>
              <a:gd name="connsiteX1" fmla="*/ 0 w 619125"/>
              <a:gd name="connsiteY1" fmla="*/ 652462 h 652462"/>
              <a:gd name="connsiteX2" fmla="*/ 590550 w 619125"/>
              <a:gd name="connsiteY2" fmla="*/ 0 h 652462"/>
              <a:gd name="connsiteX3" fmla="*/ 619125 w 619125"/>
              <a:gd name="connsiteY3" fmla="*/ 19050 h 652462"/>
              <a:gd name="connsiteX4" fmla="*/ 357187 w 619125"/>
              <a:gd name="connsiteY4" fmla="*/ 633412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652462">
                <a:moveTo>
                  <a:pt x="357187" y="633412"/>
                </a:moveTo>
                <a:lnTo>
                  <a:pt x="0" y="652462"/>
                </a:lnTo>
                <a:lnTo>
                  <a:pt x="590550" y="0"/>
                </a:lnTo>
                <a:lnTo>
                  <a:pt x="619125" y="19050"/>
                </a:lnTo>
                <a:lnTo>
                  <a:pt x="357187" y="633412"/>
                </a:lnTo>
                <a:close/>
              </a:path>
            </a:pathLst>
          </a:custGeom>
          <a:solidFill>
            <a:srgbClr val="FFF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FA7595B3-35F1-4625-B3ED-6832E9083683}"/>
              </a:ext>
            </a:extLst>
          </p:cNvPr>
          <p:cNvSpPr/>
          <p:nvPr/>
        </p:nvSpPr>
        <p:spPr>
          <a:xfrm>
            <a:off x="2614613" y="5624513"/>
            <a:ext cx="528637" cy="219075"/>
          </a:xfrm>
          <a:custGeom>
            <a:avLst/>
            <a:gdLst>
              <a:gd name="connsiteX0" fmla="*/ 390525 w 528637"/>
              <a:gd name="connsiteY0" fmla="*/ 219075 h 219075"/>
              <a:gd name="connsiteX1" fmla="*/ 0 w 528637"/>
              <a:gd name="connsiteY1" fmla="*/ 214312 h 219075"/>
              <a:gd name="connsiteX2" fmla="*/ 152400 w 528637"/>
              <a:gd name="connsiteY2" fmla="*/ 9525 h 219075"/>
              <a:gd name="connsiteX3" fmla="*/ 528637 w 528637"/>
              <a:gd name="connsiteY3" fmla="*/ 0 h 219075"/>
              <a:gd name="connsiteX4" fmla="*/ 390525 w 528637"/>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219075">
                <a:moveTo>
                  <a:pt x="390525" y="219075"/>
                </a:moveTo>
                <a:lnTo>
                  <a:pt x="0" y="214312"/>
                </a:lnTo>
                <a:lnTo>
                  <a:pt x="152400" y="9525"/>
                </a:lnTo>
                <a:lnTo>
                  <a:pt x="528637" y="0"/>
                </a:lnTo>
                <a:lnTo>
                  <a:pt x="390525" y="219075"/>
                </a:lnTo>
                <a:close/>
              </a:path>
            </a:pathLst>
          </a:custGeom>
          <a:solidFill>
            <a:srgbClr val="FFF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21C8B7E-3C88-47DF-AC22-89195ED519BF}"/>
              </a:ext>
            </a:extLst>
          </p:cNvPr>
          <p:cNvSpPr/>
          <p:nvPr/>
        </p:nvSpPr>
        <p:spPr>
          <a:xfrm>
            <a:off x="2286000" y="5829300"/>
            <a:ext cx="723900" cy="419100"/>
          </a:xfrm>
          <a:custGeom>
            <a:avLst/>
            <a:gdLst>
              <a:gd name="connsiteX0" fmla="*/ 323850 w 723900"/>
              <a:gd name="connsiteY0" fmla="*/ 0 h 419100"/>
              <a:gd name="connsiteX1" fmla="*/ 723900 w 723900"/>
              <a:gd name="connsiteY1" fmla="*/ 4763 h 419100"/>
              <a:gd name="connsiteX2" fmla="*/ 576263 w 723900"/>
              <a:gd name="connsiteY2" fmla="*/ 223838 h 419100"/>
              <a:gd name="connsiteX3" fmla="*/ 481013 w 723900"/>
              <a:gd name="connsiteY3" fmla="*/ 338138 h 419100"/>
              <a:gd name="connsiteX4" fmla="*/ 395288 w 723900"/>
              <a:gd name="connsiteY4" fmla="*/ 419100 h 419100"/>
              <a:gd name="connsiteX5" fmla="*/ 0 w 723900"/>
              <a:gd name="connsiteY5" fmla="*/ 328613 h 419100"/>
              <a:gd name="connsiteX6" fmla="*/ 157163 w 723900"/>
              <a:gd name="connsiteY6" fmla="*/ 171450 h 419100"/>
              <a:gd name="connsiteX7" fmla="*/ 323850 w 723900"/>
              <a:gd name="connsiteY7"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900" h="419100">
                <a:moveTo>
                  <a:pt x="323850" y="0"/>
                </a:moveTo>
                <a:lnTo>
                  <a:pt x="723900" y="4763"/>
                </a:lnTo>
                <a:lnTo>
                  <a:pt x="576263" y="223838"/>
                </a:lnTo>
                <a:lnTo>
                  <a:pt x="481013" y="338138"/>
                </a:lnTo>
                <a:lnTo>
                  <a:pt x="395288" y="419100"/>
                </a:lnTo>
                <a:lnTo>
                  <a:pt x="0" y="328613"/>
                </a:lnTo>
                <a:lnTo>
                  <a:pt x="157163" y="171450"/>
                </a:lnTo>
                <a:lnTo>
                  <a:pt x="323850" y="0"/>
                </a:lnTo>
                <a:close/>
              </a:path>
            </a:pathLst>
          </a:custGeom>
          <a:solidFill>
            <a:srgbClr val="76C5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1BA7257-8007-4CE9-BE08-8254330B62AD}"/>
              </a:ext>
            </a:extLst>
          </p:cNvPr>
          <p:cNvSpPr/>
          <p:nvPr/>
        </p:nvSpPr>
        <p:spPr>
          <a:xfrm>
            <a:off x="1847850" y="6157913"/>
            <a:ext cx="823913" cy="304800"/>
          </a:xfrm>
          <a:custGeom>
            <a:avLst/>
            <a:gdLst>
              <a:gd name="connsiteX0" fmla="*/ 0 w 823913"/>
              <a:gd name="connsiteY0" fmla="*/ 295275 h 304800"/>
              <a:gd name="connsiteX1" fmla="*/ 585788 w 823913"/>
              <a:gd name="connsiteY1" fmla="*/ 304800 h 304800"/>
              <a:gd name="connsiteX2" fmla="*/ 823913 w 823913"/>
              <a:gd name="connsiteY2" fmla="*/ 90487 h 304800"/>
              <a:gd name="connsiteX3" fmla="*/ 433388 w 823913"/>
              <a:gd name="connsiteY3" fmla="*/ 0 h 304800"/>
              <a:gd name="connsiteX4" fmla="*/ 0 w 823913"/>
              <a:gd name="connsiteY4" fmla="*/ 295275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913" h="304800">
                <a:moveTo>
                  <a:pt x="0" y="295275"/>
                </a:moveTo>
                <a:lnTo>
                  <a:pt x="585788" y="304800"/>
                </a:lnTo>
                <a:lnTo>
                  <a:pt x="823913" y="90487"/>
                </a:lnTo>
                <a:lnTo>
                  <a:pt x="433388" y="0"/>
                </a:lnTo>
                <a:lnTo>
                  <a:pt x="0" y="295275"/>
                </a:lnTo>
                <a:close/>
              </a:path>
            </a:pathLst>
          </a:custGeom>
          <a:solidFill>
            <a:srgbClr val="BA8F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027EC11-216B-4FB5-A6C0-1DD72AB4B54B}"/>
              </a:ext>
            </a:extLst>
          </p:cNvPr>
          <p:cNvGrpSpPr/>
          <p:nvPr/>
        </p:nvGrpSpPr>
        <p:grpSpPr>
          <a:xfrm>
            <a:off x="614689" y="3943350"/>
            <a:ext cx="2504785" cy="2362201"/>
            <a:chOff x="614689" y="3943350"/>
            <a:chExt cx="2504785" cy="2362201"/>
          </a:xfrm>
        </p:grpSpPr>
        <p:sp>
          <p:nvSpPr>
            <p:cNvPr id="29" name="Freeform: Shape 28">
              <a:extLst>
                <a:ext uri="{FF2B5EF4-FFF2-40B4-BE49-F238E27FC236}">
                  <a16:creationId xmlns:a16="http://schemas.microsoft.com/office/drawing/2014/main" id="{E8AE4E2B-2CB4-41B8-8E12-9D6DC428E875}"/>
                </a:ext>
              </a:extLst>
            </p:cNvPr>
            <p:cNvSpPr/>
            <p:nvPr/>
          </p:nvSpPr>
          <p:spPr>
            <a:xfrm>
              <a:off x="657225" y="3943350"/>
              <a:ext cx="2462249" cy="1271588"/>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829387E-FC20-44F0-BD07-3B688FD3530F}"/>
                </a:ext>
              </a:extLst>
            </p:cNvPr>
            <p:cNvSpPr/>
            <p:nvPr/>
          </p:nvSpPr>
          <p:spPr>
            <a:xfrm>
              <a:off x="624753" y="4322154"/>
              <a:ext cx="2222393" cy="1271588"/>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737EBD78-D4E2-41D0-8EF6-7624E10D4BDD}"/>
                </a:ext>
              </a:extLst>
            </p:cNvPr>
            <p:cNvSpPr/>
            <p:nvPr/>
          </p:nvSpPr>
          <p:spPr>
            <a:xfrm>
              <a:off x="648207" y="4839890"/>
              <a:ext cx="1833056" cy="1094371"/>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FA9F562-21DD-468E-83F8-B6B0406F93F3}"/>
                </a:ext>
              </a:extLst>
            </p:cNvPr>
            <p:cNvSpPr/>
            <p:nvPr/>
          </p:nvSpPr>
          <p:spPr>
            <a:xfrm>
              <a:off x="614689" y="5378127"/>
              <a:ext cx="1414135" cy="927424"/>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513E3B5C-1B27-49F6-AEF9-009C19F37F6B}"/>
              </a:ext>
            </a:extLst>
          </p:cNvPr>
          <p:cNvSpPr txBox="1"/>
          <p:nvPr/>
        </p:nvSpPr>
        <p:spPr>
          <a:xfrm rot="21035550">
            <a:off x="5812357" y="5405919"/>
            <a:ext cx="2540696" cy="523220"/>
          </a:xfrm>
          <a:prstGeom prst="rect">
            <a:avLst/>
          </a:prstGeom>
          <a:noFill/>
        </p:spPr>
        <p:txBody>
          <a:bodyPr wrap="none" rtlCol="0">
            <a:spAutoFit/>
          </a:bodyPr>
          <a:lstStyle/>
          <a:p>
            <a:r>
              <a:rPr lang="en-US" sz="2800" b="1" dirty="0"/>
              <a:t>Australian Plate</a:t>
            </a:r>
          </a:p>
        </p:txBody>
      </p:sp>
      <p:cxnSp>
        <p:nvCxnSpPr>
          <p:cNvPr id="34" name="Straight Connector 33">
            <a:extLst>
              <a:ext uri="{FF2B5EF4-FFF2-40B4-BE49-F238E27FC236}">
                <a16:creationId xmlns:a16="http://schemas.microsoft.com/office/drawing/2014/main" id="{B933E387-7268-4299-BC45-D1E5BFF4254A}"/>
              </a:ext>
            </a:extLst>
          </p:cNvPr>
          <p:cNvCxnSpPr>
            <a:cxnSpLocks/>
          </p:cNvCxnSpPr>
          <p:nvPr/>
        </p:nvCxnSpPr>
        <p:spPr>
          <a:xfrm>
            <a:off x="785794" y="3571890"/>
            <a:ext cx="10972800" cy="0"/>
          </a:xfrm>
          <a:prstGeom prst="line">
            <a:avLst/>
          </a:prstGeom>
          <a:ln w="28575">
            <a:solidFill>
              <a:srgbClr val="66FFFF"/>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A203494-C3E8-49A1-BEFA-EB9A95418996}"/>
              </a:ext>
            </a:extLst>
          </p:cNvPr>
          <p:cNvSpPr txBox="1"/>
          <p:nvPr/>
        </p:nvSpPr>
        <p:spPr>
          <a:xfrm>
            <a:off x="3077875" y="4012001"/>
            <a:ext cx="1460400" cy="646331"/>
          </a:xfrm>
          <a:prstGeom prst="rect">
            <a:avLst/>
          </a:prstGeom>
          <a:noFill/>
        </p:spPr>
        <p:txBody>
          <a:bodyPr wrap="none" rtlCol="0">
            <a:spAutoFit/>
          </a:bodyPr>
          <a:lstStyle/>
          <a:p>
            <a:r>
              <a:rPr lang="en-US" b="1" dirty="0"/>
              <a:t>Timor Trough</a:t>
            </a:r>
          </a:p>
          <a:p>
            <a:r>
              <a:rPr lang="en-US" b="1" dirty="0"/>
              <a:t>10,000’ WD</a:t>
            </a:r>
          </a:p>
        </p:txBody>
      </p:sp>
      <p:sp>
        <p:nvSpPr>
          <p:cNvPr id="39" name="TextBox 38">
            <a:extLst>
              <a:ext uri="{FF2B5EF4-FFF2-40B4-BE49-F238E27FC236}">
                <a16:creationId xmlns:a16="http://schemas.microsoft.com/office/drawing/2014/main" id="{E47EED1E-1A10-474E-83D1-106B5C883B96}"/>
              </a:ext>
            </a:extLst>
          </p:cNvPr>
          <p:cNvSpPr txBox="1"/>
          <p:nvPr/>
        </p:nvSpPr>
        <p:spPr>
          <a:xfrm>
            <a:off x="3252646" y="444731"/>
            <a:ext cx="1066254" cy="369332"/>
          </a:xfrm>
          <a:prstGeom prst="rect">
            <a:avLst/>
          </a:prstGeom>
          <a:noFill/>
        </p:spPr>
        <p:txBody>
          <a:bodyPr wrap="none" rtlCol="0">
            <a:spAutoFit/>
          </a:bodyPr>
          <a:lstStyle/>
          <a:p>
            <a:r>
              <a:rPr lang="en-US" b="1" dirty="0"/>
              <a:t>Sea Level</a:t>
            </a:r>
          </a:p>
        </p:txBody>
      </p:sp>
      <p:sp>
        <p:nvSpPr>
          <p:cNvPr id="40" name="TextBox 39">
            <a:extLst>
              <a:ext uri="{FF2B5EF4-FFF2-40B4-BE49-F238E27FC236}">
                <a16:creationId xmlns:a16="http://schemas.microsoft.com/office/drawing/2014/main" id="{1A8B0AD0-2743-4DCF-B3C1-75E326794038}"/>
              </a:ext>
            </a:extLst>
          </p:cNvPr>
          <p:cNvSpPr txBox="1"/>
          <p:nvPr/>
        </p:nvSpPr>
        <p:spPr>
          <a:xfrm>
            <a:off x="3252646" y="3474755"/>
            <a:ext cx="1066254" cy="369332"/>
          </a:xfrm>
          <a:prstGeom prst="rect">
            <a:avLst/>
          </a:prstGeom>
          <a:noFill/>
        </p:spPr>
        <p:txBody>
          <a:bodyPr wrap="none" rtlCol="0">
            <a:spAutoFit/>
          </a:bodyPr>
          <a:lstStyle/>
          <a:p>
            <a:r>
              <a:rPr lang="en-US" b="1" dirty="0"/>
              <a:t>Sea Level</a:t>
            </a:r>
          </a:p>
        </p:txBody>
      </p:sp>
      <p:sp>
        <p:nvSpPr>
          <p:cNvPr id="12" name="Rectangle 11">
            <a:extLst>
              <a:ext uri="{FF2B5EF4-FFF2-40B4-BE49-F238E27FC236}">
                <a16:creationId xmlns:a16="http://schemas.microsoft.com/office/drawing/2014/main" id="{5030467D-D3DD-4656-89D4-AAF74A820355}"/>
              </a:ext>
            </a:extLst>
          </p:cNvPr>
          <p:cNvSpPr/>
          <p:nvPr/>
        </p:nvSpPr>
        <p:spPr>
          <a:xfrm>
            <a:off x="3357563" y="1457637"/>
            <a:ext cx="638175" cy="150720"/>
          </a:xfrm>
          <a:prstGeom prst="rect">
            <a:avLst/>
          </a:prstGeom>
          <a:solidFill>
            <a:srgbClr val="66FFFF"/>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EE9604B-F1A5-4942-96EF-8296B4AADACD}"/>
              </a:ext>
            </a:extLst>
          </p:cNvPr>
          <p:cNvSpPr txBox="1"/>
          <p:nvPr/>
        </p:nvSpPr>
        <p:spPr>
          <a:xfrm>
            <a:off x="3077875" y="962026"/>
            <a:ext cx="1460400" cy="646331"/>
          </a:xfrm>
          <a:prstGeom prst="rect">
            <a:avLst/>
          </a:prstGeom>
          <a:noFill/>
        </p:spPr>
        <p:txBody>
          <a:bodyPr wrap="none" rtlCol="0">
            <a:spAutoFit/>
          </a:bodyPr>
          <a:lstStyle/>
          <a:p>
            <a:r>
              <a:rPr lang="en-US" b="1" dirty="0"/>
              <a:t>Timor Trough</a:t>
            </a:r>
          </a:p>
          <a:p>
            <a:r>
              <a:rPr lang="en-US" b="1" dirty="0"/>
              <a:t>10,000’ WD</a:t>
            </a:r>
          </a:p>
        </p:txBody>
      </p:sp>
      <p:sp>
        <p:nvSpPr>
          <p:cNvPr id="41" name="Freeform: Shape 40">
            <a:extLst>
              <a:ext uri="{FF2B5EF4-FFF2-40B4-BE49-F238E27FC236}">
                <a16:creationId xmlns:a16="http://schemas.microsoft.com/office/drawing/2014/main" id="{EC34B3F5-B38F-4ACE-8DF5-C12C6F401EBF}"/>
              </a:ext>
            </a:extLst>
          </p:cNvPr>
          <p:cNvSpPr/>
          <p:nvPr/>
        </p:nvSpPr>
        <p:spPr>
          <a:xfrm>
            <a:off x="1404938" y="2047875"/>
            <a:ext cx="1057275" cy="361950"/>
          </a:xfrm>
          <a:custGeom>
            <a:avLst/>
            <a:gdLst>
              <a:gd name="connsiteX0" fmla="*/ 114300 w 1057275"/>
              <a:gd name="connsiteY0" fmla="*/ 328613 h 361950"/>
              <a:gd name="connsiteX1" fmla="*/ 138112 w 1057275"/>
              <a:gd name="connsiteY1" fmla="*/ 314325 h 361950"/>
              <a:gd name="connsiteX2" fmla="*/ 166687 w 1057275"/>
              <a:gd name="connsiteY2" fmla="*/ 304800 h 361950"/>
              <a:gd name="connsiteX3" fmla="*/ 209550 w 1057275"/>
              <a:gd name="connsiteY3" fmla="*/ 295275 h 361950"/>
              <a:gd name="connsiteX4" fmla="*/ 242887 w 1057275"/>
              <a:gd name="connsiteY4" fmla="*/ 276225 h 361950"/>
              <a:gd name="connsiteX5" fmla="*/ 290512 w 1057275"/>
              <a:gd name="connsiteY5" fmla="*/ 252413 h 361950"/>
              <a:gd name="connsiteX6" fmla="*/ 304800 w 1057275"/>
              <a:gd name="connsiteY6" fmla="*/ 238125 h 361950"/>
              <a:gd name="connsiteX7" fmla="*/ 338137 w 1057275"/>
              <a:gd name="connsiteY7" fmla="*/ 228600 h 361950"/>
              <a:gd name="connsiteX8" fmla="*/ 466725 w 1057275"/>
              <a:gd name="connsiteY8" fmla="*/ 233363 h 361950"/>
              <a:gd name="connsiteX9" fmla="*/ 495300 w 1057275"/>
              <a:gd name="connsiteY9" fmla="*/ 242888 h 361950"/>
              <a:gd name="connsiteX10" fmla="*/ 509587 w 1057275"/>
              <a:gd name="connsiteY10" fmla="*/ 247650 h 361950"/>
              <a:gd name="connsiteX11" fmla="*/ 533400 w 1057275"/>
              <a:gd name="connsiteY11" fmla="*/ 257175 h 361950"/>
              <a:gd name="connsiteX12" fmla="*/ 571500 w 1057275"/>
              <a:gd name="connsiteY12" fmla="*/ 261938 h 361950"/>
              <a:gd name="connsiteX13" fmla="*/ 595312 w 1057275"/>
              <a:gd name="connsiteY13" fmla="*/ 271463 h 361950"/>
              <a:gd name="connsiteX14" fmla="*/ 628650 w 1057275"/>
              <a:gd name="connsiteY14" fmla="*/ 280988 h 361950"/>
              <a:gd name="connsiteX15" fmla="*/ 642937 w 1057275"/>
              <a:gd name="connsiteY15" fmla="*/ 290513 h 361950"/>
              <a:gd name="connsiteX16" fmla="*/ 676275 w 1057275"/>
              <a:gd name="connsiteY16" fmla="*/ 304800 h 361950"/>
              <a:gd name="connsiteX17" fmla="*/ 695325 w 1057275"/>
              <a:gd name="connsiteY17" fmla="*/ 319088 h 361950"/>
              <a:gd name="connsiteX18" fmla="*/ 704850 w 1057275"/>
              <a:gd name="connsiteY18" fmla="*/ 333375 h 361950"/>
              <a:gd name="connsiteX19" fmla="*/ 728662 w 1057275"/>
              <a:gd name="connsiteY19" fmla="*/ 342900 h 361950"/>
              <a:gd name="connsiteX20" fmla="*/ 742950 w 1057275"/>
              <a:gd name="connsiteY20" fmla="*/ 347663 h 361950"/>
              <a:gd name="connsiteX21" fmla="*/ 781050 w 1057275"/>
              <a:gd name="connsiteY21" fmla="*/ 361950 h 361950"/>
              <a:gd name="connsiteX22" fmla="*/ 819150 w 1057275"/>
              <a:gd name="connsiteY22" fmla="*/ 357188 h 361950"/>
              <a:gd name="connsiteX23" fmla="*/ 852487 w 1057275"/>
              <a:gd name="connsiteY23" fmla="*/ 352425 h 361950"/>
              <a:gd name="connsiteX24" fmla="*/ 895350 w 1057275"/>
              <a:gd name="connsiteY24" fmla="*/ 347663 h 361950"/>
              <a:gd name="connsiteX25" fmla="*/ 976312 w 1057275"/>
              <a:gd name="connsiteY25" fmla="*/ 323850 h 361950"/>
              <a:gd name="connsiteX26" fmla="*/ 1000125 w 1057275"/>
              <a:gd name="connsiteY26" fmla="*/ 295275 h 361950"/>
              <a:gd name="connsiteX27" fmla="*/ 1009650 w 1057275"/>
              <a:gd name="connsiteY27" fmla="*/ 280988 h 361950"/>
              <a:gd name="connsiteX28" fmla="*/ 1028700 w 1057275"/>
              <a:gd name="connsiteY28" fmla="*/ 276225 h 361950"/>
              <a:gd name="connsiteX29" fmla="*/ 1038225 w 1057275"/>
              <a:gd name="connsiteY29" fmla="*/ 261938 h 361950"/>
              <a:gd name="connsiteX30" fmla="*/ 1047750 w 1057275"/>
              <a:gd name="connsiteY30" fmla="*/ 228600 h 361950"/>
              <a:gd name="connsiteX31" fmla="*/ 1057275 w 1057275"/>
              <a:gd name="connsiteY31" fmla="*/ 214313 h 361950"/>
              <a:gd name="connsiteX32" fmla="*/ 1052512 w 1057275"/>
              <a:gd name="connsiteY32" fmla="*/ 180975 h 361950"/>
              <a:gd name="connsiteX33" fmla="*/ 1038225 w 1057275"/>
              <a:gd name="connsiteY33" fmla="*/ 171450 h 361950"/>
              <a:gd name="connsiteX34" fmla="*/ 1033462 w 1057275"/>
              <a:gd name="connsiteY34" fmla="*/ 157163 h 361950"/>
              <a:gd name="connsiteX35" fmla="*/ 1028700 w 1057275"/>
              <a:gd name="connsiteY35" fmla="*/ 128588 h 361950"/>
              <a:gd name="connsiteX36" fmla="*/ 971550 w 1057275"/>
              <a:gd name="connsiteY36" fmla="*/ 90488 h 361950"/>
              <a:gd name="connsiteX37" fmla="*/ 942975 w 1057275"/>
              <a:gd name="connsiteY37" fmla="*/ 80963 h 361950"/>
              <a:gd name="connsiteX38" fmla="*/ 919162 w 1057275"/>
              <a:gd name="connsiteY38" fmla="*/ 76200 h 361950"/>
              <a:gd name="connsiteX39" fmla="*/ 885825 w 1057275"/>
              <a:gd name="connsiteY39" fmla="*/ 71438 h 361950"/>
              <a:gd name="connsiteX40" fmla="*/ 852487 w 1057275"/>
              <a:gd name="connsiteY40" fmla="*/ 61913 h 361950"/>
              <a:gd name="connsiteX41" fmla="*/ 804862 w 1057275"/>
              <a:gd name="connsiteY41" fmla="*/ 47625 h 361950"/>
              <a:gd name="connsiteX42" fmla="*/ 776287 w 1057275"/>
              <a:gd name="connsiteY42" fmla="*/ 28575 h 361950"/>
              <a:gd name="connsiteX43" fmla="*/ 762000 w 1057275"/>
              <a:gd name="connsiteY43" fmla="*/ 19050 h 361950"/>
              <a:gd name="connsiteX44" fmla="*/ 733425 w 1057275"/>
              <a:gd name="connsiteY44" fmla="*/ 9525 h 361950"/>
              <a:gd name="connsiteX45" fmla="*/ 719137 w 1057275"/>
              <a:gd name="connsiteY45" fmla="*/ 4763 h 361950"/>
              <a:gd name="connsiteX46" fmla="*/ 704850 w 1057275"/>
              <a:gd name="connsiteY46" fmla="*/ 0 h 361950"/>
              <a:gd name="connsiteX47" fmla="*/ 642937 w 1057275"/>
              <a:gd name="connsiteY47" fmla="*/ 4763 h 361950"/>
              <a:gd name="connsiteX48" fmla="*/ 628650 w 1057275"/>
              <a:gd name="connsiteY48" fmla="*/ 9525 h 361950"/>
              <a:gd name="connsiteX49" fmla="*/ 600075 w 1057275"/>
              <a:gd name="connsiteY49" fmla="*/ 14288 h 361950"/>
              <a:gd name="connsiteX50" fmla="*/ 581025 w 1057275"/>
              <a:gd name="connsiteY50" fmla="*/ 19050 h 361950"/>
              <a:gd name="connsiteX51" fmla="*/ 571500 w 1057275"/>
              <a:gd name="connsiteY51" fmla="*/ 33338 h 361950"/>
              <a:gd name="connsiteX52" fmla="*/ 557212 w 1057275"/>
              <a:gd name="connsiteY52" fmla="*/ 61913 h 361950"/>
              <a:gd name="connsiteX53" fmla="*/ 495300 w 1057275"/>
              <a:gd name="connsiteY53" fmla="*/ 80963 h 361950"/>
              <a:gd name="connsiteX54" fmla="*/ 457200 w 1057275"/>
              <a:gd name="connsiteY54" fmla="*/ 85725 h 361950"/>
              <a:gd name="connsiteX55" fmla="*/ 395287 w 1057275"/>
              <a:gd name="connsiteY55" fmla="*/ 80963 h 361950"/>
              <a:gd name="connsiteX56" fmla="*/ 366712 w 1057275"/>
              <a:gd name="connsiteY56" fmla="*/ 71438 h 361950"/>
              <a:gd name="connsiteX57" fmla="*/ 338137 w 1057275"/>
              <a:gd name="connsiteY57" fmla="*/ 66675 h 361950"/>
              <a:gd name="connsiteX58" fmla="*/ 309562 w 1057275"/>
              <a:gd name="connsiteY58" fmla="*/ 57150 h 361950"/>
              <a:gd name="connsiteX59" fmla="*/ 295275 w 1057275"/>
              <a:gd name="connsiteY59" fmla="*/ 52388 h 361950"/>
              <a:gd name="connsiteX60" fmla="*/ 280987 w 1057275"/>
              <a:gd name="connsiteY60" fmla="*/ 42863 h 361950"/>
              <a:gd name="connsiteX61" fmla="*/ 276225 w 1057275"/>
              <a:gd name="connsiteY61" fmla="*/ 28575 h 361950"/>
              <a:gd name="connsiteX62" fmla="*/ 247650 w 1057275"/>
              <a:gd name="connsiteY62" fmla="*/ 19050 h 361950"/>
              <a:gd name="connsiteX63" fmla="*/ 233362 w 1057275"/>
              <a:gd name="connsiteY63" fmla="*/ 14288 h 361950"/>
              <a:gd name="connsiteX64" fmla="*/ 219075 w 1057275"/>
              <a:gd name="connsiteY64" fmla="*/ 9525 h 361950"/>
              <a:gd name="connsiteX65" fmla="*/ 100012 w 1057275"/>
              <a:gd name="connsiteY65" fmla="*/ 14288 h 361950"/>
              <a:gd name="connsiteX66" fmla="*/ 38100 w 1057275"/>
              <a:gd name="connsiteY66" fmla="*/ 23813 h 361950"/>
              <a:gd name="connsiteX67" fmla="*/ 23812 w 1057275"/>
              <a:gd name="connsiteY67" fmla="*/ 33338 h 361950"/>
              <a:gd name="connsiteX68" fmla="*/ 9525 w 1057275"/>
              <a:gd name="connsiteY68" fmla="*/ 38100 h 361950"/>
              <a:gd name="connsiteX69" fmla="*/ 0 w 1057275"/>
              <a:gd name="connsiteY69" fmla="*/ 52388 h 361950"/>
              <a:gd name="connsiteX70" fmla="*/ 4762 w 1057275"/>
              <a:gd name="connsiteY70" fmla="*/ 223838 h 361950"/>
              <a:gd name="connsiteX71" fmla="*/ 9525 w 1057275"/>
              <a:gd name="connsiteY71" fmla="*/ 238125 h 361950"/>
              <a:gd name="connsiteX72" fmla="*/ 19050 w 1057275"/>
              <a:gd name="connsiteY72" fmla="*/ 252413 h 361950"/>
              <a:gd name="connsiteX73" fmla="*/ 33337 w 1057275"/>
              <a:gd name="connsiteY73" fmla="*/ 280988 h 361950"/>
              <a:gd name="connsiteX74" fmla="*/ 47625 w 1057275"/>
              <a:gd name="connsiteY74" fmla="*/ 290513 h 361950"/>
              <a:gd name="connsiteX75" fmla="*/ 76200 w 1057275"/>
              <a:gd name="connsiteY75" fmla="*/ 314325 h 361950"/>
              <a:gd name="connsiteX76" fmla="*/ 114300 w 1057275"/>
              <a:gd name="connsiteY76" fmla="*/ 328613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057275" h="361950">
                <a:moveTo>
                  <a:pt x="114300" y="328613"/>
                </a:moveTo>
                <a:cubicBezTo>
                  <a:pt x="124619" y="328613"/>
                  <a:pt x="129685" y="318155"/>
                  <a:pt x="138112" y="314325"/>
                </a:cubicBezTo>
                <a:cubicBezTo>
                  <a:pt x="147252" y="310170"/>
                  <a:pt x="157162" y="307975"/>
                  <a:pt x="166687" y="304800"/>
                </a:cubicBezTo>
                <a:cubicBezTo>
                  <a:pt x="190132" y="296985"/>
                  <a:pt x="176032" y="300862"/>
                  <a:pt x="209550" y="295275"/>
                </a:cubicBezTo>
                <a:cubicBezTo>
                  <a:pt x="258962" y="262332"/>
                  <a:pt x="182476" y="312472"/>
                  <a:pt x="242887" y="276225"/>
                </a:cubicBezTo>
                <a:cubicBezTo>
                  <a:pt x="283388" y="251925"/>
                  <a:pt x="256651" y="260877"/>
                  <a:pt x="290512" y="252413"/>
                </a:cubicBezTo>
                <a:cubicBezTo>
                  <a:pt x="295275" y="247650"/>
                  <a:pt x="299196" y="241861"/>
                  <a:pt x="304800" y="238125"/>
                </a:cubicBezTo>
                <a:cubicBezTo>
                  <a:pt x="308897" y="235394"/>
                  <a:pt x="335600" y="229234"/>
                  <a:pt x="338137" y="228600"/>
                </a:cubicBezTo>
                <a:cubicBezTo>
                  <a:pt x="381000" y="230188"/>
                  <a:pt x="424009" y="229480"/>
                  <a:pt x="466725" y="233363"/>
                </a:cubicBezTo>
                <a:cubicBezTo>
                  <a:pt x="476724" y="234272"/>
                  <a:pt x="485775" y="239713"/>
                  <a:pt x="495300" y="242888"/>
                </a:cubicBezTo>
                <a:cubicBezTo>
                  <a:pt x="500062" y="244475"/>
                  <a:pt x="504926" y="245786"/>
                  <a:pt x="509587" y="247650"/>
                </a:cubicBezTo>
                <a:cubicBezTo>
                  <a:pt x="517525" y="250825"/>
                  <a:pt x="525070" y="255253"/>
                  <a:pt x="533400" y="257175"/>
                </a:cubicBezTo>
                <a:cubicBezTo>
                  <a:pt x="545871" y="260053"/>
                  <a:pt x="558800" y="260350"/>
                  <a:pt x="571500" y="261938"/>
                </a:cubicBezTo>
                <a:cubicBezTo>
                  <a:pt x="579437" y="265113"/>
                  <a:pt x="587202" y="268760"/>
                  <a:pt x="595312" y="271463"/>
                </a:cubicBezTo>
                <a:cubicBezTo>
                  <a:pt x="604474" y="274517"/>
                  <a:pt x="619472" y="276399"/>
                  <a:pt x="628650" y="280988"/>
                </a:cubicBezTo>
                <a:cubicBezTo>
                  <a:pt x="633769" y="283548"/>
                  <a:pt x="637818" y="287953"/>
                  <a:pt x="642937" y="290513"/>
                </a:cubicBezTo>
                <a:cubicBezTo>
                  <a:pt x="675346" y="306717"/>
                  <a:pt x="636633" y="280023"/>
                  <a:pt x="676275" y="304800"/>
                </a:cubicBezTo>
                <a:cubicBezTo>
                  <a:pt x="683006" y="309007"/>
                  <a:pt x="689712" y="313475"/>
                  <a:pt x="695325" y="319088"/>
                </a:cubicBezTo>
                <a:cubicBezTo>
                  <a:pt x="699372" y="323135"/>
                  <a:pt x="700192" y="330048"/>
                  <a:pt x="704850" y="333375"/>
                </a:cubicBezTo>
                <a:cubicBezTo>
                  <a:pt x="711806" y="338344"/>
                  <a:pt x="720658" y="339898"/>
                  <a:pt x="728662" y="342900"/>
                </a:cubicBezTo>
                <a:cubicBezTo>
                  <a:pt x="733363" y="344663"/>
                  <a:pt x="738249" y="345900"/>
                  <a:pt x="742950" y="347663"/>
                </a:cubicBezTo>
                <a:cubicBezTo>
                  <a:pt x="788479" y="364737"/>
                  <a:pt x="748636" y="351147"/>
                  <a:pt x="781050" y="361950"/>
                </a:cubicBezTo>
                <a:lnTo>
                  <a:pt x="819150" y="357188"/>
                </a:lnTo>
                <a:lnTo>
                  <a:pt x="852487" y="352425"/>
                </a:lnTo>
                <a:cubicBezTo>
                  <a:pt x="866752" y="350642"/>
                  <a:pt x="881062" y="349250"/>
                  <a:pt x="895350" y="347663"/>
                </a:cubicBezTo>
                <a:cubicBezTo>
                  <a:pt x="938514" y="318887"/>
                  <a:pt x="912524" y="329650"/>
                  <a:pt x="976312" y="323850"/>
                </a:cubicBezTo>
                <a:cubicBezTo>
                  <a:pt x="999960" y="288379"/>
                  <a:pt x="969567" y="331944"/>
                  <a:pt x="1000125" y="295275"/>
                </a:cubicBezTo>
                <a:cubicBezTo>
                  <a:pt x="1003789" y="290878"/>
                  <a:pt x="1004888" y="284163"/>
                  <a:pt x="1009650" y="280988"/>
                </a:cubicBezTo>
                <a:cubicBezTo>
                  <a:pt x="1015096" y="277357"/>
                  <a:pt x="1022350" y="277813"/>
                  <a:pt x="1028700" y="276225"/>
                </a:cubicBezTo>
                <a:cubicBezTo>
                  <a:pt x="1031875" y="271463"/>
                  <a:pt x="1035970" y="267199"/>
                  <a:pt x="1038225" y="261938"/>
                </a:cubicBezTo>
                <a:cubicBezTo>
                  <a:pt x="1047385" y="240564"/>
                  <a:pt x="1038477" y="247145"/>
                  <a:pt x="1047750" y="228600"/>
                </a:cubicBezTo>
                <a:cubicBezTo>
                  <a:pt x="1050310" y="223481"/>
                  <a:pt x="1054100" y="219075"/>
                  <a:pt x="1057275" y="214313"/>
                </a:cubicBezTo>
                <a:cubicBezTo>
                  <a:pt x="1055687" y="203200"/>
                  <a:pt x="1057071" y="191233"/>
                  <a:pt x="1052512" y="180975"/>
                </a:cubicBezTo>
                <a:cubicBezTo>
                  <a:pt x="1050187" y="175745"/>
                  <a:pt x="1041801" y="175919"/>
                  <a:pt x="1038225" y="171450"/>
                </a:cubicBezTo>
                <a:cubicBezTo>
                  <a:pt x="1035089" y="167530"/>
                  <a:pt x="1035050" y="161925"/>
                  <a:pt x="1033462" y="157163"/>
                </a:cubicBezTo>
                <a:cubicBezTo>
                  <a:pt x="1031875" y="147638"/>
                  <a:pt x="1033566" y="136929"/>
                  <a:pt x="1028700" y="128588"/>
                </a:cubicBezTo>
                <a:cubicBezTo>
                  <a:pt x="1011478" y="99064"/>
                  <a:pt x="999150" y="99688"/>
                  <a:pt x="971550" y="90488"/>
                </a:cubicBezTo>
                <a:lnTo>
                  <a:pt x="942975" y="80963"/>
                </a:lnTo>
                <a:cubicBezTo>
                  <a:pt x="935037" y="79375"/>
                  <a:pt x="927147" y="77531"/>
                  <a:pt x="919162" y="76200"/>
                </a:cubicBezTo>
                <a:cubicBezTo>
                  <a:pt x="908090" y="74355"/>
                  <a:pt x="896869" y="73446"/>
                  <a:pt x="885825" y="71438"/>
                </a:cubicBezTo>
                <a:cubicBezTo>
                  <a:pt x="865370" y="67719"/>
                  <a:pt x="870327" y="67010"/>
                  <a:pt x="852487" y="61913"/>
                </a:cubicBezTo>
                <a:cubicBezTo>
                  <a:pt x="840842" y="58586"/>
                  <a:pt x="813347" y="53282"/>
                  <a:pt x="804862" y="47625"/>
                </a:cubicBezTo>
                <a:lnTo>
                  <a:pt x="776287" y="28575"/>
                </a:lnTo>
                <a:cubicBezTo>
                  <a:pt x="771525" y="25400"/>
                  <a:pt x="767430" y="20860"/>
                  <a:pt x="762000" y="19050"/>
                </a:cubicBezTo>
                <a:lnTo>
                  <a:pt x="733425" y="9525"/>
                </a:lnTo>
                <a:lnTo>
                  <a:pt x="719137" y="4763"/>
                </a:lnTo>
                <a:lnTo>
                  <a:pt x="704850" y="0"/>
                </a:lnTo>
                <a:cubicBezTo>
                  <a:pt x="684212" y="1588"/>
                  <a:pt x="663476" y="2196"/>
                  <a:pt x="642937" y="4763"/>
                </a:cubicBezTo>
                <a:cubicBezTo>
                  <a:pt x="637956" y="5386"/>
                  <a:pt x="633550" y="8436"/>
                  <a:pt x="628650" y="9525"/>
                </a:cubicBezTo>
                <a:cubicBezTo>
                  <a:pt x="619224" y="11620"/>
                  <a:pt x="609544" y="12394"/>
                  <a:pt x="600075" y="14288"/>
                </a:cubicBezTo>
                <a:cubicBezTo>
                  <a:pt x="593657" y="15572"/>
                  <a:pt x="587375" y="17463"/>
                  <a:pt x="581025" y="19050"/>
                </a:cubicBezTo>
                <a:cubicBezTo>
                  <a:pt x="577850" y="23813"/>
                  <a:pt x="574060" y="28218"/>
                  <a:pt x="571500" y="33338"/>
                </a:cubicBezTo>
                <a:cubicBezTo>
                  <a:pt x="563754" y="48830"/>
                  <a:pt x="570859" y="48265"/>
                  <a:pt x="557212" y="61913"/>
                </a:cubicBezTo>
                <a:cubicBezTo>
                  <a:pt x="541311" y="77815"/>
                  <a:pt x="515003" y="77679"/>
                  <a:pt x="495300" y="80963"/>
                </a:cubicBezTo>
                <a:cubicBezTo>
                  <a:pt x="482675" y="83067"/>
                  <a:pt x="469900" y="84138"/>
                  <a:pt x="457200" y="85725"/>
                </a:cubicBezTo>
                <a:cubicBezTo>
                  <a:pt x="436562" y="84138"/>
                  <a:pt x="415732" y="84191"/>
                  <a:pt x="395287" y="80963"/>
                </a:cubicBezTo>
                <a:cubicBezTo>
                  <a:pt x="385370" y="79397"/>
                  <a:pt x="376616" y="73089"/>
                  <a:pt x="366712" y="71438"/>
                </a:cubicBezTo>
                <a:cubicBezTo>
                  <a:pt x="357187" y="69850"/>
                  <a:pt x="347505" y="69017"/>
                  <a:pt x="338137" y="66675"/>
                </a:cubicBezTo>
                <a:cubicBezTo>
                  <a:pt x="328397" y="64240"/>
                  <a:pt x="319087" y="60325"/>
                  <a:pt x="309562" y="57150"/>
                </a:cubicBezTo>
                <a:lnTo>
                  <a:pt x="295275" y="52388"/>
                </a:lnTo>
                <a:cubicBezTo>
                  <a:pt x="290512" y="49213"/>
                  <a:pt x="284563" y="47333"/>
                  <a:pt x="280987" y="42863"/>
                </a:cubicBezTo>
                <a:cubicBezTo>
                  <a:pt x="277851" y="38943"/>
                  <a:pt x="280310" y="31493"/>
                  <a:pt x="276225" y="28575"/>
                </a:cubicBezTo>
                <a:cubicBezTo>
                  <a:pt x="268055" y="22739"/>
                  <a:pt x="257175" y="22225"/>
                  <a:pt x="247650" y="19050"/>
                </a:cubicBezTo>
                <a:lnTo>
                  <a:pt x="233362" y="14288"/>
                </a:lnTo>
                <a:lnTo>
                  <a:pt x="219075" y="9525"/>
                </a:lnTo>
                <a:cubicBezTo>
                  <a:pt x="179387" y="11113"/>
                  <a:pt x="139659" y="11885"/>
                  <a:pt x="100012" y="14288"/>
                </a:cubicBezTo>
                <a:cubicBezTo>
                  <a:pt x="75183" y="15793"/>
                  <a:pt x="60989" y="19235"/>
                  <a:pt x="38100" y="23813"/>
                </a:cubicBezTo>
                <a:cubicBezTo>
                  <a:pt x="33337" y="26988"/>
                  <a:pt x="28932" y="30778"/>
                  <a:pt x="23812" y="33338"/>
                </a:cubicBezTo>
                <a:cubicBezTo>
                  <a:pt x="19322" y="35583"/>
                  <a:pt x="13445" y="34964"/>
                  <a:pt x="9525" y="38100"/>
                </a:cubicBezTo>
                <a:cubicBezTo>
                  <a:pt x="5055" y="41676"/>
                  <a:pt x="3175" y="47625"/>
                  <a:pt x="0" y="52388"/>
                </a:cubicBezTo>
                <a:cubicBezTo>
                  <a:pt x="1587" y="109538"/>
                  <a:pt x="1834" y="166741"/>
                  <a:pt x="4762" y="223838"/>
                </a:cubicBezTo>
                <a:cubicBezTo>
                  <a:pt x="5019" y="228851"/>
                  <a:pt x="7280" y="233635"/>
                  <a:pt x="9525" y="238125"/>
                </a:cubicBezTo>
                <a:cubicBezTo>
                  <a:pt x="12085" y="243245"/>
                  <a:pt x="15875" y="247650"/>
                  <a:pt x="19050" y="252413"/>
                </a:cubicBezTo>
                <a:cubicBezTo>
                  <a:pt x="22923" y="264033"/>
                  <a:pt x="24105" y="271756"/>
                  <a:pt x="33337" y="280988"/>
                </a:cubicBezTo>
                <a:cubicBezTo>
                  <a:pt x="37384" y="285035"/>
                  <a:pt x="43228" y="286849"/>
                  <a:pt x="47625" y="290513"/>
                </a:cubicBezTo>
                <a:cubicBezTo>
                  <a:pt x="63426" y="303681"/>
                  <a:pt x="58461" y="305455"/>
                  <a:pt x="76200" y="314325"/>
                </a:cubicBezTo>
                <a:cubicBezTo>
                  <a:pt x="77620" y="315035"/>
                  <a:pt x="103981" y="328613"/>
                  <a:pt x="114300" y="328613"/>
                </a:cubicBezTo>
                <a:close/>
              </a:path>
            </a:pathLst>
          </a:cu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A1E9D50-80F9-494B-A7DC-4EDC71662A25}"/>
              </a:ext>
            </a:extLst>
          </p:cNvPr>
          <p:cNvSpPr txBox="1"/>
          <p:nvPr/>
        </p:nvSpPr>
        <p:spPr>
          <a:xfrm>
            <a:off x="1085812" y="1490679"/>
            <a:ext cx="1807482" cy="830997"/>
          </a:xfrm>
          <a:prstGeom prst="rect">
            <a:avLst/>
          </a:prstGeom>
          <a:noFill/>
        </p:spPr>
        <p:txBody>
          <a:bodyPr wrap="none" rtlCol="0">
            <a:spAutoFit/>
          </a:bodyPr>
          <a:lstStyle/>
          <a:p>
            <a:r>
              <a:rPr lang="en-US" sz="2400" b="1" dirty="0">
                <a:ln>
                  <a:solidFill>
                    <a:sysClr val="windowText" lastClr="000000"/>
                  </a:solidFill>
                </a:ln>
                <a:solidFill>
                  <a:srgbClr val="FFFF00"/>
                </a:solidFill>
              </a:rPr>
              <a:t>Accretionary</a:t>
            </a:r>
          </a:p>
          <a:p>
            <a:r>
              <a:rPr lang="en-US" sz="2400" b="1" dirty="0">
                <a:ln>
                  <a:solidFill>
                    <a:sysClr val="windowText" lastClr="000000"/>
                  </a:solidFill>
                </a:ln>
                <a:solidFill>
                  <a:srgbClr val="FFFF00"/>
                </a:solidFill>
              </a:rPr>
              <a:t>Wedge</a:t>
            </a:r>
          </a:p>
        </p:txBody>
      </p:sp>
      <p:sp>
        <p:nvSpPr>
          <p:cNvPr id="42" name="Freeform: Shape 41">
            <a:extLst>
              <a:ext uri="{FF2B5EF4-FFF2-40B4-BE49-F238E27FC236}">
                <a16:creationId xmlns:a16="http://schemas.microsoft.com/office/drawing/2014/main" id="{070980EC-880E-48D2-B9E4-EBFB7A5F103F}"/>
              </a:ext>
            </a:extLst>
          </p:cNvPr>
          <p:cNvSpPr/>
          <p:nvPr/>
        </p:nvSpPr>
        <p:spPr>
          <a:xfrm>
            <a:off x="3376649" y="4969669"/>
            <a:ext cx="307145" cy="64294"/>
          </a:xfrm>
          <a:custGeom>
            <a:avLst/>
            <a:gdLst>
              <a:gd name="connsiteX0" fmla="*/ 0 w 278606"/>
              <a:gd name="connsiteY0" fmla="*/ 26194 h 52387"/>
              <a:gd name="connsiteX1" fmla="*/ 92868 w 278606"/>
              <a:gd name="connsiteY1" fmla="*/ 47625 h 52387"/>
              <a:gd name="connsiteX2" fmla="*/ 123825 w 278606"/>
              <a:gd name="connsiteY2" fmla="*/ 47625 h 52387"/>
              <a:gd name="connsiteX3" fmla="*/ 140493 w 278606"/>
              <a:gd name="connsiteY3" fmla="*/ 42862 h 52387"/>
              <a:gd name="connsiteX4" fmla="*/ 195262 w 278606"/>
              <a:gd name="connsiteY4" fmla="*/ 50006 h 52387"/>
              <a:gd name="connsiteX5" fmla="*/ 216693 w 278606"/>
              <a:gd name="connsiteY5" fmla="*/ 52387 h 52387"/>
              <a:gd name="connsiteX6" fmla="*/ 257175 w 278606"/>
              <a:gd name="connsiteY6" fmla="*/ 38100 h 52387"/>
              <a:gd name="connsiteX7" fmla="*/ 278606 w 278606"/>
              <a:gd name="connsiteY7" fmla="*/ 16669 h 52387"/>
              <a:gd name="connsiteX8" fmla="*/ 230981 w 278606"/>
              <a:gd name="connsiteY8" fmla="*/ 7144 h 52387"/>
              <a:gd name="connsiteX9" fmla="*/ 164306 w 278606"/>
              <a:gd name="connsiteY9" fmla="*/ 7144 h 52387"/>
              <a:gd name="connsiteX10" fmla="*/ 64293 w 278606"/>
              <a:gd name="connsiteY10" fmla="*/ 0 h 52387"/>
              <a:gd name="connsiteX11" fmla="*/ 0 w 278606"/>
              <a:gd name="connsiteY11" fmla="*/ 26194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06" h="52387">
                <a:moveTo>
                  <a:pt x="0" y="26194"/>
                </a:moveTo>
                <a:lnTo>
                  <a:pt x="92868" y="47625"/>
                </a:lnTo>
                <a:lnTo>
                  <a:pt x="123825" y="47625"/>
                </a:lnTo>
                <a:lnTo>
                  <a:pt x="140493" y="42862"/>
                </a:lnTo>
                <a:lnTo>
                  <a:pt x="195262" y="50006"/>
                </a:lnTo>
                <a:lnTo>
                  <a:pt x="216693" y="52387"/>
                </a:lnTo>
                <a:lnTo>
                  <a:pt x="257175" y="38100"/>
                </a:lnTo>
                <a:lnTo>
                  <a:pt x="278606" y="16669"/>
                </a:lnTo>
                <a:lnTo>
                  <a:pt x="230981" y="7144"/>
                </a:lnTo>
                <a:lnTo>
                  <a:pt x="164306" y="7144"/>
                </a:lnTo>
                <a:lnTo>
                  <a:pt x="64293" y="0"/>
                </a:lnTo>
                <a:lnTo>
                  <a:pt x="0" y="26194"/>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A1C3BDA0-26BF-4514-B351-732926037910}"/>
              </a:ext>
            </a:extLst>
          </p:cNvPr>
          <p:cNvGrpSpPr/>
          <p:nvPr/>
        </p:nvGrpSpPr>
        <p:grpSpPr>
          <a:xfrm>
            <a:off x="657225" y="444653"/>
            <a:ext cx="452438" cy="369332"/>
            <a:chOff x="657225" y="444653"/>
            <a:chExt cx="452438" cy="369332"/>
          </a:xfrm>
        </p:grpSpPr>
        <p:sp>
          <p:nvSpPr>
            <p:cNvPr id="44" name="Rectangle 43">
              <a:extLst>
                <a:ext uri="{FF2B5EF4-FFF2-40B4-BE49-F238E27FC236}">
                  <a16:creationId xmlns:a16="http://schemas.microsoft.com/office/drawing/2014/main" id="{7BFBB22B-8704-450A-93F9-29DB2F659D82}"/>
                </a:ext>
              </a:extLst>
            </p:cNvPr>
            <p:cNvSpPr/>
            <p:nvPr/>
          </p:nvSpPr>
          <p:spPr>
            <a:xfrm>
              <a:off x="657225" y="444731"/>
              <a:ext cx="452438" cy="3311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2D811FD-027A-4443-9C75-C99E277EAF45}"/>
                </a:ext>
              </a:extLst>
            </p:cNvPr>
            <p:cNvSpPr txBox="1"/>
            <p:nvPr/>
          </p:nvSpPr>
          <p:spPr>
            <a:xfrm>
              <a:off x="722286" y="444653"/>
              <a:ext cx="333746" cy="369332"/>
            </a:xfrm>
            <a:prstGeom prst="rect">
              <a:avLst/>
            </a:prstGeom>
            <a:noFill/>
          </p:spPr>
          <p:txBody>
            <a:bodyPr wrap="none" rtlCol="0">
              <a:spAutoFit/>
            </a:bodyPr>
            <a:lstStyle/>
            <a:p>
              <a:r>
                <a:rPr lang="en-US" dirty="0"/>
                <a:t>N</a:t>
              </a:r>
            </a:p>
          </p:txBody>
        </p:sp>
      </p:grpSp>
      <p:grpSp>
        <p:nvGrpSpPr>
          <p:cNvPr id="46" name="Group 45">
            <a:extLst>
              <a:ext uri="{FF2B5EF4-FFF2-40B4-BE49-F238E27FC236}">
                <a16:creationId xmlns:a16="http://schemas.microsoft.com/office/drawing/2014/main" id="{D7A003F0-1A64-41C5-A0DA-1E8295D20DFE}"/>
              </a:ext>
            </a:extLst>
          </p:cNvPr>
          <p:cNvGrpSpPr/>
          <p:nvPr/>
        </p:nvGrpSpPr>
        <p:grpSpPr>
          <a:xfrm>
            <a:off x="11243495" y="497657"/>
            <a:ext cx="452438" cy="369332"/>
            <a:chOff x="657225" y="444653"/>
            <a:chExt cx="452438" cy="369332"/>
          </a:xfrm>
        </p:grpSpPr>
        <p:sp>
          <p:nvSpPr>
            <p:cNvPr id="47" name="Rectangle 46">
              <a:extLst>
                <a:ext uri="{FF2B5EF4-FFF2-40B4-BE49-F238E27FC236}">
                  <a16:creationId xmlns:a16="http://schemas.microsoft.com/office/drawing/2014/main" id="{0C65D2C3-9EBE-42EC-842A-9FF5DB3693A6}"/>
                </a:ext>
              </a:extLst>
            </p:cNvPr>
            <p:cNvSpPr/>
            <p:nvPr/>
          </p:nvSpPr>
          <p:spPr>
            <a:xfrm>
              <a:off x="657225" y="444731"/>
              <a:ext cx="452438" cy="3311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8B59606-C38D-46D4-A79E-5F130C908E2B}"/>
                </a:ext>
              </a:extLst>
            </p:cNvPr>
            <p:cNvSpPr txBox="1"/>
            <p:nvPr/>
          </p:nvSpPr>
          <p:spPr>
            <a:xfrm>
              <a:off x="738212" y="444653"/>
              <a:ext cx="290464" cy="369332"/>
            </a:xfrm>
            <a:prstGeom prst="rect">
              <a:avLst/>
            </a:prstGeom>
            <a:noFill/>
          </p:spPr>
          <p:txBody>
            <a:bodyPr wrap="none" rtlCol="0">
              <a:spAutoFit/>
            </a:bodyPr>
            <a:lstStyle/>
            <a:p>
              <a:r>
                <a:rPr lang="en-US" dirty="0"/>
                <a:t>S</a:t>
              </a:r>
            </a:p>
          </p:txBody>
        </p:sp>
      </p:grpSp>
      <p:sp>
        <p:nvSpPr>
          <p:cNvPr id="49" name="Rectangle 48">
            <a:extLst>
              <a:ext uri="{FF2B5EF4-FFF2-40B4-BE49-F238E27FC236}">
                <a16:creationId xmlns:a16="http://schemas.microsoft.com/office/drawing/2014/main" id="{5E0601EA-0CDD-41F0-A594-FA73E626345D}"/>
              </a:ext>
            </a:extLst>
          </p:cNvPr>
          <p:cNvSpPr/>
          <p:nvPr/>
        </p:nvSpPr>
        <p:spPr>
          <a:xfrm>
            <a:off x="9024936" y="4748213"/>
            <a:ext cx="357187" cy="15573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lide_16_Portland_Audio_Project">
            <a:hlinkClick r:id="" action="ppaction://media"/>
            <a:extLst>
              <a:ext uri="{FF2B5EF4-FFF2-40B4-BE49-F238E27FC236}">
                <a16:creationId xmlns:a16="http://schemas.microsoft.com/office/drawing/2014/main" id="{C3A8FD50-399F-43A3-A5CE-30088C53DE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5010830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03"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E4F7129-D05E-4352-9568-983EF7BBEEB6}"/>
              </a:ext>
            </a:extLst>
          </p:cNvPr>
          <p:cNvSpPr/>
          <p:nvPr/>
        </p:nvSpPr>
        <p:spPr>
          <a:xfrm>
            <a:off x="3325091" y="3578285"/>
            <a:ext cx="5605153" cy="1432627"/>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08C3F26-6762-42CB-B91C-EE952C81E746}"/>
              </a:ext>
            </a:extLst>
          </p:cNvPr>
          <p:cNvSpPr/>
          <p:nvPr/>
        </p:nvSpPr>
        <p:spPr>
          <a:xfrm>
            <a:off x="768095" y="3560064"/>
            <a:ext cx="2650957" cy="1450848"/>
          </a:xfrm>
          <a:custGeom>
            <a:avLst/>
            <a:gdLst>
              <a:gd name="connsiteX0" fmla="*/ 2596896 w 2596896"/>
              <a:gd name="connsiteY0" fmla="*/ 0 h 1450848"/>
              <a:gd name="connsiteX1" fmla="*/ 2572512 w 2596896"/>
              <a:gd name="connsiteY1" fmla="*/ 1450848 h 1450848"/>
              <a:gd name="connsiteX2" fmla="*/ 2499360 w 2596896"/>
              <a:gd name="connsiteY2" fmla="*/ 1280160 h 1450848"/>
              <a:gd name="connsiteX3" fmla="*/ 2304288 w 2596896"/>
              <a:gd name="connsiteY3" fmla="*/ 1182624 h 1450848"/>
              <a:gd name="connsiteX4" fmla="*/ 2109216 w 2596896"/>
              <a:gd name="connsiteY4" fmla="*/ 1097280 h 1450848"/>
              <a:gd name="connsiteX5" fmla="*/ 1780032 w 2596896"/>
              <a:gd name="connsiteY5" fmla="*/ 914400 h 1450848"/>
              <a:gd name="connsiteX6" fmla="*/ 1463040 w 2596896"/>
              <a:gd name="connsiteY6" fmla="*/ 841248 h 1450848"/>
              <a:gd name="connsiteX7" fmla="*/ 1292352 w 2596896"/>
              <a:gd name="connsiteY7" fmla="*/ 841248 h 1450848"/>
              <a:gd name="connsiteX8" fmla="*/ 1133856 w 2596896"/>
              <a:gd name="connsiteY8" fmla="*/ 829056 h 1450848"/>
              <a:gd name="connsiteX9" fmla="*/ 999744 w 2596896"/>
              <a:gd name="connsiteY9" fmla="*/ 731520 h 1450848"/>
              <a:gd name="connsiteX10" fmla="*/ 853440 w 2596896"/>
              <a:gd name="connsiteY10" fmla="*/ 731520 h 1450848"/>
              <a:gd name="connsiteX11" fmla="*/ 719328 w 2596896"/>
              <a:gd name="connsiteY11" fmla="*/ 694944 h 1450848"/>
              <a:gd name="connsiteX12" fmla="*/ 426720 w 2596896"/>
              <a:gd name="connsiteY12" fmla="*/ 694944 h 1450848"/>
              <a:gd name="connsiteX13" fmla="*/ 365760 w 2596896"/>
              <a:gd name="connsiteY13" fmla="*/ 694944 h 1450848"/>
              <a:gd name="connsiteX14" fmla="*/ 341376 w 2596896"/>
              <a:gd name="connsiteY14" fmla="*/ 585216 h 1450848"/>
              <a:gd name="connsiteX15" fmla="*/ 0 w 2596896"/>
              <a:gd name="connsiteY15" fmla="*/ 24384 h 1450848"/>
              <a:gd name="connsiteX16" fmla="*/ 2596896 w 2596896"/>
              <a:gd name="connsiteY16" fmla="*/ 0 h 1450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6896" h="1450848">
                <a:moveTo>
                  <a:pt x="2596896" y="0"/>
                </a:moveTo>
                <a:lnTo>
                  <a:pt x="2572512" y="1450848"/>
                </a:lnTo>
                <a:lnTo>
                  <a:pt x="2499360" y="1280160"/>
                </a:lnTo>
                <a:lnTo>
                  <a:pt x="2304288" y="1182624"/>
                </a:lnTo>
                <a:lnTo>
                  <a:pt x="2109216" y="1097280"/>
                </a:lnTo>
                <a:lnTo>
                  <a:pt x="1780032" y="914400"/>
                </a:lnTo>
                <a:lnTo>
                  <a:pt x="1463040" y="841248"/>
                </a:lnTo>
                <a:lnTo>
                  <a:pt x="1292352" y="841248"/>
                </a:lnTo>
                <a:lnTo>
                  <a:pt x="1133856" y="829056"/>
                </a:lnTo>
                <a:lnTo>
                  <a:pt x="999744" y="731520"/>
                </a:lnTo>
                <a:lnTo>
                  <a:pt x="853440" y="731520"/>
                </a:lnTo>
                <a:lnTo>
                  <a:pt x="719328" y="694944"/>
                </a:lnTo>
                <a:lnTo>
                  <a:pt x="426720" y="694944"/>
                </a:lnTo>
                <a:lnTo>
                  <a:pt x="365760" y="694944"/>
                </a:lnTo>
                <a:lnTo>
                  <a:pt x="341376" y="585216"/>
                </a:lnTo>
                <a:lnTo>
                  <a:pt x="0" y="24384"/>
                </a:lnTo>
                <a:lnTo>
                  <a:pt x="2596896" y="0"/>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41DBAA0-5EA8-4E66-B3D7-E1C2531CEA2D}"/>
              </a:ext>
            </a:extLst>
          </p:cNvPr>
          <p:cNvSpPr/>
          <p:nvPr/>
        </p:nvSpPr>
        <p:spPr>
          <a:xfrm>
            <a:off x="605642" y="3550722"/>
            <a:ext cx="2719449" cy="2921330"/>
          </a:xfrm>
          <a:custGeom>
            <a:avLst/>
            <a:gdLst>
              <a:gd name="connsiteX0" fmla="*/ 142503 w 2719449"/>
              <a:gd name="connsiteY0" fmla="*/ 2897579 h 2921330"/>
              <a:gd name="connsiteX1" fmla="*/ 1840675 w 2719449"/>
              <a:gd name="connsiteY1" fmla="*/ 2897579 h 2921330"/>
              <a:gd name="connsiteX2" fmla="*/ 2351314 w 2719449"/>
              <a:gd name="connsiteY2" fmla="*/ 2327564 h 2921330"/>
              <a:gd name="connsiteX3" fmla="*/ 2565070 w 2719449"/>
              <a:gd name="connsiteY3" fmla="*/ 2006930 h 2921330"/>
              <a:gd name="connsiteX4" fmla="*/ 2600696 w 2719449"/>
              <a:gd name="connsiteY4" fmla="*/ 1674421 h 2921330"/>
              <a:gd name="connsiteX5" fmla="*/ 2719449 w 2719449"/>
              <a:gd name="connsiteY5" fmla="*/ 1472540 h 2921330"/>
              <a:gd name="connsiteX6" fmla="*/ 2671948 w 2719449"/>
              <a:gd name="connsiteY6" fmla="*/ 1353787 h 2921330"/>
              <a:gd name="connsiteX7" fmla="*/ 2588820 w 2719449"/>
              <a:gd name="connsiteY7" fmla="*/ 1270660 h 2921330"/>
              <a:gd name="connsiteX8" fmla="*/ 2576945 w 2719449"/>
              <a:gd name="connsiteY8" fmla="*/ 1223159 h 2921330"/>
              <a:gd name="connsiteX9" fmla="*/ 2493818 w 2719449"/>
              <a:gd name="connsiteY9" fmla="*/ 1246909 h 2921330"/>
              <a:gd name="connsiteX10" fmla="*/ 2351314 w 2719449"/>
              <a:gd name="connsiteY10" fmla="*/ 1175657 h 2921330"/>
              <a:gd name="connsiteX11" fmla="*/ 2161309 w 2719449"/>
              <a:gd name="connsiteY11" fmla="*/ 1033153 h 2921330"/>
              <a:gd name="connsiteX12" fmla="*/ 2090057 w 2719449"/>
              <a:gd name="connsiteY12" fmla="*/ 985652 h 2921330"/>
              <a:gd name="connsiteX13" fmla="*/ 2090057 w 2719449"/>
              <a:gd name="connsiteY13" fmla="*/ 985652 h 2921330"/>
              <a:gd name="connsiteX14" fmla="*/ 1781298 w 2719449"/>
              <a:gd name="connsiteY14" fmla="*/ 878774 h 2921330"/>
              <a:gd name="connsiteX15" fmla="*/ 1626919 w 2719449"/>
              <a:gd name="connsiteY15" fmla="*/ 878774 h 2921330"/>
              <a:gd name="connsiteX16" fmla="*/ 1460664 w 2719449"/>
              <a:gd name="connsiteY16" fmla="*/ 855023 h 2921330"/>
              <a:gd name="connsiteX17" fmla="*/ 1294410 w 2719449"/>
              <a:gd name="connsiteY17" fmla="*/ 831273 h 2921330"/>
              <a:gd name="connsiteX18" fmla="*/ 1033153 w 2719449"/>
              <a:gd name="connsiteY18" fmla="*/ 724395 h 2921330"/>
              <a:gd name="connsiteX19" fmla="*/ 890649 w 2719449"/>
              <a:gd name="connsiteY19" fmla="*/ 724395 h 2921330"/>
              <a:gd name="connsiteX20" fmla="*/ 605641 w 2719449"/>
              <a:gd name="connsiteY20" fmla="*/ 724395 h 2921330"/>
              <a:gd name="connsiteX21" fmla="*/ 510639 w 2719449"/>
              <a:gd name="connsiteY21" fmla="*/ 724395 h 2921330"/>
              <a:gd name="connsiteX22" fmla="*/ 510639 w 2719449"/>
              <a:gd name="connsiteY22" fmla="*/ 570016 h 2921330"/>
              <a:gd name="connsiteX23" fmla="*/ 344384 w 2719449"/>
              <a:gd name="connsiteY23" fmla="*/ 308759 h 2921330"/>
              <a:gd name="connsiteX24" fmla="*/ 249381 w 2719449"/>
              <a:gd name="connsiteY24" fmla="*/ 201881 h 2921330"/>
              <a:gd name="connsiteX25" fmla="*/ 201880 w 2719449"/>
              <a:gd name="connsiteY25" fmla="*/ 118753 h 2921330"/>
              <a:gd name="connsiteX26" fmla="*/ 154379 w 2719449"/>
              <a:gd name="connsiteY26" fmla="*/ 35626 h 2921330"/>
              <a:gd name="connsiteX27" fmla="*/ 142503 w 2719449"/>
              <a:gd name="connsiteY27" fmla="*/ 0 h 2921330"/>
              <a:gd name="connsiteX28" fmla="*/ 11875 w 2719449"/>
              <a:gd name="connsiteY28" fmla="*/ 23751 h 2921330"/>
              <a:gd name="connsiteX29" fmla="*/ 0 w 2719449"/>
              <a:gd name="connsiteY29" fmla="*/ 2909455 h 2921330"/>
              <a:gd name="connsiteX30" fmla="*/ 308758 w 2719449"/>
              <a:gd name="connsiteY30" fmla="*/ 2921330 h 292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719449" h="2921330">
                <a:moveTo>
                  <a:pt x="142503" y="2897579"/>
                </a:moveTo>
                <a:lnTo>
                  <a:pt x="1840675" y="2897579"/>
                </a:lnTo>
                <a:lnTo>
                  <a:pt x="2351314" y="2327564"/>
                </a:lnTo>
                <a:lnTo>
                  <a:pt x="2565070" y="2006930"/>
                </a:lnTo>
                <a:lnTo>
                  <a:pt x="2600696" y="1674421"/>
                </a:lnTo>
                <a:lnTo>
                  <a:pt x="2719449" y="1472540"/>
                </a:lnTo>
                <a:lnTo>
                  <a:pt x="2671948" y="1353787"/>
                </a:lnTo>
                <a:lnTo>
                  <a:pt x="2588820" y="1270660"/>
                </a:lnTo>
                <a:lnTo>
                  <a:pt x="2576945" y="1223159"/>
                </a:lnTo>
                <a:lnTo>
                  <a:pt x="2493818" y="1246909"/>
                </a:lnTo>
                <a:lnTo>
                  <a:pt x="2351314" y="1175657"/>
                </a:lnTo>
                <a:lnTo>
                  <a:pt x="2161309" y="1033153"/>
                </a:lnTo>
                <a:lnTo>
                  <a:pt x="2090057" y="985652"/>
                </a:lnTo>
                <a:lnTo>
                  <a:pt x="2090057" y="985652"/>
                </a:lnTo>
                <a:lnTo>
                  <a:pt x="1781298" y="878774"/>
                </a:lnTo>
                <a:lnTo>
                  <a:pt x="1626919" y="878774"/>
                </a:lnTo>
                <a:lnTo>
                  <a:pt x="1460664" y="855023"/>
                </a:lnTo>
                <a:lnTo>
                  <a:pt x="1294410" y="831273"/>
                </a:lnTo>
                <a:lnTo>
                  <a:pt x="1033153" y="724395"/>
                </a:lnTo>
                <a:lnTo>
                  <a:pt x="890649" y="724395"/>
                </a:lnTo>
                <a:lnTo>
                  <a:pt x="605641" y="724395"/>
                </a:lnTo>
                <a:lnTo>
                  <a:pt x="510639" y="724395"/>
                </a:lnTo>
                <a:lnTo>
                  <a:pt x="510639" y="570016"/>
                </a:lnTo>
                <a:lnTo>
                  <a:pt x="344384" y="308759"/>
                </a:lnTo>
                <a:lnTo>
                  <a:pt x="249381" y="201881"/>
                </a:lnTo>
                <a:lnTo>
                  <a:pt x="201880" y="118753"/>
                </a:lnTo>
                <a:lnTo>
                  <a:pt x="154379" y="35626"/>
                </a:lnTo>
                <a:lnTo>
                  <a:pt x="142503" y="0"/>
                </a:lnTo>
                <a:lnTo>
                  <a:pt x="11875" y="23751"/>
                </a:lnTo>
                <a:cubicBezTo>
                  <a:pt x="7917" y="985652"/>
                  <a:pt x="3958" y="1947554"/>
                  <a:pt x="0" y="2909455"/>
                </a:cubicBezTo>
                <a:lnTo>
                  <a:pt x="308758" y="2921330"/>
                </a:lnTo>
              </a:path>
            </a:pathLst>
          </a:custGeom>
          <a:gradFill flip="none" rotWithShape="1">
            <a:gsLst>
              <a:gs pos="0">
                <a:schemeClr val="accent6">
                  <a:lumMod val="75000"/>
                </a:schemeClr>
              </a:gs>
              <a:gs pos="42000">
                <a:schemeClr val="accent6">
                  <a:lumMod val="60000"/>
                  <a:lumOff val="40000"/>
                </a:schemeClr>
              </a:gs>
              <a:gs pos="100000">
                <a:schemeClr val="bg2">
                  <a:alpha val="3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34F7A0B6-0DC6-47BD-B0B6-8A916179BE0A}"/>
              </a:ext>
            </a:extLst>
          </p:cNvPr>
          <p:cNvSpPr/>
          <p:nvPr/>
        </p:nvSpPr>
        <p:spPr>
          <a:xfrm>
            <a:off x="605642" y="451047"/>
            <a:ext cx="9500259" cy="2308879"/>
          </a:xfrm>
          <a:prstGeom prst="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1958A1C-6D80-4887-AE5F-B6A68D4D8B1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2" name="Freeform: Shape 21">
            <a:extLst>
              <a:ext uri="{FF2B5EF4-FFF2-40B4-BE49-F238E27FC236}">
                <a16:creationId xmlns:a16="http://schemas.microsoft.com/office/drawing/2014/main" id="{F8EA7D22-DA4B-41DA-956E-B474050BE75D}"/>
              </a:ext>
            </a:extLst>
          </p:cNvPr>
          <p:cNvSpPr/>
          <p:nvPr/>
        </p:nvSpPr>
        <p:spPr>
          <a:xfrm>
            <a:off x="1109663" y="4143375"/>
            <a:ext cx="2338387" cy="885825"/>
          </a:xfrm>
          <a:custGeom>
            <a:avLst/>
            <a:gdLst>
              <a:gd name="connsiteX0" fmla="*/ 2214562 w 2338387"/>
              <a:gd name="connsiteY0" fmla="*/ 871538 h 885825"/>
              <a:gd name="connsiteX1" fmla="*/ 2114550 w 2338387"/>
              <a:gd name="connsiteY1" fmla="*/ 700088 h 885825"/>
              <a:gd name="connsiteX2" fmla="*/ 1947862 w 2338387"/>
              <a:gd name="connsiteY2" fmla="*/ 633413 h 885825"/>
              <a:gd name="connsiteX3" fmla="*/ 1743075 w 2338387"/>
              <a:gd name="connsiteY3" fmla="*/ 490538 h 885825"/>
              <a:gd name="connsiteX4" fmla="*/ 1538287 w 2338387"/>
              <a:gd name="connsiteY4" fmla="*/ 409575 h 885825"/>
              <a:gd name="connsiteX5" fmla="*/ 1414462 w 2338387"/>
              <a:gd name="connsiteY5" fmla="*/ 361950 h 885825"/>
              <a:gd name="connsiteX6" fmla="*/ 1190625 w 2338387"/>
              <a:gd name="connsiteY6" fmla="*/ 300038 h 885825"/>
              <a:gd name="connsiteX7" fmla="*/ 928687 w 2338387"/>
              <a:gd name="connsiteY7" fmla="*/ 280988 h 885825"/>
              <a:gd name="connsiteX8" fmla="*/ 752475 w 2338387"/>
              <a:gd name="connsiteY8" fmla="*/ 238125 h 885825"/>
              <a:gd name="connsiteX9" fmla="*/ 585787 w 2338387"/>
              <a:gd name="connsiteY9" fmla="*/ 166688 h 885825"/>
              <a:gd name="connsiteX10" fmla="*/ 495300 w 2338387"/>
              <a:gd name="connsiteY10" fmla="*/ 147638 h 885825"/>
              <a:gd name="connsiteX11" fmla="*/ 471487 w 2338387"/>
              <a:gd name="connsiteY11" fmla="*/ 147638 h 885825"/>
              <a:gd name="connsiteX12" fmla="*/ 338137 w 2338387"/>
              <a:gd name="connsiteY12" fmla="*/ 133350 h 885825"/>
              <a:gd name="connsiteX13" fmla="*/ 152400 w 2338387"/>
              <a:gd name="connsiteY13" fmla="*/ 147638 h 885825"/>
              <a:gd name="connsiteX14" fmla="*/ 0 w 2338387"/>
              <a:gd name="connsiteY14" fmla="*/ 147638 h 885825"/>
              <a:gd name="connsiteX15" fmla="*/ 0 w 2338387"/>
              <a:gd name="connsiteY15" fmla="*/ 28575 h 885825"/>
              <a:gd name="connsiteX16" fmla="*/ 142875 w 2338387"/>
              <a:gd name="connsiteY16" fmla="*/ 0 h 885825"/>
              <a:gd name="connsiteX17" fmla="*/ 690562 w 2338387"/>
              <a:gd name="connsiteY17" fmla="*/ 19050 h 885825"/>
              <a:gd name="connsiteX18" fmla="*/ 1152525 w 2338387"/>
              <a:gd name="connsiteY18" fmla="*/ 138113 h 885825"/>
              <a:gd name="connsiteX19" fmla="*/ 1533525 w 2338387"/>
              <a:gd name="connsiteY19" fmla="*/ 214313 h 885825"/>
              <a:gd name="connsiteX20" fmla="*/ 1885950 w 2338387"/>
              <a:gd name="connsiteY20" fmla="*/ 409575 h 885825"/>
              <a:gd name="connsiteX21" fmla="*/ 2176462 w 2338387"/>
              <a:gd name="connsiteY21" fmla="*/ 528638 h 885825"/>
              <a:gd name="connsiteX22" fmla="*/ 2314575 w 2338387"/>
              <a:gd name="connsiteY22" fmla="*/ 704850 h 885825"/>
              <a:gd name="connsiteX23" fmla="*/ 2338387 w 2338387"/>
              <a:gd name="connsiteY23" fmla="*/ 885825 h 885825"/>
              <a:gd name="connsiteX24" fmla="*/ 2214562 w 2338387"/>
              <a:gd name="connsiteY24" fmla="*/ 871538 h 88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338387" h="885825">
                <a:moveTo>
                  <a:pt x="2214562" y="871538"/>
                </a:moveTo>
                <a:lnTo>
                  <a:pt x="2114550" y="700088"/>
                </a:lnTo>
                <a:lnTo>
                  <a:pt x="1947862" y="633413"/>
                </a:lnTo>
                <a:lnTo>
                  <a:pt x="1743075" y="490538"/>
                </a:lnTo>
                <a:lnTo>
                  <a:pt x="1538287" y="409575"/>
                </a:lnTo>
                <a:lnTo>
                  <a:pt x="1414462" y="361950"/>
                </a:lnTo>
                <a:lnTo>
                  <a:pt x="1190625" y="300038"/>
                </a:lnTo>
                <a:lnTo>
                  <a:pt x="928687" y="280988"/>
                </a:lnTo>
                <a:lnTo>
                  <a:pt x="752475" y="238125"/>
                </a:lnTo>
                <a:lnTo>
                  <a:pt x="585787" y="166688"/>
                </a:lnTo>
                <a:cubicBezTo>
                  <a:pt x="550713" y="157919"/>
                  <a:pt x="529231" y="150465"/>
                  <a:pt x="495300" y="147638"/>
                </a:cubicBezTo>
                <a:cubicBezTo>
                  <a:pt x="487390" y="146979"/>
                  <a:pt x="479425" y="147638"/>
                  <a:pt x="471487" y="147638"/>
                </a:cubicBezTo>
                <a:lnTo>
                  <a:pt x="338137" y="133350"/>
                </a:lnTo>
                <a:lnTo>
                  <a:pt x="152400" y="147638"/>
                </a:lnTo>
                <a:lnTo>
                  <a:pt x="0" y="147638"/>
                </a:lnTo>
                <a:lnTo>
                  <a:pt x="0" y="28575"/>
                </a:lnTo>
                <a:lnTo>
                  <a:pt x="142875" y="0"/>
                </a:lnTo>
                <a:lnTo>
                  <a:pt x="690562" y="19050"/>
                </a:lnTo>
                <a:lnTo>
                  <a:pt x="1152525" y="138113"/>
                </a:lnTo>
                <a:lnTo>
                  <a:pt x="1533525" y="214313"/>
                </a:lnTo>
                <a:lnTo>
                  <a:pt x="1885950" y="409575"/>
                </a:lnTo>
                <a:lnTo>
                  <a:pt x="2176462" y="528638"/>
                </a:lnTo>
                <a:lnTo>
                  <a:pt x="2314575" y="704850"/>
                </a:lnTo>
                <a:lnTo>
                  <a:pt x="2338387" y="885825"/>
                </a:lnTo>
                <a:lnTo>
                  <a:pt x="2214562" y="871538"/>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07AAF57-AD61-4702-8CE6-CAEA53610290}"/>
              </a:ext>
            </a:extLst>
          </p:cNvPr>
          <p:cNvSpPr txBox="1"/>
          <p:nvPr/>
        </p:nvSpPr>
        <p:spPr>
          <a:xfrm rot="21350707">
            <a:off x="6690057" y="3726179"/>
            <a:ext cx="3144322" cy="369332"/>
          </a:xfrm>
          <a:prstGeom prst="rect">
            <a:avLst/>
          </a:prstGeom>
          <a:noFill/>
        </p:spPr>
        <p:txBody>
          <a:bodyPr wrap="none" rtlCol="0">
            <a:spAutoFit/>
          </a:bodyPr>
          <a:lstStyle/>
          <a:p>
            <a:r>
              <a:rPr lang="en-US" b="1" dirty="0">
                <a:solidFill>
                  <a:srgbClr val="C00000"/>
                </a:solidFill>
              </a:rPr>
              <a:t>Peripheral-Bulge Unconformity</a:t>
            </a:r>
          </a:p>
        </p:txBody>
      </p:sp>
      <p:sp>
        <p:nvSpPr>
          <p:cNvPr id="4" name="Rectangle 3" hidden="1">
            <a:extLst>
              <a:ext uri="{FF2B5EF4-FFF2-40B4-BE49-F238E27FC236}">
                <a16:creationId xmlns:a16="http://schemas.microsoft.com/office/drawing/2014/main" id="{4E5F402F-7324-4B59-9F4E-EF69CEAFAE31}"/>
              </a:ext>
            </a:extLst>
          </p:cNvPr>
          <p:cNvSpPr/>
          <p:nvPr/>
        </p:nvSpPr>
        <p:spPr>
          <a:xfrm>
            <a:off x="6095999" y="1219618"/>
            <a:ext cx="5682694" cy="22091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hidden="1">
            <a:extLst>
              <a:ext uri="{FF2B5EF4-FFF2-40B4-BE49-F238E27FC236}">
                <a16:creationId xmlns:a16="http://schemas.microsoft.com/office/drawing/2014/main" id="{15EB8708-D2F6-4A99-AB8F-1EAC40258626}"/>
              </a:ext>
            </a:extLst>
          </p:cNvPr>
          <p:cNvSpPr/>
          <p:nvPr/>
        </p:nvSpPr>
        <p:spPr>
          <a:xfrm>
            <a:off x="8623493" y="799916"/>
            <a:ext cx="1212949" cy="931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146CA29-3EAD-4C86-BC5C-D383DDBEB0C7}"/>
              </a:ext>
            </a:extLst>
          </p:cNvPr>
          <p:cNvSpPr txBox="1"/>
          <p:nvPr/>
        </p:nvSpPr>
        <p:spPr>
          <a:xfrm>
            <a:off x="7214529" y="3066706"/>
            <a:ext cx="3445173" cy="369332"/>
          </a:xfrm>
          <a:prstGeom prst="rect">
            <a:avLst/>
          </a:prstGeom>
          <a:solidFill>
            <a:schemeClr val="tx1"/>
          </a:solidFill>
        </p:spPr>
        <p:txBody>
          <a:bodyPr wrap="none" rtlCol="0">
            <a:spAutoFit/>
          </a:bodyPr>
          <a:lstStyle/>
          <a:p>
            <a:r>
              <a:rPr lang="en-US" b="1" dirty="0">
                <a:solidFill>
                  <a:srgbClr val="FFFF00"/>
                </a:solidFill>
              </a:rPr>
              <a:t>Silberling and Nichols, USGS, 1997</a:t>
            </a:r>
          </a:p>
        </p:txBody>
      </p:sp>
      <p:sp>
        <p:nvSpPr>
          <p:cNvPr id="9" name="TextBox 8">
            <a:extLst>
              <a:ext uri="{FF2B5EF4-FFF2-40B4-BE49-F238E27FC236}">
                <a16:creationId xmlns:a16="http://schemas.microsoft.com/office/drawing/2014/main" id="{F0D71B8E-EC91-4EDB-90DF-E4211842F168}"/>
              </a:ext>
            </a:extLst>
          </p:cNvPr>
          <p:cNvSpPr txBox="1"/>
          <p:nvPr/>
        </p:nvSpPr>
        <p:spPr>
          <a:xfrm>
            <a:off x="7290816" y="6078098"/>
            <a:ext cx="1531188" cy="369332"/>
          </a:xfrm>
          <a:prstGeom prst="rect">
            <a:avLst/>
          </a:prstGeom>
          <a:solidFill>
            <a:schemeClr val="tx1"/>
          </a:solidFill>
        </p:spPr>
        <p:txBody>
          <a:bodyPr wrap="none" rtlCol="0">
            <a:spAutoFit/>
          </a:bodyPr>
          <a:lstStyle/>
          <a:p>
            <a:r>
              <a:rPr lang="en-US" b="1" dirty="0" err="1">
                <a:solidFill>
                  <a:srgbClr val="FFFF00"/>
                </a:solidFill>
              </a:rPr>
              <a:t>Darman</a:t>
            </a:r>
            <a:r>
              <a:rPr lang="en-US" b="1" dirty="0">
                <a:solidFill>
                  <a:srgbClr val="FFFF00"/>
                </a:solidFill>
              </a:rPr>
              <a:t>, 2012</a:t>
            </a:r>
          </a:p>
        </p:txBody>
      </p:sp>
      <p:sp>
        <p:nvSpPr>
          <p:cNvPr id="11" name="TextBox 10">
            <a:extLst>
              <a:ext uri="{FF2B5EF4-FFF2-40B4-BE49-F238E27FC236}">
                <a16:creationId xmlns:a16="http://schemas.microsoft.com/office/drawing/2014/main" id="{5C48AE4A-E9B7-44E7-AD52-0CAC3F813A4D}"/>
              </a:ext>
            </a:extLst>
          </p:cNvPr>
          <p:cNvSpPr txBox="1"/>
          <p:nvPr/>
        </p:nvSpPr>
        <p:spPr>
          <a:xfrm>
            <a:off x="1172676" y="777360"/>
            <a:ext cx="1340432" cy="369332"/>
          </a:xfrm>
          <a:prstGeom prst="rect">
            <a:avLst/>
          </a:prstGeom>
          <a:noFill/>
        </p:spPr>
        <p:txBody>
          <a:bodyPr wrap="none" rtlCol="0">
            <a:spAutoFit/>
          </a:bodyPr>
          <a:lstStyle/>
          <a:p>
            <a:r>
              <a:rPr lang="en-US" b="1" dirty="0"/>
              <a:t>Timor Prism</a:t>
            </a:r>
          </a:p>
        </p:txBody>
      </p:sp>
      <p:sp>
        <p:nvSpPr>
          <p:cNvPr id="16" name="TextBox 15">
            <a:extLst>
              <a:ext uri="{FF2B5EF4-FFF2-40B4-BE49-F238E27FC236}">
                <a16:creationId xmlns:a16="http://schemas.microsoft.com/office/drawing/2014/main" id="{66177827-34DE-46BC-9AFB-953B3944AB0A}"/>
              </a:ext>
            </a:extLst>
          </p:cNvPr>
          <p:cNvSpPr txBox="1"/>
          <p:nvPr/>
        </p:nvSpPr>
        <p:spPr>
          <a:xfrm>
            <a:off x="1241951" y="3827335"/>
            <a:ext cx="1340432" cy="369332"/>
          </a:xfrm>
          <a:prstGeom prst="rect">
            <a:avLst/>
          </a:prstGeom>
          <a:noFill/>
          <a:ln>
            <a:noFill/>
          </a:ln>
        </p:spPr>
        <p:txBody>
          <a:bodyPr wrap="none" rtlCol="0">
            <a:spAutoFit/>
          </a:bodyPr>
          <a:lstStyle/>
          <a:p>
            <a:r>
              <a:rPr lang="en-US" b="1" dirty="0"/>
              <a:t>Timor Prism</a:t>
            </a:r>
          </a:p>
        </p:txBody>
      </p:sp>
      <p:sp>
        <p:nvSpPr>
          <p:cNvPr id="21" name="Freeform: Shape 20">
            <a:extLst>
              <a:ext uri="{FF2B5EF4-FFF2-40B4-BE49-F238E27FC236}">
                <a16:creationId xmlns:a16="http://schemas.microsoft.com/office/drawing/2014/main" id="{207F42FB-CAEF-496C-8A9E-7A6DEF07D1B9}"/>
              </a:ext>
            </a:extLst>
          </p:cNvPr>
          <p:cNvSpPr/>
          <p:nvPr/>
        </p:nvSpPr>
        <p:spPr>
          <a:xfrm>
            <a:off x="6614556" y="4785756"/>
            <a:ext cx="2315688" cy="344384"/>
          </a:xfrm>
          <a:custGeom>
            <a:avLst/>
            <a:gdLst>
              <a:gd name="connsiteX0" fmla="*/ 23750 w 2315688"/>
              <a:gd name="connsiteY0" fmla="*/ 213756 h 344384"/>
              <a:gd name="connsiteX1" fmla="*/ 23750 w 2315688"/>
              <a:gd name="connsiteY1" fmla="*/ 213756 h 344384"/>
              <a:gd name="connsiteX2" fmla="*/ 35626 w 2315688"/>
              <a:gd name="connsiteY2" fmla="*/ 118753 h 344384"/>
              <a:gd name="connsiteX3" fmla="*/ 510639 w 2315688"/>
              <a:gd name="connsiteY3" fmla="*/ 83127 h 344384"/>
              <a:gd name="connsiteX4" fmla="*/ 973776 w 2315688"/>
              <a:gd name="connsiteY4" fmla="*/ 35626 h 344384"/>
              <a:gd name="connsiteX5" fmla="*/ 1496291 w 2315688"/>
              <a:gd name="connsiteY5" fmla="*/ 0 h 344384"/>
              <a:gd name="connsiteX6" fmla="*/ 1781299 w 2315688"/>
              <a:gd name="connsiteY6" fmla="*/ 23750 h 344384"/>
              <a:gd name="connsiteX7" fmla="*/ 1983179 w 2315688"/>
              <a:gd name="connsiteY7" fmla="*/ 47501 h 344384"/>
              <a:gd name="connsiteX8" fmla="*/ 2101932 w 2315688"/>
              <a:gd name="connsiteY8" fmla="*/ 47501 h 344384"/>
              <a:gd name="connsiteX9" fmla="*/ 2315688 w 2315688"/>
              <a:gd name="connsiteY9" fmla="*/ 83127 h 344384"/>
              <a:gd name="connsiteX10" fmla="*/ 2291938 w 2315688"/>
              <a:gd name="connsiteY10" fmla="*/ 344384 h 344384"/>
              <a:gd name="connsiteX11" fmla="*/ 0 w 2315688"/>
              <a:gd name="connsiteY11" fmla="*/ 261257 h 344384"/>
              <a:gd name="connsiteX12" fmla="*/ 23750 w 2315688"/>
              <a:gd name="connsiteY12" fmla="*/ 213756 h 34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15688" h="344384">
                <a:moveTo>
                  <a:pt x="23750" y="213756"/>
                </a:moveTo>
                <a:lnTo>
                  <a:pt x="23750" y="213756"/>
                </a:lnTo>
                <a:lnTo>
                  <a:pt x="35626" y="118753"/>
                </a:lnTo>
                <a:lnTo>
                  <a:pt x="510639" y="83127"/>
                </a:lnTo>
                <a:lnTo>
                  <a:pt x="973776" y="35626"/>
                </a:lnTo>
                <a:lnTo>
                  <a:pt x="1496291" y="0"/>
                </a:lnTo>
                <a:lnTo>
                  <a:pt x="1781299" y="23750"/>
                </a:lnTo>
                <a:lnTo>
                  <a:pt x="1983179" y="47501"/>
                </a:lnTo>
                <a:lnTo>
                  <a:pt x="2101932" y="47501"/>
                </a:lnTo>
                <a:lnTo>
                  <a:pt x="2315688" y="83127"/>
                </a:lnTo>
                <a:lnTo>
                  <a:pt x="2291938" y="344384"/>
                </a:lnTo>
                <a:lnTo>
                  <a:pt x="0" y="261257"/>
                </a:lnTo>
                <a:lnTo>
                  <a:pt x="23750" y="2137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E6F37ED0-2ECE-4B57-8B4E-FEFB727EC8FF}"/>
              </a:ext>
            </a:extLst>
          </p:cNvPr>
          <p:cNvSpPr/>
          <p:nvPr/>
        </p:nvSpPr>
        <p:spPr>
          <a:xfrm>
            <a:off x="3052763" y="5024438"/>
            <a:ext cx="285750" cy="290512"/>
          </a:xfrm>
          <a:custGeom>
            <a:avLst/>
            <a:gdLst>
              <a:gd name="connsiteX0" fmla="*/ 0 w 285750"/>
              <a:gd name="connsiteY0" fmla="*/ 290512 h 290512"/>
              <a:gd name="connsiteX1" fmla="*/ 285750 w 285750"/>
              <a:gd name="connsiteY1" fmla="*/ 0 h 290512"/>
            </a:gdLst>
            <a:ahLst/>
            <a:cxnLst>
              <a:cxn ang="0">
                <a:pos x="connsiteX0" y="connsiteY0"/>
              </a:cxn>
              <a:cxn ang="0">
                <a:pos x="connsiteX1" y="connsiteY1"/>
              </a:cxn>
            </a:cxnLst>
            <a:rect l="l" t="t" r="r" b="b"/>
            <a:pathLst>
              <a:path w="285750" h="290512">
                <a:moveTo>
                  <a:pt x="0" y="290512"/>
                </a:moveTo>
                <a:lnTo>
                  <a:pt x="28575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7940AE91-BDE6-4AFD-BF59-C30BE5D62689}"/>
              </a:ext>
            </a:extLst>
          </p:cNvPr>
          <p:cNvSpPr/>
          <p:nvPr/>
        </p:nvSpPr>
        <p:spPr>
          <a:xfrm>
            <a:off x="2738438" y="5033963"/>
            <a:ext cx="619125" cy="652462"/>
          </a:xfrm>
          <a:custGeom>
            <a:avLst/>
            <a:gdLst>
              <a:gd name="connsiteX0" fmla="*/ 357187 w 619125"/>
              <a:gd name="connsiteY0" fmla="*/ 633412 h 652462"/>
              <a:gd name="connsiteX1" fmla="*/ 0 w 619125"/>
              <a:gd name="connsiteY1" fmla="*/ 652462 h 652462"/>
              <a:gd name="connsiteX2" fmla="*/ 590550 w 619125"/>
              <a:gd name="connsiteY2" fmla="*/ 0 h 652462"/>
              <a:gd name="connsiteX3" fmla="*/ 619125 w 619125"/>
              <a:gd name="connsiteY3" fmla="*/ 19050 h 652462"/>
              <a:gd name="connsiteX4" fmla="*/ 357187 w 619125"/>
              <a:gd name="connsiteY4" fmla="*/ 633412 h 652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 h="652462">
                <a:moveTo>
                  <a:pt x="357187" y="633412"/>
                </a:moveTo>
                <a:lnTo>
                  <a:pt x="0" y="652462"/>
                </a:lnTo>
                <a:lnTo>
                  <a:pt x="590550" y="0"/>
                </a:lnTo>
                <a:lnTo>
                  <a:pt x="619125" y="19050"/>
                </a:lnTo>
                <a:lnTo>
                  <a:pt x="357187" y="633412"/>
                </a:lnTo>
                <a:close/>
              </a:path>
            </a:pathLst>
          </a:custGeom>
          <a:solidFill>
            <a:srgbClr val="FFF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FA7595B3-35F1-4625-B3ED-6832E9083683}"/>
              </a:ext>
            </a:extLst>
          </p:cNvPr>
          <p:cNvSpPr/>
          <p:nvPr/>
        </p:nvSpPr>
        <p:spPr>
          <a:xfrm>
            <a:off x="2614613" y="5624513"/>
            <a:ext cx="528637" cy="219075"/>
          </a:xfrm>
          <a:custGeom>
            <a:avLst/>
            <a:gdLst>
              <a:gd name="connsiteX0" fmla="*/ 390525 w 528637"/>
              <a:gd name="connsiteY0" fmla="*/ 219075 h 219075"/>
              <a:gd name="connsiteX1" fmla="*/ 0 w 528637"/>
              <a:gd name="connsiteY1" fmla="*/ 214312 h 219075"/>
              <a:gd name="connsiteX2" fmla="*/ 152400 w 528637"/>
              <a:gd name="connsiteY2" fmla="*/ 9525 h 219075"/>
              <a:gd name="connsiteX3" fmla="*/ 528637 w 528637"/>
              <a:gd name="connsiteY3" fmla="*/ 0 h 219075"/>
              <a:gd name="connsiteX4" fmla="*/ 390525 w 528637"/>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637" h="219075">
                <a:moveTo>
                  <a:pt x="390525" y="219075"/>
                </a:moveTo>
                <a:lnTo>
                  <a:pt x="0" y="214312"/>
                </a:lnTo>
                <a:lnTo>
                  <a:pt x="152400" y="9525"/>
                </a:lnTo>
                <a:lnTo>
                  <a:pt x="528637" y="0"/>
                </a:lnTo>
                <a:lnTo>
                  <a:pt x="390525" y="219075"/>
                </a:lnTo>
                <a:close/>
              </a:path>
            </a:pathLst>
          </a:custGeom>
          <a:solidFill>
            <a:srgbClr val="FFF9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21C8B7E-3C88-47DF-AC22-89195ED519BF}"/>
              </a:ext>
            </a:extLst>
          </p:cNvPr>
          <p:cNvSpPr/>
          <p:nvPr/>
        </p:nvSpPr>
        <p:spPr>
          <a:xfrm>
            <a:off x="2286000" y="5829300"/>
            <a:ext cx="723900" cy="419100"/>
          </a:xfrm>
          <a:custGeom>
            <a:avLst/>
            <a:gdLst>
              <a:gd name="connsiteX0" fmla="*/ 323850 w 723900"/>
              <a:gd name="connsiteY0" fmla="*/ 0 h 419100"/>
              <a:gd name="connsiteX1" fmla="*/ 723900 w 723900"/>
              <a:gd name="connsiteY1" fmla="*/ 4763 h 419100"/>
              <a:gd name="connsiteX2" fmla="*/ 576263 w 723900"/>
              <a:gd name="connsiteY2" fmla="*/ 223838 h 419100"/>
              <a:gd name="connsiteX3" fmla="*/ 481013 w 723900"/>
              <a:gd name="connsiteY3" fmla="*/ 338138 h 419100"/>
              <a:gd name="connsiteX4" fmla="*/ 395288 w 723900"/>
              <a:gd name="connsiteY4" fmla="*/ 419100 h 419100"/>
              <a:gd name="connsiteX5" fmla="*/ 0 w 723900"/>
              <a:gd name="connsiteY5" fmla="*/ 328613 h 419100"/>
              <a:gd name="connsiteX6" fmla="*/ 157163 w 723900"/>
              <a:gd name="connsiteY6" fmla="*/ 171450 h 419100"/>
              <a:gd name="connsiteX7" fmla="*/ 323850 w 723900"/>
              <a:gd name="connsiteY7"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900" h="419100">
                <a:moveTo>
                  <a:pt x="323850" y="0"/>
                </a:moveTo>
                <a:lnTo>
                  <a:pt x="723900" y="4763"/>
                </a:lnTo>
                <a:lnTo>
                  <a:pt x="576263" y="223838"/>
                </a:lnTo>
                <a:lnTo>
                  <a:pt x="481013" y="338138"/>
                </a:lnTo>
                <a:lnTo>
                  <a:pt x="395288" y="419100"/>
                </a:lnTo>
                <a:lnTo>
                  <a:pt x="0" y="328613"/>
                </a:lnTo>
                <a:lnTo>
                  <a:pt x="157163" y="171450"/>
                </a:lnTo>
                <a:lnTo>
                  <a:pt x="323850" y="0"/>
                </a:lnTo>
                <a:close/>
              </a:path>
            </a:pathLst>
          </a:custGeom>
          <a:solidFill>
            <a:srgbClr val="76C5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1BA7257-8007-4CE9-BE08-8254330B62AD}"/>
              </a:ext>
            </a:extLst>
          </p:cNvPr>
          <p:cNvSpPr/>
          <p:nvPr/>
        </p:nvSpPr>
        <p:spPr>
          <a:xfrm>
            <a:off x="1847850" y="6157913"/>
            <a:ext cx="823913" cy="304800"/>
          </a:xfrm>
          <a:custGeom>
            <a:avLst/>
            <a:gdLst>
              <a:gd name="connsiteX0" fmla="*/ 0 w 823913"/>
              <a:gd name="connsiteY0" fmla="*/ 295275 h 304800"/>
              <a:gd name="connsiteX1" fmla="*/ 585788 w 823913"/>
              <a:gd name="connsiteY1" fmla="*/ 304800 h 304800"/>
              <a:gd name="connsiteX2" fmla="*/ 823913 w 823913"/>
              <a:gd name="connsiteY2" fmla="*/ 90487 h 304800"/>
              <a:gd name="connsiteX3" fmla="*/ 433388 w 823913"/>
              <a:gd name="connsiteY3" fmla="*/ 0 h 304800"/>
              <a:gd name="connsiteX4" fmla="*/ 0 w 823913"/>
              <a:gd name="connsiteY4" fmla="*/ 295275 h 30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913" h="304800">
                <a:moveTo>
                  <a:pt x="0" y="295275"/>
                </a:moveTo>
                <a:lnTo>
                  <a:pt x="585788" y="304800"/>
                </a:lnTo>
                <a:lnTo>
                  <a:pt x="823913" y="90487"/>
                </a:lnTo>
                <a:lnTo>
                  <a:pt x="433388" y="0"/>
                </a:lnTo>
                <a:lnTo>
                  <a:pt x="0" y="295275"/>
                </a:lnTo>
                <a:close/>
              </a:path>
            </a:pathLst>
          </a:custGeom>
          <a:solidFill>
            <a:srgbClr val="BA8F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9027EC11-216B-4FB5-A6C0-1DD72AB4B54B}"/>
              </a:ext>
            </a:extLst>
          </p:cNvPr>
          <p:cNvGrpSpPr/>
          <p:nvPr/>
        </p:nvGrpSpPr>
        <p:grpSpPr>
          <a:xfrm>
            <a:off x="614689" y="3943350"/>
            <a:ext cx="2504785" cy="2362201"/>
            <a:chOff x="614689" y="3943350"/>
            <a:chExt cx="2504785" cy="2362201"/>
          </a:xfrm>
        </p:grpSpPr>
        <p:sp>
          <p:nvSpPr>
            <p:cNvPr id="29" name="Freeform: Shape 28">
              <a:extLst>
                <a:ext uri="{FF2B5EF4-FFF2-40B4-BE49-F238E27FC236}">
                  <a16:creationId xmlns:a16="http://schemas.microsoft.com/office/drawing/2014/main" id="{E8AE4E2B-2CB4-41B8-8E12-9D6DC428E875}"/>
                </a:ext>
              </a:extLst>
            </p:cNvPr>
            <p:cNvSpPr/>
            <p:nvPr/>
          </p:nvSpPr>
          <p:spPr>
            <a:xfrm>
              <a:off x="657225" y="3943350"/>
              <a:ext cx="2462249" cy="1271588"/>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6829387E-FC20-44F0-BD07-3B688FD3530F}"/>
                </a:ext>
              </a:extLst>
            </p:cNvPr>
            <p:cNvSpPr/>
            <p:nvPr/>
          </p:nvSpPr>
          <p:spPr>
            <a:xfrm>
              <a:off x="624753" y="4322154"/>
              <a:ext cx="2222393" cy="1271588"/>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737EBD78-D4E2-41D0-8EF6-7624E10D4BDD}"/>
                </a:ext>
              </a:extLst>
            </p:cNvPr>
            <p:cNvSpPr/>
            <p:nvPr/>
          </p:nvSpPr>
          <p:spPr>
            <a:xfrm>
              <a:off x="648207" y="4839890"/>
              <a:ext cx="1833056" cy="1094371"/>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FA9F562-21DD-468E-83F8-B6B0406F93F3}"/>
                </a:ext>
              </a:extLst>
            </p:cNvPr>
            <p:cNvSpPr/>
            <p:nvPr/>
          </p:nvSpPr>
          <p:spPr>
            <a:xfrm>
              <a:off x="614689" y="5378127"/>
              <a:ext cx="1414135" cy="927424"/>
            </a:xfrm>
            <a:custGeom>
              <a:avLst/>
              <a:gdLst>
                <a:gd name="connsiteX0" fmla="*/ 0 w 2462249"/>
                <a:gd name="connsiteY0" fmla="*/ 0 h 1271588"/>
                <a:gd name="connsiteX1" fmla="*/ 23813 w 2462249"/>
                <a:gd name="connsiteY1" fmla="*/ 9525 h 1271588"/>
                <a:gd name="connsiteX2" fmla="*/ 28575 w 2462249"/>
                <a:gd name="connsiteY2" fmla="*/ 23813 h 1271588"/>
                <a:gd name="connsiteX3" fmla="*/ 38100 w 2462249"/>
                <a:gd name="connsiteY3" fmla="*/ 38100 h 1271588"/>
                <a:gd name="connsiteX4" fmla="*/ 57150 w 2462249"/>
                <a:gd name="connsiteY4" fmla="*/ 66675 h 1271588"/>
                <a:gd name="connsiteX5" fmla="*/ 66675 w 2462249"/>
                <a:gd name="connsiteY5" fmla="*/ 95250 h 1271588"/>
                <a:gd name="connsiteX6" fmla="*/ 71438 w 2462249"/>
                <a:gd name="connsiteY6" fmla="*/ 119063 h 1271588"/>
                <a:gd name="connsiteX7" fmla="*/ 80963 w 2462249"/>
                <a:gd name="connsiteY7" fmla="*/ 133350 h 1271588"/>
                <a:gd name="connsiteX8" fmla="*/ 95250 w 2462249"/>
                <a:gd name="connsiteY8" fmla="*/ 161925 h 1271588"/>
                <a:gd name="connsiteX9" fmla="*/ 100013 w 2462249"/>
                <a:gd name="connsiteY9" fmla="*/ 176213 h 1271588"/>
                <a:gd name="connsiteX10" fmla="*/ 104775 w 2462249"/>
                <a:gd name="connsiteY10" fmla="*/ 195263 h 1271588"/>
                <a:gd name="connsiteX11" fmla="*/ 119063 w 2462249"/>
                <a:gd name="connsiteY11" fmla="*/ 204788 h 1271588"/>
                <a:gd name="connsiteX12" fmla="*/ 138113 w 2462249"/>
                <a:gd name="connsiteY12" fmla="*/ 247650 h 1271588"/>
                <a:gd name="connsiteX13" fmla="*/ 152400 w 2462249"/>
                <a:gd name="connsiteY13" fmla="*/ 261938 h 1271588"/>
                <a:gd name="connsiteX14" fmla="*/ 157163 w 2462249"/>
                <a:gd name="connsiteY14" fmla="*/ 276225 h 1271588"/>
                <a:gd name="connsiteX15" fmla="*/ 171450 w 2462249"/>
                <a:gd name="connsiteY15" fmla="*/ 280988 h 1271588"/>
                <a:gd name="connsiteX16" fmla="*/ 200025 w 2462249"/>
                <a:gd name="connsiteY16" fmla="*/ 285750 h 1271588"/>
                <a:gd name="connsiteX17" fmla="*/ 214313 w 2462249"/>
                <a:gd name="connsiteY17" fmla="*/ 290513 h 1271588"/>
                <a:gd name="connsiteX18" fmla="*/ 223838 w 2462249"/>
                <a:gd name="connsiteY18" fmla="*/ 304800 h 1271588"/>
                <a:gd name="connsiteX19" fmla="*/ 238125 w 2462249"/>
                <a:gd name="connsiteY19" fmla="*/ 319088 h 1271588"/>
                <a:gd name="connsiteX20" fmla="*/ 252413 w 2462249"/>
                <a:gd name="connsiteY20" fmla="*/ 347663 h 1271588"/>
                <a:gd name="connsiteX21" fmla="*/ 261938 w 2462249"/>
                <a:gd name="connsiteY21" fmla="*/ 381000 h 1271588"/>
                <a:gd name="connsiteX22" fmla="*/ 271463 w 2462249"/>
                <a:gd name="connsiteY22" fmla="*/ 409575 h 1271588"/>
                <a:gd name="connsiteX23" fmla="*/ 290513 w 2462249"/>
                <a:gd name="connsiteY23" fmla="*/ 433388 h 1271588"/>
                <a:gd name="connsiteX24" fmla="*/ 376238 w 2462249"/>
                <a:gd name="connsiteY24" fmla="*/ 438150 h 1271588"/>
                <a:gd name="connsiteX25" fmla="*/ 419100 w 2462249"/>
                <a:gd name="connsiteY25" fmla="*/ 447675 h 1271588"/>
                <a:gd name="connsiteX26" fmla="*/ 438150 w 2462249"/>
                <a:gd name="connsiteY26" fmla="*/ 452438 h 1271588"/>
                <a:gd name="connsiteX27" fmla="*/ 500063 w 2462249"/>
                <a:gd name="connsiteY27" fmla="*/ 457200 h 1271588"/>
                <a:gd name="connsiteX28" fmla="*/ 519113 w 2462249"/>
                <a:gd name="connsiteY28" fmla="*/ 485775 h 1271588"/>
                <a:gd name="connsiteX29" fmla="*/ 533400 w 2462249"/>
                <a:gd name="connsiteY29" fmla="*/ 500063 h 1271588"/>
                <a:gd name="connsiteX30" fmla="*/ 557213 w 2462249"/>
                <a:gd name="connsiteY30" fmla="*/ 533400 h 1271588"/>
                <a:gd name="connsiteX31" fmla="*/ 561975 w 2462249"/>
                <a:gd name="connsiteY31" fmla="*/ 547688 h 1271588"/>
                <a:gd name="connsiteX32" fmla="*/ 571500 w 2462249"/>
                <a:gd name="connsiteY32" fmla="*/ 561975 h 1271588"/>
                <a:gd name="connsiteX33" fmla="*/ 576263 w 2462249"/>
                <a:gd name="connsiteY33" fmla="*/ 585788 h 1271588"/>
                <a:gd name="connsiteX34" fmla="*/ 585788 w 2462249"/>
                <a:gd name="connsiteY34" fmla="*/ 614363 h 1271588"/>
                <a:gd name="connsiteX35" fmla="*/ 642938 w 2462249"/>
                <a:gd name="connsiteY35" fmla="*/ 619125 h 1271588"/>
                <a:gd name="connsiteX36" fmla="*/ 681038 w 2462249"/>
                <a:gd name="connsiteY36" fmla="*/ 628650 h 1271588"/>
                <a:gd name="connsiteX37" fmla="*/ 704850 w 2462249"/>
                <a:gd name="connsiteY37" fmla="*/ 633413 h 1271588"/>
                <a:gd name="connsiteX38" fmla="*/ 762000 w 2462249"/>
                <a:gd name="connsiteY38" fmla="*/ 628650 h 1271588"/>
                <a:gd name="connsiteX39" fmla="*/ 795338 w 2462249"/>
                <a:gd name="connsiteY39" fmla="*/ 609600 h 1271588"/>
                <a:gd name="connsiteX40" fmla="*/ 804863 w 2462249"/>
                <a:gd name="connsiteY40" fmla="*/ 595313 h 1271588"/>
                <a:gd name="connsiteX41" fmla="*/ 833438 w 2462249"/>
                <a:gd name="connsiteY41" fmla="*/ 585788 h 1271588"/>
                <a:gd name="connsiteX42" fmla="*/ 871538 w 2462249"/>
                <a:gd name="connsiteY42" fmla="*/ 576263 h 1271588"/>
                <a:gd name="connsiteX43" fmla="*/ 909638 w 2462249"/>
                <a:gd name="connsiteY43" fmla="*/ 557213 h 1271588"/>
                <a:gd name="connsiteX44" fmla="*/ 952500 w 2462249"/>
                <a:gd name="connsiteY44" fmla="*/ 533400 h 1271588"/>
                <a:gd name="connsiteX45" fmla="*/ 1033463 w 2462249"/>
                <a:gd name="connsiteY45" fmla="*/ 552450 h 1271588"/>
                <a:gd name="connsiteX46" fmla="*/ 1052513 w 2462249"/>
                <a:gd name="connsiteY46" fmla="*/ 561975 h 1271588"/>
                <a:gd name="connsiteX47" fmla="*/ 1066800 w 2462249"/>
                <a:gd name="connsiteY47" fmla="*/ 566738 h 1271588"/>
                <a:gd name="connsiteX48" fmla="*/ 1081088 w 2462249"/>
                <a:gd name="connsiteY48" fmla="*/ 576263 h 1271588"/>
                <a:gd name="connsiteX49" fmla="*/ 1090613 w 2462249"/>
                <a:gd name="connsiteY49" fmla="*/ 595313 h 1271588"/>
                <a:gd name="connsiteX50" fmla="*/ 1104900 w 2462249"/>
                <a:gd name="connsiteY50" fmla="*/ 604838 h 1271588"/>
                <a:gd name="connsiteX51" fmla="*/ 1119188 w 2462249"/>
                <a:gd name="connsiteY51" fmla="*/ 619125 h 1271588"/>
                <a:gd name="connsiteX52" fmla="*/ 1138238 w 2462249"/>
                <a:gd name="connsiteY52" fmla="*/ 638175 h 1271588"/>
                <a:gd name="connsiteX53" fmla="*/ 1200150 w 2462249"/>
                <a:gd name="connsiteY53" fmla="*/ 628650 h 1271588"/>
                <a:gd name="connsiteX54" fmla="*/ 1304925 w 2462249"/>
                <a:gd name="connsiteY54" fmla="*/ 623888 h 1271588"/>
                <a:gd name="connsiteX55" fmla="*/ 1319213 w 2462249"/>
                <a:gd name="connsiteY55" fmla="*/ 619125 h 1271588"/>
                <a:gd name="connsiteX56" fmla="*/ 1338263 w 2462249"/>
                <a:gd name="connsiteY56" fmla="*/ 609600 h 1271588"/>
                <a:gd name="connsiteX57" fmla="*/ 1357313 w 2462249"/>
                <a:gd name="connsiteY57" fmla="*/ 604838 h 1271588"/>
                <a:gd name="connsiteX58" fmla="*/ 1519238 w 2462249"/>
                <a:gd name="connsiteY58" fmla="*/ 609600 h 1271588"/>
                <a:gd name="connsiteX59" fmla="*/ 1557338 w 2462249"/>
                <a:gd name="connsiteY59" fmla="*/ 619125 h 1271588"/>
                <a:gd name="connsiteX60" fmla="*/ 1571625 w 2462249"/>
                <a:gd name="connsiteY60" fmla="*/ 633413 h 1271588"/>
                <a:gd name="connsiteX61" fmla="*/ 1614488 w 2462249"/>
                <a:gd name="connsiteY61" fmla="*/ 657225 h 1271588"/>
                <a:gd name="connsiteX62" fmla="*/ 1647825 w 2462249"/>
                <a:gd name="connsiteY62" fmla="*/ 690563 h 1271588"/>
                <a:gd name="connsiteX63" fmla="*/ 1662113 w 2462249"/>
                <a:gd name="connsiteY63" fmla="*/ 704850 h 1271588"/>
                <a:gd name="connsiteX64" fmla="*/ 1695450 w 2462249"/>
                <a:gd name="connsiteY64" fmla="*/ 738188 h 1271588"/>
                <a:gd name="connsiteX65" fmla="*/ 1700213 w 2462249"/>
                <a:gd name="connsiteY65" fmla="*/ 752475 h 1271588"/>
                <a:gd name="connsiteX66" fmla="*/ 1728788 w 2462249"/>
                <a:gd name="connsiteY66" fmla="*/ 771525 h 1271588"/>
                <a:gd name="connsiteX67" fmla="*/ 1747838 w 2462249"/>
                <a:gd name="connsiteY67" fmla="*/ 785813 h 1271588"/>
                <a:gd name="connsiteX68" fmla="*/ 1757363 w 2462249"/>
                <a:gd name="connsiteY68" fmla="*/ 800100 h 1271588"/>
                <a:gd name="connsiteX69" fmla="*/ 1781175 w 2462249"/>
                <a:gd name="connsiteY69" fmla="*/ 828675 h 1271588"/>
                <a:gd name="connsiteX70" fmla="*/ 1800225 w 2462249"/>
                <a:gd name="connsiteY70" fmla="*/ 857250 h 1271588"/>
                <a:gd name="connsiteX71" fmla="*/ 1824038 w 2462249"/>
                <a:gd name="connsiteY71" fmla="*/ 885825 h 1271588"/>
                <a:gd name="connsiteX72" fmla="*/ 1838325 w 2462249"/>
                <a:gd name="connsiteY72" fmla="*/ 900113 h 1271588"/>
                <a:gd name="connsiteX73" fmla="*/ 1857375 w 2462249"/>
                <a:gd name="connsiteY73" fmla="*/ 933450 h 1271588"/>
                <a:gd name="connsiteX74" fmla="*/ 1871663 w 2462249"/>
                <a:gd name="connsiteY74" fmla="*/ 947738 h 1271588"/>
                <a:gd name="connsiteX75" fmla="*/ 1881188 w 2462249"/>
                <a:gd name="connsiteY75" fmla="*/ 962025 h 1271588"/>
                <a:gd name="connsiteX76" fmla="*/ 1909763 w 2462249"/>
                <a:gd name="connsiteY76" fmla="*/ 976313 h 1271588"/>
                <a:gd name="connsiteX77" fmla="*/ 2014538 w 2462249"/>
                <a:gd name="connsiteY77" fmla="*/ 971550 h 1271588"/>
                <a:gd name="connsiteX78" fmla="*/ 2085975 w 2462249"/>
                <a:gd name="connsiteY78" fmla="*/ 962025 h 1271588"/>
                <a:gd name="connsiteX79" fmla="*/ 2133600 w 2462249"/>
                <a:gd name="connsiteY79" fmla="*/ 971550 h 1271588"/>
                <a:gd name="connsiteX80" fmla="*/ 2166938 w 2462249"/>
                <a:gd name="connsiteY80" fmla="*/ 976313 h 1271588"/>
                <a:gd name="connsiteX81" fmla="*/ 2209800 w 2462249"/>
                <a:gd name="connsiteY81" fmla="*/ 1000125 h 1271588"/>
                <a:gd name="connsiteX82" fmla="*/ 2252663 w 2462249"/>
                <a:gd name="connsiteY82" fmla="*/ 1028700 h 1271588"/>
                <a:gd name="connsiteX83" fmla="*/ 2300288 w 2462249"/>
                <a:gd name="connsiteY83" fmla="*/ 1057275 h 1271588"/>
                <a:gd name="connsiteX84" fmla="*/ 2314575 w 2462249"/>
                <a:gd name="connsiteY84" fmla="*/ 1062038 h 1271588"/>
                <a:gd name="connsiteX85" fmla="*/ 2343150 w 2462249"/>
                <a:gd name="connsiteY85" fmla="*/ 1090613 h 1271588"/>
                <a:gd name="connsiteX86" fmla="*/ 2362200 w 2462249"/>
                <a:gd name="connsiteY86" fmla="*/ 1109663 h 1271588"/>
                <a:gd name="connsiteX87" fmla="*/ 2371725 w 2462249"/>
                <a:gd name="connsiteY87" fmla="*/ 1123950 h 1271588"/>
                <a:gd name="connsiteX88" fmla="*/ 2386013 w 2462249"/>
                <a:gd name="connsiteY88" fmla="*/ 1138238 h 1271588"/>
                <a:gd name="connsiteX89" fmla="*/ 2419350 w 2462249"/>
                <a:gd name="connsiteY89" fmla="*/ 1185863 h 1271588"/>
                <a:gd name="connsiteX90" fmla="*/ 2438400 w 2462249"/>
                <a:gd name="connsiteY90" fmla="*/ 1214438 h 1271588"/>
                <a:gd name="connsiteX91" fmla="*/ 2443163 w 2462249"/>
                <a:gd name="connsiteY91" fmla="*/ 1233488 h 1271588"/>
                <a:gd name="connsiteX92" fmla="*/ 2462213 w 2462249"/>
                <a:gd name="connsiteY92" fmla="*/ 1271588 h 127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462249" h="1271588">
                  <a:moveTo>
                    <a:pt x="0" y="0"/>
                  </a:moveTo>
                  <a:cubicBezTo>
                    <a:pt x="7938" y="3175"/>
                    <a:pt x="17245" y="4052"/>
                    <a:pt x="23813" y="9525"/>
                  </a:cubicBezTo>
                  <a:cubicBezTo>
                    <a:pt x="27670" y="12739"/>
                    <a:pt x="26330" y="19323"/>
                    <a:pt x="28575" y="23813"/>
                  </a:cubicBezTo>
                  <a:cubicBezTo>
                    <a:pt x="31135" y="28932"/>
                    <a:pt x="35540" y="32981"/>
                    <a:pt x="38100" y="38100"/>
                  </a:cubicBezTo>
                  <a:cubicBezTo>
                    <a:pt x="51885" y="65670"/>
                    <a:pt x="30067" y="39592"/>
                    <a:pt x="57150" y="66675"/>
                  </a:cubicBezTo>
                  <a:cubicBezTo>
                    <a:pt x="60325" y="76200"/>
                    <a:pt x="64706" y="85405"/>
                    <a:pt x="66675" y="95250"/>
                  </a:cubicBezTo>
                  <a:cubicBezTo>
                    <a:pt x="68263" y="103188"/>
                    <a:pt x="68596" y="111484"/>
                    <a:pt x="71438" y="119063"/>
                  </a:cubicBezTo>
                  <a:cubicBezTo>
                    <a:pt x="73448" y="124422"/>
                    <a:pt x="77788" y="128588"/>
                    <a:pt x="80963" y="133350"/>
                  </a:cubicBezTo>
                  <a:cubicBezTo>
                    <a:pt x="92930" y="169257"/>
                    <a:pt x="76789" y="125003"/>
                    <a:pt x="95250" y="161925"/>
                  </a:cubicBezTo>
                  <a:cubicBezTo>
                    <a:pt x="97495" y="166415"/>
                    <a:pt x="98634" y="171386"/>
                    <a:pt x="100013" y="176213"/>
                  </a:cubicBezTo>
                  <a:cubicBezTo>
                    <a:pt x="101811" y="182507"/>
                    <a:pt x="101144" y="189817"/>
                    <a:pt x="104775" y="195263"/>
                  </a:cubicBezTo>
                  <a:cubicBezTo>
                    <a:pt x="107950" y="200026"/>
                    <a:pt x="114300" y="201613"/>
                    <a:pt x="119063" y="204788"/>
                  </a:cubicBezTo>
                  <a:cubicBezTo>
                    <a:pt x="125986" y="225557"/>
                    <a:pt x="125534" y="232554"/>
                    <a:pt x="138113" y="247650"/>
                  </a:cubicBezTo>
                  <a:cubicBezTo>
                    <a:pt x="142425" y="252824"/>
                    <a:pt x="147638" y="257175"/>
                    <a:pt x="152400" y="261938"/>
                  </a:cubicBezTo>
                  <a:cubicBezTo>
                    <a:pt x="153988" y="266700"/>
                    <a:pt x="153613" y="272675"/>
                    <a:pt x="157163" y="276225"/>
                  </a:cubicBezTo>
                  <a:cubicBezTo>
                    <a:pt x="160713" y="279775"/>
                    <a:pt x="166550" y="279899"/>
                    <a:pt x="171450" y="280988"/>
                  </a:cubicBezTo>
                  <a:cubicBezTo>
                    <a:pt x="180876" y="283083"/>
                    <a:pt x="190500" y="284163"/>
                    <a:pt x="200025" y="285750"/>
                  </a:cubicBezTo>
                  <a:cubicBezTo>
                    <a:pt x="204788" y="287338"/>
                    <a:pt x="210393" y="287377"/>
                    <a:pt x="214313" y="290513"/>
                  </a:cubicBezTo>
                  <a:cubicBezTo>
                    <a:pt x="218782" y="294089"/>
                    <a:pt x="220174" y="300403"/>
                    <a:pt x="223838" y="304800"/>
                  </a:cubicBezTo>
                  <a:cubicBezTo>
                    <a:pt x="228150" y="309974"/>
                    <a:pt x="233363" y="314325"/>
                    <a:pt x="238125" y="319088"/>
                  </a:cubicBezTo>
                  <a:cubicBezTo>
                    <a:pt x="250099" y="355005"/>
                    <a:pt x="233945" y="310727"/>
                    <a:pt x="252413" y="347663"/>
                  </a:cubicBezTo>
                  <a:cubicBezTo>
                    <a:pt x="256412" y="355662"/>
                    <a:pt x="259651" y="373376"/>
                    <a:pt x="261938" y="381000"/>
                  </a:cubicBezTo>
                  <a:cubicBezTo>
                    <a:pt x="264823" y="390617"/>
                    <a:pt x="268288" y="400050"/>
                    <a:pt x="271463" y="409575"/>
                  </a:cubicBezTo>
                  <a:cubicBezTo>
                    <a:pt x="275067" y="420387"/>
                    <a:pt x="275432" y="431234"/>
                    <a:pt x="290513" y="433388"/>
                  </a:cubicBezTo>
                  <a:cubicBezTo>
                    <a:pt x="318844" y="437435"/>
                    <a:pt x="347663" y="436563"/>
                    <a:pt x="376238" y="438150"/>
                  </a:cubicBezTo>
                  <a:cubicBezTo>
                    <a:pt x="422697" y="449766"/>
                    <a:pt x="364685" y="435583"/>
                    <a:pt x="419100" y="447675"/>
                  </a:cubicBezTo>
                  <a:cubicBezTo>
                    <a:pt x="425490" y="449095"/>
                    <a:pt x="431649" y="451673"/>
                    <a:pt x="438150" y="452438"/>
                  </a:cubicBezTo>
                  <a:cubicBezTo>
                    <a:pt x="458707" y="454856"/>
                    <a:pt x="479425" y="455613"/>
                    <a:pt x="500063" y="457200"/>
                  </a:cubicBezTo>
                  <a:cubicBezTo>
                    <a:pt x="545641" y="502781"/>
                    <a:pt x="491543" y="444421"/>
                    <a:pt x="519113" y="485775"/>
                  </a:cubicBezTo>
                  <a:cubicBezTo>
                    <a:pt x="522849" y="491379"/>
                    <a:pt x="529485" y="494582"/>
                    <a:pt x="533400" y="500063"/>
                  </a:cubicBezTo>
                  <a:cubicBezTo>
                    <a:pt x="564735" y="543934"/>
                    <a:pt x="520071" y="496261"/>
                    <a:pt x="557213" y="533400"/>
                  </a:cubicBezTo>
                  <a:cubicBezTo>
                    <a:pt x="558800" y="538163"/>
                    <a:pt x="559730" y="543198"/>
                    <a:pt x="561975" y="547688"/>
                  </a:cubicBezTo>
                  <a:cubicBezTo>
                    <a:pt x="564535" y="552807"/>
                    <a:pt x="569490" y="556616"/>
                    <a:pt x="571500" y="561975"/>
                  </a:cubicBezTo>
                  <a:cubicBezTo>
                    <a:pt x="574342" y="569554"/>
                    <a:pt x="574133" y="577978"/>
                    <a:pt x="576263" y="585788"/>
                  </a:cubicBezTo>
                  <a:cubicBezTo>
                    <a:pt x="578905" y="595474"/>
                    <a:pt x="575782" y="613529"/>
                    <a:pt x="585788" y="614363"/>
                  </a:cubicBezTo>
                  <a:lnTo>
                    <a:pt x="642938" y="619125"/>
                  </a:lnTo>
                  <a:lnTo>
                    <a:pt x="681038" y="628650"/>
                  </a:lnTo>
                  <a:cubicBezTo>
                    <a:pt x="688925" y="630470"/>
                    <a:pt x="696755" y="633413"/>
                    <a:pt x="704850" y="633413"/>
                  </a:cubicBezTo>
                  <a:cubicBezTo>
                    <a:pt x="723966" y="633413"/>
                    <a:pt x="742950" y="630238"/>
                    <a:pt x="762000" y="628650"/>
                  </a:cubicBezTo>
                  <a:cubicBezTo>
                    <a:pt x="769470" y="624915"/>
                    <a:pt x="788607" y="616331"/>
                    <a:pt x="795338" y="609600"/>
                  </a:cubicBezTo>
                  <a:cubicBezTo>
                    <a:pt x="799385" y="605553"/>
                    <a:pt x="800009" y="598346"/>
                    <a:pt x="804863" y="595313"/>
                  </a:cubicBezTo>
                  <a:cubicBezTo>
                    <a:pt x="813377" y="589992"/>
                    <a:pt x="823913" y="588963"/>
                    <a:pt x="833438" y="585788"/>
                  </a:cubicBezTo>
                  <a:cubicBezTo>
                    <a:pt x="855409" y="578464"/>
                    <a:pt x="842794" y="582011"/>
                    <a:pt x="871538" y="576263"/>
                  </a:cubicBezTo>
                  <a:cubicBezTo>
                    <a:pt x="884238" y="569913"/>
                    <a:pt x="897824" y="565089"/>
                    <a:pt x="909638" y="557213"/>
                  </a:cubicBezTo>
                  <a:cubicBezTo>
                    <a:pt x="942390" y="535378"/>
                    <a:pt x="927353" y="541784"/>
                    <a:pt x="952500" y="533400"/>
                  </a:cubicBezTo>
                  <a:cubicBezTo>
                    <a:pt x="1017503" y="549651"/>
                    <a:pt x="990395" y="543837"/>
                    <a:pt x="1033463" y="552450"/>
                  </a:cubicBezTo>
                  <a:cubicBezTo>
                    <a:pt x="1039813" y="555625"/>
                    <a:pt x="1045988" y="559178"/>
                    <a:pt x="1052513" y="561975"/>
                  </a:cubicBezTo>
                  <a:cubicBezTo>
                    <a:pt x="1057127" y="563953"/>
                    <a:pt x="1062310" y="564493"/>
                    <a:pt x="1066800" y="566738"/>
                  </a:cubicBezTo>
                  <a:cubicBezTo>
                    <a:pt x="1071920" y="569298"/>
                    <a:pt x="1076325" y="573088"/>
                    <a:pt x="1081088" y="576263"/>
                  </a:cubicBezTo>
                  <a:cubicBezTo>
                    <a:pt x="1084263" y="582613"/>
                    <a:pt x="1086068" y="589859"/>
                    <a:pt x="1090613" y="595313"/>
                  </a:cubicBezTo>
                  <a:cubicBezTo>
                    <a:pt x="1094277" y="599710"/>
                    <a:pt x="1100503" y="601174"/>
                    <a:pt x="1104900" y="604838"/>
                  </a:cubicBezTo>
                  <a:cubicBezTo>
                    <a:pt x="1110074" y="609150"/>
                    <a:pt x="1114425" y="614363"/>
                    <a:pt x="1119188" y="619125"/>
                  </a:cubicBezTo>
                  <a:cubicBezTo>
                    <a:pt x="1123421" y="631826"/>
                    <a:pt x="1121303" y="638175"/>
                    <a:pt x="1138238" y="638175"/>
                  </a:cubicBezTo>
                  <a:cubicBezTo>
                    <a:pt x="1204290" y="638175"/>
                    <a:pt x="1151189" y="632277"/>
                    <a:pt x="1200150" y="628650"/>
                  </a:cubicBezTo>
                  <a:cubicBezTo>
                    <a:pt x="1235016" y="626067"/>
                    <a:pt x="1270000" y="625475"/>
                    <a:pt x="1304925" y="623888"/>
                  </a:cubicBezTo>
                  <a:cubicBezTo>
                    <a:pt x="1309688" y="622300"/>
                    <a:pt x="1314599" y="621103"/>
                    <a:pt x="1319213" y="619125"/>
                  </a:cubicBezTo>
                  <a:cubicBezTo>
                    <a:pt x="1325738" y="616328"/>
                    <a:pt x="1331615" y="612093"/>
                    <a:pt x="1338263" y="609600"/>
                  </a:cubicBezTo>
                  <a:cubicBezTo>
                    <a:pt x="1344392" y="607302"/>
                    <a:pt x="1350963" y="606425"/>
                    <a:pt x="1357313" y="604838"/>
                  </a:cubicBezTo>
                  <a:cubicBezTo>
                    <a:pt x="1411288" y="606425"/>
                    <a:pt x="1465377" y="605753"/>
                    <a:pt x="1519238" y="609600"/>
                  </a:cubicBezTo>
                  <a:cubicBezTo>
                    <a:pt x="1532296" y="610533"/>
                    <a:pt x="1557338" y="619125"/>
                    <a:pt x="1557338" y="619125"/>
                  </a:cubicBezTo>
                  <a:cubicBezTo>
                    <a:pt x="1562100" y="623888"/>
                    <a:pt x="1566237" y="629372"/>
                    <a:pt x="1571625" y="633413"/>
                  </a:cubicBezTo>
                  <a:cubicBezTo>
                    <a:pt x="1583581" y="642380"/>
                    <a:pt x="1600921" y="650442"/>
                    <a:pt x="1614488" y="657225"/>
                  </a:cubicBezTo>
                  <a:lnTo>
                    <a:pt x="1647825" y="690563"/>
                  </a:lnTo>
                  <a:cubicBezTo>
                    <a:pt x="1652588" y="695326"/>
                    <a:pt x="1658072" y="699462"/>
                    <a:pt x="1662113" y="704850"/>
                  </a:cubicBezTo>
                  <a:cubicBezTo>
                    <a:pt x="1681162" y="730250"/>
                    <a:pt x="1670050" y="719137"/>
                    <a:pt x="1695450" y="738188"/>
                  </a:cubicBezTo>
                  <a:cubicBezTo>
                    <a:pt x="1697038" y="742950"/>
                    <a:pt x="1696663" y="748925"/>
                    <a:pt x="1700213" y="752475"/>
                  </a:cubicBezTo>
                  <a:cubicBezTo>
                    <a:pt x="1708308" y="760570"/>
                    <a:pt x="1719630" y="764656"/>
                    <a:pt x="1728788" y="771525"/>
                  </a:cubicBezTo>
                  <a:cubicBezTo>
                    <a:pt x="1735138" y="776288"/>
                    <a:pt x="1742225" y="780200"/>
                    <a:pt x="1747838" y="785813"/>
                  </a:cubicBezTo>
                  <a:cubicBezTo>
                    <a:pt x="1751885" y="789860"/>
                    <a:pt x="1753849" y="795582"/>
                    <a:pt x="1757363" y="800100"/>
                  </a:cubicBezTo>
                  <a:cubicBezTo>
                    <a:pt x="1764975" y="809887"/>
                    <a:pt x="1773736" y="818756"/>
                    <a:pt x="1781175" y="828675"/>
                  </a:cubicBezTo>
                  <a:cubicBezTo>
                    <a:pt x="1788044" y="837833"/>
                    <a:pt x="1792130" y="849155"/>
                    <a:pt x="1800225" y="857250"/>
                  </a:cubicBezTo>
                  <a:cubicBezTo>
                    <a:pt x="1841959" y="898984"/>
                    <a:pt x="1790893" y="846050"/>
                    <a:pt x="1824038" y="885825"/>
                  </a:cubicBezTo>
                  <a:cubicBezTo>
                    <a:pt x="1828350" y="890999"/>
                    <a:pt x="1834013" y="894939"/>
                    <a:pt x="1838325" y="900113"/>
                  </a:cubicBezTo>
                  <a:cubicBezTo>
                    <a:pt x="1860829" y="927118"/>
                    <a:pt x="1834076" y="900832"/>
                    <a:pt x="1857375" y="933450"/>
                  </a:cubicBezTo>
                  <a:cubicBezTo>
                    <a:pt x="1861290" y="938931"/>
                    <a:pt x="1867351" y="942564"/>
                    <a:pt x="1871663" y="947738"/>
                  </a:cubicBezTo>
                  <a:cubicBezTo>
                    <a:pt x="1875327" y="952135"/>
                    <a:pt x="1877141" y="957978"/>
                    <a:pt x="1881188" y="962025"/>
                  </a:cubicBezTo>
                  <a:cubicBezTo>
                    <a:pt x="1890420" y="971257"/>
                    <a:pt x="1898142" y="972439"/>
                    <a:pt x="1909763" y="976313"/>
                  </a:cubicBezTo>
                  <a:lnTo>
                    <a:pt x="2014538" y="971550"/>
                  </a:lnTo>
                  <a:cubicBezTo>
                    <a:pt x="2071144" y="968220"/>
                    <a:pt x="2055010" y="972348"/>
                    <a:pt x="2085975" y="962025"/>
                  </a:cubicBezTo>
                  <a:cubicBezTo>
                    <a:pt x="2101850" y="965200"/>
                    <a:pt x="2117657" y="968736"/>
                    <a:pt x="2133600" y="971550"/>
                  </a:cubicBezTo>
                  <a:cubicBezTo>
                    <a:pt x="2144655" y="973501"/>
                    <a:pt x="2156108" y="973359"/>
                    <a:pt x="2166938" y="976313"/>
                  </a:cubicBezTo>
                  <a:cubicBezTo>
                    <a:pt x="2174893" y="978483"/>
                    <a:pt x="2205161" y="997173"/>
                    <a:pt x="2209800" y="1000125"/>
                  </a:cubicBezTo>
                  <a:cubicBezTo>
                    <a:pt x="2224287" y="1009344"/>
                    <a:pt x="2238375" y="1019175"/>
                    <a:pt x="2252663" y="1028700"/>
                  </a:cubicBezTo>
                  <a:cubicBezTo>
                    <a:pt x="2272981" y="1042245"/>
                    <a:pt x="2279783" y="1048487"/>
                    <a:pt x="2300288" y="1057275"/>
                  </a:cubicBezTo>
                  <a:cubicBezTo>
                    <a:pt x="2304902" y="1059253"/>
                    <a:pt x="2309813" y="1060450"/>
                    <a:pt x="2314575" y="1062038"/>
                  </a:cubicBezTo>
                  <a:lnTo>
                    <a:pt x="2343150" y="1090613"/>
                  </a:lnTo>
                  <a:cubicBezTo>
                    <a:pt x="2349500" y="1096963"/>
                    <a:pt x="2357219" y="1102191"/>
                    <a:pt x="2362200" y="1109663"/>
                  </a:cubicBezTo>
                  <a:cubicBezTo>
                    <a:pt x="2365375" y="1114425"/>
                    <a:pt x="2368061" y="1119553"/>
                    <a:pt x="2371725" y="1123950"/>
                  </a:cubicBezTo>
                  <a:cubicBezTo>
                    <a:pt x="2376037" y="1129124"/>
                    <a:pt x="2382397" y="1132556"/>
                    <a:pt x="2386013" y="1138238"/>
                  </a:cubicBezTo>
                  <a:cubicBezTo>
                    <a:pt x="2417859" y="1188282"/>
                    <a:pt x="2389122" y="1165711"/>
                    <a:pt x="2419350" y="1185863"/>
                  </a:cubicBezTo>
                  <a:cubicBezTo>
                    <a:pt x="2425700" y="1195388"/>
                    <a:pt x="2435623" y="1203332"/>
                    <a:pt x="2438400" y="1214438"/>
                  </a:cubicBezTo>
                  <a:cubicBezTo>
                    <a:pt x="2439988" y="1220788"/>
                    <a:pt x="2440236" y="1227634"/>
                    <a:pt x="2443163" y="1233488"/>
                  </a:cubicBezTo>
                  <a:cubicBezTo>
                    <a:pt x="2463974" y="1275109"/>
                    <a:pt x="2462213" y="1247730"/>
                    <a:pt x="2462213" y="127158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a:extLst>
              <a:ext uri="{FF2B5EF4-FFF2-40B4-BE49-F238E27FC236}">
                <a16:creationId xmlns:a16="http://schemas.microsoft.com/office/drawing/2014/main" id="{513E3B5C-1B27-49F6-AEF9-009C19F37F6B}"/>
              </a:ext>
            </a:extLst>
          </p:cNvPr>
          <p:cNvSpPr txBox="1"/>
          <p:nvPr/>
        </p:nvSpPr>
        <p:spPr>
          <a:xfrm rot="21035550">
            <a:off x="5812357" y="5405919"/>
            <a:ext cx="2540696" cy="523220"/>
          </a:xfrm>
          <a:prstGeom prst="rect">
            <a:avLst/>
          </a:prstGeom>
          <a:noFill/>
        </p:spPr>
        <p:txBody>
          <a:bodyPr wrap="none" rtlCol="0">
            <a:spAutoFit/>
          </a:bodyPr>
          <a:lstStyle/>
          <a:p>
            <a:r>
              <a:rPr lang="en-US" sz="2800" b="1" dirty="0"/>
              <a:t>Australian Plate</a:t>
            </a:r>
          </a:p>
        </p:txBody>
      </p:sp>
      <p:cxnSp>
        <p:nvCxnSpPr>
          <p:cNvPr id="34" name="Straight Connector 33">
            <a:extLst>
              <a:ext uri="{FF2B5EF4-FFF2-40B4-BE49-F238E27FC236}">
                <a16:creationId xmlns:a16="http://schemas.microsoft.com/office/drawing/2014/main" id="{B933E387-7268-4299-BC45-D1E5BFF4254A}"/>
              </a:ext>
            </a:extLst>
          </p:cNvPr>
          <p:cNvCxnSpPr>
            <a:cxnSpLocks/>
          </p:cNvCxnSpPr>
          <p:nvPr/>
        </p:nvCxnSpPr>
        <p:spPr>
          <a:xfrm>
            <a:off x="785794" y="3571890"/>
            <a:ext cx="10972800" cy="0"/>
          </a:xfrm>
          <a:prstGeom prst="line">
            <a:avLst/>
          </a:prstGeom>
          <a:ln w="28575">
            <a:solidFill>
              <a:srgbClr val="66FFFF"/>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4A203494-C3E8-49A1-BEFA-EB9A95418996}"/>
              </a:ext>
            </a:extLst>
          </p:cNvPr>
          <p:cNvSpPr txBox="1"/>
          <p:nvPr/>
        </p:nvSpPr>
        <p:spPr>
          <a:xfrm>
            <a:off x="3077875" y="4012001"/>
            <a:ext cx="1460400" cy="646331"/>
          </a:xfrm>
          <a:prstGeom prst="rect">
            <a:avLst/>
          </a:prstGeom>
          <a:noFill/>
        </p:spPr>
        <p:txBody>
          <a:bodyPr wrap="none" rtlCol="0">
            <a:spAutoFit/>
          </a:bodyPr>
          <a:lstStyle/>
          <a:p>
            <a:r>
              <a:rPr lang="en-US" b="1" dirty="0"/>
              <a:t>Timor Trough</a:t>
            </a:r>
          </a:p>
          <a:p>
            <a:r>
              <a:rPr lang="en-US" b="1" dirty="0"/>
              <a:t>10,000’ WD</a:t>
            </a:r>
          </a:p>
        </p:txBody>
      </p:sp>
      <p:sp>
        <p:nvSpPr>
          <p:cNvPr id="39" name="TextBox 38">
            <a:extLst>
              <a:ext uri="{FF2B5EF4-FFF2-40B4-BE49-F238E27FC236}">
                <a16:creationId xmlns:a16="http://schemas.microsoft.com/office/drawing/2014/main" id="{E47EED1E-1A10-474E-83D1-106B5C883B96}"/>
              </a:ext>
            </a:extLst>
          </p:cNvPr>
          <p:cNvSpPr txBox="1"/>
          <p:nvPr/>
        </p:nvSpPr>
        <p:spPr>
          <a:xfrm>
            <a:off x="3252646" y="444731"/>
            <a:ext cx="1066254" cy="369332"/>
          </a:xfrm>
          <a:prstGeom prst="rect">
            <a:avLst/>
          </a:prstGeom>
          <a:noFill/>
        </p:spPr>
        <p:txBody>
          <a:bodyPr wrap="none" rtlCol="0">
            <a:spAutoFit/>
          </a:bodyPr>
          <a:lstStyle/>
          <a:p>
            <a:r>
              <a:rPr lang="en-US" b="1" dirty="0"/>
              <a:t>Sea Level</a:t>
            </a:r>
          </a:p>
        </p:txBody>
      </p:sp>
      <p:sp>
        <p:nvSpPr>
          <p:cNvPr id="40" name="TextBox 39">
            <a:extLst>
              <a:ext uri="{FF2B5EF4-FFF2-40B4-BE49-F238E27FC236}">
                <a16:creationId xmlns:a16="http://schemas.microsoft.com/office/drawing/2014/main" id="{1A8B0AD0-2743-4DCF-B3C1-75E326794038}"/>
              </a:ext>
            </a:extLst>
          </p:cNvPr>
          <p:cNvSpPr txBox="1"/>
          <p:nvPr/>
        </p:nvSpPr>
        <p:spPr>
          <a:xfrm>
            <a:off x="3252646" y="3474755"/>
            <a:ext cx="1066254" cy="369332"/>
          </a:xfrm>
          <a:prstGeom prst="rect">
            <a:avLst/>
          </a:prstGeom>
          <a:noFill/>
        </p:spPr>
        <p:txBody>
          <a:bodyPr wrap="none" rtlCol="0">
            <a:spAutoFit/>
          </a:bodyPr>
          <a:lstStyle/>
          <a:p>
            <a:r>
              <a:rPr lang="en-US" b="1" dirty="0"/>
              <a:t>Sea Level</a:t>
            </a:r>
          </a:p>
        </p:txBody>
      </p:sp>
      <p:sp>
        <p:nvSpPr>
          <p:cNvPr id="12" name="Rectangle 11">
            <a:extLst>
              <a:ext uri="{FF2B5EF4-FFF2-40B4-BE49-F238E27FC236}">
                <a16:creationId xmlns:a16="http://schemas.microsoft.com/office/drawing/2014/main" id="{5030467D-D3DD-4656-89D4-AAF74A820355}"/>
              </a:ext>
            </a:extLst>
          </p:cNvPr>
          <p:cNvSpPr/>
          <p:nvPr/>
        </p:nvSpPr>
        <p:spPr>
          <a:xfrm>
            <a:off x="3357563" y="1457637"/>
            <a:ext cx="638175" cy="150720"/>
          </a:xfrm>
          <a:prstGeom prst="rect">
            <a:avLst/>
          </a:prstGeom>
          <a:solidFill>
            <a:srgbClr val="66FFFF"/>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EE9604B-F1A5-4942-96EF-8296B4AADACD}"/>
              </a:ext>
            </a:extLst>
          </p:cNvPr>
          <p:cNvSpPr txBox="1"/>
          <p:nvPr/>
        </p:nvSpPr>
        <p:spPr>
          <a:xfrm>
            <a:off x="3077875" y="962026"/>
            <a:ext cx="1460400" cy="646331"/>
          </a:xfrm>
          <a:prstGeom prst="rect">
            <a:avLst/>
          </a:prstGeom>
          <a:noFill/>
        </p:spPr>
        <p:txBody>
          <a:bodyPr wrap="none" rtlCol="0">
            <a:spAutoFit/>
          </a:bodyPr>
          <a:lstStyle/>
          <a:p>
            <a:r>
              <a:rPr lang="en-US" b="1" dirty="0"/>
              <a:t>Timor Trough</a:t>
            </a:r>
          </a:p>
          <a:p>
            <a:r>
              <a:rPr lang="en-US" b="1" dirty="0"/>
              <a:t>10,000’ WD</a:t>
            </a:r>
          </a:p>
        </p:txBody>
      </p:sp>
      <p:sp>
        <p:nvSpPr>
          <p:cNvPr id="41" name="Freeform: Shape 40">
            <a:extLst>
              <a:ext uri="{FF2B5EF4-FFF2-40B4-BE49-F238E27FC236}">
                <a16:creationId xmlns:a16="http://schemas.microsoft.com/office/drawing/2014/main" id="{EC34B3F5-B38F-4ACE-8DF5-C12C6F401EBF}"/>
              </a:ext>
            </a:extLst>
          </p:cNvPr>
          <p:cNvSpPr/>
          <p:nvPr/>
        </p:nvSpPr>
        <p:spPr>
          <a:xfrm>
            <a:off x="1404938" y="2047875"/>
            <a:ext cx="1057275" cy="361950"/>
          </a:xfrm>
          <a:custGeom>
            <a:avLst/>
            <a:gdLst>
              <a:gd name="connsiteX0" fmla="*/ 114300 w 1057275"/>
              <a:gd name="connsiteY0" fmla="*/ 328613 h 361950"/>
              <a:gd name="connsiteX1" fmla="*/ 138112 w 1057275"/>
              <a:gd name="connsiteY1" fmla="*/ 314325 h 361950"/>
              <a:gd name="connsiteX2" fmla="*/ 166687 w 1057275"/>
              <a:gd name="connsiteY2" fmla="*/ 304800 h 361950"/>
              <a:gd name="connsiteX3" fmla="*/ 209550 w 1057275"/>
              <a:gd name="connsiteY3" fmla="*/ 295275 h 361950"/>
              <a:gd name="connsiteX4" fmla="*/ 242887 w 1057275"/>
              <a:gd name="connsiteY4" fmla="*/ 276225 h 361950"/>
              <a:gd name="connsiteX5" fmla="*/ 290512 w 1057275"/>
              <a:gd name="connsiteY5" fmla="*/ 252413 h 361950"/>
              <a:gd name="connsiteX6" fmla="*/ 304800 w 1057275"/>
              <a:gd name="connsiteY6" fmla="*/ 238125 h 361950"/>
              <a:gd name="connsiteX7" fmla="*/ 338137 w 1057275"/>
              <a:gd name="connsiteY7" fmla="*/ 228600 h 361950"/>
              <a:gd name="connsiteX8" fmla="*/ 466725 w 1057275"/>
              <a:gd name="connsiteY8" fmla="*/ 233363 h 361950"/>
              <a:gd name="connsiteX9" fmla="*/ 495300 w 1057275"/>
              <a:gd name="connsiteY9" fmla="*/ 242888 h 361950"/>
              <a:gd name="connsiteX10" fmla="*/ 509587 w 1057275"/>
              <a:gd name="connsiteY10" fmla="*/ 247650 h 361950"/>
              <a:gd name="connsiteX11" fmla="*/ 533400 w 1057275"/>
              <a:gd name="connsiteY11" fmla="*/ 257175 h 361950"/>
              <a:gd name="connsiteX12" fmla="*/ 571500 w 1057275"/>
              <a:gd name="connsiteY12" fmla="*/ 261938 h 361950"/>
              <a:gd name="connsiteX13" fmla="*/ 595312 w 1057275"/>
              <a:gd name="connsiteY13" fmla="*/ 271463 h 361950"/>
              <a:gd name="connsiteX14" fmla="*/ 628650 w 1057275"/>
              <a:gd name="connsiteY14" fmla="*/ 280988 h 361950"/>
              <a:gd name="connsiteX15" fmla="*/ 642937 w 1057275"/>
              <a:gd name="connsiteY15" fmla="*/ 290513 h 361950"/>
              <a:gd name="connsiteX16" fmla="*/ 676275 w 1057275"/>
              <a:gd name="connsiteY16" fmla="*/ 304800 h 361950"/>
              <a:gd name="connsiteX17" fmla="*/ 695325 w 1057275"/>
              <a:gd name="connsiteY17" fmla="*/ 319088 h 361950"/>
              <a:gd name="connsiteX18" fmla="*/ 704850 w 1057275"/>
              <a:gd name="connsiteY18" fmla="*/ 333375 h 361950"/>
              <a:gd name="connsiteX19" fmla="*/ 728662 w 1057275"/>
              <a:gd name="connsiteY19" fmla="*/ 342900 h 361950"/>
              <a:gd name="connsiteX20" fmla="*/ 742950 w 1057275"/>
              <a:gd name="connsiteY20" fmla="*/ 347663 h 361950"/>
              <a:gd name="connsiteX21" fmla="*/ 781050 w 1057275"/>
              <a:gd name="connsiteY21" fmla="*/ 361950 h 361950"/>
              <a:gd name="connsiteX22" fmla="*/ 819150 w 1057275"/>
              <a:gd name="connsiteY22" fmla="*/ 357188 h 361950"/>
              <a:gd name="connsiteX23" fmla="*/ 852487 w 1057275"/>
              <a:gd name="connsiteY23" fmla="*/ 352425 h 361950"/>
              <a:gd name="connsiteX24" fmla="*/ 895350 w 1057275"/>
              <a:gd name="connsiteY24" fmla="*/ 347663 h 361950"/>
              <a:gd name="connsiteX25" fmla="*/ 976312 w 1057275"/>
              <a:gd name="connsiteY25" fmla="*/ 323850 h 361950"/>
              <a:gd name="connsiteX26" fmla="*/ 1000125 w 1057275"/>
              <a:gd name="connsiteY26" fmla="*/ 295275 h 361950"/>
              <a:gd name="connsiteX27" fmla="*/ 1009650 w 1057275"/>
              <a:gd name="connsiteY27" fmla="*/ 280988 h 361950"/>
              <a:gd name="connsiteX28" fmla="*/ 1028700 w 1057275"/>
              <a:gd name="connsiteY28" fmla="*/ 276225 h 361950"/>
              <a:gd name="connsiteX29" fmla="*/ 1038225 w 1057275"/>
              <a:gd name="connsiteY29" fmla="*/ 261938 h 361950"/>
              <a:gd name="connsiteX30" fmla="*/ 1047750 w 1057275"/>
              <a:gd name="connsiteY30" fmla="*/ 228600 h 361950"/>
              <a:gd name="connsiteX31" fmla="*/ 1057275 w 1057275"/>
              <a:gd name="connsiteY31" fmla="*/ 214313 h 361950"/>
              <a:gd name="connsiteX32" fmla="*/ 1052512 w 1057275"/>
              <a:gd name="connsiteY32" fmla="*/ 180975 h 361950"/>
              <a:gd name="connsiteX33" fmla="*/ 1038225 w 1057275"/>
              <a:gd name="connsiteY33" fmla="*/ 171450 h 361950"/>
              <a:gd name="connsiteX34" fmla="*/ 1033462 w 1057275"/>
              <a:gd name="connsiteY34" fmla="*/ 157163 h 361950"/>
              <a:gd name="connsiteX35" fmla="*/ 1028700 w 1057275"/>
              <a:gd name="connsiteY35" fmla="*/ 128588 h 361950"/>
              <a:gd name="connsiteX36" fmla="*/ 971550 w 1057275"/>
              <a:gd name="connsiteY36" fmla="*/ 90488 h 361950"/>
              <a:gd name="connsiteX37" fmla="*/ 942975 w 1057275"/>
              <a:gd name="connsiteY37" fmla="*/ 80963 h 361950"/>
              <a:gd name="connsiteX38" fmla="*/ 919162 w 1057275"/>
              <a:gd name="connsiteY38" fmla="*/ 76200 h 361950"/>
              <a:gd name="connsiteX39" fmla="*/ 885825 w 1057275"/>
              <a:gd name="connsiteY39" fmla="*/ 71438 h 361950"/>
              <a:gd name="connsiteX40" fmla="*/ 852487 w 1057275"/>
              <a:gd name="connsiteY40" fmla="*/ 61913 h 361950"/>
              <a:gd name="connsiteX41" fmla="*/ 804862 w 1057275"/>
              <a:gd name="connsiteY41" fmla="*/ 47625 h 361950"/>
              <a:gd name="connsiteX42" fmla="*/ 776287 w 1057275"/>
              <a:gd name="connsiteY42" fmla="*/ 28575 h 361950"/>
              <a:gd name="connsiteX43" fmla="*/ 762000 w 1057275"/>
              <a:gd name="connsiteY43" fmla="*/ 19050 h 361950"/>
              <a:gd name="connsiteX44" fmla="*/ 733425 w 1057275"/>
              <a:gd name="connsiteY44" fmla="*/ 9525 h 361950"/>
              <a:gd name="connsiteX45" fmla="*/ 719137 w 1057275"/>
              <a:gd name="connsiteY45" fmla="*/ 4763 h 361950"/>
              <a:gd name="connsiteX46" fmla="*/ 704850 w 1057275"/>
              <a:gd name="connsiteY46" fmla="*/ 0 h 361950"/>
              <a:gd name="connsiteX47" fmla="*/ 642937 w 1057275"/>
              <a:gd name="connsiteY47" fmla="*/ 4763 h 361950"/>
              <a:gd name="connsiteX48" fmla="*/ 628650 w 1057275"/>
              <a:gd name="connsiteY48" fmla="*/ 9525 h 361950"/>
              <a:gd name="connsiteX49" fmla="*/ 600075 w 1057275"/>
              <a:gd name="connsiteY49" fmla="*/ 14288 h 361950"/>
              <a:gd name="connsiteX50" fmla="*/ 581025 w 1057275"/>
              <a:gd name="connsiteY50" fmla="*/ 19050 h 361950"/>
              <a:gd name="connsiteX51" fmla="*/ 571500 w 1057275"/>
              <a:gd name="connsiteY51" fmla="*/ 33338 h 361950"/>
              <a:gd name="connsiteX52" fmla="*/ 557212 w 1057275"/>
              <a:gd name="connsiteY52" fmla="*/ 61913 h 361950"/>
              <a:gd name="connsiteX53" fmla="*/ 495300 w 1057275"/>
              <a:gd name="connsiteY53" fmla="*/ 80963 h 361950"/>
              <a:gd name="connsiteX54" fmla="*/ 457200 w 1057275"/>
              <a:gd name="connsiteY54" fmla="*/ 85725 h 361950"/>
              <a:gd name="connsiteX55" fmla="*/ 395287 w 1057275"/>
              <a:gd name="connsiteY55" fmla="*/ 80963 h 361950"/>
              <a:gd name="connsiteX56" fmla="*/ 366712 w 1057275"/>
              <a:gd name="connsiteY56" fmla="*/ 71438 h 361950"/>
              <a:gd name="connsiteX57" fmla="*/ 338137 w 1057275"/>
              <a:gd name="connsiteY57" fmla="*/ 66675 h 361950"/>
              <a:gd name="connsiteX58" fmla="*/ 309562 w 1057275"/>
              <a:gd name="connsiteY58" fmla="*/ 57150 h 361950"/>
              <a:gd name="connsiteX59" fmla="*/ 295275 w 1057275"/>
              <a:gd name="connsiteY59" fmla="*/ 52388 h 361950"/>
              <a:gd name="connsiteX60" fmla="*/ 280987 w 1057275"/>
              <a:gd name="connsiteY60" fmla="*/ 42863 h 361950"/>
              <a:gd name="connsiteX61" fmla="*/ 276225 w 1057275"/>
              <a:gd name="connsiteY61" fmla="*/ 28575 h 361950"/>
              <a:gd name="connsiteX62" fmla="*/ 247650 w 1057275"/>
              <a:gd name="connsiteY62" fmla="*/ 19050 h 361950"/>
              <a:gd name="connsiteX63" fmla="*/ 233362 w 1057275"/>
              <a:gd name="connsiteY63" fmla="*/ 14288 h 361950"/>
              <a:gd name="connsiteX64" fmla="*/ 219075 w 1057275"/>
              <a:gd name="connsiteY64" fmla="*/ 9525 h 361950"/>
              <a:gd name="connsiteX65" fmla="*/ 100012 w 1057275"/>
              <a:gd name="connsiteY65" fmla="*/ 14288 h 361950"/>
              <a:gd name="connsiteX66" fmla="*/ 38100 w 1057275"/>
              <a:gd name="connsiteY66" fmla="*/ 23813 h 361950"/>
              <a:gd name="connsiteX67" fmla="*/ 23812 w 1057275"/>
              <a:gd name="connsiteY67" fmla="*/ 33338 h 361950"/>
              <a:gd name="connsiteX68" fmla="*/ 9525 w 1057275"/>
              <a:gd name="connsiteY68" fmla="*/ 38100 h 361950"/>
              <a:gd name="connsiteX69" fmla="*/ 0 w 1057275"/>
              <a:gd name="connsiteY69" fmla="*/ 52388 h 361950"/>
              <a:gd name="connsiteX70" fmla="*/ 4762 w 1057275"/>
              <a:gd name="connsiteY70" fmla="*/ 223838 h 361950"/>
              <a:gd name="connsiteX71" fmla="*/ 9525 w 1057275"/>
              <a:gd name="connsiteY71" fmla="*/ 238125 h 361950"/>
              <a:gd name="connsiteX72" fmla="*/ 19050 w 1057275"/>
              <a:gd name="connsiteY72" fmla="*/ 252413 h 361950"/>
              <a:gd name="connsiteX73" fmla="*/ 33337 w 1057275"/>
              <a:gd name="connsiteY73" fmla="*/ 280988 h 361950"/>
              <a:gd name="connsiteX74" fmla="*/ 47625 w 1057275"/>
              <a:gd name="connsiteY74" fmla="*/ 290513 h 361950"/>
              <a:gd name="connsiteX75" fmla="*/ 76200 w 1057275"/>
              <a:gd name="connsiteY75" fmla="*/ 314325 h 361950"/>
              <a:gd name="connsiteX76" fmla="*/ 114300 w 1057275"/>
              <a:gd name="connsiteY76" fmla="*/ 328613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057275" h="361950">
                <a:moveTo>
                  <a:pt x="114300" y="328613"/>
                </a:moveTo>
                <a:cubicBezTo>
                  <a:pt x="124619" y="328613"/>
                  <a:pt x="129685" y="318155"/>
                  <a:pt x="138112" y="314325"/>
                </a:cubicBezTo>
                <a:cubicBezTo>
                  <a:pt x="147252" y="310170"/>
                  <a:pt x="157162" y="307975"/>
                  <a:pt x="166687" y="304800"/>
                </a:cubicBezTo>
                <a:cubicBezTo>
                  <a:pt x="190132" y="296985"/>
                  <a:pt x="176032" y="300862"/>
                  <a:pt x="209550" y="295275"/>
                </a:cubicBezTo>
                <a:cubicBezTo>
                  <a:pt x="258962" y="262332"/>
                  <a:pt x="182476" y="312472"/>
                  <a:pt x="242887" y="276225"/>
                </a:cubicBezTo>
                <a:cubicBezTo>
                  <a:pt x="283388" y="251925"/>
                  <a:pt x="256651" y="260877"/>
                  <a:pt x="290512" y="252413"/>
                </a:cubicBezTo>
                <a:cubicBezTo>
                  <a:pt x="295275" y="247650"/>
                  <a:pt x="299196" y="241861"/>
                  <a:pt x="304800" y="238125"/>
                </a:cubicBezTo>
                <a:cubicBezTo>
                  <a:pt x="308897" y="235394"/>
                  <a:pt x="335600" y="229234"/>
                  <a:pt x="338137" y="228600"/>
                </a:cubicBezTo>
                <a:cubicBezTo>
                  <a:pt x="381000" y="230188"/>
                  <a:pt x="424009" y="229480"/>
                  <a:pt x="466725" y="233363"/>
                </a:cubicBezTo>
                <a:cubicBezTo>
                  <a:pt x="476724" y="234272"/>
                  <a:pt x="485775" y="239713"/>
                  <a:pt x="495300" y="242888"/>
                </a:cubicBezTo>
                <a:cubicBezTo>
                  <a:pt x="500062" y="244475"/>
                  <a:pt x="504926" y="245786"/>
                  <a:pt x="509587" y="247650"/>
                </a:cubicBezTo>
                <a:cubicBezTo>
                  <a:pt x="517525" y="250825"/>
                  <a:pt x="525070" y="255253"/>
                  <a:pt x="533400" y="257175"/>
                </a:cubicBezTo>
                <a:cubicBezTo>
                  <a:pt x="545871" y="260053"/>
                  <a:pt x="558800" y="260350"/>
                  <a:pt x="571500" y="261938"/>
                </a:cubicBezTo>
                <a:cubicBezTo>
                  <a:pt x="579437" y="265113"/>
                  <a:pt x="587202" y="268760"/>
                  <a:pt x="595312" y="271463"/>
                </a:cubicBezTo>
                <a:cubicBezTo>
                  <a:pt x="604474" y="274517"/>
                  <a:pt x="619472" y="276399"/>
                  <a:pt x="628650" y="280988"/>
                </a:cubicBezTo>
                <a:cubicBezTo>
                  <a:pt x="633769" y="283548"/>
                  <a:pt x="637818" y="287953"/>
                  <a:pt x="642937" y="290513"/>
                </a:cubicBezTo>
                <a:cubicBezTo>
                  <a:pt x="675346" y="306717"/>
                  <a:pt x="636633" y="280023"/>
                  <a:pt x="676275" y="304800"/>
                </a:cubicBezTo>
                <a:cubicBezTo>
                  <a:pt x="683006" y="309007"/>
                  <a:pt x="689712" y="313475"/>
                  <a:pt x="695325" y="319088"/>
                </a:cubicBezTo>
                <a:cubicBezTo>
                  <a:pt x="699372" y="323135"/>
                  <a:pt x="700192" y="330048"/>
                  <a:pt x="704850" y="333375"/>
                </a:cubicBezTo>
                <a:cubicBezTo>
                  <a:pt x="711806" y="338344"/>
                  <a:pt x="720658" y="339898"/>
                  <a:pt x="728662" y="342900"/>
                </a:cubicBezTo>
                <a:cubicBezTo>
                  <a:pt x="733363" y="344663"/>
                  <a:pt x="738249" y="345900"/>
                  <a:pt x="742950" y="347663"/>
                </a:cubicBezTo>
                <a:cubicBezTo>
                  <a:pt x="788479" y="364737"/>
                  <a:pt x="748636" y="351147"/>
                  <a:pt x="781050" y="361950"/>
                </a:cubicBezTo>
                <a:lnTo>
                  <a:pt x="819150" y="357188"/>
                </a:lnTo>
                <a:lnTo>
                  <a:pt x="852487" y="352425"/>
                </a:lnTo>
                <a:cubicBezTo>
                  <a:pt x="866752" y="350642"/>
                  <a:pt x="881062" y="349250"/>
                  <a:pt x="895350" y="347663"/>
                </a:cubicBezTo>
                <a:cubicBezTo>
                  <a:pt x="938514" y="318887"/>
                  <a:pt x="912524" y="329650"/>
                  <a:pt x="976312" y="323850"/>
                </a:cubicBezTo>
                <a:cubicBezTo>
                  <a:pt x="999960" y="288379"/>
                  <a:pt x="969567" y="331944"/>
                  <a:pt x="1000125" y="295275"/>
                </a:cubicBezTo>
                <a:cubicBezTo>
                  <a:pt x="1003789" y="290878"/>
                  <a:pt x="1004888" y="284163"/>
                  <a:pt x="1009650" y="280988"/>
                </a:cubicBezTo>
                <a:cubicBezTo>
                  <a:pt x="1015096" y="277357"/>
                  <a:pt x="1022350" y="277813"/>
                  <a:pt x="1028700" y="276225"/>
                </a:cubicBezTo>
                <a:cubicBezTo>
                  <a:pt x="1031875" y="271463"/>
                  <a:pt x="1035970" y="267199"/>
                  <a:pt x="1038225" y="261938"/>
                </a:cubicBezTo>
                <a:cubicBezTo>
                  <a:pt x="1047385" y="240564"/>
                  <a:pt x="1038477" y="247145"/>
                  <a:pt x="1047750" y="228600"/>
                </a:cubicBezTo>
                <a:cubicBezTo>
                  <a:pt x="1050310" y="223481"/>
                  <a:pt x="1054100" y="219075"/>
                  <a:pt x="1057275" y="214313"/>
                </a:cubicBezTo>
                <a:cubicBezTo>
                  <a:pt x="1055687" y="203200"/>
                  <a:pt x="1057071" y="191233"/>
                  <a:pt x="1052512" y="180975"/>
                </a:cubicBezTo>
                <a:cubicBezTo>
                  <a:pt x="1050187" y="175745"/>
                  <a:pt x="1041801" y="175919"/>
                  <a:pt x="1038225" y="171450"/>
                </a:cubicBezTo>
                <a:cubicBezTo>
                  <a:pt x="1035089" y="167530"/>
                  <a:pt x="1035050" y="161925"/>
                  <a:pt x="1033462" y="157163"/>
                </a:cubicBezTo>
                <a:cubicBezTo>
                  <a:pt x="1031875" y="147638"/>
                  <a:pt x="1033566" y="136929"/>
                  <a:pt x="1028700" y="128588"/>
                </a:cubicBezTo>
                <a:cubicBezTo>
                  <a:pt x="1011478" y="99064"/>
                  <a:pt x="999150" y="99688"/>
                  <a:pt x="971550" y="90488"/>
                </a:cubicBezTo>
                <a:lnTo>
                  <a:pt x="942975" y="80963"/>
                </a:lnTo>
                <a:cubicBezTo>
                  <a:pt x="935037" y="79375"/>
                  <a:pt x="927147" y="77531"/>
                  <a:pt x="919162" y="76200"/>
                </a:cubicBezTo>
                <a:cubicBezTo>
                  <a:pt x="908090" y="74355"/>
                  <a:pt x="896869" y="73446"/>
                  <a:pt x="885825" y="71438"/>
                </a:cubicBezTo>
                <a:cubicBezTo>
                  <a:pt x="865370" y="67719"/>
                  <a:pt x="870327" y="67010"/>
                  <a:pt x="852487" y="61913"/>
                </a:cubicBezTo>
                <a:cubicBezTo>
                  <a:pt x="840842" y="58586"/>
                  <a:pt x="813347" y="53282"/>
                  <a:pt x="804862" y="47625"/>
                </a:cubicBezTo>
                <a:lnTo>
                  <a:pt x="776287" y="28575"/>
                </a:lnTo>
                <a:cubicBezTo>
                  <a:pt x="771525" y="25400"/>
                  <a:pt x="767430" y="20860"/>
                  <a:pt x="762000" y="19050"/>
                </a:cubicBezTo>
                <a:lnTo>
                  <a:pt x="733425" y="9525"/>
                </a:lnTo>
                <a:lnTo>
                  <a:pt x="719137" y="4763"/>
                </a:lnTo>
                <a:lnTo>
                  <a:pt x="704850" y="0"/>
                </a:lnTo>
                <a:cubicBezTo>
                  <a:pt x="684212" y="1588"/>
                  <a:pt x="663476" y="2196"/>
                  <a:pt x="642937" y="4763"/>
                </a:cubicBezTo>
                <a:cubicBezTo>
                  <a:pt x="637956" y="5386"/>
                  <a:pt x="633550" y="8436"/>
                  <a:pt x="628650" y="9525"/>
                </a:cubicBezTo>
                <a:cubicBezTo>
                  <a:pt x="619224" y="11620"/>
                  <a:pt x="609544" y="12394"/>
                  <a:pt x="600075" y="14288"/>
                </a:cubicBezTo>
                <a:cubicBezTo>
                  <a:pt x="593657" y="15572"/>
                  <a:pt x="587375" y="17463"/>
                  <a:pt x="581025" y="19050"/>
                </a:cubicBezTo>
                <a:cubicBezTo>
                  <a:pt x="577850" y="23813"/>
                  <a:pt x="574060" y="28218"/>
                  <a:pt x="571500" y="33338"/>
                </a:cubicBezTo>
                <a:cubicBezTo>
                  <a:pt x="563754" y="48830"/>
                  <a:pt x="570859" y="48265"/>
                  <a:pt x="557212" y="61913"/>
                </a:cubicBezTo>
                <a:cubicBezTo>
                  <a:pt x="541311" y="77815"/>
                  <a:pt x="515003" y="77679"/>
                  <a:pt x="495300" y="80963"/>
                </a:cubicBezTo>
                <a:cubicBezTo>
                  <a:pt x="482675" y="83067"/>
                  <a:pt x="469900" y="84138"/>
                  <a:pt x="457200" y="85725"/>
                </a:cubicBezTo>
                <a:cubicBezTo>
                  <a:pt x="436562" y="84138"/>
                  <a:pt x="415732" y="84191"/>
                  <a:pt x="395287" y="80963"/>
                </a:cubicBezTo>
                <a:cubicBezTo>
                  <a:pt x="385370" y="79397"/>
                  <a:pt x="376616" y="73089"/>
                  <a:pt x="366712" y="71438"/>
                </a:cubicBezTo>
                <a:cubicBezTo>
                  <a:pt x="357187" y="69850"/>
                  <a:pt x="347505" y="69017"/>
                  <a:pt x="338137" y="66675"/>
                </a:cubicBezTo>
                <a:cubicBezTo>
                  <a:pt x="328397" y="64240"/>
                  <a:pt x="319087" y="60325"/>
                  <a:pt x="309562" y="57150"/>
                </a:cubicBezTo>
                <a:lnTo>
                  <a:pt x="295275" y="52388"/>
                </a:lnTo>
                <a:cubicBezTo>
                  <a:pt x="290512" y="49213"/>
                  <a:pt x="284563" y="47333"/>
                  <a:pt x="280987" y="42863"/>
                </a:cubicBezTo>
                <a:cubicBezTo>
                  <a:pt x="277851" y="38943"/>
                  <a:pt x="280310" y="31493"/>
                  <a:pt x="276225" y="28575"/>
                </a:cubicBezTo>
                <a:cubicBezTo>
                  <a:pt x="268055" y="22739"/>
                  <a:pt x="257175" y="22225"/>
                  <a:pt x="247650" y="19050"/>
                </a:cubicBezTo>
                <a:lnTo>
                  <a:pt x="233362" y="14288"/>
                </a:lnTo>
                <a:lnTo>
                  <a:pt x="219075" y="9525"/>
                </a:lnTo>
                <a:cubicBezTo>
                  <a:pt x="179387" y="11113"/>
                  <a:pt x="139659" y="11885"/>
                  <a:pt x="100012" y="14288"/>
                </a:cubicBezTo>
                <a:cubicBezTo>
                  <a:pt x="75183" y="15793"/>
                  <a:pt x="60989" y="19235"/>
                  <a:pt x="38100" y="23813"/>
                </a:cubicBezTo>
                <a:cubicBezTo>
                  <a:pt x="33337" y="26988"/>
                  <a:pt x="28932" y="30778"/>
                  <a:pt x="23812" y="33338"/>
                </a:cubicBezTo>
                <a:cubicBezTo>
                  <a:pt x="19322" y="35583"/>
                  <a:pt x="13445" y="34964"/>
                  <a:pt x="9525" y="38100"/>
                </a:cubicBezTo>
                <a:cubicBezTo>
                  <a:pt x="5055" y="41676"/>
                  <a:pt x="3175" y="47625"/>
                  <a:pt x="0" y="52388"/>
                </a:cubicBezTo>
                <a:cubicBezTo>
                  <a:pt x="1587" y="109538"/>
                  <a:pt x="1834" y="166741"/>
                  <a:pt x="4762" y="223838"/>
                </a:cubicBezTo>
                <a:cubicBezTo>
                  <a:pt x="5019" y="228851"/>
                  <a:pt x="7280" y="233635"/>
                  <a:pt x="9525" y="238125"/>
                </a:cubicBezTo>
                <a:cubicBezTo>
                  <a:pt x="12085" y="243245"/>
                  <a:pt x="15875" y="247650"/>
                  <a:pt x="19050" y="252413"/>
                </a:cubicBezTo>
                <a:cubicBezTo>
                  <a:pt x="22923" y="264033"/>
                  <a:pt x="24105" y="271756"/>
                  <a:pt x="33337" y="280988"/>
                </a:cubicBezTo>
                <a:cubicBezTo>
                  <a:pt x="37384" y="285035"/>
                  <a:pt x="43228" y="286849"/>
                  <a:pt x="47625" y="290513"/>
                </a:cubicBezTo>
                <a:cubicBezTo>
                  <a:pt x="63426" y="303681"/>
                  <a:pt x="58461" y="305455"/>
                  <a:pt x="76200" y="314325"/>
                </a:cubicBezTo>
                <a:cubicBezTo>
                  <a:pt x="77620" y="315035"/>
                  <a:pt x="103981" y="328613"/>
                  <a:pt x="114300" y="328613"/>
                </a:cubicBezTo>
                <a:close/>
              </a:path>
            </a:pathLst>
          </a:cu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070980EC-880E-48D2-B9E4-EBFB7A5F103F}"/>
              </a:ext>
            </a:extLst>
          </p:cNvPr>
          <p:cNvSpPr/>
          <p:nvPr/>
        </p:nvSpPr>
        <p:spPr>
          <a:xfrm>
            <a:off x="3376649" y="4969669"/>
            <a:ext cx="307145" cy="64294"/>
          </a:xfrm>
          <a:custGeom>
            <a:avLst/>
            <a:gdLst>
              <a:gd name="connsiteX0" fmla="*/ 0 w 278606"/>
              <a:gd name="connsiteY0" fmla="*/ 26194 h 52387"/>
              <a:gd name="connsiteX1" fmla="*/ 92868 w 278606"/>
              <a:gd name="connsiteY1" fmla="*/ 47625 h 52387"/>
              <a:gd name="connsiteX2" fmla="*/ 123825 w 278606"/>
              <a:gd name="connsiteY2" fmla="*/ 47625 h 52387"/>
              <a:gd name="connsiteX3" fmla="*/ 140493 w 278606"/>
              <a:gd name="connsiteY3" fmla="*/ 42862 h 52387"/>
              <a:gd name="connsiteX4" fmla="*/ 195262 w 278606"/>
              <a:gd name="connsiteY4" fmla="*/ 50006 h 52387"/>
              <a:gd name="connsiteX5" fmla="*/ 216693 w 278606"/>
              <a:gd name="connsiteY5" fmla="*/ 52387 h 52387"/>
              <a:gd name="connsiteX6" fmla="*/ 257175 w 278606"/>
              <a:gd name="connsiteY6" fmla="*/ 38100 h 52387"/>
              <a:gd name="connsiteX7" fmla="*/ 278606 w 278606"/>
              <a:gd name="connsiteY7" fmla="*/ 16669 h 52387"/>
              <a:gd name="connsiteX8" fmla="*/ 230981 w 278606"/>
              <a:gd name="connsiteY8" fmla="*/ 7144 h 52387"/>
              <a:gd name="connsiteX9" fmla="*/ 164306 w 278606"/>
              <a:gd name="connsiteY9" fmla="*/ 7144 h 52387"/>
              <a:gd name="connsiteX10" fmla="*/ 64293 w 278606"/>
              <a:gd name="connsiteY10" fmla="*/ 0 h 52387"/>
              <a:gd name="connsiteX11" fmla="*/ 0 w 278606"/>
              <a:gd name="connsiteY11" fmla="*/ 26194 h 5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8606" h="52387">
                <a:moveTo>
                  <a:pt x="0" y="26194"/>
                </a:moveTo>
                <a:lnTo>
                  <a:pt x="92868" y="47625"/>
                </a:lnTo>
                <a:lnTo>
                  <a:pt x="123825" y="47625"/>
                </a:lnTo>
                <a:lnTo>
                  <a:pt x="140493" y="42862"/>
                </a:lnTo>
                <a:lnTo>
                  <a:pt x="195262" y="50006"/>
                </a:lnTo>
                <a:lnTo>
                  <a:pt x="216693" y="52387"/>
                </a:lnTo>
                <a:lnTo>
                  <a:pt x="257175" y="38100"/>
                </a:lnTo>
                <a:lnTo>
                  <a:pt x="278606" y="16669"/>
                </a:lnTo>
                <a:lnTo>
                  <a:pt x="230981" y="7144"/>
                </a:lnTo>
                <a:lnTo>
                  <a:pt x="164306" y="7144"/>
                </a:lnTo>
                <a:lnTo>
                  <a:pt x="64293" y="0"/>
                </a:lnTo>
                <a:lnTo>
                  <a:pt x="0" y="26194"/>
                </a:lnTo>
                <a:close/>
              </a:path>
            </a:pathLst>
          </a:cu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A1C3BDA0-26BF-4514-B351-732926037910}"/>
              </a:ext>
            </a:extLst>
          </p:cNvPr>
          <p:cNvGrpSpPr/>
          <p:nvPr/>
        </p:nvGrpSpPr>
        <p:grpSpPr>
          <a:xfrm>
            <a:off x="657225" y="444653"/>
            <a:ext cx="452438" cy="369332"/>
            <a:chOff x="657225" y="444653"/>
            <a:chExt cx="452438" cy="369332"/>
          </a:xfrm>
        </p:grpSpPr>
        <p:sp>
          <p:nvSpPr>
            <p:cNvPr id="44" name="Rectangle 43">
              <a:extLst>
                <a:ext uri="{FF2B5EF4-FFF2-40B4-BE49-F238E27FC236}">
                  <a16:creationId xmlns:a16="http://schemas.microsoft.com/office/drawing/2014/main" id="{7BFBB22B-8704-450A-93F9-29DB2F659D82}"/>
                </a:ext>
              </a:extLst>
            </p:cNvPr>
            <p:cNvSpPr/>
            <p:nvPr/>
          </p:nvSpPr>
          <p:spPr>
            <a:xfrm>
              <a:off x="657225" y="444731"/>
              <a:ext cx="452438" cy="3311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2D811FD-027A-4443-9C75-C99E277EAF45}"/>
                </a:ext>
              </a:extLst>
            </p:cNvPr>
            <p:cNvSpPr txBox="1"/>
            <p:nvPr/>
          </p:nvSpPr>
          <p:spPr>
            <a:xfrm>
              <a:off x="722286" y="444653"/>
              <a:ext cx="333746" cy="369332"/>
            </a:xfrm>
            <a:prstGeom prst="rect">
              <a:avLst/>
            </a:prstGeom>
            <a:noFill/>
          </p:spPr>
          <p:txBody>
            <a:bodyPr wrap="none" rtlCol="0">
              <a:spAutoFit/>
            </a:bodyPr>
            <a:lstStyle/>
            <a:p>
              <a:r>
                <a:rPr lang="en-US" dirty="0"/>
                <a:t>N</a:t>
              </a:r>
            </a:p>
          </p:txBody>
        </p:sp>
      </p:grpSp>
      <p:grpSp>
        <p:nvGrpSpPr>
          <p:cNvPr id="46" name="Group 45">
            <a:extLst>
              <a:ext uri="{FF2B5EF4-FFF2-40B4-BE49-F238E27FC236}">
                <a16:creationId xmlns:a16="http://schemas.microsoft.com/office/drawing/2014/main" id="{D7A003F0-1A64-41C5-A0DA-1E8295D20DFE}"/>
              </a:ext>
            </a:extLst>
          </p:cNvPr>
          <p:cNvGrpSpPr/>
          <p:nvPr/>
        </p:nvGrpSpPr>
        <p:grpSpPr>
          <a:xfrm>
            <a:off x="11243495" y="497657"/>
            <a:ext cx="452438" cy="369332"/>
            <a:chOff x="657225" y="444653"/>
            <a:chExt cx="452438" cy="369332"/>
          </a:xfrm>
        </p:grpSpPr>
        <p:sp>
          <p:nvSpPr>
            <p:cNvPr id="47" name="Rectangle 46">
              <a:extLst>
                <a:ext uri="{FF2B5EF4-FFF2-40B4-BE49-F238E27FC236}">
                  <a16:creationId xmlns:a16="http://schemas.microsoft.com/office/drawing/2014/main" id="{0C65D2C3-9EBE-42EC-842A-9FF5DB3693A6}"/>
                </a:ext>
              </a:extLst>
            </p:cNvPr>
            <p:cNvSpPr/>
            <p:nvPr/>
          </p:nvSpPr>
          <p:spPr>
            <a:xfrm>
              <a:off x="657225" y="444731"/>
              <a:ext cx="452438" cy="3311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18B59606-C38D-46D4-A79E-5F130C908E2B}"/>
                </a:ext>
              </a:extLst>
            </p:cNvPr>
            <p:cNvSpPr txBox="1"/>
            <p:nvPr/>
          </p:nvSpPr>
          <p:spPr>
            <a:xfrm>
              <a:off x="738212" y="444653"/>
              <a:ext cx="290464" cy="369332"/>
            </a:xfrm>
            <a:prstGeom prst="rect">
              <a:avLst/>
            </a:prstGeom>
            <a:noFill/>
          </p:spPr>
          <p:txBody>
            <a:bodyPr wrap="none" rtlCol="0">
              <a:spAutoFit/>
            </a:bodyPr>
            <a:lstStyle/>
            <a:p>
              <a:r>
                <a:rPr lang="en-US" dirty="0"/>
                <a:t>S</a:t>
              </a:r>
            </a:p>
          </p:txBody>
        </p:sp>
      </p:grpSp>
      <p:pic>
        <p:nvPicPr>
          <p:cNvPr id="7" name="Picture 6">
            <a:extLst>
              <a:ext uri="{FF2B5EF4-FFF2-40B4-BE49-F238E27FC236}">
                <a16:creationId xmlns:a16="http://schemas.microsoft.com/office/drawing/2014/main" id="{4FEDFCE7-7BA9-4C74-87DC-486BEF44FB30}"/>
              </a:ext>
            </a:extLst>
          </p:cNvPr>
          <p:cNvPicPr>
            <a:picLocks/>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21093" y="252804"/>
            <a:ext cx="10869608" cy="2988355"/>
          </a:xfrm>
          <a:prstGeom prst="rect">
            <a:avLst/>
          </a:prstGeom>
        </p:spPr>
      </p:pic>
      <p:grpSp>
        <p:nvGrpSpPr>
          <p:cNvPr id="49" name="Group 48">
            <a:extLst>
              <a:ext uri="{FF2B5EF4-FFF2-40B4-BE49-F238E27FC236}">
                <a16:creationId xmlns:a16="http://schemas.microsoft.com/office/drawing/2014/main" id="{0F7EFBA7-1B65-49B1-8D9B-C976660273F4}"/>
              </a:ext>
            </a:extLst>
          </p:cNvPr>
          <p:cNvGrpSpPr/>
          <p:nvPr/>
        </p:nvGrpSpPr>
        <p:grpSpPr>
          <a:xfrm>
            <a:off x="6039210" y="724734"/>
            <a:ext cx="5813700" cy="2711305"/>
            <a:chOff x="6855469" y="1250545"/>
            <a:chExt cx="4960949" cy="2184302"/>
          </a:xfrm>
        </p:grpSpPr>
        <p:sp>
          <p:nvSpPr>
            <p:cNvPr id="50" name="Rectangle 49">
              <a:extLst>
                <a:ext uri="{FF2B5EF4-FFF2-40B4-BE49-F238E27FC236}">
                  <a16:creationId xmlns:a16="http://schemas.microsoft.com/office/drawing/2014/main" id="{68FB06C1-9DF5-4632-A00F-347758A82F02}"/>
                </a:ext>
              </a:extLst>
            </p:cNvPr>
            <p:cNvSpPr/>
            <p:nvPr/>
          </p:nvSpPr>
          <p:spPr>
            <a:xfrm>
              <a:off x="6903929" y="1649238"/>
              <a:ext cx="4849159" cy="1779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34F160FB-37DD-45D7-B996-9FB89A226CDE}"/>
                </a:ext>
              </a:extLst>
            </p:cNvPr>
            <p:cNvSpPr/>
            <p:nvPr/>
          </p:nvSpPr>
          <p:spPr>
            <a:xfrm>
              <a:off x="9060691" y="1311114"/>
              <a:ext cx="1035034" cy="750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a:extLst>
                <a:ext uri="{FF2B5EF4-FFF2-40B4-BE49-F238E27FC236}">
                  <a16:creationId xmlns:a16="http://schemas.microsoft.com/office/drawing/2014/main" id="{ECB7EE73-A117-4A52-8822-179F2980D402}"/>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6855469" y="1250545"/>
              <a:ext cx="4960949" cy="2178455"/>
            </a:xfrm>
            <a:prstGeom prst="rect">
              <a:avLst/>
            </a:prstGeom>
          </p:spPr>
        </p:pic>
        <p:sp>
          <p:nvSpPr>
            <p:cNvPr id="53" name="TextBox 52">
              <a:extLst>
                <a:ext uri="{FF2B5EF4-FFF2-40B4-BE49-F238E27FC236}">
                  <a16:creationId xmlns:a16="http://schemas.microsoft.com/office/drawing/2014/main" id="{69A9D97C-D11D-43C0-829A-076648EEE128}"/>
                </a:ext>
              </a:extLst>
            </p:cNvPr>
            <p:cNvSpPr txBox="1"/>
            <p:nvPr/>
          </p:nvSpPr>
          <p:spPr>
            <a:xfrm>
              <a:off x="7858395" y="3137303"/>
              <a:ext cx="2939837" cy="297544"/>
            </a:xfrm>
            <a:prstGeom prst="rect">
              <a:avLst/>
            </a:prstGeom>
            <a:solidFill>
              <a:schemeClr val="tx1"/>
            </a:solidFill>
          </p:spPr>
          <p:txBody>
            <a:bodyPr wrap="none" rtlCol="0">
              <a:spAutoFit/>
            </a:bodyPr>
            <a:lstStyle/>
            <a:p>
              <a:r>
                <a:rPr lang="en-US" b="1" dirty="0">
                  <a:solidFill>
                    <a:srgbClr val="FFFF00"/>
                  </a:solidFill>
                </a:rPr>
                <a:t>Silberling and Nichols, USGS, 1997</a:t>
              </a:r>
            </a:p>
          </p:txBody>
        </p:sp>
      </p:grpSp>
      <p:sp>
        <p:nvSpPr>
          <p:cNvPr id="54" name="Rectangle 53">
            <a:extLst>
              <a:ext uri="{FF2B5EF4-FFF2-40B4-BE49-F238E27FC236}">
                <a16:creationId xmlns:a16="http://schemas.microsoft.com/office/drawing/2014/main" id="{F42EF79A-3648-44DF-ACE4-9071F955AA64}"/>
              </a:ext>
            </a:extLst>
          </p:cNvPr>
          <p:cNvSpPr/>
          <p:nvPr/>
        </p:nvSpPr>
        <p:spPr>
          <a:xfrm>
            <a:off x="9024936" y="4748213"/>
            <a:ext cx="357187" cy="155733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lide_17_Portland_Audio_Project">
            <a:hlinkClick r:id="" action="ppaction://media"/>
            <a:extLst>
              <a:ext uri="{FF2B5EF4-FFF2-40B4-BE49-F238E27FC236}">
                <a16:creationId xmlns:a16="http://schemas.microsoft.com/office/drawing/2014/main" id="{AD4879AD-28E6-4A3B-9323-FBEBA66DF8B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473159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64" fill="hold"/>
                                        <p:tgtEl>
                                          <p:spTgt spid="6"/>
                                        </p:tgtEl>
                                      </p:cBhvr>
                                    </p:cmd>
                                  </p:childTnLst>
                                </p:cTn>
                              </p:par>
                              <p:par>
                                <p:cTn id="7" presetID="53" presetClass="entr" presetSubtype="528" fill="hold" nodeType="withEffect">
                                  <p:stCondLst>
                                    <p:cond delay="1000"/>
                                  </p:stCondLst>
                                  <p:childTnLst>
                                    <p:set>
                                      <p:cBhvr>
                                        <p:cTn id="8" dur="1" fill="hold">
                                          <p:stCondLst>
                                            <p:cond delay="0"/>
                                          </p:stCondLst>
                                        </p:cTn>
                                        <p:tgtEl>
                                          <p:spTgt spid="7"/>
                                        </p:tgtEl>
                                        <p:attrNameLst>
                                          <p:attrName>style.visibility</p:attrName>
                                        </p:attrNameLst>
                                      </p:cBhvr>
                                      <p:to>
                                        <p:strVal val="visible"/>
                                      </p:to>
                                    </p:set>
                                    <p:anim calcmode="lin" valueType="num">
                                      <p:cBhvr>
                                        <p:cTn id="9" dur="500" fill="hold"/>
                                        <p:tgtEl>
                                          <p:spTgt spid="7"/>
                                        </p:tgtEl>
                                        <p:attrNameLst>
                                          <p:attrName>ppt_w</p:attrName>
                                        </p:attrNameLst>
                                      </p:cBhvr>
                                      <p:tavLst>
                                        <p:tav tm="0">
                                          <p:val>
                                            <p:fltVal val="0"/>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animEffect transition="in" filter="fade">
                                      <p:cBhvr>
                                        <p:cTn id="11" dur="500"/>
                                        <p:tgtEl>
                                          <p:spTgt spid="7"/>
                                        </p:tgtEl>
                                      </p:cBhvr>
                                    </p:animEffect>
                                    <p:anim calcmode="lin" valueType="num">
                                      <p:cBhvr>
                                        <p:cTn id="12" dur="500" fill="hold"/>
                                        <p:tgtEl>
                                          <p:spTgt spid="7"/>
                                        </p:tgtEl>
                                        <p:attrNameLst>
                                          <p:attrName>ppt_x</p:attrName>
                                        </p:attrNameLst>
                                      </p:cBhvr>
                                      <p:tavLst>
                                        <p:tav tm="0">
                                          <p:val>
                                            <p:fltVal val="0.5"/>
                                          </p:val>
                                        </p:tav>
                                        <p:tav tm="100000">
                                          <p:val>
                                            <p:strVal val="#ppt_x"/>
                                          </p:val>
                                        </p:tav>
                                      </p:tavLst>
                                    </p:anim>
                                    <p:anim calcmode="lin" valueType="num">
                                      <p:cBhvr>
                                        <p:cTn id="13" dur="500" fill="hold"/>
                                        <p:tgtEl>
                                          <p:spTgt spid="7"/>
                                        </p:tgtEl>
                                        <p:attrNameLst>
                                          <p:attrName>ppt_y</p:attrName>
                                        </p:attrNameLst>
                                      </p:cBhvr>
                                      <p:tavLst>
                                        <p:tav tm="0">
                                          <p:val>
                                            <p:fltVal val="0.5"/>
                                          </p:val>
                                        </p:tav>
                                        <p:tav tm="100000">
                                          <p:val>
                                            <p:strVal val="#ppt_y"/>
                                          </p:val>
                                        </p:tav>
                                      </p:tavLst>
                                    </p:anim>
                                  </p:childTnLst>
                                </p:cTn>
                              </p:par>
                              <p:par>
                                <p:cTn id="14" presetID="53" presetClass="exit" presetSubtype="32" fill="hold" nodeType="withEffect">
                                  <p:stCondLst>
                                    <p:cond delay="1000"/>
                                  </p:stCondLst>
                                  <p:childTnLst>
                                    <p:anim calcmode="lin" valueType="num">
                                      <p:cBhvr>
                                        <p:cTn id="15" dur="500"/>
                                        <p:tgtEl>
                                          <p:spTgt spid="49"/>
                                        </p:tgtEl>
                                        <p:attrNameLst>
                                          <p:attrName>ppt_w</p:attrName>
                                        </p:attrNameLst>
                                      </p:cBhvr>
                                      <p:tavLst>
                                        <p:tav tm="0">
                                          <p:val>
                                            <p:strVal val="ppt_w"/>
                                          </p:val>
                                        </p:tav>
                                        <p:tav tm="100000">
                                          <p:val>
                                            <p:fltVal val="0"/>
                                          </p:val>
                                        </p:tav>
                                      </p:tavLst>
                                    </p:anim>
                                    <p:anim calcmode="lin" valueType="num">
                                      <p:cBhvr>
                                        <p:cTn id="16" dur="500"/>
                                        <p:tgtEl>
                                          <p:spTgt spid="49"/>
                                        </p:tgtEl>
                                        <p:attrNameLst>
                                          <p:attrName>ppt_h</p:attrName>
                                        </p:attrNameLst>
                                      </p:cBhvr>
                                      <p:tavLst>
                                        <p:tav tm="0">
                                          <p:val>
                                            <p:strVal val="ppt_h"/>
                                          </p:val>
                                        </p:tav>
                                        <p:tav tm="100000">
                                          <p:val>
                                            <p:fltVal val="0"/>
                                          </p:val>
                                        </p:tav>
                                      </p:tavLst>
                                    </p:anim>
                                    <p:animEffect transition="out" filter="fade">
                                      <p:cBhvr>
                                        <p:cTn id="17" dur="500"/>
                                        <p:tgtEl>
                                          <p:spTgt spid="49"/>
                                        </p:tgtEl>
                                      </p:cBhvr>
                                    </p:animEffect>
                                    <p:set>
                                      <p:cBhvr>
                                        <p:cTn id="18"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1C2EF63-417E-4B2A-9691-EF5B7E6F5EE8}"/>
              </a:ext>
            </a:extLst>
          </p:cNvPr>
          <p:cNvPicPr>
            <a:picLocks noChangeAspect="1"/>
          </p:cNvPicPr>
          <p:nvPr/>
        </p:nvPicPr>
        <p:blipFill>
          <a:blip r:embed="rId5">
            <a:clrChange>
              <a:clrFrom>
                <a:srgbClr val="818680"/>
              </a:clrFrom>
              <a:clrTo>
                <a:srgbClr val="818680">
                  <a:alpha val="0"/>
                </a:srgbClr>
              </a:clrTo>
            </a:clrChange>
            <a:extLst>
              <a:ext uri="{28A0092B-C50C-407E-A947-70E740481C1C}">
                <a14:useLocalDpi xmlns:a14="http://schemas.microsoft.com/office/drawing/2010/main"/>
              </a:ext>
            </a:extLst>
          </a:blip>
          <a:stretch>
            <a:fillRect/>
          </a:stretch>
        </p:blipFill>
        <p:spPr>
          <a:xfrm>
            <a:off x="0" y="1207698"/>
            <a:ext cx="12192000" cy="5650301"/>
          </a:xfrm>
          <a:prstGeom prst="rect">
            <a:avLst/>
          </a:prstGeom>
        </p:spPr>
      </p:pic>
      <p:sp>
        <p:nvSpPr>
          <p:cNvPr id="6" name="TextBox 5">
            <a:extLst>
              <a:ext uri="{FF2B5EF4-FFF2-40B4-BE49-F238E27FC236}">
                <a16:creationId xmlns:a16="http://schemas.microsoft.com/office/drawing/2014/main" id="{7A5E9EF3-E72D-4B41-A06E-ADA4C7E13228}"/>
              </a:ext>
            </a:extLst>
          </p:cNvPr>
          <p:cNvSpPr txBox="1"/>
          <p:nvPr/>
        </p:nvSpPr>
        <p:spPr>
          <a:xfrm>
            <a:off x="0" y="104024"/>
            <a:ext cx="6996980" cy="830997"/>
          </a:xfrm>
          <a:prstGeom prst="rect">
            <a:avLst/>
          </a:prstGeom>
          <a:noFill/>
        </p:spPr>
        <p:txBody>
          <a:bodyPr wrap="none" rtlCol="0">
            <a:spAutoFit/>
          </a:bodyPr>
          <a:lstStyle/>
          <a:p>
            <a:r>
              <a:rPr lang="en-US" sz="4800" b="1" dirty="0">
                <a:solidFill>
                  <a:srgbClr val="FFFF00"/>
                </a:solidFill>
              </a:rPr>
              <a:t>Timor Accretionary Prism </a:t>
            </a:r>
          </a:p>
        </p:txBody>
      </p:sp>
      <p:sp>
        <p:nvSpPr>
          <p:cNvPr id="11" name="Rectangle 10">
            <a:extLst>
              <a:ext uri="{FF2B5EF4-FFF2-40B4-BE49-F238E27FC236}">
                <a16:creationId xmlns:a16="http://schemas.microsoft.com/office/drawing/2014/main" id="{CAE13BBC-136B-4D47-A0BE-9B2D61A115DE}"/>
              </a:ext>
            </a:extLst>
          </p:cNvPr>
          <p:cNvSpPr/>
          <p:nvPr/>
        </p:nvSpPr>
        <p:spPr>
          <a:xfrm>
            <a:off x="2097741" y="4764171"/>
            <a:ext cx="10094259" cy="1545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BE471CE-13C4-4A72-A304-FA7F5445D257}"/>
              </a:ext>
            </a:extLst>
          </p:cNvPr>
          <p:cNvPicPr>
            <a:picLocks noChangeAspect="1"/>
          </p:cNvPicPr>
          <p:nvPr/>
        </p:nvPicPr>
        <p:blipFill>
          <a:blip r:embed="rId6"/>
          <a:stretch>
            <a:fillRect/>
          </a:stretch>
        </p:blipFill>
        <p:spPr>
          <a:xfrm>
            <a:off x="6940729" y="6309359"/>
            <a:ext cx="5251271" cy="548640"/>
          </a:xfrm>
          <a:prstGeom prst="rect">
            <a:avLst/>
          </a:prstGeom>
        </p:spPr>
      </p:pic>
      <p:sp>
        <p:nvSpPr>
          <p:cNvPr id="12" name="Rectangle 11">
            <a:extLst>
              <a:ext uri="{FF2B5EF4-FFF2-40B4-BE49-F238E27FC236}">
                <a16:creationId xmlns:a16="http://schemas.microsoft.com/office/drawing/2014/main" id="{8E59A85C-D2E0-4474-99CD-DD8571B9FC57}"/>
              </a:ext>
            </a:extLst>
          </p:cNvPr>
          <p:cNvSpPr/>
          <p:nvPr/>
        </p:nvSpPr>
        <p:spPr>
          <a:xfrm>
            <a:off x="6175254" y="5324586"/>
            <a:ext cx="4313452" cy="3256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9BA8C45-F26F-4241-B2B8-7148C7A338D9}"/>
              </a:ext>
            </a:extLst>
          </p:cNvPr>
          <p:cNvSpPr/>
          <p:nvPr/>
        </p:nvSpPr>
        <p:spPr>
          <a:xfrm>
            <a:off x="5740157" y="4831130"/>
            <a:ext cx="2422208" cy="32569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3AC0FA8-F5E3-4369-96BD-17FFB1CF6B5A}"/>
              </a:ext>
            </a:extLst>
          </p:cNvPr>
          <p:cNvPicPr>
            <a:picLocks noChangeAspect="1"/>
          </p:cNvPicPr>
          <p:nvPr/>
        </p:nvPicPr>
        <p:blipFill>
          <a:blip r:embed="rId7">
            <a:clrChange>
              <a:clrFrom>
                <a:srgbClr val="FFFEFD"/>
              </a:clrFrom>
              <a:clrTo>
                <a:srgbClr val="FFFEFD">
                  <a:alpha val="0"/>
                </a:srgbClr>
              </a:clrTo>
            </a:clrChange>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961453" y="4764171"/>
            <a:ext cx="10230547" cy="1581465"/>
          </a:xfrm>
          <a:prstGeom prst="rect">
            <a:avLst/>
          </a:prstGeom>
          <a:ln w="76200">
            <a:solidFill>
              <a:srgbClr val="0000FF"/>
            </a:solidFill>
          </a:ln>
        </p:spPr>
      </p:pic>
      <p:sp>
        <p:nvSpPr>
          <p:cNvPr id="8" name="TextBox 7">
            <a:extLst>
              <a:ext uri="{FF2B5EF4-FFF2-40B4-BE49-F238E27FC236}">
                <a16:creationId xmlns:a16="http://schemas.microsoft.com/office/drawing/2014/main" id="{971A6F93-3973-4DB9-B09F-C30E6E159997}"/>
              </a:ext>
            </a:extLst>
          </p:cNvPr>
          <p:cNvSpPr txBox="1"/>
          <p:nvPr/>
        </p:nvSpPr>
        <p:spPr>
          <a:xfrm rot="16200000">
            <a:off x="-481144" y="3176313"/>
            <a:ext cx="2052934" cy="584775"/>
          </a:xfrm>
          <a:prstGeom prst="rect">
            <a:avLst/>
          </a:prstGeom>
          <a:noFill/>
        </p:spPr>
        <p:txBody>
          <a:bodyPr wrap="none" rtlCol="0">
            <a:spAutoFit/>
          </a:bodyPr>
          <a:lstStyle/>
          <a:p>
            <a:r>
              <a:rPr lang="en-US" sz="3200" b="1" dirty="0">
                <a:ln>
                  <a:solidFill>
                    <a:sysClr val="windowText" lastClr="000000"/>
                  </a:solidFill>
                </a:ln>
                <a:solidFill>
                  <a:srgbClr val="FFFF00"/>
                </a:solidFill>
              </a:rPr>
              <a:t>~5000 Feet</a:t>
            </a:r>
          </a:p>
        </p:txBody>
      </p:sp>
      <p:cxnSp>
        <p:nvCxnSpPr>
          <p:cNvPr id="10" name="Straight Arrow Connector 9">
            <a:extLst>
              <a:ext uri="{FF2B5EF4-FFF2-40B4-BE49-F238E27FC236}">
                <a16:creationId xmlns:a16="http://schemas.microsoft.com/office/drawing/2014/main" id="{663DC727-EEC5-4480-9B8B-44632BB90DB3}"/>
              </a:ext>
            </a:extLst>
          </p:cNvPr>
          <p:cNvCxnSpPr>
            <a:cxnSpLocks/>
          </p:cNvCxnSpPr>
          <p:nvPr/>
        </p:nvCxnSpPr>
        <p:spPr>
          <a:xfrm flipH="1">
            <a:off x="233496" y="1662550"/>
            <a:ext cx="103239" cy="3612301"/>
          </a:xfrm>
          <a:prstGeom prst="straightConnector1">
            <a:avLst/>
          </a:prstGeom>
          <a:ln w="76200">
            <a:solidFill>
              <a:srgbClr val="FFFF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8E5DA9-26F6-4745-BD0B-F4AF8C8B0527}"/>
              </a:ext>
            </a:extLst>
          </p:cNvPr>
          <p:cNvCxnSpPr/>
          <p:nvPr/>
        </p:nvCxnSpPr>
        <p:spPr>
          <a:xfrm>
            <a:off x="6029423" y="5212422"/>
            <a:ext cx="174879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9B6B7E2A-080D-4E56-8CDB-10C9D6270B59}"/>
              </a:ext>
            </a:extLst>
          </p:cNvPr>
          <p:cNvSpPr/>
          <p:nvPr/>
        </p:nvSpPr>
        <p:spPr>
          <a:xfrm>
            <a:off x="-24714" y="1014627"/>
            <a:ext cx="12220833" cy="1680519"/>
          </a:xfrm>
          <a:custGeom>
            <a:avLst/>
            <a:gdLst>
              <a:gd name="connsiteX0" fmla="*/ 0 w 12220833"/>
              <a:gd name="connsiteY0" fmla="*/ 0 h 1680519"/>
              <a:gd name="connsiteX1" fmla="*/ 12220833 w 12220833"/>
              <a:gd name="connsiteY1" fmla="*/ 0 h 1680519"/>
              <a:gd name="connsiteX2" fmla="*/ 12208476 w 12220833"/>
              <a:gd name="connsiteY2" fmla="*/ 1655805 h 1680519"/>
              <a:gd name="connsiteX3" fmla="*/ 10997514 w 12220833"/>
              <a:gd name="connsiteY3" fmla="*/ 1668162 h 1680519"/>
              <a:gd name="connsiteX4" fmla="*/ 10033687 w 12220833"/>
              <a:gd name="connsiteY4" fmla="*/ 1668162 h 1680519"/>
              <a:gd name="connsiteX5" fmla="*/ 9848336 w 12220833"/>
              <a:gd name="connsiteY5" fmla="*/ 1680519 h 1680519"/>
              <a:gd name="connsiteX6" fmla="*/ 9625914 w 12220833"/>
              <a:gd name="connsiteY6" fmla="*/ 1569308 h 1680519"/>
              <a:gd name="connsiteX7" fmla="*/ 9415849 w 12220833"/>
              <a:gd name="connsiteY7" fmla="*/ 1569308 h 1680519"/>
              <a:gd name="connsiteX8" fmla="*/ 8946292 w 12220833"/>
              <a:gd name="connsiteY8" fmla="*/ 1507524 h 1680519"/>
              <a:gd name="connsiteX9" fmla="*/ 8649730 w 12220833"/>
              <a:gd name="connsiteY9" fmla="*/ 1408670 h 1680519"/>
              <a:gd name="connsiteX10" fmla="*/ 8439665 w 12220833"/>
              <a:gd name="connsiteY10" fmla="*/ 1285103 h 1680519"/>
              <a:gd name="connsiteX11" fmla="*/ 8229600 w 12220833"/>
              <a:gd name="connsiteY11" fmla="*/ 1198605 h 1680519"/>
              <a:gd name="connsiteX12" fmla="*/ 7858898 w 12220833"/>
              <a:gd name="connsiteY12" fmla="*/ 1087395 h 1680519"/>
              <a:gd name="connsiteX13" fmla="*/ 7587049 w 12220833"/>
              <a:gd name="connsiteY13" fmla="*/ 1013254 h 1680519"/>
              <a:gd name="connsiteX14" fmla="*/ 7352271 w 12220833"/>
              <a:gd name="connsiteY14" fmla="*/ 1087395 h 1680519"/>
              <a:gd name="connsiteX15" fmla="*/ 7228703 w 12220833"/>
              <a:gd name="connsiteY15" fmla="*/ 939114 h 1680519"/>
              <a:gd name="connsiteX16" fmla="*/ 7030995 w 12220833"/>
              <a:gd name="connsiteY16" fmla="*/ 951470 h 1680519"/>
              <a:gd name="connsiteX17" fmla="*/ 6759146 w 12220833"/>
              <a:gd name="connsiteY17" fmla="*/ 951470 h 1680519"/>
              <a:gd name="connsiteX18" fmla="*/ 6499655 w 12220833"/>
              <a:gd name="connsiteY18" fmla="*/ 926757 h 1680519"/>
              <a:gd name="connsiteX19" fmla="*/ 6252519 w 12220833"/>
              <a:gd name="connsiteY19" fmla="*/ 939114 h 1680519"/>
              <a:gd name="connsiteX20" fmla="*/ 6054811 w 12220833"/>
              <a:gd name="connsiteY20" fmla="*/ 1025611 h 1680519"/>
              <a:gd name="connsiteX21" fmla="*/ 5696465 w 12220833"/>
              <a:gd name="connsiteY21" fmla="*/ 963827 h 1680519"/>
              <a:gd name="connsiteX22" fmla="*/ 5449330 w 12220833"/>
              <a:gd name="connsiteY22" fmla="*/ 951470 h 1680519"/>
              <a:gd name="connsiteX23" fmla="*/ 5239265 w 12220833"/>
              <a:gd name="connsiteY23" fmla="*/ 939114 h 1680519"/>
              <a:gd name="connsiteX24" fmla="*/ 4942703 w 12220833"/>
              <a:gd name="connsiteY24" fmla="*/ 914400 h 1680519"/>
              <a:gd name="connsiteX25" fmla="*/ 4744995 w 12220833"/>
              <a:gd name="connsiteY25" fmla="*/ 815546 h 1680519"/>
              <a:gd name="connsiteX26" fmla="*/ 4572000 w 12220833"/>
              <a:gd name="connsiteY26" fmla="*/ 753762 h 1680519"/>
              <a:gd name="connsiteX27" fmla="*/ 4188941 w 12220833"/>
              <a:gd name="connsiteY27" fmla="*/ 766119 h 1680519"/>
              <a:gd name="connsiteX28" fmla="*/ 3756455 w 12220833"/>
              <a:gd name="connsiteY28" fmla="*/ 766119 h 1680519"/>
              <a:gd name="connsiteX29" fmla="*/ 3459892 w 12220833"/>
              <a:gd name="connsiteY29" fmla="*/ 790832 h 1680519"/>
              <a:gd name="connsiteX30" fmla="*/ 3175687 w 12220833"/>
              <a:gd name="connsiteY30" fmla="*/ 889687 h 1680519"/>
              <a:gd name="connsiteX31" fmla="*/ 2928552 w 12220833"/>
              <a:gd name="connsiteY31" fmla="*/ 976184 h 1680519"/>
              <a:gd name="connsiteX32" fmla="*/ 2656703 w 12220833"/>
              <a:gd name="connsiteY32" fmla="*/ 1025611 h 1680519"/>
              <a:gd name="connsiteX33" fmla="*/ 2273644 w 12220833"/>
              <a:gd name="connsiteY33" fmla="*/ 939114 h 1680519"/>
              <a:gd name="connsiteX34" fmla="*/ 2187146 w 12220833"/>
              <a:gd name="connsiteY34" fmla="*/ 902043 h 1680519"/>
              <a:gd name="connsiteX35" fmla="*/ 1940011 w 12220833"/>
              <a:gd name="connsiteY35" fmla="*/ 902043 h 1680519"/>
              <a:gd name="connsiteX36" fmla="*/ 1631092 w 12220833"/>
              <a:gd name="connsiteY36" fmla="*/ 902043 h 1680519"/>
              <a:gd name="connsiteX37" fmla="*/ 1495168 w 12220833"/>
              <a:gd name="connsiteY37" fmla="*/ 790832 h 1680519"/>
              <a:gd name="connsiteX38" fmla="*/ 1248033 w 12220833"/>
              <a:gd name="connsiteY38" fmla="*/ 654908 h 1680519"/>
              <a:gd name="connsiteX39" fmla="*/ 902044 w 12220833"/>
              <a:gd name="connsiteY39" fmla="*/ 580768 h 1680519"/>
              <a:gd name="connsiteX40" fmla="*/ 432487 w 12220833"/>
              <a:gd name="connsiteY40" fmla="*/ 568411 h 1680519"/>
              <a:gd name="connsiteX41" fmla="*/ 135925 w 12220833"/>
              <a:gd name="connsiteY41" fmla="*/ 518984 h 1680519"/>
              <a:gd name="connsiteX42" fmla="*/ 24714 w 12220833"/>
              <a:gd name="connsiteY42" fmla="*/ 518984 h 1680519"/>
              <a:gd name="connsiteX43" fmla="*/ 0 w 12220833"/>
              <a:gd name="connsiteY43" fmla="*/ 0 h 1680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2220833" h="1680519">
                <a:moveTo>
                  <a:pt x="0" y="0"/>
                </a:moveTo>
                <a:lnTo>
                  <a:pt x="12220833" y="0"/>
                </a:lnTo>
                <a:lnTo>
                  <a:pt x="12208476" y="1655805"/>
                </a:lnTo>
                <a:lnTo>
                  <a:pt x="10997514" y="1668162"/>
                </a:lnTo>
                <a:lnTo>
                  <a:pt x="10033687" y="1668162"/>
                </a:lnTo>
                <a:lnTo>
                  <a:pt x="9848336" y="1680519"/>
                </a:lnTo>
                <a:lnTo>
                  <a:pt x="9625914" y="1569308"/>
                </a:lnTo>
                <a:lnTo>
                  <a:pt x="9415849" y="1569308"/>
                </a:lnTo>
                <a:lnTo>
                  <a:pt x="8946292" y="1507524"/>
                </a:lnTo>
                <a:lnTo>
                  <a:pt x="8649730" y="1408670"/>
                </a:lnTo>
                <a:lnTo>
                  <a:pt x="8439665" y="1285103"/>
                </a:lnTo>
                <a:lnTo>
                  <a:pt x="8229600" y="1198605"/>
                </a:lnTo>
                <a:lnTo>
                  <a:pt x="7858898" y="1087395"/>
                </a:lnTo>
                <a:lnTo>
                  <a:pt x="7587049" y="1013254"/>
                </a:lnTo>
                <a:lnTo>
                  <a:pt x="7352271" y="1087395"/>
                </a:lnTo>
                <a:lnTo>
                  <a:pt x="7228703" y="939114"/>
                </a:lnTo>
                <a:lnTo>
                  <a:pt x="7030995" y="951470"/>
                </a:lnTo>
                <a:lnTo>
                  <a:pt x="6759146" y="951470"/>
                </a:lnTo>
                <a:lnTo>
                  <a:pt x="6499655" y="926757"/>
                </a:lnTo>
                <a:lnTo>
                  <a:pt x="6252519" y="939114"/>
                </a:lnTo>
                <a:lnTo>
                  <a:pt x="6054811" y="1025611"/>
                </a:lnTo>
                <a:lnTo>
                  <a:pt x="5696465" y="963827"/>
                </a:lnTo>
                <a:lnTo>
                  <a:pt x="5449330" y="951470"/>
                </a:lnTo>
                <a:lnTo>
                  <a:pt x="5239265" y="939114"/>
                </a:lnTo>
                <a:lnTo>
                  <a:pt x="4942703" y="914400"/>
                </a:lnTo>
                <a:lnTo>
                  <a:pt x="4744995" y="815546"/>
                </a:lnTo>
                <a:lnTo>
                  <a:pt x="4572000" y="753762"/>
                </a:lnTo>
                <a:lnTo>
                  <a:pt x="4188941" y="766119"/>
                </a:lnTo>
                <a:lnTo>
                  <a:pt x="3756455" y="766119"/>
                </a:lnTo>
                <a:lnTo>
                  <a:pt x="3459892" y="790832"/>
                </a:lnTo>
                <a:lnTo>
                  <a:pt x="3175687" y="889687"/>
                </a:lnTo>
                <a:lnTo>
                  <a:pt x="2928552" y="976184"/>
                </a:lnTo>
                <a:lnTo>
                  <a:pt x="2656703" y="1025611"/>
                </a:lnTo>
                <a:lnTo>
                  <a:pt x="2273644" y="939114"/>
                </a:lnTo>
                <a:lnTo>
                  <a:pt x="2187146" y="902043"/>
                </a:lnTo>
                <a:lnTo>
                  <a:pt x="1940011" y="902043"/>
                </a:lnTo>
                <a:lnTo>
                  <a:pt x="1631092" y="902043"/>
                </a:lnTo>
                <a:lnTo>
                  <a:pt x="1495168" y="790832"/>
                </a:lnTo>
                <a:lnTo>
                  <a:pt x="1248033" y="654908"/>
                </a:lnTo>
                <a:lnTo>
                  <a:pt x="902044" y="580768"/>
                </a:lnTo>
                <a:lnTo>
                  <a:pt x="432487" y="568411"/>
                </a:lnTo>
                <a:lnTo>
                  <a:pt x="135925" y="518984"/>
                </a:lnTo>
                <a:lnTo>
                  <a:pt x="24714" y="518984"/>
                </a:lnTo>
                <a:lnTo>
                  <a:pt x="0" y="0"/>
                </a:lnTo>
                <a:close/>
              </a:path>
            </a:pathLst>
          </a:custGeom>
          <a:solidFill>
            <a:srgbClr val="66FFFF"/>
          </a:solidFill>
          <a:ln>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1B26E09-3B15-4E3A-8083-EF5BB383AEE8}"/>
              </a:ext>
            </a:extLst>
          </p:cNvPr>
          <p:cNvSpPr txBox="1"/>
          <p:nvPr/>
        </p:nvSpPr>
        <p:spPr>
          <a:xfrm>
            <a:off x="11666035" y="1018729"/>
            <a:ext cx="426720" cy="707886"/>
          </a:xfrm>
          <a:prstGeom prst="rect">
            <a:avLst/>
          </a:prstGeom>
          <a:noFill/>
        </p:spPr>
        <p:txBody>
          <a:bodyPr wrap="none" rtlCol="0">
            <a:spAutoFit/>
          </a:bodyPr>
          <a:lstStyle/>
          <a:p>
            <a:r>
              <a:rPr lang="en-US" sz="4000" b="1" dirty="0">
                <a:ln>
                  <a:solidFill>
                    <a:sysClr val="windowText" lastClr="000000"/>
                  </a:solidFill>
                </a:ln>
                <a:solidFill>
                  <a:srgbClr val="FFFF00"/>
                </a:solidFill>
              </a:rPr>
              <a:t>S</a:t>
            </a:r>
          </a:p>
        </p:txBody>
      </p:sp>
      <p:sp>
        <p:nvSpPr>
          <p:cNvPr id="7" name="TextBox 6">
            <a:extLst>
              <a:ext uri="{FF2B5EF4-FFF2-40B4-BE49-F238E27FC236}">
                <a16:creationId xmlns:a16="http://schemas.microsoft.com/office/drawing/2014/main" id="{07112F2A-2062-4D17-86E0-0EE83EAAACAC}"/>
              </a:ext>
            </a:extLst>
          </p:cNvPr>
          <p:cNvSpPr txBox="1"/>
          <p:nvPr/>
        </p:nvSpPr>
        <p:spPr>
          <a:xfrm>
            <a:off x="0" y="1018729"/>
            <a:ext cx="522900" cy="707886"/>
          </a:xfrm>
          <a:prstGeom prst="rect">
            <a:avLst/>
          </a:prstGeom>
          <a:noFill/>
        </p:spPr>
        <p:txBody>
          <a:bodyPr wrap="none" rtlCol="0">
            <a:spAutoFit/>
          </a:bodyPr>
          <a:lstStyle/>
          <a:p>
            <a:r>
              <a:rPr lang="en-US" sz="4000" b="1" dirty="0">
                <a:ln>
                  <a:solidFill>
                    <a:sysClr val="windowText" lastClr="000000"/>
                  </a:solidFill>
                </a:ln>
                <a:solidFill>
                  <a:srgbClr val="FFFF00"/>
                </a:solidFill>
              </a:rPr>
              <a:t>N</a:t>
            </a:r>
          </a:p>
        </p:txBody>
      </p:sp>
      <p:sp>
        <p:nvSpPr>
          <p:cNvPr id="9" name="TextBox 8">
            <a:extLst>
              <a:ext uri="{FF2B5EF4-FFF2-40B4-BE49-F238E27FC236}">
                <a16:creationId xmlns:a16="http://schemas.microsoft.com/office/drawing/2014/main" id="{53C81424-1BB4-4984-9FE0-0E641EE8F82F}"/>
              </a:ext>
            </a:extLst>
          </p:cNvPr>
          <p:cNvSpPr txBox="1"/>
          <p:nvPr/>
        </p:nvSpPr>
        <p:spPr>
          <a:xfrm>
            <a:off x="8789975" y="2010852"/>
            <a:ext cx="3463014" cy="523220"/>
          </a:xfrm>
          <a:prstGeom prst="rect">
            <a:avLst/>
          </a:prstGeom>
          <a:noFill/>
        </p:spPr>
        <p:txBody>
          <a:bodyPr wrap="square" rtlCol="0">
            <a:spAutoFit/>
          </a:bodyPr>
          <a:lstStyle/>
          <a:p>
            <a:pPr algn="r"/>
            <a:r>
              <a:rPr lang="en-US" sz="2800" b="1" dirty="0"/>
              <a:t>10,000’ Water Depth</a:t>
            </a:r>
          </a:p>
        </p:txBody>
      </p:sp>
      <p:grpSp>
        <p:nvGrpSpPr>
          <p:cNvPr id="14" name="Group 13">
            <a:extLst>
              <a:ext uri="{FF2B5EF4-FFF2-40B4-BE49-F238E27FC236}">
                <a16:creationId xmlns:a16="http://schemas.microsoft.com/office/drawing/2014/main" id="{A3EAE358-DFBD-4A2D-A1DB-0DF27B77B556}"/>
              </a:ext>
            </a:extLst>
          </p:cNvPr>
          <p:cNvGrpSpPr/>
          <p:nvPr/>
        </p:nvGrpSpPr>
        <p:grpSpPr>
          <a:xfrm>
            <a:off x="2980658" y="1624770"/>
            <a:ext cx="6407943" cy="2702396"/>
            <a:chOff x="2980658" y="1624770"/>
            <a:chExt cx="6407943" cy="2702396"/>
          </a:xfrm>
        </p:grpSpPr>
        <p:sp>
          <p:nvSpPr>
            <p:cNvPr id="15" name="TextBox 14">
              <a:extLst>
                <a:ext uri="{FF2B5EF4-FFF2-40B4-BE49-F238E27FC236}">
                  <a16:creationId xmlns:a16="http://schemas.microsoft.com/office/drawing/2014/main" id="{EA112CE7-20F5-4533-9939-933228C9A092}"/>
                </a:ext>
              </a:extLst>
            </p:cNvPr>
            <p:cNvSpPr txBox="1"/>
            <p:nvPr/>
          </p:nvSpPr>
          <p:spPr>
            <a:xfrm rot="18060000">
              <a:off x="1954223" y="2651205"/>
              <a:ext cx="2637645" cy="584775"/>
            </a:xfrm>
            <a:prstGeom prst="rect">
              <a:avLst/>
            </a:prstGeom>
            <a:noFill/>
          </p:spPr>
          <p:txBody>
            <a:bodyPr wrap="none" rtlCol="0">
              <a:spAutoFit/>
            </a:bodyPr>
            <a:lstStyle/>
            <a:p>
              <a:r>
                <a:rPr lang="en-US" sz="3200" b="1" dirty="0">
                  <a:ln>
                    <a:solidFill>
                      <a:schemeClr val="tx1"/>
                    </a:solidFill>
                  </a:ln>
                  <a:solidFill>
                    <a:srgbClr val="FFFF00"/>
                  </a:solidFill>
                </a:rPr>
                <a:t>Oldest Thrusts</a:t>
              </a:r>
            </a:p>
          </p:txBody>
        </p:sp>
        <p:sp>
          <p:nvSpPr>
            <p:cNvPr id="17" name="TextBox 16">
              <a:extLst>
                <a:ext uri="{FF2B5EF4-FFF2-40B4-BE49-F238E27FC236}">
                  <a16:creationId xmlns:a16="http://schemas.microsoft.com/office/drawing/2014/main" id="{F8469C97-C93F-4A5B-A5E3-FBA1713ED53A}"/>
                </a:ext>
              </a:extLst>
            </p:cNvPr>
            <p:cNvSpPr txBox="1"/>
            <p:nvPr/>
          </p:nvSpPr>
          <p:spPr>
            <a:xfrm rot="18840000">
              <a:off x="4125213" y="2793798"/>
              <a:ext cx="2481961" cy="584775"/>
            </a:xfrm>
            <a:prstGeom prst="rect">
              <a:avLst/>
            </a:prstGeom>
            <a:noFill/>
          </p:spPr>
          <p:txBody>
            <a:bodyPr wrap="none" rtlCol="0">
              <a:spAutoFit/>
            </a:bodyPr>
            <a:lstStyle/>
            <a:p>
              <a:r>
                <a:rPr lang="en-US" sz="3200" b="1" dirty="0">
                  <a:ln>
                    <a:solidFill>
                      <a:schemeClr val="tx1"/>
                    </a:solidFill>
                  </a:ln>
                  <a:solidFill>
                    <a:srgbClr val="FFFF00"/>
                  </a:solidFill>
                </a:rPr>
                <a:t>Older Thrusts</a:t>
              </a:r>
            </a:p>
          </p:txBody>
        </p:sp>
        <p:sp>
          <p:nvSpPr>
            <p:cNvPr id="16" name="TextBox 15">
              <a:extLst>
                <a:ext uri="{FF2B5EF4-FFF2-40B4-BE49-F238E27FC236}">
                  <a16:creationId xmlns:a16="http://schemas.microsoft.com/office/drawing/2014/main" id="{7AE27EA6-33CD-41A6-8400-11AABD9250FC}"/>
                </a:ext>
              </a:extLst>
            </p:cNvPr>
            <p:cNvSpPr txBox="1"/>
            <p:nvPr/>
          </p:nvSpPr>
          <p:spPr>
            <a:xfrm rot="20100000">
              <a:off x="6474470" y="2815101"/>
              <a:ext cx="2914131" cy="584775"/>
            </a:xfrm>
            <a:prstGeom prst="rect">
              <a:avLst/>
            </a:prstGeom>
            <a:noFill/>
          </p:spPr>
          <p:txBody>
            <a:bodyPr wrap="none" rtlCol="0">
              <a:spAutoFit/>
            </a:bodyPr>
            <a:lstStyle/>
            <a:p>
              <a:r>
                <a:rPr lang="en-US" sz="3200" b="1" dirty="0">
                  <a:ln>
                    <a:solidFill>
                      <a:schemeClr val="tx1"/>
                    </a:solidFill>
                  </a:ln>
                  <a:solidFill>
                    <a:srgbClr val="FFFF00"/>
                  </a:solidFill>
                </a:rPr>
                <a:t>Younger Thrusts</a:t>
              </a:r>
            </a:p>
          </p:txBody>
        </p:sp>
      </p:grpSp>
      <p:sp>
        <p:nvSpPr>
          <p:cNvPr id="19" name="TextBox 18">
            <a:extLst>
              <a:ext uri="{FF2B5EF4-FFF2-40B4-BE49-F238E27FC236}">
                <a16:creationId xmlns:a16="http://schemas.microsoft.com/office/drawing/2014/main" id="{71C002AC-5621-4B6F-8444-C1CD71461FDA}"/>
              </a:ext>
            </a:extLst>
          </p:cNvPr>
          <p:cNvSpPr txBox="1"/>
          <p:nvPr/>
        </p:nvSpPr>
        <p:spPr>
          <a:xfrm rot="16200000">
            <a:off x="-546104" y="3176313"/>
            <a:ext cx="2885726" cy="584775"/>
          </a:xfrm>
          <a:prstGeom prst="rect">
            <a:avLst/>
          </a:prstGeom>
          <a:noFill/>
        </p:spPr>
        <p:txBody>
          <a:bodyPr wrap="none" rtlCol="0">
            <a:spAutoFit/>
          </a:bodyPr>
          <a:lstStyle/>
          <a:p>
            <a:r>
              <a:rPr lang="en-US" sz="3200" b="1" dirty="0">
                <a:ln>
                  <a:solidFill>
                    <a:sysClr val="windowText" lastClr="000000"/>
                  </a:solidFill>
                </a:ln>
                <a:solidFill>
                  <a:srgbClr val="FFFF00"/>
                </a:solidFill>
              </a:rPr>
              <a:t>Prism Thickness</a:t>
            </a:r>
          </a:p>
        </p:txBody>
      </p:sp>
      <p:sp>
        <p:nvSpPr>
          <p:cNvPr id="21" name="TextBox 20">
            <a:extLst>
              <a:ext uri="{FF2B5EF4-FFF2-40B4-BE49-F238E27FC236}">
                <a16:creationId xmlns:a16="http://schemas.microsoft.com/office/drawing/2014/main" id="{776313A4-D9D7-4FE4-A80D-626501A9551B}"/>
              </a:ext>
            </a:extLst>
          </p:cNvPr>
          <p:cNvSpPr txBox="1"/>
          <p:nvPr/>
        </p:nvSpPr>
        <p:spPr>
          <a:xfrm>
            <a:off x="2170894" y="1112886"/>
            <a:ext cx="4245831" cy="584775"/>
          </a:xfrm>
          <a:prstGeom prst="rect">
            <a:avLst/>
          </a:prstGeom>
          <a:noFill/>
        </p:spPr>
        <p:txBody>
          <a:bodyPr wrap="square" rtlCol="0">
            <a:spAutoFit/>
          </a:bodyPr>
          <a:lstStyle/>
          <a:p>
            <a:pPr algn="r"/>
            <a:r>
              <a:rPr lang="en-US" sz="3200" b="1" dirty="0"/>
              <a:t>Imbricate Thrusts</a:t>
            </a:r>
          </a:p>
        </p:txBody>
      </p:sp>
      <p:sp>
        <p:nvSpPr>
          <p:cNvPr id="22" name="TextBox 21">
            <a:extLst>
              <a:ext uri="{FF2B5EF4-FFF2-40B4-BE49-F238E27FC236}">
                <a16:creationId xmlns:a16="http://schemas.microsoft.com/office/drawing/2014/main" id="{86B9F947-CD34-4747-96D7-C905086D8D6A}"/>
              </a:ext>
            </a:extLst>
          </p:cNvPr>
          <p:cNvSpPr txBox="1"/>
          <p:nvPr/>
        </p:nvSpPr>
        <p:spPr>
          <a:xfrm>
            <a:off x="9959795" y="1095535"/>
            <a:ext cx="1380378" cy="646331"/>
          </a:xfrm>
          <a:prstGeom prst="rect">
            <a:avLst/>
          </a:prstGeom>
          <a:noFill/>
          <a:ln>
            <a:noFill/>
          </a:ln>
        </p:spPr>
        <p:txBody>
          <a:bodyPr wrap="none" rtlCol="0">
            <a:spAutoFit/>
          </a:bodyPr>
          <a:lstStyle/>
          <a:p>
            <a:r>
              <a:rPr lang="en-US" sz="3600" b="1" dirty="0"/>
              <a:t>10 Km</a:t>
            </a:r>
          </a:p>
        </p:txBody>
      </p:sp>
      <p:cxnSp>
        <p:nvCxnSpPr>
          <p:cNvPr id="23" name="Straight Connector 22">
            <a:extLst>
              <a:ext uri="{FF2B5EF4-FFF2-40B4-BE49-F238E27FC236}">
                <a16:creationId xmlns:a16="http://schemas.microsoft.com/office/drawing/2014/main" id="{D0AB6BAB-370A-4018-8F14-43AB944B2762}"/>
              </a:ext>
            </a:extLst>
          </p:cNvPr>
          <p:cNvCxnSpPr>
            <a:cxnSpLocks/>
          </p:cNvCxnSpPr>
          <p:nvPr/>
        </p:nvCxnSpPr>
        <p:spPr>
          <a:xfrm flipV="1">
            <a:off x="7429455" y="1419254"/>
            <a:ext cx="243230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90C1571E-6EC8-41A3-9315-8A04C2CA3EBC}"/>
              </a:ext>
            </a:extLst>
          </p:cNvPr>
          <p:cNvSpPr txBox="1"/>
          <p:nvPr/>
        </p:nvSpPr>
        <p:spPr>
          <a:xfrm>
            <a:off x="6613819" y="346956"/>
            <a:ext cx="5478936" cy="461665"/>
          </a:xfrm>
          <a:prstGeom prst="rect">
            <a:avLst/>
          </a:prstGeom>
          <a:noFill/>
          <a:ln>
            <a:solidFill>
              <a:srgbClr val="FFFF00"/>
            </a:solidFill>
          </a:ln>
        </p:spPr>
        <p:txBody>
          <a:bodyPr wrap="none" rtlCol="0">
            <a:spAutoFit/>
          </a:bodyPr>
          <a:lstStyle/>
          <a:p>
            <a:r>
              <a:rPr lang="en-US" sz="2400" b="1" dirty="0">
                <a:solidFill>
                  <a:srgbClr val="FFFF00"/>
                </a:solidFill>
              </a:rPr>
              <a:t>Courtesy of Peter Baillie, TGS Corporation</a:t>
            </a:r>
          </a:p>
        </p:txBody>
      </p:sp>
      <p:pic>
        <p:nvPicPr>
          <p:cNvPr id="20" name="Slide_18_Portland_Audio_Project">
            <a:hlinkClick r:id="" action="ppaction://media"/>
            <a:extLst>
              <a:ext uri="{FF2B5EF4-FFF2-40B4-BE49-F238E27FC236}">
                <a16:creationId xmlns:a16="http://schemas.microsoft.com/office/drawing/2014/main" id="{BA693B92-F4EE-46D3-A2F8-B7251457587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48066876"/>
      </p:ext>
    </p:extLst>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5" fill="hold"/>
                                        <p:tgtEl>
                                          <p:spTgt spid="20"/>
                                        </p:tgtEl>
                                      </p:cBhvr>
                                    </p:cmd>
                                  </p:childTnLst>
                                </p:cTn>
                              </p:par>
                              <p:par>
                                <p:cTn id="7" presetID="22" presetClass="entr" presetSubtype="8" fill="hold" nodeType="withEffect">
                                  <p:stCondLst>
                                    <p:cond delay="2000"/>
                                  </p:stCondLst>
                                  <p:childTnLst>
                                    <p:set>
                                      <p:cBhvr>
                                        <p:cTn id="8" dur="1" fill="hold">
                                          <p:stCondLst>
                                            <p:cond delay="0"/>
                                          </p:stCondLst>
                                        </p:cTn>
                                        <p:tgtEl>
                                          <p:spTgt spid="14"/>
                                        </p:tgtEl>
                                        <p:attrNameLst>
                                          <p:attrName>style.visibility</p:attrName>
                                        </p:attrNameLst>
                                      </p:cBhvr>
                                      <p:to>
                                        <p:strVal val="visible"/>
                                      </p:to>
                                    </p:set>
                                    <p:animEffect transition="in" filter="wipe(left)">
                                      <p:cBhvr>
                                        <p:cTn id="9" dur="5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82BF51C-FCF8-410B-B697-47B391A3025E}"/>
              </a:ext>
            </a:extLst>
          </p:cNvPr>
          <p:cNvSpPr/>
          <p:nvPr/>
        </p:nvSpPr>
        <p:spPr>
          <a:xfrm>
            <a:off x="4555415" y="70441"/>
            <a:ext cx="7304185" cy="770214"/>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DC3DDA9-4F26-40BF-8573-EC834EF41DEB}"/>
              </a:ext>
            </a:extLst>
          </p:cNvPr>
          <p:cNvSpPr/>
          <p:nvPr/>
        </p:nvSpPr>
        <p:spPr>
          <a:xfrm>
            <a:off x="530128" y="70441"/>
            <a:ext cx="7304185" cy="3477669"/>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1ED91B-7ADA-4047-A0DC-B357CD4CFDFB}"/>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7228" y="0"/>
            <a:ext cx="12177543" cy="6858000"/>
          </a:xfrm>
          <a:prstGeom prst="rect">
            <a:avLst/>
          </a:prstGeom>
        </p:spPr>
      </p:pic>
      <p:grpSp>
        <p:nvGrpSpPr>
          <p:cNvPr id="28" name="Group 27">
            <a:extLst>
              <a:ext uri="{FF2B5EF4-FFF2-40B4-BE49-F238E27FC236}">
                <a16:creationId xmlns:a16="http://schemas.microsoft.com/office/drawing/2014/main" id="{F6849D36-A4FC-43C5-BD3B-2B53354F78D2}"/>
              </a:ext>
            </a:extLst>
          </p:cNvPr>
          <p:cNvGrpSpPr/>
          <p:nvPr/>
        </p:nvGrpSpPr>
        <p:grpSpPr>
          <a:xfrm>
            <a:off x="3057966" y="177885"/>
            <a:ext cx="5303520" cy="707886"/>
            <a:chOff x="638628" y="355147"/>
            <a:chExt cx="5303520" cy="707886"/>
          </a:xfrm>
        </p:grpSpPr>
        <p:cxnSp>
          <p:nvCxnSpPr>
            <p:cNvPr id="6" name="Straight Connector 5">
              <a:extLst>
                <a:ext uri="{FF2B5EF4-FFF2-40B4-BE49-F238E27FC236}">
                  <a16:creationId xmlns:a16="http://schemas.microsoft.com/office/drawing/2014/main" id="{2DC6C2EC-2BB0-43BD-8046-483E3F89E444}"/>
                </a:ext>
              </a:extLst>
            </p:cNvPr>
            <p:cNvCxnSpPr/>
            <p:nvPr/>
          </p:nvCxnSpPr>
          <p:spPr>
            <a:xfrm>
              <a:off x="638628" y="355147"/>
              <a:ext cx="530352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4329EA8-F1D2-4566-8FFD-A8D52B01A332}"/>
                </a:ext>
              </a:extLst>
            </p:cNvPr>
            <p:cNvSpPr txBox="1"/>
            <p:nvPr/>
          </p:nvSpPr>
          <p:spPr>
            <a:xfrm>
              <a:off x="2534764" y="355147"/>
              <a:ext cx="1511248" cy="707886"/>
            </a:xfrm>
            <a:prstGeom prst="rect">
              <a:avLst/>
            </a:prstGeom>
            <a:noFill/>
          </p:spPr>
          <p:txBody>
            <a:bodyPr wrap="none" rtlCol="0">
              <a:spAutoFit/>
            </a:bodyPr>
            <a:lstStyle/>
            <a:p>
              <a:r>
                <a:rPr lang="en-US" sz="4000" b="1" dirty="0"/>
                <a:t>50 Km</a:t>
              </a:r>
            </a:p>
          </p:txBody>
        </p:sp>
      </p:grpSp>
      <p:sp>
        <p:nvSpPr>
          <p:cNvPr id="2" name="TextBox 1">
            <a:extLst>
              <a:ext uri="{FF2B5EF4-FFF2-40B4-BE49-F238E27FC236}">
                <a16:creationId xmlns:a16="http://schemas.microsoft.com/office/drawing/2014/main" id="{1F27F9ED-418B-434C-B0A9-B71470DCA68F}"/>
              </a:ext>
            </a:extLst>
          </p:cNvPr>
          <p:cNvSpPr txBox="1"/>
          <p:nvPr/>
        </p:nvSpPr>
        <p:spPr>
          <a:xfrm>
            <a:off x="14457" y="5411861"/>
            <a:ext cx="12177543" cy="1465565"/>
          </a:xfrm>
          <a:prstGeom prst="rect">
            <a:avLst/>
          </a:prstGeom>
          <a:solidFill>
            <a:schemeClr val="tx1"/>
          </a:solidFill>
        </p:spPr>
        <p:txBody>
          <a:bodyPr wrap="square" rtlCol="0" anchor="ctr">
            <a:noAutofit/>
          </a:bodyPr>
          <a:lstStyle/>
          <a:p>
            <a:pPr algn="ctr"/>
            <a:r>
              <a:rPr lang="en-US" sz="4400" b="1" dirty="0">
                <a:solidFill>
                  <a:srgbClr val="FFFF00"/>
                </a:solidFill>
              </a:rPr>
              <a:t>A Foreland Wedge fills the bottom of the trench at Timor, and in the Roberts Mountains.</a:t>
            </a:r>
          </a:p>
        </p:txBody>
      </p:sp>
      <p:sp>
        <p:nvSpPr>
          <p:cNvPr id="4" name="Rectangle 3">
            <a:extLst>
              <a:ext uri="{FF2B5EF4-FFF2-40B4-BE49-F238E27FC236}">
                <a16:creationId xmlns:a16="http://schemas.microsoft.com/office/drawing/2014/main" id="{0DB626BD-681A-4B81-9925-809ED2B022C9}"/>
              </a:ext>
            </a:extLst>
          </p:cNvPr>
          <p:cNvSpPr/>
          <p:nvPr/>
        </p:nvSpPr>
        <p:spPr>
          <a:xfrm>
            <a:off x="5286375" y="3067050"/>
            <a:ext cx="2547938" cy="233838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723D45C-8235-466F-9243-93FF41A5C885}"/>
              </a:ext>
            </a:extLst>
          </p:cNvPr>
          <p:cNvCxnSpPr>
            <a:cxnSpLocks/>
          </p:cNvCxnSpPr>
          <p:nvPr/>
        </p:nvCxnSpPr>
        <p:spPr>
          <a:xfrm flipV="1">
            <a:off x="2968831" y="2056779"/>
            <a:ext cx="2317544" cy="1218332"/>
          </a:xfrm>
          <a:prstGeom prst="line">
            <a:avLst/>
          </a:prstGeom>
          <a:ln w="57150">
            <a:solidFill>
              <a:schemeClr val="bg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97E7F8-1F1A-4C3B-B693-4D0854559325}"/>
              </a:ext>
            </a:extLst>
          </p:cNvPr>
          <p:cNvCxnSpPr>
            <a:cxnSpLocks/>
          </p:cNvCxnSpPr>
          <p:nvPr/>
        </p:nvCxnSpPr>
        <p:spPr>
          <a:xfrm>
            <a:off x="2125576" y="3714890"/>
            <a:ext cx="3160799" cy="1690548"/>
          </a:xfrm>
          <a:prstGeom prst="line">
            <a:avLst/>
          </a:prstGeom>
          <a:ln w="57150">
            <a:solidFill>
              <a:schemeClr val="bg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47287D-757F-4526-A223-E43F948E1436}"/>
              </a:ext>
            </a:extLst>
          </p:cNvPr>
          <p:cNvSpPr txBox="1"/>
          <p:nvPr/>
        </p:nvSpPr>
        <p:spPr>
          <a:xfrm rot="1663460">
            <a:off x="1191838" y="2085822"/>
            <a:ext cx="1107569" cy="646331"/>
          </a:xfrm>
          <a:prstGeom prst="rect">
            <a:avLst/>
          </a:prstGeom>
          <a:solidFill>
            <a:srgbClr val="66FFFF"/>
          </a:solidFill>
        </p:spPr>
        <p:txBody>
          <a:bodyPr wrap="square" rtlCol="0">
            <a:spAutoFit/>
          </a:bodyPr>
          <a:lstStyle/>
          <a:p>
            <a:r>
              <a:rPr lang="en-US" dirty="0"/>
              <a:t>Imbricate </a:t>
            </a:r>
          </a:p>
          <a:p>
            <a:r>
              <a:rPr lang="en-US" dirty="0"/>
              <a:t>Thrusts</a:t>
            </a:r>
          </a:p>
        </p:txBody>
      </p:sp>
      <p:sp>
        <p:nvSpPr>
          <p:cNvPr id="13" name="Rectangle 12">
            <a:extLst>
              <a:ext uri="{FF2B5EF4-FFF2-40B4-BE49-F238E27FC236}">
                <a16:creationId xmlns:a16="http://schemas.microsoft.com/office/drawing/2014/main" id="{A91B33F1-64E7-45AA-A3BC-72B92F0A1F86}"/>
              </a:ext>
            </a:extLst>
          </p:cNvPr>
          <p:cNvSpPr/>
          <p:nvPr/>
        </p:nvSpPr>
        <p:spPr>
          <a:xfrm>
            <a:off x="2218709" y="2408987"/>
            <a:ext cx="1153141" cy="620643"/>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EB7E2A-FD34-42EC-9D68-7497143A696E}"/>
              </a:ext>
            </a:extLst>
          </p:cNvPr>
          <p:cNvSpPr/>
          <p:nvPr/>
        </p:nvSpPr>
        <p:spPr>
          <a:xfrm>
            <a:off x="3309938" y="2408987"/>
            <a:ext cx="371475" cy="153221"/>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FAE285-97AE-410E-9823-A799B90F4614}"/>
              </a:ext>
            </a:extLst>
          </p:cNvPr>
          <p:cNvSpPr/>
          <p:nvPr/>
        </p:nvSpPr>
        <p:spPr>
          <a:xfrm>
            <a:off x="2314575" y="3049056"/>
            <a:ext cx="220189" cy="153221"/>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F08B51-8398-404C-9C90-28C6ADBF6F71}"/>
              </a:ext>
            </a:extLst>
          </p:cNvPr>
          <p:cNvSpPr/>
          <p:nvPr/>
        </p:nvSpPr>
        <p:spPr>
          <a:xfrm>
            <a:off x="6088772" y="3362325"/>
            <a:ext cx="1174042" cy="1857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F0E9AA-3F4C-4EF9-9A76-FFDFFC466528}"/>
              </a:ext>
            </a:extLst>
          </p:cNvPr>
          <p:cNvSpPr txBox="1"/>
          <p:nvPr/>
        </p:nvSpPr>
        <p:spPr>
          <a:xfrm>
            <a:off x="5980586" y="3275111"/>
            <a:ext cx="1393651" cy="307777"/>
          </a:xfrm>
          <a:prstGeom prst="rect">
            <a:avLst/>
          </a:prstGeom>
          <a:noFill/>
        </p:spPr>
        <p:txBody>
          <a:bodyPr wrap="none" rtlCol="0">
            <a:spAutoFit/>
          </a:bodyPr>
          <a:lstStyle/>
          <a:p>
            <a:r>
              <a:rPr lang="en-US" sz="1400" b="1" dirty="0"/>
              <a:t>Foreland Wedge</a:t>
            </a:r>
          </a:p>
        </p:txBody>
      </p:sp>
      <p:sp>
        <p:nvSpPr>
          <p:cNvPr id="19" name="Rectangle 18">
            <a:extLst>
              <a:ext uri="{FF2B5EF4-FFF2-40B4-BE49-F238E27FC236}">
                <a16:creationId xmlns:a16="http://schemas.microsoft.com/office/drawing/2014/main" id="{4FAE0511-163D-4BD2-B803-16370EF03D78}"/>
              </a:ext>
            </a:extLst>
          </p:cNvPr>
          <p:cNvSpPr/>
          <p:nvPr/>
        </p:nvSpPr>
        <p:spPr>
          <a:xfrm rot="19317201">
            <a:off x="6675793" y="4056939"/>
            <a:ext cx="1174042" cy="1857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DBCBBB-ABE9-4081-82D7-B4E6DD34F774}"/>
              </a:ext>
            </a:extLst>
          </p:cNvPr>
          <p:cNvSpPr/>
          <p:nvPr/>
        </p:nvSpPr>
        <p:spPr>
          <a:xfrm rot="19317201">
            <a:off x="6818162" y="3759867"/>
            <a:ext cx="1052747" cy="1857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BDC0E78-4652-4520-92FE-3990A5385EEE}"/>
              </a:ext>
            </a:extLst>
          </p:cNvPr>
          <p:cNvSpPr txBox="1"/>
          <p:nvPr/>
        </p:nvSpPr>
        <p:spPr>
          <a:xfrm rot="19286588">
            <a:off x="6760546" y="3668309"/>
            <a:ext cx="1284904" cy="523220"/>
          </a:xfrm>
          <a:prstGeom prst="rect">
            <a:avLst/>
          </a:prstGeom>
          <a:noFill/>
        </p:spPr>
        <p:txBody>
          <a:bodyPr wrap="none" rtlCol="0">
            <a:spAutoFit/>
          </a:bodyPr>
          <a:lstStyle/>
          <a:p>
            <a:r>
              <a:rPr lang="en-US" sz="1400" b="1" dirty="0">
                <a:solidFill>
                  <a:schemeClr val="bg1"/>
                </a:solidFill>
              </a:rPr>
              <a:t>Shallow-Water</a:t>
            </a:r>
          </a:p>
          <a:p>
            <a:r>
              <a:rPr lang="en-US" sz="1400" b="1" dirty="0">
                <a:solidFill>
                  <a:schemeClr val="bg1"/>
                </a:solidFill>
              </a:rPr>
              <a:t>Carbonate</a:t>
            </a:r>
          </a:p>
        </p:txBody>
      </p:sp>
      <p:cxnSp>
        <p:nvCxnSpPr>
          <p:cNvPr id="22" name="Straight Arrow Connector 21">
            <a:extLst>
              <a:ext uri="{FF2B5EF4-FFF2-40B4-BE49-F238E27FC236}">
                <a16:creationId xmlns:a16="http://schemas.microsoft.com/office/drawing/2014/main" id="{D6FED62B-8543-4F5E-AB88-62A6707CFC8A}"/>
              </a:ext>
            </a:extLst>
          </p:cNvPr>
          <p:cNvCxnSpPr/>
          <p:nvPr/>
        </p:nvCxnSpPr>
        <p:spPr>
          <a:xfrm>
            <a:off x="6510338" y="4367213"/>
            <a:ext cx="165455"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DED4040-5C9B-4EB9-907B-62B1F3332E97}"/>
              </a:ext>
            </a:extLst>
          </p:cNvPr>
          <p:cNvCxnSpPr/>
          <p:nvPr/>
        </p:nvCxnSpPr>
        <p:spPr>
          <a:xfrm>
            <a:off x="6707321" y="4125913"/>
            <a:ext cx="165455"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6C57CD4-49FB-4961-B904-C085B2CA3DA1}"/>
              </a:ext>
            </a:extLst>
          </p:cNvPr>
          <p:cNvCxnSpPr/>
          <p:nvPr/>
        </p:nvCxnSpPr>
        <p:spPr>
          <a:xfrm>
            <a:off x="7035933" y="3643313"/>
            <a:ext cx="165455"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4359B53-79DF-43EA-9883-51B71DD46323}"/>
              </a:ext>
            </a:extLst>
          </p:cNvPr>
          <p:cNvCxnSpPr/>
          <p:nvPr/>
        </p:nvCxnSpPr>
        <p:spPr>
          <a:xfrm>
            <a:off x="6870478" y="3884613"/>
            <a:ext cx="165455"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14D535F-E5B8-4F4B-816E-DF97BDC7CD37}"/>
              </a:ext>
            </a:extLst>
          </p:cNvPr>
          <p:cNvSpPr txBox="1"/>
          <p:nvPr/>
        </p:nvSpPr>
        <p:spPr>
          <a:xfrm>
            <a:off x="-1" y="1204"/>
            <a:ext cx="522900" cy="707886"/>
          </a:xfrm>
          <a:prstGeom prst="rect">
            <a:avLst/>
          </a:prstGeom>
          <a:solidFill>
            <a:srgbClr val="FFFF00"/>
          </a:solidFill>
        </p:spPr>
        <p:txBody>
          <a:bodyPr wrap="none" rtlCol="0">
            <a:spAutoFit/>
          </a:bodyPr>
          <a:lstStyle/>
          <a:p>
            <a:r>
              <a:rPr lang="en-US" sz="4000" b="1" dirty="0"/>
              <a:t>N</a:t>
            </a:r>
          </a:p>
        </p:txBody>
      </p:sp>
      <p:sp>
        <p:nvSpPr>
          <p:cNvPr id="27" name="TextBox 26">
            <a:extLst>
              <a:ext uri="{FF2B5EF4-FFF2-40B4-BE49-F238E27FC236}">
                <a16:creationId xmlns:a16="http://schemas.microsoft.com/office/drawing/2014/main" id="{02F8B3E1-6C79-422D-9068-E8A8B8F96F47}"/>
              </a:ext>
            </a:extLst>
          </p:cNvPr>
          <p:cNvSpPr txBox="1"/>
          <p:nvPr/>
        </p:nvSpPr>
        <p:spPr>
          <a:xfrm>
            <a:off x="11765280" y="0"/>
            <a:ext cx="426720" cy="707886"/>
          </a:xfrm>
          <a:prstGeom prst="rect">
            <a:avLst/>
          </a:prstGeom>
          <a:solidFill>
            <a:srgbClr val="FFFF00"/>
          </a:solidFill>
        </p:spPr>
        <p:txBody>
          <a:bodyPr wrap="none" rtlCol="0">
            <a:spAutoFit/>
          </a:bodyPr>
          <a:lstStyle/>
          <a:p>
            <a:r>
              <a:rPr lang="en-US" sz="4000" b="1" dirty="0"/>
              <a:t>S</a:t>
            </a:r>
          </a:p>
        </p:txBody>
      </p:sp>
      <p:cxnSp>
        <p:nvCxnSpPr>
          <p:cNvPr id="21" name="Straight Connector 20">
            <a:extLst>
              <a:ext uri="{FF2B5EF4-FFF2-40B4-BE49-F238E27FC236}">
                <a16:creationId xmlns:a16="http://schemas.microsoft.com/office/drawing/2014/main" id="{70C95333-2CA9-40DC-9284-2F5A70FA6110}"/>
              </a:ext>
            </a:extLst>
          </p:cNvPr>
          <p:cNvCxnSpPr>
            <a:cxnSpLocks/>
          </p:cNvCxnSpPr>
          <p:nvPr/>
        </p:nvCxnSpPr>
        <p:spPr>
          <a:xfrm>
            <a:off x="522899" y="2299266"/>
            <a:ext cx="0" cy="7303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FBAB5E-53E7-4855-AD80-DBFEC83505B6}"/>
              </a:ext>
            </a:extLst>
          </p:cNvPr>
          <p:cNvCxnSpPr>
            <a:cxnSpLocks/>
          </p:cNvCxnSpPr>
          <p:nvPr/>
        </p:nvCxnSpPr>
        <p:spPr>
          <a:xfrm>
            <a:off x="522899" y="1564233"/>
            <a:ext cx="0" cy="73036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14B1F82-39FE-4EE7-BEF4-AEC6B8CED48D}"/>
              </a:ext>
            </a:extLst>
          </p:cNvPr>
          <p:cNvCxnSpPr>
            <a:cxnSpLocks/>
          </p:cNvCxnSpPr>
          <p:nvPr/>
        </p:nvCxnSpPr>
        <p:spPr>
          <a:xfrm>
            <a:off x="522895" y="822864"/>
            <a:ext cx="0" cy="7303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1DD0E98-015B-42EC-842D-67515153F47E}"/>
              </a:ext>
            </a:extLst>
          </p:cNvPr>
          <p:cNvCxnSpPr>
            <a:cxnSpLocks/>
          </p:cNvCxnSpPr>
          <p:nvPr/>
        </p:nvCxnSpPr>
        <p:spPr>
          <a:xfrm>
            <a:off x="522895" y="87831"/>
            <a:ext cx="0" cy="73036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6A3910A-DACB-4DF8-8DCD-4B6B6562DE89}"/>
              </a:ext>
            </a:extLst>
          </p:cNvPr>
          <p:cNvSpPr txBox="1"/>
          <p:nvPr/>
        </p:nvSpPr>
        <p:spPr>
          <a:xfrm rot="16200000">
            <a:off x="98710" y="2144290"/>
            <a:ext cx="601447" cy="338554"/>
          </a:xfrm>
          <a:prstGeom prst="rect">
            <a:avLst/>
          </a:prstGeom>
          <a:noFill/>
        </p:spPr>
        <p:txBody>
          <a:bodyPr wrap="none" rtlCol="0">
            <a:spAutoFit/>
          </a:bodyPr>
          <a:lstStyle/>
          <a:p>
            <a:r>
              <a:rPr lang="en-US" sz="1600" dirty="0"/>
              <a:t>3000</a:t>
            </a:r>
          </a:p>
        </p:txBody>
      </p:sp>
      <p:sp>
        <p:nvSpPr>
          <p:cNvPr id="37" name="TextBox 36">
            <a:extLst>
              <a:ext uri="{FF2B5EF4-FFF2-40B4-BE49-F238E27FC236}">
                <a16:creationId xmlns:a16="http://schemas.microsoft.com/office/drawing/2014/main" id="{9BE33048-14C0-47DA-A395-072085E8B168}"/>
              </a:ext>
            </a:extLst>
          </p:cNvPr>
          <p:cNvSpPr txBox="1"/>
          <p:nvPr/>
        </p:nvSpPr>
        <p:spPr>
          <a:xfrm rot="16200000">
            <a:off x="104336" y="1383950"/>
            <a:ext cx="601447" cy="338554"/>
          </a:xfrm>
          <a:prstGeom prst="rect">
            <a:avLst/>
          </a:prstGeom>
          <a:noFill/>
        </p:spPr>
        <p:txBody>
          <a:bodyPr wrap="none" rtlCol="0">
            <a:spAutoFit/>
          </a:bodyPr>
          <a:lstStyle/>
          <a:p>
            <a:r>
              <a:rPr lang="en-US" sz="1600" dirty="0"/>
              <a:t>2000</a:t>
            </a:r>
          </a:p>
        </p:txBody>
      </p:sp>
      <p:sp>
        <p:nvSpPr>
          <p:cNvPr id="38" name="TextBox 37">
            <a:extLst>
              <a:ext uri="{FF2B5EF4-FFF2-40B4-BE49-F238E27FC236}">
                <a16:creationId xmlns:a16="http://schemas.microsoft.com/office/drawing/2014/main" id="{7F5D4412-A0A1-40E8-A99E-7C790B107036}"/>
              </a:ext>
            </a:extLst>
          </p:cNvPr>
          <p:cNvSpPr txBox="1"/>
          <p:nvPr/>
        </p:nvSpPr>
        <p:spPr>
          <a:xfrm rot="16200000">
            <a:off x="98711" y="644849"/>
            <a:ext cx="601447" cy="338554"/>
          </a:xfrm>
          <a:prstGeom prst="rect">
            <a:avLst/>
          </a:prstGeom>
          <a:noFill/>
        </p:spPr>
        <p:txBody>
          <a:bodyPr wrap="none" rtlCol="0">
            <a:spAutoFit/>
          </a:bodyPr>
          <a:lstStyle/>
          <a:p>
            <a:r>
              <a:rPr lang="en-US" sz="1600" dirty="0"/>
              <a:t>1000</a:t>
            </a:r>
          </a:p>
        </p:txBody>
      </p:sp>
      <p:sp>
        <p:nvSpPr>
          <p:cNvPr id="39" name="TextBox 38">
            <a:extLst>
              <a:ext uri="{FF2B5EF4-FFF2-40B4-BE49-F238E27FC236}">
                <a16:creationId xmlns:a16="http://schemas.microsoft.com/office/drawing/2014/main" id="{F88F3F18-65D4-45F4-BF5D-94E19C5C409A}"/>
              </a:ext>
            </a:extLst>
          </p:cNvPr>
          <p:cNvSpPr txBox="1"/>
          <p:nvPr/>
        </p:nvSpPr>
        <p:spPr>
          <a:xfrm rot="16200000">
            <a:off x="262965" y="-71214"/>
            <a:ext cx="288862" cy="338554"/>
          </a:xfrm>
          <a:prstGeom prst="rect">
            <a:avLst/>
          </a:prstGeom>
          <a:noFill/>
        </p:spPr>
        <p:txBody>
          <a:bodyPr wrap="none" rtlCol="0">
            <a:spAutoFit/>
          </a:bodyPr>
          <a:lstStyle/>
          <a:p>
            <a:r>
              <a:rPr lang="en-US" sz="1600" dirty="0"/>
              <a:t>0</a:t>
            </a:r>
          </a:p>
        </p:txBody>
      </p:sp>
      <p:sp>
        <p:nvSpPr>
          <p:cNvPr id="40" name="TextBox 39">
            <a:extLst>
              <a:ext uri="{FF2B5EF4-FFF2-40B4-BE49-F238E27FC236}">
                <a16:creationId xmlns:a16="http://schemas.microsoft.com/office/drawing/2014/main" id="{DD277854-C9B2-4DD1-AE39-C173E6D5FDAD}"/>
              </a:ext>
            </a:extLst>
          </p:cNvPr>
          <p:cNvSpPr txBox="1"/>
          <p:nvPr/>
        </p:nvSpPr>
        <p:spPr>
          <a:xfrm>
            <a:off x="927673" y="-31416"/>
            <a:ext cx="1357103" cy="461665"/>
          </a:xfrm>
          <a:prstGeom prst="rect">
            <a:avLst/>
          </a:prstGeom>
          <a:noFill/>
        </p:spPr>
        <p:txBody>
          <a:bodyPr wrap="none" rtlCol="0">
            <a:spAutoFit/>
          </a:bodyPr>
          <a:lstStyle/>
          <a:p>
            <a:r>
              <a:rPr lang="en-US" sz="2400" b="1" i="1" dirty="0"/>
              <a:t>Sea Level</a:t>
            </a:r>
          </a:p>
        </p:txBody>
      </p:sp>
      <p:cxnSp>
        <p:nvCxnSpPr>
          <p:cNvPr id="41" name="Straight Connector 40">
            <a:extLst>
              <a:ext uri="{FF2B5EF4-FFF2-40B4-BE49-F238E27FC236}">
                <a16:creationId xmlns:a16="http://schemas.microsoft.com/office/drawing/2014/main" id="{027CF8EF-BD10-4A0A-B15F-E71C5D865538}"/>
              </a:ext>
            </a:extLst>
          </p:cNvPr>
          <p:cNvCxnSpPr>
            <a:cxnSpLocks/>
          </p:cNvCxnSpPr>
          <p:nvPr/>
        </p:nvCxnSpPr>
        <p:spPr>
          <a:xfrm>
            <a:off x="2590800" y="72187"/>
            <a:ext cx="0" cy="6035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14FC7A2-674C-48ED-887D-48A58ACFD09B}"/>
              </a:ext>
            </a:extLst>
          </p:cNvPr>
          <p:cNvCxnSpPr>
            <a:cxnSpLocks/>
          </p:cNvCxnSpPr>
          <p:nvPr/>
        </p:nvCxnSpPr>
        <p:spPr>
          <a:xfrm>
            <a:off x="2590800" y="675691"/>
            <a:ext cx="0" cy="60350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EC6FE14-AC5C-483B-8685-FB7DB8AF8911}"/>
              </a:ext>
            </a:extLst>
          </p:cNvPr>
          <p:cNvCxnSpPr>
            <a:cxnSpLocks/>
          </p:cNvCxnSpPr>
          <p:nvPr/>
        </p:nvCxnSpPr>
        <p:spPr>
          <a:xfrm>
            <a:off x="2590800" y="1279195"/>
            <a:ext cx="0" cy="6035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A315A1D-125F-4036-82EF-A14F0B9C36F0}"/>
              </a:ext>
            </a:extLst>
          </p:cNvPr>
          <p:cNvCxnSpPr>
            <a:cxnSpLocks/>
          </p:cNvCxnSpPr>
          <p:nvPr/>
        </p:nvCxnSpPr>
        <p:spPr>
          <a:xfrm>
            <a:off x="2590800" y="1882699"/>
            <a:ext cx="0" cy="60350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C354E66-7CCB-44A0-AC16-6185C609AD27}"/>
              </a:ext>
            </a:extLst>
          </p:cNvPr>
          <p:cNvCxnSpPr>
            <a:cxnSpLocks/>
          </p:cNvCxnSpPr>
          <p:nvPr/>
        </p:nvCxnSpPr>
        <p:spPr>
          <a:xfrm>
            <a:off x="2590800" y="2485597"/>
            <a:ext cx="0" cy="6035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C3CABCD-D071-4A4A-BFDB-78D9794EC5FE}"/>
              </a:ext>
            </a:extLst>
          </p:cNvPr>
          <p:cNvCxnSpPr>
            <a:cxnSpLocks/>
          </p:cNvCxnSpPr>
          <p:nvPr/>
        </p:nvCxnSpPr>
        <p:spPr>
          <a:xfrm>
            <a:off x="2590800" y="3089101"/>
            <a:ext cx="0" cy="60350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0A5ACA6-2F53-4089-B660-63AF442AD81B}"/>
              </a:ext>
            </a:extLst>
          </p:cNvPr>
          <p:cNvSpPr txBox="1"/>
          <p:nvPr/>
        </p:nvSpPr>
        <p:spPr>
          <a:xfrm>
            <a:off x="2224432" y="492127"/>
            <a:ext cx="652743" cy="369332"/>
          </a:xfrm>
          <a:prstGeom prst="rect">
            <a:avLst/>
          </a:prstGeom>
          <a:noFill/>
        </p:spPr>
        <p:txBody>
          <a:bodyPr wrap="none" rtlCol="0">
            <a:spAutoFit/>
          </a:bodyPr>
          <a:lstStyle/>
          <a:p>
            <a:r>
              <a:rPr lang="en-US" b="1" dirty="0"/>
              <a:t>2000</a:t>
            </a:r>
          </a:p>
        </p:txBody>
      </p:sp>
      <p:sp>
        <p:nvSpPr>
          <p:cNvPr id="48" name="TextBox 47">
            <a:extLst>
              <a:ext uri="{FF2B5EF4-FFF2-40B4-BE49-F238E27FC236}">
                <a16:creationId xmlns:a16="http://schemas.microsoft.com/office/drawing/2014/main" id="{DD95B3F2-796B-4290-941E-8493157D17B7}"/>
              </a:ext>
            </a:extLst>
          </p:cNvPr>
          <p:cNvSpPr txBox="1"/>
          <p:nvPr/>
        </p:nvSpPr>
        <p:spPr>
          <a:xfrm>
            <a:off x="2301105" y="-114289"/>
            <a:ext cx="301686" cy="369332"/>
          </a:xfrm>
          <a:prstGeom prst="rect">
            <a:avLst/>
          </a:prstGeom>
          <a:noFill/>
        </p:spPr>
        <p:txBody>
          <a:bodyPr wrap="none" rtlCol="0">
            <a:spAutoFit/>
          </a:bodyPr>
          <a:lstStyle/>
          <a:p>
            <a:r>
              <a:rPr lang="en-US" b="1" dirty="0"/>
              <a:t>0</a:t>
            </a:r>
          </a:p>
        </p:txBody>
      </p:sp>
      <p:sp>
        <p:nvSpPr>
          <p:cNvPr id="49" name="TextBox 48">
            <a:extLst>
              <a:ext uri="{FF2B5EF4-FFF2-40B4-BE49-F238E27FC236}">
                <a16:creationId xmlns:a16="http://schemas.microsoft.com/office/drawing/2014/main" id="{DA0CCD6C-6C0B-450F-A4C8-23440A7C7721}"/>
              </a:ext>
            </a:extLst>
          </p:cNvPr>
          <p:cNvSpPr txBox="1"/>
          <p:nvPr/>
        </p:nvSpPr>
        <p:spPr>
          <a:xfrm>
            <a:off x="2224432" y="1092472"/>
            <a:ext cx="652743" cy="369332"/>
          </a:xfrm>
          <a:prstGeom prst="rect">
            <a:avLst/>
          </a:prstGeom>
          <a:noFill/>
        </p:spPr>
        <p:txBody>
          <a:bodyPr wrap="none" rtlCol="0">
            <a:spAutoFit/>
          </a:bodyPr>
          <a:lstStyle/>
          <a:p>
            <a:r>
              <a:rPr lang="en-US" b="1" dirty="0"/>
              <a:t>4000</a:t>
            </a:r>
          </a:p>
        </p:txBody>
      </p:sp>
      <p:sp>
        <p:nvSpPr>
          <p:cNvPr id="50" name="TextBox 49">
            <a:extLst>
              <a:ext uri="{FF2B5EF4-FFF2-40B4-BE49-F238E27FC236}">
                <a16:creationId xmlns:a16="http://schemas.microsoft.com/office/drawing/2014/main" id="{61330099-30CB-4D36-A159-1DEDB0167B69}"/>
              </a:ext>
            </a:extLst>
          </p:cNvPr>
          <p:cNvSpPr txBox="1"/>
          <p:nvPr/>
        </p:nvSpPr>
        <p:spPr>
          <a:xfrm>
            <a:off x="2224432" y="1687445"/>
            <a:ext cx="652743" cy="369332"/>
          </a:xfrm>
          <a:prstGeom prst="rect">
            <a:avLst/>
          </a:prstGeom>
          <a:noFill/>
        </p:spPr>
        <p:txBody>
          <a:bodyPr wrap="none" rtlCol="0">
            <a:spAutoFit/>
          </a:bodyPr>
          <a:lstStyle/>
          <a:p>
            <a:r>
              <a:rPr lang="en-US" b="1" dirty="0"/>
              <a:t>6000</a:t>
            </a:r>
          </a:p>
        </p:txBody>
      </p:sp>
      <p:sp>
        <p:nvSpPr>
          <p:cNvPr id="51" name="TextBox 50">
            <a:extLst>
              <a:ext uri="{FF2B5EF4-FFF2-40B4-BE49-F238E27FC236}">
                <a16:creationId xmlns:a16="http://schemas.microsoft.com/office/drawing/2014/main" id="{F28F4A79-F746-4F8C-9732-172503186895}"/>
              </a:ext>
            </a:extLst>
          </p:cNvPr>
          <p:cNvSpPr txBox="1"/>
          <p:nvPr/>
        </p:nvSpPr>
        <p:spPr>
          <a:xfrm>
            <a:off x="2224432" y="2301537"/>
            <a:ext cx="652743" cy="369332"/>
          </a:xfrm>
          <a:prstGeom prst="rect">
            <a:avLst/>
          </a:prstGeom>
          <a:noFill/>
        </p:spPr>
        <p:txBody>
          <a:bodyPr wrap="none" rtlCol="0">
            <a:spAutoFit/>
          </a:bodyPr>
          <a:lstStyle/>
          <a:p>
            <a:r>
              <a:rPr lang="en-US" b="1" dirty="0"/>
              <a:t>8000</a:t>
            </a:r>
          </a:p>
        </p:txBody>
      </p:sp>
      <p:sp>
        <p:nvSpPr>
          <p:cNvPr id="52" name="TextBox 51">
            <a:extLst>
              <a:ext uri="{FF2B5EF4-FFF2-40B4-BE49-F238E27FC236}">
                <a16:creationId xmlns:a16="http://schemas.microsoft.com/office/drawing/2014/main" id="{4F2E706B-6875-4959-A86C-A485621F2040}"/>
              </a:ext>
            </a:extLst>
          </p:cNvPr>
          <p:cNvSpPr txBox="1"/>
          <p:nvPr/>
        </p:nvSpPr>
        <p:spPr>
          <a:xfrm>
            <a:off x="2165923" y="2907685"/>
            <a:ext cx="769763" cy="369332"/>
          </a:xfrm>
          <a:prstGeom prst="rect">
            <a:avLst/>
          </a:prstGeom>
          <a:noFill/>
        </p:spPr>
        <p:txBody>
          <a:bodyPr wrap="none" rtlCol="0">
            <a:spAutoFit/>
          </a:bodyPr>
          <a:lstStyle/>
          <a:p>
            <a:r>
              <a:rPr lang="en-US" b="1" dirty="0"/>
              <a:t>10000</a:t>
            </a:r>
          </a:p>
        </p:txBody>
      </p:sp>
      <p:sp>
        <p:nvSpPr>
          <p:cNvPr id="53" name="TextBox 52">
            <a:extLst>
              <a:ext uri="{FF2B5EF4-FFF2-40B4-BE49-F238E27FC236}">
                <a16:creationId xmlns:a16="http://schemas.microsoft.com/office/drawing/2014/main" id="{7328F202-9349-43B6-AAE0-F2A5D0446A9B}"/>
              </a:ext>
            </a:extLst>
          </p:cNvPr>
          <p:cNvSpPr txBox="1"/>
          <p:nvPr/>
        </p:nvSpPr>
        <p:spPr>
          <a:xfrm rot="16200000">
            <a:off x="1759583" y="1517680"/>
            <a:ext cx="2466444" cy="461665"/>
          </a:xfrm>
          <a:prstGeom prst="rect">
            <a:avLst/>
          </a:prstGeom>
          <a:solidFill>
            <a:srgbClr val="66FFFF"/>
          </a:solidFill>
        </p:spPr>
        <p:txBody>
          <a:bodyPr wrap="square" rtlCol="0">
            <a:spAutoFit/>
          </a:bodyPr>
          <a:lstStyle/>
          <a:p>
            <a:r>
              <a:rPr lang="en-US" sz="2400" b="1" dirty="0"/>
              <a:t>Feet Water Depth</a:t>
            </a:r>
          </a:p>
        </p:txBody>
      </p:sp>
      <p:sp>
        <p:nvSpPr>
          <p:cNvPr id="73" name="TextBox 72">
            <a:extLst>
              <a:ext uri="{FF2B5EF4-FFF2-40B4-BE49-F238E27FC236}">
                <a16:creationId xmlns:a16="http://schemas.microsoft.com/office/drawing/2014/main" id="{946B3497-C7A2-47A9-84EA-80CABFF6B36A}"/>
              </a:ext>
            </a:extLst>
          </p:cNvPr>
          <p:cNvSpPr txBox="1"/>
          <p:nvPr/>
        </p:nvSpPr>
        <p:spPr>
          <a:xfrm>
            <a:off x="3517984" y="813728"/>
            <a:ext cx="1966629" cy="584775"/>
          </a:xfrm>
          <a:prstGeom prst="rect">
            <a:avLst/>
          </a:prstGeom>
          <a:noFill/>
        </p:spPr>
        <p:txBody>
          <a:bodyPr wrap="none" rtlCol="0">
            <a:spAutoFit/>
          </a:bodyPr>
          <a:lstStyle/>
          <a:p>
            <a:r>
              <a:rPr lang="en-US" sz="3200" b="1" dirty="0"/>
              <a:t>(~10x V.E.)</a:t>
            </a:r>
          </a:p>
        </p:txBody>
      </p:sp>
      <p:sp>
        <p:nvSpPr>
          <p:cNvPr id="10" name="Rectangle 9">
            <a:extLst>
              <a:ext uri="{FF2B5EF4-FFF2-40B4-BE49-F238E27FC236}">
                <a16:creationId xmlns:a16="http://schemas.microsoft.com/office/drawing/2014/main" id="{732654E3-75FF-4284-881B-665C31E01F45}"/>
              </a:ext>
            </a:extLst>
          </p:cNvPr>
          <p:cNvSpPr/>
          <p:nvPr/>
        </p:nvSpPr>
        <p:spPr>
          <a:xfrm>
            <a:off x="7834313" y="1894862"/>
            <a:ext cx="4212907" cy="3510557"/>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B27620A4-A564-4E2A-BAB7-B1294C738DC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227864" y="1976638"/>
            <a:ext cx="4373330" cy="3488607"/>
          </a:xfrm>
          <a:prstGeom prst="rect">
            <a:avLst/>
          </a:prstGeom>
          <a:ln>
            <a:solidFill>
              <a:schemeClr val="bg1"/>
            </a:solidFill>
          </a:ln>
        </p:spPr>
      </p:pic>
      <p:pic>
        <p:nvPicPr>
          <p:cNvPr id="55" name="Picture 54">
            <a:extLst>
              <a:ext uri="{FF2B5EF4-FFF2-40B4-BE49-F238E27FC236}">
                <a16:creationId xmlns:a16="http://schemas.microsoft.com/office/drawing/2014/main" id="{0E4C9434-7C40-4E43-AAAC-874C06C76D68}"/>
              </a:ext>
            </a:extLst>
          </p:cNvPr>
          <p:cNvPicPr>
            <a:picLocks/>
          </p:cNvPicPr>
          <p:nvPr/>
        </p:nvPicPr>
        <p:blipFill rotWithShape="1">
          <a:blip r:embed="rId8" cstate="screen">
            <a:extLst>
              <a:ext uri="{28A0092B-C50C-407E-A947-70E740481C1C}">
                <a14:useLocalDpi xmlns:a14="http://schemas.microsoft.com/office/drawing/2010/main"/>
              </a:ext>
            </a:extLst>
          </a:blip>
          <a:srcRect r="-1"/>
          <a:stretch/>
        </p:blipFill>
        <p:spPr>
          <a:xfrm rot="-480000" flipH="1">
            <a:off x="2013710" y="3780675"/>
            <a:ext cx="45720" cy="1554480"/>
          </a:xfrm>
          <a:prstGeom prst="rect">
            <a:avLst/>
          </a:prstGeom>
        </p:spPr>
      </p:pic>
      <p:sp>
        <p:nvSpPr>
          <p:cNvPr id="56" name="TextBox 55">
            <a:extLst>
              <a:ext uri="{FF2B5EF4-FFF2-40B4-BE49-F238E27FC236}">
                <a16:creationId xmlns:a16="http://schemas.microsoft.com/office/drawing/2014/main" id="{07F53E9E-6B4C-4D2B-A9A7-250BD0C64FF2}"/>
              </a:ext>
            </a:extLst>
          </p:cNvPr>
          <p:cNvSpPr txBox="1"/>
          <p:nvPr/>
        </p:nvSpPr>
        <p:spPr>
          <a:xfrm>
            <a:off x="9956765" y="2128901"/>
            <a:ext cx="1348446" cy="369332"/>
          </a:xfrm>
          <a:prstGeom prst="rect">
            <a:avLst/>
          </a:prstGeom>
          <a:solidFill>
            <a:schemeClr val="tx1"/>
          </a:solidFill>
        </p:spPr>
        <p:txBody>
          <a:bodyPr wrap="none" rtlCol="0">
            <a:spAutoFit/>
          </a:bodyPr>
          <a:lstStyle/>
          <a:p>
            <a:r>
              <a:rPr lang="en-US" b="1" dirty="0" err="1">
                <a:solidFill>
                  <a:srgbClr val="FFFF00"/>
                </a:solidFill>
              </a:rPr>
              <a:t>Saqab</a:t>
            </a:r>
            <a:r>
              <a:rPr lang="en-US" b="1" dirty="0">
                <a:solidFill>
                  <a:srgbClr val="FFFF00"/>
                </a:solidFill>
              </a:rPr>
              <a:t>, 2016</a:t>
            </a:r>
          </a:p>
        </p:txBody>
      </p:sp>
      <p:pic>
        <p:nvPicPr>
          <p:cNvPr id="12" name="Slide_19_Portland_Audio_Project">
            <a:hlinkClick r:id="" action="ppaction://media"/>
            <a:extLst>
              <a:ext uri="{FF2B5EF4-FFF2-40B4-BE49-F238E27FC236}">
                <a16:creationId xmlns:a16="http://schemas.microsoft.com/office/drawing/2014/main" id="{C648A213-CDCE-4D84-B197-1D01EF56862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92019409"/>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9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4D83CB7-F313-4421-965A-E23413E37F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394" r="22654" b="48598"/>
          <a:stretch/>
        </p:blipFill>
        <p:spPr>
          <a:xfrm>
            <a:off x="0" y="4068035"/>
            <a:ext cx="12192000" cy="2914111"/>
          </a:xfrm>
          <a:prstGeom prst="rect">
            <a:avLst/>
          </a:prstGeom>
        </p:spPr>
      </p:pic>
      <p:grpSp>
        <p:nvGrpSpPr>
          <p:cNvPr id="5" name="Group 4">
            <a:extLst>
              <a:ext uri="{FF2B5EF4-FFF2-40B4-BE49-F238E27FC236}">
                <a16:creationId xmlns:a16="http://schemas.microsoft.com/office/drawing/2014/main" id="{9367153B-E226-49DA-9D82-F85AFE2A44C9}"/>
              </a:ext>
            </a:extLst>
          </p:cNvPr>
          <p:cNvGrpSpPr/>
          <p:nvPr/>
        </p:nvGrpSpPr>
        <p:grpSpPr>
          <a:xfrm>
            <a:off x="-17929" y="4206982"/>
            <a:ext cx="12227858" cy="2552928"/>
            <a:chOff x="-17929" y="1163625"/>
            <a:chExt cx="12227858" cy="2552928"/>
          </a:xfrm>
        </p:grpSpPr>
        <p:sp>
          <p:nvSpPr>
            <p:cNvPr id="33" name="TextBox 32">
              <a:extLst>
                <a:ext uri="{FF2B5EF4-FFF2-40B4-BE49-F238E27FC236}">
                  <a16:creationId xmlns:a16="http://schemas.microsoft.com/office/drawing/2014/main" id="{DB2E319F-34D0-41E7-9A32-0D91E383ADB2}"/>
                </a:ext>
              </a:extLst>
            </p:cNvPr>
            <p:cNvSpPr txBox="1"/>
            <p:nvPr/>
          </p:nvSpPr>
          <p:spPr>
            <a:xfrm>
              <a:off x="0" y="2177983"/>
              <a:ext cx="2850777" cy="548640"/>
            </a:xfrm>
            <a:prstGeom prst="rect">
              <a:avLst/>
            </a:prstGeom>
            <a:solidFill>
              <a:srgbClr val="C8C9CB"/>
            </a:solidFill>
            <a:ln>
              <a:noFill/>
            </a:ln>
          </p:spPr>
          <p:txBody>
            <a:bodyPr wrap="square" rtlCol="0">
              <a:spAutoFit/>
            </a:bodyPr>
            <a:lstStyle/>
            <a:p>
              <a:pPr algn="ctr"/>
              <a:r>
                <a:rPr lang="en-US" sz="3200" b="1" dirty="0"/>
                <a:t>Ocean Crust</a:t>
              </a:r>
            </a:p>
          </p:txBody>
        </p:sp>
        <p:sp>
          <p:nvSpPr>
            <p:cNvPr id="35" name="TextBox 34">
              <a:extLst>
                <a:ext uri="{FF2B5EF4-FFF2-40B4-BE49-F238E27FC236}">
                  <a16:creationId xmlns:a16="http://schemas.microsoft.com/office/drawing/2014/main" id="{56F22769-0451-4E97-810A-0BB5F0B3F20E}"/>
                </a:ext>
              </a:extLst>
            </p:cNvPr>
            <p:cNvSpPr txBox="1"/>
            <p:nvPr/>
          </p:nvSpPr>
          <p:spPr>
            <a:xfrm>
              <a:off x="8148917" y="2177983"/>
              <a:ext cx="4043083" cy="584775"/>
            </a:xfrm>
            <a:prstGeom prst="rect">
              <a:avLst/>
            </a:prstGeom>
            <a:solidFill>
              <a:srgbClr val="DED5BF"/>
            </a:solidFill>
            <a:ln>
              <a:noFill/>
            </a:ln>
          </p:spPr>
          <p:txBody>
            <a:bodyPr wrap="square" rtlCol="0">
              <a:spAutoFit/>
            </a:bodyPr>
            <a:lstStyle/>
            <a:p>
              <a:pPr algn="ctr"/>
              <a:r>
                <a:rPr lang="en-US" sz="3200" b="1" dirty="0"/>
                <a:t>Continental Crust</a:t>
              </a:r>
            </a:p>
          </p:txBody>
        </p:sp>
        <p:grpSp>
          <p:nvGrpSpPr>
            <p:cNvPr id="40" name="Group 39">
              <a:extLst>
                <a:ext uri="{FF2B5EF4-FFF2-40B4-BE49-F238E27FC236}">
                  <a16:creationId xmlns:a16="http://schemas.microsoft.com/office/drawing/2014/main" id="{B2A1D890-92CC-4602-870E-270E7312CE77}"/>
                </a:ext>
              </a:extLst>
            </p:cNvPr>
            <p:cNvGrpSpPr/>
            <p:nvPr/>
          </p:nvGrpSpPr>
          <p:grpSpPr>
            <a:xfrm>
              <a:off x="5217459" y="1309529"/>
              <a:ext cx="6992470" cy="2407024"/>
              <a:chOff x="5217459" y="322729"/>
              <a:chExt cx="6992470" cy="2407024"/>
            </a:xfrm>
            <a: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colorTemperature colorTemp="2300"/>
                        </a14:imgEffect>
                        <a14:imgEffect>
                          <a14:saturation sat="0"/>
                        </a14:imgEffect>
                      </a14:imgLayer>
                    </a14:imgProps>
                  </a:ext>
                </a:extLst>
              </a:blip>
              <a:tile tx="0" ty="0" sx="100000" sy="100000" flip="none" algn="tl"/>
            </a:blipFill>
          </p:grpSpPr>
          <p:sp>
            <p:nvSpPr>
              <p:cNvPr id="37" name="Freeform: Shape 36">
                <a:extLst>
                  <a:ext uri="{FF2B5EF4-FFF2-40B4-BE49-F238E27FC236}">
                    <a16:creationId xmlns:a16="http://schemas.microsoft.com/office/drawing/2014/main" id="{30132797-379B-4123-A735-318C12772069}"/>
                  </a:ext>
                </a:extLst>
              </p:cNvPr>
              <p:cNvSpPr/>
              <p:nvPr/>
            </p:nvSpPr>
            <p:spPr>
              <a:xfrm>
                <a:off x="5217459" y="322729"/>
                <a:ext cx="6992470" cy="2407024"/>
              </a:xfrm>
              <a:custGeom>
                <a:avLst/>
                <a:gdLst>
                  <a:gd name="connsiteX0" fmla="*/ 80682 w 6992470"/>
                  <a:gd name="connsiteY0" fmla="*/ 968189 h 2407024"/>
                  <a:gd name="connsiteX1" fmla="*/ 26894 w 6992470"/>
                  <a:gd name="connsiteY1" fmla="*/ 1143000 h 2407024"/>
                  <a:gd name="connsiteX2" fmla="*/ 0 w 6992470"/>
                  <a:gd name="connsiteY2" fmla="*/ 1264024 h 2407024"/>
                  <a:gd name="connsiteX3" fmla="*/ 53788 w 6992470"/>
                  <a:gd name="connsiteY3" fmla="*/ 1506071 h 2407024"/>
                  <a:gd name="connsiteX4" fmla="*/ 174812 w 6992470"/>
                  <a:gd name="connsiteY4" fmla="*/ 1667436 h 2407024"/>
                  <a:gd name="connsiteX5" fmla="*/ 497541 w 6992470"/>
                  <a:gd name="connsiteY5" fmla="*/ 1855695 h 2407024"/>
                  <a:gd name="connsiteX6" fmla="*/ 779929 w 6992470"/>
                  <a:gd name="connsiteY6" fmla="*/ 1963271 h 2407024"/>
                  <a:gd name="connsiteX7" fmla="*/ 1102659 w 6992470"/>
                  <a:gd name="connsiteY7" fmla="*/ 2057400 h 2407024"/>
                  <a:gd name="connsiteX8" fmla="*/ 1640541 w 6992470"/>
                  <a:gd name="connsiteY8" fmla="*/ 2084295 h 2407024"/>
                  <a:gd name="connsiteX9" fmla="*/ 2447365 w 6992470"/>
                  <a:gd name="connsiteY9" fmla="*/ 2124636 h 2407024"/>
                  <a:gd name="connsiteX10" fmla="*/ 3025588 w 6992470"/>
                  <a:gd name="connsiteY10" fmla="*/ 2178424 h 2407024"/>
                  <a:gd name="connsiteX11" fmla="*/ 3563470 w 6992470"/>
                  <a:gd name="connsiteY11" fmla="*/ 2259106 h 2407024"/>
                  <a:gd name="connsiteX12" fmla="*/ 4168588 w 6992470"/>
                  <a:gd name="connsiteY12" fmla="*/ 2339789 h 2407024"/>
                  <a:gd name="connsiteX13" fmla="*/ 4719917 w 6992470"/>
                  <a:gd name="connsiteY13" fmla="*/ 2407024 h 2407024"/>
                  <a:gd name="connsiteX14" fmla="*/ 5029200 w 6992470"/>
                  <a:gd name="connsiteY14" fmla="*/ 2407024 h 2407024"/>
                  <a:gd name="connsiteX15" fmla="*/ 5405717 w 6992470"/>
                  <a:gd name="connsiteY15" fmla="*/ 2326342 h 2407024"/>
                  <a:gd name="connsiteX16" fmla="*/ 6091517 w 6992470"/>
                  <a:gd name="connsiteY16" fmla="*/ 2218765 h 2407024"/>
                  <a:gd name="connsiteX17" fmla="*/ 6548717 w 6992470"/>
                  <a:gd name="connsiteY17" fmla="*/ 2191871 h 2407024"/>
                  <a:gd name="connsiteX18" fmla="*/ 6979023 w 6992470"/>
                  <a:gd name="connsiteY18" fmla="*/ 2178424 h 2407024"/>
                  <a:gd name="connsiteX19" fmla="*/ 6992470 w 6992470"/>
                  <a:gd name="connsiteY19" fmla="*/ 0 h 2407024"/>
                  <a:gd name="connsiteX20" fmla="*/ 3334870 w 6992470"/>
                  <a:gd name="connsiteY20" fmla="*/ 121024 h 2407024"/>
                  <a:gd name="connsiteX21" fmla="*/ 3200400 w 6992470"/>
                  <a:gd name="connsiteY21" fmla="*/ 282389 h 2407024"/>
                  <a:gd name="connsiteX22" fmla="*/ 2662517 w 6992470"/>
                  <a:gd name="connsiteY22" fmla="*/ 268942 h 2407024"/>
                  <a:gd name="connsiteX23" fmla="*/ 2595282 w 6992470"/>
                  <a:gd name="connsiteY23" fmla="*/ 363071 h 2407024"/>
                  <a:gd name="connsiteX24" fmla="*/ 2057400 w 6992470"/>
                  <a:gd name="connsiteY24" fmla="*/ 376518 h 2407024"/>
                  <a:gd name="connsiteX25" fmla="*/ 1936376 w 6992470"/>
                  <a:gd name="connsiteY25" fmla="*/ 551330 h 2407024"/>
                  <a:gd name="connsiteX26" fmla="*/ 1371600 w 6992470"/>
                  <a:gd name="connsiteY26" fmla="*/ 605118 h 2407024"/>
                  <a:gd name="connsiteX27" fmla="*/ 833717 w 6992470"/>
                  <a:gd name="connsiteY27" fmla="*/ 699247 h 2407024"/>
                  <a:gd name="connsiteX28" fmla="*/ 430306 w 6992470"/>
                  <a:gd name="connsiteY28" fmla="*/ 806824 h 2407024"/>
                  <a:gd name="connsiteX29" fmla="*/ 94129 w 6992470"/>
                  <a:gd name="connsiteY29" fmla="*/ 914400 h 2407024"/>
                  <a:gd name="connsiteX30" fmla="*/ 53788 w 6992470"/>
                  <a:gd name="connsiteY30" fmla="*/ 1062318 h 2407024"/>
                  <a:gd name="connsiteX31" fmla="*/ 13447 w 6992470"/>
                  <a:gd name="connsiteY31" fmla="*/ 1264024 h 2407024"/>
                  <a:gd name="connsiteX32" fmla="*/ 13447 w 6992470"/>
                  <a:gd name="connsiteY32" fmla="*/ 1425389 h 2407024"/>
                  <a:gd name="connsiteX33" fmla="*/ 107576 w 6992470"/>
                  <a:gd name="connsiteY33" fmla="*/ 1613647 h 2407024"/>
                  <a:gd name="connsiteX34" fmla="*/ 107576 w 6992470"/>
                  <a:gd name="connsiteY34" fmla="*/ 1613647 h 24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92470" h="2407024">
                    <a:moveTo>
                      <a:pt x="80682" y="968189"/>
                    </a:moveTo>
                    <a:lnTo>
                      <a:pt x="26894" y="1143000"/>
                    </a:lnTo>
                    <a:lnTo>
                      <a:pt x="0" y="1264024"/>
                    </a:lnTo>
                    <a:lnTo>
                      <a:pt x="53788" y="1506071"/>
                    </a:lnTo>
                    <a:lnTo>
                      <a:pt x="174812" y="1667436"/>
                    </a:lnTo>
                    <a:lnTo>
                      <a:pt x="497541" y="1855695"/>
                    </a:lnTo>
                    <a:lnTo>
                      <a:pt x="779929" y="1963271"/>
                    </a:lnTo>
                    <a:lnTo>
                      <a:pt x="1102659" y="2057400"/>
                    </a:lnTo>
                    <a:lnTo>
                      <a:pt x="1640541" y="2084295"/>
                    </a:lnTo>
                    <a:lnTo>
                      <a:pt x="2447365" y="2124636"/>
                    </a:lnTo>
                    <a:lnTo>
                      <a:pt x="3025588" y="2178424"/>
                    </a:lnTo>
                    <a:lnTo>
                      <a:pt x="3563470" y="2259106"/>
                    </a:lnTo>
                    <a:lnTo>
                      <a:pt x="4168588" y="2339789"/>
                    </a:lnTo>
                    <a:lnTo>
                      <a:pt x="4719917" y="2407024"/>
                    </a:lnTo>
                    <a:lnTo>
                      <a:pt x="5029200" y="2407024"/>
                    </a:lnTo>
                    <a:lnTo>
                      <a:pt x="5405717" y="2326342"/>
                    </a:lnTo>
                    <a:lnTo>
                      <a:pt x="6091517" y="2218765"/>
                    </a:lnTo>
                    <a:lnTo>
                      <a:pt x="6548717" y="2191871"/>
                    </a:lnTo>
                    <a:lnTo>
                      <a:pt x="6979023" y="2178424"/>
                    </a:lnTo>
                    <a:cubicBezTo>
                      <a:pt x="6983505" y="1452283"/>
                      <a:pt x="6987988" y="726141"/>
                      <a:pt x="6992470" y="0"/>
                    </a:cubicBezTo>
                    <a:lnTo>
                      <a:pt x="3334870" y="121024"/>
                    </a:lnTo>
                    <a:lnTo>
                      <a:pt x="3200400" y="282389"/>
                    </a:lnTo>
                    <a:lnTo>
                      <a:pt x="2662517" y="268942"/>
                    </a:lnTo>
                    <a:lnTo>
                      <a:pt x="2595282" y="363071"/>
                    </a:lnTo>
                    <a:lnTo>
                      <a:pt x="2057400" y="376518"/>
                    </a:lnTo>
                    <a:lnTo>
                      <a:pt x="1936376" y="551330"/>
                    </a:lnTo>
                    <a:lnTo>
                      <a:pt x="1371600" y="605118"/>
                    </a:lnTo>
                    <a:lnTo>
                      <a:pt x="833717" y="699247"/>
                    </a:lnTo>
                    <a:lnTo>
                      <a:pt x="430306" y="806824"/>
                    </a:lnTo>
                    <a:lnTo>
                      <a:pt x="94129" y="914400"/>
                    </a:lnTo>
                    <a:lnTo>
                      <a:pt x="53788" y="1062318"/>
                    </a:lnTo>
                    <a:lnTo>
                      <a:pt x="13447" y="1264024"/>
                    </a:lnTo>
                    <a:lnTo>
                      <a:pt x="13447" y="1425389"/>
                    </a:lnTo>
                    <a:lnTo>
                      <a:pt x="107576" y="1613647"/>
                    </a:lnTo>
                    <a:lnTo>
                      <a:pt x="107576" y="1613647"/>
                    </a:lnTo>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C5CB56B-BF3A-497F-90B8-95B156A1E977}"/>
                  </a:ext>
                </a:extLst>
              </p:cNvPr>
              <p:cNvSpPr/>
              <p:nvPr/>
            </p:nvSpPr>
            <p:spPr>
              <a:xfrm>
                <a:off x="5217460" y="1177736"/>
                <a:ext cx="282388" cy="7586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6" name="Straight Connector 45">
              <a:extLst>
                <a:ext uri="{FF2B5EF4-FFF2-40B4-BE49-F238E27FC236}">
                  <a16:creationId xmlns:a16="http://schemas.microsoft.com/office/drawing/2014/main" id="{E6F256CD-5EDE-4A7C-9FEE-6D62418AE141}"/>
                </a:ext>
              </a:extLst>
            </p:cNvPr>
            <p:cNvCxnSpPr/>
            <p:nvPr/>
          </p:nvCxnSpPr>
          <p:spPr>
            <a:xfrm>
              <a:off x="8041341" y="2278362"/>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53" name="Group 52">
              <a:extLst>
                <a:ext uri="{FF2B5EF4-FFF2-40B4-BE49-F238E27FC236}">
                  <a16:creationId xmlns:a16="http://schemas.microsoft.com/office/drawing/2014/main" id="{EE113988-22AA-4873-9B84-EEDB156418D7}"/>
                </a:ext>
              </a:extLst>
            </p:cNvPr>
            <p:cNvGrpSpPr/>
            <p:nvPr/>
          </p:nvGrpSpPr>
          <p:grpSpPr>
            <a:xfrm>
              <a:off x="6558808" y="1429905"/>
              <a:ext cx="1992279" cy="1110030"/>
              <a:chOff x="6558808" y="416211"/>
              <a:chExt cx="1992279" cy="1110030"/>
            </a:xfrm>
          </p:grpSpPr>
          <p:cxnSp>
            <p:nvCxnSpPr>
              <p:cNvPr id="48" name="Straight Connector 47">
                <a:extLst>
                  <a:ext uri="{FF2B5EF4-FFF2-40B4-BE49-F238E27FC236}">
                    <a16:creationId xmlns:a16="http://schemas.microsoft.com/office/drawing/2014/main" id="{B26C9F92-5EEB-4AC2-8756-BDA357F3E27C}"/>
                  </a:ext>
                </a:extLst>
              </p:cNvPr>
              <p:cNvCxnSpPr>
                <a:cxnSpLocks/>
              </p:cNvCxnSpPr>
              <p:nvPr/>
            </p:nvCxnSpPr>
            <p:spPr>
              <a:xfrm flipH="1">
                <a:off x="7838394" y="416211"/>
                <a:ext cx="712693" cy="8484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FC5D9CC-87FB-4552-8C33-DEDD38131502}"/>
                  </a:ext>
                </a:extLst>
              </p:cNvPr>
              <p:cNvCxnSpPr>
                <a:cxnSpLocks/>
              </p:cNvCxnSpPr>
              <p:nvPr/>
            </p:nvCxnSpPr>
            <p:spPr>
              <a:xfrm flipH="1">
                <a:off x="7158698" y="594772"/>
                <a:ext cx="712693" cy="8484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0AD5010-62A0-4FA3-AC93-B2B9650952E3}"/>
                  </a:ext>
                </a:extLst>
              </p:cNvPr>
              <p:cNvCxnSpPr>
                <a:cxnSpLocks/>
              </p:cNvCxnSpPr>
              <p:nvPr/>
            </p:nvCxnSpPr>
            <p:spPr>
              <a:xfrm flipH="1">
                <a:off x="6558808" y="677784"/>
                <a:ext cx="712693" cy="8484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9" name="TextBox 58">
              <a:extLst>
                <a:ext uri="{FF2B5EF4-FFF2-40B4-BE49-F238E27FC236}">
                  <a16:creationId xmlns:a16="http://schemas.microsoft.com/office/drawing/2014/main" id="{FFE031D1-435E-4854-A9F5-D1DA80D9BC39}"/>
                </a:ext>
              </a:extLst>
            </p:cNvPr>
            <p:cNvSpPr txBox="1"/>
            <p:nvPr/>
          </p:nvSpPr>
          <p:spPr>
            <a:xfrm>
              <a:off x="-17929" y="1321766"/>
              <a:ext cx="3715870" cy="523220"/>
            </a:xfrm>
            <a:prstGeom prst="rect">
              <a:avLst/>
            </a:prstGeom>
            <a:solidFill>
              <a:srgbClr val="B9E6FB"/>
            </a:solidFill>
          </p:spPr>
          <p:txBody>
            <a:bodyPr wrap="square" rtlCol="0">
              <a:spAutoFit/>
            </a:bodyPr>
            <a:lstStyle/>
            <a:p>
              <a:pPr algn="ctr"/>
              <a:r>
                <a:rPr lang="en-US" sz="2800" b="1" dirty="0"/>
                <a:t>PC to Late Devonian</a:t>
              </a:r>
            </a:p>
          </p:txBody>
        </p:sp>
        <p:sp>
          <p:nvSpPr>
            <p:cNvPr id="61" name="TextBox 60">
              <a:extLst>
                <a:ext uri="{FF2B5EF4-FFF2-40B4-BE49-F238E27FC236}">
                  <a16:creationId xmlns:a16="http://schemas.microsoft.com/office/drawing/2014/main" id="{83A3160D-710D-4058-80C9-60838A5F5DBF}"/>
                </a:ext>
              </a:extLst>
            </p:cNvPr>
            <p:cNvSpPr txBox="1"/>
            <p:nvPr/>
          </p:nvSpPr>
          <p:spPr>
            <a:xfrm flipH="1">
              <a:off x="404533" y="1163625"/>
              <a:ext cx="266700" cy="523220"/>
            </a:xfrm>
            <a:prstGeom prst="rect">
              <a:avLst/>
            </a:prstGeom>
            <a:noFill/>
          </p:spPr>
          <p:txBody>
            <a:bodyPr wrap="square" rtlCol="0">
              <a:spAutoFit/>
            </a:bodyPr>
            <a:lstStyle/>
            <a:p>
              <a:r>
                <a:rPr lang="en-US" sz="2800" b="1" dirty="0"/>
                <a:t>_</a:t>
              </a:r>
            </a:p>
          </p:txBody>
        </p:sp>
      </p:grpSp>
      <p:sp>
        <p:nvSpPr>
          <p:cNvPr id="45" name="TextBox 44">
            <a:extLst>
              <a:ext uri="{FF2B5EF4-FFF2-40B4-BE49-F238E27FC236}">
                <a16:creationId xmlns:a16="http://schemas.microsoft.com/office/drawing/2014/main" id="{3709B073-53ED-40E0-B063-B4C3A0BE6473}"/>
              </a:ext>
            </a:extLst>
          </p:cNvPr>
          <p:cNvSpPr txBox="1"/>
          <p:nvPr/>
        </p:nvSpPr>
        <p:spPr>
          <a:xfrm>
            <a:off x="7830671" y="5216373"/>
            <a:ext cx="4043083" cy="584775"/>
          </a:xfrm>
          <a:prstGeom prst="rect">
            <a:avLst/>
          </a:prstGeom>
          <a:noFill/>
          <a:ln>
            <a:noFill/>
          </a:ln>
        </p:spPr>
        <p:txBody>
          <a:bodyPr wrap="square" rtlCol="0">
            <a:spAutoFit/>
          </a:bodyPr>
          <a:lstStyle/>
          <a:p>
            <a:pPr algn="ctr"/>
            <a:r>
              <a:rPr lang="en-US" sz="3200" b="1" dirty="0">
                <a:solidFill>
                  <a:srgbClr val="FFFF00"/>
                </a:solidFill>
              </a:rPr>
              <a:t>Continental Crust</a:t>
            </a:r>
          </a:p>
        </p:txBody>
      </p:sp>
      <p:pic>
        <p:nvPicPr>
          <p:cNvPr id="10" name="Picture 9" descr="Diagram&#10;&#10;Description automatically generated">
            <a:extLst>
              <a:ext uri="{FF2B5EF4-FFF2-40B4-BE49-F238E27FC236}">
                <a16:creationId xmlns:a16="http://schemas.microsoft.com/office/drawing/2014/main" id="{2A928C6E-4507-473D-A8FF-8FD71B6512B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501223" y="0"/>
            <a:ext cx="4690777" cy="4052018"/>
          </a:xfrm>
          <a:prstGeom prst="rect">
            <a:avLst/>
          </a:prstGeom>
        </p:spPr>
      </p:pic>
      <p:sp>
        <p:nvSpPr>
          <p:cNvPr id="47" name="TextBox 46">
            <a:extLst>
              <a:ext uri="{FF2B5EF4-FFF2-40B4-BE49-F238E27FC236}">
                <a16:creationId xmlns:a16="http://schemas.microsoft.com/office/drawing/2014/main" id="{BDA7383E-DA8C-41DD-B9EE-E815A0E3FBB6}"/>
              </a:ext>
            </a:extLst>
          </p:cNvPr>
          <p:cNvSpPr txBox="1"/>
          <p:nvPr/>
        </p:nvSpPr>
        <p:spPr>
          <a:xfrm>
            <a:off x="-17929" y="621723"/>
            <a:ext cx="7501223" cy="2554545"/>
          </a:xfrm>
          <a:prstGeom prst="rect">
            <a:avLst/>
          </a:prstGeom>
          <a:noFill/>
        </p:spPr>
        <p:txBody>
          <a:bodyPr wrap="square" rtlCol="0">
            <a:spAutoFit/>
          </a:bodyPr>
          <a:lstStyle/>
          <a:p>
            <a:r>
              <a:rPr lang="en-US" sz="4000" b="1" dirty="0">
                <a:solidFill>
                  <a:srgbClr val="FFFF00"/>
                </a:solidFill>
              </a:rPr>
              <a:t>Breakup of </a:t>
            </a:r>
            <a:r>
              <a:rPr lang="en-US" sz="4000" b="1" dirty="0" err="1">
                <a:solidFill>
                  <a:srgbClr val="FFFF00"/>
                </a:solidFill>
              </a:rPr>
              <a:t>Rodinia</a:t>
            </a:r>
            <a:r>
              <a:rPr lang="en-US" sz="4000" b="1" dirty="0">
                <a:solidFill>
                  <a:srgbClr val="FFFF00"/>
                </a:solidFill>
              </a:rPr>
              <a:t> begins ~ 1 GA, Separation of Laurentia complete by ~ 600 MA, forming a Continent to Ocean Passive Margin.</a:t>
            </a:r>
          </a:p>
        </p:txBody>
      </p:sp>
      <p:sp>
        <p:nvSpPr>
          <p:cNvPr id="11" name="TextBox 10">
            <a:extLst>
              <a:ext uri="{FF2B5EF4-FFF2-40B4-BE49-F238E27FC236}">
                <a16:creationId xmlns:a16="http://schemas.microsoft.com/office/drawing/2014/main" id="{412DC599-5C81-4F92-93DC-3819C331E310}"/>
              </a:ext>
            </a:extLst>
          </p:cNvPr>
          <p:cNvSpPr txBox="1"/>
          <p:nvPr/>
        </p:nvSpPr>
        <p:spPr>
          <a:xfrm>
            <a:off x="10901903" y="0"/>
            <a:ext cx="1290097" cy="338554"/>
          </a:xfrm>
          <a:prstGeom prst="rect">
            <a:avLst/>
          </a:prstGeom>
          <a:solidFill>
            <a:schemeClr val="tx1"/>
          </a:solidFill>
        </p:spPr>
        <p:txBody>
          <a:bodyPr wrap="none" rtlCol="0">
            <a:spAutoFit/>
          </a:bodyPr>
          <a:lstStyle/>
          <a:p>
            <a:r>
              <a:rPr lang="en-US" sz="1600" b="1" dirty="0" err="1">
                <a:solidFill>
                  <a:srgbClr val="FFFF00"/>
                </a:solidFill>
              </a:rPr>
              <a:t>Torsvik</a:t>
            </a:r>
            <a:r>
              <a:rPr lang="en-US" sz="1600" b="1" dirty="0">
                <a:solidFill>
                  <a:srgbClr val="FFFF00"/>
                </a:solidFill>
              </a:rPr>
              <a:t>, 2003</a:t>
            </a:r>
          </a:p>
        </p:txBody>
      </p:sp>
      <p:sp>
        <p:nvSpPr>
          <p:cNvPr id="2" name="TextBox 1">
            <a:extLst>
              <a:ext uri="{FF2B5EF4-FFF2-40B4-BE49-F238E27FC236}">
                <a16:creationId xmlns:a16="http://schemas.microsoft.com/office/drawing/2014/main" id="{17401936-7CBE-4812-86DC-718DED5D31B0}"/>
              </a:ext>
            </a:extLst>
          </p:cNvPr>
          <p:cNvSpPr txBox="1"/>
          <p:nvPr/>
        </p:nvSpPr>
        <p:spPr>
          <a:xfrm>
            <a:off x="9475363" y="1706056"/>
            <a:ext cx="1390189" cy="461665"/>
          </a:xfrm>
          <a:prstGeom prst="rect">
            <a:avLst/>
          </a:prstGeom>
          <a:solidFill>
            <a:srgbClr val="6BC071"/>
          </a:solidFill>
        </p:spPr>
        <p:txBody>
          <a:bodyPr wrap="none" rtlCol="0">
            <a:spAutoFit/>
          </a:bodyPr>
          <a:lstStyle/>
          <a:p>
            <a:r>
              <a:rPr lang="en-US" sz="2400" b="1" dirty="0">
                <a:ln>
                  <a:solidFill>
                    <a:srgbClr val="FFFF00"/>
                  </a:solidFill>
                </a:ln>
                <a:solidFill>
                  <a:srgbClr val="FFFF00"/>
                </a:solidFill>
              </a:rPr>
              <a:t>Laurentia</a:t>
            </a:r>
          </a:p>
        </p:txBody>
      </p:sp>
      <p:sp>
        <p:nvSpPr>
          <p:cNvPr id="3" name="Arrow: Down 2">
            <a:extLst>
              <a:ext uri="{FF2B5EF4-FFF2-40B4-BE49-F238E27FC236}">
                <a16:creationId xmlns:a16="http://schemas.microsoft.com/office/drawing/2014/main" id="{395337AF-9A67-4426-88E9-80341E3C9BBD}"/>
              </a:ext>
            </a:extLst>
          </p:cNvPr>
          <p:cNvSpPr/>
          <p:nvPr/>
        </p:nvSpPr>
        <p:spPr>
          <a:xfrm rot="16200000">
            <a:off x="8473188" y="1408880"/>
            <a:ext cx="481012" cy="1075365"/>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_2_Portland_Audio_Project">
            <a:hlinkClick r:id="" action="ppaction://media"/>
            <a:extLst>
              <a:ext uri="{FF2B5EF4-FFF2-40B4-BE49-F238E27FC236}">
                <a16:creationId xmlns:a16="http://schemas.microsoft.com/office/drawing/2014/main" id="{B82D013F-0F6C-4D2D-AFF8-343916C052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731867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5" fill="hold"/>
                                        <p:tgtEl>
                                          <p:spTgt spid="4"/>
                                        </p:tgtEl>
                                      </p:cBhvr>
                                    </p:cmd>
                                  </p:childTnLst>
                                </p:cTn>
                              </p:par>
                              <p:par>
                                <p:cTn id="7" presetID="42"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1000"/>
                                        <p:tgtEl>
                                          <p:spTgt spid="3"/>
                                        </p:tgtEl>
                                      </p:cBhvr>
                                    </p:animEffect>
                                    <p:anim calcmode="lin" valueType="num">
                                      <p:cBhvr>
                                        <p:cTn id="10" dur="1000" fill="hold"/>
                                        <p:tgtEl>
                                          <p:spTgt spid="3"/>
                                        </p:tgtEl>
                                        <p:attrNameLst>
                                          <p:attrName>ppt_x</p:attrName>
                                        </p:attrNameLst>
                                      </p:cBhvr>
                                      <p:tavLst>
                                        <p:tav tm="0">
                                          <p:val>
                                            <p:strVal val="#ppt_x"/>
                                          </p:val>
                                        </p:tav>
                                        <p:tav tm="100000">
                                          <p:val>
                                            <p:strVal val="#ppt_x"/>
                                          </p:val>
                                        </p:tav>
                                      </p:tavLst>
                                    </p:anim>
                                    <p:anim calcmode="lin" valueType="num">
                                      <p:cBhvr>
                                        <p:cTn id="1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82BF51C-FCF8-410B-B697-47B391A3025E}"/>
              </a:ext>
            </a:extLst>
          </p:cNvPr>
          <p:cNvSpPr/>
          <p:nvPr/>
        </p:nvSpPr>
        <p:spPr>
          <a:xfrm>
            <a:off x="4555415" y="70441"/>
            <a:ext cx="7304185" cy="770214"/>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DC3DDA9-4F26-40BF-8573-EC834EF41DEB}"/>
              </a:ext>
            </a:extLst>
          </p:cNvPr>
          <p:cNvSpPr/>
          <p:nvPr/>
        </p:nvSpPr>
        <p:spPr>
          <a:xfrm>
            <a:off x="530128" y="70441"/>
            <a:ext cx="7304185" cy="3477669"/>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1ED91B-7ADA-4047-A0DC-B357CD4CFDFB}"/>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7228" y="0"/>
            <a:ext cx="12177543" cy="6858000"/>
          </a:xfrm>
          <a:prstGeom prst="rect">
            <a:avLst/>
          </a:prstGeom>
        </p:spPr>
      </p:pic>
      <p:grpSp>
        <p:nvGrpSpPr>
          <p:cNvPr id="28" name="Group 27">
            <a:extLst>
              <a:ext uri="{FF2B5EF4-FFF2-40B4-BE49-F238E27FC236}">
                <a16:creationId xmlns:a16="http://schemas.microsoft.com/office/drawing/2014/main" id="{F6849D36-A4FC-43C5-BD3B-2B53354F78D2}"/>
              </a:ext>
            </a:extLst>
          </p:cNvPr>
          <p:cNvGrpSpPr/>
          <p:nvPr/>
        </p:nvGrpSpPr>
        <p:grpSpPr>
          <a:xfrm>
            <a:off x="3057966" y="177885"/>
            <a:ext cx="5303520" cy="707886"/>
            <a:chOff x="638628" y="355147"/>
            <a:chExt cx="5303520" cy="707886"/>
          </a:xfrm>
        </p:grpSpPr>
        <p:cxnSp>
          <p:nvCxnSpPr>
            <p:cNvPr id="6" name="Straight Connector 5">
              <a:extLst>
                <a:ext uri="{FF2B5EF4-FFF2-40B4-BE49-F238E27FC236}">
                  <a16:creationId xmlns:a16="http://schemas.microsoft.com/office/drawing/2014/main" id="{2DC6C2EC-2BB0-43BD-8046-483E3F89E444}"/>
                </a:ext>
              </a:extLst>
            </p:cNvPr>
            <p:cNvCxnSpPr/>
            <p:nvPr/>
          </p:nvCxnSpPr>
          <p:spPr>
            <a:xfrm>
              <a:off x="638628" y="355147"/>
              <a:ext cx="530352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4329EA8-F1D2-4566-8FFD-A8D52B01A332}"/>
                </a:ext>
              </a:extLst>
            </p:cNvPr>
            <p:cNvSpPr txBox="1"/>
            <p:nvPr/>
          </p:nvSpPr>
          <p:spPr>
            <a:xfrm>
              <a:off x="2534764" y="355147"/>
              <a:ext cx="1511248" cy="707886"/>
            </a:xfrm>
            <a:prstGeom prst="rect">
              <a:avLst/>
            </a:prstGeom>
            <a:noFill/>
          </p:spPr>
          <p:txBody>
            <a:bodyPr wrap="none" rtlCol="0">
              <a:spAutoFit/>
            </a:bodyPr>
            <a:lstStyle/>
            <a:p>
              <a:r>
                <a:rPr lang="en-US" sz="4000" b="1" dirty="0"/>
                <a:t>50 Km</a:t>
              </a:r>
            </a:p>
          </p:txBody>
        </p:sp>
      </p:grpSp>
      <p:sp>
        <p:nvSpPr>
          <p:cNvPr id="2" name="TextBox 1">
            <a:extLst>
              <a:ext uri="{FF2B5EF4-FFF2-40B4-BE49-F238E27FC236}">
                <a16:creationId xmlns:a16="http://schemas.microsoft.com/office/drawing/2014/main" id="{1F27F9ED-418B-434C-B0A9-B71470DCA68F}"/>
              </a:ext>
            </a:extLst>
          </p:cNvPr>
          <p:cNvSpPr txBox="1"/>
          <p:nvPr/>
        </p:nvSpPr>
        <p:spPr>
          <a:xfrm>
            <a:off x="14457" y="5411861"/>
            <a:ext cx="12177543" cy="1465565"/>
          </a:xfrm>
          <a:prstGeom prst="rect">
            <a:avLst/>
          </a:prstGeom>
          <a:solidFill>
            <a:schemeClr val="tx1"/>
          </a:solidFill>
        </p:spPr>
        <p:txBody>
          <a:bodyPr wrap="square" rtlCol="0" anchor="ctr">
            <a:noAutofit/>
          </a:bodyPr>
          <a:lstStyle/>
          <a:p>
            <a:pPr algn="ctr"/>
            <a:r>
              <a:rPr lang="en-US" sz="4400" b="1" dirty="0">
                <a:solidFill>
                  <a:srgbClr val="FFFF00"/>
                </a:solidFill>
              </a:rPr>
              <a:t>Analog for Webb Formation at the bottom of the Roberts Trench.</a:t>
            </a:r>
          </a:p>
        </p:txBody>
      </p:sp>
      <p:sp>
        <p:nvSpPr>
          <p:cNvPr id="4" name="Rectangle 3">
            <a:extLst>
              <a:ext uri="{FF2B5EF4-FFF2-40B4-BE49-F238E27FC236}">
                <a16:creationId xmlns:a16="http://schemas.microsoft.com/office/drawing/2014/main" id="{0DB626BD-681A-4B81-9925-809ED2B022C9}"/>
              </a:ext>
            </a:extLst>
          </p:cNvPr>
          <p:cNvSpPr/>
          <p:nvPr/>
        </p:nvSpPr>
        <p:spPr>
          <a:xfrm>
            <a:off x="5286375" y="3067050"/>
            <a:ext cx="2547938" cy="2338388"/>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723D45C-8235-466F-9243-93FF41A5C885}"/>
              </a:ext>
            </a:extLst>
          </p:cNvPr>
          <p:cNvCxnSpPr>
            <a:cxnSpLocks/>
          </p:cNvCxnSpPr>
          <p:nvPr/>
        </p:nvCxnSpPr>
        <p:spPr>
          <a:xfrm flipV="1">
            <a:off x="2968831" y="2056779"/>
            <a:ext cx="2317544" cy="1218332"/>
          </a:xfrm>
          <a:prstGeom prst="line">
            <a:avLst/>
          </a:prstGeom>
          <a:ln w="57150">
            <a:solidFill>
              <a:schemeClr val="bg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297E7F8-1F1A-4C3B-B693-4D0854559325}"/>
              </a:ext>
            </a:extLst>
          </p:cNvPr>
          <p:cNvCxnSpPr>
            <a:cxnSpLocks/>
          </p:cNvCxnSpPr>
          <p:nvPr/>
        </p:nvCxnSpPr>
        <p:spPr>
          <a:xfrm>
            <a:off x="2125576" y="3714890"/>
            <a:ext cx="3160799" cy="1690548"/>
          </a:xfrm>
          <a:prstGeom prst="line">
            <a:avLst/>
          </a:prstGeom>
          <a:ln w="57150">
            <a:solidFill>
              <a:schemeClr val="bg1"/>
            </a:solidFill>
            <a:prstDash val="sys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947287D-757F-4526-A223-E43F948E1436}"/>
              </a:ext>
            </a:extLst>
          </p:cNvPr>
          <p:cNvSpPr txBox="1"/>
          <p:nvPr/>
        </p:nvSpPr>
        <p:spPr>
          <a:xfrm rot="1663460">
            <a:off x="1191838" y="2085822"/>
            <a:ext cx="1107569" cy="646331"/>
          </a:xfrm>
          <a:prstGeom prst="rect">
            <a:avLst/>
          </a:prstGeom>
          <a:solidFill>
            <a:srgbClr val="66FFFF"/>
          </a:solidFill>
        </p:spPr>
        <p:txBody>
          <a:bodyPr wrap="square" rtlCol="0">
            <a:spAutoFit/>
          </a:bodyPr>
          <a:lstStyle/>
          <a:p>
            <a:r>
              <a:rPr lang="en-US" dirty="0"/>
              <a:t>Imbricate </a:t>
            </a:r>
          </a:p>
          <a:p>
            <a:r>
              <a:rPr lang="en-US" dirty="0"/>
              <a:t>Thrusts</a:t>
            </a:r>
          </a:p>
        </p:txBody>
      </p:sp>
      <p:sp>
        <p:nvSpPr>
          <p:cNvPr id="13" name="Rectangle 12">
            <a:extLst>
              <a:ext uri="{FF2B5EF4-FFF2-40B4-BE49-F238E27FC236}">
                <a16:creationId xmlns:a16="http://schemas.microsoft.com/office/drawing/2014/main" id="{A91B33F1-64E7-45AA-A3BC-72B92F0A1F86}"/>
              </a:ext>
            </a:extLst>
          </p:cNvPr>
          <p:cNvSpPr/>
          <p:nvPr/>
        </p:nvSpPr>
        <p:spPr>
          <a:xfrm>
            <a:off x="2218709" y="2408987"/>
            <a:ext cx="1153141" cy="620643"/>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AEB7E2A-FD34-42EC-9D68-7497143A696E}"/>
              </a:ext>
            </a:extLst>
          </p:cNvPr>
          <p:cNvSpPr/>
          <p:nvPr/>
        </p:nvSpPr>
        <p:spPr>
          <a:xfrm>
            <a:off x="3309938" y="2408987"/>
            <a:ext cx="371475" cy="153221"/>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FAE285-97AE-410E-9823-A799B90F4614}"/>
              </a:ext>
            </a:extLst>
          </p:cNvPr>
          <p:cNvSpPr/>
          <p:nvPr/>
        </p:nvSpPr>
        <p:spPr>
          <a:xfrm>
            <a:off x="2314575" y="3049056"/>
            <a:ext cx="220189" cy="153221"/>
          </a:xfrm>
          <a:prstGeom prst="rect">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DF08B51-8398-404C-9C90-28C6ADBF6F71}"/>
              </a:ext>
            </a:extLst>
          </p:cNvPr>
          <p:cNvSpPr/>
          <p:nvPr/>
        </p:nvSpPr>
        <p:spPr>
          <a:xfrm>
            <a:off x="6088772" y="3362325"/>
            <a:ext cx="1174042" cy="18573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F0E9AA-3F4C-4EF9-9A76-FFDFFC466528}"/>
              </a:ext>
            </a:extLst>
          </p:cNvPr>
          <p:cNvSpPr txBox="1"/>
          <p:nvPr/>
        </p:nvSpPr>
        <p:spPr>
          <a:xfrm>
            <a:off x="5980586" y="3275111"/>
            <a:ext cx="1393651" cy="307777"/>
          </a:xfrm>
          <a:prstGeom prst="rect">
            <a:avLst/>
          </a:prstGeom>
          <a:noFill/>
        </p:spPr>
        <p:txBody>
          <a:bodyPr wrap="none" rtlCol="0">
            <a:spAutoFit/>
          </a:bodyPr>
          <a:lstStyle/>
          <a:p>
            <a:r>
              <a:rPr lang="en-US" sz="1400" b="1" dirty="0"/>
              <a:t>Foreland Wedge</a:t>
            </a:r>
          </a:p>
        </p:txBody>
      </p:sp>
      <p:sp>
        <p:nvSpPr>
          <p:cNvPr id="19" name="Rectangle 18">
            <a:extLst>
              <a:ext uri="{FF2B5EF4-FFF2-40B4-BE49-F238E27FC236}">
                <a16:creationId xmlns:a16="http://schemas.microsoft.com/office/drawing/2014/main" id="{4FAE0511-163D-4BD2-B803-16370EF03D78}"/>
              </a:ext>
            </a:extLst>
          </p:cNvPr>
          <p:cNvSpPr/>
          <p:nvPr/>
        </p:nvSpPr>
        <p:spPr>
          <a:xfrm rot="19317201">
            <a:off x="6675793" y="4056939"/>
            <a:ext cx="1174042" cy="1857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6DBCBBB-ABE9-4081-82D7-B4E6DD34F774}"/>
              </a:ext>
            </a:extLst>
          </p:cNvPr>
          <p:cNvSpPr/>
          <p:nvPr/>
        </p:nvSpPr>
        <p:spPr>
          <a:xfrm rot="19317201">
            <a:off x="6818162" y="3759867"/>
            <a:ext cx="1052747" cy="185738"/>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BDC0E78-4652-4520-92FE-3990A5385EEE}"/>
              </a:ext>
            </a:extLst>
          </p:cNvPr>
          <p:cNvSpPr txBox="1"/>
          <p:nvPr/>
        </p:nvSpPr>
        <p:spPr>
          <a:xfrm rot="19286588">
            <a:off x="6760546" y="3668309"/>
            <a:ext cx="1284904" cy="523220"/>
          </a:xfrm>
          <a:prstGeom prst="rect">
            <a:avLst/>
          </a:prstGeom>
          <a:noFill/>
        </p:spPr>
        <p:txBody>
          <a:bodyPr wrap="none" rtlCol="0">
            <a:spAutoFit/>
          </a:bodyPr>
          <a:lstStyle/>
          <a:p>
            <a:r>
              <a:rPr lang="en-US" sz="1400" b="1" dirty="0">
                <a:solidFill>
                  <a:schemeClr val="bg1"/>
                </a:solidFill>
              </a:rPr>
              <a:t>Shallow-Water</a:t>
            </a:r>
          </a:p>
          <a:p>
            <a:r>
              <a:rPr lang="en-US" sz="1400" b="1" dirty="0">
                <a:solidFill>
                  <a:schemeClr val="bg1"/>
                </a:solidFill>
              </a:rPr>
              <a:t>Carbonate</a:t>
            </a:r>
          </a:p>
        </p:txBody>
      </p:sp>
      <p:cxnSp>
        <p:nvCxnSpPr>
          <p:cNvPr id="22" name="Straight Arrow Connector 21">
            <a:extLst>
              <a:ext uri="{FF2B5EF4-FFF2-40B4-BE49-F238E27FC236}">
                <a16:creationId xmlns:a16="http://schemas.microsoft.com/office/drawing/2014/main" id="{D6FED62B-8543-4F5E-AB88-62A6707CFC8A}"/>
              </a:ext>
            </a:extLst>
          </p:cNvPr>
          <p:cNvCxnSpPr/>
          <p:nvPr/>
        </p:nvCxnSpPr>
        <p:spPr>
          <a:xfrm>
            <a:off x="6510338" y="4367213"/>
            <a:ext cx="165455"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DED4040-5C9B-4EB9-907B-62B1F3332E97}"/>
              </a:ext>
            </a:extLst>
          </p:cNvPr>
          <p:cNvCxnSpPr/>
          <p:nvPr/>
        </p:nvCxnSpPr>
        <p:spPr>
          <a:xfrm>
            <a:off x="6707321" y="4125913"/>
            <a:ext cx="165455"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6C57CD4-49FB-4961-B904-C085B2CA3DA1}"/>
              </a:ext>
            </a:extLst>
          </p:cNvPr>
          <p:cNvCxnSpPr/>
          <p:nvPr/>
        </p:nvCxnSpPr>
        <p:spPr>
          <a:xfrm>
            <a:off x="7035933" y="3643313"/>
            <a:ext cx="165455"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4359B53-79DF-43EA-9883-51B71DD46323}"/>
              </a:ext>
            </a:extLst>
          </p:cNvPr>
          <p:cNvCxnSpPr/>
          <p:nvPr/>
        </p:nvCxnSpPr>
        <p:spPr>
          <a:xfrm>
            <a:off x="6870478" y="3884613"/>
            <a:ext cx="165455" cy="0"/>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14D535F-E5B8-4F4B-816E-DF97BDC7CD37}"/>
              </a:ext>
            </a:extLst>
          </p:cNvPr>
          <p:cNvSpPr txBox="1"/>
          <p:nvPr/>
        </p:nvSpPr>
        <p:spPr>
          <a:xfrm>
            <a:off x="-1" y="1204"/>
            <a:ext cx="522900" cy="707886"/>
          </a:xfrm>
          <a:prstGeom prst="rect">
            <a:avLst/>
          </a:prstGeom>
          <a:solidFill>
            <a:srgbClr val="FFFF00"/>
          </a:solidFill>
        </p:spPr>
        <p:txBody>
          <a:bodyPr wrap="none" rtlCol="0">
            <a:spAutoFit/>
          </a:bodyPr>
          <a:lstStyle/>
          <a:p>
            <a:r>
              <a:rPr lang="en-US" sz="4000" b="1" dirty="0"/>
              <a:t>N</a:t>
            </a:r>
          </a:p>
        </p:txBody>
      </p:sp>
      <p:sp>
        <p:nvSpPr>
          <p:cNvPr id="27" name="TextBox 26">
            <a:extLst>
              <a:ext uri="{FF2B5EF4-FFF2-40B4-BE49-F238E27FC236}">
                <a16:creationId xmlns:a16="http://schemas.microsoft.com/office/drawing/2014/main" id="{02F8B3E1-6C79-422D-9068-E8A8B8F96F47}"/>
              </a:ext>
            </a:extLst>
          </p:cNvPr>
          <p:cNvSpPr txBox="1"/>
          <p:nvPr/>
        </p:nvSpPr>
        <p:spPr>
          <a:xfrm>
            <a:off x="11765280" y="0"/>
            <a:ext cx="426720" cy="707886"/>
          </a:xfrm>
          <a:prstGeom prst="rect">
            <a:avLst/>
          </a:prstGeom>
          <a:solidFill>
            <a:srgbClr val="FFFF00"/>
          </a:solidFill>
        </p:spPr>
        <p:txBody>
          <a:bodyPr wrap="none" rtlCol="0">
            <a:spAutoFit/>
          </a:bodyPr>
          <a:lstStyle/>
          <a:p>
            <a:r>
              <a:rPr lang="en-US" sz="4000" b="1" dirty="0"/>
              <a:t>S</a:t>
            </a:r>
          </a:p>
        </p:txBody>
      </p:sp>
      <p:cxnSp>
        <p:nvCxnSpPr>
          <p:cNvPr id="21" name="Straight Connector 20">
            <a:extLst>
              <a:ext uri="{FF2B5EF4-FFF2-40B4-BE49-F238E27FC236}">
                <a16:creationId xmlns:a16="http://schemas.microsoft.com/office/drawing/2014/main" id="{70C95333-2CA9-40DC-9284-2F5A70FA6110}"/>
              </a:ext>
            </a:extLst>
          </p:cNvPr>
          <p:cNvCxnSpPr>
            <a:cxnSpLocks/>
          </p:cNvCxnSpPr>
          <p:nvPr/>
        </p:nvCxnSpPr>
        <p:spPr>
          <a:xfrm>
            <a:off x="522899" y="2299266"/>
            <a:ext cx="0" cy="7303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2FBAB5E-53E7-4855-AD80-DBFEC83505B6}"/>
              </a:ext>
            </a:extLst>
          </p:cNvPr>
          <p:cNvCxnSpPr>
            <a:cxnSpLocks/>
          </p:cNvCxnSpPr>
          <p:nvPr/>
        </p:nvCxnSpPr>
        <p:spPr>
          <a:xfrm>
            <a:off x="522899" y="1564233"/>
            <a:ext cx="0" cy="73036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14B1F82-39FE-4EE7-BEF4-AEC6B8CED48D}"/>
              </a:ext>
            </a:extLst>
          </p:cNvPr>
          <p:cNvCxnSpPr>
            <a:cxnSpLocks/>
          </p:cNvCxnSpPr>
          <p:nvPr/>
        </p:nvCxnSpPr>
        <p:spPr>
          <a:xfrm>
            <a:off x="522895" y="822864"/>
            <a:ext cx="0" cy="7303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1DD0E98-015B-42EC-842D-67515153F47E}"/>
              </a:ext>
            </a:extLst>
          </p:cNvPr>
          <p:cNvCxnSpPr>
            <a:cxnSpLocks/>
          </p:cNvCxnSpPr>
          <p:nvPr/>
        </p:nvCxnSpPr>
        <p:spPr>
          <a:xfrm>
            <a:off x="522895" y="87831"/>
            <a:ext cx="0" cy="73036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6A3910A-DACB-4DF8-8DCD-4B6B6562DE89}"/>
              </a:ext>
            </a:extLst>
          </p:cNvPr>
          <p:cNvSpPr txBox="1"/>
          <p:nvPr/>
        </p:nvSpPr>
        <p:spPr>
          <a:xfrm rot="16200000">
            <a:off x="98710" y="2144290"/>
            <a:ext cx="601447" cy="338554"/>
          </a:xfrm>
          <a:prstGeom prst="rect">
            <a:avLst/>
          </a:prstGeom>
          <a:noFill/>
        </p:spPr>
        <p:txBody>
          <a:bodyPr wrap="none" rtlCol="0">
            <a:spAutoFit/>
          </a:bodyPr>
          <a:lstStyle/>
          <a:p>
            <a:r>
              <a:rPr lang="en-US" sz="1600" dirty="0"/>
              <a:t>3000</a:t>
            </a:r>
          </a:p>
        </p:txBody>
      </p:sp>
      <p:sp>
        <p:nvSpPr>
          <p:cNvPr id="37" name="TextBox 36">
            <a:extLst>
              <a:ext uri="{FF2B5EF4-FFF2-40B4-BE49-F238E27FC236}">
                <a16:creationId xmlns:a16="http://schemas.microsoft.com/office/drawing/2014/main" id="{9BE33048-14C0-47DA-A395-072085E8B168}"/>
              </a:ext>
            </a:extLst>
          </p:cNvPr>
          <p:cNvSpPr txBox="1"/>
          <p:nvPr/>
        </p:nvSpPr>
        <p:spPr>
          <a:xfrm rot="16200000">
            <a:off x="104336" y="1383950"/>
            <a:ext cx="601447" cy="338554"/>
          </a:xfrm>
          <a:prstGeom prst="rect">
            <a:avLst/>
          </a:prstGeom>
          <a:noFill/>
        </p:spPr>
        <p:txBody>
          <a:bodyPr wrap="none" rtlCol="0">
            <a:spAutoFit/>
          </a:bodyPr>
          <a:lstStyle/>
          <a:p>
            <a:r>
              <a:rPr lang="en-US" sz="1600" dirty="0"/>
              <a:t>2000</a:t>
            </a:r>
          </a:p>
        </p:txBody>
      </p:sp>
      <p:sp>
        <p:nvSpPr>
          <p:cNvPr id="38" name="TextBox 37">
            <a:extLst>
              <a:ext uri="{FF2B5EF4-FFF2-40B4-BE49-F238E27FC236}">
                <a16:creationId xmlns:a16="http://schemas.microsoft.com/office/drawing/2014/main" id="{7F5D4412-A0A1-40E8-A99E-7C790B107036}"/>
              </a:ext>
            </a:extLst>
          </p:cNvPr>
          <p:cNvSpPr txBox="1"/>
          <p:nvPr/>
        </p:nvSpPr>
        <p:spPr>
          <a:xfrm rot="16200000">
            <a:off x="98711" y="644849"/>
            <a:ext cx="601447" cy="338554"/>
          </a:xfrm>
          <a:prstGeom prst="rect">
            <a:avLst/>
          </a:prstGeom>
          <a:noFill/>
        </p:spPr>
        <p:txBody>
          <a:bodyPr wrap="none" rtlCol="0">
            <a:spAutoFit/>
          </a:bodyPr>
          <a:lstStyle/>
          <a:p>
            <a:r>
              <a:rPr lang="en-US" sz="1600" dirty="0"/>
              <a:t>1000</a:t>
            </a:r>
          </a:p>
        </p:txBody>
      </p:sp>
      <p:sp>
        <p:nvSpPr>
          <p:cNvPr id="39" name="TextBox 38">
            <a:extLst>
              <a:ext uri="{FF2B5EF4-FFF2-40B4-BE49-F238E27FC236}">
                <a16:creationId xmlns:a16="http://schemas.microsoft.com/office/drawing/2014/main" id="{F88F3F18-65D4-45F4-BF5D-94E19C5C409A}"/>
              </a:ext>
            </a:extLst>
          </p:cNvPr>
          <p:cNvSpPr txBox="1"/>
          <p:nvPr/>
        </p:nvSpPr>
        <p:spPr>
          <a:xfrm rot="16200000">
            <a:off x="262965" y="-71214"/>
            <a:ext cx="288862" cy="338554"/>
          </a:xfrm>
          <a:prstGeom prst="rect">
            <a:avLst/>
          </a:prstGeom>
          <a:noFill/>
        </p:spPr>
        <p:txBody>
          <a:bodyPr wrap="none" rtlCol="0">
            <a:spAutoFit/>
          </a:bodyPr>
          <a:lstStyle/>
          <a:p>
            <a:r>
              <a:rPr lang="en-US" sz="1600" dirty="0"/>
              <a:t>0</a:t>
            </a:r>
          </a:p>
        </p:txBody>
      </p:sp>
      <p:sp>
        <p:nvSpPr>
          <p:cNvPr id="40" name="TextBox 39">
            <a:extLst>
              <a:ext uri="{FF2B5EF4-FFF2-40B4-BE49-F238E27FC236}">
                <a16:creationId xmlns:a16="http://schemas.microsoft.com/office/drawing/2014/main" id="{DD277854-C9B2-4DD1-AE39-C173E6D5FDAD}"/>
              </a:ext>
            </a:extLst>
          </p:cNvPr>
          <p:cNvSpPr txBox="1"/>
          <p:nvPr/>
        </p:nvSpPr>
        <p:spPr>
          <a:xfrm>
            <a:off x="927673" y="-31416"/>
            <a:ext cx="1357103" cy="461665"/>
          </a:xfrm>
          <a:prstGeom prst="rect">
            <a:avLst/>
          </a:prstGeom>
          <a:noFill/>
        </p:spPr>
        <p:txBody>
          <a:bodyPr wrap="none" rtlCol="0">
            <a:spAutoFit/>
          </a:bodyPr>
          <a:lstStyle/>
          <a:p>
            <a:r>
              <a:rPr lang="en-US" sz="2400" b="1" i="1" dirty="0"/>
              <a:t>Sea Level</a:t>
            </a:r>
          </a:p>
        </p:txBody>
      </p:sp>
      <p:cxnSp>
        <p:nvCxnSpPr>
          <p:cNvPr id="41" name="Straight Connector 40">
            <a:extLst>
              <a:ext uri="{FF2B5EF4-FFF2-40B4-BE49-F238E27FC236}">
                <a16:creationId xmlns:a16="http://schemas.microsoft.com/office/drawing/2014/main" id="{027CF8EF-BD10-4A0A-B15F-E71C5D865538}"/>
              </a:ext>
            </a:extLst>
          </p:cNvPr>
          <p:cNvCxnSpPr>
            <a:cxnSpLocks/>
          </p:cNvCxnSpPr>
          <p:nvPr/>
        </p:nvCxnSpPr>
        <p:spPr>
          <a:xfrm>
            <a:off x="2590800" y="72187"/>
            <a:ext cx="0" cy="6035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14FC7A2-674C-48ED-887D-48A58ACFD09B}"/>
              </a:ext>
            </a:extLst>
          </p:cNvPr>
          <p:cNvCxnSpPr>
            <a:cxnSpLocks/>
          </p:cNvCxnSpPr>
          <p:nvPr/>
        </p:nvCxnSpPr>
        <p:spPr>
          <a:xfrm>
            <a:off x="2590800" y="675691"/>
            <a:ext cx="0" cy="60350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EC6FE14-AC5C-483B-8685-FB7DB8AF8911}"/>
              </a:ext>
            </a:extLst>
          </p:cNvPr>
          <p:cNvCxnSpPr>
            <a:cxnSpLocks/>
          </p:cNvCxnSpPr>
          <p:nvPr/>
        </p:nvCxnSpPr>
        <p:spPr>
          <a:xfrm>
            <a:off x="2590800" y="1279195"/>
            <a:ext cx="0" cy="6035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A315A1D-125F-4036-82EF-A14F0B9C36F0}"/>
              </a:ext>
            </a:extLst>
          </p:cNvPr>
          <p:cNvCxnSpPr>
            <a:cxnSpLocks/>
          </p:cNvCxnSpPr>
          <p:nvPr/>
        </p:nvCxnSpPr>
        <p:spPr>
          <a:xfrm>
            <a:off x="2590800" y="1882699"/>
            <a:ext cx="0" cy="60350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EC354E66-7CCB-44A0-AC16-6185C609AD27}"/>
              </a:ext>
            </a:extLst>
          </p:cNvPr>
          <p:cNvCxnSpPr>
            <a:cxnSpLocks/>
          </p:cNvCxnSpPr>
          <p:nvPr/>
        </p:nvCxnSpPr>
        <p:spPr>
          <a:xfrm>
            <a:off x="2590800" y="2485597"/>
            <a:ext cx="0" cy="603504"/>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C3CABCD-D071-4A4A-BFDB-78D9794EC5FE}"/>
              </a:ext>
            </a:extLst>
          </p:cNvPr>
          <p:cNvCxnSpPr>
            <a:cxnSpLocks/>
          </p:cNvCxnSpPr>
          <p:nvPr/>
        </p:nvCxnSpPr>
        <p:spPr>
          <a:xfrm>
            <a:off x="2590800" y="3089101"/>
            <a:ext cx="0" cy="603504"/>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0A5ACA6-2F53-4089-B660-63AF442AD81B}"/>
              </a:ext>
            </a:extLst>
          </p:cNvPr>
          <p:cNvSpPr txBox="1"/>
          <p:nvPr/>
        </p:nvSpPr>
        <p:spPr>
          <a:xfrm>
            <a:off x="2224432" y="492127"/>
            <a:ext cx="652743" cy="369332"/>
          </a:xfrm>
          <a:prstGeom prst="rect">
            <a:avLst/>
          </a:prstGeom>
          <a:noFill/>
        </p:spPr>
        <p:txBody>
          <a:bodyPr wrap="none" rtlCol="0">
            <a:spAutoFit/>
          </a:bodyPr>
          <a:lstStyle/>
          <a:p>
            <a:r>
              <a:rPr lang="en-US" b="1" dirty="0"/>
              <a:t>2000</a:t>
            </a:r>
          </a:p>
        </p:txBody>
      </p:sp>
      <p:sp>
        <p:nvSpPr>
          <p:cNvPr id="48" name="TextBox 47">
            <a:extLst>
              <a:ext uri="{FF2B5EF4-FFF2-40B4-BE49-F238E27FC236}">
                <a16:creationId xmlns:a16="http://schemas.microsoft.com/office/drawing/2014/main" id="{DD95B3F2-796B-4290-941E-8493157D17B7}"/>
              </a:ext>
            </a:extLst>
          </p:cNvPr>
          <p:cNvSpPr txBox="1"/>
          <p:nvPr/>
        </p:nvSpPr>
        <p:spPr>
          <a:xfrm>
            <a:off x="2301105" y="-114289"/>
            <a:ext cx="301686" cy="369332"/>
          </a:xfrm>
          <a:prstGeom prst="rect">
            <a:avLst/>
          </a:prstGeom>
          <a:noFill/>
        </p:spPr>
        <p:txBody>
          <a:bodyPr wrap="none" rtlCol="0">
            <a:spAutoFit/>
          </a:bodyPr>
          <a:lstStyle/>
          <a:p>
            <a:r>
              <a:rPr lang="en-US" b="1" dirty="0"/>
              <a:t>0</a:t>
            </a:r>
          </a:p>
        </p:txBody>
      </p:sp>
      <p:sp>
        <p:nvSpPr>
          <p:cNvPr id="49" name="TextBox 48">
            <a:extLst>
              <a:ext uri="{FF2B5EF4-FFF2-40B4-BE49-F238E27FC236}">
                <a16:creationId xmlns:a16="http://schemas.microsoft.com/office/drawing/2014/main" id="{DA0CCD6C-6C0B-450F-A4C8-23440A7C7721}"/>
              </a:ext>
            </a:extLst>
          </p:cNvPr>
          <p:cNvSpPr txBox="1"/>
          <p:nvPr/>
        </p:nvSpPr>
        <p:spPr>
          <a:xfrm>
            <a:off x="2224432" y="1092472"/>
            <a:ext cx="652743" cy="369332"/>
          </a:xfrm>
          <a:prstGeom prst="rect">
            <a:avLst/>
          </a:prstGeom>
          <a:noFill/>
        </p:spPr>
        <p:txBody>
          <a:bodyPr wrap="none" rtlCol="0">
            <a:spAutoFit/>
          </a:bodyPr>
          <a:lstStyle/>
          <a:p>
            <a:r>
              <a:rPr lang="en-US" b="1" dirty="0"/>
              <a:t>4000</a:t>
            </a:r>
          </a:p>
        </p:txBody>
      </p:sp>
      <p:sp>
        <p:nvSpPr>
          <p:cNvPr id="50" name="TextBox 49">
            <a:extLst>
              <a:ext uri="{FF2B5EF4-FFF2-40B4-BE49-F238E27FC236}">
                <a16:creationId xmlns:a16="http://schemas.microsoft.com/office/drawing/2014/main" id="{61330099-30CB-4D36-A159-1DEDB0167B69}"/>
              </a:ext>
            </a:extLst>
          </p:cNvPr>
          <p:cNvSpPr txBox="1"/>
          <p:nvPr/>
        </p:nvSpPr>
        <p:spPr>
          <a:xfrm>
            <a:off x="2224432" y="1687445"/>
            <a:ext cx="652743" cy="369332"/>
          </a:xfrm>
          <a:prstGeom prst="rect">
            <a:avLst/>
          </a:prstGeom>
          <a:noFill/>
        </p:spPr>
        <p:txBody>
          <a:bodyPr wrap="none" rtlCol="0">
            <a:spAutoFit/>
          </a:bodyPr>
          <a:lstStyle/>
          <a:p>
            <a:r>
              <a:rPr lang="en-US" b="1" dirty="0"/>
              <a:t>6000</a:t>
            </a:r>
          </a:p>
        </p:txBody>
      </p:sp>
      <p:sp>
        <p:nvSpPr>
          <p:cNvPr id="51" name="TextBox 50">
            <a:extLst>
              <a:ext uri="{FF2B5EF4-FFF2-40B4-BE49-F238E27FC236}">
                <a16:creationId xmlns:a16="http://schemas.microsoft.com/office/drawing/2014/main" id="{F28F4A79-F746-4F8C-9732-172503186895}"/>
              </a:ext>
            </a:extLst>
          </p:cNvPr>
          <p:cNvSpPr txBox="1"/>
          <p:nvPr/>
        </p:nvSpPr>
        <p:spPr>
          <a:xfrm>
            <a:off x="2224432" y="2301537"/>
            <a:ext cx="652743" cy="369332"/>
          </a:xfrm>
          <a:prstGeom prst="rect">
            <a:avLst/>
          </a:prstGeom>
          <a:noFill/>
        </p:spPr>
        <p:txBody>
          <a:bodyPr wrap="none" rtlCol="0">
            <a:spAutoFit/>
          </a:bodyPr>
          <a:lstStyle/>
          <a:p>
            <a:r>
              <a:rPr lang="en-US" b="1" dirty="0"/>
              <a:t>8000</a:t>
            </a:r>
          </a:p>
        </p:txBody>
      </p:sp>
      <p:sp>
        <p:nvSpPr>
          <p:cNvPr id="52" name="TextBox 51">
            <a:extLst>
              <a:ext uri="{FF2B5EF4-FFF2-40B4-BE49-F238E27FC236}">
                <a16:creationId xmlns:a16="http://schemas.microsoft.com/office/drawing/2014/main" id="{4F2E706B-6875-4959-A86C-A485621F2040}"/>
              </a:ext>
            </a:extLst>
          </p:cNvPr>
          <p:cNvSpPr txBox="1"/>
          <p:nvPr/>
        </p:nvSpPr>
        <p:spPr>
          <a:xfrm>
            <a:off x="2165923" y="2907685"/>
            <a:ext cx="769763" cy="369332"/>
          </a:xfrm>
          <a:prstGeom prst="rect">
            <a:avLst/>
          </a:prstGeom>
          <a:noFill/>
        </p:spPr>
        <p:txBody>
          <a:bodyPr wrap="none" rtlCol="0">
            <a:spAutoFit/>
          </a:bodyPr>
          <a:lstStyle/>
          <a:p>
            <a:r>
              <a:rPr lang="en-US" b="1" dirty="0"/>
              <a:t>10000</a:t>
            </a:r>
          </a:p>
        </p:txBody>
      </p:sp>
      <p:sp>
        <p:nvSpPr>
          <p:cNvPr id="53" name="TextBox 52">
            <a:extLst>
              <a:ext uri="{FF2B5EF4-FFF2-40B4-BE49-F238E27FC236}">
                <a16:creationId xmlns:a16="http://schemas.microsoft.com/office/drawing/2014/main" id="{7328F202-9349-43B6-AAE0-F2A5D0446A9B}"/>
              </a:ext>
            </a:extLst>
          </p:cNvPr>
          <p:cNvSpPr txBox="1"/>
          <p:nvPr/>
        </p:nvSpPr>
        <p:spPr>
          <a:xfrm rot="16200000">
            <a:off x="1759583" y="1517680"/>
            <a:ext cx="2466444" cy="461665"/>
          </a:xfrm>
          <a:prstGeom prst="rect">
            <a:avLst/>
          </a:prstGeom>
          <a:solidFill>
            <a:srgbClr val="66FFFF"/>
          </a:solidFill>
        </p:spPr>
        <p:txBody>
          <a:bodyPr wrap="square" rtlCol="0">
            <a:spAutoFit/>
          </a:bodyPr>
          <a:lstStyle/>
          <a:p>
            <a:r>
              <a:rPr lang="en-US" sz="2400" b="1" dirty="0"/>
              <a:t>Feet Water Depth</a:t>
            </a:r>
          </a:p>
        </p:txBody>
      </p:sp>
      <p:sp>
        <p:nvSpPr>
          <p:cNvPr id="73" name="TextBox 72">
            <a:extLst>
              <a:ext uri="{FF2B5EF4-FFF2-40B4-BE49-F238E27FC236}">
                <a16:creationId xmlns:a16="http://schemas.microsoft.com/office/drawing/2014/main" id="{946B3497-C7A2-47A9-84EA-80CABFF6B36A}"/>
              </a:ext>
            </a:extLst>
          </p:cNvPr>
          <p:cNvSpPr txBox="1"/>
          <p:nvPr/>
        </p:nvSpPr>
        <p:spPr>
          <a:xfrm>
            <a:off x="3517984" y="813728"/>
            <a:ext cx="1966629" cy="584775"/>
          </a:xfrm>
          <a:prstGeom prst="rect">
            <a:avLst/>
          </a:prstGeom>
          <a:noFill/>
        </p:spPr>
        <p:txBody>
          <a:bodyPr wrap="none" rtlCol="0">
            <a:spAutoFit/>
          </a:bodyPr>
          <a:lstStyle/>
          <a:p>
            <a:r>
              <a:rPr lang="en-US" sz="3200" b="1" dirty="0"/>
              <a:t>(~10x V.E.)</a:t>
            </a:r>
          </a:p>
        </p:txBody>
      </p:sp>
      <p:sp>
        <p:nvSpPr>
          <p:cNvPr id="10" name="Rectangle 9">
            <a:extLst>
              <a:ext uri="{FF2B5EF4-FFF2-40B4-BE49-F238E27FC236}">
                <a16:creationId xmlns:a16="http://schemas.microsoft.com/office/drawing/2014/main" id="{732654E3-75FF-4284-881B-665C31E01F45}"/>
              </a:ext>
            </a:extLst>
          </p:cNvPr>
          <p:cNvSpPr/>
          <p:nvPr/>
        </p:nvSpPr>
        <p:spPr>
          <a:xfrm>
            <a:off x="7834313" y="1894862"/>
            <a:ext cx="4212907" cy="3510557"/>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B27620A4-A564-4E2A-BAB7-B1294C738DC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14457" y="21500"/>
            <a:ext cx="6787298" cy="5414230"/>
          </a:xfrm>
          <a:prstGeom prst="rect">
            <a:avLst/>
          </a:prstGeom>
          <a:ln>
            <a:solidFill>
              <a:schemeClr val="bg1"/>
            </a:solidFill>
          </a:ln>
        </p:spPr>
      </p:pic>
      <p:pic>
        <p:nvPicPr>
          <p:cNvPr id="55" name="Picture 54">
            <a:extLst>
              <a:ext uri="{FF2B5EF4-FFF2-40B4-BE49-F238E27FC236}">
                <a16:creationId xmlns:a16="http://schemas.microsoft.com/office/drawing/2014/main" id="{0E4C9434-7C40-4E43-AAAC-874C06C76D68}"/>
              </a:ext>
            </a:extLst>
          </p:cNvPr>
          <p:cNvPicPr>
            <a:picLocks/>
          </p:cNvPicPr>
          <p:nvPr/>
        </p:nvPicPr>
        <p:blipFill rotWithShape="1">
          <a:blip r:embed="rId8" cstate="screen">
            <a:extLst>
              <a:ext uri="{28A0092B-C50C-407E-A947-70E740481C1C}">
                <a14:useLocalDpi xmlns:a14="http://schemas.microsoft.com/office/drawing/2010/main"/>
              </a:ext>
            </a:extLst>
          </a:blip>
          <a:srcRect r="-1"/>
          <a:stretch/>
        </p:blipFill>
        <p:spPr>
          <a:xfrm rot="-480000" flipH="1">
            <a:off x="2013710" y="3780675"/>
            <a:ext cx="45720" cy="1554480"/>
          </a:xfrm>
          <a:prstGeom prst="rect">
            <a:avLst/>
          </a:prstGeom>
        </p:spPr>
      </p:pic>
      <p:sp>
        <p:nvSpPr>
          <p:cNvPr id="56" name="TextBox 55">
            <a:extLst>
              <a:ext uri="{FF2B5EF4-FFF2-40B4-BE49-F238E27FC236}">
                <a16:creationId xmlns:a16="http://schemas.microsoft.com/office/drawing/2014/main" id="{07F53E9E-6B4C-4D2B-A9A7-250BD0C64FF2}"/>
              </a:ext>
            </a:extLst>
          </p:cNvPr>
          <p:cNvSpPr txBox="1"/>
          <p:nvPr/>
        </p:nvSpPr>
        <p:spPr>
          <a:xfrm>
            <a:off x="2557701" y="4860628"/>
            <a:ext cx="4172617" cy="523220"/>
          </a:xfrm>
          <a:prstGeom prst="rect">
            <a:avLst/>
          </a:prstGeom>
          <a:solidFill>
            <a:schemeClr val="tx1"/>
          </a:solidFill>
        </p:spPr>
        <p:txBody>
          <a:bodyPr wrap="none" rtlCol="0">
            <a:spAutoFit/>
          </a:bodyPr>
          <a:lstStyle/>
          <a:p>
            <a:r>
              <a:rPr lang="en-US" sz="2800" b="1" dirty="0" err="1">
                <a:solidFill>
                  <a:srgbClr val="FFFF00"/>
                </a:solidFill>
              </a:rPr>
              <a:t>Saqab</a:t>
            </a:r>
            <a:r>
              <a:rPr lang="en-US" sz="2800" b="1" dirty="0">
                <a:solidFill>
                  <a:srgbClr val="FFFF00"/>
                </a:solidFill>
              </a:rPr>
              <a:t>, 2016: Timor Trough</a:t>
            </a:r>
          </a:p>
        </p:txBody>
      </p:sp>
      <p:sp>
        <p:nvSpPr>
          <p:cNvPr id="12" name="TextBox 11">
            <a:extLst>
              <a:ext uri="{FF2B5EF4-FFF2-40B4-BE49-F238E27FC236}">
                <a16:creationId xmlns:a16="http://schemas.microsoft.com/office/drawing/2014/main" id="{7D599AD4-E613-409B-8CA3-783AD4095E4A}"/>
              </a:ext>
            </a:extLst>
          </p:cNvPr>
          <p:cNvSpPr txBox="1"/>
          <p:nvPr/>
        </p:nvSpPr>
        <p:spPr>
          <a:xfrm>
            <a:off x="6737547" y="51016"/>
            <a:ext cx="5439995" cy="5311172"/>
          </a:xfrm>
          <a:prstGeom prst="rect">
            <a:avLst/>
          </a:prstGeom>
          <a:solidFill>
            <a:schemeClr val="tx1"/>
          </a:solidFill>
          <a:ln>
            <a:solidFill>
              <a:srgbClr val="FFFF00"/>
            </a:solidFill>
          </a:ln>
        </p:spPr>
        <p:txBody>
          <a:bodyPr wrap="square" rtlCol="0">
            <a:noAutofit/>
          </a:bodyPr>
          <a:lstStyle/>
          <a:p>
            <a:endParaRPr lang="en-US" sz="3200" b="1" dirty="0">
              <a:solidFill>
                <a:srgbClr val="FFFF00"/>
              </a:solidFill>
            </a:endParaRPr>
          </a:p>
          <a:p>
            <a:r>
              <a:rPr lang="en-US" sz="3200" b="1" dirty="0">
                <a:solidFill>
                  <a:srgbClr val="FFFF00"/>
                </a:solidFill>
              </a:rPr>
              <a:t>Murphy, Power, and Johnson, 1984: Mississippian Webb Formation “accumulated at the toe of the moving Roberts Mountains allochthon”. </a:t>
            </a:r>
          </a:p>
          <a:p>
            <a:endParaRPr lang="en-US" sz="3200" b="1" dirty="0">
              <a:solidFill>
                <a:srgbClr val="FFFF00"/>
              </a:solidFill>
            </a:endParaRPr>
          </a:p>
          <a:p>
            <a:r>
              <a:rPr lang="en-US" sz="3200" b="1" dirty="0">
                <a:solidFill>
                  <a:srgbClr val="FFFF00"/>
                </a:solidFill>
              </a:rPr>
              <a:t>Black shale and chert overlie an angular unconformity atop Devonian Limestone. </a:t>
            </a:r>
          </a:p>
        </p:txBody>
      </p:sp>
      <p:pic>
        <p:nvPicPr>
          <p:cNvPr id="31" name="Slide_20_Portland_Audio_Project">
            <a:hlinkClick r:id="" action="ppaction://media"/>
            <a:extLst>
              <a:ext uri="{FF2B5EF4-FFF2-40B4-BE49-F238E27FC236}">
                <a16:creationId xmlns:a16="http://schemas.microsoft.com/office/drawing/2014/main" id="{2D077D66-CE78-48E0-AB2F-37BDBC39263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625764696"/>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9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42797-FCC0-402A-84BD-7735EF394280}"/>
              </a:ext>
            </a:extLst>
          </p:cNvPr>
          <p:cNvSpPr txBox="1"/>
          <p:nvPr/>
        </p:nvSpPr>
        <p:spPr>
          <a:xfrm>
            <a:off x="294829" y="0"/>
            <a:ext cx="11500932" cy="3685710"/>
          </a:xfrm>
          <a:prstGeom prst="rect">
            <a:avLst/>
          </a:prstGeom>
          <a:noFill/>
        </p:spPr>
        <p:txBody>
          <a:bodyPr wrap="square" rtlCol="0">
            <a:noAutofit/>
          </a:bodyPr>
          <a:lstStyle/>
          <a:p>
            <a:pPr marL="571500" indent="-571500">
              <a:buFont typeface="Arial" panose="020B0604020202020204" pitchFamily="34" charset="0"/>
              <a:buChar char="•"/>
            </a:pPr>
            <a:r>
              <a:rPr lang="en-US" sz="3600" b="1" dirty="0">
                <a:solidFill>
                  <a:srgbClr val="FFFF00"/>
                </a:solidFill>
              </a:rPr>
              <a:t>What triggered the Antler Event?</a:t>
            </a:r>
          </a:p>
          <a:p>
            <a:pPr marL="571500" indent="-571500">
              <a:buFont typeface="Arial" panose="020B0604020202020204" pitchFamily="34" charset="0"/>
              <a:buChar char="•"/>
            </a:pPr>
            <a:endParaRPr lang="en-US" sz="3600" b="1" dirty="0">
              <a:solidFill>
                <a:srgbClr val="FFFF00"/>
              </a:solidFill>
            </a:endParaRPr>
          </a:p>
          <a:p>
            <a:pPr marL="571500" indent="-571500">
              <a:buFont typeface="Arial" panose="020B0604020202020204" pitchFamily="34" charset="0"/>
              <a:buChar char="•"/>
            </a:pPr>
            <a:r>
              <a:rPr lang="en-US" sz="3600" b="1" dirty="0">
                <a:solidFill>
                  <a:schemeClr val="bg1"/>
                </a:solidFill>
              </a:rPr>
              <a:t>West-dipping subduction of the Laurentian passive-margin carbonate platform into an ocean trench can explain emplacement of </a:t>
            </a:r>
            <a:r>
              <a:rPr lang="en-US" sz="3600" b="1" dirty="0" err="1">
                <a:solidFill>
                  <a:schemeClr val="bg1"/>
                </a:solidFill>
              </a:rPr>
              <a:t>deepwater</a:t>
            </a:r>
            <a:r>
              <a:rPr lang="en-US" sz="3600" b="1" dirty="0">
                <a:solidFill>
                  <a:schemeClr val="bg1"/>
                </a:solidFill>
              </a:rPr>
              <a:t> claystone on top of shallow-water carbonate sediment.</a:t>
            </a:r>
          </a:p>
        </p:txBody>
      </p:sp>
      <p:pic>
        <p:nvPicPr>
          <p:cNvPr id="3" name="Picture 2">
            <a:extLst>
              <a:ext uri="{FF2B5EF4-FFF2-40B4-BE49-F238E27FC236}">
                <a16:creationId xmlns:a16="http://schemas.microsoft.com/office/drawing/2014/main" id="{1DDE888B-66BA-4D20-A7BB-BECD080C803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893" t="1596" r="1100" b="-1"/>
          <a:stretch/>
        </p:blipFill>
        <p:spPr>
          <a:xfrm>
            <a:off x="6197389" y="3434023"/>
            <a:ext cx="5994672" cy="3452113"/>
          </a:xfrm>
          <a:prstGeom prst="rect">
            <a:avLst/>
          </a:prstGeom>
          <a:solidFill>
            <a:schemeClr val="bg1"/>
          </a:solidFill>
        </p:spPr>
      </p:pic>
      <p:pic>
        <p:nvPicPr>
          <p:cNvPr id="4" name="Picture 3">
            <a:extLst>
              <a:ext uri="{FF2B5EF4-FFF2-40B4-BE49-F238E27FC236}">
                <a16:creationId xmlns:a16="http://schemas.microsoft.com/office/drawing/2014/main" id="{23C0A2C4-656F-4FBD-AD3D-630F013708E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671" t="3282" r="5235" b="4205"/>
          <a:stretch/>
        </p:blipFill>
        <p:spPr>
          <a:xfrm>
            <a:off x="0" y="3447203"/>
            <a:ext cx="5965965" cy="3396136"/>
          </a:xfrm>
          <a:prstGeom prst="rect">
            <a:avLst/>
          </a:prstGeom>
          <a:solidFill>
            <a:schemeClr val="tx1"/>
          </a:solidFill>
        </p:spPr>
      </p:pic>
      <p:pic>
        <p:nvPicPr>
          <p:cNvPr id="5" name="Slide_21_Portland_Audio_Project">
            <a:hlinkClick r:id="" action="ppaction://media"/>
            <a:extLst>
              <a:ext uri="{FF2B5EF4-FFF2-40B4-BE49-F238E27FC236}">
                <a16:creationId xmlns:a16="http://schemas.microsoft.com/office/drawing/2014/main" id="{A596065E-4029-4F4C-B5DE-C8371E83CBA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54269209"/>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242797-FCC0-402A-84BD-7735EF394280}"/>
              </a:ext>
            </a:extLst>
          </p:cNvPr>
          <p:cNvSpPr txBox="1"/>
          <p:nvPr/>
        </p:nvSpPr>
        <p:spPr>
          <a:xfrm>
            <a:off x="149951" y="1062689"/>
            <a:ext cx="11632028" cy="1754326"/>
          </a:xfrm>
          <a:prstGeom prst="rect">
            <a:avLst/>
          </a:prstGeom>
          <a:noFill/>
        </p:spPr>
        <p:txBody>
          <a:bodyPr wrap="square" rtlCol="0">
            <a:noAutofit/>
          </a:bodyPr>
          <a:lstStyle/>
          <a:p>
            <a:r>
              <a:rPr lang="en-US" sz="4400" b="1" dirty="0">
                <a:solidFill>
                  <a:srgbClr val="FFFF00"/>
                </a:solidFill>
              </a:rPr>
              <a:t>How did a trench arrive on the scene after ~ 300 MY of Passive Margin conditions?</a:t>
            </a:r>
          </a:p>
          <a:p>
            <a:endParaRPr lang="en-US" sz="4400" b="1" dirty="0">
              <a:solidFill>
                <a:srgbClr val="FFFF00"/>
              </a:solidFill>
            </a:endParaRPr>
          </a:p>
        </p:txBody>
      </p:sp>
      <p:pic>
        <p:nvPicPr>
          <p:cNvPr id="4" name="Picture 3">
            <a:extLst>
              <a:ext uri="{FF2B5EF4-FFF2-40B4-BE49-F238E27FC236}">
                <a16:creationId xmlns:a16="http://schemas.microsoft.com/office/drawing/2014/main" id="{AF4CD2BC-C58F-4352-BC89-FE858F049F3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893" t="1596" r="1100" b="-1"/>
          <a:stretch/>
        </p:blipFill>
        <p:spPr>
          <a:xfrm>
            <a:off x="6197389" y="3434023"/>
            <a:ext cx="5994672" cy="3452113"/>
          </a:xfrm>
          <a:prstGeom prst="rect">
            <a:avLst/>
          </a:prstGeom>
          <a:solidFill>
            <a:schemeClr val="bg1"/>
          </a:solidFill>
        </p:spPr>
      </p:pic>
      <p:pic>
        <p:nvPicPr>
          <p:cNvPr id="5" name="Picture 4">
            <a:extLst>
              <a:ext uri="{FF2B5EF4-FFF2-40B4-BE49-F238E27FC236}">
                <a16:creationId xmlns:a16="http://schemas.microsoft.com/office/drawing/2014/main" id="{5013F8B9-39CB-4A18-BE70-0ED579D233C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671" t="3282" r="5235" b="4205"/>
          <a:stretch/>
        </p:blipFill>
        <p:spPr>
          <a:xfrm>
            <a:off x="0" y="3447203"/>
            <a:ext cx="5965965" cy="3396136"/>
          </a:xfrm>
          <a:prstGeom prst="rect">
            <a:avLst/>
          </a:prstGeom>
          <a:solidFill>
            <a:schemeClr val="tx1"/>
          </a:solidFill>
        </p:spPr>
      </p:pic>
      <p:pic>
        <p:nvPicPr>
          <p:cNvPr id="3" name="Slide_22_Portland_Audio_Project">
            <a:hlinkClick r:id="" action="ppaction://media"/>
            <a:extLst>
              <a:ext uri="{FF2B5EF4-FFF2-40B4-BE49-F238E27FC236}">
                <a16:creationId xmlns:a16="http://schemas.microsoft.com/office/drawing/2014/main" id="{D3E7AC70-12D2-4041-9F24-69ED79BB88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25120662"/>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720B6C-73FC-4170-B1F9-EF59D4B1453E}"/>
              </a:ext>
            </a:extLst>
          </p:cNvPr>
          <p:cNvPicPr>
            <a:picLocks noChangeAspect="1"/>
          </p:cNvPicPr>
          <p:nvPr/>
        </p:nvPicPr>
        <p:blipFill>
          <a:blip r:embed="rId5"/>
          <a:stretch>
            <a:fillRect/>
          </a:stretch>
        </p:blipFill>
        <p:spPr>
          <a:xfrm>
            <a:off x="0" y="452437"/>
            <a:ext cx="5876925" cy="5953125"/>
          </a:xfrm>
          <a:prstGeom prst="rect">
            <a:avLst/>
          </a:prstGeom>
        </p:spPr>
      </p:pic>
      <p:pic>
        <p:nvPicPr>
          <p:cNvPr id="4" name="Picture 3">
            <a:extLst>
              <a:ext uri="{FF2B5EF4-FFF2-40B4-BE49-F238E27FC236}">
                <a16:creationId xmlns:a16="http://schemas.microsoft.com/office/drawing/2014/main" id="{FF91AD5E-B099-477E-94FF-5B566C32F883}"/>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4000"/>
                    </a14:imgEffect>
                  </a14:imgLayer>
                </a14:imgProps>
              </a:ext>
              <a:ext uri="{28A0092B-C50C-407E-A947-70E740481C1C}">
                <a14:useLocalDpi xmlns:a14="http://schemas.microsoft.com/office/drawing/2010/main"/>
              </a:ext>
            </a:extLst>
          </a:blip>
          <a:stretch>
            <a:fillRect/>
          </a:stretch>
        </p:blipFill>
        <p:spPr>
          <a:xfrm>
            <a:off x="6096000" y="226219"/>
            <a:ext cx="6114400" cy="6405562"/>
          </a:xfrm>
          <a:prstGeom prst="rect">
            <a:avLst/>
          </a:prstGeom>
        </p:spPr>
      </p:pic>
      <p:pic>
        <p:nvPicPr>
          <p:cNvPr id="11" name="Picture 10">
            <a:extLst>
              <a:ext uri="{FF2B5EF4-FFF2-40B4-BE49-F238E27FC236}">
                <a16:creationId xmlns:a16="http://schemas.microsoft.com/office/drawing/2014/main" id="{5C1660DB-6298-4F76-83CD-D6999FDC5C39}"/>
              </a:ext>
            </a:extLst>
          </p:cNvPr>
          <p:cNvPicPr>
            <a:picLocks noChangeAspect="1"/>
          </p:cNvPicPr>
          <p:nvPr/>
        </p:nvPicPr>
        <p:blipFill>
          <a:blip r:embed="rId8" cstate="screen">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a:ext>
            </a:extLst>
          </a:blip>
          <a:stretch>
            <a:fillRect/>
          </a:stretch>
        </p:blipFill>
        <p:spPr>
          <a:xfrm>
            <a:off x="6131350" y="145686"/>
            <a:ext cx="3519097" cy="2658938"/>
          </a:xfrm>
          <a:prstGeom prst="rect">
            <a:avLst/>
          </a:prstGeom>
        </p:spPr>
      </p:pic>
      <p:sp>
        <p:nvSpPr>
          <p:cNvPr id="15" name="Star: 5 Points 14">
            <a:extLst>
              <a:ext uri="{FF2B5EF4-FFF2-40B4-BE49-F238E27FC236}">
                <a16:creationId xmlns:a16="http://schemas.microsoft.com/office/drawing/2014/main" id="{D0E8D704-A2BB-44FA-9BA0-A5DAE9A9C3BA}"/>
              </a:ext>
            </a:extLst>
          </p:cNvPr>
          <p:cNvSpPr/>
          <p:nvPr/>
        </p:nvSpPr>
        <p:spPr>
          <a:xfrm>
            <a:off x="7708018" y="1453567"/>
            <a:ext cx="182880" cy="182880"/>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B97EA87-444A-4088-BED1-C745A52FCAA7}"/>
              </a:ext>
            </a:extLst>
          </p:cNvPr>
          <p:cNvSpPr txBox="1"/>
          <p:nvPr/>
        </p:nvSpPr>
        <p:spPr>
          <a:xfrm>
            <a:off x="7890898" y="1221841"/>
            <a:ext cx="1334020" cy="646331"/>
          </a:xfrm>
          <a:prstGeom prst="rect">
            <a:avLst/>
          </a:prstGeom>
          <a:noFill/>
          <a:ln>
            <a:noFill/>
          </a:ln>
        </p:spPr>
        <p:txBody>
          <a:bodyPr wrap="none" rtlCol="0">
            <a:spAutoFit/>
          </a:bodyPr>
          <a:lstStyle/>
          <a:p>
            <a:r>
              <a:rPr lang="en-US" b="1" dirty="0">
                <a:solidFill>
                  <a:srgbClr val="FFFF00"/>
                </a:solidFill>
              </a:rPr>
              <a:t>2011 Sendai</a:t>
            </a:r>
          </a:p>
          <a:p>
            <a:r>
              <a:rPr lang="en-US" b="1" dirty="0">
                <a:solidFill>
                  <a:srgbClr val="FFFF00"/>
                </a:solidFill>
              </a:rPr>
              <a:t> M 9.0</a:t>
            </a:r>
          </a:p>
        </p:txBody>
      </p:sp>
      <p:sp>
        <p:nvSpPr>
          <p:cNvPr id="3" name="TextBox 2">
            <a:extLst>
              <a:ext uri="{FF2B5EF4-FFF2-40B4-BE49-F238E27FC236}">
                <a16:creationId xmlns:a16="http://schemas.microsoft.com/office/drawing/2014/main" id="{EAB180CF-BEF1-4B4D-964D-1D75535B8CED}"/>
              </a:ext>
            </a:extLst>
          </p:cNvPr>
          <p:cNvSpPr txBox="1"/>
          <p:nvPr/>
        </p:nvSpPr>
        <p:spPr>
          <a:xfrm>
            <a:off x="9651506" y="528965"/>
            <a:ext cx="2167114" cy="923330"/>
          </a:xfrm>
          <a:prstGeom prst="rect">
            <a:avLst/>
          </a:prstGeom>
          <a:solidFill>
            <a:schemeClr val="tx1"/>
          </a:solidFill>
        </p:spPr>
        <p:txBody>
          <a:bodyPr wrap="square" rtlCol="0">
            <a:spAutoFit/>
          </a:bodyPr>
          <a:lstStyle/>
          <a:p>
            <a:r>
              <a:rPr lang="en-US" b="1" dirty="0" err="1">
                <a:solidFill>
                  <a:srgbClr val="FFFF00"/>
                </a:solidFill>
              </a:rPr>
              <a:t>Coseismic</a:t>
            </a:r>
            <a:r>
              <a:rPr lang="en-US" b="1" dirty="0">
                <a:solidFill>
                  <a:srgbClr val="FFFF00"/>
                </a:solidFill>
              </a:rPr>
              <a:t> </a:t>
            </a:r>
          </a:p>
          <a:p>
            <a:r>
              <a:rPr lang="en-US" b="1" dirty="0">
                <a:solidFill>
                  <a:srgbClr val="FFFF00"/>
                </a:solidFill>
              </a:rPr>
              <a:t>Displacements</a:t>
            </a:r>
          </a:p>
          <a:p>
            <a:endParaRPr lang="en-US" b="1" dirty="0">
              <a:solidFill>
                <a:srgbClr val="FFFF00"/>
              </a:solidFill>
            </a:endParaRPr>
          </a:p>
        </p:txBody>
      </p:sp>
      <p:sp>
        <p:nvSpPr>
          <p:cNvPr id="27" name="Rectangle 26">
            <a:extLst>
              <a:ext uri="{FF2B5EF4-FFF2-40B4-BE49-F238E27FC236}">
                <a16:creationId xmlns:a16="http://schemas.microsoft.com/office/drawing/2014/main" id="{D7B467E8-244B-4337-8350-FF445252C45E}"/>
              </a:ext>
            </a:extLst>
          </p:cNvPr>
          <p:cNvSpPr/>
          <p:nvPr/>
        </p:nvSpPr>
        <p:spPr>
          <a:xfrm>
            <a:off x="0" y="226219"/>
            <a:ext cx="5739570" cy="995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C00432C0-9BCF-40C8-8FD3-51EFC665B230}"/>
              </a:ext>
            </a:extLst>
          </p:cNvPr>
          <p:cNvSpPr txBox="1"/>
          <p:nvPr/>
        </p:nvSpPr>
        <p:spPr>
          <a:xfrm rot="18675341">
            <a:off x="6945498" y="1273792"/>
            <a:ext cx="736099" cy="369332"/>
          </a:xfrm>
          <a:prstGeom prst="rect">
            <a:avLst/>
          </a:prstGeom>
          <a:noFill/>
          <a:ln>
            <a:noFill/>
          </a:ln>
        </p:spPr>
        <p:txBody>
          <a:bodyPr wrap="none" rtlCol="0">
            <a:spAutoFit/>
          </a:bodyPr>
          <a:lstStyle/>
          <a:p>
            <a:r>
              <a:rPr lang="en-US" b="1" dirty="0">
                <a:solidFill>
                  <a:srgbClr val="FFFF00"/>
                </a:solidFill>
              </a:rPr>
              <a:t>Japan</a:t>
            </a:r>
          </a:p>
        </p:txBody>
      </p:sp>
      <p:sp>
        <p:nvSpPr>
          <p:cNvPr id="14" name="TextBox 13">
            <a:extLst>
              <a:ext uri="{FF2B5EF4-FFF2-40B4-BE49-F238E27FC236}">
                <a16:creationId xmlns:a16="http://schemas.microsoft.com/office/drawing/2014/main" id="{4D54D08B-E75F-46B2-A2EC-62275B016B92}"/>
              </a:ext>
            </a:extLst>
          </p:cNvPr>
          <p:cNvSpPr txBox="1"/>
          <p:nvPr/>
        </p:nvSpPr>
        <p:spPr>
          <a:xfrm>
            <a:off x="1" y="9576"/>
            <a:ext cx="6094940" cy="461665"/>
          </a:xfrm>
          <a:prstGeom prst="rect">
            <a:avLst/>
          </a:prstGeom>
          <a:solidFill>
            <a:schemeClr val="tx1"/>
          </a:solidFill>
        </p:spPr>
        <p:txBody>
          <a:bodyPr wrap="square" rtlCol="0">
            <a:spAutoFit/>
          </a:bodyPr>
          <a:lstStyle/>
          <a:p>
            <a:pPr algn="ctr"/>
            <a:r>
              <a:rPr lang="en-US" sz="2400" b="1" dirty="0">
                <a:solidFill>
                  <a:srgbClr val="FFFF00"/>
                </a:solidFill>
              </a:rPr>
              <a:t>Slab-Rollback and Back-Arc Basin Formation</a:t>
            </a:r>
          </a:p>
        </p:txBody>
      </p:sp>
      <p:grpSp>
        <p:nvGrpSpPr>
          <p:cNvPr id="13" name="Group 12">
            <a:extLst>
              <a:ext uri="{FF2B5EF4-FFF2-40B4-BE49-F238E27FC236}">
                <a16:creationId xmlns:a16="http://schemas.microsoft.com/office/drawing/2014/main" id="{7042455F-0651-48EA-9EA2-3DD7715F437A}"/>
              </a:ext>
            </a:extLst>
          </p:cNvPr>
          <p:cNvGrpSpPr/>
          <p:nvPr/>
        </p:nvGrpSpPr>
        <p:grpSpPr>
          <a:xfrm>
            <a:off x="1602216" y="1545006"/>
            <a:ext cx="3741309" cy="3881922"/>
            <a:chOff x="1602216" y="1545006"/>
            <a:chExt cx="3741309" cy="3881922"/>
          </a:xfrm>
        </p:grpSpPr>
        <p:sp>
          <p:nvSpPr>
            <p:cNvPr id="17" name="Arrow: Right 16">
              <a:extLst>
                <a:ext uri="{FF2B5EF4-FFF2-40B4-BE49-F238E27FC236}">
                  <a16:creationId xmlns:a16="http://schemas.microsoft.com/office/drawing/2014/main" id="{9B59192F-1FCE-456A-B905-3E822D1BCB64}"/>
                </a:ext>
              </a:extLst>
            </p:cNvPr>
            <p:cNvSpPr/>
            <p:nvPr/>
          </p:nvSpPr>
          <p:spPr>
            <a:xfrm>
              <a:off x="3540553" y="1818025"/>
              <a:ext cx="1200150" cy="2171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ED698E50-632D-4850-BAEF-56E30AFDC091}"/>
                </a:ext>
              </a:extLst>
            </p:cNvPr>
            <p:cNvSpPr/>
            <p:nvPr/>
          </p:nvSpPr>
          <p:spPr>
            <a:xfrm>
              <a:off x="3918696" y="3457158"/>
              <a:ext cx="1200150" cy="2171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F854DF46-0B5A-4639-9617-AA080220077C}"/>
                </a:ext>
              </a:extLst>
            </p:cNvPr>
            <p:cNvSpPr/>
            <p:nvPr/>
          </p:nvSpPr>
          <p:spPr>
            <a:xfrm>
              <a:off x="4143375" y="5209758"/>
              <a:ext cx="1200150" cy="2171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39010DD9-0B71-4275-960C-CCDB3F7F5439}"/>
                </a:ext>
              </a:extLst>
            </p:cNvPr>
            <p:cNvSpPr/>
            <p:nvPr/>
          </p:nvSpPr>
          <p:spPr>
            <a:xfrm>
              <a:off x="1602216" y="1545006"/>
              <a:ext cx="1200150" cy="2171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9ABEA12A-6754-4F5E-BF85-3597356EA3F3}"/>
                </a:ext>
              </a:extLst>
            </p:cNvPr>
            <p:cNvSpPr/>
            <p:nvPr/>
          </p:nvSpPr>
          <p:spPr>
            <a:xfrm>
              <a:off x="1937496" y="3211829"/>
              <a:ext cx="1200150" cy="2171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BBCE0495-D311-41D8-959E-FEB103C377C2}"/>
                </a:ext>
              </a:extLst>
            </p:cNvPr>
            <p:cNvSpPr/>
            <p:nvPr/>
          </p:nvSpPr>
          <p:spPr>
            <a:xfrm>
              <a:off x="2202291" y="4901095"/>
              <a:ext cx="1200150" cy="21717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B62EAE59-47ED-4111-9C7F-B309CDFD0C49}"/>
              </a:ext>
            </a:extLst>
          </p:cNvPr>
          <p:cNvSpPr txBox="1"/>
          <p:nvPr/>
        </p:nvSpPr>
        <p:spPr>
          <a:xfrm>
            <a:off x="122328" y="422821"/>
            <a:ext cx="2271456" cy="1015663"/>
          </a:xfrm>
          <a:prstGeom prst="rect">
            <a:avLst/>
          </a:prstGeom>
          <a:noFill/>
        </p:spPr>
        <p:txBody>
          <a:bodyPr wrap="none" rtlCol="0">
            <a:spAutoFit/>
          </a:bodyPr>
          <a:lstStyle/>
          <a:p>
            <a:r>
              <a:rPr lang="en-US" sz="2000" b="1" dirty="0"/>
              <a:t>Upper Plate follows</a:t>
            </a:r>
          </a:p>
          <a:p>
            <a:endParaRPr lang="en-US" sz="2000" b="1" dirty="0"/>
          </a:p>
          <a:p>
            <a:r>
              <a:rPr lang="en-US" sz="2000" b="1" dirty="0"/>
              <a:t>retreating trench.</a:t>
            </a:r>
          </a:p>
        </p:txBody>
      </p:sp>
      <p:sp>
        <p:nvSpPr>
          <p:cNvPr id="26" name="Arrow: Right 25">
            <a:extLst>
              <a:ext uri="{FF2B5EF4-FFF2-40B4-BE49-F238E27FC236}">
                <a16:creationId xmlns:a16="http://schemas.microsoft.com/office/drawing/2014/main" id="{208C4553-18AF-4900-B6AD-BE1D3E7ACE61}"/>
              </a:ext>
            </a:extLst>
          </p:cNvPr>
          <p:cNvSpPr/>
          <p:nvPr/>
        </p:nvSpPr>
        <p:spPr>
          <a:xfrm>
            <a:off x="119109" y="798667"/>
            <a:ext cx="2319291" cy="261328"/>
          </a:xfrm>
          <a:prstGeom prst="rightArrow">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E7F73FF-7374-432D-A13A-2BB932F8B649}"/>
              </a:ext>
            </a:extLst>
          </p:cNvPr>
          <p:cNvSpPr/>
          <p:nvPr/>
        </p:nvSpPr>
        <p:spPr>
          <a:xfrm rot="21000000">
            <a:off x="3640517" y="1837205"/>
            <a:ext cx="293356" cy="3082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E622622-B917-4055-B074-BD35FAD0BBF9}"/>
              </a:ext>
            </a:extLst>
          </p:cNvPr>
          <p:cNvSpPr txBox="1"/>
          <p:nvPr/>
        </p:nvSpPr>
        <p:spPr>
          <a:xfrm rot="4800000">
            <a:off x="2156117" y="3204415"/>
            <a:ext cx="3278526" cy="369332"/>
          </a:xfrm>
          <a:prstGeom prst="rect">
            <a:avLst/>
          </a:prstGeom>
          <a:noFill/>
        </p:spPr>
        <p:txBody>
          <a:bodyPr wrap="none" rtlCol="0">
            <a:spAutoFit/>
          </a:bodyPr>
          <a:lstStyle/>
          <a:p>
            <a:r>
              <a:rPr lang="en-US" b="1" dirty="0"/>
              <a:t>Trench retreats as slab rolls back</a:t>
            </a:r>
          </a:p>
        </p:txBody>
      </p:sp>
      <p:sp>
        <p:nvSpPr>
          <p:cNvPr id="30" name="TextBox 29">
            <a:extLst>
              <a:ext uri="{FF2B5EF4-FFF2-40B4-BE49-F238E27FC236}">
                <a16:creationId xmlns:a16="http://schemas.microsoft.com/office/drawing/2014/main" id="{BDE81139-B8E8-49A8-8AEF-5865A654366E}"/>
              </a:ext>
            </a:extLst>
          </p:cNvPr>
          <p:cNvSpPr txBox="1"/>
          <p:nvPr/>
        </p:nvSpPr>
        <p:spPr>
          <a:xfrm rot="5400000">
            <a:off x="-316754" y="3508674"/>
            <a:ext cx="2704395" cy="369332"/>
          </a:xfrm>
          <a:prstGeom prst="rect">
            <a:avLst/>
          </a:prstGeom>
          <a:noFill/>
        </p:spPr>
        <p:txBody>
          <a:bodyPr wrap="none" rtlCol="0">
            <a:spAutoFit/>
          </a:bodyPr>
          <a:lstStyle/>
          <a:p>
            <a:r>
              <a:rPr lang="en-US" b="1" dirty="0"/>
              <a:t>Opening of Back-Arc Basin</a:t>
            </a:r>
          </a:p>
        </p:txBody>
      </p:sp>
      <p:sp>
        <p:nvSpPr>
          <p:cNvPr id="31" name="Arrow: Right 30">
            <a:extLst>
              <a:ext uri="{FF2B5EF4-FFF2-40B4-BE49-F238E27FC236}">
                <a16:creationId xmlns:a16="http://schemas.microsoft.com/office/drawing/2014/main" id="{924F5A09-FF8D-455B-A440-1FEF1588EEAF}"/>
              </a:ext>
            </a:extLst>
          </p:cNvPr>
          <p:cNvSpPr/>
          <p:nvPr/>
        </p:nvSpPr>
        <p:spPr>
          <a:xfrm>
            <a:off x="3488956" y="798667"/>
            <a:ext cx="2319291" cy="261328"/>
          </a:xfrm>
          <a:prstGeom prst="rightArrow">
            <a:avLst/>
          </a:prstGeom>
          <a:solidFill>
            <a:schemeClr val="tx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6667141-B338-4F18-A4F8-482E3C3A15DF}"/>
              </a:ext>
            </a:extLst>
          </p:cNvPr>
          <p:cNvSpPr txBox="1"/>
          <p:nvPr/>
        </p:nvSpPr>
        <p:spPr>
          <a:xfrm>
            <a:off x="3476013" y="422821"/>
            <a:ext cx="1971309" cy="1015663"/>
          </a:xfrm>
          <a:prstGeom prst="rect">
            <a:avLst/>
          </a:prstGeom>
          <a:noFill/>
        </p:spPr>
        <p:txBody>
          <a:bodyPr wrap="none" rtlCol="0">
            <a:spAutoFit/>
          </a:bodyPr>
          <a:lstStyle/>
          <a:p>
            <a:r>
              <a:rPr lang="en-US" sz="2000" b="1" dirty="0"/>
              <a:t>Subducting Plate</a:t>
            </a:r>
          </a:p>
          <a:p>
            <a:endParaRPr lang="en-US" sz="2000" b="1" dirty="0"/>
          </a:p>
          <a:p>
            <a:r>
              <a:rPr lang="en-US" sz="2000" b="1" dirty="0"/>
              <a:t>rolls back.</a:t>
            </a:r>
          </a:p>
        </p:txBody>
      </p:sp>
      <p:sp>
        <p:nvSpPr>
          <p:cNvPr id="6" name="Rectangle 5">
            <a:extLst>
              <a:ext uri="{FF2B5EF4-FFF2-40B4-BE49-F238E27FC236}">
                <a16:creationId xmlns:a16="http://schemas.microsoft.com/office/drawing/2014/main" id="{94BA2035-1E76-4B00-9CC0-FB0068C47C15}"/>
              </a:ext>
            </a:extLst>
          </p:cNvPr>
          <p:cNvSpPr/>
          <p:nvPr/>
        </p:nvSpPr>
        <p:spPr>
          <a:xfrm rot="18660000">
            <a:off x="8940835" y="4131622"/>
            <a:ext cx="619559" cy="25963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9120965-2940-4E85-A63F-77CD987C91B0}"/>
              </a:ext>
            </a:extLst>
          </p:cNvPr>
          <p:cNvSpPr txBox="1"/>
          <p:nvPr/>
        </p:nvSpPr>
        <p:spPr>
          <a:xfrm rot="18675341">
            <a:off x="8865738" y="4059664"/>
            <a:ext cx="736099" cy="369332"/>
          </a:xfrm>
          <a:prstGeom prst="rect">
            <a:avLst/>
          </a:prstGeom>
          <a:noFill/>
          <a:ln>
            <a:noFill/>
          </a:ln>
        </p:spPr>
        <p:txBody>
          <a:bodyPr wrap="none" rtlCol="0">
            <a:spAutoFit/>
          </a:bodyPr>
          <a:lstStyle/>
          <a:p>
            <a:r>
              <a:rPr lang="en-US" b="1" dirty="0"/>
              <a:t>Japan</a:t>
            </a:r>
          </a:p>
        </p:txBody>
      </p:sp>
      <p:sp>
        <p:nvSpPr>
          <p:cNvPr id="10" name="Speech Bubble: Rectangle 9">
            <a:extLst>
              <a:ext uri="{FF2B5EF4-FFF2-40B4-BE49-F238E27FC236}">
                <a16:creationId xmlns:a16="http://schemas.microsoft.com/office/drawing/2014/main" id="{378F7009-CD2F-45C3-8EC4-DE4936B297B8}"/>
              </a:ext>
            </a:extLst>
          </p:cNvPr>
          <p:cNvSpPr/>
          <p:nvPr/>
        </p:nvSpPr>
        <p:spPr>
          <a:xfrm>
            <a:off x="11008426" y="4083144"/>
            <a:ext cx="1183574" cy="365760"/>
          </a:xfrm>
          <a:prstGeom prst="wedgeRectCallout">
            <a:avLst>
              <a:gd name="adj1" fmla="val -58253"/>
              <a:gd name="adj2" fmla="val -209200"/>
            </a:avLst>
          </a:prstGeom>
          <a:solidFill>
            <a:schemeClr val="tx1"/>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000" dirty="0"/>
              <a:t>epicenter</a:t>
            </a:r>
          </a:p>
        </p:txBody>
      </p:sp>
      <p:sp>
        <p:nvSpPr>
          <p:cNvPr id="23" name="Isosceles Triangle 22">
            <a:extLst>
              <a:ext uri="{FF2B5EF4-FFF2-40B4-BE49-F238E27FC236}">
                <a16:creationId xmlns:a16="http://schemas.microsoft.com/office/drawing/2014/main" id="{96639DF4-567B-4DCD-97E1-EFEA9CABB079}"/>
              </a:ext>
            </a:extLst>
          </p:cNvPr>
          <p:cNvSpPr/>
          <p:nvPr/>
        </p:nvSpPr>
        <p:spPr>
          <a:xfrm rot="19053263">
            <a:off x="11449515" y="2230809"/>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D431A277-7692-47C9-8420-92A721B0CC33}"/>
              </a:ext>
            </a:extLst>
          </p:cNvPr>
          <p:cNvSpPr/>
          <p:nvPr/>
        </p:nvSpPr>
        <p:spPr>
          <a:xfrm rot="19042422">
            <a:off x="11626205" y="2079323"/>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6029098-B7D7-42DF-AABB-B89015B41461}"/>
              </a:ext>
            </a:extLst>
          </p:cNvPr>
          <p:cNvGrpSpPr/>
          <p:nvPr/>
        </p:nvGrpSpPr>
        <p:grpSpPr>
          <a:xfrm>
            <a:off x="10506075" y="2081213"/>
            <a:ext cx="1300163" cy="4319587"/>
            <a:chOff x="10506075" y="2081213"/>
            <a:chExt cx="1300163" cy="4319587"/>
          </a:xfrm>
        </p:grpSpPr>
        <p:sp>
          <p:nvSpPr>
            <p:cNvPr id="34" name="Freeform: Shape 33">
              <a:extLst>
                <a:ext uri="{FF2B5EF4-FFF2-40B4-BE49-F238E27FC236}">
                  <a16:creationId xmlns:a16="http://schemas.microsoft.com/office/drawing/2014/main" id="{976C27AA-8062-4681-807D-FF773C705B26}"/>
                </a:ext>
              </a:extLst>
            </p:cNvPr>
            <p:cNvSpPr/>
            <p:nvPr/>
          </p:nvSpPr>
          <p:spPr>
            <a:xfrm>
              <a:off x="10544175" y="2081213"/>
              <a:ext cx="1262063" cy="2695575"/>
            </a:xfrm>
            <a:custGeom>
              <a:avLst/>
              <a:gdLst>
                <a:gd name="connsiteX0" fmla="*/ 1262063 w 1262063"/>
                <a:gd name="connsiteY0" fmla="*/ 0 h 2695575"/>
                <a:gd name="connsiteX1" fmla="*/ 714375 w 1262063"/>
                <a:gd name="connsiteY1" fmla="*/ 476250 h 2695575"/>
                <a:gd name="connsiteX2" fmla="*/ 714375 w 1262063"/>
                <a:gd name="connsiteY2" fmla="*/ 609600 h 2695575"/>
                <a:gd name="connsiteX3" fmla="*/ 657225 w 1262063"/>
                <a:gd name="connsiteY3" fmla="*/ 757237 h 2695575"/>
                <a:gd name="connsiteX4" fmla="*/ 642938 w 1262063"/>
                <a:gd name="connsiteY4" fmla="*/ 852487 h 2695575"/>
                <a:gd name="connsiteX5" fmla="*/ 638175 w 1262063"/>
                <a:gd name="connsiteY5" fmla="*/ 909637 h 2695575"/>
                <a:gd name="connsiteX6" fmla="*/ 623888 w 1262063"/>
                <a:gd name="connsiteY6" fmla="*/ 1104900 h 2695575"/>
                <a:gd name="connsiteX7" fmla="*/ 585788 w 1262063"/>
                <a:gd name="connsiteY7" fmla="*/ 1457325 h 2695575"/>
                <a:gd name="connsiteX8" fmla="*/ 533400 w 1262063"/>
                <a:gd name="connsiteY8" fmla="*/ 1628775 h 2695575"/>
                <a:gd name="connsiteX9" fmla="*/ 433388 w 1262063"/>
                <a:gd name="connsiteY9" fmla="*/ 1909762 h 2695575"/>
                <a:gd name="connsiteX10" fmla="*/ 395288 w 1262063"/>
                <a:gd name="connsiteY10" fmla="*/ 1995487 h 2695575"/>
                <a:gd name="connsiteX11" fmla="*/ 309563 w 1262063"/>
                <a:gd name="connsiteY11" fmla="*/ 2128837 h 2695575"/>
                <a:gd name="connsiteX12" fmla="*/ 228600 w 1262063"/>
                <a:gd name="connsiteY12" fmla="*/ 2200275 h 2695575"/>
                <a:gd name="connsiteX13" fmla="*/ 176213 w 1262063"/>
                <a:gd name="connsiteY13" fmla="*/ 2252662 h 2695575"/>
                <a:gd name="connsiteX14" fmla="*/ 147638 w 1262063"/>
                <a:gd name="connsiteY14" fmla="*/ 2343150 h 2695575"/>
                <a:gd name="connsiteX15" fmla="*/ 80963 w 1262063"/>
                <a:gd name="connsiteY15" fmla="*/ 2457450 h 2695575"/>
                <a:gd name="connsiteX16" fmla="*/ 14288 w 1262063"/>
                <a:gd name="connsiteY16" fmla="*/ 2566987 h 2695575"/>
                <a:gd name="connsiteX17" fmla="*/ 9525 w 1262063"/>
                <a:gd name="connsiteY17" fmla="*/ 2695575 h 2695575"/>
                <a:gd name="connsiteX18" fmla="*/ 0 w 1262063"/>
                <a:gd name="connsiteY18" fmla="*/ 2667000 h 269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62063" h="2695575">
                  <a:moveTo>
                    <a:pt x="1262063" y="0"/>
                  </a:moveTo>
                  <a:lnTo>
                    <a:pt x="714375" y="476250"/>
                  </a:lnTo>
                  <a:lnTo>
                    <a:pt x="714375" y="609600"/>
                  </a:lnTo>
                  <a:lnTo>
                    <a:pt x="657225" y="757237"/>
                  </a:lnTo>
                  <a:lnTo>
                    <a:pt x="642938" y="852487"/>
                  </a:lnTo>
                  <a:lnTo>
                    <a:pt x="638175" y="909637"/>
                  </a:lnTo>
                  <a:lnTo>
                    <a:pt x="623888" y="1104900"/>
                  </a:lnTo>
                  <a:lnTo>
                    <a:pt x="585788" y="1457325"/>
                  </a:lnTo>
                  <a:lnTo>
                    <a:pt x="533400" y="1628775"/>
                  </a:lnTo>
                  <a:lnTo>
                    <a:pt x="433388" y="1909762"/>
                  </a:lnTo>
                  <a:lnTo>
                    <a:pt x="395288" y="1995487"/>
                  </a:lnTo>
                  <a:lnTo>
                    <a:pt x="309563" y="2128837"/>
                  </a:lnTo>
                  <a:lnTo>
                    <a:pt x="228600" y="2200275"/>
                  </a:lnTo>
                  <a:lnTo>
                    <a:pt x="176213" y="2252662"/>
                  </a:lnTo>
                  <a:lnTo>
                    <a:pt x="147638" y="2343150"/>
                  </a:lnTo>
                  <a:lnTo>
                    <a:pt x="80963" y="2457450"/>
                  </a:lnTo>
                  <a:lnTo>
                    <a:pt x="14288" y="2566987"/>
                  </a:lnTo>
                  <a:lnTo>
                    <a:pt x="9525" y="2695575"/>
                  </a:lnTo>
                  <a:lnTo>
                    <a:pt x="0" y="2667000"/>
                  </a:ln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73F0A4DD-A4F9-49B0-9209-41F1A09A34D8}"/>
                </a:ext>
              </a:extLst>
            </p:cNvPr>
            <p:cNvSpPr/>
            <p:nvPr/>
          </p:nvSpPr>
          <p:spPr>
            <a:xfrm>
              <a:off x="10506075" y="4800600"/>
              <a:ext cx="123825" cy="1485900"/>
            </a:xfrm>
            <a:custGeom>
              <a:avLst/>
              <a:gdLst>
                <a:gd name="connsiteX0" fmla="*/ 42863 w 123825"/>
                <a:gd name="connsiteY0" fmla="*/ 0 h 1485900"/>
                <a:gd name="connsiteX1" fmla="*/ 14288 w 123825"/>
                <a:gd name="connsiteY1" fmla="*/ 185738 h 1485900"/>
                <a:gd name="connsiteX2" fmla="*/ 0 w 123825"/>
                <a:gd name="connsiteY2" fmla="*/ 447675 h 1485900"/>
                <a:gd name="connsiteX3" fmla="*/ 38100 w 123825"/>
                <a:gd name="connsiteY3" fmla="*/ 714375 h 1485900"/>
                <a:gd name="connsiteX4" fmla="*/ 71438 w 123825"/>
                <a:gd name="connsiteY4" fmla="*/ 1014413 h 1485900"/>
                <a:gd name="connsiteX5" fmla="*/ 90488 w 123825"/>
                <a:gd name="connsiteY5" fmla="*/ 1319213 h 1485900"/>
                <a:gd name="connsiteX6" fmla="*/ 123825 w 123825"/>
                <a:gd name="connsiteY6" fmla="*/ 1481138 h 1485900"/>
                <a:gd name="connsiteX7" fmla="*/ 123825 w 123825"/>
                <a:gd name="connsiteY7" fmla="*/ 1485900 h 148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825" h="1485900">
                  <a:moveTo>
                    <a:pt x="42863" y="0"/>
                  </a:moveTo>
                  <a:lnTo>
                    <a:pt x="14288" y="185738"/>
                  </a:lnTo>
                  <a:lnTo>
                    <a:pt x="0" y="447675"/>
                  </a:lnTo>
                  <a:lnTo>
                    <a:pt x="38100" y="714375"/>
                  </a:lnTo>
                  <a:lnTo>
                    <a:pt x="71438" y="1014413"/>
                  </a:lnTo>
                  <a:lnTo>
                    <a:pt x="90488" y="1319213"/>
                  </a:lnTo>
                  <a:lnTo>
                    <a:pt x="123825" y="1481138"/>
                  </a:lnTo>
                  <a:lnTo>
                    <a:pt x="123825" y="1485900"/>
                  </a:ln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31DBD0D3-A9A5-412A-BB73-4A68D6B1F52B}"/>
                </a:ext>
              </a:extLst>
            </p:cNvPr>
            <p:cNvSpPr/>
            <p:nvPr/>
          </p:nvSpPr>
          <p:spPr>
            <a:xfrm>
              <a:off x="10629900" y="6267450"/>
              <a:ext cx="57150" cy="133350"/>
            </a:xfrm>
            <a:custGeom>
              <a:avLst/>
              <a:gdLst>
                <a:gd name="connsiteX0" fmla="*/ 57150 w 57150"/>
                <a:gd name="connsiteY0" fmla="*/ 133350 h 133350"/>
                <a:gd name="connsiteX1" fmla="*/ 0 w 57150"/>
                <a:gd name="connsiteY1" fmla="*/ 0 h 133350"/>
              </a:gdLst>
              <a:ahLst/>
              <a:cxnLst>
                <a:cxn ang="0">
                  <a:pos x="connsiteX0" y="connsiteY0"/>
                </a:cxn>
                <a:cxn ang="0">
                  <a:pos x="connsiteX1" y="connsiteY1"/>
                </a:cxn>
              </a:cxnLst>
              <a:rect l="l" t="t" r="r" b="b"/>
              <a:pathLst>
                <a:path w="57150" h="133350">
                  <a:moveTo>
                    <a:pt x="57150" y="133350"/>
                  </a:moveTo>
                  <a:lnTo>
                    <a:pt x="0" y="0"/>
                  </a:lnTo>
                </a:path>
              </a:pathLst>
            </a:cu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Isosceles Triangle 37">
            <a:extLst>
              <a:ext uri="{FF2B5EF4-FFF2-40B4-BE49-F238E27FC236}">
                <a16:creationId xmlns:a16="http://schemas.microsoft.com/office/drawing/2014/main" id="{9B5F98BC-2DED-4D9B-A819-D91B0F5AE899}"/>
              </a:ext>
            </a:extLst>
          </p:cNvPr>
          <p:cNvSpPr/>
          <p:nvPr/>
        </p:nvSpPr>
        <p:spPr>
          <a:xfrm rot="19053263">
            <a:off x="11268061" y="2385578"/>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8">
            <a:extLst>
              <a:ext uri="{FF2B5EF4-FFF2-40B4-BE49-F238E27FC236}">
                <a16:creationId xmlns:a16="http://schemas.microsoft.com/office/drawing/2014/main" id="{F4670FF4-B5DA-4C2D-8C1E-F4995930AA47}"/>
              </a:ext>
            </a:extLst>
          </p:cNvPr>
          <p:cNvSpPr/>
          <p:nvPr/>
        </p:nvSpPr>
        <p:spPr>
          <a:xfrm rot="16200000">
            <a:off x="11149480" y="2605901"/>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Isosceles Triangle 39">
            <a:extLst>
              <a:ext uri="{FF2B5EF4-FFF2-40B4-BE49-F238E27FC236}">
                <a16:creationId xmlns:a16="http://schemas.microsoft.com/office/drawing/2014/main" id="{0A676F5D-81F3-439A-B50F-B9A7EC89E3C5}"/>
              </a:ext>
            </a:extLst>
          </p:cNvPr>
          <p:cNvSpPr/>
          <p:nvPr/>
        </p:nvSpPr>
        <p:spPr>
          <a:xfrm rot="16200000">
            <a:off x="11092436" y="2859175"/>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a:extLst>
              <a:ext uri="{FF2B5EF4-FFF2-40B4-BE49-F238E27FC236}">
                <a16:creationId xmlns:a16="http://schemas.microsoft.com/office/drawing/2014/main" id="{144D8BE4-9DA0-40D2-9527-A3BE991569D9}"/>
              </a:ext>
            </a:extLst>
          </p:cNvPr>
          <p:cNvSpPr/>
          <p:nvPr/>
        </p:nvSpPr>
        <p:spPr>
          <a:xfrm rot="16200000">
            <a:off x="11058040" y="3093771"/>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Isosceles Triangle 41">
            <a:extLst>
              <a:ext uri="{FF2B5EF4-FFF2-40B4-BE49-F238E27FC236}">
                <a16:creationId xmlns:a16="http://schemas.microsoft.com/office/drawing/2014/main" id="{9F9E7193-671D-4432-9788-CBF37811AD34}"/>
              </a:ext>
            </a:extLst>
          </p:cNvPr>
          <p:cNvSpPr/>
          <p:nvPr/>
        </p:nvSpPr>
        <p:spPr>
          <a:xfrm rot="17699275">
            <a:off x="10876649" y="3911171"/>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Isosceles Triangle 42">
            <a:extLst>
              <a:ext uri="{FF2B5EF4-FFF2-40B4-BE49-F238E27FC236}">
                <a16:creationId xmlns:a16="http://schemas.microsoft.com/office/drawing/2014/main" id="{7B6DADC4-38D5-4407-8268-E14FBFF9236D}"/>
              </a:ext>
            </a:extLst>
          </p:cNvPr>
          <p:cNvSpPr/>
          <p:nvPr/>
        </p:nvSpPr>
        <p:spPr>
          <a:xfrm rot="17699275">
            <a:off x="10953253" y="3690564"/>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Isosceles Triangle 43">
            <a:extLst>
              <a:ext uri="{FF2B5EF4-FFF2-40B4-BE49-F238E27FC236}">
                <a16:creationId xmlns:a16="http://schemas.microsoft.com/office/drawing/2014/main" id="{BB538B62-D97C-4ABB-BF6A-4E48B24E6723}"/>
              </a:ext>
            </a:extLst>
          </p:cNvPr>
          <p:cNvSpPr/>
          <p:nvPr/>
        </p:nvSpPr>
        <p:spPr>
          <a:xfrm rot="18635815">
            <a:off x="10741615" y="4144309"/>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a:extLst>
              <a:ext uri="{FF2B5EF4-FFF2-40B4-BE49-F238E27FC236}">
                <a16:creationId xmlns:a16="http://schemas.microsoft.com/office/drawing/2014/main" id="{AEF5B9A7-F532-4AA3-A85C-45922B979A35}"/>
              </a:ext>
            </a:extLst>
          </p:cNvPr>
          <p:cNvSpPr/>
          <p:nvPr/>
        </p:nvSpPr>
        <p:spPr>
          <a:xfrm rot="18635815">
            <a:off x="10575035" y="4386291"/>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C757A3E9-14D6-454E-A6A5-2591618B813A}"/>
              </a:ext>
            </a:extLst>
          </p:cNvPr>
          <p:cNvSpPr/>
          <p:nvPr/>
        </p:nvSpPr>
        <p:spPr>
          <a:xfrm rot="16358964">
            <a:off x="10433131" y="4714614"/>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Isosceles Triangle 46">
            <a:extLst>
              <a:ext uri="{FF2B5EF4-FFF2-40B4-BE49-F238E27FC236}">
                <a16:creationId xmlns:a16="http://schemas.microsoft.com/office/drawing/2014/main" id="{A6AC41B2-70B1-47C5-B753-7737F4700B78}"/>
              </a:ext>
            </a:extLst>
          </p:cNvPr>
          <p:cNvSpPr/>
          <p:nvPr/>
        </p:nvSpPr>
        <p:spPr>
          <a:xfrm rot="15942548">
            <a:off x="10418978" y="5377784"/>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3034F5D1-5217-4A39-94A1-A46B56332204}"/>
              </a:ext>
            </a:extLst>
          </p:cNvPr>
          <p:cNvSpPr/>
          <p:nvPr/>
        </p:nvSpPr>
        <p:spPr>
          <a:xfrm rot="15942548">
            <a:off x="10468675" y="5774930"/>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Isosceles Triangle 48">
            <a:extLst>
              <a:ext uri="{FF2B5EF4-FFF2-40B4-BE49-F238E27FC236}">
                <a16:creationId xmlns:a16="http://schemas.microsoft.com/office/drawing/2014/main" id="{17060D71-7068-4DD7-9F70-ABD6BE347B99}"/>
              </a:ext>
            </a:extLst>
          </p:cNvPr>
          <p:cNvSpPr/>
          <p:nvPr/>
        </p:nvSpPr>
        <p:spPr>
          <a:xfrm rot="15544155">
            <a:off x="10513122" y="6187872"/>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D664529-C142-42DC-A3DD-A94C66904A4C}"/>
              </a:ext>
            </a:extLst>
          </p:cNvPr>
          <p:cNvGrpSpPr/>
          <p:nvPr/>
        </p:nvGrpSpPr>
        <p:grpSpPr>
          <a:xfrm>
            <a:off x="9651835" y="1156940"/>
            <a:ext cx="2229328" cy="400110"/>
            <a:chOff x="8257936" y="5794058"/>
            <a:chExt cx="2229328" cy="400110"/>
          </a:xfrm>
          <a:solidFill>
            <a:schemeClr val="tx1"/>
          </a:solidFill>
        </p:grpSpPr>
        <p:sp>
          <p:nvSpPr>
            <p:cNvPr id="5" name="TextBox 4">
              <a:extLst>
                <a:ext uri="{FF2B5EF4-FFF2-40B4-BE49-F238E27FC236}">
                  <a16:creationId xmlns:a16="http://schemas.microsoft.com/office/drawing/2014/main" id="{7F672C07-D530-4273-800C-3EF15F2A0CB6}"/>
                </a:ext>
              </a:extLst>
            </p:cNvPr>
            <p:cNvSpPr txBox="1"/>
            <p:nvPr/>
          </p:nvSpPr>
          <p:spPr>
            <a:xfrm>
              <a:off x="8257936" y="5794058"/>
              <a:ext cx="2229328" cy="400110"/>
            </a:xfrm>
            <a:prstGeom prst="rect">
              <a:avLst/>
            </a:prstGeom>
            <a:grpFill/>
          </p:spPr>
          <p:txBody>
            <a:bodyPr wrap="none" rtlCol="0">
              <a:spAutoFit/>
            </a:bodyPr>
            <a:lstStyle/>
            <a:p>
              <a:r>
                <a:rPr lang="en-US" sz="2000" b="1" dirty="0">
                  <a:solidFill>
                    <a:srgbClr val="FFFF00"/>
                  </a:solidFill>
                </a:rPr>
                <a:t>1 meter movement</a:t>
              </a:r>
            </a:p>
          </p:txBody>
        </p:sp>
        <p:cxnSp>
          <p:nvCxnSpPr>
            <p:cNvPr id="7" name="Straight Arrow Connector 6">
              <a:extLst>
                <a:ext uri="{FF2B5EF4-FFF2-40B4-BE49-F238E27FC236}">
                  <a16:creationId xmlns:a16="http://schemas.microsoft.com/office/drawing/2014/main" id="{2264982E-DB79-4416-AECF-A100CB34B67F}"/>
                </a:ext>
              </a:extLst>
            </p:cNvPr>
            <p:cNvCxnSpPr/>
            <p:nvPr/>
          </p:nvCxnSpPr>
          <p:spPr>
            <a:xfrm>
              <a:off x="9224963" y="5837924"/>
              <a:ext cx="295275" cy="0"/>
            </a:xfrm>
            <a:prstGeom prst="straightConnector1">
              <a:avLst/>
            </a:prstGeom>
            <a:grpFill/>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50" name="Freeform: Shape 49">
            <a:extLst>
              <a:ext uri="{FF2B5EF4-FFF2-40B4-BE49-F238E27FC236}">
                <a16:creationId xmlns:a16="http://schemas.microsoft.com/office/drawing/2014/main" id="{E665BF31-829F-42CD-B6D3-0664022162E2}"/>
              </a:ext>
            </a:extLst>
          </p:cNvPr>
          <p:cNvSpPr/>
          <p:nvPr/>
        </p:nvSpPr>
        <p:spPr>
          <a:xfrm>
            <a:off x="11253788" y="2133600"/>
            <a:ext cx="542925" cy="800100"/>
          </a:xfrm>
          <a:custGeom>
            <a:avLst/>
            <a:gdLst>
              <a:gd name="connsiteX0" fmla="*/ 352425 w 542925"/>
              <a:gd name="connsiteY0" fmla="*/ 342900 h 800100"/>
              <a:gd name="connsiteX1" fmla="*/ 542925 w 542925"/>
              <a:gd name="connsiteY1" fmla="*/ 166688 h 800100"/>
              <a:gd name="connsiteX2" fmla="*/ 542925 w 542925"/>
              <a:gd name="connsiteY2" fmla="*/ 0 h 800100"/>
              <a:gd name="connsiteX3" fmla="*/ 461962 w 542925"/>
              <a:gd name="connsiteY3" fmla="*/ 76200 h 800100"/>
              <a:gd name="connsiteX4" fmla="*/ 333375 w 542925"/>
              <a:gd name="connsiteY4" fmla="*/ 166688 h 800100"/>
              <a:gd name="connsiteX5" fmla="*/ 242887 w 542925"/>
              <a:gd name="connsiteY5" fmla="*/ 266700 h 800100"/>
              <a:gd name="connsiteX6" fmla="*/ 61912 w 542925"/>
              <a:gd name="connsiteY6" fmla="*/ 414338 h 800100"/>
              <a:gd name="connsiteX7" fmla="*/ 38100 w 542925"/>
              <a:gd name="connsiteY7" fmla="*/ 485775 h 800100"/>
              <a:gd name="connsiteX8" fmla="*/ 42862 w 542925"/>
              <a:gd name="connsiteY8" fmla="*/ 571500 h 800100"/>
              <a:gd name="connsiteX9" fmla="*/ 14287 w 542925"/>
              <a:gd name="connsiteY9" fmla="*/ 647700 h 800100"/>
              <a:gd name="connsiteX10" fmla="*/ 0 w 542925"/>
              <a:gd name="connsiteY10" fmla="*/ 723900 h 800100"/>
              <a:gd name="connsiteX11" fmla="*/ 14287 w 542925"/>
              <a:gd name="connsiteY11" fmla="*/ 800100 h 800100"/>
              <a:gd name="connsiteX12" fmla="*/ 114300 w 542925"/>
              <a:gd name="connsiteY12" fmla="*/ 742950 h 800100"/>
              <a:gd name="connsiteX13" fmla="*/ 123825 w 542925"/>
              <a:gd name="connsiteY13" fmla="*/ 695325 h 800100"/>
              <a:gd name="connsiteX14" fmla="*/ 352425 w 542925"/>
              <a:gd name="connsiteY14" fmla="*/ 34290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42925" h="800100">
                <a:moveTo>
                  <a:pt x="352425" y="342900"/>
                </a:moveTo>
                <a:lnTo>
                  <a:pt x="542925" y="166688"/>
                </a:lnTo>
                <a:lnTo>
                  <a:pt x="542925" y="0"/>
                </a:lnTo>
                <a:lnTo>
                  <a:pt x="461962" y="76200"/>
                </a:lnTo>
                <a:lnTo>
                  <a:pt x="333375" y="166688"/>
                </a:lnTo>
                <a:lnTo>
                  <a:pt x="242887" y="266700"/>
                </a:lnTo>
                <a:lnTo>
                  <a:pt x="61912" y="414338"/>
                </a:lnTo>
                <a:lnTo>
                  <a:pt x="38100" y="485775"/>
                </a:lnTo>
                <a:lnTo>
                  <a:pt x="42862" y="571500"/>
                </a:lnTo>
                <a:lnTo>
                  <a:pt x="14287" y="647700"/>
                </a:lnTo>
                <a:lnTo>
                  <a:pt x="0" y="723900"/>
                </a:lnTo>
                <a:lnTo>
                  <a:pt x="14287" y="800100"/>
                </a:lnTo>
                <a:lnTo>
                  <a:pt x="114300" y="742950"/>
                </a:lnTo>
                <a:cubicBezTo>
                  <a:pt x="124169" y="698538"/>
                  <a:pt x="123825" y="714724"/>
                  <a:pt x="123825" y="695325"/>
                </a:cubicBezTo>
                <a:lnTo>
                  <a:pt x="352425" y="342900"/>
                </a:lnTo>
                <a:close/>
              </a:path>
            </a:pathLst>
          </a:custGeom>
          <a:solidFill>
            <a:srgbClr val="B0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548B0DBD-18E4-4557-9EBB-FCE0776F75AA}"/>
              </a:ext>
            </a:extLst>
          </p:cNvPr>
          <p:cNvSpPr/>
          <p:nvPr/>
        </p:nvSpPr>
        <p:spPr>
          <a:xfrm>
            <a:off x="11610975" y="1933575"/>
            <a:ext cx="166811" cy="180975"/>
          </a:xfrm>
          <a:custGeom>
            <a:avLst/>
            <a:gdLst>
              <a:gd name="connsiteX0" fmla="*/ 19050 w 166811"/>
              <a:gd name="connsiteY0" fmla="*/ 109538 h 180975"/>
              <a:gd name="connsiteX1" fmla="*/ 57150 w 166811"/>
              <a:gd name="connsiteY1" fmla="*/ 128588 h 180975"/>
              <a:gd name="connsiteX2" fmla="*/ 61913 w 166811"/>
              <a:gd name="connsiteY2" fmla="*/ 142875 h 180975"/>
              <a:gd name="connsiteX3" fmla="*/ 71438 w 166811"/>
              <a:gd name="connsiteY3" fmla="*/ 157163 h 180975"/>
              <a:gd name="connsiteX4" fmla="*/ 85725 w 166811"/>
              <a:gd name="connsiteY4" fmla="*/ 171450 h 180975"/>
              <a:gd name="connsiteX5" fmla="*/ 114300 w 166811"/>
              <a:gd name="connsiteY5" fmla="*/ 180975 h 180975"/>
              <a:gd name="connsiteX6" fmla="*/ 133350 w 166811"/>
              <a:gd name="connsiteY6" fmla="*/ 157163 h 180975"/>
              <a:gd name="connsiteX7" fmla="*/ 157163 w 166811"/>
              <a:gd name="connsiteY7" fmla="*/ 133350 h 180975"/>
              <a:gd name="connsiteX8" fmla="*/ 161925 w 166811"/>
              <a:gd name="connsiteY8" fmla="*/ 85725 h 180975"/>
              <a:gd name="connsiteX9" fmla="*/ 157163 w 166811"/>
              <a:gd name="connsiteY9" fmla="*/ 57150 h 180975"/>
              <a:gd name="connsiteX10" fmla="*/ 152400 w 166811"/>
              <a:gd name="connsiteY10" fmla="*/ 42863 h 180975"/>
              <a:gd name="connsiteX11" fmla="*/ 138113 w 166811"/>
              <a:gd name="connsiteY11" fmla="*/ 38100 h 180975"/>
              <a:gd name="connsiteX12" fmla="*/ 123825 w 166811"/>
              <a:gd name="connsiteY12" fmla="*/ 23813 h 180975"/>
              <a:gd name="connsiteX13" fmla="*/ 114300 w 166811"/>
              <a:gd name="connsiteY13" fmla="*/ 9525 h 180975"/>
              <a:gd name="connsiteX14" fmla="*/ 100013 w 166811"/>
              <a:gd name="connsiteY14" fmla="*/ 0 h 180975"/>
              <a:gd name="connsiteX15" fmla="*/ 76200 w 166811"/>
              <a:gd name="connsiteY15" fmla="*/ 4763 h 180975"/>
              <a:gd name="connsiteX16" fmla="*/ 61913 w 166811"/>
              <a:gd name="connsiteY16" fmla="*/ 14288 h 180975"/>
              <a:gd name="connsiteX17" fmla="*/ 47625 w 166811"/>
              <a:gd name="connsiteY17" fmla="*/ 19050 h 180975"/>
              <a:gd name="connsiteX18" fmla="*/ 28575 w 166811"/>
              <a:gd name="connsiteY18" fmla="*/ 28575 h 180975"/>
              <a:gd name="connsiteX19" fmla="*/ 0 w 166811"/>
              <a:gd name="connsiteY19" fmla="*/ 38100 h 180975"/>
              <a:gd name="connsiteX20" fmla="*/ 19050 w 166811"/>
              <a:gd name="connsiteY20" fmla="*/ 109538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6811" h="180975">
                <a:moveTo>
                  <a:pt x="19050" y="109538"/>
                </a:moveTo>
                <a:cubicBezTo>
                  <a:pt x="28575" y="124619"/>
                  <a:pt x="50435" y="120195"/>
                  <a:pt x="57150" y="128588"/>
                </a:cubicBezTo>
                <a:cubicBezTo>
                  <a:pt x="60286" y="132508"/>
                  <a:pt x="59668" y="138385"/>
                  <a:pt x="61913" y="142875"/>
                </a:cubicBezTo>
                <a:cubicBezTo>
                  <a:pt x="64473" y="147995"/>
                  <a:pt x="67774" y="152766"/>
                  <a:pt x="71438" y="157163"/>
                </a:cubicBezTo>
                <a:cubicBezTo>
                  <a:pt x="75750" y="162337"/>
                  <a:pt x="79838" y="168179"/>
                  <a:pt x="85725" y="171450"/>
                </a:cubicBezTo>
                <a:cubicBezTo>
                  <a:pt x="94502" y="176326"/>
                  <a:pt x="114300" y="180975"/>
                  <a:pt x="114300" y="180975"/>
                </a:cubicBezTo>
                <a:cubicBezTo>
                  <a:pt x="123573" y="153160"/>
                  <a:pt x="111808" y="178706"/>
                  <a:pt x="133350" y="157163"/>
                </a:cubicBezTo>
                <a:cubicBezTo>
                  <a:pt x="165097" y="125415"/>
                  <a:pt x="119066" y="158747"/>
                  <a:pt x="157163" y="133350"/>
                </a:cubicBezTo>
                <a:cubicBezTo>
                  <a:pt x="170139" y="94423"/>
                  <a:pt x="168223" y="117216"/>
                  <a:pt x="161925" y="85725"/>
                </a:cubicBezTo>
                <a:cubicBezTo>
                  <a:pt x="160031" y="76256"/>
                  <a:pt x="159258" y="66576"/>
                  <a:pt x="157163" y="57150"/>
                </a:cubicBezTo>
                <a:cubicBezTo>
                  <a:pt x="156074" y="52250"/>
                  <a:pt x="155950" y="46413"/>
                  <a:pt x="152400" y="42863"/>
                </a:cubicBezTo>
                <a:cubicBezTo>
                  <a:pt x="148850" y="39313"/>
                  <a:pt x="142875" y="39688"/>
                  <a:pt x="138113" y="38100"/>
                </a:cubicBezTo>
                <a:cubicBezTo>
                  <a:pt x="133350" y="33338"/>
                  <a:pt x="128137" y="28987"/>
                  <a:pt x="123825" y="23813"/>
                </a:cubicBezTo>
                <a:cubicBezTo>
                  <a:pt x="120161" y="19416"/>
                  <a:pt x="118347" y="13573"/>
                  <a:pt x="114300" y="9525"/>
                </a:cubicBezTo>
                <a:cubicBezTo>
                  <a:pt x="110253" y="5478"/>
                  <a:pt x="104775" y="3175"/>
                  <a:pt x="100013" y="0"/>
                </a:cubicBezTo>
                <a:cubicBezTo>
                  <a:pt x="92075" y="1588"/>
                  <a:pt x="83779" y="1921"/>
                  <a:pt x="76200" y="4763"/>
                </a:cubicBezTo>
                <a:cubicBezTo>
                  <a:pt x="70841" y="6773"/>
                  <a:pt x="67032" y="11728"/>
                  <a:pt x="61913" y="14288"/>
                </a:cubicBezTo>
                <a:cubicBezTo>
                  <a:pt x="57423" y="16533"/>
                  <a:pt x="52239" y="17073"/>
                  <a:pt x="47625" y="19050"/>
                </a:cubicBezTo>
                <a:cubicBezTo>
                  <a:pt x="41099" y="21847"/>
                  <a:pt x="35167" y="25938"/>
                  <a:pt x="28575" y="28575"/>
                </a:cubicBezTo>
                <a:cubicBezTo>
                  <a:pt x="19253" y="32304"/>
                  <a:pt x="0" y="38100"/>
                  <a:pt x="0" y="38100"/>
                </a:cubicBezTo>
                <a:cubicBezTo>
                  <a:pt x="5501" y="71104"/>
                  <a:pt x="9525" y="94457"/>
                  <a:pt x="19050" y="109538"/>
                </a:cubicBezTo>
                <a:close/>
              </a:path>
            </a:pathLst>
          </a:custGeom>
          <a:solidFill>
            <a:srgbClr val="B0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66F65DC9-AFF2-4FAD-A30A-4B432CD584AA}"/>
              </a:ext>
            </a:extLst>
          </p:cNvPr>
          <p:cNvSpPr/>
          <p:nvPr/>
        </p:nvSpPr>
        <p:spPr>
          <a:xfrm>
            <a:off x="10653628" y="4423228"/>
            <a:ext cx="133435" cy="228446"/>
          </a:xfrm>
          <a:custGeom>
            <a:avLst/>
            <a:gdLst>
              <a:gd name="connsiteX0" fmla="*/ 95335 w 133435"/>
              <a:gd name="connsiteY0" fmla="*/ 1135 h 228446"/>
              <a:gd name="connsiteX1" fmla="*/ 66760 w 133435"/>
              <a:gd name="connsiteY1" fmla="*/ 39235 h 228446"/>
              <a:gd name="connsiteX2" fmla="*/ 52472 w 133435"/>
              <a:gd name="connsiteY2" fmla="*/ 67810 h 228446"/>
              <a:gd name="connsiteX3" fmla="*/ 38185 w 133435"/>
              <a:gd name="connsiteY3" fmla="*/ 77335 h 228446"/>
              <a:gd name="connsiteX4" fmla="*/ 28660 w 133435"/>
              <a:gd name="connsiteY4" fmla="*/ 91622 h 228446"/>
              <a:gd name="connsiteX5" fmla="*/ 23897 w 133435"/>
              <a:gd name="connsiteY5" fmla="*/ 105910 h 228446"/>
              <a:gd name="connsiteX6" fmla="*/ 9610 w 133435"/>
              <a:gd name="connsiteY6" fmla="*/ 115435 h 228446"/>
              <a:gd name="connsiteX7" fmla="*/ 85 w 133435"/>
              <a:gd name="connsiteY7" fmla="*/ 148772 h 228446"/>
              <a:gd name="connsiteX8" fmla="*/ 23897 w 133435"/>
              <a:gd name="connsiteY8" fmla="*/ 210685 h 228446"/>
              <a:gd name="connsiteX9" fmla="*/ 38185 w 133435"/>
              <a:gd name="connsiteY9" fmla="*/ 215447 h 228446"/>
              <a:gd name="connsiteX10" fmla="*/ 95335 w 133435"/>
              <a:gd name="connsiteY10" fmla="*/ 220210 h 228446"/>
              <a:gd name="connsiteX11" fmla="*/ 104860 w 133435"/>
              <a:gd name="connsiteY11" fmla="*/ 205922 h 228446"/>
              <a:gd name="connsiteX12" fmla="*/ 114385 w 133435"/>
              <a:gd name="connsiteY12" fmla="*/ 158297 h 228446"/>
              <a:gd name="connsiteX13" fmla="*/ 123910 w 133435"/>
              <a:gd name="connsiteY13" fmla="*/ 144010 h 228446"/>
              <a:gd name="connsiteX14" fmla="*/ 128672 w 133435"/>
              <a:gd name="connsiteY14" fmla="*/ 105910 h 228446"/>
              <a:gd name="connsiteX15" fmla="*/ 133435 w 133435"/>
              <a:gd name="connsiteY15" fmla="*/ 86860 h 228446"/>
              <a:gd name="connsiteX16" fmla="*/ 95335 w 133435"/>
              <a:gd name="connsiteY16" fmla="*/ 1135 h 228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435" h="228446">
                <a:moveTo>
                  <a:pt x="95335" y="1135"/>
                </a:moveTo>
                <a:cubicBezTo>
                  <a:pt x="84222" y="-6803"/>
                  <a:pt x="71816" y="29123"/>
                  <a:pt x="66760" y="39235"/>
                </a:cubicBezTo>
                <a:cubicBezTo>
                  <a:pt x="59014" y="54727"/>
                  <a:pt x="66119" y="54162"/>
                  <a:pt x="52472" y="67810"/>
                </a:cubicBezTo>
                <a:cubicBezTo>
                  <a:pt x="48425" y="71857"/>
                  <a:pt x="42947" y="74160"/>
                  <a:pt x="38185" y="77335"/>
                </a:cubicBezTo>
                <a:cubicBezTo>
                  <a:pt x="35010" y="82097"/>
                  <a:pt x="31220" y="86503"/>
                  <a:pt x="28660" y="91622"/>
                </a:cubicBezTo>
                <a:cubicBezTo>
                  <a:pt x="26415" y="96112"/>
                  <a:pt x="27033" y="101990"/>
                  <a:pt x="23897" y="105910"/>
                </a:cubicBezTo>
                <a:cubicBezTo>
                  <a:pt x="20321" y="110379"/>
                  <a:pt x="14372" y="112260"/>
                  <a:pt x="9610" y="115435"/>
                </a:cubicBezTo>
                <a:cubicBezTo>
                  <a:pt x="6435" y="126547"/>
                  <a:pt x="908" y="137244"/>
                  <a:pt x="85" y="148772"/>
                </a:cubicBezTo>
                <a:cubicBezTo>
                  <a:pt x="-866" y="162081"/>
                  <a:pt x="6097" y="204752"/>
                  <a:pt x="23897" y="210685"/>
                </a:cubicBezTo>
                <a:lnTo>
                  <a:pt x="38185" y="215447"/>
                </a:lnTo>
                <a:cubicBezTo>
                  <a:pt x="59695" y="229787"/>
                  <a:pt x="58683" y="233538"/>
                  <a:pt x="95335" y="220210"/>
                </a:cubicBezTo>
                <a:cubicBezTo>
                  <a:pt x="100714" y="218254"/>
                  <a:pt x="101685" y="210685"/>
                  <a:pt x="104860" y="205922"/>
                </a:cubicBezTo>
                <a:cubicBezTo>
                  <a:pt x="105935" y="199470"/>
                  <a:pt x="110508" y="167342"/>
                  <a:pt x="114385" y="158297"/>
                </a:cubicBezTo>
                <a:cubicBezTo>
                  <a:pt x="116640" y="153036"/>
                  <a:pt x="120735" y="148772"/>
                  <a:pt x="123910" y="144010"/>
                </a:cubicBezTo>
                <a:cubicBezTo>
                  <a:pt x="125497" y="131310"/>
                  <a:pt x="126568" y="118535"/>
                  <a:pt x="128672" y="105910"/>
                </a:cubicBezTo>
                <a:cubicBezTo>
                  <a:pt x="129748" y="99454"/>
                  <a:pt x="133435" y="93405"/>
                  <a:pt x="133435" y="86860"/>
                </a:cubicBezTo>
                <a:cubicBezTo>
                  <a:pt x="133435" y="2727"/>
                  <a:pt x="106448" y="9073"/>
                  <a:pt x="95335" y="1135"/>
                </a:cubicBezTo>
                <a:close/>
              </a:path>
            </a:pathLst>
          </a:custGeom>
          <a:solidFill>
            <a:srgbClr val="B0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DBFAD05E-B2F7-486D-B7A4-FD56FFA488D4}"/>
              </a:ext>
            </a:extLst>
          </p:cNvPr>
          <p:cNvSpPr/>
          <p:nvPr/>
        </p:nvSpPr>
        <p:spPr>
          <a:xfrm>
            <a:off x="11182342" y="2481024"/>
            <a:ext cx="333383" cy="772144"/>
          </a:xfrm>
          <a:custGeom>
            <a:avLst/>
            <a:gdLst>
              <a:gd name="connsiteX0" fmla="*/ 4771 w 333383"/>
              <a:gd name="connsiteY0" fmla="*/ 764620 h 772144"/>
              <a:gd name="connsiteX1" fmla="*/ 2389 w 333383"/>
              <a:gd name="connsiteY1" fmla="*/ 731282 h 772144"/>
              <a:gd name="connsiteX2" fmla="*/ 8 w 333383"/>
              <a:gd name="connsiteY2" fmla="*/ 724139 h 772144"/>
              <a:gd name="connsiteX3" fmla="*/ 4771 w 333383"/>
              <a:gd name="connsiteY3" fmla="*/ 707470 h 772144"/>
              <a:gd name="connsiteX4" fmla="*/ 7152 w 333383"/>
              <a:gd name="connsiteY4" fmla="*/ 681276 h 772144"/>
              <a:gd name="connsiteX5" fmla="*/ 11914 w 333383"/>
              <a:gd name="connsiteY5" fmla="*/ 674132 h 772144"/>
              <a:gd name="connsiteX6" fmla="*/ 14296 w 333383"/>
              <a:gd name="connsiteY6" fmla="*/ 638414 h 772144"/>
              <a:gd name="connsiteX7" fmla="*/ 16677 w 333383"/>
              <a:gd name="connsiteY7" fmla="*/ 614601 h 772144"/>
              <a:gd name="connsiteX8" fmla="*/ 19058 w 333383"/>
              <a:gd name="connsiteY8" fmla="*/ 607457 h 772144"/>
              <a:gd name="connsiteX9" fmla="*/ 21439 w 333383"/>
              <a:gd name="connsiteY9" fmla="*/ 552689 h 772144"/>
              <a:gd name="connsiteX10" fmla="*/ 28583 w 333383"/>
              <a:gd name="connsiteY10" fmla="*/ 459820 h 772144"/>
              <a:gd name="connsiteX11" fmla="*/ 30964 w 333383"/>
              <a:gd name="connsiteY11" fmla="*/ 428864 h 772144"/>
              <a:gd name="connsiteX12" fmla="*/ 38108 w 333383"/>
              <a:gd name="connsiteY12" fmla="*/ 421720 h 772144"/>
              <a:gd name="connsiteX13" fmla="*/ 40489 w 333383"/>
              <a:gd name="connsiteY13" fmla="*/ 414576 h 772144"/>
              <a:gd name="connsiteX14" fmla="*/ 42871 w 333383"/>
              <a:gd name="connsiteY14" fmla="*/ 366951 h 772144"/>
              <a:gd name="connsiteX15" fmla="*/ 45252 w 333383"/>
              <a:gd name="connsiteY15" fmla="*/ 343139 h 772144"/>
              <a:gd name="connsiteX16" fmla="*/ 54777 w 333383"/>
              <a:gd name="connsiteY16" fmla="*/ 328851 h 772144"/>
              <a:gd name="connsiteX17" fmla="*/ 64302 w 333383"/>
              <a:gd name="connsiteY17" fmla="*/ 314564 h 772144"/>
              <a:gd name="connsiteX18" fmla="*/ 76208 w 333383"/>
              <a:gd name="connsiteY18" fmla="*/ 293132 h 772144"/>
              <a:gd name="connsiteX19" fmla="*/ 85733 w 333383"/>
              <a:gd name="connsiteY19" fmla="*/ 278845 h 772144"/>
              <a:gd name="connsiteX20" fmla="*/ 90496 w 333383"/>
              <a:gd name="connsiteY20" fmla="*/ 264557 h 772144"/>
              <a:gd name="connsiteX21" fmla="*/ 92877 w 333383"/>
              <a:gd name="connsiteY21" fmla="*/ 257414 h 772144"/>
              <a:gd name="connsiteX22" fmla="*/ 97639 w 333383"/>
              <a:gd name="connsiteY22" fmla="*/ 250270 h 772144"/>
              <a:gd name="connsiteX23" fmla="*/ 92877 w 333383"/>
              <a:gd name="connsiteY23" fmla="*/ 243126 h 772144"/>
              <a:gd name="connsiteX24" fmla="*/ 83352 w 333383"/>
              <a:gd name="connsiteY24" fmla="*/ 238364 h 772144"/>
              <a:gd name="connsiteX25" fmla="*/ 90496 w 333383"/>
              <a:gd name="connsiteY25" fmla="*/ 216932 h 772144"/>
              <a:gd name="connsiteX26" fmla="*/ 90496 w 333383"/>
              <a:gd name="connsiteY26" fmla="*/ 97870 h 772144"/>
              <a:gd name="connsiteX27" fmla="*/ 97639 w 333383"/>
              <a:gd name="connsiteY27" fmla="*/ 90726 h 772144"/>
              <a:gd name="connsiteX28" fmla="*/ 111927 w 333383"/>
              <a:gd name="connsiteY28" fmla="*/ 85964 h 772144"/>
              <a:gd name="connsiteX29" fmla="*/ 114308 w 333383"/>
              <a:gd name="connsiteY29" fmla="*/ 78820 h 772144"/>
              <a:gd name="connsiteX30" fmla="*/ 121452 w 333383"/>
              <a:gd name="connsiteY30" fmla="*/ 71676 h 772144"/>
              <a:gd name="connsiteX31" fmla="*/ 145264 w 333383"/>
              <a:gd name="connsiteY31" fmla="*/ 57389 h 772144"/>
              <a:gd name="connsiteX32" fmla="*/ 150027 w 333383"/>
              <a:gd name="connsiteY32" fmla="*/ 50245 h 772144"/>
              <a:gd name="connsiteX33" fmla="*/ 157171 w 333383"/>
              <a:gd name="connsiteY33" fmla="*/ 40720 h 772144"/>
              <a:gd name="connsiteX34" fmla="*/ 159552 w 333383"/>
              <a:gd name="connsiteY34" fmla="*/ 28814 h 772144"/>
              <a:gd name="connsiteX35" fmla="*/ 161933 w 333383"/>
              <a:gd name="connsiteY35" fmla="*/ 21670 h 772144"/>
              <a:gd name="connsiteX36" fmla="*/ 202414 w 333383"/>
              <a:gd name="connsiteY36" fmla="*/ 14526 h 772144"/>
              <a:gd name="connsiteX37" fmla="*/ 209558 w 333383"/>
              <a:gd name="connsiteY37" fmla="*/ 9764 h 772144"/>
              <a:gd name="connsiteX38" fmla="*/ 226227 w 333383"/>
              <a:gd name="connsiteY38" fmla="*/ 7382 h 772144"/>
              <a:gd name="connsiteX39" fmla="*/ 233371 w 333383"/>
              <a:gd name="connsiteY39" fmla="*/ 5001 h 772144"/>
              <a:gd name="connsiteX40" fmla="*/ 240514 w 333383"/>
              <a:gd name="connsiteY40" fmla="*/ 239 h 772144"/>
              <a:gd name="connsiteX41" fmla="*/ 266708 w 333383"/>
              <a:gd name="connsiteY41" fmla="*/ 2620 h 772144"/>
              <a:gd name="connsiteX42" fmla="*/ 280996 w 333383"/>
              <a:gd name="connsiteY42" fmla="*/ 12145 h 772144"/>
              <a:gd name="connsiteX43" fmla="*/ 290521 w 333383"/>
              <a:gd name="connsiteY43" fmla="*/ 14526 h 772144"/>
              <a:gd name="connsiteX44" fmla="*/ 302427 w 333383"/>
              <a:gd name="connsiteY44" fmla="*/ 28814 h 772144"/>
              <a:gd name="connsiteX45" fmla="*/ 307189 w 333383"/>
              <a:gd name="connsiteY45" fmla="*/ 47864 h 772144"/>
              <a:gd name="connsiteX46" fmla="*/ 321477 w 333383"/>
              <a:gd name="connsiteY46" fmla="*/ 69295 h 772144"/>
              <a:gd name="connsiteX47" fmla="*/ 328621 w 333383"/>
              <a:gd name="connsiteY47" fmla="*/ 83582 h 772144"/>
              <a:gd name="connsiteX48" fmla="*/ 333383 w 333383"/>
              <a:gd name="connsiteY48" fmla="*/ 95489 h 772144"/>
              <a:gd name="connsiteX49" fmla="*/ 331002 w 333383"/>
              <a:gd name="connsiteY49" fmla="*/ 228839 h 772144"/>
              <a:gd name="connsiteX50" fmla="*/ 328621 w 333383"/>
              <a:gd name="connsiteY50" fmla="*/ 252651 h 772144"/>
              <a:gd name="connsiteX51" fmla="*/ 323858 w 333383"/>
              <a:gd name="connsiteY51" fmla="*/ 262176 h 772144"/>
              <a:gd name="connsiteX52" fmla="*/ 311952 w 333383"/>
              <a:gd name="connsiteY52" fmla="*/ 288370 h 772144"/>
              <a:gd name="connsiteX53" fmla="*/ 307189 w 333383"/>
              <a:gd name="connsiteY53" fmla="*/ 305039 h 772144"/>
              <a:gd name="connsiteX54" fmla="*/ 297664 w 333383"/>
              <a:gd name="connsiteY54" fmla="*/ 312182 h 772144"/>
              <a:gd name="connsiteX55" fmla="*/ 295283 w 333383"/>
              <a:gd name="connsiteY55" fmla="*/ 319326 h 772144"/>
              <a:gd name="connsiteX56" fmla="*/ 292902 w 333383"/>
              <a:gd name="connsiteY56" fmla="*/ 331232 h 772144"/>
              <a:gd name="connsiteX57" fmla="*/ 285758 w 333383"/>
              <a:gd name="connsiteY57" fmla="*/ 343139 h 772144"/>
              <a:gd name="connsiteX58" fmla="*/ 283377 w 333383"/>
              <a:gd name="connsiteY58" fmla="*/ 355045 h 772144"/>
              <a:gd name="connsiteX59" fmla="*/ 276233 w 333383"/>
              <a:gd name="connsiteY59" fmla="*/ 369332 h 772144"/>
              <a:gd name="connsiteX60" fmla="*/ 266708 w 333383"/>
              <a:gd name="connsiteY60" fmla="*/ 390764 h 772144"/>
              <a:gd name="connsiteX61" fmla="*/ 261946 w 333383"/>
              <a:gd name="connsiteY61" fmla="*/ 412195 h 772144"/>
              <a:gd name="connsiteX62" fmla="*/ 254802 w 333383"/>
              <a:gd name="connsiteY62" fmla="*/ 426482 h 772144"/>
              <a:gd name="connsiteX63" fmla="*/ 250039 w 333383"/>
              <a:gd name="connsiteY63" fmla="*/ 438389 h 772144"/>
              <a:gd name="connsiteX64" fmla="*/ 242896 w 333383"/>
              <a:gd name="connsiteY64" fmla="*/ 445532 h 772144"/>
              <a:gd name="connsiteX65" fmla="*/ 226227 w 333383"/>
              <a:gd name="connsiteY65" fmla="*/ 474107 h 772144"/>
              <a:gd name="connsiteX66" fmla="*/ 211939 w 333383"/>
              <a:gd name="connsiteY66" fmla="*/ 495539 h 772144"/>
              <a:gd name="connsiteX67" fmla="*/ 195271 w 333383"/>
              <a:gd name="connsiteY67" fmla="*/ 516970 h 772144"/>
              <a:gd name="connsiteX68" fmla="*/ 185746 w 333383"/>
              <a:gd name="connsiteY68" fmla="*/ 528876 h 772144"/>
              <a:gd name="connsiteX69" fmla="*/ 178602 w 333383"/>
              <a:gd name="connsiteY69" fmla="*/ 538401 h 772144"/>
              <a:gd name="connsiteX70" fmla="*/ 176221 w 333383"/>
              <a:gd name="connsiteY70" fmla="*/ 545545 h 772144"/>
              <a:gd name="connsiteX71" fmla="*/ 169077 w 333383"/>
              <a:gd name="connsiteY71" fmla="*/ 552689 h 772144"/>
              <a:gd name="connsiteX72" fmla="*/ 164314 w 333383"/>
              <a:gd name="connsiteY72" fmla="*/ 559832 h 772144"/>
              <a:gd name="connsiteX73" fmla="*/ 161933 w 333383"/>
              <a:gd name="connsiteY73" fmla="*/ 569357 h 772144"/>
              <a:gd name="connsiteX74" fmla="*/ 152408 w 333383"/>
              <a:gd name="connsiteY74" fmla="*/ 590789 h 772144"/>
              <a:gd name="connsiteX75" fmla="*/ 147646 w 333383"/>
              <a:gd name="connsiteY75" fmla="*/ 597932 h 772144"/>
              <a:gd name="connsiteX76" fmla="*/ 140502 w 333383"/>
              <a:gd name="connsiteY76" fmla="*/ 616982 h 772144"/>
              <a:gd name="connsiteX77" fmla="*/ 138121 w 333383"/>
              <a:gd name="connsiteY77" fmla="*/ 624126 h 772144"/>
              <a:gd name="connsiteX78" fmla="*/ 128596 w 333383"/>
              <a:gd name="connsiteY78" fmla="*/ 638414 h 772144"/>
              <a:gd name="connsiteX79" fmla="*/ 123833 w 333383"/>
              <a:gd name="connsiteY79" fmla="*/ 652701 h 772144"/>
              <a:gd name="connsiteX80" fmla="*/ 119071 w 333383"/>
              <a:gd name="connsiteY80" fmla="*/ 676514 h 772144"/>
              <a:gd name="connsiteX81" fmla="*/ 114308 w 333383"/>
              <a:gd name="connsiteY81" fmla="*/ 690801 h 772144"/>
              <a:gd name="connsiteX82" fmla="*/ 109546 w 333383"/>
              <a:gd name="connsiteY82" fmla="*/ 712232 h 772144"/>
              <a:gd name="connsiteX83" fmla="*/ 104783 w 333383"/>
              <a:gd name="connsiteY83" fmla="*/ 719376 h 772144"/>
              <a:gd name="connsiteX84" fmla="*/ 97639 w 333383"/>
              <a:gd name="connsiteY84" fmla="*/ 736045 h 772144"/>
              <a:gd name="connsiteX85" fmla="*/ 90496 w 333383"/>
              <a:gd name="connsiteY85" fmla="*/ 759857 h 772144"/>
              <a:gd name="connsiteX86" fmla="*/ 85733 w 333383"/>
              <a:gd name="connsiteY86" fmla="*/ 767001 h 772144"/>
              <a:gd name="connsiteX87" fmla="*/ 61921 w 333383"/>
              <a:gd name="connsiteY87" fmla="*/ 771764 h 772144"/>
              <a:gd name="connsiteX88" fmla="*/ 4771 w 333383"/>
              <a:gd name="connsiteY88" fmla="*/ 764620 h 77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33383" h="772144">
                <a:moveTo>
                  <a:pt x="4771" y="764620"/>
                </a:moveTo>
                <a:cubicBezTo>
                  <a:pt x="-5151" y="757873"/>
                  <a:pt x="3691" y="742347"/>
                  <a:pt x="2389" y="731282"/>
                </a:cubicBezTo>
                <a:cubicBezTo>
                  <a:pt x="2096" y="728789"/>
                  <a:pt x="8" y="726649"/>
                  <a:pt x="8" y="724139"/>
                </a:cubicBezTo>
                <a:cubicBezTo>
                  <a:pt x="8" y="721145"/>
                  <a:pt x="3647" y="710841"/>
                  <a:pt x="4771" y="707470"/>
                </a:cubicBezTo>
                <a:cubicBezTo>
                  <a:pt x="5565" y="698739"/>
                  <a:pt x="5315" y="689849"/>
                  <a:pt x="7152" y="681276"/>
                </a:cubicBezTo>
                <a:cubicBezTo>
                  <a:pt x="7752" y="678478"/>
                  <a:pt x="11443" y="676955"/>
                  <a:pt x="11914" y="674132"/>
                </a:cubicBezTo>
                <a:cubicBezTo>
                  <a:pt x="13876" y="662362"/>
                  <a:pt x="13344" y="650308"/>
                  <a:pt x="14296" y="638414"/>
                </a:cubicBezTo>
                <a:cubicBezTo>
                  <a:pt x="14932" y="630462"/>
                  <a:pt x="15464" y="622486"/>
                  <a:pt x="16677" y="614601"/>
                </a:cubicBezTo>
                <a:cubicBezTo>
                  <a:pt x="17059" y="612120"/>
                  <a:pt x="18264" y="609838"/>
                  <a:pt x="19058" y="607457"/>
                </a:cubicBezTo>
                <a:cubicBezTo>
                  <a:pt x="19852" y="589201"/>
                  <a:pt x="20809" y="570951"/>
                  <a:pt x="21439" y="552689"/>
                </a:cubicBezTo>
                <a:cubicBezTo>
                  <a:pt x="24474" y="464694"/>
                  <a:pt x="11322" y="494345"/>
                  <a:pt x="28583" y="459820"/>
                </a:cubicBezTo>
                <a:cubicBezTo>
                  <a:pt x="29377" y="449501"/>
                  <a:pt x="28454" y="438904"/>
                  <a:pt x="30964" y="428864"/>
                </a:cubicBezTo>
                <a:cubicBezTo>
                  <a:pt x="31781" y="425597"/>
                  <a:pt x="36240" y="424522"/>
                  <a:pt x="38108" y="421720"/>
                </a:cubicBezTo>
                <a:cubicBezTo>
                  <a:pt x="39500" y="419631"/>
                  <a:pt x="39695" y="416957"/>
                  <a:pt x="40489" y="414576"/>
                </a:cubicBezTo>
                <a:cubicBezTo>
                  <a:pt x="41283" y="398701"/>
                  <a:pt x="41814" y="382811"/>
                  <a:pt x="42871" y="366951"/>
                </a:cubicBezTo>
                <a:cubicBezTo>
                  <a:pt x="43402" y="358992"/>
                  <a:pt x="42873" y="350753"/>
                  <a:pt x="45252" y="343139"/>
                </a:cubicBezTo>
                <a:cubicBezTo>
                  <a:pt x="46959" y="337676"/>
                  <a:pt x="54777" y="328851"/>
                  <a:pt x="54777" y="328851"/>
                </a:cubicBezTo>
                <a:cubicBezTo>
                  <a:pt x="62654" y="305216"/>
                  <a:pt x="49438" y="341320"/>
                  <a:pt x="64302" y="314564"/>
                </a:cubicBezTo>
                <a:cubicBezTo>
                  <a:pt x="78872" y="288338"/>
                  <a:pt x="59649" y="309691"/>
                  <a:pt x="76208" y="293132"/>
                </a:cubicBezTo>
                <a:cubicBezTo>
                  <a:pt x="84085" y="269502"/>
                  <a:pt x="70869" y="305599"/>
                  <a:pt x="85733" y="278845"/>
                </a:cubicBezTo>
                <a:cubicBezTo>
                  <a:pt x="88171" y="274456"/>
                  <a:pt x="88908" y="269320"/>
                  <a:pt x="90496" y="264557"/>
                </a:cubicBezTo>
                <a:cubicBezTo>
                  <a:pt x="91290" y="262176"/>
                  <a:pt x="91485" y="259502"/>
                  <a:pt x="92877" y="257414"/>
                </a:cubicBezTo>
                <a:lnTo>
                  <a:pt x="97639" y="250270"/>
                </a:lnTo>
                <a:cubicBezTo>
                  <a:pt x="96052" y="247889"/>
                  <a:pt x="95076" y="244958"/>
                  <a:pt x="92877" y="243126"/>
                </a:cubicBezTo>
                <a:cubicBezTo>
                  <a:pt x="90150" y="240854"/>
                  <a:pt x="84598" y="241688"/>
                  <a:pt x="83352" y="238364"/>
                </a:cubicBezTo>
                <a:cubicBezTo>
                  <a:pt x="80272" y="230150"/>
                  <a:pt x="86571" y="222819"/>
                  <a:pt x="90496" y="216932"/>
                </a:cubicBezTo>
                <a:cubicBezTo>
                  <a:pt x="88712" y="177693"/>
                  <a:pt x="85444" y="137022"/>
                  <a:pt x="90496" y="97870"/>
                </a:cubicBezTo>
                <a:cubicBezTo>
                  <a:pt x="90927" y="94530"/>
                  <a:pt x="94695" y="92361"/>
                  <a:pt x="97639" y="90726"/>
                </a:cubicBezTo>
                <a:cubicBezTo>
                  <a:pt x="102027" y="88288"/>
                  <a:pt x="111927" y="85964"/>
                  <a:pt x="111927" y="85964"/>
                </a:cubicBezTo>
                <a:cubicBezTo>
                  <a:pt x="112721" y="83583"/>
                  <a:pt x="112916" y="80909"/>
                  <a:pt x="114308" y="78820"/>
                </a:cubicBezTo>
                <a:cubicBezTo>
                  <a:pt x="116176" y="76018"/>
                  <a:pt x="118794" y="73744"/>
                  <a:pt x="121452" y="71676"/>
                </a:cubicBezTo>
                <a:cubicBezTo>
                  <a:pt x="131798" y="63629"/>
                  <a:pt x="134895" y="62573"/>
                  <a:pt x="145264" y="57389"/>
                </a:cubicBezTo>
                <a:cubicBezTo>
                  <a:pt x="146852" y="55008"/>
                  <a:pt x="148363" y="52574"/>
                  <a:pt x="150027" y="50245"/>
                </a:cubicBezTo>
                <a:cubicBezTo>
                  <a:pt x="152334" y="47016"/>
                  <a:pt x="155559" y="44347"/>
                  <a:pt x="157171" y="40720"/>
                </a:cubicBezTo>
                <a:cubicBezTo>
                  <a:pt x="158815" y="37022"/>
                  <a:pt x="158570" y="32740"/>
                  <a:pt x="159552" y="28814"/>
                </a:cubicBezTo>
                <a:cubicBezTo>
                  <a:pt x="160161" y="26379"/>
                  <a:pt x="159552" y="22464"/>
                  <a:pt x="161933" y="21670"/>
                </a:cubicBezTo>
                <a:cubicBezTo>
                  <a:pt x="174932" y="17337"/>
                  <a:pt x="202414" y="14526"/>
                  <a:pt x="202414" y="14526"/>
                </a:cubicBezTo>
                <a:cubicBezTo>
                  <a:pt x="204795" y="12939"/>
                  <a:pt x="206817" y="10586"/>
                  <a:pt x="209558" y="9764"/>
                </a:cubicBezTo>
                <a:cubicBezTo>
                  <a:pt x="214934" y="8151"/>
                  <a:pt x="220723" y="8483"/>
                  <a:pt x="226227" y="7382"/>
                </a:cubicBezTo>
                <a:cubicBezTo>
                  <a:pt x="228688" y="6890"/>
                  <a:pt x="230990" y="5795"/>
                  <a:pt x="233371" y="5001"/>
                </a:cubicBezTo>
                <a:cubicBezTo>
                  <a:pt x="235752" y="3414"/>
                  <a:pt x="237660" y="443"/>
                  <a:pt x="240514" y="239"/>
                </a:cubicBezTo>
                <a:cubicBezTo>
                  <a:pt x="249259" y="-386"/>
                  <a:pt x="258297" y="146"/>
                  <a:pt x="266708" y="2620"/>
                </a:cubicBezTo>
                <a:cubicBezTo>
                  <a:pt x="272199" y="4235"/>
                  <a:pt x="275443" y="10757"/>
                  <a:pt x="280996" y="12145"/>
                </a:cubicBezTo>
                <a:lnTo>
                  <a:pt x="290521" y="14526"/>
                </a:lnTo>
                <a:cubicBezTo>
                  <a:pt x="294114" y="18119"/>
                  <a:pt x="300533" y="23606"/>
                  <a:pt x="302427" y="28814"/>
                </a:cubicBezTo>
                <a:cubicBezTo>
                  <a:pt x="304664" y="34965"/>
                  <a:pt x="303558" y="42418"/>
                  <a:pt x="307189" y="47864"/>
                </a:cubicBezTo>
                <a:lnTo>
                  <a:pt x="321477" y="69295"/>
                </a:lnTo>
                <a:cubicBezTo>
                  <a:pt x="327463" y="87255"/>
                  <a:pt x="319387" y="65114"/>
                  <a:pt x="328621" y="83582"/>
                </a:cubicBezTo>
                <a:cubicBezTo>
                  <a:pt x="330533" y="87405"/>
                  <a:pt x="331796" y="91520"/>
                  <a:pt x="333383" y="95489"/>
                </a:cubicBezTo>
                <a:cubicBezTo>
                  <a:pt x="332589" y="139939"/>
                  <a:pt x="332348" y="184402"/>
                  <a:pt x="331002" y="228839"/>
                </a:cubicBezTo>
                <a:cubicBezTo>
                  <a:pt x="330760" y="236812"/>
                  <a:pt x="330292" y="244851"/>
                  <a:pt x="328621" y="252651"/>
                </a:cubicBezTo>
                <a:cubicBezTo>
                  <a:pt x="327877" y="256122"/>
                  <a:pt x="325300" y="258932"/>
                  <a:pt x="323858" y="262176"/>
                </a:cubicBezTo>
                <a:cubicBezTo>
                  <a:pt x="310372" y="292519"/>
                  <a:pt x="329412" y="253450"/>
                  <a:pt x="311952" y="288370"/>
                </a:cubicBezTo>
                <a:cubicBezTo>
                  <a:pt x="311825" y="288880"/>
                  <a:pt x="308411" y="303573"/>
                  <a:pt x="307189" y="305039"/>
                </a:cubicBezTo>
                <a:cubicBezTo>
                  <a:pt x="304648" y="308088"/>
                  <a:pt x="300839" y="309801"/>
                  <a:pt x="297664" y="312182"/>
                </a:cubicBezTo>
                <a:cubicBezTo>
                  <a:pt x="296870" y="314563"/>
                  <a:pt x="295892" y="316891"/>
                  <a:pt x="295283" y="319326"/>
                </a:cubicBezTo>
                <a:cubicBezTo>
                  <a:pt x="294301" y="323252"/>
                  <a:pt x="294405" y="327474"/>
                  <a:pt x="292902" y="331232"/>
                </a:cubicBezTo>
                <a:cubicBezTo>
                  <a:pt x="291183" y="335530"/>
                  <a:pt x="288139" y="339170"/>
                  <a:pt x="285758" y="343139"/>
                </a:cubicBezTo>
                <a:cubicBezTo>
                  <a:pt x="284964" y="347108"/>
                  <a:pt x="284760" y="351241"/>
                  <a:pt x="283377" y="355045"/>
                </a:cubicBezTo>
                <a:cubicBezTo>
                  <a:pt x="281557" y="360049"/>
                  <a:pt x="278436" y="364485"/>
                  <a:pt x="276233" y="369332"/>
                </a:cubicBezTo>
                <a:cubicBezTo>
                  <a:pt x="261034" y="402770"/>
                  <a:pt x="280955" y="362273"/>
                  <a:pt x="266708" y="390764"/>
                </a:cubicBezTo>
                <a:cubicBezTo>
                  <a:pt x="266181" y="393402"/>
                  <a:pt x="263291" y="408833"/>
                  <a:pt x="261946" y="412195"/>
                </a:cubicBezTo>
                <a:cubicBezTo>
                  <a:pt x="259968" y="417139"/>
                  <a:pt x="257005" y="421635"/>
                  <a:pt x="254802" y="426482"/>
                </a:cubicBezTo>
                <a:cubicBezTo>
                  <a:pt x="253033" y="430374"/>
                  <a:pt x="252305" y="434764"/>
                  <a:pt x="250039" y="438389"/>
                </a:cubicBezTo>
                <a:cubicBezTo>
                  <a:pt x="248254" y="441244"/>
                  <a:pt x="244963" y="442874"/>
                  <a:pt x="242896" y="445532"/>
                </a:cubicBezTo>
                <a:cubicBezTo>
                  <a:pt x="228311" y="464285"/>
                  <a:pt x="237890" y="454669"/>
                  <a:pt x="226227" y="474107"/>
                </a:cubicBezTo>
                <a:cubicBezTo>
                  <a:pt x="221809" y="481469"/>
                  <a:pt x="217210" y="488762"/>
                  <a:pt x="211939" y="495539"/>
                </a:cubicBezTo>
                <a:lnTo>
                  <a:pt x="195271" y="516970"/>
                </a:lnTo>
                <a:cubicBezTo>
                  <a:pt x="190634" y="530878"/>
                  <a:pt x="196517" y="518105"/>
                  <a:pt x="185746" y="528876"/>
                </a:cubicBezTo>
                <a:cubicBezTo>
                  <a:pt x="182940" y="531682"/>
                  <a:pt x="180983" y="535226"/>
                  <a:pt x="178602" y="538401"/>
                </a:cubicBezTo>
                <a:cubicBezTo>
                  <a:pt x="177808" y="540782"/>
                  <a:pt x="177613" y="543456"/>
                  <a:pt x="176221" y="545545"/>
                </a:cubicBezTo>
                <a:cubicBezTo>
                  <a:pt x="174353" y="548347"/>
                  <a:pt x="171233" y="550102"/>
                  <a:pt x="169077" y="552689"/>
                </a:cubicBezTo>
                <a:cubicBezTo>
                  <a:pt x="167245" y="554887"/>
                  <a:pt x="165902" y="557451"/>
                  <a:pt x="164314" y="559832"/>
                </a:cubicBezTo>
                <a:cubicBezTo>
                  <a:pt x="163520" y="563007"/>
                  <a:pt x="162968" y="566252"/>
                  <a:pt x="161933" y="569357"/>
                </a:cubicBezTo>
                <a:cubicBezTo>
                  <a:pt x="159890" y="575487"/>
                  <a:pt x="155730" y="584975"/>
                  <a:pt x="152408" y="590789"/>
                </a:cubicBezTo>
                <a:cubicBezTo>
                  <a:pt x="150988" y="593274"/>
                  <a:pt x="149233" y="595551"/>
                  <a:pt x="147646" y="597932"/>
                </a:cubicBezTo>
                <a:cubicBezTo>
                  <a:pt x="143050" y="620909"/>
                  <a:pt x="148678" y="600629"/>
                  <a:pt x="140502" y="616982"/>
                </a:cubicBezTo>
                <a:cubicBezTo>
                  <a:pt x="139380" y="619227"/>
                  <a:pt x="139340" y="621932"/>
                  <a:pt x="138121" y="624126"/>
                </a:cubicBezTo>
                <a:cubicBezTo>
                  <a:pt x="135341" y="629130"/>
                  <a:pt x="130406" y="632984"/>
                  <a:pt x="128596" y="638414"/>
                </a:cubicBezTo>
                <a:lnTo>
                  <a:pt x="123833" y="652701"/>
                </a:lnTo>
                <a:cubicBezTo>
                  <a:pt x="122225" y="662351"/>
                  <a:pt x="121734" y="667636"/>
                  <a:pt x="119071" y="676514"/>
                </a:cubicBezTo>
                <a:cubicBezTo>
                  <a:pt x="117628" y="681322"/>
                  <a:pt x="115133" y="685849"/>
                  <a:pt x="114308" y="690801"/>
                </a:cubicBezTo>
                <a:cubicBezTo>
                  <a:pt x="113394" y="696287"/>
                  <a:pt x="112477" y="706370"/>
                  <a:pt x="109546" y="712232"/>
                </a:cubicBezTo>
                <a:cubicBezTo>
                  <a:pt x="108266" y="714792"/>
                  <a:pt x="106203" y="716891"/>
                  <a:pt x="104783" y="719376"/>
                </a:cubicBezTo>
                <a:cubicBezTo>
                  <a:pt x="101158" y="725720"/>
                  <a:pt x="99546" y="729371"/>
                  <a:pt x="97639" y="736045"/>
                </a:cubicBezTo>
                <a:cubicBezTo>
                  <a:pt x="95975" y="741869"/>
                  <a:pt x="93326" y="755612"/>
                  <a:pt x="90496" y="759857"/>
                </a:cubicBezTo>
                <a:cubicBezTo>
                  <a:pt x="88908" y="762238"/>
                  <a:pt x="88375" y="765900"/>
                  <a:pt x="85733" y="767001"/>
                </a:cubicBezTo>
                <a:cubicBezTo>
                  <a:pt x="78261" y="770114"/>
                  <a:pt x="69934" y="770619"/>
                  <a:pt x="61921" y="771764"/>
                </a:cubicBezTo>
                <a:cubicBezTo>
                  <a:pt x="53242" y="773004"/>
                  <a:pt x="14693" y="771367"/>
                  <a:pt x="4771" y="764620"/>
                </a:cubicBezTo>
                <a:close/>
              </a:path>
            </a:pathLst>
          </a:custGeom>
          <a:solidFill>
            <a:srgbClr val="B0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5C805FFC-295A-4345-A26A-57DD6623F09C}"/>
              </a:ext>
            </a:extLst>
          </p:cNvPr>
          <p:cNvSpPr/>
          <p:nvPr/>
        </p:nvSpPr>
        <p:spPr>
          <a:xfrm>
            <a:off x="11329988" y="2243138"/>
            <a:ext cx="142875" cy="140493"/>
          </a:xfrm>
          <a:custGeom>
            <a:avLst/>
            <a:gdLst>
              <a:gd name="connsiteX0" fmla="*/ 114300 w 142875"/>
              <a:gd name="connsiteY0" fmla="*/ 0 h 140493"/>
              <a:gd name="connsiteX1" fmla="*/ 123825 w 142875"/>
              <a:gd name="connsiteY1" fmla="*/ 11906 h 140493"/>
              <a:gd name="connsiteX2" fmla="*/ 126206 w 142875"/>
              <a:gd name="connsiteY2" fmla="*/ 23812 h 140493"/>
              <a:gd name="connsiteX3" fmla="*/ 130968 w 142875"/>
              <a:gd name="connsiteY3" fmla="*/ 30956 h 140493"/>
              <a:gd name="connsiteX4" fmla="*/ 135731 w 142875"/>
              <a:gd name="connsiteY4" fmla="*/ 52387 h 140493"/>
              <a:gd name="connsiteX5" fmla="*/ 142875 w 142875"/>
              <a:gd name="connsiteY5" fmla="*/ 73818 h 140493"/>
              <a:gd name="connsiteX6" fmla="*/ 128587 w 142875"/>
              <a:gd name="connsiteY6" fmla="*/ 95250 h 140493"/>
              <a:gd name="connsiteX7" fmla="*/ 114300 w 142875"/>
              <a:gd name="connsiteY7" fmla="*/ 104775 h 140493"/>
              <a:gd name="connsiteX8" fmla="*/ 107156 w 142875"/>
              <a:gd name="connsiteY8" fmla="*/ 109537 h 140493"/>
              <a:gd name="connsiteX9" fmla="*/ 104775 w 142875"/>
              <a:gd name="connsiteY9" fmla="*/ 119062 h 140493"/>
              <a:gd name="connsiteX10" fmla="*/ 90487 w 142875"/>
              <a:gd name="connsiteY10" fmla="*/ 123825 h 140493"/>
              <a:gd name="connsiteX11" fmla="*/ 83343 w 142875"/>
              <a:gd name="connsiteY11" fmla="*/ 128587 h 140493"/>
              <a:gd name="connsiteX12" fmla="*/ 78581 w 142875"/>
              <a:gd name="connsiteY12" fmla="*/ 135731 h 140493"/>
              <a:gd name="connsiteX13" fmla="*/ 59531 w 142875"/>
              <a:gd name="connsiteY13" fmla="*/ 140493 h 140493"/>
              <a:gd name="connsiteX14" fmla="*/ 23812 w 142875"/>
              <a:gd name="connsiteY14" fmla="*/ 138112 h 140493"/>
              <a:gd name="connsiteX15" fmla="*/ 2381 w 142875"/>
              <a:gd name="connsiteY15" fmla="*/ 114300 h 140493"/>
              <a:gd name="connsiteX16" fmla="*/ 0 w 142875"/>
              <a:gd name="connsiteY16" fmla="*/ 104775 h 140493"/>
              <a:gd name="connsiteX17" fmla="*/ 2381 w 142875"/>
              <a:gd name="connsiteY17" fmla="*/ 71437 h 140493"/>
              <a:gd name="connsiteX18" fmla="*/ 16668 w 142875"/>
              <a:gd name="connsiteY18" fmla="*/ 61912 h 140493"/>
              <a:gd name="connsiteX19" fmla="*/ 33337 w 142875"/>
              <a:gd name="connsiteY19" fmla="*/ 57150 h 140493"/>
              <a:gd name="connsiteX20" fmla="*/ 64293 w 142875"/>
              <a:gd name="connsiteY20" fmla="*/ 50006 h 140493"/>
              <a:gd name="connsiteX21" fmla="*/ 71437 w 142875"/>
              <a:gd name="connsiteY21" fmla="*/ 47625 h 140493"/>
              <a:gd name="connsiteX22" fmla="*/ 78581 w 142875"/>
              <a:gd name="connsiteY22" fmla="*/ 42862 h 140493"/>
              <a:gd name="connsiteX23" fmla="*/ 83343 w 142875"/>
              <a:gd name="connsiteY23" fmla="*/ 35718 h 140493"/>
              <a:gd name="connsiteX24" fmla="*/ 90487 w 142875"/>
              <a:gd name="connsiteY24" fmla="*/ 33337 h 140493"/>
              <a:gd name="connsiteX25" fmla="*/ 97631 w 142875"/>
              <a:gd name="connsiteY25" fmla="*/ 26193 h 140493"/>
              <a:gd name="connsiteX26" fmla="*/ 104775 w 142875"/>
              <a:gd name="connsiteY26" fmla="*/ 21431 h 140493"/>
              <a:gd name="connsiteX27" fmla="*/ 114300 w 142875"/>
              <a:gd name="connsiteY27" fmla="*/ 0 h 140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42875" h="140493">
                <a:moveTo>
                  <a:pt x="114300" y="0"/>
                </a:moveTo>
                <a:cubicBezTo>
                  <a:pt x="117475" y="3969"/>
                  <a:pt x="121552" y="7360"/>
                  <a:pt x="123825" y="11906"/>
                </a:cubicBezTo>
                <a:cubicBezTo>
                  <a:pt x="125635" y="15526"/>
                  <a:pt x="124785" y="20022"/>
                  <a:pt x="126206" y="23812"/>
                </a:cubicBezTo>
                <a:cubicBezTo>
                  <a:pt x="127211" y="26492"/>
                  <a:pt x="129381" y="28575"/>
                  <a:pt x="130968" y="30956"/>
                </a:cubicBezTo>
                <a:cubicBezTo>
                  <a:pt x="132556" y="38100"/>
                  <a:pt x="133772" y="45336"/>
                  <a:pt x="135731" y="52387"/>
                </a:cubicBezTo>
                <a:cubicBezTo>
                  <a:pt x="137747" y="59642"/>
                  <a:pt x="142875" y="73818"/>
                  <a:pt x="142875" y="73818"/>
                </a:cubicBezTo>
                <a:cubicBezTo>
                  <a:pt x="136312" y="96787"/>
                  <a:pt x="143787" y="86129"/>
                  <a:pt x="128587" y="95250"/>
                </a:cubicBezTo>
                <a:cubicBezTo>
                  <a:pt x="123679" y="98195"/>
                  <a:pt x="119062" y="101600"/>
                  <a:pt x="114300" y="104775"/>
                </a:cubicBezTo>
                <a:lnTo>
                  <a:pt x="107156" y="109537"/>
                </a:lnTo>
                <a:cubicBezTo>
                  <a:pt x="106362" y="112712"/>
                  <a:pt x="107260" y="116932"/>
                  <a:pt x="104775" y="119062"/>
                </a:cubicBezTo>
                <a:cubicBezTo>
                  <a:pt x="100963" y="122329"/>
                  <a:pt x="94664" y="121040"/>
                  <a:pt x="90487" y="123825"/>
                </a:cubicBezTo>
                <a:lnTo>
                  <a:pt x="83343" y="128587"/>
                </a:lnTo>
                <a:cubicBezTo>
                  <a:pt x="81756" y="130968"/>
                  <a:pt x="80816" y="133943"/>
                  <a:pt x="78581" y="135731"/>
                </a:cubicBezTo>
                <a:cubicBezTo>
                  <a:pt x="76141" y="137683"/>
                  <a:pt x="60123" y="140375"/>
                  <a:pt x="59531" y="140493"/>
                </a:cubicBezTo>
                <a:lnTo>
                  <a:pt x="23812" y="138112"/>
                </a:lnTo>
                <a:cubicBezTo>
                  <a:pt x="18115" y="136213"/>
                  <a:pt x="6850" y="120259"/>
                  <a:pt x="2381" y="114300"/>
                </a:cubicBezTo>
                <a:cubicBezTo>
                  <a:pt x="1587" y="111125"/>
                  <a:pt x="0" y="108048"/>
                  <a:pt x="0" y="104775"/>
                </a:cubicBezTo>
                <a:cubicBezTo>
                  <a:pt x="0" y="93634"/>
                  <a:pt x="445" y="82408"/>
                  <a:pt x="2381" y="71437"/>
                </a:cubicBezTo>
                <a:cubicBezTo>
                  <a:pt x="3937" y="62620"/>
                  <a:pt x="10109" y="63786"/>
                  <a:pt x="16668" y="61912"/>
                </a:cubicBezTo>
                <a:cubicBezTo>
                  <a:pt x="32597" y="57361"/>
                  <a:pt x="13971" y="61619"/>
                  <a:pt x="33337" y="57150"/>
                </a:cubicBezTo>
                <a:cubicBezTo>
                  <a:pt x="37613" y="56163"/>
                  <a:pt x="56769" y="52155"/>
                  <a:pt x="64293" y="50006"/>
                </a:cubicBezTo>
                <a:cubicBezTo>
                  <a:pt x="66707" y="49316"/>
                  <a:pt x="69056" y="48419"/>
                  <a:pt x="71437" y="47625"/>
                </a:cubicBezTo>
                <a:cubicBezTo>
                  <a:pt x="73818" y="46037"/>
                  <a:pt x="76557" y="44886"/>
                  <a:pt x="78581" y="42862"/>
                </a:cubicBezTo>
                <a:cubicBezTo>
                  <a:pt x="80605" y="40838"/>
                  <a:pt x="81108" y="37506"/>
                  <a:pt x="83343" y="35718"/>
                </a:cubicBezTo>
                <a:cubicBezTo>
                  <a:pt x="85303" y="34150"/>
                  <a:pt x="88106" y="34131"/>
                  <a:pt x="90487" y="33337"/>
                </a:cubicBezTo>
                <a:cubicBezTo>
                  <a:pt x="92868" y="30956"/>
                  <a:pt x="95044" y="28349"/>
                  <a:pt x="97631" y="26193"/>
                </a:cubicBezTo>
                <a:cubicBezTo>
                  <a:pt x="99830" y="24361"/>
                  <a:pt x="102751" y="23455"/>
                  <a:pt x="104775" y="21431"/>
                </a:cubicBezTo>
                <a:lnTo>
                  <a:pt x="114300" y="0"/>
                </a:lnTo>
                <a:close/>
              </a:path>
            </a:pathLst>
          </a:custGeom>
          <a:solidFill>
            <a:srgbClr val="B0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Shape 54">
            <a:extLst>
              <a:ext uri="{FF2B5EF4-FFF2-40B4-BE49-F238E27FC236}">
                <a16:creationId xmlns:a16="http://schemas.microsoft.com/office/drawing/2014/main" id="{E79F5A57-DC2E-4AA6-952B-A1F082E966A5}"/>
              </a:ext>
            </a:extLst>
          </p:cNvPr>
          <p:cNvSpPr/>
          <p:nvPr/>
        </p:nvSpPr>
        <p:spPr>
          <a:xfrm>
            <a:off x="11163300" y="2368411"/>
            <a:ext cx="133350" cy="250964"/>
          </a:xfrm>
          <a:custGeom>
            <a:avLst/>
            <a:gdLst>
              <a:gd name="connsiteX0" fmla="*/ 100013 w 133350"/>
              <a:gd name="connsiteY0" fmla="*/ 5695 h 250964"/>
              <a:gd name="connsiteX1" fmla="*/ 102394 w 133350"/>
              <a:gd name="connsiteY1" fmla="*/ 39033 h 250964"/>
              <a:gd name="connsiteX2" fmla="*/ 116681 w 133350"/>
              <a:gd name="connsiteY2" fmla="*/ 53320 h 250964"/>
              <a:gd name="connsiteX3" fmla="*/ 121444 w 133350"/>
              <a:gd name="connsiteY3" fmla="*/ 60464 h 250964"/>
              <a:gd name="connsiteX4" fmla="*/ 123825 w 133350"/>
              <a:gd name="connsiteY4" fmla="*/ 100945 h 250964"/>
              <a:gd name="connsiteX5" fmla="*/ 130969 w 133350"/>
              <a:gd name="connsiteY5" fmla="*/ 108089 h 250964"/>
              <a:gd name="connsiteX6" fmla="*/ 133350 w 133350"/>
              <a:gd name="connsiteY6" fmla="*/ 115233 h 250964"/>
              <a:gd name="connsiteX7" fmla="*/ 126206 w 133350"/>
              <a:gd name="connsiteY7" fmla="*/ 131902 h 250964"/>
              <a:gd name="connsiteX8" fmla="*/ 121444 w 133350"/>
              <a:gd name="connsiteY8" fmla="*/ 141427 h 250964"/>
              <a:gd name="connsiteX9" fmla="*/ 109538 w 133350"/>
              <a:gd name="connsiteY9" fmla="*/ 155714 h 250964"/>
              <a:gd name="connsiteX10" fmla="*/ 92869 w 133350"/>
              <a:gd name="connsiteY10" fmla="*/ 162858 h 250964"/>
              <a:gd name="connsiteX11" fmla="*/ 85725 w 133350"/>
              <a:gd name="connsiteY11" fmla="*/ 167620 h 250964"/>
              <a:gd name="connsiteX12" fmla="*/ 83344 w 133350"/>
              <a:gd name="connsiteY12" fmla="*/ 174764 h 250964"/>
              <a:gd name="connsiteX13" fmla="*/ 78581 w 133350"/>
              <a:gd name="connsiteY13" fmla="*/ 193814 h 250964"/>
              <a:gd name="connsiteX14" fmla="*/ 71438 w 133350"/>
              <a:gd name="connsiteY14" fmla="*/ 196195 h 250964"/>
              <a:gd name="connsiteX15" fmla="*/ 66675 w 133350"/>
              <a:gd name="connsiteY15" fmla="*/ 203339 h 250964"/>
              <a:gd name="connsiteX16" fmla="*/ 64294 w 133350"/>
              <a:gd name="connsiteY16" fmla="*/ 215245 h 250964"/>
              <a:gd name="connsiteX17" fmla="*/ 50006 w 133350"/>
              <a:gd name="connsiteY17" fmla="*/ 224770 h 250964"/>
              <a:gd name="connsiteX18" fmla="*/ 42863 w 133350"/>
              <a:gd name="connsiteY18" fmla="*/ 231914 h 250964"/>
              <a:gd name="connsiteX19" fmla="*/ 47625 w 133350"/>
              <a:gd name="connsiteY19" fmla="*/ 239058 h 250964"/>
              <a:gd name="connsiteX20" fmla="*/ 35719 w 133350"/>
              <a:gd name="connsiteY20" fmla="*/ 250964 h 250964"/>
              <a:gd name="connsiteX21" fmla="*/ 16669 w 133350"/>
              <a:gd name="connsiteY21" fmla="*/ 248583 h 250964"/>
              <a:gd name="connsiteX22" fmla="*/ 11906 w 133350"/>
              <a:gd name="connsiteY22" fmla="*/ 241439 h 250964"/>
              <a:gd name="connsiteX23" fmla="*/ 7144 w 133350"/>
              <a:gd name="connsiteY23" fmla="*/ 205720 h 250964"/>
              <a:gd name="connsiteX24" fmla="*/ 4763 w 133350"/>
              <a:gd name="connsiteY24" fmla="*/ 160477 h 250964"/>
              <a:gd name="connsiteX25" fmla="*/ 0 w 133350"/>
              <a:gd name="connsiteY25" fmla="*/ 98564 h 250964"/>
              <a:gd name="connsiteX26" fmla="*/ 2381 w 133350"/>
              <a:gd name="connsiteY26" fmla="*/ 50939 h 250964"/>
              <a:gd name="connsiteX27" fmla="*/ 7144 w 133350"/>
              <a:gd name="connsiteY27" fmla="*/ 43795 h 250964"/>
              <a:gd name="connsiteX28" fmla="*/ 9525 w 133350"/>
              <a:gd name="connsiteY28" fmla="*/ 36652 h 250964"/>
              <a:gd name="connsiteX29" fmla="*/ 16669 w 133350"/>
              <a:gd name="connsiteY29" fmla="*/ 31889 h 250964"/>
              <a:gd name="connsiteX30" fmla="*/ 28575 w 133350"/>
              <a:gd name="connsiteY30" fmla="*/ 17602 h 250964"/>
              <a:gd name="connsiteX31" fmla="*/ 40481 w 133350"/>
              <a:gd name="connsiteY31" fmla="*/ 5695 h 250964"/>
              <a:gd name="connsiteX32" fmla="*/ 64294 w 133350"/>
              <a:gd name="connsiteY32" fmla="*/ 3314 h 250964"/>
              <a:gd name="connsiteX33" fmla="*/ 100013 w 133350"/>
              <a:gd name="connsiteY33" fmla="*/ 5695 h 25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3350" h="250964">
                <a:moveTo>
                  <a:pt x="100013" y="5695"/>
                </a:moveTo>
                <a:cubicBezTo>
                  <a:pt x="106363" y="11648"/>
                  <a:pt x="98714" y="28517"/>
                  <a:pt x="102394" y="39033"/>
                </a:cubicBezTo>
                <a:cubicBezTo>
                  <a:pt x="104619" y="45390"/>
                  <a:pt x="112945" y="47716"/>
                  <a:pt x="116681" y="53320"/>
                </a:cubicBezTo>
                <a:lnTo>
                  <a:pt x="121444" y="60464"/>
                </a:lnTo>
                <a:cubicBezTo>
                  <a:pt x="122238" y="73958"/>
                  <a:pt x="121174" y="87691"/>
                  <a:pt x="123825" y="100945"/>
                </a:cubicBezTo>
                <a:cubicBezTo>
                  <a:pt x="124485" y="104247"/>
                  <a:pt x="129101" y="105287"/>
                  <a:pt x="130969" y="108089"/>
                </a:cubicBezTo>
                <a:cubicBezTo>
                  <a:pt x="132361" y="110178"/>
                  <a:pt x="132556" y="112852"/>
                  <a:pt x="133350" y="115233"/>
                </a:cubicBezTo>
                <a:cubicBezTo>
                  <a:pt x="129439" y="130879"/>
                  <a:pt x="133516" y="119110"/>
                  <a:pt x="126206" y="131902"/>
                </a:cubicBezTo>
                <a:cubicBezTo>
                  <a:pt x="124445" y="134984"/>
                  <a:pt x="123205" y="138345"/>
                  <a:pt x="121444" y="141427"/>
                </a:cubicBezTo>
                <a:cubicBezTo>
                  <a:pt x="118565" y="146465"/>
                  <a:pt x="114289" y="152320"/>
                  <a:pt x="109538" y="155714"/>
                </a:cubicBezTo>
                <a:cubicBezTo>
                  <a:pt x="97979" y="163972"/>
                  <a:pt x="103232" y="157677"/>
                  <a:pt x="92869" y="162858"/>
                </a:cubicBezTo>
                <a:cubicBezTo>
                  <a:pt x="90309" y="164138"/>
                  <a:pt x="88106" y="166033"/>
                  <a:pt x="85725" y="167620"/>
                </a:cubicBezTo>
                <a:cubicBezTo>
                  <a:pt x="84931" y="170001"/>
                  <a:pt x="84004" y="172342"/>
                  <a:pt x="83344" y="174764"/>
                </a:cubicBezTo>
                <a:cubicBezTo>
                  <a:pt x="81622" y="181079"/>
                  <a:pt x="81760" y="188092"/>
                  <a:pt x="78581" y="193814"/>
                </a:cubicBezTo>
                <a:cubicBezTo>
                  <a:pt x="77362" y="196008"/>
                  <a:pt x="73819" y="195401"/>
                  <a:pt x="71438" y="196195"/>
                </a:cubicBezTo>
                <a:cubicBezTo>
                  <a:pt x="69850" y="198576"/>
                  <a:pt x="67680" y="200659"/>
                  <a:pt x="66675" y="203339"/>
                </a:cubicBezTo>
                <a:cubicBezTo>
                  <a:pt x="65254" y="207129"/>
                  <a:pt x="66779" y="212050"/>
                  <a:pt x="64294" y="215245"/>
                </a:cubicBezTo>
                <a:cubicBezTo>
                  <a:pt x="60780" y="219763"/>
                  <a:pt x="54053" y="220722"/>
                  <a:pt x="50006" y="224770"/>
                </a:cubicBezTo>
                <a:lnTo>
                  <a:pt x="42863" y="231914"/>
                </a:lnTo>
                <a:cubicBezTo>
                  <a:pt x="44450" y="234295"/>
                  <a:pt x="47625" y="236196"/>
                  <a:pt x="47625" y="239058"/>
                </a:cubicBezTo>
                <a:cubicBezTo>
                  <a:pt x="47625" y="244351"/>
                  <a:pt x="38895" y="248847"/>
                  <a:pt x="35719" y="250964"/>
                </a:cubicBezTo>
                <a:cubicBezTo>
                  <a:pt x="29369" y="250170"/>
                  <a:pt x="22611" y="250960"/>
                  <a:pt x="16669" y="248583"/>
                </a:cubicBezTo>
                <a:cubicBezTo>
                  <a:pt x="14012" y="247520"/>
                  <a:pt x="12467" y="244245"/>
                  <a:pt x="11906" y="241439"/>
                </a:cubicBezTo>
                <a:cubicBezTo>
                  <a:pt x="249" y="183157"/>
                  <a:pt x="14928" y="229076"/>
                  <a:pt x="7144" y="205720"/>
                </a:cubicBezTo>
                <a:cubicBezTo>
                  <a:pt x="6350" y="190639"/>
                  <a:pt x="5481" y="175562"/>
                  <a:pt x="4763" y="160477"/>
                </a:cubicBezTo>
                <a:cubicBezTo>
                  <a:pt x="1996" y="102372"/>
                  <a:pt x="8197" y="123158"/>
                  <a:pt x="0" y="98564"/>
                </a:cubicBezTo>
                <a:cubicBezTo>
                  <a:pt x="794" y="82689"/>
                  <a:pt x="325" y="66700"/>
                  <a:pt x="2381" y="50939"/>
                </a:cubicBezTo>
                <a:cubicBezTo>
                  <a:pt x="2751" y="48101"/>
                  <a:pt x="5864" y="46355"/>
                  <a:pt x="7144" y="43795"/>
                </a:cubicBezTo>
                <a:cubicBezTo>
                  <a:pt x="8266" y="41550"/>
                  <a:pt x="7957" y="38612"/>
                  <a:pt x="9525" y="36652"/>
                </a:cubicBezTo>
                <a:cubicBezTo>
                  <a:pt x="11313" y="34417"/>
                  <a:pt x="14288" y="33477"/>
                  <a:pt x="16669" y="31889"/>
                </a:cubicBezTo>
                <a:cubicBezTo>
                  <a:pt x="28488" y="14158"/>
                  <a:pt x="13301" y="35929"/>
                  <a:pt x="28575" y="17602"/>
                </a:cubicBezTo>
                <a:cubicBezTo>
                  <a:pt x="32606" y="12765"/>
                  <a:pt x="33276" y="7358"/>
                  <a:pt x="40481" y="5695"/>
                </a:cubicBezTo>
                <a:cubicBezTo>
                  <a:pt x="48254" y="3901"/>
                  <a:pt x="56356" y="4108"/>
                  <a:pt x="64294" y="3314"/>
                </a:cubicBezTo>
                <a:cubicBezTo>
                  <a:pt x="72759" y="-2328"/>
                  <a:pt x="93663" y="-258"/>
                  <a:pt x="100013" y="5695"/>
                </a:cubicBezTo>
                <a:close/>
              </a:path>
            </a:pathLst>
          </a:custGeom>
          <a:solidFill>
            <a:srgbClr val="B0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68B7C822-4EAD-4E04-BD4E-0F699497D9F8}"/>
              </a:ext>
            </a:extLst>
          </p:cNvPr>
          <p:cNvSpPr/>
          <p:nvPr/>
        </p:nvSpPr>
        <p:spPr>
          <a:xfrm>
            <a:off x="11232256" y="2516981"/>
            <a:ext cx="35819" cy="74141"/>
          </a:xfrm>
          <a:custGeom>
            <a:avLst/>
            <a:gdLst>
              <a:gd name="connsiteX0" fmla="*/ 4863 w 35819"/>
              <a:gd name="connsiteY0" fmla="*/ 73819 h 74141"/>
              <a:gd name="connsiteX1" fmla="*/ 16769 w 35819"/>
              <a:gd name="connsiteY1" fmla="*/ 64294 h 74141"/>
              <a:gd name="connsiteX2" fmla="*/ 19150 w 35819"/>
              <a:gd name="connsiteY2" fmla="*/ 57150 h 74141"/>
              <a:gd name="connsiteX3" fmla="*/ 23913 w 35819"/>
              <a:gd name="connsiteY3" fmla="*/ 50007 h 74141"/>
              <a:gd name="connsiteX4" fmla="*/ 28675 w 35819"/>
              <a:gd name="connsiteY4" fmla="*/ 28575 h 74141"/>
              <a:gd name="connsiteX5" fmla="*/ 35819 w 35819"/>
              <a:gd name="connsiteY5" fmla="*/ 21432 h 74141"/>
              <a:gd name="connsiteX6" fmla="*/ 33438 w 35819"/>
              <a:gd name="connsiteY6" fmla="*/ 7144 h 74141"/>
              <a:gd name="connsiteX7" fmla="*/ 19150 w 35819"/>
              <a:gd name="connsiteY7" fmla="*/ 0 h 74141"/>
              <a:gd name="connsiteX8" fmla="*/ 9625 w 35819"/>
              <a:gd name="connsiteY8" fmla="*/ 16669 h 74141"/>
              <a:gd name="connsiteX9" fmla="*/ 4863 w 35819"/>
              <a:gd name="connsiteY9" fmla="*/ 30957 h 74141"/>
              <a:gd name="connsiteX10" fmla="*/ 2482 w 35819"/>
              <a:gd name="connsiteY10" fmla="*/ 45244 h 74141"/>
              <a:gd name="connsiteX11" fmla="*/ 100 w 35819"/>
              <a:gd name="connsiteY11" fmla="*/ 52388 h 74141"/>
              <a:gd name="connsiteX12" fmla="*/ 4863 w 35819"/>
              <a:gd name="connsiteY12" fmla="*/ 73819 h 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819" h="74141">
                <a:moveTo>
                  <a:pt x="4863" y="73819"/>
                </a:moveTo>
                <a:cubicBezTo>
                  <a:pt x="7641" y="75803"/>
                  <a:pt x="13462" y="68153"/>
                  <a:pt x="16769" y="64294"/>
                </a:cubicBezTo>
                <a:cubicBezTo>
                  <a:pt x="18403" y="62388"/>
                  <a:pt x="18027" y="59395"/>
                  <a:pt x="19150" y="57150"/>
                </a:cubicBezTo>
                <a:cubicBezTo>
                  <a:pt x="20430" y="54590"/>
                  <a:pt x="22325" y="52388"/>
                  <a:pt x="23913" y="50007"/>
                </a:cubicBezTo>
                <a:cubicBezTo>
                  <a:pt x="24057" y="49288"/>
                  <a:pt x="27640" y="30386"/>
                  <a:pt x="28675" y="28575"/>
                </a:cubicBezTo>
                <a:cubicBezTo>
                  <a:pt x="30346" y="25651"/>
                  <a:pt x="33438" y="23813"/>
                  <a:pt x="35819" y="21432"/>
                </a:cubicBezTo>
                <a:cubicBezTo>
                  <a:pt x="35025" y="16669"/>
                  <a:pt x="35597" y="11463"/>
                  <a:pt x="33438" y="7144"/>
                </a:cubicBezTo>
                <a:cubicBezTo>
                  <a:pt x="31592" y="3453"/>
                  <a:pt x="22530" y="1127"/>
                  <a:pt x="19150" y="0"/>
                </a:cubicBezTo>
                <a:cubicBezTo>
                  <a:pt x="7716" y="7624"/>
                  <a:pt x="13875" y="1085"/>
                  <a:pt x="9625" y="16669"/>
                </a:cubicBezTo>
                <a:cubicBezTo>
                  <a:pt x="8304" y="21512"/>
                  <a:pt x="5688" y="26005"/>
                  <a:pt x="4863" y="30957"/>
                </a:cubicBezTo>
                <a:cubicBezTo>
                  <a:pt x="4069" y="35719"/>
                  <a:pt x="3529" y="40531"/>
                  <a:pt x="2482" y="45244"/>
                </a:cubicBezTo>
                <a:cubicBezTo>
                  <a:pt x="1937" y="47694"/>
                  <a:pt x="247" y="49882"/>
                  <a:pt x="100" y="52388"/>
                </a:cubicBezTo>
                <a:cubicBezTo>
                  <a:pt x="-553" y="63481"/>
                  <a:pt x="2085" y="71835"/>
                  <a:pt x="4863" y="73819"/>
                </a:cubicBezTo>
                <a:close/>
              </a:path>
            </a:pathLst>
          </a:custGeom>
          <a:solidFill>
            <a:srgbClr val="B0E1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FEEFD9FB-65C3-4755-8DD9-EECEC1246737}"/>
              </a:ext>
            </a:extLst>
          </p:cNvPr>
          <p:cNvSpPr/>
          <p:nvPr/>
        </p:nvSpPr>
        <p:spPr>
          <a:xfrm rot="16474155">
            <a:off x="10400736" y="5046199"/>
            <a:ext cx="109728" cy="9144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a:extLst>
              <a:ext uri="{FF2B5EF4-FFF2-40B4-BE49-F238E27FC236}">
                <a16:creationId xmlns:a16="http://schemas.microsoft.com/office/drawing/2014/main" id="{B170497B-E836-4B1C-83FC-6BE82F86007F}"/>
              </a:ext>
            </a:extLst>
          </p:cNvPr>
          <p:cNvGrpSpPr/>
          <p:nvPr/>
        </p:nvGrpSpPr>
        <p:grpSpPr>
          <a:xfrm>
            <a:off x="8585665" y="5869941"/>
            <a:ext cx="1554480" cy="493516"/>
            <a:chOff x="8585665" y="5659873"/>
            <a:chExt cx="1554480" cy="493516"/>
          </a:xfrm>
        </p:grpSpPr>
        <p:sp>
          <p:nvSpPr>
            <p:cNvPr id="65" name="Rectangle 64">
              <a:extLst>
                <a:ext uri="{FF2B5EF4-FFF2-40B4-BE49-F238E27FC236}">
                  <a16:creationId xmlns:a16="http://schemas.microsoft.com/office/drawing/2014/main" id="{AD94F820-01E3-4214-AE3D-F883E3654B00}"/>
                </a:ext>
              </a:extLst>
            </p:cNvPr>
            <p:cNvSpPr/>
            <p:nvPr/>
          </p:nvSpPr>
          <p:spPr>
            <a:xfrm>
              <a:off x="8585665" y="5659873"/>
              <a:ext cx="1554480" cy="49351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8B1D13B-03AF-4876-BE3A-F7C8D219FBD1}"/>
                </a:ext>
              </a:extLst>
            </p:cNvPr>
            <p:cNvSpPr txBox="1"/>
            <p:nvPr/>
          </p:nvSpPr>
          <p:spPr>
            <a:xfrm>
              <a:off x="8840814" y="5783579"/>
              <a:ext cx="1044182" cy="369332"/>
            </a:xfrm>
            <a:prstGeom prst="rect">
              <a:avLst/>
            </a:prstGeom>
            <a:solidFill>
              <a:schemeClr val="tx1"/>
            </a:solidFill>
            <a:ln>
              <a:noFill/>
            </a:ln>
          </p:spPr>
          <p:txBody>
            <a:bodyPr wrap="square" rtlCol="0" anchor="ctr">
              <a:spAutoFit/>
            </a:bodyPr>
            <a:lstStyle/>
            <a:p>
              <a:pPr algn="ctr"/>
              <a:r>
                <a:rPr lang="en-US" b="1" dirty="0">
                  <a:solidFill>
                    <a:srgbClr val="FFFF00"/>
                  </a:solidFill>
                </a:rPr>
                <a:t>500 Km</a:t>
              </a:r>
            </a:p>
          </p:txBody>
        </p:sp>
        <p:cxnSp>
          <p:nvCxnSpPr>
            <p:cNvPr id="64" name="Straight Connector 63">
              <a:extLst>
                <a:ext uri="{FF2B5EF4-FFF2-40B4-BE49-F238E27FC236}">
                  <a16:creationId xmlns:a16="http://schemas.microsoft.com/office/drawing/2014/main" id="{7A150632-842A-425C-B9CF-FE9D3109C118}"/>
                </a:ext>
              </a:extLst>
            </p:cNvPr>
            <p:cNvCxnSpPr>
              <a:cxnSpLocks/>
            </p:cNvCxnSpPr>
            <p:nvPr/>
          </p:nvCxnSpPr>
          <p:spPr>
            <a:xfrm>
              <a:off x="8677105" y="5762519"/>
              <a:ext cx="13716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5CADF898-13BE-40EE-B182-91BB2F79505B}"/>
              </a:ext>
            </a:extLst>
          </p:cNvPr>
          <p:cNvSpPr txBox="1"/>
          <p:nvPr/>
        </p:nvSpPr>
        <p:spPr>
          <a:xfrm>
            <a:off x="4687980" y="6031468"/>
            <a:ext cx="1087157" cy="369332"/>
          </a:xfrm>
          <a:prstGeom prst="rect">
            <a:avLst/>
          </a:prstGeom>
          <a:solidFill>
            <a:schemeClr val="tx1"/>
          </a:solidFill>
        </p:spPr>
        <p:txBody>
          <a:bodyPr wrap="none" rtlCol="0">
            <a:spAutoFit/>
          </a:bodyPr>
          <a:lstStyle/>
          <a:p>
            <a:r>
              <a:rPr lang="en-US" b="1" dirty="0" err="1">
                <a:solidFill>
                  <a:srgbClr val="FFFF00"/>
                </a:solidFill>
              </a:rPr>
              <a:t>Niu</a:t>
            </a:r>
            <a:r>
              <a:rPr lang="en-US" b="1" dirty="0">
                <a:solidFill>
                  <a:srgbClr val="FFFF00"/>
                </a:solidFill>
              </a:rPr>
              <a:t>, 2014</a:t>
            </a:r>
          </a:p>
        </p:txBody>
      </p:sp>
      <p:sp>
        <p:nvSpPr>
          <p:cNvPr id="62" name="TextBox 61">
            <a:extLst>
              <a:ext uri="{FF2B5EF4-FFF2-40B4-BE49-F238E27FC236}">
                <a16:creationId xmlns:a16="http://schemas.microsoft.com/office/drawing/2014/main" id="{C4043C25-6A57-43F8-869D-15BC3C55D3BF}"/>
              </a:ext>
            </a:extLst>
          </p:cNvPr>
          <p:cNvSpPr txBox="1"/>
          <p:nvPr/>
        </p:nvSpPr>
        <p:spPr>
          <a:xfrm>
            <a:off x="6861455" y="2863794"/>
            <a:ext cx="1469057" cy="369332"/>
          </a:xfrm>
          <a:prstGeom prst="rect">
            <a:avLst/>
          </a:prstGeom>
          <a:solidFill>
            <a:schemeClr val="tx1"/>
          </a:solidFill>
        </p:spPr>
        <p:txBody>
          <a:bodyPr wrap="none" rtlCol="0">
            <a:spAutoFit/>
          </a:bodyPr>
          <a:lstStyle/>
          <a:p>
            <a:r>
              <a:rPr lang="en-US" b="1" dirty="0">
                <a:solidFill>
                  <a:srgbClr val="FFFF00"/>
                </a:solidFill>
              </a:rPr>
              <a:t>Caltech, 2011</a:t>
            </a:r>
          </a:p>
        </p:txBody>
      </p:sp>
      <p:grpSp>
        <p:nvGrpSpPr>
          <p:cNvPr id="59" name="Group 58">
            <a:extLst>
              <a:ext uri="{FF2B5EF4-FFF2-40B4-BE49-F238E27FC236}">
                <a16:creationId xmlns:a16="http://schemas.microsoft.com/office/drawing/2014/main" id="{6A1C89FC-36D5-42D0-9DC4-D4281B01B901}"/>
              </a:ext>
            </a:extLst>
          </p:cNvPr>
          <p:cNvGrpSpPr/>
          <p:nvPr/>
        </p:nvGrpSpPr>
        <p:grpSpPr>
          <a:xfrm>
            <a:off x="6996856" y="1698463"/>
            <a:ext cx="2881621" cy="1845229"/>
            <a:chOff x="6996856" y="1698463"/>
            <a:chExt cx="2881621" cy="1845229"/>
          </a:xfrm>
        </p:grpSpPr>
        <p:sp>
          <p:nvSpPr>
            <p:cNvPr id="58" name="Arrow: Right 57">
              <a:extLst>
                <a:ext uri="{FF2B5EF4-FFF2-40B4-BE49-F238E27FC236}">
                  <a16:creationId xmlns:a16="http://schemas.microsoft.com/office/drawing/2014/main" id="{1CE37274-174F-43B7-8F1D-C56F9F685D25}"/>
                </a:ext>
              </a:extLst>
            </p:cNvPr>
            <p:cNvSpPr/>
            <p:nvPr/>
          </p:nvSpPr>
          <p:spPr>
            <a:xfrm rot="779702">
              <a:off x="8616414" y="2918085"/>
              <a:ext cx="1262063" cy="625607"/>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5EE3406B-C665-48DB-935C-CBE7C9887EFB}"/>
                </a:ext>
              </a:extLst>
            </p:cNvPr>
            <p:cNvSpPr/>
            <p:nvPr/>
          </p:nvSpPr>
          <p:spPr>
            <a:xfrm rot="18998700">
              <a:off x="6996856" y="1698463"/>
              <a:ext cx="731520" cy="54864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 name="Slide_23_Portland_Audio_Project">
            <a:hlinkClick r:id="" action="ppaction://media"/>
            <a:extLst>
              <a:ext uri="{FF2B5EF4-FFF2-40B4-BE49-F238E27FC236}">
                <a16:creationId xmlns:a16="http://schemas.microsoft.com/office/drawing/2014/main" id="{1FC1F7C2-F00F-41A6-83EC-BE6592815DB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8715270"/>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21" fill="hold"/>
                                        <p:tgtEl>
                                          <p:spTgt spid="61"/>
                                        </p:tgtEl>
                                      </p:cBhvr>
                                    </p:cmd>
                                  </p:childTnLst>
                                </p:cTn>
                              </p:par>
                              <p:par>
                                <p:cTn id="7" presetID="22" presetClass="entr" presetSubtype="1" fill="hold" nodeType="withEffect">
                                  <p:stCondLst>
                                    <p:cond delay="5000"/>
                                  </p:stCondLst>
                                  <p:childTnLst>
                                    <p:set>
                                      <p:cBhvr>
                                        <p:cTn id="8" dur="1" fill="hold">
                                          <p:stCondLst>
                                            <p:cond delay="0"/>
                                          </p:stCondLst>
                                        </p:cTn>
                                        <p:tgtEl>
                                          <p:spTgt spid="13"/>
                                        </p:tgtEl>
                                        <p:attrNameLst>
                                          <p:attrName>style.visibility</p:attrName>
                                        </p:attrNameLst>
                                      </p:cBhvr>
                                      <p:to>
                                        <p:strVal val="visible"/>
                                      </p:to>
                                    </p:set>
                                    <p:animEffect transition="in" filter="wipe(up)">
                                      <p:cBhvr>
                                        <p:cTn id="9" dur="5000"/>
                                        <p:tgtEl>
                                          <p:spTgt spid="13"/>
                                        </p:tgtEl>
                                      </p:cBhvr>
                                    </p:animEffect>
                                  </p:childTnLst>
                                </p:cTn>
                              </p:par>
                              <p:par>
                                <p:cTn id="10" presetID="8" presetClass="emph" presetSubtype="0" fill="hold" grpId="0" nodeType="withEffect">
                                  <p:stCondLst>
                                    <p:cond delay="5000"/>
                                  </p:stCondLst>
                                  <p:childTnLst>
                                    <p:animRot by="-600000">
                                      <p:cBhvr>
                                        <p:cTn id="11" dur="2000" fill="hold"/>
                                        <p:tgtEl>
                                          <p:spTgt spid="30"/>
                                        </p:tgtEl>
                                        <p:attrNameLst>
                                          <p:attrName>r</p:attrName>
                                        </p:attrNameLst>
                                      </p:cBhvr>
                                    </p:animRot>
                                  </p:childTnLst>
                                </p:cTn>
                              </p:par>
                              <p:par>
                                <p:cTn id="12" presetID="2" presetClass="entr" presetSubtype="4" fill="hold" nodeType="withEffect">
                                  <p:stCondLst>
                                    <p:cond delay="12000"/>
                                  </p:stCondLst>
                                  <p:childTnLst>
                                    <p:set>
                                      <p:cBhvr>
                                        <p:cTn id="13" dur="1" fill="hold">
                                          <p:stCondLst>
                                            <p:cond delay="0"/>
                                          </p:stCondLst>
                                        </p:cTn>
                                        <p:tgtEl>
                                          <p:spTgt spid="59"/>
                                        </p:tgtEl>
                                        <p:attrNameLst>
                                          <p:attrName>style.visibility</p:attrName>
                                        </p:attrNameLst>
                                      </p:cBhvr>
                                      <p:to>
                                        <p:strVal val="visible"/>
                                      </p:to>
                                    </p:set>
                                    <p:anim calcmode="lin" valueType="num">
                                      <p:cBhvr additive="base">
                                        <p:cTn id="14" dur="500" fill="hold"/>
                                        <p:tgtEl>
                                          <p:spTgt spid="59"/>
                                        </p:tgtEl>
                                        <p:attrNameLst>
                                          <p:attrName>ppt_x</p:attrName>
                                        </p:attrNameLst>
                                      </p:cBhvr>
                                      <p:tavLst>
                                        <p:tav tm="0">
                                          <p:val>
                                            <p:strVal val="#ppt_x"/>
                                          </p:val>
                                        </p:tav>
                                        <p:tav tm="100000">
                                          <p:val>
                                            <p:strVal val="#ppt_x"/>
                                          </p:val>
                                        </p:tav>
                                      </p:tavLst>
                                    </p:anim>
                                    <p:anim calcmode="lin" valueType="num">
                                      <p:cBhvr additive="base">
                                        <p:cTn id="15"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61"/>
                </p:tgtEl>
              </p:cMediaNode>
            </p:audio>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33E36377-3D8B-413F-B1AA-79B031B309B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33000"/>
                    </a14:imgEffect>
                  </a14:imgLayer>
                </a14:imgProps>
              </a:ext>
            </a:extLst>
          </a:blip>
          <a:stretch>
            <a:fillRect/>
          </a:stretch>
        </p:blipFill>
        <p:spPr>
          <a:xfrm>
            <a:off x="905702" y="0"/>
            <a:ext cx="10380596" cy="6858000"/>
          </a:xfrm>
          <a:prstGeom prst="rect">
            <a:avLst/>
          </a:prstGeom>
        </p:spPr>
      </p:pic>
      <p:grpSp>
        <p:nvGrpSpPr>
          <p:cNvPr id="8" name="Group 7">
            <a:extLst>
              <a:ext uri="{FF2B5EF4-FFF2-40B4-BE49-F238E27FC236}">
                <a16:creationId xmlns:a16="http://schemas.microsoft.com/office/drawing/2014/main" id="{93DA27EB-9847-494F-BB0B-D34C260E476A}"/>
              </a:ext>
            </a:extLst>
          </p:cNvPr>
          <p:cNvGrpSpPr/>
          <p:nvPr/>
        </p:nvGrpSpPr>
        <p:grpSpPr>
          <a:xfrm>
            <a:off x="6272341" y="5198867"/>
            <a:ext cx="1078578" cy="388383"/>
            <a:chOff x="6272341" y="5198867"/>
            <a:chExt cx="1078578" cy="388383"/>
          </a:xfrm>
        </p:grpSpPr>
        <p:cxnSp>
          <p:nvCxnSpPr>
            <p:cNvPr id="10" name="Straight Connector 9">
              <a:extLst>
                <a:ext uri="{FF2B5EF4-FFF2-40B4-BE49-F238E27FC236}">
                  <a16:creationId xmlns:a16="http://schemas.microsoft.com/office/drawing/2014/main" id="{BDD305B5-E24D-409C-AFAB-0B5BDE1A0509}"/>
                </a:ext>
              </a:extLst>
            </p:cNvPr>
            <p:cNvCxnSpPr>
              <a:cxnSpLocks/>
            </p:cNvCxnSpPr>
            <p:nvPr/>
          </p:nvCxnSpPr>
          <p:spPr>
            <a:xfrm>
              <a:off x="6272341" y="5587250"/>
              <a:ext cx="107857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2ECAA6F-2332-4D28-B149-2E7505A7D022}"/>
                </a:ext>
              </a:extLst>
            </p:cNvPr>
            <p:cNvSpPr txBox="1"/>
            <p:nvPr/>
          </p:nvSpPr>
          <p:spPr>
            <a:xfrm>
              <a:off x="6366828" y="5198867"/>
              <a:ext cx="889603" cy="369332"/>
            </a:xfrm>
            <a:prstGeom prst="rect">
              <a:avLst/>
            </a:prstGeom>
            <a:noFill/>
          </p:spPr>
          <p:txBody>
            <a:bodyPr wrap="none" rtlCol="0">
              <a:spAutoFit/>
            </a:bodyPr>
            <a:lstStyle/>
            <a:p>
              <a:r>
                <a:rPr lang="en-US" dirty="0">
                  <a:solidFill>
                    <a:schemeClr val="bg1"/>
                  </a:solidFill>
                </a:rPr>
                <a:t>500 Km</a:t>
              </a:r>
            </a:p>
          </p:txBody>
        </p:sp>
      </p:grpSp>
      <p:sp>
        <p:nvSpPr>
          <p:cNvPr id="3" name="TextBox 2">
            <a:extLst>
              <a:ext uri="{FF2B5EF4-FFF2-40B4-BE49-F238E27FC236}">
                <a16:creationId xmlns:a16="http://schemas.microsoft.com/office/drawing/2014/main" id="{CF1E44BD-1E62-42CF-863E-587108E5C83A}"/>
              </a:ext>
            </a:extLst>
          </p:cNvPr>
          <p:cNvSpPr txBox="1"/>
          <p:nvPr/>
        </p:nvSpPr>
        <p:spPr>
          <a:xfrm>
            <a:off x="4288831" y="448926"/>
            <a:ext cx="6449793" cy="830997"/>
          </a:xfrm>
          <a:prstGeom prst="rect">
            <a:avLst/>
          </a:prstGeom>
          <a:noFill/>
        </p:spPr>
        <p:txBody>
          <a:bodyPr wrap="square" rtlCol="0">
            <a:noAutofit/>
          </a:bodyPr>
          <a:lstStyle/>
          <a:p>
            <a:r>
              <a:rPr lang="en-US" sz="2400" b="1" dirty="0">
                <a:solidFill>
                  <a:schemeClr val="bg1"/>
                </a:solidFill>
              </a:rPr>
              <a:t>Scotia Arc: </a:t>
            </a:r>
            <a:r>
              <a:rPr lang="en-US" sz="2400" b="1" dirty="0" err="1">
                <a:solidFill>
                  <a:schemeClr val="bg1"/>
                </a:solidFill>
              </a:rPr>
              <a:t>Schellart</a:t>
            </a:r>
            <a:r>
              <a:rPr lang="en-US" sz="2400" b="1" dirty="0">
                <a:solidFill>
                  <a:schemeClr val="bg1"/>
                </a:solidFill>
              </a:rPr>
              <a:t> (2009) estimates 2000 km eastward retreat in 40 MY: velocity = 50Km/MY</a:t>
            </a:r>
          </a:p>
        </p:txBody>
      </p:sp>
      <p:sp>
        <p:nvSpPr>
          <p:cNvPr id="6" name="Arrow: Right 5">
            <a:extLst>
              <a:ext uri="{FF2B5EF4-FFF2-40B4-BE49-F238E27FC236}">
                <a16:creationId xmlns:a16="http://schemas.microsoft.com/office/drawing/2014/main" id="{71B249FF-F44C-422B-A7AE-D0447C67CCFB}"/>
              </a:ext>
            </a:extLst>
          </p:cNvPr>
          <p:cNvSpPr/>
          <p:nvPr/>
        </p:nvSpPr>
        <p:spPr>
          <a:xfrm>
            <a:off x="5238045" y="3471918"/>
            <a:ext cx="2638238" cy="592456"/>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50 Km/My</a:t>
            </a:r>
          </a:p>
        </p:txBody>
      </p:sp>
      <p:sp>
        <p:nvSpPr>
          <p:cNvPr id="12" name="Oval 11">
            <a:extLst>
              <a:ext uri="{FF2B5EF4-FFF2-40B4-BE49-F238E27FC236}">
                <a16:creationId xmlns:a16="http://schemas.microsoft.com/office/drawing/2014/main" id="{9CD712CB-F6D1-4848-9D49-BF722FCD3594}"/>
              </a:ext>
            </a:extLst>
          </p:cNvPr>
          <p:cNvSpPr>
            <a:spLocks noChangeAspect="1"/>
          </p:cNvSpPr>
          <p:nvPr/>
        </p:nvSpPr>
        <p:spPr>
          <a:xfrm>
            <a:off x="8648222" y="4103752"/>
            <a:ext cx="210312" cy="210312"/>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A0EDD9-A715-4001-9930-3EB9E8C7E077}"/>
              </a:ext>
            </a:extLst>
          </p:cNvPr>
          <p:cNvSpPr>
            <a:spLocks noChangeAspect="1"/>
          </p:cNvSpPr>
          <p:nvPr/>
        </p:nvSpPr>
        <p:spPr>
          <a:xfrm>
            <a:off x="8753378" y="3940111"/>
            <a:ext cx="163641" cy="163641"/>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peech Bubble: Rectangle 6">
            <a:extLst>
              <a:ext uri="{FF2B5EF4-FFF2-40B4-BE49-F238E27FC236}">
                <a16:creationId xmlns:a16="http://schemas.microsoft.com/office/drawing/2014/main" id="{8155DF85-CD27-4A45-A824-ABFBF474BE19}"/>
              </a:ext>
            </a:extLst>
          </p:cNvPr>
          <p:cNvSpPr/>
          <p:nvPr/>
        </p:nvSpPr>
        <p:spPr>
          <a:xfrm>
            <a:off x="9415462" y="4112418"/>
            <a:ext cx="481012" cy="226219"/>
          </a:xfrm>
          <a:prstGeom prst="wedgeRectCallout">
            <a:avLst>
              <a:gd name="adj1" fmla="val -163413"/>
              <a:gd name="adj2" fmla="val -81407"/>
            </a:avLst>
          </a:prstGeom>
          <a:solidFill>
            <a:srgbClr val="1932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7.5</a:t>
            </a:r>
          </a:p>
        </p:txBody>
      </p:sp>
      <p:sp>
        <p:nvSpPr>
          <p:cNvPr id="5" name="Speech Bubble: Rectangle 4">
            <a:extLst>
              <a:ext uri="{FF2B5EF4-FFF2-40B4-BE49-F238E27FC236}">
                <a16:creationId xmlns:a16="http://schemas.microsoft.com/office/drawing/2014/main" id="{458F31A4-6814-4B17-8F13-03665B83E6A6}"/>
              </a:ext>
            </a:extLst>
          </p:cNvPr>
          <p:cNvSpPr/>
          <p:nvPr/>
        </p:nvSpPr>
        <p:spPr>
          <a:xfrm>
            <a:off x="9332119" y="4429125"/>
            <a:ext cx="481012" cy="226219"/>
          </a:xfrm>
          <a:prstGeom prst="wedgeRectCallout">
            <a:avLst>
              <a:gd name="adj1" fmla="val -160938"/>
              <a:gd name="adj2" fmla="val -134039"/>
            </a:avLst>
          </a:prstGeom>
          <a:solidFill>
            <a:srgbClr val="19326C"/>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8.1</a:t>
            </a:r>
          </a:p>
        </p:txBody>
      </p:sp>
      <p:pic>
        <p:nvPicPr>
          <p:cNvPr id="2" name="Slide_24_Portland_Audio_Project">
            <a:hlinkClick r:id="" action="ppaction://media"/>
            <a:extLst>
              <a:ext uri="{FF2B5EF4-FFF2-40B4-BE49-F238E27FC236}">
                <a16:creationId xmlns:a16="http://schemas.microsoft.com/office/drawing/2014/main" id="{9B2818AB-53DC-4E28-8F6F-FCAA27C437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53851096"/>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2" fill="hold"/>
                                        <p:tgtEl>
                                          <p:spTgt spid="2"/>
                                        </p:tgtEl>
                                      </p:cBhvr>
                                    </p:cmd>
                                  </p:childTnLst>
                                </p:cTn>
                              </p:par>
                              <p:par>
                                <p:cTn id="7" presetID="22" presetClass="entr" presetSubtype="8" fill="hold" grpId="0" nodeType="withEffect">
                                  <p:stCondLst>
                                    <p:cond delay="3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73F522-F65C-479F-85BA-BD6643E955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8565" y="643944"/>
            <a:ext cx="8525435" cy="6021115"/>
          </a:xfrm>
          <a:prstGeom prst="rect">
            <a:avLst/>
          </a:prstGeom>
        </p:spPr>
      </p:pic>
      <p:pic>
        <p:nvPicPr>
          <p:cNvPr id="22" name="Picture 21">
            <a:extLst>
              <a:ext uri="{FF2B5EF4-FFF2-40B4-BE49-F238E27FC236}">
                <a16:creationId xmlns:a16="http://schemas.microsoft.com/office/drawing/2014/main" id="{3F6BD6B9-3BB9-4F53-B1D6-76AC0D8B7B0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586279" y="643944"/>
            <a:ext cx="3692192" cy="5885644"/>
          </a:xfrm>
          <a:prstGeom prst="rect">
            <a:avLst/>
          </a:prstGeom>
        </p:spPr>
      </p:pic>
      <p:cxnSp>
        <p:nvCxnSpPr>
          <p:cNvPr id="20" name="Straight Connector 19">
            <a:extLst>
              <a:ext uri="{FF2B5EF4-FFF2-40B4-BE49-F238E27FC236}">
                <a16:creationId xmlns:a16="http://schemas.microsoft.com/office/drawing/2014/main" id="{4A95FFF9-CE11-4009-B0A9-60A4C5B23B07}"/>
              </a:ext>
            </a:extLst>
          </p:cNvPr>
          <p:cNvCxnSpPr>
            <a:cxnSpLocks/>
          </p:cNvCxnSpPr>
          <p:nvPr/>
        </p:nvCxnSpPr>
        <p:spPr>
          <a:xfrm flipH="1">
            <a:off x="1929531" y="3147686"/>
            <a:ext cx="2420047" cy="0"/>
          </a:xfrm>
          <a:prstGeom prst="line">
            <a:avLst/>
          </a:prstGeom>
          <a:ln w="3810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53EA6E2-F496-4D8D-BB4A-3D62E1422074}"/>
              </a:ext>
            </a:extLst>
          </p:cNvPr>
          <p:cNvCxnSpPr>
            <a:cxnSpLocks/>
          </p:cNvCxnSpPr>
          <p:nvPr/>
        </p:nvCxnSpPr>
        <p:spPr>
          <a:xfrm flipH="1">
            <a:off x="1915246" y="5544104"/>
            <a:ext cx="2330523" cy="0"/>
          </a:xfrm>
          <a:prstGeom prst="line">
            <a:avLst/>
          </a:prstGeom>
          <a:ln w="3810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8D8C4216-066B-4E55-BD96-8B467748D625}"/>
              </a:ext>
            </a:extLst>
          </p:cNvPr>
          <p:cNvSpPr txBox="1"/>
          <p:nvPr/>
        </p:nvSpPr>
        <p:spPr>
          <a:xfrm rot="16200000">
            <a:off x="6107422" y="3201632"/>
            <a:ext cx="4928209" cy="584775"/>
          </a:xfrm>
          <a:prstGeom prst="rect">
            <a:avLst/>
          </a:prstGeom>
          <a:noFill/>
        </p:spPr>
        <p:txBody>
          <a:bodyPr wrap="none" rtlCol="0">
            <a:spAutoFit/>
          </a:bodyPr>
          <a:lstStyle/>
          <a:p>
            <a:r>
              <a:rPr lang="en-US" sz="3200" b="1" dirty="0">
                <a:ln>
                  <a:solidFill>
                    <a:schemeClr val="bg2">
                      <a:lumMod val="25000"/>
                    </a:schemeClr>
                  </a:solidFill>
                </a:ln>
                <a:solidFill>
                  <a:srgbClr val="FFFF00"/>
                </a:solidFill>
              </a:rPr>
              <a:t>East Atlantic Passive Margin</a:t>
            </a:r>
          </a:p>
        </p:txBody>
      </p:sp>
      <p:pic>
        <p:nvPicPr>
          <p:cNvPr id="23" name="Picture 22">
            <a:extLst>
              <a:ext uri="{FF2B5EF4-FFF2-40B4-BE49-F238E27FC236}">
                <a16:creationId xmlns:a16="http://schemas.microsoft.com/office/drawing/2014/main" id="{4D63AE5E-256D-4D6E-9B8E-94A6522A883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376049" y="643944"/>
            <a:ext cx="1113319" cy="5885644"/>
          </a:xfrm>
          <a:prstGeom prst="rect">
            <a:avLst/>
          </a:prstGeom>
        </p:spPr>
      </p:pic>
      <p:sp>
        <p:nvSpPr>
          <p:cNvPr id="5" name="Rectangle 4">
            <a:extLst>
              <a:ext uri="{FF2B5EF4-FFF2-40B4-BE49-F238E27FC236}">
                <a16:creationId xmlns:a16="http://schemas.microsoft.com/office/drawing/2014/main" id="{9013A268-9D54-4816-BBE6-C1F89E98FD13}"/>
              </a:ext>
            </a:extLst>
          </p:cNvPr>
          <p:cNvSpPr/>
          <p:nvPr/>
        </p:nvSpPr>
        <p:spPr>
          <a:xfrm>
            <a:off x="9319526" y="1492624"/>
            <a:ext cx="1211911" cy="1882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3282531-6313-4536-92F9-B6A80A372658}"/>
              </a:ext>
            </a:extLst>
          </p:cNvPr>
          <p:cNvSpPr txBox="1"/>
          <p:nvPr/>
        </p:nvSpPr>
        <p:spPr>
          <a:xfrm rot="16200000">
            <a:off x="2455900" y="4177759"/>
            <a:ext cx="1926489" cy="369332"/>
          </a:xfrm>
          <a:prstGeom prst="rect">
            <a:avLst/>
          </a:prstGeom>
          <a:noFill/>
        </p:spPr>
        <p:txBody>
          <a:bodyPr wrap="none" rtlCol="0">
            <a:spAutoFit/>
          </a:bodyPr>
          <a:lstStyle/>
          <a:p>
            <a:r>
              <a:rPr lang="en-US" b="1" dirty="0" err="1">
                <a:solidFill>
                  <a:schemeClr val="bg1"/>
                </a:solidFill>
              </a:rPr>
              <a:t>Backarc</a:t>
            </a:r>
            <a:r>
              <a:rPr lang="en-US" b="1" dirty="0">
                <a:solidFill>
                  <a:schemeClr val="bg1"/>
                </a:solidFill>
              </a:rPr>
              <a:t> Spreading</a:t>
            </a:r>
          </a:p>
        </p:txBody>
      </p:sp>
      <p:sp>
        <p:nvSpPr>
          <p:cNvPr id="24" name="TextBox 23">
            <a:extLst>
              <a:ext uri="{FF2B5EF4-FFF2-40B4-BE49-F238E27FC236}">
                <a16:creationId xmlns:a16="http://schemas.microsoft.com/office/drawing/2014/main" id="{B3C02450-2AD2-45A8-9377-5B346CC7884F}"/>
              </a:ext>
            </a:extLst>
          </p:cNvPr>
          <p:cNvSpPr txBox="1"/>
          <p:nvPr/>
        </p:nvSpPr>
        <p:spPr>
          <a:xfrm rot="16200000">
            <a:off x="3255510" y="4177760"/>
            <a:ext cx="1660968" cy="369332"/>
          </a:xfrm>
          <a:prstGeom prst="rect">
            <a:avLst/>
          </a:prstGeom>
          <a:noFill/>
        </p:spPr>
        <p:txBody>
          <a:bodyPr wrap="none" rtlCol="0">
            <a:spAutoFit/>
          </a:bodyPr>
          <a:lstStyle/>
          <a:p>
            <a:r>
              <a:rPr lang="en-US" b="1" dirty="0">
                <a:solidFill>
                  <a:schemeClr val="bg1"/>
                </a:solidFill>
              </a:rPr>
              <a:t>Abandoned Arc</a:t>
            </a:r>
          </a:p>
        </p:txBody>
      </p:sp>
      <p:grpSp>
        <p:nvGrpSpPr>
          <p:cNvPr id="33" name="Group 32">
            <a:extLst>
              <a:ext uri="{FF2B5EF4-FFF2-40B4-BE49-F238E27FC236}">
                <a16:creationId xmlns:a16="http://schemas.microsoft.com/office/drawing/2014/main" id="{BF896661-7D81-447A-A234-25D657424105}"/>
              </a:ext>
            </a:extLst>
          </p:cNvPr>
          <p:cNvGrpSpPr/>
          <p:nvPr/>
        </p:nvGrpSpPr>
        <p:grpSpPr>
          <a:xfrm>
            <a:off x="1929530" y="3133734"/>
            <a:ext cx="3490195" cy="2447636"/>
            <a:chOff x="1929530" y="3168812"/>
            <a:chExt cx="3407464" cy="2412558"/>
          </a:xfrm>
        </p:grpSpPr>
        <p:pic>
          <p:nvPicPr>
            <p:cNvPr id="32" name="Picture 31" descr="A close-up of some ice&#10;&#10;Description automatically generated with low confidence">
              <a:extLst>
                <a:ext uri="{FF2B5EF4-FFF2-40B4-BE49-F238E27FC236}">
                  <a16:creationId xmlns:a16="http://schemas.microsoft.com/office/drawing/2014/main" id="{22DE6A38-0579-444D-9A48-BF910F54A732}"/>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168975" y="3173506"/>
              <a:ext cx="3168019" cy="2407864"/>
            </a:xfrm>
            <a:prstGeom prst="rect">
              <a:avLst/>
            </a:prstGeom>
          </p:spPr>
        </p:pic>
        <p:cxnSp>
          <p:nvCxnSpPr>
            <p:cNvPr id="10" name="Straight Connector 9">
              <a:extLst>
                <a:ext uri="{FF2B5EF4-FFF2-40B4-BE49-F238E27FC236}">
                  <a16:creationId xmlns:a16="http://schemas.microsoft.com/office/drawing/2014/main" id="{8351F7C4-A549-4850-BF0E-2C4C0F008D58}"/>
                </a:ext>
              </a:extLst>
            </p:cNvPr>
            <p:cNvCxnSpPr>
              <a:cxnSpLocks/>
            </p:cNvCxnSpPr>
            <p:nvPr/>
          </p:nvCxnSpPr>
          <p:spPr>
            <a:xfrm flipH="1" flipV="1">
              <a:off x="1929531" y="3168812"/>
              <a:ext cx="2420047" cy="15493"/>
            </a:xfrm>
            <a:prstGeom prst="line">
              <a:avLst/>
            </a:prstGeom>
            <a:ln w="3810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8C55720-F06F-4395-8AE3-5E6DD2498C8F}"/>
                </a:ext>
              </a:extLst>
            </p:cNvPr>
            <p:cNvCxnSpPr>
              <a:cxnSpLocks/>
            </p:cNvCxnSpPr>
            <p:nvPr/>
          </p:nvCxnSpPr>
          <p:spPr>
            <a:xfrm flipH="1">
              <a:off x="1929530" y="5532458"/>
              <a:ext cx="2145095" cy="431"/>
            </a:xfrm>
            <a:prstGeom prst="line">
              <a:avLst/>
            </a:prstGeom>
            <a:ln w="38100">
              <a:solidFill>
                <a:schemeClr val="bg2">
                  <a:lumMod val="90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52E5784F-6E84-4F61-9C0D-5380B06A9AFC}"/>
              </a:ext>
            </a:extLst>
          </p:cNvPr>
          <p:cNvGrpSpPr/>
          <p:nvPr/>
        </p:nvGrpSpPr>
        <p:grpSpPr>
          <a:xfrm>
            <a:off x="3603810" y="3004016"/>
            <a:ext cx="595032" cy="2752165"/>
            <a:chOff x="3240741" y="3004016"/>
            <a:chExt cx="595032" cy="2752165"/>
          </a:xfrm>
        </p:grpSpPr>
        <p:cxnSp>
          <p:nvCxnSpPr>
            <p:cNvPr id="13" name="Straight Arrow Connector 12">
              <a:extLst>
                <a:ext uri="{FF2B5EF4-FFF2-40B4-BE49-F238E27FC236}">
                  <a16:creationId xmlns:a16="http://schemas.microsoft.com/office/drawing/2014/main" id="{CBC9E36E-0D98-4017-935E-40EE198FFBB7}"/>
                </a:ext>
              </a:extLst>
            </p:cNvPr>
            <p:cNvCxnSpPr>
              <a:cxnSpLocks/>
            </p:cNvCxnSpPr>
            <p:nvPr/>
          </p:nvCxnSpPr>
          <p:spPr>
            <a:xfrm>
              <a:off x="3240741" y="3290887"/>
              <a:ext cx="595032" cy="0"/>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702EA38-F0B2-40F6-AF13-7FB84FCA8C07}"/>
                </a:ext>
              </a:extLst>
            </p:cNvPr>
            <p:cNvCxnSpPr>
              <a:cxnSpLocks/>
            </p:cNvCxnSpPr>
            <p:nvPr/>
          </p:nvCxnSpPr>
          <p:spPr>
            <a:xfrm>
              <a:off x="3240741" y="5406558"/>
              <a:ext cx="595032" cy="0"/>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4EDBB85-90F1-4603-880E-7802CD1F0BFD}"/>
                </a:ext>
              </a:extLst>
            </p:cNvPr>
            <p:cNvCxnSpPr>
              <a:cxnSpLocks/>
            </p:cNvCxnSpPr>
            <p:nvPr/>
          </p:nvCxnSpPr>
          <p:spPr>
            <a:xfrm flipH="1">
              <a:off x="3240741" y="5756181"/>
              <a:ext cx="595032" cy="0"/>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C6042C1-BBAA-48AA-A915-FCE6EF2BEB15}"/>
                </a:ext>
              </a:extLst>
            </p:cNvPr>
            <p:cNvCxnSpPr>
              <a:cxnSpLocks/>
            </p:cNvCxnSpPr>
            <p:nvPr/>
          </p:nvCxnSpPr>
          <p:spPr>
            <a:xfrm flipH="1">
              <a:off x="3240741" y="3004016"/>
              <a:ext cx="595032" cy="0"/>
            </a:xfrm>
            <a:prstGeom prst="straightConnector1">
              <a:avLst/>
            </a:prstGeom>
            <a:ln w="38100">
              <a:solidFill>
                <a:srgbClr val="FFFF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pic>
        <p:nvPicPr>
          <p:cNvPr id="6" name="Slide_25_Portland_Audio_Project">
            <a:hlinkClick r:id="" action="ppaction://media"/>
            <a:extLst>
              <a:ext uri="{FF2B5EF4-FFF2-40B4-BE49-F238E27FC236}">
                <a16:creationId xmlns:a16="http://schemas.microsoft.com/office/drawing/2014/main" id="{C5DA401E-5316-4477-822D-AD65B93D65B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8899124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51" fill="hold"/>
                                        <p:tgtEl>
                                          <p:spTgt spid="6"/>
                                        </p:tgtEl>
                                      </p:cBhvr>
                                    </p:cmd>
                                  </p:childTnLst>
                                </p:cTn>
                              </p:par>
                              <p:par>
                                <p:cTn id="7" presetID="42" presetClass="path" presetSubtype="0" accel="50000" decel="50000" fill="hold" nodeType="withEffect">
                                  <p:stCondLst>
                                    <p:cond delay="1000"/>
                                  </p:stCondLst>
                                  <p:childTnLst>
                                    <p:animMotion origin="layout" path="M -2.08333E-6 3.33333E-6 L 0.18959 0.00231 " pathEditMode="relative" rAng="0" ptsTypes="AA">
                                      <p:cBhvr>
                                        <p:cTn id="8" dur="5000" fill="hold"/>
                                        <p:tgtEl>
                                          <p:spTgt spid="33"/>
                                        </p:tgtEl>
                                        <p:attrNameLst>
                                          <p:attrName>ppt_x</p:attrName>
                                          <p:attrName>ppt_y</p:attrName>
                                        </p:attrNameLst>
                                      </p:cBhvr>
                                      <p:rCtr x="9479" y="116"/>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463BF59-E2FB-4EF8-80F8-30B080DE4A3E}"/>
              </a:ext>
            </a:extLst>
          </p:cNvPr>
          <p:cNvSpPr/>
          <p:nvPr/>
        </p:nvSpPr>
        <p:spPr>
          <a:xfrm>
            <a:off x="0" y="1155700"/>
            <a:ext cx="6670945" cy="57023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131CBA4-CB3B-4742-A2FF-57A971AE7F69}"/>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rcRect/>
          <a:stretch/>
        </p:blipFill>
        <p:spPr>
          <a:xfrm>
            <a:off x="17729" y="1350668"/>
            <a:ext cx="6594771" cy="5047281"/>
          </a:xfrm>
          <a:prstGeom prst="rect">
            <a:avLst/>
          </a:prstGeom>
        </p:spPr>
      </p:pic>
      <p:grpSp>
        <p:nvGrpSpPr>
          <p:cNvPr id="20" name="Group 19">
            <a:extLst>
              <a:ext uri="{FF2B5EF4-FFF2-40B4-BE49-F238E27FC236}">
                <a16:creationId xmlns:a16="http://schemas.microsoft.com/office/drawing/2014/main" id="{4FEA0A8E-A4B9-4C31-9197-93914553C67A}"/>
              </a:ext>
            </a:extLst>
          </p:cNvPr>
          <p:cNvGrpSpPr>
            <a:grpSpLocks noChangeAspect="1"/>
          </p:cNvGrpSpPr>
          <p:nvPr/>
        </p:nvGrpSpPr>
        <p:grpSpPr>
          <a:xfrm>
            <a:off x="6636434" y="0"/>
            <a:ext cx="5038732" cy="6858000"/>
            <a:chOff x="5012055" y="419206"/>
            <a:chExt cx="4705026" cy="6403807"/>
          </a:xfrm>
        </p:grpSpPr>
        <p:grpSp>
          <p:nvGrpSpPr>
            <p:cNvPr id="8" name="Group 7">
              <a:extLst>
                <a:ext uri="{FF2B5EF4-FFF2-40B4-BE49-F238E27FC236}">
                  <a16:creationId xmlns:a16="http://schemas.microsoft.com/office/drawing/2014/main" id="{FC78B41A-37CD-4B27-8AD5-784AEFF994A0}"/>
                </a:ext>
              </a:extLst>
            </p:cNvPr>
            <p:cNvGrpSpPr>
              <a:grpSpLocks noChangeAspect="1"/>
            </p:cNvGrpSpPr>
            <p:nvPr/>
          </p:nvGrpSpPr>
          <p:grpSpPr>
            <a:xfrm>
              <a:off x="5109875" y="419206"/>
              <a:ext cx="4607206" cy="6403807"/>
              <a:chOff x="1690820" y="-525445"/>
              <a:chExt cx="3832367" cy="5326814"/>
            </a:xfrm>
          </p:grpSpPr>
          <p:pic>
            <p:nvPicPr>
              <p:cNvPr id="7" name="Picture 6" hidden="1">
                <a:extLst>
                  <a:ext uri="{FF2B5EF4-FFF2-40B4-BE49-F238E27FC236}">
                    <a16:creationId xmlns:a16="http://schemas.microsoft.com/office/drawing/2014/main" id="{6BD81A52-A81C-4085-A877-D250B599D68B}"/>
                  </a:ext>
                </a:extLst>
              </p:cNvPr>
              <p:cNvPicPr>
                <a:picLocks noChangeAspect="1"/>
              </p:cNvPicPr>
              <p:nvPr/>
            </p:nvPicPr>
            <p:blipFill>
              <a:blip r:embed="rId7"/>
              <a:stretch>
                <a:fillRect/>
              </a:stretch>
            </p:blipFill>
            <p:spPr>
              <a:xfrm rot="21051514">
                <a:off x="1690820" y="1587223"/>
                <a:ext cx="3360439" cy="2610470"/>
              </a:xfrm>
              <a:prstGeom prst="rect">
                <a:avLst/>
              </a:prstGeom>
            </p:spPr>
          </p:pic>
          <p:pic>
            <p:nvPicPr>
              <p:cNvPr id="3" name="Picture 2">
                <a:extLst>
                  <a:ext uri="{FF2B5EF4-FFF2-40B4-BE49-F238E27FC236}">
                    <a16:creationId xmlns:a16="http://schemas.microsoft.com/office/drawing/2014/main" id="{28A99287-F4A1-4D9F-A168-2AAF9D993837}"/>
                  </a:ext>
                </a:extLst>
              </p:cNvPr>
              <p:cNvPicPr>
                <a:picLocks noChangeAspect="1"/>
              </p:cNvPicPr>
              <p:nvPr/>
            </p:nvPicPr>
            <p:blipFill rotWithShape="1">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21073737">
                <a:off x="2081296" y="-525445"/>
                <a:ext cx="3441891" cy="3462981"/>
              </a:xfrm>
              <a:prstGeom prst="rect">
                <a:avLst/>
              </a:prstGeom>
            </p:spPr>
          </p:pic>
          <p:pic>
            <p:nvPicPr>
              <p:cNvPr id="2" name="Picture 1">
                <a:extLst>
                  <a:ext uri="{FF2B5EF4-FFF2-40B4-BE49-F238E27FC236}">
                    <a16:creationId xmlns:a16="http://schemas.microsoft.com/office/drawing/2014/main" id="{C91B0FEB-9E79-40FF-AE30-9D242C4E625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75631">
                <a:off x="2389888" y="3161412"/>
                <a:ext cx="1033538" cy="1639957"/>
              </a:xfrm>
              <a:prstGeom prst="rect">
                <a:avLst/>
              </a:prstGeom>
            </p:spPr>
          </p:pic>
        </p:grpSp>
        <p:sp>
          <p:nvSpPr>
            <p:cNvPr id="11" name="Freeform: Shape 10">
              <a:extLst>
                <a:ext uri="{FF2B5EF4-FFF2-40B4-BE49-F238E27FC236}">
                  <a16:creationId xmlns:a16="http://schemas.microsoft.com/office/drawing/2014/main" id="{0714331A-A72B-4E6D-B473-679263696735}"/>
                </a:ext>
              </a:extLst>
            </p:cNvPr>
            <p:cNvSpPr/>
            <p:nvPr/>
          </p:nvSpPr>
          <p:spPr>
            <a:xfrm>
              <a:off x="6615113" y="4595814"/>
              <a:ext cx="1000125" cy="461962"/>
            </a:xfrm>
            <a:custGeom>
              <a:avLst/>
              <a:gdLst>
                <a:gd name="connsiteX0" fmla="*/ 14288 w 1019175"/>
                <a:gd name="connsiteY0" fmla="*/ 28575 h 333375"/>
                <a:gd name="connsiteX1" fmla="*/ 0 w 1019175"/>
                <a:gd name="connsiteY1" fmla="*/ 314325 h 333375"/>
                <a:gd name="connsiteX2" fmla="*/ 1009650 w 1019175"/>
                <a:gd name="connsiteY2" fmla="*/ 333375 h 333375"/>
                <a:gd name="connsiteX3" fmla="*/ 1019175 w 1019175"/>
                <a:gd name="connsiteY3" fmla="*/ 0 h 333375"/>
              </a:gdLst>
              <a:ahLst/>
              <a:cxnLst>
                <a:cxn ang="0">
                  <a:pos x="connsiteX0" y="connsiteY0"/>
                </a:cxn>
                <a:cxn ang="0">
                  <a:pos x="connsiteX1" y="connsiteY1"/>
                </a:cxn>
                <a:cxn ang="0">
                  <a:pos x="connsiteX2" y="connsiteY2"/>
                </a:cxn>
                <a:cxn ang="0">
                  <a:pos x="connsiteX3" y="connsiteY3"/>
                </a:cxn>
              </a:cxnLst>
              <a:rect l="l" t="t" r="r" b="b"/>
              <a:pathLst>
                <a:path w="1019175" h="333375">
                  <a:moveTo>
                    <a:pt x="14288" y="28575"/>
                  </a:moveTo>
                  <a:lnTo>
                    <a:pt x="0" y="314325"/>
                  </a:lnTo>
                  <a:lnTo>
                    <a:pt x="1009650" y="333375"/>
                  </a:lnTo>
                  <a:lnTo>
                    <a:pt x="1019175" y="0"/>
                  </a:lnTo>
                </a:path>
              </a:pathLst>
            </a:custGeom>
            <a:noFill/>
            <a:ln w="28575">
              <a:solidFill>
                <a:srgbClr val="6868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03729C92-85E4-4738-AC82-182852479EAE}"/>
                </a:ext>
              </a:extLst>
            </p:cNvPr>
            <p:cNvCxnSpPr>
              <a:cxnSpLocks/>
            </p:cNvCxnSpPr>
            <p:nvPr/>
          </p:nvCxnSpPr>
          <p:spPr>
            <a:xfrm>
              <a:off x="5626748" y="4625086"/>
              <a:ext cx="702615" cy="14693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5409ABA-CF2B-49FA-9AD7-5B408856F9C1}"/>
                </a:ext>
              </a:extLst>
            </p:cNvPr>
            <p:cNvCxnSpPr>
              <a:cxnSpLocks/>
            </p:cNvCxnSpPr>
            <p:nvPr/>
          </p:nvCxnSpPr>
          <p:spPr>
            <a:xfrm rot="1500000" flipH="1">
              <a:off x="5658824" y="4309530"/>
              <a:ext cx="700088" cy="1666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7722E38-D4EA-4389-913B-4E7CF99D31FA}"/>
                </a:ext>
              </a:extLst>
            </p:cNvPr>
            <p:cNvPicPr>
              <a:picLocks noChangeAspect="1"/>
            </p:cNvPicPr>
            <p:nvPr/>
          </p:nvPicPr>
          <p:blipFill>
            <a:blip r:embed="rId10"/>
            <a:stretch>
              <a:fillRect/>
            </a:stretch>
          </p:blipFill>
          <p:spPr>
            <a:xfrm>
              <a:off x="5012055" y="4429126"/>
              <a:ext cx="2103120" cy="1921189"/>
            </a:xfrm>
            <a:prstGeom prst="rect">
              <a:avLst/>
            </a:prstGeom>
          </p:spPr>
        </p:pic>
        <p:cxnSp>
          <p:nvCxnSpPr>
            <p:cNvPr id="14" name="Straight Arrow Connector 13">
              <a:extLst>
                <a:ext uri="{FF2B5EF4-FFF2-40B4-BE49-F238E27FC236}">
                  <a16:creationId xmlns:a16="http://schemas.microsoft.com/office/drawing/2014/main" id="{36572FF3-8960-497A-938A-57A026F4A4FE}"/>
                </a:ext>
              </a:extLst>
            </p:cNvPr>
            <p:cNvCxnSpPr>
              <a:cxnSpLocks/>
            </p:cNvCxnSpPr>
            <p:nvPr/>
          </p:nvCxnSpPr>
          <p:spPr>
            <a:xfrm>
              <a:off x="5162550" y="5595938"/>
              <a:ext cx="700088" cy="1666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6E4A0FA-CFB8-404A-8459-A9FC4DFB8A7C}"/>
                </a:ext>
              </a:extLst>
            </p:cNvPr>
            <p:cNvCxnSpPr>
              <a:cxnSpLocks/>
            </p:cNvCxnSpPr>
            <p:nvPr/>
          </p:nvCxnSpPr>
          <p:spPr>
            <a:xfrm rot="1680000" flipH="1">
              <a:off x="5276702" y="5991827"/>
              <a:ext cx="700088" cy="1666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31F15816-C3D6-4328-A075-589BFDD5A647}"/>
              </a:ext>
            </a:extLst>
          </p:cNvPr>
          <p:cNvSpPr txBox="1"/>
          <p:nvPr/>
        </p:nvSpPr>
        <p:spPr>
          <a:xfrm rot="19101746">
            <a:off x="1627788" y="4521285"/>
            <a:ext cx="1834413" cy="523220"/>
          </a:xfrm>
          <a:prstGeom prst="rect">
            <a:avLst/>
          </a:prstGeom>
          <a:noFill/>
        </p:spPr>
        <p:txBody>
          <a:bodyPr wrap="none" rtlCol="0">
            <a:spAutoFit/>
          </a:bodyPr>
          <a:lstStyle/>
          <a:p>
            <a:r>
              <a:rPr lang="en-US" sz="2800" b="1" dirty="0">
                <a:solidFill>
                  <a:srgbClr val="FFFF00"/>
                </a:solidFill>
              </a:rPr>
              <a:t>Unaffected</a:t>
            </a:r>
          </a:p>
        </p:txBody>
      </p:sp>
      <p:sp>
        <p:nvSpPr>
          <p:cNvPr id="25" name="TextBox 24">
            <a:extLst>
              <a:ext uri="{FF2B5EF4-FFF2-40B4-BE49-F238E27FC236}">
                <a16:creationId xmlns:a16="http://schemas.microsoft.com/office/drawing/2014/main" id="{3F21D493-2BBD-4621-A1CE-6878C52F164C}"/>
              </a:ext>
            </a:extLst>
          </p:cNvPr>
          <p:cNvSpPr txBox="1"/>
          <p:nvPr/>
        </p:nvSpPr>
        <p:spPr>
          <a:xfrm rot="20196153">
            <a:off x="3159297" y="3335327"/>
            <a:ext cx="1543436" cy="461665"/>
          </a:xfrm>
          <a:prstGeom prst="rect">
            <a:avLst/>
          </a:prstGeom>
          <a:noFill/>
        </p:spPr>
        <p:txBody>
          <a:bodyPr wrap="none" rtlCol="0">
            <a:spAutoFit/>
          </a:bodyPr>
          <a:lstStyle/>
          <a:p>
            <a:r>
              <a:rPr lang="en-US" sz="2400" b="1" dirty="0">
                <a:solidFill>
                  <a:srgbClr val="FFFF00"/>
                </a:solidFill>
              </a:rPr>
              <a:t>Subducted</a:t>
            </a:r>
          </a:p>
        </p:txBody>
      </p:sp>
      <p:sp>
        <p:nvSpPr>
          <p:cNvPr id="26" name="TextBox 25">
            <a:extLst>
              <a:ext uri="{FF2B5EF4-FFF2-40B4-BE49-F238E27FC236}">
                <a16:creationId xmlns:a16="http://schemas.microsoft.com/office/drawing/2014/main" id="{CC8A2143-BF5A-42F0-9800-7ED752636D70}"/>
              </a:ext>
            </a:extLst>
          </p:cNvPr>
          <p:cNvSpPr txBox="1"/>
          <p:nvPr/>
        </p:nvSpPr>
        <p:spPr>
          <a:xfrm rot="17559134">
            <a:off x="7901020" y="5305448"/>
            <a:ext cx="1992661" cy="584775"/>
          </a:xfrm>
          <a:prstGeom prst="rect">
            <a:avLst/>
          </a:prstGeom>
          <a:noFill/>
        </p:spPr>
        <p:txBody>
          <a:bodyPr wrap="none" rtlCol="0">
            <a:spAutoFit/>
          </a:bodyPr>
          <a:lstStyle/>
          <a:p>
            <a:r>
              <a:rPr lang="en-US" sz="3200" b="1" dirty="0"/>
              <a:t>Subducted</a:t>
            </a:r>
          </a:p>
        </p:txBody>
      </p:sp>
      <p:sp>
        <p:nvSpPr>
          <p:cNvPr id="5" name="TextBox 4">
            <a:extLst>
              <a:ext uri="{FF2B5EF4-FFF2-40B4-BE49-F238E27FC236}">
                <a16:creationId xmlns:a16="http://schemas.microsoft.com/office/drawing/2014/main" id="{D6F658A5-FC12-4B7B-BB5F-85F70898DCAA}"/>
              </a:ext>
            </a:extLst>
          </p:cNvPr>
          <p:cNvSpPr txBox="1"/>
          <p:nvPr/>
        </p:nvSpPr>
        <p:spPr>
          <a:xfrm>
            <a:off x="9550907" y="718396"/>
            <a:ext cx="1446999" cy="1077218"/>
          </a:xfrm>
          <a:prstGeom prst="rect">
            <a:avLst/>
          </a:prstGeom>
          <a:noFill/>
        </p:spPr>
        <p:txBody>
          <a:bodyPr wrap="none" rtlCol="0">
            <a:spAutoFit/>
          </a:bodyPr>
          <a:lstStyle/>
          <a:p>
            <a:r>
              <a:rPr lang="en-US" sz="3200" b="1" dirty="0"/>
              <a:t>Alberta</a:t>
            </a:r>
          </a:p>
          <a:p>
            <a:r>
              <a:rPr lang="en-US" sz="3200" b="1" dirty="0"/>
              <a:t>Basin</a:t>
            </a:r>
          </a:p>
        </p:txBody>
      </p:sp>
      <p:sp>
        <p:nvSpPr>
          <p:cNvPr id="21" name="TextBox 20">
            <a:extLst>
              <a:ext uri="{FF2B5EF4-FFF2-40B4-BE49-F238E27FC236}">
                <a16:creationId xmlns:a16="http://schemas.microsoft.com/office/drawing/2014/main" id="{1B465A2D-D6C8-4D87-ACE6-F29D42CDCFC9}"/>
              </a:ext>
            </a:extLst>
          </p:cNvPr>
          <p:cNvSpPr txBox="1"/>
          <p:nvPr/>
        </p:nvSpPr>
        <p:spPr>
          <a:xfrm>
            <a:off x="10251992" y="3655336"/>
            <a:ext cx="1698863" cy="1077218"/>
          </a:xfrm>
          <a:prstGeom prst="rect">
            <a:avLst/>
          </a:prstGeom>
          <a:noFill/>
        </p:spPr>
        <p:txBody>
          <a:bodyPr wrap="none" rtlCol="0">
            <a:spAutoFit/>
          </a:bodyPr>
          <a:lstStyle/>
          <a:p>
            <a:r>
              <a:rPr lang="en-US" sz="3200" b="1" dirty="0"/>
              <a:t>Williston</a:t>
            </a:r>
          </a:p>
          <a:p>
            <a:r>
              <a:rPr lang="en-US" sz="3200" b="1" dirty="0"/>
              <a:t>Basin</a:t>
            </a:r>
          </a:p>
        </p:txBody>
      </p:sp>
      <p:cxnSp>
        <p:nvCxnSpPr>
          <p:cNvPr id="24" name="Straight Connector 23">
            <a:extLst>
              <a:ext uri="{FF2B5EF4-FFF2-40B4-BE49-F238E27FC236}">
                <a16:creationId xmlns:a16="http://schemas.microsoft.com/office/drawing/2014/main" id="{1C9072F1-D9C2-4623-8555-A1796D093F0C}"/>
              </a:ext>
            </a:extLst>
          </p:cNvPr>
          <p:cNvCxnSpPr>
            <a:cxnSpLocks/>
          </p:cNvCxnSpPr>
          <p:nvPr/>
        </p:nvCxnSpPr>
        <p:spPr>
          <a:xfrm>
            <a:off x="4934126" y="1903194"/>
            <a:ext cx="45720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D83C763-892D-4FD3-B2EC-8DBD29CA73C0}"/>
              </a:ext>
            </a:extLst>
          </p:cNvPr>
          <p:cNvSpPr txBox="1"/>
          <p:nvPr/>
        </p:nvSpPr>
        <p:spPr>
          <a:xfrm>
            <a:off x="4719079" y="1533862"/>
            <a:ext cx="900311" cy="369332"/>
          </a:xfrm>
          <a:prstGeom prst="rect">
            <a:avLst/>
          </a:prstGeom>
          <a:noFill/>
        </p:spPr>
        <p:txBody>
          <a:bodyPr wrap="none" rtlCol="0">
            <a:spAutoFit/>
          </a:bodyPr>
          <a:lstStyle/>
          <a:p>
            <a:r>
              <a:rPr lang="en-US" b="1" dirty="0">
                <a:solidFill>
                  <a:srgbClr val="FFFF00"/>
                </a:solidFill>
              </a:rPr>
              <a:t>500 Km</a:t>
            </a:r>
          </a:p>
        </p:txBody>
      </p:sp>
      <p:cxnSp>
        <p:nvCxnSpPr>
          <p:cNvPr id="28" name="Straight Connector 27">
            <a:extLst>
              <a:ext uri="{FF2B5EF4-FFF2-40B4-BE49-F238E27FC236}">
                <a16:creationId xmlns:a16="http://schemas.microsoft.com/office/drawing/2014/main" id="{1C38578D-EEE7-45A2-8B27-A56D1DB3CBDE}"/>
              </a:ext>
            </a:extLst>
          </p:cNvPr>
          <p:cNvCxnSpPr>
            <a:cxnSpLocks/>
          </p:cNvCxnSpPr>
          <p:nvPr/>
        </p:nvCxnSpPr>
        <p:spPr>
          <a:xfrm>
            <a:off x="10524045" y="5162916"/>
            <a:ext cx="100584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EA6142F-616E-41AA-BBFE-FE901F2FBDA6}"/>
              </a:ext>
            </a:extLst>
          </p:cNvPr>
          <p:cNvSpPr txBox="1"/>
          <p:nvPr/>
        </p:nvSpPr>
        <p:spPr>
          <a:xfrm>
            <a:off x="10576810" y="4782897"/>
            <a:ext cx="900311" cy="369332"/>
          </a:xfrm>
          <a:prstGeom prst="rect">
            <a:avLst/>
          </a:prstGeom>
          <a:noFill/>
          <a:ln>
            <a:noFill/>
          </a:ln>
        </p:spPr>
        <p:txBody>
          <a:bodyPr wrap="none" rtlCol="0">
            <a:spAutoFit/>
          </a:bodyPr>
          <a:lstStyle/>
          <a:p>
            <a:r>
              <a:rPr lang="en-US" b="1" dirty="0"/>
              <a:t>500 Km</a:t>
            </a:r>
          </a:p>
        </p:txBody>
      </p:sp>
      <p:sp>
        <p:nvSpPr>
          <p:cNvPr id="6" name="TextBox 5">
            <a:extLst>
              <a:ext uri="{FF2B5EF4-FFF2-40B4-BE49-F238E27FC236}">
                <a16:creationId xmlns:a16="http://schemas.microsoft.com/office/drawing/2014/main" id="{AB6DA55D-761A-490E-8260-4B508BFA2FF5}"/>
              </a:ext>
            </a:extLst>
          </p:cNvPr>
          <p:cNvSpPr txBox="1"/>
          <p:nvPr/>
        </p:nvSpPr>
        <p:spPr>
          <a:xfrm>
            <a:off x="-1" y="0"/>
            <a:ext cx="6675120" cy="1371600"/>
          </a:xfrm>
          <a:prstGeom prst="rect">
            <a:avLst/>
          </a:prstGeom>
          <a:solidFill>
            <a:schemeClr val="tx1"/>
          </a:solidFill>
        </p:spPr>
        <p:txBody>
          <a:bodyPr wrap="square" rtlCol="0" anchor="ctr">
            <a:spAutoFit/>
          </a:bodyPr>
          <a:lstStyle/>
          <a:p>
            <a:pPr algn="ctr"/>
            <a:r>
              <a:rPr lang="en-US" sz="3800" b="1" dirty="0">
                <a:solidFill>
                  <a:srgbClr val="FFFF00"/>
                </a:solidFill>
              </a:rPr>
              <a:t>Recent Continental Subduction</a:t>
            </a:r>
          </a:p>
        </p:txBody>
      </p:sp>
      <p:cxnSp>
        <p:nvCxnSpPr>
          <p:cNvPr id="10" name="Straight Connector 9">
            <a:extLst>
              <a:ext uri="{FF2B5EF4-FFF2-40B4-BE49-F238E27FC236}">
                <a16:creationId xmlns:a16="http://schemas.microsoft.com/office/drawing/2014/main" id="{62CB364F-5FCF-4C4E-B3CD-CE17281A2005}"/>
              </a:ext>
            </a:extLst>
          </p:cNvPr>
          <p:cNvCxnSpPr/>
          <p:nvPr/>
        </p:nvCxnSpPr>
        <p:spPr>
          <a:xfrm>
            <a:off x="6578411" y="0"/>
            <a:ext cx="0"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2931125-2F02-4F7C-95EF-04949B4F5F70}"/>
              </a:ext>
            </a:extLst>
          </p:cNvPr>
          <p:cNvSpPr txBox="1"/>
          <p:nvPr/>
        </p:nvSpPr>
        <p:spPr>
          <a:xfrm>
            <a:off x="9424249" y="5327302"/>
            <a:ext cx="2687493" cy="1384995"/>
          </a:xfrm>
          <a:prstGeom prst="rect">
            <a:avLst/>
          </a:prstGeom>
          <a:noFill/>
        </p:spPr>
        <p:txBody>
          <a:bodyPr wrap="square" rtlCol="0">
            <a:spAutoFit/>
          </a:bodyPr>
          <a:lstStyle/>
          <a:p>
            <a:r>
              <a:rPr lang="en-US" sz="2800" b="1" dirty="0"/>
              <a:t>Mississippian</a:t>
            </a:r>
          </a:p>
          <a:p>
            <a:r>
              <a:rPr lang="en-US" sz="2800" b="1" dirty="0"/>
              <a:t>Continental </a:t>
            </a:r>
          </a:p>
          <a:p>
            <a:r>
              <a:rPr lang="en-US" sz="2800" b="1" dirty="0"/>
              <a:t>Subduction</a:t>
            </a:r>
          </a:p>
        </p:txBody>
      </p:sp>
      <p:sp>
        <p:nvSpPr>
          <p:cNvPr id="31" name="TextBox 30">
            <a:extLst>
              <a:ext uri="{FF2B5EF4-FFF2-40B4-BE49-F238E27FC236}">
                <a16:creationId xmlns:a16="http://schemas.microsoft.com/office/drawing/2014/main" id="{4CA00F19-A519-447E-A6E0-35429EBEA5E7}"/>
              </a:ext>
            </a:extLst>
          </p:cNvPr>
          <p:cNvSpPr txBox="1"/>
          <p:nvPr/>
        </p:nvSpPr>
        <p:spPr>
          <a:xfrm>
            <a:off x="3541247" y="4553609"/>
            <a:ext cx="2264274" cy="769441"/>
          </a:xfrm>
          <a:prstGeom prst="rect">
            <a:avLst/>
          </a:prstGeom>
          <a:noFill/>
          <a:ln>
            <a:noFill/>
          </a:ln>
        </p:spPr>
        <p:txBody>
          <a:bodyPr wrap="none" rtlCol="0">
            <a:spAutoFit/>
          </a:bodyPr>
          <a:lstStyle/>
          <a:p>
            <a:r>
              <a:rPr lang="en-US" sz="4400" b="1" dirty="0"/>
              <a:t>Australia</a:t>
            </a:r>
          </a:p>
        </p:txBody>
      </p:sp>
      <p:sp>
        <p:nvSpPr>
          <p:cNvPr id="32" name="Freeform: Shape 31">
            <a:extLst>
              <a:ext uri="{FF2B5EF4-FFF2-40B4-BE49-F238E27FC236}">
                <a16:creationId xmlns:a16="http://schemas.microsoft.com/office/drawing/2014/main" id="{80ABB258-A5CA-4105-AC4B-354C62443B4E}"/>
              </a:ext>
            </a:extLst>
          </p:cNvPr>
          <p:cNvSpPr/>
          <p:nvPr/>
        </p:nvSpPr>
        <p:spPr>
          <a:xfrm>
            <a:off x="9639300" y="1847850"/>
            <a:ext cx="276225" cy="261938"/>
          </a:xfrm>
          <a:custGeom>
            <a:avLst/>
            <a:gdLst>
              <a:gd name="connsiteX0" fmla="*/ 4763 w 276225"/>
              <a:gd name="connsiteY0" fmla="*/ 133350 h 261938"/>
              <a:gd name="connsiteX1" fmla="*/ 9525 w 276225"/>
              <a:gd name="connsiteY1" fmla="*/ 157163 h 261938"/>
              <a:gd name="connsiteX2" fmla="*/ 0 w 276225"/>
              <a:gd name="connsiteY2" fmla="*/ 204788 h 261938"/>
              <a:gd name="connsiteX3" fmla="*/ 4763 w 276225"/>
              <a:gd name="connsiteY3" fmla="*/ 257175 h 261938"/>
              <a:gd name="connsiteX4" fmla="*/ 19050 w 276225"/>
              <a:gd name="connsiteY4" fmla="*/ 261938 h 261938"/>
              <a:gd name="connsiteX5" fmla="*/ 95250 w 276225"/>
              <a:gd name="connsiteY5" fmla="*/ 257175 h 261938"/>
              <a:gd name="connsiteX6" fmla="*/ 123825 w 276225"/>
              <a:gd name="connsiteY6" fmla="*/ 242888 h 261938"/>
              <a:gd name="connsiteX7" fmla="*/ 152400 w 276225"/>
              <a:gd name="connsiteY7" fmla="*/ 228600 h 261938"/>
              <a:gd name="connsiteX8" fmla="*/ 166688 w 276225"/>
              <a:gd name="connsiteY8" fmla="*/ 214313 h 261938"/>
              <a:gd name="connsiteX9" fmla="*/ 180975 w 276225"/>
              <a:gd name="connsiteY9" fmla="*/ 209550 h 261938"/>
              <a:gd name="connsiteX10" fmla="*/ 209550 w 276225"/>
              <a:gd name="connsiteY10" fmla="*/ 190500 h 261938"/>
              <a:gd name="connsiteX11" fmla="*/ 233363 w 276225"/>
              <a:gd name="connsiteY11" fmla="*/ 161925 h 261938"/>
              <a:gd name="connsiteX12" fmla="*/ 242888 w 276225"/>
              <a:gd name="connsiteY12" fmla="*/ 147638 h 261938"/>
              <a:gd name="connsiteX13" fmla="*/ 257175 w 276225"/>
              <a:gd name="connsiteY13" fmla="*/ 133350 h 261938"/>
              <a:gd name="connsiteX14" fmla="*/ 266700 w 276225"/>
              <a:gd name="connsiteY14" fmla="*/ 114300 h 261938"/>
              <a:gd name="connsiteX15" fmla="*/ 271463 w 276225"/>
              <a:gd name="connsiteY15" fmla="*/ 85725 h 261938"/>
              <a:gd name="connsiteX16" fmla="*/ 276225 w 276225"/>
              <a:gd name="connsiteY16" fmla="*/ 71438 h 261938"/>
              <a:gd name="connsiteX17" fmla="*/ 261938 w 276225"/>
              <a:gd name="connsiteY17" fmla="*/ 23813 h 261938"/>
              <a:gd name="connsiteX18" fmla="*/ 247650 w 276225"/>
              <a:gd name="connsiteY18" fmla="*/ 14288 h 261938"/>
              <a:gd name="connsiteX19" fmla="*/ 204788 w 276225"/>
              <a:gd name="connsiteY19" fmla="*/ 0 h 261938"/>
              <a:gd name="connsiteX20" fmla="*/ 133350 w 276225"/>
              <a:gd name="connsiteY20" fmla="*/ 4763 h 261938"/>
              <a:gd name="connsiteX21" fmla="*/ 109538 w 276225"/>
              <a:gd name="connsiteY21" fmla="*/ 28575 h 261938"/>
              <a:gd name="connsiteX22" fmla="*/ 95250 w 276225"/>
              <a:gd name="connsiteY22" fmla="*/ 33338 h 261938"/>
              <a:gd name="connsiteX23" fmla="*/ 90488 w 276225"/>
              <a:gd name="connsiteY23" fmla="*/ 47625 h 261938"/>
              <a:gd name="connsiteX24" fmla="*/ 66675 w 276225"/>
              <a:gd name="connsiteY24" fmla="*/ 76200 h 261938"/>
              <a:gd name="connsiteX25" fmla="*/ 52388 w 276225"/>
              <a:gd name="connsiteY25" fmla="*/ 85725 h 261938"/>
              <a:gd name="connsiteX26" fmla="*/ 38100 w 276225"/>
              <a:gd name="connsiteY26" fmla="*/ 90488 h 261938"/>
              <a:gd name="connsiteX27" fmla="*/ 23813 w 276225"/>
              <a:gd name="connsiteY27" fmla="*/ 100013 h 261938"/>
              <a:gd name="connsiteX28" fmla="*/ 4763 w 276225"/>
              <a:gd name="connsiteY28" fmla="*/ 133350 h 26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76225" h="261938">
                <a:moveTo>
                  <a:pt x="4763" y="133350"/>
                </a:moveTo>
                <a:cubicBezTo>
                  <a:pt x="2382" y="142875"/>
                  <a:pt x="9525" y="149068"/>
                  <a:pt x="9525" y="157163"/>
                </a:cubicBezTo>
                <a:cubicBezTo>
                  <a:pt x="9525" y="179055"/>
                  <a:pt x="5866" y="187192"/>
                  <a:pt x="0" y="204788"/>
                </a:cubicBezTo>
                <a:cubicBezTo>
                  <a:pt x="1588" y="222250"/>
                  <a:pt x="-782" y="240540"/>
                  <a:pt x="4763" y="257175"/>
                </a:cubicBezTo>
                <a:cubicBezTo>
                  <a:pt x="6350" y="261937"/>
                  <a:pt x="14030" y="261938"/>
                  <a:pt x="19050" y="261938"/>
                </a:cubicBezTo>
                <a:cubicBezTo>
                  <a:pt x="44500" y="261938"/>
                  <a:pt x="69850" y="258763"/>
                  <a:pt x="95250" y="257175"/>
                </a:cubicBezTo>
                <a:cubicBezTo>
                  <a:pt x="131157" y="245208"/>
                  <a:pt x="86903" y="261349"/>
                  <a:pt x="123825" y="242888"/>
                </a:cubicBezTo>
                <a:cubicBezTo>
                  <a:pt x="145306" y="232147"/>
                  <a:pt x="131926" y="245662"/>
                  <a:pt x="152400" y="228600"/>
                </a:cubicBezTo>
                <a:cubicBezTo>
                  <a:pt x="157574" y="224288"/>
                  <a:pt x="161084" y="218049"/>
                  <a:pt x="166688" y="214313"/>
                </a:cubicBezTo>
                <a:cubicBezTo>
                  <a:pt x="170865" y="211528"/>
                  <a:pt x="176587" y="211988"/>
                  <a:pt x="180975" y="209550"/>
                </a:cubicBezTo>
                <a:cubicBezTo>
                  <a:pt x="190982" y="203990"/>
                  <a:pt x="209550" y="190500"/>
                  <a:pt x="209550" y="190500"/>
                </a:cubicBezTo>
                <a:cubicBezTo>
                  <a:pt x="233198" y="155029"/>
                  <a:pt x="202805" y="198594"/>
                  <a:pt x="233363" y="161925"/>
                </a:cubicBezTo>
                <a:cubicBezTo>
                  <a:pt x="237027" y="157528"/>
                  <a:pt x="239224" y="152035"/>
                  <a:pt x="242888" y="147638"/>
                </a:cubicBezTo>
                <a:cubicBezTo>
                  <a:pt x="247200" y="142464"/>
                  <a:pt x="253260" y="138831"/>
                  <a:pt x="257175" y="133350"/>
                </a:cubicBezTo>
                <a:cubicBezTo>
                  <a:pt x="261301" y="127573"/>
                  <a:pt x="263525" y="120650"/>
                  <a:pt x="266700" y="114300"/>
                </a:cubicBezTo>
                <a:cubicBezTo>
                  <a:pt x="268288" y="104775"/>
                  <a:pt x="269368" y="95151"/>
                  <a:pt x="271463" y="85725"/>
                </a:cubicBezTo>
                <a:cubicBezTo>
                  <a:pt x="272552" y="80825"/>
                  <a:pt x="276225" y="76458"/>
                  <a:pt x="276225" y="71438"/>
                </a:cubicBezTo>
                <a:cubicBezTo>
                  <a:pt x="276225" y="53451"/>
                  <a:pt x="274849" y="36724"/>
                  <a:pt x="261938" y="23813"/>
                </a:cubicBezTo>
                <a:cubicBezTo>
                  <a:pt x="257890" y="19766"/>
                  <a:pt x="252934" y="16490"/>
                  <a:pt x="247650" y="14288"/>
                </a:cubicBezTo>
                <a:cubicBezTo>
                  <a:pt x="233748" y="8495"/>
                  <a:pt x="204788" y="0"/>
                  <a:pt x="204788" y="0"/>
                </a:cubicBezTo>
                <a:cubicBezTo>
                  <a:pt x="180975" y="1588"/>
                  <a:pt x="156891" y="839"/>
                  <a:pt x="133350" y="4763"/>
                </a:cubicBezTo>
                <a:cubicBezTo>
                  <a:pt x="115304" y="7771"/>
                  <a:pt x="121235" y="19218"/>
                  <a:pt x="109538" y="28575"/>
                </a:cubicBezTo>
                <a:cubicBezTo>
                  <a:pt x="105618" y="31711"/>
                  <a:pt x="100013" y="31750"/>
                  <a:pt x="95250" y="33338"/>
                </a:cubicBezTo>
                <a:cubicBezTo>
                  <a:pt x="93663" y="38100"/>
                  <a:pt x="92733" y="43135"/>
                  <a:pt x="90488" y="47625"/>
                </a:cubicBezTo>
                <a:cubicBezTo>
                  <a:pt x="85135" y="58331"/>
                  <a:pt x="75705" y="68675"/>
                  <a:pt x="66675" y="76200"/>
                </a:cubicBezTo>
                <a:cubicBezTo>
                  <a:pt x="62278" y="79864"/>
                  <a:pt x="57507" y="83165"/>
                  <a:pt x="52388" y="85725"/>
                </a:cubicBezTo>
                <a:cubicBezTo>
                  <a:pt x="47898" y="87970"/>
                  <a:pt x="42590" y="88243"/>
                  <a:pt x="38100" y="90488"/>
                </a:cubicBezTo>
                <a:cubicBezTo>
                  <a:pt x="32981" y="93048"/>
                  <a:pt x="28932" y="97453"/>
                  <a:pt x="23813" y="100013"/>
                </a:cubicBezTo>
                <a:cubicBezTo>
                  <a:pt x="1924" y="110957"/>
                  <a:pt x="7144" y="123825"/>
                  <a:pt x="4763" y="13335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2947D0C-421F-4AA4-9499-4AB711098556}"/>
              </a:ext>
            </a:extLst>
          </p:cNvPr>
          <p:cNvSpPr txBox="1"/>
          <p:nvPr/>
        </p:nvSpPr>
        <p:spPr>
          <a:xfrm rot="18787995">
            <a:off x="8664224" y="2287422"/>
            <a:ext cx="1173078" cy="276999"/>
          </a:xfrm>
          <a:prstGeom prst="rect">
            <a:avLst/>
          </a:prstGeom>
          <a:noFill/>
        </p:spPr>
        <p:txBody>
          <a:bodyPr wrap="none" rtlCol="0">
            <a:spAutoFit/>
          </a:bodyPr>
          <a:lstStyle/>
          <a:p>
            <a:r>
              <a:rPr lang="en-US" sz="1200" b="1" dirty="0">
                <a:solidFill>
                  <a:srgbClr val="FFFF00"/>
                </a:solidFill>
              </a:rPr>
              <a:t>Devonian Reefs</a:t>
            </a:r>
          </a:p>
        </p:txBody>
      </p:sp>
      <p:sp>
        <p:nvSpPr>
          <p:cNvPr id="13" name="Arrow: Down 12">
            <a:extLst>
              <a:ext uri="{FF2B5EF4-FFF2-40B4-BE49-F238E27FC236}">
                <a16:creationId xmlns:a16="http://schemas.microsoft.com/office/drawing/2014/main" id="{62B5B26E-BF5C-4CEE-B144-001CA5C6AA4F}"/>
              </a:ext>
            </a:extLst>
          </p:cNvPr>
          <p:cNvSpPr/>
          <p:nvPr/>
        </p:nvSpPr>
        <p:spPr>
          <a:xfrm rot="18061559">
            <a:off x="985326" y="3661505"/>
            <a:ext cx="913734" cy="1418429"/>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9F071739-D7C3-4A61-9D3C-13F20CD5D778}"/>
              </a:ext>
            </a:extLst>
          </p:cNvPr>
          <p:cNvSpPr/>
          <p:nvPr/>
        </p:nvSpPr>
        <p:spPr>
          <a:xfrm rot="19394869">
            <a:off x="6623080" y="93844"/>
            <a:ext cx="789579" cy="1213675"/>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1B1AFCB-77E4-44AA-990E-8C1124D39D89}"/>
              </a:ext>
            </a:extLst>
          </p:cNvPr>
          <p:cNvSpPr/>
          <p:nvPr/>
        </p:nvSpPr>
        <p:spPr>
          <a:xfrm>
            <a:off x="7415213" y="1476375"/>
            <a:ext cx="1395412" cy="1633538"/>
          </a:xfrm>
          <a:custGeom>
            <a:avLst/>
            <a:gdLst>
              <a:gd name="connsiteX0" fmla="*/ 95250 w 1395412"/>
              <a:gd name="connsiteY0" fmla="*/ 333375 h 1633538"/>
              <a:gd name="connsiteX1" fmla="*/ 0 w 1395412"/>
              <a:gd name="connsiteY1" fmla="*/ 180975 h 1633538"/>
              <a:gd name="connsiteX2" fmla="*/ 4762 w 1395412"/>
              <a:gd name="connsiteY2" fmla="*/ 133350 h 1633538"/>
              <a:gd name="connsiteX3" fmla="*/ 47625 w 1395412"/>
              <a:gd name="connsiteY3" fmla="*/ 85725 h 1633538"/>
              <a:gd name="connsiteX4" fmla="*/ 161925 w 1395412"/>
              <a:gd name="connsiteY4" fmla="*/ 47625 h 1633538"/>
              <a:gd name="connsiteX5" fmla="*/ 381000 w 1395412"/>
              <a:gd name="connsiteY5" fmla="*/ 0 h 1633538"/>
              <a:gd name="connsiteX6" fmla="*/ 557212 w 1395412"/>
              <a:gd name="connsiteY6" fmla="*/ 23813 h 1633538"/>
              <a:gd name="connsiteX7" fmla="*/ 585787 w 1395412"/>
              <a:gd name="connsiteY7" fmla="*/ 142875 h 1633538"/>
              <a:gd name="connsiteX8" fmla="*/ 533400 w 1395412"/>
              <a:gd name="connsiteY8" fmla="*/ 223838 h 1633538"/>
              <a:gd name="connsiteX9" fmla="*/ 557212 w 1395412"/>
              <a:gd name="connsiteY9" fmla="*/ 376238 h 1633538"/>
              <a:gd name="connsiteX10" fmla="*/ 685800 w 1395412"/>
              <a:gd name="connsiteY10" fmla="*/ 571500 h 1633538"/>
              <a:gd name="connsiteX11" fmla="*/ 852487 w 1395412"/>
              <a:gd name="connsiteY11" fmla="*/ 790575 h 1633538"/>
              <a:gd name="connsiteX12" fmla="*/ 1014412 w 1395412"/>
              <a:gd name="connsiteY12" fmla="*/ 957263 h 1633538"/>
              <a:gd name="connsiteX13" fmla="*/ 1023937 w 1395412"/>
              <a:gd name="connsiteY13" fmla="*/ 1000125 h 1633538"/>
              <a:gd name="connsiteX14" fmla="*/ 1090612 w 1395412"/>
              <a:gd name="connsiteY14" fmla="*/ 1076325 h 1633538"/>
              <a:gd name="connsiteX15" fmla="*/ 1209675 w 1395412"/>
              <a:gd name="connsiteY15" fmla="*/ 1209675 h 1633538"/>
              <a:gd name="connsiteX16" fmla="*/ 1300162 w 1395412"/>
              <a:gd name="connsiteY16" fmla="*/ 1328738 h 1633538"/>
              <a:gd name="connsiteX17" fmla="*/ 1395412 w 1395412"/>
              <a:gd name="connsiteY17" fmla="*/ 1423988 h 1633538"/>
              <a:gd name="connsiteX18" fmla="*/ 1395412 w 1395412"/>
              <a:gd name="connsiteY18" fmla="*/ 1528763 h 1633538"/>
              <a:gd name="connsiteX19" fmla="*/ 1362075 w 1395412"/>
              <a:gd name="connsiteY19" fmla="*/ 1552575 h 1633538"/>
              <a:gd name="connsiteX20" fmla="*/ 1314450 w 1395412"/>
              <a:gd name="connsiteY20" fmla="*/ 1590675 h 1633538"/>
              <a:gd name="connsiteX21" fmla="*/ 1276350 w 1395412"/>
              <a:gd name="connsiteY21" fmla="*/ 1604963 h 1633538"/>
              <a:gd name="connsiteX22" fmla="*/ 1157287 w 1395412"/>
              <a:gd name="connsiteY22" fmla="*/ 1633538 h 1633538"/>
              <a:gd name="connsiteX23" fmla="*/ 957262 w 1395412"/>
              <a:gd name="connsiteY23" fmla="*/ 1443038 h 1633538"/>
              <a:gd name="connsiteX24" fmla="*/ 828675 w 1395412"/>
              <a:gd name="connsiteY24" fmla="*/ 1262063 h 1633538"/>
              <a:gd name="connsiteX25" fmla="*/ 595312 w 1395412"/>
              <a:gd name="connsiteY25" fmla="*/ 966788 h 1633538"/>
              <a:gd name="connsiteX26" fmla="*/ 442912 w 1395412"/>
              <a:gd name="connsiteY26" fmla="*/ 709613 h 1633538"/>
              <a:gd name="connsiteX27" fmla="*/ 300037 w 1395412"/>
              <a:gd name="connsiteY27" fmla="*/ 509588 h 1633538"/>
              <a:gd name="connsiteX28" fmla="*/ 95250 w 1395412"/>
              <a:gd name="connsiteY28" fmla="*/ 333375 h 163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395412" h="1633538">
                <a:moveTo>
                  <a:pt x="95250" y="333375"/>
                </a:moveTo>
                <a:lnTo>
                  <a:pt x="0" y="180975"/>
                </a:lnTo>
                <a:lnTo>
                  <a:pt x="4762" y="133350"/>
                </a:lnTo>
                <a:lnTo>
                  <a:pt x="47625" y="85725"/>
                </a:lnTo>
                <a:lnTo>
                  <a:pt x="161925" y="47625"/>
                </a:lnTo>
                <a:lnTo>
                  <a:pt x="381000" y="0"/>
                </a:lnTo>
                <a:lnTo>
                  <a:pt x="557212" y="23813"/>
                </a:lnTo>
                <a:lnTo>
                  <a:pt x="585787" y="142875"/>
                </a:lnTo>
                <a:lnTo>
                  <a:pt x="533400" y="223838"/>
                </a:lnTo>
                <a:lnTo>
                  <a:pt x="557212" y="376238"/>
                </a:lnTo>
                <a:lnTo>
                  <a:pt x="685800" y="571500"/>
                </a:lnTo>
                <a:lnTo>
                  <a:pt x="852487" y="790575"/>
                </a:lnTo>
                <a:lnTo>
                  <a:pt x="1014412" y="957263"/>
                </a:lnTo>
                <a:lnTo>
                  <a:pt x="1023937" y="1000125"/>
                </a:lnTo>
                <a:lnTo>
                  <a:pt x="1090612" y="1076325"/>
                </a:lnTo>
                <a:lnTo>
                  <a:pt x="1209675" y="1209675"/>
                </a:lnTo>
                <a:lnTo>
                  <a:pt x="1300162" y="1328738"/>
                </a:lnTo>
                <a:lnTo>
                  <a:pt x="1395412" y="1423988"/>
                </a:lnTo>
                <a:lnTo>
                  <a:pt x="1395412" y="1528763"/>
                </a:lnTo>
                <a:lnTo>
                  <a:pt x="1362075" y="1552575"/>
                </a:lnTo>
                <a:lnTo>
                  <a:pt x="1314450" y="1590675"/>
                </a:lnTo>
                <a:lnTo>
                  <a:pt x="1276350" y="1604963"/>
                </a:lnTo>
                <a:lnTo>
                  <a:pt x="1157287" y="1633538"/>
                </a:lnTo>
                <a:lnTo>
                  <a:pt x="957262" y="1443038"/>
                </a:lnTo>
                <a:lnTo>
                  <a:pt x="828675" y="1262063"/>
                </a:lnTo>
                <a:lnTo>
                  <a:pt x="595312" y="966788"/>
                </a:lnTo>
                <a:lnTo>
                  <a:pt x="442912" y="709613"/>
                </a:lnTo>
                <a:lnTo>
                  <a:pt x="300037" y="509588"/>
                </a:lnTo>
                <a:lnTo>
                  <a:pt x="95250" y="33337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528E6C0B-6BAD-4941-AD49-2CF214AF7BF3}"/>
              </a:ext>
            </a:extLst>
          </p:cNvPr>
          <p:cNvSpPr/>
          <p:nvPr/>
        </p:nvSpPr>
        <p:spPr>
          <a:xfrm>
            <a:off x="7072313" y="1790700"/>
            <a:ext cx="1219200" cy="1500188"/>
          </a:xfrm>
          <a:custGeom>
            <a:avLst/>
            <a:gdLst>
              <a:gd name="connsiteX0" fmla="*/ 0 w 1219200"/>
              <a:gd name="connsiteY0" fmla="*/ 90488 h 1500188"/>
              <a:gd name="connsiteX1" fmla="*/ 147637 w 1219200"/>
              <a:gd name="connsiteY1" fmla="*/ 19050 h 1500188"/>
              <a:gd name="connsiteX2" fmla="*/ 233362 w 1219200"/>
              <a:gd name="connsiteY2" fmla="*/ 0 h 1500188"/>
              <a:gd name="connsiteX3" fmla="*/ 376237 w 1219200"/>
              <a:gd name="connsiteY3" fmla="*/ 19050 h 1500188"/>
              <a:gd name="connsiteX4" fmla="*/ 414337 w 1219200"/>
              <a:gd name="connsiteY4" fmla="*/ 47625 h 1500188"/>
              <a:gd name="connsiteX5" fmla="*/ 542925 w 1219200"/>
              <a:gd name="connsiteY5" fmla="*/ 195263 h 1500188"/>
              <a:gd name="connsiteX6" fmla="*/ 776287 w 1219200"/>
              <a:gd name="connsiteY6" fmla="*/ 590550 h 1500188"/>
              <a:gd name="connsiteX7" fmla="*/ 842962 w 1219200"/>
              <a:gd name="connsiteY7" fmla="*/ 690563 h 1500188"/>
              <a:gd name="connsiteX8" fmla="*/ 1162050 w 1219200"/>
              <a:gd name="connsiteY8" fmla="*/ 985838 h 1500188"/>
              <a:gd name="connsiteX9" fmla="*/ 1204912 w 1219200"/>
              <a:gd name="connsiteY9" fmla="*/ 1090613 h 1500188"/>
              <a:gd name="connsiteX10" fmla="*/ 1219200 w 1219200"/>
              <a:gd name="connsiteY10" fmla="*/ 1238250 h 1500188"/>
              <a:gd name="connsiteX11" fmla="*/ 1219200 w 1219200"/>
              <a:gd name="connsiteY11" fmla="*/ 1438275 h 1500188"/>
              <a:gd name="connsiteX12" fmla="*/ 1185862 w 1219200"/>
              <a:gd name="connsiteY12" fmla="*/ 1462088 h 1500188"/>
              <a:gd name="connsiteX13" fmla="*/ 1114425 w 1219200"/>
              <a:gd name="connsiteY13" fmla="*/ 1500188 h 1500188"/>
              <a:gd name="connsiteX14" fmla="*/ 1023937 w 1219200"/>
              <a:gd name="connsiteY14" fmla="*/ 1481138 h 1500188"/>
              <a:gd name="connsiteX15" fmla="*/ 866775 w 1219200"/>
              <a:gd name="connsiteY15" fmla="*/ 1247775 h 1500188"/>
              <a:gd name="connsiteX16" fmla="*/ 695325 w 1219200"/>
              <a:gd name="connsiteY16" fmla="*/ 1019175 h 1500188"/>
              <a:gd name="connsiteX17" fmla="*/ 457200 w 1219200"/>
              <a:gd name="connsiteY17" fmla="*/ 766763 h 1500188"/>
              <a:gd name="connsiteX18" fmla="*/ 300037 w 1219200"/>
              <a:gd name="connsiteY18" fmla="*/ 571500 h 1500188"/>
              <a:gd name="connsiteX19" fmla="*/ 176212 w 1219200"/>
              <a:gd name="connsiteY19" fmla="*/ 423863 h 1500188"/>
              <a:gd name="connsiteX20" fmla="*/ 71437 w 1219200"/>
              <a:gd name="connsiteY20" fmla="*/ 304800 h 1500188"/>
              <a:gd name="connsiteX21" fmla="*/ 23812 w 1219200"/>
              <a:gd name="connsiteY21" fmla="*/ 195263 h 1500188"/>
              <a:gd name="connsiteX22" fmla="*/ 0 w 1219200"/>
              <a:gd name="connsiteY22" fmla="*/ 90488 h 150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200" h="1500188">
                <a:moveTo>
                  <a:pt x="0" y="90488"/>
                </a:moveTo>
                <a:lnTo>
                  <a:pt x="147637" y="19050"/>
                </a:lnTo>
                <a:lnTo>
                  <a:pt x="233362" y="0"/>
                </a:lnTo>
                <a:lnTo>
                  <a:pt x="376237" y="19050"/>
                </a:lnTo>
                <a:lnTo>
                  <a:pt x="414337" y="47625"/>
                </a:lnTo>
                <a:lnTo>
                  <a:pt x="542925" y="195263"/>
                </a:lnTo>
                <a:lnTo>
                  <a:pt x="776287" y="590550"/>
                </a:lnTo>
                <a:lnTo>
                  <a:pt x="842962" y="690563"/>
                </a:lnTo>
                <a:lnTo>
                  <a:pt x="1162050" y="985838"/>
                </a:lnTo>
                <a:lnTo>
                  <a:pt x="1204912" y="1090613"/>
                </a:lnTo>
                <a:lnTo>
                  <a:pt x="1219200" y="1238250"/>
                </a:lnTo>
                <a:lnTo>
                  <a:pt x="1219200" y="1438275"/>
                </a:lnTo>
                <a:lnTo>
                  <a:pt x="1185862" y="1462088"/>
                </a:lnTo>
                <a:lnTo>
                  <a:pt x="1114425" y="1500188"/>
                </a:lnTo>
                <a:lnTo>
                  <a:pt x="1023937" y="1481138"/>
                </a:lnTo>
                <a:lnTo>
                  <a:pt x="866775" y="1247775"/>
                </a:lnTo>
                <a:lnTo>
                  <a:pt x="695325" y="1019175"/>
                </a:lnTo>
                <a:lnTo>
                  <a:pt x="457200" y="766763"/>
                </a:lnTo>
                <a:lnTo>
                  <a:pt x="300037" y="571500"/>
                </a:lnTo>
                <a:lnTo>
                  <a:pt x="176212" y="423863"/>
                </a:lnTo>
                <a:lnTo>
                  <a:pt x="71437" y="304800"/>
                </a:lnTo>
                <a:lnTo>
                  <a:pt x="23812" y="195263"/>
                </a:lnTo>
                <a:lnTo>
                  <a:pt x="0" y="9048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04D9A965-7436-4206-844B-1A84FF044BE0}"/>
              </a:ext>
            </a:extLst>
          </p:cNvPr>
          <p:cNvSpPr txBox="1"/>
          <p:nvPr/>
        </p:nvSpPr>
        <p:spPr>
          <a:xfrm rot="3182026">
            <a:off x="6740971" y="2031537"/>
            <a:ext cx="2932213" cy="584775"/>
          </a:xfrm>
          <a:prstGeom prst="rect">
            <a:avLst/>
          </a:prstGeom>
          <a:noFill/>
        </p:spPr>
        <p:txBody>
          <a:bodyPr wrap="none" rtlCol="0">
            <a:spAutoFit/>
          </a:bodyPr>
          <a:lstStyle/>
          <a:p>
            <a:r>
              <a:rPr lang="en-US" sz="3200" b="1" dirty="0"/>
              <a:t>Miss. Shelf Lime</a:t>
            </a:r>
          </a:p>
        </p:txBody>
      </p:sp>
      <p:pic>
        <p:nvPicPr>
          <p:cNvPr id="15" name="Slide_26_Portland_Audio_Project">
            <a:hlinkClick r:id="" action="ppaction://media"/>
            <a:extLst>
              <a:ext uri="{FF2B5EF4-FFF2-40B4-BE49-F238E27FC236}">
                <a16:creationId xmlns:a16="http://schemas.microsoft.com/office/drawing/2014/main" id="{B5CA47B1-CC35-4D4C-A016-A8E862E86FB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31379776"/>
      </p:ext>
    </p:extLst>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015" fill="hold"/>
                                        <p:tgtEl>
                                          <p:spTgt spid="15"/>
                                        </p:tgtEl>
                                      </p:cBhvr>
                                    </p:cmd>
                                  </p:childTnLst>
                                </p:cTn>
                              </p:par>
                              <p:par>
                                <p:cTn id="7" presetID="2" presetClass="entr" presetSubtype="4" fill="hold" grpId="0" nodeType="withEffect">
                                  <p:stCondLst>
                                    <p:cond delay="17000"/>
                                  </p:stCondLst>
                                  <p:childTnLst>
                                    <p:set>
                                      <p:cBhvr>
                                        <p:cTn id="8" dur="1" fill="hold">
                                          <p:stCondLst>
                                            <p:cond delay="0"/>
                                          </p:stCondLst>
                                        </p:cTn>
                                        <p:tgtEl>
                                          <p:spTgt spid="13"/>
                                        </p:tgtEl>
                                        <p:attrNameLst>
                                          <p:attrName>style.visibility</p:attrName>
                                        </p:attrNameLst>
                                      </p:cBhvr>
                                      <p:to>
                                        <p:strVal val="visible"/>
                                      </p:to>
                                    </p:set>
                                    <p:anim calcmode="lin" valueType="num">
                                      <p:cBhvr additive="base">
                                        <p:cTn id="9" dur="500" fill="hold"/>
                                        <p:tgtEl>
                                          <p:spTgt spid="13"/>
                                        </p:tgtEl>
                                        <p:attrNameLst>
                                          <p:attrName>ppt_x</p:attrName>
                                        </p:attrNameLst>
                                      </p:cBhvr>
                                      <p:tavLst>
                                        <p:tav tm="0">
                                          <p:val>
                                            <p:strVal val="#ppt_x"/>
                                          </p:val>
                                        </p:tav>
                                        <p:tav tm="100000">
                                          <p:val>
                                            <p:strVal val="#ppt_x"/>
                                          </p:val>
                                        </p:tav>
                                      </p:tavLst>
                                    </p:anim>
                                    <p:anim calcmode="lin" valueType="num">
                                      <p:cBhvr additive="base">
                                        <p:cTn id="10" dur="500" fill="hold"/>
                                        <p:tgtEl>
                                          <p:spTgt spid="13"/>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3000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fill="hold" display="0">
                  <p:stCondLst>
                    <p:cond delay="indefinite"/>
                  </p:stCondLst>
                  <p:endCondLst>
                    <p:cond evt="onStopAudio" delay="0">
                      <p:tgtEl>
                        <p:sldTgt/>
                      </p:tgtEl>
                    </p:cond>
                  </p:endCondLst>
                </p:cTn>
                <p:tgtEl>
                  <p:spTgt spid="15"/>
                </p:tgtEl>
              </p:cMediaNode>
            </p:audio>
          </p:childTnLst>
        </p:cTn>
      </p:par>
    </p:tnLst>
    <p:bldLst>
      <p:bldP spid="13" grpId="0" animBg="1"/>
      <p:bldP spid="3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3EC4AF-CC99-441D-9E8F-5859CAFE176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37000" contrast="22000"/>
                    </a14:imgEffect>
                  </a14:imgLayer>
                </a14:imgProps>
              </a:ext>
              <a:ext uri="{28A0092B-C50C-407E-A947-70E740481C1C}">
                <a14:useLocalDpi xmlns:a14="http://schemas.microsoft.com/office/drawing/2010/main"/>
              </a:ext>
            </a:extLst>
          </a:blip>
          <a:srcRect/>
          <a:stretch/>
        </p:blipFill>
        <p:spPr>
          <a:xfrm>
            <a:off x="4494922" y="0"/>
            <a:ext cx="7697078" cy="6858000"/>
          </a:xfrm>
          <a:prstGeom prst="rect">
            <a:avLst/>
          </a:prstGeom>
          <a:ln>
            <a:solidFill>
              <a:schemeClr val="tx1"/>
            </a:solidFill>
          </a:ln>
        </p:spPr>
      </p:pic>
      <p:sp>
        <p:nvSpPr>
          <p:cNvPr id="4" name="Freeform: Shape 3">
            <a:extLst>
              <a:ext uri="{FF2B5EF4-FFF2-40B4-BE49-F238E27FC236}">
                <a16:creationId xmlns:a16="http://schemas.microsoft.com/office/drawing/2014/main" id="{BD6C3FCB-2AEB-4C05-8166-1E525AEFEFCB}"/>
              </a:ext>
            </a:extLst>
          </p:cNvPr>
          <p:cNvSpPr>
            <a:spLocks noChangeAspect="1"/>
          </p:cNvSpPr>
          <p:nvPr/>
        </p:nvSpPr>
        <p:spPr>
          <a:xfrm>
            <a:off x="10269004" y="2132076"/>
            <a:ext cx="579665" cy="914400"/>
          </a:xfrm>
          <a:custGeom>
            <a:avLst/>
            <a:gdLst>
              <a:gd name="connsiteX0" fmla="*/ 2864224 w 2864224"/>
              <a:gd name="connsiteY0" fmla="*/ 0 h 4518212"/>
              <a:gd name="connsiteX1" fmla="*/ 2864224 w 2864224"/>
              <a:gd name="connsiteY1" fmla="*/ 0 h 4518212"/>
              <a:gd name="connsiteX2" fmla="*/ 2743200 w 2864224"/>
              <a:gd name="connsiteY2" fmla="*/ 336177 h 4518212"/>
              <a:gd name="connsiteX3" fmla="*/ 2662518 w 2864224"/>
              <a:gd name="connsiteY3" fmla="*/ 591671 h 4518212"/>
              <a:gd name="connsiteX4" fmla="*/ 2554942 w 2864224"/>
              <a:gd name="connsiteY4" fmla="*/ 793377 h 4518212"/>
              <a:gd name="connsiteX5" fmla="*/ 2447365 w 2864224"/>
              <a:gd name="connsiteY5" fmla="*/ 914400 h 4518212"/>
              <a:gd name="connsiteX6" fmla="*/ 2339789 w 2864224"/>
              <a:gd name="connsiteY6" fmla="*/ 941294 h 4518212"/>
              <a:gd name="connsiteX7" fmla="*/ 2178424 w 2864224"/>
              <a:gd name="connsiteY7" fmla="*/ 927847 h 4518212"/>
              <a:gd name="connsiteX8" fmla="*/ 2017059 w 2864224"/>
              <a:gd name="connsiteY8" fmla="*/ 927847 h 4518212"/>
              <a:gd name="connsiteX9" fmla="*/ 1842248 w 2864224"/>
              <a:gd name="connsiteY9" fmla="*/ 968188 h 4518212"/>
              <a:gd name="connsiteX10" fmla="*/ 1640542 w 2864224"/>
              <a:gd name="connsiteY10" fmla="*/ 1048871 h 4518212"/>
              <a:gd name="connsiteX11" fmla="*/ 1613648 w 2864224"/>
              <a:gd name="connsiteY11" fmla="*/ 1237130 h 4518212"/>
              <a:gd name="connsiteX12" fmla="*/ 1600200 w 2864224"/>
              <a:gd name="connsiteY12" fmla="*/ 1438835 h 4518212"/>
              <a:gd name="connsiteX13" fmla="*/ 1600200 w 2864224"/>
              <a:gd name="connsiteY13" fmla="*/ 1869141 h 4518212"/>
              <a:gd name="connsiteX14" fmla="*/ 1573306 w 2864224"/>
              <a:gd name="connsiteY14" fmla="*/ 1922930 h 4518212"/>
              <a:gd name="connsiteX15" fmla="*/ 1492624 w 2864224"/>
              <a:gd name="connsiteY15" fmla="*/ 2070847 h 4518212"/>
              <a:gd name="connsiteX16" fmla="*/ 1492624 w 2864224"/>
              <a:gd name="connsiteY16" fmla="*/ 2272553 h 4518212"/>
              <a:gd name="connsiteX17" fmla="*/ 1519518 w 2864224"/>
              <a:gd name="connsiteY17" fmla="*/ 2407024 h 4518212"/>
              <a:gd name="connsiteX18" fmla="*/ 1506071 w 2864224"/>
              <a:gd name="connsiteY18" fmla="*/ 2756647 h 4518212"/>
              <a:gd name="connsiteX19" fmla="*/ 1452283 w 2864224"/>
              <a:gd name="connsiteY19" fmla="*/ 2918012 h 4518212"/>
              <a:gd name="connsiteX20" fmla="*/ 1411942 w 2864224"/>
              <a:gd name="connsiteY20" fmla="*/ 3146612 h 4518212"/>
              <a:gd name="connsiteX21" fmla="*/ 1371600 w 2864224"/>
              <a:gd name="connsiteY21" fmla="*/ 3429000 h 4518212"/>
              <a:gd name="connsiteX22" fmla="*/ 1264024 w 2864224"/>
              <a:gd name="connsiteY22" fmla="*/ 3657600 h 4518212"/>
              <a:gd name="connsiteX23" fmla="*/ 1237130 w 2864224"/>
              <a:gd name="connsiteY23" fmla="*/ 3832412 h 4518212"/>
              <a:gd name="connsiteX24" fmla="*/ 1021977 w 2864224"/>
              <a:gd name="connsiteY24" fmla="*/ 3939988 h 4518212"/>
              <a:gd name="connsiteX25" fmla="*/ 726142 w 2864224"/>
              <a:gd name="connsiteY25" fmla="*/ 4141694 h 4518212"/>
              <a:gd name="connsiteX26" fmla="*/ 403412 w 2864224"/>
              <a:gd name="connsiteY26" fmla="*/ 4303059 h 4518212"/>
              <a:gd name="connsiteX27" fmla="*/ 228600 w 2864224"/>
              <a:gd name="connsiteY27" fmla="*/ 4410635 h 4518212"/>
              <a:gd name="connsiteX28" fmla="*/ 0 w 2864224"/>
              <a:gd name="connsiteY28" fmla="*/ 4518212 h 451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64224" h="4518212">
                <a:moveTo>
                  <a:pt x="2864224" y="0"/>
                </a:moveTo>
                <a:lnTo>
                  <a:pt x="2864224" y="0"/>
                </a:lnTo>
                <a:lnTo>
                  <a:pt x="2743200" y="336177"/>
                </a:lnTo>
                <a:lnTo>
                  <a:pt x="2662518" y="591671"/>
                </a:lnTo>
                <a:lnTo>
                  <a:pt x="2554942" y="793377"/>
                </a:lnTo>
                <a:lnTo>
                  <a:pt x="2447365" y="914400"/>
                </a:lnTo>
                <a:lnTo>
                  <a:pt x="2339789" y="941294"/>
                </a:lnTo>
                <a:lnTo>
                  <a:pt x="2178424" y="927847"/>
                </a:lnTo>
                <a:lnTo>
                  <a:pt x="2017059" y="927847"/>
                </a:lnTo>
                <a:lnTo>
                  <a:pt x="1842248" y="968188"/>
                </a:lnTo>
                <a:lnTo>
                  <a:pt x="1640542" y="1048871"/>
                </a:lnTo>
                <a:lnTo>
                  <a:pt x="1613648" y="1237130"/>
                </a:lnTo>
                <a:lnTo>
                  <a:pt x="1600200" y="1438835"/>
                </a:lnTo>
                <a:lnTo>
                  <a:pt x="1600200" y="1869141"/>
                </a:lnTo>
                <a:lnTo>
                  <a:pt x="1573306" y="1922930"/>
                </a:lnTo>
                <a:lnTo>
                  <a:pt x="1492624" y="2070847"/>
                </a:lnTo>
                <a:lnTo>
                  <a:pt x="1492624" y="2272553"/>
                </a:lnTo>
                <a:lnTo>
                  <a:pt x="1519518" y="2407024"/>
                </a:lnTo>
                <a:lnTo>
                  <a:pt x="1506071" y="2756647"/>
                </a:lnTo>
                <a:lnTo>
                  <a:pt x="1452283" y="2918012"/>
                </a:lnTo>
                <a:lnTo>
                  <a:pt x="1411942" y="3146612"/>
                </a:lnTo>
                <a:lnTo>
                  <a:pt x="1371600" y="3429000"/>
                </a:lnTo>
                <a:lnTo>
                  <a:pt x="1264024" y="3657600"/>
                </a:lnTo>
                <a:lnTo>
                  <a:pt x="1237130" y="3832412"/>
                </a:lnTo>
                <a:lnTo>
                  <a:pt x="1021977" y="3939988"/>
                </a:lnTo>
                <a:lnTo>
                  <a:pt x="726142" y="4141694"/>
                </a:lnTo>
                <a:lnTo>
                  <a:pt x="403412" y="4303059"/>
                </a:lnTo>
                <a:lnTo>
                  <a:pt x="228600" y="4410635"/>
                </a:lnTo>
                <a:lnTo>
                  <a:pt x="0" y="4518212"/>
                </a:lnTo>
              </a:path>
            </a:pathLst>
          </a:cu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9C1EB43-121F-40F0-A35B-355253D626BA}"/>
              </a:ext>
            </a:extLst>
          </p:cNvPr>
          <p:cNvSpPr/>
          <p:nvPr/>
        </p:nvSpPr>
        <p:spPr>
          <a:xfrm>
            <a:off x="3881438" y="3971925"/>
            <a:ext cx="195262" cy="161925"/>
          </a:xfrm>
          <a:prstGeom prst="rect">
            <a:avLst/>
          </a:prstGeom>
          <a:solidFill>
            <a:srgbClr val="14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8CF119C-8FA9-4DAC-B984-98ADFDE6B6C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0"/>
            <a:ext cx="6096000" cy="6858000"/>
          </a:xfrm>
          <a:prstGeom prst="rect">
            <a:avLst/>
          </a:prstGeom>
          <a:ln>
            <a:solidFill>
              <a:schemeClr val="tx1"/>
            </a:solidFill>
          </a:ln>
        </p:spPr>
      </p:pic>
      <p:sp>
        <p:nvSpPr>
          <p:cNvPr id="7" name="TextBox 6">
            <a:extLst>
              <a:ext uri="{FF2B5EF4-FFF2-40B4-BE49-F238E27FC236}">
                <a16:creationId xmlns:a16="http://schemas.microsoft.com/office/drawing/2014/main" id="{6A9932ED-7195-4733-AAAF-2786F6741BCB}"/>
              </a:ext>
            </a:extLst>
          </p:cNvPr>
          <p:cNvSpPr txBox="1"/>
          <p:nvPr/>
        </p:nvSpPr>
        <p:spPr>
          <a:xfrm>
            <a:off x="8713907" y="661931"/>
            <a:ext cx="3478093" cy="1077218"/>
          </a:xfrm>
          <a:prstGeom prst="rect">
            <a:avLst/>
          </a:prstGeom>
          <a:noFill/>
        </p:spPr>
        <p:txBody>
          <a:bodyPr wrap="square" rtlCol="0">
            <a:spAutoFit/>
          </a:bodyPr>
          <a:lstStyle/>
          <a:p>
            <a:pPr algn="ctr"/>
            <a:r>
              <a:rPr lang="en-US" sz="3200" b="1" dirty="0">
                <a:ln>
                  <a:solidFill>
                    <a:sysClr val="windowText" lastClr="000000"/>
                  </a:solidFill>
                </a:ln>
                <a:solidFill>
                  <a:srgbClr val="FFFF00"/>
                </a:solidFill>
              </a:rPr>
              <a:t>Roberts Mountains Thrust</a:t>
            </a:r>
          </a:p>
        </p:txBody>
      </p:sp>
      <p:sp>
        <p:nvSpPr>
          <p:cNvPr id="8" name="TextBox 7">
            <a:extLst>
              <a:ext uri="{FF2B5EF4-FFF2-40B4-BE49-F238E27FC236}">
                <a16:creationId xmlns:a16="http://schemas.microsoft.com/office/drawing/2014/main" id="{D08A6476-1A40-4011-8D14-371A3645EE3D}"/>
              </a:ext>
            </a:extLst>
          </p:cNvPr>
          <p:cNvSpPr txBox="1"/>
          <p:nvPr/>
        </p:nvSpPr>
        <p:spPr>
          <a:xfrm>
            <a:off x="5052701" y="2854424"/>
            <a:ext cx="2086597" cy="584775"/>
          </a:xfrm>
          <a:prstGeom prst="rect">
            <a:avLst/>
          </a:prstGeom>
          <a:noFill/>
        </p:spPr>
        <p:txBody>
          <a:bodyPr wrap="none" rtlCol="0">
            <a:spAutoFit/>
          </a:bodyPr>
          <a:lstStyle/>
          <a:p>
            <a:r>
              <a:rPr lang="en-US" sz="3200" b="1" dirty="0">
                <a:solidFill>
                  <a:srgbClr val="FFFF00"/>
                </a:solidFill>
              </a:rPr>
              <a:t>Same Scale</a:t>
            </a:r>
          </a:p>
        </p:txBody>
      </p:sp>
      <p:sp>
        <p:nvSpPr>
          <p:cNvPr id="9" name="TextBox 8">
            <a:extLst>
              <a:ext uri="{FF2B5EF4-FFF2-40B4-BE49-F238E27FC236}">
                <a16:creationId xmlns:a16="http://schemas.microsoft.com/office/drawing/2014/main" id="{33425E03-9E67-427B-BA7D-F975680485EB}"/>
              </a:ext>
            </a:extLst>
          </p:cNvPr>
          <p:cNvSpPr txBox="1"/>
          <p:nvPr/>
        </p:nvSpPr>
        <p:spPr>
          <a:xfrm>
            <a:off x="580038" y="2638500"/>
            <a:ext cx="1868012" cy="584775"/>
          </a:xfrm>
          <a:prstGeom prst="rect">
            <a:avLst/>
          </a:prstGeom>
          <a:noFill/>
        </p:spPr>
        <p:txBody>
          <a:bodyPr wrap="none" rtlCol="0">
            <a:spAutoFit/>
          </a:bodyPr>
          <a:lstStyle/>
          <a:p>
            <a:r>
              <a:rPr lang="en-US" sz="3200" b="1" dirty="0">
                <a:ln>
                  <a:solidFill>
                    <a:sysClr val="windowText" lastClr="000000"/>
                  </a:solidFill>
                </a:ln>
                <a:solidFill>
                  <a:srgbClr val="FFFF00"/>
                </a:solidFill>
              </a:rPr>
              <a:t>Scotia Arc</a:t>
            </a:r>
          </a:p>
        </p:txBody>
      </p:sp>
      <p:grpSp>
        <p:nvGrpSpPr>
          <p:cNvPr id="10" name="Group 9">
            <a:extLst>
              <a:ext uri="{FF2B5EF4-FFF2-40B4-BE49-F238E27FC236}">
                <a16:creationId xmlns:a16="http://schemas.microsoft.com/office/drawing/2014/main" id="{917F63D2-DE7D-4AE1-B6E2-060ACA811DFC}"/>
              </a:ext>
            </a:extLst>
          </p:cNvPr>
          <p:cNvGrpSpPr/>
          <p:nvPr/>
        </p:nvGrpSpPr>
        <p:grpSpPr>
          <a:xfrm>
            <a:off x="7348212" y="2132076"/>
            <a:ext cx="995249" cy="369332"/>
            <a:chOff x="7198632" y="1240684"/>
            <a:chExt cx="995249" cy="369332"/>
          </a:xfrm>
        </p:grpSpPr>
        <p:cxnSp>
          <p:nvCxnSpPr>
            <p:cNvPr id="11" name="Straight Connector 10">
              <a:extLst>
                <a:ext uri="{FF2B5EF4-FFF2-40B4-BE49-F238E27FC236}">
                  <a16:creationId xmlns:a16="http://schemas.microsoft.com/office/drawing/2014/main" id="{F3D1E621-13EA-4A44-BE89-288D5FA90069}"/>
                </a:ext>
              </a:extLst>
            </p:cNvPr>
            <p:cNvCxnSpPr>
              <a:cxnSpLocks/>
            </p:cNvCxnSpPr>
            <p:nvPr/>
          </p:nvCxnSpPr>
          <p:spPr>
            <a:xfrm>
              <a:off x="7198632" y="1610016"/>
              <a:ext cx="995249"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0B3055E-B0AA-47F3-A1BB-46B8B99246E7}"/>
                </a:ext>
              </a:extLst>
            </p:cNvPr>
            <p:cNvSpPr txBox="1"/>
            <p:nvPr/>
          </p:nvSpPr>
          <p:spPr>
            <a:xfrm>
              <a:off x="7246101" y="1240684"/>
              <a:ext cx="900311" cy="369332"/>
            </a:xfrm>
            <a:prstGeom prst="rect">
              <a:avLst/>
            </a:prstGeom>
            <a:noFill/>
          </p:spPr>
          <p:txBody>
            <a:bodyPr wrap="none" rtlCol="0">
              <a:spAutoFit/>
            </a:bodyPr>
            <a:lstStyle/>
            <a:p>
              <a:r>
                <a:rPr lang="en-US" b="1" dirty="0">
                  <a:solidFill>
                    <a:srgbClr val="FFFF00"/>
                  </a:solidFill>
                </a:rPr>
                <a:t>500 Km</a:t>
              </a:r>
            </a:p>
          </p:txBody>
        </p:sp>
      </p:grpSp>
      <p:grpSp>
        <p:nvGrpSpPr>
          <p:cNvPr id="13" name="Group 12">
            <a:extLst>
              <a:ext uri="{FF2B5EF4-FFF2-40B4-BE49-F238E27FC236}">
                <a16:creationId xmlns:a16="http://schemas.microsoft.com/office/drawing/2014/main" id="{3DCF74F3-C78E-4FC3-81A2-2117682AAB2F}"/>
              </a:ext>
            </a:extLst>
          </p:cNvPr>
          <p:cNvGrpSpPr/>
          <p:nvPr/>
        </p:nvGrpSpPr>
        <p:grpSpPr>
          <a:xfrm>
            <a:off x="4647373" y="2132076"/>
            <a:ext cx="995249" cy="369332"/>
            <a:chOff x="7198632" y="1240684"/>
            <a:chExt cx="995249" cy="369332"/>
          </a:xfrm>
        </p:grpSpPr>
        <p:cxnSp>
          <p:nvCxnSpPr>
            <p:cNvPr id="14" name="Straight Connector 13">
              <a:extLst>
                <a:ext uri="{FF2B5EF4-FFF2-40B4-BE49-F238E27FC236}">
                  <a16:creationId xmlns:a16="http://schemas.microsoft.com/office/drawing/2014/main" id="{CB687608-8A6E-4D75-8890-14AF687E50C8}"/>
                </a:ext>
              </a:extLst>
            </p:cNvPr>
            <p:cNvCxnSpPr>
              <a:cxnSpLocks/>
            </p:cNvCxnSpPr>
            <p:nvPr/>
          </p:nvCxnSpPr>
          <p:spPr>
            <a:xfrm>
              <a:off x="7198632" y="1610016"/>
              <a:ext cx="995249"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7F50167-E5A7-4730-97F2-21487955B0CA}"/>
                </a:ext>
              </a:extLst>
            </p:cNvPr>
            <p:cNvSpPr txBox="1"/>
            <p:nvPr/>
          </p:nvSpPr>
          <p:spPr>
            <a:xfrm>
              <a:off x="7246101" y="1240684"/>
              <a:ext cx="900311" cy="369332"/>
            </a:xfrm>
            <a:prstGeom prst="rect">
              <a:avLst/>
            </a:prstGeom>
            <a:noFill/>
          </p:spPr>
          <p:txBody>
            <a:bodyPr wrap="none" rtlCol="0">
              <a:spAutoFit/>
            </a:bodyPr>
            <a:lstStyle/>
            <a:p>
              <a:r>
                <a:rPr lang="en-US" b="1" dirty="0">
                  <a:solidFill>
                    <a:srgbClr val="FFFF00"/>
                  </a:solidFill>
                </a:rPr>
                <a:t>500 Km</a:t>
              </a:r>
            </a:p>
          </p:txBody>
        </p:sp>
      </p:grpSp>
      <p:grpSp>
        <p:nvGrpSpPr>
          <p:cNvPr id="16" name="Group 15">
            <a:extLst>
              <a:ext uri="{FF2B5EF4-FFF2-40B4-BE49-F238E27FC236}">
                <a16:creationId xmlns:a16="http://schemas.microsoft.com/office/drawing/2014/main" id="{008787A4-B270-420E-8D47-349D86F6DC1A}"/>
              </a:ext>
            </a:extLst>
          </p:cNvPr>
          <p:cNvGrpSpPr/>
          <p:nvPr/>
        </p:nvGrpSpPr>
        <p:grpSpPr>
          <a:xfrm>
            <a:off x="2436851" y="2638500"/>
            <a:ext cx="1322725" cy="1534031"/>
            <a:chOff x="9268198" y="1619250"/>
            <a:chExt cx="1322725" cy="1534031"/>
          </a:xfrm>
        </p:grpSpPr>
        <p:cxnSp>
          <p:nvCxnSpPr>
            <p:cNvPr id="17" name="Straight Arrow Connector 16">
              <a:extLst>
                <a:ext uri="{FF2B5EF4-FFF2-40B4-BE49-F238E27FC236}">
                  <a16:creationId xmlns:a16="http://schemas.microsoft.com/office/drawing/2014/main" id="{0D4FBF9C-AE3F-4600-863C-DFE2F3EA8660}"/>
                </a:ext>
              </a:extLst>
            </p:cNvPr>
            <p:cNvCxnSpPr>
              <a:cxnSpLocks/>
            </p:cNvCxnSpPr>
            <p:nvPr/>
          </p:nvCxnSpPr>
          <p:spPr>
            <a:xfrm>
              <a:off x="9953998" y="1899633"/>
              <a:ext cx="604838" cy="12443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1D7FFE0-08F4-419E-B0D1-BB87BE2120C1}"/>
                </a:ext>
              </a:extLst>
            </p:cNvPr>
            <p:cNvCxnSpPr/>
            <p:nvPr/>
          </p:nvCxnSpPr>
          <p:spPr>
            <a:xfrm>
              <a:off x="9268198" y="2647345"/>
              <a:ext cx="604838" cy="14763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EEC9D95-B7F2-410C-AD9F-E61DD7610C40}"/>
                </a:ext>
              </a:extLst>
            </p:cNvPr>
            <p:cNvCxnSpPr>
              <a:cxnSpLocks/>
            </p:cNvCxnSpPr>
            <p:nvPr/>
          </p:nvCxnSpPr>
          <p:spPr>
            <a:xfrm flipH="1" flipV="1">
              <a:off x="10006013" y="1619250"/>
              <a:ext cx="584910" cy="10579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21390EF-FE80-4071-A786-247F0B495ECB}"/>
                </a:ext>
              </a:extLst>
            </p:cNvPr>
            <p:cNvCxnSpPr>
              <a:cxnSpLocks/>
            </p:cNvCxnSpPr>
            <p:nvPr/>
          </p:nvCxnSpPr>
          <p:spPr>
            <a:xfrm flipH="1" flipV="1">
              <a:off x="9418517" y="2984056"/>
              <a:ext cx="582564" cy="16922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D9688E08-4F75-449A-A902-D0A70B974A60}"/>
              </a:ext>
            </a:extLst>
          </p:cNvPr>
          <p:cNvGrpSpPr/>
          <p:nvPr/>
        </p:nvGrpSpPr>
        <p:grpSpPr>
          <a:xfrm>
            <a:off x="9189912" y="1709738"/>
            <a:ext cx="1673351" cy="1490512"/>
            <a:chOff x="9189912" y="1709738"/>
            <a:chExt cx="1673351" cy="1490512"/>
          </a:xfrm>
        </p:grpSpPr>
        <p:sp>
          <p:nvSpPr>
            <p:cNvPr id="22" name="Freeform: Shape 21">
              <a:extLst>
                <a:ext uri="{FF2B5EF4-FFF2-40B4-BE49-F238E27FC236}">
                  <a16:creationId xmlns:a16="http://schemas.microsoft.com/office/drawing/2014/main" id="{2A4F1551-F5B5-49FB-B64E-5D096BB7D682}"/>
                </a:ext>
              </a:extLst>
            </p:cNvPr>
            <p:cNvSpPr>
              <a:spLocks noChangeAspect="1"/>
            </p:cNvSpPr>
            <p:nvPr/>
          </p:nvSpPr>
          <p:spPr>
            <a:xfrm>
              <a:off x="10269004" y="2132076"/>
              <a:ext cx="579665" cy="914400"/>
            </a:xfrm>
            <a:custGeom>
              <a:avLst/>
              <a:gdLst>
                <a:gd name="connsiteX0" fmla="*/ 2864224 w 2864224"/>
                <a:gd name="connsiteY0" fmla="*/ 0 h 4518212"/>
                <a:gd name="connsiteX1" fmla="*/ 2864224 w 2864224"/>
                <a:gd name="connsiteY1" fmla="*/ 0 h 4518212"/>
                <a:gd name="connsiteX2" fmla="*/ 2743200 w 2864224"/>
                <a:gd name="connsiteY2" fmla="*/ 336177 h 4518212"/>
                <a:gd name="connsiteX3" fmla="*/ 2662518 w 2864224"/>
                <a:gd name="connsiteY3" fmla="*/ 591671 h 4518212"/>
                <a:gd name="connsiteX4" fmla="*/ 2554942 w 2864224"/>
                <a:gd name="connsiteY4" fmla="*/ 793377 h 4518212"/>
                <a:gd name="connsiteX5" fmla="*/ 2447365 w 2864224"/>
                <a:gd name="connsiteY5" fmla="*/ 914400 h 4518212"/>
                <a:gd name="connsiteX6" fmla="*/ 2339789 w 2864224"/>
                <a:gd name="connsiteY6" fmla="*/ 941294 h 4518212"/>
                <a:gd name="connsiteX7" fmla="*/ 2178424 w 2864224"/>
                <a:gd name="connsiteY7" fmla="*/ 927847 h 4518212"/>
                <a:gd name="connsiteX8" fmla="*/ 2017059 w 2864224"/>
                <a:gd name="connsiteY8" fmla="*/ 927847 h 4518212"/>
                <a:gd name="connsiteX9" fmla="*/ 1842248 w 2864224"/>
                <a:gd name="connsiteY9" fmla="*/ 968188 h 4518212"/>
                <a:gd name="connsiteX10" fmla="*/ 1640542 w 2864224"/>
                <a:gd name="connsiteY10" fmla="*/ 1048871 h 4518212"/>
                <a:gd name="connsiteX11" fmla="*/ 1613648 w 2864224"/>
                <a:gd name="connsiteY11" fmla="*/ 1237130 h 4518212"/>
                <a:gd name="connsiteX12" fmla="*/ 1600200 w 2864224"/>
                <a:gd name="connsiteY12" fmla="*/ 1438835 h 4518212"/>
                <a:gd name="connsiteX13" fmla="*/ 1600200 w 2864224"/>
                <a:gd name="connsiteY13" fmla="*/ 1869141 h 4518212"/>
                <a:gd name="connsiteX14" fmla="*/ 1573306 w 2864224"/>
                <a:gd name="connsiteY14" fmla="*/ 1922930 h 4518212"/>
                <a:gd name="connsiteX15" fmla="*/ 1492624 w 2864224"/>
                <a:gd name="connsiteY15" fmla="*/ 2070847 h 4518212"/>
                <a:gd name="connsiteX16" fmla="*/ 1492624 w 2864224"/>
                <a:gd name="connsiteY16" fmla="*/ 2272553 h 4518212"/>
                <a:gd name="connsiteX17" fmla="*/ 1519518 w 2864224"/>
                <a:gd name="connsiteY17" fmla="*/ 2407024 h 4518212"/>
                <a:gd name="connsiteX18" fmla="*/ 1506071 w 2864224"/>
                <a:gd name="connsiteY18" fmla="*/ 2756647 h 4518212"/>
                <a:gd name="connsiteX19" fmla="*/ 1452283 w 2864224"/>
                <a:gd name="connsiteY19" fmla="*/ 2918012 h 4518212"/>
                <a:gd name="connsiteX20" fmla="*/ 1411942 w 2864224"/>
                <a:gd name="connsiteY20" fmla="*/ 3146612 h 4518212"/>
                <a:gd name="connsiteX21" fmla="*/ 1371600 w 2864224"/>
                <a:gd name="connsiteY21" fmla="*/ 3429000 h 4518212"/>
                <a:gd name="connsiteX22" fmla="*/ 1264024 w 2864224"/>
                <a:gd name="connsiteY22" fmla="*/ 3657600 h 4518212"/>
                <a:gd name="connsiteX23" fmla="*/ 1237130 w 2864224"/>
                <a:gd name="connsiteY23" fmla="*/ 3832412 h 4518212"/>
                <a:gd name="connsiteX24" fmla="*/ 1021977 w 2864224"/>
                <a:gd name="connsiteY24" fmla="*/ 3939988 h 4518212"/>
                <a:gd name="connsiteX25" fmla="*/ 726142 w 2864224"/>
                <a:gd name="connsiteY25" fmla="*/ 4141694 h 4518212"/>
                <a:gd name="connsiteX26" fmla="*/ 403412 w 2864224"/>
                <a:gd name="connsiteY26" fmla="*/ 4303059 h 4518212"/>
                <a:gd name="connsiteX27" fmla="*/ 228600 w 2864224"/>
                <a:gd name="connsiteY27" fmla="*/ 4410635 h 4518212"/>
                <a:gd name="connsiteX28" fmla="*/ 0 w 2864224"/>
                <a:gd name="connsiteY28" fmla="*/ 4518212 h 451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64224" h="4518212">
                  <a:moveTo>
                    <a:pt x="2864224" y="0"/>
                  </a:moveTo>
                  <a:lnTo>
                    <a:pt x="2864224" y="0"/>
                  </a:lnTo>
                  <a:lnTo>
                    <a:pt x="2743200" y="336177"/>
                  </a:lnTo>
                  <a:lnTo>
                    <a:pt x="2662518" y="591671"/>
                  </a:lnTo>
                  <a:lnTo>
                    <a:pt x="2554942" y="793377"/>
                  </a:lnTo>
                  <a:lnTo>
                    <a:pt x="2447365" y="914400"/>
                  </a:lnTo>
                  <a:lnTo>
                    <a:pt x="2339789" y="941294"/>
                  </a:lnTo>
                  <a:lnTo>
                    <a:pt x="2178424" y="927847"/>
                  </a:lnTo>
                  <a:lnTo>
                    <a:pt x="2017059" y="927847"/>
                  </a:lnTo>
                  <a:lnTo>
                    <a:pt x="1842248" y="968188"/>
                  </a:lnTo>
                  <a:lnTo>
                    <a:pt x="1640542" y="1048871"/>
                  </a:lnTo>
                  <a:lnTo>
                    <a:pt x="1613648" y="1237130"/>
                  </a:lnTo>
                  <a:lnTo>
                    <a:pt x="1600200" y="1438835"/>
                  </a:lnTo>
                  <a:lnTo>
                    <a:pt x="1600200" y="1869141"/>
                  </a:lnTo>
                  <a:lnTo>
                    <a:pt x="1573306" y="1922930"/>
                  </a:lnTo>
                  <a:lnTo>
                    <a:pt x="1492624" y="2070847"/>
                  </a:lnTo>
                  <a:lnTo>
                    <a:pt x="1492624" y="2272553"/>
                  </a:lnTo>
                  <a:lnTo>
                    <a:pt x="1519518" y="2407024"/>
                  </a:lnTo>
                  <a:lnTo>
                    <a:pt x="1506071" y="2756647"/>
                  </a:lnTo>
                  <a:lnTo>
                    <a:pt x="1452283" y="2918012"/>
                  </a:lnTo>
                  <a:lnTo>
                    <a:pt x="1411942" y="3146612"/>
                  </a:lnTo>
                  <a:lnTo>
                    <a:pt x="1371600" y="3429000"/>
                  </a:lnTo>
                  <a:lnTo>
                    <a:pt x="1264024" y="3657600"/>
                  </a:lnTo>
                  <a:lnTo>
                    <a:pt x="1237130" y="3832412"/>
                  </a:lnTo>
                  <a:lnTo>
                    <a:pt x="1021977" y="3939988"/>
                  </a:lnTo>
                  <a:lnTo>
                    <a:pt x="726142" y="4141694"/>
                  </a:lnTo>
                  <a:lnTo>
                    <a:pt x="403412" y="4303059"/>
                  </a:lnTo>
                  <a:lnTo>
                    <a:pt x="228600" y="4410635"/>
                  </a:lnTo>
                  <a:lnTo>
                    <a:pt x="0" y="4518212"/>
                  </a:lnTo>
                </a:path>
              </a:pathLst>
            </a:cu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9B776188-87FF-4FF6-BBC5-19E7E13564B1}"/>
                </a:ext>
              </a:extLst>
            </p:cNvPr>
            <p:cNvSpPr/>
            <p:nvPr/>
          </p:nvSpPr>
          <p:spPr>
            <a:xfrm>
              <a:off x="9644063" y="1709738"/>
              <a:ext cx="1219200" cy="428625"/>
            </a:xfrm>
            <a:custGeom>
              <a:avLst/>
              <a:gdLst>
                <a:gd name="connsiteX0" fmla="*/ 1209675 w 1219200"/>
                <a:gd name="connsiteY0" fmla="*/ 428625 h 428625"/>
                <a:gd name="connsiteX1" fmla="*/ 1219200 w 1219200"/>
                <a:gd name="connsiteY1" fmla="*/ 323850 h 428625"/>
                <a:gd name="connsiteX2" fmla="*/ 1162050 w 1219200"/>
                <a:gd name="connsiteY2" fmla="*/ 252412 h 428625"/>
                <a:gd name="connsiteX3" fmla="*/ 1009650 w 1219200"/>
                <a:gd name="connsiteY3" fmla="*/ 204787 h 428625"/>
                <a:gd name="connsiteX4" fmla="*/ 947737 w 1219200"/>
                <a:gd name="connsiteY4" fmla="*/ 185737 h 428625"/>
                <a:gd name="connsiteX5" fmla="*/ 600075 w 1219200"/>
                <a:gd name="connsiteY5" fmla="*/ 123825 h 428625"/>
                <a:gd name="connsiteX6" fmla="*/ 257175 w 1219200"/>
                <a:gd name="connsiteY6" fmla="*/ 42862 h 428625"/>
                <a:gd name="connsiteX7" fmla="*/ 0 w 1219200"/>
                <a:gd name="connsiteY7"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 h="428625">
                  <a:moveTo>
                    <a:pt x="1209675" y="428625"/>
                  </a:moveTo>
                  <a:lnTo>
                    <a:pt x="1219200" y="323850"/>
                  </a:lnTo>
                  <a:lnTo>
                    <a:pt x="1162050" y="252412"/>
                  </a:lnTo>
                  <a:lnTo>
                    <a:pt x="1009650" y="204787"/>
                  </a:lnTo>
                  <a:cubicBezTo>
                    <a:pt x="960984" y="183158"/>
                    <a:pt x="982422" y="185737"/>
                    <a:pt x="947737" y="185737"/>
                  </a:cubicBezTo>
                  <a:lnTo>
                    <a:pt x="600075" y="123825"/>
                  </a:lnTo>
                  <a:lnTo>
                    <a:pt x="257175" y="42862"/>
                  </a:lnTo>
                  <a:lnTo>
                    <a:pt x="0" y="0"/>
                  </a:lnTo>
                </a:path>
              </a:pathLst>
            </a:custGeom>
            <a:noFill/>
            <a:ln w="762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6440EF2-BE48-4412-9C9A-A7EFC04DAC7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17488"/>
            <a:stretch/>
          </p:blipFill>
          <p:spPr>
            <a:xfrm rot="21066431">
              <a:off x="9189912" y="2639369"/>
              <a:ext cx="1061406" cy="560881"/>
            </a:xfrm>
            <a:prstGeom prst="rect">
              <a:avLst/>
            </a:prstGeom>
          </p:spPr>
        </p:pic>
      </p:grpSp>
      <p:sp>
        <p:nvSpPr>
          <p:cNvPr id="2" name="Arrow: Right 1">
            <a:extLst>
              <a:ext uri="{FF2B5EF4-FFF2-40B4-BE49-F238E27FC236}">
                <a16:creationId xmlns:a16="http://schemas.microsoft.com/office/drawing/2014/main" id="{436DB7AB-33D0-4EE5-973D-57EBDBDD2B5C}"/>
              </a:ext>
            </a:extLst>
          </p:cNvPr>
          <p:cNvSpPr/>
          <p:nvPr/>
        </p:nvSpPr>
        <p:spPr>
          <a:xfrm rot="739105">
            <a:off x="9822159" y="1877165"/>
            <a:ext cx="640080" cy="137160"/>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1EFA81A4-59E6-4FE5-AC17-93DDA86E78F0}"/>
              </a:ext>
            </a:extLst>
          </p:cNvPr>
          <p:cNvSpPr/>
          <p:nvPr/>
        </p:nvSpPr>
        <p:spPr>
          <a:xfrm rot="947059">
            <a:off x="9150629" y="2624484"/>
            <a:ext cx="640080" cy="137160"/>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75977EFA-E98B-4515-98C3-C66A2A008D98}"/>
              </a:ext>
            </a:extLst>
          </p:cNvPr>
          <p:cNvSpPr/>
          <p:nvPr/>
        </p:nvSpPr>
        <p:spPr>
          <a:xfrm rot="11808964">
            <a:off x="9413658" y="3013316"/>
            <a:ext cx="640080" cy="137160"/>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Right 33">
            <a:extLst>
              <a:ext uri="{FF2B5EF4-FFF2-40B4-BE49-F238E27FC236}">
                <a16:creationId xmlns:a16="http://schemas.microsoft.com/office/drawing/2014/main" id="{B80CB634-6B0C-484A-AD5E-B08FF6D42A90}"/>
              </a:ext>
            </a:extLst>
          </p:cNvPr>
          <p:cNvSpPr/>
          <p:nvPr/>
        </p:nvSpPr>
        <p:spPr>
          <a:xfrm rot="11503977">
            <a:off x="9740852" y="1580933"/>
            <a:ext cx="640080" cy="137160"/>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Slide_27_Portland_Audio_Project">
            <a:hlinkClick r:id="" action="ppaction://media"/>
            <a:extLst>
              <a:ext uri="{FF2B5EF4-FFF2-40B4-BE49-F238E27FC236}">
                <a16:creationId xmlns:a16="http://schemas.microsoft.com/office/drawing/2014/main" id="{D749570F-AF49-42FB-8B4C-654F3DEE3E40}"/>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04841630"/>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1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hidden="1">
            <a:extLst>
              <a:ext uri="{FF2B5EF4-FFF2-40B4-BE49-F238E27FC236}">
                <a16:creationId xmlns:a16="http://schemas.microsoft.com/office/drawing/2014/main" id="{D5DAF90D-9BE3-41A0-8BBF-188038D58E9D}"/>
              </a:ext>
            </a:extLst>
          </p:cNvPr>
          <p:cNvPicPr>
            <a:picLocks noChangeAspect="1"/>
          </p:cNvPicPr>
          <p:nvPr/>
        </p:nvPicPr>
        <p:blipFill rotWithShape="1">
          <a:blip r:embed="rId5" cstate="screen">
            <a:alphaModFix amt="35000"/>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1" y="0"/>
            <a:ext cx="12215223" cy="6858000"/>
          </a:xfrm>
          <a:prstGeom prst="rect">
            <a:avLst/>
          </a:prstGeom>
        </p:spPr>
      </p:pic>
      <p:grpSp>
        <p:nvGrpSpPr>
          <p:cNvPr id="37" name="Group 36">
            <a:extLst>
              <a:ext uri="{FF2B5EF4-FFF2-40B4-BE49-F238E27FC236}">
                <a16:creationId xmlns:a16="http://schemas.microsoft.com/office/drawing/2014/main" id="{180FF178-D66E-4787-AE33-E9CA919F49B9}"/>
              </a:ext>
            </a:extLst>
          </p:cNvPr>
          <p:cNvGrpSpPr/>
          <p:nvPr/>
        </p:nvGrpSpPr>
        <p:grpSpPr>
          <a:xfrm>
            <a:off x="805462" y="1279441"/>
            <a:ext cx="10581075" cy="4711529"/>
            <a:chOff x="805462" y="1352011"/>
            <a:chExt cx="10581075" cy="4711529"/>
          </a:xfrm>
        </p:grpSpPr>
        <p:grpSp>
          <p:nvGrpSpPr>
            <p:cNvPr id="33" name="Group 32">
              <a:extLst>
                <a:ext uri="{FF2B5EF4-FFF2-40B4-BE49-F238E27FC236}">
                  <a16:creationId xmlns:a16="http://schemas.microsoft.com/office/drawing/2014/main" id="{3683454A-C530-41A4-86F5-2DE8B69BD78A}"/>
                </a:ext>
              </a:extLst>
            </p:cNvPr>
            <p:cNvGrpSpPr/>
            <p:nvPr/>
          </p:nvGrpSpPr>
          <p:grpSpPr>
            <a:xfrm>
              <a:off x="805462" y="1352011"/>
              <a:ext cx="10581075" cy="4711529"/>
              <a:chOff x="1112413" y="1117771"/>
              <a:chExt cx="10581075" cy="4711529"/>
            </a:xfrm>
          </p:grpSpPr>
          <p:grpSp>
            <p:nvGrpSpPr>
              <p:cNvPr id="31" name="Group 30">
                <a:extLst>
                  <a:ext uri="{FF2B5EF4-FFF2-40B4-BE49-F238E27FC236}">
                    <a16:creationId xmlns:a16="http://schemas.microsoft.com/office/drawing/2014/main" id="{C10F24DF-E98C-4CC6-AAB6-83A735A3D62F}"/>
                  </a:ext>
                </a:extLst>
              </p:cNvPr>
              <p:cNvGrpSpPr/>
              <p:nvPr/>
            </p:nvGrpSpPr>
            <p:grpSpPr>
              <a:xfrm>
                <a:off x="1112413" y="1117771"/>
                <a:ext cx="10581075" cy="4711147"/>
                <a:chOff x="413945" y="2067340"/>
                <a:chExt cx="10581075" cy="4711147"/>
              </a:xfrm>
            </p:grpSpPr>
            <p:sp>
              <p:nvSpPr>
                <p:cNvPr id="9" name="Rectangle 8">
                  <a:extLst>
                    <a:ext uri="{FF2B5EF4-FFF2-40B4-BE49-F238E27FC236}">
                      <a16:creationId xmlns:a16="http://schemas.microsoft.com/office/drawing/2014/main" id="{5D191E33-92F3-4B80-9D30-EC3F65B64616}"/>
                    </a:ext>
                  </a:extLst>
                </p:cNvPr>
                <p:cNvSpPr/>
                <p:nvPr/>
              </p:nvSpPr>
              <p:spPr>
                <a:xfrm>
                  <a:off x="8424899" y="2691629"/>
                  <a:ext cx="2570121" cy="345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8D2A0E0-1243-4CC7-B82E-52613C6E0FF0}"/>
                    </a:ext>
                  </a:extLst>
                </p:cNvPr>
                <p:cNvPicPr>
                  <a:picLocks noChangeAspect="1"/>
                </p:cNvPicPr>
                <p:nvPr/>
              </p:nvPicPr>
              <p:blipFill rotWithShape="1">
                <a:blip r:embed="rId7" cstate="screen">
                  <a:alphaModFix/>
                  <a:extLst>
                    <a:ext uri="{28A0092B-C50C-407E-A947-70E740481C1C}">
                      <a14:useLocalDpi xmlns:a14="http://schemas.microsoft.com/office/drawing/2010/main"/>
                    </a:ext>
                  </a:extLst>
                </a:blip>
                <a:srcRect/>
                <a:stretch/>
              </p:blipFill>
              <p:spPr>
                <a:xfrm>
                  <a:off x="576470" y="3349730"/>
                  <a:ext cx="9501808" cy="3298343"/>
                </a:xfrm>
                <a:prstGeom prst="rect">
                  <a:avLst/>
                </a:prstGeom>
              </p:spPr>
            </p:pic>
            <p:sp>
              <p:nvSpPr>
                <p:cNvPr id="5" name="Freeform: Shape 4">
                  <a:extLst>
                    <a:ext uri="{FF2B5EF4-FFF2-40B4-BE49-F238E27FC236}">
                      <a16:creationId xmlns:a16="http://schemas.microsoft.com/office/drawing/2014/main" id="{CA1F078E-2178-4415-B4E5-F9E51589323D}"/>
                    </a:ext>
                  </a:extLst>
                </p:cNvPr>
                <p:cNvSpPr/>
                <p:nvPr/>
              </p:nvSpPr>
              <p:spPr>
                <a:xfrm>
                  <a:off x="3776663" y="3838575"/>
                  <a:ext cx="2552700" cy="252413"/>
                </a:xfrm>
                <a:custGeom>
                  <a:avLst/>
                  <a:gdLst>
                    <a:gd name="connsiteX0" fmla="*/ 0 w 2552700"/>
                    <a:gd name="connsiteY0" fmla="*/ 252413 h 252413"/>
                    <a:gd name="connsiteX1" fmla="*/ 314325 w 2552700"/>
                    <a:gd name="connsiteY1" fmla="*/ 147638 h 252413"/>
                    <a:gd name="connsiteX2" fmla="*/ 738187 w 2552700"/>
                    <a:gd name="connsiteY2" fmla="*/ 109538 h 252413"/>
                    <a:gd name="connsiteX3" fmla="*/ 1614487 w 2552700"/>
                    <a:gd name="connsiteY3" fmla="*/ 109538 h 252413"/>
                    <a:gd name="connsiteX4" fmla="*/ 2552700 w 2552700"/>
                    <a:gd name="connsiteY4" fmla="*/ 109538 h 252413"/>
                    <a:gd name="connsiteX5" fmla="*/ 2305050 w 2552700"/>
                    <a:gd name="connsiteY5" fmla="*/ 42863 h 252413"/>
                    <a:gd name="connsiteX6" fmla="*/ 1252537 w 2552700"/>
                    <a:gd name="connsiteY6" fmla="*/ 0 h 252413"/>
                    <a:gd name="connsiteX7" fmla="*/ 614362 w 2552700"/>
                    <a:gd name="connsiteY7" fmla="*/ 9525 h 252413"/>
                    <a:gd name="connsiteX8" fmla="*/ 161925 w 2552700"/>
                    <a:gd name="connsiteY8" fmla="*/ 166688 h 252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252413">
                      <a:moveTo>
                        <a:pt x="0" y="252413"/>
                      </a:moveTo>
                      <a:lnTo>
                        <a:pt x="314325" y="147638"/>
                      </a:lnTo>
                      <a:lnTo>
                        <a:pt x="738187" y="109538"/>
                      </a:lnTo>
                      <a:lnTo>
                        <a:pt x="1614487" y="109538"/>
                      </a:lnTo>
                      <a:lnTo>
                        <a:pt x="2552700" y="109538"/>
                      </a:lnTo>
                      <a:lnTo>
                        <a:pt x="2305050" y="42863"/>
                      </a:lnTo>
                      <a:lnTo>
                        <a:pt x="1252537" y="0"/>
                      </a:lnTo>
                      <a:lnTo>
                        <a:pt x="614362" y="9525"/>
                      </a:lnTo>
                      <a:lnTo>
                        <a:pt x="161925" y="166688"/>
                      </a:lnTo>
                    </a:path>
                  </a:pathLst>
                </a:custGeom>
                <a:solidFill>
                  <a:srgbClr val="7C99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A8774B3B-7E5C-4D77-837B-16F023A87552}"/>
                    </a:ext>
                  </a:extLst>
                </p:cNvPr>
                <p:cNvSpPr/>
                <p:nvPr/>
              </p:nvSpPr>
              <p:spPr>
                <a:xfrm>
                  <a:off x="2695575" y="3929063"/>
                  <a:ext cx="1852613" cy="1095375"/>
                </a:xfrm>
                <a:custGeom>
                  <a:avLst/>
                  <a:gdLst>
                    <a:gd name="connsiteX0" fmla="*/ 0 w 1852613"/>
                    <a:gd name="connsiteY0" fmla="*/ 1095375 h 1095375"/>
                    <a:gd name="connsiteX1" fmla="*/ 447675 w 1852613"/>
                    <a:gd name="connsiteY1" fmla="*/ 547687 h 1095375"/>
                    <a:gd name="connsiteX2" fmla="*/ 819150 w 1852613"/>
                    <a:gd name="connsiteY2" fmla="*/ 214312 h 1095375"/>
                    <a:gd name="connsiteX3" fmla="*/ 1090613 w 1852613"/>
                    <a:gd name="connsiteY3" fmla="*/ 52387 h 1095375"/>
                    <a:gd name="connsiteX4" fmla="*/ 1195388 w 1852613"/>
                    <a:gd name="connsiteY4" fmla="*/ 23812 h 1095375"/>
                    <a:gd name="connsiteX5" fmla="*/ 1414463 w 1852613"/>
                    <a:gd name="connsiteY5" fmla="*/ 4762 h 1095375"/>
                    <a:gd name="connsiteX6" fmla="*/ 1700213 w 1852613"/>
                    <a:gd name="connsiteY6" fmla="*/ 0 h 1095375"/>
                    <a:gd name="connsiteX7" fmla="*/ 1852613 w 1852613"/>
                    <a:gd name="connsiteY7" fmla="*/ 14287 h 1095375"/>
                    <a:gd name="connsiteX8" fmla="*/ 1343025 w 1852613"/>
                    <a:gd name="connsiteY8" fmla="*/ 123825 h 1095375"/>
                    <a:gd name="connsiteX9" fmla="*/ 1281113 w 1852613"/>
                    <a:gd name="connsiteY9" fmla="*/ 128587 h 1095375"/>
                    <a:gd name="connsiteX10" fmla="*/ 1042988 w 1852613"/>
                    <a:gd name="connsiteY10" fmla="*/ 228600 h 1095375"/>
                    <a:gd name="connsiteX11" fmla="*/ 828675 w 1852613"/>
                    <a:gd name="connsiteY11" fmla="*/ 361950 h 1095375"/>
                    <a:gd name="connsiteX12" fmla="*/ 457200 w 1852613"/>
                    <a:gd name="connsiteY12" fmla="*/ 709612 h 1095375"/>
                    <a:gd name="connsiteX13" fmla="*/ 0 w 1852613"/>
                    <a:gd name="connsiteY13" fmla="*/ 1095375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2613" h="1095375">
                      <a:moveTo>
                        <a:pt x="0" y="1095375"/>
                      </a:moveTo>
                      <a:lnTo>
                        <a:pt x="447675" y="547687"/>
                      </a:lnTo>
                      <a:lnTo>
                        <a:pt x="819150" y="214312"/>
                      </a:lnTo>
                      <a:lnTo>
                        <a:pt x="1090613" y="52387"/>
                      </a:lnTo>
                      <a:lnTo>
                        <a:pt x="1195388" y="23812"/>
                      </a:lnTo>
                      <a:lnTo>
                        <a:pt x="1414463" y="4762"/>
                      </a:lnTo>
                      <a:lnTo>
                        <a:pt x="1700213" y="0"/>
                      </a:lnTo>
                      <a:lnTo>
                        <a:pt x="1852613" y="14287"/>
                      </a:lnTo>
                      <a:lnTo>
                        <a:pt x="1343025" y="123825"/>
                      </a:lnTo>
                      <a:lnTo>
                        <a:pt x="1281113" y="128587"/>
                      </a:lnTo>
                      <a:lnTo>
                        <a:pt x="1042988" y="228600"/>
                      </a:lnTo>
                      <a:lnTo>
                        <a:pt x="828675" y="361950"/>
                      </a:lnTo>
                      <a:lnTo>
                        <a:pt x="457200" y="709612"/>
                      </a:lnTo>
                      <a:lnTo>
                        <a:pt x="0" y="10953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3F724F3A-A7FF-4DAB-A358-F83D03646501}"/>
                    </a:ext>
                  </a:extLst>
                </p:cNvPr>
                <p:cNvSpPr/>
                <p:nvPr/>
              </p:nvSpPr>
              <p:spPr>
                <a:xfrm>
                  <a:off x="1243013" y="4067175"/>
                  <a:ext cx="2371725" cy="2581275"/>
                </a:xfrm>
                <a:custGeom>
                  <a:avLst/>
                  <a:gdLst>
                    <a:gd name="connsiteX0" fmla="*/ 1981200 w 2371725"/>
                    <a:gd name="connsiteY0" fmla="*/ 47625 h 2581275"/>
                    <a:gd name="connsiteX1" fmla="*/ 1747837 w 2371725"/>
                    <a:gd name="connsiteY1" fmla="*/ 285750 h 2581275"/>
                    <a:gd name="connsiteX2" fmla="*/ 1433512 w 2371725"/>
                    <a:gd name="connsiteY2" fmla="*/ 657225 h 2581275"/>
                    <a:gd name="connsiteX3" fmla="*/ 1028700 w 2371725"/>
                    <a:gd name="connsiteY3" fmla="*/ 1109663 h 2581275"/>
                    <a:gd name="connsiteX4" fmla="*/ 661987 w 2371725"/>
                    <a:gd name="connsiteY4" fmla="*/ 1571625 h 2581275"/>
                    <a:gd name="connsiteX5" fmla="*/ 428625 w 2371725"/>
                    <a:gd name="connsiteY5" fmla="*/ 1833563 h 2581275"/>
                    <a:gd name="connsiteX6" fmla="*/ 0 w 2371725"/>
                    <a:gd name="connsiteY6" fmla="*/ 2581275 h 2581275"/>
                    <a:gd name="connsiteX7" fmla="*/ 381000 w 2371725"/>
                    <a:gd name="connsiteY7" fmla="*/ 2566988 h 2581275"/>
                    <a:gd name="connsiteX8" fmla="*/ 728662 w 2371725"/>
                    <a:gd name="connsiteY8" fmla="*/ 1866900 h 2581275"/>
                    <a:gd name="connsiteX9" fmla="*/ 747712 w 2371725"/>
                    <a:gd name="connsiteY9" fmla="*/ 1824038 h 2581275"/>
                    <a:gd name="connsiteX10" fmla="*/ 1352550 w 2371725"/>
                    <a:gd name="connsiteY10" fmla="*/ 990600 h 2581275"/>
                    <a:gd name="connsiteX11" fmla="*/ 1557337 w 2371725"/>
                    <a:gd name="connsiteY11" fmla="*/ 842963 h 2581275"/>
                    <a:gd name="connsiteX12" fmla="*/ 1914525 w 2371725"/>
                    <a:gd name="connsiteY12" fmla="*/ 400050 h 2581275"/>
                    <a:gd name="connsiteX13" fmla="*/ 2114550 w 2371725"/>
                    <a:gd name="connsiteY13" fmla="*/ 214313 h 2581275"/>
                    <a:gd name="connsiteX14" fmla="*/ 2271712 w 2371725"/>
                    <a:gd name="connsiteY14" fmla="*/ 80963 h 2581275"/>
                    <a:gd name="connsiteX15" fmla="*/ 2371725 w 2371725"/>
                    <a:gd name="connsiteY15" fmla="*/ 0 h 2581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71725" h="2581275">
                      <a:moveTo>
                        <a:pt x="1981200" y="47625"/>
                      </a:moveTo>
                      <a:lnTo>
                        <a:pt x="1747837" y="285750"/>
                      </a:lnTo>
                      <a:lnTo>
                        <a:pt x="1433512" y="657225"/>
                      </a:lnTo>
                      <a:lnTo>
                        <a:pt x="1028700" y="1109663"/>
                      </a:lnTo>
                      <a:lnTo>
                        <a:pt x="661987" y="1571625"/>
                      </a:lnTo>
                      <a:lnTo>
                        <a:pt x="428625" y="1833563"/>
                      </a:lnTo>
                      <a:lnTo>
                        <a:pt x="0" y="2581275"/>
                      </a:lnTo>
                      <a:lnTo>
                        <a:pt x="381000" y="2566988"/>
                      </a:lnTo>
                      <a:lnTo>
                        <a:pt x="728662" y="1866900"/>
                      </a:lnTo>
                      <a:lnTo>
                        <a:pt x="747712" y="1824038"/>
                      </a:lnTo>
                      <a:lnTo>
                        <a:pt x="1352550" y="990600"/>
                      </a:lnTo>
                      <a:lnTo>
                        <a:pt x="1557337" y="842963"/>
                      </a:lnTo>
                      <a:lnTo>
                        <a:pt x="1914525" y="400050"/>
                      </a:lnTo>
                      <a:lnTo>
                        <a:pt x="2114550" y="214313"/>
                      </a:lnTo>
                      <a:lnTo>
                        <a:pt x="2271712" y="80963"/>
                      </a:lnTo>
                      <a:lnTo>
                        <a:pt x="2371725" y="0"/>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0F27078B-3382-48C0-B79D-69F8124AFC70}"/>
                    </a:ext>
                  </a:extLst>
                </p:cNvPr>
                <p:cNvSpPr/>
                <p:nvPr/>
              </p:nvSpPr>
              <p:spPr>
                <a:xfrm>
                  <a:off x="3776663" y="3629025"/>
                  <a:ext cx="2871787" cy="252412"/>
                </a:xfrm>
                <a:custGeom>
                  <a:avLst/>
                  <a:gdLst>
                    <a:gd name="connsiteX0" fmla="*/ 0 w 2819400"/>
                    <a:gd name="connsiteY0" fmla="*/ 152400 h 209550"/>
                    <a:gd name="connsiteX1" fmla="*/ 104775 w 2819400"/>
                    <a:gd name="connsiteY1" fmla="*/ 95250 h 209550"/>
                    <a:gd name="connsiteX2" fmla="*/ 333375 w 2819400"/>
                    <a:gd name="connsiteY2" fmla="*/ 38100 h 209550"/>
                    <a:gd name="connsiteX3" fmla="*/ 1066800 w 2819400"/>
                    <a:gd name="connsiteY3" fmla="*/ 38100 h 209550"/>
                    <a:gd name="connsiteX4" fmla="*/ 2009775 w 2819400"/>
                    <a:gd name="connsiteY4" fmla="*/ 66675 h 209550"/>
                    <a:gd name="connsiteX5" fmla="*/ 2657475 w 2819400"/>
                    <a:gd name="connsiteY5" fmla="*/ 0 h 209550"/>
                    <a:gd name="connsiteX6" fmla="*/ 2819400 w 2819400"/>
                    <a:gd name="connsiteY6" fmla="*/ 38100 h 209550"/>
                    <a:gd name="connsiteX7" fmla="*/ 2600325 w 2819400"/>
                    <a:gd name="connsiteY7" fmla="*/ 76200 h 209550"/>
                    <a:gd name="connsiteX8" fmla="*/ 2552700 w 2819400"/>
                    <a:gd name="connsiteY8" fmla="*/ 133350 h 209550"/>
                    <a:gd name="connsiteX9" fmla="*/ 2447925 w 2819400"/>
                    <a:gd name="connsiteY9" fmla="*/ 142875 h 209550"/>
                    <a:gd name="connsiteX10" fmla="*/ 2400300 w 2819400"/>
                    <a:gd name="connsiteY10" fmla="*/ 209550 h 209550"/>
                    <a:gd name="connsiteX11" fmla="*/ 1133475 w 2819400"/>
                    <a:gd name="connsiteY11" fmla="*/ 190500 h 209550"/>
                    <a:gd name="connsiteX12" fmla="*/ 0 w 2819400"/>
                    <a:gd name="connsiteY12" fmla="*/ 1524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9400" h="209550">
                      <a:moveTo>
                        <a:pt x="0" y="152400"/>
                      </a:moveTo>
                      <a:lnTo>
                        <a:pt x="104775" y="95250"/>
                      </a:lnTo>
                      <a:lnTo>
                        <a:pt x="333375" y="38100"/>
                      </a:lnTo>
                      <a:lnTo>
                        <a:pt x="1066800" y="38100"/>
                      </a:lnTo>
                      <a:lnTo>
                        <a:pt x="2009775" y="66675"/>
                      </a:lnTo>
                      <a:lnTo>
                        <a:pt x="2657475" y="0"/>
                      </a:lnTo>
                      <a:lnTo>
                        <a:pt x="2819400" y="38100"/>
                      </a:lnTo>
                      <a:lnTo>
                        <a:pt x="2600325" y="76200"/>
                      </a:lnTo>
                      <a:lnTo>
                        <a:pt x="2552700" y="133350"/>
                      </a:lnTo>
                      <a:lnTo>
                        <a:pt x="2447925" y="142875"/>
                      </a:lnTo>
                      <a:lnTo>
                        <a:pt x="2400300" y="209550"/>
                      </a:lnTo>
                      <a:lnTo>
                        <a:pt x="1133475" y="190500"/>
                      </a:lnTo>
                      <a:lnTo>
                        <a:pt x="0" y="152400"/>
                      </a:lnTo>
                      <a:close/>
                    </a:path>
                  </a:pathLst>
                </a:cu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BB4412C0-967A-401F-87D9-1B48D5DF6DA6}"/>
                    </a:ext>
                  </a:extLst>
                </p:cNvPr>
                <p:cNvSpPr/>
                <p:nvPr/>
              </p:nvSpPr>
              <p:spPr>
                <a:xfrm>
                  <a:off x="6419850" y="3576638"/>
                  <a:ext cx="271463" cy="152400"/>
                </a:xfrm>
                <a:custGeom>
                  <a:avLst/>
                  <a:gdLst>
                    <a:gd name="connsiteX0" fmla="*/ 28575 w 285750"/>
                    <a:gd name="connsiteY0" fmla="*/ 52387 h 152400"/>
                    <a:gd name="connsiteX1" fmla="*/ 285750 w 285750"/>
                    <a:gd name="connsiteY1" fmla="*/ 0 h 152400"/>
                    <a:gd name="connsiteX2" fmla="*/ 219075 w 285750"/>
                    <a:gd name="connsiteY2" fmla="*/ 100012 h 152400"/>
                    <a:gd name="connsiteX3" fmla="*/ 0 w 285750"/>
                    <a:gd name="connsiteY3" fmla="*/ 152400 h 152400"/>
                    <a:gd name="connsiteX4" fmla="*/ 28575 w 285750"/>
                    <a:gd name="connsiteY4" fmla="*/ 52387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152400">
                      <a:moveTo>
                        <a:pt x="28575" y="52387"/>
                      </a:moveTo>
                      <a:lnTo>
                        <a:pt x="285750" y="0"/>
                      </a:lnTo>
                      <a:lnTo>
                        <a:pt x="219075" y="100012"/>
                      </a:lnTo>
                      <a:lnTo>
                        <a:pt x="0" y="152400"/>
                      </a:lnTo>
                      <a:lnTo>
                        <a:pt x="28575" y="52387"/>
                      </a:lnTo>
                      <a:close/>
                    </a:path>
                  </a:pathLst>
                </a:custGeom>
                <a:blipFill>
                  <a:blip r:embed="rId8"/>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D959A7DE-22D0-4D04-A68A-771005CEC2CC}"/>
                    </a:ext>
                  </a:extLst>
                </p:cNvPr>
                <p:cNvSpPr/>
                <p:nvPr/>
              </p:nvSpPr>
              <p:spPr>
                <a:xfrm>
                  <a:off x="1630017" y="4075043"/>
                  <a:ext cx="8169966" cy="2703444"/>
                </a:xfrm>
                <a:custGeom>
                  <a:avLst/>
                  <a:gdLst>
                    <a:gd name="connsiteX0" fmla="*/ 0 w 8169966"/>
                    <a:gd name="connsiteY0" fmla="*/ 2623931 h 2703444"/>
                    <a:gd name="connsiteX1" fmla="*/ 457200 w 8169966"/>
                    <a:gd name="connsiteY1" fmla="*/ 1908314 h 2703444"/>
                    <a:gd name="connsiteX2" fmla="*/ 1133061 w 8169966"/>
                    <a:gd name="connsiteY2" fmla="*/ 1152940 h 2703444"/>
                    <a:gd name="connsiteX3" fmla="*/ 2166731 w 8169966"/>
                    <a:gd name="connsiteY3" fmla="*/ 397566 h 2703444"/>
                    <a:gd name="connsiteX4" fmla="*/ 2862470 w 8169966"/>
                    <a:gd name="connsiteY4" fmla="*/ 79514 h 2703444"/>
                    <a:gd name="connsiteX5" fmla="*/ 3955774 w 8169966"/>
                    <a:gd name="connsiteY5" fmla="*/ 0 h 2703444"/>
                    <a:gd name="connsiteX6" fmla="*/ 5287618 w 8169966"/>
                    <a:gd name="connsiteY6" fmla="*/ 357809 h 2703444"/>
                    <a:gd name="connsiteX7" fmla="*/ 7971183 w 8169966"/>
                    <a:gd name="connsiteY7" fmla="*/ 854766 h 2703444"/>
                    <a:gd name="connsiteX8" fmla="*/ 8169966 w 8169966"/>
                    <a:gd name="connsiteY8" fmla="*/ 2325757 h 2703444"/>
                    <a:gd name="connsiteX9" fmla="*/ 7951305 w 8169966"/>
                    <a:gd name="connsiteY9" fmla="*/ 2703444 h 2703444"/>
                    <a:gd name="connsiteX10" fmla="*/ 119270 w 8169966"/>
                    <a:gd name="connsiteY10" fmla="*/ 2643809 h 2703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69966" h="2703444">
                      <a:moveTo>
                        <a:pt x="0" y="2623931"/>
                      </a:moveTo>
                      <a:lnTo>
                        <a:pt x="457200" y="1908314"/>
                      </a:lnTo>
                      <a:lnTo>
                        <a:pt x="1133061" y="1152940"/>
                      </a:lnTo>
                      <a:lnTo>
                        <a:pt x="2166731" y="397566"/>
                      </a:lnTo>
                      <a:lnTo>
                        <a:pt x="2862470" y="79514"/>
                      </a:lnTo>
                      <a:lnTo>
                        <a:pt x="3955774" y="0"/>
                      </a:lnTo>
                      <a:lnTo>
                        <a:pt x="5287618" y="357809"/>
                      </a:lnTo>
                      <a:lnTo>
                        <a:pt x="7971183" y="854766"/>
                      </a:lnTo>
                      <a:lnTo>
                        <a:pt x="8169966" y="2325757"/>
                      </a:lnTo>
                      <a:lnTo>
                        <a:pt x="7951305" y="2703444"/>
                      </a:lnTo>
                      <a:lnTo>
                        <a:pt x="119270" y="2643809"/>
                      </a:lnTo>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AC5084EA-7175-4FAD-8C02-5CBEF56D9816}"/>
                    </a:ext>
                  </a:extLst>
                </p:cNvPr>
                <p:cNvSpPr/>
                <p:nvPr/>
              </p:nvSpPr>
              <p:spPr>
                <a:xfrm>
                  <a:off x="3776664" y="3600450"/>
                  <a:ext cx="900112" cy="195263"/>
                </a:xfrm>
                <a:custGeom>
                  <a:avLst/>
                  <a:gdLst>
                    <a:gd name="connsiteX0" fmla="*/ 0 w 852487"/>
                    <a:gd name="connsiteY0" fmla="*/ 195263 h 195263"/>
                    <a:gd name="connsiteX1" fmla="*/ 119062 w 852487"/>
                    <a:gd name="connsiteY1" fmla="*/ 171450 h 195263"/>
                    <a:gd name="connsiteX2" fmla="*/ 338137 w 852487"/>
                    <a:gd name="connsiteY2" fmla="*/ 119063 h 195263"/>
                    <a:gd name="connsiteX3" fmla="*/ 633412 w 852487"/>
                    <a:gd name="connsiteY3" fmla="*/ 76200 h 195263"/>
                    <a:gd name="connsiteX4" fmla="*/ 852487 w 852487"/>
                    <a:gd name="connsiteY4" fmla="*/ 52388 h 195263"/>
                    <a:gd name="connsiteX5" fmla="*/ 466725 w 852487"/>
                    <a:gd name="connsiteY5" fmla="*/ 0 h 195263"/>
                    <a:gd name="connsiteX6" fmla="*/ 138112 w 852487"/>
                    <a:gd name="connsiteY6" fmla="*/ 38100 h 195263"/>
                    <a:gd name="connsiteX7" fmla="*/ 0 w 852487"/>
                    <a:gd name="connsiteY7" fmla="*/ 195263 h 195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2487" h="195263">
                      <a:moveTo>
                        <a:pt x="0" y="195263"/>
                      </a:moveTo>
                      <a:lnTo>
                        <a:pt x="119062" y="171450"/>
                      </a:lnTo>
                      <a:lnTo>
                        <a:pt x="338137" y="119063"/>
                      </a:lnTo>
                      <a:lnTo>
                        <a:pt x="633412" y="76200"/>
                      </a:lnTo>
                      <a:lnTo>
                        <a:pt x="852487" y="52388"/>
                      </a:lnTo>
                      <a:lnTo>
                        <a:pt x="466725" y="0"/>
                      </a:lnTo>
                      <a:lnTo>
                        <a:pt x="138112" y="38100"/>
                      </a:lnTo>
                      <a:lnTo>
                        <a:pt x="0" y="195263"/>
                      </a:lnTo>
                      <a:close/>
                    </a:path>
                  </a:pathLst>
                </a:custGeom>
                <a:solidFill>
                  <a:srgbClr val="B5E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A589B9C-8CEB-4A0F-8955-0D6CEF96A978}"/>
                    </a:ext>
                  </a:extLst>
                </p:cNvPr>
                <p:cNvSpPr/>
                <p:nvPr/>
              </p:nvSpPr>
              <p:spPr>
                <a:xfrm>
                  <a:off x="413945" y="2067340"/>
                  <a:ext cx="1295400" cy="121257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Freeform: Shape 3">
                <a:extLst>
                  <a:ext uri="{FF2B5EF4-FFF2-40B4-BE49-F238E27FC236}">
                    <a16:creationId xmlns:a16="http://schemas.microsoft.com/office/drawing/2014/main" id="{17662D46-5AA4-491F-854B-78108EEB7DF8}"/>
                  </a:ext>
                </a:extLst>
              </p:cNvPr>
              <p:cNvSpPr/>
              <p:nvPr/>
            </p:nvSpPr>
            <p:spPr>
              <a:xfrm>
                <a:off x="3362325" y="2886075"/>
                <a:ext cx="3581400" cy="1238250"/>
              </a:xfrm>
              <a:custGeom>
                <a:avLst/>
                <a:gdLst>
                  <a:gd name="connsiteX0" fmla="*/ 0 w 3581400"/>
                  <a:gd name="connsiteY0" fmla="*/ 1238250 h 1238250"/>
                  <a:gd name="connsiteX1" fmla="*/ 209550 w 3581400"/>
                  <a:gd name="connsiteY1" fmla="*/ 962025 h 1238250"/>
                  <a:gd name="connsiteX2" fmla="*/ 438150 w 3581400"/>
                  <a:gd name="connsiteY2" fmla="*/ 709613 h 1238250"/>
                  <a:gd name="connsiteX3" fmla="*/ 738188 w 3581400"/>
                  <a:gd name="connsiteY3" fmla="*/ 409575 h 1238250"/>
                  <a:gd name="connsiteX4" fmla="*/ 895350 w 3581400"/>
                  <a:gd name="connsiteY4" fmla="*/ 285750 h 1238250"/>
                  <a:gd name="connsiteX5" fmla="*/ 1057275 w 3581400"/>
                  <a:gd name="connsiteY5" fmla="*/ 219075 h 1238250"/>
                  <a:gd name="connsiteX6" fmla="*/ 1233488 w 3581400"/>
                  <a:gd name="connsiteY6" fmla="*/ 200025 h 1238250"/>
                  <a:gd name="connsiteX7" fmla="*/ 1524000 w 3581400"/>
                  <a:gd name="connsiteY7" fmla="*/ 252413 h 1238250"/>
                  <a:gd name="connsiteX8" fmla="*/ 1919288 w 3581400"/>
                  <a:gd name="connsiteY8" fmla="*/ 261938 h 1238250"/>
                  <a:gd name="connsiteX9" fmla="*/ 2266950 w 3581400"/>
                  <a:gd name="connsiteY9" fmla="*/ 280988 h 1238250"/>
                  <a:gd name="connsiteX10" fmla="*/ 2628900 w 3581400"/>
                  <a:gd name="connsiteY10" fmla="*/ 347663 h 1238250"/>
                  <a:gd name="connsiteX11" fmla="*/ 3228975 w 3581400"/>
                  <a:gd name="connsiteY11" fmla="*/ 138113 h 1238250"/>
                  <a:gd name="connsiteX12" fmla="*/ 3543300 w 3581400"/>
                  <a:gd name="connsiteY12" fmla="*/ 42863 h 1238250"/>
                  <a:gd name="connsiteX13" fmla="*/ 3581400 w 3581400"/>
                  <a:gd name="connsiteY13" fmla="*/ 0 h 1238250"/>
                  <a:gd name="connsiteX14" fmla="*/ 2643188 w 3581400"/>
                  <a:gd name="connsiteY14" fmla="*/ 219075 h 1238250"/>
                  <a:gd name="connsiteX15" fmla="*/ 2066925 w 3581400"/>
                  <a:gd name="connsiteY15" fmla="*/ 147638 h 1238250"/>
                  <a:gd name="connsiteX16" fmla="*/ 1800225 w 3581400"/>
                  <a:gd name="connsiteY16" fmla="*/ 123825 h 1238250"/>
                  <a:gd name="connsiteX17" fmla="*/ 1714500 w 3581400"/>
                  <a:gd name="connsiteY17" fmla="*/ 119063 h 1238250"/>
                  <a:gd name="connsiteX18" fmla="*/ 1228725 w 3581400"/>
                  <a:gd name="connsiteY18" fmla="*/ 90488 h 1238250"/>
                  <a:gd name="connsiteX19" fmla="*/ 981075 w 3581400"/>
                  <a:gd name="connsiteY19" fmla="*/ 90488 h 1238250"/>
                  <a:gd name="connsiteX20" fmla="*/ 757238 w 3581400"/>
                  <a:gd name="connsiteY20" fmla="*/ 152400 h 1238250"/>
                  <a:gd name="connsiteX21" fmla="*/ 223838 w 3581400"/>
                  <a:gd name="connsiteY21" fmla="*/ 628650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81400" h="1238250">
                    <a:moveTo>
                      <a:pt x="0" y="1238250"/>
                    </a:moveTo>
                    <a:lnTo>
                      <a:pt x="209550" y="962025"/>
                    </a:lnTo>
                    <a:lnTo>
                      <a:pt x="438150" y="709613"/>
                    </a:lnTo>
                    <a:lnTo>
                      <a:pt x="738188" y="409575"/>
                    </a:lnTo>
                    <a:lnTo>
                      <a:pt x="895350" y="285750"/>
                    </a:lnTo>
                    <a:lnTo>
                      <a:pt x="1057275" y="219075"/>
                    </a:lnTo>
                    <a:lnTo>
                      <a:pt x="1233488" y="200025"/>
                    </a:lnTo>
                    <a:lnTo>
                      <a:pt x="1524000" y="252413"/>
                    </a:lnTo>
                    <a:lnTo>
                      <a:pt x="1919288" y="261938"/>
                    </a:lnTo>
                    <a:lnTo>
                      <a:pt x="2266950" y="280988"/>
                    </a:lnTo>
                    <a:lnTo>
                      <a:pt x="2628900" y="347663"/>
                    </a:lnTo>
                    <a:lnTo>
                      <a:pt x="3228975" y="138113"/>
                    </a:lnTo>
                    <a:lnTo>
                      <a:pt x="3543300" y="42863"/>
                    </a:lnTo>
                    <a:lnTo>
                      <a:pt x="3581400" y="0"/>
                    </a:lnTo>
                    <a:lnTo>
                      <a:pt x="2643188" y="219075"/>
                    </a:lnTo>
                    <a:lnTo>
                      <a:pt x="2066925" y="147638"/>
                    </a:lnTo>
                    <a:lnTo>
                      <a:pt x="1800225" y="123825"/>
                    </a:lnTo>
                    <a:cubicBezTo>
                      <a:pt x="1730399" y="118454"/>
                      <a:pt x="1759011" y="119063"/>
                      <a:pt x="1714500" y="119063"/>
                    </a:cubicBezTo>
                    <a:lnTo>
                      <a:pt x="1228725" y="90488"/>
                    </a:lnTo>
                    <a:lnTo>
                      <a:pt x="981075" y="90488"/>
                    </a:lnTo>
                    <a:lnTo>
                      <a:pt x="757238" y="152400"/>
                    </a:lnTo>
                    <a:lnTo>
                      <a:pt x="223838" y="628650"/>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2C6B2A5F-F5B7-45BD-912E-0FF033137F7F}"/>
                  </a:ext>
                </a:extLst>
              </p:cNvPr>
              <p:cNvSpPr/>
              <p:nvPr/>
            </p:nvSpPr>
            <p:spPr>
              <a:xfrm>
                <a:off x="4486275" y="2816238"/>
                <a:ext cx="2119313" cy="215439"/>
              </a:xfrm>
              <a:custGeom>
                <a:avLst/>
                <a:gdLst>
                  <a:gd name="connsiteX0" fmla="*/ 2119313 w 2119313"/>
                  <a:gd name="connsiteY0" fmla="*/ 14288 h 85725"/>
                  <a:gd name="connsiteX1" fmla="*/ 0 w 2119313"/>
                  <a:gd name="connsiteY1" fmla="*/ 0 h 85725"/>
                  <a:gd name="connsiteX2" fmla="*/ 9525 w 2119313"/>
                  <a:gd name="connsiteY2" fmla="*/ 33338 h 85725"/>
                  <a:gd name="connsiteX3" fmla="*/ 1409700 w 2119313"/>
                  <a:gd name="connsiteY3" fmla="*/ 85725 h 85725"/>
                  <a:gd name="connsiteX4" fmla="*/ 1866900 w 2119313"/>
                  <a:gd name="connsiteY4" fmla="*/ 80963 h 85725"/>
                  <a:gd name="connsiteX5" fmla="*/ 2119313 w 2119313"/>
                  <a:gd name="connsiteY5" fmla="*/ 14288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9313" h="85725">
                    <a:moveTo>
                      <a:pt x="2119313" y="14288"/>
                    </a:moveTo>
                    <a:lnTo>
                      <a:pt x="0" y="0"/>
                    </a:lnTo>
                    <a:lnTo>
                      <a:pt x="9525" y="33338"/>
                    </a:lnTo>
                    <a:lnTo>
                      <a:pt x="1409700" y="85725"/>
                    </a:lnTo>
                    <a:lnTo>
                      <a:pt x="1866900" y="80963"/>
                    </a:lnTo>
                    <a:lnTo>
                      <a:pt x="2119313" y="14288"/>
                    </a:lnTo>
                    <a:close/>
                  </a:path>
                </a:pathLst>
              </a:custGeom>
              <a:pattFill prst="ltHorz">
                <a:fgClr>
                  <a:schemeClr val="accent1"/>
                </a:fgClr>
                <a:bgClr>
                  <a:schemeClr val="accent6">
                    <a:lumMod val="40000"/>
                    <a:lumOff val="6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57CBC5B-EE2B-4CE5-AB1F-340A670F6D3B}"/>
                  </a:ext>
                </a:extLst>
              </p:cNvPr>
              <p:cNvSpPr/>
              <p:nvPr/>
            </p:nvSpPr>
            <p:spPr>
              <a:xfrm>
                <a:off x="4433888" y="2781300"/>
                <a:ext cx="2424112" cy="104398"/>
              </a:xfrm>
              <a:custGeom>
                <a:avLst/>
                <a:gdLst>
                  <a:gd name="connsiteX0" fmla="*/ 2424112 w 2424112"/>
                  <a:gd name="connsiteY0" fmla="*/ 0 h 61913"/>
                  <a:gd name="connsiteX1" fmla="*/ 0 w 2424112"/>
                  <a:gd name="connsiteY1" fmla="*/ 4763 h 61913"/>
                  <a:gd name="connsiteX2" fmla="*/ 61912 w 2424112"/>
                  <a:gd name="connsiteY2" fmla="*/ 52388 h 61913"/>
                  <a:gd name="connsiteX3" fmla="*/ 2147887 w 2424112"/>
                  <a:gd name="connsiteY3" fmla="*/ 61913 h 61913"/>
                  <a:gd name="connsiteX4" fmla="*/ 2424112 w 2424112"/>
                  <a:gd name="connsiteY4" fmla="*/ 0 h 61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4112" h="61913">
                    <a:moveTo>
                      <a:pt x="2424112" y="0"/>
                    </a:moveTo>
                    <a:lnTo>
                      <a:pt x="0" y="4763"/>
                    </a:lnTo>
                    <a:lnTo>
                      <a:pt x="61912" y="52388"/>
                    </a:lnTo>
                    <a:lnTo>
                      <a:pt x="2147887" y="61913"/>
                    </a:lnTo>
                    <a:lnTo>
                      <a:pt x="2424112" y="0"/>
                    </a:lnTo>
                    <a:close/>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E734EEFB-60D4-4E4B-BDFD-D2731743AEF6}"/>
                  </a:ext>
                </a:extLst>
              </p:cNvPr>
              <p:cNvSpPr/>
              <p:nvPr/>
            </p:nvSpPr>
            <p:spPr>
              <a:xfrm>
                <a:off x="4429125" y="2866519"/>
                <a:ext cx="1905000" cy="176719"/>
              </a:xfrm>
              <a:custGeom>
                <a:avLst/>
                <a:gdLst>
                  <a:gd name="connsiteX0" fmla="*/ 2033587 w 2033587"/>
                  <a:gd name="connsiteY0" fmla="*/ 9525 h 133350"/>
                  <a:gd name="connsiteX1" fmla="*/ 57150 w 2033587"/>
                  <a:gd name="connsiteY1" fmla="*/ 0 h 133350"/>
                  <a:gd name="connsiteX2" fmla="*/ 0 w 2033587"/>
                  <a:gd name="connsiteY2" fmla="*/ 61912 h 133350"/>
                  <a:gd name="connsiteX3" fmla="*/ 1252537 w 2033587"/>
                  <a:gd name="connsiteY3" fmla="*/ 133350 h 133350"/>
                  <a:gd name="connsiteX4" fmla="*/ 1290637 w 2033587"/>
                  <a:gd name="connsiteY4" fmla="*/ 133350 h 133350"/>
                  <a:gd name="connsiteX5" fmla="*/ 1666875 w 2033587"/>
                  <a:gd name="connsiteY5" fmla="*/ 104775 h 133350"/>
                  <a:gd name="connsiteX6" fmla="*/ 2033587 w 2033587"/>
                  <a:gd name="connsiteY6" fmla="*/ 9525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33587" h="133350">
                    <a:moveTo>
                      <a:pt x="2033587" y="9525"/>
                    </a:moveTo>
                    <a:lnTo>
                      <a:pt x="57150" y="0"/>
                    </a:lnTo>
                    <a:lnTo>
                      <a:pt x="0" y="61912"/>
                    </a:lnTo>
                    <a:lnTo>
                      <a:pt x="1252537" y="133350"/>
                    </a:lnTo>
                    <a:lnTo>
                      <a:pt x="1290637" y="133350"/>
                    </a:lnTo>
                    <a:lnTo>
                      <a:pt x="1666875" y="104775"/>
                    </a:lnTo>
                    <a:lnTo>
                      <a:pt x="2033587" y="9525"/>
                    </a:lnTo>
                    <a:close/>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1EF72966-88C3-4AF8-8D04-6196324B1187}"/>
                  </a:ext>
                </a:extLst>
              </p:cNvPr>
              <p:cNvSpPr/>
              <p:nvPr/>
            </p:nvSpPr>
            <p:spPr>
              <a:xfrm>
                <a:off x="5524500" y="2524125"/>
                <a:ext cx="1905000" cy="571500"/>
              </a:xfrm>
              <a:custGeom>
                <a:avLst/>
                <a:gdLst>
                  <a:gd name="connsiteX0" fmla="*/ 0 w 1905000"/>
                  <a:gd name="connsiteY0" fmla="*/ 523875 h 571500"/>
                  <a:gd name="connsiteX1" fmla="*/ 314325 w 1905000"/>
                  <a:gd name="connsiteY1" fmla="*/ 504825 h 571500"/>
                  <a:gd name="connsiteX2" fmla="*/ 595313 w 1905000"/>
                  <a:gd name="connsiteY2" fmla="*/ 452438 h 571500"/>
                  <a:gd name="connsiteX3" fmla="*/ 962025 w 1905000"/>
                  <a:gd name="connsiteY3" fmla="*/ 352425 h 571500"/>
                  <a:gd name="connsiteX4" fmla="*/ 1304925 w 1905000"/>
                  <a:gd name="connsiteY4" fmla="*/ 271463 h 571500"/>
                  <a:gd name="connsiteX5" fmla="*/ 1595438 w 1905000"/>
                  <a:gd name="connsiteY5" fmla="*/ 138113 h 571500"/>
                  <a:gd name="connsiteX6" fmla="*/ 1905000 w 1905000"/>
                  <a:gd name="connsiteY6" fmla="*/ 0 h 571500"/>
                  <a:gd name="connsiteX7" fmla="*/ 1809750 w 1905000"/>
                  <a:gd name="connsiteY7" fmla="*/ 223838 h 571500"/>
                  <a:gd name="connsiteX8" fmla="*/ 1595438 w 1905000"/>
                  <a:gd name="connsiteY8" fmla="*/ 257175 h 571500"/>
                  <a:gd name="connsiteX9" fmla="*/ 1538288 w 1905000"/>
                  <a:gd name="connsiteY9" fmla="*/ 319088 h 571500"/>
                  <a:gd name="connsiteX10" fmla="*/ 1433513 w 1905000"/>
                  <a:gd name="connsiteY10" fmla="*/ 342900 h 571500"/>
                  <a:gd name="connsiteX11" fmla="*/ 1366838 w 1905000"/>
                  <a:gd name="connsiteY11" fmla="*/ 381000 h 571500"/>
                  <a:gd name="connsiteX12" fmla="*/ 1057275 w 1905000"/>
                  <a:gd name="connsiteY12" fmla="*/ 452438 h 571500"/>
                  <a:gd name="connsiteX13" fmla="*/ 752475 w 1905000"/>
                  <a:gd name="connsiteY13" fmla="*/ 523875 h 571500"/>
                  <a:gd name="connsiteX14" fmla="*/ 457200 w 1905000"/>
                  <a:gd name="connsiteY14" fmla="*/ 571500 h 571500"/>
                  <a:gd name="connsiteX15" fmla="*/ 190500 w 1905000"/>
                  <a:gd name="connsiteY15" fmla="*/ 547688 h 571500"/>
                  <a:gd name="connsiteX16" fmla="*/ 0 w 1905000"/>
                  <a:gd name="connsiteY16" fmla="*/ 52387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000" h="571500">
                    <a:moveTo>
                      <a:pt x="0" y="523875"/>
                    </a:moveTo>
                    <a:lnTo>
                      <a:pt x="314325" y="504825"/>
                    </a:lnTo>
                    <a:lnTo>
                      <a:pt x="595313" y="452438"/>
                    </a:lnTo>
                    <a:lnTo>
                      <a:pt x="962025" y="352425"/>
                    </a:lnTo>
                    <a:lnTo>
                      <a:pt x="1304925" y="271463"/>
                    </a:lnTo>
                    <a:lnTo>
                      <a:pt x="1595438" y="138113"/>
                    </a:lnTo>
                    <a:lnTo>
                      <a:pt x="1905000" y="0"/>
                    </a:lnTo>
                    <a:lnTo>
                      <a:pt x="1809750" y="223838"/>
                    </a:lnTo>
                    <a:lnTo>
                      <a:pt x="1595438" y="257175"/>
                    </a:lnTo>
                    <a:lnTo>
                      <a:pt x="1538288" y="319088"/>
                    </a:lnTo>
                    <a:lnTo>
                      <a:pt x="1433513" y="342900"/>
                    </a:lnTo>
                    <a:lnTo>
                      <a:pt x="1366838" y="381000"/>
                    </a:lnTo>
                    <a:lnTo>
                      <a:pt x="1057275" y="452438"/>
                    </a:lnTo>
                    <a:lnTo>
                      <a:pt x="752475" y="523875"/>
                    </a:lnTo>
                    <a:lnTo>
                      <a:pt x="457200" y="571500"/>
                    </a:lnTo>
                    <a:lnTo>
                      <a:pt x="190500" y="547688"/>
                    </a:lnTo>
                    <a:lnTo>
                      <a:pt x="0" y="523875"/>
                    </a:lnTo>
                    <a:close/>
                  </a:path>
                </a:pathLst>
              </a:custGeom>
              <a:pattFill prst="pct5">
                <a:fgClr>
                  <a:schemeClr val="tx1"/>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B3053F5F-6105-458F-9DF0-1135FE12F28D}"/>
                  </a:ext>
                </a:extLst>
              </p:cNvPr>
              <p:cNvSpPr/>
              <p:nvPr/>
            </p:nvSpPr>
            <p:spPr>
              <a:xfrm>
                <a:off x="4064000" y="2924176"/>
                <a:ext cx="6712746" cy="718910"/>
              </a:xfrm>
              <a:custGeom>
                <a:avLst/>
                <a:gdLst>
                  <a:gd name="connsiteX0" fmla="*/ 6691086 w 6705600"/>
                  <a:gd name="connsiteY0" fmla="*/ 508000 h 682172"/>
                  <a:gd name="connsiteX1" fmla="*/ 5965371 w 6705600"/>
                  <a:gd name="connsiteY1" fmla="*/ 420915 h 682172"/>
                  <a:gd name="connsiteX2" fmla="*/ 4267200 w 6705600"/>
                  <a:gd name="connsiteY2" fmla="*/ 130629 h 682172"/>
                  <a:gd name="connsiteX3" fmla="*/ 3381829 w 6705600"/>
                  <a:gd name="connsiteY3" fmla="*/ 0 h 682172"/>
                  <a:gd name="connsiteX4" fmla="*/ 2960914 w 6705600"/>
                  <a:gd name="connsiteY4" fmla="*/ 0 h 682172"/>
                  <a:gd name="connsiteX5" fmla="*/ 2598057 w 6705600"/>
                  <a:gd name="connsiteY5" fmla="*/ 58057 h 682172"/>
                  <a:gd name="connsiteX6" fmla="*/ 1872343 w 6705600"/>
                  <a:gd name="connsiteY6" fmla="*/ 232229 h 682172"/>
                  <a:gd name="connsiteX7" fmla="*/ 1291771 w 6705600"/>
                  <a:gd name="connsiteY7" fmla="*/ 174172 h 682172"/>
                  <a:gd name="connsiteX8" fmla="*/ 580571 w 6705600"/>
                  <a:gd name="connsiteY8" fmla="*/ 72572 h 682172"/>
                  <a:gd name="connsiteX9" fmla="*/ 58057 w 6705600"/>
                  <a:gd name="connsiteY9" fmla="*/ 188686 h 682172"/>
                  <a:gd name="connsiteX10" fmla="*/ 0 w 6705600"/>
                  <a:gd name="connsiteY10" fmla="*/ 362857 h 682172"/>
                  <a:gd name="connsiteX11" fmla="*/ 304800 w 6705600"/>
                  <a:gd name="connsiteY11" fmla="*/ 232229 h 682172"/>
                  <a:gd name="connsiteX12" fmla="*/ 986971 w 6705600"/>
                  <a:gd name="connsiteY12" fmla="*/ 232229 h 682172"/>
                  <a:gd name="connsiteX13" fmla="*/ 2017486 w 6705600"/>
                  <a:gd name="connsiteY13" fmla="*/ 304800 h 682172"/>
                  <a:gd name="connsiteX14" fmla="*/ 2148114 w 6705600"/>
                  <a:gd name="connsiteY14" fmla="*/ 275772 h 682172"/>
                  <a:gd name="connsiteX15" fmla="*/ 2627086 w 6705600"/>
                  <a:gd name="connsiteY15" fmla="*/ 174172 h 682172"/>
                  <a:gd name="connsiteX16" fmla="*/ 3077029 w 6705600"/>
                  <a:gd name="connsiteY16" fmla="*/ 145143 h 682172"/>
                  <a:gd name="connsiteX17" fmla="*/ 3889829 w 6705600"/>
                  <a:gd name="connsiteY17" fmla="*/ 246743 h 682172"/>
                  <a:gd name="connsiteX18" fmla="*/ 5689600 w 6705600"/>
                  <a:gd name="connsiteY18" fmla="*/ 566057 h 682172"/>
                  <a:gd name="connsiteX19" fmla="*/ 6705600 w 6705600"/>
                  <a:gd name="connsiteY19" fmla="*/ 682172 h 682172"/>
                  <a:gd name="connsiteX20" fmla="*/ 6691086 w 6705600"/>
                  <a:gd name="connsiteY20" fmla="*/ 508000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05600" h="682172">
                    <a:moveTo>
                      <a:pt x="6691086" y="508000"/>
                    </a:moveTo>
                    <a:lnTo>
                      <a:pt x="5965371" y="420915"/>
                    </a:lnTo>
                    <a:lnTo>
                      <a:pt x="4267200" y="130629"/>
                    </a:lnTo>
                    <a:lnTo>
                      <a:pt x="3381829" y="0"/>
                    </a:lnTo>
                    <a:lnTo>
                      <a:pt x="2960914" y="0"/>
                    </a:lnTo>
                    <a:lnTo>
                      <a:pt x="2598057" y="58057"/>
                    </a:lnTo>
                    <a:lnTo>
                      <a:pt x="1872343" y="232229"/>
                    </a:lnTo>
                    <a:lnTo>
                      <a:pt x="1291771" y="174172"/>
                    </a:lnTo>
                    <a:lnTo>
                      <a:pt x="580571" y="72572"/>
                    </a:lnTo>
                    <a:lnTo>
                      <a:pt x="58057" y="188686"/>
                    </a:lnTo>
                    <a:lnTo>
                      <a:pt x="0" y="362857"/>
                    </a:lnTo>
                    <a:lnTo>
                      <a:pt x="304800" y="232229"/>
                    </a:lnTo>
                    <a:lnTo>
                      <a:pt x="986971" y="232229"/>
                    </a:lnTo>
                    <a:lnTo>
                      <a:pt x="2017486" y="304800"/>
                    </a:lnTo>
                    <a:lnTo>
                      <a:pt x="2148114" y="275772"/>
                    </a:lnTo>
                    <a:lnTo>
                      <a:pt x="2627086" y="174172"/>
                    </a:lnTo>
                    <a:lnTo>
                      <a:pt x="3077029" y="145143"/>
                    </a:lnTo>
                    <a:lnTo>
                      <a:pt x="3889829" y="246743"/>
                    </a:lnTo>
                    <a:lnTo>
                      <a:pt x="5689600" y="566057"/>
                    </a:lnTo>
                    <a:lnTo>
                      <a:pt x="6705600" y="682172"/>
                    </a:lnTo>
                    <a:lnTo>
                      <a:pt x="6691086" y="50800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9F4EAD26-228D-497B-8F5D-8EA211A0DAF0}"/>
                  </a:ext>
                </a:extLst>
              </p:cNvPr>
              <p:cNvSpPr/>
              <p:nvPr/>
            </p:nvSpPr>
            <p:spPr>
              <a:xfrm>
                <a:off x="4324350" y="2633663"/>
                <a:ext cx="2828925" cy="200025"/>
              </a:xfrm>
              <a:custGeom>
                <a:avLst/>
                <a:gdLst>
                  <a:gd name="connsiteX0" fmla="*/ 157163 w 2828925"/>
                  <a:gd name="connsiteY0" fmla="*/ 200025 h 200025"/>
                  <a:gd name="connsiteX1" fmla="*/ 261938 w 2828925"/>
                  <a:gd name="connsiteY1" fmla="*/ 152400 h 200025"/>
                  <a:gd name="connsiteX2" fmla="*/ 619125 w 2828925"/>
                  <a:gd name="connsiteY2" fmla="*/ 147637 h 200025"/>
                  <a:gd name="connsiteX3" fmla="*/ 1362075 w 2828925"/>
                  <a:gd name="connsiteY3" fmla="*/ 142875 h 200025"/>
                  <a:gd name="connsiteX4" fmla="*/ 2295525 w 2828925"/>
                  <a:gd name="connsiteY4" fmla="*/ 147637 h 200025"/>
                  <a:gd name="connsiteX5" fmla="*/ 2538413 w 2828925"/>
                  <a:gd name="connsiteY5" fmla="*/ 147637 h 200025"/>
                  <a:gd name="connsiteX6" fmla="*/ 2828925 w 2828925"/>
                  <a:gd name="connsiteY6" fmla="*/ 0 h 200025"/>
                  <a:gd name="connsiteX7" fmla="*/ 0 w 2828925"/>
                  <a:gd name="connsiteY7" fmla="*/ 57150 h 200025"/>
                  <a:gd name="connsiteX8" fmla="*/ 157163 w 2828925"/>
                  <a:gd name="connsiteY8" fmla="*/ 200025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8925" h="200025">
                    <a:moveTo>
                      <a:pt x="157163" y="200025"/>
                    </a:moveTo>
                    <a:lnTo>
                      <a:pt x="261938" y="152400"/>
                    </a:lnTo>
                    <a:lnTo>
                      <a:pt x="619125" y="147637"/>
                    </a:lnTo>
                    <a:lnTo>
                      <a:pt x="1362075" y="142875"/>
                    </a:lnTo>
                    <a:lnTo>
                      <a:pt x="2295525" y="147637"/>
                    </a:lnTo>
                    <a:lnTo>
                      <a:pt x="2538413" y="147637"/>
                    </a:lnTo>
                    <a:lnTo>
                      <a:pt x="2828925" y="0"/>
                    </a:lnTo>
                    <a:lnTo>
                      <a:pt x="0" y="57150"/>
                    </a:lnTo>
                    <a:lnTo>
                      <a:pt x="157163" y="200025"/>
                    </a:lnTo>
                    <a:close/>
                  </a:path>
                </a:pathLst>
              </a:custGeom>
              <a:solidFill>
                <a:srgbClr val="B5E3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42D7DDF-262E-4C85-BFBD-E10FF28C47C2}"/>
                  </a:ext>
                </a:extLst>
              </p:cNvPr>
              <p:cNvSpPr/>
              <p:nvPr/>
            </p:nvSpPr>
            <p:spPr>
              <a:xfrm>
                <a:off x="5476875" y="3167063"/>
                <a:ext cx="1185863" cy="266700"/>
              </a:xfrm>
              <a:custGeom>
                <a:avLst/>
                <a:gdLst>
                  <a:gd name="connsiteX0" fmla="*/ 0 w 1185863"/>
                  <a:gd name="connsiteY0" fmla="*/ 80962 h 266700"/>
                  <a:gd name="connsiteX1" fmla="*/ 776288 w 1185863"/>
                  <a:gd name="connsiteY1" fmla="*/ 19050 h 266700"/>
                  <a:gd name="connsiteX2" fmla="*/ 1152525 w 1185863"/>
                  <a:gd name="connsiteY2" fmla="*/ 0 h 266700"/>
                  <a:gd name="connsiteX3" fmla="*/ 1185863 w 1185863"/>
                  <a:gd name="connsiteY3" fmla="*/ 138112 h 266700"/>
                  <a:gd name="connsiteX4" fmla="*/ 157163 w 1185863"/>
                  <a:gd name="connsiteY4" fmla="*/ 266700 h 266700"/>
                  <a:gd name="connsiteX5" fmla="*/ 0 w 1185863"/>
                  <a:gd name="connsiteY5" fmla="*/ 80962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5863" h="266700">
                    <a:moveTo>
                      <a:pt x="0" y="80962"/>
                    </a:moveTo>
                    <a:lnTo>
                      <a:pt x="776288" y="19050"/>
                    </a:lnTo>
                    <a:lnTo>
                      <a:pt x="1152525" y="0"/>
                    </a:lnTo>
                    <a:lnTo>
                      <a:pt x="1185863" y="138112"/>
                    </a:lnTo>
                    <a:lnTo>
                      <a:pt x="157163" y="266700"/>
                    </a:lnTo>
                    <a:lnTo>
                      <a:pt x="0" y="80962"/>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748AD56A-0E1A-493E-B0CF-26EF981D3D64}"/>
                  </a:ext>
                </a:extLst>
              </p:cNvPr>
              <p:cNvSpPr/>
              <p:nvPr/>
            </p:nvSpPr>
            <p:spPr>
              <a:xfrm>
                <a:off x="5395913" y="2976563"/>
                <a:ext cx="2481262" cy="290512"/>
              </a:xfrm>
              <a:custGeom>
                <a:avLst/>
                <a:gdLst>
                  <a:gd name="connsiteX0" fmla="*/ 114300 w 2481262"/>
                  <a:gd name="connsiteY0" fmla="*/ 95250 h 290512"/>
                  <a:gd name="connsiteX1" fmla="*/ 762000 w 2481262"/>
                  <a:gd name="connsiteY1" fmla="*/ 100012 h 290512"/>
                  <a:gd name="connsiteX2" fmla="*/ 1285875 w 2481262"/>
                  <a:gd name="connsiteY2" fmla="*/ 14287 h 290512"/>
                  <a:gd name="connsiteX3" fmla="*/ 1609725 w 2481262"/>
                  <a:gd name="connsiteY3" fmla="*/ 0 h 290512"/>
                  <a:gd name="connsiteX4" fmla="*/ 1895475 w 2481262"/>
                  <a:gd name="connsiteY4" fmla="*/ 0 h 290512"/>
                  <a:gd name="connsiteX5" fmla="*/ 2476500 w 2481262"/>
                  <a:gd name="connsiteY5" fmla="*/ 61912 h 290512"/>
                  <a:gd name="connsiteX6" fmla="*/ 2481262 w 2481262"/>
                  <a:gd name="connsiteY6" fmla="*/ 219075 h 290512"/>
                  <a:gd name="connsiteX7" fmla="*/ 1919287 w 2481262"/>
                  <a:gd name="connsiteY7" fmla="*/ 171450 h 290512"/>
                  <a:gd name="connsiteX8" fmla="*/ 1600200 w 2481262"/>
                  <a:gd name="connsiteY8" fmla="*/ 161925 h 290512"/>
                  <a:gd name="connsiteX9" fmla="*/ 1171575 w 2481262"/>
                  <a:gd name="connsiteY9" fmla="*/ 214312 h 290512"/>
                  <a:gd name="connsiteX10" fmla="*/ 628650 w 2481262"/>
                  <a:gd name="connsiteY10" fmla="*/ 276225 h 290512"/>
                  <a:gd name="connsiteX11" fmla="*/ 276225 w 2481262"/>
                  <a:gd name="connsiteY11" fmla="*/ 290512 h 290512"/>
                  <a:gd name="connsiteX12" fmla="*/ 0 w 2481262"/>
                  <a:gd name="connsiteY12" fmla="*/ 233362 h 290512"/>
                  <a:gd name="connsiteX13" fmla="*/ 114300 w 2481262"/>
                  <a:gd name="connsiteY13" fmla="*/ 95250 h 290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81262" h="290512">
                    <a:moveTo>
                      <a:pt x="114300" y="95250"/>
                    </a:moveTo>
                    <a:lnTo>
                      <a:pt x="762000" y="100012"/>
                    </a:lnTo>
                    <a:lnTo>
                      <a:pt x="1285875" y="14287"/>
                    </a:lnTo>
                    <a:lnTo>
                      <a:pt x="1609725" y="0"/>
                    </a:lnTo>
                    <a:lnTo>
                      <a:pt x="1895475" y="0"/>
                    </a:lnTo>
                    <a:lnTo>
                      <a:pt x="2476500" y="61912"/>
                    </a:lnTo>
                    <a:lnTo>
                      <a:pt x="2481262" y="219075"/>
                    </a:lnTo>
                    <a:lnTo>
                      <a:pt x="1919287" y="171450"/>
                    </a:lnTo>
                    <a:lnTo>
                      <a:pt x="1600200" y="161925"/>
                    </a:lnTo>
                    <a:lnTo>
                      <a:pt x="1171575" y="214312"/>
                    </a:lnTo>
                    <a:lnTo>
                      <a:pt x="628650" y="276225"/>
                    </a:lnTo>
                    <a:lnTo>
                      <a:pt x="276225" y="290512"/>
                    </a:lnTo>
                    <a:lnTo>
                      <a:pt x="0" y="233362"/>
                    </a:lnTo>
                    <a:lnTo>
                      <a:pt x="114300" y="9525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E117BF0-9220-46B4-B743-3DA7ADB9D270}"/>
                  </a:ext>
                </a:extLst>
              </p:cNvPr>
              <p:cNvSpPr/>
              <p:nvPr/>
            </p:nvSpPr>
            <p:spPr>
              <a:xfrm>
                <a:off x="2235200" y="3323771"/>
                <a:ext cx="1872343" cy="2438400"/>
              </a:xfrm>
              <a:custGeom>
                <a:avLst/>
                <a:gdLst>
                  <a:gd name="connsiteX0" fmla="*/ 0 w 1872343"/>
                  <a:gd name="connsiteY0" fmla="*/ 2438400 h 2438400"/>
                  <a:gd name="connsiteX1" fmla="*/ 725714 w 1872343"/>
                  <a:gd name="connsiteY1" fmla="*/ 1117600 h 2438400"/>
                  <a:gd name="connsiteX2" fmla="*/ 1524000 w 1872343"/>
                  <a:gd name="connsiteY2" fmla="*/ 232229 h 2438400"/>
                  <a:gd name="connsiteX3" fmla="*/ 1872343 w 1872343"/>
                  <a:gd name="connsiteY3" fmla="*/ 0 h 2438400"/>
                  <a:gd name="connsiteX4" fmla="*/ 1625600 w 1872343"/>
                  <a:gd name="connsiteY4" fmla="*/ 464458 h 2438400"/>
                  <a:gd name="connsiteX5" fmla="*/ 1045029 w 1872343"/>
                  <a:gd name="connsiteY5" fmla="*/ 1190172 h 2438400"/>
                  <a:gd name="connsiteX6" fmla="*/ 972457 w 1872343"/>
                  <a:gd name="connsiteY6" fmla="*/ 1320800 h 2438400"/>
                  <a:gd name="connsiteX7" fmla="*/ 246743 w 1872343"/>
                  <a:gd name="connsiteY7" fmla="*/ 2336800 h 2438400"/>
                  <a:gd name="connsiteX8" fmla="*/ 0 w 1872343"/>
                  <a:gd name="connsiteY8" fmla="*/ 24384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2343" h="2438400">
                    <a:moveTo>
                      <a:pt x="0" y="2438400"/>
                    </a:moveTo>
                    <a:lnTo>
                      <a:pt x="725714" y="1117600"/>
                    </a:lnTo>
                    <a:lnTo>
                      <a:pt x="1524000" y="232229"/>
                    </a:lnTo>
                    <a:lnTo>
                      <a:pt x="1872343" y="0"/>
                    </a:lnTo>
                    <a:lnTo>
                      <a:pt x="1625600" y="464458"/>
                    </a:lnTo>
                    <a:lnTo>
                      <a:pt x="1045029" y="1190172"/>
                    </a:lnTo>
                    <a:lnTo>
                      <a:pt x="972457" y="1320800"/>
                    </a:lnTo>
                    <a:lnTo>
                      <a:pt x="246743" y="2336800"/>
                    </a:lnTo>
                    <a:lnTo>
                      <a:pt x="0" y="243840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88686027-6053-4C44-8115-906908B5AE3E}"/>
                  </a:ext>
                </a:extLst>
              </p:cNvPr>
              <p:cNvSpPr/>
              <p:nvPr/>
            </p:nvSpPr>
            <p:spPr>
              <a:xfrm>
                <a:off x="2057400" y="3076575"/>
                <a:ext cx="6657975" cy="2752725"/>
              </a:xfrm>
              <a:custGeom>
                <a:avLst/>
                <a:gdLst>
                  <a:gd name="connsiteX0" fmla="*/ 0 w 6657975"/>
                  <a:gd name="connsiteY0" fmla="*/ 2752725 h 2752725"/>
                  <a:gd name="connsiteX1" fmla="*/ 190500 w 6657975"/>
                  <a:gd name="connsiteY1" fmla="*/ 2486025 h 2752725"/>
                  <a:gd name="connsiteX2" fmla="*/ 323850 w 6657975"/>
                  <a:gd name="connsiteY2" fmla="*/ 2247900 h 2752725"/>
                  <a:gd name="connsiteX3" fmla="*/ 866775 w 6657975"/>
                  <a:gd name="connsiteY3" fmla="*/ 1485900 h 2752725"/>
                  <a:gd name="connsiteX4" fmla="*/ 1390650 w 6657975"/>
                  <a:gd name="connsiteY4" fmla="*/ 857250 h 2752725"/>
                  <a:gd name="connsiteX5" fmla="*/ 2162175 w 6657975"/>
                  <a:gd name="connsiteY5" fmla="*/ 104775 h 2752725"/>
                  <a:gd name="connsiteX6" fmla="*/ 2466975 w 6657975"/>
                  <a:gd name="connsiteY6" fmla="*/ 66675 h 2752725"/>
                  <a:gd name="connsiteX7" fmla="*/ 3143250 w 6657975"/>
                  <a:gd name="connsiteY7" fmla="*/ 123825 h 2752725"/>
                  <a:gd name="connsiteX8" fmla="*/ 3638550 w 6657975"/>
                  <a:gd name="connsiteY8" fmla="*/ 152400 h 2752725"/>
                  <a:gd name="connsiteX9" fmla="*/ 4133850 w 6657975"/>
                  <a:gd name="connsiteY9" fmla="*/ 161925 h 2752725"/>
                  <a:gd name="connsiteX10" fmla="*/ 4752975 w 6657975"/>
                  <a:gd name="connsiteY10" fmla="*/ 38100 h 2752725"/>
                  <a:gd name="connsiteX11" fmla="*/ 5105400 w 6657975"/>
                  <a:gd name="connsiteY11" fmla="*/ 0 h 2752725"/>
                  <a:gd name="connsiteX12" fmla="*/ 5562600 w 6657975"/>
                  <a:gd name="connsiteY12" fmla="*/ 47625 h 2752725"/>
                  <a:gd name="connsiteX13" fmla="*/ 6229350 w 6657975"/>
                  <a:gd name="connsiteY13" fmla="*/ 161925 h 2752725"/>
                  <a:gd name="connsiteX14" fmla="*/ 6657975 w 6657975"/>
                  <a:gd name="connsiteY14" fmla="*/ 247650 h 2752725"/>
                  <a:gd name="connsiteX15" fmla="*/ 0 w 6657975"/>
                  <a:gd name="connsiteY15" fmla="*/ 2752725 h 275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57975" h="2752725">
                    <a:moveTo>
                      <a:pt x="0" y="2752725"/>
                    </a:moveTo>
                    <a:lnTo>
                      <a:pt x="190500" y="2486025"/>
                    </a:lnTo>
                    <a:lnTo>
                      <a:pt x="323850" y="2247900"/>
                    </a:lnTo>
                    <a:lnTo>
                      <a:pt x="866775" y="1485900"/>
                    </a:lnTo>
                    <a:lnTo>
                      <a:pt x="1390650" y="857250"/>
                    </a:lnTo>
                    <a:lnTo>
                      <a:pt x="2162175" y="104775"/>
                    </a:lnTo>
                    <a:lnTo>
                      <a:pt x="2466975" y="66675"/>
                    </a:lnTo>
                    <a:lnTo>
                      <a:pt x="3143250" y="123825"/>
                    </a:lnTo>
                    <a:lnTo>
                      <a:pt x="3638550" y="152400"/>
                    </a:lnTo>
                    <a:lnTo>
                      <a:pt x="4133850" y="161925"/>
                    </a:lnTo>
                    <a:lnTo>
                      <a:pt x="4752975" y="38100"/>
                    </a:lnTo>
                    <a:lnTo>
                      <a:pt x="5105400" y="0"/>
                    </a:lnTo>
                    <a:lnTo>
                      <a:pt x="5562600" y="47625"/>
                    </a:lnTo>
                    <a:lnTo>
                      <a:pt x="6229350" y="161925"/>
                    </a:lnTo>
                    <a:lnTo>
                      <a:pt x="6657975" y="247650"/>
                    </a:lnTo>
                    <a:lnTo>
                      <a:pt x="0" y="275272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31D8E936-968C-48A0-8293-D28470AE7846}"/>
                  </a:ext>
                </a:extLst>
              </p:cNvPr>
              <p:cNvSpPr/>
              <p:nvPr/>
            </p:nvSpPr>
            <p:spPr>
              <a:xfrm>
                <a:off x="2419350" y="3057525"/>
                <a:ext cx="3724275" cy="2095500"/>
              </a:xfrm>
              <a:custGeom>
                <a:avLst/>
                <a:gdLst>
                  <a:gd name="connsiteX0" fmla="*/ 66675 w 3724275"/>
                  <a:gd name="connsiteY0" fmla="*/ 2095500 h 2095500"/>
                  <a:gd name="connsiteX1" fmla="*/ 533400 w 3724275"/>
                  <a:gd name="connsiteY1" fmla="*/ 1466850 h 2095500"/>
                  <a:gd name="connsiteX2" fmla="*/ 942975 w 3724275"/>
                  <a:gd name="connsiteY2" fmla="*/ 942975 h 2095500"/>
                  <a:gd name="connsiteX3" fmla="*/ 1571625 w 3724275"/>
                  <a:gd name="connsiteY3" fmla="*/ 295275 h 2095500"/>
                  <a:gd name="connsiteX4" fmla="*/ 1781175 w 3724275"/>
                  <a:gd name="connsiteY4" fmla="*/ 123825 h 2095500"/>
                  <a:gd name="connsiteX5" fmla="*/ 2133600 w 3724275"/>
                  <a:gd name="connsiteY5" fmla="*/ 76200 h 2095500"/>
                  <a:gd name="connsiteX6" fmla="*/ 2828925 w 3724275"/>
                  <a:gd name="connsiteY6" fmla="*/ 133350 h 2095500"/>
                  <a:gd name="connsiteX7" fmla="*/ 3200400 w 3724275"/>
                  <a:gd name="connsiteY7" fmla="*/ 161925 h 2095500"/>
                  <a:gd name="connsiteX8" fmla="*/ 3724275 w 3724275"/>
                  <a:gd name="connsiteY8" fmla="*/ 171450 h 2095500"/>
                  <a:gd name="connsiteX9" fmla="*/ 3724275 w 3724275"/>
                  <a:gd name="connsiteY9" fmla="*/ 123825 h 2095500"/>
                  <a:gd name="connsiteX10" fmla="*/ 3629025 w 3724275"/>
                  <a:gd name="connsiteY10" fmla="*/ 123825 h 2095500"/>
                  <a:gd name="connsiteX11" fmla="*/ 3095625 w 3724275"/>
                  <a:gd name="connsiteY11" fmla="*/ 66675 h 2095500"/>
                  <a:gd name="connsiteX12" fmla="*/ 2428875 w 3724275"/>
                  <a:gd name="connsiteY12" fmla="*/ 9525 h 2095500"/>
                  <a:gd name="connsiteX13" fmla="*/ 2038350 w 3724275"/>
                  <a:gd name="connsiteY13" fmla="*/ 0 h 2095500"/>
                  <a:gd name="connsiteX14" fmla="*/ 1571625 w 3724275"/>
                  <a:gd name="connsiteY14" fmla="*/ 104775 h 2095500"/>
                  <a:gd name="connsiteX15" fmla="*/ 1076325 w 3724275"/>
                  <a:gd name="connsiteY15" fmla="*/ 638175 h 2095500"/>
                  <a:gd name="connsiteX16" fmla="*/ 390525 w 3724275"/>
                  <a:gd name="connsiteY16" fmla="*/ 1466850 h 2095500"/>
                  <a:gd name="connsiteX17" fmla="*/ 0 w 3724275"/>
                  <a:gd name="connsiteY17" fmla="*/ 2000250 h 2095500"/>
                  <a:gd name="connsiteX18" fmla="*/ 66675 w 3724275"/>
                  <a:gd name="connsiteY18" fmla="*/ 2095500 h 209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24275" h="2095500">
                    <a:moveTo>
                      <a:pt x="66675" y="2095500"/>
                    </a:moveTo>
                    <a:lnTo>
                      <a:pt x="533400" y="1466850"/>
                    </a:lnTo>
                    <a:lnTo>
                      <a:pt x="942975" y="942975"/>
                    </a:lnTo>
                    <a:lnTo>
                      <a:pt x="1571625" y="295275"/>
                    </a:lnTo>
                    <a:lnTo>
                      <a:pt x="1781175" y="123825"/>
                    </a:lnTo>
                    <a:lnTo>
                      <a:pt x="2133600" y="76200"/>
                    </a:lnTo>
                    <a:lnTo>
                      <a:pt x="2828925" y="133350"/>
                    </a:lnTo>
                    <a:lnTo>
                      <a:pt x="3200400" y="161925"/>
                    </a:lnTo>
                    <a:lnTo>
                      <a:pt x="3724275" y="171450"/>
                    </a:lnTo>
                    <a:lnTo>
                      <a:pt x="3724275" y="123825"/>
                    </a:lnTo>
                    <a:lnTo>
                      <a:pt x="3629025" y="123825"/>
                    </a:lnTo>
                    <a:lnTo>
                      <a:pt x="3095625" y="66675"/>
                    </a:lnTo>
                    <a:lnTo>
                      <a:pt x="2428875" y="9525"/>
                    </a:lnTo>
                    <a:lnTo>
                      <a:pt x="2038350" y="0"/>
                    </a:lnTo>
                    <a:lnTo>
                      <a:pt x="1571625" y="104775"/>
                    </a:lnTo>
                    <a:lnTo>
                      <a:pt x="1076325" y="638175"/>
                    </a:lnTo>
                    <a:lnTo>
                      <a:pt x="390525" y="1466850"/>
                    </a:lnTo>
                    <a:lnTo>
                      <a:pt x="0" y="2000250"/>
                    </a:lnTo>
                    <a:lnTo>
                      <a:pt x="66675" y="209550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9">
                <a:extLst>
                  <a:ext uri="{FF2B5EF4-FFF2-40B4-BE49-F238E27FC236}">
                    <a16:creationId xmlns:a16="http://schemas.microsoft.com/office/drawing/2014/main" id="{3E01EBFA-E8B7-4466-A789-64354BA59156}"/>
                  </a:ext>
                </a:extLst>
              </p:cNvPr>
              <p:cNvSpPr/>
              <p:nvPr/>
            </p:nvSpPr>
            <p:spPr>
              <a:xfrm>
                <a:off x="3605213" y="3071813"/>
                <a:ext cx="1876425" cy="657225"/>
              </a:xfrm>
              <a:custGeom>
                <a:avLst/>
                <a:gdLst>
                  <a:gd name="connsiteX0" fmla="*/ 0 w 1876425"/>
                  <a:gd name="connsiteY0" fmla="*/ 657225 h 657225"/>
                  <a:gd name="connsiteX1" fmla="*/ 271462 w 1876425"/>
                  <a:gd name="connsiteY1" fmla="*/ 390525 h 657225"/>
                  <a:gd name="connsiteX2" fmla="*/ 457200 w 1876425"/>
                  <a:gd name="connsiteY2" fmla="*/ 223837 h 657225"/>
                  <a:gd name="connsiteX3" fmla="*/ 538162 w 1876425"/>
                  <a:gd name="connsiteY3" fmla="*/ 157162 h 657225"/>
                  <a:gd name="connsiteX4" fmla="*/ 623887 w 1876425"/>
                  <a:gd name="connsiteY4" fmla="*/ 109537 h 657225"/>
                  <a:gd name="connsiteX5" fmla="*/ 771525 w 1876425"/>
                  <a:gd name="connsiteY5" fmla="*/ 80962 h 657225"/>
                  <a:gd name="connsiteX6" fmla="*/ 981075 w 1876425"/>
                  <a:gd name="connsiteY6" fmla="*/ 61912 h 657225"/>
                  <a:gd name="connsiteX7" fmla="*/ 1400175 w 1876425"/>
                  <a:gd name="connsiteY7" fmla="*/ 104775 h 657225"/>
                  <a:gd name="connsiteX8" fmla="*/ 1876425 w 1876425"/>
                  <a:gd name="connsiteY8" fmla="*/ 133350 h 657225"/>
                  <a:gd name="connsiteX9" fmla="*/ 1866900 w 1876425"/>
                  <a:gd name="connsiteY9" fmla="*/ 66675 h 657225"/>
                  <a:gd name="connsiteX10" fmla="*/ 1357312 w 1876425"/>
                  <a:gd name="connsiteY10" fmla="*/ 0 h 657225"/>
                  <a:gd name="connsiteX11" fmla="*/ 1290637 w 1876425"/>
                  <a:gd name="connsiteY11" fmla="*/ 0 h 657225"/>
                  <a:gd name="connsiteX12" fmla="*/ 704850 w 1876425"/>
                  <a:gd name="connsiteY12" fmla="*/ 19050 h 657225"/>
                  <a:gd name="connsiteX13" fmla="*/ 504825 w 1876425"/>
                  <a:gd name="connsiteY13" fmla="*/ 61912 h 657225"/>
                  <a:gd name="connsiteX14" fmla="*/ 271462 w 1876425"/>
                  <a:gd name="connsiteY14" fmla="*/ 228600 h 657225"/>
                  <a:gd name="connsiteX15" fmla="*/ 4762 w 1876425"/>
                  <a:gd name="connsiteY15" fmla="*/ 538162 h 657225"/>
                  <a:gd name="connsiteX16" fmla="*/ 0 w 1876425"/>
                  <a:gd name="connsiteY16" fmla="*/ 657225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876425" h="657225">
                    <a:moveTo>
                      <a:pt x="0" y="657225"/>
                    </a:moveTo>
                    <a:lnTo>
                      <a:pt x="271462" y="390525"/>
                    </a:lnTo>
                    <a:lnTo>
                      <a:pt x="457200" y="223837"/>
                    </a:lnTo>
                    <a:lnTo>
                      <a:pt x="538162" y="157162"/>
                    </a:lnTo>
                    <a:lnTo>
                      <a:pt x="623887" y="109537"/>
                    </a:lnTo>
                    <a:lnTo>
                      <a:pt x="771525" y="80962"/>
                    </a:lnTo>
                    <a:lnTo>
                      <a:pt x="981075" y="61912"/>
                    </a:lnTo>
                    <a:lnTo>
                      <a:pt x="1400175" y="104775"/>
                    </a:lnTo>
                    <a:lnTo>
                      <a:pt x="1876425" y="133350"/>
                    </a:lnTo>
                    <a:lnTo>
                      <a:pt x="1866900" y="66675"/>
                    </a:lnTo>
                    <a:lnTo>
                      <a:pt x="1357312" y="0"/>
                    </a:lnTo>
                    <a:lnTo>
                      <a:pt x="1290637" y="0"/>
                    </a:lnTo>
                    <a:lnTo>
                      <a:pt x="704850" y="19050"/>
                    </a:lnTo>
                    <a:lnTo>
                      <a:pt x="504825" y="61912"/>
                    </a:lnTo>
                    <a:lnTo>
                      <a:pt x="271462" y="228600"/>
                    </a:lnTo>
                    <a:lnTo>
                      <a:pt x="4762" y="538162"/>
                    </a:lnTo>
                    <a:lnTo>
                      <a:pt x="0" y="657225"/>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B3808C4E-A3A6-42F1-BE32-BEAE8FFDB8FA}"/>
                  </a:ext>
                </a:extLst>
              </p:cNvPr>
              <p:cNvSpPr/>
              <p:nvPr/>
            </p:nvSpPr>
            <p:spPr>
              <a:xfrm>
                <a:off x="3629025" y="3133725"/>
                <a:ext cx="1295400" cy="595313"/>
              </a:xfrm>
              <a:custGeom>
                <a:avLst/>
                <a:gdLst>
                  <a:gd name="connsiteX0" fmla="*/ 0 w 1295400"/>
                  <a:gd name="connsiteY0" fmla="*/ 595313 h 595313"/>
                  <a:gd name="connsiteX1" fmla="*/ 290513 w 1295400"/>
                  <a:gd name="connsiteY1" fmla="*/ 276225 h 595313"/>
                  <a:gd name="connsiteX2" fmla="*/ 490538 w 1295400"/>
                  <a:gd name="connsiteY2" fmla="*/ 109538 h 595313"/>
                  <a:gd name="connsiteX3" fmla="*/ 561975 w 1295400"/>
                  <a:gd name="connsiteY3" fmla="*/ 61913 h 595313"/>
                  <a:gd name="connsiteX4" fmla="*/ 609600 w 1295400"/>
                  <a:gd name="connsiteY4" fmla="*/ 33338 h 595313"/>
                  <a:gd name="connsiteX5" fmla="*/ 738188 w 1295400"/>
                  <a:gd name="connsiteY5" fmla="*/ 4763 h 595313"/>
                  <a:gd name="connsiteX6" fmla="*/ 885825 w 1295400"/>
                  <a:gd name="connsiteY6" fmla="*/ 0 h 595313"/>
                  <a:gd name="connsiteX7" fmla="*/ 1071563 w 1295400"/>
                  <a:gd name="connsiteY7" fmla="*/ 9525 h 595313"/>
                  <a:gd name="connsiteX8" fmla="*/ 1295400 w 1295400"/>
                  <a:gd name="connsiteY8" fmla="*/ 28575 h 595313"/>
                  <a:gd name="connsiteX9" fmla="*/ 0 w 1295400"/>
                  <a:gd name="connsiteY9" fmla="*/ 595313 h 595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400" h="595313">
                    <a:moveTo>
                      <a:pt x="0" y="595313"/>
                    </a:moveTo>
                    <a:lnTo>
                      <a:pt x="290513" y="276225"/>
                    </a:lnTo>
                    <a:lnTo>
                      <a:pt x="490538" y="109538"/>
                    </a:lnTo>
                    <a:lnTo>
                      <a:pt x="561975" y="61913"/>
                    </a:lnTo>
                    <a:lnTo>
                      <a:pt x="609600" y="33338"/>
                    </a:lnTo>
                    <a:lnTo>
                      <a:pt x="738188" y="4763"/>
                    </a:lnTo>
                    <a:lnTo>
                      <a:pt x="885825" y="0"/>
                    </a:lnTo>
                    <a:lnTo>
                      <a:pt x="1071563" y="9525"/>
                    </a:lnTo>
                    <a:lnTo>
                      <a:pt x="1295400" y="28575"/>
                    </a:lnTo>
                    <a:lnTo>
                      <a:pt x="0" y="595313"/>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0EEF962D-CCD1-40F0-8287-A7AA6C0E2E00}"/>
                  </a:ext>
                </a:extLst>
              </p:cNvPr>
              <p:cNvSpPr/>
              <p:nvPr/>
            </p:nvSpPr>
            <p:spPr>
              <a:xfrm>
                <a:off x="6636544" y="2139357"/>
                <a:ext cx="338137" cy="26080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39430BDC-933D-432C-8774-2A4F20296A96}"/>
                  </a:ext>
                </a:extLst>
              </p:cNvPr>
              <p:cNvSpPr/>
              <p:nvPr/>
            </p:nvSpPr>
            <p:spPr>
              <a:xfrm>
                <a:off x="7362825" y="2490788"/>
                <a:ext cx="3409950" cy="285750"/>
              </a:xfrm>
              <a:custGeom>
                <a:avLst/>
                <a:gdLst>
                  <a:gd name="connsiteX0" fmla="*/ 66675 w 3409950"/>
                  <a:gd name="connsiteY0" fmla="*/ 23812 h 285750"/>
                  <a:gd name="connsiteX1" fmla="*/ 0 w 3409950"/>
                  <a:gd name="connsiteY1" fmla="*/ 223837 h 285750"/>
                  <a:gd name="connsiteX2" fmla="*/ 204788 w 3409950"/>
                  <a:gd name="connsiteY2" fmla="*/ 242887 h 285750"/>
                  <a:gd name="connsiteX3" fmla="*/ 238125 w 3409950"/>
                  <a:gd name="connsiteY3" fmla="*/ 176212 h 285750"/>
                  <a:gd name="connsiteX4" fmla="*/ 481013 w 3409950"/>
                  <a:gd name="connsiteY4" fmla="*/ 223837 h 285750"/>
                  <a:gd name="connsiteX5" fmla="*/ 490538 w 3409950"/>
                  <a:gd name="connsiteY5" fmla="*/ 185737 h 285750"/>
                  <a:gd name="connsiteX6" fmla="*/ 828675 w 3409950"/>
                  <a:gd name="connsiteY6" fmla="*/ 195262 h 285750"/>
                  <a:gd name="connsiteX7" fmla="*/ 1738313 w 3409950"/>
                  <a:gd name="connsiteY7" fmla="*/ 233362 h 285750"/>
                  <a:gd name="connsiteX8" fmla="*/ 2538413 w 3409950"/>
                  <a:gd name="connsiteY8" fmla="*/ 252412 h 285750"/>
                  <a:gd name="connsiteX9" fmla="*/ 3114675 w 3409950"/>
                  <a:gd name="connsiteY9" fmla="*/ 276225 h 285750"/>
                  <a:gd name="connsiteX10" fmla="*/ 3409950 w 3409950"/>
                  <a:gd name="connsiteY10" fmla="*/ 285750 h 285750"/>
                  <a:gd name="connsiteX11" fmla="*/ 3400425 w 3409950"/>
                  <a:gd name="connsiteY11" fmla="*/ 4762 h 285750"/>
                  <a:gd name="connsiteX12" fmla="*/ 1585913 w 3409950"/>
                  <a:gd name="connsiteY12" fmla="*/ 0 h 285750"/>
                  <a:gd name="connsiteX13" fmla="*/ 371475 w 3409950"/>
                  <a:gd name="connsiteY13" fmla="*/ 9525 h 285750"/>
                  <a:gd name="connsiteX14" fmla="*/ 66675 w 3409950"/>
                  <a:gd name="connsiteY14" fmla="*/ 23812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9950" h="285750">
                    <a:moveTo>
                      <a:pt x="66675" y="23812"/>
                    </a:moveTo>
                    <a:lnTo>
                      <a:pt x="0" y="223837"/>
                    </a:lnTo>
                    <a:lnTo>
                      <a:pt x="204788" y="242887"/>
                    </a:lnTo>
                    <a:lnTo>
                      <a:pt x="238125" y="176212"/>
                    </a:lnTo>
                    <a:lnTo>
                      <a:pt x="481013" y="223837"/>
                    </a:lnTo>
                    <a:lnTo>
                      <a:pt x="490538" y="185737"/>
                    </a:lnTo>
                    <a:lnTo>
                      <a:pt x="828675" y="195262"/>
                    </a:lnTo>
                    <a:lnTo>
                      <a:pt x="1738313" y="233362"/>
                    </a:lnTo>
                    <a:lnTo>
                      <a:pt x="2538413" y="252412"/>
                    </a:lnTo>
                    <a:lnTo>
                      <a:pt x="3114675" y="276225"/>
                    </a:lnTo>
                    <a:lnTo>
                      <a:pt x="3409950" y="285750"/>
                    </a:lnTo>
                    <a:lnTo>
                      <a:pt x="3400425" y="4762"/>
                    </a:lnTo>
                    <a:lnTo>
                      <a:pt x="1585913" y="0"/>
                    </a:lnTo>
                    <a:lnTo>
                      <a:pt x="371475" y="9525"/>
                    </a:lnTo>
                    <a:lnTo>
                      <a:pt x="66675" y="23812"/>
                    </a:lnTo>
                    <a:close/>
                  </a:path>
                </a:pathLst>
              </a:custGeom>
              <a:pattFill prst="horzBrick">
                <a:fgClr>
                  <a:schemeClr val="tx1"/>
                </a:fgClr>
                <a:bgClr>
                  <a:srgbClr val="00B0F0"/>
                </a:bgClr>
              </a:pattFill>
              <a:ln>
                <a:solidFill>
                  <a:schemeClr val="accent1">
                    <a:shade val="50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6F4BC43-B7C5-4F73-AC7F-DA6EF95EB106}"/>
                  </a:ext>
                </a:extLst>
              </p:cNvPr>
              <p:cNvSpPr/>
              <p:nvPr/>
            </p:nvSpPr>
            <p:spPr>
              <a:xfrm>
                <a:off x="7967663" y="2867025"/>
                <a:ext cx="276225" cy="114300"/>
              </a:xfrm>
              <a:custGeom>
                <a:avLst/>
                <a:gdLst>
                  <a:gd name="connsiteX0" fmla="*/ 66675 w 276225"/>
                  <a:gd name="connsiteY0" fmla="*/ 0 h 114300"/>
                  <a:gd name="connsiteX1" fmla="*/ 276225 w 276225"/>
                  <a:gd name="connsiteY1" fmla="*/ 23813 h 114300"/>
                  <a:gd name="connsiteX2" fmla="*/ 266700 w 276225"/>
                  <a:gd name="connsiteY2" fmla="*/ 114300 h 114300"/>
                  <a:gd name="connsiteX3" fmla="*/ 23812 w 276225"/>
                  <a:gd name="connsiteY3" fmla="*/ 109538 h 114300"/>
                  <a:gd name="connsiteX4" fmla="*/ 0 w 276225"/>
                  <a:gd name="connsiteY4" fmla="*/ 9525 h 114300"/>
                  <a:gd name="connsiteX5" fmla="*/ 66675 w 276225"/>
                  <a:gd name="connsiteY5" fmla="*/ 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6225" h="114300">
                    <a:moveTo>
                      <a:pt x="66675" y="0"/>
                    </a:moveTo>
                    <a:lnTo>
                      <a:pt x="276225" y="23813"/>
                    </a:lnTo>
                    <a:lnTo>
                      <a:pt x="266700" y="114300"/>
                    </a:lnTo>
                    <a:lnTo>
                      <a:pt x="23812" y="109538"/>
                    </a:lnTo>
                    <a:lnTo>
                      <a:pt x="0" y="9525"/>
                    </a:lnTo>
                    <a:lnTo>
                      <a:pt x="66675" y="0"/>
                    </a:lnTo>
                    <a:close/>
                  </a:path>
                </a:pathLst>
              </a:custGeom>
              <a:solidFill>
                <a:srgbClr val="E26A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761E27C-AC85-43CA-9061-411029016740}"/>
                  </a:ext>
                </a:extLst>
              </p:cNvPr>
              <p:cNvSpPr/>
              <p:nvPr/>
            </p:nvSpPr>
            <p:spPr>
              <a:xfrm>
                <a:off x="7958138" y="2679456"/>
                <a:ext cx="500062" cy="225669"/>
              </a:xfrm>
              <a:custGeom>
                <a:avLst/>
                <a:gdLst>
                  <a:gd name="connsiteX0" fmla="*/ 0 w 500062"/>
                  <a:gd name="connsiteY0" fmla="*/ 180975 h 228600"/>
                  <a:gd name="connsiteX1" fmla="*/ 447675 w 500062"/>
                  <a:gd name="connsiteY1" fmla="*/ 228600 h 228600"/>
                  <a:gd name="connsiteX2" fmla="*/ 500062 w 500062"/>
                  <a:gd name="connsiteY2" fmla="*/ 14288 h 228600"/>
                  <a:gd name="connsiteX3" fmla="*/ 214312 w 500062"/>
                  <a:gd name="connsiteY3" fmla="*/ 0 h 228600"/>
                  <a:gd name="connsiteX4" fmla="*/ 38100 w 500062"/>
                  <a:gd name="connsiteY4" fmla="*/ 4763 h 228600"/>
                  <a:gd name="connsiteX5" fmla="*/ 0 w 500062"/>
                  <a:gd name="connsiteY5" fmla="*/ 180975 h 228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062" h="228600">
                    <a:moveTo>
                      <a:pt x="0" y="180975"/>
                    </a:moveTo>
                    <a:lnTo>
                      <a:pt x="447675" y="228600"/>
                    </a:lnTo>
                    <a:lnTo>
                      <a:pt x="500062" y="14288"/>
                    </a:lnTo>
                    <a:lnTo>
                      <a:pt x="214312" y="0"/>
                    </a:lnTo>
                    <a:lnTo>
                      <a:pt x="38100" y="4763"/>
                    </a:lnTo>
                    <a:lnTo>
                      <a:pt x="0" y="180975"/>
                    </a:lnTo>
                    <a:close/>
                  </a:path>
                </a:pathLst>
              </a:custGeom>
              <a:solidFill>
                <a:srgbClr val="D0A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44305FE4-7A85-471F-A0CC-DC6EF2D10CB0}"/>
                  </a:ext>
                </a:extLst>
              </p:cNvPr>
              <p:cNvSpPr/>
              <p:nvPr/>
            </p:nvSpPr>
            <p:spPr>
              <a:xfrm>
                <a:off x="9053513" y="2724150"/>
                <a:ext cx="1247775" cy="123825"/>
              </a:xfrm>
              <a:custGeom>
                <a:avLst/>
                <a:gdLst>
                  <a:gd name="connsiteX0" fmla="*/ 52387 w 1247775"/>
                  <a:gd name="connsiteY0" fmla="*/ 0 h 123825"/>
                  <a:gd name="connsiteX1" fmla="*/ 1247775 w 1247775"/>
                  <a:gd name="connsiteY1" fmla="*/ 38100 h 123825"/>
                  <a:gd name="connsiteX2" fmla="*/ 1162050 w 1247775"/>
                  <a:gd name="connsiteY2" fmla="*/ 100013 h 123825"/>
                  <a:gd name="connsiteX3" fmla="*/ 390525 w 1247775"/>
                  <a:gd name="connsiteY3" fmla="*/ 123825 h 123825"/>
                  <a:gd name="connsiteX4" fmla="*/ 0 w 1247775"/>
                  <a:gd name="connsiteY4" fmla="*/ 95250 h 123825"/>
                  <a:gd name="connsiteX5" fmla="*/ 52387 w 1247775"/>
                  <a:gd name="connsiteY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7775" h="123825">
                    <a:moveTo>
                      <a:pt x="52387" y="0"/>
                    </a:moveTo>
                    <a:lnTo>
                      <a:pt x="1247775" y="38100"/>
                    </a:lnTo>
                    <a:lnTo>
                      <a:pt x="1162050" y="100013"/>
                    </a:lnTo>
                    <a:lnTo>
                      <a:pt x="390525" y="123825"/>
                    </a:lnTo>
                    <a:lnTo>
                      <a:pt x="0" y="95250"/>
                    </a:lnTo>
                    <a:lnTo>
                      <a:pt x="52387" y="0"/>
                    </a:lnTo>
                    <a:close/>
                  </a:path>
                </a:pathLst>
              </a:custGeom>
              <a:solidFill>
                <a:srgbClr val="D0A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35B206D-6632-44F8-B5FD-75255C858484}"/>
                  </a:ext>
                </a:extLst>
              </p:cNvPr>
              <p:cNvSpPr/>
              <p:nvPr/>
            </p:nvSpPr>
            <p:spPr>
              <a:xfrm>
                <a:off x="8829675" y="2890838"/>
                <a:ext cx="1938338" cy="209550"/>
              </a:xfrm>
              <a:custGeom>
                <a:avLst/>
                <a:gdLst>
                  <a:gd name="connsiteX0" fmla="*/ 52388 w 1938338"/>
                  <a:gd name="connsiteY0" fmla="*/ 42862 h 209550"/>
                  <a:gd name="connsiteX1" fmla="*/ 1938338 w 1938338"/>
                  <a:gd name="connsiteY1" fmla="*/ 209550 h 209550"/>
                  <a:gd name="connsiteX2" fmla="*/ 1933575 w 1938338"/>
                  <a:gd name="connsiteY2" fmla="*/ 14287 h 209550"/>
                  <a:gd name="connsiteX3" fmla="*/ 0 w 1938338"/>
                  <a:gd name="connsiteY3" fmla="*/ 0 h 209550"/>
                  <a:gd name="connsiteX4" fmla="*/ 52388 w 1938338"/>
                  <a:gd name="connsiteY4" fmla="*/ 42862 h 209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8338" h="209550">
                    <a:moveTo>
                      <a:pt x="52388" y="42862"/>
                    </a:moveTo>
                    <a:lnTo>
                      <a:pt x="1938338" y="209550"/>
                    </a:lnTo>
                    <a:lnTo>
                      <a:pt x="1933575" y="14287"/>
                    </a:lnTo>
                    <a:lnTo>
                      <a:pt x="0" y="0"/>
                    </a:lnTo>
                    <a:lnTo>
                      <a:pt x="52388" y="42862"/>
                    </a:lnTo>
                    <a:close/>
                  </a:path>
                </a:pathLst>
              </a:custGeom>
              <a:solidFill>
                <a:srgbClr val="D0A4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22104395-9067-4284-B424-6E5446B9054E}"/>
                  </a:ext>
                </a:extLst>
              </p:cNvPr>
              <p:cNvSpPr/>
              <p:nvPr/>
            </p:nvSpPr>
            <p:spPr>
              <a:xfrm>
                <a:off x="8577263" y="2919413"/>
                <a:ext cx="2100262" cy="414337"/>
              </a:xfrm>
              <a:custGeom>
                <a:avLst/>
                <a:gdLst>
                  <a:gd name="connsiteX0" fmla="*/ 119062 w 2100262"/>
                  <a:gd name="connsiteY0" fmla="*/ 0 h 414337"/>
                  <a:gd name="connsiteX1" fmla="*/ 2100262 w 2100262"/>
                  <a:gd name="connsiteY1" fmla="*/ 171450 h 414337"/>
                  <a:gd name="connsiteX2" fmla="*/ 2019300 w 2100262"/>
                  <a:gd name="connsiteY2" fmla="*/ 414337 h 414337"/>
                  <a:gd name="connsiteX3" fmla="*/ 266700 w 2100262"/>
                  <a:gd name="connsiteY3" fmla="*/ 223837 h 414337"/>
                  <a:gd name="connsiteX4" fmla="*/ 0 w 2100262"/>
                  <a:gd name="connsiteY4" fmla="*/ 14287 h 414337"/>
                  <a:gd name="connsiteX5" fmla="*/ 119062 w 2100262"/>
                  <a:gd name="connsiteY5" fmla="*/ 0 h 41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0262" h="414337">
                    <a:moveTo>
                      <a:pt x="119062" y="0"/>
                    </a:moveTo>
                    <a:lnTo>
                      <a:pt x="2100262" y="171450"/>
                    </a:lnTo>
                    <a:lnTo>
                      <a:pt x="2019300" y="414337"/>
                    </a:lnTo>
                    <a:lnTo>
                      <a:pt x="266700" y="223837"/>
                    </a:lnTo>
                    <a:lnTo>
                      <a:pt x="0" y="14287"/>
                    </a:lnTo>
                    <a:lnTo>
                      <a:pt x="119062" y="0"/>
                    </a:lnTo>
                    <a:close/>
                  </a:path>
                </a:pathLst>
              </a:custGeom>
              <a:solidFill>
                <a:srgbClr val="E26A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BF60042D-1473-4F8A-A64B-658FEAB2F525}"/>
                  </a:ext>
                </a:extLst>
              </p:cNvPr>
              <p:cNvSpPr txBox="1"/>
              <p:nvPr/>
            </p:nvSpPr>
            <p:spPr>
              <a:xfrm>
                <a:off x="2044945" y="2637300"/>
                <a:ext cx="1374222" cy="646331"/>
              </a:xfrm>
              <a:prstGeom prst="rect">
                <a:avLst/>
              </a:prstGeom>
              <a:solidFill>
                <a:srgbClr val="EAA7CA"/>
              </a:solidFill>
            </p:spPr>
            <p:txBody>
              <a:bodyPr wrap="none" rtlCol="0">
                <a:spAutoFit/>
              </a:bodyPr>
              <a:lstStyle/>
              <a:p>
                <a:r>
                  <a:rPr lang="en-US" dirty="0"/>
                  <a:t>Accretionary</a:t>
                </a:r>
              </a:p>
              <a:p>
                <a:r>
                  <a:rPr lang="en-US" dirty="0"/>
                  <a:t>Prism</a:t>
                </a:r>
              </a:p>
            </p:txBody>
          </p:sp>
        </p:grpSp>
        <p:sp>
          <p:nvSpPr>
            <p:cNvPr id="40" name="Freeform: Shape 39">
              <a:extLst>
                <a:ext uri="{FF2B5EF4-FFF2-40B4-BE49-F238E27FC236}">
                  <a16:creationId xmlns:a16="http://schemas.microsoft.com/office/drawing/2014/main" id="{036D7736-F5DF-45D7-A462-E358F52947C4}"/>
                </a:ext>
              </a:extLst>
            </p:cNvPr>
            <p:cNvSpPr/>
            <p:nvPr/>
          </p:nvSpPr>
          <p:spPr>
            <a:xfrm>
              <a:off x="812800" y="3396343"/>
              <a:ext cx="2859314" cy="725714"/>
            </a:xfrm>
            <a:custGeom>
              <a:avLst/>
              <a:gdLst>
                <a:gd name="connsiteX0" fmla="*/ 130629 w 2859314"/>
                <a:gd name="connsiteY0" fmla="*/ 174171 h 725714"/>
                <a:gd name="connsiteX1" fmla="*/ 725714 w 2859314"/>
                <a:gd name="connsiteY1" fmla="*/ 174171 h 725714"/>
                <a:gd name="connsiteX2" fmla="*/ 2002971 w 2859314"/>
                <a:gd name="connsiteY2" fmla="*/ 116114 h 725714"/>
                <a:gd name="connsiteX3" fmla="*/ 2409371 w 2859314"/>
                <a:gd name="connsiteY3" fmla="*/ 87086 h 725714"/>
                <a:gd name="connsiteX4" fmla="*/ 2859314 w 2859314"/>
                <a:gd name="connsiteY4" fmla="*/ 0 h 725714"/>
                <a:gd name="connsiteX5" fmla="*/ 2293257 w 2859314"/>
                <a:gd name="connsiteY5" fmla="*/ 348343 h 725714"/>
                <a:gd name="connsiteX6" fmla="*/ 1843314 w 2859314"/>
                <a:gd name="connsiteY6" fmla="*/ 595086 h 725714"/>
                <a:gd name="connsiteX7" fmla="*/ 885371 w 2859314"/>
                <a:gd name="connsiteY7" fmla="*/ 725714 h 725714"/>
                <a:gd name="connsiteX8" fmla="*/ 261257 w 2859314"/>
                <a:gd name="connsiteY8" fmla="*/ 638628 h 725714"/>
                <a:gd name="connsiteX9" fmla="*/ 0 w 2859314"/>
                <a:gd name="connsiteY9" fmla="*/ 566057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314" h="725714">
                  <a:moveTo>
                    <a:pt x="130629" y="174171"/>
                  </a:moveTo>
                  <a:lnTo>
                    <a:pt x="725714" y="174171"/>
                  </a:lnTo>
                  <a:lnTo>
                    <a:pt x="2002971" y="116114"/>
                  </a:lnTo>
                  <a:lnTo>
                    <a:pt x="2409371" y="87086"/>
                  </a:lnTo>
                  <a:lnTo>
                    <a:pt x="2859314" y="0"/>
                  </a:lnTo>
                  <a:lnTo>
                    <a:pt x="2293257" y="348343"/>
                  </a:lnTo>
                  <a:lnTo>
                    <a:pt x="1843314" y="595086"/>
                  </a:lnTo>
                  <a:lnTo>
                    <a:pt x="885371" y="725714"/>
                  </a:lnTo>
                  <a:lnTo>
                    <a:pt x="261257" y="638628"/>
                  </a:lnTo>
                  <a:lnTo>
                    <a:pt x="0" y="566057"/>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B2B23877-D283-4428-8AF3-5C9E86D9383C}"/>
                </a:ext>
              </a:extLst>
            </p:cNvPr>
            <p:cNvSpPr/>
            <p:nvPr/>
          </p:nvSpPr>
          <p:spPr>
            <a:xfrm>
              <a:off x="885371" y="3846286"/>
              <a:ext cx="1857829" cy="348343"/>
            </a:xfrm>
            <a:custGeom>
              <a:avLst/>
              <a:gdLst>
                <a:gd name="connsiteX0" fmla="*/ 1857829 w 1857829"/>
                <a:gd name="connsiteY0" fmla="*/ 0 h 348343"/>
                <a:gd name="connsiteX1" fmla="*/ 1857829 w 1857829"/>
                <a:gd name="connsiteY1" fmla="*/ 0 h 348343"/>
                <a:gd name="connsiteX2" fmla="*/ 1654629 w 1857829"/>
                <a:gd name="connsiteY2" fmla="*/ 14514 h 348343"/>
                <a:gd name="connsiteX3" fmla="*/ 1524000 w 1857829"/>
                <a:gd name="connsiteY3" fmla="*/ 43543 h 348343"/>
                <a:gd name="connsiteX4" fmla="*/ 1451429 w 1857829"/>
                <a:gd name="connsiteY4" fmla="*/ 58057 h 348343"/>
                <a:gd name="connsiteX5" fmla="*/ 1407886 w 1857829"/>
                <a:gd name="connsiteY5" fmla="*/ 72571 h 348343"/>
                <a:gd name="connsiteX6" fmla="*/ 1219200 w 1857829"/>
                <a:gd name="connsiteY6" fmla="*/ 101600 h 348343"/>
                <a:gd name="connsiteX7" fmla="*/ 188686 w 1857829"/>
                <a:gd name="connsiteY7" fmla="*/ 116114 h 348343"/>
                <a:gd name="connsiteX8" fmla="*/ 72572 w 1857829"/>
                <a:gd name="connsiteY8" fmla="*/ 130628 h 348343"/>
                <a:gd name="connsiteX9" fmla="*/ 0 w 1857829"/>
                <a:gd name="connsiteY9" fmla="*/ 145143 h 348343"/>
                <a:gd name="connsiteX10" fmla="*/ 0 w 1857829"/>
                <a:gd name="connsiteY10" fmla="*/ 145143 h 348343"/>
                <a:gd name="connsiteX11" fmla="*/ 87086 w 1857829"/>
                <a:gd name="connsiteY11" fmla="*/ 348343 h 348343"/>
                <a:gd name="connsiteX12" fmla="*/ 1509486 w 1857829"/>
                <a:gd name="connsiteY12" fmla="*/ 304800 h 348343"/>
                <a:gd name="connsiteX13" fmla="*/ 1857829 w 1857829"/>
                <a:gd name="connsiteY13" fmla="*/ 0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829" h="348343">
                  <a:moveTo>
                    <a:pt x="1857829" y="0"/>
                  </a:moveTo>
                  <a:lnTo>
                    <a:pt x="1857829" y="0"/>
                  </a:lnTo>
                  <a:cubicBezTo>
                    <a:pt x="1790096" y="4838"/>
                    <a:pt x="1721965" y="5731"/>
                    <a:pt x="1654629" y="14514"/>
                  </a:cubicBezTo>
                  <a:cubicBezTo>
                    <a:pt x="1610398" y="20283"/>
                    <a:pt x="1567615" y="34197"/>
                    <a:pt x="1524000" y="43543"/>
                  </a:cubicBezTo>
                  <a:cubicBezTo>
                    <a:pt x="1499878" y="48712"/>
                    <a:pt x="1475362" y="52074"/>
                    <a:pt x="1451429" y="58057"/>
                  </a:cubicBezTo>
                  <a:cubicBezTo>
                    <a:pt x="1436586" y="61768"/>
                    <a:pt x="1422729" y="68860"/>
                    <a:pt x="1407886" y="72571"/>
                  </a:cubicBezTo>
                  <a:cubicBezTo>
                    <a:pt x="1361180" y="84247"/>
                    <a:pt x="1258420" y="100607"/>
                    <a:pt x="1219200" y="101600"/>
                  </a:cubicBezTo>
                  <a:cubicBezTo>
                    <a:pt x="875771" y="110295"/>
                    <a:pt x="532191" y="111276"/>
                    <a:pt x="188686" y="116114"/>
                  </a:cubicBezTo>
                  <a:cubicBezTo>
                    <a:pt x="149981" y="120952"/>
                    <a:pt x="111124" y="124697"/>
                    <a:pt x="72572" y="130628"/>
                  </a:cubicBezTo>
                  <a:cubicBezTo>
                    <a:pt x="48189" y="134379"/>
                    <a:pt x="0" y="145143"/>
                    <a:pt x="0" y="145143"/>
                  </a:cubicBezTo>
                  <a:lnTo>
                    <a:pt x="0" y="145143"/>
                  </a:lnTo>
                  <a:lnTo>
                    <a:pt x="87086" y="348343"/>
                  </a:lnTo>
                  <a:lnTo>
                    <a:pt x="1509486" y="304800"/>
                  </a:lnTo>
                  <a:lnTo>
                    <a:pt x="18578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52EAF20D-1E9F-49E3-A0FB-BF565B0CD7CC}"/>
                </a:ext>
              </a:extLst>
            </p:cNvPr>
            <p:cNvSpPr/>
            <p:nvPr/>
          </p:nvSpPr>
          <p:spPr>
            <a:xfrm>
              <a:off x="2307771" y="3628571"/>
              <a:ext cx="1074058" cy="551543"/>
            </a:xfrm>
            <a:custGeom>
              <a:avLst/>
              <a:gdLst>
                <a:gd name="connsiteX0" fmla="*/ 275772 w 1074058"/>
                <a:gd name="connsiteY0" fmla="*/ 217715 h 551543"/>
                <a:gd name="connsiteX1" fmla="*/ 1074058 w 1074058"/>
                <a:gd name="connsiteY1" fmla="*/ 0 h 551543"/>
                <a:gd name="connsiteX2" fmla="*/ 508000 w 1074058"/>
                <a:gd name="connsiteY2" fmla="*/ 406400 h 551543"/>
                <a:gd name="connsiteX3" fmla="*/ 0 w 1074058"/>
                <a:gd name="connsiteY3" fmla="*/ 551543 h 551543"/>
                <a:gd name="connsiteX4" fmla="*/ 275772 w 1074058"/>
                <a:gd name="connsiteY4" fmla="*/ 217715 h 55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4058" h="551543">
                  <a:moveTo>
                    <a:pt x="275772" y="217715"/>
                  </a:moveTo>
                  <a:lnTo>
                    <a:pt x="1074058" y="0"/>
                  </a:lnTo>
                  <a:lnTo>
                    <a:pt x="508000" y="406400"/>
                  </a:lnTo>
                  <a:lnTo>
                    <a:pt x="0" y="551543"/>
                  </a:lnTo>
                  <a:lnTo>
                    <a:pt x="275772" y="2177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B45211B3-55FE-4430-B0D6-B01047E70F64}"/>
                </a:ext>
              </a:extLst>
            </p:cNvPr>
            <p:cNvSpPr/>
            <p:nvPr/>
          </p:nvSpPr>
          <p:spPr>
            <a:xfrm>
              <a:off x="3195638" y="3345656"/>
              <a:ext cx="431006" cy="364332"/>
            </a:xfrm>
            <a:custGeom>
              <a:avLst/>
              <a:gdLst>
                <a:gd name="connsiteX0" fmla="*/ 26193 w 431006"/>
                <a:gd name="connsiteY0" fmla="*/ 176213 h 364332"/>
                <a:gd name="connsiteX1" fmla="*/ 431006 w 431006"/>
                <a:gd name="connsiteY1" fmla="*/ 0 h 364332"/>
                <a:gd name="connsiteX2" fmla="*/ 395287 w 431006"/>
                <a:gd name="connsiteY2" fmla="*/ 119063 h 364332"/>
                <a:gd name="connsiteX3" fmla="*/ 269081 w 431006"/>
                <a:gd name="connsiteY3" fmla="*/ 228600 h 364332"/>
                <a:gd name="connsiteX4" fmla="*/ 140493 w 431006"/>
                <a:gd name="connsiteY4" fmla="*/ 364332 h 364332"/>
                <a:gd name="connsiteX5" fmla="*/ 157162 w 431006"/>
                <a:gd name="connsiteY5" fmla="*/ 304800 h 364332"/>
                <a:gd name="connsiteX6" fmla="*/ 250031 w 431006"/>
                <a:gd name="connsiteY6" fmla="*/ 221457 h 364332"/>
                <a:gd name="connsiteX7" fmla="*/ 0 w 431006"/>
                <a:gd name="connsiteY7" fmla="*/ 330994 h 364332"/>
                <a:gd name="connsiteX8" fmla="*/ 26193 w 431006"/>
                <a:gd name="connsiteY8" fmla="*/ 176213 h 364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006" h="364332">
                  <a:moveTo>
                    <a:pt x="26193" y="176213"/>
                  </a:moveTo>
                  <a:lnTo>
                    <a:pt x="431006" y="0"/>
                  </a:lnTo>
                  <a:lnTo>
                    <a:pt x="395287" y="119063"/>
                  </a:lnTo>
                  <a:lnTo>
                    <a:pt x="269081" y="228600"/>
                  </a:lnTo>
                  <a:lnTo>
                    <a:pt x="140493" y="364332"/>
                  </a:lnTo>
                  <a:lnTo>
                    <a:pt x="157162" y="304800"/>
                  </a:lnTo>
                  <a:lnTo>
                    <a:pt x="250031" y="221457"/>
                  </a:lnTo>
                  <a:lnTo>
                    <a:pt x="0" y="330994"/>
                  </a:lnTo>
                  <a:lnTo>
                    <a:pt x="26193" y="176213"/>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F42FD831-AEBD-4CD7-998C-3C04DFF2AB49}"/>
                </a:ext>
              </a:extLst>
            </p:cNvPr>
            <p:cNvSpPr/>
            <p:nvPr/>
          </p:nvSpPr>
          <p:spPr>
            <a:xfrm>
              <a:off x="3338513" y="3095625"/>
              <a:ext cx="840581" cy="566738"/>
            </a:xfrm>
            <a:custGeom>
              <a:avLst/>
              <a:gdLst>
                <a:gd name="connsiteX0" fmla="*/ 0 w 840581"/>
                <a:gd name="connsiteY0" fmla="*/ 566738 h 566738"/>
                <a:gd name="connsiteX1" fmla="*/ 102393 w 840581"/>
                <a:gd name="connsiteY1" fmla="*/ 466725 h 566738"/>
                <a:gd name="connsiteX2" fmla="*/ 785812 w 840581"/>
                <a:gd name="connsiteY2" fmla="*/ 85725 h 566738"/>
                <a:gd name="connsiteX3" fmla="*/ 840581 w 840581"/>
                <a:gd name="connsiteY3" fmla="*/ 0 h 566738"/>
              </a:gdLst>
              <a:ahLst/>
              <a:cxnLst>
                <a:cxn ang="0">
                  <a:pos x="connsiteX0" y="connsiteY0"/>
                </a:cxn>
                <a:cxn ang="0">
                  <a:pos x="connsiteX1" y="connsiteY1"/>
                </a:cxn>
                <a:cxn ang="0">
                  <a:pos x="connsiteX2" y="connsiteY2"/>
                </a:cxn>
                <a:cxn ang="0">
                  <a:pos x="connsiteX3" y="connsiteY3"/>
                </a:cxn>
              </a:cxnLst>
              <a:rect l="l" t="t" r="r" b="b"/>
              <a:pathLst>
                <a:path w="840581" h="566738">
                  <a:moveTo>
                    <a:pt x="0" y="566738"/>
                  </a:moveTo>
                  <a:lnTo>
                    <a:pt x="102393" y="466725"/>
                  </a:lnTo>
                  <a:lnTo>
                    <a:pt x="785812" y="85725"/>
                  </a:lnTo>
                  <a:lnTo>
                    <a:pt x="840581" y="0"/>
                  </a:lnTo>
                </a:path>
              </a:pathLst>
            </a:cu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a:extLst>
              <a:ext uri="{FF2B5EF4-FFF2-40B4-BE49-F238E27FC236}">
                <a16:creationId xmlns:a16="http://schemas.microsoft.com/office/drawing/2014/main" id="{6EFB989B-D041-49AD-BF40-5989C0611B14}"/>
              </a:ext>
            </a:extLst>
          </p:cNvPr>
          <p:cNvSpPr txBox="1"/>
          <p:nvPr/>
        </p:nvSpPr>
        <p:spPr>
          <a:xfrm>
            <a:off x="8228707" y="1729276"/>
            <a:ext cx="2570121" cy="830997"/>
          </a:xfrm>
          <a:prstGeom prst="rect">
            <a:avLst/>
          </a:prstGeom>
          <a:noFill/>
        </p:spPr>
        <p:txBody>
          <a:bodyPr wrap="square" rtlCol="0">
            <a:spAutoFit/>
          </a:bodyPr>
          <a:lstStyle/>
          <a:p>
            <a:r>
              <a:rPr lang="en-US" sz="2400" b="1" dirty="0"/>
              <a:t>Laurentian Continental Shelf</a:t>
            </a:r>
          </a:p>
        </p:txBody>
      </p:sp>
      <p:sp>
        <p:nvSpPr>
          <p:cNvPr id="47" name="TextBox 46">
            <a:extLst>
              <a:ext uri="{FF2B5EF4-FFF2-40B4-BE49-F238E27FC236}">
                <a16:creationId xmlns:a16="http://schemas.microsoft.com/office/drawing/2014/main" id="{94F236E5-DB9D-44A7-8CA0-417C084194EE}"/>
              </a:ext>
            </a:extLst>
          </p:cNvPr>
          <p:cNvSpPr txBox="1"/>
          <p:nvPr/>
        </p:nvSpPr>
        <p:spPr>
          <a:xfrm>
            <a:off x="6022101" y="1729276"/>
            <a:ext cx="1513556" cy="830997"/>
          </a:xfrm>
          <a:prstGeom prst="rect">
            <a:avLst/>
          </a:prstGeom>
          <a:noFill/>
        </p:spPr>
        <p:txBody>
          <a:bodyPr wrap="none" rtlCol="0">
            <a:spAutoFit/>
          </a:bodyPr>
          <a:lstStyle/>
          <a:p>
            <a:r>
              <a:rPr lang="en-US" sz="2400" b="1" dirty="0"/>
              <a:t>Rise-Slope</a:t>
            </a:r>
          </a:p>
          <a:p>
            <a:r>
              <a:rPr lang="en-US" sz="2400" b="1" dirty="0"/>
              <a:t>Sediment</a:t>
            </a:r>
          </a:p>
        </p:txBody>
      </p:sp>
      <p:sp>
        <p:nvSpPr>
          <p:cNvPr id="53" name="TextBox 52">
            <a:extLst>
              <a:ext uri="{FF2B5EF4-FFF2-40B4-BE49-F238E27FC236}">
                <a16:creationId xmlns:a16="http://schemas.microsoft.com/office/drawing/2014/main" id="{4019E0A1-7411-4872-86CB-F9E3409E4EC6}"/>
              </a:ext>
            </a:extLst>
          </p:cNvPr>
          <p:cNvSpPr txBox="1"/>
          <p:nvPr/>
        </p:nvSpPr>
        <p:spPr>
          <a:xfrm>
            <a:off x="3491031" y="1729276"/>
            <a:ext cx="1246880" cy="830997"/>
          </a:xfrm>
          <a:prstGeom prst="rect">
            <a:avLst/>
          </a:prstGeom>
          <a:noFill/>
        </p:spPr>
        <p:txBody>
          <a:bodyPr wrap="none" rtlCol="0">
            <a:spAutoFit/>
          </a:bodyPr>
          <a:lstStyle/>
          <a:p>
            <a:r>
              <a:rPr lang="en-US" sz="2400" b="1" dirty="0"/>
              <a:t>Roberts </a:t>
            </a:r>
          </a:p>
          <a:p>
            <a:r>
              <a:rPr lang="en-US" sz="2400" b="1" dirty="0"/>
              <a:t>Trench</a:t>
            </a:r>
          </a:p>
        </p:txBody>
      </p:sp>
      <p:sp>
        <p:nvSpPr>
          <p:cNvPr id="42" name="TextBox 41">
            <a:extLst>
              <a:ext uri="{FF2B5EF4-FFF2-40B4-BE49-F238E27FC236}">
                <a16:creationId xmlns:a16="http://schemas.microsoft.com/office/drawing/2014/main" id="{D755DF47-86DC-4DEC-99B1-8922A3A52EF5}"/>
              </a:ext>
            </a:extLst>
          </p:cNvPr>
          <p:cNvSpPr txBox="1"/>
          <p:nvPr/>
        </p:nvSpPr>
        <p:spPr>
          <a:xfrm>
            <a:off x="0" y="-1"/>
            <a:ext cx="12203598" cy="1394173"/>
          </a:xfrm>
          <a:prstGeom prst="rect">
            <a:avLst/>
          </a:prstGeom>
          <a:solidFill>
            <a:schemeClr val="tx1"/>
          </a:solidFill>
        </p:spPr>
        <p:txBody>
          <a:bodyPr wrap="none" rtlCol="0" anchor="ctr">
            <a:noAutofit/>
          </a:bodyPr>
          <a:lstStyle/>
          <a:p>
            <a:pPr algn="ctr"/>
            <a:r>
              <a:rPr lang="en-US" sz="3600" b="1" dirty="0">
                <a:solidFill>
                  <a:srgbClr val="FFFF00"/>
                </a:solidFill>
              </a:rPr>
              <a:t>Subduction Zone to West                          Passive Margin to East</a:t>
            </a:r>
          </a:p>
        </p:txBody>
      </p:sp>
      <p:sp>
        <p:nvSpPr>
          <p:cNvPr id="55" name="Freeform: Shape 54">
            <a:extLst>
              <a:ext uri="{FF2B5EF4-FFF2-40B4-BE49-F238E27FC236}">
                <a16:creationId xmlns:a16="http://schemas.microsoft.com/office/drawing/2014/main" id="{97D90FA2-FE38-43BA-BBDD-4AEC308902EE}"/>
              </a:ext>
            </a:extLst>
          </p:cNvPr>
          <p:cNvSpPr/>
          <p:nvPr/>
        </p:nvSpPr>
        <p:spPr>
          <a:xfrm rot="452791">
            <a:off x="3595664" y="2773738"/>
            <a:ext cx="766763" cy="728662"/>
          </a:xfrm>
          <a:custGeom>
            <a:avLst/>
            <a:gdLst>
              <a:gd name="connsiteX0" fmla="*/ 766763 w 766763"/>
              <a:gd name="connsiteY0" fmla="*/ 47625 h 728662"/>
              <a:gd name="connsiteX1" fmla="*/ 666750 w 766763"/>
              <a:gd name="connsiteY1" fmla="*/ 4762 h 728662"/>
              <a:gd name="connsiteX2" fmla="*/ 595313 w 766763"/>
              <a:gd name="connsiteY2" fmla="*/ 0 h 728662"/>
              <a:gd name="connsiteX3" fmla="*/ 523875 w 766763"/>
              <a:gd name="connsiteY3" fmla="*/ 42862 h 728662"/>
              <a:gd name="connsiteX4" fmla="*/ 142875 w 766763"/>
              <a:gd name="connsiteY4" fmla="*/ 485775 h 728662"/>
              <a:gd name="connsiteX5" fmla="*/ 0 w 766763"/>
              <a:gd name="connsiteY5" fmla="*/ 728662 h 728662"/>
              <a:gd name="connsiteX6" fmla="*/ 338138 w 766763"/>
              <a:gd name="connsiteY6" fmla="*/ 381000 h 728662"/>
              <a:gd name="connsiteX7" fmla="*/ 628650 w 766763"/>
              <a:gd name="connsiteY7" fmla="*/ 100012 h 728662"/>
              <a:gd name="connsiteX8" fmla="*/ 714375 w 766763"/>
              <a:gd name="connsiteY8" fmla="*/ 66675 h 728662"/>
              <a:gd name="connsiteX9" fmla="*/ 766763 w 766763"/>
              <a:gd name="connsiteY9" fmla="*/ 47625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763" h="728662">
                <a:moveTo>
                  <a:pt x="766763" y="47625"/>
                </a:moveTo>
                <a:lnTo>
                  <a:pt x="666750" y="4762"/>
                </a:lnTo>
                <a:lnTo>
                  <a:pt x="595313" y="0"/>
                </a:lnTo>
                <a:lnTo>
                  <a:pt x="523875" y="42862"/>
                </a:lnTo>
                <a:lnTo>
                  <a:pt x="142875" y="485775"/>
                </a:lnTo>
                <a:lnTo>
                  <a:pt x="0" y="728662"/>
                </a:lnTo>
                <a:lnTo>
                  <a:pt x="338138" y="381000"/>
                </a:lnTo>
                <a:lnTo>
                  <a:pt x="628650" y="100012"/>
                </a:lnTo>
                <a:lnTo>
                  <a:pt x="714375" y="66675"/>
                </a:lnTo>
                <a:lnTo>
                  <a:pt x="766763" y="47625"/>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0676FF9F-6730-4E51-AE01-406DFFA91D04}"/>
              </a:ext>
            </a:extLst>
          </p:cNvPr>
          <p:cNvSpPr/>
          <p:nvPr/>
        </p:nvSpPr>
        <p:spPr>
          <a:xfrm rot="620307">
            <a:off x="3631428" y="2827122"/>
            <a:ext cx="846253" cy="692356"/>
          </a:xfrm>
          <a:custGeom>
            <a:avLst/>
            <a:gdLst>
              <a:gd name="connsiteX0" fmla="*/ 766763 w 766763"/>
              <a:gd name="connsiteY0" fmla="*/ 47625 h 728662"/>
              <a:gd name="connsiteX1" fmla="*/ 666750 w 766763"/>
              <a:gd name="connsiteY1" fmla="*/ 4762 h 728662"/>
              <a:gd name="connsiteX2" fmla="*/ 595313 w 766763"/>
              <a:gd name="connsiteY2" fmla="*/ 0 h 728662"/>
              <a:gd name="connsiteX3" fmla="*/ 523875 w 766763"/>
              <a:gd name="connsiteY3" fmla="*/ 42862 h 728662"/>
              <a:gd name="connsiteX4" fmla="*/ 142875 w 766763"/>
              <a:gd name="connsiteY4" fmla="*/ 485775 h 728662"/>
              <a:gd name="connsiteX5" fmla="*/ 0 w 766763"/>
              <a:gd name="connsiteY5" fmla="*/ 728662 h 728662"/>
              <a:gd name="connsiteX6" fmla="*/ 338138 w 766763"/>
              <a:gd name="connsiteY6" fmla="*/ 381000 h 728662"/>
              <a:gd name="connsiteX7" fmla="*/ 628650 w 766763"/>
              <a:gd name="connsiteY7" fmla="*/ 100012 h 728662"/>
              <a:gd name="connsiteX8" fmla="*/ 714375 w 766763"/>
              <a:gd name="connsiteY8" fmla="*/ 66675 h 728662"/>
              <a:gd name="connsiteX9" fmla="*/ 766763 w 766763"/>
              <a:gd name="connsiteY9" fmla="*/ 47625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763" h="728662">
                <a:moveTo>
                  <a:pt x="766763" y="47625"/>
                </a:moveTo>
                <a:lnTo>
                  <a:pt x="666750" y="4762"/>
                </a:lnTo>
                <a:lnTo>
                  <a:pt x="595313" y="0"/>
                </a:lnTo>
                <a:lnTo>
                  <a:pt x="523875" y="42862"/>
                </a:lnTo>
                <a:lnTo>
                  <a:pt x="142875" y="485775"/>
                </a:lnTo>
                <a:lnTo>
                  <a:pt x="0" y="728662"/>
                </a:lnTo>
                <a:lnTo>
                  <a:pt x="338138" y="381000"/>
                </a:lnTo>
                <a:lnTo>
                  <a:pt x="628650" y="100012"/>
                </a:lnTo>
                <a:lnTo>
                  <a:pt x="714375" y="66675"/>
                </a:lnTo>
                <a:lnTo>
                  <a:pt x="766763" y="47625"/>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17680569-ED30-47A3-93F1-07E4A309CB22}"/>
              </a:ext>
            </a:extLst>
          </p:cNvPr>
          <p:cNvSpPr/>
          <p:nvPr/>
        </p:nvSpPr>
        <p:spPr>
          <a:xfrm>
            <a:off x="3500460" y="2747001"/>
            <a:ext cx="766763" cy="728662"/>
          </a:xfrm>
          <a:custGeom>
            <a:avLst/>
            <a:gdLst>
              <a:gd name="connsiteX0" fmla="*/ 766763 w 766763"/>
              <a:gd name="connsiteY0" fmla="*/ 47625 h 728662"/>
              <a:gd name="connsiteX1" fmla="*/ 666750 w 766763"/>
              <a:gd name="connsiteY1" fmla="*/ 4762 h 728662"/>
              <a:gd name="connsiteX2" fmla="*/ 595313 w 766763"/>
              <a:gd name="connsiteY2" fmla="*/ 0 h 728662"/>
              <a:gd name="connsiteX3" fmla="*/ 523875 w 766763"/>
              <a:gd name="connsiteY3" fmla="*/ 42862 h 728662"/>
              <a:gd name="connsiteX4" fmla="*/ 142875 w 766763"/>
              <a:gd name="connsiteY4" fmla="*/ 485775 h 728662"/>
              <a:gd name="connsiteX5" fmla="*/ 0 w 766763"/>
              <a:gd name="connsiteY5" fmla="*/ 728662 h 728662"/>
              <a:gd name="connsiteX6" fmla="*/ 338138 w 766763"/>
              <a:gd name="connsiteY6" fmla="*/ 381000 h 728662"/>
              <a:gd name="connsiteX7" fmla="*/ 628650 w 766763"/>
              <a:gd name="connsiteY7" fmla="*/ 100012 h 728662"/>
              <a:gd name="connsiteX8" fmla="*/ 714375 w 766763"/>
              <a:gd name="connsiteY8" fmla="*/ 66675 h 728662"/>
              <a:gd name="connsiteX9" fmla="*/ 766763 w 766763"/>
              <a:gd name="connsiteY9" fmla="*/ 47625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763" h="728662">
                <a:moveTo>
                  <a:pt x="766763" y="47625"/>
                </a:moveTo>
                <a:lnTo>
                  <a:pt x="666750" y="4762"/>
                </a:lnTo>
                <a:lnTo>
                  <a:pt x="595313" y="0"/>
                </a:lnTo>
                <a:lnTo>
                  <a:pt x="523875" y="42862"/>
                </a:lnTo>
                <a:lnTo>
                  <a:pt x="142875" y="485775"/>
                </a:lnTo>
                <a:lnTo>
                  <a:pt x="0" y="728662"/>
                </a:lnTo>
                <a:lnTo>
                  <a:pt x="338138" y="381000"/>
                </a:lnTo>
                <a:lnTo>
                  <a:pt x="628650" y="100012"/>
                </a:lnTo>
                <a:lnTo>
                  <a:pt x="714375" y="66675"/>
                </a:lnTo>
                <a:lnTo>
                  <a:pt x="766763" y="47625"/>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43C13410-9856-41F6-9667-BCF4B77E3D9A}"/>
              </a:ext>
            </a:extLst>
          </p:cNvPr>
          <p:cNvSpPr/>
          <p:nvPr/>
        </p:nvSpPr>
        <p:spPr>
          <a:xfrm rot="21138094">
            <a:off x="3407644" y="2754215"/>
            <a:ext cx="766763" cy="728662"/>
          </a:xfrm>
          <a:custGeom>
            <a:avLst/>
            <a:gdLst>
              <a:gd name="connsiteX0" fmla="*/ 766763 w 766763"/>
              <a:gd name="connsiteY0" fmla="*/ 47625 h 728662"/>
              <a:gd name="connsiteX1" fmla="*/ 666750 w 766763"/>
              <a:gd name="connsiteY1" fmla="*/ 4762 h 728662"/>
              <a:gd name="connsiteX2" fmla="*/ 595313 w 766763"/>
              <a:gd name="connsiteY2" fmla="*/ 0 h 728662"/>
              <a:gd name="connsiteX3" fmla="*/ 523875 w 766763"/>
              <a:gd name="connsiteY3" fmla="*/ 42862 h 728662"/>
              <a:gd name="connsiteX4" fmla="*/ 142875 w 766763"/>
              <a:gd name="connsiteY4" fmla="*/ 485775 h 728662"/>
              <a:gd name="connsiteX5" fmla="*/ 0 w 766763"/>
              <a:gd name="connsiteY5" fmla="*/ 728662 h 728662"/>
              <a:gd name="connsiteX6" fmla="*/ 338138 w 766763"/>
              <a:gd name="connsiteY6" fmla="*/ 381000 h 728662"/>
              <a:gd name="connsiteX7" fmla="*/ 628650 w 766763"/>
              <a:gd name="connsiteY7" fmla="*/ 100012 h 728662"/>
              <a:gd name="connsiteX8" fmla="*/ 714375 w 766763"/>
              <a:gd name="connsiteY8" fmla="*/ 66675 h 728662"/>
              <a:gd name="connsiteX9" fmla="*/ 766763 w 766763"/>
              <a:gd name="connsiteY9" fmla="*/ 47625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763" h="728662">
                <a:moveTo>
                  <a:pt x="766763" y="47625"/>
                </a:moveTo>
                <a:lnTo>
                  <a:pt x="666750" y="4762"/>
                </a:lnTo>
                <a:lnTo>
                  <a:pt x="595313" y="0"/>
                </a:lnTo>
                <a:lnTo>
                  <a:pt x="523875" y="42862"/>
                </a:lnTo>
                <a:lnTo>
                  <a:pt x="142875" y="485775"/>
                </a:lnTo>
                <a:lnTo>
                  <a:pt x="0" y="728662"/>
                </a:lnTo>
                <a:lnTo>
                  <a:pt x="338138" y="381000"/>
                </a:lnTo>
                <a:lnTo>
                  <a:pt x="628650" y="100012"/>
                </a:lnTo>
                <a:lnTo>
                  <a:pt x="714375" y="66675"/>
                </a:lnTo>
                <a:lnTo>
                  <a:pt x="766763" y="47625"/>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Shape 58">
            <a:extLst>
              <a:ext uri="{FF2B5EF4-FFF2-40B4-BE49-F238E27FC236}">
                <a16:creationId xmlns:a16="http://schemas.microsoft.com/office/drawing/2014/main" id="{677EB34D-3D96-4A33-ACB8-BD7F5437779A}"/>
              </a:ext>
            </a:extLst>
          </p:cNvPr>
          <p:cNvSpPr/>
          <p:nvPr/>
        </p:nvSpPr>
        <p:spPr>
          <a:xfrm rot="20746639">
            <a:off x="3367457" y="2741780"/>
            <a:ext cx="704604" cy="723224"/>
          </a:xfrm>
          <a:custGeom>
            <a:avLst/>
            <a:gdLst>
              <a:gd name="connsiteX0" fmla="*/ 766763 w 766763"/>
              <a:gd name="connsiteY0" fmla="*/ 47625 h 728662"/>
              <a:gd name="connsiteX1" fmla="*/ 666750 w 766763"/>
              <a:gd name="connsiteY1" fmla="*/ 4762 h 728662"/>
              <a:gd name="connsiteX2" fmla="*/ 595313 w 766763"/>
              <a:gd name="connsiteY2" fmla="*/ 0 h 728662"/>
              <a:gd name="connsiteX3" fmla="*/ 523875 w 766763"/>
              <a:gd name="connsiteY3" fmla="*/ 42862 h 728662"/>
              <a:gd name="connsiteX4" fmla="*/ 142875 w 766763"/>
              <a:gd name="connsiteY4" fmla="*/ 485775 h 728662"/>
              <a:gd name="connsiteX5" fmla="*/ 0 w 766763"/>
              <a:gd name="connsiteY5" fmla="*/ 728662 h 728662"/>
              <a:gd name="connsiteX6" fmla="*/ 338138 w 766763"/>
              <a:gd name="connsiteY6" fmla="*/ 381000 h 728662"/>
              <a:gd name="connsiteX7" fmla="*/ 628650 w 766763"/>
              <a:gd name="connsiteY7" fmla="*/ 100012 h 728662"/>
              <a:gd name="connsiteX8" fmla="*/ 714375 w 766763"/>
              <a:gd name="connsiteY8" fmla="*/ 66675 h 728662"/>
              <a:gd name="connsiteX9" fmla="*/ 766763 w 766763"/>
              <a:gd name="connsiteY9" fmla="*/ 47625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763" h="728662">
                <a:moveTo>
                  <a:pt x="766763" y="47625"/>
                </a:moveTo>
                <a:lnTo>
                  <a:pt x="666750" y="4762"/>
                </a:lnTo>
                <a:lnTo>
                  <a:pt x="595313" y="0"/>
                </a:lnTo>
                <a:lnTo>
                  <a:pt x="523875" y="42862"/>
                </a:lnTo>
                <a:lnTo>
                  <a:pt x="142875" y="485775"/>
                </a:lnTo>
                <a:lnTo>
                  <a:pt x="0" y="728662"/>
                </a:lnTo>
                <a:lnTo>
                  <a:pt x="338138" y="381000"/>
                </a:lnTo>
                <a:lnTo>
                  <a:pt x="628650" y="100012"/>
                </a:lnTo>
                <a:lnTo>
                  <a:pt x="714375" y="66675"/>
                </a:lnTo>
                <a:lnTo>
                  <a:pt x="766763" y="47625"/>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8B9B5209-92B6-4F2D-AE6A-8C787BDB6B61}"/>
              </a:ext>
            </a:extLst>
          </p:cNvPr>
          <p:cNvSpPr/>
          <p:nvPr/>
        </p:nvSpPr>
        <p:spPr>
          <a:xfrm rot="20331980">
            <a:off x="3307492" y="2756593"/>
            <a:ext cx="664195" cy="696696"/>
          </a:xfrm>
          <a:custGeom>
            <a:avLst/>
            <a:gdLst>
              <a:gd name="connsiteX0" fmla="*/ 766763 w 766763"/>
              <a:gd name="connsiteY0" fmla="*/ 47625 h 728662"/>
              <a:gd name="connsiteX1" fmla="*/ 666750 w 766763"/>
              <a:gd name="connsiteY1" fmla="*/ 4762 h 728662"/>
              <a:gd name="connsiteX2" fmla="*/ 595313 w 766763"/>
              <a:gd name="connsiteY2" fmla="*/ 0 h 728662"/>
              <a:gd name="connsiteX3" fmla="*/ 523875 w 766763"/>
              <a:gd name="connsiteY3" fmla="*/ 42862 h 728662"/>
              <a:gd name="connsiteX4" fmla="*/ 142875 w 766763"/>
              <a:gd name="connsiteY4" fmla="*/ 485775 h 728662"/>
              <a:gd name="connsiteX5" fmla="*/ 0 w 766763"/>
              <a:gd name="connsiteY5" fmla="*/ 728662 h 728662"/>
              <a:gd name="connsiteX6" fmla="*/ 338138 w 766763"/>
              <a:gd name="connsiteY6" fmla="*/ 381000 h 728662"/>
              <a:gd name="connsiteX7" fmla="*/ 628650 w 766763"/>
              <a:gd name="connsiteY7" fmla="*/ 100012 h 728662"/>
              <a:gd name="connsiteX8" fmla="*/ 714375 w 766763"/>
              <a:gd name="connsiteY8" fmla="*/ 66675 h 728662"/>
              <a:gd name="connsiteX9" fmla="*/ 766763 w 766763"/>
              <a:gd name="connsiteY9" fmla="*/ 47625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763" h="728662">
                <a:moveTo>
                  <a:pt x="766763" y="47625"/>
                </a:moveTo>
                <a:lnTo>
                  <a:pt x="666750" y="4762"/>
                </a:lnTo>
                <a:lnTo>
                  <a:pt x="595313" y="0"/>
                </a:lnTo>
                <a:lnTo>
                  <a:pt x="523875" y="42862"/>
                </a:lnTo>
                <a:lnTo>
                  <a:pt x="142875" y="485775"/>
                </a:lnTo>
                <a:lnTo>
                  <a:pt x="0" y="728662"/>
                </a:lnTo>
                <a:lnTo>
                  <a:pt x="338138" y="381000"/>
                </a:lnTo>
                <a:lnTo>
                  <a:pt x="628650" y="100012"/>
                </a:lnTo>
                <a:lnTo>
                  <a:pt x="714375" y="66675"/>
                </a:lnTo>
                <a:lnTo>
                  <a:pt x="766763" y="47625"/>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53">
            <a:extLst>
              <a:ext uri="{FF2B5EF4-FFF2-40B4-BE49-F238E27FC236}">
                <a16:creationId xmlns:a16="http://schemas.microsoft.com/office/drawing/2014/main" id="{4A509882-B986-4A44-92A3-8C1581A62C40}"/>
              </a:ext>
            </a:extLst>
          </p:cNvPr>
          <p:cNvSpPr/>
          <p:nvPr/>
        </p:nvSpPr>
        <p:spPr>
          <a:xfrm>
            <a:off x="3259932" y="3102246"/>
            <a:ext cx="823912" cy="333375"/>
          </a:xfrm>
          <a:custGeom>
            <a:avLst/>
            <a:gdLst>
              <a:gd name="connsiteX0" fmla="*/ 0 w 823912"/>
              <a:gd name="connsiteY0" fmla="*/ 333375 h 333375"/>
              <a:gd name="connsiteX1" fmla="*/ 242887 w 823912"/>
              <a:gd name="connsiteY1" fmla="*/ 223837 h 333375"/>
              <a:gd name="connsiteX2" fmla="*/ 557212 w 823912"/>
              <a:gd name="connsiteY2" fmla="*/ 66675 h 333375"/>
              <a:gd name="connsiteX3" fmla="*/ 742950 w 823912"/>
              <a:gd name="connsiteY3" fmla="*/ 14287 h 333375"/>
              <a:gd name="connsiteX4" fmla="*/ 823912 w 823912"/>
              <a:gd name="connsiteY4" fmla="*/ 0 h 333375"/>
              <a:gd name="connsiteX5" fmla="*/ 814387 w 823912"/>
              <a:gd name="connsiteY5" fmla="*/ 71437 h 333375"/>
              <a:gd name="connsiteX6" fmla="*/ 704850 w 823912"/>
              <a:gd name="connsiteY6" fmla="*/ 76200 h 333375"/>
              <a:gd name="connsiteX7" fmla="*/ 600075 w 823912"/>
              <a:gd name="connsiteY7" fmla="*/ 104775 h 333375"/>
              <a:gd name="connsiteX8" fmla="*/ 133350 w 823912"/>
              <a:gd name="connsiteY8" fmla="*/ 300037 h 333375"/>
              <a:gd name="connsiteX9" fmla="*/ 0 w 823912"/>
              <a:gd name="connsiteY9" fmla="*/ 333375 h 3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3912" h="333375">
                <a:moveTo>
                  <a:pt x="0" y="333375"/>
                </a:moveTo>
                <a:lnTo>
                  <a:pt x="242887" y="223837"/>
                </a:lnTo>
                <a:lnTo>
                  <a:pt x="557212" y="66675"/>
                </a:lnTo>
                <a:lnTo>
                  <a:pt x="742950" y="14287"/>
                </a:lnTo>
                <a:lnTo>
                  <a:pt x="823912" y="0"/>
                </a:lnTo>
                <a:lnTo>
                  <a:pt x="814387" y="71437"/>
                </a:lnTo>
                <a:lnTo>
                  <a:pt x="704850" y="76200"/>
                </a:lnTo>
                <a:lnTo>
                  <a:pt x="600075" y="104775"/>
                </a:lnTo>
                <a:lnTo>
                  <a:pt x="133350" y="300037"/>
                </a:lnTo>
                <a:lnTo>
                  <a:pt x="0" y="333375"/>
                </a:lnTo>
                <a:close/>
              </a:path>
            </a:pathLst>
          </a:custGeom>
          <a:pattFill prst="ltHorz">
            <a:fgClr>
              <a:schemeClr val="accent2">
                <a:lumMod val="75000"/>
              </a:schemeClr>
            </a:fgClr>
            <a:bgClr>
              <a:schemeClr val="accent6">
                <a:lumMod val="60000"/>
                <a:lumOff val="4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ectangle 69">
            <a:extLst>
              <a:ext uri="{FF2B5EF4-FFF2-40B4-BE49-F238E27FC236}">
                <a16:creationId xmlns:a16="http://schemas.microsoft.com/office/drawing/2014/main" id="{110CBB60-06E5-4E37-B0E3-9BA6BF67AEFD}"/>
              </a:ext>
            </a:extLst>
          </p:cNvPr>
          <p:cNvSpPr/>
          <p:nvPr/>
        </p:nvSpPr>
        <p:spPr>
          <a:xfrm>
            <a:off x="-11598" y="3173300"/>
            <a:ext cx="12203598" cy="3724519"/>
          </a:xfrm>
          <a:prstGeom prst="rect">
            <a:avLst/>
          </a:prstGeom>
          <a:gradFill flip="none" rotWithShape="1">
            <a:gsLst>
              <a:gs pos="0">
                <a:schemeClr val="accent6">
                  <a:lumMod val="60000"/>
                  <a:lumOff val="40000"/>
                </a:schemeClr>
              </a:gs>
              <a:gs pos="50000">
                <a:schemeClr val="accent6">
                  <a:lumMod val="40000"/>
                  <a:lumOff val="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a:extLst>
              <a:ext uri="{FF2B5EF4-FFF2-40B4-BE49-F238E27FC236}">
                <a16:creationId xmlns:a16="http://schemas.microsoft.com/office/drawing/2014/main" id="{06524C56-B559-4D21-981B-A1B7A7AD4690}"/>
              </a:ext>
            </a:extLst>
          </p:cNvPr>
          <p:cNvPicPr>
            <a:picLocks noChangeAspect="1"/>
          </p:cNvPicPr>
          <p:nvPr/>
        </p:nvPicPr>
        <p:blipFill rotWithShape="1">
          <a:blip r:embed="rId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 y="2431429"/>
            <a:ext cx="12167179" cy="4452357"/>
          </a:xfrm>
          <a:prstGeom prst="rect">
            <a:avLst/>
          </a:prstGeom>
        </p:spPr>
      </p:pic>
      <p:sp>
        <p:nvSpPr>
          <p:cNvPr id="28" name="Rectangle 27">
            <a:extLst>
              <a:ext uri="{FF2B5EF4-FFF2-40B4-BE49-F238E27FC236}">
                <a16:creationId xmlns:a16="http://schemas.microsoft.com/office/drawing/2014/main" id="{F3CA6D3B-43D5-49AF-8A15-65CAAF67EC33}"/>
              </a:ext>
            </a:extLst>
          </p:cNvPr>
          <p:cNvSpPr/>
          <p:nvPr/>
        </p:nvSpPr>
        <p:spPr>
          <a:xfrm>
            <a:off x="674370" y="3890708"/>
            <a:ext cx="1033217" cy="340584"/>
          </a:xfrm>
          <a:prstGeom prst="rect">
            <a:avLst/>
          </a:pr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7FC4303-5B7C-47F5-8DAE-7CE8AE7DDD8B}"/>
              </a:ext>
            </a:extLst>
          </p:cNvPr>
          <p:cNvSpPr/>
          <p:nvPr/>
        </p:nvSpPr>
        <p:spPr>
          <a:xfrm>
            <a:off x="4122174" y="3066795"/>
            <a:ext cx="2481262" cy="27432"/>
          </a:xfrm>
          <a:prstGeom prst="rect">
            <a:avLst/>
          </a:prstGeom>
          <a:pattFill prst="pct5">
            <a:fgClr>
              <a:schemeClr val="tx1"/>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D4027747-00B5-4703-ACC2-C92E9C9F7225}"/>
              </a:ext>
            </a:extLst>
          </p:cNvPr>
          <p:cNvSpPr/>
          <p:nvPr/>
        </p:nvSpPr>
        <p:spPr>
          <a:xfrm>
            <a:off x="4132137" y="3165931"/>
            <a:ext cx="2194560" cy="27432"/>
          </a:xfrm>
          <a:prstGeom prst="rect">
            <a:avLst/>
          </a:prstGeom>
          <a:pattFill prst="pct5">
            <a:fgClr>
              <a:schemeClr val="tx1"/>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E7B4BE46-B027-40BE-98D5-FCE18536C8B0}"/>
              </a:ext>
            </a:extLst>
          </p:cNvPr>
          <p:cNvSpPr txBox="1"/>
          <p:nvPr/>
        </p:nvSpPr>
        <p:spPr>
          <a:xfrm>
            <a:off x="8146730" y="2507957"/>
            <a:ext cx="2000163" cy="369332"/>
          </a:xfrm>
          <a:prstGeom prst="rect">
            <a:avLst/>
          </a:prstGeom>
          <a:noFill/>
        </p:spPr>
        <p:txBody>
          <a:bodyPr wrap="none" rtlCol="0">
            <a:spAutoFit/>
          </a:bodyPr>
          <a:lstStyle/>
          <a:p>
            <a:r>
              <a:rPr lang="en-US" dirty="0">
                <a:solidFill>
                  <a:schemeClr val="bg1"/>
                </a:solidFill>
              </a:rPr>
              <a:t>carbonate platform</a:t>
            </a:r>
          </a:p>
        </p:txBody>
      </p:sp>
      <p:sp>
        <p:nvSpPr>
          <p:cNvPr id="62" name="Freeform: Shape 61">
            <a:extLst>
              <a:ext uri="{FF2B5EF4-FFF2-40B4-BE49-F238E27FC236}">
                <a16:creationId xmlns:a16="http://schemas.microsoft.com/office/drawing/2014/main" id="{747AE352-1434-4EB6-9551-E656EE346E8C}"/>
              </a:ext>
            </a:extLst>
          </p:cNvPr>
          <p:cNvSpPr/>
          <p:nvPr/>
        </p:nvSpPr>
        <p:spPr>
          <a:xfrm>
            <a:off x="24821" y="2425531"/>
            <a:ext cx="3187700" cy="1450661"/>
          </a:xfrm>
          <a:custGeom>
            <a:avLst/>
            <a:gdLst>
              <a:gd name="connsiteX0" fmla="*/ 0 w 3187700"/>
              <a:gd name="connsiteY0" fmla="*/ 254000 h 1371600"/>
              <a:gd name="connsiteX1" fmla="*/ 533400 w 3187700"/>
              <a:gd name="connsiteY1" fmla="*/ 88900 h 1371600"/>
              <a:gd name="connsiteX2" fmla="*/ 1003300 w 3187700"/>
              <a:gd name="connsiteY2" fmla="*/ 38100 h 1371600"/>
              <a:gd name="connsiteX3" fmla="*/ 1270000 w 3187700"/>
              <a:gd name="connsiteY3" fmla="*/ 0 h 1371600"/>
              <a:gd name="connsiteX4" fmla="*/ 1485900 w 3187700"/>
              <a:gd name="connsiteY4" fmla="*/ 12700 h 1371600"/>
              <a:gd name="connsiteX5" fmla="*/ 1727200 w 3187700"/>
              <a:gd name="connsiteY5" fmla="*/ 38100 h 1371600"/>
              <a:gd name="connsiteX6" fmla="*/ 2336800 w 3187700"/>
              <a:gd name="connsiteY6" fmla="*/ 50800 h 1371600"/>
              <a:gd name="connsiteX7" fmla="*/ 2578100 w 3187700"/>
              <a:gd name="connsiteY7" fmla="*/ 76200 h 1371600"/>
              <a:gd name="connsiteX8" fmla="*/ 2819400 w 3187700"/>
              <a:gd name="connsiteY8" fmla="*/ 177800 h 1371600"/>
              <a:gd name="connsiteX9" fmla="*/ 3187700 w 3187700"/>
              <a:gd name="connsiteY9" fmla="*/ 215900 h 1371600"/>
              <a:gd name="connsiteX10" fmla="*/ 2476500 w 3187700"/>
              <a:gd name="connsiteY10" fmla="*/ 1231900 h 1371600"/>
              <a:gd name="connsiteX11" fmla="*/ 1879600 w 3187700"/>
              <a:gd name="connsiteY11" fmla="*/ 1333500 h 1371600"/>
              <a:gd name="connsiteX12" fmla="*/ 1320800 w 3187700"/>
              <a:gd name="connsiteY12" fmla="*/ 1371600 h 1371600"/>
              <a:gd name="connsiteX13" fmla="*/ 431800 w 3187700"/>
              <a:gd name="connsiteY13" fmla="*/ 1333500 h 1371600"/>
              <a:gd name="connsiteX14" fmla="*/ 12700 w 3187700"/>
              <a:gd name="connsiteY14" fmla="*/ 1257300 h 1371600"/>
              <a:gd name="connsiteX15" fmla="*/ 0 w 3187700"/>
              <a:gd name="connsiteY15" fmla="*/ 2540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7700" h="1371600">
                <a:moveTo>
                  <a:pt x="0" y="254000"/>
                </a:moveTo>
                <a:lnTo>
                  <a:pt x="533400" y="88900"/>
                </a:lnTo>
                <a:lnTo>
                  <a:pt x="1003300" y="38100"/>
                </a:lnTo>
                <a:lnTo>
                  <a:pt x="1270000" y="0"/>
                </a:lnTo>
                <a:lnTo>
                  <a:pt x="1485900" y="12700"/>
                </a:lnTo>
                <a:lnTo>
                  <a:pt x="1727200" y="38100"/>
                </a:lnTo>
                <a:lnTo>
                  <a:pt x="2336800" y="50800"/>
                </a:lnTo>
                <a:lnTo>
                  <a:pt x="2578100" y="76200"/>
                </a:lnTo>
                <a:lnTo>
                  <a:pt x="2819400" y="177800"/>
                </a:lnTo>
                <a:lnTo>
                  <a:pt x="3187700" y="215900"/>
                </a:lnTo>
                <a:lnTo>
                  <a:pt x="2476500" y="1231900"/>
                </a:lnTo>
                <a:lnTo>
                  <a:pt x="1879600" y="1333500"/>
                </a:lnTo>
                <a:lnTo>
                  <a:pt x="1320800" y="1371600"/>
                </a:lnTo>
                <a:lnTo>
                  <a:pt x="431800" y="1333500"/>
                </a:lnTo>
                <a:lnTo>
                  <a:pt x="12700" y="1257300"/>
                </a:lnTo>
                <a:lnTo>
                  <a:pt x="0" y="254000"/>
                </a:lnTo>
                <a:close/>
              </a:path>
            </a:pathLst>
          </a:cu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47CE2F83-1B69-43FA-BB14-84520E21DCFA}"/>
              </a:ext>
            </a:extLst>
          </p:cNvPr>
          <p:cNvSpPr txBox="1"/>
          <p:nvPr/>
        </p:nvSpPr>
        <p:spPr>
          <a:xfrm>
            <a:off x="168962" y="2838776"/>
            <a:ext cx="2597762" cy="461665"/>
          </a:xfrm>
          <a:prstGeom prst="rect">
            <a:avLst/>
          </a:prstGeom>
          <a:noFill/>
        </p:spPr>
        <p:txBody>
          <a:bodyPr wrap="none" rtlCol="0">
            <a:spAutoFit/>
          </a:bodyPr>
          <a:lstStyle/>
          <a:p>
            <a:r>
              <a:rPr lang="en-US" sz="2400" b="1" dirty="0">
                <a:solidFill>
                  <a:srgbClr val="FFFF00"/>
                </a:solidFill>
              </a:rPr>
              <a:t>Accretionary Prism</a:t>
            </a:r>
          </a:p>
        </p:txBody>
      </p:sp>
      <p:sp>
        <p:nvSpPr>
          <p:cNvPr id="30" name="Freeform: Shape 29">
            <a:extLst>
              <a:ext uri="{FF2B5EF4-FFF2-40B4-BE49-F238E27FC236}">
                <a16:creationId xmlns:a16="http://schemas.microsoft.com/office/drawing/2014/main" id="{893F6D74-828D-4896-8489-C2CCCB370039}"/>
              </a:ext>
            </a:extLst>
          </p:cNvPr>
          <p:cNvSpPr/>
          <p:nvPr/>
        </p:nvSpPr>
        <p:spPr>
          <a:xfrm>
            <a:off x="0" y="3425582"/>
            <a:ext cx="3237470" cy="615077"/>
          </a:xfrm>
          <a:custGeom>
            <a:avLst/>
            <a:gdLst>
              <a:gd name="connsiteX0" fmla="*/ 12357 w 3237470"/>
              <a:gd name="connsiteY0" fmla="*/ 271849 h 605481"/>
              <a:gd name="connsiteX1" fmla="*/ 506627 w 3237470"/>
              <a:gd name="connsiteY1" fmla="*/ 395417 h 605481"/>
              <a:gd name="connsiteX2" fmla="*/ 939114 w 3237470"/>
              <a:gd name="connsiteY2" fmla="*/ 407773 h 605481"/>
              <a:gd name="connsiteX3" fmla="*/ 1458097 w 3237470"/>
              <a:gd name="connsiteY3" fmla="*/ 395417 h 605481"/>
              <a:gd name="connsiteX4" fmla="*/ 2026508 w 3237470"/>
              <a:gd name="connsiteY4" fmla="*/ 345990 h 605481"/>
              <a:gd name="connsiteX5" fmla="*/ 2520778 w 3237470"/>
              <a:gd name="connsiteY5" fmla="*/ 234779 h 605481"/>
              <a:gd name="connsiteX6" fmla="*/ 3237470 w 3237470"/>
              <a:gd name="connsiteY6" fmla="*/ 0 h 605481"/>
              <a:gd name="connsiteX7" fmla="*/ 3113903 w 3237470"/>
              <a:gd name="connsiteY7" fmla="*/ 222422 h 605481"/>
              <a:gd name="connsiteX8" fmla="*/ 3015049 w 3237470"/>
              <a:gd name="connsiteY8" fmla="*/ 333633 h 605481"/>
              <a:gd name="connsiteX9" fmla="*/ 2520778 w 3237470"/>
              <a:gd name="connsiteY9" fmla="*/ 469557 h 605481"/>
              <a:gd name="connsiteX10" fmla="*/ 2187146 w 3237470"/>
              <a:gd name="connsiteY10" fmla="*/ 518984 h 605481"/>
              <a:gd name="connsiteX11" fmla="*/ 1581665 w 3237470"/>
              <a:gd name="connsiteY11" fmla="*/ 605481 h 605481"/>
              <a:gd name="connsiteX12" fmla="*/ 1149178 w 3237470"/>
              <a:gd name="connsiteY12" fmla="*/ 605481 h 605481"/>
              <a:gd name="connsiteX13" fmla="*/ 642551 w 3237470"/>
              <a:gd name="connsiteY13" fmla="*/ 568411 h 605481"/>
              <a:gd name="connsiteX14" fmla="*/ 0 w 3237470"/>
              <a:gd name="connsiteY14" fmla="*/ 457200 h 605481"/>
              <a:gd name="connsiteX15" fmla="*/ 12357 w 3237470"/>
              <a:gd name="connsiteY15" fmla="*/ 271849 h 60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7470" h="605481">
                <a:moveTo>
                  <a:pt x="12357" y="271849"/>
                </a:moveTo>
                <a:lnTo>
                  <a:pt x="506627" y="395417"/>
                </a:lnTo>
                <a:lnTo>
                  <a:pt x="939114" y="407773"/>
                </a:lnTo>
                <a:lnTo>
                  <a:pt x="1458097" y="395417"/>
                </a:lnTo>
                <a:lnTo>
                  <a:pt x="2026508" y="345990"/>
                </a:lnTo>
                <a:lnTo>
                  <a:pt x="2520778" y="234779"/>
                </a:lnTo>
                <a:lnTo>
                  <a:pt x="3237470" y="0"/>
                </a:lnTo>
                <a:lnTo>
                  <a:pt x="3113903" y="222422"/>
                </a:lnTo>
                <a:lnTo>
                  <a:pt x="3015049" y="333633"/>
                </a:lnTo>
                <a:lnTo>
                  <a:pt x="2520778" y="469557"/>
                </a:lnTo>
                <a:lnTo>
                  <a:pt x="2187146" y="518984"/>
                </a:lnTo>
                <a:lnTo>
                  <a:pt x="1581665" y="605481"/>
                </a:lnTo>
                <a:lnTo>
                  <a:pt x="1149178" y="605481"/>
                </a:lnTo>
                <a:lnTo>
                  <a:pt x="642551" y="568411"/>
                </a:lnTo>
                <a:lnTo>
                  <a:pt x="0" y="457200"/>
                </a:lnTo>
                <a:lnTo>
                  <a:pt x="12357" y="271849"/>
                </a:lnTo>
                <a:close/>
              </a:path>
            </a:pathLst>
          </a:custGeom>
          <a:solidFill>
            <a:srgbClr val="7B99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a:extLst>
              <a:ext uri="{FF2B5EF4-FFF2-40B4-BE49-F238E27FC236}">
                <a16:creationId xmlns:a16="http://schemas.microsoft.com/office/drawing/2014/main" id="{D718A457-EE78-407A-89DF-4480D4C08029}"/>
              </a:ext>
            </a:extLst>
          </p:cNvPr>
          <p:cNvSpPr txBox="1"/>
          <p:nvPr/>
        </p:nvSpPr>
        <p:spPr>
          <a:xfrm>
            <a:off x="10112319" y="2908001"/>
            <a:ext cx="1791901" cy="369332"/>
          </a:xfrm>
          <a:prstGeom prst="rect">
            <a:avLst/>
          </a:prstGeom>
          <a:noFill/>
        </p:spPr>
        <p:txBody>
          <a:bodyPr wrap="none" rtlCol="0">
            <a:spAutoFit/>
          </a:bodyPr>
          <a:lstStyle/>
          <a:p>
            <a:r>
              <a:rPr lang="en-US" b="1" dirty="0"/>
              <a:t>continental crust</a:t>
            </a:r>
          </a:p>
        </p:txBody>
      </p:sp>
      <p:sp>
        <p:nvSpPr>
          <p:cNvPr id="67" name="TextBox 66">
            <a:extLst>
              <a:ext uri="{FF2B5EF4-FFF2-40B4-BE49-F238E27FC236}">
                <a16:creationId xmlns:a16="http://schemas.microsoft.com/office/drawing/2014/main" id="{4EDB9297-07DB-482B-ACDB-DB94193549AD}"/>
              </a:ext>
            </a:extLst>
          </p:cNvPr>
          <p:cNvSpPr txBox="1"/>
          <p:nvPr/>
        </p:nvSpPr>
        <p:spPr>
          <a:xfrm rot="623898">
            <a:off x="8360405" y="3302663"/>
            <a:ext cx="2003562" cy="369332"/>
          </a:xfrm>
          <a:prstGeom prst="rect">
            <a:avLst/>
          </a:prstGeom>
          <a:noFill/>
        </p:spPr>
        <p:txBody>
          <a:bodyPr wrap="none" rtlCol="0">
            <a:spAutoFit/>
          </a:bodyPr>
          <a:lstStyle/>
          <a:p>
            <a:r>
              <a:rPr lang="en-US" dirty="0">
                <a:solidFill>
                  <a:schemeClr val="bg1"/>
                </a:solidFill>
              </a:rPr>
              <a:t>lithospheric mantle</a:t>
            </a:r>
          </a:p>
        </p:txBody>
      </p:sp>
      <p:sp>
        <p:nvSpPr>
          <p:cNvPr id="44" name="TextBox 43">
            <a:extLst>
              <a:ext uri="{FF2B5EF4-FFF2-40B4-BE49-F238E27FC236}">
                <a16:creationId xmlns:a16="http://schemas.microsoft.com/office/drawing/2014/main" id="{BFDBC07A-80DA-4087-B58D-E115A3CDC2AA}"/>
              </a:ext>
            </a:extLst>
          </p:cNvPr>
          <p:cNvSpPr txBox="1"/>
          <p:nvPr/>
        </p:nvSpPr>
        <p:spPr>
          <a:xfrm rot="784785">
            <a:off x="8674442" y="3639949"/>
            <a:ext cx="843501" cy="369332"/>
          </a:xfrm>
          <a:prstGeom prst="rect">
            <a:avLst/>
          </a:prstGeom>
          <a:noFill/>
        </p:spPr>
        <p:txBody>
          <a:bodyPr wrap="none" rtlCol="0">
            <a:spAutoFit/>
          </a:bodyPr>
          <a:lstStyle/>
          <a:p>
            <a:r>
              <a:rPr lang="en-US" b="1" dirty="0"/>
              <a:t>MOHO</a:t>
            </a:r>
          </a:p>
        </p:txBody>
      </p:sp>
      <p:sp>
        <p:nvSpPr>
          <p:cNvPr id="45" name="Freeform: Shape 44">
            <a:extLst>
              <a:ext uri="{FF2B5EF4-FFF2-40B4-BE49-F238E27FC236}">
                <a16:creationId xmlns:a16="http://schemas.microsoft.com/office/drawing/2014/main" id="{160FF8FE-F333-4129-A8B4-11CD111ADA48}"/>
              </a:ext>
            </a:extLst>
          </p:cNvPr>
          <p:cNvSpPr/>
          <p:nvPr/>
        </p:nvSpPr>
        <p:spPr>
          <a:xfrm>
            <a:off x="1062681" y="3299254"/>
            <a:ext cx="3805881" cy="3361038"/>
          </a:xfrm>
          <a:custGeom>
            <a:avLst/>
            <a:gdLst>
              <a:gd name="connsiteX0" fmla="*/ 12357 w 3805881"/>
              <a:gd name="connsiteY0" fmla="*/ 3361038 h 3361038"/>
              <a:gd name="connsiteX1" fmla="*/ 506627 w 3805881"/>
              <a:gd name="connsiteY1" fmla="*/ 2619632 h 3361038"/>
              <a:gd name="connsiteX2" fmla="*/ 1000897 w 3805881"/>
              <a:gd name="connsiteY2" fmla="*/ 1964724 h 3361038"/>
              <a:gd name="connsiteX3" fmla="*/ 1556951 w 3805881"/>
              <a:gd name="connsiteY3" fmla="*/ 1322173 h 3361038"/>
              <a:gd name="connsiteX4" fmla="*/ 2137719 w 3805881"/>
              <a:gd name="connsiteY4" fmla="*/ 667265 h 3361038"/>
              <a:gd name="connsiteX5" fmla="*/ 2434281 w 3805881"/>
              <a:gd name="connsiteY5" fmla="*/ 345989 h 3361038"/>
              <a:gd name="connsiteX6" fmla="*/ 2755557 w 3805881"/>
              <a:gd name="connsiteY6" fmla="*/ 148281 h 3361038"/>
              <a:gd name="connsiteX7" fmla="*/ 2977978 w 3805881"/>
              <a:gd name="connsiteY7" fmla="*/ 74141 h 3361038"/>
              <a:gd name="connsiteX8" fmla="*/ 3805881 w 3805881"/>
              <a:gd name="connsiteY8" fmla="*/ 123568 h 3361038"/>
              <a:gd name="connsiteX9" fmla="*/ 3632887 w 3805881"/>
              <a:gd name="connsiteY9" fmla="*/ 0 h 3361038"/>
              <a:gd name="connsiteX10" fmla="*/ 2743200 w 3805881"/>
              <a:gd name="connsiteY10" fmla="*/ 0 h 3361038"/>
              <a:gd name="connsiteX11" fmla="*/ 2261287 w 3805881"/>
              <a:gd name="connsiteY11" fmla="*/ 148281 h 3361038"/>
              <a:gd name="connsiteX12" fmla="*/ 790833 w 3805881"/>
              <a:gd name="connsiteY12" fmla="*/ 1927654 h 3361038"/>
              <a:gd name="connsiteX13" fmla="*/ 0 w 3805881"/>
              <a:gd name="connsiteY13" fmla="*/ 2965622 h 3361038"/>
              <a:gd name="connsiteX14" fmla="*/ 259492 w 3805881"/>
              <a:gd name="connsiteY14" fmla="*/ 3064476 h 3361038"/>
              <a:gd name="connsiteX15" fmla="*/ 605481 w 3805881"/>
              <a:gd name="connsiteY15" fmla="*/ 2520778 h 336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05881" h="3361038">
                <a:moveTo>
                  <a:pt x="12357" y="3361038"/>
                </a:moveTo>
                <a:lnTo>
                  <a:pt x="506627" y="2619632"/>
                </a:lnTo>
                <a:lnTo>
                  <a:pt x="1000897" y="1964724"/>
                </a:lnTo>
                <a:lnTo>
                  <a:pt x="1556951" y="1322173"/>
                </a:lnTo>
                <a:lnTo>
                  <a:pt x="2137719" y="667265"/>
                </a:lnTo>
                <a:lnTo>
                  <a:pt x="2434281" y="345989"/>
                </a:lnTo>
                <a:lnTo>
                  <a:pt x="2755557" y="148281"/>
                </a:lnTo>
                <a:lnTo>
                  <a:pt x="2977978" y="74141"/>
                </a:lnTo>
                <a:lnTo>
                  <a:pt x="3805881" y="123568"/>
                </a:lnTo>
                <a:lnTo>
                  <a:pt x="3632887" y="0"/>
                </a:lnTo>
                <a:lnTo>
                  <a:pt x="2743200" y="0"/>
                </a:lnTo>
                <a:lnTo>
                  <a:pt x="2261287" y="148281"/>
                </a:lnTo>
                <a:lnTo>
                  <a:pt x="790833" y="1927654"/>
                </a:lnTo>
                <a:lnTo>
                  <a:pt x="0" y="2965622"/>
                </a:lnTo>
                <a:lnTo>
                  <a:pt x="259492" y="3064476"/>
                </a:lnTo>
                <a:lnTo>
                  <a:pt x="605481" y="2520778"/>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5745D810-1AD9-4C40-97A1-CB84EE8F23F1}"/>
              </a:ext>
            </a:extLst>
          </p:cNvPr>
          <p:cNvSpPr txBox="1"/>
          <p:nvPr/>
        </p:nvSpPr>
        <p:spPr>
          <a:xfrm>
            <a:off x="4617474" y="5348263"/>
            <a:ext cx="2765181" cy="523220"/>
          </a:xfrm>
          <a:prstGeom prst="rect">
            <a:avLst/>
          </a:prstGeom>
          <a:noFill/>
        </p:spPr>
        <p:txBody>
          <a:bodyPr wrap="none" rtlCol="0">
            <a:spAutoFit/>
          </a:bodyPr>
          <a:lstStyle/>
          <a:p>
            <a:r>
              <a:rPr lang="en-US" sz="2800" b="1" dirty="0"/>
              <a:t>ASTHENOSPHERE</a:t>
            </a:r>
          </a:p>
        </p:txBody>
      </p:sp>
      <p:cxnSp>
        <p:nvCxnSpPr>
          <p:cNvPr id="71" name="Straight Arrow Connector 70">
            <a:extLst>
              <a:ext uri="{FF2B5EF4-FFF2-40B4-BE49-F238E27FC236}">
                <a16:creationId xmlns:a16="http://schemas.microsoft.com/office/drawing/2014/main" id="{C9179FA7-E96B-41DD-B519-27670E2BD202}"/>
              </a:ext>
            </a:extLst>
          </p:cNvPr>
          <p:cNvCxnSpPr>
            <a:cxnSpLocks/>
          </p:cNvCxnSpPr>
          <p:nvPr/>
        </p:nvCxnSpPr>
        <p:spPr>
          <a:xfrm flipV="1">
            <a:off x="2634443" y="3491196"/>
            <a:ext cx="524777" cy="3132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7A4D2815-B6A4-4F32-AB67-D0D6F92143A6}"/>
              </a:ext>
            </a:extLst>
          </p:cNvPr>
          <p:cNvCxnSpPr>
            <a:cxnSpLocks/>
          </p:cNvCxnSpPr>
          <p:nvPr/>
        </p:nvCxnSpPr>
        <p:spPr>
          <a:xfrm rot="10080000" flipV="1">
            <a:off x="3168558" y="3385208"/>
            <a:ext cx="524777" cy="3132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928E0BB1-759B-47F8-B1AA-E6139A1EADE6}"/>
              </a:ext>
            </a:extLst>
          </p:cNvPr>
          <p:cNvSpPr/>
          <p:nvPr/>
        </p:nvSpPr>
        <p:spPr>
          <a:xfrm rot="18602533">
            <a:off x="34203" y="5121742"/>
            <a:ext cx="3749040" cy="279556"/>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50DD1417-741A-46AC-8018-9918C439B7F4}"/>
              </a:ext>
            </a:extLst>
          </p:cNvPr>
          <p:cNvSpPr/>
          <p:nvPr/>
        </p:nvSpPr>
        <p:spPr>
          <a:xfrm rot="18602533">
            <a:off x="776952" y="6252003"/>
            <a:ext cx="1097280" cy="279556"/>
          </a:xfrm>
          <a:prstGeom prst="rect">
            <a:avLst/>
          </a:prstGeom>
          <a:solidFill>
            <a:srgbClr val="F7C8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extBox 67">
            <a:extLst>
              <a:ext uri="{FF2B5EF4-FFF2-40B4-BE49-F238E27FC236}">
                <a16:creationId xmlns:a16="http://schemas.microsoft.com/office/drawing/2014/main" id="{0CE0F2F0-7953-4022-959D-9EEC8428E29C}"/>
              </a:ext>
            </a:extLst>
          </p:cNvPr>
          <p:cNvSpPr txBox="1"/>
          <p:nvPr/>
        </p:nvSpPr>
        <p:spPr>
          <a:xfrm rot="18577619">
            <a:off x="244788" y="4934537"/>
            <a:ext cx="3547894" cy="369332"/>
          </a:xfrm>
          <a:prstGeom prst="rect">
            <a:avLst/>
          </a:prstGeom>
          <a:noFill/>
        </p:spPr>
        <p:txBody>
          <a:bodyPr wrap="none" rtlCol="0">
            <a:spAutoFit/>
          </a:bodyPr>
          <a:lstStyle/>
          <a:p>
            <a:r>
              <a:rPr lang="en-US" dirty="0">
                <a:solidFill>
                  <a:schemeClr val="bg1"/>
                </a:solidFill>
              </a:rPr>
              <a:t>ocean crust and lithospheric mantle</a:t>
            </a:r>
          </a:p>
        </p:txBody>
      </p:sp>
      <p:sp>
        <p:nvSpPr>
          <p:cNvPr id="77" name="Freeform: Shape 76">
            <a:extLst>
              <a:ext uri="{FF2B5EF4-FFF2-40B4-BE49-F238E27FC236}">
                <a16:creationId xmlns:a16="http://schemas.microsoft.com/office/drawing/2014/main" id="{A536B256-958D-4E8F-9740-F0F55E89C233}"/>
              </a:ext>
            </a:extLst>
          </p:cNvPr>
          <p:cNvSpPr/>
          <p:nvPr/>
        </p:nvSpPr>
        <p:spPr>
          <a:xfrm>
            <a:off x="2924175" y="3371850"/>
            <a:ext cx="504825" cy="433927"/>
          </a:xfrm>
          <a:custGeom>
            <a:avLst/>
            <a:gdLst>
              <a:gd name="connsiteX0" fmla="*/ 0 w 504825"/>
              <a:gd name="connsiteY0" fmla="*/ 409575 h 409575"/>
              <a:gd name="connsiteX1" fmla="*/ 176213 w 504825"/>
              <a:gd name="connsiteY1" fmla="*/ 352425 h 409575"/>
              <a:gd name="connsiteX2" fmla="*/ 257175 w 504825"/>
              <a:gd name="connsiteY2" fmla="*/ 295275 h 409575"/>
              <a:gd name="connsiteX3" fmla="*/ 371475 w 504825"/>
              <a:gd name="connsiteY3" fmla="*/ 123825 h 409575"/>
              <a:gd name="connsiteX4" fmla="*/ 504825 w 504825"/>
              <a:gd name="connsiteY4" fmla="*/ 0 h 409575"/>
              <a:gd name="connsiteX5" fmla="*/ 147638 w 504825"/>
              <a:gd name="connsiteY5" fmla="*/ 109538 h 409575"/>
              <a:gd name="connsiteX6" fmla="*/ 271463 w 504825"/>
              <a:gd name="connsiteY6" fmla="*/ 123825 h 409575"/>
              <a:gd name="connsiteX7" fmla="*/ 0 w 504825"/>
              <a:gd name="connsiteY7" fmla="*/ 409575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825" h="409575">
                <a:moveTo>
                  <a:pt x="0" y="409575"/>
                </a:moveTo>
                <a:lnTo>
                  <a:pt x="176213" y="352425"/>
                </a:lnTo>
                <a:lnTo>
                  <a:pt x="257175" y="295275"/>
                </a:lnTo>
                <a:lnTo>
                  <a:pt x="371475" y="123825"/>
                </a:lnTo>
                <a:lnTo>
                  <a:pt x="504825" y="0"/>
                </a:lnTo>
                <a:lnTo>
                  <a:pt x="147638" y="109538"/>
                </a:lnTo>
                <a:lnTo>
                  <a:pt x="271463" y="123825"/>
                </a:lnTo>
                <a:lnTo>
                  <a:pt x="0" y="409575"/>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6C206819-0584-4221-8929-F2498A27B935}"/>
              </a:ext>
            </a:extLst>
          </p:cNvPr>
          <p:cNvSpPr/>
          <p:nvPr/>
        </p:nvSpPr>
        <p:spPr>
          <a:xfrm>
            <a:off x="2933700" y="3348038"/>
            <a:ext cx="552450" cy="476250"/>
          </a:xfrm>
          <a:custGeom>
            <a:avLst/>
            <a:gdLst>
              <a:gd name="connsiteX0" fmla="*/ 552450 w 552450"/>
              <a:gd name="connsiteY0" fmla="*/ 0 h 476250"/>
              <a:gd name="connsiteX1" fmla="*/ 419100 w 552450"/>
              <a:gd name="connsiteY1" fmla="*/ 71437 h 476250"/>
              <a:gd name="connsiteX2" fmla="*/ 333375 w 552450"/>
              <a:gd name="connsiteY2" fmla="*/ 142875 h 476250"/>
              <a:gd name="connsiteX3" fmla="*/ 238125 w 552450"/>
              <a:gd name="connsiteY3" fmla="*/ 223837 h 476250"/>
              <a:gd name="connsiteX4" fmla="*/ 109538 w 552450"/>
              <a:gd name="connsiteY4" fmla="*/ 361950 h 476250"/>
              <a:gd name="connsiteX5" fmla="*/ 0 w 552450"/>
              <a:gd name="connsiteY5" fmla="*/ 476250 h 47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450" h="476250">
                <a:moveTo>
                  <a:pt x="552450" y="0"/>
                </a:moveTo>
                <a:lnTo>
                  <a:pt x="419100" y="71437"/>
                </a:lnTo>
                <a:lnTo>
                  <a:pt x="333375" y="142875"/>
                </a:lnTo>
                <a:lnTo>
                  <a:pt x="238125" y="223837"/>
                </a:lnTo>
                <a:lnTo>
                  <a:pt x="109538" y="361950"/>
                </a:lnTo>
                <a:lnTo>
                  <a:pt x="0" y="476250"/>
                </a:lnTo>
              </a:path>
            </a:pathLst>
          </a:custGeom>
          <a:noFill/>
          <a:ln w="19050">
            <a:solidFill>
              <a:srgbClr val="2175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062BC38D-2E65-403A-A46B-ED347C958121}"/>
              </a:ext>
            </a:extLst>
          </p:cNvPr>
          <p:cNvSpPr/>
          <p:nvPr/>
        </p:nvSpPr>
        <p:spPr>
          <a:xfrm>
            <a:off x="674370" y="1729276"/>
            <a:ext cx="1773408" cy="472761"/>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Box 75">
            <a:extLst>
              <a:ext uri="{FF2B5EF4-FFF2-40B4-BE49-F238E27FC236}">
                <a16:creationId xmlns:a16="http://schemas.microsoft.com/office/drawing/2014/main" id="{A6D14088-2B03-4545-A66F-75BD3F50B987}"/>
              </a:ext>
            </a:extLst>
          </p:cNvPr>
          <p:cNvSpPr txBox="1"/>
          <p:nvPr/>
        </p:nvSpPr>
        <p:spPr>
          <a:xfrm>
            <a:off x="3974161" y="4069999"/>
            <a:ext cx="1840504" cy="523220"/>
          </a:xfrm>
          <a:prstGeom prst="rect">
            <a:avLst/>
          </a:prstGeom>
          <a:noFill/>
        </p:spPr>
        <p:txBody>
          <a:bodyPr wrap="none" rtlCol="0">
            <a:spAutoFit/>
          </a:bodyPr>
          <a:lstStyle/>
          <a:p>
            <a:r>
              <a:rPr lang="en-US" sz="2800" b="1" dirty="0"/>
              <a:t>ROLL-BACK</a:t>
            </a:r>
          </a:p>
        </p:txBody>
      </p:sp>
      <p:sp>
        <p:nvSpPr>
          <p:cNvPr id="79" name="Arrow: Right 78">
            <a:extLst>
              <a:ext uri="{FF2B5EF4-FFF2-40B4-BE49-F238E27FC236}">
                <a16:creationId xmlns:a16="http://schemas.microsoft.com/office/drawing/2014/main" id="{9809408F-9A72-491A-916B-1E8FD7FA86C1}"/>
              </a:ext>
            </a:extLst>
          </p:cNvPr>
          <p:cNvSpPr/>
          <p:nvPr/>
        </p:nvSpPr>
        <p:spPr>
          <a:xfrm>
            <a:off x="4011366" y="3634783"/>
            <a:ext cx="1773408" cy="472761"/>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Slide_28_Portland_Audio_Project">
            <a:hlinkClick r:id="" action="ppaction://media"/>
            <a:extLst>
              <a:ext uri="{FF2B5EF4-FFF2-40B4-BE49-F238E27FC236}">
                <a16:creationId xmlns:a16="http://schemas.microsoft.com/office/drawing/2014/main" id="{DCAE5D08-133C-4F19-9B03-A5A861611D4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414095381"/>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49" fill="hold"/>
                                        <p:tgtEl>
                                          <p:spTgt spid="46"/>
                                        </p:tgtEl>
                                      </p:cBhvr>
                                    </p:cmd>
                                  </p:childTnLst>
                                </p:cTn>
                              </p:par>
                              <p:par>
                                <p:cTn id="7" presetID="22" presetClass="entr" presetSubtype="8" fill="hold" grpId="0" nodeType="withEffect">
                                  <p:stCondLst>
                                    <p:cond delay="1000"/>
                                  </p:stCondLst>
                                  <p:childTnLst>
                                    <p:set>
                                      <p:cBhvr>
                                        <p:cTn id="8" dur="1" fill="hold">
                                          <p:stCondLst>
                                            <p:cond delay="0"/>
                                          </p:stCondLst>
                                        </p:cTn>
                                        <p:tgtEl>
                                          <p:spTgt spid="21"/>
                                        </p:tgtEl>
                                        <p:attrNameLst>
                                          <p:attrName>style.visibility</p:attrName>
                                        </p:attrNameLst>
                                      </p:cBhvr>
                                      <p:to>
                                        <p:strVal val="visible"/>
                                      </p:to>
                                    </p:set>
                                    <p:animEffect transition="in" filter="wipe(left)">
                                      <p:cBhvr>
                                        <p:cTn id="9" dur="500"/>
                                        <p:tgtEl>
                                          <p:spTgt spid="21"/>
                                        </p:tgtEl>
                                      </p:cBhvr>
                                    </p:animEffect>
                                  </p:childTnLst>
                                </p:cTn>
                              </p:par>
                              <p:par>
                                <p:cTn id="10" presetID="22" presetClass="entr" presetSubtype="8" fill="hold" grpId="0" nodeType="withEffect">
                                  <p:stCondLst>
                                    <p:cond delay="1000"/>
                                  </p:stCondLst>
                                  <p:childTnLst>
                                    <p:set>
                                      <p:cBhvr>
                                        <p:cTn id="11" dur="1" fill="hold">
                                          <p:stCondLst>
                                            <p:cond delay="0"/>
                                          </p:stCondLst>
                                        </p:cTn>
                                        <p:tgtEl>
                                          <p:spTgt spid="79"/>
                                        </p:tgtEl>
                                        <p:attrNameLst>
                                          <p:attrName>style.visibility</p:attrName>
                                        </p:attrNameLst>
                                      </p:cBhvr>
                                      <p:to>
                                        <p:strVal val="visible"/>
                                      </p:to>
                                    </p:set>
                                    <p:animEffect transition="in" filter="wipe(left)">
                                      <p:cBhvr>
                                        <p:cTn id="12"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46"/>
                </p:tgtEl>
              </p:cMediaNode>
            </p:audio>
          </p:childTnLst>
        </p:cTn>
      </p:par>
    </p:tnLst>
    <p:bldLst>
      <p:bldP spid="21" grpId="0" animBg="1"/>
      <p:bldP spid="7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617B7EA2-D9A9-416C-842B-0DD160660613}"/>
              </a:ext>
            </a:extLst>
          </p:cNvPr>
          <p:cNvSpPr/>
          <p:nvPr/>
        </p:nvSpPr>
        <p:spPr>
          <a:xfrm>
            <a:off x="24822" y="3173300"/>
            <a:ext cx="10327612" cy="3724519"/>
          </a:xfrm>
          <a:prstGeom prst="rect">
            <a:avLst/>
          </a:prstGeom>
          <a:gradFill flip="none" rotWithShape="1">
            <a:gsLst>
              <a:gs pos="0">
                <a:schemeClr val="accent6">
                  <a:lumMod val="60000"/>
                  <a:lumOff val="40000"/>
                </a:schemeClr>
              </a:gs>
              <a:gs pos="50000">
                <a:schemeClr val="accent6">
                  <a:lumMod val="40000"/>
                  <a:lumOff val="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78A9EA5-B407-4520-B9A7-71CE82ACCD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1165" y="718227"/>
            <a:ext cx="10589670" cy="3054857"/>
          </a:xfrm>
          <a:prstGeom prst="rect">
            <a:avLst/>
          </a:prstGeom>
        </p:spPr>
      </p:pic>
      <p:sp>
        <p:nvSpPr>
          <p:cNvPr id="19" name="Rectangle 18">
            <a:extLst>
              <a:ext uri="{FF2B5EF4-FFF2-40B4-BE49-F238E27FC236}">
                <a16:creationId xmlns:a16="http://schemas.microsoft.com/office/drawing/2014/main" id="{1A04B824-A5CF-40FA-95A7-BE7977B0FA3D}"/>
              </a:ext>
            </a:extLst>
          </p:cNvPr>
          <p:cNvSpPr/>
          <p:nvPr/>
        </p:nvSpPr>
        <p:spPr>
          <a:xfrm>
            <a:off x="3750102" y="3261323"/>
            <a:ext cx="4574748" cy="576573"/>
          </a:xfrm>
          <a:prstGeom prst="rect">
            <a:avLst/>
          </a:pr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EA385590-6505-430A-97D2-1B71484F2EF3}"/>
              </a:ext>
            </a:extLst>
          </p:cNvPr>
          <p:cNvSpPr/>
          <p:nvPr/>
        </p:nvSpPr>
        <p:spPr>
          <a:xfrm>
            <a:off x="4830417" y="3077346"/>
            <a:ext cx="5605670" cy="487582"/>
          </a:xfrm>
          <a:custGeom>
            <a:avLst/>
            <a:gdLst>
              <a:gd name="connsiteX0" fmla="*/ 437322 w 5605670"/>
              <a:gd name="connsiteY0" fmla="*/ 437322 h 536713"/>
              <a:gd name="connsiteX1" fmla="*/ 914400 w 5605670"/>
              <a:gd name="connsiteY1" fmla="*/ 318052 h 536713"/>
              <a:gd name="connsiteX2" fmla="*/ 2325757 w 5605670"/>
              <a:gd name="connsiteY2" fmla="*/ 337930 h 536713"/>
              <a:gd name="connsiteX3" fmla="*/ 3935896 w 5605670"/>
              <a:gd name="connsiteY3" fmla="*/ 377687 h 536713"/>
              <a:gd name="connsiteX4" fmla="*/ 5466522 w 5605670"/>
              <a:gd name="connsiteY4" fmla="*/ 536713 h 536713"/>
              <a:gd name="connsiteX5" fmla="*/ 5605670 w 5605670"/>
              <a:gd name="connsiteY5" fmla="*/ 178904 h 536713"/>
              <a:gd name="connsiteX6" fmla="*/ 3021496 w 5605670"/>
              <a:gd name="connsiteY6" fmla="*/ 19878 h 536713"/>
              <a:gd name="connsiteX7" fmla="*/ 1967948 w 5605670"/>
              <a:gd name="connsiteY7" fmla="*/ 19878 h 536713"/>
              <a:gd name="connsiteX8" fmla="*/ 1431235 w 5605670"/>
              <a:gd name="connsiteY8" fmla="*/ 0 h 536713"/>
              <a:gd name="connsiteX9" fmla="*/ 516835 w 5605670"/>
              <a:gd name="connsiteY9" fmla="*/ 119270 h 536713"/>
              <a:gd name="connsiteX10" fmla="*/ 0 w 5605670"/>
              <a:gd name="connsiteY10" fmla="*/ 318052 h 536713"/>
              <a:gd name="connsiteX11" fmla="*/ 79513 w 5605670"/>
              <a:gd name="connsiteY11" fmla="*/ 536713 h 53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5670" h="536713">
                <a:moveTo>
                  <a:pt x="437322" y="437322"/>
                </a:moveTo>
                <a:lnTo>
                  <a:pt x="914400" y="318052"/>
                </a:lnTo>
                <a:lnTo>
                  <a:pt x="2325757" y="337930"/>
                </a:lnTo>
                <a:lnTo>
                  <a:pt x="3935896" y="377687"/>
                </a:lnTo>
                <a:lnTo>
                  <a:pt x="5466522" y="536713"/>
                </a:lnTo>
                <a:lnTo>
                  <a:pt x="5605670" y="178904"/>
                </a:lnTo>
                <a:lnTo>
                  <a:pt x="3021496" y="19878"/>
                </a:lnTo>
                <a:lnTo>
                  <a:pt x="1967948" y="19878"/>
                </a:lnTo>
                <a:lnTo>
                  <a:pt x="1431235" y="0"/>
                </a:lnTo>
                <a:lnTo>
                  <a:pt x="516835" y="119270"/>
                </a:lnTo>
                <a:lnTo>
                  <a:pt x="0" y="318052"/>
                </a:lnTo>
                <a:lnTo>
                  <a:pt x="79513" y="536713"/>
                </a:lnTo>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977FEA4A-3954-40FD-B410-8D68DCBED51F}"/>
              </a:ext>
            </a:extLst>
          </p:cNvPr>
          <p:cNvSpPr/>
          <p:nvPr/>
        </p:nvSpPr>
        <p:spPr>
          <a:xfrm>
            <a:off x="4810539" y="2878562"/>
            <a:ext cx="3617844" cy="457200"/>
          </a:xfrm>
          <a:custGeom>
            <a:avLst/>
            <a:gdLst>
              <a:gd name="connsiteX0" fmla="*/ 99391 w 3617844"/>
              <a:gd name="connsiteY0" fmla="*/ 457200 h 457200"/>
              <a:gd name="connsiteX1" fmla="*/ 1053548 w 3617844"/>
              <a:gd name="connsiteY1" fmla="*/ 238539 h 457200"/>
              <a:gd name="connsiteX2" fmla="*/ 2822713 w 3617844"/>
              <a:gd name="connsiteY2" fmla="*/ 218661 h 457200"/>
              <a:gd name="connsiteX3" fmla="*/ 3617844 w 3617844"/>
              <a:gd name="connsiteY3" fmla="*/ 238539 h 457200"/>
              <a:gd name="connsiteX4" fmla="*/ 3617844 w 3617844"/>
              <a:gd name="connsiteY4" fmla="*/ 19879 h 457200"/>
              <a:gd name="connsiteX5" fmla="*/ 2385391 w 3617844"/>
              <a:gd name="connsiteY5" fmla="*/ 39757 h 457200"/>
              <a:gd name="connsiteX6" fmla="*/ 1470991 w 3617844"/>
              <a:gd name="connsiteY6" fmla="*/ 0 h 457200"/>
              <a:gd name="connsiteX7" fmla="*/ 934278 w 3617844"/>
              <a:gd name="connsiteY7" fmla="*/ 19879 h 457200"/>
              <a:gd name="connsiteX8" fmla="*/ 377687 w 3617844"/>
              <a:gd name="connsiteY8" fmla="*/ 19879 h 457200"/>
              <a:gd name="connsiteX9" fmla="*/ 0 w 3617844"/>
              <a:gd name="connsiteY9" fmla="*/ 178905 h 457200"/>
              <a:gd name="connsiteX10" fmla="*/ 178904 w 3617844"/>
              <a:gd name="connsiteY10" fmla="*/ 417444 h 457200"/>
              <a:gd name="connsiteX11" fmla="*/ 576470 w 3617844"/>
              <a:gd name="connsiteY11" fmla="*/ 35780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7844" h="457200">
                <a:moveTo>
                  <a:pt x="99391" y="457200"/>
                </a:moveTo>
                <a:lnTo>
                  <a:pt x="1053548" y="238539"/>
                </a:lnTo>
                <a:lnTo>
                  <a:pt x="2822713" y="218661"/>
                </a:lnTo>
                <a:lnTo>
                  <a:pt x="3617844" y="238539"/>
                </a:lnTo>
                <a:lnTo>
                  <a:pt x="3617844" y="19879"/>
                </a:lnTo>
                <a:lnTo>
                  <a:pt x="2385391" y="39757"/>
                </a:lnTo>
                <a:lnTo>
                  <a:pt x="1470991" y="0"/>
                </a:lnTo>
                <a:lnTo>
                  <a:pt x="934278" y="19879"/>
                </a:lnTo>
                <a:lnTo>
                  <a:pt x="377687" y="19879"/>
                </a:lnTo>
                <a:lnTo>
                  <a:pt x="0" y="178905"/>
                </a:lnTo>
                <a:lnTo>
                  <a:pt x="178904" y="417444"/>
                </a:lnTo>
                <a:lnTo>
                  <a:pt x="576470" y="357809"/>
                </a:lnTo>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6C3C563C-DE1A-4420-BFA6-BE7C53EE2FAD}"/>
              </a:ext>
            </a:extLst>
          </p:cNvPr>
          <p:cNvSpPr/>
          <p:nvPr/>
        </p:nvSpPr>
        <p:spPr>
          <a:xfrm>
            <a:off x="4830417" y="2679780"/>
            <a:ext cx="2802835" cy="357808"/>
          </a:xfrm>
          <a:custGeom>
            <a:avLst/>
            <a:gdLst>
              <a:gd name="connsiteX0" fmla="*/ 2345635 w 2802835"/>
              <a:gd name="connsiteY0" fmla="*/ 0 h 357808"/>
              <a:gd name="connsiteX1" fmla="*/ 1928192 w 2802835"/>
              <a:gd name="connsiteY1" fmla="*/ 19878 h 357808"/>
              <a:gd name="connsiteX2" fmla="*/ 1550505 w 2802835"/>
              <a:gd name="connsiteY2" fmla="*/ 19878 h 357808"/>
              <a:gd name="connsiteX3" fmla="*/ 974035 w 2802835"/>
              <a:gd name="connsiteY3" fmla="*/ 19878 h 357808"/>
              <a:gd name="connsiteX4" fmla="*/ 218661 w 2802835"/>
              <a:gd name="connsiteY4" fmla="*/ 79513 h 357808"/>
              <a:gd name="connsiteX5" fmla="*/ 0 w 2802835"/>
              <a:gd name="connsiteY5" fmla="*/ 159026 h 357808"/>
              <a:gd name="connsiteX6" fmla="*/ 19879 w 2802835"/>
              <a:gd name="connsiteY6" fmla="*/ 357808 h 357808"/>
              <a:gd name="connsiteX7" fmla="*/ 477079 w 2802835"/>
              <a:gd name="connsiteY7" fmla="*/ 337930 h 357808"/>
              <a:gd name="connsiteX8" fmla="*/ 1570383 w 2802835"/>
              <a:gd name="connsiteY8" fmla="*/ 238539 h 357808"/>
              <a:gd name="connsiteX9" fmla="*/ 2464905 w 2802835"/>
              <a:gd name="connsiteY9" fmla="*/ 218661 h 357808"/>
              <a:gd name="connsiteX10" fmla="*/ 2802835 w 2802835"/>
              <a:gd name="connsiteY10" fmla="*/ 39756 h 357808"/>
              <a:gd name="connsiteX11" fmla="*/ 2464905 w 2802835"/>
              <a:gd name="connsiteY11" fmla="*/ 59635 h 35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2835" h="357808">
                <a:moveTo>
                  <a:pt x="2345635" y="0"/>
                </a:moveTo>
                <a:lnTo>
                  <a:pt x="1928192" y="19878"/>
                </a:lnTo>
                <a:lnTo>
                  <a:pt x="1550505" y="19878"/>
                </a:lnTo>
                <a:lnTo>
                  <a:pt x="974035" y="19878"/>
                </a:lnTo>
                <a:lnTo>
                  <a:pt x="218661" y="79513"/>
                </a:lnTo>
                <a:lnTo>
                  <a:pt x="0" y="159026"/>
                </a:lnTo>
                <a:lnTo>
                  <a:pt x="19879" y="357808"/>
                </a:lnTo>
                <a:lnTo>
                  <a:pt x="477079" y="337930"/>
                </a:lnTo>
                <a:lnTo>
                  <a:pt x="1570383" y="238539"/>
                </a:lnTo>
                <a:lnTo>
                  <a:pt x="2464905" y="218661"/>
                </a:lnTo>
                <a:lnTo>
                  <a:pt x="2802835" y="39756"/>
                </a:lnTo>
                <a:lnTo>
                  <a:pt x="2464905" y="59635"/>
                </a:lnTo>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C5459416-3001-47CB-803F-106052E3E925}"/>
              </a:ext>
            </a:extLst>
          </p:cNvPr>
          <p:cNvSpPr/>
          <p:nvPr/>
        </p:nvSpPr>
        <p:spPr>
          <a:xfrm>
            <a:off x="2623930" y="4150771"/>
            <a:ext cx="755374" cy="377687"/>
          </a:xfrm>
          <a:custGeom>
            <a:avLst/>
            <a:gdLst>
              <a:gd name="connsiteX0" fmla="*/ 19879 w 755374"/>
              <a:gd name="connsiteY0" fmla="*/ 79513 h 377687"/>
              <a:gd name="connsiteX1" fmla="*/ 377687 w 755374"/>
              <a:gd name="connsiteY1" fmla="*/ 0 h 377687"/>
              <a:gd name="connsiteX2" fmla="*/ 755374 w 755374"/>
              <a:gd name="connsiteY2" fmla="*/ 99391 h 377687"/>
              <a:gd name="connsiteX3" fmla="*/ 477079 w 755374"/>
              <a:gd name="connsiteY3" fmla="*/ 278296 h 377687"/>
              <a:gd name="connsiteX4" fmla="*/ 139148 w 755374"/>
              <a:gd name="connsiteY4" fmla="*/ 377687 h 377687"/>
              <a:gd name="connsiteX5" fmla="*/ 0 w 755374"/>
              <a:gd name="connsiteY5" fmla="*/ 238539 h 3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74" h="377687">
                <a:moveTo>
                  <a:pt x="19879" y="79513"/>
                </a:moveTo>
                <a:lnTo>
                  <a:pt x="377687" y="0"/>
                </a:lnTo>
                <a:lnTo>
                  <a:pt x="755374" y="99391"/>
                </a:lnTo>
                <a:lnTo>
                  <a:pt x="477079" y="278296"/>
                </a:lnTo>
                <a:lnTo>
                  <a:pt x="139148" y="377687"/>
                </a:lnTo>
                <a:lnTo>
                  <a:pt x="0" y="238539"/>
                </a:lnTo>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82C5C1-6DA2-4C00-A769-0414A4C5905F}"/>
              </a:ext>
            </a:extLst>
          </p:cNvPr>
          <p:cNvSpPr/>
          <p:nvPr/>
        </p:nvSpPr>
        <p:spPr>
          <a:xfrm>
            <a:off x="6096000" y="2323421"/>
            <a:ext cx="728663" cy="3166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866992-F24A-4EBF-9BB2-32BE50788C0C}"/>
              </a:ext>
            </a:extLst>
          </p:cNvPr>
          <p:cNvSpPr/>
          <p:nvPr/>
        </p:nvSpPr>
        <p:spPr>
          <a:xfrm rot="120000">
            <a:off x="7015165" y="3418054"/>
            <a:ext cx="711899" cy="3166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C5B0303-6140-416D-ACF8-232ED023C10D}"/>
              </a:ext>
            </a:extLst>
          </p:cNvPr>
          <p:cNvSpPr/>
          <p:nvPr/>
        </p:nvSpPr>
        <p:spPr>
          <a:xfrm>
            <a:off x="6877050" y="2685371"/>
            <a:ext cx="1285875" cy="214312"/>
          </a:xfrm>
          <a:custGeom>
            <a:avLst/>
            <a:gdLst>
              <a:gd name="connsiteX0" fmla="*/ 0 w 1285875"/>
              <a:gd name="connsiteY0" fmla="*/ 204787 h 214312"/>
              <a:gd name="connsiteX1" fmla="*/ 1166813 w 1285875"/>
              <a:gd name="connsiteY1" fmla="*/ 214312 h 214312"/>
              <a:gd name="connsiteX2" fmla="*/ 1285875 w 1285875"/>
              <a:gd name="connsiteY2" fmla="*/ 0 h 214312"/>
              <a:gd name="connsiteX3" fmla="*/ 138113 w 1285875"/>
              <a:gd name="connsiteY3" fmla="*/ 14287 h 214312"/>
              <a:gd name="connsiteX4" fmla="*/ 0 w 1285875"/>
              <a:gd name="connsiteY4" fmla="*/ 204787 h 21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5" h="214312">
                <a:moveTo>
                  <a:pt x="0" y="204787"/>
                </a:moveTo>
                <a:lnTo>
                  <a:pt x="1166813" y="214312"/>
                </a:lnTo>
                <a:lnTo>
                  <a:pt x="1285875" y="0"/>
                </a:lnTo>
                <a:lnTo>
                  <a:pt x="138113" y="14287"/>
                </a:lnTo>
                <a:lnTo>
                  <a:pt x="0" y="204787"/>
                </a:lnTo>
                <a:close/>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662CC68-EA5F-4589-8192-4303C5750ED6}"/>
              </a:ext>
            </a:extLst>
          </p:cNvPr>
          <p:cNvSpPr/>
          <p:nvPr/>
        </p:nvSpPr>
        <p:spPr>
          <a:xfrm>
            <a:off x="8324850" y="3052083"/>
            <a:ext cx="2105025" cy="223838"/>
          </a:xfrm>
          <a:custGeom>
            <a:avLst/>
            <a:gdLst>
              <a:gd name="connsiteX0" fmla="*/ 490538 w 2105025"/>
              <a:gd name="connsiteY0" fmla="*/ 95250 h 223838"/>
              <a:gd name="connsiteX1" fmla="*/ 1233488 w 2105025"/>
              <a:gd name="connsiteY1" fmla="*/ 147638 h 223838"/>
              <a:gd name="connsiteX2" fmla="*/ 2105025 w 2105025"/>
              <a:gd name="connsiteY2" fmla="*/ 223838 h 223838"/>
              <a:gd name="connsiteX3" fmla="*/ 2100263 w 2105025"/>
              <a:gd name="connsiteY3" fmla="*/ 0 h 223838"/>
              <a:gd name="connsiteX4" fmla="*/ 0 w 2105025"/>
              <a:gd name="connsiteY4" fmla="*/ 47625 h 223838"/>
              <a:gd name="connsiteX5" fmla="*/ 566738 w 2105025"/>
              <a:gd name="connsiteY5" fmla="*/ 95250 h 22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025" h="223838">
                <a:moveTo>
                  <a:pt x="490538" y="95250"/>
                </a:moveTo>
                <a:lnTo>
                  <a:pt x="1233488" y="147638"/>
                </a:lnTo>
                <a:lnTo>
                  <a:pt x="2105025" y="223838"/>
                </a:lnTo>
                <a:cubicBezTo>
                  <a:pt x="2103438" y="149225"/>
                  <a:pt x="2101850" y="74613"/>
                  <a:pt x="2100263" y="0"/>
                </a:cubicBezTo>
                <a:lnTo>
                  <a:pt x="0" y="47625"/>
                </a:lnTo>
                <a:lnTo>
                  <a:pt x="566738" y="95250"/>
                </a:lnTo>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A5B14DE-8BB9-4219-BD0E-1D0F02E84460}"/>
              </a:ext>
            </a:extLst>
          </p:cNvPr>
          <p:cNvSpPr/>
          <p:nvPr/>
        </p:nvSpPr>
        <p:spPr>
          <a:xfrm>
            <a:off x="1547813" y="3690258"/>
            <a:ext cx="566737" cy="147638"/>
          </a:xfrm>
          <a:custGeom>
            <a:avLst/>
            <a:gdLst>
              <a:gd name="connsiteX0" fmla="*/ 38100 w 566737"/>
              <a:gd name="connsiteY0" fmla="*/ 0 h 147638"/>
              <a:gd name="connsiteX1" fmla="*/ 566737 w 566737"/>
              <a:gd name="connsiteY1" fmla="*/ 0 h 147638"/>
              <a:gd name="connsiteX2" fmla="*/ 552450 w 566737"/>
              <a:gd name="connsiteY2" fmla="*/ 119063 h 147638"/>
              <a:gd name="connsiteX3" fmla="*/ 0 w 566737"/>
              <a:gd name="connsiteY3" fmla="*/ 147638 h 147638"/>
              <a:gd name="connsiteX4" fmla="*/ 38100 w 566737"/>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7" h="147638">
                <a:moveTo>
                  <a:pt x="38100" y="0"/>
                </a:moveTo>
                <a:lnTo>
                  <a:pt x="566737" y="0"/>
                </a:lnTo>
                <a:lnTo>
                  <a:pt x="552450" y="119063"/>
                </a:lnTo>
                <a:lnTo>
                  <a:pt x="0" y="147638"/>
                </a:lnTo>
                <a:lnTo>
                  <a:pt x="3810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0279E299-173A-4798-98F8-3ABC450246E2}"/>
              </a:ext>
            </a:extLst>
          </p:cNvPr>
          <p:cNvSpPr/>
          <p:nvPr/>
        </p:nvSpPr>
        <p:spPr>
          <a:xfrm>
            <a:off x="4150519" y="2852058"/>
            <a:ext cx="642937" cy="235744"/>
          </a:xfrm>
          <a:custGeom>
            <a:avLst/>
            <a:gdLst>
              <a:gd name="connsiteX0" fmla="*/ 0 w 642937"/>
              <a:gd name="connsiteY0" fmla="*/ 214313 h 235744"/>
              <a:gd name="connsiteX1" fmla="*/ 228600 w 642937"/>
              <a:gd name="connsiteY1" fmla="*/ 123825 h 235744"/>
              <a:gd name="connsiteX2" fmla="*/ 476250 w 642937"/>
              <a:gd name="connsiteY2" fmla="*/ 30956 h 235744"/>
              <a:gd name="connsiteX3" fmla="*/ 642937 w 642937"/>
              <a:gd name="connsiteY3" fmla="*/ 0 h 235744"/>
              <a:gd name="connsiteX4" fmla="*/ 64294 w 642937"/>
              <a:gd name="connsiteY4" fmla="*/ 235744 h 235744"/>
              <a:gd name="connsiteX5" fmla="*/ 0 w 642937"/>
              <a:gd name="connsiteY5" fmla="*/ 214313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7" h="235744">
                <a:moveTo>
                  <a:pt x="0" y="214313"/>
                </a:moveTo>
                <a:lnTo>
                  <a:pt x="228600" y="123825"/>
                </a:lnTo>
                <a:lnTo>
                  <a:pt x="476250" y="30956"/>
                </a:lnTo>
                <a:lnTo>
                  <a:pt x="642937" y="0"/>
                </a:lnTo>
                <a:lnTo>
                  <a:pt x="64294" y="235744"/>
                </a:lnTo>
                <a:lnTo>
                  <a:pt x="0" y="214313"/>
                </a:lnTo>
                <a:close/>
              </a:path>
            </a:pathLst>
          </a:custGeom>
          <a:solidFill>
            <a:srgbClr val="797E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A01C5335-09A6-46A3-AB0B-AABE2F6E71CA}"/>
              </a:ext>
            </a:extLst>
          </p:cNvPr>
          <p:cNvSpPr/>
          <p:nvPr/>
        </p:nvSpPr>
        <p:spPr>
          <a:xfrm>
            <a:off x="3498160" y="2781720"/>
            <a:ext cx="1566209" cy="762000"/>
          </a:xfrm>
          <a:custGeom>
            <a:avLst/>
            <a:gdLst>
              <a:gd name="connsiteX0" fmla="*/ 1348154 w 1524000"/>
              <a:gd name="connsiteY0" fmla="*/ 23446 h 762000"/>
              <a:gd name="connsiteX1" fmla="*/ 1348154 w 1524000"/>
              <a:gd name="connsiteY1" fmla="*/ 23446 h 762000"/>
              <a:gd name="connsiteX2" fmla="*/ 1242646 w 1524000"/>
              <a:gd name="connsiteY2" fmla="*/ 70338 h 762000"/>
              <a:gd name="connsiteX3" fmla="*/ 1101969 w 1524000"/>
              <a:gd name="connsiteY3" fmla="*/ 105507 h 762000"/>
              <a:gd name="connsiteX4" fmla="*/ 633046 w 1524000"/>
              <a:gd name="connsiteY4" fmla="*/ 339969 h 762000"/>
              <a:gd name="connsiteX5" fmla="*/ 0 w 1524000"/>
              <a:gd name="connsiteY5" fmla="*/ 609600 h 762000"/>
              <a:gd name="connsiteX6" fmla="*/ 0 w 1524000"/>
              <a:gd name="connsiteY6" fmla="*/ 691661 h 762000"/>
              <a:gd name="connsiteX7" fmla="*/ 93785 w 1524000"/>
              <a:gd name="connsiteY7" fmla="*/ 762000 h 762000"/>
              <a:gd name="connsiteX8" fmla="*/ 211016 w 1524000"/>
              <a:gd name="connsiteY8" fmla="*/ 750276 h 762000"/>
              <a:gd name="connsiteX9" fmla="*/ 644769 w 1524000"/>
              <a:gd name="connsiteY9" fmla="*/ 457200 h 762000"/>
              <a:gd name="connsiteX10" fmla="*/ 1207477 w 1524000"/>
              <a:gd name="connsiteY10" fmla="*/ 293076 h 762000"/>
              <a:gd name="connsiteX11" fmla="*/ 1524000 w 1524000"/>
              <a:gd name="connsiteY11" fmla="*/ 246184 h 762000"/>
              <a:gd name="connsiteX12" fmla="*/ 1524000 w 1524000"/>
              <a:gd name="connsiteY12" fmla="*/ 0 h 762000"/>
              <a:gd name="connsiteX13" fmla="*/ 1348154 w 1524000"/>
              <a:gd name="connsiteY13" fmla="*/ 23446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0" h="762000">
                <a:moveTo>
                  <a:pt x="1348154" y="23446"/>
                </a:moveTo>
                <a:lnTo>
                  <a:pt x="1348154" y="23446"/>
                </a:lnTo>
                <a:lnTo>
                  <a:pt x="1242646" y="70338"/>
                </a:lnTo>
                <a:lnTo>
                  <a:pt x="1101969" y="105507"/>
                </a:lnTo>
                <a:lnTo>
                  <a:pt x="633046" y="339969"/>
                </a:lnTo>
                <a:lnTo>
                  <a:pt x="0" y="609600"/>
                </a:lnTo>
                <a:lnTo>
                  <a:pt x="0" y="691661"/>
                </a:lnTo>
                <a:lnTo>
                  <a:pt x="93785" y="762000"/>
                </a:lnTo>
                <a:lnTo>
                  <a:pt x="211016" y="750276"/>
                </a:lnTo>
                <a:lnTo>
                  <a:pt x="644769" y="457200"/>
                </a:lnTo>
                <a:lnTo>
                  <a:pt x="1207477" y="293076"/>
                </a:lnTo>
                <a:lnTo>
                  <a:pt x="1524000" y="246184"/>
                </a:lnTo>
                <a:lnTo>
                  <a:pt x="1524000" y="0"/>
                </a:lnTo>
                <a:lnTo>
                  <a:pt x="1348154" y="23446"/>
                </a:lnTo>
                <a:close/>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59DF51D6-E7D5-45EE-80C0-789D0119D37C}"/>
              </a:ext>
            </a:extLst>
          </p:cNvPr>
          <p:cNvSpPr/>
          <p:nvPr/>
        </p:nvSpPr>
        <p:spPr>
          <a:xfrm rot="240145">
            <a:off x="3782179" y="2940348"/>
            <a:ext cx="1723292" cy="592045"/>
          </a:xfrm>
          <a:custGeom>
            <a:avLst/>
            <a:gdLst>
              <a:gd name="connsiteX0" fmla="*/ 1207477 w 1723292"/>
              <a:gd name="connsiteY0" fmla="*/ 82061 h 644769"/>
              <a:gd name="connsiteX1" fmla="*/ 1207477 w 1723292"/>
              <a:gd name="connsiteY1" fmla="*/ 82061 h 644769"/>
              <a:gd name="connsiteX2" fmla="*/ 1207477 w 1723292"/>
              <a:gd name="connsiteY2" fmla="*/ 82061 h 644769"/>
              <a:gd name="connsiteX3" fmla="*/ 808892 w 1723292"/>
              <a:gd name="connsiteY3" fmla="*/ 187569 h 644769"/>
              <a:gd name="connsiteX4" fmla="*/ 574431 w 1723292"/>
              <a:gd name="connsiteY4" fmla="*/ 246184 h 644769"/>
              <a:gd name="connsiteX5" fmla="*/ 58615 w 1723292"/>
              <a:gd name="connsiteY5" fmla="*/ 539261 h 644769"/>
              <a:gd name="connsiteX6" fmla="*/ 0 w 1723292"/>
              <a:gd name="connsiteY6" fmla="*/ 609600 h 644769"/>
              <a:gd name="connsiteX7" fmla="*/ 140677 w 1723292"/>
              <a:gd name="connsiteY7" fmla="*/ 644769 h 644769"/>
              <a:gd name="connsiteX8" fmla="*/ 527538 w 1723292"/>
              <a:gd name="connsiteY8" fmla="*/ 515815 h 644769"/>
              <a:gd name="connsiteX9" fmla="*/ 1043354 w 1723292"/>
              <a:gd name="connsiteY9" fmla="*/ 339969 h 644769"/>
              <a:gd name="connsiteX10" fmla="*/ 1477108 w 1723292"/>
              <a:gd name="connsiteY10" fmla="*/ 293077 h 644769"/>
              <a:gd name="connsiteX11" fmla="*/ 1723292 w 1723292"/>
              <a:gd name="connsiteY11" fmla="*/ 257908 h 644769"/>
              <a:gd name="connsiteX12" fmla="*/ 1641231 w 1723292"/>
              <a:gd name="connsiteY12" fmla="*/ 0 h 644769"/>
              <a:gd name="connsiteX13" fmla="*/ 1207477 w 1723292"/>
              <a:gd name="connsiteY13" fmla="*/ 82061 h 64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3292" h="644769">
                <a:moveTo>
                  <a:pt x="1207477" y="82061"/>
                </a:moveTo>
                <a:lnTo>
                  <a:pt x="1207477" y="82061"/>
                </a:lnTo>
                <a:lnTo>
                  <a:pt x="1207477" y="82061"/>
                </a:lnTo>
                <a:lnTo>
                  <a:pt x="808892" y="187569"/>
                </a:lnTo>
                <a:lnTo>
                  <a:pt x="574431" y="246184"/>
                </a:lnTo>
                <a:lnTo>
                  <a:pt x="58615" y="539261"/>
                </a:lnTo>
                <a:lnTo>
                  <a:pt x="0" y="609600"/>
                </a:lnTo>
                <a:lnTo>
                  <a:pt x="140677" y="644769"/>
                </a:lnTo>
                <a:lnTo>
                  <a:pt x="527538" y="515815"/>
                </a:lnTo>
                <a:lnTo>
                  <a:pt x="1043354" y="339969"/>
                </a:lnTo>
                <a:lnTo>
                  <a:pt x="1477108" y="293077"/>
                </a:lnTo>
                <a:lnTo>
                  <a:pt x="1723292" y="257908"/>
                </a:lnTo>
                <a:lnTo>
                  <a:pt x="1641231" y="0"/>
                </a:lnTo>
                <a:lnTo>
                  <a:pt x="1207477" y="82061"/>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909B1C2-B56C-431E-9EB4-2D3E0EF2BDC2}"/>
              </a:ext>
            </a:extLst>
          </p:cNvPr>
          <p:cNvSpPr/>
          <p:nvPr/>
        </p:nvSpPr>
        <p:spPr>
          <a:xfrm>
            <a:off x="3750102" y="3110093"/>
            <a:ext cx="2086707" cy="584871"/>
          </a:xfrm>
          <a:custGeom>
            <a:avLst/>
            <a:gdLst>
              <a:gd name="connsiteX0" fmla="*/ 2028092 w 2086707"/>
              <a:gd name="connsiteY0" fmla="*/ 0 h 539261"/>
              <a:gd name="connsiteX1" fmla="*/ 1512277 w 2086707"/>
              <a:gd name="connsiteY1" fmla="*/ 117231 h 539261"/>
              <a:gd name="connsiteX2" fmla="*/ 1066800 w 2086707"/>
              <a:gd name="connsiteY2" fmla="*/ 152400 h 539261"/>
              <a:gd name="connsiteX3" fmla="*/ 691661 w 2086707"/>
              <a:gd name="connsiteY3" fmla="*/ 187569 h 539261"/>
              <a:gd name="connsiteX4" fmla="*/ 328246 w 2086707"/>
              <a:gd name="connsiteY4" fmla="*/ 281354 h 539261"/>
              <a:gd name="connsiteX5" fmla="*/ 0 w 2086707"/>
              <a:gd name="connsiteY5" fmla="*/ 363415 h 539261"/>
              <a:gd name="connsiteX6" fmla="*/ 11723 w 2086707"/>
              <a:gd name="connsiteY6" fmla="*/ 457200 h 539261"/>
              <a:gd name="connsiteX7" fmla="*/ 293077 w 2086707"/>
              <a:gd name="connsiteY7" fmla="*/ 539261 h 539261"/>
              <a:gd name="connsiteX8" fmla="*/ 633046 w 2086707"/>
              <a:gd name="connsiteY8" fmla="*/ 504092 h 539261"/>
              <a:gd name="connsiteX9" fmla="*/ 1031630 w 2086707"/>
              <a:gd name="connsiteY9" fmla="*/ 433754 h 539261"/>
              <a:gd name="connsiteX10" fmla="*/ 1992923 w 2086707"/>
              <a:gd name="connsiteY10" fmla="*/ 199292 h 539261"/>
              <a:gd name="connsiteX11" fmla="*/ 2086707 w 2086707"/>
              <a:gd name="connsiteY11" fmla="*/ 0 h 53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6707" h="539261">
                <a:moveTo>
                  <a:pt x="2028092" y="0"/>
                </a:moveTo>
                <a:lnTo>
                  <a:pt x="1512277" y="117231"/>
                </a:lnTo>
                <a:lnTo>
                  <a:pt x="1066800" y="152400"/>
                </a:lnTo>
                <a:lnTo>
                  <a:pt x="691661" y="187569"/>
                </a:lnTo>
                <a:lnTo>
                  <a:pt x="328246" y="281354"/>
                </a:lnTo>
                <a:lnTo>
                  <a:pt x="0" y="363415"/>
                </a:lnTo>
                <a:lnTo>
                  <a:pt x="11723" y="457200"/>
                </a:lnTo>
                <a:lnTo>
                  <a:pt x="293077" y="539261"/>
                </a:lnTo>
                <a:lnTo>
                  <a:pt x="633046" y="504092"/>
                </a:lnTo>
                <a:lnTo>
                  <a:pt x="1031630" y="433754"/>
                </a:lnTo>
                <a:lnTo>
                  <a:pt x="1992923" y="199292"/>
                </a:lnTo>
                <a:lnTo>
                  <a:pt x="2086707" y="0"/>
                </a:lnTo>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039A662-5A31-45F7-9AB7-8D5614C01881}"/>
              </a:ext>
            </a:extLst>
          </p:cNvPr>
          <p:cNvSpPr/>
          <p:nvPr/>
        </p:nvSpPr>
        <p:spPr>
          <a:xfrm>
            <a:off x="799516" y="3288047"/>
            <a:ext cx="3173632" cy="3001617"/>
          </a:xfrm>
          <a:custGeom>
            <a:avLst/>
            <a:gdLst>
              <a:gd name="connsiteX0" fmla="*/ 2107095 w 2266121"/>
              <a:gd name="connsiteY0" fmla="*/ 0 h 3001617"/>
              <a:gd name="connsiteX1" fmla="*/ 1729408 w 2266121"/>
              <a:gd name="connsiteY1" fmla="*/ 278295 h 3001617"/>
              <a:gd name="connsiteX2" fmla="*/ 1232452 w 2266121"/>
              <a:gd name="connsiteY2" fmla="*/ 715617 h 3001617"/>
              <a:gd name="connsiteX3" fmla="*/ 815008 w 2266121"/>
              <a:gd name="connsiteY3" fmla="*/ 1311965 h 3001617"/>
              <a:gd name="connsiteX4" fmla="*/ 218660 w 2266121"/>
              <a:gd name="connsiteY4" fmla="*/ 2325756 h 3001617"/>
              <a:gd name="connsiteX5" fmla="*/ 0 w 2266121"/>
              <a:gd name="connsiteY5" fmla="*/ 2941982 h 3001617"/>
              <a:gd name="connsiteX6" fmla="*/ 337930 w 2266121"/>
              <a:gd name="connsiteY6" fmla="*/ 3001617 h 3001617"/>
              <a:gd name="connsiteX7" fmla="*/ 536713 w 2266121"/>
              <a:gd name="connsiteY7" fmla="*/ 2445026 h 3001617"/>
              <a:gd name="connsiteX8" fmla="*/ 1013791 w 2266121"/>
              <a:gd name="connsiteY8" fmla="*/ 1610139 h 3001617"/>
              <a:gd name="connsiteX9" fmla="*/ 1490869 w 2266121"/>
              <a:gd name="connsiteY9" fmla="*/ 894521 h 3001617"/>
              <a:gd name="connsiteX10" fmla="*/ 1948069 w 2266121"/>
              <a:gd name="connsiteY10" fmla="*/ 536713 h 3001617"/>
              <a:gd name="connsiteX11" fmla="*/ 2266121 w 2266121"/>
              <a:gd name="connsiteY11" fmla="*/ 377687 h 3001617"/>
              <a:gd name="connsiteX12" fmla="*/ 2206487 w 2266121"/>
              <a:gd name="connsiteY12" fmla="*/ 39756 h 300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6121" h="3001617">
                <a:moveTo>
                  <a:pt x="2107095" y="0"/>
                </a:moveTo>
                <a:lnTo>
                  <a:pt x="1729408" y="278295"/>
                </a:lnTo>
                <a:lnTo>
                  <a:pt x="1232452" y="715617"/>
                </a:lnTo>
                <a:lnTo>
                  <a:pt x="815008" y="1311965"/>
                </a:lnTo>
                <a:lnTo>
                  <a:pt x="218660" y="2325756"/>
                </a:lnTo>
                <a:lnTo>
                  <a:pt x="0" y="2941982"/>
                </a:lnTo>
                <a:lnTo>
                  <a:pt x="337930" y="3001617"/>
                </a:lnTo>
                <a:lnTo>
                  <a:pt x="536713" y="2445026"/>
                </a:lnTo>
                <a:lnTo>
                  <a:pt x="1013791" y="1610139"/>
                </a:lnTo>
                <a:lnTo>
                  <a:pt x="1490869" y="894521"/>
                </a:lnTo>
                <a:lnTo>
                  <a:pt x="1948069" y="536713"/>
                </a:lnTo>
                <a:lnTo>
                  <a:pt x="2266121" y="377687"/>
                </a:lnTo>
                <a:lnTo>
                  <a:pt x="2206487" y="39756"/>
                </a:lnTo>
              </a:path>
            </a:pathLst>
          </a:custGeom>
          <a:solidFill>
            <a:srgbClr val="7B99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BBE4C78-76AA-4851-B4FC-8C3222F64D0C}"/>
              </a:ext>
            </a:extLst>
          </p:cNvPr>
          <p:cNvSpPr/>
          <p:nvPr/>
        </p:nvSpPr>
        <p:spPr>
          <a:xfrm>
            <a:off x="4098960" y="2935652"/>
            <a:ext cx="376237" cy="116431"/>
          </a:xfrm>
          <a:custGeom>
            <a:avLst/>
            <a:gdLst>
              <a:gd name="connsiteX0" fmla="*/ 0 w 376237"/>
              <a:gd name="connsiteY0" fmla="*/ 38100 h 123825"/>
              <a:gd name="connsiteX1" fmla="*/ 157162 w 376237"/>
              <a:gd name="connsiteY1" fmla="*/ 19050 h 123825"/>
              <a:gd name="connsiteX2" fmla="*/ 376237 w 376237"/>
              <a:gd name="connsiteY2" fmla="*/ 0 h 123825"/>
              <a:gd name="connsiteX3" fmla="*/ 33337 w 376237"/>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376237" h="123825">
                <a:moveTo>
                  <a:pt x="0" y="38100"/>
                </a:moveTo>
                <a:lnTo>
                  <a:pt x="157162" y="19050"/>
                </a:lnTo>
                <a:lnTo>
                  <a:pt x="376237" y="0"/>
                </a:lnTo>
                <a:lnTo>
                  <a:pt x="33337" y="123825"/>
                </a:lnTo>
              </a:path>
            </a:pathLst>
          </a:custGeom>
          <a:solidFill>
            <a:srgbClr val="797E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FB5EB12-39D7-4CC1-ADA1-82F104A4F951}"/>
              </a:ext>
            </a:extLst>
          </p:cNvPr>
          <p:cNvSpPr/>
          <p:nvPr/>
        </p:nvSpPr>
        <p:spPr>
          <a:xfrm>
            <a:off x="3362325" y="2904446"/>
            <a:ext cx="1128713" cy="500062"/>
          </a:xfrm>
          <a:custGeom>
            <a:avLst/>
            <a:gdLst>
              <a:gd name="connsiteX0" fmla="*/ 71438 w 1128713"/>
              <a:gd name="connsiteY0" fmla="*/ 476250 h 500062"/>
              <a:gd name="connsiteX1" fmla="*/ 504825 w 1128713"/>
              <a:gd name="connsiteY1" fmla="*/ 261937 h 500062"/>
              <a:gd name="connsiteX2" fmla="*/ 752475 w 1128713"/>
              <a:gd name="connsiteY2" fmla="*/ 157162 h 500062"/>
              <a:gd name="connsiteX3" fmla="*/ 1128713 w 1128713"/>
              <a:gd name="connsiteY3" fmla="*/ 33337 h 500062"/>
              <a:gd name="connsiteX4" fmla="*/ 1057275 w 1128713"/>
              <a:gd name="connsiteY4" fmla="*/ 0 h 500062"/>
              <a:gd name="connsiteX5" fmla="*/ 881063 w 1128713"/>
              <a:gd name="connsiteY5" fmla="*/ 4762 h 500062"/>
              <a:gd name="connsiteX6" fmla="*/ 719138 w 1128713"/>
              <a:gd name="connsiteY6" fmla="*/ 42862 h 500062"/>
              <a:gd name="connsiteX7" fmla="*/ 481013 w 1128713"/>
              <a:gd name="connsiteY7" fmla="*/ 200025 h 500062"/>
              <a:gd name="connsiteX8" fmla="*/ 0 w 1128713"/>
              <a:gd name="connsiteY8" fmla="*/ 500062 h 500062"/>
              <a:gd name="connsiteX9" fmla="*/ 609600 w 1128713"/>
              <a:gd name="connsiteY9" fmla="*/ 219075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8713" h="500062">
                <a:moveTo>
                  <a:pt x="71438" y="476250"/>
                </a:moveTo>
                <a:lnTo>
                  <a:pt x="504825" y="261937"/>
                </a:lnTo>
                <a:lnTo>
                  <a:pt x="752475" y="157162"/>
                </a:lnTo>
                <a:lnTo>
                  <a:pt x="1128713" y="33337"/>
                </a:lnTo>
                <a:lnTo>
                  <a:pt x="1057275" y="0"/>
                </a:lnTo>
                <a:lnTo>
                  <a:pt x="881063" y="4762"/>
                </a:lnTo>
                <a:lnTo>
                  <a:pt x="719138" y="42862"/>
                </a:lnTo>
                <a:lnTo>
                  <a:pt x="481013" y="200025"/>
                </a:lnTo>
                <a:lnTo>
                  <a:pt x="0" y="500062"/>
                </a:lnTo>
                <a:lnTo>
                  <a:pt x="609600" y="219075"/>
                </a:lnTo>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1E733CF-226A-47FB-A0FE-800460011159}"/>
              </a:ext>
            </a:extLst>
          </p:cNvPr>
          <p:cNvSpPr/>
          <p:nvPr/>
        </p:nvSpPr>
        <p:spPr>
          <a:xfrm>
            <a:off x="3224213" y="2875871"/>
            <a:ext cx="933450" cy="589618"/>
          </a:xfrm>
          <a:custGeom>
            <a:avLst/>
            <a:gdLst>
              <a:gd name="connsiteX0" fmla="*/ 0 w 933450"/>
              <a:gd name="connsiteY0" fmla="*/ 576262 h 576262"/>
              <a:gd name="connsiteX1" fmla="*/ 390525 w 933450"/>
              <a:gd name="connsiteY1" fmla="*/ 304800 h 576262"/>
              <a:gd name="connsiteX2" fmla="*/ 590550 w 933450"/>
              <a:gd name="connsiteY2" fmla="*/ 128587 h 576262"/>
              <a:gd name="connsiteX3" fmla="*/ 747712 w 933450"/>
              <a:gd name="connsiteY3" fmla="*/ 4762 h 576262"/>
              <a:gd name="connsiteX4" fmla="*/ 852487 w 933450"/>
              <a:gd name="connsiteY4" fmla="*/ 0 h 576262"/>
              <a:gd name="connsiteX5" fmla="*/ 933450 w 933450"/>
              <a:gd name="connsiteY5" fmla="*/ 57150 h 576262"/>
              <a:gd name="connsiteX6" fmla="*/ 728662 w 933450"/>
              <a:gd name="connsiteY6" fmla="*/ 142875 h 576262"/>
              <a:gd name="connsiteX7" fmla="*/ 0 w 933450"/>
              <a:gd name="connsiteY7" fmla="*/ 576262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450" h="576262">
                <a:moveTo>
                  <a:pt x="0" y="576262"/>
                </a:moveTo>
                <a:lnTo>
                  <a:pt x="390525" y="304800"/>
                </a:lnTo>
                <a:lnTo>
                  <a:pt x="590550" y="128587"/>
                </a:lnTo>
                <a:lnTo>
                  <a:pt x="747712" y="4762"/>
                </a:lnTo>
                <a:lnTo>
                  <a:pt x="852487" y="0"/>
                </a:lnTo>
                <a:lnTo>
                  <a:pt x="933450" y="57150"/>
                </a:lnTo>
                <a:lnTo>
                  <a:pt x="728662" y="142875"/>
                </a:lnTo>
                <a:lnTo>
                  <a:pt x="0" y="576262"/>
                </a:lnTo>
                <a:close/>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C5E0075-D675-4DCD-B788-1D4206EC83D4}"/>
              </a:ext>
            </a:extLst>
          </p:cNvPr>
          <p:cNvSpPr/>
          <p:nvPr/>
        </p:nvSpPr>
        <p:spPr>
          <a:xfrm>
            <a:off x="3190875" y="2804433"/>
            <a:ext cx="881063" cy="681038"/>
          </a:xfrm>
          <a:custGeom>
            <a:avLst/>
            <a:gdLst>
              <a:gd name="connsiteX0" fmla="*/ 881063 w 881063"/>
              <a:gd name="connsiteY0" fmla="*/ 80963 h 681038"/>
              <a:gd name="connsiteX1" fmla="*/ 823913 w 881063"/>
              <a:gd name="connsiteY1" fmla="*/ 19050 h 681038"/>
              <a:gd name="connsiteX2" fmla="*/ 776288 w 881063"/>
              <a:gd name="connsiteY2" fmla="*/ 0 h 681038"/>
              <a:gd name="connsiteX3" fmla="*/ 628650 w 881063"/>
              <a:gd name="connsiteY3" fmla="*/ 28575 h 681038"/>
              <a:gd name="connsiteX4" fmla="*/ 309563 w 881063"/>
              <a:gd name="connsiteY4" fmla="*/ 347663 h 681038"/>
              <a:gd name="connsiteX5" fmla="*/ 0 w 881063"/>
              <a:gd name="connsiteY5" fmla="*/ 681038 h 681038"/>
              <a:gd name="connsiteX6" fmla="*/ 471488 w 881063"/>
              <a:gd name="connsiteY6" fmla="*/ 319088 h 681038"/>
              <a:gd name="connsiteX7" fmla="*/ 762000 w 881063"/>
              <a:gd name="connsiteY7" fmla="*/ 104775 h 681038"/>
              <a:gd name="connsiteX8" fmla="*/ 881063 w 881063"/>
              <a:gd name="connsiteY8" fmla="*/ 80963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063" h="681038">
                <a:moveTo>
                  <a:pt x="881063" y="80963"/>
                </a:moveTo>
                <a:lnTo>
                  <a:pt x="823913" y="19050"/>
                </a:lnTo>
                <a:lnTo>
                  <a:pt x="776288" y="0"/>
                </a:lnTo>
                <a:lnTo>
                  <a:pt x="628650" y="28575"/>
                </a:lnTo>
                <a:lnTo>
                  <a:pt x="309563" y="347663"/>
                </a:lnTo>
                <a:lnTo>
                  <a:pt x="0" y="681038"/>
                </a:lnTo>
                <a:lnTo>
                  <a:pt x="471488" y="319088"/>
                </a:lnTo>
                <a:lnTo>
                  <a:pt x="762000" y="104775"/>
                </a:lnTo>
                <a:lnTo>
                  <a:pt x="881063" y="80963"/>
                </a:lnTo>
                <a:close/>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755C5E08-D88C-4147-AA9A-0FDF211373AF}"/>
              </a:ext>
            </a:extLst>
          </p:cNvPr>
          <p:cNvSpPr/>
          <p:nvPr/>
        </p:nvSpPr>
        <p:spPr>
          <a:xfrm>
            <a:off x="3171825" y="2761571"/>
            <a:ext cx="766763" cy="728662"/>
          </a:xfrm>
          <a:custGeom>
            <a:avLst/>
            <a:gdLst>
              <a:gd name="connsiteX0" fmla="*/ 766763 w 766763"/>
              <a:gd name="connsiteY0" fmla="*/ 47625 h 728662"/>
              <a:gd name="connsiteX1" fmla="*/ 666750 w 766763"/>
              <a:gd name="connsiteY1" fmla="*/ 4762 h 728662"/>
              <a:gd name="connsiteX2" fmla="*/ 595313 w 766763"/>
              <a:gd name="connsiteY2" fmla="*/ 0 h 728662"/>
              <a:gd name="connsiteX3" fmla="*/ 523875 w 766763"/>
              <a:gd name="connsiteY3" fmla="*/ 42862 h 728662"/>
              <a:gd name="connsiteX4" fmla="*/ 142875 w 766763"/>
              <a:gd name="connsiteY4" fmla="*/ 485775 h 728662"/>
              <a:gd name="connsiteX5" fmla="*/ 0 w 766763"/>
              <a:gd name="connsiteY5" fmla="*/ 728662 h 728662"/>
              <a:gd name="connsiteX6" fmla="*/ 338138 w 766763"/>
              <a:gd name="connsiteY6" fmla="*/ 381000 h 728662"/>
              <a:gd name="connsiteX7" fmla="*/ 628650 w 766763"/>
              <a:gd name="connsiteY7" fmla="*/ 100012 h 728662"/>
              <a:gd name="connsiteX8" fmla="*/ 714375 w 766763"/>
              <a:gd name="connsiteY8" fmla="*/ 66675 h 728662"/>
              <a:gd name="connsiteX9" fmla="*/ 766763 w 766763"/>
              <a:gd name="connsiteY9" fmla="*/ 47625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763" h="728662">
                <a:moveTo>
                  <a:pt x="766763" y="47625"/>
                </a:moveTo>
                <a:lnTo>
                  <a:pt x="666750" y="4762"/>
                </a:lnTo>
                <a:lnTo>
                  <a:pt x="595313" y="0"/>
                </a:lnTo>
                <a:lnTo>
                  <a:pt x="523875" y="42862"/>
                </a:lnTo>
                <a:lnTo>
                  <a:pt x="142875" y="485775"/>
                </a:lnTo>
                <a:lnTo>
                  <a:pt x="0" y="728662"/>
                </a:lnTo>
                <a:lnTo>
                  <a:pt x="338138" y="381000"/>
                </a:lnTo>
                <a:lnTo>
                  <a:pt x="628650" y="100012"/>
                </a:lnTo>
                <a:lnTo>
                  <a:pt x="714375" y="66675"/>
                </a:lnTo>
                <a:lnTo>
                  <a:pt x="766763" y="47625"/>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DC5A814-7ABB-4B36-91BF-62F47DA37A3B}"/>
              </a:ext>
            </a:extLst>
          </p:cNvPr>
          <p:cNvSpPr/>
          <p:nvPr/>
        </p:nvSpPr>
        <p:spPr>
          <a:xfrm>
            <a:off x="3081338" y="2728233"/>
            <a:ext cx="719137" cy="795338"/>
          </a:xfrm>
          <a:custGeom>
            <a:avLst/>
            <a:gdLst>
              <a:gd name="connsiteX0" fmla="*/ 719137 w 719137"/>
              <a:gd name="connsiteY0" fmla="*/ 23813 h 795338"/>
              <a:gd name="connsiteX1" fmla="*/ 619125 w 719137"/>
              <a:gd name="connsiteY1" fmla="*/ 0 h 795338"/>
              <a:gd name="connsiteX2" fmla="*/ 538162 w 719137"/>
              <a:gd name="connsiteY2" fmla="*/ 47625 h 795338"/>
              <a:gd name="connsiteX3" fmla="*/ 261937 w 719137"/>
              <a:gd name="connsiteY3" fmla="*/ 381000 h 795338"/>
              <a:gd name="connsiteX4" fmla="*/ 0 w 719137"/>
              <a:gd name="connsiteY4" fmla="*/ 795338 h 795338"/>
              <a:gd name="connsiteX5" fmla="*/ 190500 w 719137"/>
              <a:gd name="connsiteY5" fmla="*/ 595313 h 795338"/>
              <a:gd name="connsiteX6" fmla="*/ 395287 w 719137"/>
              <a:gd name="connsiteY6" fmla="*/ 328613 h 795338"/>
              <a:gd name="connsiteX7" fmla="*/ 657225 w 719137"/>
              <a:gd name="connsiteY7" fmla="*/ 47625 h 795338"/>
              <a:gd name="connsiteX8" fmla="*/ 719137 w 719137"/>
              <a:gd name="connsiteY8" fmla="*/ 23813 h 79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37" h="795338">
                <a:moveTo>
                  <a:pt x="719137" y="23813"/>
                </a:moveTo>
                <a:lnTo>
                  <a:pt x="619125" y="0"/>
                </a:lnTo>
                <a:lnTo>
                  <a:pt x="538162" y="47625"/>
                </a:lnTo>
                <a:lnTo>
                  <a:pt x="261937" y="381000"/>
                </a:lnTo>
                <a:lnTo>
                  <a:pt x="0" y="795338"/>
                </a:lnTo>
                <a:lnTo>
                  <a:pt x="190500" y="595313"/>
                </a:lnTo>
                <a:lnTo>
                  <a:pt x="395287" y="328613"/>
                </a:lnTo>
                <a:lnTo>
                  <a:pt x="657225" y="47625"/>
                </a:lnTo>
                <a:lnTo>
                  <a:pt x="719137" y="23813"/>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D00D757-A1E8-497F-96CD-EACFB57F95E5}"/>
              </a:ext>
            </a:extLst>
          </p:cNvPr>
          <p:cNvSpPr/>
          <p:nvPr/>
        </p:nvSpPr>
        <p:spPr>
          <a:xfrm>
            <a:off x="3077029" y="3265715"/>
            <a:ext cx="7387771" cy="827314"/>
          </a:xfrm>
          <a:custGeom>
            <a:avLst/>
            <a:gdLst>
              <a:gd name="connsiteX0" fmla="*/ 0 w 7387771"/>
              <a:gd name="connsiteY0" fmla="*/ 827314 h 827314"/>
              <a:gd name="connsiteX1" fmla="*/ 0 w 7387771"/>
              <a:gd name="connsiteY1" fmla="*/ 827314 h 827314"/>
              <a:gd name="connsiteX2" fmla="*/ 1088571 w 7387771"/>
              <a:gd name="connsiteY2" fmla="*/ 232229 h 827314"/>
              <a:gd name="connsiteX3" fmla="*/ 1915885 w 7387771"/>
              <a:gd name="connsiteY3" fmla="*/ 116114 h 827314"/>
              <a:gd name="connsiteX4" fmla="*/ 2859314 w 7387771"/>
              <a:gd name="connsiteY4" fmla="*/ 0 h 827314"/>
              <a:gd name="connsiteX5" fmla="*/ 3730171 w 7387771"/>
              <a:gd name="connsiteY5" fmla="*/ 0 h 827314"/>
              <a:gd name="connsiteX6" fmla="*/ 5544457 w 7387771"/>
              <a:gd name="connsiteY6" fmla="*/ 43543 h 827314"/>
              <a:gd name="connsiteX7" fmla="*/ 6531428 w 7387771"/>
              <a:gd name="connsiteY7" fmla="*/ 116114 h 827314"/>
              <a:gd name="connsiteX8" fmla="*/ 7373257 w 7387771"/>
              <a:gd name="connsiteY8" fmla="*/ 290286 h 827314"/>
              <a:gd name="connsiteX9" fmla="*/ 7387771 w 7387771"/>
              <a:gd name="connsiteY9" fmla="*/ 551543 h 827314"/>
              <a:gd name="connsiteX10" fmla="*/ 5921828 w 7387771"/>
              <a:gd name="connsiteY10" fmla="*/ 290286 h 827314"/>
              <a:gd name="connsiteX11" fmla="*/ 4789714 w 7387771"/>
              <a:gd name="connsiteY11" fmla="*/ 217714 h 827314"/>
              <a:gd name="connsiteX12" fmla="*/ 2960914 w 7387771"/>
              <a:gd name="connsiteY12" fmla="*/ 159657 h 827314"/>
              <a:gd name="connsiteX13" fmla="*/ 1727200 w 7387771"/>
              <a:gd name="connsiteY13" fmla="*/ 304800 h 827314"/>
              <a:gd name="connsiteX14" fmla="*/ 841828 w 7387771"/>
              <a:gd name="connsiteY14" fmla="*/ 435429 h 827314"/>
              <a:gd name="connsiteX15" fmla="*/ 870857 w 7387771"/>
              <a:gd name="connsiteY15" fmla="*/ 304800 h 8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87771" h="827314">
                <a:moveTo>
                  <a:pt x="0" y="827314"/>
                </a:moveTo>
                <a:lnTo>
                  <a:pt x="0" y="827314"/>
                </a:lnTo>
                <a:lnTo>
                  <a:pt x="1088571" y="232229"/>
                </a:lnTo>
                <a:lnTo>
                  <a:pt x="1915885" y="116114"/>
                </a:lnTo>
                <a:lnTo>
                  <a:pt x="2859314" y="0"/>
                </a:lnTo>
                <a:lnTo>
                  <a:pt x="3730171" y="0"/>
                </a:lnTo>
                <a:lnTo>
                  <a:pt x="5544457" y="43543"/>
                </a:lnTo>
                <a:lnTo>
                  <a:pt x="6531428" y="116114"/>
                </a:lnTo>
                <a:lnTo>
                  <a:pt x="7373257" y="290286"/>
                </a:lnTo>
                <a:lnTo>
                  <a:pt x="7387771" y="551543"/>
                </a:lnTo>
                <a:lnTo>
                  <a:pt x="5921828" y="290286"/>
                </a:lnTo>
                <a:lnTo>
                  <a:pt x="4789714" y="217714"/>
                </a:lnTo>
                <a:lnTo>
                  <a:pt x="2960914" y="159657"/>
                </a:lnTo>
                <a:lnTo>
                  <a:pt x="1727200" y="304800"/>
                </a:lnTo>
                <a:lnTo>
                  <a:pt x="841828" y="435429"/>
                </a:lnTo>
                <a:lnTo>
                  <a:pt x="870857" y="304800"/>
                </a:lnTo>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24DCB91-1C8D-4654-B6F5-6161421A12C6}"/>
              </a:ext>
            </a:extLst>
          </p:cNvPr>
          <p:cNvSpPr/>
          <p:nvPr/>
        </p:nvSpPr>
        <p:spPr>
          <a:xfrm>
            <a:off x="812800" y="3352801"/>
            <a:ext cx="2859314" cy="725714"/>
          </a:xfrm>
          <a:custGeom>
            <a:avLst/>
            <a:gdLst>
              <a:gd name="connsiteX0" fmla="*/ 130629 w 2859314"/>
              <a:gd name="connsiteY0" fmla="*/ 174171 h 725714"/>
              <a:gd name="connsiteX1" fmla="*/ 725714 w 2859314"/>
              <a:gd name="connsiteY1" fmla="*/ 174171 h 725714"/>
              <a:gd name="connsiteX2" fmla="*/ 2002971 w 2859314"/>
              <a:gd name="connsiteY2" fmla="*/ 116114 h 725714"/>
              <a:gd name="connsiteX3" fmla="*/ 2409371 w 2859314"/>
              <a:gd name="connsiteY3" fmla="*/ 87086 h 725714"/>
              <a:gd name="connsiteX4" fmla="*/ 2859314 w 2859314"/>
              <a:gd name="connsiteY4" fmla="*/ 0 h 725714"/>
              <a:gd name="connsiteX5" fmla="*/ 2293257 w 2859314"/>
              <a:gd name="connsiteY5" fmla="*/ 348343 h 725714"/>
              <a:gd name="connsiteX6" fmla="*/ 1843314 w 2859314"/>
              <a:gd name="connsiteY6" fmla="*/ 595086 h 725714"/>
              <a:gd name="connsiteX7" fmla="*/ 885371 w 2859314"/>
              <a:gd name="connsiteY7" fmla="*/ 725714 h 725714"/>
              <a:gd name="connsiteX8" fmla="*/ 261257 w 2859314"/>
              <a:gd name="connsiteY8" fmla="*/ 638628 h 725714"/>
              <a:gd name="connsiteX9" fmla="*/ 0 w 2859314"/>
              <a:gd name="connsiteY9" fmla="*/ 566057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314" h="725714">
                <a:moveTo>
                  <a:pt x="130629" y="174171"/>
                </a:moveTo>
                <a:lnTo>
                  <a:pt x="725714" y="174171"/>
                </a:lnTo>
                <a:lnTo>
                  <a:pt x="2002971" y="116114"/>
                </a:lnTo>
                <a:lnTo>
                  <a:pt x="2409371" y="87086"/>
                </a:lnTo>
                <a:lnTo>
                  <a:pt x="2859314" y="0"/>
                </a:lnTo>
                <a:lnTo>
                  <a:pt x="2293257" y="348343"/>
                </a:lnTo>
                <a:lnTo>
                  <a:pt x="1843314" y="595086"/>
                </a:lnTo>
                <a:lnTo>
                  <a:pt x="885371" y="725714"/>
                </a:lnTo>
                <a:lnTo>
                  <a:pt x="261257" y="638628"/>
                </a:lnTo>
                <a:lnTo>
                  <a:pt x="0" y="566057"/>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2BE5F11-2512-4D2C-AD9E-BD34E24A635A}"/>
              </a:ext>
            </a:extLst>
          </p:cNvPr>
          <p:cNvSpPr/>
          <p:nvPr/>
        </p:nvSpPr>
        <p:spPr>
          <a:xfrm>
            <a:off x="2235200" y="3265715"/>
            <a:ext cx="1494971" cy="1059543"/>
          </a:xfrm>
          <a:custGeom>
            <a:avLst/>
            <a:gdLst>
              <a:gd name="connsiteX0" fmla="*/ 1494971 w 1494971"/>
              <a:gd name="connsiteY0" fmla="*/ 0 h 1059543"/>
              <a:gd name="connsiteX1" fmla="*/ 1494971 w 1494971"/>
              <a:gd name="connsiteY1" fmla="*/ 0 h 1059543"/>
              <a:gd name="connsiteX2" fmla="*/ 885371 w 1494971"/>
              <a:gd name="connsiteY2" fmla="*/ 275772 h 1059543"/>
              <a:gd name="connsiteX3" fmla="*/ 348343 w 1494971"/>
              <a:gd name="connsiteY3" fmla="*/ 682172 h 1059543"/>
              <a:gd name="connsiteX4" fmla="*/ 0 w 1494971"/>
              <a:gd name="connsiteY4" fmla="*/ 1059543 h 1059543"/>
              <a:gd name="connsiteX5" fmla="*/ 0 w 1494971"/>
              <a:gd name="connsiteY5" fmla="*/ 1059543 h 105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971" h="1059543">
                <a:moveTo>
                  <a:pt x="1494971" y="0"/>
                </a:moveTo>
                <a:lnTo>
                  <a:pt x="1494971" y="0"/>
                </a:lnTo>
                <a:lnTo>
                  <a:pt x="885371" y="275772"/>
                </a:lnTo>
                <a:lnTo>
                  <a:pt x="348343" y="682172"/>
                </a:lnTo>
                <a:lnTo>
                  <a:pt x="0" y="1059543"/>
                </a:lnTo>
                <a:lnTo>
                  <a:pt x="0" y="105954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4163553-F844-4C83-82FB-5BE96F83A7C8}"/>
              </a:ext>
            </a:extLst>
          </p:cNvPr>
          <p:cNvSpPr/>
          <p:nvPr/>
        </p:nvSpPr>
        <p:spPr>
          <a:xfrm>
            <a:off x="2423886" y="3570515"/>
            <a:ext cx="1088571" cy="841829"/>
          </a:xfrm>
          <a:custGeom>
            <a:avLst/>
            <a:gdLst>
              <a:gd name="connsiteX0" fmla="*/ 1088571 w 1088571"/>
              <a:gd name="connsiteY0" fmla="*/ 0 h 841829"/>
              <a:gd name="connsiteX1" fmla="*/ 232228 w 1088571"/>
              <a:gd name="connsiteY1" fmla="*/ 566057 h 841829"/>
              <a:gd name="connsiteX2" fmla="*/ 0 w 1088571"/>
              <a:gd name="connsiteY2" fmla="*/ 841829 h 841829"/>
            </a:gdLst>
            <a:ahLst/>
            <a:cxnLst>
              <a:cxn ang="0">
                <a:pos x="connsiteX0" y="connsiteY0"/>
              </a:cxn>
              <a:cxn ang="0">
                <a:pos x="connsiteX1" y="connsiteY1"/>
              </a:cxn>
              <a:cxn ang="0">
                <a:pos x="connsiteX2" y="connsiteY2"/>
              </a:cxn>
            </a:cxnLst>
            <a:rect l="l" t="t" r="r" b="b"/>
            <a:pathLst>
              <a:path w="1088571" h="841829">
                <a:moveTo>
                  <a:pt x="1088571" y="0"/>
                </a:moveTo>
                <a:cubicBezTo>
                  <a:pt x="751113" y="212876"/>
                  <a:pt x="413656" y="425752"/>
                  <a:pt x="232228" y="566057"/>
                </a:cubicBezTo>
                <a:cubicBezTo>
                  <a:pt x="50800" y="706362"/>
                  <a:pt x="25400" y="774095"/>
                  <a:pt x="0" y="841829"/>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74F0993-0D73-4D52-B865-621749719E60}"/>
              </a:ext>
            </a:extLst>
          </p:cNvPr>
          <p:cNvCxnSpPr>
            <a:cxnSpLocks/>
          </p:cNvCxnSpPr>
          <p:nvPr/>
        </p:nvCxnSpPr>
        <p:spPr>
          <a:xfrm flipV="1">
            <a:off x="2114550" y="3543720"/>
            <a:ext cx="509380" cy="3358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56CE900-0BCF-499C-A630-5E43DD5A5085}"/>
              </a:ext>
            </a:extLst>
          </p:cNvPr>
          <p:cNvSpPr/>
          <p:nvPr/>
        </p:nvSpPr>
        <p:spPr>
          <a:xfrm>
            <a:off x="624114" y="435429"/>
            <a:ext cx="10479315" cy="21608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DF85D678-48FA-4A5D-9E4C-95B1FCDDEF74}"/>
              </a:ext>
            </a:extLst>
          </p:cNvPr>
          <p:cNvSpPr/>
          <p:nvPr/>
        </p:nvSpPr>
        <p:spPr>
          <a:xfrm>
            <a:off x="8772525" y="2904446"/>
            <a:ext cx="1190625" cy="147637"/>
          </a:xfrm>
          <a:custGeom>
            <a:avLst/>
            <a:gdLst>
              <a:gd name="connsiteX0" fmla="*/ 0 w 1190625"/>
              <a:gd name="connsiteY0" fmla="*/ 0 h 147637"/>
              <a:gd name="connsiteX1" fmla="*/ 38100 w 1190625"/>
              <a:gd name="connsiteY1" fmla="*/ 100012 h 147637"/>
              <a:gd name="connsiteX2" fmla="*/ 1176338 w 1190625"/>
              <a:gd name="connsiteY2" fmla="*/ 147637 h 147637"/>
              <a:gd name="connsiteX3" fmla="*/ 1190625 w 1190625"/>
              <a:gd name="connsiteY3" fmla="*/ 19050 h 147637"/>
              <a:gd name="connsiteX4" fmla="*/ 0 w 1190625"/>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5" h="147637">
                <a:moveTo>
                  <a:pt x="0" y="0"/>
                </a:moveTo>
                <a:lnTo>
                  <a:pt x="38100" y="100012"/>
                </a:lnTo>
                <a:lnTo>
                  <a:pt x="1176338" y="147637"/>
                </a:lnTo>
                <a:lnTo>
                  <a:pt x="1190625" y="19050"/>
                </a:lnTo>
                <a:lnTo>
                  <a:pt x="0" y="0"/>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CAF00AC-BA93-43B4-AFC4-14BC5B49F74B}"/>
              </a:ext>
            </a:extLst>
          </p:cNvPr>
          <p:cNvSpPr/>
          <p:nvPr/>
        </p:nvSpPr>
        <p:spPr>
          <a:xfrm>
            <a:off x="3667125" y="2642276"/>
            <a:ext cx="6812189" cy="822960"/>
          </a:xfrm>
          <a:custGeom>
            <a:avLst/>
            <a:gdLst>
              <a:gd name="connsiteX0" fmla="*/ 0 w 6778171"/>
              <a:gd name="connsiteY0" fmla="*/ 609600 h 653143"/>
              <a:gd name="connsiteX1" fmla="*/ 0 w 6778171"/>
              <a:gd name="connsiteY1" fmla="*/ 508000 h 653143"/>
              <a:gd name="connsiteX2" fmla="*/ 783771 w 6778171"/>
              <a:gd name="connsiteY2" fmla="*/ 261257 h 653143"/>
              <a:gd name="connsiteX3" fmla="*/ 1132114 w 6778171"/>
              <a:gd name="connsiteY3" fmla="*/ 130628 h 653143"/>
              <a:gd name="connsiteX4" fmla="*/ 1567543 w 6778171"/>
              <a:gd name="connsiteY4" fmla="*/ 87085 h 653143"/>
              <a:gd name="connsiteX5" fmla="*/ 2090057 w 6778171"/>
              <a:gd name="connsiteY5" fmla="*/ 58057 h 653143"/>
              <a:gd name="connsiteX6" fmla="*/ 3265714 w 6778171"/>
              <a:gd name="connsiteY6" fmla="*/ 29028 h 653143"/>
              <a:gd name="connsiteX7" fmla="*/ 4339771 w 6778171"/>
              <a:gd name="connsiteY7" fmla="*/ 14514 h 653143"/>
              <a:gd name="connsiteX8" fmla="*/ 5718628 w 6778171"/>
              <a:gd name="connsiteY8" fmla="*/ 0 h 653143"/>
              <a:gd name="connsiteX9" fmla="*/ 6763657 w 6778171"/>
              <a:gd name="connsiteY9" fmla="*/ 14514 h 653143"/>
              <a:gd name="connsiteX10" fmla="*/ 6778171 w 6778171"/>
              <a:gd name="connsiteY10" fmla="*/ 304800 h 653143"/>
              <a:gd name="connsiteX11" fmla="*/ 4484914 w 6778171"/>
              <a:gd name="connsiteY11" fmla="*/ 232228 h 653143"/>
              <a:gd name="connsiteX12" fmla="*/ 3425371 w 6778171"/>
              <a:gd name="connsiteY12" fmla="*/ 232228 h 653143"/>
              <a:gd name="connsiteX13" fmla="*/ 2380343 w 6778171"/>
              <a:gd name="connsiteY13" fmla="*/ 246743 h 653143"/>
              <a:gd name="connsiteX14" fmla="*/ 1611086 w 6778171"/>
              <a:gd name="connsiteY14" fmla="*/ 290285 h 653143"/>
              <a:gd name="connsiteX15" fmla="*/ 899886 w 6778171"/>
              <a:gd name="connsiteY15" fmla="*/ 406400 h 653143"/>
              <a:gd name="connsiteX16" fmla="*/ 174171 w 6778171"/>
              <a:gd name="connsiteY16" fmla="*/ 653143 h 653143"/>
              <a:gd name="connsiteX17" fmla="*/ 0 w 6778171"/>
              <a:gd name="connsiteY17" fmla="*/ 60960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78171" h="653143">
                <a:moveTo>
                  <a:pt x="0" y="609600"/>
                </a:moveTo>
                <a:lnTo>
                  <a:pt x="0" y="508000"/>
                </a:lnTo>
                <a:lnTo>
                  <a:pt x="783771" y="261257"/>
                </a:lnTo>
                <a:lnTo>
                  <a:pt x="1132114" y="130628"/>
                </a:lnTo>
                <a:lnTo>
                  <a:pt x="1567543" y="87085"/>
                </a:lnTo>
                <a:lnTo>
                  <a:pt x="2090057" y="58057"/>
                </a:lnTo>
                <a:lnTo>
                  <a:pt x="3265714" y="29028"/>
                </a:lnTo>
                <a:lnTo>
                  <a:pt x="4339771" y="14514"/>
                </a:lnTo>
                <a:lnTo>
                  <a:pt x="5718628" y="0"/>
                </a:lnTo>
                <a:lnTo>
                  <a:pt x="6763657" y="14514"/>
                </a:lnTo>
                <a:lnTo>
                  <a:pt x="6778171" y="304800"/>
                </a:lnTo>
                <a:lnTo>
                  <a:pt x="4484914" y="232228"/>
                </a:lnTo>
                <a:lnTo>
                  <a:pt x="3425371" y="232228"/>
                </a:lnTo>
                <a:lnTo>
                  <a:pt x="2380343" y="246743"/>
                </a:lnTo>
                <a:lnTo>
                  <a:pt x="1611086" y="290285"/>
                </a:lnTo>
                <a:lnTo>
                  <a:pt x="899886" y="406400"/>
                </a:lnTo>
                <a:lnTo>
                  <a:pt x="174171" y="653143"/>
                </a:lnTo>
                <a:lnTo>
                  <a:pt x="0" y="609600"/>
                </a:lnTo>
                <a:close/>
              </a:path>
            </a:pathLst>
          </a:custGeom>
          <a:pattFill prst="horzBrick">
            <a:fgClr>
              <a:schemeClr val="tx1"/>
            </a:fgClr>
            <a:bgClr>
              <a:srgbClr val="00B0F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A436766E-AEB2-4282-AF64-704A1FE6F99B}"/>
              </a:ext>
            </a:extLst>
          </p:cNvPr>
          <p:cNvSpPr/>
          <p:nvPr/>
        </p:nvSpPr>
        <p:spPr>
          <a:xfrm>
            <a:off x="3271838" y="3275921"/>
            <a:ext cx="428625" cy="238125"/>
          </a:xfrm>
          <a:custGeom>
            <a:avLst/>
            <a:gdLst>
              <a:gd name="connsiteX0" fmla="*/ 190500 w 428625"/>
              <a:gd name="connsiteY0" fmla="*/ 100012 h 219075"/>
              <a:gd name="connsiteX1" fmla="*/ 428625 w 428625"/>
              <a:gd name="connsiteY1" fmla="*/ 0 h 219075"/>
              <a:gd name="connsiteX2" fmla="*/ 414337 w 428625"/>
              <a:gd name="connsiteY2" fmla="*/ 138112 h 219075"/>
              <a:gd name="connsiteX3" fmla="*/ 0 w 428625"/>
              <a:gd name="connsiteY3" fmla="*/ 219075 h 219075"/>
              <a:gd name="connsiteX4" fmla="*/ 371475 w 428625"/>
              <a:gd name="connsiteY4" fmla="*/ 14287 h 219075"/>
              <a:gd name="connsiteX5" fmla="*/ 371475 w 428625"/>
              <a:gd name="connsiteY5" fmla="*/ 1428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 h="219075">
                <a:moveTo>
                  <a:pt x="190500" y="100012"/>
                </a:moveTo>
                <a:lnTo>
                  <a:pt x="428625" y="0"/>
                </a:lnTo>
                <a:lnTo>
                  <a:pt x="414337" y="138112"/>
                </a:lnTo>
                <a:lnTo>
                  <a:pt x="0" y="219075"/>
                </a:lnTo>
                <a:lnTo>
                  <a:pt x="371475" y="14287"/>
                </a:lnTo>
                <a:lnTo>
                  <a:pt x="371475" y="14287"/>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684EFF57-7CC9-46AB-9C41-5811CD3D4D44}"/>
              </a:ext>
            </a:extLst>
          </p:cNvPr>
          <p:cNvSpPr/>
          <p:nvPr/>
        </p:nvSpPr>
        <p:spPr>
          <a:xfrm>
            <a:off x="3743325" y="3152096"/>
            <a:ext cx="1290638" cy="347662"/>
          </a:xfrm>
          <a:custGeom>
            <a:avLst/>
            <a:gdLst>
              <a:gd name="connsiteX0" fmla="*/ 200025 w 1290638"/>
              <a:gd name="connsiteY0" fmla="*/ 300037 h 347662"/>
              <a:gd name="connsiteX1" fmla="*/ 0 w 1290638"/>
              <a:gd name="connsiteY1" fmla="*/ 347662 h 347662"/>
              <a:gd name="connsiteX2" fmla="*/ 28575 w 1290638"/>
              <a:gd name="connsiteY2" fmla="*/ 242887 h 347662"/>
              <a:gd name="connsiteX3" fmla="*/ 295275 w 1290638"/>
              <a:gd name="connsiteY3" fmla="*/ 157162 h 347662"/>
              <a:gd name="connsiteX4" fmla="*/ 681038 w 1290638"/>
              <a:gd name="connsiteY4" fmla="*/ 42862 h 347662"/>
              <a:gd name="connsiteX5" fmla="*/ 876300 w 1290638"/>
              <a:gd name="connsiteY5" fmla="*/ 0 h 347662"/>
              <a:gd name="connsiteX6" fmla="*/ 1290638 w 1290638"/>
              <a:gd name="connsiteY6" fmla="*/ 0 h 347662"/>
              <a:gd name="connsiteX7" fmla="*/ 1252538 w 1290638"/>
              <a:gd name="connsiteY7" fmla="*/ 114300 h 347662"/>
              <a:gd name="connsiteX8" fmla="*/ 819150 w 1290638"/>
              <a:gd name="connsiteY8" fmla="*/ 147637 h 347662"/>
              <a:gd name="connsiteX9" fmla="*/ 200025 w 1290638"/>
              <a:gd name="connsiteY9" fmla="*/ 300037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638" h="347662">
                <a:moveTo>
                  <a:pt x="200025" y="300037"/>
                </a:moveTo>
                <a:lnTo>
                  <a:pt x="0" y="347662"/>
                </a:lnTo>
                <a:lnTo>
                  <a:pt x="28575" y="242887"/>
                </a:lnTo>
                <a:lnTo>
                  <a:pt x="295275" y="157162"/>
                </a:lnTo>
                <a:lnTo>
                  <a:pt x="681038" y="42862"/>
                </a:lnTo>
                <a:lnTo>
                  <a:pt x="876300" y="0"/>
                </a:lnTo>
                <a:lnTo>
                  <a:pt x="1290638" y="0"/>
                </a:lnTo>
                <a:lnTo>
                  <a:pt x="1252538" y="114300"/>
                </a:lnTo>
                <a:lnTo>
                  <a:pt x="819150" y="147637"/>
                </a:lnTo>
                <a:lnTo>
                  <a:pt x="200025" y="300037"/>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CBFCEBCE-39CF-42CA-A539-1C96478BCB79}"/>
              </a:ext>
            </a:extLst>
          </p:cNvPr>
          <p:cNvSpPr/>
          <p:nvPr/>
        </p:nvSpPr>
        <p:spPr>
          <a:xfrm>
            <a:off x="3667125" y="3428321"/>
            <a:ext cx="633413" cy="200025"/>
          </a:xfrm>
          <a:custGeom>
            <a:avLst/>
            <a:gdLst>
              <a:gd name="connsiteX0" fmla="*/ 538163 w 633413"/>
              <a:gd name="connsiteY0" fmla="*/ 76200 h 200025"/>
              <a:gd name="connsiteX1" fmla="*/ 47625 w 633413"/>
              <a:gd name="connsiteY1" fmla="*/ 180975 h 200025"/>
              <a:gd name="connsiteX2" fmla="*/ 0 w 633413"/>
              <a:gd name="connsiteY2" fmla="*/ 200025 h 200025"/>
              <a:gd name="connsiteX3" fmla="*/ 85725 w 633413"/>
              <a:gd name="connsiteY3" fmla="*/ 66675 h 200025"/>
              <a:gd name="connsiteX4" fmla="*/ 414338 w 633413"/>
              <a:gd name="connsiteY4" fmla="*/ 0 h 200025"/>
              <a:gd name="connsiteX5" fmla="*/ 633413 w 633413"/>
              <a:gd name="connsiteY5" fmla="*/ 19050 h 200025"/>
              <a:gd name="connsiteX6" fmla="*/ 538163 w 633413"/>
              <a:gd name="connsiteY6" fmla="*/ 7620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413" h="200025">
                <a:moveTo>
                  <a:pt x="538163" y="76200"/>
                </a:moveTo>
                <a:lnTo>
                  <a:pt x="47625" y="180975"/>
                </a:lnTo>
                <a:lnTo>
                  <a:pt x="0" y="200025"/>
                </a:lnTo>
                <a:lnTo>
                  <a:pt x="85725" y="66675"/>
                </a:lnTo>
                <a:lnTo>
                  <a:pt x="414338" y="0"/>
                </a:lnTo>
                <a:lnTo>
                  <a:pt x="633413" y="19050"/>
                </a:lnTo>
                <a:lnTo>
                  <a:pt x="538163" y="76200"/>
                </a:lnTo>
                <a:close/>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02EDB251-B0CB-4DB1-BEC5-F181B50A5719}"/>
              </a:ext>
            </a:extLst>
          </p:cNvPr>
          <p:cNvSpPr/>
          <p:nvPr/>
        </p:nvSpPr>
        <p:spPr>
          <a:xfrm rot="241977">
            <a:off x="3575782" y="3107204"/>
            <a:ext cx="456750" cy="438591"/>
          </a:xfrm>
          <a:custGeom>
            <a:avLst/>
            <a:gdLst>
              <a:gd name="connsiteX0" fmla="*/ 128588 w 352425"/>
              <a:gd name="connsiteY0" fmla="*/ 280988 h 333375"/>
              <a:gd name="connsiteX1" fmla="*/ 352425 w 352425"/>
              <a:gd name="connsiteY1" fmla="*/ 0 h 333375"/>
              <a:gd name="connsiteX2" fmla="*/ 23813 w 352425"/>
              <a:gd name="connsiteY2" fmla="*/ 176213 h 333375"/>
              <a:gd name="connsiteX3" fmla="*/ 0 w 352425"/>
              <a:gd name="connsiteY3" fmla="*/ 333375 h 333375"/>
              <a:gd name="connsiteX4" fmla="*/ 128588 w 352425"/>
              <a:gd name="connsiteY4" fmla="*/ 280988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3375">
                <a:moveTo>
                  <a:pt x="128588" y="280988"/>
                </a:moveTo>
                <a:lnTo>
                  <a:pt x="352425" y="0"/>
                </a:lnTo>
                <a:lnTo>
                  <a:pt x="23813" y="176213"/>
                </a:lnTo>
                <a:lnTo>
                  <a:pt x="0" y="333375"/>
                </a:lnTo>
                <a:lnTo>
                  <a:pt x="128588" y="280988"/>
                </a:lnTo>
                <a:close/>
              </a:path>
            </a:pathLst>
          </a:custGeom>
          <a:pattFill prst="pct5">
            <a:fgClr>
              <a:schemeClr val="tx1"/>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C925CFCA-7E18-4DCA-BA4C-C35530666ADC}"/>
              </a:ext>
            </a:extLst>
          </p:cNvPr>
          <p:cNvSpPr/>
          <p:nvPr/>
        </p:nvSpPr>
        <p:spPr>
          <a:xfrm>
            <a:off x="3379304" y="3350201"/>
            <a:ext cx="418649" cy="201945"/>
          </a:xfrm>
          <a:custGeom>
            <a:avLst/>
            <a:gdLst>
              <a:gd name="connsiteX0" fmla="*/ 266700 w 271462"/>
              <a:gd name="connsiteY0" fmla="*/ 0 h 147638"/>
              <a:gd name="connsiteX1" fmla="*/ 57150 w 271462"/>
              <a:gd name="connsiteY1" fmla="*/ 66675 h 147638"/>
              <a:gd name="connsiteX2" fmla="*/ 0 w 271462"/>
              <a:gd name="connsiteY2" fmla="*/ 147638 h 147638"/>
              <a:gd name="connsiteX3" fmla="*/ 271462 w 271462"/>
              <a:gd name="connsiteY3" fmla="*/ 95250 h 147638"/>
              <a:gd name="connsiteX4" fmla="*/ 266700 w 271462"/>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2" h="147638">
                <a:moveTo>
                  <a:pt x="266700" y="0"/>
                </a:moveTo>
                <a:lnTo>
                  <a:pt x="57150" y="66675"/>
                </a:lnTo>
                <a:lnTo>
                  <a:pt x="0" y="147638"/>
                </a:lnTo>
                <a:lnTo>
                  <a:pt x="271462" y="95250"/>
                </a:lnTo>
                <a:lnTo>
                  <a:pt x="266700" y="0"/>
                </a:lnTo>
                <a:close/>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4097871F-7076-4FB3-A6B8-3600A198E1B7}"/>
              </a:ext>
            </a:extLst>
          </p:cNvPr>
          <p:cNvSpPr/>
          <p:nvPr/>
        </p:nvSpPr>
        <p:spPr>
          <a:xfrm>
            <a:off x="3262313" y="3299733"/>
            <a:ext cx="638175" cy="185738"/>
          </a:xfrm>
          <a:custGeom>
            <a:avLst/>
            <a:gdLst>
              <a:gd name="connsiteX0" fmla="*/ 185737 w 600075"/>
              <a:gd name="connsiteY0" fmla="*/ 100013 h 185738"/>
              <a:gd name="connsiteX1" fmla="*/ 381000 w 600075"/>
              <a:gd name="connsiteY1" fmla="*/ 23813 h 185738"/>
              <a:gd name="connsiteX2" fmla="*/ 600075 w 600075"/>
              <a:gd name="connsiteY2" fmla="*/ 0 h 185738"/>
              <a:gd name="connsiteX3" fmla="*/ 461962 w 600075"/>
              <a:gd name="connsiteY3" fmla="*/ 119063 h 185738"/>
              <a:gd name="connsiteX4" fmla="*/ 0 w 600075"/>
              <a:gd name="connsiteY4" fmla="*/ 185738 h 185738"/>
              <a:gd name="connsiteX5" fmla="*/ 290512 w 600075"/>
              <a:gd name="connsiteY5" fmla="*/ 42863 h 185738"/>
              <a:gd name="connsiteX6" fmla="*/ 442912 w 600075"/>
              <a:gd name="connsiteY6" fmla="*/ 23813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185738">
                <a:moveTo>
                  <a:pt x="185737" y="100013"/>
                </a:moveTo>
                <a:lnTo>
                  <a:pt x="381000" y="23813"/>
                </a:lnTo>
                <a:lnTo>
                  <a:pt x="600075" y="0"/>
                </a:lnTo>
                <a:lnTo>
                  <a:pt x="461962" y="119063"/>
                </a:lnTo>
                <a:lnTo>
                  <a:pt x="0" y="185738"/>
                </a:lnTo>
                <a:lnTo>
                  <a:pt x="290512" y="42863"/>
                </a:lnTo>
                <a:lnTo>
                  <a:pt x="442912" y="23813"/>
                </a:lnTo>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35580AE2-FC4D-41D1-8B14-0D649D6573D7}"/>
              </a:ext>
            </a:extLst>
          </p:cNvPr>
          <p:cNvSpPr/>
          <p:nvPr/>
        </p:nvSpPr>
        <p:spPr>
          <a:xfrm>
            <a:off x="2997858" y="3275921"/>
            <a:ext cx="893105" cy="352425"/>
          </a:xfrm>
          <a:custGeom>
            <a:avLst/>
            <a:gdLst>
              <a:gd name="connsiteX0" fmla="*/ 771525 w 819150"/>
              <a:gd name="connsiteY0" fmla="*/ 66675 h 295275"/>
              <a:gd name="connsiteX1" fmla="*/ 604837 w 819150"/>
              <a:gd name="connsiteY1" fmla="*/ 204787 h 295275"/>
              <a:gd name="connsiteX2" fmla="*/ 157162 w 819150"/>
              <a:gd name="connsiteY2" fmla="*/ 271462 h 295275"/>
              <a:gd name="connsiteX3" fmla="*/ 0 w 819150"/>
              <a:gd name="connsiteY3" fmla="*/ 295275 h 295275"/>
              <a:gd name="connsiteX4" fmla="*/ 247650 w 819150"/>
              <a:gd name="connsiteY4" fmla="*/ 157162 h 295275"/>
              <a:gd name="connsiteX5" fmla="*/ 542925 w 819150"/>
              <a:gd name="connsiteY5" fmla="*/ 61912 h 295275"/>
              <a:gd name="connsiteX6" fmla="*/ 709612 w 819150"/>
              <a:gd name="connsiteY6" fmla="*/ 14287 h 295275"/>
              <a:gd name="connsiteX7" fmla="*/ 819150 w 819150"/>
              <a:gd name="connsiteY7" fmla="*/ 0 h 295275"/>
              <a:gd name="connsiteX8" fmla="*/ 681037 w 819150"/>
              <a:gd name="connsiteY8" fmla="*/ 19050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150" h="295275">
                <a:moveTo>
                  <a:pt x="771525" y="66675"/>
                </a:moveTo>
                <a:lnTo>
                  <a:pt x="604837" y="204787"/>
                </a:lnTo>
                <a:lnTo>
                  <a:pt x="157162" y="271462"/>
                </a:lnTo>
                <a:lnTo>
                  <a:pt x="0" y="295275"/>
                </a:lnTo>
                <a:lnTo>
                  <a:pt x="247650" y="157162"/>
                </a:lnTo>
                <a:lnTo>
                  <a:pt x="542925" y="61912"/>
                </a:lnTo>
                <a:lnTo>
                  <a:pt x="709612" y="14287"/>
                </a:lnTo>
                <a:lnTo>
                  <a:pt x="819150" y="0"/>
                </a:lnTo>
                <a:lnTo>
                  <a:pt x="681037" y="190500"/>
                </a:lnTo>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hidden="1">
            <a:extLst>
              <a:ext uri="{FF2B5EF4-FFF2-40B4-BE49-F238E27FC236}">
                <a16:creationId xmlns:a16="http://schemas.microsoft.com/office/drawing/2014/main" id="{C14EA500-F317-4561-AC7C-98AC79E86167}"/>
              </a:ext>
            </a:extLst>
          </p:cNvPr>
          <p:cNvSpPr/>
          <p:nvPr/>
        </p:nvSpPr>
        <p:spPr>
          <a:xfrm>
            <a:off x="3348038" y="3485471"/>
            <a:ext cx="1309687" cy="447675"/>
          </a:xfrm>
          <a:custGeom>
            <a:avLst/>
            <a:gdLst>
              <a:gd name="connsiteX0" fmla="*/ 185737 w 1309687"/>
              <a:gd name="connsiteY0" fmla="*/ 161925 h 447675"/>
              <a:gd name="connsiteX1" fmla="*/ 476250 w 1309687"/>
              <a:gd name="connsiteY1" fmla="*/ 61912 h 447675"/>
              <a:gd name="connsiteX2" fmla="*/ 919162 w 1309687"/>
              <a:gd name="connsiteY2" fmla="*/ 0 h 447675"/>
              <a:gd name="connsiteX3" fmla="*/ 981075 w 1309687"/>
              <a:gd name="connsiteY3" fmla="*/ 85725 h 447675"/>
              <a:gd name="connsiteX4" fmla="*/ 1309687 w 1309687"/>
              <a:gd name="connsiteY4" fmla="*/ 104775 h 447675"/>
              <a:gd name="connsiteX5" fmla="*/ 1014412 w 1309687"/>
              <a:gd name="connsiteY5" fmla="*/ 176212 h 447675"/>
              <a:gd name="connsiteX6" fmla="*/ 928687 w 1309687"/>
              <a:gd name="connsiteY6" fmla="*/ 185737 h 447675"/>
              <a:gd name="connsiteX7" fmla="*/ 528637 w 1309687"/>
              <a:gd name="connsiteY7" fmla="*/ 238125 h 447675"/>
              <a:gd name="connsiteX8" fmla="*/ 290512 w 1309687"/>
              <a:gd name="connsiteY8" fmla="*/ 304800 h 447675"/>
              <a:gd name="connsiteX9" fmla="*/ 0 w 1309687"/>
              <a:gd name="connsiteY9" fmla="*/ 447675 h 447675"/>
              <a:gd name="connsiteX10" fmla="*/ 185737 w 1309687"/>
              <a:gd name="connsiteY10" fmla="*/ 16192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9687" h="447675">
                <a:moveTo>
                  <a:pt x="185737" y="161925"/>
                </a:moveTo>
                <a:lnTo>
                  <a:pt x="476250" y="61912"/>
                </a:lnTo>
                <a:lnTo>
                  <a:pt x="919162" y="0"/>
                </a:lnTo>
                <a:lnTo>
                  <a:pt x="981075" y="85725"/>
                </a:lnTo>
                <a:lnTo>
                  <a:pt x="1309687" y="104775"/>
                </a:lnTo>
                <a:lnTo>
                  <a:pt x="1014412" y="176212"/>
                </a:lnTo>
                <a:cubicBezTo>
                  <a:pt x="951092" y="187725"/>
                  <a:pt x="979774" y="185737"/>
                  <a:pt x="928687" y="185737"/>
                </a:cubicBezTo>
                <a:lnTo>
                  <a:pt x="528637" y="238125"/>
                </a:lnTo>
                <a:lnTo>
                  <a:pt x="290512" y="304800"/>
                </a:lnTo>
                <a:lnTo>
                  <a:pt x="0" y="447675"/>
                </a:lnTo>
                <a:lnTo>
                  <a:pt x="185737" y="161925"/>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142E4F42-65CB-4EA0-A273-DDA325B54C3F}"/>
              </a:ext>
            </a:extLst>
          </p:cNvPr>
          <p:cNvSpPr txBox="1"/>
          <p:nvPr/>
        </p:nvSpPr>
        <p:spPr>
          <a:xfrm>
            <a:off x="1695527" y="2810548"/>
            <a:ext cx="1374222" cy="646331"/>
          </a:xfrm>
          <a:prstGeom prst="rect">
            <a:avLst/>
          </a:prstGeom>
          <a:solidFill>
            <a:srgbClr val="EAA7CA"/>
          </a:solidFill>
        </p:spPr>
        <p:txBody>
          <a:bodyPr wrap="none" rtlCol="0">
            <a:spAutoFit/>
          </a:bodyPr>
          <a:lstStyle/>
          <a:p>
            <a:r>
              <a:rPr lang="en-US" dirty="0"/>
              <a:t>Accretionary</a:t>
            </a:r>
          </a:p>
          <a:p>
            <a:r>
              <a:rPr lang="en-US" dirty="0"/>
              <a:t>Prism</a:t>
            </a:r>
          </a:p>
        </p:txBody>
      </p:sp>
      <p:sp>
        <p:nvSpPr>
          <p:cNvPr id="17" name="Freeform: Shape 16">
            <a:extLst>
              <a:ext uri="{FF2B5EF4-FFF2-40B4-BE49-F238E27FC236}">
                <a16:creationId xmlns:a16="http://schemas.microsoft.com/office/drawing/2014/main" id="{2CFB51BA-EC8D-49BB-BA3A-B5239A307272}"/>
              </a:ext>
            </a:extLst>
          </p:cNvPr>
          <p:cNvSpPr/>
          <p:nvPr/>
        </p:nvSpPr>
        <p:spPr>
          <a:xfrm>
            <a:off x="885371" y="3833929"/>
            <a:ext cx="1857829" cy="348343"/>
          </a:xfrm>
          <a:custGeom>
            <a:avLst/>
            <a:gdLst>
              <a:gd name="connsiteX0" fmla="*/ 1857829 w 1857829"/>
              <a:gd name="connsiteY0" fmla="*/ 0 h 348343"/>
              <a:gd name="connsiteX1" fmla="*/ 1857829 w 1857829"/>
              <a:gd name="connsiteY1" fmla="*/ 0 h 348343"/>
              <a:gd name="connsiteX2" fmla="*/ 1654629 w 1857829"/>
              <a:gd name="connsiteY2" fmla="*/ 14514 h 348343"/>
              <a:gd name="connsiteX3" fmla="*/ 1524000 w 1857829"/>
              <a:gd name="connsiteY3" fmla="*/ 43543 h 348343"/>
              <a:gd name="connsiteX4" fmla="*/ 1451429 w 1857829"/>
              <a:gd name="connsiteY4" fmla="*/ 58057 h 348343"/>
              <a:gd name="connsiteX5" fmla="*/ 1407886 w 1857829"/>
              <a:gd name="connsiteY5" fmla="*/ 72571 h 348343"/>
              <a:gd name="connsiteX6" fmla="*/ 1219200 w 1857829"/>
              <a:gd name="connsiteY6" fmla="*/ 101600 h 348343"/>
              <a:gd name="connsiteX7" fmla="*/ 188686 w 1857829"/>
              <a:gd name="connsiteY7" fmla="*/ 116114 h 348343"/>
              <a:gd name="connsiteX8" fmla="*/ 72572 w 1857829"/>
              <a:gd name="connsiteY8" fmla="*/ 130628 h 348343"/>
              <a:gd name="connsiteX9" fmla="*/ 0 w 1857829"/>
              <a:gd name="connsiteY9" fmla="*/ 145143 h 348343"/>
              <a:gd name="connsiteX10" fmla="*/ 0 w 1857829"/>
              <a:gd name="connsiteY10" fmla="*/ 145143 h 348343"/>
              <a:gd name="connsiteX11" fmla="*/ 87086 w 1857829"/>
              <a:gd name="connsiteY11" fmla="*/ 348343 h 348343"/>
              <a:gd name="connsiteX12" fmla="*/ 1509486 w 1857829"/>
              <a:gd name="connsiteY12" fmla="*/ 304800 h 348343"/>
              <a:gd name="connsiteX13" fmla="*/ 1857829 w 1857829"/>
              <a:gd name="connsiteY13" fmla="*/ 0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829" h="348343">
                <a:moveTo>
                  <a:pt x="1857829" y="0"/>
                </a:moveTo>
                <a:lnTo>
                  <a:pt x="1857829" y="0"/>
                </a:lnTo>
                <a:cubicBezTo>
                  <a:pt x="1790096" y="4838"/>
                  <a:pt x="1721965" y="5731"/>
                  <a:pt x="1654629" y="14514"/>
                </a:cubicBezTo>
                <a:cubicBezTo>
                  <a:pt x="1610398" y="20283"/>
                  <a:pt x="1567615" y="34197"/>
                  <a:pt x="1524000" y="43543"/>
                </a:cubicBezTo>
                <a:cubicBezTo>
                  <a:pt x="1499878" y="48712"/>
                  <a:pt x="1475362" y="52074"/>
                  <a:pt x="1451429" y="58057"/>
                </a:cubicBezTo>
                <a:cubicBezTo>
                  <a:pt x="1436586" y="61768"/>
                  <a:pt x="1422729" y="68860"/>
                  <a:pt x="1407886" y="72571"/>
                </a:cubicBezTo>
                <a:cubicBezTo>
                  <a:pt x="1361180" y="84247"/>
                  <a:pt x="1258420" y="100607"/>
                  <a:pt x="1219200" y="101600"/>
                </a:cubicBezTo>
                <a:cubicBezTo>
                  <a:pt x="875771" y="110295"/>
                  <a:pt x="532191" y="111276"/>
                  <a:pt x="188686" y="116114"/>
                </a:cubicBezTo>
                <a:cubicBezTo>
                  <a:pt x="149981" y="120952"/>
                  <a:pt x="111124" y="124697"/>
                  <a:pt x="72572" y="130628"/>
                </a:cubicBezTo>
                <a:cubicBezTo>
                  <a:pt x="48189" y="134379"/>
                  <a:pt x="0" y="145143"/>
                  <a:pt x="0" y="145143"/>
                </a:cubicBezTo>
                <a:lnTo>
                  <a:pt x="0" y="145143"/>
                </a:lnTo>
                <a:lnTo>
                  <a:pt x="87086" y="348343"/>
                </a:lnTo>
                <a:lnTo>
                  <a:pt x="1509486" y="304800"/>
                </a:lnTo>
                <a:lnTo>
                  <a:pt x="1857829" y="0"/>
                </a:lnTo>
                <a:close/>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49055649-9B1E-4445-8CC8-91859B0BCC13}"/>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411701" y="2488791"/>
            <a:ext cx="10904140" cy="1539178"/>
          </a:xfrm>
          <a:prstGeom prst="rect">
            <a:avLst/>
          </a:prstGeom>
        </p:spPr>
      </p:pic>
      <p:sp>
        <p:nvSpPr>
          <p:cNvPr id="53" name="Freeform: Shape 52">
            <a:extLst>
              <a:ext uri="{FF2B5EF4-FFF2-40B4-BE49-F238E27FC236}">
                <a16:creationId xmlns:a16="http://schemas.microsoft.com/office/drawing/2014/main" id="{9DC4CA8E-C282-4D61-8A2F-2214F802DEA2}"/>
              </a:ext>
            </a:extLst>
          </p:cNvPr>
          <p:cNvSpPr/>
          <p:nvPr/>
        </p:nvSpPr>
        <p:spPr>
          <a:xfrm rot="21284331">
            <a:off x="927967" y="2645610"/>
            <a:ext cx="2702605" cy="958690"/>
          </a:xfrm>
          <a:custGeom>
            <a:avLst/>
            <a:gdLst>
              <a:gd name="connsiteX0" fmla="*/ 0 w 3187700"/>
              <a:gd name="connsiteY0" fmla="*/ 254000 h 1371600"/>
              <a:gd name="connsiteX1" fmla="*/ 533400 w 3187700"/>
              <a:gd name="connsiteY1" fmla="*/ 88900 h 1371600"/>
              <a:gd name="connsiteX2" fmla="*/ 1003300 w 3187700"/>
              <a:gd name="connsiteY2" fmla="*/ 38100 h 1371600"/>
              <a:gd name="connsiteX3" fmla="*/ 1270000 w 3187700"/>
              <a:gd name="connsiteY3" fmla="*/ 0 h 1371600"/>
              <a:gd name="connsiteX4" fmla="*/ 1485900 w 3187700"/>
              <a:gd name="connsiteY4" fmla="*/ 12700 h 1371600"/>
              <a:gd name="connsiteX5" fmla="*/ 1727200 w 3187700"/>
              <a:gd name="connsiteY5" fmla="*/ 38100 h 1371600"/>
              <a:gd name="connsiteX6" fmla="*/ 2336800 w 3187700"/>
              <a:gd name="connsiteY6" fmla="*/ 50800 h 1371600"/>
              <a:gd name="connsiteX7" fmla="*/ 2578100 w 3187700"/>
              <a:gd name="connsiteY7" fmla="*/ 76200 h 1371600"/>
              <a:gd name="connsiteX8" fmla="*/ 2819400 w 3187700"/>
              <a:gd name="connsiteY8" fmla="*/ 177800 h 1371600"/>
              <a:gd name="connsiteX9" fmla="*/ 3187700 w 3187700"/>
              <a:gd name="connsiteY9" fmla="*/ 215900 h 1371600"/>
              <a:gd name="connsiteX10" fmla="*/ 2476500 w 3187700"/>
              <a:gd name="connsiteY10" fmla="*/ 1231900 h 1371600"/>
              <a:gd name="connsiteX11" fmla="*/ 1879600 w 3187700"/>
              <a:gd name="connsiteY11" fmla="*/ 1333500 h 1371600"/>
              <a:gd name="connsiteX12" fmla="*/ 1320800 w 3187700"/>
              <a:gd name="connsiteY12" fmla="*/ 1371600 h 1371600"/>
              <a:gd name="connsiteX13" fmla="*/ 431800 w 3187700"/>
              <a:gd name="connsiteY13" fmla="*/ 1333500 h 1371600"/>
              <a:gd name="connsiteX14" fmla="*/ 12700 w 3187700"/>
              <a:gd name="connsiteY14" fmla="*/ 1257300 h 1371600"/>
              <a:gd name="connsiteX15" fmla="*/ 0 w 3187700"/>
              <a:gd name="connsiteY15" fmla="*/ 2540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7700" h="1371600">
                <a:moveTo>
                  <a:pt x="0" y="254000"/>
                </a:moveTo>
                <a:lnTo>
                  <a:pt x="533400" y="88900"/>
                </a:lnTo>
                <a:lnTo>
                  <a:pt x="1003300" y="38100"/>
                </a:lnTo>
                <a:lnTo>
                  <a:pt x="1270000" y="0"/>
                </a:lnTo>
                <a:lnTo>
                  <a:pt x="1485900" y="12700"/>
                </a:lnTo>
                <a:lnTo>
                  <a:pt x="1727200" y="38100"/>
                </a:lnTo>
                <a:lnTo>
                  <a:pt x="2336800" y="50800"/>
                </a:lnTo>
                <a:lnTo>
                  <a:pt x="2578100" y="76200"/>
                </a:lnTo>
                <a:lnTo>
                  <a:pt x="2819400" y="177800"/>
                </a:lnTo>
                <a:lnTo>
                  <a:pt x="3187700" y="215900"/>
                </a:lnTo>
                <a:lnTo>
                  <a:pt x="2476500" y="1231900"/>
                </a:lnTo>
                <a:lnTo>
                  <a:pt x="1879600" y="1333500"/>
                </a:lnTo>
                <a:lnTo>
                  <a:pt x="1320800" y="1371600"/>
                </a:lnTo>
                <a:lnTo>
                  <a:pt x="431800" y="1333500"/>
                </a:lnTo>
                <a:lnTo>
                  <a:pt x="12700" y="1257300"/>
                </a:lnTo>
                <a:lnTo>
                  <a:pt x="0" y="254000"/>
                </a:lnTo>
                <a:close/>
              </a:path>
            </a:pathLst>
          </a:cu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3B7F6178-8608-4982-A590-66AAF8B5CA81}"/>
              </a:ext>
            </a:extLst>
          </p:cNvPr>
          <p:cNvSpPr/>
          <p:nvPr/>
        </p:nvSpPr>
        <p:spPr>
          <a:xfrm rot="272520">
            <a:off x="864973" y="2533135"/>
            <a:ext cx="1136822" cy="531341"/>
          </a:xfrm>
          <a:custGeom>
            <a:avLst/>
            <a:gdLst>
              <a:gd name="connsiteX0" fmla="*/ 74141 w 1136822"/>
              <a:gd name="connsiteY0" fmla="*/ 481914 h 531341"/>
              <a:gd name="connsiteX1" fmla="*/ 210065 w 1136822"/>
              <a:gd name="connsiteY1" fmla="*/ 469557 h 531341"/>
              <a:gd name="connsiteX2" fmla="*/ 308919 w 1136822"/>
              <a:gd name="connsiteY2" fmla="*/ 444843 h 531341"/>
              <a:gd name="connsiteX3" fmla="*/ 358346 w 1136822"/>
              <a:gd name="connsiteY3" fmla="*/ 432487 h 531341"/>
              <a:gd name="connsiteX4" fmla="*/ 457200 w 1136822"/>
              <a:gd name="connsiteY4" fmla="*/ 383060 h 531341"/>
              <a:gd name="connsiteX5" fmla="*/ 568411 w 1136822"/>
              <a:gd name="connsiteY5" fmla="*/ 333633 h 531341"/>
              <a:gd name="connsiteX6" fmla="*/ 667265 w 1136822"/>
              <a:gd name="connsiteY6" fmla="*/ 308919 h 531341"/>
              <a:gd name="connsiteX7" fmla="*/ 704335 w 1136822"/>
              <a:gd name="connsiteY7" fmla="*/ 296562 h 531341"/>
              <a:gd name="connsiteX8" fmla="*/ 778476 w 1136822"/>
              <a:gd name="connsiteY8" fmla="*/ 308919 h 531341"/>
              <a:gd name="connsiteX9" fmla="*/ 939113 w 1136822"/>
              <a:gd name="connsiteY9" fmla="*/ 296562 h 531341"/>
              <a:gd name="connsiteX10" fmla="*/ 976184 w 1136822"/>
              <a:gd name="connsiteY10" fmla="*/ 284206 h 531341"/>
              <a:gd name="connsiteX11" fmla="*/ 1062681 w 1136822"/>
              <a:gd name="connsiteY11" fmla="*/ 259492 h 531341"/>
              <a:gd name="connsiteX12" fmla="*/ 1124465 w 1136822"/>
              <a:gd name="connsiteY12" fmla="*/ 185351 h 531341"/>
              <a:gd name="connsiteX13" fmla="*/ 1136822 w 1136822"/>
              <a:gd name="connsiteY13" fmla="*/ 148281 h 531341"/>
              <a:gd name="connsiteX14" fmla="*/ 1050324 w 1136822"/>
              <a:gd name="connsiteY14" fmla="*/ 24714 h 531341"/>
              <a:gd name="connsiteX15" fmla="*/ 976184 w 1136822"/>
              <a:gd name="connsiteY15" fmla="*/ 0 h 531341"/>
              <a:gd name="connsiteX16" fmla="*/ 827903 w 1136822"/>
              <a:gd name="connsiteY16" fmla="*/ 12357 h 531341"/>
              <a:gd name="connsiteX17" fmla="*/ 790832 w 1136822"/>
              <a:gd name="connsiteY17" fmla="*/ 49427 h 531341"/>
              <a:gd name="connsiteX18" fmla="*/ 741405 w 1136822"/>
              <a:gd name="connsiteY18" fmla="*/ 74141 h 531341"/>
              <a:gd name="connsiteX19" fmla="*/ 642551 w 1136822"/>
              <a:gd name="connsiteY19" fmla="*/ 86497 h 531341"/>
              <a:gd name="connsiteX20" fmla="*/ 556054 w 1136822"/>
              <a:gd name="connsiteY20" fmla="*/ 98854 h 531341"/>
              <a:gd name="connsiteX21" fmla="*/ 383059 w 1136822"/>
              <a:gd name="connsiteY21" fmla="*/ 135924 h 531341"/>
              <a:gd name="connsiteX22" fmla="*/ 284205 w 1136822"/>
              <a:gd name="connsiteY22" fmla="*/ 160638 h 531341"/>
              <a:gd name="connsiteX23" fmla="*/ 210065 w 1136822"/>
              <a:gd name="connsiteY23" fmla="*/ 210065 h 531341"/>
              <a:gd name="connsiteX24" fmla="*/ 98854 w 1136822"/>
              <a:gd name="connsiteY24" fmla="*/ 284206 h 531341"/>
              <a:gd name="connsiteX25" fmla="*/ 61784 w 1136822"/>
              <a:gd name="connsiteY25" fmla="*/ 308919 h 531341"/>
              <a:gd name="connsiteX26" fmla="*/ 24713 w 1136822"/>
              <a:gd name="connsiteY26" fmla="*/ 321276 h 531341"/>
              <a:gd name="connsiteX27" fmla="*/ 0 w 1136822"/>
              <a:gd name="connsiteY27" fmla="*/ 407773 h 531341"/>
              <a:gd name="connsiteX28" fmla="*/ 37070 w 1136822"/>
              <a:gd name="connsiteY28" fmla="*/ 506627 h 531341"/>
              <a:gd name="connsiteX29" fmla="*/ 61784 w 1136822"/>
              <a:gd name="connsiteY29" fmla="*/ 531341 h 53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6822" h="531341">
                <a:moveTo>
                  <a:pt x="74141" y="481914"/>
                </a:moveTo>
                <a:cubicBezTo>
                  <a:pt x="119449" y="477795"/>
                  <a:pt x="164921" y="475200"/>
                  <a:pt x="210065" y="469557"/>
                </a:cubicBezTo>
                <a:cubicBezTo>
                  <a:pt x="277066" y="461182"/>
                  <a:pt x="256610" y="459788"/>
                  <a:pt x="308919" y="444843"/>
                </a:cubicBezTo>
                <a:cubicBezTo>
                  <a:pt x="325248" y="440178"/>
                  <a:pt x="341870" y="436606"/>
                  <a:pt x="358346" y="432487"/>
                </a:cubicBezTo>
                <a:cubicBezTo>
                  <a:pt x="423992" y="388722"/>
                  <a:pt x="366511" y="423366"/>
                  <a:pt x="457200" y="383060"/>
                </a:cubicBezTo>
                <a:cubicBezTo>
                  <a:pt x="510395" y="359418"/>
                  <a:pt x="508876" y="351951"/>
                  <a:pt x="568411" y="333633"/>
                </a:cubicBezTo>
                <a:cubicBezTo>
                  <a:pt x="600875" y="323644"/>
                  <a:pt x="635043" y="319660"/>
                  <a:pt x="667265" y="308919"/>
                </a:cubicBezTo>
                <a:lnTo>
                  <a:pt x="704335" y="296562"/>
                </a:lnTo>
                <a:cubicBezTo>
                  <a:pt x="729049" y="300681"/>
                  <a:pt x="753421" y="308919"/>
                  <a:pt x="778476" y="308919"/>
                </a:cubicBezTo>
                <a:cubicBezTo>
                  <a:pt x="832180" y="308919"/>
                  <a:pt x="885824" y="303223"/>
                  <a:pt x="939113" y="296562"/>
                </a:cubicBezTo>
                <a:cubicBezTo>
                  <a:pt x="952038" y="294946"/>
                  <a:pt x="963660" y="287784"/>
                  <a:pt x="976184" y="284206"/>
                </a:cubicBezTo>
                <a:cubicBezTo>
                  <a:pt x="1084760" y="253185"/>
                  <a:pt x="973826" y="289111"/>
                  <a:pt x="1062681" y="259492"/>
                </a:cubicBezTo>
                <a:cubicBezTo>
                  <a:pt x="1090010" y="232163"/>
                  <a:pt x="1107261" y="219759"/>
                  <a:pt x="1124465" y="185351"/>
                </a:cubicBezTo>
                <a:cubicBezTo>
                  <a:pt x="1130290" y="173701"/>
                  <a:pt x="1132703" y="160638"/>
                  <a:pt x="1136822" y="148281"/>
                </a:cubicBezTo>
                <a:cubicBezTo>
                  <a:pt x="1124295" y="73121"/>
                  <a:pt x="1139724" y="54515"/>
                  <a:pt x="1050324" y="24714"/>
                </a:cubicBezTo>
                <a:lnTo>
                  <a:pt x="976184" y="0"/>
                </a:lnTo>
                <a:cubicBezTo>
                  <a:pt x="926757" y="4119"/>
                  <a:pt x="875827" y="-423"/>
                  <a:pt x="827903" y="12357"/>
                </a:cubicBezTo>
                <a:cubicBezTo>
                  <a:pt x="811018" y="16860"/>
                  <a:pt x="805052" y="39270"/>
                  <a:pt x="790832" y="49427"/>
                </a:cubicBezTo>
                <a:cubicBezTo>
                  <a:pt x="775843" y="60134"/>
                  <a:pt x="759275" y="69673"/>
                  <a:pt x="741405" y="74141"/>
                </a:cubicBezTo>
                <a:cubicBezTo>
                  <a:pt x="709189" y="82195"/>
                  <a:pt x="675467" y="82108"/>
                  <a:pt x="642551" y="86497"/>
                </a:cubicBezTo>
                <a:lnTo>
                  <a:pt x="556054" y="98854"/>
                </a:lnTo>
                <a:cubicBezTo>
                  <a:pt x="450409" y="134069"/>
                  <a:pt x="507762" y="120337"/>
                  <a:pt x="383059" y="135924"/>
                </a:cubicBezTo>
                <a:cubicBezTo>
                  <a:pt x="350108" y="144162"/>
                  <a:pt x="308222" y="136621"/>
                  <a:pt x="284205" y="160638"/>
                </a:cubicBezTo>
                <a:cubicBezTo>
                  <a:pt x="201938" y="242905"/>
                  <a:pt x="290536" y="165359"/>
                  <a:pt x="210065" y="210065"/>
                </a:cubicBezTo>
                <a:cubicBezTo>
                  <a:pt x="210043" y="210077"/>
                  <a:pt x="117400" y="271842"/>
                  <a:pt x="98854" y="284206"/>
                </a:cubicBezTo>
                <a:cubicBezTo>
                  <a:pt x="86497" y="292444"/>
                  <a:pt x="75873" y="304223"/>
                  <a:pt x="61784" y="308919"/>
                </a:cubicBezTo>
                <a:lnTo>
                  <a:pt x="24713" y="321276"/>
                </a:lnTo>
                <a:cubicBezTo>
                  <a:pt x="18887" y="338755"/>
                  <a:pt x="0" y="392261"/>
                  <a:pt x="0" y="407773"/>
                </a:cubicBezTo>
                <a:cubicBezTo>
                  <a:pt x="0" y="434939"/>
                  <a:pt x="23011" y="485538"/>
                  <a:pt x="37070" y="506627"/>
                </a:cubicBezTo>
                <a:cubicBezTo>
                  <a:pt x="43532" y="516321"/>
                  <a:pt x="53546" y="523103"/>
                  <a:pt x="61784" y="531341"/>
                </a:cubicBez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832C2F7-A36E-4274-8558-D3C6EA358BCF}"/>
              </a:ext>
            </a:extLst>
          </p:cNvPr>
          <p:cNvSpPr txBox="1"/>
          <p:nvPr/>
        </p:nvSpPr>
        <p:spPr>
          <a:xfrm rot="20845791">
            <a:off x="3998123" y="2778489"/>
            <a:ext cx="2000163" cy="369332"/>
          </a:xfrm>
          <a:prstGeom prst="rect">
            <a:avLst/>
          </a:prstGeom>
          <a:noFill/>
        </p:spPr>
        <p:txBody>
          <a:bodyPr wrap="none" rtlCol="0">
            <a:spAutoFit/>
          </a:bodyPr>
          <a:lstStyle/>
          <a:p>
            <a:r>
              <a:rPr lang="en-US" dirty="0">
                <a:solidFill>
                  <a:schemeClr val="bg1"/>
                </a:solidFill>
              </a:rPr>
              <a:t>carbonate platform</a:t>
            </a:r>
          </a:p>
        </p:txBody>
      </p:sp>
      <p:sp>
        <p:nvSpPr>
          <p:cNvPr id="54" name="Rectangle 53">
            <a:extLst>
              <a:ext uri="{FF2B5EF4-FFF2-40B4-BE49-F238E27FC236}">
                <a16:creationId xmlns:a16="http://schemas.microsoft.com/office/drawing/2014/main" id="{6DFDD87B-9604-4641-BCD7-24412121E6D3}"/>
              </a:ext>
            </a:extLst>
          </p:cNvPr>
          <p:cNvSpPr/>
          <p:nvPr/>
        </p:nvSpPr>
        <p:spPr>
          <a:xfrm>
            <a:off x="10352433" y="2565262"/>
            <a:ext cx="224370" cy="138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AD794048-D5FB-4C47-8321-059D980DF17A}"/>
              </a:ext>
            </a:extLst>
          </p:cNvPr>
          <p:cNvSpPr/>
          <p:nvPr/>
        </p:nvSpPr>
        <p:spPr>
          <a:xfrm>
            <a:off x="3682314" y="3435178"/>
            <a:ext cx="6635578" cy="457200"/>
          </a:xfrm>
          <a:custGeom>
            <a:avLst/>
            <a:gdLst>
              <a:gd name="connsiteX0" fmla="*/ 0 w 6635578"/>
              <a:gd name="connsiteY0" fmla="*/ 358346 h 457200"/>
              <a:gd name="connsiteX1" fmla="*/ 0 w 6635578"/>
              <a:gd name="connsiteY1" fmla="*/ 457200 h 457200"/>
              <a:gd name="connsiteX2" fmla="*/ 6635578 w 6635578"/>
              <a:gd name="connsiteY2" fmla="*/ 395417 h 457200"/>
              <a:gd name="connsiteX3" fmla="*/ 6054810 w 6635578"/>
              <a:gd name="connsiteY3" fmla="*/ 259492 h 457200"/>
              <a:gd name="connsiteX4" fmla="*/ 5103340 w 6635578"/>
              <a:gd name="connsiteY4" fmla="*/ 61784 h 457200"/>
              <a:gd name="connsiteX5" fmla="*/ 3941805 w 6635578"/>
              <a:gd name="connsiteY5" fmla="*/ 24714 h 457200"/>
              <a:gd name="connsiteX6" fmla="*/ 2780270 w 6635578"/>
              <a:gd name="connsiteY6" fmla="*/ 0 h 457200"/>
              <a:gd name="connsiteX7" fmla="*/ 1816443 w 6635578"/>
              <a:gd name="connsiteY7" fmla="*/ 37071 h 457200"/>
              <a:gd name="connsiteX8" fmla="*/ 877329 w 6635578"/>
              <a:gd name="connsiteY8" fmla="*/ 148281 h 457200"/>
              <a:gd name="connsiteX9" fmla="*/ 37070 w 6635578"/>
              <a:gd name="connsiteY9" fmla="*/ 296563 h 457200"/>
              <a:gd name="connsiteX10" fmla="*/ 0 w 6635578"/>
              <a:gd name="connsiteY10" fmla="*/ 35834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5578" h="457200">
                <a:moveTo>
                  <a:pt x="0" y="358346"/>
                </a:moveTo>
                <a:lnTo>
                  <a:pt x="0" y="457200"/>
                </a:lnTo>
                <a:lnTo>
                  <a:pt x="6635578" y="395417"/>
                </a:lnTo>
                <a:lnTo>
                  <a:pt x="6054810" y="259492"/>
                </a:lnTo>
                <a:lnTo>
                  <a:pt x="5103340" y="61784"/>
                </a:lnTo>
                <a:lnTo>
                  <a:pt x="3941805" y="24714"/>
                </a:lnTo>
                <a:lnTo>
                  <a:pt x="2780270" y="0"/>
                </a:lnTo>
                <a:lnTo>
                  <a:pt x="1816443" y="37071"/>
                </a:lnTo>
                <a:lnTo>
                  <a:pt x="877329" y="148281"/>
                </a:lnTo>
                <a:lnTo>
                  <a:pt x="37070" y="296563"/>
                </a:lnTo>
                <a:lnTo>
                  <a:pt x="0" y="358346"/>
                </a:lnTo>
                <a:close/>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A3F1C19-644E-4BE5-813F-1C06197D050F}"/>
              </a:ext>
            </a:extLst>
          </p:cNvPr>
          <p:cNvSpPr/>
          <p:nvPr/>
        </p:nvSpPr>
        <p:spPr>
          <a:xfrm>
            <a:off x="12357" y="3571102"/>
            <a:ext cx="1235675" cy="484780"/>
          </a:xfrm>
          <a:custGeom>
            <a:avLst/>
            <a:gdLst>
              <a:gd name="connsiteX0" fmla="*/ 1235675 w 1235675"/>
              <a:gd name="connsiteY0" fmla="*/ 457200 h 457200"/>
              <a:gd name="connsiteX1" fmla="*/ 1186248 w 1235675"/>
              <a:gd name="connsiteY1" fmla="*/ 432486 h 457200"/>
              <a:gd name="connsiteX2" fmla="*/ 729048 w 1235675"/>
              <a:gd name="connsiteY2" fmla="*/ 395416 h 457200"/>
              <a:gd name="connsiteX3" fmla="*/ 148281 w 1235675"/>
              <a:gd name="connsiteY3" fmla="*/ 358346 h 457200"/>
              <a:gd name="connsiteX4" fmla="*/ 0 w 1235675"/>
              <a:gd name="connsiteY4" fmla="*/ 308919 h 457200"/>
              <a:gd name="connsiteX5" fmla="*/ 12357 w 1235675"/>
              <a:gd name="connsiteY5" fmla="*/ 0 h 457200"/>
              <a:gd name="connsiteX6" fmla="*/ 741405 w 1235675"/>
              <a:gd name="connsiteY6" fmla="*/ 74140 h 457200"/>
              <a:gd name="connsiteX7" fmla="*/ 1075038 w 1235675"/>
              <a:gd name="connsiteY7" fmla="*/ 123567 h 457200"/>
              <a:gd name="connsiteX8" fmla="*/ 1025611 w 1235675"/>
              <a:gd name="connsiteY8" fmla="*/ 43248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5675" h="457200">
                <a:moveTo>
                  <a:pt x="1235675" y="457200"/>
                </a:moveTo>
                <a:lnTo>
                  <a:pt x="1186248" y="432486"/>
                </a:lnTo>
                <a:lnTo>
                  <a:pt x="729048" y="395416"/>
                </a:lnTo>
                <a:lnTo>
                  <a:pt x="148281" y="358346"/>
                </a:lnTo>
                <a:lnTo>
                  <a:pt x="0" y="308919"/>
                </a:lnTo>
                <a:lnTo>
                  <a:pt x="12357" y="0"/>
                </a:lnTo>
                <a:lnTo>
                  <a:pt x="741405" y="74140"/>
                </a:lnTo>
                <a:lnTo>
                  <a:pt x="1075038" y="123567"/>
                </a:lnTo>
                <a:lnTo>
                  <a:pt x="1025611" y="432486"/>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3914D452-8ED8-4917-BBFE-CB92113727A9}"/>
              </a:ext>
            </a:extLst>
          </p:cNvPr>
          <p:cNvSpPr txBox="1"/>
          <p:nvPr/>
        </p:nvSpPr>
        <p:spPr>
          <a:xfrm rot="18577619">
            <a:off x="1303184" y="4781592"/>
            <a:ext cx="1268937" cy="369332"/>
          </a:xfrm>
          <a:prstGeom prst="rect">
            <a:avLst/>
          </a:prstGeom>
          <a:noFill/>
        </p:spPr>
        <p:txBody>
          <a:bodyPr wrap="none" rtlCol="0">
            <a:spAutoFit/>
          </a:bodyPr>
          <a:lstStyle/>
          <a:p>
            <a:r>
              <a:rPr lang="en-US" dirty="0">
                <a:solidFill>
                  <a:schemeClr val="bg1"/>
                </a:solidFill>
              </a:rPr>
              <a:t>ocean crust</a:t>
            </a:r>
          </a:p>
        </p:txBody>
      </p:sp>
      <p:sp>
        <p:nvSpPr>
          <p:cNvPr id="62" name="Rectangle 61">
            <a:extLst>
              <a:ext uri="{FF2B5EF4-FFF2-40B4-BE49-F238E27FC236}">
                <a16:creationId xmlns:a16="http://schemas.microsoft.com/office/drawing/2014/main" id="{3DA785DE-F402-4125-BA0A-1343B612D308}"/>
              </a:ext>
            </a:extLst>
          </p:cNvPr>
          <p:cNvSpPr/>
          <p:nvPr/>
        </p:nvSpPr>
        <p:spPr>
          <a:xfrm rot="17766549">
            <a:off x="472566" y="6101614"/>
            <a:ext cx="1086303" cy="474604"/>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656A19E-9D42-4525-90B7-3B4261E8C23D}"/>
              </a:ext>
            </a:extLst>
          </p:cNvPr>
          <p:cNvSpPr/>
          <p:nvPr/>
        </p:nvSpPr>
        <p:spPr>
          <a:xfrm>
            <a:off x="10307" y="3350201"/>
            <a:ext cx="3294867" cy="735510"/>
          </a:xfrm>
          <a:custGeom>
            <a:avLst/>
            <a:gdLst>
              <a:gd name="connsiteX0" fmla="*/ 0 w 3314700"/>
              <a:gd name="connsiteY0" fmla="*/ 176212 h 633412"/>
              <a:gd name="connsiteX1" fmla="*/ 271463 w 3314700"/>
              <a:gd name="connsiteY1" fmla="*/ 195262 h 633412"/>
              <a:gd name="connsiteX2" fmla="*/ 1162050 w 3314700"/>
              <a:gd name="connsiteY2" fmla="*/ 309562 h 633412"/>
              <a:gd name="connsiteX3" fmla="*/ 1243013 w 3314700"/>
              <a:gd name="connsiteY3" fmla="*/ 314325 h 633412"/>
              <a:gd name="connsiteX4" fmla="*/ 1624013 w 3314700"/>
              <a:gd name="connsiteY4" fmla="*/ 314325 h 633412"/>
              <a:gd name="connsiteX5" fmla="*/ 2347913 w 3314700"/>
              <a:gd name="connsiteY5" fmla="*/ 228600 h 633412"/>
              <a:gd name="connsiteX6" fmla="*/ 2719388 w 3314700"/>
              <a:gd name="connsiteY6" fmla="*/ 114300 h 633412"/>
              <a:gd name="connsiteX7" fmla="*/ 3114675 w 3314700"/>
              <a:gd name="connsiteY7" fmla="*/ 0 h 633412"/>
              <a:gd name="connsiteX8" fmla="*/ 3314700 w 3314700"/>
              <a:gd name="connsiteY8" fmla="*/ 52387 h 633412"/>
              <a:gd name="connsiteX9" fmla="*/ 2967038 w 3314700"/>
              <a:gd name="connsiteY9" fmla="*/ 261937 h 633412"/>
              <a:gd name="connsiteX10" fmla="*/ 2633663 w 3314700"/>
              <a:gd name="connsiteY10" fmla="*/ 504825 h 633412"/>
              <a:gd name="connsiteX11" fmla="*/ 2557463 w 3314700"/>
              <a:gd name="connsiteY11" fmla="*/ 571500 h 633412"/>
              <a:gd name="connsiteX12" fmla="*/ 2181225 w 3314700"/>
              <a:gd name="connsiteY12" fmla="*/ 604837 h 633412"/>
              <a:gd name="connsiteX13" fmla="*/ 2124075 w 3314700"/>
              <a:gd name="connsiteY13" fmla="*/ 604837 h 633412"/>
              <a:gd name="connsiteX14" fmla="*/ 1685925 w 3314700"/>
              <a:gd name="connsiteY14" fmla="*/ 633412 h 633412"/>
              <a:gd name="connsiteX15" fmla="*/ 1428750 w 3314700"/>
              <a:gd name="connsiteY15" fmla="*/ 628650 h 633412"/>
              <a:gd name="connsiteX16" fmla="*/ 1371600 w 3314700"/>
              <a:gd name="connsiteY16" fmla="*/ 623887 h 633412"/>
              <a:gd name="connsiteX17" fmla="*/ 828675 w 3314700"/>
              <a:gd name="connsiteY17" fmla="*/ 595312 h 633412"/>
              <a:gd name="connsiteX18" fmla="*/ 766763 w 3314700"/>
              <a:gd name="connsiteY18" fmla="*/ 595312 h 633412"/>
              <a:gd name="connsiteX19" fmla="*/ 228600 w 3314700"/>
              <a:gd name="connsiteY19" fmla="*/ 547687 h 633412"/>
              <a:gd name="connsiteX20" fmla="*/ 180975 w 3314700"/>
              <a:gd name="connsiteY20" fmla="*/ 547687 h 633412"/>
              <a:gd name="connsiteX21" fmla="*/ 23813 w 3314700"/>
              <a:gd name="connsiteY21" fmla="*/ 528637 h 633412"/>
              <a:gd name="connsiteX22" fmla="*/ 0 w 3314700"/>
              <a:gd name="connsiteY22" fmla="*/ 176212 h 63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4700" h="633412">
                <a:moveTo>
                  <a:pt x="0" y="176212"/>
                </a:moveTo>
                <a:lnTo>
                  <a:pt x="271463" y="195262"/>
                </a:lnTo>
                <a:lnTo>
                  <a:pt x="1162050" y="309562"/>
                </a:lnTo>
                <a:cubicBezTo>
                  <a:pt x="1220733" y="315431"/>
                  <a:pt x="1193721" y="314325"/>
                  <a:pt x="1243013" y="314325"/>
                </a:cubicBezTo>
                <a:lnTo>
                  <a:pt x="1624013" y="314325"/>
                </a:lnTo>
                <a:lnTo>
                  <a:pt x="2347913" y="228600"/>
                </a:lnTo>
                <a:lnTo>
                  <a:pt x="2719388" y="114300"/>
                </a:lnTo>
                <a:lnTo>
                  <a:pt x="3114675" y="0"/>
                </a:lnTo>
                <a:lnTo>
                  <a:pt x="3314700" y="52387"/>
                </a:lnTo>
                <a:lnTo>
                  <a:pt x="2967038" y="261937"/>
                </a:lnTo>
                <a:lnTo>
                  <a:pt x="2633663" y="504825"/>
                </a:lnTo>
                <a:lnTo>
                  <a:pt x="2557463" y="571500"/>
                </a:lnTo>
                <a:lnTo>
                  <a:pt x="2181225" y="604837"/>
                </a:lnTo>
                <a:lnTo>
                  <a:pt x="2124075" y="604837"/>
                </a:lnTo>
                <a:lnTo>
                  <a:pt x="1685925" y="633412"/>
                </a:lnTo>
                <a:lnTo>
                  <a:pt x="1428750" y="628650"/>
                </a:lnTo>
                <a:lnTo>
                  <a:pt x="1371600" y="623887"/>
                </a:lnTo>
                <a:lnTo>
                  <a:pt x="828675" y="595312"/>
                </a:lnTo>
                <a:lnTo>
                  <a:pt x="766763" y="595312"/>
                </a:lnTo>
                <a:lnTo>
                  <a:pt x="228600" y="547687"/>
                </a:lnTo>
                <a:lnTo>
                  <a:pt x="180975" y="547687"/>
                </a:lnTo>
                <a:lnTo>
                  <a:pt x="23813" y="528637"/>
                </a:lnTo>
                <a:lnTo>
                  <a:pt x="0" y="176212"/>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7B2B734E-3163-436D-B7BB-9B6220333354}"/>
              </a:ext>
            </a:extLst>
          </p:cNvPr>
          <p:cNvSpPr/>
          <p:nvPr/>
        </p:nvSpPr>
        <p:spPr>
          <a:xfrm>
            <a:off x="24821" y="2451465"/>
            <a:ext cx="3187700" cy="1224279"/>
          </a:xfrm>
          <a:custGeom>
            <a:avLst/>
            <a:gdLst>
              <a:gd name="connsiteX0" fmla="*/ 0 w 3187700"/>
              <a:gd name="connsiteY0" fmla="*/ 254000 h 1371600"/>
              <a:gd name="connsiteX1" fmla="*/ 533400 w 3187700"/>
              <a:gd name="connsiteY1" fmla="*/ 88900 h 1371600"/>
              <a:gd name="connsiteX2" fmla="*/ 1003300 w 3187700"/>
              <a:gd name="connsiteY2" fmla="*/ 38100 h 1371600"/>
              <a:gd name="connsiteX3" fmla="*/ 1270000 w 3187700"/>
              <a:gd name="connsiteY3" fmla="*/ 0 h 1371600"/>
              <a:gd name="connsiteX4" fmla="*/ 1485900 w 3187700"/>
              <a:gd name="connsiteY4" fmla="*/ 12700 h 1371600"/>
              <a:gd name="connsiteX5" fmla="*/ 1727200 w 3187700"/>
              <a:gd name="connsiteY5" fmla="*/ 38100 h 1371600"/>
              <a:gd name="connsiteX6" fmla="*/ 2336800 w 3187700"/>
              <a:gd name="connsiteY6" fmla="*/ 50800 h 1371600"/>
              <a:gd name="connsiteX7" fmla="*/ 2578100 w 3187700"/>
              <a:gd name="connsiteY7" fmla="*/ 76200 h 1371600"/>
              <a:gd name="connsiteX8" fmla="*/ 2819400 w 3187700"/>
              <a:gd name="connsiteY8" fmla="*/ 177800 h 1371600"/>
              <a:gd name="connsiteX9" fmla="*/ 3187700 w 3187700"/>
              <a:gd name="connsiteY9" fmla="*/ 215900 h 1371600"/>
              <a:gd name="connsiteX10" fmla="*/ 2476500 w 3187700"/>
              <a:gd name="connsiteY10" fmla="*/ 1231900 h 1371600"/>
              <a:gd name="connsiteX11" fmla="*/ 1879600 w 3187700"/>
              <a:gd name="connsiteY11" fmla="*/ 1333500 h 1371600"/>
              <a:gd name="connsiteX12" fmla="*/ 1320800 w 3187700"/>
              <a:gd name="connsiteY12" fmla="*/ 1371600 h 1371600"/>
              <a:gd name="connsiteX13" fmla="*/ 431800 w 3187700"/>
              <a:gd name="connsiteY13" fmla="*/ 1333500 h 1371600"/>
              <a:gd name="connsiteX14" fmla="*/ 12700 w 3187700"/>
              <a:gd name="connsiteY14" fmla="*/ 1257300 h 1371600"/>
              <a:gd name="connsiteX15" fmla="*/ 0 w 3187700"/>
              <a:gd name="connsiteY15" fmla="*/ 2540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7700" h="1371600">
                <a:moveTo>
                  <a:pt x="0" y="254000"/>
                </a:moveTo>
                <a:lnTo>
                  <a:pt x="533400" y="88900"/>
                </a:lnTo>
                <a:lnTo>
                  <a:pt x="1003300" y="38100"/>
                </a:lnTo>
                <a:lnTo>
                  <a:pt x="1270000" y="0"/>
                </a:lnTo>
                <a:lnTo>
                  <a:pt x="1485900" y="12700"/>
                </a:lnTo>
                <a:lnTo>
                  <a:pt x="1727200" y="38100"/>
                </a:lnTo>
                <a:lnTo>
                  <a:pt x="2336800" y="50800"/>
                </a:lnTo>
                <a:lnTo>
                  <a:pt x="2578100" y="76200"/>
                </a:lnTo>
                <a:lnTo>
                  <a:pt x="2819400" y="177800"/>
                </a:lnTo>
                <a:lnTo>
                  <a:pt x="3187700" y="215900"/>
                </a:lnTo>
                <a:lnTo>
                  <a:pt x="2476500" y="1231900"/>
                </a:lnTo>
                <a:lnTo>
                  <a:pt x="1879600" y="1333500"/>
                </a:lnTo>
                <a:lnTo>
                  <a:pt x="1320800" y="1371600"/>
                </a:lnTo>
                <a:lnTo>
                  <a:pt x="431800" y="1333500"/>
                </a:lnTo>
                <a:lnTo>
                  <a:pt x="12700" y="1257300"/>
                </a:lnTo>
                <a:lnTo>
                  <a:pt x="0" y="254000"/>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Arrow Connector 63">
            <a:extLst>
              <a:ext uri="{FF2B5EF4-FFF2-40B4-BE49-F238E27FC236}">
                <a16:creationId xmlns:a16="http://schemas.microsoft.com/office/drawing/2014/main" id="{462E4C12-3F3B-41B6-887A-594D57CD7D41}"/>
              </a:ext>
            </a:extLst>
          </p:cNvPr>
          <p:cNvCxnSpPr>
            <a:cxnSpLocks/>
          </p:cNvCxnSpPr>
          <p:nvPr/>
        </p:nvCxnSpPr>
        <p:spPr>
          <a:xfrm flipV="1">
            <a:off x="2411925" y="3541421"/>
            <a:ext cx="524777" cy="3132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6901D93-64B5-4FE8-964A-1C11DCEC6170}"/>
              </a:ext>
            </a:extLst>
          </p:cNvPr>
          <p:cNvSpPr txBox="1"/>
          <p:nvPr/>
        </p:nvSpPr>
        <p:spPr>
          <a:xfrm>
            <a:off x="694548" y="2776539"/>
            <a:ext cx="1807482" cy="830997"/>
          </a:xfrm>
          <a:prstGeom prst="rect">
            <a:avLst/>
          </a:prstGeom>
          <a:noFill/>
        </p:spPr>
        <p:txBody>
          <a:bodyPr wrap="none" rtlCol="0">
            <a:spAutoFit/>
          </a:bodyPr>
          <a:lstStyle/>
          <a:p>
            <a:r>
              <a:rPr lang="en-US" sz="2400" b="1" dirty="0">
                <a:solidFill>
                  <a:srgbClr val="FFFF00"/>
                </a:solidFill>
              </a:rPr>
              <a:t>Accretionary</a:t>
            </a:r>
          </a:p>
          <a:p>
            <a:r>
              <a:rPr lang="en-US" sz="2400" b="1" dirty="0">
                <a:solidFill>
                  <a:srgbClr val="FFFF00"/>
                </a:solidFill>
              </a:rPr>
              <a:t>Prism</a:t>
            </a:r>
          </a:p>
        </p:txBody>
      </p:sp>
      <p:sp>
        <p:nvSpPr>
          <p:cNvPr id="65" name="TextBox 64">
            <a:extLst>
              <a:ext uri="{FF2B5EF4-FFF2-40B4-BE49-F238E27FC236}">
                <a16:creationId xmlns:a16="http://schemas.microsoft.com/office/drawing/2014/main" id="{B5B5E43C-D37C-4532-93E3-32E7F97A897D}"/>
              </a:ext>
            </a:extLst>
          </p:cNvPr>
          <p:cNvSpPr txBox="1"/>
          <p:nvPr/>
        </p:nvSpPr>
        <p:spPr>
          <a:xfrm>
            <a:off x="8231711" y="3622097"/>
            <a:ext cx="843501" cy="369332"/>
          </a:xfrm>
          <a:prstGeom prst="rect">
            <a:avLst/>
          </a:prstGeom>
          <a:noFill/>
        </p:spPr>
        <p:txBody>
          <a:bodyPr wrap="none" rtlCol="0">
            <a:spAutoFit/>
          </a:bodyPr>
          <a:lstStyle/>
          <a:p>
            <a:r>
              <a:rPr lang="en-US" b="1" dirty="0"/>
              <a:t>MOHO</a:t>
            </a:r>
          </a:p>
        </p:txBody>
      </p:sp>
      <p:sp>
        <p:nvSpPr>
          <p:cNvPr id="66" name="Rectangle 65">
            <a:extLst>
              <a:ext uri="{FF2B5EF4-FFF2-40B4-BE49-F238E27FC236}">
                <a16:creationId xmlns:a16="http://schemas.microsoft.com/office/drawing/2014/main" id="{FE459DD3-19F4-4A8F-8A69-5964B6CF5AD4}"/>
              </a:ext>
            </a:extLst>
          </p:cNvPr>
          <p:cNvSpPr/>
          <p:nvPr/>
        </p:nvSpPr>
        <p:spPr>
          <a:xfrm>
            <a:off x="6144962" y="3337617"/>
            <a:ext cx="2754096" cy="248515"/>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1B1C516-6750-46B8-A640-807090A06C4B}"/>
              </a:ext>
            </a:extLst>
          </p:cNvPr>
          <p:cNvSpPr/>
          <p:nvPr/>
        </p:nvSpPr>
        <p:spPr>
          <a:xfrm rot="21177519">
            <a:off x="3425256" y="3525767"/>
            <a:ext cx="920752" cy="280716"/>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3EA69AE-7EB0-4A6F-B6D9-48E26A2ADBAD}"/>
              </a:ext>
            </a:extLst>
          </p:cNvPr>
          <p:cNvSpPr/>
          <p:nvPr/>
        </p:nvSpPr>
        <p:spPr>
          <a:xfrm rot="21278843">
            <a:off x="4319227" y="3423259"/>
            <a:ext cx="920752" cy="283569"/>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AA57316-E378-431B-8E86-CA9B723C5D41}"/>
              </a:ext>
            </a:extLst>
          </p:cNvPr>
          <p:cNvSpPr/>
          <p:nvPr/>
        </p:nvSpPr>
        <p:spPr>
          <a:xfrm rot="21278843">
            <a:off x="5223580" y="3336895"/>
            <a:ext cx="920752" cy="283569"/>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5A6C3138-9D5A-4759-99EE-EE6A95BABAE5}"/>
              </a:ext>
            </a:extLst>
          </p:cNvPr>
          <p:cNvSpPr/>
          <p:nvPr/>
        </p:nvSpPr>
        <p:spPr>
          <a:xfrm>
            <a:off x="3162300" y="3748088"/>
            <a:ext cx="876300" cy="252412"/>
          </a:xfrm>
          <a:custGeom>
            <a:avLst/>
            <a:gdLst>
              <a:gd name="connsiteX0" fmla="*/ 176213 w 876300"/>
              <a:gd name="connsiteY0" fmla="*/ 228600 h 252412"/>
              <a:gd name="connsiteX1" fmla="*/ 414338 w 876300"/>
              <a:gd name="connsiteY1" fmla="*/ 128587 h 252412"/>
              <a:gd name="connsiteX2" fmla="*/ 581025 w 876300"/>
              <a:gd name="connsiteY2" fmla="*/ 85725 h 252412"/>
              <a:gd name="connsiteX3" fmla="*/ 876300 w 876300"/>
              <a:gd name="connsiteY3" fmla="*/ 28575 h 252412"/>
              <a:gd name="connsiteX4" fmla="*/ 366713 w 876300"/>
              <a:gd name="connsiteY4" fmla="*/ 0 h 252412"/>
              <a:gd name="connsiteX5" fmla="*/ 0 w 876300"/>
              <a:gd name="connsiteY5" fmla="*/ 252412 h 252412"/>
              <a:gd name="connsiteX6" fmla="*/ 176213 w 876300"/>
              <a:gd name="connsiteY6" fmla="*/ 22860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252412">
                <a:moveTo>
                  <a:pt x="176213" y="228600"/>
                </a:moveTo>
                <a:lnTo>
                  <a:pt x="414338" y="128587"/>
                </a:lnTo>
                <a:lnTo>
                  <a:pt x="581025" y="85725"/>
                </a:lnTo>
                <a:lnTo>
                  <a:pt x="876300" y="28575"/>
                </a:lnTo>
                <a:lnTo>
                  <a:pt x="366713" y="0"/>
                </a:lnTo>
                <a:lnTo>
                  <a:pt x="0" y="252412"/>
                </a:lnTo>
                <a:lnTo>
                  <a:pt x="176213" y="22860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D803CF0-07C2-4DC3-804E-BCE4ADBFF42E}"/>
              </a:ext>
            </a:extLst>
          </p:cNvPr>
          <p:cNvSpPr/>
          <p:nvPr/>
        </p:nvSpPr>
        <p:spPr>
          <a:xfrm rot="574524">
            <a:off x="8904200" y="3477291"/>
            <a:ext cx="1418497" cy="219187"/>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7751CF6-00CA-44DE-8548-5FA30DD77F85}"/>
              </a:ext>
            </a:extLst>
          </p:cNvPr>
          <p:cNvSpPr txBox="1"/>
          <p:nvPr/>
        </p:nvSpPr>
        <p:spPr>
          <a:xfrm>
            <a:off x="6732134" y="3241190"/>
            <a:ext cx="2003562" cy="369332"/>
          </a:xfrm>
          <a:prstGeom prst="rect">
            <a:avLst/>
          </a:prstGeom>
          <a:noFill/>
        </p:spPr>
        <p:txBody>
          <a:bodyPr wrap="none" rtlCol="0">
            <a:spAutoFit/>
          </a:bodyPr>
          <a:lstStyle/>
          <a:p>
            <a:r>
              <a:rPr lang="en-US" dirty="0">
                <a:solidFill>
                  <a:schemeClr val="bg1"/>
                </a:solidFill>
              </a:rPr>
              <a:t>lithospheric mantle</a:t>
            </a:r>
          </a:p>
        </p:txBody>
      </p:sp>
      <p:sp>
        <p:nvSpPr>
          <p:cNvPr id="41" name="Freeform: Shape 40">
            <a:extLst>
              <a:ext uri="{FF2B5EF4-FFF2-40B4-BE49-F238E27FC236}">
                <a16:creationId xmlns:a16="http://schemas.microsoft.com/office/drawing/2014/main" id="{0F9330B8-230F-4FB7-9036-742E294362C5}"/>
              </a:ext>
            </a:extLst>
          </p:cNvPr>
          <p:cNvSpPr/>
          <p:nvPr/>
        </p:nvSpPr>
        <p:spPr>
          <a:xfrm>
            <a:off x="8653463" y="3476625"/>
            <a:ext cx="723900" cy="171450"/>
          </a:xfrm>
          <a:custGeom>
            <a:avLst/>
            <a:gdLst>
              <a:gd name="connsiteX0" fmla="*/ 0 w 723900"/>
              <a:gd name="connsiteY0" fmla="*/ 104775 h 171450"/>
              <a:gd name="connsiteX1" fmla="*/ 266700 w 723900"/>
              <a:gd name="connsiteY1" fmla="*/ 128588 h 171450"/>
              <a:gd name="connsiteX2" fmla="*/ 723900 w 723900"/>
              <a:gd name="connsiteY2" fmla="*/ 171450 h 171450"/>
              <a:gd name="connsiteX3" fmla="*/ 280987 w 723900"/>
              <a:gd name="connsiteY3" fmla="*/ 0 h 171450"/>
              <a:gd name="connsiteX4" fmla="*/ 190500 w 723900"/>
              <a:gd name="connsiteY4" fmla="*/ 0 h 171450"/>
              <a:gd name="connsiteX5" fmla="*/ 0 w 723900"/>
              <a:gd name="connsiteY5" fmla="*/ 10477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00" h="171450">
                <a:moveTo>
                  <a:pt x="0" y="104775"/>
                </a:moveTo>
                <a:lnTo>
                  <a:pt x="266700" y="128588"/>
                </a:lnTo>
                <a:lnTo>
                  <a:pt x="723900" y="171450"/>
                </a:lnTo>
                <a:lnTo>
                  <a:pt x="280987" y="0"/>
                </a:lnTo>
                <a:lnTo>
                  <a:pt x="190500" y="0"/>
                </a:lnTo>
                <a:lnTo>
                  <a:pt x="0" y="104775"/>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00921D8-625D-4ACF-A925-A7D189D82339}"/>
              </a:ext>
            </a:extLst>
          </p:cNvPr>
          <p:cNvSpPr/>
          <p:nvPr/>
        </p:nvSpPr>
        <p:spPr>
          <a:xfrm>
            <a:off x="10352433" y="3019094"/>
            <a:ext cx="1839567" cy="275474"/>
          </a:xfrm>
          <a:prstGeom prst="rect">
            <a:avLst/>
          </a:prstGeom>
          <a:solidFill>
            <a:srgbClr val="D0A48B"/>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C0E53D8-94C2-4E4D-9780-2DE37CE026A4}"/>
              </a:ext>
            </a:extLst>
          </p:cNvPr>
          <p:cNvSpPr/>
          <p:nvPr/>
        </p:nvSpPr>
        <p:spPr>
          <a:xfrm>
            <a:off x="10352433" y="3290584"/>
            <a:ext cx="1839567" cy="275474"/>
          </a:xfrm>
          <a:prstGeom prst="rect">
            <a:avLst/>
          </a:prstGeom>
          <a:solidFill>
            <a:srgbClr val="E16B6B"/>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404863-1FBE-4CDE-B4FE-3FBC1DBA1F1E}"/>
              </a:ext>
            </a:extLst>
          </p:cNvPr>
          <p:cNvSpPr/>
          <p:nvPr/>
        </p:nvSpPr>
        <p:spPr>
          <a:xfrm>
            <a:off x="10352433" y="3555190"/>
            <a:ext cx="1839567" cy="263893"/>
          </a:xfrm>
          <a:prstGeom prst="rect">
            <a:avLst/>
          </a:prstGeom>
          <a:solidFill>
            <a:srgbClr val="7B9993"/>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2CCD03A-15C3-4061-B354-3D0207B8991E}"/>
              </a:ext>
            </a:extLst>
          </p:cNvPr>
          <p:cNvSpPr/>
          <p:nvPr/>
        </p:nvSpPr>
        <p:spPr>
          <a:xfrm>
            <a:off x="10346477" y="3821818"/>
            <a:ext cx="1839567" cy="3076001"/>
          </a:xfrm>
          <a:prstGeom prst="rect">
            <a:avLst/>
          </a:prstGeom>
          <a:gradFill flip="none" rotWithShape="1">
            <a:gsLst>
              <a:gs pos="0">
                <a:srgbClr val="F7C577"/>
              </a:gs>
              <a:gs pos="50000">
                <a:srgbClr val="F9D8A3"/>
              </a:gs>
              <a:gs pos="100000">
                <a:srgbClr val="EAE6CE"/>
              </a:gs>
            </a:gsLst>
            <a:lin ang="16200000" scaled="1"/>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3EDD0E13-87D3-414F-8E20-A213056075DE}"/>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10321522" y="2618421"/>
            <a:ext cx="1870478" cy="469351"/>
          </a:xfrm>
          <a:prstGeom prst="rect">
            <a:avLst/>
          </a:prstGeom>
        </p:spPr>
      </p:pic>
      <p:sp>
        <p:nvSpPr>
          <p:cNvPr id="83" name="Rectangle 82">
            <a:extLst>
              <a:ext uri="{FF2B5EF4-FFF2-40B4-BE49-F238E27FC236}">
                <a16:creationId xmlns:a16="http://schemas.microsoft.com/office/drawing/2014/main" id="{8DA11E78-4D5F-4D58-AB1F-A53CB3672FB5}"/>
              </a:ext>
            </a:extLst>
          </p:cNvPr>
          <p:cNvSpPr/>
          <p:nvPr/>
        </p:nvSpPr>
        <p:spPr>
          <a:xfrm>
            <a:off x="7732372" y="2578594"/>
            <a:ext cx="4453672" cy="799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FCDAB959-786C-4917-BA7D-C8F5E312B6E7}"/>
              </a:ext>
            </a:extLst>
          </p:cNvPr>
          <p:cNvSpPr/>
          <p:nvPr/>
        </p:nvSpPr>
        <p:spPr>
          <a:xfrm>
            <a:off x="940633" y="5496442"/>
            <a:ext cx="210943" cy="339980"/>
          </a:xfrm>
          <a:custGeom>
            <a:avLst/>
            <a:gdLst>
              <a:gd name="connsiteX0" fmla="*/ 49967 w 210943"/>
              <a:gd name="connsiteY0" fmla="*/ 328096 h 339980"/>
              <a:gd name="connsiteX1" fmla="*/ 64255 w 210943"/>
              <a:gd name="connsiteY1" fmla="*/ 289996 h 339980"/>
              <a:gd name="connsiteX2" fmla="*/ 78542 w 210943"/>
              <a:gd name="connsiteY2" fmla="*/ 261421 h 339980"/>
              <a:gd name="connsiteX3" fmla="*/ 92830 w 210943"/>
              <a:gd name="connsiteY3" fmla="*/ 256658 h 339980"/>
              <a:gd name="connsiteX4" fmla="*/ 111880 w 210943"/>
              <a:gd name="connsiteY4" fmla="*/ 228083 h 339980"/>
              <a:gd name="connsiteX5" fmla="*/ 121405 w 210943"/>
              <a:gd name="connsiteY5" fmla="*/ 213796 h 339980"/>
              <a:gd name="connsiteX6" fmla="*/ 126167 w 210943"/>
              <a:gd name="connsiteY6" fmla="*/ 199508 h 339980"/>
              <a:gd name="connsiteX7" fmla="*/ 140455 w 210943"/>
              <a:gd name="connsiteY7" fmla="*/ 185221 h 339980"/>
              <a:gd name="connsiteX8" fmla="*/ 149980 w 210943"/>
              <a:gd name="connsiteY8" fmla="*/ 170933 h 339980"/>
              <a:gd name="connsiteX9" fmla="*/ 154742 w 210943"/>
              <a:gd name="connsiteY9" fmla="*/ 142358 h 339980"/>
              <a:gd name="connsiteX10" fmla="*/ 178555 w 210943"/>
              <a:gd name="connsiteY10" fmla="*/ 113783 h 339980"/>
              <a:gd name="connsiteX11" fmla="*/ 202367 w 210943"/>
              <a:gd name="connsiteY11" fmla="*/ 75683 h 339980"/>
              <a:gd name="connsiteX12" fmla="*/ 202367 w 210943"/>
              <a:gd name="connsiteY12" fmla="*/ 4246 h 339980"/>
              <a:gd name="connsiteX13" fmla="*/ 149980 w 210943"/>
              <a:gd name="connsiteY13" fmla="*/ 9008 h 339980"/>
              <a:gd name="connsiteX14" fmla="*/ 130930 w 210943"/>
              <a:gd name="connsiteY14" fmla="*/ 37583 h 339980"/>
              <a:gd name="connsiteX15" fmla="*/ 111880 w 210943"/>
              <a:gd name="connsiteY15" fmla="*/ 66158 h 339980"/>
              <a:gd name="connsiteX16" fmla="*/ 102355 w 210943"/>
              <a:gd name="connsiteY16" fmla="*/ 80446 h 339980"/>
              <a:gd name="connsiteX17" fmla="*/ 83305 w 210943"/>
              <a:gd name="connsiteY17" fmla="*/ 94733 h 339980"/>
              <a:gd name="connsiteX18" fmla="*/ 73780 w 210943"/>
              <a:gd name="connsiteY18" fmla="*/ 123308 h 339980"/>
              <a:gd name="connsiteX19" fmla="*/ 54730 w 210943"/>
              <a:gd name="connsiteY19" fmla="*/ 156646 h 339980"/>
              <a:gd name="connsiteX20" fmla="*/ 40442 w 210943"/>
              <a:gd name="connsiteY20" fmla="*/ 189983 h 339980"/>
              <a:gd name="connsiteX21" fmla="*/ 21392 w 210943"/>
              <a:gd name="connsiteY21" fmla="*/ 232846 h 339980"/>
              <a:gd name="connsiteX22" fmla="*/ 16630 w 210943"/>
              <a:gd name="connsiteY22" fmla="*/ 261421 h 339980"/>
              <a:gd name="connsiteX23" fmla="*/ 11867 w 210943"/>
              <a:gd name="connsiteY23" fmla="*/ 275708 h 339980"/>
              <a:gd name="connsiteX24" fmla="*/ 7105 w 210943"/>
              <a:gd name="connsiteY24" fmla="*/ 309046 h 339980"/>
              <a:gd name="connsiteX25" fmla="*/ 2342 w 210943"/>
              <a:gd name="connsiteY25" fmla="*/ 337621 h 339980"/>
              <a:gd name="connsiteX26" fmla="*/ 30917 w 210943"/>
              <a:gd name="connsiteY26" fmla="*/ 332858 h 339980"/>
              <a:gd name="connsiteX27" fmla="*/ 49967 w 210943"/>
              <a:gd name="connsiteY27" fmla="*/ 328096 h 33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943" h="339980">
                <a:moveTo>
                  <a:pt x="49967" y="328096"/>
                </a:moveTo>
                <a:cubicBezTo>
                  <a:pt x="59158" y="282147"/>
                  <a:pt x="47903" y="322702"/>
                  <a:pt x="64255" y="289996"/>
                </a:cubicBezTo>
                <a:cubicBezTo>
                  <a:pt x="70007" y="278491"/>
                  <a:pt x="67166" y="270521"/>
                  <a:pt x="78542" y="261421"/>
                </a:cubicBezTo>
                <a:cubicBezTo>
                  <a:pt x="82462" y="258285"/>
                  <a:pt x="88067" y="258246"/>
                  <a:pt x="92830" y="256658"/>
                </a:cubicBezTo>
                <a:lnTo>
                  <a:pt x="111880" y="228083"/>
                </a:lnTo>
                <a:lnTo>
                  <a:pt x="121405" y="213796"/>
                </a:lnTo>
                <a:cubicBezTo>
                  <a:pt x="122992" y="209033"/>
                  <a:pt x="123382" y="203685"/>
                  <a:pt x="126167" y="199508"/>
                </a:cubicBezTo>
                <a:cubicBezTo>
                  <a:pt x="129903" y="193904"/>
                  <a:pt x="136143" y="190395"/>
                  <a:pt x="140455" y="185221"/>
                </a:cubicBezTo>
                <a:cubicBezTo>
                  <a:pt x="144119" y="180824"/>
                  <a:pt x="146805" y="175696"/>
                  <a:pt x="149980" y="170933"/>
                </a:cubicBezTo>
                <a:cubicBezTo>
                  <a:pt x="151567" y="161408"/>
                  <a:pt x="151688" y="151519"/>
                  <a:pt x="154742" y="142358"/>
                </a:cubicBezTo>
                <a:cubicBezTo>
                  <a:pt x="158057" y="132413"/>
                  <a:pt x="171924" y="120414"/>
                  <a:pt x="178555" y="113783"/>
                </a:cubicBezTo>
                <a:cubicBezTo>
                  <a:pt x="189890" y="79778"/>
                  <a:pt x="179726" y="90777"/>
                  <a:pt x="202367" y="75683"/>
                </a:cubicBezTo>
                <a:cubicBezTo>
                  <a:pt x="207178" y="56441"/>
                  <a:pt x="218988" y="18097"/>
                  <a:pt x="202367" y="4246"/>
                </a:cubicBezTo>
                <a:cubicBezTo>
                  <a:pt x="188897" y="-6979"/>
                  <a:pt x="167442" y="7421"/>
                  <a:pt x="149980" y="9008"/>
                </a:cubicBezTo>
                <a:cubicBezTo>
                  <a:pt x="122177" y="27542"/>
                  <a:pt x="146307" y="6829"/>
                  <a:pt x="130930" y="37583"/>
                </a:cubicBezTo>
                <a:cubicBezTo>
                  <a:pt x="125811" y="47822"/>
                  <a:pt x="118230" y="56633"/>
                  <a:pt x="111880" y="66158"/>
                </a:cubicBezTo>
                <a:cubicBezTo>
                  <a:pt x="108705" y="70921"/>
                  <a:pt x="106934" y="77012"/>
                  <a:pt x="102355" y="80446"/>
                </a:cubicBezTo>
                <a:lnTo>
                  <a:pt x="83305" y="94733"/>
                </a:lnTo>
                <a:cubicBezTo>
                  <a:pt x="80130" y="104258"/>
                  <a:pt x="78270" y="114328"/>
                  <a:pt x="73780" y="123308"/>
                </a:cubicBezTo>
                <a:cubicBezTo>
                  <a:pt x="61695" y="147478"/>
                  <a:pt x="68193" y="136451"/>
                  <a:pt x="54730" y="156646"/>
                </a:cubicBezTo>
                <a:cubicBezTo>
                  <a:pt x="42129" y="207044"/>
                  <a:pt x="59238" y="147693"/>
                  <a:pt x="40442" y="189983"/>
                </a:cubicBezTo>
                <a:cubicBezTo>
                  <a:pt x="17770" y="240994"/>
                  <a:pt x="42949" y="200509"/>
                  <a:pt x="21392" y="232846"/>
                </a:cubicBezTo>
                <a:cubicBezTo>
                  <a:pt x="19805" y="242371"/>
                  <a:pt x="18725" y="251995"/>
                  <a:pt x="16630" y="261421"/>
                </a:cubicBezTo>
                <a:cubicBezTo>
                  <a:pt x="15541" y="266321"/>
                  <a:pt x="12852" y="270785"/>
                  <a:pt x="11867" y="275708"/>
                </a:cubicBezTo>
                <a:cubicBezTo>
                  <a:pt x="9666" y="286715"/>
                  <a:pt x="8812" y="297951"/>
                  <a:pt x="7105" y="309046"/>
                </a:cubicBezTo>
                <a:cubicBezTo>
                  <a:pt x="5637" y="318590"/>
                  <a:pt x="-4486" y="330793"/>
                  <a:pt x="2342" y="337621"/>
                </a:cubicBezTo>
                <a:cubicBezTo>
                  <a:pt x="9170" y="344449"/>
                  <a:pt x="21392" y="334446"/>
                  <a:pt x="30917" y="332858"/>
                </a:cubicBezTo>
                <a:lnTo>
                  <a:pt x="49967" y="328096"/>
                </a:lnTo>
                <a:close/>
              </a:path>
            </a:pathLst>
          </a:custGeom>
          <a:solidFill>
            <a:srgbClr val="F8D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6649738F-D161-4497-814E-D742A9BEE7BC}"/>
              </a:ext>
            </a:extLst>
          </p:cNvPr>
          <p:cNvSpPr/>
          <p:nvPr/>
        </p:nvSpPr>
        <p:spPr>
          <a:xfrm>
            <a:off x="1404938" y="5391150"/>
            <a:ext cx="414337" cy="600075"/>
          </a:xfrm>
          <a:custGeom>
            <a:avLst/>
            <a:gdLst>
              <a:gd name="connsiteX0" fmla="*/ 33337 w 414337"/>
              <a:gd name="connsiteY0" fmla="*/ 600075 h 600075"/>
              <a:gd name="connsiteX1" fmla="*/ 157162 w 414337"/>
              <a:gd name="connsiteY1" fmla="*/ 409575 h 600075"/>
              <a:gd name="connsiteX2" fmla="*/ 280987 w 414337"/>
              <a:gd name="connsiteY2" fmla="*/ 204788 h 600075"/>
              <a:gd name="connsiteX3" fmla="*/ 414337 w 414337"/>
              <a:gd name="connsiteY3" fmla="*/ 0 h 600075"/>
              <a:gd name="connsiteX4" fmla="*/ 90487 w 414337"/>
              <a:gd name="connsiteY4" fmla="*/ 204788 h 600075"/>
              <a:gd name="connsiteX5" fmla="*/ 47625 w 414337"/>
              <a:gd name="connsiteY5" fmla="*/ 333375 h 600075"/>
              <a:gd name="connsiteX6" fmla="*/ 0 w 414337"/>
              <a:gd name="connsiteY6" fmla="*/ 485775 h 600075"/>
              <a:gd name="connsiteX7" fmla="*/ 33337 w 414337"/>
              <a:gd name="connsiteY7" fmla="*/ 60007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337" h="600075">
                <a:moveTo>
                  <a:pt x="33337" y="600075"/>
                </a:moveTo>
                <a:lnTo>
                  <a:pt x="157162" y="409575"/>
                </a:lnTo>
                <a:lnTo>
                  <a:pt x="280987" y="204788"/>
                </a:lnTo>
                <a:lnTo>
                  <a:pt x="414337" y="0"/>
                </a:lnTo>
                <a:lnTo>
                  <a:pt x="90487" y="204788"/>
                </a:lnTo>
                <a:lnTo>
                  <a:pt x="47625" y="333375"/>
                </a:lnTo>
                <a:lnTo>
                  <a:pt x="0" y="485775"/>
                </a:lnTo>
                <a:lnTo>
                  <a:pt x="33337" y="600075"/>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1C68BE-41FE-47C2-B5C4-C64EE0A4D290}"/>
              </a:ext>
            </a:extLst>
          </p:cNvPr>
          <p:cNvSpPr txBox="1"/>
          <p:nvPr/>
        </p:nvSpPr>
        <p:spPr>
          <a:xfrm>
            <a:off x="0" y="1"/>
            <a:ext cx="12186043" cy="1479984"/>
          </a:xfrm>
          <a:prstGeom prst="rect">
            <a:avLst/>
          </a:prstGeom>
          <a:solidFill>
            <a:schemeClr val="tx1"/>
          </a:solidFill>
        </p:spPr>
        <p:txBody>
          <a:bodyPr wrap="square" rtlCol="0">
            <a:noAutofit/>
          </a:bodyPr>
          <a:lstStyle/>
          <a:p>
            <a:r>
              <a:rPr lang="en-US" sz="2800" b="1" dirty="0">
                <a:solidFill>
                  <a:srgbClr val="FFFF00"/>
                </a:solidFill>
              </a:rPr>
              <a:t>Laurentian shelf slides under </a:t>
            </a:r>
            <a:r>
              <a:rPr lang="en-US" sz="2800" b="1" dirty="0" err="1">
                <a:solidFill>
                  <a:srgbClr val="FFFF00"/>
                </a:solidFill>
              </a:rPr>
              <a:t>deepwater</a:t>
            </a:r>
            <a:r>
              <a:rPr lang="en-US" sz="2800" b="1" dirty="0">
                <a:solidFill>
                  <a:srgbClr val="FFFF00"/>
                </a:solidFill>
              </a:rPr>
              <a:t> sediments due to subduction driven by gravity. The rise and slope sediments contain fossils transported from the adjacent shallow water carbonate platform by turbidity currents. </a:t>
            </a:r>
          </a:p>
        </p:txBody>
      </p:sp>
      <p:sp>
        <p:nvSpPr>
          <p:cNvPr id="87" name="TextBox 86">
            <a:extLst>
              <a:ext uri="{FF2B5EF4-FFF2-40B4-BE49-F238E27FC236}">
                <a16:creationId xmlns:a16="http://schemas.microsoft.com/office/drawing/2014/main" id="{9BD3D9D0-5790-4370-9C5B-200DD45BCDE3}"/>
              </a:ext>
            </a:extLst>
          </p:cNvPr>
          <p:cNvSpPr txBox="1"/>
          <p:nvPr/>
        </p:nvSpPr>
        <p:spPr>
          <a:xfrm>
            <a:off x="4713609" y="1729276"/>
            <a:ext cx="2570121" cy="830997"/>
          </a:xfrm>
          <a:prstGeom prst="rect">
            <a:avLst/>
          </a:prstGeom>
          <a:noFill/>
        </p:spPr>
        <p:txBody>
          <a:bodyPr wrap="square" rtlCol="0">
            <a:spAutoFit/>
          </a:bodyPr>
          <a:lstStyle/>
          <a:p>
            <a:r>
              <a:rPr lang="en-US" sz="2400" b="1" dirty="0"/>
              <a:t>Laurentian Continental Shelf</a:t>
            </a:r>
          </a:p>
        </p:txBody>
      </p:sp>
      <p:sp>
        <p:nvSpPr>
          <p:cNvPr id="88" name="TextBox 87">
            <a:extLst>
              <a:ext uri="{FF2B5EF4-FFF2-40B4-BE49-F238E27FC236}">
                <a16:creationId xmlns:a16="http://schemas.microsoft.com/office/drawing/2014/main" id="{B8D6569F-DC73-4144-85C0-AA530E706BB3}"/>
              </a:ext>
            </a:extLst>
          </p:cNvPr>
          <p:cNvSpPr txBox="1"/>
          <p:nvPr/>
        </p:nvSpPr>
        <p:spPr>
          <a:xfrm>
            <a:off x="3077020" y="1729276"/>
            <a:ext cx="1513556" cy="830997"/>
          </a:xfrm>
          <a:prstGeom prst="rect">
            <a:avLst/>
          </a:prstGeom>
          <a:noFill/>
        </p:spPr>
        <p:txBody>
          <a:bodyPr wrap="none" rtlCol="0">
            <a:spAutoFit/>
          </a:bodyPr>
          <a:lstStyle/>
          <a:p>
            <a:r>
              <a:rPr lang="en-US" sz="2400" b="1" dirty="0"/>
              <a:t>Rise-Slope</a:t>
            </a:r>
          </a:p>
          <a:p>
            <a:r>
              <a:rPr lang="en-US" sz="2400" b="1" dirty="0"/>
              <a:t>Sediment</a:t>
            </a:r>
          </a:p>
        </p:txBody>
      </p:sp>
      <p:sp>
        <p:nvSpPr>
          <p:cNvPr id="89" name="Freeform: Shape 88">
            <a:extLst>
              <a:ext uri="{FF2B5EF4-FFF2-40B4-BE49-F238E27FC236}">
                <a16:creationId xmlns:a16="http://schemas.microsoft.com/office/drawing/2014/main" id="{EAA7DD7D-ACB2-4022-8C8A-005202442E24}"/>
              </a:ext>
            </a:extLst>
          </p:cNvPr>
          <p:cNvSpPr/>
          <p:nvPr/>
        </p:nvSpPr>
        <p:spPr>
          <a:xfrm>
            <a:off x="476249" y="6719888"/>
            <a:ext cx="500063" cy="200025"/>
          </a:xfrm>
          <a:custGeom>
            <a:avLst/>
            <a:gdLst>
              <a:gd name="connsiteX0" fmla="*/ 500063 w 500063"/>
              <a:gd name="connsiteY0" fmla="*/ 200025 h 200025"/>
              <a:gd name="connsiteX1" fmla="*/ 0 w 500063"/>
              <a:gd name="connsiteY1" fmla="*/ 200025 h 200025"/>
              <a:gd name="connsiteX2" fmla="*/ 90488 w 500063"/>
              <a:gd name="connsiteY2" fmla="*/ 0 h 200025"/>
            </a:gdLst>
            <a:ahLst/>
            <a:cxnLst>
              <a:cxn ang="0">
                <a:pos x="connsiteX0" y="connsiteY0"/>
              </a:cxn>
              <a:cxn ang="0">
                <a:pos x="connsiteX1" y="connsiteY1"/>
              </a:cxn>
              <a:cxn ang="0">
                <a:pos x="connsiteX2" y="connsiteY2"/>
              </a:cxn>
            </a:cxnLst>
            <a:rect l="l" t="t" r="r" b="b"/>
            <a:pathLst>
              <a:path w="500063" h="200025">
                <a:moveTo>
                  <a:pt x="500063" y="200025"/>
                </a:moveTo>
                <a:lnTo>
                  <a:pt x="0" y="200025"/>
                </a:lnTo>
                <a:lnTo>
                  <a:pt x="90488" y="0"/>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close-up of a keyboard&#10;&#10;Description automatically generated with low confidence">
            <a:extLst>
              <a:ext uri="{FF2B5EF4-FFF2-40B4-BE49-F238E27FC236}">
                <a16:creationId xmlns:a16="http://schemas.microsoft.com/office/drawing/2014/main" id="{91CE96F8-CB15-4C59-8BF0-8AD91D11C6C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0697639">
            <a:off x="3604343" y="3301110"/>
            <a:ext cx="895238" cy="260553"/>
          </a:xfrm>
          <a:prstGeom prst="rect">
            <a:avLst/>
          </a:prstGeom>
        </p:spPr>
      </p:pic>
      <p:sp>
        <p:nvSpPr>
          <p:cNvPr id="85" name="Arrow: Right 84">
            <a:extLst>
              <a:ext uri="{FF2B5EF4-FFF2-40B4-BE49-F238E27FC236}">
                <a16:creationId xmlns:a16="http://schemas.microsoft.com/office/drawing/2014/main" id="{0D04FAC3-DA2E-45D8-8059-FA55B5492055}"/>
              </a:ext>
            </a:extLst>
          </p:cNvPr>
          <p:cNvSpPr/>
          <p:nvPr/>
        </p:nvSpPr>
        <p:spPr>
          <a:xfrm>
            <a:off x="674370" y="1729276"/>
            <a:ext cx="1773408" cy="472761"/>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a:extLst>
              <a:ext uri="{FF2B5EF4-FFF2-40B4-BE49-F238E27FC236}">
                <a16:creationId xmlns:a16="http://schemas.microsoft.com/office/drawing/2014/main" id="{A88B20AE-F006-439B-8350-158D3415F9A0}"/>
              </a:ext>
            </a:extLst>
          </p:cNvPr>
          <p:cNvSpPr txBox="1"/>
          <p:nvPr/>
        </p:nvSpPr>
        <p:spPr>
          <a:xfrm>
            <a:off x="4617474" y="5348263"/>
            <a:ext cx="2765181" cy="523220"/>
          </a:xfrm>
          <a:prstGeom prst="rect">
            <a:avLst/>
          </a:prstGeom>
          <a:noFill/>
        </p:spPr>
        <p:txBody>
          <a:bodyPr wrap="none" rtlCol="0">
            <a:spAutoFit/>
          </a:bodyPr>
          <a:lstStyle/>
          <a:p>
            <a:r>
              <a:rPr lang="en-US" sz="2800" b="1" dirty="0"/>
              <a:t>ASTHENOSPHERE</a:t>
            </a:r>
          </a:p>
        </p:txBody>
      </p:sp>
      <p:pic>
        <p:nvPicPr>
          <p:cNvPr id="15" name="Slide_29_Portland_Audio_Project">
            <a:hlinkClick r:id="" action="ppaction://media"/>
            <a:extLst>
              <a:ext uri="{FF2B5EF4-FFF2-40B4-BE49-F238E27FC236}">
                <a16:creationId xmlns:a16="http://schemas.microsoft.com/office/drawing/2014/main" id="{2C5A032B-601B-430F-9A68-0CBE1647250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0399515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6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 name="TextBox 63">
            <a:extLst>
              <a:ext uri="{FF2B5EF4-FFF2-40B4-BE49-F238E27FC236}">
                <a16:creationId xmlns:a16="http://schemas.microsoft.com/office/drawing/2014/main" id="{B1F253BD-883C-4BA8-B0CE-2A64ADAE3FE4}"/>
              </a:ext>
            </a:extLst>
          </p:cNvPr>
          <p:cNvSpPr txBox="1"/>
          <p:nvPr/>
        </p:nvSpPr>
        <p:spPr>
          <a:xfrm>
            <a:off x="537883" y="164042"/>
            <a:ext cx="11340925" cy="3751589"/>
          </a:xfrm>
          <a:prstGeom prst="rect">
            <a:avLst/>
          </a:prstGeom>
          <a:noFill/>
        </p:spPr>
        <p:txBody>
          <a:bodyPr wrap="square" rtlCol="0" anchor="ctr">
            <a:noAutofit/>
          </a:bodyPr>
          <a:lstStyle/>
          <a:p>
            <a:pPr marL="571500" indent="-571500">
              <a:buFont typeface="Arial" panose="020B0604020202020204" pitchFamily="34" charset="0"/>
              <a:buChar char="•"/>
            </a:pPr>
            <a:r>
              <a:rPr lang="en-US" sz="4000" b="1" dirty="0">
                <a:solidFill>
                  <a:srgbClr val="FFFF00"/>
                </a:solidFill>
              </a:rPr>
              <a:t>The Continental Shelf of Laurentia exists as a Passive Margin for over 350 Million Years.</a:t>
            </a:r>
          </a:p>
          <a:p>
            <a:pPr marL="571500" indent="-571500">
              <a:buFont typeface="Arial" panose="020B0604020202020204" pitchFamily="34" charset="0"/>
              <a:buChar char="•"/>
            </a:pPr>
            <a:r>
              <a:rPr lang="en-US" sz="4000" b="1" dirty="0">
                <a:solidFill>
                  <a:srgbClr val="FFFF00"/>
                </a:solidFill>
              </a:rPr>
              <a:t>In the Late Devonian, something happens.</a:t>
            </a:r>
          </a:p>
          <a:p>
            <a:pPr marL="571500" indent="-571500">
              <a:buFont typeface="Arial" panose="020B0604020202020204" pitchFamily="34" charset="0"/>
              <a:buChar char="•"/>
            </a:pPr>
            <a:r>
              <a:rPr lang="en-US" sz="4000" b="1" dirty="0">
                <a:solidFill>
                  <a:srgbClr val="FFFF00"/>
                </a:solidFill>
              </a:rPr>
              <a:t>The Antler Orogeny is the first tectonic event to affect the west coast of Laurentia. </a:t>
            </a:r>
          </a:p>
        </p:txBody>
      </p:sp>
      <p:pic>
        <p:nvPicPr>
          <p:cNvPr id="29" name="Picture 28">
            <a:extLst>
              <a:ext uri="{FF2B5EF4-FFF2-40B4-BE49-F238E27FC236}">
                <a16:creationId xmlns:a16="http://schemas.microsoft.com/office/drawing/2014/main" id="{C4D83CB7-F313-4421-965A-E23413E37FD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3394" t="51653" r="22654"/>
          <a:stretch/>
        </p:blipFill>
        <p:spPr>
          <a:xfrm>
            <a:off x="0" y="3917853"/>
            <a:ext cx="12192000" cy="2740936"/>
          </a:xfrm>
          <a:prstGeom prst="rect">
            <a:avLst/>
          </a:prstGeom>
        </p:spPr>
      </p:pic>
      <p:sp>
        <p:nvSpPr>
          <p:cNvPr id="58" name="Rectangle 57">
            <a:extLst>
              <a:ext uri="{FF2B5EF4-FFF2-40B4-BE49-F238E27FC236}">
                <a16:creationId xmlns:a16="http://schemas.microsoft.com/office/drawing/2014/main" id="{D5A9BD77-DD98-4089-A1D7-85CA3B894BFE}"/>
              </a:ext>
            </a:extLst>
          </p:cNvPr>
          <p:cNvSpPr/>
          <p:nvPr/>
        </p:nvSpPr>
        <p:spPr>
          <a:xfrm>
            <a:off x="0" y="6414792"/>
            <a:ext cx="12191999" cy="4080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F0227C4-8016-48FC-ACC7-C3FDA466409C}"/>
              </a:ext>
            </a:extLst>
          </p:cNvPr>
          <p:cNvSpPr txBox="1"/>
          <p:nvPr/>
        </p:nvSpPr>
        <p:spPr>
          <a:xfrm>
            <a:off x="-1" y="5186332"/>
            <a:ext cx="2850777" cy="548640"/>
          </a:xfrm>
          <a:prstGeom prst="rect">
            <a:avLst/>
          </a:prstGeom>
          <a:solidFill>
            <a:srgbClr val="C8C9CB"/>
          </a:solidFill>
          <a:ln>
            <a:noFill/>
          </a:ln>
        </p:spPr>
        <p:txBody>
          <a:bodyPr wrap="square" rtlCol="0">
            <a:spAutoFit/>
          </a:bodyPr>
          <a:lstStyle/>
          <a:p>
            <a:pPr algn="ctr"/>
            <a:r>
              <a:rPr lang="en-US" sz="3200" b="1" dirty="0"/>
              <a:t>Ocean Crust</a:t>
            </a:r>
          </a:p>
        </p:txBody>
      </p:sp>
      <p:sp>
        <p:nvSpPr>
          <p:cNvPr id="36" name="TextBox 35">
            <a:extLst>
              <a:ext uri="{FF2B5EF4-FFF2-40B4-BE49-F238E27FC236}">
                <a16:creationId xmlns:a16="http://schemas.microsoft.com/office/drawing/2014/main" id="{32336D2B-691E-4B3B-90AC-C6221D7A65C9}"/>
              </a:ext>
            </a:extLst>
          </p:cNvPr>
          <p:cNvSpPr txBox="1"/>
          <p:nvPr/>
        </p:nvSpPr>
        <p:spPr>
          <a:xfrm>
            <a:off x="8148916" y="5150197"/>
            <a:ext cx="4043083" cy="584775"/>
          </a:xfrm>
          <a:prstGeom prst="rect">
            <a:avLst/>
          </a:prstGeom>
          <a:solidFill>
            <a:srgbClr val="DED5BF"/>
          </a:solidFill>
          <a:ln>
            <a:noFill/>
          </a:ln>
        </p:spPr>
        <p:txBody>
          <a:bodyPr wrap="square" rtlCol="0">
            <a:spAutoFit/>
          </a:bodyPr>
          <a:lstStyle/>
          <a:p>
            <a:pPr algn="ctr"/>
            <a:r>
              <a:rPr lang="en-US" sz="3200" b="1" dirty="0"/>
              <a:t>Continental Crust</a:t>
            </a:r>
          </a:p>
        </p:txBody>
      </p:sp>
      <p:grpSp>
        <p:nvGrpSpPr>
          <p:cNvPr id="41" name="Group 40">
            <a:extLst>
              <a:ext uri="{FF2B5EF4-FFF2-40B4-BE49-F238E27FC236}">
                <a16:creationId xmlns:a16="http://schemas.microsoft.com/office/drawing/2014/main" id="{83AFED7C-1835-43DA-A981-16C042F9ED80}"/>
              </a:ext>
            </a:extLst>
          </p:cNvPr>
          <p:cNvGrpSpPr/>
          <p:nvPr/>
        </p:nvGrpSpPr>
        <p:grpSpPr>
          <a:xfrm>
            <a:off x="5199529" y="4326810"/>
            <a:ext cx="6992470" cy="2407024"/>
            <a:chOff x="5217459" y="322729"/>
            <a:chExt cx="6992470" cy="2407024"/>
          </a:xfrm>
        </p:grpSpPr>
        <p:sp>
          <p:nvSpPr>
            <p:cNvPr id="42" name="Freeform: Shape 41">
              <a:extLst>
                <a:ext uri="{FF2B5EF4-FFF2-40B4-BE49-F238E27FC236}">
                  <a16:creationId xmlns:a16="http://schemas.microsoft.com/office/drawing/2014/main" id="{C8C8B65D-134B-456D-8DE2-B945169E931F}"/>
                </a:ext>
              </a:extLst>
            </p:cNvPr>
            <p:cNvSpPr/>
            <p:nvPr/>
          </p:nvSpPr>
          <p:spPr>
            <a:xfrm>
              <a:off x="5217459" y="322729"/>
              <a:ext cx="6992470" cy="2407024"/>
            </a:xfrm>
            <a:custGeom>
              <a:avLst/>
              <a:gdLst>
                <a:gd name="connsiteX0" fmla="*/ 80682 w 6992470"/>
                <a:gd name="connsiteY0" fmla="*/ 968189 h 2407024"/>
                <a:gd name="connsiteX1" fmla="*/ 26894 w 6992470"/>
                <a:gd name="connsiteY1" fmla="*/ 1143000 h 2407024"/>
                <a:gd name="connsiteX2" fmla="*/ 0 w 6992470"/>
                <a:gd name="connsiteY2" fmla="*/ 1264024 h 2407024"/>
                <a:gd name="connsiteX3" fmla="*/ 53788 w 6992470"/>
                <a:gd name="connsiteY3" fmla="*/ 1506071 h 2407024"/>
                <a:gd name="connsiteX4" fmla="*/ 174812 w 6992470"/>
                <a:gd name="connsiteY4" fmla="*/ 1667436 h 2407024"/>
                <a:gd name="connsiteX5" fmla="*/ 497541 w 6992470"/>
                <a:gd name="connsiteY5" fmla="*/ 1855695 h 2407024"/>
                <a:gd name="connsiteX6" fmla="*/ 779929 w 6992470"/>
                <a:gd name="connsiteY6" fmla="*/ 1963271 h 2407024"/>
                <a:gd name="connsiteX7" fmla="*/ 1102659 w 6992470"/>
                <a:gd name="connsiteY7" fmla="*/ 2057400 h 2407024"/>
                <a:gd name="connsiteX8" fmla="*/ 1640541 w 6992470"/>
                <a:gd name="connsiteY8" fmla="*/ 2084295 h 2407024"/>
                <a:gd name="connsiteX9" fmla="*/ 2447365 w 6992470"/>
                <a:gd name="connsiteY9" fmla="*/ 2124636 h 2407024"/>
                <a:gd name="connsiteX10" fmla="*/ 3025588 w 6992470"/>
                <a:gd name="connsiteY10" fmla="*/ 2178424 h 2407024"/>
                <a:gd name="connsiteX11" fmla="*/ 3563470 w 6992470"/>
                <a:gd name="connsiteY11" fmla="*/ 2259106 h 2407024"/>
                <a:gd name="connsiteX12" fmla="*/ 4168588 w 6992470"/>
                <a:gd name="connsiteY12" fmla="*/ 2339789 h 2407024"/>
                <a:gd name="connsiteX13" fmla="*/ 4719917 w 6992470"/>
                <a:gd name="connsiteY13" fmla="*/ 2407024 h 2407024"/>
                <a:gd name="connsiteX14" fmla="*/ 5029200 w 6992470"/>
                <a:gd name="connsiteY14" fmla="*/ 2407024 h 2407024"/>
                <a:gd name="connsiteX15" fmla="*/ 5405717 w 6992470"/>
                <a:gd name="connsiteY15" fmla="*/ 2326342 h 2407024"/>
                <a:gd name="connsiteX16" fmla="*/ 6091517 w 6992470"/>
                <a:gd name="connsiteY16" fmla="*/ 2218765 h 2407024"/>
                <a:gd name="connsiteX17" fmla="*/ 6548717 w 6992470"/>
                <a:gd name="connsiteY17" fmla="*/ 2191871 h 2407024"/>
                <a:gd name="connsiteX18" fmla="*/ 6979023 w 6992470"/>
                <a:gd name="connsiteY18" fmla="*/ 2178424 h 2407024"/>
                <a:gd name="connsiteX19" fmla="*/ 6992470 w 6992470"/>
                <a:gd name="connsiteY19" fmla="*/ 0 h 2407024"/>
                <a:gd name="connsiteX20" fmla="*/ 3334870 w 6992470"/>
                <a:gd name="connsiteY20" fmla="*/ 121024 h 2407024"/>
                <a:gd name="connsiteX21" fmla="*/ 3200400 w 6992470"/>
                <a:gd name="connsiteY21" fmla="*/ 282389 h 2407024"/>
                <a:gd name="connsiteX22" fmla="*/ 2662517 w 6992470"/>
                <a:gd name="connsiteY22" fmla="*/ 268942 h 2407024"/>
                <a:gd name="connsiteX23" fmla="*/ 2595282 w 6992470"/>
                <a:gd name="connsiteY23" fmla="*/ 363071 h 2407024"/>
                <a:gd name="connsiteX24" fmla="*/ 2057400 w 6992470"/>
                <a:gd name="connsiteY24" fmla="*/ 376518 h 2407024"/>
                <a:gd name="connsiteX25" fmla="*/ 1936376 w 6992470"/>
                <a:gd name="connsiteY25" fmla="*/ 551330 h 2407024"/>
                <a:gd name="connsiteX26" fmla="*/ 1371600 w 6992470"/>
                <a:gd name="connsiteY26" fmla="*/ 605118 h 2407024"/>
                <a:gd name="connsiteX27" fmla="*/ 833717 w 6992470"/>
                <a:gd name="connsiteY27" fmla="*/ 699247 h 2407024"/>
                <a:gd name="connsiteX28" fmla="*/ 430306 w 6992470"/>
                <a:gd name="connsiteY28" fmla="*/ 806824 h 2407024"/>
                <a:gd name="connsiteX29" fmla="*/ 94129 w 6992470"/>
                <a:gd name="connsiteY29" fmla="*/ 914400 h 2407024"/>
                <a:gd name="connsiteX30" fmla="*/ 53788 w 6992470"/>
                <a:gd name="connsiteY30" fmla="*/ 1062318 h 2407024"/>
                <a:gd name="connsiteX31" fmla="*/ 13447 w 6992470"/>
                <a:gd name="connsiteY31" fmla="*/ 1264024 h 2407024"/>
                <a:gd name="connsiteX32" fmla="*/ 13447 w 6992470"/>
                <a:gd name="connsiteY32" fmla="*/ 1425389 h 2407024"/>
                <a:gd name="connsiteX33" fmla="*/ 107576 w 6992470"/>
                <a:gd name="connsiteY33" fmla="*/ 1613647 h 2407024"/>
                <a:gd name="connsiteX34" fmla="*/ 107576 w 6992470"/>
                <a:gd name="connsiteY34" fmla="*/ 1613647 h 2407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992470" h="2407024">
                  <a:moveTo>
                    <a:pt x="80682" y="968189"/>
                  </a:moveTo>
                  <a:lnTo>
                    <a:pt x="26894" y="1143000"/>
                  </a:lnTo>
                  <a:lnTo>
                    <a:pt x="0" y="1264024"/>
                  </a:lnTo>
                  <a:lnTo>
                    <a:pt x="53788" y="1506071"/>
                  </a:lnTo>
                  <a:lnTo>
                    <a:pt x="174812" y="1667436"/>
                  </a:lnTo>
                  <a:lnTo>
                    <a:pt x="497541" y="1855695"/>
                  </a:lnTo>
                  <a:lnTo>
                    <a:pt x="779929" y="1963271"/>
                  </a:lnTo>
                  <a:lnTo>
                    <a:pt x="1102659" y="2057400"/>
                  </a:lnTo>
                  <a:lnTo>
                    <a:pt x="1640541" y="2084295"/>
                  </a:lnTo>
                  <a:lnTo>
                    <a:pt x="2447365" y="2124636"/>
                  </a:lnTo>
                  <a:lnTo>
                    <a:pt x="3025588" y="2178424"/>
                  </a:lnTo>
                  <a:lnTo>
                    <a:pt x="3563470" y="2259106"/>
                  </a:lnTo>
                  <a:lnTo>
                    <a:pt x="4168588" y="2339789"/>
                  </a:lnTo>
                  <a:lnTo>
                    <a:pt x="4719917" y="2407024"/>
                  </a:lnTo>
                  <a:lnTo>
                    <a:pt x="5029200" y="2407024"/>
                  </a:lnTo>
                  <a:lnTo>
                    <a:pt x="5405717" y="2326342"/>
                  </a:lnTo>
                  <a:lnTo>
                    <a:pt x="6091517" y="2218765"/>
                  </a:lnTo>
                  <a:lnTo>
                    <a:pt x="6548717" y="2191871"/>
                  </a:lnTo>
                  <a:lnTo>
                    <a:pt x="6979023" y="2178424"/>
                  </a:lnTo>
                  <a:cubicBezTo>
                    <a:pt x="6983505" y="1452283"/>
                    <a:pt x="6987988" y="726141"/>
                    <a:pt x="6992470" y="0"/>
                  </a:cubicBezTo>
                  <a:lnTo>
                    <a:pt x="3334870" y="121024"/>
                  </a:lnTo>
                  <a:lnTo>
                    <a:pt x="3200400" y="282389"/>
                  </a:lnTo>
                  <a:lnTo>
                    <a:pt x="2662517" y="268942"/>
                  </a:lnTo>
                  <a:lnTo>
                    <a:pt x="2595282" y="363071"/>
                  </a:lnTo>
                  <a:lnTo>
                    <a:pt x="2057400" y="376518"/>
                  </a:lnTo>
                  <a:lnTo>
                    <a:pt x="1936376" y="551330"/>
                  </a:lnTo>
                  <a:lnTo>
                    <a:pt x="1371600" y="605118"/>
                  </a:lnTo>
                  <a:lnTo>
                    <a:pt x="833717" y="699247"/>
                  </a:lnTo>
                  <a:lnTo>
                    <a:pt x="430306" y="806824"/>
                  </a:lnTo>
                  <a:lnTo>
                    <a:pt x="94129" y="914400"/>
                  </a:lnTo>
                  <a:lnTo>
                    <a:pt x="53788" y="1062318"/>
                  </a:lnTo>
                  <a:lnTo>
                    <a:pt x="13447" y="1264024"/>
                  </a:lnTo>
                  <a:lnTo>
                    <a:pt x="13447" y="1425389"/>
                  </a:lnTo>
                  <a:lnTo>
                    <a:pt x="107576" y="1613647"/>
                  </a:lnTo>
                  <a:lnTo>
                    <a:pt x="107576" y="1613647"/>
                  </a:lnTo>
                </a:path>
              </a:pathLst>
            </a:custGeom>
            <a: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colorTemperature colorTemp="2300"/>
                        </a14:imgEffect>
                        <a14:imgEffect>
                          <a14:saturation sat="0"/>
                        </a14:imgEffect>
                      </a14:imgLayer>
                    </a14:imgProps>
                  </a:ext>
                </a:extLst>
              </a:blip>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7416E726-1959-4BBC-B79B-2F8006312E36}"/>
                </a:ext>
              </a:extLst>
            </p:cNvPr>
            <p:cNvSpPr/>
            <p:nvPr/>
          </p:nvSpPr>
          <p:spPr>
            <a:xfrm>
              <a:off x="5217460" y="1177736"/>
              <a:ext cx="282388" cy="758640"/>
            </a:xfrm>
            <a:prstGeom prst="ellipse">
              <a:avLst/>
            </a:prstGeom>
            <a: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colorTemperature colorTemp="2300"/>
                        </a14:imgEffect>
                      </a14:imgLayer>
                    </a14:imgProps>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id="{C2DEAA25-E459-44B6-8AF7-0EEECBBBACF1}"/>
              </a:ext>
            </a:extLst>
          </p:cNvPr>
          <p:cNvGrpSpPr/>
          <p:nvPr/>
        </p:nvGrpSpPr>
        <p:grpSpPr>
          <a:xfrm>
            <a:off x="6570695" y="4421534"/>
            <a:ext cx="1992279" cy="1110030"/>
            <a:chOff x="6586944" y="416211"/>
            <a:chExt cx="1992279" cy="1110030"/>
          </a:xfrm>
        </p:grpSpPr>
        <p:cxnSp>
          <p:nvCxnSpPr>
            <p:cNvPr id="55" name="Straight Connector 54">
              <a:extLst>
                <a:ext uri="{FF2B5EF4-FFF2-40B4-BE49-F238E27FC236}">
                  <a16:creationId xmlns:a16="http://schemas.microsoft.com/office/drawing/2014/main" id="{3338895D-3F7E-461D-A061-864E3673EF51}"/>
                </a:ext>
              </a:extLst>
            </p:cNvPr>
            <p:cNvCxnSpPr>
              <a:cxnSpLocks/>
            </p:cNvCxnSpPr>
            <p:nvPr/>
          </p:nvCxnSpPr>
          <p:spPr>
            <a:xfrm flipH="1">
              <a:off x="7866530" y="416211"/>
              <a:ext cx="712693" cy="8484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68D71DC-47F3-4783-ACBE-24CD10E9EDB9}"/>
                </a:ext>
              </a:extLst>
            </p:cNvPr>
            <p:cNvCxnSpPr>
              <a:cxnSpLocks/>
            </p:cNvCxnSpPr>
            <p:nvPr/>
          </p:nvCxnSpPr>
          <p:spPr>
            <a:xfrm flipH="1">
              <a:off x="7200902" y="594772"/>
              <a:ext cx="712693" cy="8484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CB1994B-F489-4C03-9CA1-D28E491CBBAB}"/>
                </a:ext>
              </a:extLst>
            </p:cNvPr>
            <p:cNvCxnSpPr>
              <a:cxnSpLocks/>
            </p:cNvCxnSpPr>
            <p:nvPr/>
          </p:nvCxnSpPr>
          <p:spPr>
            <a:xfrm flipH="1">
              <a:off x="6586944" y="677784"/>
              <a:ext cx="712693" cy="8484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2" name="Freeform: Shape 61">
            <a:extLst>
              <a:ext uri="{FF2B5EF4-FFF2-40B4-BE49-F238E27FC236}">
                <a16:creationId xmlns:a16="http://schemas.microsoft.com/office/drawing/2014/main" id="{6CA9B72B-2974-477C-B46D-8D8357EA241C}"/>
              </a:ext>
            </a:extLst>
          </p:cNvPr>
          <p:cNvSpPr/>
          <p:nvPr/>
        </p:nvSpPr>
        <p:spPr>
          <a:xfrm>
            <a:off x="4652682" y="4273054"/>
            <a:ext cx="860612" cy="403412"/>
          </a:xfrm>
          <a:custGeom>
            <a:avLst/>
            <a:gdLst>
              <a:gd name="connsiteX0" fmla="*/ 53789 w 860612"/>
              <a:gd name="connsiteY0" fmla="*/ 40342 h 403412"/>
              <a:gd name="connsiteX1" fmla="*/ 336177 w 860612"/>
              <a:gd name="connsiteY1" fmla="*/ 0 h 403412"/>
              <a:gd name="connsiteX2" fmla="*/ 457200 w 860612"/>
              <a:gd name="connsiteY2" fmla="*/ 0 h 403412"/>
              <a:gd name="connsiteX3" fmla="*/ 632012 w 860612"/>
              <a:gd name="connsiteY3" fmla="*/ 0 h 403412"/>
              <a:gd name="connsiteX4" fmla="*/ 793377 w 860612"/>
              <a:gd name="connsiteY4" fmla="*/ 53789 h 403412"/>
              <a:gd name="connsiteX5" fmla="*/ 860612 w 860612"/>
              <a:gd name="connsiteY5" fmla="*/ 188259 h 403412"/>
              <a:gd name="connsiteX6" fmla="*/ 860612 w 860612"/>
              <a:gd name="connsiteY6" fmla="*/ 188259 h 403412"/>
              <a:gd name="connsiteX7" fmla="*/ 618565 w 860612"/>
              <a:gd name="connsiteY7" fmla="*/ 336177 h 403412"/>
              <a:gd name="connsiteX8" fmla="*/ 309283 w 860612"/>
              <a:gd name="connsiteY8" fmla="*/ 403412 h 403412"/>
              <a:gd name="connsiteX9" fmla="*/ 0 w 860612"/>
              <a:gd name="connsiteY9" fmla="*/ 363071 h 403412"/>
              <a:gd name="connsiteX10" fmla="*/ 53789 w 860612"/>
              <a:gd name="connsiteY10" fmla="*/ 40342 h 40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0612" h="403412">
                <a:moveTo>
                  <a:pt x="53789" y="40342"/>
                </a:moveTo>
                <a:lnTo>
                  <a:pt x="336177" y="0"/>
                </a:lnTo>
                <a:lnTo>
                  <a:pt x="457200" y="0"/>
                </a:lnTo>
                <a:lnTo>
                  <a:pt x="632012" y="0"/>
                </a:lnTo>
                <a:lnTo>
                  <a:pt x="793377" y="53789"/>
                </a:lnTo>
                <a:lnTo>
                  <a:pt x="860612" y="188259"/>
                </a:lnTo>
                <a:lnTo>
                  <a:pt x="860612" y="188259"/>
                </a:lnTo>
                <a:lnTo>
                  <a:pt x="618565" y="336177"/>
                </a:lnTo>
                <a:lnTo>
                  <a:pt x="309283" y="403412"/>
                </a:lnTo>
                <a:lnTo>
                  <a:pt x="0" y="363071"/>
                </a:lnTo>
                <a:lnTo>
                  <a:pt x="53789" y="40342"/>
                </a:lnTo>
                <a:close/>
              </a:path>
            </a:pathLst>
          </a:custGeom>
          <a:solidFill>
            <a:srgbClr val="B9E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E82DB5A6-1E3C-4702-9B21-5F3A91B71ED3}"/>
              </a:ext>
            </a:extLst>
          </p:cNvPr>
          <p:cNvSpPr txBox="1"/>
          <p:nvPr/>
        </p:nvSpPr>
        <p:spPr>
          <a:xfrm>
            <a:off x="7830671" y="5188237"/>
            <a:ext cx="4043083" cy="584775"/>
          </a:xfrm>
          <a:prstGeom prst="rect">
            <a:avLst/>
          </a:prstGeom>
          <a:noFill/>
          <a:ln>
            <a:noFill/>
          </a:ln>
        </p:spPr>
        <p:txBody>
          <a:bodyPr wrap="square" rtlCol="0">
            <a:spAutoFit/>
          </a:bodyPr>
          <a:lstStyle/>
          <a:p>
            <a:pPr algn="ctr"/>
            <a:r>
              <a:rPr lang="en-US" sz="3200" b="1" dirty="0">
                <a:solidFill>
                  <a:srgbClr val="FFFF00"/>
                </a:solidFill>
              </a:rPr>
              <a:t>Continental Crust</a:t>
            </a:r>
          </a:p>
        </p:txBody>
      </p:sp>
      <p:sp>
        <p:nvSpPr>
          <p:cNvPr id="6" name="Rectangle 5">
            <a:extLst>
              <a:ext uri="{FF2B5EF4-FFF2-40B4-BE49-F238E27FC236}">
                <a16:creationId xmlns:a16="http://schemas.microsoft.com/office/drawing/2014/main" id="{DBC13A49-4A2F-4642-8CA1-4410AFCBDE60}"/>
              </a:ext>
            </a:extLst>
          </p:cNvPr>
          <p:cNvSpPr/>
          <p:nvPr/>
        </p:nvSpPr>
        <p:spPr>
          <a:xfrm>
            <a:off x="1338660" y="4231950"/>
            <a:ext cx="3860867" cy="410751"/>
          </a:xfrm>
          <a:prstGeom prst="rect">
            <a:avLst/>
          </a:prstGeom>
          <a:solidFill>
            <a:srgbClr val="B9E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A7982B9-A6CF-488B-98C2-0C14CE3B3CE6}"/>
              </a:ext>
            </a:extLst>
          </p:cNvPr>
          <p:cNvSpPr txBox="1"/>
          <p:nvPr/>
        </p:nvSpPr>
        <p:spPr>
          <a:xfrm>
            <a:off x="718937" y="4301174"/>
            <a:ext cx="4537820" cy="523220"/>
          </a:xfrm>
          <a:prstGeom prst="rect">
            <a:avLst/>
          </a:prstGeom>
          <a:noFill/>
        </p:spPr>
        <p:txBody>
          <a:bodyPr wrap="square" rtlCol="0">
            <a:spAutoFit/>
          </a:bodyPr>
          <a:lstStyle/>
          <a:p>
            <a:pPr algn="ctr"/>
            <a:r>
              <a:rPr lang="en-US" sz="2800" b="1" dirty="0"/>
              <a:t>Late Devonian Obduction</a:t>
            </a:r>
          </a:p>
        </p:txBody>
      </p:sp>
      <p:pic>
        <p:nvPicPr>
          <p:cNvPr id="47" name="Picture 46" descr="A close-up of a solar panel&#10;&#10;Description automatically generated with medium confidence">
            <a:extLst>
              <a:ext uri="{FF2B5EF4-FFF2-40B4-BE49-F238E27FC236}">
                <a16:creationId xmlns:a16="http://schemas.microsoft.com/office/drawing/2014/main" id="{2DE8DF47-30EF-4543-A1F5-6729EEADAB25}"/>
              </a:ext>
            </a:extLst>
          </p:cNvPr>
          <p:cNvPicPr>
            <a:picLocks/>
          </p:cNvPicPr>
          <p:nvPr/>
        </p:nvPicPr>
        <p:blipFill>
          <a:blip r:embed="rId10">
            <a:alphaModFix/>
          </a:blip>
          <a:stretch>
            <a:fillRect/>
          </a:stretch>
        </p:blipFill>
        <p:spPr>
          <a:xfrm>
            <a:off x="3254265" y="4091361"/>
            <a:ext cx="6691593" cy="1232385"/>
          </a:xfrm>
          <a:prstGeom prst="rect">
            <a:avLst/>
          </a:prstGeom>
        </p:spPr>
      </p:pic>
      <p:sp>
        <p:nvSpPr>
          <p:cNvPr id="2" name="Arrow: Down 1">
            <a:extLst>
              <a:ext uri="{FF2B5EF4-FFF2-40B4-BE49-F238E27FC236}">
                <a16:creationId xmlns:a16="http://schemas.microsoft.com/office/drawing/2014/main" id="{93CF9DE3-31DB-417E-AC5B-2685288723B8}"/>
              </a:ext>
            </a:extLst>
          </p:cNvPr>
          <p:cNvSpPr/>
          <p:nvPr/>
        </p:nvSpPr>
        <p:spPr>
          <a:xfrm rot="3128356">
            <a:off x="8709069" y="2990286"/>
            <a:ext cx="689317" cy="1102683"/>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Slide_3_Portland_Audio_Project">
            <a:hlinkClick r:id="" action="ppaction://media"/>
            <a:extLst>
              <a:ext uri="{FF2B5EF4-FFF2-40B4-BE49-F238E27FC236}">
                <a16:creationId xmlns:a16="http://schemas.microsoft.com/office/drawing/2014/main" id="{0F640FFD-FC37-4C6F-B24F-73B8F17636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35113918"/>
      </p:ext>
    </p:extLst>
  </p:cSld>
  <p:clrMapOvr>
    <a:masterClrMapping/>
  </p:clrMapOvr>
  <mc:AlternateContent xmlns:mc="http://schemas.openxmlformats.org/markup-compatibility/2006" xmlns:p14="http://schemas.microsoft.com/office/powerpoint/2010/main">
    <mc:Choice Requires="p14">
      <p:transition spd="slow" p14:dur="2000" advTm="13000"/>
    </mc:Choice>
    <mc:Fallback xmlns="">
      <p:transition spd="slow"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89" fill="hold"/>
                                        <p:tgtEl>
                                          <p:spTgt spid="3"/>
                                        </p:tgtEl>
                                      </p:cBhvr>
                                    </p:cmd>
                                  </p:childTnLst>
                                </p:cTn>
                              </p:par>
                              <p:par>
                                <p:cTn id="7" presetID="22" presetClass="exit" presetSubtype="4" fill="hold" nodeType="withEffect">
                                  <p:stCondLst>
                                    <p:cond delay="5000"/>
                                  </p:stCondLst>
                                  <p:childTnLst>
                                    <p:animEffect transition="out" filter="wipe(down)">
                                      <p:cBhvr>
                                        <p:cTn id="8" dur="2000"/>
                                        <p:tgtEl>
                                          <p:spTgt spid="47"/>
                                        </p:tgtEl>
                                      </p:cBhvr>
                                    </p:animEffect>
                                    <p:set>
                                      <p:cBhvr>
                                        <p:cTn id="9" dur="1" fill="hold">
                                          <p:stCondLst>
                                            <p:cond delay="1999"/>
                                          </p:stCondLst>
                                        </p:cTn>
                                        <p:tgtEl>
                                          <p:spTgt spid="47"/>
                                        </p:tgtEl>
                                        <p:attrNameLst>
                                          <p:attrName>style.visibility</p:attrName>
                                        </p:attrNameLst>
                                      </p:cBhvr>
                                      <p:to>
                                        <p:strVal val="hidden"/>
                                      </p:to>
                                    </p:set>
                                  </p:childTnLst>
                                </p:cTn>
                              </p:par>
                              <p:par>
                                <p:cTn id="10" presetID="2" presetClass="entr" presetSubtype="2" fill="hold" grpId="0" nodeType="withEffect">
                                  <p:stCondLst>
                                    <p:cond delay="45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617B7EA2-D9A9-416C-842B-0DD160660613}"/>
              </a:ext>
            </a:extLst>
          </p:cNvPr>
          <p:cNvSpPr/>
          <p:nvPr/>
        </p:nvSpPr>
        <p:spPr>
          <a:xfrm>
            <a:off x="24822" y="3173300"/>
            <a:ext cx="10327612" cy="3724519"/>
          </a:xfrm>
          <a:prstGeom prst="rect">
            <a:avLst/>
          </a:prstGeom>
          <a:gradFill flip="none" rotWithShape="1">
            <a:gsLst>
              <a:gs pos="0">
                <a:schemeClr val="accent6">
                  <a:lumMod val="60000"/>
                  <a:lumOff val="40000"/>
                </a:schemeClr>
              </a:gs>
              <a:gs pos="50000">
                <a:schemeClr val="accent6">
                  <a:lumMod val="40000"/>
                  <a:lumOff val="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78A9EA5-B407-4520-B9A7-71CE82ACCD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1165" y="718227"/>
            <a:ext cx="10589670" cy="3054857"/>
          </a:xfrm>
          <a:prstGeom prst="rect">
            <a:avLst/>
          </a:prstGeom>
        </p:spPr>
      </p:pic>
      <p:sp>
        <p:nvSpPr>
          <p:cNvPr id="19" name="Rectangle 18">
            <a:extLst>
              <a:ext uri="{FF2B5EF4-FFF2-40B4-BE49-F238E27FC236}">
                <a16:creationId xmlns:a16="http://schemas.microsoft.com/office/drawing/2014/main" id="{1A04B824-A5CF-40FA-95A7-BE7977B0FA3D}"/>
              </a:ext>
            </a:extLst>
          </p:cNvPr>
          <p:cNvSpPr/>
          <p:nvPr/>
        </p:nvSpPr>
        <p:spPr>
          <a:xfrm>
            <a:off x="3750102" y="3261323"/>
            <a:ext cx="4574748" cy="576573"/>
          </a:xfrm>
          <a:prstGeom prst="rect">
            <a:avLst/>
          </a:pr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EA385590-6505-430A-97D2-1B71484F2EF3}"/>
              </a:ext>
            </a:extLst>
          </p:cNvPr>
          <p:cNvSpPr/>
          <p:nvPr/>
        </p:nvSpPr>
        <p:spPr>
          <a:xfrm>
            <a:off x="4830417" y="3077346"/>
            <a:ext cx="5605670" cy="487582"/>
          </a:xfrm>
          <a:custGeom>
            <a:avLst/>
            <a:gdLst>
              <a:gd name="connsiteX0" fmla="*/ 437322 w 5605670"/>
              <a:gd name="connsiteY0" fmla="*/ 437322 h 536713"/>
              <a:gd name="connsiteX1" fmla="*/ 914400 w 5605670"/>
              <a:gd name="connsiteY1" fmla="*/ 318052 h 536713"/>
              <a:gd name="connsiteX2" fmla="*/ 2325757 w 5605670"/>
              <a:gd name="connsiteY2" fmla="*/ 337930 h 536713"/>
              <a:gd name="connsiteX3" fmla="*/ 3935896 w 5605670"/>
              <a:gd name="connsiteY3" fmla="*/ 377687 h 536713"/>
              <a:gd name="connsiteX4" fmla="*/ 5466522 w 5605670"/>
              <a:gd name="connsiteY4" fmla="*/ 536713 h 536713"/>
              <a:gd name="connsiteX5" fmla="*/ 5605670 w 5605670"/>
              <a:gd name="connsiteY5" fmla="*/ 178904 h 536713"/>
              <a:gd name="connsiteX6" fmla="*/ 3021496 w 5605670"/>
              <a:gd name="connsiteY6" fmla="*/ 19878 h 536713"/>
              <a:gd name="connsiteX7" fmla="*/ 1967948 w 5605670"/>
              <a:gd name="connsiteY7" fmla="*/ 19878 h 536713"/>
              <a:gd name="connsiteX8" fmla="*/ 1431235 w 5605670"/>
              <a:gd name="connsiteY8" fmla="*/ 0 h 536713"/>
              <a:gd name="connsiteX9" fmla="*/ 516835 w 5605670"/>
              <a:gd name="connsiteY9" fmla="*/ 119270 h 536713"/>
              <a:gd name="connsiteX10" fmla="*/ 0 w 5605670"/>
              <a:gd name="connsiteY10" fmla="*/ 318052 h 536713"/>
              <a:gd name="connsiteX11" fmla="*/ 79513 w 5605670"/>
              <a:gd name="connsiteY11" fmla="*/ 536713 h 53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5670" h="536713">
                <a:moveTo>
                  <a:pt x="437322" y="437322"/>
                </a:moveTo>
                <a:lnTo>
                  <a:pt x="914400" y="318052"/>
                </a:lnTo>
                <a:lnTo>
                  <a:pt x="2325757" y="337930"/>
                </a:lnTo>
                <a:lnTo>
                  <a:pt x="3935896" y="377687"/>
                </a:lnTo>
                <a:lnTo>
                  <a:pt x="5466522" y="536713"/>
                </a:lnTo>
                <a:lnTo>
                  <a:pt x="5605670" y="178904"/>
                </a:lnTo>
                <a:lnTo>
                  <a:pt x="3021496" y="19878"/>
                </a:lnTo>
                <a:lnTo>
                  <a:pt x="1967948" y="19878"/>
                </a:lnTo>
                <a:lnTo>
                  <a:pt x="1431235" y="0"/>
                </a:lnTo>
                <a:lnTo>
                  <a:pt x="516835" y="119270"/>
                </a:lnTo>
                <a:lnTo>
                  <a:pt x="0" y="318052"/>
                </a:lnTo>
                <a:lnTo>
                  <a:pt x="79513" y="536713"/>
                </a:lnTo>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977FEA4A-3954-40FD-B410-8D68DCBED51F}"/>
              </a:ext>
            </a:extLst>
          </p:cNvPr>
          <p:cNvSpPr/>
          <p:nvPr/>
        </p:nvSpPr>
        <p:spPr>
          <a:xfrm>
            <a:off x="4810539" y="2878562"/>
            <a:ext cx="3617844" cy="457200"/>
          </a:xfrm>
          <a:custGeom>
            <a:avLst/>
            <a:gdLst>
              <a:gd name="connsiteX0" fmla="*/ 99391 w 3617844"/>
              <a:gd name="connsiteY0" fmla="*/ 457200 h 457200"/>
              <a:gd name="connsiteX1" fmla="*/ 1053548 w 3617844"/>
              <a:gd name="connsiteY1" fmla="*/ 238539 h 457200"/>
              <a:gd name="connsiteX2" fmla="*/ 2822713 w 3617844"/>
              <a:gd name="connsiteY2" fmla="*/ 218661 h 457200"/>
              <a:gd name="connsiteX3" fmla="*/ 3617844 w 3617844"/>
              <a:gd name="connsiteY3" fmla="*/ 238539 h 457200"/>
              <a:gd name="connsiteX4" fmla="*/ 3617844 w 3617844"/>
              <a:gd name="connsiteY4" fmla="*/ 19879 h 457200"/>
              <a:gd name="connsiteX5" fmla="*/ 2385391 w 3617844"/>
              <a:gd name="connsiteY5" fmla="*/ 39757 h 457200"/>
              <a:gd name="connsiteX6" fmla="*/ 1470991 w 3617844"/>
              <a:gd name="connsiteY6" fmla="*/ 0 h 457200"/>
              <a:gd name="connsiteX7" fmla="*/ 934278 w 3617844"/>
              <a:gd name="connsiteY7" fmla="*/ 19879 h 457200"/>
              <a:gd name="connsiteX8" fmla="*/ 377687 w 3617844"/>
              <a:gd name="connsiteY8" fmla="*/ 19879 h 457200"/>
              <a:gd name="connsiteX9" fmla="*/ 0 w 3617844"/>
              <a:gd name="connsiteY9" fmla="*/ 178905 h 457200"/>
              <a:gd name="connsiteX10" fmla="*/ 178904 w 3617844"/>
              <a:gd name="connsiteY10" fmla="*/ 417444 h 457200"/>
              <a:gd name="connsiteX11" fmla="*/ 576470 w 3617844"/>
              <a:gd name="connsiteY11" fmla="*/ 35780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7844" h="457200">
                <a:moveTo>
                  <a:pt x="99391" y="457200"/>
                </a:moveTo>
                <a:lnTo>
                  <a:pt x="1053548" y="238539"/>
                </a:lnTo>
                <a:lnTo>
                  <a:pt x="2822713" y="218661"/>
                </a:lnTo>
                <a:lnTo>
                  <a:pt x="3617844" y="238539"/>
                </a:lnTo>
                <a:lnTo>
                  <a:pt x="3617844" y="19879"/>
                </a:lnTo>
                <a:lnTo>
                  <a:pt x="2385391" y="39757"/>
                </a:lnTo>
                <a:lnTo>
                  <a:pt x="1470991" y="0"/>
                </a:lnTo>
                <a:lnTo>
                  <a:pt x="934278" y="19879"/>
                </a:lnTo>
                <a:lnTo>
                  <a:pt x="377687" y="19879"/>
                </a:lnTo>
                <a:lnTo>
                  <a:pt x="0" y="178905"/>
                </a:lnTo>
                <a:lnTo>
                  <a:pt x="178904" y="417444"/>
                </a:lnTo>
                <a:lnTo>
                  <a:pt x="576470" y="357809"/>
                </a:lnTo>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6C3C563C-DE1A-4420-BFA6-BE7C53EE2FAD}"/>
              </a:ext>
            </a:extLst>
          </p:cNvPr>
          <p:cNvSpPr/>
          <p:nvPr/>
        </p:nvSpPr>
        <p:spPr>
          <a:xfrm>
            <a:off x="4830417" y="2679780"/>
            <a:ext cx="2802835" cy="357808"/>
          </a:xfrm>
          <a:custGeom>
            <a:avLst/>
            <a:gdLst>
              <a:gd name="connsiteX0" fmla="*/ 2345635 w 2802835"/>
              <a:gd name="connsiteY0" fmla="*/ 0 h 357808"/>
              <a:gd name="connsiteX1" fmla="*/ 1928192 w 2802835"/>
              <a:gd name="connsiteY1" fmla="*/ 19878 h 357808"/>
              <a:gd name="connsiteX2" fmla="*/ 1550505 w 2802835"/>
              <a:gd name="connsiteY2" fmla="*/ 19878 h 357808"/>
              <a:gd name="connsiteX3" fmla="*/ 974035 w 2802835"/>
              <a:gd name="connsiteY3" fmla="*/ 19878 h 357808"/>
              <a:gd name="connsiteX4" fmla="*/ 218661 w 2802835"/>
              <a:gd name="connsiteY4" fmla="*/ 79513 h 357808"/>
              <a:gd name="connsiteX5" fmla="*/ 0 w 2802835"/>
              <a:gd name="connsiteY5" fmla="*/ 159026 h 357808"/>
              <a:gd name="connsiteX6" fmla="*/ 19879 w 2802835"/>
              <a:gd name="connsiteY6" fmla="*/ 357808 h 357808"/>
              <a:gd name="connsiteX7" fmla="*/ 477079 w 2802835"/>
              <a:gd name="connsiteY7" fmla="*/ 337930 h 357808"/>
              <a:gd name="connsiteX8" fmla="*/ 1570383 w 2802835"/>
              <a:gd name="connsiteY8" fmla="*/ 238539 h 357808"/>
              <a:gd name="connsiteX9" fmla="*/ 2464905 w 2802835"/>
              <a:gd name="connsiteY9" fmla="*/ 218661 h 357808"/>
              <a:gd name="connsiteX10" fmla="*/ 2802835 w 2802835"/>
              <a:gd name="connsiteY10" fmla="*/ 39756 h 357808"/>
              <a:gd name="connsiteX11" fmla="*/ 2464905 w 2802835"/>
              <a:gd name="connsiteY11" fmla="*/ 59635 h 35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2835" h="357808">
                <a:moveTo>
                  <a:pt x="2345635" y="0"/>
                </a:moveTo>
                <a:lnTo>
                  <a:pt x="1928192" y="19878"/>
                </a:lnTo>
                <a:lnTo>
                  <a:pt x="1550505" y="19878"/>
                </a:lnTo>
                <a:lnTo>
                  <a:pt x="974035" y="19878"/>
                </a:lnTo>
                <a:lnTo>
                  <a:pt x="218661" y="79513"/>
                </a:lnTo>
                <a:lnTo>
                  <a:pt x="0" y="159026"/>
                </a:lnTo>
                <a:lnTo>
                  <a:pt x="19879" y="357808"/>
                </a:lnTo>
                <a:lnTo>
                  <a:pt x="477079" y="337930"/>
                </a:lnTo>
                <a:lnTo>
                  <a:pt x="1570383" y="238539"/>
                </a:lnTo>
                <a:lnTo>
                  <a:pt x="2464905" y="218661"/>
                </a:lnTo>
                <a:lnTo>
                  <a:pt x="2802835" y="39756"/>
                </a:lnTo>
                <a:lnTo>
                  <a:pt x="2464905" y="59635"/>
                </a:lnTo>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C5459416-3001-47CB-803F-106052E3E925}"/>
              </a:ext>
            </a:extLst>
          </p:cNvPr>
          <p:cNvSpPr/>
          <p:nvPr/>
        </p:nvSpPr>
        <p:spPr>
          <a:xfrm>
            <a:off x="2623930" y="4150771"/>
            <a:ext cx="755374" cy="377687"/>
          </a:xfrm>
          <a:custGeom>
            <a:avLst/>
            <a:gdLst>
              <a:gd name="connsiteX0" fmla="*/ 19879 w 755374"/>
              <a:gd name="connsiteY0" fmla="*/ 79513 h 377687"/>
              <a:gd name="connsiteX1" fmla="*/ 377687 w 755374"/>
              <a:gd name="connsiteY1" fmla="*/ 0 h 377687"/>
              <a:gd name="connsiteX2" fmla="*/ 755374 w 755374"/>
              <a:gd name="connsiteY2" fmla="*/ 99391 h 377687"/>
              <a:gd name="connsiteX3" fmla="*/ 477079 w 755374"/>
              <a:gd name="connsiteY3" fmla="*/ 278296 h 377687"/>
              <a:gd name="connsiteX4" fmla="*/ 139148 w 755374"/>
              <a:gd name="connsiteY4" fmla="*/ 377687 h 377687"/>
              <a:gd name="connsiteX5" fmla="*/ 0 w 755374"/>
              <a:gd name="connsiteY5" fmla="*/ 238539 h 3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74" h="377687">
                <a:moveTo>
                  <a:pt x="19879" y="79513"/>
                </a:moveTo>
                <a:lnTo>
                  <a:pt x="377687" y="0"/>
                </a:lnTo>
                <a:lnTo>
                  <a:pt x="755374" y="99391"/>
                </a:lnTo>
                <a:lnTo>
                  <a:pt x="477079" y="278296"/>
                </a:lnTo>
                <a:lnTo>
                  <a:pt x="139148" y="377687"/>
                </a:lnTo>
                <a:lnTo>
                  <a:pt x="0" y="238539"/>
                </a:lnTo>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82C5C1-6DA2-4C00-A769-0414A4C5905F}"/>
              </a:ext>
            </a:extLst>
          </p:cNvPr>
          <p:cNvSpPr/>
          <p:nvPr/>
        </p:nvSpPr>
        <p:spPr>
          <a:xfrm>
            <a:off x="6096000" y="2323421"/>
            <a:ext cx="728663" cy="3166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866992-F24A-4EBF-9BB2-32BE50788C0C}"/>
              </a:ext>
            </a:extLst>
          </p:cNvPr>
          <p:cNvSpPr/>
          <p:nvPr/>
        </p:nvSpPr>
        <p:spPr>
          <a:xfrm rot="120000">
            <a:off x="7015165" y="3418054"/>
            <a:ext cx="711899" cy="3166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C5B0303-6140-416D-ACF8-232ED023C10D}"/>
              </a:ext>
            </a:extLst>
          </p:cNvPr>
          <p:cNvSpPr/>
          <p:nvPr/>
        </p:nvSpPr>
        <p:spPr>
          <a:xfrm>
            <a:off x="6877050" y="2685371"/>
            <a:ext cx="1285875" cy="214312"/>
          </a:xfrm>
          <a:custGeom>
            <a:avLst/>
            <a:gdLst>
              <a:gd name="connsiteX0" fmla="*/ 0 w 1285875"/>
              <a:gd name="connsiteY0" fmla="*/ 204787 h 214312"/>
              <a:gd name="connsiteX1" fmla="*/ 1166813 w 1285875"/>
              <a:gd name="connsiteY1" fmla="*/ 214312 h 214312"/>
              <a:gd name="connsiteX2" fmla="*/ 1285875 w 1285875"/>
              <a:gd name="connsiteY2" fmla="*/ 0 h 214312"/>
              <a:gd name="connsiteX3" fmla="*/ 138113 w 1285875"/>
              <a:gd name="connsiteY3" fmla="*/ 14287 h 214312"/>
              <a:gd name="connsiteX4" fmla="*/ 0 w 1285875"/>
              <a:gd name="connsiteY4" fmla="*/ 204787 h 21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5" h="214312">
                <a:moveTo>
                  <a:pt x="0" y="204787"/>
                </a:moveTo>
                <a:lnTo>
                  <a:pt x="1166813" y="214312"/>
                </a:lnTo>
                <a:lnTo>
                  <a:pt x="1285875" y="0"/>
                </a:lnTo>
                <a:lnTo>
                  <a:pt x="138113" y="14287"/>
                </a:lnTo>
                <a:lnTo>
                  <a:pt x="0" y="204787"/>
                </a:lnTo>
                <a:close/>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662CC68-EA5F-4589-8192-4303C5750ED6}"/>
              </a:ext>
            </a:extLst>
          </p:cNvPr>
          <p:cNvSpPr/>
          <p:nvPr/>
        </p:nvSpPr>
        <p:spPr>
          <a:xfrm>
            <a:off x="8324850" y="3052083"/>
            <a:ext cx="2105025" cy="223838"/>
          </a:xfrm>
          <a:custGeom>
            <a:avLst/>
            <a:gdLst>
              <a:gd name="connsiteX0" fmla="*/ 490538 w 2105025"/>
              <a:gd name="connsiteY0" fmla="*/ 95250 h 223838"/>
              <a:gd name="connsiteX1" fmla="*/ 1233488 w 2105025"/>
              <a:gd name="connsiteY1" fmla="*/ 147638 h 223838"/>
              <a:gd name="connsiteX2" fmla="*/ 2105025 w 2105025"/>
              <a:gd name="connsiteY2" fmla="*/ 223838 h 223838"/>
              <a:gd name="connsiteX3" fmla="*/ 2100263 w 2105025"/>
              <a:gd name="connsiteY3" fmla="*/ 0 h 223838"/>
              <a:gd name="connsiteX4" fmla="*/ 0 w 2105025"/>
              <a:gd name="connsiteY4" fmla="*/ 47625 h 223838"/>
              <a:gd name="connsiteX5" fmla="*/ 566738 w 2105025"/>
              <a:gd name="connsiteY5" fmla="*/ 95250 h 22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025" h="223838">
                <a:moveTo>
                  <a:pt x="490538" y="95250"/>
                </a:moveTo>
                <a:lnTo>
                  <a:pt x="1233488" y="147638"/>
                </a:lnTo>
                <a:lnTo>
                  <a:pt x="2105025" y="223838"/>
                </a:lnTo>
                <a:cubicBezTo>
                  <a:pt x="2103438" y="149225"/>
                  <a:pt x="2101850" y="74613"/>
                  <a:pt x="2100263" y="0"/>
                </a:cubicBezTo>
                <a:lnTo>
                  <a:pt x="0" y="47625"/>
                </a:lnTo>
                <a:lnTo>
                  <a:pt x="566738" y="95250"/>
                </a:lnTo>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A5B14DE-8BB9-4219-BD0E-1D0F02E84460}"/>
              </a:ext>
            </a:extLst>
          </p:cNvPr>
          <p:cNvSpPr/>
          <p:nvPr/>
        </p:nvSpPr>
        <p:spPr>
          <a:xfrm>
            <a:off x="1547813" y="3690258"/>
            <a:ext cx="566737" cy="147638"/>
          </a:xfrm>
          <a:custGeom>
            <a:avLst/>
            <a:gdLst>
              <a:gd name="connsiteX0" fmla="*/ 38100 w 566737"/>
              <a:gd name="connsiteY0" fmla="*/ 0 h 147638"/>
              <a:gd name="connsiteX1" fmla="*/ 566737 w 566737"/>
              <a:gd name="connsiteY1" fmla="*/ 0 h 147638"/>
              <a:gd name="connsiteX2" fmla="*/ 552450 w 566737"/>
              <a:gd name="connsiteY2" fmla="*/ 119063 h 147638"/>
              <a:gd name="connsiteX3" fmla="*/ 0 w 566737"/>
              <a:gd name="connsiteY3" fmla="*/ 147638 h 147638"/>
              <a:gd name="connsiteX4" fmla="*/ 38100 w 566737"/>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7" h="147638">
                <a:moveTo>
                  <a:pt x="38100" y="0"/>
                </a:moveTo>
                <a:lnTo>
                  <a:pt x="566737" y="0"/>
                </a:lnTo>
                <a:lnTo>
                  <a:pt x="552450" y="119063"/>
                </a:lnTo>
                <a:lnTo>
                  <a:pt x="0" y="147638"/>
                </a:lnTo>
                <a:lnTo>
                  <a:pt x="3810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0279E299-173A-4798-98F8-3ABC450246E2}"/>
              </a:ext>
            </a:extLst>
          </p:cNvPr>
          <p:cNvSpPr/>
          <p:nvPr/>
        </p:nvSpPr>
        <p:spPr>
          <a:xfrm>
            <a:off x="4150519" y="2852058"/>
            <a:ext cx="642937" cy="235744"/>
          </a:xfrm>
          <a:custGeom>
            <a:avLst/>
            <a:gdLst>
              <a:gd name="connsiteX0" fmla="*/ 0 w 642937"/>
              <a:gd name="connsiteY0" fmla="*/ 214313 h 235744"/>
              <a:gd name="connsiteX1" fmla="*/ 228600 w 642937"/>
              <a:gd name="connsiteY1" fmla="*/ 123825 h 235744"/>
              <a:gd name="connsiteX2" fmla="*/ 476250 w 642937"/>
              <a:gd name="connsiteY2" fmla="*/ 30956 h 235744"/>
              <a:gd name="connsiteX3" fmla="*/ 642937 w 642937"/>
              <a:gd name="connsiteY3" fmla="*/ 0 h 235744"/>
              <a:gd name="connsiteX4" fmla="*/ 64294 w 642937"/>
              <a:gd name="connsiteY4" fmla="*/ 235744 h 235744"/>
              <a:gd name="connsiteX5" fmla="*/ 0 w 642937"/>
              <a:gd name="connsiteY5" fmla="*/ 214313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7" h="235744">
                <a:moveTo>
                  <a:pt x="0" y="214313"/>
                </a:moveTo>
                <a:lnTo>
                  <a:pt x="228600" y="123825"/>
                </a:lnTo>
                <a:lnTo>
                  <a:pt x="476250" y="30956"/>
                </a:lnTo>
                <a:lnTo>
                  <a:pt x="642937" y="0"/>
                </a:lnTo>
                <a:lnTo>
                  <a:pt x="64294" y="235744"/>
                </a:lnTo>
                <a:lnTo>
                  <a:pt x="0" y="214313"/>
                </a:lnTo>
                <a:close/>
              </a:path>
            </a:pathLst>
          </a:custGeom>
          <a:solidFill>
            <a:srgbClr val="797E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A01C5335-09A6-46A3-AB0B-AABE2F6E71CA}"/>
              </a:ext>
            </a:extLst>
          </p:cNvPr>
          <p:cNvSpPr/>
          <p:nvPr/>
        </p:nvSpPr>
        <p:spPr>
          <a:xfrm>
            <a:off x="3498160" y="2781720"/>
            <a:ext cx="1566209" cy="762000"/>
          </a:xfrm>
          <a:custGeom>
            <a:avLst/>
            <a:gdLst>
              <a:gd name="connsiteX0" fmla="*/ 1348154 w 1524000"/>
              <a:gd name="connsiteY0" fmla="*/ 23446 h 762000"/>
              <a:gd name="connsiteX1" fmla="*/ 1348154 w 1524000"/>
              <a:gd name="connsiteY1" fmla="*/ 23446 h 762000"/>
              <a:gd name="connsiteX2" fmla="*/ 1242646 w 1524000"/>
              <a:gd name="connsiteY2" fmla="*/ 70338 h 762000"/>
              <a:gd name="connsiteX3" fmla="*/ 1101969 w 1524000"/>
              <a:gd name="connsiteY3" fmla="*/ 105507 h 762000"/>
              <a:gd name="connsiteX4" fmla="*/ 633046 w 1524000"/>
              <a:gd name="connsiteY4" fmla="*/ 339969 h 762000"/>
              <a:gd name="connsiteX5" fmla="*/ 0 w 1524000"/>
              <a:gd name="connsiteY5" fmla="*/ 609600 h 762000"/>
              <a:gd name="connsiteX6" fmla="*/ 0 w 1524000"/>
              <a:gd name="connsiteY6" fmla="*/ 691661 h 762000"/>
              <a:gd name="connsiteX7" fmla="*/ 93785 w 1524000"/>
              <a:gd name="connsiteY7" fmla="*/ 762000 h 762000"/>
              <a:gd name="connsiteX8" fmla="*/ 211016 w 1524000"/>
              <a:gd name="connsiteY8" fmla="*/ 750276 h 762000"/>
              <a:gd name="connsiteX9" fmla="*/ 644769 w 1524000"/>
              <a:gd name="connsiteY9" fmla="*/ 457200 h 762000"/>
              <a:gd name="connsiteX10" fmla="*/ 1207477 w 1524000"/>
              <a:gd name="connsiteY10" fmla="*/ 293076 h 762000"/>
              <a:gd name="connsiteX11" fmla="*/ 1524000 w 1524000"/>
              <a:gd name="connsiteY11" fmla="*/ 246184 h 762000"/>
              <a:gd name="connsiteX12" fmla="*/ 1524000 w 1524000"/>
              <a:gd name="connsiteY12" fmla="*/ 0 h 762000"/>
              <a:gd name="connsiteX13" fmla="*/ 1348154 w 1524000"/>
              <a:gd name="connsiteY13" fmla="*/ 23446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0" h="762000">
                <a:moveTo>
                  <a:pt x="1348154" y="23446"/>
                </a:moveTo>
                <a:lnTo>
                  <a:pt x="1348154" y="23446"/>
                </a:lnTo>
                <a:lnTo>
                  <a:pt x="1242646" y="70338"/>
                </a:lnTo>
                <a:lnTo>
                  <a:pt x="1101969" y="105507"/>
                </a:lnTo>
                <a:lnTo>
                  <a:pt x="633046" y="339969"/>
                </a:lnTo>
                <a:lnTo>
                  <a:pt x="0" y="609600"/>
                </a:lnTo>
                <a:lnTo>
                  <a:pt x="0" y="691661"/>
                </a:lnTo>
                <a:lnTo>
                  <a:pt x="93785" y="762000"/>
                </a:lnTo>
                <a:lnTo>
                  <a:pt x="211016" y="750276"/>
                </a:lnTo>
                <a:lnTo>
                  <a:pt x="644769" y="457200"/>
                </a:lnTo>
                <a:lnTo>
                  <a:pt x="1207477" y="293076"/>
                </a:lnTo>
                <a:lnTo>
                  <a:pt x="1524000" y="246184"/>
                </a:lnTo>
                <a:lnTo>
                  <a:pt x="1524000" y="0"/>
                </a:lnTo>
                <a:lnTo>
                  <a:pt x="1348154" y="23446"/>
                </a:lnTo>
                <a:close/>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59DF51D6-E7D5-45EE-80C0-789D0119D37C}"/>
              </a:ext>
            </a:extLst>
          </p:cNvPr>
          <p:cNvSpPr/>
          <p:nvPr/>
        </p:nvSpPr>
        <p:spPr>
          <a:xfrm rot="240145">
            <a:off x="3782179" y="2940348"/>
            <a:ext cx="1723292" cy="592045"/>
          </a:xfrm>
          <a:custGeom>
            <a:avLst/>
            <a:gdLst>
              <a:gd name="connsiteX0" fmla="*/ 1207477 w 1723292"/>
              <a:gd name="connsiteY0" fmla="*/ 82061 h 644769"/>
              <a:gd name="connsiteX1" fmla="*/ 1207477 w 1723292"/>
              <a:gd name="connsiteY1" fmla="*/ 82061 h 644769"/>
              <a:gd name="connsiteX2" fmla="*/ 1207477 w 1723292"/>
              <a:gd name="connsiteY2" fmla="*/ 82061 h 644769"/>
              <a:gd name="connsiteX3" fmla="*/ 808892 w 1723292"/>
              <a:gd name="connsiteY3" fmla="*/ 187569 h 644769"/>
              <a:gd name="connsiteX4" fmla="*/ 574431 w 1723292"/>
              <a:gd name="connsiteY4" fmla="*/ 246184 h 644769"/>
              <a:gd name="connsiteX5" fmla="*/ 58615 w 1723292"/>
              <a:gd name="connsiteY5" fmla="*/ 539261 h 644769"/>
              <a:gd name="connsiteX6" fmla="*/ 0 w 1723292"/>
              <a:gd name="connsiteY6" fmla="*/ 609600 h 644769"/>
              <a:gd name="connsiteX7" fmla="*/ 140677 w 1723292"/>
              <a:gd name="connsiteY7" fmla="*/ 644769 h 644769"/>
              <a:gd name="connsiteX8" fmla="*/ 527538 w 1723292"/>
              <a:gd name="connsiteY8" fmla="*/ 515815 h 644769"/>
              <a:gd name="connsiteX9" fmla="*/ 1043354 w 1723292"/>
              <a:gd name="connsiteY9" fmla="*/ 339969 h 644769"/>
              <a:gd name="connsiteX10" fmla="*/ 1477108 w 1723292"/>
              <a:gd name="connsiteY10" fmla="*/ 293077 h 644769"/>
              <a:gd name="connsiteX11" fmla="*/ 1723292 w 1723292"/>
              <a:gd name="connsiteY11" fmla="*/ 257908 h 644769"/>
              <a:gd name="connsiteX12" fmla="*/ 1641231 w 1723292"/>
              <a:gd name="connsiteY12" fmla="*/ 0 h 644769"/>
              <a:gd name="connsiteX13" fmla="*/ 1207477 w 1723292"/>
              <a:gd name="connsiteY13" fmla="*/ 82061 h 64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3292" h="644769">
                <a:moveTo>
                  <a:pt x="1207477" y="82061"/>
                </a:moveTo>
                <a:lnTo>
                  <a:pt x="1207477" y="82061"/>
                </a:lnTo>
                <a:lnTo>
                  <a:pt x="1207477" y="82061"/>
                </a:lnTo>
                <a:lnTo>
                  <a:pt x="808892" y="187569"/>
                </a:lnTo>
                <a:lnTo>
                  <a:pt x="574431" y="246184"/>
                </a:lnTo>
                <a:lnTo>
                  <a:pt x="58615" y="539261"/>
                </a:lnTo>
                <a:lnTo>
                  <a:pt x="0" y="609600"/>
                </a:lnTo>
                <a:lnTo>
                  <a:pt x="140677" y="644769"/>
                </a:lnTo>
                <a:lnTo>
                  <a:pt x="527538" y="515815"/>
                </a:lnTo>
                <a:lnTo>
                  <a:pt x="1043354" y="339969"/>
                </a:lnTo>
                <a:lnTo>
                  <a:pt x="1477108" y="293077"/>
                </a:lnTo>
                <a:lnTo>
                  <a:pt x="1723292" y="257908"/>
                </a:lnTo>
                <a:lnTo>
                  <a:pt x="1641231" y="0"/>
                </a:lnTo>
                <a:lnTo>
                  <a:pt x="1207477" y="82061"/>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909B1C2-B56C-431E-9EB4-2D3E0EF2BDC2}"/>
              </a:ext>
            </a:extLst>
          </p:cNvPr>
          <p:cNvSpPr/>
          <p:nvPr/>
        </p:nvSpPr>
        <p:spPr>
          <a:xfrm>
            <a:off x="3750102" y="3110093"/>
            <a:ext cx="2086707" cy="584871"/>
          </a:xfrm>
          <a:custGeom>
            <a:avLst/>
            <a:gdLst>
              <a:gd name="connsiteX0" fmla="*/ 2028092 w 2086707"/>
              <a:gd name="connsiteY0" fmla="*/ 0 h 539261"/>
              <a:gd name="connsiteX1" fmla="*/ 1512277 w 2086707"/>
              <a:gd name="connsiteY1" fmla="*/ 117231 h 539261"/>
              <a:gd name="connsiteX2" fmla="*/ 1066800 w 2086707"/>
              <a:gd name="connsiteY2" fmla="*/ 152400 h 539261"/>
              <a:gd name="connsiteX3" fmla="*/ 691661 w 2086707"/>
              <a:gd name="connsiteY3" fmla="*/ 187569 h 539261"/>
              <a:gd name="connsiteX4" fmla="*/ 328246 w 2086707"/>
              <a:gd name="connsiteY4" fmla="*/ 281354 h 539261"/>
              <a:gd name="connsiteX5" fmla="*/ 0 w 2086707"/>
              <a:gd name="connsiteY5" fmla="*/ 363415 h 539261"/>
              <a:gd name="connsiteX6" fmla="*/ 11723 w 2086707"/>
              <a:gd name="connsiteY6" fmla="*/ 457200 h 539261"/>
              <a:gd name="connsiteX7" fmla="*/ 293077 w 2086707"/>
              <a:gd name="connsiteY7" fmla="*/ 539261 h 539261"/>
              <a:gd name="connsiteX8" fmla="*/ 633046 w 2086707"/>
              <a:gd name="connsiteY8" fmla="*/ 504092 h 539261"/>
              <a:gd name="connsiteX9" fmla="*/ 1031630 w 2086707"/>
              <a:gd name="connsiteY9" fmla="*/ 433754 h 539261"/>
              <a:gd name="connsiteX10" fmla="*/ 1992923 w 2086707"/>
              <a:gd name="connsiteY10" fmla="*/ 199292 h 539261"/>
              <a:gd name="connsiteX11" fmla="*/ 2086707 w 2086707"/>
              <a:gd name="connsiteY11" fmla="*/ 0 h 53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6707" h="539261">
                <a:moveTo>
                  <a:pt x="2028092" y="0"/>
                </a:moveTo>
                <a:lnTo>
                  <a:pt x="1512277" y="117231"/>
                </a:lnTo>
                <a:lnTo>
                  <a:pt x="1066800" y="152400"/>
                </a:lnTo>
                <a:lnTo>
                  <a:pt x="691661" y="187569"/>
                </a:lnTo>
                <a:lnTo>
                  <a:pt x="328246" y="281354"/>
                </a:lnTo>
                <a:lnTo>
                  <a:pt x="0" y="363415"/>
                </a:lnTo>
                <a:lnTo>
                  <a:pt x="11723" y="457200"/>
                </a:lnTo>
                <a:lnTo>
                  <a:pt x="293077" y="539261"/>
                </a:lnTo>
                <a:lnTo>
                  <a:pt x="633046" y="504092"/>
                </a:lnTo>
                <a:lnTo>
                  <a:pt x="1031630" y="433754"/>
                </a:lnTo>
                <a:lnTo>
                  <a:pt x="1992923" y="199292"/>
                </a:lnTo>
                <a:lnTo>
                  <a:pt x="2086707" y="0"/>
                </a:lnTo>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039A662-5A31-45F7-9AB7-8D5614C01881}"/>
              </a:ext>
            </a:extLst>
          </p:cNvPr>
          <p:cNvSpPr/>
          <p:nvPr/>
        </p:nvSpPr>
        <p:spPr>
          <a:xfrm>
            <a:off x="799516" y="3288047"/>
            <a:ext cx="3173632" cy="3001617"/>
          </a:xfrm>
          <a:custGeom>
            <a:avLst/>
            <a:gdLst>
              <a:gd name="connsiteX0" fmla="*/ 2107095 w 2266121"/>
              <a:gd name="connsiteY0" fmla="*/ 0 h 3001617"/>
              <a:gd name="connsiteX1" fmla="*/ 1729408 w 2266121"/>
              <a:gd name="connsiteY1" fmla="*/ 278295 h 3001617"/>
              <a:gd name="connsiteX2" fmla="*/ 1232452 w 2266121"/>
              <a:gd name="connsiteY2" fmla="*/ 715617 h 3001617"/>
              <a:gd name="connsiteX3" fmla="*/ 815008 w 2266121"/>
              <a:gd name="connsiteY3" fmla="*/ 1311965 h 3001617"/>
              <a:gd name="connsiteX4" fmla="*/ 218660 w 2266121"/>
              <a:gd name="connsiteY4" fmla="*/ 2325756 h 3001617"/>
              <a:gd name="connsiteX5" fmla="*/ 0 w 2266121"/>
              <a:gd name="connsiteY5" fmla="*/ 2941982 h 3001617"/>
              <a:gd name="connsiteX6" fmla="*/ 337930 w 2266121"/>
              <a:gd name="connsiteY6" fmla="*/ 3001617 h 3001617"/>
              <a:gd name="connsiteX7" fmla="*/ 536713 w 2266121"/>
              <a:gd name="connsiteY7" fmla="*/ 2445026 h 3001617"/>
              <a:gd name="connsiteX8" fmla="*/ 1013791 w 2266121"/>
              <a:gd name="connsiteY8" fmla="*/ 1610139 h 3001617"/>
              <a:gd name="connsiteX9" fmla="*/ 1490869 w 2266121"/>
              <a:gd name="connsiteY9" fmla="*/ 894521 h 3001617"/>
              <a:gd name="connsiteX10" fmla="*/ 1948069 w 2266121"/>
              <a:gd name="connsiteY10" fmla="*/ 536713 h 3001617"/>
              <a:gd name="connsiteX11" fmla="*/ 2266121 w 2266121"/>
              <a:gd name="connsiteY11" fmla="*/ 377687 h 3001617"/>
              <a:gd name="connsiteX12" fmla="*/ 2206487 w 2266121"/>
              <a:gd name="connsiteY12" fmla="*/ 39756 h 300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6121" h="3001617">
                <a:moveTo>
                  <a:pt x="2107095" y="0"/>
                </a:moveTo>
                <a:lnTo>
                  <a:pt x="1729408" y="278295"/>
                </a:lnTo>
                <a:lnTo>
                  <a:pt x="1232452" y="715617"/>
                </a:lnTo>
                <a:lnTo>
                  <a:pt x="815008" y="1311965"/>
                </a:lnTo>
                <a:lnTo>
                  <a:pt x="218660" y="2325756"/>
                </a:lnTo>
                <a:lnTo>
                  <a:pt x="0" y="2941982"/>
                </a:lnTo>
                <a:lnTo>
                  <a:pt x="337930" y="3001617"/>
                </a:lnTo>
                <a:lnTo>
                  <a:pt x="536713" y="2445026"/>
                </a:lnTo>
                <a:lnTo>
                  <a:pt x="1013791" y="1610139"/>
                </a:lnTo>
                <a:lnTo>
                  <a:pt x="1490869" y="894521"/>
                </a:lnTo>
                <a:lnTo>
                  <a:pt x="1948069" y="536713"/>
                </a:lnTo>
                <a:lnTo>
                  <a:pt x="2266121" y="377687"/>
                </a:lnTo>
                <a:lnTo>
                  <a:pt x="2206487" y="39756"/>
                </a:lnTo>
              </a:path>
            </a:pathLst>
          </a:custGeom>
          <a:solidFill>
            <a:srgbClr val="7B99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BBE4C78-76AA-4851-B4FC-8C3222F64D0C}"/>
              </a:ext>
            </a:extLst>
          </p:cNvPr>
          <p:cNvSpPr/>
          <p:nvPr/>
        </p:nvSpPr>
        <p:spPr>
          <a:xfrm>
            <a:off x="4098960" y="2935652"/>
            <a:ext cx="376237" cy="116431"/>
          </a:xfrm>
          <a:custGeom>
            <a:avLst/>
            <a:gdLst>
              <a:gd name="connsiteX0" fmla="*/ 0 w 376237"/>
              <a:gd name="connsiteY0" fmla="*/ 38100 h 123825"/>
              <a:gd name="connsiteX1" fmla="*/ 157162 w 376237"/>
              <a:gd name="connsiteY1" fmla="*/ 19050 h 123825"/>
              <a:gd name="connsiteX2" fmla="*/ 376237 w 376237"/>
              <a:gd name="connsiteY2" fmla="*/ 0 h 123825"/>
              <a:gd name="connsiteX3" fmla="*/ 33337 w 376237"/>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376237" h="123825">
                <a:moveTo>
                  <a:pt x="0" y="38100"/>
                </a:moveTo>
                <a:lnTo>
                  <a:pt x="157162" y="19050"/>
                </a:lnTo>
                <a:lnTo>
                  <a:pt x="376237" y="0"/>
                </a:lnTo>
                <a:lnTo>
                  <a:pt x="33337" y="123825"/>
                </a:lnTo>
              </a:path>
            </a:pathLst>
          </a:custGeom>
          <a:solidFill>
            <a:srgbClr val="797E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FB5EB12-39D7-4CC1-ADA1-82F104A4F951}"/>
              </a:ext>
            </a:extLst>
          </p:cNvPr>
          <p:cNvSpPr/>
          <p:nvPr/>
        </p:nvSpPr>
        <p:spPr>
          <a:xfrm>
            <a:off x="3362325" y="2904446"/>
            <a:ext cx="1128713" cy="500062"/>
          </a:xfrm>
          <a:custGeom>
            <a:avLst/>
            <a:gdLst>
              <a:gd name="connsiteX0" fmla="*/ 71438 w 1128713"/>
              <a:gd name="connsiteY0" fmla="*/ 476250 h 500062"/>
              <a:gd name="connsiteX1" fmla="*/ 504825 w 1128713"/>
              <a:gd name="connsiteY1" fmla="*/ 261937 h 500062"/>
              <a:gd name="connsiteX2" fmla="*/ 752475 w 1128713"/>
              <a:gd name="connsiteY2" fmla="*/ 157162 h 500062"/>
              <a:gd name="connsiteX3" fmla="*/ 1128713 w 1128713"/>
              <a:gd name="connsiteY3" fmla="*/ 33337 h 500062"/>
              <a:gd name="connsiteX4" fmla="*/ 1057275 w 1128713"/>
              <a:gd name="connsiteY4" fmla="*/ 0 h 500062"/>
              <a:gd name="connsiteX5" fmla="*/ 881063 w 1128713"/>
              <a:gd name="connsiteY5" fmla="*/ 4762 h 500062"/>
              <a:gd name="connsiteX6" fmla="*/ 719138 w 1128713"/>
              <a:gd name="connsiteY6" fmla="*/ 42862 h 500062"/>
              <a:gd name="connsiteX7" fmla="*/ 481013 w 1128713"/>
              <a:gd name="connsiteY7" fmla="*/ 200025 h 500062"/>
              <a:gd name="connsiteX8" fmla="*/ 0 w 1128713"/>
              <a:gd name="connsiteY8" fmla="*/ 500062 h 500062"/>
              <a:gd name="connsiteX9" fmla="*/ 609600 w 1128713"/>
              <a:gd name="connsiteY9" fmla="*/ 219075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8713" h="500062">
                <a:moveTo>
                  <a:pt x="71438" y="476250"/>
                </a:moveTo>
                <a:lnTo>
                  <a:pt x="504825" y="261937"/>
                </a:lnTo>
                <a:lnTo>
                  <a:pt x="752475" y="157162"/>
                </a:lnTo>
                <a:lnTo>
                  <a:pt x="1128713" y="33337"/>
                </a:lnTo>
                <a:lnTo>
                  <a:pt x="1057275" y="0"/>
                </a:lnTo>
                <a:lnTo>
                  <a:pt x="881063" y="4762"/>
                </a:lnTo>
                <a:lnTo>
                  <a:pt x="719138" y="42862"/>
                </a:lnTo>
                <a:lnTo>
                  <a:pt x="481013" y="200025"/>
                </a:lnTo>
                <a:lnTo>
                  <a:pt x="0" y="500062"/>
                </a:lnTo>
                <a:lnTo>
                  <a:pt x="609600" y="219075"/>
                </a:lnTo>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1E733CF-226A-47FB-A0FE-800460011159}"/>
              </a:ext>
            </a:extLst>
          </p:cNvPr>
          <p:cNvSpPr/>
          <p:nvPr/>
        </p:nvSpPr>
        <p:spPr>
          <a:xfrm>
            <a:off x="3224213" y="2875871"/>
            <a:ext cx="933450" cy="589618"/>
          </a:xfrm>
          <a:custGeom>
            <a:avLst/>
            <a:gdLst>
              <a:gd name="connsiteX0" fmla="*/ 0 w 933450"/>
              <a:gd name="connsiteY0" fmla="*/ 576262 h 576262"/>
              <a:gd name="connsiteX1" fmla="*/ 390525 w 933450"/>
              <a:gd name="connsiteY1" fmla="*/ 304800 h 576262"/>
              <a:gd name="connsiteX2" fmla="*/ 590550 w 933450"/>
              <a:gd name="connsiteY2" fmla="*/ 128587 h 576262"/>
              <a:gd name="connsiteX3" fmla="*/ 747712 w 933450"/>
              <a:gd name="connsiteY3" fmla="*/ 4762 h 576262"/>
              <a:gd name="connsiteX4" fmla="*/ 852487 w 933450"/>
              <a:gd name="connsiteY4" fmla="*/ 0 h 576262"/>
              <a:gd name="connsiteX5" fmla="*/ 933450 w 933450"/>
              <a:gd name="connsiteY5" fmla="*/ 57150 h 576262"/>
              <a:gd name="connsiteX6" fmla="*/ 728662 w 933450"/>
              <a:gd name="connsiteY6" fmla="*/ 142875 h 576262"/>
              <a:gd name="connsiteX7" fmla="*/ 0 w 933450"/>
              <a:gd name="connsiteY7" fmla="*/ 576262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450" h="576262">
                <a:moveTo>
                  <a:pt x="0" y="576262"/>
                </a:moveTo>
                <a:lnTo>
                  <a:pt x="390525" y="304800"/>
                </a:lnTo>
                <a:lnTo>
                  <a:pt x="590550" y="128587"/>
                </a:lnTo>
                <a:lnTo>
                  <a:pt x="747712" y="4762"/>
                </a:lnTo>
                <a:lnTo>
                  <a:pt x="852487" y="0"/>
                </a:lnTo>
                <a:lnTo>
                  <a:pt x="933450" y="57150"/>
                </a:lnTo>
                <a:lnTo>
                  <a:pt x="728662" y="142875"/>
                </a:lnTo>
                <a:lnTo>
                  <a:pt x="0" y="576262"/>
                </a:lnTo>
                <a:close/>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C5E0075-D675-4DCD-B788-1D4206EC83D4}"/>
              </a:ext>
            </a:extLst>
          </p:cNvPr>
          <p:cNvSpPr/>
          <p:nvPr/>
        </p:nvSpPr>
        <p:spPr>
          <a:xfrm>
            <a:off x="3190875" y="2804433"/>
            <a:ext cx="881063" cy="681038"/>
          </a:xfrm>
          <a:custGeom>
            <a:avLst/>
            <a:gdLst>
              <a:gd name="connsiteX0" fmla="*/ 881063 w 881063"/>
              <a:gd name="connsiteY0" fmla="*/ 80963 h 681038"/>
              <a:gd name="connsiteX1" fmla="*/ 823913 w 881063"/>
              <a:gd name="connsiteY1" fmla="*/ 19050 h 681038"/>
              <a:gd name="connsiteX2" fmla="*/ 776288 w 881063"/>
              <a:gd name="connsiteY2" fmla="*/ 0 h 681038"/>
              <a:gd name="connsiteX3" fmla="*/ 628650 w 881063"/>
              <a:gd name="connsiteY3" fmla="*/ 28575 h 681038"/>
              <a:gd name="connsiteX4" fmla="*/ 309563 w 881063"/>
              <a:gd name="connsiteY4" fmla="*/ 347663 h 681038"/>
              <a:gd name="connsiteX5" fmla="*/ 0 w 881063"/>
              <a:gd name="connsiteY5" fmla="*/ 681038 h 681038"/>
              <a:gd name="connsiteX6" fmla="*/ 471488 w 881063"/>
              <a:gd name="connsiteY6" fmla="*/ 319088 h 681038"/>
              <a:gd name="connsiteX7" fmla="*/ 762000 w 881063"/>
              <a:gd name="connsiteY7" fmla="*/ 104775 h 681038"/>
              <a:gd name="connsiteX8" fmla="*/ 881063 w 881063"/>
              <a:gd name="connsiteY8" fmla="*/ 80963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063" h="681038">
                <a:moveTo>
                  <a:pt x="881063" y="80963"/>
                </a:moveTo>
                <a:lnTo>
                  <a:pt x="823913" y="19050"/>
                </a:lnTo>
                <a:lnTo>
                  <a:pt x="776288" y="0"/>
                </a:lnTo>
                <a:lnTo>
                  <a:pt x="628650" y="28575"/>
                </a:lnTo>
                <a:lnTo>
                  <a:pt x="309563" y="347663"/>
                </a:lnTo>
                <a:lnTo>
                  <a:pt x="0" y="681038"/>
                </a:lnTo>
                <a:lnTo>
                  <a:pt x="471488" y="319088"/>
                </a:lnTo>
                <a:lnTo>
                  <a:pt x="762000" y="104775"/>
                </a:lnTo>
                <a:lnTo>
                  <a:pt x="881063" y="80963"/>
                </a:lnTo>
                <a:close/>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755C5E08-D88C-4147-AA9A-0FDF211373AF}"/>
              </a:ext>
            </a:extLst>
          </p:cNvPr>
          <p:cNvSpPr/>
          <p:nvPr/>
        </p:nvSpPr>
        <p:spPr>
          <a:xfrm>
            <a:off x="3171825" y="2761571"/>
            <a:ext cx="766763" cy="728662"/>
          </a:xfrm>
          <a:custGeom>
            <a:avLst/>
            <a:gdLst>
              <a:gd name="connsiteX0" fmla="*/ 766763 w 766763"/>
              <a:gd name="connsiteY0" fmla="*/ 47625 h 728662"/>
              <a:gd name="connsiteX1" fmla="*/ 666750 w 766763"/>
              <a:gd name="connsiteY1" fmla="*/ 4762 h 728662"/>
              <a:gd name="connsiteX2" fmla="*/ 595313 w 766763"/>
              <a:gd name="connsiteY2" fmla="*/ 0 h 728662"/>
              <a:gd name="connsiteX3" fmla="*/ 523875 w 766763"/>
              <a:gd name="connsiteY3" fmla="*/ 42862 h 728662"/>
              <a:gd name="connsiteX4" fmla="*/ 142875 w 766763"/>
              <a:gd name="connsiteY4" fmla="*/ 485775 h 728662"/>
              <a:gd name="connsiteX5" fmla="*/ 0 w 766763"/>
              <a:gd name="connsiteY5" fmla="*/ 728662 h 728662"/>
              <a:gd name="connsiteX6" fmla="*/ 338138 w 766763"/>
              <a:gd name="connsiteY6" fmla="*/ 381000 h 728662"/>
              <a:gd name="connsiteX7" fmla="*/ 628650 w 766763"/>
              <a:gd name="connsiteY7" fmla="*/ 100012 h 728662"/>
              <a:gd name="connsiteX8" fmla="*/ 714375 w 766763"/>
              <a:gd name="connsiteY8" fmla="*/ 66675 h 728662"/>
              <a:gd name="connsiteX9" fmla="*/ 766763 w 766763"/>
              <a:gd name="connsiteY9" fmla="*/ 47625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763" h="728662">
                <a:moveTo>
                  <a:pt x="766763" y="47625"/>
                </a:moveTo>
                <a:lnTo>
                  <a:pt x="666750" y="4762"/>
                </a:lnTo>
                <a:lnTo>
                  <a:pt x="595313" y="0"/>
                </a:lnTo>
                <a:lnTo>
                  <a:pt x="523875" y="42862"/>
                </a:lnTo>
                <a:lnTo>
                  <a:pt x="142875" y="485775"/>
                </a:lnTo>
                <a:lnTo>
                  <a:pt x="0" y="728662"/>
                </a:lnTo>
                <a:lnTo>
                  <a:pt x="338138" y="381000"/>
                </a:lnTo>
                <a:lnTo>
                  <a:pt x="628650" y="100012"/>
                </a:lnTo>
                <a:lnTo>
                  <a:pt x="714375" y="66675"/>
                </a:lnTo>
                <a:lnTo>
                  <a:pt x="766763" y="47625"/>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DC5A814-7ABB-4B36-91BF-62F47DA37A3B}"/>
              </a:ext>
            </a:extLst>
          </p:cNvPr>
          <p:cNvSpPr/>
          <p:nvPr/>
        </p:nvSpPr>
        <p:spPr>
          <a:xfrm>
            <a:off x="3081338" y="2728233"/>
            <a:ext cx="719137" cy="795338"/>
          </a:xfrm>
          <a:custGeom>
            <a:avLst/>
            <a:gdLst>
              <a:gd name="connsiteX0" fmla="*/ 719137 w 719137"/>
              <a:gd name="connsiteY0" fmla="*/ 23813 h 795338"/>
              <a:gd name="connsiteX1" fmla="*/ 619125 w 719137"/>
              <a:gd name="connsiteY1" fmla="*/ 0 h 795338"/>
              <a:gd name="connsiteX2" fmla="*/ 538162 w 719137"/>
              <a:gd name="connsiteY2" fmla="*/ 47625 h 795338"/>
              <a:gd name="connsiteX3" fmla="*/ 261937 w 719137"/>
              <a:gd name="connsiteY3" fmla="*/ 381000 h 795338"/>
              <a:gd name="connsiteX4" fmla="*/ 0 w 719137"/>
              <a:gd name="connsiteY4" fmla="*/ 795338 h 795338"/>
              <a:gd name="connsiteX5" fmla="*/ 190500 w 719137"/>
              <a:gd name="connsiteY5" fmla="*/ 595313 h 795338"/>
              <a:gd name="connsiteX6" fmla="*/ 395287 w 719137"/>
              <a:gd name="connsiteY6" fmla="*/ 328613 h 795338"/>
              <a:gd name="connsiteX7" fmla="*/ 657225 w 719137"/>
              <a:gd name="connsiteY7" fmla="*/ 47625 h 795338"/>
              <a:gd name="connsiteX8" fmla="*/ 719137 w 719137"/>
              <a:gd name="connsiteY8" fmla="*/ 23813 h 79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37" h="795338">
                <a:moveTo>
                  <a:pt x="719137" y="23813"/>
                </a:moveTo>
                <a:lnTo>
                  <a:pt x="619125" y="0"/>
                </a:lnTo>
                <a:lnTo>
                  <a:pt x="538162" y="47625"/>
                </a:lnTo>
                <a:lnTo>
                  <a:pt x="261937" y="381000"/>
                </a:lnTo>
                <a:lnTo>
                  <a:pt x="0" y="795338"/>
                </a:lnTo>
                <a:lnTo>
                  <a:pt x="190500" y="595313"/>
                </a:lnTo>
                <a:lnTo>
                  <a:pt x="395287" y="328613"/>
                </a:lnTo>
                <a:lnTo>
                  <a:pt x="657225" y="47625"/>
                </a:lnTo>
                <a:lnTo>
                  <a:pt x="719137" y="23813"/>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D00D757-A1E8-497F-96CD-EACFB57F95E5}"/>
              </a:ext>
            </a:extLst>
          </p:cNvPr>
          <p:cNvSpPr/>
          <p:nvPr/>
        </p:nvSpPr>
        <p:spPr>
          <a:xfrm>
            <a:off x="3077029" y="3265715"/>
            <a:ext cx="7387771" cy="827314"/>
          </a:xfrm>
          <a:custGeom>
            <a:avLst/>
            <a:gdLst>
              <a:gd name="connsiteX0" fmla="*/ 0 w 7387771"/>
              <a:gd name="connsiteY0" fmla="*/ 827314 h 827314"/>
              <a:gd name="connsiteX1" fmla="*/ 0 w 7387771"/>
              <a:gd name="connsiteY1" fmla="*/ 827314 h 827314"/>
              <a:gd name="connsiteX2" fmla="*/ 1088571 w 7387771"/>
              <a:gd name="connsiteY2" fmla="*/ 232229 h 827314"/>
              <a:gd name="connsiteX3" fmla="*/ 1915885 w 7387771"/>
              <a:gd name="connsiteY3" fmla="*/ 116114 h 827314"/>
              <a:gd name="connsiteX4" fmla="*/ 2859314 w 7387771"/>
              <a:gd name="connsiteY4" fmla="*/ 0 h 827314"/>
              <a:gd name="connsiteX5" fmla="*/ 3730171 w 7387771"/>
              <a:gd name="connsiteY5" fmla="*/ 0 h 827314"/>
              <a:gd name="connsiteX6" fmla="*/ 5544457 w 7387771"/>
              <a:gd name="connsiteY6" fmla="*/ 43543 h 827314"/>
              <a:gd name="connsiteX7" fmla="*/ 6531428 w 7387771"/>
              <a:gd name="connsiteY7" fmla="*/ 116114 h 827314"/>
              <a:gd name="connsiteX8" fmla="*/ 7373257 w 7387771"/>
              <a:gd name="connsiteY8" fmla="*/ 290286 h 827314"/>
              <a:gd name="connsiteX9" fmla="*/ 7387771 w 7387771"/>
              <a:gd name="connsiteY9" fmla="*/ 551543 h 827314"/>
              <a:gd name="connsiteX10" fmla="*/ 5921828 w 7387771"/>
              <a:gd name="connsiteY10" fmla="*/ 290286 h 827314"/>
              <a:gd name="connsiteX11" fmla="*/ 4789714 w 7387771"/>
              <a:gd name="connsiteY11" fmla="*/ 217714 h 827314"/>
              <a:gd name="connsiteX12" fmla="*/ 2960914 w 7387771"/>
              <a:gd name="connsiteY12" fmla="*/ 159657 h 827314"/>
              <a:gd name="connsiteX13" fmla="*/ 1727200 w 7387771"/>
              <a:gd name="connsiteY13" fmla="*/ 304800 h 827314"/>
              <a:gd name="connsiteX14" fmla="*/ 841828 w 7387771"/>
              <a:gd name="connsiteY14" fmla="*/ 435429 h 827314"/>
              <a:gd name="connsiteX15" fmla="*/ 870857 w 7387771"/>
              <a:gd name="connsiteY15" fmla="*/ 304800 h 8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87771" h="827314">
                <a:moveTo>
                  <a:pt x="0" y="827314"/>
                </a:moveTo>
                <a:lnTo>
                  <a:pt x="0" y="827314"/>
                </a:lnTo>
                <a:lnTo>
                  <a:pt x="1088571" y="232229"/>
                </a:lnTo>
                <a:lnTo>
                  <a:pt x="1915885" y="116114"/>
                </a:lnTo>
                <a:lnTo>
                  <a:pt x="2859314" y="0"/>
                </a:lnTo>
                <a:lnTo>
                  <a:pt x="3730171" y="0"/>
                </a:lnTo>
                <a:lnTo>
                  <a:pt x="5544457" y="43543"/>
                </a:lnTo>
                <a:lnTo>
                  <a:pt x="6531428" y="116114"/>
                </a:lnTo>
                <a:lnTo>
                  <a:pt x="7373257" y="290286"/>
                </a:lnTo>
                <a:lnTo>
                  <a:pt x="7387771" y="551543"/>
                </a:lnTo>
                <a:lnTo>
                  <a:pt x="5921828" y="290286"/>
                </a:lnTo>
                <a:lnTo>
                  <a:pt x="4789714" y="217714"/>
                </a:lnTo>
                <a:lnTo>
                  <a:pt x="2960914" y="159657"/>
                </a:lnTo>
                <a:lnTo>
                  <a:pt x="1727200" y="304800"/>
                </a:lnTo>
                <a:lnTo>
                  <a:pt x="841828" y="435429"/>
                </a:lnTo>
                <a:lnTo>
                  <a:pt x="870857" y="304800"/>
                </a:lnTo>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24DCB91-1C8D-4654-B6F5-6161421A12C6}"/>
              </a:ext>
            </a:extLst>
          </p:cNvPr>
          <p:cNvSpPr/>
          <p:nvPr/>
        </p:nvSpPr>
        <p:spPr>
          <a:xfrm>
            <a:off x="812800" y="3352801"/>
            <a:ext cx="2859314" cy="725714"/>
          </a:xfrm>
          <a:custGeom>
            <a:avLst/>
            <a:gdLst>
              <a:gd name="connsiteX0" fmla="*/ 130629 w 2859314"/>
              <a:gd name="connsiteY0" fmla="*/ 174171 h 725714"/>
              <a:gd name="connsiteX1" fmla="*/ 725714 w 2859314"/>
              <a:gd name="connsiteY1" fmla="*/ 174171 h 725714"/>
              <a:gd name="connsiteX2" fmla="*/ 2002971 w 2859314"/>
              <a:gd name="connsiteY2" fmla="*/ 116114 h 725714"/>
              <a:gd name="connsiteX3" fmla="*/ 2409371 w 2859314"/>
              <a:gd name="connsiteY3" fmla="*/ 87086 h 725714"/>
              <a:gd name="connsiteX4" fmla="*/ 2859314 w 2859314"/>
              <a:gd name="connsiteY4" fmla="*/ 0 h 725714"/>
              <a:gd name="connsiteX5" fmla="*/ 2293257 w 2859314"/>
              <a:gd name="connsiteY5" fmla="*/ 348343 h 725714"/>
              <a:gd name="connsiteX6" fmla="*/ 1843314 w 2859314"/>
              <a:gd name="connsiteY6" fmla="*/ 595086 h 725714"/>
              <a:gd name="connsiteX7" fmla="*/ 885371 w 2859314"/>
              <a:gd name="connsiteY7" fmla="*/ 725714 h 725714"/>
              <a:gd name="connsiteX8" fmla="*/ 261257 w 2859314"/>
              <a:gd name="connsiteY8" fmla="*/ 638628 h 725714"/>
              <a:gd name="connsiteX9" fmla="*/ 0 w 2859314"/>
              <a:gd name="connsiteY9" fmla="*/ 566057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314" h="725714">
                <a:moveTo>
                  <a:pt x="130629" y="174171"/>
                </a:moveTo>
                <a:lnTo>
                  <a:pt x="725714" y="174171"/>
                </a:lnTo>
                <a:lnTo>
                  <a:pt x="2002971" y="116114"/>
                </a:lnTo>
                <a:lnTo>
                  <a:pt x="2409371" y="87086"/>
                </a:lnTo>
                <a:lnTo>
                  <a:pt x="2859314" y="0"/>
                </a:lnTo>
                <a:lnTo>
                  <a:pt x="2293257" y="348343"/>
                </a:lnTo>
                <a:lnTo>
                  <a:pt x="1843314" y="595086"/>
                </a:lnTo>
                <a:lnTo>
                  <a:pt x="885371" y="725714"/>
                </a:lnTo>
                <a:lnTo>
                  <a:pt x="261257" y="638628"/>
                </a:lnTo>
                <a:lnTo>
                  <a:pt x="0" y="566057"/>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2BE5F11-2512-4D2C-AD9E-BD34E24A635A}"/>
              </a:ext>
            </a:extLst>
          </p:cNvPr>
          <p:cNvSpPr/>
          <p:nvPr/>
        </p:nvSpPr>
        <p:spPr>
          <a:xfrm>
            <a:off x="2235200" y="3265715"/>
            <a:ext cx="1494971" cy="1059543"/>
          </a:xfrm>
          <a:custGeom>
            <a:avLst/>
            <a:gdLst>
              <a:gd name="connsiteX0" fmla="*/ 1494971 w 1494971"/>
              <a:gd name="connsiteY0" fmla="*/ 0 h 1059543"/>
              <a:gd name="connsiteX1" fmla="*/ 1494971 w 1494971"/>
              <a:gd name="connsiteY1" fmla="*/ 0 h 1059543"/>
              <a:gd name="connsiteX2" fmla="*/ 885371 w 1494971"/>
              <a:gd name="connsiteY2" fmla="*/ 275772 h 1059543"/>
              <a:gd name="connsiteX3" fmla="*/ 348343 w 1494971"/>
              <a:gd name="connsiteY3" fmla="*/ 682172 h 1059543"/>
              <a:gd name="connsiteX4" fmla="*/ 0 w 1494971"/>
              <a:gd name="connsiteY4" fmla="*/ 1059543 h 1059543"/>
              <a:gd name="connsiteX5" fmla="*/ 0 w 1494971"/>
              <a:gd name="connsiteY5" fmla="*/ 1059543 h 105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971" h="1059543">
                <a:moveTo>
                  <a:pt x="1494971" y="0"/>
                </a:moveTo>
                <a:lnTo>
                  <a:pt x="1494971" y="0"/>
                </a:lnTo>
                <a:lnTo>
                  <a:pt x="885371" y="275772"/>
                </a:lnTo>
                <a:lnTo>
                  <a:pt x="348343" y="682172"/>
                </a:lnTo>
                <a:lnTo>
                  <a:pt x="0" y="1059543"/>
                </a:lnTo>
                <a:lnTo>
                  <a:pt x="0" y="105954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4163553-F844-4C83-82FB-5BE96F83A7C8}"/>
              </a:ext>
            </a:extLst>
          </p:cNvPr>
          <p:cNvSpPr/>
          <p:nvPr/>
        </p:nvSpPr>
        <p:spPr>
          <a:xfrm>
            <a:off x="2423886" y="3570515"/>
            <a:ext cx="1088571" cy="841829"/>
          </a:xfrm>
          <a:custGeom>
            <a:avLst/>
            <a:gdLst>
              <a:gd name="connsiteX0" fmla="*/ 1088571 w 1088571"/>
              <a:gd name="connsiteY0" fmla="*/ 0 h 841829"/>
              <a:gd name="connsiteX1" fmla="*/ 232228 w 1088571"/>
              <a:gd name="connsiteY1" fmla="*/ 566057 h 841829"/>
              <a:gd name="connsiteX2" fmla="*/ 0 w 1088571"/>
              <a:gd name="connsiteY2" fmla="*/ 841829 h 841829"/>
            </a:gdLst>
            <a:ahLst/>
            <a:cxnLst>
              <a:cxn ang="0">
                <a:pos x="connsiteX0" y="connsiteY0"/>
              </a:cxn>
              <a:cxn ang="0">
                <a:pos x="connsiteX1" y="connsiteY1"/>
              </a:cxn>
              <a:cxn ang="0">
                <a:pos x="connsiteX2" y="connsiteY2"/>
              </a:cxn>
            </a:cxnLst>
            <a:rect l="l" t="t" r="r" b="b"/>
            <a:pathLst>
              <a:path w="1088571" h="841829">
                <a:moveTo>
                  <a:pt x="1088571" y="0"/>
                </a:moveTo>
                <a:cubicBezTo>
                  <a:pt x="751113" y="212876"/>
                  <a:pt x="413656" y="425752"/>
                  <a:pt x="232228" y="566057"/>
                </a:cubicBezTo>
                <a:cubicBezTo>
                  <a:pt x="50800" y="706362"/>
                  <a:pt x="25400" y="774095"/>
                  <a:pt x="0" y="841829"/>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74F0993-0D73-4D52-B865-621749719E60}"/>
              </a:ext>
            </a:extLst>
          </p:cNvPr>
          <p:cNvCxnSpPr>
            <a:cxnSpLocks/>
          </p:cNvCxnSpPr>
          <p:nvPr/>
        </p:nvCxnSpPr>
        <p:spPr>
          <a:xfrm flipV="1">
            <a:off x="2114550" y="3543720"/>
            <a:ext cx="509380" cy="3358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56CE900-0BCF-499C-A630-5E43DD5A5085}"/>
              </a:ext>
            </a:extLst>
          </p:cNvPr>
          <p:cNvSpPr/>
          <p:nvPr/>
        </p:nvSpPr>
        <p:spPr>
          <a:xfrm>
            <a:off x="624114" y="435429"/>
            <a:ext cx="10479315" cy="21608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reeform: Shape 37">
            <a:extLst>
              <a:ext uri="{FF2B5EF4-FFF2-40B4-BE49-F238E27FC236}">
                <a16:creationId xmlns:a16="http://schemas.microsoft.com/office/drawing/2014/main" id="{DF85D678-48FA-4A5D-9E4C-95B1FCDDEF74}"/>
              </a:ext>
            </a:extLst>
          </p:cNvPr>
          <p:cNvSpPr/>
          <p:nvPr/>
        </p:nvSpPr>
        <p:spPr>
          <a:xfrm>
            <a:off x="8772525" y="2904446"/>
            <a:ext cx="1190625" cy="147637"/>
          </a:xfrm>
          <a:custGeom>
            <a:avLst/>
            <a:gdLst>
              <a:gd name="connsiteX0" fmla="*/ 0 w 1190625"/>
              <a:gd name="connsiteY0" fmla="*/ 0 h 147637"/>
              <a:gd name="connsiteX1" fmla="*/ 38100 w 1190625"/>
              <a:gd name="connsiteY1" fmla="*/ 100012 h 147637"/>
              <a:gd name="connsiteX2" fmla="*/ 1176338 w 1190625"/>
              <a:gd name="connsiteY2" fmla="*/ 147637 h 147637"/>
              <a:gd name="connsiteX3" fmla="*/ 1190625 w 1190625"/>
              <a:gd name="connsiteY3" fmla="*/ 19050 h 147637"/>
              <a:gd name="connsiteX4" fmla="*/ 0 w 1190625"/>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5" h="147637">
                <a:moveTo>
                  <a:pt x="0" y="0"/>
                </a:moveTo>
                <a:lnTo>
                  <a:pt x="38100" y="100012"/>
                </a:lnTo>
                <a:lnTo>
                  <a:pt x="1176338" y="147637"/>
                </a:lnTo>
                <a:lnTo>
                  <a:pt x="1190625" y="19050"/>
                </a:lnTo>
                <a:lnTo>
                  <a:pt x="0" y="0"/>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CAF00AC-BA93-43B4-AFC4-14BC5B49F74B}"/>
              </a:ext>
            </a:extLst>
          </p:cNvPr>
          <p:cNvSpPr/>
          <p:nvPr/>
        </p:nvSpPr>
        <p:spPr>
          <a:xfrm>
            <a:off x="3667125" y="2642276"/>
            <a:ext cx="6812189" cy="822960"/>
          </a:xfrm>
          <a:custGeom>
            <a:avLst/>
            <a:gdLst>
              <a:gd name="connsiteX0" fmla="*/ 0 w 6778171"/>
              <a:gd name="connsiteY0" fmla="*/ 609600 h 653143"/>
              <a:gd name="connsiteX1" fmla="*/ 0 w 6778171"/>
              <a:gd name="connsiteY1" fmla="*/ 508000 h 653143"/>
              <a:gd name="connsiteX2" fmla="*/ 783771 w 6778171"/>
              <a:gd name="connsiteY2" fmla="*/ 261257 h 653143"/>
              <a:gd name="connsiteX3" fmla="*/ 1132114 w 6778171"/>
              <a:gd name="connsiteY3" fmla="*/ 130628 h 653143"/>
              <a:gd name="connsiteX4" fmla="*/ 1567543 w 6778171"/>
              <a:gd name="connsiteY4" fmla="*/ 87085 h 653143"/>
              <a:gd name="connsiteX5" fmla="*/ 2090057 w 6778171"/>
              <a:gd name="connsiteY5" fmla="*/ 58057 h 653143"/>
              <a:gd name="connsiteX6" fmla="*/ 3265714 w 6778171"/>
              <a:gd name="connsiteY6" fmla="*/ 29028 h 653143"/>
              <a:gd name="connsiteX7" fmla="*/ 4339771 w 6778171"/>
              <a:gd name="connsiteY7" fmla="*/ 14514 h 653143"/>
              <a:gd name="connsiteX8" fmla="*/ 5718628 w 6778171"/>
              <a:gd name="connsiteY8" fmla="*/ 0 h 653143"/>
              <a:gd name="connsiteX9" fmla="*/ 6763657 w 6778171"/>
              <a:gd name="connsiteY9" fmla="*/ 14514 h 653143"/>
              <a:gd name="connsiteX10" fmla="*/ 6778171 w 6778171"/>
              <a:gd name="connsiteY10" fmla="*/ 304800 h 653143"/>
              <a:gd name="connsiteX11" fmla="*/ 4484914 w 6778171"/>
              <a:gd name="connsiteY11" fmla="*/ 232228 h 653143"/>
              <a:gd name="connsiteX12" fmla="*/ 3425371 w 6778171"/>
              <a:gd name="connsiteY12" fmla="*/ 232228 h 653143"/>
              <a:gd name="connsiteX13" fmla="*/ 2380343 w 6778171"/>
              <a:gd name="connsiteY13" fmla="*/ 246743 h 653143"/>
              <a:gd name="connsiteX14" fmla="*/ 1611086 w 6778171"/>
              <a:gd name="connsiteY14" fmla="*/ 290285 h 653143"/>
              <a:gd name="connsiteX15" fmla="*/ 899886 w 6778171"/>
              <a:gd name="connsiteY15" fmla="*/ 406400 h 653143"/>
              <a:gd name="connsiteX16" fmla="*/ 174171 w 6778171"/>
              <a:gd name="connsiteY16" fmla="*/ 653143 h 653143"/>
              <a:gd name="connsiteX17" fmla="*/ 0 w 6778171"/>
              <a:gd name="connsiteY17" fmla="*/ 60960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78171" h="653143">
                <a:moveTo>
                  <a:pt x="0" y="609600"/>
                </a:moveTo>
                <a:lnTo>
                  <a:pt x="0" y="508000"/>
                </a:lnTo>
                <a:lnTo>
                  <a:pt x="783771" y="261257"/>
                </a:lnTo>
                <a:lnTo>
                  <a:pt x="1132114" y="130628"/>
                </a:lnTo>
                <a:lnTo>
                  <a:pt x="1567543" y="87085"/>
                </a:lnTo>
                <a:lnTo>
                  <a:pt x="2090057" y="58057"/>
                </a:lnTo>
                <a:lnTo>
                  <a:pt x="3265714" y="29028"/>
                </a:lnTo>
                <a:lnTo>
                  <a:pt x="4339771" y="14514"/>
                </a:lnTo>
                <a:lnTo>
                  <a:pt x="5718628" y="0"/>
                </a:lnTo>
                <a:lnTo>
                  <a:pt x="6763657" y="14514"/>
                </a:lnTo>
                <a:lnTo>
                  <a:pt x="6778171" y="304800"/>
                </a:lnTo>
                <a:lnTo>
                  <a:pt x="4484914" y="232228"/>
                </a:lnTo>
                <a:lnTo>
                  <a:pt x="3425371" y="232228"/>
                </a:lnTo>
                <a:lnTo>
                  <a:pt x="2380343" y="246743"/>
                </a:lnTo>
                <a:lnTo>
                  <a:pt x="1611086" y="290285"/>
                </a:lnTo>
                <a:lnTo>
                  <a:pt x="899886" y="406400"/>
                </a:lnTo>
                <a:lnTo>
                  <a:pt x="174171" y="653143"/>
                </a:lnTo>
                <a:lnTo>
                  <a:pt x="0" y="609600"/>
                </a:lnTo>
                <a:close/>
              </a:path>
            </a:pathLst>
          </a:custGeom>
          <a:pattFill prst="horzBrick">
            <a:fgClr>
              <a:schemeClr val="tx1"/>
            </a:fgClr>
            <a:bgClr>
              <a:srgbClr val="00B0F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A436766E-AEB2-4282-AF64-704A1FE6F99B}"/>
              </a:ext>
            </a:extLst>
          </p:cNvPr>
          <p:cNvSpPr/>
          <p:nvPr/>
        </p:nvSpPr>
        <p:spPr>
          <a:xfrm>
            <a:off x="3271838" y="3275921"/>
            <a:ext cx="428625" cy="238125"/>
          </a:xfrm>
          <a:custGeom>
            <a:avLst/>
            <a:gdLst>
              <a:gd name="connsiteX0" fmla="*/ 190500 w 428625"/>
              <a:gd name="connsiteY0" fmla="*/ 100012 h 219075"/>
              <a:gd name="connsiteX1" fmla="*/ 428625 w 428625"/>
              <a:gd name="connsiteY1" fmla="*/ 0 h 219075"/>
              <a:gd name="connsiteX2" fmla="*/ 414337 w 428625"/>
              <a:gd name="connsiteY2" fmla="*/ 138112 h 219075"/>
              <a:gd name="connsiteX3" fmla="*/ 0 w 428625"/>
              <a:gd name="connsiteY3" fmla="*/ 219075 h 219075"/>
              <a:gd name="connsiteX4" fmla="*/ 371475 w 428625"/>
              <a:gd name="connsiteY4" fmla="*/ 14287 h 219075"/>
              <a:gd name="connsiteX5" fmla="*/ 371475 w 428625"/>
              <a:gd name="connsiteY5" fmla="*/ 1428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 h="219075">
                <a:moveTo>
                  <a:pt x="190500" y="100012"/>
                </a:moveTo>
                <a:lnTo>
                  <a:pt x="428625" y="0"/>
                </a:lnTo>
                <a:lnTo>
                  <a:pt x="414337" y="138112"/>
                </a:lnTo>
                <a:lnTo>
                  <a:pt x="0" y="219075"/>
                </a:lnTo>
                <a:lnTo>
                  <a:pt x="371475" y="14287"/>
                </a:lnTo>
                <a:lnTo>
                  <a:pt x="371475" y="14287"/>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684EFF57-7CC9-46AB-9C41-5811CD3D4D44}"/>
              </a:ext>
            </a:extLst>
          </p:cNvPr>
          <p:cNvSpPr/>
          <p:nvPr/>
        </p:nvSpPr>
        <p:spPr>
          <a:xfrm>
            <a:off x="3743325" y="3152096"/>
            <a:ext cx="1290638" cy="347662"/>
          </a:xfrm>
          <a:custGeom>
            <a:avLst/>
            <a:gdLst>
              <a:gd name="connsiteX0" fmla="*/ 200025 w 1290638"/>
              <a:gd name="connsiteY0" fmla="*/ 300037 h 347662"/>
              <a:gd name="connsiteX1" fmla="*/ 0 w 1290638"/>
              <a:gd name="connsiteY1" fmla="*/ 347662 h 347662"/>
              <a:gd name="connsiteX2" fmla="*/ 28575 w 1290638"/>
              <a:gd name="connsiteY2" fmla="*/ 242887 h 347662"/>
              <a:gd name="connsiteX3" fmla="*/ 295275 w 1290638"/>
              <a:gd name="connsiteY3" fmla="*/ 157162 h 347662"/>
              <a:gd name="connsiteX4" fmla="*/ 681038 w 1290638"/>
              <a:gd name="connsiteY4" fmla="*/ 42862 h 347662"/>
              <a:gd name="connsiteX5" fmla="*/ 876300 w 1290638"/>
              <a:gd name="connsiteY5" fmla="*/ 0 h 347662"/>
              <a:gd name="connsiteX6" fmla="*/ 1290638 w 1290638"/>
              <a:gd name="connsiteY6" fmla="*/ 0 h 347662"/>
              <a:gd name="connsiteX7" fmla="*/ 1252538 w 1290638"/>
              <a:gd name="connsiteY7" fmla="*/ 114300 h 347662"/>
              <a:gd name="connsiteX8" fmla="*/ 819150 w 1290638"/>
              <a:gd name="connsiteY8" fmla="*/ 147637 h 347662"/>
              <a:gd name="connsiteX9" fmla="*/ 200025 w 1290638"/>
              <a:gd name="connsiteY9" fmla="*/ 300037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638" h="347662">
                <a:moveTo>
                  <a:pt x="200025" y="300037"/>
                </a:moveTo>
                <a:lnTo>
                  <a:pt x="0" y="347662"/>
                </a:lnTo>
                <a:lnTo>
                  <a:pt x="28575" y="242887"/>
                </a:lnTo>
                <a:lnTo>
                  <a:pt x="295275" y="157162"/>
                </a:lnTo>
                <a:lnTo>
                  <a:pt x="681038" y="42862"/>
                </a:lnTo>
                <a:lnTo>
                  <a:pt x="876300" y="0"/>
                </a:lnTo>
                <a:lnTo>
                  <a:pt x="1290638" y="0"/>
                </a:lnTo>
                <a:lnTo>
                  <a:pt x="1252538" y="114300"/>
                </a:lnTo>
                <a:lnTo>
                  <a:pt x="819150" y="147637"/>
                </a:lnTo>
                <a:lnTo>
                  <a:pt x="200025" y="300037"/>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CBFCEBCE-39CF-42CA-A539-1C96478BCB79}"/>
              </a:ext>
            </a:extLst>
          </p:cNvPr>
          <p:cNvSpPr/>
          <p:nvPr/>
        </p:nvSpPr>
        <p:spPr>
          <a:xfrm>
            <a:off x="3667125" y="3428321"/>
            <a:ext cx="633413" cy="200025"/>
          </a:xfrm>
          <a:custGeom>
            <a:avLst/>
            <a:gdLst>
              <a:gd name="connsiteX0" fmla="*/ 538163 w 633413"/>
              <a:gd name="connsiteY0" fmla="*/ 76200 h 200025"/>
              <a:gd name="connsiteX1" fmla="*/ 47625 w 633413"/>
              <a:gd name="connsiteY1" fmla="*/ 180975 h 200025"/>
              <a:gd name="connsiteX2" fmla="*/ 0 w 633413"/>
              <a:gd name="connsiteY2" fmla="*/ 200025 h 200025"/>
              <a:gd name="connsiteX3" fmla="*/ 85725 w 633413"/>
              <a:gd name="connsiteY3" fmla="*/ 66675 h 200025"/>
              <a:gd name="connsiteX4" fmla="*/ 414338 w 633413"/>
              <a:gd name="connsiteY4" fmla="*/ 0 h 200025"/>
              <a:gd name="connsiteX5" fmla="*/ 633413 w 633413"/>
              <a:gd name="connsiteY5" fmla="*/ 19050 h 200025"/>
              <a:gd name="connsiteX6" fmla="*/ 538163 w 633413"/>
              <a:gd name="connsiteY6" fmla="*/ 7620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413" h="200025">
                <a:moveTo>
                  <a:pt x="538163" y="76200"/>
                </a:moveTo>
                <a:lnTo>
                  <a:pt x="47625" y="180975"/>
                </a:lnTo>
                <a:lnTo>
                  <a:pt x="0" y="200025"/>
                </a:lnTo>
                <a:lnTo>
                  <a:pt x="85725" y="66675"/>
                </a:lnTo>
                <a:lnTo>
                  <a:pt x="414338" y="0"/>
                </a:lnTo>
                <a:lnTo>
                  <a:pt x="633413" y="19050"/>
                </a:lnTo>
                <a:lnTo>
                  <a:pt x="538163" y="76200"/>
                </a:lnTo>
                <a:close/>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02EDB251-B0CB-4DB1-BEC5-F181B50A5719}"/>
              </a:ext>
            </a:extLst>
          </p:cNvPr>
          <p:cNvSpPr/>
          <p:nvPr/>
        </p:nvSpPr>
        <p:spPr>
          <a:xfrm rot="241977">
            <a:off x="3575782" y="3107204"/>
            <a:ext cx="456750" cy="438591"/>
          </a:xfrm>
          <a:custGeom>
            <a:avLst/>
            <a:gdLst>
              <a:gd name="connsiteX0" fmla="*/ 128588 w 352425"/>
              <a:gd name="connsiteY0" fmla="*/ 280988 h 333375"/>
              <a:gd name="connsiteX1" fmla="*/ 352425 w 352425"/>
              <a:gd name="connsiteY1" fmla="*/ 0 h 333375"/>
              <a:gd name="connsiteX2" fmla="*/ 23813 w 352425"/>
              <a:gd name="connsiteY2" fmla="*/ 176213 h 333375"/>
              <a:gd name="connsiteX3" fmla="*/ 0 w 352425"/>
              <a:gd name="connsiteY3" fmla="*/ 333375 h 333375"/>
              <a:gd name="connsiteX4" fmla="*/ 128588 w 352425"/>
              <a:gd name="connsiteY4" fmla="*/ 280988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3375">
                <a:moveTo>
                  <a:pt x="128588" y="280988"/>
                </a:moveTo>
                <a:lnTo>
                  <a:pt x="352425" y="0"/>
                </a:lnTo>
                <a:lnTo>
                  <a:pt x="23813" y="176213"/>
                </a:lnTo>
                <a:lnTo>
                  <a:pt x="0" y="333375"/>
                </a:lnTo>
                <a:lnTo>
                  <a:pt x="128588" y="280988"/>
                </a:lnTo>
                <a:close/>
              </a:path>
            </a:pathLst>
          </a:custGeom>
          <a:pattFill prst="pct5">
            <a:fgClr>
              <a:schemeClr val="tx1"/>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C925CFCA-7E18-4DCA-BA4C-C35530666ADC}"/>
              </a:ext>
            </a:extLst>
          </p:cNvPr>
          <p:cNvSpPr/>
          <p:nvPr/>
        </p:nvSpPr>
        <p:spPr>
          <a:xfrm>
            <a:off x="3379304" y="3350201"/>
            <a:ext cx="418649" cy="201945"/>
          </a:xfrm>
          <a:custGeom>
            <a:avLst/>
            <a:gdLst>
              <a:gd name="connsiteX0" fmla="*/ 266700 w 271462"/>
              <a:gd name="connsiteY0" fmla="*/ 0 h 147638"/>
              <a:gd name="connsiteX1" fmla="*/ 57150 w 271462"/>
              <a:gd name="connsiteY1" fmla="*/ 66675 h 147638"/>
              <a:gd name="connsiteX2" fmla="*/ 0 w 271462"/>
              <a:gd name="connsiteY2" fmla="*/ 147638 h 147638"/>
              <a:gd name="connsiteX3" fmla="*/ 271462 w 271462"/>
              <a:gd name="connsiteY3" fmla="*/ 95250 h 147638"/>
              <a:gd name="connsiteX4" fmla="*/ 266700 w 271462"/>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2" h="147638">
                <a:moveTo>
                  <a:pt x="266700" y="0"/>
                </a:moveTo>
                <a:lnTo>
                  <a:pt x="57150" y="66675"/>
                </a:lnTo>
                <a:lnTo>
                  <a:pt x="0" y="147638"/>
                </a:lnTo>
                <a:lnTo>
                  <a:pt x="271462" y="95250"/>
                </a:lnTo>
                <a:lnTo>
                  <a:pt x="266700" y="0"/>
                </a:lnTo>
                <a:close/>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4097871F-7076-4FB3-A6B8-3600A198E1B7}"/>
              </a:ext>
            </a:extLst>
          </p:cNvPr>
          <p:cNvSpPr/>
          <p:nvPr/>
        </p:nvSpPr>
        <p:spPr>
          <a:xfrm>
            <a:off x="3262313" y="3299733"/>
            <a:ext cx="638175" cy="185738"/>
          </a:xfrm>
          <a:custGeom>
            <a:avLst/>
            <a:gdLst>
              <a:gd name="connsiteX0" fmla="*/ 185737 w 600075"/>
              <a:gd name="connsiteY0" fmla="*/ 100013 h 185738"/>
              <a:gd name="connsiteX1" fmla="*/ 381000 w 600075"/>
              <a:gd name="connsiteY1" fmla="*/ 23813 h 185738"/>
              <a:gd name="connsiteX2" fmla="*/ 600075 w 600075"/>
              <a:gd name="connsiteY2" fmla="*/ 0 h 185738"/>
              <a:gd name="connsiteX3" fmla="*/ 461962 w 600075"/>
              <a:gd name="connsiteY3" fmla="*/ 119063 h 185738"/>
              <a:gd name="connsiteX4" fmla="*/ 0 w 600075"/>
              <a:gd name="connsiteY4" fmla="*/ 185738 h 185738"/>
              <a:gd name="connsiteX5" fmla="*/ 290512 w 600075"/>
              <a:gd name="connsiteY5" fmla="*/ 42863 h 185738"/>
              <a:gd name="connsiteX6" fmla="*/ 442912 w 600075"/>
              <a:gd name="connsiteY6" fmla="*/ 23813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185738">
                <a:moveTo>
                  <a:pt x="185737" y="100013"/>
                </a:moveTo>
                <a:lnTo>
                  <a:pt x="381000" y="23813"/>
                </a:lnTo>
                <a:lnTo>
                  <a:pt x="600075" y="0"/>
                </a:lnTo>
                <a:lnTo>
                  <a:pt x="461962" y="119063"/>
                </a:lnTo>
                <a:lnTo>
                  <a:pt x="0" y="185738"/>
                </a:lnTo>
                <a:lnTo>
                  <a:pt x="290512" y="42863"/>
                </a:lnTo>
                <a:lnTo>
                  <a:pt x="442912" y="23813"/>
                </a:lnTo>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35580AE2-FC4D-41D1-8B14-0D649D6573D7}"/>
              </a:ext>
            </a:extLst>
          </p:cNvPr>
          <p:cNvSpPr/>
          <p:nvPr/>
        </p:nvSpPr>
        <p:spPr>
          <a:xfrm>
            <a:off x="2997858" y="3275921"/>
            <a:ext cx="893105" cy="352425"/>
          </a:xfrm>
          <a:custGeom>
            <a:avLst/>
            <a:gdLst>
              <a:gd name="connsiteX0" fmla="*/ 771525 w 819150"/>
              <a:gd name="connsiteY0" fmla="*/ 66675 h 295275"/>
              <a:gd name="connsiteX1" fmla="*/ 604837 w 819150"/>
              <a:gd name="connsiteY1" fmla="*/ 204787 h 295275"/>
              <a:gd name="connsiteX2" fmla="*/ 157162 w 819150"/>
              <a:gd name="connsiteY2" fmla="*/ 271462 h 295275"/>
              <a:gd name="connsiteX3" fmla="*/ 0 w 819150"/>
              <a:gd name="connsiteY3" fmla="*/ 295275 h 295275"/>
              <a:gd name="connsiteX4" fmla="*/ 247650 w 819150"/>
              <a:gd name="connsiteY4" fmla="*/ 157162 h 295275"/>
              <a:gd name="connsiteX5" fmla="*/ 542925 w 819150"/>
              <a:gd name="connsiteY5" fmla="*/ 61912 h 295275"/>
              <a:gd name="connsiteX6" fmla="*/ 709612 w 819150"/>
              <a:gd name="connsiteY6" fmla="*/ 14287 h 295275"/>
              <a:gd name="connsiteX7" fmla="*/ 819150 w 819150"/>
              <a:gd name="connsiteY7" fmla="*/ 0 h 295275"/>
              <a:gd name="connsiteX8" fmla="*/ 681037 w 819150"/>
              <a:gd name="connsiteY8" fmla="*/ 19050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150" h="295275">
                <a:moveTo>
                  <a:pt x="771525" y="66675"/>
                </a:moveTo>
                <a:lnTo>
                  <a:pt x="604837" y="204787"/>
                </a:lnTo>
                <a:lnTo>
                  <a:pt x="157162" y="271462"/>
                </a:lnTo>
                <a:lnTo>
                  <a:pt x="0" y="295275"/>
                </a:lnTo>
                <a:lnTo>
                  <a:pt x="247650" y="157162"/>
                </a:lnTo>
                <a:lnTo>
                  <a:pt x="542925" y="61912"/>
                </a:lnTo>
                <a:lnTo>
                  <a:pt x="709612" y="14287"/>
                </a:lnTo>
                <a:lnTo>
                  <a:pt x="819150" y="0"/>
                </a:lnTo>
                <a:lnTo>
                  <a:pt x="681037" y="190500"/>
                </a:lnTo>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hidden="1">
            <a:extLst>
              <a:ext uri="{FF2B5EF4-FFF2-40B4-BE49-F238E27FC236}">
                <a16:creationId xmlns:a16="http://schemas.microsoft.com/office/drawing/2014/main" id="{C14EA500-F317-4561-AC7C-98AC79E86167}"/>
              </a:ext>
            </a:extLst>
          </p:cNvPr>
          <p:cNvSpPr/>
          <p:nvPr/>
        </p:nvSpPr>
        <p:spPr>
          <a:xfrm>
            <a:off x="3348038" y="3485471"/>
            <a:ext cx="1309687" cy="447675"/>
          </a:xfrm>
          <a:custGeom>
            <a:avLst/>
            <a:gdLst>
              <a:gd name="connsiteX0" fmla="*/ 185737 w 1309687"/>
              <a:gd name="connsiteY0" fmla="*/ 161925 h 447675"/>
              <a:gd name="connsiteX1" fmla="*/ 476250 w 1309687"/>
              <a:gd name="connsiteY1" fmla="*/ 61912 h 447675"/>
              <a:gd name="connsiteX2" fmla="*/ 919162 w 1309687"/>
              <a:gd name="connsiteY2" fmla="*/ 0 h 447675"/>
              <a:gd name="connsiteX3" fmla="*/ 981075 w 1309687"/>
              <a:gd name="connsiteY3" fmla="*/ 85725 h 447675"/>
              <a:gd name="connsiteX4" fmla="*/ 1309687 w 1309687"/>
              <a:gd name="connsiteY4" fmla="*/ 104775 h 447675"/>
              <a:gd name="connsiteX5" fmla="*/ 1014412 w 1309687"/>
              <a:gd name="connsiteY5" fmla="*/ 176212 h 447675"/>
              <a:gd name="connsiteX6" fmla="*/ 928687 w 1309687"/>
              <a:gd name="connsiteY6" fmla="*/ 185737 h 447675"/>
              <a:gd name="connsiteX7" fmla="*/ 528637 w 1309687"/>
              <a:gd name="connsiteY7" fmla="*/ 238125 h 447675"/>
              <a:gd name="connsiteX8" fmla="*/ 290512 w 1309687"/>
              <a:gd name="connsiteY8" fmla="*/ 304800 h 447675"/>
              <a:gd name="connsiteX9" fmla="*/ 0 w 1309687"/>
              <a:gd name="connsiteY9" fmla="*/ 447675 h 447675"/>
              <a:gd name="connsiteX10" fmla="*/ 185737 w 1309687"/>
              <a:gd name="connsiteY10" fmla="*/ 16192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9687" h="447675">
                <a:moveTo>
                  <a:pt x="185737" y="161925"/>
                </a:moveTo>
                <a:lnTo>
                  <a:pt x="476250" y="61912"/>
                </a:lnTo>
                <a:lnTo>
                  <a:pt x="919162" y="0"/>
                </a:lnTo>
                <a:lnTo>
                  <a:pt x="981075" y="85725"/>
                </a:lnTo>
                <a:lnTo>
                  <a:pt x="1309687" y="104775"/>
                </a:lnTo>
                <a:lnTo>
                  <a:pt x="1014412" y="176212"/>
                </a:lnTo>
                <a:cubicBezTo>
                  <a:pt x="951092" y="187725"/>
                  <a:pt x="979774" y="185737"/>
                  <a:pt x="928687" y="185737"/>
                </a:cubicBezTo>
                <a:lnTo>
                  <a:pt x="528637" y="238125"/>
                </a:lnTo>
                <a:lnTo>
                  <a:pt x="290512" y="304800"/>
                </a:lnTo>
                <a:lnTo>
                  <a:pt x="0" y="447675"/>
                </a:lnTo>
                <a:lnTo>
                  <a:pt x="185737" y="161925"/>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Box 58">
            <a:extLst>
              <a:ext uri="{FF2B5EF4-FFF2-40B4-BE49-F238E27FC236}">
                <a16:creationId xmlns:a16="http://schemas.microsoft.com/office/drawing/2014/main" id="{142E4F42-65CB-4EA0-A273-DDA325B54C3F}"/>
              </a:ext>
            </a:extLst>
          </p:cNvPr>
          <p:cNvSpPr txBox="1"/>
          <p:nvPr/>
        </p:nvSpPr>
        <p:spPr>
          <a:xfrm>
            <a:off x="1695527" y="2810548"/>
            <a:ext cx="1374222" cy="646331"/>
          </a:xfrm>
          <a:prstGeom prst="rect">
            <a:avLst/>
          </a:prstGeom>
          <a:solidFill>
            <a:srgbClr val="EAA7CA"/>
          </a:solidFill>
        </p:spPr>
        <p:txBody>
          <a:bodyPr wrap="none" rtlCol="0">
            <a:spAutoFit/>
          </a:bodyPr>
          <a:lstStyle/>
          <a:p>
            <a:r>
              <a:rPr lang="en-US" dirty="0"/>
              <a:t>Accretionary</a:t>
            </a:r>
          </a:p>
          <a:p>
            <a:r>
              <a:rPr lang="en-US" dirty="0"/>
              <a:t>Prism</a:t>
            </a:r>
          </a:p>
        </p:txBody>
      </p:sp>
      <p:sp>
        <p:nvSpPr>
          <p:cNvPr id="17" name="Freeform: Shape 16">
            <a:extLst>
              <a:ext uri="{FF2B5EF4-FFF2-40B4-BE49-F238E27FC236}">
                <a16:creationId xmlns:a16="http://schemas.microsoft.com/office/drawing/2014/main" id="{2CFB51BA-EC8D-49BB-BA3A-B5239A307272}"/>
              </a:ext>
            </a:extLst>
          </p:cNvPr>
          <p:cNvSpPr/>
          <p:nvPr/>
        </p:nvSpPr>
        <p:spPr>
          <a:xfrm>
            <a:off x="885371" y="3833929"/>
            <a:ext cx="1857829" cy="348343"/>
          </a:xfrm>
          <a:custGeom>
            <a:avLst/>
            <a:gdLst>
              <a:gd name="connsiteX0" fmla="*/ 1857829 w 1857829"/>
              <a:gd name="connsiteY0" fmla="*/ 0 h 348343"/>
              <a:gd name="connsiteX1" fmla="*/ 1857829 w 1857829"/>
              <a:gd name="connsiteY1" fmla="*/ 0 h 348343"/>
              <a:gd name="connsiteX2" fmla="*/ 1654629 w 1857829"/>
              <a:gd name="connsiteY2" fmla="*/ 14514 h 348343"/>
              <a:gd name="connsiteX3" fmla="*/ 1524000 w 1857829"/>
              <a:gd name="connsiteY3" fmla="*/ 43543 h 348343"/>
              <a:gd name="connsiteX4" fmla="*/ 1451429 w 1857829"/>
              <a:gd name="connsiteY4" fmla="*/ 58057 h 348343"/>
              <a:gd name="connsiteX5" fmla="*/ 1407886 w 1857829"/>
              <a:gd name="connsiteY5" fmla="*/ 72571 h 348343"/>
              <a:gd name="connsiteX6" fmla="*/ 1219200 w 1857829"/>
              <a:gd name="connsiteY6" fmla="*/ 101600 h 348343"/>
              <a:gd name="connsiteX7" fmla="*/ 188686 w 1857829"/>
              <a:gd name="connsiteY7" fmla="*/ 116114 h 348343"/>
              <a:gd name="connsiteX8" fmla="*/ 72572 w 1857829"/>
              <a:gd name="connsiteY8" fmla="*/ 130628 h 348343"/>
              <a:gd name="connsiteX9" fmla="*/ 0 w 1857829"/>
              <a:gd name="connsiteY9" fmla="*/ 145143 h 348343"/>
              <a:gd name="connsiteX10" fmla="*/ 0 w 1857829"/>
              <a:gd name="connsiteY10" fmla="*/ 145143 h 348343"/>
              <a:gd name="connsiteX11" fmla="*/ 87086 w 1857829"/>
              <a:gd name="connsiteY11" fmla="*/ 348343 h 348343"/>
              <a:gd name="connsiteX12" fmla="*/ 1509486 w 1857829"/>
              <a:gd name="connsiteY12" fmla="*/ 304800 h 348343"/>
              <a:gd name="connsiteX13" fmla="*/ 1857829 w 1857829"/>
              <a:gd name="connsiteY13" fmla="*/ 0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829" h="348343">
                <a:moveTo>
                  <a:pt x="1857829" y="0"/>
                </a:moveTo>
                <a:lnTo>
                  <a:pt x="1857829" y="0"/>
                </a:lnTo>
                <a:cubicBezTo>
                  <a:pt x="1790096" y="4838"/>
                  <a:pt x="1721965" y="5731"/>
                  <a:pt x="1654629" y="14514"/>
                </a:cubicBezTo>
                <a:cubicBezTo>
                  <a:pt x="1610398" y="20283"/>
                  <a:pt x="1567615" y="34197"/>
                  <a:pt x="1524000" y="43543"/>
                </a:cubicBezTo>
                <a:cubicBezTo>
                  <a:pt x="1499878" y="48712"/>
                  <a:pt x="1475362" y="52074"/>
                  <a:pt x="1451429" y="58057"/>
                </a:cubicBezTo>
                <a:cubicBezTo>
                  <a:pt x="1436586" y="61768"/>
                  <a:pt x="1422729" y="68860"/>
                  <a:pt x="1407886" y="72571"/>
                </a:cubicBezTo>
                <a:cubicBezTo>
                  <a:pt x="1361180" y="84247"/>
                  <a:pt x="1258420" y="100607"/>
                  <a:pt x="1219200" y="101600"/>
                </a:cubicBezTo>
                <a:cubicBezTo>
                  <a:pt x="875771" y="110295"/>
                  <a:pt x="532191" y="111276"/>
                  <a:pt x="188686" y="116114"/>
                </a:cubicBezTo>
                <a:cubicBezTo>
                  <a:pt x="149981" y="120952"/>
                  <a:pt x="111124" y="124697"/>
                  <a:pt x="72572" y="130628"/>
                </a:cubicBezTo>
                <a:cubicBezTo>
                  <a:pt x="48189" y="134379"/>
                  <a:pt x="0" y="145143"/>
                  <a:pt x="0" y="145143"/>
                </a:cubicBezTo>
                <a:lnTo>
                  <a:pt x="0" y="145143"/>
                </a:lnTo>
                <a:lnTo>
                  <a:pt x="87086" y="348343"/>
                </a:lnTo>
                <a:lnTo>
                  <a:pt x="1509486" y="304800"/>
                </a:lnTo>
                <a:lnTo>
                  <a:pt x="1857829" y="0"/>
                </a:lnTo>
                <a:close/>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49055649-9B1E-4445-8CC8-91859B0BCC13}"/>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411701" y="2488791"/>
            <a:ext cx="10904140" cy="1539178"/>
          </a:xfrm>
          <a:prstGeom prst="rect">
            <a:avLst/>
          </a:prstGeom>
        </p:spPr>
      </p:pic>
      <p:sp>
        <p:nvSpPr>
          <p:cNvPr id="53" name="Freeform: Shape 52">
            <a:extLst>
              <a:ext uri="{FF2B5EF4-FFF2-40B4-BE49-F238E27FC236}">
                <a16:creationId xmlns:a16="http://schemas.microsoft.com/office/drawing/2014/main" id="{9DC4CA8E-C282-4D61-8A2F-2214F802DEA2}"/>
              </a:ext>
            </a:extLst>
          </p:cNvPr>
          <p:cNvSpPr/>
          <p:nvPr/>
        </p:nvSpPr>
        <p:spPr>
          <a:xfrm rot="21284331">
            <a:off x="927967" y="2645610"/>
            <a:ext cx="2702605" cy="958690"/>
          </a:xfrm>
          <a:custGeom>
            <a:avLst/>
            <a:gdLst>
              <a:gd name="connsiteX0" fmla="*/ 0 w 3187700"/>
              <a:gd name="connsiteY0" fmla="*/ 254000 h 1371600"/>
              <a:gd name="connsiteX1" fmla="*/ 533400 w 3187700"/>
              <a:gd name="connsiteY1" fmla="*/ 88900 h 1371600"/>
              <a:gd name="connsiteX2" fmla="*/ 1003300 w 3187700"/>
              <a:gd name="connsiteY2" fmla="*/ 38100 h 1371600"/>
              <a:gd name="connsiteX3" fmla="*/ 1270000 w 3187700"/>
              <a:gd name="connsiteY3" fmla="*/ 0 h 1371600"/>
              <a:gd name="connsiteX4" fmla="*/ 1485900 w 3187700"/>
              <a:gd name="connsiteY4" fmla="*/ 12700 h 1371600"/>
              <a:gd name="connsiteX5" fmla="*/ 1727200 w 3187700"/>
              <a:gd name="connsiteY5" fmla="*/ 38100 h 1371600"/>
              <a:gd name="connsiteX6" fmla="*/ 2336800 w 3187700"/>
              <a:gd name="connsiteY6" fmla="*/ 50800 h 1371600"/>
              <a:gd name="connsiteX7" fmla="*/ 2578100 w 3187700"/>
              <a:gd name="connsiteY7" fmla="*/ 76200 h 1371600"/>
              <a:gd name="connsiteX8" fmla="*/ 2819400 w 3187700"/>
              <a:gd name="connsiteY8" fmla="*/ 177800 h 1371600"/>
              <a:gd name="connsiteX9" fmla="*/ 3187700 w 3187700"/>
              <a:gd name="connsiteY9" fmla="*/ 215900 h 1371600"/>
              <a:gd name="connsiteX10" fmla="*/ 2476500 w 3187700"/>
              <a:gd name="connsiteY10" fmla="*/ 1231900 h 1371600"/>
              <a:gd name="connsiteX11" fmla="*/ 1879600 w 3187700"/>
              <a:gd name="connsiteY11" fmla="*/ 1333500 h 1371600"/>
              <a:gd name="connsiteX12" fmla="*/ 1320800 w 3187700"/>
              <a:gd name="connsiteY12" fmla="*/ 1371600 h 1371600"/>
              <a:gd name="connsiteX13" fmla="*/ 431800 w 3187700"/>
              <a:gd name="connsiteY13" fmla="*/ 1333500 h 1371600"/>
              <a:gd name="connsiteX14" fmla="*/ 12700 w 3187700"/>
              <a:gd name="connsiteY14" fmla="*/ 1257300 h 1371600"/>
              <a:gd name="connsiteX15" fmla="*/ 0 w 3187700"/>
              <a:gd name="connsiteY15" fmla="*/ 2540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7700" h="1371600">
                <a:moveTo>
                  <a:pt x="0" y="254000"/>
                </a:moveTo>
                <a:lnTo>
                  <a:pt x="533400" y="88900"/>
                </a:lnTo>
                <a:lnTo>
                  <a:pt x="1003300" y="38100"/>
                </a:lnTo>
                <a:lnTo>
                  <a:pt x="1270000" y="0"/>
                </a:lnTo>
                <a:lnTo>
                  <a:pt x="1485900" y="12700"/>
                </a:lnTo>
                <a:lnTo>
                  <a:pt x="1727200" y="38100"/>
                </a:lnTo>
                <a:lnTo>
                  <a:pt x="2336800" y="50800"/>
                </a:lnTo>
                <a:lnTo>
                  <a:pt x="2578100" y="76200"/>
                </a:lnTo>
                <a:lnTo>
                  <a:pt x="2819400" y="177800"/>
                </a:lnTo>
                <a:lnTo>
                  <a:pt x="3187700" y="215900"/>
                </a:lnTo>
                <a:lnTo>
                  <a:pt x="2476500" y="1231900"/>
                </a:lnTo>
                <a:lnTo>
                  <a:pt x="1879600" y="1333500"/>
                </a:lnTo>
                <a:lnTo>
                  <a:pt x="1320800" y="1371600"/>
                </a:lnTo>
                <a:lnTo>
                  <a:pt x="431800" y="1333500"/>
                </a:lnTo>
                <a:lnTo>
                  <a:pt x="12700" y="1257300"/>
                </a:lnTo>
                <a:lnTo>
                  <a:pt x="0" y="254000"/>
                </a:lnTo>
                <a:close/>
              </a:path>
            </a:pathLst>
          </a:cu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3B7F6178-8608-4982-A590-66AAF8B5CA81}"/>
              </a:ext>
            </a:extLst>
          </p:cNvPr>
          <p:cNvSpPr/>
          <p:nvPr/>
        </p:nvSpPr>
        <p:spPr>
          <a:xfrm rot="272520">
            <a:off x="864973" y="2533135"/>
            <a:ext cx="1136822" cy="531341"/>
          </a:xfrm>
          <a:custGeom>
            <a:avLst/>
            <a:gdLst>
              <a:gd name="connsiteX0" fmla="*/ 74141 w 1136822"/>
              <a:gd name="connsiteY0" fmla="*/ 481914 h 531341"/>
              <a:gd name="connsiteX1" fmla="*/ 210065 w 1136822"/>
              <a:gd name="connsiteY1" fmla="*/ 469557 h 531341"/>
              <a:gd name="connsiteX2" fmla="*/ 308919 w 1136822"/>
              <a:gd name="connsiteY2" fmla="*/ 444843 h 531341"/>
              <a:gd name="connsiteX3" fmla="*/ 358346 w 1136822"/>
              <a:gd name="connsiteY3" fmla="*/ 432487 h 531341"/>
              <a:gd name="connsiteX4" fmla="*/ 457200 w 1136822"/>
              <a:gd name="connsiteY4" fmla="*/ 383060 h 531341"/>
              <a:gd name="connsiteX5" fmla="*/ 568411 w 1136822"/>
              <a:gd name="connsiteY5" fmla="*/ 333633 h 531341"/>
              <a:gd name="connsiteX6" fmla="*/ 667265 w 1136822"/>
              <a:gd name="connsiteY6" fmla="*/ 308919 h 531341"/>
              <a:gd name="connsiteX7" fmla="*/ 704335 w 1136822"/>
              <a:gd name="connsiteY7" fmla="*/ 296562 h 531341"/>
              <a:gd name="connsiteX8" fmla="*/ 778476 w 1136822"/>
              <a:gd name="connsiteY8" fmla="*/ 308919 h 531341"/>
              <a:gd name="connsiteX9" fmla="*/ 939113 w 1136822"/>
              <a:gd name="connsiteY9" fmla="*/ 296562 h 531341"/>
              <a:gd name="connsiteX10" fmla="*/ 976184 w 1136822"/>
              <a:gd name="connsiteY10" fmla="*/ 284206 h 531341"/>
              <a:gd name="connsiteX11" fmla="*/ 1062681 w 1136822"/>
              <a:gd name="connsiteY11" fmla="*/ 259492 h 531341"/>
              <a:gd name="connsiteX12" fmla="*/ 1124465 w 1136822"/>
              <a:gd name="connsiteY12" fmla="*/ 185351 h 531341"/>
              <a:gd name="connsiteX13" fmla="*/ 1136822 w 1136822"/>
              <a:gd name="connsiteY13" fmla="*/ 148281 h 531341"/>
              <a:gd name="connsiteX14" fmla="*/ 1050324 w 1136822"/>
              <a:gd name="connsiteY14" fmla="*/ 24714 h 531341"/>
              <a:gd name="connsiteX15" fmla="*/ 976184 w 1136822"/>
              <a:gd name="connsiteY15" fmla="*/ 0 h 531341"/>
              <a:gd name="connsiteX16" fmla="*/ 827903 w 1136822"/>
              <a:gd name="connsiteY16" fmla="*/ 12357 h 531341"/>
              <a:gd name="connsiteX17" fmla="*/ 790832 w 1136822"/>
              <a:gd name="connsiteY17" fmla="*/ 49427 h 531341"/>
              <a:gd name="connsiteX18" fmla="*/ 741405 w 1136822"/>
              <a:gd name="connsiteY18" fmla="*/ 74141 h 531341"/>
              <a:gd name="connsiteX19" fmla="*/ 642551 w 1136822"/>
              <a:gd name="connsiteY19" fmla="*/ 86497 h 531341"/>
              <a:gd name="connsiteX20" fmla="*/ 556054 w 1136822"/>
              <a:gd name="connsiteY20" fmla="*/ 98854 h 531341"/>
              <a:gd name="connsiteX21" fmla="*/ 383059 w 1136822"/>
              <a:gd name="connsiteY21" fmla="*/ 135924 h 531341"/>
              <a:gd name="connsiteX22" fmla="*/ 284205 w 1136822"/>
              <a:gd name="connsiteY22" fmla="*/ 160638 h 531341"/>
              <a:gd name="connsiteX23" fmla="*/ 210065 w 1136822"/>
              <a:gd name="connsiteY23" fmla="*/ 210065 h 531341"/>
              <a:gd name="connsiteX24" fmla="*/ 98854 w 1136822"/>
              <a:gd name="connsiteY24" fmla="*/ 284206 h 531341"/>
              <a:gd name="connsiteX25" fmla="*/ 61784 w 1136822"/>
              <a:gd name="connsiteY25" fmla="*/ 308919 h 531341"/>
              <a:gd name="connsiteX26" fmla="*/ 24713 w 1136822"/>
              <a:gd name="connsiteY26" fmla="*/ 321276 h 531341"/>
              <a:gd name="connsiteX27" fmla="*/ 0 w 1136822"/>
              <a:gd name="connsiteY27" fmla="*/ 407773 h 531341"/>
              <a:gd name="connsiteX28" fmla="*/ 37070 w 1136822"/>
              <a:gd name="connsiteY28" fmla="*/ 506627 h 531341"/>
              <a:gd name="connsiteX29" fmla="*/ 61784 w 1136822"/>
              <a:gd name="connsiteY29" fmla="*/ 531341 h 53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6822" h="531341">
                <a:moveTo>
                  <a:pt x="74141" y="481914"/>
                </a:moveTo>
                <a:cubicBezTo>
                  <a:pt x="119449" y="477795"/>
                  <a:pt x="164921" y="475200"/>
                  <a:pt x="210065" y="469557"/>
                </a:cubicBezTo>
                <a:cubicBezTo>
                  <a:pt x="277066" y="461182"/>
                  <a:pt x="256610" y="459788"/>
                  <a:pt x="308919" y="444843"/>
                </a:cubicBezTo>
                <a:cubicBezTo>
                  <a:pt x="325248" y="440178"/>
                  <a:pt x="341870" y="436606"/>
                  <a:pt x="358346" y="432487"/>
                </a:cubicBezTo>
                <a:cubicBezTo>
                  <a:pt x="423992" y="388722"/>
                  <a:pt x="366511" y="423366"/>
                  <a:pt x="457200" y="383060"/>
                </a:cubicBezTo>
                <a:cubicBezTo>
                  <a:pt x="510395" y="359418"/>
                  <a:pt x="508876" y="351951"/>
                  <a:pt x="568411" y="333633"/>
                </a:cubicBezTo>
                <a:cubicBezTo>
                  <a:pt x="600875" y="323644"/>
                  <a:pt x="635043" y="319660"/>
                  <a:pt x="667265" y="308919"/>
                </a:cubicBezTo>
                <a:lnTo>
                  <a:pt x="704335" y="296562"/>
                </a:lnTo>
                <a:cubicBezTo>
                  <a:pt x="729049" y="300681"/>
                  <a:pt x="753421" y="308919"/>
                  <a:pt x="778476" y="308919"/>
                </a:cubicBezTo>
                <a:cubicBezTo>
                  <a:pt x="832180" y="308919"/>
                  <a:pt x="885824" y="303223"/>
                  <a:pt x="939113" y="296562"/>
                </a:cubicBezTo>
                <a:cubicBezTo>
                  <a:pt x="952038" y="294946"/>
                  <a:pt x="963660" y="287784"/>
                  <a:pt x="976184" y="284206"/>
                </a:cubicBezTo>
                <a:cubicBezTo>
                  <a:pt x="1084760" y="253185"/>
                  <a:pt x="973826" y="289111"/>
                  <a:pt x="1062681" y="259492"/>
                </a:cubicBezTo>
                <a:cubicBezTo>
                  <a:pt x="1090010" y="232163"/>
                  <a:pt x="1107261" y="219759"/>
                  <a:pt x="1124465" y="185351"/>
                </a:cubicBezTo>
                <a:cubicBezTo>
                  <a:pt x="1130290" y="173701"/>
                  <a:pt x="1132703" y="160638"/>
                  <a:pt x="1136822" y="148281"/>
                </a:cubicBezTo>
                <a:cubicBezTo>
                  <a:pt x="1124295" y="73121"/>
                  <a:pt x="1139724" y="54515"/>
                  <a:pt x="1050324" y="24714"/>
                </a:cubicBezTo>
                <a:lnTo>
                  <a:pt x="976184" y="0"/>
                </a:lnTo>
                <a:cubicBezTo>
                  <a:pt x="926757" y="4119"/>
                  <a:pt x="875827" y="-423"/>
                  <a:pt x="827903" y="12357"/>
                </a:cubicBezTo>
                <a:cubicBezTo>
                  <a:pt x="811018" y="16860"/>
                  <a:pt x="805052" y="39270"/>
                  <a:pt x="790832" y="49427"/>
                </a:cubicBezTo>
                <a:cubicBezTo>
                  <a:pt x="775843" y="60134"/>
                  <a:pt x="759275" y="69673"/>
                  <a:pt x="741405" y="74141"/>
                </a:cubicBezTo>
                <a:cubicBezTo>
                  <a:pt x="709189" y="82195"/>
                  <a:pt x="675467" y="82108"/>
                  <a:pt x="642551" y="86497"/>
                </a:cubicBezTo>
                <a:lnTo>
                  <a:pt x="556054" y="98854"/>
                </a:lnTo>
                <a:cubicBezTo>
                  <a:pt x="450409" y="134069"/>
                  <a:pt x="507762" y="120337"/>
                  <a:pt x="383059" y="135924"/>
                </a:cubicBezTo>
                <a:cubicBezTo>
                  <a:pt x="350108" y="144162"/>
                  <a:pt x="308222" y="136621"/>
                  <a:pt x="284205" y="160638"/>
                </a:cubicBezTo>
                <a:cubicBezTo>
                  <a:pt x="201938" y="242905"/>
                  <a:pt x="290536" y="165359"/>
                  <a:pt x="210065" y="210065"/>
                </a:cubicBezTo>
                <a:cubicBezTo>
                  <a:pt x="210043" y="210077"/>
                  <a:pt x="117400" y="271842"/>
                  <a:pt x="98854" y="284206"/>
                </a:cubicBezTo>
                <a:cubicBezTo>
                  <a:pt x="86497" y="292444"/>
                  <a:pt x="75873" y="304223"/>
                  <a:pt x="61784" y="308919"/>
                </a:cubicBezTo>
                <a:lnTo>
                  <a:pt x="24713" y="321276"/>
                </a:lnTo>
                <a:cubicBezTo>
                  <a:pt x="18887" y="338755"/>
                  <a:pt x="0" y="392261"/>
                  <a:pt x="0" y="407773"/>
                </a:cubicBezTo>
                <a:cubicBezTo>
                  <a:pt x="0" y="434939"/>
                  <a:pt x="23011" y="485538"/>
                  <a:pt x="37070" y="506627"/>
                </a:cubicBezTo>
                <a:cubicBezTo>
                  <a:pt x="43532" y="516321"/>
                  <a:pt x="53546" y="523103"/>
                  <a:pt x="61784" y="531341"/>
                </a:cubicBez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832C2F7-A36E-4274-8558-D3C6EA358BCF}"/>
              </a:ext>
            </a:extLst>
          </p:cNvPr>
          <p:cNvSpPr txBox="1"/>
          <p:nvPr/>
        </p:nvSpPr>
        <p:spPr>
          <a:xfrm rot="20845791">
            <a:off x="3998123" y="2778489"/>
            <a:ext cx="2000163" cy="369332"/>
          </a:xfrm>
          <a:prstGeom prst="rect">
            <a:avLst/>
          </a:prstGeom>
          <a:noFill/>
        </p:spPr>
        <p:txBody>
          <a:bodyPr wrap="none" rtlCol="0">
            <a:spAutoFit/>
          </a:bodyPr>
          <a:lstStyle/>
          <a:p>
            <a:r>
              <a:rPr lang="en-US" dirty="0">
                <a:solidFill>
                  <a:schemeClr val="bg1"/>
                </a:solidFill>
              </a:rPr>
              <a:t>carbonate platform</a:t>
            </a:r>
          </a:p>
        </p:txBody>
      </p:sp>
      <p:sp>
        <p:nvSpPr>
          <p:cNvPr id="54" name="Rectangle 53">
            <a:extLst>
              <a:ext uri="{FF2B5EF4-FFF2-40B4-BE49-F238E27FC236}">
                <a16:creationId xmlns:a16="http://schemas.microsoft.com/office/drawing/2014/main" id="{6DFDD87B-9604-4641-BCD7-24412121E6D3}"/>
              </a:ext>
            </a:extLst>
          </p:cNvPr>
          <p:cNvSpPr/>
          <p:nvPr/>
        </p:nvSpPr>
        <p:spPr>
          <a:xfrm>
            <a:off x="10352433" y="2565262"/>
            <a:ext cx="224370" cy="138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AD794048-D5FB-4C47-8321-059D980DF17A}"/>
              </a:ext>
            </a:extLst>
          </p:cNvPr>
          <p:cNvSpPr/>
          <p:nvPr/>
        </p:nvSpPr>
        <p:spPr>
          <a:xfrm>
            <a:off x="3682314" y="3435178"/>
            <a:ext cx="6635578" cy="457200"/>
          </a:xfrm>
          <a:custGeom>
            <a:avLst/>
            <a:gdLst>
              <a:gd name="connsiteX0" fmla="*/ 0 w 6635578"/>
              <a:gd name="connsiteY0" fmla="*/ 358346 h 457200"/>
              <a:gd name="connsiteX1" fmla="*/ 0 w 6635578"/>
              <a:gd name="connsiteY1" fmla="*/ 457200 h 457200"/>
              <a:gd name="connsiteX2" fmla="*/ 6635578 w 6635578"/>
              <a:gd name="connsiteY2" fmla="*/ 395417 h 457200"/>
              <a:gd name="connsiteX3" fmla="*/ 6054810 w 6635578"/>
              <a:gd name="connsiteY3" fmla="*/ 259492 h 457200"/>
              <a:gd name="connsiteX4" fmla="*/ 5103340 w 6635578"/>
              <a:gd name="connsiteY4" fmla="*/ 61784 h 457200"/>
              <a:gd name="connsiteX5" fmla="*/ 3941805 w 6635578"/>
              <a:gd name="connsiteY5" fmla="*/ 24714 h 457200"/>
              <a:gd name="connsiteX6" fmla="*/ 2780270 w 6635578"/>
              <a:gd name="connsiteY6" fmla="*/ 0 h 457200"/>
              <a:gd name="connsiteX7" fmla="*/ 1816443 w 6635578"/>
              <a:gd name="connsiteY7" fmla="*/ 37071 h 457200"/>
              <a:gd name="connsiteX8" fmla="*/ 877329 w 6635578"/>
              <a:gd name="connsiteY8" fmla="*/ 148281 h 457200"/>
              <a:gd name="connsiteX9" fmla="*/ 37070 w 6635578"/>
              <a:gd name="connsiteY9" fmla="*/ 296563 h 457200"/>
              <a:gd name="connsiteX10" fmla="*/ 0 w 6635578"/>
              <a:gd name="connsiteY10" fmla="*/ 35834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5578" h="457200">
                <a:moveTo>
                  <a:pt x="0" y="358346"/>
                </a:moveTo>
                <a:lnTo>
                  <a:pt x="0" y="457200"/>
                </a:lnTo>
                <a:lnTo>
                  <a:pt x="6635578" y="395417"/>
                </a:lnTo>
                <a:lnTo>
                  <a:pt x="6054810" y="259492"/>
                </a:lnTo>
                <a:lnTo>
                  <a:pt x="5103340" y="61784"/>
                </a:lnTo>
                <a:lnTo>
                  <a:pt x="3941805" y="24714"/>
                </a:lnTo>
                <a:lnTo>
                  <a:pt x="2780270" y="0"/>
                </a:lnTo>
                <a:lnTo>
                  <a:pt x="1816443" y="37071"/>
                </a:lnTo>
                <a:lnTo>
                  <a:pt x="877329" y="148281"/>
                </a:lnTo>
                <a:lnTo>
                  <a:pt x="37070" y="296563"/>
                </a:lnTo>
                <a:lnTo>
                  <a:pt x="0" y="358346"/>
                </a:lnTo>
                <a:close/>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CA3F1C19-644E-4BE5-813F-1C06197D050F}"/>
              </a:ext>
            </a:extLst>
          </p:cNvPr>
          <p:cNvSpPr/>
          <p:nvPr/>
        </p:nvSpPr>
        <p:spPr>
          <a:xfrm>
            <a:off x="12357" y="3571102"/>
            <a:ext cx="1235675" cy="484780"/>
          </a:xfrm>
          <a:custGeom>
            <a:avLst/>
            <a:gdLst>
              <a:gd name="connsiteX0" fmla="*/ 1235675 w 1235675"/>
              <a:gd name="connsiteY0" fmla="*/ 457200 h 457200"/>
              <a:gd name="connsiteX1" fmla="*/ 1186248 w 1235675"/>
              <a:gd name="connsiteY1" fmla="*/ 432486 h 457200"/>
              <a:gd name="connsiteX2" fmla="*/ 729048 w 1235675"/>
              <a:gd name="connsiteY2" fmla="*/ 395416 h 457200"/>
              <a:gd name="connsiteX3" fmla="*/ 148281 w 1235675"/>
              <a:gd name="connsiteY3" fmla="*/ 358346 h 457200"/>
              <a:gd name="connsiteX4" fmla="*/ 0 w 1235675"/>
              <a:gd name="connsiteY4" fmla="*/ 308919 h 457200"/>
              <a:gd name="connsiteX5" fmla="*/ 12357 w 1235675"/>
              <a:gd name="connsiteY5" fmla="*/ 0 h 457200"/>
              <a:gd name="connsiteX6" fmla="*/ 741405 w 1235675"/>
              <a:gd name="connsiteY6" fmla="*/ 74140 h 457200"/>
              <a:gd name="connsiteX7" fmla="*/ 1075038 w 1235675"/>
              <a:gd name="connsiteY7" fmla="*/ 123567 h 457200"/>
              <a:gd name="connsiteX8" fmla="*/ 1025611 w 1235675"/>
              <a:gd name="connsiteY8" fmla="*/ 43248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5675" h="457200">
                <a:moveTo>
                  <a:pt x="1235675" y="457200"/>
                </a:moveTo>
                <a:lnTo>
                  <a:pt x="1186248" y="432486"/>
                </a:lnTo>
                <a:lnTo>
                  <a:pt x="729048" y="395416"/>
                </a:lnTo>
                <a:lnTo>
                  <a:pt x="148281" y="358346"/>
                </a:lnTo>
                <a:lnTo>
                  <a:pt x="0" y="308919"/>
                </a:lnTo>
                <a:lnTo>
                  <a:pt x="12357" y="0"/>
                </a:lnTo>
                <a:lnTo>
                  <a:pt x="741405" y="74140"/>
                </a:lnTo>
                <a:lnTo>
                  <a:pt x="1075038" y="123567"/>
                </a:lnTo>
                <a:lnTo>
                  <a:pt x="1025611" y="432486"/>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34BE79C-9034-4757-B31F-F13A99654F73}"/>
              </a:ext>
            </a:extLst>
          </p:cNvPr>
          <p:cNvSpPr txBox="1"/>
          <p:nvPr/>
        </p:nvSpPr>
        <p:spPr>
          <a:xfrm>
            <a:off x="4526185" y="4079746"/>
            <a:ext cx="2765181" cy="523220"/>
          </a:xfrm>
          <a:prstGeom prst="rect">
            <a:avLst/>
          </a:prstGeom>
          <a:noFill/>
        </p:spPr>
        <p:txBody>
          <a:bodyPr wrap="none" rtlCol="0">
            <a:spAutoFit/>
          </a:bodyPr>
          <a:lstStyle/>
          <a:p>
            <a:r>
              <a:rPr lang="en-US" sz="2800" b="1" dirty="0"/>
              <a:t>ASTHENOSPHERE</a:t>
            </a:r>
          </a:p>
        </p:txBody>
      </p:sp>
      <p:sp>
        <p:nvSpPr>
          <p:cNvPr id="61" name="TextBox 60">
            <a:extLst>
              <a:ext uri="{FF2B5EF4-FFF2-40B4-BE49-F238E27FC236}">
                <a16:creationId xmlns:a16="http://schemas.microsoft.com/office/drawing/2014/main" id="{3914D452-8ED8-4917-BBFE-CB92113727A9}"/>
              </a:ext>
            </a:extLst>
          </p:cNvPr>
          <p:cNvSpPr txBox="1"/>
          <p:nvPr/>
        </p:nvSpPr>
        <p:spPr>
          <a:xfrm rot="18577619">
            <a:off x="1303184" y="4781592"/>
            <a:ext cx="1268937" cy="369332"/>
          </a:xfrm>
          <a:prstGeom prst="rect">
            <a:avLst/>
          </a:prstGeom>
          <a:noFill/>
        </p:spPr>
        <p:txBody>
          <a:bodyPr wrap="none" rtlCol="0">
            <a:spAutoFit/>
          </a:bodyPr>
          <a:lstStyle/>
          <a:p>
            <a:r>
              <a:rPr lang="en-US" dirty="0">
                <a:solidFill>
                  <a:schemeClr val="bg1"/>
                </a:solidFill>
              </a:rPr>
              <a:t>ocean crust</a:t>
            </a:r>
          </a:p>
        </p:txBody>
      </p:sp>
      <p:sp>
        <p:nvSpPr>
          <p:cNvPr id="62" name="Rectangle 61">
            <a:extLst>
              <a:ext uri="{FF2B5EF4-FFF2-40B4-BE49-F238E27FC236}">
                <a16:creationId xmlns:a16="http://schemas.microsoft.com/office/drawing/2014/main" id="{3DA785DE-F402-4125-BA0A-1343B612D308}"/>
              </a:ext>
            </a:extLst>
          </p:cNvPr>
          <p:cNvSpPr/>
          <p:nvPr/>
        </p:nvSpPr>
        <p:spPr>
          <a:xfrm rot="17766549">
            <a:off x="472566" y="6101614"/>
            <a:ext cx="1086303" cy="474604"/>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1656A19E-9D42-4525-90B7-3B4261E8C23D}"/>
              </a:ext>
            </a:extLst>
          </p:cNvPr>
          <p:cNvSpPr/>
          <p:nvPr/>
        </p:nvSpPr>
        <p:spPr>
          <a:xfrm>
            <a:off x="10307" y="3350201"/>
            <a:ext cx="3294867" cy="735510"/>
          </a:xfrm>
          <a:custGeom>
            <a:avLst/>
            <a:gdLst>
              <a:gd name="connsiteX0" fmla="*/ 0 w 3314700"/>
              <a:gd name="connsiteY0" fmla="*/ 176212 h 633412"/>
              <a:gd name="connsiteX1" fmla="*/ 271463 w 3314700"/>
              <a:gd name="connsiteY1" fmla="*/ 195262 h 633412"/>
              <a:gd name="connsiteX2" fmla="*/ 1162050 w 3314700"/>
              <a:gd name="connsiteY2" fmla="*/ 309562 h 633412"/>
              <a:gd name="connsiteX3" fmla="*/ 1243013 w 3314700"/>
              <a:gd name="connsiteY3" fmla="*/ 314325 h 633412"/>
              <a:gd name="connsiteX4" fmla="*/ 1624013 w 3314700"/>
              <a:gd name="connsiteY4" fmla="*/ 314325 h 633412"/>
              <a:gd name="connsiteX5" fmla="*/ 2347913 w 3314700"/>
              <a:gd name="connsiteY5" fmla="*/ 228600 h 633412"/>
              <a:gd name="connsiteX6" fmla="*/ 2719388 w 3314700"/>
              <a:gd name="connsiteY6" fmla="*/ 114300 h 633412"/>
              <a:gd name="connsiteX7" fmla="*/ 3114675 w 3314700"/>
              <a:gd name="connsiteY7" fmla="*/ 0 h 633412"/>
              <a:gd name="connsiteX8" fmla="*/ 3314700 w 3314700"/>
              <a:gd name="connsiteY8" fmla="*/ 52387 h 633412"/>
              <a:gd name="connsiteX9" fmla="*/ 2967038 w 3314700"/>
              <a:gd name="connsiteY9" fmla="*/ 261937 h 633412"/>
              <a:gd name="connsiteX10" fmla="*/ 2633663 w 3314700"/>
              <a:gd name="connsiteY10" fmla="*/ 504825 h 633412"/>
              <a:gd name="connsiteX11" fmla="*/ 2557463 w 3314700"/>
              <a:gd name="connsiteY11" fmla="*/ 571500 h 633412"/>
              <a:gd name="connsiteX12" fmla="*/ 2181225 w 3314700"/>
              <a:gd name="connsiteY12" fmla="*/ 604837 h 633412"/>
              <a:gd name="connsiteX13" fmla="*/ 2124075 w 3314700"/>
              <a:gd name="connsiteY13" fmla="*/ 604837 h 633412"/>
              <a:gd name="connsiteX14" fmla="*/ 1685925 w 3314700"/>
              <a:gd name="connsiteY14" fmla="*/ 633412 h 633412"/>
              <a:gd name="connsiteX15" fmla="*/ 1428750 w 3314700"/>
              <a:gd name="connsiteY15" fmla="*/ 628650 h 633412"/>
              <a:gd name="connsiteX16" fmla="*/ 1371600 w 3314700"/>
              <a:gd name="connsiteY16" fmla="*/ 623887 h 633412"/>
              <a:gd name="connsiteX17" fmla="*/ 828675 w 3314700"/>
              <a:gd name="connsiteY17" fmla="*/ 595312 h 633412"/>
              <a:gd name="connsiteX18" fmla="*/ 766763 w 3314700"/>
              <a:gd name="connsiteY18" fmla="*/ 595312 h 633412"/>
              <a:gd name="connsiteX19" fmla="*/ 228600 w 3314700"/>
              <a:gd name="connsiteY19" fmla="*/ 547687 h 633412"/>
              <a:gd name="connsiteX20" fmla="*/ 180975 w 3314700"/>
              <a:gd name="connsiteY20" fmla="*/ 547687 h 633412"/>
              <a:gd name="connsiteX21" fmla="*/ 23813 w 3314700"/>
              <a:gd name="connsiteY21" fmla="*/ 528637 h 633412"/>
              <a:gd name="connsiteX22" fmla="*/ 0 w 3314700"/>
              <a:gd name="connsiteY22" fmla="*/ 176212 h 63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4700" h="633412">
                <a:moveTo>
                  <a:pt x="0" y="176212"/>
                </a:moveTo>
                <a:lnTo>
                  <a:pt x="271463" y="195262"/>
                </a:lnTo>
                <a:lnTo>
                  <a:pt x="1162050" y="309562"/>
                </a:lnTo>
                <a:cubicBezTo>
                  <a:pt x="1220733" y="315431"/>
                  <a:pt x="1193721" y="314325"/>
                  <a:pt x="1243013" y="314325"/>
                </a:cubicBezTo>
                <a:lnTo>
                  <a:pt x="1624013" y="314325"/>
                </a:lnTo>
                <a:lnTo>
                  <a:pt x="2347913" y="228600"/>
                </a:lnTo>
                <a:lnTo>
                  <a:pt x="2719388" y="114300"/>
                </a:lnTo>
                <a:lnTo>
                  <a:pt x="3114675" y="0"/>
                </a:lnTo>
                <a:lnTo>
                  <a:pt x="3314700" y="52387"/>
                </a:lnTo>
                <a:lnTo>
                  <a:pt x="2967038" y="261937"/>
                </a:lnTo>
                <a:lnTo>
                  <a:pt x="2633663" y="504825"/>
                </a:lnTo>
                <a:lnTo>
                  <a:pt x="2557463" y="571500"/>
                </a:lnTo>
                <a:lnTo>
                  <a:pt x="2181225" y="604837"/>
                </a:lnTo>
                <a:lnTo>
                  <a:pt x="2124075" y="604837"/>
                </a:lnTo>
                <a:lnTo>
                  <a:pt x="1685925" y="633412"/>
                </a:lnTo>
                <a:lnTo>
                  <a:pt x="1428750" y="628650"/>
                </a:lnTo>
                <a:lnTo>
                  <a:pt x="1371600" y="623887"/>
                </a:lnTo>
                <a:lnTo>
                  <a:pt x="828675" y="595312"/>
                </a:lnTo>
                <a:lnTo>
                  <a:pt x="766763" y="595312"/>
                </a:lnTo>
                <a:lnTo>
                  <a:pt x="228600" y="547687"/>
                </a:lnTo>
                <a:lnTo>
                  <a:pt x="180975" y="547687"/>
                </a:lnTo>
                <a:lnTo>
                  <a:pt x="23813" y="528637"/>
                </a:lnTo>
                <a:lnTo>
                  <a:pt x="0" y="176212"/>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7B2B734E-3163-436D-B7BB-9B6220333354}"/>
              </a:ext>
            </a:extLst>
          </p:cNvPr>
          <p:cNvSpPr/>
          <p:nvPr/>
        </p:nvSpPr>
        <p:spPr>
          <a:xfrm>
            <a:off x="24821" y="2451465"/>
            <a:ext cx="3187700" cy="1224279"/>
          </a:xfrm>
          <a:custGeom>
            <a:avLst/>
            <a:gdLst>
              <a:gd name="connsiteX0" fmla="*/ 0 w 3187700"/>
              <a:gd name="connsiteY0" fmla="*/ 254000 h 1371600"/>
              <a:gd name="connsiteX1" fmla="*/ 533400 w 3187700"/>
              <a:gd name="connsiteY1" fmla="*/ 88900 h 1371600"/>
              <a:gd name="connsiteX2" fmla="*/ 1003300 w 3187700"/>
              <a:gd name="connsiteY2" fmla="*/ 38100 h 1371600"/>
              <a:gd name="connsiteX3" fmla="*/ 1270000 w 3187700"/>
              <a:gd name="connsiteY3" fmla="*/ 0 h 1371600"/>
              <a:gd name="connsiteX4" fmla="*/ 1485900 w 3187700"/>
              <a:gd name="connsiteY4" fmla="*/ 12700 h 1371600"/>
              <a:gd name="connsiteX5" fmla="*/ 1727200 w 3187700"/>
              <a:gd name="connsiteY5" fmla="*/ 38100 h 1371600"/>
              <a:gd name="connsiteX6" fmla="*/ 2336800 w 3187700"/>
              <a:gd name="connsiteY6" fmla="*/ 50800 h 1371600"/>
              <a:gd name="connsiteX7" fmla="*/ 2578100 w 3187700"/>
              <a:gd name="connsiteY7" fmla="*/ 76200 h 1371600"/>
              <a:gd name="connsiteX8" fmla="*/ 2819400 w 3187700"/>
              <a:gd name="connsiteY8" fmla="*/ 177800 h 1371600"/>
              <a:gd name="connsiteX9" fmla="*/ 3187700 w 3187700"/>
              <a:gd name="connsiteY9" fmla="*/ 215900 h 1371600"/>
              <a:gd name="connsiteX10" fmla="*/ 2476500 w 3187700"/>
              <a:gd name="connsiteY10" fmla="*/ 1231900 h 1371600"/>
              <a:gd name="connsiteX11" fmla="*/ 1879600 w 3187700"/>
              <a:gd name="connsiteY11" fmla="*/ 1333500 h 1371600"/>
              <a:gd name="connsiteX12" fmla="*/ 1320800 w 3187700"/>
              <a:gd name="connsiteY12" fmla="*/ 1371600 h 1371600"/>
              <a:gd name="connsiteX13" fmla="*/ 431800 w 3187700"/>
              <a:gd name="connsiteY13" fmla="*/ 1333500 h 1371600"/>
              <a:gd name="connsiteX14" fmla="*/ 12700 w 3187700"/>
              <a:gd name="connsiteY14" fmla="*/ 1257300 h 1371600"/>
              <a:gd name="connsiteX15" fmla="*/ 0 w 3187700"/>
              <a:gd name="connsiteY15" fmla="*/ 2540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7700" h="1371600">
                <a:moveTo>
                  <a:pt x="0" y="254000"/>
                </a:moveTo>
                <a:lnTo>
                  <a:pt x="533400" y="88900"/>
                </a:lnTo>
                <a:lnTo>
                  <a:pt x="1003300" y="38100"/>
                </a:lnTo>
                <a:lnTo>
                  <a:pt x="1270000" y="0"/>
                </a:lnTo>
                <a:lnTo>
                  <a:pt x="1485900" y="12700"/>
                </a:lnTo>
                <a:lnTo>
                  <a:pt x="1727200" y="38100"/>
                </a:lnTo>
                <a:lnTo>
                  <a:pt x="2336800" y="50800"/>
                </a:lnTo>
                <a:lnTo>
                  <a:pt x="2578100" y="76200"/>
                </a:lnTo>
                <a:lnTo>
                  <a:pt x="2819400" y="177800"/>
                </a:lnTo>
                <a:lnTo>
                  <a:pt x="3187700" y="215900"/>
                </a:lnTo>
                <a:lnTo>
                  <a:pt x="2476500" y="1231900"/>
                </a:lnTo>
                <a:lnTo>
                  <a:pt x="1879600" y="1333500"/>
                </a:lnTo>
                <a:lnTo>
                  <a:pt x="1320800" y="1371600"/>
                </a:lnTo>
                <a:lnTo>
                  <a:pt x="431800" y="1333500"/>
                </a:lnTo>
                <a:lnTo>
                  <a:pt x="12700" y="1257300"/>
                </a:lnTo>
                <a:lnTo>
                  <a:pt x="0" y="254000"/>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4" name="Straight Arrow Connector 63">
            <a:extLst>
              <a:ext uri="{FF2B5EF4-FFF2-40B4-BE49-F238E27FC236}">
                <a16:creationId xmlns:a16="http://schemas.microsoft.com/office/drawing/2014/main" id="{462E4C12-3F3B-41B6-887A-594D57CD7D41}"/>
              </a:ext>
            </a:extLst>
          </p:cNvPr>
          <p:cNvCxnSpPr>
            <a:cxnSpLocks/>
          </p:cNvCxnSpPr>
          <p:nvPr/>
        </p:nvCxnSpPr>
        <p:spPr>
          <a:xfrm flipV="1">
            <a:off x="2411925" y="3541421"/>
            <a:ext cx="524777" cy="31327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F6901D93-64B5-4FE8-964A-1C11DCEC6170}"/>
              </a:ext>
            </a:extLst>
          </p:cNvPr>
          <p:cNvSpPr txBox="1"/>
          <p:nvPr/>
        </p:nvSpPr>
        <p:spPr>
          <a:xfrm>
            <a:off x="694548" y="2776539"/>
            <a:ext cx="1807482" cy="830997"/>
          </a:xfrm>
          <a:prstGeom prst="rect">
            <a:avLst/>
          </a:prstGeom>
          <a:noFill/>
        </p:spPr>
        <p:txBody>
          <a:bodyPr wrap="none" rtlCol="0">
            <a:spAutoFit/>
          </a:bodyPr>
          <a:lstStyle/>
          <a:p>
            <a:r>
              <a:rPr lang="en-US" sz="2400" b="1" dirty="0">
                <a:solidFill>
                  <a:srgbClr val="FFFF00"/>
                </a:solidFill>
              </a:rPr>
              <a:t>Accretionary</a:t>
            </a:r>
          </a:p>
          <a:p>
            <a:r>
              <a:rPr lang="en-US" sz="2400" b="1" dirty="0">
                <a:solidFill>
                  <a:srgbClr val="FFFF00"/>
                </a:solidFill>
              </a:rPr>
              <a:t>Prism</a:t>
            </a:r>
          </a:p>
        </p:txBody>
      </p:sp>
      <p:sp>
        <p:nvSpPr>
          <p:cNvPr id="65" name="TextBox 64">
            <a:extLst>
              <a:ext uri="{FF2B5EF4-FFF2-40B4-BE49-F238E27FC236}">
                <a16:creationId xmlns:a16="http://schemas.microsoft.com/office/drawing/2014/main" id="{B5B5E43C-D37C-4532-93E3-32E7F97A897D}"/>
              </a:ext>
            </a:extLst>
          </p:cNvPr>
          <p:cNvSpPr txBox="1"/>
          <p:nvPr/>
        </p:nvSpPr>
        <p:spPr>
          <a:xfrm>
            <a:off x="8231711" y="3622097"/>
            <a:ext cx="843501" cy="369332"/>
          </a:xfrm>
          <a:prstGeom prst="rect">
            <a:avLst/>
          </a:prstGeom>
          <a:noFill/>
        </p:spPr>
        <p:txBody>
          <a:bodyPr wrap="none" rtlCol="0">
            <a:spAutoFit/>
          </a:bodyPr>
          <a:lstStyle/>
          <a:p>
            <a:r>
              <a:rPr lang="en-US" b="1" dirty="0"/>
              <a:t>MOHO</a:t>
            </a:r>
          </a:p>
        </p:txBody>
      </p:sp>
      <p:sp>
        <p:nvSpPr>
          <p:cNvPr id="66" name="Rectangle 65">
            <a:extLst>
              <a:ext uri="{FF2B5EF4-FFF2-40B4-BE49-F238E27FC236}">
                <a16:creationId xmlns:a16="http://schemas.microsoft.com/office/drawing/2014/main" id="{FE459DD3-19F4-4A8F-8A69-5964B6CF5AD4}"/>
              </a:ext>
            </a:extLst>
          </p:cNvPr>
          <p:cNvSpPr/>
          <p:nvPr/>
        </p:nvSpPr>
        <p:spPr>
          <a:xfrm>
            <a:off x="6144962" y="3337617"/>
            <a:ext cx="2754096" cy="248515"/>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D1B1C516-6750-46B8-A640-807090A06C4B}"/>
              </a:ext>
            </a:extLst>
          </p:cNvPr>
          <p:cNvSpPr/>
          <p:nvPr/>
        </p:nvSpPr>
        <p:spPr>
          <a:xfrm rot="21177519">
            <a:off x="3425256" y="3525767"/>
            <a:ext cx="920752" cy="280716"/>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13EA69AE-7EB0-4A6F-B6D9-48E26A2ADBAD}"/>
              </a:ext>
            </a:extLst>
          </p:cNvPr>
          <p:cNvSpPr/>
          <p:nvPr/>
        </p:nvSpPr>
        <p:spPr>
          <a:xfrm rot="21278843">
            <a:off x="4319227" y="3423259"/>
            <a:ext cx="920752" cy="283569"/>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9AA57316-E378-431B-8E86-CA9B723C5D41}"/>
              </a:ext>
            </a:extLst>
          </p:cNvPr>
          <p:cNvSpPr/>
          <p:nvPr/>
        </p:nvSpPr>
        <p:spPr>
          <a:xfrm rot="21278843">
            <a:off x="5223580" y="3336895"/>
            <a:ext cx="920752" cy="283569"/>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5A6C3138-9D5A-4759-99EE-EE6A95BABAE5}"/>
              </a:ext>
            </a:extLst>
          </p:cNvPr>
          <p:cNvSpPr/>
          <p:nvPr/>
        </p:nvSpPr>
        <p:spPr>
          <a:xfrm>
            <a:off x="3162300" y="3748088"/>
            <a:ext cx="876300" cy="252412"/>
          </a:xfrm>
          <a:custGeom>
            <a:avLst/>
            <a:gdLst>
              <a:gd name="connsiteX0" fmla="*/ 176213 w 876300"/>
              <a:gd name="connsiteY0" fmla="*/ 228600 h 252412"/>
              <a:gd name="connsiteX1" fmla="*/ 414338 w 876300"/>
              <a:gd name="connsiteY1" fmla="*/ 128587 h 252412"/>
              <a:gd name="connsiteX2" fmla="*/ 581025 w 876300"/>
              <a:gd name="connsiteY2" fmla="*/ 85725 h 252412"/>
              <a:gd name="connsiteX3" fmla="*/ 876300 w 876300"/>
              <a:gd name="connsiteY3" fmla="*/ 28575 h 252412"/>
              <a:gd name="connsiteX4" fmla="*/ 366713 w 876300"/>
              <a:gd name="connsiteY4" fmla="*/ 0 h 252412"/>
              <a:gd name="connsiteX5" fmla="*/ 0 w 876300"/>
              <a:gd name="connsiteY5" fmla="*/ 252412 h 252412"/>
              <a:gd name="connsiteX6" fmla="*/ 176213 w 876300"/>
              <a:gd name="connsiteY6" fmla="*/ 22860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252412">
                <a:moveTo>
                  <a:pt x="176213" y="228600"/>
                </a:moveTo>
                <a:lnTo>
                  <a:pt x="414338" y="128587"/>
                </a:lnTo>
                <a:lnTo>
                  <a:pt x="581025" y="85725"/>
                </a:lnTo>
                <a:lnTo>
                  <a:pt x="876300" y="28575"/>
                </a:lnTo>
                <a:lnTo>
                  <a:pt x="366713" y="0"/>
                </a:lnTo>
                <a:lnTo>
                  <a:pt x="0" y="252412"/>
                </a:lnTo>
                <a:lnTo>
                  <a:pt x="176213" y="22860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8D803CF0-07C2-4DC3-804E-BCE4ADBFF42E}"/>
              </a:ext>
            </a:extLst>
          </p:cNvPr>
          <p:cNvSpPr/>
          <p:nvPr/>
        </p:nvSpPr>
        <p:spPr>
          <a:xfrm rot="574524">
            <a:off x="8904200" y="3477291"/>
            <a:ext cx="1418497" cy="219187"/>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C7751CF6-00CA-44DE-8548-5FA30DD77F85}"/>
              </a:ext>
            </a:extLst>
          </p:cNvPr>
          <p:cNvSpPr txBox="1"/>
          <p:nvPr/>
        </p:nvSpPr>
        <p:spPr>
          <a:xfrm>
            <a:off x="6732134" y="3241190"/>
            <a:ext cx="2003562" cy="369332"/>
          </a:xfrm>
          <a:prstGeom prst="rect">
            <a:avLst/>
          </a:prstGeom>
          <a:noFill/>
        </p:spPr>
        <p:txBody>
          <a:bodyPr wrap="none" rtlCol="0">
            <a:spAutoFit/>
          </a:bodyPr>
          <a:lstStyle/>
          <a:p>
            <a:r>
              <a:rPr lang="en-US" dirty="0">
                <a:solidFill>
                  <a:schemeClr val="bg1"/>
                </a:solidFill>
              </a:rPr>
              <a:t>lithospheric mantle</a:t>
            </a:r>
          </a:p>
        </p:txBody>
      </p:sp>
      <p:sp>
        <p:nvSpPr>
          <p:cNvPr id="41" name="Freeform: Shape 40">
            <a:extLst>
              <a:ext uri="{FF2B5EF4-FFF2-40B4-BE49-F238E27FC236}">
                <a16:creationId xmlns:a16="http://schemas.microsoft.com/office/drawing/2014/main" id="{0F9330B8-230F-4FB7-9036-742E294362C5}"/>
              </a:ext>
            </a:extLst>
          </p:cNvPr>
          <p:cNvSpPr/>
          <p:nvPr/>
        </p:nvSpPr>
        <p:spPr>
          <a:xfrm>
            <a:off x="8653463" y="3476625"/>
            <a:ext cx="723900" cy="171450"/>
          </a:xfrm>
          <a:custGeom>
            <a:avLst/>
            <a:gdLst>
              <a:gd name="connsiteX0" fmla="*/ 0 w 723900"/>
              <a:gd name="connsiteY0" fmla="*/ 104775 h 171450"/>
              <a:gd name="connsiteX1" fmla="*/ 266700 w 723900"/>
              <a:gd name="connsiteY1" fmla="*/ 128588 h 171450"/>
              <a:gd name="connsiteX2" fmla="*/ 723900 w 723900"/>
              <a:gd name="connsiteY2" fmla="*/ 171450 h 171450"/>
              <a:gd name="connsiteX3" fmla="*/ 280987 w 723900"/>
              <a:gd name="connsiteY3" fmla="*/ 0 h 171450"/>
              <a:gd name="connsiteX4" fmla="*/ 190500 w 723900"/>
              <a:gd name="connsiteY4" fmla="*/ 0 h 171450"/>
              <a:gd name="connsiteX5" fmla="*/ 0 w 723900"/>
              <a:gd name="connsiteY5" fmla="*/ 10477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3900" h="171450">
                <a:moveTo>
                  <a:pt x="0" y="104775"/>
                </a:moveTo>
                <a:lnTo>
                  <a:pt x="266700" y="128588"/>
                </a:lnTo>
                <a:lnTo>
                  <a:pt x="723900" y="171450"/>
                </a:lnTo>
                <a:lnTo>
                  <a:pt x="280987" y="0"/>
                </a:lnTo>
                <a:lnTo>
                  <a:pt x="190500" y="0"/>
                </a:lnTo>
                <a:lnTo>
                  <a:pt x="0" y="104775"/>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E00921D8-625D-4ACF-A925-A7D189D82339}"/>
              </a:ext>
            </a:extLst>
          </p:cNvPr>
          <p:cNvSpPr/>
          <p:nvPr/>
        </p:nvSpPr>
        <p:spPr>
          <a:xfrm>
            <a:off x="10352433" y="3019094"/>
            <a:ext cx="1839567" cy="275474"/>
          </a:xfrm>
          <a:prstGeom prst="rect">
            <a:avLst/>
          </a:prstGeom>
          <a:solidFill>
            <a:srgbClr val="D0A48B"/>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3C0E53D8-94C2-4E4D-9780-2DE37CE026A4}"/>
              </a:ext>
            </a:extLst>
          </p:cNvPr>
          <p:cNvSpPr/>
          <p:nvPr/>
        </p:nvSpPr>
        <p:spPr>
          <a:xfrm>
            <a:off x="10352433" y="3290584"/>
            <a:ext cx="1839567" cy="275474"/>
          </a:xfrm>
          <a:prstGeom prst="rect">
            <a:avLst/>
          </a:prstGeom>
          <a:solidFill>
            <a:srgbClr val="E16B6B"/>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404863-1FBE-4CDE-B4FE-3FBC1DBA1F1E}"/>
              </a:ext>
            </a:extLst>
          </p:cNvPr>
          <p:cNvSpPr/>
          <p:nvPr/>
        </p:nvSpPr>
        <p:spPr>
          <a:xfrm>
            <a:off x="10352433" y="3555190"/>
            <a:ext cx="1839567" cy="263893"/>
          </a:xfrm>
          <a:prstGeom prst="rect">
            <a:avLst/>
          </a:prstGeom>
          <a:solidFill>
            <a:srgbClr val="7B9993"/>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A2CCD03A-15C3-4061-B354-3D0207B8991E}"/>
              </a:ext>
            </a:extLst>
          </p:cNvPr>
          <p:cNvSpPr/>
          <p:nvPr/>
        </p:nvSpPr>
        <p:spPr>
          <a:xfrm>
            <a:off x="10346477" y="3821818"/>
            <a:ext cx="1839567" cy="3076001"/>
          </a:xfrm>
          <a:prstGeom prst="rect">
            <a:avLst/>
          </a:prstGeom>
          <a:gradFill flip="none" rotWithShape="1">
            <a:gsLst>
              <a:gs pos="0">
                <a:srgbClr val="F7C577"/>
              </a:gs>
              <a:gs pos="50000">
                <a:srgbClr val="F9D8A3"/>
              </a:gs>
              <a:gs pos="100000">
                <a:srgbClr val="EAE6CE"/>
              </a:gs>
            </a:gsLst>
            <a:lin ang="16200000" scaled="1"/>
            <a:tileRect/>
          </a:gra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3EDD0E13-87D3-414F-8E20-A213056075DE}"/>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10321522" y="2618421"/>
            <a:ext cx="1870478" cy="469351"/>
          </a:xfrm>
          <a:prstGeom prst="rect">
            <a:avLst/>
          </a:prstGeom>
        </p:spPr>
      </p:pic>
      <p:sp>
        <p:nvSpPr>
          <p:cNvPr id="83" name="Rectangle 82">
            <a:extLst>
              <a:ext uri="{FF2B5EF4-FFF2-40B4-BE49-F238E27FC236}">
                <a16:creationId xmlns:a16="http://schemas.microsoft.com/office/drawing/2014/main" id="{8DA11E78-4D5F-4D58-AB1F-A53CB3672FB5}"/>
              </a:ext>
            </a:extLst>
          </p:cNvPr>
          <p:cNvSpPr/>
          <p:nvPr/>
        </p:nvSpPr>
        <p:spPr>
          <a:xfrm>
            <a:off x="7732372" y="2578594"/>
            <a:ext cx="4453672" cy="79908"/>
          </a:xfrm>
          <a:prstGeom prst="rect">
            <a:avLst/>
          </a:pr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FCDAB959-786C-4917-BA7D-C8F5E312B6E7}"/>
              </a:ext>
            </a:extLst>
          </p:cNvPr>
          <p:cNvSpPr/>
          <p:nvPr/>
        </p:nvSpPr>
        <p:spPr>
          <a:xfrm>
            <a:off x="940633" y="5496442"/>
            <a:ext cx="210943" cy="339980"/>
          </a:xfrm>
          <a:custGeom>
            <a:avLst/>
            <a:gdLst>
              <a:gd name="connsiteX0" fmla="*/ 49967 w 210943"/>
              <a:gd name="connsiteY0" fmla="*/ 328096 h 339980"/>
              <a:gd name="connsiteX1" fmla="*/ 64255 w 210943"/>
              <a:gd name="connsiteY1" fmla="*/ 289996 h 339980"/>
              <a:gd name="connsiteX2" fmla="*/ 78542 w 210943"/>
              <a:gd name="connsiteY2" fmla="*/ 261421 h 339980"/>
              <a:gd name="connsiteX3" fmla="*/ 92830 w 210943"/>
              <a:gd name="connsiteY3" fmla="*/ 256658 h 339980"/>
              <a:gd name="connsiteX4" fmla="*/ 111880 w 210943"/>
              <a:gd name="connsiteY4" fmla="*/ 228083 h 339980"/>
              <a:gd name="connsiteX5" fmla="*/ 121405 w 210943"/>
              <a:gd name="connsiteY5" fmla="*/ 213796 h 339980"/>
              <a:gd name="connsiteX6" fmla="*/ 126167 w 210943"/>
              <a:gd name="connsiteY6" fmla="*/ 199508 h 339980"/>
              <a:gd name="connsiteX7" fmla="*/ 140455 w 210943"/>
              <a:gd name="connsiteY7" fmla="*/ 185221 h 339980"/>
              <a:gd name="connsiteX8" fmla="*/ 149980 w 210943"/>
              <a:gd name="connsiteY8" fmla="*/ 170933 h 339980"/>
              <a:gd name="connsiteX9" fmla="*/ 154742 w 210943"/>
              <a:gd name="connsiteY9" fmla="*/ 142358 h 339980"/>
              <a:gd name="connsiteX10" fmla="*/ 178555 w 210943"/>
              <a:gd name="connsiteY10" fmla="*/ 113783 h 339980"/>
              <a:gd name="connsiteX11" fmla="*/ 202367 w 210943"/>
              <a:gd name="connsiteY11" fmla="*/ 75683 h 339980"/>
              <a:gd name="connsiteX12" fmla="*/ 202367 w 210943"/>
              <a:gd name="connsiteY12" fmla="*/ 4246 h 339980"/>
              <a:gd name="connsiteX13" fmla="*/ 149980 w 210943"/>
              <a:gd name="connsiteY13" fmla="*/ 9008 h 339980"/>
              <a:gd name="connsiteX14" fmla="*/ 130930 w 210943"/>
              <a:gd name="connsiteY14" fmla="*/ 37583 h 339980"/>
              <a:gd name="connsiteX15" fmla="*/ 111880 w 210943"/>
              <a:gd name="connsiteY15" fmla="*/ 66158 h 339980"/>
              <a:gd name="connsiteX16" fmla="*/ 102355 w 210943"/>
              <a:gd name="connsiteY16" fmla="*/ 80446 h 339980"/>
              <a:gd name="connsiteX17" fmla="*/ 83305 w 210943"/>
              <a:gd name="connsiteY17" fmla="*/ 94733 h 339980"/>
              <a:gd name="connsiteX18" fmla="*/ 73780 w 210943"/>
              <a:gd name="connsiteY18" fmla="*/ 123308 h 339980"/>
              <a:gd name="connsiteX19" fmla="*/ 54730 w 210943"/>
              <a:gd name="connsiteY19" fmla="*/ 156646 h 339980"/>
              <a:gd name="connsiteX20" fmla="*/ 40442 w 210943"/>
              <a:gd name="connsiteY20" fmla="*/ 189983 h 339980"/>
              <a:gd name="connsiteX21" fmla="*/ 21392 w 210943"/>
              <a:gd name="connsiteY21" fmla="*/ 232846 h 339980"/>
              <a:gd name="connsiteX22" fmla="*/ 16630 w 210943"/>
              <a:gd name="connsiteY22" fmla="*/ 261421 h 339980"/>
              <a:gd name="connsiteX23" fmla="*/ 11867 w 210943"/>
              <a:gd name="connsiteY23" fmla="*/ 275708 h 339980"/>
              <a:gd name="connsiteX24" fmla="*/ 7105 w 210943"/>
              <a:gd name="connsiteY24" fmla="*/ 309046 h 339980"/>
              <a:gd name="connsiteX25" fmla="*/ 2342 w 210943"/>
              <a:gd name="connsiteY25" fmla="*/ 337621 h 339980"/>
              <a:gd name="connsiteX26" fmla="*/ 30917 w 210943"/>
              <a:gd name="connsiteY26" fmla="*/ 332858 h 339980"/>
              <a:gd name="connsiteX27" fmla="*/ 49967 w 210943"/>
              <a:gd name="connsiteY27" fmla="*/ 328096 h 33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0943" h="339980">
                <a:moveTo>
                  <a:pt x="49967" y="328096"/>
                </a:moveTo>
                <a:cubicBezTo>
                  <a:pt x="59158" y="282147"/>
                  <a:pt x="47903" y="322702"/>
                  <a:pt x="64255" y="289996"/>
                </a:cubicBezTo>
                <a:cubicBezTo>
                  <a:pt x="70007" y="278491"/>
                  <a:pt x="67166" y="270521"/>
                  <a:pt x="78542" y="261421"/>
                </a:cubicBezTo>
                <a:cubicBezTo>
                  <a:pt x="82462" y="258285"/>
                  <a:pt x="88067" y="258246"/>
                  <a:pt x="92830" y="256658"/>
                </a:cubicBezTo>
                <a:lnTo>
                  <a:pt x="111880" y="228083"/>
                </a:lnTo>
                <a:lnTo>
                  <a:pt x="121405" y="213796"/>
                </a:lnTo>
                <a:cubicBezTo>
                  <a:pt x="122992" y="209033"/>
                  <a:pt x="123382" y="203685"/>
                  <a:pt x="126167" y="199508"/>
                </a:cubicBezTo>
                <a:cubicBezTo>
                  <a:pt x="129903" y="193904"/>
                  <a:pt x="136143" y="190395"/>
                  <a:pt x="140455" y="185221"/>
                </a:cubicBezTo>
                <a:cubicBezTo>
                  <a:pt x="144119" y="180824"/>
                  <a:pt x="146805" y="175696"/>
                  <a:pt x="149980" y="170933"/>
                </a:cubicBezTo>
                <a:cubicBezTo>
                  <a:pt x="151567" y="161408"/>
                  <a:pt x="151688" y="151519"/>
                  <a:pt x="154742" y="142358"/>
                </a:cubicBezTo>
                <a:cubicBezTo>
                  <a:pt x="158057" y="132413"/>
                  <a:pt x="171924" y="120414"/>
                  <a:pt x="178555" y="113783"/>
                </a:cubicBezTo>
                <a:cubicBezTo>
                  <a:pt x="189890" y="79778"/>
                  <a:pt x="179726" y="90777"/>
                  <a:pt x="202367" y="75683"/>
                </a:cubicBezTo>
                <a:cubicBezTo>
                  <a:pt x="207178" y="56441"/>
                  <a:pt x="218988" y="18097"/>
                  <a:pt x="202367" y="4246"/>
                </a:cubicBezTo>
                <a:cubicBezTo>
                  <a:pt x="188897" y="-6979"/>
                  <a:pt x="167442" y="7421"/>
                  <a:pt x="149980" y="9008"/>
                </a:cubicBezTo>
                <a:cubicBezTo>
                  <a:pt x="122177" y="27542"/>
                  <a:pt x="146307" y="6829"/>
                  <a:pt x="130930" y="37583"/>
                </a:cubicBezTo>
                <a:cubicBezTo>
                  <a:pt x="125811" y="47822"/>
                  <a:pt x="118230" y="56633"/>
                  <a:pt x="111880" y="66158"/>
                </a:cubicBezTo>
                <a:cubicBezTo>
                  <a:pt x="108705" y="70921"/>
                  <a:pt x="106934" y="77012"/>
                  <a:pt x="102355" y="80446"/>
                </a:cubicBezTo>
                <a:lnTo>
                  <a:pt x="83305" y="94733"/>
                </a:lnTo>
                <a:cubicBezTo>
                  <a:pt x="80130" y="104258"/>
                  <a:pt x="78270" y="114328"/>
                  <a:pt x="73780" y="123308"/>
                </a:cubicBezTo>
                <a:cubicBezTo>
                  <a:pt x="61695" y="147478"/>
                  <a:pt x="68193" y="136451"/>
                  <a:pt x="54730" y="156646"/>
                </a:cubicBezTo>
                <a:cubicBezTo>
                  <a:pt x="42129" y="207044"/>
                  <a:pt x="59238" y="147693"/>
                  <a:pt x="40442" y="189983"/>
                </a:cubicBezTo>
                <a:cubicBezTo>
                  <a:pt x="17770" y="240994"/>
                  <a:pt x="42949" y="200509"/>
                  <a:pt x="21392" y="232846"/>
                </a:cubicBezTo>
                <a:cubicBezTo>
                  <a:pt x="19805" y="242371"/>
                  <a:pt x="18725" y="251995"/>
                  <a:pt x="16630" y="261421"/>
                </a:cubicBezTo>
                <a:cubicBezTo>
                  <a:pt x="15541" y="266321"/>
                  <a:pt x="12852" y="270785"/>
                  <a:pt x="11867" y="275708"/>
                </a:cubicBezTo>
                <a:cubicBezTo>
                  <a:pt x="9666" y="286715"/>
                  <a:pt x="8812" y="297951"/>
                  <a:pt x="7105" y="309046"/>
                </a:cubicBezTo>
                <a:cubicBezTo>
                  <a:pt x="5637" y="318590"/>
                  <a:pt x="-4486" y="330793"/>
                  <a:pt x="2342" y="337621"/>
                </a:cubicBezTo>
                <a:cubicBezTo>
                  <a:pt x="9170" y="344449"/>
                  <a:pt x="21392" y="334446"/>
                  <a:pt x="30917" y="332858"/>
                </a:cubicBezTo>
                <a:lnTo>
                  <a:pt x="49967" y="328096"/>
                </a:lnTo>
                <a:close/>
              </a:path>
            </a:pathLst>
          </a:custGeom>
          <a:solidFill>
            <a:srgbClr val="F8D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6649738F-D161-4497-814E-D742A9BEE7BC}"/>
              </a:ext>
            </a:extLst>
          </p:cNvPr>
          <p:cNvSpPr/>
          <p:nvPr/>
        </p:nvSpPr>
        <p:spPr>
          <a:xfrm>
            <a:off x="1404938" y="5391150"/>
            <a:ext cx="414337" cy="600075"/>
          </a:xfrm>
          <a:custGeom>
            <a:avLst/>
            <a:gdLst>
              <a:gd name="connsiteX0" fmla="*/ 33337 w 414337"/>
              <a:gd name="connsiteY0" fmla="*/ 600075 h 600075"/>
              <a:gd name="connsiteX1" fmla="*/ 157162 w 414337"/>
              <a:gd name="connsiteY1" fmla="*/ 409575 h 600075"/>
              <a:gd name="connsiteX2" fmla="*/ 280987 w 414337"/>
              <a:gd name="connsiteY2" fmla="*/ 204788 h 600075"/>
              <a:gd name="connsiteX3" fmla="*/ 414337 w 414337"/>
              <a:gd name="connsiteY3" fmla="*/ 0 h 600075"/>
              <a:gd name="connsiteX4" fmla="*/ 90487 w 414337"/>
              <a:gd name="connsiteY4" fmla="*/ 204788 h 600075"/>
              <a:gd name="connsiteX5" fmla="*/ 47625 w 414337"/>
              <a:gd name="connsiteY5" fmla="*/ 333375 h 600075"/>
              <a:gd name="connsiteX6" fmla="*/ 0 w 414337"/>
              <a:gd name="connsiteY6" fmla="*/ 485775 h 600075"/>
              <a:gd name="connsiteX7" fmla="*/ 33337 w 414337"/>
              <a:gd name="connsiteY7" fmla="*/ 60007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337" h="600075">
                <a:moveTo>
                  <a:pt x="33337" y="600075"/>
                </a:moveTo>
                <a:lnTo>
                  <a:pt x="157162" y="409575"/>
                </a:lnTo>
                <a:lnTo>
                  <a:pt x="280987" y="204788"/>
                </a:lnTo>
                <a:lnTo>
                  <a:pt x="414337" y="0"/>
                </a:lnTo>
                <a:lnTo>
                  <a:pt x="90487" y="204788"/>
                </a:lnTo>
                <a:lnTo>
                  <a:pt x="47625" y="333375"/>
                </a:lnTo>
                <a:lnTo>
                  <a:pt x="0" y="485775"/>
                </a:lnTo>
                <a:lnTo>
                  <a:pt x="33337" y="600075"/>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1C68BE-41FE-47C2-B5C4-C64EE0A4D290}"/>
              </a:ext>
            </a:extLst>
          </p:cNvPr>
          <p:cNvSpPr txBox="1"/>
          <p:nvPr/>
        </p:nvSpPr>
        <p:spPr>
          <a:xfrm>
            <a:off x="0" y="1"/>
            <a:ext cx="12186043" cy="1479984"/>
          </a:xfrm>
          <a:prstGeom prst="rect">
            <a:avLst/>
          </a:prstGeom>
          <a:solidFill>
            <a:schemeClr val="tx1"/>
          </a:solidFill>
        </p:spPr>
        <p:txBody>
          <a:bodyPr wrap="square" rtlCol="0">
            <a:noAutofit/>
          </a:bodyPr>
          <a:lstStyle/>
          <a:p>
            <a:r>
              <a:rPr lang="en-US" sz="2800" b="1" dirty="0">
                <a:solidFill>
                  <a:srgbClr val="FFFF00"/>
                </a:solidFill>
              </a:rPr>
              <a:t>Laurentian shelf slides under </a:t>
            </a:r>
            <a:r>
              <a:rPr lang="en-US" sz="2800" b="1" dirty="0" err="1">
                <a:solidFill>
                  <a:srgbClr val="FFFF00"/>
                </a:solidFill>
              </a:rPr>
              <a:t>deepwater</a:t>
            </a:r>
            <a:r>
              <a:rPr lang="en-US" sz="2800" b="1" dirty="0">
                <a:solidFill>
                  <a:srgbClr val="FFFF00"/>
                </a:solidFill>
              </a:rPr>
              <a:t> sediments due to subduction driven by gravity. The rise and slope sediments contain fossils transported from the adjacent shallow water carbonate platform by turbidity currents. </a:t>
            </a:r>
          </a:p>
        </p:txBody>
      </p:sp>
      <p:sp>
        <p:nvSpPr>
          <p:cNvPr id="87" name="TextBox 86">
            <a:extLst>
              <a:ext uri="{FF2B5EF4-FFF2-40B4-BE49-F238E27FC236}">
                <a16:creationId xmlns:a16="http://schemas.microsoft.com/office/drawing/2014/main" id="{9BD3D9D0-5790-4370-9C5B-200DD45BCDE3}"/>
              </a:ext>
            </a:extLst>
          </p:cNvPr>
          <p:cNvSpPr txBox="1"/>
          <p:nvPr/>
        </p:nvSpPr>
        <p:spPr>
          <a:xfrm>
            <a:off x="4713609" y="1729276"/>
            <a:ext cx="2570121" cy="830997"/>
          </a:xfrm>
          <a:prstGeom prst="rect">
            <a:avLst/>
          </a:prstGeom>
          <a:noFill/>
        </p:spPr>
        <p:txBody>
          <a:bodyPr wrap="square" rtlCol="0">
            <a:spAutoFit/>
          </a:bodyPr>
          <a:lstStyle/>
          <a:p>
            <a:r>
              <a:rPr lang="en-US" sz="2400" b="1" dirty="0"/>
              <a:t>Laurentian Continental Shelf</a:t>
            </a:r>
          </a:p>
        </p:txBody>
      </p:sp>
      <p:sp>
        <p:nvSpPr>
          <p:cNvPr id="88" name="TextBox 87">
            <a:extLst>
              <a:ext uri="{FF2B5EF4-FFF2-40B4-BE49-F238E27FC236}">
                <a16:creationId xmlns:a16="http://schemas.microsoft.com/office/drawing/2014/main" id="{B8D6569F-DC73-4144-85C0-AA530E706BB3}"/>
              </a:ext>
            </a:extLst>
          </p:cNvPr>
          <p:cNvSpPr txBox="1"/>
          <p:nvPr/>
        </p:nvSpPr>
        <p:spPr>
          <a:xfrm>
            <a:off x="3077020" y="1729276"/>
            <a:ext cx="1513556" cy="830997"/>
          </a:xfrm>
          <a:prstGeom prst="rect">
            <a:avLst/>
          </a:prstGeom>
          <a:noFill/>
        </p:spPr>
        <p:txBody>
          <a:bodyPr wrap="none" rtlCol="0">
            <a:spAutoFit/>
          </a:bodyPr>
          <a:lstStyle/>
          <a:p>
            <a:r>
              <a:rPr lang="en-US" sz="2400" b="1" dirty="0"/>
              <a:t>Rise-Slope</a:t>
            </a:r>
          </a:p>
          <a:p>
            <a:r>
              <a:rPr lang="en-US" sz="2400" b="1" dirty="0"/>
              <a:t>Sediment</a:t>
            </a:r>
          </a:p>
        </p:txBody>
      </p:sp>
      <p:sp>
        <p:nvSpPr>
          <p:cNvPr id="89" name="Freeform: Shape 88">
            <a:extLst>
              <a:ext uri="{FF2B5EF4-FFF2-40B4-BE49-F238E27FC236}">
                <a16:creationId xmlns:a16="http://schemas.microsoft.com/office/drawing/2014/main" id="{EAA7DD7D-ACB2-4022-8C8A-005202442E24}"/>
              </a:ext>
            </a:extLst>
          </p:cNvPr>
          <p:cNvSpPr/>
          <p:nvPr/>
        </p:nvSpPr>
        <p:spPr>
          <a:xfrm>
            <a:off x="476249" y="6719888"/>
            <a:ext cx="500063" cy="200025"/>
          </a:xfrm>
          <a:custGeom>
            <a:avLst/>
            <a:gdLst>
              <a:gd name="connsiteX0" fmla="*/ 500063 w 500063"/>
              <a:gd name="connsiteY0" fmla="*/ 200025 h 200025"/>
              <a:gd name="connsiteX1" fmla="*/ 0 w 500063"/>
              <a:gd name="connsiteY1" fmla="*/ 200025 h 200025"/>
              <a:gd name="connsiteX2" fmla="*/ 90488 w 500063"/>
              <a:gd name="connsiteY2" fmla="*/ 0 h 200025"/>
            </a:gdLst>
            <a:ahLst/>
            <a:cxnLst>
              <a:cxn ang="0">
                <a:pos x="connsiteX0" y="connsiteY0"/>
              </a:cxn>
              <a:cxn ang="0">
                <a:pos x="connsiteX1" y="connsiteY1"/>
              </a:cxn>
              <a:cxn ang="0">
                <a:pos x="connsiteX2" y="connsiteY2"/>
              </a:cxn>
            </a:cxnLst>
            <a:rect l="l" t="t" r="r" b="b"/>
            <a:pathLst>
              <a:path w="500063" h="200025">
                <a:moveTo>
                  <a:pt x="500063" y="200025"/>
                </a:moveTo>
                <a:lnTo>
                  <a:pt x="0" y="200025"/>
                </a:lnTo>
                <a:lnTo>
                  <a:pt x="90488" y="0"/>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close-up of a keyboard&#10;&#10;Description automatically generated with low confidence">
            <a:extLst>
              <a:ext uri="{FF2B5EF4-FFF2-40B4-BE49-F238E27FC236}">
                <a16:creationId xmlns:a16="http://schemas.microsoft.com/office/drawing/2014/main" id="{91CE96F8-CB15-4C59-8BF0-8AD91D11C6C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0697639">
            <a:off x="3604343" y="3301110"/>
            <a:ext cx="895238" cy="260553"/>
          </a:xfrm>
          <a:prstGeom prst="rect">
            <a:avLst/>
          </a:prstGeom>
        </p:spPr>
      </p:pic>
      <p:pic>
        <p:nvPicPr>
          <p:cNvPr id="40" name="Picture 39">
            <a:extLst>
              <a:ext uri="{FF2B5EF4-FFF2-40B4-BE49-F238E27FC236}">
                <a16:creationId xmlns:a16="http://schemas.microsoft.com/office/drawing/2014/main" id="{C967DC7D-CD96-45CB-99B5-C26CE4244A8F}"/>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91038" y="3729110"/>
            <a:ext cx="5635634" cy="3197639"/>
          </a:xfrm>
          <a:prstGeom prst="rect">
            <a:avLst/>
          </a:prstGeom>
        </p:spPr>
      </p:pic>
      <p:sp>
        <p:nvSpPr>
          <p:cNvPr id="15" name="Freeform: Shape 14">
            <a:extLst>
              <a:ext uri="{FF2B5EF4-FFF2-40B4-BE49-F238E27FC236}">
                <a16:creationId xmlns:a16="http://schemas.microsoft.com/office/drawing/2014/main" id="{E8E2B1DE-64B2-4C37-8B15-699E3B350429}"/>
              </a:ext>
            </a:extLst>
          </p:cNvPr>
          <p:cNvSpPr/>
          <p:nvPr/>
        </p:nvSpPr>
        <p:spPr>
          <a:xfrm>
            <a:off x="9665494" y="3667125"/>
            <a:ext cx="711994" cy="145256"/>
          </a:xfrm>
          <a:custGeom>
            <a:avLst/>
            <a:gdLst>
              <a:gd name="connsiteX0" fmla="*/ 0 w 711994"/>
              <a:gd name="connsiteY0" fmla="*/ 38100 h 145256"/>
              <a:gd name="connsiteX1" fmla="*/ 616744 w 711994"/>
              <a:gd name="connsiteY1" fmla="*/ 142875 h 145256"/>
              <a:gd name="connsiteX2" fmla="*/ 711994 w 711994"/>
              <a:gd name="connsiteY2" fmla="*/ 145256 h 145256"/>
              <a:gd name="connsiteX3" fmla="*/ 669131 w 711994"/>
              <a:gd name="connsiteY3" fmla="*/ 0 h 145256"/>
              <a:gd name="connsiteX4" fmla="*/ 0 w 711994"/>
              <a:gd name="connsiteY4" fmla="*/ 38100 h 145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94" h="145256">
                <a:moveTo>
                  <a:pt x="0" y="38100"/>
                </a:moveTo>
                <a:lnTo>
                  <a:pt x="616744" y="142875"/>
                </a:lnTo>
                <a:lnTo>
                  <a:pt x="711994" y="145256"/>
                </a:lnTo>
                <a:lnTo>
                  <a:pt x="669131" y="0"/>
                </a:lnTo>
                <a:lnTo>
                  <a:pt x="0" y="3810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Arrow: Right 80">
            <a:extLst>
              <a:ext uri="{FF2B5EF4-FFF2-40B4-BE49-F238E27FC236}">
                <a16:creationId xmlns:a16="http://schemas.microsoft.com/office/drawing/2014/main" id="{D83145E7-F5A6-4857-96C1-84B6C67EA0CC}"/>
              </a:ext>
            </a:extLst>
          </p:cNvPr>
          <p:cNvSpPr/>
          <p:nvPr/>
        </p:nvSpPr>
        <p:spPr>
          <a:xfrm>
            <a:off x="674370" y="1729276"/>
            <a:ext cx="1773408" cy="472761"/>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3998ADBB-12EC-4FB0-88E3-4A85FE97450D}"/>
              </a:ext>
            </a:extLst>
          </p:cNvPr>
          <p:cNvSpPr/>
          <p:nvPr/>
        </p:nvSpPr>
        <p:spPr>
          <a:xfrm rot="20630216" flipH="1">
            <a:off x="4871346" y="5616635"/>
            <a:ext cx="1178936" cy="21721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Slide_30_Portland_Audio_Project">
            <a:hlinkClick r:id="" action="ppaction://media"/>
            <a:extLst>
              <a:ext uri="{FF2B5EF4-FFF2-40B4-BE49-F238E27FC236}">
                <a16:creationId xmlns:a16="http://schemas.microsoft.com/office/drawing/2014/main" id="{CF6679EC-55EF-40B5-ADC8-20DB0D7A1E5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22432899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89"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9682A1-6624-4BE6-A91A-0968BCC1DA4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12064"/>
            <a:ext cx="6048440" cy="6729984"/>
          </a:xfrm>
          <a:prstGeom prst="rect">
            <a:avLst/>
          </a:prstGeom>
        </p:spPr>
      </p:pic>
      <p:pic>
        <p:nvPicPr>
          <p:cNvPr id="5" name="Picture 4">
            <a:extLst>
              <a:ext uri="{FF2B5EF4-FFF2-40B4-BE49-F238E27FC236}">
                <a16:creationId xmlns:a16="http://schemas.microsoft.com/office/drawing/2014/main" id="{BE82D7A6-A946-4A77-8210-512506275DEE}"/>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27000"/>
                    </a14:imgEffect>
                  </a14:imgLayer>
                </a14:imgProps>
              </a:ext>
              <a:ext uri="{28A0092B-C50C-407E-A947-70E740481C1C}">
                <a14:useLocalDpi xmlns:a14="http://schemas.microsoft.com/office/drawing/2010/main"/>
              </a:ext>
            </a:extLst>
          </a:blip>
          <a:srcRect/>
          <a:stretch/>
        </p:blipFill>
        <p:spPr>
          <a:xfrm>
            <a:off x="6048440" y="-512064"/>
            <a:ext cx="6143560" cy="6858000"/>
          </a:xfrm>
          <a:prstGeom prst="rect">
            <a:avLst/>
          </a:prstGeom>
        </p:spPr>
      </p:pic>
      <p:sp>
        <p:nvSpPr>
          <p:cNvPr id="6" name="TextBox 5">
            <a:extLst>
              <a:ext uri="{FF2B5EF4-FFF2-40B4-BE49-F238E27FC236}">
                <a16:creationId xmlns:a16="http://schemas.microsoft.com/office/drawing/2014/main" id="{37596BE3-285C-4CAB-9E4E-A4CF41F1A43E}"/>
              </a:ext>
            </a:extLst>
          </p:cNvPr>
          <p:cNvSpPr txBox="1"/>
          <p:nvPr/>
        </p:nvSpPr>
        <p:spPr>
          <a:xfrm>
            <a:off x="0" y="4663440"/>
            <a:ext cx="12192000" cy="2194560"/>
          </a:xfrm>
          <a:prstGeom prst="rect">
            <a:avLst/>
          </a:prstGeom>
          <a:solidFill>
            <a:schemeClr val="tx1"/>
          </a:solidFill>
        </p:spPr>
        <p:txBody>
          <a:bodyPr wrap="square" rtlCol="0">
            <a:noAutofit/>
          </a:bodyPr>
          <a:lstStyle/>
          <a:p>
            <a:r>
              <a:rPr lang="en-US" sz="3600" dirty="0">
                <a:solidFill>
                  <a:srgbClr val="FFFF00"/>
                </a:solidFill>
              </a:rPr>
              <a:t>Permian Carbonates in Simpson Park Range contain large </a:t>
            </a:r>
            <a:r>
              <a:rPr lang="en-US" sz="3600" dirty="0" err="1">
                <a:solidFill>
                  <a:srgbClr val="FFFF00"/>
                </a:solidFill>
              </a:rPr>
              <a:t>fusilinids</a:t>
            </a:r>
            <a:r>
              <a:rPr lang="en-US" sz="3600" dirty="0">
                <a:solidFill>
                  <a:srgbClr val="FFFF00"/>
                </a:solidFill>
              </a:rPr>
              <a:t> and abundant green chert clasts eroded from upper plate.  This is analogous to subaerially exposed Timor and Barbados accretionary prisms.  </a:t>
            </a:r>
          </a:p>
        </p:txBody>
      </p:sp>
      <p:sp>
        <p:nvSpPr>
          <p:cNvPr id="8" name="TextBox 7">
            <a:extLst>
              <a:ext uri="{FF2B5EF4-FFF2-40B4-BE49-F238E27FC236}">
                <a16:creationId xmlns:a16="http://schemas.microsoft.com/office/drawing/2014/main" id="{77231202-C947-43FB-BB8C-E7F7FC33B6B7}"/>
              </a:ext>
            </a:extLst>
          </p:cNvPr>
          <p:cNvSpPr txBox="1"/>
          <p:nvPr/>
        </p:nvSpPr>
        <p:spPr>
          <a:xfrm>
            <a:off x="9193424" y="2224214"/>
            <a:ext cx="1117614" cy="584775"/>
          </a:xfrm>
          <a:prstGeom prst="rect">
            <a:avLst/>
          </a:prstGeom>
          <a:noFill/>
        </p:spPr>
        <p:txBody>
          <a:bodyPr wrap="none" rtlCol="0">
            <a:spAutoFit/>
          </a:bodyPr>
          <a:lstStyle/>
          <a:p>
            <a:r>
              <a:rPr lang="en-US" sz="3200" b="1" dirty="0">
                <a:ln>
                  <a:solidFill>
                    <a:schemeClr val="tx1"/>
                  </a:solidFill>
                </a:ln>
                <a:solidFill>
                  <a:srgbClr val="FFFF00"/>
                </a:solidFill>
              </a:rPr>
              <a:t>Chert</a:t>
            </a:r>
          </a:p>
        </p:txBody>
      </p:sp>
      <p:cxnSp>
        <p:nvCxnSpPr>
          <p:cNvPr id="11" name="Straight Arrow Connector 10">
            <a:extLst>
              <a:ext uri="{FF2B5EF4-FFF2-40B4-BE49-F238E27FC236}">
                <a16:creationId xmlns:a16="http://schemas.microsoft.com/office/drawing/2014/main" id="{0098853F-FF43-4885-A1D4-FCA6E1072D87}"/>
              </a:ext>
            </a:extLst>
          </p:cNvPr>
          <p:cNvCxnSpPr/>
          <p:nvPr/>
        </p:nvCxnSpPr>
        <p:spPr>
          <a:xfrm flipH="1">
            <a:off x="2310714" y="2916936"/>
            <a:ext cx="580767" cy="512064"/>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B2DE7FB-A89B-4DCD-890A-C76059B5E9CC}"/>
              </a:ext>
            </a:extLst>
          </p:cNvPr>
          <p:cNvCxnSpPr>
            <a:cxnSpLocks/>
          </p:cNvCxnSpPr>
          <p:nvPr/>
        </p:nvCxnSpPr>
        <p:spPr>
          <a:xfrm flipH="1" flipV="1">
            <a:off x="2270652" y="2331721"/>
            <a:ext cx="463185" cy="21611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BB26128-4D4A-4468-902B-4EE3600B4635}"/>
              </a:ext>
            </a:extLst>
          </p:cNvPr>
          <p:cNvCxnSpPr>
            <a:cxnSpLocks/>
          </p:cNvCxnSpPr>
          <p:nvPr/>
        </p:nvCxnSpPr>
        <p:spPr>
          <a:xfrm flipV="1">
            <a:off x="3311611" y="2088292"/>
            <a:ext cx="350531" cy="395305"/>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E8F5EC1A-6C0D-43D0-8104-A848E1DC976F}"/>
              </a:ext>
            </a:extLst>
          </p:cNvPr>
          <p:cNvSpPr txBox="1"/>
          <p:nvPr/>
        </p:nvSpPr>
        <p:spPr>
          <a:xfrm>
            <a:off x="2604089" y="2360026"/>
            <a:ext cx="1763624" cy="584775"/>
          </a:xfrm>
          <a:prstGeom prst="rect">
            <a:avLst/>
          </a:prstGeom>
          <a:noFill/>
        </p:spPr>
        <p:txBody>
          <a:bodyPr wrap="none" rtlCol="0">
            <a:spAutoFit/>
          </a:bodyPr>
          <a:lstStyle/>
          <a:p>
            <a:r>
              <a:rPr lang="en-US" sz="3200" b="1" dirty="0" err="1">
                <a:ln>
                  <a:solidFill>
                    <a:schemeClr val="tx1"/>
                  </a:solidFill>
                </a:ln>
                <a:solidFill>
                  <a:srgbClr val="FFFF00"/>
                </a:solidFill>
              </a:rPr>
              <a:t>Fusilinids</a:t>
            </a:r>
            <a:endParaRPr lang="en-US" sz="3200" b="1" dirty="0">
              <a:ln>
                <a:solidFill>
                  <a:schemeClr val="tx1"/>
                </a:solidFill>
              </a:ln>
              <a:solidFill>
                <a:srgbClr val="FFFF00"/>
              </a:solidFill>
            </a:endParaRPr>
          </a:p>
        </p:txBody>
      </p:sp>
      <p:cxnSp>
        <p:nvCxnSpPr>
          <p:cNvPr id="4" name="Straight Connector 3">
            <a:extLst>
              <a:ext uri="{FF2B5EF4-FFF2-40B4-BE49-F238E27FC236}">
                <a16:creationId xmlns:a16="http://schemas.microsoft.com/office/drawing/2014/main" id="{E335235A-BBF2-46CA-86F9-97AEA3426109}"/>
              </a:ext>
            </a:extLst>
          </p:cNvPr>
          <p:cNvCxnSpPr>
            <a:cxnSpLocks/>
          </p:cNvCxnSpPr>
          <p:nvPr/>
        </p:nvCxnSpPr>
        <p:spPr>
          <a:xfrm>
            <a:off x="3873320" y="3619500"/>
            <a:ext cx="164592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26EC05-D0DD-41E4-B931-20A63AA3BA7B}"/>
              </a:ext>
            </a:extLst>
          </p:cNvPr>
          <p:cNvSpPr txBox="1"/>
          <p:nvPr/>
        </p:nvSpPr>
        <p:spPr>
          <a:xfrm>
            <a:off x="4200792" y="3594466"/>
            <a:ext cx="990977" cy="584775"/>
          </a:xfrm>
          <a:prstGeom prst="rect">
            <a:avLst/>
          </a:prstGeom>
          <a:noFill/>
        </p:spPr>
        <p:txBody>
          <a:bodyPr wrap="none" rtlCol="0">
            <a:spAutoFit/>
          </a:bodyPr>
          <a:lstStyle/>
          <a:p>
            <a:r>
              <a:rPr lang="en-US" sz="3200" b="1" dirty="0">
                <a:solidFill>
                  <a:srgbClr val="FFFF00"/>
                </a:solidFill>
              </a:rPr>
              <a:t>5 cm</a:t>
            </a:r>
          </a:p>
        </p:txBody>
      </p:sp>
      <p:cxnSp>
        <p:nvCxnSpPr>
          <p:cNvPr id="13" name="Straight Connector 12">
            <a:extLst>
              <a:ext uri="{FF2B5EF4-FFF2-40B4-BE49-F238E27FC236}">
                <a16:creationId xmlns:a16="http://schemas.microsoft.com/office/drawing/2014/main" id="{932A0132-AAFD-4C41-A02B-70BC009BF664}"/>
              </a:ext>
            </a:extLst>
          </p:cNvPr>
          <p:cNvCxnSpPr>
            <a:cxnSpLocks/>
          </p:cNvCxnSpPr>
          <p:nvPr/>
        </p:nvCxnSpPr>
        <p:spPr>
          <a:xfrm>
            <a:off x="9305197" y="4078665"/>
            <a:ext cx="2560320"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811AA36-B0FF-459F-8F27-390DFCB3BC1A}"/>
              </a:ext>
            </a:extLst>
          </p:cNvPr>
          <p:cNvSpPr txBox="1"/>
          <p:nvPr/>
        </p:nvSpPr>
        <p:spPr>
          <a:xfrm>
            <a:off x="10089869" y="4078665"/>
            <a:ext cx="990977" cy="584775"/>
          </a:xfrm>
          <a:prstGeom prst="rect">
            <a:avLst/>
          </a:prstGeom>
          <a:noFill/>
        </p:spPr>
        <p:txBody>
          <a:bodyPr wrap="none" rtlCol="0">
            <a:spAutoFit/>
          </a:bodyPr>
          <a:lstStyle/>
          <a:p>
            <a:r>
              <a:rPr lang="en-US" sz="3200" b="1" dirty="0">
                <a:solidFill>
                  <a:srgbClr val="FFFF00"/>
                </a:solidFill>
              </a:rPr>
              <a:t>5 cm</a:t>
            </a:r>
          </a:p>
        </p:txBody>
      </p:sp>
      <p:pic>
        <p:nvPicPr>
          <p:cNvPr id="2" name="Slide_31_Portland_Audio_Project">
            <a:hlinkClick r:id="" action="ppaction://media"/>
            <a:extLst>
              <a:ext uri="{FF2B5EF4-FFF2-40B4-BE49-F238E27FC236}">
                <a16:creationId xmlns:a16="http://schemas.microsoft.com/office/drawing/2014/main" id="{40FFEAF0-34FF-4ACE-BC16-AA63185827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21681643"/>
      </p:ext>
    </p:extLst>
  </p:cSld>
  <p:clrMapOvr>
    <a:masterClrMapping/>
  </p:clrMapOvr>
  <mc:AlternateContent xmlns:mc="http://schemas.openxmlformats.org/markup-compatibility/2006" xmlns:p14="http://schemas.microsoft.com/office/powerpoint/2010/main">
    <mc:Choice Requires="p14">
      <p:transition spd="slow" p14:dur="2000" advTm="17000"/>
    </mc:Choice>
    <mc:Fallback xmlns="">
      <p:transition spd="slow"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CDAF58F2-D1E2-4F1B-84C4-627A9B734021}"/>
              </a:ext>
            </a:extLst>
          </p:cNvPr>
          <p:cNvGrpSpPr/>
          <p:nvPr/>
        </p:nvGrpSpPr>
        <p:grpSpPr>
          <a:xfrm>
            <a:off x="0" y="3133481"/>
            <a:ext cx="10352433" cy="3724519"/>
            <a:chOff x="799516" y="3173300"/>
            <a:chExt cx="9552917" cy="3724519"/>
          </a:xfrm>
        </p:grpSpPr>
        <p:sp>
          <p:nvSpPr>
            <p:cNvPr id="64" name="Rectangle 63">
              <a:extLst>
                <a:ext uri="{FF2B5EF4-FFF2-40B4-BE49-F238E27FC236}">
                  <a16:creationId xmlns:a16="http://schemas.microsoft.com/office/drawing/2014/main" id="{B7DAA724-95F3-4C4B-B931-97FF6A683FEF}"/>
                </a:ext>
              </a:extLst>
            </p:cNvPr>
            <p:cNvSpPr/>
            <p:nvPr/>
          </p:nvSpPr>
          <p:spPr>
            <a:xfrm>
              <a:off x="799516" y="3173300"/>
              <a:ext cx="9552917" cy="3724519"/>
            </a:xfrm>
            <a:prstGeom prst="rect">
              <a:avLst/>
            </a:prstGeom>
            <a:gradFill flip="none" rotWithShape="1">
              <a:gsLst>
                <a:gs pos="0">
                  <a:schemeClr val="accent6">
                    <a:lumMod val="60000"/>
                    <a:lumOff val="40000"/>
                  </a:schemeClr>
                </a:gs>
                <a:gs pos="50000">
                  <a:schemeClr val="accent6">
                    <a:lumMod val="40000"/>
                    <a:lumOff val="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Shape 64">
              <a:extLst>
                <a:ext uri="{FF2B5EF4-FFF2-40B4-BE49-F238E27FC236}">
                  <a16:creationId xmlns:a16="http://schemas.microsoft.com/office/drawing/2014/main" id="{6B2B915E-AF55-4F4A-8619-474662391D88}"/>
                </a:ext>
              </a:extLst>
            </p:cNvPr>
            <p:cNvSpPr/>
            <p:nvPr/>
          </p:nvSpPr>
          <p:spPr>
            <a:xfrm>
              <a:off x="3682314" y="3435178"/>
              <a:ext cx="6635578" cy="457200"/>
            </a:xfrm>
            <a:custGeom>
              <a:avLst/>
              <a:gdLst>
                <a:gd name="connsiteX0" fmla="*/ 0 w 6635578"/>
                <a:gd name="connsiteY0" fmla="*/ 358346 h 457200"/>
                <a:gd name="connsiteX1" fmla="*/ 0 w 6635578"/>
                <a:gd name="connsiteY1" fmla="*/ 457200 h 457200"/>
                <a:gd name="connsiteX2" fmla="*/ 6635578 w 6635578"/>
                <a:gd name="connsiteY2" fmla="*/ 395417 h 457200"/>
                <a:gd name="connsiteX3" fmla="*/ 6054810 w 6635578"/>
                <a:gd name="connsiteY3" fmla="*/ 259492 h 457200"/>
                <a:gd name="connsiteX4" fmla="*/ 5103340 w 6635578"/>
                <a:gd name="connsiteY4" fmla="*/ 61784 h 457200"/>
                <a:gd name="connsiteX5" fmla="*/ 3941805 w 6635578"/>
                <a:gd name="connsiteY5" fmla="*/ 24714 h 457200"/>
                <a:gd name="connsiteX6" fmla="*/ 2780270 w 6635578"/>
                <a:gd name="connsiteY6" fmla="*/ 0 h 457200"/>
                <a:gd name="connsiteX7" fmla="*/ 1816443 w 6635578"/>
                <a:gd name="connsiteY7" fmla="*/ 37071 h 457200"/>
                <a:gd name="connsiteX8" fmla="*/ 877329 w 6635578"/>
                <a:gd name="connsiteY8" fmla="*/ 148281 h 457200"/>
                <a:gd name="connsiteX9" fmla="*/ 37070 w 6635578"/>
                <a:gd name="connsiteY9" fmla="*/ 296563 h 457200"/>
                <a:gd name="connsiteX10" fmla="*/ 0 w 6635578"/>
                <a:gd name="connsiteY10" fmla="*/ 35834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5578" h="457200">
                  <a:moveTo>
                    <a:pt x="0" y="358346"/>
                  </a:moveTo>
                  <a:lnTo>
                    <a:pt x="0" y="457200"/>
                  </a:lnTo>
                  <a:lnTo>
                    <a:pt x="6635578" y="395417"/>
                  </a:lnTo>
                  <a:lnTo>
                    <a:pt x="6054810" y="259492"/>
                  </a:lnTo>
                  <a:lnTo>
                    <a:pt x="5103340" y="61784"/>
                  </a:lnTo>
                  <a:lnTo>
                    <a:pt x="3941805" y="24714"/>
                  </a:lnTo>
                  <a:lnTo>
                    <a:pt x="2780270" y="0"/>
                  </a:lnTo>
                  <a:lnTo>
                    <a:pt x="1816443" y="37071"/>
                  </a:lnTo>
                  <a:lnTo>
                    <a:pt x="877329" y="148281"/>
                  </a:lnTo>
                  <a:lnTo>
                    <a:pt x="37070" y="296563"/>
                  </a:lnTo>
                  <a:lnTo>
                    <a:pt x="0" y="358346"/>
                  </a:lnTo>
                  <a:close/>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78A9EA5-B407-4520-B9A7-71CE82ACCD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1165" y="718227"/>
            <a:ext cx="10589670" cy="3054857"/>
          </a:xfrm>
          <a:prstGeom prst="rect">
            <a:avLst/>
          </a:prstGeom>
        </p:spPr>
      </p:pic>
      <p:sp>
        <p:nvSpPr>
          <p:cNvPr id="19" name="Rectangle 18">
            <a:extLst>
              <a:ext uri="{FF2B5EF4-FFF2-40B4-BE49-F238E27FC236}">
                <a16:creationId xmlns:a16="http://schemas.microsoft.com/office/drawing/2014/main" id="{1A04B824-A5CF-40FA-95A7-BE7977B0FA3D}"/>
              </a:ext>
            </a:extLst>
          </p:cNvPr>
          <p:cNvSpPr/>
          <p:nvPr/>
        </p:nvSpPr>
        <p:spPr>
          <a:xfrm>
            <a:off x="3750102" y="3261323"/>
            <a:ext cx="4574748" cy="576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EA385590-6505-430A-97D2-1B71484F2EF3}"/>
              </a:ext>
            </a:extLst>
          </p:cNvPr>
          <p:cNvSpPr/>
          <p:nvPr/>
        </p:nvSpPr>
        <p:spPr>
          <a:xfrm>
            <a:off x="4830417" y="3077346"/>
            <a:ext cx="5605670" cy="487582"/>
          </a:xfrm>
          <a:custGeom>
            <a:avLst/>
            <a:gdLst>
              <a:gd name="connsiteX0" fmla="*/ 437322 w 5605670"/>
              <a:gd name="connsiteY0" fmla="*/ 437322 h 536713"/>
              <a:gd name="connsiteX1" fmla="*/ 914400 w 5605670"/>
              <a:gd name="connsiteY1" fmla="*/ 318052 h 536713"/>
              <a:gd name="connsiteX2" fmla="*/ 2325757 w 5605670"/>
              <a:gd name="connsiteY2" fmla="*/ 337930 h 536713"/>
              <a:gd name="connsiteX3" fmla="*/ 3935896 w 5605670"/>
              <a:gd name="connsiteY3" fmla="*/ 377687 h 536713"/>
              <a:gd name="connsiteX4" fmla="*/ 5466522 w 5605670"/>
              <a:gd name="connsiteY4" fmla="*/ 536713 h 536713"/>
              <a:gd name="connsiteX5" fmla="*/ 5605670 w 5605670"/>
              <a:gd name="connsiteY5" fmla="*/ 178904 h 536713"/>
              <a:gd name="connsiteX6" fmla="*/ 3021496 w 5605670"/>
              <a:gd name="connsiteY6" fmla="*/ 19878 h 536713"/>
              <a:gd name="connsiteX7" fmla="*/ 1967948 w 5605670"/>
              <a:gd name="connsiteY7" fmla="*/ 19878 h 536713"/>
              <a:gd name="connsiteX8" fmla="*/ 1431235 w 5605670"/>
              <a:gd name="connsiteY8" fmla="*/ 0 h 536713"/>
              <a:gd name="connsiteX9" fmla="*/ 516835 w 5605670"/>
              <a:gd name="connsiteY9" fmla="*/ 119270 h 536713"/>
              <a:gd name="connsiteX10" fmla="*/ 0 w 5605670"/>
              <a:gd name="connsiteY10" fmla="*/ 318052 h 536713"/>
              <a:gd name="connsiteX11" fmla="*/ 79513 w 5605670"/>
              <a:gd name="connsiteY11" fmla="*/ 536713 h 53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5670" h="536713">
                <a:moveTo>
                  <a:pt x="437322" y="437322"/>
                </a:moveTo>
                <a:lnTo>
                  <a:pt x="914400" y="318052"/>
                </a:lnTo>
                <a:lnTo>
                  <a:pt x="2325757" y="337930"/>
                </a:lnTo>
                <a:lnTo>
                  <a:pt x="3935896" y="377687"/>
                </a:lnTo>
                <a:lnTo>
                  <a:pt x="5466522" y="536713"/>
                </a:lnTo>
                <a:lnTo>
                  <a:pt x="5605670" y="178904"/>
                </a:lnTo>
                <a:lnTo>
                  <a:pt x="3021496" y="19878"/>
                </a:lnTo>
                <a:lnTo>
                  <a:pt x="1967948" y="19878"/>
                </a:lnTo>
                <a:lnTo>
                  <a:pt x="1431235" y="0"/>
                </a:lnTo>
                <a:lnTo>
                  <a:pt x="516835" y="119270"/>
                </a:lnTo>
                <a:lnTo>
                  <a:pt x="0" y="318052"/>
                </a:lnTo>
                <a:lnTo>
                  <a:pt x="79513" y="536713"/>
                </a:lnTo>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977FEA4A-3954-40FD-B410-8D68DCBED51F}"/>
              </a:ext>
            </a:extLst>
          </p:cNvPr>
          <p:cNvSpPr/>
          <p:nvPr/>
        </p:nvSpPr>
        <p:spPr>
          <a:xfrm>
            <a:off x="4810539" y="2878562"/>
            <a:ext cx="3617844" cy="457200"/>
          </a:xfrm>
          <a:custGeom>
            <a:avLst/>
            <a:gdLst>
              <a:gd name="connsiteX0" fmla="*/ 99391 w 3617844"/>
              <a:gd name="connsiteY0" fmla="*/ 457200 h 457200"/>
              <a:gd name="connsiteX1" fmla="*/ 1053548 w 3617844"/>
              <a:gd name="connsiteY1" fmla="*/ 238539 h 457200"/>
              <a:gd name="connsiteX2" fmla="*/ 2822713 w 3617844"/>
              <a:gd name="connsiteY2" fmla="*/ 218661 h 457200"/>
              <a:gd name="connsiteX3" fmla="*/ 3617844 w 3617844"/>
              <a:gd name="connsiteY3" fmla="*/ 238539 h 457200"/>
              <a:gd name="connsiteX4" fmla="*/ 3617844 w 3617844"/>
              <a:gd name="connsiteY4" fmla="*/ 19879 h 457200"/>
              <a:gd name="connsiteX5" fmla="*/ 2385391 w 3617844"/>
              <a:gd name="connsiteY5" fmla="*/ 39757 h 457200"/>
              <a:gd name="connsiteX6" fmla="*/ 1470991 w 3617844"/>
              <a:gd name="connsiteY6" fmla="*/ 0 h 457200"/>
              <a:gd name="connsiteX7" fmla="*/ 934278 w 3617844"/>
              <a:gd name="connsiteY7" fmla="*/ 19879 h 457200"/>
              <a:gd name="connsiteX8" fmla="*/ 377687 w 3617844"/>
              <a:gd name="connsiteY8" fmla="*/ 19879 h 457200"/>
              <a:gd name="connsiteX9" fmla="*/ 0 w 3617844"/>
              <a:gd name="connsiteY9" fmla="*/ 178905 h 457200"/>
              <a:gd name="connsiteX10" fmla="*/ 178904 w 3617844"/>
              <a:gd name="connsiteY10" fmla="*/ 417444 h 457200"/>
              <a:gd name="connsiteX11" fmla="*/ 576470 w 3617844"/>
              <a:gd name="connsiteY11" fmla="*/ 35780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7844" h="457200">
                <a:moveTo>
                  <a:pt x="99391" y="457200"/>
                </a:moveTo>
                <a:lnTo>
                  <a:pt x="1053548" y="238539"/>
                </a:lnTo>
                <a:lnTo>
                  <a:pt x="2822713" y="218661"/>
                </a:lnTo>
                <a:lnTo>
                  <a:pt x="3617844" y="238539"/>
                </a:lnTo>
                <a:lnTo>
                  <a:pt x="3617844" y="19879"/>
                </a:lnTo>
                <a:lnTo>
                  <a:pt x="2385391" y="39757"/>
                </a:lnTo>
                <a:lnTo>
                  <a:pt x="1470991" y="0"/>
                </a:lnTo>
                <a:lnTo>
                  <a:pt x="934278" y="19879"/>
                </a:lnTo>
                <a:lnTo>
                  <a:pt x="377687" y="19879"/>
                </a:lnTo>
                <a:lnTo>
                  <a:pt x="0" y="178905"/>
                </a:lnTo>
                <a:lnTo>
                  <a:pt x="178904" y="417444"/>
                </a:lnTo>
                <a:lnTo>
                  <a:pt x="576470" y="357809"/>
                </a:lnTo>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6C3C563C-DE1A-4420-BFA6-BE7C53EE2FAD}"/>
              </a:ext>
            </a:extLst>
          </p:cNvPr>
          <p:cNvSpPr/>
          <p:nvPr/>
        </p:nvSpPr>
        <p:spPr>
          <a:xfrm>
            <a:off x="4830417" y="2679780"/>
            <a:ext cx="2802835" cy="357808"/>
          </a:xfrm>
          <a:custGeom>
            <a:avLst/>
            <a:gdLst>
              <a:gd name="connsiteX0" fmla="*/ 2345635 w 2802835"/>
              <a:gd name="connsiteY0" fmla="*/ 0 h 357808"/>
              <a:gd name="connsiteX1" fmla="*/ 1928192 w 2802835"/>
              <a:gd name="connsiteY1" fmla="*/ 19878 h 357808"/>
              <a:gd name="connsiteX2" fmla="*/ 1550505 w 2802835"/>
              <a:gd name="connsiteY2" fmla="*/ 19878 h 357808"/>
              <a:gd name="connsiteX3" fmla="*/ 974035 w 2802835"/>
              <a:gd name="connsiteY3" fmla="*/ 19878 h 357808"/>
              <a:gd name="connsiteX4" fmla="*/ 218661 w 2802835"/>
              <a:gd name="connsiteY4" fmla="*/ 79513 h 357808"/>
              <a:gd name="connsiteX5" fmla="*/ 0 w 2802835"/>
              <a:gd name="connsiteY5" fmla="*/ 159026 h 357808"/>
              <a:gd name="connsiteX6" fmla="*/ 19879 w 2802835"/>
              <a:gd name="connsiteY6" fmla="*/ 357808 h 357808"/>
              <a:gd name="connsiteX7" fmla="*/ 477079 w 2802835"/>
              <a:gd name="connsiteY7" fmla="*/ 337930 h 357808"/>
              <a:gd name="connsiteX8" fmla="*/ 1570383 w 2802835"/>
              <a:gd name="connsiteY8" fmla="*/ 238539 h 357808"/>
              <a:gd name="connsiteX9" fmla="*/ 2464905 w 2802835"/>
              <a:gd name="connsiteY9" fmla="*/ 218661 h 357808"/>
              <a:gd name="connsiteX10" fmla="*/ 2802835 w 2802835"/>
              <a:gd name="connsiteY10" fmla="*/ 39756 h 357808"/>
              <a:gd name="connsiteX11" fmla="*/ 2464905 w 2802835"/>
              <a:gd name="connsiteY11" fmla="*/ 59635 h 35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2835" h="357808">
                <a:moveTo>
                  <a:pt x="2345635" y="0"/>
                </a:moveTo>
                <a:lnTo>
                  <a:pt x="1928192" y="19878"/>
                </a:lnTo>
                <a:lnTo>
                  <a:pt x="1550505" y="19878"/>
                </a:lnTo>
                <a:lnTo>
                  <a:pt x="974035" y="19878"/>
                </a:lnTo>
                <a:lnTo>
                  <a:pt x="218661" y="79513"/>
                </a:lnTo>
                <a:lnTo>
                  <a:pt x="0" y="159026"/>
                </a:lnTo>
                <a:lnTo>
                  <a:pt x="19879" y="357808"/>
                </a:lnTo>
                <a:lnTo>
                  <a:pt x="477079" y="337930"/>
                </a:lnTo>
                <a:lnTo>
                  <a:pt x="1570383" y="238539"/>
                </a:lnTo>
                <a:lnTo>
                  <a:pt x="2464905" y="218661"/>
                </a:lnTo>
                <a:lnTo>
                  <a:pt x="2802835" y="39756"/>
                </a:lnTo>
                <a:lnTo>
                  <a:pt x="2464905" y="59635"/>
                </a:lnTo>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C5459416-3001-47CB-803F-106052E3E925}"/>
              </a:ext>
            </a:extLst>
          </p:cNvPr>
          <p:cNvSpPr/>
          <p:nvPr/>
        </p:nvSpPr>
        <p:spPr>
          <a:xfrm>
            <a:off x="2623930" y="4150771"/>
            <a:ext cx="755374" cy="377687"/>
          </a:xfrm>
          <a:custGeom>
            <a:avLst/>
            <a:gdLst>
              <a:gd name="connsiteX0" fmla="*/ 19879 w 755374"/>
              <a:gd name="connsiteY0" fmla="*/ 79513 h 377687"/>
              <a:gd name="connsiteX1" fmla="*/ 377687 w 755374"/>
              <a:gd name="connsiteY1" fmla="*/ 0 h 377687"/>
              <a:gd name="connsiteX2" fmla="*/ 755374 w 755374"/>
              <a:gd name="connsiteY2" fmla="*/ 99391 h 377687"/>
              <a:gd name="connsiteX3" fmla="*/ 477079 w 755374"/>
              <a:gd name="connsiteY3" fmla="*/ 278296 h 377687"/>
              <a:gd name="connsiteX4" fmla="*/ 139148 w 755374"/>
              <a:gd name="connsiteY4" fmla="*/ 377687 h 377687"/>
              <a:gd name="connsiteX5" fmla="*/ 0 w 755374"/>
              <a:gd name="connsiteY5" fmla="*/ 238539 h 3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74" h="377687">
                <a:moveTo>
                  <a:pt x="19879" y="79513"/>
                </a:moveTo>
                <a:lnTo>
                  <a:pt x="377687" y="0"/>
                </a:lnTo>
                <a:lnTo>
                  <a:pt x="755374" y="99391"/>
                </a:lnTo>
                <a:lnTo>
                  <a:pt x="477079" y="278296"/>
                </a:lnTo>
                <a:lnTo>
                  <a:pt x="139148" y="377687"/>
                </a:lnTo>
                <a:lnTo>
                  <a:pt x="0" y="238539"/>
                </a:lnTo>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82C5C1-6DA2-4C00-A769-0414A4C5905F}"/>
              </a:ext>
            </a:extLst>
          </p:cNvPr>
          <p:cNvSpPr/>
          <p:nvPr/>
        </p:nvSpPr>
        <p:spPr>
          <a:xfrm>
            <a:off x="6096000" y="2323421"/>
            <a:ext cx="728663" cy="3166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866992-F24A-4EBF-9BB2-32BE50788C0C}"/>
              </a:ext>
            </a:extLst>
          </p:cNvPr>
          <p:cNvSpPr/>
          <p:nvPr/>
        </p:nvSpPr>
        <p:spPr>
          <a:xfrm rot="120000">
            <a:off x="7015165" y="3418054"/>
            <a:ext cx="711899" cy="3166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C5B0303-6140-416D-ACF8-232ED023C10D}"/>
              </a:ext>
            </a:extLst>
          </p:cNvPr>
          <p:cNvSpPr/>
          <p:nvPr/>
        </p:nvSpPr>
        <p:spPr>
          <a:xfrm>
            <a:off x="6877050" y="2685371"/>
            <a:ext cx="1285875" cy="214312"/>
          </a:xfrm>
          <a:custGeom>
            <a:avLst/>
            <a:gdLst>
              <a:gd name="connsiteX0" fmla="*/ 0 w 1285875"/>
              <a:gd name="connsiteY0" fmla="*/ 204787 h 214312"/>
              <a:gd name="connsiteX1" fmla="*/ 1166813 w 1285875"/>
              <a:gd name="connsiteY1" fmla="*/ 214312 h 214312"/>
              <a:gd name="connsiteX2" fmla="*/ 1285875 w 1285875"/>
              <a:gd name="connsiteY2" fmla="*/ 0 h 214312"/>
              <a:gd name="connsiteX3" fmla="*/ 138113 w 1285875"/>
              <a:gd name="connsiteY3" fmla="*/ 14287 h 214312"/>
              <a:gd name="connsiteX4" fmla="*/ 0 w 1285875"/>
              <a:gd name="connsiteY4" fmla="*/ 204787 h 21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5" h="214312">
                <a:moveTo>
                  <a:pt x="0" y="204787"/>
                </a:moveTo>
                <a:lnTo>
                  <a:pt x="1166813" y="214312"/>
                </a:lnTo>
                <a:lnTo>
                  <a:pt x="1285875" y="0"/>
                </a:lnTo>
                <a:lnTo>
                  <a:pt x="138113" y="14287"/>
                </a:lnTo>
                <a:lnTo>
                  <a:pt x="0" y="204787"/>
                </a:lnTo>
                <a:close/>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662CC68-EA5F-4589-8192-4303C5750ED6}"/>
              </a:ext>
            </a:extLst>
          </p:cNvPr>
          <p:cNvSpPr/>
          <p:nvPr/>
        </p:nvSpPr>
        <p:spPr>
          <a:xfrm>
            <a:off x="8324850" y="3052083"/>
            <a:ext cx="2105025" cy="223838"/>
          </a:xfrm>
          <a:custGeom>
            <a:avLst/>
            <a:gdLst>
              <a:gd name="connsiteX0" fmla="*/ 490538 w 2105025"/>
              <a:gd name="connsiteY0" fmla="*/ 95250 h 223838"/>
              <a:gd name="connsiteX1" fmla="*/ 1233488 w 2105025"/>
              <a:gd name="connsiteY1" fmla="*/ 147638 h 223838"/>
              <a:gd name="connsiteX2" fmla="*/ 2105025 w 2105025"/>
              <a:gd name="connsiteY2" fmla="*/ 223838 h 223838"/>
              <a:gd name="connsiteX3" fmla="*/ 2100263 w 2105025"/>
              <a:gd name="connsiteY3" fmla="*/ 0 h 223838"/>
              <a:gd name="connsiteX4" fmla="*/ 0 w 2105025"/>
              <a:gd name="connsiteY4" fmla="*/ 47625 h 223838"/>
              <a:gd name="connsiteX5" fmla="*/ 566738 w 2105025"/>
              <a:gd name="connsiteY5" fmla="*/ 95250 h 22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025" h="223838">
                <a:moveTo>
                  <a:pt x="490538" y="95250"/>
                </a:moveTo>
                <a:lnTo>
                  <a:pt x="1233488" y="147638"/>
                </a:lnTo>
                <a:lnTo>
                  <a:pt x="2105025" y="223838"/>
                </a:lnTo>
                <a:cubicBezTo>
                  <a:pt x="2103438" y="149225"/>
                  <a:pt x="2101850" y="74613"/>
                  <a:pt x="2100263" y="0"/>
                </a:cubicBezTo>
                <a:lnTo>
                  <a:pt x="0" y="47625"/>
                </a:lnTo>
                <a:lnTo>
                  <a:pt x="566738" y="95250"/>
                </a:lnTo>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EBFBCD3-67BC-401E-A7A3-F2A849CB29A6}"/>
              </a:ext>
            </a:extLst>
          </p:cNvPr>
          <p:cNvSpPr txBox="1"/>
          <p:nvPr/>
        </p:nvSpPr>
        <p:spPr>
          <a:xfrm>
            <a:off x="8428383" y="2935652"/>
            <a:ext cx="1975028" cy="400110"/>
          </a:xfrm>
          <a:prstGeom prst="rect">
            <a:avLst/>
          </a:prstGeom>
          <a:noFill/>
        </p:spPr>
        <p:txBody>
          <a:bodyPr wrap="none" rtlCol="0">
            <a:spAutoFit/>
          </a:bodyPr>
          <a:lstStyle/>
          <a:p>
            <a:r>
              <a:rPr lang="en-US" sz="2000" b="1" dirty="0"/>
              <a:t>continental crust</a:t>
            </a:r>
          </a:p>
        </p:txBody>
      </p:sp>
      <p:sp>
        <p:nvSpPr>
          <p:cNvPr id="18" name="Freeform: Shape 17">
            <a:extLst>
              <a:ext uri="{FF2B5EF4-FFF2-40B4-BE49-F238E27FC236}">
                <a16:creationId xmlns:a16="http://schemas.microsoft.com/office/drawing/2014/main" id="{CA5B14DE-8BB9-4219-BD0E-1D0F02E84460}"/>
              </a:ext>
            </a:extLst>
          </p:cNvPr>
          <p:cNvSpPr/>
          <p:nvPr/>
        </p:nvSpPr>
        <p:spPr>
          <a:xfrm>
            <a:off x="1547813" y="3690258"/>
            <a:ext cx="566737" cy="147638"/>
          </a:xfrm>
          <a:custGeom>
            <a:avLst/>
            <a:gdLst>
              <a:gd name="connsiteX0" fmla="*/ 38100 w 566737"/>
              <a:gd name="connsiteY0" fmla="*/ 0 h 147638"/>
              <a:gd name="connsiteX1" fmla="*/ 566737 w 566737"/>
              <a:gd name="connsiteY1" fmla="*/ 0 h 147638"/>
              <a:gd name="connsiteX2" fmla="*/ 552450 w 566737"/>
              <a:gd name="connsiteY2" fmla="*/ 119063 h 147638"/>
              <a:gd name="connsiteX3" fmla="*/ 0 w 566737"/>
              <a:gd name="connsiteY3" fmla="*/ 147638 h 147638"/>
              <a:gd name="connsiteX4" fmla="*/ 38100 w 566737"/>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7" h="147638">
                <a:moveTo>
                  <a:pt x="38100" y="0"/>
                </a:moveTo>
                <a:lnTo>
                  <a:pt x="566737" y="0"/>
                </a:lnTo>
                <a:lnTo>
                  <a:pt x="552450" y="119063"/>
                </a:lnTo>
                <a:lnTo>
                  <a:pt x="0" y="147638"/>
                </a:lnTo>
                <a:lnTo>
                  <a:pt x="3810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0279E299-173A-4798-98F8-3ABC450246E2}"/>
              </a:ext>
            </a:extLst>
          </p:cNvPr>
          <p:cNvSpPr/>
          <p:nvPr/>
        </p:nvSpPr>
        <p:spPr>
          <a:xfrm>
            <a:off x="4150519" y="2852058"/>
            <a:ext cx="642937" cy="235744"/>
          </a:xfrm>
          <a:custGeom>
            <a:avLst/>
            <a:gdLst>
              <a:gd name="connsiteX0" fmla="*/ 0 w 642937"/>
              <a:gd name="connsiteY0" fmla="*/ 214313 h 235744"/>
              <a:gd name="connsiteX1" fmla="*/ 228600 w 642937"/>
              <a:gd name="connsiteY1" fmla="*/ 123825 h 235744"/>
              <a:gd name="connsiteX2" fmla="*/ 476250 w 642937"/>
              <a:gd name="connsiteY2" fmla="*/ 30956 h 235744"/>
              <a:gd name="connsiteX3" fmla="*/ 642937 w 642937"/>
              <a:gd name="connsiteY3" fmla="*/ 0 h 235744"/>
              <a:gd name="connsiteX4" fmla="*/ 64294 w 642937"/>
              <a:gd name="connsiteY4" fmla="*/ 235744 h 235744"/>
              <a:gd name="connsiteX5" fmla="*/ 0 w 642937"/>
              <a:gd name="connsiteY5" fmla="*/ 214313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7" h="235744">
                <a:moveTo>
                  <a:pt x="0" y="214313"/>
                </a:moveTo>
                <a:lnTo>
                  <a:pt x="228600" y="123825"/>
                </a:lnTo>
                <a:lnTo>
                  <a:pt x="476250" y="30956"/>
                </a:lnTo>
                <a:lnTo>
                  <a:pt x="642937" y="0"/>
                </a:lnTo>
                <a:lnTo>
                  <a:pt x="64294" y="235744"/>
                </a:lnTo>
                <a:lnTo>
                  <a:pt x="0" y="214313"/>
                </a:lnTo>
                <a:close/>
              </a:path>
            </a:pathLst>
          </a:custGeom>
          <a:solidFill>
            <a:srgbClr val="797E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A01C5335-09A6-46A3-AB0B-AABE2F6E71CA}"/>
              </a:ext>
            </a:extLst>
          </p:cNvPr>
          <p:cNvSpPr/>
          <p:nvPr/>
        </p:nvSpPr>
        <p:spPr>
          <a:xfrm>
            <a:off x="3498160" y="2781720"/>
            <a:ext cx="1566209" cy="762000"/>
          </a:xfrm>
          <a:custGeom>
            <a:avLst/>
            <a:gdLst>
              <a:gd name="connsiteX0" fmla="*/ 1348154 w 1524000"/>
              <a:gd name="connsiteY0" fmla="*/ 23446 h 762000"/>
              <a:gd name="connsiteX1" fmla="*/ 1348154 w 1524000"/>
              <a:gd name="connsiteY1" fmla="*/ 23446 h 762000"/>
              <a:gd name="connsiteX2" fmla="*/ 1242646 w 1524000"/>
              <a:gd name="connsiteY2" fmla="*/ 70338 h 762000"/>
              <a:gd name="connsiteX3" fmla="*/ 1101969 w 1524000"/>
              <a:gd name="connsiteY3" fmla="*/ 105507 h 762000"/>
              <a:gd name="connsiteX4" fmla="*/ 633046 w 1524000"/>
              <a:gd name="connsiteY4" fmla="*/ 339969 h 762000"/>
              <a:gd name="connsiteX5" fmla="*/ 0 w 1524000"/>
              <a:gd name="connsiteY5" fmla="*/ 609600 h 762000"/>
              <a:gd name="connsiteX6" fmla="*/ 0 w 1524000"/>
              <a:gd name="connsiteY6" fmla="*/ 691661 h 762000"/>
              <a:gd name="connsiteX7" fmla="*/ 93785 w 1524000"/>
              <a:gd name="connsiteY7" fmla="*/ 762000 h 762000"/>
              <a:gd name="connsiteX8" fmla="*/ 211016 w 1524000"/>
              <a:gd name="connsiteY8" fmla="*/ 750276 h 762000"/>
              <a:gd name="connsiteX9" fmla="*/ 644769 w 1524000"/>
              <a:gd name="connsiteY9" fmla="*/ 457200 h 762000"/>
              <a:gd name="connsiteX10" fmla="*/ 1207477 w 1524000"/>
              <a:gd name="connsiteY10" fmla="*/ 293076 h 762000"/>
              <a:gd name="connsiteX11" fmla="*/ 1524000 w 1524000"/>
              <a:gd name="connsiteY11" fmla="*/ 246184 h 762000"/>
              <a:gd name="connsiteX12" fmla="*/ 1524000 w 1524000"/>
              <a:gd name="connsiteY12" fmla="*/ 0 h 762000"/>
              <a:gd name="connsiteX13" fmla="*/ 1348154 w 1524000"/>
              <a:gd name="connsiteY13" fmla="*/ 23446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0" h="762000">
                <a:moveTo>
                  <a:pt x="1348154" y="23446"/>
                </a:moveTo>
                <a:lnTo>
                  <a:pt x="1348154" y="23446"/>
                </a:lnTo>
                <a:lnTo>
                  <a:pt x="1242646" y="70338"/>
                </a:lnTo>
                <a:lnTo>
                  <a:pt x="1101969" y="105507"/>
                </a:lnTo>
                <a:lnTo>
                  <a:pt x="633046" y="339969"/>
                </a:lnTo>
                <a:lnTo>
                  <a:pt x="0" y="609600"/>
                </a:lnTo>
                <a:lnTo>
                  <a:pt x="0" y="691661"/>
                </a:lnTo>
                <a:lnTo>
                  <a:pt x="93785" y="762000"/>
                </a:lnTo>
                <a:lnTo>
                  <a:pt x="211016" y="750276"/>
                </a:lnTo>
                <a:lnTo>
                  <a:pt x="644769" y="457200"/>
                </a:lnTo>
                <a:lnTo>
                  <a:pt x="1207477" y="293076"/>
                </a:lnTo>
                <a:lnTo>
                  <a:pt x="1524000" y="246184"/>
                </a:lnTo>
                <a:lnTo>
                  <a:pt x="1524000" y="0"/>
                </a:lnTo>
                <a:lnTo>
                  <a:pt x="1348154" y="23446"/>
                </a:lnTo>
                <a:close/>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59DF51D6-E7D5-45EE-80C0-789D0119D37C}"/>
              </a:ext>
            </a:extLst>
          </p:cNvPr>
          <p:cNvSpPr/>
          <p:nvPr/>
        </p:nvSpPr>
        <p:spPr>
          <a:xfrm rot="240145">
            <a:off x="3782179" y="2940348"/>
            <a:ext cx="1723292" cy="592045"/>
          </a:xfrm>
          <a:custGeom>
            <a:avLst/>
            <a:gdLst>
              <a:gd name="connsiteX0" fmla="*/ 1207477 w 1723292"/>
              <a:gd name="connsiteY0" fmla="*/ 82061 h 644769"/>
              <a:gd name="connsiteX1" fmla="*/ 1207477 w 1723292"/>
              <a:gd name="connsiteY1" fmla="*/ 82061 h 644769"/>
              <a:gd name="connsiteX2" fmla="*/ 1207477 w 1723292"/>
              <a:gd name="connsiteY2" fmla="*/ 82061 h 644769"/>
              <a:gd name="connsiteX3" fmla="*/ 808892 w 1723292"/>
              <a:gd name="connsiteY3" fmla="*/ 187569 h 644769"/>
              <a:gd name="connsiteX4" fmla="*/ 574431 w 1723292"/>
              <a:gd name="connsiteY4" fmla="*/ 246184 h 644769"/>
              <a:gd name="connsiteX5" fmla="*/ 58615 w 1723292"/>
              <a:gd name="connsiteY5" fmla="*/ 539261 h 644769"/>
              <a:gd name="connsiteX6" fmla="*/ 0 w 1723292"/>
              <a:gd name="connsiteY6" fmla="*/ 609600 h 644769"/>
              <a:gd name="connsiteX7" fmla="*/ 140677 w 1723292"/>
              <a:gd name="connsiteY7" fmla="*/ 644769 h 644769"/>
              <a:gd name="connsiteX8" fmla="*/ 527538 w 1723292"/>
              <a:gd name="connsiteY8" fmla="*/ 515815 h 644769"/>
              <a:gd name="connsiteX9" fmla="*/ 1043354 w 1723292"/>
              <a:gd name="connsiteY9" fmla="*/ 339969 h 644769"/>
              <a:gd name="connsiteX10" fmla="*/ 1477108 w 1723292"/>
              <a:gd name="connsiteY10" fmla="*/ 293077 h 644769"/>
              <a:gd name="connsiteX11" fmla="*/ 1723292 w 1723292"/>
              <a:gd name="connsiteY11" fmla="*/ 257908 h 644769"/>
              <a:gd name="connsiteX12" fmla="*/ 1641231 w 1723292"/>
              <a:gd name="connsiteY12" fmla="*/ 0 h 644769"/>
              <a:gd name="connsiteX13" fmla="*/ 1207477 w 1723292"/>
              <a:gd name="connsiteY13" fmla="*/ 82061 h 64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3292" h="644769">
                <a:moveTo>
                  <a:pt x="1207477" y="82061"/>
                </a:moveTo>
                <a:lnTo>
                  <a:pt x="1207477" y="82061"/>
                </a:lnTo>
                <a:lnTo>
                  <a:pt x="1207477" y="82061"/>
                </a:lnTo>
                <a:lnTo>
                  <a:pt x="808892" y="187569"/>
                </a:lnTo>
                <a:lnTo>
                  <a:pt x="574431" y="246184"/>
                </a:lnTo>
                <a:lnTo>
                  <a:pt x="58615" y="539261"/>
                </a:lnTo>
                <a:lnTo>
                  <a:pt x="0" y="609600"/>
                </a:lnTo>
                <a:lnTo>
                  <a:pt x="140677" y="644769"/>
                </a:lnTo>
                <a:lnTo>
                  <a:pt x="527538" y="515815"/>
                </a:lnTo>
                <a:lnTo>
                  <a:pt x="1043354" y="339969"/>
                </a:lnTo>
                <a:lnTo>
                  <a:pt x="1477108" y="293077"/>
                </a:lnTo>
                <a:lnTo>
                  <a:pt x="1723292" y="257908"/>
                </a:lnTo>
                <a:lnTo>
                  <a:pt x="1641231" y="0"/>
                </a:lnTo>
                <a:lnTo>
                  <a:pt x="1207477" y="82061"/>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909B1C2-B56C-431E-9EB4-2D3E0EF2BDC2}"/>
              </a:ext>
            </a:extLst>
          </p:cNvPr>
          <p:cNvSpPr/>
          <p:nvPr/>
        </p:nvSpPr>
        <p:spPr>
          <a:xfrm>
            <a:off x="3750102" y="3110093"/>
            <a:ext cx="2086707" cy="584871"/>
          </a:xfrm>
          <a:custGeom>
            <a:avLst/>
            <a:gdLst>
              <a:gd name="connsiteX0" fmla="*/ 2028092 w 2086707"/>
              <a:gd name="connsiteY0" fmla="*/ 0 h 539261"/>
              <a:gd name="connsiteX1" fmla="*/ 1512277 w 2086707"/>
              <a:gd name="connsiteY1" fmla="*/ 117231 h 539261"/>
              <a:gd name="connsiteX2" fmla="*/ 1066800 w 2086707"/>
              <a:gd name="connsiteY2" fmla="*/ 152400 h 539261"/>
              <a:gd name="connsiteX3" fmla="*/ 691661 w 2086707"/>
              <a:gd name="connsiteY3" fmla="*/ 187569 h 539261"/>
              <a:gd name="connsiteX4" fmla="*/ 328246 w 2086707"/>
              <a:gd name="connsiteY4" fmla="*/ 281354 h 539261"/>
              <a:gd name="connsiteX5" fmla="*/ 0 w 2086707"/>
              <a:gd name="connsiteY5" fmla="*/ 363415 h 539261"/>
              <a:gd name="connsiteX6" fmla="*/ 11723 w 2086707"/>
              <a:gd name="connsiteY6" fmla="*/ 457200 h 539261"/>
              <a:gd name="connsiteX7" fmla="*/ 293077 w 2086707"/>
              <a:gd name="connsiteY7" fmla="*/ 539261 h 539261"/>
              <a:gd name="connsiteX8" fmla="*/ 633046 w 2086707"/>
              <a:gd name="connsiteY8" fmla="*/ 504092 h 539261"/>
              <a:gd name="connsiteX9" fmla="*/ 1031630 w 2086707"/>
              <a:gd name="connsiteY9" fmla="*/ 433754 h 539261"/>
              <a:gd name="connsiteX10" fmla="*/ 1992923 w 2086707"/>
              <a:gd name="connsiteY10" fmla="*/ 199292 h 539261"/>
              <a:gd name="connsiteX11" fmla="*/ 2086707 w 2086707"/>
              <a:gd name="connsiteY11" fmla="*/ 0 h 53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6707" h="539261">
                <a:moveTo>
                  <a:pt x="2028092" y="0"/>
                </a:moveTo>
                <a:lnTo>
                  <a:pt x="1512277" y="117231"/>
                </a:lnTo>
                <a:lnTo>
                  <a:pt x="1066800" y="152400"/>
                </a:lnTo>
                <a:lnTo>
                  <a:pt x="691661" y="187569"/>
                </a:lnTo>
                <a:lnTo>
                  <a:pt x="328246" y="281354"/>
                </a:lnTo>
                <a:lnTo>
                  <a:pt x="0" y="363415"/>
                </a:lnTo>
                <a:lnTo>
                  <a:pt x="11723" y="457200"/>
                </a:lnTo>
                <a:lnTo>
                  <a:pt x="293077" y="539261"/>
                </a:lnTo>
                <a:lnTo>
                  <a:pt x="633046" y="504092"/>
                </a:lnTo>
                <a:lnTo>
                  <a:pt x="1031630" y="433754"/>
                </a:lnTo>
                <a:lnTo>
                  <a:pt x="1992923" y="199292"/>
                </a:lnTo>
                <a:lnTo>
                  <a:pt x="2086707" y="0"/>
                </a:lnTo>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039A662-5A31-45F7-9AB7-8D5614C01881}"/>
              </a:ext>
            </a:extLst>
          </p:cNvPr>
          <p:cNvSpPr/>
          <p:nvPr/>
        </p:nvSpPr>
        <p:spPr>
          <a:xfrm>
            <a:off x="799516" y="3288047"/>
            <a:ext cx="3173632" cy="3193994"/>
          </a:xfrm>
          <a:custGeom>
            <a:avLst/>
            <a:gdLst>
              <a:gd name="connsiteX0" fmla="*/ 2107095 w 2266121"/>
              <a:gd name="connsiteY0" fmla="*/ 0 h 3001617"/>
              <a:gd name="connsiteX1" fmla="*/ 1729408 w 2266121"/>
              <a:gd name="connsiteY1" fmla="*/ 278295 h 3001617"/>
              <a:gd name="connsiteX2" fmla="*/ 1232452 w 2266121"/>
              <a:gd name="connsiteY2" fmla="*/ 715617 h 3001617"/>
              <a:gd name="connsiteX3" fmla="*/ 815008 w 2266121"/>
              <a:gd name="connsiteY3" fmla="*/ 1311965 h 3001617"/>
              <a:gd name="connsiteX4" fmla="*/ 218660 w 2266121"/>
              <a:gd name="connsiteY4" fmla="*/ 2325756 h 3001617"/>
              <a:gd name="connsiteX5" fmla="*/ 0 w 2266121"/>
              <a:gd name="connsiteY5" fmla="*/ 2941982 h 3001617"/>
              <a:gd name="connsiteX6" fmla="*/ 337930 w 2266121"/>
              <a:gd name="connsiteY6" fmla="*/ 3001617 h 3001617"/>
              <a:gd name="connsiteX7" fmla="*/ 536713 w 2266121"/>
              <a:gd name="connsiteY7" fmla="*/ 2445026 h 3001617"/>
              <a:gd name="connsiteX8" fmla="*/ 1013791 w 2266121"/>
              <a:gd name="connsiteY8" fmla="*/ 1610139 h 3001617"/>
              <a:gd name="connsiteX9" fmla="*/ 1490869 w 2266121"/>
              <a:gd name="connsiteY9" fmla="*/ 894521 h 3001617"/>
              <a:gd name="connsiteX10" fmla="*/ 1948069 w 2266121"/>
              <a:gd name="connsiteY10" fmla="*/ 536713 h 3001617"/>
              <a:gd name="connsiteX11" fmla="*/ 2266121 w 2266121"/>
              <a:gd name="connsiteY11" fmla="*/ 377687 h 3001617"/>
              <a:gd name="connsiteX12" fmla="*/ 2206487 w 2266121"/>
              <a:gd name="connsiteY12" fmla="*/ 39756 h 300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6121" h="3001617">
                <a:moveTo>
                  <a:pt x="2107095" y="0"/>
                </a:moveTo>
                <a:lnTo>
                  <a:pt x="1729408" y="278295"/>
                </a:lnTo>
                <a:lnTo>
                  <a:pt x="1232452" y="715617"/>
                </a:lnTo>
                <a:lnTo>
                  <a:pt x="815008" y="1311965"/>
                </a:lnTo>
                <a:lnTo>
                  <a:pt x="218660" y="2325756"/>
                </a:lnTo>
                <a:lnTo>
                  <a:pt x="0" y="2941982"/>
                </a:lnTo>
                <a:lnTo>
                  <a:pt x="337930" y="3001617"/>
                </a:lnTo>
                <a:lnTo>
                  <a:pt x="536713" y="2445026"/>
                </a:lnTo>
                <a:lnTo>
                  <a:pt x="1013791" y="1610139"/>
                </a:lnTo>
                <a:lnTo>
                  <a:pt x="1490869" y="894521"/>
                </a:lnTo>
                <a:lnTo>
                  <a:pt x="1948069" y="536713"/>
                </a:lnTo>
                <a:lnTo>
                  <a:pt x="2266121" y="377687"/>
                </a:lnTo>
                <a:lnTo>
                  <a:pt x="2206487" y="39756"/>
                </a:lnTo>
              </a:path>
            </a:pathLst>
          </a:custGeom>
          <a:solidFill>
            <a:srgbClr val="7B99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BBE4C78-76AA-4851-B4FC-8C3222F64D0C}"/>
              </a:ext>
            </a:extLst>
          </p:cNvPr>
          <p:cNvSpPr/>
          <p:nvPr/>
        </p:nvSpPr>
        <p:spPr>
          <a:xfrm>
            <a:off x="4098960" y="2935652"/>
            <a:ext cx="376237" cy="116431"/>
          </a:xfrm>
          <a:custGeom>
            <a:avLst/>
            <a:gdLst>
              <a:gd name="connsiteX0" fmla="*/ 0 w 376237"/>
              <a:gd name="connsiteY0" fmla="*/ 38100 h 123825"/>
              <a:gd name="connsiteX1" fmla="*/ 157162 w 376237"/>
              <a:gd name="connsiteY1" fmla="*/ 19050 h 123825"/>
              <a:gd name="connsiteX2" fmla="*/ 376237 w 376237"/>
              <a:gd name="connsiteY2" fmla="*/ 0 h 123825"/>
              <a:gd name="connsiteX3" fmla="*/ 33337 w 376237"/>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376237" h="123825">
                <a:moveTo>
                  <a:pt x="0" y="38100"/>
                </a:moveTo>
                <a:lnTo>
                  <a:pt x="157162" y="19050"/>
                </a:lnTo>
                <a:lnTo>
                  <a:pt x="376237" y="0"/>
                </a:lnTo>
                <a:lnTo>
                  <a:pt x="33337" y="123825"/>
                </a:lnTo>
              </a:path>
            </a:pathLst>
          </a:custGeom>
          <a:solidFill>
            <a:srgbClr val="797E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FB5EB12-39D7-4CC1-ADA1-82F104A4F951}"/>
              </a:ext>
            </a:extLst>
          </p:cNvPr>
          <p:cNvSpPr/>
          <p:nvPr/>
        </p:nvSpPr>
        <p:spPr>
          <a:xfrm>
            <a:off x="3362325" y="2904446"/>
            <a:ext cx="1128713" cy="500062"/>
          </a:xfrm>
          <a:custGeom>
            <a:avLst/>
            <a:gdLst>
              <a:gd name="connsiteX0" fmla="*/ 71438 w 1128713"/>
              <a:gd name="connsiteY0" fmla="*/ 476250 h 500062"/>
              <a:gd name="connsiteX1" fmla="*/ 504825 w 1128713"/>
              <a:gd name="connsiteY1" fmla="*/ 261937 h 500062"/>
              <a:gd name="connsiteX2" fmla="*/ 752475 w 1128713"/>
              <a:gd name="connsiteY2" fmla="*/ 157162 h 500062"/>
              <a:gd name="connsiteX3" fmla="*/ 1128713 w 1128713"/>
              <a:gd name="connsiteY3" fmla="*/ 33337 h 500062"/>
              <a:gd name="connsiteX4" fmla="*/ 1057275 w 1128713"/>
              <a:gd name="connsiteY4" fmla="*/ 0 h 500062"/>
              <a:gd name="connsiteX5" fmla="*/ 881063 w 1128713"/>
              <a:gd name="connsiteY5" fmla="*/ 4762 h 500062"/>
              <a:gd name="connsiteX6" fmla="*/ 719138 w 1128713"/>
              <a:gd name="connsiteY6" fmla="*/ 42862 h 500062"/>
              <a:gd name="connsiteX7" fmla="*/ 481013 w 1128713"/>
              <a:gd name="connsiteY7" fmla="*/ 200025 h 500062"/>
              <a:gd name="connsiteX8" fmla="*/ 0 w 1128713"/>
              <a:gd name="connsiteY8" fmla="*/ 500062 h 500062"/>
              <a:gd name="connsiteX9" fmla="*/ 609600 w 1128713"/>
              <a:gd name="connsiteY9" fmla="*/ 219075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8713" h="500062">
                <a:moveTo>
                  <a:pt x="71438" y="476250"/>
                </a:moveTo>
                <a:lnTo>
                  <a:pt x="504825" y="261937"/>
                </a:lnTo>
                <a:lnTo>
                  <a:pt x="752475" y="157162"/>
                </a:lnTo>
                <a:lnTo>
                  <a:pt x="1128713" y="33337"/>
                </a:lnTo>
                <a:lnTo>
                  <a:pt x="1057275" y="0"/>
                </a:lnTo>
                <a:lnTo>
                  <a:pt x="881063" y="4762"/>
                </a:lnTo>
                <a:lnTo>
                  <a:pt x="719138" y="42862"/>
                </a:lnTo>
                <a:lnTo>
                  <a:pt x="481013" y="200025"/>
                </a:lnTo>
                <a:lnTo>
                  <a:pt x="0" y="500062"/>
                </a:lnTo>
                <a:lnTo>
                  <a:pt x="609600" y="219075"/>
                </a:lnTo>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1E733CF-226A-47FB-A0FE-800460011159}"/>
              </a:ext>
            </a:extLst>
          </p:cNvPr>
          <p:cNvSpPr/>
          <p:nvPr/>
        </p:nvSpPr>
        <p:spPr>
          <a:xfrm>
            <a:off x="3224213" y="2875871"/>
            <a:ext cx="933450" cy="589618"/>
          </a:xfrm>
          <a:custGeom>
            <a:avLst/>
            <a:gdLst>
              <a:gd name="connsiteX0" fmla="*/ 0 w 933450"/>
              <a:gd name="connsiteY0" fmla="*/ 576262 h 576262"/>
              <a:gd name="connsiteX1" fmla="*/ 390525 w 933450"/>
              <a:gd name="connsiteY1" fmla="*/ 304800 h 576262"/>
              <a:gd name="connsiteX2" fmla="*/ 590550 w 933450"/>
              <a:gd name="connsiteY2" fmla="*/ 128587 h 576262"/>
              <a:gd name="connsiteX3" fmla="*/ 747712 w 933450"/>
              <a:gd name="connsiteY3" fmla="*/ 4762 h 576262"/>
              <a:gd name="connsiteX4" fmla="*/ 852487 w 933450"/>
              <a:gd name="connsiteY4" fmla="*/ 0 h 576262"/>
              <a:gd name="connsiteX5" fmla="*/ 933450 w 933450"/>
              <a:gd name="connsiteY5" fmla="*/ 57150 h 576262"/>
              <a:gd name="connsiteX6" fmla="*/ 728662 w 933450"/>
              <a:gd name="connsiteY6" fmla="*/ 142875 h 576262"/>
              <a:gd name="connsiteX7" fmla="*/ 0 w 933450"/>
              <a:gd name="connsiteY7" fmla="*/ 576262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450" h="576262">
                <a:moveTo>
                  <a:pt x="0" y="576262"/>
                </a:moveTo>
                <a:lnTo>
                  <a:pt x="390525" y="304800"/>
                </a:lnTo>
                <a:lnTo>
                  <a:pt x="590550" y="128587"/>
                </a:lnTo>
                <a:lnTo>
                  <a:pt x="747712" y="4762"/>
                </a:lnTo>
                <a:lnTo>
                  <a:pt x="852487" y="0"/>
                </a:lnTo>
                <a:lnTo>
                  <a:pt x="933450" y="57150"/>
                </a:lnTo>
                <a:lnTo>
                  <a:pt x="728662" y="142875"/>
                </a:lnTo>
                <a:lnTo>
                  <a:pt x="0" y="576262"/>
                </a:lnTo>
                <a:close/>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C5E0075-D675-4DCD-B788-1D4206EC83D4}"/>
              </a:ext>
            </a:extLst>
          </p:cNvPr>
          <p:cNvSpPr/>
          <p:nvPr/>
        </p:nvSpPr>
        <p:spPr>
          <a:xfrm>
            <a:off x="3190875" y="2804433"/>
            <a:ext cx="881063" cy="681038"/>
          </a:xfrm>
          <a:custGeom>
            <a:avLst/>
            <a:gdLst>
              <a:gd name="connsiteX0" fmla="*/ 881063 w 881063"/>
              <a:gd name="connsiteY0" fmla="*/ 80963 h 681038"/>
              <a:gd name="connsiteX1" fmla="*/ 823913 w 881063"/>
              <a:gd name="connsiteY1" fmla="*/ 19050 h 681038"/>
              <a:gd name="connsiteX2" fmla="*/ 776288 w 881063"/>
              <a:gd name="connsiteY2" fmla="*/ 0 h 681038"/>
              <a:gd name="connsiteX3" fmla="*/ 628650 w 881063"/>
              <a:gd name="connsiteY3" fmla="*/ 28575 h 681038"/>
              <a:gd name="connsiteX4" fmla="*/ 309563 w 881063"/>
              <a:gd name="connsiteY4" fmla="*/ 347663 h 681038"/>
              <a:gd name="connsiteX5" fmla="*/ 0 w 881063"/>
              <a:gd name="connsiteY5" fmla="*/ 681038 h 681038"/>
              <a:gd name="connsiteX6" fmla="*/ 471488 w 881063"/>
              <a:gd name="connsiteY6" fmla="*/ 319088 h 681038"/>
              <a:gd name="connsiteX7" fmla="*/ 762000 w 881063"/>
              <a:gd name="connsiteY7" fmla="*/ 104775 h 681038"/>
              <a:gd name="connsiteX8" fmla="*/ 881063 w 881063"/>
              <a:gd name="connsiteY8" fmla="*/ 80963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063" h="681038">
                <a:moveTo>
                  <a:pt x="881063" y="80963"/>
                </a:moveTo>
                <a:lnTo>
                  <a:pt x="823913" y="19050"/>
                </a:lnTo>
                <a:lnTo>
                  <a:pt x="776288" y="0"/>
                </a:lnTo>
                <a:lnTo>
                  <a:pt x="628650" y="28575"/>
                </a:lnTo>
                <a:lnTo>
                  <a:pt x="309563" y="347663"/>
                </a:lnTo>
                <a:lnTo>
                  <a:pt x="0" y="681038"/>
                </a:lnTo>
                <a:lnTo>
                  <a:pt x="471488" y="319088"/>
                </a:lnTo>
                <a:lnTo>
                  <a:pt x="762000" y="104775"/>
                </a:lnTo>
                <a:lnTo>
                  <a:pt x="881063" y="80963"/>
                </a:lnTo>
                <a:close/>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755C5E08-D88C-4147-AA9A-0FDF211373AF}"/>
              </a:ext>
            </a:extLst>
          </p:cNvPr>
          <p:cNvSpPr/>
          <p:nvPr/>
        </p:nvSpPr>
        <p:spPr>
          <a:xfrm>
            <a:off x="3171825" y="2761571"/>
            <a:ext cx="766763" cy="728662"/>
          </a:xfrm>
          <a:custGeom>
            <a:avLst/>
            <a:gdLst>
              <a:gd name="connsiteX0" fmla="*/ 766763 w 766763"/>
              <a:gd name="connsiteY0" fmla="*/ 47625 h 728662"/>
              <a:gd name="connsiteX1" fmla="*/ 666750 w 766763"/>
              <a:gd name="connsiteY1" fmla="*/ 4762 h 728662"/>
              <a:gd name="connsiteX2" fmla="*/ 595313 w 766763"/>
              <a:gd name="connsiteY2" fmla="*/ 0 h 728662"/>
              <a:gd name="connsiteX3" fmla="*/ 523875 w 766763"/>
              <a:gd name="connsiteY3" fmla="*/ 42862 h 728662"/>
              <a:gd name="connsiteX4" fmla="*/ 142875 w 766763"/>
              <a:gd name="connsiteY4" fmla="*/ 485775 h 728662"/>
              <a:gd name="connsiteX5" fmla="*/ 0 w 766763"/>
              <a:gd name="connsiteY5" fmla="*/ 728662 h 728662"/>
              <a:gd name="connsiteX6" fmla="*/ 338138 w 766763"/>
              <a:gd name="connsiteY6" fmla="*/ 381000 h 728662"/>
              <a:gd name="connsiteX7" fmla="*/ 628650 w 766763"/>
              <a:gd name="connsiteY7" fmla="*/ 100012 h 728662"/>
              <a:gd name="connsiteX8" fmla="*/ 714375 w 766763"/>
              <a:gd name="connsiteY8" fmla="*/ 66675 h 728662"/>
              <a:gd name="connsiteX9" fmla="*/ 766763 w 766763"/>
              <a:gd name="connsiteY9" fmla="*/ 47625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763" h="728662">
                <a:moveTo>
                  <a:pt x="766763" y="47625"/>
                </a:moveTo>
                <a:lnTo>
                  <a:pt x="666750" y="4762"/>
                </a:lnTo>
                <a:lnTo>
                  <a:pt x="595313" y="0"/>
                </a:lnTo>
                <a:lnTo>
                  <a:pt x="523875" y="42862"/>
                </a:lnTo>
                <a:lnTo>
                  <a:pt x="142875" y="485775"/>
                </a:lnTo>
                <a:lnTo>
                  <a:pt x="0" y="728662"/>
                </a:lnTo>
                <a:lnTo>
                  <a:pt x="338138" y="381000"/>
                </a:lnTo>
                <a:lnTo>
                  <a:pt x="628650" y="100012"/>
                </a:lnTo>
                <a:lnTo>
                  <a:pt x="714375" y="66675"/>
                </a:lnTo>
                <a:lnTo>
                  <a:pt x="766763" y="47625"/>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DC5A814-7ABB-4B36-91BF-62F47DA37A3B}"/>
              </a:ext>
            </a:extLst>
          </p:cNvPr>
          <p:cNvSpPr/>
          <p:nvPr/>
        </p:nvSpPr>
        <p:spPr>
          <a:xfrm>
            <a:off x="3081338" y="2728233"/>
            <a:ext cx="719137" cy="795338"/>
          </a:xfrm>
          <a:custGeom>
            <a:avLst/>
            <a:gdLst>
              <a:gd name="connsiteX0" fmla="*/ 719137 w 719137"/>
              <a:gd name="connsiteY0" fmla="*/ 23813 h 795338"/>
              <a:gd name="connsiteX1" fmla="*/ 619125 w 719137"/>
              <a:gd name="connsiteY1" fmla="*/ 0 h 795338"/>
              <a:gd name="connsiteX2" fmla="*/ 538162 w 719137"/>
              <a:gd name="connsiteY2" fmla="*/ 47625 h 795338"/>
              <a:gd name="connsiteX3" fmla="*/ 261937 w 719137"/>
              <a:gd name="connsiteY3" fmla="*/ 381000 h 795338"/>
              <a:gd name="connsiteX4" fmla="*/ 0 w 719137"/>
              <a:gd name="connsiteY4" fmla="*/ 795338 h 795338"/>
              <a:gd name="connsiteX5" fmla="*/ 190500 w 719137"/>
              <a:gd name="connsiteY5" fmla="*/ 595313 h 795338"/>
              <a:gd name="connsiteX6" fmla="*/ 395287 w 719137"/>
              <a:gd name="connsiteY6" fmla="*/ 328613 h 795338"/>
              <a:gd name="connsiteX7" fmla="*/ 657225 w 719137"/>
              <a:gd name="connsiteY7" fmla="*/ 47625 h 795338"/>
              <a:gd name="connsiteX8" fmla="*/ 719137 w 719137"/>
              <a:gd name="connsiteY8" fmla="*/ 23813 h 79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37" h="795338">
                <a:moveTo>
                  <a:pt x="719137" y="23813"/>
                </a:moveTo>
                <a:lnTo>
                  <a:pt x="619125" y="0"/>
                </a:lnTo>
                <a:lnTo>
                  <a:pt x="538162" y="47625"/>
                </a:lnTo>
                <a:lnTo>
                  <a:pt x="261937" y="381000"/>
                </a:lnTo>
                <a:lnTo>
                  <a:pt x="0" y="795338"/>
                </a:lnTo>
                <a:lnTo>
                  <a:pt x="190500" y="595313"/>
                </a:lnTo>
                <a:lnTo>
                  <a:pt x="395287" y="328613"/>
                </a:lnTo>
                <a:lnTo>
                  <a:pt x="657225" y="47625"/>
                </a:lnTo>
                <a:lnTo>
                  <a:pt x="719137" y="23813"/>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D00D757-A1E8-497F-96CD-EACFB57F95E5}"/>
              </a:ext>
            </a:extLst>
          </p:cNvPr>
          <p:cNvSpPr/>
          <p:nvPr/>
        </p:nvSpPr>
        <p:spPr>
          <a:xfrm>
            <a:off x="3077029" y="3265715"/>
            <a:ext cx="7387771" cy="827314"/>
          </a:xfrm>
          <a:custGeom>
            <a:avLst/>
            <a:gdLst>
              <a:gd name="connsiteX0" fmla="*/ 0 w 7387771"/>
              <a:gd name="connsiteY0" fmla="*/ 827314 h 827314"/>
              <a:gd name="connsiteX1" fmla="*/ 0 w 7387771"/>
              <a:gd name="connsiteY1" fmla="*/ 827314 h 827314"/>
              <a:gd name="connsiteX2" fmla="*/ 1088571 w 7387771"/>
              <a:gd name="connsiteY2" fmla="*/ 232229 h 827314"/>
              <a:gd name="connsiteX3" fmla="*/ 1915885 w 7387771"/>
              <a:gd name="connsiteY3" fmla="*/ 116114 h 827314"/>
              <a:gd name="connsiteX4" fmla="*/ 2859314 w 7387771"/>
              <a:gd name="connsiteY4" fmla="*/ 0 h 827314"/>
              <a:gd name="connsiteX5" fmla="*/ 3730171 w 7387771"/>
              <a:gd name="connsiteY5" fmla="*/ 0 h 827314"/>
              <a:gd name="connsiteX6" fmla="*/ 5544457 w 7387771"/>
              <a:gd name="connsiteY6" fmla="*/ 43543 h 827314"/>
              <a:gd name="connsiteX7" fmla="*/ 6531428 w 7387771"/>
              <a:gd name="connsiteY7" fmla="*/ 116114 h 827314"/>
              <a:gd name="connsiteX8" fmla="*/ 7373257 w 7387771"/>
              <a:gd name="connsiteY8" fmla="*/ 290286 h 827314"/>
              <a:gd name="connsiteX9" fmla="*/ 7387771 w 7387771"/>
              <a:gd name="connsiteY9" fmla="*/ 551543 h 827314"/>
              <a:gd name="connsiteX10" fmla="*/ 5921828 w 7387771"/>
              <a:gd name="connsiteY10" fmla="*/ 290286 h 827314"/>
              <a:gd name="connsiteX11" fmla="*/ 4789714 w 7387771"/>
              <a:gd name="connsiteY11" fmla="*/ 217714 h 827314"/>
              <a:gd name="connsiteX12" fmla="*/ 2960914 w 7387771"/>
              <a:gd name="connsiteY12" fmla="*/ 159657 h 827314"/>
              <a:gd name="connsiteX13" fmla="*/ 1727200 w 7387771"/>
              <a:gd name="connsiteY13" fmla="*/ 304800 h 827314"/>
              <a:gd name="connsiteX14" fmla="*/ 841828 w 7387771"/>
              <a:gd name="connsiteY14" fmla="*/ 435429 h 827314"/>
              <a:gd name="connsiteX15" fmla="*/ 870857 w 7387771"/>
              <a:gd name="connsiteY15" fmla="*/ 304800 h 8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87771" h="827314">
                <a:moveTo>
                  <a:pt x="0" y="827314"/>
                </a:moveTo>
                <a:lnTo>
                  <a:pt x="0" y="827314"/>
                </a:lnTo>
                <a:lnTo>
                  <a:pt x="1088571" y="232229"/>
                </a:lnTo>
                <a:lnTo>
                  <a:pt x="1915885" y="116114"/>
                </a:lnTo>
                <a:lnTo>
                  <a:pt x="2859314" y="0"/>
                </a:lnTo>
                <a:lnTo>
                  <a:pt x="3730171" y="0"/>
                </a:lnTo>
                <a:lnTo>
                  <a:pt x="5544457" y="43543"/>
                </a:lnTo>
                <a:lnTo>
                  <a:pt x="6531428" y="116114"/>
                </a:lnTo>
                <a:lnTo>
                  <a:pt x="7373257" y="290286"/>
                </a:lnTo>
                <a:lnTo>
                  <a:pt x="7387771" y="551543"/>
                </a:lnTo>
                <a:lnTo>
                  <a:pt x="5921828" y="290286"/>
                </a:lnTo>
                <a:lnTo>
                  <a:pt x="4789714" y="217714"/>
                </a:lnTo>
                <a:lnTo>
                  <a:pt x="2960914" y="159657"/>
                </a:lnTo>
                <a:lnTo>
                  <a:pt x="1727200" y="304800"/>
                </a:lnTo>
                <a:lnTo>
                  <a:pt x="841828" y="435429"/>
                </a:lnTo>
                <a:lnTo>
                  <a:pt x="870857" y="304800"/>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24DCB91-1C8D-4654-B6F5-6161421A12C6}"/>
              </a:ext>
            </a:extLst>
          </p:cNvPr>
          <p:cNvSpPr/>
          <p:nvPr/>
        </p:nvSpPr>
        <p:spPr>
          <a:xfrm>
            <a:off x="812800" y="3352801"/>
            <a:ext cx="2859314" cy="725714"/>
          </a:xfrm>
          <a:custGeom>
            <a:avLst/>
            <a:gdLst>
              <a:gd name="connsiteX0" fmla="*/ 130629 w 2859314"/>
              <a:gd name="connsiteY0" fmla="*/ 174171 h 725714"/>
              <a:gd name="connsiteX1" fmla="*/ 725714 w 2859314"/>
              <a:gd name="connsiteY1" fmla="*/ 174171 h 725714"/>
              <a:gd name="connsiteX2" fmla="*/ 2002971 w 2859314"/>
              <a:gd name="connsiteY2" fmla="*/ 116114 h 725714"/>
              <a:gd name="connsiteX3" fmla="*/ 2409371 w 2859314"/>
              <a:gd name="connsiteY3" fmla="*/ 87086 h 725714"/>
              <a:gd name="connsiteX4" fmla="*/ 2859314 w 2859314"/>
              <a:gd name="connsiteY4" fmla="*/ 0 h 725714"/>
              <a:gd name="connsiteX5" fmla="*/ 2293257 w 2859314"/>
              <a:gd name="connsiteY5" fmla="*/ 348343 h 725714"/>
              <a:gd name="connsiteX6" fmla="*/ 1843314 w 2859314"/>
              <a:gd name="connsiteY6" fmla="*/ 595086 h 725714"/>
              <a:gd name="connsiteX7" fmla="*/ 885371 w 2859314"/>
              <a:gd name="connsiteY7" fmla="*/ 725714 h 725714"/>
              <a:gd name="connsiteX8" fmla="*/ 261257 w 2859314"/>
              <a:gd name="connsiteY8" fmla="*/ 638628 h 725714"/>
              <a:gd name="connsiteX9" fmla="*/ 0 w 2859314"/>
              <a:gd name="connsiteY9" fmla="*/ 566057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314" h="725714">
                <a:moveTo>
                  <a:pt x="130629" y="174171"/>
                </a:moveTo>
                <a:lnTo>
                  <a:pt x="725714" y="174171"/>
                </a:lnTo>
                <a:lnTo>
                  <a:pt x="2002971" y="116114"/>
                </a:lnTo>
                <a:lnTo>
                  <a:pt x="2409371" y="87086"/>
                </a:lnTo>
                <a:lnTo>
                  <a:pt x="2859314" y="0"/>
                </a:lnTo>
                <a:lnTo>
                  <a:pt x="2293257" y="348343"/>
                </a:lnTo>
                <a:lnTo>
                  <a:pt x="1843314" y="595086"/>
                </a:lnTo>
                <a:lnTo>
                  <a:pt x="885371" y="725714"/>
                </a:lnTo>
                <a:lnTo>
                  <a:pt x="261257" y="638628"/>
                </a:lnTo>
                <a:lnTo>
                  <a:pt x="0" y="566057"/>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2BE5F11-2512-4D2C-AD9E-BD34E24A635A}"/>
              </a:ext>
            </a:extLst>
          </p:cNvPr>
          <p:cNvSpPr/>
          <p:nvPr/>
        </p:nvSpPr>
        <p:spPr>
          <a:xfrm>
            <a:off x="2235200" y="3265715"/>
            <a:ext cx="1494971" cy="1059543"/>
          </a:xfrm>
          <a:custGeom>
            <a:avLst/>
            <a:gdLst>
              <a:gd name="connsiteX0" fmla="*/ 1494971 w 1494971"/>
              <a:gd name="connsiteY0" fmla="*/ 0 h 1059543"/>
              <a:gd name="connsiteX1" fmla="*/ 1494971 w 1494971"/>
              <a:gd name="connsiteY1" fmla="*/ 0 h 1059543"/>
              <a:gd name="connsiteX2" fmla="*/ 885371 w 1494971"/>
              <a:gd name="connsiteY2" fmla="*/ 275772 h 1059543"/>
              <a:gd name="connsiteX3" fmla="*/ 348343 w 1494971"/>
              <a:gd name="connsiteY3" fmla="*/ 682172 h 1059543"/>
              <a:gd name="connsiteX4" fmla="*/ 0 w 1494971"/>
              <a:gd name="connsiteY4" fmla="*/ 1059543 h 1059543"/>
              <a:gd name="connsiteX5" fmla="*/ 0 w 1494971"/>
              <a:gd name="connsiteY5" fmla="*/ 1059543 h 105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971" h="1059543">
                <a:moveTo>
                  <a:pt x="1494971" y="0"/>
                </a:moveTo>
                <a:lnTo>
                  <a:pt x="1494971" y="0"/>
                </a:lnTo>
                <a:lnTo>
                  <a:pt x="885371" y="275772"/>
                </a:lnTo>
                <a:lnTo>
                  <a:pt x="348343" y="682172"/>
                </a:lnTo>
                <a:lnTo>
                  <a:pt x="0" y="1059543"/>
                </a:lnTo>
                <a:lnTo>
                  <a:pt x="0" y="105954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4163553-F844-4C83-82FB-5BE96F83A7C8}"/>
              </a:ext>
            </a:extLst>
          </p:cNvPr>
          <p:cNvSpPr/>
          <p:nvPr/>
        </p:nvSpPr>
        <p:spPr>
          <a:xfrm>
            <a:off x="2423886" y="3570515"/>
            <a:ext cx="1088571" cy="841829"/>
          </a:xfrm>
          <a:custGeom>
            <a:avLst/>
            <a:gdLst>
              <a:gd name="connsiteX0" fmla="*/ 1088571 w 1088571"/>
              <a:gd name="connsiteY0" fmla="*/ 0 h 841829"/>
              <a:gd name="connsiteX1" fmla="*/ 232228 w 1088571"/>
              <a:gd name="connsiteY1" fmla="*/ 566057 h 841829"/>
              <a:gd name="connsiteX2" fmla="*/ 0 w 1088571"/>
              <a:gd name="connsiteY2" fmla="*/ 841829 h 841829"/>
            </a:gdLst>
            <a:ahLst/>
            <a:cxnLst>
              <a:cxn ang="0">
                <a:pos x="connsiteX0" y="connsiteY0"/>
              </a:cxn>
              <a:cxn ang="0">
                <a:pos x="connsiteX1" y="connsiteY1"/>
              </a:cxn>
              <a:cxn ang="0">
                <a:pos x="connsiteX2" y="connsiteY2"/>
              </a:cxn>
            </a:cxnLst>
            <a:rect l="l" t="t" r="r" b="b"/>
            <a:pathLst>
              <a:path w="1088571" h="841829">
                <a:moveTo>
                  <a:pt x="1088571" y="0"/>
                </a:moveTo>
                <a:cubicBezTo>
                  <a:pt x="751113" y="212876"/>
                  <a:pt x="413656" y="425752"/>
                  <a:pt x="232228" y="566057"/>
                </a:cubicBezTo>
                <a:cubicBezTo>
                  <a:pt x="50800" y="706362"/>
                  <a:pt x="25400" y="774095"/>
                  <a:pt x="0" y="841829"/>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74F0993-0D73-4D52-B865-621749719E60}"/>
              </a:ext>
            </a:extLst>
          </p:cNvPr>
          <p:cNvCxnSpPr>
            <a:cxnSpLocks/>
          </p:cNvCxnSpPr>
          <p:nvPr/>
        </p:nvCxnSpPr>
        <p:spPr>
          <a:xfrm flipV="1">
            <a:off x="2114550" y="3543720"/>
            <a:ext cx="509380" cy="3358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56CE900-0BCF-499C-A630-5E43DD5A5085}"/>
              </a:ext>
            </a:extLst>
          </p:cNvPr>
          <p:cNvSpPr/>
          <p:nvPr/>
        </p:nvSpPr>
        <p:spPr>
          <a:xfrm>
            <a:off x="624114" y="435429"/>
            <a:ext cx="10479315" cy="21608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129CED53-9B29-4B09-9B69-C96A8A364AC0}"/>
              </a:ext>
            </a:extLst>
          </p:cNvPr>
          <p:cNvSpPr txBox="1"/>
          <p:nvPr/>
        </p:nvSpPr>
        <p:spPr>
          <a:xfrm>
            <a:off x="128239" y="1753004"/>
            <a:ext cx="3374450" cy="584775"/>
          </a:xfrm>
          <a:prstGeom prst="rect">
            <a:avLst/>
          </a:prstGeom>
          <a:noFill/>
        </p:spPr>
        <p:txBody>
          <a:bodyPr wrap="none" rtlCol="0">
            <a:spAutoFit/>
          </a:bodyPr>
          <a:lstStyle/>
          <a:p>
            <a:r>
              <a:rPr lang="en-US" sz="3200" b="1" dirty="0"/>
              <a:t>Permian Landmass</a:t>
            </a:r>
          </a:p>
        </p:txBody>
      </p:sp>
      <p:sp>
        <p:nvSpPr>
          <p:cNvPr id="38" name="Freeform: Shape 37">
            <a:extLst>
              <a:ext uri="{FF2B5EF4-FFF2-40B4-BE49-F238E27FC236}">
                <a16:creationId xmlns:a16="http://schemas.microsoft.com/office/drawing/2014/main" id="{DF85D678-48FA-4A5D-9E4C-95B1FCDDEF74}"/>
              </a:ext>
            </a:extLst>
          </p:cNvPr>
          <p:cNvSpPr/>
          <p:nvPr/>
        </p:nvSpPr>
        <p:spPr>
          <a:xfrm>
            <a:off x="8772525" y="2904446"/>
            <a:ext cx="1190625" cy="147637"/>
          </a:xfrm>
          <a:custGeom>
            <a:avLst/>
            <a:gdLst>
              <a:gd name="connsiteX0" fmla="*/ 0 w 1190625"/>
              <a:gd name="connsiteY0" fmla="*/ 0 h 147637"/>
              <a:gd name="connsiteX1" fmla="*/ 38100 w 1190625"/>
              <a:gd name="connsiteY1" fmla="*/ 100012 h 147637"/>
              <a:gd name="connsiteX2" fmla="*/ 1176338 w 1190625"/>
              <a:gd name="connsiteY2" fmla="*/ 147637 h 147637"/>
              <a:gd name="connsiteX3" fmla="*/ 1190625 w 1190625"/>
              <a:gd name="connsiteY3" fmla="*/ 19050 h 147637"/>
              <a:gd name="connsiteX4" fmla="*/ 0 w 1190625"/>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5" h="147637">
                <a:moveTo>
                  <a:pt x="0" y="0"/>
                </a:moveTo>
                <a:lnTo>
                  <a:pt x="38100" y="100012"/>
                </a:lnTo>
                <a:lnTo>
                  <a:pt x="1176338" y="147637"/>
                </a:lnTo>
                <a:lnTo>
                  <a:pt x="1190625" y="19050"/>
                </a:lnTo>
                <a:lnTo>
                  <a:pt x="0" y="0"/>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CAF00AC-BA93-43B4-AFC4-14BC5B49F74B}"/>
              </a:ext>
            </a:extLst>
          </p:cNvPr>
          <p:cNvSpPr/>
          <p:nvPr/>
        </p:nvSpPr>
        <p:spPr>
          <a:xfrm>
            <a:off x="3667125" y="2642276"/>
            <a:ext cx="6812189" cy="822960"/>
          </a:xfrm>
          <a:custGeom>
            <a:avLst/>
            <a:gdLst>
              <a:gd name="connsiteX0" fmla="*/ 0 w 6778171"/>
              <a:gd name="connsiteY0" fmla="*/ 609600 h 653143"/>
              <a:gd name="connsiteX1" fmla="*/ 0 w 6778171"/>
              <a:gd name="connsiteY1" fmla="*/ 508000 h 653143"/>
              <a:gd name="connsiteX2" fmla="*/ 783771 w 6778171"/>
              <a:gd name="connsiteY2" fmla="*/ 261257 h 653143"/>
              <a:gd name="connsiteX3" fmla="*/ 1132114 w 6778171"/>
              <a:gd name="connsiteY3" fmla="*/ 130628 h 653143"/>
              <a:gd name="connsiteX4" fmla="*/ 1567543 w 6778171"/>
              <a:gd name="connsiteY4" fmla="*/ 87085 h 653143"/>
              <a:gd name="connsiteX5" fmla="*/ 2090057 w 6778171"/>
              <a:gd name="connsiteY5" fmla="*/ 58057 h 653143"/>
              <a:gd name="connsiteX6" fmla="*/ 3265714 w 6778171"/>
              <a:gd name="connsiteY6" fmla="*/ 29028 h 653143"/>
              <a:gd name="connsiteX7" fmla="*/ 4339771 w 6778171"/>
              <a:gd name="connsiteY7" fmla="*/ 14514 h 653143"/>
              <a:gd name="connsiteX8" fmla="*/ 5718628 w 6778171"/>
              <a:gd name="connsiteY8" fmla="*/ 0 h 653143"/>
              <a:gd name="connsiteX9" fmla="*/ 6763657 w 6778171"/>
              <a:gd name="connsiteY9" fmla="*/ 14514 h 653143"/>
              <a:gd name="connsiteX10" fmla="*/ 6778171 w 6778171"/>
              <a:gd name="connsiteY10" fmla="*/ 304800 h 653143"/>
              <a:gd name="connsiteX11" fmla="*/ 4484914 w 6778171"/>
              <a:gd name="connsiteY11" fmla="*/ 232228 h 653143"/>
              <a:gd name="connsiteX12" fmla="*/ 3425371 w 6778171"/>
              <a:gd name="connsiteY12" fmla="*/ 232228 h 653143"/>
              <a:gd name="connsiteX13" fmla="*/ 2380343 w 6778171"/>
              <a:gd name="connsiteY13" fmla="*/ 246743 h 653143"/>
              <a:gd name="connsiteX14" fmla="*/ 1611086 w 6778171"/>
              <a:gd name="connsiteY14" fmla="*/ 290285 h 653143"/>
              <a:gd name="connsiteX15" fmla="*/ 899886 w 6778171"/>
              <a:gd name="connsiteY15" fmla="*/ 406400 h 653143"/>
              <a:gd name="connsiteX16" fmla="*/ 174171 w 6778171"/>
              <a:gd name="connsiteY16" fmla="*/ 653143 h 653143"/>
              <a:gd name="connsiteX17" fmla="*/ 0 w 6778171"/>
              <a:gd name="connsiteY17" fmla="*/ 60960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78171" h="653143">
                <a:moveTo>
                  <a:pt x="0" y="609600"/>
                </a:moveTo>
                <a:lnTo>
                  <a:pt x="0" y="508000"/>
                </a:lnTo>
                <a:lnTo>
                  <a:pt x="783771" y="261257"/>
                </a:lnTo>
                <a:lnTo>
                  <a:pt x="1132114" y="130628"/>
                </a:lnTo>
                <a:lnTo>
                  <a:pt x="1567543" y="87085"/>
                </a:lnTo>
                <a:lnTo>
                  <a:pt x="2090057" y="58057"/>
                </a:lnTo>
                <a:lnTo>
                  <a:pt x="3265714" y="29028"/>
                </a:lnTo>
                <a:lnTo>
                  <a:pt x="4339771" y="14514"/>
                </a:lnTo>
                <a:lnTo>
                  <a:pt x="5718628" y="0"/>
                </a:lnTo>
                <a:lnTo>
                  <a:pt x="6763657" y="14514"/>
                </a:lnTo>
                <a:lnTo>
                  <a:pt x="6778171" y="304800"/>
                </a:lnTo>
                <a:lnTo>
                  <a:pt x="4484914" y="232228"/>
                </a:lnTo>
                <a:lnTo>
                  <a:pt x="3425371" y="232228"/>
                </a:lnTo>
                <a:lnTo>
                  <a:pt x="2380343" y="246743"/>
                </a:lnTo>
                <a:lnTo>
                  <a:pt x="1611086" y="290285"/>
                </a:lnTo>
                <a:lnTo>
                  <a:pt x="899886" y="406400"/>
                </a:lnTo>
                <a:lnTo>
                  <a:pt x="174171" y="653143"/>
                </a:lnTo>
                <a:lnTo>
                  <a:pt x="0" y="609600"/>
                </a:lnTo>
                <a:close/>
              </a:path>
            </a:pathLst>
          </a:custGeom>
          <a:pattFill prst="horzBrick">
            <a:fgClr>
              <a:schemeClr val="tx1"/>
            </a:fgClr>
            <a:bgClr>
              <a:srgbClr val="00B0F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A436766E-AEB2-4282-AF64-704A1FE6F99B}"/>
              </a:ext>
            </a:extLst>
          </p:cNvPr>
          <p:cNvSpPr/>
          <p:nvPr/>
        </p:nvSpPr>
        <p:spPr>
          <a:xfrm>
            <a:off x="3271838" y="3275921"/>
            <a:ext cx="428625" cy="238125"/>
          </a:xfrm>
          <a:custGeom>
            <a:avLst/>
            <a:gdLst>
              <a:gd name="connsiteX0" fmla="*/ 190500 w 428625"/>
              <a:gd name="connsiteY0" fmla="*/ 100012 h 219075"/>
              <a:gd name="connsiteX1" fmla="*/ 428625 w 428625"/>
              <a:gd name="connsiteY1" fmla="*/ 0 h 219075"/>
              <a:gd name="connsiteX2" fmla="*/ 414337 w 428625"/>
              <a:gd name="connsiteY2" fmla="*/ 138112 h 219075"/>
              <a:gd name="connsiteX3" fmla="*/ 0 w 428625"/>
              <a:gd name="connsiteY3" fmla="*/ 219075 h 219075"/>
              <a:gd name="connsiteX4" fmla="*/ 371475 w 428625"/>
              <a:gd name="connsiteY4" fmla="*/ 14287 h 219075"/>
              <a:gd name="connsiteX5" fmla="*/ 371475 w 428625"/>
              <a:gd name="connsiteY5" fmla="*/ 1428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 h="219075">
                <a:moveTo>
                  <a:pt x="190500" y="100012"/>
                </a:moveTo>
                <a:lnTo>
                  <a:pt x="428625" y="0"/>
                </a:lnTo>
                <a:lnTo>
                  <a:pt x="414337" y="138112"/>
                </a:lnTo>
                <a:lnTo>
                  <a:pt x="0" y="219075"/>
                </a:lnTo>
                <a:lnTo>
                  <a:pt x="371475" y="14287"/>
                </a:lnTo>
                <a:lnTo>
                  <a:pt x="371475" y="14287"/>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684EFF57-7CC9-46AB-9C41-5811CD3D4D44}"/>
              </a:ext>
            </a:extLst>
          </p:cNvPr>
          <p:cNvSpPr/>
          <p:nvPr/>
        </p:nvSpPr>
        <p:spPr>
          <a:xfrm>
            <a:off x="3743325" y="3152096"/>
            <a:ext cx="1290638" cy="347662"/>
          </a:xfrm>
          <a:custGeom>
            <a:avLst/>
            <a:gdLst>
              <a:gd name="connsiteX0" fmla="*/ 200025 w 1290638"/>
              <a:gd name="connsiteY0" fmla="*/ 300037 h 347662"/>
              <a:gd name="connsiteX1" fmla="*/ 0 w 1290638"/>
              <a:gd name="connsiteY1" fmla="*/ 347662 h 347662"/>
              <a:gd name="connsiteX2" fmla="*/ 28575 w 1290638"/>
              <a:gd name="connsiteY2" fmla="*/ 242887 h 347662"/>
              <a:gd name="connsiteX3" fmla="*/ 295275 w 1290638"/>
              <a:gd name="connsiteY3" fmla="*/ 157162 h 347662"/>
              <a:gd name="connsiteX4" fmla="*/ 681038 w 1290638"/>
              <a:gd name="connsiteY4" fmla="*/ 42862 h 347662"/>
              <a:gd name="connsiteX5" fmla="*/ 876300 w 1290638"/>
              <a:gd name="connsiteY5" fmla="*/ 0 h 347662"/>
              <a:gd name="connsiteX6" fmla="*/ 1290638 w 1290638"/>
              <a:gd name="connsiteY6" fmla="*/ 0 h 347662"/>
              <a:gd name="connsiteX7" fmla="*/ 1252538 w 1290638"/>
              <a:gd name="connsiteY7" fmla="*/ 114300 h 347662"/>
              <a:gd name="connsiteX8" fmla="*/ 819150 w 1290638"/>
              <a:gd name="connsiteY8" fmla="*/ 147637 h 347662"/>
              <a:gd name="connsiteX9" fmla="*/ 200025 w 1290638"/>
              <a:gd name="connsiteY9" fmla="*/ 300037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638" h="347662">
                <a:moveTo>
                  <a:pt x="200025" y="300037"/>
                </a:moveTo>
                <a:lnTo>
                  <a:pt x="0" y="347662"/>
                </a:lnTo>
                <a:lnTo>
                  <a:pt x="28575" y="242887"/>
                </a:lnTo>
                <a:lnTo>
                  <a:pt x="295275" y="157162"/>
                </a:lnTo>
                <a:lnTo>
                  <a:pt x="681038" y="42862"/>
                </a:lnTo>
                <a:lnTo>
                  <a:pt x="876300" y="0"/>
                </a:lnTo>
                <a:lnTo>
                  <a:pt x="1290638" y="0"/>
                </a:lnTo>
                <a:lnTo>
                  <a:pt x="1252538" y="114300"/>
                </a:lnTo>
                <a:lnTo>
                  <a:pt x="819150" y="147637"/>
                </a:lnTo>
                <a:lnTo>
                  <a:pt x="200025" y="300037"/>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CBFCEBCE-39CF-42CA-A539-1C96478BCB79}"/>
              </a:ext>
            </a:extLst>
          </p:cNvPr>
          <p:cNvSpPr/>
          <p:nvPr/>
        </p:nvSpPr>
        <p:spPr>
          <a:xfrm>
            <a:off x="3667125" y="3428321"/>
            <a:ext cx="633413" cy="200025"/>
          </a:xfrm>
          <a:custGeom>
            <a:avLst/>
            <a:gdLst>
              <a:gd name="connsiteX0" fmla="*/ 538163 w 633413"/>
              <a:gd name="connsiteY0" fmla="*/ 76200 h 200025"/>
              <a:gd name="connsiteX1" fmla="*/ 47625 w 633413"/>
              <a:gd name="connsiteY1" fmla="*/ 180975 h 200025"/>
              <a:gd name="connsiteX2" fmla="*/ 0 w 633413"/>
              <a:gd name="connsiteY2" fmla="*/ 200025 h 200025"/>
              <a:gd name="connsiteX3" fmla="*/ 85725 w 633413"/>
              <a:gd name="connsiteY3" fmla="*/ 66675 h 200025"/>
              <a:gd name="connsiteX4" fmla="*/ 414338 w 633413"/>
              <a:gd name="connsiteY4" fmla="*/ 0 h 200025"/>
              <a:gd name="connsiteX5" fmla="*/ 633413 w 633413"/>
              <a:gd name="connsiteY5" fmla="*/ 19050 h 200025"/>
              <a:gd name="connsiteX6" fmla="*/ 538163 w 633413"/>
              <a:gd name="connsiteY6" fmla="*/ 7620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413" h="200025">
                <a:moveTo>
                  <a:pt x="538163" y="76200"/>
                </a:moveTo>
                <a:lnTo>
                  <a:pt x="47625" y="180975"/>
                </a:lnTo>
                <a:lnTo>
                  <a:pt x="0" y="200025"/>
                </a:lnTo>
                <a:lnTo>
                  <a:pt x="85725" y="66675"/>
                </a:lnTo>
                <a:lnTo>
                  <a:pt x="414338" y="0"/>
                </a:lnTo>
                <a:lnTo>
                  <a:pt x="633413" y="19050"/>
                </a:lnTo>
                <a:lnTo>
                  <a:pt x="538163" y="76200"/>
                </a:lnTo>
                <a:close/>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02EDB251-B0CB-4DB1-BEC5-F181B50A5719}"/>
              </a:ext>
            </a:extLst>
          </p:cNvPr>
          <p:cNvSpPr/>
          <p:nvPr/>
        </p:nvSpPr>
        <p:spPr>
          <a:xfrm rot="241977">
            <a:off x="3575782" y="3107204"/>
            <a:ext cx="456750" cy="438591"/>
          </a:xfrm>
          <a:custGeom>
            <a:avLst/>
            <a:gdLst>
              <a:gd name="connsiteX0" fmla="*/ 128588 w 352425"/>
              <a:gd name="connsiteY0" fmla="*/ 280988 h 333375"/>
              <a:gd name="connsiteX1" fmla="*/ 352425 w 352425"/>
              <a:gd name="connsiteY1" fmla="*/ 0 h 333375"/>
              <a:gd name="connsiteX2" fmla="*/ 23813 w 352425"/>
              <a:gd name="connsiteY2" fmla="*/ 176213 h 333375"/>
              <a:gd name="connsiteX3" fmla="*/ 0 w 352425"/>
              <a:gd name="connsiteY3" fmla="*/ 333375 h 333375"/>
              <a:gd name="connsiteX4" fmla="*/ 128588 w 352425"/>
              <a:gd name="connsiteY4" fmla="*/ 280988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3375">
                <a:moveTo>
                  <a:pt x="128588" y="280988"/>
                </a:moveTo>
                <a:lnTo>
                  <a:pt x="352425" y="0"/>
                </a:lnTo>
                <a:lnTo>
                  <a:pt x="23813" y="176213"/>
                </a:lnTo>
                <a:lnTo>
                  <a:pt x="0" y="333375"/>
                </a:lnTo>
                <a:lnTo>
                  <a:pt x="128588" y="280988"/>
                </a:lnTo>
                <a:close/>
              </a:path>
            </a:pathLst>
          </a:custGeom>
          <a:pattFill prst="pct5">
            <a:fgClr>
              <a:schemeClr val="tx1"/>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C925CFCA-7E18-4DCA-BA4C-C35530666ADC}"/>
              </a:ext>
            </a:extLst>
          </p:cNvPr>
          <p:cNvSpPr/>
          <p:nvPr/>
        </p:nvSpPr>
        <p:spPr>
          <a:xfrm>
            <a:off x="3379304" y="3350201"/>
            <a:ext cx="418649" cy="201945"/>
          </a:xfrm>
          <a:custGeom>
            <a:avLst/>
            <a:gdLst>
              <a:gd name="connsiteX0" fmla="*/ 266700 w 271462"/>
              <a:gd name="connsiteY0" fmla="*/ 0 h 147638"/>
              <a:gd name="connsiteX1" fmla="*/ 57150 w 271462"/>
              <a:gd name="connsiteY1" fmla="*/ 66675 h 147638"/>
              <a:gd name="connsiteX2" fmla="*/ 0 w 271462"/>
              <a:gd name="connsiteY2" fmla="*/ 147638 h 147638"/>
              <a:gd name="connsiteX3" fmla="*/ 271462 w 271462"/>
              <a:gd name="connsiteY3" fmla="*/ 95250 h 147638"/>
              <a:gd name="connsiteX4" fmla="*/ 266700 w 271462"/>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2" h="147638">
                <a:moveTo>
                  <a:pt x="266700" y="0"/>
                </a:moveTo>
                <a:lnTo>
                  <a:pt x="57150" y="66675"/>
                </a:lnTo>
                <a:lnTo>
                  <a:pt x="0" y="147638"/>
                </a:lnTo>
                <a:lnTo>
                  <a:pt x="271462" y="95250"/>
                </a:lnTo>
                <a:lnTo>
                  <a:pt x="266700" y="0"/>
                </a:lnTo>
                <a:close/>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4097871F-7076-4FB3-A6B8-3600A198E1B7}"/>
              </a:ext>
            </a:extLst>
          </p:cNvPr>
          <p:cNvSpPr/>
          <p:nvPr/>
        </p:nvSpPr>
        <p:spPr>
          <a:xfrm>
            <a:off x="3262313" y="3299733"/>
            <a:ext cx="638175" cy="185738"/>
          </a:xfrm>
          <a:custGeom>
            <a:avLst/>
            <a:gdLst>
              <a:gd name="connsiteX0" fmla="*/ 185737 w 600075"/>
              <a:gd name="connsiteY0" fmla="*/ 100013 h 185738"/>
              <a:gd name="connsiteX1" fmla="*/ 381000 w 600075"/>
              <a:gd name="connsiteY1" fmla="*/ 23813 h 185738"/>
              <a:gd name="connsiteX2" fmla="*/ 600075 w 600075"/>
              <a:gd name="connsiteY2" fmla="*/ 0 h 185738"/>
              <a:gd name="connsiteX3" fmla="*/ 461962 w 600075"/>
              <a:gd name="connsiteY3" fmla="*/ 119063 h 185738"/>
              <a:gd name="connsiteX4" fmla="*/ 0 w 600075"/>
              <a:gd name="connsiteY4" fmla="*/ 185738 h 185738"/>
              <a:gd name="connsiteX5" fmla="*/ 290512 w 600075"/>
              <a:gd name="connsiteY5" fmla="*/ 42863 h 185738"/>
              <a:gd name="connsiteX6" fmla="*/ 442912 w 600075"/>
              <a:gd name="connsiteY6" fmla="*/ 23813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185738">
                <a:moveTo>
                  <a:pt x="185737" y="100013"/>
                </a:moveTo>
                <a:lnTo>
                  <a:pt x="381000" y="23813"/>
                </a:lnTo>
                <a:lnTo>
                  <a:pt x="600075" y="0"/>
                </a:lnTo>
                <a:lnTo>
                  <a:pt x="461962" y="119063"/>
                </a:lnTo>
                <a:lnTo>
                  <a:pt x="0" y="185738"/>
                </a:lnTo>
                <a:lnTo>
                  <a:pt x="290512" y="42863"/>
                </a:lnTo>
                <a:lnTo>
                  <a:pt x="442912" y="23813"/>
                </a:lnTo>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35580AE2-FC4D-41D1-8B14-0D649D6573D7}"/>
              </a:ext>
            </a:extLst>
          </p:cNvPr>
          <p:cNvSpPr/>
          <p:nvPr/>
        </p:nvSpPr>
        <p:spPr>
          <a:xfrm>
            <a:off x="2997858" y="3275921"/>
            <a:ext cx="893105" cy="352425"/>
          </a:xfrm>
          <a:custGeom>
            <a:avLst/>
            <a:gdLst>
              <a:gd name="connsiteX0" fmla="*/ 771525 w 819150"/>
              <a:gd name="connsiteY0" fmla="*/ 66675 h 295275"/>
              <a:gd name="connsiteX1" fmla="*/ 604837 w 819150"/>
              <a:gd name="connsiteY1" fmla="*/ 204787 h 295275"/>
              <a:gd name="connsiteX2" fmla="*/ 157162 w 819150"/>
              <a:gd name="connsiteY2" fmla="*/ 271462 h 295275"/>
              <a:gd name="connsiteX3" fmla="*/ 0 w 819150"/>
              <a:gd name="connsiteY3" fmla="*/ 295275 h 295275"/>
              <a:gd name="connsiteX4" fmla="*/ 247650 w 819150"/>
              <a:gd name="connsiteY4" fmla="*/ 157162 h 295275"/>
              <a:gd name="connsiteX5" fmla="*/ 542925 w 819150"/>
              <a:gd name="connsiteY5" fmla="*/ 61912 h 295275"/>
              <a:gd name="connsiteX6" fmla="*/ 709612 w 819150"/>
              <a:gd name="connsiteY6" fmla="*/ 14287 h 295275"/>
              <a:gd name="connsiteX7" fmla="*/ 819150 w 819150"/>
              <a:gd name="connsiteY7" fmla="*/ 0 h 295275"/>
              <a:gd name="connsiteX8" fmla="*/ 681037 w 819150"/>
              <a:gd name="connsiteY8" fmla="*/ 19050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150" h="295275">
                <a:moveTo>
                  <a:pt x="771525" y="66675"/>
                </a:moveTo>
                <a:lnTo>
                  <a:pt x="604837" y="204787"/>
                </a:lnTo>
                <a:lnTo>
                  <a:pt x="157162" y="271462"/>
                </a:lnTo>
                <a:lnTo>
                  <a:pt x="0" y="295275"/>
                </a:lnTo>
                <a:lnTo>
                  <a:pt x="247650" y="157162"/>
                </a:lnTo>
                <a:lnTo>
                  <a:pt x="542925" y="61912"/>
                </a:lnTo>
                <a:lnTo>
                  <a:pt x="709612" y="14287"/>
                </a:lnTo>
                <a:lnTo>
                  <a:pt x="819150" y="0"/>
                </a:lnTo>
                <a:lnTo>
                  <a:pt x="681037" y="190500"/>
                </a:lnTo>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C14EA500-F317-4561-AC7C-98AC79E86167}"/>
              </a:ext>
            </a:extLst>
          </p:cNvPr>
          <p:cNvSpPr/>
          <p:nvPr/>
        </p:nvSpPr>
        <p:spPr>
          <a:xfrm>
            <a:off x="3348038" y="3485471"/>
            <a:ext cx="1309687" cy="447675"/>
          </a:xfrm>
          <a:custGeom>
            <a:avLst/>
            <a:gdLst>
              <a:gd name="connsiteX0" fmla="*/ 185737 w 1309687"/>
              <a:gd name="connsiteY0" fmla="*/ 161925 h 447675"/>
              <a:gd name="connsiteX1" fmla="*/ 476250 w 1309687"/>
              <a:gd name="connsiteY1" fmla="*/ 61912 h 447675"/>
              <a:gd name="connsiteX2" fmla="*/ 919162 w 1309687"/>
              <a:gd name="connsiteY2" fmla="*/ 0 h 447675"/>
              <a:gd name="connsiteX3" fmla="*/ 981075 w 1309687"/>
              <a:gd name="connsiteY3" fmla="*/ 85725 h 447675"/>
              <a:gd name="connsiteX4" fmla="*/ 1309687 w 1309687"/>
              <a:gd name="connsiteY4" fmla="*/ 104775 h 447675"/>
              <a:gd name="connsiteX5" fmla="*/ 1014412 w 1309687"/>
              <a:gd name="connsiteY5" fmla="*/ 176212 h 447675"/>
              <a:gd name="connsiteX6" fmla="*/ 928687 w 1309687"/>
              <a:gd name="connsiteY6" fmla="*/ 185737 h 447675"/>
              <a:gd name="connsiteX7" fmla="*/ 528637 w 1309687"/>
              <a:gd name="connsiteY7" fmla="*/ 238125 h 447675"/>
              <a:gd name="connsiteX8" fmla="*/ 290512 w 1309687"/>
              <a:gd name="connsiteY8" fmla="*/ 304800 h 447675"/>
              <a:gd name="connsiteX9" fmla="*/ 0 w 1309687"/>
              <a:gd name="connsiteY9" fmla="*/ 447675 h 447675"/>
              <a:gd name="connsiteX10" fmla="*/ 185737 w 1309687"/>
              <a:gd name="connsiteY10" fmla="*/ 16192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9687" h="447675">
                <a:moveTo>
                  <a:pt x="185737" y="161925"/>
                </a:moveTo>
                <a:lnTo>
                  <a:pt x="476250" y="61912"/>
                </a:lnTo>
                <a:lnTo>
                  <a:pt x="919162" y="0"/>
                </a:lnTo>
                <a:lnTo>
                  <a:pt x="981075" y="85725"/>
                </a:lnTo>
                <a:lnTo>
                  <a:pt x="1309687" y="104775"/>
                </a:lnTo>
                <a:lnTo>
                  <a:pt x="1014412" y="176212"/>
                </a:lnTo>
                <a:cubicBezTo>
                  <a:pt x="951092" y="187725"/>
                  <a:pt x="979774" y="185737"/>
                  <a:pt x="928687" y="185737"/>
                </a:cubicBezTo>
                <a:lnTo>
                  <a:pt x="528637" y="238125"/>
                </a:lnTo>
                <a:lnTo>
                  <a:pt x="290512" y="304800"/>
                </a:lnTo>
                <a:lnTo>
                  <a:pt x="0" y="447675"/>
                </a:lnTo>
                <a:lnTo>
                  <a:pt x="185737" y="161925"/>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11DDE178-5085-4D21-895E-EDF13BA418E4}"/>
              </a:ext>
            </a:extLst>
          </p:cNvPr>
          <p:cNvSpPr txBox="1"/>
          <p:nvPr/>
        </p:nvSpPr>
        <p:spPr>
          <a:xfrm>
            <a:off x="3883201" y="4034032"/>
            <a:ext cx="3625031"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Rebound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Low Density Crust</a:t>
            </a:r>
          </a:p>
        </p:txBody>
      </p:sp>
      <p:sp>
        <p:nvSpPr>
          <p:cNvPr id="59" name="TextBox 58">
            <a:extLst>
              <a:ext uri="{FF2B5EF4-FFF2-40B4-BE49-F238E27FC236}">
                <a16:creationId xmlns:a16="http://schemas.microsoft.com/office/drawing/2014/main" id="{142E4F42-65CB-4EA0-A273-DDA325B54C3F}"/>
              </a:ext>
            </a:extLst>
          </p:cNvPr>
          <p:cNvSpPr txBox="1"/>
          <p:nvPr/>
        </p:nvSpPr>
        <p:spPr>
          <a:xfrm>
            <a:off x="1695527" y="2810548"/>
            <a:ext cx="1374222" cy="646331"/>
          </a:xfrm>
          <a:prstGeom prst="rect">
            <a:avLst/>
          </a:prstGeom>
          <a:solidFill>
            <a:srgbClr val="EAA7CA"/>
          </a:solidFill>
        </p:spPr>
        <p:txBody>
          <a:bodyPr wrap="none" rtlCol="0">
            <a:spAutoFit/>
          </a:bodyPr>
          <a:lstStyle/>
          <a:p>
            <a:r>
              <a:rPr lang="en-US" dirty="0"/>
              <a:t>Accretionary</a:t>
            </a:r>
          </a:p>
          <a:p>
            <a:r>
              <a:rPr lang="en-US" dirty="0"/>
              <a:t>Prism</a:t>
            </a:r>
          </a:p>
        </p:txBody>
      </p:sp>
      <p:sp>
        <p:nvSpPr>
          <p:cNvPr id="17" name="Freeform: Shape 16">
            <a:extLst>
              <a:ext uri="{FF2B5EF4-FFF2-40B4-BE49-F238E27FC236}">
                <a16:creationId xmlns:a16="http://schemas.microsoft.com/office/drawing/2014/main" id="{2CFB51BA-EC8D-49BB-BA3A-B5239A307272}"/>
              </a:ext>
            </a:extLst>
          </p:cNvPr>
          <p:cNvSpPr/>
          <p:nvPr/>
        </p:nvSpPr>
        <p:spPr>
          <a:xfrm>
            <a:off x="885371" y="3846286"/>
            <a:ext cx="1857829" cy="348343"/>
          </a:xfrm>
          <a:custGeom>
            <a:avLst/>
            <a:gdLst>
              <a:gd name="connsiteX0" fmla="*/ 1857829 w 1857829"/>
              <a:gd name="connsiteY0" fmla="*/ 0 h 348343"/>
              <a:gd name="connsiteX1" fmla="*/ 1857829 w 1857829"/>
              <a:gd name="connsiteY1" fmla="*/ 0 h 348343"/>
              <a:gd name="connsiteX2" fmla="*/ 1654629 w 1857829"/>
              <a:gd name="connsiteY2" fmla="*/ 14514 h 348343"/>
              <a:gd name="connsiteX3" fmla="*/ 1524000 w 1857829"/>
              <a:gd name="connsiteY3" fmla="*/ 43543 h 348343"/>
              <a:gd name="connsiteX4" fmla="*/ 1451429 w 1857829"/>
              <a:gd name="connsiteY4" fmla="*/ 58057 h 348343"/>
              <a:gd name="connsiteX5" fmla="*/ 1407886 w 1857829"/>
              <a:gd name="connsiteY5" fmla="*/ 72571 h 348343"/>
              <a:gd name="connsiteX6" fmla="*/ 1219200 w 1857829"/>
              <a:gd name="connsiteY6" fmla="*/ 101600 h 348343"/>
              <a:gd name="connsiteX7" fmla="*/ 188686 w 1857829"/>
              <a:gd name="connsiteY7" fmla="*/ 116114 h 348343"/>
              <a:gd name="connsiteX8" fmla="*/ 72572 w 1857829"/>
              <a:gd name="connsiteY8" fmla="*/ 130628 h 348343"/>
              <a:gd name="connsiteX9" fmla="*/ 0 w 1857829"/>
              <a:gd name="connsiteY9" fmla="*/ 145143 h 348343"/>
              <a:gd name="connsiteX10" fmla="*/ 0 w 1857829"/>
              <a:gd name="connsiteY10" fmla="*/ 145143 h 348343"/>
              <a:gd name="connsiteX11" fmla="*/ 87086 w 1857829"/>
              <a:gd name="connsiteY11" fmla="*/ 348343 h 348343"/>
              <a:gd name="connsiteX12" fmla="*/ 1509486 w 1857829"/>
              <a:gd name="connsiteY12" fmla="*/ 304800 h 348343"/>
              <a:gd name="connsiteX13" fmla="*/ 1857829 w 1857829"/>
              <a:gd name="connsiteY13" fmla="*/ 0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829" h="348343">
                <a:moveTo>
                  <a:pt x="1857829" y="0"/>
                </a:moveTo>
                <a:lnTo>
                  <a:pt x="1857829" y="0"/>
                </a:lnTo>
                <a:cubicBezTo>
                  <a:pt x="1790096" y="4838"/>
                  <a:pt x="1721965" y="5731"/>
                  <a:pt x="1654629" y="14514"/>
                </a:cubicBezTo>
                <a:cubicBezTo>
                  <a:pt x="1610398" y="20283"/>
                  <a:pt x="1567615" y="34197"/>
                  <a:pt x="1524000" y="43543"/>
                </a:cubicBezTo>
                <a:cubicBezTo>
                  <a:pt x="1499878" y="48712"/>
                  <a:pt x="1475362" y="52074"/>
                  <a:pt x="1451429" y="58057"/>
                </a:cubicBezTo>
                <a:cubicBezTo>
                  <a:pt x="1436586" y="61768"/>
                  <a:pt x="1422729" y="68860"/>
                  <a:pt x="1407886" y="72571"/>
                </a:cubicBezTo>
                <a:cubicBezTo>
                  <a:pt x="1361180" y="84247"/>
                  <a:pt x="1258420" y="100607"/>
                  <a:pt x="1219200" y="101600"/>
                </a:cubicBezTo>
                <a:cubicBezTo>
                  <a:pt x="875771" y="110295"/>
                  <a:pt x="532191" y="111276"/>
                  <a:pt x="188686" y="116114"/>
                </a:cubicBezTo>
                <a:cubicBezTo>
                  <a:pt x="149981" y="120952"/>
                  <a:pt x="111124" y="124697"/>
                  <a:pt x="72572" y="130628"/>
                </a:cubicBezTo>
                <a:cubicBezTo>
                  <a:pt x="48189" y="134379"/>
                  <a:pt x="0" y="145143"/>
                  <a:pt x="0" y="145143"/>
                </a:cubicBezTo>
                <a:lnTo>
                  <a:pt x="0" y="145143"/>
                </a:lnTo>
                <a:lnTo>
                  <a:pt x="87086" y="348343"/>
                </a:lnTo>
                <a:lnTo>
                  <a:pt x="1509486" y="304800"/>
                </a:lnTo>
                <a:lnTo>
                  <a:pt x="18578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49055649-9B1E-4445-8CC8-91859B0BCC13}"/>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411701" y="2527513"/>
            <a:ext cx="10904140" cy="1500456"/>
          </a:xfrm>
          <a:prstGeom prst="rect">
            <a:avLst/>
          </a:prstGeom>
        </p:spPr>
      </p:pic>
      <p:sp>
        <p:nvSpPr>
          <p:cNvPr id="60" name="Freeform: Shape 59">
            <a:extLst>
              <a:ext uri="{FF2B5EF4-FFF2-40B4-BE49-F238E27FC236}">
                <a16:creationId xmlns:a16="http://schemas.microsoft.com/office/drawing/2014/main" id="{EC8F05B1-A020-4229-AD6D-ACE0DA122FF7}"/>
              </a:ext>
            </a:extLst>
          </p:cNvPr>
          <p:cNvSpPr/>
          <p:nvPr/>
        </p:nvSpPr>
        <p:spPr>
          <a:xfrm rot="21284331">
            <a:off x="927967" y="2645610"/>
            <a:ext cx="2702605" cy="958690"/>
          </a:xfrm>
          <a:custGeom>
            <a:avLst/>
            <a:gdLst>
              <a:gd name="connsiteX0" fmla="*/ 0 w 3187700"/>
              <a:gd name="connsiteY0" fmla="*/ 254000 h 1371600"/>
              <a:gd name="connsiteX1" fmla="*/ 533400 w 3187700"/>
              <a:gd name="connsiteY1" fmla="*/ 88900 h 1371600"/>
              <a:gd name="connsiteX2" fmla="*/ 1003300 w 3187700"/>
              <a:gd name="connsiteY2" fmla="*/ 38100 h 1371600"/>
              <a:gd name="connsiteX3" fmla="*/ 1270000 w 3187700"/>
              <a:gd name="connsiteY3" fmla="*/ 0 h 1371600"/>
              <a:gd name="connsiteX4" fmla="*/ 1485900 w 3187700"/>
              <a:gd name="connsiteY4" fmla="*/ 12700 h 1371600"/>
              <a:gd name="connsiteX5" fmla="*/ 1727200 w 3187700"/>
              <a:gd name="connsiteY5" fmla="*/ 38100 h 1371600"/>
              <a:gd name="connsiteX6" fmla="*/ 2336800 w 3187700"/>
              <a:gd name="connsiteY6" fmla="*/ 50800 h 1371600"/>
              <a:gd name="connsiteX7" fmla="*/ 2578100 w 3187700"/>
              <a:gd name="connsiteY7" fmla="*/ 76200 h 1371600"/>
              <a:gd name="connsiteX8" fmla="*/ 2819400 w 3187700"/>
              <a:gd name="connsiteY8" fmla="*/ 177800 h 1371600"/>
              <a:gd name="connsiteX9" fmla="*/ 3187700 w 3187700"/>
              <a:gd name="connsiteY9" fmla="*/ 215900 h 1371600"/>
              <a:gd name="connsiteX10" fmla="*/ 2476500 w 3187700"/>
              <a:gd name="connsiteY10" fmla="*/ 1231900 h 1371600"/>
              <a:gd name="connsiteX11" fmla="*/ 1879600 w 3187700"/>
              <a:gd name="connsiteY11" fmla="*/ 1333500 h 1371600"/>
              <a:gd name="connsiteX12" fmla="*/ 1320800 w 3187700"/>
              <a:gd name="connsiteY12" fmla="*/ 1371600 h 1371600"/>
              <a:gd name="connsiteX13" fmla="*/ 431800 w 3187700"/>
              <a:gd name="connsiteY13" fmla="*/ 1333500 h 1371600"/>
              <a:gd name="connsiteX14" fmla="*/ 12700 w 3187700"/>
              <a:gd name="connsiteY14" fmla="*/ 1257300 h 1371600"/>
              <a:gd name="connsiteX15" fmla="*/ 0 w 3187700"/>
              <a:gd name="connsiteY15" fmla="*/ 2540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7700" h="1371600">
                <a:moveTo>
                  <a:pt x="0" y="254000"/>
                </a:moveTo>
                <a:lnTo>
                  <a:pt x="533400" y="88900"/>
                </a:lnTo>
                <a:lnTo>
                  <a:pt x="1003300" y="38100"/>
                </a:lnTo>
                <a:lnTo>
                  <a:pt x="1270000" y="0"/>
                </a:lnTo>
                <a:lnTo>
                  <a:pt x="1485900" y="12700"/>
                </a:lnTo>
                <a:lnTo>
                  <a:pt x="1727200" y="38100"/>
                </a:lnTo>
                <a:lnTo>
                  <a:pt x="2336800" y="50800"/>
                </a:lnTo>
                <a:lnTo>
                  <a:pt x="2578100" y="76200"/>
                </a:lnTo>
                <a:lnTo>
                  <a:pt x="2819400" y="177800"/>
                </a:lnTo>
                <a:lnTo>
                  <a:pt x="3187700" y="215900"/>
                </a:lnTo>
                <a:lnTo>
                  <a:pt x="2476500" y="1231900"/>
                </a:lnTo>
                <a:lnTo>
                  <a:pt x="1879600" y="1333500"/>
                </a:lnTo>
                <a:lnTo>
                  <a:pt x="1320800" y="1371600"/>
                </a:lnTo>
                <a:lnTo>
                  <a:pt x="431800" y="1333500"/>
                </a:lnTo>
                <a:lnTo>
                  <a:pt x="12700" y="1257300"/>
                </a:lnTo>
                <a:lnTo>
                  <a:pt x="0" y="254000"/>
                </a:lnTo>
                <a:close/>
              </a:path>
            </a:pathLst>
          </a:cu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6F451010-4510-40AB-AED3-0E70A37881D4}"/>
              </a:ext>
            </a:extLst>
          </p:cNvPr>
          <p:cNvSpPr/>
          <p:nvPr/>
        </p:nvSpPr>
        <p:spPr>
          <a:xfrm rot="272520">
            <a:off x="864973" y="2533135"/>
            <a:ext cx="1136822" cy="531341"/>
          </a:xfrm>
          <a:custGeom>
            <a:avLst/>
            <a:gdLst>
              <a:gd name="connsiteX0" fmla="*/ 74141 w 1136822"/>
              <a:gd name="connsiteY0" fmla="*/ 481914 h 531341"/>
              <a:gd name="connsiteX1" fmla="*/ 210065 w 1136822"/>
              <a:gd name="connsiteY1" fmla="*/ 469557 h 531341"/>
              <a:gd name="connsiteX2" fmla="*/ 308919 w 1136822"/>
              <a:gd name="connsiteY2" fmla="*/ 444843 h 531341"/>
              <a:gd name="connsiteX3" fmla="*/ 358346 w 1136822"/>
              <a:gd name="connsiteY3" fmla="*/ 432487 h 531341"/>
              <a:gd name="connsiteX4" fmla="*/ 457200 w 1136822"/>
              <a:gd name="connsiteY4" fmla="*/ 383060 h 531341"/>
              <a:gd name="connsiteX5" fmla="*/ 568411 w 1136822"/>
              <a:gd name="connsiteY5" fmla="*/ 333633 h 531341"/>
              <a:gd name="connsiteX6" fmla="*/ 667265 w 1136822"/>
              <a:gd name="connsiteY6" fmla="*/ 308919 h 531341"/>
              <a:gd name="connsiteX7" fmla="*/ 704335 w 1136822"/>
              <a:gd name="connsiteY7" fmla="*/ 296562 h 531341"/>
              <a:gd name="connsiteX8" fmla="*/ 778476 w 1136822"/>
              <a:gd name="connsiteY8" fmla="*/ 308919 h 531341"/>
              <a:gd name="connsiteX9" fmla="*/ 939113 w 1136822"/>
              <a:gd name="connsiteY9" fmla="*/ 296562 h 531341"/>
              <a:gd name="connsiteX10" fmla="*/ 976184 w 1136822"/>
              <a:gd name="connsiteY10" fmla="*/ 284206 h 531341"/>
              <a:gd name="connsiteX11" fmla="*/ 1062681 w 1136822"/>
              <a:gd name="connsiteY11" fmla="*/ 259492 h 531341"/>
              <a:gd name="connsiteX12" fmla="*/ 1124465 w 1136822"/>
              <a:gd name="connsiteY12" fmla="*/ 185351 h 531341"/>
              <a:gd name="connsiteX13" fmla="*/ 1136822 w 1136822"/>
              <a:gd name="connsiteY13" fmla="*/ 148281 h 531341"/>
              <a:gd name="connsiteX14" fmla="*/ 1050324 w 1136822"/>
              <a:gd name="connsiteY14" fmla="*/ 24714 h 531341"/>
              <a:gd name="connsiteX15" fmla="*/ 976184 w 1136822"/>
              <a:gd name="connsiteY15" fmla="*/ 0 h 531341"/>
              <a:gd name="connsiteX16" fmla="*/ 827903 w 1136822"/>
              <a:gd name="connsiteY16" fmla="*/ 12357 h 531341"/>
              <a:gd name="connsiteX17" fmla="*/ 790832 w 1136822"/>
              <a:gd name="connsiteY17" fmla="*/ 49427 h 531341"/>
              <a:gd name="connsiteX18" fmla="*/ 741405 w 1136822"/>
              <a:gd name="connsiteY18" fmla="*/ 74141 h 531341"/>
              <a:gd name="connsiteX19" fmla="*/ 642551 w 1136822"/>
              <a:gd name="connsiteY19" fmla="*/ 86497 h 531341"/>
              <a:gd name="connsiteX20" fmla="*/ 556054 w 1136822"/>
              <a:gd name="connsiteY20" fmla="*/ 98854 h 531341"/>
              <a:gd name="connsiteX21" fmla="*/ 383059 w 1136822"/>
              <a:gd name="connsiteY21" fmla="*/ 135924 h 531341"/>
              <a:gd name="connsiteX22" fmla="*/ 284205 w 1136822"/>
              <a:gd name="connsiteY22" fmla="*/ 160638 h 531341"/>
              <a:gd name="connsiteX23" fmla="*/ 210065 w 1136822"/>
              <a:gd name="connsiteY23" fmla="*/ 210065 h 531341"/>
              <a:gd name="connsiteX24" fmla="*/ 98854 w 1136822"/>
              <a:gd name="connsiteY24" fmla="*/ 284206 h 531341"/>
              <a:gd name="connsiteX25" fmla="*/ 61784 w 1136822"/>
              <a:gd name="connsiteY25" fmla="*/ 308919 h 531341"/>
              <a:gd name="connsiteX26" fmla="*/ 24713 w 1136822"/>
              <a:gd name="connsiteY26" fmla="*/ 321276 h 531341"/>
              <a:gd name="connsiteX27" fmla="*/ 0 w 1136822"/>
              <a:gd name="connsiteY27" fmla="*/ 407773 h 531341"/>
              <a:gd name="connsiteX28" fmla="*/ 37070 w 1136822"/>
              <a:gd name="connsiteY28" fmla="*/ 506627 h 531341"/>
              <a:gd name="connsiteX29" fmla="*/ 61784 w 1136822"/>
              <a:gd name="connsiteY29" fmla="*/ 531341 h 53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6822" h="531341">
                <a:moveTo>
                  <a:pt x="74141" y="481914"/>
                </a:moveTo>
                <a:cubicBezTo>
                  <a:pt x="119449" y="477795"/>
                  <a:pt x="164921" y="475200"/>
                  <a:pt x="210065" y="469557"/>
                </a:cubicBezTo>
                <a:cubicBezTo>
                  <a:pt x="277066" y="461182"/>
                  <a:pt x="256610" y="459788"/>
                  <a:pt x="308919" y="444843"/>
                </a:cubicBezTo>
                <a:cubicBezTo>
                  <a:pt x="325248" y="440178"/>
                  <a:pt x="341870" y="436606"/>
                  <a:pt x="358346" y="432487"/>
                </a:cubicBezTo>
                <a:cubicBezTo>
                  <a:pt x="423992" y="388722"/>
                  <a:pt x="366511" y="423366"/>
                  <a:pt x="457200" y="383060"/>
                </a:cubicBezTo>
                <a:cubicBezTo>
                  <a:pt x="510395" y="359418"/>
                  <a:pt x="508876" y="351951"/>
                  <a:pt x="568411" y="333633"/>
                </a:cubicBezTo>
                <a:cubicBezTo>
                  <a:pt x="600875" y="323644"/>
                  <a:pt x="635043" y="319660"/>
                  <a:pt x="667265" y="308919"/>
                </a:cubicBezTo>
                <a:lnTo>
                  <a:pt x="704335" y="296562"/>
                </a:lnTo>
                <a:cubicBezTo>
                  <a:pt x="729049" y="300681"/>
                  <a:pt x="753421" y="308919"/>
                  <a:pt x="778476" y="308919"/>
                </a:cubicBezTo>
                <a:cubicBezTo>
                  <a:pt x="832180" y="308919"/>
                  <a:pt x="885824" y="303223"/>
                  <a:pt x="939113" y="296562"/>
                </a:cubicBezTo>
                <a:cubicBezTo>
                  <a:pt x="952038" y="294946"/>
                  <a:pt x="963660" y="287784"/>
                  <a:pt x="976184" y="284206"/>
                </a:cubicBezTo>
                <a:cubicBezTo>
                  <a:pt x="1084760" y="253185"/>
                  <a:pt x="973826" y="289111"/>
                  <a:pt x="1062681" y="259492"/>
                </a:cubicBezTo>
                <a:cubicBezTo>
                  <a:pt x="1090010" y="232163"/>
                  <a:pt x="1107261" y="219759"/>
                  <a:pt x="1124465" y="185351"/>
                </a:cubicBezTo>
                <a:cubicBezTo>
                  <a:pt x="1130290" y="173701"/>
                  <a:pt x="1132703" y="160638"/>
                  <a:pt x="1136822" y="148281"/>
                </a:cubicBezTo>
                <a:cubicBezTo>
                  <a:pt x="1124295" y="73121"/>
                  <a:pt x="1139724" y="54515"/>
                  <a:pt x="1050324" y="24714"/>
                </a:cubicBezTo>
                <a:lnTo>
                  <a:pt x="976184" y="0"/>
                </a:lnTo>
                <a:cubicBezTo>
                  <a:pt x="926757" y="4119"/>
                  <a:pt x="875827" y="-423"/>
                  <a:pt x="827903" y="12357"/>
                </a:cubicBezTo>
                <a:cubicBezTo>
                  <a:pt x="811018" y="16860"/>
                  <a:pt x="805052" y="39270"/>
                  <a:pt x="790832" y="49427"/>
                </a:cubicBezTo>
                <a:cubicBezTo>
                  <a:pt x="775843" y="60134"/>
                  <a:pt x="759275" y="69673"/>
                  <a:pt x="741405" y="74141"/>
                </a:cubicBezTo>
                <a:cubicBezTo>
                  <a:pt x="709189" y="82195"/>
                  <a:pt x="675467" y="82108"/>
                  <a:pt x="642551" y="86497"/>
                </a:cubicBezTo>
                <a:lnTo>
                  <a:pt x="556054" y="98854"/>
                </a:lnTo>
                <a:cubicBezTo>
                  <a:pt x="450409" y="134069"/>
                  <a:pt x="507762" y="120337"/>
                  <a:pt x="383059" y="135924"/>
                </a:cubicBezTo>
                <a:cubicBezTo>
                  <a:pt x="350108" y="144162"/>
                  <a:pt x="308222" y="136621"/>
                  <a:pt x="284205" y="160638"/>
                </a:cubicBezTo>
                <a:cubicBezTo>
                  <a:pt x="201938" y="242905"/>
                  <a:pt x="290536" y="165359"/>
                  <a:pt x="210065" y="210065"/>
                </a:cubicBezTo>
                <a:cubicBezTo>
                  <a:pt x="210043" y="210077"/>
                  <a:pt x="117400" y="271842"/>
                  <a:pt x="98854" y="284206"/>
                </a:cubicBezTo>
                <a:cubicBezTo>
                  <a:pt x="86497" y="292444"/>
                  <a:pt x="75873" y="304223"/>
                  <a:pt x="61784" y="308919"/>
                </a:cubicBezTo>
                <a:lnTo>
                  <a:pt x="24713" y="321276"/>
                </a:lnTo>
                <a:cubicBezTo>
                  <a:pt x="18887" y="338755"/>
                  <a:pt x="0" y="392261"/>
                  <a:pt x="0" y="407773"/>
                </a:cubicBezTo>
                <a:cubicBezTo>
                  <a:pt x="0" y="434939"/>
                  <a:pt x="23011" y="485538"/>
                  <a:pt x="37070" y="506627"/>
                </a:cubicBezTo>
                <a:cubicBezTo>
                  <a:pt x="43532" y="516321"/>
                  <a:pt x="53546" y="523103"/>
                  <a:pt x="61784" y="531341"/>
                </a:cubicBez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B712DCC7-8815-49EA-ABA6-6D5B31CF3C3D}"/>
              </a:ext>
            </a:extLst>
          </p:cNvPr>
          <p:cNvSpPr/>
          <p:nvPr/>
        </p:nvSpPr>
        <p:spPr>
          <a:xfrm>
            <a:off x="-14514" y="2291809"/>
            <a:ext cx="3286351" cy="1493044"/>
          </a:xfrm>
          <a:custGeom>
            <a:avLst/>
            <a:gdLst>
              <a:gd name="connsiteX0" fmla="*/ 0 w 3187700"/>
              <a:gd name="connsiteY0" fmla="*/ 254000 h 1371600"/>
              <a:gd name="connsiteX1" fmla="*/ 533400 w 3187700"/>
              <a:gd name="connsiteY1" fmla="*/ 88900 h 1371600"/>
              <a:gd name="connsiteX2" fmla="*/ 1003300 w 3187700"/>
              <a:gd name="connsiteY2" fmla="*/ 38100 h 1371600"/>
              <a:gd name="connsiteX3" fmla="*/ 1270000 w 3187700"/>
              <a:gd name="connsiteY3" fmla="*/ 0 h 1371600"/>
              <a:gd name="connsiteX4" fmla="*/ 1485900 w 3187700"/>
              <a:gd name="connsiteY4" fmla="*/ 12700 h 1371600"/>
              <a:gd name="connsiteX5" fmla="*/ 1727200 w 3187700"/>
              <a:gd name="connsiteY5" fmla="*/ 38100 h 1371600"/>
              <a:gd name="connsiteX6" fmla="*/ 2336800 w 3187700"/>
              <a:gd name="connsiteY6" fmla="*/ 50800 h 1371600"/>
              <a:gd name="connsiteX7" fmla="*/ 2578100 w 3187700"/>
              <a:gd name="connsiteY7" fmla="*/ 76200 h 1371600"/>
              <a:gd name="connsiteX8" fmla="*/ 2819400 w 3187700"/>
              <a:gd name="connsiteY8" fmla="*/ 177800 h 1371600"/>
              <a:gd name="connsiteX9" fmla="*/ 3187700 w 3187700"/>
              <a:gd name="connsiteY9" fmla="*/ 215900 h 1371600"/>
              <a:gd name="connsiteX10" fmla="*/ 2476500 w 3187700"/>
              <a:gd name="connsiteY10" fmla="*/ 1231900 h 1371600"/>
              <a:gd name="connsiteX11" fmla="*/ 1879600 w 3187700"/>
              <a:gd name="connsiteY11" fmla="*/ 1333500 h 1371600"/>
              <a:gd name="connsiteX12" fmla="*/ 1320800 w 3187700"/>
              <a:gd name="connsiteY12" fmla="*/ 1371600 h 1371600"/>
              <a:gd name="connsiteX13" fmla="*/ 431800 w 3187700"/>
              <a:gd name="connsiteY13" fmla="*/ 1333500 h 1371600"/>
              <a:gd name="connsiteX14" fmla="*/ 12700 w 3187700"/>
              <a:gd name="connsiteY14" fmla="*/ 1257300 h 1371600"/>
              <a:gd name="connsiteX15" fmla="*/ 0 w 3187700"/>
              <a:gd name="connsiteY15" fmla="*/ 2540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7700" h="1371600">
                <a:moveTo>
                  <a:pt x="0" y="254000"/>
                </a:moveTo>
                <a:lnTo>
                  <a:pt x="533400" y="88900"/>
                </a:lnTo>
                <a:lnTo>
                  <a:pt x="1003300" y="38100"/>
                </a:lnTo>
                <a:lnTo>
                  <a:pt x="1270000" y="0"/>
                </a:lnTo>
                <a:lnTo>
                  <a:pt x="1485900" y="12700"/>
                </a:lnTo>
                <a:lnTo>
                  <a:pt x="1727200" y="38100"/>
                </a:lnTo>
                <a:lnTo>
                  <a:pt x="2336800" y="50800"/>
                </a:lnTo>
                <a:lnTo>
                  <a:pt x="2578100" y="76200"/>
                </a:lnTo>
                <a:lnTo>
                  <a:pt x="2819400" y="177800"/>
                </a:lnTo>
                <a:lnTo>
                  <a:pt x="3187700" y="215900"/>
                </a:lnTo>
                <a:lnTo>
                  <a:pt x="2476500" y="1231900"/>
                </a:lnTo>
                <a:lnTo>
                  <a:pt x="1879600" y="1333500"/>
                </a:lnTo>
                <a:lnTo>
                  <a:pt x="1320800" y="1371600"/>
                </a:lnTo>
                <a:lnTo>
                  <a:pt x="431800" y="1333500"/>
                </a:lnTo>
                <a:lnTo>
                  <a:pt x="12700" y="1257300"/>
                </a:lnTo>
                <a:lnTo>
                  <a:pt x="0" y="254000"/>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E0B73A8B-BEDD-4F9D-B61F-A04437E084DB}"/>
              </a:ext>
            </a:extLst>
          </p:cNvPr>
          <p:cNvSpPr txBox="1"/>
          <p:nvPr/>
        </p:nvSpPr>
        <p:spPr>
          <a:xfrm rot="20845791">
            <a:off x="3998123" y="2790846"/>
            <a:ext cx="2000163" cy="369332"/>
          </a:xfrm>
          <a:prstGeom prst="rect">
            <a:avLst/>
          </a:prstGeom>
          <a:noFill/>
        </p:spPr>
        <p:txBody>
          <a:bodyPr wrap="none" rtlCol="0">
            <a:spAutoFit/>
          </a:bodyPr>
          <a:lstStyle/>
          <a:p>
            <a:r>
              <a:rPr lang="en-US" dirty="0">
                <a:solidFill>
                  <a:schemeClr val="bg1"/>
                </a:solidFill>
              </a:rPr>
              <a:t>carbonate platform</a:t>
            </a:r>
          </a:p>
        </p:txBody>
      </p:sp>
      <p:sp>
        <p:nvSpPr>
          <p:cNvPr id="34" name="Rectangle 33">
            <a:extLst>
              <a:ext uri="{FF2B5EF4-FFF2-40B4-BE49-F238E27FC236}">
                <a16:creationId xmlns:a16="http://schemas.microsoft.com/office/drawing/2014/main" id="{5195004E-05A3-4D53-AEB3-9C5072914137}"/>
              </a:ext>
            </a:extLst>
          </p:cNvPr>
          <p:cNvSpPr/>
          <p:nvPr/>
        </p:nvSpPr>
        <p:spPr>
          <a:xfrm>
            <a:off x="10352433" y="2565262"/>
            <a:ext cx="224370" cy="138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F0D4FA56-294F-4EAD-AA27-DFD95267BA0F}"/>
              </a:ext>
            </a:extLst>
          </p:cNvPr>
          <p:cNvSpPr txBox="1"/>
          <p:nvPr/>
        </p:nvSpPr>
        <p:spPr>
          <a:xfrm>
            <a:off x="706905" y="2554113"/>
            <a:ext cx="1807482" cy="830997"/>
          </a:xfrm>
          <a:prstGeom prst="rect">
            <a:avLst/>
          </a:prstGeom>
          <a:noFill/>
        </p:spPr>
        <p:txBody>
          <a:bodyPr wrap="none" rtlCol="0">
            <a:spAutoFit/>
          </a:bodyPr>
          <a:lstStyle/>
          <a:p>
            <a:r>
              <a:rPr lang="en-US" sz="2400" b="1" dirty="0">
                <a:solidFill>
                  <a:srgbClr val="FFFF00"/>
                </a:solidFill>
              </a:rPr>
              <a:t>Accretionary</a:t>
            </a:r>
          </a:p>
          <a:p>
            <a:r>
              <a:rPr lang="en-US" sz="2400" b="1" dirty="0">
                <a:solidFill>
                  <a:srgbClr val="FFFF00"/>
                </a:solidFill>
              </a:rPr>
              <a:t>Prism</a:t>
            </a:r>
          </a:p>
        </p:txBody>
      </p:sp>
      <p:sp>
        <p:nvSpPr>
          <p:cNvPr id="68" name="Freeform: Shape 67">
            <a:extLst>
              <a:ext uri="{FF2B5EF4-FFF2-40B4-BE49-F238E27FC236}">
                <a16:creationId xmlns:a16="http://schemas.microsoft.com/office/drawing/2014/main" id="{0456DAA0-DA19-4C54-A3E7-BC631D3D7E94}"/>
              </a:ext>
            </a:extLst>
          </p:cNvPr>
          <p:cNvSpPr/>
          <p:nvPr/>
        </p:nvSpPr>
        <p:spPr>
          <a:xfrm>
            <a:off x="3682314" y="3435178"/>
            <a:ext cx="6635578" cy="457200"/>
          </a:xfrm>
          <a:custGeom>
            <a:avLst/>
            <a:gdLst>
              <a:gd name="connsiteX0" fmla="*/ 0 w 6635578"/>
              <a:gd name="connsiteY0" fmla="*/ 358346 h 457200"/>
              <a:gd name="connsiteX1" fmla="*/ 0 w 6635578"/>
              <a:gd name="connsiteY1" fmla="*/ 457200 h 457200"/>
              <a:gd name="connsiteX2" fmla="*/ 6635578 w 6635578"/>
              <a:gd name="connsiteY2" fmla="*/ 395417 h 457200"/>
              <a:gd name="connsiteX3" fmla="*/ 6054810 w 6635578"/>
              <a:gd name="connsiteY3" fmla="*/ 259492 h 457200"/>
              <a:gd name="connsiteX4" fmla="*/ 5103340 w 6635578"/>
              <a:gd name="connsiteY4" fmla="*/ 61784 h 457200"/>
              <a:gd name="connsiteX5" fmla="*/ 3941805 w 6635578"/>
              <a:gd name="connsiteY5" fmla="*/ 24714 h 457200"/>
              <a:gd name="connsiteX6" fmla="*/ 2780270 w 6635578"/>
              <a:gd name="connsiteY6" fmla="*/ 0 h 457200"/>
              <a:gd name="connsiteX7" fmla="*/ 1816443 w 6635578"/>
              <a:gd name="connsiteY7" fmla="*/ 37071 h 457200"/>
              <a:gd name="connsiteX8" fmla="*/ 877329 w 6635578"/>
              <a:gd name="connsiteY8" fmla="*/ 148281 h 457200"/>
              <a:gd name="connsiteX9" fmla="*/ 37070 w 6635578"/>
              <a:gd name="connsiteY9" fmla="*/ 296563 h 457200"/>
              <a:gd name="connsiteX10" fmla="*/ 0 w 6635578"/>
              <a:gd name="connsiteY10" fmla="*/ 35834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5578" h="457200">
                <a:moveTo>
                  <a:pt x="0" y="358346"/>
                </a:moveTo>
                <a:lnTo>
                  <a:pt x="0" y="457200"/>
                </a:lnTo>
                <a:lnTo>
                  <a:pt x="6635578" y="395417"/>
                </a:lnTo>
                <a:lnTo>
                  <a:pt x="6054810" y="259492"/>
                </a:lnTo>
                <a:lnTo>
                  <a:pt x="5103340" y="61784"/>
                </a:lnTo>
                <a:lnTo>
                  <a:pt x="3941805" y="24714"/>
                </a:lnTo>
                <a:lnTo>
                  <a:pt x="2780270" y="0"/>
                </a:lnTo>
                <a:lnTo>
                  <a:pt x="1816443" y="37071"/>
                </a:lnTo>
                <a:lnTo>
                  <a:pt x="877329" y="148281"/>
                </a:lnTo>
                <a:lnTo>
                  <a:pt x="37070" y="296563"/>
                </a:lnTo>
                <a:lnTo>
                  <a:pt x="0" y="358346"/>
                </a:lnTo>
                <a:close/>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982F7997-3BE5-46C2-AF76-463FA9DC95BA}"/>
              </a:ext>
            </a:extLst>
          </p:cNvPr>
          <p:cNvSpPr/>
          <p:nvPr/>
        </p:nvSpPr>
        <p:spPr>
          <a:xfrm>
            <a:off x="12357" y="3571102"/>
            <a:ext cx="1235675" cy="484780"/>
          </a:xfrm>
          <a:custGeom>
            <a:avLst/>
            <a:gdLst>
              <a:gd name="connsiteX0" fmla="*/ 1235675 w 1235675"/>
              <a:gd name="connsiteY0" fmla="*/ 457200 h 457200"/>
              <a:gd name="connsiteX1" fmla="*/ 1186248 w 1235675"/>
              <a:gd name="connsiteY1" fmla="*/ 432486 h 457200"/>
              <a:gd name="connsiteX2" fmla="*/ 729048 w 1235675"/>
              <a:gd name="connsiteY2" fmla="*/ 395416 h 457200"/>
              <a:gd name="connsiteX3" fmla="*/ 148281 w 1235675"/>
              <a:gd name="connsiteY3" fmla="*/ 358346 h 457200"/>
              <a:gd name="connsiteX4" fmla="*/ 0 w 1235675"/>
              <a:gd name="connsiteY4" fmla="*/ 308919 h 457200"/>
              <a:gd name="connsiteX5" fmla="*/ 12357 w 1235675"/>
              <a:gd name="connsiteY5" fmla="*/ 0 h 457200"/>
              <a:gd name="connsiteX6" fmla="*/ 741405 w 1235675"/>
              <a:gd name="connsiteY6" fmla="*/ 74140 h 457200"/>
              <a:gd name="connsiteX7" fmla="*/ 1075038 w 1235675"/>
              <a:gd name="connsiteY7" fmla="*/ 123567 h 457200"/>
              <a:gd name="connsiteX8" fmla="*/ 1025611 w 1235675"/>
              <a:gd name="connsiteY8" fmla="*/ 43248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5675" h="457200">
                <a:moveTo>
                  <a:pt x="1235675" y="457200"/>
                </a:moveTo>
                <a:lnTo>
                  <a:pt x="1186248" y="432486"/>
                </a:lnTo>
                <a:lnTo>
                  <a:pt x="729048" y="395416"/>
                </a:lnTo>
                <a:lnTo>
                  <a:pt x="148281" y="358346"/>
                </a:lnTo>
                <a:lnTo>
                  <a:pt x="0" y="308919"/>
                </a:lnTo>
                <a:lnTo>
                  <a:pt x="12357" y="0"/>
                </a:lnTo>
                <a:lnTo>
                  <a:pt x="741405" y="74140"/>
                </a:lnTo>
                <a:lnTo>
                  <a:pt x="1075038" y="123567"/>
                </a:lnTo>
                <a:lnTo>
                  <a:pt x="1025611" y="432486"/>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3CEC1211-E0A7-46D8-9903-4BDE9C94739A}"/>
              </a:ext>
            </a:extLst>
          </p:cNvPr>
          <p:cNvSpPr/>
          <p:nvPr/>
        </p:nvSpPr>
        <p:spPr>
          <a:xfrm>
            <a:off x="815546" y="3966519"/>
            <a:ext cx="1729946" cy="321276"/>
          </a:xfrm>
          <a:custGeom>
            <a:avLst/>
            <a:gdLst>
              <a:gd name="connsiteX0" fmla="*/ 0 w 1729946"/>
              <a:gd name="connsiteY0" fmla="*/ 12357 h 321276"/>
              <a:gd name="connsiteX1" fmla="*/ 729049 w 1729946"/>
              <a:gd name="connsiteY1" fmla="*/ 61784 h 321276"/>
              <a:gd name="connsiteX2" fmla="*/ 1482811 w 1729946"/>
              <a:gd name="connsiteY2" fmla="*/ 24713 h 321276"/>
              <a:gd name="connsiteX3" fmla="*/ 1729946 w 1729946"/>
              <a:gd name="connsiteY3" fmla="*/ 0 h 321276"/>
              <a:gd name="connsiteX4" fmla="*/ 1569308 w 1729946"/>
              <a:gd name="connsiteY4" fmla="*/ 185351 h 321276"/>
              <a:gd name="connsiteX5" fmla="*/ 827903 w 1729946"/>
              <a:gd name="connsiteY5" fmla="*/ 234778 h 321276"/>
              <a:gd name="connsiteX6" fmla="*/ 172995 w 1729946"/>
              <a:gd name="connsiteY6" fmla="*/ 321276 h 321276"/>
              <a:gd name="connsiteX7" fmla="*/ 0 w 1729946"/>
              <a:gd name="connsiteY7" fmla="*/ 12357 h 32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9946" h="321276">
                <a:moveTo>
                  <a:pt x="0" y="12357"/>
                </a:moveTo>
                <a:lnTo>
                  <a:pt x="729049" y="61784"/>
                </a:lnTo>
                <a:lnTo>
                  <a:pt x="1482811" y="24713"/>
                </a:lnTo>
                <a:lnTo>
                  <a:pt x="1729946" y="0"/>
                </a:lnTo>
                <a:lnTo>
                  <a:pt x="1569308" y="185351"/>
                </a:lnTo>
                <a:lnTo>
                  <a:pt x="827903" y="234778"/>
                </a:lnTo>
                <a:lnTo>
                  <a:pt x="172995" y="321276"/>
                </a:lnTo>
                <a:lnTo>
                  <a:pt x="0" y="12357"/>
                </a:lnTo>
                <a:close/>
              </a:path>
            </a:pathLst>
          </a:custGeom>
          <a:solidFill>
            <a:srgbClr val="EDE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6925DDE4-F0B4-4DDB-B9CC-7DB120D822E8}"/>
              </a:ext>
            </a:extLst>
          </p:cNvPr>
          <p:cNvSpPr/>
          <p:nvPr/>
        </p:nvSpPr>
        <p:spPr>
          <a:xfrm>
            <a:off x="2613862" y="4053016"/>
            <a:ext cx="771889" cy="518984"/>
          </a:xfrm>
          <a:custGeom>
            <a:avLst/>
            <a:gdLst>
              <a:gd name="connsiteX0" fmla="*/ 0 w 778475"/>
              <a:gd name="connsiteY0" fmla="*/ 469557 h 518984"/>
              <a:gd name="connsiteX1" fmla="*/ 0 w 778475"/>
              <a:gd name="connsiteY1" fmla="*/ 469557 h 518984"/>
              <a:gd name="connsiteX2" fmla="*/ 247135 w 778475"/>
              <a:gd name="connsiteY2" fmla="*/ 123568 h 518984"/>
              <a:gd name="connsiteX3" fmla="*/ 494270 w 778475"/>
              <a:gd name="connsiteY3" fmla="*/ 0 h 518984"/>
              <a:gd name="connsiteX4" fmla="*/ 778475 w 778475"/>
              <a:gd name="connsiteY4" fmla="*/ 123568 h 518984"/>
              <a:gd name="connsiteX5" fmla="*/ 766119 w 778475"/>
              <a:gd name="connsiteY5" fmla="*/ 271849 h 518984"/>
              <a:gd name="connsiteX6" fmla="*/ 506627 w 778475"/>
              <a:gd name="connsiteY6" fmla="*/ 457200 h 518984"/>
              <a:gd name="connsiteX7" fmla="*/ 259492 w 778475"/>
              <a:gd name="connsiteY7" fmla="*/ 518984 h 518984"/>
              <a:gd name="connsiteX8" fmla="*/ 111210 w 778475"/>
              <a:gd name="connsiteY8" fmla="*/ 506627 h 518984"/>
              <a:gd name="connsiteX9" fmla="*/ 0 w 778475"/>
              <a:gd name="connsiteY9" fmla="*/ 469557 h 51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475" h="518984">
                <a:moveTo>
                  <a:pt x="0" y="469557"/>
                </a:moveTo>
                <a:lnTo>
                  <a:pt x="0" y="469557"/>
                </a:lnTo>
                <a:lnTo>
                  <a:pt x="247135" y="123568"/>
                </a:lnTo>
                <a:lnTo>
                  <a:pt x="494270" y="0"/>
                </a:lnTo>
                <a:lnTo>
                  <a:pt x="778475" y="123568"/>
                </a:lnTo>
                <a:lnTo>
                  <a:pt x="766119" y="271849"/>
                </a:lnTo>
                <a:lnTo>
                  <a:pt x="506627" y="457200"/>
                </a:lnTo>
                <a:lnTo>
                  <a:pt x="259492" y="518984"/>
                </a:lnTo>
                <a:lnTo>
                  <a:pt x="111210" y="506627"/>
                </a:lnTo>
                <a:lnTo>
                  <a:pt x="0" y="469557"/>
                </a:lnTo>
                <a:close/>
              </a:path>
            </a:pathLst>
          </a:custGeom>
          <a:solidFill>
            <a:srgbClr val="EDE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73CB741C-D530-42A9-B547-B8F3EE4FC261}"/>
              </a:ext>
            </a:extLst>
          </p:cNvPr>
          <p:cNvSpPr/>
          <p:nvPr/>
        </p:nvSpPr>
        <p:spPr>
          <a:xfrm>
            <a:off x="2076450" y="3443288"/>
            <a:ext cx="2566988" cy="1328737"/>
          </a:xfrm>
          <a:custGeom>
            <a:avLst/>
            <a:gdLst>
              <a:gd name="connsiteX0" fmla="*/ 628650 w 2566988"/>
              <a:gd name="connsiteY0" fmla="*/ 400050 h 1328737"/>
              <a:gd name="connsiteX1" fmla="*/ 257175 w 2566988"/>
              <a:gd name="connsiteY1" fmla="*/ 685800 h 1328737"/>
              <a:gd name="connsiteX2" fmla="*/ 42863 w 2566988"/>
              <a:gd name="connsiteY2" fmla="*/ 990600 h 1328737"/>
              <a:gd name="connsiteX3" fmla="*/ 0 w 2566988"/>
              <a:gd name="connsiteY3" fmla="*/ 1071562 h 1328737"/>
              <a:gd name="connsiteX4" fmla="*/ 47625 w 2566988"/>
              <a:gd name="connsiteY4" fmla="*/ 1223962 h 1328737"/>
              <a:gd name="connsiteX5" fmla="*/ 190500 w 2566988"/>
              <a:gd name="connsiteY5" fmla="*/ 1285875 h 1328737"/>
              <a:gd name="connsiteX6" fmla="*/ 352425 w 2566988"/>
              <a:gd name="connsiteY6" fmla="*/ 1328737 h 1328737"/>
              <a:gd name="connsiteX7" fmla="*/ 476250 w 2566988"/>
              <a:gd name="connsiteY7" fmla="*/ 1171575 h 1328737"/>
              <a:gd name="connsiteX8" fmla="*/ 600075 w 2566988"/>
              <a:gd name="connsiteY8" fmla="*/ 1004887 h 1328737"/>
              <a:gd name="connsiteX9" fmla="*/ 781050 w 2566988"/>
              <a:gd name="connsiteY9" fmla="*/ 833437 h 1328737"/>
              <a:gd name="connsiteX10" fmla="*/ 1023938 w 2566988"/>
              <a:gd name="connsiteY10" fmla="*/ 681037 h 1328737"/>
              <a:gd name="connsiteX11" fmla="*/ 1185863 w 2566988"/>
              <a:gd name="connsiteY11" fmla="*/ 566737 h 1328737"/>
              <a:gd name="connsiteX12" fmla="*/ 1524000 w 2566988"/>
              <a:gd name="connsiteY12" fmla="*/ 371475 h 1328737"/>
              <a:gd name="connsiteX13" fmla="*/ 1890713 w 2566988"/>
              <a:gd name="connsiteY13" fmla="*/ 271462 h 1328737"/>
              <a:gd name="connsiteX14" fmla="*/ 2566988 w 2566988"/>
              <a:gd name="connsiteY14" fmla="*/ 152400 h 1328737"/>
              <a:gd name="connsiteX15" fmla="*/ 2557463 w 2566988"/>
              <a:gd name="connsiteY15" fmla="*/ 0 h 1328737"/>
              <a:gd name="connsiteX16" fmla="*/ 1557338 w 2566988"/>
              <a:gd name="connsiteY16" fmla="*/ 133350 h 1328737"/>
              <a:gd name="connsiteX17" fmla="*/ 1100138 w 2566988"/>
              <a:gd name="connsiteY17" fmla="*/ 166687 h 1328737"/>
              <a:gd name="connsiteX18" fmla="*/ 914400 w 2566988"/>
              <a:gd name="connsiteY18" fmla="*/ 195262 h 1328737"/>
              <a:gd name="connsiteX19" fmla="*/ 628650 w 2566988"/>
              <a:gd name="connsiteY19" fmla="*/ 400050 h 132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6988" h="1328737">
                <a:moveTo>
                  <a:pt x="628650" y="400050"/>
                </a:moveTo>
                <a:lnTo>
                  <a:pt x="257175" y="685800"/>
                </a:lnTo>
                <a:lnTo>
                  <a:pt x="42863" y="990600"/>
                </a:lnTo>
                <a:lnTo>
                  <a:pt x="0" y="1071562"/>
                </a:lnTo>
                <a:lnTo>
                  <a:pt x="47625" y="1223962"/>
                </a:lnTo>
                <a:lnTo>
                  <a:pt x="190500" y="1285875"/>
                </a:lnTo>
                <a:lnTo>
                  <a:pt x="352425" y="1328737"/>
                </a:lnTo>
                <a:lnTo>
                  <a:pt x="476250" y="1171575"/>
                </a:lnTo>
                <a:lnTo>
                  <a:pt x="600075" y="1004887"/>
                </a:lnTo>
                <a:lnTo>
                  <a:pt x="781050" y="833437"/>
                </a:lnTo>
                <a:lnTo>
                  <a:pt x="1023938" y="681037"/>
                </a:lnTo>
                <a:lnTo>
                  <a:pt x="1185863" y="566737"/>
                </a:lnTo>
                <a:lnTo>
                  <a:pt x="1524000" y="371475"/>
                </a:lnTo>
                <a:lnTo>
                  <a:pt x="1890713" y="271462"/>
                </a:lnTo>
                <a:lnTo>
                  <a:pt x="2566988" y="152400"/>
                </a:lnTo>
                <a:lnTo>
                  <a:pt x="2557463" y="0"/>
                </a:lnTo>
                <a:lnTo>
                  <a:pt x="1557338" y="133350"/>
                </a:lnTo>
                <a:lnTo>
                  <a:pt x="1100138" y="166687"/>
                </a:lnTo>
                <a:lnTo>
                  <a:pt x="914400" y="195262"/>
                </a:lnTo>
                <a:lnTo>
                  <a:pt x="628650" y="40005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3C6091D5-DEA4-4800-876F-07B7A8CE4B2F}"/>
              </a:ext>
            </a:extLst>
          </p:cNvPr>
          <p:cNvSpPr/>
          <p:nvPr/>
        </p:nvSpPr>
        <p:spPr>
          <a:xfrm>
            <a:off x="2458995" y="3558746"/>
            <a:ext cx="1779373" cy="1099751"/>
          </a:xfrm>
          <a:custGeom>
            <a:avLst/>
            <a:gdLst>
              <a:gd name="connsiteX0" fmla="*/ 12356 w 1779373"/>
              <a:gd name="connsiteY0" fmla="*/ 1099751 h 1099751"/>
              <a:gd name="connsiteX1" fmla="*/ 12356 w 1779373"/>
              <a:gd name="connsiteY1" fmla="*/ 1099751 h 1099751"/>
              <a:gd name="connsiteX2" fmla="*/ 321275 w 1779373"/>
              <a:gd name="connsiteY2" fmla="*/ 753762 h 1099751"/>
              <a:gd name="connsiteX3" fmla="*/ 518983 w 1779373"/>
              <a:gd name="connsiteY3" fmla="*/ 630195 h 1099751"/>
              <a:gd name="connsiteX4" fmla="*/ 778475 w 1779373"/>
              <a:gd name="connsiteY4" fmla="*/ 420130 h 1099751"/>
              <a:gd name="connsiteX5" fmla="*/ 1087394 w 1779373"/>
              <a:gd name="connsiteY5" fmla="*/ 271849 h 1099751"/>
              <a:gd name="connsiteX6" fmla="*/ 1408670 w 1779373"/>
              <a:gd name="connsiteY6" fmla="*/ 148281 h 1099751"/>
              <a:gd name="connsiteX7" fmla="*/ 1779373 w 1779373"/>
              <a:gd name="connsiteY7" fmla="*/ 74140 h 1099751"/>
              <a:gd name="connsiteX8" fmla="*/ 1692875 w 1779373"/>
              <a:gd name="connsiteY8" fmla="*/ 0 h 1099751"/>
              <a:gd name="connsiteX9" fmla="*/ 840259 w 1779373"/>
              <a:gd name="connsiteY9" fmla="*/ 271849 h 1099751"/>
              <a:gd name="connsiteX10" fmla="*/ 407773 w 1779373"/>
              <a:gd name="connsiteY10" fmla="*/ 531340 h 1099751"/>
              <a:gd name="connsiteX11" fmla="*/ 111210 w 1779373"/>
              <a:gd name="connsiteY11" fmla="*/ 864973 h 1099751"/>
              <a:gd name="connsiteX12" fmla="*/ 0 w 1779373"/>
              <a:gd name="connsiteY12" fmla="*/ 976184 h 1099751"/>
              <a:gd name="connsiteX13" fmla="*/ 12356 w 1779373"/>
              <a:gd name="connsiteY13" fmla="*/ 1099751 h 10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9373" h="1099751">
                <a:moveTo>
                  <a:pt x="12356" y="1099751"/>
                </a:moveTo>
                <a:lnTo>
                  <a:pt x="12356" y="1099751"/>
                </a:lnTo>
                <a:lnTo>
                  <a:pt x="321275" y="753762"/>
                </a:lnTo>
                <a:lnTo>
                  <a:pt x="518983" y="630195"/>
                </a:lnTo>
                <a:lnTo>
                  <a:pt x="778475" y="420130"/>
                </a:lnTo>
                <a:lnTo>
                  <a:pt x="1087394" y="271849"/>
                </a:lnTo>
                <a:lnTo>
                  <a:pt x="1408670" y="148281"/>
                </a:lnTo>
                <a:lnTo>
                  <a:pt x="1779373" y="74140"/>
                </a:lnTo>
                <a:lnTo>
                  <a:pt x="1692875" y="0"/>
                </a:lnTo>
                <a:lnTo>
                  <a:pt x="840259" y="271849"/>
                </a:lnTo>
                <a:lnTo>
                  <a:pt x="407773" y="531340"/>
                </a:lnTo>
                <a:lnTo>
                  <a:pt x="111210" y="864973"/>
                </a:lnTo>
                <a:lnTo>
                  <a:pt x="0" y="976184"/>
                </a:lnTo>
                <a:lnTo>
                  <a:pt x="12356" y="1099751"/>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E2BB71F2-A786-4EC5-8175-00E6C1DB1116}"/>
              </a:ext>
            </a:extLst>
          </p:cNvPr>
          <p:cNvSpPr/>
          <p:nvPr/>
        </p:nvSpPr>
        <p:spPr>
          <a:xfrm rot="1896546">
            <a:off x="1800395" y="5181599"/>
            <a:ext cx="636104" cy="142978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Arrow: Down 54">
            <a:extLst>
              <a:ext uri="{FF2B5EF4-FFF2-40B4-BE49-F238E27FC236}">
                <a16:creationId xmlns:a16="http://schemas.microsoft.com/office/drawing/2014/main" id="{71DE7D55-799E-4E3A-8099-B08850639559}"/>
              </a:ext>
            </a:extLst>
          </p:cNvPr>
          <p:cNvSpPr/>
          <p:nvPr/>
        </p:nvSpPr>
        <p:spPr>
          <a:xfrm rot="10800000">
            <a:off x="3015006" y="4073413"/>
            <a:ext cx="922971" cy="10293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AF61FD46-7B8C-4F1E-BE7F-BE2B884CC032}"/>
              </a:ext>
            </a:extLst>
          </p:cNvPr>
          <p:cNvSpPr/>
          <p:nvPr/>
        </p:nvSpPr>
        <p:spPr>
          <a:xfrm>
            <a:off x="2895601" y="2381251"/>
            <a:ext cx="689308" cy="305994"/>
          </a:xfrm>
          <a:custGeom>
            <a:avLst/>
            <a:gdLst>
              <a:gd name="connsiteX0" fmla="*/ 0 w 709613"/>
              <a:gd name="connsiteY0" fmla="*/ 80963 h 328613"/>
              <a:gd name="connsiteX1" fmla="*/ 157163 w 709613"/>
              <a:gd name="connsiteY1" fmla="*/ 157163 h 328613"/>
              <a:gd name="connsiteX2" fmla="*/ 276225 w 709613"/>
              <a:gd name="connsiteY2" fmla="*/ 266700 h 328613"/>
              <a:gd name="connsiteX3" fmla="*/ 452438 w 709613"/>
              <a:gd name="connsiteY3" fmla="*/ 295275 h 328613"/>
              <a:gd name="connsiteX4" fmla="*/ 600075 w 709613"/>
              <a:gd name="connsiteY4" fmla="*/ 314325 h 328613"/>
              <a:gd name="connsiteX5" fmla="*/ 681038 w 709613"/>
              <a:gd name="connsiteY5" fmla="*/ 328613 h 328613"/>
              <a:gd name="connsiteX6" fmla="*/ 709613 w 709613"/>
              <a:gd name="connsiteY6" fmla="*/ 261938 h 328613"/>
              <a:gd name="connsiteX7" fmla="*/ 681038 w 709613"/>
              <a:gd name="connsiteY7" fmla="*/ 152400 h 328613"/>
              <a:gd name="connsiteX8" fmla="*/ 490538 w 709613"/>
              <a:gd name="connsiteY8" fmla="*/ 66675 h 328613"/>
              <a:gd name="connsiteX9" fmla="*/ 104775 w 709613"/>
              <a:gd name="connsiteY9" fmla="*/ 0 h 328613"/>
              <a:gd name="connsiteX10" fmla="*/ 0 w 709613"/>
              <a:gd name="connsiteY10" fmla="*/ 80963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613" h="328613">
                <a:moveTo>
                  <a:pt x="0" y="80963"/>
                </a:moveTo>
                <a:lnTo>
                  <a:pt x="157163" y="157163"/>
                </a:lnTo>
                <a:lnTo>
                  <a:pt x="276225" y="266700"/>
                </a:lnTo>
                <a:lnTo>
                  <a:pt x="452438" y="295275"/>
                </a:lnTo>
                <a:lnTo>
                  <a:pt x="600075" y="314325"/>
                </a:lnTo>
                <a:lnTo>
                  <a:pt x="681038" y="328613"/>
                </a:lnTo>
                <a:lnTo>
                  <a:pt x="709613" y="261938"/>
                </a:lnTo>
                <a:lnTo>
                  <a:pt x="681038" y="152400"/>
                </a:lnTo>
                <a:lnTo>
                  <a:pt x="490538" y="66675"/>
                </a:lnTo>
                <a:lnTo>
                  <a:pt x="104775" y="0"/>
                </a:lnTo>
                <a:lnTo>
                  <a:pt x="0" y="809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7790969-55E1-4E5B-BE35-61BDACD0758D}"/>
              </a:ext>
            </a:extLst>
          </p:cNvPr>
          <p:cNvSpPr/>
          <p:nvPr/>
        </p:nvSpPr>
        <p:spPr>
          <a:xfrm rot="17766549">
            <a:off x="544997" y="6101614"/>
            <a:ext cx="1086303" cy="474604"/>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970EA6B4-0455-422E-AAC2-71A054FBD5E8}"/>
              </a:ext>
            </a:extLst>
          </p:cNvPr>
          <p:cNvSpPr txBox="1"/>
          <p:nvPr/>
        </p:nvSpPr>
        <p:spPr>
          <a:xfrm rot="17971680">
            <a:off x="686774" y="5707232"/>
            <a:ext cx="1268937" cy="369332"/>
          </a:xfrm>
          <a:prstGeom prst="rect">
            <a:avLst/>
          </a:prstGeom>
          <a:noFill/>
        </p:spPr>
        <p:txBody>
          <a:bodyPr wrap="none" rtlCol="0">
            <a:spAutoFit/>
          </a:bodyPr>
          <a:lstStyle/>
          <a:p>
            <a:r>
              <a:rPr lang="en-US" dirty="0">
                <a:solidFill>
                  <a:schemeClr val="bg1"/>
                </a:solidFill>
              </a:rPr>
              <a:t>ocean crust</a:t>
            </a:r>
          </a:p>
        </p:txBody>
      </p:sp>
      <p:sp>
        <p:nvSpPr>
          <p:cNvPr id="77" name="Freeform: Shape 76">
            <a:extLst>
              <a:ext uri="{FF2B5EF4-FFF2-40B4-BE49-F238E27FC236}">
                <a16:creationId xmlns:a16="http://schemas.microsoft.com/office/drawing/2014/main" id="{1C749F89-5E39-4F50-9F51-DC26786F17C5}"/>
              </a:ext>
            </a:extLst>
          </p:cNvPr>
          <p:cNvSpPr/>
          <p:nvPr/>
        </p:nvSpPr>
        <p:spPr>
          <a:xfrm>
            <a:off x="-9525" y="3405188"/>
            <a:ext cx="3314700" cy="633412"/>
          </a:xfrm>
          <a:custGeom>
            <a:avLst/>
            <a:gdLst>
              <a:gd name="connsiteX0" fmla="*/ 0 w 3314700"/>
              <a:gd name="connsiteY0" fmla="*/ 176212 h 633412"/>
              <a:gd name="connsiteX1" fmla="*/ 271463 w 3314700"/>
              <a:gd name="connsiteY1" fmla="*/ 195262 h 633412"/>
              <a:gd name="connsiteX2" fmla="*/ 1162050 w 3314700"/>
              <a:gd name="connsiteY2" fmla="*/ 309562 h 633412"/>
              <a:gd name="connsiteX3" fmla="*/ 1243013 w 3314700"/>
              <a:gd name="connsiteY3" fmla="*/ 314325 h 633412"/>
              <a:gd name="connsiteX4" fmla="*/ 1624013 w 3314700"/>
              <a:gd name="connsiteY4" fmla="*/ 314325 h 633412"/>
              <a:gd name="connsiteX5" fmla="*/ 2347913 w 3314700"/>
              <a:gd name="connsiteY5" fmla="*/ 228600 h 633412"/>
              <a:gd name="connsiteX6" fmla="*/ 2719388 w 3314700"/>
              <a:gd name="connsiteY6" fmla="*/ 114300 h 633412"/>
              <a:gd name="connsiteX7" fmla="*/ 3114675 w 3314700"/>
              <a:gd name="connsiteY7" fmla="*/ 0 h 633412"/>
              <a:gd name="connsiteX8" fmla="*/ 3314700 w 3314700"/>
              <a:gd name="connsiteY8" fmla="*/ 52387 h 633412"/>
              <a:gd name="connsiteX9" fmla="*/ 2967038 w 3314700"/>
              <a:gd name="connsiteY9" fmla="*/ 261937 h 633412"/>
              <a:gd name="connsiteX10" fmla="*/ 2633663 w 3314700"/>
              <a:gd name="connsiteY10" fmla="*/ 504825 h 633412"/>
              <a:gd name="connsiteX11" fmla="*/ 2557463 w 3314700"/>
              <a:gd name="connsiteY11" fmla="*/ 571500 h 633412"/>
              <a:gd name="connsiteX12" fmla="*/ 2181225 w 3314700"/>
              <a:gd name="connsiteY12" fmla="*/ 604837 h 633412"/>
              <a:gd name="connsiteX13" fmla="*/ 2124075 w 3314700"/>
              <a:gd name="connsiteY13" fmla="*/ 604837 h 633412"/>
              <a:gd name="connsiteX14" fmla="*/ 1685925 w 3314700"/>
              <a:gd name="connsiteY14" fmla="*/ 633412 h 633412"/>
              <a:gd name="connsiteX15" fmla="*/ 1428750 w 3314700"/>
              <a:gd name="connsiteY15" fmla="*/ 628650 h 633412"/>
              <a:gd name="connsiteX16" fmla="*/ 1371600 w 3314700"/>
              <a:gd name="connsiteY16" fmla="*/ 623887 h 633412"/>
              <a:gd name="connsiteX17" fmla="*/ 828675 w 3314700"/>
              <a:gd name="connsiteY17" fmla="*/ 595312 h 633412"/>
              <a:gd name="connsiteX18" fmla="*/ 766763 w 3314700"/>
              <a:gd name="connsiteY18" fmla="*/ 595312 h 633412"/>
              <a:gd name="connsiteX19" fmla="*/ 228600 w 3314700"/>
              <a:gd name="connsiteY19" fmla="*/ 547687 h 633412"/>
              <a:gd name="connsiteX20" fmla="*/ 180975 w 3314700"/>
              <a:gd name="connsiteY20" fmla="*/ 547687 h 633412"/>
              <a:gd name="connsiteX21" fmla="*/ 23813 w 3314700"/>
              <a:gd name="connsiteY21" fmla="*/ 528637 h 633412"/>
              <a:gd name="connsiteX22" fmla="*/ 0 w 3314700"/>
              <a:gd name="connsiteY22" fmla="*/ 176212 h 63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4700" h="633412">
                <a:moveTo>
                  <a:pt x="0" y="176212"/>
                </a:moveTo>
                <a:lnTo>
                  <a:pt x="271463" y="195262"/>
                </a:lnTo>
                <a:lnTo>
                  <a:pt x="1162050" y="309562"/>
                </a:lnTo>
                <a:cubicBezTo>
                  <a:pt x="1220733" y="315431"/>
                  <a:pt x="1193721" y="314325"/>
                  <a:pt x="1243013" y="314325"/>
                </a:cubicBezTo>
                <a:lnTo>
                  <a:pt x="1624013" y="314325"/>
                </a:lnTo>
                <a:lnTo>
                  <a:pt x="2347913" y="228600"/>
                </a:lnTo>
                <a:lnTo>
                  <a:pt x="2719388" y="114300"/>
                </a:lnTo>
                <a:lnTo>
                  <a:pt x="3114675" y="0"/>
                </a:lnTo>
                <a:lnTo>
                  <a:pt x="3314700" y="52387"/>
                </a:lnTo>
                <a:lnTo>
                  <a:pt x="2967038" y="261937"/>
                </a:lnTo>
                <a:lnTo>
                  <a:pt x="2633663" y="504825"/>
                </a:lnTo>
                <a:lnTo>
                  <a:pt x="2557463" y="571500"/>
                </a:lnTo>
                <a:lnTo>
                  <a:pt x="2181225" y="604837"/>
                </a:lnTo>
                <a:lnTo>
                  <a:pt x="2124075" y="604837"/>
                </a:lnTo>
                <a:lnTo>
                  <a:pt x="1685925" y="633412"/>
                </a:lnTo>
                <a:lnTo>
                  <a:pt x="1428750" y="628650"/>
                </a:lnTo>
                <a:lnTo>
                  <a:pt x="1371600" y="623887"/>
                </a:lnTo>
                <a:lnTo>
                  <a:pt x="828675" y="595312"/>
                </a:lnTo>
                <a:lnTo>
                  <a:pt x="766763" y="595312"/>
                </a:lnTo>
                <a:lnTo>
                  <a:pt x="228600" y="547687"/>
                </a:lnTo>
                <a:lnTo>
                  <a:pt x="180975" y="547687"/>
                </a:lnTo>
                <a:lnTo>
                  <a:pt x="23813" y="528637"/>
                </a:lnTo>
                <a:lnTo>
                  <a:pt x="0" y="176212"/>
                </a:lnTo>
                <a:close/>
              </a:path>
            </a:pathLst>
          </a:custGeom>
          <a:solidFill>
            <a:srgbClr val="7B99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Arrow Connector 78">
            <a:extLst>
              <a:ext uri="{FF2B5EF4-FFF2-40B4-BE49-F238E27FC236}">
                <a16:creationId xmlns:a16="http://schemas.microsoft.com/office/drawing/2014/main" id="{A0E7851D-FAC5-4F15-AF99-E9A2FE4D1588}"/>
              </a:ext>
            </a:extLst>
          </p:cNvPr>
          <p:cNvCxnSpPr>
            <a:cxnSpLocks/>
          </p:cNvCxnSpPr>
          <p:nvPr/>
        </p:nvCxnSpPr>
        <p:spPr>
          <a:xfrm flipV="1">
            <a:off x="2411925" y="3541421"/>
            <a:ext cx="524777" cy="3132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CF06A768-5A8E-48AF-A853-0AA9C612AEC6}"/>
              </a:ext>
            </a:extLst>
          </p:cNvPr>
          <p:cNvSpPr txBox="1"/>
          <p:nvPr/>
        </p:nvSpPr>
        <p:spPr>
          <a:xfrm rot="784785">
            <a:off x="8674442" y="3639949"/>
            <a:ext cx="843501" cy="369332"/>
          </a:xfrm>
          <a:prstGeom prst="rect">
            <a:avLst/>
          </a:prstGeom>
          <a:noFill/>
        </p:spPr>
        <p:txBody>
          <a:bodyPr wrap="none" rtlCol="0">
            <a:spAutoFit/>
          </a:bodyPr>
          <a:lstStyle/>
          <a:p>
            <a:r>
              <a:rPr lang="en-US" b="1" dirty="0"/>
              <a:t>MOHO</a:t>
            </a:r>
          </a:p>
        </p:txBody>
      </p:sp>
      <p:sp>
        <p:nvSpPr>
          <p:cNvPr id="104" name="Rectangle 103">
            <a:extLst>
              <a:ext uri="{FF2B5EF4-FFF2-40B4-BE49-F238E27FC236}">
                <a16:creationId xmlns:a16="http://schemas.microsoft.com/office/drawing/2014/main" id="{C7181128-2105-4A1B-9917-343FB32F8DA1}"/>
              </a:ext>
            </a:extLst>
          </p:cNvPr>
          <p:cNvSpPr/>
          <p:nvPr/>
        </p:nvSpPr>
        <p:spPr>
          <a:xfrm>
            <a:off x="6144963" y="3337617"/>
            <a:ext cx="1511749" cy="239345"/>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636D15BE-B1E4-4A22-BBEA-5EFE227070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7582471" y="2234890"/>
            <a:ext cx="4597402" cy="4623110"/>
          </a:xfrm>
          <a:prstGeom prst="rect">
            <a:avLst/>
          </a:prstGeom>
        </p:spPr>
      </p:pic>
      <p:sp>
        <p:nvSpPr>
          <p:cNvPr id="86" name="TextBox 85">
            <a:extLst>
              <a:ext uri="{FF2B5EF4-FFF2-40B4-BE49-F238E27FC236}">
                <a16:creationId xmlns:a16="http://schemas.microsoft.com/office/drawing/2014/main" id="{7149DCF6-7C9C-4284-9B06-7FF90D3A5825}"/>
              </a:ext>
            </a:extLst>
          </p:cNvPr>
          <p:cNvSpPr txBox="1"/>
          <p:nvPr/>
        </p:nvSpPr>
        <p:spPr>
          <a:xfrm rot="1484024">
            <a:off x="10400513" y="2738441"/>
            <a:ext cx="857414" cy="369332"/>
          </a:xfrm>
          <a:prstGeom prst="rect">
            <a:avLst/>
          </a:prstGeom>
          <a:noFill/>
        </p:spPr>
        <p:txBody>
          <a:bodyPr wrap="none" rtlCol="0">
            <a:spAutoFit/>
          </a:bodyPr>
          <a:lstStyle/>
          <a:p>
            <a:r>
              <a:rPr lang="en-US" dirty="0"/>
              <a:t>Mantle</a:t>
            </a:r>
          </a:p>
        </p:txBody>
      </p:sp>
      <p:sp>
        <p:nvSpPr>
          <p:cNvPr id="87" name="TextBox 86">
            <a:extLst>
              <a:ext uri="{FF2B5EF4-FFF2-40B4-BE49-F238E27FC236}">
                <a16:creationId xmlns:a16="http://schemas.microsoft.com/office/drawing/2014/main" id="{A0342993-BC70-4763-B2D2-826D581CAE73}"/>
              </a:ext>
            </a:extLst>
          </p:cNvPr>
          <p:cNvSpPr txBox="1"/>
          <p:nvPr/>
        </p:nvSpPr>
        <p:spPr>
          <a:xfrm rot="1484024">
            <a:off x="10126163" y="3699592"/>
            <a:ext cx="622478" cy="369332"/>
          </a:xfrm>
          <a:prstGeom prst="rect">
            <a:avLst/>
          </a:prstGeom>
          <a:noFill/>
        </p:spPr>
        <p:txBody>
          <a:bodyPr wrap="none" rtlCol="0">
            <a:spAutoFit/>
          </a:bodyPr>
          <a:lstStyle/>
          <a:p>
            <a:r>
              <a:rPr lang="en-US" dirty="0"/>
              <a:t>Core</a:t>
            </a:r>
          </a:p>
        </p:txBody>
      </p:sp>
      <p:sp>
        <p:nvSpPr>
          <p:cNvPr id="88" name="TextBox 87">
            <a:extLst>
              <a:ext uri="{FF2B5EF4-FFF2-40B4-BE49-F238E27FC236}">
                <a16:creationId xmlns:a16="http://schemas.microsoft.com/office/drawing/2014/main" id="{24C60B56-99A3-4629-BAAD-1644E1FE7054}"/>
              </a:ext>
            </a:extLst>
          </p:cNvPr>
          <p:cNvSpPr txBox="1"/>
          <p:nvPr/>
        </p:nvSpPr>
        <p:spPr>
          <a:xfrm rot="19345712">
            <a:off x="9037389" y="3737041"/>
            <a:ext cx="728789" cy="369332"/>
          </a:xfrm>
          <a:prstGeom prst="rect">
            <a:avLst/>
          </a:prstGeom>
          <a:noFill/>
        </p:spPr>
        <p:txBody>
          <a:bodyPr wrap="none" rtlCol="0">
            <a:spAutoFit/>
          </a:bodyPr>
          <a:lstStyle/>
          <a:p>
            <a:r>
              <a:rPr lang="en-US" dirty="0"/>
              <a:t>Outer</a:t>
            </a:r>
          </a:p>
        </p:txBody>
      </p:sp>
      <p:grpSp>
        <p:nvGrpSpPr>
          <p:cNvPr id="97" name="Group 96">
            <a:extLst>
              <a:ext uri="{FF2B5EF4-FFF2-40B4-BE49-F238E27FC236}">
                <a16:creationId xmlns:a16="http://schemas.microsoft.com/office/drawing/2014/main" id="{E2016EFA-8BAD-4CD6-854F-247BD4E5B0BD}"/>
              </a:ext>
            </a:extLst>
          </p:cNvPr>
          <p:cNvGrpSpPr/>
          <p:nvPr/>
        </p:nvGrpSpPr>
        <p:grpSpPr>
          <a:xfrm>
            <a:off x="7537035" y="2113268"/>
            <a:ext cx="4728352" cy="400110"/>
            <a:chOff x="7537035" y="2273909"/>
            <a:chExt cx="4728352" cy="400110"/>
          </a:xfrm>
        </p:grpSpPr>
        <p:grpSp>
          <p:nvGrpSpPr>
            <p:cNvPr id="96" name="Group 95">
              <a:extLst>
                <a:ext uri="{FF2B5EF4-FFF2-40B4-BE49-F238E27FC236}">
                  <a16:creationId xmlns:a16="http://schemas.microsoft.com/office/drawing/2014/main" id="{048A5754-AC95-4FA6-8D42-AD7F86E65C7B}"/>
                </a:ext>
              </a:extLst>
            </p:cNvPr>
            <p:cNvGrpSpPr/>
            <p:nvPr/>
          </p:nvGrpSpPr>
          <p:grpSpPr>
            <a:xfrm>
              <a:off x="7537035" y="2273909"/>
              <a:ext cx="1224438" cy="400110"/>
              <a:chOff x="7560850" y="2309584"/>
              <a:chExt cx="1224438" cy="400110"/>
            </a:xfrm>
          </p:grpSpPr>
          <p:sp>
            <p:nvSpPr>
              <p:cNvPr id="92" name="Rectangle 91">
                <a:extLst>
                  <a:ext uri="{FF2B5EF4-FFF2-40B4-BE49-F238E27FC236}">
                    <a16:creationId xmlns:a16="http://schemas.microsoft.com/office/drawing/2014/main" id="{9212383F-9323-496F-880A-E971826F3F3A}"/>
                  </a:ext>
                </a:extLst>
              </p:cNvPr>
              <p:cNvSpPr/>
              <p:nvPr/>
            </p:nvSpPr>
            <p:spPr>
              <a:xfrm>
                <a:off x="7641533" y="2394491"/>
                <a:ext cx="1063073" cy="240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D789B2B1-F64D-4BB2-A276-B6378F18B108}"/>
                  </a:ext>
                </a:extLst>
              </p:cNvPr>
              <p:cNvSpPr txBox="1"/>
              <p:nvPr/>
            </p:nvSpPr>
            <p:spPr>
              <a:xfrm>
                <a:off x="7560850" y="2309584"/>
                <a:ext cx="1224438" cy="400110"/>
              </a:xfrm>
              <a:prstGeom prst="rect">
                <a:avLst/>
              </a:prstGeom>
              <a:noFill/>
            </p:spPr>
            <p:txBody>
              <a:bodyPr wrap="none" rtlCol="0">
                <a:spAutoFit/>
              </a:bodyPr>
              <a:lstStyle/>
              <a:p>
                <a:r>
                  <a:rPr lang="en-US" sz="2000" b="1" dirty="0">
                    <a:solidFill>
                      <a:srgbClr val="C00000"/>
                    </a:solidFill>
                  </a:rPr>
                  <a:t>Red = Hot</a:t>
                </a:r>
              </a:p>
            </p:txBody>
          </p:sp>
        </p:grpSp>
        <p:grpSp>
          <p:nvGrpSpPr>
            <p:cNvPr id="94" name="Group 93">
              <a:extLst>
                <a:ext uri="{FF2B5EF4-FFF2-40B4-BE49-F238E27FC236}">
                  <a16:creationId xmlns:a16="http://schemas.microsoft.com/office/drawing/2014/main" id="{08181BD5-0760-4FB1-AA48-88753FD79514}"/>
                </a:ext>
              </a:extLst>
            </p:cNvPr>
            <p:cNvGrpSpPr/>
            <p:nvPr/>
          </p:nvGrpSpPr>
          <p:grpSpPr>
            <a:xfrm>
              <a:off x="10888087" y="2273909"/>
              <a:ext cx="1377300" cy="400110"/>
              <a:chOff x="10888087" y="2273909"/>
              <a:chExt cx="1377300" cy="400110"/>
            </a:xfrm>
          </p:grpSpPr>
          <p:sp>
            <p:nvSpPr>
              <p:cNvPr id="93" name="Rectangle 92">
                <a:extLst>
                  <a:ext uri="{FF2B5EF4-FFF2-40B4-BE49-F238E27FC236}">
                    <a16:creationId xmlns:a16="http://schemas.microsoft.com/office/drawing/2014/main" id="{89C1DC9C-60BD-441B-89B7-7364BC43324D}"/>
                  </a:ext>
                </a:extLst>
              </p:cNvPr>
              <p:cNvSpPr/>
              <p:nvPr/>
            </p:nvSpPr>
            <p:spPr>
              <a:xfrm>
                <a:off x="10982377" y="2361475"/>
                <a:ext cx="1188720" cy="240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3772EB60-3A65-4AB0-A677-471DE5119CD7}"/>
                  </a:ext>
                </a:extLst>
              </p:cNvPr>
              <p:cNvSpPr txBox="1"/>
              <p:nvPr/>
            </p:nvSpPr>
            <p:spPr>
              <a:xfrm>
                <a:off x="10888087" y="2273909"/>
                <a:ext cx="1377300" cy="400110"/>
              </a:xfrm>
              <a:prstGeom prst="rect">
                <a:avLst/>
              </a:prstGeom>
              <a:noFill/>
            </p:spPr>
            <p:txBody>
              <a:bodyPr wrap="none" rtlCol="0">
                <a:spAutoFit/>
              </a:bodyPr>
              <a:lstStyle/>
              <a:p>
                <a:r>
                  <a:rPr lang="en-US" sz="2000" b="1" dirty="0">
                    <a:solidFill>
                      <a:srgbClr val="0070C0"/>
                    </a:solidFill>
                  </a:rPr>
                  <a:t>Blue = Cold</a:t>
                </a:r>
              </a:p>
            </p:txBody>
          </p:sp>
        </p:grpSp>
      </p:grpSp>
      <p:sp>
        <p:nvSpPr>
          <p:cNvPr id="98" name="TextBox 97">
            <a:extLst>
              <a:ext uri="{FF2B5EF4-FFF2-40B4-BE49-F238E27FC236}">
                <a16:creationId xmlns:a16="http://schemas.microsoft.com/office/drawing/2014/main" id="{2EEE507A-C1B4-42CD-841C-5334CFD2D670}"/>
              </a:ext>
            </a:extLst>
          </p:cNvPr>
          <p:cNvSpPr txBox="1"/>
          <p:nvPr/>
        </p:nvSpPr>
        <p:spPr>
          <a:xfrm>
            <a:off x="6763222" y="6550223"/>
            <a:ext cx="2016001" cy="307777"/>
          </a:xfrm>
          <a:prstGeom prst="rect">
            <a:avLst/>
          </a:prstGeom>
          <a:solidFill>
            <a:srgbClr val="676566"/>
          </a:solidFill>
        </p:spPr>
        <p:txBody>
          <a:bodyPr wrap="none" rtlCol="0">
            <a:spAutoFit/>
          </a:bodyPr>
          <a:lstStyle/>
          <a:p>
            <a:r>
              <a:rPr lang="en-US" sz="1400" b="1" dirty="0">
                <a:solidFill>
                  <a:schemeClr val="bg1"/>
                </a:solidFill>
              </a:rPr>
              <a:t>Brandenburg et al., 2008</a:t>
            </a:r>
          </a:p>
        </p:txBody>
      </p:sp>
      <p:sp>
        <p:nvSpPr>
          <p:cNvPr id="101" name="Rectangle 100">
            <a:extLst>
              <a:ext uri="{FF2B5EF4-FFF2-40B4-BE49-F238E27FC236}">
                <a16:creationId xmlns:a16="http://schemas.microsoft.com/office/drawing/2014/main" id="{83AF31B0-60A7-4D15-858E-783FECF7B3D3}"/>
              </a:ext>
            </a:extLst>
          </p:cNvPr>
          <p:cNvSpPr/>
          <p:nvPr/>
        </p:nvSpPr>
        <p:spPr>
          <a:xfrm rot="21177519">
            <a:off x="3425256" y="3525767"/>
            <a:ext cx="920752" cy="280716"/>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25D58EC2-F037-4D47-8739-0C24F2E89BCF}"/>
              </a:ext>
            </a:extLst>
          </p:cNvPr>
          <p:cNvSpPr/>
          <p:nvPr/>
        </p:nvSpPr>
        <p:spPr>
          <a:xfrm rot="21278843">
            <a:off x="4319227" y="3423259"/>
            <a:ext cx="920752" cy="283569"/>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9AAB85B8-4E56-4159-95CA-DFC5481AFF64}"/>
              </a:ext>
            </a:extLst>
          </p:cNvPr>
          <p:cNvSpPr/>
          <p:nvPr/>
        </p:nvSpPr>
        <p:spPr>
          <a:xfrm>
            <a:off x="2458995" y="3682314"/>
            <a:ext cx="939113" cy="704335"/>
          </a:xfrm>
          <a:custGeom>
            <a:avLst/>
            <a:gdLst>
              <a:gd name="connsiteX0" fmla="*/ 939113 w 939113"/>
              <a:gd name="connsiteY0" fmla="*/ 0 h 704335"/>
              <a:gd name="connsiteX1" fmla="*/ 345989 w 939113"/>
              <a:gd name="connsiteY1" fmla="*/ 333632 h 704335"/>
              <a:gd name="connsiteX2" fmla="*/ 0 w 939113"/>
              <a:gd name="connsiteY2" fmla="*/ 704335 h 704335"/>
            </a:gdLst>
            <a:ahLst/>
            <a:cxnLst>
              <a:cxn ang="0">
                <a:pos x="connsiteX0" y="connsiteY0"/>
              </a:cxn>
              <a:cxn ang="0">
                <a:pos x="connsiteX1" y="connsiteY1"/>
              </a:cxn>
              <a:cxn ang="0">
                <a:pos x="connsiteX2" y="connsiteY2"/>
              </a:cxn>
            </a:cxnLst>
            <a:rect l="l" t="t" r="r" b="b"/>
            <a:pathLst>
              <a:path w="939113" h="704335">
                <a:moveTo>
                  <a:pt x="939113" y="0"/>
                </a:moveTo>
                <a:lnTo>
                  <a:pt x="345989" y="333632"/>
                </a:lnTo>
                <a:lnTo>
                  <a:pt x="0" y="704335"/>
                </a:ln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4A37D58B-C105-40BC-BBC3-5BD83D468525}"/>
              </a:ext>
            </a:extLst>
          </p:cNvPr>
          <p:cNvSpPr/>
          <p:nvPr/>
        </p:nvSpPr>
        <p:spPr>
          <a:xfrm rot="21278843">
            <a:off x="5223580" y="3336895"/>
            <a:ext cx="920752" cy="283569"/>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Shape 104">
            <a:extLst>
              <a:ext uri="{FF2B5EF4-FFF2-40B4-BE49-F238E27FC236}">
                <a16:creationId xmlns:a16="http://schemas.microsoft.com/office/drawing/2014/main" id="{CAB3CC0F-26A8-4660-8C3D-53EBDD893B37}"/>
              </a:ext>
            </a:extLst>
          </p:cNvPr>
          <p:cNvSpPr/>
          <p:nvPr/>
        </p:nvSpPr>
        <p:spPr>
          <a:xfrm>
            <a:off x="3162300" y="3748088"/>
            <a:ext cx="876300" cy="252412"/>
          </a:xfrm>
          <a:custGeom>
            <a:avLst/>
            <a:gdLst>
              <a:gd name="connsiteX0" fmla="*/ 176213 w 876300"/>
              <a:gd name="connsiteY0" fmla="*/ 228600 h 252412"/>
              <a:gd name="connsiteX1" fmla="*/ 414338 w 876300"/>
              <a:gd name="connsiteY1" fmla="*/ 128587 h 252412"/>
              <a:gd name="connsiteX2" fmla="*/ 581025 w 876300"/>
              <a:gd name="connsiteY2" fmla="*/ 85725 h 252412"/>
              <a:gd name="connsiteX3" fmla="*/ 876300 w 876300"/>
              <a:gd name="connsiteY3" fmla="*/ 28575 h 252412"/>
              <a:gd name="connsiteX4" fmla="*/ 366713 w 876300"/>
              <a:gd name="connsiteY4" fmla="*/ 0 h 252412"/>
              <a:gd name="connsiteX5" fmla="*/ 0 w 876300"/>
              <a:gd name="connsiteY5" fmla="*/ 252412 h 252412"/>
              <a:gd name="connsiteX6" fmla="*/ 176213 w 876300"/>
              <a:gd name="connsiteY6" fmla="*/ 22860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252412">
                <a:moveTo>
                  <a:pt x="176213" y="228600"/>
                </a:moveTo>
                <a:lnTo>
                  <a:pt x="414338" y="128587"/>
                </a:lnTo>
                <a:lnTo>
                  <a:pt x="581025" y="85725"/>
                </a:lnTo>
                <a:lnTo>
                  <a:pt x="876300" y="28575"/>
                </a:lnTo>
                <a:lnTo>
                  <a:pt x="366713" y="0"/>
                </a:lnTo>
                <a:lnTo>
                  <a:pt x="0" y="252412"/>
                </a:lnTo>
                <a:lnTo>
                  <a:pt x="176213" y="22860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1CCAA1AC-4037-47F5-A97F-51ED1F70301C}"/>
              </a:ext>
            </a:extLst>
          </p:cNvPr>
          <p:cNvSpPr/>
          <p:nvPr/>
        </p:nvSpPr>
        <p:spPr>
          <a:xfrm>
            <a:off x="3495940" y="2632411"/>
            <a:ext cx="164358" cy="65733"/>
          </a:xfrm>
          <a:custGeom>
            <a:avLst/>
            <a:gdLst>
              <a:gd name="connsiteX0" fmla="*/ 2116 w 164358"/>
              <a:gd name="connsiteY0" fmla="*/ 53640 h 75071"/>
              <a:gd name="connsiteX1" fmla="*/ 25929 w 164358"/>
              <a:gd name="connsiteY1" fmla="*/ 56021 h 75071"/>
              <a:gd name="connsiteX2" fmla="*/ 40216 w 164358"/>
              <a:gd name="connsiteY2" fmla="*/ 60784 h 75071"/>
              <a:gd name="connsiteX3" fmla="*/ 47360 w 164358"/>
              <a:gd name="connsiteY3" fmla="*/ 63165 h 75071"/>
              <a:gd name="connsiteX4" fmla="*/ 56885 w 164358"/>
              <a:gd name="connsiteY4" fmla="*/ 70309 h 75071"/>
              <a:gd name="connsiteX5" fmla="*/ 71173 w 164358"/>
              <a:gd name="connsiteY5" fmla="*/ 75071 h 75071"/>
              <a:gd name="connsiteX6" fmla="*/ 135466 w 164358"/>
              <a:gd name="connsiteY6" fmla="*/ 72690 h 75071"/>
              <a:gd name="connsiteX7" fmla="*/ 144991 w 164358"/>
              <a:gd name="connsiteY7" fmla="*/ 70309 h 75071"/>
              <a:gd name="connsiteX8" fmla="*/ 152135 w 164358"/>
              <a:gd name="connsiteY8" fmla="*/ 65546 h 75071"/>
              <a:gd name="connsiteX9" fmla="*/ 156898 w 164358"/>
              <a:gd name="connsiteY9" fmla="*/ 58403 h 75071"/>
              <a:gd name="connsiteX10" fmla="*/ 164041 w 164358"/>
              <a:gd name="connsiteY10" fmla="*/ 44115 h 75071"/>
              <a:gd name="connsiteX11" fmla="*/ 154516 w 164358"/>
              <a:gd name="connsiteY11" fmla="*/ 10778 h 75071"/>
              <a:gd name="connsiteX12" fmla="*/ 142610 w 164358"/>
              <a:gd name="connsiteY12" fmla="*/ 8396 h 75071"/>
              <a:gd name="connsiteX13" fmla="*/ 68791 w 164358"/>
              <a:gd name="connsiteY13" fmla="*/ 3634 h 75071"/>
              <a:gd name="connsiteX14" fmla="*/ 9260 w 164358"/>
              <a:gd name="connsiteY14" fmla="*/ 3634 h 75071"/>
              <a:gd name="connsiteX15" fmla="*/ 2116 w 164358"/>
              <a:gd name="connsiteY15" fmla="*/ 10778 h 75071"/>
              <a:gd name="connsiteX16" fmla="*/ 2116 w 164358"/>
              <a:gd name="connsiteY16" fmla="*/ 53640 h 7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358" h="75071">
                <a:moveTo>
                  <a:pt x="2116" y="53640"/>
                </a:moveTo>
                <a:cubicBezTo>
                  <a:pt x="6085" y="61180"/>
                  <a:pt x="18088" y="54551"/>
                  <a:pt x="25929" y="56021"/>
                </a:cubicBezTo>
                <a:cubicBezTo>
                  <a:pt x="30863" y="56946"/>
                  <a:pt x="35454" y="59196"/>
                  <a:pt x="40216" y="60784"/>
                </a:cubicBezTo>
                <a:lnTo>
                  <a:pt x="47360" y="63165"/>
                </a:lnTo>
                <a:cubicBezTo>
                  <a:pt x="50535" y="65546"/>
                  <a:pt x="53335" y="68534"/>
                  <a:pt x="56885" y="70309"/>
                </a:cubicBezTo>
                <a:cubicBezTo>
                  <a:pt x="61375" y="72554"/>
                  <a:pt x="71173" y="75071"/>
                  <a:pt x="71173" y="75071"/>
                </a:cubicBezTo>
                <a:cubicBezTo>
                  <a:pt x="92604" y="74277"/>
                  <a:pt x="114065" y="74071"/>
                  <a:pt x="135466" y="72690"/>
                </a:cubicBezTo>
                <a:cubicBezTo>
                  <a:pt x="138732" y="72479"/>
                  <a:pt x="141983" y="71598"/>
                  <a:pt x="144991" y="70309"/>
                </a:cubicBezTo>
                <a:cubicBezTo>
                  <a:pt x="147622" y="69182"/>
                  <a:pt x="149754" y="67134"/>
                  <a:pt x="152135" y="65546"/>
                </a:cubicBezTo>
                <a:cubicBezTo>
                  <a:pt x="153723" y="63165"/>
                  <a:pt x="155618" y="60963"/>
                  <a:pt x="156898" y="58403"/>
                </a:cubicBezTo>
                <a:cubicBezTo>
                  <a:pt x="166764" y="38672"/>
                  <a:pt x="150385" y="64603"/>
                  <a:pt x="164041" y="44115"/>
                </a:cubicBezTo>
                <a:cubicBezTo>
                  <a:pt x="162687" y="27863"/>
                  <a:pt x="169234" y="16298"/>
                  <a:pt x="154516" y="10778"/>
                </a:cubicBezTo>
                <a:cubicBezTo>
                  <a:pt x="150726" y="9357"/>
                  <a:pt x="146643" y="8732"/>
                  <a:pt x="142610" y="8396"/>
                </a:cubicBezTo>
                <a:cubicBezTo>
                  <a:pt x="118038" y="6348"/>
                  <a:pt x="68791" y="3634"/>
                  <a:pt x="68791" y="3634"/>
                </a:cubicBezTo>
                <a:cubicBezTo>
                  <a:pt x="45541" y="-241"/>
                  <a:pt x="40764" y="-2094"/>
                  <a:pt x="9260" y="3634"/>
                </a:cubicBezTo>
                <a:cubicBezTo>
                  <a:pt x="5947" y="4236"/>
                  <a:pt x="3299" y="7625"/>
                  <a:pt x="2116" y="10778"/>
                </a:cubicBezTo>
                <a:cubicBezTo>
                  <a:pt x="722" y="14494"/>
                  <a:pt x="-1853" y="46100"/>
                  <a:pt x="2116" y="53640"/>
                </a:cubicBezTo>
                <a:close/>
              </a:path>
            </a:pathLst>
          </a:cu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1C68BE-41FE-47C2-B5C4-C64EE0A4D290}"/>
              </a:ext>
            </a:extLst>
          </p:cNvPr>
          <p:cNvSpPr txBox="1"/>
          <p:nvPr/>
        </p:nvSpPr>
        <p:spPr>
          <a:xfrm>
            <a:off x="1" y="-13624"/>
            <a:ext cx="12192000" cy="1406722"/>
          </a:xfrm>
          <a:prstGeom prst="rect">
            <a:avLst/>
          </a:prstGeom>
          <a:solidFill>
            <a:schemeClr val="tx1"/>
          </a:solidFill>
        </p:spPr>
        <p:txBody>
          <a:bodyPr wrap="square" rtlCol="0">
            <a:noAutofit/>
          </a:bodyPr>
          <a:lstStyle/>
          <a:p>
            <a:r>
              <a:rPr lang="en-US" sz="2800" b="1" dirty="0">
                <a:solidFill>
                  <a:srgbClr val="FFFF00"/>
                </a:solidFill>
              </a:rPr>
              <a:t>Deepwater rise and slope sediments containing fossils from the shelf are now emplaced atop the shallow water carbonate platform. Basalt slab descends into mantle. Accretionary prism rebounds and sheds rock-fragment “molasse”. </a:t>
            </a:r>
          </a:p>
        </p:txBody>
      </p:sp>
      <p:pic>
        <p:nvPicPr>
          <p:cNvPr id="95" name="Picture 94" descr="A close-up of a keyboard&#10;&#10;Description automatically generated with low confidence">
            <a:extLst>
              <a:ext uri="{FF2B5EF4-FFF2-40B4-BE49-F238E27FC236}">
                <a16:creationId xmlns:a16="http://schemas.microsoft.com/office/drawing/2014/main" id="{1FA8DD08-A8B3-4BD7-9B08-7F81AE4B405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0697639">
            <a:off x="3604343" y="3301110"/>
            <a:ext cx="895238" cy="260553"/>
          </a:xfrm>
          <a:prstGeom prst="rect">
            <a:avLst/>
          </a:prstGeom>
        </p:spPr>
      </p:pic>
      <p:sp>
        <p:nvSpPr>
          <p:cNvPr id="51" name="Freeform: Shape 50">
            <a:extLst>
              <a:ext uri="{FF2B5EF4-FFF2-40B4-BE49-F238E27FC236}">
                <a16:creationId xmlns:a16="http://schemas.microsoft.com/office/drawing/2014/main" id="{E300053B-A35C-40D1-A74E-B0CF5A13361E}"/>
              </a:ext>
            </a:extLst>
          </p:cNvPr>
          <p:cNvSpPr/>
          <p:nvPr/>
        </p:nvSpPr>
        <p:spPr>
          <a:xfrm>
            <a:off x="1109663" y="4076700"/>
            <a:ext cx="1285875" cy="1676400"/>
          </a:xfrm>
          <a:custGeom>
            <a:avLst/>
            <a:gdLst>
              <a:gd name="connsiteX0" fmla="*/ 1285875 w 1285875"/>
              <a:gd name="connsiteY0" fmla="*/ 0 h 1676400"/>
              <a:gd name="connsiteX1" fmla="*/ 1157287 w 1285875"/>
              <a:gd name="connsiteY1" fmla="*/ 119063 h 1676400"/>
              <a:gd name="connsiteX2" fmla="*/ 1004887 w 1285875"/>
              <a:gd name="connsiteY2" fmla="*/ 323850 h 1676400"/>
              <a:gd name="connsiteX3" fmla="*/ 719137 w 1285875"/>
              <a:gd name="connsiteY3" fmla="*/ 657225 h 1676400"/>
              <a:gd name="connsiteX4" fmla="*/ 271462 w 1285875"/>
              <a:gd name="connsiteY4" fmla="*/ 1219200 h 1676400"/>
              <a:gd name="connsiteX5" fmla="*/ 114300 w 1285875"/>
              <a:gd name="connsiteY5" fmla="*/ 1466850 h 1676400"/>
              <a:gd name="connsiteX6" fmla="*/ 0 w 1285875"/>
              <a:gd name="connsiteY6" fmla="*/ 1676400 h 1676400"/>
              <a:gd name="connsiteX7" fmla="*/ 138112 w 1285875"/>
              <a:gd name="connsiteY7" fmla="*/ 1585913 h 1676400"/>
              <a:gd name="connsiteX8" fmla="*/ 514350 w 1285875"/>
              <a:gd name="connsiteY8" fmla="*/ 1128713 h 1676400"/>
              <a:gd name="connsiteX9" fmla="*/ 1100137 w 1285875"/>
              <a:gd name="connsiteY9" fmla="*/ 366713 h 1676400"/>
              <a:gd name="connsiteX10" fmla="*/ 1285875 w 1285875"/>
              <a:gd name="connsiteY10" fmla="*/ 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5875" h="1676400">
                <a:moveTo>
                  <a:pt x="1285875" y="0"/>
                </a:moveTo>
                <a:lnTo>
                  <a:pt x="1157287" y="119063"/>
                </a:lnTo>
                <a:lnTo>
                  <a:pt x="1004887" y="323850"/>
                </a:lnTo>
                <a:lnTo>
                  <a:pt x="719137" y="657225"/>
                </a:lnTo>
                <a:lnTo>
                  <a:pt x="271462" y="1219200"/>
                </a:lnTo>
                <a:lnTo>
                  <a:pt x="114300" y="1466850"/>
                </a:lnTo>
                <a:lnTo>
                  <a:pt x="0" y="1676400"/>
                </a:lnTo>
                <a:lnTo>
                  <a:pt x="138112" y="1585913"/>
                </a:lnTo>
                <a:lnTo>
                  <a:pt x="514350" y="1128713"/>
                </a:lnTo>
                <a:lnTo>
                  <a:pt x="1100137" y="366713"/>
                </a:lnTo>
                <a:lnTo>
                  <a:pt x="1285875" y="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C803BF24-E90C-443C-B0BD-BF59D2BF47AA}"/>
              </a:ext>
            </a:extLst>
          </p:cNvPr>
          <p:cNvSpPr/>
          <p:nvPr/>
        </p:nvSpPr>
        <p:spPr>
          <a:xfrm>
            <a:off x="1428750" y="4048125"/>
            <a:ext cx="1785938" cy="2047875"/>
          </a:xfrm>
          <a:custGeom>
            <a:avLst/>
            <a:gdLst>
              <a:gd name="connsiteX0" fmla="*/ 1785938 w 1785938"/>
              <a:gd name="connsiteY0" fmla="*/ 0 h 2047875"/>
              <a:gd name="connsiteX1" fmla="*/ 1609725 w 1785938"/>
              <a:gd name="connsiteY1" fmla="*/ 133350 h 2047875"/>
              <a:gd name="connsiteX2" fmla="*/ 1381125 w 1785938"/>
              <a:gd name="connsiteY2" fmla="*/ 290513 h 2047875"/>
              <a:gd name="connsiteX3" fmla="*/ 1276350 w 1785938"/>
              <a:gd name="connsiteY3" fmla="*/ 404813 h 2047875"/>
              <a:gd name="connsiteX4" fmla="*/ 1181100 w 1785938"/>
              <a:gd name="connsiteY4" fmla="*/ 514350 h 2047875"/>
              <a:gd name="connsiteX5" fmla="*/ 823913 w 1785938"/>
              <a:gd name="connsiteY5" fmla="*/ 928688 h 2047875"/>
              <a:gd name="connsiteX6" fmla="*/ 428625 w 1785938"/>
              <a:gd name="connsiteY6" fmla="*/ 1466850 h 2047875"/>
              <a:gd name="connsiteX7" fmla="*/ 157163 w 1785938"/>
              <a:gd name="connsiteY7" fmla="*/ 1847850 h 2047875"/>
              <a:gd name="connsiteX8" fmla="*/ 76200 w 1785938"/>
              <a:gd name="connsiteY8" fmla="*/ 1971675 h 2047875"/>
              <a:gd name="connsiteX9" fmla="*/ 0 w 1785938"/>
              <a:gd name="connsiteY9" fmla="*/ 2047875 h 2047875"/>
              <a:gd name="connsiteX10" fmla="*/ 52388 w 1785938"/>
              <a:gd name="connsiteY10" fmla="*/ 1881188 h 2047875"/>
              <a:gd name="connsiteX11" fmla="*/ 157163 w 1785938"/>
              <a:gd name="connsiteY11" fmla="*/ 1633538 h 2047875"/>
              <a:gd name="connsiteX12" fmla="*/ 952500 w 1785938"/>
              <a:gd name="connsiteY12" fmla="*/ 642938 h 2047875"/>
              <a:gd name="connsiteX13" fmla="*/ 1238250 w 1785938"/>
              <a:gd name="connsiteY13" fmla="*/ 300038 h 2047875"/>
              <a:gd name="connsiteX14" fmla="*/ 1533525 w 1785938"/>
              <a:gd name="connsiteY14" fmla="*/ 42863 h 2047875"/>
              <a:gd name="connsiteX15" fmla="*/ 1785938 w 1785938"/>
              <a:gd name="connsiteY15" fmla="*/ 0 h 204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85938" h="2047875">
                <a:moveTo>
                  <a:pt x="1785938" y="0"/>
                </a:moveTo>
                <a:lnTo>
                  <a:pt x="1609725" y="133350"/>
                </a:lnTo>
                <a:lnTo>
                  <a:pt x="1381125" y="290513"/>
                </a:lnTo>
                <a:lnTo>
                  <a:pt x="1276350" y="404813"/>
                </a:lnTo>
                <a:lnTo>
                  <a:pt x="1181100" y="514350"/>
                </a:lnTo>
                <a:lnTo>
                  <a:pt x="823913" y="928688"/>
                </a:lnTo>
                <a:lnTo>
                  <a:pt x="428625" y="1466850"/>
                </a:lnTo>
                <a:lnTo>
                  <a:pt x="157163" y="1847850"/>
                </a:lnTo>
                <a:lnTo>
                  <a:pt x="76200" y="1971675"/>
                </a:lnTo>
                <a:lnTo>
                  <a:pt x="0" y="2047875"/>
                </a:lnTo>
                <a:lnTo>
                  <a:pt x="52388" y="1881188"/>
                </a:lnTo>
                <a:lnTo>
                  <a:pt x="157163" y="1633538"/>
                </a:lnTo>
                <a:lnTo>
                  <a:pt x="952500" y="642938"/>
                </a:lnTo>
                <a:lnTo>
                  <a:pt x="1238250" y="300038"/>
                </a:lnTo>
                <a:lnTo>
                  <a:pt x="1533525" y="42863"/>
                </a:lnTo>
                <a:lnTo>
                  <a:pt x="1785938" y="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F7347713-5F1A-4E8B-AE95-C9C3392B83D8}"/>
              </a:ext>
            </a:extLst>
          </p:cNvPr>
          <p:cNvGrpSpPr/>
          <p:nvPr/>
        </p:nvGrpSpPr>
        <p:grpSpPr>
          <a:xfrm>
            <a:off x="1272310" y="4374292"/>
            <a:ext cx="1733331" cy="1007022"/>
            <a:chOff x="1272310" y="4374292"/>
            <a:chExt cx="1733331" cy="1007022"/>
          </a:xfrm>
        </p:grpSpPr>
        <p:sp>
          <p:nvSpPr>
            <p:cNvPr id="71" name="Freeform: Shape 70">
              <a:extLst>
                <a:ext uri="{FF2B5EF4-FFF2-40B4-BE49-F238E27FC236}">
                  <a16:creationId xmlns:a16="http://schemas.microsoft.com/office/drawing/2014/main" id="{3713EAB5-F3B6-496E-B069-07BC98EE1CE7}"/>
                </a:ext>
              </a:extLst>
            </p:cNvPr>
            <p:cNvSpPr/>
            <p:nvPr/>
          </p:nvSpPr>
          <p:spPr>
            <a:xfrm>
              <a:off x="1272310" y="4374292"/>
              <a:ext cx="1214846" cy="1007022"/>
            </a:xfrm>
            <a:custGeom>
              <a:avLst/>
              <a:gdLst>
                <a:gd name="connsiteX0" fmla="*/ 704336 w 1210963"/>
                <a:gd name="connsiteY0" fmla="*/ 0 h 1248032"/>
                <a:gd name="connsiteX1" fmla="*/ 803190 w 1210963"/>
                <a:gd name="connsiteY1" fmla="*/ 74140 h 1248032"/>
                <a:gd name="connsiteX2" fmla="*/ 803190 w 1210963"/>
                <a:gd name="connsiteY2" fmla="*/ 74140 h 1248032"/>
                <a:gd name="connsiteX3" fmla="*/ 902044 w 1210963"/>
                <a:gd name="connsiteY3" fmla="*/ 160638 h 1248032"/>
                <a:gd name="connsiteX4" fmla="*/ 1000898 w 1210963"/>
                <a:gd name="connsiteY4" fmla="*/ 185351 h 1248032"/>
                <a:gd name="connsiteX5" fmla="*/ 1000898 w 1210963"/>
                <a:gd name="connsiteY5" fmla="*/ 259492 h 1248032"/>
                <a:gd name="connsiteX6" fmla="*/ 963827 w 1210963"/>
                <a:gd name="connsiteY6" fmla="*/ 345989 h 1248032"/>
                <a:gd name="connsiteX7" fmla="*/ 1087395 w 1210963"/>
                <a:gd name="connsiteY7" fmla="*/ 284205 h 1248032"/>
                <a:gd name="connsiteX8" fmla="*/ 1136822 w 1210963"/>
                <a:gd name="connsiteY8" fmla="*/ 222422 h 1248032"/>
                <a:gd name="connsiteX9" fmla="*/ 1198606 w 1210963"/>
                <a:gd name="connsiteY9" fmla="*/ 345989 h 1248032"/>
                <a:gd name="connsiteX10" fmla="*/ 1210963 w 1210963"/>
                <a:gd name="connsiteY10" fmla="*/ 444843 h 1248032"/>
                <a:gd name="connsiteX11" fmla="*/ 1037968 w 1210963"/>
                <a:gd name="connsiteY11" fmla="*/ 864973 h 1248032"/>
                <a:gd name="connsiteX12" fmla="*/ 605481 w 1210963"/>
                <a:gd name="connsiteY12" fmla="*/ 1248032 h 1248032"/>
                <a:gd name="connsiteX13" fmla="*/ 518984 w 1210963"/>
                <a:gd name="connsiteY13" fmla="*/ 1124465 h 1248032"/>
                <a:gd name="connsiteX14" fmla="*/ 481914 w 1210963"/>
                <a:gd name="connsiteY14" fmla="*/ 988540 h 1248032"/>
                <a:gd name="connsiteX15" fmla="*/ 395417 w 1210963"/>
                <a:gd name="connsiteY15" fmla="*/ 1112108 h 1248032"/>
                <a:gd name="connsiteX16" fmla="*/ 247136 w 1210963"/>
                <a:gd name="connsiteY16" fmla="*/ 1087394 h 1248032"/>
                <a:gd name="connsiteX17" fmla="*/ 308919 w 1210963"/>
                <a:gd name="connsiteY17" fmla="*/ 914400 h 1248032"/>
                <a:gd name="connsiteX18" fmla="*/ 210065 w 1210963"/>
                <a:gd name="connsiteY18" fmla="*/ 1000897 h 1248032"/>
                <a:gd name="connsiteX19" fmla="*/ 61784 w 1210963"/>
                <a:gd name="connsiteY19" fmla="*/ 1087394 h 1248032"/>
                <a:gd name="connsiteX20" fmla="*/ 0 w 1210963"/>
                <a:gd name="connsiteY20" fmla="*/ 902043 h 1248032"/>
                <a:gd name="connsiteX21" fmla="*/ 704336 w 1210963"/>
                <a:gd name="connsiteY21" fmla="*/ 0 h 124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0963" h="1248032">
                  <a:moveTo>
                    <a:pt x="704336" y="0"/>
                  </a:moveTo>
                  <a:lnTo>
                    <a:pt x="803190" y="74140"/>
                  </a:lnTo>
                  <a:lnTo>
                    <a:pt x="803190" y="74140"/>
                  </a:lnTo>
                  <a:lnTo>
                    <a:pt x="902044" y="160638"/>
                  </a:lnTo>
                  <a:lnTo>
                    <a:pt x="1000898" y="185351"/>
                  </a:lnTo>
                  <a:lnTo>
                    <a:pt x="1000898" y="259492"/>
                  </a:lnTo>
                  <a:lnTo>
                    <a:pt x="963827" y="345989"/>
                  </a:lnTo>
                  <a:lnTo>
                    <a:pt x="1087395" y="284205"/>
                  </a:lnTo>
                  <a:lnTo>
                    <a:pt x="1136822" y="222422"/>
                  </a:lnTo>
                  <a:lnTo>
                    <a:pt x="1198606" y="345989"/>
                  </a:lnTo>
                  <a:lnTo>
                    <a:pt x="1210963" y="444843"/>
                  </a:lnTo>
                  <a:lnTo>
                    <a:pt x="1037968" y="864973"/>
                  </a:lnTo>
                  <a:lnTo>
                    <a:pt x="605481" y="1248032"/>
                  </a:lnTo>
                  <a:lnTo>
                    <a:pt x="518984" y="1124465"/>
                  </a:lnTo>
                  <a:lnTo>
                    <a:pt x="481914" y="988540"/>
                  </a:lnTo>
                  <a:lnTo>
                    <a:pt x="395417" y="1112108"/>
                  </a:lnTo>
                  <a:lnTo>
                    <a:pt x="247136" y="1087394"/>
                  </a:lnTo>
                  <a:lnTo>
                    <a:pt x="308919" y="914400"/>
                  </a:lnTo>
                  <a:lnTo>
                    <a:pt x="210065" y="1000897"/>
                  </a:lnTo>
                  <a:lnTo>
                    <a:pt x="61784" y="1087394"/>
                  </a:lnTo>
                  <a:lnTo>
                    <a:pt x="0" y="902043"/>
                  </a:lnTo>
                  <a:lnTo>
                    <a:pt x="704336" y="0"/>
                  </a:lnTo>
                  <a:close/>
                </a:path>
              </a:pathLst>
            </a:custGeom>
            <a:solidFill>
              <a:srgbClr val="F9D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21A12822-35B0-453B-8C3F-159C086ACE4F}"/>
                </a:ext>
              </a:extLst>
            </p:cNvPr>
            <p:cNvSpPr txBox="1"/>
            <p:nvPr/>
          </p:nvSpPr>
          <p:spPr>
            <a:xfrm>
              <a:off x="1598846" y="4448695"/>
              <a:ext cx="1406795" cy="707886"/>
            </a:xfrm>
            <a:prstGeom prst="rect">
              <a:avLst/>
            </a:prstGeom>
            <a:noFill/>
          </p:spPr>
          <p:txBody>
            <a:bodyPr wrap="none" rtlCol="0">
              <a:spAutoFit/>
            </a:bodyPr>
            <a:lstStyle/>
            <a:p>
              <a:r>
                <a:rPr lang="en-US" sz="4000" b="1" dirty="0">
                  <a:solidFill>
                    <a:srgbClr val="C00000"/>
                  </a:solidFill>
                </a:rPr>
                <a:t>Break</a:t>
              </a:r>
            </a:p>
          </p:txBody>
        </p:sp>
      </p:grpSp>
      <p:sp>
        <p:nvSpPr>
          <p:cNvPr id="57" name="TextBox 56">
            <a:extLst>
              <a:ext uri="{FF2B5EF4-FFF2-40B4-BE49-F238E27FC236}">
                <a16:creationId xmlns:a16="http://schemas.microsoft.com/office/drawing/2014/main" id="{C14B13EE-815D-4D0E-9588-A33A67541EC3}"/>
              </a:ext>
            </a:extLst>
          </p:cNvPr>
          <p:cNvSpPr txBox="1"/>
          <p:nvPr/>
        </p:nvSpPr>
        <p:spPr>
          <a:xfrm rot="18067288">
            <a:off x="-341060" y="4750287"/>
            <a:ext cx="2526525"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Descent of High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Density Crust</a:t>
            </a:r>
          </a:p>
        </p:txBody>
      </p:sp>
      <p:sp>
        <p:nvSpPr>
          <p:cNvPr id="53" name="Arrow: Down 52">
            <a:extLst>
              <a:ext uri="{FF2B5EF4-FFF2-40B4-BE49-F238E27FC236}">
                <a16:creationId xmlns:a16="http://schemas.microsoft.com/office/drawing/2014/main" id="{442CAB0C-FB17-425E-9F45-921CA8D2DDB2}"/>
              </a:ext>
            </a:extLst>
          </p:cNvPr>
          <p:cNvSpPr/>
          <p:nvPr/>
        </p:nvSpPr>
        <p:spPr>
          <a:xfrm rot="644483">
            <a:off x="9530966" y="2350696"/>
            <a:ext cx="227443" cy="731520"/>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Slide_32_Portland_Audio_Project">
            <a:hlinkClick r:id="" action="ppaction://media"/>
            <a:extLst>
              <a:ext uri="{FF2B5EF4-FFF2-40B4-BE49-F238E27FC236}">
                <a16:creationId xmlns:a16="http://schemas.microsoft.com/office/drawing/2014/main" id="{6E97C493-D3AC-4430-A41E-ACE5F2BE83C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47375066"/>
      </p:ext>
    </p:extLst>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1" fill="hold"/>
                                        <p:tgtEl>
                                          <p:spTgt spid="58"/>
                                        </p:tgtEl>
                                      </p:cBhvr>
                                    </p:cmd>
                                  </p:childTnLst>
                                </p:cTn>
                              </p:par>
                              <p:par>
                                <p:cTn id="7" presetID="22" presetClass="entr" presetSubtype="1" fill="hold" nodeType="withEffect">
                                  <p:stCondLst>
                                    <p:cond delay="5000"/>
                                  </p:stCondLst>
                                  <p:childTnLst>
                                    <p:set>
                                      <p:cBhvr>
                                        <p:cTn id="8" dur="1" fill="hold">
                                          <p:stCondLst>
                                            <p:cond delay="0"/>
                                          </p:stCondLst>
                                        </p:cTn>
                                        <p:tgtEl>
                                          <p:spTgt spid="50"/>
                                        </p:tgtEl>
                                        <p:attrNameLst>
                                          <p:attrName>style.visibility</p:attrName>
                                        </p:attrNameLst>
                                      </p:cBhvr>
                                      <p:to>
                                        <p:strVal val="visible"/>
                                      </p:to>
                                    </p:set>
                                    <p:animEffect transition="in" filter="wipe(up)">
                                      <p:cBhvr>
                                        <p:cTn id="9" dur="1000"/>
                                        <p:tgtEl>
                                          <p:spTgt spid="50"/>
                                        </p:tgtEl>
                                      </p:cBhvr>
                                    </p:animEffect>
                                  </p:childTnLst>
                                </p:cTn>
                              </p:par>
                              <p:par>
                                <p:cTn id="10" presetID="22" presetClass="entr" presetSubtype="1" fill="hold" grpId="0" nodeType="withEffect">
                                  <p:stCondLst>
                                    <p:cond delay="6000"/>
                                  </p:stCondLst>
                                  <p:childTnLst>
                                    <p:set>
                                      <p:cBhvr>
                                        <p:cTn id="11" dur="1" fill="hold">
                                          <p:stCondLst>
                                            <p:cond delay="0"/>
                                          </p:stCondLst>
                                        </p:cTn>
                                        <p:tgtEl>
                                          <p:spTgt spid="54"/>
                                        </p:tgtEl>
                                        <p:attrNameLst>
                                          <p:attrName>style.visibility</p:attrName>
                                        </p:attrNameLst>
                                      </p:cBhvr>
                                      <p:to>
                                        <p:strVal val="visible"/>
                                      </p:to>
                                    </p:set>
                                    <p:animEffect transition="in" filter="wipe(up)">
                                      <p:cBhvr>
                                        <p:cTn id="12" dur="1000"/>
                                        <p:tgtEl>
                                          <p:spTgt spid="54"/>
                                        </p:tgtEl>
                                      </p:cBhvr>
                                    </p:animEffect>
                                  </p:childTnLst>
                                </p:cTn>
                              </p:par>
                              <p:par>
                                <p:cTn id="13" presetID="22" presetClass="entr" presetSubtype="4" fill="hold" grpId="0" nodeType="withEffect">
                                  <p:stCondLst>
                                    <p:cond delay="9500"/>
                                  </p:stCondLst>
                                  <p:childTnLst>
                                    <p:set>
                                      <p:cBhvr>
                                        <p:cTn id="14" dur="1" fill="hold">
                                          <p:stCondLst>
                                            <p:cond delay="0"/>
                                          </p:stCondLst>
                                        </p:cTn>
                                        <p:tgtEl>
                                          <p:spTgt spid="55"/>
                                        </p:tgtEl>
                                        <p:attrNameLst>
                                          <p:attrName>style.visibility</p:attrName>
                                        </p:attrNameLst>
                                      </p:cBhvr>
                                      <p:to>
                                        <p:strVal val="visible"/>
                                      </p:to>
                                    </p:set>
                                    <p:animEffect transition="in" filter="wipe(down)">
                                      <p:cBhvr>
                                        <p:cTn id="15" dur="1000"/>
                                        <p:tgtEl>
                                          <p:spTgt spid="55"/>
                                        </p:tgtEl>
                                      </p:cBhvr>
                                    </p:animEffect>
                                  </p:childTnLst>
                                </p:cTn>
                              </p:par>
                              <p:par>
                                <p:cTn id="16" presetID="22" presetClass="entr" presetSubtype="1" fill="hold" grpId="0" nodeType="withEffect">
                                  <p:stCondLst>
                                    <p:cond delay="28000"/>
                                  </p:stCondLst>
                                  <p:childTnLst>
                                    <p:set>
                                      <p:cBhvr>
                                        <p:cTn id="17" dur="1" fill="hold">
                                          <p:stCondLst>
                                            <p:cond delay="0"/>
                                          </p:stCondLst>
                                        </p:cTn>
                                        <p:tgtEl>
                                          <p:spTgt spid="53"/>
                                        </p:tgtEl>
                                        <p:attrNameLst>
                                          <p:attrName>style.visibility</p:attrName>
                                        </p:attrNameLst>
                                      </p:cBhvr>
                                      <p:to>
                                        <p:strVal val="visible"/>
                                      </p:to>
                                    </p:set>
                                    <p:animEffect transition="in" filter="wipe(up)">
                                      <p:cBhvr>
                                        <p:cTn id="18" dur="1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58"/>
                </p:tgtEl>
              </p:cMediaNode>
            </p:audio>
          </p:childTnLst>
        </p:cTn>
      </p:par>
    </p:tnLst>
    <p:bldLst>
      <p:bldP spid="54" grpId="0" animBg="1"/>
      <p:bldP spid="55" grpId="0" animBg="1"/>
      <p:bldP spid="5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CDAF58F2-D1E2-4F1B-84C4-627A9B734021}"/>
              </a:ext>
            </a:extLst>
          </p:cNvPr>
          <p:cNvGrpSpPr/>
          <p:nvPr/>
        </p:nvGrpSpPr>
        <p:grpSpPr>
          <a:xfrm>
            <a:off x="0" y="3133481"/>
            <a:ext cx="10352433" cy="3724519"/>
            <a:chOff x="799516" y="3173300"/>
            <a:chExt cx="9552917" cy="3724519"/>
          </a:xfrm>
        </p:grpSpPr>
        <p:sp>
          <p:nvSpPr>
            <p:cNvPr id="64" name="Rectangle 63">
              <a:extLst>
                <a:ext uri="{FF2B5EF4-FFF2-40B4-BE49-F238E27FC236}">
                  <a16:creationId xmlns:a16="http://schemas.microsoft.com/office/drawing/2014/main" id="{B7DAA724-95F3-4C4B-B931-97FF6A683FEF}"/>
                </a:ext>
              </a:extLst>
            </p:cNvPr>
            <p:cNvSpPr/>
            <p:nvPr/>
          </p:nvSpPr>
          <p:spPr>
            <a:xfrm>
              <a:off x="799516" y="3173300"/>
              <a:ext cx="9552917" cy="3724519"/>
            </a:xfrm>
            <a:prstGeom prst="rect">
              <a:avLst/>
            </a:prstGeom>
            <a:gradFill flip="none" rotWithShape="1">
              <a:gsLst>
                <a:gs pos="0">
                  <a:schemeClr val="accent6">
                    <a:lumMod val="60000"/>
                    <a:lumOff val="40000"/>
                  </a:schemeClr>
                </a:gs>
                <a:gs pos="50000">
                  <a:schemeClr val="accent6">
                    <a:lumMod val="40000"/>
                    <a:lumOff val="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Freeform: Shape 64">
              <a:extLst>
                <a:ext uri="{FF2B5EF4-FFF2-40B4-BE49-F238E27FC236}">
                  <a16:creationId xmlns:a16="http://schemas.microsoft.com/office/drawing/2014/main" id="{6B2B915E-AF55-4F4A-8619-474662391D88}"/>
                </a:ext>
              </a:extLst>
            </p:cNvPr>
            <p:cNvSpPr/>
            <p:nvPr/>
          </p:nvSpPr>
          <p:spPr>
            <a:xfrm>
              <a:off x="3682314" y="3435178"/>
              <a:ext cx="6635578" cy="457200"/>
            </a:xfrm>
            <a:custGeom>
              <a:avLst/>
              <a:gdLst>
                <a:gd name="connsiteX0" fmla="*/ 0 w 6635578"/>
                <a:gd name="connsiteY0" fmla="*/ 358346 h 457200"/>
                <a:gd name="connsiteX1" fmla="*/ 0 w 6635578"/>
                <a:gd name="connsiteY1" fmla="*/ 457200 h 457200"/>
                <a:gd name="connsiteX2" fmla="*/ 6635578 w 6635578"/>
                <a:gd name="connsiteY2" fmla="*/ 395417 h 457200"/>
                <a:gd name="connsiteX3" fmla="*/ 6054810 w 6635578"/>
                <a:gd name="connsiteY3" fmla="*/ 259492 h 457200"/>
                <a:gd name="connsiteX4" fmla="*/ 5103340 w 6635578"/>
                <a:gd name="connsiteY4" fmla="*/ 61784 h 457200"/>
                <a:gd name="connsiteX5" fmla="*/ 3941805 w 6635578"/>
                <a:gd name="connsiteY5" fmla="*/ 24714 h 457200"/>
                <a:gd name="connsiteX6" fmla="*/ 2780270 w 6635578"/>
                <a:gd name="connsiteY6" fmla="*/ 0 h 457200"/>
                <a:gd name="connsiteX7" fmla="*/ 1816443 w 6635578"/>
                <a:gd name="connsiteY7" fmla="*/ 37071 h 457200"/>
                <a:gd name="connsiteX8" fmla="*/ 877329 w 6635578"/>
                <a:gd name="connsiteY8" fmla="*/ 148281 h 457200"/>
                <a:gd name="connsiteX9" fmla="*/ 37070 w 6635578"/>
                <a:gd name="connsiteY9" fmla="*/ 296563 h 457200"/>
                <a:gd name="connsiteX10" fmla="*/ 0 w 6635578"/>
                <a:gd name="connsiteY10" fmla="*/ 35834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5578" h="457200">
                  <a:moveTo>
                    <a:pt x="0" y="358346"/>
                  </a:moveTo>
                  <a:lnTo>
                    <a:pt x="0" y="457200"/>
                  </a:lnTo>
                  <a:lnTo>
                    <a:pt x="6635578" y="395417"/>
                  </a:lnTo>
                  <a:lnTo>
                    <a:pt x="6054810" y="259492"/>
                  </a:lnTo>
                  <a:lnTo>
                    <a:pt x="5103340" y="61784"/>
                  </a:lnTo>
                  <a:lnTo>
                    <a:pt x="3941805" y="24714"/>
                  </a:lnTo>
                  <a:lnTo>
                    <a:pt x="2780270" y="0"/>
                  </a:lnTo>
                  <a:lnTo>
                    <a:pt x="1816443" y="37071"/>
                  </a:lnTo>
                  <a:lnTo>
                    <a:pt x="877329" y="148281"/>
                  </a:lnTo>
                  <a:lnTo>
                    <a:pt x="37070" y="296563"/>
                  </a:lnTo>
                  <a:lnTo>
                    <a:pt x="0" y="358346"/>
                  </a:lnTo>
                  <a:close/>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778A9EA5-B407-4520-B9A7-71CE82ACCD4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1165" y="718227"/>
            <a:ext cx="10589670" cy="3054857"/>
          </a:xfrm>
          <a:prstGeom prst="rect">
            <a:avLst/>
          </a:prstGeom>
        </p:spPr>
      </p:pic>
      <p:sp>
        <p:nvSpPr>
          <p:cNvPr id="19" name="Rectangle 18">
            <a:extLst>
              <a:ext uri="{FF2B5EF4-FFF2-40B4-BE49-F238E27FC236}">
                <a16:creationId xmlns:a16="http://schemas.microsoft.com/office/drawing/2014/main" id="{1A04B824-A5CF-40FA-95A7-BE7977B0FA3D}"/>
              </a:ext>
            </a:extLst>
          </p:cNvPr>
          <p:cNvSpPr/>
          <p:nvPr/>
        </p:nvSpPr>
        <p:spPr>
          <a:xfrm>
            <a:off x="3750102" y="3261323"/>
            <a:ext cx="4574748" cy="576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EA385590-6505-430A-97D2-1B71484F2EF3}"/>
              </a:ext>
            </a:extLst>
          </p:cNvPr>
          <p:cNvSpPr/>
          <p:nvPr/>
        </p:nvSpPr>
        <p:spPr>
          <a:xfrm>
            <a:off x="4830417" y="3077346"/>
            <a:ext cx="5605670" cy="487582"/>
          </a:xfrm>
          <a:custGeom>
            <a:avLst/>
            <a:gdLst>
              <a:gd name="connsiteX0" fmla="*/ 437322 w 5605670"/>
              <a:gd name="connsiteY0" fmla="*/ 437322 h 536713"/>
              <a:gd name="connsiteX1" fmla="*/ 914400 w 5605670"/>
              <a:gd name="connsiteY1" fmla="*/ 318052 h 536713"/>
              <a:gd name="connsiteX2" fmla="*/ 2325757 w 5605670"/>
              <a:gd name="connsiteY2" fmla="*/ 337930 h 536713"/>
              <a:gd name="connsiteX3" fmla="*/ 3935896 w 5605670"/>
              <a:gd name="connsiteY3" fmla="*/ 377687 h 536713"/>
              <a:gd name="connsiteX4" fmla="*/ 5466522 w 5605670"/>
              <a:gd name="connsiteY4" fmla="*/ 536713 h 536713"/>
              <a:gd name="connsiteX5" fmla="*/ 5605670 w 5605670"/>
              <a:gd name="connsiteY5" fmla="*/ 178904 h 536713"/>
              <a:gd name="connsiteX6" fmla="*/ 3021496 w 5605670"/>
              <a:gd name="connsiteY6" fmla="*/ 19878 h 536713"/>
              <a:gd name="connsiteX7" fmla="*/ 1967948 w 5605670"/>
              <a:gd name="connsiteY7" fmla="*/ 19878 h 536713"/>
              <a:gd name="connsiteX8" fmla="*/ 1431235 w 5605670"/>
              <a:gd name="connsiteY8" fmla="*/ 0 h 536713"/>
              <a:gd name="connsiteX9" fmla="*/ 516835 w 5605670"/>
              <a:gd name="connsiteY9" fmla="*/ 119270 h 536713"/>
              <a:gd name="connsiteX10" fmla="*/ 0 w 5605670"/>
              <a:gd name="connsiteY10" fmla="*/ 318052 h 536713"/>
              <a:gd name="connsiteX11" fmla="*/ 79513 w 5605670"/>
              <a:gd name="connsiteY11" fmla="*/ 536713 h 536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05670" h="536713">
                <a:moveTo>
                  <a:pt x="437322" y="437322"/>
                </a:moveTo>
                <a:lnTo>
                  <a:pt x="914400" y="318052"/>
                </a:lnTo>
                <a:lnTo>
                  <a:pt x="2325757" y="337930"/>
                </a:lnTo>
                <a:lnTo>
                  <a:pt x="3935896" y="377687"/>
                </a:lnTo>
                <a:lnTo>
                  <a:pt x="5466522" y="536713"/>
                </a:lnTo>
                <a:lnTo>
                  <a:pt x="5605670" y="178904"/>
                </a:lnTo>
                <a:lnTo>
                  <a:pt x="3021496" y="19878"/>
                </a:lnTo>
                <a:lnTo>
                  <a:pt x="1967948" y="19878"/>
                </a:lnTo>
                <a:lnTo>
                  <a:pt x="1431235" y="0"/>
                </a:lnTo>
                <a:lnTo>
                  <a:pt x="516835" y="119270"/>
                </a:lnTo>
                <a:lnTo>
                  <a:pt x="0" y="318052"/>
                </a:lnTo>
                <a:lnTo>
                  <a:pt x="79513" y="536713"/>
                </a:lnTo>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977FEA4A-3954-40FD-B410-8D68DCBED51F}"/>
              </a:ext>
            </a:extLst>
          </p:cNvPr>
          <p:cNvSpPr/>
          <p:nvPr/>
        </p:nvSpPr>
        <p:spPr>
          <a:xfrm>
            <a:off x="4810539" y="2878562"/>
            <a:ext cx="3617844" cy="457200"/>
          </a:xfrm>
          <a:custGeom>
            <a:avLst/>
            <a:gdLst>
              <a:gd name="connsiteX0" fmla="*/ 99391 w 3617844"/>
              <a:gd name="connsiteY0" fmla="*/ 457200 h 457200"/>
              <a:gd name="connsiteX1" fmla="*/ 1053548 w 3617844"/>
              <a:gd name="connsiteY1" fmla="*/ 238539 h 457200"/>
              <a:gd name="connsiteX2" fmla="*/ 2822713 w 3617844"/>
              <a:gd name="connsiteY2" fmla="*/ 218661 h 457200"/>
              <a:gd name="connsiteX3" fmla="*/ 3617844 w 3617844"/>
              <a:gd name="connsiteY3" fmla="*/ 238539 h 457200"/>
              <a:gd name="connsiteX4" fmla="*/ 3617844 w 3617844"/>
              <a:gd name="connsiteY4" fmla="*/ 19879 h 457200"/>
              <a:gd name="connsiteX5" fmla="*/ 2385391 w 3617844"/>
              <a:gd name="connsiteY5" fmla="*/ 39757 h 457200"/>
              <a:gd name="connsiteX6" fmla="*/ 1470991 w 3617844"/>
              <a:gd name="connsiteY6" fmla="*/ 0 h 457200"/>
              <a:gd name="connsiteX7" fmla="*/ 934278 w 3617844"/>
              <a:gd name="connsiteY7" fmla="*/ 19879 h 457200"/>
              <a:gd name="connsiteX8" fmla="*/ 377687 w 3617844"/>
              <a:gd name="connsiteY8" fmla="*/ 19879 h 457200"/>
              <a:gd name="connsiteX9" fmla="*/ 0 w 3617844"/>
              <a:gd name="connsiteY9" fmla="*/ 178905 h 457200"/>
              <a:gd name="connsiteX10" fmla="*/ 178904 w 3617844"/>
              <a:gd name="connsiteY10" fmla="*/ 417444 h 457200"/>
              <a:gd name="connsiteX11" fmla="*/ 576470 w 3617844"/>
              <a:gd name="connsiteY11" fmla="*/ 357809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17844" h="457200">
                <a:moveTo>
                  <a:pt x="99391" y="457200"/>
                </a:moveTo>
                <a:lnTo>
                  <a:pt x="1053548" y="238539"/>
                </a:lnTo>
                <a:lnTo>
                  <a:pt x="2822713" y="218661"/>
                </a:lnTo>
                <a:lnTo>
                  <a:pt x="3617844" y="238539"/>
                </a:lnTo>
                <a:lnTo>
                  <a:pt x="3617844" y="19879"/>
                </a:lnTo>
                <a:lnTo>
                  <a:pt x="2385391" y="39757"/>
                </a:lnTo>
                <a:lnTo>
                  <a:pt x="1470991" y="0"/>
                </a:lnTo>
                <a:lnTo>
                  <a:pt x="934278" y="19879"/>
                </a:lnTo>
                <a:lnTo>
                  <a:pt x="377687" y="19879"/>
                </a:lnTo>
                <a:lnTo>
                  <a:pt x="0" y="178905"/>
                </a:lnTo>
                <a:lnTo>
                  <a:pt x="178904" y="417444"/>
                </a:lnTo>
                <a:lnTo>
                  <a:pt x="576470" y="357809"/>
                </a:lnTo>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Shape 7">
            <a:extLst>
              <a:ext uri="{FF2B5EF4-FFF2-40B4-BE49-F238E27FC236}">
                <a16:creationId xmlns:a16="http://schemas.microsoft.com/office/drawing/2014/main" id="{6C3C563C-DE1A-4420-BFA6-BE7C53EE2FAD}"/>
              </a:ext>
            </a:extLst>
          </p:cNvPr>
          <p:cNvSpPr/>
          <p:nvPr/>
        </p:nvSpPr>
        <p:spPr>
          <a:xfrm>
            <a:off x="4830417" y="2679780"/>
            <a:ext cx="2802835" cy="357808"/>
          </a:xfrm>
          <a:custGeom>
            <a:avLst/>
            <a:gdLst>
              <a:gd name="connsiteX0" fmla="*/ 2345635 w 2802835"/>
              <a:gd name="connsiteY0" fmla="*/ 0 h 357808"/>
              <a:gd name="connsiteX1" fmla="*/ 1928192 w 2802835"/>
              <a:gd name="connsiteY1" fmla="*/ 19878 h 357808"/>
              <a:gd name="connsiteX2" fmla="*/ 1550505 w 2802835"/>
              <a:gd name="connsiteY2" fmla="*/ 19878 h 357808"/>
              <a:gd name="connsiteX3" fmla="*/ 974035 w 2802835"/>
              <a:gd name="connsiteY3" fmla="*/ 19878 h 357808"/>
              <a:gd name="connsiteX4" fmla="*/ 218661 w 2802835"/>
              <a:gd name="connsiteY4" fmla="*/ 79513 h 357808"/>
              <a:gd name="connsiteX5" fmla="*/ 0 w 2802835"/>
              <a:gd name="connsiteY5" fmla="*/ 159026 h 357808"/>
              <a:gd name="connsiteX6" fmla="*/ 19879 w 2802835"/>
              <a:gd name="connsiteY6" fmla="*/ 357808 h 357808"/>
              <a:gd name="connsiteX7" fmla="*/ 477079 w 2802835"/>
              <a:gd name="connsiteY7" fmla="*/ 337930 h 357808"/>
              <a:gd name="connsiteX8" fmla="*/ 1570383 w 2802835"/>
              <a:gd name="connsiteY8" fmla="*/ 238539 h 357808"/>
              <a:gd name="connsiteX9" fmla="*/ 2464905 w 2802835"/>
              <a:gd name="connsiteY9" fmla="*/ 218661 h 357808"/>
              <a:gd name="connsiteX10" fmla="*/ 2802835 w 2802835"/>
              <a:gd name="connsiteY10" fmla="*/ 39756 h 357808"/>
              <a:gd name="connsiteX11" fmla="*/ 2464905 w 2802835"/>
              <a:gd name="connsiteY11" fmla="*/ 59635 h 35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02835" h="357808">
                <a:moveTo>
                  <a:pt x="2345635" y="0"/>
                </a:moveTo>
                <a:lnTo>
                  <a:pt x="1928192" y="19878"/>
                </a:lnTo>
                <a:lnTo>
                  <a:pt x="1550505" y="19878"/>
                </a:lnTo>
                <a:lnTo>
                  <a:pt x="974035" y="19878"/>
                </a:lnTo>
                <a:lnTo>
                  <a:pt x="218661" y="79513"/>
                </a:lnTo>
                <a:lnTo>
                  <a:pt x="0" y="159026"/>
                </a:lnTo>
                <a:lnTo>
                  <a:pt x="19879" y="357808"/>
                </a:lnTo>
                <a:lnTo>
                  <a:pt x="477079" y="337930"/>
                </a:lnTo>
                <a:lnTo>
                  <a:pt x="1570383" y="238539"/>
                </a:lnTo>
                <a:lnTo>
                  <a:pt x="2464905" y="218661"/>
                </a:lnTo>
                <a:lnTo>
                  <a:pt x="2802835" y="39756"/>
                </a:lnTo>
                <a:lnTo>
                  <a:pt x="2464905" y="59635"/>
                </a:lnTo>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C5459416-3001-47CB-803F-106052E3E925}"/>
              </a:ext>
            </a:extLst>
          </p:cNvPr>
          <p:cNvSpPr/>
          <p:nvPr/>
        </p:nvSpPr>
        <p:spPr>
          <a:xfrm>
            <a:off x="2623930" y="4150771"/>
            <a:ext cx="755374" cy="377687"/>
          </a:xfrm>
          <a:custGeom>
            <a:avLst/>
            <a:gdLst>
              <a:gd name="connsiteX0" fmla="*/ 19879 w 755374"/>
              <a:gd name="connsiteY0" fmla="*/ 79513 h 377687"/>
              <a:gd name="connsiteX1" fmla="*/ 377687 w 755374"/>
              <a:gd name="connsiteY1" fmla="*/ 0 h 377687"/>
              <a:gd name="connsiteX2" fmla="*/ 755374 w 755374"/>
              <a:gd name="connsiteY2" fmla="*/ 99391 h 377687"/>
              <a:gd name="connsiteX3" fmla="*/ 477079 w 755374"/>
              <a:gd name="connsiteY3" fmla="*/ 278296 h 377687"/>
              <a:gd name="connsiteX4" fmla="*/ 139148 w 755374"/>
              <a:gd name="connsiteY4" fmla="*/ 377687 h 377687"/>
              <a:gd name="connsiteX5" fmla="*/ 0 w 755374"/>
              <a:gd name="connsiteY5" fmla="*/ 238539 h 37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374" h="377687">
                <a:moveTo>
                  <a:pt x="19879" y="79513"/>
                </a:moveTo>
                <a:lnTo>
                  <a:pt x="377687" y="0"/>
                </a:lnTo>
                <a:lnTo>
                  <a:pt x="755374" y="99391"/>
                </a:lnTo>
                <a:lnTo>
                  <a:pt x="477079" y="278296"/>
                </a:lnTo>
                <a:lnTo>
                  <a:pt x="139148" y="377687"/>
                </a:lnTo>
                <a:lnTo>
                  <a:pt x="0" y="238539"/>
                </a:lnTo>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F82C5C1-6DA2-4C00-A769-0414A4C5905F}"/>
              </a:ext>
            </a:extLst>
          </p:cNvPr>
          <p:cNvSpPr/>
          <p:nvPr/>
        </p:nvSpPr>
        <p:spPr>
          <a:xfrm>
            <a:off x="6096000" y="2323421"/>
            <a:ext cx="728663" cy="3166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5866992-F24A-4EBF-9BB2-32BE50788C0C}"/>
              </a:ext>
            </a:extLst>
          </p:cNvPr>
          <p:cNvSpPr/>
          <p:nvPr/>
        </p:nvSpPr>
        <p:spPr>
          <a:xfrm rot="120000">
            <a:off x="7015165" y="3418054"/>
            <a:ext cx="711899" cy="3166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1C5B0303-6140-416D-ACF8-232ED023C10D}"/>
              </a:ext>
            </a:extLst>
          </p:cNvPr>
          <p:cNvSpPr/>
          <p:nvPr/>
        </p:nvSpPr>
        <p:spPr>
          <a:xfrm>
            <a:off x="6877050" y="2685371"/>
            <a:ext cx="1285875" cy="214312"/>
          </a:xfrm>
          <a:custGeom>
            <a:avLst/>
            <a:gdLst>
              <a:gd name="connsiteX0" fmla="*/ 0 w 1285875"/>
              <a:gd name="connsiteY0" fmla="*/ 204787 h 214312"/>
              <a:gd name="connsiteX1" fmla="*/ 1166813 w 1285875"/>
              <a:gd name="connsiteY1" fmla="*/ 214312 h 214312"/>
              <a:gd name="connsiteX2" fmla="*/ 1285875 w 1285875"/>
              <a:gd name="connsiteY2" fmla="*/ 0 h 214312"/>
              <a:gd name="connsiteX3" fmla="*/ 138113 w 1285875"/>
              <a:gd name="connsiteY3" fmla="*/ 14287 h 214312"/>
              <a:gd name="connsiteX4" fmla="*/ 0 w 1285875"/>
              <a:gd name="connsiteY4" fmla="*/ 204787 h 214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875" h="214312">
                <a:moveTo>
                  <a:pt x="0" y="204787"/>
                </a:moveTo>
                <a:lnTo>
                  <a:pt x="1166813" y="214312"/>
                </a:lnTo>
                <a:lnTo>
                  <a:pt x="1285875" y="0"/>
                </a:lnTo>
                <a:lnTo>
                  <a:pt x="138113" y="14287"/>
                </a:lnTo>
                <a:lnTo>
                  <a:pt x="0" y="204787"/>
                </a:lnTo>
                <a:close/>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5662CC68-EA5F-4589-8192-4303C5750ED6}"/>
              </a:ext>
            </a:extLst>
          </p:cNvPr>
          <p:cNvSpPr/>
          <p:nvPr/>
        </p:nvSpPr>
        <p:spPr>
          <a:xfrm>
            <a:off x="8324850" y="3052083"/>
            <a:ext cx="2105025" cy="223838"/>
          </a:xfrm>
          <a:custGeom>
            <a:avLst/>
            <a:gdLst>
              <a:gd name="connsiteX0" fmla="*/ 490538 w 2105025"/>
              <a:gd name="connsiteY0" fmla="*/ 95250 h 223838"/>
              <a:gd name="connsiteX1" fmla="*/ 1233488 w 2105025"/>
              <a:gd name="connsiteY1" fmla="*/ 147638 h 223838"/>
              <a:gd name="connsiteX2" fmla="*/ 2105025 w 2105025"/>
              <a:gd name="connsiteY2" fmla="*/ 223838 h 223838"/>
              <a:gd name="connsiteX3" fmla="*/ 2100263 w 2105025"/>
              <a:gd name="connsiteY3" fmla="*/ 0 h 223838"/>
              <a:gd name="connsiteX4" fmla="*/ 0 w 2105025"/>
              <a:gd name="connsiteY4" fmla="*/ 47625 h 223838"/>
              <a:gd name="connsiteX5" fmla="*/ 566738 w 2105025"/>
              <a:gd name="connsiteY5" fmla="*/ 95250 h 223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5025" h="223838">
                <a:moveTo>
                  <a:pt x="490538" y="95250"/>
                </a:moveTo>
                <a:lnTo>
                  <a:pt x="1233488" y="147638"/>
                </a:lnTo>
                <a:lnTo>
                  <a:pt x="2105025" y="223838"/>
                </a:lnTo>
                <a:cubicBezTo>
                  <a:pt x="2103438" y="149225"/>
                  <a:pt x="2101850" y="74613"/>
                  <a:pt x="2100263" y="0"/>
                </a:cubicBezTo>
                <a:lnTo>
                  <a:pt x="0" y="47625"/>
                </a:lnTo>
                <a:lnTo>
                  <a:pt x="566738" y="95250"/>
                </a:lnTo>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EBFBCD3-67BC-401E-A7A3-F2A849CB29A6}"/>
              </a:ext>
            </a:extLst>
          </p:cNvPr>
          <p:cNvSpPr txBox="1"/>
          <p:nvPr/>
        </p:nvSpPr>
        <p:spPr>
          <a:xfrm>
            <a:off x="8428383" y="2935652"/>
            <a:ext cx="1975028" cy="400110"/>
          </a:xfrm>
          <a:prstGeom prst="rect">
            <a:avLst/>
          </a:prstGeom>
          <a:noFill/>
        </p:spPr>
        <p:txBody>
          <a:bodyPr wrap="none" rtlCol="0">
            <a:spAutoFit/>
          </a:bodyPr>
          <a:lstStyle/>
          <a:p>
            <a:r>
              <a:rPr lang="en-US" sz="2000" b="1" dirty="0"/>
              <a:t>continental crust</a:t>
            </a:r>
          </a:p>
        </p:txBody>
      </p:sp>
      <p:sp>
        <p:nvSpPr>
          <p:cNvPr id="18" name="Freeform: Shape 17">
            <a:extLst>
              <a:ext uri="{FF2B5EF4-FFF2-40B4-BE49-F238E27FC236}">
                <a16:creationId xmlns:a16="http://schemas.microsoft.com/office/drawing/2014/main" id="{CA5B14DE-8BB9-4219-BD0E-1D0F02E84460}"/>
              </a:ext>
            </a:extLst>
          </p:cNvPr>
          <p:cNvSpPr/>
          <p:nvPr/>
        </p:nvSpPr>
        <p:spPr>
          <a:xfrm>
            <a:off x="1547813" y="3690258"/>
            <a:ext cx="566737" cy="147638"/>
          </a:xfrm>
          <a:custGeom>
            <a:avLst/>
            <a:gdLst>
              <a:gd name="connsiteX0" fmla="*/ 38100 w 566737"/>
              <a:gd name="connsiteY0" fmla="*/ 0 h 147638"/>
              <a:gd name="connsiteX1" fmla="*/ 566737 w 566737"/>
              <a:gd name="connsiteY1" fmla="*/ 0 h 147638"/>
              <a:gd name="connsiteX2" fmla="*/ 552450 w 566737"/>
              <a:gd name="connsiteY2" fmla="*/ 119063 h 147638"/>
              <a:gd name="connsiteX3" fmla="*/ 0 w 566737"/>
              <a:gd name="connsiteY3" fmla="*/ 147638 h 147638"/>
              <a:gd name="connsiteX4" fmla="*/ 38100 w 566737"/>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6737" h="147638">
                <a:moveTo>
                  <a:pt x="38100" y="0"/>
                </a:moveTo>
                <a:lnTo>
                  <a:pt x="566737" y="0"/>
                </a:lnTo>
                <a:lnTo>
                  <a:pt x="552450" y="119063"/>
                </a:lnTo>
                <a:lnTo>
                  <a:pt x="0" y="147638"/>
                </a:lnTo>
                <a:lnTo>
                  <a:pt x="38100"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0279E299-173A-4798-98F8-3ABC450246E2}"/>
              </a:ext>
            </a:extLst>
          </p:cNvPr>
          <p:cNvSpPr/>
          <p:nvPr/>
        </p:nvSpPr>
        <p:spPr>
          <a:xfrm>
            <a:off x="4150519" y="2852058"/>
            <a:ext cx="642937" cy="235744"/>
          </a:xfrm>
          <a:custGeom>
            <a:avLst/>
            <a:gdLst>
              <a:gd name="connsiteX0" fmla="*/ 0 w 642937"/>
              <a:gd name="connsiteY0" fmla="*/ 214313 h 235744"/>
              <a:gd name="connsiteX1" fmla="*/ 228600 w 642937"/>
              <a:gd name="connsiteY1" fmla="*/ 123825 h 235744"/>
              <a:gd name="connsiteX2" fmla="*/ 476250 w 642937"/>
              <a:gd name="connsiteY2" fmla="*/ 30956 h 235744"/>
              <a:gd name="connsiteX3" fmla="*/ 642937 w 642937"/>
              <a:gd name="connsiteY3" fmla="*/ 0 h 235744"/>
              <a:gd name="connsiteX4" fmla="*/ 64294 w 642937"/>
              <a:gd name="connsiteY4" fmla="*/ 235744 h 235744"/>
              <a:gd name="connsiteX5" fmla="*/ 0 w 642937"/>
              <a:gd name="connsiteY5" fmla="*/ 214313 h 235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937" h="235744">
                <a:moveTo>
                  <a:pt x="0" y="214313"/>
                </a:moveTo>
                <a:lnTo>
                  <a:pt x="228600" y="123825"/>
                </a:lnTo>
                <a:lnTo>
                  <a:pt x="476250" y="30956"/>
                </a:lnTo>
                <a:lnTo>
                  <a:pt x="642937" y="0"/>
                </a:lnTo>
                <a:lnTo>
                  <a:pt x="64294" y="235744"/>
                </a:lnTo>
                <a:lnTo>
                  <a:pt x="0" y="214313"/>
                </a:lnTo>
                <a:close/>
              </a:path>
            </a:pathLst>
          </a:custGeom>
          <a:solidFill>
            <a:srgbClr val="797E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Shape 2">
            <a:extLst>
              <a:ext uri="{FF2B5EF4-FFF2-40B4-BE49-F238E27FC236}">
                <a16:creationId xmlns:a16="http://schemas.microsoft.com/office/drawing/2014/main" id="{A01C5335-09A6-46A3-AB0B-AABE2F6E71CA}"/>
              </a:ext>
            </a:extLst>
          </p:cNvPr>
          <p:cNvSpPr/>
          <p:nvPr/>
        </p:nvSpPr>
        <p:spPr>
          <a:xfrm>
            <a:off x="3498160" y="2781720"/>
            <a:ext cx="1566209" cy="762000"/>
          </a:xfrm>
          <a:custGeom>
            <a:avLst/>
            <a:gdLst>
              <a:gd name="connsiteX0" fmla="*/ 1348154 w 1524000"/>
              <a:gd name="connsiteY0" fmla="*/ 23446 h 762000"/>
              <a:gd name="connsiteX1" fmla="*/ 1348154 w 1524000"/>
              <a:gd name="connsiteY1" fmla="*/ 23446 h 762000"/>
              <a:gd name="connsiteX2" fmla="*/ 1242646 w 1524000"/>
              <a:gd name="connsiteY2" fmla="*/ 70338 h 762000"/>
              <a:gd name="connsiteX3" fmla="*/ 1101969 w 1524000"/>
              <a:gd name="connsiteY3" fmla="*/ 105507 h 762000"/>
              <a:gd name="connsiteX4" fmla="*/ 633046 w 1524000"/>
              <a:gd name="connsiteY4" fmla="*/ 339969 h 762000"/>
              <a:gd name="connsiteX5" fmla="*/ 0 w 1524000"/>
              <a:gd name="connsiteY5" fmla="*/ 609600 h 762000"/>
              <a:gd name="connsiteX6" fmla="*/ 0 w 1524000"/>
              <a:gd name="connsiteY6" fmla="*/ 691661 h 762000"/>
              <a:gd name="connsiteX7" fmla="*/ 93785 w 1524000"/>
              <a:gd name="connsiteY7" fmla="*/ 762000 h 762000"/>
              <a:gd name="connsiteX8" fmla="*/ 211016 w 1524000"/>
              <a:gd name="connsiteY8" fmla="*/ 750276 h 762000"/>
              <a:gd name="connsiteX9" fmla="*/ 644769 w 1524000"/>
              <a:gd name="connsiteY9" fmla="*/ 457200 h 762000"/>
              <a:gd name="connsiteX10" fmla="*/ 1207477 w 1524000"/>
              <a:gd name="connsiteY10" fmla="*/ 293076 h 762000"/>
              <a:gd name="connsiteX11" fmla="*/ 1524000 w 1524000"/>
              <a:gd name="connsiteY11" fmla="*/ 246184 h 762000"/>
              <a:gd name="connsiteX12" fmla="*/ 1524000 w 1524000"/>
              <a:gd name="connsiteY12" fmla="*/ 0 h 762000"/>
              <a:gd name="connsiteX13" fmla="*/ 1348154 w 1524000"/>
              <a:gd name="connsiteY13" fmla="*/ 23446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0" h="762000">
                <a:moveTo>
                  <a:pt x="1348154" y="23446"/>
                </a:moveTo>
                <a:lnTo>
                  <a:pt x="1348154" y="23446"/>
                </a:lnTo>
                <a:lnTo>
                  <a:pt x="1242646" y="70338"/>
                </a:lnTo>
                <a:lnTo>
                  <a:pt x="1101969" y="105507"/>
                </a:lnTo>
                <a:lnTo>
                  <a:pt x="633046" y="339969"/>
                </a:lnTo>
                <a:lnTo>
                  <a:pt x="0" y="609600"/>
                </a:lnTo>
                <a:lnTo>
                  <a:pt x="0" y="691661"/>
                </a:lnTo>
                <a:lnTo>
                  <a:pt x="93785" y="762000"/>
                </a:lnTo>
                <a:lnTo>
                  <a:pt x="211016" y="750276"/>
                </a:lnTo>
                <a:lnTo>
                  <a:pt x="644769" y="457200"/>
                </a:lnTo>
                <a:lnTo>
                  <a:pt x="1207477" y="293076"/>
                </a:lnTo>
                <a:lnTo>
                  <a:pt x="1524000" y="246184"/>
                </a:lnTo>
                <a:lnTo>
                  <a:pt x="1524000" y="0"/>
                </a:lnTo>
                <a:lnTo>
                  <a:pt x="1348154" y="23446"/>
                </a:lnTo>
                <a:close/>
              </a:path>
            </a:pathLst>
          </a:custGeom>
          <a:solidFill>
            <a:srgbClr val="FED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59DF51D6-E7D5-45EE-80C0-789D0119D37C}"/>
              </a:ext>
            </a:extLst>
          </p:cNvPr>
          <p:cNvSpPr/>
          <p:nvPr/>
        </p:nvSpPr>
        <p:spPr>
          <a:xfrm rot="240145">
            <a:off x="3782179" y="2940348"/>
            <a:ext cx="1723292" cy="592045"/>
          </a:xfrm>
          <a:custGeom>
            <a:avLst/>
            <a:gdLst>
              <a:gd name="connsiteX0" fmla="*/ 1207477 w 1723292"/>
              <a:gd name="connsiteY0" fmla="*/ 82061 h 644769"/>
              <a:gd name="connsiteX1" fmla="*/ 1207477 w 1723292"/>
              <a:gd name="connsiteY1" fmla="*/ 82061 h 644769"/>
              <a:gd name="connsiteX2" fmla="*/ 1207477 w 1723292"/>
              <a:gd name="connsiteY2" fmla="*/ 82061 h 644769"/>
              <a:gd name="connsiteX3" fmla="*/ 808892 w 1723292"/>
              <a:gd name="connsiteY3" fmla="*/ 187569 h 644769"/>
              <a:gd name="connsiteX4" fmla="*/ 574431 w 1723292"/>
              <a:gd name="connsiteY4" fmla="*/ 246184 h 644769"/>
              <a:gd name="connsiteX5" fmla="*/ 58615 w 1723292"/>
              <a:gd name="connsiteY5" fmla="*/ 539261 h 644769"/>
              <a:gd name="connsiteX6" fmla="*/ 0 w 1723292"/>
              <a:gd name="connsiteY6" fmla="*/ 609600 h 644769"/>
              <a:gd name="connsiteX7" fmla="*/ 140677 w 1723292"/>
              <a:gd name="connsiteY7" fmla="*/ 644769 h 644769"/>
              <a:gd name="connsiteX8" fmla="*/ 527538 w 1723292"/>
              <a:gd name="connsiteY8" fmla="*/ 515815 h 644769"/>
              <a:gd name="connsiteX9" fmla="*/ 1043354 w 1723292"/>
              <a:gd name="connsiteY9" fmla="*/ 339969 h 644769"/>
              <a:gd name="connsiteX10" fmla="*/ 1477108 w 1723292"/>
              <a:gd name="connsiteY10" fmla="*/ 293077 h 644769"/>
              <a:gd name="connsiteX11" fmla="*/ 1723292 w 1723292"/>
              <a:gd name="connsiteY11" fmla="*/ 257908 h 644769"/>
              <a:gd name="connsiteX12" fmla="*/ 1641231 w 1723292"/>
              <a:gd name="connsiteY12" fmla="*/ 0 h 644769"/>
              <a:gd name="connsiteX13" fmla="*/ 1207477 w 1723292"/>
              <a:gd name="connsiteY13" fmla="*/ 82061 h 644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23292" h="644769">
                <a:moveTo>
                  <a:pt x="1207477" y="82061"/>
                </a:moveTo>
                <a:lnTo>
                  <a:pt x="1207477" y="82061"/>
                </a:lnTo>
                <a:lnTo>
                  <a:pt x="1207477" y="82061"/>
                </a:lnTo>
                <a:lnTo>
                  <a:pt x="808892" y="187569"/>
                </a:lnTo>
                <a:lnTo>
                  <a:pt x="574431" y="246184"/>
                </a:lnTo>
                <a:lnTo>
                  <a:pt x="58615" y="539261"/>
                </a:lnTo>
                <a:lnTo>
                  <a:pt x="0" y="609600"/>
                </a:lnTo>
                <a:lnTo>
                  <a:pt x="140677" y="644769"/>
                </a:lnTo>
                <a:lnTo>
                  <a:pt x="527538" y="515815"/>
                </a:lnTo>
                <a:lnTo>
                  <a:pt x="1043354" y="339969"/>
                </a:lnTo>
                <a:lnTo>
                  <a:pt x="1477108" y="293077"/>
                </a:lnTo>
                <a:lnTo>
                  <a:pt x="1723292" y="257908"/>
                </a:lnTo>
                <a:lnTo>
                  <a:pt x="1641231" y="0"/>
                </a:lnTo>
                <a:lnTo>
                  <a:pt x="1207477" y="82061"/>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7909B1C2-B56C-431E-9EB4-2D3E0EF2BDC2}"/>
              </a:ext>
            </a:extLst>
          </p:cNvPr>
          <p:cNvSpPr/>
          <p:nvPr/>
        </p:nvSpPr>
        <p:spPr>
          <a:xfrm>
            <a:off x="3750102" y="3110093"/>
            <a:ext cx="2086707" cy="584871"/>
          </a:xfrm>
          <a:custGeom>
            <a:avLst/>
            <a:gdLst>
              <a:gd name="connsiteX0" fmla="*/ 2028092 w 2086707"/>
              <a:gd name="connsiteY0" fmla="*/ 0 h 539261"/>
              <a:gd name="connsiteX1" fmla="*/ 1512277 w 2086707"/>
              <a:gd name="connsiteY1" fmla="*/ 117231 h 539261"/>
              <a:gd name="connsiteX2" fmla="*/ 1066800 w 2086707"/>
              <a:gd name="connsiteY2" fmla="*/ 152400 h 539261"/>
              <a:gd name="connsiteX3" fmla="*/ 691661 w 2086707"/>
              <a:gd name="connsiteY3" fmla="*/ 187569 h 539261"/>
              <a:gd name="connsiteX4" fmla="*/ 328246 w 2086707"/>
              <a:gd name="connsiteY4" fmla="*/ 281354 h 539261"/>
              <a:gd name="connsiteX5" fmla="*/ 0 w 2086707"/>
              <a:gd name="connsiteY5" fmla="*/ 363415 h 539261"/>
              <a:gd name="connsiteX6" fmla="*/ 11723 w 2086707"/>
              <a:gd name="connsiteY6" fmla="*/ 457200 h 539261"/>
              <a:gd name="connsiteX7" fmla="*/ 293077 w 2086707"/>
              <a:gd name="connsiteY7" fmla="*/ 539261 h 539261"/>
              <a:gd name="connsiteX8" fmla="*/ 633046 w 2086707"/>
              <a:gd name="connsiteY8" fmla="*/ 504092 h 539261"/>
              <a:gd name="connsiteX9" fmla="*/ 1031630 w 2086707"/>
              <a:gd name="connsiteY9" fmla="*/ 433754 h 539261"/>
              <a:gd name="connsiteX10" fmla="*/ 1992923 w 2086707"/>
              <a:gd name="connsiteY10" fmla="*/ 199292 h 539261"/>
              <a:gd name="connsiteX11" fmla="*/ 2086707 w 2086707"/>
              <a:gd name="connsiteY11" fmla="*/ 0 h 539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6707" h="539261">
                <a:moveTo>
                  <a:pt x="2028092" y="0"/>
                </a:moveTo>
                <a:lnTo>
                  <a:pt x="1512277" y="117231"/>
                </a:lnTo>
                <a:lnTo>
                  <a:pt x="1066800" y="152400"/>
                </a:lnTo>
                <a:lnTo>
                  <a:pt x="691661" y="187569"/>
                </a:lnTo>
                <a:lnTo>
                  <a:pt x="328246" y="281354"/>
                </a:lnTo>
                <a:lnTo>
                  <a:pt x="0" y="363415"/>
                </a:lnTo>
                <a:lnTo>
                  <a:pt x="11723" y="457200"/>
                </a:lnTo>
                <a:lnTo>
                  <a:pt x="293077" y="539261"/>
                </a:lnTo>
                <a:lnTo>
                  <a:pt x="633046" y="504092"/>
                </a:lnTo>
                <a:lnTo>
                  <a:pt x="1031630" y="433754"/>
                </a:lnTo>
                <a:lnTo>
                  <a:pt x="1992923" y="199292"/>
                </a:lnTo>
                <a:lnTo>
                  <a:pt x="2086707" y="0"/>
                </a:lnTo>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B039A662-5A31-45F7-9AB7-8D5614C01881}"/>
              </a:ext>
            </a:extLst>
          </p:cNvPr>
          <p:cNvSpPr/>
          <p:nvPr/>
        </p:nvSpPr>
        <p:spPr>
          <a:xfrm>
            <a:off x="799516" y="3288047"/>
            <a:ext cx="3173632" cy="3193994"/>
          </a:xfrm>
          <a:custGeom>
            <a:avLst/>
            <a:gdLst>
              <a:gd name="connsiteX0" fmla="*/ 2107095 w 2266121"/>
              <a:gd name="connsiteY0" fmla="*/ 0 h 3001617"/>
              <a:gd name="connsiteX1" fmla="*/ 1729408 w 2266121"/>
              <a:gd name="connsiteY1" fmla="*/ 278295 h 3001617"/>
              <a:gd name="connsiteX2" fmla="*/ 1232452 w 2266121"/>
              <a:gd name="connsiteY2" fmla="*/ 715617 h 3001617"/>
              <a:gd name="connsiteX3" fmla="*/ 815008 w 2266121"/>
              <a:gd name="connsiteY3" fmla="*/ 1311965 h 3001617"/>
              <a:gd name="connsiteX4" fmla="*/ 218660 w 2266121"/>
              <a:gd name="connsiteY4" fmla="*/ 2325756 h 3001617"/>
              <a:gd name="connsiteX5" fmla="*/ 0 w 2266121"/>
              <a:gd name="connsiteY5" fmla="*/ 2941982 h 3001617"/>
              <a:gd name="connsiteX6" fmla="*/ 337930 w 2266121"/>
              <a:gd name="connsiteY6" fmla="*/ 3001617 h 3001617"/>
              <a:gd name="connsiteX7" fmla="*/ 536713 w 2266121"/>
              <a:gd name="connsiteY7" fmla="*/ 2445026 h 3001617"/>
              <a:gd name="connsiteX8" fmla="*/ 1013791 w 2266121"/>
              <a:gd name="connsiteY8" fmla="*/ 1610139 h 3001617"/>
              <a:gd name="connsiteX9" fmla="*/ 1490869 w 2266121"/>
              <a:gd name="connsiteY9" fmla="*/ 894521 h 3001617"/>
              <a:gd name="connsiteX10" fmla="*/ 1948069 w 2266121"/>
              <a:gd name="connsiteY10" fmla="*/ 536713 h 3001617"/>
              <a:gd name="connsiteX11" fmla="*/ 2266121 w 2266121"/>
              <a:gd name="connsiteY11" fmla="*/ 377687 h 3001617"/>
              <a:gd name="connsiteX12" fmla="*/ 2206487 w 2266121"/>
              <a:gd name="connsiteY12" fmla="*/ 39756 h 3001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66121" h="3001617">
                <a:moveTo>
                  <a:pt x="2107095" y="0"/>
                </a:moveTo>
                <a:lnTo>
                  <a:pt x="1729408" y="278295"/>
                </a:lnTo>
                <a:lnTo>
                  <a:pt x="1232452" y="715617"/>
                </a:lnTo>
                <a:lnTo>
                  <a:pt x="815008" y="1311965"/>
                </a:lnTo>
                <a:lnTo>
                  <a:pt x="218660" y="2325756"/>
                </a:lnTo>
                <a:lnTo>
                  <a:pt x="0" y="2941982"/>
                </a:lnTo>
                <a:lnTo>
                  <a:pt x="337930" y="3001617"/>
                </a:lnTo>
                <a:lnTo>
                  <a:pt x="536713" y="2445026"/>
                </a:lnTo>
                <a:lnTo>
                  <a:pt x="1013791" y="1610139"/>
                </a:lnTo>
                <a:lnTo>
                  <a:pt x="1490869" y="894521"/>
                </a:lnTo>
                <a:lnTo>
                  <a:pt x="1948069" y="536713"/>
                </a:lnTo>
                <a:lnTo>
                  <a:pt x="2266121" y="377687"/>
                </a:lnTo>
                <a:lnTo>
                  <a:pt x="2206487" y="39756"/>
                </a:lnTo>
              </a:path>
            </a:pathLst>
          </a:custGeom>
          <a:solidFill>
            <a:srgbClr val="7B99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BBE4C78-76AA-4851-B4FC-8C3222F64D0C}"/>
              </a:ext>
            </a:extLst>
          </p:cNvPr>
          <p:cNvSpPr/>
          <p:nvPr/>
        </p:nvSpPr>
        <p:spPr>
          <a:xfrm>
            <a:off x="4098960" y="2935652"/>
            <a:ext cx="376237" cy="116431"/>
          </a:xfrm>
          <a:custGeom>
            <a:avLst/>
            <a:gdLst>
              <a:gd name="connsiteX0" fmla="*/ 0 w 376237"/>
              <a:gd name="connsiteY0" fmla="*/ 38100 h 123825"/>
              <a:gd name="connsiteX1" fmla="*/ 157162 w 376237"/>
              <a:gd name="connsiteY1" fmla="*/ 19050 h 123825"/>
              <a:gd name="connsiteX2" fmla="*/ 376237 w 376237"/>
              <a:gd name="connsiteY2" fmla="*/ 0 h 123825"/>
              <a:gd name="connsiteX3" fmla="*/ 33337 w 376237"/>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376237" h="123825">
                <a:moveTo>
                  <a:pt x="0" y="38100"/>
                </a:moveTo>
                <a:lnTo>
                  <a:pt x="157162" y="19050"/>
                </a:lnTo>
                <a:lnTo>
                  <a:pt x="376237" y="0"/>
                </a:lnTo>
                <a:lnTo>
                  <a:pt x="33337" y="123825"/>
                </a:lnTo>
              </a:path>
            </a:pathLst>
          </a:custGeom>
          <a:solidFill>
            <a:srgbClr val="797E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FB5EB12-39D7-4CC1-ADA1-82F104A4F951}"/>
              </a:ext>
            </a:extLst>
          </p:cNvPr>
          <p:cNvSpPr/>
          <p:nvPr/>
        </p:nvSpPr>
        <p:spPr>
          <a:xfrm>
            <a:off x="3362325" y="2904446"/>
            <a:ext cx="1128713" cy="500062"/>
          </a:xfrm>
          <a:custGeom>
            <a:avLst/>
            <a:gdLst>
              <a:gd name="connsiteX0" fmla="*/ 71438 w 1128713"/>
              <a:gd name="connsiteY0" fmla="*/ 476250 h 500062"/>
              <a:gd name="connsiteX1" fmla="*/ 504825 w 1128713"/>
              <a:gd name="connsiteY1" fmla="*/ 261937 h 500062"/>
              <a:gd name="connsiteX2" fmla="*/ 752475 w 1128713"/>
              <a:gd name="connsiteY2" fmla="*/ 157162 h 500062"/>
              <a:gd name="connsiteX3" fmla="*/ 1128713 w 1128713"/>
              <a:gd name="connsiteY3" fmla="*/ 33337 h 500062"/>
              <a:gd name="connsiteX4" fmla="*/ 1057275 w 1128713"/>
              <a:gd name="connsiteY4" fmla="*/ 0 h 500062"/>
              <a:gd name="connsiteX5" fmla="*/ 881063 w 1128713"/>
              <a:gd name="connsiteY5" fmla="*/ 4762 h 500062"/>
              <a:gd name="connsiteX6" fmla="*/ 719138 w 1128713"/>
              <a:gd name="connsiteY6" fmla="*/ 42862 h 500062"/>
              <a:gd name="connsiteX7" fmla="*/ 481013 w 1128713"/>
              <a:gd name="connsiteY7" fmla="*/ 200025 h 500062"/>
              <a:gd name="connsiteX8" fmla="*/ 0 w 1128713"/>
              <a:gd name="connsiteY8" fmla="*/ 500062 h 500062"/>
              <a:gd name="connsiteX9" fmla="*/ 609600 w 1128713"/>
              <a:gd name="connsiteY9" fmla="*/ 219075 h 50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8713" h="500062">
                <a:moveTo>
                  <a:pt x="71438" y="476250"/>
                </a:moveTo>
                <a:lnTo>
                  <a:pt x="504825" y="261937"/>
                </a:lnTo>
                <a:lnTo>
                  <a:pt x="752475" y="157162"/>
                </a:lnTo>
                <a:lnTo>
                  <a:pt x="1128713" y="33337"/>
                </a:lnTo>
                <a:lnTo>
                  <a:pt x="1057275" y="0"/>
                </a:lnTo>
                <a:lnTo>
                  <a:pt x="881063" y="4762"/>
                </a:lnTo>
                <a:lnTo>
                  <a:pt x="719138" y="42862"/>
                </a:lnTo>
                <a:lnTo>
                  <a:pt x="481013" y="200025"/>
                </a:lnTo>
                <a:lnTo>
                  <a:pt x="0" y="500062"/>
                </a:lnTo>
                <a:lnTo>
                  <a:pt x="609600" y="219075"/>
                </a:lnTo>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1E733CF-226A-47FB-A0FE-800460011159}"/>
              </a:ext>
            </a:extLst>
          </p:cNvPr>
          <p:cNvSpPr/>
          <p:nvPr/>
        </p:nvSpPr>
        <p:spPr>
          <a:xfrm>
            <a:off x="3224213" y="2875871"/>
            <a:ext cx="933450" cy="589618"/>
          </a:xfrm>
          <a:custGeom>
            <a:avLst/>
            <a:gdLst>
              <a:gd name="connsiteX0" fmla="*/ 0 w 933450"/>
              <a:gd name="connsiteY0" fmla="*/ 576262 h 576262"/>
              <a:gd name="connsiteX1" fmla="*/ 390525 w 933450"/>
              <a:gd name="connsiteY1" fmla="*/ 304800 h 576262"/>
              <a:gd name="connsiteX2" fmla="*/ 590550 w 933450"/>
              <a:gd name="connsiteY2" fmla="*/ 128587 h 576262"/>
              <a:gd name="connsiteX3" fmla="*/ 747712 w 933450"/>
              <a:gd name="connsiteY3" fmla="*/ 4762 h 576262"/>
              <a:gd name="connsiteX4" fmla="*/ 852487 w 933450"/>
              <a:gd name="connsiteY4" fmla="*/ 0 h 576262"/>
              <a:gd name="connsiteX5" fmla="*/ 933450 w 933450"/>
              <a:gd name="connsiteY5" fmla="*/ 57150 h 576262"/>
              <a:gd name="connsiteX6" fmla="*/ 728662 w 933450"/>
              <a:gd name="connsiteY6" fmla="*/ 142875 h 576262"/>
              <a:gd name="connsiteX7" fmla="*/ 0 w 933450"/>
              <a:gd name="connsiteY7" fmla="*/ 576262 h 57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450" h="576262">
                <a:moveTo>
                  <a:pt x="0" y="576262"/>
                </a:moveTo>
                <a:lnTo>
                  <a:pt x="390525" y="304800"/>
                </a:lnTo>
                <a:lnTo>
                  <a:pt x="590550" y="128587"/>
                </a:lnTo>
                <a:lnTo>
                  <a:pt x="747712" y="4762"/>
                </a:lnTo>
                <a:lnTo>
                  <a:pt x="852487" y="0"/>
                </a:lnTo>
                <a:lnTo>
                  <a:pt x="933450" y="57150"/>
                </a:lnTo>
                <a:lnTo>
                  <a:pt x="728662" y="142875"/>
                </a:lnTo>
                <a:lnTo>
                  <a:pt x="0" y="576262"/>
                </a:lnTo>
                <a:close/>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3C5E0075-D675-4DCD-B788-1D4206EC83D4}"/>
              </a:ext>
            </a:extLst>
          </p:cNvPr>
          <p:cNvSpPr/>
          <p:nvPr/>
        </p:nvSpPr>
        <p:spPr>
          <a:xfrm>
            <a:off x="3190875" y="2804433"/>
            <a:ext cx="881063" cy="681038"/>
          </a:xfrm>
          <a:custGeom>
            <a:avLst/>
            <a:gdLst>
              <a:gd name="connsiteX0" fmla="*/ 881063 w 881063"/>
              <a:gd name="connsiteY0" fmla="*/ 80963 h 681038"/>
              <a:gd name="connsiteX1" fmla="*/ 823913 w 881063"/>
              <a:gd name="connsiteY1" fmla="*/ 19050 h 681038"/>
              <a:gd name="connsiteX2" fmla="*/ 776288 w 881063"/>
              <a:gd name="connsiteY2" fmla="*/ 0 h 681038"/>
              <a:gd name="connsiteX3" fmla="*/ 628650 w 881063"/>
              <a:gd name="connsiteY3" fmla="*/ 28575 h 681038"/>
              <a:gd name="connsiteX4" fmla="*/ 309563 w 881063"/>
              <a:gd name="connsiteY4" fmla="*/ 347663 h 681038"/>
              <a:gd name="connsiteX5" fmla="*/ 0 w 881063"/>
              <a:gd name="connsiteY5" fmla="*/ 681038 h 681038"/>
              <a:gd name="connsiteX6" fmla="*/ 471488 w 881063"/>
              <a:gd name="connsiteY6" fmla="*/ 319088 h 681038"/>
              <a:gd name="connsiteX7" fmla="*/ 762000 w 881063"/>
              <a:gd name="connsiteY7" fmla="*/ 104775 h 681038"/>
              <a:gd name="connsiteX8" fmla="*/ 881063 w 881063"/>
              <a:gd name="connsiteY8" fmla="*/ 80963 h 681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1063" h="681038">
                <a:moveTo>
                  <a:pt x="881063" y="80963"/>
                </a:moveTo>
                <a:lnTo>
                  <a:pt x="823913" y="19050"/>
                </a:lnTo>
                <a:lnTo>
                  <a:pt x="776288" y="0"/>
                </a:lnTo>
                <a:lnTo>
                  <a:pt x="628650" y="28575"/>
                </a:lnTo>
                <a:lnTo>
                  <a:pt x="309563" y="347663"/>
                </a:lnTo>
                <a:lnTo>
                  <a:pt x="0" y="681038"/>
                </a:lnTo>
                <a:lnTo>
                  <a:pt x="471488" y="319088"/>
                </a:lnTo>
                <a:lnTo>
                  <a:pt x="762000" y="104775"/>
                </a:lnTo>
                <a:lnTo>
                  <a:pt x="881063" y="80963"/>
                </a:lnTo>
                <a:close/>
              </a:path>
            </a:pathLst>
          </a:custGeom>
          <a:pattFill prst="pct5">
            <a:fgClr>
              <a:schemeClr val="tx1"/>
            </a:fgClr>
            <a:bgClr>
              <a:srgbClr val="FFFF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755C5E08-D88C-4147-AA9A-0FDF211373AF}"/>
              </a:ext>
            </a:extLst>
          </p:cNvPr>
          <p:cNvSpPr/>
          <p:nvPr/>
        </p:nvSpPr>
        <p:spPr>
          <a:xfrm>
            <a:off x="3171825" y="2761571"/>
            <a:ext cx="766763" cy="728662"/>
          </a:xfrm>
          <a:custGeom>
            <a:avLst/>
            <a:gdLst>
              <a:gd name="connsiteX0" fmla="*/ 766763 w 766763"/>
              <a:gd name="connsiteY0" fmla="*/ 47625 h 728662"/>
              <a:gd name="connsiteX1" fmla="*/ 666750 w 766763"/>
              <a:gd name="connsiteY1" fmla="*/ 4762 h 728662"/>
              <a:gd name="connsiteX2" fmla="*/ 595313 w 766763"/>
              <a:gd name="connsiteY2" fmla="*/ 0 h 728662"/>
              <a:gd name="connsiteX3" fmla="*/ 523875 w 766763"/>
              <a:gd name="connsiteY3" fmla="*/ 42862 h 728662"/>
              <a:gd name="connsiteX4" fmla="*/ 142875 w 766763"/>
              <a:gd name="connsiteY4" fmla="*/ 485775 h 728662"/>
              <a:gd name="connsiteX5" fmla="*/ 0 w 766763"/>
              <a:gd name="connsiteY5" fmla="*/ 728662 h 728662"/>
              <a:gd name="connsiteX6" fmla="*/ 338138 w 766763"/>
              <a:gd name="connsiteY6" fmla="*/ 381000 h 728662"/>
              <a:gd name="connsiteX7" fmla="*/ 628650 w 766763"/>
              <a:gd name="connsiteY7" fmla="*/ 100012 h 728662"/>
              <a:gd name="connsiteX8" fmla="*/ 714375 w 766763"/>
              <a:gd name="connsiteY8" fmla="*/ 66675 h 728662"/>
              <a:gd name="connsiteX9" fmla="*/ 766763 w 766763"/>
              <a:gd name="connsiteY9" fmla="*/ 47625 h 728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6763" h="728662">
                <a:moveTo>
                  <a:pt x="766763" y="47625"/>
                </a:moveTo>
                <a:lnTo>
                  <a:pt x="666750" y="4762"/>
                </a:lnTo>
                <a:lnTo>
                  <a:pt x="595313" y="0"/>
                </a:lnTo>
                <a:lnTo>
                  <a:pt x="523875" y="42862"/>
                </a:lnTo>
                <a:lnTo>
                  <a:pt x="142875" y="485775"/>
                </a:lnTo>
                <a:lnTo>
                  <a:pt x="0" y="728662"/>
                </a:lnTo>
                <a:lnTo>
                  <a:pt x="338138" y="381000"/>
                </a:lnTo>
                <a:lnTo>
                  <a:pt x="628650" y="100012"/>
                </a:lnTo>
                <a:lnTo>
                  <a:pt x="714375" y="66675"/>
                </a:lnTo>
                <a:lnTo>
                  <a:pt x="766763" y="47625"/>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DC5A814-7ABB-4B36-91BF-62F47DA37A3B}"/>
              </a:ext>
            </a:extLst>
          </p:cNvPr>
          <p:cNvSpPr/>
          <p:nvPr/>
        </p:nvSpPr>
        <p:spPr>
          <a:xfrm>
            <a:off x="3081338" y="2728233"/>
            <a:ext cx="719137" cy="795338"/>
          </a:xfrm>
          <a:custGeom>
            <a:avLst/>
            <a:gdLst>
              <a:gd name="connsiteX0" fmla="*/ 719137 w 719137"/>
              <a:gd name="connsiteY0" fmla="*/ 23813 h 795338"/>
              <a:gd name="connsiteX1" fmla="*/ 619125 w 719137"/>
              <a:gd name="connsiteY1" fmla="*/ 0 h 795338"/>
              <a:gd name="connsiteX2" fmla="*/ 538162 w 719137"/>
              <a:gd name="connsiteY2" fmla="*/ 47625 h 795338"/>
              <a:gd name="connsiteX3" fmla="*/ 261937 w 719137"/>
              <a:gd name="connsiteY3" fmla="*/ 381000 h 795338"/>
              <a:gd name="connsiteX4" fmla="*/ 0 w 719137"/>
              <a:gd name="connsiteY4" fmla="*/ 795338 h 795338"/>
              <a:gd name="connsiteX5" fmla="*/ 190500 w 719137"/>
              <a:gd name="connsiteY5" fmla="*/ 595313 h 795338"/>
              <a:gd name="connsiteX6" fmla="*/ 395287 w 719137"/>
              <a:gd name="connsiteY6" fmla="*/ 328613 h 795338"/>
              <a:gd name="connsiteX7" fmla="*/ 657225 w 719137"/>
              <a:gd name="connsiteY7" fmla="*/ 47625 h 795338"/>
              <a:gd name="connsiteX8" fmla="*/ 719137 w 719137"/>
              <a:gd name="connsiteY8" fmla="*/ 23813 h 79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9137" h="795338">
                <a:moveTo>
                  <a:pt x="719137" y="23813"/>
                </a:moveTo>
                <a:lnTo>
                  <a:pt x="619125" y="0"/>
                </a:lnTo>
                <a:lnTo>
                  <a:pt x="538162" y="47625"/>
                </a:lnTo>
                <a:lnTo>
                  <a:pt x="261937" y="381000"/>
                </a:lnTo>
                <a:lnTo>
                  <a:pt x="0" y="795338"/>
                </a:lnTo>
                <a:lnTo>
                  <a:pt x="190500" y="595313"/>
                </a:lnTo>
                <a:lnTo>
                  <a:pt x="395287" y="328613"/>
                </a:lnTo>
                <a:lnTo>
                  <a:pt x="657225" y="47625"/>
                </a:lnTo>
                <a:lnTo>
                  <a:pt x="719137" y="23813"/>
                </a:lnTo>
                <a:close/>
              </a:path>
            </a:pathLst>
          </a:custGeom>
          <a:pattFill prst="ltHorz">
            <a:fgClr>
              <a:schemeClr val="accent1"/>
            </a:fgClr>
            <a:bgClr>
              <a:schemeClr val="accent6">
                <a:lumMod val="60000"/>
                <a:lumOff val="4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BD00D757-A1E8-497F-96CD-EACFB57F95E5}"/>
              </a:ext>
            </a:extLst>
          </p:cNvPr>
          <p:cNvSpPr/>
          <p:nvPr/>
        </p:nvSpPr>
        <p:spPr>
          <a:xfrm>
            <a:off x="3077029" y="3265715"/>
            <a:ext cx="7387771" cy="827314"/>
          </a:xfrm>
          <a:custGeom>
            <a:avLst/>
            <a:gdLst>
              <a:gd name="connsiteX0" fmla="*/ 0 w 7387771"/>
              <a:gd name="connsiteY0" fmla="*/ 827314 h 827314"/>
              <a:gd name="connsiteX1" fmla="*/ 0 w 7387771"/>
              <a:gd name="connsiteY1" fmla="*/ 827314 h 827314"/>
              <a:gd name="connsiteX2" fmla="*/ 1088571 w 7387771"/>
              <a:gd name="connsiteY2" fmla="*/ 232229 h 827314"/>
              <a:gd name="connsiteX3" fmla="*/ 1915885 w 7387771"/>
              <a:gd name="connsiteY3" fmla="*/ 116114 h 827314"/>
              <a:gd name="connsiteX4" fmla="*/ 2859314 w 7387771"/>
              <a:gd name="connsiteY4" fmla="*/ 0 h 827314"/>
              <a:gd name="connsiteX5" fmla="*/ 3730171 w 7387771"/>
              <a:gd name="connsiteY5" fmla="*/ 0 h 827314"/>
              <a:gd name="connsiteX6" fmla="*/ 5544457 w 7387771"/>
              <a:gd name="connsiteY6" fmla="*/ 43543 h 827314"/>
              <a:gd name="connsiteX7" fmla="*/ 6531428 w 7387771"/>
              <a:gd name="connsiteY7" fmla="*/ 116114 h 827314"/>
              <a:gd name="connsiteX8" fmla="*/ 7373257 w 7387771"/>
              <a:gd name="connsiteY8" fmla="*/ 290286 h 827314"/>
              <a:gd name="connsiteX9" fmla="*/ 7387771 w 7387771"/>
              <a:gd name="connsiteY9" fmla="*/ 551543 h 827314"/>
              <a:gd name="connsiteX10" fmla="*/ 5921828 w 7387771"/>
              <a:gd name="connsiteY10" fmla="*/ 290286 h 827314"/>
              <a:gd name="connsiteX11" fmla="*/ 4789714 w 7387771"/>
              <a:gd name="connsiteY11" fmla="*/ 217714 h 827314"/>
              <a:gd name="connsiteX12" fmla="*/ 2960914 w 7387771"/>
              <a:gd name="connsiteY12" fmla="*/ 159657 h 827314"/>
              <a:gd name="connsiteX13" fmla="*/ 1727200 w 7387771"/>
              <a:gd name="connsiteY13" fmla="*/ 304800 h 827314"/>
              <a:gd name="connsiteX14" fmla="*/ 841828 w 7387771"/>
              <a:gd name="connsiteY14" fmla="*/ 435429 h 827314"/>
              <a:gd name="connsiteX15" fmla="*/ 870857 w 7387771"/>
              <a:gd name="connsiteY15" fmla="*/ 304800 h 8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87771" h="827314">
                <a:moveTo>
                  <a:pt x="0" y="827314"/>
                </a:moveTo>
                <a:lnTo>
                  <a:pt x="0" y="827314"/>
                </a:lnTo>
                <a:lnTo>
                  <a:pt x="1088571" y="232229"/>
                </a:lnTo>
                <a:lnTo>
                  <a:pt x="1915885" y="116114"/>
                </a:lnTo>
                <a:lnTo>
                  <a:pt x="2859314" y="0"/>
                </a:lnTo>
                <a:lnTo>
                  <a:pt x="3730171" y="0"/>
                </a:lnTo>
                <a:lnTo>
                  <a:pt x="5544457" y="43543"/>
                </a:lnTo>
                <a:lnTo>
                  <a:pt x="6531428" y="116114"/>
                </a:lnTo>
                <a:lnTo>
                  <a:pt x="7373257" y="290286"/>
                </a:lnTo>
                <a:lnTo>
                  <a:pt x="7387771" y="551543"/>
                </a:lnTo>
                <a:lnTo>
                  <a:pt x="5921828" y="290286"/>
                </a:lnTo>
                <a:lnTo>
                  <a:pt x="4789714" y="217714"/>
                </a:lnTo>
                <a:lnTo>
                  <a:pt x="2960914" y="159657"/>
                </a:lnTo>
                <a:lnTo>
                  <a:pt x="1727200" y="304800"/>
                </a:lnTo>
                <a:lnTo>
                  <a:pt x="841828" y="435429"/>
                </a:lnTo>
                <a:lnTo>
                  <a:pt x="870857" y="304800"/>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E24DCB91-1C8D-4654-B6F5-6161421A12C6}"/>
              </a:ext>
            </a:extLst>
          </p:cNvPr>
          <p:cNvSpPr/>
          <p:nvPr/>
        </p:nvSpPr>
        <p:spPr>
          <a:xfrm>
            <a:off x="812800" y="3352801"/>
            <a:ext cx="2859314" cy="725714"/>
          </a:xfrm>
          <a:custGeom>
            <a:avLst/>
            <a:gdLst>
              <a:gd name="connsiteX0" fmla="*/ 130629 w 2859314"/>
              <a:gd name="connsiteY0" fmla="*/ 174171 h 725714"/>
              <a:gd name="connsiteX1" fmla="*/ 725714 w 2859314"/>
              <a:gd name="connsiteY1" fmla="*/ 174171 h 725714"/>
              <a:gd name="connsiteX2" fmla="*/ 2002971 w 2859314"/>
              <a:gd name="connsiteY2" fmla="*/ 116114 h 725714"/>
              <a:gd name="connsiteX3" fmla="*/ 2409371 w 2859314"/>
              <a:gd name="connsiteY3" fmla="*/ 87086 h 725714"/>
              <a:gd name="connsiteX4" fmla="*/ 2859314 w 2859314"/>
              <a:gd name="connsiteY4" fmla="*/ 0 h 725714"/>
              <a:gd name="connsiteX5" fmla="*/ 2293257 w 2859314"/>
              <a:gd name="connsiteY5" fmla="*/ 348343 h 725714"/>
              <a:gd name="connsiteX6" fmla="*/ 1843314 w 2859314"/>
              <a:gd name="connsiteY6" fmla="*/ 595086 h 725714"/>
              <a:gd name="connsiteX7" fmla="*/ 885371 w 2859314"/>
              <a:gd name="connsiteY7" fmla="*/ 725714 h 725714"/>
              <a:gd name="connsiteX8" fmla="*/ 261257 w 2859314"/>
              <a:gd name="connsiteY8" fmla="*/ 638628 h 725714"/>
              <a:gd name="connsiteX9" fmla="*/ 0 w 2859314"/>
              <a:gd name="connsiteY9" fmla="*/ 566057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9314" h="725714">
                <a:moveTo>
                  <a:pt x="130629" y="174171"/>
                </a:moveTo>
                <a:lnTo>
                  <a:pt x="725714" y="174171"/>
                </a:lnTo>
                <a:lnTo>
                  <a:pt x="2002971" y="116114"/>
                </a:lnTo>
                <a:lnTo>
                  <a:pt x="2409371" y="87086"/>
                </a:lnTo>
                <a:lnTo>
                  <a:pt x="2859314" y="0"/>
                </a:lnTo>
                <a:lnTo>
                  <a:pt x="2293257" y="348343"/>
                </a:lnTo>
                <a:lnTo>
                  <a:pt x="1843314" y="595086"/>
                </a:lnTo>
                <a:lnTo>
                  <a:pt x="885371" y="725714"/>
                </a:lnTo>
                <a:lnTo>
                  <a:pt x="261257" y="638628"/>
                </a:lnTo>
                <a:lnTo>
                  <a:pt x="0" y="566057"/>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42BE5F11-2512-4D2C-AD9E-BD34E24A635A}"/>
              </a:ext>
            </a:extLst>
          </p:cNvPr>
          <p:cNvSpPr/>
          <p:nvPr/>
        </p:nvSpPr>
        <p:spPr>
          <a:xfrm>
            <a:off x="2235200" y="3265715"/>
            <a:ext cx="1494971" cy="1059543"/>
          </a:xfrm>
          <a:custGeom>
            <a:avLst/>
            <a:gdLst>
              <a:gd name="connsiteX0" fmla="*/ 1494971 w 1494971"/>
              <a:gd name="connsiteY0" fmla="*/ 0 h 1059543"/>
              <a:gd name="connsiteX1" fmla="*/ 1494971 w 1494971"/>
              <a:gd name="connsiteY1" fmla="*/ 0 h 1059543"/>
              <a:gd name="connsiteX2" fmla="*/ 885371 w 1494971"/>
              <a:gd name="connsiteY2" fmla="*/ 275772 h 1059543"/>
              <a:gd name="connsiteX3" fmla="*/ 348343 w 1494971"/>
              <a:gd name="connsiteY3" fmla="*/ 682172 h 1059543"/>
              <a:gd name="connsiteX4" fmla="*/ 0 w 1494971"/>
              <a:gd name="connsiteY4" fmla="*/ 1059543 h 1059543"/>
              <a:gd name="connsiteX5" fmla="*/ 0 w 1494971"/>
              <a:gd name="connsiteY5" fmla="*/ 1059543 h 1059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971" h="1059543">
                <a:moveTo>
                  <a:pt x="1494971" y="0"/>
                </a:moveTo>
                <a:lnTo>
                  <a:pt x="1494971" y="0"/>
                </a:lnTo>
                <a:lnTo>
                  <a:pt x="885371" y="275772"/>
                </a:lnTo>
                <a:lnTo>
                  <a:pt x="348343" y="682172"/>
                </a:lnTo>
                <a:lnTo>
                  <a:pt x="0" y="1059543"/>
                </a:lnTo>
                <a:lnTo>
                  <a:pt x="0" y="105954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24163553-F844-4C83-82FB-5BE96F83A7C8}"/>
              </a:ext>
            </a:extLst>
          </p:cNvPr>
          <p:cNvSpPr/>
          <p:nvPr/>
        </p:nvSpPr>
        <p:spPr>
          <a:xfrm>
            <a:off x="2423886" y="3570515"/>
            <a:ext cx="1088571" cy="841829"/>
          </a:xfrm>
          <a:custGeom>
            <a:avLst/>
            <a:gdLst>
              <a:gd name="connsiteX0" fmla="*/ 1088571 w 1088571"/>
              <a:gd name="connsiteY0" fmla="*/ 0 h 841829"/>
              <a:gd name="connsiteX1" fmla="*/ 232228 w 1088571"/>
              <a:gd name="connsiteY1" fmla="*/ 566057 h 841829"/>
              <a:gd name="connsiteX2" fmla="*/ 0 w 1088571"/>
              <a:gd name="connsiteY2" fmla="*/ 841829 h 841829"/>
            </a:gdLst>
            <a:ahLst/>
            <a:cxnLst>
              <a:cxn ang="0">
                <a:pos x="connsiteX0" y="connsiteY0"/>
              </a:cxn>
              <a:cxn ang="0">
                <a:pos x="connsiteX1" y="connsiteY1"/>
              </a:cxn>
              <a:cxn ang="0">
                <a:pos x="connsiteX2" y="connsiteY2"/>
              </a:cxn>
            </a:cxnLst>
            <a:rect l="l" t="t" r="r" b="b"/>
            <a:pathLst>
              <a:path w="1088571" h="841829">
                <a:moveTo>
                  <a:pt x="1088571" y="0"/>
                </a:moveTo>
                <a:cubicBezTo>
                  <a:pt x="751113" y="212876"/>
                  <a:pt x="413656" y="425752"/>
                  <a:pt x="232228" y="566057"/>
                </a:cubicBezTo>
                <a:cubicBezTo>
                  <a:pt x="50800" y="706362"/>
                  <a:pt x="25400" y="774095"/>
                  <a:pt x="0" y="841829"/>
                </a:cubicBez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574F0993-0D73-4D52-B865-621749719E60}"/>
              </a:ext>
            </a:extLst>
          </p:cNvPr>
          <p:cNvCxnSpPr>
            <a:cxnSpLocks/>
          </p:cNvCxnSpPr>
          <p:nvPr/>
        </p:nvCxnSpPr>
        <p:spPr>
          <a:xfrm flipV="1">
            <a:off x="2114550" y="3543720"/>
            <a:ext cx="509380" cy="3358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56CE900-0BCF-499C-A630-5E43DD5A5085}"/>
              </a:ext>
            </a:extLst>
          </p:cNvPr>
          <p:cNvSpPr/>
          <p:nvPr/>
        </p:nvSpPr>
        <p:spPr>
          <a:xfrm>
            <a:off x="624114" y="435429"/>
            <a:ext cx="10479315" cy="21608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129CED53-9B29-4B09-9B69-C96A8A364AC0}"/>
              </a:ext>
            </a:extLst>
          </p:cNvPr>
          <p:cNvSpPr txBox="1"/>
          <p:nvPr/>
        </p:nvSpPr>
        <p:spPr>
          <a:xfrm>
            <a:off x="128239" y="1753004"/>
            <a:ext cx="3374450" cy="584775"/>
          </a:xfrm>
          <a:prstGeom prst="rect">
            <a:avLst/>
          </a:prstGeom>
          <a:noFill/>
        </p:spPr>
        <p:txBody>
          <a:bodyPr wrap="none" rtlCol="0">
            <a:spAutoFit/>
          </a:bodyPr>
          <a:lstStyle/>
          <a:p>
            <a:r>
              <a:rPr lang="en-US" sz="3200" b="1" dirty="0"/>
              <a:t>Permian Landmass</a:t>
            </a:r>
          </a:p>
        </p:txBody>
      </p:sp>
      <p:sp>
        <p:nvSpPr>
          <p:cNvPr id="38" name="Freeform: Shape 37">
            <a:extLst>
              <a:ext uri="{FF2B5EF4-FFF2-40B4-BE49-F238E27FC236}">
                <a16:creationId xmlns:a16="http://schemas.microsoft.com/office/drawing/2014/main" id="{DF85D678-48FA-4A5D-9E4C-95B1FCDDEF74}"/>
              </a:ext>
            </a:extLst>
          </p:cNvPr>
          <p:cNvSpPr/>
          <p:nvPr/>
        </p:nvSpPr>
        <p:spPr>
          <a:xfrm>
            <a:off x="8772525" y="2904446"/>
            <a:ext cx="1190625" cy="147637"/>
          </a:xfrm>
          <a:custGeom>
            <a:avLst/>
            <a:gdLst>
              <a:gd name="connsiteX0" fmla="*/ 0 w 1190625"/>
              <a:gd name="connsiteY0" fmla="*/ 0 h 147637"/>
              <a:gd name="connsiteX1" fmla="*/ 38100 w 1190625"/>
              <a:gd name="connsiteY1" fmla="*/ 100012 h 147637"/>
              <a:gd name="connsiteX2" fmla="*/ 1176338 w 1190625"/>
              <a:gd name="connsiteY2" fmla="*/ 147637 h 147637"/>
              <a:gd name="connsiteX3" fmla="*/ 1190625 w 1190625"/>
              <a:gd name="connsiteY3" fmla="*/ 19050 h 147637"/>
              <a:gd name="connsiteX4" fmla="*/ 0 w 1190625"/>
              <a:gd name="connsiteY4" fmla="*/ 0 h 147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5" h="147637">
                <a:moveTo>
                  <a:pt x="0" y="0"/>
                </a:moveTo>
                <a:lnTo>
                  <a:pt x="38100" y="100012"/>
                </a:lnTo>
                <a:lnTo>
                  <a:pt x="1176338" y="147637"/>
                </a:lnTo>
                <a:lnTo>
                  <a:pt x="1190625" y="19050"/>
                </a:lnTo>
                <a:lnTo>
                  <a:pt x="0" y="0"/>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ACAF00AC-BA93-43B4-AFC4-14BC5B49F74B}"/>
              </a:ext>
            </a:extLst>
          </p:cNvPr>
          <p:cNvSpPr/>
          <p:nvPr/>
        </p:nvSpPr>
        <p:spPr>
          <a:xfrm>
            <a:off x="3667125" y="2642276"/>
            <a:ext cx="6812189" cy="822960"/>
          </a:xfrm>
          <a:custGeom>
            <a:avLst/>
            <a:gdLst>
              <a:gd name="connsiteX0" fmla="*/ 0 w 6778171"/>
              <a:gd name="connsiteY0" fmla="*/ 609600 h 653143"/>
              <a:gd name="connsiteX1" fmla="*/ 0 w 6778171"/>
              <a:gd name="connsiteY1" fmla="*/ 508000 h 653143"/>
              <a:gd name="connsiteX2" fmla="*/ 783771 w 6778171"/>
              <a:gd name="connsiteY2" fmla="*/ 261257 h 653143"/>
              <a:gd name="connsiteX3" fmla="*/ 1132114 w 6778171"/>
              <a:gd name="connsiteY3" fmla="*/ 130628 h 653143"/>
              <a:gd name="connsiteX4" fmla="*/ 1567543 w 6778171"/>
              <a:gd name="connsiteY4" fmla="*/ 87085 h 653143"/>
              <a:gd name="connsiteX5" fmla="*/ 2090057 w 6778171"/>
              <a:gd name="connsiteY5" fmla="*/ 58057 h 653143"/>
              <a:gd name="connsiteX6" fmla="*/ 3265714 w 6778171"/>
              <a:gd name="connsiteY6" fmla="*/ 29028 h 653143"/>
              <a:gd name="connsiteX7" fmla="*/ 4339771 w 6778171"/>
              <a:gd name="connsiteY7" fmla="*/ 14514 h 653143"/>
              <a:gd name="connsiteX8" fmla="*/ 5718628 w 6778171"/>
              <a:gd name="connsiteY8" fmla="*/ 0 h 653143"/>
              <a:gd name="connsiteX9" fmla="*/ 6763657 w 6778171"/>
              <a:gd name="connsiteY9" fmla="*/ 14514 h 653143"/>
              <a:gd name="connsiteX10" fmla="*/ 6778171 w 6778171"/>
              <a:gd name="connsiteY10" fmla="*/ 304800 h 653143"/>
              <a:gd name="connsiteX11" fmla="*/ 4484914 w 6778171"/>
              <a:gd name="connsiteY11" fmla="*/ 232228 h 653143"/>
              <a:gd name="connsiteX12" fmla="*/ 3425371 w 6778171"/>
              <a:gd name="connsiteY12" fmla="*/ 232228 h 653143"/>
              <a:gd name="connsiteX13" fmla="*/ 2380343 w 6778171"/>
              <a:gd name="connsiteY13" fmla="*/ 246743 h 653143"/>
              <a:gd name="connsiteX14" fmla="*/ 1611086 w 6778171"/>
              <a:gd name="connsiteY14" fmla="*/ 290285 h 653143"/>
              <a:gd name="connsiteX15" fmla="*/ 899886 w 6778171"/>
              <a:gd name="connsiteY15" fmla="*/ 406400 h 653143"/>
              <a:gd name="connsiteX16" fmla="*/ 174171 w 6778171"/>
              <a:gd name="connsiteY16" fmla="*/ 653143 h 653143"/>
              <a:gd name="connsiteX17" fmla="*/ 0 w 6778171"/>
              <a:gd name="connsiteY17" fmla="*/ 60960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778171" h="653143">
                <a:moveTo>
                  <a:pt x="0" y="609600"/>
                </a:moveTo>
                <a:lnTo>
                  <a:pt x="0" y="508000"/>
                </a:lnTo>
                <a:lnTo>
                  <a:pt x="783771" y="261257"/>
                </a:lnTo>
                <a:lnTo>
                  <a:pt x="1132114" y="130628"/>
                </a:lnTo>
                <a:lnTo>
                  <a:pt x="1567543" y="87085"/>
                </a:lnTo>
                <a:lnTo>
                  <a:pt x="2090057" y="58057"/>
                </a:lnTo>
                <a:lnTo>
                  <a:pt x="3265714" y="29028"/>
                </a:lnTo>
                <a:lnTo>
                  <a:pt x="4339771" y="14514"/>
                </a:lnTo>
                <a:lnTo>
                  <a:pt x="5718628" y="0"/>
                </a:lnTo>
                <a:lnTo>
                  <a:pt x="6763657" y="14514"/>
                </a:lnTo>
                <a:lnTo>
                  <a:pt x="6778171" y="304800"/>
                </a:lnTo>
                <a:lnTo>
                  <a:pt x="4484914" y="232228"/>
                </a:lnTo>
                <a:lnTo>
                  <a:pt x="3425371" y="232228"/>
                </a:lnTo>
                <a:lnTo>
                  <a:pt x="2380343" y="246743"/>
                </a:lnTo>
                <a:lnTo>
                  <a:pt x="1611086" y="290285"/>
                </a:lnTo>
                <a:lnTo>
                  <a:pt x="899886" y="406400"/>
                </a:lnTo>
                <a:lnTo>
                  <a:pt x="174171" y="653143"/>
                </a:lnTo>
                <a:lnTo>
                  <a:pt x="0" y="609600"/>
                </a:lnTo>
                <a:close/>
              </a:path>
            </a:pathLst>
          </a:custGeom>
          <a:pattFill prst="horzBrick">
            <a:fgClr>
              <a:schemeClr val="tx1"/>
            </a:fgClr>
            <a:bgClr>
              <a:srgbClr val="00B0F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A436766E-AEB2-4282-AF64-704A1FE6F99B}"/>
              </a:ext>
            </a:extLst>
          </p:cNvPr>
          <p:cNvSpPr/>
          <p:nvPr/>
        </p:nvSpPr>
        <p:spPr>
          <a:xfrm>
            <a:off x="3271838" y="3275921"/>
            <a:ext cx="428625" cy="238125"/>
          </a:xfrm>
          <a:custGeom>
            <a:avLst/>
            <a:gdLst>
              <a:gd name="connsiteX0" fmla="*/ 190500 w 428625"/>
              <a:gd name="connsiteY0" fmla="*/ 100012 h 219075"/>
              <a:gd name="connsiteX1" fmla="*/ 428625 w 428625"/>
              <a:gd name="connsiteY1" fmla="*/ 0 h 219075"/>
              <a:gd name="connsiteX2" fmla="*/ 414337 w 428625"/>
              <a:gd name="connsiteY2" fmla="*/ 138112 h 219075"/>
              <a:gd name="connsiteX3" fmla="*/ 0 w 428625"/>
              <a:gd name="connsiteY3" fmla="*/ 219075 h 219075"/>
              <a:gd name="connsiteX4" fmla="*/ 371475 w 428625"/>
              <a:gd name="connsiteY4" fmla="*/ 14287 h 219075"/>
              <a:gd name="connsiteX5" fmla="*/ 371475 w 428625"/>
              <a:gd name="connsiteY5" fmla="*/ 14287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625" h="219075">
                <a:moveTo>
                  <a:pt x="190500" y="100012"/>
                </a:moveTo>
                <a:lnTo>
                  <a:pt x="428625" y="0"/>
                </a:lnTo>
                <a:lnTo>
                  <a:pt x="414337" y="138112"/>
                </a:lnTo>
                <a:lnTo>
                  <a:pt x="0" y="219075"/>
                </a:lnTo>
                <a:lnTo>
                  <a:pt x="371475" y="14287"/>
                </a:lnTo>
                <a:lnTo>
                  <a:pt x="371475" y="14287"/>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684EFF57-7CC9-46AB-9C41-5811CD3D4D44}"/>
              </a:ext>
            </a:extLst>
          </p:cNvPr>
          <p:cNvSpPr/>
          <p:nvPr/>
        </p:nvSpPr>
        <p:spPr>
          <a:xfrm>
            <a:off x="3743325" y="3152096"/>
            <a:ext cx="1290638" cy="347662"/>
          </a:xfrm>
          <a:custGeom>
            <a:avLst/>
            <a:gdLst>
              <a:gd name="connsiteX0" fmla="*/ 200025 w 1290638"/>
              <a:gd name="connsiteY0" fmla="*/ 300037 h 347662"/>
              <a:gd name="connsiteX1" fmla="*/ 0 w 1290638"/>
              <a:gd name="connsiteY1" fmla="*/ 347662 h 347662"/>
              <a:gd name="connsiteX2" fmla="*/ 28575 w 1290638"/>
              <a:gd name="connsiteY2" fmla="*/ 242887 h 347662"/>
              <a:gd name="connsiteX3" fmla="*/ 295275 w 1290638"/>
              <a:gd name="connsiteY3" fmla="*/ 157162 h 347662"/>
              <a:gd name="connsiteX4" fmla="*/ 681038 w 1290638"/>
              <a:gd name="connsiteY4" fmla="*/ 42862 h 347662"/>
              <a:gd name="connsiteX5" fmla="*/ 876300 w 1290638"/>
              <a:gd name="connsiteY5" fmla="*/ 0 h 347662"/>
              <a:gd name="connsiteX6" fmla="*/ 1290638 w 1290638"/>
              <a:gd name="connsiteY6" fmla="*/ 0 h 347662"/>
              <a:gd name="connsiteX7" fmla="*/ 1252538 w 1290638"/>
              <a:gd name="connsiteY7" fmla="*/ 114300 h 347662"/>
              <a:gd name="connsiteX8" fmla="*/ 819150 w 1290638"/>
              <a:gd name="connsiteY8" fmla="*/ 147637 h 347662"/>
              <a:gd name="connsiteX9" fmla="*/ 200025 w 1290638"/>
              <a:gd name="connsiteY9" fmla="*/ 300037 h 34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0638" h="347662">
                <a:moveTo>
                  <a:pt x="200025" y="300037"/>
                </a:moveTo>
                <a:lnTo>
                  <a:pt x="0" y="347662"/>
                </a:lnTo>
                <a:lnTo>
                  <a:pt x="28575" y="242887"/>
                </a:lnTo>
                <a:lnTo>
                  <a:pt x="295275" y="157162"/>
                </a:lnTo>
                <a:lnTo>
                  <a:pt x="681038" y="42862"/>
                </a:lnTo>
                <a:lnTo>
                  <a:pt x="876300" y="0"/>
                </a:lnTo>
                <a:lnTo>
                  <a:pt x="1290638" y="0"/>
                </a:lnTo>
                <a:lnTo>
                  <a:pt x="1252538" y="114300"/>
                </a:lnTo>
                <a:lnTo>
                  <a:pt x="819150" y="147637"/>
                </a:lnTo>
                <a:lnTo>
                  <a:pt x="200025" y="300037"/>
                </a:lnTo>
                <a:close/>
              </a:path>
            </a:pathLst>
          </a:custGeom>
          <a:solidFill>
            <a:srgbClr val="D0A4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Shape 43">
            <a:extLst>
              <a:ext uri="{FF2B5EF4-FFF2-40B4-BE49-F238E27FC236}">
                <a16:creationId xmlns:a16="http://schemas.microsoft.com/office/drawing/2014/main" id="{CBFCEBCE-39CF-42CA-A539-1C96478BCB79}"/>
              </a:ext>
            </a:extLst>
          </p:cNvPr>
          <p:cNvSpPr/>
          <p:nvPr/>
        </p:nvSpPr>
        <p:spPr>
          <a:xfrm>
            <a:off x="3667125" y="3428321"/>
            <a:ext cx="633413" cy="200025"/>
          </a:xfrm>
          <a:custGeom>
            <a:avLst/>
            <a:gdLst>
              <a:gd name="connsiteX0" fmla="*/ 538163 w 633413"/>
              <a:gd name="connsiteY0" fmla="*/ 76200 h 200025"/>
              <a:gd name="connsiteX1" fmla="*/ 47625 w 633413"/>
              <a:gd name="connsiteY1" fmla="*/ 180975 h 200025"/>
              <a:gd name="connsiteX2" fmla="*/ 0 w 633413"/>
              <a:gd name="connsiteY2" fmla="*/ 200025 h 200025"/>
              <a:gd name="connsiteX3" fmla="*/ 85725 w 633413"/>
              <a:gd name="connsiteY3" fmla="*/ 66675 h 200025"/>
              <a:gd name="connsiteX4" fmla="*/ 414338 w 633413"/>
              <a:gd name="connsiteY4" fmla="*/ 0 h 200025"/>
              <a:gd name="connsiteX5" fmla="*/ 633413 w 633413"/>
              <a:gd name="connsiteY5" fmla="*/ 19050 h 200025"/>
              <a:gd name="connsiteX6" fmla="*/ 538163 w 633413"/>
              <a:gd name="connsiteY6" fmla="*/ 7620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3413" h="200025">
                <a:moveTo>
                  <a:pt x="538163" y="76200"/>
                </a:moveTo>
                <a:lnTo>
                  <a:pt x="47625" y="180975"/>
                </a:lnTo>
                <a:lnTo>
                  <a:pt x="0" y="200025"/>
                </a:lnTo>
                <a:lnTo>
                  <a:pt x="85725" y="66675"/>
                </a:lnTo>
                <a:lnTo>
                  <a:pt x="414338" y="0"/>
                </a:lnTo>
                <a:lnTo>
                  <a:pt x="633413" y="19050"/>
                </a:lnTo>
                <a:lnTo>
                  <a:pt x="538163" y="76200"/>
                </a:lnTo>
                <a:close/>
              </a:path>
            </a:pathLst>
          </a:custGeom>
          <a:solidFill>
            <a:srgbClr val="E16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02EDB251-B0CB-4DB1-BEC5-F181B50A5719}"/>
              </a:ext>
            </a:extLst>
          </p:cNvPr>
          <p:cNvSpPr/>
          <p:nvPr/>
        </p:nvSpPr>
        <p:spPr>
          <a:xfrm rot="241977">
            <a:off x="3575782" y="3107204"/>
            <a:ext cx="456750" cy="438591"/>
          </a:xfrm>
          <a:custGeom>
            <a:avLst/>
            <a:gdLst>
              <a:gd name="connsiteX0" fmla="*/ 128588 w 352425"/>
              <a:gd name="connsiteY0" fmla="*/ 280988 h 333375"/>
              <a:gd name="connsiteX1" fmla="*/ 352425 w 352425"/>
              <a:gd name="connsiteY1" fmla="*/ 0 h 333375"/>
              <a:gd name="connsiteX2" fmla="*/ 23813 w 352425"/>
              <a:gd name="connsiteY2" fmla="*/ 176213 h 333375"/>
              <a:gd name="connsiteX3" fmla="*/ 0 w 352425"/>
              <a:gd name="connsiteY3" fmla="*/ 333375 h 333375"/>
              <a:gd name="connsiteX4" fmla="*/ 128588 w 352425"/>
              <a:gd name="connsiteY4" fmla="*/ 280988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333375">
                <a:moveTo>
                  <a:pt x="128588" y="280988"/>
                </a:moveTo>
                <a:lnTo>
                  <a:pt x="352425" y="0"/>
                </a:lnTo>
                <a:lnTo>
                  <a:pt x="23813" y="176213"/>
                </a:lnTo>
                <a:lnTo>
                  <a:pt x="0" y="333375"/>
                </a:lnTo>
                <a:lnTo>
                  <a:pt x="128588" y="280988"/>
                </a:lnTo>
                <a:close/>
              </a:path>
            </a:pathLst>
          </a:custGeom>
          <a:pattFill prst="pct5">
            <a:fgClr>
              <a:schemeClr val="tx1"/>
            </a:fgClr>
            <a:bgClr>
              <a:srgbClr val="FFFF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reeform: Shape 45">
            <a:extLst>
              <a:ext uri="{FF2B5EF4-FFF2-40B4-BE49-F238E27FC236}">
                <a16:creationId xmlns:a16="http://schemas.microsoft.com/office/drawing/2014/main" id="{C925CFCA-7E18-4DCA-BA4C-C35530666ADC}"/>
              </a:ext>
            </a:extLst>
          </p:cNvPr>
          <p:cNvSpPr/>
          <p:nvPr/>
        </p:nvSpPr>
        <p:spPr>
          <a:xfrm>
            <a:off x="3379304" y="3350201"/>
            <a:ext cx="418649" cy="201945"/>
          </a:xfrm>
          <a:custGeom>
            <a:avLst/>
            <a:gdLst>
              <a:gd name="connsiteX0" fmla="*/ 266700 w 271462"/>
              <a:gd name="connsiteY0" fmla="*/ 0 h 147638"/>
              <a:gd name="connsiteX1" fmla="*/ 57150 w 271462"/>
              <a:gd name="connsiteY1" fmla="*/ 66675 h 147638"/>
              <a:gd name="connsiteX2" fmla="*/ 0 w 271462"/>
              <a:gd name="connsiteY2" fmla="*/ 147638 h 147638"/>
              <a:gd name="connsiteX3" fmla="*/ 271462 w 271462"/>
              <a:gd name="connsiteY3" fmla="*/ 95250 h 147638"/>
              <a:gd name="connsiteX4" fmla="*/ 266700 w 271462"/>
              <a:gd name="connsiteY4" fmla="*/ 0 h 1476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462" h="147638">
                <a:moveTo>
                  <a:pt x="266700" y="0"/>
                </a:moveTo>
                <a:lnTo>
                  <a:pt x="57150" y="66675"/>
                </a:lnTo>
                <a:lnTo>
                  <a:pt x="0" y="147638"/>
                </a:lnTo>
                <a:lnTo>
                  <a:pt x="271462" y="95250"/>
                </a:lnTo>
                <a:lnTo>
                  <a:pt x="266700" y="0"/>
                </a:lnTo>
                <a:close/>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4097871F-7076-4FB3-A6B8-3600A198E1B7}"/>
              </a:ext>
            </a:extLst>
          </p:cNvPr>
          <p:cNvSpPr/>
          <p:nvPr/>
        </p:nvSpPr>
        <p:spPr>
          <a:xfrm>
            <a:off x="3262313" y="3299733"/>
            <a:ext cx="638175" cy="185738"/>
          </a:xfrm>
          <a:custGeom>
            <a:avLst/>
            <a:gdLst>
              <a:gd name="connsiteX0" fmla="*/ 185737 w 600075"/>
              <a:gd name="connsiteY0" fmla="*/ 100013 h 185738"/>
              <a:gd name="connsiteX1" fmla="*/ 381000 w 600075"/>
              <a:gd name="connsiteY1" fmla="*/ 23813 h 185738"/>
              <a:gd name="connsiteX2" fmla="*/ 600075 w 600075"/>
              <a:gd name="connsiteY2" fmla="*/ 0 h 185738"/>
              <a:gd name="connsiteX3" fmla="*/ 461962 w 600075"/>
              <a:gd name="connsiteY3" fmla="*/ 119063 h 185738"/>
              <a:gd name="connsiteX4" fmla="*/ 0 w 600075"/>
              <a:gd name="connsiteY4" fmla="*/ 185738 h 185738"/>
              <a:gd name="connsiteX5" fmla="*/ 290512 w 600075"/>
              <a:gd name="connsiteY5" fmla="*/ 42863 h 185738"/>
              <a:gd name="connsiteX6" fmla="*/ 442912 w 600075"/>
              <a:gd name="connsiteY6" fmla="*/ 23813 h 185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0075" h="185738">
                <a:moveTo>
                  <a:pt x="185737" y="100013"/>
                </a:moveTo>
                <a:lnTo>
                  <a:pt x="381000" y="23813"/>
                </a:lnTo>
                <a:lnTo>
                  <a:pt x="600075" y="0"/>
                </a:lnTo>
                <a:lnTo>
                  <a:pt x="461962" y="119063"/>
                </a:lnTo>
                <a:lnTo>
                  <a:pt x="0" y="185738"/>
                </a:lnTo>
                <a:lnTo>
                  <a:pt x="290512" y="42863"/>
                </a:lnTo>
                <a:lnTo>
                  <a:pt x="442912" y="23813"/>
                </a:lnTo>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35580AE2-FC4D-41D1-8B14-0D649D6573D7}"/>
              </a:ext>
            </a:extLst>
          </p:cNvPr>
          <p:cNvSpPr/>
          <p:nvPr/>
        </p:nvSpPr>
        <p:spPr>
          <a:xfrm>
            <a:off x="2997858" y="3275921"/>
            <a:ext cx="893105" cy="352425"/>
          </a:xfrm>
          <a:custGeom>
            <a:avLst/>
            <a:gdLst>
              <a:gd name="connsiteX0" fmla="*/ 771525 w 819150"/>
              <a:gd name="connsiteY0" fmla="*/ 66675 h 295275"/>
              <a:gd name="connsiteX1" fmla="*/ 604837 w 819150"/>
              <a:gd name="connsiteY1" fmla="*/ 204787 h 295275"/>
              <a:gd name="connsiteX2" fmla="*/ 157162 w 819150"/>
              <a:gd name="connsiteY2" fmla="*/ 271462 h 295275"/>
              <a:gd name="connsiteX3" fmla="*/ 0 w 819150"/>
              <a:gd name="connsiteY3" fmla="*/ 295275 h 295275"/>
              <a:gd name="connsiteX4" fmla="*/ 247650 w 819150"/>
              <a:gd name="connsiteY4" fmla="*/ 157162 h 295275"/>
              <a:gd name="connsiteX5" fmla="*/ 542925 w 819150"/>
              <a:gd name="connsiteY5" fmla="*/ 61912 h 295275"/>
              <a:gd name="connsiteX6" fmla="*/ 709612 w 819150"/>
              <a:gd name="connsiteY6" fmla="*/ 14287 h 295275"/>
              <a:gd name="connsiteX7" fmla="*/ 819150 w 819150"/>
              <a:gd name="connsiteY7" fmla="*/ 0 h 295275"/>
              <a:gd name="connsiteX8" fmla="*/ 681037 w 819150"/>
              <a:gd name="connsiteY8" fmla="*/ 190500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9150" h="295275">
                <a:moveTo>
                  <a:pt x="771525" y="66675"/>
                </a:moveTo>
                <a:lnTo>
                  <a:pt x="604837" y="204787"/>
                </a:lnTo>
                <a:lnTo>
                  <a:pt x="157162" y="271462"/>
                </a:lnTo>
                <a:lnTo>
                  <a:pt x="0" y="295275"/>
                </a:lnTo>
                <a:lnTo>
                  <a:pt x="247650" y="157162"/>
                </a:lnTo>
                <a:lnTo>
                  <a:pt x="542925" y="61912"/>
                </a:lnTo>
                <a:lnTo>
                  <a:pt x="709612" y="14287"/>
                </a:lnTo>
                <a:lnTo>
                  <a:pt x="819150" y="0"/>
                </a:lnTo>
                <a:lnTo>
                  <a:pt x="681037" y="190500"/>
                </a:lnTo>
              </a:path>
            </a:pathLst>
          </a:custGeom>
          <a:pattFill prst="ltHorz">
            <a:fgClr>
              <a:schemeClr val="accent1"/>
            </a:fgClr>
            <a:bgClr>
              <a:schemeClr val="accent6">
                <a:lumMod val="40000"/>
                <a:lumOff val="6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C14EA500-F317-4561-AC7C-98AC79E86167}"/>
              </a:ext>
            </a:extLst>
          </p:cNvPr>
          <p:cNvSpPr/>
          <p:nvPr/>
        </p:nvSpPr>
        <p:spPr>
          <a:xfrm>
            <a:off x="3348038" y="3485471"/>
            <a:ext cx="1309687" cy="447675"/>
          </a:xfrm>
          <a:custGeom>
            <a:avLst/>
            <a:gdLst>
              <a:gd name="connsiteX0" fmla="*/ 185737 w 1309687"/>
              <a:gd name="connsiteY0" fmla="*/ 161925 h 447675"/>
              <a:gd name="connsiteX1" fmla="*/ 476250 w 1309687"/>
              <a:gd name="connsiteY1" fmla="*/ 61912 h 447675"/>
              <a:gd name="connsiteX2" fmla="*/ 919162 w 1309687"/>
              <a:gd name="connsiteY2" fmla="*/ 0 h 447675"/>
              <a:gd name="connsiteX3" fmla="*/ 981075 w 1309687"/>
              <a:gd name="connsiteY3" fmla="*/ 85725 h 447675"/>
              <a:gd name="connsiteX4" fmla="*/ 1309687 w 1309687"/>
              <a:gd name="connsiteY4" fmla="*/ 104775 h 447675"/>
              <a:gd name="connsiteX5" fmla="*/ 1014412 w 1309687"/>
              <a:gd name="connsiteY5" fmla="*/ 176212 h 447675"/>
              <a:gd name="connsiteX6" fmla="*/ 928687 w 1309687"/>
              <a:gd name="connsiteY6" fmla="*/ 185737 h 447675"/>
              <a:gd name="connsiteX7" fmla="*/ 528637 w 1309687"/>
              <a:gd name="connsiteY7" fmla="*/ 238125 h 447675"/>
              <a:gd name="connsiteX8" fmla="*/ 290512 w 1309687"/>
              <a:gd name="connsiteY8" fmla="*/ 304800 h 447675"/>
              <a:gd name="connsiteX9" fmla="*/ 0 w 1309687"/>
              <a:gd name="connsiteY9" fmla="*/ 447675 h 447675"/>
              <a:gd name="connsiteX10" fmla="*/ 185737 w 1309687"/>
              <a:gd name="connsiteY10" fmla="*/ 161925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9687" h="447675">
                <a:moveTo>
                  <a:pt x="185737" y="161925"/>
                </a:moveTo>
                <a:lnTo>
                  <a:pt x="476250" y="61912"/>
                </a:lnTo>
                <a:lnTo>
                  <a:pt x="919162" y="0"/>
                </a:lnTo>
                <a:lnTo>
                  <a:pt x="981075" y="85725"/>
                </a:lnTo>
                <a:lnTo>
                  <a:pt x="1309687" y="104775"/>
                </a:lnTo>
                <a:lnTo>
                  <a:pt x="1014412" y="176212"/>
                </a:lnTo>
                <a:cubicBezTo>
                  <a:pt x="951092" y="187725"/>
                  <a:pt x="979774" y="185737"/>
                  <a:pt x="928687" y="185737"/>
                </a:cubicBezTo>
                <a:lnTo>
                  <a:pt x="528637" y="238125"/>
                </a:lnTo>
                <a:lnTo>
                  <a:pt x="290512" y="304800"/>
                </a:lnTo>
                <a:lnTo>
                  <a:pt x="0" y="447675"/>
                </a:lnTo>
                <a:lnTo>
                  <a:pt x="185737" y="161925"/>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11DDE178-5085-4D21-895E-EDF13BA418E4}"/>
              </a:ext>
            </a:extLst>
          </p:cNvPr>
          <p:cNvSpPr txBox="1"/>
          <p:nvPr/>
        </p:nvSpPr>
        <p:spPr>
          <a:xfrm>
            <a:off x="3883201" y="4034032"/>
            <a:ext cx="3625031" cy="120032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Rebound of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Low Density Crust</a:t>
            </a:r>
          </a:p>
        </p:txBody>
      </p:sp>
      <p:sp>
        <p:nvSpPr>
          <p:cNvPr id="59" name="TextBox 58">
            <a:extLst>
              <a:ext uri="{FF2B5EF4-FFF2-40B4-BE49-F238E27FC236}">
                <a16:creationId xmlns:a16="http://schemas.microsoft.com/office/drawing/2014/main" id="{142E4F42-65CB-4EA0-A273-DDA325B54C3F}"/>
              </a:ext>
            </a:extLst>
          </p:cNvPr>
          <p:cNvSpPr txBox="1"/>
          <p:nvPr/>
        </p:nvSpPr>
        <p:spPr>
          <a:xfrm>
            <a:off x="1695527" y="2810548"/>
            <a:ext cx="1374222" cy="646331"/>
          </a:xfrm>
          <a:prstGeom prst="rect">
            <a:avLst/>
          </a:prstGeom>
          <a:solidFill>
            <a:srgbClr val="EAA7CA"/>
          </a:solidFill>
        </p:spPr>
        <p:txBody>
          <a:bodyPr wrap="none" rtlCol="0">
            <a:spAutoFit/>
          </a:bodyPr>
          <a:lstStyle/>
          <a:p>
            <a:r>
              <a:rPr lang="en-US" dirty="0"/>
              <a:t>Accretionary</a:t>
            </a:r>
          </a:p>
          <a:p>
            <a:r>
              <a:rPr lang="en-US" dirty="0"/>
              <a:t>Prism</a:t>
            </a:r>
          </a:p>
        </p:txBody>
      </p:sp>
      <p:sp>
        <p:nvSpPr>
          <p:cNvPr id="17" name="Freeform: Shape 16">
            <a:extLst>
              <a:ext uri="{FF2B5EF4-FFF2-40B4-BE49-F238E27FC236}">
                <a16:creationId xmlns:a16="http://schemas.microsoft.com/office/drawing/2014/main" id="{2CFB51BA-EC8D-49BB-BA3A-B5239A307272}"/>
              </a:ext>
            </a:extLst>
          </p:cNvPr>
          <p:cNvSpPr/>
          <p:nvPr/>
        </p:nvSpPr>
        <p:spPr>
          <a:xfrm>
            <a:off x="885371" y="3846286"/>
            <a:ext cx="1857829" cy="348343"/>
          </a:xfrm>
          <a:custGeom>
            <a:avLst/>
            <a:gdLst>
              <a:gd name="connsiteX0" fmla="*/ 1857829 w 1857829"/>
              <a:gd name="connsiteY0" fmla="*/ 0 h 348343"/>
              <a:gd name="connsiteX1" fmla="*/ 1857829 w 1857829"/>
              <a:gd name="connsiteY1" fmla="*/ 0 h 348343"/>
              <a:gd name="connsiteX2" fmla="*/ 1654629 w 1857829"/>
              <a:gd name="connsiteY2" fmla="*/ 14514 h 348343"/>
              <a:gd name="connsiteX3" fmla="*/ 1524000 w 1857829"/>
              <a:gd name="connsiteY3" fmla="*/ 43543 h 348343"/>
              <a:gd name="connsiteX4" fmla="*/ 1451429 w 1857829"/>
              <a:gd name="connsiteY4" fmla="*/ 58057 h 348343"/>
              <a:gd name="connsiteX5" fmla="*/ 1407886 w 1857829"/>
              <a:gd name="connsiteY5" fmla="*/ 72571 h 348343"/>
              <a:gd name="connsiteX6" fmla="*/ 1219200 w 1857829"/>
              <a:gd name="connsiteY6" fmla="*/ 101600 h 348343"/>
              <a:gd name="connsiteX7" fmla="*/ 188686 w 1857829"/>
              <a:gd name="connsiteY7" fmla="*/ 116114 h 348343"/>
              <a:gd name="connsiteX8" fmla="*/ 72572 w 1857829"/>
              <a:gd name="connsiteY8" fmla="*/ 130628 h 348343"/>
              <a:gd name="connsiteX9" fmla="*/ 0 w 1857829"/>
              <a:gd name="connsiteY9" fmla="*/ 145143 h 348343"/>
              <a:gd name="connsiteX10" fmla="*/ 0 w 1857829"/>
              <a:gd name="connsiteY10" fmla="*/ 145143 h 348343"/>
              <a:gd name="connsiteX11" fmla="*/ 87086 w 1857829"/>
              <a:gd name="connsiteY11" fmla="*/ 348343 h 348343"/>
              <a:gd name="connsiteX12" fmla="*/ 1509486 w 1857829"/>
              <a:gd name="connsiteY12" fmla="*/ 304800 h 348343"/>
              <a:gd name="connsiteX13" fmla="*/ 1857829 w 1857829"/>
              <a:gd name="connsiteY13" fmla="*/ 0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57829" h="348343">
                <a:moveTo>
                  <a:pt x="1857829" y="0"/>
                </a:moveTo>
                <a:lnTo>
                  <a:pt x="1857829" y="0"/>
                </a:lnTo>
                <a:cubicBezTo>
                  <a:pt x="1790096" y="4838"/>
                  <a:pt x="1721965" y="5731"/>
                  <a:pt x="1654629" y="14514"/>
                </a:cubicBezTo>
                <a:cubicBezTo>
                  <a:pt x="1610398" y="20283"/>
                  <a:pt x="1567615" y="34197"/>
                  <a:pt x="1524000" y="43543"/>
                </a:cubicBezTo>
                <a:cubicBezTo>
                  <a:pt x="1499878" y="48712"/>
                  <a:pt x="1475362" y="52074"/>
                  <a:pt x="1451429" y="58057"/>
                </a:cubicBezTo>
                <a:cubicBezTo>
                  <a:pt x="1436586" y="61768"/>
                  <a:pt x="1422729" y="68860"/>
                  <a:pt x="1407886" y="72571"/>
                </a:cubicBezTo>
                <a:cubicBezTo>
                  <a:pt x="1361180" y="84247"/>
                  <a:pt x="1258420" y="100607"/>
                  <a:pt x="1219200" y="101600"/>
                </a:cubicBezTo>
                <a:cubicBezTo>
                  <a:pt x="875771" y="110295"/>
                  <a:pt x="532191" y="111276"/>
                  <a:pt x="188686" y="116114"/>
                </a:cubicBezTo>
                <a:cubicBezTo>
                  <a:pt x="149981" y="120952"/>
                  <a:pt x="111124" y="124697"/>
                  <a:pt x="72572" y="130628"/>
                </a:cubicBezTo>
                <a:cubicBezTo>
                  <a:pt x="48189" y="134379"/>
                  <a:pt x="0" y="145143"/>
                  <a:pt x="0" y="145143"/>
                </a:cubicBezTo>
                <a:lnTo>
                  <a:pt x="0" y="145143"/>
                </a:lnTo>
                <a:lnTo>
                  <a:pt x="87086" y="348343"/>
                </a:lnTo>
                <a:lnTo>
                  <a:pt x="1509486" y="304800"/>
                </a:lnTo>
                <a:lnTo>
                  <a:pt x="185782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49055649-9B1E-4445-8CC8-91859B0BCC13}"/>
              </a:ext>
            </a:extLst>
          </p:cNvPr>
          <p:cNvPicPr>
            <a:picLocks noChangeAspect="1"/>
          </p:cNvPicPr>
          <p:nvPr/>
        </p:nvPicPr>
        <p:blipFill rotWithShape="1">
          <a:blip r:embed="rId6" cstate="screen">
            <a:alphaModFix/>
            <a:extLst>
              <a:ext uri="{28A0092B-C50C-407E-A947-70E740481C1C}">
                <a14:useLocalDpi xmlns:a14="http://schemas.microsoft.com/office/drawing/2010/main"/>
              </a:ext>
            </a:extLst>
          </a:blip>
          <a:srcRect/>
          <a:stretch/>
        </p:blipFill>
        <p:spPr>
          <a:xfrm>
            <a:off x="411701" y="2527513"/>
            <a:ext cx="10904140" cy="1500456"/>
          </a:xfrm>
          <a:prstGeom prst="rect">
            <a:avLst/>
          </a:prstGeom>
        </p:spPr>
      </p:pic>
      <p:sp>
        <p:nvSpPr>
          <p:cNvPr id="60" name="Freeform: Shape 59">
            <a:extLst>
              <a:ext uri="{FF2B5EF4-FFF2-40B4-BE49-F238E27FC236}">
                <a16:creationId xmlns:a16="http://schemas.microsoft.com/office/drawing/2014/main" id="{EC8F05B1-A020-4229-AD6D-ACE0DA122FF7}"/>
              </a:ext>
            </a:extLst>
          </p:cNvPr>
          <p:cNvSpPr/>
          <p:nvPr/>
        </p:nvSpPr>
        <p:spPr>
          <a:xfrm rot="21284331">
            <a:off x="927967" y="2645610"/>
            <a:ext cx="2702605" cy="958690"/>
          </a:xfrm>
          <a:custGeom>
            <a:avLst/>
            <a:gdLst>
              <a:gd name="connsiteX0" fmla="*/ 0 w 3187700"/>
              <a:gd name="connsiteY0" fmla="*/ 254000 h 1371600"/>
              <a:gd name="connsiteX1" fmla="*/ 533400 w 3187700"/>
              <a:gd name="connsiteY1" fmla="*/ 88900 h 1371600"/>
              <a:gd name="connsiteX2" fmla="*/ 1003300 w 3187700"/>
              <a:gd name="connsiteY2" fmla="*/ 38100 h 1371600"/>
              <a:gd name="connsiteX3" fmla="*/ 1270000 w 3187700"/>
              <a:gd name="connsiteY3" fmla="*/ 0 h 1371600"/>
              <a:gd name="connsiteX4" fmla="*/ 1485900 w 3187700"/>
              <a:gd name="connsiteY4" fmla="*/ 12700 h 1371600"/>
              <a:gd name="connsiteX5" fmla="*/ 1727200 w 3187700"/>
              <a:gd name="connsiteY5" fmla="*/ 38100 h 1371600"/>
              <a:gd name="connsiteX6" fmla="*/ 2336800 w 3187700"/>
              <a:gd name="connsiteY6" fmla="*/ 50800 h 1371600"/>
              <a:gd name="connsiteX7" fmla="*/ 2578100 w 3187700"/>
              <a:gd name="connsiteY7" fmla="*/ 76200 h 1371600"/>
              <a:gd name="connsiteX8" fmla="*/ 2819400 w 3187700"/>
              <a:gd name="connsiteY8" fmla="*/ 177800 h 1371600"/>
              <a:gd name="connsiteX9" fmla="*/ 3187700 w 3187700"/>
              <a:gd name="connsiteY9" fmla="*/ 215900 h 1371600"/>
              <a:gd name="connsiteX10" fmla="*/ 2476500 w 3187700"/>
              <a:gd name="connsiteY10" fmla="*/ 1231900 h 1371600"/>
              <a:gd name="connsiteX11" fmla="*/ 1879600 w 3187700"/>
              <a:gd name="connsiteY11" fmla="*/ 1333500 h 1371600"/>
              <a:gd name="connsiteX12" fmla="*/ 1320800 w 3187700"/>
              <a:gd name="connsiteY12" fmla="*/ 1371600 h 1371600"/>
              <a:gd name="connsiteX13" fmla="*/ 431800 w 3187700"/>
              <a:gd name="connsiteY13" fmla="*/ 1333500 h 1371600"/>
              <a:gd name="connsiteX14" fmla="*/ 12700 w 3187700"/>
              <a:gd name="connsiteY14" fmla="*/ 1257300 h 1371600"/>
              <a:gd name="connsiteX15" fmla="*/ 0 w 3187700"/>
              <a:gd name="connsiteY15" fmla="*/ 2540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7700" h="1371600">
                <a:moveTo>
                  <a:pt x="0" y="254000"/>
                </a:moveTo>
                <a:lnTo>
                  <a:pt x="533400" y="88900"/>
                </a:lnTo>
                <a:lnTo>
                  <a:pt x="1003300" y="38100"/>
                </a:lnTo>
                <a:lnTo>
                  <a:pt x="1270000" y="0"/>
                </a:lnTo>
                <a:lnTo>
                  <a:pt x="1485900" y="12700"/>
                </a:lnTo>
                <a:lnTo>
                  <a:pt x="1727200" y="38100"/>
                </a:lnTo>
                <a:lnTo>
                  <a:pt x="2336800" y="50800"/>
                </a:lnTo>
                <a:lnTo>
                  <a:pt x="2578100" y="76200"/>
                </a:lnTo>
                <a:lnTo>
                  <a:pt x="2819400" y="177800"/>
                </a:lnTo>
                <a:lnTo>
                  <a:pt x="3187700" y="215900"/>
                </a:lnTo>
                <a:lnTo>
                  <a:pt x="2476500" y="1231900"/>
                </a:lnTo>
                <a:lnTo>
                  <a:pt x="1879600" y="1333500"/>
                </a:lnTo>
                <a:lnTo>
                  <a:pt x="1320800" y="1371600"/>
                </a:lnTo>
                <a:lnTo>
                  <a:pt x="431800" y="1333500"/>
                </a:lnTo>
                <a:lnTo>
                  <a:pt x="12700" y="1257300"/>
                </a:lnTo>
                <a:lnTo>
                  <a:pt x="0" y="254000"/>
                </a:lnTo>
                <a:close/>
              </a:path>
            </a:pathLst>
          </a:custGeom>
          <a:blipFill>
            <a:blip r:embed="rId7"/>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6F451010-4510-40AB-AED3-0E70A37881D4}"/>
              </a:ext>
            </a:extLst>
          </p:cNvPr>
          <p:cNvSpPr/>
          <p:nvPr/>
        </p:nvSpPr>
        <p:spPr>
          <a:xfrm rot="272520">
            <a:off x="864973" y="2533135"/>
            <a:ext cx="1136822" cy="531341"/>
          </a:xfrm>
          <a:custGeom>
            <a:avLst/>
            <a:gdLst>
              <a:gd name="connsiteX0" fmla="*/ 74141 w 1136822"/>
              <a:gd name="connsiteY0" fmla="*/ 481914 h 531341"/>
              <a:gd name="connsiteX1" fmla="*/ 210065 w 1136822"/>
              <a:gd name="connsiteY1" fmla="*/ 469557 h 531341"/>
              <a:gd name="connsiteX2" fmla="*/ 308919 w 1136822"/>
              <a:gd name="connsiteY2" fmla="*/ 444843 h 531341"/>
              <a:gd name="connsiteX3" fmla="*/ 358346 w 1136822"/>
              <a:gd name="connsiteY3" fmla="*/ 432487 h 531341"/>
              <a:gd name="connsiteX4" fmla="*/ 457200 w 1136822"/>
              <a:gd name="connsiteY4" fmla="*/ 383060 h 531341"/>
              <a:gd name="connsiteX5" fmla="*/ 568411 w 1136822"/>
              <a:gd name="connsiteY5" fmla="*/ 333633 h 531341"/>
              <a:gd name="connsiteX6" fmla="*/ 667265 w 1136822"/>
              <a:gd name="connsiteY6" fmla="*/ 308919 h 531341"/>
              <a:gd name="connsiteX7" fmla="*/ 704335 w 1136822"/>
              <a:gd name="connsiteY7" fmla="*/ 296562 h 531341"/>
              <a:gd name="connsiteX8" fmla="*/ 778476 w 1136822"/>
              <a:gd name="connsiteY8" fmla="*/ 308919 h 531341"/>
              <a:gd name="connsiteX9" fmla="*/ 939113 w 1136822"/>
              <a:gd name="connsiteY9" fmla="*/ 296562 h 531341"/>
              <a:gd name="connsiteX10" fmla="*/ 976184 w 1136822"/>
              <a:gd name="connsiteY10" fmla="*/ 284206 h 531341"/>
              <a:gd name="connsiteX11" fmla="*/ 1062681 w 1136822"/>
              <a:gd name="connsiteY11" fmla="*/ 259492 h 531341"/>
              <a:gd name="connsiteX12" fmla="*/ 1124465 w 1136822"/>
              <a:gd name="connsiteY12" fmla="*/ 185351 h 531341"/>
              <a:gd name="connsiteX13" fmla="*/ 1136822 w 1136822"/>
              <a:gd name="connsiteY13" fmla="*/ 148281 h 531341"/>
              <a:gd name="connsiteX14" fmla="*/ 1050324 w 1136822"/>
              <a:gd name="connsiteY14" fmla="*/ 24714 h 531341"/>
              <a:gd name="connsiteX15" fmla="*/ 976184 w 1136822"/>
              <a:gd name="connsiteY15" fmla="*/ 0 h 531341"/>
              <a:gd name="connsiteX16" fmla="*/ 827903 w 1136822"/>
              <a:gd name="connsiteY16" fmla="*/ 12357 h 531341"/>
              <a:gd name="connsiteX17" fmla="*/ 790832 w 1136822"/>
              <a:gd name="connsiteY17" fmla="*/ 49427 h 531341"/>
              <a:gd name="connsiteX18" fmla="*/ 741405 w 1136822"/>
              <a:gd name="connsiteY18" fmla="*/ 74141 h 531341"/>
              <a:gd name="connsiteX19" fmla="*/ 642551 w 1136822"/>
              <a:gd name="connsiteY19" fmla="*/ 86497 h 531341"/>
              <a:gd name="connsiteX20" fmla="*/ 556054 w 1136822"/>
              <a:gd name="connsiteY20" fmla="*/ 98854 h 531341"/>
              <a:gd name="connsiteX21" fmla="*/ 383059 w 1136822"/>
              <a:gd name="connsiteY21" fmla="*/ 135924 h 531341"/>
              <a:gd name="connsiteX22" fmla="*/ 284205 w 1136822"/>
              <a:gd name="connsiteY22" fmla="*/ 160638 h 531341"/>
              <a:gd name="connsiteX23" fmla="*/ 210065 w 1136822"/>
              <a:gd name="connsiteY23" fmla="*/ 210065 h 531341"/>
              <a:gd name="connsiteX24" fmla="*/ 98854 w 1136822"/>
              <a:gd name="connsiteY24" fmla="*/ 284206 h 531341"/>
              <a:gd name="connsiteX25" fmla="*/ 61784 w 1136822"/>
              <a:gd name="connsiteY25" fmla="*/ 308919 h 531341"/>
              <a:gd name="connsiteX26" fmla="*/ 24713 w 1136822"/>
              <a:gd name="connsiteY26" fmla="*/ 321276 h 531341"/>
              <a:gd name="connsiteX27" fmla="*/ 0 w 1136822"/>
              <a:gd name="connsiteY27" fmla="*/ 407773 h 531341"/>
              <a:gd name="connsiteX28" fmla="*/ 37070 w 1136822"/>
              <a:gd name="connsiteY28" fmla="*/ 506627 h 531341"/>
              <a:gd name="connsiteX29" fmla="*/ 61784 w 1136822"/>
              <a:gd name="connsiteY29" fmla="*/ 531341 h 53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6822" h="531341">
                <a:moveTo>
                  <a:pt x="74141" y="481914"/>
                </a:moveTo>
                <a:cubicBezTo>
                  <a:pt x="119449" y="477795"/>
                  <a:pt x="164921" y="475200"/>
                  <a:pt x="210065" y="469557"/>
                </a:cubicBezTo>
                <a:cubicBezTo>
                  <a:pt x="277066" y="461182"/>
                  <a:pt x="256610" y="459788"/>
                  <a:pt x="308919" y="444843"/>
                </a:cubicBezTo>
                <a:cubicBezTo>
                  <a:pt x="325248" y="440178"/>
                  <a:pt x="341870" y="436606"/>
                  <a:pt x="358346" y="432487"/>
                </a:cubicBezTo>
                <a:cubicBezTo>
                  <a:pt x="423992" y="388722"/>
                  <a:pt x="366511" y="423366"/>
                  <a:pt x="457200" y="383060"/>
                </a:cubicBezTo>
                <a:cubicBezTo>
                  <a:pt x="510395" y="359418"/>
                  <a:pt x="508876" y="351951"/>
                  <a:pt x="568411" y="333633"/>
                </a:cubicBezTo>
                <a:cubicBezTo>
                  <a:pt x="600875" y="323644"/>
                  <a:pt x="635043" y="319660"/>
                  <a:pt x="667265" y="308919"/>
                </a:cubicBezTo>
                <a:lnTo>
                  <a:pt x="704335" y="296562"/>
                </a:lnTo>
                <a:cubicBezTo>
                  <a:pt x="729049" y="300681"/>
                  <a:pt x="753421" y="308919"/>
                  <a:pt x="778476" y="308919"/>
                </a:cubicBezTo>
                <a:cubicBezTo>
                  <a:pt x="832180" y="308919"/>
                  <a:pt x="885824" y="303223"/>
                  <a:pt x="939113" y="296562"/>
                </a:cubicBezTo>
                <a:cubicBezTo>
                  <a:pt x="952038" y="294946"/>
                  <a:pt x="963660" y="287784"/>
                  <a:pt x="976184" y="284206"/>
                </a:cubicBezTo>
                <a:cubicBezTo>
                  <a:pt x="1084760" y="253185"/>
                  <a:pt x="973826" y="289111"/>
                  <a:pt x="1062681" y="259492"/>
                </a:cubicBezTo>
                <a:cubicBezTo>
                  <a:pt x="1090010" y="232163"/>
                  <a:pt x="1107261" y="219759"/>
                  <a:pt x="1124465" y="185351"/>
                </a:cubicBezTo>
                <a:cubicBezTo>
                  <a:pt x="1130290" y="173701"/>
                  <a:pt x="1132703" y="160638"/>
                  <a:pt x="1136822" y="148281"/>
                </a:cubicBezTo>
                <a:cubicBezTo>
                  <a:pt x="1124295" y="73121"/>
                  <a:pt x="1139724" y="54515"/>
                  <a:pt x="1050324" y="24714"/>
                </a:cubicBezTo>
                <a:lnTo>
                  <a:pt x="976184" y="0"/>
                </a:lnTo>
                <a:cubicBezTo>
                  <a:pt x="926757" y="4119"/>
                  <a:pt x="875827" y="-423"/>
                  <a:pt x="827903" y="12357"/>
                </a:cubicBezTo>
                <a:cubicBezTo>
                  <a:pt x="811018" y="16860"/>
                  <a:pt x="805052" y="39270"/>
                  <a:pt x="790832" y="49427"/>
                </a:cubicBezTo>
                <a:cubicBezTo>
                  <a:pt x="775843" y="60134"/>
                  <a:pt x="759275" y="69673"/>
                  <a:pt x="741405" y="74141"/>
                </a:cubicBezTo>
                <a:cubicBezTo>
                  <a:pt x="709189" y="82195"/>
                  <a:pt x="675467" y="82108"/>
                  <a:pt x="642551" y="86497"/>
                </a:cubicBezTo>
                <a:lnTo>
                  <a:pt x="556054" y="98854"/>
                </a:lnTo>
                <a:cubicBezTo>
                  <a:pt x="450409" y="134069"/>
                  <a:pt x="507762" y="120337"/>
                  <a:pt x="383059" y="135924"/>
                </a:cubicBezTo>
                <a:cubicBezTo>
                  <a:pt x="350108" y="144162"/>
                  <a:pt x="308222" y="136621"/>
                  <a:pt x="284205" y="160638"/>
                </a:cubicBezTo>
                <a:cubicBezTo>
                  <a:pt x="201938" y="242905"/>
                  <a:pt x="290536" y="165359"/>
                  <a:pt x="210065" y="210065"/>
                </a:cubicBezTo>
                <a:cubicBezTo>
                  <a:pt x="210043" y="210077"/>
                  <a:pt x="117400" y="271842"/>
                  <a:pt x="98854" y="284206"/>
                </a:cubicBezTo>
                <a:cubicBezTo>
                  <a:pt x="86497" y="292444"/>
                  <a:pt x="75873" y="304223"/>
                  <a:pt x="61784" y="308919"/>
                </a:cubicBezTo>
                <a:lnTo>
                  <a:pt x="24713" y="321276"/>
                </a:lnTo>
                <a:cubicBezTo>
                  <a:pt x="18887" y="338755"/>
                  <a:pt x="0" y="392261"/>
                  <a:pt x="0" y="407773"/>
                </a:cubicBezTo>
                <a:cubicBezTo>
                  <a:pt x="0" y="434939"/>
                  <a:pt x="23011" y="485538"/>
                  <a:pt x="37070" y="506627"/>
                </a:cubicBezTo>
                <a:cubicBezTo>
                  <a:pt x="43532" y="516321"/>
                  <a:pt x="53546" y="523103"/>
                  <a:pt x="61784" y="531341"/>
                </a:cubicBezTo>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Shape 65">
            <a:extLst>
              <a:ext uri="{FF2B5EF4-FFF2-40B4-BE49-F238E27FC236}">
                <a16:creationId xmlns:a16="http://schemas.microsoft.com/office/drawing/2014/main" id="{B712DCC7-8815-49EA-ABA6-6D5B31CF3C3D}"/>
              </a:ext>
            </a:extLst>
          </p:cNvPr>
          <p:cNvSpPr/>
          <p:nvPr/>
        </p:nvSpPr>
        <p:spPr>
          <a:xfrm>
            <a:off x="-14514" y="2291809"/>
            <a:ext cx="3286351" cy="1493044"/>
          </a:xfrm>
          <a:custGeom>
            <a:avLst/>
            <a:gdLst>
              <a:gd name="connsiteX0" fmla="*/ 0 w 3187700"/>
              <a:gd name="connsiteY0" fmla="*/ 254000 h 1371600"/>
              <a:gd name="connsiteX1" fmla="*/ 533400 w 3187700"/>
              <a:gd name="connsiteY1" fmla="*/ 88900 h 1371600"/>
              <a:gd name="connsiteX2" fmla="*/ 1003300 w 3187700"/>
              <a:gd name="connsiteY2" fmla="*/ 38100 h 1371600"/>
              <a:gd name="connsiteX3" fmla="*/ 1270000 w 3187700"/>
              <a:gd name="connsiteY3" fmla="*/ 0 h 1371600"/>
              <a:gd name="connsiteX4" fmla="*/ 1485900 w 3187700"/>
              <a:gd name="connsiteY4" fmla="*/ 12700 h 1371600"/>
              <a:gd name="connsiteX5" fmla="*/ 1727200 w 3187700"/>
              <a:gd name="connsiteY5" fmla="*/ 38100 h 1371600"/>
              <a:gd name="connsiteX6" fmla="*/ 2336800 w 3187700"/>
              <a:gd name="connsiteY6" fmla="*/ 50800 h 1371600"/>
              <a:gd name="connsiteX7" fmla="*/ 2578100 w 3187700"/>
              <a:gd name="connsiteY7" fmla="*/ 76200 h 1371600"/>
              <a:gd name="connsiteX8" fmla="*/ 2819400 w 3187700"/>
              <a:gd name="connsiteY8" fmla="*/ 177800 h 1371600"/>
              <a:gd name="connsiteX9" fmla="*/ 3187700 w 3187700"/>
              <a:gd name="connsiteY9" fmla="*/ 215900 h 1371600"/>
              <a:gd name="connsiteX10" fmla="*/ 2476500 w 3187700"/>
              <a:gd name="connsiteY10" fmla="*/ 1231900 h 1371600"/>
              <a:gd name="connsiteX11" fmla="*/ 1879600 w 3187700"/>
              <a:gd name="connsiteY11" fmla="*/ 1333500 h 1371600"/>
              <a:gd name="connsiteX12" fmla="*/ 1320800 w 3187700"/>
              <a:gd name="connsiteY12" fmla="*/ 1371600 h 1371600"/>
              <a:gd name="connsiteX13" fmla="*/ 431800 w 3187700"/>
              <a:gd name="connsiteY13" fmla="*/ 1333500 h 1371600"/>
              <a:gd name="connsiteX14" fmla="*/ 12700 w 3187700"/>
              <a:gd name="connsiteY14" fmla="*/ 1257300 h 1371600"/>
              <a:gd name="connsiteX15" fmla="*/ 0 w 3187700"/>
              <a:gd name="connsiteY15" fmla="*/ 2540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7700" h="1371600">
                <a:moveTo>
                  <a:pt x="0" y="254000"/>
                </a:moveTo>
                <a:lnTo>
                  <a:pt x="533400" y="88900"/>
                </a:lnTo>
                <a:lnTo>
                  <a:pt x="1003300" y="38100"/>
                </a:lnTo>
                <a:lnTo>
                  <a:pt x="1270000" y="0"/>
                </a:lnTo>
                <a:lnTo>
                  <a:pt x="1485900" y="12700"/>
                </a:lnTo>
                <a:lnTo>
                  <a:pt x="1727200" y="38100"/>
                </a:lnTo>
                <a:lnTo>
                  <a:pt x="2336800" y="50800"/>
                </a:lnTo>
                <a:lnTo>
                  <a:pt x="2578100" y="76200"/>
                </a:lnTo>
                <a:lnTo>
                  <a:pt x="2819400" y="177800"/>
                </a:lnTo>
                <a:lnTo>
                  <a:pt x="3187700" y="215900"/>
                </a:lnTo>
                <a:lnTo>
                  <a:pt x="2476500" y="1231900"/>
                </a:lnTo>
                <a:lnTo>
                  <a:pt x="1879600" y="1333500"/>
                </a:lnTo>
                <a:lnTo>
                  <a:pt x="1320800" y="1371600"/>
                </a:lnTo>
                <a:lnTo>
                  <a:pt x="431800" y="1333500"/>
                </a:lnTo>
                <a:lnTo>
                  <a:pt x="12700" y="1257300"/>
                </a:lnTo>
                <a:lnTo>
                  <a:pt x="0" y="254000"/>
                </a:lnTo>
                <a:close/>
              </a:path>
            </a:pathLst>
          </a:cu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E0B73A8B-BEDD-4F9D-B61F-A04437E084DB}"/>
              </a:ext>
            </a:extLst>
          </p:cNvPr>
          <p:cNvSpPr txBox="1"/>
          <p:nvPr/>
        </p:nvSpPr>
        <p:spPr>
          <a:xfrm rot="20845791">
            <a:off x="3998123" y="2790846"/>
            <a:ext cx="2000163" cy="369332"/>
          </a:xfrm>
          <a:prstGeom prst="rect">
            <a:avLst/>
          </a:prstGeom>
          <a:noFill/>
        </p:spPr>
        <p:txBody>
          <a:bodyPr wrap="none" rtlCol="0">
            <a:spAutoFit/>
          </a:bodyPr>
          <a:lstStyle/>
          <a:p>
            <a:r>
              <a:rPr lang="en-US" dirty="0">
                <a:solidFill>
                  <a:schemeClr val="bg1"/>
                </a:solidFill>
              </a:rPr>
              <a:t>carbonate platform</a:t>
            </a:r>
          </a:p>
        </p:txBody>
      </p:sp>
      <p:sp>
        <p:nvSpPr>
          <p:cNvPr id="34" name="Rectangle 33">
            <a:extLst>
              <a:ext uri="{FF2B5EF4-FFF2-40B4-BE49-F238E27FC236}">
                <a16:creationId xmlns:a16="http://schemas.microsoft.com/office/drawing/2014/main" id="{5195004E-05A3-4D53-AEB3-9C5072914137}"/>
              </a:ext>
            </a:extLst>
          </p:cNvPr>
          <p:cNvSpPr/>
          <p:nvPr/>
        </p:nvSpPr>
        <p:spPr>
          <a:xfrm>
            <a:off x="10352433" y="2565262"/>
            <a:ext cx="224370" cy="1381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F0D4FA56-294F-4EAD-AA27-DFD95267BA0F}"/>
              </a:ext>
            </a:extLst>
          </p:cNvPr>
          <p:cNvSpPr txBox="1"/>
          <p:nvPr/>
        </p:nvSpPr>
        <p:spPr>
          <a:xfrm>
            <a:off x="706905" y="2554113"/>
            <a:ext cx="1807482" cy="830997"/>
          </a:xfrm>
          <a:prstGeom prst="rect">
            <a:avLst/>
          </a:prstGeom>
          <a:noFill/>
        </p:spPr>
        <p:txBody>
          <a:bodyPr wrap="none" rtlCol="0">
            <a:spAutoFit/>
          </a:bodyPr>
          <a:lstStyle/>
          <a:p>
            <a:r>
              <a:rPr lang="en-US" sz="2400" b="1" dirty="0">
                <a:solidFill>
                  <a:srgbClr val="FFFF00"/>
                </a:solidFill>
              </a:rPr>
              <a:t>Accretionary</a:t>
            </a:r>
          </a:p>
          <a:p>
            <a:r>
              <a:rPr lang="en-US" sz="2400" b="1" dirty="0">
                <a:solidFill>
                  <a:srgbClr val="FFFF00"/>
                </a:solidFill>
              </a:rPr>
              <a:t>Prism</a:t>
            </a:r>
          </a:p>
        </p:txBody>
      </p:sp>
      <p:sp>
        <p:nvSpPr>
          <p:cNvPr id="68" name="Freeform: Shape 67">
            <a:extLst>
              <a:ext uri="{FF2B5EF4-FFF2-40B4-BE49-F238E27FC236}">
                <a16:creationId xmlns:a16="http://schemas.microsoft.com/office/drawing/2014/main" id="{0456DAA0-DA19-4C54-A3E7-BC631D3D7E94}"/>
              </a:ext>
            </a:extLst>
          </p:cNvPr>
          <p:cNvSpPr/>
          <p:nvPr/>
        </p:nvSpPr>
        <p:spPr>
          <a:xfrm>
            <a:off x="3682314" y="3435178"/>
            <a:ext cx="6635578" cy="457200"/>
          </a:xfrm>
          <a:custGeom>
            <a:avLst/>
            <a:gdLst>
              <a:gd name="connsiteX0" fmla="*/ 0 w 6635578"/>
              <a:gd name="connsiteY0" fmla="*/ 358346 h 457200"/>
              <a:gd name="connsiteX1" fmla="*/ 0 w 6635578"/>
              <a:gd name="connsiteY1" fmla="*/ 457200 h 457200"/>
              <a:gd name="connsiteX2" fmla="*/ 6635578 w 6635578"/>
              <a:gd name="connsiteY2" fmla="*/ 395417 h 457200"/>
              <a:gd name="connsiteX3" fmla="*/ 6054810 w 6635578"/>
              <a:gd name="connsiteY3" fmla="*/ 259492 h 457200"/>
              <a:gd name="connsiteX4" fmla="*/ 5103340 w 6635578"/>
              <a:gd name="connsiteY4" fmla="*/ 61784 h 457200"/>
              <a:gd name="connsiteX5" fmla="*/ 3941805 w 6635578"/>
              <a:gd name="connsiteY5" fmla="*/ 24714 h 457200"/>
              <a:gd name="connsiteX6" fmla="*/ 2780270 w 6635578"/>
              <a:gd name="connsiteY6" fmla="*/ 0 h 457200"/>
              <a:gd name="connsiteX7" fmla="*/ 1816443 w 6635578"/>
              <a:gd name="connsiteY7" fmla="*/ 37071 h 457200"/>
              <a:gd name="connsiteX8" fmla="*/ 877329 w 6635578"/>
              <a:gd name="connsiteY8" fmla="*/ 148281 h 457200"/>
              <a:gd name="connsiteX9" fmla="*/ 37070 w 6635578"/>
              <a:gd name="connsiteY9" fmla="*/ 296563 h 457200"/>
              <a:gd name="connsiteX10" fmla="*/ 0 w 6635578"/>
              <a:gd name="connsiteY10" fmla="*/ 35834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35578" h="457200">
                <a:moveTo>
                  <a:pt x="0" y="358346"/>
                </a:moveTo>
                <a:lnTo>
                  <a:pt x="0" y="457200"/>
                </a:lnTo>
                <a:lnTo>
                  <a:pt x="6635578" y="395417"/>
                </a:lnTo>
                <a:lnTo>
                  <a:pt x="6054810" y="259492"/>
                </a:lnTo>
                <a:lnTo>
                  <a:pt x="5103340" y="61784"/>
                </a:lnTo>
                <a:lnTo>
                  <a:pt x="3941805" y="24714"/>
                </a:lnTo>
                <a:lnTo>
                  <a:pt x="2780270" y="0"/>
                </a:lnTo>
                <a:lnTo>
                  <a:pt x="1816443" y="37071"/>
                </a:lnTo>
                <a:lnTo>
                  <a:pt x="877329" y="148281"/>
                </a:lnTo>
                <a:lnTo>
                  <a:pt x="37070" y="296563"/>
                </a:lnTo>
                <a:lnTo>
                  <a:pt x="0" y="358346"/>
                </a:lnTo>
                <a:close/>
              </a:path>
            </a:pathLst>
          </a:custGeom>
          <a:solidFill>
            <a:srgbClr val="EDE3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982F7997-3BE5-46C2-AF76-463FA9DC95BA}"/>
              </a:ext>
            </a:extLst>
          </p:cNvPr>
          <p:cNvSpPr/>
          <p:nvPr/>
        </p:nvSpPr>
        <p:spPr>
          <a:xfrm>
            <a:off x="12357" y="3571102"/>
            <a:ext cx="1235675" cy="484780"/>
          </a:xfrm>
          <a:custGeom>
            <a:avLst/>
            <a:gdLst>
              <a:gd name="connsiteX0" fmla="*/ 1235675 w 1235675"/>
              <a:gd name="connsiteY0" fmla="*/ 457200 h 457200"/>
              <a:gd name="connsiteX1" fmla="*/ 1186248 w 1235675"/>
              <a:gd name="connsiteY1" fmla="*/ 432486 h 457200"/>
              <a:gd name="connsiteX2" fmla="*/ 729048 w 1235675"/>
              <a:gd name="connsiteY2" fmla="*/ 395416 h 457200"/>
              <a:gd name="connsiteX3" fmla="*/ 148281 w 1235675"/>
              <a:gd name="connsiteY3" fmla="*/ 358346 h 457200"/>
              <a:gd name="connsiteX4" fmla="*/ 0 w 1235675"/>
              <a:gd name="connsiteY4" fmla="*/ 308919 h 457200"/>
              <a:gd name="connsiteX5" fmla="*/ 12357 w 1235675"/>
              <a:gd name="connsiteY5" fmla="*/ 0 h 457200"/>
              <a:gd name="connsiteX6" fmla="*/ 741405 w 1235675"/>
              <a:gd name="connsiteY6" fmla="*/ 74140 h 457200"/>
              <a:gd name="connsiteX7" fmla="*/ 1075038 w 1235675"/>
              <a:gd name="connsiteY7" fmla="*/ 123567 h 457200"/>
              <a:gd name="connsiteX8" fmla="*/ 1025611 w 1235675"/>
              <a:gd name="connsiteY8" fmla="*/ 432486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5675" h="457200">
                <a:moveTo>
                  <a:pt x="1235675" y="457200"/>
                </a:moveTo>
                <a:lnTo>
                  <a:pt x="1186248" y="432486"/>
                </a:lnTo>
                <a:lnTo>
                  <a:pt x="729048" y="395416"/>
                </a:lnTo>
                <a:lnTo>
                  <a:pt x="148281" y="358346"/>
                </a:lnTo>
                <a:lnTo>
                  <a:pt x="0" y="308919"/>
                </a:lnTo>
                <a:lnTo>
                  <a:pt x="12357" y="0"/>
                </a:lnTo>
                <a:lnTo>
                  <a:pt x="741405" y="74140"/>
                </a:lnTo>
                <a:lnTo>
                  <a:pt x="1075038" y="123567"/>
                </a:lnTo>
                <a:lnTo>
                  <a:pt x="1025611" y="432486"/>
                </a:lnTo>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3CEC1211-E0A7-46D8-9903-4BDE9C94739A}"/>
              </a:ext>
            </a:extLst>
          </p:cNvPr>
          <p:cNvSpPr/>
          <p:nvPr/>
        </p:nvSpPr>
        <p:spPr>
          <a:xfrm>
            <a:off x="815546" y="3966519"/>
            <a:ext cx="1729946" cy="321276"/>
          </a:xfrm>
          <a:custGeom>
            <a:avLst/>
            <a:gdLst>
              <a:gd name="connsiteX0" fmla="*/ 0 w 1729946"/>
              <a:gd name="connsiteY0" fmla="*/ 12357 h 321276"/>
              <a:gd name="connsiteX1" fmla="*/ 729049 w 1729946"/>
              <a:gd name="connsiteY1" fmla="*/ 61784 h 321276"/>
              <a:gd name="connsiteX2" fmla="*/ 1482811 w 1729946"/>
              <a:gd name="connsiteY2" fmla="*/ 24713 h 321276"/>
              <a:gd name="connsiteX3" fmla="*/ 1729946 w 1729946"/>
              <a:gd name="connsiteY3" fmla="*/ 0 h 321276"/>
              <a:gd name="connsiteX4" fmla="*/ 1569308 w 1729946"/>
              <a:gd name="connsiteY4" fmla="*/ 185351 h 321276"/>
              <a:gd name="connsiteX5" fmla="*/ 827903 w 1729946"/>
              <a:gd name="connsiteY5" fmla="*/ 234778 h 321276"/>
              <a:gd name="connsiteX6" fmla="*/ 172995 w 1729946"/>
              <a:gd name="connsiteY6" fmla="*/ 321276 h 321276"/>
              <a:gd name="connsiteX7" fmla="*/ 0 w 1729946"/>
              <a:gd name="connsiteY7" fmla="*/ 12357 h 32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9946" h="321276">
                <a:moveTo>
                  <a:pt x="0" y="12357"/>
                </a:moveTo>
                <a:lnTo>
                  <a:pt x="729049" y="61784"/>
                </a:lnTo>
                <a:lnTo>
                  <a:pt x="1482811" y="24713"/>
                </a:lnTo>
                <a:lnTo>
                  <a:pt x="1729946" y="0"/>
                </a:lnTo>
                <a:lnTo>
                  <a:pt x="1569308" y="185351"/>
                </a:lnTo>
                <a:lnTo>
                  <a:pt x="827903" y="234778"/>
                </a:lnTo>
                <a:lnTo>
                  <a:pt x="172995" y="321276"/>
                </a:lnTo>
                <a:lnTo>
                  <a:pt x="0" y="12357"/>
                </a:lnTo>
                <a:close/>
              </a:path>
            </a:pathLst>
          </a:custGeom>
          <a:solidFill>
            <a:srgbClr val="EDE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6925DDE4-F0B4-4DDB-B9CC-7DB120D822E8}"/>
              </a:ext>
            </a:extLst>
          </p:cNvPr>
          <p:cNvSpPr/>
          <p:nvPr/>
        </p:nvSpPr>
        <p:spPr>
          <a:xfrm>
            <a:off x="2613862" y="4053016"/>
            <a:ext cx="771889" cy="518984"/>
          </a:xfrm>
          <a:custGeom>
            <a:avLst/>
            <a:gdLst>
              <a:gd name="connsiteX0" fmla="*/ 0 w 778475"/>
              <a:gd name="connsiteY0" fmla="*/ 469557 h 518984"/>
              <a:gd name="connsiteX1" fmla="*/ 0 w 778475"/>
              <a:gd name="connsiteY1" fmla="*/ 469557 h 518984"/>
              <a:gd name="connsiteX2" fmla="*/ 247135 w 778475"/>
              <a:gd name="connsiteY2" fmla="*/ 123568 h 518984"/>
              <a:gd name="connsiteX3" fmla="*/ 494270 w 778475"/>
              <a:gd name="connsiteY3" fmla="*/ 0 h 518984"/>
              <a:gd name="connsiteX4" fmla="*/ 778475 w 778475"/>
              <a:gd name="connsiteY4" fmla="*/ 123568 h 518984"/>
              <a:gd name="connsiteX5" fmla="*/ 766119 w 778475"/>
              <a:gd name="connsiteY5" fmla="*/ 271849 h 518984"/>
              <a:gd name="connsiteX6" fmla="*/ 506627 w 778475"/>
              <a:gd name="connsiteY6" fmla="*/ 457200 h 518984"/>
              <a:gd name="connsiteX7" fmla="*/ 259492 w 778475"/>
              <a:gd name="connsiteY7" fmla="*/ 518984 h 518984"/>
              <a:gd name="connsiteX8" fmla="*/ 111210 w 778475"/>
              <a:gd name="connsiteY8" fmla="*/ 506627 h 518984"/>
              <a:gd name="connsiteX9" fmla="*/ 0 w 778475"/>
              <a:gd name="connsiteY9" fmla="*/ 469557 h 51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475" h="518984">
                <a:moveTo>
                  <a:pt x="0" y="469557"/>
                </a:moveTo>
                <a:lnTo>
                  <a:pt x="0" y="469557"/>
                </a:lnTo>
                <a:lnTo>
                  <a:pt x="247135" y="123568"/>
                </a:lnTo>
                <a:lnTo>
                  <a:pt x="494270" y="0"/>
                </a:lnTo>
                <a:lnTo>
                  <a:pt x="778475" y="123568"/>
                </a:lnTo>
                <a:lnTo>
                  <a:pt x="766119" y="271849"/>
                </a:lnTo>
                <a:lnTo>
                  <a:pt x="506627" y="457200"/>
                </a:lnTo>
                <a:lnTo>
                  <a:pt x="259492" y="518984"/>
                </a:lnTo>
                <a:lnTo>
                  <a:pt x="111210" y="506627"/>
                </a:lnTo>
                <a:lnTo>
                  <a:pt x="0" y="469557"/>
                </a:lnTo>
                <a:close/>
              </a:path>
            </a:pathLst>
          </a:custGeom>
          <a:solidFill>
            <a:srgbClr val="EDE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73CB741C-D530-42A9-B547-B8F3EE4FC261}"/>
              </a:ext>
            </a:extLst>
          </p:cNvPr>
          <p:cNvSpPr/>
          <p:nvPr/>
        </p:nvSpPr>
        <p:spPr>
          <a:xfrm>
            <a:off x="2076450" y="3443288"/>
            <a:ext cx="2566988" cy="1328737"/>
          </a:xfrm>
          <a:custGeom>
            <a:avLst/>
            <a:gdLst>
              <a:gd name="connsiteX0" fmla="*/ 628650 w 2566988"/>
              <a:gd name="connsiteY0" fmla="*/ 400050 h 1328737"/>
              <a:gd name="connsiteX1" fmla="*/ 257175 w 2566988"/>
              <a:gd name="connsiteY1" fmla="*/ 685800 h 1328737"/>
              <a:gd name="connsiteX2" fmla="*/ 42863 w 2566988"/>
              <a:gd name="connsiteY2" fmla="*/ 990600 h 1328737"/>
              <a:gd name="connsiteX3" fmla="*/ 0 w 2566988"/>
              <a:gd name="connsiteY3" fmla="*/ 1071562 h 1328737"/>
              <a:gd name="connsiteX4" fmla="*/ 47625 w 2566988"/>
              <a:gd name="connsiteY4" fmla="*/ 1223962 h 1328737"/>
              <a:gd name="connsiteX5" fmla="*/ 190500 w 2566988"/>
              <a:gd name="connsiteY5" fmla="*/ 1285875 h 1328737"/>
              <a:gd name="connsiteX6" fmla="*/ 352425 w 2566988"/>
              <a:gd name="connsiteY6" fmla="*/ 1328737 h 1328737"/>
              <a:gd name="connsiteX7" fmla="*/ 476250 w 2566988"/>
              <a:gd name="connsiteY7" fmla="*/ 1171575 h 1328737"/>
              <a:gd name="connsiteX8" fmla="*/ 600075 w 2566988"/>
              <a:gd name="connsiteY8" fmla="*/ 1004887 h 1328737"/>
              <a:gd name="connsiteX9" fmla="*/ 781050 w 2566988"/>
              <a:gd name="connsiteY9" fmla="*/ 833437 h 1328737"/>
              <a:gd name="connsiteX10" fmla="*/ 1023938 w 2566988"/>
              <a:gd name="connsiteY10" fmla="*/ 681037 h 1328737"/>
              <a:gd name="connsiteX11" fmla="*/ 1185863 w 2566988"/>
              <a:gd name="connsiteY11" fmla="*/ 566737 h 1328737"/>
              <a:gd name="connsiteX12" fmla="*/ 1524000 w 2566988"/>
              <a:gd name="connsiteY12" fmla="*/ 371475 h 1328737"/>
              <a:gd name="connsiteX13" fmla="*/ 1890713 w 2566988"/>
              <a:gd name="connsiteY13" fmla="*/ 271462 h 1328737"/>
              <a:gd name="connsiteX14" fmla="*/ 2566988 w 2566988"/>
              <a:gd name="connsiteY14" fmla="*/ 152400 h 1328737"/>
              <a:gd name="connsiteX15" fmla="*/ 2557463 w 2566988"/>
              <a:gd name="connsiteY15" fmla="*/ 0 h 1328737"/>
              <a:gd name="connsiteX16" fmla="*/ 1557338 w 2566988"/>
              <a:gd name="connsiteY16" fmla="*/ 133350 h 1328737"/>
              <a:gd name="connsiteX17" fmla="*/ 1100138 w 2566988"/>
              <a:gd name="connsiteY17" fmla="*/ 166687 h 1328737"/>
              <a:gd name="connsiteX18" fmla="*/ 914400 w 2566988"/>
              <a:gd name="connsiteY18" fmla="*/ 195262 h 1328737"/>
              <a:gd name="connsiteX19" fmla="*/ 628650 w 2566988"/>
              <a:gd name="connsiteY19" fmla="*/ 400050 h 1328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6988" h="1328737">
                <a:moveTo>
                  <a:pt x="628650" y="400050"/>
                </a:moveTo>
                <a:lnTo>
                  <a:pt x="257175" y="685800"/>
                </a:lnTo>
                <a:lnTo>
                  <a:pt x="42863" y="990600"/>
                </a:lnTo>
                <a:lnTo>
                  <a:pt x="0" y="1071562"/>
                </a:lnTo>
                <a:lnTo>
                  <a:pt x="47625" y="1223962"/>
                </a:lnTo>
                <a:lnTo>
                  <a:pt x="190500" y="1285875"/>
                </a:lnTo>
                <a:lnTo>
                  <a:pt x="352425" y="1328737"/>
                </a:lnTo>
                <a:lnTo>
                  <a:pt x="476250" y="1171575"/>
                </a:lnTo>
                <a:lnTo>
                  <a:pt x="600075" y="1004887"/>
                </a:lnTo>
                <a:lnTo>
                  <a:pt x="781050" y="833437"/>
                </a:lnTo>
                <a:lnTo>
                  <a:pt x="1023938" y="681037"/>
                </a:lnTo>
                <a:lnTo>
                  <a:pt x="1185863" y="566737"/>
                </a:lnTo>
                <a:lnTo>
                  <a:pt x="1524000" y="371475"/>
                </a:lnTo>
                <a:lnTo>
                  <a:pt x="1890713" y="271462"/>
                </a:lnTo>
                <a:lnTo>
                  <a:pt x="2566988" y="152400"/>
                </a:lnTo>
                <a:lnTo>
                  <a:pt x="2557463" y="0"/>
                </a:lnTo>
                <a:lnTo>
                  <a:pt x="1557338" y="133350"/>
                </a:lnTo>
                <a:lnTo>
                  <a:pt x="1100138" y="166687"/>
                </a:lnTo>
                <a:lnTo>
                  <a:pt x="914400" y="195262"/>
                </a:lnTo>
                <a:lnTo>
                  <a:pt x="628650" y="40005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3C6091D5-DEA4-4800-876F-07B7A8CE4B2F}"/>
              </a:ext>
            </a:extLst>
          </p:cNvPr>
          <p:cNvSpPr/>
          <p:nvPr/>
        </p:nvSpPr>
        <p:spPr>
          <a:xfrm>
            <a:off x="2458995" y="3558746"/>
            <a:ext cx="1779373" cy="1099751"/>
          </a:xfrm>
          <a:custGeom>
            <a:avLst/>
            <a:gdLst>
              <a:gd name="connsiteX0" fmla="*/ 12356 w 1779373"/>
              <a:gd name="connsiteY0" fmla="*/ 1099751 h 1099751"/>
              <a:gd name="connsiteX1" fmla="*/ 12356 w 1779373"/>
              <a:gd name="connsiteY1" fmla="*/ 1099751 h 1099751"/>
              <a:gd name="connsiteX2" fmla="*/ 321275 w 1779373"/>
              <a:gd name="connsiteY2" fmla="*/ 753762 h 1099751"/>
              <a:gd name="connsiteX3" fmla="*/ 518983 w 1779373"/>
              <a:gd name="connsiteY3" fmla="*/ 630195 h 1099751"/>
              <a:gd name="connsiteX4" fmla="*/ 778475 w 1779373"/>
              <a:gd name="connsiteY4" fmla="*/ 420130 h 1099751"/>
              <a:gd name="connsiteX5" fmla="*/ 1087394 w 1779373"/>
              <a:gd name="connsiteY5" fmla="*/ 271849 h 1099751"/>
              <a:gd name="connsiteX6" fmla="*/ 1408670 w 1779373"/>
              <a:gd name="connsiteY6" fmla="*/ 148281 h 1099751"/>
              <a:gd name="connsiteX7" fmla="*/ 1779373 w 1779373"/>
              <a:gd name="connsiteY7" fmla="*/ 74140 h 1099751"/>
              <a:gd name="connsiteX8" fmla="*/ 1692875 w 1779373"/>
              <a:gd name="connsiteY8" fmla="*/ 0 h 1099751"/>
              <a:gd name="connsiteX9" fmla="*/ 840259 w 1779373"/>
              <a:gd name="connsiteY9" fmla="*/ 271849 h 1099751"/>
              <a:gd name="connsiteX10" fmla="*/ 407773 w 1779373"/>
              <a:gd name="connsiteY10" fmla="*/ 531340 h 1099751"/>
              <a:gd name="connsiteX11" fmla="*/ 111210 w 1779373"/>
              <a:gd name="connsiteY11" fmla="*/ 864973 h 1099751"/>
              <a:gd name="connsiteX12" fmla="*/ 0 w 1779373"/>
              <a:gd name="connsiteY12" fmla="*/ 976184 h 1099751"/>
              <a:gd name="connsiteX13" fmla="*/ 12356 w 1779373"/>
              <a:gd name="connsiteY13" fmla="*/ 1099751 h 109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79373" h="1099751">
                <a:moveTo>
                  <a:pt x="12356" y="1099751"/>
                </a:moveTo>
                <a:lnTo>
                  <a:pt x="12356" y="1099751"/>
                </a:lnTo>
                <a:lnTo>
                  <a:pt x="321275" y="753762"/>
                </a:lnTo>
                <a:lnTo>
                  <a:pt x="518983" y="630195"/>
                </a:lnTo>
                <a:lnTo>
                  <a:pt x="778475" y="420130"/>
                </a:lnTo>
                <a:lnTo>
                  <a:pt x="1087394" y="271849"/>
                </a:lnTo>
                <a:lnTo>
                  <a:pt x="1408670" y="148281"/>
                </a:lnTo>
                <a:lnTo>
                  <a:pt x="1779373" y="74140"/>
                </a:lnTo>
                <a:lnTo>
                  <a:pt x="1692875" y="0"/>
                </a:lnTo>
                <a:lnTo>
                  <a:pt x="840259" y="271849"/>
                </a:lnTo>
                <a:lnTo>
                  <a:pt x="407773" y="531340"/>
                </a:lnTo>
                <a:lnTo>
                  <a:pt x="111210" y="864973"/>
                </a:lnTo>
                <a:lnTo>
                  <a:pt x="0" y="976184"/>
                </a:lnTo>
                <a:lnTo>
                  <a:pt x="12356" y="1099751"/>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Shape 70">
            <a:extLst>
              <a:ext uri="{FF2B5EF4-FFF2-40B4-BE49-F238E27FC236}">
                <a16:creationId xmlns:a16="http://schemas.microsoft.com/office/drawing/2014/main" id="{3713EAB5-F3B6-496E-B069-07BC98EE1CE7}"/>
              </a:ext>
            </a:extLst>
          </p:cNvPr>
          <p:cNvSpPr/>
          <p:nvPr/>
        </p:nvSpPr>
        <p:spPr>
          <a:xfrm>
            <a:off x="1272310" y="4374292"/>
            <a:ext cx="1214846" cy="1007022"/>
          </a:xfrm>
          <a:custGeom>
            <a:avLst/>
            <a:gdLst>
              <a:gd name="connsiteX0" fmla="*/ 704336 w 1210963"/>
              <a:gd name="connsiteY0" fmla="*/ 0 h 1248032"/>
              <a:gd name="connsiteX1" fmla="*/ 803190 w 1210963"/>
              <a:gd name="connsiteY1" fmla="*/ 74140 h 1248032"/>
              <a:gd name="connsiteX2" fmla="*/ 803190 w 1210963"/>
              <a:gd name="connsiteY2" fmla="*/ 74140 h 1248032"/>
              <a:gd name="connsiteX3" fmla="*/ 902044 w 1210963"/>
              <a:gd name="connsiteY3" fmla="*/ 160638 h 1248032"/>
              <a:gd name="connsiteX4" fmla="*/ 1000898 w 1210963"/>
              <a:gd name="connsiteY4" fmla="*/ 185351 h 1248032"/>
              <a:gd name="connsiteX5" fmla="*/ 1000898 w 1210963"/>
              <a:gd name="connsiteY5" fmla="*/ 259492 h 1248032"/>
              <a:gd name="connsiteX6" fmla="*/ 963827 w 1210963"/>
              <a:gd name="connsiteY6" fmla="*/ 345989 h 1248032"/>
              <a:gd name="connsiteX7" fmla="*/ 1087395 w 1210963"/>
              <a:gd name="connsiteY7" fmla="*/ 284205 h 1248032"/>
              <a:gd name="connsiteX8" fmla="*/ 1136822 w 1210963"/>
              <a:gd name="connsiteY8" fmla="*/ 222422 h 1248032"/>
              <a:gd name="connsiteX9" fmla="*/ 1198606 w 1210963"/>
              <a:gd name="connsiteY9" fmla="*/ 345989 h 1248032"/>
              <a:gd name="connsiteX10" fmla="*/ 1210963 w 1210963"/>
              <a:gd name="connsiteY10" fmla="*/ 444843 h 1248032"/>
              <a:gd name="connsiteX11" fmla="*/ 1037968 w 1210963"/>
              <a:gd name="connsiteY11" fmla="*/ 864973 h 1248032"/>
              <a:gd name="connsiteX12" fmla="*/ 605481 w 1210963"/>
              <a:gd name="connsiteY12" fmla="*/ 1248032 h 1248032"/>
              <a:gd name="connsiteX13" fmla="*/ 518984 w 1210963"/>
              <a:gd name="connsiteY13" fmla="*/ 1124465 h 1248032"/>
              <a:gd name="connsiteX14" fmla="*/ 481914 w 1210963"/>
              <a:gd name="connsiteY14" fmla="*/ 988540 h 1248032"/>
              <a:gd name="connsiteX15" fmla="*/ 395417 w 1210963"/>
              <a:gd name="connsiteY15" fmla="*/ 1112108 h 1248032"/>
              <a:gd name="connsiteX16" fmla="*/ 247136 w 1210963"/>
              <a:gd name="connsiteY16" fmla="*/ 1087394 h 1248032"/>
              <a:gd name="connsiteX17" fmla="*/ 308919 w 1210963"/>
              <a:gd name="connsiteY17" fmla="*/ 914400 h 1248032"/>
              <a:gd name="connsiteX18" fmla="*/ 210065 w 1210963"/>
              <a:gd name="connsiteY18" fmla="*/ 1000897 h 1248032"/>
              <a:gd name="connsiteX19" fmla="*/ 61784 w 1210963"/>
              <a:gd name="connsiteY19" fmla="*/ 1087394 h 1248032"/>
              <a:gd name="connsiteX20" fmla="*/ 0 w 1210963"/>
              <a:gd name="connsiteY20" fmla="*/ 902043 h 1248032"/>
              <a:gd name="connsiteX21" fmla="*/ 704336 w 1210963"/>
              <a:gd name="connsiteY21" fmla="*/ 0 h 124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0963" h="1248032">
                <a:moveTo>
                  <a:pt x="704336" y="0"/>
                </a:moveTo>
                <a:lnTo>
                  <a:pt x="803190" y="74140"/>
                </a:lnTo>
                <a:lnTo>
                  <a:pt x="803190" y="74140"/>
                </a:lnTo>
                <a:lnTo>
                  <a:pt x="902044" y="160638"/>
                </a:lnTo>
                <a:lnTo>
                  <a:pt x="1000898" y="185351"/>
                </a:lnTo>
                <a:lnTo>
                  <a:pt x="1000898" y="259492"/>
                </a:lnTo>
                <a:lnTo>
                  <a:pt x="963827" y="345989"/>
                </a:lnTo>
                <a:lnTo>
                  <a:pt x="1087395" y="284205"/>
                </a:lnTo>
                <a:lnTo>
                  <a:pt x="1136822" y="222422"/>
                </a:lnTo>
                <a:lnTo>
                  <a:pt x="1198606" y="345989"/>
                </a:lnTo>
                <a:lnTo>
                  <a:pt x="1210963" y="444843"/>
                </a:lnTo>
                <a:lnTo>
                  <a:pt x="1037968" y="864973"/>
                </a:lnTo>
                <a:lnTo>
                  <a:pt x="605481" y="1248032"/>
                </a:lnTo>
                <a:lnTo>
                  <a:pt x="518984" y="1124465"/>
                </a:lnTo>
                <a:lnTo>
                  <a:pt x="481914" y="988540"/>
                </a:lnTo>
                <a:lnTo>
                  <a:pt x="395417" y="1112108"/>
                </a:lnTo>
                <a:lnTo>
                  <a:pt x="247136" y="1087394"/>
                </a:lnTo>
                <a:lnTo>
                  <a:pt x="308919" y="914400"/>
                </a:lnTo>
                <a:lnTo>
                  <a:pt x="210065" y="1000897"/>
                </a:lnTo>
                <a:lnTo>
                  <a:pt x="61784" y="1087394"/>
                </a:lnTo>
                <a:lnTo>
                  <a:pt x="0" y="902043"/>
                </a:lnTo>
                <a:lnTo>
                  <a:pt x="704336" y="0"/>
                </a:lnTo>
                <a:close/>
              </a:path>
            </a:pathLst>
          </a:custGeom>
          <a:solidFill>
            <a:srgbClr val="F9D8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E2BB71F2-A786-4EC5-8175-00E6C1DB1116}"/>
              </a:ext>
            </a:extLst>
          </p:cNvPr>
          <p:cNvSpPr/>
          <p:nvPr/>
        </p:nvSpPr>
        <p:spPr>
          <a:xfrm rot="2079890">
            <a:off x="1859969" y="4958851"/>
            <a:ext cx="636104" cy="1429784"/>
          </a:xfrm>
          <a:prstGeom prst="down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Arrow: Down 54">
            <a:extLst>
              <a:ext uri="{FF2B5EF4-FFF2-40B4-BE49-F238E27FC236}">
                <a16:creationId xmlns:a16="http://schemas.microsoft.com/office/drawing/2014/main" id="{71DE7D55-799E-4E3A-8099-B08850639559}"/>
              </a:ext>
            </a:extLst>
          </p:cNvPr>
          <p:cNvSpPr/>
          <p:nvPr/>
        </p:nvSpPr>
        <p:spPr>
          <a:xfrm rot="10800000">
            <a:off x="3015006" y="4073413"/>
            <a:ext cx="922971" cy="102938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TextBox 56">
            <a:extLst>
              <a:ext uri="{FF2B5EF4-FFF2-40B4-BE49-F238E27FC236}">
                <a16:creationId xmlns:a16="http://schemas.microsoft.com/office/drawing/2014/main" id="{C14B13EE-815D-4D0E-9588-A33A67541EC3}"/>
              </a:ext>
            </a:extLst>
          </p:cNvPr>
          <p:cNvSpPr txBox="1"/>
          <p:nvPr/>
        </p:nvSpPr>
        <p:spPr>
          <a:xfrm rot="18067288">
            <a:off x="-270500" y="4666767"/>
            <a:ext cx="2526525" cy="95410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Descent of High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Density Crust</a:t>
            </a:r>
          </a:p>
        </p:txBody>
      </p:sp>
      <p:sp>
        <p:nvSpPr>
          <p:cNvPr id="74" name="Freeform: Shape 73">
            <a:extLst>
              <a:ext uri="{FF2B5EF4-FFF2-40B4-BE49-F238E27FC236}">
                <a16:creationId xmlns:a16="http://schemas.microsoft.com/office/drawing/2014/main" id="{AF61FD46-7B8C-4F1E-BE7F-BE2B884CC032}"/>
              </a:ext>
            </a:extLst>
          </p:cNvPr>
          <p:cNvSpPr/>
          <p:nvPr/>
        </p:nvSpPr>
        <p:spPr>
          <a:xfrm>
            <a:off x="2895601" y="2381251"/>
            <a:ext cx="689308" cy="305994"/>
          </a:xfrm>
          <a:custGeom>
            <a:avLst/>
            <a:gdLst>
              <a:gd name="connsiteX0" fmla="*/ 0 w 709613"/>
              <a:gd name="connsiteY0" fmla="*/ 80963 h 328613"/>
              <a:gd name="connsiteX1" fmla="*/ 157163 w 709613"/>
              <a:gd name="connsiteY1" fmla="*/ 157163 h 328613"/>
              <a:gd name="connsiteX2" fmla="*/ 276225 w 709613"/>
              <a:gd name="connsiteY2" fmla="*/ 266700 h 328613"/>
              <a:gd name="connsiteX3" fmla="*/ 452438 w 709613"/>
              <a:gd name="connsiteY3" fmla="*/ 295275 h 328613"/>
              <a:gd name="connsiteX4" fmla="*/ 600075 w 709613"/>
              <a:gd name="connsiteY4" fmla="*/ 314325 h 328613"/>
              <a:gd name="connsiteX5" fmla="*/ 681038 w 709613"/>
              <a:gd name="connsiteY5" fmla="*/ 328613 h 328613"/>
              <a:gd name="connsiteX6" fmla="*/ 709613 w 709613"/>
              <a:gd name="connsiteY6" fmla="*/ 261938 h 328613"/>
              <a:gd name="connsiteX7" fmla="*/ 681038 w 709613"/>
              <a:gd name="connsiteY7" fmla="*/ 152400 h 328613"/>
              <a:gd name="connsiteX8" fmla="*/ 490538 w 709613"/>
              <a:gd name="connsiteY8" fmla="*/ 66675 h 328613"/>
              <a:gd name="connsiteX9" fmla="*/ 104775 w 709613"/>
              <a:gd name="connsiteY9" fmla="*/ 0 h 328613"/>
              <a:gd name="connsiteX10" fmla="*/ 0 w 709613"/>
              <a:gd name="connsiteY10" fmla="*/ 80963 h 328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9613" h="328613">
                <a:moveTo>
                  <a:pt x="0" y="80963"/>
                </a:moveTo>
                <a:lnTo>
                  <a:pt x="157163" y="157163"/>
                </a:lnTo>
                <a:lnTo>
                  <a:pt x="276225" y="266700"/>
                </a:lnTo>
                <a:lnTo>
                  <a:pt x="452438" y="295275"/>
                </a:lnTo>
                <a:lnTo>
                  <a:pt x="600075" y="314325"/>
                </a:lnTo>
                <a:lnTo>
                  <a:pt x="681038" y="328613"/>
                </a:lnTo>
                <a:lnTo>
                  <a:pt x="709613" y="261938"/>
                </a:lnTo>
                <a:lnTo>
                  <a:pt x="681038" y="152400"/>
                </a:lnTo>
                <a:lnTo>
                  <a:pt x="490538" y="66675"/>
                </a:lnTo>
                <a:lnTo>
                  <a:pt x="104775" y="0"/>
                </a:lnTo>
                <a:lnTo>
                  <a:pt x="0" y="809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F7790969-55E1-4E5B-BE35-61BDACD0758D}"/>
              </a:ext>
            </a:extLst>
          </p:cNvPr>
          <p:cNvSpPr/>
          <p:nvPr/>
        </p:nvSpPr>
        <p:spPr>
          <a:xfrm rot="17766549">
            <a:off x="559065" y="6101614"/>
            <a:ext cx="1086303" cy="474604"/>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970EA6B4-0455-422E-AAC2-71A054FBD5E8}"/>
              </a:ext>
            </a:extLst>
          </p:cNvPr>
          <p:cNvSpPr txBox="1"/>
          <p:nvPr/>
        </p:nvSpPr>
        <p:spPr>
          <a:xfrm rot="17971680">
            <a:off x="686774" y="5707232"/>
            <a:ext cx="1268937" cy="369332"/>
          </a:xfrm>
          <a:prstGeom prst="rect">
            <a:avLst/>
          </a:prstGeom>
          <a:noFill/>
        </p:spPr>
        <p:txBody>
          <a:bodyPr wrap="none" rtlCol="0">
            <a:spAutoFit/>
          </a:bodyPr>
          <a:lstStyle/>
          <a:p>
            <a:r>
              <a:rPr lang="en-US" dirty="0">
                <a:solidFill>
                  <a:schemeClr val="bg1"/>
                </a:solidFill>
              </a:rPr>
              <a:t>ocean crust</a:t>
            </a:r>
          </a:p>
        </p:txBody>
      </p:sp>
      <p:sp>
        <p:nvSpPr>
          <p:cNvPr id="77" name="Freeform: Shape 76">
            <a:extLst>
              <a:ext uri="{FF2B5EF4-FFF2-40B4-BE49-F238E27FC236}">
                <a16:creationId xmlns:a16="http://schemas.microsoft.com/office/drawing/2014/main" id="{1C749F89-5E39-4F50-9F51-DC26786F17C5}"/>
              </a:ext>
            </a:extLst>
          </p:cNvPr>
          <p:cNvSpPr/>
          <p:nvPr/>
        </p:nvSpPr>
        <p:spPr>
          <a:xfrm>
            <a:off x="-9525" y="3405188"/>
            <a:ext cx="3314700" cy="633412"/>
          </a:xfrm>
          <a:custGeom>
            <a:avLst/>
            <a:gdLst>
              <a:gd name="connsiteX0" fmla="*/ 0 w 3314700"/>
              <a:gd name="connsiteY0" fmla="*/ 176212 h 633412"/>
              <a:gd name="connsiteX1" fmla="*/ 271463 w 3314700"/>
              <a:gd name="connsiteY1" fmla="*/ 195262 h 633412"/>
              <a:gd name="connsiteX2" fmla="*/ 1162050 w 3314700"/>
              <a:gd name="connsiteY2" fmla="*/ 309562 h 633412"/>
              <a:gd name="connsiteX3" fmla="*/ 1243013 w 3314700"/>
              <a:gd name="connsiteY3" fmla="*/ 314325 h 633412"/>
              <a:gd name="connsiteX4" fmla="*/ 1624013 w 3314700"/>
              <a:gd name="connsiteY4" fmla="*/ 314325 h 633412"/>
              <a:gd name="connsiteX5" fmla="*/ 2347913 w 3314700"/>
              <a:gd name="connsiteY5" fmla="*/ 228600 h 633412"/>
              <a:gd name="connsiteX6" fmla="*/ 2719388 w 3314700"/>
              <a:gd name="connsiteY6" fmla="*/ 114300 h 633412"/>
              <a:gd name="connsiteX7" fmla="*/ 3114675 w 3314700"/>
              <a:gd name="connsiteY7" fmla="*/ 0 h 633412"/>
              <a:gd name="connsiteX8" fmla="*/ 3314700 w 3314700"/>
              <a:gd name="connsiteY8" fmla="*/ 52387 h 633412"/>
              <a:gd name="connsiteX9" fmla="*/ 2967038 w 3314700"/>
              <a:gd name="connsiteY9" fmla="*/ 261937 h 633412"/>
              <a:gd name="connsiteX10" fmla="*/ 2633663 w 3314700"/>
              <a:gd name="connsiteY10" fmla="*/ 504825 h 633412"/>
              <a:gd name="connsiteX11" fmla="*/ 2557463 w 3314700"/>
              <a:gd name="connsiteY11" fmla="*/ 571500 h 633412"/>
              <a:gd name="connsiteX12" fmla="*/ 2181225 w 3314700"/>
              <a:gd name="connsiteY12" fmla="*/ 604837 h 633412"/>
              <a:gd name="connsiteX13" fmla="*/ 2124075 w 3314700"/>
              <a:gd name="connsiteY13" fmla="*/ 604837 h 633412"/>
              <a:gd name="connsiteX14" fmla="*/ 1685925 w 3314700"/>
              <a:gd name="connsiteY14" fmla="*/ 633412 h 633412"/>
              <a:gd name="connsiteX15" fmla="*/ 1428750 w 3314700"/>
              <a:gd name="connsiteY15" fmla="*/ 628650 h 633412"/>
              <a:gd name="connsiteX16" fmla="*/ 1371600 w 3314700"/>
              <a:gd name="connsiteY16" fmla="*/ 623887 h 633412"/>
              <a:gd name="connsiteX17" fmla="*/ 828675 w 3314700"/>
              <a:gd name="connsiteY17" fmla="*/ 595312 h 633412"/>
              <a:gd name="connsiteX18" fmla="*/ 766763 w 3314700"/>
              <a:gd name="connsiteY18" fmla="*/ 595312 h 633412"/>
              <a:gd name="connsiteX19" fmla="*/ 228600 w 3314700"/>
              <a:gd name="connsiteY19" fmla="*/ 547687 h 633412"/>
              <a:gd name="connsiteX20" fmla="*/ 180975 w 3314700"/>
              <a:gd name="connsiteY20" fmla="*/ 547687 h 633412"/>
              <a:gd name="connsiteX21" fmla="*/ 23813 w 3314700"/>
              <a:gd name="connsiteY21" fmla="*/ 528637 h 633412"/>
              <a:gd name="connsiteX22" fmla="*/ 0 w 3314700"/>
              <a:gd name="connsiteY22" fmla="*/ 176212 h 63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14700" h="633412">
                <a:moveTo>
                  <a:pt x="0" y="176212"/>
                </a:moveTo>
                <a:lnTo>
                  <a:pt x="271463" y="195262"/>
                </a:lnTo>
                <a:lnTo>
                  <a:pt x="1162050" y="309562"/>
                </a:lnTo>
                <a:cubicBezTo>
                  <a:pt x="1220733" y="315431"/>
                  <a:pt x="1193721" y="314325"/>
                  <a:pt x="1243013" y="314325"/>
                </a:cubicBezTo>
                <a:lnTo>
                  <a:pt x="1624013" y="314325"/>
                </a:lnTo>
                <a:lnTo>
                  <a:pt x="2347913" y="228600"/>
                </a:lnTo>
                <a:lnTo>
                  <a:pt x="2719388" y="114300"/>
                </a:lnTo>
                <a:lnTo>
                  <a:pt x="3114675" y="0"/>
                </a:lnTo>
                <a:lnTo>
                  <a:pt x="3314700" y="52387"/>
                </a:lnTo>
                <a:lnTo>
                  <a:pt x="2967038" y="261937"/>
                </a:lnTo>
                <a:lnTo>
                  <a:pt x="2633663" y="504825"/>
                </a:lnTo>
                <a:lnTo>
                  <a:pt x="2557463" y="571500"/>
                </a:lnTo>
                <a:lnTo>
                  <a:pt x="2181225" y="604837"/>
                </a:lnTo>
                <a:lnTo>
                  <a:pt x="2124075" y="604837"/>
                </a:lnTo>
                <a:lnTo>
                  <a:pt x="1685925" y="633412"/>
                </a:lnTo>
                <a:lnTo>
                  <a:pt x="1428750" y="628650"/>
                </a:lnTo>
                <a:lnTo>
                  <a:pt x="1371600" y="623887"/>
                </a:lnTo>
                <a:lnTo>
                  <a:pt x="828675" y="595312"/>
                </a:lnTo>
                <a:lnTo>
                  <a:pt x="766763" y="595312"/>
                </a:lnTo>
                <a:lnTo>
                  <a:pt x="228600" y="547687"/>
                </a:lnTo>
                <a:lnTo>
                  <a:pt x="180975" y="547687"/>
                </a:lnTo>
                <a:lnTo>
                  <a:pt x="23813" y="528637"/>
                </a:lnTo>
                <a:lnTo>
                  <a:pt x="0" y="176212"/>
                </a:lnTo>
                <a:close/>
              </a:path>
            </a:pathLst>
          </a:custGeom>
          <a:solidFill>
            <a:srgbClr val="7B99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Arrow Connector 78">
            <a:extLst>
              <a:ext uri="{FF2B5EF4-FFF2-40B4-BE49-F238E27FC236}">
                <a16:creationId xmlns:a16="http://schemas.microsoft.com/office/drawing/2014/main" id="{A0E7851D-FAC5-4F15-AF99-E9A2FE4D1588}"/>
              </a:ext>
            </a:extLst>
          </p:cNvPr>
          <p:cNvCxnSpPr>
            <a:cxnSpLocks/>
          </p:cNvCxnSpPr>
          <p:nvPr/>
        </p:nvCxnSpPr>
        <p:spPr>
          <a:xfrm flipV="1">
            <a:off x="2411925" y="3541421"/>
            <a:ext cx="524777" cy="3132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id="{CF06A768-5A8E-48AF-A853-0AA9C612AEC6}"/>
              </a:ext>
            </a:extLst>
          </p:cNvPr>
          <p:cNvSpPr txBox="1"/>
          <p:nvPr/>
        </p:nvSpPr>
        <p:spPr>
          <a:xfrm rot="784785">
            <a:off x="8674442" y="3639949"/>
            <a:ext cx="843501" cy="369332"/>
          </a:xfrm>
          <a:prstGeom prst="rect">
            <a:avLst/>
          </a:prstGeom>
          <a:noFill/>
        </p:spPr>
        <p:txBody>
          <a:bodyPr wrap="none" rtlCol="0">
            <a:spAutoFit/>
          </a:bodyPr>
          <a:lstStyle/>
          <a:p>
            <a:r>
              <a:rPr lang="en-US" b="1" dirty="0"/>
              <a:t>MOHO</a:t>
            </a:r>
          </a:p>
        </p:txBody>
      </p:sp>
      <p:sp>
        <p:nvSpPr>
          <p:cNvPr id="104" name="Rectangle 103">
            <a:extLst>
              <a:ext uri="{FF2B5EF4-FFF2-40B4-BE49-F238E27FC236}">
                <a16:creationId xmlns:a16="http://schemas.microsoft.com/office/drawing/2014/main" id="{C7181128-2105-4A1B-9917-343FB32F8DA1}"/>
              </a:ext>
            </a:extLst>
          </p:cNvPr>
          <p:cNvSpPr/>
          <p:nvPr/>
        </p:nvSpPr>
        <p:spPr>
          <a:xfrm>
            <a:off x="6144963" y="3337617"/>
            <a:ext cx="1511749" cy="239345"/>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Picture 84">
            <a:extLst>
              <a:ext uri="{FF2B5EF4-FFF2-40B4-BE49-F238E27FC236}">
                <a16:creationId xmlns:a16="http://schemas.microsoft.com/office/drawing/2014/main" id="{636D15BE-B1E4-4A22-BBEA-5EFE2270708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7582471" y="2234890"/>
            <a:ext cx="4597402" cy="4623110"/>
          </a:xfrm>
          <a:prstGeom prst="rect">
            <a:avLst/>
          </a:prstGeom>
        </p:spPr>
      </p:pic>
      <p:sp>
        <p:nvSpPr>
          <p:cNvPr id="86" name="TextBox 85">
            <a:extLst>
              <a:ext uri="{FF2B5EF4-FFF2-40B4-BE49-F238E27FC236}">
                <a16:creationId xmlns:a16="http://schemas.microsoft.com/office/drawing/2014/main" id="{7149DCF6-7C9C-4284-9B06-7FF90D3A5825}"/>
              </a:ext>
            </a:extLst>
          </p:cNvPr>
          <p:cNvSpPr txBox="1"/>
          <p:nvPr/>
        </p:nvSpPr>
        <p:spPr>
          <a:xfrm rot="1484024">
            <a:off x="10400513" y="2738441"/>
            <a:ext cx="857414" cy="369332"/>
          </a:xfrm>
          <a:prstGeom prst="rect">
            <a:avLst/>
          </a:prstGeom>
          <a:noFill/>
        </p:spPr>
        <p:txBody>
          <a:bodyPr wrap="none" rtlCol="0">
            <a:spAutoFit/>
          </a:bodyPr>
          <a:lstStyle/>
          <a:p>
            <a:r>
              <a:rPr lang="en-US" dirty="0"/>
              <a:t>Mantle</a:t>
            </a:r>
          </a:p>
        </p:txBody>
      </p:sp>
      <p:sp>
        <p:nvSpPr>
          <p:cNvPr id="87" name="TextBox 86">
            <a:extLst>
              <a:ext uri="{FF2B5EF4-FFF2-40B4-BE49-F238E27FC236}">
                <a16:creationId xmlns:a16="http://schemas.microsoft.com/office/drawing/2014/main" id="{A0342993-BC70-4763-B2D2-826D581CAE73}"/>
              </a:ext>
            </a:extLst>
          </p:cNvPr>
          <p:cNvSpPr txBox="1"/>
          <p:nvPr/>
        </p:nvSpPr>
        <p:spPr>
          <a:xfrm rot="1484024">
            <a:off x="10126163" y="3699592"/>
            <a:ext cx="622478" cy="369332"/>
          </a:xfrm>
          <a:prstGeom prst="rect">
            <a:avLst/>
          </a:prstGeom>
          <a:noFill/>
        </p:spPr>
        <p:txBody>
          <a:bodyPr wrap="none" rtlCol="0">
            <a:spAutoFit/>
          </a:bodyPr>
          <a:lstStyle/>
          <a:p>
            <a:r>
              <a:rPr lang="en-US" dirty="0"/>
              <a:t>Core</a:t>
            </a:r>
          </a:p>
        </p:txBody>
      </p:sp>
      <p:sp>
        <p:nvSpPr>
          <p:cNvPr id="88" name="TextBox 87">
            <a:extLst>
              <a:ext uri="{FF2B5EF4-FFF2-40B4-BE49-F238E27FC236}">
                <a16:creationId xmlns:a16="http://schemas.microsoft.com/office/drawing/2014/main" id="{24C60B56-99A3-4629-BAAD-1644E1FE7054}"/>
              </a:ext>
            </a:extLst>
          </p:cNvPr>
          <p:cNvSpPr txBox="1"/>
          <p:nvPr/>
        </p:nvSpPr>
        <p:spPr>
          <a:xfrm rot="19345712">
            <a:off x="9037389" y="3737041"/>
            <a:ext cx="728789" cy="369332"/>
          </a:xfrm>
          <a:prstGeom prst="rect">
            <a:avLst/>
          </a:prstGeom>
          <a:noFill/>
        </p:spPr>
        <p:txBody>
          <a:bodyPr wrap="none" rtlCol="0">
            <a:spAutoFit/>
          </a:bodyPr>
          <a:lstStyle/>
          <a:p>
            <a:r>
              <a:rPr lang="en-US" dirty="0"/>
              <a:t>Outer</a:t>
            </a:r>
          </a:p>
        </p:txBody>
      </p:sp>
      <p:grpSp>
        <p:nvGrpSpPr>
          <p:cNvPr id="97" name="Group 96">
            <a:extLst>
              <a:ext uri="{FF2B5EF4-FFF2-40B4-BE49-F238E27FC236}">
                <a16:creationId xmlns:a16="http://schemas.microsoft.com/office/drawing/2014/main" id="{E2016EFA-8BAD-4CD6-854F-247BD4E5B0BD}"/>
              </a:ext>
            </a:extLst>
          </p:cNvPr>
          <p:cNvGrpSpPr/>
          <p:nvPr/>
        </p:nvGrpSpPr>
        <p:grpSpPr>
          <a:xfrm>
            <a:off x="7537035" y="2113268"/>
            <a:ext cx="4728352" cy="400110"/>
            <a:chOff x="7537035" y="2273909"/>
            <a:chExt cx="4728352" cy="400110"/>
          </a:xfrm>
        </p:grpSpPr>
        <p:grpSp>
          <p:nvGrpSpPr>
            <p:cNvPr id="96" name="Group 95">
              <a:extLst>
                <a:ext uri="{FF2B5EF4-FFF2-40B4-BE49-F238E27FC236}">
                  <a16:creationId xmlns:a16="http://schemas.microsoft.com/office/drawing/2014/main" id="{048A5754-AC95-4FA6-8D42-AD7F86E65C7B}"/>
                </a:ext>
              </a:extLst>
            </p:cNvPr>
            <p:cNvGrpSpPr/>
            <p:nvPr/>
          </p:nvGrpSpPr>
          <p:grpSpPr>
            <a:xfrm>
              <a:off x="7537035" y="2273909"/>
              <a:ext cx="1224438" cy="400110"/>
              <a:chOff x="7560850" y="2309584"/>
              <a:chExt cx="1224438" cy="400110"/>
            </a:xfrm>
          </p:grpSpPr>
          <p:sp>
            <p:nvSpPr>
              <p:cNvPr id="92" name="Rectangle 91">
                <a:extLst>
                  <a:ext uri="{FF2B5EF4-FFF2-40B4-BE49-F238E27FC236}">
                    <a16:creationId xmlns:a16="http://schemas.microsoft.com/office/drawing/2014/main" id="{9212383F-9323-496F-880A-E971826F3F3A}"/>
                  </a:ext>
                </a:extLst>
              </p:cNvPr>
              <p:cNvSpPr/>
              <p:nvPr/>
            </p:nvSpPr>
            <p:spPr>
              <a:xfrm>
                <a:off x="7641533" y="2394491"/>
                <a:ext cx="1063073" cy="240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D789B2B1-F64D-4BB2-A276-B6378F18B108}"/>
                  </a:ext>
                </a:extLst>
              </p:cNvPr>
              <p:cNvSpPr txBox="1"/>
              <p:nvPr/>
            </p:nvSpPr>
            <p:spPr>
              <a:xfrm>
                <a:off x="7560850" y="2309584"/>
                <a:ext cx="1224438" cy="400110"/>
              </a:xfrm>
              <a:prstGeom prst="rect">
                <a:avLst/>
              </a:prstGeom>
              <a:noFill/>
            </p:spPr>
            <p:txBody>
              <a:bodyPr wrap="none" rtlCol="0">
                <a:spAutoFit/>
              </a:bodyPr>
              <a:lstStyle/>
              <a:p>
                <a:r>
                  <a:rPr lang="en-US" sz="2000" b="1" dirty="0">
                    <a:solidFill>
                      <a:srgbClr val="C00000"/>
                    </a:solidFill>
                  </a:rPr>
                  <a:t>Red = Hot</a:t>
                </a:r>
              </a:p>
            </p:txBody>
          </p:sp>
        </p:grpSp>
        <p:grpSp>
          <p:nvGrpSpPr>
            <p:cNvPr id="94" name="Group 93">
              <a:extLst>
                <a:ext uri="{FF2B5EF4-FFF2-40B4-BE49-F238E27FC236}">
                  <a16:creationId xmlns:a16="http://schemas.microsoft.com/office/drawing/2014/main" id="{08181BD5-0760-4FB1-AA48-88753FD79514}"/>
                </a:ext>
              </a:extLst>
            </p:cNvPr>
            <p:cNvGrpSpPr/>
            <p:nvPr/>
          </p:nvGrpSpPr>
          <p:grpSpPr>
            <a:xfrm>
              <a:off x="10888087" y="2273909"/>
              <a:ext cx="1377300" cy="400110"/>
              <a:chOff x="10888087" y="2273909"/>
              <a:chExt cx="1377300" cy="400110"/>
            </a:xfrm>
          </p:grpSpPr>
          <p:sp>
            <p:nvSpPr>
              <p:cNvPr id="93" name="Rectangle 92">
                <a:extLst>
                  <a:ext uri="{FF2B5EF4-FFF2-40B4-BE49-F238E27FC236}">
                    <a16:creationId xmlns:a16="http://schemas.microsoft.com/office/drawing/2014/main" id="{89C1DC9C-60BD-441B-89B7-7364BC43324D}"/>
                  </a:ext>
                </a:extLst>
              </p:cNvPr>
              <p:cNvSpPr/>
              <p:nvPr/>
            </p:nvSpPr>
            <p:spPr>
              <a:xfrm>
                <a:off x="10982377" y="2361475"/>
                <a:ext cx="1188720" cy="240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3772EB60-3A65-4AB0-A677-471DE5119CD7}"/>
                  </a:ext>
                </a:extLst>
              </p:cNvPr>
              <p:cNvSpPr txBox="1"/>
              <p:nvPr/>
            </p:nvSpPr>
            <p:spPr>
              <a:xfrm>
                <a:off x="10888087" y="2273909"/>
                <a:ext cx="1377300" cy="400110"/>
              </a:xfrm>
              <a:prstGeom prst="rect">
                <a:avLst/>
              </a:prstGeom>
              <a:noFill/>
            </p:spPr>
            <p:txBody>
              <a:bodyPr wrap="none" rtlCol="0">
                <a:spAutoFit/>
              </a:bodyPr>
              <a:lstStyle/>
              <a:p>
                <a:r>
                  <a:rPr lang="en-US" sz="2000" b="1" dirty="0">
                    <a:solidFill>
                      <a:srgbClr val="0070C0"/>
                    </a:solidFill>
                  </a:rPr>
                  <a:t>Blue = Cold</a:t>
                </a:r>
              </a:p>
            </p:txBody>
          </p:sp>
        </p:grpSp>
      </p:grpSp>
      <p:sp>
        <p:nvSpPr>
          <p:cNvPr id="98" name="TextBox 97">
            <a:extLst>
              <a:ext uri="{FF2B5EF4-FFF2-40B4-BE49-F238E27FC236}">
                <a16:creationId xmlns:a16="http://schemas.microsoft.com/office/drawing/2014/main" id="{2EEE507A-C1B4-42CD-841C-5334CFD2D670}"/>
              </a:ext>
            </a:extLst>
          </p:cNvPr>
          <p:cNvSpPr txBox="1"/>
          <p:nvPr/>
        </p:nvSpPr>
        <p:spPr>
          <a:xfrm>
            <a:off x="6763222" y="6550223"/>
            <a:ext cx="2016001" cy="307777"/>
          </a:xfrm>
          <a:prstGeom prst="rect">
            <a:avLst/>
          </a:prstGeom>
          <a:solidFill>
            <a:srgbClr val="676566"/>
          </a:solidFill>
        </p:spPr>
        <p:txBody>
          <a:bodyPr wrap="none" rtlCol="0">
            <a:spAutoFit/>
          </a:bodyPr>
          <a:lstStyle/>
          <a:p>
            <a:r>
              <a:rPr lang="en-US" sz="1400" b="1" dirty="0">
                <a:solidFill>
                  <a:schemeClr val="bg1"/>
                </a:solidFill>
              </a:rPr>
              <a:t>Brandenburg et al., 2008</a:t>
            </a:r>
          </a:p>
        </p:txBody>
      </p:sp>
      <p:sp>
        <p:nvSpPr>
          <p:cNvPr id="101" name="Rectangle 100">
            <a:extLst>
              <a:ext uri="{FF2B5EF4-FFF2-40B4-BE49-F238E27FC236}">
                <a16:creationId xmlns:a16="http://schemas.microsoft.com/office/drawing/2014/main" id="{83AF31B0-60A7-4D15-858E-783FECF7B3D3}"/>
              </a:ext>
            </a:extLst>
          </p:cNvPr>
          <p:cNvSpPr/>
          <p:nvPr/>
        </p:nvSpPr>
        <p:spPr>
          <a:xfrm rot="21177519">
            <a:off x="3425256" y="3525767"/>
            <a:ext cx="920752" cy="280716"/>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25D58EC2-F037-4D47-8739-0C24F2E89BCF}"/>
              </a:ext>
            </a:extLst>
          </p:cNvPr>
          <p:cNvSpPr/>
          <p:nvPr/>
        </p:nvSpPr>
        <p:spPr>
          <a:xfrm rot="21278843">
            <a:off x="4319227" y="3423259"/>
            <a:ext cx="920752" cy="283569"/>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9AAB85B8-4E56-4159-95CA-DFC5481AFF64}"/>
              </a:ext>
            </a:extLst>
          </p:cNvPr>
          <p:cNvSpPr/>
          <p:nvPr/>
        </p:nvSpPr>
        <p:spPr>
          <a:xfrm>
            <a:off x="2458995" y="3682314"/>
            <a:ext cx="939113" cy="704335"/>
          </a:xfrm>
          <a:custGeom>
            <a:avLst/>
            <a:gdLst>
              <a:gd name="connsiteX0" fmla="*/ 939113 w 939113"/>
              <a:gd name="connsiteY0" fmla="*/ 0 h 704335"/>
              <a:gd name="connsiteX1" fmla="*/ 345989 w 939113"/>
              <a:gd name="connsiteY1" fmla="*/ 333632 h 704335"/>
              <a:gd name="connsiteX2" fmla="*/ 0 w 939113"/>
              <a:gd name="connsiteY2" fmla="*/ 704335 h 704335"/>
            </a:gdLst>
            <a:ahLst/>
            <a:cxnLst>
              <a:cxn ang="0">
                <a:pos x="connsiteX0" y="connsiteY0"/>
              </a:cxn>
              <a:cxn ang="0">
                <a:pos x="connsiteX1" y="connsiteY1"/>
              </a:cxn>
              <a:cxn ang="0">
                <a:pos x="connsiteX2" y="connsiteY2"/>
              </a:cxn>
            </a:cxnLst>
            <a:rect l="l" t="t" r="r" b="b"/>
            <a:pathLst>
              <a:path w="939113" h="704335">
                <a:moveTo>
                  <a:pt x="939113" y="0"/>
                </a:moveTo>
                <a:lnTo>
                  <a:pt x="345989" y="333632"/>
                </a:lnTo>
                <a:lnTo>
                  <a:pt x="0" y="704335"/>
                </a:lnTo>
              </a:path>
            </a:pathLst>
          </a:custGeom>
          <a:noFill/>
          <a:ln w="5715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4A37D58B-C105-40BC-BBC3-5BD83D468525}"/>
              </a:ext>
            </a:extLst>
          </p:cNvPr>
          <p:cNvSpPr/>
          <p:nvPr/>
        </p:nvSpPr>
        <p:spPr>
          <a:xfrm rot="21278843">
            <a:off x="5223580" y="3336895"/>
            <a:ext cx="920752" cy="283569"/>
          </a:xfrm>
          <a:prstGeom prst="rect">
            <a:avLst/>
          </a:pr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Freeform: Shape 104">
            <a:extLst>
              <a:ext uri="{FF2B5EF4-FFF2-40B4-BE49-F238E27FC236}">
                <a16:creationId xmlns:a16="http://schemas.microsoft.com/office/drawing/2014/main" id="{CAB3CC0F-26A8-4660-8C3D-53EBDD893B37}"/>
              </a:ext>
            </a:extLst>
          </p:cNvPr>
          <p:cNvSpPr/>
          <p:nvPr/>
        </p:nvSpPr>
        <p:spPr>
          <a:xfrm>
            <a:off x="3162300" y="3748088"/>
            <a:ext cx="876300" cy="252412"/>
          </a:xfrm>
          <a:custGeom>
            <a:avLst/>
            <a:gdLst>
              <a:gd name="connsiteX0" fmla="*/ 176213 w 876300"/>
              <a:gd name="connsiteY0" fmla="*/ 228600 h 252412"/>
              <a:gd name="connsiteX1" fmla="*/ 414338 w 876300"/>
              <a:gd name="connsiteY1" fmla="*/ 128587 h 252412"/>
              <a:gd name="connsiteX2" fmla="*/ 581025 w 876300"/>
              <a:gd name="connsiteY2" fmla="*/ 85725 h 252412"/>
              <a:gd name="connsiteX3" fmla="*/ 876300 w 876300"/>
              <a:gd name="connsiteY3" fmla="*/ 28575 h 252412"/>
              <a:gd name="connsiteX4" fmla="*/ 366713 w 876300"/>
              <a:gd name="connsiteY4" fmla="*/ 0 h 252412"/>
              <a:gd name="connsiteX5" fmla="*/ 0 w 876300"/>
              <a:gd name="connsiteY5" fmla="*/ 252412 h 252412"/>
              <a:gd name="connsiteX6" fmla="*/ 176213 w 876300"/>
              <a:gd name="connsiteY6" fmla="*/ 228600 h 252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6300" h="252412">
                <a:moveTo>
                  <a:pt x="176213" y="228600"/>
                </a:moveTo>
                <a:lnTo>
                  <a:pt x="414338" y="128587"/>
                </a:lnTo>
                <a:lnTo>
                  <a:pt x="581025" y="85725"/>
                </a:lnTo>
                <a:lnTo>
                  <a:pt x="876300" y="28575"/>
                </a:lnTo>
                <a:lnTo>
                  <a:pt x="366713" y="0"/>
                </a:lnTo>
                <a:lnTo>
                  <a:pt x="0" y="252412"/>
                </a:lnTo>
                <a:lnTo>
                  <a:pt x="176213" y="228600"/>
                </a:lnTo>
                <a:close/>
              </a:path>
            </a:pathLst>
          </a:custGeom>
          <a:solidFill>
            <a:srgbClr val="7B99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Freeform: Shape 105">
            <a:extLst>
              <a:ext uri="{FF2B5EF4-FFF2-40B4-BE49-F238E27FC236}">
                <a16:creationId xmlns:a16="http://schemas.microsoft.com/office/drawing/2014/main" id="{1CCAA1AC-4037-47F5-A97F-51ED1F70301C}"/>
              </a:ext>
            </a:extLst>
          </p:cNvPr>
          <p:cNvSpPr/>
          <p:nvPr/>
        </p:nvSpPr>
        <p:spPr>
          <a:xfrm>
            <a:off x="3495940" y="2632411"/>
            <a:ext cx="164358" cy="65733"/>
          </a:xfrm>
          <a:custGeom>
            <a:avLst/>
            <a:gdLst>
              <a:gd name="connsiteX0" fmla="*/ 2116 w 164358"/>
              <a:gd name="connsiteY0" fmla="*/ 53640 h 75071"/>
              <a:gd name="connsiteX1" fmla="*/ 25929 w 164358"/>
              <a:gd name="connsiteY1" fmla="*/ 56021 h 75071"/>
              <a:gd name="connsiteX2" fmla="*/ 40216 w 164358"/>
              <a:gd name="connsiteY2" fmla="*/ 60784 h 75071"/>
              <a:gd name="connsiteX3" fmla="*/ 47360 w 164358"/>
              <a:gd name="connsiteY3" fmla="*/ 63165 h 75071"/>
              <a:gd name="connsiteX4" fmla="*/ 56885 w 164358"/>
              <a:gd name="connsiteY4" fmla="*/ 70309 h 75071"/>
              <a:gd name="connsiteX5" fmla="*/ 71173 w 164358"/>
              <a:gd name="connsiteY5" fmla="*/ 75071 h 75071"/>
              <a:gd name="connsiteX6" fmla="*/ 135466 w 164358"/>
              <a:gd name="connsiteY6" fmla="*/ 72690 h 75071"/>
              <a:gd name="connsiteX7" fmla="*/ 144991 w 164358"/>
              <a:gd name="connsiteY7" fmla="*/ 70309 h 75071"/>
              <a:gd name="connsiteX8" fmla="*/ 152135 w 164358"/>
              <a:gd name="connsiteY8" fmla="*/ 65546 h 75071"/>
              <a:gd name="connsiteX9" fmla="*/ 156898 w 164358"/>
              <a:gd name="connsiteY9" fmla="*/ 58403 h 75071"/>
              <a:gd name="connsiteX10" fmla="*/ 164041 w 164358"/>
              <a:gd name="connsiteY10" fmla="*/ 44115 h 75071"/>
              <a:gd name="connsiteX11" fmla="*/ 154516 w 164358"/>
              <a:gd name="connsiteY11" fmla="*/ 10778 h 75071"/>
              <a:gd name="connsiteX12" fmla="*/ 142610 w 164358"/>
              <a:gd name="connsiteY12" fmla="*/ 8396 h 75071"/>
              <a:gd name="connsiteX13" fmla="*/ 68791 w 164358"/>
              <a:gd name="connsiteY13" fmla="*/ 3634 h 75071"/>
              <a:gd name="connsiteX14" fmla="*/ 9260 w 164358"/>
              <a:gd name="connsiteY14" fmla="*/ 3634 h 75071"/>
              <a:gd name="connsiteX15" fmla="*/ 2116 w 164358"/>
              <a:gd name="connsiteY15" fmla="*/ 10778 h 75071"/>
              <a:gd name="connsiteX16" fmla="*/ 2116 w 164358"/>
              <a:gd name="connsiteY16" fmla="*/ 53640 h 7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4358" h="75071">
                <a:moveTo>
                  <a:pt x="2116" y="53640"/>
                </a:moveTo>
                <a:cubicBezTo>
                  <a:pt x="6085" y="61180"/>
                  <a:pt x="18088" y="54551"/>
                  <a:pt x="25929" y="56021"/>
                </a:cubicBezTo>
                <a:cubicBezTo>
                  <a:pt x="30863" y="56946"/>
                  <a:pt x="35454" y="59196"/>
                  <a:pt x="40216" y="60784"/>
                </a:cubicBezTo>
                <a:lnTo>
                  <a:pt x="47360" y="63165"/>
                </a:lnTo>
                <a:cubicBezTo>
                  <a:pt x="50535" y="65546"/>
                  <a:pt x="53335" y="68534"/>
                  <a:pt x="56885" y="70309"/>
                </a:cubicBezTo>
                <a:cubicBezTo>
                  <a:pt x="61375" y="72554"/>
                  <a:pt x="71173" y="75071"/>
                  <a:pt x="71173" y="75071"/>
                </a:cubicBezTo>
                <a:cubicBezTo>
                  <a:pt x="92604" y="74277"/>
                  <a:pt x="114065" y="74071"/>
                  <a:pt x="135466" y="72690"/>
                </a:cubicBezTo>
                <a:cubicBezTo>
                  <a:pt x="138732" y="72479"/>
                  <a:pt x="141983" y="71598"/>
                  <a:pt x="144991" y="70309"/>
                </a:cubicBezTo>
                <a:cubicBezTo>
                  <a:pt x="147622" y="69182"/>
                  <a:pt x="149754" y="67134"/>
                  <a:pt x="152135" y="65546"/>
                </a:cubicBezTo>
                <a:cubicBezTo>
                  <a:pt x="153723" y="63165"/>
                  <a:pt x="155618" y="60963"/>
                  <a:pt x="156898" y="58403"/>
                </a:cubicBezTo>
                <a:cubicBezTo>
                  <a:pt x="166764" y="38672"/>
                  <a:pt x="150385" y="64603"/>
                  <a:pt x="164041" y="44115"/>
                </a:cubicBezTo>
                <a:cubicBezTo>
                  <a:pt x="162687" y="27863"/>
                  <a:pt x="169234" y="16298"/>
                  <a:pt x="154516" y="10778"/>
                </a:cubicBezTo>
                <a:cubicBezTo>
                  <a:pt x="150726" y="9357"/>
                  <a:pt x="146643" y="8732"/>
                  <a:pt x="142610" y="8396"/>
                </a:cubicBezTo>
                <a:cubicBezTo>
                  <a:pt x="118038" y="6348"/>
                  <a:pt x="68791" y="3634"/>
                  <a:pt x="68791" y="3634"/>
                </a:cubicBezTo>
                <a:cubicBezTo>
                  <a:pt x="45541" y="-241"/>
                  <a:pt x="40764" y="-2094"/>
                  <a:pt x="9260" y="3634"/>
                </a:cubicBezTo>
                <a:cubicBezTo>
                  <a:pt x="5947" y="4236"/>
                  <a:pt x="3299" y="7625"/>
                  <a:pt x="2116" y="10778"/>
                </a:cubicBezTo>
                <a:cubicBezTo>
                  <a:pt x="722" y="14494"/>
                  <a:pt x="-1853" y="46100"/>
                  <a:pt x="2116" y="53640"/>
                </a:cubicBezTo>
                <a:close/>
              </a:path>
            </a:pathLst>
          </a:custGeom>
          <a:solidFill>
            <a:srgbClr val="FAFA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21C68BE-41FE-47C2-B5C4-C64EE0A4D290}"/>
              </a:ext>
            </a:extLst>
          </p:cNvPr>
          <p:cNvSpPr txBox="1"/>
          <p:nvPr/>
        </p:nvSpPr>
        <p:spPr>
          <a:xfrm>
            <a:off x="1" y="-13624"/>
            <a:ext cx="12192000" cy="1406722"/>
          </a:xfrm>
          <a:prstGeom prst="rect">
            <a:avLst/>
          </a:prstGeom>
          <a:solidFill>
            <a:schemeClr val="tx1"/>
          </a:solidFill>
        </p:spPr>
        <p:txBody>
          <a:bodyPr wrap="square" rtlCol="0" anchor="ctr">
            <a:noAutofit/>
          </a:bodyPr>
          <a:lstStyle/>
          <a:p>
            <a:pPr algn="ctr"/>
            <a:r>
              <a:rPr lang="en-US" sz="3600" b="1">
                <a:solidFill>
                  <a:srgbClr val="FFFF00"/>
                </a:solidFill>
              </a:rPr>
              <a:t>What were the long-term consequences of the Antler event?</a:t>
            </a:r>
            <a:endParaRPr lang="en-US" sz="3600" b="1" dirty="0">
              <a:solidFill>
                <a:srgbClr val="FFFF00"/>
              </a:solidFill>
            </a:endParaRPr>
          </a:p>
        </p:txBody>
      </p:sp>
      <p:pic>
        <p:nvPicPr>
          <p:cNvPr id="95" name="Picture 94" descr="A close-up of a keyboard&#10;&#10;Description automatically generated with low confidence">
            <a:extLst>
              <a:ext uri="{FF2B5EF4-FFF2-40B4-BE49-F238E27FC236}">
                <a16:creationId xmlns:a16="http://schemas.microsoft.com/office/drawing/2014/main" id="{1FA8DD08-A8B3-4BD7-9B08-7F81AE4B405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20697639">
            <a:off x="3604343" y="3301110"/>
            <a:ext cx="895238" cy="260553"/>
          </a:xfrm>
          <a:prstGeom prst="rect">
            <a:avLst/>
          </a:prstGeom>
        </p:spPr>
      </p:pic>
      <p:sp>
        <p:nvSpPr>
          <p:cNvPr id="99" name="Arrow: Down 98">
            <a:extLst>
              <a:ext uri="{FF2B5EF4-FFF2-40B4-BE49-F238E27FC236}">
                <a16:creationId xmlns:a16="http://schemas.microsoft.com/office/drawing/2014/main" id="{5717F845-32AF-4FC8-AF99-B420F83FC587}"/>
              </a:ext>
            </a:extLst>
          </p:cNvPr>
          <p:cNvSpPr/>
          <p:nvPr/>
        </p:nvSpPr>
        <p:spPr>
          <a:xfrm rot="644483">
            <a:off x="9530966" y="2350696"/>
            <a:ext cx="227443" cy="731520"/>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Slide_33_Portland_Audio_Project">
            <a:hlinkClick r:id="" action="ppaction://media"/>
            <a:extLst>
              <a:ext uri="{FF2B5EF4-FFF2-40B4-BE49-F238E27FC236}">
                <a16:creationId xmlns:a16="http://schemas.microsoft.com/office/drawing/2014/main" id="{E49846A9-6F52-4212-8F99-BFBC3F69403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2070891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3C45FDD4-5F66-4FF0-99A2-C874D3FD8F6B}"/>
              </a:ext>
            </a:extLst>
          </p:cNvPr>
          <p:cNvGrpSpPr/>
          <p:nvPr/>
        </p:nvGrpSpPr>
        <p:grpSpPr>
          <a:xfrm>
            <a:off x="0" y="-5138"/>
            <a:ext cx="12009872" cy="6863138"/>
            <a:chOff x="0" y="-5138"/>
            <a:chExt cx="12009872" cy="6863138"/>
          </a:xfrm>
        </p:grpSpPr>
        <p:grpSp>
          <p:nvGrpSpPr>
            <p:cNvPr id="7" name="Group 6">
              <a:extLst>
                <a:ext uri="{FF2B5EF4-FFF2-40B4-BE49-F238E27FC236}">
                  <a16:creationId xmlns:a16="http://schemas.microsoft.com/office/drawing/2014/main" id="{A4119021-17E5-4FFF-8130-05F6C18EB040}"/>
                </a:ext>
              </a:extLst>
            </p:cNvPr>
            <p:cNvGrpSpPr/>
            <p:nvPr/>
          </p:nvGrpSpPr>
          <p:grpSpPr>
            <a:xfrm>
              <a:off x="0" y="-1"/>
              <a:ext cx="5494157" cy="6856220"/>
              <a:chOff x="2552700" y="-1"/>
              <a:chExt cx="5494157" cy="6856220"/>
            </a:xfrm>
          </p:grpSpPr>
          <p:grpSp>
            <p:nvGrpSpPr>
              <p:cNvPr id="12" name="Group 11">
                <a:extLst>
                  <a:ext uri="{FF2B5EF4-FFF2-40B4-BE49-F238E27FC236}">
                    <a16:creationId xmlns:a16="http://schemas.microsoft.com/office/drawing/2014/main" id="{9D1A1C4F-20A9-40BE-8138-6BBEB76C38C0}"/>
                  </a:ext>
                </a:extLst>
              </p:cNvPr>
              <p:cNvGrpSpPr/>
              <p:nvPr/>
            </p:nvGrpSpPr>
            <p:grpSpPr>
              <a:xfrm>
                <a:off x="2552700" y="0"/>
                <a:ext cx="2719385" cy="6856219"/>
                <a:chOff x="2552700" y="0"/>
                <a:chExt cx="2719385" cy="6856219"/>
              </a:xfrm>
            </p:grpSpPr>
            <p:grpSp>
              <p:nvGrpSpPr>
                <p:cNvPr id="2" name="Group 1">
                  <a:extLst>
                    <a:ext uri="{FF2B5EF4-FFF2-40B4-BE49-F238E27FC236}">
                      <a16:creationId xmlns:a16="http://schemas.microsoft.com/office/drawing/2014/main" id="{DE79C470-D99A-4E9F-977D-DBEA9707DC01}"/>
                    </a:ext>
                  </a:extLst>
                </p:cNvPr>
                <p:cNvGrpSpPr/>
                <p:nvPr/>
              </p:nvGrpSpPr>
              <p:grpSpPr>
                <a:xfrm>
                  <a:off x="2552700" y="0"/>
                  <a:ext cx="2719385" cy="6856219"/>
                  <a:chOff x="2552700" y="0"/>
                  <a:chExt cx="2719385" cy="6856219"/>
                </a:xfrm>
              </p:grpSpPr>
              <p:pic>
                <p:nvPicPr>
                  <p:cNvPr id="3" name="Picture 2" descr="Timeline&#10;&#10;Description automatically generated with low confidence">
                    <a:extLst>
                      <a:ext uri="{FF2B5EF4-FFF2-40B4-BE49-F238E27FC236}">
                        <a16:creationId xmlns:a16="http://schemas.microsoft.com/office/drawing/2014/main" id="{738E8D16-B3B7-4E1B-B874-59796B087F6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52700" y="0"/>
                    <a:ext cx="2719385" cy="6579220"/>
                  </a:xfrm>
                  <a:prstGeom prst="rect">
                    <a:avLst/>
                  </a:prstGeom>
                </p:spPr>
              </p:pic>
              <p:sp>
                <p:nvSpPr>
                  <p:cNvPr id="9" name="TextBox 8">
                    <a:extLst>
                      <a:ext uri="{FF2B5EF4-FFF2-40B4-BE49-F238E27FC236}">
                        <a16:creationId xmlns:a16="http://schemas.microsoft.com/office/drawing/2014/main" id="{B8D433B0-AB55-439C-A789-1CF0ED0F260E}"/>
                      </a:ext>
                    </a:extLst>
                  </p:cNvPr>
                  <p:cNvSpPr txBox="1"/>
                  <p:nvPr/>
                </p:nvSpPr>
                <p:spPr>
                  <a:xfrm>
                    <a:off x="2552700" y="6579220"/>
                    <a:ext cx="420308" cy="276999"/>
                  </a:xfrm>
                  <a:prstGeom prst="rect">
                    <a:avLst/>
                  </a:prstGeom>
                  <a:noFill/>
                </p:spPr>
                <p:txBody>
                  <a:bodyPr wrap="none" rtlCol="0">
                    <a:spAutoFit/>
                  </a:bodyPr>
                  <a:lstStyle/>
                  <a:p>
                    <a:r>
                      <a:rPr lang="en-US" sz="1200" dirty="0"/>
                      <a:t>635</a:t>
                    </a:r>
                  </a:p>
                </p:txBody>
              </p:sp>
              <p:sp>
                <p:nvSpPr>
                  <p:cNvPr id="10" name="TextBox 9">
                    <a:extLst>
                      <a:ext uri="{FF2B5EF4-FFF2-40B4-BE49-F238E27FC236}">
                        <a16:creationId xmlns:a16="http://schemas.microsoft.com/office/drawing/2014/main" id="{99ABE4FE-6B2A-424B-A361-B7F26538EDCC}"/>
                      </a:ext>
                    </a:extLst>
                  </p:cNvPr>
                  <p:cNvSpPr txBox="1"/>
                  <p:nvPr/>
                </p:nvSpPr>
                <p:spPr>
                  <a:xfrm>
                    <a:off x="3090863" y="5875401"/>
                    <a:ext cx="2128836" cy="850392"/>
                  </a:xfrm>
                  <a:prstGeom prst="rect">
                    <a:avLst/>
                  </a:prstGeom>
                  <a:solidFill>
                    <a:srgbClr val="FDD0A7"/>
                  </a:solidFill>
                  <a:ln>
                    <a:solidFill>
                      <a:srgbClr val="5E6973"/>
                    </a:solidFill>
                  </a:ln>
                </p:spPr>
                <p:txBody>
                  <a:bodyPr wrap="square" rtlCol="0">
                    <a:noAutofit/>
                  </a:bodyPr>
                  <a:lstStyle/>
                  <a:p>
                    <a:pPr algn="ctr"/>
                    <a:endParaRPr lang="en-US" sz="1400" dirty="0"/>
                  </a:p>
                  <a:p>
                    <a:pPr algn="ctr"/>
                    <a:r>
                      <a:rPr lang="en-US" sz="1400" dirty="0"/>
                      <a:t>Ediacaran</a:t>
                    </a:r>
                  </a:p>
                </p:txBody>
              </p:sp>
            </p:grpSp>
            <p:sp>
              <p:nvSpPr>
                <p:cNvPr id="4" name="TextBox 3">
                  <a:extLst>
                    <a:ext uri="{FF2B5EF4-FFF2-40B4-BE49-F238E27FC236}">
                      <a16:creationId xmlns:a16="http://schemas.microsoft.com/office/drawing/2014/main" id="{C9DE938B-72EF-4504-85F7-904F50C3C9B0}"/>
                    </a:ext>
                  </a:extLst>
                </p:cNvPr>
                <p:cNvSpPr txBox="1"/>
                <p:nvPr/>
              </p:nvSpPr>
              <p:spPr>
                <a:xfrm>
                  <a:off x="2588418" y="35719"/>
                  <a:ext cx="409575" cy="276999"/>
                </a:xfrm>
                <a:prstGeom prst="rect">
                  <a:avLst/>
                </a:prstGeom>
                <a:solidFill>
                  <a:srgbClr val="D1D3D4"/>
                </a:solidFill>
              </p:spPr>
              <p:txBody>
                <a:bodyPr wrap="square" rtlCol="0">
                  <a:spAutoFit/>
                </a:bodyPr>
                <a:lstStyle/>
                <a:p>
                  <a:r>
                    <a:rPr lang="en-US" sz="1200" dirty="0"/>
                    <a:t>MY</a:t>
                  </a:r>
                </a:p>
              </p:txBody>
            </p:sp>
            <p:cxnSp>
              <p:nvCxnSpPr>
                <p:cNvPr id="11" name="Straight Connector 10">
                  <a:extLst>
                    <a:ext uri="{FF2B5EF4-FFF2-40B4-BE49-F238E27FC236}">
                      <a16:creationId xmlns:a16="http://schemas.microsoft.com/office/drawing/2014/main" id="{45CA92B9-6F95-4370-AEF2-5094383F5B8B}"/>
                    </a:ext>
                  </a:extLst>
                </p:cNvPr>
                <p:cNvCxnSpPr/>
                <p:nvPr/>
              </p:nvCxnSpPr>
              <p:spPr>
                <a:xfrm>
                  <a:off x="3028950" y="6725793"/>
                  <a:ext cx="61913" cy="0"/>
                </a:xfrm>
                <a:prstGeom prst="line">
                  <a:avLst/>
                </a:prstGeom>
                <a:ln w="12700">
                  <a:solidFill>
                    <a:srgbClr val="A7A7A7"/>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DE61C61C-1E8C-4847-96EC-655B41A749EC}"/>
                  </a:ext>
                </a:extLst>
              </p:cNvPr>
              <p:cNvGrpSpPr/>
              <p:nvPr/>
            </p:nvGrpSpPr>
            <p:grpSpPr>
              <a:xfrm>
                <a:off x="5289050" y="6289446"/>
                <a:ext cx="1965758" cy="369332"/>
                <a:chOff x="5367107" y="6289446"/>
                <a:chExt cx="1965758" cy="369332"/>
              </a:xfrm>
            </p:grpSpPr>
            <p:sp>
              <p:nvSpPr>
                <p:cNvPr id="14" name="Arrow: Right 13">
                  <a:extLst>
                    <a:ext uri="{FF2B5EF4-FFF2-40B4-BE49-F238E27FC236}">
                      <a16:creationId xmlns:a16="http://schemas.microsoft.com/office/drawing/2014/main" id="{4FCB0E60-3936-4FA9-9837-395A5C43EA46}"/>
                    </a:ext>
                  </a:extLst>
                </p:cNvPr>
                <p:cNvSpPr/>
                <p:nvPr/>
              </p:nvSpPr>
              <p:spPr>
                <a:xfrm flipH="1">
                  <a:off x="5367107" y="6357024"/>
                  <a:ext cx="365760" cy="234176"/>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DFE925A-B18C-4FCE-8884-84CB71C7D26C}"/>
                    </a:ext>
                  </a:extLst>
                </p:cNvPr>
                <p:cNvSpPr txBox="1"/>
                <p:nvPr/>
              </p:nvSpPr>
              <p:spPr>
                <a:xfrm>
                  <a:off x="5717999" y="6289446"/>
                  <a:ext cx="1614866" cy="369332"/>
                </a:xfrm>
                <a:prstGeom prst="rect">
                  <a:avLst/>
                </a:prstGeom>
                <a:noFill/>
              </p:spPr>
              <p:txBody>
                <a:bodyPr wrap="none" rtlCol="0">
                  <a:spAutoFit/>
                </a:bodyPr>
                <a:lstStyle/>
                <a:p>
                  <a:r>
                    <a:rPr lang="en-US" b="1" dirty="0"/>
                    <a:t>Passive Margin</a:t>
                  </a:r>
                </a:p>
              </p:txBody>
            </p:sp>
          </p:grpSp>
          <p:sp>
            <p:nvSpPr>
              <p:cNvPr id="16" name="Isosceles Triangle 15">
                <a:extLst>
                  <a:ext uri="{FF2B5EF4-FFF2-40B4-BE49-F238E27FC236}">
                    <a16:creationId xmlns:a16="http://schemas.microsoft.com/office/drawing/2014/main" id="{7C34EAB4-8D4D-4CAF-AF06-AC3E494D5AB1}"/>
                  </a:ext>
                </a:extLst>
              </p:cNvPr>
              <p:cNvSpPr/>
              <p:nvPr/>
            </p:nvSpPr>
            <p:spPr>
              <a:xfrm rot="5400000">
                <a:off x="5251681" y="3641858"/>
                <a:ext cx="369332" cy="468351"/>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A0DEE94-104C-451B-84D2-7058239C9E6C}"/>
                  </a:ext>
                </a:extLst>
              </p:cNvPr>
              <p:cNvSpPr txBox="1"/>
              <p:nvPr/>
            </p:nvSpPr>
            <p:spPr>
              <a:xfrm>
                <a:off x="5685685" y="3691367"/>
                <a:ext cx="778868" cy="369332"/>
              </a:xfrm>
              <a:prstGeom prst="rect">
                <a:avLst/>
              </a:prstGeom>
              <a:noFill/>
            </p:spPr>
            <p:txBody>
              <a:bodyPr wrap="none" rtlCol="0">
                <a:spAutoFit/>
              </a:bodyPr>
              <a:lstStyle/>
              <a:p>
                <a:r>
                  <a:rPr lang="en-US" b="1" dirty="0"/>
                  <a:t>Antler</a:t>
                </a:r>
              </a:p>
            </p:txBody>
          </p:sp>
          <p:sp>
            <p:nvSpPr>
              <p:cNvPr id="20" name="Isosceles Triangle 19">
                <a:extLst>
                  <a:ext uri="{FF2B5EF4-FFF2-40B4-BE49-F238E27FC236}">
                    <a16:creationId xmlns:a16="http://schemas.microsoft.com/office/drawing/2014/main" id="{D1C37BED-29E8-4D71-BE39-850BBC4F8F61}"/>
                  </a:ext>
                </a:extLst>
              </p:cNvPr>
              <p:cNvSpPr/>
              <p:nvPr/>
            </p:nvSpPr>
            <p:spPr>
              <a:xfrm rot="5400000">
                <a:off x="5299187" y="2619892"/>
                <a:ext cx="274320" cy="468351"/>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E9A3ACE0-FF8F-4F24-A189-E6021AECA86E}"/>
                  </a:ext>
                </a:extLst>
              </p:cNvPr>
              <p:cNvSpPr txBox="1"/>
              <p:nvPr/>
            </p:nvSpPr>
            <p:spPr>
              <a:xfrm>
                <a:off x="5685685" y="2669401"/>
                <a:ext cx="965329" cy="369332"/>
              </a:xfrm>
              <a:prstGeom prst="rect">
                <a:avLst/>
              </a:prstGeom>
              <a:noFill/>
            </p:spPr>
            <p:txBody>
              <a:bodyPr wrap="none" rtlCol="0">
                <a:spAutoFit/>
              </a:bodyPr>
              <a:lstStyle/>
              <a:p>
                <a:r>
                  <a:rPr lang="en-US" b="1" dirty="0"/>
                  <a:t>Sonoma</a:t>
                </a:r>
              </a:p>
            </p:txBody>
          </p:sp>
          <p:sp>
            <p:nvSpPr>
              <p:cNvPr id="22" name="Isosceles Triangle 21">
                <a:extLst>
                  <a:ext uri="{FF2B5EF4-FFF2-40B4-BE49-F238E27FC236}">
                    <a16:creationId xmlns:a16="http://schemas.microsoft.com/office/drawing/2014/main" id="{48B40909-9FF3-4A4B-9646-5CD23BEA07E3}"/>
                  </a:ext>
                </a:extLst>
              </p:cNvPr>
              <p:cNvSpPr/>
              <p:nvPr/>
            </p:nvSpPr>
            <p:spPr>
              <a:xfrm rot="5400000">
                <a:off x="5253467" y="1642043"/>
                <a:ext cx="365760" cy="468351"/>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70FB576-11D3-4844-A593-68A8A8EEA369}"/>
                  </a:ext>
                </a:extLst>
              </p:cNvPr>
              <p:cNvSpPr txBox="1"/>
              <p:nvPr/>
            </p:nvSpPr>
            <p:spPr>
              <a:xfrm>
                <a:off x="5697105" y="1695624"/>
                <a:ext cx="1031308" cy="369332"/>
              </a:xfrm>
              <a:prstGeom prst="rect">
                <a:avLst/>
              </a:prstGeom>
              <a:noFill/>
            </p:spPr>
            <p:txBody>
              <a:bodyPr wrap="none" rtlCol="0">
                <a:spAutoFit/>
              </a:bodyPr>
              <a:lstStyle/>
              <a:p>
                <a:r>
                  <a:rPr lang="en-US" b="1" dirty="0"/>
                  <a:t>Nevadan</a:t>
                </a:r>
              </a:p>
            </p:txBody>
          </p:sp>
          <p:sp>
            <p:nvSpPr>
              <p:cNvPr id="24" name="Isosceles Triangle 23">
                <a:extLst>
                  <a:ext uri="{FF2B5EF4-FFF2-40B4-BE49-F238E27FC236}">
                    <a16:creationId xmlns:a16="http://schemas.microsoft.com/office/drawing/2014/main" id="{9F88EFDB-572A-4FC8-80A2-86E077A106B9}"/>
                  </a:ext>
                </a:extLst>
              </p:cNvPr>
              <p:cNvSpPr/>
              <p:nvPr/>
            </p:nvSpPr>
            <p:spPr>
              <a:xfrm rot="5400000">
                <a:off x="5055361" y="1150423"/>
                <a:ext cx="761972" cy="468351"/>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CD4C279-3F03-4F8B-A0DF-8C733AC55989}"/>
                  </a:ext>
                </a:extLst>
              </p:cNvPr>
              <p:cNvSpPr txBox="1"/>
              <p:nvPr/>
            </p:nvSpPr>
            <p:spPr>
              <a:xfrm>
                <a:off x="5697105" y="1199932"/>
                <a:ext cx="770211" cy="369332"/>
              </a:xfrm>
              <a:prstGeom prst="rect">
                <a:avLst/>
              </a:prstGeom>
              <a:noFill/>
            </p:spPr>
            <p:txBody>
              <a:bodyPr wrap="none" rtlCol="0">
                <a:spAutoFit/>
              </a:bodyPr>
              <a:lstStyle/>
              <a:p>
                <a:r>
                  <a:rPr lang="en-US" b="1" dirty="0"/>
                  <a:t>Sevier</a:t>
                </a:r>
              </a:p>
            </p:txBody>
          </p:sp>
          <p:sp>
            <p:nvSpPr>
              <p:cNvPr id="26" name="Isosceles Triangle 25">
                <a:extLst>
                  <a:ext uri="{FF2B5EF4-FFF2-40B4-BE49-F238E27FC236}">
                    <a16:creationId xmlns:a16="http://schemas.microsoft.com/office/drawing/2014/main" id="{7111D850-6EF1-4E25-B635-F487DB936548}"/>
                  </a:ext>
                </a:extLst>
              </p:cNvPr>
              <p:cNvSpPr/>
              <p:nvPr/>
            </p:nvSpPr>
            <p:spPr>
              <a:xfrm rot="5400000">
                <a:off x="5299187" y="659593"/>
                <a:ext cx="274320" cy="468351"/>
              </a:xfrm>
              <a:prstGeom prst="triangl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5D84F61-62F6-4997-BFBB-87EDBC7CC8D2}"/>
                  </a:ext>
                </a:extLst>
              </p:cNvPr>
              <p:cNvSpPr txBox="1"/>
              <p:nvPr/>
            </p:nvSpPr>
            <p:spPr>
              <a:xfrm>
                <a:off x="5690013" y="717540"/>
                <a:ext cx="1069267" cy="369332"/>
              </a:xfrm>
              <a:prstGeom prst="rect">
                <a:avLst/>
              </a:prstGeom>
              <a:noFill/>
            </p:spPr>
            <p:txBody>
              <a:bodyPr wrap="none" rtlCol="0">
                <a:spAutoFit/>
              </a:bodyPr>
              <a:lstStyle/>
              <a:p>
                <a:r>
                  <a:rPr lang="en-US" b="1" dirty="0"/>
                  <a:t>Laramide</a:t>
                </a:r>
              </a:p>
            </p:txBody>
          </p:sp>
          <p:cxnSp>
            <p:nvCxnSpPr>
              <p:cNvPr id="29" name="Straight Connector 28">
                <a:extLst>
                  <a:ext uri="{FF2B5EF4-FFF2-40B4-BE49-F238E27FC236}">
                    <a16:creationId xmlns:a16="http://schemas.microsoft.com/office/drawing/2014/main" id="{BDA8FE01-10A5-4500-A198-9B612E1584BD}"/>
                  </a:ext>
                </a:extLst>
              </p:cNvPr>
              <p:cNvCxnSpPr>
                <a:cxnSpLocks/>
              </p:cNvCxnSpPr>
              <p:nvPr/>
            </p:nvCxnSpPr>
            <p:spPr>
              <a:xfrm>
                <a:off x="5208548" y="-1"/>
                <a:ext cx="0" cy="6725794"/>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5751DCF7-30C4-4EB6-86C4-76C0A7C990DB}"/>
                  </a:ext>
                </a:extLst>
              </p:cNvPr>
              <p:cNvGrpSpPr/>
              <p:nvPr/>
            </p:nvGrpSpPr>
            <p:grpSpPr>
              <a:xfrm>
                <a:off x="5241767" y="2945062"/>
                <a:ext cx="2805090" cy="369332"/>
                <a:chOff x="5367107" y="6289446"/>
                <a:chExt cx="2805090" cy="369332"/>
              </a:xfrm>
            </p:grpSpPr>
            <p:sp>
              <p:nvSpPr>
                <p:cNvPr id="36" name="Arrow: Right 35">
                  <a:extLst>
                    <a:ext uri="{FF2B5EF4-FFF2-40B4-BE49-F238E27FC236}">
                      <a16:creationId xmlns:a16="http://schemas.microsoft.com/office/drawing/2014/main" id="{71954C45-D3FE-4FB9-954A-685927FA6401}"/>
                    </a:ext>
                  </a:extLst>
                </p:cNvPr>
                <p:cNvSpPr/>
                <p:nvPr/>
              </p:nvSpPr>
              <p:spPr>
                <a:xfrm flipH="1">
                  <a:off x="5367107" y="6357024"/>
                  <a:ext cx="365760" cy="234176"/>
                </a:xfrm>
                <a:prstGeom prst="right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50B8A0B-1373-4831-A0C5-D882FBCD5D1B}"/>
                    </a:ext>
                  </a:extLst>
                </p:cNvPr>
                <p:cNvSpPr txBox="1"/>
                <p:nvPr/>
              </p:nvSpPr>
              <p:spPr>
                <a:xfrm>
                  <a:off x="5717999" y="6289446"/>
                  <a:ext cx="2454198" cy="369332"/>
                </a:xfrm>
                <a:prstGeom prst="rect">
                  <a:avLst/>
                </a:prstGeom>
                <a:noFill/>
              </p:spPr>
              <p:txBody>
                <a:bodyPr wrap="none" rtlCol="0">
                  <a:spAutoFit/>
                </a:bodyPr>
                <a:lstStyle/>
                <a:p>
                  <a:r>
                    <a:rPr lang="en-US" b="1" dirty="0"/>
                    <a:t>Breaking of Lithosphere</a:t>
                  </a:r>
                </a:p>
              </p:txBody>
            </p:sp>
          </p:grpSp>
          <p:sp>
            <p:nvSpPr>
              <p:cNvPr id="5" name="TextBox 4">
                <a:extLst>
                  <a:ext uri="{FF2B5EF4-FFF2-40B4-BE49-F238E27FC236}">
                    <a16:creationId xmlns:a16="http://schemas.microsoft.com/office/drawing/2014/main" id="{88A11F98-5921-48B1-A146-A27B38B81276}"/>
                  </a:ext>
                </a:extLst>
              </p:cNvPr>
              <p:cNvSpPr txBox="1"/>
              <p:nvPr/>
            </p:nvSpPr>
            <p:spPr>
              <a:xfrm rot="16200000">
                <a:off x="6523612" y="4480636"/>
                <a:ext cx="2160418" cy="635470"/>
              </a:xfrm>
              <a:prstGeom prst="rect">
                <a:avLst/>
              </a:prstGeom>
              <a:noFill/>
            </p:spPr>
            <p:txBody>
              <a:bodyPr wrap="none" rtlCol="0">
                <a:noAutofit/>
              </a:bodyPr>
              <a:lstStyle/>
              <a:p>
                <a:r>
                  <a:rPr lang="en-US" sz="2000" b="1" dirty="0"/>
                  <a:t>~ 300 Million Years of </a:t>
                </a:r>
              </a:p>
              <a:p>
                <a:r>
                  <a:rPr lang="en-US" sz="2000" b="1" dirty="0"/>
                  <a:t>Welded Lithosphere</a:t>
                </a:r>
              </a:p>
            </p:txBody>
          </p:sp>
          <p:sp>
            <p:nvSpPr>
              <p:cNvPr id="6" name="Arrow: Up-Down 5">
                <a:extLst>
                  <a:ext uri="{FF2B5EF4-FFF2-40B4-BE49-F238E27FC236}">
                    <a16:creationId xmlns:a16="http://schemas.microsoft.com/office/drawing/2014/main" id="{53EC8E4B-4ADD-4EAB-ADC8-3C65D4EBB573}"/>
                  </a:ext>
                </a:extLst>
              </p:cNvPr>
              <p:cNvSpPr/>
              <p:nvPr/>
            </p:nvSpPr>
            <p:spPr>
              <a:xfrm>
                <a:off x="6919917" y="3289610"/>
                <a:ext cx="274320" cy="3017520"/>
              </a:xfrm>
              <a:prstGeom prst="upDownArrow">
                <a:avLst/>
              </a:prstGeom>
              <a:solidFill>
                <a:srgbClr val="C0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C3571E3A-9244-4216-B4B8-B59CD01B0E8C}"/>
                </a:ext>
              </a:extLst>
            </p:cNvPr>
            <p:cNvGrpSpPr/>
            <p:nvPr/>
          </p:nvGrpSpPr>
          <p:grpSpPr>
            <a:xfrm>
              <a:off x="5810688" y="-5138"/>
              <a:ext cx="6197514" cy="2428298"/>
              <a:chOff x="5810688" y="4429702"/>
              <a:chExt cx="6197514" cy="2428298"/>
            </a:xfrm>
          </p:grpSpPr>
          <p:pic>
            <p:nvPicPr>
              <p:cNvPr id="31" name="Picture 30">
                <a:extLst>
                  <a:ext uri="{FF2B5EF4-FFF2-40B4-BE49-F238E27FC236}">
                    <a16:creationId xmlns:a16="http://schemas.microsoft.com/office/drawing/2014/main" id="{091F46F0-FA8B-4E44-A685-9F1F62F427B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27994" t="8639" r="15711" b="7279"/>
              <a:stretch/>
            </p:blipFill>
            <p:spPr>
              <a:xfrm>
                <a:off x="6463322" y="4434840"/>
                <a:ext cx="4776074" cy="2423160"/>
              </a:xfrm>
              <a:prstGeom prst="rect">
                <a:avLst/>
              </a:prstGeom>
            </p:spPr>
          </p:pic>
          <p:sp>
            <p:nvSpPr>
              <p:cNvPr id="32" name="TextBox 31">
                <a:extLst>
                  <a:ext uri="{FF2B5EF4-FFF2-40B4-BE49-F238E27FC236}">
                    <a16:creationId xmlns:a16="http://schemas.microsoft.com/office/drawing/2014/main" id="{CE49C8B6-04DB-42D3-A2DE-884E7F9EBB3A}"/>
                  </a:ext>
                </a:extLst>
              </p:cNvPr>
              <p:cNvSpPr txBox="1"/>
              <p:nvPr/>
            </p:nvSpPr>
            <p:spPr>
              <a:xfrm>
                <a:off x="8782080" y="6090853"/>
                <a:ext cx="2059666" cy="646331"/>
              </a:xfrm>
              <a:prstGeom prst="rect">
                <a:avLst/>
              </a:prstGeom>
              <a:noFill/>
            </p:spPr>
            <p:txBody>
              <a:bodyPr wrap="none" rtlCol="0">
                <a:spAutoFit/>
              </a:bodyPr>
              <a:lstStyle/>
              <a:p>
                <a:r>
                  <a:rPr lang="en-US" b="1" dirty="0"/>
                  <a:t>Subduction Polarity</a:t>
                </a:r>
              </a:p>
              <a:p>
                <a:r>
                  <a:rPr lang="en-US" b="1" dirty="0"/>
                  <a:t>Reversal</a:t>
                </a:r>
              </a:p>
            </p:txBody>
          </p:sp>
          <p:sp>
            <p:nvSpPr>
              <p:cNvPr id="33" name="TextBox 32">
                <a:extLst>
                  <a:ext uri="{FF2B5EF4-FFF2-40B4-BE49-F238E27FC236}">
                    <a16:creationId xmlns:a16="http://schemas.microsoft.com/office/drawing/2014/main" id="{CD1F1418-8A74-4D30-BD00-F37AFE7AD3B9}"/>
                  </a:ext>
                </a:extLst>
              </p:cNvPr>
              <p:cNvSpPr txBox="1"/>
              <p:nvPr/>
            </p:nvSpPr>
            <p:spPr>
              <a:xfrm>
                <a:off x="8668633" y="4491257"/>
                <a:ext cx="3339569" cy="523220"/>
              </a:xfrm>
              <a:prstGeom prst="rect">
                <a:avLst/>
              </a:prstGeom>
              <a:noFill/>
            </p:spPr>
            <p:txBody>
              <a:bodyPr wrap="none" rtlCol="0">
                <a:spAutoFit/>
              </a:bodyPr>
              <a:lstStyle/>
              <a:p>
                <a:r>
                  <a:rPr lang="en-US" sz="2800" b="1" dirty="0"/>
                  <a:t>Jurassic to Paleogene</a:t>
                </a:r>
              </a:p>
            </p:txBody>
          </p:sp>
          <p:sp>
            <p:nvSpPr>
              <p:cNvPr id="38" name="TextBox 37">
                <a:extLst>
                  <a:ext uri="{FF2B5EF4-FFF2-40B4-BE49-F238E27FC236}">
                    <a16:creationId xmlns:a16="http://schemas.microsoft.com/office/drawing/2014/main" id="{92BE3A84-485B-4291-8434-E9F50CA93230}"/>
                  </a:ext>
                </a:extLst>
              </p:cNvPr>
              <p:cNvSpPr txBox="1"/>
              <p:nvPr/>
            </p:nvSpPr>
            <p:spPr>
              <a:xfrm>
                <a:off x="5810688" y="4429702"/>
                <a:ext cx="2213491" cy="707886"/>
              </a:xfrm>
              <a:prstGeom prst="rect">
                <a:avLst/>
              </a:prstGeom>
              <a:noFill/>
            </p:spPr>
            <p:txBody>
              <a:bodyPr wrap="none" rtlCol="0">
                <a:spAutoFit/>
              </a:bodyPr>
              <a:lstStyle/>
              <a:p>
                <a:r>
                  <a:rPr lang="en-US" sz="2000" b="1" dirty="0"/>
                  <a:t>East Subduction -</a:t>
                </a:r>
              </a:p>
              <a:p>
                <a:r>
                  <a:rPr lang="en-US" sz="2000" b="1" dirty="0"/>
                  <a:t>Docking of Terrains</a:t>
                </a:r>
              </a:p>
            </p:txBody>
          </p:sp>
        </p:grpSp>
        <p:pic>
          <p:nvPicPr>
            <p:cNvPr id="49" name="Picture 48" descr="Diagram&#10;&#10;Description automatically generated">
              <a:extLst>
                <a:ext uri="{FF2B5EF4-FFF2-40B4-BE49-F238E27FC236}">
                  <a16:creationId xmlns:a16="http://schemas.microsoft.com/office/drawing/2014/main" id="{C39745A7-FD73-4C6B-AB7C-8E79A63BA2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3322" y="2451861"/>
              <a:ext cx="3548100" cy="2442267"/>
            </a:xfrm>
            <a:prstGeom prst="rect">
              <a:avLst/>
            </a:prstGeom>
          </p:spPr>
        </p:pic>
        <p:sp>
          <p:nvSpPr>
            <p:cNvPr id="50" name="Rectangle 49">
              <a:extLst>
                <a:ext uri="{FF2B5EF4-FFF2-40B4-BE49-F238E27FC236}">
                  <a16:creationId xmlns:a16="http://schemas.microsoft.com/office/drawing/2014/main" id="{6DA3C0F9-85B6-41C4-9D02-DB9192F104AA}"/>
                </a:ext>
              </a:extLst>
            </p:cNvPr>
            <p:cNvSpPr/>
            <p:nvPr/>
          </p:nvSpPr>
          <p:spPr>
            <a:xfrm>
              <a:off x="9612405" y="4765792"/>
              <a:ext cx="399017" cy="128336"/>
            </a:xfrm>
            <a:prstGeom prst="rect">
              <a:avLst/>
            </a:prstGeom>
            <a:solidFill>
              <a:srgbClr val="F7C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BCA27ADA-E8C5-4785-BB66-CEA5F096A2E6}"/>
                </a:ext>
              </a:extLst>
            </p:cNvPr>
            <p:cNvGrpSpPr/>
            <p:nvPr/>
          </p:nvGrpSpPr>
          <p:grpSpPr>
            <a:xfrm>
              <a:off x="10011420" y="2973887"/>
              <a:ext cx="1227976" cy="1920241"/>
              <a:chOff x="9009615" y="4766058"/>
              <a:chExt cx="1227976" cy="1920241"/>
            </a:xfrm>
          </p:grpSpPr>
          <p:pic>
            <p:nvPicPr>
              <p:cNvPr id="45" name="Picture 44" descr="Shape&#10;&#10;Description automatically generated with medium confidence">
                <a:extLst>
                  <a:ext uri="{FF2B5EF4-FFF2-40B4-BE49-F238E27FC236}">
                    <a16:creationId xmlns:a16="http://schemas.microsoft.com/office/drawing/2014/main" id="{3A063F28-F425-4A0B-B888-A27ED31B7050}"/>
                  </a:ext>
                </a:extLst>
              </p:cNvPr>
              <p:cNvPicPr>
                <a:picLocks/>
              </p:cNvPicPr>
              <p:nvPr/>
            </p:nvPicPr>
            <p:blipFill>
              <a:blip r:embed="rId8"/>
              <a:stretch>
                <a:fillRect/>
              </a:stretch>
            </p:blipFill>
            <p:spPr>
              <a:xfrm>
                <a:off x="9009617" y="4766059"/>
                <a:ext cx="1227974" cy="1920240"/>
              </a:xfrm>
              <a:prstGeom prst="rect">
                <a:avLst/>
              </a:prstGeom>
            </p:spPr>
          </p:pic>
          <p:sp>
            <p:nvSpPr>
              <p:cNvPr id="46" name="Rectangle 45">
                <a:extLst>
                  <a:ext uri="{FF2B5EF4-FFF2-40B4-BE49-F238E27FC236}">
                    <a16:creationId xmlns:a16="http://schemas.microsoft.com/office/drawing/2014/main" id="{18FE7AC1-BC9B-438A-8037-B47FB16769AF}"/>
                  </a:ext>
                </a:extLst>
              </p:cNvPr>
              <p:cNvSpPr/>
              <p:nvPr/>
            </p:nvSpPr>
            <p:spPr>
              <a:xfrm>
                <a:off x="9009616" y="5676900"/>
                <a:ext cx="1163083" cy="238125"/>
              </a:xfrm>
              <a:prstGeom prst="rect">
                <a:avLst/>
              </a:prstGeom>
              <a:solidFill>
                <a:srgbClr val="F8D9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descr="A picture containing text, typewriter, keyboard, close&#10;&#10;Description automatically generated">
                <a:extLst>
                  <a:ext uri="{FF2B5EF4-FFF2-40B4-BE49-F238E27FC236}">
                    <a16:creationId xmlns:a16="http://schemas.microsoft.com/office/drawing/2014/main" id="{D9A85BFA-A4CD-4034-B6D6-66A017DC53C6}"/>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009615" y="4766058"/>
                <a:ext cx="583871" cy="120912"/>
              </a:xfrm>
              <a:prstGeom prst="rect">
                <a:avLst/>
              </a:prstGeom>
            </p:spPr>
          </p:pic>
          <p:pic>
            <p:nvPicPr>
              <p:cNvPr id="48" name="Picture 47" descr="A picture containing text, typewriter, keyboard, close&#10;&#10;Description automatically generated">
                <a:extLst>
                  <a:ext uri="{FF2B5EF4-FFF2-40B4-BE49-F238E27FC236}">
                    <a16:creationId xmlns:a16="http://schemas.microsoft.com/office/drawing/2014/main" id="{66E119B0-58F7-4047-82B4-69B03A21668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591157" y="4766058"/>
                <a:ext cx="646434" cy="120912"/>
              </a:xfrm>
              <a:prstGeom prst="rect">
                <a:avLst/>
              </a:prstGeom>
            </p:spPr>
          </p:pic>
        </p:grpSp>
        <p:sp>
          <p:nvSpPr>
            <p:cNvPr id="41" name="TextBox 40">
              <a:extLst>
                <a:ext uri="{FF2B5EF4-FFF2-40B4-BE49-F238E27FC236}">
                  <a16:creationId xmlns:a16="http://schemas.microsoft.com/office/drawing/2014/main" id="{D5DFDC7B-EBF2-4A89-8B76-8A4213A46ABE}"/>
                </a:ext>
              </a:extLst>
            </p:cNvPr>
            <p:cNvSpPr txBox="1"/>
            <p:nvPr/>
          </p:nvSpPr>
          <p:spPr>
            <a:xfrm>
              <a:off x="7752247" y="4215064"/>
              <a:ext cx="3081485" cy="369332"/>
            </a:xfrm>
            <a:prstGeom prst="rect">
              <a:avLst/>
            </a:prstGeom>
            <a:noFill/>
            <a:ln w="28575">
              <a:solidFill>
                <a:srgbClr val="FF0000"/>
              </a:solidFill>
            </a:ln>
          </p:spPr>
          <p:txBody>
            <a:bodyPr wrap="none" rtlCol="0">
              <a:spAutoFit/>
            </a:bodyPr>
            <a:lstStyle/>
            <a:p>
              <a:r>
                <a:rPr lang="en-US" b="1" dirty="0"/>
                <a:t>Breaking of 300 M.Y.-Old Weld</a:t>
              </a:r>
            </a:p>
          </p:txBody>
        </p:sp>
        <p:sp>
          <p:nvSpPr>
            <p:cNvPr id="42" name="TextBox 41">
              <a:extLst>
                <a:ext uri="{FF2B5EF4-FFF2-40B4-BE49-F238E27FC236}">
                  <a16:creationId xmlns:a16="http://schemas.microsoft.com/office/drawing/2014/main" id="{0AE0A9AB-A0CA-40FA-8DA0-6DAE6F438D33}"/>
                </a:ext>
              </a:extLst>
            </p:cNvPr>
            <p:cNvSpPr txBox="1"/>
            <p:nvPr/>
          </p:nvSpPr>
          <p:spPr>
            <a:xfrm>
              <a:off x="8277247" y="2515370"/>
              <a:ext cx="3732625" cy="523220"/>
            </a:xfrm>
            <a:prstGeom prst="rect">
              <a:avLst/>
            </a:prstGeom>
            <a:noFill/>
          </p:spPr>
          <p:txBody>
            <a:bodyPr wrap="none" rtlCol="0">
              <a:spAutoFit/>
            </a:bodyPr>
            <a:lstStyle/>
            <a:p>
              <a:r>
                <a:rPr lang="en-US" sz="2800" b="1" dirty="0"/>
                <a:t>Mississippian to Triassic</a:t>
              </a:r>
            </a:p>
          </p:txBody>
        </p:sp>
        <p:grpSp>
          <p:nvGrpSpPr>
            <p:cNvPr id="51" name="Group 50">
              <a:extLst>
                <a:ext uri="{FF2B5EF4-FFF2-40B4-BE49-F238E27FC236}">
                  <a16:creationId xmlns:a16="http://schemas.microsoft.com/office/drawing/2014/main" id="{B8D665B6-8485-4E2F-94FB-C3FDB4BEABEA}"/>
                </a:ext>
              </a:extLst>
            </p:cNvPr>
            <p:cNvGrpSpPr/>
            <p:nvPr/>
          </p:nvGrpSpPr>
          <p:grpSpPr>
            <a:xfrm>
              <a:off x="6153758" y="4848939"/>
              <a:ext cx="5085638" cy="2009061"/>
              <a:chOff x="6153758" y="-73889"/>
              <a:chExt cx="5085638" cy="2009061"/>
            </a:xfrm>
          </p:grpSpPr>
          <p:pic>
            <p:nvPicPr>
              <p:cNvPr id="52" name="Picture 51" descr="Diagram&#10;&#10;Description automatically generated">
                <a:extLst>
                  <a:ext uri="{FF2B5EF4-FFF2-40B4-BE49-F238E27FC236}">
                    <a16:creationId xmlns:a16="http://schemas.microsoft.com/office/drawing/2014/main" id="{C880B186-CD19-4007-AFCE-4C811613923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63322" y="0"/>
                <a:ext cx="4776074" cy="1935172"/>
              </a:xfrm>
              <a:prstGeom prst="rect">
                <a:avLst/>
              </a:prstGeom>
            </p:spPr>
          </p:pic>
          <p:sp>
            <p:nvSpPr>
              <p:cNvPr id="53" name="TextBox 52">
                <a:extLst>
                  <a:ext uri="{FF2B5EF4-FFF2-40B4-BE49-F238E27FC236}">
                    <a16:creationId xmlns:a16="http://schemas.microsoft.com/office/drawing/2014/main" id="{3B13B244-3CED-4AD5-BF93-C728EB9616A2}"/>
                  </a:ext>
                </a:extLst>
              </p:cNvPr>
              <p:cNvSpPr txBox="1"/>
              <p:nvPr/>
            </p:nvSpPr>
            <p:spPr>
              <a:xfrm>
                <a:off x="6153758" y="-73889"/>
                <a:ext cx="1703159" cy="400110"/>
              </a:xfrm>
              <a:prstGeom prst="rect">
                <a:avLst/>
              </a:prstGeom>
              <a:noFill/>
            </p:spPr>
            <p:txBody>
              <a:bodyPr wrap="none" rtlCol="0">
                <a:spAutoFit/>
              </a:bodyPr>
              <a:lstStyle/>
              <a:p>
                <a:r>
                  <a:rPr lang="en-US" sz="2000" b="1" dirty="0"/>
                  <a:t>Late Devonian</a:t>
                </a:r>
              </a:p>
            </p:txBody>
          </p:sp>
        </p:grpSp>
        <p:pic>
          <p:nvPicPr>
            <p:cNvPr id="13" name="Picture 12">
              <a:extLst>
                <a:ext uri="{FF2B5EF4-FFF2-40B4-BE49-F238E27FC236}">
                  <a16:creationId xmlns:a16="http://schemas.microsoft.com/office/drawing/2014/main" id="{DF944AAF-E10A-4B2E-B174-6B6E8677BFDD}"/>
                </a:ext>
              </a:extLst>
            </p:cNvPr>
            <p:cNvPicPr>
              <a:picLocks noChangeAspect="1"/>
            </p:cNvPicPr>
            <p:nvPr/>
          </p:nvPicPr>
          <p:blipFill>
            <a:blip r:embed="rId12"/>
            <a:stretch>
              <a:fillRect/>
            </a:stretch>
          </p:blipFill>
          <p:spPr>
            <a:xfrm>
              <a:off x="5695578" y="685803"/>
              <a:ext cx="770211" cy="1690685"/>
            </a:xfrm>
            <a:prstGeom prst="rect">
              <a:avLst/>
            </a:prstGeom>
          </p:spPr>
        </p:pic>
        <p:pic>
          <p:nvPicPr>
            <p:cNvPr id="19" name="Picture 18">
              <a:extLst>
                <a:ext uri="{FF2B5EF4-FFF2-40B4-BE49-F238E27FC236}">
                  <a16:creationId xmlns:a16="http://schemas.microsoft.com/office/drawing/2014/main" id="{99F76077-09B2-45F9-9C95-049B478D51E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695578" y="657102"/>
              <a:ext cx="801082" cy="390178"/>
            </a:xfrm>
            <a:prstGeom prst="rect">
              <a:avLst/>
            </a:prstGeom>
          </p:spPr>
        </p:pic>
        <p:pic>
          <p:nvPicPr>
            <p:cNvPr id="56" name="Picture 55">
              <a:extLst>
                <a:ext uri="{FF2B5EF4-FFF2-40B4-BE49-F238E27FC236}">
                  <a16:creationId xmlns:a16="http://schemas.microsoft.com/office/drawing/2014/main" id="{40713E01-ED93-4E11-9E7C-5423DA2F05BB}"/>
                </a:ext>
              </a:extLst>
            </p:cNvPr>
            <p:cNvPicPr>
              <a:picLocks noChangeAspect="1"/>
            </p:cNvPicPr>
            <p:nvPr/>
          </p:nvPicPr>
          <p:blipFill>
            <a:blip r:embed="rId14"/>
            <a:stretch>
              <a:fillRect/>
            </a:stretch>
          </p:blipFill>
          <p:spPr>
            <a:xfrm>
              <a:off x="5695578" y="2289827"/>
              <a:ext cx="1923810" cy="133333"/>
            </a:xfrm>
            <a:prstGeom prst="rect">
              <a:avLst/>
            </a:prstGeom>
          </p:spPr>
        </p:pic>
      </p:grpSp>
      <p:sp>
        <p:nvSpPr>
          <p:cNvPr id="8" name="Arrow: Right 7">
            <a:extLst>
              <a:ext uri="{FF2B5EF4-FFF2-40B4-BE49-F238E27FC236}">
                <a16:creationId xmlns:a16="http://schemas.microsoft.com/office/drawing/2014/main" id="{406200A3-CFFD-4AC3-AC66-9F45C517950C}"/>
              </a:ext>
            </a:extLst>
          </p:cNvPr>
          <p:cNvSpPr/>
          <p:nvPr/>
        </p:nvSpPr>
        <p:spPr>
          <a:xfrm flipH="1">
            <a:off x="5440294" y="2918738"/>
            <a:ext cx="935415" cy="52423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359CF939-170C-4904-8C67-53EE0355642A}"/>
              </a:ext>
            </a:extLst>
          </p:cNvPr>
          <p:cNvSpPr/>
          <p:nvPr/>
        </p:nvSpPr>
        <p:spPr>
          <a:xfrm>
            <a:off x="4367217" y="1614100"/>
            <a:ext cx="2933915" cy="52423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Right 54">
            <a:extLst>
              <a:ext uri="{FF2B5EF4-FFF2-40B4-BE49-F238E27FC236}">
                <a16:creationId xmlns:a16="http://schemas.microsoft.com/office/drawing/2014/main" id="{0C8C54CA-5C7D-43DF-98D8-C7D14128F4B6}"/>
              </a:ext>
            </a:extLst>
          </p:cNvPr>
          <p:cNvSpPr/>
          <p:nvPr/>
        </p:nvSpPr>
        <p:spPr>
          <a:xfrm flipH="1">
            <a:off x="10963071" y="4106095"/>
            <a:ext cx="935415" cy="52423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F31C0945-ED82-4A75-9EBA-70F03834FEAB}"/>
              </a:ext>
            </a:extLst>
          </p:cNvPr>
          <p:cNvSpPr/>
          <p:nvPr/>
        </p:nvSpPr>
        <p:spPr>
          <a:xfrm>
            <a:off x="3112461" y="0"/>
            <a:ext cx="1069266" cy="6353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Tectonic Events</a:t>
            </a:r>
          </a:p>
        </p:txBody>
      </p:sp>
      <p:pic>
        <p:nvPicPr>
          <p:cNvPr id="18" name="Slide_34_Portland_Audio_Project">
            <a:hlinkClick r:id="" action="ppaction://media"/>
            <a:extLst>
              <a:ext uri="{FF2B5EF4-FFF2-40B4-BE49-F238E27FC236}">
                <a16:creationId xmlns:a16="http://schemas.microsoft.com/office/drawing/2014/main" id="{0A0AB13A-E837-48F8-BD93-38BD8F839DC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62180085"/>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4" fill="hold"/>
                                        <p:tgtEl>
                                          <p:spTgt spid="18"/>
                                        </p:tgtEl>
                                      </p:cBhvr>
                                    </p:cmd>
                                  </p:childTnLst>
                                </p:cTn>
                              </p:par>
                              <p:par>
                                <p:cTn id="7" presetID="2" presetClass="entr" presetSubtype="4" fill="hold" grpId="0" nodeType="withEffect">
                                  <p:stCondLst>
                                    <p:cond delay="2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ppt_x"/>
                                          </p:val>
                                        </p:tav>
                                        <p:tav tm="100000">
                                          <p:val>
                                            <p:strVal val="#ppt_x"/>
                                          </p:val>
                                        </p:tav>
                                      </p:tavLst>
                                    </p:anim>
                                    <p:anim calcmode="lin" valueType="num">
                                      <p:cBhvr additive="base">
                                        <p:cTn id="10" dur="500" fill="hold"/>
                                        <p:tgtEl>
                                          <p:spTgt spid="8"/>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2000"/>
                                  </p:stCondLst>
                                  <p:childTnLst>
                                    <p:set>
                                      <p:cBhvr>
                                        <p:cTn id="12" dur="1" fill="hold">
                                          <p:stCondLst>
                                            <p:cond delay="0"/>
                                          </p:stCondLst>
                                        </p:cTn>
                                        <p:tgtEl>
                                          <p:spTgt spid="55"/>
                                        </p:tgtEl>
                                        <p:attrNameLst>
                                          <p:attrName>style.visibility</p:attrName>
                                        </p:attrNameLst>
                                      </p:cBhvr>
                                      <p:to>
                                        <p:strVal val="visible"/>
                                      </p:to>
                                    </p:set>
                                    <p:anim calcmode="lin" valueType="num">
                                      <p:cBhvr additive="base">
                                        <p:cTn id="13" dur="500" fill="hold"/>
                                        <p:tgtEl>
                                          <p:spTgt spid="55"/>
                                        </p:tgtEl>
                                        <p:attrNameLst>
                                          <p:attrName>ppt_x</p:attrName>
                                        </p:attrNameLst>
                                      </p:cBhvr>
                                      <p:tavLst>
                                        <p:tav tm="0">
                                          <p:val>
                                            <p:strVal val="#ppt_x"/>
                                          </p:val>
                                        </p:tav>
                                        <p:tav tm="100000">
                                          <p:val>
                                            <p:strVal val="#ppt_x"/>
                                          </p:val>
                                        </p:tav>
                                      </p:tavLst>
                                    </p:anim>
                                    <p:anim calcmode="lin" valueType="num">
                                      <p:cBhvr additive="base">
                                        <p:cTn id="14" dur="500" fill="hold"/>
                                        <p:tgtEl>
                                          <p:spTgt spid="55"/>
                                        </p:tgtEl>
                                        <p:attrNameLst>
                                          <p:attrName>ppt_y</p:attrName>
                                        </p:attrNameLst>
                                      </p:cBhvr>
                                      <p:tavLst>
                                        <p:tav tm="0">
                                          <p:val>
                                            <p:strVal val="1+#ppt_h/2"/>
                                          </p:val>
                                        </p:tav>
                                        <p:tav tm="100000">
                                          <p:val>
                                            <p:strVal val="#ppt_y"/>
                                          </p:val>
                                        </p:tav>
                                      </p:tavLst>
                                    </p:anim>
                                  </p:childTnLst>
                                </p:cTn>
                              </p:par>
                              <p:par>
                                <p:cTn id="15" presetID="22" presetClass="entr" presetSubtype="8" fill="hold" grpId="0" nodeType="withEffect">
                                  <p:stCondLst>
                                    <p:cond delay="3000"/>
                                  </p:stCondLst>
                                  <p:childTnLst>
                                    <p:set>
                                      <p:cBhvr>
                                        <p:cTn id="16" dur="1" fill="hold">
                                          <p:stCondLst>
                                            <p:cond delay="0"/>
                                          </p:stCondLst>
                                        </p:cTn>
                                        <p:tgtEl>
                                          <p:spTgt spid="54"/>
                                        </p:tgtEl>
                                        <p:attrNameLst>
                                          <p:attrName>style.visibility</p:attrName>
                                        </p:attrNameLst>
                                      </p:cBhvr>
                                      <p:to>
                                        <p:strVal val="visible"/>
                                      </p:to>
                                    </p:set>
                                    <p:animEffect transition="in" filter="wipe(left)">
                                      <p:cBhvr>
                                        <p:cTn id="17"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fill="hold" display="0">
                  <p:stCondLst>
                    <p:cond delay="indefinite"/>
                  </p:stCondLst>
                  <p:endCondLst>
                    <p:cond evt="onStopAudio" delay="0">
                      <p:tgtEl>
                        <p:sldTgt/>
                      </p:tgtEl>
                    </p:cond>
                  </p:endCondLst>
                </p:cTn>
                <p:tgtEl>
                  <p:spTgt spid="18"/>
                </p:tgtEl>
              </p:cMediaNode>
            </p:audio>
          </p:childTnLst>
        </p:cTn>
      </p:par>
    </p:tnLst>
    <p:bldLst>
      <p:bldP spid="8" grpId="0" animBg="1"/>
      <p:bldP spid="54" grpId="0" animBg="1"/>
      <p:bldP spid="5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1CCE419-BC55-49A0-897E-F7A6A811B286}"/>
              </a:ext>
            </a:extLst>
          </p:cNvPr>
          <p:cNvSpPr/>
          <p:nvPr/>
        </p:nvSpPr>
        <p:spPr>
          <a:xfrm>
            <a:off x="0" y="955635"/>
            <a:ext cx="2787999" cy="305667"/>
          </a:xfrm>
          <a:prstGeom prst="rect">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1386A22-C6A6-4F23-81E0-C7DB03D9DC78}"/>
              </a:ext>
            </a:extLst>
          </p:cNvPr>
          <p:cNvSpPr/>
          <p:nvPr/>
        </p:nvSpPr>
        <p:spPr>
          <a:xfrm>
            <a:off x="73828" y="3622263"/>
            <a:ext cx="2787999" cy="305667"/>
          </a:xfrm>
          <a:prstGeom prst="rect">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97233D-D7DB-4B72-B8DD-AA8076B2ECB2}"/>
              </a:ext>
            </a:extLst>
          </p:cNvPr>
          <p:cNvSpPr/>
          <p:nvPr/>
        </p:nvSpPr>
        <p:spPr>
          <a:xfrm>
            <a:off x="0" y="2147157"/>
            <a:ext cx="2787999" cy="305667"/>
          </a:xfrm>
          <a:prstGeom prst="rect">
            <a:avLst/>
          </a:prstGeom>
          <a:solidFill>
            <a:srgbClr val="FFFF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1555003-6C0A-4248-9398-096281EE421F}"/>
              </a:ext>
            </a:extLst>
          </p:cNvPr>
          <p:cNvGrpSpPr/>
          <p:nvPr/>
        </p:nvGrpSpPr>
        <p:grpSpPr>
          <a:xfrm>
            <a:off x="0" y="27833"/>
            <a:ext cx="6846277" cy="6830167"/>
            <a:chOff x="5345723" y="27833"/>
            <a:chExt cx="6846277" cy="6830167"/>
          </a:xfrm>
        </p:grpSpPr>
        <p:pic>
          <p:nvPicPr>
            <p:cNvPr id="4" name="Picture 3">
              <a:extLst>
                <a:ext uri="{FF2B5EF4-FFF2-40B4-BE49-F238E27FC236}">
                  <a16:creationId xmlns:a16="http://schemas.microsoft.com/office/drawing/2014/main" id="{AF5E0A75-FC93-45B5-88B5-312B1861794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72230" y="410305"/>
              <a:ext cx="3166667" cy="1237009"/>
            </a:xfrm>
            <a:prstGeom prst="rect">
              <a:avLst/>
            </a:prstGeom>
          </p:spPr>
        </p:pic>
        <p:sp>
          <p:nvSpPr>
            <p:cNvPr id="8" name="TextBox 7">
              <a:extLst>
                <a:ext uri="{FF2B5EF4-FFF2-40B4-BE49-F238E27FC236}">
                  <a16:creationId xmlns:a16="http://schemas.microsoft.com/office/drawing/2014/main" id="{A78F2E6D-88EA-4E17-B269-53617362A4D7}"/>
                </a:ext>
              </a:extLst>
            </p:cNvPr>
            <p:cNvSpPr txBox="1"/>
            <p:nvPr/>
          </p:nvSpPr>
          <p:spPr>
            <a:xfrm>
              <a:off x="5345723" y="6134100"/>
              <a:ext cx="3072540" cy="391250"/>
            </a:xfrm>
            <a:prstGeom prst="rect">
              <a:avLst/>
            </a:prstGeom>
            <a:noFill/>
          </p:spPr>
          <p:txBody>
            <a:bodyPr wrap="square" rtlCol="0">
              <a:noAutofit/>
            </a:bodyPr>
            <a:lstStyle/>
            <a:p>
              <a:r>
                <a:rPr lang="en-US" dirty="0"/>
                <a:t>A: </a:t>
              </a:r>
              <a:r>
                <a:rPr lang="en-US" dirty="0" err="1"/>
                <a:t>Prethrust</a:t>
              </a:r>
              <a:r>
                <a:rPr lang="en-US" dirty="0"/>
                <a:t> Lithofacies</a:t>
              </a:r>
            </a:p>
          </p:txBody>
        </p:sp>
        <p:sp>
          <p:nvSpPr>
            <p:cNvPr id="9" name="TextBox 8">
              <a:extLst>
                <a:ext uri="{FF2B5EF4-FFF2-40B4-BE49-F238E27FC236}">
                  <a16:creationId xmlns:a16="http://schemas.microsoft.com/office/drawing/2014/main" id="{B861E79B-397C-49AB-88F2-FA3B4363B476}"/>
                </a:ext>
              </a:extLst>
            </p:cNvPr>
            <p:cNvSpPr txBox="1"/>
            <p:nvPr/>
          </p:nvSpPr>
          <p:spPr>
            <a:xfrm>
              <a:off x="5345723" y="4474815"/>
              <a:ext cx="3072540" cy="391250"/>
            </a:xfrm>
            <a:prstGeom prst="rect">
              <a:avLst/>
            </a:prstGeom>
            <a:noFill/>
          </p:spPr>
          <p:txBody>
            <a:bodyPr wrap="square" rtlCol="0">
              <a:noAutofit/>
            </a:bodyPr>
            <a:lstStyle/>
            <a:p>
              <a:r>
                <a:rPr lang="en-US" dirty="0"/>
                <a:t>B: Location of future structural elements related to Roberts Mountains Thrust</a:t>
              </a:r>
            </a:p>
          </p:txBody>
        </p:sp>
        <p:sp>
          <p:nvSpPr>
            <p:cNvPr id="10" name="TextBox 9">
              <a:extLst>
                <a:ext uri="{FF2B5EF4-FFF2-40B4-BE49-F238E27FC236}">
                  <a16:creationId xmlns:a16="http://schemas.microsoft.com/office/drawing/2014/main" id="{6E1903CE-A4BB-4580-A29D-3D26ED37A858}"/>
                </a:ext>
              </a:extLst>
            </p:cNvPr>
            <p:cNvSpPr txBox="1"/>
            <p:nvPr/>
          </p:nvSpPr>
          <p:spPr>
            <a:xfrm>
              <a:off x="5345723" y="3295463"/>
              <a:ext cx="3072540" cy="391250"/>
            </a:xfrm>
            <a:prstGeom prst="rect">
              <a:avLst/>
            </a:prstGeom>
            <a:noFill/>
          </p:spPr>
          <p:txBody>
            <a:bodyPr wrap="square" rtlCol="0">
              <a:noAutofit/>
            </a:bodyPr>
            <a:lstStyle/>
            <a:p>
              <a:r>
                <a:rPr lang="en-US" dirty="0"/>
                <a:t>C: Emplacement phase 1, after partial under-thrusting.</a:t>
              </a:r>
            </a:p>
          </p:txBody>
        </p:sp>
        <p:sp>
          <p:nvSpPr>
            <p:cNvPr id="11" name="TextBox 10">
              <a:extLst>
                <a:ext uri="{FF2B5EF4-FFF2-40B4-BE49-F238E27FC236}">
                  <a16:creationId xmlns:a16="http://schemas.microsoft.com/office/drawing/2014/main" id="{40BDF00F-D54C-47ED-A4B6-F586CC9A14A6}"/>
                </a:ext>
              </a:extLst>
            </p:cNvPr>
            <p:cNvSpPr txBox="1"/>
            <p:nvPr/>
          </p:nvSpPr>
          <p:spPr>
            <a:xfrm>
              <a:off x="5345723" y="1835455"/>
              <a:ext cx="3072540" cy="391250"/>
            </a:xfrm>
            <a:prstGeom prst="rect">
              <a:avLst/>
            </a:prstGeom>
            <a:noFill/>
          </p:spPr>
          <p:txBody>
            <a:bodyPr wrap="square" rtlCol="0">
              <a:noAutofit/>
            </a:bodyPr>
            <a:lstStyle/>
            <a:p>
              <a:r>
                <a:rPr lang="en-US" dirty="0"/>
                <a:t>D: Emplacement phase 2, after descent of continental crust and after flysch trough has formed. </a:t>
              </a:r>
            </a:p>
          </p:txBody>
        </p:sp>
        <p:sp>
          <p:nvSpPr>
            <p:cNvPr id="12" name="TextBox 11">
              <a:extLst>
                <a:ext uri="{FF2B5EF4-FFF2-40B4-BE49-F238E27FC236}">
                  <a16:creationId xmlns:a16="http://schemas.microsoft.com/office/drawing/2014/main" id="{1DF81D09-8C49-401E-9E1F-3E553A6DDCC7}"/>
                </a:ext>
              </a:extLst>
            </p:cNvPr>
            <p:cNvSpPr txBox="1"/>
            <p:nvPr/>
          </p:nvSpPr>
          <p:spPr>
            <a:xfrm>
              <a:off x="5345723" y="649171"/>
              <a:ext cx="3072540" cy="391250"/>
            </a:xfrm>
            <a:prstGeom prst="rect">
              <a:avLst/>
            </a:prstGeom>
            <a:noFill/>
          </p:spPr>
          <p:txBody>
            <a:bodyPr wrap="square" rtlCol="0">
              <a:noAutofit/>
            </a:bodyPr>
            <a:lstStyle/>
            <a:p>
              <a:r>
                <a:rPr lang="en-US" dirty="0"/>
                <a:t>E: Post-emplacement isostatic uplift of allochthon and deposition of molasse. </a:t>
              </a:r>
            </a:p>
          </p:txBody>
        </p:sp>
        <p:pic>
          <p:nvPicPr>
            <p:cNvPr id="2" name="Picture 1">
              <a:extLst>
                <a:ext uri="{FF2B5EF4-FFF2-40B4-BE49-F238E27FC236}">
                  <a16:creationId xmlns:a16="http://schemas.microsoft.com/office/drawing/2014/main" id="{96A1368B-E062-4780-83AC-E76CCE8718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372230" y="4138952"/>
              <a:ext cx="3819770" cy="2719048"/>
            </a:xfrm>
            <a:prstGeom prst="rect">
              <a:avLst/>
            </a:prstGeom>
          </p:spPr>
        </p:pic>
        <p:sp>
          <p:nvSpPr>
            <p:cNvPr id="7" name="TextBox 6">
              <a:extLst>
                <a:ext uri="{FF2B5EF4-FFF2-40B4-BE49-F238E27FC236}">
                  <a16:creationId xmlns:a16="http://schemas.microsoft.com/office/drawing/2014/main" id="{6EF741AC-CA10-4DB1-B53F-155C7E2DE468}"/>
                </a:ext>
              </a:extLst>
            </p:cNvPr>
            <p:cNvSpPr txBox="1"/>
            <p:nvPr/>
          </p:nvSpPr>
          <p:spPr>
            <a:xfrm>
              <a:off x="5514313" y="27833"/>
              <a:ext cx="6012547" cy="382472"/>
            </a:xfrm>
            <a:prstGeom prst="rect">
              <a:avLst/>
            </a:prstGeom>
            <a:solidFill>
              <a:srgbClr val="0000FF"/>
            </a:solidFill>
          </p:spPr>
          <p:txBody>
            <a:bodyPr wrap="square" rtlCol="0">
              <a:noAutofit/>
            </a:bodyPr>
            <a:lstStyle/>
            <a:p>
              <a:r>
                <a:rPr lang="en-US" b="1" dirty="0">
                  <a:solidFill>
                    <a:srgbClr val="FFFF00"/>
                  </a:solidFill>
                </a:rPr>
                <a:t>Johnson and </a:t>
              </a:r>
              <a:r>
                <a:rPr lang="en-US" b="1" dirty="0" err="1">
                  <a:solidFill>
                    <a:srgbClr val="FFFF00"/>
                  </a:solidFill>
                </a:rPr>
                <a:t>Pendergast</a:t>
              </a:r>
              <a:r>
                <a:rPr lang="en-US" b="1" dirty="0">
                  <a:solidFill>
                    <a:srgbClr val="FFFF00"/>
                  </a:solidFill>
                </a:rPr>
                <a:t>, 1981: GSA Bulletin v.92, p. 648-658.</a:t>
              </a:r>
            </a:p>
          </p:txBody>
        </p:sp>
        <p:pic>
          <p:nvPicPr>
            <p:cNvPr id="3" name="Picture 2">
              <a:extLst>
                <a:ext uri="{FF2B5EF4-FFF2-40B4-BE49-F238E27FC236}">
                  <a16:creationId xmlns:a16="http://schemas.microsoft.com/office/drawing/2014/main" id="{CAABC304-7603-4ECF-A4D7-E657515E79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72230" y="1555228"/>
              <a:ext cx="3314286" cy="2804762"/>
            </a:xfrm>
            <a:prstGeom prst="rect">
              <a:avLst/>
            </a:prstGeom>
          </p:spPr>
        </p:pic>
      </p:grpSp>
      <p:pic>
        <p:nvPicPr>
          <p:cNvPr id="15" name="Picture 14">
            <a:extLst>
              <a:ext uri="{FF2B5EF4-FFF2-40B4-BE49-F238E27FC236}">
                <a16:creationId xmlns:a16="http://schemas.microsoft.com/office/drawing/2014/main" id="{21B8EEB4-1BA9-4EEA-B0E8-7E87B5B71FA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40793" y="200737"/>
            <a:ext cx="5612699" cy="3094726"/>
          </a:xfrm>
          <a:prstGeom prst="rect">
            <a:avLst/>
          </a:prstGeom>
        </p:spPr>
      </p:pic>
      <p:pic>
        <p:nvPicPr>
          <p:cNvPr id="16" name="Picture 15">
            <a:extLst>
              <a:ext uri="{FF2B5EF4-FFF2-40B4-BE49-F238E27FC236}">
                <a16:creationId xmlns:a16="http://schemas.microsoft.com/office/drawing/2014/main" id="{3112395D-166B-4FE8-8ECA-10FEBAF3B59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8205" y="3576155"/>
            <a:ext cx="5313795" cy="3281845"/>
          </a:xfrm>
          <a:prstGeom prst="rect">
            <a:avLst/>
          </a:prstGeom>
          <a:solidFill>
            <a:schemeClr val="tx1"/>
          </a:solidFill>
        </p:spPr>
      </p:pic>
      <p:sp>
        <p:nvSpPr>
          <p:cNvPr id="17" name="TextBox 16">
            <a:extLst>
              <a:ext uri="{FF2B5EF4-FFF2-40B4-BE49-F238E27FC236}">
                <a16:creationId xmlns:a16="http://schemas.microsoft.com/office/drawing/2014/main" id="{933218E0-54BE-4903-9CDD-7F3CFBBF4AC0}"/>
              </a:ext>
            </a:extLst>
          </p:cNvPr>
          <p:cNvSpPr txBox="1"/>
          <p:nvPr/>
        </p:nvSpPr>
        <p:spPr>
          <a:xfrm>
            <a:off x="7353300" y="1263882"/>
            <a:ext cx="715260" cy="338554"/>
          </a:xfrm>
          <a:prstGeom prst="rect">
            <a:avLst/>
          </a:prstGeom>
          <a:solidFill>
            <a:srgbClr val="EAA7CA"/>
          </a:solidFill>
        </p:spPr>
        <p:txBody>
          <a:bodyPr wrap="none" rtlCol="0">
            <a:spAutoFit/>
          </a:bodyPr>
          <a:lstStyle/>
          <a:p>
            <a:r>
              <a:rPr lang="en-US" sz="800" dirty="0"/>
              <a:t>Accretionary</a:t>
            </a:r>
          </a:p>
          <a:p>
            <a:r>
              <a:rPr lang="en-US" sz="800" dirty="0"/>
              <a:t>Prism</a:t>
            </a:r>
          </a:p>
        </p:txBody>
      </p:sp>
      <p:pic>
        <p:nvPicPr>
          <p:cNvPr id="5" name="Picture 4">
            <a:extLst>
              <a:ext uri="{FF2B5EF4-FFF2-40B4-BE49-F238E27FC236}">
                <a16:creationId xmlns:a16="http://schemas.microsoft.com/office/drawing/2014/main" id="{69BCAF48-A066-4FC8-862C-E2D2CEEA54A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340793" y="0"/>
            <a:ext cx="5851207" cy="3548321"/>
          </a:xfrm>
          <a:prstGeom prst="rect">
            <a:avLst/>
          </a:prstGeom>
          <a:solidFill>
            <a:schemeClr val="bg1"/>
          </a:solidFill>
        </p:spPr>
      </p:pic>
      <p:sp>
        <p:nvSpPr>
          <p:cNvPr id="14" name="TextBox 13">
            <a:extLst>
              <a:ext uri="{FF2B5EF4-FFF2-40B4-BE49-F238E27FC236}">
                <a16:creationId xmlns:a16="http://schemas.microsoft.com/office/drawing/2014/main" id="{715F5BC3-D0F6-4885-9F39-64E47FC4D7CE}"/>
              </a:ext>
            </a:extLst>
          </p:cNvPr>
          <p:cNvSpPr txBox="1"/>
          <p:nvPr/>
        </p:nvSpPr>
        <p:spPr>
          <a:xfrm>
            <a:off x="9741604" y="3692031"/>
            <a:ext cx="2211888" cy="707886"/>
          </a:xfrm>
          <a:prstGeom prst="rect">
            <a:avLst/>
          </a:prstGeom>
          <a:noFill/>
        </p:spPr>
        <p:txBody>
          <a:bodyPr wrap="none" rtlCol="0">
            <a:spAutoFit/>
          </a:bodyPr>
          <a:lstStyle/>
          <a:p>
            <a:r>
              <a:rPr lang="en-US" sz="2000" b="1" dirty="0"/>
              <a:t>Recent Continental</a:t>
            </a:r>
          </a:p>
          <a:p>
            <a:r>
              <a:rPr lang="en-US" sz="2000" b="1" dirty="0"/>
              <a:t>Subduction Zone</a:t>
            </a:r>
          </a:p>
        </p:txBody>
      </p:sp>
      <p:sp>
        <p:nvSpPr>
          <p:cNvPr id="21" name="Freeform: Shape 20">
            <a:extLst>
              <a:ext uri="{FF2B5EF4-FFF2-40B4-BE49-F238E27FC236}">
                <a16:creationId xmlns:a16="http://schemas.microsoft.com/office/drawing/2014/main" id="{6F1AD10F-E795-48EF-BF59-364D81DCE2B6}"/>
              </a:ext>
            </a:extLst>
          </p:cNvPr>
          <p:cNvSpPr>
            <a:spLocks noChangeAspect="1"/>
          </p:cNvSpPr>
          <p:nvPr/>
        </p:nvSpPr>
        <p:spPr>
          <a:xfrm>
            <a:off x="6857586" y="1337385"/>
            <a:ext cx="1468538" cy="510389"/>
          </a:xfrm>
          <a:custGeom>
            <a:avLst/>
            <a:gdLst>
              <a:gd name="connsiteX0" fmla="*/ 0 w 3187700"/>
              <a:gd name="connsiteY0" fmla="*/ 254000 h 1371600"/>
              <a:gd name="connsiteX1" fmla="*/ 533400 w 3187700"/>
              <a:gd name="connsiteY1" fmla="*/ 88900 h 1371600"/>
              <a:gd name="connsiteX2" fmla="*/ 1003300 w 3187700"/>
              <a:gd name="connsiteY2" fmla="*/ 38100 h 1371600"/>
              <a:gd name="connsiteX3" fmla="*/ 1270000 w 3187700"/>
              <a:gd name="connsiteY3" fmla="*/ 0 h 1371600"/>
              <a:gd name="connsiteX4" fmla="*/ 1485900 w 3187700"/>
              <a:gd name="connsiteY4" fmla="*/ 12700 h 1371600"/>
              <a:gd name="connsiteX5" fmla="*/ 1727200 w 3187700"/>
              <a:gd name="connsiteY5" fmla="*/ 38100 h 1371600"/>
              <a:gd name="connsiteX6" fmla="*/ 2336800 w 3187700"/>
              <a:gd name="connsiteY6" fmla="*/ 50800 h 1371600"/>
              <a:gd name="connsiteX7" fmla="*/ 2578100 w 3187700"/>
              <a:gd name="connsiteY7" fmla="*/ 76200 h 1371600"/>
              <a:gd name="connsiteX8" fmla="*/ 2819400 w 3187700"/>
              <a:gd name="connsiteY8" fmla="*/ 177800 h 1371600"/>
              <a:gd name="connsiteX9" fmla="*/ 3187700 w 3187700"/>
              <a:gd name="connsiteY9" fmla="*/ 215900 h 1371600"/>
              <a:gd name="connsiteX10" fmla="*/ 2476500 w 3187700"/>
              <a:gd name="connsiteY10" fmla="*/ 1231900 h 1371600"/>
              <a:gd name="connsiteX11" fmla="*/ 1879600 w 3187700"/>
              <a:gd name="connsiteY11" fmla="*/ 1333500 h 1371600"/>
              <a:gd name="connsiteX12" fmla="*/ 1320800 w 3187700"/>
              <a:gd name="connsiteY12" fmla="*/ 1371600 h 1371600"/>
              <a:gd name="connsiteX13" fmla="*/ 431800 w 3187700"/>
              <a:gd name="connsiteY13" fmla="*/ 1333500 h 1371600"/>
              <a:gd name="connsiteX14" fmla="*/ 12700 w 3187700"/>
              <a:gd name="connsiteY14" fmla="*/ 1257300 h 1371600"/>
              <a:gd name="connsiteX15" fmla="*/ 0 w 3187700"/>
              <a:gd name="connsiteY15" fmla="*/ 25400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87700" h="1371600">
                <a:moveTo>
                  <a:pt x="0" y="254000"/>
                </a:moveTo>
                <a:lnTo>
                  <a:pt x="533400" y="88900"/>
                </a:lnTo>
                <a:lnTo>
                  <a:pt x="1003300" y="38100"/>
                </a:lnTo>
                <a:lnTo>
                  <a:pt x="1270000" y="0"/>
                </a:lnTo>
                <a:lnTo>
                  <a:pt x="1485900" y="12700"/>
                </a:lnTo>
                <a:lnTo>
                  <a:pt x="1727200" y="38100"/>
                </a:lnTo>
                <a:lnTo>
                  <a:pt x="2336800" y="50800"/>
                </a:lnTo>
                <a:lnTo>
                  <a:pt x="2578100" y="76200"/>
                </a:lnTo>
                <a:lnTo>
                  <a:pt x="2819400" y="177800"/>
                </a:lnTo>
                <a:lnTo>
                  <a:pt x="3187700" y="215900"/>
                </a:lnTo>
                <a:lnTo>
                  <a:pt x="2476500" y="1231900"/>
                </a:lnTo>
                <a:lnTo>
                  <a:pt x="1879600" y="1333500"/>
                </a:lnTo>
                <a:lnTo>
                  <a:pt x="1320800" y="1371600"/>
                </a:lnTo>
                <a:lnTo>
                  <a:pt x="431800" y="1333500"/>
                </a:lnTo>
                <a:lnTo>
                  <a:pt x="12700" y="1257300"/>
                </a:lnTo>
                <a:lnTo>
                  <a:pt x="0" y="254000"/>
                </a:lnTo>
                <a:close/>
              </a:path>
            </a:pathLst>
          </a:custGeom>
          <a:blipFill>
            <a:blip r:embed="rId11"/>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3364BDA-DDF5-4234-BA24-C60EC45478DB}"/>
              </a:ext>
            </a:extLst>
          </p:cNvPr>
          <p:cNvSpPr txBox="1"/>
          <p:nvPr/>
        </p:nvSpPr>
        <p:spPr>
          <a:xfrm>
            <a:off x="6940475" y="1305956"/>
            <a:ext cx="1270284" cy="584775"/>
          </a:xfrm>
          <a:prstGeom prst="rect">
            <a:avLst/>
          </a:prstGeom>
          <a:noFill/>
        </p:spPr>
        <p:txBody>
          <a:bodyPr wrap="none" rtlCol="0">
            <a:spAutoFit/>
          </a:bodyPr>
          <a:lstStyle/>
          <a:p>
            <a:r>
              <a:rPr lang="en-US" sz="1600" b="1" dirty="0">
                <a:solidFill>
                  <a:srgbClr val="FFFF00"/>
                </a:solidFill>
              </a:rPr>
              <a:t>Accretionary</a:t>
            </a:r>
          </a:p>
          <a:p>
            <a:r>
              <a:rPr lang="en-US" sz="1600" b="1" dirty="0">
                <a:solidFill>
                  <a:srgbClr val="FFFF00"/>
                </a:solidFill>
              </a:rPr>
              <a:t>Prism</a:t>
            </a:r>
          </a:p>
        </p:txBody>
      </p:sp>
      <p:pic>
        <p:nvPicPr>
          <p:cNvPr id="20" name="Slide_35_Portland_Audio_Project">
            <a:hlinkClick r:id="" action="ppaction://media"/>
            <a:extLst>
              <a:ext uri="{FF2B5EF4-FFF2-40B4-BE49-F238E27FC236}">
                <a16:creationId xmlns:a16="http://schemas.microsoft.com/office/drawing/2014/main" id="{E66E3AA5-DB28-4B55-8BAD-0FDB1B27571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915858819"/>
      </p:ext>
    </p:extLst>
  </p:cSld>
  <p:clrMapOvr>
    <a:masterClrMapping/>
  </p:clrMapOvr>
  <mc:AlternateContent xmlns:mc="http://schemas.openxmlformats.org/markup-compatibility/2006" xmlns:p14="http://schemas.microsoft.com/office/powerpoint/2010/main">
    <mc:Choice Requires="p14">
      <p:transition spd="slow" p14:dur="2000" advTm="22000"/>
    </mc:Choice>
    <mc:Fallback xmlns="">
      <p:transition spd="slow"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85"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3EC4AF-CC99-441D-9E8F-5859CAFE1760}"/>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a:stretch/>
        </p:blipFill>
        <p:spPr>
          <a:xfrm>
            <a:off x="4494922" y="0"/>
            <a:ext cx="7697078" cy="6858000"/>
          </a:xfrm>
          <a:prstGeom prst="rect">
            <a:avLst/>
          </a:prstGeom>
          <a:ln>
            <a:solidFill>
              <a:schemeClr val="tx1"/>
            </a:solidFill>
          </a:ln>
        </p:spPr>
      </p:pic>
      <p:pic>
        <p:nvPicPr>
          <p:cNvPr id="6" name="Picture 5">
            <a:extLst>
              <a:ext uri="{FF2B5EF4-FFF2-40B4-BE49-F238E27FC236}">
                <a16:creationId xmlns:a16="http://schemas.microsoft.com/office/drawing/2014/main" id="{38CF119C-8FA9-4DAC-B984-98ADFDE6B6C7}"/>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rcRect/>
          <a:stretch/>
        </p:blipFill>
        <p:spPr>
          <a:xfrm>
            <a:off x="0" y="-19388"/>
            <a:ext cx="6096000" cy="5737903"/>
          </a:xfrm>
          <a:prstGeom prst="rect">
            <a:avLst/>
          </a:prstGeom>
          <a:ln>
            <a:solidFill>
              <a:schemeClr val="tx1"/>
            </a:solidFill>
          </a:ln>
        </p:spPr>
      </p:pic>
      <p:grpSp>
        <p:nvGrpSpPr>
          <p:cNvPr id="22" name="Group 21">
            <a:extLst>
              <a:ext uri="{FF2B5EF4-FFF2-40B4-BE49-F238E27FC236}">
                <a16:creationId xmlns:a16="http://schemas.microsoft.com/office/drawing/2014/main" id="{746CD0C4-4BA9-48CB-AD75-F5FC5AFDDCB3}"/>
              </a:ext>
            </a:extLst>
          </p:cNvPr>
          <p:cNvGrpSpPr/>
          <p:nvPr/>
        </p:nvGrpSpPr>
        <p:grpSpPr>
          <a:xfrm>
            <a:off x="1839082" y="1656843"/>
            <a:ext cx="1267969" cy="1657857"/>
            <a:chOff x="1839082" y="1656843"/>
            <a:chExt cx="1267969" cy="1657857"/>
          </a:xfrm>
        </p:grpSpPr>
        <p:cxnSp>
          <p:nvCxnSpPr>
            <p:cNvPr id="25" name="Straight Arrow Connector 24">
              <a:extLst>
                <a:ext uri="{FF2B5EF4-FFF2-40B4-BE49-F238E27FC236}">
                  <a16:creationId xmlns:a16="http://schemas.microsoft.com/office/drawing/2014/main" id="{8A515AE2-DB85-44FA-93F7-E111B01D983C}"/>
                </a:ext>
              </a:extLst>
            </p:cNvPr>
            <p:cNvCxnSpPr>
              <a:cxnSpLocks/>
            </p:cNvCxnSpPr>
            <p:nvPr/>
          </p:nvCxnSpPr>
          <p:spPr>
            <a:xfrm>
              <a:off x="2421646" y="2032618"/>
              <a:ext cx="604838" cy="12443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A498EC2-510A-42A1-9F7E-3322C1E60658}"/>
                </a:ext>
              </a:extLst>
            </p:cNvPr>
            <p:cNvCxnSpPr/>
            <p:nvPr/>
          </p:nvCxnSpPr>
          <p:spPr>
            <a:xfrm>
              <a:off x="1903035" y="2808466"/>
              <a:ext cx="604838" cy="147638"/>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613E090E-B96B-467A-B946-A8BA415E75EE}"/>
                </a:ext>
              </a:extLst>
            </p:cNvPr>
            <p:cNvCxnSpPr>
              <a:cxnSpLocks/>
            </p:cNvCxnSpPr>
            <p:nvPr/>
          </p:nvCxnSpPr>
          <p:spPr>
            <a:xfrm flipH="1" flipV="1">
              <a:off x="2522141" y="1656843"/>
              <a:ext cx="584910" cy="105790"/>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B879DDB-ADC7-4CE0-AF8C-C19CA6527C9A}"/>
                </a:ext>
              </a:extLst>
            </p:cNvPr>
            <p:cNvCxnSpPr>
              <a:cxnSpLocks/>
            </p:cNvCxnSpPr>
            <p:nvPr/>
          </p:nvCxnSpPr>
          <p:spPr>
            <a:xfrm flipH="1" flipV="1">
              <a:off x="1839082" y="3167877"/>
              <a:ext cx="582564" cy="146823"/>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5" name="Rectangle 4">
            <a:extLst>
              <a:ext uri="{FF2B5EF4-FFF2-40B4-BE49-F238E27FC236}">
                <a16:creationId xmlns:a16="http://schemas.microsoft.com/office/drawing/2014/main" id="{E9C1EB43-121F-40F0-A35B-355253D626BA}"/>
              </a:ext>
            </a:extLst>
          </p:cNvPr>
          <p:cNvSpPr/>
          <p:nvPr/>
        </p:nvSpPr>
        <p:spPr>
          <a:xfrm>
            <a:off x="3881438" y="3971925"/>
            <a:ext cx="195262" cy="161925"/>
          </a:xfrm>
          <a:prstGeom prst="rect">
            <a:avLst/>
          </a:prstGeom>
          <a:solidFill>
            <a:srgbClr val="142A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FEA9A25-9C3C-4F19-8253-6A7974670EC4}"/>
              </a:ext>
            </a:extLst>
          </p:cNvPr>
          <p:cNvGrpSpPr/>
          <p:nvPr/>
        </p:nvGrpSpPr>
        <p:grpSpPr>
          <a:xfrm>
            <a:off x="9189912" y="1709738"/>
            <a:ext cx="1673351" cy="1490512"/>
            <a:chOff x="9189912" y="1709738"/>
            <a:chExt cx="1673351" cy="1490512"/>
          </a:xfrm>
        </p:grpSpPr>
        <p:sp>
          <p:nvSpPr>
            <p:cNvPr id="4" name="Freeform: Shape 3">
              <a:extLst>
                <a:ext uri="{FF2B5EF4-FFF2-40B4-BE49-F238E27FC236}">
                  <a16:creationId xmlns:a16="http://schemas.microsoft.com/office/drawing/2014/main" id="{BD6C3FCB-2AEB-4C05-8166-1E525AEFEFCB}"/>
                </a:ext>
              </a:extLst>
            </p:cNvPr>
            <p:cNvSpPr>
              <a:spLocks noChangeAspect="1"/>
            </p:cNvSpPr>
            <p:nvPr/>
          </p:nvSpPr>
          <p:spPr>
            <a:xfrm>
              <a:off x="10269004" y="2132076"/>
              <a:ext cx="579665" cy="914400"/>
            </a:xfrm>
            <a:custGeom>
              <a:avLst/>
              <a:gdLst>
                <a:gd name="connsiteX0" fmla="*/ 2864224 w 2864224"/>
                <a:gd name="connsiteY0" fmla="*/ 0 h 4518212"/>
                <a:gd name="connsiteX1" fmla="*/ 2864224 w 2864224"/>
                <a:gd name="connsiteY1" fmla="*/ 0 h 4518212"/>
                <a:gd name="connsiteX2" fmla="*/ 2743200 w 2864224"/>
                <a:gd name="connsiteY2" fmla="*/ 336177 h 4518212"/>
                <a:gd name="connsiteX3" fmla="*/ 2662518 w 2864224"/>
                <a:gd name="connsiteY3" fmla="*/ 591671 h 4518212"/>
                <a:gd name="connsiteX4" fmla="*/ 2554942 w 2864224"/>
                <a:gd name="connsiteY4" fmla="*/ 793377 h 4518212"/>
                <a:gd name="connsiteX5" fmla="*/ 2447365 w 2864224"/>
                <a:gd name="connsiteY5" fmla="*/ 914400 h 4518212"/>
                <a:gd name="connsiteX6" fmla="*/ 2339789 w 2864224"/>
                <a:gd name="connsiteY6" fmla="*/ 941294 h 4518212"/>
                <a:gd name="connsiteX7" fmla="*/ 2178424 w 2864224"/>
                <a:gd name="connsiteY7" fmla="*/ 927847 h 4518212"/>
                <a:gd name="connsiteX8" fmla="*/ 2017059 w 2864224"/>
                <a:gd name="connsiteY8" fmla="*/ 927847 h 4518212"/>
                <a:gd name="connsiteX9" fmla="*/ 1842248 w 2864224"/>
                <a:gd name="connsiteY9" fmla="*/ 968188 h 4518212"/>
                <a:gd name="connsiteX10" fmla="*/ 1640542 w 2864224"/>
                <a:gd name="connsiteY10" fmla="*/ 1048871 h 4518212"/>
                <a:gd name="connsiteX11" fmla="*/ 1613648 w 2864224"/>
                <a:gd name="connsiteY11" fmla="*/ 1237130 h 4518212"/>
                <a:gd name="connsiteX12" fmla="*/ 1600200 w 2864224"/>
                <a:gd name="connsiteY12" fmla="*/ 1438835 h 4518212"/>
                <a:gd name="connsiteX13" fmla="*/ 1600200 w 2864224"/>
                <a:gd name="connsiteY13" fmla="*/ 1869141 h 4518212"/>
                <a:gd name="connsiteX14" fmla="*/ 1573306 w 2864224"/>
                <a:gd name="connsiteY14" fmla="*/ 1922930 h 4518212"/>
                <a:gd name="connsiteX15" fmla="*/ 1492624 w 2864224"/>
                <a:gd name="connsiteY15" fmla="*/ 2070847 h 4518212"/>
                <a:gd name="connsiteX16" fmla="*/ 1492624 w 2864224"/>
                <a:gd name="connsiteY16" fmla="*/ 2272553 h 4518212"/>
                <a:gd name="connsiteX17" fmla="*/ 1519518 w 2864224"/>
                <a:gd name="connsiteY17" fmla="*/ 2407024 h 4518212"/>
                <a:gd name="connsiteX18" fmla="*/ 1506071 w 2864224"/>
                <a:gd name="connsiteY18" fmla="*/ 2756647 h 4518212"/>
                <a:gd name="connsiteX19" fmla="*/ 1452283 w 2864224"/>
                <a:gd name="connsiteY19" fmla="*/ 2918012 h 4518212"/>
                <a:gd name="connsiteX20" fmla="*/ 1411942 w 2864224"/>
                <a:gd name="connsiteY20" fmla="*/ 3146612 h 4518212"/>
                <a:gd name="connsiteX21" fmla="*/ 1371600 w 2864224"/>
                <a:gd name="connsiteY21" fmla="*/ 3429000 h 4518212"/>
                <a:gd name="connsiteX22" fmla="*/ 1264024 w 2864224"/>
                <a:gd name="connsiteY22" fmla="*/ 3657600 h 4518212"/>
                <a:gd name="connsiteX23" fmla="*/ 1237130 w 2864224"/>
                <a:gd name="connsiteY23" fmla="*/ 3832412 h 4518212"/>
                <a:gd name="connsiteX24" fmla="*/ 1021977 w 2864224"/>
                <a:gd name="connsiteY24" fmla="*/ 3939988 h 4518212"/>
                <a:gd name="connsiteX25" fmla="*/ 726142 w 2864224"/>
                <a:gd name="connsiteY25" fmla="*/ 4141694 h 4518212"/>
                <a:gd name="connsiteX26" fmla="*/ 403412 w 2864224"/>
                <a:gd name="connsiteY26" fmla="*/ 4303059 h 4518212"/>
                <a:gd name="connsiteX27" fmla="*/ 228600 w 2864224"/>
                <a:gd name="connsiteY27" fmla="*/ 4410635 h 4518212"/>
                <a:gd name="connsiteX28" fmla="*/ 0 w 2864224"/>
                <a:gd name="connsiteY28" fmla="*/ 4518212 h 4518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864224" h="4518212">
                  <a:moveTo>
                    <a:pt x="2864224" y="0"/>
                  </a:moveTo>
                  <a:lnTo>
                    <a:pt x="2864224" y="0"/>
                  </a:lnTo>
                  <a:lnTo>
                    <a:pt x="2743200" y="336177"/>
                  </a:lnTo>
                  <a:lnTo>
                    <a:pt x="2662518" y="591671"/>
                  </a:lnTo>
                  <a:lnTo>
                    <a:pt x="2554942" y="793377"/>
                  </a:lnTo>
                  <a:lnTo>
                    <a:pt x="2447365" y="914400"/>
                  </a:lnTo>
                  <a:lnTo>
                    <a:pt x="2339789" y="941294"/>
                  </a:lnTo>
                  <a:lnTo>
                    <a:pt x="2178424" y="927847"/>
                  </a:lnTo>
                  <a:lnTo>
                    <a:pt x="2017059" y="927847"/>
                  </a:lnTo>
                  <a:lnTo>
                    <a:pt x="1842248" y="968188"/>
                  </a:lnTo>
                  <a:lnTo>
                    <a:pt x="1640542" y="1048871"/>
                  </a:lnTo>
                  <a:lnTo>
                    <a:pt x="1613648" y="1237130"/>
                  </a:lnTo>
                  <a:lnTo>
                    <a:pt x="1600200" y="1438835"/>
                  </a:lnTo>
                  <a:lnTo>
                    <a:pt x="1600200" y="1869141"/>
                  </a:lnTo>
                  <a:lnTo>
                    <a:pt x="1573306" y="1922930"/>
                  </a:lnTo>
                  <a:lnTo>
                    <a:pt x="1492624" y="2070847"/>
                  </a:lnTo>
                  <a:lnTo>
                    <a:pt x="1492624" y="2272553"/>
                  </a:lnTo>
                  <a:lnTo>
                    <a:pt x="1519518" y="2407024"/>
                  </a:lnTo>
                  <a:lnTo>
                    <a:pt x="1506071" y="2756647"/>
                  </a:lnTo>
                  <a:lnTo>
                    <a:pt x="1452283" y="2918012"/>
                  </a:lnTo>
                  <a:lnTo>
                    <a:pt x="1411942" y="3146612"/>
                  </a:lnTo>
                  <a:lnTo>
                    <a:pt x="1371600" y="3429000"/>
                  </a:lnTo>
                  <a:lnTo>
                    <a:pt x="1264024" y="3657600"/>
                  </a:lnTo>
                  <a:lnTo>
                    <a:pt x="1237130" y="3832412"/>
                  </a:lnTo>
                  <a:lnTo>
                    <a:pt x="1021977" y="3939988"/>
                  </a:lnTo>
                  <a:lnTo>
                    <a:pt x="726142" y="4141694"/>
                  </a:lnTo>
                  <a:lnTo>
                    <a:pt x="403412" y="4303059"/>
                  </a:lnTo>
                  <a:lnTo>
                    <a:pt x="228600" y="4410635"/>
                  </a:lnTo>
                  <a:lnTo>
                    <a:pt x="0" y="4518212"/>
                  </a:lnTo>
                </a:path>
              </a:pathLst>
            </a:cu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Shape 1">
              <a:extLst>
                <a:ext uri="{FF2B5EF4-FFF2-40B4-BE49-F238E27FC236}">
                  <a16:creationId xmlns:a16="http://schemas.microsoft.com/office/drawing/2014/main" id="{282AA334-081B-48E6-B020-931060A6110B}"/>
                </a:ext>
              </a:extLst>
            </p:cNvPr>
            <p:cNvSpPr/>
            <p:nvPr/>
          </p:nvSpPr>
          <p:spPr>
            <a:xfrm>
              <a:off x="9644063" y="1709738"/>
              <a:ext cx="1219200" cy="428625"/>
            </a:xfrm>
            <a:custGeom>
              <a:avLst/>
              <a:gdLst>
                <a:gd name="connsiteX0" fmla="*/ 1209675 w 1219200"/>
                <a:gd name="connsiteY0" fmla="*/ 428625 h 428625"/>
                <a:gd name="connsiteX1" fmla="*/ 1219200 w 1219200"/>
                <a:gd name="connsiteY1" fmla="*/ 323850 h 428625"/>
                <a:gd name="connsiteX2" fmla="*/ 1162050 w 1219200"/>
                <a:gd name="connsiteY2" fmla="*/ 252412 h 428625"/>
                <a:gd name="connsiteX3" fmla="*/ 1009650 w 1219200"/>
                <a:gd name="connsiteY3" fmla="*/ 204787 h 428625"/>
                <a:gd name="connsiteX4" fmla="*/ 947737 w 1219200"/>
                <a:gd name="connsiteY4" fmla="*/ 185737 h 428625"/>
                <a:gd name="connsiteX5" fmla="*/ 600075 w 1219200"/>
                <a:gd name="connsiteY5" fmla="*/ 123825 h 428625"/>
                <a:gd name="connsiteX6" fmla="*/ 257175 w 1219200"/>
                <a:gd name="connsiteY6" fmla="*/ 42862 h 428625"/>
                <a:gd name="connsiteX7" fmla="*/ 0 w 1219200"/>
                <a:gd name="connsiteY7"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 h="428625">
                  <a:moveTo>
                    <a:pt x="1209675" y="428625"/>
                  </a:moveTo>
                  <a:lnTo>
                    <a:pt x="1219200" y="323850"/>
                  </a:lnTo>
                  <a:lnTo>
                    <a:pt x="1162050" y="252412"/>
                  </a:lnTo>
                  <a:lnTo>
                    <a:pt x="1009650" y="204787"/>
                  </a:lnTo>
                  <a:cubicBezTo>
                    <a:pt x="960984" y="183158"/>
                    <a:pt x="982422" y="185737"/>
                    <a:pt x="947737" y="185737"/>
                  </a:cubicBezTo>
                  <a:lnTo>
                    <a:pt x="600075" y="123825"/>
                  </a:lnTo>
                  <a:lnTo>
                    <a:pt x="257175" y="42862"/>
                  </a:lnTo>
                  <a:lnTo>
                    <a:pt x="0" y="0"/>
                  </a:lnTo>
                </a:path>
              </a:pathLst>
            </a:custGeom>
            <a:noFill/>
            <a:ln w="7620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DAEC48A-C818-4808-BCB9-D8BC21F5320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r="17488"/>
            <a:stretch/>
          </p:blipFill>
          <p:spPr>
            <a:xfrm rot="21066431">
              <a:off x="9189912" y="2639369"/>
              <a:ext cx="1061406" cy="560881"/>
            </a:xfrm>
            <a:prstGeom prst="rect">
              <a:avLst/>
            </a:prstGeom>
          </p:spPr>
        </p:pic>
      </p:grpSp>
      <p:grpSp>
        <p:nvGrpSpPr>
          <p:cNvPr id="13" name="Group 12">
            <a:extLst>
              <a:ext uri="{FF2B5EF4-FFF2-40B4-BE49-F238E27FC236}">
                <a16:creationId xmlns:a16="http://schemas.microsoft.com/office/drawing/2014/main" id="{FC44471D-8F0B-485C-AF85-7210A3A8E011}"/>
              </a:ext>
            </a:extLst>
          </p:cNvPr>
          <p:cNvGrpSpPr/>
          <p:nvPr/>
        </p:nvGrpSpPr>
        <p:grpSpPr>
          <a:xfrm>
            <a:off x="6257642" y="1551568"/>
            <a:ext cx="995249" cy="369332"/>
            <a:chOff x="6257642" y="4083753"/>
            <a:chExt cx="995249" cy="369332"/>
          </a:xfrm>
        </p:grpSpPr>
        <p:cxnSp>
          <p:nvCxnSpPr>
            <p:cNvPr id="15" name="Straight Connector 14">
              <a:extLst>
                <a:ext uri="{FF2B5EF4-FFF2-40B4-BE49-F238E27FC236}">
                  <a16:creationId xmlns:a16="http://schemas.microsoft.com/office/drawing/2014/main" id="{C8FF44AA-3FAF-49FB-A78F-7626699A1BF3}"/>
                </a:ext>
              </a:extLst>
            </p:cNvPr>
            <p:cNvCxnSpPr>
              <a:cxnSpLocks/>
            </p:cNvCxnSpPr>
            <p:nvPr/>
          </p:nvCxnSpPr>
          <p:spPr>
            <a:xfrm>
              <a:off x="6257642" y="4453085"/>
              <a:ext cx="995249"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99490B6-4614-468F-91C0-7438B07831F1}"/>
                </a:ext>
              </a:extLst>
            </p:cNvPr>
            <p:cNvSpPr txBox="1"/>
            <p:nvPr/>
          </p:nvSpPr>
          <p:spPr>
            <a:xfrm>
              <a:off x="6305111" y="4083753"/>
              <a:ext cx="900311" cy="369332"/>
            </a:xfrm>
            <a:prstGeom prst="rect">
              <a:avLst/>
            </a:prstGeom>
            <a:noFill/>
          </p:spPr>
          <p:txBody>
            <a:bodyPr wrap="none" rtlCol="0">
              <a:spAutoFit/>
            </a:bodyPr>
            <a:lstStyle/>
            <a:p>
              <a:r>
                <a:rPr lang="en-US" b="1" dirty="0">
                  <a:solidFill>
                    <a:srgbClr val="FFFF00"/>
                  </a:solidFill>
                </a:rPr>
                <a:t>500 Km</a:t>
              </a:r>
            </a:p>
          </p:txBody>
        </p:sp>
      </p:grpSp>
      <p:cxnSp>
        <p:nvCxnSpPr>
          <p:cNvPr id="20" name="Straight Connector 19">
            <a:extLst>
              <a:ext uri="{FF2B5EF4-FFF2-40B4-BE49-F238E27FC236}">
                <a16:creationId xmlns:a16="http://schemas.microsoft.com/office/drawing/2014/main" id="{C9BB036C-A08D-4D35-9BE8-C3CA5BBCBFDD}"/>
              </a:ext>
            </a:extLst>
          </p:cNvPr>
          <p:cNvCxnSpPr/>
          <p:nvPr/>
        </p:nvCxnSpPr>
        <p:spPr>
          <a:xfrm>
            <a:off x="6076039" y="0"/>
            <a:ext cx="0" cy="685800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D325412-BEE1-483C-BAB6-BE3090AA152A}"/>
              </a:ext>
            </a:extLst>
          </p:cNvPr>
          <p:cNvGrpSpPr/>
          <p:nvPr/>
        </p:nvGrpSpPr>
        <p:grpSpPr>
          <a:xfrm>
            <a:off x="4871679" y="1551568"/>
            <a:ext cx="995249" cy="369332"/>
            <a:chOff x="4871679" y="4083753"/>
            <a:chExt cx="995249" cy="369332"/>
          </a:xfrm>
        </p:grpSpPr>
        <p:cxnSp>
          <p:nvCxnSpPr>
            <p:cNvPr id="24" name="Straight Connector 23">
              <a:extLst>
                <a:ext uri="{FF2B5EF4-FFF2-40B4-BE49-F238E27FC236}">
                  <a16:creationId xmlns:a16="http://schemas.microsoft.com/office/drawing/2014/main" id="{A2C8174F-E71C-4BAB-92E4-1969022296F1}"/>
                </a:ext>
              </a:extLst>
            </p:cNvPr>
            <p:cNvCxnSpPr>
              <a:cxnSpLocks/>
            </p:cNvCxnSpPr>
            <p:nvPr/>
          </p:nvCxnSpPr>
          <p:spPr>
            <a:xfrm>
              <a:off x="4871679" y="4453085"/>
              <a:ext cx="995249"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4338F54-49C9-42F5-B8AB-179B9012CD78}"/>
                </a:ext>
              </a:extLst>
            </p:cNvPr>
            <p:cNvSpPr txBox="1"/>
            <p:nvPr/>
          </p:nvSpPr>
          <p:spPr>
            <a:xfrm>
              <a:off x="4919148" y="4083753"/>
              <a:ext cx="900311" cy="369332"/>
            </a:xfrm>
            <a:prstGeom prst="rect">
              <a:avLst/>
            </a:prstGeom>
            <a:noFill/>
          </p:spPr>
          <p:txBody>
            <a:bodyPr wrap="none" rtlCol="0">
              <a:spAutoFit/>
            </a:bodyPr>
            <a:lstStyle/>
            <a:p>
              <a:r>
                <a:rPr lang="en-US" b="1" dirty="0">
                  <a:solidFill>
                    <a:srgbClr val="FFFF00"/>
                  </a:solidFill>
                </a:rPr>
                <a:t>500 Km</a:t>
              </a:r>
            </a:p>
          </p:txBody>
        </p:sp>
      </p:grpSp>
      <p:sp>
        <p:nvSpPr>
          <p:cNvPr id="7" name="TextBox 6">
            <a:extLst>
              <a:ext uri="{FF2B5EF4-FFF2-40B4-BE49-F238E27FC236}">
                <a16:creationId xmlns:a16="http://schemas.microsoft.com/office/drawing/2014/main" id="{DEA6A47F-F5FD-4B86-92DE-90C1C7B44E84}"/>
              </a:ext>
            </a:extLst>
          </p:cNvPr>
          <p:cNvSpPr txBox="1"/>
          <p:nvPr/>
        </p:nvSpPr>
        <p:spPr>
          <a:xfrm>
            <a:off x="3486191" y="411404"/>
            <a:ext cx="4945265" cy="1323439"/>
          </a:xfrm>
          <a:prstGeom prst="rect">
            <a:avLst/>
          </a:prstGeom>
          <a:noFill/>
        </p:spPr>
        <p:txBody>
          <a:bodyPr wrap="none" rtlCol="0">
            <a:spAutoFit/>
          </a:bodyPr>
          <a:lstStyle/>
          <a:p>
            <a:r>
              <a:rPr lang="en-US" sz="8000" b="1" dirty="0">
                <a:solidFill>
                  <a:srgbClr val="FFFF00"/>
                </a:solidFill>
              </a:rPr>
              <a:t>Questions?</a:t>
            </a:r>
          </a:p>
        </p:txBody>
      </p:sp>
      <p:sp>
        <p:nvSpPr>
          <p:cNvPr id="30" name="Arrow: Right 29">
            <a:extLst>
              <a:ext uri="{FF2B5EF4-FFF2-40B4-BE49-F238E27FC236}">
                <a16:creationId xmlns:a16="http://schemas.microsoft.com/office/drawing/2014/main" id="{98D664EE-6E02-414D-90D9-F50B96924093}"/>
              </a:ext>
            </a:extLst>
          </p:cNvPr>
          <p:cNvSpPr/>
          <p:nvPr/>
        </p:nvSpPr>
        <p:spPr>
          <a:xfrm rot="739105">
            <a:off x="9896303" y="1889522"/>
            <a:ext cx="640080" cy="137160"/>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7AEE8BC3-F51D-48B8-B659-2C285FB1E5CE}"/>
              </a:ext>
            </a:extLst>
          </p:cNvPr>
          <p:cNvSpPr/>
          <p:nvPr/>
        </p:nvSpPr>
        <p:spPr>
          <a:xfrm rot="947059">
            <a:off x="9224773" y="2636841"/>
            <a:ext cx="640080" cy="137160"/>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Right 31">
            <a:extLst>
              <a:ext uri="{FF2B5EF4-FFF2-40B4-BE49-F238E27FC236}">
                <a16:creationId xmlns:a16="http://schemas.microsoft.com/office/drawing/2014/main" id="{A189C3EB-EB75-4621-B784-67E3A38BCA83}"/>
              </a:ext>
            </a:extLst>
          </p:cNvPr>
          <p:cNvSpPr/>
          <p:nvPr/>
        </p:nvSpPr>
        <p:spPr>
          <a:xfrm rot="11808964">
            <a:off x="9487802" y="3025673"/>
            <a:ext cx="640080" cy="137160"/>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Right 32">
            <a:extLst>
              <a:ext uri="{FF2B5EF4-FFF2-40B4-BE49-F238E27FC236}">
                <a16:creationId xmlns:a16="http://schemas.microsoft.com/office/drawing/2014/main" id="{4F3BDF10-0DE5-4BF9-B40A-1D22A2D8B3B2}"/>
              </a:ext>
            </a:extLst>
          </p:cNvPr>
          <p:cNvSpPr/>
          <p:nvPr/>
        </p:nvSpPr>
        <p:spPr>
          <a:xfrm rot="11503977">
            <a:off x="9814996" y="1593290"/>
            <a:ext cx="640080" cy="137160"/>
          </a:xfrm>
          <a:prstGeom prst="right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09AB0131-0175-448A-9C9A-A4763BD4B335}"/>
              </a:ext>
            </a:extLst>
          </p:cNvPr>
          <p:cNvSpPr txBox="1"/>
          <p:nvPr/>
        </p:nvSpPr>
        <p:spPr>
          <a:xfrm>
            <a:off x="3727489" y="0"/>
            <a:ext cx="4325095" cy="523220"/>
          </a:xfrm>
          <a:prstGeom prst="rect">
            <a:avLst/>
          </a:prstGeom>
          <a:noFill/>
        </p:spPr>
        <p:txBody>
          <a:bodyPr wrap="none" rtlCol="0">
            <a:spAutoFit/>
          </a:bodyPr>
          <a:lstStyle/>
          <a:p>
            <a:r>
              <a:rPr lang="en-US" sz="2800" b="1" dirty="0">
                <a:solidFill>
                  <a:srgbClr val="FFFF00"/>
                </a:solidFill>
              </a:rPr>
              <a:t>johndunham76@gmail.com</a:t>
            </a:r>
          </a:p>
        </p:txBody>
      </p:sp>
      <p:pic>
        <p:nvPicPr>
          <p:cNvPr id="9" name="Picture 8">
            <a:extLst>
              <a:ext uri="{FF2B5EF4-FFF2-40B4-BE49-F238E27FC236}">
                <a16:creationId xmlns:a16="http://schemas.microsoft.com/office/drawing/2014/main" id="{EE9C7D4E-0A95-4102-9693-843C80F11A7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1893" t="1596" r="1100" b="-1"/>
          <a:stretch/>
        </p:blipFill>
        <p:spPr>
          <a:xfrm>
            <a:off x="6197389" y="3458649"/>
            <a:ext cx="5994672" cy="3452113"/>
          </a:xfrm>
          <a:prstGeom prst="rect">
            <a:avLst/>
          </a:prstGeom>
          <a:solidFill>
            <a:schemeClr val="bg1"/>
          </a:solidFill>
        </p:spPr>
      </p:pic>
      <p:pic>
        <p:nvPicPr>
          <p:cNvPr id="10" name="Picture 9">
            <a:extLst>
              <a:ext uri="{FF2B5EF4-FFF2-40B4-BE49-F238E27FC236}">
                <a16:creationId xmlns:a16="http://schemas.microsoft.com/office/drawing/2014/main" id="{9B6CDD6A-9422-493A-A49E-5A0D2B69C08B}"/>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671" t="3282" r="5235" b="4205"/>
          <a:stretch/>
        </p:blipFill>
        <p:spPr>
          <a:xfrm>
            <a:off x="130034" y="3447203"/>
            <a:ext cx="5835931" cy="3396136"/>
          </a:xfrm>
          <a:prstGeom prst="rect">
            <a:avLst/>
          </a:prstGeom>
          <a:solidFill>
            <a:schemeClr val="tx1"/>
          </a:solidFill>
        </p:spPr>
      </p:pic>
      <p:pic>
        <p:nvPicPr>
          <p:cNvPr id="14" name="Picture 13">
            <a:extLst>
              <a:ext uri="{FF2B5EF4-FFF2-40B4-BE49-F238E27FC236}">
                <a16:creationId xmlns:a16="http://schemas.microsoft.com/office/drawing/2014/main" id="{B5114AFF-205F-4F36-9EAD-269A819929E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890036" y="3241288"/>
            <a:ext cx="177421" cy="182880"/>
          </a:xfrm>
          <a:prstGeom prst="rect">
            <a:avLst/>
          </a:prstGeom>
        </p:spPr>
      </p:pic>
      <p:pic>
        <p:nvPicPr>
          <p:cNvPr id="11" name="Slide_36_Portland_Audio_Project">
            <a:hlinkClick r:id="" action="ppaction://media"/>
            <a:extLst>
              <a:ext uri="{FF2B5EF4-FFF2-40B4-BE49-F238E27FC236}">
                <a16:creationId xmlns:a16="http://schemas.microsoft.com/office/drawing/2014/main" id="{2CFBB3C6-9334-4B6E-9B48-C4679AC693F3}"/>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847437485"/>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9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0F86DF-2FDF-45EE-BC36-428F902AE2F8}"/>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116000"/>
                    </a14:imgEffect>
                    <a14:imgEffect>
                      <a14:brightnessContrast bright="11000"/>
                    </a14:imgEffect>
                  </a14:imgLayer>
                </a14:imgProps>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1D521EA-A5CF-4345-A9CB-A9D5DDCA0271}"/>
              </a:ext>
            </a:extLst>
          </p:cNvPr>
          <p:cNvSpPr txBox="1"/>
          <p:nvPr/>
        </p:nvSpPr>
        <p:spPr>
          <a:xfrm>
            <a:off x="202816" y="243840"/>
            <a:ext cx="11786368" cy="1446550"/>
          </a:xfrm>
          <a:prstGeom prst="rect">
            <a:avLst/>
          </a:prstGeom>
          <a:noFill/>
        </p:spPr>
        <p:txBody>
          <a:bodyPr wrap="none" rtlCol="0">
            <a:spAutoFit/>
          </a:bodyPr>
          <a:lstStyle/>
          <a:p>
            <a:r>
              <a:rPr lang="en-US" sz="4400" b="1" dirty="0">
                <a:solidFill>
                  <a:srgbClr val="0000FF"/>
                </a:solidFill>
              </a:rPr>
              <a:t>Thanks to: Mike Murphy, Stan Finney, Ted McKee,</a:t>
            </a:r>
          </a:p>
          <a:p>
            <a:r>
              <a:rPr lang="en-US" sz="4400" b="1" dirty="0">
                <a:solidFill>
                  <a:srgbClr val="0000FF"/>
                </a:solidFill>
              </a:rPr>
              <a:t>Jon Matti, </a:t>
            </a:r>
            <a:r>
              <a:rPr lang="en-US" sz="4400" b="1" dirty="0">
                <a:solidFill>
                  <a:srgbClr val="C00000"/>
                </a:solidFill>
              </a:rPr>
              <a:t>David Jessup, Peter Baillie</a:t>
            </a:r>
          </a:p>
        </p:txBody>
      </p:sp>
      <p:pic>
        <p:nvPicPr>
          <p:cNvPr id="4" name="Slide_37_Portland_Audio_Project">
            <a:hlinkClick r:id="" action="ppaction://media"/>
            <a:extLst>
              <a:ext uri="{FF2B5EF4-FFF2-40B4-BE49-F238E27FC236}">
                <a16:creationId xmlns:a16="http://schemas.microsoft.com/office/drawing/2014/main" id="{0709815E-6CA1-43DA-A0D8-A6C2DE37E62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71177830"/>
      </p:ext>
    </p:extLst>
  </p:cSld>
  <p:clrMapOvr>
    <a:masterClrMapping/>
  </p:clrMapOvr>
  <mc:AlternateContent xmlns:mc="http://schemas.openxmlformats.org/markup-compatibility/2006" xmlns:p14="http://schemas.microsoft.com/office/powerpoint/2010/main">
    <mc:Choice Requires="p14">
      <p:transition spd="slow" p14:dur="2000" advTm="19000"/>
    </mc:Choice>
    <mc:Fallback xmlns="">
      <p:transition spd="slow"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2EFE55-05A2-4A69-A49C-EA5F63B643F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3688080" y="30480"/>
            <a:ext cx="8503920" cy="6797040"/>
          </a:xfrm>
          <a:prstGeom prst="rect">
            <a:avLst/>
          </a:prstGeom>
        </p:spPr>
      </p:pic>
      <p:grpSp>
        <p:nvGrpSpPr>
          <p:cNvPr id="12" name="Group 11">
            <a:extLst>
              <a:ext uri="{FF2B5EF4-FFF2-40B4-BE49-F238E27FC236}">
                <a16:creationId xmlns:a16="http://schemas.microsoft.com/office/drawing/2014/main" id="{44488A61-602B-46EA-BCD2-DAD16B058DA4}"/>
              </a:ext>
            </a:extLst>
          </p:cNvPr>
          <p:cNvGrpSpPr/>
          <p:nvPr/>
        </p:nvGrpSpPr>
        <p:grpSpPr>
          <a:xfrm>
            <a:off x="4010899" y="353224"/>
            <a:ext cx="995416" cy="3444647"/>
            <a:chOff x="2294074" y="353224"/>
            <a:chExt cx="995416" cy="3444647"/>
          </a:xfrm>
        </p:grpSpPr>
        <p:grpSp>
          <p:nvGrpSpPr>
            <p:cNvPr id="3" name="Group 2">
              <a:extLst>
                <a:ext uri="{FF2B5EF4-FFF2-40B4-BE49-F238E27FC236}">
                  <a16:creationId xmlns:a16="http://schemas.microsoft.com/office/drawing/2014/main" id="{5F9CA122-B6DE-4B29-A790-EFE7397C2014}"/>
                </a:ext>
              </a:extLst>
            </p:cNvPr>
            <p:cNvGrpSpPr/>
            <p:nvPr/>
          </p:nvGrpSpPr>
          <p:grpSpPr>
            <a:xfrm>
              <a:off x="2295345" y="353224"/>
              <a:ext cx="994145" cy="1859681"/>
              <a:chOff x="2295345" y="353224"/>
              <a:chExt cx="994145" cy="1859681"/>
            </a:xfrm>
          </p:grpSpPr>
          <p:sp>
            <p:nvSpPr>
              <p:cNvPr id="4" name="Isosceles Triangle 3">
                <a:extLst>
                  <a:ext uri="{FF2B5EF4-FFF2-40B4-BE49-F238E27FC236}">
                    <a16:creationId xmlns:a16="http://schemas.microsoft.com/office/drawing/2014/main" id="{1535C7DB-D3F9-404F-8833-3647345041CB}"/>
                  </a:ext>
                </a:extLst>
              </p:cNvPr>
              <p:cNvSpPr>
                <a:spLocks noChangeAspect="1"/>
              </p:cNvSpPr>
              <p:nvPr/>
            </p:nvSpPr>
            <p:spPr>
              <a:xfrm>
                <a:off x="2295345" y="353224"/>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a:extLst>
                  <a:ext uri="{FF2B5EF4-FFF2-40B4-BE49-F238E27FC236}">
                    <a16:creationId xmlns:a16="http://schemas.microsoft.com/office/drawing/2014/main" id="{8F2D9938-C3E9-4DCB-BBEB-0335374F15BD}"/>
                  </a:ext>
                </a:extLst>
              </p:cNvPr>
              <p:cNvSpPr>
                <a:spLocks noChangeAspect="1"/>
              </p:cNvSpPr>
              <p:nvPr/>
            </p:nvSpPr>
            <p:spPr>
              <a:xfrm>
                <a:off x="2636399" y="1124374"/>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29EDAFDD-0A92-435B-9E4D-C62757912CC6}"/>
                  </a:ext>
                </a:extLst>
              </p:cNvPr>
              <p:cNvSpPr>
                <a:spLocks noChangeAspect="1"/>
              </p:cNvSpPr>
              <p:nvPr/>
            </p:nvSpPr>
            <p:spPr>
              <a:xfrm>
                <a:off x="2960306" y="1938585"/>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0DF0C0BA-6C63-4681-9515-1FE39DFAF4FC}"/>
                </a:ext>
              </a:extLst>
            </p:cNvPr>
            <p:cNvGrpSpPr/>
            <p:nvPr/>
          </p:nvGrpSpPr>
          <p:grpSpPr>
            <a:xfrm flipH="1">
              <a:off x="2294074" y="1938190"/>
              <a:ext cx="994145" cy="1859681"/>
              <a:chOff x="2295345" y="353224"/>
              <a:chExt cx="994145" cy="1859681"/>
            </a:xfrm>
          </p:grpSpPr>
          <p:sp>
            <p:nvSpPr>
              <p:cNvPr id="9" name="Isosceles Triangle 8">
                <a:extLst>
                  <a:ext uri="{FF2B5EF4-FFF2-40B4-BE49-F238E27FC236}">
                    <a16:creationId xmlns:a16="http://schemas.microsoft.com/office/drawing/2014/main" id="{2F92E579-4467-403A-A85D-6333FA4B8F28}"/>
                  </a:ext>
                </a:extLst>
              </p:cNvPr>
              <p:cNvSpPr>
                <a:spLocks noChangeAspect="1"/>
              </p:cNvSpPr>
              <p:nvPr/>
            </p:nvSpPr>
            <p:spPr>
              <a:xfrm>
                <a:off x="2295345" y="353224"/>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15218D01-22BB-4681-BAB4-08725FEFCD98}"/>
                  </a:ext>
                </a:extLst>
              </p:cNvPr>
              <p:cNvSpPr>
                <a:spLocks noChangeAspect="1"/>
              </p:cNvSpPr>
              <p:nvPr/>
            </p:nvSpPr>
            <p:spPr>
              <a:xfrm>
                <a:off x="2636399" y="1124374"/>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DF927CE0-399B-4635-B21B-6EC7D433DDD7}"/>
                  </a:ext>
                </a:extLst>
              </p:cNvPr>
              <p:cNvSpPr>
                <a:spLocks noChangeAspect="1"/>
              </p:cNvSpPr>
              <p:nvPr/>
            </p:nvSpPr>
            <p:spPr>
              <a:xfrm>
                <a:off x="2960306" y="1938585"/>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 name="Freeform: Shape 12">
            <a:extLst>
              <a:ext uri="{FF2B5EF4-FFF2-40B4-BE49-F238E27FC236}">
                <a16:creationId xmlns:a16="http://schemas.microsoft.com/office/drawing/2014/main" id="{3ABC6388-F0E0-4F11-BC32-02AE4D8172E4}"/>
              </a:ext>
            </a:extLst>
          </p:cNvPr>
          <p:cNvSpPr/>
          <p:nvPr/>
        </p:nvSpPr>
        <p:spPr>
          <a:xfrm>
            <a:off x="5600111" y="239151"/>
            <a:ext cx="1463040" cy="3558720"/>
          </a:xfrm>
          <a:custGeom>
            <a:avLst/>
            <a:gdLst>
              <a:gd name="connsiteX0" fmla="*/ 0 w 1463040"/>
              <a:gd name="connsiteY0" fmla="*/ 4937760 h 4937760"/>
              <a:gd name="connsiteX1" fmla="*/ 661182 w 1463040"/>
              <a:gd name="connsiteY1" fmla="*/ 4586067 h 4937760"/>
              <a:gd name="connsiteX2" fmla="*/ 1097280 w 1463040"/>
              <a:gd name="connsiteY2" fmla="*/ 4290646 h 4937760"/>
              <a:gd name="connsiteX3" fmla="*/ 1294228 w 1463040"/>
              <a:gd name="connsiteY3" fmla="*/ 4051495 h 4937760"/>
              <a:gd name="connsiteX4" fmla="*/ 1463040 w 1463040"/>
              <a:gd name="connsiteY4" fmla="*/ 3305907 h 4937760"/>
              <a:gd name="connsiteX5" fmla="*/ 1420837 w 1463040"/>
              <a:gd name="connsiteY5" fmla="*/ 2574387 h 4937760"/>
              <a:gd name="connsiteX6" fmla="*/ 1392702 w 1463040"/>
              <a:gd name="connsiteY6" fmla="*/ 2011680 h 4937760"/>
              <a:gd name="connsiteX7" fmla="*/ 1322364 w 1463040"/>
              <a:gd name="connsiteY7" fmla="*/ 1181686 h 4937760"/>
              <a:gd name="connsiteX8" fmla="*/ 1223890 w 1463040"/>
              <a:gd name="connsiteY8" fmla="*/ 590843 h 4937760"/>
              <a:gd name="connsiteX9" fmla="*/ 858130 w 1463040"/>
              <a:gd name="connsiteY9" fmla="*/ 0 h 493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 h="4937760">
                <a:moveTo>
                  <a:pt x="0" y="4937760"/>
                </a:moveTo>
                <a:lnTo>
                  <a:pt x="661182" y="4586067"/>
                </a:lnTo>
                <a:lnTo>
                  <a:pt x="1097280" y="4290646"/>
                </a:lnTo>
                <a:lnTo>
                  <a:pt x="1294228" y="4051495"/>
                </a:lnTo>
                <a:lnTo>
                  <a:pt x="1463040" y="3305907"/>
                </a:lnTo>
                <a:lnTo>
                  <a:pt x="1420837" y="2574387"/>
                </a:lnTo>
                <a:lnTo>
                  <a:pt x="1392702" y="2011680"/>
                </a:lnTo>
                <a:lnTo>
                  <a:pt x="1322364" y="1181686"/>
                </a:lnTo>
                <a:lnTo>
                  <a:pt x="1223890" y="590843"/>
                </a:lnTo>
                <a:lnTo>
                  <a:pt x="858130" y="0"/>
                </a:ln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9B4509C-7728-4726-8CB7-8F479EAE2B04}"/>
              </a:ext>
            </a:extLst>
          </p:cNvPr>
          <p:cNvSpPr/>
          <p:nvPr/>
        </p:nvSpPr>
        <p:spPr>
          <a:xfrm>
            <a:off x="5134206" y="954041"/>
            <a:ext cx="777346" cy="420928"/>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D287788A-C598-42B3-94DF-72ABE5615BC6}"/>
              </a:ext>
            </a:extLst>
          </p:cNvPr>
          <p:cNvSpPr txBox="1"/>
          <p:nvPr/>
        </p:nvSpPr>
        <p:spPr>
          <a:xfrm>
            <a:off x="33458" y="305635"/>
            <a:ext cx="3577390" cy="4524315"/>
          </a:xfrm>
          <a:prstGeom prst="rect">
            <a:avLst/>
          </a:prstGeom>
          <a:noFill/>
        </p:spPr>
        <p:txBody>
          <a:bodyPr wrap="none" rtlCol="0">
            <a:spAutoFit/>
          </a:bodyPr>
          <a:lstStyle/>
          <a:p>
            <a:r>
              <a:rPr lang="en-US" sz="3200" b="1" dirty="0">
                <a:solidFill>
                  <a:srgbClr val="FFFF00"/>
                </a:solidFill>
              </a:rPr>
              <a:t>Sonoma Orogeny –</a:t>
            </a:r>
          </a:p>
          <a:p>
            <a:r>
              <a:rPr lang="en-US" sz="3200" b="1" dirty="0">
                <a:solidFill>
                  <a:srgbClr val="FFFF00"/>
                </a:solidFill>
              </a:rPr>
              <a:t>A Reassessment</a:t>
            </a:r>
          </a:p>
          <a:p>
            <a:endParaRPr lang="en-US" sz="3200" b="1" dirty="0">
              <a:solidFill>
                <a:srgbClr val="FFFF00"/>
              </a:solidFill>
            </a:endParaRPr>
          </a:p>
          <a:p>
            <a:r>
              <a:rPr lang="en-US" sz="3200" b="1" dirty="0">
                <a:solidFill>
                  <a:srgbClr val="FFFF00"/>
                </a:solidFill>
              </a:rPr>
              <a:t>Snyder, W.S., </a:t>
            </a:r>
          </a:p>
          <a:p>
            <a:r>
              <a:rPr lang="en-US" sz="3200" b="1" dirty="0" err="1">
                <a:solidFill>
                  <a:srgbClr val="FFFF00"/>
                </a:solidFill>
              </a:rPr>
              <a:t>Brueckner</a:t>
            </a:r>
            <a:r>
              <a:rPr lang="en-US" sz="3200" b="1" dirty="0">
                <a:solidFill>
                  <a:srgbClr val="FFFF00"/>
                </a:solidFill>
              </a:rPr>
              <a:t>, H.K., </a:t>
            </a:r>
          </a:p>
          <a:p>
            <a:r>
              <a:rPr lang="en-US" sz="3200" b="1" dirty="0">
                <a:solidFill>
                  <a:srgbClr val="FFFF00"/>
                </a:solidFill>
              </a:rPr>
              <a:t>Northrup, C.J., 2019</a:t>
            </a:r>
          </a:p>
          <a:p>
            <a:endParaRPr lang="en-US" sz="3200" b="1" dirty="0">
              <a:solidFill>
                <a:srgbClr val="FFFF00"/>
              </a:solidFill>
            </a:endParaRPr>
          </a:p>
          <a:p>
            <a:r>
              <a:rPr lang="en-US" sz="3200" b="1" dirty="0">
                <a:solidFill>
                  <a:srgbClr val="FFFF00"/>
                </a:solidFill>
              </a:rPr>
              <a:t>SEPM Sp. Pub. 113</a:t>
            </a:r>
          </a:p>
          <a:p>
            <a:endParaRPr lang="en-US" sz="3200" b="1" dirty="0">
              <a:solidFill>
                <a:srgbClr val="FFFF00"/>
              </a:solidFill>
            </a:endParaRPr>
          </a:p>
        </p:txBody>
      </p:sp>
      <p:sp>
        <p:nvSpPr>
          <p:cNvPr id="21" name="Rectangle 20">
            <a:extLst>
              <a:ext uri="{FF2B5EF4-FFF2-40B4-BE49-F238E27FC236}">
                <a16:creationId xmlns:a16="http://schemas.microsoft.com/office/drawing/2014/main" id="{F1CFEAAC-6788-4BB9-8C70-4E330A3D071D}"/>
              </a:ext>
            </a:extLst>
          </p:cNvPr>
          <p:cNvSpPr/>
          <p:nvPr/>
        </p:nvSpPr>
        <p:spPr>
          <a:xfrm>
            <a:off x="5277475" y="239151"/>
            <a:ext cx="1188720" cy="5137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86422B2-2676-4F26-BFA5-E36FB5ADFF62}"/>
              </a:ext>
            </a:extLst>
          </p:cNvPr>
          <p:cNvSpPr txBox="1"/>
          <p:nvPr/>
        </p:nvSpPr>
        <p:spPr>
          <a:xfrm>
            <a:off x="5277475" y="183900"/>
            <a:ext cx="1267783" cy="646331"/>
          </a:xfrm>
          <a:prstGeom prst="rect">
            <a:avLst/>
          </a:prstGeom>
          <a:noFill/>
        </p:spPr>
        <p:txBody>
          <a:bodyPr wrap="none" rtlCol="0">
            <a:spAutoFit/>
          </a:bodyPr>
          <a:lstStyle/>
          <a:p>
            <a:pPr algn="ctr"/>
            <a:r>
              <a:rPr lang="en-US" b="1" dirty="0"/>
              <a:t>Klamath-N.</a:t>
            </a:r>
          </a:p>
          <a:p>
            <a:pPr algn="ctr"/>
            <a:r>
              <a:rPr lang="en-US" b="1" dirty="0"/>
              <a:t>Sierra Arc</a:t>
            </a:r>
          </a:p>
        </p:txBody>
      </p:sp>
      <p:sp>
        <p:nvSpPr>
          <p:cNvPr id="22" name="Rectangle 21">
            <a:extLst>
              <a:ext uri="{FF2B5EF4-FFF2-40B4-BE49-F238E27FC236}">
                <a16:creationId xmlns:a16="http://schemas.microsoft.com/office/drawing/2014/main" id="{5BB4FA48-E06A-4E06-A353-6E42B7ED9A3F}"/>
              </a:ext>
            </a:extLst>
          </p:cNvPr>
          <p:cNvSpPr/>
          <p:nvPr/>
        </p:nvSpPr>
        <p:spPr>
          <a:xfrm>
            <a:off x="6096000" y="885328"/>
            <a:ext cx="691968" cy="5486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FCD3069-6402-43E7-A70D-074ACEE69B6F}"/>
              </a:ext>
            </a:extLst>
          </p:cNvPr>
          <p:cNvSpPr txBox="1"/>
          <p:nvPr/>
        </p:nvSpPr>
        <p:spPr>
          <a:xfrm>
            <a:off x="6052550" y="836483"/>
            <a:ext cx="778868" cy="646331"/>
          </a:xfrm>
          <a:prstGeom prst="rect">
            <a:avLst/>
          </a:prstGeom>
          <a:noFill/>
        </p:spPr>
        <p:txBody>
          <a:bodyPr wrap="none" rtlCol="0">
            <a:spAutoFit/>
          </a:bodyPr>
          <a:lstStyle/>
          <a:p>
            <a:pPr algn="ctr"/>
            <a:r>
              <a:rPr lang="en-US" b="1" dirty="0"/>
              <a:t>Antler</a:t>
            </a:r>
          </a:p>
          <a:p>
            <a:pPr algn="ctr"/>
            <a:r>
              <a:rPr lang="en-US" b="1" dirty="0"/>
              <a:t>high</a:t>
            </a:r>
          </a:p>
        </p:txBody>
      </p:sp>
      <p:sp>
        <p:nvSpPr>
          <p:cNvPr id="24" name="Rectangle 23">
            <a:extLst>
              <a:ext uri="{FF2B5EF4-FFF2-40B4-BE49-F238E27FC236}">
                <a16:creationId xmlns:a16="http://schemas.microsoft.com/office/drawing/2014/main" id="{1E644351-A4B1-43C2-8CD1-7484A9EA8E13}"/>
              </a:ext>
            </a:extLst>
          </p:cNvPr>
          <p:cNvSpPr/>
          <p:nvPr/>
        </p:nvSpPr>
        <p:spPr>
          <a:xfrm>
            <a:off x="5344328" y="1474012"/>
            <a:ext cx="914400"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50CBF5D-2C76-4BB7-8B9F-4CB2F51A595F}"/>
              </a:ext>
            </a:extLst>
          </p:cNvPr>
          <p:cNvSpPr txBox="1"/>
          <p:nvPr/>
        </p:nvSpPr>
        <p:spPr>
          <a:xfrm>
            <a:off x="5296550" y="1470887"/>
            <a:ext cx="1009956" cy="646331"/>
          </a:xfrm>
          <a:prstGeom prst="rect">
            <a:avLst/>
          </a:prstGeom>
          <a:noFill/>
        </p:spPr>
        <p:txBody>
          <a:bodyPr wrap="none" rtlCol="0">
            <a:spAutoFit/>
          </a:bodyPr>
          <a:lstStyle/>
          <a:p>
            <a:pPr algn="ctr"/>
            <a:r>
              <a:rPr lang="en-US" b="1" dirty="0" err="1"/>
              <a:t>Havallah</a:t>
            </a:r>
            <a:endParaRPr lang="en-US" b="1" dirty="0"/>
          </a:p>
          <a:p>
            <a:pPr algn="ctr"/>
            <a:r>
              <a:rPr lang="en-US" b="1" dirty="0"/>
              <a:t>basin</a:t>
            </a:r>
          </a:p>
        </p:txBody>
      </p:sp>
      <p:sp>
        <p:nvSpPr>
          <p:cNvPr id="27" name="Rectangle 26">
            <a:extLst>
              <a:ext uri="{FF2B5EF4-FFF2-40B4-BE49-F238E27FC236}">
                <a16:creationId xmlns:a16="http://schemas.microsoft.com/office/drawing/2014/main" id="{22E95BCC-35B4-4DE2-B1A7-A23849862081}"/>
              </a:ext>
            </a:extLst>
          </p:cNvPr>
          <p:cNvSpPr/>
          <p:nvPr/>
        </p:nvSpPr>
        <p:spPr>
          <a:xfrm>
            <a:off x="7172759" y="2410613"/>
            <a:ext cx="840864" cy="548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5CA96E6-9BB4-46DC-BB8E-189C440D1B0C}"/>
              </a:ext>
            </a:extLst>
          </p:cNvPr>
          <p:cNvSpPr txBox="1"/>
          <p:nvPr/>
        </p:nvSpPr>
        <p:spPr>
          <a:xfrm>
            <a:off x="7098312" y="2367514"/>
            <a:ext cx="989759" cy="646331"/>
          </a:xfrm>
          <a:prstGeom prst="rect">
            <a:avLst/>
          </a:prstGeom>
          <a:noFill/>
          <a:ln>
            <a:noFill/>
          </a:ln>
        </p:spPr>
        <p:txBody>
          <a:bodyPr wrap="none" rtlCol="0">
            <a:spAutoFit/>
          </a:bodyPr>
          <a:lstStyle/>
          <a:p>
            <a:pPr algn="ctr"/>
            <a:r>
              <a:rPr lang="en-US" b="1" dirty="0"/>
              <a:t>Antler</a:t>
            </a:r>
          </a:p>
          <a:p>
            <a:pPr algn="ctr"/>
            <a:r>
              <a:rPr lang="en-US" b="1" dirty="0"/>
              <a:t>foreland</a:t>
            </a:r>
          </a:p>
        </p:txBody>
      </p:sp>
      <p:cxnSp>
        <p:nvCxnSpPr>
          <p:cNvPr id="14" name="Straight Connector 13">
            <a:extLst>
              <a:ext uri="{FF2B5EF4-FFF2-40B4-BE49-F238E27FC236}">
                <a16:creationId xmlns:a16="http://schemas.microsoft.com/office/drawing/2014/main" id="{860E0605-03F2-4E78-BF46-D448C7607E59}"/>
              </a:ext>
            </a:extLst>
          </p:cNvPr>
          <p:cNvCxnSpPr>
            <a:cxnSpLocks/>
          </p:cNvCxnSpPr>
          <p:nvPr/>
        </p:nvCxnSpPr>
        <p:spPr>
          <a:xfrm rot="-600000">
            <a:off x="3850277" y="4025498"/>
            <a:ext cx="1554480" cy="0"/>
          </a:xfrm>
          <a:prstGeom prst="line">
            <a:avLst/>
          </a:prstGeom>
          <a:ln w="76200">
            <a:solidFill>
              <a:srgbClr val="0000FF"/>
            </a:solidFill>
          </a:ln>
        </p:spPr>
        <p:style>
          <a:lnRef idx="1">
            <a:schemeClr val="accent1"/>
          </a:lnRef>
          <a:fillRef idx="0">
            <a:schemeClr val="accent1"/>
          </a:fillRef>
          <a:effectRef idx="0">
            <a:schemeClr val="accent1"/>
          </a:effectRef>
          <a:fontRef idx="minor">
            <a:schemeClr val="tx1"/>
          </a:fontRef>
        </p:style>
      </p:cxnSp>
      <p:sp>
        <p:nvSpPr>
          <p:cNvPr id="28" name="Arrow: Right 27">
            <a:extLst>
              <a:ext uri="{FF2B5EF4-FFF2-40B4-BE49-F238E27FC236}">
                <a16:creationId xmlns:a16="http://schemas.microsoft.com/office/drawing/2014/main" id="{556DB312-958F-45E4-9E3A-52D75C904F8B}"/>
              </a:ext>
            </a:extLst>
          </p:cNvPr>
          <p:cNvSpPr/>
          <p:nvPr/>
        </p:nvSpPr>
        <p:spPr>
          <a:xfrm rot="21030308">
            <a:off x="4518516" y="3688819"/>
            <a:ext cx="640080" cy="182880"/>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05B5EBFA-C529-4E7D-B0C1-42ACA5FCF923}"/>
              </a:ext>
            </a:extLst>
          </p:cNvPr>
          <p:cNvSpPr/>
          <p:nvPr/>
        </p:nvSpPr>
        <p:spPr>
          <a:xfrm rot="-540000" flipH="1">
            <a:off x="4518181" y="4099561"/>
            <a:ext cx="640080" cy="182880"/>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_38_Portland_Audio_Project">
            <a:hlinkClick r:id="" action="ppaction://media"/>
            <a:extLst>
              <a:ext uri="{FF2B5EF4-FFF2-40B4-BE49-F238E27FC236}">
                <a16:creationId xmlns:a16="http://schemas.microsoft.com/office/drawing/2014/main" id="{9E7A08DE-8254-4187-BC69-6C029E1024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12428046"/>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2FCD5A-F0E8-4EA0-A853-4418B867CD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28803" t="38769" r="6981" b="4205"/>
          <a:stretch/>
        </p:blipFill>
        <p:spPr>
          <a:xfrm>
            <a:off x="0" y="0"/>
            <a:ext cx="12192000" cy="6866552"/>
          </a:xfrm>
          <a:prstGeom prst="rect">
            <a:avLst/>
          </a:prstGeom>
        </p:spPr>
      </p:pic>
      <p:cxnSp>
        <p:nvCxnSpPr>
          <p:cNvPr id="7" name="Straight Connector 6">
            <a:extLst>
              <a:ext uri="{FF2B5EF4-FFF2-40B4-BE49-F238E27FC236}">
                <a16:creationId xmlns:a16="http://schemas.microsoft.com/office/drawing/2014/main" id="{EB7E5A43-4FFB-4F0C-B004-1EC557C23692}"/>
              </a:ext>
            </a:extLst>
          </p:cNvPr>
          <p:cNvCxnSpPr>
            <a:cxnSpLocks/>
          </p:cNvCxnSpPr>
          <p:nvPr/>
        </p:nvCxnSpPr>
        <p:spPr>
          <a:xfrm rot="21180000">
            <a:off x="10036464" y="517575"/>
            <a:ext cx="1786597" cy="211015"/>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CE2C1EA-B5AA-4AD4-A682-E397E325B9B7}"/>
              </a:ext>
            </a:extLst>
          </p:cNvPr>
          <p:cNvSpPr txBox="1"/>
          <p:nvPr/>
        </p:nvSpPr>
        <p:spPr>
          <a:xfrm>
            <a:off x="10279904" y="623082"/>
            <a:ext cx="1299715" cy="523220"/>
          </a:xfrm>
          <a:prstGeom prst="rect">
            <a:avLst/>
          </a:prstGeom>
          <a:noFill/>
        </p:spPr>
        <p:txBody>
          <a:bodyPr wrap="none" rtlCol="0">
            <a:spAutoFit/>
          </a:bodyPr>
          <a:lstStyle/>
          <a:p>
            <a:r>
              <a:rPr lang="en-US" sz="2800" b="1" dirty="0">
                <a:solidFill>
                  <a:srgbClr val="FFFF00"/>
                </a:solidFill>
              </a:rPr>
              <a:t>200 Km</a:t>
            </a:r>
          </a:p>
        </p:txBody>
      </p:sp>
      <p:sp>
        <p:nvSpPr>
          <p:cNvPr id="10" name="Oval 9">
            <a:extLst>
              <a:ext uri="{FF2B5EF4-FFF2-40B4-BE49-F238E27FC236}">
                <a16:creationId xmlns:a16="http://schemas.microsoft.com/office/drawing/2014/main" id="{6EAEEAD4-BA2F-4343-81DA-B4F91646CD68}"/>
              </a:ext>
            </a:extLst>
          </p:cNvPr>
          <p:cNvSpPr/>
          <p:nvPr/>
        </p:nvSpPr>
        <p:spPr>
          <a:xfrm>
            <a:off x="10367889" y="2968283"/>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091E03E-7483-4419-9738-33478F34F849}"/>
              </a:ext>
            </a:extLst>
          </p:cNvPr>
          <p:cNvSpPr txBox="1"/>
          <p:nvPr/>
        </p:nvSpPr>
        <p:spPr>
          <a:xfrm>
            <a:off x="10550769" y="2828890"/>
            <a:ext cx="1220206" cy="461665"/>
          </a:xfrm>
          <a:prstGeom prst="rect">
            <a:avLst/>
          </a:prstGeom>
          <a:noFill/>
        </p:spPr>
        <p:txBody>
          <a:bodyPr wrap="none" rtlCol="0">
            <a:spAutoFit/>
          </a:bodyPr>
          <a:lstStyle/>
          <a:p>
            <a:r>
              <a:rPr lang="en-US" sz="2400" b="1" dirty="0">
                <a:solidFill>
                  <a:srgbClr val="0000FF"/>
                </a:solidFill>
              </a:rPr>
              <a:t>-4500 m</a:t>
            </a:r>
          </a:p>
        </p:txBody>
      </p:sp>
      <p:sp>
        <p:nvSpPr>
          <p:cNvPr id="15" name="TextBox 14">
            <a:extLst>
              <a:ext uri="{FF2B5EF4-FFF2-40B4-BE49-F238E27FC236}">
                <a16:creationId xmlns:a16="http://schemas.microsoft.com/office/drawing/2014/main" id="{D6BB128A-E590-4CDD-A606-46CCCC84AC46}"/>
              </a:ext>
            </a:extLst>
          </p:cNvPr>
          <p:cNvSpPr txBox="1"/>
          <p:nvPr/>
        </p:nvSpPr>
        <p:spPr>
          <a:xfrm>
            <a:off x="8409681" y="2673734"/>
            <a:ext cx="1124026" cy="461665"/>
          </a:xfrm>
          <a:prstGeom prst="rect">
            <a:avLst/>
          </a:prstGeom>
          <a:noFill/>
        </p:spPr>
        <p:txBody>
          <a:bodyPr wrap="none" rtlCol="0">
            <a:spAutoFit/>
          </a:bodyPr>
          <a:lstStyle/>
          <a:p>
            <a:r>
              <a:rPr lang="en-US" sz="2400" b="1" dirty="0">
                <a:solidFill>
                  <a:schemeClr val="bg1"/>
                </a:solidFill>
              </a:rPr>
              <a:t>+336 m</a:t>
            </a:r>
          </a:p>
        </p:txBody>
      </p:sp>
      <p:sp>
        <p:nvSpPr>
          <p:cNvPr id="17" name="Oval 16">
            <a:extLst>
              <a:ext uri="{FF2B5EF4-FFF2-40B4-BE49-F238E27FC236}">
                <a16:creationId xmlns:a16="http://schemas.microsoft.com/office/drawing/2014/main" id="{888930BD-3C34-497D-BFA2-5310532A9160}"/>
              </a:ext>
            </a:extLst>
          </p:cNvPr>
          <p:cNvSpPr/>
          <p:nvPr/>
        </p:nvSpPr>
        <p:spPr>
          <a:xfrm>
            <a:off x="7228449" y="3868728"/>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0D6D633-09D3-4D88-9994-8D2FB5CA6426}"/>
              </a:ext>
            </a:extLst>
          </p:cNvPr>
          <p:cNvSpPr txBox="1"/>
          <p:nvPr/>
        </p:nvSpPr>
        <p:spPr>
          <a:xfrm>
            <a:off x="7411329" y="3867556"/>
            <a:ext cx="1220206" cy="461665"/>
          </a:xfrm>
          <a:prstGeom prst="rect">
            <a:avLst/>
          </a:prstGeom>
          <a:noFill/>
        </p:spPr>
        <p:txBody>
          <a:bodyPr wrap="none" rtlCol="0">
            <a:spAutoFit/>
          </a:bodyPr>
          <a:lstStyle/>
          <a:p>
            <a:r>
              <a:rPr lang="en-US" sz="2400" b="1" dirty="0">
                <a:solidFill>
                  <a:srgbClr val="0000FF"/>
                </a:solidFill>
              </a:rPr>
              <a:t>-2300 m</a:t>
            </a:r>
          </a:p>
        </p:txBody>
      </p:sp>
      <p:sp>
        <p:nvSpPr>
          <p:cNvPr id="21" name="TextBox 20">
            <a:extLst>
              <a:ext uri="{FF2B5EF4-FFF2-40B4-BE49-F238E27FC236}">
                <a16:creationId xmlns:a16="http://schemas.microsoft.com/office/drawing/2014/main" id="{A92551BC-F4E9-4C6C-B1DF-6866ABA24EC5}"/>
              </a:ext>
            </a:extLst>
          </p:cNvPr>
          <p:cNvSpPr txBox="1"/>
          <p:nvPr/>
        </p:nvSpPr>
        <p:spPr>
          <a:xfrm>
            <a:off x="6862101" y="2778271"/>
            <a:ext cx="1279517" cy="461665"/>
          </a:xfrm>
          <a:prstGeom prst="rect">
            <a:avLst/>
          </a:prstGeom>
          <a:noFill/>
        </p:spPr>
        <p:txBody>
          <a:bodyPr wrap="none" rtlCol="0">
            <a:spAutoFit/>
          </a:bodyPr>
          <a:lstStyle/>
          <a:p>
            <a:r>
              <a:rPr lang="en-US" sz="2400" b="1" dirty="0">
                <a:solidFill>
                  <a:schemeClr val="bg1"/>
                </a:solidFill>
              </a:rPr>
              <a:t>+1230 m</a:t>
            </a:r>
          </a:p>
        </p:txBody>
      </p:sp>
      <p:sp>
        <p:nvSpPr>
          <p:cNvPr id="23" name="Oval 22">
            <a:extLst>
              <a:ext uri="{FF2B5EF4-FFF2-40B4-BE49-F238E27FC236}">
                <a16:creationId xmlns:a16="http://schemas.microsoft.com/office/drawing/2014/main" id="{3F1B3FBD-3A82-4560-8FDF-5B76233A7B48}"/>
              </a:ext>
            </a:extLst>
          </p:cNvPr>
          <p:cNvSpPr/>
          <p:nvPr/>
        </p:nvSpPr>
        <p:spPr>
          <a:xfrm>
            <a:off x="4468181" y="3141647"/>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4" name="TextBox 23">
            <a:extLst>
              <a:ext uri="{FF2B5EF4-FFF2-40B4-BE49-F238E27FC236}">
                <a16:creationId xmlns:a16="http://schemas.microsoft.com/office/drawing/2014/main" id="{16E2CA49-4C8D-4C88-9DA7-10660331AFCD}"/>
              </a:ext>
            </a:extLst>
          </p:cNvPr>
          <p:cNvSpPr txBox="1"/>
          <p:nvPr/>
        </p:nvSpPr>
        <p:spPr>
          <a:xfrm>
            <a:off x="4020627" y="2771422"/>
            <a:ext cx="1220206" cy="461665"/>
          </a:xfrm>
          <a:prstGeom prst="rect">
            <a:avLst/>
          </a:prstGeom>
          <a:noFill/>
        </p:spPr>
        <p:txBody>
          <a:bodyPr wrap="none" rtlCol="0">
            <a:spAutoFit/>
          </a:bodyPr>
          <a:lstStyle/>
          <a:p>
            <a:r>
              <a:rPr lang="en-US" sz="2400" b="1" dirty="0">
                <a:solidFill>
                  <a:srgbClr val="0000FF"/>
                </a:solidFill>
              </a:rPr>
              <a:t>-1000 m</a:t>
            </a:r>
          </a:p>
        </p:txBody>
      </p:sp>
      <p:sp>
        <p:nvSpPr>
          <p:cNvPr id="26" name="Oval 25">
            <a:extLst>
              <a:ext uri="{FF2B5EF4-FFF2-40B4-BE49-F238E27FC236}">
                <a16:creationId xmlns:a16="http://schemas.microsoft.com/office/drawing/2014/main" id="{D1D15D70-C298-4A80-99B9-2E5B5A13C43E}"/>
              </a:ext>
            </a:extLst>
          </p:cNvPr>
          <p:cNvSpPr/>
          <p:nvPr/>
        </p:nvSpPr>
        <p:spPr>
          <a:xfrm>
            <a:off x="6051424" y="3063326"/>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FF"/>
              </a:solidFill>
            </a:endParaRPr>
          </a:p>
        </p:txBody>
      </p:sp>
      <p:sp>
        <p:nvSpPr>
          <p:cNvPr id="27" name="TextBox 26">
            <a:extLst>
              <a:ext uri="{FF2B5EF4-FFF2-40B4-BE49-F238E27FC236}">
                <a16:creationId xmlns:a16="http://schemas.microsoft.com/office/drawing/2014/main" id="{CB0A3C92-BEE3-4A41-B110-A89C47CDB62C}"/>
              </a:ext>
            </a:extLst>
          </p:cNvPr>
          <p:cNvSpPr txBox="1"/>
          <p:nvPr/>
        </p:nvSpPr>
        <p:spPr>
          <a:xfrm>
            <a:off x="5603870" y="2693101"/>
            <a:ext cx="1220206" cy="461665"/>
          </a:xfrm>
          <a:prstGeom prst="rect">
            <a:avLst/>
          </a:prstGeom>
          <a:noFill/>
        </p:spPr>
        <p:txBody>
          <a:bodyPr wrap="none" rtlCol="0">
            <a:spAutoFit/>
          </a:bodyPr>
          <a:lstStyle/>
          <a:p>
            <a:r>
              <a:rPr lang="en-US" sz="2400" b="1" dirty="0">
                <a:solidFill>
                  <a:srgbClr val="0000FF"/>
                </a:solidFill>
              </a:rPr>
              <a:t>-3000 m</a:t>
            </a:r>
          </a:p>
        </p:txBody>
      </p:sp>
      <p:sp>
        <p:nvSpPr>
          <p:cNvPr id="29" name="Oval 28">
            <a:extLst>
              <a:ext uri="{FF2B5EF4-FFF2-40B4-BE49-F238E27FC236}">
                <a16:creationId xmlns:a16="http://schemas.microsoft.com/office/drawing/2014/main" id="{F46C235E-EAFA-430B-94C8-80CAE7F7B541}"/>
              </a:ext>
            </a:extLst>
          </p:cNvPr>
          <p:cNvSpPr/>
          <p:nvPr/>
        </p:nvSpPr>
        <p:spPr>
          <a:xfrm>
            <a:off x="578322" y="2406641"/>
            <a:ext cx="182880" cy="182880"/>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B580BA3-9E83-47DC-9324-05DE1C3C5787}"/>
              </a:ext>
            </a:extLst>
          </p:cNvPr>
          <p:cNvSpPr txBox="1"/>
          <p:nvPr/>
        </p:nvSpPr>
        <p:spPr>
          <a:xfrm>
            <a:off x="111262" y="2517896"/>
            <a:ext cx="1220206" cy="461665"/>
          </a:xfrm>
          <a:prstGeom prst="rect">
            <a:avLst/>
          </a:prstGeom>
          <a:noFill/>
        </p:spPr>
        <p:txBody>
          <a:bodyPr wrap="none" rtlCol="0">
            <a:spAutoFit/>
          </a:bodyPr>
          <a:lstStyle/>
          <a:p>
            <a:r>
              <a:rPr lang="en-US" sz="2400" b="1" dirty="0">
                <a:solidFill>
                  <a:srgbClr val="0000FF"/>
                </a:solidFill>
              </a:rPr>
              <a:t>-5000 m</a:t>
            </a:r>
          </a:p>
        </p:txBody>
      </p:sp>
      <p:sp>
        <p:nvSpPr>
          <p:cNvPr id="34" name="TextBox 33">
            <a:extLst>
              <a:ext uri="{FF2B5EF4-FFF2-40B4-BE49-F238E27FC236}">
                <a16:creationId xmlns:a16="http://schemas.microsoft.com/office/drawing/2014/main" id="{EFD984A8-D506-43F7-8F4C-77674EB4AB8A}"/>
              </a:ext>
            </a:extLst>
          </p:cNvPr>
          <p:cNvSpPr txBox="1"/>
          <p:nvPr/>
        </p:nvSpPr>
        <p:spPr>
          <a:xfrm rot="16200000">
            <a:off x="10206593" y="3657819"/>
            <a:ext cx="1040670" cy="461665"/>
          </a:xfrm>
          <a:prstGeom prst="rect">
            <a:avLst/>
          </a:prstGeom>
          <a:noFill/>
        </p:spPr>
        <p:txBody>
          <a:bodyPr wrap="none" rtlCol="0">
            <a:spAutoFit/>
          </a:bodyPr>
          <a:lstStyle/>
          <a:p>
            <a:r>
              <a:rPr lang="en-US" sz="2400" b="1" dirty="0">
                <a:solidFill>
                  <a:srgbClr val="FFFF00"/>
                </a:solidFill>
              </a:rPr>
              <a:t>Trench</a:t>
            </a:r>
          </a:p>
        </p:txBody>
      </p:sp>
      <p:sp>
        <p:nvSpPr>
          <p:cNvPr id="36" name="TextBox 35">
            <a:extLst>
              <a:ext uri="{FF2B5EF4-FFF2-40B4-BE49-F238E27FC236}">
                <a16:creationId xmlns:a16="http://schemas.microsoft.com/office/drawing/2014/main" id="{4868F303-BBFE-4598-AD1D-4965C08B20BE}"/>
              </a:ext>
            </a:extLst>
          </p:cNvPr>
          <p:cNvSpPr txBox="1"/>
          <p:nvPr/>
        </p:nvSpPr>
        <p:spPr>
          <a:xfrm>
            <a:off x="6108511" y="1064051"/>
            <a:ext cx="1728743" cy="461665"/>
          </a:xfrm>
          <a:prstGeom prst="rect">
            <a:avLst/>
          </a:prstGeom>
          <a:noFill/>
        </p:spPr>
        <p:txBody>
          <a:bodyPr wrap="none" rtlCol="0">
            <a:spAutoFit/>
          </a:bodyPr>
          <a:lstStyle/>
          <a:p>
            <a:r>
              <a:rPr lang="en-US" sz="2400" b="1" dirty="0">
                <a:solidFill>
                  <a:srgbClr val="FFFF00"/>
                </a:solidFill>
              </a:rPr>
              <a:t>Volcanic Arc</a:t>
            </a:r>
          </a:p>
        </p:txBody>
      </p:sp>
      <p:sp>
        <p:nvSpPr>
          <p:cNvPr id="39" name="TextBox 38">
            <a:extLst>
              <a:ext uri="{FF2B5EF4-FFF2-40B4-BE49-F238E27FC236}">
                <a16:creationId xmlns:a16="http://schemas.microsoft.com/office/drawing/2014/main" id="{FE21309A-2EC3-4191-A806-E5A42AFF30A5}"/>
              </a:ext>
            </a:extLst>
          </p:cNvPr>
          <p:cNvSpPr txBox="1"/>
          <p:nvPr/>
        </p:nvSpPr>
        <p:spPr>
          <a:xfrm>
            <a:off x="5588377" y="2421687"/>
            <a:ext cx="1167179" cy="461665"/>
          </a:xfrm>
          <a:prstGeom prst="rect">
            <a:avLst/>
          </a:prstGeom>
          <a:noFill/>
        </p:spPr>
        <p:txBody>
          <a:bodyPr wrap="none" rtlCol="0">
            <a:spAutoFit/>
          </a:bodyPr>
          <a:lstStyle/>
          <a:p>
            <a:r>
              <a:rPr lang="en-US" sz="2400" b="1" dirty="0" err="1">
                <a:solidFill>
                  <a:srgbClr val="FFFF00"/>
                </a:solidFill>
              </a:rPr>
              <a:t>Backarc</a:t>
            </a:r>
            <a:endParaRPr lang="en-US" sz="2400" b="1" dirty="0">
              <a:solidFill>
                <a:srgbClr val="FFFF00"/>
              </a:solidFill>
            </a:endParaRPr>
          </a:p>
        </p:txBody>
      </p:sp>
      <p:sp>
        <p:nvSpPr>
          <p:cNvPr id="41" name="TextBox 40">
            <a:extLst>
              <a:ext uri="{FF2B5EF4-FFF2-40B4-BE49-F238E27FC236}">
                <a16:creationId xmlns:a16="http://schemas.microsoft.com/office/drawing/2014/main" id="{FAFB1BAF-4693-4153-A157-29B9F8E45F65}"/>
              </a:ext>
            </a:extLst>
          </p:cNvPr>
          <p:cNvSpPr txBox="1"/>
          <p:nvPr/>
        </p:nvSpPr>
        <p:spPr>
          <a:xfrm rot="16200000">
            <a:off x="2923413" y="1732264"/>
            <a:ext cx="2156809" cy="461665"/>
          </a:xfrm>
          <a:prstGeom prst="rect">
            <a:avLst/>
          </a:prstGeom>
          <a:noFill/>
        </p:spPr>
        <p:txBody>
          <a:bodyPr wrap="none" rtlCol="0">
            <a:spAutoFit/>
          </a:bodyPr>
          <a:lstStyle/>
          <a:p>
            <a:r>
              <a:rPr lang="en-US" sz="2400" b="1" dirty="0">
                <a:solidFill>
                  <a:srgbClr val="FFFF00"/>
                </a:solidFill>
              </a:rPr>
              <a:t>Abandoned Arc</a:t>
            </a:r>
          </a:p>
        </p:txBody>
      </p:sp>
      <p:sp>
        <p:nvSpPr>
          <p:cNvPr id="42" name="TextBox 41">
            <a:extLst>
              <a:ext uri="{FF2B5EF4-FFF2-40B4-BE49-F238E27FC236}">
                <a16:creationId xmlns:a16="http://schemas.microsoft.com/office/drawing/2014/main" id="{300DD073-D822-4E97-8B73-2B30D4D114AC}"/>
              </a:ext>
            </a:extLst>
          </p:cNvPr>
          <p:cNvSpPr txBox="1"/>
          <p:nvPr/>
        </p:nvSpPr>
        <p:spPr>
          <a:xfrm>
            <a:off x="558609" y="1658516"/>
            <a:ext cx="2273123" cy="461665"/>
          </a:xfrm>
          <a:prstGeom prst="rect">
            <a:avLst/>
          </a:prstGeom>
          <a:noFill/>
        </p:spPr>
        <p:txBody>
          <a:bodyPr wrap="none" rtlCol="0">
            <a:spAutoFit/>
          </a:bodyPr>
          <a:lstStyle/>
          <a:p>
            <a:r>
              <a:rPr lang="en-US" sz="2400" b="1" dirty="0">
                <a:solidFill>
                  <a:srgbClr val="FFFF00"/>
                </a:solidFill>
              </a:rPr>
              <a:t>Caribbean Plate</a:t>
            </a:r>
          </a:p>
        </p:txBody>
      </p:sp>
      <p:sp>
        <p:nvSpPr>
          <p:cNvPr id="43" name="TextBox 42">
            <a:extLst>
              <a:ext uri="{FF2B5EF4-FFF2-40B4-BE49-F238E27FC236}">
                <a16:creationId xmlns:a16="http://schemas.microsoft.com/office/drawing/2014/main" id="{2883D045-7B97-4685-86B3-D923EBF1EA59}"/>
              </a:ext>
            </a:extLst>
          </p:cNvPr>
          <p:cNvSpPr txBox="1"/>
          <p:nvPr/>
        </p:nvSpPr>
        <p:spPr>
          <a:xfrm rot="16200000">
            <a:off x="8998570" y="3126004"/>
            <a:ext cx="1807482" cy="830997"/>
          </a:xfrm>
          <a:prstGeom prst="rect">
            <a:avLst/>
          </a:prstGeom>
          <a:noFill/>
        </p:spPr>
        <p:txBody>
          <a:bodyPr wrap="none" rtlCol="0">
            <a:spAutoFit/>
          </a:bodyPr>
          <a:lstStyle/>
          <a:p>
            <a:r>
              <a:rPr lang="en-US" sz="2400" b="1" dirty="0">
                <a:solidFill>
                  <a:srgbClr val="FFFF00"/>
                </a:solidFill>
              </a:rPr>
              <a:t>Accretionary</a:t>
            </a:r>
          </a:p>
          <a:p>
            <a:pPr algn="ctr"/>
            <a:r>
              <a:rPr lang="en-US" sz="2400" b="1" dirty="0">
                <a:solidFill>
                  <a:srgbClr val="FFFF00"/>
                </a:solidFill>
              </a:rPr>
              <a:t> Prism</a:t>
            </a:r>
          </a:p>
        </p:txBody>
      </p:sp>
      <p:sp>
        <p:nvSpPr>
          <p:cNvPr id="44" name="TextBox 43">
            <a:extLst>
              <a:ext uri="{FF2B5EF4-FFF2-40B4-BE49-F238E27FC236}">
                <a16:creationId xmlns:a16="http://schemas.microsoft.com/office/drawing/2014/main" id="{FC90626F-56E0-4919-991D-6B6BD8E9CB2E}"/>
              </a:ext>
            </a:extLst>
          </p:cNvPr>
          <p:cNvSpPr txBox="1"/>
          <p:nvPr/>
        </p:nvSpPr>
        <p:spPr>
          <a:xfrm rot="900000">
            <a:off x="9510939" y="4786165"/>
            <a:ext cx="2431243" cy="584775"/>
          </a:xfrm>
          <a:prstGeom prst="rect">
            <a:avLst/>
          </a:prstGeom>
          <a:noFill/>
        </p:spPr>
        <p:txBody>
          <a:bodyPr wrap="none" rtlCol="0">
            <a:spAutoFit/>
          </a:bodyPr>
          <a:lstStyle/>
          <a:p>
            <a:r>
              <a:rPr lang="en-US" sz="3200" b="1" dirty="0">
                <a:ln>
                  <a:solidFill>
                    <a:sysClr val="windowText" lastClr="000000"/>
                  </a:solidFill>
                </a:ln>
                <a:solidFill>
                  <a:schemeClr val="bg1"/>
                </a:solidFill>
              </a:rPr>
              <a:t>Slab Rollback</a:t>
            </a:r>
          </a:p>
        </p:txBody>
      </p:sp>
      <p:sp>
        <p:nvSpPr>
          <p:cNvPr id="45" name="Arrow: Right 44">
            <a:extLst>
              <a:ext uri="{FF2B5EF4-FFF2-40B4-BE49-F238E27FC236}">
                <a16:creationId xmlns:a16="http://schemas.microsoft.com/office/drawing/2014/main" id="{010E47DF-03A4-4416-88A8-88913C9C1E2D}"/>
              </a:ext>
            </a:extLst>
          </p:cNvPr>
          <p:cNvSpPr/>
          <p:nvPr/>
        </p:nvSpPr>
        <p:spPr>
          <a:xfrm rot="881960">
            <a:off x="9290639" y="5072950"/>
            <a:ext cx="820477" cy="42092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7DF60D5F-BFAC-4B6B-908E-4817724EA90A}"/>
              </a:ext>
            </a:extLst>
          </p:cNvPr>
          <p:cNvSpPr/>
          <p:nvPr/>
        </p:nvSpPr>
        <p:spPr>
          <a:xfrm rot="881960">
            <a:off x="10403282" y="5361709"/>
            <a:ext cx="1100589" cy="42092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397A2ABB-2809-4F0B-8B2A-593938C2036F}"/>
              </a:ext>
            </a:extLst>
          </p:cNvPr>
          <p:cNvSpPr txBox="1"/>
          <p:nvPr/>
        </p:nvSpPr>
        <p:spPr>
          <a:xfrm>
            <a:off x="7163579" y="3197664"/>
            <a:ext cx="1058944" cy="769441"/>
          </a:xfrm>
          <a:prstGeom prst="rect">
            <a:avLst/>
          </a:prstGeom>
          <a:noFill/>
        </p:spPr>
        <p:txBody>
          <a:bodyPr wrap="none" rtlCol="0">
            <a:spAutoFit/>
          </a:bodyPr>
          <a:lstStyle/>
          <a:p>
            <a:r>
              <a:rPr lang="en-US" sz="2200" b="1" dirty="0">
                <a:solidFill>
                  <a:srgbClr val="FFFF00"/>
                </a:solidFill>
              </a:rPr>
              <a:t>Forearc</a:t>
            </a:r>
          </a:p>
          <a:p>
            <a:r>
              <a:rPr lang="en-US" sz="2200" b="1" dirty="0">
                <a:solidFill>
                  <a:srgbClr val="FFFF00"/>
                </a:solidFill>
              </a:rPr>
              <a:t>Basin</a:t>
            </a:r>
          </a:p>
        </p:txBody>
      </p:sp>
      <p:sp>
        <p:nvSpPr>
          <p:cNvPr id="48" name="TextBox 47">
            <a:extLst>
              <a:ext uri="{FF2B5EF4-FFF2-40B4-BE49-F238E27FC236}">
                <a16:creationId xmlns:a16="http://schemas.microsoft.com/office/drawing/2014/main" id="{A60D4F17-2D00-4D04-96D9-F02A18C8A425}"/>
              </a:ext>
            </a:extLst>
          </p:cNvPr>
          <p:cNvSpPr txBox="1"/>
          <p:nvPr/>
        </p:nvSpPr>
        <p:spPr>
          <a:xfrm>
            <a:off x="4964996" y="3602675"/>
            <a:ext cx="1261884" cy="400110"/>
          </a:xfrm>
          <a:prstGeom prst="rect">
            <a:avLst/>
          </a:prstGeom>
          <a:noFill/>
        </p:spPr>
        <p:txBody>
          <a:bodyPr wrap="none" rtlCol="0">
            <a:spAutoFit/>
          </a:bodyPr>
          <a:lstStyle/>
          <a:p>
            <a:r>
              <a:rPr lang="en-US" sz="2000" b="1" dirty="0">
                <a:ln>
                  <a:solidFill>
                    <a:sysClr val="windowText" lastClr="000000"/>
                  </a:solidFill>
                </a:ln>
                <a:solidFill>
                  <a:schemeClr val="bg1"/>
                </a:solidFill>
              </a:rPr>
              <a:t>Pull-Apart</a:t>
            </a:r>
          </a:p>
        </p:txBody>
      </p:sp>
      <p:sp>
        <p:nvSpPr>
          <p:cNvPr id="49" name="TextBox 48">
            <a:extLst>
              <a:ext uri="{FF2B5EF4-FFF2-40B4-BE49-F238E27FC236}">
                <a16:creationId xmlns:a16="http://schemas.microsoft.com/office/drawing/2014/main" id="{7D85919B-348C-4BAE-8126-EBE566C87159}"/>
              </a:ext>
            </a:extLst>
          </p:cNvPr>
          <p:cNvSpPr txBox="1"/>
          <p:nvPr/>
        </p:nvSpPr>
        <p:spPr>
          <a:xfrm>
            <a:off x="1487021" y="2668354"/>
            <a:ext cx="1261884" cy="400110"/>
          </a:xfrm>
          <a:prstGeom prst="rect">
            <a:avLst/>
          </a:prstGeom>
          <a:noFill/>
        </p:spPr>
        <p:txBody>
          <a:bodyPr wrap="none" rtlCol="0">
            <a:spAutoFit/>
          </a:bodyPr>
          <a:lstStyle/>
          <a:p>
            <a:r>
              <a:rPr lang="en-US" sz="2000" b="1" dirty="0">
                <a:ln>
                  <a:solidFill>
                    <a:schemeClr val="bg1"/>
                  </a:solidFill>
                </a:ln>
                <a:solidFill>
                  <a:schemeClr val="bg1"/>
                </a:solidFill>
              </a:rPr>
              <a:t>Pull-Apart</a:t>
            </a:r>
          </a:p>
        </p:txBody>
      </p:sp>
      <p:sp>
        <p:nvSpPr>
          <p:cNvPr id="52" name="TextBox 51">
            <a:extLst>
              <a:ext uri="{FF2B5EF4-FFF2-40B4-BE49-F238E27FC236}">
                <a16:creationId xmlns:a16="http://schemas.microsoft.com/office/drawing/2014/main" id="{ECBCB621-89CA-4C56-9D2B-6D671504FF8F}"/>
              </a:ext>
            </a:extLst>
          </p:cNvPr>
          <p:cNvSpPr txBox="1"/>
          <p:nvPr/>
        </p:nvSpPr>
        <p:spPr>
          <a:xfrm rot="21203848">
            <a:off x="9250620" y="1720632"/>
            <a:ext cx="2431243" cy="584775"/>
          </a:xfrm>
          <a:prstGeom prst="rect">
            <a:avLst/>
          </a:prstGeom>
          <a:noFill/>
        </p:spPr>
        <p:txBody>
          <a:bodyPr wrap="none" rtlCol="0">
            <a:spAutoFit/>
          </a:bodyPr>
          <a:lstStyle/>
          <a:p>
            <a:r>
              <a:rPr lang="en-US" sz="3200" b="1" dirty="0">
                <a:ln>
                  <a:solidFill>
                    <a:sysClr val="windowText" lastClr="000000"/>
                  </a:solidFill>
                </a:ln>
                <a:solidFill>
                  <a:schemeClr val="bg1"/>
                </a:solidFill>
              </a:rPr>
              <a:t>Slab Rollback</a:t>
            </a:r>
          </a:p>
        </p:txBody>
      </p:sp>
      <p:sp>
        <p:nvSpPr>
          <p:cNvPr id="53" name="Arrow: Right 52">
            <a:extLst>
              <a:ext uri="{FF2B5EF4-FFF2-40B4-BE49-F238E27FC236}">
                <a16:creationId xmlns:a16="http://schemas.microsoft.com/office/drawing/2014/main" id="{D5D1F0A0-B995-4F56-A245-E141B383F806}"/>
              </a:ext>
            </a:extLst>
          </p:cNvPr>
          <p:cNvSpPr/>
          <p:nvPr/>
        </p:nvSpPr>
        <p:spPr>
          <a:xfrm rot="21185808">
            <a:off x="9205922" y="2272173"/>
            <a:ext cx="820477" cy="42092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Right 53">
            <a:extLst>
              <a:ext uri="{FF2B5EF4-FFF2-40B4-BE49-F238E27FC236}">
                <a16:creationId xmlns:a16="http://schemas.microsoft.com/office/drawing/2014/main" id="{0DA061A7-14D0-4EB2-91C3-F7F90860E2CB}"/>
              </a:ext>
            </a:extLst>
          </p:cNvPr>
          <p:cNvSpPr/>
          <p:nvPr/>
        </p:nvSpPr>
        <p:spPr>
          <a:xfrm rot="21185808">
            <a:off x="10336886" y="2079449"/>
            <a:ext cx="1100589" cy="42092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Isosceles Triangle 54">
            <a:extLst>
              <a:ext uri="{FF2B5EF4-FFF2-40B4-BE49-F238E27FC236}">
                <a16:creationId xmlns:a16="http://schemas.microsoft.com/office/drawing/2014/main" id="{D13660EC-D4A2-4A02-BEE0-3188D39D4B55}"/>
              </a:ext>
            </a:extLst>
          </p:cNvPr>
          <p:cNvSpPr>
            <a:spLocks noChangeAspect="1"/>
          </p:cNvSpPr>
          <p:nvPr/>
        </p:nvSpPr>
        <p:spPr>
          <a:xfrm>
            <a:off x="6234304" y="29667"/>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Isosceles Triangle 55">
            <a:extLst>
              <a:ext uri="{FF2B5EF4-FFF2-40B4-BE49-F238E27FC236}">
                <a16:creationId xmlns:a16="http://schemas.microsoft.com/office/drawing/2014/main" id="{06700107-A582-41B3-946E-F153FE54632D}"/>
              </a:ext>
            </a:extLst>
          </p:cNvPr>
          <p:cNvSpPr>
            <a:spLocks noChangeAspect="1"/>
          </p:cNvSpPr>
          <p:nvPr/>
        </p:nvSpPr>
        <p:spPr>
          <a:xfrm>
            <a:off x="6575358" y="800817"/>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sosceles Triangle 56">
            <a:extLst>
              <a:ext uri="{FF2B5EF4-FFF2-40B4-BE49-F238E27FC236}">
                <a16:creationId xmlns:a16="http://schemas.microsoft.com/office/drawing/2014/main" id="{68193CDC-DFBC-409B-9CF8-BC54DDCF53CE}"/>
              </a:ext>
            </a:extLst>
          </p:cNvPr>
          <p:cNvSpPr>
            <a:spLocks noChangeAspect="1"/>
          </p:cNvSpPr>
          <p:nvPr/>
        </p:nvSpPr>
        <p:spPr>
          <a:xfrm>
            <a:off x="6899265" y="1615028"/>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Isosceles Triangle 57">
            <a:extLst>
              <a:ext uri="{FF2B5EF4-FFF2-40B4-BE49-F238E27FC236}">
                <a16:creationId xmlns:a16="http://schemas.microsoft.com/office/drawing/2014/main" id="{47354E21-F3A7-4296-8C7E-EFBB54EC8AC4}"/>
              </a:ext>
            </a:extLst>
          </p:cNvPr>
          <p:cNvSpPr>
            <a:spLocks noChangeAspect="1"/>
          </p:cNvSpPr>
          <p:nvPr/>
        </p:nvSpPr>
        <p:spPr>
          <a:xfrm>
            <a:off x="6924972" y="2266196"/>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Isosceles Triangle 58">
            <a:extLst>
              <a:ext uri="{FF2B5EF4-FFF2-40B4-BE49-F238E27FC236}">
                <a16:creationId xmlns:a16="http://schemas.microsoft.com/office/drawing/2014/main" id="{FF38A56D-7A7C-423D-ACB2-C997214841A3}"/>
              </a:ext>
            </a:extLst>
          </p:cNvPr>
          <p:cNvSpPr>
            <a:spLocks noChangeAspect="1"/>
          </p:cNvSpPr>
          <p:nvPr/>
        </p:nvSpPr>
        <p:spPr>
          <a:xfrm>
            <a:off x="6697509" y="2923933"/>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D935D54-E694-4B39-9A7A-8E21E5653FB2}"/>
              </a:ext>
            </a:extLst>
          </p:cNvPr>
          <p:cNvSpPr/>
          <p:nvPr/>
        </p:nvSpPr>
        <p:spPr>
          <a:xfrm>
            <a:off x="6761650" y="3017606"/>
            <a:ext cx="182880" cy="182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Isosceles Triangle 59">
            <a:extLst>
              <a:ext uri="{FF2B5EF4-FFF2-40B4-BE49-F238E27FC236}">
                <a16:creationId xmlns:a16="http://schemas.microsoft.com/office/drawing/2014/main" id="{8D4B60D8-429D-4BE7-B61A-09AD89D5984F}"/>
              </a:ext>
            </a:extLst>
          </p:cNvPr>
          <p:cNvSpPr>
            <a:spLocks noChangeAspect="1"/>
          </p:cNvSpPr>
          <p:nvPr/>
        </p:nvSpPr>
        <p:spPr>
          <a:xfrm>
            <a:off x="6483826" y="3497890"/>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Isosceles Triangle 60">
            <a:extLst>
              <a:ext uri="{FF2B5EF4-FFF2-40B4-BE49-F238E27FC236}">
                <a16:creationId xmlns:a16="http://schemas.microsoft.com/office/drawing/2014/main" id="{63079DDF-DE8C-4EF4-AC0B-6DFE7C30353C}"/>
              </a:ext>
            </a:extLst>
          </p:cNvPr>
          <p:cNvSpPr>
            <a:spLocks noChangeAspect="1"/>
          </p:cNvSpPr>
          <p:nvPr/>
        </p:nvSpPr>
        <p:spPr>
          <a:xfrm>
            <a:off x="6208580" y="4012379"/>
            <a:ext cx="329184" cy="274320"/>
          </a:xfrm>
          <a:prstGeom prst="triangl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CA10740C-BCD6-4A39-908C-89CFC08C1EE0}"/>
              </a:ext>
            </a:extLst>
          </p:cNvPr>
          <p:cNvSpPr/>
          <p:nvPr/>
        </p:nvSpPr>
        <p:spPr>
          <a:xfrm>
            <a:off x="7019778" y="239151"/>
            <a:ext cx="1463040" cy="4937760"/>
          </a:xfrm>
          <a:custGeom>
            <a:avLst/>
            <a:gdLst>
              <a:gd name="connsiteX0" fmla="*/ 0 w 1463040"/>
              <a:gd name="connsiteY0" fmla="*/ 4937760 h 4937760"/>
              <a:gd name="connsiteX1" fmla="*/ 661182 w 1463040"/>
              <a:gd name="connsiteY1" fmla="*/ 4586067 h 4937760"/>
              <a:gd name="connsiteX2" fmla="*/ 1097280 w 1463040"/>
              <a:gd name="connsiteY2" fmla="*/ 4290646 h 4937760"/>
              <a:gd name="connsiteX3" fmla="*/ 1294228 w 1463040"/>
              <a:gd name="connsiteY3" fmla="*/ 4051495 h 4937760"/>
              <a:gd name="connsiteX4" fmla="*/ 1463040 w 1463040"/>
              <a:gd name="connsiteY4" fmla="*/ 3305907 h 4937760"/>
              <a:gd name="connsiteX5" fmla="*/ 1420837 w 1463040"/>
              <a:gd name="connsiteY5" fmla="*/ 2574387 h 4937760"/>
              <a:gd name="connsiteX6" fmla="*/ 1392702 w 1463040"/>
              <a:gd name="connsiteY6" fmla="*/ 2011680 h 4937760"/>
              <a:gd name="connsiteX7" fmla="*/ 1322364 w 1463040"/>
              <a:gd name="connsiteY7" fmla="*/ 1181686 h 4937760"/>
              <a:gd name="connsiteX8" fmla="*/ 1223890 w 1463040"/>
              <a:gd name="connsiteY8" fmla="*/ 590843 h 4937760"/>
              <a:gd name="connsiteX9" fmla="*/ 858130 w 1463040"/>
              <a:gd name="connsiteY9" fmla="*/ 0 h 493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3040" h="4937760">
                <a:moveTo>
                  <a:pt x="0" y="4937760"/>
                </a:moveTo>
                <a:lnTo>
                  <a:pt x="661182" y="4586067"/>
                </a:lnTo>
                <a:lnTo>
                  <a:pt x="1097280" y="4290646"/>
                </a:lnTo>
                <a:lnTo>
                  <a:pt x="1294228" y="4051495"/>
                </a:lnTo>
                <a:lnTo>
                  <a:pt x="1463040" y="3305907"/>
                </a:lnTo>
                <a:lnTo>
                  <a:pt x="1420837" y="2574387"/>
                </a:lnTo>
                <a:lnTo>
                  <a:pt x="1392702" y="2011680"/>
                </a:lnTo>
                <a:lnTo>
                  <a:pt x="1322364" y="1181686"/>
                </a:lnTo>
                <a:lnTo>
                  <a:pt x="1223890" y="590843"/>
                </a:lnTo>
                <a:lnTo>
                  <a:pt x="858130" y="0"/>
                </a:lnTo>
              </a:path>
            </a:pathLst>
          </a:custGeom>
          <a:no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A50C76C-5FF9-4AEE-80A5-2AAFDAA9BD83}"/>
              </a:ext>
            </a:extLst>
          </p:cNvPr>
          <p:cNvSpPr/>
          <p:nvPr/>
        </p:nvSpPr>
        <p:spPr>
          <a:xfrm>
            <a:off x="8346833" y="3068464"/>
            <a:ext cx="182880" cy="18288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BBAC66F9-CD59-4837-BBE4-EE4063FF0AD3}"/>
              </a:ext>
            </a:extLst>
          </p:cNvPr>
          <p:cNvSpPr txBox="1"/>
          <p:nvPr/>
        </p:nvSpPr>
        <p:spPr>
          <a:xfrm>
            <a:off x="5526078" y="1812964"/>
            <a:ext cx="1261884" cy="400110"/>
          </a:xfrm>
          <a:prstGeom prst="rect">
            <a:avLst/>
          </a:prstGeom>
          <a:noFill/>
        </p:spPr>
        <p:txBody>
          <a:bodyPr wrap="none" rtlCol="0">
            <a:spAutoFit/>
          </a:bodyPr>
          <a:lstStyle/>
          <a:p>
            <a:r>
              <a:rPr lang="en-US" sz="2000" b="1" dirty="0">
                <a:ln>
                  <a:solidFill>
                    <a:schemeClr val="bg1"/>
                  </a:solidFill>
                </a:ln>
                <a:solidFill>
                  <a:schemeClr val="bg1"/>
                </a:solidFill>
              </a:rPr>
              <a:t>Pull-Apart</a:t>
            </a:r>
          </a:p>
        </p:txBody>
      </p:sp>
      <p:sp>
        <p:nvSpPr>
          <p:cNvPr id="64" name="Arrow: Right 63">
            <a:extLst>
              <a:ext uri="{FF2B5EF4-FFF2-40B4-BE49-F238E27FC236}">
                <a16:creationId xmlns:a16="http://schemas.microsoft.com/office/drawing/2014/main" id="{05FE164E-33E1-44FF-89D4-644D5B4FC5EC}"/>
              </a:ext>
            </a:extLst>
          </p:cNvPr>
          <p:cNvSpPr/>
          <p:nvPr/>
        </p:nvSpPr>
        <p:spPr>
          <a:xfrm>
            <a:off x="1144876" y="1092718"/>
            <a:ext cx="1100589" cy="420928"/>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007B78E9-F0E6-4C1A-BB35-C780C3B7DDB3}"/>
              </a:ext>
            </a:extLst>
          </p:cNvPr>
          <p:cNvSpPr/>
          <p:nvPr/>
        </p:nvSpPr>
        <p:spPr>
          <a:xfrm>
            <a:off x="4978601" y="5203780"/>
            <a:ext cx="1100589" cy="310380"/>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D399FDA3-AA83-4977-B93A-0C6D564C1511}"/>
              </a:ext>
            </a:extLst>
          </p:cNvPr>
          <p:cNvSpPr/>
          <p:nvPr/>
        </p:nvSpPr>
        <p:spPr>
          <a:xfrm rot="10800000">
            <a:off x="4978601" y="5718982"/>
            <a:ext cx="1100589" cy="310380"/>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Arrow: Right 66">
            <a:extLst>
              <a:ext uri="{FF2B5EF4-FFF2-40B4-BE49-F238E27FC236}">
                <a16:creationId xmlns:a16="http://schemas.microsoft.com/office/drawing/2014/main" id="{195ECD54-81FB-4465-B3D6-885ED8F56C2F}"/>
              </a:ext>
            </a:extLst>
          </p:cNvPr>
          <p:cNvSpPr/>
          <p:nvPr/>
        </p:nvSpPr>
        <p:spPr>
          <a:xfrm>
            <a:off x="4613367" y="143829"/>
            <a:ext cx="1100589" cy="310380"/>
          </a:xfrm>
          <a:prstGeom prst="rightArrow">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Slide_39_Portland_Audio_Project">
            <a:hlinkClick r:id="" action="ppaction://media"/>
            <a:extLst>
              <a:ext uri="{FF2B5EF4-FFF2-40B4-BE49-F238E27FC236}">
                <a16:creationId xmlns:a16="http://schemas.microsoft.com/office/drawing/2014/main" id="{664D2275-7AEF-4B5D-BEFB-8A67768E12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37103711"/>
      </p:ext>
    </p:extLst>
  </p:cSld>
  <p:clrMapOvr>
    <a:masterClrMapping/>
  </p:clrMapOvr>
  <mc:AlternateContent xmlns:mc="http://schemas.openxmlformats.org/markup-compatibility/2006" xmlns:p14="http://schemas.microsoft.com/office/powerpoint/2010/main">
    <mc:Choice Requires="p14">
      <p:transition spd="slow" p14:dur="2000" advTm="46000"/>
    </mc:Choice>
    <mc:Fallback xmlns="">
      <p:transition spd="slow" advTm="4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A1C23EF-9C4D-4642-BBDB-E4928D2B9F47}"/>
              </a:ext>
            </a:extLst>
          </p:cNvPr>
          <p:cNvSpPr txBox="1"/>
          <p:nvPr/>
        </p:nvSpPr>
        <p:spPr>
          <a:xfrm>
            <a:off x="174971" y="2523507"/>
            <a:ext cx="7959239" cy="3231654"/>
          </a:xfrm>
          <a:prstGeom prst="rect">
            <a:avLst/>
          </a:prstGeom>
          <a:noFill/>
        </p:spPr>
        <p:txBody>
          <a:bodyPr wrap="square">
            <a:spAutoFit/>
          </a:bodyPr>
          <a:lstStyle/>
          <a:p>
            <a:r>
              <a:rPr lang="en-US" sz="3400" b="1" dirty="0">
                <a:solidFill>
                  <a:srgbClr val="FFFF00"/>
                </a:solidFill>
              </a:rPr>
              <a:t>Goal: Consider the Antler Orogeny.</a:t>
            </a:r>
          </a:p>
          <a:p>
            <a:pPr marL="1028700" lvl="1" indent="-571500">
              <a:buFont typeface="Arial" panose="020B0604020202020204" pitchFamily="34" charset="0"/>
              <a:buChar char="•"/>
            </a:pPr>
            <a:r>
              <a:rPr lang="en-US" sz="3400" b="1" dirty="0">
                <a:solidFill>
                  <a:srgbClr val="FFFF00"/>
                </a:solidFill>
              </a:rPr>
              <a:t>What was the tectonic process?</a:t>
            </a:r>
          </a:p>
          <a:p>
            <a:pPr marL="1028700" lvl="1" indent="-571500">
              <a:buFont typeface="Arial" panose="020B0604020202020204" pitchFamily="34" charset="0"/>
              <a:buChar char="•"/>
            </a:pPr>
            <a:r>
              <a:rPr lang="en-US" sz="3400" b="1" dirty="0">
                <a:solidFill>
                  <a:srgbClr val="FFFF00"/>
                </a:solidFill>
              </a:rPr>
              <a:t>Trigger of the process?</a:t>
            </a:r>
          </a:p>
          <a:p>
            <a:pPr marL="1028700" lvl="1" indent="-571500">
              <a:buFont typeface="Arial" panose="020B0604020202020204" pitchFamily="34" charset="0"/>
              <a:buChar char="•"/>
            </a:pPr>
            <a:r>
              <a:rPr lang="en-US" sz="3400" b="1" dirty="0">
                <a:solidFill>
                  <a:srgbClr val="FFFF00"/>
                </a:solidFill>
              </a:rPr>
              <a:t>What were its immediate effects?</a:t>
            </a:r>
          </a:p>
          <a:p>
            <a:pPr marL="1028700" lvl="1" indent="-571500">
              <a:buFont typeface="Arial" panose="020B0604020202020204" pitchFamily="34" charset="0"/>
              <a:buChar char="•"/>
            </a:pPr>
            <a:r>
              <a:rPr lang="en-US" sz="3400" b="1" dirty="0">
                <a:solidFill>
                  <a:srgbClr val="FFFF00"/>
                </a:solidFill>
              </a:rPr>
              <a:t>What were the long-term consequences?</a:t>
            </a:r>
          </a:p>
        </p:txBody>
      </p:sp>
      <p:pic>
        <p:nvPicPr>
          <p:cNvPr id="28" name="Picture 27">
            <a:extLst>
              <a:ext uri="{FF2B5EF4-FFF2-40B4-BE49-F238E27FC236}">
                <a16:creationId xmlns:a16="http://schemas.microsoft.com/office/drawing/2014/main" id="{1F7D7D78-3DED-4FF1-AB14-34126030F70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11703"/>
          <a:stretch/>
        </p:blipFill>
        <p:spPr>
          <a:xfrm>
            <a:off x="8037410" y="10985"/>
            <a:ext cx="4154590" cy="6858000"/>
          </a:xfrm>
          <a:prstGeom prst="rect">
            <a:avLst/>
          </a:prstGeom>
          <a:solidFill>
            <a:schemeClr val="bg1"/>
          </a:solidFill>
        </p:spPr>
      </p:pic>
      <p:pic>
        <p:nvPicPr>
          <p:cNvPr id="29" name="Picture 28">
            <a:extLst>
              <a:ext uri="{FF2B5EF4-FFF2-40B4-BE49-F238E27FC236}">
                <a16:creationId xmlns:a16="http://schemas.microsoft.com/office/drawing/2014/main" id="{C4D83CB7-F313-4421-965A-E23413E37FD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657" r="1181"/>
          <a:stretch/>
        </p:blipFill>
        <p:spPr>
          <a:xfrm>
            <a:off x="0" y="10985"/>
            <a:ext cx="8037410" cy="2390145"/>
          </a:xfrm>
          <a:prstGeom prst="rect">
            <a:avLst/>
          </a:prstGeom>
        </p:spPr>
      </p:pic>
      <p:sp>
        <p:nvSpPr>
          <p:cNvPr id="31" name="TextBox 30">
            <a:extLst>
              <a:ext uri="{FF2B5EF4-FFF2-40B4-BE49-F238E27FC236}">
                <a16:creationId xmlns:a16="http://schemas.microsoft.com/office/drawing/2014/main" id="{3B86A78F-D213-470A-9E40-B14B8EF45203}"/>
              </a:ext>
            </a:extLst>
          </p:cNvPr>
          <p:cNvSpPr txBox="1"/>
          <p:nvPr/>
        </p:nvSpPr>
        <p:spPr>
          <a:xfrm>
            <a:off x="10870442" y="0"/>
            <a:ext cx="1207258" cy="646331"/>
          </a:xfrm>
          <a:prstGeom prst="rect">
            <a:avLst/>
          </a:prstGeom>
          <a:noFill/>
        </p:spPr>
        <p:txBody>
          <a:bodyPr wrap="square" rtlCol="0">
            <a:spAutoFit/>
          </a:bodyPr>
          <a:lstStyle/>
          <a:p>
            <a:r>
              <a:rPr lang="en-US" b="1" dirty="0"/>
              <a:t>Tectonic Events</a:t>
            </a:r>
          </a:p>
        </p:txBody>
      </p:sp>
      <p:sp>
        <p:nvSpPr>
          <p:cNvPr id="32" name="TextBox 31">
            <a:extLst>
              <a:ext uri="{FF2B5EF4-FFF2-40B4-BE49-F238E27FC236}">
                <a16:creationId xmlns:a16="http://schemas.microsoft.com/office/drawing/2014/main" id="{F2AF21BE-10B5-4268-A034-C067EAEE43FC}"/>
              </a:ext>
            </a:extLst>
          </p:cNvPr>
          <p:cNvSpPr txBox="1"/>
          <p:nvPr/>
        </p:nvSpPr>
        <p:spPr>
          <a:xfrm>
            <a:off x="11072946" y="6064685"/>
            <a:ext cx="1119054" cy="646331"/>
          </a:xfrm>
          <a:prstGeom prst="rect">
            <a:avLst/>
          </a:prstGeom>
          <a:solidFill>
            <a:schemeClr val="bg1"/>
          </a:solidFill>
        </p:spPr>
        <p:txBody>
          <a:bodyPr wrap="square" rtlCol="0">
            <a:spAutoFit/>
          </a:bodyPr>
          <a:lstStyle/>
          <a:p>
            <a:r>
              <a:rPr lang="en-US" b="1" dirty="0"/>
              <a:t>Passive Margin</a:t>
            </a:r>
          </a:p>
        </p:txBody>
      </p:sp>
      <p:grpSp>
        <p:nvGrpSpPr>
          <p:cNvPr id="3" name="Group 2">
            <a:extLst>
              <a:ext uri="{FF2B5EF4-FFF2-40B4-BE49-F238E27FC236}">
                <a16:creationId xmlns:a16="http://schemas.microsoft.com/office/drawing/2014/main" id="{2D936B2A-5B14-46F7-9D0B-BFC1EDF8BC67}"/>
              </a:ext>
            </a:extLst>
          </p:cNvPr>
          <p:cNvGrpSpPr/>
          <p:nvPr/>
        </p:nvGrpSpPr>
        <p:grpSpPr>
          <a:xfrm>
            <a:off x="78171" y="5877538"/>
            <a:ext cx="7032314" cy="646331"/>
            <a:chOff x="78171" y="5877538"/>
            <a:chExt cx="7032314" cy="646331"/>
          </a:xfrm>
        </p:grpSpPr>
        <p:sp>
          <p:nvSpPr>
            <p:cNvPr id="22" name="TextBox 21">
              <a:extLst>
                <a:ext uri="{FF2B5EF4-FFF2-40B4-BE49-F238E27FC236}">
                  <a16:creationId xmlns:a16="http://schemas.microsoft.com/office/drawing/2014/main" id="{321BE31A-4E8D-4281-AF8B-C0E00D7A971E}"/>
                </a:ext>
              </a:extLst>
            </p:cNvPr>
            <p:cNvSpPr txBox="1"/>
            <p:nvPr/>
          </p:nvSpPr>
          <p:spPr>
            <a:xfrm>
              <a:off x="78171" y="5877538"/>
              <a:ext cx="6094140" cy="646331"/>
            </a:xfrm>
            <a:prstGeom prst="rect">
              <a:avLst/>
            </a:prstGeom>
            <a:noFill/>
          </p:spPr>
          <p:txBody>
            <a:bodyPr wrap="square">
              <a:spAutoFit/>
            </a:bodyPr>
            <a:lstStyle/>
            <a:p>
              <a:r>
                <a:rPr lang="en-US" sz="3600" b="1" dirty="0">
                  <a:solidFill>
                    <a:srgbClr val="FFFF00"/>
                  </a:solidFill>
                </a:rPr>
                <a:t>Method: Use Recent Analogs. </a:t>
              </a:r>
            </a:p>
          </p:txBody>
        </p:sp>
        <p:sp>
          <p:nvSpPr>
            <p:cNvPr id="2" name="Arrow: Right 1">
              <a:extLst>
                <a:ext uri="{FF2B5EF4-FFF2-40B4-BE49-F238E27FC236}">
                  <a16:creationId xmlns:a16="http://schemas.microsoft.com/office/drawing/2014/main" id="{32DB3BC2-6433-4C69-9419-06AB0DE1361D}"/>
                </a:ext>
              </a:extLst>
            </p:cNvPr>
            <p:cNvSpPr/>
            <p:nvPr/>
          </p:nvSpPr>
          <p:spPr>
            <a:xfrm flipH="1">
              <a:off x="5928799" y="5903903"/>
              <a:ext cx="1181686" cy="593600"/>
            </a:xfrm>
            <a:prstGeom prst="rightArrow">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Rectangle 3">
            <a:extLst>
              <a:ext uri="{FF2B5EF4-FFF2-40B4-BE49-F238E27FC236}">
                <a16:creationId xmlns:a16="http://schemas.microsoft.com/office/drawing/2014/main" id="{A2D6B748-0FC2-43D8-875E-1650DF6792E7}"/>
              </a:ext>
            </a:extLst>
          </p:cNvPr>
          <p:cNvSpPr/>
          <p:nvPr/>
        </p:nvSpPr>
        <p:spPr>
          <a:xfrm>
            <a:off x="10870442" y="10985"/>
            <a:ext cx="943016" cy="63534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D4C24FB-619B-4F21-988C-497CC0F577A4}"/>
              </a:ext>
            </a:extLst>
          </p:cNvPr>
          <p:cNvSpPr txBox="1"/>
          <p:nvPr/>
        </p:nvSpPr>
        <p:spPr>
          <a:xfrm>
            <a:off x="11088826" y="3622522"/>
            <a:ext cx="980076" cy="461665"/>
          </a:xfrm>
          <a:prstGeom prst="rect">
            <a:avLst/>
          </a:prstGeom>
          <a:solidFill>
            <a:srgbClr val="FFFF00"/>
          </a:solidFill>
        </p:spPr>
        <p:txBody>
          <a:bodyPr wrap="none" rtlCol="0">
            <a:spAutoFit/>
          </a:bodyPr>
          <a:lstStyle/>
          <a:p>
            <a:r>
              <a:rPr lang="en-US" sz="2400" b="1" dirty="0"/>
              <a:t>Antler</a:t>
            </a:r>
          </a:p>
        </p:txBody>
      </p:sp>
      <p:pic>
        <p:nvPicPr>
          <p:cNvPr id="6" name="Slide_4_Portland_Audio_Project">
            <a:hlinkClick r:id="" action="ppaction://media"/>
            <a:extLst>
              <a:ext uri="{FF2B5EF4-FFF2-40B4-BE49-F238E27FC236}">
                <a16:creationId xmlns:a16="http://schemas.microsoft.com/office/drawing/2014/main" id="{A2D21EB9-E7C0-4C95-B713-3F6A99660C9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98787863"/>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20" fill="hold"/>
                                        <p:tgtEl>
                                          <p:spTgt spid="6"/>
                                        </p:tgtEl>
                                      </p:cBhvr>
                                    </p:cmd>
                                  </p:childTnLst>
                                </p:cTn>
                              </p:par>
                              <p:par>
                                <p:cTn id="7" presetID="1" presetClass="entr" presetSubtype="0" fill="hold" grpId="0" nodeType="withEffect">
                                  <p:stCondLst>
                                    <p:cond delay="7750"/>
                                  </p:stCondLst>
                                  <p:childTnLst>
                                    <p:set>
                                      <p:cBhvr>
                                        <p:cTn id="8" dur="1" fill="hold">
                                          <p:stCondLst>
                                            <p:cond delay="0"/>
                                          </p:stCondLst>
                                        </p:cTn>
                                        <p:tgtEl>
                                          <p:spTgt spid="5"/>
                                        </p:tgtEl>
                                        <p:attrNameLst>
                                          <p:attrName>style.visibility</p:attrName>
                                        </p:attrNameLst>
                                      </p:cBhvr>
                                      <p:to>
                                        <p:strVal val="visible"/>
                                      </p:to>
                                    </p:set>
                                  </p:childTnLst>
                                </p:cTn>
                              </p:par>
                              <p:par>
                                <p:cTn id="9" presetID="2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4784C0-D59D-4782-9D99-EB71494AE404}"/>
              </a:ext>
            </a:extLst>
          </p:cNvPr>
          <p:cNvSpPr txBox="1"/>
          <p:nvPr/>
        </p:nvSpPr>
        <p:spPr>
          <a:xfrm>
            <a:off x="407773" y="186974"/>
            <a:ext cx="2760949" cy="369332"/>
          </a:xfrm>
          <a:prstGeom prst="rect">
            <a:avLst/>
          </a:prstGeom>
          <a:noFill/>
        </p:spPr>
        <p:txBody>
          <a:bodyPr wrap="none" rtlCol="0">
            <a:spAutoFit/>
          </a:bodyPr>
          <a:lstStyle/>
          <a:p>
            <a:r>
              <a:rPr lang="en-US" dirty="0"/>
              <a:t>References Cited on Slides: </a:t>
            </a:r>
          </a:p>
        </p:txBody>
      </p:sp>
      <p:graphicFrame>
        <p:nvGraphicFramePr>
          <p:cNvPr id="3" name="Table 2">
            <a:extLst>
              <a:ext uri="{FF2B5EF4-FFF2-40B4-BE49-F238E27FC236}">
                <a16:creationId xmlns:a16="http://schemas.microsoft.com/office/drawing/2014/main" id="{99198E91-4BAA-4643-B2B7-10B39CAD4865}"/>
              </a:ext>
            </a:extLst>
          </p:cNvPr>
          <p:cNvGraphicFramePr>
            <a:graphicFrameLocks noGrp="1"/>
          </p:cNvGraphicFramePr>
          <p:nvPr>
            <p:extLst>
              <p:ext uri="{D42A27DB-BD31-4B8C-83A1-F6EECF244321}">
                <p14:modId xmlns:p14="http://schemas.microsoft.com/office/powerpoint/2010/main" val="506025299"/>
              </p:ext>
            </p:extLst>
          </p:nvPr>
        </p:nvGraphicFramePr>
        <p:xfrm>
          <a:off x="407773" y="766917"/>
          <a:ext cx="10428077" cy="5632624"/>
        </p:xfrm>
        <a:graphic>
          <a:graphicData uri="http://schemas.openxmlformats.org/drawingml/2006/table">
            <a:tbl>
              <a:tblPr/>
              <a:tblGrid>
                <a:gridCol w="10428077">
                  <a:extLst>
                    <a:ext uri="{9D8B030D-6E8A-4147-A177-3AD203B41FA5}">
                      <a16:colId xmlns:a16="http://schemas.microsoft.com/office/drawing/2014/main" val="2638723996"/>
                    </a:ext>
                  </a:extLst>
                </a:gridCol>
              </a:tblGrid>
              <a:tr h="186895">
                <a:tc>
                  <a:txBody>
                    <a:bodyPr/>
                    <a:lstStyle/>
                    <a:p>
                      <a:pPr algn="l" fontAlgn="ctr"/>
                      <a:r>
                        <a:rPr lang="en-US" sz="1200" b="1" i="0" u="none" strike="noStrike">
                          <a:solidFill>
                            <a:srgbClr val="000000"/>
                          </a:solidFill>
                          <a:effectLst/>
                          <a:latin typeface="Calibri" panose="020F0502020204030204" pitchFamily="34" charset="0"/>
                        </a:rPr>
                        <a:t>Reference</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5893255"/>
                  </a:ext>
                </a:extLst>
              </a:tr>
              <a:tr h="373791">
                <a:tc>
                  <a:txBody>
                    <a:bodyPr/>
                    <a:lstStyle/>
                    <a:p>
                      <a:pPr algn="l" fontAlgn="ctr"/>
                      <a:r>
                        <a:rPr lang="en-US" sz="1200" b="0" i="0" u="none" strike="noStrike">
                          <a:solidFill>
                            <a:srgbClr val="000000"/>
                          </a:solidFill>
                          <a:effectLst/>
                          <a:latin typeface="Calibri" panose="020F0502020204030204" pitchFamily="34" charset="0"/>
                        </a:rPr>
                        <a:t>Baillie, P., Carter, P., and Duran, P.M., 2019, Evolution and Plays of the Banda Arc: AAPG Search and Discovery Article #11245, DOI:10.1306/11245Baillie2019, http://www.searchanddiscovery.com/documents/2019/11245baillie/ndx_baillie.pdf</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8468251"/>
                  </a:ext>
                </a:extLst>
              </a:tr>
              <a:tr h="560686">
                <a:tc>
                  <a:txBody>
                    <a:bodyPr/>
                    <a:lstStyle/>
                    <a:p>
                      <a:pPr algn="l" fontAlgn="ctr"/>
                      <a:r>
                        <a:rPr lang="en-US" sz="1200" b="0" i="0" u="none" strike="noStrike">
                          <a:solidFill>
                            <a:srgbClr val="000000"/>
                          </a:solidFill>
                          <a:effectLst/>
                          <a:latin typeface="Calibri" panose="020F0502020204030204" pitchFamily="34" charset="0"/>
                        </a:rPr>
                        <a:t>Brandenburg, J.P., Hauri, E., vanKeken, P., and Ballentine, C., 2008, A multiple-system study of the geochemical eolution of the mantle with force-balanced plates and thermochemical effects: Earth and Planetary Science Letters v. 276, p. 1-13, doi:10.1016/j.epsl.2008.08.027  </a:t>
                      </a:r>
                      <a:r>
                        <a:rPr lang="en-US" sz="1200" b="0" i="0" u="sng" strike="noStrike">
                          <a:solidFill>
                            <a:srgbClr val="000000"/>
                          </a:solidFill>
                          <a:effectLst/>
                          <a:latin typeface="Calibri" panose="020F0502020204030204" pitchFamily="34" charset="0"/>
                        </a:rPr>
                        <a:t>See also</a:t>
                      </a:r>
                      <a:r>
                        <a:rPr lang="en-US" sz="1200" b="0" i="0" u="none" strike="noStrike">
                          <a:solidFill>
                            <a:srgbClr val="000000"/>
                          </a:solidFill>
                          <a:effectLst/>
                          <a:latin typeface="Calibri" panose="020F0502020204030204" pitchFamily="34" charset="0"/>
                        </a:rPr>
                        <a:t>: Plank, T., and vanKeken, P., 2008, The ups and downs of sediments: Nature Geoscience, v. 1, p. 17-18. https://doi.org/10.1038/ngeo.2007.68</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6391393"/>
                  </a:ext>
                </a:extLst>
              </a:tr>
              <a:tr h="186895">
                <a:tc>
                  <a:txBody>
                    <a:bodyPr/>
                    <a:lstStyle/>
                    <a:p>
                      <a:pPr algn="l" fontAlgn="ctr"/>
                      <a:r>
                        <a:rPr lang="en-US" sz="1200" b="0" i="0" u="none" strike="noStrike">
                          <a:solidFill>
                            <a:srgbClr val="000000"/>
                          </a:solidFill>
                          <a:effectLst/>
                          <a:latin typeface="Calibri" panose="020F0502020204030204" pitchFamily="34" charset="0"/>
                        </a:rPr>
                        <a:t>Caltech - JPL ARIA group, 2011: http://www.tectonics.caltech.edu/slip_history/2011_taiheiyo-oki/</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565289"/>
                  </a:ext>
                </a:extLst>
              </a:tr>
              <a:tr h="373791">
                <a:tc>
                  <a:txBody>
                    <a:bodyPr/>
                    <a:lstStyle/>
                    <a:p>
                      <a:pPr algn="l" fontAlgn="ctr"/>
                      <a:r>
                        <a:rPr lang="en-US" sz="1200" b="0" i="0" u="none" strike="noStrike">
                          <a:solidFill>
                            <a:srgbClr val="000000"/>
                          </a:solidFill>
                          <a:effectLst/>
                          <a:latin typeface="Calibri" panose="020F0502020204030204" pitchFamily="34" charset="0"/>
                        </a:rPr>
                        <a:t>Cook, H.E., 1983, Great Basin Paleozoic Carbonate Platform: facies, facies transitions, depositinal models, platform architecture, seuence stratigraphy, and predictive mineral host models: USGS Open-File Report 2004-1078, 129 p.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66972126"/>
                  </a:ext>
                </a:extLst>
              </a:tr>
              <a:tr h="186895">
                <a:tc>
                  <a:txBody>
                    <a:bodyPr/>
                    <a:lstStyle/>
                    <a:p>
                      <a:pPr algn="l" fontAlgn="ctr"/>
                      <a:r>
                        <a:rPr lang="en-US" sz="1200" b="0" i="0" u="none" strike="noStrike">
                          <a:solidFill>
                            <a:srgbClr val="000000"/>
                          </a:solidFill>
                          <a:effectLst/>
                          <a:latin typeface="Calibri" panose="020F0502020204030204" pitchFamily="34" charset="0"/>
                        </a:rPr>
                        <a:t>Darman, H., 2012, Timor Sea - Chapter 11 of Seismic Atlas of SE Asian Basins: http://geoseismic-seasia.blogspot.com/search/label/11%20Timor%20Sea</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8280292"/>
                  </a:ext>
                </a:extLst>
              </a:tr>
              <a:tr h="373791">
                <a:tc>
                  <a:txBody>
                    <a:bodyPr/>
                    <a:lstStyle/>
                    <a:p>
                      <a:pPr algn="l" fontAlgn="ctr"/>
                      <a:r>
                        <a:rPr lang="en-US" sz="1200" b="0" i="0" u="none" strike="noStrike">
                          <a:solidFill>
                            <a:srgbClr val="000000"/>
                          </a:solidFill>
                          <a:effectLst/>
                          <a:latin typeface="Calibri" panose="020F0502020204030204" pitchFamily="34" charset="0"/>
                        </a:rPr>
                        <a:t>Ingersoll, 2008, Subduction-related sedimentary basins of the USA Cordillera: in Miall, A.D. (ed.), the Sedimentary Basins of the United States and Canada, Elsevier, p. 395-428, doi: 10.1016/S1874-5997(08)00011-7</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24647541"/>
                  </a:ext>
                </a:extLst>
              </a:tr>
              <a:tr h="186895">
                <a:tc>
                  <a:txBody>
                    <a:bodyPr/>
                    <a:lstStyle/>
                    <a:p>
                      <a:pPr algn="l" fontAlgn="ctr"/>
                      <a:r>
                        <a:rPr lang="en-US" sz="1200" b="0" i="0" u="none" strike="noStrike">
                          <a:solidFill>
                            <a:srgbClr val="000000"/>
                          </a:solidFill>
                          <a:effectLst/>
                          <a:latin typeface="Calibri" panose="020F0502020204030204" pitchFamily="34" charset="0"/>
                        </a:rPr>
                        <a:t>Johnson, J.G., and Pendergast, A., 1981, Timing and mode of emplacement of the Roberts Mountains allochthon, Antler orogeny: Geological Society of America Bulletin, v. 92, p. 648-658.</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6359591"/>
                  </a:ext>
                </a:extLst>
              </a:tr>
              <a:tr h="186895">
                <a:tc>
                  <a:txBody>
                    <a:bodyPr/>
                    <a:lstStyle/>
                    <a:p>
                      <a:pPr algn="l" fontAlgn="ctr"/>
                      <a:r>
                        <a:rPr lang="en-US" sz="1200" b="0" i="0" u="none" strike="noStrike">
                          <a:solidFill>
                            <a:srgbClr val="000000"/>
                          </a:solidFill>
                          <a:effectLst/>
                          <a:latin typeface="Calibri" panose="020F0502020204030204" pitchFamily="34" charset="0"/>
                        </a:rPr>
                        <a:t>Ligi et al., 2012, Birth of an ocean in the Red Sea: initial pangs: Geochemistry Geophysics Geosystems, v. 13, p. 1-29, doi:10.1029/2012GC004155</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9158855"/>
                  </a:ext>
                </a:extLst>
              </a:tr>
              <a:tr h="186895">
                <a:tc>
                  <a:txBody>
                    <a:bodyPr/>
                    <a:lstStyle/>
                    <a:p>
                      <a:pPr algn="l" fontAlgn="ctr"/>
                      <a:r>
                        <a:rPr lang="en-US" sz="1200" b="0" i="0" u="none" strike="noStrike" dirty="0">
                          <a:solidFill>
                            <a:srgbClr val="000000"/>
                          </a:solidFill>
                          <a:effectLst/>
                          <a:latin typeface="Calibri" panose="020F0502020204030204" pitchFamily="34" charset="0"/>
                        </a:rPr>
                        <a:t>Murphy, M.A., Power, J.D., and Johnson, J.G., 1984, Evidence for Late Devonian movement within the Roberts Mountains allochthon, Roberts Mountains, Nevada: Geology, v. 12, p. 20-23.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6568203"/>
                  </a:ext>
                </a:extLst>
              </a:tr>
              <a:tr h="373791">
                <a:tc>
                  <a:txBody>
                    <a:bodyPr/>
                    <a:lstStyle/>
                    <a:p>
                      <a:pPr algn="l" fontAlgn="ctr"/>
                      <a:r>
                        <a:rPr lang="en-US" sz="1200" b="0" i="0" u="none" strike="noStrike">
                          <a:solidFill>
                            <a:srgbClr val="000000"/>
                          </a:solidFill>
                          <a:effectLst/>
                          <a:latin typeface="Calibri" panose="020F0502020204030204" pitchFamily="34" charset="0"/>
                        </a:rPr>
                        <a:t>Niu, Y., 2014, Geological understanding of plate tectonics: Basic concepts, illustrations, examples and new perspectives: Global Tectonics and Metallogeny v. 10, p. 23-46, DOI: 10.1127/gtm/2014/0009, https://dro.dur.ac.uk/15761/1/15761.pdf?DDD15+dgl0yn+d700tmt</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6503918"/>
                  </a:ext>
                </a:extLst>
              </a:tr>
              <a:tr h="373791">
                <a:tc>
                  <a:txBody>
                    <a:bodyPr/>
                    <a:lstStyle/>
                    <a:p>
                      <a:pPr algn="l" fontAlgn="ctr"/>
                      <a:r>
                        <a:rPr lang="en-US" sz="1200" b="0" i="0" u="none" strike="noStrike">
                          <a:solidFill>
                            <a:srgbClr val="000000"/>
                          </a:solidFill>
                          <a:effectLst/>
                          <a:latin typeface="Calibri" panose="020F0502020204030204" pitchFamily="34" charset="0"/>
                        </a:rPr>
                        <a:t>Noble, P.J., and Finney, S.C., 1999, Recognition of fine-scale imbricate thrusts in lower Paleozoic orogenic belts - an example from the Roberts Mountains allochthon, Nevada: Geology, v. 27, no. 6, p. 543-546.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817057"/>
                  </a:ext>
                </a:extLst>
              </a:tr>
              <a:tr h="373791">
                <a:tc>
                  <a:txBody>
                    <a:bodyPr/>
                    <a:lstStyle/>
                    <a:p>
                      <a:pPr algn="l" fontAlgn="ctr"/>
                      <a:r>
                        <a:rPr lang="en-US" sz="1200" b="0" i="0" u="none" strike="noStrike">
                          <a:solidFill>
                            <a:srgbClr val="000000"/>
                          </a:solidFill>
                          <a:effectLst/>
                          <a:latin typeface="Calibri" panose="020F0502020204030204" pitchFamily="34" charset="0"/>
                        </a:rPr>
                        <a:t>Schellart, W.P., 2010, Evolution of subduction zone curvature and its dependence on the trench velocity and the slab to upper mantle viscosity ratio: Journal of Geophysical Research vol. 115, B11406, p 1-18, doi:10.1029/2009JB006643</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8949304"/>
                  </a:ext>
                </a:extLst>
              </a:tr>
              <a:tr h="373791">
                <a:tc>
                  <a:txBody>
                    <a:bodyPr/>
                    <a:lstStyle/>
                    <a:p>
                      <a:pPr algn="l" fontAlgn="ctr"/>
                      <a:r>
                        <a:rPr lang="en-US" sz="1200" b="0" i="0" u="none" strike="noStrike">
                          <a:solidFill>
                            <a:srgbClr val="000000"/>
                          </a:solidFill>
                          <a:effectLst/>
                          <a:latin typeface="Calibri" panose="020F0502020204030204" pitchFamily="34" charset="0"/>
                        </a:rPr>
                        <a:t>Silberling, N.J., Nichols, K.M., Trexler, J.H., Jewell, P.W., and Crosbie, R.A., 1997, Overview of Mississippian Depositional and Paleotectonic History of the Antler Foreland, Eastern Nevada and Western Utah: BYU Studies in Geology v. 42, part 1, p. 161-196.</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6121999"/>
                  </a:ext>
                </a:extLst>
              </a:tr>
              <a:tr h="186895">
                <a:tc>
                  <a:txBody>
                    <a:bodyPr/>
                    <a:lstStyle/>
                    <a:p>
                      <a:pPr algn="l" fontAlgn="ctr"/>
                      <a:r>
                        <a:rPr lang="en-US" sz="1200" b="0" i="0" u="none" strike="noStrike">
                          <a:solidFill>
                            <a:srgbClr val="000000"/>
                          </a:solidFill>
                          <a:effectLst/>
                          <a:latin typeface="Calibri" panose="020F0502020204030204" pitchFamily="34" charset="0"/>
                        </a:rPr>
                        <a:t>Speed, R.C., and Sleep, N.H., 1982, Antler orogeny and forland basin: a model: Geological Society of America Bulletin, v. 93, p. 815-828.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7664088"/>
                  </a:ext>
                </a:extLst>
              </a:tr>
              <a:tr h="186895">
                <a:tc>
                  <a:txBody>
                    <a:bodyPr/>
                    <a:lstStyle/>
                    <a:p>
                      <a:pPr algn="l" fontAlgn="ctr"/>
                      <a:r>
                        <a:rPr lang="en-US" sz="1200" b="0" i="0" u="none" strike="noStrike">
                          <a:solidFill>
                            <a:srgbClr val="000000"/>
                          </a:solidFill>
                          <a:effectLst/>
                          <a:latin typeface="Calibri" panose="020F0502020204030204" pitchFamily="34" charset="0"/>
                        </a:rPr>
                        <a:t>Stewart, 1980, The Geology of Nevada - a discussion to accompany the Geologic Map of Nevada: Nevada Bureau of Mines and Geology Special Publication 4, 136 p.  </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7213330"/>
                  </a:ext>
                </a:extLst>
              </a:tr>
              <a:tr h="373791">
                <a:tc>
                  <a:txBody>
                    <a:bodyPr/>
                    <a:lstStyle/>
                    <a:p>
                      <a:pPr algn="l" fontAlgn="ctr"/>
                      <a:r>
                        <a:rPr lang="en-US" sz="1200" b="0" i="0" u="none" strike="noStrike">
                          <a:solidFill>
                            <a:srgbClr val="000000"/>
                          </a:solidFill>
                          <a:effectLst/>
                          <a:latin typeface="Calibri" panose="020F0502020204030204" pitchFamily="34" charset="0"/>
                        </a:rPr>
                        <a:t>Tate, G.W., McQuarrie, N., vanHinsbergen, J., Bakker, R., Harris, R., and Jiang, H., 2015, Australia going down under; quantifyng continental subduction during arc-continent accretion in Timor-Leste: Geosphere, v. 11, no. 6, p. 1-24, doi:10.1130/GES01144.1</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1447204"/>
                  </a:ext>
                </a:extLst>
              </a:tr>
              <a:tr h="186895">
                <a:tc>
                  <a:txBody>
                    <a:bodyPr/>
                    <a:lstStyle/>
                    <a:p>
                      <a:pPr algn="l" fontAlgn="ctr"/>
                      <a:r>
                        <a:rPr lang="en-US" sz="1200" b="0" i="0" u="none" strike="noStrike" dirty="0" err="1">
                          <a:solidFill>
                            <a:srgbClr val="000000"/>
                          </a:solidFill>
                          <a:effectLst/>
                          <a:latin typeface="Calibri" panose="020F0502020204030204" pitchFamily="34" charset="0"/>
                        </a:rPr>
                        <a:t>Torsvik</a:t>
                      </a:r>
                      <a:r>
                        <a:rPr lang="en-US" sz="1200" b="0" i="0" u="none" strike="noStrike" dirty="0">
                          <a:solidFill>
                            <a:srgbClr val="000000"/>
                          </a:solidFill>
                          <a:effectLst/>
                          <a:latin typeface="Calibri" panose="020F0502020204030204" pitchFamily="34" charset="0"/>
                        </a:rPr>
                        <a:t>, T.H., 2003, The </a:t>
                      </a:r>
                      <a:r>
                        <a:rPr lang="en-US" sz="1200" b="0" i="0" u="none" strike="noStrike" dirty="0" err="1">
                          <a:solidFill>
                            <a:srgbClr val="000000"/>
                          </a:solidFill>
                          <a:effectLst/>
                          <a:latin typeface="Calibri" panose="020F0502020204030204" pitchFamily="34" charset="0"/>
                        </a:rPr>
                        <a:t>Rodinia</a:t>
                      </a:r>
                      <a:r>
                        <a:rPr lang="en-US" sz="1200" b="0" i="0" u="none" strike="noStrike" dirty="0">
                          <a:solidFill>
                            <a:srgbClr val="000000"/>
                          </a:solidFill>
                          <a:effectLst/>
                          <a:latin typeface="Calibri" panose="020F0502020204030204" pitchFamily="34" charset="0"/>
                        </a:rPr>
                        <a:t> jigsaw puzzle: Science, V. 300 p. 1379-1381, doi.10.1126/science.1083469</a:t>
                      </a:r>
                    </a:p>
                  </a:txBody>
                  <a:tcPr marL="7770" marR="7770" marT="777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3902699"/>
                  </a:ext>
                </a:extLst>
              </a:tr>
            </a:tbl>
          </a:graphicData>
        </a:graphic>
      </p:graphicFrame>
      <p:pic>
        <p:nvPicPr>
          <p:cNvPr id="4" name="Slide_40_Portland_Audio_Project">
            <a:hlinkClick r:id="" action="ppaction://media"/>
            <a:extLst>
              <a:ext uri="{FF2B5EF4-FFF2-40B4-BE49-F238E27FC236}">
                <a16:creationId xmlns:a16="http://schemas.microsoft.com/office/drawing/2014/main" id="{35110499-EA1A-42C6-954C-737CC9A356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254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7FE2BA-097B-4B98-86F9-637B0EB570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04" y="0"/>
            <a:ext cx="12047591" cy="6858000"/>
          </a:xfrm>
          <a:prstGeom prst="rect">
            <a:avLst/>
          </a:prstGeom>
        </p:spPr>
      </p:pic>
      <p:sp>
        <p:nvSpPr>
          <p:cNvPr id="3" name="Rectangle 2">
            <a:extLst>
              <a:ext uri="{FF2B5EF4-FFF2-40B4-BE49-F238E27FC236}">
                <a16:creationId xmlns:a16="http://schemas.microsoft.com/office/drawing/2014/main" id="{27B1F495-8CE3-432D-863A-5F691B44C379}"/>
              </a:ext>
            </a:extLst>
          </p:cNvPr>
          <p:cNvSpPr/>
          <p:nvPr/>
        </p:nvSpPr>
        <p:spPr>
          <a:xfrm>
            <a:off x="4868561" y="296562"/>
            <a:ext cx="5362833" cy="506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24A565A-1EA8-4681-BA86-D921EA850938}"/>
              </a:ext>
            </a:extLst>
          </p:cNvPr>
          <p:cNvSpPr txBox="1"/>
          <p:nvPr/>
        </p:nvSpPr>
        <p:spPr>
          <a:xfrm>
            <a:off x="5696466" y="308467"/>
            <a:ext cx="1434432" cy="461665"/>
          </a:xfrm>
          <a:prstGeom prst="rect">
            <a:avLst/>
          </a:prstGeom>
          <a:solidFill>
            <a:schemeClr val="bg1"/>
          </a:solid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ROBERTS MTNS.</a:t>
            </a:r>
          </a:p>
          <a:p>
            <a:pPr algn="ctr"/>
            <a:r>
              <a:rPr lang="en-US" sz="1200" b="1" dirty="0">
                <a:latin typeface="Times New Roman" panose="02020603050405020304" pitchFamily="18" charset="0"/>
                <a:cs typeface="Times New Roman" panose="02020603050405020304" pitchFamily="18" charset="0"/>
              </a:rPr>
              <a:t>SHELF EDGE</a:t>
            </a:r>
          </a:p>
        </p:txBody>
      </p:sp>
      <p:sp>
        <p:nvSpPr>
          <p:cNvPr id="5" name="TextBox 4">
            <a:extLst>
              <a:ext uri="{FF2B5EF4-FFF2-40B4-BE49-F238E27FC236}">
                <a16:creationId xmlns:a16="http://schemas.microsoft.com/office/drawing/2014/main" id="{C388AD3A-5A2A-447E-849B-08CB7C9009E1}"/>
              </a:ext>
            </a:extLst>
          </p:cNvPr>
          <p:cNvSpPr txBox="1"/>
          <p:nvPr/>
        </p:nvSpPr>
        <p:spPr>
          <a:xfrm>
            <a:off x="3466859" y="308467"/>
            <a:ext cx="1817422" cy="461665"/>
          </a:xfrm>
          <a:prstGeom prst="rect">
            <a:avLst/>
          </a:prstGeom>
          <a:solidFill>
            <a:schemeClr val="bg1"/>
          </a:solid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W. CENTRAL NEVADA</a:t>
            </a:r>
          </a:p>
          <a:p>
            <a:pPr algn="ctr"/>
            <a:r>
              <a:rPr lang="en-US" sz="1200" b="1" dirty="0">
                <a:latin typeface="Times New Roman" panose="02020603050405020304" pitchFamily="18" charset="0"/>
                <a:cs typeface="Times New Roman" panose="02020603050405020304" pitchFamily="18" charset="0"/>
              </a:rPr>
              <a:t>BASIN</a:t>
            </a:r>
          </a:p>
        </p:txBody>
      </p:sp>
      <p:sp>
        <p:nvSpPr>
          <p:cNvPr id="6" name="TextBox 5">
            <a:extLst>
              <a:ext uri="{FF2B5EF4-FFF2-40B4-BE49-F238E27FC236}">
                <a16:creationId xmlns:a16="http://schemas.microsoft.com/office/drawing/2014/main" id="{4B1AB942-AB82-488F-B8B7-0BD29D2F47FF}"/>
              </a:ext>
            </a:extLst>
          </p:cNvPr>
          <p:cNvSpPr txBox="1"/>
          <p:nvPr/>
        </p:nvSpPr>
        <p:spPr>
          <a:xfrm>
            <a:off x="8202088" y="308467"/>
            <a:ext cx="3411127" cy="461665"/>
          </a:xfrm>
          <a:prstGeom prst="rect">
            <a:avLst/>
          </a:prstGeom>
          <a:solidFill>
            <a:schemeClr val="bg1"/>
          </a:solid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EASTERN NEVADA and UTAH</a:t>
            </a:r>
          </a:p>
          <a:p>
            <a:pPr algn="ctr"/>
            <a:r>
              <a:rPr lang="en-US" sz="1200" b="1" dirty="0">
                <a:latin typeface="Times New Roman" panose="02020603050405020304" pitchFamily="18" charset="0"/>
                <a:cs typeface="Times New Roman" panose="02020603050405020304" pitchFamily="18" charset="0"/>
              </a:rPr>
              <a:t>RESTRICTED PLATFORM and TIDAL FLATS</a:t>
            </a:r>
          </a:p>
        </p:txBody>
      </p:sp>
      <p:sp>
        <p:nvSpPr>
          <p:cNvPr id="9" name="TextBox 8">
            <a:extLst>
              <a:ext uri="{FF2B5EF4-FFF2-40B4-BE49-F238E27FC236}">
                <a16:creationId xmlns:a16="http://schemas.microsoft.com/office/drawing/2014/main" id="{E0382F13-7243-4247-880C-AE995FF9CBC7}"/>
              </a:ext>
            </a:extLst>
          </p:cNvPr>
          <p:cNvSpPr txBox="1"/>
          <p:nvPr/>
        </p:nvSpPr>
        <p:spPr>
          <a:xfrm>
            <a:off x="383059" y="6388444"/>
            <a:ext cx="2904065" cy="400110"/>
          </a:xfrm>
          <a:prstGeom prst="rect">
            <a:avLst/>
          </a:prstGeom>
          <a:noFill/>
          <a:ln>
            <a:solidFill>
              <a:schemeClr val="tx1"/>
            </a:solidFill>
          </a:ln>
        </p:spPr>
        <p:txBody>
          <a:bodyPr wrap="none" rtlCol="0">
            <a:spAutoFit/>
          </a:bodyPr>
          <a:lstStyle/>
          <a:p>
            <a:r>
              <a:rPr lang="en-US" sz="2000" b="1" dirty="0"/>
              <a:t>Adapted from Cook, 1983</a:t>
            </a:r>
          </a:p>
        </p:txBody>
      </p:sp>
      <p:sp>
        <p:nvSpPr>
          <p:cNvPr id="11" name="Freeform: Shape 10">
            <a:extLst>
              <a:ext uri="{FF2B5EF4-FFF2-40B4-BE49-F238E27FC236}">
                <a16:creationId xmlns:a16="http://schemas.microsoft.com/office/drawing/2014/main" id="{832611CC-D833-4F44-94BA-1548ECAB2DA3}"/>
              </a:ext>
            </a:extLst>
          </p:cNvPr>
          <p:cNvSpPr/>
          <p:nvPr/>
        </p:nvSpPr>
        <p:spPr>
          <a:xfrm>
            <a:off x="7905750" y="4581525"/>
            <a:ext cx="3743325" cy="385763"/>
          </a:xfrm>
          <a:custGeom>
            <a:avLst/>
            <a:gdLst>
              <a:gd name="connsiteX0" fmla="*/ 571500 w 3743325"/>
              <a:gd name="connsiteY0" fmla="*/ 0 h 385763"/>
              <a:gd name="connsiteX1" fmla="*/ 3743325 w 3743325"/>
              <a:gd name="connsiteY1" fmla="*/ 0 h 385763"/>
              <a:gd name="connsiteX2" fmla="*/ 3733800 w 3743325"/>
              <a:gd name="connsiteY2" fmla="*/ 385763 h 385763"/>
              <a:gd name="connsiteX3" fmla="*/ 0 w 3743325"/>
              <a:gd name="connsiteY3" fmla="*/ 376238 h 385763"/>
              <a:gd name="connsiteX4" fmla="*/ 571500 w 3743325"/>
              <a:gd name="connsiteY4" fmla="*/ 0 h 385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3325" h="385763">
                <a:moveTo>
                  <a:pt x="571500" y="0"/>
                </a:moveTo>
                <a:lnTo>
                  <a:pt x="3743325" y="0"/>
                </a:lnTo>
                <a:lnTo>
                  <a:pt x="3733800" y="385763"/>
                </a:lnTo>
                <a:lnTo>
                  <a:pt x="0" y="376238"/>
                </a:lnTo>
                <a:lnTo>
                  <a:pt x="571500" y="0"/>
                </a:lnTo>
                <a:close/>
              </a:path>
            </a:pathLst>
          </a:custGeom>
          <a:pattFill prst="openDmnd">
            <a:fgClr>
              <a:schemeClr val="tx1">
                <a:lumMod val="50000"/>
                <a:lumOff val="50000"/>
              </a:schemeClr>
            </a:fgClr>
            <a:bgClr>
              <a:srgbClr val="DED5BF"/>
            </a:bgClr>
          </a:patt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3A4C78E-A9CE-4F8D-AD2F-67E8786C6BC4}"/>
              </a:ext>
            </a:extLst>
          </p:cNvPr>
          <p:cNvSpPr/>
          <p:nvPr/>
        </p:nvSpPr>
        <p:spPr>
          <a:xfrm>
            <a:off x="6829425" y="4900613"/>
            <a:ext cx="471488" cy="61912"/>
          </a:xfrm>
          <a:custGeom>
            <a:avLst/>
            <a:gdLst>
              <a:gd name="connsiteX0" fmla="*/ 471488 w 471488"/>
              <a:gd name="connsiteY0" fmla="*/ 0 h 61912"/>
              <a:gd name="connsiteX1" fmla="*/ 390525 w 471488"/>
              <a:gd name="connsiteY1" fmla="*/ 61912 h 61912"/>
              <a:gd name="connsiteX2" fmla="*/ 0 w 471488"/>
              <a:gd name="connsiteY2" fmla="*/ 52387 h 61912"/>
              <a:gd name="connsiteX3" fmla="*/ 471488 w 471488"/>
              <a:gd name="connsiteY3" fmla="*/ 0 h 61912"/>
            </a:gdLst>
            <a:ahLst/>
            <a:cxnLst>
              <a:cxn ang="0">
                <a:pos x="connsiteX0" y="connsiteY0"/>
              </a:cxn>
              <a:cxn ang="0">
                <a:pos x="connsiteX1" y="connsiteY1"/>
              </a:cxn>
              <a:cxn ang="0">
                <a:pos x="connsiteX2" y="connsiteY2"/>
              </a:cxn>
              <a:cxn ang="0">
                <a:pos x="connsiteX3" y="connsiteY3"/>
              </a:cxn>
            </a:cxnLst>
            <a:rect l="l" t="t" r="r" b="b"/>
            <a:pathLst>
              <a:path w="471488" h="61912">
                <a:moveTo>
                  <a:pt x="471488" y="0"/>
                </a:moveTo>
                <a:lnTo>
                  <a:pt x="390525" y="61912"/>
                </a:lnTo>
                <a:lnTo>
                  <a:pt x="0" y="52387"/>
                </a:lnTo>
                <a:lnTo>
                  <a:pt x="471488" y="0"/>
                </a:lnTo>
                <a:close/>
              </a:path>
            </a:pathLst>
          </a:custGeom>
          <a:pattFill prst="openDmnd">
            <a:fgClr>
              <a:schemeClr val="bg2">
                <a:lumMod val="50000"/>
              </a:schemeClr>
            </a:fgClr>
            <a:bgClr>
              <a:srgbClr val="DED5B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6C8D251-218B-49A7-90C5-22C62F2AF1DF}"/>
              </a:ext>
            </a:extLst>
          </p:cNvPr>
          <p:cNvSpPr/>
          <p:nvPr/>
        </p:nvSpPr>
        <p:spPr>
          <a:xfrm>
            <a:off x="7672388" y="4667250"/>
            <a:ext cx="666750" cy="300038"/>
          </a:xfrm>
          <a:custGeom>
            <a:avLst/>
            <a:gdLst>
              <a:gd name="connsiteX0" fmla="*/ 219075 w 666750"/>
              <a:gd name="connsiteY0" fmla="*/ 138113 h 300038"/>
              <a:gd name="connsiteX1" fmla="*/ 666750 w 666750"/>
              <a:gd name="connsiteY1" fmla="*/ 0 h 300038"/>
              <a:gd name="connsiteX2" fmla="*/ 228600 w 666750"/>
              <a:gd name="connsiteY2" fmla="*/ 285750 h 300038"/>
              <a:gd name="connsiteX3" fmla="*/ 0 w 666750"/>
              <a:gd name="connsiteY3" fmla="*/ 300038 h 300038"/>
              <a:gd name="connsiteX4" fmla="*/ 219075 w 666750"/>
              <a:gd name="connsiteY4" fmla="*/ 138113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00038">
                <a:moveTo>
                  <a:pt x="219075" y="138113"/>
                </a:moveTo>
                <a:lnTo>
                  <a:pt x="666750" y="0"/>
                </a:lnTo>
                <a:lnTo>
                  <a:pt x="228600" y="285750"/>
                </a:lnTo>
                <a:lnTo>
                  <a:pt x="0" y="300038"/>
                </a:lnTo>
                <a:lnTo>
                  <a:pt x="219075" y="138113"/>
                </a:lnTo>
                <a:close/>
              </a:path>
            </a:pathLst>
          </a:custGeom>
          <a:pattFill prst="openDmnd">
            <a:fgClr>
              <a:schemeClr val="bg2">
                <a:lumMod val="50000"/>
              </a:schemeClr>
            </a:fgClr>
            <a:bgClr>
              <a:srgbClr val="DED5BF"/>
            </a:bgClr>
          </a:patt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EBB45A9-24FF-4A41-94AD-6E228D78FEE4}"/>
              </a:ext>
            </a:extLst>
          </p:cNvPr>
          <p:cNvSpPr/>
          <p:nvPr/>
        </p:nvSpPr>
        <p:spPr>
          <a:xfrm>
            <a:off x="7224713" y="4862513"/>
            <a:ext cx="300037" cy="100012"/>
          </a:xfrm>
          <a:custGeom>
            <a:avLst/>
            <a:gdLst>
              <a:gd name="connsiteX0" fmla="*/ 300037 w 300037"/>
              <a:gd name="connsiteY0" fmla="*/ 0 h 100012"/>
              <a:gd name="connsiteX1" fmla="*/ 190500 w 300037"/>
              <a:gd name="connsiteY1" fmla="*/ 95250 h 100012"/>
              <a:gd name="connsiteX2" fmla="*/ 0 w 300037"/>
              <a:gd name="connsiteY2" fmla="*/ 100012 h 100012"/>
              <a:gd name="connsiteX3" fmla="*/ 71437 w 300037"/>
              <a:gd name="connsiteY3" fmla="*/ 33337 h 100012"/>
              <a:gd name="connsiteX4" fmla="*/ 300037 w 300037"/>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37" h="100012">
                <a:moveTo>
                  <a:pt x="300037" y="0"/>
                </a:moveTo>
                <a:lnTo>
                  <a:pt x="190500" y="95250"/>
                </a:lnTo>
                <a:lnTo>
                  <a:pt x="0" y="100012"/>
                </a:lnTo>
                <a:lnTo>
                  <a:pt x="71437" y="33337"/>
                </a:lnTo>
                <a:lnTo>
                  <a:pt x="300037" y="0"/>
                </a:lnTo>
                <a:close/>
              </a:path>
            </a:pathLst>
          </a:custGeom>
          <a:pattFill prst="openDmnd">
            <a:fgClr>
              <a:schemeClr val="tx1"/>
            </a:fgClr>
            <a:bgClr>
              <a:srgbClr val="DED5B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61FFECC-4452-4ADE-8119-7E68161CB93D}"/>
              </a:ext>
            </a:extLst>
          </p:cNvPr>
          <p:cNvSpPr/>
          <p:nvPr/>
        </p:nvSpPr>
        <p:spPr>
          <a:xfrm>
            <a:off x="7410450" y="4814888"/>
            <a:ext cx="485775" cy="147637"/>
          </a:xfrm>
          <a:custGeom>
            <a:avLst/>
            <a:gdLst>
              <a:gd name="connsiteX0" fmla="*/ 109538 w 485775"/>
              <a:gd name="connsiteY0" fmla="*/ 52388 h 161925"/>
              <a:gd name="connsiteX1" fmla="*/ 109538 w 485775"/>
              <a:gd name="connsiteY1" fmla="*/ 52388 h 161925"/>
              <a:gd name="connsiteX2" fmla="*/ 485775 w 485775"/>
              <a:gd name="connsiteY2" fmla="*/ 0 h 161925"/>
              <a:gd name="connsiteX3" fmla="*/ 276225 w 485775"/>
              <a:gd name="connsiteY3" fmla="*/ 161925 h 161925"/>
              <a:gd name="connsiteX4" fmla="*/ 0 w 485775"/>
              <a:gd name="connsiteY4" fmla="*/ 161925 h 161925"/>
              <a:gd name="connsiteX5" fmla="*/ 109538 w 485775"/>
              <a:gd name="connsiteY5" fmla="*/ 5238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75" h="161925">
                <a:moveTo>
                  <a:pt x="109538" y="52388"/>
                </a:moveTo>
                <a:lnTo>
                  <a:pt x="109538" y="52388"/>
                </a:lnTo>
                <a:lnTo>
                  <a:pt x="485775" y="0"/>
                </a:lnTo>
                <a:lnTo>
                  <a:pt x="276225" y="161925"/>
                </a:lnTo>
                <a:lnTo>
                  <a:pt x="0" y="161925"/>
                </a:lnTo>
                <a:lnTo>
                  <a:pt x="109538" y="52388"/>
                </a:lnTo>
                <a:close/>
              </a:path>
            </a:pathLst>
          </a:custGeom>
          <a:pattFill prst="openDmnd">
            <a:fgClr>
              <a:schemeClr val="tx1"/>
            </a:fgClr>
            <a:bgClr>
              <a:srgbClr val="DED5BF"/>
            </a:bgClr>
          </a:patt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726C0F9-19EA-427F-9640-30880C415B69}"/>
              </a:ext>
            </a:extLst>
          </p:cNvPr>
          <p:cNvSpPr txBox="1"/>
          <p:nvPr/>
        </p:nvSpPr>
        <p:spPr>
          <a:xfrm>
            <a:off x="9305665" y="4626129"/>
            <a:ext cx="894797"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Basement</a:t>
            </a:r>
          </a:p>
        </p:txBody>
      </p:sp>
      <p:sp>
        <p:nvSpPr>
          <p:cNvPr id="20" name="Freeform: Shape 19">
            <a:extLst>
              <a:ext uri="{FF2B5EF4-FFF2-40B4-BE49-F238E27FC236}">
                <a16:creationId xmlns:a16="http://schemas.microsoft.com/office/drawing/2014/main" id="{B9935FC1-4861-4CD6-ACEA-B22F250528A3}"/>
              </a:ext>
            </a:extLst>
          </p:cNvPr>
          <p:cNvSpPr/>
          <p:nvPr/>
        </p:nvSpPr>
        <p:spPr>
          <a:xfrm>
            <a:off x="3014663" y="5843588"/>
            <a:ext cx="2000250" cy="76200"/>
          </a:xfrm>
          <a:custGeom>
            <a:avLst/>
            <a:gdLst>
              <a:gd name="connsiteX0" fmla="*/ 0 w 2000250"/>
              <a:gd name="connsiteY0" fmla="*/ 0 h 76200"/>
              <a:gd name="connsiteX1" fmla="*/ 771525 w 2000250"/>
              <a:gd name="connsiteY1" fmla="*/ 4762 h 76200"/>
              <a:gd name="connsiteX2" fmla="*/ 909637 w 2000250"/>
              <a:gd name="connsiteY2" fmla="*/ 9525 h 76200"/>
              <a:gd name="connsiteX3" fmla="*/ 1028700 w 2000250"/>
              <a:gd name="connsiteY3" fmla="*/ 9525 h 76200"/>
              <a:gd name="connsiteX4" fmla="*/ 1109662 w 2000250"/>
              <a:gd name="connsiteY4" fmla="*/ 19050 h 76200"/>
              <a:gd name="connsiteX5" fmla="*/ 1233487 w 2000250"/>
              <a:gd name="connsiteY5" fmla="*/ 42862 h 76200"/>
              <a:gd name="connsiteX6" fmla="*/ 1476375 w 2000250"/>
              <a:gd name="connsiteY6" fmla="*/ 66675 h 76200"/>
              <a:gd name="connsiteX7" fmla="*/ 1785937 w 2000250"/>
              <a:gd name="connsiteY7" fmla="*/ 71437 h 76200"/>
              <a:gd name="connsiteX8" fmla="*/ 2000250 w 2000250"/>
              <a:gd name="connsiteY8"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0" h="76200">
                <a:moveTo>
                  <a:pt x="0" y="0"/>
                </a:moveTo>
                <a:lnTo>
                  <a:pt x="771525" y="4762"/>
                </a:lnTo>
                <a:lnTo>
                  <a:pt x="909637" y="9525"/>
                </a:lnTo>
                <a:lnTo>
                  <a:pt x="1028700" y="9525"/>
                </a:lnTo>
                <a:lnTo>
                  <a:pt x="1109662" y="19050"/>
                </a:lnTo>
                <a:lnTo>
                  <a:pt x="1233487" y="42862"/>
                </a:lnTo>
                <a:lnTo>
                  <a:pt x="1476375" y="66675"/>
                </a:lnTo>
                <a:lnTo>
                  <a:pt x="1785937" y="71437"/>
                </a:lnTo>
                <a:lnTo>
                  <a:pt x="2000250" y="76200"/>
                </a:lnTo>
              </a:path>
            </a:pathLst>
          </a:custGeom>
          <a:noFill/>
          <a:ln w="28575">
            <a:solidFill>
              <a:srgbClr val="324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170FE24-457B-426B-8A05-71DFC27D11D2}"/>
              </a:ext>
            </a:extLst>
          </p:cNvPr>
          <p:cNvSpPr/>
          <p:nvPr/>
        </p:nvSpPr>
        <p:spPr>
          <a:xfrm>
            <a:off x="5384005" y="5260180"/>
            <a:ext cx="238125" cy="183357"/>
          </a:xfrm>
          <a:custGeom>
            <a:avLst/>
            <a:gdLst>
              <a:gd name="connsiteX0" fmla="*/ 0 w 204788"/>
              <a:gd name="connsiteY0" fmla="*/ 128588 h 128588"/>
              <a:gd name="connsiteX1" fmla="*/ 178594 w 204788"/>
              <a:gd name="connsiteY1" fmla="*/ 57150 h 128588"/>
              <a:gd name="connsiteX2" fmla="*/ 204788 w 204788"/>
              <a:gd name="connsiteY2" fmla="*/ 0 h 128588"/>
              <a:gd name="connsiteX3" fmla="*/ 52388 w 204788"/>
              <a:gd name="connsiteY3" fmla="*/ 0 h 128588"/>
              <a:gd name="connsiteX4" fmla="*/ 0 w 204788"/>
              <a:gd name="connsiteY4" fmla="*/ 128588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8" h="128588">
                <a:moveTo>
                  <a:pt x="0" y="128588"/>
                </a:moveTo>
                <a:lnTo>
                  <a:pt x="178594" y="57150"/>
                </a:lnTo>
                <a:lnTo>
                  <a:pt x="204788" y="0"/>
                </a:lnTo>
                <a:lnTo>
                  <a:pt x="52388" y="0"/>
                </a:lnTo>
                <a:lnTo>
                  <a:pt x="0" y="128588"/>
                </a:lnTo>
                <a:close/>
              </a:path>
            </a:pathLst>
          </a:custGeom>
          <a:solidFill>
            <a:srgbClr val="B9E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78C6DC7-2EEF-47AB-AA57-BC9EC27FB567}"/>
              </a:ext>
            </a:extLst>
          </p:cNvPr>
          <p:cNvSpPr/>
          <p:nvPr/>
        </p:nvSpPr>
        <p:spPr>
          <a:xfrm>
            <a:off x="4933950" y="5443538"/>
            <a:ext cx="688181" cy="133350"/>
          </a:xfrm>
          <a:custGeom>
            <a:avLst/>
            <a:gdLst>
              <a:gd name="connsiteX0" fmla="*/ 447675 w 688181"/>
              <a:gd name="connsiteY0" fmla="*/ 0 h 133350"/>
              <a:gd name="connsiteX1" fmla="*/ 688181 w 688181"/>
              <a:gd name="connsiteY1" fmla="*/ 71437 h 133350"/>
              <a:gd name="connsiteX2" fmla="*/ 0 w 688181"/>
              <a:gd name="connsiteY2" fmla="*/ 133350 h 133350"/>
              <a:gd name="connsiteX3" fmla="*/ 447675 w 688181"/>
              <a:gd name="connsiteY3" fmla="*/ 0 h 133350"/>
            </a:gdLst>
            <a:ahLst/>
            <a:cxnLst>
              <a:cxn ang="0">
                <a:pos x="connsiteX0" y="connsiteY0"/>
              </a:cxn>
              <a:cxn ang="0">
                <a:pos x="connsiteX1" y="connsiteY1"/>
              </a:cxn>
              <a:cxn ang="0">
                <a:pos x="connsiteX2" y="connsiteY2"/>
              </a:cxn>
              <a:cxn ang="0">
                <a:pos x="connsiteX3" y="connsiteY3"/>
              </a:cxn>
            </a:cxnLst>
            <a:rect l="l" t="t" r="r" b="b"/>
            <a:pathLst>
              <a:path w="688181" h="133350">
                <a:moveTo>
                  <a:pt x="447675" y="0"/>
                </a:moveTo>
                <a:lnTo>
                  <a:pt x="688181" y="71437"/>
                </a:lnTo>
                <a:lnTo>
                  <a:pt x="0" y="133350"/>
                </a:lnTo>
                <a:lnTo>
                  <a:pt x="447675" y="0"/>
                </a:lnTo>
                <a:close/>
              </a:path>
            </a:pathLst>
          </a:custGeom>
          <a:pattFill prst="dashHorz">
            <a:fgClr>
              <a:schemeClr val="tx1">
                <a:lumMod val="65000"/>
                <a:lumOff val="35000"/>
              </a:schemeClr>
            </a:fgClr>
            <a:bgClr>
              <a:srgbClr val="DED5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52DBA14-F6A4-416E-86BE-B68E6D1F7475}"/>
              </a:ext>
            </a:extLst>
          </p:cNvPr>
          <p:cNvSpPr txBox="1"/>
          <p:nvPr/>
        </p:nvSpPr>
        <p:spPr>
          <a:xfrm rot="21050374">
            <a:off x="5439757" y="5862359"/>
            <a:ext cx="1680204" cy="461665"/>
          </a:xfrm>
          <a:prstGeom prst="rect">
            <a:avLst/>
          </a:prstGeom>
          <a:noFill/>
        </p:spPr>
        <p:txBody>
          <a:bodyPr wrap="none" rtlCol="0">
            <a:spAutoFit/>
          </a:bodyPr>
          <a:lstStyle/>
          <a:p>
            <a:r>
              <a:rPr lang="en-US" sz="2400" b="1" dirty="0"/>
              <a:t>Transitional</a:t>
            </a:r>
          </a:p>
        </p:txBody>
      </p:sp>
      <p:sp>
        <p:nvSpPr>
          <p:cNvPr id="21" name="TextBox 20">
            <a:extLst>
              <a:ext uri="{FF2B5EF4-FFF2-40B4-BE49-F238E27FC236}">
                <a16:creationId xmlns:a16="http://schemas.microsoft.com/office/drawing/2014/main" id="{358CACE3-90C2-4571-863B-2314972FAED6}"/>
              </a:ext>
            </a:extLst>
          </p:cNvPr>
          <p:cNvSpPr txBox="1"/>
          <p:nvPr/>
        </p:nvSpPr>
        <p:spPr>
          <a:xfrm>
            <a:off x="7374731" y="5730757"/>
            <a:ext cx="3543320" cy="523220"/>
          </a:xfrm>
          <a:prstGeom prst="rect">
            <a:avLst/>
          </a:prstGeom>
          <a:solidFill>
            <a:srgbClr val="DED5BF"/>
          </a:solidFill>
          <a:ln>
            <a:noFill/>
          </a:ln>
        </p:spPr>
        <p:txBody>
          <a:bodyPr wrap="square" rtlCol="0" anchor="ctr">
            <a:spAutoFit/>
          </a:bodyPr>
          <a:lstStyle/>
          <a:p>
            <a:pPr algn="ctr"/>
            <a:r>
              <a:rPr lang="en-US" sz="2800" b="1" dirty="0"/>
              <a:t>CONTINENTAL CRUST</a:t>
            </a:r>
          </a:p>
        </p:txBody>
      </p:sp>
      <p:sp>
        <p:nvSpPr>
          <p:cNvPr id="7" name="Rectangle 6">
            <a:extLst>
              <a:ext uri="{FF2B5EF4-FFF2-40B4-BE49-F238E27FC236}">
                <a16:creationId xmlns:a16="http://schemas.microsoft.com/office/drawing/2014/main" id="{37B62F98-A970-45C6-ACFA-922E546E04F5}"/>
              </a:ext>
            </a:extLst>
          </p:cNvPr>
          <p:cNvSpPr/>
          <p:nvPr/>
        </p:nvSpPr>
        <p:spPr>
          <a:xfrm>
            <a:off x="576775" y="5881688"/>
            <a:ext cx="2710349" cy="304800"/>
          </a:xfrm>
          <a:prstGeom prst="rect">
            <a:avLst/>
          </a:prstGeom>
          <a:solidFill>
            <a:srgbClr val="C8C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F37C96D-283D-44CB-BCB2-27F9CCA323BE}"/>
              </a:ext>
            </a:extLst>
          </p:cNvPr>
          <p:cNvSpPr txBox="1"/>
          <p:nvPr/>
        </p:nvSpPr>
        <p:spPr>
          <a:xfrm>
            <a:off x="525976" y="5744342"/>
            <a:ext cx="2850777" cy="523220"/>
          </a:xfrm>
          <a:prstGeom prst="rect">
            <a:avLst/>
          </a:prstGeom>
          <a:noFill/>
          <a:ln>
            <a:noFill/>
          </a:ln>
        </p:spPr>
        <p:txBody>
          <a:bodyPr wrap="square" rtlCol="0" anchor="ctr">
            <a:spAutoFit/>
          </a:bodyPr>
          <a:lstStyle/>
          <a:p>
            <a:pPr algn="ctr"/>
            <a:r>
              <a:rPr lang="en-US" sz="2800" b="1" dirty="0"/>
              <a:t>OCEAN CRUST</a:t>
            </a:r>
          </a:p>
        </p:txBody>
      </p:sp>
      <p:sp>
        <p:nvSpPr>
          <p:cNvPr id="8" name="Arrow: Right 7">
            <a:extLst>
              <a:ext uri="{FF2B5EF4-FFF2-40B4-BE49-F238E27FC236}">
                <a16:creationId xmlns:a16="http://schemas.microsoft.com/office/drawing/2014/main" id="{5EF02C06-BC1A-4DED-93C2-0CDF3EFD8B3B}"/>
              </a:ext>
            </a:extLst>
          </p:cNvPr>
          <p:cNvSpPr/>
          <p:nvPr/>
        </p:nvSpPr>
        <p:spPr>
          <a:xfrm flipH="1">
            <a:off x="7105563" y="320372"/>
            <a:ext cx="1038225" cy="46166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Slide_5_Portland_Audio_Project">
            <a:hlinkClick r:id="" action="ppaction://media"/>
            <a:extLst>
              <a:ext uri="{FF2B5EF4-FFF2-40B4-BE49-F238E27FC236}">
                <a16:creationId xmlns:a16="http://schemas.microsoft.com/office/drawing/2014/main" id="{9972E446-4614-4CB2-ADD8-3FDEB8E8AC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93899097"/>
      </p:ext>
    </p:extLst>
  </p:cSld>
  <p:clrMapOvr>
    <a:masterClrMapping/>
  </p:clrMapOvr>
  <mc:AlternateContent xmlns:mc="http://schemas.openxmlformats.org/markup-compatibility/2006" xmlns:p14="http://schemas.microsoft.com/office/powerpoint/2010/main">
    <mc:Choice Requires="p14">
      <p:transition spd="slow" p14:dur="2000" advTm="21000"/>
    </mc:Choice>
    <mc:Fallback xmlns="">
      <p:transition spd="slow"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5" fill="hold"/>
                                        <p:tgtEl>
                                          <p:spTgt spid="10"/>
                                        </p:tgtEl>
                                      </p:cBhvr>
                                    </p:cmd>
                                  </p:childTnLst>
                                </p:cTn>
                              </p:par>
                              <p:par>
                                <p:cTn id="7" presetID="2" presetClass="entr" presetSubtype="2" fill="hold" grpId="0" nodeType="withEffect">
                                  <p:stCondLst>
                                    <p:cond delay="700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500" fill="hold"/>
                                        <p:tgtEl>
                                          <p:spTgt spid="8"/>
                                        </p:tgtEl>
                                        <p:attrNameLst>
                                          <p:attrName>ppt_x</p:attrName>
                                        </p:attrNameLst>
                                      </p:cBhvr>
                                      <p:tavLst>
                                        <p:tav tm="0">
                                          <p:val>
                                            <p:strVal val="1+#ppt_w/2"/>
                                          </p:val>
                                        </p:tav>
                                        <p:tav tm="100000">
                                          <p:val>
                                            <p:strVal val="#ppt_x"/>
                                          </p:val>
                                        </p:tav>
                                      </p:tavLst>
                                    </p:anim>
                                    <p:anim calcmode="lin" valueType="num">
                                      <p:cBhvr additive="base">
                                        <p:cTn id="1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10"/>
                </p:tgtEl>
              </p:cMediaNode>
            </p:audio>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A01BACA8-4125-441A-AE49-05BC595D50EB}"/>
              </a:ext>
            </a:extLst>
          </p:cNvPr>
          <p:cNvGrpSpPr/>
          <p:nvPr/>
        </p:nvGrpSpPr>
        <p:grpSpPr>
          <a:xfrm>
            <a:off x="72204" y="0"/>
            <a:ext cx="12047591" cy="6858000"/>
            <a:chOff x="72204" y="0"/>
            <a:chExt cx="12047591" cy="6858000"/>
          </a:xfrm>
        </p:grpSpPr>
        <p:pic>
          <p:nvPicPr>
            <p:cNvPr id="2" name="Picture 1">
              <a:extLst>
                <a:ext uri="{FF2B5EF4-FFF2-40B4-BE49-F238E27FC236}">
                  <a16:creationId xmlns:a16="http://schemas.microsoft.com/office/drawing/2014/main" id="{127FE2BA-097B-4B98-86F9-637B0EB570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204" y="0"/>
              <a:ext cx="12047591" cy="6858000"/>
            </a:xfrm>
            <a:prstGeom prst="rect">
              <a:avLst/>
            </a:prstGeom>
          </p:spPr>
        </p:pic>
        <p:sp>
          <p:nvSpPr>
            <p:cNvPr id="3" name="Rectangle 2">
              <a:extLst>
                <a:ext uri="{FF2B5EF4-FFF2-40B4-BE49-F238E27FC236}">
                  <a16:creationId xmlns:a16="http://schemas.microsoft.com/office/drawing/2014/main" id="{27B1F495-8CE3-432D-863A-5F691B44C379}"/>
                </a:ext>
              </a:extLst>
            </p:cNvPr>
            <p:cNvSpPr/>
            <p:nvPr/>
          </p:nvSpPr>
          <p:spPr>
            <a:xfrm>
              <a:off x="4868561" y="296562"/>
              <a:ext cx="5362833" cy="5066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C24A565A-1EA8-4681-BA86-D921EA850938}"/>
                </a:ext>
              </a:extLst>
            </p:cNvPr>
            <p:cNvSpPr txBox="1"/>
            <p:nvPr/>
          </p:nvSpPr>
          <p:spPr>
            <a:xfrm>
              <a:off x="5696466" y="308467"/>
              <a:ext cx="1434432" cy="461665"/>
            </a:xfrm>
            <a:prstGeom prst="rect">
              <a:avLst/>
            </a:prstGeom>
            <a:solidFill>
              <a:schemeClr val="bg1"/>
            </a:solid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ROBERTS MTNS.</a:t>
              </a:r>
            </a:p>
            <a:p>
              <a:pPr algn="ctr"/>
              <a:r>
                <a:rPr lang="en-US" sz="1200" b="1" dirty="0">
                  <a:latin typeface="Times New Roman" panose="02020603050405020304" pitchFamily="18" charset="0"/>
                  <a:cs typeface="Times New Roman" panose="02020603050405020304" pitchFamily="18" charset="0"/>
                </a:rPr>
                <a:t>SHELF EDGE</a:t>
              </a:r>
            </a:p>
          </p:txBody>
        </p:sp>
        <p:sp>
          <p:nvSpPr>
            <p:cNvPr id="5" name="TextBox 4">
              <a:extLst>
                <a:ext uri="{FF2B5EF4-FFF2-40B4-BE49-F238E27FC236}">
                  <a16:creationId xmlns:a16="http://schemas.microsoft.com/office/drawing/2014/main" id="{C388AD3A-5A2A-447E-849B-08CB7C9009E1}"/>
                </a:ext>
              </a:extLst>
            </p:cNvPr>
            <p:cNvSpPr txBox="1"/>
            <p:nvPr/>
          </p:nvSpPr>
          <p:spPr>
            <a:xfrm>
              <a:off x="3466859" y="308467"/>
              <a:ext cx="1817422" cy="461665"/>
            </a:xfrm>
            <a:prstGeom prst="rect">
              <a:avLst/>
            </a:prstGeom>
            <a:solidFill>
              <a:schemeClr val="bg1"/>
            </a:solid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W. CENTRAL NEVADA</a:t>
              </a:r>
            </a:p>
            <a:p>
              <a:pPr algn="ctr"/>
              <a:r>
                <a:rPr lang="en-US" sz="1200" b="1" dirty="0">
                  <a:latin typeface="Times New Roman" panose="02020603050405020304" pitchFamily="18" charset="0"/>
                  <a:cs typeface="Times New Roman" panose="02020603050405020304" pitchFamily="18" charset="0"/>
                </a:rPr>
                <a:t>BASIN</a:t>
              </a:r>
            </a:p>
          </p:txBody>
        </p:sp>
        <p:sp>
          <p:nvSpPr>
            <p:cNvPr id="6" name="TextBox 5">
              <a:extLst>
                <a:ext uri="{FF2B5EF4-FFF2-40B4-BE49-F238E27FC236}">
                  <a16:creationId xmlns:a16="http://schemas.microsoft.com/office/drawing/2014/main" id="{4B1AB942-AB82-488F-B8B7-0BD29D2F47FF}"/>
                </a:ext>
              </a:extLst>
            </p:cNvPr>
            <p:cNvSpPr txBox="1"/>
            <p:nvPr/>
          </p:nvSpPr>
          <p:spPr>
            <a:xfrm>
              <a:off x="8202088" y="308467"/>
              <a:ext cx="3411127" cy="461665"/>
            </a:xfrm>
            <a:prstGeom prst="rect">
              <a:avLst/>
            </a:prstGeom>
            <a:solidFill>
              <a:schemeClr val="bg1"/>
            </a:solidFill>
          </p:spPr>
          <p:txBody>
            <a:bodyPr wrap="none" rtlCol="0">
              <a:spAutoFit/>
            </a:bodyPr>
            <a:lstStyle/>
            <a:p>
              <a:pPr algn="ctr"/>
              <a:r>
                <a:rPr lang="en-US" sz="1200" b="1" dirty="0">
                  <a:latin typeface="Times New Roman" panose="02020603050405020304" pitchFamily="18" charset="0"/>
                  <a:cs typeface="Times New Roman" panose="02020603050405020304" pitchFamily="18" charset="0"/>
                </a:rPr>
                <a:t>EASTERN NEVADA and UTAH</a:t>
              </a:r>
            </a:p>
            <a:p>
              <a:pPr algn="ctr"/>
              <a:r>
                <a:rPr lang="en-US" sz="1200" b="1" dirty="0">
                  <a:latin typeface="Times New Roman" panose="02020603050405020304" pitchFamily="18" charset="0"/>
                  <a:cs typeface="Times New Roman" panose="02020603050405020304" pitchFamily="18" charset="0"/>
                </a:rPr>
                <a:t>RESTRICTED PLATFORM and TIDAL FLATS</a:t>
              </a:r>
            </a:p>
          </p:txBody>
        </p:sp>
        <p:sp>
          <p:nvSpPr>
            <p:cNvPr id="9" name="TextBox 8">
              <a:extLst>
                <a:ext uri="{FF2B5EF4-FFF2-40B4-BE49-F238E27FC236}">
                  <a16:creationId xmlns:a16="http://schemas.microsoft.com/office/drawing/2014/main" id="{E0382F13-7243-4247-880C-AE995FF9CBC7}"/>
                </a:ext>
              </a:extLst>
            </p:cNvPr>
            <p:cNvSpPr txBox="1"/>
            <p:nvPr/>
          </p:nvSpPr>
          <p:spPr>
            <a:xfrm>
              <a:off x="383059" y="6388444"/>
              <a:ext cx="2904065" cy="400110"/>
            </a:xfrm>
            <a:prstGeom prst="rect">
              <a:avLst/>
            </a:prstGeom>
            <a:noFill/>
            <a:ln>
              <a:solidFill>
                <a:schemeClr val="tx1"/>
              </a:solidFill>
            </a:ln>
          </p:spPr>
          <p:txBody>
            <a:bodyPr wrap="none" rtlCol="0">
              <a:spAutoFit/>
            </a:bodyPr>
            <a:lstStyle/>
            <a:p>
              <a:r>
                <a:rPr lang="en-US" sz="2000" b="1" dirty="0"/>
                <a:t>Adapted from Cook, 1983</a:t>
              </a:r>
            </a:p>
          </p:txBody>
        </p:sp>
        <p:sp>
          <p:nvSpPr>
            <p:cNvPr id="11" name="Freeform: Shape 10">
              <a:extLst>
                <a:ext uri="{FF2B5EF4-FFF2-40B4-BE49-F238E27FC236}">
                  <a16:creationId xmlns:a16="http://schemas.microsoft.com/office/drawing/2014/main" id="{832611CC-D833-4F44-94BA-1548ECAB2DA3}"/>
                </a:ext>
              </a:extLst>
            </p:cNvPr>
            <p:cNvSpPr/>
            <p:nvPr/>
          </p:nvSpPr>
          <p:spPr>
            <a:xfrm>
              <a:off x="7905750" y="4581525"/>
              <a:ext cx="3743325" cy="385763"/>
            </a:xfrm>
            <a:custGeom>
              <a:avLst/>
              <a:gdLst>
                <a:gd name="connsiteX0" fmla="*/ 571500 w 3743325"/>
                <a:gd name="connsiteY0" fmla="*/ 0 h 385763"/>
                <a:gd name="connsiteX1" fmla="*/ 3743325 w 3743325"/>
                <a:gd name="connsiteY1" fmla="*/ 0 h 385763"/>
                <a:gd name="connsiteX2" fmla="*/ 3733800 w 3743325"/>
                <a:gd name="connsiteY2" fmla="*/ 385763 h 385763"/>
                <a:gd name="connsiteX3" fmla="*/ 0 w 3743325"/>
                <a:gd name="connsiteY3" fmla="*/ 376238 h 385763"/>
                <a:gd name="connsiteX4" fmla="*/ 571500 w 3743325"/>
                <a:gd name="connsiteY4" fmla="*/ 0 h 385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3325" h="385763">
                  <a:moveTo>
                    <a:pt x="571500" y="0"/>
                  </a:moveTo>
                  <a:lnTo>
                    <a:pt x="3743325" y="0"/>
                  </a:lnTo>
                  <a:lnTo>
                    <a:pt x="3733800" y="385763"/>
                  </a:lnTo>
                  <a:lnTo>
                    <a:pt x="0" y="376238"/>
                  </a:lnTo>
                  <a:lnTo>
                    <a:pt x="571500" y="0"/>
                  </a:lnTo>
                  <a:close/>
                </a:path>
              </a:pathLst>
            </a:custGeom>
            <a:pattFill prst="openDmnd">
              <a:fgClr>
                <a:schemeClr val="tx1">
                  <a:lumMod val="50000"/>
                  <a:lumOff val="50000"/>
                </a:schemeClr>
              </a:fgClr>
              <a:bgClr>
                <a:srgbClr val="DED5BF"/>
              </a:bgClr>
            </a:patt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E3A4C78E-A9CE-4F8D-AD2F-67E8786C6BC4}"/>
                </a:ext>
              </a:extLst>
            </p:cNvPr>
            <p:cNvSpPr/>
            <p:nvPr/>
          </p:nvSpPr>
          <p:spPr>
            <a:xfrm>
              <a:off x="6829425" y="4900613"/>
              <a:ext cx="471488" cy="61912"/>
            </a:xfrm>
            <a:custGeom>
              <a:avLst/>
              <a:gdLst>
                <a:gd name="connsiteX0" fmla="*/ 471488 w 471488"/>
                <a:gd name="connsiteY0" fmla="*/ 0 h 61912"/>
                <a:gd name="connsiteX1" fmla="*/ 390525 w 471488"/>
                <a:gd name="connsiteY1" fmla="*/ 61912 h 61912"/>
                <a:gd name="connsiteX2" fmla="*/ 0 w 471488"/>
                <a:gd name="connsiteY2" fmla="*/ 52387 h 61912"/>
                <a:gd name="connsiteX3" fmla="*/ 471488 w 471488"/>
                <a:gd name="connsiteY3" fmla="*/ 0 h 61912"/>
              </a:gdLst>
              <a:ahLst/>
              <a:cxnLst>
                <a:cxn ang="0">
                  <a:pos x="connsiteX0" y="connsiteY0"/>
                </a:cxn>
                <a:cxn ang="0">
                  <a:pos x="connsiteX1" y="connsiteY1"/>
                </a:cxn>
                <a:cxn ang="0">
                  <a:pos x="connsiteX2" y="connsiteY2"/>
                </a:cxn>
                <a:cxn ang="0">
                  <a:pos x="connsiteX3" y="connsiteY3"/>
                </a:cxn>
              </a:cxnLst>
              <a:rect l="l" t="t" r="r" b="b"/>
              <a:pathLst>
                <a:path w="471488" h="61912">
                  <a:moveTo>
                    <a:pt x="471488" y="0"/>
                  </a:moveTo>
                  <a:lnTo>
                    <a:pt x="390525" y="61912"/>
                  </a:lnTo>
                  <a:lnTo>
                    <a:pt x="0" y="52387"/>
                  </a:lnTo>
                  <a:lnTo>
                    <a:pt x="471488" y="0"/>
                  </a:lnTo>
                  <a:close/>
                </a:path>
              </a:pathLst>
            </a:custGeom>
            <a:pattFill prst="openDmnd">
              <a:fgClr>
                <a:schemeClr val="bg2">
                  <a:lumMod val="50000"/>
                </a:schemeClr>
              </a:fgClr>
              <a:bgClr>
                <a:srgbClr val="DED5B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6C8D251-218B-49A7-90C5-22C62F2AF1DF}"/>
                </a:ext>
              </a:extLst>
            </p:cNvPr>
            <p:cNvSpPr/>
            <p:nvPr/>
          </p:nvSpPr>
          <p:spPr>
            <a:xfrm>
              <a:off x="7672388" y="4667250"/>
              <a:ext cx="666750" cy="300038"/>
            </a:xfrm>
            <a:custGeom>
              <a:avLst/>
              <a:gdLst>
                <a:gd name="connsiteX0" fmla="*/ 219075 w 666750"/>
                <a:gd name="connsiteY0" fmla="*/ 138113 h 300038"/>
                <a:gd name="connsiteX1" fmla="*/ 666750 w 666750"/>
                <a:gd name="connsiteY1" fmla="*/ 0 h 300038"/>
                <a:gd name="connsiteX2" fmla="*/ 228600 w 666750"/>
                <a:gd name="connsiteY2" fmla="*/ 285750 h 300038"/>
                <a:gd name="connsiteX3" fmla="*/ 0 w 666750"/>
                <a:gd name="connsiteY3" fmla="*/ 300038 h 300038"/>
                <a:gd name="connsiteX4" fmla="*/ 219075 w 666750"/>
                <a:gd name="connsiteY4" fmla="*/ 138113 h 300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0" h="300038">
                  <a:moveTo>
                    <a:pt x="219075" y="138113"/>
                  </a:moveTo>
                  <a:lnTo>
                    <a:pt x="666750" y="0"/>
                  </a:lnTo>
                  <a:lnTo>
                    <a:pt x="228600" y="285750"/>
                  </a:lnTo>
                  <a:lnTo>
                    <a:pt x="0" y="300038"/>
                  </a:lnTo>
                  <a:lnTo>
                    <a:pt x="219075" y="138113"/>
                  </a:lnTo>
                  <a:close/>
                </a:path>
              </a:pathLst>
            </a:custGeom>
            <a:pattFill prst="openDmnd">
              <a:fgClr>
                <a:schemeClr val="bg2">
                  <a:lumMod val="50000"/>
                </a:schemeClr>
              </a:fgClr>
              <a:bgClr>
                <a:srgbClr val="DED5BF"/>
              </a:bgClr>
            </a:patt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EBB45A9-24FF-4A41-94AD-6E228D78FEE4}"/>
                </a:ext>
              </a:extLst>
            </p:cNvPr>
            <p:cNvSpPr/>
            <p:nvPr/>
          </p:nvSpPr>
          <p:spPr>
            <a:xfrm>
              <a:off x="7224713" y="4862513"/>
              <a:ext cx="300037" cy="100012"/>
            </a:xfrm>
            <a:custGeom>
              <a:avLst/>
              <a:gdLst>
                <a:gd name="connsiteX0" fmla="*/ 300037 w 300037"/>
                <a:gd name="connsiteY0" fmla="*/ 0 h 100012"/>
                <a:gd name="connsiteX1" fmla="*/ 190500 w 300037"/>
                <a:gd name="connsiteY1" fmla="*/ 95250 h 100012"/>
                <a:gd name="connsiteX2" fmla="*/ 0 w 300037"/>
                <a:gd name="connsiteY2" fmla="*/ 100012 h 100012"/>
                <a:gd name="connsiteX3" fmla="*/ 71437 w 300037"/>
                <a:gd name="connsiteY3" fmla="*/ 33337 h 100012"/>
                <a:gd name="connsiteX4" fmla="*/ 300037 w 300037"/>
                <a:gd name="connsiteY4" fmla="*/ 0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37" h="100012">
                  <a:moveTo>
                    <a:pt x="300037" y="0"/>
                  </a:moveTo>
                  <a:lnTo>
                    <a:pt x="190500" y="95250"/>
                  </a:lnTo>
                  <a:lnTo>
                    <a:pt x="0" y="100012"/>
                  </a:lnTo>
                  <a:lnTo>
                    <a:pt x="71437" y="33337"/>
                  </a:lnTo>
                  <a:lnTo>
                    <a:pt x="300037" y="0"/>
                  </a:lnTo>
                  <a:close/>
                </a:path>
              </a:pathLst>
            </a:custGeom>
            <a:pattFill prst="openDmnd">
              <a:fgClr>
                <a:schemeClr val="tx1"/>
              </a:fgClr>
              <a:bgClr>
                <a:srgbClr val="DED5B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61FFECC-4452-4ADE-8119-7E68161CB93D}"/>
                </a:ext>
              </a:extLst>
            </p:cNvPr>
            <p:cNvSpPr/>
            <p:nvPr/>
          </p:nvSpPr>
          <p:spPr>
            <a:xfrm>
              <a:off x="7410450" y="4814888"/>
              <a:ext cx="485775" cy="147637"/>
            </a:xfrm>
            <a:custGeom>
              <a:avLst/>
              <a:gdLst>
                <a:gd name="connsiteX0" fmla="*/ 109538 w 485775"/>
                <a:gd name="connsiteY0" fmla="*/ 52388 h 161925"/>
                <a:gd name="connsiteX1" fmla="*/ 109538 w 485775"/>
                <a:gd name="connsiteY1" fmla="*/ 52388 h 161925"/>
                <a:gd name="connsiteX2" fmla="*/ 485775 w 485775"/>
                <a:gd name="connsiteY2" fmla="*/ 0 h 161925"/>
                <a:gd name="connsiteX3" fmla="*/ 276225 w 485775"/>
                <a:gd name="connsiteY3" fmla="*/ 161925 h 161925"/>
                <a:gd name="connsiteX4" fmla="*/ 0 w 485775"/>
                <a:gd name="connsiteY4" fmla="*/ 161925 h 161925"/>
                <a:gd name="connsiteX5" fmla="*/ 109538 w 485775"/>
                <a:gd name="connsiteY5" fmla="*/ 52388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75" h="161925">
                  <a:moveTo>
                    <a:pt x="109538" y="52388"/>
                  </a:moveTo>
                  <a:lnTo>
                    <a:pt x="109538" y="52388"/>
                  </a:lnTo>
                  <a:lnTo>
                    <a:pt x="485775" y="0"/>
                  </a:lnTo>
                  <a:lnTo>
                    <a:pt x="276225" y="161925"/>
                  </a:lnTo>
                  <a:lnTo>
                    <a:pt x="0" y="161925"/>
                  </a:lnTo>
                  <a:lnTo>
                    <a:pt x="109538" y="52388"/>
                  </a:lnTo>
                  <a:close/>
                </a:path>
              </a:pathLst>
            </a:custGeom>
            <a:pattFill prst="openDmnd">
              <a:fgClr>
                <a:schemeClr val="tx1"/>
              </a:fgClr>
              <a:bgClr>
                <a:srgbClr val="DED5BF"/>
              </a:bgClr>
            </a:patt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726C0F9-19EA-427F-9640-30880C415B69}"/>
                </a:ext>
              </a:extLst>
            </p:cNvPr>
            <p:cNvSpPr txBox="1"/>
            <p:nvPr/>
          </p:nvSpPr>
          <p:spPr>
            <a:xfrm>
              <a:off x="9305665" y="4626129"/>
              <a:ext cx="894797" cy="307777"/>
            </a:xfrm>
            <a:prstGeom prst="rect">
              <a:avLst/>
            </a:prstGeom>
            <a:noFill/>
          </p:spPr>
          <p:txBody>
            <a:bodyPr wrap="none" rtlCol="0">
              <a:spAutoFit/>
            </a:bodyPr>
            <a:lstStyle/>
            <a:p>
              <a:r>
                <a:rPr lang="en-US" sz="1400" dirty="0">
                  <a:latin typeface="Times New Roman" panose="02020603050405020304" pitchFamily="18" charset="0"/>
                  <a:cs typeface="Times New Roman" panose="02020603050405020304" pitchFamily="18" charset="0"/>
                </a:rPr>
                <a:t>Basement</a:t>
              </a:r>
            </a:p>
          </p:txBody>
        </p:sp>
        <p:sp>
          <p:nvSpPr>
            <p:cNvPr id="20" name="Freeform: Shape 19">
              <a:extLst>
                <a:ext uri="{FF2B5EF4-FFF2-40B4-BE49-F238E27FC236}">
                  <a16:creationId xmlns:a16="http://schemas.microsoft.com/office/drawing/2014/main" id="{B9935FC1-4861-4CD6-ACEA-B22F250528A3}"/>
                </a:ext>
              </a:extLst>
            </p:cNvPr>
            <p:cNvSpPr/>
            <p:nvPr/>
          </p:nvSpPr>
          <p:spPr>
            <a:xfrm>
              <a:off x="3014663" y="5843588"/>
              <a:ext cx="2000250" cy="76200"/>
            </a:xfrm>
            <a:custGeom>
              <a:avLst/>
              <a:gdLst>
                <a:gd name="connsiteX0" fmla="*/ 0 w 2000250"/>
                <a:gd name="connsiteY0" fmla="*/ 0 h 76200"/>
                <a:gd name="connsiteX1" fmla="*/ 771525 w 2000250"/>
                <a:gd name="connsiteY1" fmla="*/ 4762 h 76200"/>
                <a:gd name="connsiteX2" fmla="*/ 909637 w 2000250"/>
                <a:gd name="connsiteY2" fmla="*/ 9525 h 76200"/>
                <a:gd name="connsiteX3" fmla="*/ 1028700 w 2000250"/>
                <a:gd name="connsiteY3" fmla="*/ 9525 h 76200"/>
                <a:gd name="connsiteX4" fmla="*/ 1109662 w 2000250"/>
                <a:gd name="connsiteY4" fmla="*/ 19050 h 76200"/>
                <a:gd name="connsiteX5" fmla="*/ 1233487 w 2000250"/>
                <a:gd name="connsiteY5" fmla="*/ 42862 h 76200"/>
                <a:gd name="connsiteX6" fmla="*/ 1476375 w 2000250"/>
                <a:gd name="connsiteY6" fmla="*/ 66675 h 76200"/>
                <a:gd name="connsiteX7" fmla="*/ 1785937 w 2000250"/>
                <a:gd name="connsiteY7" fmla="*/ 71437 h 76200"/>
                <a:gd name="connsiteX8" fmla="*/ 2000250 w 2000250"/>
                <a:gd name="connsiteY8" fmla="*/ 7620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0250" h="76200">
                  <a:moveTo>
                    <a:pt x="0" y="0"/>
                  </a:moveTo>
                  <a:lnTo>
                    <a:pt x="771525" y="4762"/>
                  </a:lnTo>
                  <a:lnTo>
                    <a:pt x="909637" y="9525"/>
                  </a:lnTo>
                  <a:lnTo>
                    <a:pt x="1028700" y="9525"/>
                  </a:lnTo>
                  <a:lnTo>
                    <a:pt x="1109662" y="19050"/>
                  </a:lnTo>
                  <a:lnTo>
                    <a:pt x="1233487" y="42862"/>
                  </a:lnTo>
                  <a:lnTo>
                    <a:pt x="1476375" y="66675"/>
                  </a:lnTo>
                  <a:lnTo>
                    <a:pt x="1785937" y="71437"/>
                  </a:lnTo>
                  <a:lnTo>
                    <a:pt x="2000250" y="76200"/>
                  </a:lnTo>
                </a:path>
              </a:pathLst>
            </a:custGeom>
            <a:noFill/>
            <a:ln w="28575">
              <a:solidFill>
                <a:srgbClr val="324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B170FE24-457B-426B-8A05-71DFC27D11D2}"/>
                </a:ext>
              </a:extLst>
            </p:cNvPr>
            <p:cNvSpPr/>
            <p:nvPr/>
          </p:nvSpPr>
          <p:spPr>
            <a:xfrm>
              <a:off x="5384005" y="5260180"/>
              <a:ext cx="238125" cy="183357"/>
            </a:xfrm>
            <a:custGeom>
              <a:avLst/>
              <a:gdLst>
                <a:gd name="connsiteX0" fmla="*/ 0 w 204788"/>
                <a:gd name="connsiteY0" fmla="*/ 128588 h 128588"/>
                <a:gd name="connsiteX1" fmla="*/ 178594 w 204788"/>
                <a:gd name="connsiteY1" fmla="*/ 57150 h 128588"/>
                <a:gd name="connsiteX2" fmla="*/ 204788 w 204788"/>
                <a:gd name="connsiteY2" fmla="*/ 0 h 128588"/>
                <a:gd name="connsiteX3" fmla="*/ 52388 w 204788"/>
                <a:gd name="connsiteY3" fmla="*/ 0 h 128588"/>
                <a:gd name="connsiteX4" fmla="*/ 0 w 204788"/>
                <a:gd name="connsiteY4" fmla="*/ 128588 h 128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788" h="128588">
                  <a:moveTo>
                    <a:pt x="0" y="128588"/>
                  </a:moveTo>
                  <a:lnTo>
                    <a:pt x="178594" y="57150"/>
                  </a:lnTo>
                  <a:lnTo>
                    <a:pt x="204788" y="0"/>
                  </a:lnTo>
                  <a:lnTo>
                    <a:pt x="52388" y="0"/>
                  </a:lnTo>
                  <a:lnTo>
                    <a:pt x="0" y="128588"/>
                  </a:lnTo>
                  <a:close/>
                </a:path>
              </a:pathLst>
            </a:custGeom>
            <a:solidFill>
              <a:srgbClr val="B9E6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F78C6DC7-2EEF-47AB-AA57-BC9EC27FB567}"/>
                </a:ext>
              </a:extLst>
            </p:cNvPr>
            <p:cNvSpPr/>
            <p:nvPr/>
          </p:nvSpPr>
          <p:spPr>
            <a:xfrm>
              <a:off x="4933950" y="5443538"/>
              <a:ext cx="688181" cy="133350"/>
            </a:xfrm>
            <a:custGeom>
              <a:avLst/>
              <a:gdLst>
                <a:gd name="connsiteX0" fmla="*/ 447675 w 688181"/>
                <a:gd name="connsiteY0" fmla="*/ 0 h 133350"/>
                <a:gd name="connsiteX1" fmla="*/ 688181 w 688181"/>
                <a:gd name="connsiteY1" fmla="*/ 71437 h 133350"/>
                <a:gd name="connsiteX2" fmla="*/ 0 w 688181"/>
                <a:gd name="connsiteY2" fmla="*/ 133350 h 133350"/>
                <a:gd name="connsiteX3" fmla="*/ 447675 w 688181"/>
                <a:gd name="connsiteY3" fmla="*/ 0 h 133350"/>
              </a:gdLst>
              <a:ahLst/>
              <a:cxnLst>
                <a:cxn ang="0">
                  <a:pos x="connsiteX0" y="connsiteY0"/>
                </a:cxn>
                <a:cxn ang="0">
                  <a:pos x="connsiteX1" y="connsiteY1"/>
                </a:cxn>
                <a:cxn ang="0">
                  <a:pos x="connsiteX2" y="connsiteY2"/>
                </a:cxn>
                <a:cxn ang="0">
                  <a:pos x="connsiteX3" y="connsiteY3"/>
                </a:cxn>
              </a:cxnLst>
              <a:rect l="l" t="t" r="r" b="b"/>
              <a:pathLst>
                <a:path w="688181" h="133350">
                  <a:moveTo>
                    <a:pt x="447675" y="0"/>
                  </a:moveTo>
                  <a:lnTo>
                    <a:pt x="688181" y="71437"/>
                  </a:lnTo>
                  <a:lnTo>
                    <a:pt x="0" y="133350"/>
                  </a:lnTo>
                  <a:lnTo>
                    <a:pt x="447675" y="0"/>
                  </a:lnTo>
                  <a:close/>
                </a:path>
              </a:pathLst>
            </a:custGeom>
            <a:pattFill prst="dashHorz">
              <a:fgClr>
                <a:schemeClr val="tx1">
                  <a:lumMod val="65000"/>
                  <a:lumOff val="35000"/>
                </a:schemeClr>
              </a:fgClr>
              <a:bgClr>
                <a:srgbClr val="DED5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85408CA5-DF44-482B-AF7A-A1DD82DDAB3F}"/>
                </a:ext>
              </a:extLst>
            </p:cNvPr>
            <p:cNvSpPr/>
            <p:nvPr/>
          </p:nvSpPr>
          <p:spPr>
            <a:xfrm>
              <a:off x="5295900" y="5205413"/>
              <a:ext cx="1919288" cy="271462"/>
            </a:xfrm>
            <a:custGeom>
              <a:avLst/>
              <a:gdLst>
                <a:gd name="connsiteX0" fmla="*/ 1919288 w 1919288"/>
                <a:gd name="connsiteY0" fmla="*/ 52387 h 271462"/>
                <a:gd name="connsiteX1" fmla="*/ 1795463 w 1919288"/>
                <a:gd name="connsiteY1" fmla="*/ 123825 h 271462"/>
                <a:gd name="connsiteX2" fmla="*/ 1443038 w 1919288"/>
                <a:gd name="connsiteY2" fmla="*/ 138112 h 271462"/>
                <a:gd name="connsiteX3" fmla="*/ 1062038 w 1919288"/>
                <a:gd name="connsiteY3" fmla="*/ 123825 h 271462"/>
                <a:gd name="connsiteX4" fmla="*/ 619125 w 1919288"/>
                <a:gd name="connsiteY4" fmla="*/ 152400 h 271462"/>
                <a:gd name="connsiteX5" fmla="*/ 261938 w 1919288"/>
                <a:gd name="connsiteY5" fmla="*/ 161925 h 271462"/>
                <a:gd name="connsiteX6" fmla="*/ 42863 w 1919288"/>
                <a:gd name="connsiteY6" fmla="*/ 233362 h 271462"/>
                <a:gd name="connsiteX7" fmla="*/ 0 w 1919288"/>
                <a:gd name="connsiteY7" fmla="*/ 271462 h 271462"/>
                <a:gd name="connsiteX8" fmla="*/ 90488 w 1919288"/>
                <a:gd name="connsiteY8" fmla="*/ 195262 h 271462"/>
                <a:gd name="connsiteX9" fmla="*/ 209550 w 1919288"/>
                <a:gd name="connsiteY9" fmla="*/ 119062 h 271462"/>
                <a:gd name="connsiteX10" fmla="*/ 328613 w 1919288"/>
                <a:gd name="connsiteY10" fmla="*/ 61912 h 271462"/>
                <a:gd name="connsiteX11" fmla="*/ 447675 w 1919288"/>
                <a:gd name="connsiteY11" fmla="*/ 23812 h 271462"/>
                <a:gd name="connsiteX12" fmla="*/ 571500 w 1919288"/>
                <a:gd name="connsiteY12" fmla="*/ 9525 h 271462"/>
                <a:gd name="connsiteX13" fmla="*/ 704850 w 1919288"/>
                <a:gd name="connsiteY13" fmla="*/ 0 h 271462"/>
                <a:gd name="connsiteX14" fmla="*/ 876300 w 1919288"/>
                <a:gd name="connsiteY14" fmla="*/ 4762 h 271462"/>
                <a:gd name="connsiteX15" fmla="*/ 1481138 w 1919288"/>
                <a:gd name="connsiteY15" fmla="*/ 0 h 271462"/>
                <a:gd name="connsiteX16" fmla="*/ 1771650 w 1919288"/>
                <a:gd name="connsiteY16" fmla="*/ 4762 h 271462"/>
                <a:gd name="connsiteX17" fmla="*/ 1919288 w 1919288"/>
                <a:gd name="connsiteY17" fmla="*/ 52387 h 271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19288" h="271462">
                  <a:moveTo>
                    <a:pt x="1919288" y="52387"/>
                  </a:moveTo>
                  <a:lnTo>
                    <a:pt x="1795463" y="123825"/>
                  </a:lnTo>
                  <a:lnTo>
                    <a:pt x="1443038" y="138112"/>
                  </a:lnTo>
                  <a:lnTo>
                    <a:pt x="1062038" y="123825"/>
                  </a:lnTo>
                  <a:lnTo>
                    <a:pt x="619125" y="152400"/>
                  </a:lnTo>
                  <a:lnTo>
                    <a:pt x="261938" y="161925"/>
                  </a:lnTo>
                  <a:lnTo>
                    <a:pt x="42863" y="233362"/>
                  </a:lnTo>
                  <a:lnTo>
                    <a:pt x="0" y="271462"/>
                  </a:lnTo>
                  <a:lnTo>
                    <a:pt x="90488" y="195262"/>
                  </a:lnTo>
                  <a:lnTo>
                    <a:pt x="209550" y="119062"/>
                  </a:lnTo>
                  <a:lnTo>
                    <a:pt x="328613" y="61912"/>
                  </a:lnTo>
                  <a:lnTo>
                    <a:pt x="447675" y="23812"/>
                  </a:lnTo>
                  <a:lnTo>
                    <a:pt x="571500" y="9525"/>
                  </a:lnTo>
                  <a:lnTo>
                    <a:pt x="704850" y="0"/>
                  </a:lnTo>
                  <a:lnTo>
                    <a:pt x="876300" y="4762"/>
                  </a:lnTo>
                  <a:lnTo>
                    <a:pt x="1481138" y="0"/>
                  </a:lnTo>
                  <a:lnTo>
                    <a:pt x="1771650" y="4762"/>
                  </a:lnTo>
                  <a:lnTo>
                    <a:pt x="1919288" y="52387"/>
                  </a:lnTo>
                  <a:close/>
                </a:path>
              </a:pathLst>
            </a:custGeom>
            <a:pattFill prst="dashHorz">
              <a:fgClr>
                <a:schemeClr val="bg2">
                  <a:lumMod val="50000"/>
                </a:schemeClr>
              </a:fgClr>
              <a:bgClr>
                <a:srgbClr val="DDD4B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6B3B840D-6A23-47B7-8B88-F08949DC5E10}"/>
                </a:ext>
              </a:extLst>
            </p:cNvPr>
            <p:cNvSpPr/>
            <p:nvPr/>
          </p:nvSpPr>
          <p:spPr>
            <a:xfrm>
              <a:off x="5348288" y="5295900"/>
              <a:ext cx="638175" cy="214313"/>
            </a:xfrm>
            <a:custGeom>
              <a:avLst/>
              <a:gdLst>
                <a:gd name="connsiteX0" fmla="*/ 0 w 638175"/>
                <a:gd name="connsiteY0" fmla="*/ 142875 h 214313"/>
                <a:gd name="connsiteX1" fmla="*/ 200025 w 638175"/>
                <a:gd name="connsiteY1" fmla="*/ 214313 h 214313"/>
                <a:gd name="connsiteX2" fmla="*/ 342900 w 638175"/>
                <a:gd name="connsiteY2" fmla="*/ 166688 h 214313"/>
                <a:gd name="connsiteX3" fmla="*/ 476250 w 638175"/>
                <a:gd name="connsiteY3" fmla="*/ 85725 h 214313"/>
                <a:gd name="connsiteX4" fmla="*/ 638175 w 638175"/>
                <a:gd name="connsiteY4" fmla="*/ 42863 h 214313"/>
                <a:gd name="connsiteX5" fmla="*/ 471487 w 638175"/>
                <a:gd name="connsiteY5" fmla="*/ 0 h 214313"/>
                <a:gd name="connsiteX6" fmla="*/ 400050 w 638175"/>
                <a:gd name="connsiteY6" fmla="*/ 4763 h 214313"/>
                <a:gd name="connsiteX7" fmla="*/ 261937 w 638175"/>
                <a:gd name="connsiteY7" fmla="*/ 19050 h 214313"/>
                <a:gd name="connsiteX8" fmla="*/ 0 w 638175"/>
                <a:gd name="connsiteY8" fmla="*/ 142875 h 214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175" h="214313">
                  <a:moveTo>
                    <a:pt x="0" y="142875"/>
                  </a:moveTo>
                  <a:lnTo>
                    <a:pt x="200025" y="214313"/>
                  </a:lnTo>
                  <a:lnTo>
                    <a:pt x="342900" y="166688"/>
                  </a:lnTo>
                  <a:lnTo>
                    <a:pt x="476250" y="85725"/>
                  </a:lnTo>
                  <a:lnTo>
                    <a:pt x="638175" y="42863"/>
                  </a:lnTo>
                  <a:lnTo>
                    <a:pt x="471487" y="0"/>
                  </a:lnTo>
                  <a:lnTo>
                    <a:pt x="400050" y="4763"/>
                  </a:lnTo>
                  <a:lnTo>
                    <a:pt x="261937" y="19050"/>
                  </a:lnTo>
                  <a:lnTo>
                    <a:pt x="0" y="142875"/>
                  </a:lnTo>
                  <a:close/>
                </a:path>
              </a:pathLst>
            </a:custGeom>
            <a:pattFill prst="dashHorz">
              <a:fgClr>
                <a:schemeClr val="bg2">
                  <a:lumMod val="50000"/>
                </a:schemeClr>
              </a:fgClr>
              <a:bgClr>
                <a:srgbClr val="DED5B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2" name="Straight Arrow Connector 21">
            <a:extLst>
              <a:ext uri="{FF2B5EF4-FFF2-40B4-BE49-F238E27FC236}">
                <a16:creationId xmlns:a16="http://schemas.microsoft.com/office/drawing/2014/main" id="{8A5087D6-6388-46E6-990D-3FB42458E868}"/>
              </a:ext>
            </a:extLst>
          </p:cNvPr>
          <p:cNvCxnSpPr>
            <a:cxnSpLocks/>
          </p:cNvCxnSpPr>
          <p:nvPr/>
        </p:nvCxnSpPr>
        <p:spPr>
          <a:xfrm rot="120000" flipV="1">
            <a:off x="5461396" y="5300663"/>
            <a:ext cx="286942" cy="1428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0887546-E38A-4A7B-BAEF-F0E03A6D6B56}"/>
              </a:ext>
            </a:extLst>
          </p:cNvPr>
          <p:cNvCxnSpPr>
            <a:cxnSpLocks/>
          </p:cNvCxnSpPr>
          <p:nvPr/>
        </p:nvCxnSpPr>
        <p:spPr>
          <a:xfrm rot="480000" flipV="1">
            <a:off x="6569977" y="5239489"/>
            <a:ext cx="457200" cy="714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C4F7D4D-2042-49D3-9E61-6DE041DA0082}"/>
              </a:ext>
            </a:extLst>
          </p:cNvPr>
          <p:cNvSpPr txBox="1"/>
          <p:nvPr/>
        </p:nvSpPr>
        <p:spPr>
          <a:xfrm>
            <a:off x="2551274" y="5205413"/>
            <a:ext cx="2605009" cy="369332"/>
          </a:xfrm>
          <a:prstGeom prst="rect">
            <a:avLst/>
          </a:prstGeom>
          <a:noFill/>
        </p:spPr>
        <p:txBody>
          <a:bodyPr wrap="none" rtlCol="0">
            <a:spAutoFit/>
          </a:bodyPr>
          <a:lstStyle/>
          <a:p>
            <a:r>
              <a:rPr lang="en-US" b="1" dirty="0"/>
              <a:t>Late Devonian Obduction</a:t>
            </a:r>
          </a:p>
        </p:txBody>
      </p:sp>
      <p:grpSp>
        <p:nvGrpSpPr>
          <p:cNvPr id="7" name="Group 6">
            <a:extLst>
              <a:ext uri="{FF2B5EF4-FFF2-40B4-BE49-F238E27FC236}">
                <a16:creationId xmlns:a16="http://schemas.microsoft.com/office/drawing/2014/main" id="{7DDBA497-621D-4A92-BC6A-B3ABE3CD6767}"/>
              </a:ext>
            </a:extLst>
          </p:cNvPr>
          <p:cNvGrpSpPr/>
          <p:nvPr/>
        </p:nvGrpSpPr>
        <p:grpSpPr>
          <a:xfrm>
            <a:off x="7020642" y="186155"/>
            <a:ext cx="784189" cy="6593779"/>
            <a:chOff x="7020642" y="186155"/>
            <a:chExt cx="784189" cy="6593779"/>
          </a:xfrm>
        </p:grpSpPr>
        <p:sp>
          <p:nvSpPr>
            <p:cNvPr id="23" name="TextBox 22">
              <a:extLst>
                <a:ext uri="{FF2B5EF4-FFF2-40B4-BE49-F238E27FC236}">
                  <a16:creationId xmlns:a16="http://schemas.microsoft.com/office/drawing/2014/main" id="{858B593B-10C1-4CA9-A8DC-FD6E900007B3}"/>
                </a:ext>
              </a:extLst>
            </p:cNvPr>
            <p:cNvSpPr txBox="1"/>
            <p:nvPr/>
          </p:nvSpPr>
          <p:spPr>
            <a:xfrm>
              <a:off x="7020642" y="186155"/>
              <a:ext cx="784189" cy="400110"/>
            </a:xfrm>
            <a:prstGeom prst="rect">
              <a:avLst/>
            </a:prstGeom>
            <a:solidFill>
              <a:schemeClr val="bg1"/>
            </a:solidFill>
          </p:spPr>
          <p:txBody>
            <a:bodyPr wrap="none" rtlCol="0">
              <a:spAutoFit/>
            </a:bodyPr>
            <a:lstStyle/>
            <a:p>
              <a:pPr algn="ctr"/>
              <a:r>
                <a:rPr lang="en-US" sz="2000" b="1" dirty="0">
                  <a:solidFill>
                    <a:srgbClr val="C00000"/>
                  </a:solidFill>
                  <a:latin typeface="Times New Roman" panose="02020603050405020304" pitchFamily="18" charset="0"/>
                  <a:cs typeface="Times New Roman" panose="02020603050405020304" pitchFamily="18" charset="0"/>
                </a:rPr>
                <a:t>RMT</a:t>
              </a:r>
            </a:p>
          </p:txBody>
        </p:sp>
        <p:cxnSp>
          <p:nvCxnSpPr>
            <p:cNvPr id="24" name="Straight Connector 23">
              <a:extLst>
                <a:ext uri="{FF2B5EF4-FFF2-40B4-BE49-F238E27FC236}">
                  <a16:creationId xmlns:a16="http://schemas.microsoft.com/office/drawing/2014/main" id="{EAF4FAF0-2F5F-4FB7-A1DB-FB5AF4D87F56}"/>
                </a:ext>
              </a:extLst>
            </p:cNvPr>
            <p:cNvCxnSpPr>
              <a:cxnSpLocks/>
            </p:cNvCxnSpPr>
            <p:nvPr/>
          </p:nvCxnSpPr>
          <p:spPr>
            <a:xfrm flipH="1">
              <a:off x="7203423" y="836334"/>
              <a:ext cx="17190" cy="5943600"/>
            </a:xfrm>
            <a:prstGeom prst="line">
              <a:avLst/>
            </a:prstGeom>
            <a:ln w="5715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25" name="Arrow: Down 24">
              <a:extLst>
                <a:ext uri="{FF2B5EF4-FFF2-40B4-BE49-F238E27FC236}">
                  <a16:creationId xmlns:a16="http://schemas.microsoft.com/office/drawing/2014/main" id="{69B97E21-C5D1-40CC-ADF5-F1A14944A761}"/>
                </a:ext>
              </a:extLst>
            </p:cNvPr>
            <p:cNvSpPr/>
            <p:nvPr/>
          </p:nvSpPr>
          <p:spPr>
            <a:xfrm>
              <a:off x="7108133" y="539299"/>
              <a:ext cx="207771" cy="230833"/>
            </a:xfrm>
            <a:prstGeom prst="down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DE1F657B-3FBA-4164-AD60-DB1BF5C940B1}"/>
              </a:ext>
            </a:extLst>
          </p:cNvPr>
          <p:cNvSpPr txBox="1"/>
          <p:nvPr/>
        </p:nvSpPr>
        <p:spPr>
          <a:xfrm rot="21050374">
            <a:off x="5439757" y="5862359"/>
            <a:ext cx="1680204" cy="461665"/>
          </a:xfrm>
          <a:prstGeom prst="rect">
            <a:avLst/>
          </a:prstGeom>
          <a:noFill/>
        </p:spPr>
        <p:txBody>
          <a:bodyPr wrap="none" rtlCol="0">
            <a:spAutoFit/>
          </a:bodyPr>
          <a:lstStyle/>
          <a:p>
            <a:r>
              <a:rPr lang="en-US" sz="2400" b="1" dirty="0"/>
              <a:t>Transitional</a:t>
            </a:r>
          </a:p>
        </p:txBody>
      </p:sp>
      <p:sp>
        <p:nvSpPr>
          <p:cNvPr id="32" name="Rectangle 31">
            <a:extLst>
              <a:ext uri="{FF2B5EF4-FFF2-40B4-BE49-F238E27FC236}">
                <a16:creationId xmlns:a16="http://schemas.microsoft.com/office/drawing/2014/main" id="{E8A776A9-57A5-4FD0-80D9-4157DC2B9988}"/>
              </a:ext>
            </a:extLst>
          </p:cNvPr>
          <p:cNvSpPr/>
          <p:nvPr/>
        </p:nvSpPr>
        <p:spPr>
          <a:xfrm>
            <a:off x="576775" y="5881688"/>
            <a:ext cx="2710349" cy="304800"/>
          </a:xfrm>
          <a:prstGeom prst="rect">
            <a:avLst/>
          </a:prstGeom>
          <a:solidFill>
            <a:srgbClr val="C8C9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64C8946-98C1-4115-9CB8-EA08B350522E}"/>
              </a:ext>
            </a:extLst>
          </p:cNvPr>
          <p:cNvSpPr txBox="1"/>
          <p:nvPr/>
        </p:nvSpPr>
        <p:spPr>
          <a:xfrm>
            <a:off x="525976" y="5744342"/>
            <a:ext cx="2850777" cy="523220"/>
          </a:xfrm>
          <a:prstGeom prst="rect">
            <a:avLst/>
          </a:prstGeom>
          <a:noFill/>
          <a:ln>
            <a:noFill/>
          </a:ln>
        </p:spPr>
        <p:txBody>
          <a:bodyPr wrap="square" rtlCol="0" anchor="ctr">
            <a:spAutoFit/>
          </a:bodyPr>
          <a:lstStyle/>
          <a:p>
            <a:pPr algn="ctr"/>
            <a:r>
              <a:rPr lang="en-US" sz="2800" b="1" dirty="0"/>
              <a:t>OCEAN CRUST</a:t>
            </a:r>
          </a:p>
        </p:txBody>
      </p:sp>
      <p:sp>
        <p:nvSpPr>
          <p:cNvPr id="34" name="TextBox 33">
            <a:extLst>
              <a:ext uri="{FF2B5EF4-FFF2-40B4-BE49-F238E27FC236}">
                <a16:creationId xmlns:a16="http://schemas.microsoft.com/office/drawing/2014/main" id="{89A95F4B-4461-4715-B5C5-C207502D344C}"/>
              </a:ext>
            </a:extLst>
          </p:cNvPr>
          <p:cNvSpPr txBox="1"/>
          <p:nvPr/>
        </p:nvSpPr>
        <p:spPr>
          <a:xfrm>
            <a:off x="7374731" y="5730757"/>
            <a:ext cx="3543320" cy="523220"/>
          </a:xfrm>
          <a:prstGeom prst="rect">
            <a:avLst/>
          </a:prstGeom>
          <a:solidFill>
            <a:srgbClr val="DED5BF"/>
          </a:solidFill>
          <a:ln>
            <a:noFill/>
          </a:ln>
        </p:spPr>
        <p:txBody>
          <a:bodyPr wrap="square" rtlCol="0" anchor="ctr">
            <a:spAutoFit/>
          </a:bodyPr>
          <a:lstStyle/>
          <a:p>
            <a:pPr algn="ctr"/>
            <a:r>
              <a:rPr lang="en-US" sz="2800" b="1" dirty="0"/>
              <a:t>CONTINENTAL CRUST</a:t>
            </a:r>
          </a:p>
        </p:txBody>
      </p:sp>
      <p:grpSp>
        <p:nvGrpSpPr>
          <p:cNvPr id="35" name="Group 34">
            <a:extLst>
              <a:ext uri="{FF2B5EF4-FFF2-40B4-BE49-F238E27FC236}">
                <a16:creationId xmlns:a16="http://schemas.microsoft.com/office/drawing/2014/main" id="{71D717B6-2B62-4D85-8B15-43FDD4979187}"/>
              </a:ext>
            </a:extLst>
          </p:cNvPr>
          <p:cNvGrpSpPr/>
          <p:nvPr/>
        </p:nvGrpSpPr>
        <p:grpSpPr>
          <a:xfrm>
            <a:off x="211015" y="858129"/>
            <a:ext cx="6991643" cy="1069145"/>
            <a:chOff x="211015" y="858129"/>
            <a:chExt cx="6991643" cy="1069145"/>
          </a:xfrm>
        </p:grpSpPr>
        <p:sp>
          <p:nvSpPr>
            <p:cNvPr id="18" name="Freeform: Shape 17">
              <a:extLst>
                <a:ext uri="{FF2B5EF4-FFF2-40B4-BE49-F238E27FC236}">
                  <a16:creationId xmlns:a16="http://schemas.microsoft.com/office/drawing/2014/main" id="{83CAB72F-4DAD-4237-B42D-DD00B37941E3}"/>
                </a:ext>
              </a:extLst>
            </p:cNvPr>
            <p:cNvSpPr/>
            <p:nvPr/>
          </p:nvSpPr>
          <p:spPr>
            <a:xfrm>
              <a:off x="211015" y="858129"/>
              <a:ext cx="6991643" cy="1069145"/>
            </a:xfrm>
            <a:custGeom>
              <a:avLst/>
              <a:gdLst>
                <a:gd name="connsiteX0" fmla="*/ 6991643 w 6991643"/>
                <a:gd name="connsiteY0" fmla="*/ 506437 h 1069145"/>
                <a:gd name="connsiteX1" fmla="*/ 14068 w 6991643"/>
                <a:gd name="connsiteY1" fmla="*/ 1069145 h 1069145"/>
                <a:gd name="connsiteX2" fmla="*/ 0 w 6991643"/>
                <a:gd name="connsiteY2" fmla="*/ 56271 h 1069145"/>
                <a:gd name="connsiteX3" fmla="*/ 4107767 w 6991643"/>
                <a:gd name="connsiteY3" fmla="*/ 0 h 1069145"/>
                <a:gd name="connsiteX4" fmla="*/ 5345723 w 6991643"/>
                <a:gd name="connsiteY4" fmla="*/ 56271 h 1069145"/>
                <a:gd name="connsiteX5" fmla="*/ 6302327 w 6991643"/>
                <a:gd name="connsiteY5" fmla="*/ 126609 h 1069145"/>
                <a:gd name="connsiteX6" fmla="*/ 6682154 w 6991643"/>
                <a:gd name="connsiteY6" fmla="*/ 182880 h 1069145"/>
                <a:gd name="connsiteX7" fmla="*/ 6879102 w 6991643"/>
                <a:gd name="connsiteY7" fmla="*/ 351693 h 1069145"/>
                <a:gd name="connsiteX8" fmla="*/ 6991643 w 6991643"/>
                <a:gd name="connsiteY8" fmla="*/ 506437 h 1069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91643" h="1069145">
                  <a:moveTo>
                    <a:pt x="6991643" y="506437"/>
                  </a:moveTo>
                  <a:lnTo>
                    <a:pt x="14068" y="1069145"/>
                  </a:lnTo>
                  <a:lnTo>
                    <a:pt x="0" y="56271"/>
                  </a:lnTo>
                  <a:lnTo>
                    <a:pt x="4107767" y="0"/>
                  </a:lnTo>
                  <a:lnTo>
                    <a:pt x="5345723" y="56271"/>
                  </a:lnTo>
                  <a:lnTo>
                    <a:pt x="6302327" y="126609"/>
                  </a:lnTo>
                  <a:lnTo>
                    <a:pt x="6682154" y="182880"/>
                  </a:lnTo>
                  <a:lnTo>
                    <a:pt x="6879102" y="351693"/>
                  </a:lnTo>
                  <a:lnTo>
                    <a:pt x="6991643" y="506437"/>
                  </a:lnTo>
                  <a:close/>
                </a:path>
              </a:pathLst>
            </a:custGeom>
            <a:pattFill prst="dashHorz">
              <a:fgClr>
                <a:schemeClr val="tx1"/>
              </a:fgClr>
              <a:bgClr>
                <a:srgbClr val="DED5BF"/>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1159C231-A8AA-4A51-A933-378D2C977607}"/>
                </a:ext>
              </a:extLst>
            </p:cNvPr>
            <p:cNvSpPr/>
            <p:nvPr/>
          </p:nvSpPr>
          <p:spPr>
            <a:xfrm rot="21299144">
              <a:off x="2933714" y="1062608"/>
              <a:ext cx="2719766" cy="437006"/>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Slide_6_Portland_Audio_Project">
            <a:hlinkClick r:id="" action="ppaction://media"/>
            <a:extLst>
              <a:ext uri="{FF2B5EF4-FFF2-40B4-BE49-F238E27FC236}">
                <a16:creationId xmlns:a16="http://schemas.microsoft.com/office/drawing/2014/main" id="{F81E42FC-5F40-4825-A7C7-8E9D8DC5A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79742571"/>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97" fill="hold"/>
                                        <p:tgtEl>
                                          <p:spTgt spid="8"/>
                                        </p:tgtEl>
                                      </p:cBhvr>
                                    </p:cmd>
                                  </p:childTnLst>
                                </p:cTn>
                              </p:par>
                              <p:par>
                                <p:cTn id="7" presetID="22" presetClass="entr" presetSubtype="8"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wipe(left)">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4D0048-3D0D-4A61-9852-50A08D4568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92894" y="1023257"/>
            <a:ext cx="8599106" cy="5834743"/>
          </a:xfrm>
          <a:prstGeom prst="rect">
            <a:avLst/>
          </a:prstGeom>
        </p:spPr>
      </p:pic>
      <p:sp>
        <p:nvSpPr>
          <p:cNvPr id="5" name="TextBox 4">
            <a:extLst>
              <a:ext uri="{FF2B5EF4-FFF2-40B4-BE49-F238E27FC236}">
                <a16:creationId xmlns:a16="http://schemas.microsoft.com/office/drawing/2014/main" id="{B48F0262-A7ED-4549-91A3-A46D8A6DA587}"/>
              </a:ext>
            </a:extLst>
          </p:cNvPr>
          <p:cNvSpPr txBox="1"/>
          <p:nvPr/>
        </p:nvSpPr>
        <p:spPr>
          <a:xfrm>
            <a:off x="78364" y="55754"/>
            <a:ext cx="3759619" cy="4112111"/>
          </a:xfrm>
          <a:prstGeom prst="rect">
            <a:avLst/>
          </a:prstGeom>
          <a:noFill/>
          <a:ln>
            <a:noFill/>
          </a:ln>
        </p:spPr>
        <p:txBody>
          <a:bodyPr wrap="square" rtlCol="0">
            <a:noAutofit/>
          </a:bodyPr>
          <a:lstStyle/>
          <a:p>
            <a:r>
              <a:rPr lang="en-US" sz="4400" b="1" dirty="0">
                <a:solidFill>
                  <a:srgbClr val="FFFF00"/>
                </a:solidFill>
              </a:rPr>
              <a:t>Deepwater claystone and chert thrusted atop shallow carbonate platform.</a:t>
            </a:r>
          </a:p>
          <a:p>
            <a:r>
              <a:rPr lang="en-US" sz="4400" b="1" dirty="0">
                <a:solidFill>
                  <a:srgbClr val="FFFF00"/>
                </a:solidFill>
              </a:rPr>
              <a:t> </a:t>
            </a:r>
            <a:endParaRPr lang="en-US" sz="1200" b="1" dirty="0">
              <a:solidFill>
                <a:srgbClr val="FFFF00"/>
              </a:solidFill>
            </a:endParaRPr>
          </a:p>
          <a:p>
            <a:endParaRPr lang="en-US" sz="4400" b="1" dirty="0">
              <a:solidFill>
                <a:srgbClr val="FFFF00"/>
              </a:solidFill>
            </a:endParaRPr>
          </a:p>
        </p:txBody>
      </p:sp>
      <p:sp>
        <p:nvSpPr>
          <p:cNvPr id="3" name="TextBox 2">
            <a:extLst>
              <a:ext uri="{FF2B5EF4-FFF2-40B4-BE49-F238E27FC236}">
                <a16:creationId xmlns:a16="http://schemas.microsoft.com/office/drawing/2014/main" id="{DD6E81CB-80EF-468A-B6F1-A6D3E706AAA6}"/>
              </a:ext>
            </a:extLst>
          </p:cNvPr>
          <p:cNvSpPr txBox="1"/>
          <p:nvPr/>
        </p:nvSpPr>
        <p:spPr>
          <a:xfrm>
            <a:off x="3413760" y="0"/>
            <a:ext cx="8778240" cy="1097280"/>
          </a:xfrm>
          <a:prstGeom prst="rect">
            <a:avLst/>
          </a:prstGeom>
          <a:solidFill>
            <a:schemeClr val="tx1"/>
          </a:solidFill>
        </p:spPr>
        <p:txBody>
          <a:bodyPr wrap="square" rtlCol="0">
            <a:noAutofit/>
          </a:bodyPr>
          <a:lstStyle/>
          <a:p>
            <a:r>
              <a:rPr lang="en-US" sz="3000" b="1" dirty="0">
                <a:solidFill>
                  <a:srgbClr val="FFFF00"/>
                </a:solidFill>
              </a:rPr>
              <a:t>Geologic Map of Nevada. Red is the edge of carbonate platform. Blue is leading edge of the RM Thrust.  </a:t>
            </a:r>
          </a:p>
        </p:txBody>
      </p:sp>
      <p:sp>
        <p:nvSpPr>
          <p:cNvPr id="9" name="TextBox 8">
            <a:extLst>
              <a:ext uri="{FF2B5EF4-FFF2-40B4-BE49-F238E27FC236}">
                <a16:creationId xmlns:a16="http://schemas.microsoft.com/office/drawing/2014/main" id="{FD41FAF6-2D4D-4DDA-B051-A07C35B79AB4}"/>
              </a:ext>
            </a:extLst>
          </p:cNvPr>
          <p:cNvSpPr txBox="1"/>
          <p:nvPr/>
        </p:nvSpPr>
        <p:spPr>
          <a:xfrm rot="19219996">
            <a:off x="10002068" y="4242476"/>
            <a:ext cx="1716624" cy="707886"/>
          </a:xfrm>
          <a:prstGeom prst="rect">
            <a:avLst/>
          </a:prstGeom>
          <a:solidFill>
            <a:schemeClr val="bg1"/>
          </a:solidFill>
        </p:spPr>
        <p:txBody>
          <a:bodyPr wrap="none" rtlCol="0">
            <a:spAutoFit/>
          </a:bodyPr>
          <a:lstStyle/>
          <a:p>
            <a:r>
              <a:rPr lang="en-US" sz="2000" b="1" dirty="0">
                <a:solidFill>
                  <a:srgbClr val="0000FF"/>
                </a:solidFill>
              </a:rPr>
              <a:t>Eastern Extent</a:t>
            </a:r>
          </a:p>
          <a:p>
            <a:r>
              <a:rPr lang="en-US" sz="2000" b="1" dirty="0">
                <a:solidFill>
                  <a:srgbClr val="0000FF"/>
                </a:solidFill>
              </a:rPr>
              <a:t>of RM Thrust</a:t>
            </a:r>
          </a:p>
        </p:txBody>
      </p:sp>
      <p:sp>
        <p:nvSpPr>
          <p:cNvPr id="10" name="TextBox 9">
            <a:extLst>
              <a:ext uri="{FF2B5EF4-FFF2-40B4-BE49-F238E27FC236}">
                <a16:creationId xmlns:a16="http://schemas.microsoft.com/office/drawing/2014/main" id="{3BA3A6BE-AFE5-4414-906E-372D589DFD23}"/>
              </a:ext>
            </a:extLst>
          </p:cNvPr>
          <p:cNvSpPr txBox="1"/>
          <p:nvPr/>
        </p:nvSpPr>
        <p:spPr>
          <a:xfrm rot="16788842">
            <a:off x="9237552" y="2571915"/>
            <a:ext cx="2358403" cy="646331"/>
          </a:xfrm>
          <a:prstGeom prst="rect">
            <a:avLst/>
          </a:prstGeom>
          <a:noFill/>
        </p:spPr>
        <p:txBody>
          <a:bodyPr wrap="none" rtlCol="0">
            <a:spAutoFit/>
          </a:bodyPr>
          <a:lstStyle/>
          <a:p>
            <a:r>
              <a:rPr lang="en-US" b="1" dirty="0"/>
              <a:t>Overlap of </a:t>
            </a:r>
            <a:r>
              <a:rPr lang="en-US" b="1" dirty="0" err="1"/>
              <a:t>deepwater</a:t>
            </a:r>
            <a:endParaRPr lang="en-US" b="1" dirty="0"/>
          </a:p>
          <a:p>
            <a:r>
              <a:rPr lang="en-US" b="1" dirty="0"/>
              <a:t>facies atop carbonate</a:t>
            </a:r>
          </a:p>
        </p:txBody>
      </p:sp>
      <p:sp>
        <p:nvSpPr>
          <p:cNvPr id="4" name="Isosceles Triangle 3">
            <a:extLst>
              <a:ext uri="{FF2B5EF4-FFF2-40B4-BE49-F238E27FC236}">
                <a16:creationId xmlns:a16="http://schemas.microsoft.com/office/drawing/2014/main" id="{BE6BAA64-FE46-436C-95E1-B23096F22F0D}"/>
              </a:ext>
            </a:extLst>
          </p:cNvPr>
          <p:cNvSpPr/>
          <p:nvPr/>
        </p:nvSpPr>
        <p:spPr>
          <a:xfrm rot="20388490">
            <a:off x="9189720" y="4880610"/>
            <a:ext cx="194310" cy="14859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B089B863-FA11-4C76-BD00-AFEF23647818}"/>
              </a:ext>
            </a:extLst>
          </p:cNvPr>
          <p:cNvSpPr/>
          <p:nvPr/>
        </p:nvSpPr>
        <p:spPr>
          <a:xfrm rot="19755207">
            <a:off x="9752768" y="4583029"/>
            <a:ext cx="194310" cy="14859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D17C7EB-9F6C-4C4C-A59E-D5EE690F9964}"/>
              </a:ext>
            </a:extLst>
          </p:cNvPr>
          <p:cNvSpPr/>
          <p:nvPr/>
        </p:nvSpPr>
        <p:spPr>
          <a:xfrm rot="19755207">
            <a:off x="10260810" y="4306796"/>
            <a:ext cx="194310" cy="14859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88A8A9DD-28AA-41FA-9430-725D11631FC3}"/>
              </a:ext>
            </a:extLst>
          </p:cNvPr>
          <p:cNvSpPr/>
          <p:nvPr/>
        </p:nvSpPr>
        <p:spPr>
          <a:xfrm rot="17387110">
            <a:off x="10565609" y="3978117"/>
            <a:ext cx="194310" cy="14859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501CC201-91E8-41B1-9505-A2BA01E13985}"/>
              </a:ext>
            </a:extLst>
          </p:cNvPr>
          <p:cNvSpPr/>
          <p:nvPr/>
        </p:nvSpPr>
        <p:spPr>
          <a:xfrm rot="16621816">
            <a:off x="10632497" y="3422512"/>
            <a:ext cx="194310" cy="14859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C91AF4B0-8D37-4961-92E5-AFA936389C1D}"/>
              </a:ext>
            </a:extLst>
          </p:cNvPr>
          <p:cNvSpPr/>
          <p:nvPr/>
        </p:nvSpPr>
        <p:spPr>
          <a:xfrm rot="16621816">
            <a:off x="10687123" y="2860070"/>
            <a:ext cx="194310" cy="14859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C0704311-C7C9-4955-90FB-E711AE2A8804}"/>
              </a:ext>
            </a:extLst>
          </p:cNvPr>
          <p:cNvSpPr/>
          <p:nvPr/>
        </p:nvSpPr>
        <p:spPr>
          <a:xfrm rot="16621816">
            <a:off x="10715917" y="2187145"/>
            <a:ext cx="194310" cy="14859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6C1831FD-1C79-48F2-A868-A0D33B9AE888}"/>
              </a:ext>
            </a:extLst>
          </p:cNvPr>
          <p:cNvSpPr/>
          <p:nvPr/>
        </p:nvSpPr>
        <p:spPr>
          <a:xfrm rot="18952480">
            <a:off x="10872667" y="1844036"/>
            <a:ext cx="194310" cy="14859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4A265181-6053-4E1C-89A6-63B2EEC7C1A2}"/>
              </a:ext>
            </a:extLst>
          </p:cNvPr>
          <p:cNvSpPr/>
          <p:nvPr/>
        </p:nvSpPr>
        <p:spPr>
          <a:xfrm rot="21432454">
            <a:off x="11234229" y="1723063"/>
            <a:ext cx="194310" cy="14859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0157756-EA19-4934-93A5-6365C0ADB25B}"/>
              </a:ext>
            </a:extLst>
          </p:cNvPr>
          <p:cNvSpPr/>
          <p:nvPr/>
        </p:nvSpPr>
        <p:spPr>
          <a:xfrm rot="16621816">
            <a:off x="11501511" y="1387623"/>
            <a:ext cx="194310" cy="148590"/>
          </a:xfrm>
          <a:prstGeom prst="triangl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Left 10">
            <a:extLst>
              <a:ext uri="{FF2B5EF4-FFF2-40B4-BE49-F238E27FC236}">
                <a16:creationId xmlns:a16="http://schemas.microsoft.com/office/drawing/2014/main" id="{728086A8-0393-45A4-8A1C-A6EA055A589D}"/>
              </a:ext>
            </a:extLst>
          </p:cNvPr>
          <p:cNvSpPr/>
          <p:nvPr/>
        </p:nvSpPr>
        <p:spPr>
          <a:xfrm rot="21325678">
            <a:off x="9763125" y="2619375"/>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Left 21">
            <a:extLst>
              <a:ext uri="{FF2B5EF4-FFF2-40B4-BE49-F238E27FC236}">
                <a16:creationId xmlns:a16="http://schemas.microsoft.com/office/drawing/2014/main" id="{47637A8C-B3E5-48BA-80F4-E99F9799C4A4}"/>
              </a:ext>
            </a:extLst>
          </p:cNvPr>
          <p:cNvSpPr/>
          <p:nvPr/>
        </p:nvSpPr>
        <p:spPr>
          <a:xfrm rot="21325678">
            <a:off x="9783248" y="2958330"/>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7E8C2D3-3DEF-4060-8823-83998ECDBB8C}"/>
              </a:ext>
            </a:extLst>
          </p:cNvPr>
          <p:cNvSpPr txBox="1"/>
          <p:nvPr/>
        </p:nvSpPr>
        <p:spPr>
          <a:xfrm rot="19587263">
            <a:off x="7723992" y="3605523"/>
            <a:ext cx="2340834" cy="707886"/>
          </a:xfrm>
          <a:prstGeom prst="rect">
            <a:avLst/>
          </a:prstGeom>
          <a:solidFill>
            <a:schemeClr val="bg1"/>
          </a:solidFill>
        </p:spPr>
        <p:txBody>
          <a:bodyPr wrap="none" rtlCol="0">
            <a:spAutoFit/>
          </a:bodyPr>
          <a:lstStyle/>
          <a:p>
            <a:r>
              <a:rPr lang="en-US" sz="2000" b="1" dirty="0">
                <a:solidFill>
                  <a:srgbClr val="C00000"/>
                </a:solidFill>
              </a:rPr>
              <a:t>Western Extent of</a:t>
            </a:r>
          </a:p>
          <a:p>
            <a:r>
              <a:rPr lang="en-US" sz="2000" b="1" dirty="0">
                <a:solidFill>
                  <a:srgbClr val="C00000"/>
                </a:solidFill>
              </a:rPr>
              <a:t>Paleozoic Carbonate</a:t>
            </a:r>
          </a:p>
        </p:txBody>
      </p:sp>
      <p:sp>
        <p:nvSpPr>
          <p:cNvPr id="23" name="Arrow: Left 22">
            <a:extLst>
              <a:ext uri="{FF2B5EF4-FFF2-40B4-BE49-F238E27FC236}">
                <a16:creationId xmlns:a16="http://schemas.microsoft.com/office/drawing/2014/main" id="{4279C2E3-5B28-43E3-BD8B-B2EDD6A71112}"/>
              </a:ext>
            </a:extLst>
          </p:cNvPr>
          <p:cNvSpPr/>
          <p:nvPr/>
        </p:nvSpPr>
        <p:spPr>
          <a:xfrm rot="21325678">
            <a:off x="9728206" y="2312187"/>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18393054-927B-4225-B25F-082563FDA9D2}"/>
              </a:ext>
            </a:extLst>
          </p:cNvPr>
          <p:cNvSpPr/>
          <p:nvPr/>
        </p:nvSpPr>
        <p:spPr>
          <a:xfrm rot="21325678">
            <a:off x="9796306" y="3297284"/>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Left 24">
            <a:extLst>
              <a:ext uri="{FF2B5EF4-FFF2-40B4-BE49-F238E27FC236}">
                <a16:creationId xmlns:a16="http://schemas.microsoft.com/office/drawing/2014/main" id="{8ACC1A68-C7CE-4229-9199-2DFE09622E97}"/>
              </a:ext>
            </a:extLst>
          </p:cNvPr>
          <p:cNvSpPr/>
          <p:nvPr/>
        </p:nvSpPr>
        <p:spPr>
          <a:xfrm>
            <a:off x="9802402" y="3680147"/>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Left 25">
            <a:extLst>
              <a:ext uri="{FF2B5EF4-FFF2-40B4-BE49-F238E27FC236}">
                <a16:creationId xmlns:a16="http://schemas.microsoft.com/office/drawing/2014/main" id="{CB516C06-26F1-4E1F-A320-BD09D596A001}"/>
              </a:ext>
            </a:extLst>
          </p:cNvPr>
          <p:cNvSpPr/>
          <p:nvPr/>
        </p:nvSpPr>
        <p:spPr>
          <a:xfrm rot="2412800">
            <a:off x="9697466" y="3976675"/>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Left 26">
            <a:extLst>
              <a:ext uri="{FF2B5EF4-FFF2-40B4-BE49-F238E27FC236}">
                <a16:creationId xmlns:a16="http://schemas.microsoft.com/office/drawing/2014/main" id="{71082BAD-00D0-485F-B5F8-FBE0C383F4B0}"/>
              </a:ext>
            </a:extLst>
          </p:cNvPr>
          <p:cNvSpPr/>
          <p:nvPr/>
        </p:nvSpPr>
        <p:spPr>
          <a:xfrm rot="2965027">
            <a:off x="9326100" y="4247304"/>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Left 27">
            <a:extLst>
              <a:ext uri="{FF2B5EF4-FFF2-40B4-BE49-F238E27FC236}">
                <a16:creationId xmlns:a16="http://schemas.microsoft.com/office/drawing/2014/main" id="{6F1BF677-6BFC-4FE2-8DCF-370C238718E9}"/>
              </a:ext>
            </a:extLst>
          </p:cNvPr>
          <p:cNvSpPr/>
          <p:nvPr/>
        </p:nvSpPr>
        <p:spPr>
          <a:xfrm rot="3572785">
            <a:off x="8173575" y="4835473"/>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Left 28">
            <a:extLst>
              <a:ext uri="{FF2B5EF4-FFF2-40B4-BE49-F238E27FC236}">
                <a16:creationId xmlns:a16="http://schemas.microsoft.com/office/drawing/2014/main" id="{DF30C3D3-F4F8-4008-BF61-89668AEC2458}"/>
              </a:ext>
            </a:extLst>
          </p:cNvPr>
          <p:cNvSpPr/>
          <p:nvPr/>
        </p:nvSpPr>
        <p:spPr>
          <a:xfrm rot="3572785">
            <a:off x="8615868" y="4665000"/>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Left 29">
            <a:extLst>
              <a:ext uri="{FF2B5EF4-FFF2-40B4-BE49-F238E27FC236}">
                <a16:creationId xmlns:a16="http://schemas.microsoft.com/office/drawing/2014/main" id="{E3028445-4E1B-42C5-AF88-23D7EC6AAA2A}"/>
              </a:ext>
            </a:extLst>
          </p:cNvPr>
          <p:cNvSpPr/>
          <p:nvPr/>
        </p:nvSpPr>
        <p:spPr>
          <a:xfrm rot="3572785">
            <a:off x="8918813" y="4517320"/>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Left 30">
            <a:extLst>
              <a:ext uri="{FF2B5EF4-FFF2-40B4-BE49-F238E27FC236}">
                <a16:creationId xmlns:a16="http://schemas.microsoft.com/office/drawing/2014/main" id="{FF60A632-F190-4C20-98AD-B5940028EFC1}"/>
              </a:ext>
            </a:extLst>
          </p:cNvPr>
          <p:cNvSpPr/>
          <p:nvPr/>
        </p:nvSpPr>
        <p:spPr>
          <a:xfrm rot="2013057">
            <a:off x="9791944" y="1984093"/>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Left 31">
            <a:extLst>
              <a:ext uri="{FF2B5EF4-FFF2-40B4-BE49-F238E27FC236}">
                <a16:creationId xmlns:a16="http://schemas.microsoft.com/office/drawing/2014/main" id="{B93449EC-6D3F-45CA-97F5-DCEEED9681C5}"/>
              </a:ext>
            </a:extLst>
          </p:cNvPr>
          <p:cNvSpPr/>
          <p:nvPr/>
        </p:nvSpPr>
        <p:spPr>
          <a:xfrm rot="3753535">
            <a:off x="10083971" y="1772797"/>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Left 32">
            <a:extLst>
              <a:ext uri="{FF2B5EF4-FFF2-40B4-BE49-F238E27FC236}">
                <a16:creationId xmlns:a16="http://schemas.microsoft.com/office/drawing/2014/main" id="{0CABEFF0-7934-44FC-90BA-13116D1BAD19}"/>
              </a:ext>
            </a:extLst>
          </p:cNvPr>
          <p:cNvSpPr/>
          <p:nvPr/>
        </p:nvSpPr>
        <p:spPr>
          <a:xfrm rot="3282182">
            <a:off x="10412772" y="1544196"/>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Left 33">
            <a:extLst>
              <a:ext uri="{FF2B5EF4-FFF2-40B4-BE49-F238E27FC236}">
                <a16:creationId xmlns:a16="http://schemas.microsoft.com/office/drawing/2014/main" id="{BEBE945A-369A-4366-8616-025DDAA01D97}"/>
              </a:ext>
            </a:extLst>
          </p:cNvPr>
          <p:cNvSpPr/>
          <p:nvPr/>
        </p:nvSpPr>
        <p:spPr>
          <a:xfrm rot="3282182">
            <a:off x="10776527" y="1288423"/>
            <a:ext cx="133350" cy="109538"/>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35">
            <a:extLst>
              <a:ext uri="{FF2B5EF4-FFF2-40B4-BE49-F238E27FC236}">
                <a16:creationId xmlns:a16="http://schemas.microsoft.com/office/drawing/2014/main" id="{35FF3A43-0399-4DB9-870A-A791F5192A25}"/>
              </a:ext>
            </a:extLst>
          </p:cNvPr>
          <p:cNvCxnSpPr>
            <a:cxnSpLocks/>
          </p:cNvCxnSpPr>
          <p:nvPr/>
        </p:nvCxnSpPr>
        <p:spPr>
          <a:xfrm rot="120000">
            <a:off x="9920752" y="3411963"/>
            <a:ext cx="20203" cy="2681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Freeform: Shape 40">
            <a:extLst>
              <a:ext uri="{FF2B5EF4-FFF2-40B4-BE49-F238E27FC236}">
                <a16:creationId xmlns:a16="http://schemas.microsoft.com/office/drawing/2014/main" id="{DEE2CFCA-A061-47E9-90A7-9021855DDA02}"/>
              </a:ext>
            </a:extLst>
          </p:cNvPr>
          <p:cNvSpPr/>
          <p:nvPr/>
        </p:nvSpPr>
        <p:spPr>
          <a:xfrm>
            <a:off x="8122444" y="4588669"/>
            <a:ext cx="759619" cy="416719"/>
          </a:xfrm>
          <a:custGeom>
            <a:avLst/>
            <a:gdLst>
              <a:gd name="connsiteX0" fmla="*/ 38100 w 759619"/>
              <a:gd name="connsiteY0" fmla="*/ 361950 h 416719"/>
              <a:gd name="connsiteX1" fmla="*/ 66675 w 759619"/>
              <a:gd name="connsiteY1" fmla="*/ 411956 h 416719"/>
              <a:gd name="connsiteX2" fmla="*/ 192881 w 759619"/>
              <a:gd name="connsiteY2" fmla="*/ 376237 h 416719"/>
              <a:gd name="connsiteX3" fmla="*/ 466725 w 759619"/>
              <a:gd name="connsiteY3" fmla="*/ 288131 h 416719"/>
              <a:gd name="connsiteX4" fmla="*/ 628650 w 759619"/>
              <a:gd name="connsiteY4" fmla="*/ 228600 h 416719"/>
              <a:gd name="connsiteX5" fmla="*/ 759619 w 759619"/>
              <a:gd name="connsiteY5" fmla="*/ 135731 h 416719"/>
              <a:gd name="connsiteX6" fmla="*/ 731044 w 759619"/>
              <a:gd name="connsiteY6" fmla="*/ 54769 h 416719"/>
              <a:gd name="connsiteX7" fmla="*/ 695325 w 759619"/>
              <a:gd name="connsiteY7" fmla="*/ 11906 h 416719"/>
              <a:gd name="connsiteX8" fmla="*/ 628650 w 759619"/>
              <a:gd name="connsiteY8" fmla="*/ 0 h 416719"/>
              <a:gd name="connsiteX9" fmla="*/ 609600 w 759619"/>
              <a:gd name="connsiteY9" fmla="*/ 7144 h 416719"/>
              <a:gd name="connsiteX10" fmla="*/ 445294 w 759619"/>
              <a:gd name="connsiteY10" fmla="*/ 21431 h 416719"/>
              <a:gd name="connsiteX11" fmla="*/ 271462 w 759619"/>
              <a:gd name="connsiteY11" fmla="*/ 116681 h 416719"/>
              <a:gd name="connsiteX12" fmla="*/ 40481 w 759619"/>
              <a:gd name="connsiteY12" fmla="*/ 230981 h 416719"/>
              <a:gd name="connsiteX13" fmla="*/ 0 w 759619"/>
              <a:gd name="connsiteY13" fmla="*/ 266700 h 416719"/>
              <a:gd name="connsiteX14" fmla="*/ 73819 w 759619"/>
              <a:gd name="connsiteY14" fmla="*/ 416719 h 41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9619" h="416719">
                <a:moveTo>
                  <a:pt x="38100" y="361950"/>
                </a:moveTo>
                <a:lnTo>
                  <a:pt x="66675" y="411956"/>
                </a:lnTo>
                <a:lnTo>
                  <a:pt x="192881" y="376237"/>
                </a:lnTo>
                <a:lnTo>
                  <a:pt x="466725" y="288131"/>
                </a:lnTo>
                <a:lnTo>
                  <a:pt x="628650" y="228600"/>
                </a:lnTo>
                <a:lnTo>
                  <a:pt x="759619" y="135731"/>
                </a:lnTo>
                <a:lnTo>
                  <a:pt x="731044" y="54769"/>
                </a:lnTo>
                <a:lnTo>
                  <a:pt x="695325" y="11906"/>
                </a:lnTo>
                <a:lnTo>
                  <a:pt x="628650" y="0"/>
                </a:lnTo>
                <a:lnTo>
                  <a:pt x="609600" y="7144"/>
                </a:lnTo>
                <a:lnTo>
                  <a:pt x="445294" y="21431"/>
                </a:lnTo>
                <a:lnTo>
                  <a:pt x="271462" y="116681"/>
                </a:lnTo>
                <a:lnTo>
                  <a:pt x="40481" y="230981"/>
                </a:lnTo>
                <a:lnTo>
                  <a:pt x="0" y="266700"/>
                </a:lnTo>
                <a:lnTo>
                  <a:pt x="73819" y="416719"/>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EDCADDD-18EB-45BF-A8E4-4701B4D6B9F1}"/>
              </a:ext>
            </a:extLst>
          </p:cNvPr>
          <p:cNvSpPr/>
          <p:nvPr/>
        </p:nvSpPr>
        <p:spPr>
          <a:xfrm>
            <a:off x="8159242" y="4947095"/>
            <a:ext cx="1595139" cy="36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A299DA92-915A-4959-916A-0C107649E0E6}"/>
              </a:ext>
            </a:extLst>
          </p:cNvPr>
          <p:cNvSpPr txBox="1"/>
          <p:nvPr/>
        </p:nvSpPr>
        <p:spPr>
          <a:xfrm>
            <a:off x="8074017" y="4898973"/>
            <a:ext cx="1329688" cy="369332"/>
          </a:xfrm>
          <a:prstGeom prst="rect">
            <a:avLst/>
          </a:prstGeom>
          <a:noFill/>
        </p:spPr>
        <p:txBody>
          <a:bodyPr wrap="square" rtlCol="0">
            <a:spAutoFit/>
          </a:bodyPr>
          <a:lstStyle/>
          <a:p>
            <a:r>
              <a:rPr lang="en-US" b="1" dirty="0"/>
              <a:t>Carbonates</a:t>
            </a:r>
          </a:p>
        </p:txBody>
      </p:sp>
      <p:sp>
        <p:nvSpPr>
          <p:cNvPr id="44" name="Rectangle 43">
            <a:extLst>
              <a:ext uri="{FF2B5EF4-FFF2-40B4-BE49-F238E27FC236}">
                <a16:creationId xmlns:a16="http://schemas.microsoft.com/office/drawing/2014/main" id="{1A0CCCB6-D0A0-4BC0-999C-65E477C8A406}"/>
              </a:ext>
            </a:extLst>
          </p:cNvPr>
          <p:cNvSpPr/>
          <p:nvPr/>
        </p:nvSpPr>
        <p:spPr>
          <a:xfrm>
            <a:off x="8164006" y="5328096"/>
            <a:ext cx="1901471" cy="158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291C4DD8-EF5E-4573-A70A-8F21F82A7BAB}"/>
              </a:ext>
            </a:extLst>
          </p:cNvPr>
          <p:cNvSpPr txBox="1"/>
          <p:nvPr/>
        </p:nvSpPr>
        <p:spPr>
          <a:xfrm>
            <a:off x="8103758" y="5225679"/>
            <a:ext cx="1289017" cy="369332"/>
          </a:xfrm>
          <a:prstGeom prst="rect">
            <a:avLst/>
          </a:prstGeom>
          <a:noFill/>
        </p:spPr>
        <p:txBody>
          <a:bodyPr wrap="square" rtlCol="0">
            <a:spAutoFit/>
          </a:bodyPr>
          <a:lstStyle/>
          <a:p>
            <a:r>
              <a:rPr lang="en-US" b="1" dirty="0"/>
              <a:t>Allochthon</a:t>
            </a:r>
          </a:p>
        </p:txBody>
      </p:sp>
      <p:sp>
        <p:nvSpPr>
          <p:cNvPr id="48" name="Rectangle 47">
            <a:extLst>
              <a:ext uri="{FF2B5EF4-FFF2-40B4-BE49-F238E27FC236}">
                <a16:creationId xmlns:a16="http://schemas.microsoft.com/office/drawing/2014/main" id="{5F5CB347-842D-4046-AAD5-614277514347}"/>
              </a:ext>
            </a:extLst>
          </p:cNvPr>
          <p:cNvSpPr/>
          <p:nvPr/>
        </p:nvSpPr>
        <p:spPr>
          <a:xfrm>
            <a:off x="8122444" y="5643563"/>
            <a:ext cx="2150269" cy="1822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F6AD28B4-AB98-4B5F-8DAB-B4F74170952E}"/>
              </a:ext>
            </a:extLst>
          </p:cNvPr>
          <p:cNvSpPr txBox="1"/>
          <p:nvPr/>
        </p:nvSpPr>
        <p:spPr>
          <a:xfrm>
            <a:off x="8092827" y="5552385"/>
            <a:ext cx="2386620" cy="369332"/>
          </a:xfrm>
          <a:prstGeom prst="rect">
            <a:avLst/>
          </a:prstGeom>
          <a:noFill/>
        </p:spPr>
        <p:txBody>
          <a:bodyPr wrap="square" rtlCol="0">
            <a:spAutoFit/>
          </a:bodyPr>
          <a:lstStyle/>
          <a:p>
            <a:r>
              <a:rPr lang="en-US" b="1" dirty="0"/>
              <a:t>Siliceous &amp; Volcanic Rx</a:t>
            </a:r>
          </a:p>
        </p:txBody>
      </p:sp>
      <p:sp>
        <p:nvSpPr>
          <p:cNvPr id="46" name="TextBox 45">
            <a:extLst>
              <a:ext uri="{FF2B5EF4-FFF2-40B4-BE49-F238E27FC236}">
                <a16:creationId xmlns:a16="http://schemas.microsoft.com/office/drawing/2014/main" id="{8C1220BF-CC9D-4230-8E0E-B378880393A6}"/>
              </a:ext>
            </a:extLst>
          </p:cNvPr>
          <p:cNvSpPr txBox="1"/>
          <p:nvPr/>
        </p:nvSpPr>
        <p:spPr>
          <a:xfrm>
            <a:off x="7690220" y="2310825"/>
            <a:ext cx="1510285" cy="369332"/>
          </a:xfrm>
          <a:prstGeom prst="rect">
            <a:avLst/>
          </a:prstGeom>
          <a:solidFill>
            <a:schemeClr val="tx1"/>
          </a:solidFill>
        </p:spPr>
        <p:txBody>
          <a:bodyPr wrap="none" rtlCol="0">
            <a:spAutoFit/>
          </a:bodyPr>
          <a:lstStyle/>
          <a:p>
            <a:r>
              <a:rPr lang="en-US" b="1" dirty="0">
                <a:solidFill>
                  <a:srgbClr val="FFFF00"/>
                </a:solidFill>
              </a:rPr>
              <a:t>Stewart, 1980</a:t>
            </a:r>
          </a:p>
        </p:txBody>
      </p:sp>
      <p:grpSp>
        <p:nvGrpSpPr>
          <p:cNvPr id="50" name="Group 49">
            <a:extLst>
              <a:ext uri="{FF2B5EF4-FFF2-40B4-BE49-F238E27FC236}">
                <a16:creationId xmlns:a16="http://schemas.microsoft.com/office/drawing/2014/main" id="{1BB63C1C-C683-433A-A7B8-CECB38B38F50}"/>
              </a:ext>
            </a:extLst>
          </p:cNvPr>
          <p:cNvGrpSpPr/>
          <p:nvPr/>
        </p:nvGrpSpPr>
        <p:grpSpPr>
          <a:xfrm>
            <a:off x="3693880" y="6147432"/>
            <a:ext cx="1026707" cy="502920"/>
            <a:chOff x="5644467" y="5078628"/>
            <a:chExt cx="1026707" cy="502920"/>
          </a:xfrm>
        </p:grpSpPr>
        <p:sp>
          <p:nvSpPr>
            <p:cNvPr id="51" name="Rectangle 50">
              <a:extLst>
                <a:ext uri="{FF2B5EF4-FFF2-40B4-BE49-F238E27FC236}">
                  <a16:creationId xmlns:a16="http://schemas.microsoft.com/office/drawing/2014/main" id="{E164AF05-865D-4710-9ADA-EEB857ADB581}"/>
                </a:ext>
              </a:extLst>
            </p:cNvPr>
            <p:cNvSpPr/>
            <p:nvPr/>
          </p:nvSpPr>
          <p:spPr>
            <a:xfrm>
              <a:off x="5644467" y="5078628"/>
              <a:ext cx="1026707" cy="502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2" name="Straight Connector 51">
              <a:extLst>
                <a:ext uri="{FF2B5EF4-FFF2-40B4-BE49-F238E27FC236}">
                  <a16:creationId xmlns:a16="http://schemas.microsoft.com/office/drawing/2014/main" id="{4B7E7EEF-3741-4140-8DBE-8552C5842AC2}"/>
                </a:ext>
              </a:extLst>
            </p:cNvPr>
            <p:cNvCxnSpPr>
              <a:cxnSpLocks/>
            </p:cNvCxnSpPr>
            <p:nvPr/>
          </p:nvCxnSpPr>
          <p:spPr>
            <a:xfrm>
              <a:off x="5732624" y="5449345"/>
              <a:ext cx="850392"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2A82845-CDAD-47F7-B0FE-A170E5D9B971}"/>
                </a:ext>
              </a:extLst>
            </p:cNvPr>
            <p:cNvSpPr txBox="1"/>
            <p:nvPr/>
          </p:nvSpPr>
          <p:spPr>
            <a:xfrm>
              <a:off x="5699201" y="5080013"/>
              <a:ext cx="900311" cy="369332"/>
            </a:xfrm>
            <a:prstGeom prst="rect">
              <a:avLst/>
            </a:prstGeom>
            <a:noFill/>
          </p:spPr>
          <p:txBody>
            <a:bodyPr wrap="none" rtlCol="0">
              <a:spAutoFit/>
            </a:bodyPr>
            <a:lstStyle/>
            <a:p>
              <a:r>
                <a:rPr lang="en-US" b="1" dirty="0">
                  <a:solidFill>
                    <a:srgbClr val="FFFF00"/>
                  </a:solidFill>
                </a:rPr>
                <a:t>100 Km</a:t>
              </a:r>
            </a:p>
          </p:txBody>
        </p:sp>
      </p:grpSp>
      <p:sp>
        <p:nvSpPr>
          <p:cNvPr id="54" name="TextBox 53">
            <a:extLst>
              <a:ext uri="{FF2B5EF4-FFF2-40B4-BE49-F238E27FC236}">
                <a16:creationId xmlns:a16="http://schemas.microsoft.com/office/drawing/2014/main" id="{41E53720-6E87-49D0-BFCD-E4DDB2B71C3E}"/>
              </a:ext>
            </a:extLst>
          </p:cNvPr>
          <p:cNvSpPr txBox="1"/>
          <p:nvPr/>
        </p:nvSpPr>
        <p:spPr>
          <a:xfrm>
            <a:off x="78364" y="4519351"/>
            <a:ext cx="3759619" cy="2282895"/>
          </a:xfrm>
          <a:prstGeom prst="rect">
            <a:avLst/>
          </a:prstGeom>
          <a:noFill/>
          <a:ln>
            <a:noFill/>
          </a:ln>
        </p:spPr>
        <p:txBody>
          <a:bodyPr wrap="square" rtlCol="0">
            <a:noAutofit/>
          </a:bodyPr>
          <a:lstStyle/>
          <a:p>
            <a:r>
              <a:rPr lang="en-US" sz="4400" b="1" dirty="0">
                <a:solidFill>
                  <a:srgbClr val="FFFF00"/>
                </a:solidFill>
              </a:rPr>
              <a:t>~ 100 Km overlap onto platform.</a:t>
            </a:r>
          </a:p>
          <a:p>
            <a:r>
              <a:rPr lang="en-US" sz="4400" b="1" dirty="0">
                <a:solidFill>
                  <a:srgbClr val="FFFF00"/>
                </a:solidFill>
              </a:rPr>
              <a:t> </a:t>
            </a:r>
            <a:endParaRPr lang="en-US" sz="1200" b="1" dirty="0">
              <a:solidFill>
                <a:srgbClr val="FFFF00"/>
              </a:solidFill>
            </a:endParaRPr>
          </a:p>
          <a:p>
            <a:endParaRPr lang="en-US" sz="4400" b="1" dirty="0">
              <a:solidFill>
                <a:srgbClr val="FFFF00"/>
              </a:solidFill>
            </a:endParaRPr>
          </a:p>
        </p:txBody>
      </p:sp>
      <p:sp>
        <p:nvSpPr>
          <p:cNvPr id="6" name="Arrow: Right 5">
            <a:extLst>
              <a:ext uri="{FF2B5EF4-FFF2-40B4-BE49-F238E27FC236}">
                <a16:creationId xmlns:a16="http://schemas.microsoft.com/office/drawing/2014/main" id="{02613188-878F-4DA8-8E2D-AD82696562BE}"/>
              </a:ext>
            </a:extLst>
          </p:cNvPr>
          <p:cNvSpPr/>
          <p:nvPr/>
        </p:nvSpPr>
        <p:spPr>
          <a:xfrm rot="19616850">
            <a:off x="8434368" y="4379093"/>
            <a:ext cx="1120409" cy="469500"/>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766ACD2D-E0AE-41AA-B33E-F1336086024E}"/>
              </a:ext>
            </a:extLst>
          </p:cNvPr>
          <p:cNvSpPr/>
          <p:nvPr/>
        </p:nvSpPr>
        <p:spPr>
          <a:xfrm rot="19717983">
            <a:off x="3918847" y="5016684"/>
            <a:ext cx="1120409" cy="469500"/>
          </a:xfrm>
          <a:prstGeom prst="rightArrow">
            <a:avLst/>
          </a:prstGeom>
          <a:solidFill>
            <a:srgbClr val="EB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D56DF8E1-BCCF-458F-A77E-AC4AF2276165}"/>
              </a:ext>
            </a:extLst>
          </p:cNvPr>
          <p:cNvGrpSpPr/>
          <p:nvPr/>
        </p:nvGrpSpPr>
        <p:grpSpPr>
          <a:xfrm>
            <a:off x="9053080" y="3004667"/>
            <a:ext cx="2024794" cy="338954"/>
            <a:chOff x="9066495" y="2953189"/>
            <a:chExt cx="2024794" cy="338954"/>
          </a:xfrm>
        </p:grpSpPr>
        <p:cxnSp>
          <p:nvCxnSpPr>
            <p:cNvPr id="56" name="Straight Connector 55">
              <a:extLst>
                <a:ext uri="{FF2B5EF4-FFF2-40B4-BE49-F238E27FC236}">
                  <a16:creationId xmlns:a16="http://schemas.microsoft.com/office/drawing/2014/main" id="{F98211C6-C2AA-4C0A-A3B3-63E91B352C4C}"/>
                </a:ext>
              </a:extLst>
            </p:cNvPr>
            <p:cNvCxnSpPr>
              <a:cxnSpLocks/>
            </p:cNvCxnSpPr>
            <p:nvPr/>
          </p:nvCxnSpPr>
          <p:spPr>
            <a:xfrm>
              <a:off x="9677864" y="3081915"/>
              <a:ext cx="1413425" cy="21022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7" name="Arrow: Right 56">
              <a:extLst>
                <a:ext uri="{FF2B5EF4-FFF2-40B4-BE49-F238E27FC236}">
                  <a16:creationId xmlns:a16="http://schemas.microsoft.com/office/drawing/2014/main" id="{369C2439-56B2-47CB-A717-F328A17E4057}"/>
                </a:ext>
              </a:extLst>
            </p:cNvPr>
            <p:cNvSpPr/>
            <p:nvPr/>
          </p:nvSpPr>
          <p:spPr>
            <a:xfrm>
              <a:off x="9066495" y="2953189"/>
              <a:ext cx="557496" cy="237600"/>
            </a:xfrm>
            <a:prstGeom prst="rightArrow">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Slide_7_Portland_Audio_Project">
            <a:hlinkClick r:id="" action="ppaction://media"/>
            <a:extLst>
              <a:ext uri="{FF2B5EF4-FFF2-40B4-BE49-F238E27FC236}">
                <a16:creationId xmlns:a16="http://schemas.microsoft.com/office/drawing/2014/main" id="{483BB888-C604-47D2-880D-56DED85472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866580448"/>
      </p:ext>
    </p:extLst>
  </p:cSld>
  <p:clrMapOvr>
    <a:masterClrMapping/>
  </p:clrMapOvr>
  <mc:AlternateContent xmlns:mc="http://schemas.openxmlformats.org/markup-compatibility/2006" xmlns:p14="http://schemas.microsoft.com/office/powerpoint/2010/main">
    <mc:Choice Requires="p14">
      <p:transition spd="slow" p14:dur="2000" advTm="18000"/>
    </mc:Choice>
    <mc:Fallback xmlns="">
      <p:transition spd="slow"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75" fill="hold"/>
                                        <p:tgtEl>
                                          <p:spTgt spid="7"/>
                                        </p:tgtEl>
                                      </p:cBhvr>
                                    </p:cmd>
                                  </p:childTnLst>
                                </p:cTn>
                              </p:par>
                              <p:par>
                                <p:cTn id="7" presetID="2" presetClass="entr" presetSubtype="4" fill="hold" grpId="0" nodeType="withEffect">
                                  <p:stCondLst>
                                    <p:cond delay="2000"/>
                                  </p:stCondLst>
                                  <p:childTnLst>
                                    <p:set>
                                      <p:cBhvr>
                                        <p:cTn id="8" dur="1" fill="hold">
                                          <p:stCondLst>
                                            <p:cond delay="0"/>
                                          </p:stCondLst>
                                        </p:cTn>
                                        <p:tgtEl>
                                          <p:spTgt spid="47"/>
                                        </p:tgtEl>
                                        <p:attrNameLst>
                                          <p:attrName>style.visibility</p:attrName>
                                        </p:attrNameLst>
                                      </p:cBhvr>
                                      <p:to>
                                        <p:strVal val="visible"/>
                                      </p:to>
                                    </p:set>
                                    <p:anim calcmode="lin" valueType="num">
                                      <p:cBhvr additive="base">
                                        <p:cTn id="9" dur="500" fill="hold"/>
                                        <p:tgtEl>
                                          <p:spTgt spid="47"/>
                                        </p:tgtEl>
                                        <p:attrNameLst>
                                          <p:attrName>ppt_x</p:attrName>
                                        </p:attrNameLst>
                                      </p:cBhvr>
                                      <p:tavLst>
                                        <p:tav tm="0">
                                          <p:val>
                                            <p:strVal val="#ppt_x"/>
                                          </p:val>
                                        </p:tav>
                                        <p:tav tm="100000">
                                          <p:val>
                                            <p:strVal val="#ppt_x"/>
                                          </p:val>
                                        </p:tav>
                                      </p:tavLst>
                                    </p:anim>
                                    <p:anim calcmode="lin" valueType="num">
                                      <p:cBhvr additive="base">
                                        <p:cTn id="10" dur="500" fill="hold"/>
                                        <p:tgtEl>
                                          <p:spTgt spid="47"/>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600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2" fill="hold" nodeType="withEffect">
                                  <p:stCondLst>
                                    <p:cond delay="15000"/>
                                  </p:stCondLst>
                                  <p:childTnLst>
                                    <p:set>
                                      <p:cBhvr>
                                        <p:cTn id="16" dur="1" fill="hold">
                                          <p:stCondLst>
                                            <p:cond delay="0"/>
                                          </p:stCondLst>
                                        </p:cTn>
                                        <p:tgtEl>
                                          <p:spTgt spid="55"/>
                                        </p:tgtEl>
                                        <p:attrNameLst>
                                          <p:attrName>style.visibility</p:attrName>
                                        </p:attrNameLst>
                                      </p:cBhvr>
                                      <p:to>
                                        <p:strVal val="visible"/>
                                      </p:to>
                                    </p:set>
                                    <p:anim calcmode="lin" valueType="num">
                                      <p:cBhvr additive="base">
                                        <p:cTn id="17" dur="500" fill="hold"/>
                                        <p:tgtEl>
                                          <p:spTgt spid="55"/>
                                        </p:tgtEl>
                                        <p:attrNameLst>
                                          <p:attrName>ppt_x</p:attrName>
                                        </p:attrNameLst>
                                      </p:cBhvr>
                                      <p:tavLst>
                                        <p:tav tm="0">
                                          <p:val>
                                            <p:strVal val="1+#ppt_w/2"/>
                                          </p:val>
                                        </p:tav>
                                        <p:tav tm="100000">
                                          <p:val>
                                            <p:strVal val="#ppt_x"/>
                                          </p:val>
                                        </p:tav>
                                      </p:tavLst>
                                    </p:anim>
                                    <p:anim calcmode="lin" valueType="num">
                                      <p:cBhvr additive="base">
                                        <p:cTn id="18"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7"/>
                </p:tgtEl>
              </p:cMediaNode>
            </p:audio>
          </p:childTnLst>
        </p:cTn>
      </p:par>
    </p:tnLst>
    <p:bldLst>
      <p:bldP spid="6"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5DF4C069-8E46-442C-810A-99EB3392275F}"/>
              </a:ext>
            </a:extLst>
          </p:cNvPr>
          <p:cNvSpPr/>
          <p:nvPr/>
        </p:nvSpPr>
        <p:spPr>
          <a:xfrm>
            <a:off x="-23445" y="2500606"/>
            <a:ext cx="12215445" cy="4357394"/>
          </a:xfrm>
          <a:prstGeom prst="rect">
            <a:avLst/>
          </a:prstGeom>
          <a:pattFill prst="divot">
            <a:fgClr>
              <a:schemeClr val="tx1"/>
            </a:fgClr>
            <a:bgClr>
              <a:srgbClr val="FF9999"/>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Shape 46">
            <a:extLst>
              <a:ext uri="{FF2B5EF4-FFF2-40B4-BE49-F238E27FC236}">
                <a16:creationId xmlns:a16="http://schemas.microsoft.com/office/drawing/2014/main" id="{AAE38AA3-B35D-42F3-AF84-FBED05BFDC38}"/>
              </a:ext>
            </a:extLst>
          </p:cNvPr>
          <p:cNvSpPr/>
          <p:nvPr/>
        </p:nvSpPr>
        <p:spPr>
          <a:xfrm>
            <a:off x="11063007" y="1952625"/>
            <a:ext cx="652743" cy="657225"/>
          </a:xfrm>
          <a:custGeom>
            <a:avLst/>
            <a:gdLst>
              <a:gd name="connsiteX0" fmla="*/ 0 w 590550"/>
              <a:gd name="connsiteY0" fmla="*/ 657225 h 657225"/>
              <a:gd name="connsiteX1" fmla="*/ 128588 w 590550"/>
              <a:gd name="connsiteY1" fmla="*/ 566738 h 657225"/>
              <a:gd name="connsiteX2" fmla="*/ 247650 w 590550"/>
              <a:gd name="connsiteY2" fmla="*/ 552450 h 657225"/>
              <a:gd name="connsiteX3" fmla="*/ 442913 w 590550"/>
              <a:gd name="connsiteY3" fmla="*/ 585788 h 657225"/>
              <a:gd name="connsiteX4" fmla="*/ 590550 w 590550"/>
              <a:gd name="connsiteY4" fmla="*/ 561975 h 657225"/>
              <a:gd name="connsiteX5" fmla="*/ 571500 w 590550"/>
              <a:gd name="connsiteY5" fmla="*/ 0 h 657225"/>
              <a:gd name="connsiteX6" fmla="*/ 333375 w 590550"/>
              <a:gd name="connsiteY6" fmla="*/ 319088 h 657225"/>
              <a:gd name="connsiteX7" fmla="*/ 80963 w 590550"/>
              <a:gd name="connsiteY7" fmla="*/ 62865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50" h="657225">
                <a:moveTo>
                  <a:pt x="0" y="657225"/>
                </a:moveTo>
                <a:lnTo>
                  <a:pt x="128588" y="566738"/>
                </a:lnTo>
                <a:lnTo>
                  <a:pt x="247650" y="552450"/>
                </a:lnTo>
                <a:lnTo>
                  <a:pt x="442913" y="585788"/>
                </a:lnTo>
                <a:lnTo>
                  <a:pt x="590550" y="561975"/>
                </a:lnTo>
                <a:lnTo>
                  <a:pt x="571500" y="0"/>
                </a:lnTo>
                <a:lnTo>
                  <a:pt x="333375" y="319088"/>
                </a:lnTo>
                <a:lnTo>
                  <a:pt x="80963" y="628650"/>
                </a:lnTo>
              </a:path>
            </a:pathLst>
          </a:custGeom>
          <a:solidFill>
            <a:srgbClr val="00B0F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7FD145FB-758B-4448-A5AF-594840C2B285}"/>
              </a:ext>
            </a:extLst>
          </p:cNvPr>
          <p:cNvSpPr/>
          <p:nvPr/>
        </p:nvSpPr>
        <p:spPr>
          <a:xfrm>
            <a:off x="11229975" y="2519363"/>
            <a:ext cx="471488" cy="200025"/>
          </a:xfrm>
          <a:custGeom>
            <a:avLst/>
            <a:gdLst>
              <a:gd name="connsiteX0" fmla="*/ 466725 w 471488"/>
              <a:gd name="connsiteY0" fmla="*/ 171450 h 200025"/>
              <a:gd name="connsiteX1" fmla="*/ 457200 w 471488"/>
              <a:gd name="connsiteY1" fmla="*/ 0 h 200025"/>
              <a:gd name="connsiteX2" fmla="*/ 0 w 471488"/>
              <a:gd name="connsiteY2" fmla="*/ 33337 h 200025"/>
              <a:gd name="connsiteX3" fmla="*/ 171450 w 471488"/>
              <a:gd name="connsiteY3" fmla="*/ 119062 h 200025"/>
              <a:gd name="connsiteX4" fmla="*/ 223838 w 471488"/>
              <a:gd name="connsiteY4" fmla="*/ 180975 h 200025"/>
              <a:gd name="connsiteX5" fmla="*/ 309563 w 471488"/>
              <a:gd name="connsiteY5" fmla="*/ 200025 h 200025"/>
              <a:gd name="connsiteX6" fmla="*/ 419100 w 471488"/>
              <a:gd name="connsiteY6" fmla="*/ 157162 h 200025"/>
              <a:gd name="connsiteX7" fmla="*/ 471488 w 471488"/>
              <a:gd name="connsiteY7" fmla="*/ 109537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488" h="200025">
                <a:moveTo>
                  <a:pt x="466725" y="171450"/>
                </a:moveTo>
                <a:lnTo>
                  <a:pt x="457200" y="0"/>
                </a:lnTo>
                <a:lnTo>
                  <a:pt x="0" y="33337"/>
                </a:lnTo>
                <a:lnTo>
                  <a:pt x="171450" y="119062"/>
                </a:lnTo>
                <a:lnTo>
                  <a:pt x="223838" y="180975"/>
                </a:lnTo>
                <a:lnTo>
                  <a:pt x="309563" y="200025"/>
                </a:lnTo>
                <a:lnTo>
                  <a:pt x="419100" y="157162"/>
                </a:lnTo>
                <a:lnTo>
                  <a:pt x="471488" y="109537"/>
                </a:lnTo>
              </a:path>
            </a:pathLst>
          </a:custGeom>
          <a:solidFill>
            <a:srgbClr val="00B0F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Shape 56">
            <a:extLst>
              <a:ext uri="{FF2B5EF4-FFF2-40B4-BE49-F238E27FC236}">
                <a16:creationId xmlns:a16="http://schemas.microsoft.com/office/drawing/2014/main" id="{C0D52A11-3DC3-4951-837D-F484E8FE7F62}"/>
              </a:ext>
            </a:extLst>
          </p:cNvPr>
          <p:cNvSpPr/>
          <p:nvPr/>
        </p:nvSpPr>
        <p:spPr>
          <a:xfrm>
            <a:off x="10587038" y="1690688"/>
            <a:ext cx="1119187" cy="752475"/>
          </a:xfrm>
          <a:custGeom>
            <a:avLst/>
            <a:gdLst>
              <a:gd name="connsiteX0" fmla="*/ 1119187 w 1119187"/>
              <a:gd name="connsiteY0" fmla="*/ 147637 h 752475"/>
              <a:gd name="connsiteX1" fmla="*/ 1038225 w 1119187"/>
              <a:gd name="connsiteY1" fmla="*/ 119062 h 752475"/>
              <a:gd name="connsiteX2" fmla="*/ 957262 w 1119187"/>
              <a:gd name="connsiteY2" fmla="*/ 90487 h 752475"/>
              <a:gd name="connsiteX3" fmla="*/ 883443 w 1119187"/>
              <a:gd name="connsiteY3" fmla="*/ 54768 h 752475"/>
              <a:gd name="connsiteX4" fmla="*/ 833437 w 1119187"/>
              <a:gd name="connsiteY4" fmla="*/ 30956 h 752475"/>
              <a:gd name="connsiteX5" fmla="*/ 790575 w 1119187"/>
              <a:gd name="connsiteY5" fmla="*/ 0 h 752475"/>
              <a:gd name="connsiteX6" fmla="*/ 731043 w 1119187"/>
              <a:gd name="connsiteY6" fmla="*/ 16668 h 752475"/>
              <a:gd name="connsiteX7" fmla="*/ 690562 w 1119187"/>
              <a:gd name="connsiteY7" fmla="*/ 107156 h 752475"/>
              <a:gd name="connsiteX8" fmla="*/ 664368 w 1119187"/>
              <a:gd name="connsiteY8" fmla="*/ 152400 h 752475"/>
              <a:gd name="connsiteX9" fmla="*/ 652462 w 1119187"/>
              <a:gd name="connsiteY9" fmla="*/ 180975 h 752475"/>
              <a:gd name="connsiteX10" fmla="*/ 635793 w 1119187"/>
              <a:gd name="connsiteY10" fmla="*/ 195262 h 752475"/>
              <a:gd name="connsiteX11" fmla="*/ 571500 w 1119187"/>
              <a:gd name="connsiteY11" fmla="*/ 200025 h 752475"/>
              <a:gd name="connsiteX12" fmla="*/ 533400 w 1119187"/>
              <a:gd name="connsiteY12" fmla="*/ 200025 h 752475"/>
              <a:gd name="connsiteX13" fmla="*/ 481012 w 1119187"/>
              <a:gd name="connsiteY13" fmla="*/ 219075 h 752475"/>
              <a:gd name="connsiteX14" fmla="*/ 457200 w 1119187"/>
              <a:gd name="connsiteY14" fmla="*/ 226218 h 752475"/>
              <a:gd name="connsiteX15" fmla="*/ 409575 w 1119187"/>
              <a:gd name="connsiteY15" fmla="*/ 209550 h 752475"/>
              <a:gd name="connsiteX16" fmla="*/ 364331 w 1119187"/>
              <a:gd name="connsiteY16" fmla="*/ 226218 h 752475"/>
              <a:gd name="connsiteX17" fmla="*/ 319087 w 1119187"/>
              <a:gd name="connsiteY17" fmla="*/ 276225 h 752475"/>
              <a:gd name="connsiteX18" fmla="*/ 290512 w 1119187"/>
              <a:gd name="connsiteY18" fmla="*/ 304800 h 752475"/>
              <a:gd name="connsiteX19" fmla="*/ 266700 w 1119187"/>
              <a:gd name="connsiteY19" fmla="*/ 354806 h 752475"/>
              <a:gd name="connsiteX20" fmla="*/ 230981 w 1119187"/>
              <a:gd name="connsiteY20" fmla="*/ 421481 h 752475"/>
              <a:gd name="connsiteX21" fmla="*/ 195262 w 1119187"/>
              <a:gd name="connsiteY21" fmla="*/ 511968 h 752475"/>
              <a:gd name="connsiteX22" fmla="*/ 173831 w 1119187"/>
              <a:gd name="connsiteY22" fmla="*/ 578643 h 752475"/>
              <a:gd name="connsiteX23" fmla="*/ 147637 w 1119187"/>
              <a:gd name="connsiteY23" fmla="*/ 623887 h 752475"/>
              <a:gd name="connsiteX24" fmla="*/ 128587 w 1119187"/>
              <a:gd name="connsiteY24" fmla="*/ 664368 h 752475"/>
              <a:gd name="connsiteX25" fmla="*/ 90487 w 1119187"/>
              <a:gd name="connsiteY25" fmla="*/ 707231 h 752475"/>
              <a:gd name="connsiteX26" fmla="*/ 76200 w 1119187"/>
              <a:gd name="connsiteY26" fmla="*/ 733425 h 752475"/>
              <a:gd name="connsiteX27" fmla="*/ 61912 w 1119187"/>
              <a:gd name="connsiteY27" fmla="*/ 752475 h 752475"/>
              <a:gd name="connsiteX28" fmla="*/ 0 w 1119187"/>
              <a:gd name="connsiteY28"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9187" h="752475">
                <a:moveTo>
                  <a:pt x="1119187" y="147637"/>
                </a:moveTo>
                <a:lnTo>
                  <a:pt x="1038225" y="119062"/>
                </a:lnTo>
                <a:lnTo>
                  <a:pt x="957262" y="90487"/>
                </a:lnTo>
                <a:lnTo>
                  <a:pt x="883443" y="54768"/>
                </a:lnTo>
                <a:lnTo>
                  <a:pt x="833437" y="30956"/>
                </a:lnTo>
                <a:lnTo>
                  <a:pt x="790575" y="0"/>
                </a:lnTo>
                <a:lnTo>
                  <a:pt x="731043" y="16668"/>
                </a:lnTo>
                <a:lnTo>
                  <a:pt x="690562" y="107156"/>
                </a:lnTo>
                <a:lnTo>
                  <a:pt x="664368" y="152400"/>
                </a:lnTo>
                <a:lnTo>
                  <a:pt x="652462" y="180975"/>
                </a:lnTo>
                <a:lnTo>
                  <a:pt x="635793" y="195262"/>
                </a:lnTo>
                <a:lnTo>
                  <a:pt x="571500" y="200025"/>
                </a:lnTo>
                <a:lnTo>
                  <a:pt x="533400" y="200025"/>
                </a:lnTo>
                <a:lnTo>
                  <a:pt x="481012" y="219075"/>
                </a:lnTo>
                <a:lnTo>
                  <a:pt x="457200" y="226218"/>
                </a:lnTo>
                <a:lnTo>
                  <a:pt x="409575" y="209550"/>
                </a:lnTo>
                <a:lnTo>
                  <a:pt x="364331" y="226218"/>
                </a:lnTo>
                <a:lnTo>
                  <a:pt x="319087" y="276225"/>
                </a:lnTo>
                <a:lnTo>
                  <a:pt x="290512" y="304800"/>
                </a:lnTo>
                <a:lnTo>
                  <a:pt x="266700" y="354806"/>
                </a:lnTo>
                <a:lnTo>
                  <a:pt x="230981" y="421481"/>
                </a:lnTo>
                <a:lnTo>
                  <a:pt x="195262" y="511968"/>
                </a:lnTo>
                <a:lnTo>
                  <a:pt x="173831" y="578643"/>
                </a:lnTo>
                <a:lnTo>
                  <a:pt x="147637" y="623887"/>
                </a:lnTo>
                <a:lnTo>
                  <a:pt x="128587" y="664368"/>
                </a:lnTo>
                <a:lnTo>
                  <a:pt x="90487" y="707231"/>
                </a:lnTo>
                <a:lnTo>
                  <a:pt x="76200" y="733425"/>
                </a:lnTo>
                <a:lnTo>
                  <a:pt x="61912" y="752475"/>
                </a:lnTo>
                <a:lnTo>
                  <a:pt x="0" y="752475"/>
                </a:lnTo>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15B6CB4-3FE4-40A5-9D3D-D3C68CE80ACF}"/>
              </a:ext>
            </a:extLst>
          </p:cNvPr>
          <p:cNvSpPr>
            <a:spLocks noChangeAspect="1"/>
          </p:cNvSpPr>
          <p:nvPr/>
        </p:nvSpPr>
        <p:spPr>
          <a:xfrm>
            <a:off x="4406332" y="2033250"/>
            <a:ext cx="4489485" cy="1005840"/>
          </a:xfrm>
          <a:custGeom>
            <a:avLst/>
            <a:gdLst>
              <a:gd name="connsiteX0" fmla="*/ 0 w 2614613"/>
              <a:gd name="connsiteY0" fmla="*/ 385762 h 585787"/>
              <a:gd name="connsiteX1" fmla="*/ 100013 w 2614613"/>
              <a:gd name="connsiteY1" fmla="*/ 471487 h 585787"/>
              <a:gd name="connsiteX2" fmla="*/ 195263 w 2614613"/>
              <a:gd name="connsiteY2" fmla="*/ 585787 h 585787"/>
              <a:gd name="connsiteX3" fmla="*/ 266700 w 2614613"/>
              <a:gd name="connsiteY3" fmla="*/ 585787 h 585787"/>
              <a:gd name="connsiteX4" fmla="*/ 428625 w 2614613"/>
              <a:gd name="connsiteY4" fmla="*/ 485775 h 585787"/>
              <a:gd name="connsiteX5" fmla="*/ 523875 w 2614613"/>
              <a:gd name="connsiteY5" fmla="*/ 438150 h 585787"/>
              <a:gd name="connsiteX6" fmla="*/ 661988 w 2614613"/>
              <a:gd name="connsiteY6" fmla="*/ 433387 h 585787"/>
              <a:gd name="connsiteX7" fmla="*/ 790575 w 2614613"/>
              <a:gd name="connsiteY7" fmla="*/ 423862 h 585787"/>
              <a:gd name="connsiteX8" fmla="*/ 1428750 w 2614613"/>
              <a:gd name="connsiteY8" fmla="*/ 338137 h 585787"/>
              <a:gd name="connsiteX9" fmla="*/ 1785938 w 2614613"/>
              <a:gd name="connsiteY9" fmla="*/ 328612 h 585787"/>
              <a:gd name="connsiteX10" fmla="*/ 2162175 w 2614613"/>
              <a:gd name="connsiteY10" fmla="*/ 209550 h 585787"/>
              <a:gd name="connsiteX11" fmla="*/ 2424113 w 2614613"/>
              <a:gd name="connsiteY11" fmla="*/ 71437 h 585787"/>
              <a:gd name="connsiteX12" fmla="*/ 2614613 w 2614613"/>
              <a:gd name="connsiteY12" fmla="*/ 0 h 585787"/>
              <a:gd name="connsiteX13" fmla="*/ 2247900 w 2614613"/>
              <a:gd name="connsiteY13" fmla="*/ 90487 h 585787"/>
              <a:gd name="connsiteX14" fmla="*/ 2114550 w 2614613"/>
              <a:gd name="connsiteY14" fmla="*/ 161925 h 585787"/>
              <a:gd name="connsiteX15" fmla="*/ 1728788 w 2614613"/>
              <a:gd name="connsiteY15" fmla="*/ 247650 h 585787"/>
              <a:gd name="connsiteX16" fmla="*/ 1309688 w 2614613"/>
              <a:gd name="connsiteY16" fmla="*/ 252412 h 585787"/>
              <a:gd name="connsiteX17" fmla="*/ 881063 w 2614613"/>
              <a:gd name="connsiteY17" fmla="*/ 261937 h 585787"/>
              <a:gd name="connsiteX18" fmla="*/ 600075 w 2614613"/>
              <a:gd name="connsiteY18" fmla="*/ 261937 h 585787"/>
              <a:gd name="connsiteX19" fmla="*/ 404813 w 2614613"/>
              <a:gd name="connsiteY19" fmla="*/ 304800 h 585787"/>
              <a:gd name="connsiteX20" fmla="*/ 261938 w 2614613"/>
              <a:gd name="connsiteY20" fmla="*/ 323850 h 585787"/>
              <a:gd name="connsiteX21" fmla="*/ 166688 w 2614613"/>
              <a:gd name="connsiteY21" fmla="*/ 290512 h 585787"/>
              <a:gd name="connsiteX22" fmla="*/ 0 w 2614613"/>
              <a:gd name="connsiteY22" fmla="*/ 385762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4613" h="585787">
                <a:moveTo>
                  <a:pt x="0" y="385762"/>
                </a:moveTo>
                <a:lnTo>
                  <a:pt x="100013" y="471487"/>
                </a:lnTo>
                <a:lnTo>
                  <a:pt x="195263" y="585787"/>
                </a:lnTo>
                <a:lnTo>
                  <a:pt x="266700" y="585787"/>
                </a:lnTo>
                <a:lnTo>
                  <a:pt x="428625" y="485775"/>
                </a:lnTo>
                <a:lnTo>
                  <a:pt x="523875" y="438150"/>
                </a:lnTo>
                <a:lnTo>
                  <a:pt x="661988" y="433387"/>
                </a:lnTo>
                <a:lnTo>
                  <a:pt x="790575" y="423862"/>
                </a:lnTo>
                <a:lnTo>
                  <a:pt x="1428750" y="338137"/>
                </a:lnTo>
                <a:lnTo>
                  <a:pt x="1785938" y="328612"/>
                </a:lnTo>
                <a:lnTo>
                  <a:pt x="2162175" y="209550"/>
                </a:lnTo>
                <a:lnTo>
                  <a:pt x="2424113" y="71437"/>
                </a:lnTo>
                <a:lnTo>
                  <a:pt x="2614613" y="0"/>
                </a:lnTo>
                <a:lnTo>
                  <a:pt x="2247900" y="90487"/>
                </a:lnTo>
                <a:lnTo>
                  <a:pt x="2114550" y="161925"/>
                </a:lnTo>
                <a:lnTo>
                  <a:pt x="1728788" y="247650"/>
                </a:lnTo>
                <a:lnTo>
                  <a:pt x="1309688" y="252412"/>
                </a:lnTo>
                <a:lnTo>
                  <a:pt x="881063" y="261937"/>
                </a:lnTo>
                <a:lnTo>
                  <a:pt x="600075" y="261937"/>
                </a:lnTo>
                <a:lnTo>
                  <a:pt x="404813" y="304800"/>
                </a:lnTo>
                <a:lnTo>
                  <a:pt x="261938" y="323850"/>
                </a:lnTo>
                <a:lnTo>
                  <a:pt x="166688" y="290512"/>
                </a:lnTo>
                <a:lnTo>
                  <a:pt x="0" y="385762"/>
                </a:lnTo>
                <a:close/>
              </a:path>
            </a:pathLst>
          </a:custGeom>
          <a:solidFill>
            <a:schemeClr val="bg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24A5072-7036-42DC-8341-036A3FA62951}"/>
              </a:ext>
            </a:extLst>
          </p:cNvPr>
          <p:cNvSpPr/>
          <p:nvPr/>
        </p:nvSpPr>
        <p:spPr>
          <a:xfrm>
            <a:off x="0" y="0"/>
            <a:ext cx="11953872" cy="676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DB07DBCF-B7C7-4FE9-9A17-1C84202A7390}"/>
              </a:ext>
            </a:extLst>
          </p:cNvPr>
          <p:cNvCxnSpPr>
            <a:cxnSpLocks/>
          </p:cNvCxnSpPr>
          <p:nvPr/>
        </p:nvCxnSpPr>
        <p:spPr>
          <a:xfrm flipV="1">
            <a:off x="-35170" y="257176"/>
            <a:ext cx="12161520" cy="9451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D16FF16-EF6A-455F-B016-A39E5045D130}"/>
              </a:ext>
            </a:extLst>
          </p:cNvPr>
          <p:cNvCxnSpPr/>
          <p:nvPr/>
        </p:nvCxnSpPr>
        <p:spPr>
          <a:xfrm>
            <a:off x="4791636" y="375560"/>
            <a:ext cx="0" cy="2082232"/>
          </a:xfrm>
          <a:prstGeom prst="straightConnector1">
            <a:avLst/>
          </a:prstGeom>
          <a:ln w="38100">
            <a:no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31" name="Straight Arrow Connector 30">
            <a:extLst>
              <a:ext uri="{FF2B5EF4-FFF2-40B4-BE49-F238E27FC236}">
                <a16:creationId xmlns:a16="http://schemas.microsoft.com/office/drawing/2014/main" id="{927E5FCC-986C-44B2-9648-D2EF59EB0FB2}"/>
              </a:ext>
            </a:extLst>
          </p:cNvPr>
          <p:cNvCxnSpPr/>
          <p:nvPr/>
        </p:nvCxnSpPr>
        <p:spPr>
          <a:xfrm>
            <a:off x="11256125" y="360561"/>
            <a:ext cx="0" cy="1042416"/>
          </a:xfrm>
          <a:prstGeom prst="straightConnector1">
            <a:avLst/>
          </a:prstGeom>
          <a:ln w="38100">
            <a:no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40" name="Picture 39">
            <a:extLst>
              <a:ext uri="{FF2B5EF4-FFF2-40B4-BE49-F238E27FC236}">
                <a16:creationId xmlns:a16="http://schemas.microsoft.com/office/drawing/2014/main" id="{A83BD045-0FC8-44B9-8855-503370A577CF}"/>
              </a:ext>
            </a:extLst>
          </p:cNvPr>
          <p:cNvPicPr>
            <a:picLocks noChangeAspect="1"/>
          </p:cNvPicPr>
          <p:nvPr/>
        </p:nvPicPr>
        <p:blipFill rotWithShape="1">
          <a:blip r:embed="rId5" cstate="screen">
            <a:alphaModFix amt="35000"/>
            <a:extLst>
              <a:ext uri="{28A0092B-C50C-407E-A947-70E740481C1C}">
                <a14:useLocalDpi xmlns:a14="http://schemas.microsoft.com/office/drawing/2010/main"/>
              </a:ext>
            </a:extLst>
          </a:blip>
          <a:srcRect l="709" t="39185"/>
          <a:stretch/>
        </p:blipFill>
        <p:spPr>
          <a:xfrm>
            <a:off x="74351" y="2600325"/>
            <a:ext cx="11628317" cy="1861211"/>
          </a:xfrm>
          <a:prstGeom prst="rect">
            <a:avLst/>
          </a:prstGeom>
          <a:ln>
            <a:noFill/>
          </a:ln>
        </p:spPr>
      </p:pic>
      <p:sp>
        <p:nvSpPr>
          <p:cNvPr id="41" name="Freeform: Shape 40">
            <a:extLst>
              <a:ext uri="{FF2B5EF4-FFF2-40B4-BE49-F238E27FC236}">
                <a16:creationId xmlns:a16="http://schemas.microsoft.com/office/drawing/2014/main" id="{F2C97443-1603-4694-930F-E102AD75F831}"/>
              </a:ext>
            </a:extLst>
          </p:cNvPr>
          <p:cNvSpPr/>
          <p:nvPr/>
        </p:nvSpPr>
        <p:spPr>
          <a:xfrm>
            <a:off x="4482718" y="1410239"/>
            <a:ext cx="7219950" cy="1198961"/>
          </a:xfrm>
          <a:custGeom>
            <a:avLst/>
            <a:gdLst>
              <a:gd name="connsiteX0" fmla="*/ 7200900 w 7219950"/>
              <a:gd name="connsiteY0" fmla="*/ 0 h 1247775"/>
              <a:gd name="connsiteX1" fmla="*/ 6467475 w 7219950"/>
              <a:gd name="connsiteY1" fmla="*/ 276225 h 1247775"/>
              <a:gd name="connsiteX2" fmla="*/ 5762625 w 7219950"/>
              <a:gd name="connsiteY2" fmla="*/ 400050 h 1247775"/>
              <a:gd name="connsiteX3" fmla="*/ 5057775 w 7219950"/>
              <a:gd name="connsiteY3" fmla="*/ 495300 h 1247775"/>
              <a:gd name="connsiteX4" fmla="*/ 4591050 w 7219950"/>
              <a:gd name="connsiteY4" fmla="*/ 628650 h 1247775"/>
              <a:gd name="connsiteX5" fmla="*/ 4381500 w 7219950"/>
              <a:gd name="connsiteY5" fmla="*/ 628650 h 1247775"/>
              <a:gd name="connsiteX6" fmla="*/ 4181475 w 7219950"/>
              <a:gd name="connsiteY6" fmla="*/ 704850 h 1247775"/>
              <a:gd name="connsiteX7" fmla="*/ 3533775 w 7219950"/>
              <a:gd name="connsiteY7" fmla="*/ 866775 h 1247775"/>
              <a:gd name="connsiteX8" fmla="*/ 3248025 w 7219950"/>
              <a:gd name="connsiteY8" fmla="*/ 1000125 h 1247775"/>
              <a:gd name="connsiteX9" fmla="*/ 2343150 w 7219950"/>
              <a:gd name="connsiteY9" fmla="*/ 1123950 h 1247775"/>
              <a:gd name="connsiteX10" fmla="*/ 800100 w 7219950"/>
              <a:gd name="connsiteY10" fmla="*/ 1133475 h 1247775"/>
              <a:gd name="connsiteX11" fmla="*/ 523875 w 7219950"/>
              <a:gd name="connsiteY11" fmla="*/ 1181100 h 1247775"/>
              <a:gd name="connsiteX12" fmla="*/ 342900 w 7219950"/>
              <a:gd name="connsiteY12" fmla="*/ 1190625 h 1247775"/>
              <a:gd name="connsiteX13" fmla="*/ 142875 w 7219950"/>
              <a:gd name="connsiteY13" fmla="*/ 1143000 h 1247775"/>
              <a:gd name="connsiteX14" fmla="*/ 0 w 7219950"/>
              <a:gd name="connsiteY14" fmla="*/ 1247775 h 1247775"/>
              <a:gd name="connsiteX15" fmla="*/ 1409700 w 7219950"/>
              <a:gd name="connsiteY15" fmla="*/ 1247775 h 1247775"/>
              <a:gd name="connsiteX16" fmla="*/ 5895975 w 7219950"/>
              <a:gd name="connsiteY16" fmla="*/ 1238250 h 1247775"/>
              <a:gd name="connsiteX17" fmla="*/ 6105525 w 7219950"/>
              <a:gd name="connsiteY17" fmla="*/ 1038225 h 1247775"/>
              <a:gd name="connsiteX18" fmla="*/ 6229350 w 7219950"/>
              <a:gd name="connsiteY18" fmla="*/ 962025 h 1247775"/>
              <a:gd name="connsiteX19" fmla="*/ 6362700 w 7219950"/>
              <a:gd name="connsiteY19" fmla="*/ 638175 h 1247775"/>
              <a:gd name="connsiteX20" fmla="*/ 6553200 w 7219950"/>
              <a:gd name="connsiteY20" fmla="*/ 504825 h 1247775"/>
              <a:gd name="connsiteX21" fmla="*/ 6724650 w 7219950"/>
              <a:gd name="connsiteY21" fmla="*/ 419100 h 1247775"/>
              <a:gd name="connsiteX22" fmla="*/ 6858000 w 7219950"/>
              <a:gd name="connsiteY22" fmla="*/ 266700 h 1247775"/>
              <a:gd name="connsiteX23" fmla="*/ 7219950 w 7219950"/>
              <a:gd name="connsiteY23" fmla="*/ 457200 h 1247775"/>
              <a:gd name="connsiteX24" fmla="*/ 7200900 w 7219950"/>
              <a:gd name="connsiteY24" fmla="*/ 0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9950" h="1247775">
                <a:moveTo>
                  <a:pt x="7200900" y="0"/>
                </a:moveTo>
                <a:lnTo>
                  <a:pt x="6467475" y="276225"/>
                </a:lnTo>
                <a:lnTo>
                  <a:pt x="5762625" y="400050"/>
                </a:lnTo>
                <a:lnTo>
                  <a:pt x="5057775" y="495300"/>
                </a:lnTo>
                <a:lnTo>
                  <a:pt x="4591050" y="628650"/>
                </a:lnTo>
                <a:lnTo>
                  <a:pt x="4381500" y="628650"/>
                </a:lnTo>
                <a:lnTo>
                  <a:pt x="4181475" y="704850"/>
                </a:lnTo>
                <a:lnTo>
                  <a:pt x="3533775" y="866775"/>
                </a:lnTo>
                <a:lnTo>
                  <a:pt x="3248025" y="1000125"/>
                </a:lnTo>
                <a:lnTo>
                  <a:pt x="2343150" y="1123950"/>
                </a:lnTo>
                <a:lnTo>
                  <a:pt x="800100" y="1133475"/>
                </a:lnTo>
                <a:lnTo>
                  <a:pt x="523875" y="1181100"/>
                </a:lnTo>
                <a:lnTo>
                  <a:pt x="342900" y="1190625"/>
                </a:lnTo>
                <a:lnTo>
                  <a:pt x="142875" y="1143000"/>
                </a:lnTo>
                <a:lnTo>
                  <a:pt x="0" y="1247775"/>
                </a:lnTo>
                <a:lnTo>
                  <a:pt x="1409700" y="1247775"/>
                </a:lnTo>
                <a:lnTo>
                  <a:pt x="5895975" y="1238250"/>
                </a:lnTo>
                <a:lnTo>
                  <a:pt x="6105525" y="1038225"/>
                </a:lnTo>
                <a:lnTo>
                  <a:pt x="6229350" y="962025"/>
                </a:lnTo>
                <a:lnTo>
                  <a:pt x="6362700" y="638175"/>
                </a:lnTo>
                <a:lnTo>
                  <a:pt x="6553200" y="504825"/>
                </a:lnTo>
                <a:lnTo>
                  <a:pt x="6724650" y="419100"/>
                </a:lnTo>
                <a:lnTo>
                  <a:pt x="6858000" y="266700"/>
                </a:lnTo>
                <a:lnTo>
                  <a:pt x="7219950" y="457200"/>
                </a:lnTo>
                <a:lnTo>
                  <a:pt x="7200900" y="0"/>
                </a:lnTo>
                <a:close/>
              </a:path>
            </a:pathLst>
          </a:custGeom>
          <a:solidFill>
            <a:srgbClr val="F7C475">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71A19B9F-D908-43F0-B992-5D24CA3D82E4}"/>
              </a:ext>
            </a:extLst>
          </p:cNvPr>
          <p:cNvSpPr txBox="1"/>
          <p:nvPr/>
        </p:nvSpPr>
        <p:spPr>
          <a:xfrm rot="20688023">
            <a:off x="1085150" y="4009844"/>
            <a:ext cx="2064091" cy="369332"/>
          </a:xfrm>
          <a:prstGeom prst="rect">
            <a:avLst/>
          </a:prstGeom>
          <a:noFill/>
        </p:spPr>
        <p:txBody>
          <a:bodyPr wrap="none" rtlCol="0">
            <a:spAutoFit/>
          </a:bodyPr>
          <a:lstStyle/>
          <a:p>
            <a:r>
              <a:rPr lang="en-US" b="1" dirty="0">
                <a:solidFill>
                  <a:schemeClr val="bg1"/>
                </a:solidFill>
              </a:rPr>
              <a:t>Carbonate Platform</a:t>
            </a:r>
          </a:p>
        </p:txBody>
      </p:sp>
      <p:sp>
        <p:nvSpPr>
          <p:cNvPr id="60" name="TextBox 59">
            <a:extLst>
              <a:ext uri="{FF2B5EF4-FFF2-40B4-BE49-F238E27FC236}">
                <a16:creationId xmlns:a16="http://schemas.microsoft.com/office/drawing/2014/main" id="{23343FB3-F7A7-4C64-846B-94A24DDFF610}"/>
              </a:ext>
            </a:extLst>
          </p:cNvPr>
          <p:cNvSpPr txBox="1"/>
          <p:nvPr/>
        </p:nvSpPr>
        <p:spPr>
          <a:xfrm>
            <a:off x="8090528" y="2931360"/>
            <a:ext cx="2064091" cy="646331"/>
          </a:xfrm>
          <a:prstGeom prst="rect">
            <a:avLst/>
          </a:prstGeom>
          <a:noFill/>
        </p:spPr>
        <p:txBody>
          <a:bodyPr wrap="none" rtlCol="0">
            <a:spAutoFit/>
          </a:bodyPr>
          <a:lstStyle/>
          <a:p>
            <a:r>
              <a:rPr lang="en-US" b="1" dirty="0">
                <a:solidFill>
                  <a:schemeClr val="bg1"/>
                </a:solidFill>
              </a:rPr>
              <a:t>Shallow Water</a:t>
            </a:r>
          </a:p>
          <a:p>
            <a:r>
              <a:rPr lang="en-US" b="1" dirty="0">
                <a:solidFill>
                  <a:schemeClr val="bg1"/>
                </a:solidFill>
              </a:rPr>
              <a:t>Carbonate Platform</a:t>
            </a:r>
          </a:p>
        </p:txBody>
      </p:sp>
      <p:sp>
        <p:nvSpPr>
          <p:cNvPr id="28" name="Freeform: Shape 27">
            <a:extLst>
              <a:ext uri="{FF2B5EF4-FFF2-40B4-BE49-F238E27FC236}">
                <a16:creationId xmlns:a16="http://schemas.microsoft.com/office/drawing/2014/main" id="{F2B94D69-87E2-46B8-87A6-386D5D5671B6}"/>
              </a:ext>
            </a:extLst>
          </p:cNvPr>
          <p:cNvSpPr/>
          <p:nvPr/>
        </p:nvSpPr>
        <p:spPr>
          <a:xfrm>
            <a:off x="-23446" y="375560"/>
            <a:ext cx="12227171" cy="5180191"/>
          </a:xfrm>
          <a:custGeom>
            <a:avLst/>
            <a:gdLst>
              <a:gd name="connsiteX0" fmla="*/ 11699631 w 11699631"/>
              <a:gd name="connsiteY0" fmla="*/ 0 h 4771292"/>
              <a:gd name="connsiteX1" fmla="*/ 6072554 w 11699631"/>
              <a:gd name="connsiteY1" fmla="*/ 1301262 h 4771292"/>
              <a:gd name="connsiteX2" fmla="*/ 0 w 11699631"/>
              <a:gd name="connsiteY2" fmla="*/ 2825262 h 4771292"/>
              <a:gd name="connsiteX3" fmla="*/ 11723 w 11699631"/>
              <a:gd name="connsiteY3" fmla="*/ 4771292 h 4771292"/>
              <a:gd name="connsiteX4" fmla="*/ 11676185 w 11699631"/>
              <a:gd name="connsiteY4" fmla="*/ 3048000 h 4771292"/>
              <a:gd name="connsiteX5" fmla="*/ 11699631 w 11699631"/>
              <a:gd name="connsiteY5" fmla="*/ 0 h 477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9631" h="4771292">
                <a:moveTo>
                  <a:pt x="11699631" y="0"/>
                </a:moveTo>
                <a:lnTo>
                  <a:pt x="6072554" y="1301262"/>
                </a:lnTo>
                <a:lnTo>
                  <a:pt x="0" y="2825262"/>
                </a:lnTo>
                <a:cubicBezTo>
                  <a:pt x="3908" y="3473939"/>
                  <a:pt x="7815" y="4122615"/>
                  <a:pt x="11723" y="4771292"/>
                </a:cubicBezTo>
                <a:lnTo>
                  <a:pt x="11676185" y="3048000"/>
                </a:lnTo>
                <a:cubicBezTo>
                  <a:pt x="11680093" y="2039815"/>
                  <a:pt x="11684000" y="1031631"/>
                  <a:pt x="11699631" y="0"/>
                </a:cubicBezTo>
                <a:close/>
              </a:path>
            </a:pathLst>
          </a:custGeom>
          <a:pattFill prst="horzBrick">
            <a:fgClr>
              <a:schemeClr val="tx1"/>
            </a:fgClr>
            <a:bgClr>
              <a:srgbClr val="26C4F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D30F93E0-EE14-4772-8D47-AA1BA6909E32}"/>
              </a:ext>
            </a:extLst>
          </p:cNvPr>
          <p:cNvSpPr txBox="1"/>
          <p:nvPr/>
        </p:nvSpPr>
        <p:spPr>
          <a:xfrm>
            <a:off x="7674472" y="2431228"/>
            <a:ext cx="4529253" cy="584775"/>
          </a:xfrm>
          <a:prstGeom prst="rect">
            <a:avLst/>
          </a:prstGeom>
          <a:noFill/>
        </p:spPr>
        <p:txBody>
          <a:bodyPr wrap="none" rtlCol="0">
            <a:spAutoFit/>
          </a:bodyPr>
          <a:lstStyle/>
          <a:p>
            <a:r>
              <a:rPr lang="en-US" sz="3200" b="1" dirty="0">
                <a:solidFill>
                  <a:schemeClr val="bg1"/>
                </a:solidFill>
              </a:rPr>
              <a:t>Shallow Water Carbonate</a:t>
            </a:r>
          </a:p>
        </p:txBody>
      </p:sp>
      <p:sp>
        <p:nvSpPr>
          <p:cNvPr id="63" name="TextBox 62">
            <a:extLst>
              <a:ext uri="{FF2B5EF4-FFF2-40B4-BE49-F238E27FC236}">
                <a16:creationId xmlns:a16="http://schemas.microsoft.com/office/drawing/2014/main" id="{F29C4079-8F57-4BEF-9E9D-04D4B1D878E0}"/>
              </a:ext>
            </a:extLst>
          </p:cNvPr>
          <p:cNvSpPr txBox="1"/>
          <p:nvPr/>
        </p:nvSpPr>
        <p:spPr>
          <a:xfrm>
            <a:off x="7236095" y="5270625"/>
            <a:ext cx="1886478" cy="584775"/>
          </a:xfrm>
          <a:prstGeom prst="rect">
            <a:avLst/>
          </a:prstGeom>
          <a:noFill/>
        </p:spPr>
        <p:txBody>
          <a:bodyPr wrap="none" rtlCol="0">
            <a:spAutoFit/>
          </a:bodyPr>
          <a:lstStyle/>
          <a:p>
            <a:r>
              <a:rPr lang="en-US" sz="3200" b="1" dirty="0">
                <a:solidFill>
                  <a:schemeClr val="bg1"/>
                </a:solidFill>
              </a:rPr>
              <a:t>Basement</a:t>
            </a:r>
          </a:p>
        </p:txBody>
      </p:sp>
      <p:sp>
        <p:nvSpPr>
          <p:cNvPr id="64" name="TextBox 63">
            <a:extLst>
              <a:ext uri="{FF2B5EF4-FFF2-40B4-BE49-F238E27FC236}">
                <a16:creationId xmlns:a16="http://schemas.microsoft.com/office/drawing/2014/main" id="{C92D24DB-A269-4BF7-B450-A80B7FCB86FC}"/>
              </a:ext>
            </a:extLst>
          </p:cNvPr>
          <p:cNvSpPr txBox="1"/>
          <p:nvPr/>
        </p:nvSpPr>
        <p:spPr>
          <a:xfrm>
            <a:off x="338159" y="2234932"/>
            <a:ext cx="3230821" cy="584775"/>
          </a:xfrm>
          <a:prstGeom prst="rect">
            <a:avLst/>
          </a:prstGeom>
          <a:noFill/>
        </p:spPr>
        <p:txBody>
          <a:bodyPr wrap="none" rtlCol="0">
            <a:spAutoFit/>
          </a:bodyPr>
          <a:lstStyle/>
          <a:p>
            <a:r>
              <a:rPr lang="en-US" sz="3200" b="1" dirty="0"/>
              <a:t>Deep Water Shale</a:t>
            </a:r>
          </a:p>
        </p:txBody>
      </p:sp>
      <p:sp>
        <p:nvSpPr>
          <p:cNvPr id="67" name="TextBox 66">
            <a:extLst>
              <a:ext uri="{FF2B5EF4-FFF2-40B4-BE49-F238E27FC236}">
                <a16:creationId xmlns:a16="http://schemas.microsoft.com/office/drawing/2014/main" id="{572B363E-EC9B-4057-9907-6F1F64E5EFFD}"/>
              </a:ext>
            </a:extLst>
          </p:cNvPr>
          <p:cNvSpPr txBox="1"/>
          <p:nvPr/>
        </p:nvSpPr>
        <p:spPr>
          <a:xfrm rot="21068084">
            <a:off x="1324557" y="3539164"/>
            <a:ext cx="3750386" cy="584775"/>
          </a:xfrm>
          <a:prstGeom prst="rect">
            <a:avLst/>
          </a:prstGeom>
          <a:noFill/>
        </p:spPr>
        <p:txBody>
          <a:bodyPr wrap="none" rtlCol="0">
            <a:spAutoFit/>
          </a:bodyPr>
          <a:lstStyle/>
          <a:p>
            <a:r>
              <a:rPr lang="en-US" sz="3200" b="1" dirty="0">
                <a:solidFill>
                  <a:schemeClr val="bg1"/>
                </a:solidFill>
              </a:rPr>
              <a:t>Overlapped Platform</a:t>
            </a:r>
          </a:p>
        </p:txBody>
      </p:sp>
      <p:cxnSp>
        <p:nvCxnSpPr>
          <p:cNvPr id="69" name="Straight Connector 68">
            <a:extLst>
              <a:ext uri="{FF2B5EF4-FFF2-40B4-BE49-F238E27FC236}">
                <a16:creationId xmlns:a16="http://schemas.microsoft.com/office/drawing/2014/main" id="{E01CB9C4-3456-4463-9D97-51168439AD16}"/>
              </a:ext>
            </a:extLst>
          </p:cNvPr>
          <p:cNvCxnSpPr>
            <a:cxnSpLocks/>
          </p:cNvCxnSpPr>
          <p:nvPr/>
        </p:nvCxnSpPr>
        <p:spPr>
          <a:xfrm flipH="1">
            <a:off x="4955907" y="4519613"/>
            <a:ext cx="1763981" cy="2381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CFE95E6-9D85-4E75-827D-E7861FFB5F79}"/>
              </a:ext>
            </a:extLst>
          </p:cNvPr>
          <p:cNvCxnSpPr>
            <a:cxnSpLocks/>
          </p:cNvCxnSpPr>
          <p:nvPr/>
        </p:nvCxnSpPr>
        <p:spPr>
          <a:xfrm flipH="1">
            <a:off x="2272553" y="4957763"/>
            <a:ext cx="1549353" cy="19430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AED6E24-D53B-4554-A102-99652E6F7C4E}"/>
              </a:ext>
            </a:extLst>
          </p:cNvPr>
          <p:cNvCxnSpPr>
            <a:cxnSpLocks/>
          </p:cNvCxnSpPr>
          <p:nvPr/>
        </p:nvCxnSpPr>
        <p:spPr>
          <a:xfrm flipH="1">
            <a:off x="1" y="5372100"/>
            <a:ext cx="1126487" cy="13970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7DDEBB2C-AE15-490D-8CF0-8C17D70122F0}"/>
              </a:ext>
            </a:extLst>
          </p:cNvPr>
          <p:cNvCxnSpPr>
            <a:cxnSpLocks/>
          </p:cNvCxnSpPr>
          <p:nvPr/>
        </p:nvCxnSpPr>
        <p:spPr>
          <a:xfrm flipV="1">
            <a:off x="770845" y="2802696"/>
            <a:ext cx="1757202" cy="42160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Freeform: Shape 88">
            <a:extLst>
              <a:ext uri="{FF2B5EF4-FFF2-40B4-BE49-F238E27FC236}">
                <a16:creationId xmlns:a16="http://schemas.microsoft.com/office/drawing/2014/main" id="{BF56FB3E-EECB-4625-93DC-833E344A869E}"/>
              </a:ext>
            </a:extLst>
          </p:cNvPr>
          <p:cNvSpPr/>
          <p:nvPr/>
        </p:nvSpPr>
        <p:spPr>
          <a:xfrm>
            <a:off x="-23447" y="1452282"/>
            <a:ext cx="4703023" cy="2178424"/>
          </a:xfrm>
          <a:custGeom>
            <a:avLst/>
            <a:gdLst>
              <a:gd name="connsiteX0" fmla="*/ 5175 w 4617516"/>
              <a:gd name="connsiteY0" fmla="*/ 94130 h 2178424"/>
              <a:gd name="connsiteX1" fmla="*/ 341352 w 4617516"/>
              <a:gd name="connsiteY1" fmla="*/ 94130 h 2178424"/>
              <a:gd name="connsiteX2" fmla="*/ 690975 w 4617516"/>
              <a:gd name="connsiteY2" fmla="*/ 134471 h 2178424"/>
              <a:gd name="connsiteX3" fmla="*/ 892681 w 4617516"/>
              <a:gd name="connsiteY3" fmla="*/ 94130 h 2178424"/>
              <a:gd name="connsiteX4" fmla="*/ 1054046 w 4617516"/>
              <a:gd name="connsiteY4" fmla="*/ 94130 h 2178424"/>
              <a:gd name="connsiteX5" fmla="*/ 1282646 w 4617516"/>
              <a:gd name="connsiteY5" fmla="*/ 107577 h 2178424"/>
              <a:gd name="connsiteX6" fmla="*/ 1430563 w 4617516"/>
              <a:gd name="connsiteY6" fmla="*/ 53789 h 2178424"/>
              <a:gd name="connsiteX7" fmla="*/ 1605375 w 4617516"/>
              <a:gd name="connsiteY7" fmla="*/ 0 h 2178424"/>
              <a:gd name="connsiteX8" fmla="*/ 1726399 w 4617516"/>
              <a:gd name="connsiteY8" fmla="*/ 0 h 2178424"/>
              <a:gd name="connsiteX9" fmla="*/ 1968446 w 4617516"/>
              <a:gd name="connsiteY9" fmla="*/ 67236 h 2178424"/>
              <a:gd name="connsiteX10" fmla="*/ 2210493 w 4617516"/>
              <a:gd name="connsiteY10" fmla="*/ 134471 h 2178424"/>
              <a:gd name="connsiteX11" fmla="*/ 2425646 w 4617516"/>
              <a:gd name="connsiteY11" fmla="*/ 134471 h 2178424"/>
              <a:gd name="connsiteX12" fmla="*/ 2627352 w 4617516"/>
              <a:gd name="connsiteY12" fmla="*/ 134471 h 2178424"/>
              <a:gd name="connsiteX13" fmla="*/ 2788716 w 4617516"/>
              <a:gd name="connsiteY13" fmla="*/ 134471 h 2178424"/>
              <a:gd name="connsiteX14" fmla="*/ 3192128 w 4617516"/>
              <a:gd name="connsiteY14" fmla="*/ 134471 h 2178424"/>
              <a:gd name="connsiteX15" fmla="*/ 3420728 w 4617516"/>
              <a:gd name="connsiteY15" fmla="*/ 215153 h 2178424"/>
              <a:gd name="connsiteX16" fmla="*/ 3622434 w 4617516"/>
              <a:gd name="connsiteY16" fmla="*/ 349624 h 2178424"/>
              <a:gd name="connsiteX17" fmla="*/ 3676222 w 4617516"/>
              <a:gd name="connsiteY17" fmla="*/ 416859 h 2178424"/>
              <a:gd name="connsiteX18" fmla="*/ 3837587 w 4617516"/>
              <a:gd name="connsiteY18" fmla="*/ 510989 h 2178424"/>
              <a:gd name="connsiteX19" fmla="*/ 3985504 w 4617516"/>
              <a:gd name="connsiteY19" fmla="*/ 484094 h 2178424"/>
              <a:gd name="connsiteX20" fmla="*/ 4160316 w 4617516"/>
              <a:gd name="connsiteY20" fmla="*/ 470647 h 2178424"/>
              <a:gd name="connsiteX21" fmla="*/ 4308234 w 4617516"/>
              <a:gd name="connsiteY21" fmla="*/ 551330 h 2178424"/>
              <a:gd name="connsiteX22" fmla="*/ 4456152 w 4617516"/>
              <a:gd name="connsiteY22" fmla="*/ 497542 h 2178424"/>
              <a:gd name="connsiteX23" fmla="*/ 4617516 w 4617516"/>
              <a:gd name="connsiteY23" fmla="*/ 753036 h 2178424"/>
              <a:gd name="connsiteX24" fmla="*/ 4348575 w 4617516"/>
              <a:gd name="connsiteY24" fmla="*/ 927847 h 2178424"/>
              <a:gd name="connsiteX25" fmla="*/ 3837587 w 4617516"/>
              <a:gd name="connsiteY25" fmla="*/ 1116106 h 2178424"/>
              <a:gd name="connsiteX26" fmla="*/ 3487963 w 4617516"/>
              <a:gd name="connsiteY26" fmla="*/ 1169894 h 2178424"/>
              <a:gd name="connsiteX27" fmla="*/ 3461069 w 4617516"/>
              <a:gd name="connsiteY27" fmla="*/ 1169894 h 2178424"/>
              <a:gd name="connsiteX28" fmla="*/ 3205575 w 4617516"/>
              <a:gd name="connsiteY28" fmla="*/ 1223683 h 2178424"/>
              <a:gd name="connsiteX29" fmla="*/ 2734928 w 4617516"/>
              <a:gd name="connsiteY29" fmla="*/ 1398494 h 2178424"/>
              <a:gd name="connsiteX30" fmla="*/ 2277728 w 4617516"/>
              <a:gd name="connsiteY30" fmla="*/ 1559859 h 2178424"/>
              <a:gd name="connsiteX31" fmla="*/ 1954999 w 4617516"/>
              <a:gd name="connsiteY31" fmla="*/ 1694330 h 2178424"/>
              <a:gd name="connsiteX32" fmla="*/ 1363328 w 4617516"/>
              <a:gd name="connsiteY32" fmla="*/ 1882589 h 2178424"/>
              <a:gd name="connsiteX33" fmla="*/ 731316 w 4617516"/>
              <a:gd name="connsiteY33" fmla="*/ 2084294 h 2178424"/>
              <a:gd name="connsiteX34" fmla="*/ 583399 w 4617516"/>
              <a:gd name="connsiteY34" fmla="*/ 2084294 h 2178424"/>
              <a:gd name="connsiteX35" fmla="*/ 193434 w 4617516"/>
              <a:gd name="connsiteY35" fmla="*/ 2164977 h 2178424"/>
              <a:gd name="connsiteX36" fmla="*/ 5175 w 4617516"/>
              <a:gd name="connsiteY36" fmla="*/ 2178424 h 2178424"/>
              <a:gd name="connsiteX37" fmla="*/ 5175 w 4617516"/>
              <a:gd name="connsiteY37" fmla="*/ 94130 h 21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17516" h="2178424">
                <a:moveTo>
                  <a:pt x="5175" y="94130"/>
                </a:moveTo>
                <a:lnTo>
                  <a:pt x="341352" y="94130"/>
                </a:lnTo>
                <a:lnTo>
                  <a:pt x="690975" y="134471"/>
                </a:lnTo>
                <a:lnTo>
                  <a:pt x="892681" y="94130"/>
                </a:lnTo>
                <a:lnTo>
                  <a:pt x="1054046" y="94130"/>
                </a:lnTo>
                <a:lnTo>
                  <a:pt x="1282646" y="107577"/>
                </a:lnTo>
                <a:lnTo>
                  <a:pt x="1430563" y="53789"/>
                </a:lnTo>
                <a:lnTo>
                  <a:pt x="1605375" y="0"/>
                </a:lnTo>
                <a:lnTo>
                  <a:pt x="1726399" y="0"/>
                </a:lnTo>
                <a:lnTo>
                  <a:pt x="1968446" y="67236"/>
                </a:lnTo>
                <a:lnTo>
                  <a:pt x="2210493" y="134471"/>
                </a:lnTo>
                <a:lnTo>
                  <a:pt x="2425646" y="134471"/>
                </a:lnTo>
                <a:lnTo>
                  <a:pt x="2627352" y="134471"/>
                </a:lnTo>
                <a:lnTo>
                  <a:pt x="2788716" y="134471"/>
                </a:lnTo>
                <a:lnTo>
                  <a:pt x="3192128" y="134471"/>
                </a:lnTo>
                <a:lnTo>
                  <a:pt x="3420728" y="215153"/>
                </a:lnTo>
                <a:lnTo>
                  <a:pt x="3622434" y="349624"/>
                </a:lnTo>
                <a:lnTo>
                  <a:pt x="3676222" y="416859"/>
                </a:lnTo>
                <a:lnTo>
                  <a:pt x="3837587" y="510989"/>
                </a:lnTo>
                <a:lnTo>
                  <a:pt x="3985504" y="484094"/>
                </a:lnTo>
                <a:lnTo>
                  <a:pt x="4160316" y="470647"/>
                </a:lnTo>
                <a:lnTo>
                  <a:pt x="4308234" y="551330"/>
                </a:lnTo>
                <a:lnTo>
                  <a:pt x="4456152" y="497542"/>
                </a:lnTo>
                <a:lnTo>
                  <a:pt x="4617516" y="753036"/>
                </a:lnTo>
                <a:lnTo>
                  <a:pt x="4348575" y="927847"/>
                </a:lnTo>
                <a:lnTo>
                  <a:pt x="3837587" y="1116106"/>
                </a:lnTo>
                <a:cubicBezTo>
                  <a:pt x="3549640" y="1146416"/>
                  <a:pt x="3664433" y="1119474"/>
                  <a:pt x="3487963" y="1169894"/>
                </a:cubicBezTo>
                <a:lnTo>
                  <a:pt x="3461069" y="1169894"/>
                </a:lnTo>
                <a:lnTo>
                  <a:pt x="3205575" y="1223683"/>
                </a:lnTo>
                <a:lnTo>
                  <a:pt x="2734928" y="1398494"/>
                </a:lnTo>
                <a:lnTo>
                  <a:pt x="2277728" y="1559859"/>
                </a:lnTo>
                <a:lnTo>
                  <a:pt x="1954999" y="1694330"/>
                </a:lnTo>
                <a:lnTo>
                  <a:pt x="1363328" y="1882589"/>
                </a:lnTo>
                <a:lnTo>
                  <a:pt x="731316" y="2084294"/>
                </a:lnTo>
                <a:lnTo>
                  <a:pt x="583399" y="2084294"/>
                </a:lnTo>
                <a:lnTo>
                  <a:pt x="193434" y="2164977"/>
                </a:lnTo>
                <a:lnTo>
                  <a:pt x="5175" y="2178424"/>
                </a:lnTo>
                <a:cubicBezTo>
                  <a:pt x="693" y="1497106"/>
                  <a:pt x="-3790" y="815789"/>
                  <a:pt x="5175" y="94130"/>
                </a:cubicBezTo>
                <a:close/>
              </a:path>
            </a:pathLst>
          </a:custGeom>
          <a:pattFill prst="dashHorz">
            <a:fgClr>
              <a:schemeClr val="tx1"/>
            </a:fgClr>
            <a:bgClr>
              <a:srgbClr val="A3CD99"/>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B5AEFA1E-A62A-4C14-9181-93EE8EEC6DDB}"/>
              </a:ext>
            </a:extLst>
          </p:cNvPr>
          <p:cNvSpPr txBox="1"/>
          <p:nvPr/>
        </p:nvSpPr>
        <p:spPr>
          <a:xfrm>
            <a:off x="338159" y="1899534"/>
            <a:ext cx="3230821" cy="627200"/>
          </a:xfrm>
          <a:prstGeom prst="rect">
            <a:avLst/>
          </a:prstGeom>
          <a:noFill/>
        </p:spPr>
        <p:txBody>
          <a:bodyPr wrap="none" rtlCol="0">
            <a:spAutoFit/>
          </a:bodyPr>
          <a:lstStyle/>
          <a:p>
            <a:r>
              <a:rPr lang="en-US" sz="3200" b="1" dirty="0"/>
              <a:t>Deep Water Shale</a:t>
            </a:r>
          </a:p>
        </p:txBody>
      </p:sp>
      <p:cxnSp>
        <p:nvCxnSpPr>
          <p:cNvPr id="92" name="Straight Arrow Connector 91">
            <a:extLst>
              <a:ext uri="{FF2B5EF4-FFF2-40B4-BE49-F238E27FC236}">
                <a16:creationId xmlns:a16="http://schemas.microsoft.com/office/drawing/2014/main" id="{B4DD763E-03AA-4A16-8E8C-B6964276D0CB}"/>
              </a:ext>
            </a:extLst>
          </p:cNvPr>
          <p:cNvCxnSpPr>
            <a:cxnSpLocks/>
          </p:cNvCxnSpPr>
          <p:nvPr/>
        </p:nvCxnSpPr>
        <p:spPr>
          <a:xfrm flipV="1">
            <a:off x="770845" y="2508489"/>
            <a:ext cx="1757202" cy="4521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8766E578-3531-4FEC-BA20-E583542EB2FE}"/>
              </a:ext>
            </a:extLst>
          </p:cNvPr>
          <p:cNvSpPr txBox="1"/>
          <p:nvPr/>
        </p:nvSpPr>
        <p:spPr>
          <a:xfrm>
            <a:off x="76200" y="-38070"/>
            <a:ext cx="1050288" cy="627200"/>
          </a:xfrm>
          <a:prstGeom prst="rect">
            <a:avLst/>
          </a:prstGeom>
          <a:noFill/>
        </p:spPr>
        <p:txBody>
          <a:bodyPr wrap="none" rtlCol="0">
            <a:spAutoFit/>
          </a:bodyPr>
          <a:lstStyle/>
          <a:p>
            <a:r>
              <a:rPr lang="en-US" sz="3200" b="1" dirty="0"/>
              <a:t>West</a:t>
            </a:r>
          </a:p>
        </p:txBody>
      </p:sp>
      <p:sp>
        <p:nvSpPr>
          <p:cNvPr id="97" name="Freeform: Shape 96">
            <a:extLst>
              <a:ext uri="{FF2B5EF4-FFF2-40B4-BE49-F238E27FC236}">
                <a16:creationId xmlns:a16="http://schemas.microsoft.com/office/drawing/2014/main" id="{B9BC949F-54EE-44B2-8EF7-309E46F04A79}"/>
              </a:ext>
            </a:extLst>
          </p:cNvPr>
          <p:cNvSpPr/>
          <p:nvPr/>
        </p:nvSpPr>
        <p:spPr>
          <a:xfrm>
            <a:off x="4719918" y="887506"/>
            <a:ext cx="6979023" cy="1317812"/>
          </a:xfrm>
          <a:custGeom>
            <a:avLst/>
            <a:gdLst>
              <a:gd name="connsiteX0" fmla="*/ 0 w 6979023"/>
              <a:gd name="connsiteY0" fmla="*/ 1317812 h 1317812"/>
              <a:gd name="connsiteX1" fmla="*/ 2447364 w 6979023"/>
              <a:gd name="connsiteY1" fmla="*/ 927847 h 1317812"/>
              <a:gd name="connsiteX2" fmla="*/ 5217458 w 6979023"/>
              <a:gd name="connsiteY2" fmla="*/ 309282 h 1317812"/>
              <a:gd name="connsiteX3" fmla="*/ 6979023 w 6979023"/>
              <a:gd name="connsiteY3" fmla="*/ 0 h 1317812"/>
            </a:gdLst>
            <a:ahLst/>
            <a:cxnLst>
              <a:cxn ang="0">
                <a:pos x="connsiteX0" y="connsiteY0"/>
              </a:cxn>
              <a:cxn ang="0">
                <a:pos x="connsiteX1" y="connsiteY1"/>
              </a:cxn>
              <a:cxn ang="0">
                <a:pos x="connsiteX2" y="connsiteY2"/>
              </a:cxn>
              <a:cxn ang="0">
                <a:pos x="connsiteX3" y="connsiteY3"/>
              </a:cxn>
            </a:cxnLst>
            <a:rect l="l" t="t" r="r" b="b"/>
            <a:pathLst>
              <a:path w="6979023" h="1317812">
                <a:moveTo>
                  <a:pt x="0" y="1317812"/>
                </a:moveTo>
                <a:lnTo>
                  <a:pt x="2447364" y="927847"/>
                </a:lnTo>
                <a:lnTo>
                  <a:pt x="5217458" y="309282"/>
                </a:lnTo>
                <a:lnTo>
                  <a:pt x="697902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Shape 97">
            <a:extLst>
              <a:ext uri="{FF2B5EF4-FFF2-40B4-BE49-F238E27FC236}">
                <a16:creationId xmlns:a16="http://schemas.microsoft.com/office/drawing/2014/main" id="{0ACFD395-9411-4BD2-92B2-B7913B9B2F03}"/>
              </a:ext>
            </a:extLst>
          </p:cNvPr>
          <p:cNvSpPr/>
          <p:nvPr/>
        </p:nvSpPr>
        <p:spPr>
          <a:xfrm>
            <a:off x="4706471" y="201706"/>
            <a:ext cx="7476564" cy="2003612"/>
          </a:xfrm>
          <a:custGeom>
            <a:avLst/>
            <a:gdLst>
              <a:gd name="connsiteX0" fmla="*/ 13447 w 7476564"/>
              <a:gd name="connsiteY0" fmla="*/ 2003612 h 2003612"/>
              <a:gd name="connsiteX1" fmla="*/ 2608729 w 7476564"/>
              <a:gd name="connsiteY1" fmla="*/ 1586753 h 2003612"/>
              <a:gd name="connsiteX2" fmla="*/ 3953435 w 7476564"/>
              <a:gd name="connsiteY2" fmla="*/ 1237129 h 2003612"/>
              <a:gd name="connsiteX3" fmla="*/ 5204011 w 7476564"/>
              <a:gd name="connsiteY3" fmla="*/ 1021976 h 2003612"/>
              <a:gd name="connsiteX4" fmla="*/ 6710082 w 7476564"/>
              <a:gd name="connsiteY4" fmla="*/ 726141 h 2003612"/>
              <a:gd name="connsiteX5" fmla="*/ 7449670 w 7476564"/>
              <a:gd name="connsiteY5" fmla="*/ 618565 h 2003612"/>
              <a:gd name="connsiteX6" fmla="*/ 7476564 w 7476564"/>
              <a:gd name="connsiteY6" fmla="*/ 0 h 2003612"/>
              <a:gd name="connsiteX7" fmla="*/ 0 w 7476564"/>
              <a:gd name="connsiteY7" fmla="*/ 1680882 h 2003612"/>
              <a:gd name="connsiteX8" fmla="*/ 13447 w 7476564"/>
              <a:gd name="connsiteY8" fmla="*/ 2003612 h 2003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564" h="2003612">
                <a:moveTo>
                  <a:pt x="13447" y="2003612"/>
                </a:moveTo>
                <a:lnTo>
                  <a:pt x="2608729" y="1586753"/>
                </a:lnTo>
                <a:lnTo>
                  <a:pt x="3953435" y="1237129"/>
                </a:lnTo>
                <a:lnTo>
                  <a:pt x="5204011" y="1021976"/>
                </a:lnTo>
                <a:lnTo>
                  <a:pt x="6710082" y="726141"/>
                </a:lnTo>
                <a:lnTo>
                  <a:pt x="7449670" y="618565"/>
                </a:lnTo>
                <a:lnTo>
                  <a:pt x="7476564" y="0"/>
                </a:lnTo>
                <a:lnTo>
                  <a:pt x="0" y="1680882"/>
                </a:lnTo>
                <a:lnTo>
                  <a:pt x="13447" y="200361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3E712FFC-02B8-40E7-999A-2632840E2BE9}"/>
              </a:ext>
            </a:extLst>
          </p:cNvPr>
          <p:cNvSpPr txBox="1"/>
          <p:nvPr/>
        </p:nvSpPr>
        <p:spPr>
          <a:xfrm>
            <a:off x="10857602" y="-38070"/>
            <a:ext cx="883190" cy="627200"/>
          </a:xfrm>
          <a:prstGeom prst="rect">
            <a:avLst/>
          </a:prstGeom>
          <a:noFill/>
        </p:spPr>
        <p:txBody>
          <a:bodyPr wrap="none" rtlCol="0">
            <a:spAutoFit/>
          </a:bodyPr>
          <a:lstStyle/>
          <a:p>
            <a:r>
              <a:rPr lang="en-US" sz="3200" b="1" dirty="0"/>
              <a:t>East</a:t>
            </a:r>
          </a:p>
        </p:txBody>
      </p:sp>
      <p:sp>
        <p:nvSpPr>
          <p:cNvPr id="99" name="Freeform: Shape 98">
            <a:extLst>
              <a:ext uri="{FF2B5EF4-FFF2-40B4-BE49-F238E27FC236}">
                <a16:creationId xmlns:a16="http://schemas.microsoft.com/office/drawing/2014/main" id="{EE25AF62-EFD6-4B7C-8517-D36480B6F6D6}"/>
              </a:ext>
            </a:extLst>
          </p:cNvPr>
          <p:cNvSpPr/>
          <p:nvPr/>
        </p:nvSpPr>
        <p:spPr>
          <a:xfrm>
            <a:off x="-4763" y="1290638"/>
            <a:ext cx="4705350" cy="923925"/>
          </a:xfrm>
          <a:custGeom>
            <a:avLst/>
            <a:gdLst>
              <a:gd name="connsiteX0" fmla="*/ 4686301 w 4686301"/>
              <a:gd name="connsiteY0" fmla="*/ 923925 h 923925"/>
              <a:gd name="connsiteX1" fmla="*/ 4586288 w 4686301"/>
              <a:gd name="connsiteY1" fmla="*/ 862012 h 923925"/>
              <a:gd name="connsiteX2" fmla="*/ 4519613 w 4686301"/>
              <a:gd name="connsiteY2" fmla="*/ 828675 h 923925"/>
              <a:gd name="connsiteX3" fmla="*/ 4452938 w 4686301"/>
              <a:gd name="connsiteY3" fmla="*/ 795337 h 923925"/>
              <a:gd name="connsiteX4" fmla="*/ 4405313 w 4686301"/>
              <a:gd name="connsiteY4" fmla="*/ 795337 h 923925"/>
              <a:gd name="connsiteX5" fmla="*/ 4333876 w 4686301"/>
              <a:gd name="connsiteY5" fmla="*/ 790575 h 923925"/>
              <a:gd name="connsiteX6" fmla="*/ 4210051 w 4686301"/>
              <a:gd name="connsiteY6" fmla="*/ 776287 h 923925"/>
              <a:gd name="connsiteX7" fmla="*/ 4157663 w 4686301"/>
              <a:gd name="connsiteY7" fmla="*/ 733425 h 923925"/>
              <a:gd name="connsiteX8" fmla="*/ 4067176 w 4686301"/>
              <a:gd name="connsiteY8" fmla="*/ 709612 h 923925"/>
              <a:gd name="connsiteX9" fmla="*/ 3957638 w 4686301"/>
              <a:gd name="connsiteY9" fmla="*/ 709612 h 923925"/>
              <a:gd name="connsiteX10" fmla="*/ 3843338 w 4686301"/>
              <a:gd name="connsiteY10" fmla="*/ 719137 h 923925"/>
              <a:gd name="connsiteX11" fmla="*/ 3733801 w 4686301"/>
              <a:gd name="connsiteY11" fmla="*/ 652462 h 923925"/>
              <a:gd name="connsiteX12" fmla="*/ 3695701 w 4686301"/>
              <a:gd name="connsiteY12" fmla="*/ 623887 h 923925"/>
              <a:gd name="connsiteX13" fmla="*/ 3590926 w 4686301"/>
              <a:gd name="connsiteY13" fmla="*/ 547687 h 923925"/>
              <a:gd name="connsiteX14" fmla="*/ 3386138 w 4686301"/>
              <a:gd name="connsiteY14" fmla="*/ 428625 h 923925"/>
              <a:gd name="connsiteX15" fmla="*/ 3248026 w 4686301"/>
              <a:gd name="connsiteY15" fmla="*/ 381000 h 923925"/>
              <a:gd name="connsiteX16" fmla="*/ 2914651 w 4686301"/>
              <a:gd name="connsiteY16" fmla="*/ 323850 h 923925"/>
              <a:gd name="connsiteX17" fmla="*/ 2852738 w 4686301"/>
              <a:gd name="connsiteY17" fmla="*/ 314325 h 923925"/>
              <a:gd name="connsiteX18" fmla="*/ 2614613 w 4686301"/>
              <a:gd name="connsiteY18" fmla="*/ 333375 h 923925"/>
              <a:gd name="connsiteX19" fmla="*/ 2514601 w 4686301"/>
              <a:gd name="connsiteY19" fmla="*/ 333375 h 923925"/>
              <a:gd name="connsiteX20" fmla="*/ 2266951 w 4686301"/>
              <a:gd name="connsiteY20" fmla="*/ 295275 h 923925"/>
              <a:gd name="connsiteX21" fmla="*/ 2028826 w 4686301"/>
              <a:gd name="connsiteY21" fmla="*/ 271462 h 923925"/>
              <a:gd name="connsiteX22" fmla="*/ 1985963 w 4686301"/>
              <a:gd name="connsiteY22" fmla="*/ 252412 h 923925"/>
              <a:gd name="connsiteX23" fmla="*/ 1833563 w 4686301"/>
              <a:gd name="connsiteY23" fmla="*/ 223837 h 923925"/>
              <a:gd name="connsiteX24" fmla="*/ 1671638 w 4686301"/>
              <a:gd name="connsiteY24" fmla="*/ 161925 h 923925"/>
              <a:gd name="connsiteX25" fmla="*/ 1604963 w 4686301"/>
              <a:gd name="connsiteY25" fmla="*/ 161925 h 923925"/>
              <a:gd name="connsiteX26" fmla="*/ 1457326 w 4686301"/>
              <a:gd name="connsiteY26" fmla="*/ 214312 h 923925"/>
              <a:gd name="connsiteX27" fmla="*/ 1385888 w 4686301"/>
              <a:gd name="connsiteY27" fmla="*/ 295275 h 923925"/>
              <a:gd name="connsiteX28" fmla="*/ 1219201 w 4686301"/>
              <a:gd name="connsiteY28" fmla="*/ 333375 h 923925"/>
              <a:gd name="connsiteX29" fmla="*/ 1076326 w 4686301"/>
              <a:gd name="connsiteY29" fmla="*/ 295275 h 923925"/>
              <a:gd name="connsiteX30" fmla="*/ 1014413 w 4686301"/>
              <a:gd name="connsiteY30" fmla="*/ 276225 h 923925"/>
              <a:gd name="connsiteX31" fmla="*/ 895351 w 4686301"/>
              <a:gd name="connsiteY31" fmla="*/ 252412 h 923925"/>
              <a:gd name="connsiteX32" fmla="*/ 771526 w 4686301"/>
              <a:gd name="connsiteY32" fmla="*/ 280987 h 923925"/>
              <a:gd name="connsiteX33" fmla="*/ 557213 w 4686301"/>
              <a:gd name="connsiteY33" fmla="*/ 261937 h 923925"/>
              <a:gd name="connsiteX34" fmla="*/ 476251 w 4686301"/>
              <a:gd name="connsiteY34" fmla="*/ 242887 h 923925"/>
              <a:gd name="connsiteX35" fmla="*/ 366713 w 4686301"/>
              <a:gd name="connsiteY35" fmla="*/ 261937 h 923925"/>
              <a:gd name="connsiteX36" fmla="*/ 276226 w 4686301"/>
              <a:gd name="connsiteY36" fmla="*/ 271462 h 923925"/>
              <a:gd name="connsiteX37" fmla="*/ 119063 w 4686301"/>
              <a:gd name="connsiteY37" fmla="*/ 300037 h 923925"/>
              <a:gd name="connsiteX38" fmla="*/ 0 w 4686301"/>
              <a:gd name="connsiteY38" fmla="*/ 295275 h 923925"/>
              <a:gd name="connsiteX39" fmla="*/ 9526 w 4686301"/>
              <a:gd name="connsiteY39" fmla="*/ 0 h 923925"/>
              <a:gd name="connsiteX40" fmla="*/ 2538413 w 4686301"/>
              <a:gd name="connsiteY40" fmla="*/ 42862 h 923925"/>
              <a:gd name="connsiteX41" fmla="*/ 3262313 w 4686301"/>
              <a:gd name="connsiteY41" fmla="*/ 90487 h 923925"/>
              <a:gd name="connsiteX42" fmla="*/ 4033838 w 4686301"/>
              <a:gd name="connsiteY42" fmla="*/ 280987 h 923925"/>
              <a:gd name="connsiteX43" fmla="*/ 4338638 w 4686301"/>
              <a:gd name="connsiteY43" fmla="*/ 433387 h 923925"/>
              <a:gd name="connsiteX44" fmla="*/ 4524376 w 4686301"/>
              <a:gd name="connsiteY44" fmla="*/ 604837 h 923925"/>
              <a:gd name="connsiteX45" fmla="*/ 4686301 w 4686301"/>
              <a:gd name="connsiteY45" fmla="*/ 92392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86301" h="923925">
                <a:moveTo>
                  <a:pt x="4686301" y="923925"/>
                </a:moveTo>
                <a:lnTo>
                  <a:pt x="4586288" y="862012"/>
                </a:lnTo>
                <a:lnTo>
                  <a:pt x="4519613" y="828675"/>
                </a:lnTo>
                <a:lnTo>
                  <a:pt x="4452938" y="795337"/>
                </a:lnTo>
                <a:lnTo>
                  <a:pt x="4405313" y="795337"/>
                </a:lnTo>
                <a:lnTo>
                  <a:pt x="4333876" y="790575"/>
                </a:lnTo>
                <a:lnTo>
                  <a:pt x="4210051" y="776287"/>
                </a:lnTo>
                <a:lnTo>
                  <a:pt x="4157663" y="733425"/>
                </a:lnTo>
                <a:lnTo>
                  <a:pt x="4067176" y="709612"/>
                </a:lnTo>
                <a:lnTo>
                  <a:pt x="3957638" y="709612"/>
                </a:lnTo>
                <a:lnTo>
                  <a:pt x="3843338" y="719137"/>
                </a:lnTo>
                <a:lnTo>
                  <a:pt x="3733801" y="652462"/>
                </a:lnTo>
                <a:lnTo>
                  <a:pt x="3695701" y="623887"/>
                </a:lnTo>
                <a:lnTo>
                  <a:pt x="3590926" y="547687"/>
                </a:lnTo>
                <a:lnTo>
                  <a:pt x="3386138" y="428625"/>
                </a:lnTo>
                <a:lnTo>
                  <a:pt x="3248026" y="381000"/>
                </a:lnTo>
                <a:lnTo>
                  <a:pt x="2914651" y="323850"/>
                </a:lnTo>
                <a:lnTo>
                  <a:pt x="2852738" y="314325"/>
                </a:lnTo>
                <a:lnTo>
                  <a:pt x="2614613" y="333375"/>
                </a:lnTo>
                <a:lnTo>
                  <a:pt x="2514601" y="333375"/>
                </a:lnTo>
                <a:lnTo>
                  <a:pt x="2266951" y="295275"/>
                </a:lnTo>
                <a:lnTo>
                  <a:pt x="2028826" y="271462"/>
                </a:lnTo>
                <a:lnTo>
                  <a:pt x="1985963" y="252412"/>
                </a:lnTo>
                <a:lnTo>
                  <a:pt x="1833563" y="223837"/>
                </a:lnTo>
                <a:lnTo>
                  <a:pt x="1671638" y="161925"/>
                </a:lnTo>
                <a:lnTo>
                  <a:pt x="1604963" y="161925"/>
                </a:lnTo>
                <a:lnTo>
                  <a:pt x="1457326" y="214312"/>
                </a:lnTo>
                <a:lnTo>
                  <a:pt x="1385888" y="295275"/>
                </a:lnTo>
                <a:lnTo>
                  <a:pt x="1219201" y="333375"/>
                </a:lnTo>
                <a:lnTo>
                  <a:pt x="1076326" y="295275"/>
                </a:lnTo>
                <a:lnTo>
                  <a:pt x="1014413" y="276225"/>
                </a:lnTo>
                <a:lnTo>
                  <a:pt x="895351" y="252412"/>
                </a:lnTo>
                <a:lnTo>
                  <a:pt x="771526" y="280987"/>
                </a:lnTo>
                <a:lnTo>
                  <a:pt x="557213" y="261937"/>
                </a:lnTo>
                <a:lnTo>
                  <a:pt x="476251" y="242887"/>
                </a:lnTo>
                <a:lnTo>
                  <a:pt x="366713" y="261937"/>
                </a:lnTo>
                <a:lnTo>
                  <a:pt x="276226" y="271462"/>
                </a:lnTo>
                <a:lnTo>
                  <a:pt x="119063" y="300037"/>
                </a:lnTo>
                <a:lnTo>
                  <a:pt x="0" y="295275"/>
                </a:lnTo>
                <a:lnTo>
                  <a:pt x="9526" y="0"/>
                </a:lnTo>
                <a:lnTo>
                  <a:pt x="2538413" y="42862"/>
                </a:lnTo>
                <a:lnTo>
                  <a:pt x="3262313" y="90487"/>
                </a:lnTo>
                <a:lnTo>
                  <a:pt x="4033838" y="280987"/>
                </a:lnTo>
                <a:lnTo>
                  <a:pt x="4338638" y="433387"/>
                </a:lnTo>
                <a:lnTo>
                  <a:pt x="4524376" y="604837"/>
                </a:lnTo>
                <a:lnTo>
                  <a:pt x="4686301" y="9239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81C1C1F-F67C-4C6C-B9D0-D96AC6FC872D}"/>
              </a:ext>
            </a:extLst>
          </p:cNvPr>
          <p:cNvSpPr txBox="1"/>
          <p:nvPr/>
        </p:nvSpPr>
        <p:spPr>
          <a:xfrm>
            <a:off x="3121659" y="164229"/>
            <a:ext cx="4070794" cy="954107"/>
          </a:xfrm>
          <a:prstGeom prst="rect">
            <a:avLst/>
          </a:prstGeom>
          <a:noFill/>
        </p:spPr>
        <p:txBody>
          <a:bodyPr wrap="none" rtlCol="0">
            <a:spAutoFit/>
          </a:bodyPr>
          <a:lstStyle/>
          <a:p>
            <a:pPr algn="ctr"/>
            <a:r>
              <a:rPr lang="en-US" sz="2800" b="1" dirty="0"/>
              <a:t>Eastern Edge of</a:t>
            </a:r>
          </a:p>
          <a:p>
            <a:pPr algn="ctr"/>
            <a:r>
              <a:rPr lang="en-US" sz="2800" b="1" dirty="0"/>
              <a:t>Roberts Mountains Thrust</a:t>
            </a:r>
          </a:p>
        </p:txBody>
      </p:sp>
      <p:cxnSp>
        <p:nvCxnSpPr>
          <p:cNvPr id="33" name="Straight Arrow Connector 32">
            <a:extLst>
              <a:ext uri="{FF2B5EF4-FFF2-40B4-BE49-F238E27FC236}">
                <a16:creationId xmlns:a16="http://schemas.microsoft.com/office/drawing/2014/main" id="{AAA2B53A-277B-4DD2-9C63-88BC238941A2}"/>
              </a:ext>
            </a:extLst>
          </p:cNvPr>
          <p:cNvCxnSpPr/>
          <p:nvPr/>
        </p:nvCxnSpPr>
        <p:spPr>
          <a:xfrm>
            <a:off x="4749432" y="1072887"/>
            <a:ext cx="0" cy="1097280"/>
          </a:xfrm>
          <a:prstGeom prst="straightConnector1">
            <a:avLst/>
          </a:prstGeom>
          <a:ln w="38100">
            <a:solidFill>
              <a:schemeClr val="tx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3" name="Slide_8_Portland_Audio_Project">
            <a:hlinkClick r:id="" action="ppaction://media"/>
            <a:extLst>
              <a:ext uri="{FF2B5EF4-FFF2-40B4-BE49-F238E27FC236}">
                <a16:creationId xmlns:a16="http://schemas.microsoft.com/office/drawing/2014/main" id="{F87167B1-DE84-4223-A092-12F8D18163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77978088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pauseEvt time="24016" objId="3"/>
        <p14:seekEvt time="24016" objId="3" seek="23883"/>
        <p14:resumeEvt time="24016" objId="3"/>
        <p14:stopEvt time="39541" objId="3"/>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3" descr="sm05_228">
            <a:extLst>
              <a:ext uri="{FF2B5EF4-FFF2-40B4-BE49-F238E27FC236}">
                <a16:creationId xmlns:a16="http://schemas.microsoft.com/office/drawing/2014/main" id="{27B3D266-62CA-460F-97A2-E72CE74E6EDD}"/>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sharpenSoften amount="25000"/>
                    </a14:imgEffect>
                    <a14:imgEffect>
                      <a14:brightnessContrast bright="-5000" contrast="16000"/>
                    </a14:imgEffect>
                  </a14:imgLayer>
                </a14:imgProps>
              </a:ext>
              <a:ext uri="{28A0092B-C50C-407E-A947-70E740481C1C}">
                <a14:useLocalDpi xmlns:a14="http://schemas.microsoft.com/office/drawing/2010/main"/>
              </a:ext>
            </a:extLst>
          </a:blip>
          <a:srcRect/>
          <a:stretch/>
        </p:blipFill>
        <p:spPr bwMode="auto">
          <a:xfrm>
            <a:off x="0" y="-9723"/>
            <a:ext cx="11719834" cy="686772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46" name="Picture 45">
            <a:extLst>
              <a:ext uri="{FF2B5EF4-FFF2-40B4-BE49-F238E27FC236}">
                <a16:creationId xmlns:a16="http://schemas.microsoft.com/office/drawing/2014/main" id="{2189F45B-B495-40B0-A0BF-0129787A2768}"/>
              </a:ext>
            </a:extLst>
          </p:cNvPr>
          <p:cNvPicPr>
            <a:picLocks noChangeAspect="1"/>
          </p:cNvPicPr>
          <p:nvPr/>
        </p:nvPicPr>
        <p:blipFill>
          <a:blip r:embed="rId7">
            <a:alphaModFix amt="35000"/>
          </a:blip>
          <a:stretch>
            <a:fillRect/>
          </a:stretch>
        </p:blipFill>
        <p:spPr>
          <a:xfrm>
            <a:off x="90002" y="1288525"/>
            <a:ext cx="11656562" cy="3367494"/>
          </a:xfrm>
          <a:prstGeom prst="rect">
            <a:avLst/>
          </a:prstGeom>
          <a:ln>
            <a:noFill/>
          </a:ln>
        </p:spPr>
      </p:pic>
      <p:sp>
        <p:nvSpPr>
          <p:cNvPr id="47" name="Freeform: Shape 46">
            <a:extLst>
              <a:ext uri="{FF2B5EF4-FFF2-40B4-BE49-F238E27FC236}">
                <a16:creationId xmlns:a16="http://schemas.microsoft.com/office/drawing/2014/main" id="{AAE38AA3-B35D-42F3-AF84-FBED05BFDC38}"/>
              </a:ext>
            </a:extLst>
          </p:cNvPr>
          <p:cNvSpPr/>
          <p:nvPr/>
        </p:nvSpPr>
        <p:spPr>
          <a:xfrm>
            <a:off x="11063007" y="1596746"/>
            <a:ext cx="652743" cy="704906"/>
          </a:xfrm>
          <a:custGeom>
            <a:avLst/>
            <a:gdLst>
              <a:gd name="connsiteX0" fmla="*/ 0 w 590550"/>
              <a:gd name="connsiteY0" fmla="*/ 657225 h 657225"/>
              <a:gd name="connsiteX1" fmla="*/ 128588 w 590550"/>
              <a:gd name="connsiteY1" fmla="*/ 566738 h 657225"/>
              <a:gd name="connsiteX2" fmla="*/ 247650 w 590550"/>
              <a:gd name="connsiteY2" fmla="*/ 552450 h 657225"/>
              <a:gd name="connsiteX3" fmla="*/ 442913 w 590550"/>
              <a:gd name="connsiteY3" fmla="*/ 585788 h 657225"/>
              <a:gd name="connsiteX4" fmla="*/ 590550 w 590550"/>
              <a:gd name="connsiteY4" fmla="*/ 561975 h 657225"/>
              <a:gd name="connsiteX5" fmla="*/ 571500 w 590550"/>
              <a:gd name="connsiteY5" fmla="*/ 0 h 657225"/>
              <a:gd name="connsiteX6" fmla="*/ 333375 w 590550"/>
              <a:gd name="connsiteY6" fmla="*/ 319088 h 657225"/>
              <a:gd name="connsiteX7" fmla="*/ 80963 w 590550"/>
              <a:gd name="connsiteY7" fmla="*/ 62865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50" h="657225">
                <a:moveTo>
                  <a:pt x="0" y="657225"/>
                </a:moveTo>
                <a:lnTo>
                  <a:pt x="128588" y="566738"/>
                </a:lnTo>
                <a:lnTo>
                  <a:pt x="247650" y="552450"/>
                </a:lnTo>
                <a:lnTo>
                  <a:pt x="442913" y="585788"/>
                </a:lnTo>
                <a:lnTo>
                  <a:pt x="590550" y="561975"/>
                </a:lnTo>
                <a:lnTo>
                  <a:pt x="571500" y="0"/>
                </a:lnTo>
                <a:lnTo>
                  <a:pt x="333375" y="319088"/>
                </a:lnTo>
                <a:lnTo>
                  <a:pt x="80963" y="628650"/>
                </a:lnTo>
              </a:path>
            </a:pathLst>
          </a:custGeom>
          <a:solidFill>
            <a:srgbClr val="00B0F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Shape 47">
            <a:extLst>
              <a:ext uri="{FF2B5EF4-FFF2-40B4-BE49-F238E27FC236}">
                <a16:creationId xmlns:a16="http://schemas.microsoft.com/office/drawing/2014/main" id="{7FD145FB-758B-4448-A5AF-594840C2B285}"/>
              </a:ext>
            </a:extLst>
          </p:cNvPr>
          <p:cNvSpPr/>
          <p:nvPr/>
        </p:nvSpPr>
        <p:spPr>
          <a:xfrm>
            <a:off x="11229975" y="2204601"/>
            <a:ext cx="471488" cy="214537"/>
          </a:xfrm>
          <a:custGeom>
            <a:avLst/>
            <a:gdLst>
              <a:gd name="connsiteX0" fmla="*/ 466725 w 471488"/>
              <a:gd name="connsiteY0" fmla="*/ 171450 h 200025"/>
              <a:gd name="connsiteX1" fmla="*/ 457200 w 471488"/>
              <a:gd name="connsiteY1" fmla="*/ 0 h 200025"/>
              <a:gd name="connsiteX2" fmla="*/ 0 w 471488"/>
              <a:gd name="connsiteY2" fmla="*/ 33337 h 200025"/>
              <a:gd name="connsiteX3" fmla="*/ 171450 w 471488"/>
              <a:gd name="connsiteY3" fmla="*/ 119062 h 200025"/>
              <a:gd name="connsiteX4" fmla="*/ 223838 w 471488"/>
              <a:gd name="connsiteY4" fmla="*/ 180975 h 200025"/>
              <a:gd name="connsiteX5" fmla="*/ 309563 w 471488"/>
              <a:gd name="connsiteY5" fmla="*/ 200025 h 200025"/>
              <a:gd name="connsiteX6" fmla="*/ 419100 w 471488"/>
              <a:gd name="connsiteY6" fmla="*/ 157162 h 200025"/>
              <a:gd name="connsiteX7" fmla="*/ 471488 w 471488"/>
              <a:gd name="connsiteY7" fmla="*/ 109537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488" h="200025">
                <a:moveTo>
                  <a:pt x="466725" y="171450"/>
                </a:moveTo>
                <a:lnTo>
                  <a:pt x="457200" y="0"/>
                </a:lnTo>
                <a:lnTo>
                  <a:pt x="0" y="33337"/>
                </a:lnTo>
                <a:lnTo>
                  <a:pt x="171450" y="119062"/>
                </a:lnTo>
                <a:lnTo>
                  <a:pt x="223838" y="180975"/>
                </a:lnTo>
                <a:lnTo>
                  <a:pt x="309563" y="200025"/>
                </a:lnTo>
                <a:lnTo>
                  <a:pt x="419100" y="157162"/>
                </a:lnTo>
                <a:lnTo>
                  <a:pt x="471488" y="109537"/>
                </a:lnTo>
              </a:path>
            </a:pathLst>
          </a:custGeom>
          <a:solidFill>
            <a:srgbClr val="00B0F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a:extLst>
              <a:ext uri="{FF2B5EF4-FFF2-40B4-BE49-F238E27FC236}">
                <a16:creationId xmlns:a16="http://schemas.microsoft.com/office/drawing/2014/main" id="{A480D1C5-A273-4E18-B46A-7DF593A1D0EB}"/>
              </a:ext>
            </a:extLst>
          </p:cNvPr>
          <p:cNvSpPr txBox="1"/>
          <p:nvPr/>
        </p:nvSpPr>
        <p:spPr>
          <a:xfrm>
            <a:off x="1720201" y="6164779"/>
            <a:ext cx="1380378" cy="693221"/>
          </a:xfrm>
          <a:prstGeom prst="rect">
            <a:avLst/>
          </a:prstGeom>
          <a:noFill/>
          <a:ln>
            <a:noFill/>
          </a:ln>
        </p:spPr>
        <p:txBody>
          <a:bodyPr wrap="none" rtlCol="0">
            <a:spAutoFit/>
          </a:bodyPr>
          <a:lstStyle/>
          <a:p>
            <a:r>
              <a:rPr lang="en-US" sz="3600" b="1" dirty="0">
                <a:solidFill>
                  <a:srgbClr val="FFFF00"/>
                </a:solidFill>
              </a:rPr>
              <a:t>50 Km</a:t>
            </a:r>
          </a:p>
        </p:txBody>
      </p:sp>
      <p:sp>
        <p:nvSpPr>
          <p:cNvPr id="57" name="Freeform: Shape 56">
            <a:extLst>
              <a:ext uri="{FF2B5EF4-FFF2-40B4-BE49-F238E27FC236}">
                <a16:creationId xmlns:a16="http://schemas.microsoft.com/office/drawing/2014/main" id="{C0D52A11-3DC3-4951-837D-F484E8FE7F62}"/>
              </a:ext>
            </a:extLst>
          </p:cNvPr>
          <p:cNvSpPr/>
          <p:nvPr/>
        </p:nvSpPr>
        <p:spPr>
          <a:xfrm>
            <a:off x="10587038" y="1315806"/>
            <a:ext cx="1119187" cy="807066"/>
          </a:xfrm>
          <a:custGeom>
            <a:avLst/>
            <a:gdLst>
              <a:gd name="connsiteX0" fmla="*/ 1119187 w 1119187"/>
              <a:gd name="connsiteY0" fmla="*/ 147637 h 752475"/>
              <a:gd name="connsiteX1" fmla="*/ 1038225 w 1119187"/>
              <a:gd name="connsiteY1" fmla="*/ 119062 h 752475"/>
              <a:gd name="connsiteX2" fmla="*/ 957262 w 1119187"/>
              <a:gd name="connsiteY2" fmla="*/ 90487 h 752475"/>
              <a:gd name="connsiteX3" fmla="*/ 883443 w 1119187"/>
              <a:gd name="connsiteY3" fmla="*/ 54768 h 752475"/>
              <a:gd name="connsiteX4" fmla="*/ 833437 w 1119187"/>
              <a:gd name="connsiteY4" fmla="*/ 30956 h 752475"/>
              <a:gd name="connsiteX5" fmla="*/ 790575 w 1119187"/>
              <a:gd name="connsiteY5" fmla="*/ 0 h 752475"/>
              <a:gd name="connsiteX6" fmla="*/ 731043 w 1119187"/>
              <a:gd name="connsiteY6" fmla="*/ 16668 h 752475"/>
              <a:gd name="connsiteX7" fmla="*/ 690562 w 1119187"/>
              <a:gd name="connsiteY7" fmla="*/ 107156 h 752475"/>
              <a:gd name="connsiteX8" fmla="*/ 664368 w 1119187"/>
              <a:gd name="connsiteY8" fmla="*/ 152400 h 752475"/>
              <a:gd name="connsiteX9" fmla="*/ 652462 w 1119187"/>
              <a:gd name="connsiteY9" fmla="*/ 180975 h 752475"/>
              <a:gd name="connsiteX10" fmla="*/ 635793 w 1119187"/>
              <a:gd name="connsiteY10" fmla="*/ 195262 h 752475"/>
              <a:gd name="connsiteX11" fmla="*/ 571500 w 1119187"/>
              <a:gd name="connsiteY11" fmla="*/ 200025 h 752475"/>
              <a:gd name="connsiteX12" fmla="*/ 533400 w 1119187"/>
              <a:gd name="connsiteY12" fmla="*/ 200025 h 752475"/>
              <a:gd name="connsiteX13" fmla="*/ 481012 w 1119187"/>
              <a:gd name="connsiteY13" fmla="*/ 219075 h 752475"/>
              <a:gd name="connsiteX14" fmla="*/ 457200 w 1119187"/>
              <a:gd name="connsiteY14" fmla="*/ 226218 h 752475"/>
              <a:gd name="connsiteX15" fmla="*/ 409575 w 1119187"/>
              <a:gd name="connsiteY15" fmla="*/ 209550 h 752475"/>
              <a:gd name="connsiteX16" fmla="*/ 364331 w 1119187"/>
              <a:gd name="connsiteY16" fmla="*/ 226218 h 752475"/>
              <a:gd name="connsiteX17" fmla="*/ 319087 w 1119187"/>
              <a:gd name="connsiteY17" fmla="*/ 276225 h 752475"/>
              <a:gd name="connsiteX18" fmla="*/ 290512 w 1119187"/>
              <a:gd name="connsiteY18" fmla="*/ 304800 h 752475"/>
              <a:gd name="connsiteX19" fmla="*/ 266700 w 1119187"/>
              <a:gd name="connsiteY19" fmla="*/ 354806 h 752475"/>
              <a:gd name="connsiteX20" fmla="*/ 230981 w 1119187"/>
              <a:gd name="connsiteY20" fmla="*/ 421481 h 752475"/>
              <a:gd name="connsiteX21" fmla="*/ 195262 w 1119187"/>
              <a:gd name="connsiteY21" fmla="*/ 511968 h 752475"/>
              <a:gd name="connsiteX22" fmla="*/ 173831 w 1119187"/>
              <a:gd name="connsiteY22" fmla="*/ 578643 h 752475"/>
              <a:gd name="connsiteX23" fmla="*/ 147637 w 1119187"/>
              <a:gd name="connsiteY23" fmla="*/ 623887 h 752475"/>
              <a:gd name="connsiteX24" fmla="*/ 128587 w 1119187"/>
              <a:gd name="connsiteY24" fmla="*/ 664368 h 752475"/>
              <a:gd name="connsiteX25" fmla="*/ 90487 w 1119187"/>
              <a:gd name="connsiteY25" fmla="*/ 707231 h 752475"/>
              <a:gd name="connsiteX26" fmla="*/ 76200 w 1119187"/>
              <a:gd name="connsiteY26" fmla="*/ 733425 h 752475"/>
              <a:gd name="connsiteX27" fmla="*/ 61912 w 1119187"/>
              <a:gd name="connsiteY27" fmla="*/ 752475 h 752475"/>
              <a:gd name="connsiteX28" fmla="*/ 0 w 1119187"/>
              <a:gd name="connsiteY28"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9187" h="752475">
                <a:moveTo>
                  <a:pt x="1119187" y="147637"/>
                </a:moveTo>
                <a:lnTo>
                  <a:pt x="1038225" y="119062"/>
                </a:lnTo>
                <a:lnTo>
                  <a:pt x="957262" y="90487"/>
                </a:lnTo>
                <a:lnTo>
                  <a:pt x="883443" y="54768"/>
                </a:lnTo>
                <a:lnTo>
                  <a:pt x="833437" y="30956"/>
                </a:lnTo>
                <a:lnTo>
                  <a:pt x="790575" y="0"/>
                </a:lnTo>
                <a:lnTo>
                  <a:pt x="731043" y="16668"/>
                </a:lnTo>
                <a:lnTo>
                  <a:pt x="690562" y="107156"/>
                </a:lnTo>
                <a:lnTo>
                  <a:pt x="664368" y="152400"/>
                </a:lnTo>
                <a:lnTo>
                  <a:pt x="652462" y="180975"/>
                </a:lnTo>
                <a:lnTo>
                  <a:pt x="635793" y="195262"/>
                </a:lnTo>
                <a:lnTo>
                  <a:pt x="571500" y="200025"/>
                </a:lnTo>
                <a:lnTo>
                  <a:pt x="533400" y="200025"/>
                </a:lnTo>
                <a:lnTo>
                  <a:pt x="481012" y="219075"/>
                </a:lnTo>
                <a:lnTo>
                  <a:pt x="457200" y="226218"/>
                </a:lnTo>
                <a:lnTo>
                  <a:pt x="409575" y="209550"/>
                </a:lnTo>
                <a:lnTo>
                  <a:pt x="364331" y="226218"/>
                </a:lnTo>
                <a:lnTo>
                  <a:pt x="319087" y="276225"/>
                </a:lnTo>
                <a:lnTo>
                  <a:pt x="290512" y="304800"/>
                </a:lnTo>
                <a:lnTo>
                  <a:pt x="266700" y="354806"/>
                </a:lnTo>
                <a:lnTo>
                  <a:pt x="230981" y="421481"/>
                </a:lnTo>
                <a:lnTo>
                  <a:pt x="195262" y="511968"/>
                </a:lnTo>
                <a:lnTo>
                  <a:pt x="173831" y="578643"/>
                </a:lnTo>
                <a:lnTo>
                  <a:pt x="147637" y="623887"/>
                </a:lnTo>
                <a:lnTo>
                  <a:pt x="128587" y="664368"/>
                </a:lnTo>
                <a:lnTo>
                  <a:pt x="90487" y="707231"/>
                </a:lnTo>
                <a:lnTo>
                  <a:pt x="76200" y="733425"/>
                </a:lnTo>
                <a:lnTo>
                  <a:pt x="61912" y="752475"/>
                </a:lnTo>
                <a:lnTo>
                  <a:pt x="0" y="752475"/>
                </a:lnTo>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44">
            <a:extLst>
              <a:ext uri="{FF2B5EF4-FFF2-40B4-BE49-F238E27FC236}">
                <a16:creationId xmlns:a16="http://schemas.microsoft.com/office/drawing/2014/main" id="{315B6CB4-3FE4-40A5-9D3D-D3C68CE80ACF}"/>
              </a:ext>
            </a:extLst>
          </p:cNvPr>
          <p:cNvSpPr>
            <a:spLocks noChangeAspect="1"/>
          </p:cNvSpPr>
          <p:nvPr/>
        </p:nvSpPr>
        <p:spPr>
          <a:xfrm>
            <a:off x="4406332" y="1683221"/>
            <a:ext cx="4489485" cy="1078812"/>
          </a:xfrm>
          <a:custGeom>
            <a:avLst/>
            <a:gdLst>
              <a:gd name="connsiteX0" fmla="*/ 0 w 2614613"/>
              <a:gd name="connsiteY0" fmla="*/ 385762 h 585787"/>
              <a:gd name="connsiteX1" fmla="*/ 100013 w 2614613"/>
              <a:gd name="connsiteY1" fmla="*/ 471487 h 585787"/>
              <a:gd name="connsiteX2" fmla="*/ 195263 w 2614613"/>
              <a:gd name="connsiteY2" fmla="*/ 585787 h 585787"/>
              <a:gd name="connsiteX3" fmla="*/ 266700 w 2614613"/>
              <a:gd name="connsiteY3" fmla="*/ 585787 h 585787"/>
              <a:gd name="connsiteX4" fmla="*/ 428625 w 2614613"/>
              <a:gd name="connsiteY4" fmla="*/ 485775 h 585787"/>
              <a:gd name="connsiteX5" fmla="*/ 523875 w 2614613"/>
              <a:gd name="connsiteY5" fmla="*/ 438150 h 585787"/>
              <a:gd name="connsiteX6" fmla="*/ 661988 w 2614613"/>
              <a:gd name="connsiteY6" fmla="*/ 433387 h 585787"/>
              <a:gd name="connsiteX7" fmla="*/ 790575 w 2614613"/>
              <a:gd name="connsiteY7" fmla="*/ 423862 h 585787"/>
              <a:gd name="connsiteX8" fmla="*/ 1428750 w 2614613"/>
              <a:gd name="connsiteY8" fmla="*/ 338137 h 585787"/>
              <a:gd name="connsiteX9" fmla="*/ 1785938 w 2614613"/>
              <a:gd name="connsiteY9" fmla="*/ 328612 h 585787"/>
              <a:gd name="connsiteX10" fmla="*/ 2162175 w 2614613"/>
              <a:gd name="connsiteY10" fmla="*/ 209550 h 585787"/>
              <a:gd name="connsiteX11" fmla="*/ 2424113 w 2614613"/>
              <a:gd name="connsiteY11" fmla="*/ 71437 h 585787"/>
              <a:gd name="connsiteX12" fmla="*/ 2614613 w 2614613"/>
              <a:gd name="connsiteY12" fmla="*/ 0 h 585787"/>
              <a:gd name="connsiteX13" fmla="*/ 2247900 w 2614613"/>
              <a:gd name="connsiteY13" fmla="*/ 90487 h 585787"/>
              <a:gd name="connsiteX14" fmla="*/ 2114550 w 2614613"/>
              <a:gd name="connsiteY14" fmla="*/ 161925 h 585787"/>
              <a:gd name="connsiteX15" fmla="*/ 1728788 w 2614613"/>
              <a:gd name="connsiteY15" fmla="*/ 247650 h 585787"/>
              <a:gd name="connsiteX16" fmla="*/ 1309688 w 2614613"/>
              <a:gd name="connsiteY16" fmla="*/ 252412 h 585787"/>
              <a:gd name="connsiteX17" fmla="*/ 881063 w 2614613"/>
              <a:gd name="connsiteY17" fmla="*/ 261937 h 585787"/>
              <a:gd name="connsiteX18" fmla="*/ 600075 w 2614613"/>
              <a:gd name="connsiteY18" fmla="*/ 261937 h 585787"/>
              <a:gd name="connsiteX19" fmla="*/ 404813 w 2614613"/>
              <a:gd name="connsiteY19" fmla="*/ 304800 h 585787"/>
              <a:gd name="connsiteX20" fmla="*/ 261938 w 2614613"/>
              <a:gd name="connsiteY20" fmla="*/ 323850 h 585787"/>
              <a:gd name="connsiteX21" fmla="*/ 166688 w 2614613"/>
              <a:gd name="connsiteY21" fmla="*/ 290512 h 585787"/>
              <a:gd name="connsiteX22" fmla="*/ 0 w 2614613"/>
              <a:gd name="connsiteY22" fmla="*/ 385762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4613" h="585787">
                <a:moveTo>
                  <a:pt x="0" y="385762"/>
                </a:moveTo>
                <a:lnTo>
                  <a:pt x="100013" y="471487"/>
                </a:lnTo>
                <a:lnTo>
                  <a:pt x="195263" y="585787"/>
                </a:lnTo>
                <a:lnTo>
                  <a:pt x="266700" y="585787"/>
                </a:lnTo>
                <a:lnTo>
                  <a:pt x="428625" y="485775"/>
                </a:lnTo>
                <a:lnTo>
                  <a:pt x="523875" y="438150"/>
                </a:lnTo>
                <a:lnTo>
                  <a:pt x="661988" y="433387"/>
                </a:lnTo>
                <a:lnTo>
                  <a:pt x="790575" y="423862"/>
                </a:lnTo>
                <a:lnTo>
                  <a:pt x="1428750" y="338137"/>
                </a:lnTo>
                <a:lnTo>
                  <a:pt x="1785938" y="328612"/>
                </a:lnTo>
                <a:lnTo>
                  <a:pt x="2162175" y="209550"/>
                </a:lnTo>
                <a:lnTo>
                  <a:pt x="2424113" y="71437"/>
                </a:lnTo>
                <a:lnTo>
                  <a:pt x="2614613" y="0"/>
                </a:lnTo>
                <a:lnTo>
                  <a:pt x="2247900" y="90487"/>
                </a:lnTo>
                <a:lnTo>
                  <a:pt x="2114550" y="161925"/>
                </a:lnTo>
                <a:lnTo>
                  <a:pt x="1728788" y="247650"/>
                </a:lnTo>
                <a:lnTo>
                  <a:pt x="1309688" y="252412"/>
                </a:lnTo>
                <a:lnTo>
                  <a:pt x="881063" y="261937"/>
                </a:lnTo>
                <a:lnTo>
                  <a:pt x="600075" y="261937"/>
                </a:lnTo>
                <a:lnTo>
                  <a:pt x="404813" y="304800"/>
                </a:lnTo>
                <a:lnTo>
                  <a:pt x="261938" y="323850"/>
                </a:lnTo>
                <a:lnTo>
                  <a:pt x="166688" y="290512"/>
                </a:lnTo>
                <a:lnTo>
                  <a:pt x="0" y="385762"/>
                </a:lnTo>
                <a:close/>
              </a:path>
            </a:pathLst>
          </a:custGeom>
          <a:solidFill>
            <a:schemeClr val="bg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9A35D6D5-0F5D-4F20-B6F6-BAAF5F0E9D72}"/>
              </a:ext>
            </a:extLst>
          </p:cNvPr>
          <p:cNvSpPr/>
          <p:nvPr/>
        </p:nvSpPr>
        <p:spPr>
          <a:xfrm>
            <a:off x="-1" y="52075"/>
            <a:ext cx="11773295" cy="471843"/>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DB07DBCF-B7C7-4FE9-9A17-1C84202A7390}"/>
              </a:ext>
            </a:extLst>
          </p:cNvPr>
          <p:cNvCxnSpPr>
            <a:cxnSpLocks/>
          </p:cNvCxnSpPr>
          <p:nvPr/>
        </p:nvCxnSpPr>
        <p:spPr>
          <a:xfrm flipV="1">
            <a:off x="-35170" y="-221705"/>
            <a:ext cx="12161520" cy="101367"/>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27E5FCC-986C-44B2-9648-D2EF59EB0FB2}"/>
              </a:ext>
            </a:extLst>
          </p:cNvPr>
          <p:cNvCxnSpPr/>
          <p:nvPr/>
        </p:nvCxnSpPr>
        <p:spPr>
          <a:xfrm>
            <a:off x="11256125" y="-110820"/>
            <a:ext cx="0" cy="1118042"/>
          </a:xfrm>
          <a:prstGeom prst="straightConnector1">
            <a:avLst/>
          </a:prstGeom>
          <a:ln w="38100">
            <a:no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34" name="TextBox 33">
            <a:extLst>
              <a:ext uri="{FF2B5EF4-FFF2-40B4-BE49-F238E27FC236}">
                <a16:creationId xmlns:a16="http://schemas.microsoft.com/office/drawing/2014/main" id="{EA9D092E-B286-4AC5-BCD0-BD307B4BCF80}"/>
              </a:ext>
            </a:extLst>
          </p:cNvPr>
          <p:cNvSpPr txBox="1"/>
          <p:nvPr/>
        </p:nvSpPr>
        <p:spPr>
          <a:xfrm>
            <a:off x="3679858" y="-6083"/>
            <a:ext cx="1066254" cy="396127"/>
          </a:xfrm>
          <a:prstGeom prst="rect">
            <a:avLst/>
          </a:prstGeom>
          <a:noFill/>
          <a:ln>
            <a:noFill/>
          </a:ln>
        </p:spPr>
        <p:txBody>
          <a:bodyPr wrap="none" rtlCol="0">
            <a:spAutoFit/>
          </a:bodyPr>
          <a:lstStyle/>
          <a:p>
            <a:r>
              <a:rPr lang="en-US" b="1" dirty="0"/>
              <a:t>Sea Level</a:t>
            </a:r>
          </a:p>
        </p:txBody>
      </p:sp>
      <p:pic>
        <p:nvPicPr>
          <p:cNvPr id="40" name="Picture 39">
            <a:extLst>
              <a:ext uri="{FF2B5EF4-FFF2-40B4-BE49-F238E27FC236}">
                <a16:creationId xmlns:a16="http://schemas.microsoft.com/office/drawing/2014/main" id="{A83BD045-0FC8-44B9-8855-503370A577CF}"/>
              </a:ext>
            </a:extLst>
          </p:cNvPr>
          <p:cNvPicPr>
            <a:picLocks noChangeAspect="1"/>
          </p:cNvPicPr>
          <p:nvPr/>
        </p:nvPicPr>
        <p:blipFill rotWithShape="1">
          <a:blip r:embed="rId8" cstate="screen">
            <a:alphaModFix amt="35000"/>
            <a:extLst>
              <a:ext uri="{28A0092B-C50C-407E-A947-70E740481C1C}">
                <a14:useLocalDpi xmlns:a14="http://schemas.microsoft.com/office/drawing/2010/main"/>
              </a:ext>
            </a:extLst>
          </a:blip>
          <a:srcRect l="709" t="39185"/>
          <a:stretch/>
        </p:blipFill>
        <p:spPr>
          <a:xfrm>
            <a:off x="74351" y="2291436"/>
            <a:ext cx="11628317" cy="1996239"/>
          </a:xfrm>
          <a:prstGeom prst="rect">
            <a:avLst/>
          </a:prstGeom>
          <a:ln>
            <a:noFill/>
          </a:ln>
        </p:spPr>
      </p:pic>
      <p:sp>
        <p:nvSpPr>
          <p:cNvPr id="41" name="Freeform: Shape 40">
            <a:extLst>
              <a:ext uri="{FF2B5EF4-FFF2-40B4-BE49-F238E27FC236}">
                <a16:creationId xmlns:a16="http://schemas.microsoft.com/office/drawing/2014/main" id="{F2C97443-1603-4694-930F-E102AD75F831}"/>
              </a:ext>
            </a:extLst>
          </p:cNvPr>
          <p:cNvSpPr/>
          <p:nvPr/>
        </p:nvSpPr>
        <p:spPr>
          <a:xfrm>
            <a:off x="4482718" y="1015011"/>
            <a:ext cx="7219950" cy="1285944"/>
          </a:xfrm>
          <a:custGeom>
            <a:avLst/>
            <a:gdLst>
              <a:gd name="connsiteX0" fmla="*/ 7200900 w 7219950"/>
              <a:gd name="connsiteY0" fmla="*/ 0 h 1247775"/>
              <a:gd name="connsiteX1" fmla="*/ 6467475 w 7219950"/>
              <a:gd name="connsiteY1" fmla="*/ 276225 h 1247775"/>
              <a:gd name="connsiteX2" fmla="*/ 5762625 w 7219950"/>
              <a:gd name="connsiteY2" fmla="*/ 400050 h 1247775"/>
              <a:gd name="connsiteX3" fmla="*/ 5057775 w 7219950"/>
              <a:gd name="connsiteY3" fmla="*/ 495300 h 1247775"/>
              <a:gd name="connsiteX4" fmla="*/ 4591050 w 7219950"/>
              <a:gd name="connsiteY4" fmla="*/ 628650 h 1247775"/>
              <a:gd name="connsiteX5" fmla="*/ 4381500 w 7219950"/>
              <a:gd name="connsiteY5" fmla="*/ 628650 h 1247775"/>
              <a:gd name="connsiteX6" fmla="*/ 4181475 w 7219950"/>
              <a:gd name="connsiteY6" fmla="*/ 704850 h 1247775"/>
              <a:gd name="connsiteX7" fmla="*/ 3533775 w 7219950"/>
              <a:gd name="connsiteY7" fmla="*/ 866775 h 1247775"/>
              <a:gd name="connsiteX8" fmla="*/ 3248025 w 7219950"/>
              <a:gd name="connsiteY8" fmla="*/ 1000125 h 1247775"/>
              <a:gd name="connsiteX9" fmla="*/ 2343150 w 7219950"/>
              <a:gd name="connsiteY9" fmla="*/ 1123950 h 1247775"/>
              <a:gd name="connsiteX10" fmla="*/ 800100 w 7219950"/>
              <a:gd name="connsiteY10" fmla="*/ 1133475 h 1247775"/>
              <a:gd name="connsiteX11" fmla="*/ 523875 w 7219950"/>
              <a:gd name="connsiteY11" fmla="*/ 1181100 h 1247775"/>
              <a:gd name="connsiteX12" fmla="*/ 342900 w 7219950"/>
              <a:gd name="connsiteY12" fmla="*/ 1190625 h 1247775"/>
              <a:gd name="connsiteX13" fmla="*/ 142875 w 7219950"/>
              <a:gd name="connsiteY13" fmla="*/ 1143000 h 1247775"/>
              <a:gd name="connsiteX14" fmla="*/ 0 w 7219950"/>
              <a:gd name="connsiteY14" fmla="*/ 1247775 h 1247775"/>
              <a:gd name="connsiteX15" fmla="*/ 1409700 w 7219950"/>
              <a:gd name="connsiteY15" fmla="*/ 1247775 h 1247775"/>
              <a:gd name="connsiteX16" fmla="*/ 5895975 w 7219950"/>
              <a:gd name="connsiteY16" fmla="*/ 1238250 h 1247775"/>
              <a:gd name="connsiteX17" fmla="*/ 6105525 w 7219950"/>
              <a:gd name="connsiteY17" fmla="*/ 1038225 h 1247775"/>
              <a:gd name="connsiteX18" fmla="*/ 6229350 w 7219950"/>
              <a:gd name="connsiteY18" fmla="*/ 962025 h 1247775"/>
              <a:gd name="connsiteX19" fmla="*/ 6362700 w 7219950"/>
              <a:gd name="connsiteY19" fmla="*/ 638175 h 1247775"/>
              <a:gd name="connsiteX20" fmla="*/ 6553200 w 7219950"/>
              <a:gd name="connsiteY20" fmla="*/ 504825 h 1247775"/>
              <a:gd name="connsiteX21" fmla="*/ 6724650 w 7219950"/>
              <a:gd name="connsiteY21" fmla="*/ 419100 h 1247775"/>
              <a:gd name="connsiteX22" fmla="*/ 6858000 w 7219950"/>
              <a:gd name="connsiteY22" fmla="*/ 266700 h 1247775"/>
              <a:gd name="connsiteX23" fmla="*/ 7219950 w 7219950"/>
              <a:gd name="connsiteY23" fmla="*/ 457200 h 1247775"/>
              <a:gd name="connsiteX24" fmla="*/ 7200900 w 7219950"/>
              <a:gd name="connsiteY24" fmla="*/ 0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9950" h="1247775">
                <a:moveTo>
                  <a:pt x="7200900" y="0"/>
                </a:moveTo>
                <a:lnTo>
                  <a:pt x="6467475" y="276225"/>
                </a:lnTo>
                <a:lnTo>
                  <a:pt x="5762625" y="400050"/>
                </a:lnTo>
                <a:lnTo>
                  <a:pt x="5057775" y="495300"/>
                </a:lnTo>
                <a:lnTo>
                  <a:pt x="4591050" y="628650"/>
                </a:lnTo>
                <a:lnTo>
                  <a:pt x="4381500" y="628650"/>
                </a:lnTo>
                <a:lnTo>
                  <a:pt x="4181475" y="704850"/>
                </a:lnTo>
                <a:lnTo>
                  <a:pt x="3533775" y="866775"/>
                </a:lnTo>
                <a:lnTo>
                  <a:pt x="3248025" y="1000125"/>
                </a:lnTo>
                <a:lnTo>
                  <a:pt x="2343150" y="1123950"/>
                </a:lnTo>
                <a:lnTo>
                  <a:pt x="800100" y="1133475"/>
                </a:lnTo>
                <a:lnTo>
                  <a:pt x="523875" y="1181100"/>
                </a:lnTo>
                <a:lnTo>
                  <a:pt x="342900" y="1190625"/>
                </a:lnTo>
                <a:lnTo>
                  <a:pt x="142875" y="1143000"/>
                </a:lnTo>
                <a:lnTo>
                  <a:pt x="0" y="1247775"/>
                </a:lnTo>
                <a:lnTo>
                  <a:pt x="1409700" y="1247775"/>
                </a:lnTo>
                <a:lnTo>
                  <a:pt x="5895975" y="1238250"/>
                </a:lnTo>
                <a:lnTo>
                  <a:pt x="6105525" y="1038225"/>
                </a:lnTo>
                <a:lnTo>
                  <a:pt x="6229350" y="962025"/>
                </a:lnTo>
                <a:lnTo>
                  <a:pt x="6362700" y="638175"/>
                </a:lnTo>
                <a:lnTo>
                  <a:pt x="6553200" y="504825"/>
                </a:lnTo>
                <a:lnTo>
                  <a:pt x="6724650" y="419100"/>
                </a:lnTo>
                <a:lnTo>
                  <a:pt x="6858000" y="266700"/>
                </a:lnTo>
                <a:lnTo>
                  <a:pt x="7219950" y="457200"/>
                </a:lnTo>
                <a:lnTo>
                  <a:pt x="7200900" y="0"/>
                </a:lnTo>
                <a:close/>
              </a:path>
            </a:pathLst>
          </a:custGeom>
          <a:solidFill>
            <a:srgbClr val="F7C475">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DB935EF-B803-493C-9057-19DAB6B55380}"/>
              </a:ext>
            </a:extLst>
          </p:cNvPr>
          <p:cNvSpPr txBox="1"/>
          <p:nvPr/>
        </p:nvSpPr>
        <p:spPr>
          <a:xfrm>
            <a:off x="11738125" y="52075"/>
            <a:ext cx="535724" cy="396127"/>
          </a:xfrm>
          <a:prstGeom prst="rect">
            <a:avLst/>
          </a:prstGeom>
          <a:noFill/>
          <a:ln>
            <a:noFill/>
          </a:ln>
        </p:spPr>
        <p:txBody>
          <a:bodyPr wrap="none" rtlCol="0">
            <a:spAutoFit/>
          </a:bodyPr>
          <a:lstStyle/>
          <a:p>
            <a:r>
              <a:rPr lang="en-US" b="1" dirty="0">
                <a:solidFill>
                  <a:srgbClr val="FFFF00"/>
                </a:solidFill>
              </a:rPr>
              <a:t>500</a:t>
            </a:r>
          </a:p>
        </p:txBody>
      </p:sp>
      <p:sp>
        <p:nvSpPr>
          <p:cNvPr id="8" name="TextBox 7">
            <a:extLst>
              <a:ext uri="{FF2B5EF4-FFF2-40B4-BE49-F238E27FC236}">
                <a16:creationId xmlns:a16="http://schemas.microsoft.com/office/drawing/2014/main" id="{F4231144-245E-4F80-BCF1-7C84A03FD391}"/>
              </a:ext>
            </a:extLst>
          </p:cNvPr>
          <p:cNvSpPr txBox="1"/>
          <p:nvPr/>
        </p:nvSpPr>
        <p:spPr>
          <a:xfrm>
            <a:off x="11621106" y="523918"/>
            <a:ext cx="652743" cy="396127"/>
          </a:xfrm>
          <a:prstGeom prst="rect">
            <a:avLst/>
          </a:prstGeom>
          <a:noFill/>
          <a:ln>
            <a:noFill/>
          </a:ln>
        </p:spPr>
        <p:txBody>
          <a:bodyPr wrap="none" rtlCol="0">
            <a:spAutoFit/>
          </a:bodyPr>
          <a:lstStyle/>
          <a:p>
            <a:r>
              <a:rPr lang="en-US" b="1" dirty="0">
                <a:solidFill>
                  <a:srgbClr val="FFFF00"/>
                </a:solidFill>
              </a:rPr>
              <a:t>1000</a:t>
            </a:r>
          </a:p>
        </p:txBody>
      </p:sp>
      <p:sp>
        <p:nvSpPr>
          <p:cNvPr id="9" name="TextBox 8">
            <a:extLst>
              <a:ext uri="{FF2B5EF4-FFF2-40B4-BE49-F238E27FC236}">
                <a16:creationId xmlns:a16="http://schemas.microsoft.com/office/drawing/2014/main" id="{B850E7C5-96F2-40BB-8F86-C5E06AC9563A}"/>
              </a:ext>
            </a:extLst>
          </p:cNvPr>
          <p:cNvSpPr txBox="1"/>
          <p:nvPr/>
        </p:nvSpPr>
        <p:spPr>
          <a:xfrm>
            <a:off x="11621106" y="995761"/>
            <a:ext cx="652743" cy="396127"/>
          </a:xfrm>
          <a:prstGeom prst="rect">
            <a:avLst/>
          </a:prstGeom>
          <a:noFill/>
          <a:ln>
            <a:noFill/>
          </a:ln>
        </p:spPr>
        <p:txBody>
          <a:bodyPr wrap="none" rtlCol="0">
            <a:spAutoFit/>
          </a:bodyPr>
          <a:lstStyle/>
          <a:p>
            <a:r>
              <a:rPr lang="en-US" b="1" dirty="0">
                <a:solidFill>
                  <a:srgbClr val="FFFF00"/>
                </a:solidFill>
              </a:rPr>
              <a:t>1500</a:t>
            </a:r>
          </a:p>
        </p:txBody>
      </p:sp>
      <p:sp>
        <p:nvSpPr>
          <p:cNvPr id="10" name="TextBox 9">
            <a:extLst>
              <a:ext uri="{FF2B5EF4-FFF2-40B4-BE49-F238E27FC236}">
                <a16:creationId xmlns:a16="http://schemas.microsoft.com/office/drawing/2014/main" id="{E0006F31-06CB-46FB-BED7-2903D51427DA}"/>
              </a:ext>
            </a:extLst>
          </p:cNvPr>
          <p:cNvSpPr txBox="1"/>
          <p:nvPr/>
        </p:nvSpPr>
        <p:spPr>
          <a:xfrm>
            <a:off x="11621106" y="1467604"/>
            <a:ext cx="652743" cy="396127"/>
          </a:xfrm>
          <a:prstGeom prst="rect">
            <a:avLst/>
          </a:prstGeom>
          <a:noFill/>
          <a:ln>
            <a:noFill/>
          </a:ln>
        </p:spPr>
        <p:txBody>
          <a:bodyPr wrap="none" rtlCol="0">
            <a:spAutoFit/>
          </a:bodyPr>
          <a:lstStyle/>
          <a:p>
            <a:r>
              <a:rPr lang="en-US" b="1" dirty="0">
                <a:solidFill>
                  <a:srgbClr val="FFFF00"/>
                </a:solidFill>
              </a:rPr>
              <a:t>2000</a:t>
            </a:r>
          </a:p>
        </p:txBody>
      </p:sp>
      <p:sp>
        <p:nvSpPr>
          <p:cNvPr id="11" name="TextBox 10">
            <a:extLst>
              <a:ext uri="{FF2B5EF4-FFF2-40B4-BE49-F238E27FC236}">
                <a16:creationId xmlns:a16="http://schemas.microsoft.com/office/drawing/2014/main" id="{70E45FFA-5042-4090-8B0B-61DE5FD4564F}"/>
              </a:ext>
            </a:extLst>
          </p:cNvPr>
          <p:cNvSpPr txBox="1"/>
          <p:nvPr/>
        </p:nvSpPr>
        <p:spPr>
          <a:xfrm>
            <a:off x="11621106" y="1939447"/>
            <a:ext cx="652743" cy="396127"/>
          </a:xfrm>
          <a:prstGeom prst="rect">
            <a:avLst/>
          </a:prstGeom>
          <a:noFill/>
          <a:ln>
            <a:noFill/>
          </a:ln>
        </p:spPr>
        <p:txBody>
          <a:bodyPr wrap="none" rtlCol="0">
            <a:spAutoFit/>
          </a:bodyPr>
          <a:lstStyle/>
          <a:p>
            <a:r>
              <a:rPr lang="en-US" b="1" dirty="0">
                <a:solidFill>
                  <a:srgbClr val="FFFF00"/>
                </a:solidFill>
              </a:rPr>
              <a:t>2500</a:t>
            </a:r>
          </a:p>
        </p:txBody>
      </p:sp>
      <p:sp>
        <p:nvSpPr>
          <p:cNvPr id="12" name="TextBox 11">
            <a:extLst>
              <a:ext uri="{FF2B5EF4-FFF2-40B4-BE49-F238E27FC236}">
                <a16:creationId xmlns:a16="http://schemas.microsoft.com/office/drawing/2014/main" id="{1ABF63F3-A8F8-4236-B509-FA72F2EC6871}"/>
              </a:ext>
            </a:extLst>
          </p:cNvPr>
          <p:cNvSpPr txBox="1"/>
          <p:nvPr/>
        </p:nvSpPr>
        <p:spPr>
          <a:xfrm>
            <a:off x="11621106" y="2411290"/>
            <a:ext cx="652743" cy="396127"/>
          </a:xfrm>
          <a:prstGeom prst="rect">
            <a:avLst/>
          </a:prstGeom>
          <a:noFill/>
          <a:ln>
            <a:noFill/>
          </a:ln>
        </p:spPr>
        <p:txBody>
          <a:bodyPr wrap="none" rtlCol="0">
            <a:spAutoFit/>
          </a:bodyPr>
          <a:lstStyle/>
          <a:p>
            <a:r>
              <a:rPr lang="en-US" b="1" dirty="0">
                <a:solidFill>
                  <a:srgbClr val="FFFF00"/>
                </a:solidFill>
              </a:rPr>
              <a:t>3000</a:t>
            </a:r>
          </a:p>
        </p:txBody>
      </p:sp>
      <p:sp>
        <p:nvSpPr>
          <p:cNvPr id="13" name="TextBox 12">
            <a:extLst>
              <a:ext uri="{FF2B5EF4-FFF2-40B4-BE49-F238E27FC236}">
                <a16:creationId xmlns:a16="http://schemas.microsoft.com/office/drawing/2014/main" id="{7567B344-D526-4F6E-8919-6FB04D65057E}"/>
              </a:ext>
            </a:extLst>
          </p:cNvPr>
          <p:cNvSpPr txBox="1"/>
          <p:nvPr/>
        </p:nvSpPr>
        <p:spPr>
          <a:xfrm>
            <a:off x="11621106" y="2883133"/>
            <a:ext cx="652743" cy="396127"/>
          </a:xfrm>
          <a:prstGeom prst="rect">
            <a:avLst/>
          </a:prstGeom>
          <a:noFill/>
          <a:ln>
            <a:noFill/>
          </a:ln>
        </p:spPr>
        <p:txBody>
          <a:bodyPr wrap="none" rtlCol="0">
            <a:spAutoFit/>
          </a:bodyPr>
          <a:lstStyle/>
          <a:p>
            <a:r>
              <a:rPr lang="en-US" b="1" dirty="0">
                <a:solidFill>
                  <a:srgbClr val="FFFF00"/>
                </a:solidFill>
              </a:rPr>
              <a:t>3500</a:t>
            </a:r>
          </a:p>
        </p:txBody>
      </p:sp>
      <p:sp>
        <p:nvSpPr>
          <p:cNvPr id="14" name="TextBox 13">
            <a:extLst>
              <a:ext uri="{FF2B5EF4-FFF2-40B4-BE49-F238E27FC236}">
                <a16:creationId xmlns:a16="http://schemas.microsoft.com/office/drawing/2014/main" id="{8446021C-C7ED-46E5-8AB2-9F23F30C3E84}"/>
              </a:ext>
            </a:extLst>
          </p:cNvPr>
          <p:cNvSpPr txBox="1"/>
          <p:nvPr/>
        </p:nvSpPr>
        <p:spPr>
          <a:xfrm>
            <a:off x="11621106" y="3354977"/>
            <a:ext cx="652743" cy="396127"/>
          </a:xfrm>
          <a:prstGeom prst="rect">
            <a:avLst/>
          </a:prstGeom>
          <a:noFill/>
          <a:ln>
            <a:noFill/>
          </a:ln>
        </p:spPr>
        <p:txBody>
          <a:bodyPr wrap="none" rtlCol="0">
            <a:spAutoFit/>
          </a:bodyPr>
          <a:lstStyle/>
          <a:p>
            <a:r>
              <a:rPr lang="en-US" b="1" dirty="0">
                <a:solidFill>
                  <a:srgbClr val="FFFF00"/>
                </a:solidFill>
              </a:rPr>
              <a:t>4000</a:t>
            </a:r>
          </a:p>
        </p:txBody>
      </p:sp>
      <p:sp>
        <p:nvSpPr>
          <p:cNvPr id="15" name="TextBox 14">
            <a:extLst>
              <a:ext uri="{FF2B5EF4-FFF2-40B4-BE49-F238E27FC236}">
                <a16:creationId xmlns:a16="http://schemas.microsoft.com/office/drawing/2014/main" id="{69ECBE9A-C493-4EB2-96A2-25245D3DC188}"/>
              </a:ext>
            </a:extLst>
          </p:cNvPr>
          <p:cNvSpPr txBox="1"/>
          <p:nvPr/>
        </p:nvSpPr>
        <p:spPr>
          <a:xfrm>
            <a:off x="11621106" y="3826820"/>
            <a:ext cx="652743" cy="396127"/>
          </a:xfrm>
          <a:prstGeom prst="rect">
            <a:avLst/>
          </a:prstGeom>
          <a:noFill/>
          <a:ln>
            <a:noFill/>
          </a:ln>
        </p:spPr>
        <p:txBody>
          <a:bodyPr wrap="none" rtlCol="0">
            <a:spAutoFit/>
          </a:bodyPr>
          <a:lstStyle/>
          <a:p>
            <a:r>
              <a:rPr lang="en-US" b="1" dirty="0">
                <a:solidFill>
                  <a:srgbClr val="FFFF00"/>
                </a:solidFill>
              </a:rPr>
              <a:t>4500</a:t>
            </a:r>
          </a:p>
        </p:txBody>
      </p:sp>
      <p:sp>
        <p:nvSpPr>
          <p:cNvPr id="16" name="TextBox 15">
            <a:extLst>
              <a:ext uri="{FF2B5EF4-FFF2-40B4-BE49-F238E27FC236}">
                <a16:creationId xmlns:a16="http://schemas.microsoft.com/office/drawing/2014/main" id="{10950D03-C0E9-47BF-9546-A0A893AEF75C}"/>
              </a:ext>
            </a:extLst>
          </p:cNvPr>
          <p:cNvSpPr txBox="1"/>
          <p:nvPr/>
        </p:nvSpPr>
        <p:spPr>
          <a:xfrm>
            <a:off x="11621106" y="4298663"/>
            <a:ext cx="652743" cy="396127"/>
          </a:xfrm>
          <a:prstGeom prst="rect">
            <a:avLst/>
          </a:prstGeom>
          <a:noFill/>
          <a:ln>
            <a:noFill/>
          </a:ln>
        </p:spPr>
        <p:txBody>
          <a:bodyPr wrap="none" rtlCol="0">
            <a:spAutoFit/>
          </a:bodyPr>
          <a:lstStyle/>
          <a:p>
            <a:r>
              <a:rPr lang="en-US" b="1" dirty="0">
                <a:solidFill>
                  <a:srgbClr val="FFFF00"/>
                </a:solidFill>
              </a:rPr>
              <a:t>5000</a:t>
            </a:r>
          </a:p>
        </p:txBody>
      </p:sp>
      <p:sp>
        <p:nvSpPr>
          <p:cNvPr id="17" name="TextBox 16">
            <a:extLst>
              <a:ext uri="{FF2B5EF4-FFF2-40B4-BE49-F238E27FC236}">
                <a16:creationId xmlns:a16="http://schemas.microsoft.com/office/drawing/2014/main" id="{0DEE9F2A-3B47-4BF4-99B3-AD24B699862B}"/>
              </a:ext>
            </a:extLst>
          </p:cNvPr>
          <p:cNvSpPr txBox="1"/>
          <p:nvPr/>
        </p:nvSpPr>
        <p:spPr>
          <a:xfrm>
            <a:off x="11621106" y="4770506"/>
            <a:ext cx="652743" cy="396127"/>
          </a:xfrm>
          <a:prstGeom prst="rect">
            <a:avLst/>
          </a:prstGeom>
          <a:noFill/>
          <a:ln>
            <a:noFill/>
          </a:ln>
        </p:spPr>
        <p:txBody>
          <a:bodyPr wrap="none" rtlCol="0">
            <a:spAutoFit/>
          </a:bodyPr>
          <a:lstStyle/>
          <a:p>
            <a:r>
              <a:rPr lang="en-US" b="1" dirty="0">
                <a:solidFill>
                  <a:srgbClr val="FFFF00"/>
                </a:solidFill>
              </a:rPr>
              <a:t>5500</a:t>
            </a:r>
          </a:p>
        </p:txBody>
      </p:sp>
      <p:sp>
        <p:nvSpPr>
          <p:cNvPr id="18" name="TextBox 17">
            <a:extLst>
              <a:ext uri="{FF2B5EF4-FFF2-40B4-BE49-F238E27FC236}">
                <a16:creationId xmlns:a16="http://schemas.microsoft.com/office/drawing/2014/main" id="{B36A9244-20BA-4E07-B54B-E93516E6A405}"/>
              </a:ext>
            </a:extLst>
          </p:cNvPr>
          <p:cNvSpPr txBox="1"/>
          <p:nvPr/>
        </p:nvSpPr>
        <p:spPr>
          <a:xfrm>
            <a:off x="11621106" y="5242349"/>
            <a:ext cx="652743" cy="396127"/>
          </a:xfrm>
          <a:prstGeom prst="rect">
            <a:avLst/>
          </a:prstGeom>
          <a:noFill/>
          <a:ln>
            <a:noFill/>
          </a:ln>
        </p:spPr>
        <p:txBody>
          <a:bodyPr wrap="none" rtlCol="0">
            <a:spAutoFit/>
          </a:bodyPr>
          <a:lstStyle/>
          <a:p>
            <a:r>
              <a:rPr lang="en-US" b="1" dirty="0">
                <a:solidFill>
                  <a:srgbClr val="FFFF00"/>
                </a:solidFill>
              </a:rPr>
              <a:t>6000</a:t>
            </a:r>
          </a:p>
        </p:txBody>
      </p:sp>
      <p:sp>
        <p:nvSpPr>
          <p:cNvPr id="19" name="TextBox 18">
            <a:extLst>
              <a:ext uri="{FF2B5EF4-FFF2-40B4-BE49-F238E27FC236}">
                <a16:creationId xmlns:a16="http://schemas.microsoft.com/office/drawing/2014/main" id="{30EB3164-5943-430D-BA70-9C524E6DD3B1}"/>
              </a:ext>
            </a:extLst>
          </p:cNvPr>
          <p:cNvSpPr txBox="1"/>
          <p:nvPr/>
        </p:nvSpPr>
        <p:spPr>
          <a:xfrm>
            <a:off x="11621106" y="5714192"/>
            <a:ext cx="652743" cy="396127"/>
          </a:xfrm>
          <a:prstGeom prst="rect">
            <a:avLst/>
          </a:prstGeom>
          <a:noFill/>
          <a:ln>
            <a:noFill/>
          </a:ln>
        </p:spPr>
        <p:txBody>
          <a:bodyPr wrap="none" rtlCol="0">
            <a:spAutoFit/>
          </a:bodyPr>
          <a:lstStyle/>
          <a:p>
            <a:r>
              <a:rPr lang="en-US" b="1" dirty="0">
                <a:solidFill>
                  <a:srgbClr val="FFFF00"/>
                </a:solidFill>
              </a:rPr>
              <a:t>6500</a:t>
            </a:r>
          </a:p>
        </p:txBody>
      </p:sp>
      <p:sp>
        <p:nvSpPr>
          <p:cNvPr id="20" name="TextBox 19">
            <a:extLst>
              <a:ext uri="{FF2B5EF4-FFF2-40B4-BE49-F238E27FC236}">
                <a16:creationId xmlns:a16="http://schemas.microsoft.com/office/drawing/2014/main" id="{E5AF6A80-24CA-4FB4-85B9-FCDD95D03446}"/>
              </a:ext>
            </a:extLst>
          </p:cNvPr>
          <p:cNvSpPr txBox="1"/>
          <p:nvPr/>
        </p:nvSpPr>
        <p:spPr>
          <a:xfrm>
            <a:off x="11621106" y="6186040"/>
            <a:ext cx="652743" cy="396127"/>
          </a:xfrm>
          <a:prstGeom prst="rect">
            <a:avLst/>
          </a:prstGeom>
          <a:noFill/>
          <a:ln>
            <a:noFill/>
          </a:ln>
        </p:spPr>
        <p:txBody>
          <a:bodyPr wrap="none" rtlCol="0">
            <a:spAutoFit/>
          </a:bodyPr>
          <a:lstStyle/>
          <a:p>
            <a:r>
              <a:rPr lang="en-US" b="1" dirty="0">
                <a:solidFill>
                  <a:srgbClr val="FFFF00"/>
                </a:solidFill>
              </a:rPr>
              <a:t>7000</a:t>
            </a:r>
          </a:p>
        </p:txBody>
      </p:sp>
      <p:sp>
        <p:nvSpPr>
          <p:cNvPr id="54" name="TextBox 53">
            <a:extLst>
              <a:ext uri="{FF2B5EF4-FFF2-40B4-BE49-F238E27FC236}">
                <a16:creationId xmlns:a16="http://schemas.microsoft.com/office/drawing/2014/main" id="{71A19B9F-D908-43F0-B992-5D24CA3D82E4}"/>
              </a:ext>
            </a:extLst>
          </p:cNvPr>
          <p:cNvSpPr txBox="1"/>
          <p:nvPr/>
        </p:nvSpPr>
        <p:spPr>
          <a:xfrm rot="20688023">
            <a:off x="642721" y="3803214"/>
            <a:ext cx="2948949" cy="396127"/>
          </a:xfrm>
          <a:prstGeom prst="rect">
            <a:avLst/>
          </a:prstGeom>
          <a:noFill/>
        </p:spPr>
        <p:txBody>
          <a:bodyPr wrap="none" rtlCol="0">
            <a:spAutoFit/>
          </a:bodyPr>
          <a:lstStyle/>
          <a:p>
            <a:r>
              <a:rPr lang="en-US" b="1" dirty="0">
                <a:solidFill>
                  <a:schemeClr val="bg1"/>
                </a:solidFill>
              </a:rPr>
              <a:t>Miocene Carbonate Platform</a:t>
            </a:r>
          </a:p>
        </p:txBody>
      </p:sp>
      <p:sp>
        <p:nvSpPr>
          <p:cNvPr id="59" name="TextBox 58">
            <a:extLst>
              <a:ext uri="{FF2B5EF4-FFF2-40B4-BE49-F238E27FC236}">
                <a16:creationId xmlns:a16="http://schemas.microsoft.com/office/drawing/2014/main" id="{C0ADE650-D70B-4390-847F-23FAC296106D}"/>
              </a:ext>
            </a:extLst>
          </p:cNvPr>
          <p:cNvSpPr txBox="1"/>
          <p:nvPr/>
        </p:nvSpPr>
        <p:spPr>
          <a:xfrm>
            <a:off x="4866665" y="2251599"/>
            <a:ext cx="2710422" cy="693221"/>
          </a:xfrm>
          <a:prstGeom prst="rect">
            <a:avLst/>
          </a:prstGeom>
          <a:noFill/>
        </p:spPr>
        <p:txBody>
          <a:bodyPr wrap="none" rtlCol="0">
            <a:spAutoFit/>
          </a:bodyPr>
          <a:lstStyle/>
          <a:p>
            <a:r>
              <a:rPr lang="en-US" b="1" dirty="0" err="1"/>
              <a:t>Plio</a:t>
            </a:r>
            <a:r>
              <a:rPr lang="en-US" b="1" dirty="0"/>
              <a:t>-Pleistocene Foredeep </a:t>
            </a:r>
          </a:p>
          <a:p>
            <a:r>
              <a:rPr lang="en-US" b="1" dirty="0"/>
              <a:t>Claystone</a:t>
            </a:r>
          </a:p>
        </p:txBody>
      </p:sp>
      <p:sp>
        <p:nvSpPr>
          <p:cNvPr id="60" name="TextBox 59">
            <a:extLst>
              <a:ext uri="{FF2B5EF4-FFF2-40B4-BE49-F238E27FC236}">
                <a16:creationId xmlns:a16="http://schemas.microsoft.com/office/drawing/2014/main" id="{23343FB3-F7A7-4C64-846B-94A24DDFF610}"/>
              </a:ext>
            </a:extLst>
          </p:cNvPr>
          <p:cNvSpPr txBox="1"/>
          <p:nvPr/>
        </p:nvSpPr>
        <p:spPr>
          <a:xfrm>
            <a:off x="8090528" y="2646487"/>
            <a:ext cx="2463238" cy="693221"/>
          </a:xfrm>
          <a:prstGeom prst="rect">
            <a:avLst/>
          </a:prstGeom>
          <a:noFill/>
        </p:spPr>
        <p:txBody>
          <a:bodyPr wrap="none" rtlCol="0">
            <a:spAutoFit/>
          </a:bodyPr>
          <a:lstStyle/>
          <a:p>
            <a:r>
              <a:rPr lang="en-US" b="1" dirty="0">
                <a:solidFill>
                  <a:schemeClr val="bg1"/>
                </a:solidFill>
              </a:rPr>
              <a:t>Miocene Shallow Water</a:t>
            </a:r>
          </a:p>
          <a:p>
            <a:r>
              <a:rPr lang="en-US" b="1" dirty="0">
                <a:solidFill>
                  <a:schemeClr val="bg1"/>
                </a:solidFill>
              </a:rPr>
              <a:t>Carbonate Platform</a:t>
            </a:r>
          </a:p>
        </p:txBody>
      </p:sp>
      <p:cxnSp>
        <p:nvCxnSpPr>
          <p:cNvPr id="21" name="Straight Connector 20">
            <a:extLst>
              <a:ext uri="{FF2B5EF4-FFF2-40B4-BE49-F238E27FC236}">
                <a16:creationId xmlns:a16="http://schemas.microsoft.com/office/drawing/2014/main" id="{39340AB8-69F0-42AD-B14E-0055599B2D6E}"/>
              </a:ext>
            </a:extLst>
          </p:cNvPr>
          <p:cNvCxnSpPr>
            <a:cxnSpLocks/>
          </p:cNvCxnSpPr>
          <p:nvPr/>
        </p:nvCxnSpPr>
        <p:spPr>
          <a:xfrm flipH="1">
            <a:off x="11710308" y="523918"/>
            <a:ext cx="2948" cy="6334082"/>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5C47BFF-5F9B-4D17-B338-2A9A2255F84B}"/>
              </a:ext>
            </a:extLst>
          </p:cNvPr>
          <p:cNvSpPr/>
          <p:nvPr/>
        </p:nvSpPr>
        <p:spPr>
          <a:xfrm>
            <a:off x="11493291" y="2728978"/>
            <a:ext cx="219456" cy="38248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7039C859-9A2D-4B4A-AB9F-FD1995A9A00C}"/>
              </a:ext>
            </a:extLst>
          </p:cNvPr>
          <p:cNvSpPr txBox="1"/>
          <p:nvPr/>
        </p:nvSpPr>
        <p:spPr>
          <a:xfrm rot="16200000">
            <a:off x="9634043" y="4456752"/>
            <a:ext cx="3913743" cy="369332"/>
          </a:xfrm>
          <a:prstGeom prst="rect">
            <a:avLst/>
          </a:prstGeom>
          <a:noFill/>
          <a:ln>
            <a:noFill/>
          </a:ln>
        </p:spPr>
        <p:txBody>
          <a:bodyPr wrap="none" rtlCol="0">
            <a:spAutoFit/>
          </a:bodyPr>
          <a:lstStyle/>
          <a:p>
            <a:r>
              <a:rPr lang="en-US" b="1" dirty="0">
                <a:solidFill>
                  <a:srgbClr val="FFFF00"/>
                </a:solidFill>
              </a:rPr>
              <a:t>Two-Way Travel time in milliseconds</a:t>
            </a:r>
          </a:p>
        </p:txBody>
      </p:sp>
      <p:cxnSp>
        <p:nvCxnSpPr>
          <p:cNvPr id="55" name="Straight Connector 54">
            <a:extLst>
              <a:ext uri="{FF2B5EF4-FFF2-40B4-BE49-F238E27FC236}">
                <a16:creationId xmlns:a16="http://schemas.microsoft.com/office/drawing/2014/main" id="{17F32FC7-25B2-489E-936A-4C8085205A2B}"/>
              </a:ext>
            </a:extLst>
          </p:cNvPr>
          <p:cNvCxnSpPr>
            <a:cxnSpLocks/>
          </p:cNvCxnSpPr>
          <p:nvPr/>
        </p:nvCxnSpPr>
        <p:spPr>
          <a:xfrm flipV="1">
            <a:off x="362134" y="6110319"/>
            <a:ext cx="4096512" cy="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8B255374-7EE6-447E-B407-AED231B2A70B}"/>
              </a:ext>
            </a:extLst>
          </p:cNvPr>
          <p:cNvSpPr txBox="1"/>
          <p:nvPr/>
        </p:nvSpPr>
        <p:spPr>
          <a:xfrm>
            <a:off x="7236095" y="5270625"/>
            <a:ext cx="1886478" cy="584775"/>
          </a:xfrm>
          <a:prstGeom prst="rect">
            <a:avLst/>
          </a:prstGeom>
          <a:noFill/>
        </p:spPr>
        <p:txBody>
          <a:bodyPr wrap="none" rtlCol="0">
            <a:spAutoFit/>
          </a:bodyPr>
          <a:lstStyle/>
          <a:p>
            <a:r>
              <a:rPr lang="en-US" sz="3200" b="1" dirty="0">
                <a:solidFill>
                  <a:schemeClr val="bg1"/>
                </a:solidFill>
              </a:rPr>
              <a:t>Basement</a:t>
            </a:r>
          </a:p>
        </p:txBody>
      </p:sp>
      <p:sp>
        <p:nvSpPr>
          <p:cNvPr id="32" name="shale poly">
            <a:extLst>
              <a:ext uri="{FF2B5EF4-FFF2-40B4-BE49-F238E27FC236}">
                <a16:creationId xmlns:a16="http://schemas.microsoft.com/office/drawing/2014/main" id="{DB4571E9-6998-4732-9756-C4144A6802AD}"/>
              </a:ext>
            </a:extLst>
          </p:cNvPr>
          <p:cNvSpPr/>
          <p:nvPr/>
        </p:nvSpPr>
        <p:spPr>
          <a:xfrm>
            <a:off x="-4763" y="1382210"/>
            <a:ext cx="4705351" cy="2298606"/>
          </a:xfrm>
          <a:custGeom>
            <a:avLst/>
            <a:gdLst>
              <a:gd name="connsiteX0" fmla="*/ 0 w 4705351"/>
              <a:gd name="connsiteY0" fmla="*/ 157163 h 2143125"/>
              <a:gd name="connsiteX1" fmla="*/ 180976 w 4705351"/>
              <a:gd name="connsiteY1" fmla="*/ 157163 h 2143125"/>
              <a:gd name="connsiteX2" fmla="*/ 404813 w 4705351"/>
              <a:gd name="connsiteY2" fmla="*/ 138113 h 2143125"/>
              <a:gd name="connsiteX3" fmla="*/ 619126 w 4705351"/>
              <a:gd name="connsiteY3" fmla="*/ 152400 h 2143125"/>
              <a:gd name="connsiteX4" fmla="*/ 762001 w 4705351"/>
              <a:gd name="connsiteY4" fmla="*/ 133350 h 2143125"/>
              <a:gd name="connsiteX5" fmla="*/ 895351 w 4705351"/>
              <a:gd name="connsiteY5" fmla="*/ 133350 h 2143125"/>
              <a:gd name="connsiteX6" fmla="*/ 1066801 w 4705351"/>
              <a:gd name="connsiteY6" fmla="*/ 176213 h 2143125"/>
              <a:gd name="connsiteX7" fmla="*/ 1233488 w 4705351"/>
              <a:gd name="connsiteY7" fmla="*/ 147638 h 2143125"/>
              <a:gd name="connsiteX8" fmla="*/ 1362076 w 4705351"/>
              <a:gd name="connsiteY8" fmla="*/ 161925 h 2143125"/>
              <a:gd name="connsiteX9" fmla="*/ 1485901 w 4705351"/>
              <a:gd name="connsiteY9" fmla="*/ 28575 h 2143125"/>
              <a:gd name="connsiteX10" fmla="*/ 1595438 w 4705351"/>
              <a:gd name="connsiteY10" fmla="*/ 0 h 2143125"/>
              <a:gd name="connsiteX11" fmla="*/ 1738313 w 4705351"/>
              <a:gd name="connsiteY11" fmla="*/ 61913 h 2143125"/>
              <a:gd name="connsiteX12" fmla="*/ 1919288 w 4705351"/>
              <a:gd name="connsiteY12" fmla="*/ 104775 h 2143125"/>
              <a:gd name="connsiteX13" fmla="*/ 2176463 w 4705351"/>
              <a:gd name="connsiteY13" fmla="*/ 152400 h 2143125"/>
              <a:gd name="connsiteX14" fmla="*/ 2343151 w 4705351"/>
              <a:gd name="connsiteY14" fmla="*/ 171450 h 2143125"/>
              <a:gd name="connsiteX15" fmla="*/ 2471738 w 4705351"/>
              <a:gd name="connsiteY15" fmla="*/ 147638 h 2143125"/>
              <a:gd name="connsiteX16" fmla="*/ 2605088 w 4705351"/>
              <a:gd name="connsiteY16" fmla="*/ 166688 h 2143125"/>
              <a:gd name="connsiteX17" fmla="*/ 2752726 w 4705351"/>
              <a:gd name="connsiteY17" fmla="*/ 176213 h 2143125"/>
              <a:gd name="connsiteX18" fmla="*/ 2895601 w 4705351"/>
              <a:gd name="connsiteY18" fmla="*/ 166688 h 2143125"/>
              <a:gd name="connsiteX19" fmla="*/ 3033713 w 4705351"/>
              <a:gd name="connsiteY19" fmla="*/ 166688 h 2143125"/>
              <a:gd name="connsiteX20" fmla="*/ 3157538 w 4705351"/>
              <a:gd name="connsiteY20" fmla="*/ 190500 h 2143125"/>
              <a:gd name="connsiteX21" fmla="*/ 3333751 w 4705351"/>
              <a:gd name="connsiteY21" fmla="*/ 238125 h 2143125"/>
              <a:gd name="connsiteX22" fmla="*/ 3452813 w 4705351"/>
              <a:gd name="connsiteY22" fmla="*/ 290513 h 2143125"/>
              <a:gd name="connsiteX23" fmla="*/ 3605213 w 4705351"/>
              <a:gd name="connsiteY23" fmla="*/ 376238 h 2143125"/>
              <a:gd name="connsiteX24" fmla="*/ 3705226 w 4705351"/>
              <a:gd name="connsiteY24" fmla="*/ 481013 h 2143125"/>
              <a:gd name="connsiteX25" fmla="*/ 3795713 w 4705351"/>
              <a:gd name="connsiteY25" fmla="*/ 509588 h 2143125"/>
              <a:gd name="connsiteX26" fmla="*/ 3838576 w 4705351"/>
              <a:gd name="connsiteY26" fmla="*/ 547688 h 2143125"/>
              <a:gd name="connsiteX27" fmla="*/ 3957638 w 4705351"/>
              <a:gd name="connsiteY27" fmla="*/ 466725 h 2143125"/>
              <a:gd name="connsiteX28" fmla="*/ 4081463 w 4705351"/>
              <a:gd name="connsiteY28" fmla="*/ 504825 h 2143125"/>
              <a:gd name="connsiteX29" fmla="*/ 4205288 w 4705351"/>
              <a:gd name="connsiteY29" fmla="*/ 509588 h 2143125"/>
              <a:gd name="connsiteX30" fmla="*/ 4295776 w 4705351"/>
              <a:gd name="connsiteY30" fmla="*/ 590550 h 2143125"/>
              <a:gd name="connsiteX31" fmla="*/ 4414838 w 4705351"/>
              <a:gd name="connsiteY31" fmla="*/ 566738 h 2143125"/>
              <a:gd name="connsiteX32" fmla="*/ 4491038 w 4705351"/>
              <a:gd name="connsiteY32" fmla="*/ 561975 h 2143125"/>
              <a:gd name="connsiteX33" fmla="*/ 4581526 w 4705351"/>
              <a:gd name="connsiteY33" fmla="*/ 671513 h 2143125"/>
              <a:gd name="connsiteX34" fmla="*/ 4705351 w 4705351"/>
              <a:gd name="connsiteY34" fmla="*/ 752475 h 2143125"/>
              <a:gd name="connsiteX35" fmla="*/ 4572001 w 4705351"/>
              <a:gd name="connsiteY35" fmla="*/ 857250 h 2143125"/>
              <a:gd name="connsiteX36" fmla="*/ 4291013 w 4705351"/>
              <a:gd name="connsiteY36" fmla="*/ 995363 h 2143125"/>
              <a:gd name="connsiteX37" fmla="*/ 3871913 w 4705351"/>
              <a:gd name="connsiteY37" fmla="*/ 1104900 h 2143125"/>
              <a:gd name="connsiteX38" fmla="*/ 3443288 w 4705351"/>
              <a:gd name="connsiteY38" fmla="*/ 1152525 h 2143125"/>
              <a:gd name="connsiteX39" fmla="*/ 2762251 w 4705351"/>
              <a:gd name="connsiteY39" fmla="*/ 1357313 h 2143125"/>
              <a:gd name="connsiteX40" fmla="*/ 1814513 w 4705351"/>
              <a:gd name="connsiteY40" fmla="*/ 1724025 h 2143125"/>
              <a:gd name="connsiteX41" fmla="*/ 976313 w 4705351"/>
              <a:gd name="connsiteY41" fmla="*/ 1933575 h 2143125"/>
              <a:gd name="connsiteX42" fmla="*/ 4763 w 4705351"/>
              <a:gd name="connsiteY42" fmla="*/ 2143125 h 2143125"/>
              <a:gd name="connsiteX43" fmla="*/ 0 w 4705351"/>
              <a:gd name="connsiteY43" fmla="*/ 157163 h 214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705351" h="2143125">
                <a:moveTo>
                  <a:pt x="0" y="157163"/>
                </a:moveTo>
                <a:lnTo>
                  <a:pt x="180976" y="157163"/>
                </a:lnTo>
                <a:lnTo>
                  <a:pt x="404813" y="138113"/>
                </a:lnTo>
                <a:lnTo>
                  <a:pt x="619126" y="152400"/>
                </a:lnTo>
                <a:lnTo>
                  <a:pt x="762001" y="133350"/>
                </a:lnTo>
                <a:lnTo>
                  <a:pt x="895351" y="133350"/>
                </a:lnTo>
                <a:lnTo>
                  <a:pt x="1066801" y="176213"/>
                </a:lnTo>
                <a:lnTo>
                  <a:pt x="1233488" y="147638"/>
                </a:lnTo>
                <a:lnTo>
                  <a:pt x="1362076" y="161925"/>
                </a:lnTo>
                <a:lnTo>
                  <a:pt x="1485901" y="28575"/>
                </a:lnTo>
                <a:lnTo>
                  <a:pt x="1595438" y="0"/>
                </a:lnTo>
                <a:lnTo>
                  <a:pt x="1738313" y="61913"/>
                </a:lnTo>
                <a:lnTo>
                  <a:pt x="1919288" y="104775"/>
                </a:lnTo>
                <a:lnTo>
                  <a:pt x="2176463" y="152400"/>
                </a:lnTo>
                <a:lnTo>
                  <a:pt x="2343151" y="171450"/>
                </a:lnTo>
                <a:lnTo>
                  <a:pt x="2471738" y="147638"/>
                </a:lnTo>
                <a:lnTo>
                  <a:pt x="2605088" y="166688"/>
                </a:lnTo>
                <a:lnTo>
                  <a:pt x="2752726" y="176213"/>
                </a:lnTo>
                <a:lnTo>
                  <a:pt x="2895601" y="166688"/>
                </a:lnTo>
                <a:lnTo>
                  <a:pt x="3033713" y="166688"/>
                </a:lnTo>
                <a:lnTo>
                  <a:pt x="3157538" y="190500"/>
                </a:lnTo>
                <a:lnTo>
                  <a:pt x="3333751" y="238125"/>
                </a:lnTo>
                <a:lnTo>
                  <a:pt x="3452813" y="290513"/>
                </a:lnTo>
                <a:lnTo>
                  <a:pt x="3605213" y="376238"/>
                </a:lnTo>
                <a:lnTo>
                  <a:pt x="3705226" y="481013"/>
                </a:lnTo>
                <a:lnTo>
                  <a:pt x="3795713" y="509588"/>
                </a:lnTo>
                <a:lnTo>
                  <a:pt x="3838576" y="547688"/>
                </a:lnTo>
                <a:lnTo>
                  <a:pt x="3957638" y="466725"/>
                </a:lnTo>
                <a:lnTo>
                  <a:pt x="4081463" y="504825"/>
                </a:lnTo>
                <a:lnTo>
                  <a:pt x="4205288" y="509588"/>
                </a:lnTo>
                <a:lnTo>
                  <a:pt x="4295776" y="590550"/>
                </a:lnTo>
                <a:lnTo>
                  <a:pt x="4414838" y="566738"/>
                </a:lnTo>
                <a:lnTo>
                  <a:pt x="4491038" y="561975"/>
                </a:lnTo>
                <a:lnTo>
                  <a:pt x="4581526" y="671513"/>
                </a:lnTo>
                <a:lnTo>
                  <a:pt x="4705351" y="752475"/>
                </a:lnTo>
                <a:lnTo>
                  <a:pt x="4572001" y="857250"/>
                </a:lnTo>
                <a:lnTo>
                  <a:pt x="4291013" y="995363"/>
                </a:lnTo>
                <a:lnTo>
                  <a:pt x="3871913" y="1104900"/>
                </a:lnTo>
                <a:lnTo>
                  <a:pt x="3443288" y="1152525"/>
                </a:lnTo>
                <a:lnTo>
                  <a:pt x="2762251" y="1357313"/>
                </a:lnTo>
                <a:lnTo>
                  <a:pt x="1814513" y="1724025"/>
                </a:lnTo>
                <a:lnTo>
                  <a:pt x="976313" y="1933575"/>
                </a:lnTo>
                <a:lnTo>
                  <a:pt x="4763" y="2143125"/>
                </a:lnTo>
                <a:cubicBezTo>
                  <a:pt x="6351" y="1489075"/>
                  <a:pt x="7938" y="835025"/>
                  <a:pt x="0" y="157163"/>
                </a:cubicBezTo>
                <a:close/>
              </a:path>
            </a:pathLst>
          </a:custGeom>
          <a:solidFill>
            <a:srgbClr val="66FF99">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water_poly">
            <a:extLst>
              <a:ext uri="{FF2B5EF4-FFF2-40B4-BE49-F238E27FC236}">
                <a16:creationId xmlns:a16="http://schemas.microsoft.com/office/drawing/2014/main" id="{D0DC0B32-E7C3-4FFC-99E7-FB1C899EF654}"/>
              </a:ext>
            </a:extLst>
          </p:cNvPr>
          <p:cNvSpPr/>
          <p:nvPr/>
        </p:nvSpPr>
        <p:spPr>
          <a:xfrm>
            <a:off x="-35170" y="0"/>
            <a:ext cx="11841688" cy="2291436"/>
          </a:xfrm>
          <a:custGeom>
            <a:avLst/>
            <a:gdLst>
              <a:gd name="connsiteX0" fmla="*/ 0 w 11806518"/>
              <a:gd name="connsiteY0" fmla="*/ 0 h 2245659"/>
              <a:gd name="connsiteX1" fmla="*/ 26894 w 11806518"/>
              <a:gd name="connsiteY1" fmla="*/ 1559859 h 2245659"/>
              <a:gd name="connsiteX2" fmla="*/ 376518 w 11806518"/>
              <a:gd name="connsiteY2" fmla="*/ 1506071 h 2245659"/>
              <a:gd name="connsiteX3" fmla="*/ 753035 w 11806518"/>
              <a:gd name="connsiteY3" fmla="*/ 1519518 h 2245659"/>
              <a:gd name="connsiteX4" fmla="*/ 900953 w 11806518"/>
              <a:gd name="connsiteY4" fmla="*/ 1492624 h 2245659"/>
              <a:gd name="connsiteX5" fmla="*/ 1021976 w 11806518"/>
              <a:gd name="connsiteY5" fmla="*/ 1519518 h 2245659"/>
              <a:gd name="connsiteX6" fmla="*/ 1156447 w 11806518"/>
              <a:gd name="connsiteY6" fmla="*/ 1546412 h 2245659"/>
              <a:gd name="connsiteX7" fmla="*/ 1344706 w 11806518"/>
              <a:gd name="connsiteY7" fmla="*/ 1559859 h 2245659"/>
              <a:gd name="connsiteX8" fmla="*/ 1344706 w 11806518"/>
              <a:gd name="connsiteY8" fmla="*/ 1559859 h 2245659"/>
              <a:gd name="connsiteX9" fmla="*/ 1506071 w 11806518"/>
              <a:gd name="connsiteY9" fmla="*/ 1398494 h 2245659"/>
              <a:gd name="connsiteX10" fmla="*/ 1640541 w 11806518"/>
              <a:gd name="connsiteY10" fmla="*/ 1371600 h 2245659"/>
              <a:gd name="connsiteX11" fmla="*/ 1855694 w 11806518"/>
              <a:gd name="connsiteY11" fmla="*/ 1465729 h 2245659"/>
              <a:gd name="connsiteX12" fmla="*/ 2393576 w 11806518"/>
              <a:gd name="connsiteY12" fmla="*/ 1546412 h 2245659"/>
              <a:gd name="connsiteX13" fmla="*/ 2393576 w 11806518"/>
              <a:gd name="connsiteY13" fmla="*/ 1546412 h 2245659"/>
              <a:gd name="connsiteX14" fmla="*/ 2716306 w 11806518"/>
              <a:gd name="connsiteY14" fmla="*/ 1559859 h 2245659"/>
              <a:gd name="connsiteX15" fmla="*/ 2877671 w 11806518"/>
              <a:gd name="connsiteY15" fmla="*/ 1532965 h 2245659"/>
              <a:gd name="connsiteX16" fmla="*/ 3321424 w 11806518"/>
              <a:gd name="connsiteY16" fmla="*/ 1613647 h 2245659"/>
              <a:gd name="connsiteX17" fmla="*/ 3536576 w 11806518"/>
              <a:gd name="connsiteY17" fmla="*/ 1734671 h 2245659"/>
              <a:gd name="connsiteX18" fmla="*/ 3751729 w 11806518"/>
              <a:gd name="connsiteY18" fmla="*/ 1828800 h 2245659"/>
              <a:gd name="connsiteX19" fmla="*/ 3832412 w 11806518"/>
              <a:gd name="connsiteY19" fmla="*/ 1949824 h 2245659"/>
              <a:gd name="connsiteX20" fmla="*/ 3980329 w 11806518"/>
              <a:gd name="connsiteY20" fmla="*/ 1922929 h 2245659"/>
              <a:gd name="connsiteX21" fmla="*/ 4182035 w 11806518"/>
              <a:gd name="connsiteY21" fmla="*/ 1922929 h 2245659"/>
              <a:gd name="connsiteX22" fmla="*/ 4235824 w 11806518"/>
              <a:gd name="connsiteY22" fmla="*/ 2003612 h 2245659"/>
              <a:gd name="connsiteX23" fmla="*/ 4410635 w 11806518"/>
              <a:gd name="connsiteY23" fmla="*/ 2003612 h 2245659"/>
              <a:gd name="connsiteX24" fmla="*/ 4612341 w 11806518"/>
              <a:gd name="connsiteY24" fmla="*/ 2084294 h 2245659"/>
              <a:gd name="connsiteX25" fmla="*/ 4800600 w 11806518"/>
              <a:gd name="connsiteY25" fmla="*/ 2245659 h 2245659"/>
              <a:gd name="connsiteX26" fmla="*/ 5069541 w 11806518"/>
              <a:gd name="connsiteY26" fmla="*/ 2245659 h 2245659"/>
              <a:gd name="connsiteX27" fmla="*/ 5459506 w 11806518"/>
              <a:gd name="connsiteY27" fmla="*/ 2178424 h 2245659"/>
              <a:gd name="connsiteX28" fmla="*/ 5903259 w 11806518"/>
              <a:gd name="connsiteY28" fmla="*/ 2164976 h 2245659"/>
              <a:gd name="connsiteX29" fmla="*/ 6373906 w 11806518"/>
              <a:gd name="connsiteY29" fmla="*/ 2138082 h 2245659"/>
              <a:gd name="connsiteX30" fmla="*/ 6938682 w 11806518"/>
              <a:gd name="connsiteY30" fmla="*/ 2138082 h 2245659"/>
              <a:gd name="connsiteX31" fmla="*/ 7395882 w 11806518"/>
              <a:gd name="connsiteY31" fmla="*/ 2138082 h 2245659"/>
              <a:gd name="connsiteX32" fmla="*/ 7785847 w 11806518"/>
              <a:gd name="connsiteY32" fmla="*/ 2030506 h 2245659"/>
              <a:gd name="connsiteX33" fmla="*/ 8095129 w 11806518"/>
              <a:gd name="connsiteY33" fmla="*/ 1869141 h 2245659"/>
              <a:gd name="connsiteX34" fmla="*/ 8538882 w 11806518"/>
              <a:gd name="connsiteY34" fmla="*/ 1734671 h 2245659"/>
              <a:gd name="connsiteX35" fmla="*/ 8821271 w 11806518"/>
              <a:gd name="connsiteY35" fmla="*/ 1640541 h 2245659"/>
              <a:gd name="connsiteX36" fmla="*/ 9036424 w 11806518"/>
              <a:gd name="connsiteY36" fmla="*/ 1640541 h 2245659"/>
              <a:gd name="connsiteX37" fmla="*/ 9170894 w 11806518"/>
              <a:gd name="connsiteY37" fmla="*/ 1613647 h 2245659"/>
              <a:gd name="connsiteX38" fmla="*/ 9520518 w 11806518"/>
              <a:gd name="connsiteY38" fmla="*/ 1532965 h 2245659"/>
              <a:gd name="connsiteX39" fmla="*/ 10246659 w 11806518"/>
              <a:gd name="connsiteY39" fmla="*/ 1398494 h 2245659"/>
              <a:gd name="connsiteX40" fmla="*/ 11107271 w 11806518"/>
              <a:gd name="connsiteY40" fmla="*/ 1223682 h 2245659"/>
              <a:gd name="connsiteX41" fmla="*/ 11806518 w 11806518"/>
              <a:gd name="connsiteY41" fmla="*/ 968188 h 2245659"/>
              <a:gd name="connsiteX42" fmla="*/ 11779624 w 11806518"/>
              <a:gd name="connsiteY42" fmla="*/ 13447 h 2245659"/>
              <a:gd name="connsiteX43" fmla="*/ 0 w 11806518"/>
              <a:gd name="connsiteY43" fmla="*/ 0 h 224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806518" h="2245659">
                <a:moveTo>
                  <a:pt x="0" y="0"/>
                </a:moveTo>
                <a:lnTo>
                  <a:pt x="26894" y="1559859"/>
                </a:lnTo>
                <a:lnTo>
                  <a:pt x="376518" y="1506071"/>
                </a:lnTo>
                <a:lnTo>
                  <a:pt x="753035" y="1519518"/>
                </a:lnTo>
                <a:lnTo>
                  <a:pt x="900953" y="1492624"/>
                </a:lnTo>
                <a:lnTo>
                  <a:pt x="1021976" y="1519518"/>
                </a:lnTo>
                <a:lnTo>
                  <a:pt x="1156447" y="1546412"/>
                </a:lnTo>
                <a:lnTo>
                  <a:pt x="1344706" y="1559859"/>
                </a:lnTo>
                <a:lnTo>
                  <a:pt x="1344706" y="1559859"/>
                </a:lnTo>
                <a:lnTo>
                  <a:pt x="1506071" y="1398494"/>
                </a:lnTo>
                <a:lnTo>
                  <a:pt x="1640541" y="1371600"/>
                </a:lnTo>
                <a:lnTo>
                  <a:pt x="1855694" y="1465729"/>
                </a:lnTo>
                <a:lnTo>
                  <a:pt x="2393576" y="1546412"/>
                </a:lnTo>
                <a:lnTo>
                  <a:pt x="2393576" y="1546412"/>
                </a:lnTo>
                <a:lnTo>
                  <a:pt x="2716306" y="1559859"/>
                </a:lnTo>
                <a:lnTo>
                  <a:pt x="2877671" y="1532965"/>
                </a:lnTo>
                <a:lnTo>
                  <a:pt x="3321424" y="1613647"/>
                </a:lnTo>
                <a:lnTo>
                  <a:pt x="3536576" y="1734671"/>
                </a:lnTo>
                <a:lnTo>
                  <a:pt x="3751729" y="1828800"/>
                </a:lnTo>
                <a:lnTo>
                  <a:pt x="3832412" y="1949824"/>
                </a:lnTo>
                <a:lnTo>
                  <a:pt x="3980329" y="1922929"/>
                </a:lnTo>
                <a:lnTo>
                  <a:pt x="4182035" y="1922929"/>
                </a:lnTo>
                <a:lnTo>
                  <a:pt x="4235824" y="2003612"/>
                </a:lnTo>
                <a:lnTo>
                  <a:pt x="4410635" y="2003612"/>
                </a:lnTo>
                <a:lnTo>
                  <a:pt x="4612341" y="2084294"/>
                </a:lnTo>
                <a:lnTo>
                  <a:pt x="4800600" y="2245659"/>
                </a:lnTo>
                <a:lnTo>
                  <a:pt x="5069541" y="2245659"/>
                </a:lnTo>
                <a:lnTo>
                  <a:pt x="5459506" y="2178424"/>
                </a:lnTo>
                <a:lnTo>
                  <a:pt x="5903259" y="2164976"/>
                </a:lnTo>
                <a:lnTo>
                  <a:pt x="6373906" y="2138082"/>
                </a:lnTo>
                <a:lnTo>
                  <a:pt x="6938682" y="2138082"/>
                </a:lnTo>
                <a:lnTo>
                  <a:pt x="7395882" y="2138082"/>
                </a:lnTo>
                <a:lnTo>
                  <a:pt x="7785847" y="2030506"/>
                </a:lnTo>
                <a:lnTo>
                  <a:pt x="8095129" y="1869141"/>
                </a:lnTo>
                <a:lnTo>
                  <a:pt x="8538882" y="1734671"/>
                </a:lnTo>
                <a:lnTo>
                  <a:pt x="8821271" y="1640541"/>
                </a:lnTo>
                <a:lnTo>
                  <a:pt x="9036424" y="1640541"/>
                </a:lnTo>
                <a:lnTo>
                  <a:pt x="9170894" y="1613647"/>
                </a:lnTo>
                <a:lnTo>
                  <a:pt x="9520518" y="1532965"/>
                </a:lnTo>
                <a:lnTo>
                  <a:pt x="10246659" y="1398494"/>
                </a:lnTo>
                <a:lnTo>
                  <a:pt x="11107271" y="1223682"/>
                </a:lnTo>
                <a:lnTo>
                  <a:pt x="11806518" y="968188"/>
                </a:lnTo>
                <a:lnTo>
                  <a:pt x="11779624" y="13447"/>
                </a:lnTo>
                <a:lnTo>
                  <a:pt x="0" y="0"/>
                </a:lnTo>
                <a:close/>
              </a:path>
            </a:pathLst>
          </a:custGeom>
          <a:solidFill>
            <a:srgbClr val="E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a:extLst>
              <a:ext uri="{FF2B5EF4-FFF2-40B4-BE49-F238E27FC236}">
                <a16:creationId xmlns:a16="http://schemas.microsoft.com/office/drawing/2014/main" id="{F8D05BBC-B111-4617-BEFB-0E5AE7E66BAA}"/>
              </a:ext>
            </a:extLst>
          </p:cNvPr>
          <p:cNvCxnSpPr>
            <a:cxnSpLocks/>
          </p:cNvCxnSpPr>
          <p:nvPr/>
        </p:nvCxnSpPr>
        <p:spPr>
          <a:xfrm flipV="1">
            <a:off x="770845" y="2508489"/>
            <a:ext cx="1757202" cy="4521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E8CCF2C3-A45B-4FA7-ADC9-6C2CB7FBD3C1}"/>
              </a:ext>
            </a:extLst>
          </p:cNvPr>
          <p:cNvSpPr txBox="1"/>
          <p:nvPr/>
        </p:nvSpPr>
        <p:spPr>
          <a:xfrm>
            <a:off x="338159" y="1899534"/>
            <a:ext cx="3230821" cy="627200"/>
          </a:xfrm>
          <a:prstGeom prst="rect">
            <a:avLst/>
          </a:prstGeom>
          <a:noFill/>
        </p:spPr>
        <p:txBody>
          <a:bodyPr wrap="none" rtlCol="0">
            <a:spAutoFit/>
          </a:bodyPr>
          <a:lstStyle/>
          <a:p>
            <a:r>
              <a:rPr lang="en-US" sz="3200" b="1" dirty="0"/>
              <a:t>Deep Water Shale</a:t>
            </a:r>
          </a:p>
        </p:txBody>
      </p:sp>
      <p:sp>
        <p:nvSpPr>
          <p:cNvPr id="52" name="TextBox 51">
            <a:extLst>
              <a:ext uri="{FF2B5EF4-FFF2-40B4-BE49-F238E27FC236}">
                <a16:creationId xmlns:a16="http://schemas.microsoft.com/office/drawing/2014/main" id="{BB9CB1ED-E627-41BB-AE00-92E8312AB068}"/>
              </a:ext>
            </a:extLst>
          </p:cNvPr>
          <p:cNvSpPr txBox="1"/>
          <p:nvPr/>
        </p:nvSpPr>
        <p:spPr>
          <a:xfrm>
            <a:off x="76200" y="-38070"/>
            <a:ext cx="1050288" cy="627200"/>
          </a:xfrm>
          <a:prstGeom prst="rect">
            <a:avLst/>
          </a:prstGeom>
          <a:noFill/>
        </p:spPr>
        <p:txBody>
          <a:bodyPr wrap="none" rtlCol="0">
            <a:spAutoFit/>
          </a:bodyPr>
          <a:lstStyle/>
          <a:p>
            <a:r>
              <a:rPr lang="en-US" sz="3200" b="1" dirty="0"/>
              <a:t>West</a:t>
            </a:r>
          </a:p>
        </p:txBody>
      </p:sp>
      <p:sp>
        <p:nvSpPr>
          <p:cNvPr id="62" name="TextBox 61">
            <a:extLst>
              <a:ext uri="{FF2B5EF4-FFF2-40B4-BE49-F238E27FC236}">
                <a16:creationId xmlns:a16="http://schemas.microsoft.com/office/drawing/2014/main" id="{ED8E90B7-85B2-4CF5-B208-D71E1C3521A3}"/>
              </a:ext>
            </a:extLst>
          </p:cNvPr>
          <p:cNvSpPr txBox="1"/>
          <p:nvPr/>
        </p:nvSpPr>
        <p:spPr>
          <a:xfrm>
            <a:off x="10857602" y="-38070"/>
            <a:ext cx="883190" cy="627200"/>
          </a:xfrm>
          <a:prstGeom prst="rect">
            <a:avLst/>
          </a:prstGeom>
          <a:noFill/>
        </p:spPr>
        <p:txBody>
          <a:bodyPr wrap="none" rtlCol="0">
            <a:spAutoFit/>
          </a:bodyPr>
          <a:lstStyle/>
          <a:p>
            <a:r>
              <a:rPr lang="en-US" sz="3200" b="1" dirty="0"/>
              <a:t>East</a:t>
            </a:r>
          </a:p>
        </p:txBody>
      </p:sp>
      <p:cxnSp>
        <p:nvCxnSpPr>
          <p:cNvPr id="37" name="Straight Arrow Connector 36">
            <a:extLst>
              <a:ext uri="{FF2B5EF4-FFF2-40B4-BE49-F238E27FC236}">
                <a16:creationId xmlns:a16="http://schemas.microsoft.com/office/drawing/2014/main" id="{C4F12020-AFD5-48E2-A79E-B0BC347FA116}"/>
              </a:ext>
            </a:extLst>
          </p:cNvPr>
          <p:cNvCxnSpPr>
            <a:cxnSpLocks/>
          </p:cNvCxnSpPr>
          <p:nvPr/>
        </p:nvCxnSpPr>
        <p:spPr>
          <a:xfrm>
            <a:off x="4749432" y="53788"/>
            <a:ext cx="0" cy="2148840"/>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D16FF16-EF6A-455F-B016-A39E5045D130}"/>
              </a:ext>
            </a:extLst>
          </p:cNvPr>
          <p:cNvCxnSpPr/>
          <p:nvPr/>
        </p:nvCxnSpPr>
        <p:spPr>
          <a:xfrm>
            <a:off x="4791636" y="-94733"/>
            <a:ext cx="0" cy="2233295"/>
          </a:xfrm>
          <a:prstGeom prst="straightConnector1">
            <a:avLst/>
          </a:prstGeom>
          <a:ln w="38100">
            <a:no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4" name="Freeform: Shape 43">
            <a:extLst>
              <a:ext uri="{FF2B5EF4-FFF2-40B4-BE49-F238E27FC236}">
                <a16:creationId xmlns:a16="http://schemas.microsoft.com/office/drawing/2014/main" id="{EB2C5B26-F9E9-433A-8813-61C26FF06405}"/>
              </a:ext>
            </a:extLst>
          </p:cNvPr>
          <p:cNvSpPr/>
          <p:nvPr/>
        </p:nvSpPr>
        <p:spPr>
          <a:xfrm>
            <a:off x="-4763" y="1290638"/>
            <a:ext cx="4686301" cy="923925"/>
          </a:xfrm>
          <a:custGeom>
            <a:avLst/>
            <a:gdLst>
              <a:gd name="connsiteX0" fmla="*/ 4686301 w 4686301"/>
              <a:gd name="connsiteY0" fmla="*/ 923925 h 923925"/>
              <a:gd name="connsiteX1" fmla="*/ 4586288 w 4686301"/>
              <a:gd name="connsiteY1" fmla="*/ 862012 h 923925"/>
              <a:gd name="connsiteX2" fmla="*/ 4519613 w 4686301"/>
              <a:gd name="connsiteY2" fmla="*/ 828675 h 923925"/>
              <a:gd name="connsiteX3" fmla="*/ 4452938 w 4686301"/>
              <a:gd name="connsiteY3" fmla="*/ 795337 h 923925"/>
              <a:gd name="connsiteX4" fmla="*/ 4405313 w 4686301"/>
              <a:gd name="connsiteY4" fmla="*/ 795337 h 923925"/>
              <a:gd name="connsiteX5" fmla="*/ 4333876 w 4686301"/>
              <a:gd name="connsiteY5" fmla="*/ 790575 h 923925"/>
              <a:gd name="connsiteX6" fmla="*/ 4210051 w 4686301"/>
              <a:gd name="connsiteY6" fmla="*/ 776287 h 923925"/>
              <a:gd name="connsiteX7" fmla="*/ 4157663 w 4686301"/>
              <a:gd name="connsiteY7" fmla="*/ 733425 h 923925"/>
              <a:gd name="connsiteX8" fmla="*/ 4067176 w 4686301"/>
              <a:gd name="connsiteY8" fmla="*/ 709612 h 923925"/>
              <a:gd name="connsiteX9" fmla="*/ 3957638 w 4686301"/>
              <a:gd name="connsiteY9" fmla="*/ 709612 h 923925"/>
              <a:gd name="connsiteX10" fmla="*/ 3843338 w 4686301"/>
              <a:gd name="connsiteY10" fmla="*/ 719137 h 923925"/>
              <a:gd name="connsiteX11" fmla="*/ 3733801 w 4686301"/>
              <a:gd name="connsiteY11" fmla="*/ 652462 h 923925"/>
              <a:gd name="connsiteX12" fmla="*/ 3695701 w 4686301"/>
              <a:gd name="connsiteY12" fmla="*/ 623887 h 923925"/>
              <a:gd name="connsiteX13" fmla="*/ 3590926 w 4686301"/>
              <a:gd name="connsiteY13" fmla="*/ 547687 h 923925"/>
              <a:gd name="connsiteX14" fmla="*/ 3386138 w 4686301"/>
              <a:gd name="connsiteY14" fmla="*/ 428625 h 923925"/>
              <a:gd name="connsiteX15" fmla="*/ 3248026 w 4686301"/>
              <a:gd name="connsiteY15" fmla="*/ 381000 h 923925"/>
              <a:gd name="connsiteX16" fmla="*/ 2914651 w 4686301"/>
              <a:gd name="connsiteY16" fmla="*/ 323850 h 923925"/>
              <a:gd name="connsiteX17" fmla="*/ 2852738 w 4686301"/>
              <a:gd name="connsiteY17" fmla="*/ 314325 h 923925"/>
              <a:gd name="connsiteX18" fmla="*/ 2614613 w 4686301"/>
              <a:gd name="connsiteY18" fmla="*/ 333375 h 923925"/>
              <a:gd name="connsiteX19" fmla="*/ 2514601 w 4686301"/>
              <a:gd name="connsiteY19" fmla="*/ 333375 h 923925"/>
              <a:gd name="connsiteX20" fmla="*/ 2266951 w 4686301"/>
              <a:gd name="connsiteY20" fmla="*/ 295275 h 923925"/>
              <a:gd name="connsiteX21" fmla="*/ 2028826 w 4686301"/>
              <a:gd name="connsiteY21" fmla="*/ 271462 h 923925"/>
              <a:gd name="connsiteX22" fmla="*/ 1985963 w 4686301"/>
              <a:gd name="connsiteY22" fmla="*/ 252412 h 923925"/>
              <a:gd name="connsiteX23" fmla="*/ 1833563 w 4686301"/>
              <a:gd name="connsiteY23" fmla="*/ 223837 h 923925"/>
              <a:gd name="connsiteX24" fmla="*/ 1671638 w 4686301"/>
              <a:gd name="connsiteY24" fmla="*/ 161925 h 923925"/>
              <a:gd name="connsiteX25" fmla="*/ 1604963 w 4686301"/>
              <a:gd name="connsiteY25" fmla="*/ 161925 h 923925"/>
              <a:gd name="connsiteX26" fmla="*/ 1457326 w 4686301"/>
              <a:gd name="connsiteY26" fmla="*/ 214312 h 923925"/>
              <a:gd name="connsiteX27" fmla="*/ 1385888 w 4686301"/>
              <a:gd name="connsiteY27" fmla="*/ 295275 h 923925"/>
              <a:gd name="connsiteX28" fmla="*/ 1219201 w 4686301"/>
              <a:gd name="connsiteY28" fmla="*/ 333375 h 923925"/>
              <a:gd name="connsiteX29" fmla="*/ 1076326 w 4686301"/>
              <a:gd name="connsiteY29" fmla="*/ 295275 h 923925"/>
              <a:gd name="connsiteX30" fmla="*/ 1014413 w 4686301"/>
              <a:gd name="connsiteY30" fmla="*/ 276225 h 923925"/>
              <a:gd name="connsiteX31" fmla="*/ 895351 w 4686301"/>
              <a:gd name="connsiteY31" fmla="*/ 252412 h 923925"/>
              <a:gd name="connsiteX32" fmla="*/ 771526 w 4686301"/>
              <a:gd name="connsiteY32" fmla="*/ 280987 h 923925"/>
              <a:gd name="connsiteX33" fmla="*/ 557213 w 4686301"/>
              <a:gd name="connsiteY33" fmla="*/ 261937 h 923925"/>
              <a:gd name="connsiteX34" fmla="*/ 476251 w 4686301"/>
              <a:gd name="connsiteY34" fmla="*/ 242887 h 923925"/>
              <a:gd name="connsiteX35" fmla="*/ 366713 w 4686301"/>
              <a:gd name="connsiteY35" fmla="*/ 261937 h 923925"/>
              <a:gd name="connsiteX36" fmla="*/ 276226 w 4686301"/>
              <a:gd name="connsiteY36" fmla="*/ 271462 h 923925"/>
              <a:gd name="connsiteX37" fmla="*/ 119063 w 4686301"/>
              <a:gd name="connsiteY37" fmla="*/ 300037 h 923925"/>
              <a:gd name="connsiteX38" fmla="*/ 0 w 4686301"/>
              <a:gd name="connsiteY38" fmla="*/ 295275 h 923925"/>
              <a:gd name="connsiteX39" fmla="*/ 9526 w 4686301"/>
              <a:gd name="connsiteY39" fmla="*/ 0 h 923925"/>
              <a:gd name="connsiteX40" fmla="*/ 2538413 w 4686301"/>
              <a:gd name="connsiteY40" fmla="*/ 42862 h 923925"/>
              <a:gd name="connsiteX41" fmla="*/ 3262313 w 4686301"/>
              <a:gd name="connsiteY41" fmla="*/ 90487 h 923925"/>
              <a:gd name="connsiteX42" fmla="*/ 4033838 w 4686301"/>
              <a:gd name="connsiteY42" fmla="*/ 280987 h 923925"/>
              <a:gd name="connsiteX43" fmla="*/ 4338638 w 4686301"/>
              <a:gd name="connsiteY43" fmla="*/ 433387 h 923925"/>
              <a:gd name="connsiteX44" fmla="*/ 4524376 w 4686301"/>
              <a:gd name="connsiteY44" fmla="*/ 604837 h 923925"/>
              <a:gd name="connsiteX45" fmla="*/ 4686301 w 4686301"/>
              <a:gd name="connsiteY45" fmla="*/ 92392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86301" h="923925">
                <a:moveTo>
                  <a:pt x="4686301" y="923925"/>
                </a:moveTo>
                <a:lnTo>
                  <a:pt x="4586288" y="862012"/>
                </a:lnTo>
                <a:lnTo>
                  <a:pt x="4519613" y="828675"/>
                </a:lnTo>
                <a:lnTo>
                  <a:pt x="4452938" y="795337"/>
                </a:lnTo>
                <a:lnTo>
                  <a:pt x="4405313" y="795337"/>
                </a:lnTo>
                <a:lnTo>
                  <a:pt x="4333876" y="790575"/>
                </a:lnTo>
                <a:lnTo>
                  <a:pt x="4210051" y="776287"/>
                </a:lnTo>
                <a:lnTo>
                  <a:pt x="4157663" y="733425"/>
                </a:lnTo>
                <a:lnTo>
                  <a:pt x="4067176" y="709612"/>
                </a:lnTo>
                <a:lnTo>
                  <a:pt x="3957638" y="709612"/>
                </a:lnTo>
                <a:lnTo>
                  <a:pt x="3843338" y="719137"/>
                </a:lnTo>
                <a:lnTo>
                  <a:pt x="3733801" y="652462"/>
                </a:lnTo>
                <a:lnTo>
                  <a:pt x="3695701" y="623887"/>
                </a:lnTo>
                <a:lnTo>
                  <a:pt x="3590926" y="547687"/>
                </a:lnTo>
                <a:lnTo>
                  <a:pt x="3386138" y="428625"/>
                </a:lnTo>
                <a:lnTo>
                  <a:pt x="3248026" y="381000"/>
                </a:lnTo>
                <a:lnTo>
                  <a:pt x="2914651" y="323850"/>
                </a:lnTo>
                <a:lnTo>
                  <a:pt x="2852738" y="314325"/>
                </a:lnTo>
                <a:lnTo>
                  <a:pt x="2614613" y="333375"/>
                </a:lnTo>
                <a:lnTo>
                  <a:pt x="2514601" y="333375"/>
                </a:lnTo>
                <a:lnTo>
                  <a:pt x="2266951" y="295275"/>
                </a:lnTo>
                <a:lnTo>
                  <a:pt x="2028826" y="271462"/>
                </a:lnTo>
                <a:lnTo>
                  <a:pt x="1985963" y="252412"/>
                </a:lnTo>
                <a:lnTo>
                  <a:pt x="1833563" y="223837"/>
                </a:lnTo>
                <a:lnTo>
                  <a:pt x="1671638" y="161925"/>
                </a:lnTo>
                <a:lnTo>
                  <a:pt x="1604963" y="161925"/>
                </a:lnTo>
                <a:lnTo>
                  <a:pt x="1457326" y="214312"/>
                </a:lnTo>
                <a:lnTo>
                  <a:pt x="1385888" y="295275"/>
                </a:lnTo>
                <a:lnTo>
                  <a:pt x="1219201" y="333375"/>
                </a:lnTo>
                <a:lnTo>
                  <a:pt x="1076326" y="295275"/>
                </a:lnTo>
                <a:lnTo>
                  <a:pt x="1014413" y="276225"/>
                </a:lnTo>
                <a:lnTo>
                  <a:pt x="895351" y="252412"/>
                </a:lnTo>
                <a:lnTo>
                  <a:pt x="771526" y="280987"/>
                </a:lnTo>
                <a:lnTo>
                  <a:pt x="557213" y="261937"/>
                </a:lnTo>
                <a:lnTo>
                  <a:pt x="476251" y="242887"/>
                </a:lnTo>
                <a:lnTo>
                  <a:pt x="366713" y="261937"/>
                </a:lnTo>
                <a:lnTo>
                  <a:pt x="276226" y="271462"/>
                </a:lnTo>
                <a:lnTo>
                  <a:pt x="119063" y="300037"/>
                </a:lnTo>
                <a:lnTo>
                  <a:pt x="0" y="295275"/>
                </a:lnTo>
                <a:lnTo>
                  <a:pt x="9526" y="0"/>
                </a:lnTo>
                <a:lnTo>
                  <a:pt x="2538413" y="42862"/>
                </a:lnTo>
                <a:lnTo>
                  <a:pt x="3262313" y="90487"/>
                </a:lnTo>
                <a:lnTo>
                  <a:pt x="4033838" y="280987"/>
                </a:lnTo>
                <a:lnTo>
                  <a:pt x="4338638" y="433387"/>
                </a:lnTo>
                <a:lnTo>
                  <a:pt x="4524376" y="604837"/>
                </a:lnTo>
                <a:lnTo>
                  <a:pt x="4686301" y="923925"/>
                </a:lnTo>
                <a:close/>
              </a:path>
            </a:pathLst>
          </a:custGeom>
          <a:solidFill>
            <a:srgbClr val="EB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65A554E5-5D97-4C55-B226-CA9D4DDCF13E}"/>
              </a:ext>
            </a:extLst>
          </p:cNvPr>
          <p:cNvGrpSpPr/>
          <p:nvPr/>
        </p:nvGrpSpPr>
        <p:grpSpPr>
          <a:xfrm>
            <a:off x="-35170" y="-38070"/>
            <a:ext cx="12238895" cy="6938884"/>
            <a:chOff x="-35170" y="-38070"/>
            <a:chExt cx="12238895" cy="6938884"/>
          </a:xfrm>
        </p:grpSpPr>
        <p:sp>
          <p:nvSpPr>
            <p:cNvPr id="50" name="Rectangle 49">
              <a:extLst>
                <a:ext uri="{FF2B5EF4-FFF2-40B4-BE49-F238E27FC236}">
                  <a16:creationId xmlns:a16="http://schemas.microsoft.com/office/drawing/2014/main" id="{638D3C23-8F19-47C9-B760-4E6B5F716EBF}"/>
                </a:ext>
              </a:extLst>
            </p:cNvPr>
            <p:cNvSpPr/>
            <p:nvPr/>
          </p:nvSpPr>
          <p:spPr>
            <a:xfrm>
              <a:off x="-23445" y="2500606"/>
              <a:ext cx="12215445" cy="4357394"/>
            </a:xfrm>
            <a:prstGeom prst="rect">
              <a:avLst/>
            </a:prstGeom>
            <a:pattFill prst="divot">
              <a:fgClr>
                <a:schemeClr val="tx1"/>
              </a:fgClr>
              <a:bgClr>
                <a:srgbClr val="FF9999"/>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Shape 50">
              <a:extLst>
                <a:ext uri="{FF2B5EF4-FFF2-40B4-BE49-F238E27FC236}">
                  <a16:creationId xmlns:a16="http://schemas.microsoft.com/office/drawing/2014/main" id="{617247F3-82DB-4E8D-9895-8BC328A0D2A6}"/>
                </a:ext>
              </a:extLst>
            </p:cNvPr>
            <p:cNvSpPr/>
            <p:nvPr/>
          </p:nvSpPr>
          <p:spPr>
            <a:xfrm>
              <a:off x="11063007" y="1952625"/>
              <a:ext cx="652743" cy="657225"/>
            </a:xfrm>
            <a:custGeom>
              <a:avLst/>
              <a:gdLst>
                <a:gd name="connsiteX0" fmla="*/ 0 w 590550"/>
                <a:gd name="connsiteY0" fmla="*/ 657225 h 657225"/>
                <a:gd name="connsiteX1" fmla="*/ 128588 w 590550"/>
                <a:gd name="connsiteY1" fmla="*/ 566738 h 657225"/>
                <a:gd name="connsiteX2" fmla="*/ 247650 w 590550"/>
                <a:gd name="connsiteY2" fmla="*/ 552450 h 657225"/>
                <a:gd name="connsiteX3" fmla="*/ 442913 w 590550"/>
                <a:gd name="connsiteY3" fmla="*/ 585788 h 657225"/>
                <a:gd name="connsiteX4" fmla="*/ 590550 w 590550"/>
                <a:gd name="connsiteY4" fmla="*/ 561975 h 657225"/>
                <a:gd name="connsiteX5" fmla="*/ 571500 w 590550"/>
                <a:gd name="connsiteY5" fmla="*/ 0 h 657225"/>
                <a:gd name="connsiteX6" fmla="*/ 333375 w 590550"/>
                <a:gd name="connsiteY6" fmla="*/ 319088 h 657225"/>
                <a:gd name="connsiteX7" fmla="*/ 80963 w 590550"/>
                <a:gd name="connsiteY7" fmla="*/ 62865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0550" h="657225">
                  <a:moveTo>
                    <a:pt x="0" y="657225"/>
                  </a:moveTo>
                  <a:lnTo>
                    <a:pt x="128588" y="566738"/>
                  </a:lnTo>
                  <a:lnTo>
                    <a:pt x="247650" y="552450"/>
                  </a:lnTo>
                  <a:lnTo>
                    <a:pt x="442913" y="585788"/>
                  </a:lnTo>
                  <a:lnTo>
                    <a:pt x="590550" y="561975"/>
                  </a:lnTo>
                  <a:lnTo>
                    <a:pt x="571500" y="0"/>
                  </a:lnTo>
                  <a:lnTo>
                    <a:pt x="333375" y="319088"/>
                  </a:lnTo>
                  <a:lnTo>
                    <a:pt x="80963" y="628650"/>
                  </a:lnTo>
                </a:path>
              </a:pathLst>
            </a:custGeom>
            <a:solidFill>
              <a:srgbClr val="00B0F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Shape 52">
              <a:extLst>
                <a:ext uri="{FF2B5EF4-FFF2-40B4-BE49-F238E27FC236}">
                  <a16:creationId xmlns:a16="http://schemas.microsoft.com/office/drawing/2014/main" id="{217D5B4F-9442-4048-9129-F8627EDAA486}"/>
                </a:ext>
              </a:extLst>
            </p:cNvPr>
            <p:cNvSpPr/>
            <p:nvPr/>
          </p:nvSpPr>
          <p:spPr>
            <a:xfrm>
              <a:off x="11229975" y="2519363"/>
              <a:ext cx="471488" cy="200025"/>
            </a:xfrm>
            <a:custGeom>
              <a:avLst/>
              <a:gdLst>
                <a:gd name="connsiteX0" fmla="*/ 466725 w 471488"/>
                <a:gd name="connsiteY0" fmla="*/ 171450 h 200025"/>
                <a:gd name="connsiteX1" fmla="*/ 457200 w 471488"/>
                <a:gd name="connsiteY1" fmla="*/ 0 h 200025"/>
                <a:gd name="connsiteX2" fmla="*/ 0 w 471488"/>
                <a:gd name="connsiteY2" fmla="*/ 33337 h 200025"/>
                <a:gd name="connsiteX3" fmla="*/ 171450 w 471488"/>
                <a:gd name="connsiteY3" fmla="*/ 119062 h 200025"/>
                <a:gd name="connsiteX4" fmla="*/ 223838 w 471488"/>
                <a:gd name="connsiteY4" fmla="*/ 180975 h 200025"/>
                <a:gd name="connsiteX5" fmla="*/ 309563 w 471488"/>
                <a:gd name="connsiteY5" fmla="*/ 200025 h 200025"/>
                <a:gd name="connsiteX6" fmla="*/ 419100 w 471488"/>
                <a:gd name="connsiteY6" fmla="*/ 157162 h 200025"/>
                <a:gd name="connsiteX7" fmla="*/ 471488 w 471488"/>
                <a:gd name="connsiteY7" fmla="*/ 109537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488" h="200025">
                  <a:moveTo>
                    <a:pt x="466725" y="171450"/>
                  </a:moveTo>
                  <a:lnTo>
                    <a:pt x="457200" y="0"/>
                  </a:lnTo>
                  <a:lnTo>
                    <a:pt x="0" y="33337"/>
                  </a:lnTo>
                  <a:lnTo>
                    <a:pt x="171450" y="119062"/>
                  </a:lnTo>
                  <a:lnTo>
                    <a:pt x="223838" y="180975"/>
                  </a:lnTo>
                  <a:lnTo>
                    <a:pt x="309563" y="200025"/>
                  </a:lnTo>
                  <a:lnTo>
                    <a:pt x="419100" y="157162"/>
                  </a:lnTo>
                  <a:lnTo>
                    <a:pt x="471488" y="109537"/>
                  </a:lnTo>
                </a:path>
              </a:pathLst>
            </a:custGeom>
            <a:solidFill>
              <a:srgbClr val="00B0F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4B8969F3-CAAD-4390-A1C0-68BE558C0775}"/>
                </a:ext>
              </a:extLst>
            </p:cNvPr>
            <p:cNvSpPr/>
            <p:nvPr/>
          </p:nvSpPr>
          <p:spPr>
            <a:xfrm>
              <a:off x="10587038" y="1690688"/>
              <a:ext cx="1119187" cy="752475"/>
            </a:xfrm>
            <a:custGeom>
              <a:avLst/>
              <a:gdLst>
                <a:gd name="connsiteX0" fmla="*/ 1119187 w 1119187"/>
                <a:gd name="connsiteY0" fmla="*/ 147637 h 752475"/>
                <a:gd name="connsiteX1" fmla="*/ 1038225 w 1119187"/>
                <a:gd name="connsiteY1" fmla="*/ 119062 h 752475"/>
                <a:gd name="connsiteX2" fmla="*/ 957262 w 1119187"/>
                <a:gd name="connsiteY2" fmla="*/ 90487 h 752475"/>
                <a:gd name="connsiteX3" fmla="*/ 883443 w 1119187"/>
                <a:gd name="connsiteY3" fmla="*/ 54768 h 752475"/>
                <a:gd name="connsiteX4" fmla="*/ 833437 w 1119187"/>
                <a:gd name="connsiteY4" fmla="*/ 30956 h 752475"/>
                <a:gd name="connsiteX5" fmla="*/ 790575 w 1119187"/>
                <a:gd name="connsiteY5" fmla="*/ 0 h 752475"/>
                <a:gd name="connsiteX6" fmla="*/ 731043 w 1119187"/>
                <a:gd name="connsiteY6" fmla="*/ 16668 h 752475"/>
                <a:gd name="connsiteX7" fmla="*/ 690562 w 1119187"/>
                <a:gd name="connsiteY7" fmla="*/ 107156 h 752475"/>
                <a:gd name="connsiteX8" fmla="*/ 664368 w 1119187"/>
                <a:gd name="connsiteY8" fmla="*/ 152400 h 752475"/>
                <a:gd name="connsiteX9" fmla="*/ 652462 w 1119187"/>
                <a:gd name="connsiteY9" fmla="*/ 180975 h 752475"/>
                <a:gd name="connsiteX10" fmla="*/ 635793 w 1119187"/>
                <a:gd name="connsiteY10" fmla="*/ 195262 h 752475"/>
                <a:gd name="connsiteX11" fmla="*/ 571500 w 1119187"/>
                <a:gd name="connsiteY11" fmla="*/ 200025 h 752475"/>
                <a:gd name="connsiteX12" fmla="*/ 533400 w 1119187"/>
                <a:gd name="connsiteY12" fmla="*/ 200025 h 752475"/>
                <a:gd name="connsiteX13" fmla="*/ 481012 w 1119187"/>
                <a:gd name="connsiteY13" fmla="*/ 219075 h 752475"/>
                <a:gd name="connsiteX14" fmla="*/ 457200 w 1119187"/>
                <a:gd name="connsiteY14" fmla="*/ 226218 h 752475"/>
                <a:gd name="connsiteX15" fmla="*/ 409575 w 1119187"/>
                <a:gd name="connsiteY15" fmla="*/ 209550 h 752475"/>
                <a:gd name="connsiteX16" fmla="*/ 364331 w 1119187"/>
                <a:gd name="connsiteY16" fmla="*/ 226218 h 752475"/>
                <a:gd name="connsiteX17" fmla="*/ 319087 w 1119187"/>
                <a:gd name="connsiteY17" fmla="*/ 276225 h 752475"/>
                <a:gd name="connsiteX18" fmla="*/ 290512 w 1119187"/>
                <a:gd name="connsiteY18" fmla="*/ 304800 h 752475"/>
                <a:gd name="connsiteX19" fmla="*/ 266700 w 1119187"/>
                <a:gd name="connsiteY19" fmla="*/ 354806 h 752475"/>
                <a:gd name="connsiteX20" fmla="*/ 230981 w 1119187"/>
                <a:gd name="connsiteY20" fmla="*/ 421481 h 752475"/>
                <a:gd name="connsiteX21" fmla="*/ 195262 w 1119187"/>
                <a:gd name="connsiteY21" fmla="*/ 511968 h 752475"/>
                <a:gd name="connsiteX22" fmla="*/ 173831 w 1119187"/>
                <a:gd name="connsiteY22" fmla="*/ 578643 h 752475"/>
                <a:gd name="connsiteX23" fmla="*/ 147637 w 1119187"/>
                <a:gd name="connsiteY23" fmla="*/ 623887 h 752475"/>
                <a:gd name="connsiteX24" fmla="*/ 128587 w 1119187"/>
                <a:gd name="connsiteY24" fmla="*/ 664368 h 752475"/>
                <a:gd name="connsiteX25" fmla="*/ 90487 w 1119187"/>
                <a:gd name="connsiteY25" fmla="*/ 707231 h 752475"/>
                <a:gd name="connsiteX26" fmla="*/ 76200 w 1119187"/>
                <a:gd name="connsiteY26" fmla="*/ 733425 h 752475"/>
                <a:gd name="connsiteX27" fmla="*/ 61912 w 1119187"/>
                <a:gd name="connsiteY27" fmla="*/ 752475 h 752475"/>
                <a:gd name="connsiteX28" fmla="*/ 0 w 1119187"/>
                <a:gd name="connsiteY28"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19187" h="752475">
                  <a:moveTo>
                    <a:pt x="1119187" y="147637"/>
                  </a:moveTo>
                  <a:lnTo>
                    <a:pt x="1038225" y="119062"/>
                  </a:lnTo>
                  <a:lnTo>
                    <a:pt x="957262" y="90487"/>
                  </a:lnTo>
                  <a:lnTo>
                    <a:pt x="883443" y="54768"/>
                  </a:lnTo>
                  <a:lnTo>
                    <a:pt x="833437" y="30956"/>
                  </a:lnTo>
                  <a:lnTo>
                    <a:pt x="790575" y="0"/>
                  </a:lnTo>
                  <a:lnTo>
                    <a:pt x="731043" y="16668"/>
                  </a:lnTo>
                  <a:lnTo>
                    <a:pt x="690562" y="107156"/>
                  </a:lnTo>
                  <a:lnTo>
                    <a:pt x="664368" y="152400"/>
                  </a:lnTo>
                  <a:lnTo>
                    <a:pt x="652462" y="180975"/>
                  </a:lnTo>
                  <a:lnTo>
                    <a:pt x="635793" y="195262"/>
                  </a:lnTo>
                  <a:lnTo>
                    <a:pt x="571500" y="200025"/>
                  </a:lnTo>
                  <a:lnTo>
                    <a:pt x="533400" y="200025"/>
                  </a:lnTo>
                  <a:lnTo>
                    <a:pt x="481012" y="219075"/>
                  </a:lnTo>
                  <a:lnTo>
                    <a:pt x="457200" y="226218"/>
                  </a:lnTo>
                  <a:lnTo>
                    <a:pt x="409575" y="209550"/>
                  </a:lnTo>
                  <a:lnTo>
                    <a:pt x="364331" y="226218"/>
                  </a:lnTo>
                  <a:lnTo>
                    <a:pt x="319087" y="276225"/>
                  </a:lnTo>
                  <a:lnTo>
                    <a:pt x="290512" y="304800"/>
                  </a:lnTo>
                  <a:lnTo>
                    <a:pt x="266700" y="354806"/>
                  </a:lnTo>
                  <a:lnTo>
                    <a:pt x="230981" y="421481"/>
                  </a:lnTo>
                  <a:lnTo>
                    <a:pt x="195262" y="511968"/>
                  </a:lnTo>
                  <a:lnTo>
                    <a:pt x="173831" y="578643"/>
                  </a:lnTo>
                  <a:lnTo>
                    <a:pt x="147637" y="623887"/>
                  </a:lnTo>
                  <a:lnTo>
                    <a:pt x="128587" y="664368"/>
                  </a:lnTo>
                  <a:lnTo>
                    <a:pt x="90487" y="707231"/>
                  </a:lnTo>
                  <a:lnTo>
                    <a:pt x="76200" y="733425"/>
                  </a:lnTo>
                  <a:lnTo>
                    <a:pt x="61912" y="752475"/>
                  </a:lnTo>
                  <a:lnTo>
                    <a:pt x="0" y="752475"/>
                  </a:lnTo>
                </a:path>
              </a:pathLst>
            </a:cu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Shape 62">
              <a:extLst>
                <a:ext uri="{FF2B5EF4-FFF2-40B4-BE49-F238E27FC236}">
                  <a16:creationId xmlns:a16="http://schemas.microsoft.com/office/drawing/2014/main" id="{E01E6CB5-0796-4DF7-A2B5-DF31795BC4B0}"/>
                </a:ext>
              </a:extLst>
            </p:cNvPr>
            <p:cNvSpPr>
              <a:spLocks noChangeAspect="1"/>
            </p:cNvSpPr>
            <p:nvPr/>
          </p:nvSpPr>
          <p:spPr>
            <a:xfrm>
              <a:off x="4406332" y="2033250"/>
              <a:ext cx="4489485" cy="1005840"/>
            </a:xfrm>
            <a:custGeom>
              <a:avLst/>
              <a:gdLst>
                <a:gd name="connsiteX0" fmla="*/ 0 w 2614613"/>
                <a:gd name="connsiteY0" fmla="*/ 385762 h 585787"/>
                <a:gd name="connsiteX1" fmla="*/ 100013 w 2614613"/>
                <a:gd name="connsiteY1" fmla="*/ 471487 h 585787"/>
                <a:gd name="connsiteX2" fmla="*/ 195263 w 2614613"/>
                <a:gd name="connsiteY2" fmla="*/ 585787 h 585787"/>
                <a:gd name="connsiteX3" fmla="*/ 266700 w 2614613"/>
                <a:gd name="connsiteY3" fmla="*/ 585787 h 585787"/>
                <a:gd name="connsiteX4" fmla="*/ 428625 w 2614613"/>
                <a:gd name="connsiteY4" fmla="*/ 485775 h 585787"/>
                <a:gd name="connsiteX5" fmla="*/ 523875 w 2614613"/>
                <a:gd name="connsiteY5" fmla="*/ 438150 h 585787"/>
                <a:gd name="connsiteX6" fmla="*/ 661988 w 2614613"/>
                <a:gd name="connsiteY6" fmla="*/ 433387 h 585787"/>
                <a:gd name="connsiteX7" fmla="*/ 790575 w 2614613"/>
                <a:gd name="connsiteY7" fmla="*/ 423862 h 585787"/>
                <a:gd name="connsiteX8" fmla="*/ 1428750 w 2614613"/>
                <a:gd name="connsiteY8" fmla="*/ 338137 h 585787"/>
                <a:gd name="connsiteX9" fmla="*/ 1785938 w 2614613"/>
                <a:gd name="connsiteY9" fmla="*/ 328612 h 585787"/>
                <a:gd name="connsiteX10" fmla="*/ 2162175 w 2614613"/>
                <a:gd name="connsiteY10" fmla="*/ 209550 h 585787"/>
                <a:gd name="connsiteX11" fmla="*/ 2424113 w 2614613"/>
                <a:gd name="connsiteY11" fmla="*/ 71437 h 585787"/>
                <a:gd name="connsiteX12" fmla="*/ 2614613 w 2614613"/>
                <a:gd name="connsiteY12" fmla="*/ 0 h 585787"/>
                <a:gd name="connsiteX13" fmla="*/ 2247900 w 2614613"/>
                <a:gd name="connsiteY13" fmla="*/ 90487 h 585787"/>
                <a:gd name="connsiteX14" fmla="*/ 2114550 w 2614613"/>
                <a:gd name="connsiteY14" fmla="*/ 161925 h 585787"/>
                <a:gd name="connsiteX15" fmla="*/ 1728788 w 2614613"/>
                <a:gd name="connsiteY15" fmla="*/ 247650 h 585787"/>
                <a:gd name="connsiteX16" fmla="*/ 1309688 w 2614613"/>
                <a:gd name="connsiteY16" fmla="*/ 252412 h 585787"/>
                <a:gd name="connsiteX17" fmla="*/ 881063 w 2614613"/>
                <a:gd name="connsiteY17" fmla="*/ 261937 h 585787"/>
                <a:gd name="connsiteX18" fmla="*/ 600075 w 2614613"/>
                <a:gd name="connsiteY18" fmla="*/ 261937 h 585787"/>
                <a:gd name="connsiteX19" fmla="*/ 404813 w 2614613"/>
                <a:gd name="connsiteY19" fmla="*/ 304800 h 585787"/>
                <a:gd name="connsiteX20" fmla="*/ 261938 w 2614613"/>
                <a:gd name="connsiteY20" fmla="*/ 323850 h 585787"/>
                <a:gd name="connsiteX21" fmla="*/ 166688 w 2614613"/>
                <a:gd name="connsiteY21" fmla="*/ 290512 h 585787"/>
                <a:gd name="connsiteX22" fmla="*/ 0 w 2614613"/>
                <a:gd name="connsiteY22" fmla="*/ 385762 h 585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14613" h="585787">
                  <a:moveTo>
                    <a:pt x="0" y="385762"/>
                  </a:moveTo>
                  <a:lnTo>
                    <a:pt x="100013" y="471487"/>
                  </a:lnTo>
                  <a:lnTo>
                    <a:pt x="195263" y="585787"/>
                  </a:lnTo>
                  <a:lnTo>
                    <a:pt x="266700" y="585787"/>
                  </a:lnTo>
                  <a:lnTo>
                    <a:pt x="428625" y="485775"/>
                  </a:lnTo>
                  <a:lnTo>
                    <a:pt x="523875" y="438150"/>
                  </a:lnTo>
                  <a:lnTo>
                    <a:pt x="661988" y="433387"/>
                  </a:lnTo>
                  <a:lnTo>
                    <a:pt x="790575" y="423862"/>
                  </a:lnTo>
                  <a:lnTo>
                    <a:pt x="1428750" y="338137"/>
                  </a:lnTo>
                  <a:lnTo>
                    <a:pt x="1785938" y="328612"/>
                  </a:lnTo>
                  <a:lnTo>
                    <a:pt x="2162175" y="209550"/>
                  </a:lnTo>
                  <a:lnTo>
                    <a:pt x="2424113" y="71437"/>
                  </a:lnTo>
                  <a:lnTo>
                    <a:pt x="2614613" y="0"/>
                  </a:lnTo>
                  <a:lnTo>
                    <a:pt x="2247900" y="90487"/>
                  </a:lnTo>
                  <a:lnTo>
                    <a:pt x="2114550" y="161925"/>
                  </a:lnTo>
                  <a:lnTo>
                    <a:pt x="1728788" y="247650"/>
                  </a:lnTo>
                  <a:lnTo>
                    <a:pt x="1309688" y="252412"/>
                  </a:lnTo>
                  <a:lnTo>
                    <a:pt x="881063" y="261937"/>
                  </a:lnTo>
                  <a:lnTo>
                    <a:pt x="600075" y="261937"/>
                  </a:lnTo>
                  <a:lnTo>
                    <a:pt x="404813" y="304800"/>
                  </a:lnTo>
                  <a:lnTo>
                    <a:pt x="261938" y="323850"/>
                  </a:lnTo>
                  <a:lnTo>
                    <a:pt x="166688" y="290512"/>
                  </a:lnTo>
                  <a:lnTo>
                    <a:pt x="0" y="385762"/>
                  </a:lnTo>
                  <a:close/>
                </a:path>
              </a:pathLst>
            </a:custGeom>
            <a:solidFill>
              <a:schemeClr val="bg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63">
              <a:extLst>
                <a:ext uri="{FF2B5EF4-FFF2-40B4-BE49-F238E27FC236}">
                  <a16:creationId xmlns:a16="http://schemas.microsoft.com/office/drawing/2014/main" id="{57AADA6D-BFA5-48BA-869F-4C795096BD81}"/>
                </a:ext>
              </a:extLst>
            </p:cNvPr>
            <p:cNvSpPr/>
            <p:nvPr/>
          </p:nvSpPr>
          <p:spPr>
            <a:xfrm>
              <a:off x="0" y="0"/>
              <a:ext cx="11953872" cy="676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 name="Straight Connector 65">
              <a:extLst>
                <a:ext uri="{FF2B5EF4-FFF2-40B4-BE49-F238E27FC236}">
                  <a16:creationId xmlns:a16="http://schemas.microsoft.com/office/drawing/2014/main" id="{E8381525-F257-4B9A-AB6B-275107F086C9}"/>
                </a:ext>
              </a:extLst>
            </p:cNvPr>
            <p:cNvCxnSpPr>
              <a:cxnSpLocks/>
            </p:cNvCxnSpPr>
            <p:nvPr/>
          </p:nvCxnSpPr>
          <p:spPr>
            <a:xfrm flipV="1">
              <a:off x="-35170" y="257176"/>
              <a:ext cx="12161520" cy="9451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6EA1EA4-D960-4EB0-A521-5508A5EFB306}"/>
                </a:ext>
              </a:extLst>
            </p:cNvPr>
            <p:cNvCxnSpPr/>
            <p:nvPr/>
          </p:nvCxnSpPr>
          <p:spPr>
            <a:xfrm>
              <a:off x="4791636" y="375560"/>
              <a:ext cx="0" cy="2082232"/>
            </a:xfrm>
            <a:prstGeom prst="straightConnector1">
              <a:avLst/>
            </a:prstGeom>
            <a:ln w="38100">
              <a:no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51092929-AF3F-4562-A9E7-59F05B74D072}"/>
                </a:ext>
              </a:extLst>
            </p:cNvPr>
            <p:cNvCxnSpPr/>
            <p:nvPr/>
          </p:nvCxnSpPr>
          <p:spPr>
            <a:xfrm>
              <a:off x="11256125" y="360561"/>
              <a:ext cx="0" cy="1042416"/>
            </a:xfrm>
            <a:prstGeom prst="straightConnector1">
              <a:avLst/>
            </a:prstGeom>
            <a:ln w="38100">
              <a:noFill/>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70" name="Picture 69">
              <a:extLst>
                <a:ext uri="{FF2B5EF4-FFF2-40B4-BE49-F238E27FC236}">
                  <a16:creationId xmlns:a16="http://schemas.microsoft.com/office/drawing/2014/main" id="{560B499B-447C-4E73-8CAD-D0C722CE91D9}"/>
                </a:ext>
              </a:extLst>
            </p:cNvPr>
            <p:cNvPicPr>
              <a:picLocks noChangeAspect="1"/>
            </p:cNvPicPr>
            <p:nvPr/>
          </p:nvPicPr>
          <p:blipFill rotWithShape="1">
            <a:blip r:embed="rId8" cstate="screen">
              <a:alphaModFix amt="35000"/>
              <a:extLst>
                <a:ext uri="{28A0092B-C50C-407E-A947-70E740481C1C}">
                  <a14:useLocalDpi xmlns:a14="http://schemas.microsoft.com/office/drawing/2010/main"/>
                </a:ext>
              </a:extLst>
            </a:blip>
            <a:srcRect l="709" t="39185"/>
            <a:stretch/>
          </p:blipFill>
          <p:spPr>
            <a:xfrm>
              <a:off x="74351" y="2600325"/>
              <a:ext cx="11628317" cy="1861211"/>
            </a:xfrm>
            <a:prstGeom prst="rect">
              <a:avLst/>
            </a:prstGeom>
            <a:ln>
              <a:noFill/>
            </a:ln>
          </p:spPr>
        </p:pic>
        <p:sp>
          <p:nvSpPr>
            <p:cNvPr id="71" name="Freeform: Shape 70">
              <a:extLst>
                <a:ext uri="{FF2B5EF4-FFF2-40B4-BE49-F238E27FC236}">
                  <a16:creationId xmlns:a16="http://schemas.microsoft.com/office/drawing/2014/main" id="{78CB9DA7-92BF-4BA6-89E0-4F8C9A981362}"/>
                </a:ext>
              </a:extLst>
            </p:cNvPr>
            <p:cNvSpPr/>
            <p:nvPr/>
          </p:nvSpPr>
          <p:spPr>
            <a:xfrm>
              <a:off x="4482718" y="1410239"/>
              <a:ext cx="7219950" cy="1198961"/>
            </a:xfrm>
            <a:custGeom>
              <a:avLst/>
              <a:gdLst>
                <a:gd name="connsiteX0" fmla="*/ 7200900 w 7219950"/>
                <a:gd name="connsiteY0" fmla="*/ 0 h 1247775"/>
                <a:gd name="connsiteX1" fmla="*/ 6467475 w 7219950"/>
                <a:gd name="connsiteY1" fmla="*/ 276225 h 1247775"/>
                <a:gd name="connsiteX2" fmla="*/ 5762625 w 7219950"/>
                <a:gd name="connsiteY2" fmla="*/ 400050 h 1247775"/>
                <a:gd name="connsiteX3" fmla="*/ 5057775 w 7219950"/>
                <a:gd name="connsiteY3" fmla="*/ 495300 h 1247775"/>
                <a:gd name="connsiteX4" fmla="*/ 4591050 w 7219950"/>
                <a:gd name="connsiteY4" fmla="*/ 628650 h 1247775"/>
                <a:gd name="connsiteX5" fmla="*/ 4381500 w 7219950"/>
                <a:gd name="connsiteY5" fmla="*/ 628650 h 1247775"/>
                <a:gd name="connsiteX6" fmla="*/ 4181475 w 7219950"/>
                <a:gd name="connsiteY6" fmla="*/ 704850 h 1247775"/>
                <a:gd name="connsiteX7" fmla="*/ 3533775 w 7219950"/>
                <a:gd name="connsiteY7" fmla="*/ 866775 h 1247775"/>
                <a:gd name="connsiteX8" fmla="*/ 3248025 w 7219950"/>
                <a:gd name="connsiteY8" fmla="*/ 1000125 h 1247775"/>
                <a:gd name="connsiteX9" fmla="*/ 2343150 w 7219950"/>
                <a:gd name="connsiteY9" fmla="*/ 1123950 h 1247775"/>
                <a:gd name="connsiteX10" fmla="*/ 800100 w 7219950"/>
                <a:gd name="connsiteY10" fmla="*/ 1133475 h 1247775"/>
                <a:gd name="connsiteX11" fmla="*/ 523875 w 7219950"/>
                <a:gd name="connsiteY11" fmla="*/ 1181100 h 1247775"/>
                <a:gd name="connsiteX12" fmla="*/ 342900 w 7219950"/>
                <a:gd name="connsiteY12" fmla="*/ 1190625 h 1247775"/>
                <a:gd name="connsiteX13" fmla="*/ 142875 w 7219950"/>
                <a:gd name="connsiteY13" fmla="*/ 1143000 h 1247775"/>
                <a:gd name="connsiteX14" fmla="*/ 0 w 7219950"/>
                <a:gd name="connsiteY14" fmla="*/ 1247775 h 1247775"/>
                <a:gd name="connsiteX15" fmla="*/ 1409700 w 7219950"/>
                <a:gd name="connsiteY15" fmla="*/ 1247775 h 1247775"/>
                <a:gd name="connsiteX16" fmla="*/ 5895975 w 7219950"/>
                <a:gd name="connsiteY16" fmla="*/ 1238250 h 1247775"/>
                <a:gd name="connsiteX17" fmla="*/ 6105525 w 7219950"/>
                <a:gd name="connsiteY17" fmla="*/ 1038225 h 1247775"/>
                <a:gd name="connsiteX18" fmla="*/ 6229350 w 7219950"/>
                <a:gd name="connsiteY18" fmla="*/ 962025 h 1247775"/>
                <a:gd name="connsiteX19" fmla="*/ 6362700 w 7219950"/>
                <a:gd name="connsiteY19" fmla="*/ 638175 h 1247775"/>
                <a:gd name="connsiteX20" fmla="*/ 6553200 w 7219950"/>
                <a:gd name="connsiteY20" fmla="*/ 504825 h 1247775"/>
                <a:gd name="connsiteX21" fmla="*/ 6724650 w 7219950"/>
                <a:gd name="connsiteY21" fmla="*/ 419100 h 1247775"/>
                <a:gd name="connsiteX22" fmla="*/ 6858000 w 7219950"/>
                <a:gd name="connsiteY22" fmla="*/ 266700 h 1247775"/>
                <a:gd name="connsiteX23" fmla="*/ 7219950 w 7219950"/>
                <a:gd name="connsiteY23" fmla="*/ 457200 h 1247775"/>
                <a:gd name="connsiteX24" fmla="*/ 7200900 w 7219950"/>
                <a:gd name="connsiteY24" fmla="*/ 0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9950" h="1247775">
                  <a:moveTo>
                    <a:pt x="7200900" y="0"/>
                  </a:moveTo>
                  <a:lnTo>
                    <a:pt x="6467475" y="276225"/>
                  </a:lnTo>
                  <a:lnTo>
                    <a:pt x="5762625" y="400050"/>
                  </a:lnTo>
                  <a:lnTo>
                    <a:pt x="5057775" y="495300"/>
                  </a:lnTo>
                  <a:lnTo>
                    <a:pt x="4591050" y="628650"/>
                  </a:lnTo>
                  <a:lnTo>
                    <a:pt x="4381500" y="628650"/>
                  </a:lnTo>
                  <a:lnTo>
                    <a:pt x="4181475" y="704850"/>
                  </a:lnTo>
                  <a:lnTo>
                    <a:pt x="3533775" y="866775"/>
                  </a:lnTo>
                  <a:lnTo>
                    <a:pt x="3248025" y="1000125"/>
                  </a:lnTo>
                  <a:lnTo>
                    <a:pt x="2343150" y="1123950"/>
                  </a:lnTo>
                  <a:lnTo>
                    <a:pt x="800100" y="1133475"/>
                  </a:lnTo>
                  <a:lnTo>
                    <a:pt x="523875" y="1181100"/>
                  </a:lnTo>
                  <a:lnTo>
                    <a:pt x="342900" y="1190625"/>
                  </a:lnTo>
                  <a:lnTo>
                    <a:pt x="142875" y="1143000"/>
                  </a:lnTo>
                  <a:lnTo>
                    <a:pt x="0" y="1247775"/>
                  </a:lnTo>
                  <a:lnTo>
                    <a:pt x="1409700" y="1247775"/>
                  </a:lnTo>
                  <a:lnTo>
                    <a:pt x="5895975" y="1238250"/>
                  </a:lnTo>
                  <a:lnTo>
                    <a:pt x="6105525" y="1038225"/>
                  </a:lnTo>
                  <a:lnTo>
                    <a:pt x="6229350" y="962025"/>
                  </a:lnTo>
                  <a:lnTo>
                    <a:pt x="6362700" y="638175"/>
                  </a:lnTo>
                  <a:lnTo>
                    <a:pt x="6553200" y="504825"/>
                  </a:lnTo>
                  <a:lnTo>
                    <a:pt x="6724650" y="419100"/>
                  </a:lnTo>
                  <a:lnTo>
                    <a:pt x="6858000" y="266700"/>
                  </a:lnTo>
                  <a:lnTo>
                    <a:pt x="7219950" y="457200"/>
                  </a:lnTo>
                  <a:lnTo>
                    <a:pt x="7200900" y="0"/>
                  </a:lnTo>
                  <a:close/>
                </a:path>
              </a:pathLst>
            </a:custGeom>
            <a:solidFill>
              <a:srgbClr val="F7C475">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TextBox 71">
              <a:extLst>
                <a:ext uri="{FF2B5EF4-FFF2-40B4-BE49-F238E27FC236}">
                  <a16:creationId xmlns:a16="http://schemas.microsoft.com/office/drawing/2014/main" id="{DF6F7C38-D421-4001-951A-99732C8B7F46}"/>
                </a:ext>
              </a:extLst>
            </p:cNvPr>
            <p:cNvSpPr txBox="1"/>
            <p:nvPr/>
          </p:nvSpPr>
          <p:spPr>
            <a:xfrm rot="20688023">
              <a:off x="1085150" y="4009844"/>
              <a:ext cx="2064091" cy="369332"/>
            </a:xfrm>
            <a:prstGeom prst="rect">
              <a:avLst/>
            </a:prstGeom>
            <a:noFill/>
          </p:spPr>
          <p:txBody>
            <a:bodyPr wrap="none" rtlCol="0">
              <a:spAutoFit/>
            </a:bodyPr>
            <a:lstStyle/>
            <a:p>
              <a:r>
                <a:rPr lang="en-US" b="1" dirty="0">
                  <a:solidFill>
                    <a:schemeClr val="bg1"/>
                  </a:solidFill>
                </a:rPr>
                <a:t>Carbonate Platform</a:t>
              </a:r>
            </a:p>
          </p:txBody>
        </p:sp>
        <p:sp>
          <p:nvSpPr>
            <p:cNvPr id="73" name="TextBox 72">
              <a:extLst>
                <a:ext uri="{FF2B5EF4-FFF2-40B4-BE49-F238E27FC236}">
                  <a16:creationId xmlns:a16="http://schemas.microsoft.com/office/drawing/2014/main" id="{E361DAAE-0FD1-4811-B38E-B94155B56B80}"/>
                </a:ext>
              </a:extLst>
            </p:cNvPr>
            <p:cNvSpPr txBox="1"/>
            <p:nvPr/>
          </p:nvSpPr>
          <p:spPr>
            <a:xfrm>
              <a:off x="8090528" y="2931360"/>
              <a:ext cx="2064091" cy="646331"/>
            </a:xfrm>
            <a:prstGeom prst="rect">
              <a:avLst/>
            </a:prstGeom>
            <a:noFill/>
          </p:spPr>
          <p:txBody>
            <a:bodyPr wrap="none" rtlCol="0">
              <a:spAutoFit/>
            </a:bodyPr>
            <a:lstStyle/>
            <a:p>
              <a:r>
                <a:rPr lang="en-US" b="1" dirty="0">
                  <a:solidFill>
                    <a:schemeClr val="bg1"/>
                  </a:solidFill>
                </a:rPr>
                <a:t>Shallow Water</a:t>
              </a:r>
            </a:p>
            <a:p>
              <a:r>
                <a:rPr lang="en-US" b="1" dirty="0">
                  <a:solidFill>
                    <a:schemeClr val="bg1"/>
                  </a:solidFill>
                </a:rPr>
                <a:t>Carbonate Platform</a:t>
              </a:r>
            </a:p>
          </p:txBody>
        </p:sp>
        <p:sp>
          <p:nvSpPr>
            <p:cNvPr id="74" name="Freeform: Shape 73">
              <a:extLst>
                <a:ext uri="{FF2B5EF4-FFF2-40B4-BE49-F238E27FC236}">
                  <a16:creationId xmlns:a16="http://schemas.microsoft.com/office/drawing/2014/main" id="{3669B7DF-6C2E-4D68-90EC-A9C1F9E55CEB}"/>
                </a:ext>
              </a:extLst>
            </p:cNvPr>
            <p:cNvSpPr/>
            <p:nvPr/>
          </p:nvSpPr>
          <p:spPr>
            <a:xfrm>
              <a:off x="-23446" y="375560"/>
              <a:ext cx="12227171" cy="5180191"/>
            </a:xfrm>
            <a:custGeom>
              <a:avLst/>
              <a:gdLst>
                <a:gd name="connsiteX0" fmla="*/ 11699631 w 11699631"/>
                <a:gd name="connsiteY0" fmla="*/ 0 h 4771292"/>
                <a:gd name="connsiteX1" fmla="*/ 6072554 w 11699631"/>
                <a:gd name="connsiteY1" fmla="*/ 1301262 h 4771292"/>
                <a:gd name="connsiteX2" fmla="*/ 0 w 11699631"/>
                <a:gd name="connsiteY2" fmla="*/ 2825262 h 4771292"/>
                <a:gd name="connsiteX3" fmla="*/ 11723 w 11699631"/>
                <a:gd name="connsiteY3" fmla="*/ 4771292 h 4771292"/>
                <a:gd name="connsiteX4" fmla="*/ 11676185 w 11699631"/>
                <a:gd name="connsiteY4" fmla="*/ 3048000 h 4771292"/>
                <a:gd name="connsiteX5" fmla="*/ 11699631 w 11699631"/>
                <a:gd name="connsiteY5" fmla="*/ 0 h 477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99631" h="4771292">
                  <a:moveTo>
                    <a:pt x="11699631" y="0"/>
                  </a:moveTo>
                  <a:lnTo>
                    <a:pt x="6072554" y="1301262"/>
                  </a:lnTo>
                  <a:lnTo>
                    <a:pt x="0" y="2825262"/>
                  </a:lnTo>
                  <a:cubicBezTo>
                    <a:pt x="3908" y="3473939"/>
                    <a:pt x="7815" y="4122615"/>
                    <a:pt x="11723" y="4771292"/>
                  </a:cubicBezTo>
                  <a:lnTo>
                    <a:pt x="11676185" y="3048000"/>
                  </a:lnTo>
                  <a:cubicBezTo>
                    <a:pt x="11680093" y="2039815"/>
                    <a:pt x="11684000" y="1031631"/>
                    <a:pt x="11699631" y="0"/>
                  </a:cubicBezTo>
                  <a:close/>
                </a:path>
              </a:pathLst>
            </a:custGeom>
            <a:pattFill prst="horzBrick">
              <a:fgClr>
                <a:schemeClr val="tx1"/>
              </a:fgClr>
              <a:bgClr>
                <a:srgbClr val="26C4F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09F8944F-CE39-4BAD-8EDB-CD7F33226F2D}"/>
                </a:ext>
              </a:extLst>
            </p:cNvPr>
            <p:cNvSpPr txBox="1"/>
            <p:nvPr/>
          </p:nvSpPr>
          <p:spPr>
            <a:xfrm>
              <a:off x="7674472" y="2431228"/>
              <a:ext cx="4529253" cy="584775"/>
            </a:xfrm>
            <a:prstGeom prst="rect">
              <a:avLst/>
            </a:prstGeom>
            <a:noFill/>
          </p:spPr>
          <p:txBody>
            <a:bodyPr wrap="none" rtlCol="0">
              <a:spAutoFit/>
            </a:bodyPr>
            <a:lstStyle/>
            <a:p>
              <a:r>
                <a:rPr lang="en-US" sz="3200" b="1" dirty="0">
                  <a:solidFill>
                    <a:schemeClr val="bg1"/>
                  </a:solidFill>
                </a:rPr>
                <a:t>Shallow Water Carbonate</a:t>
              </a:r>
            </a:p>
          </p:txBody>
        </p:sp>
        <p:sp>
          <p:nvSpPr>
            <p:cNvPr id="76" name="TextBox 75">
              <a:extLst>
                <a:ext uri="{FF2B5EF4-FFF2-40B4-BE49-F238E27FC236}">
                  <a16:creationId xmlns:a16="http://schemas.microsoft.com/office/drawing/2014/main" id="{6967F108-2767-414D-989B-AE632E6362D6}"/>
                </a:ext>
              </a:extLst>
            </p:cNvPr>
            <p:cNvSpPr txBox="1"/>
            <p:nvPr/>
          </p:nvSpPr>
          <p:spPr>
            <a:xfrm>
              <a:off x="7236095" y="5270625"/>
              <a:ext cx="1886478" cy="584775"/>
            </a:xfrm>
            <a:prstGeom prst="rect">
              <a:avLst/>
            </a:prstGeom>
            <a:noFill/>
          </p:spPr>
          <p:txBody>
            <a:bodyPr wrap="none" rtlCol="0">
              <a:spAutoFit/>
            </a:bodyPr>
            <a:lstStyle/>
            <a:p>
              <a:r>
                <a:rPr lang="en-US" sz="3200" b="1" dirty="0">
                  <a:solidFill>
                    <a:schemeClr val="bg1"/>
                  </a:solidFill>
                </a:rPr>
                <a:t>Basement</a:t>
              </a:r>
            </a:p>
          </p:txBody>
        </p:sp>
        <p:sp>
          <p:nvSpPr>
            <p:cNvPr id="77" name="TextBox 76">
              <a:extLst>
                <a:ext uri="{FF2B5EF4-FFF2-40B4-BE49-F238E27FC236}">
                  <a16:creationId xmlns:a16="http://schemas.microsoft.com/office/drawing/2014/main" id="{C05DE797-98C9-4290-8964-ADAFAC230FA5}"/>
                </a:ext>
              </a:extLst>
            </p:cNvPr>
            <p:cNvSpPr txBox="1"/>
            <p:nvPr/>
          </p:nvSpPr>
          <p:spPr>
            <a:xfrm>
              <a:off x="338159" y="2234932"/>
              <a:ext cx="3230821" cy="584775"/>
            </a:xfrm>
            <a:prstGeom prst="rect">
              <a:avLst/>
            </a:prstGeom>
            <a:noFill/>
          </p:spPr>
          <p:txBody>
            <a:bodyPr wrap="none" rtlCol="0">
              <a:spAutoFit/>
            </a:bodyPr>
            <a:lstStyle/>
            <a:p>
              <a:r>
                <a:rPr lang="en-US" sz="3200" b="1" dirty="0"/>
                <a:t>Deep Water Shale</a:t>
              </a:r>
            </a:p>
          </p:txBody>
        </p:sp>
        <p:sp>
          <p:nvSpPr>
            <p:cNvPr id="78" name="TextBox 77">
              <a:extLst>
                <a:ext uri="{FF2B5EF4-FFF2-40B4-BE49-F238E27FC236}">
                  <a16:creationId xmlns:a16="http://schemas.microsoft.com/office/drawing/2014/main" id="{9ADA8B7D-9FF3-44F4-B7B1-A44CB9C361FA}"/>
                </a:ext>
              </a:extLst>
            </p:cNvPr>
            <p:cNvSpPr txBox="1"/>
            <p:nvPr/>
          </p:nvSpPr>
          <p:spPr>
            <a:xfrm rot="21068084">
              <a:off x="1324557" y="3539164"/>
              <a:ext cx="3750386" cy="584775"/>
            </a:xfrm>
            <a:prstGeom prst="rect">
              <a:avLst/>
            </a:prstGeom>
            <a:noFill/>
          </p:spPr>
          <p:txBody>
            <a:bodyPr wrap="none" rtlCol="0">
              <a:spAutoFit/>
            </a:bodyPr>
            <a:lstStyle/>
            <a:p>
              <a:r>
                <a:rPr lang="en-US" sz="3200" b="1" dirty="0">
                  <a:solidFill>
                    <a:schemeClr val="bg1"/>
                  </a:solidFill>
                </a:rPr>
                <a:t>Overlapped Platform</a:t>
              </a:r>
            </a:p>
          </p:txBody>
        </p:sp>
        <p:cxnSp>
          <p:nvCxnSpPr>
            <p:cNvPr id="79" name="Straight Connector 78">
              <a:extLst>
                <a:ext uri="{FF2B5EF4-FFF2-40B4-BE49-F238E27FC236}">
                  <a16:creationId xmlns:a16="http://schemas.microsoft.com/office/drawing/2014/main" id="{8E5F1A42-B6E8-4FEE-A634-370ED3534705}"/>
                </a:ext>
              </a:extLst>
            </p:cNvPr>
            <p:cNvCxnSpPr>
              <a:cxnSpLocks/>
            </p:cNvCxnSpPr>
            <p:nvPr/>
          </p:nvCxnSpPr>
          <p:spPr>
            <a:xfrm flipH="1">
              <a:off x="4955907" y="4519613"/>
              <a:ext cx="1763981" cy="238120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A69F3AF4-EEE4-4567-89A3-3183CE4385A7}"/>
                </a:ext>
              </a:extLst>
            </p:cNvPr>
            <p:cNvCxnSpPr>
              <a:cxnSpLocks/>
            </p:cNvCxnSpPr>
            <p:nvPr/>
          </p:nvCxnSpPr>
          <p:spPr>
            <a:xfrm flipH="1">
              <a:off x="2272553" y="4957763"/>
              <a:ext cx="1549353" cy="19430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170B8D2D-F87F-4707-9349-F3BEBA489550}"/>
                </a:ext>
              </a:extLst>
            </p:cNvPr>
            <p:cNvCxnSpPr>
              <a:cxnSpLocks/>
            </p:cNvCxnSpPr>
            <p:nvPr/>
          </p:nvCxnSpPr>
          <p:spPr>
            <a:xfrm flipH="1">
              <a:off x="1" y="5372100"/>
              <a:ext cx="1126487" cy="139701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3375809F-7792-4D6F-932E-42345DC6C1ED}"/>
                </a:ext>
              </a:extLst>
            </p:cNvPr>
            <p:cNvCxnSpPr>
              <a:cxnSpLocks/>
            </p:cNvCxnSpPr>
            <p:nvPr/>
          </p:nvCxnSpPr>
          <p:spPr>
            <a:xfrm flipV="1">
              <a:off x="770845" y="2802696"/>
              <a:ext cx="1757202" cy="42160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Freeform: Shape 82">
              <a:extLst>
                <a:ext uri="{FF2B5EF4-FFF2-40B4-BE49-F238E27FC236}">
                  <a16:creationId xmlns:a16="http://schemas.microsoft.com/office/drawing/2014/main" id="{4F32CA36-C598-406D-9949-C484EF071E7B}"/>
                </a:ext>
              </a:extLst>
            </p:cNvPr>
            <p:cNvSpPr/>
            <p:nvPr/>
          </p:nvSpPr>
          <p:spPr>
            <a:xfrm>
              <a:off x="-23447" y="1452282"/>
              <a:ext cx="4703023" cy="2178424"/>
            </a:xfrm>
            <a:custGeom>
              <a:avLst/>
              <a:gdLst>
                <a:gd name="connsiteX0" fmla="*/ 5175 w 4617516"/>
                <a:gd name="connsiteY0" fmla="*/ 94130 h 2178424"/>
                <a:gd name="connsiteX1" fmla="*/ 341352 w 4617516"/>
                <a:gd name="connsiteY1" fmla="*/ 94130 h 2178424"/>
                <a:gd name="connsiteX2" fmla="*/ 690975 w 4617516"/>
                <a:gd name="connsiteY2" fmla="*/ 134471 h 2178424"/>
                <a:gd name="connsiteX3" fmla="*/ 892681 w 4617516"/>
                <a:gd name="connsiteY3" fmla="*/ 94130 h 2178424"/>
                <a:gd name="connsiteX4" fmla="*/ 1054046 w 4617516"/>
                <a:gd name="connsiteY4" fmla="*/ 94130 h 2178424"/>
                <a:gd name="connsiteX5" fmla="*/ 1282646 w 4617516"/>
                <a:gd name="connsiteY5" fmla="*/ 107577 h 2178424"/>
                <a:gd name="connsiteX6" fmla="*/ 1430563 w 4617516"/>
                <a:gd name="connsiteY6" fmla="*/ 53789 h 2178424"/>
                <a:gd name="connsiteX7" fmla="*/ 1605375 w 4617516"/>
                <a:gd name="connsiteY7" fmla="*/ 0 h 2178424"/>
                <a:gd name="connsiteX8" fmla="*/ 1726399 w 4617516"/>
                <a:gd name="connsiteY8" fmla="*/ 0 h 2178424"/>
                <a:gd name="connsiteX9" fmla="*/ 1968446 w 4617516"/>
                <a:gd name="connsiteY9" fmla="*/ 67236 h 2178424"/>
                <a:gd name="connsiteX10" fmla="*/ 2210493 w 4617516"/>
                <a:gd name="connsiteY10" fmla="*/ 134471 h 2178424"/>
                <a:gd name="connsiteX11" fmla="*/ 2425646 w 4617516"/>
                <a:gd name="connsiteY11" fmla="*/ 134471 h 2178424"/>
                <a:gd name="connsiteX12" fmla="*/ 2627352 w 4617516"/>
                <a:gd name="connsiteY12" fmla="*/ 134471 h 2178424"/>
                <a:gd name="connsiteX13" fmla="*/ 2788716 w 4617516"/>
                <a:gd name="connsiteY13" fmla="*/ 134471 h 2178424"/>
                <a:gd name="connsiteX14" fmla="*/ 3192128 w 4617516"/>
                <a:gd name="connsiteY14" fmla="*/ 134471 h 2178424"/>
                <a:gd name="connsiteX15" fmla="*/ 3420728 w 4617516"/>
                <a:gd name="connsiteY15" fmla="*/ 215153 h 2178424"/>
                <a:gd name="connsiteX16" fmla="*/ 3622434 w 4617516"/>
                <a:gd name="connsiteY16" fmla="*/ 349624 h 2178424"/>
                <a:gd name="connsiteX17" fmla="*/ 3676222 w 4617516"/>
                <a:gd name="connsiteY17" fmla="*/ 416859 h 2178424"/>
                <a:gd name="connsiteX18" fmla="*/ 3837587 w 4617516"/>
                <a:gd name="connsiteY18" fmla="*/ 510989 h 2178424"/>
                <a:gd name="connsiteX19" fmla="*/ 3985504 w 4617516"/>
                <a:gd name="connsiteY19" fmla="*/ 484094 h 2178424"/>
                <a:gd name="connsiteX20" fmla="*/ 4160316 w 4617516"/>
                <a:gd name="connsiteY20" fmla="*/ 470647 h 2178424"/>
                <a:gd name="connsiteX21" fmla="*/ 4308234 w 4617516"/>
                <a:gd name="connsiteY21" fmla="*/ 551330 h 2178424"/>
                <a:gd name="connsiteX22" fmla="*/ 4456152 w 4617516"/>
                <a:gd name="connsiteY22" fmla="*/ 497542 h 2178424"/>
                <a:gd name="connsiteX23" fmla="*/ 4617516 w 4617516"/>
                <a:gd name="connsiteY23" fmla="*/ 753036 h 2178424"/>
                <a:gd name="connsiteX24" fmla="*/ 4348575 w 4617516"/>
                <a:gd name="connsiteY24" fmla="*/ 927847 h 2178424"/>
                <a:gd name="connsiteX25" fmla="*/ 3837587 w 4617516"/>
                <a:gd name="connsiteY25" fmla="*/ 1116106 h 2178424"/>
                <a:gd name="connsiteX26" fmla="*/ 3487963 w 4617516"/>
                <a:gd name="connsiteY26" fmla="*/ 1169894 h 2178424"/>
                <a:gd name="connsiteX27" fmla="*/ 3461069 w 4617516"/>
                <a:gd name="connsiteY27" fmla="*/ 1169894 h 2178424"/>
                <a:gd name="connsiteX28" fmla="*/ 3205575 w 4617516"/>
                <a:gd name="connsiteY28" fmla="*/ 1223683 h 2178424"/>
                <a:gd name="connsiteX29" fmla="*/ 2734928 w 4617516"/>
                <a:gd name="connsiteY29" fmla="*/ 1398494 h 2178424"/>
                <a:gd name="connsiteX30" fmla="*/ 2277728 w 4617516"/>
                <a:gd name="connsiteY30" fmla="*/ 1559859 h 2178424"/>
                <a:gd name="connsiteX31" fmla="*/ 1954999 w 4617516"/>
                <a:gd name="connsiteY31" fmla="*/ 1694330 h 2178424"/>
                <a:gd name="connsiteX32" fmla="*/ 1363328 w 4617516"/>
                <a:gd name="connsiteY32" fmla="*/ 1882589 h 2178424"/>
                <a:gd name="connsiteX33" fmla="*/ 731316 w 4617516"/>
                <a:gd name="connsiteY33" fmla="*/ 2084294 h 2178424"/>
                <a:gd name="connsiteX34" fmla="*/ 583399 w 4617516"/>
                <a:gd name="connsiteY34" fmla="*/ 2084294 h 2178424"/>
                <a:gd name="connsiteX35" fmla="*/ 193434 w 4617516"/>
                <a:gd name="connsiteY35" fmla="*/ 2164977 h 2178424"/>
                <a:gd name="connsiteX36" fmla="*/ 5175 w 4617516"/>
                <a:gd name="connsiteY36" fmla="*/ 2178424 h 2178424"/>
                <a:gd name="connsiteX37" fmla="*/ 5175 w 4617516"/>
                <a:gd name="connsiteY37" fmla="*/ 94130 h 2178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617516" h="2178424">
                  <a:moveTo>
                    <a:pt x="5175" y="94130"/>
                  </a:moveTo>
                  <a:lnTo>
                    <a:pt x="341352" y="94130"/>
                  </a:lnTo>
                  <a:lnTo>
                    <a:pt x="690975" y="134471"/>
                  </a:lnTo>
                  <a:lnTo>
                    <a:pt x="892681" y="94130"/>
                  </a:lnTo>
                  <a:lnTo>
                    <a:pt x="1054046" y="94130"/>
                  </a:lnTo>
                  <a:lnTo>
                    <a:pt x="1282646" y="107577"/>
                  </a:lnTo>
                  <a:lnTo>
                    <a:pt x="1430563" y="53789"/>
                  </a:lnTo>
                  <a:lnTo>
                    <a:pt x="1605375" y="0"/>
                  </a:lnTo>
                  <a:lnTo>
                    <a:pt x="1726399" y="0"/>
                  </a:lnTo>
                  <a:lnTo>
                    <a:pt x="1968446" y="67236"/>
                  </a:lnTo>
                  <a:lnTo>
                    <a:pt x="2210493" y="134471"/>
                  </a:lnTo>
                  <a:lnTo>
                    <a:pt x="2425646" y="134471"/>
                  </a:lnTo>
                  <a:lnTo>
                    <a:pt x="2627352" y="134471"/>
                  </a:lnTo>
                  <a:lnTo>
                    <a:pt x="2788716" y="134471"/>
                  </a:lnTo>
                  <a:lnTo>
                    <a:pt x="3192128" y="134471"/>
                  </a:lnTo>
                  <a:lnTo>
                    <a:pt x="3420728" y="215153"/>
                  </a:lnTo>
                  <a:lnTo>
                    <a:pt x="3622434" y="349624"/>
                  </a:lnTo>
                  <a:lnTo>
                    <a:pt x="3676222" y="416859"/>
                  </a:lnTo>
                  <a:lnTo>
                    <a:pt x="3837587" y="510989"/>
                  </a:lnTo>
                  <a:lnTo>
                    <a:pt x="3985504" y="484094"/>
                  </a:lnTo>
                  <a:lnTo>
                    <a:pt x="4160316" y="470647"/>
                  </a:lnTo>
                  <a:lnTo>
                    <a:pt x="4308234" y="551330"/>
                  </a:lnTo>
                  <a:lnTo>
                    <a:pt x="4456152" y="497542"/>
                  </a:lnTo>
                  <a:lnTo>
                    <a:pt x="4617516" y="753036"/>
                  </a:lnTo>
                  <a:lnTo>
                    <a:pt x="4348575" y="927847"/>
                  </a:lnTo>
                  <a:lnTo>
                    <a:pt x="3837587" y="1116106"/>
                  </a:lnTo>
                  <a:cubicBezTo>
                    <a:pt x="3549640" y="1146416"/>
                    <a:pt x="3664433" y="1119474"/>
                    <a:pt x="3487963" y="1169894"/>
                  </a:cubicBezTo>
                  <a:lnTo>
                    <a:pt x="3461069" y="1169894"/>
                  </a:lnTo>
                  <a:lnTo>
                    <a:pt x="3205575" y="1223683"/>
                  </a:lnTo>
                  <a:lnTo>
                    <a:pt x="2734928" y="1398494"/>
                  </a:lnTo>
                  <a:lnTo>
                    <a:pt x="2277728" y="1559859"/>
                  </a:lnTo>
                  <a:lnTo>
                    <a:pt x="1954999" y="1694330"/>
                  </a:lnTo>
                  <a:lnTo>
                    <a:pt x="1363328" y="1882589"/>
                  </a:lnTo>
                  <a:lnTo>
                    <a:pt x="731316" y="2084294"/>
                  </a:lnTo>
                  <a:lnTo>
                    <a:pt x="583399" y="2084294"/>
                  </a:lnTo>
                  <a:lnTo>
                    <a:pt x="193434" y="2164977"/>
                  </a:lnTo>
                  <a:lnTo>
                    <a:pt x="5175" y="2178424"/>
                  </a:lnTo>
                  <a:cubicBezTo>
                    <a:pt x="693" y="1497106"/>
                    <a:pt x="-3790" y="815789"/>
                    <a:pt x="5175" y="94130"/>
                  </a:cubicBezTo>
                  <a:close/>
                </a:path>
              </a:pathLst>
            </a:custGeom>
            <a:pattFill prst="dashHorz">
              <a:fgClr>
                <a:schemeClr val="tx1"/>
              </a:fgClr>
              <a:bgClr>
                <a:srgbClr val="A3CD99"/>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77E36677-8566-43F2-B2F7-33F170F3A6D1}"/>
                </a:ext>
              </a:extLst>
            </p:cNvPr>
            <p:cNvSpPr txBox="1"/>
            <p:nvPr/>
          </p:nvSpPr>
          <p:spPr>
            <a:xfrm>
              <a:off x="338159" y="1899534"/>
              <a:ext cx="3230821" cy="627200"/>
            </a:xfrm>
            <a:prstGeom prst="rect">
              <a:avLst/>
            </a:prstGeom>
            <a:noFill/>
          </p:spPr>
          <p:txBody>
            <a:bodyPr wrap="none" rtlCol="0">
              <a:spAutoFit/>
            </a:bodyPr>
            <a:lstStyle/>
            <a:p>
              <a:r>
                <a:rPr lang="en-US" sz="3200" b="1" dirty="0"/>
                <a:t>Deep Water Shale</a:t>
              </a:r>
            </a:p>
          </p:txBody>
        </p:sp>
        <p:cxnSp>
          <p:nvCxnSpPr>
            <p:cNvPr id="85" name="Straight Arrow Connector 84">
              <a:extLst>
                <a:ext uri="{FF2B5EF4-FFF2-40B4-BE49-F238E27FC236}">
                  <a16:creationId xmlns:a16="http://schemas.microsoft.com/office/drawing/2014/main" id="{C9AA406A-44A4-43CF-9046-49560D691A0E}"/>
                </a:ext>
              </a:extLst>
            </p:cNvPr>
            <p:cNvCxnSpPr>
              <a:cxnSpLocks/>
            </p:cNvCxnSpPr>
            <p:nvPr/>
          </p:nvCxnSpPr>
          <p:spPr>
            <a:xfrm flipV="1">
              <a:off x="770845" y="2508489"/>
              <a:ext cx="1757202" cy="45219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4E02710A-69D7-4B8C-AE13-DB8D974FFF50}"/>
                </a:ext>
              </a:extLst>
            </p:cNvPr>
            <p:cNvSpPr txBox="1"/>
            <p:nvPr/>
          </p:nvSpPr>
          <p:spPr>
            <a:xfrm>
              <a:off x="76200" y="-38070"/>
              <a:ext cx="1050288" cy="627200"/>
            </a:xfrm>
            <a:prstGeom prst="rect">
              <a:avLst/>
            </a:prstGeom>
            <a:noFill/>
          </p:spPr>
          <p:txBody>
            <a:bodyPr wrap="none" rtlCol="0">
              <a:spAutoFit/>
            </a:bodyPr>
            <a:lstStyle/>
            <a:p>
              <a:r>
                <a:rPr lang="en-US" sz="3200" b="1" dirty="0"/>
                <a:t>West</a:t>
              </a:r>
            </a:p>
          </p:txBody>
        </p:sp>
        <p:sp>
          <p:nvSpPr>
            <p:cNvPr id="87" name="Freeform: Shape 86">
              <a:extLst>
                <a:ext uri="{FF2B5EF4-FFF2-40B4-BE49-F238E27FC236}">
                  <a16:creationId xmlns:a16="http://schemas.microsoft.com/office/drawing/2014/main" id="{96E611F4-B52B-4BF4-8E93-9CCFD6060181}"/>
                </a:ext>
              </a:extLst>
            </p:cNvPr>
            <p:cNvSpPr/>
            <p:nvPr/>
          </p:nvSpPr>
          <p:spPr>
            <a:xfrm>
              <a:off x="4719918" y="887506"/>
              <a:ext cx="6979023" cy="1317812"/>
            </a:xfrm>
            <a:custGeom>
              <a:avLst/>
              <a:gdLst>
                <a:gd name="connsiteX0" fmla="*/ 0 w 6979023"/>
                <a:gd name="connsiteY0" fmla="*/ 1317812 h 1317812"/>
                <a:gd name="connsiteX1" fmla="*/ 2447364 w 6979023"/>
                <a:gd name="connsiteY1" fmla="*/ 927847 h 1317812"/>
                <a:gd name="connsiteX2" fmla="*/ 5217458 w 6979023"/>
                <a:gd name="connsiteY2" fmla="*/ 309282 h 1317812"/>
                <a:gd name="connsiteX3" fmla="*/ 6979023 w 6979023"/>
                <a:gd name="connsiteY3" fmla="*/ 0 h 1317812"/>
              </a:gdLst>
              <a:ahLst/>
              <a:cxnLst>
                <a:cxn ang="0">
                  <a:pos x="connsiteX0" y="connsiteY0"/>
                </a:cxn>
                <a:cxn ang="0">
                  <a:pos x="connsiteX1" y="connsiteY1"/>
                </a:cxn>
                <a:cxn ang="0">
                  <a:pos x="connsiteX2" y="connsiteY2"/>
                </a:cxn>
                <a:cxn ang="0">
                  <a:pos x="connsiteX3" y="connsiteY3"/>
                </a:cxn>
              </a:cxnLst>
              <a:rect l="l" t="t" r="r" b="b"/>
              <a:pathLst>
                <a:path w="6979023" h="1317812">
                  <a:moveTo>
                    <a:pt x="0" y="1317812"/>
                  </a:moveTo>
                  <a:lnTo>
                    <a:pt x="2447364" y="927847"/>
                  </a:lnTo>
                  <a:lnTo>
                    <a:pt x="5217458" y="309282"/>
                  </a:lnTo>
                  <a:lnTo>
                    <a:pt x="6979023"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0571AE9D-DD27-46F6-B090-2265F4639D47}"/>
                </a:ext>
              </a:extLst>
            </p:cNvPr>
            <p:cNvSpPr/>
            <p:nvPr/>
          </p:nvSpPr>
          <p:spPr>
            <a:xfrm>
              <a:off x="4706471" y="201706"/>
              <a:ext cx="7476564" cy="2003612"/>
            </a:xfrm>
            <a:custGeom>
              <a:avLst/>
              <a:gdLst>
                <a:gd name="connsiteX0" fmla="*/ 13447 w 7476564"/>
                <a:gd name="connsiteY0" fmla="*/ 2003612 h 2003612"/>
                <a:gd name="connsiteX1" fmla="*/ 2608729 w 7476564"/>
                <a:gd name="connsiteY1" fmla="*/ 1586753 h 2003612"/>
                <a:gd name="connsiteX2" fmla="*/ 3953435 w 7476564"/>
                <a:gd name="connsiteY2" fmla="*/ 1237129 h 2003612"/>
                <a:gd name="connsiteX3" fmla="*/ 5204011 w 7476564"/>
                <a:gd name="connsiteY3" fmla="*/ 1021976 h 2003612"/>
                <a:gd name="connsiteX4" fmla="*/ 6710082 w 7476564"/>
                <a:gd name="connsiteY4" fmla="*/ 726141 h 2003612"/>
                <a:gd name="connsiteX5" fmla="*/ 7449670 w 7476564"/>
                <a:gd name="connsiteY5" fmla="*/ 618565 h 2003612"/>
                <a:gd name="connsiteX6" fmla="*/ 7476564 w 7476564"/>
                <a:gd name="connsiteY6" fmla="*/ 0 h 2003612"/>
                <a:gd name="connsiteX7" fmla="*/ 0 w 7476564"/>
                <a:gd name="connsiteY7" fmla="*/ 1680882 h 2003612"/>
                <a:gd name="connsiteX8" fmla="*/ 13447 w 7476564"/>
                <a:gd name="connsiteY8" fmla="*/ 2003612 h 2003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6564" h="2003612">
                  <a:moveTo>
                    <a:pt x="13447" y="2003612"/>
                  </a:moveTo>
                  <a:lnTo>
                    <a:pt x="2608729" y="1586753"/>
                  </a:lnTo>
                  <a:lnTo>
                    <a:pt x="3953435" y="1237129"/>
                  </a:lnTo>
                  <a:lnTo>
                    <a:pt x="5204011" y="1021976"/>
                  </a:lnTo>
                  <a:lnTo>
                    <a:pt x="6710082" y="726141"/>
                  </a:lnTo>
                  <a:lnTo>
                    <a:pt x="7449670" y="618565"/>
                  </a:lnTo>
                  <a:lnTo>
                    <a:pt x="7476564" y="0"/>
                  </a:lnTo>
                  <a:lnTo>
                    <a:pt x="0" y="1680882"/>
                  </a:lnTo>
                  <a:lnTo>
                    <a:pt x="13447" y="2003612"/>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a:extLst>
                <a:ext uri="{FF2B5EF4-FFF2-40B4-BE49-F238E27FC236}">
                  <a16:creationId xmlns:a16="http://schemas.microsoft.com/office/drawing/2014/main" id="{04611331-305A-4B7A-ABC4-BBE7A08725FE}"/>
                </a:ext>
              </a:extLst>
            </p:cNvPr>
            <p:cNvSpPr txBox="1"/>
            <p:nvPr/>
          </p:nvSpPr>
          <p:spPr>
            <a:xfrm>
              <a:off x="10857602" y="-38070"/>
              <a:ext cx="883190" cy="627200"/>
            </a:xfrm>
            <a:prstGeom prst="rect">
              <a:avLst/>
            </a:prstGeom>
            <a:noFill/>
          </p:spPr>
          <p:txBody>
            <a:bodyPr wrap="none" rtlCol="0">
              <a:spAutoFit/>
            </a:bodyPr>
            <a:lstStyle/>
            <a:p>
              <a:r>
                <a:rPr lang="en-US" sz="3200" b="1" dirty="0"/>
                <a:t>East</a:t>
              </a:r>
            </a:p>
          </p:txBody>
        </p:sp>
        <p:sp>
          <p:nvSpPr>
            <p:cNvPr id="90" name="Freeform: Shape 89">
              <a:extLst>
                <a:ext uri="{FF2B5EF4-FFF2-40B4-BE49-F238E27FC236}">
                  <a16:creationId xmlns:a16="http://schemas.microsoft.com/office/drawing/2014/main" id="{5F7CCAD9-972C-4ECF-B600-445EA600F608}"/>
                </a:ext>
              </a:extLst>
            </p:cNvPr>
            <p:cNvSpPr/>
            <p:nvPr/>
          </p:nvSpPr>
          <p:spPr>
            <a:xfrm>
              <a:off x="-4763" y="1290638"/>
              <a:ext cx="4705350" cy="923925"/>
            </a:xfrm>
            <a:custGeom>
              <a:avLst/>
              <a:gdLst>
                <a:gd name="connsiteX0" fmla="*/ 4686301 w 4686301"/>
                <a:gd name="connsiteY0" fmla="*/ 923925 h 923925"/>
                <a:gd name="connsiteX1" fmla="*/ 4586288 w 4686301"/>
                <a:gd name="connsiteY1" fmla="*/ 862012 h 923925"/>
                <a:gd name="connsiteX2" fmla="*/ 4519613 w 4686301"/>
                <a:gd name="connsiteY2" fmla="*/ 828675 h 923925"/>
                <a:gd name="connsiteX3" fmla="*/ 4452938 w 4686301"/>
                <a:gd name="connsiteY3" fmla="*/ 795337 h 923925"/>
                <a:gd name="connsiteX4" fmla="*/ 4405313 w 4686301"/>
                <a:gd name="connsiteY4" fmla="*/ 795337 h 923925"/>
                <a:gd name="connsiteX5" fmla="*/ 4333876 w 4686301"/>
                <a:gd name="connsiteY5" fmla="*/ 790575 h 923925"/>
                <a:gd name="connsiteX6" fmla="*/ 4210051 w 4686301"/>
                <a:gd name="connsiteY6" fmla="*/ 776287 h 923925"/>
                <a:gd name="connsiteX7" fmla="*/ 4157663 w 4686301"/>
                <a:gd name="connsiteY7" fmla="*/ 733425 h 923925"/>
                <a:gd name="connsiteX8" fmla="*/ 4067176 w 4686301"/>
                <a:gd name="connsiteY8" fmla="*/ 709612 h 923925"/>
                <a:gd name="connsiteX9" fmla="*/ 3957638 w 4686301"/>
                <a:gd name="connsiteY9" fmla="*/ 709612 h 923925"/>
                <a:gd name="connsiteX10" fmla="*/ 3843338 w 4686301"/>
                <a:gd name="connsiteY10" fmla="*/ 719137 h 923925"/>
                <a:gd name="connsiteX11" fmla="*/ 3733801 w 4686301"/>
                <a:gd name="connsiteY11" fmla="*/ 652462 h 923925"/>
                <a:gd name="connsiteX12" fmla="*/ 3695701 w 4686301"/>
                <a:gd name="connsiteY12" fmla="*/ 623887 h 923925"/>
                <a:gd name="connsiteX13" fmla="*/ 3590926 w 4686301"/>
                <a:gd name="connsiteY13" fmla="*/ 547687 h 923925"/>
                <a:gd name="connsiteX14" fmla="*/ 3386138 w 4686301"/>
                <a:gd name="connsiteY14" fmla="*/ 428625 h 923925"/>
                <a:gd name="connsiteX15" fmla="*/ 3248026 w 4686301"/>
                <a:gd name="connsiteY15" fmla="*/ 381000 h 923925"/>
                <a:gd name="connsiteX16" fmla="*/ 2914651 w 4686301"/>
                <a:gd name="connsiteY16" fmla="*/ 323850 h 923925"/>
                <a:gd name="connsiteX17" fmla="*/ 2852738 w 4686301"/>
                <a:gd name="connsiteY17" fmla="*/ 314325 h 923925"/>
                <a:gd name="connsiteX18" fmla="*/ 2614613 w 4686301"/>
                <a:gd name="connsiteY18" fmla="*/ 333375 h 923925"/>
                <a:gd name="connsiteX19" fmla="*/ 2514601 w 4686301"/>
                <a:gd name="connsiteY19" fmla="*/ 333375 h 923925"/>
                <a:gd name="connsiteX20" fmla="*/ 2266951 w 4686301"/>
                <a:gd name="connsiteY20" fmla="*/ 295275 h 923925"/>
                <a:gd name="connsiteX21" fmla="*/ 2028826 w 4686301"/>
                <a:gd name="connsiteY21" fmla="*/ 271462 h 923925"/>
                <a:gd name="connsiteX22" fmla="*/ 1985963 w 4686301"/>
                <a:gd name="connsiteY22" fmla="*/ 252412 h 923925"/>
                <a:gd name="connsiteX23" fmla="*/ 1833563 w 4686301"/>
                <a:gd name="connsiteY23" fmla="*/ 223837 h 923925"/>
                <a:gd name="connsiteX24" fmla="*/ 1671638 w 4686301"/>
                <a:gd name="connsiteY24" fmla="*/ 161925 h 923925"/>
                <a:gd name="connsiteX25" fmla="*/ 1604963 w 4686301"/>
                <a:gd name="connsiteY25" fmla="*/ 161925 h 923925"/>
                <a:gd name="connsiteX26" fmla="*/ 1457326 w 4686301"/>
                <a:gd name="connsiteY26" fmla="*/ 214312 h 923925"/>
                <a:gd name="connsiteX27" fmla="*/ 1385888 w 4686301"/>
                <a:gd name="connsiteY27" fmla="*/ 295275 h 923925"/>
                <a:gd name="connsiteX28" fmla="*/ 1219201 w 4686301"/>
                <a:gd name="connsiteY28" fmla="*/ 333375 h 923925"/>
                <a:gd name="connsiteX29" fmla="*/ 1076326 w 4686301"/>
                <a:gd name="connsiteY29" fmla="*/ 295275 h 923925"/>
                <a:gd name="connsiteX30" fmla="*/ 1014413 w 4686301"/>
                <a:gd name="connsiteY30" fmla="*/ 276225 h 923925"/>
                <a:gd name="connsiteX31" fmla="*/ 895351 w 4686301"/>
                <a:gd name="connsiteY31" fmla="*/ 252412 h 923925"/>
                <a:gd name="connsiteX32" fmla="*/ 771526 w 4686301"/>
                <a:gd name="connsiteY32" fmla="*/ 280987 h 923925"/>
                <a:gd name="connsiteX33" fmla="*/ 557213 w 4686301"/>
                <a:gd name="connsiteY33" fmla="*/ 261937 h 923925"/>
                <a:gd name="connsiteX34" fmla="*/ 476251 w 4686301"/>
                <a:gd name="connsiteY34" fmla="*/ 242887 h 923925"/>
                <a:gd name="connsiteX35" fmla="*/ 366713 w 4686301"/>
                <a:gd name="connsiteY35" fmla="*/ 261937 h 923925"/>
                <a:gd name="connsiteX36" fmla="*/ 276226 w 4686301"/>
                <a:gd name="connsiteY36" fmla="*/ 271462 h 923925"/>
                <a:gd name="connsiteX37" fmla="*/ 119063 w 4686301"/>
                <a:gd name="connsiteY37" fmla="*/ 300037 h 923925"/>
                <a:gd name="connsiteX38" fmla="*/ 0 w 4686301"/>
                <a:gd name="connsiteY38" fmla="*/ 295275 h 923925"/>
                <a:gd name="connsiteX39" fmla="*/ 9526 w 4686301"/>
                <a:gd name="connsiteY39" fmla="*/ 0 h 923925"/>
                <a:gd name="connsiteX40" fmla="*/ 2538413 w 4686301"/>
                <a:gd name="connsiteY40" fmla="*/ 42862 h 923925"/>
                <a:gd name="connsiteX41" fmla="*/ 3262313 w 4686301"/>
                <a:gd name="connsiteY41" fmla="*/ 90487 h 923925"/>
                <a:gd name="connsiteX42" fmla="*/ 4033838 w 4686301"/>
                <a:gd name="connsiteY42" fmla="*/ 280987 h 923925"/>
                <a:gd name="connsiteX43" fmla="*/ 4338638 w 4686301"/>
                <a:gd name="connsiteY43" fmla="*/ 433387 h 923925"/>
                <a:gd name="connsiteX44" fmla="*/ 4524376 w 4686301"/>
                <a:gd name="connsiteY44" fmla="*/ 604837 h 923925"/>
                <a:gd name="connsiteX45" fmla="*/ 4686301 w 4686301"/>
                <a:gd name="connsiteY45" fmla="*/ 923925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686301" h="923925">
                  <a:moveTo>
                    <a:pt x="4686301" y="923925"/>
                  </a:moveTo>
                  <a:lnTo>
                    <a:pt x="4586288" y="862012"/>
                  </a:lnTo>
                  <a:lnTo>
                    <a:pt x="4519613" y="828675"/>
                  </a:lnTo>
                  <a:lnTo>
                    <a:pt x="4452938" y="795337"/>
                  </a:lnTo>
                  <a:lnTo>
                    <a:pt x="4405313" y="795337"/>
                  </a:lnTo>
                  <a:lnTo>
                    <a:pt x="4333876" y="790575"/>
                  </a:lnTo>
                  <a:lnTo>
                    <a:pt x="4210051" y="776287"/>
                  </a:lnTo>
                  <a:lnTo>
                    <a:pt x="4157663" y="733425"/>
                  </a:lnTo>
                  <a:lnTo>
                    <a:pt x="4067176" y="709612"/>
                  </a:lnTo>
                  <a:lnTo>
                    <a:pt x="3957638" y="709612"/>
                  </a:lnTo>
                  <a:lnTo>
                    <a:pt x="3843338" y="719137"/>
                  </a:lnTo>
                  <a:lnTo>
                    <a:pt x="3733801" y="652462"/>
                  </a:lnTo>
                  <a:lnTo>
                    <a:pt x="3695701" y="623887"/>
                  </a:lnTo>
                  <a:lnTo>
                    <a:pt x="3590926" y="547687"/>
                  </a:lnTo>
                  <a:lnTo>
                    <a:pt x="3386138" y="428625"/>
                  </a:lnTo>
                  <a:lnTo>
                    <a:pt x="3248026" y="381000"/>
                  </a:lnTo>
                  <a:lnTo>
                    <a:pt x="2914651" y="323850"/>
                  </a:lnTo>
                  <a:lnTo>
                    <a:pt x="2852738" y="314325"/>
                  </a:lnTo>
                  <a:lnTo>
                    <a:pt x="2614613" y="333375"/>
                  </a:lnTo>
                  <a:lnTo>
                    <a:pt x="2514601" y="333375"/>
                  </a:lnTo>
                  <a:lnTo>
                    <a:pt x="2266951" y="295275"/>
                  </a:lnTo>
                  <a:lnTo>
                    <a:pt x="2028826" y="271462"/>
                  </a:lnTo>
                  <a:lnTo>
                    <a:pt x="1985963" y="252412"/>
                  </a:lnTo>
                  <a:lnTo>
                    <a:pt x="1833563" y="223837"/>
                  </a:lnTo>
                  <a:lnTo>
                    <a:pt x="1671638" y="161925"/>
                  </a:lnTo>
                  <a:lnTo>
                    <a:pt x="1604963" y="161925"/>
                  </a:lnTo>
                  <a:lnTo>
                    <a:pt x="1457326" y="214312"/>
                  </a:lnTo>
                  <a:lnTo>
                    <a:pt x="1385888" y="295275"/>
                  </a:lnTo>
                  <a:lnTo>
                    <a:pt x="1219201" y="333375"/>
                  </a:lnTo>
                  <a:lnTo>
                    <a:pt x="1076326" y="295275"/>
                  </a:lnTo>
                  <a:lnTo>
                    <a:pt x="1014413" y="276225"/>
                  </a:lnTo>
                  <a:lnTo>
                    <a:pt x="895351" y="252412"/>
                  </a:lnTo>
                  <a:lnTo>
                    <a:pt x="771526" y="280987"/>
                  </a:lnTo>
                  <a:lnTo>
                    <a:pt x="557213" y="261937"/>
                  </a:lnTo>
                  <a:lnTo>
                    <a:pt x="476251" y="242887"/>
                  </a:lnTo>
                  <a:lnTo>
                    <a:pt x="366713" y="261937"/>
                  </a:lnTo>
                  <a:lnTo>
                    <a:pt x="276226" y="271462"/>
                  </a:lnTo>
                  <a:lnTo>
                    <a:pt x="119063" y="300037"/>
                  </a:lnTo>
                  <a:lnTo>
                    <a:pt x="0" y="295275"/>
                  </a:lnTo>
                  <a:lnTo>
                    <a:pt x="9526" y="0"/>
                  </a:lnTo>
                  <a:lnTo>
                    <a:pt x="2538413" y="42862"/>
                  </a:lnTo>
                  <a:lnTo>
                    <a:pt x="3262313" y="90487"/>
                  </a:lnTo>
                  <a:lnTo>
                    <a:pt x="4033838" y="280987"/>
                  </a:lnTo>
                  <a:lnTo>
                    <a:pt x="4338638" y="433387"/>
                  </a:lnTo>
                  <a:lnTo>
                    <a:pt x="4524376" y="604837"/>
                  </a:lnTo>
                  <a:lnTo>
                    <a:pt x="4686301" y="9239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a16="http://schemas.microsoft.com/office/drawing/2014/main" id="{F8DDCBA0-FCB2-42FC-A542-13BB1F331461}"/>
                </a:ext>
              </a:extLst>
            </p:cNvPr>
            <p:cNvSpPr txBox="1"/>
            <p:nvPr/>
          </p:nvSpPr>
          <p:spPr>
            <a:xfrm>
              <a:off x="3121659" y="164229"/>
              <a:ext cx="4070794" cy="954107"/>
            </a:xfrm>
            <a:prstGeom prst="rect">
              <a:avLst/>
            </a:prstGeom>
            <a:solidFill>
              <a:schemeClr val="bg1"/>
            </a:solidFill>
          </p:spPr>
          <p:txBody>
            <a:bodyPr wrap="none" rtlCol="0">
              <a:spAutoFit/>
            </a:bodyPr>
            <a:lstStyle/>
            <a:p>
              <a:pPr algn="ctr"/>
              <a:r>
                <a:rPr lang="en-US" sz="2800" b="1" dirty="0"/>
                <a:t>Eastern Edge of</a:t>
              </a:r>
            </a:p>
            <a:p>
              <a:pPr algn="ctr"/>
              <a:r>
                <a:rPr lang="en-US" sz="2800" b="1" dirty="0"/>
                <a:t>Roberts Mountains Thrust</a:t>
              </a:r>
            </a:p>
          </p:txBody>
        </p:sp>
        <p:cxnSp>
          <p:nvCxnSpPr>
            <p:cNvPr id="92" name="Straight Arrow Connector 91">
              <a:extLst>
                <a:ext uri="{FF2B5EF4-FFF2-40B4-BE49-F238E27FC236}">
                  <a16:creationId xmlns:a16="http://schemas.microsoft.com/office/drawing/2014/main" id="{1EBC10A3-43B0-43C9-B441-1C15F6AAA05A}"/>
                </a:ext>
              </a:extLst>
            </p:cNvPr>
            <p:cNvCxnSpPr/>
            <p:nvPr/>
          </p:nvCxnSpPr>
          <p:spPr>
            <a:xfrm>
              <a:off x="4749432" y="1072887"/>
              <a:ext cx="0" cy="1097280"/>
            </a:xfrm>
            <a:prstGeom prst="straightConnector1">
              <a:avLst/>
            </a:prstGeom>
            <a:ln w="38100">
              <a:solidFill>
                <a:schemeClr val="tx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grpSp>
      <p:sp>
        <p:nvSpPr>
          <p:cNvPr id="35" name="TextBox 34">
            <a:extLst>
              <a:ext uri="{FF2B5EF4-FFF2-40B4-BE49-F238E27FC236}">
                <a16:creationId xmlns:a16="http://schemas.microsoft.com/office/drawing/2014/main" id="{F23D7BE3-F7D6-4D77-9FFF-CCA2E5BC456A}"/>
              </a:ext>
            </a:extLst>
          </p:cNvPr>
          <p:cNvSpPr txBox="1"/>
          <p:nvPr/>
        </p:nvSpPr>
        <p:spPr>
          <a:xfrm>
            <a:off x="4866665" y="1397212"/>
            <a:ext cx="1412823" cy="693221"/>
          </a:xfrm>
          <a:prstGeom prst="rect">
            <a:avLst/>
          </a:prstGeom>
          <a:noFill/>
          <a:ln>
            <a:noFill/>
          </a:ln>
        </p:spPr>
        <p:txBody>
          <a:bodyPr wrap="none" rtlCol="0">
            <a:spAutoFit/>
          </a:bodyPr>
          <a:lstStyle/>
          <a:p>
            <a:r>
              <a:rPr lang="en-US" b="1" dirty="0"/>
              <a:t>Water Depth</a:t>
            </a:r>
          </a:p>
          <a:p>
            <a:r>
              <a:rPr lang="en-US" b="1" dirty="0"/>
              <a:t>6000 Feet</a:t>
            </a:r>
          </a:p>
        </p:txBody>
      </p:sp>
      <p:pic>
        <p:nvPicPr>
          <p:cNvPr id="4" name="Slide_9_Portland_Audio_Project">
            <a:hlinkClick r:id="" action="ppaction://media"/>
            <a:extLst>
              <a:ext uri="{FF2B5EF4-FFF2-40B4-BE49-F238E27FC236}">
                <a16:creationId xmlns:a16="http://schemas.microsoft.com/office/drawing/2014/main" id="{CFD960C0-6D48-4F30-B8D3-FFEDA96A288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17473375"/>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nodeType="withEffect">
                                  <p:stCondLst>
                                    <p:cond delay="0"/>
                                  </p:stCondLst>
                                  <p:childTnLst>
                                    <p:animEffect transition="out" filter="wipe(up)">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5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3"/>
        <p14:pauseEvt time="24016" objId="3"/>
        <p14:seekEvt time="24016" objId="3" seek="23883"/>
        <p14:resumeEvt time="24016" objId="3"/>
        <p14:stopEvt time="39541" objId="3"/>
      </p14:showEvtLst>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96813</TotalTime>
  <Words>4150</Words>
  <Application>Microsoft Office PowerPoint</Application>
  <PresentationFormat>Widescreen</PresentationFormat>
  <Paragraphs>647</Paragraphs>
  <Slides>40</Slides>
  <Notes>40</Notes>
  <HiddenSlides>0</HiddenSlides>
  <MMClips>40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40</vt:i4>
      </vt:variant>
    </vt:vector>
  </HeadingPairs>
  <TitlesOfParts>
    <vt:vector size="46" baseType="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Dunham</dc:creator>
  <cp:lastModifiedBy>John Dunham</cp:lastModifiedBy>
  <cp:revision>905</cp:revision>
  <dcterms:created xsi:type="dcterms:W3CDTF">2018-01-28T17:16:01Z</dcterms:created>
  <dcterms:modified xsi:type="dcterms:W3CDTF">2021-10-26T19:00:07Z</dcterms:modified>
</cp:coreProperties>
</file>