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59" r:id="rId6"/>
    <p:sldId id="261" r:id="rId7"/>
    <p:sldId id="262" r:id="rId8"/>
    <p:sldId id="260" r:id="rId9"/>
  </p:sldIdLst>
  <p:sldSz cx="14630400" cy="91344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69" d="100"/>
          <a:sy n="69"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4925"/>
            <a:ext cx="10972800" cy="3180151"/>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797715"/>
            <a:ext cx="10972800" cy="22053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0526A3-2CB9-4550-BFE9-970949A27750}"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275322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526A3-2CB9-4550-BFE9-970949A27750}"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23723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326"/>
            <a:ext cx="3154680" cy="774104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86326"/>
            <a:ext cx="9281160" cy="7741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526A3-2CB9-4550-BFE9-970949A27750}"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411438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0526A3-2CB9-4550-BFE9-970949A27750}"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149364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7277"/>
            <a:ext cx="12618720" cy="3799687"/>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6112910"/>
            <a:ext cx="12618720" cy="1998166"/>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0526A3-2CB9-4550-BFE9-970949A27750}"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204820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431631"/>
            <a:ext cx="6217920" cy="5795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431631"/>
            <a:ext cx="6217920" cy="5795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0526A3-2CB9-4550-BFE9-970949A27750}"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14393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327"/>
            <a:ext cx="12618720" cy="1765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239216"/>
            <a:ext cx="6189344" cy="1097405"/>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36620"/>
            <a:ext cx="6189344" cy="4907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239216"/>
            <a:ext cx="6219826" cy="1097405"/>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36620"/>
            <a:ext cx="6219826" cy="4907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0526A3-2CB9-4550-BFE9-970949A27750}"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219886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0526A3-2CB9-4550-BFE9-970949A27750}"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97026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526A3-2CB9-4550-BFE9-970949A27750}"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49291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8965"/>
            <a:ext cx="4718684" cy="2131378"/>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315196"/>
            <a:ext cx="7406640" cy="6491398"/>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740343"/>
            <a:ext cx="4718684" cy="5076823"/>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90526A3-2CB9-4550-BFE9-970949A27750}"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1430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8965"/>
            <a:ext cx="4718684" cy="2131378"/>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315196"/>
            <a:ext cx="7406640" cy="6491398"/>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740343"/>
            <a:ext cx="4718684" cy="5076823"/>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90526A3-2CB9-4550-BFE9-970949A27750}"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396F6-938B-410E-9DBD-30031B5F59E2}" type="slidenum">
              <a:rPr lang="en-US" smtClean="0"/>
              <a:t>‹#›</a:t>
            </a:fld>
            <a:endParaRPr lang="en-US"/>
          </a:p>
        </p:txBody>
      </p:sp>
    </p:spTree>
    <p:extLst>
      <p:ext uri="{BB962C8B-B14F-4D97-AF65-F5344CB8AC3E}">
        <p14:creationId xmlns:p14="http://schemas.microsoft.com/office/powerpoint/2010/main" val="97999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327"/>
            <a:ext cx="12618720" cy="1765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431631"/>
            <a:ext cx="12618720" cy="5795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8466306"/>
            <a:ext cx="3291840" cy="486326"/>
          </a:xfrm>
          <a:prstGeom prst="rect">
            <a:avLst/>
          </a:prstGeom>
        </p:spPr>
        <p:txBody>
          <a:bodyPr vert="horz" lIns="91440" tIns="45720" rIns="91440" bIns="45720" rtlCol="0" anchor="ctr"/>
          <a:lstStyle>
            <a:lvl1pPr algn="l">
              <a:defRPr sz="1440">
                <a:solidFill>
                  <a:schemeClr val="tx1">
                    <a:tint val="75000"/>
                  </a:schemeClr>
                </a:solidFill>
              </a:defRPr>
            </a:lvl1pPr>
          </a:lstStyle>
          <a:p>
            <a:fld id="{290526A3-2CB9-4550-BFE9-970949A27750}" type="datetimeFigureOut">
              <a:rPr lang="en-US" smtClean="0"/>
              <a:t>10/5/2021</a:t>
            </a:fld>
            <a:endParaRPr lang="en-US"/>
          </a:p>
        </p:txBody>
      </p:sp>
      <p:sp>
        <p:nvSpPr>
          <p:cNvPr id="5" name="Footer Placeholder 4"/>
          <p:cNvSpPr>
            <a:spLocks noGrp="1"/>
          </p:cNvSpPr>
          <p:nvPr>
            <p:ph type="ftr" sz="quarter" idx="3"/>
          </p:nvPr>
        </p:nvSpPr>
        <p:spPr>
          <a:xfrm>
            <a:off x="4846320" y="8466306"/>
            <a:ext cx="4937760" cy="486326"/>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8466306"/>
            <a:ext cx="3291840" cy="486326"/>
          </a:xfrm>
          <a:prstGeom prst="rect">
            <a:avLst/>
          </a:prstGeom>
        </p:spPr>
        <p:txBody>
          <a:bodyPr vert="horz" lIns="91440" tIns="45720" rIns="91440" bIns="45720" rtlCol="0" anchor="ctr"/>
          <a:lstStyle>
            <a:lvl1pPr algn="r">
              <a:defRPr sz="1440">
                <a:solidFill>
                  <a:schemeClr val="tx1">
                    <a:tint val="75000"/>
                  </a:schemeClr>
                </a:solidFill>
              </a:defRPr>
            </a:lvl1pPr>
          </a:lstStyle>
          <a:p>
            <a:fld id="{710396F6-938B-410E-9DBD-30031B5F59E2}" type="slidenum">
              <a:rPr lang="en-US" smtClean="0"/>
              <a:t>‹#›</a:t>
            </a:fld>
            <a:endParaRPr lang="en-US"/>
          </a:p>
        </p:txBody>
      </p:sp>
    </p:spTree>
    <p:extLst>
      <p:ext uri="{BB962C8B-B14F-4D97-AF65-F5344CB8AC3E}">
        <p14:creationId xmlns:p14="http://schemas.microsoft.com/office/powerpoint/2010/main" val="3130099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t.ly/2E8vqSt"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t.ly/341H2RN"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it.ly/2WQV4B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vdpluijm.blogspot.com/2021/07/enhanced-google-earth-web.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C4F3AC-90D2-4F58-9D87-79A114E3EC2D}"/>
              </a:ext>
            </a:extLst>
          </p:cNvPr>
          <p:cNvSpPr txBox="1"/>
          <p:nvPr/>
        </p:nvSpPr>
        <p:spPr>
          <a:xfrm>
            <a:off x="1113905" y="3320653"/>
            <a:ext cx="11528990" cy="5632311"/>
          </a:xfrm>
          <a:prstGeom prst="rect">
            <a:avLst/>
          </a:prstGeom>
          <a:noFill/>
        </p:spPr>
        <p:txBody>
          <a:bodyPr wrap="none" rtlCol="0">
            <a:spAutoFit/>
          </a:bodyPr>
          <a:lstStyle/>
          <a:p>
            <a:r>
              <a:rPr lang="en-US" sz="12000" dirty="0">
                <a:solidFill>
                  <a:schemeClr val="accent1">
                    <a:lumMod val="75000"/>
                  </a:schemeClr>
                </a:solidFill>
              </a:rPr>
              <a:t>Enhanced </a:t>
            </a:r>
            <a:br>
              <a:rPr lang="en-US" sz="12000" dirty="0">
                <a:solidFill>
                  <a:schemeClr val="accent1">
                    <a:lumMod val="75000"/>
                  </a:schemeClr>
                </a:solidFill>
              </a:rPr>
            </a:br>
            <a:r>
              <a:rPr lang="en-US" sz="12000" dirty="0">
                <a:solidFill>
                  <a:schemeClr val="accent1">
                    <a:lumMod val="75000"/>
                  </a:schemeClr>
                </a:solidFill>
              </a:rPr>
              <a:t>Google Earth Web</a:t>
            </a:r>
          </a:p>
          <a:p>
            <a:endParaRPr lang="en-US" sz="4000" dirty="0">
              <a:solidFill>
                <a:schemeClr val="tx2"/>
              </a:solidFill>
            </a:endParaRPr>
          </a:p>
          <a:p>
            <a:r>
              <a:rPr lang="en-US" sz="4000" dirty="0">
                <a:solidFill>
                  <a:schemeClr val="accent1">
                    <a:lumMod val="75000"/>
                  </a:schemeClr>
                </a:solidFill>
              </a:rPr>
              <a:t>Ben van der Pluijm – vdpluijm@umich.edu</a:t>
            </a:r>
          </a:p>
          <a:p>
            <a:r>
              <a:rPr lang="en-US" sz="4000" dirty="0">
                <a:solidFill>
                  <a:schemeClr val="accent1">
                    <a:lumMod val="75000"/>
                  </a:schemeClr>
                </a:solidFill>
              </a:rPr>
              <a:t>Josh Williams - jwilliams@geteach.com </a:t>
            </a:r>
          </a:p>
        </p:txBody>
      </p:sp>
      <p:sp>
        <p:nvSpPr>
          <p:cNvPr id="5" name="Rectangle 4">
            <a:extLst>
              <a:ext uri="{FF2B5EF4-FFF2-40B4-BE49-F238E27FC236}">
                <a16:creationId xmlns:a16="http://schemas.microsoft.com/office/drawing/2014/main" id="{72B6433E-13CA-4B21-AE3C-61CC54CA565B}"/>
              </a:ext>
            </a:extLst>
          </p:cNvPr>
          <p:cNvSpPr/>
          <p:nvPr/>
        </p:nvSpPr>
        <p:spPr>
          <a:xfrm>
            <a:off x="6823575" y="603550"/>
            <a:ext cx="5968302" cy="2862322"/>
          </a:xfrm>
          <a:prstGeom prst="rect">
            <a:avLst/>
          </a:prstGeom>
          <a:noFill/>
        </p:spPr>
        <p:txBody>
          <a:bodyPr wrap="none" lIns="91440" tIns="45720" rIns="91440" bIns="45720">
            <a:spAutoFit/>
          </a:bodyPr>
          <a:lstStyle/>
          <a:p>
            <a:pPr algn="ctr"/>
            <a:r>
              <a:rPr lang="en-US" sz="18000" b="0" cap="none" spc="0" dirty="0" err="1">
                <a:ln w="0"/>
                <a:solidFill>
                  <a:schemeClr val="accent1">
                    <a:lumMod val="75000"/>
                  </a:schemeClr>
                </a:solidFill>
                <a:effectLst>
                  <a:outerShdw blurRad="38100" dist="25400" dir="5400000" algn="ctr" rotWithShape="0">
                    <a:srgbClr val="6E747A">
                      <a:alpha val="43000"/>
                    </a:srgbClr>
                  </a:outerShdw>
                </a:effectLst>
              </a:rPr>
              <a:t>eGEW</a:t>
            </a:r>
            <a:endParaRPr lang="en-US" sz="18000" b="0" cap="none" spc="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6" name="Arrow: Pentagon 5">
            <a:extLst>
              <a:ext uri="{FF2B5EF4-FFF2-40B4-BE49-F238E27FC236}">
                <a16:creationId xmlns:a16="http://schemas.microsoft.com/office/drawing/2014/main" id="{CDB9157A-048E-414C-8197-8313E8824036}"/>
              </a:ext>
            </a:extLst>
          </p:cNvPr>
          <p:cNvSpPr/>
          <p:nvPr/>
        </p:nvSpPr>
        <p:spPr>
          <a:xfrm>
            <a:off x="1333393" y="974325"/>
            <a:ext cx="5228771" cy="2413563"/>
          </a:xfrm>
          <a:prstGeom prst="homePlate">
            <a:avLst>
              <a:gd name="adj" fmla="val 8838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66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503347-D597-4DD0-836B-C5CBE38C21BF}"/>
              </a:ext>
            </a:extLst>
          </p:cNvPr>
          <p:cNvSpPr txBox="1"/>
          <p:nvPr/>
        </p:nvSpPr>
        <p:spPr>
          <a:xfrm>
            <a:off x="448887" y="894716"/>
            <a:ext cx="13765877" cy="7478970"/>
          </a:xfrm>
          <a:prstGeom prst="rect">
            <a:avLst/>
          </a:prstGeom>
          <a:noFill/>
        </p:spPr>
        <p:txBody>
          <a:bodyPr wrap="square">
            <a:spAutoFit/>
          </a:bodyPr>
          <a:lstStyle/>
          <a:p>
            <a:r>
              <a:rPr lang="en-US" sz="4000" b="1" dirty="0"/>
              <a:t>Google Earth </a:t>
            </a:r>
            <a:r>
              <a:rPr lang="en-US" sz="4000" dirty="0"/>
              <a:t>is increasingly focused on the platform's web version (GEW), instead of the resource-intensive desktop version (GED) </a:t>
            </a:r>
          </a:p>
          <a:p>
            <a:r>
              <a:rPr lang="en-US" sz="4000" dirty="0"/>
              <a:t> </a:t>
            </a:r>
          </a:p>
          <a:p>
            <a:r>
              <a:rPr lang="en-US" sz="4000" b="1" dirty="0"/>
              <a:t>Google Earth Web </a:t>
            </a:r>
            <a:r>
              <a:rPr lang="en-US" sz="4000" dirty="0"/>
              <a:t>(GEW) is browser based, and loads and unloads information as needed.  Thus, it is lighter and much faster, and can also be used on smaller portable devices, like tablets and smartphones.  However, functionality is very limited compared to the powerful desktop version  </a:t>
            </a:r>
          </a:p>
          <a:p>
            <a:endParaRPr lang="en-US" sz="4000" dirty="0"/>
          </a:p>
          <a:p>
            <a:r>
              <a:rPr lang="en-US" sz="4000" dirty="0"/>
              <a:t>In response, we developed two approaches that offer </a:t>
            </a:r>
            <a:r>
              <a:rPr lang="en-US" sz="4000" b="1" dirty="0">
                <a:solidFill>
                  <a:srgbClr val="FF0000"/>
                </a:solidFill>
              </a:rPr>
              <a:t>enhanced Google Earth Web</a:t>
            </a:r>
            <a:r>
              <a:rPr lang="en-US" sz="4000" dirty="0"/>
              <a:t> functionality: </a:t>
            </a:r>
            <a:r>
              <a:rPr lang="en-US" sz="4000" b="1" dirty="0">
                <a:solidFill>
                  <a:srgbClr val="FF0000"/>
                </a:solidFill>
              </a:rPr>
              <a:t>GeoTrips</a:t>
            </a:r>
            <a:r>
              <a:rPr lang="en-US" sz="4000" dirty="0"/>
              <a:t> and </a:t>
            </a:r>
            <a:r>
              <a:rPr lang="en-US" sz="4000" b="1" dirty="0">
                <a:solidFill>
                  <a:srgbClr val="FF0000"/>
                </a:solidFill>
              </a:rPr>
              <a:t>GeoExplorations</a:t>
            </a:r>
            <a:r>
              <a:rPr lang="en-US" sz="4000" dirty="0"/>
              <a:t>  </a:t>
            </a:r>
          </a:p>
        </p:txBody>
      </p:sp>
    </p:spTree>
    <p:extLst>
      <p:ext uri="{BB962C8B-B14F-4D97-AF65-F5344CB8AC3E}">
        <p14:creationId xmlns:p14="http://schemas.microsoft.com/office/powerpoint/2010/main" val="297917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142E80-23AA-40DD-8205-C8FFCF5A002B}"/>
              </a:ext>
            </a:extLst>
          </p:cNvPr>
          <p:cNvSpPr txBox="1"/>
          <p:nvPr/>
        </p:nvSpPr>
        <p:spPr>
          <a:xfrm>
            <a:off x="432261" y="1543451"/>
            <a:ext cx="13765877" cy="3785652"/>
          </a:xfrm>
          <a:prstGeom prst="rect">
            <a:avLst/>
          </a:prstGeom>
          <a:noFill/>
        </p:spPr>
        <p:txBody>
          <a:bodyPr wrap="square">
            <a:spAutoFit/>
          </a:bodyPr>
          <a:lstStyle/>
          <a:p>
            <a:r>
              <a:rPr lang="en-US" sz="4000" b="1" dirty="0">
                <a:solidFill>
                  <a:srgbClr val="FF0000"/>
                </a:solidFill>
              </a:rPr>
              <a:t>GeoTrips</a:t>
            </a:r>
            <a:r>
              <a:rPr lang="en-US" sz="4000" dirty="0"/>
              <a:t> replaces the standard info panel with a panel that supports animations, videos, </a:t>
            </a:r>
            <a:r>
              <a:rPr lang="en-US" sz="4000" dirty="0" err="1"/>
              <a:t>StreetView</a:t>
            </a:r>
            <a:r>
              <a:rPr lang="en-US" sz="4000" dirty="0"/>
              <a:t>, </a:t>
            </a:r>
            <a:r>
              <a:rPr lang="en-US" sz="4000" dirty="0" err="1"/>
              <a:t>GigaPan</a:t>
            </a:r>
            <a:r>
              <a:rPr lang="en-US" sz="4000" dirty="0"/>
              <a:t>, voice-overs, text with embedded images, linked activities and weblinks </a:t>
            </a:r>
          </a:p>
          <a:p>
            <a:endParaRPr lang="en-US" sz="4000" dirty="0"/>
          </a:p>
          <a:p>
            <a:r>
              <a:rPr lang="en-US" sz="4000" dirty="0" err="1"/>
              <a:t>eGEW</a:t>
            </a:r>
            <a:r>
              <a:rPr lang="en-US" sz="4000" dirty="0"/>
              <a:t>-GeoTrips allows a mix of standard GEW pages and enhanced GEW pages, offering easy implementation</a:t>
            </a:r>
          </a:p>
        </p:txBody>
      </p:sp>
    </p:spTree>
    <p:extLst>
      <p:ext uri="{BB962C8B-B14F-4D97-AF65-F5344CB8AC3E}">
        <p14:creationId xmlns:p14="http://schemas.microsoft.com/office/powerpoint/2010/main" val="323442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142E80-23AA-40DD-8205-C8FFCF5A002B}"/>
              </a:ext>
            </a:extLst>
          </p:cNvPr>
          <p:cNvSpPr txBox="1"/>
          <p:nvPr/>
        </p:nvSpPr>
        <p:spPr>
          <a:xfrm>
            <a:off x="432261" y="634766"/>
            <a:ext cx="13765877" cy="7478970"/>
          </a:xfrm>
          <a:prstGeom prst="rect">
            <a:avLst/>
          </a:prstGeom>
          <a:noFill/>
        </p:spPr>
        <p:txBody>
          <a:bodyPr wrap="square">
            <a:spAutoFit/>
          </a:bodyPr>
          <a:lstStyle/>
          <a:p>
            <a:r>
              <a:rPr lang="en-US" sz="4000" b="1" dirty="0">
                <a:solidFill>
                  <a:srgbClr val="FF0000"/>
                </a:solidFill>
              </a:rPr>
              <a:t>GeoExplorations</a:t>
            </a:r>
            <a:r>
              <a:rPr lang="en-US" sz="4000" dirty="0"/>
              <a:t> adds globe overlays for points, lines, polygons and images with embedded information and hotlinks</a:t>
            </a:r>
          </a:p>
          <a:p>
            <a:endParaRPr lang="en-US" sz="4000" dirty="0"/>
          </a:p>
          <a:p>
            <a:r>
              <a:rPr lang="en-US" sz="4000" dirty="0"/>
              <a:t>Georeferenced point overlays (like real-time earthquakes), line/text overlays (like plate boundaries) and image overlays (like geologic maps) can be used.  Also, locations on hotlinked overlays or a specific points can be queried and link to more detailed information  </a:t>
            </a:r>
          </a:p>
          <a:p>
            <a:endParaRPr lang="en-US" sz="4000" dirty="0"/>
          </a:p>
          <a:p>
            <a:r>
              <a:rPr lang="en-US" sz="4000" dirty="0"/>
              <a:t>Because GEW’s globe layer is altered, GeoExplorations requires that all pages in a module are similarly modified, so is a more involved application</a:t>
            </a:r>
          </a:p>
        </p:txBody>
      </p:sp>
    </p:spTree>
    <p:extLst>
      <p:ext uri="{BB962C8B-B14F-4D97-AF65-F5344CB8AC3E}">
        <p14:creationId xmlns:p14="http://schemas.microsoft.com/office/powerpoint/2010/main" val="402526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C77F1D-F86D-4D1E-82F9-ABF998E96F1A}"/>
              </a:ext>
            </a:extLst>
          </p:cNvPr>
          <p:cNvSpPr txBox="1"/>
          <p:nvPr/>
        </p:nvSpPr>
        <p:spPr>
          <a:xfrm>
            <a:off x="748146" y="631767"/>
            <a:ext cx="13308096" cy="1938992"/>
          </a:xfrm>
          <a:prstGeom prst="rect">
            <a:avLst/>
          </a:prstGeom>
          <a:noFill/>
        </p:spPr>
        <p:txBody>
          <a:bodyPr wrap="square" rtlCol="0">
            <a:spAutoFit/>
          </a:bodyPr>
          <a:lstStyle/>
          <a:p>
            <a:r>
              <a:rPr lang="en-US" sz="6000" dirty="0"/>
              <a:t>Example </a:t>
            </a:r>
            <a:r>
              <a:rPr lang="en-US" sz="6000" b="1" dirty="0" err="1">
                <a:solidFill>
                  <a:srgbClr val="FF0000"/>
                </a:solidFill>
              </a:rPr>
              <a:t>eGEW</a:t>
            </a:r>
            <a:r>
              <a:rPr lang="en-US" sz="6000" b="1" dirty="0">
                <a:solidFill>
                  <a:srgbClr val="FF0000"/>
                </a:solidFill>
              </a:rPr>
              <a:t>-GeoTrips</a:t>
            </a:r>
            <a:r>
              <a:rPr lang="en-US" sz="6000" b="1" dirty="0"/>
              <a:t>:</a:t>
            </a:r>
            <a:endParaRPr lang="en-US" sz="6000" dirty="0"/>
          </a:p>
          <a:p>
            <a:r>
              <a:rPr lang="en-US" sz="6000" b="1" dirty="0"/>
              <a:t>Maryland Appalachians Geology Fieldtrip</a:t>
            </a:r>
          </a:p>
        </p:txBody>
      </p:sp>
      <p:pic>
        <p:nvPicPr>
          <p:cNvPr id="7" name="Picture 6" descr="Graphical user interface, website&#10;&#10;Description automatically generated">
            <a:extLst>
              <a:ext uri="{FF2B5EF4-FFF2-40B4-BE49-F238E27FC236}">
                <a16:creationId xmlns:a16="http://schemas.microsoft.com/office/drawing/2014/main" id="{2CAAFF13-A915-4CB1-B538-49E10C244CBE}"/>
              </a:ext>
            </a:extLst>
          </p:cNvPr>
          <p:cNvPicPr>
            <a:picLocks noChangeAspect="1"/>
          </p:cNvPicPr>
          <p:nvPr/>
        </p:nvPicPr>
        <p:blipFill rotWithShape="1">
          <a:blip r:embed="rId2">
            <a:extLst>
              <a:ext uri="{28A0092B-C50C-407E-A947-70E740481C1C}">
                <a14:useLocalDpi xmlns:a14="http://schemas.microsoft.com/office/drawing/2010/main" val="0"/>
              </a:ext>
            </a:extLst>
          </a:blip>
          <a:srcRect t="8706"/>
          <a:stretch/>
        </p:blipFill>
        <p:spPr>
          <a:xfrm rot="215998">
            <a:off x="5247421" y="3170708"/>
            <a:ext cx="8471294" cy="5030536"/>
          </a:xfrm>
          <a:prstGeom prst="rect">
            <a:avLst/>
          </a:prstGeom>
        </p:spPr>
      </p:pic>
      <p:sp>
        <p:nvSpPr>
          <p:cNvPr id="9" name="TextBox 8">
            <a:extLst>
              <a:ext uri="{FF2B5EF4-FFF2-40B4-BE49-F238E27FC236}">
                <a16:creationId xmlns:a16="http://schemas.microsoft.com/office/drawing/2014/main" id="{047CB5F8-BFFA-40B8-B9A0-C0AB69F5B17D}"/>
              </a:ext>
            </a:extLst>
          </p:cNvPr>
          <p:cNvSpPr txBox="1"/>
          <p:nvPr/>
        </p:nvSpPr>
        <p:spPr>
          <a:xfrm>
            <a:off x="748146" y="2909715"/>
            <a:ext cx="3866383" cy="5816977"/>
          </a:xfrm>
          <a:prstGeom prst="rect">
            <a:avLst/>
          </a:prstGeom>
          <a:noFill/>
        </p:spPr>
        <p:txBody>
          <a:bodyPr wrap="square">
            <a:spAutoFit/>
          </a:bodyPr>
          <a:lstStyle/>
          <a:p>
            <a:r>
              <a:rPr lang="en-US" sz="3200" dirty="0"/>
              <a:t>Scan QR code to open activity on your phone, tablet or PC</a:t>
            </a:r>
          </a:p>
          <a:p>
            <a:r>
              <a:rPr lang="en-US" sz="3200" dirty="0"/>
              <a:t>(use camera app)</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r>
              <a:rPr lang="en-US" sz="2000" b="0" i="0" dirty="0">
                <a:effectLst/>
                <a:latin typeface="Cambria" panose="02040503050406030204" pitchFamily="18" charset="0"/>
                <a:hlinkClick r:id="rId3"/>
              </a:rPr>
              <a:t>https://bit.ly/2E8vqSt</a:t>
            </a:r>
            <a:endParaRPr lang="en-US" sz="2000" dirty="0"/>
          </a:p>
        </p:txBody>
      </p:sp>
      <p:pic>
        <p:nvPicPr>
          <p:cNvPr id="3074" name="Picture 2">
            <a:extLst>
              <a:ext uri="{FF2B5EF4-FFF2-40B4-BE49-F238E27FC236}">
                <a16:creationId xmlns:a16="http://schemas.microsoft.com/office/drawing/2014/main" id="{25A4C4D7-72D0-4508-994A-764860CA9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270" y="5122137"/>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2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C77F1D-F86D-4D1E-82F9-ABF998E96F1A}"/>
              </a:ext>
            </a:extLst>
          </p:cNvPr>
          <p:cNvSpPr txBox="1"/>
          <p:nvPr/>
        </p:nvSpPr>
        <p:spPr>
          <a:xfrm>
            <a:off x="748146" y="631767"/>
            <a:ext cx="13134108" cy="1938992"/>
          </a:xfrm>
          <a:prstGeom prst="rect">
            <a:avLst/>
          </a:prstGeom>
          <a:noFill/>
        </p:spPr>
        <p:txBody>
          <a:bodyPr wrap="square" rtlCol="0">
            <a:spAutoFit/>
          </a:bodyPr>
          <a:lstStyle/>
          <a:p>
            <a:r>
              <a:rPr lang="en-US" sz="6000" dirty="0"/>
              <a:t>Example </a:t>
            </a:r>
            <a:r>
              <a:rPr lang="en-US" sz="6000" b="1" dirty="0" err="1">
                <a:solidFill>
                  <a:srgbClr val="FF0000"/>
                </a:solidFill>
              </a:rPr>
              <a:t>eGEW</a:t>
            </a:r>
            <a:r>
              <a:rPr lang="en-US" sz="6000" b="1" dirty="0">
                <a:solidFill>
                  <a:srgbClr val="FF0000"/>
                </a:solidFill>
              </a:rPr>
              <a:t>-GeoExplorations</a:t>
            </a:r>
            <a:r>
              <a:rPr lang="en-US" sz="6000" b="1" dirty="0"/>
              <a:t>:</a:t>
            </a:r>
            <a:endParaRPr lang="en-US" sz="6000" dirty="0"/>
          </a:p>
          <a:p>
            <a:r>
              <a:rPr lang="en-US" sz="6000" b="1" dirty="0"/>
              <a:t>Plate Tectonics</a:t>
            </a:r>
          </a:p>
        </p:txBody>
      </p:sp>
      <p:sp>
        <p:nvSpPr>
          <p:cNvPr id="9" name="TextBox 8">
            <a:extLst>
              <a:ext uri="{FF2B5EF4-FFF2-40B4-BE49-F238E27FC236}">
                <a16:creationId xmlns:a16="http://schemas.microsoft.com/office/drawing/2014/main" id="{047CB5F8-BFFA-40B8-B9A0-C0AB69F5B17D}"/>
              </a:ext>
            </a:extLst>
          </p:cNvPr>
          <p:cNvSpPr txBox="1"/>
          <p:nvPr/>
        </p:nvSpPr>
        <p:spPr>
          <a:xfrm>
            <a:off x="748145" y="2874624"/>
            <a:ext cx="3866383" cy="5816977"/>
          </a:xfrm>
          <a:prstGeom prst="rect">
            <a:avLst/>
          </a:prstGeom>
          <a:noFill/>
        </p:spPr>
        <p:txBody>
          <a:bodyPr wrap="square">
            <a:spAutoFit/>
          </a:bodyPr>
          <a:lstStyle/>
          <a:p>
            <a:r>
              <a:rPr lang="en-US" sz="3200" dirty="0"/>
              <a:t>Scan QR code to open activity on your phone, tablet or PC</a:t>
            </a:r>
          </a:p>
          <a:p>
            <a:r>
              <a:rPr lang="en-US" sz="3200" dirty="0"/>
              <a:t>(use camera app)</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r>
              <a:rPr lang="en-US" sz="2000" b="0" i="0" dirty="0">
                <a:effectLst/>
                <a:latin typeface="Cambria" panose="02040503050406030204" pitchFamily="18" charset="0"/>
                <a:hlinkClick r:id="rId2"/>
              </a:rPr>
              <a:t>https://bit.ly/341H2RN</a:t>
            </a:r>
            <a:endParaRPr lang="en-US" sz="2000" dirty="0"/>
          </a:p>
        </p:txBody>
      </p:sp>
      <p:pic>
        <p:nvPicPr>
          <p:cNvPr id="8" name="Picture 7">
            <a:extLst>
              <a:ext uri="{FF2B5EF4-FFF2-40B4-BE49-F238E27FC236}">
                <a16:creationId xmlns:a16="http://schemas.microsoft.com/office/drawing/2014/main" id="{D1A3EC96-2EDD-42C3-806B-48A25FA6EB67}"/>
              </a:ext>
            </a:extLst>
          </p:cNvPr>
          <p:cNvPicPr>
            <a:picLocks noChangeAspect="1"/>
          </p:cNvPicPr>
          <p:nvPr/>
        </p:nvPicPr>
        <p:blipFill rotWithShape="1">
          <a:blip r:embed="rId3"/>
          <a:srcRect t="12210"/>
          <a:stretch/>
        </p:blipFill>
        <p:spPr>
          <a:xfrm rot="171310">
            <a:off x="5078815" y="2957829"/>
            <a:ext cx="8672179" cy="5486400"/>
          </a:xfrm>
          <a:prstGeom prst="rect">
            <a:avLst/>
          </a:prstGeom>
        </p:spPr>
      </p:pic>
      <p:pic>
        <p:nvPicPr>
          <p:cNvPr id="3" name="Picture 2" descr="Qr code&#10;&#10;Description automatically generated">
            <a:extLst>
              <a:ext uri="{FF2B5EF4-FFF2-40B4-BE49-F238E27FC236}">
                <a16:creationId xmlns:a16="http://schemas.microsoft.com/office/drawing/2014/main" id="{BCB1D97B-59DA-4FE9-80EF-FF9FCEFB2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09" y="4986067"/>
            <a:ext cx="2926080" cy="2926080"/>
          </a:xfrm>
          <a:prstGeom prst="rect">
            <a:avLst/>
          </a:prstGeom>
        </p:spPr>
      </p:pic>
    </p:spTree>
    <p:extLst>
      <p:ext uri="{BB962C8B-B14F-4D97-AF65-F5344CB8AC3E}">
        <p14:creationId xmlns:p14="http://schemas.microsoft.com/office/powerpoint/2010/main" val="189436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C77F1D-F86D-4D1E-82F9-ABF998E96F1A}"/>
              </a:ext>
            </a:extLst>
          </p:cNvPr>
          <p:cNvSpPr txBox="1"/>
          <p:nvPr/>
        </p:nvSpPr>
        <p:spPr>
          <a:xfrm>
            <a:off x="748146" y="631767"/>
            <a:ext cx="13134108" cy="1938992"/>
          </a:xfrm>
          <a:prstGeom prst="rect">
            <a:avLst/>
          </a:prstGeom>
          <a:noFill/>
        </p:spPr>
        <p:txBody>
          <a:bodyPr wrap="square" rtlCol="0">
            <a:spAutoFit/>
          </a:bodyPr>
          <a:lstStyle/>
          <a:p>
            <a:r>
              <a:rPr lang="en-US" sz="6000" dirty="0"/>
              <a:t>Teaching Module</a:t>
            </a:r>
            <a:r>
              <a:rPr lang="en-US" sz="6000" b="1" dirty="0"/>
              <a:t>:</a:t>
            </a:r>
            <a:endParaRPr lang="en-US" sz="6000" dirty="0"/>
          </a:p>
          <a:p>
            <a:r>
              <a:rPr lang="en-US" sz="6000" dirty="0" err="1"/>
              <a:t>eGEW</a:t>
            </a:r>
            <a:r>
              <a:rPr lang="en-US" sz="6000" dirty="0"/>
              <a:t>-GE: </a:t>
            </a:r>
            <a:r>
              <a:rPr lang="en-US" sz="6000" b="1" dirty="0"/>
              <a:t>Deconstructing Tectonics</a:t>
            </a:r>
          </a:p>
        </p:txBody>
      </p:sp>
      <p:sp>
        <p:nvSpPr>
          <p:cNvPr id="9" name="TextBox 8">
            <a:extLst>
              <a:ext uri="{FF2B5EF4-FFF2-40B4-BE49-F238E27FC236}">
                <a16:creationId xmlns:a16="http://schemas.microsoft.com/office/drawing/2014/main" id="{047CB5F8-BFFA-40B8-B9A0-C0AB69F5B17D}"/>
              </a:ext>
            </a:extLst>
          </p:cNvPr>
          <p:cNvSpPr txBox="1"/>
          <p:nvPr/>
        </p:nvSpPr>
        <p:spPr>
          <a:xfrm>
            <a:off x="682028" y="2792541"/>
            <a:ext cx="3866383" cy="5816977"/>
          </a:xfrm>
          <a:prstGeom prst="rect">
            <a:avLst/>
          </a:prstGeom>
          <a:noFill/>
        </p:spPr>
        <p:txBody>
          <a:bodyPr wrap="square">
            <a:spAutoFit/>
          </a:bodyPr>
          <a:lstStyle/>
          <a:p>
            <a:r>
              <a:rPr lang="en-US" sz="3200" dirty="0"/>
              <a:t>Scan QR code to open activity on your phone, tablet or PC</a:t>
            </a:r>
          </a:p>
          <a:p>
            <a:r>
              <a:rPr lang="en-US" sz="3200" dirty="0"/>
              <a:t>(use camera app)</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r>
              <a:rPr lang="en-US" sz="2000" b="0" i="0" dirty="0">
                <a:effectLst/>
                <a:latin typeface="Cambria" panose="02040503050406030204" pitchFamily="18" charset="0"/>
                <a:hlinkClick r:id="rId2"/>
              </a:rPr>
              <a:t>https://bit.ly/2WQV4BL</a:t>
            </a:r>
            <a:endParaRPr lang="en-US" sz="2000" dirty="0"/>
          </a:p>
        </p:txBody>
      </p:sp>
      <p:pic>
        <p:nvPicPr>
          <p:cNvPr id="3" name="Picture 2">
            <a:extLst>
              <a:ext uri="{FF2B5EF4-FFF2-40B4-BE49-F238E27FC236}">
                <a16:creationId xmlns:a16="http://schemas.microsoft.com/office/drawing/2014/main" id="{622E66B8-51AB-4E88-909C-F344ABE6A393}"/>
              </a:ext>
            </a:extLst>
          </p:cNvPr>
          <p:cNvPicPr>
            <a:picLocks noChangeAspect="1"/>
          </p:cNvPicPr>
          <p:nvPr/>
        </p:nvPicPr>
        <p:blipFill rotWithShape="1">
          <a:blip r:embed="rId3"/>
          <a:srcRect t="12210"/>
          <a:stretch/>
        </p:blipFill>
        <p:spPr>
          <a:xfrm rot="212398">
            <a:off x="5145897" y="2957830"/>
            <a:ext cx="8672173" cy="5486400"/>
          </a:xfrm>
          <a:prstGeom prst="rect">
            <a:avLst/>
          </a:prstGeom>
        </p:spPr>
      </p:pic>
      <p:pic>
        <p:nvPicPr>
          <p:cNvPr id="1026" name="Picture 2">
            <a:extLst>
              <a:ext uri="{FF2B5EF4-FFF2-40B4-BE49-F238E27FC236}">
                <a16:creationId xmlns:a16="http://schemas.microsoft.com/office/drawing/2014/main" id="{4110A773-6214-480E-AE8F-241646D7E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543" y="5105817"/>
            <a:ext cx="2651760"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1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CA411271-57F7-4AA9-845B-D012B125EEFB}"/>
              </a:ext>
            </a:extLst>
          </p:cNvPr>
          <p:cNvSpPr/>
          <p:nvPr/>
        </p:nvSpPr>
        <p:spPr>
          <a:xfrm>
            <a:off x="795511" y="1297825"/>
            <a:ext cx="7007588" cy="6538825"/>
          </a:xfrm>
          <a:prstGeom prst="homePlate">
            <a:avLst>
              <a:gd name="adj" fmla="val 36016"/>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C77F1D-F86D-4D1E-82F9-ABF998E96F1A}"/>
              </a:ext>
            </a:extLst>
          </p:cNvPr>
          <p:cNvSpPr txBox="1"/>
          <p:nvPr/>
        </p:nvSpPr>
        <p:spPr>
          <a:xfrm>
            <a:off x="1037558" y="1904969"/>
            <a:ext cx="6277642" cy="5324535"/>
          </a:xfrm>
          <a:prstGeom prst="rect">
            <a:avLst/>
          </a:prstGeom>
          <a:noFill/>
        </p:spPr>
        <p:txBody>
          <a:bodyPr wrap="square" rtlCol="0">
            <a:spAutoFit/>
          </a:bodyPr>
          <a:lstStyle/>
          <a:p>
            <a:r>
              <a:rPr lang="en-US" sz="6000" dirty="0">
                <a:solidFill>
                  <a:schemeClr val="bg1"/>
                </a:solidFill>
              </a:rPr>
              <a:t>Do-It-Yourself</a:t>
            </a:r>
          </a:p>
          <a:p>
            <a:endParaRPr lang="en-US" sz="4000" dirty="0">
              <a:solidFill>
                <a:schemeClr val="bg1"/>
              </a:solidFill>
            </a:endParaRPr>
          </a:p>
          <a:p>
            <a:r>
              <a:rPr lang="en-US" sz="4000" dirty="0">
                <a:solidFill>
                  <a:schemeClr val="bg1"/>
                </a:solidFill>
              </a:rPr>
              <a:t>Instructions at:</a:t>
            </a:r>
          </a:p>
          <a:p>
            <a:r>
              <a:rPr lang="en-US" sz="4000" dirty="0" err="1">
                <a:solidFill>
                  <a:schemeClr val="bg1"/>
                </a:solidFill>
              </a:rPr>
              <a:t>vanderBlog</a:t>
            </a:r>
            <a:r>
              <a:rPr lang="en-US" sz="4000" dirty="0">
                <a:solidFill>
                  <a:schemeClr val="bg1"/>
                </a:solidFill>
              </a:rPr>
              <a:t>: enhanced Google Earth Web</a:t>
            </a:r>
          </a:p>
          <a:p>
            <a:endParaRPr lang="en-US" sz="4000" dirty="0">
              <a:solidFill>
                <a:schemeClr val="bg1"/>
              </a:solidFill>
            </a:endParaRPr>
          </a:p>
          <a:p>
            <a:endParaRPr lang="en-US" sz="4000" dirty="0">
              <a:solidFill>
                <a:schemeClr val="bg1"/>
              </a:solidFill>
            </a:endParaRPr>
          </a:p>
          <a:p>
            <a:r>
              <a:rPr lang="en-US" sz="2000" dirty="0">
                <a:solidFill>
                  <a:schemeClr val="bg1"/>
                </a:solidFill>
                <a:hlinkClick r:id="rId2">
                  <a:extLst>
                    <a:ext uri="{A12FA001-AC4F-418D-AE19-62706E023703}">
                      <ahyp:hlinkClr xmlns:ahyp="http://schemas.microsoft.com/office/drawing/2018/hyperlinkcolor" val="tx"/>
                    </a:ext>
                  </a:extLst>
                </a:hlinkClick>
              </a:rPr>
              <a:t>https://vdpluijm.blogspot.com/2021/07/</a:t>
            </a:r>
            <a:br>
              <a:rPr lang="en-US" sz="2000" dirty="0">
                <a:solidFill>
                  <a:schemeClr val="bg1"/>
                </a:solidFill>
                <a:hlinkClick r:id="rId2">
                  <a:extLst>
                    <a:ext uri="{A12FA001-AC4F-418D-AE19-62706E023703}">
                      <ahyp:hlinkClr xmlns:ahyp="http://schemas.microsoft.com/office/drawing/2018/hyperlinkcolor" val="tx"/>
                    </a:ext>
                  </a:extLst>
                </a:hlinkClick>
              </a:rPr>
            </a:br>
            <a:r>
              <a:rPr lang="en-US" sz="2000" dirty="0">
                <a:solidFill>
                  <a:schemeClr val="bg1"/>
                </a:solidFill>
                <a:hlinkClick r:id="rId2">
                  <a:extLst>
                    <a:ext uri="{A12FA001-AC4F-418D-AE19-62706E023703}">
                      <ahyp:hlinkClr xmlns:ahyp="http://schemas.microsoft.com/office/drawing/2018/hyperlinkcolor" val="tx"/>
                    </a:ext>
                  </a:extLst>
                </a:hlinkClick>
              </a:rPr>
              <a:t>enhanced-google-earth-web.html</a:t>
            </a:r>
            <a:r>
              <a:rPr lang="en-US" sz="2000" dirty="0">
                <a:solidFill>
                  <a:schemeClr val="bg1"/>
                </a:solidFill>
              </a:rPr>
              <a:t> </a:t>
            </a:r>
          </a:p>
        </p:txBody>
      </p:sp>
      <p:pic>
        <p:nvPicPr>
          <p:cNvPr id="7" name="Picture 6" descr="Qr code&#10;&#10;Description automatically generated">
            <a:extLst>
              <a:ext uri="{FF2B5EF4-FFF2-40B4-BE49-F238E27FC236}">
                <a16:creationId xmlns:a16="http://schemas.microsoft.com/office/drawing/2014/main" id="{034D0CE3-0229-4D09-85DC-F3D20088E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099" y="1297825"/>
            <a:ext cx="6400800" cy="6400800"/>
          </a:xfrm>
          <a:prstGeom prst="rect">
            <a:avLst/>
          </a:prstGeom>
        </p:spPr>
      </p:pic>
    </p:spTree>
    <p:extLst>
      <p:ext uri="{BB962C8B-B14F-4D97-AF65-F5344CB8AC3E}">
        <p14:creationId xmlns:p14="http://schemas.microsoft.com/office/powerpoint/2010/main" val="971107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373</Words>
  <Application>Microsoft Office PowerPoint</Application>
  <PresentationFormat>Custom</PresentationFormat>
  <Paragraphs>61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der Pluijm, Ben</dc:creator>
  <cp:lastModifiedBy>van der Pluijm, Ben</cp:lastModifiedBy>
  <cp:revision>12</cp:revision>
  <dcterms:created xsi:type="dcterms:W3CDTF">2021-10-04T19:25:21Z</dcterms:created>
  <dcterms:modified xsi:type="dcterms:W3CDTF">2021-10-05T18:44:34Z</dcterms:modified>
</cp:coreProperties>
</file>