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8" r:id="rId2"/>
    <p:sldId id="259" r:id="rId3"/>
    <p:sldId id="256" r:id="rId4"/>
    <p:sldId id="291" r:id="rId5"/>
    <p:sldId id="292" r:id="rId6"/>
    <p:sldId id="275" r:id="rId7"/>
    <p:sldId id="269" r:id="rId8"/>
    <p:sldId id="298" r:id="rId9"/>
    <p:sldId id="268" r:id="rId10"/>
    <p:sldId id="305" r:id="rId11"/>
    <p:sldId id="290" r:id="rId12"/>
    <p:sldId id="307" r:id="rId13"/>
    <p:sldId id="302" r:id="rId14"/>
    <p:sldId id="283" r:id="rId15"/>
    <p:sldId id="284" r:id="rId16"/>
    <p:sldId id="295" r:id="rId17"/>
    <p:sldId id="303" r:id="rId18"/>
    <p:sldId id="296" r:id="rId19"/>
    <p:sldId id="297" r:id="rId20"/>
    <p:sldId id="278" r:id="rId21"/>
    <p:sldId id="277" r:id="rId22"/>
    <p:sldId id="309" r:id="rId23"/>
    <p:sldId id="279" r:id="rId24"/>
    <p:sldId id="287" r:id="rId25"/>
    <p:sldId id="280" r:id="rId26"/>
    <p:sldId id="304" r:id="rId27"/>
    <p:sldId id="306" r:id="rId28"/>
    <p:sldId id="301" r:id="rId29"/>
    <p:sldId id="288" r:id="rId30"/>
    <p:sldId id="300" r:id="rId31"/>
    <p:sldId id="282" r:id="rId32"/>
    <p:sldId id="262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FA2"/>
    <a:srgbClr val="3A78AE"/>
    <a:srgbClr val="44B36E"/>
    <a:srgbClr val="19A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64" autoAdjust="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160"/>
        <p:guide pos="2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7D495-A83E-4BB6-BAAE-1B2E48888CF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2342E-9FC2-4EFA-A4D1-02C17782617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2342E-9FC2-4EFA-A4D1-02C17782617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2342E-9FC2-4EFA-A4D1-02C17782617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2342E-9FC2-4EFA-A4D1-02C17782617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7C0F-69FB-4619-9F3E-25D46BAA5F5A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55FE-1BC5-466E-A0CB-2B26F72615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33271" y="1988840"/>
            <a:ext cx="8584471" cy="16243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Intracontinental</a:t>
            </a:r>
            <a:r>
              <a:rPr lang="en-US" altLang="zh-CN" sz="3200" dirty="0">
                <a:latin typeface="Arial Black" panose="020B0A04020102020204" pitchFamily="34" charset="0"/>
                <a:cs typeface="Times New Roman" panose="02020603050405020304" pitchFamily="18" charset="0"/>
              </a:rPr>
              <a:t> rifting to orogeny: Insights from the </a:t>
            </a:r>
            <a:r>
              <a:rPr lang="en-US" altLang="zh-CN" sz="32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Songpan</a:t>
            </a:r>
            <a:r>
              <a:rPr lang="en-US" altLang="zh-CN" sz="3200" dirty="0">
                <a:latin typeface="Arial Black" panose="020B0A04020102020204" pitchFamily="34" charset="0"/>
                <a:cs typeface="Times New Roman" panose="02020603050405020304" pitchFamily="18" charset="0"/>
              </a:rPr>
              <a:t>–</a:t>
            </a:r>
            <a:r>
              <a:rPr lang="en-US" altLang="zh-CN" sz="32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Garzê</a:t>
            </a:r>
            <a:r>
              <a:rPr lang="en-US" altLang="zh-CN" sz="3200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Terrane</a:t>
            </a:r>
            <a:r>
              <a:rPr lang="en-US" altLang="zh-CN" sz="3200" dirty="0">
                <a:latin typeface="Arial Black" panose="020B0A04020102020204" pitchFamily="34" charset="0"/>
                <a:cs typeface="Times New Roman" panose="02020603050405020304" pitchFamily="18" charset="0"/>
              </a:rPr>
              <a:t>, northeastern Tibetan Plateau, China</a:t>
            </a:r>
            <a:endParaRPr lang="zh-CN" altLang="en-US" sz="32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21050" y="4293096"/>
            <a:ext cx="8208912" cy="13737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Songnan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 (</a:t>
            </a:r>
            <a:r>
              <a:rPr lang="en-US" altLang="zh-CN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liusongnan</a:t>
            </a:r>
            <a:r>
              <a:rPr lang="en-US" altLang="zh-CN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@cugb.edu.cn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Yu Wang, </a:t>
            </a: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Jingchao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 University of Geosciences (Beijing)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10540"/>
            <a:ext cx="1437611" cy="13279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副标题 2"/>
          <p:cNvSpPr txBox="1"/>
          <p:nvPr/>
        </p:nvSpPr>
        <p:spPr>
          <a:xfrm>
            <a:off x="6145702" y="5779622"/>
            <a:ext cx="2384189" cy="546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 13th, 2021 GSA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8544"/>
            <a:ext cx="2039275" cy="15294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9"/>
            <a:ext cx="2818656" cy="792088"/>
          </a:xfrm>
        </p:spPr>
        <p:txBody>
          <a:bodyPr/>
          <a:lstStyle/>
          <a:p>
            <a:r>
              <a:rPr lang="en-US" altLang="zh-CN" dirty="0">
                <a:latin typeface="DFPOP1-W9" panose="02010609010101010101" pitchFamily="1" charset="-128"/>
                <a:ea typeface="DFPOP1-W9" panose="02010609010101010101" pitchFamily="1" charset="-128"/>
              </a:rPr>
              <a:t>Part one</a:t>
            </a:r>
            <a:endParaRPr lang="zh-CN" altLang="en-US" dirty="0">
              <a:latin typeface="DFPOP1-W9" panose="02010609010101010101" pitchFamily="1" charset="-128"/>
              <a:ea typeface="DFPOP1-W9" panose="02010609010101010101" pitchFamily="1" charset="-128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043608" y="2708920"/>
            <a:ext cx="69436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Intra-continental rifting in Middle Permian – Late Triassic </a:t>
            </a:r>
            <a:endParaRPr lang="zh-CN" altLang="en-US" sz="40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748" y="202956"/>
            <a:ext cx="4211959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1"/>
          <p:cNvSpPr>
            <a:spLocks noGrp="1"/>
          </p:cNvSpPr>
          <p:nvPr>
            <p:ph idx="1"/>
          </p:nvPr>
        </p:nvSpPr>
        <p:spPr>
          <a:xfrm>
            <a:off x="4019596" y="199040"/>
            <a:ext cx="4608512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Strata and sedimentary sequences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6230112" cy="4946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" y="743765"/>
            <a:ext cx="3672408" cy="5968121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-15535" y="1556792"/>
            <a:ext cx="517316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1763688" y="622450"/>
            <a:ext cx="517316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DE7536-DB43-403B-9C80-7C329D6841C7}"/>
              </a:ext>
            </a:extLst>
          </p:cNvPr>
          <p:cNvGrpSpPr/>
          <p:nvPr/>
        </p:nvGrpSpPr>
        <p:grpSpPr>
          <a:xfrm>
            <a:off x="7308304" y="3543159"/>
            <a:ext cx="1571832" cy="2919469"/>
            <a:chOff x="7308304" y="3543159"/>
            <a:chExt cx="1571832" cy="291946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E1BB5B3-4C6D-40D1-8FC8-8C3D55700C10}"/>
                </a:ext>
              </a:extLst>
            </p:cNvPr>
            <p:cNvSpPr txBox="1"/>
            <p:nvPr/>
          </p:nvSpPr>
          <p:spPr>
            <a:xfrm>
              <a:off x="7308304" y="6093296"/>
              <a:ext cx="504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200749E-B8CC-434D-96C2-8EBC867FC03D}"/>
                </a:ext>
              </a:extLst>
            </p:cNvPr>
            <p:cNvSpPr txBox="1"/>
            <p:nvPr/>
          </p:nvSpPr>
          <p:spPr>
            <a:xfrm>
              <a:off x="8376080" y="3543159"/>
              <a:ext cx="504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C951FAA-EEDB-46E2-ADA7-F40B9A3C2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" y="531746"/>
            <a:ext cx="8892161" cy="5818609"/>
          </a:xfrm>
          <a:prstGeom prst="rect">
            <a:avLst/>
          </a:prstGeom>
        </p:spPr>
      </p:pic>
      <p:sp>
        <p:nvSpPr>
          <p:cNvPr id="6" name="左大括号 5"/>
          <p:cNvSpPr/>
          <p:nvPr/>
        </p:nvSpPr>
        <p:spPr>
          <a:xfrm>
            <a:off x="107504" y="1916831"/>
            <a:ext cx="288032" cy="440942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大括号 21">
            <a:extLst>
              <a:ext uri="{FF2B5EF4-FFF2-40B4-BE49-F238E27FC236}">
                <a16:creationId xmlns:a16="http://schemas.microsoft.com/office/drawing/2014/main" id="{96475F2D-70DB-4351-9A43-BD5EA9171118}"/>
              </a:ext>
            </a:extLst>
          </p:cNvPr>
          <p:cNvSpPr/>
          <p:nvPr/>
        </p:nvSpPr>
        <p:spPr>
          <a:xfrm>
            <a:off x="4427984" y="980728"/>
            <a:ext cx="216024" cy="25922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14675"/>
            <a:ext cx="6464775" cy="5876215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58748" y="202956"/>
            <a:ext cx="4211959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3960515" y="268687"/>
            <a:ext cx="4608512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Strata and sedimentary sequences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35937"/>
            <a:ext cx="1429045" cy="4580453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107504" y="237198"/>
            <a:ext cx="3979868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40753" y="2171241"/>
            <a:ext cx="4454781" cy="3271234"/>
            <a:chOff x="251520" y="1052736"/>
            <a:chExt cx="4803296" cy="319024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052736"/>
              <a:ext cx="4803296" cy="3190249"/>
            </a:xfrm>
            <a:prstGeom prst="rect">
              <a:avLst/>
            </a:prstGeom>
          </p:spPr>
        </p:pic>
        <p:sp>
          <p:nvSpPr>
            <p:cNvPr id="7" name="标题 1"/>
            <p:cNvSpPr txBox="1"/>
            <p:nvPr/>
          </p:nvSpPr>
          <p:spPr>
            <a:xfrm>
              <a:off x="3581120" y="1146214"/>
              <a:ext cx="1368152" cy="33597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s: breccia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内容占位符 1"/>
          <p:cNvSpPr txBox="1"/>
          <p:nvPr/>
        </p:nvSpPr>
        <p:spPr>
          <a:xfrm>
            <a:off x="336054" y="1011421"/>
            <a:ext cx="5532090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30</a:t>
            </a:r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°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48′13″N, 102</a:t>
            </a:r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°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22′25″E (Section A-B)</a:t>
            </a:r>
          </a:p>
        </p:txBody>
      </p:sp>
      <p:sp>
        <p:nvSpPr>
          <p:cNvPr id="12" name="内容占位符 1"/>
          <p:cNvSpPr txBox="1"/>
          <p:nvPr/>
        </p:nvSpPr>
        <p:spPr>
          <a:xfrm>
            <a:off x="4087372" y="302929"/>
            <a:ext cx="4608512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Lithofacies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Sandaoqiao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</a:t>
            </a:r>
            <a:r>
              <a:rPr lang="en-US" altLang="zh-CN" sz="22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</p:txBody>
      </p:sp>
      <p:cxnSp>
        <p:nvCxnSpPr>
          <p:cNvPr id="14" name="曲线连接符 13"/>
          <p:cNvCxnSpPr/>
          <p:nvPr/>
        </p:nvCxnSpPr>
        <p:spPr>
          <a:xfrm flipV="1">
            <a:off x="1691679" y="4005064"/>
            <a:ext cx="1949076" cy="18850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2521160" y="1588640"/>
            <a:ext cx="5406520" cy="5249124"/>
            <a:chOff x="2521160" y="1588640"/>
            <a:chExt cx="5406520" cy="52491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160" y="1588640"/>
              <a:ext cx="4039751" cy="302672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609" y="3743715"/>
              <a:ext cx="4119071" cy="30940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D62F679-E4F2-40C5-B2F9-D7A792AE6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50" y="1529153"/>
            <a:ext cx="5853402" cy="38876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4" y="1548010"/>
            <a:ext cx="1429045" cy="4580453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55122" y="33964"/>
            <a:ext cx="428396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b="1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内容占位符 1"/>
          <p:cNvSpPr>
            <a:spLocks noGrp="1"/>
          </p:cNvSpPr>
          <p:nvPr>
            <p:ph idx="1"/>
          </p:nvPr>
        </p:nvSpPr>
        <p:spPr>
          <a:xfrm>
            <a:off x="4139952" y="99695"/>
            <a:ext cx="4608512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Lithofacies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Bocigou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</a:t>
            </a:r>
            <a:r>
              <a:rPr lang="en-US" altLang="zh-CN" sz="22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108097" y="1518583"/>
            <a:ext cx="5143541" cy="3908787"/>
            <a:chOff x="323528" y="1357111"/>
            <a:chExt cx="5575589" cy="418169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1357111"/>
              <a:ext cx="5575589" cy="4181692"/>
            </a:xfrm>
            <a:prstGeom prst="rect">
              <a:avLst/>
            </a:prstGeom>
          </p:spPr>
        </p:pic>
        <p:sp>
          <p:nvSpPr>
            <p:cNvPr id="17" name="标题 1"/>
            <p:cNvSpPr txBox="1"/>
            <p:nvPr/>
          </p:nvSpPr>
          <p:spPr>
            <a:xfrm>
              <a:off x="4259930" y="1463631"/>
              <a:ext cx="1512168" cy="36003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b: siltstone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内容占位符 1"/>
          <p:cNvSpPr txBox="1"/>
          <p:nvPr/>
        </p:nvSpPr>
        <p:spPr>
          <a:xfrm>
            <a:off x="323528" y="874720"/>
            <a:ext cx="5184576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30</a:t>
            </a:r>
            <a:r>
              <a:rPr lang="en-US" altLang="zh-CN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44′20″N, 101</a:t>
            </a:r>
            <a:r>
              <a:rPr lang="en-US" altLang="zh-CN" sz="1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44′20″E (Section A-B)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39552" y="2191600"/>
            <a:ext cx="6408712" cy="3726414"/>
            <a:chOff x="899592" y="2221300"/>
            <a:chExt cx="6408712" cy="3726414"/>
          </a:xfrm>
        </p:grpSpPr>
        <p:cxnSp>
          <p:nvCxnSpPr>
            <p:cNvPr id="5" name="曲线连接符 4"/>
            <p:cNvCxnSpPr/>
            <p:nvPr/>
          </p:nvCxnSpPr>
          <p:spPr>
            <a:xfrm flipV="1">
              <a:off x="1385786" y="4149080"/>
              <a:ext cx="1787089" cy="1152128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899592" y="2221300"/>
              <a:ext cx="4968552" cy="3726414"/>
              <a:chOff x="2112275" y="2492896"/>
              <a:chExt cx="4968552" cy="3726414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2275" y="2492896"/>
                <a:ext cx="4968552" cy="3726414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5575889" y="5869146"/>
                <a:ext cx="1440160" cy="324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>
              <a:xfrm>
                <a:off x="5647897" y="6101414"/>
                <a:ext cx="129614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标题 1"/>
              <p:cNvSpPr txBox="1"/>
              <p:nvPr/>
            </p:nvSpPr>
            <p:spPr>
              <a:xfrm>
                <a:off x="5787689" y="5869146"/>
                <a:ext cx="1016559" cy="1928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</a:t>
                </a:r>
                <a:r>
                  <a:rPr lang="el-GR" altLang="zh-C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altLang="zh-CN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6516216" y="3717032"/>
              <a:ext cx="792088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连接符: 曲线 14">
            <a:extLst>
              <a:ext uri="{FF2B5EF4-FFF2-40B4-BE49-F238E27FC236}">
                <a16:creationId xmlns:a16="http://schemas.microsoft.com/office/drawing/2014/main" id="{F6F8FAB8-075E-450E-BF4D-D62BFB5E6DA2}"/>
              </a:ext>
            </a:extLst>
          </p:cNvPr>
          <p:cNvCxnSpPr>
            <a:cxnSpLocks/>
          </p:cNvCxnSpPr>
          <p:nvPr/>
        </p:nvCxnSpPr>
        <p:spPr>
          <a:xfrm flipV="1">
            <a:off x="1403648" y="4509120"/>
            <a:ext cx="995602" cy="79208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72226" y="325543"/>
            <a:ext cx="4114640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b="1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3933013" y="411007"/>
            <a:ext cx="4089653" cy="356577"/>
          </a:xfrm>
        </p:spPr>
        <p:txBody>
          <a:bodyPr>
            <a:noAutofit/>
          </a:bodyPr>
          <a:lstStyle/>
          <a:p>
            <a:r>
              <a:rPr lang="en-US" altLang="zh-C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Lithofacies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Zagunao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Zhuwo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1"/>
          <p:cNvSpPr txBox="1"/>
          <p:nvPr/>
        </p:nvSpPr>
        <p:spPr>
          <a:xfrm>
            <a:off x="72226" y="961819"/>
            <a:ext cx="5173856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30</a:t>
            </a:r>
            <a:r>
              <a:rPr lang="en-US" altLang="zh-CN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46′45″N, 101</a:t>
            </a:r>
            <a:r>
              <a:rPr lang="en-US" altLang="zh-CN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44′09″E (Section  E-F)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01331" y="3655069"/>
            <a:ext cx="4126736" cy="3095052"/>
            <a:chOff x="179512" y="2063032"/>
            <a:chExt cx="4126736" cy="30950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2063032"/>
              <a:ext cx="4126736" cy="3095052"/>
            </a:xfrm>
            <a:prstGeom prst="rect">
              <a:avLst/>
            </a:prstGeom>
          </p:spPr>
        </p:pic>
        <p:sp>
          <p:nvSpPr>
            <p:cNvPr id="16" name="标题 1"/>
            <p:cNvSpPr txBox="1"/>
            <p:nvPr/>
          </p:nvSpPr>
          <p:spPr>
            <a:xfrm>
              <a:off x="2697478" y="2113287"/>
              <a:ext cx="1506102" cy="3027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z: sandstone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90" y="1650789"/>
            <a:ext cx="1429045" cy="4580453"/>
          </a:xfrm>
          <a:prstGeom prst="rect">
            <a:avLst/>
          </a:prstGeom>
        </p:spPr>
      </p:pic>
      <p:cxnSp>
        <p:nvCxnSpPr>
          <p:cNvPr id="20" name="曲线连接符 19"/>
          <p:cNvCxnSpPr/>
          <p:nvPr/>
        </p:nvCxnSpPr>
        <p:spPr>
          <a:xfrm>
            <a:off x="2433082" y="4832872"/>
            <a:ext cx="2568249" cy="107710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/>
        </p:nvGrpSpPr>
        <p:grpSpPr>
          <a:xfrm>
            <a:off x="3305470" y="1462605"/>
            <a:ext cx="4122840" cy="3092130"/>
            <a:chOff x="4499992" y="2065954"/>
            <a:chExt cx="4122840" cy="30921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9992" y="2065954"/>
              <a:ext cx="4122840" cy="3092130"/>
            </a:xfrm>
            <a:prstGeom prst="rect">
              <a:avLst/>
            </a:prstGeom>
          </p:spPr>
        </p:pic>
        <p:sp>
          <p:nvSpPr>
            <p:cNvPr id="15" name="标题 1"/>
            <p:cNvSpPr txBox="1"/>
            <p:nvPr/>
          </p:nvSpPr>
          <p:spPr>
            <a:xfrm>
              <a:off x="7020272" y="2113287"/>
              <a:ext cx="1506102" cy="3027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zh: sandstone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曲线连接符 23"/>
          <p:cNvCxnSpPr>
            <a:endCxn id="5" idx="1"/>
          </p:cNvCxnSpPr>
          <p:nvPr/>
        </p:nvCxnSpPr>
        <p:spPr>
          <a:xfrm flipV="1">
            <a:off x="2433082" y="3008670"/>
            <a:ext cx="872388" cy="85238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左大括号 1"/>
          <p:cNvSpPr/>
          <p:nvPr/>
        </p:nvSpPr>
        <p:spPr>
          <a:xfrm>
            <a:off x="1085248" y="1666206"/>
            <a:ext cx="140642" cy="344974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内容占位符 1"/>
          <p:cNvSpPr txBox="1"/>
          <p:nvPr/>
        </p:nvSpPr>
        <p:spPr>
          <a:xfrm>
            <a:off x="11459" y="2492896"/>
            <a:ext cx="1225265" cy="19718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alternated sandstone and mudstone layers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1"/>
          <p:cNvSpPr txBox="1"/>
          <p:nvPr/>
        </p:nvSpPr>
        <p:spPr>
          <a:xfrm>
            <a:off x="99735" y="1020509"/>
            <a:ext cx="5003955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31</a:t>
            </a:r>
            <a:r>
              <a:rPr lang="en-US" altLang="zh-CN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28′25″N, 102</a:t>
            </a:r>
            <a:r>
              <a:rPr lang="en-US" altLang="zh-CN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°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26′45″E (Section E-F)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103690" y="3791412"/>
            <a:ext cx="3930110" cy="2947583"/>
            <a:chOff x="5866269" y="5175749"/>
            <a:chExt cx="3930110" cy="294758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269" y="5175749"/>
              <a:ext cx="3930110" cy="2947583"/>
            </a:xfrm>
            <a:prstGeom prst="rect">
              <a:avLst/>
            </a:prstGeom>
          </p:spPr>
        </p:pic>
        <p:sp>
          <p:nvSpPr>
            <p:cNvPr id="8" name="标题 1"/>
            <p:cNvSpPr txBox="1"/>
            <p:nvPr/>
          </p:nvSpPr>
          <p:spPr>
            <a:xfrm>
              <a:off x="8242533" y="5277736"/>
              <a:ext cx="1506102" cy="3027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zh: sandstone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72226" y="325543"/>
            <a:ext cx="4114640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b="1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内容占位符 1"/>
          <p:cNvSpPr>
            <a:spLocks noGrp="1"/>
          </p:cNvSpPr>
          <p:nvPr>
            <p:ph idx="1"/>
          </p:nvPr>
        </p:nvSpPr>
        <p:spPr>
          <a:xfrm>
            <a:off x="3933013" y="411007"/>
            <a:ext cx="4671435" cy="356577"/>
          </a:xfrm>
        </p:spPr>
        <p:txBody>
          <a:bodyPr>
            <a:noAutofit/>
          </a:bodyPr>
          <a:lstStyle/>
          <a:p>
            <a:r>
              <a:rPr lang="en-US" altLang="zh-C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Lithofacies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Zhuwo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Xinduqiao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90" y="1650789"/>
            <a:ext cx="1429045" cy="4580453"/>
          </a:xfrm>
          <a:prstGeom prst="rect">
            <a:avLst/>
          </a:prstGeom>
        </p:spPr>
      </p:pic>
      <p:sp>
        <p:nvSpPr>
          <p:cNvPr id="18" name="左大括号 17"/>
          <p:cNvSpPr/>
          <p:nvPr/>
        </p:nvSpPr>
        <p:spPr>
          <a:xfrm>
            <a:off x="1085248" y="1666206"/>
            <a:ext cx="140642" cy="344974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内容占位符 1"/>
          <p:cNvSpPr txBox="1"/>
          <p:nvPr/>
        </p:nvSpPr>
        <p:spPr>
          <a:xfrm>
            <a:off x="11459" y="2492896"/>
            <a:ext cx="1225265" cy="19718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alternated sandstone and mudstone layers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422089" y="1363259"/>
            <a:ext cx="5116100" cy="2932466"/>
            <a:chOff x="1749019" y="1608958"/>
            <a:chExt cx="5116100" cy="2932466"/>
          </a:xfrm>
        </p:grpSpPr>
        <p:grpSp>
          <p:nvGrpSpPr>
            <p:cNvPr id="12" name="组合 11"/>
            <p:cNvGrpSpPr/>
            <p:nvPr/>
          </p:nvGrpSpPr>
          <p:grpSpPr>
            <a:xfrm>
              <a:off x="2955164" y="1608958"/>
              <a:ext cx="3909955" cy="2932466"/>
              <a:chOff x="227573" y="3899429"/>
              <a:chExt cx="3909955" cy="2932466"/>
            </a:xfrm>
          </p:grpSpPr>
          <p:sp>
            <p:nvSpPr>
              <p:cNvPr id="7" name="标题 1"/>
              <p:cNvSpPr txBox="1"/>
              <p:nvPr/>
            </p:nvSpPr>
            <p:spPr>
              <a:xfrm>
                <a:off x="2374062" y="4188079"/>
                <a:ext cx="1506102" cy="3027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x: sandstone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573" y="3899429"/>
                <a:ext cx="3909955" cy="2932466"/>
              </a:xfrm>
              <a:prstGeom prst="rect">
                <a:avLst/>
              </a:prstGeom>
            </p:spPr>
          </p:pic>
        </p:grpSp>
        <p:cxnSp>
          <p:nvCxnSpPr>
            <p:cNvPr id="20" name="曲线连接符 19"/>
            <p:cNvCxnSpPr/>
            <p:nvPr/>
          </p:nvCxnSpPr>
          <p:spPr>
            <a:xfrm flipV="1">
              <a:off x="1749019" y="2130267"/>
              <a:ext cx="1182172" cy="824352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标题 1"/>
            <p:cNvSpPr txBox="1"/>
            <p:nvPr/>
          </p:nvSpPr>
          <p:spPr>
            <a:xfrm>
              <a:off x="5230335" y="1716166"/>
              <a:ext cx="1506102" cy="3027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zh-CN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x: sandstone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曲线连接符 15"/>
          <p:cNvCxnSpPr/>
          <p:nvPr/>
        </p:nvCxnSpPr>
        <p:spPr>
          <a:xfrm>
            <a:off x="2411760" y="3356992"/>
            <a:ext cx="2691930" cy="2304256"/>
          </a:xfrm>
          <a:prstGeom prst="curvedConnector3">
            <a:avLst>
              <a:gd name="adj1" fmla="val 4391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79512" y="332656"/>
            <a:ext cx="3888432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内容占位符 1"/>
          <p:cNvSpPr txBox="1"/>
          <p:nvPr/>
        </p:nvSpPr>
        <p:spPr>
          <a:xfrm>
            <a:off x="4067944" y="398387"/>
            <a:ext cx="4608512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Litholfacies</a:t>
            </a:r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 brief summary</a:t>
            </a:r>
          </a:p>
        </p:txBody>
      </p:sp>
      <p:sp>
        <p:nvSpPr>
          <p:cNvPr id="6" name="内容占位符 1"/>
          <p:cNvSpPr txBox="1"/>
          <p:nvPr/>
        </p:nvSpPr>
        <p:spPr>
          <a:xfrm>
            <a:off x="210745" y="1556792"/>
            <a:ext cx="7274262" cy="2592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Permian – Lower Triassic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Fining upward sequences with coarse-grained clastic rocks in basal layers. Portion of calcareous debris decreased upward and Lower Triassic was dominated by siliceous composition.</a:t>
            </a: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Middle-Upper Triassic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Thick alternated sandstone and mudstone. Composition of sedimentary rocks are similar and mainly consists of siliceous debris.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67544" y="4587404"/>
            <a:ext cx="7017463" cy="12178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pelagic records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chert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abyssal ooze or pelagic fossils were preserved.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497486" cy="49632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35696" y="1475947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flute cast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8727" y="1174334"/>
            <a:ext cx="9531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ripple marks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520" y="989668"/>
            <a:ext cx="36004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16536" y="989668"/>
            <a:ext cx="3753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61483" y="1011322"/>
            <a:ext cx="3753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520" y="3789040"/>
            <a:ext cx="3753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7"/>
          <p:cNvSpPr txBox="1"/>
          <p:nvPr/>
        </p:nvSpPr>
        <p:spPr>
          <a:xfrm>
            <a:off x="3128159" y="3813239"/>
            <a:ext cx="3753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7"/>
          <p:cNvSpPr txBox="1"/>
          <p:nvPr/>
        </p:nvSpPr>
        <p:spPr>
          <a:xfrm>
            <a:off x="6061483" y="3813239"/>
            <a:ext cx="3753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2645127" y="5935109"/>
            <a:ext cx="28803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(Gong et al., 2019, 2021)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79512" y="332656"/>
            <a:ext cx="3888432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内容占位符 1"/>
          <p:cNvSpPr txBox="1"/>
          <p:nvPr/>
        </p:nvSpPr>
        <p:spPr>
          <a:xfrm>
            <a:off x="4067944" y="398387"/>
            <a:ext cx="4608512" cy="39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Sedimentary structure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65190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6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Plate tectonics and Wilson cycle</a:t>
            </a:r>
            <a:endParaRPr lang="zh-CN" altLang="en-US" sz="26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692696"/>
            <a:ext cx="5760640" cy="5710170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>
            <a:off x="971600" y="6402866"/>
            <a:ext cx="2753592" cy="370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(Wilson, 1973)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48351" y="2768440"/>
            <a:ext cx="2448272" cy="1800200"/>
            <a:chOff x="4427984" y="2977931"/>
            <a:chExt cx="904554" cy="252028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427984" y="2977931"/>
              <a:ext cx="904553" cy="252028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4427984" y="2996952"/>
              <a:ext cx="904554" cy="24482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56428E3-524C-4457-AB76-5DBCC6C0A7AF}"/>
              </a:ext>
            </a:extLst>
          </p:cNvPr>
          <p:cNvGrpSpPr/>
          <p:nvPr/>
        </p:nvGrpSpPr>
        <p:grpSpPr>
          <a:xfrm>
            <a:off x="2771800" y="817191"/>
            <a:ext cx="5904656" cy="5585675"/>
            <a:chOff x="2771800" y="817191"/>
            <a:chExt cx="5904656" cy="5585675"/>
          </a:xfrm>
        </p:grpSpPr>
        <p:grpSp>
          <p:nvGrpSpPr>
            <p:cNvPr id="20" name="组合 19"/>
            <p:cNvGrpSpPr/>
            <p:nvPr/>
          </p:nvGrpSpPr>
          <p:grpSpPr>
            <a:xfrm>
              <a:off x="2771800" y="1002266"/>
              <a:ext cx="5904656" cy="5400600"/>
              <a:chOff x="2615327" y="959021"/>
              <a:chExt cx="6176405" cy="580961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5327" y="959021"/>
                <a:ext cx="6176405" cy="1733433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5328" y="2614045"/>
                <a:ext cx="5733150" cy="1926487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15327" y="4540532"/>
                <a:ext cx="4492048" cy="1852391"/>
              </a:xfrm>
              <a:prstGeom prst="rect">
                <a:avLst/>
              </a:prstGeom>
            </p:spPr>
          </p:pic>
          <p:sp>
            <p:nvSpPr>
              <p:cNvPr id="19" name="标题 1"/>
              <p:cNvSpPr txBox="1"/>
              <p:nvPr/>
            </p:nvSpPr>
            <p:spPr>
              <a:xfrm>
                <a:off x="4227055" y="6370454"/>
                <a:ext cx="2880320" cy="3981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Tugend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2014)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标题 1"/>
            <p:cNvSpPr txBox="1"/>
            <p:nvPr/>
          </p:nvSpPr>
          <p:spPr>
            <a:xfrm>
              <a:off x="7272808" y="817191"/>
              <a:ext cx="1403648" cy="3701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Cretaceous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7272808" y="2596951"/>
              <a:ext cx="1403648" cy="3701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Paleogene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7131250" y="4387807"/>
              <a:ext cx="1403648" cy="3701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Nowadays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0" y="165190"/>
            <a:ext cx="4211959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b="1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4067944" y="230921"/>
            <a:ext cx="3699040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Sedimentary environment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5795622" cy="5917696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6220752" y="5094491"/>
            <a:ext cx="1591608" cy="15530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en-US" altLang="zh-CN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Stage 1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 Alluvial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facies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zh-CN" sz="1600" dirty="0"/>
              <a:t>shallow water environment.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右大括号 17"/>
          <p:cNvSpPr/>
          <p:nvPr/>
        </p:nvSpPr>
        <p:spPr>
          <a:xfrm>
            <a:off x="5920869" y="5505296"/>
            <a:ext cx="181042" cy="1008112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大括号 18"/>
          <p:cNvSpPr/>
          <p:nvPr/>
        </p:nvSpPr>
        <p:spPr>
          <a:xfrm>
            <a:off x="5920869" y="1124744"/>
            <a:ext cx="181042" cy="4248472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191663" y="2378670"/>
            <a:ext cx="1529407" cy="17406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retrogradation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of subaqueous delta in deeper water. 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右大括号 20"/>
          <p:cNvSpPr/>
          <p:nvPr/>
        </p:nvSpPr>
        <p:spPr>
          <a:xfrm>
            <a:off x="7551881" y="2712504"/>
            <a:ext cx="258942" cy="3524807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579432" y="3737673"/>
            <a:ext cx="1472767" cy="1356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</a:pPr>
            <a:r>
              <a:rPr lang="en-US" altLang="zh-CN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Terrestrial-neritic environment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863B0B3-F357-4D36-B207-554D36B91A66}"/>
              </a:ext>
            </a:extLst>
          </p:cNvPr>
          <p:cNvSpPr/>
          <p:nvPr/>
        </p:nvSpPr>
        <p:spPr>
          <a:xfrm>
            <a:off x="35496" y="5476108"/>
            <a:ext cx="6185256" cy="1095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5A0ED1-1FAD-4FD8-A8BB-30A7AD23882A}"/>
              </a:ext>
            </a:extLst>
          </p:cNvPr>
          <p:cNvSpPr/>
          <p:nvPr/>
        </p:nvSpPr>
        <p:spPr>
          <a:xfrm>
            <a:off x="115821" y="1074313"/>
            <a:ext cx="6104931" cy="4300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165190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3938460" y="217739"/>
            <a:ext cx="4608512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Detrital zircon and provenances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447624" cy="59184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165190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Sedimentary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3995936" y="134982"/>
            <a:ext cx="4608512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Detrital zircon and provenances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143426" y="6017565"/>
            <a:ext cx="8771143" cy="4533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Major age clusters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: 230-290 Ma, 420-480 Ma, 750-900 Ma, 1750-1900 Ma, 2400-2600 Ma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439830" cy="51508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13783"/>
            <a:ext cx="3276792" cy="54016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27274" y="5013176"/>
            <a:ext cx="132757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932039" y="745245"/>
            <a:ext cx="376593" cy="4267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652120" y="1700808"/>
            <a:ext cx="93610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904488" cy="2932176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" y="165190"/>
            <a:ext cx="3275856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Timing constrain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07504" y="836712"/>
            <a:ext cx="3699040" cy="396044"/>
          </a:xfrm>
        </p:spPr>
        <p:txBody>
          <a:bodyPr>
            <a:noAutofit/>
          </a:bodyPr>
          <a:lstStyle/>
          <a:p>
            <a:r>
              <a:rPr lang="en-US" altLang="zh-C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of  initial rifting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4788024" y="2188288"/>
            <a:ext cx="3092735" cy="2808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Intrusion of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gabbros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imply the initial stage of continental rifting. The youngest zircon age cluster (</a:t>
            </a: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age= 261 Ma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 represented their intrusive time and constrained the timing of initial rifting.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0" y="165190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Geochemical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71600" y="1196752"/>
          <a:ext cx="6840759" cy="5112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4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56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Sample No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Period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Petrology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Sample site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YN-854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Gabbro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30°06′02″N, 101°56′48″E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YN-855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Gabbro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30°06′02″N, 101°56′48″E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YN-859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30°46′42″N, 101°44′03″E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YN-861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30°46′42″N, 101°44′03″E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YN-864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30°42′27″N, 101°44′54″E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YN-865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Gabbro</a:t>
                      </a:r>
                      <a:endParaRPr lang="zh-CN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30°42′27″N, 101°44′54″E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YN-866(1)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30°42′27″N, 101°44′54″E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YN-866(2)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30°42′27″N, 101°44′54″E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YN-866(3)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Diabase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30°42′27″N, 101°44′54″E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YN-867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30°43′57″N, 101°44′32″E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YN-879(1)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30°48′07″N, 102°22′22″E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YN-879(2)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30°48′07″N, 102°22′22″E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YN-879(3)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30°48′07″N, 102°22′22″E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YN-879(4)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30°48′07″N, 102°22′22″E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YN-879(5)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30°48′07″N, 102°22′22″E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YN-886 (1)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30°59′39″N, 102°48′16″E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YN-886 (1)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30°59′39″N, 102°48′16″E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YN-886 (1)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30°59′39″N, 102°48′16″E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56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YN-893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Permian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Basalt</a:t>
                      </a:r>
                      <a:endParaRPr lang="zh-CN" sz="10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31°01′49″N, 102°41′56″E</a:t>
                      </a:r>
                      <a:endParaRPr lang="zh-CN" sz="10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5011" marR="85011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" y="165190"/>
            <a:ext cx="4283968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Geochemistry analyses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6336704" cy="475902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833825" y="5627300"/>
            <a:ext cx="6900288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Geochemical data of Middle Permian mafic rocks show typical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OIB-type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and  are similar to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ELIP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within Yangtze Plate. 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91310" y="476672"/>
            <a:ext cx="7092280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A Summary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91310" y="1772816"/>
            <a:ext cx="8229600" cy="4104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Permian - Late Triassic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Songpan-Garze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Terrane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is characterized by terrestrial and neritic deposits, OIB-type basalt and developed as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intra-continental rift basin in Yangtze Block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Intra-continental rifting initiated from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 Ma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constrained from gabbro age.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9"/>
            <a:ext cx="2818656" cy="792088"/>
          </a:xfrm>
        </p:spPr>
        <p:txBody>
          <a:bodyPr/>
          <a:lstStyle/>
          <a:p>
            <a:r>
              <a:rPr lang="en-US" altLang="zh-CN" dirty="0">
                <a:latin typeface="DFPOP1-W9" panose="02010609010101010101" pitchFamily="1" charset="-128"/>
                <a:ea typeface="DFPOP1-W9" panose="02010609010101010101" pitchFamily="1" charset="-128"/>
              </a:rPr>
              <a:t>Part two</a:t>
            </a:r>
            <a:endParaRPr lang="zh-CN" altLang="en-US" dirty="0">
              <a:latin typeface="DFPOP1-W9" panose="02010609010101010101" pitchFamily="1" charset="-128"/>
              <a:ea typeface="DFPOP1-W9" panose="02010609010101010101" pitchFamily="1" charset="-128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043608" y="2852936"/>
            <a:ext cx="69436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Intra-continental orogeny in Latest Triassic</a:t>
            </a:r>
            <a:endParaRPr lang="zh-CN" altLang="en-US" sz="40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165190"/>
            <a:ext cx="5292079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 err="1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Intracontinental</a:t>
            </a:r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orogeny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358384" cy="4843272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7516666" cy="3096344"/>
          </a:xfrm>
        </p:spPr>
      </p:pic>
      <p:grpSp>
        <p:nvGrpSpPr>
          <p:cNvPr id="8" name="组合 7"/>
          <p:cNvGrpSpPr/>
          <p:nvPr/>
        </p:nvGrpSpPr>
        <p:grpSpPr>
          <a:xfrm>
            <a:off x="161207" y="1052736"/>
            <a:ext cx="8519816" cy="2838420"/>
            <a:chOff x="161207" y="1052736"/>
            <a:chExt cx="8519816" cy="28384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" y="1052736"/>
              <a:ext cx="4279955" cy="28384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467" y="1052736"/>
              <a:ext cx="4221556" cy="28041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" y="836712"/>
            <a:ext cx="4425440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0" y="165190"/>
            <a:ext cx="5292079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 err="1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Syn</a:t>
            </a:r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-orogeny intrusion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28942"/>
            <a:ext cx="4392488" cy="39361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51520" y="4646973"/>
            <a:ext cx="8568952" cy="18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Geochemical data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show that the magma derived from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melting of thickened lower crust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, which indicate intracontinental syn-orogeny intrusion.</a:t>
            </a:r>
          </a:p>
          <a:p>
            <a:pPr algn="l">
              <a:lnSpc>
                <a:spcPts val="2600"/>
              </a:lnSpc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600"/>
              </a:lnSpc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Geochronology data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show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210.6-211.5 Ma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which constrain the timing of orogeny. 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6460612" cy="5038145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-7724" y="228420"/>
            <a:ext cx="9252520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Existence of the Tethys Ocean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403648" y="5949280"/>
            <a:ext cx="28803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(Wu et al., 2016)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6568116" y="980728"/>
            <a:ext cx="2287853" cy="48593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Tethyan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orogenic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is a long and narrow tectonic belt run through Eurasia. While it is  a long-lived Phanerozoic ocean between Laurasia and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Gondwana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terminal orogeny.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5784520" cy="5112568"/>
          </a:xfrm>
        </p:spPr>
      </p:pic>
      <p:sp>
        <p:nvSpPr>
          <p:cNvPr id="5" name="标题 1"/>
          <p:cNvSpPr txBox="1"/>
          <p:nvPr/>
        </p:nvSpPr>
        <p:spPr>
          <a:xfrm>
            <a:off x="0" y="165190"/>
            <a:ext cx="6588224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Evolution from rifting to orogeny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86003" y="404664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600" b="1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Conclusions</a:t>
            </a:r>
            <a:endParaRPr lang="zh-CN" altLang="en-US" sz="2600" b="1" dirty="0">
              <a:solidFill>
                <a:srgbClr val="0070C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1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6085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Songpan-Garze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Terrane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developed under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intracontinental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tectonic setting since Middle Permian. The real suture marked the closure of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-Tethys should be more south.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Intracontinental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rifting was divided into two stages: 1) Middle Permian - Lower Triassic alluvial fan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may be derived from uplifted footwall of normal faults and caused by continuously rifting. 2): Middle-Upper Triassic display a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retrogradation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subaqueous delta.   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Reversal from rifting to orogeny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approximaly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happened from 211 Ma.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35696" y="548680"/>
            <a:ext cx="5832648" cy="1323439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OP1-W9" panose="02010609010101010101" pitchFamily="1" charset="-128"/>
                <a:ea typeface="DFPOP1-W9" panose="02010609010101010101" pitchFamily="1" charset="-128"/>
              </a:rPr>
              <a:t>Thank you</a:t>
            </a:r>
            <a:endParaRPr lang="zh-CN" alt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POP1-W9" panose="02010609010101010101" pitchFamily="1" charset="-128"/>
              <a:ea typeface="DFPOP1-W9" panose="02010609010101010101" pitchFamily="1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0" y="116632"/>
            <a:ext cx="10155209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Closure of </a:t>
            </a:r>
            <a:r>
              <a:rPr lang="en-US" altLang="zh-CN" sz="2400" dirty="0" err="1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Paleo</a:t>
            </a:r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-Tethys and Pangea supercontinent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12439"/>
            <a:ext cx="367759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 txBox="1"/>
          <p:nvPr/>
        </p:nvSpPr>
        <p:spPr>
          <a:xfrm>
            <a:off x="1331640" y="6329829"/>
            <a:ext cx="28803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(Yan et al., 2020)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061116" y="854793"/>
            <a:ext cx="3427741" cy="56252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Tethys Ocean was divided into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-Tethys and Neo-Tethys according to their evolutionary time.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Diachronous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closure of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Paleo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-Tethys result in the collage of Pangea. The western segment had closed during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Hercynian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the closure of the eastern part is prolonged and controversial during Permian-Triassic.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95736" y="5348943"/>
            <a:ext cx="57606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31840" y="1316495"/>
            <a:ext cx="849156" cy="4678632"/>
            <a:chOff x="3059832" y="1412776"/>
            <a:chExt cx="849156" cy="4678632"/>
          </a:xfrm>
        </p:grpSpPr>
        <p:sp>
          <p:nvSpPr>
            <p:cNvPr id="7" name="矩形 6"/>
            <p:cNvSpPr/>
            <p:nvPr/>
          </p:nvSpPr>
          <p:spPr>
            <a:xfrm>
              <a:off x="3059832" y="1412776"/>
              <a:ext cx="792088" cy="860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116900" y="3237255"/>
              <a:ext cx="792088" cy="860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059832" y="5231088"/>
              <a:ext cx="792088" cy="860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64867"/>
            <a:ext cx="6480720" cy="5053825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-7724" y="228420"/>
            <a:ext cx="9252520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Location of study area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619672" y="6018692"/>
            <a:ext cx="28803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(Wu et al., 2016)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491881" y="3926380"/>
            <a:ext cx="2732856" cy="738944"/>
            <a:chOff x="3404733" y="3922461"/>
            <a:chExt cx="2193283" cy="586659"/>
          </a:xfrm>
        </p:grpSpPr>
        <p:sp>
          <p:nvSpPr>
            <p:cNvPr id="2" name="矩形 1"/>
            <p:cNvSpPr/>
            <p:nvPr/>
          </p:nvSpPr>
          <p:spPr>
            <a:xfrm>
              <a:off x="3404733" y="3984927"/>
              <a:ext cx="735219" cy="5241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4733920" y="3922461"/>
              <a:ext cx="864096" cy="239270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Study area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曲线连接符 4"/>
            <p:cNvCxnSpPr>
              <a:stCxn id="2" idx="3"/>
              <a:endCxn id="10" idx="1"/>
            </p:cNvCxnSpPr>
            <p:nvPr/>
          </p:nvCxnSpPr>
          <p:spPr>
            <a:xfrm flipV="1">
              <a:off x="4139952" y="4042096"/>
              <a:ext cx="593968" cy="204928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84" y="1507973"/>
            <a:ext cx="5963375" cy="499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86003" y="404664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Geologic background of </a:t>
            </a:r>
            <a:r>
              <a:rPr lang="en-US" altLang="zh-CN" sz="2400" dirty="0" err="1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Songpan-Garze</a:t>
            </a:r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Terrane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12160" y="1140628"/>
            <a:ext cx="2592287" cy="51845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600"/>
              </a:lnSpc>
            </a:pP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Songpan-Garze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triangle-shape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terrane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covered by 5-15 km-thick, 2.2*10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Triassic sedimentary layers. Paleozoic and Proterozoic strata sporadically around it.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Indosinian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granitoid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intrusions in Triassic layers are widespread. Monotonous strata result in a relatively low degree of research in this area.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4" y="1297768"/>
            <a:ext cx="5184836" cy="48702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0" y="165190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Different models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789" y="1129026"/>
            <a:ext cx="4859369" cy="2452575"/>
            <a:chOff x="20789" y="1129026"/>
            <a:chExt cx="4859369" cy="2452575"/>
          </a:xfrm>
        </p:grpSpPr>
        <p:sp>
          <p:nvSpPr>
            <p:cNvPr id="8" name="文本框 7"/>
            <p:cNvSpPr txBox="1"/>
            <p:nvPr/>
          </p:nvSpPr>
          <p:spPr>
            <a:xfrm>
              <a:off x="20789" y="1129026"/>
              <a:ext cx="485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 Remnant ocean (Yin and Harrison , 2000)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3" y="1731465"/>
              <a:ext cx="4587240" cy="1850136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661591" y="1098248"/>
            <a:ext cx="4499574" cy="2243031"/>
            <a:chOff x="4661591" y="1098248"/>
            <a:chExt cx="4499574" cy="2243031"/>
          </a:xfrm>
        </p:grpSpPr>
        <p:sp>
          <p:nvSpPr>
            <p:cNvPr id="7" name="文本框 6"/>
            <p:cNvSpPr txBox="1"/>
            <p:nvPr/>
          </p:nvSpPr>
          <p:spPr>
            <a:xfrm>
              <a:off x="5025549" y="1098248"/>
              <a:ext cx="4032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 Back-arc basin (Zhu et al., 2020)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591" y="1491144"/>
              <a:ext cx="4499574" cy="1850135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7504" y="4509120"/>
            <a:ext cx="5132832" cy="1634864"/>
            <a:chOff x="107504" y="4509120"/>
            <a:chExt cx="5132832" cy="1634864"/>
          </a:xfrm>
        </p:grpSpPr>
        <p:sp>
          <p:nvSpPr>
            <p:cNvPr id="9" name="文本框 8"/>
            <p:cNvSpPr txBox="1"/>
            <p:nvPr/>
          </p:nvSpPr>
          <p:spPr>
            <a:xfrm>
              <a:off x="107504" y="4509120"/>
              <a:ext cx="4032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 Fore-land basin (Pan et al., 2001)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5013176"/>
              <a:ext cx="5132832" cy="11308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86003" y="260648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Scientific issues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内容占位符 1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Whether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Songpan-Garze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Terrane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initiated from a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continental rift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branch of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Paleo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-Tethys ocean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Is it related to the huge eruption of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Emeishan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LIP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Songpan-Garze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Terrane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reversed from a basin to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orogenic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belt?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Tectoic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inversion or continuous compression  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07155" y="404664"/>
            <a:ext cx="9057997" cy="527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70C0"/>
                </a:solidFill>
                <a:latin typeface="Arial Black" panose="020B0A04020102020204" pitchFamily="34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Methods of multidisciplinary analyses </a:t>
            </a:r>
            <a:endParaRPr lang="zh-CN" altLang="en-US" sz="2400" dirty="0">
              <a:solidFill>
                <a:srgbClr val="0070C0"/>
              </a:solidFill>
              <a:latin typeface="Arial Black" panose="020B0A04020102020204" pitchFamily="34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Sedimentology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Compile regional geologic data (field relationships and lithology) to  construct continuous stratigraphic columns and divide sedimentary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facies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Geochronology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Detrital zircon U-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ages are used to constrain the time and provenances of deposition.</a:t>
            </a: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Geochemistry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Major and trace elements analysis were used to explain the tectonic setting of basalt eruption and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granitoid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intrusion.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511</TotalTime>
  <Words>1148</Words>
  <Application>Microsoft Office PowerPoint</Application>
  <PresentationFormat>全屏显示(4:3)</PresentationFormat>
  <Paragraphs>200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 Unicode MS</vt:lpstr>
      <vt:lpstr>DFPOP1-W9</vt:lpstr>
      <vt:lpstr>宋体</vt:lpstr>
      <vt:lpstr>Arial</vt:lpstr>
      <vt:lpstr>Arial Black</vt:lpstr>
      <vt:lpstr>Arial Rounded MT Bold</vt:lpstr>
      <vt:lpstr>Calibri</vt:lpstr>
      <vt:lpstr>Cambria</vt:lpstr>
      <vt:lpstr>Times New Roman</vt:lpstr>
      <vt:lpstr>Office 主题​​</vt:lpstr>
      <vt:lpstr>Intracontinental rifting to orogeny: Insights from the Songpan–Garzê Terrane, northeastern Tibetan Plateau,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287</cp:revision>
  <dcterms:created xsi:type="dcterms:W3CDTF">2019-11-20T03:41:00Z</dcterms:created>
  <dcterms:modified xsi:type="dcterms:W3CDTF">2021-10-13T16:29:32Z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