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510" r:id="rId2"/>
    <p:sldId id="273" r:id="rId3"/>
    <p:sldId id="274" r:id="rId4"/>
    <p:sldId id="334" r:id="rId5"/>
    <p:sldId id="335" r:id="rId6"/>
    <p:sldId id="336" r:id="rId7"/>
    <p:sldId id="1156" r:id="rId8"/>
    <p:sldId id="502" r:id="rId9"/>
    <p:sldId id="505" r:id="rId10"/>
    <p:sldId id="506" r:id="rId11"/>
    <p:sldId id="279" r:id="rId12"/>
    <p:sldId id="281" r:id="rId13"/>
    <p:sldId id="257" r:id="rId14"/>
    <p:sldId id="258" r:id="rId15"/>
    <p:sldId id="511" r:id="rId16"/>
    <p:sldId id="508" r:id="rId17"/>
    <p:sldId id="509" r:id="rId18"/>
    <p:sldId id="1157" r:id="rId19"/>
    <p:sldId id="1155" r:id="rId20"/>
    <p:sldId id="1158" r:id="rId21"/>
    <p:sldId id="25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00B0F0"/>
    <a:srgbClr val="462E78"/>
    <a:srgbClr val="E44238"/>
    <a:srgbClr val="153E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957" autoAdjust="0"/>
  </p:normalViewPr>
  <p:slideViewPr>
    <p:cSldViewPr snapToGrid="0">
      <p:cViewPr varScale="1">
        <p:scale>
          <a:sx n="162" d="100"/>
          <a:sy n="162" d="100"/>
        </p:scale>
        <p:origin x="1507" y="91"/>
      </p:cViewPr>
      <p:guideLst/>
    </p:cSldViewPr>
  </p:slideViewPr>
  <p:notesTextViewPr>
    <p:cViewPr>
      <p:scale>
        <a:sx n="150" d="100"/>
        <a:sy n="15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D28EE5-62D6-4B72-9D84-09AF3A1A2ABF}" type="datetimeFigureOut">
              <a:rPr lang="en-US" smtClean="0"/>
              <a:t>10/19/2021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CCDCD1-2F81-4E05-9152-3333F9D93D58}" type="slidenum">
              <a:rPr lang="en-US" smtClean="0"/>
              <a:t>‹#›</a:t>
            </a:fld>
            <a:endParaRPr lang="en-US"/>
          </a:p>
        </p:txBody>
      </p:sp>
    </p:spTree>
    <p:extLst>
      <p:ext uri="{BB962C8B-B14F-4D97-AF65-F5344CB8AC3E}">
        <p14:creationId xmlns:p14="http://schemas.microsoft.com/office/powerpoint/2010/main" val="2587276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for having me in this Greatest session. Today I will be discussing our knowledge about prehistoric earthquakes that impact coastal northern California.</a:t>
            </a:r>
          </a:p>
          <a:p>
            <a:r>
              <a:rPr lang="en-US" dirty="0"/>
              <a:t>I would be happy to share this presentation as I won’t be able to describe everything in each slide. </a:t>
            </a:r>
          </a:p>
        </p:txBody>
      </p:sp>
      <p:sp>
        <p:nvSpPr>
          <p:cNvPr id="4" name="Slide Number Placeholder 3"/>
          <p:cNvSpPr>
            <a:spLocks noGrp="1"/>
          </p:cNvSpPr>
          <p:nvPr>
            <p:ph type="sldNum" sz="quarter" idx="5"/>
          </p:nvPr>
        </p:nvSpPr>
        <p:spPr/>
        <p:txBody>
          <a:bodyPr/>
          <a:lstStyle/>
          <a:p>
            <a:fld id="{73AF6FD9-7F0B-42AB-B7AD-85B4FAE45B8B}" type="slidenum">
              <a:rPr lang="en-US" smtClean="0"/>
              <a:t>1</a:t>
            </a:fld>
            <a:endParaRPr lang="en-US"/>
          </a:p>
        </p:txBody>
      </p:sp>
    </p:spTree>
    <p:extLst>
      <p:ext uri="{BB962C8B-B14F-4D97-AF65-F5344CB8AC3E}">
        <p14:creationId xmlns:p14="http://schemas.microsoft.com/office/powerpoint/2010/main" val="2624063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used 1-meter USGS LiDAR at a large scale to map terrace treads along the lower Eel River from near Fortuna upstream to the confluence with the South Fork.</a:t>
            </a:r>
          </a:p>
          <a:p>
            <a:r>
              <a:rPr lang="en-US" dirty="0"/>
              <a:t>I subdivided the area into regions and correlated terraces within each region, giving them terrace numbers using the convention that T-1 is the youngest terrace.</a:t>
            </a:r>
          </a:p>
          <a:p>
            <a:r>
              <a:rPr lang="en-US" dirty="0"/>
              <a:t>Let’s look closer at these two areas, Click, Rohnerville, and Click, Shively.</a:t>
            </a:r>
          </a:p>
        </p:txBody>
      </p:sp>
      <p:sp>
        <p:nvSpPr>
          <p:cNvPr id="4" name="Slide Number Placeholder 3"/>
          <p:cNvSpPr>
            <a:spLocks noGrp="1"/>
          </p:cNvSpPr>
          <p:nvPr>
            <p:ph type="sldNum" sz="quarter" idx="5"/>
          </p:nvPr>
        </p:nvSpPr>
        <p:spPr/>
        <p:txBody>
          <a:bodyPr/>
          <a:lstStyle/>
          <a:p>
            <a:fld id="{C42434E1-2A3E-4A39-8109-84D066249E86}" type="slidenum">
              <a:rPr lang="en-US" smtClean="0"/>
              <a:t>10</a:t>
            </a:fld>
            <a:endParaRPr lang="en-US"/>
          </a:p>
        </p:txBody>
      </p:sp>
    </p:spTree>
    <p:extLst>
      <p:ext uri="{BB962C8B-B14F-4D97-AF65-F5344CB8AC3E}">
        <p14:creationId xmlns:p14="http://schemas.microsoft.com/office/powerpoint/2010/main" val="1561368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large-scale view of terraces mapped in Rohnerville and in Shively. </a:t>
            </a:r>
          </a:p>
          <a:p>
            <a:r>
              <a:rPr lang="en-US" dirty="0"/>
              <a:t>The 2 most broadly representative terraces in Rohnerville are T-5 and T-6. In Shively they are T-6 and T-7. This may be the same terrace pair. </a:t>
            </a:r>
          </a:p>
        </p:txBody>
      </p:sp>
      <p:sp>
        <p:nvSpPr>
          <p:cNvPr id="4" name="Slide Number Placeholder 3"/>
          <p:cNvSpPr>
            <a:spLocks noGrp="1"/>
          </p:cNvSpPr>
          <p:nvPr>
            <p:ph type="sldNum" sz="quarter" idx="5"/>
          </p:nvPr>
        </p:nvSpPr>
        <p:spPr/>
        <p:txBody>
          <a:bodyPr/>
          <a:lstStyle/>
          <a:p>
            <a:fld id="{C42434E1-2A3E-4A39-8109-84D066249E86}" type="slidenum">
              <a:rPr lang="en-US" smtClean="0"/>
              <a:t>11</a:t>
            </a:fld>
            <a:endParaRPr lang="en-US"/>
          </a:p>
        </p:txBody>
      </p:sp>
    </p:spTree>
    <p:extLst>
      <p:ext uri="{BB962C8B-B14F-4D97-AF65-F5344CB8AC3E}">
        <p14:creationId xmlns:p14="http://schemas.microsoft.com/office/powerpoint/2010/main" val="623186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constructed a Relative Elevation Model so that at every location along a terrace tread, I have an estimate of that location relative to the water surface elevation of the modern river channel.</a:t>
            </a:r>
          </a:p>
          <a:p>
            <a:r>
              <a:rPr lang="en-US" dirty="0"/>
              <a:t>The challenge is to incorporate </a:t>
            </a:r>
            <a:r>
              <a:rPr lang="en-US" dirty="0" err="1"/>
              <a:t>tribs</a:t>
            </a:r>
            <a:r>
              <a:rPr lang="en-US" dirty="0"/>
              <a:t> like Yager Creek that have their own terrace systems. Also, a challenge is to do this for the entire Eel River basin.</a:t>
            </a:r>
          </a:p>
          <a:p>
            <a:r>
              <a:rPr lang="en-US" dirty="0"/>
              <a:t>I tried dozens of configurations and settled with a SPLINE extrapolation. </a:t>
            </a:r>
          </a:p>
        </p:txBody>
      </p:sp>
      <p:sp>
        <p:nvSpPr>
          <p:cNvPr id="4" name="Slide Number Placeholder 3"/>
          <p:cNvSpPr>
            <a:spLocks noGrp="1"/>
          </p:cNvSpPr>
          <p:nvPr>
            <p:ph type="sldNum" sz="quarter" idx="5"/>
          </p:nvPr>
        </p:nvSpPr>
        <p:spPr/>
        <p:txBody>
          <a:bodyPr/>
          <a:lstStyle/>
          <a:p>
            <a:fld id="{C42434E1-2A3E-4A39-8109-84D066249E86}" type="slidenum">
              <a:rPr lang="en-US" smtClean="0"/>
              <a:t>12</a:t>
            </a:fld>
            <a:endParaRPr lang="en-US"/>
          </a:p>
        </p:txBody>
      </p:sp>
    </p:spTree>
    <p:extLst>
      <p:ext uri="{BB962C8B-B14F-4D97-AF65-F5344CB8AC3E}">
        <p14:creationId xmlns:p14="http://schemas.microsoft.com/office/powerpoint/2010/main" val="3560470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REM will be useful for other purposes, but can just be used to make a pretty map.</a:t>
            </a:r>
          </a:p>
        </p:txBody>
      </p:sp>
      <p:sp>
        <p:nvSpPr>
          <p:cNvPr id="4" name="Slide Number Placeholder 3"/>
          <p:cNvSpPr>
            <a:spLocks noGrp="1"/>
          </p:cNvSpPr>
          <p:nvPr>
            <p:ph type="sldNum" sz="quarter" idx="5"/>
          </p:nvPr>
        </p:nvSpPr>
        <p:spPr/>
        <p:txBody>
          <a:bodyPr/>
          <a:lstStyle/>
          <a:p>
            <a:fld id="{E3CCDCD1-2F81-4E05-9152-3333F9D93D58}" type="slidenum">
              <a:rPr lang="en-US" smtClean="0"/>
              <a:t>13</a:t>
            </a:fld>
            <a:endParaRPr lang="en-US"/>
          </a:p>
        </p:txBody>
      </p:sp>
    </p:spTree>
    <p:extLst>
      <p:ext uri="{BB962C8B-B14F-4D97-AF65-F5344CB8AC3E}">
        <p14:creationId xmlns:p14="http://schemas.microsoft.com/office/powerpoint/2010/main" val="261206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 plot the terrace relative elevations for each terrace vs. the terrace number. There is still lots of variability and some inversions.</a:t>
            </a:r>
          </a:p>
          <a:p>
            <a:r>
              <a:rPr lang="en-US" dirty="0"/>
              <a:t>So, I need to get better at characterizing the elevations of these terraces. </a:t>
            </a:r>
          </a:p>
        </p:txBody>
      </p:sp>
      <p:sp>
        <p:nvSpPr>
          <p:cNvPr id="4" name="Slide Number Placeholder 3"/>
          <p:cNvSpPr>
            <a:spLocks noGrp="1"/>
          </p:cNvSpPr>
          <p:nvPr>
            <p:ph type="sldNum" sz="quarter" idx="5"/>
          </p:nvPr>
        </p:nvSpPr>
        <p:spPr/>
        <p:txBody>
          <a:bodyPr/>
          <a:lstStyle/>
          <a:p>
            <a:fld id="{E3CCDCD1-2F81-4E05-9152-3333F9D93D58}" type="slidenum">
              <a:rPr lang="en-US" smtClean="0"/>
              <a:t>14</a:t>
            </a:fld>
            <a:endParaRPr lang="en-US"/>
          </a:p>
        </p:txBody>
      </p:sp>
    </p:spTree>
    <p:extLst>
      <p:ext uri="{BB962C8B-B14F-4D97-AF65-F5344CB8AC3E}">
        <p14:creationId xmlns:p14="http://schemas.microsoft.com/office/powerpoint/2010/main" val="1332036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terrace profiles for most terraces in the region, elevation on the vertical axis and northing on the horizontal axis.</a:t>
            </a:r>
          </a:p>
          <a:p>
            <a:r>
              <a:rPr lang="en-US" dirty="0"/>
              <a:t>For the Rohnerville area, note the terraces have been warped upwards in a </a:t>
            </a:r>
            <a:r>
              <a:rPr lang="en-US" dirty="0" err="1"/>
              <a:t>synform</a:t>
            </a:r>
            <a:r>
              <a:rPr lang="en-US" dirty="0"/>
              <a:t>. The terrace correlation lines are not parallel, what do you think this may tell us? (syntectonic formation?)</a:t>
            </a:r>
          </a:p>
          <a:p>
            <a:r>
              <a:rPr lang="en-US" dirty="0"/>
              <a:t>This north-south convergence is likely from north-south compression from the stepwise termination of the San Andreas fault system.</a:t>
            </a:r>
          </a:p>
        </p:txBody>
      </p:sp>
      <p:sp>
        <p:nvSpPr>
          <p:cNvPr id="4" name="Slide Number Placeholder 3"/>
          <p:cNvSpPr>
            <a:spLocks noGrp="1"/>
          </p:cNvSpPr>
          <p:nvPr>
            <p:ph type="sldNum" sz="quarter" idx="5"/>
          </p:nvPr>
        </p:nvSpPr>
        <p:spPr/>
        <p:txBody>
          <a:bodyPr/>
          <a:lstStyle/>
          <a:p>
            <a:fld id="{C42434E1-2A3E-4A39-8109-84D066249E86}" type="slidenum">
              <a:rPr lang="en-US" smtClean="0"/>
              <a:t>15</a:t>
            </a:fld>
            <a:endParaRPr lang="en-US"/>
          </a:p>
        </p:txBody>
      </p:sp>
    </p:spTree>
    <p:extLst>
      <p:ext uri="{BB962C8B-B14F-4D97-AF65-F5344CB8AC3E}">
        <p14:creationId xmlns:p14="http://schemas.microsoft.com/office/powerpoint/2010/main" val="395589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terrace profiles using the REM elevations.</a:t>
            </a:r>
          </a:p>
          <a:p>
            <a:r>
              <a:rPr lang="en-US" dirty="0"/>
              <a:t>The next step is to better choose representative elevations for each tread. These data points represent mean elevations for entire treads and this needs more work.</a:t>
            </a:r>
          </a:p>
        </p:txBody>
      </p:sp>
      <p:sp>
        <p:nvSpPr>
          <p:cNvPr id="4" name="Slide Number Placeholder 3"/>
          <p:cNvSpPr>
            <a:spLocks noGrp="1"/>
          </p:cNvSpPr>
          <p:nvPr>
            <p:ph type="sldNum" sz="quarter" idx="5"/>
          </p:nvPr>
        </p:nvSpPr>
        <p:spPr/>
        <p:txBody>
          <a:bodyPr/>
          <a:lstStyle/>
          <a:p>
            <a:fld id="{C42434E1-2A3E-4A39-8109-84D066249E86}" type="slidenum">
              <a:rPr lang="en-US" smtClean="0"/>
              <a:t>16</a:t>
            </a:fld>
            <a:endParaRPr lang="en-US"/>
          </a:p>
        </p:txBody>
      </p:sp>
    </p:spTree>
    <p:extLst>
      <p:ext uri="{BB962C8B-B14F-4D97-AF65-F5344CB8AC3E}">
        <p14:creationId xmlns:p14="http://schemas.microsoft.com/office/powerpoint/2010/main" val="395589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terraces to the south of Rohnerville. There does not appear to be any large scale folding here.</a:t>
            </a:r>
          </a:p>
        </p:txBody>
      </p:sp>
      <p:sp>
        <p:nvSpPr>
          <p:cNvPr id="4" name="Slide Number Placeholder 3"/>
          <p:cNvSpPr>
            <a:spLocks noGrp="1"/>
          </p:cNvSpPr>
          <p:nvPr>
            <p:ph type="sldNum" sz="quarter" idx="5"/>
          </p:nvPr>
        </p:nvSpPr>
        <p:spPr/>
        <p:txBody>
          <a:bodyPr/>
          <a:lstStyle/>
          <a:p>
            <a:fld id="{C42434E1-2A3E-4A39-8109-84D066249E86}" type="slidenum">
              <a:rPr lang="en-US" smtClean="0"/>
              <a:t>17</a:t>
            </a:fld>
            <a:endParaRPr lang="en-US"/>
          </a:p>
        </p:txBody>
      </p:sp>
    </p:spTree>
    <p:extLst>
      <p:ext uri="{BB962C8B-B14F-4D97-AF65-F5344CB8AC3E}">
        <p14:creationId xmlns:p14="http://schemas.microsoft.com/office/powerpoint/2010/main" val="1557066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two possible correlations with the terraces that have </a:t>
            </a:r>
            <a:r>
              <a:rPr lang="en-US" dirty="0" err="1"/>
              <a:t>geochron</a:t>
            </a:r>
            <a:r>
              <a:rPr lang="en-US" dirty="0"/>
              <a:t> in the Rohnerville area, I calculate slightly different slip rates.</a:t>
            </a:r>
          </a:p>
          <a:p>
            <a:r>
              <a:rPr lang="en-US" dirty="0"/>
              <a:t>The light blue circles are slip rates using incision rate based ages, while the yellow and green circles are from these correlations.</a:t>
            </a:r>
          </a:p>
          <a:p>
            <a:r>
              <a:rPr lang="en-US" dirty="0"/>
              <a:t>The mean slip rate over the past 100k years is 0.8 mm/yr.</a:t>
            </a:r>
          </a:p>
        </p:txBody>
      </p:sp>
      <p:sp>
        <p:nvSpPr>
          <p:cNvPr id="4" name="Slide Number Placeholder 3"/>
          <p:cNvSpPr>
            <a:spLocks noGrp="1"/>
          </p:cNvSpPr>
          <p:nvPr>
            <p:ph type="sldNum" sz="quarter" idx="5"/>
          </p:nvPr>
        </p:nvSpPr>
        <p:spPr/>
        <p:txBody>
          <a:bodyPr/>
          <a:lstStyle/>
          <a:p>
            <a:fld id="{C42434E1-2A3E-4A39-8109-84D066249E86}" type="slidenum">
              <a:rPr lang="en-US" smtClean="0"/>
              <a:t>18</a:t>
            </a:fld>
            <a:endParaRPr lang="en-US"/>
          </a:p>
        </p:txBody>
      </p:sp>
    </p:spTree>
    <p:extLst>
      <p:ext uri="{BB962C8B-B14F-4D97-AF65-F5344CB8AC3E}">
        <p14:creationId xmlns:p14="http://schemas.microsoft.com/office/powerpoint/2010/main" val="734688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2D954D-E293-4D4B-8FA3-9A0D41DE5167}" type="slidenum">
              <a:rPr lang="en-US" smtClean="0"/>
              <a:t>19</a:t>
            </a:fld>
            <a:endParaRPr lang="en-US"/>
          </a:p>
        </p:txBody>
      </p:sp>
    </p:spTree>
    <p:extLst>
      <p:ext uri="{BB962C8B-B14F-4D97-AF65-F5344CB8AC3E}">
        <p14:creationId xmlns:p14="http://schemas.microsoft.com/office/powerpoint/2010/main" val="76321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Mendocino triple junction (MTJ) in California has overlapping tectonic regimes; the San Andreas fault (SAF) to the south and Cascadia megathrust to the north. </a:t>
            </a:r>
          </a:p>
          <a:p>
            <a:r>
              <a:rPr lang="en-US" sz="1200" kern="1200" dirty="0">
                <a:solidFill>
                  <a:schemeClr val="tx1"/>
                </a:solidFill>
                <a:effectLst/>
                <a:latin typeface="+mn-lt"/>
                <a:ea typeface="+mn-ea"/>
                <a:cs typeface="+mn-cs"/>
              </a:rPr>
              <a:t>Late Pleistocene northward migration of the MTJ juxtaposes </a:t>
            </a:r>
            <a:r>
              <a:rPr lang="en-US" sz="1200" b="1" kern="1200" dirty="0">
                <a:solidFill>
                  <a:schemeClr val="tx1"/>
                </a:solidFill>
                <a:effectLst/>
                <a:latin typeface="+mn-lt"/>
                <a:ea typeface="+mn-ea"/>
                <a:cs typeface="+mn-cs"/>
              </a:rPr>
              <a:t>north-south compression </a:t>
            </a:r>
            <a:r>
              <a:rPr lang="en-US" sz="1200" kern="1200" dirty="0">
                <a:solidFill>
                  <a:schemeClr val="tx1"/>
                </a:solidFill>
                <a:effectLst/>
                <a:latin typeface="+mn-lt"/>
                <a:ea typeface="+mn-ea"/>
                <a:cs typeface="+mn-cs"/>
              </a:rPr>
              <a:t>from northern on-shore termination of the SAF with </a:t>
            </a:r>
            <a:r>
              <a:rPr lang="en-US" sz="1200" b="1" kern="1200" dirty="0">
                <a:solidFill>
                  <a:schemeClr val="tx1"/>
                </a:solidFill>
                <a:effectLst/>
                <a:latin typeface="+mn-lt"/>
                <a:ea typeface="+mn-ea"/>
                <a:cs typeface="+mn-cs"/>
              </a:rPr>
              <a:t>E-W compression </a:t>
            </a:r>
            <a:r>
              <a:rPr lang="en-US" sz="1200" kern="1200" dirty="0">
                <a:solidFill>
                  <a:schemeClr val="tx1"/>
                </a:solidFill>
                <a:effectLst/>
                <a:latin typeface="+mn-lt"/>
                <a:ea typeface="+mn-ea"/>
                <a:cs typeface="+mn-cs"/>
              </a:rPr>
              <a:t>from the Juan de Fuca-North America relative plate motion. </a:t>
            </a:r>
          </a:p>
          <a:p>
            <a:r>
              <a:rPr lang="en-US" sz="1200" kern="1200" dirty="0">
                <a:solidFill>
                  <a:schemeClr val="tx1"/>
                </a:solidFill>
                <a:effectLst/>
                <a:latin typeface="+mn-lt"/>
                <a:ea typeface="+mn-ea"/>
                <a:cs typeface="+mn-cs"/>
              </a:rPr>
              <a:t>Active N-NW striking faults, like the Mad River fault zone may represent Cascadia convergence. </a:t>
            </a:r>
          </a:p>
          <a:p>
            <a:r>
              <a:rPr lang="en-US" sz="1200" kern="1200" dirty="0">
                <a:solidFill>
                  <a:schemeClr val="tx1"/>
                </a:solidFill>
                <a:effectLst/>
                <a:latin typeface="+mn-lt"/>
                <a:ea typeface="+mn-ea"/>
                <a:cs typeface="+mn-cs"/>
              </a:rPr>
              <a:t>Structures striking ~E-W, like the Table Bluff fault may represent deformation related to PAC-NAM N-S convergence. </a:t>
            </a:r>
          </a:p>
          <a:p>
            <a:r>
              <a:rPr lang="en-US" sz="1200" kern="1200" dirty="0">
                <a:solidFill>
                  <a:schemeClr val="tx1"/>
                </a:solidFill>
                <a:effectLst/>
                <a:latin typeface="+mn-lt"/>
                <a:ea typeface="+mn-ea"/>
                <a:cs typeface="+mn-cs"/>
              </a:rPr>
              <a:t>These crustal faults contribute to regional seismic hazard and may comprise one-third of the tectonic strain in coastal northern California.</a:t>
            </a:r>
            <a:endParaRPr lang="en-US" dirty="0"/>
          </a:p>
        </p:txBody>
      </p:sp>
      <p:sp>
        <p:nvSpPr>
          <p:cNvPr id="4" name="Slide Number Placeholder 3"/>
          <p:cNvSpPr>
            <a:spLocks noGrp="1"/>
          </p:cNvSpPr>
          <p:nvPr>
            <p:ph type="sldNum" sz="quarter" idx="5"/>
          </p:nvPr>
        </p:nvSpPr>
        <p:spPr/>
        <p:txBody>
          <a:bodyPr/>
          <a:lstStyle/>
          <a:p>
            <a:fld id="{C42434E1-2A3E-4A39-8109-84D066249E86}" type="slidenum">
              <a:rPr lang="en-US" smtClean="0"/>
              <a:t>2</a:t>
            </a:fld>
            <a:endParaRPr lang="en-US"/>
          </a:p>
        </p:txBody>
      </p:sp>
    </p:spTree>
    <p:extLst>
      <p:ext uri="{BB962C8B-B14F-4D97-AF65-F5344CB8AC3E}">
        <p14:creationId xmlns:p14="http://schemas.microsoft.com/office/powerpoint/2010/main" val="32142741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2D954D-E293-4D4B-8FA3-9A0D41DE5167}" type="slidenum">
              <a:rPr lang="en-US" smtClean="0"/>
              <a:t>20</a:t>
            </a:fld>
            <a:endParaRPr lang="en-US"/>
          </a:p>
        </p:txBody>
      </p:sp>
    </p:spTree>
    <p:extLst>
      <p:ext uri="{BB962C8B-B14F-4D97-AF65-F5344CB8AC3E}">
        <p14:creationId xmlns:p14="http://schemas.microsoft.com/office/powerpoint/2010/main" val="296578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Geologists like Bob McLaughlin have used their geologic mapping to construct stratigraphic-structural interpretations of how tectonic faults are oriented and interconnected in the subsurface.</a:t>
            </a:r>
          </a:p>
          <a:p>
            <a:r>
              <a:rPr lang="en-US" dirty="0"/>
              <a:t>The Russ fault shown here accommodates north-south convergence.</a:t>
            </a:r>
          </a:p>
          <a:p>
            <a:r>
              <a:rPr lang="en-US" dirty="0"/>
              <a:t>The Russ fault is included in the USGS National Seismic Hazard Map as a source of seismic hazard, yet is poorly characterized for sense of motion, slip rate, slip per event, and recency of activity.</a:t>
            </a:r>
          </a:p>
          <a:p>
            <a:r>
              <a:rPr lang="en-US" dirty="0"/>
              <a:t>Note how close Shively is to the Russ fault.</a:t>
            </a:r>
          </a:p>
        </p:txBody>
      </p:sp>
      <p:sp>
        <p:nvSpPr>
          <p:cNvPr id="4" name="Slide Number Placeholder 3"/>
          <p:cNvSpPr>
            <a:spLocks noGrp="1"/>
          </p:cNvSpPr>
          <p:nvPr>
            <p:ph type="sldNum" sz="quarter" idx="5"/>
          </p:nvPr>
        </p:nvSpPr>
        <p:spPr/>
        <p:txBody>
          <a:bodyPr/>
          <a:lstStyle/>
          <a:p>
            <a:fld id="{C42434E1-2A3E-4A39-8109-84D066249E86}" type="slidenum">
              <a:rPr lang="en-US" smtClean="0"/>
              <a:t>3</a:t>
            </a:fld>
            <a:endParaRPr lang="en-US"/>
          </a:p>
        </p:txBody>
      </p:sp>
    </p:spTree>
    <p:extLst>
      <p:ext uri="{BB962C8B-B14F-4D97-AF65-F5344CB8AC3E}">
        <p14:creationId xmlns:p14="http://schemas.microsoft.com/office/powerpoint/2010/main" val="3455864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shaded relief map for the river terraces at Shively</a:t>
            </a:r>
          </a:p>
          <a:p>
            <a:r>
              <a:rPr lang="en-US" dirty="0"/>
              <a:t>Click.</a:t>
            </a:r>
          </a:p>
          <a:p>
            <a:r>
              <a:rPr lang="en-US" dirty="0"/>
              <a:t>Let’s zoom in.</a:t>
            </a:r>
          </a:p>
          <a:p>
            <a:r>
              <a:rPr lang="en-US" dirty="0"/>
              <a:t>Click.</a:t>
            </a:r>
          </a:p>
          <a:p>
            <a:r>
              <a:rPr lang="en-US" dirty="0"/>
              <a:t>Here we can see a topographic scarp that I interpret to have formed from sequential offset across a thrust or reverse fault, dipping to the north. </a:t>
            </a:r>
          </a:p>
          <a:p>
            <a:r>
              <a:rPr lang="en-US" dirty="0"/>
              <a:t>We don’t yet know how this fault may be related to the Russ fault.</a:t>
            </a:r>
          </a:p>
        </p:txBody>
      </p:sp>
      <p:sp>
        <p:nvSpPr>
          <p:cNvPr id="4" name="Slide Number Placeholder 3"/>
          <p:cNvSpPr>
            <a:spLocks noGrp="1"/>
          </p:cNvSpPr>
          <p:nvPr>
            <p:ph type="sldNum" sz="quarter" idx="5"/>
          </p:nvPr>
        </p:nvSpPr>
        <p:spPr/>
        <p:txBody>
          <a:bodyPr/>
          <a:lstStyle/>
          <a:p>
            <a:fld id="{C42434E1-2A3E-4A39-8109-84D066249E86}" type="slidenum">
              <a:rPr lang="en-US" smtClean="0"/>
              <a:t>4</a:t>
            </a:fld>
            <a:endParaRPr lang="en-US"/>
          </a:p>
        </p:txBody>
      </p:sp>
    </p:spTree>
    <p:extLst>
      <p:ext uri="{BB962C8B-B14F-4D97-AF65-F5344CB8AC3E}">
        <p14:creationId xmlns:p14="http://schemas.microsoft.com/office/powerpoint/2010/main" val="2525585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view of the topographic scarp. All buildings in this photo are constructed on the same terrace tread.</a:t>
            </a:r>
          </a:p>
          <a:p>
            <a:endParaRPr lang="en-US" dirty="0"/>
          </a:p>
          <a:p>
            <a:r>
              <a:rPr lang="en-US" dirty="0"/>
              <a:t>Earthquake fault slip rates are the distance that a fault slips over time.</a:t>
            </a:r>
          </a:p>
          <a:p>
            <a:endParaRPr lang="en-US" dirty="0"/>
          </a:p>
          <a:p>
            <a:r>
              <a:rPr lang="en-US" dirty="0"/>
              <a:t>To calculate the slip rate, we measure the offset of a geologic feature and divide that offset by the time when the feature was created. This example is about 0.9 mm/yr.</a:t>
            </a:r>
          </a:p>
          <a:p>
            <a:endParaRPr lang="en-US" dirty="0"/>
          </a:p>
          <a:p>
            <a:r>
              <a:rPr lang="en-US" dirty="0"/>
              <a:t>https://airandspace.si.edu/multimedia-gallery/web11574-2010hjpg</a:t>
            </a:r>
          </a:p>
        </p:txBody>
      </p:sp>
      <p:sp>
        <p:nvSpPr>
          <p:cNvPr id="4" name="Slide Number Placeholder 3"/>
          <p:cNvSpPr>
            <a:spLocks noGrp="1"/>
          </p:cNvSpPr>
          <p:nvPr>
            <p:ph type="sldNum" sz="quarter" idx="5"/>
          </p:nvPr>
        </p:nvSpPr>
        <p:spPr/>
        <p:txBody>
          <a:bodyPr/>
          <a:lstStyle/>
          <a:p>
            <a:fld id="{C42434E1-2A3E-4A39-8109-84D066249E86}" type="slidenum">
              <a:rPr lang="en-US" smtClean="0"/>
              <a:t>5</a:t>
            </a:fld>
            <a:endParaRPr lang="en-US"/>
          </a:p>
        </p:txBody>
      </p:sp>
    </p:spTree>
    <p:extLst>
      <p:ext uri="{BB962C8B-B14F-4D97-AF65-F5344CB8AC3E}">
        <p14:creationId xmlns:p14="http://schemas.microsoft.com/office/powerpoint/2010/main" val="2031219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used GIS software to measure topographic profiles of the scarp height in different locations. These profiles are 10-meter-wide swatch profiles. </a:t>
            </a:r>
          </a:p>
          <a:p>
            <a:r>
              <a:rPr lang="en-US" dirty="0"/>
              <a:t>We project terrace treads across the fault to measure the vertical separation across the fault.</a:t>
            </a:r>
          </a:p>
        </p:txBody>
      </p:sp>
      <p:sp>
        <p:nvSpPr>
          <p:cNvPr id="4" name="Slide Number Placeholder 3"/>
          <p:cNvSpPr>
            <a:spLocks noGrp="1"/>
          </p:cNvSpPr>
          <p:nvPr>
            <p:ph type="sldNum" sz="quarter" idx="5"/>
          </p:nvPr>
        </p:nvSpPr>
        <p:spPr/>
        <p:txBody>
          <a:bodyPr/>
          <a:lstStyle/>
          <a:p>
            <a:fld id="{C42434E1-2A3E-4A39-8109-84D066249E86}" type="slidenum">
              <a:rPr lang="en-US" smtClean="0"/>
              <a:t>6</a:t>
            </a:fld>
            <a:endParaRPr lang="en-US"/>
          </a:p>
        </p:txBody>
      </p:sp>
    </p:spTree>
    <p:extLst>
      <p:ext uri="{BB962C8B-B14F-4D97-AF65-F5344CB8AC3E}">
        <p14:creationId xmlns:p14="http://schemas.microsoft.com/office/powerpoint/2010/main" val="1800574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bg1"/>
                </a:solidFill>
                <a:effectLst>
                  <a:outerShdw blurRad="38100" dist="38100" dir="2700000" algn="tl">
                    <a:srgbClr val="000000">
                      <a:alpha val="43137"/>
                    </a:srgbClr>
                  </a:outerShdw>
                </a:effectLst>
              </a:rPr>
              <a:t>These terrace ages are based on regional incision rates.</a:t>
            </a:r>
          </a:p>
          <a:p>
            <a:r>
              <a:rPr lang="en-US" sz="1200" b="1" dirty="0">
                <a:solidFill>
                  <a:schemeClr val="bg1"/>
                </a:solidFill>
                <a:effectLst>
                  <a:outerShdw blurRad="38100" dist="38100" dir="2700000" algn="tl">
                    <a:srgbClr val="000000">
                      <a:alpha val="43137"/>
                    </a:srgbClr>
                  </a:outerShdw>
                </a:effectLst>
              </a:rPr>
              <a:t>My colleagues have numerical ages for other terraces in a nearby area. </a:t>
            </a:r>
          </a:p>
          <a:p>
            <a:r>
              <a:rPr lang="en-US" sz="1200" b="1" dirty="0">
                <a:solidFill>
                  <a:schemeClr val="bg1"/>
                </a:solidFill>
                <a:effectLst>
                  <a:outerShdw blurRad="38100" dist="38100" dir="2700000" algn="tl">
                    <a:srgbClr val="000000">
                      <a:alpha val="43137"/>
                    </a:srgbClr>
                  </a:outerShdw>
                </a:effectLst>
              </a:rPr>
              <a:t>My goal is to map river terraces between the two areas so I can correlate them and apply the numerical ages from my colleagues' study to the terraces at Shively.</a:t>
            </a:r>
          </a:p>
          <a:p>
            <a:r>
              <a:rPr lang="en-US" sz="1200" b="1" dirty="0">
                <a:solidFill>
                  <a:schemeClr val="bg1"/>
                </a:solidFill>
                <a:effectLst>
                  <a:outerShdw blurRad="38100" dist="38100" dir="2700000" algn="tl">
                    <a:srgbClr val="000000">
                      <a:alpha val="43137"/>
                    </a:srgbClr>
                  </a:outerShdw>
                </a:effectLst>
              </a:rPr>
              <a:t>This may improve these slip rate estimates and help us learn about what structures are active during the latest Quaternary through the Holocene.</a:t>
            </a:r>
          </a:p>
          <a:p>
            <a:r>
              <a:rPr lang="en-US" dirty="0"/>
              <a:t>The mean slip rate over the past 100k years is 0.8 mm/yr.</a:t>
            </a:r>
          </a:p>
        </p:txBody>
      </p:sp>
      <p:sp>
        <p:nvSpPr>
          <p:cNvPr id="4" name="Slide Number Placeholder 3"/>
          <p:cNvSpPr>
            <a:spLocks noGrp="1"/>
          </p:cNvSpPr>
          <p:nvPr>
            <p:ph type="sldNum" sz="quarter" idx="5"/>
          </p:nvPr>
        </p:nvSpPr>
        <p:spPr/>
        <p:txBody>
          <a:bodyPr/>
          <a:lstStyle/>
          <a:p>
            <a:fld id="{C42434E1-2A3E-4A39-8109-84D066249E86}" type="slidenum">
              <a:rPr lang="en-US" smtClean="0"/>
              <a:t>7</a:t>
            </a:fld>
            <a:endParaRPr lang="en-US"/>
          </a:p>
        </p:txBody>
      </p:sp>
    </p:spTree>
    <p:extLst>
      <p:ext uri="{BB962C8B-B14F-4D97-AF65-F5344CB8AC3E}">
        <p14:creationId xmlns:p14="http://schemas.microsoft.com/office/powerpoint/2010/main" val="1754337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brief visualization of how earthquake ruptures can offset river terraces or floodplains.</a:t>
            </a:r>
          </a:p>
          <a:p>
            <a:endParaRPr lang="en-US" dirty="0"/>
          </a:p>
          <a:p>
            <a:r>
              <a:rPr lang="en-US" dirty="0"/>
              <a:t>https://doi.org/10.1130/2006.2415(05)</a:t>
            </a:r>
          </a:p>
          <a:p>
            <a:pPr algn="l" fontAlgn="base"/>
            <a:r>
              <a:rPr lang="en-US" b="0" i="0" dirty="0">
                <a:solidFill>
                  <a:srgbClr val="2B2E32"/>
                </a:solidFill>
                <a:effectLst/>
                <a:latin typeface="Lato" panose="020F0502020204030203" pitchFamily="34" charset="0"/>
              </a:rPr>
              <a:t>Applications of </a:t>
            </a:r>
            <a:r>
              <a:rPr lang="en-US" b="0" i="0" dirty="0" err="1">
                <a:solidFill>
                  <a:srgbClr val="2B2E32"/>
                </a:solidFill>
                <a:effectLst/>
                <a:latin typeface="Lato" panose="020F0502020204030203" pitchFamily="34" charset="0"/>
              </a:rPr>
              <a:t>morphochronology</a:t>
            </a:r>
            <a:r>
              <a:rPr lang="en-US" b="0" i="0" dirty="0">
                <a:solidFill>
                  <a:srgbClr val="2B2E32"/>
                </a:solidFill>
                <a:effectLst/>
                <a:latin typeface="Lato" panose="020F0502020204030203" pitchFamily="34" charset="0"/>
              </a:rPr>
              <a:t> to the active tectonics of Tibet </a:t>
            </a:r>
          </a:p>
          <a:p>
            <a:pPr algn="l" fontAlgn="base"/>
            <a:r>
              <a:rPr lang="en-US" b="0" i="0" dirty="0">
                <a:solidFill>
                  <a:srgbClr val="000000"/>
                </a:solidFill>
                <a:effectLst/>
                <a:latin typeface="Lato" panose="020F0502020204030203" pitchFamily="34" charset="0"/>
              </a:rPr>
              <a:t>Author(s) </a:t>
            </a:r>
          </a:p>
          <a:p>
            <a:pPr algn="l" fontAlgn="base"/>
            <a:r>
              <a:rPr lang="en-US" b="0" i="0" dirty="0">
                <a:solidFill>
                  <a:srgbClr val="000000"/>
                </a:solidFill>
                <a:effectLst/>
                <a:latin typeface="Lato" panose="020F0502020204030203" pitchFamily="34" charset="0"/>
              </a:rPr>
              <a:t> </a:t>
            </a:r>
            <a:r>
              <a:rPr lang="en-US" b="0" i="0" u="none" strike="noStrike" dirty="0">
                <a:solidFill>
                  <a:srgbClr val="00436D"/>
                </a:solidFill>
                <a:effectLst/>
                <a:latin typeface="Lato" panose="020F0502020204030203" pitchFamily="34" charset="0"/>
              </a:rPr>
              <a:t>Frederick J. Ryerson ;</a:t>
            </a:r>
            <a:r>
              <a:rPr lang="en-US" b="0" i="0" dirty="0">
                <a:solidFill>
                  <a:srgbClr val="000000"/>
                </a:solidFill>
                <a:effectLst/>
                <a:latin typeface="Lato" panose="020F0502020204030203" pitchFamily="34" charset="0"/>
              </a:rPr>
              <a:t> </a:t>
            </a:r>
            <a:r>
              <a:rPr lang="en-US" b="0" i="0" u="none" strike="noStrike" dirty="0">
                <a:solidFill>
                  <a:srgbClr val="00436D"/>
                </a:solidFill>
                <a:effectLst/>
                <a:latin typeface="Lato" panose="020F0502020204030203" pitchFamily="34" charset="0"/>
              </a:rPr>
              <a:t>Paul </a:t>
            </a:r>
            <a:r>
              <a:rPr lang="en-US" b="0" i="0" u="none" strike="noStrike" dirty="0" err="1">
                <a:solidFill>
                  <a:srgbClr val="00436D"/>
                </a:solidFill>
                <a:effectLst/>
                <a:latin typeface="Lato" panose="020F0502020204030203" pitchFamily="34" charset="0"/>
              </a:rPr>
              <a:t>Tapponnier</a:t>
            </a:r>
            <a:r>
              <a:rPr lang="en-US" b="0" i="0" u="none" strike="noStrike" dirty="0">
                <a:solidFill>
                  <a:srgbClr val="00436D"/>
                </a:solidFill>
                <a:effectLst/>
                <a:latin typeface="Lato" panose="020F0502020204030203" pitchFamily="34" charset="0"/>
              </a:rPr>
              <a:t> ; </a:t>
            </a:r>
            <a:r>
              <a:rPr lang="en-US" b="0" i="0" dirty="0">
                <a:solidFill>
                  <a:srgbClr val="000000"/>
                </a:solidFill>
                <a:effectLst/>
                <a:latin typeface="Lato" panose="020F0502020204030203" pitchFamily="34" charset="0"/>
              </a:rPr>
              <a:t> </a:t>
            </a:r>
            <a:r>
              <a:rPr lang="en-US" b="0" i="0" u="none" strike="noStrike" dirty="0">
                <a:solidFill>
                  <a:srgbClr val="00436D"/>
                </a:solidFill>
                <a:effectLst/>
                <a:latin typeface="Lato" panose="020F0502020204030203" pitchFamily="34" charset="0"/>
              </a:rPr>
              <a:t>Robert C. Finkel ; </a:t>
            </a:r>
            <a:r>
              <a:rPr lang="en-US" b="0" i="0" dirty="0">
                <a:solidFill>
                  <a:srgbClr val="000000"/>
                </a:solidFill>
                <a:effectLst/>
                <a:latin typeface="Lato" panose="020F0502020204030203" pitchFamily="34" charset="0"/>
              </a:rPr>
              <a:t> </a:t>
            </a:r>
            <a:r>
              <a:rPr lang="en-US" b="0" i="0" u="none" strike="noStrike" dirty="0">
                <a:solidFill>
                  <a:srgbClr val="00436D"/>
                </a:solidFill>
                <a:effectLst/>
                <a:latin typeface="Lato" panose="020F0502020204030203" pitchFamily="34" charset="0"/>
              </a:rPr>
              <a:t>Anne-Sophie </a:t>
            </a:r>
            <a:r>
              <a:rPr lang="en-US" b="0" i="0" u="none" strike="noStrike" dirty="0" err="1">
                <a:solidFill>
                  <a:srgbClr val="00436D"/>
                </a:solidFill>
                <a:effectLst/>
                <a:latin typeface="Lato" panose="020F0502020204030203" pitchFamily="34" charset="0"/>
              </a:rPr>
              <a:t>Mériaux</a:t>
            </a:r>
            <a:r>
              <a:rPr lang="en-US" b="0" i="0" u="none" strike="noStrike" dirty="0">
                <a:solidFill>
                  <a:srgbClr val="00436D"/>
                </a:solidFill>
                <a:effectLst/>
                <a:latin typeface="Lato" panose="020F0502020204030203" pitchFamily="34" charset="0"/>
              </a:rPr>
              <a:t> ; </a:t>
            </a:r>
            <a:r>
              <a:rPr lang="en-US" b="0" i="0" dirty="0">
                <a:solidFill>
                  <a:srgbClr val="000000"/>
                </a:solidFill>
                <a:effectLst/>
                <a:latin typeface="Lato" panose="020F0502020204030203" pitchFamily="34" charset="0"/>
              </a:rPr>
              <a:t> </a:t>
            </a:r>
            <a:r>
              <a:rPr lang="en-US" b="0" i="0" u="none" strike="noStrike" dirty="0" err="1">
                <a:solidFill>
                  <a:srgbClr val="00436D"/>
                </a:solidFill>
                <a:effectLst/>
                <a:latin typeface="Lato" panose="020F0502020204030203" pitchFamily="34" charset="0"/>
              </a:rPr>
              <a:t>Jérôme</a:t>
            </a:r>
            <a:r>
              <a:rPr lang="en-US" b="0" i="0" u="none" strike="noStrike" dirty="0">
                <a:solidFill>
                  <a:srgbClr val="00436D"/>
                </a:solidFill>
                <a:effectLst/>
                <a:latin typeface="Lato" panose="020F0502020204030203" pitchFamily="34" charset="0"/>
              </a:rPr>
              <a:t> Van der </a:t>
            </a:r>
            <a:r>
              <a:rPr lang="en-US" b="0" i="0" u="none" strike="noStrike" dirty="0" err="1">
                <a:solidFill>
                  <a:srgbClr val="00436D"/>
                </a:solidFill>
                <a:effectLst/>
                <a:latin typeface="Lato" panose="020F0502020204030203" pitchFamily="34" charset="0"/>
              </a:rPr>
              <a:t>Woerd</a:t>
            </a:r>
            <a:r>
              <a:rPr lang="en-US" b="0" i="0" u="none" strike="noStrike" dirty="0">
                <a:solidFill>
                  <a:srgbClr val="00436D"/>
                </a:solidFill>
                <a:effectLst/>
                <a:latin typeface="Lato" panose="020F0502020204030203" pitchFamily="34" charset="0"/>
              </a:rPr>
              <a:t> ; </a:t>
            </a:r>
            <a:r>
              <a:rPr lang="en-US" b="0" i="0" dirty="0">
                <a:solidFill>
                  <a:srgbClr val="000000"/>
                </a:solidFill>
                <a:effectLst/>
                <a:latin typeface="Lato" panose="020F0502020204030203" pitchFamily="34" charset="0"/>
              </a:rPr>
              <a:t> </a:t>
            </a:r>
            <a:r>
              <a:rPr lang="en-US" b="0" i="0" u="none" strike="noStrike" dirty="0" err="1">
                <a:solidFill>
                  <a:srgbClr val="00436D"/>
                </a:solidFill>
                <a:effectLst/>
                <a:latin typeface="Lato" panose="020F0502020204030203" pitchFamily="34" charset="0"/>
              </a:rPr>
              <a:t>Cécile</a:t>
            </a:r>
            <a:r>
              <a:rPr lang="en-US" b="0" i="0" u="none" strike="noStrike" dirty="0">
                <a:solidFill>
                  <a:srgbClr val="00436D"/>
                </a:solidFill>
                <a:effectLst/>
                <a:latin typeface="Lato" panose="020F0502020204030203" pitchFamily="34" charset="0"/>
              </a:rPr>
              <a:t> </a:t>
            </a:r>
            <a:r>
              <a:rPr lang="en-US" b="0" i="0" u="none" strike="noStrike" dirty="0" err="1">
                <a:solidFill>
                  <a:srgbClr val="00436D"/>
                </a:solidFill>
                <a:effectLst/>
                <a:latin typeface="Lato" panose="020F0502020204030203" pitchFamily="34" charset="0"/>
              </a:rPr>
              <a:t>Lasserre</a:t>
            </a:r>
            <a:r>
              <a:rPr lang="en-US" b="0" i="0" u="none" strike="noStrike" dirty="0">
                <a:solidFill>
                  <a:srgbClr val="00436D"/>
                </a:solidFill>
                <a:effectLst/>
                <a:latin typeface="Lato" panose="020F0502020204030203" pitchFamily="34" charset="0"/>
              </a:rPr>
              <a:t> ; </a:t>
            </a:r>
            <a:r>
              <a:rPr lang="en-US" b="0" i="0" dirty="0">
                <a:solidFill>
                  <a:srgbClr val="000000"/>
                </a:solidFill>
                <a:effectLst/>
                <a:latin typeface="Lato" panose="020F0502020204030203" pitchFamily="34" charset="0"/>
              </a:rPr>
              <a:t> </a:t>
            </a:r>
            <a:r>
              <a:rPr lang="en-US" b="0" i="0" u="none" strike="noStrike" dirty="0">
                <a:solidFill>
                  <a:srgbClr val="00436D"/>
                </a:solidFill>
                <a:effectLst/>
                <a:latin typeface="Lato" panose="020F0502020204030203" pitchFamily="34" charset="0"/>
              </a:rPr>
              <a:t>Marie-Luce Chevalier ; </a:t>
            </a:r>
            <a:r>
              <a:rPr lang="en-US" b="0" i="0" dirty="0">
                <a:solidFill>
                  <a:srgbClr val="000000"/>
                </a:solidFill>
                <a:effectLst/>
                <a:latin typeface="Lato" panose="020F0502020204030203" pitchFamily="34" charset="0"/>
              </a:rPr>
              <a:t> </a:t>
            </a:r>
            <a:r>
              <a:rPr lang="en-US" b="0" i="0" u="none" strike="noStrike" dirty="0">
                <a:solidFill>
                  <a:srgbClr val="00436D"/>
                </a:solidFill>
                <a:effectLst/>
                <a:latin typeface="Lato" panose="020F0502020204030203" pitchFamily="34" charset="0"/>
              </a:rPr>
              <a:t>Xi-</a:t>
            </a:r>
            <a:r>
              <a:rPr lang="en-US" b="0" i="0" u="none" strike="noStrike" dirty="0" err="1">
                <a:solidFill>
                  <a:srgbClr val="00436D"/>
                </a:solidFill>
                <a:effectLst/>
                <a:latin typeface="Lato" panose="020F0502020204030203" pitchFamily="34" charset="0"/>
              </a:rPr>
              <a:t>wei</a:t>
            </a:r>
            <a:r>
              <a:rPr lang="en-US" b="0" i="0" u="none" strike="noStrike" dirty="0">
                <a:solidFill>
                  <a:srgbClr val="00436D"/>
                </a:solidFill>
                <a:effectLst/>
                <a:latin typeface="Lato" panose="020F0502020204030203" pitchFamily="34" charset="0"/>
              </a:rPr>
              <a:t> Xu ; </a:t>
            </a:r>
            <a:r>
              <a:rPr lang="en-US" b="0" i="0" dirty="0">
                <a:solidFill>
                  <a:srgbClr val="000000"/>
                </a:solidFill>
                <a:effectLst/>
                <a:latin typeface="Lato" panose="020F0502020204030203" pitchFamily="34" charset="0"/>
              </a:rPr>
              <a:t> </a:t>
            </a:r>
            <a:r>
              <a:rPr lang="en-US" b="0" i="0" u="none" strike="noStrike" dirty="0">
                <a:solidFill>
                  <a:srgbClr val="00436D"/>
                </a:solidFill>
                <a:effectLst/>
                <a:latin typeface="Lato" panose="020F0502020204030203" pitchFamily="34" charset="0"/>
              </a:rPr>
              <a:t>Hai-</a:t>
            </a:r>
            <a:r>
              <a:rPr lang="en-US" b="0" i="0" u="none" strike="noStrike" dirty="0" err="1">
                <a:solidFill>
                  <a:srgbClr val="00436D"/>
                </a:solidFill>
                <a:effectLst/>
                <a:latin typeface="Lato" panose="020F0502020204030203" pitchFamily="34" charset="0"/>
              </a:rPr>
              <a:t>bing</a:t>
            </a:r>
            <a:r>
              <a:rPr lang="en-US" b="0" i="0" u="none" strike="noStrike" dirty="0">
                <a:solidFill>
                  <a:srgbClr val="00436D"/>
                </a:solidFill>
                <a:effectLst/>
                <a:latin typeface="Lato" panose="020F0502020204030203" pitchFamily="34" charset="0"/>
              </a:rPr>
              <a:t> Li ; </a:t>
            </a:r>
            <a:r>
              <a:rPr lang="en-US" b="0" i="0" dirty="0">
                <a:solidFill>
                  <a:srgbClr val="000000"/>
                </a:solidFill>
                <a:effectLst/>
                <a:latin typeface="Lato" panose="020F0502020204030203" pitchFamily="34" charset="0"/>
              </a:rPr>
              <a:t> </a:t>
            </a:r>
            <a:r>
              <a:rPr lang="en-US" b="0" i="0" u="none" strike="noStrike" dirty="0">
                <a:solidFill>
                  <a:srgbClr val="00436D"/>
                </a:solidFill>
                <a:effectLst/>
                <a:latin typeface="Lato" panose="020F0502020204030203" pitchFamily="34" charset="0"/>
              </a:rPr>
              <a:t>Geoffrey C.P. King</a:t>
            </a:r>
            <a:endParaRPr lang="en-US" b="0" i="0" dirty="0">
              <a:solidFill>
                <a:srgbClr val="000000"/>
              </a:solidFill>
              <a:effectLst/>
              <a:latin typeface="Lato" panose="020F0502020204030203" pitchFamily="34" charset="0"/>
            </a:endParaRPr>
          </a:p>
          <a:p>
            <a:pPr algn="l"/>
            <a:br>
              <a:rPr lang="en-US" dirty="0"/>
            </a:br>
            <a:r>
              <a:rPr lang="en-US" b="0" i="0" dirty="0">
                <a:solidFill>
                  <a:srgbClr val="000000"/>
                </a:solidFill>
                <a:effectLst/>
                <a:latin typeface="Georgia" panose="02040502050405020303" pitchFamily="18" charset="0"/>
              </a:rPr>
              <a:t>Abstract</a:t>
            </a:r>
          </a:p>
          <a:p>
            <a:pPr algn="l"/>
            <a:br>
              <a:rPr lang="en-US" b="0" i="0" dirty="0">
                <a:solidFill>
                  <a:srgbClr val="000000"/>
                </a:solidFill>
                <a:effectLst/>
                <a:latin typeface="Verdana" panose="020B0604030504040204" pitchFamily="34" charset="0"/>
              </a:rPr>
            </a:br>
            <a:r>
              <a:rPr lang="en-US" b="0" i="0" dirty="0">
                <a:solidFill>
                  <a:srgbClr val="000000"/>
                </a:solidFill>
                <a:effectLst/>
                <a:latin typeface="Lato" panose="020F0502020204030203" pitchFamily="34" charset="0"/>
              </a:rPr>
              <a:t>The Himalayas and the Tibetan Plateau were formed as a result of the collision of India and Asia, and provide an excellent opportunity to study the mechanical response of the continental lithosphere to tectonic stress. Geophysicists are divided in their views on the nature of this response, advocating either (1) homogeneously distributed deformation with the lithosphere deforming as a fluid continuum or (2) highly localized deformation with the lithosphere deforming as a system of blocks. The resolution of this issue has broad implications for understanding the tectonic response of continental lithosphere in general. Homogeneous deformation is supported by relatively low decadal, geodetic slip-rate estimates for the </a:t>
            </a:r>
            <a:r>
              <a:rPr lang="en-US" b="0" i="0" dirty="0" err="1">
                <a:solidFill>
                  <a:srgbClr val="000000"/>
                </a:solidFill>
                <a:effectLst/>
                <a:latin typeface="Lato" panose="020F0502020204030203" pitchFamily="34" charset="0"/>
              </a:rPr>
              <a:t>Altyn</a:t>
            </a:r>
            <a:r>
              <a:rPr lang="en-US" b="0" i="0" dirty="0">
                <a:solidFill>
                  <a:srgbClr val="000000"/>
                </a:solidFill>
                <a:effectLst/>
                <a:latin typeface="Lato" panose="020F0502020204030203" pitchFamily="34" charset="0"/>
              </a:rPr>
              <a:t> </a:t>
            </a:r>
            <a:r>
              <a:rPr lang="en-US" b="0" i="0" dirty="0" err="1">
                <a:solidFill>
                  <a:srgbClr val="000000"/>
                </a:solidFill>
                <a:effectLst/>
                <a:latin typeface="Lato" panose="020F0502020204030203" pitchFamily="34" charset="0"/>
              </a:rPr>
              <a:t>Tagh</a:t>
            </a:r>
            <a:r>
              <a:rPr lang="en-US" b="0" i="0" dirty="0">
                <a:solidFill>
                  <a:srgbClr val="000000"/>
                </a:solidFill>
                <a:effectLst/>
                <a:latin typeface="Lato" panose="020F0502020204030203" pitchFamily="34" charset="0"/>
              </a:rPr>
              <a:t> and Karakorum faults. Localized deformation is supported by high millennial, geomorphic slip rates constrained by both cosmogenic and radiocarbon dating on these faults. Based upon the agreement of rates determined by radiocarbon and cosmogenic dating, the overall linearity of offset versus age correlations, and the plateau-wide correlation of landscape evolution and climate history, the disparity between geomorphic and geodetic slip-rate determinations is unlikely to be due to the effects of surface erosion on the cosmogenic age determinations. Similarly, based upon the consistency of slip rates over various observation intervals, secular variations in slip rate appear to persist no longer than 2000 </a:t>
            </a:r>
            <a:r>
              <a:rPr lang="en-US" b="0" i="0" dirty="0" err="1">
                <a:solidFill>
                  <a:srgbClr val="000000"/>
                </a:solidFill>
                <a:effectLst/>
                <a:latin typeface="Lato" panose="020F0502020204030203" pitchFamily="34" charset="0"/>
              </a:rPr>
              <a:t>yr</a:t>
            </a:r>
            <a:r>
              <a:rPr lang="en-US" b="0" i="0" dirty="0">
                <a:solidFill>
                  <a:srgbClr val="000000"/>
                </a:solidFill>
                <a:effectLst/>
                <a:latin typeface="Lato" panose="020F0502020204030203" pitchFamily="34" charset="0"/>
              </a:rPr>
              <a:t> and are unlikely to provide reconciliation. Conversely, geodetic and geomorphic slip-rate estimates on the Kunlun fault, which does not have significant splays or associated thrust faults, are in good agreement, indicating that there is no fundamental reason why these complementary geodetic and geomorphic methods should disagree. Similarly, the geodetic and geomorphic estimates of shortening rates across the northeastern edge of the plateau are in reasonable agreement, and the geomorphic rates on individual thrust faults demonstrate a significant eastward decrease in the shortening rate. This rate decrease is consistent with the transfer of slip from the </a:t>
            </a:r>
            <a:r>
              <a:rPr lang="en-US" b="0" i="0" dirty="0" err="1">
                <a:solidFill>
                  <a:srgbClr val="000000"/>
                </a:solidFill>
                <a:effectLst/>
                <a:latin typeface="Lato" panose="020F0502020204030203" pitchFamily="34" charset="0"/>
              </a:rPr>
              <a:t>Altyn</a:t>
            </a:r>
            <a:r>
              <a:rPr lang="en-US" b="0" i="0" dirty="0">
                <a:solidFill>
                  <a:srgbClr val="000000"/>
                </a:solidFill>
                <a:effectLst/>
                <a:latin typeface="Lato" panose="020F0502020204030203" pitchFamily="34" charset="0"/>
              </a:rPr>
              <a:t> </a:t>
            </a:r>
            <a:r>
              <a:rPr lang="en-US" b="0" i="0" dirty="0" err="1">
                <a:solidFill>
                  <a:srgbClr val="000000"/>
                </a:solidFill>
                <a:effectLst/>
                <a:latin typeface="Lato" panose="020F0502020204030203" pitchFamily="34" charset="0"/>
              </a:rPr>
              <a:t>Tagh</a:t>
            </a:r>
            <a:r>
              <a:rPr lang="en-US" b="0" i="0" dirty="0">
                <a:solidFill>
                  <a:srgbClr val="000000"/>
                </a:solidFill>
                <a:effectLst/>
                <a:latin typeface="Lato" panose="020F0502020204030203" pitchFamily="34" charset="0"/>
              </a:rPr>
              <a:t> fault to genetically related thrust mountain building at its terminus. Rates on the </a:t>
            </a:r>
            <a:r>
              <a:rPr lang="en-US" b="0" i="0" dirty="0" err="1">
                <a:solidFill>
                  <a:srgbClr val="000000"/>
                </a:solidFill>
                <a:effectLst/>
                <a:latin typeface="Lato" panose="020F0502020204030203" pitchFamily="34" charset="0"/>
              </a:rPr>
              <a:t>Altyn</a:t>
            </a:r>
            <a:r>
              <a:rPr lang="en-US" b="0" i="0" dirty="0">
                <a:solidFill>
                  <a:srgbClr val="000000"/>
                </a:solidFill>
                <a:effectLst/>
                <a:latin typeface="Lato" panose="020F0502020204030203" pitchFamily="34" charset="0"/>
              </a:rPr>
              <a:t> </a:t>
            </a:r>
            <a:r>
              <a:rPr lang="en-US" b="0" i="0" dirty="0" err="1">
                <a:solidFill>
                  <a:srgbClr val="000000"/>
                </a:solidFill>
                <a:effectLst/>
                <a:latin typeface="Lato" panose="020F0502020204030203" pitchFamily="34" charset="0"/>
              </a:rPr>
              <a:t>Tagh</a:t>
            </a:r>
            <a:r>
              <a:rPr lang="en-US" b="0" i="0" dirty="0">
                <a:solidFill>
                  <a:srgbClr val="000000"/>
                </a:solidFill>
                <a:effectLst/>
                <a:latin typeface="Lato" panose="020F0502020204030203" pitchFamily="34" charset="0"/>
              </a:rPr>
              <a:t> fault suggest a similar decrease in rate, but the current data set is too small to be definitive. Overall, the high, late Pleistocene–Holocene geomorphic slip velocities on the major strike-slip faults of Tibet suggest that these faults absorb as much of India's convergence relative to Siberia as the Himalayan Main Frontal Thrust on the southern edge of the plateau.</a:t>
            </a:r>
            <a:endParaRPr lang="en-US" dirty="0"/>
          </a:p>
        </p:txBody>
      </p:sp>
      <p:sp>
        <p:nvSpPr>
          <p:cNvPr id="4" name="Slide Number Placeholder 3"/>
          <p:cNvSpPr>
            <a:spLocks noGrp="1"/>
          </p:cNvSpPr>
          <p:nvPr>
            <p:ph type="sldNum" sz="quarter" idx="5"/>
          </p:nvPr>
        </p:nvSpPr>
        <p:spPr/>
        <p:txBody>
          <a:bodyPr/>
          <a:lstStyle/>
          <a:p>
            <a:fld id="{C42434E1-2A3E-4A39-8109-84D066249E86}" type="slidenum">
              <a:rPr lang="en-US" smtClean="0"/>
              <a:t>8</a:t>
            </a:fld>
            <a:endParaRPr lang="en-US"/>
          </a:p>
        </p:txBody>
      </p:sp>
    </p:spTree>
    <p:extLst>
      <p:ext uri="{BB962C8B-B14F-4D97-AF65-F5344CB8AC3E}">
        <p14:creationId xmlns:p14="http://schemas.microsoft.com/office/powerpoint/2010/main" val="424176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river terraces mapped in the region by Jay Stallman for his master’s thesis at Humboldt state. </a:t>
            </a:r>
          </a:p>
          <a:p>
            <a:endParaRPr lang="en-US" dirty="0"/>
          </a:p>
          <a:p>
            <a:r>
              <a:rPr lang="en-US" dirty="0"/>
              <a:t>the map in the upper left shows his mapping. </a:t>
            </a:r>
          </a:p>
          <a:p>
            <a:endParaRPr lang="en-US" dirty="0"/>
          </a:p>
          <a:p>
            <a:r>
              <a:rPr lang="en-US" dirty="0"/>
              <a:t>On the right are his river profiles. Click. Note that in this location. Click, click. There are offsets of 2 terraces that Stallman and Kelsey interpret to have been offset by an unmapped fault.</a:t>
            </a:r>
          </a:p>
        </p:txBody>
      </p:sp>
      <p:sp>
        <p:nvSpPr>
          <p:cNvPr id="4" name="Slide Number Placeholder 3"/>
          <p:cNvSpPr>
            <a:spLocks noGrp="1"/>
          </p:cNvSpPr>
          <p:nvPr>
            <p:ph type="sldNum" sz="quarter" idx="5"/>
          </p:nvPr>
        </p:nvSpPr>
        <p:spPr/>
        <p:txBody>
          <a:bodyPr/>
          <a:lstStyle/>
          <a:p>
            <a:fld id="{C42434E1-2A3E-4A39-8109-84D066249E86}" type="slidenum">
              <a:rPr lang="en-US" smtClean="0"/>
              <a:t>9</a:t>
            </a:fld>
            <a:endParaRPr lang="en-US"/>
          </a:p>
        </p:txBody>
      </p:sp>
    </p:spTree>
    <p:extLst>
      <p:ext uri="{BB962C8B-B14F-4D97-AF65-F5344CB8AC3E}">
        <p14:creationId xmlns:p14="http://schemas.microsoft.com/office/powerpoint/2010/main" val="3750372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A4416-DA97-4DAA-A67D-61A70B3E39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3D3360-CFB3-4185-8189-723E52FA81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74F3DA-2404-4912-B9E6-0D7CADB12150}"/>
              </a:ext>
            </a:extLst>
          </p:cNvPr>
          <p:cNvSpPr>
            <a:spLocks noGrp="1"/>
          </p:cNvSpPr>
          <p:nvPr>
            <p:ph type="dt" sz="half" idx="10"/>
          </p:nvPr>
        </p:nvSpPr>
        <p:spPr/>
        <p:txBody>
          <a:bodyPr/>
          <a:lstStyle/>
          <a:p>
            <a:fld id="{9671CA92-2C71-4E71-9471-18FAA8F1DB51}" type="datetimeFigureOut">
              <a:rPr lang="en-US" smtClean="0"/>
              <a:t>10/19/2021</a:t>
            </a:fld>
            <a:endParaRPr lang="en-US"/>
          </a:p>
        </p:txBody>
      </p:sp>
      <p:sp>
        <p:nvSpPr>
          <p:cNvPr id="5" name="Footer Placeholder 4">
            <a:extLst>
              <a:ext uri="{FF2B5EF4-FFF2-40B4-BE49-F238E27FC236}">
                <a16:creationId xmlns:a16="http://schemas.microsoft.com/office/drawing/2014/main" id="{9FFCB448-56A6-439B-B74B-D06B4615BE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1000E0-E286-40E6-AA1F-C4E8BB414039}"/>
              </a:ext>
            </a:extLst>
          </p:cNvPr>
          <p:cNvSpPr>
            <a:spLocks noGrp="1"/>
          </p:cNvSpPr>
          <p:nvPr>
            <p:ph type="sldNum" sz="quarter" idx="12"/>
          </p:nvPr>
        </p:nvSpPr>
        <p:spPr/>
        <p:txBody>
          <a:bodyPr/>
          <a:lstStyle/>
          <a:p>
            <a:fld id="{3254DD52-5AEE-4470-9E6D-E4EFF14D2DD9}" type="slidenum">
              <a:rPr lang="en-US" smtClean="0"/>
              <a:t>‹#›</a:t>
            </a:fld>
            <a:endParaRPr lang="en-US"/>
          </a:p>
        </p:txBody>
      </p:sp>
    </p:spTree>
    <p:extLst>
      <p:ext uri="{BB962C8B-B14F-4D97-AF65-F5344CB8AC3E}">
        <p14:creationId xmlns:p14="http://schemas.microsoft.com/office/powerpoint/2010/main" val="3812527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05433-5CA9-4CD8-8E68-193AF3A48B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A50011-3E38-49D0-901F-CDE3918CD9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614AD2-17BB-4E32-927D-37098F23F046}"/>
              </a:ext>
            </a:extLst>
          </p:cNvPr>
          <p:cNvSpPr>
            <a:spLocks noGrp="1"/>
          </p:cNvSpPr>
          <p:nvPr>
            <p:ph type="dt" sz="half" idx="10"/>
          </p:nvPr>
        </p:nvSpPr>
        <p:spPr/>
        <p:txBody>
          <a:bodyPr/>
          <a:lstStyle/>
          <a:p>
            <a:fld id="{9671CA92-2C71-4E71-9471-18FAA8F1DB51}" type="datetimeFigureOut">
              <a:rPr lang="en-US" smtClean="0"/>
              <a:t>10/19/2021</a:t>
            </a:fld>
            <a:endParaRPr lang="en-US"/>
          </a:p>
        </p:txBody>
      </p:sp>
      <p:sp>
        <p:nvSpPr>
          <p:cNvPr id="5" name="Footer Placeholder 4">
            <a:extLst>
              <a:ext uri="{FF2B5EF4-FFF2-40B4-BE49-F238E27FC236}">
                <a16:creationId xmlns:a16="http://schemas.microsoft.com/office/drawing/2014/main" id="{24D5D151-1F54-4B1C-8285-FDE8EB5B19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B5057E-CB6A-449E-B043-728A1AD6703F}"/>
              </a:ext>
            </a:extLst>
          </p:cNvPr>
          <p:cNvSpPr>
            <a:spLocks noGrp="1"/>
          </p:cNvSpPr>
          <p:nvPr>
            <p:ph type="sldNum" sz="quarter" idx="12"/>
          </p:nvPr>
        </p:nvSpPr>
        <p:spPr/>
        <p:txBody>
          <a:bodyPr/>
          <a:lstStyle/>
          <a:p>
            <a:fld id="{3254DD52-5AEE-4470-9E6D-E4EFF14D2DD9}" type="slidenum">
              <a:rPr lang="en-US" smtClean="0"/>
              <a:t>‹#›</a:t>
            </a:fld>
            <a:endParaRPr lang="en-US"/>
          </a:p>
        </p:txBody>
      </p:sp>
    </p:spTree>
    <p:extLst>
      <p:ext uri="{BB962C8B-B14F-4D97-AF65-F5344CB8AC3E}">
        <p14:creationId xmlns:p14="http://schemas.microsoft.com/office/powerpoint/2010/main" val="3890151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10F323-783D-43E1-A360-B50BB1BEE9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E4F1F1-165F-4832-AD54-F47327AF65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F9A785-F0B1-42D9-9AD9-E134359E3683}"/>
              </a:ext>
            </a:extLst>
          </p:cNvPr>
          <p:cNvSpPr>
            <a:spLocks noGrp="1"/>
          </p:cNvSpPr>
          <p:nvPr>
            <p:ph type="dt" sz="half" idx="10"/>
          </p:nvPr>
        </p:nvSpPr>
        <p:spPr/>
        <p:txBody>
          <a:bodyPr/>
          <a:lstStyle/>
          <a:p>
            <a:fld id="{9671CA92-2C71-4E71-9471-18FAA8F1DB51}" type="datetimeFigureOut">
              <a:rPr lang="en-US" smtClean="0"/>
              <a:t>10/19/2021</a:t>
            </a:fld>
            <a:endParaRPr lang="en-US"/>
          </a:p>
        </p:txBody>
      </p:sp>
      <p:sp>
        <p:nvSpPr>
          <p:cNvPr id="5" name="Footer Placeholder 4">
            <a:extLst>
              <a:ext uri="{FF2B5EF4-FFF2-40B4-BE49-F238E27FC236}">
                <a16:creationId xmlns:a16="http://schemas.microsoft.com/office/drawing/2014/main" id="{F31C33CE-C115-416B-A790-10615FE285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9CE63B-E2F9-4BCB-8203-E8EA84A0ACBA}"/>
              </a:ext>
            </a:extLst>
          </p:cNvPr>
          <p:cNvSpPr>
            <a:spLocks noGrp="1"/>
          </p:cNvSpPr>
          <p:nvPr>
            <p:ph type="sldNum" sz="quarter" idx="12"/>
          </p:nvPr>
        </p:nvSpPr>
        <p:spPr/>
        <p:txBody>
          <a:bodyPr/>
          <a:lstStyle/>
          <a:p>
            <a:fld id="{3254DD52-5AEE-4470-9E6D-E4EFF14D2DD9}" type="slidenum">
              <a:rPr lang="en-US" smtClean="0"/>
              <a:t>‹#›</a:t>
            </a:fld>
            <a:endParaRPr lang="en-US"/>
          </a:p>
        </p:txBody>
      </p:sp>
    </p:spTree>
    <p:extLst>
      <p:ext uri="{BB962C8B-B14F-4D97-AF65-F5344CB8AC3E}">
        <p14:creationId xmlns:p14="http://schemas.microsoft.com/office/powerpoint/2010/main" val="589884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B588D-8B27-4ADC-A2E1-112BB8BC05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70933F-9465-4BD7-A3AB-483B2C30EB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0AE576-6583-438C-AA9E-388A6531911A}"/>
              </a:ext>
            </a:extLst>
          </p:cNvPr>
          <p:cNvSpPr>
            <a:spLocks noGrp="1"/>
          </p:cNvSpPr>
          <p:nvPr>
            <p:ph type="dt" sz="half" idx="10"/>
          </p:nvPr>
        </p:nvSpPr>
        <p:spPr/>
        <p:txBody>
          <a:bodyPr/>
          <a:lstStyle/>
          <a:p>
            <a:fld id="{9671CA92-2C71-4E71-9471-18FAA8F1DB51}" type="datetimeFigureOut">
              <a:rPr lang="en-US" smtClean="0"/>
              <a:t>10/19/2021</a:t>
            </a:fld>
            <a:endParaRPr lang="en-US"/>
          </a:p>
        </p:txBody>
      </p:sp>
      <p:sp>
        <p:nvSpPr>
          <p:cNvPr id="5" name="Footer Placeholder 4">
            <a:extLst>
              <a:ext uri="{FF2B5EF4-FFF2-40B4-BE49-F238E27FC236}">
                <a16:creationId xmlns:a16="http://schemas.microsoft.com/office/drawing/2014/main" id="{A6F45230-1F57-418C-922A-F43C4B6470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E2931B-C791-46C1-B438-DF9492CEAE24}"/>
              </a:ext>
            </a:extLst>
          </p:cNvPr>
          <p:cNvSpPr>
            <a:spLocks noGrp="1"/>
          </p:cNvSpPr>
          <p:nvPr>
            <p:ph type="sldNum" sz="quarter" idx="12"/>
          </p:nvPr>
        </p:nvSpPr>
        <p:spPr/>
        <p:txBody>
          <a:bodyPr/>
          <a:lstStyle/>
          <a:p>
            <a:fld id="{3254DD52-5AEE-4470-9E6D-E4EFF14D2DD9}" type="slidenum">
              <a:rPr lang="en-US" smtClean="0"/>
              <a:t>‹#›</a:t>
            </a:fld>
            <a:endParaRPr lang="en-US"/>
          </a:p>
        </p:txBody>
      </p:sp>
    </p:spTree>
    <p:extLst>
      <p:ext uri="{BB962C8B-B14F-4D97-AF65-F5344CB8AC3E}">
        <p14:creationId xmlns:p14="http://schemas.microsoft.com/office/powerpoint/2010/main" val="1214067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6F10A-161D-4CBD-9BBD-F3B948038D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0C1CD4-B9CE-448D-9E31-331580CB63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A92FA1-A51B-4275-8A58-814DCA7790AF}"/>
              </a:ext>
            </a:extLst>
          </p:cNvPr>
          <p:cNvSpPr>
            <a:spLocks noGrp="1"/>
          </p:cNvSpPr>
          <p:nvPr>
            <p:ph type="dt" sz="half" idx="10"/>
          </p:nvPr>
        </p:nvSpPr>
        <p:spPr/>
        <p:txBody>
          <a:bodyPr/>
          <a:lstStyle/>
          <a:p>
            <a:fld id="{9671CA92-2C71-4E71-9471-18FAA8F1DB51}" type="datetimeFigureOut">
              <a:rPr lang="en-US" smtClean="0"/>
              <a:t>10/19/2021</a:t>
            </a:fld>
            <a:endParaRPr lang="en-US"/>
          </a:p>
        </p:txBody>
      </p:sp>
      <p:sp>
        <p:nvSpPr>
          <p:cNvPr id="5" name="Footer Placeholder 4">
            <a:extLst>
              <a:ext uri="{FF2B5EF4-FFF2-40B4-BE49-F238E27FC236}">
                <a16:creationId xmlns:a16="http://schemas.microsoft.com/office/drawing/2014/main" id="{4AA0C1A5-6E6C-4885-A021-4E3D929C88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8F24E2-D644-425E-BCE7-BBDBD394985B}"/>
              </a:ext>
            </a:extLst>
          </p:cNvPr>
          <p:cNvSpPr>
            <a:spLocks noGrp="1"/>
          </p:cNvSpPr>
          <p:nvPr>
            <p:ph type="sldNum" sz="quarter" idx="12"/>
          </p:nvPr>
        </p:nvSpPr>
        <p:spPr/>
        <p:txBody>
          <a:bodyPr/>
          <a:lstStyle/>
          <a:p>
            <a:fld id="{3254DD52-5AEE-4470-9E6D-E4EFF14D2DD9}" type="slidenum">
              <a:rPr lang="en-US" smtClean="0"/>
              <a:t>‹#›</a:t>
            </a:fld>
            <a:endParaRPr lang="en-US"/>
          </a:p>
        </p:txBody>
      </p:sp>
    </p:spTree>
    <p:extLst>
      <p:ext uri="{BB962C8B-B14F-4D97-AF65-F5344CB8AC3E}">
        <p14:creationId xmlns:p14="http://schemas.microsoft.com/office/powerpoint/2010/main" val="3997596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E20BA-BDD0-4E0A-B984-8E0DD80206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3DCB79-7837-48C0-8E42-876A7908CE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69494B-7557-45F4-A712-F689652F77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BA1743-E599-42C5-89FC-0FF268EE9752}"/>
              </a:ext>
            </a:extLst>
          </p:cNvPr>
          <p:cNvSpPr>
            <a:spLocks noGrp="1"/>
          </p:cNvSpPr>
          <p:nvPr>
            <p:ph type="dt" sz="half" idx="10"/>
          </p:nvPr>
        </p:nvSpPr>
        <p:spPr/>
        <p:txBody>
          <a:bodyPr/>
          <a:lstStyle/>
          <a:p>
            <a:fld id="{9671CA92-2C71-4E71-9471-18FAA8F1DB51}" type="datetimeFigureOut">
              <a:rPr lang="en-US" smtClean="0"/>
              <a:t>10/19/2021</a:t>
            </a:fld>
            <a:endParaRPr lang="en-US"/>
          </a:p>
        </p:txBody>
      </p:sp>
      <p:sp>
        <p:nvSpPr>
          <p:cNvPr id="6" name="Footer Placeholder 5">
            <a:extLst>
              <a:ext uri="{FF2B5EF4-FFF2-40B4-BE49-F238E27FC236}">
                <a16:creationId xmlns:a16="http://schemas.microsoft.com/office/drawing/2014/main" id="{C8E3830F-4643-43B6-8E96-DCF7A54162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7F95-A5DA-4FDC-AA9F-5D196D076C34}"/>
              </a:ext>
            </a:extLst>
          </p:cNvPr>
          <p:cNvSpPr>
            <a:spLocks noGrp="1"/>
          </p:cNvSpPr>
          <p:nvPr>
            <p:ph type="sldNum" sz="quarter" idx="12"/>
          </p:nvPr>
        </p:nvSpPr>
        <p:spPr/>
        <p:txBody>
          <a:bodyPr/>
          <a:lstStyle/>
          <a:p>
            <a:fld id="{3254DD52-5AEE-4470-9E6D-E4EFF14D2DD9}" type="slidenum">
              <a:rPr lang="en-US" smtClean="0"/>
              <a:t>‹#›</a:t>
            </a:fld>
            <a:endParaRPr lang="en-US"/>
          </a:p>
        </p:txBody>
      </p:sp>
    </p:spTree>
    <p:extLst>
      <p:ext uri="{BB962C8B-B14F-4D97-AF65-F5344CB8AC3E}">
        <p14:creationId xmlns:p14="http://schemas.microsoft.com/office/powerpoint/2010/main" val="1500484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59CE4-1B01-46CA-B027-96FA134CF1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5D5F59-EBB8-4DEC-97E9-CB86C1229C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1C67E0-9EAB-4359-B5D6-E79283A870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98914B-60C9-40F7-ABC0-263751CB11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6BCC23-D6F8-4E0E-A802-EB761495B3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B631F6-EC41-426B-85D5-C46D73C57975}"/>
              </a:ext>
            </a:extLst>
          </p:cNvPr>
          <p:cNvSpPr>
            <a:spLocks noGrp="1"/>
          </p:cNvSpPr>
          <p:nvPr>
            <p:ph type="dt" sz="half" idx="10"/>
          </p:nvPr>
        </p:nvSpPr>
        <p:spPr/>
        <p:txBody>
          <a:bodyPr/>
          <a:lstStyle/>
          <a:p>
            <a:fld id="{9671CA92-2C71-4E71-9471-18FAA8F1DB51}" type="datetimeFigureOut">
              <a:rPr lang="en-US" smtClean="0"/>
              <a:t>10/19/2021</a:t>
            </a:fld>
            <a:endParaRPr lang="en-US"/>
          </a:p>
        </p:txBody>
      </p:sp>
      <p:sp>
        <p:nvSpPr>
          <p:cNvPr id="8" name="Footer Placeholder 7">
            <a:extLst>
              <a:ext uri="{FF2B5EF4-FFF2-40B4-BE49-F238E27FC236}">
                <a16:creationId xmlns:a16="http://schemas.microsoft.com/office/drawing/2014/main" id="{5AE33988-0AF0-409A-A685-10F91A6611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13AD9B-C292-46BE-82E0-573FD2BD1A76}"/>
              </a:ext>
            </a:extLst>
          </p:cNvPr>
          <p:cNvSpPr>
            <a:spLocks noGrp="1"/>
          </p:cNvSpPr>
          <p:nvPr>
            <p:ph type="sldNum" sz="quarter" idx="12"/>
          </p:nvPr>
        </p:nvSpPr>
        <p:spPr/>
        <p:txBody>
          <a:bodyPr/>
          <a:lstStyle/>
          <a:p>
            <a:fld id="{3254DD52-5AEE-4470-9E6D-E4EFF14D2DD9}" type="slidenum">
              <a:rPr lang="en-US" smtClean="0"/>
              <a:t>‹#›</a:t>
            </a:fld>
            <a:endParaRPr lang="en-US"/>
          </a:p>
        </p:txBody>
      </p:sp>
    </p:spTree>
    <p:extLst>
      <p:ext uri="{BB962C8B-B14F-4D97-AF65-F5344CB8AC3E}">
        <p14:creationId xmlns:p14="http://schemas.microsoft.com/office/powerpoint/2010/main" val="3977769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5AD43-4EF5-4D71-8243-509910054D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319489-E400-4260-A234-DA55B09F2A76}"/>
              </a:ext>
            </a:extLst>
          </p:cNvPr>
          <p:cNvSpPr>
            <a:spLocks noGrp="1"/>
          </p:cNvSpPr>
          <p:nvPr>
            <p:ph type="dt" sz="half" idx="10"/>
          </p:nvPr>
        </p:nvSpPr>
        <p:spPr/>
        <p:txBody>
          <a:bodyPr/>
          <a:lstStyle/>
          <a:p>
            <a:fld id="{9671CA92-2C71-4E71-9471-18FAA8F1DB51}" type="datetimeFigureOut">
              <a:rPr lang="en-US" smtClean="0"/>
              <a:t>10/19/2021</a:t>
            </a:fld>
            <a:endParaRPr lang="en-US"/>
          </a:p>
        </p:txBody>
      </p:sp>
      <p:sp>
        <p:nvSpPr>
          <p:cNvPr id="4" name="Footer Placeholder 3">
            <a:extLst>
              <a:ext uri="{FF2B5EF4-FFF2-40B4-BE49-F238E27FC236}">
                <a16:creationId xmlns:a16="http://schemas.microsoft.com/office/drawing/2014/main" id="{A411C8BE-1DD8-4637-98FA-1194C49F0C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A3A5DA7-210A-4CB7-AEC3-8C80A15DABC5}"/>
              </a:ext>
            </a:extLst>
          </p:cNvPr>
          <p:cNvSpPr>
            <a:spLocks noGrp="1"/>
          </p:cNvSpPr>
          <p:nvPr>
            <p:ph type="sldNum" sz="quarter" idx="12"/>
          </p:nvPr>
        </p:nvSpPr>
        <p:spPr/>
        <p:txBody>
          <a:bodyPr/>
          <a:lstStyle/>
          <a:p>
            <a:fld id="{3254DD52-5AEE-4470-9E6D-E4EFF14D2DD9}" type="slidenum">
              <a:rPr lang="en-US" smtClean="0"/>
              <a:t>‹#›</a:t>
            </a:fld>
            <a:endParaRPr lang="en-US"/>
          </a:p>
        </p:txBody>
      </p:sp>
    </p:spTree>
    <p:extLst>
      <p:ext uri="{BB962C8B-B14F-4D97-AF65-F5344CB8AC3E}">
        <p14:creationId xmlns:p14="http://schemas.microsoft.com/office/powerpoint/2010/main" val="1411921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7B7DB-78F4-48A5-BC35-44255CC7B92C}"/>
              </a:ext>
            </a:extLst>
          </p:cNvPr>
          <p:cNvSpPr>
            <a:spLocks noGrp="1"/>
          </p:cNvSpPr>
          <p:nvPr>
            <p:ph type="dt" sz="half" idx="10"/>
          </p:nvPr>
        </p:nvSpPr>
        <p:spPr/>
        <p:txBody>
          <a:bodyPr/>
          <a:lstStyle/>
          <a:p>
            <a:fld id="{9671CA92-2C71-4E71-9471-18FAA8F1DB51}" type="datetimeFigureOut">
              <a:rPr lang="en-US" smtClean="0"/>
              <a:t>10/19/2021</a:t>
            </a:fld>
            <a:endParaRPr lang="en-US"/>
          </a:p>
        </p:txBody>
      </p:sp>
      <p:sp>
        <p:nvSpPr>
          <p:cNvPr id="3" name="Footer Placeholder 2">
            <a:extLst>
              <a:ext uri="{FF2B5EF4-FFF2-40B4-BE49-F238E27FC236}">
                <a16:creationId xmlns:a16="http://schemas.microsoft.com/office/drawing/2014/main" id="{86295889-7D65-4DA1-9996-8C58670CC9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3F21ED-995B-4AC2-A9D9-44F661612445}"/>
              </a:ext>
            </a:extLst>
          </p:cNvPr>
          <p:cNvSpPr>
            <a:spLocks noGrp="1"/>
          </p:cNvSpPr>
          <p:nvPr>
            <p:ph type="sldNum" sz="quarter" idx="12"/>
          </p:nvPr>
        </p:nvSpPr>
        <p:spPr/>
        <p:txBody>
          <a:bodyPr/>
          <a:lstStyle/>
          <a:p>
            <a:fld id="{3254DD52-5AEE-4470-9E6D-E4EFF14D2DD9}" type="slidenum">
              <a:rPr lang="en-US" smtClean="0"/>
              <a:t>‹#›</a:t>
            </a:fld>
            <a:endParaRPr lang="en-US"/>
          </a:p>
        </p:txBody>
      </p:sp>
    </p:spTree>
    <p:extLst>
      <p:ext uri="{BB962C8B-B14F-4D97-AF65-F5344CB8AC3E}">
        <p14:creationId xmlns:p14="http://schemas.microsoft.com/office/powerpoint/2010/main" val="1976487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E6BBF-796A-4EF8-A031-78CF874471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C1A232-B76E-4BED-AE8B-78D9A04847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CB5018-860B-47F3-A3E3-4420378F46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61C011-F1BE-4A6F-90E6-1D724AB3132B}"/>
              </a:ext>
            </a:extLst>
          </p:cNvPr>
          <p:cNvSpPr>
            <a:spLocks noGrp="1"/>
          </p:cNvSpPr>
          <p:nvPr>
            <p:ph type="dt" sz="half" idx="10"/>
          </p:nvPr>
        </p:nvSpPr>
        <p:spPr/>
        <p:txBody>
          <a:bodyPr/>
          <a:lstStyle/>
          <a:p>
            <a:fld id="{9671CA92-2C71-4E71-9471-18FAA8F1DB51}" type="datetimeFigureOut">
              <a:rPr lang="en-US" smtClean="0"/>
              <a:t>10/19/2021</a:t>
            </a:fld>
            <a:endParaRPr lang="en-US"/>
          </a:p>
        </p:txBody>
      </p:sp>
      <p:sp>
        <p:nvSpPr>
          <p:cNvPr id="6" name="Footer Placeholder 5">
            <a:extLst>
              <a:ext uri="{FF2B5EF4-FFF2-40B4-BE49-F238E27FC236}">
                <a16:creationId xmlns:a16="http://schemas.microsoft.com/office/drawing/2014/main" id="{017A19A0-B664-4C23-BBDC-8425FDFA0B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0637FA-A773-47C8-B3E6-4C0418B06CC3}"/>
              </a:ext>
            </a:extLst>
          </p:cNvPr>
          <p:cNvSpPr>
            <a:spLocks noGrp="1"/>
          </p:cNvSpPr>
          <p:nvPr>
            <p:ph type="sldNum" sz="quarter" idx="12"/>
          </p:nvPr>
        </p:nvSpPr>
        <p:spPr/>
        <p:txBody>
          <a:bodyPr/>
          <a:lstStyle/>
          <a:p>
            <a:fld id="{3254DD52-5AEE-4470-9E6D-E4EFF14D2DD9}" type="slidenum">
              <a:rPr lang="en-US" smtClean="0"/>
              <a:t>‹#›</a:t>
            </a:fld>
            <a:endParaRPr lang="en-US"/>
          </a:p>
        </p:txBody>
      </p:sp>
    </p:spTree>
    <p:extLst>
      <p:ext uri="{BB962C8B-B14F-4D97-AF65-F5344CB8AC3E}">
        <p14:creationId xmlns:p14="http://schemas.microsoft.com/office/powerpoint/2010/main" val="703316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D672C-19C3-4E4D-AACC-271A412605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BC7724-1BDF-4925-A601-1C279DC102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893009-99F5-4A42-9F32-841241C43C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FD7699-C1AE-402D-8E9C-E206ECB74085}"/>
              </a:ext>
            </a:extLst>
          </p:cNvPr>
          <p:cNvSpPr>
            <a:spLocks noGrp="1"/>
          </p:cNvSpPr>
          <p:nvPr>
            <p:ph type="dt" sz="half" idx="10"/>
          </p:nvPr>
        </p:nvSpPr>
        <p:spPr/>
        <p:txBody>
          <a:bodyPr/>
          <a:lstStyle/>
          <a:p>
            <a:fld id="{9671CA92-2C71-4E71-9471-18FAA8F1DB51}" type="datetimeFigureOut">
              <a:rPr lang="en-US" smtClean="0"/>
              <a:t>10/19/2021</a:t>
            </a:fld>
            <a:endParaRPr lang="en-US"/>
          </a:p>
        </p:txBody>
      </p:sp>
      <p:sp>
        <p:nvSpPr>
          <p:cNvPr id="6" name="Footer Placeholder 5">
            <a:extLst>
              <a:ext uri="{FF2B5EF4-FFF2-40B4-BE49-F238E27FC236}">
                <a16:creationId xmlns:a16="http://schemas.microsoft.com/office/drawing/2014/main" id="{C3492F4F-EF01-489B-861E-F408FB5574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2320D7-3A9C-4625-B988-C3AE8380DB0B}"/>
              </a:ext>
            </a:extLst>
          </p:cNvPr>
          <p:cNvSpPr>
            <a:spLocks noGrp="1"/>
          </p:cNvSpPr>
          <p:nvPr>
            <p:ph type="sldNum" sz="quarter" idx="12"/>
          </p:nvPr>
        </p:nvSpPr>
        <p:spPr/>
        <p:txBody>
          <a:bodyPr/>
          <a:lstStyle/>
          <a:p>
            <a:fld id="{3254DD52-5AEE-4470-9E6D-E4EFF14D2DD9}" type="slidenum">
              <a:rPr lang="en-US" smtClean="0"/>
              <a:t>‹#›</a:t>
            </a:fld>
            <a:endParaRPr lang="en-US"/>
          </a:p>
        </p:txBody>
      </p:sp>
    </p:spTree>
    <p:extLst>
      <p:ext uri="{BB962C8B-B14F-4D97-AF65-F5344CB8AC3E}">
        <p14:creationId xmlns:p14="http://schemas.microsoft.com/office/powerpoint/2010/main" val="1077640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A89073-CB84-4ACD-84C2-AB74E9FFD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49A978-8163-48B0-8E3F-1E1AD9B717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72B37-339B-4386-83D3-A6EB7236A2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71CA92-2C71-4E71-9471-18FAA8F1DB51}" type="datetimeFigureOut">
              <a:rPr lang="en-US" smtClean="0"/>
              <a:t>10/19/2021</a:t>
            </a:fld>
            <a:endParaRPr lang="en-US"/>
          </a:p>
        </p:txBody>
      </p:sp>
      <p:sp>
        <p:nvSpPr>
          <p:cNvPr id="5" name="Footer Placeholder 4">
            <a:extLst>
              <a:ext uri="{FF2B5EF4-FFF2-40B4-BE49-F238E27FC236}">
                <a16:creationId xmlns:a16="http://schemas.microsoft.com/office/drawing/2014/main" id="{8894A485-834B-4BBF-A475-7B4DBFEA94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84B0B8-A3A6-46BD-91C8-07CB3E95B7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54DD52-5AEE-4470-9E6D-E4EFF14D2DD9}" type="slidenum">
              <a:rPr lang="en-US" smtClean="0"/>
              <a:t>‹#›</a:t>
            </a:fld>
            <a:endParaRPr lang="en-US"/>
          </a:p>
        </p:txBody>
      </p:sp>
    </p:spTree>
    <p:extLst>
      <p:ext uri="{BB962C8B-B14F-4D97-AF65-F5344CB8AC3E}">
        <p14:creationId xmlns:p14="http://schemas.microsoft.com/office/powerpoint/2010/main" val="3245092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3.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DD318AB-9B2B-478E-9106-8ECCC95111A7}"/>
              </a:ext>
            </a:extLst>
          </p:cNvPr>
          <p:cNvSpPr/>
          <p:nvPr/>
        </p:nvSpPr>
        <p:spPr>
          <a:xfrm>
            <a:off x="146586" y="1990886"/>
            <a:ext cx="7666555" cy="1077218"/>
          </a:xfrm>
          <a:prstGeom prst="rect">
            <a:avLst/>
          </a:prstGeom>
        </p:spPr>
        <p:txBody>
          <a:bodyPr wrap="square">
            <a:spAutoFit/>
          </a:bodyPr>
          <a:lstStyle/>
          <a:p>
            <a:pPr indent="-457200"/>
            <a:r>
              <a:rPr lang="en-US" sz="3200" b="1" dirty="0">
                <a:solidFill>
                  <a:srgbClr val="FFC000"/>
                </a:solidFill>
                <a:effectLst>
                  <a:outerShdw blurRad="38100" dist="38100" dir="2700000" algn="tl">
                    <a:srgbClr val="000000">
                      <a:alpha val="43137"/>
                    </a:srgbClr>
                  </a:outerShdw>
                </a:effectLst>
              </a:rPr>
              <a:t>Tectonic Terraces at the Triple Junction:</a:t>
            </a:r>
          </a:p>
          <a:p>
            <a:pPr indent="-457200" algn="r"/>
            <a:r>
              <a:rPr lang="en-US" sz="3200" b="1" dirty="0">
                <a:solidFill>
                  <a:schemeClr val="accent4">
                    <a:lumMod val="20000"/>
                    <a:lumOff val="80000"/>
                  </a:schemeClr>
                </a:solidFill>
                <a:effectLst>
                  <a:outerShdw blurRad="38100" dist="38100" dir="2700000" algn="tl">
                    <a:srgbClr val="000000">
                      <a:alpha val="43137"/>
                    </a:srgbClr>
                  </a:outerShdw>
                </a:effectLst>
              </a:rPr>
              <a:t>How can this help with seismic hazards?</a:t>
            </a:r>
          </a:p>
        </p:txBody>
      </p:sp>
      <p:pic>
        <p:nvPicPr>
          <p:cNvPr id="37" name="Picture 36" descr="A close up of a logo&#10;&#10;Description automatically generated">
            <a:extLst>
              <a:ext uri="{FF2B5EF4-FFF2-40B4-BE49-F238E27FC236}">
                <a16:creationId xmlns:a16="http://schemas.microsoft.com/office/drawing/2014/main" id="{FF6A9150-A6D8-4970-9B98-0649ADA7775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6586" y="192642"/>
            <a:ext cx="5035083" cy="1798244"/>
          </a:xfrm>
          <a:prstGeom prst="rect">
            <a:avLst/>
          </a:prstGeom>
        </p:spPr>
      </p:pic>
      <p:sp>
        <p:nvSpPr>
          <p:cNvPr id="9" name="Rectangle 8">
            <a:extLst>
              <a:ext uri="{FF2B5EF4-FFF2-40B4-BE49-F238E27FC236}">
                <a16:creationId xmlns:a16="http://schemas.microsoft.com/office/drawing/2014/main" id="{3ABB7898-8047-4EF1-A3B1-C39AC98A1577}"/>
              </a:ext>
            </a:extLst>
          </p:cNvPr>
          <p:cNvSpPr/>
          <p:nvPr/>
        </p:nvSpPr>
        <p:spPr>
          <a:xfrm>
            <a:off x="7447880" y="4948206"/>
            <a:ext cx="4702873" cy="1384995"/>
          </a:xfrm>
          <a:prstGeom prst="rect">
            <a:avLst/>
          </a:prstGeom>
        </p:spPr>
        <p:txBody>
          <a:bodyPr wrap="square">
            <a:spAutoFit/>
          </a:bodyPr>
          <a:lstStyle/>
          <a:p>
            <a:r>
              <a:rPr lang="en-US" sz="2400" b="1" dirty="0">
                <a:solidFill>
                  <a:srgbClr val="FFC000"/>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Jason “Jay” R. Patton Ph.D. PG 9758</a:t>
            </a:r>
          </a:p>
          <a:p>
            <a:r>
              <a:rPr lang="en-US" sz="2000" dirty="0">
                <a:solidFill>
                  <a:schemeClr val="bg1">
                    <a:lumMod val="75000"/>
                  </a:schemeClr>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Engineering Geologist</a:t>
            </a:r>
            <a:br>
              <a:rPr lang="en-US" sz="2000" dirty="0">
                <a:solidFill>
                  <a:schemeClr val="bg1">
                    <a:lumMod val="75000"/>
                  </a:schemeClr>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br>
            <a:r>
              <a:rPr lang="en-US" sz="2000" dirty="0">
                <a:solidFill>
                  <a:schemeClr val="bg1">
                    <a:lumMod val="75000"/>
                  </a:schemeClr>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Tsunami Unit/CGS Seismic Hazards Program</a:t>
            </a:r>
          </a:p>
          <a:p>
            <a:r>
              <a:rPr lang="en-US" sz="2000" dirty="0">
                <a:solidFill>
                  <a:schemeClr val="bg1">
                    <a:lumMod val="75000"/>
                  </a:schemeClr>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Jason.Patton@conservation.ca.gov </a:t>
            </a:r>
          </a:p>
        </p:txBody>
      </p:sp>
      <p:pic>
        <p:nvPicPr>
          <p:cNvPr id="3" name="Picture 2" descr="A group of people in clothing&#10;&#10;Description automatically generated with medium confidence">
            <a:extLst>
              <a:ext uri="{FF2B5EF4-FFF2-40B4-BE49-F238E27FC236}">
                <a16:creationId xmlns:a16="http://schemas.microsoft.com/office/drawing/2014/main" id="{8F6F709C-E905-4BB3-84CC-772C84078D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6849" y="68705"/>
            <a:ext cx="4233904" cy="3175428"/>
          </a:xfrm>
          <a:prstGeom prst="rect">
            <a:avLst/>
          </a:prstGeom>
        </p:spPr>
      </p:pic>
      <p:sp>
        <p:nvSpPr>
          <p:cNvPr id="5" name="TextBox 4">
            <a:extLst>
              <a:ext uri="{FF2B5EF4-FFF2-40B4-BE49-F238E27FC236}">
                <a16:creationId xmlns:a16="http://schemas.microsoft.com/office/drawing/2014/main" id="{5A177621-03D3-48F5-A2CF-52DBC22084E5}"/>
              </a:ext>
            </a:extLst>
          </p:cNvPr>
          <p:cNvSpPr txBox="1"/>
          <p:nvPr/>
        </p:nvSpPr>
        <p:spPr>
          <a:xfrm>
            <a:off x="10303286" y="3244133"/>
            <a:ext cx="1951175" cy="230832"/>
          </a:xfrm>
          <a:prstGeom prst="rect">
            <a:avLst/>
          </a:prstGeom>
          <a:noFill/>
        </p:spPr>
        <p:txBody>
          <a:bodyPr wrap="none" rtlCol="0">
            <a:spAutoFit/>
          </a:bodyPr>
          <a:lstStyle/>
          <a:p>
            <a:r>
              <a:rPr lang="en-US" sz="900" b="1" dirty="0">
                <a:solidFill>
                  <a:schemeClr val="bg1">
                    <a:lumMod val="50000"/>
                  </a:schemeClr>
                </a:solidFill>
              </a:rPr>
              <a:t>https://giphy.com/explore/abcnews</a:t>
            </a:r>
          </a:p>
        </p:txBody>
      </p:sp>
      <p:pic>
        <p:nvPicPr>
          <p:cNvPr id="7" name="Picture 6" descr="Map&#10;&#10;Description automatically generated">
            <a:extLst>
              <a:ext uri="{FF2B5EF4-FFF2-40B4-BE49-F238E27FC236}">
                <a16:creationId xmlns:a16="http://schemas.microsoft.com/office/drawing/2014/main" id="{0719B7DF-BB1A-4989-8125-D503FA900ADA}"/>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106680" y="3124153"/>
            <a:ext cx="7212793" cy="3472511"/>
          </a:xfrm>
          <a:prstGeom prst="rect">
            <a:avLst/>
          </a:prstGeom>
        </p:spPr>
      </p:pic>
      <p:sp>
        <p:nvSpPr>
          <p:cNvPr id="13" name="TextBox 12">
            <a:extLst>
              <a:ext uri="{FF2B5EF4-FFF2-40B4-BE49-F238E27FC236}">
                <a16:creationId xmlns:a16="http://schemas.microsoft.com/office/drawing/2014/main" id="{7DE5F2BC-657B-46C3-857E-1A3DDFB041CE}"/>
              </a:ext>
            </a:extLst>
          </p:cNvPr>
          <p:cNvSpPr txBox="1"/>
          <p:nvPr/>
        </p:nvSpPr>
        <p:spPr>
          <a:xfrm>
            <a:off x="7382447" y="6419561"/>
            <a:ext cx="4443845" cy="230832"/>
          </a:xfrm>
          <a:prstGeom prst="rect">
            <a:avLst/>
          </a:prstGeom>
          <a:noFill/>
        </p:spPr>
        <p:txBody>
          <a:bodyPr wrap="none" rtlCol="0">
            <a:spAutoFit/>
          </a:bodyPr>
          <a:lstStyle/>
          <a:p>
            <a:r>
              <a:rPr lang="en-US" sz="900" b="1" dirty="0">
                <a:solidFill>
                  <a:schemeClr val="bg1">
                    <a:lumMod val="75000"/>
                  </a:schemeClr>
                </a:solidFill>
              </a:rPr>
              <a:t>https://earthobservatory.nasa.gov/images/92529/the-most-erosive-area-on-the-padma</a:t>
            </a:r>
          </a:p>
        </p:txBody>
      </p:sp>
    </p:spTree>
    <p:extLst>
      <p:ext uri="{BB962C8B-B14F-4D97-AF65-F5344CB8AC3E}">
        <p14:creationId xmlns:p14="http://schemas.microsoft.com/office/powerpoint/2010/main" val="2423316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A2280634-6570-43E0-8515-813FF8E104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1" y="0"/>
            <a:ext cx="12168378" cy="6858000"/>
          </a:xfrm>
          <a:prstGeom prst="rect">
            <a:avLst/>
          </a:prstGeom>
        </p:spPr>
      </p:pic>
      <p:cxnSp>
        <p:nvCxnSpPr>
          <p:cNvPr id="15" name="Straight Arrow Connector 14">
            <a:extLst>
              <a:ext uri="{FF2B5EF4-FFF2-40B4-BE49-F238E27FC236}">
                <a16:creationId xmlns:a16="http://schemas.microsoft.com/office/drawing/2014/main" id="{20085D6D-F536-4C14-B355-B3E2F9712453}"/>
              </a:ext>
            </a:extLst>
          </p:cNvPr>
          <p:cNvCxnSpPr/>
          <p:nvPr/>
        </p:nvCxnSpPr>
        <p:spPr>
          <a:xfrm flipH="1" flipV="1">
            <a:off x="1371600" y="1111250"/>
            <a:ext cx="419100" cy="1714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1E312D6-9AA9-4CF6-AA6F-16244AA021B6}"/>
              </a:ext>
            </a:extLst>
          </p:cNvPr>
          <p:cNvCxnSpPr/>
          <p:nvPr/>
        </p:nvCxnSpPr>
        <p:spPr>
          <a:xfrm flipH="1" flipV="1">
            <a:off x="11271250" y="3206750"/>
            <a:ext cx="419100" cy="1714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2275876-25D0-4B3A-85AB-77C47CED0525}"/>
              </a:ext>
            </a:extLst>
          </p:cNvPr>
          <p:cNvCxnSpPr>
            <a:cxnSpLocks/>
          </p:cNvCxnSpPr>
          <p:nvPr/>
        </p:nvCxnSpPr>
        <p:spPr>
          <a:xfrm flipH="1" flipV="1">
            <a:off x="5416550" y="698500"/>
            <a:ext cx="444500" cy="889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F5504E02-158C-48E9-8CE2-8D44A4604DDE}"/>
              </a:ext>
            </a:extLst>
          </p:cNvPr>
          <p:cNvSpPr/>
          <p:nvPr/>
        </p:nvSpPr>
        <p:spPr>
          <a:xfrm>
            <a:off x="1097280" y="3429000"/>
            <a:ext cx="2385060" cy="1866900"/>
          </a:xfrm>
          <a:prstGeom prst="rect">
            <a:avLst/>
          </a:prstGeom>
          <a:noFill/>
          <a:ln w="38100">
            <a:solidFill>
              <a:schemeClr val="accent4">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EC352D2-5B4B-41ED-945F-B9B3A06FC625}"/>
              </a:ext>
            </a:extLst>
          </p:cNvPr>
          <p:cNvSpPr/>
          <p:nvPr/>
        </p:nvSpPr>
        <p:spPr>
          <a:xfrm>
            <a:off x="7886700" y="5021580"/>
            <a:ext cx="1897380" cy="1219200"/>
          </a:xfrm>
          <a:prstGeom prst="rect">
            <a:avLst/>
          </a:prstGeom>
          <a:noFill/>
          <a:ln w="38100">
            <a:solidFill>
              <a:schemeClr val="accent4">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711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D494959B-9896-4C50-AD7C-455FD6F9C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4492"/>
            <a:ext cx="12192000" cy="4832537"/>
          </a:xfrm>
          <a:prstGeom prst="rect">
            <a:avLst/>
          </a:prstGeom>
        </p:spPr>
      </p:pic>
      <p:sp>
        <p:nvSpPr>
          <p:cNvPr id="6" name="Rectangle 5">
            <a:extLst>
              <a:ext uri="{FF2B5EF4-FFF2-40B4-BE49-F238E27FC236}">
                <a16:creationId xmlns:a16="http://schemas.microsoft.com/office/drawing/2014/main" id="{7E3C19D8-5F08-4DCF-8F06-B6B4C5414016}"/>
              </a:ext>
            </a:extLst>
          </p:cNvPr>
          <p:cNvSpPr/>
          <p:nvPr/>
        </p:nvSpPr>
        <p:spPr>
          <a:xfrm rot="-2700000">
            <a:off x="7955278" y="2979981"/>
            <a:ext cx="1979629" cy="1688959"/>
          </a:xfrm>
          <a:prstGeom prst="rect">
            <a:avLst/>
          </a:prstGeom>
          <a:noFill/>
          <a:ln>
            <a:solidFill>
              <a:srgbClr val="FFC000"/>
            </a:solidFill>
          </a:ln>
          <a:effectLst>
            <a:outerShdw blurRad="381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4705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a landmass&#10;&#10;Description automatically generated with low confidence">
            <a:extLst>
              <a:ext uri="{FF2B5EF4-FFF2-40B4-BE49-F238E27FC236}">
                <a16:creationId xmlns:a16="http://schemas.microsoft.com/office/drawing/2014/main" id="{F7F15AB2-23EA-4166-8B1D-347D875ECC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22733"/>
            <a:ext cx="12192000" cy="4118211"/>
          </a:xfrm>
          <a:prstGeom prst="rect">
            <a:avLst/>
          </a:prstGeom>
        </p:spPr>
      </p:pic>
      <p:sp>
        <p:nvSpPr>
          <p:cNvPr id="2" name="TextBox 1">
            <a:extLst>
              <a:ext uri="{FF2B5EF4-FFF2-40B4-BE49-F238E27FC236}">
                <a16:creationId xmlns:a16="http://schemas.microsoft.com/office/drawing/2014/main" id="{223F2CC6-CCDF-4EF1-AAE1-80B56254850C}"/>
              </a:ext>
            </a:extLst>
          </p:cNvPr>
          <p:cNvSpPr txBox="1"/>
          <p:nvPr/>
        </p:nvSpPr>
        <p:spPr>
          <a:xfrm>
            <a:off x="96520" y="331594"/>
            <a:ext cx="4426468" cy="584775"/>
          </a:xfrm>
          <a:prstGeom prst="rect">
            <a:avLst/>
          </a:prstGeom>
          <a:noFill/>
        </p:spPr>
        <p:txBody>
          <a:bodyPr wrap="none" rtlCol="0">
            <a:spAutoFit/>
          </a:bodyPr>
          <a:lstStyle/>
          <a:p>
            <a:r>
              <a:rPr lang="en-US" sz="3200" b="1" dirty="0">
                <a:solidFill>
                  <a:srgbClr val="FFC000"/>
                </a:solidFill>
                <a:effectLst>
                  <a:outerShdw blurRad="38100" dist="38100" dir="2700000" algn="tl">
                    <a:srgbClr val="000000">
                      <a:alpha val="43137"/>
                    </a:srgbClr>
                  </a:outerShdw>
                </a:effectLst>
              </a:rPr>
              <a:t>Relative Elevation Model</a:t>
            </a:r>
          </a:p>
        </p:txBody>
      </p:sp>
      <p:sp>
        <p:nvSpPr>
          <p:cNvPr id="7" name="TextBox 6">
            <a:extLst>
              <a:ext uri="{FF2B5EF4-FFF2-40B4-BE49-F238E27FC236}">
                <a16:creationId xmlns:a16="http://schemas.microsoft.com/office/drawing/2014/main" id="{4E14A93A-4930-4B1E-A9AB-921CA500D727}"/>
              </a:ext>
            </a:extLst>
          </p:cNvPr>
          <p:cNvSpPr txBox="1"/>
          <p:nvPr/>
        </p:nvSpPr>
        <p:spPr>
          <a:xfrm>
            <a:off x="4815840" y="23818"/>
            <a:ext cx="7239000" cy="1200329"/>
          </a:xfrm>
          <a:prstGeom prst="rect">
            <a:avLst/>
          </a:prstGeom>
          <a:noFill/>
        </p:spPr>
        <p:txBody>
          <a:bodyPr wrap="square" rtlCol="0">
            <a:spAutoFit/>
          </a:bodyPr>
          <a:lstStyle/>
          <a:p>
            <a:r>
              <a:rPr lang="en-US" sz="2400" b="1" dirty="0">
                <a:solidFill>
                  <a:srgbClr val="FFFF00"/>
                </a:solidFill>
                <a:effectLst>
                  <a:outerShdw blurRad="38100" dist="38100" dir="2700000" algn="tl">
                    <a:srgbClr val="000000">
                      <a:alpha val="43137"/>
                    </a:srgbClr>
                  </a:outerShdw>
                </a:effectLst>
              </a:rPr>
              <a:t>Relative Elevation represents the elevation of landforms relative to the water surface elevation of the modern river channel.</a:t>
            </a:r>
          </a:p>
        </p:txBody>
      </p:sp>
      <p:sp>
        <p:nvSpPr>
          <p:cNvPr id="8" name="TextBox 7">
            <a:extLst>
              <a:ext uri="{FF2B5EF4-FFF2-40B4-BE49-F238E27FC236}">
                <a16:creationId xmlns:a16="http://schemas.microsoft.com/office/drawing/2014/main" id="{AA5AACBB-A8C4-4DD7-8CFB-EB6488AF4690}"/>
              </a:ext>
            </a:extLst>
          </p:cNvPr>
          <p:cNvSpPr txBox="1"/>
          <p:nvPr/>
        </p:nvSpPr>
        <p:spPr>
          <a:xfrm>
            <a:off x="0" y="1224147"/>
            <a:ext cx="12192000" cy="1015663"/>
          </a:xfrm>
          <a:prstGeom prst="rect">
            <a:avLst/>
          </a:prstGeom>
          <a:noFill/>
        </p:spPr>
        <p:txBody>
          <a:bodyPr wrap="square" rtlCol="0">
            <a:spAutoFit/>
          </a:bodyPr>
          <a:lstStyle/>
          <a:p>
            <a:r>
              <a:rPr lang="en-US" sz="2000" b="1" dirty="0">
                <a:solidFill>
                  <a:schemeClr val="bg1"/>
                </a:solidFill>
                <a:effectLst>
                  <a:outerShdw blurRad="38100" dist="38100" dir="2700000" algn="tl">
                    <a:srgbClr val="000000">
                      <a:alpha val="43137"/>
                    </a:srgbClr>
                  </a:outerShdw>
                </a:effectLst>
              </a:rPr>
              <a:t>Step 1: Use modern active channel to create a “baselevel” elevation model (BLEM) that extends the active </a:t>
            </a:r>
          </a:p>
          <a:p>
            <a:r>
              <a:rPr lang="en-US" sz="2000" b="1" dirty="0">
                <a:solidFill>
                  <a:schemeClr val="bg1"/>
                </a:solidFill>
                <a:effectLst>
                  <a:outerShdw blurRad="38100" dist="38100" dir="2700000" algn="tl">
                    <a:srgbClr val="000000">
                      <a:alpha val="43137"/>
                    </a:srgbClr>
                  </a:outerShdw>
                </a:effectLst>
              </a:rPr>
              <a:t>              channel elevation beneath the adjacent terraces and hillsides. This example uses SPLINE extrapolation.</a:t>
            </a:r>
          </a:p>
          <a:p>
            <a:r>
              <a:rPr lang="en-US" sz="2000" b="1" dirty="0">
                <a:solidFill>
                  <a:schemeClr val="bg1"/>
                </a:solidFill>
                <a:effectLst>
                  <a:outerShdw blurRad="38100" dist="38100" dir="2700000" algn="tl">
                    <a:srgbClr val="000000">
                      <a:alpha val="43137"/>
                    </a:srgbClr>
                  </a:outerShdw>
                </a:effectLst>
              </a:rPr>
              <a:t>Step 2: Subtract the BLEM from the modern topography (DEM to calculate the Relative Elevation Model (REM).</a:t>
            </a:r>
          </a:p>
        </p:txBody>
      </p:sp>
    </p:spTree>
    <p:extLst>
      <p:ext uri="{BB962C8B-B14F-4D97-AF65-F5344CB8AC3E}">
        <p14:creationId xmlns:p14="http://schemas.microsoft.com/office/powerpoint/2010/main" val="241728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2DF8D781-BD14-47A2-AB52-D42F4876EE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9"/>
            <a:ext cx="12192000" cy="6686656"/>
          </a:xfrm>
          <a:prstGeom prst="rect">
            <a:avLst/>
          </a:prstGeom>
        </p:spPr>
      </p:pic>
    </p:spTree>
    <p:extLst>
      <p:ext uri="{BB962C8B-B14F-4D97-AF65-F5344CB8AC3E}">
        <p14:creationId xmlns:p14="http://schemas.microsoft.com/office/powerpoint/2010/main" val="1555514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line chart&#10;&#10;Description automatically generated">
            <a:extLst>
              <a:ext uri="{FF2B5EF4-FFF2-40B4-BE49-F238E27FC236}">
                <a16:creationId xmlns:a16="http://schemas.microsoft.com/office/drawing/2014/main" id="{534312FE-E4E2-41FE-A4F4-6C3D2C5F6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18773"/>
            <a:ext cx="12192000" cy="5255172"/>
          </a:xfrm>
          <a:prstGeom prst="rect">
            <a:avLst/>
          </a:prstGeom>
        </p:spPr>
      </p:pic>
      <p:sp>
        <p:nvSpPr>
          <p:cNvPr id="2" name="Rectangle 1">
            <a:extLst>
              <a:ext uri="{FF2B5EF4-FFF2-40B4-BE49-F238E27FC236}">
                <a16:creationId xmlns:a16="http://schemas.microsoft.com/office/drawing/2014/main" id="{E2D299F6-0215-4095-8413-F666D23E6320}"/>
              </a:ext>
            </a:extLst>
          </p:cNvPr>
          <p:cNvSpPr/>
          <p:nvPr/>
        </p:nvSpPr>
        <p:spPr>
          <a:xfrm>
            <a:off x="1901439" y="2909843"/>
            <a:ext cx="367469" cy="1025495"/>
          </a:xfrm>
          <a:prstGeom prst="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8817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screenshot, clock, display&#10;&#10;Description automatically generated">
            <a:extLst>
              <a:ext uri="{FF2B5EF4-FFF2-40B4-BE49-F238E27FC236}">
                <a16:creationId xmlns:a16="http://schemas.microsoft.com/office/drawing/2014/main" id="{6C52A3F6-8065-44EA-A5FB-D53102FC5D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5092"/>
            <a:ext cx="12192000" cy="6324600"/>
          </a:xfrm>
          <a:prstGeom prst="rect">
            <a:avLst/>
          </a:prstGeom>
        </p:spPr>
      </p:pic>
      <p:sp>
        <p:nvSpPr>
          <p:cNvPr id="2" name="TextBox 1">
            <a:extLst>
              <a:ext uri="{FF2B5EF4-FFF2-40B4-BE49-F238E27FC236}">
                <a16:creationId xmlns:a16="http://schemas.microsoft.com/office/drawing/2014/main" id="{C8D3DFFE-78F3-406B-BFBB-34EDF8B6BA48}"/>
              </a:ext>
            </a:extLst>
          </p:cNvPr>
          <p:cNvSpPr txBox="1"/>
          <p:nvPr/>
        </p:nvSpPr>
        <p:spPr>
          <a:xfrm>
            <a:off x="0" y="-52525"/>
            <a:ext cx="2989665"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Terrace Profiles - DEM</a:t>
            </a:r>
          </a:p>
        </p:txBody>
      </p:sp>
    </p:spTree>
    <p:extLst>
      <p:ext uri="{BB962C8B-B14F-4D97-AF65-F5344CB8AC3E}">
        <p14:creationId xmlns:p14="http://schemas.microsoft.com/office/powerpoint/2010/main" val="1642519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screenshot, clock, display&#10;&#10;Description automatically generated">
            <a:extLst>
              <a:ext uri="{FF2B5EF4-FFF2-40B4-BE49-F238E27FC236}">
                <a16:creationId xmlns:a16="http://schemas.microsoft.com/office/drawing/2014/main" id="{6C52A3F6-8065-44EA-A5FB-D53102FC5D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5092"/>
            <a:ext cx="12192000" cy="6324600"/>
          </a:xfrm>
          <a:prstGeom prst="rect">
            <a:avLst/>
          </a:prstGeom>
        </p:spPr>
      </p:pic>
      <p:pic>
        <p:nvPicPr>
          <p:cNvPr id="3" name="Picture 2" descr="Graphical user interface&#10;&#10;Description automatically generated with low confidence">
            <a:extLst>
              <a:ext uri="{FF2B5EF4-FFF2-40B4-BE49-F238E27FC236}">
                <a16:creationId xmlns:a16="http://schemas.microsoft.com/office/drawing/2014/main" id="{FE341790-48A1-4594-9A2A-1E865776BE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5092"/>
            <a:ext cx="12192000" cy="6324600"/>
          </a:xfrm>
          <a:prstGeom prst="rect">
            <a:avLst/>
          </a:prstGeom>
        </p:spPr>
      </p:pic>
      <p:sp>
        <p:nvSpPr>
          <p:cNvPr id="4" name="TextBox 3">
            <a:extLst>
              <a:ext uri="{FF2B5EF4-FFF2-40B4-BE49-F238E27FC236}">
                <a16:creationId xmlns:a16="http://schemas.microsoft.com/office/drawing/2014/main" id="{FF751EA8-E0E4-45E6-950E-6F0D0393A7C6}"/>
              </a:ext>
            </a:extLst>
          </p:cNvPr>
          <p:cNvSpPr txBox="1"/>
          <p:nvPr/>
        </p:nvSpPr>
        <p:spPr>
          <a:xfrm>
            <a:off x="0" y="-52525"/>
            <a:ext cx="2989665"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Terrace Profiles - REM</a:t>
            </a:r>
          </a:p>
        </p:txBody>
      </p:sp>
    </p:spTree>
    <p:extLst>
      <p:ext uri="{BB962C8B-B14F-4D97-AF65-F5344CB8AC3E}">
        <p14:creationId xmlns:p14="http://schemas.microsoft.com/office/powerpoint/2010/main" val="2863056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screenshot, clock, display&#10;&#10;Description automatically generated">
            <a:extLst>
              <a:ext uri="{FF2B5EF4-FFF2-40B4-BE49-F238E27FC236}">
                <a16:creationId xmlns:a16="http://schemas.microsoft.com/office/drawing/2014/main" id="{7EF0C545-2EDD-4169-9372-DCC9FAF5C3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
            <a:ext cx="12192000" cy="6324600"/>
          </a:xfrm>
          <a:prstGeom prst="rect">
            <a:avLst/>
          </a:prstGeom>
        </p:spPr>
      </p:pic>
      <p:pic>
        <p:nvPicPr>
          <p:cNvPr id="3" name="Picture 2" descr="A screenshot of a computer&#10;&#10;Description automatically generated with medium confidence">
            <a:extLst>
              <a:ext uri="{FF2B5EF4-FFF2-40B4-BE49-F238E27FC236}">
                <a16:creationId xmlns:a16="http://schemas.microsoft.com/office/drawing/2014/main" id="{B328EAFF-C280-42F8-8CBB-8F6124BDD3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
            <a:ext cx="12192000" cy="6324600"/>
          </a:xfrm>
          <a:prstGeom prst="rect">
            <a:avLst/>
          </a:prstGeom>
        </p:spPr>
      </p:pic>
      <p:sp>
        <p:nvSpPr>
          <p:cNvPr id="4" name="TextBox 3">
            <a:extLst>
              <a:ext uri="{FF2B5EF4-FFF2-40B4-BE49-F238E27FC236}">
                <a16:creationId xmlns:a16="http://schemas.microsoft.com/office/drawing/2014/main" id="{DEDB6547-23DE-4EEC-8917-A8D617839B90}"/>
              </a:ext>
            </a:extLst>
          </p:cNvPr>
          <p:cNvSpPr txBox="1"/>
          <p:nvPr/>
        </p:nvSpPr>
        <p:spPr>
          <a:xfrm>
            <a:off x="0" y="-52525"/>
            <a:ext cx="2989665"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Terrace Profiles - REM</a:t>
            </a:r>
          </a:p>
        </p:txBody>
      </p:sp>
    </p:spTree>
    <p:extLst>
      <p:ext uri="{BB962C8B-B14F-4D97-AF65-F5344CB8AC3E}">
        <p14:creationId xmlns:p14="http://schemas.microsoft.com/office/powerpoint/2010/main" val="12786340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410098-A381-4E17-8421-62B5F3511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7227455" cy="6657976"/>
          </a:xfrm>
          <a:prstGeom prst="rect">
            <a:avLst/>
          </a:prstGeom>
          <a:ln w="28575">
            <a:solidFill>
              <a:schemeClr val="bg1"/>
            </a:solidFill>
          </a:ln>
        </p:spPr>
      </p:pic>
      <p:sp>
        <p:nvSpPr>
          <p:cNvPr id="8" name="TextBox 7">
            <a:extLst>
              <a:ext uri="{FF2B5EF4-FFF2-40B4-BE49-F238E27FC236}">
                <a16:creationId xmlns:a16="http://schemas.microsoft.com/office/drawing/2014/main" id="{C81592AC-7E94-42C9-B518-46E5620E425C}"/>
              </a:ext>
            </a:extLst>
          </p:cNvPr>
          <p:cNvSpPr txBox="1"/>
          <p:nvPr/>
        </p:nvSpPr>
        <p:spPr>
          <a:xfrm>
            <a:off x="7625288" y="613411"/>
            <a:ext cx="4204762" cy="830997"/>
          </a:xfrm>
          <a:prstGeom prst="rect">
            <a:avLst/>
          </a:prstGeom>
          <a:no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rPr>
              <a:t>Using a preliminary correlation, I update the slip rates. </a:t>
            </a:r>
          </a:p>
        </p:txBody>
      </p:sp>
      <p:pic>
        <p:nvPicPr>
          <p:cNvPr id="9" name="Picture 8">
            <a:extLst>
              <a:ext uri="{FF2B5EF4-FFF2-40B4-BE49-F238E27FC236}">
                <a16:creationId xmlns:a16="http://schemas.microsoft.com/office/drawing/2014/main" id="{5F35AA03-2B4C-46D6-B36A-6782AF051351}"/>
              </a:ext>
            </a:extLst>
          </p:cNvPr>
          <p:cNvPicPr>
            <a:picLocks noChangeAspect="1"/>
          </p:cNvPicPr>
          <p:nvPr/>
        </p:nvPicPr>
        <p:blipFill rotWithShape="1">
          <a:blip r:embed="rId4"/>
          <a:srcRect l="2941" t="1328" r="1691" b="2194"/>
          <a:stretch/>
        </p:blipFill>
        <p:spPr>
          <a:xfrm>
            <a:off x="8592555" y="2381250"/>
            <a:ext cx="2988575" cy="2260601"/>
          </a:xfrm>
          <a:prstGeom prst="rect">
            <a:avLst/>
          </a:prstGeom>
        </p:spPr>
      </p:pic>
      <p:sp>
        <p:nvSpPr>
          <p:cNvPr id="10" name="TextBox 9">
            <a:extLst>
              <a:ext uri="{FF2B5EF4-FFF2-40B4-BE49-F238E27FC236}">
                <a16:creationId xmlns:a16="http://schemas.microsoft.com/office/drawing/2014/main" id="{DFCE6BDF-3971-4104-8371-2231810C1781}"/>
              </a:ext>
            </a:extLst>
          </p:cNvPr>
          <p:cNvSpPr txBox="1"/>
          <p:nvPr/>
        </p:nvSpPr>
        <p:spPr>
          <a:xfrm>
            <a:off x="8592555" y="1650112"/>
            <a:ext cx="1505215" cy="646331"/>
          </a:xfrm>
          <a:prstGeom prst="rect">
            <a:avLst/>
          </a:prstGeom>
          <a:noFill/>
        </p:spPr>
        <p:txBody>
          <a:bodyPr wrap="square">
            <a:spAutoFit/>
          </a:bodyPr>
          <a:lstStyle/>
          <a:p>
            <a:pPr algn="ctr"/>
            <a:r>
              <a:rPr lang="en-US" sz="1800" b="1" dirty="0">
                <a:solidFill>
                  <a:schemeClr val="bg1"/>
                </a:solidFill>
                <a:effectLst>
                  <a:outerShdw blurRad="38100" dist="38100" dir="2700000" algn="tl">
                    <a:srgbClr val="000000">
                      <a:alpha val="43137"/>
                    </a:srgbClr>
                  </a:outerShdw>
                </a:effectLst>
              </a:rPr>
              <a:t>Incision </a:t>
            </a:r>
            <a:r>
              <a:rPr lang="en-US" b="1" dirty="0">
                <a:solidFill>
                  <a:schemeClr val="bg1"/>
                </a:solidFill>
                <a:effectLst>
                  <a:outerShdw blurRad="38100" dist="38100" dir="2700000" algn="tl">
                    <a:srgbClr val="000000">
                      <a:alpha val="43137"/>
                    </a:srgbClr>
                  </a:outerShdw>
                </a:effectLst>
              </a:rPr>
              <a:t>Rate</a:t>
            </a:r>
          </a:p>
          <a:p>
            <a:pPr algn="ctr"/>
            <a:r>
              <a:rPr lang="en-US" b="1" dirty="0">
                <a:solidFill>
                  <a:schemeClr val="bg1"/>
                </a:solidFill>
                <a:effectLst>
                  <a:outerShdw blurRad="38100" dist="38100" dir="2700000" algn="tl">
                    <a:srgbClr val="000000">
                      <a:alpha val="43137"/>
                    </a:srgbClr>
                  </a:outerShdw>
                </a:effectLst>
              </a:rPr>
              <a:t>mm/</a:t>
            </a:r>
            <a:r>
              <a:rPr lang="en-US" b="1" dirty="0" err="1">
                <a:solidFill>
                  <a:schemeClr val="bg1"/>
                </a:solidFill>
                <a:effectLst>
                  <a:outerShdw blurRad="38100" dist="38100" dir="2700000" algn="tl">
                    <a:srgbClr val="000000">
                      <a:alpha val="43137"/>
                    </a:srgbClr>
                  </a:outerShdw>
                </a:effectLst>
              </a:rPr>
              <a:t>yr</a:t>
            </a:r>
            <a:endParaRPr lang="en-US" dirty="0"/>
          </a:p>
        </p:txBody>
      </p:sp>
      <p:sp>
        <p:nvSpPr>
          <p:cNvPr id="13" name="TextBox 12">
            <a:extLst>
              <a:ext uri="{FF2B5EF4-FFF2-40B4-BE49-F238E27FC236}">
                <a16:creationId xmlns:a16="http://schemas.microsoft.com/office/drawing/2014/main" id="{E987B527-CC4C-4684-B85C-C55E8C6D284C}"/>
              </a:ext>
            </a:extLst>
          </p:cNvPr>
          <p:cNvSpPr txBox="1"/>
          <p:nvPr/>
        </p:nvSpPr>
        <p:spPr>
          <a:xfrm>
            <a:off x="10195560" y="1629454"/>
            <a:ext cx="1385570" cy="646331"/>
          </a:xfrm>
          <a:prstGeom prst="rect">
            <a:avLst/>
          </a:prstGeom>
          <a:noFill/>
        </p:spPr>
        <p:txBody>
          <a:bodyPr wrap="square">
            <a:spAutoFit/>
          </a:bodyPr>
          <a:lstStyle/>
          <a:p>
            <a:pPr algn="ctr"/>
            <a:r>
              <a:rPr lang="en-US" sz="1800" b="1" dirty="0">
                <a:solidFill>
                  <a:schemeClr val="bg1"/>
                </a:solidFill>
                <a:effectLst>
                  <a:outerShdw blurRad="38100" dist="38100" dir="2700000" algn="tl">
                    <a:srgbClr val="000000">
                      <a:alpha val="43137"/>
                    </a:srgbClr>
                  </a:outerShdw>
                </a:effectLst>
              </a:rPr>
              <a:t>Correlated</a:t>
            </a:r>
          </a:p>
          <a:p>
            <a:pPr algn="ctr"/>
            <a:r>
              <a:rPr lang="en-US" b="1" dirty="0">
                <a:solidFill>
                  <a:schemeClr val="bg1"/>
                </a:solidFill>
                <a:effectLst>
                  <a:outerShdw blurRad="38100" dist="38100" dir="2700000" algn="tl">
                    <a:srgbClr val="000000">
                      <a:alpha val="43137"/>
                    </a:srgbClr>
                  </a:outerShdw>
                </a:effectLst>
              </a:rPr>
              <a:t>Rate mm/</a:t>
            </a:r>
            <a:r>
              <a:rPr lang="en-US" b="1" dirty="0" err="1">
                <a:solidFill>
                  <a:schemeClr val="bg1"/>
                </a:solidFill>
                <a:effectLst>
                  <a:outerShdw blurRad="38100" dist="38100" dir="2700000" algn="tl">
                    <a:srgbClr val="000000">
                      <a:alpha val="43137"/>
                    </a:srgbClr>
                  </a:outerShdw>
                </a:effectLst>
              </a:rPr>
              <a:t>yr</a:t>
            </a:r>
            <a:endParaRPr lang="en-US" dirty="0"/>
          </a:p>
        </p:txBody>
      </p:sp>
      <p:sp>
        <p:nvSpPr>
          <p:cNvPr id="15" name="TextBox 14">
            <a:extLst>
              <a:ext uri="{FF2B5EF4-FFF2-40B4-BE49-F238E27FC236}">
                <a16:creationId xmlns:a16="http://schemas.microsoft.com/office/drawing/2014/main" id="{05756D6D-8861-425E-9FD6-E2EC9B131613}"/>
              </a:ext>
            </a:extLst>
          </p:cNvPr>
          <p:cNvSpPr txBox="1"/>
          <p:nvPr/>
        </p:nvSpPr>
        <p:spPr>
          <a:xfrm>
            <a:off x="7935857" y="2478292"/>
            <a:ext cx="533400" cy="369332"/>
          </a:xfrm>
          <a:prstGeom prst="rect">
            <a:avLst/>
          </a:prstGeom>
          <a:noFill/>
        </p:spPr>
        <p:txBody>
          <a:bodyPr wrap="square">
            <a:spAutoFit/>
          </a:bodyPr>
          <a:lstStyle/>
          <a:p>
            <a:pPr algn="ctr"/>
            <a:r>
              <a:rPr lang="en-US" sz="1800" b="1" dirty="0">
                <a:solidFill>
                  <a:schemeClr val="bg1"/>
                </a:solidFill>
                <a:effectLst>
                  <a:outerShdw blurRad="38100" dist="38100" dir="2700000" algn="tl">
                    <a:srgbClr val="000000">
                      <a:alpha val="43137"/>
                    </a:srgbClr>
                  </a:outerShdw>
                </a:effectLst>
              </a:rPr>
              <a:t>T-4</a:t>
            </a:r>
            <a:endParaRPr lang="en-US" dirty="0"/>
          </a:p>
        </p:txBody>
      </p:sp>
      <p:sp>
        <p:nvSpPr>
          <p:cNvPr id="16" name="TextBox 15">
            <a:extLst>
              <a:ext uri="{FF2B5EF4-FFF2-40B4-BE49-F238E27FC236}">
                <a16:creationId xmlns:a16="http://schemas.microsoft.com/office/drawing/2014/main" id="{5721DE50-B555-4053-8620-6259BD683068}"/>
              </a:ext>
            </a:extLst>
          </p:cNvPr>
          <p:cNvSpPr txBox="1"/>
          <p:nvPr/>
        </p:nvSpPr>
        <p:spPr>
          <a:xfrm>
            <a:off x="7935857" y="2865466"/>
            <a:ext cx="533400" cy="369332"/>
          </a:xfrm>
          <a:prstGeom prst="rect">
            <a:avLst/>
          </a:prstGeom>
          <a:noFill/>
        </p:spPr>
        <p:txBody>
          <a:bodyPr wrap="square">
            <a:spAutoFit/>
          </a:bodyPr>
          <a:lstStyle/>
          <a:p>
            <a:pPr algn="ctr"/>
            <a:r>
              <a:rPr lang="en-US" sz="1800" b="1" dirty="0">
                <a:solidFill>
                  <a:schemeClr val="bg1"/>
                </a:solidFill>
                <a:effectLst>
                  <a:outerShdw blurRad="38100" dist="38100" dir="2700000" algn="tl">
                    <a:srgbClr val="000000">
                      <a:alpha val="43137"/>
                    </a:srgbClr>
                  </a:outerShdw>
                </a:effectLst>
              </a:rPr>
              <a:t>T-7</a:t>
            </a:r>
            <a:endParaRPr lang="en-US" dirty="0"/>
          </a:p>
        </p:txBody>
      </p:sp>
      <p:sp>
        <p:nvSpPr>
          <p:cNvPr id="17" name="TextBox 16">
            <a:extLst>
              <a:ext uri="{FF2B5EF4-FFF2-40B4-BE49-F238E27FC236}">
                <a16:creationId xmlns:a16="http://schemas.microsoft.com/office/drawing/2014/main" id="{5E82AAD4-C351-41F5-8562-4A295B91C3EF}"/>
              </a:ext>
            </a:extLst>
          </p:cNvPr>
          <p:cNvSpPr txBox="1"/>
          <p:nvPr/>
        </p:nvSpPr>
        <p:spPr>
          <a:xfrm>
            <a:off x="7935857" y="3337031"/>
            <a:ext cx="533400" cy="369332"/>
          </a:xfrm>
          <a:prstGeom prst="rect">
            <a:avLst/>
          </a:prstGeom>
          <a:noFill/>
        </p:spPr>
        <p:txBody>
          <a:bodyPr wrap="square">
            <a:spAutoFit/>
          </a:bodyPr>
          <a:lstStyle/>
          <a:p>
            <a:pPr algn="ctr"/>
            <a:r>
              <a:rPr lang="en-US" sz="1800" b="1" dirty="0">
                <a:solidFill>
                  <a:schemeClr val="bg1"/>
                </a:solidFill>
                <a:effectLst>
                  <a:outerShdw blurRad="38100" dist="38100" dir="2700000" algn="tl">
                    <a:srgbClr val="000000">
                      <a:alpha val="43137"/>
                    </a:srgbClr>
                  </a:outerShdw>
                </a:effectLst>
              </a:rPr>
              <a:t>T-7</a:t>
            </a:r>
            <a:endParaRPr lang="en-US" dirty="0"/>
          </a:p>
        </p:txBody>
      </p:sp>
      <p:sp>
        <p:nvSpPr>
          <p:cNvPr id="18" name="TextBox 17">
            <a:extLst>
              <a:ext uri="{FF2B5EF4-FFF2-40B4-BE49-F238E27FC236}">
                <a16:creationId xmlns:a16="http://schemas.microsoft.com/office/drawing/2014/main" id="{3EA66B39-BAE6-4AB0-901D-4A40DCC7743C}"/>
              </a:ext>
            </a:extLst>
          </p:cNvPr>
          <p:cNvSpPr txBox="1"/>
          <p:nvPr/>
        </p:nvSpPr>
        <p:spPr>
          <a:xfrm>
            <a:off x="7791450" y="3731763"/>
            <a:ext cx="769936" cy="369332"/>
          </a:xfrm>
          <a:prstGeom prst="rect">
            <a:avLst/>
          </a:prstGeom>
          <a:noFill/>
        </p:spPr>
        <p:txBody>
          <a:bodyPr wrap="square">
            <a:spAutoFit/>
          </a:bodyPr>
          <a:lstStyle/>
          <a:p>
            <a:pPr algn="ctr"/>
            <a:r>
              <a:rPr lang="en-US" sz="1800" b="1" dirty="0">
                <a:solidFill>
                  <a:schemeClr val="bg1"/>
                </a:solidFill>
                <a:effectLst>
                  <a:outerShdw blurRad="38100" dist="38100" dir="2700000" algn="tl">
                    <a:srgbClr val="000000">
                      <a:alpha val="43137"/>
                    </a:srgbClr>
                  </a:outerShdw>
                </a:effectLst>
              </a:rPr>
              <a:t>Mean</a:t>
            </a:r>
            <a:endParaRPr lang="en-US" dirty="0"/>
          </a:p>
        </p:txBody>
      </p:sp>
      <p:sp>
        <p:nvSpPr>
          <p:cNvPr id="19" name="TextBox 18">
            <a:extLst>
              <a:ext uri="{FF2B5EF4-FFF2-40B4-BE49-F238E27FC236}">
                <a16:creationId xmlns:a16="http://schemas.microsoft.com/office/drawing/2014/main" id="{9A3EDE73-5A42-4FC9-9B65-9790AE14C5E0}"/>
              </a:ext>
            </a:extLst>
          </p:cNvPr>
          <p:cNvSpPr txBox="1"/>
          <p:nvPr/>
        </p:nvSpPr>
        <p:spPr>
          <a:xfrm>
            <a:off x="7791450" y="4200081"/>
            <a:ext cx="769936" cy="369332"/>
          </a:xfrm>
          <a:prstGeom prst="rect">
            <a:avLst/>
          </a:prstGeom>
          <a:noFill/>
        </p:spPr>
        <p:txBody>
          <a:bodyPr wrap="square">
            <a:spAutoFit/>
          </a:bodyPr>
          <a:lstStyle/>
          <a:p>
            <a:pPr algn="ctr"/>
            <a:r>
              <a:rPr lang="en-US" sz="1800" b="1" dirty="0">
                <a:solidFill>
                  <a:schemeClr val="bg1"/>
                </a:solidFill>
                <a:effectLst>
                  <a:outerShdw blurRad="38100" dist="38100" dir="2700000" algn="tl">
                    <a:srgbClr val="000000">
                      <a:alpha val="43137"/>
                    </a:srgbClr>
                  </a:outerShdw>
                </a:effectLst>
              </a:rPr>
              <a:t>Std D</a:t>
            </a:r>
            <a:endParaRPr lang="en-US" dirty="0"/>
          </a:p>
        </p:txBody>
      </p:sp>
    </p:spTree>
    <p:extLst>
      <p:ext uri="{BB962C8B-B14F-4D97-AF65-F5344CB8AC3E}">
        <p14:creationId xmlns:p14="http://schemas.microsoft.com/office/powerpoint/2010/main" val="2669328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F45AF2DB-C33A-4071-90FB-C434ECF566BC}"/>
              </a:ext>
            </a:extLst>
          </p:cNvPr>
          <p:cNvSpPr txBox="1"/>
          <p:nvPr/>
        </p:nvSpPr>
        <p:spPr>
          <a:xfrm>
            <a:off x="797090" y="7169448"/>
            <a:ext cx="8579634" cy="3908762"/>
          </a:xfrm>
          <a:prstGeom prst="rect">
            <a:avLst/>
          </a:prstGeom>
          <a:noFill/>
        </p:spPr>
        <p:txBody>
          <a:bodyPr wrap="square" rtlCol="0">
            <a:spAutoFit/>
          </a:bodyPr>
          <a:lstStyle/>
          <a:p>
            <a:r>
              <a:rPr lang="en-US" sz="3200" b="1" dirty="0">
                <a:solidFill>
                  <a:schemeClr val="accent4">
                    <a:lumMod val="20000"/>
                    <a:lumOff val="80000"/>
                  </a:schemeClr>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List of Partners</a:t>
            </a:r>
          </a:p>
          <a:p>
            <a:pPr lvl="2"/>
            <a:r>
              <a:rPr lang="en-US" sz="2400" b="1" dirty="0">
                <a:solidFill>
                  <a:schemeClr val="accent4">
                    <a:lumMod val="20000"/>
                    <a:lumOff val="80000"/>
                  </a:schemeClr>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California Geological Survey</a:t>
            </a:r>
          </a:p>
          <a:p>
            <a:pPr lvl="2"/>
            <a:r>
              <a:rPr lang="en-US" sz="2400" b="1" dirty="0">
                <a:solidFill>
                  <a:schemeClr val="accent4">
                    <a:lumMod val="20000"/>
                    <a:lumOff val="80000"/>
                  </a:schemeClr>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California Governor's Office of Emergency Services</a:t>
            </a:r>
          </a:p>
          <a:p>
            <a:pPr lvl="2"/>
            <a:r>
              <a:rPr lang="en-US" sz="2400" b="1" dirty="0">
                <a:solidFill>
                  <a:schemeClr val="accent4">
                    <a:lumMod val="20000"/>
                    <a:lumOff val="80000"/>
                  </a:schemeClr>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County and City Officials in Humboldt County</a:t>
            </a:r>
          </a:p>
          <a:p>
            <a:pPr lvl="2"/>
            <a:r>
              <a:rPr lang="en-US" sz="2400" b="1" dirty="0">
                <a:solidFill>
                  <a:schemeClr val="accent4">
                    <a:lumMod val="20000"/>
                    <a:lumOff val="80000"/>
                  </a:schemeClr>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Redwood Coast Tsunami Work Group</a:t>
            </a:r>
          </a:p>
          <a:p>
            <a:pPr lvl="2"/>
            <a:r>
              <a:rPr lang="en-US" sz="2400" b="1" dirty="0">
                <a:solidFill>
                  <a:schemeClr val="accent4">
                    <a:lumMod val="20000"/>
                    <a:lumOff val="80000"/>
                  </a:schemeClr>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National Weather Service</a:t>
            </a:r>
          </a:p>
          <a:p>
            <a:pPr lvl="2"/>
            <a:r>
              <a:rPr lang="en-US" sz="2400" b="1" dirty="0">
                <a:solidFill>
                  <a:schemeClr val="accent4">
                    <a:lumMod val="20000"/>
                    <a:lumOff val="80000"/>
                  </a:schemeClr>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Humboldt State University</a:t>
            </a:r>
          </a:p>
          <a:p>
            <a:pPr lvl="2"/>
            <a:r>
              <a:rPr lang="en-US" sz="2400" b="1" dirty="0">
                <a:solidFill>
                  <a:schemeClr val="accent4">
                    <a:lumMod val="20000"/>
                    <a:lumOff val="80000"/>
                  </a:schemeClr>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University of Southern California</a:t>
            </a:r>
          </a:p>
          <a:p>
            <a:pPr lvl="2"/>
            <a:r>
              <a:rPr lang="en-US" sz="2400" b="1" dirty="0">
                <a:solidFill>
                  <a:schemeClr val="accent4">
                    <a:lumMod val="20000"/>
                    <a:lumOff val="80000"/>
                  </a:schemeClr>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AECOM</a:t>
            </a:r>
          </a:p>
          <a:p>
            <a:pPr lvl="2"/>
            <a:r>
              <a:rPr lang="en-US" sz="2400" b="1" dirty="0">
                <a:solidFill>
                  <a:schemeClr val="accent4">
                    <a:lumMod val="20000"/>
                    <a:lumOff val="80000"/>
                  </a:schemeClr>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National Tsunami Hazard Mitigation Program</a:t>
            </a:r>
          </a:p>
        </p:txBody>
      </p:sp>
      <p:sp>
        <p:nvSpPr>
          <p:cNvPr id="31" name="Rectangle 30">
            <a:extLst>
              <a:ext uri="{FF2B5EF4-FFF2-40B4-BE49-F238E27FC236}">
                <a16:creationId xmlns:a16="http://schemas.microsoft.com/office/drawing/2014/main" id="{6BE47199-C14C-4A95-9AA7-1D83AA335AE1}"/>
              </a:ext>
            </a:extLst>
          </p:cNvPr>
          <p:cNvSpPr/>
          <p:nvPr/>
        </p:nvSpPr>
        <p:spPr>
          <a:xfrm>
            <a:off x="224802" y="261788"/>
            <a:ext cx="4554799" cy="523220"/>
          </a:xfrm>
          <a:prstGeom prst="rect">
            <a:avLst/>
          </a:prstGeom>
        </p:spPr>
        <p:txBody>
          <a:bodyPr wrap="square">
            <a:spAutoFit/>
          </a:bodyPr>
          <a:lstStyle/>
          <a:p>
            <a:r>
              <a:rPr lang="en-US" sz="2800" b="1" dirty="0">
                <a:solidFill>
                  <a:schemeClr val="bg1"/>
                </a:solidFill>
                <a:effectLst>
                  <a:outerShdw blurRad="38100" dist="38100" dir="2700000" algn="tl">
                    <a:srgbClr val="000000">
                      <a:alpha val="43137"/>
                    </a:srgbClr>
                  </a:outerShdw>
                </a:effectLst>
                <a:latin typeface="Lora" panose="00000500000000000000" pitchFamily="2" charset="0"/>
                <a:ea typeface="Roboto" panose="02000000000000000000" pitchFamily="2" charset="0"/>
                <a:cs typeface="Roboto" panose="02000000000000000000" pitchFamily="2" charset="0"/>
              </a:rPr>
              <a:t>What is Next?</a:t>
            </a:r>
            <a:endParaRPr lang="en-US" sz="2800" dirty="0">
              <a:solidFill>
                <a:schemeClr val="bg1"/>
              </a:solidFill>
              <a:effectLst>
                <a:outerShdw blurRad="38100" dist="38100" dir="2700000" algn="tl">
                  <a:srgbClr val="000000">
                    <a:alpha val="43137"/>
                  </a:srgbClr>
                </a:outerShdw>
              </a:effectLst>
              <a:latin typeface="Lora" panose="00000500000000000000" pitchFamily="2" charset="0"/>
            </a:endParaRPr>
          </a:p>
        </p:txBody>
      </p:sp>
      <p:sp>
        <p:nvSpPr>
          <p:cNvPr id="16" name="TextBox 15">
            <a:extLst>
              <a:ext uri="{FF2B5EF4-FFF2-40B4-BE49-F238E27FC236}">
                <a16:creationId xmlns:a16="http://schemas.microsoft.com/office/drawing/2014/main" id="{7C599880-2297-4046-96CD-4577BCBB426A}"/>
              </a:ext>
            </a:extLst>
          </p:cNvPr>
          <p:cNvSpPr txBox="1"/>
          <p:nvPr/>
        </p:nvSpPr>
        <p:spPr>
          <a:xfrm>
            <a:off x="0" y="6651144"/>
            <a:ext cx="3066865" cy="230832"/>
          </a:xfrm>
          <a:prstGeom prst="rect">
            <a:avLst/>
          </a:prstGeom>
          <a:noFill/>
        </p:spPr>
        <p:txBody>
          <a:bodyPr wrap="none" rtlCol="0">
            <a:spAutoFit/>
          </a:bodyPr>
          <a:lstStyle/>
          <a:p>
            <a:r>
              <a:rPr lang="en-US" sz="900" b="1" dirty="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California Department of Conservation | tsunami.ca.gov</a:t>
            </a:r>
          </a:p>
        </p:txBody>
      </p:sp>
      <p:sp>
        <p:nvSpPr>
          <p:cNvPr id="15" name="Rectangle 14">
            <a:extLst>
              <a:ext uri="{FF2B5EF4-FFF2-40B4-BE49-F238E27FC236}">
                <a16:creationId xmlns:a16="http://schemas.microsoft.com/office/drawing/2014/main" id="{C424E59F-01D8-49CE-AD7B-530735E40E10}"/>
              </a:ext>
            </a:extLst>
          </p:cNvPr>
          <p:cNvSpPr/>
          <p:nvPr/>
        </p:nvSpPr>
        <p:spPr>
          <a:xfrm>
            <a:off x="146586" y="1120676"/>
            <a:ext cx="6997164" cy="4154984"/>
          </a:xfrm>
          <a:prstGeom prst="rect">
            <a:avLst/>
          </a:prstGeom>
        </p:spPr>
        <p:txBody>
          <a:bodyPr wrap="square">
            <a:spAutoFit/>
          </a:bodyPr>
          <a:lstStyle/>
          <a:p>
            <a:r>
              <a:rPr lang="en-US" sz="2400" b="1" dirty="0">
                <a:solidFill>
                  <a:srgbClr val="FDB515"/>
                </a:solidFill>
                <a:effectLst>
                  <a:outerShdw blurRad="38100" dist="38100" dir="2700000" algn="tl">
                    <a:srgbClr val="000000">
                      <a:alpha val="43137"/>
                    </a:srgbClr>
                  </a:outerShdw>
                </a:effectLst>
                <a:latin typeface="Lora" panose="00000500000000000000" pitchFamily="2" charset="0"/>
                <a:ea typeface="Roboto" panose="02000000000000000000" pitchFamily="2" charset="0"/>
                <a:cs typeface="Roboto" panose="02000000000000000000" pitchFamily="2" charset="0"/>
              </a:rPr>
              <a:t>Terraces:</a:t>
            </a:r>
          </a:p>
          <a:p>
            <a:pPr marL="742950" lvl="1" indent="-285750">
              <a:buFont typeface="Arial" panose="020B0604020202020204" pitchFamily="34" charset="0"/>
              <a:buChar char="•"/>
            </a:pPr>
            <a:r>
              <a:rPr lang="en-US" sz="2400" b="1" dirty="0">
                <a:solidFill>
                  <a:srgbClr val="FDB515"/>
                </a:solidFill>
                <a:effectLst>
                  <a:outerShdw blurRad="38100" dist="38100" dir="2700000" algn="tl">
                    <a:srgbClr val="000000">
                      <a:alpha val="43137"/>
                    </a:srgbClr>
                  </a:outerShdw>
                </a:effectLst>
                <a:latin typeface="Lora" panose="00000500000000000000" pitchFamily="2" charset="0"/>
                <a:ea typeface="Roboto" panose="02000000000000000000" pitchFamily="2" charset="0"/>
                <a:cs typeface="Roboto" panose="02000000000000000000" pitchFamily="2" charset="0"/>
              </a:rPr>
              <a:t>field mapping and stratigraphy work</a:t>
            </a:r>
          </a:p>
          <a:p>
            <a:pPr marL="742950" lvl="1" indent="-285750">
              <a:buFont typeface="Arial" panose="020B0604020202020204" pitchFamily="34" charset="0"/>
              <a:buChar char="•"/>
            </a:pPr>
            <a:r>
              <a:rPr lang="en-US" sz="2400" b="1" dirty="0">
                <a:solidFill>
                  <a:srgbClr val="FDB515"/>
                </a:solidFill>
                <a:effectLst>
                  <a:outerShdw blurRad="38100" dist="38100" dir="2700000" algn="tl">
                    <a:srgbClr val="000000">
                      <a:alpha val="43137"/>
                    </a:srgbClr>
                  </a:outerShdw>
                </a:effectLst>
                <a:latin typeface="Lora" panose="00000500000000000000" pitchFamily="2" charset="0"/>
                <a:ea typeface="Roboto" panose="02000000000000000000" pitchFamily="2" charset="0"/>
                <a:cs typeface="Roboto" panose="02000000000000000000" pitchFamily="2" charset="0"/>
              </a:rPr>
              <a:t>additional </a:t>
            </a:r>
            <a:r>
              <a:rPr lang="en-US" sz="2400" b="1" dirty="0" err="1">
                <a:solidFill>
                  <a:srgbClr val="FDB515"/>
                </a:solidFill>
                <a:effectLst>
                  <a:outerShdw blurRad="38100" dist="38100" dir="2700000" algn="tl">
                    <a:srgbClr val="000000">
                      <a:alpha val="43137"/>
                    </a:srgbClr>
                  </a:outerShdw>
                </a:effectLst>
                <a:latin typeface="Lora" panose="00000500000000000000" pitchFamily="2" charset="0"/>
                <a:ea typeface="Roboto" panose="02000000000000000000" pitchFamily="2" charset="0"/>
                <a:cs typeface="Roboto" panose="02000000000000000000" pitchFamily="2" charset="0"/>
              </a:rPr>
              <a:t>geochron</a:t>
            </a:r>
            <a:r>
              <a:rPr lang="en-US" sz="2400" b="1" dirty="0">
                <a:solidFill>
                  <a:srgbClr val="FDB515"/>
                </a:solidFill>
                <a:effectLst>
                  <a:outerShdw blurRad="38100" dist="38100" dir="2700000" algn="tl">
                    <a:srgbClr val="000000">
                      <a:alpha val="43137"/>
                    </a:srgbClr>
                  </a:outerShdw>
                </a:effectLst>
                <a:latin typeface="Lora" panose="00000500000000000000" pitchFamily="2" charset="0"/>
                <a:ea typeface="Roboto" panose="02000000000000000000" pitchFamily="2" charset="0"/>
                <a:cs typeface="Roboto" panose="02000000000000000000" pitchFamily="2" charset="0"/>
              </a:rPr>
              <a:t> analysis</a:t>
            </a:r>
          </a:p>
          <a:p>
            <a:r>
              <a:rPr lang="en-US" sz="2400" b="1" dirty="0">
                <a:solidFill>
                  <a:srgbClr val="FDB515"/>
                </a:solidFill>
                <a:effectLst>
                  <a:outerShdw blurRad="38100" dist="38100" dir="2700000" algn="tl">
                    <a:srgbClr val="000000">
                      <a:alpha val="43137"/>
                    </a:srgbClr>
                  </a:outerShdw>
                </a:effectLst>
                <a:latin typeface="Lora" panose="00000500000000000000" pitchFamily="2" charset="0"/>
                <a:ea typeface="Roboto" panose="02000000000000000000" pitchFamily="2" charset="0"/>
                <a:cs typeface="Roboto" panose="02000000000000000000" pitchFamily="2" charset="0"/>
              </a:rPr>
              <a:t>Tectonics:</a:t>
            </a:r>
          </a:p>
          <a:p>
            <a:pPr marL="742950" lvl="1" indent="-285750">
              <a:buFont typeface="Arial" panose="020B0604020202020204" pitchFamily="34" charset="0"/>
              <a:buChar char="•"/>
            </a:pPr>
            <a:r>
              <a:rPr lang="en-US" sz="2400" b="1" dirty="0">
                <a:solidFill>
                  <a:srgbClr val="FDB515"/>
                </a:solidFill>
                <a:effectLst>
                  <a:outerShdw blurRad="38100" dist="38100" dir="2700000" algn="tl">
                    <a:srgbClr val="000000">
                      <a:alpha val="43137"/>
                    </a:srgbClr>
                  </a:outerShdw>
                </a:effectLst>
                <a:latin typeface="Lora" panose="00000500000000000000" pitchFamily="2" charset="0"/>
                <a:ea typeface="Roboto" panose="02000000000000000000" pitchFamily="2" charset="0"/>
                <a:cs typeface="Roboto" panose="02000000000000000000" pitchFamily="2" charset="0"/>
              </a:rPr>
              <a:t>fault trenching</a:t>
            </a:r>
          </a:p>
          <a:p>
            <a:r>
              <a:rPr lang="en-US" sz="2400" b="1" dirty="0">
                <a:solidFill>
                  <a:srgbClr val="FDB515"/>
                </a:solidFill>
                <a:effectLst>
                  <a:outerShdw blurRad="38100" dist="38100" dir="2700000" algn="tl">
                    <a:srgbClr val="000000">
                      <a:alpha val="43137"/>
                    </a:srgbClr>
                  </a:outerShdw>
                </a:effectLst>
                <a:latin typeface="Lora" panose="00000500000000000000" pitchFamily="2" charset="0"/>
                <a:ea typeface="Roboto" panose="02000000000000000000" pitchFamily="2" charset="0"/>
                <a:cs typeface="Roboto" panose="02000000000000000000" pitchFamily="2" charset="0"/>
              </a:rPr>
              <a:t>Geodesy:</a:t>
            </a:r>
          </a:p>
          <a:p>
            <a:pPr marL="742950" lvl="1" indent="-285750">
              <a:buFont typeface="Arial" panose="020B0604020202020204" pitchFamily="34" charset="0"/>
              <a:buChar char="•"/>
            </a:pPr>
            <a:r>
              <a:rPr lang="en-US" sz="2400" b="1" dirty="0">
                <a:solidFill>
                  <a:srgbClr val="FDB515"/>
                </a:solidFill>
                <a:effectLst>
                  <a:outerShdw blurRad="38100" dist="38100" dir="2700000" algn="tl">
                    <a:srgbClr val="000000">
                      <a:alpha val="43137"/>
                    </a:srgbClr>
                  </a:outerShdw>
                </a:effectLst>
                <a:latin typeface="Lora" panose="00000500000000000000" pitchFamily="2" charset="0"/>
                <a:ea typeface="Roboto" panose="02000000000000000000" pitchFamily="2" charset="0"/>
                <a:cs typeface="Roboto" panose="02000000000000000000" pitchFamily="2" charset="0"/>
              </a:rPr>
              <a:t>reviewing Blackwell 2020 InSAR data&gt;&gt;&gt;</a:t>
            </a:r>
          </a:p>
          <a:p>
            <a:pPr marL="742950" lvl="1" indent="-285750">
              <a:buFont typeface="Arial" panose="020B0604020202020204" pitchFamily="34" charset="0"/>
              <a:buChar char="•"/>
            </a:pPr>
            <a:r>
              <a:rPr lang="en-US" sz="2400" b="1" dirty="0">
                <a:solidFill>
                  <a:srgbClr val="FDB515"/>
                </a:solidFill>
                <a:effectLst>
                  <a:outerShdw blurRad="38100" dist="38100" dir="2700000" algn="tl">
                    <a:srgbClr val="000000">
                      <a:alpha val="43137"/>
                    </a:srgbClr>
                  </a:outerShdw>
                </a:effectLst>
                <a:latin typeface="Lora" panose="00000500000000000000" pitchFamily="2" charset="0"/>
                <a:ea typeface="Roboto" panose="02000000000000000000" pitchFamily="2" charset="0"/>
                <a:cs typeface="Roboto" panose="02000000000000000000" pitchFamily="2" charset="0"/>
              </a:rPr>
              <a:t>revisit campaign GPS sites from Todd Williams’ work</a:t>
            </a:r>
          </a:p>
          <a:p>
            <a:pPr marL="742950" lvl="1" indent="-285750">
              <a:buFont typeface="Arial" panose="020B0604020202020204" pitchFamily="34" charset="0"/>
              <a:buChar char="•"/>
            </a:pPr>
            <a:r>
              <a:rPr lang="en-US" sz="2400" b="1" dirty="0">
                <a:solidFill>
                  <a:srgbClr val="FDB515"/>
                </a:solidFill>
                <a:effectLst>
                  <a:outerShdw blurRad="38100" dist="38100" dir="2700000" algn="tl">
                    <a:srgbClr val="000000">
                      <a:alpha val="43137"/>
                    </a:srgbClr>
                  </a:outerShdw>
                </a:effectLst>
                <a:latin typeface="Lora" panose="00000500000000000000" pitchFamily="2" charset="0"/>
                <a:ea typeface="Roboto" panose="02000000000000000000" pitchFamily="2" charset="0"/>
                <a:cs typeface="Roboto" panose="02000000000000000000" pitchFamily="2" charset="0"/>
              </a:rPr>
              <a:t>install new geodetic transects across mapped faults</a:t>
            </a:r>
            <a:endParaRPr lang="en-US" sz="2400" dirty="0">
              <a:solidFill>
                <a:srgbClr val="FDB515"/>
              </a:solidFill>
              <a:effectLst>
                <a:outerShdw blurRad="38100" dist="38100" dir="2700000" algn="tl">
                  <a:srgbClr val="000000">
                    <a:alpha val="43137"/>
                  </a:srgbClr>
                </a:outerShdw>
              </a:effectLst>
              <a:latin typeface="Lora" panose="00000500000000000000" pitchFamily="2" charset="0"/>
            </a:endParaRPr>
          </a:p>
        </p:txBody>
      </p:sp>
      <p:pic>
        <p:nvPicPr>
          <p:cNvPr id="3" name="Picture 2">
            <a:extLst>
              <a:ext uri="{FF2B5EF4-FFF2-40B4-BE49-F238E27FC236}">
                <a16:creationId xmlns:a16="http://schemas.microsoft.com/office/drawing/2014/main" id="{933CF77F-D1CE-44BB-B1A9-B8E6712D83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7904" y="0"/>
            <a:ext cx="4434096" cy="6651144"/>
          </a:xfrm>
          <a:prstGeom prst="rect">
            <a:avLst/>
          </a:prstGeom>
        </p:spPr>
      </p:pic>
    </p:spTree>
    <p:extLst>
      <p:ext uri="{BB962C8B-B14F-4D97-AF65-F5344CB8AC3E}">
        <p14:creationId xmlns:p14="http://schemas.microsoft.com/office/powerpoint/2010/main" val="3596799845"/>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D3ED681A-B5EF-4FEE-BE49-53EF768893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5591" y="0"/>
            <a:ext cx="3946409" cy="6678538"/>
          </a:xfrm>
          <a:prstGeom prst="rect">
            <a:avLst/>
          </a:prstGeom>
        </p:spPr>
      </p:pic>
      <p:pic>
        <p:nvPicPr>
          <p:cNvPr id="8" name="Picture 7" descr="Map&#10;&#10;Description automatically generated">
            <a:extLst>
              <a:ext uri="{FF2B5EF4-FFF2-40B4-BE49-F238E27FC236}">
                <a16:creationId xmlns:a16="http://schemas.microsoft.com/office/drawing/2014/main" id="{AA7C3C60-0940-4AB6-B60F-C5B484CBA0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5089021" cy="6678538"/>
          </a:xfrm>
          <a:prstGeom prst="rect">
            <a:avLst/>
          </a:prstGeom>
        </p:spPr>
      </p:pic>
      <p:sp>
        <p:nvSpPr>
          <p:cNvPr id="2" name="Rectangle 1">
            <a:extLst>
              <a:ext uri="{FF2B5EF4-FFF2-40B4-BE49-F238E27FC236}">
                <a16:creationId xmlns:a16="http://schemas.microsoft.com/office/drawing/2014/main" id="{4B09F9FC-F66E-453C-82FA-4BC5D5148A22}"/>
              </a:ext>
            </a:extLst>
          </p:cNvPr>
          <p:cNvSpPr/>
          <p:nvPr/>
        </p:nvSpPr>
        <p:spPr>
          <a:xfrm>
            <a:off x="5089021" y="0"/>
            <a:ext cx="3156569" cy="6678538"/>
          </a:xfrm>
          <a:prstGeom prst="rect">
            <a:avLst/>
          </a:prstGeom>
          <a:solidFill>
            <a:srgbClr val="153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676A0F0-C6F5-4C2C-ADF3-CD70E8862504}"/>
              </a:ext>
            </a:extLst>
          </p:cNvPr>
          <p:cNvSpPr/>
          <p:nvPr/>
        </p:nvSpPr>
        <p:spPr>
          <a:xfrm>
            <a:off x="5089021" y="0"/>
            <a:ext cx="7102979" cy="667853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F29ADE5-92B2-4992-9FA9-27614EFFA1EC}"/>
              </a:ext>
            </a:extLst>
          </p:cNvPr>
          <p:cNvSpPr txBox="1"/>
          <p:nvPr/>
        </p:nvSpPr>
        <p:spPr>
          <a:xfrm>
            <a:off x="5089021" y="1123773"/>
            <a:ext cx="3156569" cy="452431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rPr>
              <a:t>Faults from the USGS Quaternary Fault &amp; Fold Database &gt;&gt;&gt;</a:t>
            </a:r>
          </a:p>
          <a:p>
            <a:endParaRPr lang="en-US" sz="2400" b="1" dirty="0">
              <a:solidFill>
                <a:schemeClr val="bg1"/>
              </a:solidFill>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Arrows show sense of motion. </a:t>
            </a:r>
          </a:p>
          <a:p>
            <a:pPr marL="285750" indent="-285750">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Note the overlap of strike-slip and thrust/reverse faults in the MTJ region.</a:t>
            </a:r>
          </a:p>
          <a:p>
            <a:pPr marL="285750" indent="-285750">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Mapped terraces are plotted in orange.</a:t>
            </a:r>
          </a:p>
        </p:txBody>
      </p:sp>
      <p:sp>
        <p:nvSpPr>
          <p:cNvPr id="12" name="Rectangle 11">
            <a:extLst>
              <a:ext uri="{FF2B5EF4-FFF2-40B4-BE49-F238E27FC236}">
                <a16:creationId xmlns:a16="http://schemas.microsoft.com/office/drawing/2014/main" id="{F1AA9DBD-071D-4A80-A417-B39900B6BFD1}"/>
              </a:ext>
            </a:extLst>
          </p:cNvPr>
          <p:cNvSpPr/>
          <p:nvPr/>
        </p:nvSpPr>
        <p:spPr>
          <a:xfrm>
            <a:off x="2606467" y="4328445"/>
            <a:ext cx="636662" cy="978493"/>
          </a:xfrm>
          <a:prstGeom prst="rect">
            <a:avLst/>
          </a:prstGeom>
          <a:noFill/>
          <a:ln>
            <a:solidFill>
              <a:srgbClr val="FFFF00"/>
            </a:solidFill>
            <a:prstDash val="dash"/>
          </a:ln>
          <a:effectLst>
            <a:outerShdw blurRad="38100" dist="12700" dir="2700000" algn="tl" rotWithShape="0">
              <a:prstClr val="black">
                <a:alpha val="7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Map&#10;&#10;Description automatically generated">
            <a:extLst>
              <a:ext uri="{FF2B5EF4-FFF2-40B4-BE49-F238E27FC236}">
                <a16:creationId xmlns:a16="http://schemas.microsoft.com/office/drawing/2014/main" id="{64D87BB5-CD5A-405E-835E-0989BB5DD8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45592" y="-1"/>
            <a:ext cx="3946408" cy="6678537"/>
          </a:xfrm>
          <a:prstGeom prst="rect">
            <a:avLst/>
          </a:prstGeom>
        </p:spPr>
      </p:pic>
    </p:spTree>
    <p:custDataLst>
      <p:tags r:id="rId1"/>
    </p:custDataLst>
    <p:extLst>
      <p:ext uri="{BB962C8B-B14F-4D97-AF65-F5344CB8AC3E}">
        <p14:creationId xmlns:p14="http://schemas.microsoft.com/office/powerpoint/2010/main" val="37236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F45AF2DB-C33A-4071-90FB-C434ECF566BC}"/>
              </a:ext>
            </a:extLst>
          </p:cNvPr>
          <p:cNvSpPr txBox="1"/>
          <p:nvPr/>
        </p:nvSpPr>
        <p:spPr>
          <a:xfrm>
            <a:off x="797090" y="7169448"/>
            <a:ext cx="8579634" cy="3908762"/>
          </a:xfrm>
          <a:prstGeom prst="rect">
            <a:avLst/>
          </a:prstGeom>
          <a:noFill/>
        </p:spPr>
        <p:txBody>
          <a:bodyPr wrap="square" rtlCol="0">
            <a:spAutoFit/>
          </a:bodyPr>
          <a:lstStyle/>
          <a:p>
            <a:r>
              <a:rPr lang="en-US" sz="3200" b="1" dirty="0">
                <a:solidFill>
                  <a:schemeClr val="accent4">
                    <a:lumMod val="20000"/>
                    <a:lumOff val="80000"/>
                  </a:schemeClr>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List of Partners</a:t>
            </a:r>
          </a:p>
          <a:p>
            <a:pPr lvl="2"/>
            <a:r>
              <a:rPr lang="en-US" sz="2400" b="1" dirty="0">
                <a:solidFill>
                  <a:schemeClr val="accent4">
                    <a:lumMod val="20000"/>
                    <a:lumOff val="80000"/>
                  </a:schemeClr>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California Geological Survey</a:t>
            </a:r>
          </a:p>
          <a:p>
            <a:pPr lvl="2"/>
            <a:r>
              <a:rPr lang="en-US" sz="2400" b="1" dirty="0">
                <a:solidFill>
                  <a:schemeClr val="accent4">
                    <a:lumMod val="20000"/>
                    <a:lumOff val="80000"/>
                  </a:schemeClr>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California Governor's Office of Emergency Services</a:t>
            </a:r>
          </a:p>
          <a:p>
            <a:pPr lvl="2"/>
            <a:r>
              <a:rPr lang="en-US" sz="2400" b="1" dirty="0">
                <a:solidFill>
                  <a:schemeClr val="accent4">
                    <a:lumMod val="20000"/>
                    <a:lumOff val="80000"/>
                  </a:schemeClr>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County and City Officials in Humboldt County</a:t>
            </a:r>
          </a:p>
          <a:p>
            <a:pPr lvl="2"/>
            <a:r>
              <a:rPr lang="en-US" sz="2400" b="1" dirty="0">
                <a:solidFill>
                  <a:schemeClr val="accent4">
                    <a:lumMod val="20000"/>
                    <a:lumOff val="80000"/>
                  </a:schemeClr>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Redwood Coast Tsunami Work Group</a:t>
            </a:r>
          </a:p>
          <a:p>
            <a:pPr lvl="2"/>
            <a:r>
              <a:rPr lang="en-US" sz="2400" b="1" dirty="0">
                <a:solidFill>
                  <a:schemeClr val="accent4">
                    <a:lumMod val="20000"/>
                    <a:lumOff val="80000"/>
                  </a:schemeClr>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National Weather Service</a:t>
            </a:r>
          </a:p>
          <a:p>
            <a:pPr lvl="2"/>
            <a:r>
              <a:rPr lang="en-US" sz="2400" b="1" dirty="0">
                <a:solidFill>
                  <a:schemeClr val="accent4">
                    <a:lumMod val="20000"/>
                    <a:lumOff val="80000"/>
                  </a:schemeClr>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Humboldt State University</a:t>
            </a:r>
          </a:p>
          <a:p>
            <a:pPr lvl="2"/>
            <a:r>
              <a:rPr lang="en-US" sz="2400" b="1" dirty="0">
                <a:solidFill>
                  <a:schemeClr val="accent4">
                    <a:lumMod val="20000"/>
                    <a:lumOff val="80000"/>
                  </a:schemeClr>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University of Southern California</a:t>
            </a:r>
          </a:p>
          <a:p>
            <a:pPr lvl="2"/>
            <a:r>
              <a:rPr lang="en-US" sz="2400" b="1" dirty="0">
                <a:solidFill>
                  <a:schemeClr val="accent4">
                    <a:lumMod val="20000"/>
                    <a:lumOff val="80000"/>
                  </a:schemeClr>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AECOM</a:t>
            </a:r>
          </a:p>
          <a:p>
            <a:pPr lvl="2"/>
            <a:r>
              <a:rPr lang="en-US" sz="2400" b="1" dirty="0">
                <a:solidFill>
                  <a:schemeClr val="accent4">
                    <a:lumMod val="20000"/>
                    <a:lumOff val="80000"/>
                  </a:schemeClr>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National Tsunami Hazard Mitigation Program</a:t>
            </a:r>
          </a:p>
        </p:txBody>
      </p:sp>
      <p:sp>
        <p:nvSpPr>
          <p:cNvPr id="31" name="Rectangle 30">
            <a:extLst>
              <a:ext uri="{FF2B5EF4-FFF2-40B4-BE49-F238E27FC236}">
                <a16:creationId xmlns:a16="http://schemas.microsoft.com/office/drawing/2014/main" id="{6BE47199-C14C-4A95-9AA7-1D83AA335AE1}"/>
              </a:ext>
            </a:extLst>
          </p:cNvPr>
          <p:cNvSpPr/>
          <p:nvPr/>
        </p:nvSpPr>
        <p:spPr>
          <a:xfrm>
            <a:off x="626870" y="2413337"/>
            <a:ext cx="4554799" cy="1015663"/>
          </a:xfrm>
          <a:prstGeom prst="rect">
            <a:avLst/>
          </a:prstGeom>
        </p:spPr>
        <p:txBody>
          <a:bodyPr wrap="square">
            <a:spAutoFit/>
          </a:bodyPr>
          <a:lstStyle/>
          <a:p>
            <a:r>
              <a:rPr lang="en-US" sz="6000" b="1" dirty="0">
                <a:solidFill>
                  <a:schemeClr val="bg1"/>
                </a:solidFill>
                <a:effectLst>
                  <a:outerShdw blurRad="38100" dist="38100" dir="2700000" algn="tl">
                    <a:srgbClr val="000000">
                      <a:alpha val="43137"/>
                    </a:srgbClr>
                  </a:outerShdw>
                </a:effectLst>
                <a:latin typeface="Lora" panose="00000500000000000000" pitchFamily="2" charset="0"/>
                <a:ea typeface="Roboto" panose="02000000000000000000" pitchFamily="2" charset="0"/>
                <a:cs typeface="Roboto" panose="02000000000000000000" pitchFamily="2" charset="0"/>
              </a:rPr>
              <a:t>Thank You!</a:t>
            </a:r>
            <a:endParaRPr lang="en-US" sz="6000" dirty="0">
              <a:solidFill>
                <a:schemeClr val="bg1"/>
              </a:solidFill>
              <a:effectLst>
                <a:outerShdw blurRad="38100" dist="38100" dir="2700000" algn="tl">
                  <a:srgbClr val="000000">
                    <a:alpha val="43137"/>
                  </a:srgbClr>
                </a:outerShdw>
              </a:effectLst>
              <a:latin typeface="Lora" panose="00000500000000000000" pitchFamily="2" charset="0"/>
            </a:endParaRPr>
          </a:p>
        </p:txBody>
      </p:sp>
      <p:sp>
        <p:nvSpPr>
          <p:cNvPr id="16" name="TextBox 15">
            <a:extLst>
              <a:ext uri="{FF2B5EF4-FFF2-40B4-BE49-F238E27FC236}">
                <a16:creationId xmlns:a16="http://schemas.microsoft.com/office/drawing/2014/main" id="{7C599880-2297-4046-96CD-4577BCBB426A}"/>
              </a:ext>
            </a:extLst>
          </p:cNvPr>
          <p:cNvSpPr txBox="1"/>
          <p:nvPr/>
        </p:nvSpPr>
        <p:spPr>
          <a:xfrm>
            <a:off x="0" y="6651144"/>
            <a:ext cx="3066865" cy="230832"/>
          </a:xfrm>
          <a:prstGeom prst="rect">
            <a:avLst/>
          </a:prstGeom>
          <a:noFill/>
        </p:spPr>
        <p:txBody>
          <a:bodyPr wrap="none" rtlCol="0">
            <a:spAutoFit/>
          </a:bodyPr>
          <a:lstStyle/>
          <a:p>
            <a:r>
              <a:rPr lang="en-US" sz="900" b="1" dirty="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California Department of Conservation | tsunami.ca.gov</a:t>
            </a:r>
          </a:p>
        </p:txBody>
      </p:sp>
      <p:sp>
        <p:nvSpPr>
          <p:cNvPr id="15" name="Rectangle 14">
            <a:extLst>
              <a:ext uri="{FF2B5EF4-FFF2-40B4-BE49-F238E27FC236}">
                <a16:creationId xmlns:a16="http://schemas.microsoft.com/office/drawing/2014/main" id="{C424E59F-01D8-49CE-AD7B-530735E40E10}"/>
              </a:ext>
            </a:extLst>
          </p:cNvPr>
          <p:cNvSpPr/>
          <p:nvPr/>
        </p:nvSpPr>
        <p:spPr>
          <a:xfrm>
            <a:off x="2981408" y="3485859"/>
            <a:ext cx="3836307" cy="1323439"/>
          </a:xfrm>
          <a:prstGeom prst="rect">
            <a:avLst/>
          </a:prstGeom>
        </p:spPr>
        <p:txBody>
          <a:bodyPr wrap="none">
            <a:spAutoFit/>
          </a:bodyPr>
          <a:lstStyle/>
          <a:p>
            <a:r>
              <a:rPr lang="en-US" sz="4000" b="1" dirty="0">
                <a:solidFill>
                  <a:srgbClr val="FDB515"/>
                </a:solidFill>
                <a:effectLst>
                  <a:outerShdw blurRad="38100" dist="38100" dir="2700000" algn="tl">
                    <a:srgbClr val="000000">
                      <a:alpha val="43137"/>
                    </a:srgbClr>
                  </a:outerShdw>
                </a:effectLst>
                <a:latin typeface="Lora" panose="00000500000000000000" pitchFamily="2" charset="0"/>
                <a:ea typeface="Roboto" panose="02000000000000000000" pitchFamily="2" charset="0"/>
                <a:cs typeface="Roboto" panose="02000000000000000000" pitchFamily="2" charset="0"/>
              </a:rPr>
              <a:t>Are there </a:t>
            </a:r>
          </a:p>
          <a:p>
            <a:r>
              <a:rPr lang="en-US" sz="4000" b="1" dirty="0">
                <a:solidFill>
                  <a:srgbClr val="FDB515"/>
                </a:solidFill>
                <a:effectLst>
                  <a:outerShdw blurRad="38100" dist="38100" dir="2700000" algn="tl">
                    <a:srgbClr val="000000">
                      <a:alpha val="43137"/>
                    </a:srgbClr>
                  </a:outerShdw>
                </a:effectLst>
                <a:latin typeface="Lora" panose="00000500000000000000" pitchFamily="2" charset="0"/>
                <a:ea typeface="Roboto" panose="02000000000000000000" pitchFamily="2" charset="0"/>
                <a:cs typeface="Roboto" panose="02000000000000000000" pitchFamily="2" charset="0"/>
              </a:rPr>
              <a:t>any questions?</a:t>
            </a:r>
            <a:endParaRPr lang="en-US" sz="4000" dirty="0">
              <a:solidFill>
                <a:srgbClr val="FDB515"/>
              </a:solidFill>
              <a:effectLst>
                <a:outerShdw blurRad="38100" dist="38100" dir="2700000" algn="tl">
                  <a:srgbClr val="000000">
                    <a:alpha val="43137"/>
                  </a:srgbClr>
                </a:outerShdw>
              </a:effectLst>
              <a:latin typeface="Lora" panose="00000500000000000000" pitchFamily="2" charset="0"/>
            </a:endParaRPr>
          </a:p>
        </p:txBody>
      </p:sp>
      <p:pic>
        <p:nvPicPr>
          <p:cNvPr id="19" name="Picture 18" descr="A close up of a logo&#10;&#10;Description automatically generated">
            <a:extLst>
              <a:ext uri="{FF2B5EF4-FFF2-40B4-BE49-F238E27FC236}">
                <a16:creationId xmlns:a16="http://schemas.microsoft.com/office/drawing/2014/main" id="{1BFD8BE7-83E9-4AF6-A285-D74C87F7A75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6586" y="192642"/>
            <a:ext cx="5035083" cy="1798244"/>
          </a:xfrm>
          <a:prstGeom prst="rect">
            <a:avLst/>
          </a:prstGeom>
        </p:spPr>
      </p:pic>
      <p:sp>
        <p:nvSpPr>
          <p:cNvPr id="10" name="Rectangle 9">
            <a:extLst>
              <a:ext uri="{FF2B5EF4-FFF2-40B4-BE49-F238E27FC236}">
                <a16:creationId xmlns:a16="http://schemas.microsoft.com/office/drawing/2014/main" id="{784102FD-FB81-4777-ACFD-66C2E867CCF7}"/>
              </a:ext>
            </a:extLst>
          </p:cNvPr>
          <p:cNvSpPr/>
          <p:nvPr/>
        </p:nvSpPr>
        <p:spPr>
          <a:xfrm>
            <a:off x="260927" y="5122413"/>
            <a:ext cx="5439084" cy="1384995"/>
          </a:xfrm>
          <a:prstGeom prst="rect">
            <a:avLst/>
          </a:prstGeom>
        </p:spPr>
        <p:txBody>
          <a:bodyPr wrap="square">
            <a:spAutoFit/>
          </a:bodyPr>
          <a:lstStyle/>
          <a:p>
            <a:r>
              <a:rPr lang="en-US" sz="2400" b="1" dirty="0">
                <a:solidFill>
                  <a:srgbClr val="FFC000"/>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Jason “Jay” R. Patton Ph.D. PG 9758</a:t>
            </a:r>
          </a:p>
          <a:p>
            <a:r>
              <a:rPr lang="en-US" sz="2000" dirty="0">
                <a:solidFill>
                  <a:schemeClr val="bg1">
                    <a:lumMod val="75000"/>
                  </a:schemeClr>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Engineering Geologist</a:t>
            </a:r>
            <a:br>
              <a:rPr lang="en-US" sz="2000" dirty="0">
                <a:solidFill>
                  <a:schemeClr val="bg1">
                    <a:lumMod val="75000"/>
                  </a:schemeClr>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br>
            <a:r>
              <a:rPr lang="en-US" sz="2000" dirty="0">
                <a:solidFill>
                  <a:schemeClr val="bg1">
                    <a:lumMod val="75000"/>
                  </a:schemeClr>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Tsunami Unit/CGS Seismic Hazards Program</a:t>
            </a:r>
          </a:p>
          <a:p>
            <a:r>
              <a:rPr lang="en-US" sz="2000" dirty="0">
                <a:solidFill>
                  <a:schemeClr val="bg1">
                    <a:lumMod val="75000"/>
                  </a:schemeClr>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Jason.Patton@conservation.ca.gov </a:t>
            </a:r>
          </a:p>
        </p:txBody>
      </p:sp>
      <p:pic>
        <p:nvPicPr>
          <p:cNvPr id="6" name="Picture 5" descr="A picture containing text&#10;&#10;Description automatically generated">
            <a:extLst>
              <a:ext uri="{FF2B5EF4-FFF2-40B4-BE49-F238E27FC236}">
                <a16:creationId xmlns:a16="http://schemas.microsoft.com/office/drawing/2014/main" id="{24320E3F-B10D-4296-918D-932E48D429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2439" y="97472"/>
            <a:ext cx="4752975" cy="4752975"/>
          </a:xfrm>
          <a:prstGeom prst="rect">
            <a:avLst/>
          </a:prstGeom>
        </p:spPr>
      </p:pic>
      <p:sp>
        <p:nvSpPr>
          <p:cNvPr id="17" name="TextBox 16">
            <a:extLst>
              <a:ext uri="{FF2B5EF4-FFF2-40B4-BE49-F238E27FC236}">
                <a16:creationId xmlns:a16="http://schemas.microsoft.com/office/drawing/2014/main" id="{FEEA0866-3113-4FDD-B25D-468B1F915EDE}"/>
              </a:ext>
            </a:extLst>
          </p:cNvPr>
          <p:cNvSpPr txBox="1"/>
          <p:nvPr/>
        </p:nvSpPr>
        <p:spPr>
          <a:xfrm>
            <a:off x="7222490" y="4850447"/>
            <a:ext cx="4822924" cy="369332"/>
          </a:xfrm>
          <a:prstGeom prst="rect">
            <a:avLst/>
          </a:prstGeom>
          <a:noFill/>
        </p:spPr>
        <p:txBody>
          <a:bodyPr wrap="square">
            <a:spAutoFit/>
          </a:bodyPr>
          <a:lstStyle/>
          <a:p>
            <a:r>
              <a:rPr lang="en-US" sz="900" dirty="0">
                <a:solidFill>
                  <a:schemeClr val="bg1">
                    <a:lumMod val="65000"/>
                  </a:schemeClr>
                </a:solidFill>
              </a:rPr>
              <a:t>https://creativecloud.adobe.com/discover/article/moving-pictures-rebecca-mock-has-turned-gifs-into-an-art-form</a:t>
            </a:r>
          </a:p>
        </p:txBody>
      </p:sp>
      <p:sp>
        <p:nvSpPr>
          <p:cNvPr id="18" name="TextBox 17">
            <a:extLst>
              <a:ext uri="{FF2B5EF4-FFF2-40B4-BE49-F238E27FC236}">
                <a16:creationId xmlns:a16="http://schemas.microsoft.com/office/drawing/2014/main" id="{FF3CB3B5-5863-42A6-AADF-75B54611D64A}"/>
              </a:ext>
            </a:extLst>
          </p:cNvPr>
          <p:cNvSpPr txBox="1"/>
          <p:nvPr/>
        </p:nvSpPr>
        <p:spPr>
          <a:xfrm>
            <a:off x="7292439" y="5253121"/>
            <a:ext cx="4711600" cy="738664"/>
          </a:xfrm>
          <a:prstGeom prst="rect">
            <a:avLst/>
          </a:prstGeom>
          <a:noFill/>
        </p:spPr>
        <p:txBody>
          <a:bodyPr wrap="square">
            <a:spAutoFit/>
          </a:bodyPr>
          <a:lstStyle/>
          <a:p>
            <a:r>
              <a:rPr lang="en-US" sz="1400" dirty="0">
                <a:solidFill>
                  <a:schemeClr val="bg1">
                    <a:lumMod val="75000"/>
                  </a:schemeClr>
                </a:solidFill>
              </a:rPr>
              <a:t>This animation accompanied an article about an Italian earthquake. Mock based the movements on CCTV footage of a Mexican department store during a quake. </a:t>
            </a:r>
          </a:p>
        </p:txBody>
      </p:sp>
    </p:spTree>
    <p:extLst>
      <p:ext uri="{BB962C8B-B14F-4D97-AF65-F5344CB8AC3E}">
        <p14:creationId xmlns:p14="http://schemas.microsoft.com/office/powerpoint/2010/main" val="2321267771"/>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778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E9C6B2D-01A5-49F3-8ADC-3B90E515DBB8}"/>
              </a:ext>
            </a:extLst>
          </p:cNvPr>
          <p:cNvGrpSpPr/>
          <p:nvPr/>
        </p:nvGrpSpPr>
        <p:grpSpPr>
          <a:xfrm>
            <a:off x="0" y="0"/>
            <a:ext cx="12192000" cy="6678538"/>
            <a:chOff x="-1" y="0"/>
            <a:chExt cx="12192000" cy="6858000"/>
          </a:xfrm>
        </p:grpSpPr>
        <p:pic>
          <p:nvPicPr>
            <p:cNvPr id="8" name="Picture 7" descr="A picture containing building, sitting, door, standing&#10;&#10;Description automatically generated">
              <a:extLst>
                <a:ext uri="{FF2B5EF4-FFF2-40B4-BE49-F238E27FC236}">
                  <a16:creationId xmlns:a16="http://schemas.microsoft.com/office/drawing/2014/main" id="{36C458E2-3D90-4EA1-A99F-DB9588A3AB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4" name="Picture 3" descr="Map&#10;&#10;Description automatically generated">
              <a:extLst>
                <a:ext uri="{FF2B5EF4-FFF2-40B4-BE49-F238E27FC236}">
                  <a16:creationId xmlns:a16="http://schemas.microsoft.com/office/drawing/2014/main" id="{75802404-6092-4C3A-9247-28EED0AC60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667" y="0"/>
              <a:ext cx="10344666" cy="6858000"/>
            </a:xfrm>
            <a:prstGeom prst="rect">
              <a:avLst/>
            </a:prstGeom>
          </p:spPr>
        </p:pic>
      </p:grpSp>
    </p:spTree>
    <p:extLst>
      <p:ext uri="{BB962C8B-B14F-4D97-AF65-F5344CB8AC3E}">
        <p14:creationId xmlns:p14="http://schemas.microsoft.com/office/powerpoint/2010/main" val="1693762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5D2FBC42-DA20-41F9-B776-2E670D48DA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810" y="0"/>
            <a:ext cx="10689945" cy="6681216"/>
          </a:xfrm>
          <a:prstGeom prst="rect">
            <a:avLst/>
          </a:prstGeom>
        </p:spPr>
      </p:pic>
      <p:sp>
        <p:nvSpPr>
          <p:cNvPr id="19" name="TextBox 18">
            <a:extLst>
              <a:ext uri="{FF2B5EF4-FFF2-40B4-BE49-F238E27FC236}">
                <a16:creationId xmlns:a16="http://schemas.microsoft.com/office/drawing/2014/main" id="{9F5134CA-BF7E-48C1-A3F0-095513B73B07}"/>
              </a:ext>
            </a:extLst>
          </p:cNvPr>
          <p:cNvSpPr txBox="1"/>
          <p:nvPr/>
        </p:nvSpPr>
        <p:spPr>
          <a:xfrm>
            <a:off x="7799396" y="3051268"/>
            <a:ext cx="3280084" cy="584775"/>
          </a:xfrm>
          <a:prstGeom prst="rect">
            <a:avLst/>
          </a:prstGeom>
          <a:solidFill>
            <a:schemeClr val="accent5">
              <a:lumMod val="50000"/>
            </a:schemeClr>
          </a:solid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Topographic Scarp</a:t>
            </a:r>
          </a:p>
        </p:txBody>
      </p:sp>
      <p:pic>
        <p:nvPicPr>
          <p:cNvPr id="20" name="Picture 19" descr="Map&#10;&#10;Description automatically generated">
            <a:extLst>
              <a:ext uri="{FF2B5EF4-FFF2-40B4-BE49-F238E27FC236}">
                <a16:creationId xmlns:a16="http://schemas.microsoft.com/office/drawing/2014/main" id="{4678B3E1-6372-47C1-995A-3F6B56E3CE0F}"/>
              </a:ext>
            </a:extLst>
          </p:cNvPr>
          <p:cNvPicPr>
            <a:picLocks noChangeAspect="1"/>
          </p:cNvPicPr>
          <p:nvPr/>
        </p:nvPicPr>
        <p:blipFill rotWithShape="1">
          <a:blip r:embed="rId3">
            <a:extLst>
              <a:ext uri="{28A0092B-C50C-407E-A947-70E740481C1C}">
                <a14:useLocalDpi xmlns:a14="http://schemas.microsoft.com/office/drawing/2010/main" val="0"/>
              </a:ext>
            </a:extLst>
          </a:blip>
          <a:srcRect l="25114" t="37591" r="34887" b="24726"/>
          <a:stretch/>
        </p:blipFill>
        <p:spPr>
          <a:xfrm>
            <a:off x="3523489" y="2511552"/>
            <a:ext cx="4275908" cy="2517648"/>
          </a:xfrm>
          <a:prstGeom prst="rect">
            <a:avLst/>
          </a:prstGeom>
          <a:ln>
            <a:noFill/>
          </a:ln>
          <a:effectLst>
            <a:outerShdw blurRad="292100" dist="139700" dir="2700000" algn="tl" rotWithShape="0">
              <a:srgbClr val="333333">
                <a:alpha val="65000"/>
              </a:srgbClr>
            </a:outerShdw>
          </a:effectLst>
        </p:spPr>
      </p:pic>
      <p:pic>
        <p:nvPicPr>
          <p:cNvPr id="21" name="Picture 20" descr="Map&#10;&#10;Description automatically generated">
            <a:extLst>
              <a:ext uri="{FF2B5EF4-FFF2-40B4-BE49-F238E27FC236}">
                <a16:creationId xmlns:a16="http://schemas.microsoft.com/office/drawing/2014/main" id="{77B1C2CC-1007-4098-BA40-9092E78A9707}"/>
              </a:ext>
            </a:extLst>
          </p:cNvPr>
          <p:cNvPicPr>
            <a:picLocks noChangeAspect="1"/>
          </p:cNvPicPr>
          <p:nvPr/>
        </p:nvPicPr>
        <p:blipFill rotWithShape="1">
          <a:blip r:embed="rId3">
            <a:extLst>
              <a:ext uri="{28A0092B-C50C-407E-A947-70E740481C1C}">
                <a14:useLocalDpi xmlns:a14="http://schemas.microsoft.com/office/drawing/2010/main" val="0"/>
              </a:ext>
            </a:extLst>
          </a:blip>
          <a:srcRect l="25114" t="37591" r="34887" b="24726"/>
          <a:stretch/>
        </p:blipFill>
        <p:spPr>
          <a:xfrm>
            <a:off x="422398" y="0"/>
            <a:ext cx="11347204" cy="66812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7107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tree in a field&#10;&#10;Description automatically generated">
            <a:extLst>
              <a:ext uri="{FF2B5EF4-FFF2-40B4-BE49-F238E27FC236}">
                <a16:creationId xmlns:a16="http://schemas.microsoft.com/office/drawing/2014/main" id="{5655C34C-D47D-4D90-9E9C-4C932D939F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3919112"/>
          </a:xfrm>
          <a:prstGeom prst="rect">
            <a:avLst/>
          </a:prstGeom>
        </p:spPr>
      </p:pic>
      <p:pic>
        <p:nvPicPr>
          <p:cNvPr id="5" name="Picture 4" descr="Diagram&#10;&#10;Description automatically generated">
            <a:extLst>
              <a:ext uri="{FF2B5EF4-FFF2-40B4-BE49-F238E27FC236}">
                <a16:creationId xmlns:a16="http://schemas.microsoft.com/office/drawing/2014/main" id="{10F3DEE9-BB78-4780-861E-7052F067EF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15" y="2987040"/>
            <a:ext cx="6178265" cy="3587496"/>
          </a:xfrm>
          <a:prstGeom prst="rect">
            <a:avLst/>
          </a:prstGeom>
          <a:ln>
            <a:noFill/>
          </a:ln>
          <a:effectLst>
            <a:outerShdw blurRad="292100" dist="139700" dir="2700000" algn="tl" rotWithShape="0">
              <a:srgbClr val="333333">
                <a:alpha val="65000"/>
              </a:srgbClr>
            </a:outerShdw>
          </a:effectLst>
        </p:spPr>
      </p:pic>
      <p:pic>
        <p:nvPicPr>
          <p:cNvPr id="1026" name="Picture 2" descr="National Air and Space Museum Logo | National Air and Space Museum">
            <a:extLst>
              <a:ext uri="{FF2B5EF4-FFF2-40B4-BE49-F238E27FC236}">
                <a16:creationId xmlns:a16="http://schemas.microsoft.com/office/drawing/2014/main" id="{8B28453B-4C1B-4733-8B28-BDB0E93523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0300" y="6190542"/>
            <a:ext cx="2606040" cy="2874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hart&#10;&#10;Description automatically generated">
            <a:extLst>
              <a:ext uri="{FF2B5EF4-FFF2-40B4-BE49-F238E27FC236}">
                <a16:creationId xmlns:a16="http://schemas.microsoft.com/office/drawing/2014/main" id="{14ADF804-EC81-424E-8B05-2229A1AB3B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3208" y="3688080"/>
            <a:ext cx="5772912" cy="2886456"/>
          </a:xfrm>
          <a:prstGeom prst="rect">
            <a:avLst/>
          </a:prstGeom>
        </p:spPr>
      </p:pic>
    </p:spTree>
    <p:extLst>
      <p:ext uri="{BB962C8B-B14F-4D97-AF65-F5344CB8AC3E}">
        <p14:creationId xmlns:p14="http://schemas.microsoft.com/office/powerpoint/2010/main" val="237261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engineering drawing&#10;&#10;Description automatically generated">
            <a:extLst>
              <a:ext uri="{FF2B5EF4-FFF2-40B4-BE49-F238E27FC236}">
                <a16:creationId xmlns:a16="http://schemas.microsoft.com/office/drawing/2014/main" id="{B8009240-5862-4A90-B645-D8827B8E7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323704" cy="6669024"/>
          </a:xfrm>
          <a:prstGeom prst="rect">
            <a:avLst/>
          </a:prstGeom>
        </p:spPr>
      </p:pic>
      <p:pic>
        <p:nvPicPr>
          <p:cNvPr id="3" name="Picture 2" descr="Diagram&#10;&#10;Description automatically generated">
            <a:extLst>
              <a:ext uri="{FF2B5EF4-FFF2-40B4-BE49-F238E27FC236}">
                <a16:creationId xmlns:a16="http://schemas.microsoft.com/office/drawing/2014/main" id="{214B0629-59D0-4A00-B964-9D7A997C05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8516" y="42672"/>
            <a:ext cx="4766240" cy="2767584"/>
          </a:xfrm>
          <a:prstGeom prst="rect">
            <a:avLst/>
          </a:prstGeom>
        </p:spPr>
      </p:pic>
      <p:pic>
        <p:nvPicPr>
          <p:cNvPr id="9" name="Picture 8" descr="Diagram&#10;&#10;Description automatically generated">
            <a:extLst>
              <a:ext uri="{FF2B5EF4-FFF2-40B4-BE49-F238E27FC236}">
                <a16:creationId xmlns:a16="http://schemas.microsoft.com/office/drawing/2014/main" id="{C772F4FD-3751-48AA-999C-95029D292D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378516" y="42672"/>
            <a:ext cx="4766240" cy="2767584"/>
          </a:xfrm>
          <a:prstGeom prst="rect">
            <a:avLst/>
          </a:prstGeom>
        </p:spPr>
      </p:pic>
      <p:sp>
        <p:nvSpPr>
          <p:cNvPr id="5" name="Rectangle 4">
            <a:extLst>
              <a:ext uri="{FF2B5EF4-FFF2-40B4-BE49-F238E27FC236}">
                <a16:creationId xmlns:a16="http://schemas.microsoft.com/office/drawing/2014/main" id="{794D8801-1D8C-45DD-B085-CB1F7B138B27}"/>
              </a:ext>
            </a:extLst>
          </p:cNvPr>
          <p:cNvSpPr/>
          <p:nvPr/>
        </p:nvSpPr>
        <p:spPr>
          <a:xfrm>
            <a:off x="9837420" y="2499360"/>
            <a:ext cx="1249680" cy="236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BA507F1-441D-4473-B6E8-9E413B10A213}"/>
              </a:ext>
            </a:extLst>
          </p:cNvPr>
          <p:cNvSpPr txBox="1"/>
          <p:nvPr/>
        </p:nvSpPr>
        <p:spPr>
          <a:xfrm>
            <a:off x="9989820" y="2452116"/>
            <a:ext cx="1321965" cy="369332"/>
          </a:xfrm>
          <a:prstGeom prst="rect">
            <a:avLst/>
          </a:prstGeom>
          <a:noFill/>
        </p:spPr>
        <p:txBody>
          <a:bodyPr wrap="none" rtlCol="0">
            <a:spAutoFit/>
          </a:bodyPr>
          <a:lstStyle/>
          <a:p>
            <a:r>
              <a:rPr lang="en-US" b="1" dirty="0"/>
              <a:t>Thrust Fault</a:t>
            </a:r>
          </a:p>
        </p:txBody>
      </p:sp>
      <p:pic>
        <p:nvPicPr>
          <p:cNvPr id="10" name="Picture 2" descr="National Air and Space Museum Logo | National Air and Space Museum">
            <a:extLst>
              <a:ext uri="{FF2B5EF4-FFF2-40B4-BE49-F238E27FC236}">
                <a16:creationId xmlns:a16="http://schemas.microsoft.com/office/drawing/2014/main" id="{06330B93-C1DC-461C-AAE5-45806F7C86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6104" y="2448169"/>
            <a:ext cx="2606040" cy="28741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FED4A0C-F5D4-4317-BCE0-62C63C30AA66}"/>
              </a:ext>
            </a:extLst>
          </p:cNvPr>
          <p:cNvSpPr txBox="1"/>
          <p:nvPr/>
        </p:nvSpPr>
        <p:spPr>
          <a:xfrm>
            <a:off x="7427310" y="3110992"/>
            <a:ext cx="4668652" cy="3170099"/>
          </a:xfrm>
          <a:prstGeom prst="rect">
            <a:avLst/>
          </a:prstGeom>
          <a:noFill/>
        </p:spPr>
        <p:txBody>
          <a:bodyPr wrap="square" rtlCol="0">
            <a:spAutoFit/>
          </a:bodyPr>
          <a:lstStyle/>
          <a:p>
            <a:r>
              <a:rPr lang="en-US" sz="3200" b="1" dirty="0">
                <a:solidFill>
                  <a:srgbClr val="FFC000"/>
                </a:solidFill>
                <a:effectLst>
                  <a:outerShdw blurRad="38100" dist="38100" dir="2700000" algn="tl">
                    <a:srgbClr val="000000">
                      <a:alpha val="43137"/>
                    </a:srgbClr>
                  </a:outerShdw>
                </a:effectLst>
              </a:rPr>
              <a:t>Slip Rate Calculations</a:t>
            </a:r>
          </a:p>
          <a:p>
            <a:pPr marL="457200" indent="-457200">
              <a:buFont typeface="+mj-lt"/>
              <a:buAutoNum type="arabicPeriod"/>
            </a:pPr>
            <a:r>
              <a:rPr lang="en-US" sz="2400" b="1" dirty="0">
                <a:solidFill>
                  <a:schemeClr val="bg1"/>
                </a:solidFill>
                <a:effectLst>
                  <a:outerShdw blurRad="38100" dist="38100" dir="2700000" algn="tl">
                    <a:srgbClr val="000000">
                      <a:alpha val="43137"/>
                    </a:srgbClr>
                  </a:outerShdw>
                </a:effectLst>
              </a:rPr>
              <a:t>Topographic swath profiles provide slip amount for each terrace.</a:t>
            </a:r>
          </a:p>
          <a:p>
            <a:pPr marL="457200" indent="-457200">
              <a:buFont typeface="+mj-lt"/>
              <a:buAutoNum type="arabicPeriod"/>
            </a:pPr>
            <a:r>
              <a:rPr lang="en-US" sz="2400" b="1" dirty="0">
                <a:solidFill>
                  <a:schemeClr val="bg1"/>
                </a:solidFill>
                <a:effectLst>
                  <a:outerShdw blurRad="38100" dist="38100" dir="2700000" algn="tl">
                    <a:srgbClr val="000000">
                      <a:alpha val="43137"/>
                    </a:srgbClr>
                  </a:outerShdw>
                </a:effectLst>
              </a:rPr>
              <a:t>Regional incision rates provide an age estimate for each terrace.</a:t>
            </a:r>
          </a:p>
          <a:p>
            <a:pPr marL="457200" indent="-457200">
              <a:buFont typeface="+mj-lt"/>
              <a:buAutoNum type="arabicPeriod"/>
            </a:pPr>
            <a:r>
              <a:rPr lang="en-US" sz="2400" b="1" dirty="0">
                <a:solidFill>
                  <a:schemeClr val="bg1"/>
                </a:solidFill>
                <a:effectLst>
                  <a:outerShdw blurRad="38100" dist="38100" dir="2700000" algn="tl">
                    <a:srgbClr val="000000">
                      <a:alpha val="43137"/>
                    </a:srgbClr>
                  </a:outerShdw>
                </a:effectLst>
              </a:rPr>
              <a:t>Distance/Time = Rate</a:t>
            </a:r>
          </a:p>
        </p:txBody>
      </p:sp>
    </p:spTree>
    <p:extLst>
      <p:ext uri="{BB962C8B-B14F-4D97-AF65-F5344CB8AC3E}">
        <p14:creationId xmlns:p14="http://schemas.microsoft.com/office/powerpoint/2010/main" val="1792961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6C57742-EEC5-445F-83BA-30DB5A1035B8}"/>
              </a:ext>
            </a:extLst>
          </p:cNvPr>
          <p:cNvSpPr txBox="1"/>
          <p:nvPr/>
        </p:nvSpPr>
        <p:spPr>
          <a:xfrm>
            <a:off x="7296150" y="116840"/>
            <a:ext cx="4895850" cy="6494085"/>
          </a:xfrm>
          <a:prstGeom prst="rect">
            <a:avLst/>
          </a:prstGeom>
          <a:noFill/>
        </p:spPr>
        <p:txBody>
          <a:bodyPr wrap="square" rtlCol="0">
            <a:spAutoFit/>
          </a:bodyPr>
          <a:lstStyle/>
          <a:p>
            <a:r>
              <a:rPr lang="en-US" sz="2600" b="1" dirty="0">
                <a:solidFill>
                  <a:schemeClr val="bg1"/>
                </a:solidFill>
                <a:effectLst>
                  <a:outerShdw blurRad="38100" dist="38100" dir="2700000" algn="tl">
                    <a:srgbClr val="000000">
                      <a:alpha val="43137"/>
                    </a:srgbClr>
                  </a:outerShdw>
                </a:effectLst>
              </a:rPr>
              <a:t>These terrace ages are based on regional incision rates.</a:t>
            </a:r>
          </a:p>
          <a:p>
            <a:r>
              <a:rPr lang="en-US" sz="2600" b="1" dirty="0">
                <a:solidFill>
                  <a:schemeClr val="bg1"/>
                </a:solidFill>
                <a:effectLst>
                  <a:outerShdw blurRad="38100" dist="38100" dir="2700000" algn="tl">
                    <a:srgbClr val="000000">
                      <a:alpha val="43137"/>
                    </a:srgbClr>
                  </a:outerShdw>
                </a:effectLst>
              </a:rPr>
              <a:t>My colleagues have numerical ages for other terraces in a nearby area. </a:t>
            </a:r>
          </a:p>
          <a:p>
            <a:r>
              <a:rPr lang="en-US" sz="2600" b="1" dirty="0">
                <a:solidFill>
                  <a:schemeClr val="bg1"/>
                </a:solidFill>
                <a:effectLst>
                  <a:outerShdw blurRad="38100" dist="38100" dir="2700000" algn="tl">
                    <a:srgbClr val="000000">
                      <a:alpha val="43137"/>
                    </a:srgbClr>
                  </a:outerShdw>
                </a:effectLst>
              </a:rPr>
              <a:t>My goal is to map river terraces between the two areas so I can correlate them and apply the numerical ages from my colleagues' study to the terraces at Shively.</a:t>
            </a:r>
          </a:p>
          <a:p>
            <a:r>
              <a:rPr lang="en-US" sz="2600" b="1" dirty="0">
                <a:solidFill>
                  <a:schemeClr val="bg1"/>
                </a:solidFill>
                <a:effectLst>
                  <a:outerShdw blurRad="38100" dist="38100" dir="2700000" algn="tl">
                    <a:srgbClr val="000000">
                      <a:alpha val="43137"/>
                    </a:srgbClr>
                  </a:outerShdw>
                </a:effectLst>
              </a:rPr>
              <a:t>This may improve these slip rate estimates and help us learn about what structures are active during the latest Quaternary through the Holocene.</a:t>
            </a:r>
          </a:p>
        </p:txBody>
      </p:sp>
      <p:pic>
        <p:nvPicPr>
          <p:cNvPr id="6" name="Picture 5">
            <a:extLst>
              <a:ext uri="{FF2B5EF4-FFF2-40B4-BE49-F238E27FC236}">
                <a16:creationId xmlns:a16="http://schemas.microsoft.com/office/drawing/2014/main" id="{47410098-A381-4E17-8421-62B5F3511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7227455" cy="6657976"/>
          </a:xfrm>
          <a:prstGeom prst="rect">
            <a:avLst/>
          </a:prstGeom>
          <a:ln w="28575">
            <a:solidFill>
              <a:schemeClr val="bg1"/>
            </a:solidFill>
          </a:ln>
        </p:spPr>
      </p:pic>
      <p:sp>
        <p:nvSpPr>
          <p:cNvPr id="7" name="Rectangle 6">
            <a:extLst>
              <a:ext uri="{FF2B5EF4-FFF2-40B4-BE49-F238E27FC236}">
                <a16:creationId xmlns:a16="http://schemas.microsoft.com/office/drawing/2014/main" id="{14E8F6F3-F4FF-44F5-A85D-8727F1841FF2}"/>
              </a:ext>
            </a:extLst>
          </p:cNvPr>
          <p:cNvSpPr/>
          <p:nvPr/>
        </p:nvSpPr>
        <p:spPr>
          <a:xfrm>
            <a:off x="4257675" y="2381250"/>
            <a:ext cx="2524125" cy="5905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428A8D-6964-4539-B055-3ABD993A60B3}"/>
              </a:ext>
            </a:extLst>
          </p:cNvPr>
          <p:cNvSpPr/>
          <p:nvPr/>
        </p:nvSpPr>
        <p:spPr>
          <a:xfrm>
            <a:off x="3812021" y="3619500"/>
            <a:ext cx="445654" cy="5905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9D57449-1453-4F49-93A4-E276882F3D33}"/>
              </a:ext>
            </a:extLst>
          </p:cNvPr>
          <p:cNvSpPr/>
          <p:nvPr/>
        </p:nvSpPr>
        <p:spPr>
          <a:xfrm>
            <a:off x="3792971" y="4471988"/>
            <a:ext cx="445654" cy="5905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9E1BC1B-08FD-4293-940D-35D765C93654}"/>
              </a:ext>
            </a:extLst>
          </p:cNvPr>
          <p:cNvSpPr/>
          <p:nvPr/>
        </p:nvSpPr>
        <p:spPr>
          <a:xfrm>
            <a:off x="2476500" y="3848100"/>
            <a:ext cx="276225" cy="27622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4294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2948216" cy="1323439"/>
          </a:xfrm>
          <a:prstGeom prst="rect">
            <a:avLst/>
          </a:prstGeom>
          <a:noFill/>
        </p:spPr>
        <p:txBody>
          <a:bodyPr wrap="square">
            <a:spAutoFit/>
          </a:bodyPr>
          <a:lstStyle/>
          <a:p>
            <a:r>
              <a:rPr lang="en-US" sz="4000" b="1" dirty="0">
                <a:solidFill>
                  <a:srgbClr val="FFC000"/>
                </a:solidFill>
                <a:effectLst>
                  <a:outerShdw blurRad="38100" dist="38100" dir="2700000" algn="tl">
                    <a:srgbClr val="000000">
                      <a:alpha val="43137"/>
                    </a:srgbClr>
                  </a:outerShdw>
                </a:effectLst>
              </a:rPr>
              <a:t>Terraces and Tectonics</a:t>
            </a:r>
            <a:endParaRPr lang="en-US" sz="4000" dirty="0">
              <a:solidFill>
                <a:srgbClr val="FFC000"/>
              </a:solidFill>
            </a:endParaRPr>
          </a:p>
        </p:txBody>
      </p:sp>
      <p:pic>
        <p:nvPicPr>
          <p:cNvPr id="4" name="Picture 3" descr="Diagram, schematic&#10;&#10;Description automatically generated">
            <a:extLst>
              <a:ext uri="{FF2B5EF4-FFF2-40B4-BE49-F238E27FC236}">
                <a16:creationId xmlns:a16="http://schemas.microsoft.com/office/drawing/2014/main" id="{03215075-37BD-427C-A60B-3A09EF4BB1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8215" y="0"/>
            <a:ext cx="9243785" cy="6670040"/>
          </a:xfrm>
          <a:prstGeom prst="rect">
            <a:avLst/>
          </a:prstGeom>
        </p:spPr>
      </p:pic>
      <p:sp>
        <p:nvSpPr>
          <p:cNvPr id="14" name="Rectangle 13">
            <a:extLst>
              <a:ext uri="{FF2B5EF4-FFF2-40B4-BE49-F238E27FC236}">
                <a16:creationId xmlns:a16="http://schemas.microsoft.com/office/drawing/2014/main" id="{5B97361E-8663-4C56-B1A5-BA9370988AB0}"/>
              </a:ext>
            </a:extLst>
          </p:cNvPr>
          <p:cNvSpPr/>
          <p:nvPr/>
        </p:nvSpPr>
        <p:spPr>
          <a:xfrm>
            <a:off x="3079387" y="5227335"/>
            <a:ext cx="5450841" cy="1355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0206F54-A168-4A72-A0B6-7C03CEFEC247}"/>
              </a:ext>
            </a:extLst>
          </p:cNvPr>
          <p:cNvSpPr txBox="1"/>
          <p:nvPr/>
        </p:nvSpPr>
        <p:spPr>
          <a:xfrm>
            <a:off x="-1" y="1373053"/>
            <a:ext cx="2948215" cy="5509200"/>
          </a:xfrm>
          <a:prstGeom prst="rect">
            <a:avLst/>
          </a:prstGeom>
          <a:noFill/>
        </p:spPr>
        <p:txBody>
          <a:bodyPr wrap="square">
            <a:spAutoFit/>
          </a:bodyPr>
          <a:lstStyle/>
          <a:p>
            <a:r>
              <a:rPr lang="en-US" sz="2400" b="1" dirty="0">
                <a:solidFill>
                  <a:schemeClr val="accent4">
                    <a:lumMod val="40000"/>
                    <a:lumOff val="60000"/>
                  </a:schemeClr>
                </a:solidFill>
              </a:rPr>
              <a:t>River terraces can be displaced/offset by thrust faults</a:t>
            </a:r>
          </a:p>
          <a:p>
            <a:r>
              <a:rPr lang="en-US" sz="2000" b="1" dirty="0">
                <a:solidFill>
                  <a:schemeClr val="accent4">
                    <a:lumMod val="40000"/>
                    <a:lumOff val="60000"/>
                    <a:alpha val="50000"/>
                  </a:schemeClr>
                </a:solidFill>
              </a:rPr>
              <a:t>Step 1: floodplain/terrace (T2) formation</a:t>
            </a:r>
          </a:p>
          <a:p>
            <a:r>
              <a:rPr lang="en-US" sz="2000" b="1" dirty="0">
                <a:solidFill>
                  <a:schemeClr val="accent4">
                    <a:lumMod val="40000"/>
                    <a:lumOff val="60000"/>
                    <a:alpha val="50000"/>
                  </a:schemeClr>
                </a:solidFill>
              </a:rPr>
              <a:t>Step 2: earthquake on thrust fault displaces/offsets T2 terrace</a:t>
            </a:r>
          </a:p>
          <a:p>
            <a:r>
              <a:rPr lang="en-US" sz="2000" b="1" dirty="0">
                <a:solidFill>
                  <a:schemeClr val="accent4">
                    <a:lumMod val="40000"/>
                    <a:lumOff val="60000"/>
                    <a:alpha val="50000"/>
                  </a:schemeClr>
                </a:solidFill>
              </a:rPr>
              <a:t>Step 3: prolonged incision leads to terrace T1 formation</a:t>
            </a:r>
          </a:p>
          <a:p>
            <a:r>
              <a:rPr lang="en-US" sz="2000" b="1" dirty="0">
                <a:solidFill>
                  <a:schemeClr val="accent4">
                    <a:lumMod val="40000"/>
                    <a:lumOff val="60000"/>
                    <a:alpha val="50000"/>
                  </a:schemeClr>
                </a:solidFill>
              </a:rPr>
              <a:t>Step 4: earthquake on thrust fault displaces/offsets T1 terrace</a:t>
            </a:r>
          </a:p>
          <a:p>
            <a:endParaRPr lang="en-US" sz="2000" b="1" dirty="0">
              <a:solidFill>
                <a:schemeClr val="accent4">
                  <a:lumMod val="40000"/>
                  <a:lumOff val="60000"/>
                </a:schemeClr>
              </a:solidFill>
            </a:endParaRPr>
          </a:p>
        </p:txBody>
      </p:sp>
      <p:sp>
        <p:nvSpPr>
          <p:cNvPr id="6" name="Freeform: Shape 5">
            <a:extLst>
              <a:ext uri="{FF2B5EF4-FFF2-40B4-BE49-F238E27FC236}">
                <a16:creationId xmlns:a16="http://schemas.microsoft.com/office/drawing/2014/main" id="{6501BB3F-F824-40C9-AC3B-4A066BFE01F8}"/>
              </a:ext>
            </a:extLst>
          </p:cNvPr>
          <p:cNvSpPr/>
          <p:nvPr/>
        </p:nvSpPr>
        <p:spPr>
          <a:xfrm>
            <a:off x="8189407" y="3627455"/>
            <a:ext cx="3969098" cy="2914022"/>
          </a:xfrm>
          <a:custGeom>
            <a:avLst/>
            <a:gdLst>
              <a:gd name="connsiteX0" fmla="*/ 336619 w 3969098"/>
              <a:gd name="connsiteY0" fmla="*/ 1060101 h 2914022"/>
              <a:gd name="connsiteX1" fmla="*/ 336619 w 3969098"/>
              <a:gd name="connsiteY1" fmla="*/ 1060101 h 2914022"/>
              <a:gd name="connsiteX2" fmla="*/ 391885 w 3969098"/>
              <a:gd name="connsiteY2" fmla="*/ 1029956 h 2914022"/>
              <a:gd name="connsiteX3" fmla="*/ 482320 w 3969098"/>
              <a:gd name="connsiteY3" fmla="*/ 969666 h 2914022"/>
              <a:gd name="connsiteX4" fmla="*/ 547635 w 3969098"/>
              <a:gd name="connsiteY4" fmla="*/ 934497 h 2914022"/>
              <a:gd name="connsiteX5" fmla="*/ 577780 w 3969098"/>
              <a:gd name="connsiteY5" fmla="*/ 904352 h 2914022"/>
              <a:gd name="connsiteX6" fmla="*/ 643094 w 3969098"/>
              <a:gd name="connsiteY6" fmla="*/ 869182 h 2914022"/>
              <a:gd name="connsiteX7" fmla="*/ 733529 w 3969098"/>
              <a:gd name="connsiteY7" fmla="*/ 808892 h 2914022"/>
              <a:gd name="connsiteX8" fmla="*/ 748602 w 3969098"/>
              <a:gd name="connsiteY8" fmla="*/ 798844 h 2914022"/>
              <a:gd name="connsiteX9" fmla="*/ 788795 w 3969098"/>
              <a:gd name="connsiteY9" fmla="*/ 768699 h 2914022"/>
              <a:gd name="connsiteX10" fmla="*/ 808892 w 3969098"/>
              <a:gd name="connsiteY10" fmla="*/ 748602 h 2914022"/>
              <a:gd name="connsiteX11" fmla="*/ 834013 w 3969098"/>
              <a:gd name="connsiteY11" fmla="*/ 738554 h 2914022"/>
              <a:gd name="connsiteX12" fmla="*/ 959617 w 3969098"/>
              <a:gd name="connsiteY12" fmla="*/ 653143 h 2914022"/>
              <a:gd name="connsiteX13" fmla="*/ 974690 w 3969098"/>
              <a:gd name="connsiteY13" fmla="*/ 643094 h 2914022"/>
              <a:gd name="connsiteX14" fmla="*/ 989762 w 3969098"/>
              <a:gd name="connsiteY14" fmla="*/ 633046 h 2914022"/>
              <a:gd name="connsiteX15" fmla="*/ 1029956 w 3969098"/>
              <a:gd name="connsiteY15" fmla="*/ 602901 h 2914022"/>
              <a:gd name="connsiteX16" fmla="*/ 1115367 w 3969098"/>
              <a:gd name="connsiteY16" fmla="*/ 557683 h 2914022"/>
              <a:gd name="connsiteX17" fmla="*/ 1225898 w 3969098"/>
              <a:gd name="connsiteY17" fmla="*/ 502418 h 2914022"/>
              <a:gd name="connsiteX18" fmla="*/ 1266092 w 3969098"/>
              <a:gd name="connsiteY18" fmla="*/ 462224 h 2914022"/>
              <a:gd name="connsiteX19" fmla="*/ 1296237 w 3969098"/>
              <a:gd name="connsiteY19" fmla="*/ 437103 h 2914022"/>
              <a:gd name="connsiteX20" fmla="*/ 1331406 w 3969098"/>
              <a:gd name="connsiteY20" fmla="*/ 401934 h 2914022"/>
              <a:gd name="connsiteX21" fmla="*/ 1441938 w 3969098"/>
              <a:gd name="connsiteY21" fmla="*/ 341644 h 2914022"/>
              <a:gd name="connsiteX22" fmla="*/ 1467059 w 3969098"/>
              <a:gd name="connsiteY22" fmla="*/ 316523 h 2914022"/>
              <a:gd name="connsiteX23" fmla="*/ 1477107 w 3969098"/>
              <a:gd name="connsiteY23" fmla="*/ 276330 h 2914022"/>
              <a:gd name="connsiteX24" fmla="*/ 1487156 w 3969098"/>
              <a:gd name="connsiteY24" fmla="*/ 261257 h 2914022"/>
              <a:gd name="connsiteX25" fmla="*/ 1492180 w 3969098"/>
              <a:gd name="connsiteY25" fmla="*/ 241160 h 2914022"/>
              <a:gd name="connsiteX26" fmla="*/ 1532373 w 3969098"/>
              <a:gd name="connsiteY26" fmla="*/ 200967 h 2914022"/>
              <a:gd name="connsiteX27" fmla="*/ 1542422 w 3969098"/>
              <a:gd name="connsiteY27" fmla="*/ 190919 h 2914022"/>
              <a:gd name="connsiteX28" fmla="*/ 1617784 w 3969098"/>
              <a:gd name="connsiteY28" fmla="*/ 150725 h 2914022"/>
              <a:gd name="connsiteX29" fmla="*/ 1688123 w 3969098"/>
              <a:gd name="connsiteY29" fmla="*/ 95459 h 2914022"/>
              <a:gd name="connsiteX30" fmla="*/ 1783582 w 3969098"/>
              <a:gd name="connsiteY30" fmla="*/ 65314 h 2914022"/>
              <a:gd name="connsiteX31" fmla="*/ 1994597 w 3969098"/>
              <a:gd name="connsiteY31" fmla="*/ 0 h 2914022"/>
              <a:gd name="connsiteX32" fmla="*/ 2421652 w 3969098"/>
              <a:gd name="connsiteY32" fmla="*/ 10048 h 2914022"/>
              <a:gd name="connsiteX33" fmla="*/ 2773345 w 3969098"/>
              <a:gd name="connsiteY33" fmla="*/ 30145 h 2914022"/>
              <a:gd name="connsiteX34" fmla="*/ 3114989 w 3969098"/>
              <a:gd name="connsiteY34" fmla="*/ 80387 h 2914022"/>
              <a:gd name="connsiteX35" fmla="*/ 3260690 w 3969098"/>
              <a:gd name="connsiteY35" fmla="*/ 115556 h 2914022"/>
              <a:gd name="connsiteX36" fmla="*/ 3331028 w 3969098"/>
              <a:gd name="connsiteY36" fmla="*/ 125604 h 2914022"/>
              <a:gd name="connsiteX37" fmla="*/ 3416439 w 3969098"/>
              <a:gd name="connsiteY37" fmla="*/ 170822 h 2914022"/>
              <a:gd name="connsiteX38" fmla="*/ 3441560 w 3969098"/>
              <a:gd name="connsiteY38" fmla="*/ 190919 h 2914022"/>
              <a:gd name="connsiteX39" fmla="*/ 3722914 w 3969098"/>
              <a:gd name="connsiteY39" fmla="*/ 422031 h 2914022"/>
              <a:gd name="connsiteX40" fmla="*/ 3737986 w 3969098"/>
              <a:gd name="connsiteY40" fmla="*/ 447152 h 2914022"/>
              <a:gd name="connsiteX41" fmla="*/ 3778180 w 3969098"/>
              <a:gd name="connsiteY41" fmla="*/ 512466 h 2914022"/>
              <a:gd name="connsiteX42" fmla="*/ 3803301 w 3969098"/>
              <a:gd name="connsiteY42" fmla="*/ 537587 h 2914022"/>
              <a:gd name="connsiteX43" fmla="*/ 3838470 w 3969098"/>
              <a:gd name="connsiteY43" fmla="*/ 607925 h 2914022"/>
              <a:gd name="connsiteX44" fmla="*/ 3853542 w 3969098"/>
              <a:gd name="connsiteY44" fmla="*/ 638070 h 2914022"/>
              <a:gd name="connsiteX45" fmla="*/ 3868615 w 3969098"/>
              <a:gd name="connsiteY45" fmla="*/ 668215 h 2914022"/>
              <a:gd name="connsiteX46" fmla="*/ 3913833 w 3969098"/>
              <a:gd name="connsiteY46" fmla="*/ 793820 h 2914022"/>
              <a:gd name="connsiteX47" fmla="*/ 3923881 w 3969098"/>
              <a:gd name="connsiteY47" fmla="*/ 844061 h 2914022"/>
              <a:gd name="connsiteX48" fmla="*/ 3969098 w 3969098"/>
              <a:gd name="connsiteY48" fmla="*/ 984738 h 2914022"/>
              <a:gd name="connsiteX49" fmla="*/ 3923881 w 3969098"/>
              <a:gd name="connsiteY49" fmla="*/ 1080198 h 2914022"/>
              <a:gd name="connsiteX50" fmla="*/ 3908808 w 3969098"/>
              <a:gd name="connsiteY50" fmla="*/ 1155560 h 2914022"/>
              <a:gd name="connsiteX51" fmla="*/ 3883688 w 3969098"/>
              <a:gd name="connsiteY51" fmla="*/ 1215850 h 2914022"/>
              <a:gd name="connsiteX52" fmla="*/ 3863591 w 3969098"/>
              <a:gd name="connsiteY52" fmla="*/ 1301261 h 2914022"/>
              <a:gd name="connsiteX53" fmla="*/ 3858567 w 3969098"/>
              <a:gd name="connsiteY53" fmla="*/ 1421842 h 2914022"/>
              <a:gd name="connsiteX54" fmla="*/ 3828422 w 3969098"/>
              <a:gd name="connsiteY54" fmla="*/ 1572567 h 2914022"/>
              <a:gd name="connsiteX55" fmla="*/ 3818373 w 3969098"/>
              <a:gd name="connsiteY55" fmla="*/ 1668026 h 2914022"/>
              <a:gd name="connsiteX56" fmla="*/ 3798277 w 3969098"/>
              <a:gd name="connsiteY56" fmla="*/ 1818752 h 2914022"/>
              <a:gd name="connsiteX57" fmla="*/ 3702817 w 3969098"/>
              <a:gd name="connsiteY57" fmla="*/ 1964453 h 2914022"/>
              <a:gd name="connsiteX58" fmla="*/ 3607358 w 3969098"/>
              <a:gd name="connsiteY58" fmla="*/ 2034791 h 2914022"/>
              <a:gd name="connsiteX59" fmla="*/ 3476729 w 3969098"/>
              <a:gd name="connsiteY59" fmla="*/ 2160396 h 2914022"/>
              <a:gd name="connsiteX60" fmla="*/ 3240593 w 3969098"/>
              <a:gd name="connsiteY60" fmla="*/ 2361363 h 2914022"/>
              <a:gd name="connsiteX61" fmla="*/ 3054698 w 3969098"/>
              <a:gd name="connsiteY61" fmla="*/ 2562330 h 2914022"/>
              <a:gd name="connsiteX62" fmla="*/ 2637692 w 3969098"/>
              <a:gd name="connsiteY62" fmla="*/ 2853732 h 2914022"/>
              <a:gd name="connsiteX63" fmla="*/ 2441749 w 3969098"/>
              <a:gd name="connsiteY63" fmla="*/ 2908998 h 2914022"/>
              <a:gd name="connsiteX64" fmla="*/ 2195564 w 3969098"/>
              <a:gd name="connsiteY64" fmla="*/ 2914022 h 2914022"/>
              <a:gd name="connsiteX65" fmla="*/ 1934307 w 3969098"/>
              <a:gd name="connsiteY65" fmla="*/ 2893925 h 2914022"/>
              <a:gd name="connsiteX66" fmla="*/ 1587639 w 3969098"/>
              <a:gd name="connsiteY66" fmla="*/ 2878853 h 2914022"/>
              <a:gd name="connsiteX67" fmla="*/ 1482131 w 3969098"/>
              <a:gd name="connsiteY67" fmla="*/ 2863780 h 2914022"/>
              <a:gd name="connsiteX68" fmla="*/ 984738 w 3969098"/>
              <a:gd name="connsiteY68" fmla="*/ 2763297 h 2914022"/>
              <a:gd name="connsiteX69" fmla="*/ 708408 w 3969098"/>
              <a:gd name="connsiteY69" fmla="*/ 2687934 h 2914022"/>
              <a:gd name="connsiteX70" fmla="*/ 396909 w 3969098"/>
              <a:gd name="connsiteY70" fmla="*/ 2562330 h 2914022"/>
              <a:gd name="connsiteX71" fmla="*/ 200967 w 3969098"/>
              <a:gd name="connsiteY71" fmla="*/ 2391508 h 2914022"/>
              <a:gd name="connsiteX72" fmla="*/ 65314 w 3969098"/>
              <a:gd name="connsiteY72" fmla="*/ 2255855 h 2914022"/>
              <a:gd name="connsiteX73" fmla="*/ 0 w 3969098"/>
              <a:gd name="connsiteY73" fmla="*/ 2009670 h 2914022"/>
              <a:gd name="connsiteX74" fmla="*/ 65314 w 3969098"/>
              <a:gd name="connsiteY74" fmla="*/ 1763486 h 2914022"/>
              <a:gd name="connsiteX75" fmla="*/ 75362 w 3969098"/>
              <a:gd name="connsiteY75" fmla="*/ 1582615 h 2914022"/>
              <a:gd name="connsiteX76" fmla="*/ 85411 w 3969098"/>
              <a:gd name="connsiteY76" fmla="*/ 1366576 h 2914022"/>
              <a:gd name="connsiteX77" fmla="*/ 115556 w 3969098"/>
              <a:gd name="connsiteY77" fmla="*/ 1336431 h 2914022"/>
              <a:gd name="connsiteX78" fmla="*/ 140677 w 3969098"/>
              <a:gd name="connsiteY78" fmla="*/ 1291213 h 2914022"/>
              <a:gd name="connsiteX79" fmla="*/ 211015 w 3969098"/>
              <a:gd name="connsiteY79" fmla="*/ 1210826 h 2914022"/>
              <a:gd name="connsiteX80" fmla="*/ 246184 w 3969098"/>
              <a:gd name="connsiteY80" fmla="*/ 1165609 h 2914022"/>
              <a:gd name="connsiteX81" fmla="*/ 251208 w 3969098"/>
              <a:gd name="connsiteY81" fmla="*/ 1145512 h 2914022"/>
              <a:gd name="connsiteX82" fmla="*/ 291402 w 3969098"/>
              <a:gd name="connsiteY82" fmla="*/ 1105319 h 2914022"/>
              <a:gd name="connsiteX83" fmla="*/ 306474 w 3969098"/>
              <a:gd name="connsiteY83" fmla="*/ 1075174 h 2914022"/>
              <a:gd name="connsiteX84" fmla="*/ 331595 w 3969098"/>
              <a:gd name="connsiteY84" fmla="*/ 1045029 h 2914022"/>
              <a:gd name="connsiteX85" fmla="*/ 336619 w 3969098"/>
              <a:gd name="connsiteY85" fmla="*/ 1060101 h 29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3969098" h="2914022">
                <a:moveTo>
                  <a:pt x="336619" y="1060101"/>
                </a:moveTo>
                <a:lnTo>
                  <a:pt x="336619" y="1060101"/>
                </a:lnTo>
                <a:cubicBezTo>
                  <a:pt x="355041" y="1050053"/>
                  <a:pt x="374143" y="1041161"/>
                  <a:pt x="391885" y="1029956"/>
                </a:cubicBezTo>
                <a:cubicBezTo>
                  <a:pt x="518264" y="950139"/>
                  <a:pt x="335433" y="1052689"/>
                  <a:pt x="482320" y="969666"/>
                </a:cubicBezTo>
                <a:cubicBezTo>
                  <a:pt x="503847" y="957499"/>
                  <a:pt x="527227" y="948460"/>
                  <a:pt x="547635" y="934497"/>
                </a:cubicBezTo>
                <a:cubicBezTo>
                  <a:pt x="559363" y="926473"/>
                  <a:pt x="566052" y="912377"/>
                  <a:pt x="577780" y="904352"/>
                </a:cubicBezTo>
                <a:cubicBezTo>
                  <a:pt x="598187" y="890389"/>
                  <a:pt x="622012" y="882104"/>
                  <a:pt x="643094" y="869182"/>
                </a:cubicBezTo>
                <a:cubicBezTo>
                  <a:pt x="673983" y="850250"/>
                  <a:pt x="703384" y="828989"/>
                  <a:pt x="733529" y="808892"/>
                </a:cubicBezTo>
                <a:cubicBezTo>
                  <a:pt x="738553" y="805543"/>
                  <a:pt x="743771" y="802467"/>
                  <a:pt x="748602" y="798844"/>
                </a:cubicBezTo>
                <a:cubicBezTo>
                  <a:pt x="762000" y="788796"/>
                  <a:pt x="775930" y="779420"/>
                  <a:pt x="788795" y="768699"/>
                </a:cubicBezTo>
                <a:cubicBezTo>
                  <a:pt x="796073" y="762634"/>
                  <a:pt x="801009" y="753857"/>
                  <a:pt x="808892" y="748602"/>
                </a:cubicBezTo>
                <a:cubicBezTo>
                  <a:pt x="816396" y="743599"/>
                  <a:pt x="825639" y="741903"/>
                  <a:pt x="834013" y="738554"/>
                </a:cubicBezTo>
                <a:cubicBezTo>
                  <a:pt x="890761" y="693155"/>
                  <a:pt x="848531" y="725591"/>
                  <a:pt x="959617" y="653143"/>
                </a:cubicBezTo>
                <a:cubicBezTo>
                  <a:pt x="964675" y="649844"/>
                  <a:pt x="969666" y="646444"/>
                  <a:pt x="974690" y="643094"/>
                </a:cubicBezTo>
                <a:cubicBezTo>
                  <a:pt x="979714" y="639745"/>
                  <a:pt x="984931" y="636669"/>
                  <a:pt x="989762" y="633046"/>
                </a:cubicBezTo>
                <a:cubicBezTo>
                  <a:pt x="1003160" y="622998"/>
                  <a:pt x="1015595" y="611517"/>
                  <a:pt x="1029956" y="602901"/>
                </a:cubicBezTo>
                <a:cubicBezTo>
                  <a:pt x="1057579" y="586327"/>
                  <a:pt x="1086554" y="572090"/>
                  <a:pt x="1115367" y="557683"/>
                </a:cubicBezTo>
                <a:cubicBezTo>
                  <a:pt x="1120025" y="555354"/>
                  <a:pt x="1207056" y="517491"/>
                  <a:pt x="1225898" y="502418"/>
                </a:cubicBezTo>
                <a:cubicBezTo>
                  <a:pt x="1240694" y="490582"/>
                  <a:pt x="1251536" y="474354"/>
                  <a:pt x="1266092" y="462224"/>
                </a:cubicBezTo>
                <a:lnTo>
                  <a:pt x="1296237" y="437103"/>
                </a:lnTo>
                <a:cubicBezTo>
                  <a:pt x="1311862" y="405854"/>
                  <a:pt x="1298286" y="424014"/>
                  <a:pt x="1331406" y="401934"/>
                </a:cubicBezTo>
                <a:cubicBezTo>
                  <a:pt x="1402876" y="354287"/>
                  <a:pt x="1327076" y="395246"/>
                  <a:pt x="1441938" y="341644"/>
                </a:cubicBezTo>
                <a:cubicBezTo>
                  <a:pt x="1450312" y="333270"/>
                  <a:pt x="1461445" y="326950"/>
                  <a:pt x="1467059" y="316523"/>
                </a:cubicBezTo>
                <a:cubicBezTo>
                  <a:pt x="1473606" y="304364"/>
                  <a:pt x="1472387" y="289309"/>
                  <a:pt x="1477107" y="276330"/>
                </a:cubicBezTo>
                <a:cubicBezTo>
                  <a:pt x="1479171" y="270655"/>
                  <a:pt x="1483806" y="266281"/>
                  <a:pt x="1487156" y="261257"/>
                </a:cubicBezTo>
                <a:cubicBezTo>
                  <a:pt x="1488831" y="254558"/>
                  <a:pt x="1488037" y="246684"/>
                  <a:pt x="1492180" y="241160"/>
                </a:cubicBezTo>
                <a:cubicBezTo>
                  <a:pt x="1503548" y="226002"/>
                  <a:pt x="1518975" y="214365"/>
                  <a:pt x="1532373" y="200967"/>
                </a:cubicBezTo>
                <a:cubicBezTo>
                  <a:pt x="1535723" y="197618"/>
                  <a:pt x="1537928" y="192417"/>
                  <a:pt x="1542422" y="190919"/>
                </a:cubicBezTo>
                <a:cubicBezTo>
                  <a:pt x="1575320" y="179951"/>
                  <a:pt x="1571572" y="182344"/>
                  <a:pt x="1617784" y="150725"/>
                </a:cubicBezTo>
                <a:cubicBezTo>
                  <a:pt x="1637378" y="137318"/>
                  <a:pt x="1665127" y="105188"/>
                  <a:pt x="1688123" y="95459"/>
                </a:cubicBezTo>
                <a:cubicBezTo>
                  <a:pt x="1718854" y="82457"/>
                  <a:pt x="1752017" y="76136"/>
                  <a:pt x="1783582" y="65314"/>
                </a:cubicBezTo>
                <a:cubicBezTo>
                  <a:pt x="1959716" y="4925"/>
                  <a:pt x="1751996" y="65316"/>
                  <a:pt x="1994597" y="0"/>
                </a:cubicBezTo>
                <a:lnTo>
                  <a:pt x="2421652" y="10048"/>
                </a:lnTo>
                <a:cubicBezTo>
                  <a:pt x="2538949" y="15478"/>
                  <a:pt x="2656114" y="23446"/>
                  <a:pt x="2773345" y="30145"/>
                </a:cubicBezTo>
                <a:cubicBezTo>
                  <a:pt x="2887226" y="46892"/>
                  <a:pt x="3001611" y="60517"/>
                  <a:pt x="3114989" y="80387"/>
                </a:cubicBezTo>
                <a:cubicBezTo>
                  <a:pt x="3164201" y="89012"/>
                  <a:pt x="3211788" y="105321"/>
                  <a:pt x="3260690" y="115556"/>
                </a:cubicBezTo>
                <a:cubicBezTo>
                  <a:pt x="3283872" y="120408"/>
                  <a:pt x="3307582" y="122255"/>
                  <a:pt x="3331028" y="125604"/>
                </a:cubicBezTo>
                <a:cubicBezTo>
                  <a:pt x="3357892" y="165899"/>
                  <a:pt x="3327373" y="126288"/>
                  <a:pt x="3416439" y="170822"/>
                </a:cubicBezTo>
                <a:cubicBezTo>
                  <a:pt x="3426030" y="175618"/>
                  <a:pt x="3432710" y="184864"/>
                  <a:pt x="3441560" y="190919"/>
                </a:cubicBezTo>
                <a:cubicBezTo>
                  <a:pt x="3541877" y="259557"/>
                  <a:pt x="3655352" y="309423"/>
                  <a:pt x="3722914" y="422031"/>
                </a:cubicBezTo>
                <a:cubicBezTo>
                  <a:pt x="3727938" y="430405"/>
                  <a:pt x="3733244" y="438616"/>
                  <a:pt x="3737986" y="447152"/>
                </a:cubicBezTo>
                <a:cubicBezTo>
                  <a:pt x="3756903" y="481203"/>
                  <a:pt x="3742027" y="466452"/>
                  <a:pt x="3778180" y="512466"/>
                </a:cubicBezTo>
                <a:cubicBezTo>
                  <a:pt x="3785496" y="521778"/>
                  <a:pt x="3796977" y="527575"/>
                  <a:pt x="3803301" y="537587"/>
                </a:cubicBezTo>
                <a:cubicBezTo>
                  <a:pt x="3817299" y="559750"/>
                  <a:pt x="3826747" y="584479"/>
                  <a:pt x="3838470" y="607925"/>
                </a:cubicBezTo>
                <a:lnTo>
                  <a:pt x="3853542" y="638070"/>
                </a:lnTo>
                <a:cubicBezTo>
                  <a:pt x="3858566" y="648118"/>
                  <a:pt x="3864670" y="657696"/>
                  <a:pt x="3868615" y="668215"/>
                </a:cubicBezTo>
                <a:cubicBezTo>
                  <a:pt x="3873665" y="681682"/>
                  <a:pt x="3906739" y="766865"/>
                  <a:pt x="3913833" y="793820"/>
                </a:cubicBezTo>
                <a:cubicBezTo>
                  <a:pt x="3918179" y="810336"/>
                  <a:pt x="3919387" y="827584"/>
                  <a:pt x="3923881" y="844061"/>
                </a:cubicBezTo>
                <a:cubicBezTo>
                  <a:pt x="3949335" y="937394"/>
                  <a:pt x="3946861" y="929145"/>
                  <a:pt x="3969098" y="984738"/>
                </a:cubicBezTo>
                <a:cubicBezTo>
                  <a:pt x="3942925" y="1023998"/>
                  <a:pt x="3940082" y="1023495"/>
                  <a:pt x="3923881" y="1080198"/>
                </a:cubicBezTo>
                <a:cubicBezTo>
                  <a:pt x="3916843" y="1104830"/>
                  <a:pt x="3916086" y="1130997"/>
                  <a:pt x="3908808" y="1155560"/>
                </a:cubicBezTo>
                <a:cubicBezTo>
                  <a:pt x="3902623" y="1176434"/>
                  <a:pt x="3890141" y="1195057"/>
                  <a:pt x="3883688" y="1215850"/>
                </a:cubicBezTo>
                <a:cubicBezTo>
                  <a:pt x="3875019" y="1243784"/>
                  <a:pt x="3870290" y="1272791"/>
                  <a:pt x="3863591" y="1301261"/>
                </a:cubicBezTo>
                <a:cubicBezTo>
                  <a:pt x="3861916" y="1341455"/>
                  <a:pt x="3861733" y="1381738"/>
                  <a:pt x="3858567" y="1421842"/>
                </a:cubicBezTo>
                <a:cubicBezTo>
                  <a:pt x="3853737" y="1483020"/>
                  <a:pt x="3843620" y="1511773"/>
                  <a:pt x="3828422" y="1572567"/>
                </a:cubicBezTo>
                <a:cubicBezTo>
                  <a:pt x="3825072" y="1604387"/>
                  <a:pt x="3820827" y="1636125"/>
                  <a:pt x="3818373" y="1668026"/>
                </a:cubicBezTo>
                <a:cubicBezTo>
                  <a:pt x="3813705" y="1728713"/>
                  <a:pt x="3822345" y="1766241"/>
                  <a:pt x="3798277" y="1818752"/>
                </a:cubicBezTo>
                <a:cubicBezTo>
                  <a:pt x="3782578" y="1853005"/>
                  <a:pt x="3727965" y="1940143"/>
                  <a:pt x="3702817" y="1964453"/>
                </a:cubicBezTo>
                <a:cubicBezTo>
                  <a:pt x="3674399" y="1991924"/>
                  <a:pt x="3637226" y="2008905"/>
                  <a:pt x="3607358" y="2034791"/>
                </a:cubicBezTo>
                <a:cubicBezTo>
                  <a:pt x="3561709" y="2074353"/>
                  <a:pt x="3522132" y="2120552"/>
                  <a:pt x="3476729" y="2160396"/>
                </a:cubicBezTo>
                <a:cubicBezTo>
                  <a:pt x="3310774" y="2306030"/>
                  <a:pt x="3405545" y="2193707"/>
                  <a:pt x="3240593" y="2361363"/>
                </a:cubicBezTo>
                <a:cubicBezTo>
                  <a:pt x="3176594" y="2426411"/>
                  <a:pt x="3121568" y="2500237"/>
                  <a:pt x="3054698" y="2562330"/>
                </a:cubicBezTo>
                <a:cubicBezTo>
                  <a:pt x="2856089" y="2746752"/>
                  <a:pt x="2844930" y="2738063"/>
                  <a:pt x="2637692" y="2853732"/>
                </a:cubicBezTo>
                <a:cubicBezTo>
                  <a:pt x="2568638" y="2892274"/>
                  <a:pt x="2559866" y="2906588"/>
                  <a:pt x="2441749" y="2908998"/>
                </a:cubicBezTo>
                <a:lnTo>
                  <a:pt x="2195564" y="2914022"/>
                </a:lnTo>
                <a:cubicBezTo>
                  <a:pt x="1671706" y="2893068"/>
                  <a:pt x="2494664" y="2928947"/>
                  <a:pt x="1934307" y="2893925"/>
                </a:cubicBezTo>
                <a:cubicBezTo>
                  <a:pt x="1818867" y="2886710"/>
                  <a:pt x="1703195" y="2883877"/>
                  <a:pt x="1587639" y="2878853"/>
                </a:cubicBezTo>
                <a:lnTo>
                  <a:pt x="1482131" y="2863780"/>
                </a:lnTo>
                <a:cubicBezTo>
                  <a:pt x="1312389" y="2837949"/>
                  <a:pt x="1155561" y="2809885"/>
                  <a:pt x="984738" y="2763297"/>
                </a:cubicBezTo>
                <a:cubicBezTo>
                  <a:pt x="892628" y="2738176"/>
                  <a:pt x="798748" y="2718820"/>
                  <a:pt x="708408" y="2687934"/>
                </a:cubicBezTo>
                <a:cubicBezTo>
                  <a:pt x="602472" y="2651716"/>
                  <a:pt x="396909" y="2562330"/>
                  <a:pt x="396909" y="2562330"/>
                </a:cubicBezTo>
                <a:cubicBezTo>
                  <a:pt x="256443" y="2421861"/>
                  <a:pt x="518420" y="2681114"/>
                  <a:pt x="200967" y="2391508"/>
                </a:cubicBezTo>
                <a:cubicBezTo>
                  <a:pt x="153725" y="2348410"/>
                  <a:pt x="110532" y="2301073"/>
                  <a:pt x="65314" y="2255855"/>
                </a:cubicBezTo>
                <a:cubicBezTo>
                  <a:pt x="40475" y="2184886"/>
                  <a:pt x="0" y="2083450"/>
                  <a:pt x="0" y="2009670"/>
                </a:cubicBezTo>
                <a:cubicBezTo>
                  <a:pt x="0" y="1980209"/>
                  <a:pt x="56903" y="1792324"/>
                  <a:pt x="65314" y="1763486"/>
                </a:cubicBezTo>
                <a:cubicBezTo>
                  <a:pt x="68663" y="1703196"/>
                  <a:pt x="72308" y="1642921"/>
                  <a:pt x="75362" y="1582615"/>
                </a:cubicBezTo>
                <a:cubicBezTo>
                  <a:pt x="79008" y="1510616"/>
                  <a:pt x="73795" y="1437725"/>
                  <a:pt x="85411" y="1366576"/>
                </a:cubicBezTo>
                <a:cubicBezTo>
                  <a:pt x="87701" y="1352551"/>
                  <a:pt x="107152" y="1347890"/>
                  <a:pt x="115556" y="1336431"/>
                </a:cubicBezTo>
                <a:cubicBezTo>
                  <a:pt x="125753" y="1322527"/>
                  <a:pt x="130244" y="1304941"/>
                  <a:pt x="140677" y="1291213"/>
                </a:cubicBezTo>
                <a:cubicBezTo>
                  <a:pt x="162221" y="1262865"/>
                  <a:pt x="185838" y="1236003"/>
                  <a:pt x="211015" y="1210826"/>
                </a:cubicBezTo>
                <a:cubicBezTo>
                  <a:pt x="241432" y="1180409"/>
                  <a:pt x="230840" y="1196297"/>
                  <a:pt x="246184" y="1165609"/>
                </a:cubicBezTo>
                <a:cubicBezTo>
                  <a:pt x="247859" y="1158910"/>
                  <a:pt x="248120" y="1151688"/>
                  <a:pt x="251208" y="1145512"/>
                </a:cubicBezTo>
                <a:cubicBezTo>
                  <a:pt x="260767" y="1126395"/>
                  <a:pt x="275043" y="1118406"/>
                  <a:pt x="291402" y="1105319"/>
                </a:cubicBezTo>
                <a:cubicBezTo>
                  <a:pt x="296426" y="1095271"/>
                  <a:pt x="300242" y="1084522"/>
                  <a:pt x="306474" y="1075174"/>
                </a:cubicBezTo>
                <a:cubicBezTo>
                  <a:pt x="313729" y="1064291"/>
                  <a:pt x="328757" y="1057798"/>
                  <a:pt x="331595" y="1045029"/>
                </a:cubicBezTo>
                <a:cubicBezTo>
                  <a:pt x="333136" y="1038093"/>
                  <a:pt x="335782" y="1057589"/>
                  <a:pt x="336619" y="106010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0663C63-4A91-468C-84FB-6F203A826640}"/>
              </a:ext>
            </a:extLst>
          </p:cNvPr>
          <p:cNvSpPr txBox="1"/>
          <p:nvPr/>
        </p:nvSpPr>
        <p:spPr>
          <a:xfrm>
            <a:off x="5252406" y="1904162"/>
            <a:ext cx="1888530" cy="369332"/>
          </a:xfrm>
          <a:prstGeom prst="rect">
            <a:avLst/>
          </a:prstGeom>
          <a:noFill/>
        </p:spPr>
        <p:txBody>
          <a:bodyPr wrap="none" rtlCol="0">
            <a:spAutoFit/>
          </a:bodyPr>
          <a:lstStyle/>
          <a:p>
            <a:r>
              <a:rPr lang="en-US" b="1" dirty="0">
                <a:solidFill>
                  <a:schemeClr val="accent2">
                    <a:lumMod val="75000"/>
                  </a:schemeClr>
                </a:solidFill>
              </a:rPr>
              <a:t>Terrace formation</a:t>
            </a:r>
          </a:p>
        </p:txBody>
      </p:sp>
      <p:sp>
        <p:nvSpPr>
          <p:cNvPr id="17" name="TextBox 16">
            <a:extLst>
              <a:ext uri="{FF2B5EF4-FFF2-40B4-BE49-F238E27FC236}">
                <a16:creationId xmlns:a16="http://schemas.microsoft.com/office/drawing/2014/main" id="{82F9C432-2F8B-4EFE-96EE-F696BEF5586D}"/>
              </a:ext>
            </a:extLst>
          </p:cNvPr>
          <p:cNvSpPr txBox="1"/>
          <p:nvPr/>
        </p:nvSpPr>
        <p:spPr>
          <a:xfrm>
            <a:off x="5252406" y="4830456"/>
            <a:ext cx="2720961" cy="369332"/>
          </a:xfrm>
          <a:prstGeom prst="rect">
            <a:avLst/>
          </a:prstGeom>
          <a:noFill/>
        </p:spPr>
        <p:txBody>
          <a:bodyPr wrap="square" rtlCol="0">
            <a:spAutoFit/>
          </a:bodyPr>
          <a:lstStyle/>
          <a:p>
            <a:r>
              <a:rPr lang="en-US" b="1" dirty="0">
                <a:solidFill>
                  <a:schemeClr val="accent2">
                    <a:lumMod val="75000"/>
                  </a:schemeClr>
                </a:solidFill>
              </a:rPr>
              <a:t>Earthquake offsets terrace</a:t>
            </a:r>
          </a:p>
        </p:txBody>
      </p:sp>
      <p:sp>
        <p:nvSpPr>
          <p:cNvPr id="18" name="TextBox 17">
            <a:extLst>
              <a:ext uri="{FF2B5EF4-FFF2-40B4-BE49-F238E27FC236}">
                <a16:creationId xmlns:a16="http://schemas.microsoft.com/office/drawing/2014/main" id="{8A372E01-38E1-4D83-96F8-EC4885068979}"/>
              </a:ext>
            </a:extLst>
          </p:cNvPr>
          <p:cNvSpPr txBox="1"/>
          <p:nvPr/>
        </p:nvSpPr>
        <p:spPr>
          <a:xfrm>
            <a:off x="10173956" y="1817281"/>
            <a:ext cx="1888530" cy="369332"/>
          </a:xfrm>
          <a:prstGeom prst="rect">
            <a:avLst/>
          </a:prstGeom>
          <a:noFill/>
        </p:spPr>
        <p:txBody>
          <a:bodyPr wrap="none" rtlCol="0">
            <a:spAutoFit/>
          </a:bodyPr>
          <a:lstStyle/>
          <a:p>
            <a:r>
              <a:rPr lang="en-US" b="1" dirty="0">
                <a:solidFill>
                  <a:schemeClr val="accent2">
                    <a:lumMod val="75000"/>
                  </a:schemeClr>
                </a:solidFill>
              </a:rPr>
              <a:t>Terrace formation</a:t>
            </a:r>
          </a:p>
        </p:txBody>
      </p:sp>
      <p:sp>
        <p:nvSpPr>
          <p:cNvPr id="19" name="TextBox 18">
            <a:extLst>
              <a:ext uri="{FF2B5EF4-FFF2-40B4-BE49-F238E27FC236}">
                <a16:creationId xmlns:a16="http://schemas.microsoft.com/office/drawing/2014/main" id="{012E7B34-A7E2-4A06-A049-5E6B0FB20FB3}"/>
              </a:ext>
            </a:extLst>
          </p:cNvPr>
          <p:cNvSpPr txBox="1"/>
          <p:nvPr/>
        </p:nvSpPr>
        <p:spPr>
          <a:xfrm>
            <a:off x="9544727" y="3819228"/>
            <a:ext cx="2720961" cy="369332"/>
          </a:xfrm>
          <a:prstGeom prst="rect">
            <a:avLst/>
          </a:prstGeom>
          <a:noFill/>
        </p:spPr>
        <p:txBody>
          <a:bodyPr wrap="square" rtlCol="0">
            <a:spAutoFit/>
          </a:bodyPr>
          <a:lstStyle/>
          <a:p>
            <a:r>
              <a:rPr lang="en-US" b="1" dirty="0">
                <a:solidFill>
                  <a:schemeClr val="accent2">
                    <a:lumMod val="75000"/>
                  </a:schemeClr>
                </a:solidFill>
              </a:rPr>
              <a:t>Earthquake offsets terrace</a:t>
            </a:r>
          </a:p>
        </p:txBody>
      </p:sp>
      <p:pic>
        <p:nvPicPr>
          <p:cNvPr id="20" name="Picture 19">
            <a:extLst>
              <a:ext uri="{FF2B5EF4-FFF2-40B4-BE49-F238E27FC236}">
                <a16:creationId xmlns:a16="http://schemas.microsoft.com/office/drawing/2014/main" id="{13C57A99-C601-45C5-B2FF-92E5C12A88FF}"/>
              </a:ext>
            </a:extLst>
          </p:cNvPr>
          <p:cNvPicPr>
            <a:picLocks noChangeAspect="1"/>
          </p:cNvPicPr>
          <p:nvPr/>
        </p:nvPicPr>
        <p:blipFill>
          <a:blip r:embed="rId4"/>
          <a:stretch>
            <a:fillRect/>
          </a:stretch>
        </p:blipFill>
        <p:spPr>
          <a:xfrm>
            <a:off x="7800975" y="5288119"/>
            <a:ext cx="4357530" cy="1324446"/>
          </a:xfrm>
          <a:prstGeom prst="rect">
            <a:avLst/>
          </a:prstGeom>
          <a:ln>
            <a:noFill/>
          </a:ln>
          <a:effectLst>
            <a:outerShdw blurRad="127000" dist="38100" dir="2700000" algn="tl" rotWithShape="0">
              <a:srgbClr val="333333">
                <a:alpha val="65000"/>
              </a:srgbClr>
            </a:outerShdw>
          </a:effectLst>
        </p:spPr>
      </p:pic>
      <p:grpSp>
        <p:nvGrpSpPr>
          <p:cNvPr id="27" name="Group 26">
            <a:extLst>
              <a:ext uri="{FF2B5EF4-FFF2-40B4-BE49-F238E27FC236}">
                <a16:creationId xmlns:a16="http://schemas.microsoft.com/office/drawing/2014/main" id="{4BAAD413-3D10-4A25-A9CA-68B00C27A869}"/>
              </a:ext>
            </a:extLst>
          </p:cNvPr>
          <p:cNvGrpSpPr/>
          <p:nvPr/>
        </p:nvGrpSpPr>
        <p:grpSpPr>
          <a:xfrm>
            <a:off x="5681472" y="4075994"/>
            <a:ext cx="594359" cy="274320"/>
            <a:chOff x="5681472" y="4075994"/>
            <a:chExt cx="594359" cy="274320"/>
          </a:xfrm>
        </p:grpSpPr>
        <p:cxnSp>
          <p:nvCxnSpPr>
            <p:cNvPr id="22" name="Straight Arrow Connector 21">
              <a:extLst>
                <a:ext uri="{FF2B5EF4-FFF2-40B4-BE49-F238E27FC236}">
                  <a16:creationId xmlns:a16="http://schemas.microsoft.com/office/drawing/2014/main" id="{2C544136-8EB3-46E7-9D19-CAF457DDA5A1}"/>
                </a:ext>
              </a:extLst>
            </p:cNvPr>
            <p:cNvCxnSpPr>
              <a:cxnSpLocks/>
            </p:cNvCxnSpPr>
            <p:nvPr/>
          </p:nvCxnSpPr>
          <p:spPr>
            <a:xfrm flipH="1">
              <a:off x="5681472" y="4145280"/>
              <a:ext cx="329184"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4159EAC-6E88-4180-964A-462D904BED1E}"/>
                </a:ext>
              </a:extLst>
            </p:cNvPr>
            <p:cNvCxnSpPr>
              <a:cxnSpLocks/>
            </p:cNvCxnSpPr>
            <p:nvPr/>
          </p:nvCxnSpPr>
          <p:spPr>
            <a:xfrm>
              <a:off x="5681472" y="4315968"/>
              <a:ext cx="329184"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6" name="Sun 25">
              <a:extLst>
                <a:ext uri="{FF2B5EF4-FFF2-40B4-BE49-F238E27FC236}">
                  <a16:creationId xmlns:a16="http://schemas.microsoft.com/office/drawing/2014/main" id="{9F0E43E8-5A2B-454E-920D-97D9ACBDA9A3}"/>
                </a:ext>
              </a:extLst>
            </p:cNvPr>
            <p:cNvSpPr/>
            <p:nvPr/>
          </p:nvSpPr>
          <p:spPr>
            <a:xfrm>
              <a:off x="6001511" y="4075994"/>
              <a:ext cx="274320" cy="274320"/>
            </a:xfrm>
            <a:prstGeom prst="sun">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134F1B34-B356-4DBF-BAC4-3C2AEA1A9C8C}"/>
              </a:ext>
            </a:extLst>
          </p:cNvPr>
          <p:cNvGrpSpPr/>
          <p:nvPr/>
        </p:nvGrpSpPr>
        <p:grpSpPr>
          <a:xfrm>
            <a:off x="9693333" y="3324369"/>
            <a:ext cx="594359" cy="274320"/>
            <a:chOff x="5681472" y="4075994"/>
            <a:chExt cx="594359" cy="274320"/>
          </a:xfrm>
        </p:grpSpPr>
        <p:cxnSp>
          <p:nvCxnSpPr>
            <p:cNvPr id="29" name="Straight Arrow Connector 28">
              <a:extLst>
                <a:ext uri="{FF2B5EF4-FFF2-40B4-BE49-F238E27FC236}">
                  <a16:creationId xmlns:a16="http://schemas.microsoft.com/office/drawing/2014/main" id="{D8193A54-8BB4-4058-A022-51F8E531D58E}"/>
                </a:ext>
              </a:extLst>
            </p:cNvPr>
            <p:cNvCxnSpPr>
              <a:cxnSpLocks/>
            </p:cNvCxnSpPr>
            <p:nvPr/>
          </p:nvCxnSpPr>
          <p:spPr>
            <a:xfrm flipH="1">
              <a:off x="5681472" y="4145280"/>
              <a:ext cx="329184"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2D09029-188B-4B71-A92C-AFDA19A139B8}"/>
                </a:ext>
              </a:extLst>
            </p:cNvPr>
            <p:cNvCxnSpPr>
              <a:cxnSpLocks/>
            </p:cNvCxnSpPr>
            <p:nvPr/>
          </p:nvCxnSpPr>
          <p:spPr>
            <a:xfrm>
              <a:off x="5681472" y="4315968"/>
              <a:ext cx="329184"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1" name="Sun 30">
              <a:extLst>
                <a:ext uri="{FF2B5EF4-FFF2-40B4-BE49-F238E27FC236}">
                  <a16:creationId xmlns:a16="http://schemas.microsoft.com/office/drawing/2014/main" id="{BC279A82-0058-4F2F-A168-716ED78624C2}"/>
                </a:ext>
              </a:extLst>
            </p:cNvPr>
            <p:cNvSpPr/>
            <p:nvPr/>
          </p:nvSpPr>
          <p:spPr>
            <a:xfrm>
              <a:off x="6001511" y="4075994"/>
              <a:ext cx="274320" cy="274320"/>
            </a:xfrm>
            <a:prstGeom prst="sun">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54751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map&#10;&#10;Description automatically generated with low confidence">
            <a:extLst>
              <a:ext uri="{FF2B5EF4-FFF2-40B4-BE49-F238E27FC236}">
                <a16:creationId xmlns:a16="http://schemas.microsoft.com/office/drawing/2014/main" id="{C2DD1FFF-4C96-428C-9390-33C208197485}"/>
              </a:ext>
            </a:extLst>
          </p:cNvPr>
          <p:cNvPicPr>
            <a:picLocks noChangeAspect="1"/>
          </p:cNvPicPr>
          <p:nvPr/>
        </p:nvPicPr>
        <p:blipFill rotWithShape="1">
          <a:blip r:embed="rId3">
            <a:extLst>
              <a:ext uri="{28A0092B-C50C-407E-A947-70E740481C1C}">
                <a14:useLocalDpi xmlns:a14="http://schemas.microsoft.com/office/drawing/2010/main" val="0"/>
              </a:ext>
            </a:extLst>
          </a:blip>
          <a:srcRect l="13128" t="7619" r="14015" b="17362"/>
          <a:stretch/>
        </p:blipFill>
        <p:spPr>
          <a:xfrm>
            <a:off x="0" y="0"/>
            <a:ext cx="5588390" cy="4446396"/>
          </a:xfrm>
          <a:prstGeom prst="rect">
            <a:avLst/>
          </a:prstGeom>
        </p:spPr>
      </p:pic>
      <p:pic>
        <p:nvPicPr>
          <p:cNvPr id="5" name="Picture 4" descr="Chart&#10;&#10;Description automatically generated">
            <a:extLst>
              <a:ext uri="{FF2B5EF4-FFF2-40B4-BE49-F238E27FC236}">
                <a16:creationId xmlns:a16="http://schemas.microsoft.com/office/drawing/2014/main" id="{1650027E-1A51-4B35-9ECE-1FA83740DD90}"/>
              </a:ext>
            </a:extLst>
          </p:cNvPr>
          <p:cNvPicPr>
            <a:picLocks noChangeAspect="1"/>
          </p:cNvPicPr>
          <p:nvPr/>
        </p:nvPicPr>
        <p:blipFill rotWithShape="1">
          <a:blip r:embed="rId4">
            <a:extLst>
              <a:ext uri="{28A0092B-C50C-407E-A947-70E740481C1C}">
                <a14:useLocalDpi xmlns:a14="http://schemas.microsoft.com/office/drawing/2010/main" val="0"/>
              </a:ext>
            </a:extLst>
          </a:blip>
          <a:srcRect l="14034" t="13700" r="14467" b="18022"/>
          <a:stretch/>
        </p:blipFill>
        <p:spPr>
          <a:xfrm>
            <a:off x="5585926" y="1798320"/>
            <a:ext cx="6606074" cy="4874791"/>
          </a:xfrm>
          <a:prstGeom prst="rect">
            <a:avLst/>
          </a:prstGeom>
        </p:spPr>
      </p:pic>
      <p:sp>
        <p:nvSpPr>
          <p:cNvPr id="7" name="TextBox 6">
            <a:extLst>
              <a:ext uri="{FF2B5EF4-FFF2-40B4-BE49-F238E27FC236}">
                <a16:creationId xmlns:a16="http://schemas.microsoft.com/office/drawing/2014/main" id="{B5AA2359-15A2-4197-8197-4B8FBF7DF63D}"/>
              </a:ext>
            </a:extLst>
          </p:cNvPr>
          <p:cNvSpPr txBox="1"/>
          <p:nvPr/>
        </p:nvSpPr>
        <p:spPr>
          <a:xfrm>
            <a:off x="5585926" y="49060"/>
            <a:ext cx="6606074" cy="1200329"/>
          </a:xfrm>
          <a:prstGeom prst="rect">
            <a:avLst/>
          </a:prstGeom>
          <a:noFill/>
        </p:spPr>
        <p:txBody>
          <a:bodyPr wrap="square">
            <a:spAutoFit/>
          </a:bodyPr>
          <a:lstStyle/>
          <a:p>
            <a:r>
              <a:rPr lang="en-US" sz="1800" dirty="0">
                <a:solidFill>
                  <a:schemeClr val="bg1">
                    <a:lumMod val="75000"/>
                  </a:schemeClr>
                </a:solidFill>
                <a:effectLst>
                  <a:outerShdw blurRad="38100" dist="38100" dir="2700000" algn="tl">
                    <a:srgbClr val="000000">
                      <a:alpha val="43137"/>
                    </a:srgbClr>
                  </a:outerShdw>
                </a:effectLst>
              </a:rPr>
              <a:t>Minimum age estimates for strath cutting, provided by AMS dates from the channel facies on T3 (18.5–19.5 </a:t>
            </a:r>
            <a:r>
              <a:rPr lang="en-US" sz="1800" dirty="0" err="1">
                <a:solidFill>
                  <a:schemeClr val="bg1">
                    <a:lumMod val="75000"/>
                  </a:schemeClr>
                </a:solidFill>
                <a:effectLst>
                  <a:outerShdw blurRad="38100" dist="38100" dir="2700000" algn="tl">
                    <a:srgbClr val="000000">
                      <a:alpha val="43137"/>
                    </a:srgbClr>
                  </a:outerShdw>
                </a:effectLst>
              </a:rPr>
              <a:t>ky</a:t>
            </a:r>
            <a:r>
              <a:rPr lang="en-US" sz="1800" dirty="0">
                <a:solidFill>
                  <a:schemeClr val="bg1">
                    <a:lumMod val="75000"/>
                  </a:schemeClr>
                </a:solidFill>
                <a:effectLst>
                  <a:outerShdw blurRad="38100" dist="38100" dir="2700000" algn="tl">
                    <a:srgbClr val="000000">
                      <a:alpha val="43137"/>
                    </a:srgbClr>
                  </a:outerShdw>
                </a:effectLst>
              </a:rPr>
              <a:t>) and T5 (39.0– 40.2 </a:t>
            </a:r>
            <a:r>
              <a:rPr lang="en-US" sz="1800" dirty="0" err="1">
                <a:solidFill>
                  <a:schemeClr val="bg1">
                    <a:lumMod val="75000"/>
                  </a:schemeClr>
                </a:solidFill>
                <a:effectLst>
                  <a:outerShdw blurRad="38100" dist="38100" dir="2700000" algn="tl">
                    <a:srgbClr val="000000">
                      <a:alpha val="43137"/>
                    </a:srgbClr>
                  </a:outerShdw>
                </a:effectLst>
              </a:rPr>
              <a:t>ky</a:t>
            </a:r>
            <a:r>
              <a:rPr lang="en-US" sz="1800" dirty="0">
                <a:solidFill>
                  <a:schemeClr val="bg1">
                    <a:lumMod val="75000"/>
                  </a:schemeClr>
                </a:solidFill>
                <a:effectLst>
                  <a:outerShdw blurRad="38100" dist="38100" dir="2700000" algn="tl">
                    <a:srgbClr val="000000">
                      <a:alpha val="43137"/>
                    </a:srgbClr>
                  </a:outerShdw>
                </a:effectLst>
              </a:rPr>
              <a:t>) terraces, give incision rates of 0.85 ±0.05 m ky-1 and 0.89 ±0.09 m ky-1.</a:t>
            </a:r>
            <a:endParaRPr lang="en-US" dirty="0">
              <a:solidFill>
                <a:schemeClr val="bg1">
                  <a:lumMod val="75000"/>
                </a:schemeClr>
              </a:solidFill>
            </a:endParaRPr>
          </a:p>
        </p:txBody>
      </p:sp>
      <p:pic>
        <p:nvPicPr>
          <p:cNvPr id="9" name="Picture 8">
            <a:extLst>
              <a:ext uri="{FF2B5EF4-FFF2-40B4-BE49-F238E27FC236}">
                <a16:creationId xmlns:a16="http://schemas.microsoft.com/office/drawing/2014/main" id="{683A71AF-A0BB-4D5E-93EB-35CB28C7C425}"/>
              </a:ext>
            </a:extLst>
          </p:cNvPr>
          <p:cNvPicPr>
            <a:picLocks noChangeAspect="1"/>
          </p:cNvPicPr>
          <p:nvPr/>
        </p:nvPicPr>
        <p:blipFill>
          <a:blip r:embed="rId5"/>
          <a:stretch>
            <a:fillRect/>
          </a:stretch>
        </p:blipFill>
        <p:spPr>
          <a:xfrm>
            <a:off x="95166" y="4556417"/>
            <a:ext cx="5395595" cy="839432"/>
          </a:xfrm>
          <a:prstGeom prst="rect">
            <a:avLst/>
          </a:prstGeom>
        </p:spPr>
      </p:pic>
      <p:cxnSp>
        <p:nvCxnSpPr>
          <p:cNvPr id="10" name="Straight Arrow Connector 9">
            <a:extLst>
              <a:ext uri="{FF2B5EF4-FFF2-40B4-BE49-F238E27FC236}">
                <a16:creationId xmlns:a16="http://schemas.microsoft.com/office/drawing/2014/main" id="{795D4DB9-7F74-44F1-BC6A-8F136001B811}"/>
              </a:ext>
            </a:extLst>
          </p:cNvPr>
          <p:cNvCxnSpPr>
            <a:cxnSpLocks/>
          </p:cNvCxnSpPr>
          <p:nvPr/>
        </p:nvCxnSpPr>
        <p:spPr>
          <a:xfrm flipV="1">
            <a:off x="7862131" y="5279056"/>
            <a:ext cx="0" cy="207344"/>
          </a:xfrm>
          <a:prstGeom prst="straightConnector1">
            <a:avLst/>
          </a:prstGeom>
          <a:ln w="19050" cap="rnd">
            <a:solidFill>
              <a:srgbClr val="462E78"/>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C045A18-6224-4D2B-B871-340193D59F04}"/>
              </a:ext>
            </a:extLst>
          </p:cNvPr>
          <p:cNvCxnSpPr>
            <a:cxnSpLocks/>
          </p:cNvCxnSpPr>
          <p:nvPr/>
        </p:nvCxnSpPr>
        <p:spPr>
          <a:xfrm flipV="1">
            <a:off x="7856434" y="4986471"/>
            <a:ext cx="0" cy="292585"/>
          </a:xfrm>
          <a:prstGeom prst="straightConnector1">
            <a:avLst/>
          </a:prstGeom>
          <a:ln w="19050" cap="rnd">
            <a:solidFill>
              <a:srgbClr val="E44238"/>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EFA3C5F3-24A6-4334-AA93-ED147B4F6F41}"/>
              </a:ext>
            </a:extLst>
          </p:cNvPr>
          <p:cNvGrpSpPr/>
          <p:nvPr/>
        </p:nvGrpSpPr>
        <p:grpSpPr>
          <a:xfrm>
            <a:off x="7757011" y="5631812"/>
            <a:ext cx="207343" cy="643369"/>
            <a:chOff x="7757011" y="5631812"/>
            <a:chExt cx="207343" cy="643369"/>
          </a:xfrm>
        </p:grpSpPr>
        <p:cxnSp>
          <p:nvCxnSpPr>
            <p:cNvPr id="4" name="Straight Arrow Connector 3">
              <a:extLst>
                <a:ext uri="{FF2B5EF4-FFF2-40B4-BE49-F238E27FC236}">
                  <a16:creationId xmlns:a16="http://schemas.microsoft.com/office/drawing/2014/main" id="{CD200BF1-E7C4-4B61-8911-89F24EB16927}"/>
                </a:ext>
              </a:extLst>
            </p:cNvPr>
            <p:cNvCxnSpPr>
              <a:cxnSpLocks/>
              <a:stCxn id="14" idx="0"/>
            </p:cNvCxnSpPr>
            <p:nvPr/>
          </p:nvCxnSpPr>
          <p:spPr>
            <a:xfrm flipV="1">
              <a:off x="7860683" y="5631812"/>
              <a:ext cx="1448" cy="436026"/>
            </a:xfrm>
            <a:prstGeom prst="straightConnector1">
              <a:avLst/>
            </a:prstGeom>
            <a:ln w="19050" cap="rnd">
              <a:solidFill>
                <a:schemeClr val="tx1"/>
              </a:solidFill>
              <a:tailEnd type="arrow" w="sm" len="med"/>
            </a:ln>
          </p:spPr>
          <p:style>
            <a:lnRef idx="1">
              <a:schemeClr val="accent1"/>
            </a:lnRef>
            <a:fillRef idx="0">
              <a:schemeClr val="accent1"/>
            </a:fillRef>
            <a:effectRef idx="0">
              <a:schemeClr val="accent1"/>
            </a:effectRef>
            <a:fontRef idx="minor">
              <a:schemeClr val="tx1"/>
            </a:fontRef>
          </p:style>
        </p:cxnSp>
        <p:sp>
          <p:nvSpPr>
            <p:cNvPr id="14" name="Star: 5 Points 13">
              <a:extLst>
                <a:ext uri="{FF2B5EF4-FFF2-40B4-BE49-F238E27FC236}">
                  <a16:creationId xmlns:a16="http://schemas.microsoft.com/office/drawing/2014/main" id="{3B08587F-8779-4901-A177-0A3FE1160AE7}"/>
                </a:ext>
              </a:extLst>
            </p:cNvPr>
            <p:cNvSpPr/>
            <p:nvPr/>
          </p:nvSpPr>
          <p:spPr>
            <a:xfrm>
              <a:off x="7757011" y="6067838"/>
              <a:ext cx="207343" cy="207343"/>
            </a:xfrm>
            <a:prstGeom prst="star5">
              <a:avLst>
                <a:gd name="adj" fmla="val 16142"/>
                <a:gd name="hf" fmla="val 105146"/>
                <a:gd name="vf" fmla="val 11055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2B080E2E-AA6E-4292-B623-0B9D8F81290B}"/>
              </a:ext>
            </a:extLst>
          </p:cNvPr>
          <p:cNvSpPr txBox="1"/>
          <p:nvPr/>
        </p:nvSpPr>
        <p:spPr>
          <a:xfrm>
            <a:off x="5954337" y="3579136"/>
            <a:ext cx="2010017" cy="707886"/>
          </a:xfrm>
          <a:prstGeom prst="rect">
            <a:avLst/>
          </a:prstGeom>
          <a:noFill/>
        </p:spPr>
        <p:txBody>
          <a:bodyPr wrap="square" rtlCol="0">
            <a:spAutoFit/>
          </a:bodyPr>
          <a:lstStyle/>
          <a:p>
            <a:pPr algn="ctr"/>
            <a:r>
              <a:rPr lang="en-US" sz="2000" b="1" dirty="0"/>
              <a:t>Terrace Profiles</a:t>
            </a:r>
          </a:p>
          <a:p>
            <a:pPr algn="ctr"/>
            <a:r>
              <a:rPr lang="en-US" sz="2000" b="1" dirty="0"/>
              <a:t>Note Offsets</a:t>
            </a:r>
          </a:p>
        </p:txBody>
      </p:sp>
    </p:spTree>
    <p:extLst>
      <p:ext uri="{BB962C8B-B14F-4D97-AF65-F5344CB8AC3E}">
        <p14:creationId xmlns:p14="http://schemas.microsoft.com/office/powerpoint/2010/main" val="235374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250" fill="hold"/>
                                        <p:tgtEl>
                                          <p:spTgt spid="17"/>
                                        </p:tgtEl>
                                        <p:attrNameLst>
                                          <p:attrName>ppt_x</p:attrName>
                                        </p:attrNameLst>
                                      </p:cBhvr>
                                      <p:tavLst>
                                        <p:tav tm="0">
                                          <p:val>
                                            <p:strVal val="#ppt_x"/>
                                          </p:val>
                                        </p:tav>
                                        <p:tav tm="100000">
                                          <p:val>
                                            <p:strVal val="#ppt_x"/>
                                          </p:val>
                                        </p:tav>
                                      </p:tavLst>
                                    </p:anim>
                                    <p:anim calcmode="lin" valueType="num">
                                      <p:cBhvr additive="base">
                                        <p:cTn id="8" dur="25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50" fill="hold"/>
                                        <p:tgtEl>
                                          <p:spTgt spid="10"/>
                                        </p:tgtEl>
                                        <p:attrNameLst>
                                          <p:attrName>ppt_x</p:attrName>
                                        </p:attrNameLst>
                                      </p:cBhvr>
                                      <p:tavLst>
                                        <p:tav tm="0">
                                          <p:val>
                                            <p:strVal val="#ppt_x"/>
                                          </p:val>
                                        </p:tav>
                                        <p:tav tm="100000">
                                          <p:val>
                                            <p:strVal val="#ppt_x"/>
                                          </p:val>
                                        </p:tav>
                                      </p:tavLst>
                                    </p:anim>
                                    <p:anim calcmode="lin" valueType="num">
                                      <p:cBhvr additive="base">
                                        <p:cTn id="14" dur="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250" fill="hold"/>
                                        <p:tgtEl>
                                          <p:spTgt spid="11"/>
                                        </p:tgtEl>
                                        <p:attrNameLst>
                                          <p:attrName>ppt_x</p:attrName>
                                        </p:attrNameLst>
                                      </p:cBhvr>
                                      <p:tavLst>
                                        <p:tav tm="0">
                                          <p:val>
                                            <p:strVal val="#ppt_x"/>
                                          </p:val>
                                        </p:tav>
                                        <p:tav tm="100000">
                                          <p:val>
                                            <p:strVal val="#ppt_x"/>
                                          </p:val>
                                        </p:tav>
                                      </p:tavLst>
                                    </p:anim>
                                    <p:anim calcmode="lin" valueType="num">
                                      <p:cBhvr additive="base">
                                        <p:cTn id="20"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8|1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1654</TotalTime>
  <Words>2251</Words>
  <Application>Microsoft Office PowerPoint</Application>
  <PresentationFormat>Widescreen</PresentationFormat>
  <Paragraphs>177</Paragraphs>
  <Slides>21</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Calibri</vt:lpstr>
      <vt:lpstr>Calibri Light</vt:lpstr>
      <vt:lpstr>Georgia</vt:lpstr>
      <vt:lpstr>Lato</vt:lpstr>
      <vt:lpstr>Lora</vt:lpstr>
      <vt:lpstr>Roboto</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Patton, Jason@DOC</dc:creator>
  <cp:lastModifiedBy>Patton, Jason@DOC</cp:lastModifiedBy>
  <cp:revision>19</cp:revision>
  <dcterms:created xsi:type="dcterms:W3CDTF">2021-10-05T21:21:45Z</dcterms:created>
  <dcterms:modified xsi:type="dcterms:W3CDTF">2021-10-19T23:11:54Z</dcterms:modified>
</cp:coreProperties>
</file>