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66" r:id="rId3"/>
    <p:sldId id="259" r:id="rId4"/>
    <p:sldId id="260" r:id="rId5"/>
    <p:sldId id="257" r:id="rId6"/>
    <p:sldId id="258" r:id="rId7"/>
    <p:sldId id="261" r:id="rId8"/>
    <p:sldId id="268" r:id="rId9"/>
    <p:sldId id="262" r:id="rId10"/>
    <p:sldId id="264" r:id="rId11"/>
    <p:sldId id="269" r:id="rId12"/>
    <p:sldId id="270" r:id="rId13"/>
    <p:sldId id="267"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5"/>
    <p:restoredTop sz="94690"/>
  </p:normalViewPr>
  <p:slideViewPr>
    <p:cSldViewPr snapToGrid="0" snapToObjects="1">
      <p:cViewPr varScale="1">
        <p:scale>
          <a:sx n="77" d="100"/>
          <a:sy n="77" d="100"/>
        </p:scale>
        <p:origin x="208" y="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A39E5-EEE4-0D4F-B6A7-6E4B140FFC69}" type="datetimeFigureOut">
              <a:rPr lang="en-US" smtClean="0"/>
              <a:t>10/11/21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72BD6-0CC3-EF4A-928C-8F91E3383B3F}" type="slidenum">
              <a:rPr lang="en-US" smtClean="0"/>
              <a:t>‹#›</a:t>
            </a:fld>
            <a:endParaRPr lang="en-US"/>
          </a:p>
        </p:txBody>
      </p:sp>
    </p:spTree>
    <p:extLst>
      <p:ext uri="{BB962C8B-B14F-4D97-AF65-F5344CB8AC3E}">
        <p14:creationId xmlns:p14="http://schemas.microsoft.com/office/powerpoint/2010/main" val="3398645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of “understanding the landscape really resonates with me, and, I suspect, many geoscientists.</a:t>
            </a:r>
          </a:p>
        </p:txBody>
      </p:sp>
      <p:sp>
        <p:nvSpPr>
          <p:cNvPr id="4" name="Slide Number Placeholder 3"/>
          <p:cNvSpPr>
            <a:spLocks noGrp="1"/>
          </p:cNvSpPr>
          <p:nvPr>
            <p:ph type="sldNum" sz="quarter" idx="5"/>
          </p:nvPr>
        </p:nvSpPr>
        <p:spPr/>
        <p:txBody>
          <a:bodyPr/>
          <a:lstStyle/>
          <a:p>
            <a:fld id="{26C72BD6-0CC3-EF4A-928C-8F91E3383B3F}" type="slidenum">
              <a:rPr lang="en-US" smtClean="0"/>
              <a:t>3</a:t>
            </a:fld>
            <a:endParaRPr lang="en-US"/>
          </a:p>
        </p:txBody>
      </p:sp>
    </p:spTree>
    <p:extLst>
      <p:ext uri="{BB962C8B-B14F-4D97-AF65-F5344CB8AC3E}">
        <p14:creationId xmlns:p14="http://schemas.microsoft.com/office/powerpoint/2010/main" val="3411196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Analogous to geologic mapping, and surveying the topography and geology in order to understand what the important issue are. </a:t>
            </a:r>
          </a:p>
        </p:txBody>
      </p:sp>
      <p:sp>
        <p:nvSpPr>
          <p:cNvPr id="4" name="Slide Number Placeholder 3"/>
          <p:cNvSpPr>
            <a:spLocks noGrp="1"/>
          </p:cNvSpPr>
          <p:nvPr>
            <p:ph type="sldNum" sz="quarter" idx="5"/>
          </p:nvPr>
        </p:nvSpPr>
        <p:spPr/>
        <p:txBody>
          <a:bodyPr/>
          <a:lstStyle/>
          <a:p>
            <a:fld id="{26C72BD6-0CC3-EF4A-928C-8F91E3383B3F}" type="slidenum">
              <a:rPr lang="en-US" smtClean="0"/>
              <a:t>4</a:t>
            </a:fld>
            <a:endParaRPr lang="en-US"/>
          </a:p>
        </p:txBody>
      </p:sp>
    </p:spTree>
    <p:extLst>
      <p:ext uri="{BB962C8B-B14F-4D97-AF65-F5344CB8AC3E}">
        <p14:creationId xmlns:p14="http://schemas.microsoft.com/office/powerpoint/2010/main" val="2772314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can make the analogy to geologic and topographic maps, which are made for a purpose – in the case I showed you, the research questions centered around landslides and development along the I-70 corridor in Colorado. </a:t>
            </a:r>
          </a:p>
        </p:txBody>
      </p:sp>
      <p:sp>
        <p:nvSpPr>
          <p:cNvPr id="4" name="Slide Number Placeholder 3"/>
          <p:cNvSpPr>
            <a:spLocks noGrp="1"/>
          </p:cNvSpPr>
          <p:nvPr>
            <p:ph type="sldNum" sz="quarter" idx="5"/>
          </p:nvPr>
        </p:nvSpPr>
        <p:spPr/>
        <p:txBody>
          <a:bodyPr/>
          <a:lstStyle/>
          <a:p>
            <a:fld id="{26C72BD6-0CC3-EF4A-928C-8F91E3383B3F}" type="slidenum">
              <a:rPr lang="en-US" smtClean="0"/>
              <a:t>6</a:t>
            </a:fld>
            <a:endParaRPr lang="en-US"/>
          </a:p>
        </p:txBody>
      </p:sp>
    </p:spTree>
    <p:extLst>
      <p:ext uri="{BB962C8B-B14F-4D97-AF65-F5344CB8AC3E}">
        <p14:creationId xmlns:p14="http://schemas.microsoft.com/office/powerpoint/2010/main" val="1785914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what extent does undergraduate geoscience instruction reflect what is known about effective teaching? </a:t>
            </a:r>
          </a:p>
          <a:p>
            <a:endParaRPr lang="en-US" dirty="0"/>
          </a:p>
        </p:txBody>
      </p:sp>
      <p:sp>
        <p:nvSpPr>
          <p:cNvPr id="4" name="Slide Number Placeholder 3"/>
          <p:cNvSpPr>
            <a:spLocks noGrp="1"/>
          </p:cNvSpPr>
          <p:nvPr>
            <p:ph type="sldNum" sz="quarter" idx="5"/>
          </p:nvPr>
        </p:nvSpPr>
        <p:spPr/>
        <p:txBody>
          <a:bodyPr/>
          <a:lstStyle/>
          <a:p>
            <a:fld id="{26C72BD6-0CC3-EF4A-928C-8F91E3383B3F}" type="slidenum">
              <a:rPr lang="en-US" smtClean="0"/>
              <a:t>7</a:t>
            </a:fld>
            <a:endParaRPr lang="en-US"/>
          </a:p>
        </p:txBody>
      </p:sp>
    </p:spTree>
    <p:extLst>
      <p:ext uri="{BB962C8B-B14F-4D97-AF65-F5344CB8AC3E}">
        <p14:creationId xmlns:p14="http://schemas.microsoft.com/office/powerpoint/2010/main" val="2738267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schematic</a:t>
            </a:r>
          </a:p>
        </p:txBody>
      </p:sp>
      <p:sp>
        <p:nvSpPr>
          <p:cNvPr id="4" name="Slide Number Placeholder 3"/>
          <p:cNvSpPr>
            <a:spLocks noGrp="1"/>
          </p:cNvSpPr>
          <p:nvPr>
            <p:ph type="sldNum" sz="quarter" idx="5"/>
          </p:nvPr>
        </p:nvSpPr>
        <p:spPr/>
        <p:txBody>
          <a:bodyPr/>
          <a:lstStyle/>
          <a:p>
            <a:fld id="{26C72BD6-0CC3-EF4A-928C-8F91E3383B3F}" type="slidenum">
              <a:rPr lang="en-US" smtClean="0"/>
              <a:t>9</a:t>
            </a:fld>
            <a:endParaRPr lang="en-US"/>
          </a:p>
        </p:txBody>
      </p:sp>
    </p:spTree>
    <p:extLst>
      <p:ext uri="{BB962C8B-B14F-4D97-AF65-F5344CB8AC3E}">
        <p14:creationId xmlns:p14="http://schemas.microsoft.com/office/powerpoint/2010/main" val="3780757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 will talk more about results</a:t>
            </a:r>
          </a:p>
        </p:txBody>
      </p:sp>
      <p:sp>
        <p:nvSpPr>
          <p:cNvPr id="4" name="Slide Number Placeholder 3"/>
          <p:cNvSpPr>
            <a:spLocks noGrp="1"/>
          </p:cNvSpPr>
          <p:nvPr>
            <p:ph type="sldNum" sz="quarter" idx="5"/>
          </p:nvPr>
        </p:nvSpPr>
        <p:spPr/>
        <p:txBody>
          <a:bodyPr/>
          <a:lstStyle/>
          <a:p>
            <a:fld id="{26C72BD6-0CC3-EF4A-928C-8F91E3383B3F}" type="slidenum">
              <a:rPr lang="en-US" smtClean="0"/>
              <a:t>10</a:t>
            </a:fld>
            <a:endParaRPr lang="en-US"/>
          </a:p>
        </p:txBody>
      </p:sp>
    </p:spTree>
    <p:extLst>
      <p:ext uri="{BB962C8B-B14F-4D97-AF65-F5344CB8AC3E}">
        <p14:creationId xmlns:p14="http://schemas.microsoft.com/office/powerpoint/2010/main" val="641825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of “understanding the landscape really resonates with me, and, I suspect, many geoscientists.</a:t>
            </a:r>
          </a:p>
        </p:txBody>
      </p:sp>
      <p:sp>
        <p:nvSpPr>
          <p:cNvPr id="4" name="Slide Number Placeholder 3"/>
          <p:cNvSpPr>
            <a:spLocks noGrp="1"/>
          </p:cNvSpPr>
          <p:nvPr>
            <p:ph type="sldNum" sz="quarter" idx="5"/>
          </p:nvPr>
        </p:nvSpPr>
        <p:spPr/>
        <p:txBody>
          <a:bodyPr/>
          <a:lstStyle/>
          <a:p>
            <a:fld id="{26C72BD6-0CC3-EF4A-928C-8F91E3383B3F}" type="slidenum">
              <a:rPr lang="en-US" smtClean="0"/>
              <a:t>12</a:t>
            </a:fld>
            <a:endParaRPr lang="en-US"/>
          </a:p>
        </p:txBody>
      </p:sp>
    </p:spTree>
    <p:extLst>
      <p:ext uri="{BB962C8B-B14F-4D97-AF65-F5344CB8AC3E}">
        <p14:creationId xmlns:p14="http://schemas.microsoft.com/office/powerpoint/2010/main" val="1676752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schematic</a:t>
            </a:r>
          </a:p>
        </p:txBody>
      </p:sp>
      <p:sp>
        <p:nvSpPr>
          <p:cNvPr id="4" name="Slide Number Placeholder 3"/>
          <p:cNvSpPr>
            <a:spLocks noGrp="1"/>
          </p:cNvSpPr>
          <p:nvPr>
            <p:ph type="sldNum" sz="quarter" idx="5"/>
          </p:nvPr>
        </p:nvSpPr>
        <p:spPr/>
        <p:txBody>
          <a:bodyPr/>
          <a:lstStyle/>
          <a:p>
            <a:fld id="{26C72BD6-0CC3-EF4A-928C-8F91E3383B3F}" type="slidenum">
              <a:rPr lang="en-US" smtClean="0"/>
              <a:t>13</a:t>
            </a:fld>
            <a:endParaRPr lang="en-US"/>
          </a:p>
        </p:txBody>
      </p:sp>
    </p:spTree>
    <p:extLst>
      <p:ext uri="{BB962C8B-B14F-4D97-AF65-F5344CB8AC3E}">
        <p14:creationId xmlns:p14="http://schemas.microsoft.com/office/powerpoint/2010/main" val="132785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CD727-1973-A245-80A3-3399FF9749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20F202-889D-6E40-9930-CC9D82157D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98D542-EDD5-A247-9848-A7BF20F8E8F2}"/>
              </a:ext>
            </a:extLst>
          </p:cNvPr>
          <p:cNvSpPr>
            <a:spLocks noGrp="1"/>
          </p:cNvSpPr>
          <p:nvPr>
            <p:ph type="dt" sz="half" idx="10"/>
          </p:nvPr>
        </p:nvSpPr>
        <p:spPr/>
        <p:txBody>
          <a:bodyPr/>
          <a:lstStyle/>
          <a:p>
            <a:fld id="{E8CEC3DA-A86A-104C-94BE-5BED26EAA645}" type="datetimeFigureOut">
              <a:rPr lang="en-US" smtClean="0"/>
              <a:t>10/11/21</a:t>
            </a:fld>
            <a:endParaRPr lang="en-US"/>
          </a:p>
        </p:txBody>
      </p:sp>
      <p:sp>
        <p:nvSpPr>
          <p:cNvPr id="5" name="Footer Placeholder 4">
            <a:extLst>
              <a:ext uri="{FF2B5EF4-FFF2-40B4-BE49-F238E27FC236}">
                <a16:creationId xmlns:a16="http://schemas.microsoft.com/office/drawing/2014/main" id="{E8010E7B-22AE-5B45-86F3-C0C98C3A5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99860-3851-BE44-A6A1-E2C58C438B68}"/>
              </a:ext>
            </a:extLst>
          </p:cNvPr>
          <p:cNvSpPr>
            <a:spLocks noGrp="1"/>
          </p:cNvSpPr>
          <p:nvPr>
            <p:ph type="sldNum" sz="quarter" idx="12"/>
          </p:nvPr>
        </p:nvSpPr>
        <p:spPr/>
        <p:txBody>
          <a:bodyPr/>
          <a:lstStyle/>
          <a:p>
            <a:fld id="{EFFC8819-04F5-7247-AB83-D2F43F172E23}" type="slidenum">
              <a:rPr lang="en-US" smtClean="0"/>
              <a:t>‹#›</a:t>
            </a:fld>
            <a:endParaRPr lang="en-US"/>
          </a:p>
        </p:txBody>
      </p:sp>
    </p:spTree>
    <p:extLst>
      <p:ext uri="{BB962C8B-B14F-4D97-AF65-F5344CB8AC3E}">
        <p14:creationId xmlns:p14="http://schemas.microsoft.com/office/powerpoint/2010/main" val="598175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3208-6617-1041-BED2-0BDF817921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089485-FD27-1840-B950-6B4A530B55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173F7-0A08-4949-B0B7-B09BA01ACCDC}"/>
              </a:ext>
            </a:extLst>
          </p:cNvPr>
          <p:cNvSpPr>
            <a:spLocks noGrp="1"/>
          </p:cNvSpPr>
          <p:nvPr>
            <p:ph type="dt" sz="half" idx="10"/>
          </p:nvPr>
        </p:nvSpPr>
        <p:spPr/>
        <p:txBody>
          <a:bodyPr/>
          <a:lstStyle/>
          <a:p>
            <a:fld id="{E8CEC3DA-A86A-104C-94BE-5BED26EAA645}" type="datetimeFigureOut">
              <a:rPr lang="en-US" smtClean="0"/>
              <a:t>10/11/21</a:t>
            </a:fld>
            <a:endParaRPr lang="en-US"/>
          </a:p>
        </p:txBody>
      </p:sp>
      <p:sp>
        <p:nvSpPr>
          <p:cNvPr id="5" name="Footer Placeholder 4">
            <a:extLst>
              <a:ext uri="{FF2B5EF4-FFF2-40B4-BE49-F238E27FC236}">
                <a16:creationId xmlns:a16="http://schemas.microsoft.com/office/drawing/2014/main" id="{A3723192-1F2E-B74C-BD93-8EC08ADC2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958842-1E1F-C343-9322-360952F67088}"/>
              </a:ext>
            </a:extLst>
          </p:cNvPr>
          <p:cNvSpPr>
            <a:spLocks noGrp="1"/>
          </p:cNvSpPr>
          <p:nvPr>
            <p:ph type="sldNum" sz="quarter" idx="12"/>
          </p:nvPr>
        </p:nvSpPr>
        <p:spPr/>
        <p:txBody>
          <a:bodyPr/>
          <a:lstStyle/>
          <a:p>
            <a:fld id="{EFFC8819-04F5-7247-AB83-D2F43F172E23}" type="slidenum">
              <a:rPr lang="en-US" smtClean="0"/>
              <a:t>‹#›</a:t>
            </a:fld>
            <a:endParaRPr lang="en-US"/>
          </a:p>
        </p:txBody>
      </p:sp>
    </p:spTree>
    <p:extLst>
      <p:ext uri="{BB962C8B-B14F-4D97-AF65-F5344CB8AC3E}">
        <p14:creationId xmlns:p14="http://schemas.microsoft.com/office/powerpoint/2010/main" val="1603394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3B5C2C-E719-5F42-BB06-A6546BFAAB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A52CA2-4127-3643-A524-5DDE593CC3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8D9B8-9315-1444-9EA0-7B6CD10118C3}"/>
              </a:ext>
            </a:extLst>
          </p:cNvPr>
          <p:cNvSpPr>
            <a:spLocks noGrp="1"/>
          </p:cNvSpPr>
          <p:nvPr>
            <p:ph type="dt" sz="half" idx="10"/>
          </p:nvPr>
        </p:nvSpPr>
        <p:spPr/>
        <p:txBody>
          <a:bodyPr/>
          <a:lstStyle/>
          <a:p>
            <a:fld id="{E8CEC3DA-A86A-104C-94BE-5BED26EAA645}" type="datetimeFigureOut">
              <a:rPr lang="en-US" smtClean="0"/>
              <a:t>10/11/21</a:t>
            </a:fld>
            <a:endParaRPr lang="en-US"/>
          </a:p>
        </p:txBody>
      </p:sp>
      <p:sp>
        <p:nvSpPr>
          <p:cNvPr id="5" name="Footer Placeholder 4">
            <a:extLst>
              <a:ext uri="{FF2B5EF4-FFF2-40B4-BE49-F238E27FC236}">
                <a16:creationId xmlns:a16="http://schemas.microsoft.com/office/drawing/2014/main" id="{1273ECE5-0A98-6A41-AD9B-341A2B1C2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98CBB-A53C-6948-ABE6-C17BDE97669E}"/>
              </a:ext>
            </a:extLst>
          </p:cNvPr>
          <p:cNvSpPr>
            <a:spLocks noGrp="1"/>
          </p:cNvSpPr>
          <p:nvPr>
            <p:ph type="sldNum" sz="quarter" idx="12"/>
          </p:nvPr>
        </p:nvSpPr>
        <p:spPr/>
        <p:txBody>
          <a:bodyPr/>
          <a:lstStyle/>
          <a:p>
            <a:fld id="{EFFC8819-04F5-7247-AB83-D2F43F172E23}" type="slidenum">
              <a:rPr lang="en-US" smtClean="0"/>
              <a:t>‹#›</a:t>
            </a:fld>
            <a:endParaRPr lang="en-US"/>
          </a:p>
        </p:txBody>
      </p:sp>
    </p:spTree>
    <p:extLst>
      <p:ext uri="{BB962C8B-B14F-4D97-AF65-F5344CB8AC3E}">
        <p14:creationId xmlns:p14="http://schemas.microsoft.com/office/powerpoint/2010/main" val="3519648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FBA79-37FB-6249-ABFA-F8E3C7453E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D54F08-183C-BC4F-AEC9-CB3530BE89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D5559-8C7E-FB43-89E2-794E1C8FD5F7}"/>
              </a:ext>
            </a:extLst>
          </p:cNvPr>
          <p:cNvSpPr>
            <a:spLocks noGrp="1"/>
          </p:cNvSpPr>
          <p:nvPr>
            <p:ph type="dt" sz="half" idx="10"/>
          </p:nvPr>
        </p:nvSpPr>
        <p:spPr/>
        <p:txBody>
          <a:bodyPr/>
          <a:lstStyle/>
          <a:p>
            <a:fld id="{E8CEC3DA-A86A-104C-94BE-5BED26EAA645}" type="datetimeFigureOut">
              <a:rPr lang="en-US" smtClean="0"/>
              <a:t>10/11/21</a:t>
            </a:fld>
            <a:endParaRPr lang="en-US"/>
          </a:p>
        </p:txBody>
      </p:sp>
      <p:sp>
        <p:nvSpPr>
          <p:cNvPr id="5" name="Footer Placeholder 4">
            <a:extLst>
              <a:ext uri="{FF2B5EF4-FFF2-40B4-BE49-F238E27FC236}">
                <a16:creationId xmlns:a16="http://schemas.microsoft.com/office/drawing/2014/main" id="{C5ECC9F2-A45F-2A4A-BD86-61530A8092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7F616-801C-934F-901D-38CB038AF89E}"/>
              </a:ext>
            </a:extLst>
          </p:cNvPr>
          <p:cNvSpPr>
            <a:spLocks noGrp="1"/>
          </p:cNvSpPr>
          <p:nvPr>
            <p:ph type="sldNum" sz="quarter" idx="12"/>
          </p:nvPr>
        </p:nvSpPr>
        <p:spPr/>
        <p:txBody>
          <a:bodyPr/>
          <a:lstStyle/>
          <a:p>
            <a:fld id="{EFFC8819-04F5-7247-AB83-D2F43F172E23}" type="slidenum">
              <a:rPr lang="en-US" smtClean="0"/>
              <a:t>‹#›</a:t>
            </a:fld>
            <a:endParaRPr lang="en-US"/>
          </a:p>
        </p:txBody>
      </p:sp>
    </p:spTree>
    <p:extLst>
      <p:ext uri="{BB962C8B-B14F-4D97-AF65-F5344CB8AC3E}">
        <p14:creationId xmlns:p14="http://schemas.microsoft.com/office/powerpoint/2010/main" val="2165121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7BC5-57D0-894D-BE75-85AFF8DE0C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9E2B-0AE8-E74E-AF62-53D94FCF25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80B127-B585-CE4F-AAAA-5D567B5EF370}"/>
              </a:ext>
            </a:extLst>
          </p:cNvPr>
          <p:cNvSpPr>
            <a:spLocks noGrp="1"/>
          </p:cNvSpPr>
          <p:nvPr>
            <p:ph type="dt" sz="half" idx="10"/>
          </p:nvPr>
        </p:nvSpPr>
        <p:spPr/>
        <p:txBody>
          <a:bodyPr/>
          <a:lstStyle/>
          <a:p>
            <a:fld id="{E8CEC3DA-A86A-104C-94BE-5BED26EAA645}" type="datetimeFigureOut">
              <a:rPr lang="en-US" smtClean="0"/>
              <a:t>10/11/21</a:t>
            </a:fld>
            <a:endParaRPr lang="en-US"/>
          </a:p>
        </p:txBody>
      </p:sp>
      <p:sp>
        <p:nvSpPr>
          <p:cNvPr id="5" name="Footer Placeholder 4">
            <a:extLst>
              <a:ext uri="{FF2B5EF4-FFF2-40B4-BE49-F238E27FC236}">
                <a16:creationId xmlns:a16="http://schemas.microsoft.com/office/drawing/2014/main" id="{D0465D74-F805-5C45-83B0-B7BA7B58F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50DC-5175-EF4C-B26B-D50FA0D02D29}"/>
              </a:ext>
            </a:extLst>
          </p:cNvPr>
          <p:cNvSpPr>
            <a:spLocks noGrp="1"/>
          </p:cNvSpPr>
          <p:nvPr>
            <p:ph type="sldNum" sz="quarter" idx="12"/>
          </p:nvPr>
        </p:nvSpPr>
        <p:spPr/>
        <p:txBody>
          <a:bodyPr/>
          <a:lstStyle/>
          <a:p>
            <a:fld id="{EFFC8819-04F5-7247-AB83-D2F43F172E23}" type="slidenum">
              <a:rPr lang="en-US" smtClean="0"/>
              <a:t>‹#›</a:t>
            </a:fld>
            <a:endParaRPr lang="en-US"/>
          </a:p>
        </p:txBody>
      </p:sp>
    </p:spTree>
    <p:extLst>
      <p:ext uri="{BB962C8B-B14F-4D97-AF65-F5344CB8AC3E}">
        <p14:creationId xmlns:p14="http://schemas.microsoft.com/office/powerpoint/2010/main" val="674588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07040-219B-914E-83FA-EE3C2C6829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1382E6-3ECF-6B40-BFAB-0953F4E7F1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14040A-A855-484A-831E-119F218EF1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BF8E43-2965-9D4A-8D99-D584446006AB}"/>
              </a:ext>
            </a:extLst>
          </p:cNvPr>
          <p:cNvSpPr>
            <a:spLocks noGrp="1"/>
          </p:cNvSpPr>
          <p:nvPr>
            <p:ph type="dt" sz="half" idx="10"/>
          </p:nvPr>
        </p:nvSpPr>
        <p:spPr/>
        <p:txBody>
          <a:bodyPr/>
          <a:lstStyle/>
          <a:p>
            <a:fld id="{E8CEC3DA-A86A-104C-94BE-5BED26EAA645}" type="datetimeFigureOut">
              <a:rPr lang="en-US" smtClean="0"/>
              <a:t>10/11/21</a:t>
            </a:fld>
            <a:endParaRPr lang="en-US"/>
          </a:p>
        </p:txBody>
      </p:sp>
      <p:sp>
        <p:nvSpPr>
          <p:cNvPr id="6" name="Footer Placeholder 5">
            <a:extLst>
              <a:ext uri="{FF2B5EF4-FFF2-40B4-BE49-F238E27FC236}">
                <a16:creationId xmlns:a16="http://schemas.microsoft.com/office/drawing/2014/main" id="{723B2F3A-9369-6543-92F9-B22C34C748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EEF2C-4C7F-F94D-8FF1-F0003B63DEC1}"/>
              </a:ext>
            </a:extLst>
          </p:cNvPr>
          <p:cNvSpPr>
            <a:spLocks noGrp="1"/>
          </p:cNvSpPr>
          <p:nvPr>
            <p:ph type="sldNum" sz="quarter" idx="12"/>
          </p:nvPr>
        </p:nvSpPr>
        <p:spPr/>
        <p:txBody>
          <a:bodyPr/>
          <a:lstStyle/>
          <a:p>
            <a:fld id="{EFFC8819-04F5-7247-AB83-D2F43F172E23}" type="slidenum">
              <a:rPr lang="en-US" smtClean="0"/>
              <a:t>‹#›</a:t>
            </a:fld>
            <a:endParaRPr lang="en-US"/>
          </a:p>
        </p:txBody>
      </p:sp>
    </p:spTree>
    <p:extLst>
      <p:ext uri="{BB962C8B-B14F-4D97-AF65-F5344CB8AC3E}">
        <p14:creationId xmlns:p14="http://schemas.microsoft.com/office/powerpoint/2010/main" val="112150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5E31-9F3E-0E4E-9A51-E760406821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7745CD-C15A-954C-B356-5775DCF185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FFD5D8-9E60-FC42-938D-408B3A5F99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E27643-B280-8545-9ED9-84D14E69A3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0E8BCD-7204-814B-A2F7-F8B9714542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CF09E2-69EF-DC41-A8C7-59F11AB0ADA4}"/>
              </a:ext>
            </a:extLst>
          </p:cNvPr>
          <p:cNvSpPr>
            <a:spLocks noGrp="1"/>
          </p:cNvSpPr>
          <p:nvPr>
            <p:ph type="dt" sz="half" idx="10"/>
          </p:nvPr>
        </p:nvSpPr>
        <p:spPr/>
        <p:txBody>
          <a:bodyPr/>
          <a:lstStyle/>
          <a:p>
            <a:fld id="{E8CEC3DA-A86A-104C-94BE-5BED26EAA645}" type="datetimeFigureOut">
              <a:rPr lang="en-US" smtClean="0"/>
              <a:t>10/11/21</a:t>
            </a:fld>
            <a:endParaRPr lang="en-US"/>
          </a:p>
        </p:txBody>
      </p:sp>
      <p:sp>
        <p:nvSpPr>
          <p:cNvPr id="8" name="Footer Placeholder 7">
            <a:extLst>
              <a:ext uri="{FF2B5EF4-FFF2-40B4-BE49-F238E27FC236}">
                <a16:creationId xmlns:a16="http://schemas.microsoft.com/office/drawing/2014/main" id="{BE570645-E63D-6146-8655-EA1CAE9550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EA167C-00AF-DB4A-92F0-779CB73DF40E}"/>
              </a:ext>
            </a:extLst>
          </p:cNvPr>
          <p:cNvSpPr>
            <a:spLocks noGrp="1"/>
          </p:cNvSpPr>
          <p:nvPr>
            <p:ph type="sldNum" sz="quarter" idx="12"/>
          </p:nvPr>
        </p:nvSpPr>
        <p:spPr/>
        <p:txBody>
          <a:bodyPr/>
          <a:lstStyle/>
          <a:p>
            <a:fld id="{EFFC8819-04F5-7247-AB83-D2F43F172E23}" type="slidenum">
              <a:rPr lang="en-US" smtClean="0"/>
              <a:t>‹#›</a:t>
            </a:fld>
            <a:endParaRPr lang="en-US"/>
          </a:p>
        </p:txBody>
      </p:sp>
    </p:spTree>
    <p:extLst>
      <p:ext uri="{BB962C8B-B14F-4D97-AF65-F5344CB8AC3E}">
        <p14:creationId xmlns:p14="http://schemas.microsoft.com/office/powerpoint/2010/main" val="58466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B7D3F-72E4-3B47-A1F3-A8F8A6CA48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8C600C-A593-9543-A3C6-D1BC279AB05D}"/>
              </a:ext>
            </a:extLst>
          </p:cNvPr>
          <p:cNvSpPr>
            <a:spLocks noGrp="1"/>
          </p:cNvSpPr>
          <p:nvPr>
            <p:ph type="dt" sz="half" idx="10"/>
          </p:nvPr>
        </p:nvSpPr>
        <p:spPr/>
        <p:txBody>
          <a:bodyPr/>
          <a:lstStyle/>
          <a:p>
            <a:fld id="{E8CEC3DA-A86A-104C-94BE-5BED26EAA645}" type="datetimeFigureOut">
              <a:rPr lang="en-US" smtClean="0"/>
              <a:t>10/11/21</a:t>
            </a:fld>
            <a:endParaRPr lang="en-US"/>
          </a:p>
        </p:txBody>
      </p:sp>
      <p:sp>
        <p:nvSpPr>
          <p:cNvPr id="4" name="Footer Placeholder 3">
            <a:extLst>
              <a:ext uri="{FF2B5EF4-FFF2-40B4-BE49-F238E27FC236}">
                <a16:creationId xmlns:a16="http://schemas.microsoft.com/office/drawing/2014/main" id="{B073E978-466C-7D45-8796-78252F7632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ADD387-89AF-CC44-9065-5402F9D7FE93}"/>
              </a:ext>
            </a:extLst>
          </p:cNvPr>
          <p:cNvSpPr>
            <a:spLocks noGrp="1"/>
          </p:cNvSpPr>
          <p:nvPr>
            <p:ph type="sldNum" sz="quarter" idx="12"/>
          </p:nvPr>
        </p:nvSpPr>
        <p:spPr/>
        <p:txBody>
          <a:bodyPr/>
          <a:lstStyle/>
          <a:p>
            <a:fld id="{EFFC8819-04F5-7247-AB83-D2F43F172E23}" type="slidenum">
              <a:rPr lang="en-US" smtClean="0"/>
              <a:t>‹#›</a:t>
            </a:fld>
            <a:endParaRPr lang="en-US"/>
          </a:p>
        </p:txBody>
      </p:sp>
    </p:spTree>
    <p:extLst>
      <p:ext uri="{BB962C8B-B14F-4D97-AF65-F5344CB8AC3E}">
        <p14:creationId xmlns:p14="http://schemas.microsoft.com/office/powerpoint/2010/main" val="37594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8DCC02-7AD8-E14D-8999-A141277948FC}"/>
              </a:ext>
            </a:extLst>
          </p:cNvPr>
          <p:cNvSpPr>
            <a:spLocks noGrp="1"/>
          </p:cNvSpPr>
          <p:nvPr>
            <p:ph type="dt" sz="half" idx="10"/>
          </p:nvPr>
        </p:nvSpPr>
        <p:spPr/>
        <p:txBody>
          <a:bodyPr/>
          <a:lstStyle/>
          <a:p>
            <a:fld id="{E8CEC3DA-A86A-104C-94BE-5BED26EAA645}" type="datetimeFigureOut">
              <a:rPr lang="en-US" smtClean="0"/>
              <a:t>10/11/21</a:t>
            </a:fld>
            <a:endParaRPr lang="en-US"/>
          </a:p>
        </p:txBody>
      </p:sp>
      <p:sp>
        <p:nvSpPr>
          <p:cNvPr id="3" name="Footer Placeholder 2">
            <a:extLst>
              <a:ext uri="{FF2B5EF4-FFF2-40B4-BE49-F238E27FC236}">
                <a16:creationId xmlns:a16="http://schemas.microsoft.com/office/drawing/2014/main" id="{B7CD69A5-9D77-1B47-BE30-AAFD693BCA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8A5D65-940A-8140-9293-4F6DD04E2482}"/>
              </a:ext>
            </a:extLst>
          </p:cNvPr>
          <p:cNvSpPr>
            <a:spLocks noGrp="1"/>
          </p:cNvSpPr>
          <p:nvPr>
            <p:ph type="sldNum" sz="quarter" idx="12"/>
          </p:nvPr>
        </p:nvSpPr>
        <p:spPr/>
        <p:txBody>
          <a:bodyPr/>
          <a:lstStyle/>
          <a:p>
            <a:fld id="{EFFC8819-04F5-7247-AB83-D2F43F172E23}" type="slidenum">
              <a:rPr lang="en-US" smtClean="0"/>
              <a:t>‹#›</a:t>
            </a:fld>
            <a:endParaRPr lang="en-US"/>
          </a:p>
        </p:txBody>
      </p:sp>
    </p:spTree>
    <p:extLst>
      <p:ext uri="{BB962C8B-B14F-4D97-AF65-F5344CB8AC3E}">
        <p14:creationId xmlns:p14="http://schemas.microsoft.com/office/powerpoint/2010/main" val="3277744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EFC4-B4AE-9645-8724-1F7B697CB4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6B3B34-F084-174B-BFFF-DFFDE533D1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031965-B60B-B848-AA7E-11D6E697E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4B6498-EB9E-8744-8645-49E7939E9DF0}"/>
              </a:ext>
            </a:extLst>
          </p:cNvPr>
          <p:cNvSpPr>
            <a:spLocks noGrp="1"/>
          </p:cNvSpPr>
          <p:nvPr>
            <p:ph type="dt" sz="half" idx="10"/>
          </p:nvPr>
        </p:nvSpPr>
        <p:spPr/>
        <p:txBody>
          <a:bodyPr/>
          <a:lstStyle/>
          <a:p>
            <a:fld id="{E8CEC3DA-A86A-104C-94BE-5BED26EAA645}" type="datetimeFigureOut">
              <a:rPr lang="en-US" smtClean="0"/>
              <a:t>10/11/21</a:t>
            </a:fld>
            <a:endParaRPr lang="en-US"/>
          </a:p>
        </p:txBody>
      </p:sp>
      <p:sp>
        <p:nvSpPr>
          <p:cNvPr id="6" name="Footer Placeholder 5">
            <a:extLst>
              <a:ext uri="{FF2B5EF4-FFF2-40B4-BE49-F238E27FC236}">
                <a16:creationId xmlns:a16="http://schemas.microsoft.com/office/drawing/2014/main" id="{40EB9411-10BE-1948-98F5-EB3257303E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241BB-688E-1A48-A37A-A559FE4BE2FB}"/>
              </a:ext>
            </a:extLst>
          </p:cNvPr>
          <p:cNvSpPr>
            <a:spLocks noGrp="1"/>
          </p:cNvSpPr>
          <p:nvPr>
            <p:ph type="sldNum" sz="quarter" idx="12"/>
          </p:nvPr>
        </p:nvSpPr>
        <p:spPr/>
        <p:txBody>
          <a:bodyPr/>
          <a:lstStyle/>
          <a:p>
            <a:fld id="{EFFC8819-04F5-7247-AB83-D2F43F172E23}" type="slidenum">
              <a:rPr lang="en-US" smtClean="0"/>
              <a:t>‹#›</a:t>
            </a:fld>
            <a:endParaRPr lang="en-US"/>
          </a:p>
        </p:txBody>
      </p:sp>
    </p:spTree>
    <p:extLst>
      <p:ext uri="{BB962C8B-B14F-4D97-AF65-F5344CB8AC3E}">
        <p14:creationId xmlns:p14="http://schemas.microsoft.com/office/powerpoint/2010/main" val="3248744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6D887-E045-D14B-BE24-14288F959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E2E0A0-6E10-9E46-A863-A40526513D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EAA1F3-CB1F-7047-8DDF-4A0C1D4C0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E35DFB-8D48-F24B-B155-B0F8DC2B07BD}"/>
              </a:ext>
            </a:extLst>
          </p:cNvPr>
          <p:cNvSpPr>
            <a:spLocks noGrp="1"/>
          </p:cNvSpPr>
          <p:nvPr>
            <p:ph type="dt" sz="half" idx="10"/>
          </p:nvPr>
        </p:nvSpPr>
        <p:spPr/>
        <p:txBody>
          <a:bodyPr/>
          <a:lstStyle/>
          <a:p>
            <a:fld id="{E8CEC3DA-A86A-104C-94BE-5BED26EAA645}" type="datetimeFigureOut">
              <a:rPr lang="en-US" smtClean="0"/>
              <a:t>10/11/21</a:t>
            </a:fld>
            <a:endParaRPr lang="en-US"/>
          </a:p>
        </p:txBody>
      </p:sp>
      <p:sp>
        <p:nvSpPr>
          <p:cNvPr id="6" name="Footer Placeholder 5">
            <a:extLst>
              <a:ext uri="{FF2B5EF4-FFF2-40B4-BE49-F238E27FC236}">
                <a16:creationId xmlns:a16="http://schemas.microsoft.com/office/drawing/2014/main" id="{D0127238-870B-2C4E-858A-176D5AB41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31152-986C-B641-B1C4-D52091E49D2A}"/>
              </a:ext>
            </a:extLst>
          </p:cNvPr>
          <p:cNvSpPr>
            <a:spLocks noGrp="1"/>
          </p:cNvSpPr>
          <p:nvPr>
            <p:ph type="sldNum" sz="quarter" idx="12"/>
          </p:nvPr>
        </p:nvSpPr>
        <p:spPr/>
        <p:txBody>
          <a:bodyPr/>
          <a:lstStyle/>
          <a:p>
            <a:fld id="{EFFC8819-04F5-7247-AB83-D2F43F172E23}" type="slidenum">
              <a:rPr lang="en-US" smtClean="0"/>
              <a:t>‹#›</a:t>
            </a:fld>
            <a:endParaRPr lang="en-US"/>
          </a:p>
        </p:txBody>
      </p:sp>
    </p:spTree>
    <p:extLst>
      <p:ext uri="{BB962C8B-B14F-4D97-AF65-F5344CB8AC3E}">
        <p14:creationId xmlns:p14="http://schemas.microsoft.com/office/powerpoint/2010/main" val="260063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C0102D-8E63-F24E-AD98-FF1E7F78E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323B45-FFE6-A443-B53F-1B58BED6A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DEA13-7A8A-C84D-8401-3316137967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EC3DA-A86A-104C-94BE-5BED26EAA645}" type="datetimeFigureOut">
              <a:rPr lang="en-US" smtClean="0"/>
              <a:t>10/11/21</a:t>
            </a:fld>
            <a:endParaRPr lang="en-US"/>
          </a:p>
        </p:txBody>
      </p:sp>
      <p:sp>
        <p:nvSpPr>
          <p:cNvPr id="5" name="Footer Placeholder 4">
            <a:extLst>
              <a:ext uri="{FF2B5EF4-FFF2-40B4-BE49-F238E27FC236}">
                <a16:creationId xmlns:a16="http://schemas.microsoft.com/office/drawing/2014/main" id="{FD343877-4FF6-1440-AD62-2A30DF8C66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1772B2-665A-654D-A819-80346D6FB9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C8819-04F5-7247-AB83-D2F43F172E23}" type="slidenum">
              <a:rPr lang="en-US" smtClean="0"/>
              <a:t>‹#›</a:t>
            </a:fld>
            <a:endParaRPr lang="en-US"/>
          </a:p>
        </p:txBody>
      </p:sp>
    </p:spTree>
    <p:extLst>
      <p:ext uri="{BB962C8B-B14F-4D97-AF65-F5344CB8AC3E}">
        <p14:creationId xmlns:p14="http://schemas.microsoft.com/office/powerpoint/2010/main" val="2014815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media/image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mailto:Anne.Egger@cwu.edu" TargetMode="External"/><Relationship Id="rId2" Type="http://schemas.openxmlformats.org/officeDocument/2006/relationships/hyperlink" Target="https://serc.carleton.edu/181940"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26467-CF33-2545-B92F-720053ECA47E}"/>
              </a:ext>
            </a:extLst>
          </p:cNvPr>
          <p:cNvSpPr>
            <a:spLocks noGrp="1"/>
          </p:cNvSpPr>
          <p:nvPr>
            <p:ph type="ctrTitle"/>
          </p:nvPr>
        </p:nvSpPr>
        <p:spPr>
          <a:xfrm>
            <a:off x="878541" y="710843"/>
            <a:ext cx="10533530" cy="2387600"/>
          </a:xfrm>
        </p:spPr>
        <p:txBody>
          <a:bodyPr>
            <a:normAutofit fontScale="90000"/>
          </a:bodyPr>
          <a:lstStyle/>
          <a:p>
            <a:r>
              <a:rPr lang="en-US" b="1" dirty="0"/>
              <a:t>The use and value of descriptive analysis to improve the system of geoscience education</a:t>
            </a:r>
            <a:endParaRPr lang="en-US" dirty="0"/>
          </a:p>
        </p:txBody>
      </p:sp>
      <p:sp>
        <p:nvSpPr>
          <p:cNvPr id="3" name="Subtitle 2">
            <a:extLst>
              <a:ext uri="{FF2B5EF4-FFF2-40B4-BE49-F238E27FC236}">
                <a16:creationId xmlns:a16="http://schemas.microsoft.com/office/drawing/2014/main" id="{F44746C5-E43A-DF40-86F4-2A9D6906EB42}"/>
              </a:ext>
            </a:extLst>
          </p:cNvPr>
          <p:cNvSpPr>
            <a:spLocks noGrp="1"/>
          </p:cNvSpPr>
          <p:nvPr>
            <p:ph type="subTitle" idx="1"/>
          </p:nvPr>
        </p:nvSpPr>
        <p:spPr>
          <a:xfrm>
            <a:off x="878541" y="3211019"/>
            <a:ext cx="10533530" cy="1655762"/>
          </a:xfrm>
        </p:spPr>
        <p:txBody>
          <a:bodyPr>
            <a:normAutofit/>
          </a:bodyPr>
          <a:lstStyle/>
          <a:p>
            <a:r>
              <a:rPr lang="en-US" dirty="0"/>
              <a:t>Anne E. Egger, </a:t>
            </a:r>
            <a:r>
              <a:rPr lang="en-US" i="1" dirty="0"/>
              <a:t>NAGT and Central Washington University</a:t>
            </a:r>
          </a:p>
          <a:p>
            <a:r>
              <a:rPr lang="en-US" dirty="0"/>
              <a:t>Karen Viskupic, </a:t>
            </a:r>
            <a:r>
              <a:rPr lang="en-US" i="1" dirty="0"/>
              <a:t>Boise State University</a:t>
            </a:r>
          </a:p>
          <a:p>
            <a:r>
              <a:rPr lang="en-US" dirty="0"/>
              <a:t>Ellen Iverson, S</a:t>
            </a:r>
            <a:r>
              <a:rPr lang="en-US" i="1" dirty="0"/>
              <a:t>cience Education Resource Center (SERC), Carleton College</a:t>
            </a:r>
          </a:p>
        </p:txBody>
      </p:sp>
      <p:pic>
        <p:nvPicPr>
          <p:cNvPr id="4" name="Picture 24" descr="AGT Logo-Stacked Black">
            <a:extLst>
              <a:ext uri="{FF2B5EF4-FFF2-40B4-BE49-F238E27FC236}">
                <a16:creationId xmlns:a16="http://schemas.microsoft.com/office/drawing/2014/main" id="{24EE0719-918B-9942-8B1E-FB7741D19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1770" y="6147157"/>
            <a:ext cx="856151" cy="6164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nsf1.jpg">
            <a:extLst>
              <a:ext uri="{FF2B5EF4-FFF2-40B4-BE49-F238E27FC236}">
                <a16:creationId xmlns:a16="http://schemas.microsoft.com/office/drawing/2014/main" id="{A2D39B05-2119-1141-81EB-2CA297854C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2498" y="6147156"/>
            <a:ext cx="706315" cy="71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8DE5F98-954F-744E-AFF7-8A3A7D40E5E5}"/>
              </a:ext>
            </a:extLst>
          </p:cNvPr>
          <p:cNvSpPr txBox="1"/>
          <p:nvPr/>
        </p:nvSpPr>
        <p:spPr>
          <a:xfrm>
            <a:off x="1113905" y="4919401"/>
            <a:ext cx="10167865" cy="646331"/>
          </a:xfrm>
          <a:prstGeom prst="rect">
            <a:avLst/>
          </a:prstGeom>
          <a:noFill/>
        </p:spPr>
        <p:txBody>
          <a:bodyPr wrap="square" rtlCol="0">
            <a:spAutoFit/>
          </a:bodyPr>
          <a:lstStyle/>
          <a:p>
            <a:pPr algn="ctr"/>
            <a:r>
              <a:rPr lang="en-US" b="1" dirty="0"/>
              <a:t>GSA Annual Meeting, 2021, Portland, OR</a:t>
            </a:r>
            <a:endParaRPr lang="en-US" i="1" dirty="0"/>
          </a:p>
          <a:p>
            <a:pPr algn="ctr"/>
            <a:r>
              <a:rPr lang="en-US" i="1" dirty="0"/>
              <a:t>T164. Making Sense of Methodologies and Theoretical Frameworks in Geoscience Education Research</a:t>
            </a:r>
          </a:p>
        </p:txBody>
      </p:sp>
      <p:pic>
        <p:nvPicPr>
          <p:cNvPr id="1026" name="Picture 2">
            <a:extLst>
              <a:ext uri="{FF2B5EF4-FFF2-40B4-BE49-F238E27FC236}">
                <a16:creationId xmlns:a16="http://schemas.microsoft.com/office/drawing/2014/main" id="{D29791FC-863C-AA44-BF50-FE0F07471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70" y="6260360"/>
            <a:ext cx="1529542" cy="5032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EC3727-335A-174C-99A5-D1E425071901}"/>
              </a:ext>
            </a:extLst>
          </p:cNvPr>
          <p:cNvSpPr txBox="1"/>
          <p:nvPr/>
        </p:nvSpPr>
        <p:spPr>
          <a:xfrm>
            <a:off x="3298813" y="6159519"/>
            <a:ext cx="6676253" cy="830997"/>
          </a:xfrm>
          <a:prstGeom prst="rect">
            <a:avLst/>
          </a:prstGeom>
          <a:noFill/>
        </p:spPr>
        <p:txBody>
          <a:bodyPr wrap="square" rtlCol="0">
            <a:spAutoFit/>
          </a:bodyPr>
          <a:lstStyle/>
          <a:p>
            <a:r>
              <a:rPr lang="en-US" sz="1200" dirty="0"/>
              <a:t>This work was supported by the NSF under grants 1125331 and 1022844. Any opinions, findings, and conclusions or recommendations expressed in this material are those of the authors and do not necessarily reflect the views of the NSF.</a:t>
            </a:r>
          </a:p>
          <a:p>
            <a:endParaRPr lang="en-US" sz="1200" dirty="0"/>
          </a:p>
        </p:txBody>
      </p:sp>
    </p:spTree>
    <p:extLst>
      <p:ext uri="{BB962C8B-B14F-4D97-AF65-F5344CB8AC3E}">
        <p14:creationId xmlns:p14="http://schemas.microsoft.com/office/powerpoint/2010/main" val="3694926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F3C76-1F4F-8E44-BD48-28B825D329AE}"/>
              </a:ext>
            </a:extLst>
          </p:cNvPr>
          <p:cNvSpPr>
            <a:spLocks noGrp="1"/>
          </p:cNvSpPr>
          <p:nvPr>
            <p:ph type="title"/>
          </p:nvPr>
        </p:nvSpPr>
        <p:spPr>
          <a:xfrm>
            <a:off x="838200" y="365125"/>
            <a:ext cx="5462847" cy="3063875"/>
          </a:xfrm>
        </p:spPr>
        <p:txBody>
          <a:bodyPr>
            <a:normAutofit/>
          </a:bodyPr>
          <a:lstStyle/>
          <a:p>
            <a:r>
              <a:rPr lang="en-US" dirty="0"/>
              <a:t>Example finding:</a:t>
            </a:r>
            <a:br>
              <a:rPr lang="en-US" dirty="0"/>
            </a:br>
            <a:br>
              <a:rPr lang="en-US" dirty="0"/>
            </a:br>
            <a:r>
              <a:rPr lang="en-US" sz="3600" dirty="0">
                <a:latin typeface="+mn-lt"/>
              </a:rPr>
              <a:t>Amount of time spent on student activities, questions, and discussion</a:t>
            </a:r>
          </a:p>
        </p:txBody>
      </p:sp>
      <p:pic>
        <p:nvPicPr>
          <p:cNvPr id="5" name="Content Placeholder 4" descr="Chart, table&#10;&#10;Description automatically generated">
            <a:extLst>
              <a:ext uri="{FF2B5EF4-FFF2-40B4-BE49-F238E27FC236}">
                <a16:creationId xmlns:a16="http://schemas.microsoft.com/office/drawing/2014/main" id="{84A1105F-C9B9-2146-A513-F6ED1AEB4E73}"/>
              </a:ext>
            </a:extLst>
          </p:cNvPr>
          <p:cNvPicPr>
            <a:picLocks noGrp="1" noChangeAspect="1"/>
          </p:cNvPicPr>
          <p:nvPr>
            <p:ph idx="1"/>
          </p:nvPr>
        </p:nvPicPr>
        <p:blipFill rotWithShape="1">
          <a:blip r:embed="rId3"/>
          <a:srcRect l="2889" t="1814"/>
          <a:stretch/>
        </p:blipFill>
        <p:spPr>
          <a:xfrm>
            <a:off x="6183284" y="207868"/>
            <a:ext cx="5170516" cy="6442264"/>
          </a:xfrm>
        </p:spPr>
      </p:pic>
      <p:pic>
        <p:nvPicPr>
          <p:cNvPr id="4" name="Picture 24" descr="AGT Logo-Stacked Black">
            <a:extLst>
              <a:ext uri="{FF2B5EF4-FFF2-40B4-BE49-F238E27FC236}">
                <a16:creationId xmlns:a16="http://schemas.microsoft.com/office/drawing/2014/main" id="{22B0AE2E-E406-D84F-AC1E-53DC5326ED41}"/>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11281770" y="6147157"/>
            <a:ext cx="856151" cy="6164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B532395B-8979-E84F-9E3E-B7829DA368E4}"/>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113770" y="6260360"/>
            <a:ext cx="1529542" cy="50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468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9FE14-4DBA-EF4D-87F1-4731279ECB6B}"/>
              </a:ext>
            </a:extLst>
          </p:cNvPr>
          <p:cNvSpPr>
            <a:spLocks noGrp="1"/>
          </p:cNvSpPr>
          <p:nvPr>
            <p:ph type="title"/>
          </p:nvPr>
        </p:nvSpPr>
        <p:spPr/>
        <p:txBody>
          <a:bodyPr/>
          <a:lstStyle/>
          <a:p>
            <a:r>
              <a:rPr lang="en-US" dirty="0"/>
              <a:t>Triangulation with other data sets</a:t>
            </a:r>
          </a:p>
        </p:txBody>
      </p:sp>
      <p:sp>
        <p:nvSpPr>
          <p:cNvPr id="3" name="Content Placeholder 2">
            <a:extLst>
              <a:ext uri="{FF2B5EF4-FFF2-40B4-BE49-F238E27FC236}">
                <a16:creationId xmlns:a16="http://schemas.microsoft.com/office/drawing/2014/main" id="{E292D851-1296-1245-BD24-686BEFD83F8D}"/>
              </a:ext>
            </a:extLst>
          </p:cNvPr>
          <p:cNvSpPr>
            <a:spLocks noGrp="1"/>
          </p:cNvSpPr>
          <p:nvPr>
            <p:ph idx="1"/>
          </p:nvPr>
        </p:nvSpPr>
        <p:spPr/>
        <p:txBody>
          <a:bodyPr/>
          <a:lstStyle/>
          <a:p>
            <a:r>
              <a:rPr lang="en-US" dirty="0"/>
              <a:t>Representation of geoscience faculty tested by comparing respondents with AGI database </a:t>
            </a:r>
            <a:r>
              <a:rPr lang="en-US" i="1" dirty="0"/>
              <a:t>(Egger et al., 2019)</a:t>
            </a:r>
          </a:p>
          <a:p>
            <a:r>
              <a:rPr lang="en-US" dirty="0"/>
              <a:t>Reliability of self-reported data tested by comparing results with classroom observations </a:t>
            </a:r>
            <a:r>
              <a:rPr lang="en-US" i="1" dirty="0"/>
              <a:t>(Teasdale et al., 2017)</a:t>
            </a:r>
          </a:p>
          <a:p>
            <a:r>
              <a:rPr lang="en-US" dirty="0"/>
              <a:t>Alignment of self-reported data with learning outcomes and assessment methods tested by comparing results with syllabi </a:t>
            </a:r>
            <a:r>
              <a:rPr lang="en-US" i="1" dirty="0"/>
              <a:t>(Egger, 2019)</a:t>
            </a:r>
            <a:r>
              <a:rPr lang="en-US" dirty="0"/>
              <a:t> </a:t>
            </a:r>
            <a:endParaRPr lang="en-US" i="1" dirty="0"/>
          </a:p>
          <a:p>
            <a:endParaRPr lang="en-US" dirty="0"/>
          </a:p>
        </p:txBody>
      </p:sp>
      <p:pic>
        <p:nvPicPr>
          <p:cNvPr id="4" name="Picture 24" descr="AGT Logo-Stacked Black">
            <a:extLst>
              <a:ext uri="{FF2B5EF4-FFF2-40B4-BE49-F238E27FC236}">
                <a16:creationId xmlns:a16="http://schemas.microsoft.com/office/drawing/2014/main" id="{82233566-44BF-5F43-BE47-5736CC4735CB}"/>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11281770" y="6147157"/>
            <a:ext cx="856151" cy="6164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C0CF5A6-82E4-7940-9EA5-C6DC7E3A1CC0}"/>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13770" y="6260360"/>
            <a:ext cx="1529542" cy="50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10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286899-5654-1D42-A805-E338DB0D9C11}"/>
              </a:ext>
            </a:extLst>
          </p:cNvPr>
          <p:cNvSpPr/>
          <p:nvPr/>
        </p:nvSpPr>
        <p:spPr>
          <a:xfrm>
            <a:off x="5951914" y="2499656"/>
            <a:ext cx="4555374" cy="62593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itle 3">
            <a:extLst>
              <a:ext uri="{FF2B5EF4-FFF2-40B4-BE49-F238E27FC236}">
                <a16:creationId xmlns:a16="http://schemas.microsoft.com/office/drawing/2014/main" id="{3F637F4C-5E15-6542-A430-3AA81BA0DBFC}"/>
              </a:ext>
            </a:extLst>
          </p:cNvPr>
          <p:cNvSpPr>
            <a:spLocks noGrp="1"/>
          </p:cNvSpPr>
          <p:nvPr>
            <p:ph type="title"/>
          </p:nvPr>
        </p:nvSpPr>
        <p:spPr>
          <a:xfrm>
            <a:off x="831850" y="1709738"/>
            <a:ext cx="10965198" cy="2852737"/>
          </a:xfrm>
        </p:spPr>
        <p:txBody>
          <a:bodyPr>
            <a:noAutofit/>
          </a:bodyPr>
          <a:lstStyle/>
          <a:p>
            <a:r>
              <a:rPr lang="en-US" sz="3600" dirty="0"/>
              <a:t>…description can help researchers understand a phenomenon of interest and use that knowledge to … generate hypotheses and intervention strategies, interpret the findings of causal research, diagnose problems for practitioners and policymakers to address, and identify new issues to study. </a:t>
            </a:r>
          </a:p>
        </p:txBody>
      </p:sp>
      <p:sp>
        <p:nvSpPr>
          <p:cNvPr id="5" name="Text Placeholder 4">
            <a:extLst>
              <a:ext uri="{FF2B5EF4-FFF2-40B4-BE49-F238E27FC236}">
                <a16:creationId xmlns:a16="http://schemas.microsoft.com/office/drawing/2014/main" id="{2E1F142B-7BFD-164D-A2DD-8BFBEF260CE8}"/>
              </a:ext>
            </a:extLst>
          </p:cNvPr>
          <p:cNvSpPr>
            <a:spLocks noGrp="1"/>
          </p:cNvSpPr>
          <p:nvPr>
            <p:ph type="body" idx="1"/>
          </p:nvPr>
        </p:nvSpPr>
        <p:spPr>
          <a:xfrm>
            <a:off x="1676400" y="4677568"/>
            <a:ext cx="10515600" cy="941388"/>
          </a:xfrm>
        </p:spPr>
        <p:txBody>
          <a:bodyPr/>
          <a:lstStyle/>
          <a:p>
            <a:pPr algn="r"/>
            <a:endParaRPr lang="en-US" dirty="0"/>
          </a:p>
          <a:p>
            <a:pPr algn="r"/>
            <a:r>
              <a:rPr lang="en-US" dirty="0"/>
              <a:t>Loeb et al., 2017, </a:t>
            </a:r>
            <a:r>
              <a:rPr lang="en-US" i="1" dirty="0"/>
              <a:t>Descriptive analysis in education: A guide for researchers </a:t>
            </a:r>
          </a:p>
          <a:p>
            <a:pPr algn="r"/>
            <a:endParaRPr lang="en-US" dirty="0"/>
          </a:p>
        </p:txBody>
      </p:sp>
      <p:pic>
        <p:nvPicPr>
          <p:cNvPr id="8" name="Picture 24" descr="AGT Logo-Stacked Black">
            <a:extLst>
              <a:ext uri="{FF2B5EF4-FFF2-40B4-BE49-F238E27FC236}">
                <a16:creationId xmlns:a16="http://schemas.microsoft.com/office/drawing/2014/main" id="{F37DA6F0-DD46-7441-9FAD-6C56757187EC}"/>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11281770" y="6147157"/>
            <a:ext cx="856151" cy="6164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7BB52D0-325F-3E41-B8AC-2368D446B49C}"/>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113770" y="6260360"/>
            <a:ext cx="1529542" cy="50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3D9C8-06EA-6D48-91F5-81152437FF21}"/>
              </a:ext>
            </a:extLst>
          </p:cNvPr>
          <p:cNvSpPr>
            <a:spLocks noGrp="1"/>
          </p:cNvSpPr>
          <p:nvPr>
            <p:ph type="title"/>
          </p:nvPr>
        </p:nvSpPr>
        <p:spPr>
          <a:xfrm>
            <a:off x="266820" y="241720"/>
            <a:ext cx="3135284" cy="2012315"/>
          </a:xfrm>
        </p:spPr>
        <p:txBody>
          <a:bodyPr>
            <a:normAutofit/>
          </a:bodyPr>
          <a:lstStyle/>
          <a:p>
            <a:r>
              <a:rPr lang="en-US" sz="4000" dirty="0"/>
              <a:t>Interventions and next steps</a:t>
            </a:r>
          </a:p>
        </p:txBody>
      </p:sp>
      <p:pic>
        <p:nvPicPr>
          <p:cNvPr id="10" name="Picture 9" descr="Graphical user interface, table&#10;&#10;Description automatically generated with medium confidence">
            <a:extLst>
              <a:ext uri="{FF2B5EF4-FFF2-40B4-BE49-F238E27FC236}">
                <a16:creationId xmlns:a16="http://schemas.microsoft.com/office/drawing/2014/main" id="{2FB3D0AC-603D-AA48-804E-204BC82C7D08}"/>
              </a:ext>
            </a:extLst>
          </p:cNvPr>
          <p:cNvPicPr>
            <a:picLocks noChangeAspect="1"/>
          </p:cNvPicPr>
          <p:nvPr/>
        </p:nvPicPr>
        <p:blipFill>
          <a:blip r:embed="rId3"/>
          <a:stretch>
            <a:fillRect/>
          </a:stretch>
        </p:blipFill>
        <p:spPr>
          <a:xfrm>
            <a:off x="4998767" y="491262"/>
            <a:ext cx="4846630" cy="5413119"/>
          </a:xfrm>
          <a:prstGeom prst="rect">
            <a:avLst/>
          </a:prstGeom>
        </p:spPr>
      </p:pic>
      <p:pic>
        <p:nvPicPr>
          <p:cNvPr id="12" name="Picture 11" descr="Diagram&#10;&#10;Description automatically generated">
            <a:extLst>
              <a:ext uri="{FF2B5EF4-FFF2-40B4-BE49-F238E27FC236}">
                <a16:creationId xmlns:a16="http://schemas.microsoft.com/office/drawing/2014/main" id="{8986A29E-1371-D143-BA36-19278A222DBB}"/>
              </a:ext>
            </a:extLst>
          </p:cNvPr>
          <p:cNvPicPr>
            <a:picLocks noChangeAspect="1"/>
          </p:cNvPicPr>
          <p:nvPr/>
        </p:nvPicPr>
        <p:blipFill>
          <a:blip r:embed="rId4"/>
          <a:stretch>
            <a:fillRect/>
          </a:stretch>
        </p:blipFill>
        <p:spPr>
          <a:xfrm>
            <a:off x="4998767" y="494590"/>
            <a:ext cx="4846630" cy="5413119"/>
          </a:xfrm>
          <a:prstGeom prst="rect">
            <a:avLst/>
          </a:prstGeom>
        </p:spPr>
      </p:pic>
      <p:pic>
        <p:nvPicPr>
          <p:cNvPr id="14" name="Picture 13" descr="Diagram&#10;&#10;Description automatically generated">
            <a:extLst>
              <a:ext uri="{FF2B5EF4-FFF2-40B4-BE49-F238E27FC236}">
                <a16:creationId xmlns:a16="http://schemas.microsoft.com/office/drawing/2014/main" id="{3B20881B-D9A1-0740-90EA-7667564A4F36}"/>
              </a:ext>
            </a:extLst>
          </p:cNvPr>
          <p:cNvPicPr>
            <a:picLocks noChangeAspect="1"/>
          </p:cNvPicPr>
          <p:nvPr/>
        </p:nvPicPr>
        <p:blipFill>
          <a:blip r:embed="rId5"/>
          <a:stretch>
            <a:fillRect/>
          </a:stretch>
        </p:blipFill>
        <p:spPr>
          <a:xfrm>
            <a:off x="4998767" y="472336"/>
            <a:ext cx="4846629" cy="5869457"/>
          </a:xfrm>
          <a:prstGeom prst="rect">
            <a:avLst/>
          </a:prstGeom>
        </p:spPr>
      </p:pic>
      <p:pic>
        <p:nvPicPr>
          <p:cNvPr id="16" name="Picture 15" descr="Text&#10;&#10;Description automatically generated">
            <a:extLst>
              <a:ext uri="{FF2B5EF4-FFF2-40B4-BE49-F238E27FC236}">
                <a16:creationId xmlns:a16="http://schemas.microsoft.com/office/drawing/2014/main" id="{5C84193D-3946-2B45-B7A7-7E8D5A9BF77B}"/>
              </a:ext>
            </a:extLst>
          </p:cNvPr>
          <p:cNvPicPr>
            <a:picLocks noChangeAspect="1"/>
          </p:cNvPicPr>
          <p:nvPr/>
        </p:nvPicPr>
        <p:blipFill>
          <a:blip r:embed="rId6"/>
          <a:stretch>
            <a:fillRect/>
          </a:stretch>
        </p:blipFill>
        <p:spPr>
          <a:xfrm>
            <a:off x="4940725" y="164598"/>
            <a:ext cx="7049643" cy="6451682"/>
          </a:xfrm>
          <a:prstGeom prst="rect">
            <a:avLst/>
          </a:prstGeom>
        </p:spPr>
      </p:pic>
      <p:pic>
        <p:nvPicPr>
          <p:cNvPr id="18" name="Picture 17" descr="Graphical user interface, text, application&#10;&#10;Description automatically generated">
            <a:extLst>
              <a:ext uri="{FF2B5EF4-FFF2-40B4-BE49-F238E27FC236}">
                <a16:creationId xmlns:a16="http://schemas.microsoft.com/office/drawing/2014/main" id="{59346733-52F8-4247-AFD2-B38714E4D82A}"/>
              </a:ext>
            </a:extLst>
          </p:cNvPr>
          <p:cNvPicPr>
            <a:picLocks noChangeAspect="1"/>
          </p:cNvPicPr>
          <p:nvPr/>
        </p:nvPicPr>
        <p:blipFill>
          <a:blip r:embed="rId7"/>
          <a:stretch>
            <a:fillRect/>
          </a:stretch>
        </p:blipFill>
        <p:spPr>
          <a:xfrm>
            <a:off x="3335673" y="164598"/>
            <a:ext cx="8654695" cy="6451682"/>
          </a:xfrm>
          <a:prstGeom prst="rect">
            <a:avLst/>
          </a:prstGeom>
        </p:spPr>
      </p:pic>
      <p:pic>
        <p:nvPicPr>
          <p:cNvPr id="9" name="Picture 24" descr="AGT Logo-Stacked Black">
            <a:extLst>
              <a:ext uri="{FF2B5EF4-FFF2-40B4-BE49-F238E27FC236}">
                <a16:creationId xmlns:a16="http://schemas.microsoft.com/office/drawing/2014/main" id="{69459DA1-F30D-4A4D-8AE6-A73087750C5B}"/>
              </a:ext>
            </a:extLst>
          </p:cNvPr>
          <p:cNvPicPr>
            <a:picLocks noChangeAspect="1" noChangeArrowheads="1"/>
          </p:cNvPicPr>
          <p:nvPr/>
        </p:nvPicPr>
        <p:blipFill>
          <a:blip r:embed="rId8">
            <a:alphaModFix amt="50000"/>
            <a:extLst>
              <a:ext uri="{28A0092B-C50C-407E-A947-70E740481C1C}">
                <a14:useLocalDpi xmlns:a14="http://schemas.microsoft.com/office/drawing/2010/main" val="0"/>
              </a:ext>
            </a:extLst>
          </a:blip>
          <a:srcRect/>
          <a:stretch>
            <a:fillRect/>
          </a:stretch>
        </p:blipFill>
        <p:spPr bwMode="auto">
          <a:xfrm>
            <a:off x="11281770" y="6147157"/>
            <a:ext cx="856151" cy="6164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Graphical user interface, text, application&#10;&#10;Description automatically generated">
            <a:extLst>
              <a:ext uri="{FF2B5EF4-FFF2-40B4-BE49-F238E27FC236}">
                <a16:creationId xmlns:a16="http://schemas.microsoft.com/office/drawing/2014/main" id="{050F1E4E-85A5-DD4E-8E4C-C8CA4C65844B}"/>
              </a:ext>
            </a:extLst>
          </p:cNvPr>
          <p:cNvPicPr>
            <a:picLocks noChangeAspect="1"/>
          </p:cNvPicPr>
          <p:nvPr/>
        </p:nvPicPr>
        <p:blipFill>
          <a:blip r:embed="rId9"/>
          <a:stretch>
            <a:fillRect/>
          </a:stretch>
        </p:blipFill>
        <p:spPr>
          <a:xfrm>
            <a:off x="3335672" y="164598"/>
            <a:ext cx="8654695" cy="6451682"/>
          </a:xfrm>
          <a:prstGeom prst="rect">
            <a:avLst/>
          </a:prstGeom>
        </p:spPr>
      </p:pic>
      <p:pic>
        <p:nvPicPr>
          <p:cNvPr id="11" name="Picture 2">
            <a:extLst>
              <a:ext uri="{FF2B5EF4-FFF2-40B4-BE49-F238E27FC236}">
                <a16:creationId xmlns:a16="http://schemas.microsoft.com/office/drawing/2014/main" id="{AA617766-D405-D346-9FE9-47CFC49ACD3D}"/>
              </a:ext>
            </a:extLst>
          </p:cNvPr>
          <p:cNvPicPr>
            <a:picLocks noChangeAspect="1" noChangeArrowheads="1"/>
          </p:cNvPicPr>
          <p:nvPr/>
        </p:nvPicPr>
        <p:blipFill>
          <a:blip r:embed="rId10">
            <a:alphaModFix amt="70000"/>
            <a:extLst>
              <a:ext uri="{28A0092B-C50C-407E-A947-70E740481C1C}">
                <a14:useLocalDpi xmlns:a14="http://schemas.microsoft.com/office/drawing/2010/main" val="0"/>
              </a:ext>
            </a:extLst>
          </a:blip>
          <a:srcRect/>
          <a:stretch>
            <a:fillRect/>
          </a:stretch>
        </p:blipFill>
        <p:spPr bwMode="auto">
          <a:xfrm>
            <a:off x="113770" y="6260360"/>
            <a:ext cx="1529542" cy="50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4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7818-54C8-DC42-992E-73EA5A178181}"/>
              </a:ext>
            </a:extLst>
          </p:cNvPr>
          <p:cNvSpPr>
            <a:spLocks noGrp="1"/>
          </p:cNvSpPr>
          <p:nvPr>
            <p:ph type="title"/>
          </p:nvPr>
        </p:nvSpPr>
        <p:spPr/>
        <p:txBody>
          <a:bodyPr/>
          <a:lstStyle/>
          <a:p>
            <a:r>
              <a:rPr lang="en-US" dirty="0"/>
              <a:t>Future surveys: We need you!</a:t>
            </a:r>
          </a:p>
        </p:txBody>
      </p:sp>
      <p:sp>
        <p:nvSpPr>
          <p:cNvPr id="3" name="Content Placeholder 2">
            <a:extLst>
              <a:ext uri="{FF2B5EF4-FFF2-40B4-BE49-F238E27FC236}">
                <a16:creationId xmlns:a16="http://schemas.microsoft.com/office/drawing/2014/main" id="{4FC4275D-C299-DA4D-B98B-75345034E044}"/>
              </a:ext>
            </a:extLst>
          </p:cNvPr>
          <p:cNvSpPr>
            <a:spLocks noGrp="1"/>
          </p:cNvSpPr>
          <p:nvPr>
            <p:ph idx="1"/>
          </p:nvPr>
        </p:nvSpPr>
        <p:spPr>
          <a:xfrm>
            <a:off x="838199" y="3836331"/>
            <a:ext cx="10515600" cy="2487195"/>
          </a:xfrm>
        </p:spPr>
        <p:txBody>
          <a:bodyPr/>
          <a:lstStyle/>
          <a:p>
            <a:r>
              <a:rPr lang="en-US" dirty="0"/>
              <a:t>The value of the dataset increases with increased participation at all stages: refining the questions, responding to the survey, conducting research with the results</a:t>
            </a:r>
          </a:p>
          <a:p>
            <a:r>
              <a:rPr lang="en-US" dirty="0"/>
              <a:t>Download the report: </a:t>
            </a:r>
            <a:r>
              <a:rPr lang="en-US" b="1" dirty="0">
                <a:solidFill>
                  <a:schemeClr val="accent1"/>
                </a:solidFill>
                <a:hlinkClick r:id="rId2"/>
              </a:rPr>
              <a:t>https://serc.carleton.edu/181940</a:t>
            </a:r>
            <a:r>
              <a:rPr lang="en-US" b="1" dirty="0">
                <a:solidFill>
                  <a:schemeClr val="accent1"/>
                </a:solidFill>
              </a:rPr>
              <a:t> </a:t>
            </a:r>
          </a:p>
          <a:p>
            <a:r>
              <a:rPr lang="en-US" dirty="0"/>
              <a:t>Get in touch: </a:t>
            </a:r>
            <a:r>
              <a:rPr lang="en-US" dirty="0">
                <a:hlinkClick r:id="rId3"/>
              </a:rPr>
              <a:t>Anne.Egger@cwu.edu</a:t>
            </a:r>
            <a:r>
              <a:rPr lang="en-US" dirty="0"/>
              <a:t> </a:t>
            </a:r>
          </a:p>
          <a:p>
            <a:endParaRPr lang="en-US" dirty="0"/>
          </a:p>
        </p:txBody>
      </p:sp>
      <p:pic>
        <p:nvPicPr>
          <p:cNvPr id="4" name="Picture 24" descr="AGT Logo-Stacked Black">
            <a:extLst>
              <a:ext uri="{FF2B5EF4-FFF2-40B4-BE49-F238E27FC236}">
                <a16:creationId xmlns:a16="http://schemas.microsoft.com/office/drawing/2014/main" id="{1E81291F-95B0-A04F-93A9-6B0EF9C23FAE}"/>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11281770" y="6147157"/>
            <a:ext cx="856151" cy="61642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1F4C5F9D-7310-0747-AF7E-BF8D1FE72651}"/>
              </a:ext>
            </a:extLst>
          </p:cNvPr>
          <p:cNvSpPr txBox="1">
            <a:spLocks/>
          </p:cNvSpPr>
          <p:nvPr/>
        </p:nvSpPr>
        <p:spPr>
          <a:xfrm>
            <a:off x="285403" y="1690688"/>
            <a:ext cx="11621193" cy="189945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sz="3200" dirty="0"/>
              <a:t>Descriptive analysis is an iterative process, with each step building upon others and requiring reconsideration and modification as the researcher’s understanding of the phenomenon and the study unfolds.</a:t>
            </a:r>
          </a:p>
          <a:p>
            <a:pPr marL="0" indent="0" algn="r">
              <a:buFont typeface="Arial" panose="020B0604020202020204" pitchFamily="34" charset="0"/>
              <a:buNone/>
            </a:pPr>
            <a:r>
              <a:rPr lang="en-US" sz="2000" dirty="0">
                <a:solidFill>
                  <a:schemeClr val="bg1"/>
                </a:solidFill>
              </a:rPr>
              <a:t>Loeb et al., 2017</a:t>
            </a:r>
            <a:endParaRPr lang="en-US" dirty="0">
              <a:solidFill>
                <a:schemeClr val="bg1"/>
              </a:solidFill>
            </a:endParaRPr>
          </a:p>
        </p:txBody>
      </p:sp>
      <p:pic>
        <p:nvPicPr>
          <p:cNvPr id="6" name="Picture 2">
            <a:extLst>
              <a:ext uri="{FF2B5EF4-FFF2-40B4-BE49-F238E27FC236}">
                <a16:creationId xmlns:a16="http://schemas.microsoft.com/office/drawing/2014/main" id="{9AEEFE3A-D1D7-0C4D-8B1A-FA554F74625E}"/>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113770" y="6260360"/>
            <a:ext cx="1529542" cy="50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36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a:extLst>
              <a:ext uri="{FF2B5EF4-FFF2-40B4-BE49-F238E27FC236}">
                <a16:creationId xmlns:a16="http://schemas.microsoft.com/office/drawing/2014/main" id="{6F7EA133-54F6-1D41-87BB-59A180EF9CD8}"/>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113770" y="6260360"/>
            <a:ext cx="1529542" cy="50322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BB2FF53-BBBF-F44F-BB03-ACB1B8B5F4F0}"/>
              </a:ext>
            </a:extLst>
          </p:cNvPr>
          <p:cNvSpPr txBox="1">
            <a:spLocks/>
          </p:cNvSpPr>
          <p:nvPr/>
        </p:nvSpPr>
        <p:spPr>
          <a:xfrm>
            <a:off x="215314" y="204674"/>
            <a:ext cx="10928537" cy="74286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Geoscience education is a complex system</a:t>
            </a:r>
            <a:endParaRPr lang="en-US" i="1" dirty="0">
              <a:latin typeface="+mn-lt"/>
            </a:endParaRPr>
          </a:p>
        </p:txBody>
      </p:sp>
      <p:sp>
        <p:nvSpPr>
          <p:cNvPr id="8" name="Rectangle 7">
            <a:extLst>
              <a:ext uri="{FF2B5EF4-FFF2-40B4-BE49-F238E27FC236}">
                <a16:creationId xmlns:a16="http://schemas.microsoft.com/office/drawing/2014/main" id="{CE50A85F-DF49-FD4B-A10F-9EA55FE7D71B}"/>
              </a:ext>
            </a:extLst>
          </p:cNvPr>
          <p:cNvSpPr/>
          <p:nvPr/>
        </p:nvSpPr>
        <p:spPr>
          <a:xfrm>
            <a:off x="969364" y="953037"/>
            <a:ext cx="1685364" cy="13778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Background, culture, and experiences of </a:t>
            </a:r>
            <a:r>
              <a:rPr lang="en-US" sz="1600" dirty="0">
                <a:latin typeface="+mj-lt"/>
              </a:rPr>
              <a:t>instructor</a:t>
            </a:r>
          </a:p>
        </p:txBody>
      </p:sp>
      <p:sp>
        <p:nvSpPr>
          <p:cNvPr id="12" name="Rectangle 11">
            <a:extLst>
              <a:ext uri="{FF2B5EF4-FFF2-40B4-BE49-F238E27FC236}">
                <a16:creationId xmlns:a16="http://schemas.microsoft.com/office/drawing/2014/main" id="{438FDEB4-76A3-E042-8B31-0F869D44F309}"/>
              </a:ext>
            </a:extLst>
          </p:cNvPr>
          <p:cNvSpPr/>
          <p:nvPr/>
        </p:nvSpPr>
        <p:spPr>
          <a:xfrm>
            <a:off x="4600913" y="2094250"/>
            <a:ext cx="2990176" cy="1487323"/>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dirty="0">
                <a:latin typeface="+mj-lt"/>
              </a:rPr>
              <a:t>Teaching and learning in the undergraduate geoscience classroom</a:t>
            </a:r>
          </a:p>
        </p:txBody>
      </p:sp>
      <p:sp>
        <p:nvSpPr>
          <p:cNvPr id="21" name="Rectangle 20">
            <a:extLst>
              <a:ext uri="{FF2B5EF4-FFF2-40B4-BE49-F238E27FC236}">
                <a16:creationId xmlns:a16="http://schemas.microsoft.com/office/drawing/2014/main" id="{8B638127-9B2D-2849-A547-FF8776B633B3}"/>
              </a:ext>
            </a:extLst>
          </p:cNvPr>
          <p:cNvSpPr/>
          <p:nvPr/>
        </p:nvSpPr>
        <p:spPr>
          <a:xfrm>
            <a:off x="2360906" y="5321220"/>
            <a:ext cx="1685364" cy="83390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Value placed on teaching</a:t>
            </a:r>
          </a:p>
        </p:txBody>
      </p:sp>
      <p:sp>
        <p:nvSpPr>
          <p:cNvPr id="32" name="Rectangle 31">
            <a:extLst>
              <a:ext uri="{FF2B5EF4-FFF2-40B4-BE49-F238E27FC236}">
                <a16:creationId xmlns:a16="http://schemas.microsoft.com/office/drawing/2014/main" id="{FAD039F0-B0A7-5240-B0C4-A3F8D0A33D3B}"/>
              </a:ext>
            </a:extLst>
          </p:cNvPr>
          <p:cNvSpPr/>
          <p:nvPr/>
        </p:nvSpPr>
        <p:spPr>
          <a:xfrm>
            <a:off x="5253319" y="4469230"/>
            <a:ext cx="1685364" cy="76239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Facilities and resources</a:t>
            </a:r>
          </a:p>
        </p:txBody>
      </p:sp>
      <p:sp>
        <p:nvSpPr>
          <p:cNvPr id="34" name="Rectangle 33">
            <a:extLst>
              <a:ext uri="{FF2B5EF4-FFF2-40B4-BE49-F238E27FC236}">
                <a16:creationId xmlns:a16="http://schemas.microsoft.com/office/drawing/2014/main" id="{04A6E01E-1AB8-944E-833D-FFAC1048E670}"/>
              </a:ext>
            </a:extLst>
          </p:cNvPr>
          <p:cNvSpPr/>
          <p:nvPr/>
        </p:nvSpPr>
        <p:spPr>
          <a:xfrm>
            <a:off x="5253318" y="5637097"/>
            <a:ext cx="1685364" cy="83110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University and department funding</a:t>
            </a:r>
          </a:p>
        </p:txBody>
      </p:sp>
      <p:cxnSp>
        <p:nvCxnSpPr>
          <p:cNvPr id="35" name="Straight Arrow Connector 34">
            <a:extLst>
              <a:ext uri="{FF2B5EF4-FFF2-40B4-BE49-F238E27FC236}">
                <a16:creationId xmlns:a16="http://schemas.microsoft.com/office/drawing/2014/main" id="{9F064884-36AA-5C4F-8F68-361AB4A0D71B}"/>
              </a:ext>
            </a:extLst>
          </p:cNvPr>
          <p:cNvCxnSpPr>
            <a:cxnSpLocks/>
            <a:stCxn id="34" idx="0"/>
            <a:endCxn id="32" idx="2"/>
          </p:cNvCxnSpPr>
          <p:nvPr/>
        </p:nvCxnSpPr>
        <p:spPr>
          <a:xfrm flipV="1">
            <a:off x="6096000" y="5231623"/>
            <a:ext cx="1" cy="4054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3" name="Rectangle 52">
            <a:extLst>
              <a:ext uri="{FF2B5EF4-FFF2-40B4-BE49-F238E27FC236}">
                <a16:creationId xmlns:a16="http://schemas.microsoft.com/office/drawing/2014/main" id="{E8116116-B3EB-1843-A515-3678241FE6F1}"/>
              </a:ext>
            </a:extLst>
          </p:cNvPr>
          <p:cNvSpPr/>
          <p:nvPr/>
        </p:nvSpPr>
        <p:spPr>
          <a:xfrm>
            <a:off x="969361" y="2661450"/>
            <a:ext cx="1694902" cy="144812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Instructor preparation in research-based teaching practices</a:t>
            </a:r>
          </a:p>
        </p:txBody>
      </p:sp>
      <p:sp>
        <p:nvSpPr>
          <p:cNvPr id="60" name="Rectangle 59">
            <a:extLst>
              <a:ext uri="{FF2B5EF4-FFF2-40B4-BE49-F238E27FC236}">
                <a16:creationId xmlns:a16="http://schemas.microsoft.com/office/drawing/2014/main" id="{30AB9398-35A2-0841-AB21-400CF274113C}"/>
              </a:ext>
            </a:extLst>
          </p:cNvPr>
          <p:cNvSpPr/>
          <p:nvPr/>
        </p:nvSpPr>
        <p:spPr>
          <a:xfrm>
            <a:off x="8751203" y="5695978"/>
            <a:ext cx="1631603" cy="71334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Demographics of communities</a:t>
            </a:r>
          </a:p>
        </p:txBody>
      </p:sp>
      <p:sp>
        <p:nvSpPr>
          <p:cNvPr id="65" name="Rectangle 64">
            <a:extLst>
              <a:ext uri="{FF2B5EF4-FFF2-40B4-BE49-F238E27FC236}">
                <a16:creationId xmlns:a16="http://schemas.microsoft.com/office/drawing/2014/main" id="{0605B5AD-8770-3344-80D7-4AF39B88E93C}"/>
              </a:ext>
            </a:extLst>
          </p:cNvPr>
          <p:cNvSpPr/>
          <p:nvPr/>
        </p:nvSpPr>
        <p:spPr>
          <a:xfrm>
            <a:off x="521368" y="5318420"/>
            <a:ext cx="1694901" cy="83390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Graduate preparation</a:t>
            </a:r>
          </a:p>
        </p:txBody>
      </p:sp>
      <p:cxnSp>
        <p:nvCxnSpPr>
          <p:cNvPr id="112" name="Elbow Connector 111">
            <a:extLst>
              <a:ext uri="{FF2B5EF4-FFF2-40B4-BE49-F238E27FC236}">
                <a16:creationId xmlns:a16="http://schemas.microsoft.com/office/drawing/2014/main" id="{96D71536-7B75-D346-87E2-1AA48EDBC15A}"/>
              </a:ext>
            </a:extLst>
          </p:cNvPr>
          <p:cNvCxnSpPr>
            <a:cxnSpLocks/>
            <a:stCxn id="21" idx="0"/>
            <a:endCxn id="53" idx="2"/>
          </p:cNvCxnSpPr>
          <p:nvPr/>
        </p:nvCxnSpPr>
        <p:spPr>
          <a:xfrm rot="16200000" flipV="1">
            <a:off x="1904378" y="4022010"/>
            <a:ext cx="1211645" cy="1386776"/>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115" name="Elbow Connector 114">
            <a:extLst>
              <a:ext uri="{FF2B5EF4-FFF2-40B4-BE49-F238E27FC236}">
                <a16:creationId xmlns:a16="http://schemas.microsoft.com/office/drawing/2014/main" id="{D8028E36-52F8-A64B-85B3-3308B85BC729}"/>
              </a:ext>
            </a:extLst>
          </p:cNvPr>
          <p:cNvCxnSpPr>
            <a:cxnSpLocks/>
            <a:stCxn id="65" idx="0"/>
            <a:endCxn id="53" idx="2"/>
          </p:cNvCxnSpPr>
          <p:nvPr/>
        </p:nvCxnSpPr>
        <p:spPr>
          <a:xfrm rot="5400000" flipH="1" flipV="1">
            <a:off x="988393" y="4490002"/>
            <a:ext cx="1208845" cy="447993"/>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117" name="Rectangle 116">
            <a:extLst>
              <a:ext uri="{FF2B5EF4-FFF2-40B4-BE49-F238E27FC236}">
                <a16:creationId xmlns:a16="http://schemas.microsoft.com/office/drawing/2014/main" id="{AA715B87-CEC4-8142-B802-474128CC17A0}"/>
              </a:ext>
            </a:extLst>
          </p:cNvPr>
          <p:cNvSpPr/>
          <p:nvPr/>
        </p:nvSpPr>
        <p:spPr>
          <a:xfrm>
            <a:off x="2832365" y="3929175"/>
            <a:ext cx="1685364" cy="6522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Professional development</a:t>
            </a:r>
          </a:p>
        </p:txBody>
      </p:sp>
      <p:cxnSp>
        <p:nvCxnSpPr>
          <p:cNvPr id="119" name="Elbow Connector 118">
            <a:extLst>
              <a:ext uri="{FF2B5EF4-FFF2-40B4-BE49-F238E27FC236}">
                <a16:creationId xmlns:a16="http://schemas.microsoft.com/office/drawing/2014/main" id="{5AB6064B-3753-4E43-BC7D-E175477C77A6}"/>
              </a:ext>
            </a:extLst>
          </p:cNvPr>
          <p:cNvCxnSpPr>
            <a:cxnSpLocks/>
            <a:stCxn id="21" idx="3"/>
            <a:endCxn id="117" idx="2"/>
          </p:cNvCxnSpPr>
          <p:nvPr/>
        </p:nvCxnSpPr>
        <p:spPr>
          <a:xfrm flipH="1" flipV="1">
            <a:off x="3675047" y="4581445"/>
            <a:ext cx="371223" cy="1156726"/>
          </a:xfrm>
          <a:prstGeom prst="bentConnector4">
            <a:avLst>
              <a:gd name="adj1" fmla="val -61580"/>
              <a:gd name="adj2" fmla="val 68023"/>
            </a:avLst>
          </a:prstGeom>
          <a:ln>
            <a:tailEnd type="triangle"/>
          </a:ln>
        </p:spPr>
        <p:style>
          <a:lnRef idx="3">
            <a:schemeClr val="dk1"/>
          </a:lnRef>
          <a:fillRef idx="0">
            <a:schemeClr val="dk1"/>
          </a:fillRef>
          <a:effectRef idx="2">
            <a:schemeClr val="dk1"/>
          </a:effectRef>
          <a:fontRef idx="minor">
            <a:schemeClr val="tx1"/>
          </a:fontRef>
        </p:style>
      </p:cxnSp>
      <p:cxnSp>
        <p:nvCxnSpPr>
          <p:cNvPr id="125" name="Elbow Connector 124">
            <a:extLst>
              <a:ext uri="{FF2B5EF4-FFF2-40B4-BE49-F238E27FC236}">
                <a16:creationId xmlns:a16="http://schemas.microsoft.com/office/drawing/2014/main" id="{14C80E9E-DEA1-0E48-B223-368F833ECD8E}"/>
              </a:ext>
            </a:extLst>
          </p:cNvPr>
          <p:cNvCxnSpPr>
            <a:cxnSpLocks/>
            <a:stCxn id="117" idx="1"/>
            <a:endCxn id="53" idx="2"/>
          </p:cNvCxnSpPr>
          <p:nvPr/>
        </p:nvCxnSpPr>
        <p:spPr>
          <a:xfrm rot="10800000">
            <a:off x="1816813" y="4109576"/>
            <a:ext cx="1015553" cy="145735"/>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157" name="Rectangle 156">
            <a:extLst>
              <a:ext uri="{FF2B5EF4-FFF2-40B4-BE49-F238E27FC236}">
                <a16:creationId xmlns:a16="http://schemas.microsoft.com/office/drawing/2014/main" id="{9A9A679F-C0F3-1946-AF94-FD4E9618536C}"/>
              </a:ext>
            </a:extLst>
          </p:cNvPr>
          <p:cNvSpPr/>
          <p:nvPr/>
        </p:nvSpPr>
        <p:spPr>
          <a:xfrm>
            <a:off x="8724149" y="968945"/>
            <a:ext cx="1631603" cy="137788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Background, culture, and experiences of </a:t>
            </a:r>
            <a:r>
              <a:rPr lang="en-US" sz="1600" dirty="0">
                <a:latin typeface="+mj-lt"/>
              </a:rPr>
              <a:t>students</a:t>
            </a:r>
          </a:p>
        </p:txBody>
      </p:sp>
      <p:sp>
        <p:nvSpPr>
          <p:cNvPr id="186" name="Rectangle 185">
            <a:extLst>
              <a:ext uri="{FF2B5EF4-FFF2-40B4-BE49-F238E27FC236}">
                <a16:creationId xmlns:a16="http://schemas.microsoft.com/office/drawing/2014/main" id="{8B383B1E-D085-6742-8E02-CED60EEA2CD5}"/>
              </a:ext>
            </a:extLst>
          </p:cNvPr>
          <p:cNvSpPr/>
          <p:nvPr/>
        </p:nvSpPr>
        <p:spPr>
          <a:xfrm>
            <a:off x="8751204" y="2682860"/>
            <a:ext cx="1631603" cy="14922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Student preparation in previous educational settings</a:t>
            </a:r>
          </a:p>
        </p:txBody>
      </p:sp>
      <p:cxnSp>
        <p:nvCxnSpPr>
          <p:cNvPr id="189" name="Straight Arrow Connector 188">
            <a:extLst>
              <a:ext uri="{FF2B5EF4-FFF2-40B4-BE49-F238E27FC236}">
                <a16:creationId xmlns:a16="http://schemas.microsoft.com/office/drawing/2014/main" id="{1082E108-F762-2D41-BD25-96C3933FDD73}"/>
              </a:ext>
            </a:extLst>
          </p:cNvPr>
          <p:cNvCxnSpPr>
            <a:cxnSpLocks/>
            <a:stCxn id="60" idx="1"/>
            <a:endCxn id="34" idx="3"/>
          </p:cNvCxnSpPr>
          <p:nvPr/>
        </p:nvCxnSpPr>
        <p:spPr>
          <a:xfrm flipH="1">
            <a:off x="6938682" y="6052648"/>
            <a:ext cx="181252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2" name="Straight Arrow Connector 191">
            <a:extLst>
              <a:ext uri="{FF2B5EF4-FFF2-40B4-BE49-F238E27FC236}">
                <a16:creationId xmlns:a16="http://schemas.microsoft.com/office/drawing/2014/main" id="{A8414026-DC1D-BD41-B825-22B41F0EBFA4}"/>
              </a:ext>
            </a:extLst>
          </p:cNvPr>
          <p:cNvCxnSpPr>
            <a:cxnSpLocks/>
            <a:stCxn id="60" idx="0"/>
            <a:endCxn id="186" idx="2"/>
          </p:cNvCxnSpPr>
          <p:nvPr/>
        </p:nvCxnSpPr>
        <p:spPr>
          <a:xfrm flipV="1">
            <a:off x="9567005" y="4175140"/>
            <a:ext cx="1" cy="15208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5" name="Elbow Connector 194">
            <a:extLst>
              <a:ext uri="{FF2B5EF4-FFF2-40B4-BE49-F238E27FC236}">
                <a16:creationId xmlns:a16="http://schemas.microsoft.com/office/drawing/2014/main" id="{351CBE05-E9FF-FB4A-8351-8F5B171500CC}"/>
              </a:ext>
            </a:extLst>
          </p:cNvPr>
          <p:cNvCxnSpPr>
            <a:cxnSpLocks/>
            <a:stCxn id="60" idx="3"/>
            <a:endCxn id="157" idx="3"/>
          </p:cNvCxnSpPr>
          <p:nvPr/>
        </p:nvCxnSpPr>
        <p:spPr>
          <a:xfrm flipH="1" flipV="1">
            <a:off x="10355752" y="1657889"/>
            <a:ext cx="27054" cy="4394759"/>
          </a:xfrm>
          <a:prstGeom prst="bentConnector3">
            <a:avLst>
              <a:gd name="adj1" fmla="val -2225501"/>
            </a:avLst>
          </a:prstGeom>
          <a:ln>
            <a:tailEnd type="triangle"/>
          </a:ln>
        </p:spPr>
        <p:style>
          <a:lnRef idx="3">
            <a:schemeClr val="dk1"/>
          </a:lnRef>
          <a:fillRef idx="0">
            <a:schemeClr val="dk1"/>
          </a:fillRef>
          <a:effectRef idx="2">
            <a:schemeClr val="dk1"/>
          </a:effectRef>
          <a:fontRef idx="minor">
            <a:schemeClr val="tx1"/>
          </a:fontRef>
        </p:style>
      </p:cxnSp>
      <p:cxnSp>
        <p:nvCxnSpPr>
          <p:cNvPr id="202" name="Elbow Connector 201">
            <a:extLst>
              <a:ext uri="{FF2B5EF4-FFF2-40B4-BE49-F238E27FC236}">
                <a16:creationId xmlns:a16="http://schemas.microsoft.com/office/drawing/2014/main" id="{E8D6A0DE-102C-1848-89A2-B73A6E185ACA}"/>
              </a:ext>
            </a:extLst>
          </p:cNvPr>
          <p:cNvCxnSpPr>
            <a:stCxn id="157" idx="1"/>
            <a:endCxn id="12" idx="3"/>
          </p:cNvCxnSpPr>
          <p:nvPr/>
        </p:nvCxnSpPr>
        <p:spPr>
          <a:xfrm rot="10800000" flipV="1">
            <a:off x="7591089" y="1657888"/>
            <a:ext cx="1133060" cy="1180023"/>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204" name="Elbow Connector 203">
            <a:extLst>
              <a:ext uri="{FF2B5EF4-FFF2-40B4-BE49-F238E27FC236}">
                <a16:creationId xmlns:a16="http://schemas.microsoft.com/office/drawing/2014/main" id="{6054F448-55FE-1644-B2E4-B3E158C5CF8A}"/>
              </a:ext>
            </a:extLst>
          </p:cNvPr>
          <p:cNvCxnSpPr>
            <a:stCxn id="186" idx="1"/>
            <a:endCxn id="12" idx="3"/>
          </p:cNvCxnSpPr>
          <p:nvPr/>
        </p:nvCxnSpPr>
        <p:spPr>
          <a:xfrm rot="10800000">
            <a:off x="7591090" y="2837912"/>
            <a:ext cx="1160115" cy="591088"/>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217" name="Straight Arrow Connector 216">
            <a:extLst>
              <a:ext uri="{FF2B5EF4-FFF2-40B4-BE49-F238E27FC236}">
                <a16:creationId xmlns:a16="http://schemas.microsoft.com/office/drawing/2014/main" id="{2A92EEC8-3B20-FD49-8561-11036A5F10CF}"/>
              </a:ext>
            </a:extLst>
          </p:cNvPr>
          <p:cNvCxnSpPr>
            <a:stCxn id="32" idx="0"/>
            <a:endCxn id="12" idx="2"/>
          </p:cNvCxnSpPr>
          <p:nvPr/>
        </p:nvCxnSpPr>
        <p:spPr>
          <a:xfrm flipV="1">
            <a:off x="6096001" y="3581573"/>
            <a:ext cx="0" cy="88765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2" name="Elbow Connector 221">
            <a:extLst>
              <a:ext uri="{FF2B5EF4-FFF2-40B4-BE49-F238E27FC236}">
                <a16:creationId xmlns:a16="http://schemas.microsoft.com/office/drawing/2014/main" id="{76D1910C-64DA-3F49-A685-209CAD2CBCE9}"/>
              </a:ext>
            </a:extLst>
          </p:cNvPr>
          <p:cNvCxnSpPr>
            <a:cxnSpLocks/>
            <a:stCxn id="34" idx="1"/>
            <a:endCxn id="117" idx="3"/>
          </p:cNvCxnSpPr>
          <p:nvPr/>
        </p:nvCxnSpPr>
        <p:spPr>
          <a:xfrm rot="10800000">
            <a:off x="4517730" y="4255310"/>
            <a:ext cx="735589" cy="1797338"/>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224" name="Elbow Connector 223">
            <a:extLst>
              <a:ext uri="{FF2B5EF4-FFF2-40B4-BE49-F238E27FC236}">
                <a16:creationId xmlns:a16="http://schemas.microsoft.com/office/drawing/2014/main" id="{3FE55355-EEDE-3044-B5ED-1AF95BF47720}"/>
              </a:ext>
            </a:extLst>
          </p:cNvPr>
          <p:cNvCxnSpPr>
            <a:stCxn id="53" idx="3"/>
            <a:endCxn id="12" idx="1"/>
          </p:cNvCxnSpPr>
          <p:nvPr/>
        </p:nvCxnSpPr>
        <p:spPr>
          <a:xfrm flipV="1">
            <a:off x="2664263" y="2837912"/>
            <a:ext cx="1936650" cy="547601"/>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226" name="Elbow Connector 225">
            <a:extLst>
              <a:ext uri="{FF2B5EF4-FFF2-40B4-BE49-F238E27FC236}">
                <a16:creationId xmlns:a16="http://schemas.microsoft.com/office/drawing/2014/main" id="{AE3671F6-1557-F34A-B5FF-E2D9868F0BC7}"/>
              </a:ext>
            </a:extLst>
          </p:cNvPr>
          <p:cNvCxnSpPr>
            <a:stCxn id="8" idx="3"/>
            <a:endCxn id="12" idx="1"/>
          </p:cNvCxnSpPr>
          <p:nvPr/>
        </p:nvCxnSpPr>
        <p:spPr>
          <a:xfrm>
            <a:off x="2654728" y="1641981"/>
            <a:ext cx="1946185" cy="1195931"/>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26" name="Right Arrow 25">
            <a:extLst>
              <a:ext uri="{FF2B5EF4-FFF2-40B4-BE49-F238E27FC236}">
                <a16:creationId xmlns:a16="http://schemas.microsoft.com/office/drawing/2014/main" id="{53E6F11F-8DD8-F142-BF66-A16F12654690}"/>
              </a:ext>
            </a:extLst>
          </p:cNvPr>
          <p:cNvSpPr/>
          <p:nvPr/>
        </p:nvSpPr>
        <p:spPr>
          <a:xfrm>
            <a:off x="5253318" y="2430866"/>
            <a:ext cx="1862051" cy="81409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51" name="Picture 24" descr="AGT Logo-Stacked Black">
            <a:extLst>
              <a:ext uri="{FF2B5EF4-FFF2-40B4-BE49-F238E27FC236}">
                <a16:creationId xmlns:a16="http://schemas.microsoft.com/office/drawing/2014/main" id="{8EE80A1B-1852-554C-B362-3A12DD3C7092}"/>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11281770" y="6147157"/>
            <a:ext cx="856151" cy="616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71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9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32" grpId="0" animBg="1"/>
      <p:bldP spid="34" grpId="0" animBg="1"/>
      <p:bldP spid="53" grpId="0" animBg="1"/>
      <p:bldP spid="60" grpId="0" animBg="1"/>
      <p:bldP spid="65" grpId="0" animBg="1"/>
      <p:bldP spid="117" grpId="0" animBg="1"/>
      <p:bldP spid="157" grpId="0" animBg="1"/>
      <p:bldP spid="186"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3286899-5654-1D42-A805-E338DB0D9C11}"/>
              </a:ext>
            </a:extLst>
          </p:cNvPr>
          <p:cNvSpPr/>
          <p:nvPr/>
        </p:nvSpPr>
        <p:spPr>
          <a:xfrm>
            <a:off x="4954385" y="3296992"/>
            <a:ext cx="6405765" cy="66970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itle 3">
            <a:extLst>
              <a:ext uri="{FF2B5EF4-FFF2-40B4-BE49-F238E27FC236}">
                <a16:creationId xmlns:a16="http://schemas.microsoft.com/office/drawing/2014/main" id="{3F637F4C-5E15-6542-A430-3AA81BA0DBFC}"/>
              </a:ext>
            </a:extLst>
          </p:cNvPr>
          <p:cNvSpPr>
            <a:spLocks noGrp="1"/>
          </p:cNvSpPr>
          <p:nvPr>
            <p:ph type="title"/>
          </p:nvPr>
        </p:nvSpPr>
        <p:spPr>
          <a:xfrm>
            <a:off x="831850" y="1709738"/>
            <a:ext cx="10965198" cy="2852737"/>
          </a:xfrm>
        </p:spPr>
        <p:txBody>
          <a:bodyPr>
            <a:noAutofit/>
          </a:bodyPr>
          <a:lstStyle/>
          <a:p>
            <a:r>
              <a:rPr lang="en-US" sz="4400" dirty="0"/>
              <a:t>In order to know what types of interventions might be useful—what problems need to be solved—we must understand the landscape of needs and opportunities.</a:t>
            </a:r>
          </a:p>
        </p:txBody>
      </p:sp>
      <p:sp>
        <p:nvSpPr>
          <p:cNvPr id="5" name="Text Placeholder 4">
            <a:extLst>
              <a:ext uri="{FF2B5EF4-FFF2-40B4-BE49-F238E27FC236}">
                <a16:creationId xmlns:a16="http://schemas.microsoft.com/office/drawing/2014/main" id="{2E1F142B-7BFD-164D-A2DD-8BFBEF260CE8}"/>
              </a:ext>
            </a:extLst>
          </p:cNvPr>
          <p:cNvSpPr>
            <a:spLocks noGrp="1"/>
          </p:cNvSpPr>
          <p:nvPr>
            <p:ph type="body" idx="1"/>
          </p:nvPr>
        </p:nvSpPr>
        <p:spPr>
          <a:xfrm>
            <a:off x="1676400" y="4677568"/>
            <a:ext cx="10515600" cy="941388"/>
          </a:xfrm>
        </p:spPr>
        <p:txBody>
          <a:bodyPr/>
          <a:lstStyle/>
          <a:p>
            <a:pPr algn="r"/>
            <a:endParaRPr lang="en-US" dirty="0"/>
          </a:p>
          <a:p>
            <a:pPr algn="r"/>
            <a:r>
              <a:rPr lang="en-US" dirty="0"/>
              <a:t>Loeb et al., 2017, </a:t>
            </a:r>
            <a:r>
              <a:rPr lang="en-US" i="1" dirty="0"/>
              <a:t>Descriptive analysis in education: A guide for researchers </a:t>
            </a:r>
          </a:p>
          <a:p>
            <a:pPr algn="r"/>
            <a:endParaRPr lang="en-US" dirty="0"/>
          </a:p>
        </p:txBody>
      </p:sp>
      <p:pic>
        <p:nvPicPr>
          <p:cNvPr id="8" name="Picture 24" descr="AGT Logo-Stacked Black">
            <a:extLst>
              <a:ext uri="{FF2B5EF4-FFF2-40B4-BE49-F238E27FC236}">
                <a16:creationId xmlns:a16="http://schemas.microsoft.com/office/drawing/2014/main" id="{F37DA6F0-DD46-7441-9FAD-6C56757187EC}"/>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11281770" y="6147157"/>
            <a:ext cx="856151" cy="6164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D80D6F76-EC15-DB4C-85FC-D0161CF400BE}"/>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113770" y="6260360"/>
            <a:ext cx="1529542" cy="50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83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33E8453-7CD3-8A4E-8DDD-3C14703A168A}"/>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13770" y="6260360"/>
            <a:ext cx="1529542" cy="5032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DD5F77B-6B83-2D4C-B15A-C5D13D0DA0A2}"/>
              </a:ext>
            </a:extLst>
          </p:cNvPr>
          <p:cNvPicPr>
            <a:picLocks noChangeAspect="1"/>
          </p:cNvPicPr>
          <p:nvPr/>
        </p:nvPicPr>
        <p:blipFill>
          <a:blip r:embed="rId4"/>
          <a:stretch>
            <a:fillRect/>
          </a:stretch>
        </p:blipFill>
        <p:spPr>
          <a:xfrm>
            <a:off x="1192060" y="0"/>
            <a:ext cx="9807879" cy="6858000"/>
          </a:xfrm>
          <a:prstGeom prst="rect">
            <a:avLst/>
          </a:prstGeom>
        </p:spPr>
      </p:pic>
      <p:pic>
        <p:nvPicPr>
          <p:cNvPr id="5" name="Picture 4">
            <a:extLst>
              <a:ext uri="{FF2B5EF4-FFF2-40B4-BE49-F238E27FC236}">
                <a16:creationId xmlns:a16="http://schemas.microsoft.com/office/drawing/2014/main" id="{40CE96C8-5E66-7B4C-A6A0-083F3FF006AF}"/>
              </a:ext>
            </a:extLst>
          </p:cNvPr>
          <p:cNvPicPr>
            <a:picLocks noChangeAspect="1"/>
          </p:cNvPicPr>
          <p:nvPr/>
        </p:nvPicPr>
        <p:blipFill>
          <a:blip r:embed="rId5"/>
          <a:stretch>
            <a:fillRect/>
          </a:stretch>
        </p:blipFill>
        <p:spPr>
          <a:xfrm>
            <a:off x="1192060" y="0"/>
            <a:ext cx="9821333" cy="6858000"/>
          </a:xfrm>
          <a:prstGeom prst="rect">
            <a:avLst/>
          </a:prstGeom>
        </p:spPr>
      </p:pic>
      <p:pic>
        <p:nvPicPr>
          <p:cNvPr id="7" name="Picture 24" descr="AGT Logo-Stacked Black">
            <a:extLst>
              <a:ext uri="{FF2B5EF4-FFF2-40B4-BE49-F238E27FC236}">
                <a16:creationId xmlns:a16="http://schemas.microsoft.com/office/drawing/2014/main" id="{3BED9801-7A9E-1242-91DD-FD1C271A6955}"/>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a:off x="11281770" y="6147157"/>
            <a:ext cx="856151" cy="616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87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CE44B-91F5-4A45-A8EF-40A055241F34}"/>
              </a:ext>
            </a:extLst>
          </p:cNvPr>
          <p:cNvSpPr>
            <a:spLocks noGrp="1"/>
          </p:cNvSpPr>
          <p:nvPr>
            <p:ph type="title"/>
          </p:nvPr>
        </p:nvSpPr>
        <p:spPr/>
        <p:txBody>
          <a:bodyPr/>
          <a:lstStyle/>
          <a:p>
            <a:r>
              <a:rPr lang="en-US" dirty="0"/>
              <a:t>How do we map the education landscape?</a:t>
            </a:r>
          </a:p>
        </p:txBody>
      </p:sp>
      <p:pic>
        <p:nvPicPr>
          <p:cNvPr id="4" name="Picture 3">
            <a:extLst>
              <a:ext uri="{FF2B5EF4-FFF2-40B4-BE49-F238E27FC236}">
                <a16:creationId xmlns:a16="http://schemas.microsoft.com/office/drawing/2014/main" id="{BF85B6F4-6F7C-0140-8F9F-A921C7C1593A}"/>
              </a:ext>
            </a:extLst>
          </p:cNvPr>
          <p:cNvPicPr>
            <a:picLocks noChangeAspect="1"/>
          </p:cNvPicPr>
          <p:nvPr/>
        </p:nvPicPr>
        <p:blipFill>
          <a:blip r:embed="rId2"/>
          <a:stretch>
            <a:fillRect/>
          </a:stretch>
        </p:blipFill>
        <p:spPr>
          <a:xfrm>
            <a:off x="571153" y="1418167"/>
            <a:ext cx="6068176" cy="1278040"/>
          </a:xfrm>
          <a:prstGeom prst="rect">
            <a:avLst/>
          </a:prstGeom>
        </p:spPr>
      </p:pic>
      <p:pic>
        <p:nvPicPr>
          <p:cNvPr id="8" name="Picture 7">
            <a:extLst>
              <a:ext uri="{FF2B5EF4-FFF2-40B4-BE49-F238E27FC236}">
                <a16:creationId xmlns:a16="http://schemas.microsoft.com/office/drawing/2014/main" id="{CF1D2A2C-EC83-CE46-8A05-963305F80CCD}"/>
              </a:ext>
            </a:extLst>
          </p:cNvPr>
          <p:cNvPicPr>
            <a:picLocks noChangeAspect="1"/>
          </p:cNvPicPr>
          <p:nvPr/>
        </p:nvPicPr>
        <p:blipFill>
          <a:blip r:embed="rId3"/>
          <a:stretch>
            <a:fillRect/>
          </a:stretch>
        </p:blipFill>
        <p:spPr>
          <a:xfrm>
            <a:off x="838200" y="2981723"/>
            <a:ext cx="3594100" cy="762000"/>
          </a:xfrm>
          <a:prstGeom prst="rect">
            <a:avLst/>
          </a:prstGeom>
        </p:spPr>
      </p:pic>
      <p:sp>
        <p:nvSpPr>
          <p:cNvPr id="9" name="TextBox 8">
            <a:extLst>
              <a:ext uri="{FF2B5EF4-FFF2-40B4-BE49-F238E27FC236}">
                <a16:creationId xmlns:a16="http://schemas.microsoft.com/office/drawing/2014/main" id="{F4A28C3A-A324-BD4F-9DCB-0015F6D1C6BF}"/>
              </a:ext>
            </a:extLst>
          </p:cNvPr>
          <p:cNvSpPr txBox="1"/>
          <p:nvPr/>
        </p:nvSpPr>
        <p:spPr>
          <a:xfrm>
            <a:off x="6906376" y="1593509"/>
            <a:ext cx="5047326"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Long-running, repeated, wide-reaching surveys with publicly available reports and data</a:t>
            </a:r>
          </a:p>
          <a:p>
            <a:pPr marL="285750" indent="-285750">
              <a:buFont typeface="Arial" panose="020B0604020202020204" pitchFamily="34" charset="0"/>
              <a:buChar char="•"/>
            </a:pPr>
            <a:r>
              <a:rPr lang="en-US" sz="2800" dirty="0"/>
              <a:t>Modification of surveys to address evolving needs and interests</a:t>
            </a:r>
          </a:p>
        </p:txBody>
      </p:sp>
      <p:sp>
        <p:nvSpPr>
          <p:cNvPr id="10" name="TextBox 9">
            <a:extLst>
              <a:ext uri="{FF2B5EF4-FFF2-40B4-BE49-F238E27FC236}">
                <a16:creationId xmlns:a16="http://schemas.microsoft.com/office/drawing/2014/main" id="{3C88D183-E97F-AB46-99C2-995D20BFD412}"/>
              </a:ext>
            </a:extLst>
          </p:cNvPr>
          <p:cNvSpPr txBox="1"/>
          <p:nvPr/>
        </p:nvSpPr>
        <p:spPr>
          <a:xfrm>
            <a:off x="2062135" y="4369217"/>
            <a:ext cx="7911234" cy="212365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dirty="0"/>
              <a:t>Quantitative descriptive analysis characterizes the world or a phenomenon by identifying patterns in data to answer questions about </a:t>
            </a:r>
            <a:r>
              <a:rPr lang="en-US" sz="2800" b="1" dirty="0"/>
              <a:t>who, what, where, when, and to what extent</a:t>
            </a:r>
            <a:r>
              <a:rPr lang="en-US" sz="2800" dirty="0"/>
              <a:t>.</a:t>
            </a:r>
            <a:br>
              <a:rPr lang="en-US" sz="2800" dirty="0"/>
            </a:br>
            <a:r>
              <a:rPr lang="en-US" sz="2000" dirty="0"/>
              <a:t>Loeb et al., 2017</a:t>
            </a:r>
            <a:endParaRPr lang="en-US" sz="2800" dirty="0"/>
          </a:p>
        </p:txBody>
      </p:sp>
      <p:sp>
        <p:nvSpPr>
          <p:cNvPr id="11" name="TextBox 10">
            <a:extLst>
              <a:ext uri="{FF2B5EF4-FFF2-40B4-BE49-F238E27FC236}">
                <a16:creationId xmlns:a16="http://schemas.microsoft.com/office/drawing/2014/main" id="{2B8638C6-DF0B-F945-893D-48CC84FCE966}"/>
              </a:ext>
            </a:extLst>
          </p:cNvPr>
          <p:cNvSpPr txBox="1"/>
          <p:nvPr/>
        </p:nvSpPr>
        <p:spPr>
          <a:xfrm>
            <a:off x="8036444" y="5752307"/>
            <a:ext cx="2093421" cy="584775"/>
          </a:xfrm>
          <a:prstGeom prst="rect">
            <a:avLst/>
          </a:prstGeom>
          <a:noFill/>
        </p:spPr>
        <p:txBody>
          <a:bodyPr wrap="square" rtlCol="0">
            <a:spAutoFit/>
          </a:bodyPr>
          <a:lstStyle/>
          <a:p>
            <a:r>
              <a:rPr lang="en-US" sz="3200" b="1" i="1" dirty="0">
                <a:latin typeface="+mj-lt"/>
              </a:rPr>
              <a:t>Not “why.”</a:t>
            </a:r>
          </a:p>
        </p:txBody>
      </p:sp>
      <p:pic>
        <p:nvPicPr>
          <p:cNvPr id="13" name="Picture 24" descr="AGT Logo-Stacked Black">
            <a:extLst>
              <a:ext uri="{FF2B5EF4-FFF2-40B4-BE49-F238E27FC236}">
                <a16:creationId xmlns:a16="http://schemas.microsoft.com/office/drawing/2014/main" id="{A1FF9211-537B-F047-9794-B71260B1820B}"/>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11281770" y="6147157"/>
            <a:ext cx="856151" cy="6164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CBCBB77-4479-4348-BDA8-D90F7D9C0722}"/>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113770" y="6260360"/>
            <a:ext cx="1529542" cy="50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02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0">
                                            <p:bg/>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0" grpId="1" build="allAtOnce"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68ADD9C-AB1A-1E47-9A8F-47546B575D21}"/>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13770" y="6260360"/>
            <a:ext cx="1529542" cy="5032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E17C93-89CC-9646-8649-53CD2D73FA45}"/>
              </a:ext>
            </a:extLst>
          </p:cNvPr>
          <p:cNvSpPr>
            <a:spLocks noGrp="1"/>
          </p:cNvSpPr>
          <p:nvPr>
            <p:ph type="title"/>
          </p:nvPr>
        </p:nvSpPr>
        <p:spPr/>
        <p:txBody>
          <a:bodyPr/>
          <a:lstStyle/>
          <a:p>
            <a:r>
              <a:rPr lang="en-US" dirty="0"/>
              <a:t>How do we use the map?</a:t>
            </a:r>
          </a:p>
        </p:txBody>
      </p:sp>
      <p:sp>
        <p:nvSpPr>
          <p:cNvPr id="3" name="Content Placeholder 2">
            <a:extLst>
              <a:ext uri="{FF2B5EF4-FFF2-40B4-BE49-F238E27FC236}">
                <a16:creationId xmlns:a16="http://schemas.microsoft.com/office/drawing/2014/main" id="{4DCC2F9A-1394-CF46-ADBC-9161B9A79598}"/>
              </a:ext>
            </a:extLst>
          </p:cNvPr>
          <p:cNvSpPr>
            <a:spLocks noGrp="1"/>
          </p:cNvSpPr>
          <p:nvPr>
            <p:ph idx="1"/>
          </p:nvPr>
        </p:nvSpPr>
        <p:spPr>
          <a:xfrm>
            <a:off x="285403" y="1690688"/>
            <a:ext cx="11621193" cy="1899458"/>
          </a:xfrm>
        </p:spPr>
        <p:style>
          <a:lnRef idx="0">
            <a:schemeClr val="accent2"/>
          </a:lnRef>
          <a:fillRef idx="3">
            <a:schemeClr val="accent2"/>
          </a:fillRef>
          <a:effectRef idx="3">
            <a:schemeClr val="accent2"/>
          </a:effectRef>
          <a:fontRef idx="minor">
            <a:schemeClr val="lt1"/>
          </a:fontRef>
        </p:style>
        <p:txBody>
          <a:bodyPr>
            <a:normAutofit/>
          </a:bodyPr>
          <a:lstStyle/>
          <a:p>
            <a:pPr marL="0" indent="0" algn="ctr">
              <a:buNone/>
            </a:pPr>
            <a:r>
              <a:rPr lang="en-US" sz="3200" dirty="0"/>
              <a:t>Good description presents what we know about capacities, needs, methods, practices, policies, populations, and settings in a manner that is </a:t>
            </a:r>
            <a:r>
              <a:rPr lang="en-US" sz="3200" b="1" dirty="0"/>
              <a:t>relevant to a specific research or policy question</a:t>
            </a:r>
            <a:r>
              <a:rPr lang="en-US" sz="3200" dirty="0"/>
              <a:t>.</a:t>
            </a:r>
          </a:p>
          <a:p>
            <a:pPr marL="0" indent="0" algn="r">
              <a:buNone/>
            </a:pPr>
            <a:r>
              <a:rPr lang="en-US" sz="2000" dirty="0">
                <a:solidFill>
                  <a:schemeClr val="bg1"/>
                </a:solidFill>
              </a:rPr>
              <a:t>Loeb et al., 2017</a:t>
            </a:r>
            <a:endParaRPr lang="en-US" dirty="0">
              <a:solidFill>
                <a:schemeClr val="bg1"/>
              </a:solidFill>
            </a:endParaRPr>
          </a:p>
        </p:txBody>
      </p:sp>
      <p:sp>
        <p:nvSpPr>
          <p:cNvPr id="4" name="TextBox 3">
            <a:extLst>
              <a:ext uri="{FF2B5EF4-FFF2-40B4-BE49-F238E27FC236}">
                <a16:creationId xmlns:a16="http://schemas.microsoft.com/office/drawing/2014/main" id="{06BA5D60-24FA-0F45-91D7-C5F8FE08FBAD}"/>
              </a:ext>
            </a:extLst>
          </p:cNvPr>
          <p:cNvSpPr txBox="1"/>
          <p:nvPr/>
        </p:nvSpPr>
        <p:spPr>
          <a:xfrm>
            <a:off x="838200" y="3724102"/>
            <a:ext cx="10515600" cy="3108543"/>
          </a:xfrm>
          <a:prstGeom prst="rect">
            <a:avLst/>
          </a:prstGeom>
          <a:noFill/>
        </p:spPr>
        <p:txBody>
          <a:bodyPr wrap="square" rtlCol="0">
            <a:spAutoFit/>
          </a:bodyPr>
          <a:lstStyle/>
          <a:p>
            <a:r>
              <a:rPr lang="en-US" sz="2800" b="1" dirty="0"/>
              <a:t>2018 NSSME+ research questions</a:t>
            </a:r>
          </a:p>
          <a:p>
            <a:pPr marL="342900" indent="-342900">
              <a:buFont typeface="+mj-lt"/>
              <a:buAutoNum type="arabicPeriod"/>
            </a:pPr>
            <a:r>
              <a:rPr lang="en-US" sz="2400" dirty="0"/>
              <a:t>To what extent do computer science, mathematics, and science instruction reflect what is known about effective teaching? </a:t>
            </a:r>
          </a:p>
          <a:p>
            <a:pPr marL="342900" indent="-342900">
              <a:buFont typeface="+mj-lt"/>
              <a:buAutoNum type="arabicPeriod"/>
            </a:pPr>
            <a:r>
              <a:rPr lang="en-US" sz="2400" dirty="0"/>
              <a:t>What are the characteristics of the computer science/mathematics/science teaching force in terms of race, gender, age, content background, beliefs about teaching and learning, and perceptions of preparedness? </a:t>
            </a:r>
          </a:p>
          <a:p>
            <a:pPr marL="342900" indent="-342900">
              <a:buFont typeface="+mj-lt"/>
              <a:buAutoNum type="arabicPeriod"/>
            </a:pPr>
            <a:r>
              <a:rPr lang="en-US" sz="2400" dirty="0"/>
              <a:t>…</a:t>
            </a:r>
          </a:p>
          <a:p>
            <a:endParaRPr lang="en-US" sz="2400" dirty="0"/>
          </a:p>
        </p:txBody>
      </p:sp>
      <p:pic>
        <p:nvPicPr>
          <p:cNvPr id="6" name="Picture 24" descr="AGT Logo-Stacked Black">
            <a:extLst>
              <a:ext uri="{FF2B5EF4-FFF2-40B4-BE49-F238E27FC236}">
                <a16:creationId xmlns:a16="http://schemas.microsoft.com/office/drawing/2014/main" id="{99DE96DC-85E2-BE44-9ED5-C7379AE5F64D}"/>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11281770" y="6147157"/>
            <a:ext cx="856151" cy="616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77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E64EB-FB5F-D74F-A41D-265ADBEBF18D}"/>
              </a:ext>
            </a:extLst>
          </p:cNvPr>
          <p:cNvSpPr>
            <a:spLocks noGrp="1"/>
          </p:cNvSpPr>
          <p:nvPr>
            <p:ph type="title"/>
          </p:nvPr>
        </p:nvSpPr>
        <p:spPr>
          <a:xfrm>
            <a:off x="838200" y="365125"/>
            <a:ext cx="5728855" cy="1325563"/>
          </a:xfrm>
        </p:spPr>
        <p:txBody>
          <a:bodyPr/>
          <a:lstStyle/>
          <a:p>
            <a:r>
              <a:rPr lang="en-US" dirty="0"/>
              <a:t>National Geoscience Faculty Survey</a:t>
            </a:r>
          </a:p>
        </p:txBody>
      </p:sp>
      <p:sp>
        <p:nvSpPr>
          <p:cNvPr id="3" name="Content Placeholder 2">
            <a:extLst>
              <a:ext uri="{FF2B5EF4-FFF2-40B4-BE49-F238E27FC236}">
                <a16:creationId xmlns:a16="http://schemas.microsoft.com/office/drawing/2014/main" id="{EC0CB84C-1031-554C-A1E3-C1C217ED7A4B}"/>
              </a:ext>
            </a:extLst>
          </p:cNvPr>
          <p:cNvSpPr>
            <a:spLocks noGrp="1"/>
          </p:cNvSpPr>
          <p:nvPr>
            <p:ph idx="1"/>
          </p:nvPr>
        </p:nvSpPr>
        <p:spPr>
          <a:xfrm>
            <a:off x="838199" y="1825625"/>
            <a:ext cx="4997335" cy="4351338"/>
          </a:xfrm>
        </p:spPr>
        <p:txBody>
          <a:bodyPr>
            <a:normAutofit/>
          </a:bodyPr>
          <a:lstStyle/>
          <a:p>
            <a:pPr marL="0" indent="0">
              <a:buNone/>
            </a:pPr>
            <a:r>
              <a:rPr lang="en-US" dirty="0"/>
              <a:t>Designed to gather information about how faculty…</a:t>
            </a:r>
          </a:p>
          <a:p>
            <a:r>
              <a:rPr lang="en-US" dirty="0"/>
              <a:t>Teach in undergraduate geoscience courses, </a:t>
            </a:r>
          </a:p>
          <a:p>
            <a:r>
              <a:rPr lang="en-US" dirty="0"/>
              <a:t>Learn about pedagogy and content, and </a:t>
            </a:r>
          </a:p>
          <a:p>
            <a:r>
              <a:rPr lang="en-US" dirty="0"/>
              <a:t>Participate in the geoscience education and research communities </a:t>
            </a:r>
          </a:p>
        </p:txBody>
      </p:sp>
      <p:pic>
        <p:nvPicPr>
          <p:cNvPr id="6" name="Picture 5">
            <a:extLst>
              <a:ext uri="{FF2B5EF4-FFF2-40B4-BE49-F238E27FC236}">
                <a16:creationId xmlns:a16="http://schemas.microsoft.com/office/drawing/2014/main" id="{F25DE956-F502-844B-A06D-F0DE856D64F6}"/>
              </a:ext>
            </a:extLst>
          </p:cNvPr>
          <p:cNvPicPr>
            <a:picLocks noChangeAspect="1"/>
          </p:cNvPicPr>
          <p:nvPr/>
        </p:nvPicPr>
        <p:blipFill>
          <a:blip r:embed="rId3"/>
          <a:stretch>
            <a:fillRect/>
          </a:stretch>
        </p:blipFill>
        <p:spPr>
          <a:xfrm>
            <a:off x="6731538" y="241069"/>
            <a:ext cx="4303302" cy="593589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60A1F4C9-62F6-E946-9E7D-DE3E270AE303}"/>
              </a:ext>
            </a:extLst>
          </p:cNvPr>
          <p:cNvSpPr txBox="1"/>
          <p:nvPr/>
        </p:nvSpPr>
        <p:spPr>
          <a:xfrm>
            <a:off x="3769142" y="6301921"/>
            <a:ext cx="4653716" cy="461665"/>
          </a:xfrm>
          <a:prstGeom prst="rect">
            <a:avLst/>
          </a:prstGeom>
          <a:noFill/>
        </p:spPr>
        <p:txBody>
          <a:bodyPr wrap="square" rtlCol="0">
            <a:spAutoFit/>
          </a:bodyPr>
          <a:lstStyle/>
          <a:p>
            <a:r>
              <a:rPr lang="en-US" sz="2400" b="1" dirty="0">
                <a:solidFill>
                  <a:schemeClr val="accent1"/>
                </a:solidFill>
              </a:rPr>
              <a:t>https://</a:t>
            </a:r>
            <a:r>
              <a:rPr lang="en-US" sz="2400" b="1" dirty="0" err="1">
                <a:solidFill>
                  <a:schemeClr val="accent1"/>
                </a:solidFill>
              </a:rPr>
              <a:t>serc.carleton.edu</a:t>
            </a:r>
            <a:r>
              <a:rPr lang="en-US" sz="2400" b="1" dirty="0">
                <a:solidFill>
                  <a:schemeClr val="accent1"/>
                </a:solidFill>
              </a:rPr>
              <a:t>/181940</a:t>
            </a:r>
          </a:p>
        </p:txBody>
      </p:sp>
      <p:pic>
        <p:nvPicPr>
          <p:cNvPr id="9" name="Picture 24" descr="AGT Logo-Stacked Black">
            <a:extLst>
              <a:ext uri="{FF2B5EF4-FFF2-40B4-BE49-F238E27FC236}">
                <a16:creationId xmlns:a16="http://schemas.microsoft.com/office/drawing/2014/main" id="{0C4B4892-5367-344B-B869-0D815098AD9B}"/>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11281770" y="6147157"/>
            <a:ext cx="856151" cy="6164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4079F68D-D675-4849-A90E-25BF539C643A}"/>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113770" y="6260360"/>
            <a:ext cx="1529542" cy="50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54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E64EB-FB5F-D74F-A41D-265ADBEBF18D}"/>
              </a:ext>
            </a:extLst>
          </p:cNvPr>
          <p:cNvSpPr>
            <a:spLocks noGrp="1"/>
          </p:cNvSpPr>
          <p:nvPr>
            <p:ph type="title"/>
          </p:nvPr>
        </p:nvSpPr>
        <p:spPr>
          <a:xfrm>
            <a:off x="838200" y="365125"/>
            <a:ext cx="5257800" cy="1325563"/>
          </a:xfrm>
        </p:spPr>
        <p:txBody>
          <a:bodyPr/>
          <a:lstStyle/>
          <a:p>
            <a:r>
              <a:rPr lang="en-US" dirty="0"/>
              <a:t>National Geoscience Faculty Survey</a:t>
            </a:r>
          </a:p>
        </p:txBody>
      </p:sp>
      <p:sp>
        <p:nvSpPr>
          <p:cNvPr id="3" name="Content Placeholder 2">
            <a:extLst>
              <a:ext uri="{FF2B5EF4-FFF2-40B4-BE49-F238E27FC236}">
                <a16:creationId xmlns:a16="http://schemas.microsoft.com/office/drawing/2014/main" id="{EC0CB84C-1031-554C-A1E3-C1C217ED7A4B}"/>
              </a:ext>
            </a:extLst>
          </p:cNvPr>
          <p:cNvSpPr>
            <a:spLocks noGrp="1"/>
          </p:cNvSpPr>
          <p:nvPr>
            <p:ph idx="1"/>
          </p:nvPr>
        </p:nvSpPr>
        <p:spPr>
          <a:xfrm>
            <a:off x="838200" y="1825625"/>
            <a:ext cx="4332316" cy="4351338"/>
          </a:xfrm>
        </p:spPr>
        <p:txBody>
          <a:bodyPr/>
          <a:lstStyle/>
          <a:p>
            <a:r>
              <a:rPr lang="en-US" dirty="0"/>
              <a:t>Administered in 2004, 2009, 2012, and 2016</a:t>
            </a:r>
          </a:p>
          <a:p>
            <a:r>
              <a:rPr lang="en-US" dirty="0"/>
              <a:t>Responses represent 20-25% of the geoscience faculty in the United States </a:t>
            </a:r>
          </a:p>
          <a:p>
            <a:r>
              <a:rPr lang="en-US" dirty="0"/>
              <a:t>Plans for continued administrations that expand the reach</a:t>
            </a:r>
          </a:p>
        </p:txBody>
      </p:sp>
      <p:pic>
        <p:nvPicPr>
          <p:cNvPr id="4" name="Picture 3">
            <a:extLst>
              <a:ext uri="{FF2B5EF4-FFF2-40B4-BE49-F238E27FC236}">
                <a16:creationId xmlns:a16="http://schemas.microsoft.com/office/drawing/2014/main" id="{CDA4C704-8356-5949-86A9-14269E7FF35D}"/>
              </a:ext>
            </a:extLst>
          </p:cNvPr>
          <p:cNvPicPr>
            <a:picLocks noChangeAspect="1"/>
          </p:cNvPicPr>
          <p:nvPr/>
        </p:nvPicPr>
        <p:blipFill>
          <a:blip r:embed="rId2"/>
          <a:stretch>
            <a:fillRect/>
          </a:stretch>
        </p:blipFill>
        <p:spPr>
          <a:xfrm>
            <a:off x="5323901" y="3529013"/>
            <a:ext cx="6477000" cy="2794000"/>
          </a:xfrm>
          <a:prstGeom prst="rect">
            <a:avLst/>
          </a:prstGeom>
        </p:spPr>
      </p:pic>
      <p:pic>
        <p:nvPicPr>
          <p:cNvPr id="6" name="Picture 5">
            <a:extLst>
              <a:ext uri="{FF2B5EF4-FFF2-40B4-BE49-F238E27FC236}">
                <a16:creationId xmlns:a16="http://schemas.microsoft.com/office/drawing/2014/main" id="{1F65E37F-6FAF-024C-8620-73A02297B7FC}"/>
              </a:ext>
            </a:extLst>
          </p:cNvPr>
          <p:cNvPicPr>
            <a:picLocks noChangeAspect="1"/>
          </p:cNvPicPr>
          <p:nvPr/>
        </p:nvPicPr>
        <p:blipFill>
          <a:blip r:embed="rId3"/>
          <a:stretch>
            <a:fillRect/>
          </a:stretch>
        </p:blipFill>
        <p:spPr>
          <a:xfrm>
            <a:off x="6219251" y="1690688"/>
            <a:ext cx="4686300" cy="1638300"/>
          </a:xfrm>
          <a:prstGeom prst="rect">
            <a:avLst/>
          </a:prstGeom>
        </p:spPr>
      </p:pic>
      <p:pic>
        <p:nvPicPr>
          <p:cNvPr id="7" name="Picture 24" descr="AGT Logo-Stacked Black">
            <a:extLst>
              <a:ext uri="{FF2B5EF4-FFF2-40B4-BE49-F238E27FC236}">
                <a16:creationId xmlns:a16="http://schemas.microsoft.com/office/drawing/2014/main" id="{73BE39D2-0725-B64E-BF2D-DA3859EE6E89}"/>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11281770" y="6147157"/>
            <a:ext cx="856151" cy="6164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11F1741-6DF3-0344-8E3D-85B3775AB519}"/>
              </a:ext>
            </a:extLst>
          </p:cNvPr>
          <p:cNvPicPr>
            <a:picLocks noChangeAspect="1" noChangeArrowheads="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113770" y="6260360"/>
            <a:ext cx="1529542" cy="50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28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3D9C8-06EA-6D48-91F5-81152437FF21}"/>
              </a:ext>
            </a:extLst>
          </p:cNvPr>
          <p:cNvSpPr>
            <a:spLocks noGrp="1"/>
          </p:cNvSpPr>
          <p:nvPr>
            <p:ph type="title"/>
          </p:nvPr>
        </p:nvSpPr>
        <p:spPr>
          <a:xfrm>
            <a:off x="838200" y="365125"/>
            <a:ext cx="2353887" cy="2012315"/>
          </a:xfrm>
        </p:spPr>
        <p:txBody>
          <a:bodyPr>
            <a:normAutofit fontScale="90000"/>
          </a:bodyPr>
          <a:lstStyle/>
          <a:p>
            <a:r>
              <a:rPr lang="en-US" dirty="0"/>
              <a:t>Survey questions and flow</a:t>
            </a:r>
          </a:p>
        </p:txBody>
      </p:sp>
      <p:pic>
        <p:nvPicPr>
          <p:cNvPr id="10" name="Picture 9" descr="Graphical user interface, table&#10;&#10;Description automatically generated with medium confidence">
            <a:extLst>
              <a:ext uri="{FF2B5EF4-FFF2-40B4-BE49-F238E27FC236}">
                <a16:creationId xmlns:a16="http://schemas.microsoft.com/office/drawing/2014/main" id="{2FB3D0AC-603D-AA48-804E-204BC82C7D08}"/>
              </a:ext>
            </a:extLst>
          </p:cNvPr>
          <p:cNvPicPr>
            <a:picLocks noChangeAspect="1"/>
          </p:cNvPicPr>
          <p:nvPr/>
        </p:nvPicPr>
        <p:blipFill>
          <a:blip r:embed="rId3"/>
          <a:stretch>
            <a:fillRect/>
          </a:stretch>
        </p:blipFill>
        <p:spPr>
          <a:xfrm>
            <a:off x="4998767" y="491262"/>
            <a:ext cx="4846630" cy="5413119"/>
          </a:xfrm>
          <a:prstGeom prst="rect">
            <a:avLst/>
          </a:prstGeom>
        </p:spPr>
      </p:pic>
      <p:pic>
        <p:nvPicPr>
          <p:cNvPr id="12" name="Picture 11" descr="Diagram&#10;&#10;Description automatically generated">
            <a:extLst>
              <a:ext uri="{FF2B5EF4-FFF2-40B4-BE49-F238E27FC236}">
                <a16:creationId xmlns:a16="http://schemas.microsoft.com/office/drawing/2014/main" id="{8986A29E-1371-D143-BA36-19278A222DBB}"/>
              </a:ext>
            </a:extLst>
          </p:cNvPr>
          <p:cNvPicPr>
            <a:picLocks noChangeAspect="1"/>
          </p:cNvPicPr>
          <p:nvPr/>
        </p:nvPicPr>
        <p:blipFill>
          <a:blip r:embed="rId4"/>
          <a:stretch>
            <a:fillRect/>
          </a:stretch>
        </p:blipFill>
        <p:spPr>
          <a:xfrm>
            <a:off x="4998767" y="494590"/>
            <a:ext cx="4846630" cy="5413119"/>
          </a:xfrm>
          <a:prstGeom prst="rect">
            <a:avLst/>
          </a:prstGeom>
        </p:spPr>
      </p:pic>
      <p:pic>
        <p:nvPicPr>
          <p:cNvPr id="14" name="Picture 13" descr="Diagram&#10;&#10;Description automatically generated">
            <a:extLst>
              <a:ext uri="{FF2B5EF4-FFF2-40B4-BE49-F238E27FC236}">
                <a16:creationId xmlns:a16="http://schemas.microsoft.com/office/drawing/2014/main" id="{3B20881B-D9A1-0740-90EA-7667564A4F36}"/>
              </a:ext>
            </a:extLst>
          </p:cNvPr>
          <p:cNvPicPr>
            <a:picLocks noChangeAspect="1"/>
          </p:cNvPicPr>
          <p:nvPr/>
        </p:nvPicPr>
        <p:blipFill>
          <a:blip r:embed="rId5"/>
          <a:stretch>
            <a:fillRect/>
          </a:stretch>
        </p:blipFill>
        <p:spPr>
          <a:xfrm>
            <a:off x="4998767" y="472336"/>
            <a:ext cx="4846629" cy="5869457"/>
          </a:xfrm>
          <a:prstGeom prst="rect">
            <a:avLst/>
          </a:prstGeom>
        </p:spPr>
      </p:pic>
      <p:pic>
        <p:nvPicPr>
          <p:cNvPr id="6" name="Picture 24" descr="AGT Logo-Stacked Black">
            <a:extLst>
              <a:ext uri="{FF2B5EF4-FFF2-40B4-BE49-F238E27FC236}">
                <a16:creationId xmlns:a16="http://schemas.microsoft.com/office/drawing/2014/main" id="{B913F8A6-3F6A-774B-8B2B-A0AC53169CA1}"/>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a:off x="11281770" y="6147157"/>
            <a:ext cx="856151" cy="6164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6F11BB64-856C-D64E-B172-CF199CAB044E}"/>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113770" y="6260360"/>
            <a:ext cx="1529542" cy="50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18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3097</TotalTime>
  <Words>841</Words>
  <Application>Microsoft Macintosh PowerPoint</Application>
  <PresentationFormat>Widescreen</PresentationFormat>
  <Paragraphs>76</Paragraphs>
  <Slides>14</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Franklin Gothic Book</vt:lpstr>
      <vt:lpstr>Franklin Gothic Medium</vt:lpstr>
      <vt:lpstr>Office Theme</vt:lpstr>
      <vt:lpstr>The use and value of descriptive analysis to improve the system of geoscience education</vt:lpstr>
      <vt:lpstr>PowerPoint Presentation</vt:lpstr>
      <vt:lpstr>In order to know what types of interventions might be useful—what problems need to be solved—we must understand the landscape of needs and opportunities.</vt:lpstr>
      <vt:lpstr>PowerPoint Presentation</vt:lpstr>
      <vt:lpstr>How do we map the education landscape?</vt:lpstr>
      <vt:lpstr>How do we use the map?</vt:lpstr>
      <vt:lpstr>National Geoscience Faculty Survey</vt:lpstr>
      <vt:lpstr>National Geoscience Faculty Survey</vt:lpstr>
      <vt:lpstr>Survey questions and flow</vt:lpstr>
      <vt:lpstr>Example finding:  Amount of time spent on student activities, questions, and discussion</vt:lpstr>
      <vt:lpstr>Triangulation with other data sets</vt:lpstr>
      <vt:lpstr>…description can help researchers understand a phenomenon of interest and use that knowledge to … generate hypotheses and intervention strategies, interpret the findings of causal research, diagnose problems for practitioners and policymakers to address, and identify new issues to study. </vt:lpstr>
      <vt:lpstr>Interventions and next steps</vt:lpstr>
      <vt:lpstr>Future surveys: We need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and value of descriptive analysis to improve the system of geoscience education</dc:title>
  <dc:creator>Anne Egger</dc:creator>
  <cp:lastModifiedBy>Anne Egger</cp:lastModifiedBy>
  <cp:revision>26</cp:revision>
  <dcterms:created xsi:type="dcterms:W3CDTF">2021-10-04T19:26:56Z</dcterms:created>
  <dcterms:modified xsi:type="dcterms:W3CDTF">2021-10-12T13:32:03Z</dcterms:modified>
</cp:coreProperties>
</file>