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6" r:id="rId5"/>
    <p:sldId id="272" r:id="rId6"/>
    <p:sldId id="273" r:id="rId7"/>
    <p:sldId id="274" r:id="rId8"/>
    <p:sldId id="601" r:id="rId9"/>
    <p:sldId id="593" r:id="rId10"/>
    <p:sldId id="597" r:id="rId11"/>
    <p:sldId id="579" r:id="rId12"/>
    <p:sldId id="580" r:id="rId13"/>
    <p:sldId id="277" r:id="rId14"/>
    <p:sldId id="604" r:id="rId15"/>
    <p:sldId id="278" r:id="rId16"/>
    <p:sldId id="279" r:id="rId17"/>
    <p:sldId id="603" r:id="rId18"/>
    <p:sldId id="598" r:id="rId19"/>
    <p:sldId id="280" r:id="rId20"/>
    <p:sldId id="281" r:id="rId21"/>
    <p:sldId id="282" r:id="rId22"/>
    <p:sldId id="599" r:id="rId23"/>
  </p:sldIdLst>
  <p:sldSz cx="12192000" cy="6858000"/>
  <p:notesSz cx="7010400" cy="92964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emings, Peter B" initials="FPB" lastIdx="9" clrIdx="0"/>
  <p:cmAuthor id="2" name="Microsoft Office User" initials="Office" lastIdx="1" clrIdx="1"/>
  <p:cmAuthor id="3" name="Microsoft Office User" initials="Office [2]" lastIdx="1" clrIdx="2"/>
  <p:cmAuthor id="4" name="Microsoft Office User" initials="Office [3]"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9E86"/>
    <a:srgbClr val="00FF00"/>
    <a:srgbClr val="66FF66"/>
    <a:srgbClr val="46904D"/>
    <a:srgbClr val="0000D8"/>
    <a:srgbClr val="EC12DF"/>
    <a:srgbClr val="00C0F3"/>
    <a:srgbClr val="D023D4"/>
    <a:srgbClr val="221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37" autoAdjust="0"/>
    <p:restoredTop sz="89396" autoAdjust="0"/>
  </p:normalViewPr>
  <p:slideViewPr>
    <p:cSldViewPr snapToGrid="0">
      <p:cViewPr varScale="1">
        <p:scale>
          <a:sx n="108" d="100"/>
          <a:sy n="108" d="100"/>
        </p:scale>
        <p:origin x="224" y="232"/>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C78A166-8F09-435F-AB7F-621EE74BB4FA}" type="datetimeFigureOut">
              <a:rPr lang="en-US" smtClean="0"/>
              <a:t>9/21/21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r>
              <a:rPr lang="en-US"/>
              <a:t>© 2013 UT GeoFluids</a:t>
            </a: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AFE029D-B230-4AA5-AA48-F52317B74581}" type="slidenum">
              <a:rPr lang="en-US" smtClean="0"/>
              <a:t>‹#›</a:t>
            </a:fld>
            <a:endParaRPr lang="en-US"/>
          </a:p>
        </p:txBody>
      </p:sp>
    </p:spTree>
    <p:extLst>
      <p:ext uri="{BB962C8B-B14F-4D97-AF65-F5344CB8AC3E}">
        <p14:creationId xmlns:p14="http://schemas.microsoft.com/office/powerpoint/2010/main" val="384408804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6446FC9-5932-4824-96AF-81C4E5F90D95}" type="datetimeFigureOut">
              <a:rPr lang="en-US" smtClean="0"/>
              <a:t>9/21/21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a:t>© 2013 UT GeoFluids</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6811DFE-1B61-4373-ADF6-A4EBC0F62F87}" type="slidenum">
              <a:rPr lang="en-US" smtClean="0"/>
              <a:t>‹#›</a:t>
            </a:fld>
            <a:endParaRPr lang="en-US"/>
          </a:p>
        </p:txBody>
      </p:sp>
    </p:spTree>
    <p:extLst>
      <p:ext uri="{BB962C8B-B14F-4D97-AF65-F5344CB8AC3E}">
        <p14:creationId xmlns:p14="http://schemas.microsoft.com/office/powerpoint/2010/main" val="191174377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2013 UT GeoFluids</a:t>
            </a:r>
          </a:p>
        </p:txBody>
      </p:sp>
      <p:sp>
        <p:nvSpPr>
          <p:cNvPr id="5" name="Slide Number Placeholder 4"/>
          <p:cNvSpPr>
            <a:spLocks noGrp="1"/>
          </p:cNvSpPr>
          <p:nvPr>
            <p:ph type="sldNum" sz="quarter" idx="11"/>
          </p:nvPr>
        </p:nvSpPr>
        <p:spPr/>
        <p:txBody>
          <a:bodyPr/>
          <a:lstStyle/>
          <a:p>
            <a:fld id="{C6811DFE-1B61-4373-ADF6-A4EBC0F62F87}" type="slidenum">
              <a:rPr lang="en-US" smtClean="0"/>
              <a:t>1</a:t>
            </a:fld>
            <a:endParaRPr lang="en-US"/>
          </a:p>
        </p:txBody>
      </p:sp>
    </p:spTree>
    <p:extLst>
      <p:ext uri="{BB962C8B-B14F-4D97-AF65-F5344CB8AC3E}">
        <p14:creationId xmlns:p14="http://schemas.microsoft.com/office/powerpoint/2010/main" val="3158357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POC degradation to DOC is poorly understood now.  DOC concentration changes from less than 1 </a:t>
            </a:r>
            <a:r>
              <a:rPr lang="en-US" dirty="0" err="1"/>
              <a:t>mM</a:t>
            </a:r>
            <a:r>
              <a:rPr lang="en-US" dirty="0"/>
              <a:t> to more than 80 </a:t>
            </a:r>
            <a:r>
              <a:rPr lang="en-US" dirty="0" err="1"/>
              <a:t>mM</a:t>
            </a:r>
            <a:r>
              <a:rPr lang="en-US" dirty="0"/>
              <a:t> in the field. However, there is no correlation between DOC concentration and POC, or lithology, or depth with the existing field data. DOC concentration at two hydrate locations Blake Ridge and Hydrate Ridge is high. At Blake Ridge, it increases from several </a:t>
            </a:r>
            <a:r>
              <a:rPr lang="en-US" dirty="0" err="1"/>
              <a:t>mM</a:t>
            </a:r>
            <a:r>
              <a:rPr lang="en-US" dirty="0"/>
              <a:t> near the seafloor to more thane 80 at 700 </a:t>
            </a:r>
            <a:r>
              <a:rPr lang="en-US" dirty="0" err="1"/>
              <a:t>mbsf</a:t>
            </a:r>
            <a:r>
              <a:rPr lang="en-US" dirty="0"/>
              <a:t>. At Hydrate Ridge, it changes slightly with depth around 15 </a:t>
            </a:r>
            <a:r>
              <a:rPr lang="en-US" dirty="0" err="1"/>
              <a:t>mM.</a:t>
            </a:r>
            <a:r>
              <a:rPr lang="en-US" dirty="0"/>
              <a:t> For a first order approximation, we assume the DOC concentration in muds is constant 20 </a:t>
            </a:r>
            <a:r>
              <a:rPr lang="en-US" dirty="0" err="1"/>
              <a:t>mM.</a:t>
            </a:r>
            <a:r>
              <a:rPr lang="en-US" dirty="0"/>
              <a:t> </a:t>
            </a:r>
          </a:p>
        </p:txBody>
      </p:sp>
      <p:sp>
        <p:nvSpPr>
          <p:cNvPr id="4" name="Footer Placeholder 3"/>
          <p:cNvSpPr>
            <a:spLocks noGrp="1"/>
          </p:cNvSpPr>
          <p:nvPr>
            <p:ph type="ftr" sz="quarter" idx="4"/>
          </p:nvPr>
        </p:nvSpPr>
        <p:spPr/>
        <p:txBody>
          <a:bodyPr/>
          <a:lstStyle/>
          <a:p>
            <a:r>
              <a:rPr lang="en-US"/>
              <a:t>© 2013 UT GeoFluids</a:t>
            </a:r>
          </a:p>
        </p:txBody>
      </p:sp>
      <p:sp>
        <p:nvSpPr>
          <p:cNvPr id="5" name="Slide Number Placeholder 4"/>
          <p:cNvSpPr>
            <a:spLocks noGrp="1"/>
          </p:cNvSpPr>
          <p:nvPr>
            <p:ph type="sldNum" sz="quarter" idx="5"/>
          </p:nvPr>
        </p:nvSpPr>
        <p:spPr/>
        <p:txBody>
          <a:bodyPr/>
          <a:lstStyle/>
          <a:p>
            <a:fld id="{C6811DFE-1B61-4373-ADF6-A4EBC0F62F87}" type="slidenum">
              <a:rPr lang="en-US" smtClean="0"/>
              <a:t>11</a:t>
            </a:fld>
            <a:endParaRPr lang="en-US"/>
          </a:p>
        </p:txBody>
      </p:sp>
    </p:spTree>
    <p:extLst>
      <p:ext uri="{BB962C8B-B14F-4D97-AF65-F5344CB8AC3E}">
        <p14:creationId xmlns:p14="http://schemas.microsoft.com/office/powerpoint/2010/main" val="3957793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process is transport of DOC from bounding muds to sands or silts. This is achieved mainly by diffusion. When sand is deposited from the seafloor, it has a very low DOC concentration as the seawater, during burial, the DOC in muds gradually diffuses into sands and increases the DOC concentration in sands.</a:t>
            </a:r>
          </a:p>
        </p:txBody>
      </p:sp>
      <p:sp>
        <p:nvSpPr>
          <p:cNvPr id="4" name="Footer Placeholder 3"/>
          <p:cNvSpPr>
            <a:spLocks noGrp="1"/>
          </p:cNvSpPr>
          <p:nvPr>
            <p:ph type="ftr" sz="quarter" idx="4"/>
          </p:nvPr>
        </p:nvSpPr>
        <p:spPr/>
        <p:txBody>
          <a:bodyPr/>
          <a:lstStyle/>
          <a:p>
            <a:r>
              <a:rPr lang="en-US"/>
              <a:t>© 2013 UT GeoFluids</a:t>
            </a:r>
          </a:p>
        </p:txBody>
      </p:sp>
      <p:sp>
        <p:nvSpPr>
          <p:cNvPr id="5" name="Slide Number Placeholder 4"/>
          <p:cNvSpPr>
            <a:spLocks noGrp="1"/>
          </p:cNvSpPr>
          <p:nvPr>
            <p:ph type="sldNum" sz="quarter" idx="5"/>
          </p:nvPr>
        </p:nvSpPr>
        <p:spPr/>
        <p:txBody>
          <a:bodyPr/>
          <a:lstStyle/>
          <a:p>
            <a:fld id="{C6811DFE-1B61-4373-ADF6-A4EBC0F62F87}" type="slidenum">
              <a:rPr lang="en-US" smtClean="0"/>
              <a:t>12</a:t>
            </a:fld>
            <a:endParaRPr lang="en-US"/>
          </a:p>
        </p:txBody>
      </p:sp>
    </p:spTree>
    <p:extLst>
      <p:ext uri="{BB962C8B-B14F-4D97-AF65-F5344CB8AC3E}">
        <p14:creationId xmlns:p14="http://schemas.microsoft.com/office/powerpoint/2010/main" val="4093192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process is methane generation in sands. This is a complicated process as in the middle figure. I approximate it with a one step conversion to DOC to CH4 with the rate directly by this equation. Here k(t) is the reactivity of DOC It decreases with the age as the more labile DOC is consumed preferentially. We describe it  by the Middelburg in this figure. </a:t>
            </a:r>
            <a:r>
              <a:rPr lang="en-US" dirty="0" err="1"/>
              <a:t>Cdoc</a:t>
            </a:r>
            <a:r>
              <a:rPr lang="en-US" dirty="0"/>
              <a:t> is the doc concentration in sands; A is a scaling factor. </a:t>
            </a:r>
          </a:p>
        </p:txBody>
      </p:sp>
      <p:sp>
        <p:nvSpPr>
          <p:cNvPr id="4" name="Footer Placeholder 3"/>
          <p:cNvSpPr>
            <a:spLocks noGrp="1"/>
          </p:cNvSpPr>
          <p:nvPr>
            <p:ph type="ftr" sz="quarter" idx="4"/>
          </p:nvPr>
        </p:nvSpPr>
        <p:spPr/>
        <p:txBody>
          <a:bodyPr/>
          <a:lstStyle/>
          <a:p>
            <a:r>
              <a:rPr lang="en-US"/>
              <a:t>© 2013 UT GeoFluids</a:t>
            </a:r>
          </a:p>
        </p:txBody>
      </p:sp>
      <p:sp>
        <p:nvSpPr>
          <p:cNvPr id="5" name="Slide Number Placeholder 4"/>
          <p:cNvSpPr>
            <a:spLocks noGrp="1"/>
          </p:cNvSpPr>
          <p:nvPr>
            <p:ph type="sldNum" sz="quarter" idx="5"/>
          </p:nvPr>
        </p:nvSpPr>
        <p:spPr/>
        <p:txBody>
          <a:bodyPr/>
          <a:lstStyle/>
          <a:p>
            <a:fld id="{C6811DFE-1B61-4373-ADF6-A4EBC0F62F87}" type="slidenum">
              <a:rPr lang="en-US" smtClean="0"/>
              <a:t>13</a:t>
            </a:fld>
            <a:endParaRPr lang="en-US"/>
          </a:p>
        </p:txBody>
      </p:sp>
    </p:spTree>
    <p:extLst>
      <p:ext uri="{BB962C8B-B14F-4D97-AF65-F5344CB8AC3E}">
        <p14:creationId xmlns:p14="http://schemas.microsoft.com/office/powerpoint/2010/main" val="671862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integrate this model to our geological model of sedimentation and compaction with microbial methane generation and methane hydrate formation. We initially have a short pile of sediment that is consist of muds brown, and sands, yellow from the seafloor. With time, more sediment is deposited from the seafloor and buried. At the same time, organic carbon is buried with muds, POC is degraded in muds to DOC. Then DOC is diffused from mounds to sands, where microbes live. The methanogens then take the DOC and generate methane. When </a:t>
            </a:r>
            <a:r>
              <a:rPr lang="en-US" dirty="0" err="1"/>
              <a:t>enoguth</a:t>
            </a:r>
            <a:r>
              <a:rPr lang="en-US" dirty="0"/>
              <a:t> methane is generated, methane hydrate </a:t>
            </a:r>
            <a:r>
              <a:rPr lang="en-US" dirty="0" err="1"/>
              <a:t>precipate</a:t>
            </a:r>
            <a:r>
              <a:rPr lang="en-US" dirty="0"/>
              <a:t> out, the green and buried with sands. </a:t>
            </a:r>
          </a:p>
        </p:txBody>
      </p:sp>
      <p:sp>
        <p:nvSpPr>
          <p:cNvPr id="4" name="Footer Placeholder 3"/>
          <p:cNvSpPr>
            <a:spLocks noGrp="1"/>
          </p:cNvSpPr>
          <p:nvPr>
            <p:ph type="ftr" sz="quarter" idx="4"/>
          </p:nvPr>
        </p:nvSpPr>
        <p:spPr/>
        <p:txBody>
          <a:bodyPr/>
          <a:lstStyle/>
          <a:p>
            <a:r>
              <a:rPr lang="en-US"/>
              <a:t>© 2013 UT GeoFluids</a:t>
            </a:r>
          </a:p>
        </p:txBody>
      </p:sp>
      <p:sp>
        <p:nvSpPr>
          <p:cNvPr id="5" name="Slide Number Placeholder 4"/>
          <p:cNvSpPr>
            <a:spLocks noGrp="1"/>
          </p:cNvSpPr>
          <p:nvPr>
            <p:ph type="sldNum" sz="quarter" idx="5"/>
          </p:nvPr>
        </p:nvSpPr>
        <p:spPr/>
        <p:txBody>
          <a:bodyPr/>
          <a:lstStyle/>
          <a:p>
            <a:fld id="{C6811DFE-1B61-4373-ADF6-A4EBC0F62F87}" type="slidenum">
              <a:rPr lang="en-US" smtClean="0"/>
              <a:t>14</a:t>
            </a:fld>
            <a:endParaRPr lang="en-US"/>
          </a:p>
        </p:txBody>
      </p:sp>
    </p:spTree>
    <p:extLst>
      <p:ext uri="{BB962C8B-B14F-4D97-AF65-F5344CB8AC3E}">
        <p14:creationId xmlns:p14="http://schemas.microsoft.com/office/powerpoint/2010/main" val="3286852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apply this model to predict the methane hydrate distribution at IODP site U1325. The sediment below the seafloor is composed of interbedded layers of  muds, the brown, and sands, the yellow, with the thickness ratio of 50:1. Methane hydrate is found to have a saturation as high as 60% at 200 </a:t>
            </a:r>
            <a:r>
              <a:rPr lang="en-US" dirty="0" err="1"/>
              <a:t>mbsf</a:t>
            </a:r>
            <a:r>
              <a:rPr lang="en-US" dirty="0"/>
              <a:t>. In addition, methane hydrate is only present in sands. We predict a hydrate concentration and hydrate distribution, the green bar here, that matches the field observation very well. </a:t>
            </a:r>
          </a:p>
        </p:txBody>
      </p:sp>
      <p:sp>
        <p:nvSpPr>
          <p:cNvPr id="4" name="Footer Placeholder 3"/>
          <p:cNvSpPr>
            <a:spLocks noGrp="1"/>
          </p:cNvSpPr>
          <p:nvPr>
            <p:ph type="ftr" sz="quarter" idx="4"/>
          </p:nvPr>
        </p:nvSpPr>
        <p:spPr/>
        <p:txBody>
          <a:bodyPr/>
          <a:lstStyle/>
          <a:p>
            <a:r>
              <a:rPr lang="en-US"/>
              <a:t>© 2013 UT GeoFluids</a:t>
            </a:r>
          </a:p>
        </p:txBody>
      </p:sp>
      <p:sp>
        <p:nvSpPr>
          <p:cNvPr id="5" name="Slide Number Placeholder 4"/>
          <p:cNvSpPr>
            <a:spLocks noGrp="1"/>
          </p:cNvSpPr>
          <p:nvPr>
            <p:ph type="sldNum" sz="quarter" idx="5"/>
          </p:nvPr>
        </p:nvSpPr>
        <p:spPr/>
        <p:txBody>
          <a:bodyPr/>
          <a:lstStyle/>
          <a:p>
            <a:fld id="{C6811DFE-1B61-4373-ADF6-A4EBC0F62F87}" type="slidenum">
              <a:rPr lang="en-US" smtClean="0"/>
              <a:t>15</a:t>
            </a:fld>
            <a:endParaRPr lang="en-US"/>
          </a:p>
        </p:txBody>
      </p:sp>
    </p:spTree>
    <p:extLst>
      <p:ext uri="{BB962C8B-B14F-4D97-AF65-F5344CB8AC3E}">
        <p14:creationId xmlns:p14="http://schemas.microsoft.com/office/powerpoint/2010/main" val="1076178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we are testing our new methanogenesis model in lab where we cultivate methanogens collected from offshore Japan, we mix it with either muds or sands, and compact the sample to different levels of stress, and measure the cells number and the </a:t>
            </a:r>
            <a:r>
              <a:rPr lang="en-US" dirty="0" err="1"/>
              <a:t>activitivy</a:t>
            </a:r>
            <a:r>
              <a:rPr lang="en-US" dirty="0"/>
              <a:t>. </a:t>
            </a:r>
          </a:p>
        </p:txBody>
      </p:sp>
      <p:sp>
        <p:nvSpPr>
          <p:cNvPr id="4" name="Footer Placeholder 3"/>
          <p:cNvSpPr>
            <a:spLocks noGrp="1"/>
          </p:cNvSpPr>
          <p:nvPr>
            <p:ph type="ftr" sz="quarter" idx="4"/>
          </p:nvPr>
        </p:nvSpPr>
        <p:spPr/>
        <p:txBody>
          <a:bodyPr/>
          <a:lstStyle/>
          <a:p>
            <a:r>
              <a:rPr lang="en-US"/>
              <a:t>© 2013 UT GeoFluids</a:t>
            </a:r>
          </a:p>
        </p:txBody>
      </p:sp>
      <p:sp>
        <p:nvSpPr>
          <p:cNvPr id="5" name="Slide Number Placeholder 4"/>
          <p:cNvSpPr>
            <a:spLocks noGrp="1"/>
          </p:cNvSpPr>
          <p:nvPr>
            <p:ph type="sldNum" sz="quarter" idx="5"/>
          </p:nvPr>
        </p:nvSpPr>
        <p:spPr/>
        <p:txBody>
          <a:bodyPr/>
          <a:lstStyle/>
          <a:p>
            <a:fld id="{C6811DFE-1B61-4373-ADF6-A4EBC0F62F87}" type="slidenum">
              <a:rPr lang="en-US" smtClean="0"/>
              <a:t>16</a:t>
            </a:fld>
            <a:endParaRPr lang="en-US"/>
          </a:p>
        </p:txBody>
      </p:sp>
    </p:spTree>
    <p:extLst>
      <p:ext uri="{BB962C8B-B14F-4D97-AF65-F5344CB8AC3E}">
        <p14:creationId xmlns:p14="http://schemas.microsoft.com/office/powerpoint/2010/main" val="1954715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a:t>
            </a:r>
          </a:p>
        </p:txBody>
      </p:sp>
      <p:sp>
        <p:nvSpPr>
          <p:cNvPr id="4" name="Footer Placeholder 3"/>
          <p:cNvSpPr>
            <a:spLocks noGrp="1"/>
          </p:cNvSpPr>
          <p:nvPr>
            <p:ph type="ftr" sz="quarter" idx="4"/>
          </p:nvPr>
        </p:nvSpPr>
        <p:spPr/>
        <p:txBody>
          <a:bodyPr/>
          <a:lstStyle/>
          <a:p>
            <a:r>
              <a:rPr lang="en-US"/>
              <a:t>© 2013 UT GeoFluids</a:t>
            </a:r>
          </a:p>
        </p:txBody>
      </p:sp>
      <p:sp>
        <p:nvSpPr>
          <p:cNvPr id="5" name="Slide Number Placeholder 4"/>
          <p:cNvSpPr>
            <a:spLocks noGrp="1"/>
          </p:cNvSpPr>
          <p:nvPr>
            <p:ph type="sldNum" sz="quarter" idx="5"/>
          </p:nvPr>
        </p:nvSpPr>
        <p:spPr/>
        <p:txBody>
          <a:bodyPr/>
          <a:lstStyle/>
          <a:p>
            <a:fld id="{C6811DFE-1B61-4373-ADF6-A4EBC0F62F87}" type="slidenum">
              <a:rPr lang="en-US" smtClean="0"/>
              <a:t>17</a:t>
            </a:fld>
            <a:endParaRPr lang="en-US"/>
          </a:p>
        </p:txBody>
      </p:sp>
    </p:spTree>
    <p:extLst>
      <p:ext uri="{BB962C8B-B14F-4D97-AF65-F5344CB8AC3E}">
        <p14:creationId xmlns:p14="http://schemas.microsoft.com/office/powerpoint/2010/main" val="1733303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integrate this new methanogenesis model into a multiphase flow multicomponent hydrate simulator to predict the methane hydrate distribution at IODP site U1325. The sediment below the seafloor is composed of interbedded layers of  muds, the brown, and sands, the yellow, with the thickness ratio of 50:1. Methane hydrate is found to have a saturation as high as 60% at 200 </a:t>
            </a:r>
            <a:r>
              <a:rPr lang="en-US" dirty="0" err="1"/>
              <a:t>mbsf</a:t>
            </a:r>
            <a:r>
              <a:rPr lang="en-US" dirty="0"/>
              <a:t>, and methane hydrate is only present in sands. We predict a hydrate concentration and hydrate distribution that matches the field observation. </a:t>
            </a:r>
          </a:p>
        </p:txBody>
      </p:sp>
      <p:sp>
        <p:nvSpPr>
          <p:cNvPr id="4" name="Footer Placeholder 3"/>
          <p:cNvSpPr>
            <a:spLocks noGrp="1"/>
          </p:cNvSpPr>
          <p:nvPr>
            <p:ph type="ftr" sz="quarter" idx="4"/>
          </p:nvPr>
        </p:nvSpPr>
        <p:spPr/>
        <p:txBody>
          <a:bodyPr/>
          <a:lstStyle/>
          <a:p>
            <a:r>
              <a:rPr lang="en-US"/>
              <a:t>© 2013 UT GeoFluids</a:t>
            </a:r>
          </a:p>
        </p:txBody>
      </p:sp>
      <p:sp>
        <p:nvSpPr>
          <p:cNvPr id="5" name="Slide Number Placeholder 4"/>
          <p:cNvSpPr>
            <a:spLocks noGrp="1"/>
          </p:cNvSpPr>
          <p:nvPr>
            <p:ph type="sldNum" sz="quarter" idx="5"/>
          </p:nvPr>
        </p:nvSpPr>
        <p:spPr/>
        <p:txBody>
          <a:bodyPr/>
          <a:lstStyle/>
          <a:p>
            <a:fld id="{C6811DFE-1B61-4373-ADF6-A4EBC0F62F87}" type="slidenum">
              <a:rPr lang="en-US" smtClean="0"/>
              <a:t>19</a:t>
            </a:fld>
            <a:endParaRPr lang="en-US"/>
          </a:p>
        </p:txBody>
      </p:sp>
    </p:spTree>
    <p:extLst>
      <p:ext uri="{BB962C8B-B14F-4D97-AF65-F5344CB8AC3E}">
        <p14:creationId xmlns:p14="http://schemas.microsoft.com/office/powerpoint/2010/main" val="2006589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Hydrocarbons in the upper 1 km of marine sediments are concentrated in methane hydrate hydrates. Methane hydrate is ice like </a:t>
            </a:r>
            <a:r>
              <a:rPr lang="en-US" sz="1200" kern="1200" dirty="0" err="1">
                <a:solidFill>
                  <a:schemeClr val="tx1"/>
                </a:solidFill>
                <a:effectLst/>
                <a:latin typeface="+mn-lt"/>
                <a:ea typeface="+mn-ea"/>
                <a:cs typeface="+mn-cs"/>
              </a:rPr>
              <a:t>substatnce</a:t>
            </a:r>
            <a:r>
              <a:rPr lang="en-US" sz="1200" kern="1200" dirty="0">
                <a:solidFill>
                  <a:schemeClr val="tx1"/>
                </a:solidFill>
                <a:effectLst/>
                <a:latin typeface="+mn-lt"/>
                <a:ea typeface="+mn-ea"/>
                <a:cs typeface="+mn-cs"/>
              </a:rPr>
              <a:t> that is composed of methane and water </a:t>
            </a:r>
            <a:r>
              <a:rPr lang="en-US" sz="1200" kern="1200" dirty="0" err="1">
                <a:solidFill>
                  <a:schemeClr val="tx1"/>
                </a:solidFill>
                <a:effectLst/>
                <a:latin typeface="+mn-lt"/>
                <a:ea typeface="+mn-ea"/>
                <a:cs typeface="+mn-cs"/>
              </a:rPr>
              <a:t>moleculars</a:t>
            </a:r>
            <a:r>
              <a:rPr lang="en-US" sz="1200" kern="1200" dirty="0">
                <a:solidFill>
                  <a:schemeClr val="tx1"/>
                </a:solidFill>
                <a:effectLst/>
                <a:latin typeface="+mn-lt"/>
                <a:ea typeface="+mn-ea"/>
                <a:cs typeface="+mn-cs"/>
              </a:rPr>
              <a:t>, looks like this. It is flammable, when we burn it it release fresh water from the bottom. Here is a sample we collected from 2000 m water depth in the gulf of Mexico. Methane hydrate is widely found along the continental margins with very high concentrations at 200 to 1000 m b sf, such as . Recently we have a general recognition that the methane in hydrate is primarily microbial in origin.</a:t>
            </a:r>
            <a:endParaRPr lang="en-US" dirty="0"/>
          </a:p>
          <a:p>
            <a:endParaRPr lang="en-US" dirty="0"/>
          </a:p>
        </p:txBody>
      </p:sp>
      <p:sp>
        <p:nvSpPr>
          <p:cNvPr id="4" name="Footer Placeholder 3"/>
          <p:cNvSpPr>
            <a:spLocks noGrp="1"/>
          </p:cNvSpPr>
          <p:nvPr>
            <p:ph type="ftr" sz="quarter" idx="4"/>
          </p:nvPr>
        </p:nvSpPr>
        <p:spPr/>
        <p:txBody>
          <a:bodyPr/>
          <a:lstStyle/>
          <a:p>
            <a:r>
              <a:rPr lang="en-US"/>
              <a:t>© 2013 UT GeoFluids</a:t>
            </a:r>
          </a:p>
        </p:txBody>
      </p:sp>
      <p:sp>
        <p:nvSpPr>
          <p:cNvPr id="5" name="Slide Number Placeholder 4"/>
          <p:cNvSpPr>
            <a:spLocks noGrp="1"/>
          </p:cNvSpPr>
          <p:nvPr>
            <p:ph type="sldNum" sz="quarter" idx="5"/>
          </p:nvPr>
        </p:nvSpPr>
        <p:spPr/>
        <p:txBody>
          <a:bodyPr/>
          <a:lstStyle/>
          <a:p>
            <a:fld id="{C6811DFE-1B61-4373-ADF6-A4EBC0F62F87}" type="slidenum">
              <a:rPr lang="en-US" smtClean="0"/>
              <a:t>3</a:t>
            </a:fld>
            <a:endParaRPr lang="en-US"/>
          </a:p>
        </p:txBody>
      </p:sp>
    </p:spTree>
    <p:extLst>
      <p:ext uri="{BB962C8B-B14F-4D97-AF65-F5344CB8AC3E}">
        <p14:creationId xmlns:p14="http://schemas.microsoft.com/office/powerpoint/2010/main" val="1256597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microbial methane is generated by biodegradation of organic carbon in marine sediments by microbes looks like this. Traditional models assumes that microbial methane is generated in muds and the rate decreases sharply with depth. As a result, Most microbial methane is generated near the seafloor. </a:t>
            </a:r>
          </a:p>
        </p:txBody>
      </p:sp>
      <p:sp>
        <p:nvSpPr>
          <p:cNvPr id="4" name="Footer Placeholder 3"/>
          <p:cNvSpPr>
            <a:spLocks noGrp="1"/>
          </p:cNvSpPr>
          <p:nvPr>
            <p:ph type="ftr" sz="quarter" idx="4"/>
          </p:nvPr>
        </p:nvSpPr>
        <p:spPr/>
        <p:txBody>
          <a:bodyPr/>
          <a:lstStyle/>
          <a:p>
            <a:r>
              <a:rPr lang="en-US"/>
              <a:t>© 2013 UT GeoFluids</a:t>
            </a:r>
          </a:p>
        </p:txBody>
      </p:sp>
      <p:sp>
        <p:nvSpPr>
          <p:cNvPr id="5" name="Slide Number Placeholder 4"/>
          <p:cNvSpPr>
            <a:spLocks noGrp="1"/>
          </p:cNvSpPr>
          <p:nvPr>
            <p:ph type="sldNum" sz="quarter" idx="5"/>
          </p:nvPr>
        </p:nvSpPr>
        <p:spPr/>
        <p:txBody>
          <a:bodyPr/>
          <a:lstStyle/>
          <a:p>
            <a:fld id="{C6811DFE-1B61-4373-ADF6-A4EBC0F62F87}" type="slidenum">
              <a:rPr lang="en-US" smtClean="0"/>
              <a:t>4</a:t>
            </a:fld>
            <a:endParaRPr lang="en-US"/>
          </a:p>
        </p:txBody>
      </p:sp>
    </p:spTree>
    <p:extLst>
      <p:ext uri="{BB962C8B-B14F-4D97-AF65-F5344CB8AC3E}">
        <p14:creationId xmlns:p14="http://schemas.microsoft.com/office/powerpoint/2010/main" val="69426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recent study by … brings some challenge to the traditional model. They showed with lab experiments and field data that the pore volume and pore sizes in muds decrease rapidly with depth during burial, the red markers and line in the left figure. At the same time, the microbes counts in muds decreases significantly with depth. On contrary, both the pores and the microbes counts stays almost the same during burial. </a:t>
            </a:r>
          </a:p>
        </p:txBody>
      </p:sp>
      <p:sp>
        <p:nvSpPr>
          <p:cNvPr id="4" name="Footer Placeholder 3"/>
          <p:cNvSpPr>
            <a:spLocks noGrp="1"/>
          </p:cNvSpPr>
          <p:nvPr>
            <p:ph type="ftr" sz="quarter" idx="4"/>
          </p:nvPr>
        </p:nvSpPr>
        <p:spPr/>
        <p:txBody>
          <a:bodyPr/>
          <a:lstStyle/>
          <a:p>
            <a:r>
              <a:rPr lang="en-US"/>
              <a:t>© 2013 UT GeoFluids</a:t>
            </a:r>
          </a:p>
        </p:txBody>
      </p:sp>
      <p:sp>
        <p:nvSpPr>
          <p:cNvPr id="5" name="Slide Number Placeholder 4"/>
          <p:cNvSpPr>
            <a:spLocks noGrp="1"/>
          </p:cNvSpPr>
          <p:nvPr>
            <p:ph type="sldNum" sz="quarter" idx="5"/>
          </p:nvPr>
        </p:nvSpPr>
        <p:spPr/>
        <p:txBody>
          <a:bodyPr/>
          <a:lstStyle/>
          <a:p>
            <a:fld id="{C6811DFE-1B61-4373-ADF6-A4EBC0F62F87}" type="slidenum">
              <a:rPr lang="en-US" smtClean="0"/>
              <a:t>5</a:t>
            </a:fld>
            <a:endParaRPr lang="en-US"/>
          </a:p>
        </p:txBody>
      </p:sp>
    </p:spTree>
    <p:extLst>
      <p:ext uri="{BB962C8B-B14F-4D97-AF65-F5344CB8AC3E}">
        <p14:creationId xmlns:p14="http://schemas.microsoft.com/office/powerpoint/2010/main" val="343043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in the left figure, I am showing you the pores in the muds at 100 m below the seafloor of GOM, the dark color here. In the right, I am showing you the cells of methanogens collected from offshore </a:t>
            </a:r>
            <a:r>
              <a:rPr lang="en-US" dirty="0" err="1"/>
              <a:t>Janpan</a:t>
            </a:r>
            <a:r>
              <a:rPr lang="en-US" dirty="0"/>
              <a:t>. Obviously the pores in muds are too small to house the cells. </a:t>
            </a:r>
          </a:p>
        </p:txBody>
      </p:sp>
      <p:sp>
        <p:nvSpPr>
          <p:cNvPr id="4" name="Footer Placeholder 3"/>
          <p:cNvSpPr>
            <a:spLocks noGrp="1"/>
          </p:cNvSpPr>
          <p:nvPr>
            <p:ph type="ftr" sz="quarter" idx="4"/>
          </p:nvPr>
        </p:nvSpPr>
        <p:spPr/>
        <p:txBody>
          <a:bodyPr/>
          <a:lstStyle/>
          <a:p>
            <a:r>
              <a:rPr lang="en-US"/>
              <a:t>© 2013 UT GeoFluids</a:t>
            </a:r>
          </a:p>
        </p:txBody>
      </p:sp>
      <p:sp>
        <p:nvSpPr>
          <p:cNvPr id="5" name="Slide Number Placeholder 4"/>
          <p:cNvSpPr>
            <a:spLocks noGrp="1"/>
          </p:cNvSpPr>
          <p:nvPr>
            <p:ph type="sldNum" sz="quarter" idx="5"/>
          </p:nvPr>
        </p:nvSpPr>
        <p:spPr/>
        <p:txBody>
          <a:bodyPr/>
          <a:lstStyle/>
          <a:p>
            <a:fld id="{C6811DFE-1B61-4373-ADF6-A4EBC0F62F87}" type="slidenum">
              <a:rPr lang="en-US" smtClean="0"/>
              <a:t>6</a:t>
            </a:fld>
            <a:endParaRPr lang="en-US"/>
          </a:p>
        </p:txBody>
      </p:sp>
    </p:spTree>
    <p:extLst>
      <p:ext uri="{BB962C8B-B14F-4D97-AF65-F5344CB8AC3E}">
        <p14:creationId xmlns:p14="http://schemas.microsoft.com/office/powerpoint/2010/main" val="3519733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bugs live in mud, the pore throat sizes of muds are smaller than the bugs even near the seafloor where the pore throats are widest, as a result, the microbes will be trapped and cannot move freely to access the food in muds. </a:t>
            </a:r>
          </a:p>
        </p:txBody>
      </p:sp>
      <p:sp>
        <p:nvSpPr>
          <p:cNvPr id="4" name="Footer Placeholder 3"/>
          <p:cNvSpPr>
            <a:spLocks noGrp="1"/>
          </p:cNvSpPr>
          <p:nvPr>
            <p:ph type="ftr" sz="quarter" idx="4"/>
          </p:nvPr>
        </p:nvSpPr>
        <p:spPr/>
        <p:txBody>
          <a:bodyPr/>
          <a:lstStyle/>
          <a:p>
            <a:r>
              <a:rPr lang="en-US"/>
              <a:t>© 2013 UT GeoFluids</a:t>
            </a:r>
          </a:p>
        </p:txBody>
      </p:sp>
      <p:sp>
        <p:nvSpPr>
          <p:cNvPr id="5" name="Slide Number Placeholder 4"/>
          <p:cNvSpPr>
            <a:spLocks noGrp="1"/>
          </p:cNvSpPr>
          <p:nvPr>
            <p:ph type="sldNum" sz="quarter" idx="5"/>
          </p:nvPr>
        </p:nvSpPr>
        <p:spPr/>
        <p:txBody>
          <a:bodyPr/>
          <a:lstStyle/>
          <a:p>
            <a:fld id="{C6811DFE-1B61-4373-ADF6-A4EBC0F62F87}" type="slidenum">
              <a:rPr lang="en-US" smtClean="0"/>
              <a:t>7</a:t>
            </a:fld>
            <a:endParaRPr lang="en-US"/>
          </a:p>
        </p:txBody>
      </p:sp>
    </p:spTree>
    <p:extLst>
      <p:ext uri="{BB962C8B-B14F-4D97-AF65-F5344CB8AC3E}">
        <p14:creationId xmlns:p14="http://schemas.microsoft.com/office/powerpoint/2010/main" val="1617170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contrary, Even at 1 km, &gt;70% of the pore throats in silts or sands are larger than bugs for the bugs to move freely to access food. Therefore, we propose that silts are more likely to be the home of these microbes. </a:t>
            </a:r>
          </a:p>
        </p:txBody>
      </p:sp>
      <p:sp>
        <p:nvSpPr>
          <p:cNvPr id="4" name="Footer Placeholder 3"/>
          <p:cNvSpPr>
            <a:spLocks noGrp="1"/>
          </p:cNvSpPr>
          <p:nvPr>
            <p:ph type="ftr" sz="quarter" idx="4"/>
          </p:nvPr>
        </p:nvSpPr>
        <p:spPr/>
        <p:txBody>
          <a:bodyPr/>
          <a:lstStyle/>
          <a:p>
            <a:r>
              <a:rPr lang="en-US"/>
              <a:t>© 2013 UT GeoFluids</a:t>
            </a:r>
          </a:p>
        </p:txBody>
      </p:sp>
      <p:sp>
        <p:nvSpPr>
          <p:cNvPr id="5" name="Slide Number Placeholder 4"/>
          <p:cNvSpPr>
            <a:spLocks noGrp="1"/>
          </p:cNvSpPr>
          <p:nvPr>
            <p:ph type="sldNum" sz="quarter" idx="5"/>
          </p:nvPr>
        </p:nvSpPr>
        <p:spPr/>
        <p:txBody>
          <a:bodyPr/>
          <a:lstStyle/>
          <a:p>
            <a:fld id="{C6811DFE-1B61-4373-ADF6-A4EBC0F62F87}" type="slidenum">
              <a:rPr lang="en-US" smtClean="0"/>
              <a:t>8</a:t>
            </a:fld>
            <a:endParaRPr lang="en-US"/>
          </a:p>
        </p:txBody>
      </p:sp>
    </p:spTree>
    <p:extLst>
      <p:ext uri="{BB962C8B-B14F-4D97-AF65-F5344CB8AC3E}">
        <p14:creationId xmlns:p14="http://schemas.microsoft.com/office/powerpoint/2010/main" val="1947617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Based on such observations we hypothesize that marine sands/silts, yellow, may act as refugia for microbes during burial, the red. So microbes mainly live in sands/silts at depth. </a:t>
            </a:r>
            <a:r>
              <a:rPr lang="en-US" dirty="0"/>
              <a:t>During sedimentation, diffusion transports the food, dissolved organic carbon, from muds to sands to feed these bugs and generate methane. So our microbial methane factory is a interbedded mud and sand system where the bugs live and methane is generated in sands; the food for bugs is provided from muds.</a:t>
            </a:r>
          </a:p>
          <a:p>
            <a:endParaRPr lang="en-US" dirty="0"/>
          </a:p>
          <a:p>
            <a:r>
              <a:rPr lang="en-US" dirty="0"/>
              <a:t>Therefore, in addition to marine muds, marine sands </a:t>
            </a:r>
            <a:r>
              <a:rPr lang="en-US" sz="1200" kern="1200" dirty="0">
                <a:solidFill>
                  <a:schemeClr val="tx1"/>
                </a:solidFill>
                <a:effectLst/>
                <a:latin typeface="+mn-lt"/>
                <a:ea typeface="+mn-ea"/>
                <a:cs typeface="+mn-cs"/>
              </a:rPr>
              <a:t>could be a bioreactor to promote methane generation at higher rates than would be possible in muds of a similar deep depth. </a:t>
            </a:r>
            <a:endParaRPr lang="en-US" dirty="0"/>
          </a:p>
        </p:txBody>
      </p:sp>
      <p:sp>
        <p:nvSpPr>
          <p:cNvPr id="4" name="Footer Placeholder 3"/>
          <p:cNvSpPr>
            <a:spLocks noGrp="1"/>
          </p:cNvSpPr>
          <p:nvPr>
            <p:ph type="ftr" sz="quarter" idx="4"/>
          </p:nvPr>
        </p:nvSpPr>
        <p:spPr/>
        <p:txBody>
          <a:bodyPr/>
          <a:lstStyle/>
          <a:p>
            <a:r>
              <a:rPr lang="en-US"/>
              <a:t>© 2013 UT GeoFluids</a:t>
            </a:r>
          </a:p>
        </p:txBody>
      </p:sp>
      <p:sp>
        <p:nvSpPr>
          <p:cNvPr id="5" name="Slide Number Placeholder 4"/>
          <p:cNvSpPr>
            <a:spLocks noGrp="1"/>
          </p:cNvSpPr>
          <p:nvPr>
            <p:ph type="sldNum" sz="quarter" idx="5"/>
          </p:nvPr>
        </p:nvSpPr>
        <p:spPr/>
        <p:txBody>
          <a:bodyPr/>
          <a:lstStyle/>
          <a:p>
            <a:fld id="{C6811DFE-1B61-4373-ADF6-A4EBC0F62F87}" type="slidenum">
              <a:rPr lang="en-US" smtClean="0"/>
              <a:t>9</a:t>
            </a:fld>
            <a:endParaRPr lang="en-US"/>
          </a:p>
        </p:txBody>
      </p:sp>
    </p:spTree>
    <p:extLst>
      <p:ext uri="{BB962C8B-B14F-4D97-AF65-F5344CB8AC3E}">
        <p14:creationId xmlns:p14="http://schemas.microsoft.com/office/powerpoint/2010/main" val="2898508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There are three key processes in our model. The first process is the degradation of particulate organic carbon to dissolved organic carbon through hydrolysis as in the left figure. This happens in muds in our model because marine muds is usually rich in organic carbon. </a:t>
            </a:r>
          </a:p>
        </p:txBody>
      </p:sp>
      <p:sp>
        <p:nvSpPr>
          <p:cNvPr id="4" name="Footer Placeholder 3"/>
          <p:cNvSpPr>
            <a:spLocks noGrp="1"/>
          </p:cNvSpPr>
          <p:nvPr>
            <p:ph type="ftr" sz="quarter" idx="4"/>
          </p:nvPr>
        </p:nvSpPr>
        <p:spPr/>
        <p:txBody>
          <a:bodyPr/>
          <a:lstStyle/>
          <a:p>
            <a:r>
              <a:rPr lang="en-US"/>
              <a:t>© 2013 UT GeoFluids</a:t>
            </a:r>
          </a:p>
        </p:txBody>
      </p:sp>
      <p:sp>
        <p:nvSpPr>
          <p:cNvPr id="5" name="Slide Number Placeholder 4"/>
          <p:cNvSpPr>
            <a:spLocks noGrp="1"/>
          </p:cNvSpPr>
          <p:nvPr>
            <p:ph type="sldNum" sz="quarter" idx="5"/>
          </p:nvPr>
        </p:nvSpPr>
        <p:spPr/>
        <p:txBody>
          <a:bodyPr/>
          <a:lstStyle/>
          <a:p>
            <a:fld id="{C6811DFE-1B61-4373-ADF6-A4EBC0F62F87}" type="slidenum">
              <a:rPr lang="en-US" smtClean="0"/>
              <a:t>10</a:t>
            </a:fld>
            <a:endParaRPr lang="en-US"/>
          </a:p>
        </p:txBody>
      </p:sp>
    </p:spTree>
    <p:extLst>
      <p:ext uri="{BB962C8B-B14F-4D97-AF65-F5344CB8AC3E}">
        <p14:creationId xmlns:p14="http://schemas.microsoft.com/office/powerpoint/2010/main" val="1946023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0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22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301"/>
          <a:stretch/>
        </p:blipFill>
        <p:spPr>
          <a:xfrm>
            <a:off x="541867" y="337570"/>
            <a:ext cx="4321137" cy="994520"/>
          </a:xfrm>
          <a:prstGeom prst="rect">
            <a:avLst/>
          </a:prstGeom>
        </p:spPr>
      </p:pic>
    </p:spTree>
    <p:extLst>
      <p:ext uri="{BB962C8B-B14F-4D97-AF65-F5344CB8AC3E}">
        <p14:creationId xmlns:p14="http://schemas.microsoft.com/office/powerpoint/2010/main" val="726524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59108"/>
          <a:stretch/>
        </p:blipFill>
        <p:spPr>
          <a:xfrm>
            <a:off x="9019361" y="6467630"/>
            <a:ext cx="2563039" cy="237970"/>
          </a:xfrm>
          <a:prstGeom prst="rect">
            <a:avLst/>
          </a:prstGeom>
        </p:spPr>
      </p:pic>
    </p:spTree>
    <p:extLst>
      <p:ext uri="{BB962C8B-B14F-4D97-AF65-F5344CB8AC3E}">
        <p14:creationId xmlns:p14="http://schemas.microsoft.com/office/powerpoint/2010/main" val="869665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dirty="0"/>
              <a:t>Click to edit Master title style</a:t>
            </a:r>
          </a:p>
        </p:txBody>
      </p:sp>
      <p:sp>
        <p:nvSpPr>
          <p:cNvPr id="3" name="Content Placeholder 2"/>
          <p:cNvSpPr>
            <a:spLocks noGrp="1"/>
          </p:cNvSpPr>
          <p:nvPr>
            <p:ph sz="half" idx="1"/>
          </p:nvPr>
        </p:nvSpPr>
        <p:spPr>
          <a:xfrm>
            <a:off x="609600" y="990600"/>
            <a:ext cx="5384800" cy="51355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90600"/>
            <a:ext cx="5384800" cy="51355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59108"/>
          <a:stretch/>
        </p:blipFill>
        <p:spPr>
          <a:xfrm>
            <a:off x="9426223" y="105380"/>
            <a:ext cx="2583800" cy="199421"/>
          </a:xfrm>
          <a:prstGeom prst="rect">
            <a:avLst/>
          </a:prstGeom>
        </p:spPr>
      </p:pic>
    </p:spTree>
    <p:extLst>
      <p:ext uri="{BB962C8B-B14F-4D97-AF65-F5344CB8AC3E}">
        <p14:creationId xmlns:p14="http://schemas.microsoft.com/office/powerpoint/2010/main" val="102873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dirty="0"/>
              <a:t>Click to edit Master title style</a:t>
            </a:r>
          </a:p>
        </p:txBody>
      </p:sp>
      <p:sp>
        <p:nvSpPr>
          <p:cNvPr id="3" name="Text Placeholder 2"/>
          <p:cNvSpPr>
            <a:spLocks noGrp="1"/>
          </p:cNvSpPr>
          <p:nvPr>
            <p:ph type="body" idx="1"/>
          </p:nvPr>
        </p:nvSpPr>
        <p:spPr>
          <a:xfrm>
            <a:off x="609600" y="960438"/>
            <a:ext cx="5386917" cy="411162"/>
          </a:xfrm>
        </p:spPr>
        <p:txBody>
          <a:bodyPr anchor="b">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09600" y="1447800"/>
            <a:ext cx="5386917" cy="46783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960438"/>
            <a:ext cx="5389033" cy="411162"/>
          </a:xfrm>
        </p:spPr>
        <p:txBody>
          <a:bodyPr anchor="b">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93369" y="1447800"/>
            <a:ext cx="5389033" cy="46783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59108"/>
          <a:stretch/>
        </p:blipFill>
        <p:spPr>
          <a:xfrm>
            <a:off x="9426223" y="105380"/>
            <a:ext cx="2583800" cy="199421"/>
          </a:xfrm>
          <a:prstGeom prst="rect">
            <a:avLst/>
          </a:prstGeom>
        </p:spPr>
      </p:pic>
    </p:spTree>
    <p:extLst>
      <p:ext uri="{BB962C8B-B14F-4D97-AF65-F5344CB8AC3E}">
        <p14:creationId xmlns:p14="http://schemas.microsoft.com/office/powerpoint/2010/main" val="1338084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a:t>Click to edit Master title style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59108"/>
          <a:stretch/>
        </p:blipFill>
        <p:spPr>
          <a:xfrm>
            <a:off x="9426223" y="105380"/>
            <a:ext cx="2583800" cy="199421"/>
          </a:xfrm>
          <a:prstGeom prst="rect">
            <a:avLst/>
          </a:prstGeom>
        </p:spPr>
      </p:pic>
    </p:spTree>
    <p:extLst>
      <p:ext uri="{BB962C8B-B14F-4D97-AF65-F5344CB8AC3E}">
        <p14:creationId xmlns:p14="http://schemas.microsoft.com/office/powerpoint/2010/main" val="2095936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9108"/>
          <a:stretch/>
        </p:blipFill>
        <p:spPr>
          <a:xfrm>
            <a:off x="9426223" y="105380"/>
            <a:ext cx="2583800" cy="199421"/>
          </a:xfrm>
          <a:prstGeom prst="rect">
            <a:avLst/>
          </a:prstGeom>
        </p:spPr>
      </p:pic>
    </p:spTree>
    <p:extLst>
      <p:ext uri="{BB962C8B-B14F-4D97-AF65-F5344CB8AC3E}">
        <p14:creationId xmlns:p14="http://schemas.microsoft.com/office/powerpoint/2010/main" val="365918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59108"/>
          <a:stretch/>
        </p:blipFill>
        <p:spPr>
          <a:xfrm>
            <a:off x="9426223" y="105380"/>
            <a:ext cx="2583800" cy="199421"/>
          </a:xfrm>
          <a:prstGeom prst="rect">
            <a:avLst/>
          </a:prstGeom>
        </p:spPr>
      </p:pic>
    </p:spTree>
    <p:extLst>
      <p:ext uri="{BB962C8B-B14F-4D97-AF65-F5344CB8AC3E}">
        <p14:creationId xmlns:p14="http://schemas.microsoft.com/office/powerpoint/2010/main" val="4026067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6397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990600"/>
            <a:ext cx="10972800" cy="5135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3520801" y="6376519"/>
            <a:ext cx="2913865" cy="365760"/>
          </a:xfrm>
          <a:prstGeom prst="rect">
            <a:avLst/>
          </a:prstGeom>
          <a:noFill/>
        </p:spPr>
        <p:txBody>
          <a:bodyPr wrap="square" rtlCol="0">
            <a:noAutofit/>
          </a:bodyPr>
          <a:lstStyle/>
          <a:p>
            <a:pPr algn="r"/>
            <a:fld id="{4BA340B0-2394-4A2E-A9A4-96FDCFE20EA6}" type="slidenum">
              <a:rPr lang="en-US" sz="1200" smtClean="0">
                <a:solidFill>
                  <a:schemeClr val="tx1"/>
                </a:solidFill>
              </a:rPr>
              <a:pPr algn="r"/>
              <a:t>‹#›</a:t>
            </a:fld>
            <a:endParaRPr lang="en-US" sz="1200" dirty="0">
              <a:solidFill>
                <a:schemeClr val="tx1"/>
              </a:solidFill>
            </a:endParaRPr>
          </a:p>
        </p:txBody>
      </p:sp>
      <p:cxnSp>
        <p:nvCxnSpPr>
          <p:cNvPr id="9" name="Straight Connector 8"/>
          <p:cNvCxnSpPr/>
          <p:nvPr userDrawn="1"/>
        </p:nvCxnSpPr>
        <p:spPr>
          <a:xfrm>
            <a:off x="1202267" y="6324601"/>
            <a:ext cx="10380133" cy="1"/>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09601" y="6207774"/>
            <a:ext cx="677332" cy="647366"/>
          </a:xfrm>
          <a:prstGeom prst="rect">
            <a:avLst/>
          </a:prstGeom>
        </p:spPr>
      </p:pic>
    </p:spTree>
    <p:extLst>
      <p:ext uri="{BB962C8B-B14F-4D97-AF65-F5344CB8AC3E}">
        <p14:creationId xmlns:p14="http://schemas.microsoft.com/office/powerpoint/2010/main" val="2909590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hf sldNum="0" hdr="0" dt="0"/>
  <p:txStyles>
    <p:titleStyle>
      <a:lvl1pPr algn="l" defTabSz="685800" rtl="0" eaLnBrk="1" latinLnBrk="0" hangingPunct="1">
        <a:spcBef>
          <a:spcPct val="0"/>
        </a:spcBef>
        <a:buNone/>
        <a:defRPr sz="24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100" kern="1200">
          <a:solidFill>
            <a:schemeClr val="tx1"/>
          </a:solidFill>
          <a:latin typeface="+mj-lt"/>
          <a:ea typeface="+mn-ea"/>
          <a:cs typeface="+mn-cs"/>
        </a:defRPr>
      </a:lvl1pPr>
      <a:lvl2pPr marL="557213" indent="-214313" algn="l" defTabSz="685800" rtl="0" eaLnBrk="1" latinLnBrk="0" hangingPunct="1">
        <a:spcBef>
          <a:spcPct val="20000"/>
        </a:spcBef>
        <a:buFont typeface="Arial" pitchFamily="34" charset="0"/>
        <a:buChar char="–"/>
        <a:defRPr sz="1800" b="0" i="0" u="none" kern="1200">
          <a:solidFill>
            <a:schemeClr val="tx1"/>
          </a:solidFill>
          <a:latin typeface="+mj-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j-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latin typeface="Times New Roman" panose="02020603050405020304" pitchFamily="18" charset="0"/>
                <a:cs typeface="Times New Roman" panose="02020603050405020304" pitchFamily="18" charset="0"/>
              </a:rPr>
              <a:t>Coarse-Grained Sediments As Potential Microbial Factories for Methane Generation in Marine Sediments</a:t>
            </a:r>
            <a:endParaRPr lang="en-US" dirty="0"/>
          </a:p>
        </p:txBody>
      </p:sp>
      <p:sp>
        <p:nvSpPr>
          <p:cNvPr id="9" name="Subtitle 8">
            <a:extLst>
              <a:ext uri="{FF2B5EF4-FFF2-40B4-BE49-F238E27FC236}">
                <a16:creationId xmlns:a16="http://schemas.microsoft.com/office/drawing/2014/main" id="{AAF69117-62AF-0B4C-BC20-780129464EE4}"/>
              </a:ext>
            </a:extLst>
          </p:cNvPr>
          <p:cNvSpPr>
            <a:spLocks noGrp="1"/>
          </p:cNvSpPr>
          <p:nvPr>
            <p:ph type="subTitle" idx="1"/>
          </p:nvPr>
        </p:nvSpPr>
        <p:spPr/>
        <p:txBody>
          <a:bodyPr>
            <a:normAutofit fontScale="92500" lnSpcReduction="10000"/>
          </a:bodyPr>
          <a:lstStyle/>
          <a:p>
            <a:r>
              <a:rPr lang="en-US" dirty="0" err="1"/>
              <a:t>Kehua</a:t>
            </a:r>
            <a:r>
              <a:rPr lang="en-US" dirty="0"/>
              <a:t> You</a:t>
            </a:r>
          </a:p>
          <a:p>
            <a:r>
              <a:rPr lang="en-US" dirty="0"/>
              <a:t>Peter B. Flemings</a:t>
            </a:r>
          </a:p>
          <a:p>
            <a:endParaRPr lang="en-US" dirty="0"/>
          </a:p>
          <a:p>
            <a:r>
              <a:rPr lang="en-US" dirty="0"/>
              <a:t>GSA Annual Meeting</a:t>
            </a:r>
          </a:p>
          <a:p>
            <a:r>
              <a:rPr lang="en-US" dirty="0"/>
              <a:t>Oct. 12</a:t>
            </a:r>
            <a:r>
              <a:rPr lang="en-US" baseline="30000" dirty="0"/>
              <a:t>th</a:t>
            </a:r>
            <a:r>
              <a:rPr lang="en-US" dirty="0"/>
              <a:t>, 2021</a:t>
            </a:r>
          </a:p>
        </p:txBody>
      </p:sp>
    </p:spTree>
    <p:extLst>
      <p:ext uri="{BB962C8B-B14F-4D97-AF65-F5344CB8AC3E}">
        <p14:creationId xmlns:p14="http://schemas.microsoft.com/office/powerpoint/2010/main" val="3582684829"/>
      </p:ext>
    </p:extLst>
  </p:cSld>
  <p:clrMapOvr>
    <a:masterClrMapping/>
  </p:clrMapOvr>
  <mc:AlternateContent xmlns:mc="http://schemas.openxmlformats.org/markup-compatibility/2006" xmlns:p14="http://schemas.microsoft.com/office/powerpoint/2010/main">
    <mc:Choice Requires="p14">
      <p:transition spd="slow" p14:dur="2000" advTm="29006"/>
    </mc:Choice>
    <mc:Fallback xmlns="">
      <p:transition spd="slow" advTm="2900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456BF-A636-5942-BC89-966CD5583449}"/>
              </a:ext>
            </a:extLst>
          </p:cNvPr>
          <p:cNvSpPr>
            <a:spLocks noGrp="1"/>
          </p:cNvSpPr>
          <p:nvPr>
            <p:ph type="title"/>
          </p:nvPr>
        </p:nvSpPr>
        <p:spPr>
          <a:xfrm>
            <a:off x="609600" y="167062"/>
            <a:ext cx="9018494" cy="639762"/>
          </a:xfrm>
        </p:spPr>
        <p:txBody>
          <a:bodyPr>
            <a:noAutofit/>
          </a:bodyPr>
          <a:lstStyle/>
          <a:p>
            <a:r>
              <a:rPr lang="en-US" sz="2400" dirty="0"/>
              <a:t>Process-1 : Particulate organic carbon (POC) degradation to dissolved organic carbon (DOC) in muds</a:t>
            </a:r>
          </a:p>
        </p:txBody>
      </p:sp>
      <p:pic>
        <p:nvPicPr>
          <p:cNvPr id="5" name="Picture 4">
            <a:extLst>
              <a:ext uri="{FF2B5EF4-FFF2-40B4-BE49-F238E27FC236}">
                <a16:creationId xmlns:a16="http://schemas.microsoft.com/office/drawing/2014/main" id="{6E423780-E811-6747-A895-06B6EB379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17" y="1267520"/>
            <a:ext cx="2733170" cy="4434541"/>
          </a:xfrm>
          <a:prstGeom prst="rect">
            <a:avLst/>
          </a:prstGeom>
        </p:spPr>
      </p:pic>
      <p:sp>
        <p:nvSpPr>
          <p:cNvPr id="9" name="TextBox 8">
            <a:extLst>
              <a:ext uri="{FF2B5EF4-FFF2-40B4-BE49-F238E27FC236}">
                <a16:creationId xmlns:a16="http://schemas.microsoft.com/office/drawing/2014/main" id="{A8EC9349-2ECD-CA42-A0D9-F4E7391AA991}"/>
              </a:ext>
            </a:extLst>
          </p:cNvPr>
          <p:cNvSpPr txBox="1"/>
          <p:nvPr/>
        </p:nvSpPr>
        <p:spPr>
          <a:xfrm>
            <a:off x="4701571" y="5702061"/>
            <a:ext cx="5293329" cy="646331"/>
          </a:xfrm>
          <a:prstGeom prst="rect">
            <a:avLst/>
          </a:prstGeom>
          <a:noFill/>
        </p:spPr>
        <p:txBody>
          <a:bodyPr wrap="square" rtlCol="0">
            <a:spAutoFit/>
          </a:bodyPr>
          <a:lstStyle/>
          <a:p>
            <a:r>
              <a:rPr lang="en-US" dirty="0"/>
              <a:t>Conceptual model of organic matter degradation in anoxic sediment (</a:t>
            </a:r>
            <a:r>
              <a:rPr lang="en-US" dirty="0" err="1"/>
              <a:t>Alperin</a:t>
            </a:r>
            <a:r>
              <a:rPr lang="en-US" dirty="0"/>
              <a:t> et al., 1994)</a:t>
            </a:r>
          </a:p>
        </p:txBody>
      </p:sp>
      <p:sp>
        <p:nvSpPr>
          <p:cNvPr id="11" name="Rectangle 10">
            <a:extLst>
              <a:ext uri="{FF2B5EF4-FFF2-40B4-BE49-F238E27FC236}">
                <a16:creationId xmlns:a16="http://schemas.microsoft.com/office/drawing/2014/main" id="{CA823716-BDE7-4A4A-B273-8EA912CA8C42}"/>
              </a:ext>
            </a:extLst>
          </p:cNvPr>
          <p:cNvSpPr/>
          <p:nvPr/>
        </p:nvSpPr>
        <p:spPr>
          <a:xfrm>
            <a:off x="609600" y="1267520"/>
            <a:ext cx="3044832" cy="107987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204DF90-24A2-B946-A808-1D4B14E0D33F}"/>
              </a:ext>
            </a:extLst>
          </p:cNvPr>
          <p:cNvSpPr/>
          <p:nvPr/>
        </p:nvSpPr>
        <p:spPr>
          <a:xfrm>
            <a:off x="609600" y="3644154"/>
            <a:ext cx="3058042" cy="1021976"/>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482FE094-6630-9C43-881D-71F172302230}"/>
              </a:ext>
            </a:extLst>
          </p:cNvPr>
          <p:cNvCxnSpPr>
            <a:cxnSpLocks/>
            <a:stCxn id="13" idx="1"/>
          </p:cNvCxnSpPr>
          <p:nvPr/>
        </p:nvCxnSpPr>
        <p:spPr>
          <a:xfrm flipH="1">
            <a:off x="3667642" y="1492624"/>
            <a:ext cx="16790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5A37F22-2299-884C-A59E-2C1032E92C86}"/>
              </a:ext>
            </a:extLst>
          </p:cNvPr>
          <p:cNvCxnSpPr>
            <a:cxnSpLocks/>
            <a:stCxn id="13" idx="1"/>
            <a:endCxn id="12" idx="3"/>
          </p:cNvCxnSpPr>
          <p:nvPr/>
        </p:nvCxnSpPr>
        <p:spPr>
          <a:xfrm flipH="1">
            <a:off x="3667642" y="1492624"/>
            <a:ext cx="1679045" cy="26625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EF5F041-FA6F-BB47-A563-F961A9AA9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2680" y="939561"/>
            <a:ext cx="2895600" cy="4762500"/>
          </a:xfrm>
          <a:prstGeom prst="rect">
            <a:avLst/>
          </a:prstGeom>
        </p:spPr>
      </p:pic>
      <p:sp>
        <p:nvSpPr>
          <p:cNvPr id="13" name="Rectangle 12">
            <a:extLst>
              <a:ext uri="{FF2B5EF4-FFF2-40B4-BE49-F238E27FC236}">
                <a16:creationId xmlns:a16="http://schemas.microsoft.com/office/drawing/2014/main" id="{343CEB21-7C24-0A46-BE3E-C0EF06430697}"/>
              </a:ext>
            </a:extLst>
          </p:cNvPr>
          <p:cNvSpPr/>
          <p:nvPr/>
        </p:nvSpPr>
        <p:spPr>
          <a:xfrm>
            <a:off x="5346687" y="806824"/>
            <a:ext cx="3320796" cy="1371600"/>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2184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456BF-A636-5942-BC89-966CD5583449}"/>
              </a:ext>
            </a:extLst>
          </p:cNvPr>
          <p:cNvSpPr>
            <a:spLocks noGrp="1"/>
          </p:cNvSpPr>
          <p:nvPr>
            <p:ph type="title"/>
          </p:nvPr>
        </p:nvSpPr>
        <p:spPr>
          <a:xfrm>
            <a:off x="609600" y="167062"/>
            <a:ext cx="9018494" cy="639762"/>
          </a:xfrm>
        </p:spPr>
        <p:txBody>
          <a:bodyPr>
            <a:noAutofit/>
          </a:bodyPr>
          <a:lstStyle/>
          <a:p>
            <a:r>
              <a:rPr lang="en-US" sz="2400" dirty="0"/>
              <a:t>Process-1 : Particulate organic carbon (POC) degradation to dissolved organic carbon (DOC) in muds</a:t>
            </a:r>
          </a:p>
        </p:txBody>
      </p:sp>
      <p:pic>
        <p:nvPicPr>
          <p:cNvPr id="5" name="Picture 4">
            <a:extLst>
              <a:ext uri="{FF2B5EF4-FFF2-40B4-BE49-F238E27FC236}">
                <a16:creationId xmlns:a16="http://schemas.microsoft.com/office/drawing/2014/main" id="{6E423780-E811-6747-A895-06B6EB379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17" y="1267520"/>
            <a:ext cx="2733170" cy="4434541"/>
          </a:xfrm>
          <a:prstGeom prst="rect">
            <a:avLst/>
          </a:prstGeom>
        </p:spPr>
      </p:pic>
      <p:sp>
        <p:nvSpPr>
          <p:cNvPr id="11" name="Rectangle 10">
            <a:extLst>
              <a:ext uri="{FF2B5EF4-FFF2-40B4-BE49-F238E27FC236}">
                <a16:creationId xmlns:a16="http://schemas.microsoft.com/office/drawing/2014/main" id="{CA823716-BDE7-4A4A-B273-8EA912CA8C42}"/>
              </a:ext>
            </a:extLst>
          </p:cNvPr>
          <p:cNvSpPr/>
          <p:nvPr/>
        </p:nvSpPr>
        <p:spPr>
          <a:xfrm>
            <a:off x="609600" y="1267520"/>
            <a:ext cx="3044832" cy="107987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204DF90-24A2-B946-A808-1D4B14E0D33F}"/>
              </a:ext>
            </a:extLst>
          </p:cNvPr>
          <p:cNvSpPr/>
          <p:nvPr/>
        </p:nvSpPr>
        <p:spPr>
          <a:xfrm>
            <a:off x="609600" y="3644154"/>
            <a:ext cx="3058042" cy="1021976"/>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6723238-1EB0-D142-89B2-D686A0B7B3AA}"/>
              </a:ext>
            </a:extLst>
          </p:cNvPr>
          <p:cNvSpPr txBox="1"/>
          <p:nvPr/>
        </p:nvSpPr>
        <p:spPr>
          <a:xfrm>
            <a:off x="1348723" y="3955087"/>
            <a:ext cx="1842171" cy="400110"/>
          </a:xfrm>
          <a:prstGeom prst="rect">
            <a:avLst/>
          </a:prstGeom>
          <a:noFill/>
        </p:spPr>
        <p:txBody>
          <a:bodyPr wrap="none" rtlCol="0">
            <a:spAutoFit/>
          </a:bodyPr>
          <a:lstStyle/>
          <a:p>
            <a:r>
              <a:rPr lang="en-US" sz="2000" dirty="0">
                <a:solidFill>
                  <a:schemeClr val="tx2">
                    <a:lumMod val="60000"/>
                    <a:lumOff val="40000"/>
                  </a:schemeClr>
                </a:solidFill>
              </a:rPr>
              <a:t>DOC = 20 </a:t>
            </a:r>
            <a:r>
              <a:rPr lang="en-US" sz="2000" dirty="0" err="1">
                <a:solidFill>
                  <a:schemeClr val="tx2">
                    <a:lumMod val="60000"/>
                    <a:lumOff val="40000"/>
                  </a:schemeClr>
                </a:solidFill>
              </a:rPr>
              <a:t>mM</a:t>
            </a:r>
            <a:endParaRPr lang="en-US" sz="2000" dirty="0">
              <a:solidFill>
                <a:schemeClr val="tx2">
                  <a:lumMod val="60000"/>
                  <a:lumOff val="40000"/>
                </a:schemeClr>
              </a:solidFill>
            </a:endParaRPr>
          </a:p>
        </p:txBody>
      </p:sp>
      <p:sp>
        <p:nvSpPr>
          <p:cNvPr id="16" name="TextBox 15">
            <a:extLst>
              <a:ext uri="{FF2B5EF4-FFF2-40B4-BE49-F238E27FC236}">
                <a16:creationId xmlns:a16="http://schemas.microsoft.com/office/drawing/2014/main" id="{1FE1619D-6167-C844-AB31-7632066EF4F5}"/>
              </a:ext>
            </a:extLst>
          </p:cNvPr>
          <p:cNvSpPr txBox="1"/>
          <p:nvPr/>
        </p:nvSpPr>
        <p:spPr>
          <a:xfrm>
            <a:off x="1239436" y="1625324"/>
            <a:ext cx="1842171" cy="400110"/>
          </a:xfrm>
          <a:prstGeom prst="rect">
            <a:avLst/>
          </a:prstGeom>
          <a:noFill/>
        </p:spPr>
        <p:txBody>
          <a:bodyPr wrap="none" rtlCol="0">
            <a:spAutoFit/>
          </a:bodyPr>
          <a:lstStyle/>
          <a:p>
            <a:r>
              <a:rPr lang="en-US" sz="2000" dirty="0">
                <a:solidFill>
                  <a:schemeClr val="tx2">
                    <a:lumMod val="60000"/>
                    <a:lumOff val="40000"/>
                  </a:schemeClr>
                </a:solidFill>
              </a:rPr>
              <a:t>DOC = 20 </a:t>
            </a:r>
            <a:r>
              <a:rPr lang="en-US" sz="2000" dirty="0" err="1">
                <a:solidFill>
                  <a:schemeClr val="tx2">
                    <a:lumMod val="60000"/>
                    <a:lumOff val="40000"/>
                  </a:schemeClr>
                </a:solidFill>
              </a:rPr>
              <a:t>mM</a:t>
            </a:r>
            <a:endParaRPr lang="en-US" sz="2000" dirty="0">
              <a:solidFill>
                <a:schemeClr val="tx2">
                  <a:lumMod val="60000"/>
                  <a:lumOff val="40000"/>
                </a:schemeClr>
              </a:solidFill>
            </a:endParaRPr>
          </a:p>
        </p:txBody>
      </p:sp>
      <p:pic>
        <p:nvPicPr>
          <p:cNvPr id="18" name="Picture 17">
            <a:extLst>
              <a:ext uri="{FF2B5EF4-FFF2-40B4-BE49-F238E27FC236}">
                <a16:creationId xmlns:a16="http://schemas.microsoft.com/office/drawing/2014/main" id="{615A5440-3A16-E44F-9C44-4FC4110A9D0A}"/>
              </a:ext>
            </a:extLst>
          </p:cNvPr>
          <p:cNvPicPr>
            <a:picLocks noChangeAspect="1"/>
          </p:cNvPicPr>
          <p:nvPr/>
        </p:nvPicPr>
        <p:blipFill rotWithShape="1">
          <a:blip r:embed="rId4">
            <a:extLst>
              <a:ext uri="{28A0092B-C50C-407E-A947-70E740481C1C}">
                <a14:useLocalDpi xmlns:a14="http://schemas.microsoft.com/office/drawing/2010/main" val="0"/>
              </a:ext>
            </a:extLst>
          </a:blip>
          <a:srcRect l="9720" t="5854" r="42222" b="13213"/>
          <a:stretch/>
        </p:blipFill>
        <p:spPr>
          <a:xfrm>
            <a:off x="4277405" y="1092200"/>
            <a:ext cx="6389672" cy="5180003"/>
          </a:xfrm>
          <a:prstGeom prst="rect">
            <a:avLst/>
          </a:prstGeom>
        </p:spPr>
      </p:pic>
      <p:sp>
        <p:nvSpPr>
          <p:cNvPr id="19" name="TextBox 18">
            <a:extLst>
              <a:ext uri="{FF2B5EF4-FFF2-40B4-BE49-F238E27FC236}">
                <a16:creationId xmlns:a16="http://schemas.microsoft.com/office/drawing/2014/main" id="{54358589-ECE9-0744-A40C-7FA89C188B9E}"/>
              </a:ext>
            </a:extLst>
          </p:cNvPr>
          <p:cNvSpPr txBox="1"/>
          <p:nvPr/>
        </p:nvSpPr>
        <p:spPr>
          <a:xfrm>
            <a:off x="1025048" y="5702061"/>
            <a:ext cx="3252357" cy="584775"/>
          </a:xfrm>
          <a:prstGeom prst="rect">
            <a:avLst/>
          </a:prstGeom>
          <a:noFill/>
        </p:spPr>
        <p:txBody>
          <a:bodyPr wrap="square" rtlCol="0">
            <a:spAutoFit/>
          </a:bodyPr>
          <a:lstStyle/>
          <a:p>
            <a:r>
              <a:rPr lang="en-US" sz="1600" dirty="0"/>
              <a:t>(</a:t>
            </a:r>
            <a:r>
              <a:rPr lang="en-US" sz="1600" dirty="0" err="1"/>
              <a:t>Egeberg</a:t>
            </a:r>
            <a:r>
              <a:rPr lang="en-US" sz="1600" dirty="0"/>
              <a:t> &amp; Barth, 1998; </a:t>
            </a:r>
            <a:r>
              <a:rPr lang="en-US" sz="1600" dirty="0" err="1"/>
              <a:t>Trehu</a:t>
            </a:r>
            <a:r>
              <a:rPr lang="en-US" sz="1600" dirty="0"/>
              <a:t> et al., 2003; Smith, 2005) </a:t>
            </a:r>
          </a:p>
        </p:txBody>
      </p:sp>
    </p:spTree>
    <p:extLst>
      <p:ext uri="{BB962C8B-B14F-4D97-AF65-F5344CB8AC3E}">
        <p14:creationId xmlns:p14="http://schemas.microsoft.com/office/powerpoint/2010/main" val="409346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29E89-1947-964E-AC96-111D76527A22}"/>
              </a:ext>
            </a:extLst>
          </p:cNvPr>
          <p:cNvSpPr>
            <a:spLocks noGrp="1"/>
          </p:cNvSpPr>
          <p:nvPr>
            <p:ph type="title"/>
          </p:nvPr>
        </p:nvSpPr>
        <p:spPr/>
        <p:txBody>
          <a:bodyPr/>
          <a:lstStyle/>
          <a:p>
            <a:r>
              <a:rPr lang="en-US" dirty="0"/>
              <a:t>Process-2: DOC diffuses from muds to sands/silts</a:t>
            </a:r>
          </a:p>
        </p:txBody>
      </p:sp>
      <p:pic>
        <p:nvPicPr>
          <p:cNvPr id="5" name="Picture 4">
            <a:extLst>
              <a:ext uri="{FF2B5EF4-FFF2-40B4-BE49-F238E27FC236}">
                <a16:creationId xmlns:a16="http://schemas.microsoft.com/office/drawing/2014/main" id="{1378205E-E6D3-324A-841B-56A9A8612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84" y="1271016"/>
            <a:ext cx="2733354" cy="4434840"/>
          </a:xfrm>
          <a:prstGeom prst="rect">
            <a:avLst/>
          </a:prstGeom>
        </p:spPr>
      </p:pic>
      <p:sp>
        <p:nvSpPr>
          <p:cNvPr id="12" name="Rectangle 11">
            <a:extLst>
              <a:ext uri="{FF2B5EF4-FFF2-40B4-BE49-F238E27FC236}">
                <a16:creationId xmlns:a16="http://schemas.microsoft.com/office/drawing/2014/main" id="{9011BDCB-2054-4C46-A1FC-5B33772B10C8}"/>
              </a:ext>
            </a:extLst>
          </p:cNvPr>
          <p:cNvSpPr/>
          <p:nvPr/>
        </p:nvSpPr>
        <p:spPr>
          <a:xfrm>
            <a:off x="609600" y="2084294"/>
            <a:ext cx="3007659" cy="405580"/>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25992F7-A54A-6E4D-B21C-6DC0BA8B6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892" y="914400"/>
            <a:ext cx="5906008" cy="4579211"/>
          </a:xfrm>
          <a:prstGeom prst="rect">
            <a:avLst/>
          </a:prstGeom>
        </p:spPr>
      </p:pic>
      <p:sp>
        <p:nvSpPr>
          <p:cNvPr id="15" name="Rectangle 14">
            <a:extLst>
              <a:ext uri="{FF2B5EF4-FFF2-40B4-BE49-F238E27FC236}">
                <a16:creationId xmlns:a16="http://schemas.microsoft.com/office/drawing/2014/main" id="{642A3A64-D569-9840-8190-0AE9E82F4A43}"/>
              </a:ext>
            </a:extLst>
          </p:cNvPr>
          <p:cNvSpPr/>
          <p:nvPr/>
        </p:nvSpPr>
        <p:spPr>
          <a:xfrm>
            <a:off x="649231" y="3489495"/>
            <a:ext cx="3007659" cy="405580"/>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4695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80045E1-6418-B74D-9446-29FE39EFC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121" y="914400"/>
            <a:ext cx="3183730" cy="5236398"/>
          </a:xfrm>
          <a:prstGeom prst="rect">
            <a:avLst/>
          </a:prstGeom>
        </p:spPr>
      </p:pic>
      <p:sp>
        <p:nvSpPr>
          <p:cNvPr id="2" name="Title 1">
            <a:extLst>
              <a:ext uri="{FF2B5EF4-FFF2-40B4-BE49-F238E27FC236}">
                <a16:creationId xmlns:a16="http://schemas.microsoft.com/office/drawing/2014/main" id="{15729E89-1947-964E-AC96-111D76527A22}"/>
              </a:ext>
            </a:extLst>
          </p:cNvPr>
          <p:cNvSpPr>
            <a:spLocks noGrp="1"/>
          </p:cNvSpPr>
          <p:nvPr>
            <p:ph type="title"/>
          </p:nvPr>
        </p:nvSpPr>
        <p:spPr/>
        <p:txBody>
          <a:bodyPr/>
          <a:lstStyle/>
          <a:p>
            <a:r>
              <a:rPr lang="en-US" dirty="0"/>
              <a:t>Process-3: Methane generation in sands/silts</a:t>
            </a:r>
          </a:p>
        </p:txBody>
      </p:sp>
      <p:pic>
        <p:nvPicPr>
          <p:cNvPr id="4" name="Picture 3">
            <a:extLst>
              <a:ext uri="{FF2B5EF4-FFF2-40B4-BE49-F238E27FC236}">
                <a16:creationId xmlns:a16="http://schemas.microsoft.com/office/drawing/2014/main" id="{DCDCE599-053B-7A42-BB33-5403A5DE7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384" y="1271016"/>
            <a:ext cx="2733354" cy="4434840"/>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371FA75-F86E-F445-A200-324E15224A52}"/>
                  </a:ext>
                </a:extLst>
              </p:cNvPr>
              <p:cNvSpPr/>
              <p:nvPr/>
            </p:nvSpPr>
            <p:spPr>
              <a:xfrm>
                <a:off x="8525812" y="2187442"/>
                <a:ext cx="2501647"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𝑅</m:t>
                          </m:r>
                        </m:e>
                        <m:sub>
                          <m:r>
                            <a:rPr lang="en-US" sz="2200" b="0" i="1" smtClean="0">
                              <a:latin typeface="Cambria Math" panose="02040503050406030204" pitchFamily="18" charset="0"/>
                            </a:rPr>
                            <m:t>𝐶𝐻</m:t>
                          </m:r>
                          <m:r>
                            <a:rPr lang="en-US" sz="2200" b="0" i="1" smtClean="0">
                              <a:latin typeface="Cambria Math" panose="02040503050406030204" pitchFamily="18" charset="0"/>
                            </a:rPr>
                            <m:t>4</m:t>
                          </m:r>
                        </m:sub>
                      </m:sSub>
                      <m:r>
                        <a:rPr lang="en-US" sz="2200" i="0">
                          <a:latin typeface="Cambria Math" panose="02040503050406030204" pitchFamily="18" charset="0"/>
                        </a:rPr>
                        <m:t>=</m:t>
                      </m:r>
                      <m:r>
                        <a:rPr lang="en-US" sz="2200" i="1">
                          <a:latin typeface="Cambria Math" panose="02040503050406030204" pitchFamily="18" charset="0"/>
                        </a:rPr>
                        <m:t>𝐴</m:t>
                      </m:r>
                      <m:r>
                        <a:rPr lang="en-US" sz="2200" i="0">
                          <a:latin typeface="Cambria Math" panose="02040503050406030204" pitchFamily="18" charset="0"/>
                        </a:rPr>
                        <m:t> </m:t>
                      </m:r>
                      <m:r>
                        <a:rPr lang="en-US" sz="2200" b="0" i="1" smtClean="0">
                          <a:latin typeface="Cambria Math" panose="02040503050406030204" pitchFamily="18" charset="0"/>
                        </a:rPr>
                        <m:t>𝑘</m:t>
                      </m:r>
                      <m:d>
                        <m:dPr>
                          <m:ctrlPr>
                            <a:rPr lang="en-US" sz="2200" i="1" smtClean="0">
                              <a:latin typeface="Cambria Math" panose="02040503050406030204" pitchFamily="18" charset="0"/>
                            </a:rPr>
                          </m:ctrlPr>
                        </m:dPr>
                        <m:e>
                          <m:r>
                            <a:rPr lang="en-US" sz="2200" b="0" i="1" smtClean="0">
                              <a:latin typeface="Cambria Math" panose="02040503050406030204" pitchFamily="18" charset="0"/>
                            </a:rPr>
                            <m:t>𝑡</m:t>
                          </m:r>
                        </m:e>
                      </m:d>
                      <m:sSub>
                        <m:sSubPr>
                          <m:ctrlPr>
                            <a:rPr lang="en-US" sz="2200" i="1" smtClean="0">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𝑑𝑜𝑐</m:t>
                          </m:r>
                        </m:sub>
                      </m:sSub>
                    </m:oMath>
                  </m:oMathPara>
                </a14:m>
                <a:endParaRPr lang="en-US" sz="2200" dirty="0"/>
              </a:p>
            </p:txBody>
          </p:sp>
        </mc:Choice>
        <mc:Fallback xmlns="">
          <p:sp>
            <p:nvSpPr>
              <p:cNvPr id="6" name="Rectangle 5">
                <a:extLst>
                  <a:ext uri="{FF2B5EF4-FFF2-40B4-BE49-F238E27FC236}">
                    <a16:creationId xmlns:a16="http://schemas.microsoft.com/office/drawing/2014/main" id="{9371FA75-F86E-F445-A200-324E15224A52}"/>
                  </a:ext>
                </a:extLst>
              </p:cNvPr>
              <p:cNvSpPr>
                <a:spLocks noRot="1" noChangeAspect="1" noMove="1" noResize="1" noEditPoints="1" noAdjustHandles="1" noChangeArrowheads="1" noChangeShapeType="1" noTextEdit="1"/>
              </p:cNvSpPr>
              <p:nvPr/>
            </p:nvSpPr>
            <p:spPr>
              <a:xfrm>
                <a:off x="8525812" y="2187442"/>
                <a:ext cx="2501647" cy="430887"/>
              </a:xfrm>
              <a:prstGeom prst="rect">
                <a:avLst/>
              </a:prstGeom>
              <a:blipFill>
                <a:blip r:embed="rId5"/>
                <a:stretch>
                  <a:fillRect b="-2000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A4359004-9C29-484C-942A-72344DAC6627}"/>
              </a:ext>
            </a:extLst>
          </p:cNvPr>
          <p:cNvSpPr txBox="1"/>
          <p:nvPr/>
        </p:nvSpPr>
        <p:spPr>
          <a:xfrm>
            <a:off x="7894137" y="1777803"/>
            <a:ext cx="3643946" cy="400110"/>
          </a:xfrm>
          <a:prstGeom prst="rect">
            <a:avLst/>
          </a:prstGeom>
          <a:noFill/>
        </p:spPr>
        <p:txBody>
          <a:bodyPr wrap="none" rtlCol="0">
            <a:spAutoFit/>
          </a:bodyPr>
          <a:lstStyle/>
          <a:p>
            <a:r>
              <a:rPr lang="en-US" sz="2000" dirty="0"/>
              <a:t>Methane generation rate R</a:t>
            </a:r>
            <a:r>
              <a:rPr lang="en-US" sz="2000" baseline="-25000" dirty="0"/>
              <a:t>CH4</a:t>
            </a:r>
            <a:r>
              <a:rPr lang="en-US" sz="2000" dirty="0"/>
              <a:t>:</a:t>
            </a:r>
          </a:p>
        </p:txBody>
      </p:sp>
      <p:sp>
        <p:nvSpPr>
          <p:cNvPr id="19" name="TextBox 18">
            <a:extLst>
              <a:ext uri="{FF2B5EF4-FFF2-40B4-BE49-F238E27FC236}">
                <a16:creationId xmlns:a16="http://schemas.microsoft.com/office/drawing/2014/main" id="{0EB19CDA-6229-D64C-A704-1F4D11EC138C}"/>
              </a:ext>
            </a:extLst>
          </p:cNvPr>
          <p:cNvSpPr txBox="1"/>
          <p:nvPr/>
        </p:nvSpPr>
        <p:spPr>
          <a:xfrm>
            <a:off x="8248028" y="5884446"/>
            <a:ext cx="3732112" cy="338554"/>
          </a:xfrm>
          <a:prstGeom prst="rect">
            <a:avLst/>
          </a:prstGeom>
          <a:noFill/>
        </p:spPr>
        <p:txBody>
          <a:bodyPr wrap="none" rtlCol="0">
            <a:spAutoFit/>
          </a:bodyPr>
          <a:lstStyle/>
          <a:p>
            <a:r>
              <a:rPr lang="en-US" sz="1600" dirty="0"/>
              <a:t>(</a:t>
            </a:r>
            <a:r>
              <a:rPr lang="en-US" sz="1600" dirty="0" err="1"/>
              <a:t>Alperin</a:t>
            </a:r>
            <a:r>
              <a:rPr lang="en-US" sz="1600" dirty="0"/>
              <a:t> et al., 1994; Middelburg, 1989)</a:t>
            </a:r>
          </a:p>
        </p:txBody>
      </p:sp>
      <p:sp>
        <p:nvSpPr>
          <p:cNvPr id="20" name="Rectangle 19">
            <a:extLst>
              <a:ext uri="{FF2B5EF4-FFF2-40B4-BE49-F238E27FC236}">
                <a16:creationId xmlns:a16="http://schemas.microsoft.com/office/drawing/2014/main" id="{9F4B9362-FBAF-8F40-8983-8D7DC307BE7B}"/>
              </a:ext>
            </a:extLst>
          </p:cNvPr>
          <p:cNvSpPr/>
          <p:nvPr/>
        </p:nvSpPr>
        <p:spPr>
          <a:xfrm>
            <a:off x="571500" y="2405810"/>
            <a:ext cx="3045759" cy="1211450"/>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1EBC491-5059-EE42-AEC5-10080AB4CB52}"/>
              </a:ext>
            </a:extLst>
          </p:cNvPr>
          <p:cNvSpPr/>
          <p:nvPr/>
        </p:nvSpPr>
        <p:spPr>
          <a:xfrm>
            <a:off x="4384055" y="2405809"/>
            <a:ext cx="3320796" cy="389435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Arrow Connector 23">
            <a:extLst>
              <a:ext uri="{FF2B5EF4-FFF2-40B4-BE49-F238E27FC236}">
                <a16:creationId xmlns:a16="http://schemas.microsoft.com/office/drawing/2014/main" id="{1B6851AA-3979-B848-86E5-DDA5E56D1C56}"/>
              </a:ext>
            </a:extLst>
          </p:cNvPr>
          <p:cNvCxnSpPr>
            <a:cxnSpLocks/>
            <a:stCxn id="22" idx="1"/>
            <a:endCxn id="20" idx="3"/>
          </p:cNvCxnSpPr>
          <p:nvPr/>
        </p:nvCxnSpPr>
        <p:spPr>
          <a:xfrm flipH="1" flipV="1">
            <a:off x="3617259" y="3011535"/>
            <a:ext cx="766796" cy="1341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259C92E-94C6-1941-9D16-6610DCEA45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4535" y="2714687"/>
            <a:ext cx="3124200" cy="3073400"/>
          </a:xfrm>
          <a:prstGeom prst="rect">
            <a:avLst/>
          </a:prstGeom>
        </p:spPr>
      </p:pic>
    </p:spTree>
    <p:extLst>
      <p:ext uri="{BB962C8B-B14F-4D97-AF65-F5344CB8AC3E}">
        <p14:creationId xmlns:p14="http://schemas.microsoft.com/office/powerpoint/2010/main" val="2566352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78A65-1422-EB4C-8C26-E5341535A6F7}"/>
              </a:ext>
            </a:extLst>
          </p:cNvPr>
          <p:cNvSpPr>
            <a:spLocks noGrp="1"/>
          </p:cNvSpPr>
          <p:nvPr>
            <p:ph type="title"/>
          </p:nvPr>
        </p:nvSpPr>
        <p:spPr>
          <a:xfrm>
            <a:off x="228599" y="346869"/>
            <a:ext cx="10972800" cy="639762"/>
          </a:xfrm>
        </p:spPr>
        <p:txBody>
          <a:bodyPr>
            <a:normAutofit/>
          </a:bodyPr>
          <a:lstStyle/>
          <a:p>
            <a:r>
              <a:rPr lang="en-US" sz="2800" dirty="0"/>
              <a:t>Microbial methane generation and hydrate formation during burial</a:t>
            </a:r>
          </a:p>
        </p:txBody>
      </p:sp>
      <p:sp>
        <p:nvSpPr>
          <p:cNvPr id="7" name="TextBox 6">
            <a:extLst>
              <a:ext uri="{FF2B5EF4-FFF2-40B4-BE49-F238E27FC236}">
                <a16:creationId xmlns:a16="http://schemas.microsoft.com/office/drawing/2014/main" id="{89BA8607-9A32-1D44-9F19-CEED5CE10AAB}"/>
              </a:ext>
            </a:extLst>
          </p:cNvPr>
          <p:cNvSpPr txBox="1"/>
          <p:nvPr/>
        </p:nvSpPr>
        <p:spPr>
          <a:xfrm>
            <a:off x="8002299" y="1642781"/>
            <a:ext cx="3904517" cy="3785652"/>
          </a:xfrm>
          <a:prstGeom prst="rect">
            <a:avLst/>
          </a:prstGeom>
          <a:noFill/>
        </p:spPr>
        <p:txBody>
          <a:bodyPr wrap="square" rtlCol="0">
            <a:spAutoFit/>
          </a:bodyPr>
          <a:lstStyle/>
          <a:p>
            <a:pPr marL="342900" indent="-342900">
              <a:buFont typeface="Courier New" panose="02070309020205020404" pitchFamily="49" charset="0"/>
              <a:buChar char="o"/>
            </a:pPr>
            <a:r>
              <a:rPr lang="en-US" sz="2000" dirty="0"/>
              <a:t>Deposition and sedimentation</a:t>
            </a:r>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r>
              <a:rPr lang="en-US" sz="2000" dirty="0"/>
              <a:t>Microbial methane generation in muds</a:t>
            </a:r>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r>
              <a:rPr lang="en-US" sz="2000" dirty="0"/>
              <a:t>Methane diffusion from muds to sands</a:t>
            </a:r>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r>
              <a:rPr lang="en-US" sz="2000" dirty="0"/>
              <a:t>Methane hydrate formation in sands</a:t>
            </a:r>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r>
              <a:rPr lang="en-US" sz="2000" dirty="0"/>
              <a:t>Burial of hydrate </a:t>
            </a:r>
          </a:p>
        </p:txBody>
      </p:sp>
      <p:sp>
        <p:nvSpPr>
          <p:cNvPr id="8" name="TextBox 7">
            <a:extLst>
              <a:ext uri="{FF2B5EF4-FFF2-40B4-BE49-F238E27FC236}">
                <a16:creationId xmlns:a16="http://schemas.microsoft.com/office/drawing/2014/main" id="{F5A7DB4F-ED9B-A84D-82D5-EE7DD251F390}"/>
              </a:ext>
            </a:extLst>
          </p:cNvPr>
          <p:cNvSpPr txBox="1"/>
          <p:nvPr/>
        </p:nvSpPr>
        <p:spPr>
          <a:xfrm>
            <a:off x="8184777" y="5827038"/>
            <a:ext cx="2320251" cy="338554"/>
          </a:xfrm>
          <a:prstGeom prst="rect">
            <a:avLst/>
          </a:prstGeom>
          <a:noFill/>
        </p:spPr>
        <p:txBody>
          <a:bodyPr wrap="none" rtlCol="0">
            <a:spAutoFit/>
          </a:bodyPr>
          <a:lstStyle/>
          <a:p>
            <a:r>
              <a:rPr lang="en-US" sz="1600" dirty="0"/>
              <a:t>(You &amp; Flemings, 2021)</a:t>
            </a:r>
          </a:p>
        </p:txBody>
      </p:sp>
      <p:pic>
        <p:nvPicPr>
          <p:cNvPr id="12" name="Picture 11">
            <a:extLst>
              <a:ext uri="{FF2B5EF4-FFF2-40B4-BE49-F238E27FC236}">
                <a16:creationId xmlns:a16="http://schemas.microsoft.com/office/drawing/2014/main" id="{C2DCD32E-4AB5-9646-8811-40FF26E17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32" y="918997"/>
            <a:ext cx="7582492" cy="5246595"/>
          </a:xfrm>
          <a:prstGeom prst="rect">
            <a:avLst/>
          </a:prstGeom>
        </p:spPr>
      </p:pic>
    </p:spTree>
    <p:extLst>
      <p:ext uri="{BB962C8B-B14F-4D97-AF65-F5344CB8AC3E}">
        <p14:creationId xmlns:p14="http://schemas.microsoft.com/office/powerpoint/2010/main" val="3061339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AD0E9F-5AAC-7148-B072-FBBAF89B1541}"/>
              </a:ext>
            </a:extLst>
          </p:cNvPr>
          <p:cNvPicPr>
            <a:picLocks noChangeAspect="1"/>
          </p:cNvPicPr>
          <p:nvPr/>
        </p:nvPicPr>
        <p:blipFill>
          <a:blip r:embed="rId3"/>
          <a:stretch>
            <a:fillRect/>
          </a:stretch>
        </p:blipFill>
        <p:spPr>
          <a:xfrm>
            <a:off x="196099" y="1808823"/>
            <a:ext cx="3861289" cy="4360864"/>
          </a:xfrm>
          <a:prstGeom prst="rect">
            <a:avLst/>
          </a:prstGeom>
        </p:spPr>
      </p:pic>
      <p:sp>
        <p:nvSpPr>
          <p:cNvPr id="4" name="Title 1">
            <a:extLst>
              <a:ext uri="{FF2B5EF4-FFF2-40B4-BE49-F238E27FC236}">
                <a16:creationId xmlns:a16="http://schemas.microsoft.com/office/drawing/2014/main" id="{93795ADF-264D-8444-8AEB-F2D0F10517D7}"/>
              </a:ext>
            </a:extLst>
          </p:cNvPr>
          <p:cNvSpPr>
            <a:spLocks noGrp="1"/>
          </p:cNvSpPr>
          <p:nvPr>
            <p:ph type="title"/>
          </p:nvPr>
        </p:nvSpPr>
        <p:spPr>
          <a:xfrm>
            <a:off x="609600" y="274638"/>
            <a:ext cx="10972800" cy="639762"/>
          </a:xfrm>
        </p:spPr>
        <p:txBody>
          <a:bodyPr>
            <a:normAutofit fontScale="90000"/>
          </a:bodyPr>
          <a:lstStyle/>
          <a:p>
            <a:r>
              <a:rPr lang="en-US" dirty="0"/>
              <a:t>Predicted hydrate saturation and distribution matches </a:t>
            </a:r>
            <a:br>
              <a:rPr lang="en-US" dirty="0"/>
            </a:br>
            <a:r>
              <a:rPr lang="en-US" dirty="0"/>
              <a:t>measurements at northern Cascadia margin</a:t>
            </a:r>
          </a:p>
        </p:txBody>
      </p:sp>
      <p:pic>
        <p:nvPicPr>
          <p:cNvPr id="9" name="Picture 8">
            <a:extLst>
              <a:ext uri="{FF2B5EF4-FFF2-40B4-BE49-F238E27FC236}">
                <a16:creationId xmlns:a16="http://schemas.microsoft.com/office/drawing/2014/main" id="{D6B1B11A-A99C-F448-8094-F1BD0E3B0E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381" y="1526430"/>
            <a:ext cx="2822383" cy="4459365"/>
          </a:xfrm>
          <a:prstGeom prst="rect">
            <a:avLst/>
          </a:prstGeom>
        </p:spPr>
      </p:pic>
      <p:sp>
        <p:nvSpPr>
          <p:cNvPr id="11" name="Oval 10">
            <a:extLst>
              <a:ext uri="{FF2B5EF4-FFF2-40B4-BE49-F238E27FC236}">
                <a16:creationId xmlns:a16="http://schemas.microsoft.com/office/drawing/2014/main" id="{786D32EA-ECC2-954E-A1E0-1C6AC1C42844}"/>
              </a:ext>
            </a:extLst>
          </p:cNvPr>
          <p:cNvSpPr/>
          <p:nvPr/>
        </p:nvSpPr>
        <p:spPr>
          <a:xfrm>
            <a:off x="1699347" y="3242430"/>
            <a:ext cx="190500" cy="1905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BF14DCB-1A24-4D43-BECC-89700D3E9CB2}"/>
              </a:ext>
            </a:extLst>
          </p:cNvPr>
          <p:cNvSpPr txBox="1"/>
          <p:nvPr/>
        </p:nvSpPr>
        <p:spPr>
          <a:xfrm>
            <a:off x="10380516" y="4846248"/>
            <a:ext cx="1742900" cy="1323439"/>
          </a:xfrm>
          <a:prstGeom prst="rect">
            <a:avLst/>
          </a:prstGeom>
          <a:noFill/>
        </p:spPr>
        <p:txBody>
          <a:bodyPr wrap="square" rtlCol="0">
            <a:spAutoFit/>
          </a:bodyPr>
          <a:lstStyle/>
          <a:p>
            <a:r>
              <a:rPr lang="en-US" sz="1600" dirty="0"/>
              <a:t>(Riedel et al., 2010; </a:t>
            </a:r>
            <a:r>
              <a:rPr lang="en-US" sz="1600" dirty="0" err="1"/>
              <a:t>Malinverno</a:t>
            </a:r>
            <a:r>
              <a:rPr lang="en-US" sz="1600" dirty="0"/>
              <a:t>, 2010; You &amp; Flemings, 2021)</a:t>
            </a:r>
          </a:p>
        </p:txBody>
      </p:sp>
      <p:sp>
        <p:nvSpPr>
          <p:cNvPr id="20" name="TextBox 19">
            <a:extLst>
              <a:ext uri="{FF2B5EF4-FFF2-40B4-BE49-F238E27FC236}">
                <a16:creationId xmlns:a16="http://schemas.microsoft.com/office/drawing/2014/main" id="{92738A01-3955-E64F-8E97-2E869DA58175}"/>
              </a:ext>
            </a:extLst>
          </p:cNvPr>
          <p:cNvSpPr txBox="1"/>
          <p:nvPr/>
        </p:nvSpPr>
        <p:spPr>
          <a:xfrm>
            <a:off x="965982" y="1400751"/>
            <a:ext cx="1950214" cy="369332"/>
          </a:xfrm>
          <a:prstGeom prst="rect">
            <a:avLst/>
          </a:prstGeom>
          <a:noFill/>
        </p:spPr>
        <p:txBody>
          <a:bodyPr wrap="none" rtlCol="0">
            <a:spAutoFit/>
          </a:bodyPr>
          <a:lstStyle/>
          <a:p>
            <a:r>
              <a:rPr lang="en-US" dirty="0"/>
              <a:t>IODP Site U1325</a:t>
            </a:r>
          </a:p>
        </p:txBody>
      </p:sp>
      <p:cxnSp>
        <p:nvCxnSpPr>
          <p:cNvPr id="23" name="Curved Connector 22">
            <a:extLst>
              <a:ext uri="{FF2B5EF4-FFF2-40B4-BE49-F238E27FC236}">
                <a16:creationId xmlns:a16="http://schemas.microsoft.com/office/drawing/2014/main" id="{26B4FB58-F76C-2B41-B323-F4E1E80F8AF3}"/>
              </a:ext>
            </a:extLst>
          </p:cNvPr>
          <p:cNvCxnSpPr>
            <a:cxnSpLocks/>
          </p:cNvCxnSpPr>
          <p:nvPr/>
        </p:nvCxnSpPr>
        <p:spPr>
          <a:xfrm rot="5400000" flipH="1" flipV="1">
            <a:off x="2125731" y="1240925"/>
            <a:ext cx="1651178" cy="2351831"/>
          </a:xfrm>
          <a:prstGeom prst="curvedConnector2">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554587C-DED3-AD47-A56B-65F6DC1FE260}"/>
              </a:ext>
            </a:extLst>
          </p:cNvPr>
          <p:cNvGrpSpPr/>
          <p:nvPr/>
        </p:nvGrpSpPr>
        <p:grpSpPr>
          <a:xfrm>
            <a:off x="6885066" y="1189038"/>
            <a:ext cx="3509512" cy="5102768"/>
            <a:chOff x="7167453" y="1189038"/>
            <a:chExt cx="3509512" cy="5102768"/>
          </a:xfrm>
        </p:grpSpPr>
        <p:grpSp>
          <p:nvGrpSpPr>
            <p:cNvPr id="6" name="Group 5">
              <a:extLst>
                <a:ext uri="{FF2B5EF4-FFF2-40B4-BE49-F238E27FC236}">
                  <a16:creationId xmlns:a16="http://schemas.microsoft.com/office/drawing/2014/main" id="{B44E402C-14CE-6145-A7D7-61F0922ED1DD}"/>
                </a:ext>
              </a:extLst>
            </p:cNvPr>
            <p:cNvGrpSpPr/>
            <p:nvPr/>
          </p:nvGrpSpPr>
          <p:grpSpPr>
            <a:xfrm>
              <a:off x="7167453" y="1189038"/>
              <a:ext cx="3509512" cy="5102768"/>
              <a:chOff x="7167453" y="1189038"/>
              <a:chExt cx="3509512" cy="5102768"/>
            </a:xfrm>
          </p:grpSpPr>
          <p:pic>
            <p:nvPicPr>
              <p:cNvPr id="2" name="Picture 1">
                <a:extLst>
                  <a:ext uri="{FF2B5EF4-FFF2-40B4-BE49-F238E27FC236}">
                    <a16:creationId xmlns:a16="http://schemas.microsoft.com/office/drawing/2014/main" id="{0D5A3C57-DD23-7F4E-A18F-8142439493AB}"/>
                  </a:ext>
                </a:extLst>
              </p:cNvPr>
              <p:cNvPicPr>
                <a:picLocks noChangeAspect="1"/>
              </p:cNvPicPr>
              <p:nvPr/>
            </p:nvPicPr>
            <p:blipFill rotWithShape="1">
              <a:blip r:embed="rId5"/>
              <a:srcRect l="53148" r="10046" b="10036"/>
              <a:stretch/>
            </p:blipFill>
            <p:spPr>
              <a:xfrm>
                <a:off x="7536785" y="1189038"/>
                <a:ext cx="3140180" cy="5102768"/>
              </a:xfrm>
              <a:prstGeom prst="rect">
                <a:avLst/>
              </a:prstGeom>
            </p:spPr>
          </p:pic>
          <p:sp>
            <p:nvSpPr>
              <p:cNvPr id="3" name="TextBox 2">
                <a:extLst>
                  <a:ext uri="{FF2B5EF4-FFF2-40B4-BE49-F238E27FC236}">
                    <a16:creationId xmlns:a16="http://schemas.microsoft.com/office/drawing/2014/main" id="{165F671B-C2B3-E549-9E54-E0838E9A59CE}"/>
                  </a:ext>
                </a:extLst>
              </p:cNvPr>
              <p:cNvSpPr txBox="1"/>
              <p:nvPr/>
            </p:nvSpPr>
            <p:spPr>
              <a:xfrm rot="16200000">
                <a:off x="5829875" y="3754418"/>
                <a:ext cx="3044488" cy="369332"/>
              </a:xfrm>
              <a:prstGeom prst="rect">
                <a:avLst/>
              </a:prstGeom>
              <a:noFill/>
            </p:spPr>
            <p:txBody>
              <a:bodyPr wrap="none" rtlCol="0">
                <a:spAutoFit/>
              </a:bodyPr>
              <a:lstStyle/>
              <a:p>
                <a:r>
                  <a:rPr lang="en-US" dirty="0"/>
                  <a:t>Depth below the seafloor, m</a:t>
                </a:r>
              </a:p>
            </p:txBody>
          </p:sp>
        </p:grpSp>
        <p:sp>
          <p:nvSpPr>
            <p:cNvPr id="5" name="TextBox 4">
              <a:extLst>
                <a:ext uri="{FF2B5EF4-FFF2-40B4-BE49-F238E27FC236}">
                  <a16:creationId xmlns:a16="http://schemas.microsoft.com/office/drawing/2014/main" id="{B2FD2D67-63A9-F940-BEAA-17DA0EC3A05F}"/>
                </a:ext>
              </a:extLst>
            </p:cNvPr>
            <p:cNvSpPr txBox="1"/>
            <p:nvPr/>
          </p:nvSpPr>
          <p:spPr>
            <a:xfrm>
              <a:off x="8377518" y="1192751"/>
              <a:ext cx="1236236" cy="369332"/>
            </a:xfrm>
            <a:prstGeom prst="rect">
              <a:avLst/>
            </a:prstGeom>
            <a:noFill/>
          </p:spPr>
          <p:txBody>
            <a:bodyPr wrap="none" rtlCol="0">
              <a:spAutoFit/>
            </a:bodyPr>
            <a:lstStyle/>
            <a:p>
              <a:r>
                <a:rPr lang="en-US" dirty="0"/>
                <a:t>Saturation</a:t>
              </a:r>
            </a:p>
          </p:txBody>
        </p:sp>
      </p:grpSp>
    </p:spTree>
    <p:extLst>
      <p:ext uri="{BB962C8B-B14F-4D97-AF65-F5344CB8AC3E}">
        <p14:creationId xmlns:p14="http://schemas.microsoft.com/office/powerpoint/2010/main" val="2385641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1DD8F-410B-1448-993A-5F646803AA8D}"/>
              </a:ext>
            </a:extLst>
          </p:cNvPr>
          <p:cNvSpPr>
            <a:spLocks noGrp="1"/>
          </p:cNvSpPr>
          <p:nvPr>
            <p:ph type="title"/>
          </p:nvPr>
        </p:nvSpPr>
        <p:spPr/>
        <p:txBody>
          <a:bodyPr/>
          <a:lstStyle/>
          <a:p>
            <a:r>
              <a:rPr lang="en-US" dirty="0"/>
              <a:t>We are testing the methanogenesis model in laboratory</a:t>
            </a:r>
          </a:p>
        </p:txBody>
      </p:sp>
      <p:pic>
        <p:nvPicPr>
          <p:cNvPr id="4" name="Picture 3">
            <a:extLst>
              <a:ext uri="{FF2B5EF4-FFF2-40B4-BE49-F238E27FC236}">
                <a16:creationId xmlns:a16="http://schemas.microsoft.com/office/drawing/2014/main" id="{1FB247CB-F948-524F-AE53-DA5BB173B72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82600" y="1757997"/>
            <a:ext cx="10456144" cy="2572703"/>
          </a:xfrm>
          <a:prstGeom prst="rect">
            <a:avLst/>
          </a:prstGeom>
        </p:spPr>
      </p:pic>
    </p:spTree>
    <p:extLst>
      <p:ext uri="{BB962C8B-B14F-4D97-AF65-F5344CB8AC3E}">
        <p14:creationId xmlns:p14="http://schemas.microsoft.com/office/powerpoint/2010/main" val="1632059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1DD8F-410B-1448-993A-5F646803AA8D}"/>
              </a:ext>
            </a:extLst>
          </p:cNvPr>
          <p:cNvSpPr>
            <a:spLocks noGrp="1"/>
          </p:cNvSpPr>
          <p:nvPr>
            <p:ph type="title"/>
          </p:nvPr>
        </p:nvSpPr>
        <p:spPr/>
        <p:txBody>
          <a:bodyPr/>
          <a:lstStyle/>
          <a:p>
            <a:r>
              <a:rPr lang="en-US" dirty="0"/>
              <a:t>Summary</a:t>
            </a:r>
          </a:p>
        </p:txBody>
      </p:sp>
      <p:sp>
        <p:nvSpPr>
          <p:cNvPr id="8" name="Content Placeholder 2">
            <a:extLst>
              <a:ext uri="{FF2B5EF4-FFF2-40B4-BE49-F238E27FC236}">
                <a16:creationId xmlns:a16="http://schemas.microsoft.com/office/drawing/2014/main" id="{2ECE4B1B-D43B-E743-A020-D72A30D53F25}"/>
              </a:ext>
            </a:extLst>
          </p:cNvPr>
          <p:cNvSpPr>
            <a:spLocks noGrp="1"/>
          </p:cNvSpPr>
          <p:nvPr>
            <p:ph idx="1"/>
          </p:nvPr>
        </p:nvSpPr>
        <p:spPr>
          <a:xfrm>
            <a:off x="609600" y="990600"/>
            <a:ext cx="10972800" cy="5135563"/>
          </a:xfrm>
        </p:spPr>
        <p:txBody>
          <a:bodyPr>
            <a:normAutofit/>
          </a:bodyPr>
          <a:lstStyle/>
          <a:p>
            <a:endParaRPr lang="en-US" sz="2600" dirty="0"/>
          </a:p>
          <a:p>
            <a:r>
              <a:rPr lang="en-US" sz="2600" dirty="0"/>
              <a:t>We develop a model of microbial methane generation where methane is produced in marine sands/silts at deep depth.</a:t>
            </a:r>
          </a:p>
          <a:p>
            <a:endParaRPr lang="en-US" sz="2600" dirty="0"/>
          </a:p>
          <a:p>
            <a:r>
              <a:rPr lang="en-US" sz="2600" dirty="0"/>
              <a:t>Dissolved organic carbon (DOC) diffuses from the bounding muds to sands/silts to feed the microbes. </a:t>
            </a:r>
          </a:p>
          <a:p>
            <a:endParaRPr lang="en-US" sz="2600" dirty="0"/>
          </a:p>
          <a:p>
            <a:r>
              <a:rPr lang="en-US" sz="2600" dirty="0"/>
              <a:t>This model simulates a methane hydrate distribution that matches field observations. </a:t>
            </a:r>
          </a:p>
          <a:p>
            <a:pPr marL="0" indent="0">
              <a:buNone/>
            </a:pPr>
            <a:endParaRPr lang="en-US" sz="2600" dirty="0"/>
          </a:p>
        </p:txBody>
      </p:sp>
    </p:spTree>
    <p:extLst>
      <p:ext uri="{BB962C8B-B14F-4D97-AF65-F5344CB8AC3E}">
        <p14:creationId xmlns:p14="http://schemas.microsoft.com/office/powerpoint/2010/main" val="758065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1DD8F-410B-1448-993A-5F646803AA8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668EB84-CD06-DC45-BAEB-3FD9FAA5AC78}"/>
              </a:ext>
            </a:extLst>
          </p:cNvPr>
          <p:cNvSpPr>
            <a:spLocks noGrp="1"/>
          </p:cNvSpPr>
          <p:nvPr>
            <p:ph idx="1"/>
          </p:nvPr>
        </p:nvSpPr>
        <p:spPr/>
        <p:txBody>
          <a:bodyPr>
            <a:normAutofit/>
          </a:bodyPr>
          <a:lstStyle/>
          <a:p>
            <a:pPr marL="0" indent="0" algn="ctr">
              <a:buNone/>
            </a:pPr>
            <a:endParaRPr lang="en-US" sz="4000" dirty="0"/>
          </a:p>
          <a:p>
            <a:pPr marL="0" indent="0" algn="ctr">
              <a:buNone/>
            </a:pPr>
            <a:r>
              <a:rPr lang="en-US" sz="4000" dirty="0"/>
              <a:t>Thanks for your attention !</a:t>
            </a:r>
          </a:p>
          <a:p>
            <a:pPr marL="0" indent="0" algn="ctr">
              <a:buNone/>
            </a:pPr>
            <a:endParaRPr lang="en-US" sz="4000" dirty="0"/>
          </a:p>
          <a:p>
            <a:pPr marL="0" indent="0" algn="ctr">
              <a:buNone/>
            </a:pPr>
            <a:r>
              <a:rPr lang="en-US" sz="4000" dirty="0"/>
              <a:t>Questions ?</a:t>
            </a:r>
          </a:p>
        </p:txBody>
      </p:sp>
    </p:spTree>
    <p:extLst>
      <p:ext uri="{BB962C8B-B14F-4D97-AF65-F5344CB8AC3E}">
        <p14:creationId xmlns:p14="http://schemas.microsoft.com/office/powerpoint/2010/main" val="4213042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AD0E9F-5AAC-7148-B072-FBBAF89B1541}"/>
              </a:ext>
            </a:extLst>
          </p:cNvPr>
          <p:cNvPicPr>
            <a:picLocks noChangeAspect="1"/>
          </p:cNvPicPr>
          <p:nvPr/>
        </p:nvPicPr>
        <p:blipFill>
          <a:blip r:embed="rId3"/>
          <a:stretch>
            <a:fillRect/>
          </a:stretch>
        </p:blipFill>
        <p:spPr>
          <a:xfrm>
            <a:off x="54881" y="939800"/>
            <a:ext cx="2044700" cy="2309244"/>
          </a:xfrm>
          <a:prstGeom prst="rect">
            <a:avLst/>
          </a:prstGeom>
        </p:spPr>
      </p:pic>
      <p:sp>
        <p:nvSpPr>
          <p:cNvPr id="4" name="Title 1">
            <a:extLst>
              <a:ext uri="{FF2B5EF4-FFF2-40B4-BE49-F238E27FC236}">
                <a16:creationId xmlns:a16="http://schemas.microsoft.com/office/drawing/2014/main" id="{93795ADF-264D-8444-8AEB-F2D0F10517D7}"/>
              </a:ext>
            </a:extLst>
          </p:cNvPr>
          <p:cNvSpPr>
            <a:spLocks noGrp="1"/>
          </p:cNvSpPr>
          <p:nvPr>
            <p:ph type="title"/>
          </p:nvPr>
        </p:nvSpPr>
        <p:spPr>
          <a:xfrm>
            <a:off x="609600" y="274638"/>
            <a:ext cx="10972800" cy="639762"/>
          </a:xfrm>
        </p:spPr>
        <p:txBody>
          <a:bodyPr>
            <a:normAutofit fontScale="90000"/>
          </a:bodyPr>
          <a:lstStyle/>
          <a:p>
            <a:r>
              <a:rPr lang="en-US" dirty="0"/>
              <a:t>Predicted hydrate saturation and distribution matches </a:t>
            </a:r>
            <a:br>
              <a:rPr lang="en-US" dirty="0"/>
            </a:br>
            <a:r>
              <a:rPr lang="en-US" dirty="0"/>
              <a:t>measurements at northern Cascadia margin</a:t>
            </a:r>
          </a:p>
        </p:txBody>
      </p:sp>
      <p:pic>
        <p:nvPicPr>
          <p:cNvPr id="9" name="Picture 8">
            <a:extLst>
              <a:ext uri="{FF2B5EF4-FFF2-40B4-BE49-F238E27FC236}">
                <a16:creationId xmlns:a16="http://schemas.microsoft.com/office/drawing/2014/main" id="{D6B1B11A-A99C-F448-8094-F1BD0E3B0E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866" y="3342370"/>
            <a:ext cx="1800133" cy="2844210"/>
          </a:xfrm>
          <a:prstGeom prst="rect">
            <a:avLst/>
          </a:prstGeom>
        </p:spPr>
      </p:pic>
      <p:sp>
        <p:nvSpPr>
          <p:cNvPr id="11" name="Oval 10">
            <a:extLst>
              <a:ext uri="{FF2B5EF4-FFF2-40B4-BE49-F238E27FC236}">
                <a16:creationId xmlns:a16="http://schemas.microsoft.com/office/drawing/2014/main" id="{786D32EA-ECC2-954E-A1E0-1C6AC1C42844}"/>
              </a:ext>
            </a:extLst>
          </p:cNvPr>
          <p:cNvSpPr/>
          <p:nvPr/>
        </p:nvSpPr>
        <p:spPr>
          <a:xfrm>
            <a:off x="809125" y="1679240"/>
            <a:ext cx="190500" cy="1905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BF14DCB-1A24-4D43-BECC-89700D3E9CB2}"/>
              </a:ext>
            </a:extLst>
          </p:cNvPr>
          <p:cNvSpPr txBox="1"/>
          <p:nvPr/>
        </p:nvSpPr>
        <p:spPr>
          <a:xfrm>
            <a:off x="1269241" y="6480306"/>
            <a:ext cx="6417432" cy="338554"/>
          </a:xfrm>
          <a:prstGeom prst="rect">
            <a:avLst/>
          </a:prstGeom>
          <a:noFill/>
        </p:spPr>
        <p:txBody>
          <a:bodyPr wrap="square" rtlCol="0">
            <a:spAutoFit/>
          </a:bodyPr>
          <a:lstStyle/>
          <a:p>
            <a:r>
              <a:rPr lang="en-US" sz="1600" dirty="0"/>
              <a:t>(Riedel et al., 2010; </a:t>
            </a:r>
            <a:r>
              <a:rPr lang="en-US" sz="1600" dirty="0" err="1"/>
              <a:t>Malinverno</a:t>
            </a:r>
            <a:r>
              <a:rPr lang="en-US" sz="1600" dirty="0"/>
              <a:t>, 2010; You and Flemings, 2021)</a:t>
            </a:r>
          </a:p>
        </p:txBody>
      </p:sp>
      <p:sp>
        <p:nvSpPr>
          <p:cNvPr id="14" name="Rectangle 13">
            <a:extLst>
              <a:ext uri="{FF2B5EF4-FFF2-40B4-BE49-F238E27FC236}">
                <a16:creationId xmlns:a16="http://schemas.microsoft.com/office/drawing/2014/main" id="{1DF0F40D-1F88-E744-AF95-5DC137C7EA7C}"/>
              </a:ext>
            </a:extLst>
          </p:cNvPr>
          <p:cNvSpPr/>
          <p:nvPr/>
        </p:nvSpPr>
        <p:spPr>
          <a:xfrm>
            <a:off x="9994900" y="0"/>
            <a:ext cx="2197100" cy="133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1234EE3B-5BC3-D342-91DF-5ED05A9EE586}"/>
              </a:ext>
            </a:extLst>
          </p:cNvPr>
          <p:cNvCxnSpPr>
            <a:cxnSpLocks/>
          </p:cNvCxnSpPr>
          <p:nvPr/>
        </p:nvCxnSpPr>
        <p:spPr>
          <a:xfrm flipH="1">
            <a:off x="885325" y="1841842"/>
            <a:ext cx="27898" cy="1599858"/>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6CDCD1D-B20E-F64B-A9C7-AAACCF91CDF3}"/>
              </a:ext>
            </a:extLst>
          </p:cNvPr>
          <p:cNvPicPr>
            <a:picLocks noChangeAspect="1"/>
          </p:cNvPicPr>
          <p:nvPr/>
        </p:nvPicPr>
        <p:blipFill rotWithShape="1">
          <a:blip r:embed="rId5"/>
          <a:srcRect l="46816" r="7092"/>
          <a:stretch/>
        </p:blipFill>
        <p:spPr>
          <a:xfrm>
            <a:off x="2086881" y="976205"/>
            <a:ext cx="3682822" cy="5312009"/>
          </a:xfrm>
          <a:prstGeom prst="rect">
            <a:avLst/>
          </a:prstGeom>
        </p:spPr>
      </p:pic>
      <p:pic>
        <p:nvPicPr>
          <p:cNvPr id="19" name="Picture 18">
            <a:extLst>
              <a:ext uri="{FF2B5EF4-FFF2-40B4-BE49-F238E27FC236}">
                <a16:creationId xmlns:a16="http://schemas.microsoft.com/office/drawing/2014/main" id="{0B9DFA7C-C695-8847-B402-A00B6C9E87E3}"/>
              </a:ext>
            </a:extLst>
          </p:cNvPr>
          <p:cNvPicPr>
            <a:picLocks noChangeAspect="1"/>
          </p:cNvPicPr>
          <p:nvPr/>
        </p:nvPicPr>
        <p:blipFill rotWithShape="1">
          <a:blip r:embed="rId6"/>
          <a:srcRect l="10429" r="9723"/>
          <a:stretch/>
        </p:blipFill>
        <p:spPr>
          <a:xfrm>
            <a:off x="5706307" y="970540"/>
            <a:ext cx="6371393" cy="5304974"/>
          </a:xfrm>
          <a:prstGeom prst="rect">
            <a:avLst/>
          </a:prstGeom>
        </p:spPr>
      </p:pic>
      <p:sp>
        <p:nvSpPr>
          <p:cNvPr id="20" name="TextBox 19">
            <a:extLst>
              <a:ext uri="{FF2B5EF4-FFF2-40B4-BE49-F238E27FC236}">
                <a16:creationId xmlns:a16="http://schemas.microsoft.com/office/drawing/2014/main" id="{92738A01-3955-E64F-8E97-2E869DA58175}"/>
              </a:ext>
            </a:extLst>
          </p:cNvPr>
          <p:cNvSpPr txBox="1"/>
          <p:nvPr/>
        </p:nvSpPr>
        <p:spPr>
          <a:xfrm>
            <a:off x="6096000" y="1021340"/>
            <a:ext cx="1950214" cy="369332"/>
          </a:xfrm>
          <a:prstGeom prst="rect">
            <a:avLst/>
          </a:prstGeom>
          <a:noFill/>
        </p:spPr>
        <p:txBody>
          <a:bodyPr wrap="none" rtlCol="0">
            <a:spAutoFit/>
          </a:bodyPr>
          <a:lstStyle/>
          <a:p>
            <a:r>
              <a:rPr lang="en-US" dirty="0"/>
              <a:t>IODP Site U1325</a:t>
            </a:r>
          </a:p>
        </p:txBody>
      </p:sp>
    </p:spTree>
    <p:extLst>
      <p:ext uri="{BB962C8B-B14F-4D97-AF65-F5344CB8AC3E}">
        <p14:creationId xmlns:p14="http://schemas.microsoft.com/office/powerpoint/2010/main" val="1744930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E7CF6-DF4E-0A45-B797-279C672BB660}"/>
              </a:ext>
            </a:extLst>
          </p:cNvPr>
          <p:cNvSpPr>
            <a:spLocks noGrp="1"/>
          </p:cNvSpPr>
          <p:nvPr>
            <p:ph type="title"/>
          </p:nvPr>
        </p:nvSpPr>
        <p:spPr/>
        <p:txBody>
          <a:bodyPr>
            <a:noAutofit/>
          </a:bodyPr>
          <a:lstStyle/>
          <a:p>
            <a:r>
              <a:rPr lang="en-US" sz="3200" dirty="0"/>
              <a:t>Key Points</a:t>
            </a:r>
          </a:p>
        </p:txBody>
      </p:sp>
      <p:sp>
        <p:nvSpPr>
          <p:cNvPr id="3" name="Content Placeholder 2">
            <a:extLst>
              <a:ext uri="{FF2B5EF4-FFF2-40B4-BE49-F238E27FC236}">
                <a16:creationId xmlns:a16="http://schemas.microsoft.com/office/drawing/2014/main" id="{F00DF83B-2E12-A043-8F46-23C391A6E8AF}"/>
              </a:ext>
            </a:extLst>
          </p:cNvPr>
          <p:cNvSpPr>
            <a:spLocks noGrp="1"/>
          </p:cNvSpPr>
          <p:nvPr>
            <p:ph idx="1"/>
          </p:nvPr>
        </p:nvSpPr>
        <p:spPr/>
        <p:txBody>
          <a:bodyPr>
            <a:normAutofit/>
          </a:bodyPr>
          <a:lstStyle/>
          <a:p>
            <a:endParaRPr lang="en-US" sz="2600" dirty="0"/>
          </a:p>
          <a:p>
            <a:r>
              <a:rPr lang="en-US" sz="2600" dirty="0"/>
              <a:t>We develop a model of microbial methane generation where methane is produced in marine sands/silts at deep depth.</a:t>
            </a:r>
          </a:p>
          <a:p>
            <a:endParaRPr lang="en-US" sz="2600" dirty="0"/>
          </a:p>
          <a:p>
            <a:r>
              <a:rPr lang="en-US" sz="2600" dirty="0"/>
              <a:t>Dissolved organic carbon (DOC) diffuses from the bounding muds to sands/silts to feed the microbes. </a:t>
            </a:r>
          </a:p>
          <a:p>
            <a:endParaRPr lang="en-US" sz="2600" dirty="0"/>
          </a:p>
          <a:p>
            <a:r>
              <a:rPr lang="en-US" sz="2600" dirty="0"/>
              <a:t>This model simulates a methane hydrate distribution that matches field observations. </a:t>
            </a:r>
          </a:p>
          <a:p>
            <a:pPr marL="0" indent="0">
              <a:buNone/>
            </a:pPr>
            <a:endParaRPr lang="en-US" sz="2600" dirty="0"/>
          </a:p>
        </p:txBody>
      </p:sp>
    </p:spTree>
    <p:extLst>
      <p:ext uri="{BB962C8B-B14F-4D97-AF65-F5344CB8AC3E}">
        <p14:creationId xmlns:p14="http://schemas.microsoft.com/office/powerpoint/2010/main" val="3191101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587E63-B969-7642-8FC0-CAEC75BF55AA}"/>
              </a:ext>
            </a:extLst>
          </p:cNvPr>
          <p:cNvPicPr>
            <a:picLocks noChangeAspect="1"/>
          </p:cNvPicPr>
          <p:nvPr/>
        </p:nvPicPr>
        <p:blipFill>
          <a:blip r:embed="rId3"/>
          <a:stretch>
            <a:fillRect/>
          </a:stretch>
        </p:blipFill>
        <p:spPr>
          <a:xfrm>
            <a:off x="2993269" y="3330874"/>
            <a:ext cx="3627910" cy="2959855"/>
          </a:xfrm>
          <a:prstGeom prst="rect">
            <a:avLst/>
          </a:prstGeom>
        </p:spPr>
      </p:pic>
      <p:sp>
        <p:nvSpPr>
          <p:cNvPr id="2" name="Title 1">
            <a:extLst>
              <a:ext uri="{FF2B5EF4-FFF2-40B4-BE49-F238E27FC236}">
                <a16:creationId xmlns:a16="http://schemas.microsoft.com/office/drawing/2014/main" id="{22495107-FA4E-CF44-9ECE-05EA1F36FE7E}"/>
              </a:ext>
            </a:extLst>
          </p:cNvPr>
          <p:cNvSpPr>
            <a:spLocks noGrp="1"/>
          </p:cNvSpPr>
          <p:nvPr>
            <p:ph type="title"/>
          </p:nvPr>
        </p:nvSpPr>
        <p:spPr>
          <a:xfrm>
            <a:off x="421342" y="274638"/>
            <a:ext cx="10972800" cy="639762"/>
          </a:xfrm>
        </p:spPr>
        <p:txBody>
          <a:bodyPr>
            <a:normAutofit/>
          </a:bodyPr>
          <a:lstStyle/>
          <a:p>
            <a:r>
              <a:rPr lang="en-US" dirty="0"/>
              <a:t>Vast majority of hydrate deposits are of a microbial source</a:t>
            </a:r>
          </a:p>
        </p:txBody>
      </p:sp>
      <p:pic>
        <p:nvPicPr>
          <p:cNvPr id="7" name="Picture 6">
            <a:extLst>
              <a:ext uri="{FF2B5EF4-FFF2-40B4-BE49-F238E27FC236}">
                <a16:creationId xmlns:a16="http://schemas.microsoft.com/office/drawing/2014/main" id="{7A313997-92D7-3449-866F-EAD97D0B3C41}"/>
              </a:ext>
            </a:extLst>
          </p:cNvPr>
          <p:cNvPicPr>
            <a:picLocks noChangeAspect="1"/>
          </p:cNvPicPr>
          <p:nvPr/>
        </p:nvPicPr>
        <p:blipFill>
          <a:blip r:embed="rId4"/>
          <a:stretch>
            <a:fillRect/>
          </a:stretch>
        </p:blipFill>
        <p:spPr>
          <a:xfrm>
            <a:off x="2993269" y="914400"/>
            <a:ext cx="4074795" cy="2614842"/>
          </a:xfrm>
          <a:prstGeom prst="rect">
            <a:avLst/>
          </a:prstGeom>
        </p:spPr>
      </p:pic>
      <p:sp>
        <p:nvSpPr>
          <p:cNvPr id="8" name="TextBox 7">
            <a:extLst>
              <a:ext uri="{FF2B5EF4-FFF2-40B4-BE49-F238E27FC236}">
                <a16:creationId xmlns:a16="http://schemas.microsoft.com/office/drawing/2014/main" id="{C8E9037C-90DC-0740-8219-6334A5B39EFD}"/>
              </a:ext>
            </a:extLst>
          </p:cNvPr>
          <p:cNvSpPr txBox="1"/>
          <p:nvPr/>
        </p:nvSpPr>
        <p:spPr>
          <a:xfrm>
            <a:off x="7338862" y="5647810"/>
            <a:ext cx="3964138" cy="584775"/>
          </a:xfrm>
          <a:prstGeom prst="rect">
            <a:avLst/>
          </a:prstGeom>
          <a:noFill/>
        </p:spPr>
        <p:txBody>
          <a:bodyPr wrap="square" rtlCol="0">
            <a:spAutoFit/>
          </a:bodyPr>
          <a:lstStyle/>
          <a:p>
            <a:r>
              <a:rPr lang="en-US" sz="1600" dirty="0"/>
              <a:t>(</a:t>
            </a:r>
            <a:r>
              <a:rPr lang="en-US" sz="1600" dirty="0" err="1"/>
              <a:t>Fujii</a:t>
            </a:r>
            <a:r>
              <a:rPr lang="en-US" sz="1600" dirty="0"/>
              <a:t> et al., 2015; Kumar et al., 2016; </a:t>
            </a:r>
          </a:p>
          <a:p>
            <a:r>
              <a:rPr lang="en-US" sz="1600" dirty="0" err="1"/>
              <a:t>Santra</a:t>
            </a:r>
            <a:r>
              <a:rPr lang="en-US" sz="1600" dirty="0"/>
              <a:t> et al., 2020)</a:t>
            </a:r>
          </a:p>
        </p:txBody>
      </p:sp>
      <p:pic>
        <p:nvPicPr>
          <p:cNvPr id="11" name="Picture 10">
            <a:extLst>
              <a:ext uri="{FF2B5EF4-FFF2-40B4-BE49-F238E27FC236}">
                <a16:creationId xmlns:a16="http://schemas.microsoft.com/office/drawing/2014/main" id="{4D6278E5-870C-A846-A6E0-95A7DB955DE8}"/>
              </a:ext>
            </a:extLst>
          </p:cNvPr>
          <p:cNvPicPr>
            <a:picLocks noChangeAspect="1"/>
          </p:cNvPicPr>
          <p:nvPr/>
        </p:nvPicPr>
        <p:blipFill rotWithShape="1">
          <a:blip r:embed="rId5">
            <a:extLst>
              <a:ext uri="{28A0092B-C50C-407E-A947-70E740481C1C}">
                <a14:useLocalDpi xmlns:a14="http://schemas.microsoft.com/office/drawing/2010/main" val="0"/>
              </a:ext>
            </a:extLst>
          </a:blip>
          <a:srcRect l="14729" t="33321" r="18495" b="11945"/>
          <a:stretch/>
        </p:blipFill>
        <p:spPr>
          <a:xfrm>
            <a:off x="319221" y="3689883"/>
            <a:ext cx="2078492" cy="2271627"/>
          </a:xfrm>
          <a:prstGeom prst="rect">
            <a:avLst/>
          </a:prstGeom>
        </p:spPr>
      </p:pic>
      <p:pic>
        <p:nvPicPr>
          <p:cNvPr id="12" name="Picture 11">
            <a:extLst>
              <a:ext uri="{FF2B5EF4-FFF2-40B4-BE49-F238E27FC236}">
                <a16:creationId xmlns:a16="http://schemas.microsoft.com/office/drawing/2014/main" id="{F10EDA9E-E10F-E741-B6DC-E79AED9E67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221" y="1313916"/>
            <a:ext cx="2100833" cy="2464826"/>
          </a:xfrm>
          <a:prstGeom prst="rect">
            <a:avLst/>
          </a:prstGeom>
        </p:spPr>
      </p:pic>
      <p:sp>
        <p:nvSpPr>
          <p:cNvPr id="13" name="TextBox 12">
            <a:extLst>
              <a:ext uri="{FF2B5EF4-FFF2-40B4-BE49-F238E27FC236}">
                <a16:creationId xmlns:a16="http://schemas.microsoft.com/office/drawing/2014/main" id="{66634F07-8DDC-C04E-9698-A63909D0A107}"/>
              </a:ext>
            </a:extLst>
          </p:cNvPr>
          <p:cNvSpPr txBox="1"/>
          <p:nvPr/>
        </p:nvSpPr>
        <p:spPr>
          <a:xfrm>
            <a:off x="3340780" y="1313916"/>
            <a:ext cx="1585178" cy="338554"/>
          </a:xfrm>
          <a:prstGeom prst="rect">
            <a:avLst/>
          </a:prstGeom>
          <a:noFill/>
        </p:spPr>
        <p:txBody>
          <a:bodyPr wrap="none" rtlCol="0">
            <a:spAutoFit/>
          </a:bodyPr>
          <a:lstStyle/>
          <a:p>
            <a:r>
              <a:rPr lang="en-US" sz="1600" dirty="0"/>
              <a:t>Offshore Japan</a:t>
            </a:r>
          </a:p>
        </p:txBody>
      </p:sp>
      <p:sp>
        <p:nvSpPr>
          <p:cNvPr id="14" name="TextBox 13">
            <a:extLst>
              <a:ext uri="{FF2B5EF4-FFF2-40B4-BE49-F238E27FC236}">
                <a16:creationId xmlns:a16="http://schemas.microsoft.com/office/drawing/2014/main" id="{803D59ED-C46D-2843-8703-B98A91DDB7BC}"/>
              </a:ext>
            </a:extLst>
          </p:cNvPr>
          <p:cNvSpPr txBox="1"/>
          <p:nvPr/>
        </p:nvSpPr>
        <p:spPr>
          <a:xfrm>
            <a:off x="3340780" y="5616627"/>
            <a:ext cx="1471365" cy="338554"/>
          </a:xfrm>
          <a:prstGeom prst="rect">
            <a:avLst/>
          </a:prstGeom>
          <a:noFill/>
        </p:spPr>
        <p:txBody>
          <a:bodyPr wrap="none" rtlCol="0">
            <a:spAutoFit/>
          </a:bodyPr>
          <a:lstStyle/>
          <a:p>
            <a:r>
              <a:rPr lang="en-US" sz="1600" dirty="0">
                <a:solidFill>
                  <a:srgbClr val="FFFF00"/>
                </a:solidFill>
              </a:rPr>
              <a:t>Offshore India</a:t>
            </a:r>
          </a:p>
        </p:txBody>
      </p:sp>
      <p:grpSp>
        <p:nvGrpSpPr>
          <p:cNvPr id="3" name="Group 2">
            <a:extLst>
              <a:ext uri="{FF2B5EF4-FFF2-40B4-BE49-F238E27FC236}">
                <a16:creationId xmlns:a16="http://schemas.microsoft.com/office/drawing/2014/main" id="{B0D551AE-FFB4-B64C-82E2-D34D62473FAE}"/>
              </a:ext>
            </a:extLst>
          </p:cNvPr>
          <p:cNvGrpSpPr/>
          <p:nvPr/>
        </p:nvGrpSpPr>
        <p:grpSpPr>
          <a:xfrm>
            <a:off x="7068064" y="2035957"/>
            <a:ext cx="4722655" cy="3307851"/>
            <a:chOff x="7090405" y="1016520"/>
            <a:chExt cx="4722655" cy="3307851"/>
          </a:xfrm>
        </p:grpSpPr>
        <p:pic>
          <p:nvPicPr>
            <p:cNvPr id="10" name="Picture 9">
              <a:extLst>
                <a:ext uri="{FF2B5EF4-FFF2-40B4-BE49-F238E27FC236}">
                  <a16:creationId xmlns:a16="http://schemas.microsoft.com/office/drawing/2014/main" id="{F29EE111-1074-C446-8BAC-5C89DFBE8C88}"/>
                </a:ext>
              </a:extLst>
            </p:cNvPr>
            <p:cNvPicPr>
              <a:picLocks noChangeAspect="1"/>
            </p:cNvPicPr>
            <p:nvPr/>
          </p:nvPicPr>
          <p:blipFill>
            <a:blip r:embed="rId7"/>
            <a:stretch>
              <a:fillRect/>
            </a:stretch>
          </p:blipFill>
          <p:spPr>
            <a:xfrm>
              <a:off x="7090405" y="1016520"/>
              <a:ext cx="4722655" cy="3307851"/>
            </a:xfrm>
            <a:prstGeom prst="rect">
              <a:avLst/>
            </a:prstGeom>
          </p:spPr>
        </p:pic>
        <p:sp>
          <p:nvSpPr>
            <p:cNvPr id="15" name="TextBox 14">
              <a:extLst>
                <a:ext uri="{FF2B5EF4-FFF2-40B4-BE49-F238E27FC236}">
                  <a16:creationId xmlns:a16="http://schemas.microsoft.com/office/drawing/2014/main" id="{0E8AD793-A634-6746-A563-8B156832EA9F}"/>
                </a:ext>
              </a:extLst>
            </p:cNvPr>
            <p:cNvSpPr txBox="1"/>
            <p:nvPr/>
          </p:nvSpPr>
          <p:spPr>
            <a:xfrm>
              <a:off x="7732742" y="1140500"/>
              <a:ext cx="2262158" cy="338554"/>
            </a:xfrm>
            <a:prstGeom prst="rect">
              <a:avLst/>
            </a:prstGeom>
            <a:noFill/>
          </p:spPr>
          <p:txBody>
            <a:bodyPr wrap="none" rtlCol="0">
              <a:spAutoFit/>
            </a:bodyPr>
            <a:lstStyle/>
            <a:p>
              <a:r>
                <a:rPr lang="en-US" sz="1600" dirty="0">
                  <a:solidFill>
                    <a:srgbClr val="FFFF00"/>
                  </a:solidFill>
                </a:rPr>
                <a:t>GC955, Gulf of Mexico</a:t>
              </a:r>
            </a:p>
          </p:txBody>
        </p:sp>
      </p:grpSp>
      <p:sp>
        <p:nvSpPr>
          <p:cNvPr id="16" name="TextBox 15">
            <a:extLst>
              <a:ext uri="{FF2B5EF4-FFF2-40B4-BE49-F238E27FC236}">
                <a16:creationId xmlns:a16="http://schemas.microsoft.com/office/drawing/2014/main" id="{440F166A-1CBB-854B-BD70-050416463612}"/>
              </a:ext>
            </a:extLst>
          </p:cNvPr>
          <p:cNvSpPr txBox="1"/>
          <p:nvPr/>
        </p:nvSpPr>
        <p:spPr>
          <a:xfrm>
            <a:off x="473673" y="944881"/>
            <a:ext cx="1758815" cy="338554"/>
          </a:xfrm>
          <a:prstGeom prst="rect">
            <a:avLst/>
          </a:prstGeom>
          <a:noFill/>
        </p:spPr>
        <p:txBody>
          <a:bodyPr wrap="none" rtlCol="0">
            <a:spAutoFit/>
          </a:bodyPr>
          <a:lstStyle/>
          <a:p>
            <a:r>
              <a:rPr lang="en-US" sz="1600" dirty="0"/>
              <a:t>Methane Hydrate</a:t>
            </a:r>
          </a:p>
        </p:txBody>
      </p:sp>
    </p:spTree>
    <p:extLst>
      <p:ext uri="{BB962C8B-B14F-4D97-AF65-F5344CB8AC3E}">
        <p14:creationId xmlns:p14="http://schemas.microsoft.com/office/powerpoint/2010/main" val="1779230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B38C-FC6F-3C4C-A1F0-7484B27F402D}"/>
              </a:ext>
            </a:extLst>
          </p:cNvPr>
          <p:cNvSpPr>
            <a:spLocks noGrp="1"/>
          </p:cNvSpPr>
          <p:nvPr>
            <p:ph type="title"/>
          </p:nvPr>
        </p:nvSpPr>
        <p:spPr>
          <a:xfrm>
            <a:off x="609599" y="274638"/>
            <a:ext cx="11869271" cy="639762"/>
          </a:xfrm>
        </p:spPr>
        <p:txBody>
          <a:bodyPr>
            <a:noAutofit/>
          </a:bodyPr>
          <a:lstStyle/>
          <a:p>
            <a:r>
              <a:rPr lang="en-US" sz="2700" dirty="0"/>
              <a:t>Microbial methane is commonly  thought to be generated in muds</a:t>
            </a:r>
          </a:p>
        </p:txBody>
      </p:sp>
      <p:sp>
        <p:nvSpPr>
          <p:cNvPr id="7" name="TextBox 6">
            <a:extLst>
              <a:ext uri="{FF2B5EF4-FFF2-40B4-BE49-F238E27FC236}">
                <a16:creationId xmlns:a16="http://schemas.microsoft.com/office/drawing/2014/main" id="{BC48A241-20E7-3C45-B381-4FE238977F87}"/>
              </a:ext>
            </a:extLst>
          </p:cNvPr>
          <p:cNvSpPr txBox="1"/>
          <p:nvPr/>
        </p:nvSpPr>
        <p:spPr>
          <a:xfrm>
            <a:off x="3181896" y="5919185"/>
            <a:ext cx="5466561" cy="338554"/>
          </a:xfrm>
          <a:prstGeom prst="rect">
            <a:avLst/>
          </a:prstGeom>
          <a:noFill/>
        </p:spPr>
        <p:txBody>
          <a:bodyPr wrap="none" rtlCol="0">
            <a:spAutoFit/>
          </a:bodyPr>
          <a:lstStyle/>
          <a:p>
            <a:r>
              <a:rPr lang="en-US" sz="1600" dirty="0"/>
              <a:t>(Middelburg, 1989; </a:t>
            </a:r>
            <a:r>
              <a:rPr lang="en-US" sz="1600" dirty="0" err="1"/>
              <a:t>Malinverno</a:t>
            </a:r>
            <a:r>
              <a:rPr lang="en-US" sz="1600" dirty="0"/>
              <a:t>, 2010; </a:t>
            </a:r>
            <a:r>
              <a:rPr lang="en-US" sz="1600" dirty="0" err="1"/>
              <a:t>Mikucki</a:t>
            </a:r>
            <a:r>
              <a:rPr lang="en-US" sz="1600" dirty="0"/>
              <a:t> et al., 2013)</a:t>
            </a:r>
          </a:p>
        </p:txBody>
      </p:sp>
      <p:pic>
        <p:nvPicPr>
          <p:cNvPr id="6" name="Picture 5">
            <a:extLst>
              <a:ext uri="{FF2B5EF4-FFF2-40B4-BE49-F238E27FC236}">
                <a16:creationId xmlns:a16="http://schemas.microsoft.com/office/drawing/2014/main" id="{7BAD01B0-71C4-0843-ABB7-29711034EE3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432358" y="1159717"/>
            <a:ext cx="4454965" cy="4636357"/>
          </a:xfrm>
          <a:prstGeom prst="rect">
            <a:avLst/>
          </a:prstGeom>
        </p:spPr>
      </p:pic>
      <p:grpSp>
        <p:nvGrpSpPr>
          <p:cNvPr id="3" name="Group 2">
            <a:extLst>
              <a:ext uri="{FF2B5EF4-FFF2-40B4-BE49-F238E27FC236}">
                <a16:creationId xmlns:a16="http://schemas.microsoft.com/office/drawing/2014/main" id="{2B42E8B6-F401-B047-BB60-C6CE9566D558}"/>
              </a:ext>
            </a:extLst>
          </p:cNvPr>
          <p:cNvGrpSpPr/>
          <p:nvPr/>
        </p:nvGrpSpPr>
        <p:grpSpPr>
          <a:xfrm>
            <a:off x="1255887" y="1168158"/>
            <a:ext cx="3722800" cy="4224038"/>
            <a:chOff x="1094523" y="1168158"/>
            <a:chExt cx="3722800" cy="4224038"/>
          </a:xfrm>
        </p:grpSpPr>
        <p:pic>
          <p:nvPicPr>
            <p:cNvPr id="10" name="Picture 9">
              <a:extLst>
                <a:ext uri="{FF2B5EF4-FFF2-40B4-BE49-F238E27FC236}">
                  <a16:creationId xmlns:a16="http://schemas.microsoft.com/office/drawing/2014/main" id="{3A87F156-A412-4D4D-94BB-35AF6F2A5C4A}"/>
                </a:ext>
              </a:extLst>
            </p:cNvPr>
            <p:cNvPicPr>
              <a:picLocks noChangeAspect="1"/>
            </p:cNvPicPr>
            <p:nvPr/>
          </p:nvPicPr>
          <p:blipFill>
            <a:blip r:embed="rId4"/>
            <a:stretch>
              <a:fillRect/>
            </a:stretch>
          </p:blipFill>
          <p:spPr>
            <a:xfrm>
              <a:off x="1094523" y="1597142"/>
              <a:ext cx="3722800" cy="3148723"/>
            </a:xfrm>
            <a:prstGeom prst="rect">
              <a:avLst/>
            </a:prstGeom>
          </p:spPr>
        </p:pic>
        <p:sp>
          <p:nvSpPr>
            <p:cNvPr id="11" name="TextBox 10">
              <a:extLst>
                <a:ext uri="{FF2B5EF4-FFF2-40B4-BE49-F238E27FC236}">
                  <a16:creationId xmlns:a16="http://schemas.microsoft.com/office/drawing/2014/main" id="{C5459CE2-FF48-FF47-B8F2-078AADEF3FC3}"/>
                </a:ext>
              </a:extLst>
            </p:cNvPr>
            <p:cNvSpPr txBox="1"/>
            <p:nvPr/>
          </p:nvSpPr>
          <p:spPr>
            <a:xfrm>
              <a:off x="2100560" y="1168158"/>
              <a:ext cx="1710725" cy="369332"/>
            </a:xfrm>
            <a:prstGeom prst="rect">
              <a:avLst/>
            </a:prstGeom>
            <a:noFill/>
          </p:spPr>
          <p:txBody>
            <a:bodyPr wrap="none" rtlCol="0">
              <a:spAutoFit/>
            </a:bodyPr>
            <a:lstStyle/>
            <a:p>
              <a:r>
                <a:rPr lang="en-US" dirty="0"/>
                <a:t>Methanogens </a:t>
              </a:r>
            </a:p>
          </p:txBody>
        </p:sp>
        <p:sp>
          <p:nvSpPr>
            <p:cNvPr id="12" name="TextBox 11">
              <a:extLst>
                <a:ext uri="{FF2B5EF4-FFF2-40B4-BE49-F238E27FC236}">
                  <a16:creationId xmlns:a16="http://schemas.microsoft.com/office/drawing/2014/main" id="{08CBD9E5-14A7-8942-A6D1-1A534D35AA74}"/>
                </a:ext>
              </a:extLst>
            </p:cNvPr>
            <p:cNvSpPr txBox="1"/>
            <p:nvPr/>
          </p:nvSpPr>
          <p:spPr>
            <a:xfrm>
              <a:off x="1256107" y="4745865"/>
              <a:ext cx="3507427" cy="646331"/>
            </a:xfrm>
            <a:prstGeom prst="rect">
              <a:avLst/>
            </a:prstGeom>
            <a:noFill/>
          </p:spPr>
          <p:txBody>
            <a:bodyPr wrap="square" rtlCol="0">
              <a:spAutoFit/>
            </a:bodyPr>
            <a:lstStyle/>
            <a:p>
              <a:r>
                <a:rPr lang="en-US" dirty="0"/>
                <a:t>Collected from 247 </a:t>
              </a:r>
              <a:r>
                <a:rPr lang="en-US" dirty="0" err="1"/>
                <a:t>mbsf</a:t>
              </a:r>
              <a:r>
                <a:rPr lang="en-US" dirty="0"/>
                <a:t> at 950 m water depth of  Nankai Trough</a:t>
              </a:r>
            </a:p>
          </p:txBody>
        </p:sp>
      </p:grpSp>
    </p:spTree>
    <p:extLst>
      <p:ext uri="{BB962C8B-B14F-4D97-AF65-F5344CB8AC3E}">
        <p14:creationId xmlns:p14="http://schemas.microsoft.com/office/powerpoint/2010/main" val="3297283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0EF96-9DB7-EB48-A5AB-4244B5C608C7}"/>
              </a:ext>
            </a:extLst>
          </p:cNvPr>
          <p:cNvSpPr>
            <a:spLocks noGrp="1"/>
          </p:cNvSpPr>
          <p:nvPr>
            <p:ph type="title"/>
          </p:nvPr>
        </p:nvSpPr>
        <p:spPr/>
        <p:txBody>
          <a:bodyPr>
            <a:normAutofit/>
          </a:bodyPr>
          <a:lstStyle/>
          <a:p>
            <a:r>
              <a:rPr lang="en-US" dirty="0"/>
              <a:t>Microbes counts decrease rapidly with depth in muds</a:t>
            </a:r>
          </a:p>
        </p:txBody>
      </p:sp>
      <p:pic>
        <p:nvPicPr>
          <p:cNvPr id="11" name="Picture 10">
            <a:extLst>
              <a:ext uri="{FF2B5EF4-FFF2-40B4-BE49-F238E27FC236}">
                <a16:creationId xmlns:a16="http://schemas.microsoft.com/office/drawing/2014/main" id="{6712F626-06D0-7D4A-8221-238D39D21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750" y="806450"/>
            <a:ext cx="8826500" cy="5245100"/>
          </a:xfrm>
          <a:prstGeom prst="rect">
            <a:avLst/>
          </a:prstGeom>
        </p:spPr>
      </p:pic>
      <p:sp>
        <p:nvSpPr>
          <p:cNvPr id="6" name="TextBox 5">
            <a:extLst>
              <a:ext uri="{FF2B5EF4-FFF2-40B4-BE49-F238E27FC236}">
                <a16:creationId xmlns:a16="http://schemas.microsoft.com/office/drawing/2014/main" id="{41402E2E-9743-7041-99F5-CB33710B8728}"/>
              </a:ext>
            </a:extLst>
          </p:cNvPr>
          <p:cNvSpPr txBox="1"/>
          <p:nvPr/>
        </p:nvSpPr>
        <p:spPr>
          <a:xfrm>
            <a:off x="3172452" y="6034617"/>
            <a:ext cx="6184706" cy="338554"/>
          </a:xfrm>
          <a:prstGeom prst="rect">
            <a:avLst/>
          </a:prstGeom>
          <a:noFill/>
        </p:spPr>
        <p:txBody>
          <a:bodyPr wrap="none" rtlCol="0">
            <a:spAutoFit/>
          </a:bodyPr>
          <a:lstStyle/>
          <a:p>
            <a:r>
              <a:rPr lang="en-US" sz="1600" dirty="0"/>
              <a:t>(</a:t>
            </a:r>
            <a:r>
              <a:rPr lang="en-US" sz="1600" dirty="0" err="1"/>
              <a:t>Rebata-Landa</a:t>
            </a:r>
            <a:r>
              <a:rPr lang="en-US" sz="1600" dirty="0"/>
              <a:t> &amp; </a:t>
            </a:r>
            <a:r>
              <a:rPr lang="en-US" sz="1600" dirty="0" err="1"/>
              <a:t>Santamarina</a:t>
            </a:r>
            <a:r>
              <a:rPr lang="en-US" sz="1600" dirty="0"/>
              <a:t>, 2006 ; Park &amp; </a:t>
            </a:r>
            <a:r>
              <a:rPr lang="en-US" sz="1600" dirty="0" err="1"/>
              <a:t>Santamarina</a:t>
            </a:r>
            <a:r>
              <a:rPr lang="en-US" sz="1600" dirty="0"/>
              <a:t>, 2021)</a:t>
            </a:r>
          </a:p>
        </p:txBody>
      </p:sp>
    </p:spTree>
    <p:extLst>
      <p:ext uri="{BB962C8B-B14F-4D97-AF65-F5344CB8AC3E}">
        <p14:creationId xmlns:p14="http://schemas.microsoft.com/office/powerpoint/2010/main" val="1702271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383C-D8C1-0C40-85F1-687B7887675F}"/>
              </a:ext>
            </a:extLst>
          </p:cNvPr>
          <p:cNvSpPr>
            <a:spLocks noGrp="1"/>
          </p:cNvSpPr>
          <p:nvPr>
            <p:ph type="title"/>
          </p:nvPr>
        </p:nvSpPr>
        <p:spPr/>
        <p:txBody>
          <a:bodyPr>
            <a:normAutofit/>
          </a:bodyPr>
          <a:lstStyle/>
          <a:p>
            <a:r>
              <a:rPr lang="en-US" dirty="0"/>
              <a:t>Pores in muds are not large enough to house cells</a:t>
            </a:r>
          </a:p>
        </p:txBody>
      </p:sp>
      <p:pic>
        <p:nvPicPr>
          <p:cNvPr id="5" name="Picture 4">
            <a:extLst>
              <a:ext uri="{FF2B5EF4-FFF2-40B4-BE49-F238E27FC236}">
                <a16:creationId xmlns:a16="http://schemas.microsoft.com/office/drawing/2014/main" id="{F924CE50-BA37-1D48-AC08-8860CBB0843F}"/>
              </a:ext>
            </a:extLst>
          </p:cNvPr>
          <p:cNvPicPr>
            <a:picLocks noChangeAspect="1"/>
          </p:cNvPicPr>
          <p:nvPr/>
        </p:nvPicPr>
        <p:blipFill rotWithShape="1">
          <a:blip r:embed="rId3">
            <a:extLst>
              <a:ext uri="{28A0092B-C50C-407E-A947-70E740481C1C}">
                <a14:useLocalDpi xmlns:a14="http://schemas.microsoft.com/office/drawing/2010/main" val="0"/>
              </a:ext>
            </a:extLst>
          </a:blip>
          <a:srcRect t="32822" r="25809" b="2740"/>
          <a:stretch/>
        </p:blipFill>
        <p:spPr>
          <a:xfrm>
            <a:off x="1996326" y="1333500"/>
            <a:ext cx="7601712" cy="3825252"/>
          </a:xfrm>
          <a:prstGeom prst="rect">
            <a:avLst/>
          </a:prstGeom>
        </p:spPr>
      </p:pic>
      <p:sp>
        <p:nvSpPr>
          <p:cNvPr id="6" name="TextBox 5">
            <a:extLst>
              <a:ext uri="{FF2B5EF4-FFF2-40B4-BE49-F238E27FC236}">
                <a16:creationId xmlns:a16="http://schemas.microsoft.com/office/drawing/2014/main" id="{B4BDDC20-020A-4843-AE6B-ED08FABD007A}"/>
              </a:ext>
            </a:extLst>
          </p:cNvPr>
          <p:cNvSpPr txBox="1"/>
          <p:nvPr/>
        </p:nvSpPr>
        <p:spPr>
          <a:xfrm>
            <a:off x="2188350" y="5158752"/>
            <a:ext cx="3267456" cy="1200329"/>
          </a:xfrm>
          <a:prstGeom prst="rect">
            <a:avLst/>
          </a:prstGeom>
          <a:noFill/>
        </p:spPr>
        <p:txBody>
          <a:bodyPr wrap="square" rtlCol="0">
            <a:spAutoFit/>
          </a:bodyPr>
          <a:lstStyle/>
          <a:p>
            <a:r>
              <a:rPr lang="en-US" dirty="0"/>
              <a:t>Scanning electron microscopy of resedimented </a:t>
            </a:r>
            <a:r>
              <a:rPr lang="en-US" dirty="0" err="1"/>
              <a:t>mudrock</a:t>
            </a:r>
            <a:r>
              <a:rPr lang="en-US" dirty="0"/>
              <a:t> at 100 m below the seafloor of Gulf of Mexico </a:t>
            </a:r>
          </a:p>
        </p:txBody>
      </p:sp>
      <p:sp>
        <p:nvSpPr>
          <p:cNvPr id="7" name="TextBox 6">
            <a:extLst>
              <a:ext uri="{FF2B5EF4-FFF2-40B4-BE49-F238E27FC236}">
                <a16:creationId xmlns:a16="http://schemas.microsoft.com/office/drawing/2014/main" id="{C76DF690-4E39-CC40-8061-F8AD0E5DFABB}"/>
              </a:ext>
            </a:extLst>
          </p:cNvPr>
          <p:cNvSpPr txBox="1"/>
          <p:nvPr/>
        </p:nvSpPr>
        <p:spPr>
          <a:xfrm>
            <a:off x="6162943" y="5172575"/>
            <a:ext cx="3182112" cy="923330"/>
          </a:xfrm>
          <a:prstGeom prst="rect">
            <a:avLst/>
          </a:prstGeom>
          <a:noFill/>
        </p:spPr>
        <p:txBody>
          <a:bodyPr wrap="square" rtlCol="0">
            <a:spAutoFit/>
          </a:bodyPr>
          <a:lstStyle/>
          <a:p>
            <a:r>
              <a:rPr lang="en-US" dirty="0"/>
              <a:t>Electron micrograph of strain Nankai-1 collected at 247 </a:t>
            </a:r>
            <a:r>
              <a:rPr lang="en-US" dirty="0" err="1"/>
              <a:t>mbsf</a:t>
            </a:r>
            <a:r>
              <a:rPr lang="en-US" dirty="0"/>
              <a:t> offshore Japan</a:t>
            </a:r>
          </a:p>
        </p:txBody>
      </p:sp>
      <p:sp>
        <p:nvSpPr>
          <p:cNvPr id="8" name="TextBox 7">
            <a:extLst>
              <a:ext uri="{FF2B5EF4-FFF2-40B4-BE49-F238E27FC236}">
                <a16:creationId xmlns:a16="http://schemas.microsoft.com/office/drawing/2014/main" id="{B510A799-14C8-3648-BF70-955A1E208704}"/>
              </a:ext>
            </a:extLst>
          </p:cNvPr>
          <p:cNvSpPr txBox="1"/>
          <p:nvPr/>
        </p:nvSpPr>
        <p:spPr>
          <a:xfrm>
            <a:off x="9720534" y="5172575"/>
            <a:ext cx="2471466" cy="1077218"/>
          </a:xfrm>
          <a:prstGeom prst="rect">
            <a:avLst/>
          </a:prstGeom>
          <a:noFill/>
        </p:spPr>
        <p:txBody>
          <a:bodyPr wrap="square" rtlCol="0">
            <a:spAutoFit/>
          </a:bodyPr>
          <a:lstStyle/>
          <a:p>
            <a:r>
              <a:rPr lang="en-US" sz="1600" dirty="0"/>
              <a:t>(Casey, 2014; </a:t>
            </a:r>
          </a:p>
          <a:p>
            <a:r>
              <a:rPr lang="en-US" sz="1600" dirty="0" err="1"/>
              <a:t>Mikucki</a:t>
            </a:r>
            <a:r>
              <a:rPr lang="en-US" sz="1600" dirty="0"/>
              <a:t> et al., 2003;</a:t>
            </a:r>
          </a:p>
          <a:p>
            <a:r>
              <a:rPr lang="en-US" sz="1600" dirty="0" err="1"/>
              <a:t>Rebata-Landa</a:t>
            </a:r>
            <a:r>
              <a:rPr lang="en-US" sz="1600" dirty="0"/>
              <a:t> &amp; </a:t>
            </a:r>
            <a:r>
              <a:rPr lang="en-US" sz="1600" dirty="0" err="1"/>
              <a:t>Santamarina</a:t>
            </a:r>
            <a:r>
              <a:rPr lang="en-US" sz="1600" dirty="0"/>
              <a:t>, 2006)</a:t>
            </a:r>
          </a:p>
        </p:txBody>
      </p:sp>
    </p:spTree>
    <p:extLst>
      <p:ext uri="{BB962C8B-B14F-4D97-AF65-F5344CB8AC3E}">
        <p14:creationId xmlns:p14="http://schemas.microsoft.com/office/powerpoint/2010/main" val="386519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1E337B7-274B-BE4E-93A6-7F033B12A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504" y="995456"/>
            <a:ext cx="7670800" cy="5270500"/>
          </a:xfrm>
          <a:prstGeom prst="rect">
            <a:avLst/>
          </a:prstGeom>
        </p:spPr>
      </p:pic>
      <p:sp>
        <p:nvSpPr>
          <p:cNvPr id="2" name="Title 1">
            <a:extLst>
              <a:ext uri="{FF2B5EF4-FFF2-40B4-BE49-F238E27FC236}">
                <a16:creationId xmlns:a16="http://schemas.microsoft.com/office/drawing/2014/main" id="{40D019E1-58F6-CD49-9D23-F09BAC35818B}"/>
              </a:ext>
            </a:extLst>
          </p:cNvPr>
          <p:cNvSpPr>
            <a:spLocks noGrp="1"/>
          </p:cNvSpPr>
          <p:nvPr>
            <p:ph type="title"/>
          </p:nvPr>
        </p:nvSpPr>
        <p:spPr/>
        <p:txBody>
          <a:bodyPr>
            <a:normAutofit/>
          </a:bodyPr>
          <a:lstStyle/>
          <a:p>
            <a:r>
              <a:rPr lang="en-US" sz="2600" dirty="0"/>
              <a:t>Pore throats of muds are too narrow to allow cells to move</a:t>
            </a:r>
          </a:p>
        </p:txBody>
      </p:sp>
      <p:sp>
        <p:nvSpPr>
          <p:cNvPr id="8" name="TextBox 7">
            <a:extLst>
              <a:ext uri="{FF2B5EF4-FFF2-40B4-BE49-F238E27FC236}">
                <a16:creationId xmlns:a16="http://schemas.microsoft.com/office/drawing/2014/main" id="{A17A7DEC-AB96-FC48-A3C3-A6F408B9B7D7}"/>
              </a:ext>
            </a:extLst>
          </p:cNvPr>
          <p:cNvSpPr txBox="1"/>
          <p:nvPr/>
        </p:nvSpPr>
        <p:spPr>
          <a:xfrm>
            <a:off x="9720534" y="5172575"/>
            <a:ext cx="2010487" cy="584775"/>
          </a:xfrm>
          <a:prstGeom prst="rect">
            <a:avLst/>
          </a:prstGeom>
          <a:noFill/>
        </p:spPr>
        <p:txBody>
          <a:bodyPr wrap="none" rtlCol="0">
            <a:spAutoFit/>
          </a:bodyPr>
          <a:lstStyle/>
          <a:p>
            <a:r>
              <a:rPr lang="en-US" sz="1600" dirty="0"/>
              <a:t>(Casey, 2014; </a:t>
            </a:r>
          </a:p>
          <a:p>
            <a:r>
              <a:rPr lang="en-US" sz="1600" dirty="0" err="1"/>
              <a:t>Mikucki</a:t>
            </a:r>
            <a:r>
              <a:rPr lang="en-US" sz="1600" dirty="0"/>
              <a:t> et al., 2003)</a:t>
            </a:r>
          </a:p>
        </p:txBody>
      </p:sp>
      <p:sp>
        <p:nvSpPr>
          <p:cNvPr id="3" name="TextBox 2">
            <a:extLst>
              <a:ext uri="{FF2B5EF4-FFF2-40B4-BE49-F238E27FC236}">
                <a16:creationId xmlns:a16="http://schemas.microsoft.com/office/drawing/2014/main" id="{B6816894-D0C1-FD40-90E2-A8395A324E26}"/>
              </a:ext>
            </a:extLst>
          </p:cNvPr>
          <p:cNvSpPr txBox="1"/>
          <p:nvPr/>
        </p:nvSpPr>
        <p:spPr>
          <a:xfrm>
            <a:off x="2769821" y="4581590"/>
            <a:ext cx="1595309" cy="646331"/>
          </a:xfrm>
          <a:prstGeom prst="rect">
            <a:avLst/>
          </a:prstGeom>
          <a:noFill/>
        </p:spPr>
        <p:txBody>
          <a:bodyPr wrap="none" rtlCol="0">
            <a:spAutoFit/>
          </a:bodyPr>
          <a:lstStyle/>
          <a:p>
            <a:pPr algn="ctr"/>
            <a:r>
              <a:rPr lang="en-US" dirty="0"/>
              <a:t>MICP </a:t>
            </a:r>
          </a:p>
          <a:p>
            <a:pPr algn="ctr"/>
            <a:r>
              <a:rPr lang="en-US" dirty="0"/>
              <a:t>measurement</a:t>
            </a:r>
          </a:p>
        </p:txBody>
      </p:sp>
      <p:cxnSp>
        <p:nvCxnSpPr>
          <p:cNvPr id="10" name="Straight Arrow Connector 9">
            <a:extLst>
              <a:ext uri="{FF2B5EF4-FFF2-40B4-BE49-F238E27FC236}">
                <a16:creationId xmlns:a16="http://schemas.microsoft.com/office/drawing/2014/main" id="{9AB729FA-7411-F843-A419-4345F2F49F25}"/>
              </a:ext>
            </a:extLst>
          </p:cNvPr>
          <p:cNvCxnSpPr>
            <a:stCxn id="3" idx="3"/>
          </p:cNvCxnSpPr>
          <p:nvPr/>
        </p:nvCxnSpPr>
        <p:spPr>
          <a:xfrm flipV="1">
            <a:off x="4365130" y="4904755"/>
            <a:ext cx="74331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572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2374E4-7255-A441-8AF5-9948A54BB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504" y="996696"/>
            <a:ext cx="7670800" cy="5270500"/>
          </a:xfrm>
          <a:prstGeom prst="rect">
            <a:avLst/>
          </a:prstGeom>
        </p:spPr>
      </p:pic>
      <p:sp>
        <p:nvSpPr>
          <p:cNvPr id="2" name="Title 1">
            <a:extLst>
              <a:ext uri="{FF2B5EF4-FFF2-40B4-BE49-F238E27FC236}">
                <a16:creationId xmlns:a16="http://schemas.microsoft.com/office/drawing/2014/main" id="{40D019E1-58F6-CD49-9D23-F09BAC35818B}"/>
              </a:ext>
            </a:extLst>
          </p:cNvPr>
          <p:cNvSpPr>
            <a:spLocks noGrp="1"/>
          </p:cNvSpPr>
          <p:nvPr>
            <p:ph type="title"/>
          </p:nvPr>
        </p:nvSpPr>
        <p:spPr/>
        <p:txBody>
          <a:bodyPr>
            <a:normAutofit/>
          </a:bodyPr>
          <a:lstStyle/>
          <a:p>
            <a:r>
              <a:rPr lang="en-US" sz="2800" dirty="0"/>
              <a:t>Marine sands/silts are more habitable for microbes</a:t>
            </a:r>
          </a:p>
        </p:txBody>
      </p:sp>
      <p:sp>
        <p:nvSpPr>
          <p:cNvPr id="7" name="TextBox 6">
            <a:extLst>
              <a:ext uri="{FF2B5EF4-FFF2-40B4-BE49-F238E27FC236}">
                <a16:creationId xmlns:a16="http://schemas.microsoft.com/office/drawing/2014/main" id="{EBF90471-36E2-AC45-B71B-6B0A90DE3AC2}"/>
              </a:ext>
            </a:extLst>
          </p:cNvPr>
          <p:cNvSpPr txBox="1"/>
          <p:nvPr/>
        </p:nvSpPr>
        <p:spPr>
          <a:xfrm>
            <a:off x="3482437" y="4998449"/>
            <a:ext cx="761747" cy="369332"/>
          </a:xfrm>
          <a:prstGeom prst="rect">
            <a:avLst/>
          </a:prstGeom>
          <a:noFill/>
        </p:spPr>
        <p:txBody>
          <a:bodyPr wrap="none" rtlCol="0">
            <a:spAutoFit/>
          </a:bodyPr>
          <a:lstStyle/>
          <a:p>
            <a:pPr algn="ctr"/>
            <a:r>
              <a:rPr lang="en-US" dirty="0"/>
              <a:t>MICP</a:t>
            </a:r>
          </a:p>
        </p:txBody>
      </p:sp>
      <p:sp>
        <p:nvSpPr>
          <p:cNvPr id="8" name="TextBox 7">
            <a:extLst>
              <a:ext uri="{FF2B5EF4-FFF2-40B4-BE49-F238E27FC236}">
                <a16:creationId xmlns:a16="http://schemas.microsoft.com/office/drawing/2014/main" id="{C31B2893-6360-D04D-B777-BC243F1B7FFA}"/>
              </a:ext>
            </a:extLst>
          </p:cNvPr>
          <p:cNvSpPr txBox="1"/>
          <p:nvPr/>
        </p:nvSpPr>
        <p:spPr>
          <a:xfrm>
            <a:off x="6646978" y="4998449"/>
            <a:ext cx="761747" cy="369332"/>
          </a:xfrm>
          <a:prstGeom prst="rect">
            <a:avLst/>
          </a:prstGeom>
          <a:noFill/>
        </p:spPr>
        <p:txBody>
          <a:bodyPr wrap="none" rtlCol="0">
            <a:spAutoFit/>
          </a:bodyPr>
          <a:lstStyle/>
          <a:p>
            <a:pPr algn="ctr"/>
            <a:r>
              <a:rPr lang="en-US" dirty="0"/>
              <a:t>MICP</a:t>
            </a:r>
          </a:p>
        </p:txBody>
      </p:sp>
    </p:spTree>
    <p:extLst>
      <p:ext uri="{BB962C8B-B14F-4D97-AF65-F5344CB8AC3E}">
        <p14:creationId xmlns:p14="http://schemas.microsoft.com/office/powerpoint/2010/main" val="4043391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284E8-5BB6-6249-B523-F5554102782A}"/>
              </a:ext>
            </a:extLst>
          </p:cNvPr>
          <p:cNvSpPr>
            <a:spLocks noGrp="1"/>
          </p:cNvSpPr>
          <p:nvPr>
            <p:ph type="title"/>
          </p:nvPr>
        </p:nvSpPr>
        <p:spPr/>
        <p:txBody>
          <a:bodyPr>
            <a:normAutofit/>
          </a:bodyPr>
          <a:lstStyle/>
          <a:p>
            <a:r>
              <a:rPr lang="en-US" dirty="0"/>
              <a:t>Sands/silts are favorable microbial factories in deep depth</a:t>
            </a:r>
          </a:p>
        </p:txBody>
      </p:sp>
      <p:pic>
        <p:nvPicPr>
          <p:cNvPr id="6" name="Picture 5">
            <a:extLst>
              <a:ext uri="{FF2B5EF4-FFF2-40B4-BE49-F238E27FC236}">
                <a16:creationId xmlns:a16="http://schemas.microsoft.com/office/drawing/2014/main" id="{5C3C9F74-C3F2-D341-BE42-5DAAEEAB6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863" y="1250297"/>
            <a:ext cx="7372657" cy="5025868"/>
          </a:xfrm>
          <a:prstGeom prst="rect">
            <a:avLst/>
          </a:prstGeom>
        </p:spPr>
      </p:pic>
      <p:sp>
        <p:nvSpPr>
          <p:cNvPr id="8" name="TextBox 7">
            <a:extLst>
              <a:ext uri="{FF2B5EF4-FFF2-40B4-BE49-F238E27FC236}">
                <a16:creationId xmlns:a16="http://schemas.microsoft.com/office/drawing/2014/main" id="{C0D6A632-7FCB-7A4C-9A30-103DCD2D430F}"/>
              </a:ext>
            </a:extLst>
          </p:cNvPr>
          <p:cNvSpPr txBox="1"/>
          <p:nvPr/>
        </p:nvSpPr>
        <p:spPr>
          <a:xfrm>
            <a:off x="8724900" y="1955053"/>
            <a:ext cx="3149600" cy="3170099"/>
          </a:xfrm>
          <a:prstGeom prst="rect">
            <a:avLst/>
          </a:prstGeom>
          <a:noFill/>
        </p:spPr>
        <p:txBody>
          <a:bodyPr wrap="square" rtlCol="0">
            <a:spAutoFit/>
          </a:bodyPr>
          <a:lstStyle/>
          <a:p>
            <a:pPr marL="342900" indent="-342900">
              <a:buFont typeface="Courier New" panose="02070309020205020404" pitchFamily="49" charset="0"/>
              <a:buChar char="o"/>
            </a:pPr>
            <a:r>
              <a:rPr lang="en-US" sz="2000" dirty="0"/>
              <a:t>Factory: </a:t>
            </a:r>
          </a:p>
          <a:p>
            <a:r>
              <a:rPr lang="en-US" sz="2000" dirty="0"/>
              <a:t>     Interbedded muds &amp; sands/silts</a:t>
            </a:r>
          </a:p>
          <a:p>
            <a:endParaRPr lang="en-US" sz="2000" dirty="0"/>
          </a:p>
          <a:p>
            <a:pPr marL="342900" indent="-342900">
              <a:buFont typeface="Courier New" panose="02070309020205020404" pitchFamily="49" charset="0"/>
              <a:buChar char="o"/>
            </a:pPr>
            <a:r>
              <a:rPr lang="en-US" sz="2000" dirty="0"/>
              <a:t>Methane department: Sands/silts</a:t>
            </a:r>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r>
              <a:rPr lang="en-US" sz="2000" dirty="0"/>
              <a:t>Food department: Muds</a:t>
            </a:r>
          </a:p>
          <a:p>
            <a:pPr marL="342900" indent="-342900">
              <a:buFont typeface="Courier New" panose="02070309020205020404" pitchFamily="49" charset="0"/>
              <a:buChar char="o"/>
            </a:pPr>
            <a:endParaRPr lang="en-US" sz="2000" dirty="0"/>
          </a:p>
        </p:txBody>
      </p:sp>
    </p:spTree>
    <p:extLst>
      <p:ext uri="{BB962C8B-B14F-4D97-AF65-F5344CB8AC3E}">
        <p14:creationId xmlns:p14="http://schemas.microsoft.com/office/powerpoint/2010/main" val="2567256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2929&quot;&gt;&lt;property id=&quot;20148&quot; value=&quot;5&quot;/&gt;&lt;property id=&quot;20300&quot; value=&quot;Slide 1 - &amp;quot;How to Structure a Geofluids Presentation&amp;quot;&quot;/&gt;&lt;property id=&quot;20307&quot; value=&quot;262&quot;/&gt;&lt;/object&gt;&lt;object type=&quot;3&quot; unique_id=&quot;12931&quot;&gt;&lt;property id=&quot;20148&quot; value=&quot;5&quot;/&gt;&lt;property id=&quot;20300&quot; value=&quot;Slide 2 - &amp;quot;Outline&amp;quot;&quot;/&gt;&lt;property id=&quot;20307&quot; value=&quot;264&quot;/&gt;&lt;/object&gt;&lt;object type=&quot;3&quot; unique_id=&quot;12932&quot;&gt;&lt;property id=&quot;20148&quot; value=&quot;5&quot;/&gt;&lt;property id=&quot;20300&quot; value=&quot;Slide 3 - &amp;quot;Preparation for GeoFluids Meeting&amp;quot;&quot;/&gt;&lt;property id=&quot;20307&quot; value=&quot;265&quot;/&gt;&lt;/object&gt;&lt;object type=&quot;3&quot; unique_id=&quot;12933&quot;&gt;&lt;property id=&quot;20148&quot; value=&quot;5&quot;/&gt;&lt;property id=&quot;20300&quot; value=&quot;Slide 8 - &amp;quot;Structure of a Talk&amp;quot;&quot;/&gt;&lt;property id=&quot;20307&quot; value=&quot;266&quot;/&gt;&lt;/object&gt;&lt;object type=&quot;3&quot; unique_id=&quot;12935&quot;&gt;&lt;property id=&quot;20148&quot; value=&quot;5&quot;/&gt;&lt;property id=&quot;20300&quot; value=&quot;Slide 4 - &amp;quot;Styleguides&amp;quot;&quot;/&gt;&lt;property id=&quot;20307&quot; value=&quot;268&quot;/&gt;&lt;/object&gt;&lt;object type=&quot;3&quot; unique_id=&quot;12936&quot;&gt;&lt;property id=&quot;20148&quot; value=&quot;5&quot;/&gt;&lt;property id=&quot;20300&quot; value=&quot;Slide 5 - &amp;quot;GeoFluids 2016 PowerPoint Master Template&amp;quot;&quot;/&gt;&lt;property id=&quot;20307&quot; value=&quot;269&quot;/&gt;&lt;/object&gt;&lt;object type=&quot;3&quot; unique_id=&quot;12937&quot;&gt;&lt;property id=&quot;20148&quot; value=&quot;5&quot;/&gt;&lt;property id=&quot;20300&quot; value=&quot;Slide 6 - &amp;quot;Style Guide&amp;quot;&quot;/&gt;&lt;property id=&quot;20307&quot; value=&quot;270&quot;/&gt;&lt;/object&gt;&lt;object type=&quot;3&quot; unique_id=&quot;12939&quot;&gt;&lt;property id=&quot;20148&quot; value=&quot;5&quot;/&gt;&lt;property id=&quot;20300&quot; value=&quot;Slide 9 - &amp;quot;Title Slide Instructions&amp;quot;&quot;/&gt;&lt;property id=&quot;20307&quot; value=&quot;272&quot;/&gt;&lt;/object&gt;&lt;object type=&quot;3&quot; unique_id=&quot;12940&quot;&gt;&lt;property id=&quot;20148&quot; value=&quot;5&quot;/&gt;&lt;property id=&quot;20300&quot; value=&quot;Slide 10 - &amp;quot;About the Speaker Slide Instructions&amp;quot;&quot;/&gt;&lt;property id=&quot;20307&quot; value=&quot;273&quot;/&gt;&lt;/object&gt;&lt;object type=&quot;3&quot; unique_id=&quot;12941&quot;&gt;&lt;property id=&quot;20148&quot; value=&quot;5&quot;/&gt;&lt;property id=&quot;20300&quot; value=&quot;Slide 13 - &amp;quot;Introduction Slide Instructions&amp;quot;&quot;/&gt;&lt;property id=&quot;20307&quot; value=&quot;274&quot;/&gt;&lt;/object&gt;&lt;object type=&quot;3&quot; unique_id=&quot;12942&quot;&gt;&lt;property id=&quot;20148&quot; value=&quot;5&quot;/&gt;&lt;property id=&quot;20300&quot; value=&quot;Slide 12 - &amp;quot;Key Observations Slide Instructions&amp;quot;&quot;/&gt;&lt;property id=&quot;20307&quot; value=&quot;275&quot;/&gt;&lt;/object&gt;&lt;object type=&quot;3&quot; unique_id=&quot;12943&quot;&gt;&lt;property id=&quot;20148&quot; value=&quot;5&quot;/&gt;&lt;property id=&quot;20300&quot; value=&quot;Slide 14 - &amp;quot;Content Slide Instructions&amp;quot;&quot;/&gt;&lt;property id=&quot;20307&quot; value=&quot;276&quot;/&gt;&lt;/object&gt;&lt;object type=&quot;3&quot; unique_id=&quot;12944&quot;&gt;&lt;property id=&quot;20148&quot; value=&quot;5&quot;/&gt;&lt;property id=&quot;20300&quot; value=&quot;Slide 15 - &amp;quot;Image and Text Example&amp;quot;&quot;/&gt;&lt;property id=&quot;20307&quot; value=&quot;277&quot;/&gt;&lt;/object&gt;&lt;object type=&quot;3&quot; unique_id=&quot;12945&quot;&gt;&lt;property id=&quot;20148&quot; value=&quot;5&quot;/&gt;&lt;property id=&quot;20300&quot; value=&quot;Slide 16 - &amp;quot;Image Only Example&amp;quot;&quot;/&gt;&lt;property id=&quot;20307&quot; value=&quot;278&quot;/&gt;&lt;/object&gt;&lt;object type=&quot;3&quot; unique_id=&quot;12946&quot;&gt;&lt;property id=&quot;20148&quot; value=&quot;5&quot;/&gt;&lt;property id=&quot;20300&quot; value=&quot;Slide 17&quot;/&gt;&lt;property id=&quot;20307&quot; value=&quot;279&quot;/&gt;&lt;/object&gt;&lt;object type=&quot;3&quot; unique_id=&quot;12947&quot;&gt;&lt;property id=&quot;20148&quot; value=&quot;5&quot;/&gt;&lt;property id=&quot;20300&quot; value=&quot;Slide 21 - &amp;quot;General guidelines for graphs&amp;quot;&quot;/&gt;&lt;property id=&quot;20307&quot; value=&quot;280&quot;/&gt;&lt;/object&gt;&lt;object type=&quot;3&quot; unique_id=&quot;12948&quot;&gt;&lt;property id=&quot;20148&quot; value=&quot;5&quot;/&gt;&lt;property id=&quot;20300&quot; value=&quot;Slide 22 - &amp;quot;Bad Graph Example&amp;quot;&quot;/&gt;&lt;property id=&quot;20307&quot; value=&quot;281&quot;/&gt;&lt;/object&gt;&lt;object type=&quot;3&quot; unique_id=&quot;12949&quot;&gt;&lt;property id=&quot;20148&quot; value=&quot;5&quot;/&gt;&lt;property id=&quot;20300&quot; value=&quot;Slide 23 - &amp;quot;Good Graph Example &amp;quot;&quot;/&gt;&lt;property id=&quot;20307&quot; value=&quot;282&quot;/&gt;&lt;/object&gt;&lt;object type=&quot;3&quot; unique_id=&quot;12950&quot;&gt;&lt;property id=&quot;20148&quot; value=&quot;5&quot;/&gt;&lt;property id=&quot;20300&quot; value=&quot;Slide 29 - &amp;quot;How to create effective slides&amp;quot;&quot;/&gt;&lt;property id=&quot;20307&quot; value=&quot;283&quot;/&gt;&lt;/object&gt;&lt;object type=&quot;3&quot; unique_id=&quot;12951&quot;&gt;&lt;property id=&quot;20148&quot; value=&quot;5&quot;/&gt;&lt;property id=&quot;20300&quot; value=&quot;Slide 25 - &amp;quot;Parallel Structure&amp;quot;&quot;/&gt;&lt;property id=&quot;20307&quot; value=&quot;284&quot;/&gt;&lt;/object&gt;&lt;object type=&quot;3&quot; unique_id=&quot;12952&quot;&gt;&lt;property id=&quot;20148&quot; value=&quot;5&quot;/&gt;&lt;property id=&quot;20300&quot; value=&quot;Slide 26 - &amp;quot;Active vs. Passive Voice&amp;quot;&quot;/&gt;&lt;property id=&quot;20307&quot; value=&quot;285&quot;/&gt;&lt;/object&gt;&lt;object type=&quot;3&quot; unique_id=&quot;12953&quot;&gt;&lt;property id=&quot;20148&quot; value=&quot;5&quot;/&gt;&lt;property id=&quot;20300&quot; value=&quot;Slide 27 - &amp;quot;Bad Spacing&amp;quot;&quot;/&gt;&lt;property id=&quot;20307&quot; value=&quot;286&quot;/&gt;&lt;/object&gt;&lt;object type=&quot;3&quot; unique_id=&quot;12954&quot;&gt;&lt;property id=&quot;20148&quot; value=&quot;5&quot;/&gt;&lt;property id=&quot;20300&quot; value=&quot;Slide 28 - &amp;quot;Good spacing&amp;quot;&quot;/&gt;&lt;property id=&quot;20307&quot; value=&quot;287&quot;/&gt;&lt;/object&gt;&lt;object type=&quot;3&quot; unique_id=&quot;12955&quot;&gt;&lt;property id=&quot;20148&quot; value=&quot;5&quot;/&gt;&lt;property id=&quot;20300&quot; value=&quot;Slide 30 - &amp;quot;In Conclusion&amp;quot;&quot;/&gt;&lt;property id=&quot;20307&quot; value=&quot;288&quot;/&gt;&lt;/object&gt;&lt;object type=&quot;3&quot; unique_id=&quot;12956&quot;&gt;&lt;property id=&quot;20148&quot; value=&quot;5&quot;/&gt;&lt;property id=&quot;20300&quot; value=&quot;Slide 19 - &amp;quot;References&amp;quot;&quot;/&gt;&lt;property id=&quot;20307&quot; value=&quot;289&quot;/&gt;&lt;/object&gt;&lt;object type=&quot;3&quot; unique_id=&quot;12957&quot;&gt;&lt;property id=&quot;20148&quot; value=&quot;5&quot;/&gt;&lt;property id=&quot;20300&quot; value=&quot;Slide 7 - &amp;quot;Structure of a Talk&amp;quot;&quot;/&gt;&lt;property id=&quot;20307&quot; value=&quot;290&quot;/&gt;&lt;/object&gt;&lt;object type=&quot;3&quot; unique_id=&quot;12958&quot;&gt;&lt;property id=&quot;20148&quot; value=&quot;5&quot;/&gt;&lt;property id=&quot;20300&quot; value=&quot;Slide 11 - &amp;quot;Outline Slide Instructions&amp;quot;&quot;/&gt;&lt;property id=&quot;20307&quot; value=&quot;291&quot;/&gt;&lt;/object&gt;&lt;object type=&quot;3&quot; unique_id=&quot;12959&quot;&gt;&lt;property id=&quot;20148&quot; value=&quot;5&quot;/&gt;&lt;property id=&quot;20300&quot; value=&quot;Slide 18 - &amp;quot;Conclusions Slide Instructions&amp;quot;&quot;/&gt;&lt;property id=&quot;20307&quot; value=&quot;292&quot;/&gt;&lt;/object&gt;&lt;object type=&quot;3&quot; unique_id=&quot;12960&quot;&gt;&lt;property id=&quot;20148&quot; value=&quot;5&quot;/&gt;&lt;property id=&quot;20300&quot; value=&quot;Slide 20 - &amp;quot;Graph Guidelines&amp;quot;&quot;/&gt;&lt;property id=&quot;20307&quot; value=&quot;293&quot;/&gt;&lt;/object&gt;&lt;object type=&quot;3&quot; unique_id=&quot;12961&quot;&gt;&lt;property id=&quot;20148&quot; value=&quot;5&quot;/&gt;&lt;property id=&quot;20300&quot; value=&quot;Slide 24 - &amp;quot;Creating Effective Slides&amp;quot;&quot;/&gt;&lt;property id=&quot;20307&quot; value=&quot;294&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7EBD3371F25741A173647AF1EEE611" ma:contentTypeVersion="15" ma:contentTypeDescription="Create a new document." ma:contentTypeScope="" ma:versionID="107dd597b17e8068d019ae3bfb59f3a3">
  <xsd:schema xmlns:xsd="http://www.w3.org/2001/XMLSchema" xmlns:xs="http://www.w3.org/2001/XMLSchema" xmlns:p="http://schemas.microsoft.com/office/2006/metadata/properties" xmlns:ns2="b8783591-6406-4e91-af19-8d686fe377db" xmlns:ns3="0acd3c55-e1d4-416e-94a4-f7a4ac1b92e9" targetNamespace="http://schemas.microsoft.com/office/2006/metadata/properties" ma:root="true" ma:fieldsID="5962a370e2497f77f3f7e466fa34c56c" ns2:_="" ns3:_="">
    <xsd:import namespace="b8783591-6406-4e91-af19-8d686fe377db"/>
    <xsd:import namespace="0acd3c55-e1d4-416e-94a4-f7a4ac1b92e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83591-6406-4e91-af19-8d686fe377d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cd3c55-e1d4-416e-94a4-f7a4ac1b92e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54F6646B-A9EC-4A56-AFB3-F427AF5645E0}">
  <ds:schemaRefs>
    <ds:schemaRef ds:uri="http://schemas.microsoft.com/office/2006/documentManagement/types"/>
    <ds:schemaRef ds:uri="http://purl.org/dc/terms/"/>
    <ds:schemaRef ds:uri="http://purl.org/dc/elements/1.1/"/>
    <ds:schemaRef ds:uri="b8783591-6406-4e91-af19-8d686fe377db"/>
    <ds:schemaRef ds:uri="http://schemas.openxmlformats.org/package/2006/metadata/core-properties"/>
    <ds:schemaRef ds:uri="http://www.w3.org/XML/1998/namespace"/>
    <ds:schemaRef ds:uri="http://schemas.microsoft.com/office/infopath/2007/PartnerControls"/>
    <ds:schemaRef ds:uri="0acd3c55-e1d4-416e-94a4-f7a4ac1b92e9"/>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05E415E-3434-4A50-B978-F441D263A4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783591-6406-4e91-af19-8d686fe377db"/>
    <ds:schemaRef ds:uri="0acd3c55-e1d4-416e-94a4-f7a4ac1b92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F432BF-16B4-4DAD-A74F-DA830AFBB3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52661</TotalTime>
  <Words>1869</Words>
  <Application>Microsoft Macintosh PowerPoint</Application>
  <PresentationFormat>Widescreen</PresentationFormat>
  <Paragraphs>141</Paragraphs>
  <Slides>19</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Cambria Math</vt:lpstr>
      <vt:lpstr>Courier New</vt:lpstr>
      <vt:lpstr>Times New Roman</vt:lpstr>
      <vt:lpstr>Office Theme</vt:lpstr>
      <vt:lpstr>Coarse-Grained Sediments As Potential Microbial Factories for Methane Generation in Marine Sediments</vt:lpstr>
      <vt:lpstr>Key Points</vt:lpstr>
      <vt:lpstr>Vast majority of hydrate deposits are of a microbial source</vt:lpstr>
      <vt:lpstr>Microbial methane is commonly  thought to be generated in muds</vt:lpstr>
      <vt:lpstr>Microbes counts decrease rapidly with depth in muds</vt:lpstr>
      <vt:lpstr>Pores in muds are not large enough to house cells</vt:lpstr>
      <vt:lpstr>Pore throats of muds are too narrow to allow cells to move</vt:lpstr>
      <vt:lpstr>Marine sands/silts are more habitable for microbes</vt:lpstr>
      <vt:lpstr>Sands/silts are favorable microbial factories in deep depth</vt:lpstr>
      <vt:lpstr>Process-1 : Particulate organic carbon (POC) degradation to dissolved organic carbon (DOC) in muds</vt:lpstr>
      <vt:lpstr>Process-1 : Particulate organic carbon (POC) degradation to dissolved organic carbon (DOC) in muds</vt:lpstr>
      <vt:lpstr>Process-2: DOC diffuses from muds to sands/silts</vt:lpstr>
      <vt:lpstr>Process-3: Methane generation in sands/silts</vt:lpstr>
      <vt:lpstr>Microbial methane generation and hydrate formation during burial</vt:lpstr>
      <vt:lpstr>Predicted hydrate saturation and distribution matches  measurements at northern Cascadia margin</vt:lpstr>
      <vt:lpstr>We are testing the methanogenesis model in laboratory</vt:lpstr>
      <vt:lpstr>Summary</vt:lpstr>
      <vt:lpstr>PowerPoint Presentation</vt:lpstr>
      <vt:lpstr>Predicted hydrate saturation and distribution matches  measurements at northern Cascadia margin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Tessa M</dc:creator>
  <cp:lastModifiedBy>You, Kehua</cp:lastModifiedBy>
  <cp:revision>1435</cp:revision>
  <cp:lastPrinted>2015-09-14T17:53:08Z</cp:lastPrinted>
  <dcterms:created xsi:type="dcterms:W3CDTF">2011-12-27T03:09:26Z</dcterms:created>
  <dcterms:modified xsi:type="dcterms:W3CDTF">2021-09-22T16:38:41Z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0x010100397EBD3371F25741A173647AF1EEE611</vt:lpwstr>
  </property>
</Properties>
</file>