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85" r:id="rId3"/>
    <p:sldId id="288" r:id="rId4"/>
    <p:sldId id="287" r:id="rId5"/>
    <p:sldId id="289" r:id="rId6"/>
    <p:sldId id="295" r:id="rId7"/>
    <p:sldId id="296" r:id="rId8"/>
    <p:sldId id="304" r:id="rId9"/>
    <p:sldId id="290" r:id="rId10"/>
    <p:sldId id="298" r:id="rId11"/>
    <p:sldId id="297" r:id="rId12"/>
    <p:sldId id="293" r:id="rId13"/>
    <p:sldId id="310" r:id="rId14"/>
    <p:sldId id="302" r:id="rId15"/>
    <p:sldId id="314" r:id="rId16"/>
    <p:sldId id="313" r:id="rId17"/>
    <p:sldId id="299" r:id="rId18"/>
    <p:sldId id="307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9"/>
    <a:srgbClr val="00AAEB"/>
    <a:srgbClr val="00A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A8D20-9A0E-4481-A608-FC080E4EF106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96D7-8481-4845-8480-E2E3A765A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3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there’s a problem, citizens</a:t>
            </a:r>
            <a:r>
              <a:rPr lang="en-US" baseline="0" dirty="0" smtClean="0"/>
              <a:t> expect the government to DO SOMETHING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we had scientists ringing the fire bell about potential supply disruption and then an actual supply disruption occurs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3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Trump White</a:t>
            </a:r>
            <a:r>
              <a:rPr lang="en-US" baseline="0" dirty="0" smtClean="0"/>
              <a:t> House, Congress, Biden White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1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 is Congress</a:t>
            </a:r>
            <a:r>
              <a:rPr lang="en-US" baseline="0" dirty="0" smtClean="0"/>
              <a:t> speaking with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2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agenda is supported by acts</a:t>
            </a:r>
            <a:r>
              <a:rPr lang="en-US" baseline="0" dirty="0" smtClean="0"/>
              <a:t> of Congress, by Presidential Executive Orders, and most importantly, by the federal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7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heard a</a:t>
            </a:r>
            <a:r>
              <a:rPr lang="en-US" baseline="0" dirty="0" smtClean="0"/>
              <a:t> lot about this yesterday in the Critical Metals session.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0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American Civil War was arguably the first U.S. war of the INDUSTRIAL REVOLUTION.  The combatants consumed large quantities of </a:t>
            </a:r>
            <a:r>
              <a:rPr lang="en-US" i="1" baseline="0" dirty="0" smtClean="0"/>
              <a:t>materiel</a:t>
            </a:r>
            <a:r>
              <a:rPr lang="en-US" baseline="0" dirty="0" smtClean="0"/>
              <a:t>.  Military engagement is a POLICY decision.</a:t>
            </a:r>
          </a:p>
          <a:p>
            <a:r>
              <a:rPr lang="en-US" baseline="0" dirty="0" smtClean="0"/>
              <a:t>The GML of 1872 was a response to the CHAOS of the mid-19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– California gold rush &amp; the Civil War – which saw PELL MELL development of minerals deposits.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7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Aggressive U.S. minerals</a:t>
            </a:r>
            <a:r>
              <a:rPr lang="en-US" baseline="0" dirty="0" smtClean="0"/>
              <a:t> policy driven by military conflict (two World Wars).  Note the term, “Critical Minerals” appears for the first time in 1946.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5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 U.S. Minerals Policy driven by the Cold War.</a:t>
            </a:r>
            <a:r>
              <a:rPr lang="en-US" baseline="0" dirty="0" smtClean="0"/>
              <a:t>  These policies were largely ineffective.  Environmental policy resulted in land withdrawals (Wilderness Act), regulation of air and water emissions.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9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USGS picked up some of the slack from abolishment</a:t>
            </a:r>
            <a:r>
              <a:rPr lang="en-US" baseline="0" dirty="0" smtClean="0"/>
              <a:t> of U.S. Bureau of Mines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7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especially needed (and still need) METALS – battery metals, magnet metals, photovoltaic</a:t>
            </a:r>
            <a:r>
              <a:rPr lang="en-US" baseline="0" dirty="0" smtClean="0"/>
              <a:t> metals.  </a:t>
            </a:r>
            <a:r>
              <a:rPr lang="en-US" dirty="0" smtClean="0"/>
              <a:t>This is during the period of U.S. complacency (non-action) on minerals</a:t>
            </a:r>
            <a:r>
              <a:rPr lang="en-US" baseline="0" dirty="0" smtClean="0"/>
              <a:t> policy.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we had scientists ringing the fire bell about potential supply disruption and then an actual supply disruption occurs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26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reports were primarily the work of SCIENTISTS.  As we’ll see, they had a profound impact on U.S. government policy.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E96D7-8481-4845-8480-E2E3A765A5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3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6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9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8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A6AA-6450-428F-84BE-C6B7841D1E63}" type="datetimeFigureOut">
              <a:rPr lang="en-US" smtClean="0"/>
              <a:t>10/04/21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0D66-D95E-47A6-B0B4-EE6149B1D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Minerals Policy and the Rise of the Critical Minerals 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5902"/>
            <a:ext cx="9144000" cy="11218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David Spears</a:t>
            </a:r>
          </a:p>
          <a:p>
            <a:r>
              <a:rPr lang="en-US" sz="3200" dirty="0" smtClean="0"/>
              <a:t>Virginia Department of Energy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76" y="365125"/>
            <a:ext cx="1033182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2002 – Mountain Pass, the only U.S. REE mine, shuts down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199" y="2138765"/>
            <a:ext cx="4415119" cy="3585583"/>
          </a:xfrm>
        </p:spPr>
        <p:txBody>
          <a:bodyPr>
            <a:normAutofit/>
          </a:bodyPr>
          <a:lstStyle/>
          <a:p>
            <a:r>
              <a:rPr lang="en-US" dirty="0" smtClean="0"/>
              <a:t>World’s dominant source of REEs, </a:t>
            </a:r>
            <a:r>
              <a:rPr lang="en-US" dirty="0" smtClean="0"/>
              <a:t>1960s-1980s</a:t>
            </a:r>
          </a:p>
          <a:p>
            <a:r>
              <a:rPr lang="en-US" dirty="0" smtClean="0"/>
              <a:t>Shutdown due to cost and environmental compliance issues</a:t>
            </a:r>
            <a:endParaRPr lang="en-US" dirty="0" smtClean="0"/>
          </a:p>
          <a:p>
            <a:r>
              <a:rPr lang="en-US" dirty="0" smtClean="0"/>
              <a:t>1990s - China </a:t>
            </a:r>
            <a:r>
              <a:rPr lang="en-US" dirty="0" smtClean="0"/>
              <a:t>responds with expanded </a:t>
            </a:r>
            <a:r>
              <a:rPr lang="en-US" dirty="0" smtClean="0"/>
              <a:t>REE production at very low cost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578" y="2188834"/>
            <a:ext cx="6070549" cy="31629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54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256" y="365125"/>
            <a:ext cx="10050543" cy="1166151"/>
          </a:xfrm>
        </p:spPr>
        <p:txBody>
          <a:bodyPr>
            <a:normAutofit/>
          </a:bodyPr>
          <a:lstStyle/>
          <a:p>
            <a:r>
              <a:rPr lang="en-US" dirty="0" smtClean="0"/>
              <a:t>The Rare Earths Trade Dispute of 2010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03256" y="1922995"/>
            <a:ext cx="6614189" cy="3208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China restricts exports of REEs</a:t>
            </a:r>
            <a:endParaRPr lang="en-US" sz="3200" dirty="0" smtClean="0"/>
          </a:p>
          <a:p>
            <a:r>
              <a:rPr lang="en-US" sz="3200" dirty="0" smtClean="0"/>
              <a:t>60 Minutes TV segment</a:t>
            </a:r>
          </a:p>
          <a:p>
            <a:r>
              <a:rPr lang="en-US" sz="3200" dirty="0" smtClean="0"/>
              <a:t>World Trade Organization case against China</a:t>
            </a:r>
          </a:p>
          <a:p>
            <a:r>
              <a:rPr lang="en-US" sz="3200" dirty="0" smtClean="0"/>
              <a:t>Storyline in Season 2 of </a:t>
            </a:r>
            <a:r>
              <a:rPr lang="en-US" sz="3200" i="1" dirty="0" smtClean="0"/>
              <a:t>House of Cards</a:t>
            </a:r>
            <a:endParaRPr lang="en-US" sz="3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585" y="2138765"/>
            <a:ext cx="3949903" cy="22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85" y="365125"/>
            <a:ext cx="10050543" cy="1166151"/>
          </a:xfrm>
        </p:spPr>
        <p:txBody>
          <a:bodyPr>
            <a:normAutofit/>
          </a:bodyPr>
          <a:lstStyle/>
          <a:p>
            <a:r>
              <a:rPr lang="en-US" dirty="0" smtClean="0"/>
              <a:t>The Wake-up </a:t>
            </a:r>
            <a:r>
              <a:rPr lang="en-US" dirty="0" smtClean="0"/>
              <a:t>Call – 2008 - 2012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9528" y="1531276"/>
            <a:ext cx="8034728" cy="48600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2008 – Managing Materials for a Twenty-first Century Military (National Materials Advisory Board)</a:t>
            </a:r>
          </a:p>
          <a:p>
            <a:r>
              <a:rPr lang="en-US" dirty="0"/>
              <a:t>2008 – Minerals, Critical Minerals, and the U.S. Economy (Committee on Earth Resources, National Research Council)</a:t>
            </a:r>
          </a:p>
          <a:p>
            <a:r>
              <a:rPr lang="en-US" dirty="0"/>
              <a:t>2009 – Reconfiguration of the National Defense Stockpile Report to Congress (DoD Strategic and Critical Minerals Working Group)</a:t>
            </a:r>
          </a:p>
          <a:p>
            <a:r>
              <a:rPr lang="en-US" dirty="0" smtClean="0"/>
              <a:t>2011 </a:t>
            </a:r>
            <a:r>
              <a:rPr lang="en-US" dirty="0"/>
              <a:t>– Energy Critical Elements: Securing Materials for Emerging Technologies (</a:t>
            </a:r>
            <a:r>
              <a:rPr lang="en-US" dirty="0" smtClean="0"/>
              <a:t>American Physical Society/Materials Research Society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2012 </a:t>
            </a:r>
            <a:r>
              <a:rPr lang="en-US" dirty="0"/>
              <a:t>–</a:t>
            </a:r>
            <a:r>
              <a:rPr lang="en-US" dirty="0" smtClean="0"/>
              <a:t> Critical </a:t>
            </a:r>
            <a:r>
              <a:rPr lang="en-US" dirty="0"/>
              <a:t>Minerals Shortage: The need for a long-term sustainable domestic </a:t>
            </a:r>
            <a:r>
              <a:rPr lang="en-US" dirty="0" smtClean="0"/>
              <a:t>supply – Session at the first AGU Science Policy Conference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692" y="347297"/>
            <a:ext cx="2324100" cy="3371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7140" y="1751308"/>
            <a:ext cx="2266950" cy="312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1174" y="3057646"/>
            <a:ext cx="2229214" cy="287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52283" y="897670"/>
            <a:ext cx="10050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Thus, the period 2008-2012 saw a great deal of </a:t>
            </a:r>
            <a:r>
              <a:rPr lang="en-US" sz="3600" i="1" dirty="0" smtClean="0"/>
              <a:t>signaling</a:t>
            </a:r>
            <a:r>
              <a:rPr lang="en-US" sz="3600" dirty="0" smtClean="0"/>
              <a:t> on the issue of critical minerals, both from the science community and from current events.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173" y="3056778"/>
            <a:ext cx="6543332" cy="26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820" y="197700"/>
            <a:ext cx="10050543" cy="1166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Federal Response  I –</a:t>
            </a:r>
            <a:br>
              <a:rPr lang="en-US" dirty="0" smtClean="0"/>
            </a:br>
            <a:r>
              <a:rPr lang="en-US" dirty="0" smtClean="0"/>
              <a:t>Rebirt</a:t>
            </a:r>
            <a:r>
              <a:rPr lang="en-US" dirty="0" smtClean="0"/>
              <a:t>h of a U.S. Minerals 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4435" y="1797513"/>
            <a:ext cx="6431118" cy="493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2017 – E.O. 13817 – A Federal Strategy to Ensure Secure Supplies of Critical Minerals</a:t>
            </a:r>
          </a:p>
          <a:p>
            <a:r>
              <a:rPr lang="en-US" dirty="0" smtClean="0"/>
              <a:t>2018 – USGS issues final list of 35 critical minerals</a:t>
            </a:r>
          </a:p>
          <a:p>
            <a:r>
              <a:rPr lang="en-US" dirty="0" smtClean="0"/>
              <a:t>2019 - </a:t>
            </a:r>
            <a:r>
              <a:rPr lang="en-US" dirty="0"/>
              <a:t>Defense Production Act Title III – Presidential Determinations to Strengthen the Domestic Industrial Base and Supply Chain for Rare Earth </a:t>
            </a:r>
            <a:r>
              <a:rPr lang="en-US" dirty="0" smtClean="0"/>
              <a:t>Elements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049" y="2188834"/>
            <a:ext cx="4196645" cy="2778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06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820" y="197700"/>
            <a:ext cx="10050543" cy="11661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Federal Response  II –</a:t>
            </a:r>
            <a:br>
              <a:rPr lang="en-US" dirty="0" smtClean="0"/>
            </a:br>
            <a:r>
              <a:rPr lang="en-US" dirty="0" smtClean="0"/>
              <a:t>Rebirt</a:t>
            </a:r>
            <a:r>
              <a:rPr lang="en-US" dirty="0" smtClean="0"/>
              <a:t>h of a U.S. Minerals Policy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8224" y="1850687"/>
            <a:ext cx="6789705" cy="4349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2020 – E.O. 13953 – Addressing the Threat to Domestic Supply Chains from Reliance on Foreign Adversaries and Supporting the Domestic Mining and Processing Industries </a:t>
            </a:r>
            <a:endParaRPr lang="en-US" dirty="0" smtClean="0"/>
          </a:p>
          <a:p>
            <a:r>
              <a:rPr lang="en-US" dirty="0" smtClean="0"/>
              <a:t>2020 – Energy Act , Section 7002 – Mineral Security</a:t>
            </a:r>
          </a:p>
          <a:p>
            <a:r>
              <a:rPr lang="en-US" dirty="0" smtClean="0"/>
              <a:t>2021 </a:t>
            </a:r>
            <a:r>
              <a:rPr lang="en-US" dirty="0"/>
              <a:t>– </a:t>
            </a:r>
            <a:r>
              <a:rPr lang="en-US" dirty="0" smtClean="0"/>
              <a:t>E.O. </a:t>
            </a:r>
            <a:r>
              <a:rPr lang="en-US" dirty="0"/>
              <a:t>14017 – America’s Supply Chains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326" y="2090374"/>
            <a:ext cx="4304524" cy="27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244" y="304858"/>
            <a:ext cx="10050543" cy="987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Response III – </a:t>
            </a:r>
            <a:br>
              <a:rPr lang="en-US" dirty="0" smtClean="0"/>
            </a:br>
            <a:r>
              <a:rPr lang="en-US" dirty="0" smtClean="0"/>
              <a:t>The Consolidated Appropriations Act of 2021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50040" y="1559860"/>
            <a:ext cx="8639419" cy="5264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Budget action to support initiatives in Presidential Executive Orders and Acts of Congress</a:t>
            </a:r>
          </a:p>
          <a:p>
            <a:r>
              <a:rPr lang="en-US" sz="3200" dirty="0" smtClean="0"/>
              <a:t>Aimed at:</a:t>
            </a:r>
          </a:p>
          <a:p>
            <a:pPr lvl="1"/>
            <a:r>
              <a:rPr lang="en-US" sz="2800" dirty="0" smtClean="0"/>
              <a:t>Department of the Interior</a:t>
            </a:r>
          </a:p>
          <a:p>
            <a:pPr lvl="1"/>
            <a:r>
              <a:rPr lang="en-US" sz="2800" dirty="0" smtClean="0"/>
              <a:t>Department of Energy</a:t>
            </a:r>
          </a:p>
          <a:p>
            <a:pPr lvl="1"/>
            <a:r>
              <a:rPr lang="en-US" sz="2800" dirty="0" smtClean="0"/>
              <a:t>Department of Labor</a:t>
            </a:r>
          </a:p>
          <a:p>
            <a:pPr lvl="1"/>
            <a:r>
              <a:rPr lang="en-US" sz="2800" dirty="0" smtClean="0"/>
              <a:t>National Science Foundation</a:t>
            </a:r>
          </a:p>
          <a:p>
            <a:pPr lvl="1"/>
            <a:r>
              <a:rPr lang="en-US" sz="2800" dirty="0" smtClean="0"/>
              <a:t>National Academies of Sciences, Engineering, and Medicine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969" y="2543594"/>
            <a:ext cx="1908314" cy="26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256" y="365125"/>
            <a:ext cx="10050543" cy="1166151"/>
          </a:xfrm>
        </p:spPr>
        <p:txBody>
          <a:bodyPr>
            <a:normAutofit/>
          </a:bodyPr>
          <a:lstStyle/>
          <a:p>
            <a:r>
              <a:rPr lang="en-US" dirty="0" smtClean="0"/>
              <a:t>The U.S. Critical Minerals Agenda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5209" y="1531276"/>
            <a:ext cx="8212932" cy="4641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Reduce </a:t>
            </a:r>
            <a:r>
              <a:rPr lang="en-US" dirty="0" smtClean="0"/>
              <a:t>risk by strengthening the supply </a:t>
            </a:r>
            <a:r>
              <a:rPr lang="en-US" dirty="0" smtClean="0"/>
              <a:t>chain</a:t>
            </a:r>
          </a:p>
          <a:p>
            <a:r>
              <a:rPr lang="en-US" dirty="0" smtClean="0"/>
              <a:t>Maintain and update the list of critical minerals</a:t>
            </a:r>
            <a:endParaRPr lang="en-US" dirty="0" smtClean="0"/>
          </a:p>
          <a:p>
            <a:r>
              <a:rPr lang="en-US" dirty="0" smtClean="0"/>
              <a:t>Identify potential domestic sources with inventory, mapping, and geophysics</a:t>
            </a:r>
          </a:p>
          <a:p>
            <a:r>
              <a:rPr lang="en-US" dirty="0" smtClean="0"/>
              <a:t>Increase </a:t>
            </a:r>
            <a:r>
              <a:rPr lang="en-US" dirty="0"/>
              <a:t>domestic exploration, production, manufacturing, R&amp;D, alternatives, and recycling </a:t>
            </a:r>
            <a:endParaRPr lang="en-US" dirty="0" smtClean="0"/>
          </a:p>
          <a:p>
            <a:r>
              <a:rPr lang="en-US" dirty="0" smtClean="0"/>
              <a:t>Streamline mine permitting</a:t>
            </a:r>
            <a:endParaRPr lang="en-US" dirty="0" smtClean="0"/>
          </a:p>
          <a:p>
            <a:r>
              <a:rPr lang="en-US" dirty="0" smtClean="0"/>
              <a:t>Develop a </a:t>
            </a:r>
            <a:r>
              <a:rPr lang="en-US" dirty="0" smtClean="0"/>
              <a:t>critical minerals workforce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907" y="1783472"/>
            <a:ext cx="3293160" cy="2283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371" y="4428231"/>
            <a:ext cx="2848499" cy="1664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6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256" y="365125"/>
            <a:ext cx="10050543" cy="1166151"/>
          </a:xfrm>
        </p:spPr>
        <p:txBody>
          <a:bodyPr>
            <a:normAutofit/>
          </a:bodyPr>
          <a:lstStyle/>
          <a:p>
            <a:r>
              <a:rPr lang="en-US" dirty="0" smtClean="0"/>
              <a:t>To summarize…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03255" y="1531276"/>
            <a:ext cx="10050544" cy="4641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U.S. has a </a:t>
            </a:r>
            <a:r>
              <a:rPr lang="en-US" i="1" dirty="0" smtClean="0"/>
              <a:t>mixed history </a:t>
            </a:r>
            <a:r>
              <a:rPr lang="en-US" dirty="0" smtClean="0"/>
              <a:t>of effective minerals policy</a:t>
            </a:r>
          </a:p>
          <a:p>
            <a:r>
              <a:rPr lang="en-US" dirty="0" smtClean="0"/>
              <a:t>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century, periods of effective minerals policy were driven by outside forces such as military conflict &amp; the Cold War</a:t>
            </a:r>
            <a:endParaRPr lang="en-US" dirty="0" smtClean="0"/>
          </a:p>
          <a:p>
            <a:r>
              <a:rPr lang="en-US" dirty="0" smtClean="0"/>
              <a:t>The current </a:t>
            </a:r>
            <a:r>
              <a:rPr lang="en-US" b="1" i="1" dirty="0" smtClean="0"/>
              <a:t>critical minerals </a:t>
            </a:r>
            <a:r>
              <a:rPr lang="en-US" dirty="0" smtClean="0"/>
              <a:t>issue arose during a period of post-Cold War policy complacency, ca. 1995 – 2015</a:t>
            </a:r>
          </a:p>
          <a:p>
            <a:r>
              <a:rPr lang="en-US" dirty="0" smtClean="0"/>
              <a:t>Recent U.S. federal policy actions were largely driven by a call to action from </a:t>
            </a:r>
            <a:r>
              <a:rPr lang="en-US" b="1" i="1" dirty="0" smtClean="0"/>
              <a:t>scientists </a:t>
            </a:r>
          </a:p>
          <a:p>
            <a:r>
              <a:rPr lang="en-US" dirty="0" smtClean="0"/>
              <a:t>The U.S. is now in a period of aggressive policy actions aimed at ensuring a stable supply of critical minerals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7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082" y="25921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sz="3200" u="sng" dirty="0" smtClean="0">
                <a:solidFill>
                  <a:srgbClr val="006FB9"/>
                </a:solidFill>
              </a:rPr>
              <a:t>david.spears@energy.virginia.gov</a:t>
            </a:r>
            <a:endParaRPr lang="en-US" sz="3200" u="sng" dirty="0">
              <a:solidFill>
                <a:srgbClr val="006FB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of “public policy”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“…the </a:t>
            </a:r>
            <a:r>
              <a:rPr lang="en-US" dirty="0"/>
              <a:t>sum total of government actions from signals of intent to the final </a:t>
            </a:r>
            <a:r>
              <a:rPr lang="en-US" dirty="0" smtClean="0"/>
              <a:t>outcomes.” </a:t>
            </a:r>
            <a:r>
              <a:rPr lang="en-US" dirty="0"/>
              <a:t>(</a:t>
            </a:r>
            <a:r>
              <a:rPr lang="en-US" dirty="0" err="1"/>
              <a:t>Cairney</a:t>
            </a:r>
            <a:r>
              <a:rPr lang="en-US" dirty="0"/>
              <a:t>, 2012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“…a </a:t>
            </a:r>
            <a:r>
              <a:rPr lang="en-US" dirty="0"/>
              <a:t>system of laws, regulatory measures, courses of action, and funding priorities concerning a given topic promulgated by a governmental entity or its </a:t>
            </a:r>
            <a:r>
              <a:rPr lang="en-US" dirty="0" smtClean="0"/>
              <a:t>representatives.” (Kirkpatrick, 2000)</a:t>
            </a:r>
          </a:p>
          <a:p>
            <a:r>
              <a:rPr lang="en-US" dirty="0" smtClean="0"/>
              <a:t>“…</a:t>
            </a:r>
            <a:r>
              <a:rPr lang="en-US" dirty="0"/>
              <a:t> the means by which a government maintains order or addresses the needs of its citizens through actions defined by its </a:t>
            </a:r>
            <a:r>
              <a:rPr lang="en-US" dirty="0" smtClean="0"/>
              <a:t>constitution.”(White, 2015)</a:t>
            </a:r>
          </a:p>
          <a:p>
            <a:r>
              <a:rPr lang="en-US" dirty="0" smtClean="0"/>
              <a:t>“…whatever the government decides to do or not to do.” (Dye, 2005)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7939" y="5201587"/>
            <a:ext cx="10984487" cy="71952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682" y="137835"/>
            <a:ext cx="1760812" cy="16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6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461" y="198437"/>
            <a:ext cx="775659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Definitions of “critical minerals”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45776" y="1751308"/>
            <a:ext cx="10515600" cy="44340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“…</a:t>
            </a:r>
            <a:r>
              <a:rPr lang="en-US" dirty="0"/>
              <a:t> mineral resources that are </a:t>
            </a:r>
            <a:r>
              <a:rPr lang="en-US" b="1" dirty="0"/>
              <a:t>essential to the economy and whose supply may be disrupted</a:t>
            </a:r>
            <a:r>
              <a:rPr lang="en-US" dirty="0" smtClean="0"/>
              <a:t>.” (American Geosciences Institute)</a:t>
            </a:r>
          </a:p>
          <a:p>
            <a:r>
              <a:rPr lang="en-US" dirty="0" smtClean="0"/>
              <a:t>“Minerals…</a:t>
            </a:r>
            <a:r>
              <a:rPr lang="en-US" b="1" dirty="0" smtClean="0"/>
              <a:t>essential </a:t>
            </a:r>
            <a:r>
              <a:rPr lang="en-US" b="1" dirty="0"/>
              <a:t>to the economic and national security of the United States</a:t>
            </a:r>
            <a:r>
              <a:rPr lang="en-US" dirty="0"/>
              <a:t> and </a:t>
            </a:r>
            <a:r>
              <a:rPr lang="en-US" dirty="0" smtClean="0"/>
              <a:t>[for which] the </a:t>
            </a:r>
            <a:r>
              <a:rPr lang="en-US" b="1" dirty="0"/>
              <a:t>U.S. is dependent on </a:t>
            </a:r>
            <a:r>
              <a:rPr lang="en-US" b="1" dirty="0" smtClean="0"/>
              <a:t>imports</a:t>
            </a:r>
            <a:r>
              <a:rPr lang="en-US" dirty="0" smtClean="0"/>
              <a:t>…for </a:t>
            </a:r>
            <a:r>
              <a:rPr lang="en-US" dirty="0"/>
              <a:t>most if not all of our domestic supply</a:t>
            </a:r>
            <a:r>
              <a:rPr lang="en-US" dirty="0" smtClean="0"/>
              <a:t>.” (Society for Mining, Metallurgy, and Exploration)</a:t>
            </a:r>
          </a:p>
          <a:p>
            <a:r>
              <a:rPr lang="en-US" dirty="0"/>
              <a:t>a mineral (1) identified to be a nonfuel mineral or mineral material </a:t>
            </a:r>
            <a:r>
              <a:rPr lang="en-US" b="1" dirty="0"/>
              <a:t>essential to the economic and national security </a:t>
            </a:r>
            <a:r>
              <a:rPr lang="en-US" dirty="0"/>
              <a:t>of the United States, (2) from a </a:t>
            </a:r>
            <a:r>
              <a:rPr lang="en-US" b="1" dirty="0"/>
              <a:t>supply chain that is vulnerable to disruption</a:t>
            </a:r>
            <a:r>
              <a:rPr lang="en-US" dirty="0"/>
              <a:t>, and (3) that serves an essential function</a:t>
            </a:r>
            <a:r>
              <a:rPr lang="en-US" b="1" dirty="0"/>
              <a:t> </a:t>
            </a:r>
            <a:r>
              <a:rPr lang="en-US" dirty="0"/>
              <a:t>in the manufacturing of a product, the absence of which would have substantial consequences for the U.S. economy or national security</a:t>
            </a:r>
            <a:r>
              <a:rPr lang="en-US" dirty="0" smtClean="0"/>
              <a:t>” (Presidential Executive Order No. 13817)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059" y="198437"/>
            <a:ext cx="2291820" cy="14921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8462" y="4157662"/>
            <a:ext cx="6753952" cy="38576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0075" y="4543425"/>
            <a:ext cx="6256688" cy="37026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365125"/>
            <a:ext cx="10893456" cy="118346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 brief history of U.S. minerals </a:t>
            </a:r>
            <a:r>
              <a:rPr lang="en-US" sz="4000" b="1" dirty="0" smtClean="0"/>
              <a:t>policy I – The 19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</a:t>
            </a:r>
            <a:r>
              <a:rPr lang="en-US" sz="4000" b="1" dirty="0" smtClean="0"/>
              <a:t>Century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68188" y="1548593"/>
            <a:ext cx="5916706" cy="43143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American Civil War 1861-65</a:t>
            </a:r>
          </a:p>
          <a:p>
            <a:pPr lvl="1"/>
            <a:r>
              <a:rPr lang="en-US" dirty="0" smtClean="0"/>
              <a:t>Stop the flow of iron, lead, niter, and </a:t>
            </a:r>
            <a:r>
              <a:rPr lang="en-US" dirty="0" smtClean="0"/>
              <a:t>salt to the Confederate States of America</a:t>
            </a:r>
          </a:p>
          <a:p>
            <a:pPr lvl="1"/>
            <a:r>
              <a:rPr lang="en-US" dirty="0" smtClean="0"/>
              <a:t>Conducted through direct military engagement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 smtClean="0"/>
              <a:t>Mining Law of 1872</a:t>
            </a:r>
          </a:p>
          <a:p>
            <a:pPr lvl="1"/>
            <a:r>
              <a:rPr lang="en-US" dirty="0" smtClean="0"/>
              <a:t>Regulated </a:t>
            </a:r>
            <a:r>
              <a:rPr lang="en-US" dirty="0" smtClean="0"/>
              <a:t>mineral claims on federal </a:t>
            </a:r>
            <a:r>
              <a:rPr lang="en-US" dirty="0" smtClean="0"/>
              <a:t>lands</a:t>
            </a:r>
          </a:p>
          <a:p>
            <a:pPr lvl="1"/>
            <a:r>
              <a:rPr lang="en-US" dirty="0" smtClean="0"/>
              <a:t>Emphasis on </a:t>
            </a:r>
            <a:r>
              <a:rPr lang="en-US" i="1" dirty="0" smtClean="0"/>
              <a:t>access</a:t>
            </a:r>
            <a:r>
              <a:rPr lang="en-US" dirty="0" smtClean="0"/>
              <a:t> to resources</a:t>
            </a:r>
          </a:p>
          <a:p>
            <a:pPr lvl="1"/>
            <a:r>
              <a:rPr lang="en-US" dirty="0" smtClean="0"/>
              <a:t>Minimal strategic concerns</a:t>
            </a:r>
          </a:p>
          <a:p>
            <a:pPr lvl="1"/>
            <a:r>
              <a:rPr lang="en-US" dirty="0" smtClean="0"/>
              <a:t>Little emphasis on revenue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082" y="1825625"/>
            <a:ext cx="4787562" cy="32483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61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08961" cy="11952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brief history of U.S. minerals </a:t>
            </a:r>
            <a:r>
              <a:rPr lang="en-US" b="1" dirty="0" smtClean="0"/>
              <a:t>policy </a:t>
            </a:r>
            <a:r>
              <a:rPr lang="en-US" b="1" dirty="0" smtClean="0"/>
              <a:t>II</a:t>
            </a:r>
            <a:r>
              <a:rPr lang="en-US" b="1" dirty="0" smtClean="0"/>
              <a:t> </a:t>
            </a:r>
            <a:r>
              <a:rPr lang="en-US" b="1" dirty="0" smtClean="0"/>
              <a:t>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First </a:t>
            </a:r>
            <a:r>
              <a:rPr lang="en-US" b="1" dirty="0" smtClean="0"/>
              <a:t>half of the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46212" y="1864659"/>
            <a:ext cx="5569741" cy="3803943"/>
          </a:xfrm>
        </p:spPr>
        <p:txBody>
          <a:bodyPr/>
          <a:lstStyle/>
          <a:p>
            <a:r>
              <a:rPr lang="en-US" dirty="0" smtClean="0"/>
              <a:t>1910 - U.S</a:t>
            </a:r>
            <a:r>
              <a:rPr lang="en-US" dirty="0" smtClean="0"/>
              <a:t>. Bureau of </a:t>
            </a:r>
            <a:r>
              <a:rPr lang="en-US" dirty="0" smtClean="0"/>
              <a:t>Mines established  </a:t>
            </a:r>
          </a:p>
          <a:p>
            <a:r>
              <a:rPr lang="en-US" dirty="0" smtClean="0"/>
              <a:t>Mineral </a:t>
            </a:r>
            <a:r>
              <a:rPr lang="en-US" dirty="0" smtClean="0"/>
              <a:t>Leasing Act of 1920</a:t>
            </a:r>
          </a:p>
          <a:p>
            <a:r>
              <a:rPr lang="en-US" dirty="0" smtClean="0"/>
              <a:t>Strategic Minerals Act of </a:t>
            </a:r>
            <a:r>
              <a:rPr lang="en-US" dirty="0" smtClean="0"/>
              <a:t>1939*</a:t>
            </a:r>
            <a:endParaRPr lang="en-US" dirty="0" smtClean="0"/>
          </a:p>
          <a:p>
            <a:r>
              <a:rPr lang="en-US" dirty="0" smtClean="0"/>
              <a:t>Strategic and </a:t>
            </a:r>
            <a:r>
              <a:rPr lang="en-US" b="1" dirty="0" smtClean="0"/>
              <a:t>Critical</a:t>
            </a:r>
            <a:r>
              <a:rPr lang="en-US" dirty="0" smtClean="0"/>
              <a:t> </a:t>
            </a:r>
            <a:r>
              <a:rPr lang="en-US" b="1" dirty="0" smtClean="0"/>
              <a:t>Minerals</a:t>
            </a:r>
            <a:r>
              <a:rPr lang="en-US" dirty="0" smtClean="0"/>
              <a:t> Stockpiling Act of 1946</a:t>
            </a:r>
          </a:p>
          <a:p>
            <a:r>
              <a:rPr lang="en-US" dirty="0" smtClean="0"/>
              <a:t>Defense Production Act of </a:t>
            </a:r>
            <a:r>
              <a:rPr lang="en-US" dirty="0" smtClean="0"/>
              <a:t>1950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SS_Iowa.jpg"/>
          <p:cNvPicPr>
            <a:picLocks noChangeAspect="1"/>
          </p:cNvPicPr>
          <p:nvPr/>
        </p:nvPicPr>
        <p:blipFill>
          <a:blip r:embed="rId4" cstate="print"/>
          <a:srcRect t="26198" b="18265"/>
          <a:stretch>
            <a:fillRect/>
          </a:stretch>
        </p:blipFill>
        <p:spPr>
          <a:xfrm>
            <a:off x="7030793" y="1593683"/>
            <a:ext cx="4323007" cy="1962878"/>
          </a:xfrm>
          <a:prstGeom prst="rect">
            <a:avLst/>
          </a:prstGeom>
        </p:spPr>
      </p:pic>
      <p:pic>
        <p:nvPicPr>
          <p:cNvPr id="10" name="Picture 9" descr="MushroomClou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62979" y="3825760"/>
            <a:ext cx="2701185" cy="2114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2830" y="5215615"/>
            <a:ext cx="734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*domestic stockpiles were quickly depleted when the U.S. joined the conflict in 1941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19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 brief history of U.S. minerals </a:t>
            </a:r>
            <a:r>
              <a:rPr lang="en-US" sz="4000" b="1" dirty="0" smtClean="0"/>
              <a:t>policy </a:t>
            </a:r>
            <a:r>
              <a:rPr lang="en-US" sz="4000" b="1" dirty="0" smtClean="0"/>
              <a:t>III </a:t>
            </a:r>
            <a:r>
              <a:rPr lang="en-US" sz="4000" b="1" dirty="0" smtClean="0"/>
              <a:t>– </a:t>
            </a:r>
            <a:br>
              <a:rPr lang="en-US" sz="4000" b="1" dirty="0" smtClean="0"/>
            </a:br>
            <a:r>
              <a:rPr lang="en-US" sz="4000" b="1" dirty="0" smtClean="0"/>
              <a:t>Second </a:t>
            </a:r>
            <a:r>
              <a:rPr lang="en-US" sz="4000" b="1" dirty="0" smtClean="0"/>
              <a:t>half of the 20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century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010351"/>
            <a:ext cx="7588624" cy="4162075"/>
          </a:xfrm>
        </p:spPr>
        <p:txBody>
          <a:bodyPr>
            <a:normAutofit/>
          </a:bodyPr>
          <a:lstStyle/>
          <a:p>
            <a:r>
              <a:rPr lang="en-US" dirty="0"/>
              <a:t>1951 – </a:t>
            </a:r>
            <a:r>
              <a:rPr lang="en-US" dirty="0" smtClean="0"/>
              <a:t>President’s </a:t>
            </a:r>
            <a:r>
              <a:rPr lang="en-US" dirty="0" smtClean="0"/>
              <a:t>Materials Policy Commission </a:t>
            </a:r>
          </a:p>
          <a:p>
            <a:r>
              <a:rPr lang="en-US" dirty="0" smtClean="0"/>
              <a:t>Mining and Mineral Policy Act of 1970</a:t>
            </a:r>
          </a:p>
          <a:p>
            <a:r>
              <a:rPr lang="en-US" dirty="0" smtClean="0"/>
              <a:t>1979 – Strategic and </a:t>
            </a:r>
            <a:r>
              <a:rPr lang="en-US" b="1" dirty="0" smtClean="0"/>
              <a:t>Critical Minerals </a:t>
            </a:r>
            <a:r>
              <a:rPr lang="en-US" dirty="0" smtClean="0"/>
              <a:t>Stockpiling Revision Act</a:t>
            </a:r>
          </a:p>
          <a:p>
            <a:r>
              <a:rPr lang="en-US" dirty="0" smtClean="0"/>
              <a:t>National Materials and Minerals Policy, Research, and Development Act of 1980</a:t>
            </a:r>
          </a:p>
          <a:p>
            <a:r>
              <a:rPr lang="en-US" dirty="0" smtClean="0"/>
              <a:t>National </a:t>
            </a:r>
            <a:r>
              <a:rPr lang="en-US" b="1" dirty="0" smtClean="0"/>
              <a:t>Critical Materials </a:t>
            </a:r>
            <a:r>
              <a:rPr lang="en-US" dirty="0" smtClean="0"/>
              <a:t>Act of 1984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085" y="2527899"/>
            <a:ext cx="3059574" cy="23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340" y="365125"/>
            <a:ext cx="1017045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A brief history of U.S. minerals policy </a:t>
            </a:r>
            <a:r>
              <a:rPr lang="en-US" sz="4000" b="1" dirty="0" smtClean="0"/>
              <a:t>IV – </a:t>
            </a:r>
            <a:br>
              <a:rPr lang="en-US" sz="4000" b="1" dirty="0" smtClean="0"/>
            </a:br>
            <a:r>
              <a:rPr lang="en-US" sz="4000" b="1" dirty="0" smtClean="0"/>
              <a:t>End </a:t>
            </a:r>
            <a:r>
              <a:rPr lang="en-US" sz="4000" b="1" dirty="0" smtClean="0"/>
              <a:t>of the Cold War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199" y="2010351"/>
            <a:ext cx="7122459" cy="4162075"/>
          </a:xfrm>
        </p:spPr>
        <p:txBody>
          <a:bodyPr>
            <a:normAutofit/>
          </a:bodyPr>
          <a:lstStyle/>
          <a:p>
            <a:r>
              <a:rPr lang="en-US" dirty="0"/>
              <a:t>1991 - Collapse of Soviet </a:t>
            </a:r>
            <a:r>
              <a:rPr lang="en-US" dirty="0" smtClean="0"/>
              <a:t>Union </a:t>
            </a:r>
            <a:r>
              <a:rPr lang="en-US" dirty="0"/>
              <a:t>greatly reduced threat of large-scale military conflict </a:t>
            </a:r>
          </a:p>
          <a:p>
            <a:r>
              <a:rPr lang="en-US" dirty="0" smtClean="0"/>
              <a:t>1992 </a:t>
            </a:r>
            <a:r>
              <a:rPr lang="en-US" dirty="0"/>
              <a:t>– DoD determined most of National Defense Stockpile was no longer needed</a:t>
            </a:r>
          </a:p>
          <a:p>
            <a:r>
              <a:rPr lang="en-US" dirty="0" smtClean="0"/>
              <a:t>1993 </a:t>
            </a:r>
            <a:r>
              <a:rPr lang="en-US" dirty="0" smtClean="0"/>
              <a:t>- Congress ordered </a:t>
            </a:r>
            <a:r>
              <a:rPr lang="en-US" dirty="0"/>
              <a:t>liquidation of much of </a:t>
            </a:r>
            <a:r>
              <a:rPr lang="en-US" dirty="0" smtClean="0"/>
              <a:t>NDS and </a:t>
            </a:r>
            <a:r>
              <a:rPr lang="en-US" dirty="0"/>
              <a:t>applauded the budget implications of liquidating the </a:t>
            </a:r>
            <a:r>
              <a:rPr lang="en-US" dirty="0" smtClean="0"/>
              <a:t>stockpile</a:t>
            </a:r>
            <a:endParaRPr lang="en-US" dirty="0"/>
          </a:p>
          <a:p>
            <a:r>
              <a:rPr lang="en-US" dirty="0" smtClean="0"/>
              <a:t>1996 - U.S. Bureau of Mines abolished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658" y="2440657"/>
            <a:ext cx="3881446" cy="26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988" y="1363851"/>
            <a:ext cx="10170459" cy="37367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Thus, the 20</a:t>
            </a:r>
            <a:r>
              <a:rPr lang="en-US" b="1" baseline="30000" dirty="0" smtClean="0"/>
              <a:t>th</a:t>
            </a:r>
            <a:r>
              <a:rPr lang="en-US" b="1" dirty="0" smtClean="0"/>
              <a:t> century was a period of aggressive U.S. minerals policy, driven by war and the threat of war.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This period ended with the end of the Cold War.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970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Century – A New Era of Energy-Critical Elements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2037489"/>
            <a:ext cx="7839635" cy="3898724"/>
          </a:xfrm>
        </p:spPr>
        <p:txBody>
          <a:bodyPr>
            <a:normAutofit/>
          </a:bodyPr>
          <a:lstStyle/>
          <a:p>
            <a:r>
              <a:rPr lang="en-US" dirty="0"/>
              <a:t>Increased manufacture of cell phones, solar panels, wind turbines, high-efficiency lighting, new-tech batteries</a:t>
            </a:r>
          </a:p>
          <a:p>
            <a:r>
              <a:rPr lang="en-US" dirty="0"/>
              <a:t>U.S. minerals industry poorly positioned to meet need</a:t>
            </a:r>
          </a:p>
          <a:p>
            <a:r>
              <a:rPr lang="en-US" dirty="0"/>
              <a:t>At-risk global supplies</a:t>
            </a:r>
          </a:p>
          <a:p>
            <a:r>
              <a:rPr lang="en-US" dirty="0"/>
              <a:t>U.S. federal minerals policy inadequate to assure low-risk supplies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0" y="6172427"/>
            <a:ext cx="2604787" cy="69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91173" y="6424622"/>
            <a:ext cx="9200827" cy="433378"/>
          </a:xfrm>
          <a:prstGeom prst="rect">
            <a:avLst/>
          </a:prstGeom>
          <a:solidFill>
            <a:srgbClr val="00A65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363851"/>
            <a:ext cx="557939" cy="774915"/>
          </a:xfrm>
          <a:prstGeom prst="rect">
            <a:avLst/>
          </a:prstGeom>
          <a:solidFill>
            <a:srgbClr val="006FB9"/>
          </a:solidFill>
          <a:ln>
            <a:solidFill>
              <a:srgbClr val="006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3526" y="64246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energy.virginia.gov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88834"/>
            <a:ext cx="557939" cy="774915"/>
          </a:xfrm>
          <a:prstGeom prst="rect">
            <a:avLst/>
          </a:prstGeom>
          <a:solidFill>
            <a:srgbClr val="00AAEB"/>
          </a:solidFill>
          <a:ln>
            <a:solidFill>
              <a:srgbClr val="00A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231" y="3735197"/>
            <a:ext cx="2975675" cy="2201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518" y="1446688"/>
            <a:ext cx="2136658" cy="18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24279</TotalTime>
  <Words>1484</Words>
  <Application>Microsoft Office PowerPoint</Application>
  <PresentationFormat>Widescreen</PresentationFormat>
  <Paragraphs>137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U.S. Minerals Policy and the Rise of the Critical Minerals Agenda</vt:lpstr>
      <vt:lpstr>Definitions of “public policy”</vt:lpstr>
      <vt:lpstr>Definitions of “critical minerals”</vt:lpstr>
      <vt:lpstr>A brief history of U.S. minerals policy I – The 19th Century</vt:lpstr>
      <vt:lpstr>A brief history of U.S. minerals policy II –  First half of the 20th century</vt:lpstr>
      <vt:lpstr>A brief history of U.S. minerals policy III –  Second half of the 20th century</vt:lpstr>
      <vt:lpstr>A brief history of U.S. minerals policy IV –  End of the Cold War</vt:lpstr>
      <vt:lpstr>Thus, the 20th century was a period of aggressive U.S. minerals policy, driven by war and the threat of war.   This period ended with the end of the Cold War. </vt:lpstr>
      <vt:lpstr>The 21st Century – A New Era of Energy-Critical Elements</vt:lpstr>
      <vt:lpstr>2002 – Mountain Pass, the only U.S. REE mine, shuts down</vt:lpstr>
      <vt:lpstr>The Rare Earths Trade Dispute of 2010</vt:lpstr>
      <vt:lpstr>The Wake-up Call – 2008 - 2012</vt:lpstr>
      <vt:lpstr>PowerPoint Presentation</vt:lpstr>
      <vt:lpstr>The Federal Response  I – Rebirth of a U.S. Minerals Policy</vt:lpstr>
      <vt:lpstr>The Federal Response  II – Rebirth of a U.S. Minerals Policy</vt:lpstr>
      <vt:lpstr>Federal Response III –  The Consolidated Appropriations Act of 2021 </vt:lpstr>
      <vt:lpstr>The U.S. Critical Minerals Agenda</vt:lpstr>
      <vt:lpstr>To summarize…</vt:lpstr>
      <vt:lpstr>Thank you! david.spears@energy.virginia.gov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Spears</dc:creator>
  <cp:lastModifiedBy>David Spears</cp:lastModifiedBy>
  <cp:revision>102</cp:revision>
  <dcterms:created xsi:type="dcterms:W3CDTF">2021-09-23T12:43:46Z</dcterms:created>
  <dcterms:modified xsi:type="dcterms:W3CDTF">2021-10-14T03:40:56Z</dcterms:modified>
</cp:coreProperties>
</file>