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9" r:id="rId3"/>
    <p:sldId id="257" r:id="rId4"/>
    <p:sldId id="258" r:id="rId5"/>
    <p:sldId id="274" r:id="rId6"/>
    <p:sldId id="261" r:id="rId7"/>
    <p:sldId id="275" r:id="rId8"/>
    <p:sldId id="276" r:id="rId9"/>
    <p:sldId id="283" r:id="rId10"/>
    <p:sldId id="279" r:id="rId11"/>
    <p:sldId id="267" r:id="rId12"/>
    <p:sldId id="281" r:id="rId13"/>
    <p:sldId id="284" r:id="rId14"/>
    <p:sldId id="272" r:id="rId15"/>
    <p:sldId id="280" r:id="rId16"/>
    <p:sldId id="271" r:id="rId17"/>
    <p:sldId id="270" r:id="rId18"/>
    <p:sldId id="273" r:id="rId1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on" initials="An" lastIdx="1" clrIdx="0">
    <p:extLst>
      <p:ext uri="{19B8F6BF-5375-455C-9EA6-DF929625EA0E}">
        <p15:presenceInfo xmlns:p15="http://schemas.microsoft.com/office/powerpoint/2012/main" userId="Ann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C7A5"/>
    <a:srgbClr val="FFB87A"/>
    <a:srgbClr val="000000"/>
    <a:srgbClr val="FF7C8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75520" autoAdjust="0"/>
  </p:normalViewPr>
  <p:slideViewPr>
    <p:cSldViewPr snapToGrid="0">
      <p:cViewPr varScale="1">
        <p:scale>
          <a:sx n="65" d="100"/>
          <a:sy n="65" d="100"/>
        </p:scale>
        <p:origin x="84" y="510"/>
      </p:cViewPr>
      <p:guideLst/>
    </p:cSldViewPr>
  </p:slideViewPr>
  <p:outlineViewPr>
    <p:cViewPr>
      <p:scale>
        <a:sx n="33" d="100"/>
        <a:sy n="33" d="100"/>
      </p:scale>
      <p:origin x="0" y="-142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Docs\JHW%20Docs\Manuscripts\ARJ\ARJ%20Manuscript%20Coconino%20extent%20v2\ARJ%20Manuscript%20files\xbed%20data%20dips%20and%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ocs\JHW%20Docs\Manuscripts\cross-bed%20dips\data%20for%20GSA%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ocs\JHW%20Docs\Manuscripts\cross-bed%20dips\data%20for%20GSA%20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mn-lt"/>
                <a:ea typeface="+mn-ea"/>
                <a:cs typeface="+mn-cs"/>
              </a:defRPr>
            </a:pPr>
            <a:r>
              <a:rPr lang="en-US" sz="1200" b="1" i="0" baseline="0">
                <a:effectLst/>
              </a:rPr>
              <a:t>Cross-bed Dip Data for Coconino Ss</a:t>
            </a:r>
            <a:r>
              <a:rPr lang="en-US" sz="1200" b="0" i="0" baseline="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65000"/>
                    <a:lumOff val="35000"/>
                  </a:sysClr>
                </a:solidFill>
              </a:defRPr>
            </a:pPr>
            <a:r>
              <a:rPr lang="en-US" sz="1200" b="1" i="0" baseline="0">
                <a:effectLst/>
              </a:rPr>
              <a:t>n = 214 (Whitmore)</a:t>
            </a:r>
            <a:endParaRPr lang="en-US" sz="1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65000"/>
                    <a:lumOff val="35000"/>
                  </a:sysClr>
                </a:solidFill>
              </a:defRPr>
            </a:pPr>
            <a:endParaRPr lang="en-US" sz="1200">
              <a:effectLst/>
            </a:endParaRPr>
          </a:p>
        </c:rich>
      </c:tx>
      <c:layout>
        <c:manualLayout>
          <c:xMode val="edge"/>
          <c:yMode val="edge"/>
          <c:x val="0.26496522309711285"/>
          <c:y val="3.240740740740740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'Whitmore Coconino'!$K$23</c:f>
              <c:strCache>
                <c:ptCount val="1"/>
                <c:pt idx="0">
                  <c:v>%</c:v>
                </c:pt>
              </c:strCache>
            </c:strRef>
          </c:tx>
          <c:spPr>
            <a:solidFill>
              <a:schemeClr val="accent1"/>
            </a:solidFill>
            <a:ln>
              <a:noFill/>
            </a:ln>
            <a:effectLst/>
          </c:spPr>
          <c:invertIfNegative val="0"/>
          <c:cat>
            <c:strRef>
              <c:f>'Whitmore Coconino'!$J$24:$J$30</c:f>
              <c:strCache>
                <c:ptCount val="7"/>
                <c:pt idx="0">
                  <c:v>0-5</c:v>
                </c:pt>
                <c:pt idx="1">
                  <c:v>5-10</c:v>
                </c:pt>
                <c:pt idx="2">
                  <c:v>10-15</c:v>
                </c:pt>
                <c:pt idx="3">
                  <c:v>15-20</c:v>
                </c:pt>
                <c:pt idx="4">
                  <c:v>20-25</c:v>
                </c:pt>
                <c:pt idx="5">
                  <c:v>25-30</c:v>
                </c:pt>
                <c:pt idx="6">
                  <c:v>30-35</c:v>
                </c:pt>
              </c:strCache>
            </c:strRef>
          </c:cat>
          <c:val>
            <c:numRef>
              <c:f>'Whitmore Coconino'!$K$24:$K$30</c:f>
              <c:numCache>
                <c:formatCode>0.0</c:formatCode>
                <c:ptCount val="7"/>
                <c:pt idx="0">
                  <c:v>1.8691588785046727</c:v>
                </c:pt>
                <c:pt idx="1">
                  <c:v>2.8037383177570092</c:v>
                </c:pt>
                <c:pt idx="2">
                  <c:v>10.747663551401869</c:v>
                </c:pt>
                <c:pt idx="3">
                  <c:v>22.429906542056074</c:v>
                </c:pt>
                <c:pt idx="4">
                  <c:v>42.056074766355138</c:v>
                </c:pt>
                <c:pt idx="5">
                  <c:v>18.22429906542056</c:v>
                </c:pt>
                <c:pt idx="6">
                  <c:v>1.8691588785046727</c:v>
                </c:pt>
              </c:numCache>
            </c:numRef>
          </c:val>
          <c:extLst>
            <c:ext xmlns:c16="http://schemas.microsoft.com/office/drawing/2014/chart" uri="{C3380CC4-5D6E-409C-BE32-E72D297353CC}">
              <c16:uniqueId val="{00000000-8794-4A51-A12A-F72D164BC910}"/>
            </c:ext>
          </c:extLst>
        </c:ser>
        <c:dLbls>
          <c:showLegendKey val="0"/>
          <c:showVal val="0"/>
          <c:showCatName val="0"/>
          <c:showSerName val="0"/>
          <c:showPercent val="0"/>
          <c:showBubbleSize val="0"/>
        </c:dLbls>
        <c:gapWidth val="219"/>
        <c:overlap val="-27"/>
        <c:axId val="423545328"/>
        <c:axId val="423539088"/>
      </c:barChart>
      <c:catAx>
        <c:axId val="42354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Angle of Cross-bed Dip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539088"/>
        <c:crosses val="autoZero"/>
        <c:auto val="0"/>
        <c:lblAlgn val="ctr"/>
        <c:lblOffset val="100"/>
        <c:noMultiLvlLbl val="0"/>
      </c:catAx>
      <c:valAx>
        <c:axId val="42353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545328"/>
        <c:crosses val="autoZero"/>
        <c:crossBetween val="between"/>
      </c:valAx>
      <c:spPr>
        <a:noFill/>
        <a:ln w="19050">
          <a:noFill/>
        </a:ln>
        <a:effectLst/>
      </c:spPr>
    </c:plotArea>
    <c:plotVisOnly val="1"/>
    <c:dispBlanksAs val="gap"/>
    <c:showDLblsOverMax val="0"/>
  </c:chart>
  <c:spPr>
    <a:solidFill>
      <a:schemeClr val="bg1"/>
    </a:solidFill>
    <a:ln w="1905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59098862642175E-2"/>
          <c:y val="2.5398934959719632E-2"/>
          <c:w val="0.88179221347331582"/>
          <c:h val="0.61542942970279002"/>
        </c:manualLayout>
      </c:layout>
      <c:barChart>
        <c:barDir val="col"/>
        <c:grouping val="clustered"/>
        <c:varyColors val="0"/>
        <c:ser>
          <c:idx val="0"/>
          <c:order val="0"/>
          <c:tx>
            <c:strRef>
              <c:f>summaries!$BJ$5</c:f>
              <c:strCache>
                <c:ptCount val="1"/>
                <c:pt idx="0">
                  <c:v>ss</c:v>
                </c:pt>
              </c:strCache>
            </c:strRef>
          </c:tx>
          <c:spPr>
            <a:solidFill>
              <a:schemeClr val="accent1"/>
            </a:solidFill>
            <a:ln>
              <a:noFill/>
            </a:ln>
            <a:effectLst/>
          </c:spPr>
          <c:invertIfNegative val="0"/>
          <c:cat>
            <c:numRef>
              <c:f>summaries!$BI$6:$BI$51</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cat>
          <c:val>
            <c:numRef>
              <c:f>summaries!$BJ$6:$BJ$51</c:f>
              <c:numCache>
                <c:formatCode>0.00</c:formatCode>
                <c:ptCount val="46"/>
                <c:pt idx="0">
                  <c:v>0</c:v>
                </c:pt>
                <c:pt idx="1">
                  <c:v>0</c:v>
                </c:pt>
                <c:pt idx="2">
                  <c:v>1.9076688286913394E-2</c:v>
                </c:pt>
                <c:pt idx="3">
                  <c:v>1.9076688286913394E-2</c:v>
                </c:pt>
                <c:pt idx="4">
                  <c:v>3.8153376573826787E-2</c:v>
                </c:pt>
                <c:pt idx="5">
                  <c:v>0.11446012972148034</c:v>
                </c:pt>
                <c:pt idx="6">
                  <c:v>5.7230064860740171E-2</c:v>
                </c:pt>
                <c:pt idx="7">
                  <c:v>0.20984357115604729</c:v>
                </c:pt>
                <c:pt idx="8">
                  <c:v>0.3052270125906143</c:v>
                </c:pt>
                <c:pt idx="9">
                  <c:v>0.66768409004196871</c:v>
                </c:pt>
                <c:pt idx="10">
                  <c:v>1.9648988935520793</c:v>
                </c:pt>
                <c:pt idx="11">
                  <c:v>3.1095001907668829</c:v>
                </c:pt>
                <c:pt idx="12">
                  <c:v>3.6627241510873709</c:v>
                </c:pt>
                <c:pt idx="13">
                  <c:v>3.4910339565051505</c:v>
                </c:pt>
                <c:pt idx="14">
                  <c:v>3.8344143456695914</c:v>
                </c:pt>
                <c:pt idx="15">
                  <c:v>4.9599389545974821</c:v>
                </c:pt>
                <c:pt idx="16">
                  <c:v>4.6547119420068679</c:v>
                </c:pt>
                <c:pt idx="17">
                  <c:v>5.3796260969095764</c:v>
                </c:pt>
                <c:pt idx="18">
                  <c:v>5.646699732926364</c:v>
                </c:pt>
                <c:pt idx="19">
                  <c:v>5.9328500572300653</c:v>
                </c:pt>
                <c:pt idx="20">
                  <c:v>6.9439145364364743</c:v>
                </c:pt>
                <c:pt idx="21">
                  <c:v>5.971003433803892</c:v>
                </c:pt>
                <c:pt idx="22">
                  <c:v>6.6196108355589462</c:v>
                </c:pt>
                <c:pt idx="23">
                  <c:v>5.5322396032048839</c:v>
                </c:pt>
                <c:pt idx="24">
                  <c:v>5.9328500572300653</c:v>
                </c:pt>
                <c:pt idx="25">
                  <c:v>5.3605494086226635</c:v>
                </c:pt>
                <c:pt idx="26">
                  <c:v>4.750095383441435</c:v>
                </c:pt>
                <c:pt idx="27">
                  <c:v>3.7199542159481109</c:v>
                </c:pt>
                <c:pt idx="28">
                  <c:v>3.7390309042350243</c:v>
                </c:pt>
                <c:pt idx="29">
                  <c:v>2.0602823349866464</c:v>
                </c:pt>
                <c:pt idx="30">
                  <c:v>2.3082792827165206</c:v>
                </c:pt>
                <c:pt idx="31">
                  <c:v>1.3735215566577643</c:v>
                </c:pt>
                <c:pt idx="32">
                  <c:v>0.8966043494849294</c:v>
                </c:pt>
                <c:pt idx="33">
                  <c:v>0.49599389545974815</c:v>
                </c:pt>
                <c:pt idx="34">
                  <c:v>0.19076688286913393</c:v>
                </c:pt>
                <c:pt idx="35">
                  <c:v>1.9076688286913394E-2</c:v>
                </c:pt>
                <c:pt idx="36">
                  <c:v>0</c:v>
                </c:pt>
                <c:pt idx="37">
                  <c:v>1.9076688286913394E-2</c:v>
                </c:pt>
                <c:pt idx="38">
                  <c:v>0</c:v>
                </c:pt>
                <c:pt idx="39">
                  <c:v>0</c:v>
                </c:pt>
                <c:pt idx="40">
                  <c:v>0</c:v>
                </c:pt>
                <c:pt idx="41">
                  <c:v>0</c:v>
                </c:pt>
                <c:pt idx="42">
                  <c:v>0</c:v>
                </c:pt>
                <c:pt idx="43">
                  <c:v>0</c:v>
                </c:pt>
                <c:pt idx="44">
                  <c:v>0</c:v>
                </c:pt>
                <c:pt idx="45">
                  <c:v>0</c:v>
                </c:pt>
              </c:numCache>
            </c:numRef>
          </c:val>
          <c:extLst>
            <c:ext xmlns:c16="http://schemas.microsoft.com/office/drawing/2014/chart" uri="{C3380CC4-5D6E-409C-BE32-E72D297353CC}">
              <c16:uniqueId val="{00000000-A8AA-4DB3-8958-D6CD9CE3F68D}"/>
            </c:ext>
          </c:extLst>
        </c:ser>
        <c:ser>
          <c:idx val="1"/>
          <c:order val="1"/>
          <c:tx>
            <c:strRef>
              <c:f>summaries!$BK$5</c:f>
              <c:strCache>
                <c:ptCount val="1"/>
                <c:pt idx="0">
                  <c:v>dune</c:v>
                </c:pt>
              </c:strCache>
            </c:strRef>
          </c:tx>
          <c:spPr>
            <a:solidFill>
              <a:schemeClr val="accent2"/>
            </a:solidFill>
            <a:ln>
              <a:noFill/>
            </a:ln>
            <a:effectLst/>
          </c:spPr>
          <c:invertIfNegative val="0"/>
          <c:cat>
            <c:numRef>
              <c:f>summaries!$BI$6:$BI$51</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cat>
          <c:val>
            <c:numRef>
              <c:f>summaries!$BK$6:$BK$51</c:f>
              <c:numCache>
                <c:formatCode>0.00</c:formatCode>
                <c:ptCount val="46"/>
                <c:pt idx="0">
                  <c:v>0</c:v>
                </c:pt>
                <c:pt idx="1">
                  <c:v>0.11695906432748539</c:v>
                </c:pt>
                <c:pt idx="2">
                  <c:v>0.35087719298245612</c:v>
                </c:pt>
                <c:pt idx="3">
                  <c:v>1.0526315789473684</c:v>
                </c:pt>
                <c:pt idx="4">
                  <c:v>1.4035087719298245</c:v>
                </c:pt>
                <c:pt idx="5">
                  <c:v>3.2748538011695909</c:v>
                </c:pt>
                <c:pt idx="6">
                  <c:v>3.6257309941520468</c:v>
                </c:pt>
                <c:pt idx="7">
                  <c:v>4.6783625730994149</c:v>
                </c:pt>
                <c:pt idx="8">
                  <c:v>5.730994152046784</c:v>
                </c:pt>
                <c:pt idx="9">
                  <c:v>5.2631578947368416</c:v>
                </c:pt>
                <c:pt idx="10">
                  <c:v>5.1461988304093573</c:v>
                </c:pt>
                <c:pt idx="11">
                  <c:v>4.2105263157894735</c:v>
                </c:pt>
                <c:pt idx="12">
                  <c:v>4.0935672514619883</c:v>
                </c:pt>
                <c:pt idx="13">
                  <c:v>5.6140350877192979</c:v>
                </c:pt>
                <c:pt idx="14">
                  <c:v>3.6257309941520468</c:v>
                </c:pt>
                <c:pt idx="15">
                  <c:v>3.2748538011695909</c:v>
                </c:pt>
                <c:pt idx="16">
                  <c:v>3.0409356725146197</c:v>
                </c:pt>
                <c:pt idx="17">
                  <c:v>1.5204678362573099</c:v>
                </c:pt>
                <c:pt idx="18">
                  <c:v>3.1578947368421053</c:v>
                </c:pt>
                <c:pt idx="19">
                  <c:v>1.8713450292397662</c:v>
                </c:pt>
                <c:pt idx="20">
                  <c:v>2.3391812865497075</c:v>
                </c:pt>
                <c:pt idx="21">
                  <c:v>1.6374269005847955</c:v>
                </c:pt>
                <c:pt idx="22">
                  <c:v>1.4035087719298245</c:v>
                </c:pt>
                <c:pt idx="23">
                  <c:v>1.7543859649122806</c:v>
                </c:pt>
                <c:pt idx="24">
                  <c:v>1.6374269005847955</c:v>
                </c:pt>
                <c:pt idx="25">
                  <c:v>2.2222222222222223</c:v>
                </c:pt>
                <c:pt idx="26">
                  <c:v>1.6374269005847955</c:v>
                </c:pt>
                <c:pt idx="27">
                  <c:v>2.2222222222222223</c:v>
                </c:pt>
                <c:pt idx="28">
                  <c:v>2.2222222222222223</c:v>
                </c:pt>
                <c:pt idx="29">
                  <c:v>1.9883040935672516</c:v>
                </c:pt>
                <c:pt idx="30">
                  <c:v>2.5730994152046787</c:v>
                </c:pt>
                <c:pt idx="31">
                  <c:v>3.1578947368421053</c:v>
                </c:pt>
                <c:pt idx="32">
                  <c:v>3.0409356725146197</c:v>
                </c:pt>
                <c:pt idx="33">
                  <c:v>2.9239766081871341</c:v>
                </c:pt>
                <c:pt idx="34">
                  <c:v>2.807017543859649</c:v>
                </c:pt>
                <c:pt idx="35">
                  <c:v>1.9883040935672516</c:v>
                </c:pt>
                <c:pt idx="36">
                  <c:v>0.81871345029239773</c:v>
                </c:pt>
                <c:pt idx="37">
                  <c:v>0.58479532163742687</c:v>
                </c:pt>
                <c:pt idx="38">
                  <c:v>0.70175438596491224</c:v>
                </c:pt>
                <c:pt idx="39">
                  <c:v>0.70175438596491224</c:v>
                </c:pt>
                <c:pt idx="40">
                  <c:v>0.46783625730994155</c:v>
                </c:pt>
                <c:pt idx="41">
                  <c:v>0</c:v>
                </c:pt>
                <c:pt idx="42">
                  <c:v>0.11695906432748539</c:v>
                </c:pt>
                <c:pt idx="43">
                  <c:v>0</c:v>
                </c:pt>
                <c:pt idx="44">
                  <c:v>0</c:v>
                </c:pt>
                <c:pt idx="45">
                  <c:v>0</c:v>
                </c:pt>
              </c:numCache>
            </c:numRef>
          </c:val>
          <c:extLst>
            <c:ext xmlns:c16="http://schemas.microsoft.com/office/drawing/2014/chart" uri="{C3380CC4-5D6E-409C-BE32-E72D297353CC}">
              <c16:uniqueId val="{00000001-A8AA-4DB3-8958-D6CD9CE3F68D}"/>
            </c:ext>
          </c:extLst>
        </c:ser>
        <c:dLbls>
          <c:showLegendKey val="0"/>
          <c:showVal val="0"/>
          <c:showCatName val="0"/>
          <c:showSerName val="0"/>
          <c:showPercent val="0"/>
          <c:showBubbleSize val="0"/>
        </c:dLbls>
        <c:gapWidth val="219"/>
        <c:overlap val="-27"/>
        <c:axId val="1974881456"/>
        <c:axId val="1974874800"/>
      </c:barChart>
      <c:catAx>
        <c:axId val="1974881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4874800"/>
        <c:crossesAt val="0"/>
        <c:auto val="1"/>
        <c:lblAlgn val="ctr"/>
        <c:lblOffset val="100"/>
        <c:noMultiLvlLbl val="0"/>
      </c:catAx>
      <c:valAx>
        <c:axId val="197487480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97488145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59098862642175E-2"/>
          <c:y val="2.5398934959719632E-2"/>
          <c:w val="0.88179221347331582"/>
          <c:h val="0.61542942970279002"/>
        </c:manualLayout>
      </c:layout>
      <c:barChart>
        <c:barDir val="col"/>
        <c:grouping val="clustered"/>
        <c:varyColors val="0"/>
        <c:ser>
          <c:idx val="0"/>
          <c:order val="0"/>
          <c:tx>
            <c:strRef>
              <c:f>summaries!$BJ$5</c:f>
              <c:strCache>
                <c:ptCount val="1"/>
                <c:pt idx="0">
                  <c:v>ss</c:v>
                </c:pt>
              </c:strCache>
            </c:strRef>
          </c:tx>
          <c:spPr>
            <a:solidFill>
              <a:schemeClr val="accent1"/>
            </a:solidFill>
            <a:ln>
              <a:noFill/>
            </a:ln>
            <a:effectLst/>
          </c:spPr>
          <c:invertIfNegative val="0"/>
          <c:cat>
            <c:numRef>
              <c:f>summaries!$BI$6:$BI$51</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cat>
          <c:val>
            <c:numRef>
              <c:f>summaries!$BJ$6:$BJ$51</c:f>
              <c:numCache>
                <c:formatCode>0.00</c:formatCode>
                <c:ptCount val="46"/>
                <c:pt idx="0">
                  <c:v>0</c:v>
                </c:pt>
                <c:pt idx="1">
                  <c:v>0</c:v>
                </c:pt>
                <c:pt idx="2">
                  <c:v>1.9076688286913394E-2</c:v>
                </c:pt>
                <c:pt idx="3">
                  <c:v>1.9076688286913394E-2</c:v>
                </c:pt>
                <c:pt idx="4">
                  <c:v>3.8153376573826787E-2</c:v>
                </c:pt>
                <c:pt idx="5">
                  <c:v>0.11446012972148034</c:v>
                </c:pt>
                <c:pt idx="6">
                  <c:v>5.7230064860740171E-2</c:v>
                </c:pt>
                <c:pt idx="7">
                  <c:v>0.20984357115604729</c:v>
                </c:pt>
                <c:pt idx="8">
                  <c:v>0.3052270125906143</c:v>
                </c:pt>
                <c:pt idx="9">
                  <c:v>0.66768409004196871</c:v>
                </c:pt>
                <c:pt idx="10">
                  <c:v>1.9648988935520793</c:v>
                </c:pt>
                <c:pt idx="11">
                  <c:v>3.1095001907668829</c:v>
                </c:pt>
                <c:pt idx="12">
                  <c:v>3.6627241510873709</c:v>
                </c:pt>
                <c:pt idx="13">
                  <c:v>3.4910339565051505</c:v>
                </c:pt>
                <c:pt idx="14">
                  <c:v>3.8344143456695914</c:v>
                </c:pt>
                <c:pt idx="15">
                  <c:v>4.9599389545974821</c:v>
                </c:pt>
                <c:pt idx="16">
                  <c:v>4.6547119420068679</c:v>
                </c:pt>
                <c:pt idx="17">
                  <c:v>5.3796260969095764</c:v>
                </c:pt>
                <c:pt idx="18">
                  <c:v>5.646699732926364</c:v>
                </c:pt>
                <c:pt idx="19">
                  <c:v>5.9328500572300653</c:v>
                </c:pt>
                <c:pt idx="20">
                  <c:v>6.9439145364364743</c:v>
                </c:pt>
                <c:pt idx="21">
                  <c:v>5.971003433803892</c:v>
                </c:pt>
                <c:pt idx="22">
                  <c:v>6.6196108355589462</c:v>
                </c:pt>
                <c:pt idx="23">
                  <c:v>5.5322396032048839</c:v>
                </c:pt>
                <c:pt idx="24">
                  <c:v>5.9328500572300653</c:v>
                </c:pt>
                <c:pt idx="25">
                  <c:v>5.3605494086226635</c:v>
                </c:pt>
                <c:pt idx="26">
                  <c:v>4.750095383441435</c:v>
                </c:pt>
                <c:pt idx="27">
                  <c:v>3.7199542159481109</c:v>
                </c:pt>
                <c:pt idx="28">
                  <c:v>3.7390309042350243</c:v>
                </c:pt>
                <c:pt idx="29">
                  <c:v>2.0602823349866464</c:v>
                </c:pt>
                <c:pt idx="30">
                  <c:v>2.3082792827165206</c:v>
                </c:pt>
                <c:pt idx="31">
                  <c:v>1.3735215566577643</c:v>
                </c:pt>
                <c:pt idx="32">
                  <c:v>0.8966043494849294</c:v>
                </c:pt>
                <c:pt idx="33">
                  <c:v>0.49599389545974815</c:v>
                </c:pt>
                <c:pt idx="34">
                  <c:v>0.19076688286913393</c:v>
                </c:pt>
                <c:pt idx="35">
                  <c:v>1.9076688286913394E-2</c:v>
                </c:pt>
                <c:pt idx="36">
                  <c:v>0</c:v>
                </c:pt>
                <c:pt idx="37">
                  <c:v>1.9076688286913394E-2</c:v>
                </c:pt>
                <c:pt idx="38">
                  <c:v>0</c:v>
                </c:pt>
                <c:pt idx="39">
                  <c:v>0</c:v>
                </c:pt>
                <c:pt idx="40">
                  <c:v>0</c:v>
                </c:pt>
                <c:pt idx="41">
                  <c:v>0</c:v>
                </c:pt>
                <c:pt idx="42">
                  <c:v>0</c:v>
                </c:pt>
                <c:pt idx="43">
                  <c:v>0</c:v>
                </c:pt>
                <c:pt idx="44">
                  <c:v>0</c:v>
                </c:pt>
                <c:pt idx="45">
                  <c:v>0</c:v>
                </c:pt>
              </c:numCache>
            </c:numRef>
          </c:val>
          <c:extLst>
            <c:ext xmlns:c16="http://schemas.microsoft.com/office/drawing/2014/chart" uri="{C3380CC4-5D6E-409C-BE32-E72D297353CC}">
              <c16:uniqueId val="{00000000-A8AA-4DB3-8958-D6CD9CE3F68D}"/>
            </c:ext>
          </c:extLst>
        </c:ser>
        <c:ser>
          <c:idx val="1"/>
          <c:order val="1"/>
          <c:tx>
            <c:strRef>
              <c:f>summaries!$BK$5</c:f>
              <c:strCache>
                <c:ptCount val="1"/>
                <c:pt idx="0">
                  <c:v>dune</c:v>
                </c:pt>
              </c:strCache>
            </c:strRef>
          </c:tx>
          <c:spPr>
            <a:solidFill>
              <a:schemeClr val="accent2"/>
            </a:solidFill>
            <a:ln>
              <a:noFill/>
            </a:ln>
            <a:effectLst/>
          </c:spPr>
          <c:invertIfNegative val="0"/>
          <c:cat>
            <c:numRef>
              <c:f>summaries!$BI$6:$BI$51</c:f>
              <c:numCache>
                <c:formatCode>General</c:formatCode>
                <c:ptCount val="4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numCache>
            </c:numRef>
          </c:cat>
          <c:val>
            <c:numRef>
              <c:f>summaries!$BK$6:$BK$51</c:f>
              <c:numCache>
                <c:formatCode>0.00</c:formatCode>
                <c:ptCount val="46"/>
                <c:pt idx="0">
                  <c:v>0</c:v>
                </c:pt>
                <c:pt idx="1">
                  <c:v>0.11695906432748539</c:v>
                </c:pt>
                <c:pt idx="2">
                  <c:v>0.35087719298245612</c:v>
                </c:pt>
                <c:pt idx="3">
                  <c:v>1.0526315789473684</c:v>
                </c:pt>
                <c:pt idx="4">
                  <c:v>1.4035087719298245</c:v>
                </c:pt>
                <c:pt idx="5">
                  <c:v>3.2748538011695909</c:v>
                </c:pt>
                <c:pt idx="6">
                  <c:v>3.6257309941520468</c:v>
                </c:pt>
                <c:pt idx="7">
                  <c:v>4.6783625730994149</c:v>
                </c:pt>
                <c:pt idx="8">
                  <c:v>5.730994152046784</c:v>
                </c:pt>
                <c:pt idx="9">
                  <c:v>5.2631578947368416</c:v>
                </c:pt>
                <c:pt idx="10">
                  <c:v>5.1461988304093573</c:v>
                </c:pt>
                <c:pt idx="11">
                  <c:v>4.2105263157894735</c:v>
                </c:pt>
                <c:pt idx="12">
                  <c:v>4.0935672514619883</c:v>
                </c:pt>
                <c:pt idx="13">
                  <c:v>5.6140350877192979</c:v>
                </c:pt>
                <c:pt idx="14">
                  <c:v>3.6257309941520468</c:v>
                </c:pt>
                <c:pt idx="15">
                  <c:v>3.2748538011695909</c:v>
                </c:pt>
                <c:pt idx="16">
                  <c:v>3.0409356725146197</c:v>
                </c:pt>
                <c:pt idx="17">
                  <c:v>1.5204678362573099</c:v>
                </c:pt>
                <c:pt idx="18">
                  <c:v>3.1578947368421053</c:v>
                </c:pt>
                <c:pt idx="19">
                  <c:v>1.8713450292397662</c:v>
                </c:pt>
                <c:pt idx="20">
                  <c:v>2.3391812865497075</c:v>
                </c:pt>
                <c:pt idx="21">
                  <c:v>1.6374269005847955</c:v>
                </c:pt>
                <c:pt idx="22">
                  <c:v>1.4035087719298245</c:v>
                </c:pt>
                <c:pt idx="23">
                  <c:v>1.7543859649122806</c:v>
                </c:pt>
                <c:pt idx="24">
                  <c:v>1.6374269005847955</c:v>
                </c:pt>
                <c:pt idx="25">
                  <c:v>2.2222222222222223</c:v>
                </c:pt>
                <c:pt idx="26">
                  <c:v>1.6374269005847955</c:v>
                </c:pt>
                <c:pt idx="27">
                  <c:v>2.2222222222222223</c:v>
                </c:pt>
                <c:pt idx="28">
                  <c:v>2.2222222222222223</c:v>
                </c:pt>
                <c:pt idx="29">
                  <c:v>1.9883040935672516</c:v>
                </c:pt>
                <c:pt idx="30">
                  <c:v>2.5730994152046787</c:v>
                </c:pt>
                <c:pt idx="31">
                  <c:v>3.1578947368421053</c:v>
                </c:pt>
                <c:pt idx="32">
                  <c:v>3.0409356725146197</c:v>
                </c:pt>
                <c:pt idx="33">
                  <c:v>2.9239766081871341</c:v>
                </c:pt>
                <c:pt idx="34">
                  <c:v>2.807017543859649</c:v>
                </c:pt>
                <c:pt idx="35">
                  <c:v>1.9883040935672516</c:v>
                </c:pt>
                <c:pt idx="36">
                  <c:v>0.81871345029239773</c:v>
                </c:pt>
                <c:pt idx="37">
                  <c:v>0.58479532163742687</c:v>
                </c:pt>
                <c:pt idx="38">
                  <c:v>0.70175438596491224</c:v>
                </c:pt>
                <c:pt idx="39">
                  <c:v>0.70175438596491224</c:v>
                </c:pt>
                <c:pt idx="40">
                  <c:v>0.46783625730994155</c:v>
                </c:pt>
                <c:pt idx="41">
                  <c:v>0</c:v>
                </c:pt>
                <c:pt idx="42">
                  <c:v>0.11695906432748539</c:v>
                </c:pt>
                <c:pt idx="43">
                  <c:v>0</c:v>
                </c:pt>
                <c:pt idx="44">
                  <c:v>0</c:v>
                </c:pt>
                <c:pt idx="45">
                  <c:v>0</c:v>
                </c:pt>
              </c:numCache>
            </c:numRef>
          </c:val>
          <c:extLst>
            <c:ext xmlns:c16="http://schemas.microsoft.com/office/drawing/2014/chart" uri="{C3380CC4-5D6E-409C-BE32-E72D297353CC}">
              <c16:uniqueId val="{00000001-A8AA-4DB3-8958-D6CD9CE3F68D}"/>
            </c:ext>
          </c:extLst>
        </c:ser>
        <c:dLbls>
          <c:showLegendKey val="0"/>
          <c:showVal val="0"/>
          <c:showCatName val="0"/>
          <c:showSerName val="0"/>
          <c:showPercent val="0"/>
          <c:showBubbleSize val="0"/>
        </c:dLbls>
        <c:gapWidth val="219"/>
        <c:overlap val="-27"/>
        <c:axId val="1974881456"/>
        <c:axId val="1974874800"/>
      </c:barChart>
      <c:catAx>
        <c:axId val="1974881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4874800"/>
        <c:crossesAt val="0"/>
        <c:auto val="1"/>
        <c:lblAlgn val="ctr"/>
        <c:lblOffset val="100"/>
        <c:noMultiLvlLbl val="0"/>
      </c:catAx>
      <c:valAx>
        <c:axId val="197487480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97488145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6183002-C8DD-4086-8BED-85642707FB7B}" type="datetimeFigureOut">
              <a:rPr lang="en-US" smtClean="0"/>
              <a:t>9/20/2021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E05F2C8-AC57-4387-8161-9D5A3CC5F3E8}" type="slidenum">
              <a:rPr lang="en-US" smtClean="0"/>
              <a:t>‹#›</a:t>
            </a:fld>
            <a:endParaRPr lang="en-US"/>
          </a:p>
        </p:txBody>
      </p:sp>
    </p:spTree>
    <p:extLst>
      <p:ext uri="{BB962C8B-B14F-4D97-AF65-F5344CB8AC3E}">
        <p14:creationId xmlns:p14="http://schemas.microsoft.com/office/powerpoint/2010/main" val="123495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Hi Everyone. My name is John Whitmore. I appreciate GSA giving us the opportunity to present our oral abstracts by pre-recorded video this year. I have been looking at cross-bed dip angles in both cross-bedded sandstones and in modern eolian dune settings. I’d like to share some results which are rather interesting and quite unexpected, at least to me. Most of the literature regards sandstones like the Navajo from Utah (shown here) as eolian-deposited. Yet, I’ve found from my own measurements, and confirmed it with the published literature, that angle of repose cross-bed dips in these and other sandstones are quite rare. The explanation has often been that the cross-bed dip angles are lower because of compaction, which on the surface, seems like a reasonable idea. </a:t>
            </a:r>
            <a:endParaRPr lang="en-US" sz="1200" dirty="0"/>
          </a:p>
        </p:txBody>
      </p:sp>
      <p:sp>
        <p:nvSpPr>
          <p:cNvPr id="4" name="Slide Number Placeholder 3"/>
          <p:cNvSpPr>
            <a:spLocks noGrp="1"/>
          </p:cNvSpPr>
          <p:nvPr>
            <p:ph type="sldNum" sz="quarter" idx="5"/>
          </p:nvPr>
        </p:nvSpPr>
        <p:spPr/>
        <p:txBody>
          <a:bodyPr/>
          <a:lstStyle/>
          <a:p>
            <a:fld id="{0E05F2C8-AC57-4387-8161-9D5A3CC5F3E8}" type="slidenum">
              <a:rPr lang="en-US" smtClean="0"/>
              <a:t>1</a:t>
            </a:fld>
            <a:endParaRPr lang="en-US"/>
          </a:p>
        </p:txBody>
      </p:sp>
    </p:spTree>
    <p:extLst>
      <p:ext uri="{BB962C8B-B14F-4D97-AF65-F5344CB8AC3E}">
        <p14:creationId xmlns:p14="http://schemas.microsoft.com/office/powerpoint/2010/main" val="387677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Thirdly, sandstones rarely have dips of less than 10 degrees and more than 30 degrees; 1.4 and 3.0% respectively. This is not true for dune measurements. In dunes, more than a quarter of measurements are less than 10 degrees and about 17% of measurements are greater than 30 degrees. This can be seen graphically in the plot. Note that the 10- and 30-degree values are indicated by the blue dashed lines.</a:t>
            </a:r>
          </a:p>
        </p:txBody>
      </p:sp>
      <p:sp>
        <p:nvSpPr>
          <p:cNvPr id="4" name="Slide Number Placeholder 3"/>
          <p:cNvSpPr>
            <a:spLocks noGrp="1"/>
          </p:cNvSpPr>
          <p:nvPr>
            <p:ph type="sldNum" sz="quarter" idx="5"/>
          </p:nvPr>
        </p:nvSpPr>
        <p:spPr/>
        <p:txBody>
          <a:bodyPr/>
          <a:lstStyle/>
          <a:p>
            <a:fld id="{0E05F2C8-AC57-4387-8161-9D5A3CC5F3E8}" type="slidenum">
              <a:rPr lang="en-US" smtClean="0"/>
              <a:t>10</a:t>
            </a:fld>
            <a:endParaRPr lang="en-US"/>
          </a:p>
        </p:txBody>
      </p:sp>
    </p:spTree>
    <p:extLst>
      <p:ext uri="{BB962C8B-B14F-4D97-AF65-F5344CB8AC3E}">
        <p14:creationId xmlns:p14="http://schemas.microsoft.com/office/powerpoint/2010/main" val="4859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come back to compaction. If we take the dune measurements (in orange) and compact all of them to the same degree, or even different degrees if you wish, it would be impossible to get the sandstone data (in blue). The problem is the large percentage of dune measurements that we find with low angles. Those measurements don’t appear to be represented in the sandstone data that I collected for this project. Additionally, some have argued that the steeper upper portions of sandstone dunes were eroded away and not preserved, and that is why the steeper angles are missing in sandstones. Although this might explain the lack of high angles in sandstones, it does not explain the near absence of low angles in cross-bedded sandstones. </a:t>
            </a:r>
          </a:p>
        </p:txBody>
      </p:sp>
      <p:sp>
        <p:nvSpPr>
          <p:cNvPr id="4" name="Slide Number Placeholder 3"/>
          <p:cNvSpPr>
            <a:spLocks noGrp="1"/>
          </p:cNvSpPr>
          <p:nvPr>
            <p:ph type="sldNum" sz="quarter" idx="5"/>
          </p:nvPr>
        </p:nvSpPr>
        <p:spPr/>
        <p:txBody>
          <a:bodyPr/>
          <a:lstStyle/>
          <a:p>
            <a:fld id="{0E05F2C8-AC57-4387-8161-9D5A3CC5F3E8}" type="slidenum">
              <a:rPr lang="en-US" smtClean="0"/>
              <a:t>11</a:t>
            </a:fld>
            <a:endParaRPr lang="en-US"/>
          </a:p>
        </p:txBody>
      </p:sp>
    </p:spTree>
    <p:extLst>
      <p:ext uri="{BB962C8B-B14F-4D97-AF65-F5344CB8AC3E}">
        <p14:creationId xmlns:p14="http://schemas.microsoft.com/office/powerpoint/2010/main" val="358618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wondered if large or thick cross-bed sets of sandstones had higher dips than sandstones with small or thin cross-bed sets. We routinely say, and see in the literature, that sandstones like the Navajo or Coconino have “steep” cross-bed sets. But I’ve never said or seen that kind of terminology used for the Tapeats sandstone that often has &lt; 1 m thick cross-bed sets. It turns out, that all of these sandstones, irrespective of set thickness, have cross-bed dips that are about the same. They all measure about 20 degrees.</a:t>
            </a:r>
          </a:p>
        </p:txBody>
      </p:sp>
      <p:sp>
        <p:nvSpPr>
          <p:cNvPr id="4" name="Slide Number Placeholder 3"/>
          <p:cNvSpPr>
            <a:spLocks noGrp="1"/>
          </p:cNvSpPr>
          <p:nvPr>
            <p:ph type="sldNum" sz="quarter" idx="5"/>
          </p:nvPr>
        </p:nvSpPr>
        <p:spPr/>
        <p:txBody>
          <a:bodyPr/>
          <a:lstStyle/>
          <a:p>
            <a:fld id="{0E05F2C8-AC57-4387-8161-9D5A3CC5F3E8}" type="slidenum">
              <a:rPr lang="en-US" smtClean="0"/>
              <a:t>12</a:t>
            </a:fld>
            <a:endParaRPr lang="en-US"/>
          </a:p>
        </p:txBody>
      </p:sp>
    </p:spTree>
    <p:extLst>
      <p:ext uri="{BB962C8B-B14F-4D97-AF65-F5344CB8AC3E}">
        <p14:creationId xmlns:p14="http://schemas.microsoft.com/office/powerpoint/2010/main" val="371036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plot of some of the sandstones used in this study. The dashed blue line is 20 degrees. As in the other plots, the whiskers are the 10</a:t>
            </a:r>
            <a:r>
              <a:rPr lang="en-US" baseline="30000" dirty="0"/>
              <a:t>th</a:t>
            </a:r>
            <a:r>
              <a:rPr lang="en-US" dirty="0"/>
              <a:t> and 90</a:t>
            </a:r>
            <a:r>
              <a:rPr lang="en-US" baseline="30000" dirty="0"/>
              <a:t>th</a:t>
            </a:r>
            <a:r>
              <a:rPr lang="en-US" dirty="0"/>
              <a:t> percentiles and the red boxes represent the middle two quartiles. Note that the medians of all these sandstones are close to 20 degrees, irrespective of set thickness.</a:t>
            </a:r>
          </a:p>
        </p:txBody>
      </p:sp>
      <p:sp>
        <p:nvSpPr>
          <p:cNvPr id="4" name="Slide Number Placeholder 3"/>
          <p:cNvSpPr>
            <a:spLocks noGrp="1"/>
          </p:cNvSpPr>
          <p:nvPr>
            <p:ph type="sldNum" sz="quarter" idx="5"/>
          </p:nvPr>
        </p:nvSpPr>
        <p:spPr/>
        <p:txBody>
          <a:bodyPr/>
          <a:lstStyle/>
          <a:p>
            <a:fld id="{0E05F2C8-AC57-4387-8161-9D5A3CC5F3E8}" type="slidenum">
              <a:rPr lang="en-US" smtClean="0"/>
              <a:t>13</a:t>
            </a:fld>
            <a:endParaRPr lang="en-US"/>
          </a:p>
        </p:txBody>
      </p:sp>
    </p:spTree>
    <p:extLst>
      <p:ext uri="{BB962C8B-B14F-4D97-AF65-F5344CB8AC3E}">
        <p14:creationId xmlns:p14="http://schemas.microsoft.com/office/powerpoint/2010/main" val="203646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are outcrop photos of the Tapeats, Coconino and Navajo; which have small, medium and large foresets. I used McKee’s description of set thickness to standardize comparison. Note that here, the Tapeats has higher angle sets than the Coconino, which has higher angle sets than the Navajo! This was a completely unexpected result and could change with some more data. But nonetheless, the results were surprising. So, is “steep” an optical illusion if we are “eyeballing” dip angles? I think the case could be made that it is. The important lesson here is to measure! </a:t>
            </a:r>
          </a:p>
        </p:txBody>
      </p:sp>
      <p:sp>
        <p:nvSpPr>
          <p:cNvPr id="4" name="Slide Number Placeholder 3"/>
          <p:cNvSpPr>
            <a:spLocks noGrp="1"/>
          </p:cNvSpPr>
          <p:nvPr>
            <p:ph type="sldNum" sz="quarter" idx="5"/>
          </p:nvPr>
        </p:nvSpPr>
        <p:spPr/>
        <p:txBody>
          <a:bodyPr/>
          <a:lstStyle/>
          <a:p>
            <a:fld id="{0E05F2C8-AC57-4387-8161-9D5A3CC5F3E8}" type="slidenum">
              <a:rPr lang="en-US" smtClean="0"/>
              <a:t>14</a:t>
            </a:fld>
            <a:endParaRPr lang="en-US"/>
          </a:p>
        </p:txBody>
      </p:sp>
    </p:spTree>
    <p:extLst>
      <p:ext uri="{BB962C8B-B14F-4D97-AF65-F5344CB8AC3E}">
        <p14:creationId xmlns:p14="http://schemas.microsoft.com/office/powerpoint/2010/main" val="280139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something that was quite unexpected. Plotted are the cross-bed dips of the Coconino (from Reiche 1938), the Wescogame (from McKee 1982), and the Tapeats (from McKee 1940). All three of the formations are from the Grand Canyon area. Plotted are the 10</a:t>
            </a:r>
            <a:r>
              <a:rPr lang="en-US" baseline="30000" dirty="0"/>
              <a:t>th</a:t>
            </a:r>
            <a:r>
              <a:rPr lang="en-US" dirty="0"/>
              <a:t> and 90</a:t>
            </a:r>
            <a:r>
              <a:rPr lang="en-US" baseline="30000" dirty="0"/>
              <a:t>th</a:t>
            </a:r>
            <a:r>
              <a:rPr lang="en-US" dirty="0"/>
              <a:t> percentiles, the middle two quartiles, and the medians. Note that the distribution of the cross-beds for each rock unit  is about the same and the means are about the same. An ANOVA analysis of the means from these sets of cross-bed dips showed the means could not be differentiated from each other. This was surprising to me because it is often thought each of these formations have totally different depositional environments: Coconino (eolian), Wescogame (fluvial), and Tapeats (shallow marine). In other words, dip angle in these formations does not distinguish between depositional environments.</a:t>
            </a:r>
          </a:p>
        </p:txBody>
      </p:sp>
      <p:sp>
        <p:nvSpPr>
          <p:cNvPr id="4" name="Slide Number Placeholder 3"/>
          <p:cNvSpPr>
            <a:spLocks noGrp="1"/>
          </p:cNvSpPr>
          <p:nvPr>
            <p:ph type="sldNum" sz="quarter" idx="5"/>
          </p:nvPr>
        </p:nvSpPr>
        <p:spPr/>
        <p:txBody>
          <a:bodyPr/>
          <a:lstStyle/>
          <a:p>
            <a:fld id="{0E05F2C8-AC57-4387-8161-9D5A3CC5F3E8}" type="slidenum">
              <a:rPr lang="en-US" smtClean="0"/>
              <a:t>15</a:t>
            </a:fld>
            <a:endParaRPr lang="en-US"/>
          </a:p>
        </p:txBody>
      </p:sp>
    </p:spTree>
    <p:extLst>
      <p:ext uri="{BB962C8B-B14F-4D97-AF65-F5344CB8AC3E}">
        <p14:creationId xmlns:p14="http://schemas.microsoft.com/office/powerpoint/2010/main" val="51682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In conclusion, of course more data would be helpful in a study like this, especially individual measurements from eolian dunes. It would be helpful to have more data besides the number of measurements and an average. If any of you is aware of data sets, or have data sets from such settings, I would appreciate knowing about them. </a:t>
            </a:r>
          </a:p>
          <a:p>
            <a:pPr marL="176679" indent="-176679">
              <a:buFont typeface="Arial" panose="020B0604020202020204" pitchFamily="34" charset="0"/>
              <a:buChar char="•"/>
            </a:pPr>
            <a:r>
              <a:rPr lang="en-US" dirty="0"/>
              <a:t>We need to measure cross-bed angles before we say the angles are “steep.” We often see the word “steep” being used for formations with thick cross-bed sets but see no such adjectives used on sets that are thinner, but may actually have steeper angles. In other words, let’s make sure that our statements can be underpinned with data.</a:t>
            </a:r>
          </a:p>
          <a:p>
            <a:pPr marL="176679" indent="-176679">
              <a:buFont typeface="Arial" panose="020B0604020202020204" pitchFamily="34" charset="0"/>
              <a:buChar char="•"/>
            </a:pPr>
            <a:r>
              <a:rPr lang="en-US" dirty="0"/>
              <a:t>It appears eolian dune angles have a much greater standard deviation than the sandstones I’ve analyzed for this study. The means of dunes and sandstones is about the same, the biggest difference is in the spread of the angles, with eolian dunes having many more measurements less than 10 degrees and greater than 30 degrees compared to sandstones.</a:t>
            </a:r>
          </a:p>
          <a:p>
            <a:pPr marL="176679" indent="-176679">
              <a:buFont typeface="Arial" panose="020B0604020202020204" pitchFamily="34" charset="0"/>
              <a:buChar char="•"/>
            </a:pPr>
            <a:r>
              <a:rPr lang="en-US" dirty="0"/>
              <a:t>Compaction and erosion of the upper parts of dunes are not viable hypotheses to explain the differences in the data sets between eolian dunes and sandstones. The problem is you can’t compact or eliminate some of the dune data to get the observed distributions of sandstone cross-beds.  </a:t>
            </a:r>
          </a:p>
          <a:p>
            <a:pPr marL="176679" indent="-176679">
              <a:buFont typeface="Arial" panose="020B0604020202020204" pitchFamily="34" charset="0"/>
              <a:buChar char="•"/>
            </a:pPr>
            <a:r>
              <a:rPr lang="en-US" dirty="0"/>
              <a:t>Thank you very much for your attention today. I would very much appreciate any of your comments and any data that I may not be aware of. </a:t>
            </a:r>
          </a:p>
          <a:p>
            <a:pPr marL="176679" indent="-176679">
              <a:buFont typeface="Arial" panose="020B0604020202020204" pitchFamily="34" charset="0"/>
              <a:buChar char="•"/>
            </a:pPr>
            <a:r>
              <a:rPr lang="en-US" dirty="0"/>
              <a:t>The following two slides show my references and my abstract.</a:t>
            </a:r>
          </a:p>
          <a:p>
            <a:pPr marL="176679" indent="-176679">
              <a:buFont typeface="Arial" panose="020B0604020202020204" pitchFamily="34" charset="0"/>
              <a:buChar char="•"/>
            </a:pPr>
            <a:r>
              <a:rPr lang="en-US" dirty="0"/>
              <a:t>Thank you.</a:t>
            </a:r>
          </a:p>
        </p:txBody>
      </p:sp>
      <p:sp>
        <p:nvSpPr>
          <p:cNvPr id="4" name="Slide Number Placeholder 3"/>
          <p:cNvSpPr>
            <a:spLocks noGrp="1"/>
          </p:cNvSpPr>
          <p:nvPr>
            <p:ph type="sldNum" sz="quarter" idx="5"/>
          </p:nvPr>
        </p:nvSpPr>
        <p:spPr/>
        <p:txBody>
          <a:bodyPr/>
          <a:lstStyle/>
          <a:p>
            <a:fld id="{0E05F2C8-AC57-4387-8161-9D5A3CC5F3E8}" type="slidenum">
              <a:rPr lang="en-US" smtClean="0"/>
              <a:t>16</a:t>
            </a:fld>
            <a:endParaRPr lang="en-US"/>
          </a:p>
        </p:txBody>
      </p:sp>
    </p:spTree>
    <p:extLst>
      <p:ext uri="{BB962C8B-B14F-4D97-AF65-F5344CB8AC3E}">
        <p14:creationId xmlns:p14="http://schemas.microsoft.com/office/powerpoint/2010/main" val="386082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F2C8-AC57-4387-8161-9D5A3CC5F3E8}" type="slidenum">
              <a:rPr lang="en-US" smtClean="0"/>
              <a:t>17</a:t>
            </a:fld>
            <a:endParaRPr lang="en-US"/>
          </a:p>
        </p:txBody>
      </p:sp>
    </p:spTree>
    <p:extLst>
      <p:ext uri="{BB962C8B-B14F-4D97-AF65-F5344CB8AC3E}">
        <p14:creationId xmlns:p14="http://schemas.microsoft.com/office/powerpoint/2010/main" val="55001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05F2C8-AC57-4387-8161-9D5A3CC5F3E8}" type="slidenum">
              <a:rPr lang="en-US" smtClean="0"/>
              <a:t>18</a:t>
            </a:fld>
            <a:endParaRPr lang="en-US"/>
          </a:p>
        </p:txBody>
      </p:sp>
    </p:spTree>
    <p:extLst>
      <p:ext uri="{BB962C8B-B14F-4D97-AF65-F5344CB8AC3E}">
        <p14:creationId xmlns:p14="http://schemas.microsoft.com/office/powerpoint/2010/main" val="245540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many of you know, I have worked on the Coconino Sandstone for many years. During this time, I have collected over 200 strike and dip measurements at many different outcrops all over northern Arizona. Here is my data plotted against some Nebraska Sandhills data collected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Ahlbrandt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Fryberger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1980. On the left is my data divided into 5-degree bins so I could compare it with the same way the sandhills data was published—the three graphs on the right. The sandhills data is divided into three dune types: blowout, transverse-ridge, and barchan. Percentages of dips &lt;10 degrees are highlighted in yellow and those &gt;30 degrees are highlighted in orange.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 that only about 5% of Coconino dips are less than 10 degrees. But, depending on dune type, many of the dips in the sandhills are less than 10 degrees. The same is true with dips greater than 30 degrees. Only about 2% of my Coconino data is greater than 30 degrees, but high percentages of the dips in the sandhills are greater than 30 degrees.</a:t>
            </a:r>
          </a:p>
        </p:txBody>
      </p:sp>
      <p:sp>
        <p:nvSpPr>
          <p:cNvPr id="4" name="Slide Number Placeholder 3"/>
          <p:cNvSpPr>
            <a:spLocks noGrp="1"/>
          </p:cNvSpPr>
          <p:nvPr>
            <p:ph type="sldNum" sz="quarter" idx="5"/>
          </p:nvPr>
        </p:nvSpPr>
        <p:spPr/>
        <p:txBody>
          <a:bodyPr/>
          <a:lstStyle/>
          <a:p>
            <a:fld id="{0E05F2C8-AC57-4387-8161-9D5A3CC5F3E8}" type="slidenum">
              <a:rPr lang="en-US" smtClean="0"/>
              <a:t>2</a:t>
            </a:fld>
            <a:endParaRPr lang="en-US"/>
          </a:p>
        </p:txBody>
      </p:sp>
    </p:spTree>
    <p:extLst>
      <p:ext uri="{BB962C8B-B14F-4D97-AF65-F5344CB8AC3E}">
        <p14:creationId xmlns:p14="http://schemas.microsoft.com/office/powerpoint/2010/main" val="156102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interesting observation that I’ve run across is the perception of what the cross-bed dip angles actually are in the Coconino. Edwin McKee published the first comprehensive paper on the Coconino in 1934, yet curiously he did not publish any cross-bed dips from the formation, despite publishing cross-bed dips on many other formations in the Grand Canyon throughout his career. Late in his career, he stated in 1979, in the USGS Professional paper,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 Study of Global Sand Seas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“most dips in the Coconino were in the 25–30-degree range.” Yet when this claim is analyzed against actual cross-bed dips from the Coconino (shown in blue), it does not appear to be accurate. Box plots from Reiche (1938, which McKee cites), Maithel (2019) and my own data are almost identical. Yet most of the cross-bed dips in McKee’s claim would be beyond the 90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of the actual Coconino dips. The actual data shows that about 50% of the cross-bed dips are in the 17–24-degree range, not in the 25–30-degree range as McKee claimed. The mean dip of 546 Coconino measurements is 20 degrees and the median is 21 degrees, far below McKee’s 25–30-degree claim. </a:t>
            </a:r>
          </a:p>
        </p:txBody>
      </p:sp>
      <p:sp>
        <p:nvSpPr>
          <p:cNvPr id="4" name="Slide Number Placeholder 3"/>
          <p:cNvSpPr>
            <a:spLocks noGrp="1"/>
          </p:cNvSpPr>
          <p:nvPr>
            <p:ph type="sldNum" sz="quarter" idx="5"/>
          </p:nvPr>
        </p:nvSpPr>
        <p:spPr/>
        <p:txBody>
          <a:bodyPr/>
          <a:lstStyle/>
          <a:p>
            <a:fld id="{0E05F2C8-AC57-4387-8161-9D5A3CC5F3E8}" type="slidenum">
              <a:rPr lang="en-US" smtClean="0"/>
              <a:t>3</a:t>
            </a:fld>
            <a:endParaRPr lang="en-US"/>
          </a:p>
        </p:txBody>
      </p:sp>
    </p:spTree>
    <p:extLst>
      <p:ext uri="{BB962C8B-B14F-4D97-AF65-F5344CB8AC3E}">
        <p14:creationId xmlns:p14="http://schemas.microsoft.com/office/powerpoint/2010/main" val="113092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what I did in this particular study. I searched the literature for cross-bed dips of sandstones. I was able to find data for 13 different sandstones, spread between 88 unique localities for a total of over 5,200 measurements. Most of this data was reported in the form of polar plots and came from 7 papers. An example is from this 1961 paper in the </a:t>
            </a:r>
            <a:r>
              <a:rPr lang="en-US" i="1" dirty="0"/>
              <a:t>GSA Bulletin </a:t>
            </a:r>
            <a:r>
              <a:rPr lang="en-US" dirty="0"/>
              <a:t>by Bigarella and </a:t>
            </a:r>
            <a:r>
              <a:rPr lang="en-US" dirty="0" err="1"/>
              <a:t>Salamuni</a:t>
            </a:r>
            <a:r>
              <a:rPr lang="en-US" dirty="0"/>
              <a:t>. </a:t>
            </a:r>
          </a:p>
        </p:txBody>
      </p:sp>
      <p:sp>
        <p:nvSpPr>
          <p:cNvPr id="4" name="Slide Number Placeholder 3"/>
          <p:cNvSpPr>
            <a:spLocks noGrp="1"/>
          </p:cNvSpPr>
          <p:nvPr>
            <p:ph type="sldNum" sz="quarter" idx="5"/>
          </p:nvPr>
        </p:nvSpPr>
        <p:spPr/>
        <p:txBody>
          <a:bodyPr/>
          <a:lstStyle/>
          <a:p>
            <a:fld id="{0E05F2C8-AC57-4387-8161-9D5A3CC5F3E8}" type="slidenum">
              <a:rPr lang="en-US" smtClean="0"/>
              <a:t>4</a:t>
            </a:fld>
            <a:endParaRPr lang="en-US"/>
          </a:p>
        </p:txBody>
      </p:sp>
    </p:spTree>
    <p:extLst>
      <p:ext uri="{BB962C8B-B14F-4D97-AF65-F5344CB8AC3E}">
        <p14:creationId xmlns:p14="http://schemas.microsoft.com/office/powerpoint/2010/main" val="363941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eolian cross-bed dips was a little more difficult to obtain. The problem is that most eolian workers publish data in the form of histograms and not polar plots—which show all the individual data points. We see an example of this here, with one of the plots from the Nebraska Sandhills referenced earlier. A histogram of barchan measurements is shown along with an average dip of 22 degrees. The problem is that we don’t know the individual data points that make up each bin on the histogram. A second related problem is that many workers publish their data in table form. They show the number of measurements and an average dip, but again, don’t show the individual measurements. I was able to find 855 direct measurements either plotted in a polar plot or as a sketch with measurements reported directly on the drawing. Of the almost 5,800 measurements I found, I had to use weighted means for most of the data. </a:t>
            </a:r>
          </a:p>
          <a:p>
            <a:endParaRPr lang="en-US" dirty="0"/>
          </a:p>
          <a:p>
            <a:r>
              <a:rPr lang="en-US" dirty="0"/>
              <a:t>The dune data that I used was mostly from Bigarella and McKee in their studies of dunes in Brazil and New Mexico. The data includes 76 localities from 5 papers. </a:t>
            </a:r>
          </a:p>
        </p:txBody>
      </p:sp>
      <p:sp>
        <p:nvSpPr>
          <p:cNvPr id="4" name="Slide Number Placeholder 3"/>
          <p:cNvSpPr>
            <a:spLocks noGrp="1"/>
          </p:cNvSpPr>
          <p:nvPr>
            <p:ph type="sldNum" sz="quarter" idx="5"/>
          </p:nvPr>
        </p:nvSpPr>
        <p:spPr/>
        <p:txBody>
          <a:bodyPr/>
          <a:lstStyle/>
          <a:p>
            <a:fld id="{0E05F2C8-AC57-4387-8161-9D5A3CC5F3E8}" type="slidenum">
              <a:rPr lang="en-US" smtClean="0"/>
              <a:t>5</a:t>
            </a:fld>
            <a:endParaRPr lang="en-US"/>
          </a:p>
        </p:txBody>
      </p:sp>
    </p:spTree>
    <p:extLst>
      <p:ext uri="{BB962C8B-B14F-4D97-AF65-F5344CB8AC3E}">
        <p14:creationId xmlns:p14="http://schemas.microsoft.com/office/powerpoint/2010/main" val="63036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data that I used was plotted as polar plots as shown from Reiche (1938). Initially I tried reading and recording the data directly from the plots, but this was time consuming and prone to some error. I was able to find this neat web-based program called </a:t>
            </a:r>
            <a:r>
              <a:rPr lang="en-US" dirty="0" err="1"/>
              <a:t>WebPlotDigitizer</a:t>
            </a:r>
            <a:r>
              <a:rPr lang="en-US" dirty="0"/>
              <a:t> that is handy for extracting data from these kinds of plots and many other types of plots. You are viewing a screenshot of what the program looks like. Basically, you fix an origin and two other known points on the screen. Then you click on the data points in the plot, and it will store the data for you in a spreadsheet. </a:t>
            </a:r>
          </a:p>
          <a:p>
            <a:endParaRPr lang="en-US" dirty="0"/>
          </a:p>
          <a:p>
            <a:r>
              <a:rPr lang="en-US" dirty="0"/>
              <a:t>I kept and analyzed the data with Microsoft Excel and plotted the data with a program called </a:t>
            </a:r>
            <a:r>
              <a:rPr lang="en-US" dirty="0" err="1"/>
              <a:t>Grapher</a:t>
            </a:r>
            <a:r>
              <a:rPr lang="en-US" dirty="0"/>
              <a:t>.</a:t>
            </a:r>
          </a:p>
        </p:txBody>
      </p:sp>
      <p:sp>
        <p:nvSpPr>
          <p:cNvPr id="4" name="Slide Number Placeholder 3"/>
          <p:cNvSpPr>
            <a:spLocks noGrp="1"/>
          </p:cNvSpPr>
          <p:nvPr>
            <p:ph type="sldNum" sz="quarter" idx="5"/>
          </p:nvPr>
        </p:nvSpPr>
        <p:spPr/>
        <p:txBody>
          <a:bodyPr/>
          <a:lstStyle/>
          <a:p>
            <a:fld id="{0E05F2C8-AC57-4387-8161-9D5A3CC5F3E8}" type="slidenum">
              <a:rPr lang="en-US" smtClean="0"/>
              <a:t>6</a:t>
            </a:fld>
            <a:endParaRPr lang="en-US"/>
          </a:p>
        </p:txBody>
      </p:sp>
    </p:spTree>
    <p:extLst>
      <p:ext uri="{BB962C8B-B14F-4D97-AF65-F5344CB8AC3E}">
        <p14:creationId xmlns:p14="http://schemas.microsoft.com/office/powerpoint/2010/main" val="305018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data was reported as a number of measurements and a mean, I would calculate a weighted mean for the data. A simple example is shown from this table of cross-bed dips. Data was collected from three areas (n=64, 57, and 40) with respective average dips of 22.7, 18.5 and 25.8 degrees) for a total of 161 measurements. The calculation shows the weighted mean would be 22 degrees. A calculation like this was done for about 4,900 of the dune measurements.</a:t>
            </a:r>
          </a:p>
        </p:txBody>
      </p:sp>
      <p:sp>
        <p:nvSpPr>
          <p:cNvPr id="4" name="Slide Number Placeholder 3"/>
          <p:cNvSpPr>
            <a:spLocks noGrp="1"/>
          </p:cNvSpPr>
          <p:nvPr>
            <p:ph type="sldNum" sz="quarter" idx="5"/>
          </p:nvPr>
        </p:nvSpPr>
        <p:spPr/>
        <p:txBody>
          <a:bodyPr/>
          <a:lstStyle/>
          <a:p>
            <a:fld id="{0E05F2C8-AC57-4387-8161-9D5A3CC5F3E8}" type="slidenum">
              <a:rPr lang="en-US" smtClean="0"/>
              <a:t>7</a:t>
            </a:fld>
            <a:endParaRPr lang="en-US"/>
          </a:p>
        </p:txBody>
      </p:sp>
    </p:spTree>
    <p:extLst>
      <p:ext uri="{BB962C8B-B14F-4D97-AF65-F5344CB8AC3E}">
        <p14:creationId xmlns:p14="http://schemas.microsoft.com/office/powerpoint/2010/main" val="310321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5 results, or observations of the data that I’d like to share with you. First, sandstones and eolian dunes have similar central tendencies. In the box plots of the data that we are going to examine, the whiskers indicate the 10</a:t>
            </a:r>
            <a:r>
              <a:rPr lang="en-US" baseline="30000" dirty="0"/>
              <a:t>th</a:t>
            </a:r>
            <a:r>
              <a:rPr lang="en-US" dirty="0"/>
              <a:t> and 90</a:t>
            </a:r>
            <a:r>
              <a:rPr lang="en-US" baseline="30000" dirty="0"/>
              <a:t>th</a:t>
            </a:r>
            <a:r>
              <a:rPr lang="en-US" dirty="0"/>
              <a:t> percentiles. The 50</a:t>
            </a:r>
            <a:r>
              <a:rPr lang="en-US" baseline="30000" dirty="0"/>
              <a:t>th</a:t>
            </a:r>
            <a:r>
              <a:rPr lang="en-US" dirty="0"/>
              <a:t> percentile (or the median) is near the center of most plots and the blue boxes show the middle two quartiles (25</a:t>
            </a:r>
            <a:r>
              <a:rPr lang="en-US" baseline="30000" dirty="0"/>
              <a:t>th</a:t>
            </a:r>
            <a:r>
              <a:rPr lang="en-US" dirty="0"/>
              <a:t>, 50</a:t>
            </a:r>
            <a:r>
              <a:rPr lang="en-US" baseline="30000" dirty="0"/>
              <a:t>th</a:t>
            </a:r>
            <a:r>
              <a:rPr lang="en-US" dirty="0"/>
              <a:t>, and 75</a:t>
            </a:r>
            <a:r>
              <a:rPr lang="en-US" baseline="30000" dirty="0"/>
              <a:t>th</a:t>
            </a:r>
            <a:r>
              <a:rPr lang="en-US" dirty="0"/>
              <a:t> percentiles). From examining the bottom two plots, we can see that dunes have a much wider range of measurements than sandstones. We might expect the top plot, the means of dunes, to have a narrower distribution because of the type of data that was collected for the plot. Examining the top and bottom plots, and the table, we can see the means of dunes and sandstones have nearly the same mean and median.</a:t>
            </a:r>
          </a:p>
        </p:txBody>
      </p:sp>
      <p:sp>
        <p:nvSpPr>
          <p:cNvPr id="4" name="Slide Number Placeholder 3"/>
          <p:cNvSpPr>
            <a:spLocks noGrp="1"/>
          </p:cNvSpPr>
          <p:nvPr>
            <p:ph type="sldNum" sz="quarter" idx="5"/>
          </p:nvPr>
        </p:nvSpPr>
        <p:spPr/>
        <p:txBody>
          <a:bodyPr/>
          <a:lstStyle/>
          <a:p>
            <a:fld id="{0E05F2C8-AC57-4387-8161-9D5A3CC5F3E8}" type="slidenum">
              <a:rPr lang="en-US" smtClean="0"/>
              <a:t>8</a:t>
            </a:fld>
            <a:endParaRPr lang="en-US"/>
          </a:p>
        </p:txBody>
      </p:sp>
    </p:spTree>
    <p:extLst>
      <p:ext uri="{BB962C8B-B14F-4D97-AF65-F5344CB8AC3E}">
        <p14:creationId xmlns:p14="http://schemas.microsoft.com/office/powerpoint/2010/main" val="316271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histogram is a plot of the 5,242 sandstone measurements (in blue) and the 855 individual dune measurements (in orange). Note that the spread of the data is very different between the two plots. The spread of the data can be expressed with standard deviation, which is 5.7 for the sandstones and nearly double at 10.1 for the dunes. Note that the distribution of dune dips also appears to be bimodal. We can say that dune dips have a much wider range of values than sandstone dips. Now, some of you might be thinking compaction for the sandstones; we’ll get to that in a moment.</a:t>
            </a:r>
          </a:p>
        </p:txBody>
      </p:sp>
      <p:sp>
        <p:nvSpPr>
          <p:cNvPr id="4" name="Slide Number Placeholder 3"/>
          <p:cNvSpPr>
            <a:spLocks noGrp="1"/>
          </p:cNvSpPr>
          <p:nvPr>
            <p:ph type="sldNum" sz="quarter" idx="5"/>
          </p:nvPr>
        </p:nvSpPr>
        <p:spPr/>
        <p:txBody>
          <a:bodyPr/>
          <a:lstStyle/>
          <a:p>
            <a:fld id="{0E05F2C8-AC57-4387-8161-9D5A3CC5F3E8}" type="slidenum">
              <a:rPr lang="en-US" smtClean="0"/>
              <a:t>9</a:t>
            </a:fld>
            <a:endParaRPr lang="en-US"/>
          </a:p>
        </p:txBody>
      </p:sp>
    </p:spTree>
    <p:extLst>
      <p:ext uri="{BB962C8B-B14F-4D97-AF65-F5344CB8AC3E}">
        <p14:creationId xmlns:p14="http://schemas.microsoft.com/office/powerpoint/2010/main" val="67036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8C62DB-D129-4419-9BD1-22E502EF639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2294814201"/>
      </p:ext>
    </p:extLst>
  </p:cSld>
  <p:clrMapOvr>
    <a:masterClrMapping/>
  </p:clrMapOvr>
  <p:transition spd="slow" advTm="66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C62DB-D129-4419-9BD1-22E502EF639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938541448"/>
      </p:ext>
    </p:extLst>
  </p:cSld>
  <p:clrMapOvr>
    <a:masterClrMapping/>
  </p:clrMapOvr>
  <p:transition spd="slow" advTm="66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C62DB-D129-4419-9BD1-22E502EF639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1938672178"/>
      </p:ext>
    </p:extLst>
  </p:cSld>
  <p:clrMapOvr>
    <a:masterClrMapping/>
  </p:clrMapOvr>
  <p:transition spd="slow" advTm="66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C62DB-D129-4419-9BD1-22E502EF639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2712924009"/>
      </p:ext>
    </p:extLst>
  </p:cSld>
  <p:clrMapOvr>
    <a:masterClrMapping/>
  </p:clrMapOvr>
  <p:transition spd="slow" advTm="66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C62DB-D129-4419-9BD1-22E502EF639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3660239292"/>
      </p:ext>
    </p:extLst>
  </p:cSld>
  <p:clrMapOvr>
    <a:masterClrMapping/>
  </p:clrMapOvr>
  <p:transition spd="slow" advTm="66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C62DB-D129-4419-9BD1-22E502EF639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2104673686"/>
      </p:ext>
    </p:extLst>
  </p:cSld>
  <p:clrMapOvr>
    <a:masterClrMapping/>
  </p:clrMapOvr>
  <p:transition spd="slow" advTm="66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8C62DB-D129-4419-9BD1-22E502EF6391}"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2313024701"/>
      </p:ext>
    </p:extLst>
  </p:cSld>
  <p:clrMapOvr>
    <a:masterClrMapping/>
  </p:clrMapOvr>
  <p:transition spd="slow" advTm="66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8C62DB-D129-4419-9BD1-22E502EF6391}"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1792556228"/>
      </p:ext>
    </p:extLst>
  </p:cSld>
  <p:clrMapOvr>
    <a:masterClrMapping/>
  </p:clrMapOvr>
  <p:transition spd="slow" advTm="66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C62DB-D129-4419-9BD1-22E502EF6391}"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1056522935"/>
      </p:ext>
    </p:extLst>
  </p:cSld>
  <p:clrMapOvr>
    <a:masterClrMapping/>
  </p:clrMapOvr>
  <p:transition spd="slow" advTm="66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C62DB-D129-4419-9BD1-22E502EF639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812265011"/>
      </p:ext>
    </p:extLst>
  </p:cSld>
  <p:clrMapOvr>
    <a:masterClrMapping/>
  </p:clrMapOvr>
  <p:transition spd="slow" advTm="66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C62DB-D129-4419-9BD1-22E502EF639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BA4D-49EA-411C-A599-704379E4ACC8}" type="slidenum">
              <a:rPr lang="en-US" smtClean="0"/>
              <a:t>‹#›</a:t>
            </a:fld>
            <a:endParaRPr lang="en-US"/>
          </a:p>
        </p:txBody>
      </p:sp>
    </p:spTree>
    <p:extLst>
      <p:ext uri="{BB962C8B-B14F-4D97-AF65-F5344CB8AC3E}">
        <p14:creationId xmlns:p14="http://schemas.microsoft.com/office/powerpoint/2010/main" val="212844081"/>
      </p:ext>
    </p:extLst>
  </p:cSld>
  <p:clrMapOvr>
    <a:masterClrMapping/>
  </p:clrMapOvr>
  <p:transition spd="slow" advTm="66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C62DB-D129-4419-9BD1-22E502EF6391}"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3BA4D-49EA-411C-A599-704379E4ACC8}" type="slidenum">
              <a:rPr lang="en-US" smtClean="0"/>
              <a:t>‹#›</a:t>
            </a:fld>
            <a:endParaRPr lang="en-US"/>
          </a:p>
        </p:txBody>
      </p:sp>
    </p:spTree>
    <p:extLst>
      <p:ext uri="{BB962C8B-B14F-4D97-AF65-F5344CB8AC3E}">
        <p14:creationId xmlns:p14="http://schemas.microsoft.com/office/powerpoint/2010/main" val="3530036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66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package" Target="../embeddings/Microsoft_Excel_Worksheet.xlsx"/><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emf"/><Relationship Id="rId7"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0.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D4993-7572-47C5-8D98-517D09AFB57D}"/>
              </a:ext>
            </a:extLst>
          </p:cNvPr>
          <p:cNvSpPr>
            <a:spLocks noGrp="1"/>
          </p:cNvSpPr>
          <p:nvPr>
            <p:ph type="ctrTitle"/>
          </p:nvPr>
        </p:nvSpPr>
        <p:spPr>
          <a:xfrm>
            <a:off x="267623" y="192947"/>
            <a:ext cx="5243943" cy="2779806"/>
          </a:xfrm>
        </p:spPr>
        <p:txBody>
          <a:bodyPr vert="horz" lIns="91440" tIns="45720" rIns="91440" bIns="45720" rtlCol="0" anchor="ctr">
            <a:normAutofit/>
          </a:bodyPr>
          <a:lstStyle/>
          <a:p>
            <a:pPr marL="0" marR="0" algn="l">
              <a:spcAft>
                <a:spcPts val="0"/>
              </a:spcAft>
            </a:pPr>
            <a:r>
              <a:rPr lang="en-US" sz="3600" b="1" kern="1200" dirty="0">
                <a:solidFill>
                  <a:schemeClr val="tx1"/>
                </a:solidFill>
                <a:latin typeface="+mj-lt"/>
                <a:ea typeface="+mj-ea"/>
                <a:cs typeface="+mj-cs"/>
              </a:rPr>
              <a:t>A COMPARISON OF DIP ANGLES FROM ANCIENT CROSS-BEDDED SANDSTONES AND MODERN EOLIAN DUNES</a:t>
            </a:r>
          </a:p>
        </p:txBody>
      </p:sp>
      <p:pic>
        <p:nvPicPr>
          <p:cNvPr id="8" name="Picture 7" descr="A picture containing nature, outdoor, mountain, valley&#10;&#10;Description automatically generated">
            <a:extLst>
              <a:ext uri="{FF2B5EF4-FFF2-40B4-BE49-F238E27FC236}">
                <a16:creationId xmlns:a16="http://schemas.microsoft.com/office/drawing/2014/main" id="{63E0D6D0-7B04-487B-816D-31BE41BCAF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r="-1"/>
          <a:stretch/>
        </p:blipFill>
        <p:spPr>
          <a:xfrm>
            <a:off x="4904316" y="-4"/>
            <a:ext cx="7287684" cy="3313656"/>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9" name="Picture 8" descr="A picture containing sky, outdoor, nature, mountain&#10;&#10;Description automatically generated">
            <a:extLst>
              <a:ext uri="{FF2B5EF4-FFF2-40B4-BE49-F238E27FC236}">
                <a16:creationId xmlns:a16="http://schemas.microsoft.com/office/drawing/2014/main" id="{44A3F576-5631-4711-BABC-BC19B0E318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95"/>
          <a:stretch/>
        </p:blipFill>
        <p:spPr>
          <a:xfrm>
            <a:off x="4734873" y="3390905"/>
            <a:ext cx="7472381" cy="3467095"/>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TextBox 4">
            <a:extLst>
              <a:ext uri="{FF2B5EF4-FFF2-40B4-BE49-F238E27FC236}">
                <a16:creationId xmlns:a16="http://schemas.microsoft.com/office/drawing/2014/main" id="{9DA723EF-D9F7-4F5C-A576-C7DC8D74B382}"/>
              </a:ext>
            </a:extLst>
          </p:cNvPr>
          <p:cNvSpPr txBox="1"/>
          <p:nvPr/>
        </p:nvSpPr>
        <p:spPr>
          <a:xfrm>
            <a:off x="9924176" y="2932505"/>
            <a:ext cx="2256639" cy="369332"/>
          </a:xfrm>
          <a:prstGeom prst="rect">
            <a:avLst/>
          </a:prstGeom>
          <a:noFill/>
        </p:spPr>
        <p:txBody>
          <a:bodyPr wrap="square" rtlCol="0">
            <a:spAutoFit/>
          </a:bodyPr>
          <a:lstStyle/>
          <a:p>
            <a:pPr algn="r"/>
            <a:r>
              <a:rPr lang="en-US" dirty="0">
                <a:solidFill>
                  <a:schemeClr val="bg1"/>
                </a:solidFill>
              </a:rPr>
              <a:t>Navajo Sandstone, UT</a:t>
            </a:r>
          </a:p>
        </p:txBody>
      </p:sp>
      <p:pic>
        <p:nvPicPr>
          <p:cNvPr id="7" name="Picture 6" descr="A picture containing text, sign, clipart&#10;&#10;Description automatically generated">
            <a:extLst>
              <a:ext uri="{FF2B5EF4-FFF2-40B4-BE49-F238E27FC236}">
                <a16:creationId xmlns:a16="http://schemas.microsoft.com/office/drawing/2014/main" id="{FC8FD6C5-ECAE-492B-A18D-4772D375B5F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969" y="5583918"/>
            <a:ext cx="984127" cy="1142991"/>
          </a:xfrm>
          <a:prstGeom prst="rect">
            <a:avLst/>
          </a:prstGeom>
        </p:spPr>
      </p:pic>
      <p:sp>
        <p:nvSpPr>
          <p:cNvPr id="10" name="TextBox 9">
            <a:extLst>
              <a:ext uri="{FF2B5EF4-FFF2-40B4-BE49-F238E27FC236}">
                <a16:creationId xmlns:a16="http://schemas.microsoft.com/office/drawing/2014/main" id="{16514CFB-E576-4A4B-AA54-C0522C1E9ACA}"/>
              </a:ext>
            </a:extLst>
          </p:cNvPr>
          <p:cNvSpPr txBox="1"/>
          <p:nvPr/>
        </p:nvSpPr>
        <p:spPr>
          <a:xfrm>
            <a:off x="9448155" y="6400476"/>
            <a:ext cx="2643876" cy="369332"/>
          </a:xfrm>
          <a:prstGeom prst="rect">
            <a:avLst/>
          </a:prstGeom>
          <a:noFill/>
        </p:spPr>
        <p:txBody>
          <a:bodyPr wrap="square" rtlCol="0">
            <a:spAutoFit/>
          </a:bodyPr>
          <a:lstStyle/>
          <a:p>
            <a:pPr algn="r"/>
            <a:r>
              <a:rPr lang="en-US" dirty="0">
                <a:solidFill>
                  <a:schemeClr val="bg1"/>
                </a:solidFill>
              </a:rPr>
              <a:t>Great Sand Dunes, CO</a:t>
            </a:r>
          </a:p>
        </p:txBody>
      </p:sp>
      <p:sp>
        <p:nvSpPr>
          <p:cNvPr id="3" name="Subtitle 2">
            <a:extLst>
              <a:ext uri="{FF2B5EF4-FFF2-40B4-BE49-F238E27FC236}">
                <a16:creationId xmlns:a16="http://schemas.microsoft.com/office/drawing/2014/main" id="{8AD2EE2B-9537-4541-AAA3-26964D8CFE17}"/>
              </a:ext>
            </a:extLst>
          </p:cNvPr>
          <p:cNvSpPr>
            <a:spLocks noGrp="1"/>
          </p:cNvSpPr>
          <p:nvPr>
            <p:ph type="subTitle" idx="1"/>
          </p:nvPr>
        </p:nvSpPr>
        <p:spPr>
          <a:xfrm>
            <a:off x="629119" y="2973237"/>
            <a:ext cx="4369071" cy="3160115"/>
          </a:xfrm>
        </p:spPr>
        <p:txBody>
          <a:bodyPr vert="horz" lIns="91440" tIns="45720" rIns="91440" bIns="45720" rtlCol="0">
            <a:normAutofit/>
          </a:bodyPr>
          <a:lstStyle/>
          <a:p>
            <a:r>
              <a:rPr lang="en-US" sz="1600" dirty="0"/>
              <a:t>Geological Society of America Meetings</a:t>
            </a:r>
          </a:p>
          <a:p>
            <a:r>
              <a:rPr lang="en-US" sz="1600" dirty="0"/>
              <a:t>Portland, Oregon</a:t>
            </a:r>
          </a:p>
          <a:p>
            <a:r>
              <a:rPr lang="en-US" sz="1600" dirty="0"/>
              <a:t>Tuesday, October 12, 2021, 9:35 AM PST</a:t>
            </a:r>
          </a:p>
          <a:p>
            <a:r>
              <a:rPr lang="en-US" sz="1600" i="0" dirty="0"/>
              <a:t>131-7: Recent Advances in Sediments, Clastic</a:t>
            </a:r>
            <a:endParaRPr lang="en-US" sz="1600" dirty="0"/>
          </a:p>
          <a:p>
            <a:pPr algn="l"/>
            <a:endParaRPr lang="en-US" sz="1600" dirty="0"/>
          </a:p>
          <a:p>
            <a:r>
              <a:rPr lang="en-US" sz="1600" dirty="0"/>
              <a:t>© John H. Whitmore</a:t>
            </a:r>
          </a:p>
          <a:p>
            <a:r>
              <a:rPr lang="en-US" sz="1600" dirty="0"/>
              <a:t>Department of Science and Mathematics</a:t>
            </a:r>
          </a:p>
          <a:p>
            <a:r>
              <a:rPr lang="en-US" sz="1600" dirty="0"/>
              <a:t>Cedarville University, Cedarville, Ohio 45314</a:t>
            </a:r>
          </a:p>
          <a:p>
            <a:r>
              <a:rPr lang="en-US" sz="1600" dirty="0"/>
              <a:t>johnwhitmore@cedarville.edu</a:t>
            </a:r>
          </a:p>
        </p:txBody>
      </p:sp>
      <p:sp>
        <p:nvSpPr>
          <p:cNvPr id="4" name="TextBox 3">
            <a:extLst>
              <a:ext uri="{FF2B5EF4-FFF2-40B4-BE49-F238E27FC236}">
                <a16:creationId xmlns:a16="http://schemas.microsoft.com/office/drawing/2014/main" id="{18BC87BE-CF73-4717-BB3A-2FA8BDCF0E32}"/>
              </a:ext>
            </a:extLst>
          </p:cNvPr>
          <p:cNvSpPr txBox="1"/>
          <p:nvPr/>
        </p:nvSpPr>
        <p:spPr>
          <a:xfrm>
            <a:off x="603658" y="6133353"/>
            <a:ext cx="5226341" cy="507831"/>
          </a:xfrm>
          <a:prstGeom prst="rect">
            <a:avLst/>
          </a:prstGeom>
          <a:noFill/>
        </p:spPr>
        <p:txBody>
          <a:bodyPr wrap="square" rtlCol="0">
            <a:spAutoFit/>
          </a:bodyPr>
          <a:lstStyle/>
          <a:p>
            <a:pPr algn="ctr">
              <a:spcAft>
                <a:spcPts val="600"/>
              </a:spcAft>
            </a:pPr>
            <a:r>
              <a:rPr lang="en-US" sz="1100" i="1" dirty="0">
                <a:latin typeface="Roboto" panose="02000000000000000000" pitchFamily="2" charset="0"/>
              </a:rPr>
              <a:t>Geological Society of America Abstracts with Programs </a:t>
            </a:r>
            <a:r>
              <a:rPr lang="en-US" sz="1100" i="0" dirty="0">
                <a:latin typeface="Roboto" panose="02000000000000000000" pitchFamily="2" charset="0"/>
              </a:rPr>
              <a:t>53(6), </a:t>
            </a:r>
          </a:p>
          <a:p>
            <a:pPr algn="ctr">
              <a:spcAft>
                <a:spcPts val="600"/>
              </a:spcAft>
            </a:pPr>
            <a:r>
              <a:rPr lang="en-US" sz="1100" i="0" dirty="0" err="1">
                <a:latin typeface="Roboto" panose="02000000000000000000" pitchFamily="2" charset="0"/>
              </a:rPr>
              <a:t>doi</a:t>
            </a:r>
            <a:r>
              <a:rPr lang="en-US" sz="1100" i="0" dirty="0">
                <a:latin typeface="Roboto" panose="02000000000000000000" pitchFamily="2" charset="0"/>
              </a:rPr>
              <a:t>: 10.1130/abs/2021AM-369476</a:t>
            </a:r>
            <a:endParaRPr lang="en-US" sz="1100" dirty="0"/>
          </a:p>
        </p:txBody>
      </p:sp>
    </p:spTree>
    <p:extLst>
      <p:ext uri="{BB962C8B-B14F-4D97-AF65-F5344CB8AC3E}">
        <p14:creationId xmlns:p14="http://schemas.microsoft.com/office/powerpoint/2010/main" val="151323639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03E9EB0-B802-4548-998F-E8D8CE739E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930" y="1723314"/>
            <a:ext cx="5947158" cy="4935811"/>
          </a:xfrm>
          <a:prstGeom prst="rect">
            <a:avLst/>
          </a:prstGeom>
        </p:spPr>
      </p:pic>
      <p:sp>
        <p:nvSpPr>
          <p:cNvPr id="2" name="Title 1">
            <a:extLst>
              <a:ext uri="{FF2B5EF4-FFF2-40B4-BE49-F238E27FC236}">
                <a16:creationId xmlns:a16="http://schemas.microsoft.com/office/drawing/2014/main" id="{0F9F7D56-343A-4A94-9D80-688989D92DC5}"/>
              </a:ext>
            </a:extLst>
          </p:cNvPr>
          <p:cNvSpPr>
            <a:spLocks noGrp="1"/>
          </p:cNvSpPr>
          <p:nvPr>
            <p:ph type="title"/>
          </p:nvPr>
        </p:nvSpPr>
        <p:spPr>
          <a:xfrm>
            <a:off x="196929" y="198875"/>
            <a:ext cx="8858171" cy="1696091"/>
          </a:xfrm>
        </p:spPr>
        <p:txBody>
          <a:bodyPr>
            <a:noAutofit/>
          </a:bodyPr>
          <a:lstStyle/>
          <a:p>
            <a:r>
              <a:rPr lang="en-US" sz="4000" dirty="0"/>
              <a:t>Results: 3) Sandstones rarely have dips &lt; 10° and &gt;30°; they are common in eolian dunes</a:t>
            </a:r>
          </a:p>
        </p:txBody>
      </p:sp>
      <p:sp>
        <p:nvSpPr>
          <p:cNvPr id="7" name="TextBox 6">
            <a:extLst>
              <a:ext uri="{FF2B5EF4-FFF2-40B4-BE49-F238E27FC236}">
                <a16:creationId xmlns:a16="http://schemas.microsoft.com/office/drawing/2014/main" id="{BFA57990-0C25-4F91-9F51-A0C7194C18DE}"/>
              </a:ext>
            </a:extLst>
          </p:cNvPr>
          <p:cNvSpPr txBox="1"/>
          <p:nvPr/>
        </p:nvSpPr>
        <p:spPr>
          <a:xfrm>
            <a:off x="5566268" y="4628973"/>
            <a:ext cx="6615127" cy="830997"/>
          </a:xfrm>
          <a:prstGeom prst="rect">
            <a:avLst/>
          </a:prstGeom>
          <a:noFill/>
        </p:spPr>
        <p:txBody>
          <a:bodyPr wrap="square" rtlCol="0">
            <a:spAutoFit/>
          </a:bodyPr>
          <a:lstStyle/>
          <a:p>
            <a:r>
              <a:rPr lang="en-US" sz="2400" dirty="0"/>
              <a:t>Only </a:t>
            </a:r>
            <a:r>
              <a:rPr lang="en-US" sz="2400" dirty="0">
                <a:solidFill>
                  <a:srgbClr val="FF0000"/>
                </a:solidFill>
              </a:rPr>
              <a:t>1.4%</a:t>
            </a:r>
            <a:r>
              <a:rPr lang="en-US" sz="2400" dirty="0"/>
              <a:t> of measurements in sandstones are &lt;10°</a:t>
            </a:r>
          </a:p>
          <a:p>
            <a:r>
              <a:rPr lang="en-US" sz="2400" dirty="0"/>
              <a:t>Only </a:t>
            </a:r>
            <a:r>
              <a:rPr lang="en-US" sz="2400" dirty="0">
                <a:solidFill>
                  <a:srgbClr val="FF0000"/>
                </a:solidFill>
              </a:rPr>
              <a:t>3.0%  </a:t>
            </a:r>
            <a:r>
              <a:rPr lang="en-US" sz="2400" dirty="0"/>
              <a:t>of measurements in sandstones are &gt;30°</a:t>
            </a:r>
          </a:p>
        </p:txBody>
      </p:sp>
      <p:sp>
        <p:nvSpPr>
          <p:cNvPr id="10" name="TextBox 9">
            <a:extLst>
              <a:ext uri="{FF2B5EF4-FFF2-40B4-BE49-F238E27FC236}">
                <a16:creationId xmlns:a16="http://schemas.microsoft.com/office/drawing/2014/main" id="{C41D622C-9B46-45A9-B7D8-8855AE074E1B}"/>
              </a:ext>
            </a:extLst>
          </p:cNvPr>
          <p:cNvSpPr txBox="1"/>
          <p:nvPr/>
        </p:nvSpPr>
        <p:spPr>
          <a:xfrm>
            <a:off x="6470092" y="2846471"/>
            <a:ext cx="5666912" cy="830997"/>
          </a:xfrm>
          <a:prstGeom prst="rect">
            <a:avLst/>
          </a:prstGeom>
          <a:noFill/>
        </p:spPr>
        <p:txBody>
          <a:bodyPr wrap="square" rtlCol="0">
            <a:spAutoFit/>
          </a:bodyPr>
          <a:lstStyle/>
          <a:p>
            <a:r>
              <a:rPr lang="en-US" sz="2400" dirty="0">
                <a:solidFill>
                  <a:srgbClr val="FF0000"/>
                </a:solidFill>
              </a:rPr>
              <a:t>25.5%</a:t>
            </a:r>
            <a:r>
              <a:rPr lang="en-US" sz="2400" dirty="0"/>
              <a:t> of measurements in dunes are &lt;10 °</a:t>
            </a:r>
          </a:p>
          <a:p>
            <a:r>
              <a:rPr lang="en-US" sz="2400" dirty="0">
                <a:solidFill>
                  <a:srgbClr val="FF0000"/>
                </a:solidFill>
              </a:rPr>
              <a:t>17.3%</a:t>
            </a:r>
            <a:r>
              <a:rPr lang="en-US" sz="2400" dirty="0"/>
              <a:t> of measurements in dunes are &gt;30°</a:t>
            </a:r>
          </a:p>
        </p:txBody>
      </p:sp>
      <p:cxnSp>
        <p:nvCxnSpPr>
          <p:cNvPr id="15" name="Straight Connector 14">
            <a:extLst>
              <a:ext uri="{FF2B5EF4-FFF2-40B4-BE49-F238E27FC236}">
                <a16:creationId xmlns:a16="http://schemas.microsoft.com/office/drawing/2014/main" id="{2752B602-072E-4561-AE60-EB30DA5A562B}"/>
              </a:ext>
            </a:extLst>
          </p:cNvPr>
          <p:cNvCxnSpPr>
            <a:cxnSpLocks/>
          </p:cNvCxnSpPr>
          <p:nvPr/>
        </p:nvCxnSpPr>
        <p:spPr>
          <a:xfrm flipV="1">
            <a:off x="4660664" y="2542419"/>
            <a:ext cx="0" cy="3355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E9A32C6-09D2-48F9-856A-5A14D47D45E8}"/>
              </a:ext>
            </a:extLst>
          </p:cNvPr>
          <p:cNvSpPr txBox="1"/>
          <p:nvPr/>
        </p:nvSpPr>
        <p:spPr>
          <a:xfrm>
            <a:off x="4441094" y="2275896"/>
            <a:ext cx="511728" cy="369332"/>
          </a:xfrm>
          <a:prstGeom prst="rect">
            <a:avLst/>
          </a:prstGeom>
          <a:noFill/>
        </p:spPr>
        <p:txBody>
          <a:bodyPr wrap="square" rtlCol="0">
            <a:spAutoFit/>
          </a:bodyPr>
          <a:lstStyle/>
          <a:p>
            <a:pPr algn="ctr"/>
            <a:r>
              <a:rPr lang="en-US" dirty="0"/>
              <a:t>30°</a:t>
            </a:r>
          </a:p>
        </p:txBody>
      </p:sp>
      <p:cxnSp>
        <p:nvCxnSpPr>
          <p:cNvPr id="11" name="Straight Connector 10">
            <a:extLst>
              <a:ext uri="{FF2B5EF4-FFF2-40B4-BE49-F238E27FC236}">
                <a16:creationId xmlns:a16="http://schemas.microsoft.com/office/drawing/2014/main" id="{65F05324-85DE-4FD3-AF1B-0AF13EE7C1DA}"/>
              </a:ext>
            </a:extLst>
          </p:cNvPr>
          <p:cNvCxnSpPr>
            <a:cxnSpLocks/>
          </p:cNvCxnSpPr>
          <p:nvPr/>
        </p:nvCxnSpPr>
        <p:spPr>
          <a:xfrm flipV="1">
            <a:off x="2399445" y="2546434"/>
            <a:ext cx="0" cy="3355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9A84EC-BB17-4B86-BBB5-531EF1531D68}"/>
              </a:ext>
            </a:extLst>
          </p:cNvPr>
          <p:cNvSpPr txBox="1"/>
          <p:nvPr/>
        </p:nvSpPr>
        <p:spPr>
          <a:xfrm>
            <a:off x="2176866" y="2277402"/>
            <a:ext cx="511728" cy="369332"/>
          </a:xfrm>
          <a:prstGeom prst="rect">
            <a:avLst/>
          </a:prstGeom>
          <a:noFill/>
        </p:spPr>
        <p:txBody>
          <a:bodyPr wrap="square" rtlCol="0">
            <a:spAutoFit/>
          </a:bodyPr>
          <a:lstStyle/>
          <a:p>
            <a:pPr algn="ctr"/>
            <a:r>
              <a:rPr lang="en-US" dirty="0"/>
              <a:t>10°</a:t>
            </a:r>
          </a:p>
        </p:txBody>
      </p:sp>
      <p:sp>
        <p:nvSpPr>
          <p:cNvPr id="3" name="TextBox 2">
            <a:extLst>
              <a:ext uri="{FF2B5EF4-FFF2-40B4-BE49-F238E27FC236}">
                <a16:creationId xmlns:a16="http://schemas.microsoft.com/office/drawing/2014/main" id="{FCE5248A-7247-4940-B87A-734D6F0B640E}"/>
              </a:ext>
            </a:extLst>
          </p:cNvPr>
          <p:cNvSpPr txBox="1"/>
          <p:nvPr/>
        </p:nvSpPr>
        <p:spPr>
          <a:xfrm>
            <a:off x="4620115" y="2990539"/>
            <a:ext cx="1247945" cy="307777"/>
          </a:xfrm>
          <a:prstGeom prst="rect">
            <a:avLst/>
          </a:prstGeom>
          <a:noFill/>
        </p:spPr>
        <p:txBody>
          <a:bodyPr wrap="square" rtlCol="0">
            <a:spAutoFit/>
          </a:bodyPr>
          <a:lstStyle/>
          <a:p>
            <a:r>
              <a:rPr lang="en-US" sz="1400" dirty="0">
                <a:solidFill>
                  <a:srgbClr val="FF0000"/>
                </a:solidFill>
              </a:rPr>
              <a:t>17.3% &gt; 30°</a:t>
            </a:r>
          </a:p>
        </p:txBody>
      </p:sp>
      <p:sp>
        <p:nvSpPr>
          <p:cNvPr id="13" name="TextBox 12">
            <a:extLst>
              <a:ext uri="{FF2B5EF4-FFF2-40B4-BE49-F238E27FC236}">
                <a16:creationId xmlns:a16="http://schemas.microsoft.com/office/drawing/2014/main" id="{BB33EC06-EFF7-4702-B330-014EB4307353}"/>
              </a:ext>
            </a:extLst>
          </p:cNvPr>
          <p:cNvSpPr txBox="1"/>
          <p:nvPr/>
        </p:nvSpPr>
        <p:spPr>
          <a:xfrm>
            <a:off x="4600811" y="4616662"/>
            <a:ext cx="1025311" cy="307777"/>
          </a:xfrm>
          <a:prstGeom prst="rect">
            <a:avLst/>
          </a:prstGeom>
          <a:noFill/>
        </p:spPr>
        <p:txBody>
          <a:bodyPr wrap="square" rtlCol="0">
            <a:spAutoFit/>
          </a:bodyPr>
          <a:lstStyle/>
          <a:p>
            <a:r>
              <a:rPr lang="en-US" sz="1400" dirty="0">
                <a:solidFill>
                  <a:srgbClr val="FF0000"/>
                </a:solidFill>
              </a:rPr>
              <a:t>3.0% &gt; 30°</a:t>
            </a:r>
          </a:p>
        </p:txBody>
      </p:sp>
      <p:sp>
        <p:nvSpPr>
          <p:cNvPr id="14" name="TextBox 13">
            <a:extLst>
              <a:ext uri="{FF2B5EF4-FFF2-40B4-BE49-F238E27FC236}">
                <a16:creationId xmlns:a16="http://schemas.microsoft.com/office/drawing/2014/main" id="{55ED91BE-0C93-439D-B5D0-7AAAD864D8EF}"/>
              </a:ext>
            </a:extLst>
          </p:cNvPr>
          <p:cNvSpPr txBox="1"/>
          <p:nvPr/>
        </p:nvSpPr>
        <p:spPr>
          <a:xfrm>
            <a:off x="1240409" y="2995289"/>
            <a:ext cx="1087478" cy="307777"/>
          </a:xfrm>
          <a:prstGeom prst="rect">
            <a:avLst/>
          </a:prstGeom>
          <a:noFill/>
        </p:spPr>
        <p:txBody>
          <a:bodyPr wrap="square" rtlCol="0">
            <a:spAutoFit/>
          </a:bodyPr>
          <a:lstStyle/>
          <a:p>
            <a:pPr algn="r"/>
            <a:r>
              <a:rPr lang="en-US" sz="1400" dirty="0">
                <a:solidFill>
                  <a:srgbClr val="FF0000"/>
                </a:solidFill>
              </a:rPr>
              <a:t>25.5% &lt; 10°</a:t>
            </a:r>
          </a:p>
        </p:txBody>
      </p:sp>
      <p:sp>
        <p:nvSpPr>
          <p:cNvPr id="16" name="TextBox 15">
            <a:extLst>
              <a:ext uri="{FF2B5EF4-FFF2-40B4-BE49-F238E27FC236}">
                <a16:creationId xmlns:a16="http://schemas.microsoft.com/office/drawing/2014/main" id="{BB0F5C6F-7055-4379-8451-0C1D6BA2B593}"/>
              </a:ext>
            </a:extLst>
          </p:cNvPr>
          <p:cNvSpPr txBox="1"/>
          <p:nvPr/>
        </p:nvSpPr>
        <p:spPr>
          <a:xfrm>
            <a:off x="1433602" y="4764096"/>
            <a:ext cx="1025311" cy="307777"/>
          </a:xfrm>
          <a:prstGeom prst="rect">
            <a:avLst/>
          </a:prstGeom>
          <a:noFill/>
        </p:spPr>
        <p:txBody>
          <a:bodyPr wrap="square" rtlCol="0">
            <a:spAutoFit/>
          </a:bodyPr>
          <a:lstStyle/>
          <a:p>
            <a:pPr algn="r"/>
            <a:r>
              <a:rPr lang="en-US" sz="1400" dirty="0">
                <a:solidFill>
                  <a:srgbClr val="FF0000"/>
                </a:solidFill>
              </a:rPr>
              <a:t>1.4% &lt; 10°</a:t>
            </a:r>
          </a:p>
        </p:txBody>
      </p:sp>
    </p:spTree>
    <p:extLst>
      <p:ext uri="{BB962C8B-B14F-4D97-AF65-F5344CB8AC3E}">
        <p14:creationId xmlns:p14="http://schemas.microsoft.com/office/powerpoint/2010/main" val="28708886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F71A20B-34E4-4D69-9746-F199F1CFA4E3}"/>
              </a:ext>
            </a:extLst>
          </p:cNvPr>
          <p:cNvGraphicFramePr>
            <a:graphicFrameLocks/>
          </p:cNvGraphicFramePr>
          <p:nvPr/>
        </p:nvGraphicFramePr>
        <p:xfrm>
          <a:off x="1219200" y="3296046"/>
          <a:ext cx="10039927" cy="30158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BD729DA-21F6-4532-A7EE-AFB4FF6372FC}"/>
              </a:ext>
            </a:extLst>
          </p:cNvPr>
          <p:cNvSpPr txBox="1"/>
          <p:nvPr/>
        </p:nvSpPr>
        <p:spPr>
          <a:xfrm>
            <a:off x="1883760" y="5098473"/>
            <a:ext cx="318653" cy="261610"/>
          </a:xfrm>
          <a:prstGeom prst="rect">
            <a:avLst/>
          </a:prstGeom>
          <a:noFill/>
        </p:spPr>
        <p:txBody>
          <a:bodyPr wrap="square" rtlCol="0">
            <a:spAutoFit/>
          </a:bodyPr>
          <a:lstStyle/>
          <a:p>
            <a:pPr algn="r"/>
            <a:r>
              <a:rPr lang="en-US" sz="1100" dirty="0"/>
              <a:t>0</a:t>
            </a:r>
          </a:p>
        </p:txBody>
      </p:sp>
      <p:sp>
        <p:nvSpPr>
          <p:cNvPr id="7" name="TextBox 6">
            <a:extLst>
              <a:ext uri="{FF2B5EF4-FFF2-40B4-BE49-F238E27FC236}">
                <a16:creationId xmlns:a16="http://schemas.microsoft.com/office/drawing/2014/main" id="{9E2A7B42-070D-40D9-ADED-22A89BB1C9D0}"/>
              </a:ext>
            </a:extLst>
          </p:cNvPr>
          <p:cNvSpPr txBox="1"/>
          <p:nvPr/>
        </p:nvSpPr>
        <p:spPr>
          <a:xfrm>
            <a:off x="1887916" y="4865870"/>
            <a:ext cx="318653" cy="261610"/>
          </a:xfrm>
          <a:prstGeom prst="rect">
            <a:avLst/>
          </a:prstGeom>
          <a:noFill/>
        </p:spPr>
        <p:txBody>
          <a:bodyPr wrap="square" rtlCol="0">
            <a:spAutoFit/>
          </a:bodyPr>
          <a:lstStyle/>
          <a:p>
            <a:pPr algn="r"/>
            <a:r>
              <a:rPr lang="en-US" sz="1100" dirty="0"/>
              <a:t>1</a:t>
            </a:r>
          </a:p>
        </p:txBody>
      </p:sp>
      <p:sp>
        <p:nvSpPr>
          <p:cNvPr id="8" name="TextBox 7">
            <a:extLst>
              <a:ext uri="{FF2B5EF4-FFF2-40B4-BE49-F238E27FC236}">
                <a16:creationId xmlns:a16="http://schemas.microsoft.com/office/drawing/2014/main" id="{1A50053F-4320-4C79-823B-5F4D4791EF1B}"/>
              </a:ext>
            </a:extLst>
          </p:cNvPr>
          <p:cNvSpPr txBox="1"/>
          <p:nvPr/>
        </p:nvSpPr>
        <p:spPr>
          <a:xfrm>
            <a:off x="1883760" y="3239732"/>
            <a:ext cx="318653" cy="261610"/>
          </a:xfrm>
          <a:prstGeom prst="rect">
            <a:avLst/>
          </a:prstGeom>
          <a:noFill/>
        </p:spPr>
        <p:txBody>
          <a:bodyPr wrap="square" rtlCol="0">
            <a:spAutoFit/>
          </a:bodyPr>
          <a:lstStyle/>
          <a:p>
            <a:pPr algn="r"/>
            <a:r>
              <a:rPr lang="en-US" sz="1100" dirty="0"/>
              <a:t>8</a:t>
            </a:r>
          </a:p>
        </p:txBody>
      </p:sp>
      <p:sp>
        <p:nvSpPr>
          <p:cNvPr id="9" name="TextBox 8">
            <a:extLst>
              <a:ext uri="{FF2B5EF4-FFF2-40B4-BE49-F238E27FC236}">
                <a16:creationId xmlns:a16="http://schemas.microsoft.com/office/drawing/2014/main" id="{10F77067-6848-4A85-8DEB-E9A047CA696D}"/>
              </a:ext>
            </a:extLst>
          </p:cNvPr>
          <p:cNvSpPr txBox="1"/>
          <p:nvPr/>
        </p:nvSpPr>
        <p:spPr>
          <a:xfrm>
            <a:off x="1875295" y="3472594"/>
            <a:ext cx="318653" cy="261610"/>
          </a:xfrm>
          <a:prstGeom prst="rect">
            <a:avLst/>
          </a:prstGeom>
          <a:noFill/>
        </p:spPr>
        <p:txBody>
          <a:bodyPr wrap="square" rtlCol="0">
            <a:spAutoFit/>
          </a:bodyPr>
          <a:lstStyle/>
          <a:p>
            <a:pPr algn="r"/>
            <a:r>
              <a:rPr lang="en-US" sz="1100" dirty="0"/>
              <a:t>7</a:t>
            </a:r>
          </a:p>
        </p:txBody>
      </p:sp>
      <p:sp>
        <p:nvSpPr>
          <p:cNvPr id="10" name="TextBox 9">
            <a:extLst>
              <a:ext uri="{FF2B5EF4-FFF2-40B4-BE49-F238E27FC236}">
                <a16:creationId xmlns:a16="http://schemas.microsoft.com/office/drawing/2014/main" id="{307CCFB8-79FF-4493-B890-5FA04F2E19B0}"/>
              </a:ext>
            </a:extLst>
          </p:cNvPr>
          <p:cNvSpPr txBox="1"/>
          <p:nvPr/>
        </p:nvSpPr>
        <p:spPr>
          <a:xfrm>
            <a:off x="1886817" y="3703132"/>
            <a:ext cx="318653" cy="261610"/>
          </a:xfrm>
          <a:prstGeom prst="rect">
            <a:avLst/>
          </a:prstGeom>
          <a:noFill/>
        </p:spPr>
        <p:txBody>
          <a:bodyPr wrap="square" rtlCol="0">
            <a:spAutoFit/>
          </a:bodyPr>
          <a:lstStyle/>
          <a:p>
            <a:pPr algn="r"/>
            <a:r>
              <a:rPr lang="en-US" sz="1100" dirty="0"/>
              <a:t>6</a:t>
            </a:r>
          </a:p>
        </p:txBody>
      </p:sp>
      <p:sp>
        <p:nvSpPr>
          <p:cNvPr id="11" name="TextBox 10">
            <a:extLst>
              <a:ext uri="{FF2B5EF4-FFF2-40B4-BE49-F238E27FC236}">
                <a16:creationId xmlns:a16="http://schemas.microsoft.com/office/drawing/2014/main" id="{B7BC07DD-BD24-4788-A8C7-74805CF50C28}"/>
              </a:ext>
            </a:extLst>
          </p:cNvPr>
          <p:cNvSpPr txBox="1"/>
          <p:nvPr/>
        </p:nvSpPr>
        <p:spPr>
          <a:xfrm>
            <a:off x="1881095" y="3935458"/>
            <a:ext cx="318653" cy="261610"/>
          </a:xfrm>
          <a:prstGeom prst="rect">
            <a:avLst/>
          </a:prstGeom>
          <a:noFill/>
        </p:spPr>
        <p:txBody>
          <a:bodyPr wrap="square" rtlCol="0">
            <a:spAutoFit/>
          </a:bodyPr>
          <a:lstStyle/>
          <a:p>
            <a:pPr algn="r"/>
            <a:r>
              <a:rPr lang="en-US" sz="1100" dirty="0"/>
              <a:t>5</a:t>
            </a:r>
          </a:p>
        </p:txBody>
      </p:sp>
      <p:sp>
        <p:nvSpPr>
          <p:cNvPr id="12" name="TextBox 11">
            <a:extLst>
              <a:ext uri="{FF2B5EF4-FFF2-40B4-BE49-F238E27FC236}">
                <a16:creationId xmlns:a16="http://schemas.microsoft.com/office/drawing/2014/main" id="{F7B672DD-74FE-4A46-88D3-937E2D51B1D4}"/>
              </a:ext>
            </a:extLst>
          </p:cNvPr>
          <p:cNvSpPr txBox="1"/>
          <p:nvPr/>
        </p:nvSpPr>
        <p:spPr>
          <a:xfrm>
            <a:off x="1908850" y="4171733"/>
            <a:ext cx="318653" cy="261610"/>
          </a:xfrm>
          <a:prstGeom prst="rect">
            <a:avLst/>
          </a:prstGeom>
          <a:noFill/>
        </p:spPr>
        <p:txBody>
          <a:bodyPr wrap="square" rtlCol="0">
            <a:spAutoFit/>
          </a:bodyPr>
          <a:lstStyle/>
          <a:p>
            <a:pPr algn="r"/>
            <a:r>
              <a:rPr lang="en-US" sz="1100" dirty="0"/>
              <a:t>4</a:t>
            </a:r>
          </a:p>
        </p:txBody>
      </p:sp>
      <p:sp>
        <p:nvSpPr>
          <p:cNvPr id="13" name="TextBox 12">
            <a:extLst>
              <a:ext uri="{FF2B5EF4-FFF2-40B4-BE49-F238E27FC236}">
                <a16:creationId xmlns:a16="http://schemas.microsoft.com/office/drawing/2014/main" id="{2774D45A-E7C8-4E29-818C-F38CE7CAA209}"/>
              </a:ext>
            </a:extLst>
          </p:cNvPr>
          <p:cNvSpPr txBox="1"/>
          <p:nvPr/>
        </p:nvSpPr>
        <p:spPr>
          <a:xfrm>
            <a:off x="1916057" y="4400663"/>
            <a:ext cx="304800" cy="261610"/>
          </a:xfrm>
          <a:prstGeom prst="rect">
            <a:avLst/>
          </a:prstGeom>
          <a:noFill/>
        </p:spPr>
        <p:txBody>
          <a:bodyPr wrap="square" rtlCol="0">
            <a:spAutoFit/>
          </a:bodyPr>
          <a:lstStyle/>
          <a:p>
            <a:pPr algn="r"/>
            <a:r>
              <a:rPr lang="en-US" sz="1100" dirty="0"/>
              <a:t>3</a:t>
            </a:r>
          </a:p>
        </p:txBody>
      </p:sp>
      <p:sp>
        <p:nvSpPr>
          <p:cNvPr id="14" name="TextBox 13">
            <a:extLst>
              <a:ext uri="{FF2B5EF4-FFF2-40B4-BE49-F238E27FC236}">
                <a16:creationId xmlns:a16="http://schemas.microsoft.com/office/drawing/2014/main" id="{72046B4A-9963-4F30-A2E4-9CF6D7F81090}"/>
              </a:ext>
            </a:extLst>
          </p:cNvPr>
          <p:cNvSpPr txBox="1"/>
          <p:nvPr/>
        </p:nvSpPr>
        <p:spPr>
          <a:xfrm>
            <a:off x="1902204" y="4633267"/>
            <a:ext cx="318653" cy="261610"/>
          </a:xfrm>
          <a:prstGeom prst="rect">
            <a:avLst/>
          </a:prstGeom>
          <a:noFill/>
        </p:spPr>
        <p:txBody>
          <a:bodyPr wrap="square" rtlCol="0">
            <a:spAutoFit/>
          </a:bodyPr>
          <a:lstStyle/>
          <a:p>
            <a:pPr algn="r"/>
            <a:r>
              <a:rPr lang="en-US" sz="1100" dirty="0"/>
              <a:t>2</a:t>
            </a:r>
          </a:p>
        </p:txBody>
      </p:sp>
      <p:sp>
        <p:nvSpPr>
          <p:cNvPr id="15" name="TextBox 14">
            <a:extLst>
              <a:ext uri="{FF2B5EF4-FFF2-40B4-BE49-F238E27FC236}">
                <a16:creationId xmlns:a16="http://schemas.microsoft.com/office/drawing/2014/main" id="{398A3085-F063-4B62-A1F5-29B9F4D1EB65}"/>
              </a:ext>
            </a:extLst>
          </p:cNvPr>
          <p:cNvSpPr txBox="1"/>
          <p:nvPr/>
        </p:nvSpPr>
        <p:spPr>
          <a:xfrm>
            <a:off x="2193948" y="5503269"/>
            <a:ext cx="8864577" cy="369332"/>
          </a:xfrm>
          <a:prstGeom prst="rect">
            <a:avLst/>
          </a:prstGeom>
          <a:noFill/>
        </p:spPr>
        <p:txBody>
          <a:bodyPr wrap="square" rtlCol="0">
            <a:spAutoFit/>
          </a:bodyPr>
          <a:lstStyle/>
          <a:p>
            <a:pPr algn="ctr"/>
            <a:r>
              <a:rPr lang="en-US" dirty="0"/>
              <a:t>Dip Angle</a:t>
            </a:r>
          </a:p>
        </p:txBody>
      </p:sp>
      <p:sp>
        <p:nvSpPr>
          <p:cNvPr id="16" name="TextBox 15">
            <a:extLst>
              <a:ext uri="{FF2B5EF4-FFF2-40B4-BE49-F238E27FC236}">
                <a16:creationId xmlns:a16="http://schemas.microsoft.com/office/drawing/2014/main" id="{DEC0C5DA-ED0A-49E0-8B5D-E6CD61D3151C}"/>
              </a:ext>
            </a:extLst>
          </p:cNvPr>
          <p:cNvSpPr txBox="1"/>
          <p:nvPr/>
        </p:nvSpPr>
        <p:spPr>
          <a:xfrm rot="16200000">
            <a:off x="307983" y="4068247"/>
            <a:ext cx="2657472" cy="369332"/>
          </a:xfrm>
          <a:prstGeom prst="rect">
            <a:avLst/>
          </a:prstGeom>
          <a:noFill/>
        </p:spPr>
        <p:txBody>
          <a:bodyPr wrap="square" rtlCol="0">
            <a:spAutoFit/>
          </a:bodyPr>
          <a:lstStyle/>
          <a:p>
            <a:pPr algn="ctr"/>
            <a:r>
              <a:rPr lang="en-US" dirty="0"/>
              <a:t>Percent of Measurements</a:t>
            </a:r>
          </a:p>
        </p:txBody>
      </p:sp>
      <p:sp>
        <p:nvSpPr>
          <p:cNvPr id="19" name="Rectangle 18">
            <a:extLst>
              <a:ext uri="{FF2B5EF4-FFF2-40B4-BE49-F238E27FC236}">
                <a16:creationId xmlns:a16="http://schemas.microsoft.com/office/drawing/2014/main" id="{0BB61208-88B1-4E7C-BBDB-BF7E97DEF99F}"/>
              </a:ext>
            </a:extLst>
          </p:cNvPr>
          <p:cNvSpPr/>
          <p:nvPr/>
        </p:nvSpPr>
        <p:spPr>
          <a:xfrm>
            <a:off x="5239558" y="6301955"/>
            <a:ext cx="1687288" cy="1849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29D209-0CCD-4A54-B3DD-5992F7C41A0C}"/>
              </a:ext>
            </a:extLst>
          </p:cNvPr>
          <p:cNvSpPr/>
          <p:nvPr/>
        </p:nvSpPr>
        <p:spPr>
          <a:xfrm>
            <a:off x="3969327" y="6067150"/>
            <a:ext cx="3541222" cy="18490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6B99386-9161-44AE-9F76-029953D15D11}"/>
              </a:ext>
            </a:extLst>
          </p:cNvPr>
          <p:cNvCxnSpPr>
            <a:cxnSpLocks/>
          </p:cNvCxnSpPr>
          <p:nvPr/>
        </p:nvCxnSpPr>
        <p:spPr>
          <a:xfrm>
            <a:off x="5685503" y="6067150"/>
            <a:ext cx="0" cy="184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53225E-67BA-4017-BC37-CB99FAA2206B}"/>
              </a:ext>
            </a:extLst>
          </p:cNvPr>
          <p:cNvCxnSpPr>
            <a:cxnSpLocks/>
          </p:cNvCxnSpPr>
          <p:nvPr/>
        </p:nvCxnSpPr>
        <p:spPr>
          <a:xfrm>
            <a:off x="6113288" y="6307830"/>
            <a:ext cx="0" cy="184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308E90-D18F-43C3-9BAE-B4E0517ACAAA}"/>
              </a:ext>
            </a:extLst>
          </p:cNvPr>
          <p:cNvCxnSpPr/>
          <p:nvPr/>
        </p:nvCxnSpPr>
        <p:spPr>
          <a:xfrm>
            <a:off x="7510549" y="6169206"/>
            <a:ext cx="2965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66565E-7C5D-4BB9-8167-574B7E92B425}"/>
              </a:ext>
            </a:extLst>
          </p:cNvPr>
          <p:cNvCxnSpPr>
            <a:cxnSpLocks/>
          </p:cNvCxnSpPr>
          <p:nvPr/>
        </p:nvCxnSpPr>
        <p:spPr>
          <a:xfrm>
            <a:off x="6926846" y="6393811"/>
            <a:ext cx="215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C6628B-D8E3-47EC-806D-BE063F517547}"/>
              </a:ext>
            </a:extLst>
          </p:cNvPr>
          <p:cNvCxnSpPr>
            <a:cxnSpLocks/>
          </p:cNvCxnSpPr>
          <p:nvPr/>
        </p:nvCxnSpPr>
        <p:spPr>
          <a:xfrm>
            <a:off x="2412274" y="6164851"/>
            <a:ext cx="15570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133A49-3EC8-48D6-A77A-ABAFD38BF41B}"/>
              </a:ext>
            </a:extLst>
          </p:cNvPr>
          <p:cNvCxnSpPr>
            <a:cxnSpLocks/>
          </p:cNvCxnSpPr>
          <p:nvPr/>
        </p:nvCxnSpPr>
        <p:spPr>
          <a:xfrm>
            <a:off x="2629989" y="6393811"/>
            <a:ext cx="2609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EDB474F-87B5-4F91-BD10-F7BA04C4F274}"/>
              </a:ext>
            </a:extLst>
          </p:cNvPr>
          <p:cNvSpPr txBox="1"/>
          <p:nvPr/>
        </p:nvSpPr>
        <p:spPr>
          <a:xfrm>
            <a:off x="2061175" y="5943325"/>
            <a:ext cx="408826" cy="646331"/>
          </a:xfrm>
          <a:prstGeom prst="rect">
            <a:avLst/>
          </a:prstGeom>
          <a:noFill/>
        </p:spPr>
        <p:txBody>
          <a:bodyPr wrap="square" rtlCol="0">
            <a:spAutoFit/>
          </a:bodyPr>
          <a:lstStyle/>
          <a:p>
            <a:pPr algn="r"/>
            <a:r>
              <a:rPr lang="en-US" sz="3600" dirty="0"/>
              <a:t>{</a:t>
            </a:r>
          </a:p>
        </p:txBody>
      </p:sp>
      <p:sp>
        <p:nvSpPr>
          <p:cNvPr id="36" name="TextBox 35">
            <a:extLst>
              <a:ext uri="{FF2B5EF4-FFF2-40B4-BE49-F238E27FC236}">
                <a16:creationId xmlns:a16="http://schemas.microsoft.com/office/drawing/2014/main" id="{64ADDB4E-E780-4CFF-957F-86902634EAE7}"/>
              </a:ext>
            </a:extLst>
          </p:cNvPr>
          <p:cNvSpPr txBox="1"/>
          <p:nvPr/>
        </p:nvSpPr>
        <p:spPr>
          <a:xfrm>
            <a:off x="416011" y="6029050"/>
            <a:ext cx="1944385" cy="523220"/>
          </a:xfrm>
          <a:prstGeom prst="rect">
            <a:avLst/>
          </a:prstGeom>
          <a:noFill/>
        </p:spPr>
        <p:txBody>
          <a:bodyPr wrap="square" rtlCol="0">
            <a:spAutoFit/>
          </a:bodyPr>
          <a:lstStyle/>
          <a:p>
            <a:pPr algn="ctr"/>
            <a:r>
              <a:rPr lang="en-US" sz="1400" dirty="0"/>
              <a:t>Quartiles and means of dunes and sandstones</a:t>
            </a:r>
          </a:p>
        </p:txBody>
      </p:sp>
      <p:sp>
        <p:nvSpPr>
          <p:cNvPr id="37" name="TextBox 36">
            <a:extLst>
              <a:ext uri="{FF2B5EF4-FFF2-40B4-BE49-F238E27FC236}">
                <a16:creationId xmlns:a16="http://schemas.microsoft.com/office/drawing/2014/main" id="{63ADEA90-B0B2-4C88-9000-D7AD36D79BC2}"/>
              </a:ext>
            </a:extLst>
          </p:cNvPr>
          <p:cNvSpPr txBox="1"/>
          <p:nvPr/>
        </p:nvSpPr>
        <p:spPr>
          <a:xfrm>
            <a:off x="6731583" y="6504677"/>
            <a:ext cx="390525" cy="276999"/>
          </a:xfrm>
          <a:prstGeom prst="rect">
            <a:avLst/>
          </a:prstGeom>
          <a:noFill/>
        </p:spPr>
        <p:txBody>
          <a:bodyPr wrap="square" rtlCol="0">
            <a:spAutoFit/>
          </a:bodyPr>
          <a:lstStyle/>
          <a:p>
            <a:pPr algn="ctr"/>
            <a:r>
              <a:rPr lang="en-US" sz="1200" dirty="0"/>
              <a:t>24</a:t>
            </a:r>
          </a:p>
        </p:txBody>
      </p:sp>
      <p:sp>
        <p:nvSpPr>
          <p:cNvPr id="38" name="TextBox 37">
            <a:extLst>
              <a:ext uri="{FF2B5EF4-FFF2-40B4-BE49-F238E27FC236}">
                <a16:creationId xmlns:a16="http://schemas.microsoft.com/office/drawing/2014/main" id="{678865BE-F68C-437C-9341-C5F57DEFE34C}"/>
              </a:ext>
            </a:extLst>
          </p:cNvPr>
          <p:cNvSpPr txBox="1"/>
          <p:nvPr/>
        </p:nvSpPr>
        <p:spPr>
          <a:xfrm>
            <a:off x="7315286" y="5809362"/>
            <a:ext cx="390525" cy="276999"/>
          </a:xfrm>
          <a:prstGeom prst="rect">
            <a:avLst/>
          </a:prstGeom>
          <a:noFill/>
        </p:spPr>
        <p:txBody>
          <a:bodyPr wrap="square" rtlCol="0">
            <a:spAutoFit/>
          </a:bodyPr>
          <a:lstStyle/>
          <a:p>
            <a:pPr algn="ctr"/>
            <a:r>
              <a:rPr lang="en-US" sz="1200" dirty="0"/>
              <a:t>27</a:t>
            </a:r>
          </a:p>
        </p:txBody>
      </p:sp>
      <p:sp>
        <p:nvSpPr>
          <p:cNvPr id="39" name="TextBox 38">
            <a:extLst>
              <a:ext uri="{FF2B5EF4-FFF2-40B4-BE49-F238E27FC236}">
                <a16:creationId xmlns:a16="http://schemas.microsoft.com/office/drawing/2014/main" id="{3A66CD14-3C58-48F7-80B9-425DD4CF7EAC}"/>
              </a:ext>
            </a:extLst>
          </p:cNvPr>
          <p:cNvSpPr txBox="1"/>
          <p:nvPr/>
        </p:nvSpPr>
        <p:spPr>
          <a:xfrm>
            <a:off x="5000625" y="6504677"/>
            <a:ext cx="491345" cy="276999"/>
          </a:xfrm>
          <a:prstGeom prst="rect">
            <a:avLst/>
          </a:prstGeom>
          <a:noFill/>
        </p:spPr>
        <p:txBody>
          <a:bodyPr wrap="square" rtlCol="0">
            <a:spAutoFit/>
          </a:bodyPr>
          <a:lstStyle/>
          <a:p>
            <a:pPr algn="ctr"/>
            <a:r>
              <a:rPr lang="en-US" sz="1200" dirty="0"/>
              <a:t>15.5</a:t>
            </a:r>
          </a:p>
        </p:txBody>
      </p:sp>
      <p:sp>
        <p:nvSpPr>
          <p:cNvPr id="40" name="TextBox 39">
            <a:extLst>
              <a:ext uri="{FF2B5EF4-FFF2-40B4-BE49-F238E27FC236}">
                <a16:creationId xmlns:a16="http://schemas.microsoft.com/office/drawing/2014/main" id="{3752868F-BE2F-4482-835B-6A63A95F1CBF}"/>
              </a:ext>
            </a:extLst>
          </p:cNvPr>
          <p:cNvSpPr txBox="1"/>
          <p:nvPr/>
        </p:nvSpPr>
        <p:spPr>
          <a:xfrm>
            <a:off x="3788353" y="5761994"/>
            <a:ext cx="390525" cy="276999"/>
          </a:xfrm>
          <a:prstGeom prst="rect">
            <a:avLst/>
          </a:prstGeom>
          <a:noFill/>
        </p:spPr>
        <p:txBody>
          <a:bodyPr wrap="square" rtlCol="0">
            <a:spAutoFit/>
          </a:bodyPr>
          <a:lstStyle/>
          <a:p>
            <a:pPr algn="ctr"/>
            <a:r>
              <a:rPr lang="en-US" sz="1200" dirty="0"/>
              <a:t>9</a:t>
            </a:r>
          </a:p>
        </p:txBody>
      </p:sp>
      <p:sp>
        <p:nvSpPr>
          <p:cNvPr id="41" name="TextBox 40">
            <a:extLst>
              <a:ext uri="{FF2B5EF4-FFF2-40B4-BE49-F238E27FC236}">
                <a16:creationId xmlns:a16="http://schemas.microsoft.com/office/drawing/2014/main" id="{5237CC25-B5C9-4781-AC75-17989AD8C1CC}"/>
              </a:ext>
            </a:extLst>
          </p:cNvPr>
          <p:cNvSpPr txBox="1"/>
          <p:nvPr/>
        </p:nvSpPr>
        <p:spPr>
          <a:xfrm>
            <a:off x="5867615" y="6504677"/>
            <a:ext cx="491345" cy="276999"/>
          </a:xfrm>
          <a:prstGeom prst="rect">
            <a:avLst/>
          </a:prstGeom>
          <a:noFill/>
        </p:spPr>
        <p:txBody>
          <a:bodyPr wrap="square" rtlCol="0">
            <a:spAutoFit/>
          </a:bodyPr>
          <a:lstStyle/>
          <a:p>
            <a:pPr algn="ctr"/>
            <a:r>
              <a:rPr lang="en-US" sz="1200" dirty="0"/>
              <a:t>19.8</a:t>
            </a:r>
          </a:p>
        </p:txBody>
      </p:sp>
      <p:sp>
        <p:nvSpPr>
          <p:cNvPr id="42" name="TextBox 41">
            <a:extLst>
              <a:ext uri="{FF2B5EF4-FFF2-40B4-BE49-F238E27FC236}">
                <a16:creationId xmlns:a16="http://schemas.microsoft.com/office/drawing/2014/main" id="{C68F80EE-488E-4869-B1BA-0D49F1DCBA9D}"/>
              </a:ext>
            </a:extLst>
          </p:cNvPr>
          <p:cNvSpPr txBox="1"/>
          <p:nvPr/>
        </p:nvSpPr>
        <p:spPr>
          <a:xfrm>
            <a:off x="5432531" y="5809362"/>
            <a:ext cx="491345" cy="276999"/>
          </a:xfrm>
          <a:prstGeom prst="rect">
            <a:avLst/>
          </a:prstGeom>
          <a:noFill/>
        </p:spPr>
        <p:txBody>
          <a:bodyPr wrap="square" rtlCol="0">
            <a:spAutoFit/>
          </a:bodyPr>
          <a:lstStyle/>
          <a:p>
            <a:pPr algn="ctr"/>
            <a:r>
              <a:rPr lang="en-US" sz="1200" dirty="0"/>
              <a:t>17.8</a:t>
            </a:r>
          </a:p>
        </p:txBody>
      </p:sp>
      <p:sp>
        <p:nvSpPr>
          <p:cNvPr id="32" name="TextBox 31">
            <a:extLst>
              <a:ext uri="{FF2B5EF4-FFF2-40B4-BE49-F238E27FC236}">
                <a16:creationId xmlns:a16="http://schemas.microsoft.com/office/drawing/2014/main" id="{9B75C536-3D8E-4CF5-B691-D38771F33735}"/>
              </a:ext>
            </a:extLst>
          </p:cNvPr>
          <p:cNvSpPr txBox="1"/>
          <p:nvPr/>
        </p:nvSpPr>
        <p:spPr>
          <a:xfrm>
            <a:off x="10448501" y="5974935"/>
            <a:ext cx="1612251" cy="369332"/>
          </a:xfrm>
          <a:prstGeom prst="rect">
            <a:avLst/>
          </a:prstGeom>
          <a:noFill/>
        </p:spPr>
        <p:txBody>
          <a:bodyPr wrap="square" rtlCol="0">
            <a:spAutoFit/>
          </a:bodyPr>
          <a:lstStyle/>
          <a:p>
            <a:r>
              <a:rPr lang="en-US" dirty="0">
                <a:solidFill>
                  <a:schemeClr val="accent2">
                    <a:lumMod val="75000"/>
                  </a:schemeClr>
                </a:solidFill>
              </a:rPr>
              <a:t>dunes, n=855</a:t>
            </a:r>
          </a:p>
        </p:txBody>
      </p:sp>
      <p:sp>
        <p:nvSpPr>
          <p:cNvPr id="34" name="TextBox 33">
            <a:extLst>
              <a:ext uri="{FF2B5EF4-FFF2-40B4-BE49-F238E27FC236}">
                <a16:creationId xmlns:a16="http://schemas.microsoft.com/office/drawing/2014/main" id="{3F50C21D-00A3-42F9-BC0E-BEBD55FCA381}"/>
              </a:ext>
            </a:extLst>
          </p:cNvPr>
          <p:cNvSpPr txBox="1"/>
          <p:nvPr/>
        </p:nvSpPr>
        <p:spPr>
          <a:xfrm>
            <a:off x="9076491" y="6193305"/>
            <a:ext cx="2501996" cy="369332"/>
          </a:xfrm>
          <a:prstGeom prst="rect">
            <a:avLst/>
          </a:prstGeom>
          <a:noFill/>
        </p:spPr>
        <p:txBody>
          <a:bodyPr wrap="square" rtlCol="0">
            <a:spAutoFit/>
          </a:bodyPr>
          <a:lstStyle/>
          <a:p>
            <a:r>
              <a:rPr lang="en-US" dirty="0">
                <a:solidFill>
                  <a:schemeClr val="accent1"/>
                </a:solidFill>
              </a:rPr>
              <a:t>sandstones, n=5242</a:t>
            </a:r>
          </a:p>
        </p:txBody>
      </p:sp>
      <p:sp>
        <p:nvSpPr>
          <p:cNvPr id="43" name="Title 1">
            <a:extLst>
              <a:ext uri="{FF2B5EF4-FFF2-40B4-BE49-F238E27FC236}">
                <a16:creationId xmlns:a16="http://schemas.microsoft.com/office/drawing/2014/main" id="{2C5D4763-79BA-4D4D-ADFE-2F663288C33F}"/>
              </a:ext>
            </a:extLst>
          </p:cNvPr>
          <p:cNvSpPr>
            <a:spLocks noGrp="1"/>
          </p:cNvSpPr>
          <p:nvPr>
            <p:ph type="title"/>
          </p:nvPr>
        </p:nvSpPr>
        <p:spPr>
          <a:xfrm>
            <a:off x="204673" y="198720"/>
            <a:ext cx="8871818" cy="1766419"/>
          </a:xfrm>
        </p:spPr>
        <p:txBody>
          <a:bodyPr>
            <a:noAutofit/>
          </a:bodyPr>
          <a:lstStyle/>
          <a:p>
            <a:r>
              <a:rPr lang="en-US" sz="4000" dirty="0"/>
              <a:t>Compaction/erosion can’t explain the differences in dip angles between dunes and sandstones</a:t>
            </a:r>
          </a:p>
        </p:txBody>
      </p:sp>
      <p:sp>
        <p:nvSpPr>
          <p:cNvPr id="2" name="TextBox 1">
            <a:extLst>
              <a:ext uri="{FF2B5EF4-FFF2-40B4-BE49-F238E27FC236}">
                <a16:creationId xmlns:a16="http://schemas.microsoft.com/office/drawing/2014/main" id="{691078C4-25B7-4732-B78E-23B5EE6010CE}"/>
              </a:ext>
            </a:extLst>
          </p:cNvPr>
          <p:cNvSpPr txBox="1"/>
          <p:nvPr/>
        </p:nvSpPr>
        <p:spPr>
          <a:xfrm>
            <a:off x="204673" y="2073709"/>
            <a:ext cx="9035121"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Compaction of the orange bars (dunes) will not yield the blue bars (sandstones)</a:t>
            </a:r>
          </a:p>
          <a:p>
            <a:pPr marL="342900" indent="-342900">
              <a:buFont typeface="Arial" panose="020B0604020202020204" pitchFamily="34" charset="0"/>
              <a:buChar char="•"/>
            </a:pPr>
            <a:r>
              <a:rPr lang="en-US" sz="2000" dirty="0"/>
              <a:t>Erosion of high-angle dune tops (orange bars) will not yield blue bars (sandstones)</a:t>
            </a:r>
          </a:p>
        </p:txBody>
      </p:sp>
      <p:sp>
        <p:nvSpPr>
          <p:cNvPr id="44" name="TextBox 43">
            <a:extLst>
              <a:ext uri="{FF2B5EF4-FFF2-40B4-BE49-F238E27FC236}">
                <a16:creationId xmlns:a16="http://schemas.microsoft.com/office/drawing/2014/main" id="{0BC5C989-3B98-43FA-B75B-97415FF09AC4}"/>
              </a:ext>
            </a:extLst>
          </p:cNvPr>
          <p:cNvSpPr txBox="1"/>
          <p:nvPr/>
        </p:nvSpPr>
        <p:spPr>
          <a:xfrm>
            <a:off x="8804163" y="4232315"/>
            <a:ext cx="1048624" cy="369332"/>
          </a:xfrm>
          <a:prstGeom prst="rect">
            <a:avLst/>
          </a:prstGeom>
          <a:noFill/>
        </p:spPr>
        <p:txBody>
          <a:bodyPr wrap="square" rtlCol="0">
            <a:spAutoFit/>
          </a:bodyPr>
          <a:lstStyle/>
          <a:p>
            <a:r>
              <a:rPr lang="en-US" dirty="0">
                <a:solidFill>
                  <a:schemeClr val="accent2">
                    <a:lumMod val="75000"/>
                  </a:schemeClr>
                </a:solidFill>
              </a:rPr>
              <a:t>dunes</a:t>
            </a:r>
          </a:p>
        </p:txBody>
      </p:sp>
      <p:sp>
        <p:nvSpPr>
          <p:cNvPr id="45" name="TextBox 44">
            <a:extLst>
              <a:ext uri="{FF2B5EF4-FFF2-40B4-BE49-F238E27FC236}">
                <a16:creationId xmlns:a16="http://schemas.microsoft.com/office/drawing/2014/main" id="{2976F217-12DA-4422-9746-3B0E8740640E}"/>
              </a:ext>
            </a:extLst>
          </p:cNvPr>
          <p:cNvSpPr txBox="1"/>
          <p:nvPr/>
        </p:nvSpPr>
        <p:spPr>
          <a:xfrm>
            <a:off x="6484545" y="3549538"/>
            <a:ext cx="1275125" cy="369332"/>
          </a:xfrm>
          <a:prstGeom prst="rect">
            <a:avLst/>
          </a:prstGeom>
          <a:noFill/>
        </p:spPr>
        <p:txBody>
          <a:bodyPr wrap="square" rtlCol="0">
            <a:spAutoFit/>
          </a:bodyPr>
          <a:lstStyle/>
          <a:p>
            <a:r>
              <a:rPr lang="en-US" dirty="0">
                <a:solidFill>
                  <a:schemeClr val="accent1"/>
                </a:solidFill>
              </a:rPr>
              <a:t>sandstones</a:t>
            </a:r>
          </a:p>
        </p:txBody>
      </p:sp>
    </p:spTree>
    <p:extLst>
      <p:ext uri="{BB962C8B-B14F-4D97-AF65-F5344CB8AC3E}">
        <p14:creationId xmlns:p14="http://schemas.microsoft.com/office/powerpoint/2010/main" val="42358588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D42-11FD-4EEE-8104-0E5308D7549D}"/>
              </a:ext>
            </a:extLst>
          </p:cNvPr>
          <p:cNvSpPr>
            <a:spLocks noGrp="1"/>
          </p:cNvSpPr>
          <p:nvPr>
            <p:ph type="title"/>
          </p:nvPr>
        </p:nvSpPr>
        <p:spPr>
          <a:xfrm>
            <a:off x="208813" y="198875"/>
            <a:ext cx="9156645" cy="1325563"/>
          </a:xfrm>
        </p:spPr>
        <p:txBody>
          <a:bodyPr>
            <a:normAutofit/>
          </a:bodyPr>
          <a:lstStyle/>
          <a:p>
            <a:r>
              <a:rPr lang="en-US" dirty="0"/>
              <a:t>Results: 4) Sandstone cross-bed dips are similar, despite set thickness</a:t>
            </a:r>
          </a:p>
        </p:txBody>
      </p:sp>
      <p:graphicFrame>
        <p:nvGraphicFramePr>
          <p:cNvPr id="4" name="Table 3">
            <a:extLst>
              <a:ext uri="{FF2B5EF4-FFF2-40B4-BE49-F238E27FC236}">
                <a16:creationId xmlns:a16="http://schemas.microsoft.com/office/drawing/2014/main" id="{130586E1-DFB3-47EC-B906-332D4FEFBDBA}"/>
              </a:ext>
            </a:extLst>
          </p:cNvPr>
          <p:cNvGraphicFramePr>
            <a:graphicFrameLocks noGrp="1"/>
          </p:cNvGraphicFramePr>
          <p:nvPr>
            <p:extLst>
              <p:ext uri="{D42A27DB-BD31-4B8C-83A1-F6EECF244321}">
                <p14:modId xmlns:p14="http://schemas.microsoft.com/office/powerpoint/2010/main" val="2739955654"/>
              </p:ext>
            </p:extLst>
          </p:nvPr>
        </p:nvGraphicFramePr>
        <p:xfrm>
          <a:off x="444617" y="2242718"/>
          <a:ext cx="10511406" cy="4508474"/>
        </p:xfrm>
        <a:graphic>
          <a:graphicData uri="http://schemas.openxmlformats.org/drawingml/2006/table">
            <a:tbl>
              <a:tblPr firstRow="1" bandRow="1">
                <a:tableStyleId>{7DF18680-E054-41AD-8BC1-D1AEF772440D}</a:tableStyleId>
              </a:tblPr>
              <a:tblGrid>
                <a:gridCol w="1090191">
                  <a:extLst>
                    <a:ext uri="{9D8B030D-6E8A-4147-A177-3AD203B41FA5}">
                      <a16:colId xmlns:a16="http://schemas.microsoft.com/office/drawing/2014/main" val="1808923533"/>
                    </a:ext>
                  </a:extLst>
                </a:gridCol>
                <a:gridCol w="2210441">
                  <a:extLst>
                    <a:ext uri="{9D8B030D-6E8A-4147-A177-3AD203B41FA5}">
                      <a16:colId xmlns:a16="http://schemas.microsoft.com/office/drawing/2014/main" val="270069847"/>
                    </a:ext>
                  </a:extLst>
                </a:gridCol>
                <a:gridCol w="932315">
                  <a:extLst>
                    <a:ext uri="{9D8B030D-6E8A-4147-A177-3AD203B41FA5}">
                      <a16:colId xmlns:a16="http://schemas.microsoft.com/office/drawing/2014/main" val="400166971"/>
                    </a:ext>
                  </a:extLst>
                </a:gridCol>
                <a:gridCol w="2188914">
                  <a:extLst>
                    <a:ext uri="{9D8B030D-6E8A-4147-A177-3AD203B41FA5}">
                      <a16:colId xmlns:a16="http://schemas.microsoft.com/office/drawing/2014/main" val="2479069075"/>
                    </a:ext>
                  </a:extLst>
                </a:gridCol>
                <a:gridCol w="812398">
                  <a:extLst>
                    <a:ext uri="{9D8B030D-6E8A-4147-A177-3AD203B41FA5}">
                      <a16:colId xmlns:a16="http://schemas.microsoft.com/office/drawing/2014/main" val="921207351"/>
                    </a:ext>
                  </a:extLst>
                </a:gridCol>
                <a:gridCol w="812398">
                  <a:extLst>
                    <a:ext uri="{9D8B030D-6E8A-4147-A177-3AD203B41FA5}">
                      <a16:colId xmlns:a16="http://schemas.microsoft.com/office/drawing/2014/main" val="3961678903"/>
                    </a:ext>
                  </a:extLst>
                </a:gridCol>
                <a:gridCol w="812398">
                  <a:extLst>
                    <a:ext uri="{9D8B030D-6E8A-4147-A177-3AD203B41FA5}">
                      <a16:colId xmlns:a16="http://schemas.microsoft.com/office/drawing/2014/main" val="4236131367"/>
                    </a:ext>
                  </a:extLst>
                </a:gridCol>
                <a:gridCol w="629873">
                  <a:extLst>
                    <a:ext uri="{9D8B030D-6E8A-4147-A177-3AD203B41FA5}">
                      <a16:colId xmlns:a16="http://schemas.microsoft.com/office/drawing/2014/main" val="2716629257"/>
                    </a:ext>
                  </a:extLst>
                </a:gridCol>
                <a:gridCol w="1022478">
                  <a:extLst>
                    <a:ext uri="{9D8B030D-6E8A-4147-A177-3AD203B41FA5}">
                      <a16:colId xmlns:a16="http://schemas.microsoft.com/office/drawing/2014/main" val="3784138706"/>
                    </a:ext>
                  </a:extLst>
                </a:gridCol>
              </a:tblGrid>
              <a:tr h="474822">
                <a:tc>
                  <a:txBody>
                    <a:bodyPr/>
                    <a:lstStyle/>
                    <a:p>
                      <a:pPr marL="0" marR="0">
                        <a:lnSpc>
                          <a:spcPct val="107000"/>
                        </a:lnSpc>
                        <a:spcBef>
                          <a:spcPts val="0"/>
                        </a:spcBef>
                        <a:spcAft>
                          <a:spcPts val="800"/>
                        </a:spcAft>
                      </a:pPr>
                      <a:r>
                        <a:rPr lang="en-US" sz="1000" dirty="0">
                          <a:effectLst/>
                        </a:rPr>
                        <a:t> </a:t>
                      </a:r>
                      <a:r>
                        <a:rPr lang="en-US" sz="1500" b="1" kern="1200" dirty="0">
                          <a:solidFill>
                            <a:srgbClr val="FFFFFF"/>
                          </a:solidFill>
                          <a:effectLst/>
                        </a:rPr>
                        <a:t> Sandstone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Author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Place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chemeClr val="bg1"/>
                          </a:solidFill>
                          <a:effectLst/>
                        </a:rPr>
                        <a:t>Mean</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Median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Max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nchor="ctr"/>
                </a:tc>
                <a:tc>
                  <a:txBody>
                    <a:bodyPr/>
                    <a:lstStyle/>
                    <a:p>
                      <a:pPr marL="0" marR="0" algn="ctr">
                        <a:lnSpc>
                          <a:spcPct val="107000"/>
                        </a:lnSpc>
                        <a:spcBef>
                          <a:spcPts val="0"/>
                        </a:spcBef>
                        <a:spcAft>
                          <a:spcPts val="800"/>
                        </a:spcAft>
                      </a:pPr>
                      <a:r>
                        <a:rPr lang="en-US" sz="1500" b="1" kern="1200" dirty="0">
                          <a:solidFill>
                            <a:srgbClr val="FFFFFF"/>
                          </a:solidFill>
                          <a:effectLst/>
                        </a:rPr>
                        <a:t>St. Dev.</a:t>
                      </a:r>
                      <a:endParaRPr lang="en-US" sz="1000" dirty="0">
                        <a:effectLst/>
                        <a:latin typeface="Calibri" panose="020F0502020204030204" pitchFamily="34" charset="0"/>
                        <a:cs typeface="Times New Roman" panose="02020603050405020304" pitchFamily="18" charset="0"/>
                      </a:endParaRPr>
                    </a:p>
                  </a:txBody>
                  <a:tcPr marL="54878" marR="54878" marT="27187" marB="27187" anchor="ctr"/>
                </a:tc>
                <a:extLst>
                  <a:ext uri="{0D108BD9-81ED-4DB2-BD59-A6C34878D82A}">
                    <a16:rowId xmlns:a16="http://schemas.microsoft.com/office/drawing/2014/main" val="506049234"/>
                  </a:ext>
                </a:extLst>
              </a:tr>
              <a:tr h="282566">
                <a:tc>
                  <a:txBody>
                    <a:bodyPr/>
                    <a:lstStyle/>
                    <a:p>
                      <a:pPr marL="0" marR="0">
                        <a:lnSpc>
                          <a:spcPct val="106000"/>
                        </a:lnSpc>
                        <a:spcBef>
                          <a:spcPts val="0"/>
                        </a:spcBef>
                        <a:spcAft>
                          <a:spcPts val="800"/>
                        </a:spcAft>
                      </a:pPr>
                      <a:r>
                        <a:rPr lang="en-US" sz="1500" kern="1200" dirty="0" err="1">
                          <a:solidFill>
                            <a:srgbClr val="000000"/>
                          </a:solidFill>
                          <a:effectLst/>
                        </a:rPr>
                        <a:t>Botucatú</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Bigarella and </a:t>
                      </a:r>
                      <a:r>
                        <a:rPr lang="en-US" sz="1500" kern="1200" dirty="0" err="1">
                          <a:solidFill>
                            <a:srgbClr val="000000"/>
                          </a:solidFill>
                          <a:effectLst/>
                        </a:rPr>
                        <a:t>Salamuni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1961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Paraná, Brazil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626</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19.5</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19.1</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33.3</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6.2</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3924510915"/>
                  </a:ext>
                </a:extLst>
              </a:tr>
              <a:tr h="282566">
                <a:tc>
                  <a:txBody>
                    <a:bodyPr/>
                    <a:lstStyle/>
                    <a:p>
                      <a:pPr marL="0" marR="0">
                        <a:lnSpc>
                          <a:spcPct val="106000"/>
                        </a:lnSpc>
                        <a:spcBef>
                          <a:spcPts val="0"/>
                        </a:spcBef>
                        <a:spcAft>
                          <a:spcPts val="800"/>
                        </a:spcAft>
                      </a:pPr>
                      <a:r>
                        <a:rPr lang="en-US" sz="1500" kern="1200" dirty="0" err="1">
                          <a:solidFill>
                            <a:srgbClr val="000000"/>
                          </a:solidFill>
                          <a:effectLst/>
                        </a:rPr>
                        <a:t>Botucatú</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Bigarella and </a:t>
                      </a:r>
                      <a:r>
                        <a:rPr lang="en-US" sz="1500" kern="1200" dirty="0" err="1">
                          <a:solidFill>
                            <a:srgbClr val="000000"/>
                          </a:solidFill>
                          <a:effectLst/>
                        </a:rPr>
                        <a:t>Salamuni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1961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Rio Grande do Sul, Brazil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598</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20.5</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20.2</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32.5</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6.2</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2094489880"/>
                  </a:ext>
                </a:extLst>
              </a:tr>
              <a:tr h="282566">
                <a:tc>
                  <a:txBody>
                    <a:bodyPr/>
                    <a:lstStyle/>
                    <a:p>
                      <a:pPr marL="0" marR="0">
                        <a:lnSpc>
                          <a:spcPct val="106000"/>
                        </a:lnSpc>
                        <a:spcBef>
                          <a:spcPts val="0"/>
                        </a:spcBef>
                        <a:spcAft>
                          <a:spcPts val="800"/>
                        </a:spcAft>
                      </a:pPr>
                      <a:r>
                        <a:rPr lang="en-US" sz="1500" kern="1200" dirty="0" err="1">
                          <a:solidFill>
                            <a:srgbClr val="000000"/>
                          </a:solidFill>
                          <a:effectLst/>
                        </a:rPr>
                        <a:t>Botucatú</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Bigarella and </a:t>
                      </a:r>
                      <a:r>
                        <a:rPr lang="en-US" sz="1500" kern="1200" dirty="0" err="1">
                          <a:solidFill>
                            <a:srgbClr val="000000"/>
                          </a:solidFill>
                          <a:effectLst/>
                        </a:rPr>
                        <a:t>Salamuni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1961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São Paulo, Brazil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650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20.1</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20.0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32.5</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6.2</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895733771"/>
                  </a:ext>
                </a:extLst>
              </a:tr>
              <a:tr h="282566">
                <a:tc>
                  <a:txBody>
                    <a:bodyPr/>
                    <a:lstStyle/>
                    <a:p>
                      <a:pPr marL="0" marR="0">
                        <a:lnSpc>
                          <a:spcPct val="106000"/>
                        </a:lnSpc>
                        <a:spcBef>
                          <a:spcPts val="0"/>
                        </a:spcBef>
                        <a:spcAft>
                          <a:spcPts val="800"/>
                        </a:spcAft>
                      </a:pPr>
                      <a:r>
                        <a:rPr lang="en-US" sz="1500" kern="1200">
                          <a:solidFill>
                            <a:srgbClr val="000000"/>
                          </a:solidFill>
                          <a:effectLst/>
                        </a:rPr>
                        <a:t>Cedar Mesa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Reiche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1938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Utah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67</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18.7</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18.5</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33</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5.7</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1096232777"/>
                  </a:ext>
                </a:extLst>
              </a:tr>
              <a:tr h="282566">
                <a:tc>
                  <a:txBody>
                    <a:bodyPr/>
                    <a:lstStyle/>
                    <a:p>
                      <a:pPr marL="0" marR="0">
                        <a:lnSpc>
                          <a:spcPct val="106000"/>
                        </a:lnSpc>
                        <a:spcBef>
                          <a:spcPts val="0"/>
                        </a:spcBef>
                        <a:spcAft>
                          <a:spcPts val="800"/>
                        </a:spcAft>
                      </a:pPr>
                      <a:r>
                        <a:rPr lang="en-US" sz="1500" kern="1200">
                          <a:solidFill>
                            <a:srgbClr val="000000"/>
                          </a:solidFill>
                          <a:effectLst/>
                        </a:rPr>
                        <a:t>Coconino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Reiche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1938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Arizona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197</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20.3</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20.8</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33.8</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4.7</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1765259847"/>
                  </a:ext>
                </a:extLst>
              </a:tr>
              <a:tr h="282566">
                <a:tc>
                  <a:txBody>
                    <a:bodyPr/>
                    <a:lstStyle/>
                    <a:p>
                      <a:pPr marL="0" marR="0">
                        <a:lnSpc>
                          <a:spcPct val="106000"/>
                        </a:lnSpc>
                        <a:spcBef>
                          <a:spcPts val="0"/>
                        </a:spcBef>
                        <a:spcAft>
                          <a:spcPts val="800"/>
                        </a:spcAft>
                      </a:pPr>
                      <a:r>
                        <a:rPr lang="en-US" sz="1500" kern="1200">
                          <a:solidFill>
                            <a:srgbClr val="000000"/>
                          </a:solidFill>
                          <a:effectLst/>
                        </a:rPr>
                        <a:t>Coconino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Maithel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Arizona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135</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19.8</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21.0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27</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4.0</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246612681"/>
                  </a:ext>
                </a:extLst>
              </a:tr>
              <a:tr h="282566">
                <a:tc>
                  <a:txBody>
                    <a:bodyPr/>
                    <a:lstStyle/>
                    <a:p>
                      <a:pPr marL="0" marR="0">
                        <a:lnSpc>
                          <a:spcPct val="106000"/>
                        </a:lnSpc>
                        <a:spcBef>
                          <a:spcPts val="0"/>
                        </a:spcBef>
                        <a:spcAft>
                          <a:spcPts val="800"/>
                        </a:spcAft>
                      </a:pPr>
                      <a:r>
                        <a:rPr lang="en-US" sz="1500" kern="1200">
                          <a:solidFill>
                            <a:srgbClr val="000000"/>
                          </a:solidFill>
                          <a:effectLst/>
                        </a:rPr>
                        <a:t>Coconino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Whitmore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unpubl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Arizona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214</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20.2</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21.0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32</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5.7</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1152072893"/>
                  </a:ext>
                </a:extLst>
              </a:tr>
              <a:tr h="282566">
                <a:tc>
                  <a:txBody>
                    <a:bodyPr/>
                    <a:lstStyle/>
                    <a:p>
                      <a:pPr marL="0" marR="0">
                        <a:lnSpc>
                          <a:spcPct val="106000"/>
                        </a:lnSpc>
                        <a:spcBef>
                          <a:spcPts val="0"/>
                        </a:spcBef>
                        <a:spcAft>
                          <a:spcPts val="800"/>
                        </a:spcAft>
                      </a:pPr>
                      <a:r>
                        <a:rPr lang="en-US" sz="1500" kern="1200">
                          <a:solidFill>
                            <a:srgbClr val="000000"/>
                          </a:solidFill>
                          <a:effectLst/>
                        </a:rPr>
                        <a:t>Esplanade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McKee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1982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a:solidFill>
                            <a:srgbClr val="000000"/>
                          </a:solidFill>
                          <a:effectLst/>
                        </a:rPr>
                        <a:t>Arizona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505</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19.0</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19.3</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32.7</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4.7</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2202971176"/>
                  </a:ext>
                </a:extLst>
              </a:tr>
              <a:tr h="282566">
                <a:tc>
                  <a:txBody>
                    <a:bodyPr/>
                    <a:lstStyle/>
                    <a:p>
                      <a:pPr marL="0" marR="0">
                        <a:lnSpc>
                          <a:spcPct val="106000"/>
                        </a:lnSpc>
                        <a:spcBef>
                          <a:spcPts val="0"/>
                        </a:spcBef>
                        <a:spcAft>
                          <a:spcPts val="800"/>
                        </a:spcAft>
                      </a:pPr>
                      <a:r>
                        <a:rPr lang="en-US" sz="1500" kern="1200">
                          <a:solidFill>
                            <a:srgbClr val="000000"/>
                          </a:solidFill>
                          <a:effectLst/>
                        </a:rPr>
                        <a:t>Manakacha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McKee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1982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a:solidFill>
                            <a:srgbClr val="000000"/>
                          </a:solidFill>
                          <a:effectLst/>
                        </a:rPr>
                        <a:t>Arizona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250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19.5</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19.2</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31.4</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4.4</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3699082345"/>
                  </a:ext>
                </a:extLst>
              </a:tr>
              <a:tr h="282566">
                <a:tc>
                  <a:txBody>
                    <a:bodyPr/>
                    <a:lstStyle/>
                    <a:p>
                      <a:pPr marL="0" marR="0">
                        <a:lnSpc>
                          <a:spcPct val="106000"/>
                        </a:lnSpc>
                        <a:spcBef>
                          <a:spcPts val="0"/>
                        </a:spcBef>
                        <a:spcAft>
                          <a:spcPts val="800"/>
                        </a:spcAft>
                      </a:pPr>
                      <a:r>
                        <a:rPr lang="en-US" sz="1500" kern="1200">
                          <a:solidFill>
                            <a:srgbClr val="000000"/>
                          </a:solidFill>
                          <a:effectLst/>
                        </a:rPr>
                        <a:t>Navajo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Reiche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1938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a:solidFill>
                            <a:srgbClr val="000000"/>
                          </a:solidFill>
                          <a:effectLst/>
                        </a:rPr>
                        <a:t>Utah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33</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22.1</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23.1</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36.2</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5.4</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1477923764"/>
                  </a:ext>
                </a:extLst>
              </a:tr>
              <a:tr h="282566">
                <a:tc>
                  <a:txBody>
                    <a:bodyPr/>
                    <a:lstStyle/>
                    <a:p>
                      <a:pPr marL="0" marR="0">
                        <a:lnSpc>
                          <a:spcPct val="106000"/>
                        </a:lnSpc>
                        <a:spcBef>
                          <a:spcPts val="0"/>
                        </a:spcBef>
                        <a:spcAft>
                          <a:spcPts val="800"/>
                        </a:spcAft>
                      </a:pPr>
                      <a:r>
                        <a:rPr lang="en-US" sz="1500" kern="1200">
                          <a:solidFill>
                            <a:srgbClr val="000000"/>
                          </a:solidFill>
                          <a:effectLst/>
                        </a:rPr>
                        <a:t>Navajo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err="1">
                          <a:solidFill>
                            <a:srgbClr val="000000"/>
                          </a:solidFill>
                          <a:effectLst/>
                        </a:rPr>
                        <a:t>Kiersch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1950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Utah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229</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17.2</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18.5</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31.2</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5.3</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2918540515"/>
                  </a:ext>
                </a:extLst>
              </a:tr>
              <a:tr h="282566">
                <a:tc>
                  <a:txBody>
                    <a:bodyPr/>
                    <a:lstStyle/>
                    <a:p>
                      <a:pPr marL="0" marR="0">
                        <a:lnSpc>
                          <a:spcPct val="106000"/>
                        </a:lnSpc>
                        <a:spcBef>
                          <a:spcPts val="0"/>
                        </a:spcBef>
                        <a:spcAft>
                          <a:spcPts val="800"/>
                        </a:spcAft>
                      </a:pPr>
                      <a:r>
                        <a:rPr lang="en-US" sz="1500" kern="1200">
                          <a:solidFill>
                            <a:srgbClr val="000000"/>
                          </a:solidFill>
                          <a:effectLst/>
                        </a:rPr>
                        <a:t>Navajo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Whitmore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err="1">
                          <a:solidFill>
                            <a:srgbClr val="000000"/>
                          </a:solidFill>
                          <a:effectLst/>
                        </a:rPr>
                        <a:t>unpubl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a:solidFill>
                            <a:srgbClr val="000000"/>
                          </a:solidFill>
                          <a:effectLst/>
                        </a:rPr>
                        <a:t>Utah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44</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21.5</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23.0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26.0</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3.8</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587054802"/>
                  </a:ext>
                </a:extLst>
              </a:tr>
              <a:tr h="282566">
                <a:tc>
                  <a:txBody>
                    <a:bodyPr/>
                    <a:lstStyle/>
                    <a:p>
                      <a:pPr marL="0" marR="0">
                        <a:lnSpc>
                          <a:spcPct val="106000"/>
                        </a:lnSpc>
                        <a:spcBef>
                          <a:spcPts val="0"/>
                        </a:spcBef>
                        <a:spcAft>
                          <a:spcPts val="800"/>
                        </a:spcAft>
                      </a:pPr>
                      <a:r>
                        <a:rPr lang="en-US" sz="1500" kern="1200" dirty="0">
                          <a:solidFill>
                            <a:srgbClr val="000000"/>
                          </a:solidFill>
                          <a:effectLst/>
                        </a:rPr>
                        <a:t>Tapeats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McKee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1940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Arizona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183</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20.3</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20.9</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27.9</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4.8</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168331167"/>
                  </a:ext>
                </a:extLst>
              </a:tr>
              <a:tr h="282566">
                <a:tc>
                  <a:txBody>
                    <a:bodyPr/>
                    <a:lstStyle/>
                    <a:p>
                      <a:pPr marL="0" marR="0">
                        <a:lnSpc>
                          <a:spcPct val="106000"/>
                        </a:lnSpc>
                        <a:spcBef>
                          <a:spcPts val="0"/>
                        </a:spcBef>
                        <a:spcAft>
                          <a:spcPts val="800"/>
                        </a:spcAft>
                      </a:pPr>
                      <a:r>
                        <a:rPr lang="en-US" sz="1500" kern="1200" dirty="0">
                          <a:solidFill>
                            <a:srgbClr val="000000"/>
                          </a:solidFill>
                          <a:effectLst/>
                        </a:rPr>
                        <a:t>Wescogame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McKee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800"/>
                        </a:spcAft>
                      </a:pPr>
                      <a:r>
                        <a:rPr lang="en-US" sz="1500" kern="1200" dirty="0">
                          <a:solidFill>
                            <a:srgbClr val="000000"/>
                          </a:solidFill>
                          <a:effectLst/>
                        </a:rPr>
                        <a:t>1982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marL="0" marR="0">
                        <a:lnSpc>
                          <a:spcPct val="106000"/>
                        </a:lnSpc>
                        <a:spcBef>
                          <a:spcPts val="0"/>
                        </a:spcBef>
                        <a:spcAft>
                          <a:spcPts val="0"/>
                        </a:spcAft>
                      </a:pPr>
                      <a:r>
                        <a:rPr lang="en-US" sz="1500" kern="1200" dirty="0">
                          <a:solidFill>
                            <a:srgbClr val="000000"/>
                          </a:solidFill>
                          <a:effectLst/>
                        </a:rPr>
                        <a:t>Arizona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619</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solidFill>
                            <a:srgbClr val="FF0000"/>
                          </a:solidFill>
                          <a:effectLst/>
                        </a:rPr>
                        <a:t>19.9</a:t>
                      </a:r>
                      <a:endParaRPr lang="en-US" sz="1500" dirty="0">
                        <a:solidFill>
                          <a:srgbClr val="FF0000"/>
                        </a:solidFill>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19.8</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30.3</a:t>
                      </a:r>
                      <a:endParaRPr lang="en-US" sz="1500" dirty="0">
                        <a:effectLst/>
                        <a:latin typeface="+mn-lt"/>
                        <a:cs typeface="Times New Roman" panose="02020603050405020304" pitchFamily="18" charset="0"/>
                      </a:endParaRPr>
                    </a:p>
                  </a:txBody>
                  <a:tcPr marL="54878" marR="54878" marT="27187" marB="27187"/>
                </a:tc>
                <a:tc>
                  <a:txBody>
                    <a:bodyPr/>
                    <a:lstStyle/>
                    <a:p>
                      <a:pPr algn="ctr">
                        <a:lnSpc>
                          <a:spcPct val="107000"/>
                        </a:lnSpc>
                      </a:pPr>
                      <a:r>
                        <a:rPr lang="en-US" sz="1500" dirty="0">
                          <a:effectLst/>
                        </a:rPr>
                        <a:t>4.5</a:t>
                      </a:r>
                      <a:endParaRPr lang="en-US" sz="1500" dirty="0">
                        <a:effectLst/>
                        <a:latin typeface="+mn-lt"/>
                        <a:cs typeface="Times New Roman" panose="02020603050405020304" pitchFamily="18" charset="0"/>
                      </a:endParaRPr>
                    </a:p>
                  </a:txBody>
                  <a:tcPr marL="54878" marR="54878" marT="27187" marB="27187"/>
                </a:tc>
                <a:extLst>
                  <a:ext uri="{0D108BD9-81ED-4DB2-BD59-A6C34878D82A}">
                    <a16:rowId xmlns:a16="http://schemas.microsoft.com/office/drawing/2014/main" val="2713768033"/>
                  </a:ext>
                </a:extLst>
              </a:tr>
            </a:tbl>
          </a:graphicData>
        </a:graphic>
      </p:graphicFrame>
      <p:sp>
        <p:nvSpPr>
          <p:cNvPr id="8" name="Rectangle 7">
            <a:extLst>
              <a:ext uri="{FF2B5EF4-FFF2-40B4-BE49-F238E27FC236}">
                <a16:creationId xmlns:a16="http://schemas.microsoft.com/office/drawing/2014/main" id="{E13DD87B-C215-45E2-BE3A-11CA06E28A39}"/>
              </a:ext>
            </a:extLst>
          </p:cNvPr>
          <p:cNvSpPr/>
          <p:nvPr/>
        </p:nvSpPr>
        <p:spPr>
          <a:xfrm>
            <a:off x="377505" y="5360565"/>
            <a:ext cx="10645630" cy="788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631B39-E7B3-458F-AB10-EA4FE09EFD0E}"/>
              </a:ext>
            </a:extLst>
          </p:cNvPr>
          <p:cNvSpPr/>
          <p:nvPr/>
        </p:nvSpPr>
        <p:spPr>
          <a:xfrm>
            <a:off x="377505" y="5033393"/>
            <a:ext cx="10645630" cy="25212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E6866E-17D7-4D96-AA0E-5FE2C0CA4EE5}"/>
              </a:ext>
            </a:extLst>
          </p:cNvPr>
          <p:cNvSpPr/>
          <p:nvPr/>
        </p:nvSpPr>
        <p:spPr>
          <a:xfrm>
            <a:off x="387292" y="6209251"/>
            <a:ext cx="10645630" cy="51677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F65B81-CFDD-4206-A272-43D83D5BEF77}"/>
              </a:ext>
            </a:extLst>
          </p:cNvPr>
          <p:cNvSpPr txBox="1"/>
          <p:nvPr/>
        </p:nvSpPr>
        <p:spPr>
          <a:xfrm>
            <a:off x="11090247" y="4977743"/>
            <a:ext cx="1040235" cy="307777"/>
          </a:xfrm>
          <a:prstGeom prst="rect">
            <a:avLst/>
          </a:prstGeom>
          <a:noFill/>
        </p:spPr>
        <p:txBody>
          <a:bodyPr wrap="square" rtlCol="0">
            <a:spAutoFit/>
          </a:bodyPr>
          <a:lstStyle/>
          <a:p>
            <a:r>
              <a:rPr lang="en-US" sz="1400" dirty="0">
                <a:solidFill>
                  <a:srgbClr val="00B050"/>
                </a:solidFill>
              </a:rPr>
              <a:t>small sets</a:t>
            </a:r>
          </a:p>
        </p:txBody>
      </p:sp>
      <p:sp>
        <p:nvSpPr>
          <p:cNvPr id="12" name="TextBox 11">
            <a:extLst>
              <a:ext uri="{FF2B5EF4-FFF2-40B4-BE49-F238E27FC236}">
                <a16:creationId xmlns:a16="http://schemas.microsoft.com/office/drawing/2014/main" id="{EA4189E7-6F92-4364-B435-BAB7F6DF7D55}"/>
              </a:ext>
            </a:extLst>
          </p:cNvPr>
          <p:cNvSpPr txBox="1"/>
          <p:nvPr/>
        </p:nvSpPr>
        <p:spPr>
          <a:xfrm>
            <a:off x="11090247" y="6313749"/>
            <a:ext cx="1040235" cy="307777"/>
          </a:xfrm>
          <a:prstGeom prst="rect">
            <a:avLst/>
          </a:prstGeom>
          <a:noFill/>
        </p:spPr>
        <p:txBody>
          <a:bodyPr wrap="square" rtlCol="0">
            <a:spAutoFit/>
          </a:bodyPr>
          <a:lstStyle/>
          <a:p>
            <a:r>
              <a:rPr lang="en-US" sz="1400" dirty="0">
                <a:solidFill>
                  <a:srgbClr val="00B050"/>
                </a:solidFill>
              </a:rPr>
              <a:t>small sets</a:t>
            </a:r>
          </a:p>
        </p:txBody>
      </p:sp>
      <p:sp>
        <p:nvSpPr>
          <p:cNvPr id="13" name="TextBox 12">
            <a:extLst>
              <a:ext uri="{FF2B5EF4-FFF2-40B4-BE49-F238E27FC236}">
                <a16:creationId xmlns:a16="http://schemas.microsoft.com/office/drawing/2014/main" id="{E00FF406-0BDA-41E2-BA90-25D7F0D3C3E0}"/>
              </a:ext>
            </a:extLst>
          </p:cNvPr>
          <p:cNvSpPr txBox="1"/>
          <p:nvPr/>
        </p:nvSpPr>
        <p:spPr>
          <a:xfrm>
            <a:off x="11090247" y="5593497"/>
            <a:ext cx="1040235" cy="307777"/>
          </a:xfrm>
          <a:prstGeom prst="rect">
            <a:avLst/>
          </a:prstGeom>
          <a:noFill/>
        </p:spPr>
        <p:txBody>
          <a:bodyPr wrap="square" rtlCol="0">
            <a:spAutoFit/>
          </a:bodyPr>
          <a:lstStyle/>
          <a:p>
            <a:r>
              <a:rPr lang="en-US" sz="1400" dirty="0">
                <a:solidFill>
                  <a:srgbClr val="FF0000"/>
                </a:solidFill>
              </a:rPr>
              <a:t>large sets</a:t>
            </a:r>
          </a:p>
        </p:txBody>
      </p:sp>
    </p:spTree>
    <p:extLst>
      <p:ext uri="{BB962C8B-B14F-4D97-AF65-F5344CB8AC3E}">
        <p14:creationId xmlns:p14="http://schemas.microsoft.com/office/powerpoint/2010/main" val="28142485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7BB879B-B4FF-4C76-A74C-BA2D75B7B4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50" y="147637"/>
            <a:ext cx="6953250" cy="6663531"/>
          </a:xfrm>
          <a:prstGeom prst="rect">
            <a:avLst/>
          </a:prstGeom>
        </p:spPr>
      </p:pic>
      <p:sp>
        <p:nvSpPr>
          <p:cNvPr id="19" name="Rectangle 18">
            <a:extLst>
              <a:ext uri="{FF2B5EF4-FFF2-40B4-BE49-F238E27FC236}">
                <a16:creationId xmlns:a16="http://schemas.microsoft.com/office/drawing/2014/main" id="{7C1B98C4-8E52-423C-B7C2-A882B4182B09}"/>
              </a:ext>
            </a:extLst>
          </p:cNvPr>
          <p:cNvSpPr/>
          <p:nvPr/>
        </p:nvSpPr>
        <p:spPr>
          <a:xfrm>
            <a:off x="403724" y="1765232"/>
            <a:ext cx="6637156" cy="101219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C3B9F7-8DFD-406B-BB7F-855702254215}"/>
              </a:ext>
            </a:extLst>
          </p:cNvPr>
          <p:cNvSpPr/>
          <p:nvPr/>
        </p:nvSpPr>
        <p:spPr>
          <a:xfrm>
            <a:off x="403724" y="3573519"/>
            <a:ext cx="6632203" cy="101219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DEDE5B0-F2A8-445B-BD8E-888CCFE1C001}"/>
              </a:ext>
            </a:extLst>
          </p:cNvPr>
          <p:cNvCxnSpPr>
            <a:cxnSpLocks/>
          </p:cNvCxnSpPr>
          <p:nvPr/>
        </p:nvCxnSpPr>
        <p:spPr>
          <a:xfrm flipV="1">
            <a:off x="4545163" y="976231"/>
            <a:ext cx="0" cy="5006341"/>
          </a:xfrm>
          <a:prstGeom prst="line">
            <a:avLst/>
          </a:prstGeom>
          <a:ln w="28575">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CBB533-58B0-45C8-A3F0-D0A8DDFFB0DB}"/>
              </a:ext>
            </a:extLst>
          </p:cNvPr>
          <p:cNvSpPr txBox="1"/>
          <p:nvPr/>
        </p:nvSpPr>
        <p:spPr>
          <a:xfrm>
            <a:off x="9299447" y="4928042"/>
            <a:ext cx="2551814" cy="1754326"/>
          </a:xfrm>
          <a:prstGeom prst="rect">
            <a:avLst/>
          </a:prstGeom>
          <a:noFill/>
        </p:spPr>
        <p:txBody>
          <a:bodyPr wrap="square" rtlCol="0">
            <a:spAutoFit/>
          </a:bodyPr>
          <a:lstStyle/>
          <a:p>
            <a:r>
              <a:rPr lang="en-US" dirty="0"/>
              <a:t>Navajo1: Whitmore</a:t>
            </a:r>
          </a:p>
          <a:p>
            <a:r>
              <a:rPr lang="en-US" dirty="0"/>
              <a:t>Navajo2: </a:t>
            </a:r>
            <a:r>
              <a:rPr lang="en-US" sz="1800" kern="1200" dirty="0" err="1">
                <a:solidFill>
                  <a:srgbClr val="000000"/>
                </a:solidFill>
                <a:effectLst/>
              </a:rPr>
              <a:t>Kiersch</a:t>
            </a:r>
            <a:endParaRPr lang="en-US" sz="1800" kern="1200" dirty="0">
              <a:solidFill>
                <a:srgbClr val="000000"/>
              </a:solidFill>
              <a:effectLst/>
            </a:endParaRPr>
          </a:p>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Navajo3: Reiche</a:t>
            </a:r>
          </a:p>
          <a:p>
            <a:r>
              <a:rPr lang="en-US" dirty="0">
                <a:solidFill>
                  <a:srgbClr val="000000"/>
                </a:solidFill>
                <a:latin typeface="Calibri" panose="020F0502020204030204" pitchFamily="34" charset="0"/>
                <a:cs typeface="Times New Roman" panose="02020603050405020304" pitchFamily="18" charset="0"/>
              </a:rPr>
              <a:t>Coconino1: Whitmore</a:t>
            </a:r>
          </a:p>
          <a:p>
            <a:r>
              <a:rPr lang="en-US" dirty="0">
                <a:solidFill>
                  <a:srgbClr val="000000"/>
                </a:solidFill>
                <a:latin typeface="Calibri" panose="020F0502020204030204" pitchFamily="34" charset="0"/>
                <a:cs typeface="Times New Roman" panose="02020603050405020304" pitchFamily="18" charset="0"/>
              </a:rPr>
              <a:t>Coconino2: Maithel</a:t>
            </a:r>
          </a:p>
          <a:p>
            <a:r>
              <a:rPr lang="en-US" dirty="0">
                <a:solidFill>
                  <a:srgbClr val="000000"/>
                </a:solidFill>
                <a:latin typeface="Calibri" panose="020F0502020204030204" pitchFamily="34" charset="0"/>
                <a:cs typeface="Times New Roman" panose="02020603050405020304" pitchFamily="18" charset="0"/>
              </a:rPr>
              <a:t>Coconino3: Reiche</a:t>
            </a:r>
            <a:endParaRPr lang="en-US" dirty="0"/>
          </a:p>
        </p:txBody>
      </p:sp>
      <p:sp>
        <p:nvSpPr>
          <p:cNvPr id="34" name="Rectangle 33">
            <a:extLst>
              <a:ext uri="{FF2B5EF4-FFF2-40B4-BE49-F238E27FC236}">
                <a16:creationId xmlns:a16="http://schemas.microsoft.com/office/drawing/2014/main" id="{D3577AF3-F73C-4A2D-BBB9-D9471A8E982A}"/>
              </a:ext>
            </a:extLst>
          </p:cNvPr>
          <p:cNvSpPr/>
          <p:nvPr/>
        </p:nvSpPr>
        <p:spPr>
          <a:xfrm>
            <a:off x="398770" y="1005840"/>
            <a:ext cx="6637156" cy="68604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2877953-7885-4C3E-9680-2555A97C11A0}"/>
              </a:ext>
            </a:extLst>
          </p:cNvPr>
          <p:cNvSpPr/>
          <p:nvPr/>
        </p:nvSpPr>
        <p:spPr>
          <a:xfrm>
            <a:off x="395223" y="2861089"/>
            <a:ext cx="6640703" cy="25866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E6958A-B634-42F9-A76C-36730A8BB741}"/>
              </a:ext>
            </a:extLst>
          </p:cNvPr>
          <p:cNvSpPr txBox="1"/>
          <p:nvPr/>
        </p:nvSpPr>
        <p:spPr>
          <a:xfrm>
            <a:off x="7134492" y="2811978"/>
            <a:ext cx="947803" cy="307777"/>
          </a:xfrm>
          <a:prstGeom prst="rect">
            <a:avLst/>
          </a:prstGeom>
          <a:noFill/>
        </p:spPr>
        <p:txBody>
          <a:bodyPr wrap="square" rtlCol="0">
            <a:spAutoFit/>
          </a:bodyPr>
          <a:lstStyle/>
          <a:p>
            <a:r>
              <a:rPr lang="en-US" sz="1400" dirty="0">
                <a:solidFill>
                  <a:srgbClr val="00B050"/>
                </a:solidFill>
              </a:rPr>
              <a:t>small sets</a:t>
            </a:r>
          </a:p>
        </p:txBody>
      </p:sp>
      <p:sp>
        <p:nvSpPr>
          <p:cNvPr id="37" name="TextBox 36">
            <a:extLst>
              <a:ext uri="{FF2B5EF4-FFF2-40B4-BE49-F238E27FC236}">
                <a16:creationId xmlns:a16="http://schemas.microsoft.com/office/drawing/2014/main" id="{C9AAF341-71E2-431C-BA92-FF9BF3DA01FB}"/>
              </a:ext>
            </a:extLst>
          </p:cNvPr>
          <p:cNvSpPr txBox="1"/>
          <p:nvPr/>
        </p:nvSpPr>
        <p:spPr>
          <a:xfrm>
            <a:off x="7088275" y="1192847"/>
            <a:ext cx="1040235" cy="307777"/>
          </a:xfrm>
          <a:prstGeom prst="rect">
            <a:avLst/>
          </a:prstGeom>
          <a:noFill/>
        </p:spPr>
        <p:txBody>
          <a:bodyPr wrap="square" rtlCol="0">
            <a:spAutoFit/>
          </a:bodyPr>
          <a:lstStyle/>
          <a:p>
            <a:r>
              <a:rPr lang="en-US" sz="1400" dirty="0">
                <a:solidFill>
                  <a:srgbClr val="00B050"/>
                </a:solidFill>
              </a:rPr>
              <a:t>small sets</a:t>
            </a:r>
          </a:p>
        </p:txBody>
      </p:sp>
      <p:sp>
        <p:nvSpPr>
          <p:cNvPr id="38" name="TextBox 37">
            <a:extLst>
              <a:ext uri="{FF2B5EF4-FFF2-40B4-BE49-F238E27FC236}">
                <a16:creationId xmlns:a16="http://schemas.microsoft.com/office/drawing/2014/main" id="{2E629742-86B0-421F-BAB2-0D3D73BE39DC}"/>
              </a:ext>
            </a:extLst>
          </p:cNvPr>
          <p:cNvSpPr txBox="1"/>
          <p:nvPr/>
        </p:nvSpPr>
        <p:spPr>
          <a:xfrm>
            <a:off x="7123912" y="2027828"/>
            <a:ext cx="1040235" cy="307777"/>
          </a:xfrm>
          <a:prstGeom prst="rect">
            <a:avLst/>
          </a:prstGeom>
          <a:noFill/>
        </p:spPr>
        <p:txBody>
          <a:bodyPr wrap="square" rtlCol="0">
            <a:spAutoFit/>
          </a:bodyPr>
          <a:lstStyle/>
          <a:p>
            <a:r>
              <a:rPr lang="en-US" sz="1400" dirty="0">
                <a:solidFill>
                  <a:srgbClr val="FF0000"/>
                </a:solidFill>
              </a:rPr>
              <a:t>large sets</a:t>
            </a:r>
          </a:p>
        </p:txBody>
      </p:sp>
      <p:sp>
        <p:nvSpPr>
          <p:cNvPr id="39" name="TextBox 38">
            <a:extLst>
              <a:ext uri="{FF2B5EF4-FFF2-40B4-BE49-F238E27FC236}">
                <a16:creationId xmlns:a16="http://schemas.microsoft.com/office/drawing/2014/main" id="{2E180B20-666B-4C6C-8F9F-AEFAEB1A4E35}"/>
              </a:ext>
            </a:extLst>
          </p:cNvPr>
          <p:cNvSpPr txBox="1"/>
          <p:nvPr/>
        </p:nvSpPr>
        <p:spPr>
          <a:xfrm>
            <a:off x="7181456" y="3908019"/>
            <a:ext cx="1040235" cy="307777"/>
          </a:xfrm>
          <a:prstGeom prst="rect">
            <a:avLst/>
          </a:prstGeom>
          <a:noFill/>
        </p:spPr>
        <p:txBody>
          <a:bodyPr wrap="square" rtlCol="0">
            <a:spAutoFit/>
          </a:bodyPr>
          <a:lstStyle/>
          <a:p>
            <a:r>
              <a:rPr lang="en-US" sz="1400" dirty="0">
                <a:solidFill>
                  <a:srgbClr val="FF0000"/>
                </a:solidFill>
              </a:rPr>
              <a:t>large sets</a:t>
            </a:r>
          </a:p>
        </p:txBody>
      </p:sp>
    </p:spTree>
    <p:extLst>
      <p:ext uri="{BB962C8B-B14F-4D97-AF65-F5344CB8AC3E}">
        <p14:creationId xmlns:p14="http://schemas.microsoft.com/office/powerpoint/2010/main" val="1761853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017A-7C5A-4C35-9C84-7163AFC53813}"/>
              </a:ext>
            </a:extLst>
          </p:cNvPr>
          <p:cNvSpPr>
            <a:spLocks noGrp="1"/>
          </p:cNvSpPr>
          <p:nvPr>
            <p:ph type="title"/>
          </p:nvPr>
        </p:nvSpPr>
        <p:spPr>
          <a:xfrm>
            <a:off x="200636" y="197345"/>
            <a:ext cx="8347746" cy="1346229"/>
          </a:xfrm>
        </p:spPr>
        <p:txBody>
          <a:bodyPr/>
          <a:lstStyle/>
          <a:p>
            <a:r>
              <a:rPr lang="en-US" dirty="0"/>
              <a:t>Is “steep” an optical illusion if cross-bed sets are thick?</a:t>
            </a:r>
          </a:p>
        </p:txBody>
      </p:sp>
      <p:sp>
        <p:nvSpPr>
          <p:cNvPr id="4" name="TextBox 3">
            <a:extLst>
              <a:ext uri="{FF2B5EF4-FFF2-40B4-BE49-F238E27FC236}">
                <a16:creationId xmlns:a16="http://schemas.microsoft.com/office/drawing/2014/main" id="{64D71F59-BCE7-4395-8630-B2899338D338}"/>
              </a:ext>
            </a:extLst>
          </p:cNvPr>
          <p:cNvSpPr txBox="1"/>
          <p:nvPr/>
        </p:nvSpPr>
        <p:spPr>
          <a:xfrm>
            <a:off x="0" y="5346336"/>
            <a:ext cx="4043740" cy="1200329"/>
          </a:xfrm>
          <a:prstGeom prst="rect">
            <a:avLst/>
          </a:prstGeom>
          <a:noFill/>
        </p:spPr>
        <p:txBody>
          <a:bodyPr wrap="square" rtlCol="0">
            <a:spAutoFit/>
          </a:bodyPr>
          <a:lstStyle/>
          <a:p>
            <a:pPr algn="ctr"/>
            <a:r>
              <a:rPr lang="en-US" sz="2400" dirty="0"/>
              <a:t>Tapeats Sandstone</a:t>
            </a:r>
          </a:p>
          <a:p>
            <a:pPr algn="ctr"/>
            <a:r>
              <a:rPr lang="en-US" sz="2400" dirty="0"/>
              <a:t>(small sets)</a:t>
            </a:r>
          </a:p>
          <a:p>
            <a:pPr algn="ctr"/>
            <a:r>
              <a:rPr lang="en-US" sz="2400" dirty="0"/>
              <a:t>McKee: 1m thick foresets </a:t>
            </a:r>
          </a:p>
        </p:txBody>
      </p:sp>
      <p:sp>
        <p:nvSpPr>
          <p:cNvPr id="5" name="TextBox 4">
            <a:extLst>
              <a:ext uri="{FF2B5EF4-FFF2-40B4-BE49-F238E27FC236}">
                <a16:creationId xmlns:a16="http://schemas.microsoft.com/office/drawing/2014/main" id="{B402520E-33EF-4A05-9172-D48F52F97FCB}"/>
              </a:ext>
            </a:extLst>
          </p:cNvPr>
          <p:cNvSpPr txBox="1"/>
          <p:nvPr/>
        </p:nvSpPr>
        <p:spPr>
          <a:xfrm>
            <a:off x="4074129" y="5346336"/>
            <a:ext cx="4043739" cy="1569660"/>
          </a:xfrm>
          <a:prstGeom prst="rect">
            <a:avLst/>
          </a:prstGeom>
          <a:noFill/>
        </p:spPr>
        <p:txBody>
          <a:bodyPr wrap="square" rtlCol="0">
            <a:spAutoFit/>
          </a:bodyPr>
          <a:lstStyle/>
          <a:p>
            <a:pPr algn="ctr"/>
            <a:r>
              <a:rPr lang="en-US" sz="2400" dirty="0"/>
              <a:t>Coconino Sandstone</a:t>
            </a:r>
          </a:p>
          <a:p>
            <a:pPr algn="ctr"/>
            <a:r>
              <a:rPr lang="en-US" sz="2400" dirty="0"/>
              <a:t>(medium to large sets)</a:t>
            </a:r>
          </a:p>
          <a:p>
            <a:pPr algn="ctr"/>
            <a:r>
              <a:rPr lang="en-US" sz="2400" dirty="0"/>
              <a:t>McKee: foresets 9-24m long</a:t>
            </a:r>
          </a:p>
          <a:p>
            <a:pPr algn="ctr"/>
            <a:r>
              <a:rPr lang="en-US" sz="2400" dirty="0"/>
              <a:t>~3.0-8.2m thick</a:t>
            </a:r>
          </a:p>
        </p:txBody>
      </p:sp>
      <p:sp>
        <p:nvSpPr>
          <p:cNvPr id="6" name="TextBox 5">
            <a:extLst>
              <a:ext uri="{FF2B5EF4-FFF2-40B4-BE49-F238E27FC236}">
                <a16:creationId xmlns:a16="http://schemas.microsoft.com/office/drawing/2014/main" id="{12097DED-A572-4582-BD5F-2E69AD9EE116}"/>
              </a:ext>
            </a:extLst>
          </p:cNvPr>
          <p:cNvSpPr txBox="1"/>
          <p:nvPr/>
        </p:nvSpPr>
        <p:spPr>
          <a:xfrm>
            <a:off x="8158892" y="5346336"/>
            <a:ext cx="4043739" cy="1569660"/>
          </a:xfrm>
          <a:prstGeom prst="rect">
            <a:avLst/>
          </a:prstGeom>
          <a:noFill/>
        </p:spPr>
        <p:txBody>
          <a:bodyPr wrap="square" rtlCol="0">
            <a:spAutoFit/>
          </a:bodyPr>
          <a:lstStyle/>
          <a:p>
            <a:pPr algn="ctr"/>
            <a:r>
              <a:rPr lang="en-US" sz="2400" dirty="0"/>
              <a:t>Navajo Sandstone</a:t>
            </a:r>
          </a:p>
          <a:p>
            <a:pPr algn="ctr"/>
            <a:r>
              <a:rPr lang="en-US" sz="2400" dirty="0"/>
              <a:t>(large sets)</a:t>
            </a:r>
          </a:p>
          <a:p>
            <a:pPr algn="ctr"/>
            <a:r>
              <a:rPr lang="en-US" sz="2400" dirty="0"/>
              <a:t>McKee: foresets 4.5-33m long</a:t>
            </a:r>
          </a:p>
          <a:p>
            <a:pPr algn="ctr"/>
            <a:r>
              <a:rPr lang="en-US" sz="2400" dirty="0"/>
              <a:t>~1.4-10.5m thick</a:t>
            </a:r>
          </a:p>
        </p:txBody>
      </p:sp>
      <p:pic>
        <p:nvPicPr>
          <p:cNvPr id="8" name="Picture 7" descr="A picture containing outdoor, ground, rock, area&#10;&#10;Description automatically generated">
            <a:extLst>
              <a:ext uri="{FF2B5EF4-FFF2-40B4-BE49-F238E27FC236}">
                <a16:creationId xmlns:a16="http://schemas.microsoft.com/office/drawing/2014/main" id="{396AC634-55CD-444D-815E-FA1F9800C52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60" y="2615488"/>
            <a:ext cx="4043739" cy="2685768"/>
          </a:xfrm>
          <a:prstGeom prst="rect">
            <a:avLst/>
          </a:prstGeom>
        </p:spPr>
      </p:pic>
      <p:pic>
        <p:nvPicPr>
          <p:cNvPr id="16" name="Picture 15" descr="A picture containing nature, outdoor, mountain, valley&#10;&#10;Description automatically generated">
            <a:extLst>
              <a:ext uri="{FF2B5EF4-FFF2-40B4-BE49-F238E27FC236}">
                <a16:creationId xmlns:a16="http://schemas.microsoft.com/office/drawing/2014/main" id="{723B8489-B3C8-4397-818F-936E14B6DD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58893" y="2615488"/>
            <a:ext cx="4043740" cy="2688657"/>
          </a:xfrm>
          <a:prstGeom prst="rect">
            <a:avLst/>
          </a:prstGeom>
        </p:spPr>
      </p:pic>
      <p:pic>
        <p:nvPicPr>
          <p:cNvPr id="18" name="Picture 17" descr="A picture containing rock, outdoor, mountain, nature&#10;&#10;Description automatically generated">
            <a:extLst>
              <a:ext uri="{FF2B5EF4-FFF2-40B4-BE49-F238E27FC236}">
                <a16:creationId xmlns:a16="http://schemas.microsoft.com/office/drawing/2014/main" id="{406FF421-C2F7-4A0A-8553-264D3520523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74130" y="2615488"/>
            <a:ext cx="4043740" cy="2685768"/>
          </a:xfrm>
          <a:prstGeom prst="rect">
            <a:avLst/>
          </a:prstGeom>
        </p:spPr>
      </p:pic>
      <p:grpSp>
        <p:nvGrpSpPr>
          <p:cNvPr id="7" name="Group 6">
            <a:extLst>
              <a:ext uri="{FF2B5EF4-FFF2-40B4-BE49-F238E27FC236}">
                <a16:creationId xmlns:a16="http://schemas.microsoft.com/office/drawing/2014/main" id="{7602C896-7DFD-495F-866F-D49EEA6F06D4}"/>
              </a:ext>
            </a:extLst>
          </p:cNvPr>
          <p:cNvGrpSpPr/>
          <p:nvPr/>
        </p:nvGrpSpPr>
        <p:grpSpPr>
          <a:xfrm>
            <a:off x="-1" y="2234564"/>
            <a:ext cx="12250007" cy="381037"/>
            <a:chOff x="-1" y="2145664"/>
            <a:chExt cx="12250007" cy="381037"/>
          </a:xfrm>
        </p:grpSpPr>
        <p:sp>
          <p:nvSpPr>
            <p:cNvPr id="3" name="TextBox 2">
              <a:extLst>
                <a:ext uri="{FF2B5EF4-FFF2-40B4-BE49-F238E27FC236}">
                  <a16:creationId xmlns:a16="http://schemas.microsoft.com/office/drawing/2014/main" id="{BD8AB2EC-EC22-46D2-A280-BE91DDDEEE32}"/>
                </a:ext>
              </a:extLst>
            </p:cNvPr>
            <p:cNvSpPr txBox="1"/>
            <p:nvPr/>
          </p:nvSpPr>
          <p:spPr>
            <a:xfrm>
              <a:off x="-1" y="2157369"/>
              <a:ext cx="4042779" cy="369332"/>
            </a:xfrm>
            <a:prstGeom prst="rect">
              <a:avLst/>
            </a:prstGeom>
            <a:noFill/>
          </p:spPr>
          <p:txBody>
            <a:bodyPr wrap="square" rtlCol="0">
              <a:spAutoFit/>
            </a:bodyPr>
            <a:lstStyle/>
            <a:p>
              <a:pPr algn="ctr"/>
              <a:r>
                <a:rPr lang="en-US" dirty="0"/>
                <a:t>20.3° average, n=182</a:t>
              </a:r>
            </a:p>
          </p:txBody>
        </p:sp>
        <p:sp>
          <p:nvSpPr>
            <p:cNvPr id="12" name="TextBox 11">
              <a:extLst>
                <a:ext uri="{FF2B5EF4-FFF2-40B4-BE49-F238E27FC236}">
                  <a16:creationId xmlns:a16="http://schemas.microsoft.com/office/drawing/2014/main" id="{9982E359-2936-4E73-9074-A2EDBB92DA95}"/>
                </a:ext>
              </a:extLst>
            </p:cNvPr>
            <p:cNvSpPr txBox="1"/>
            <p:nvPr/>
          </p:nvSpPr>
          <p:spPr>
            <a:xfrm>
              <a:off x="4103613" y="2145664"/>
              <a:ext cx="4042779" cy="369332"/>
            </a:xfrm>
            <a:prstGeom prst="rect">
              <a:avLst/>
            </a:prstGeom>
            <a:noFill/>
          </p:spPr>
          <p:txBody>
            <a:bodyPr wrap="square" rtlCol="0">
              <a:spAutoFit/>
            </a:bodyPr>
            <a:lstStyle/>
            <a:p>
              <a:pPr algn="ctr"/>
              <a:r>
                <a:rPr lang="en-US" dirty="0"/>
                <a:t>20.1° average, n=546</a:t>
              </a:r>
            </a:p>
          </p:txBody>
        </p:sp>
        <p:sp>
          <p:nvSpPr>
            <p:cNvPr id="13" name="TextBox 12">
              <a:extLst>
                <a:ext uri="{FF2B5EF4-FFF2-40B4-BE49-F238E27FC236}">
                  <a16:creationId xmlns:a16="http://schemas.microsoft.com/office/drawing/2014/main" id="{6EB4CB6D-E0E1-4B37-9ED4-A4410AF8E8FB}"/>
                </a:ext>
              </a:extLst>
            </p:cNvPr>
            <p:cNvSpPr txBox="1"/>
            <p:nvPr/>
          </p:nvSpPr>
          <p:spPr>
            <a:xfrm>
              <a:off x="8207227" y="2145664"/>
              <a:ext cx="4042779" cy="369332"/>
            </a:xfrm>
            <a:prstGeom prst="rect">
              <a:avLst/>
            </a:prstGeom>
            <a:noFill/>
          </p:spPr>
          <p:txBody>
            <a:bodyPr wrap="square" rtlCol="0">
              <a:spAutoFit/>
            </a:bodyPr>
            <a:lstStyle/>
            <a:p>
              <a:pPr algn="ctr"/>
              <a:r>
                <a:rPr lang="en-US" dirty="0"/>
                <a:t>18.6° average, n=301</a:t>
              </a:r>
            </a:p>
          </p:txBody>
        </p:sp>
      </p:grpSp>
    </p:spTree>
    <p:custDataLst>
      <p:tags r:id="rId1"/>
    </p:custDataLst>
    <p:extLst>
      <p:ext uri="{BB962C8B-B14F-4D97-AF65-F5344CB8AC3E}">
        <p14:creationId xmlns:p14="http://schemas.microsoft.com/office/powerpoint/2010/main" val="785662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740B6DD1-8F55-4385-A5B9-BD4FEF9324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30" y="1552306"/>
            <a:ext cx="5797520" cy="5225054"/>
          </a:xfrm>
          <a:prstGeom prst="rect">
            <a:avLst/>
          </a:prstGeom>
        </p:spPr>
      </p:pic>
      <p:sp>
        <p:nvSpPr>
          <p:cNvPr id="2" name="Title 1">
            <a:extLst>
              <a:ext uri="{FF2B5EF4-FFF2-40B4-BE49-F238E27FC236}">
                <a16:creationId xmlns:a16="http://schemas.microsoft.com/office/drawing/2014/main" id="{0F9F7D56-343A-4A94-9D80-688989D92DC5}"/>
              </a:ext>
            </a:extLst>
          </p:cNvPr>
          <p:cNvSpPr>
            <a:spLocks noGrp="1"/>
          </p:cNvSpPr>
          <p:nvPr>
            <p:ph type="title"/>
          </p:nvPr>
        </p:nvSpPr>
        <p:spPr>
          <a:xfrm>
            <a:off x="196930" y="198875"/>
            <a:ext cx="9124869" cy="1325563"/>
          </a:xfrm>
        </p:spPr>
        <p:txBody>
          <a:bodyPr>
            <a:noAutofit/>
          </a:bodyPr>
          <a:lstStyle/>
          <a:p>
            <a:r>
              <a:rPr lang="en-US" dirty="0"/>
              <a:t>Results: 5) Coconino, Wescogame and Tapeats means cannot be differentiated</a:t>
            </a:r>
          </a:p>
        </p:txBody>
      </p:sp>
      <p:sp>
        <p:nvSpPr>
          <p:cNvPr id="4" name="Content Placeholder 2">
            <a:extLst>
              <a:ext uri="{FF2B5EF4-FFF2-40B4-BE49-F238E27FC236}">
                <a16:creationId xmlns:a16="http://schemas.microsoft.com/office/drawing/2014/main" id="{33DB84A3-C166-4005-A814-079CF0F4D326}"/>
              </a:ext>
            </a:extLst>
          </p:cNvPr>
          <p:cNvSpPr txBox="1">
            <a:spLocks/>
          </p:cNvSpPr>
          <p:nvPr/>
        </p:nvSpPr>
        <p:spPr>
          <a:xfrm>
            <a:off x="7583387" y="2347145"/>
            <a:ext cx="4045988" cy="132556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Presumed depositional environments:</a:t>
            </a:r>
          </a:p>
          <a:p>
            <a:r>
              <a:rPr lang="en-US" sz="3200" dirty="0"/>
              <a:t>Coconino: eolian</a:t>
            </a:r>
          </a:p>
          <a:p>
            <a:r>
              <a:rPr lang="en-US" sz="3200" dirty="0"/>
              <a:t>Wescogame: fluvial</a:t>
            </a:r>
          </a:p>
          <a:p>
            <a:r>
              <a:rPr lang="en-US" sz="3200" dirty="0"/>
              <a:t>Tapeats: shallow marine</a:t>
            </a:r>
          </a:p>
        </p:txBody>
      </p:sp>
      <p:sp>
        <p:nvSpPr>
          <p:cNvPr id="11" name="TextBox 10">
            <a:extLst>
              <a:ext uri="{FF2B5EF4-FFF2-40B4-BE49-F238E27FC236}">
                <a16:creationId xmlns:a16="http://schemas.microsoft.com/office/drawing/2014/main" id="{7DF2C7CE-D3C1-4926-8152-CB1B6B92695C}"/>
              </a:ext>
            </a:extLst>
          </p:cNvPr>
          <p:cNvSpPr txBox="1"/>
          <p:nvPr/>
        </p:nvSpPr>
        <p:spPr>
          <a:xfrm>
            <a:off x="7030937" y="6254140"/>
            <a:ext cx="4988606" cy="523220"/>
          </a:xfrm>
          <a:prstGeom prst="rect">
            <a:avLst/>
          </a:prstGeom>
          <a:noFill/>
        </p:spPr>
        <p:txBody>
          <a:bodyPr wrap="square" rtlCol="0">
            <a:spAutoFit/>
          </a:bodyPr>
          <a:lstStyle/>
          <a:p>
            <a:r>
              <a:rPr lang="en-US" sz="1400" i="1" dirty="0"/>
              <a:t>p </a:t>
            </a:r>
            <a:r>
              <a:rPr lang="en-US" sz="1400" dirty="0"/>
              <a:t>&gt; 0.05, so we reject the hypothesis that there is a difference between the means of the three groups. </a:t>
            </a:r>
          </a:p>
        </p:txBody>
      </p:sp>
      <p:sp>
        <p:nvSpPr>
          <p:cNvPr id="12" name="TextBox 11">
            <a:extLst>
              <a:ext uri="{FF2B5EF4-FFF2-40B4-BE49-F238E27FC236}">
                <a16:creationId xmlns:a16="http://schemas.microsoft.com/office/drawing/2014/main" id="{77D15516-526F-47AE-9488-BD99D58345CF}"/>
              </a:ext>
            </a:extLst>
          </p:cNvPr>
          <p:cNvSpPr txBox="1"/>
          <p:nvPr/>
        </p:nvSpPr>
        <p:spPr>
          <a:xfrm>
            <a:off x="6947410" y="3799864"/>
            <a:ext cx="5155660" cy="369332"/>
          </a:xfrm>
          <a:prstGeom prst="rect">
            <a:avLst/>
          </a:prstGeom>
          <a:noFill/>
        </p:spPr>
        <p:txBody>
          <a:bodyPr wrap="square" rtlCol="0">
            <a:spAutoFit/>
          </a:bodyPr>
          <a:lstStyle/>
          <a:p>
            <a:pPr algn="ctr"/>
            <a:r>
              <a:rPr lang="en-US" dirty="0"/>
              <a:t>Excel ANOVA</a:t>
            </a:r>
          </a:p>
        </p:txBody>
      </p:sp>
      <p:sp>
        <p:nvSpPr>
          <p:cNvPr id="13" name="Rectangle 12">
            <a:extLst>
              <a:ext uri="{FF2B5EF4-FFF2-40B4-BE49-F238E27FC236}">
                <a16:creationId xmlns:a16="http://schemas.microsoft.com/office/drawing/2014/main" id="{353B3977-F475-4180-A424-5F5D8968411A}"/>
              </a:ext>
            </a:extLst>
          </p:cNvPr>
          <p:cNvSpPr/>
          <p:nvPr/>
        </p:nvSpPr>
        <p:spPr>
          <a:xfrm>
            <a:off x="6869963" y="3799864"/>
            <a:ext cx="5233107" cy="3004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a:extLst>
              <a:ext uri="{FF2B5EF4-FFF2-40B4-BE49-F238E27FC236}">
                <a16:creationId xmlns:a16="http://schemas.microsoft.com/office/drawing/2014/main" id="{DE2ED7E1-BB4C-4E9C-AA68-674CA0A68EA1}"/>
              </a:ext>
            </a:extLst>
          </p:cNvPr>
          <p:cNvGraphicFramePr>
            <a:graphicFrameLocks noChangeAspect="1"/>
          </p:cNvGraphicFramePr>
          <p:nvPr>
            <p:extLst>
              <p:ext uri="{D42A27DB-BD31-4B8C-83A1-F6EECF244321}">
                <p14:modId xmlns:p14="http://schemas.microsoft.com/office/powerpoint/2010/main" val="1676568630"/>
              </p:ext>
            </p:extLst>
          </p:nvPr>
        </p:nvGraphicFramePr>
        <p:xfrm>
          <a:off x="7011822" y="4237752"/>
          <a:ext cx="5000625" cy="1952625"/>
        </p:xfrm>
        <a:graphic>
          <a:graphicData uri="http://schemas.openxmlformats.org/presentationml/2006/ole">
            <mc:AlternateContent xmlns:mc="http://schemas.openxmlformats.org/markup-compatibility/2006">
              <mc:Choice xmlns:v="urn:schemas-microsoft-com:vml" Requires="v">
                <p:oleObj name="Worksheet" r:id="rId5" imgW="5000713" imgH="1952719" progId="Excel.Sheet.12">
                  <p:embed/>
                </p:oleObj>
              </mc:Choice>
              <mc:Fallback>
                <p:oleObj name="Worksheet" r:id="rId5" imgW="5000713" imgH="1952719" progId="Excel.Sheet.12">
                  <p:embed/>
                  <p:pic>
                    <p:nvPicPr>
                      <p:cNvPr id="0" name=""/>
                      <p:cNvPicPr/>
                      <p:nvPr/>
                    </p:nvPicPr>
                    <p:blipFill>
                      <a:blip r:embed="rId6"/>
                      <a:stretch>
                        <a:fillRect/>
                      </a:stretch>
                    </p:blipFill>
                    <p:spPr>
                      <a:xfrm>
                        <a:off x="7011822" y="4237752"/>
                        <a:ext cx="5000625" cy="1952625"/>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75FE6633-6E49-429B-B400-36E22499544D}"/>
              </a:ext>
            </a:extLst>
          </p:cNvPr>
          <p:cNvSpPr/>
          <p:nvPr/>
        </p:nvSpPr>
        <p:spPr>
          <a:xfrm>
            <a:off x="10760825" y="5408510"/>
            <a:ext cx="698269" cy="4281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6913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7195-0792-401C-AC03-1C0CA4E2899D}"/>
              </a:ext>
            </a:extLst>
          </p:cNvPr>
          <p:cNvSpPr>
            <a:spLocks noGrp="1"/>
          </p:cNvSpPr>
          <p:nvPr>
            <p:ph type="title"/>
          </p:nvPr>
        </p:nvSpPr>
        <p:spPr>
          <a:xfrm>
            <a:off x="208813" y="211532"/>
            <a:ext cx="5313213" cy="762245"/>
          </a:xfrm>
        </p:spPr>
        <p:txBody>
          <a:bodyPr>
            <a:noAutofit/>
          </a:bodyPr>
          <a:lstStyle/>
          <a:p>
            <a:r>
              <a:rPr lang="en-US" dirty="0"/>
              <a:t>Concluding Remarks</a:t>
            </a:r>
          </a:p>
        </p:txBody>
      </p:sp>
      <p:sp>
        <p:nvSpPr>
          <p:cNvPr id="3" name="Content Placeholder 2">
            <a:extLst>
              <a:ext uri="{FF2B5EF4-FFF2-40B4-BE49-F238E27FC236}">
                <a16:creationId xmlns:a16="http://schemas.microsoft.com/office/drawing/2014/main" id="{13651F70-F04B-474F-B24C-1EA95496D2C7}"/>
              </a:ext>
            </a:extLst>
          </p:cNvPr>
          <p:cNvSpPr>
            <a:spLocks noGrp="1"/>
          </p:cNvSpPr>
          <p:nvPr>
            <p:ph idx="1"/>
          </p:nvPr>
        </p:nvSpPr>
        <p:spPr>
          <a:xfrm>
            <a:off x="758190" y="2304288"/>
            <a:ext cx="7722870" cy="4342180"/>
          </a:xfrm>
        </p:spPr>
        <p:txBody>
          <a:bodyPr>
            <a:normAutofit lnSpcReduction="10000"/>
          </a:bodyPr>
          <a:lstStyle/>
          <a:p>
            <a:r>
              <a:rPr lang="en-US" dirty="0"/>
              <a:t>Of course, more data will be helpful, especially for eolian dunes!</a:t>
            </a:r>
          </a:p>
          <a:p>
            <a:r>
              <a:rPr lang="en-US" dirty="0"/>
              <a:t>“Steep” is an optical illusion, probably caused by set thickness.</a:t>
            </a:r>
          </a:p>
          <a:p>
            <a:r>
              <a:rPr lang="en-US" dirty="0"/>
              <a:t>It’s not that sandstone cross-bed angles are less than eolian ones (the means are about the same); sandstones have a smaller range (standard deviation).</a:t>
            </a:r>
          </a:p>
          <a:p>
            <a:r>
              <a:rPr lang="en-US" dirty="0"/>
              <a:t>You can’t simply compact eolian dune angles or remove the upper parts of dunes to get the observed sandstone angles</a:t>
            </a:r>
          </a:p>
          <a:p>
            <a:endParaRPr lang="en-US" dirty="0"/>
          </a:p>
        </p:txBody>
      </p:sp>
      <p:pic>
        <p:nvPicPr>
          <p:cNvPr id="4" name="Picture 3" descr="A picture containing outdoor, ground, rock, area&#10;&#10;Description automatically generated">
            <a:extLst>
              <a:ext uri="{FF2B5EF4-FFF2-40B4-BE49-F238E27FC236}">
                <a16:creationId xmlns:a16="http://schemas.microsoft.com/office/drawing/2014/main" id="{087B1613-587E-4B9A-B0EB-C07E824FD2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8816522" y="0"/>
            <a:ext cx="3375476" cy="2241921"/>
          </a:xfrm>
          <a:prstGeom prst="rect">
            <a:avLst/>
          </a:prstGeom>
        </p:spPr>
      </p:pic>
      <p:pic>
        <p:nvPicPr>
          <p:cNvPr id="5" name="Picture 4" descr="A picture containing nature, outdoor, mountain, valley&#10;&#10;Description automatically generated">
            <a:extLst>
              <a:ext uri="{FF2B5EF4-FFF2-40B4-BE49-F238E27FC236}">
                <a16:creationId xmlns:a16="http://schemas.microsoft.com/office/drawing/2014/main" id="{F3D48A00-D219-43FD-BDBA-D2E34D953B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20151" y="4616079"/>
            <a:ext cx="3371850" cy="2241922"/>
          </a:xfrm>
          <a:prstGeom prst="rect">
            <a:avLst/>
          </a:prstGeom>
        </p:spPr>
      </p:pic>
      <p:pic>
        <p:nvPicPr>
          <p:cNvPr id="6" name="Picture 5" descr="A picture containing rock, outdoor, mountain, nature&#10;&#10;Description automatically generated">
            <a:extLst>
              <a:ext uri="{FF2B5EF4-FFF2-40B4-BE49-F238E27FC236}">
                <a16:creationId xmlns:a16="http://schemas.microsoft.com/office/drawing/2014/main" id="{3EA1AF80-A607-4563-A07E-8C5A2AAFE5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16525" y="2304288"/>
            <a:ext cx="3375475" cy="2241921"/>
          </a:xfrm>
          <a:prstGeom prst="rect">
            <a:avLst/>
          </a:prstGeom>
        </p:spPr>
      </p:pic>
      <p:sp>
        <p:nvSpPr>
          <p:cNvPr id="8" name="TextBox 7">
            <a:extLst>
              <a:ext uri="{FF2B5EF4-FFF2-40B4-BE49-F238E27FC236}">
                <a16:creationId xmlns:a16="http://schemas.microsoft.com/office/drawing/2014/main" id="{1C8FB357-76B2-4F64-BE7D-39C2648A753D}"/>
              </a:ext>
            </a:extLst>
          </p:cNvPr>
          <p:cNvSpPr txBox="1"/>
          <p:nvPr/>
        </p:nvSpPr>
        <p:spPr>
          <a:xfrm>
            <a:off x="10164340" y="1865086"/>
            <a:ext cx="2027658" cy="369332"/>
          </a:xfrm>
          <a:prstGeom prst="rect">
            <a:avLst/>
          </a:prstGeom>
          <a:noFill/>
        </p:spPr>
        <p:txBody>
          <a:bodyPr wrap="square" rtlCol="0">
            <a:spAutoFit/>
          </a:bodyPr>
          <a:lstStyle/>
          <a:p>
            <a:pPr algn="r"/>
            <a:r>
              <a:rPr lang="en-US" dirty="0">
                <a:solidFill>
                  <a:schemeClr val="bg1"/>
                </a:solidFill>
              </a:rPr>
              <a:t>Tapeats Sandstone</a:t>
            </a:r>
          </a:p>
        </p:txBody>
      </p:sp>
      <p:sp>
        <p:nvSpPr>
          <p:cNvPr id="10" name="TextBox 9">
            <a:extLst>
              <a:ext uri="{FF2B5EF4-FFF2-40B4-BE49-F238E27FC236}">
                <a16:creationId xmlns:a16="http://schemas.microsoft.com/office/drawing/2014/main" id="{DE00629D-3ABA-494A-AA8B-4282E7F3E3DD}"/>
              </a:ext>
            </a:extLst>
          </p:cNvPr>
          <p:cNvSpPr txBox="1"/>
          <p:nvPr/>
        </p:nvSpPr>
        <p:spPr>
          <a:xfrm>
            <a:off x="10000583" y="4170958"/>
            <a:ext cx="2191417" cy="369332"/>
          </a:xfrm>
          <a:prstGeom prst="rect">
            <a:avLst/>
          </a:prstGeom>
          <a:noFill/>
        </p:spPr>
        <p:txBody>
          <a:bodyPr wrap="square" rtlCol="0">
            <a:spAutoFit/>
          </a:bodyPr>
          <a:lstStyle/>
          <a:p>
            <a:pPr algn="r"/>
            <a:r>
              <a:rPr lang="en-US" dirty="0">
                <a:solidFill>
                  <a:schemeClr val="bg1"/>
                </a:solidFill>
              </a:rPr>
              <a:t>Coconino Sandstone</a:t>
            </a:r>
          </a:p>
        </p:txBody>
      </p:sp>
      <p:sp>
        <p:nvSpPr>
          <p:cNvPr id="11" name="TextBox 10">
            <a:extLst>
              <a:ext uri="{FF2B5EF4-FFF2-40B4-BE49-F238E27FC236}">
                <a16:creationId xmlns:a16="http://schemas.microsoft.com/office/drawing/2014/main" id="{C5BCBBAE-DEB8-498E-BC14-84A79FA38724}"/>
              </a:ext>
            </a:extLst>
          </p:cNvPr>
          <p:cNvSpPr txBox="1"/>
          <p:nvPr/>
        </p:nvSpPr>
        <p:spPr>
          <a:xfrm>
            <a:off x="9993911" y="6488668"/>
            <a:ext cx="2198087" cy="369332"/>
          </a:xfrm>
          <a:prstGeom prst="rect">
            <a:avLst/>
          </a:prstGeom>
          <a:noFill/>
        </p:spPr>
        <p:txBody>
          <a:bodyPr wrap="square" rtlCol="0">
            <a:spAutoFit/>
          </a:bodyPr>
          <a:lstStyle/>
          <a:p>
            <a:pPr algn="r"/>
            <a:r>
              <a:rPr lang="en-US" dirty="0">
                <a:solidFill>
                  <a:schemeClr val="bg1"/>
                </a:solidFill>
              </a:rPr>
              <a:t>Navajo Sandstone</a:t>
            </a:r>
          </a:p>
        </p:txBody>
      </p:sp>
    </p:spTree>
    <p:extLst>
      <p:ext uri="{BB962C8B-B14F-4D97-AF65-F5344CB8AC3E}">
        <p14:creationId xmlns:p14="http://schemas.microsoft.com/office/powerpoint/2010/main" val="22653439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8E637-FE9F-4B4D-AC51-6E004192438E}"/>
              </a:ext>
            </a:extLst>
          </p:cNvPr>
          <p:cNvSpPr>
            <a:spLocks noGrp="1"/>
          </p:cNvSpPr>
          <p:nvPr>
            <p:ph type="title"/>
          </p:nvPr>
        </p:nvSpPr>
        <p:spPr>
          <a:xfrm>
            <a:off x="196933" y="198876"/>
            <a:ext cx="10515600" cy="668028"/>
          </a:xfrm>
        </p:spPr>
        <p:txBody>
          <a:bodyPr>
            <a:normAutofit fontScale="90000"/>
          </a:bodyPr>
          <a:lstStyle/>
          <a:p>
            <a:r>
              <a:rPr lang="en-US" dirty="0"/>
              <a:t>References</a:t>
            </a:r>
          </a:p>
        </p:txBody>
      </p:sp>
      <p:sp>
        <p:nvSpPr>
          <p:cNvPr id="5" name="Content Placeholder 4">
            <a:extLst>
              <a:ext uri="{FF2B5EF4-FFF2-40B4-BE49-F238E27FC236}">
                <a16:creationId xmlns:a16="http://schemas.microsoft.com/office/drawing/2014/main" id="{B75EB141-27A7-4DB3-9BEB-C3247A015079}"/>
              </a:ext>
            </a:extLst>
          </p:cNvPr>
          <p:cNvSpPr>
            <a:spLocks noGrp="1"/>
          </p:cNvSpPr>
          <p:nvPr>
            <p:ph sz="half" idx="1"/>
          </p:nvPr>
        </p:nvSpPr>
        <p:spPr>
          <a:xfrm>
            <a:off x="838200" y="1296156"/>
            <a:ext cx="5181600" cy="5261398"/>
          </a:xfrm>
        </p:spPr>
        <p:txBody>
          <a:bodyPr>
            <a:normAutofit fontScale="92500"/>
          </a:bodyPr>
          <a:lstStyle/>
          <a:p>
            <a:pPr>
              <a:lnSpc>
                <a:spcPct val="120000"/>
              </a:lnSpc>
            </a:pPr>
            <a:r>
              <a:rPr lang="en-US" sz="1400" dirty="0" err="1"/>
              <a:t>Ahlbrandt</a:t>
            </a:r>
            <a:r>
              <a:rPr lang="en-US" sz="1400" dirty="0"/>
              <a:t>, T.S., and S.G. </a:t>
            </a:r>
            <a:r>
              <a:rPr lang="en-US" sz="1400" dirty="0" err="1"/>
              <a:t>Fryberger</a:t>
            </a:r>
            <a:r>
              <a:rPr lang="en-US" sz="1400" dirty="0"/>
              <a:t>. 1980. Eolian deposits in the Nebraska Sand Hills. </a:t>
            </a:r>
            <a:r>
              <a:rPr lang="en-US" sz="1400" i="1" dirty="0"/>
              <a:t>U.S. Geological Survey Professional Paper </a:t>
            </a:r>
            <a:r>
              <a:rPr lang="en-US" sz="1400" dirty="0"/>
              <a:t>1120A: 1–24.</a:t>
            </a:r>
          </a:p>
          <a:p>
            <a:pPr>
              <a:lnSpc>
                <a:spcPct val="120000"/>
              </a:lnSpc>
            </a:pPr>
            <a:r>
              <a:rPr lang="en-US" sz="1400" dirty="0"/>
              <a:t>Bigarella, J.J. 1972. Eolian environments: Their characteristics, recognition and importance. In: J.K. Rigby and W.K Hamblin (editors), </a:t>
            </a:r>
            <a:r>
              <a:rPr lang="en-US" sz="1400" i="1" dirty="0"/>
              <a:t>Recognition of Ancient Sedimentary Environments</a:t>
            </a:r>
            <a:r>
              <a:rPr lang="en-US" sz="1400" dirty="0"/>
              <a:t>, pp. 12-62.</a:t>
            </a:r>
          </a:p>
          <a:p>
            <a:pPr>
              <a:lnSpc>
                <a:spcPct val="120000"/>
              </a:lnSpc>
            </a:pPr>
            <a:r>
              <a:rPr lang="en-US" sz="1400" dirty="0"/>
              <a:t>Bigarella, J.J., and R. </a:t>
            </a:r>
            <a:r>
              <a:rPr lang="en-US" sz="1400" dirty="0" err="1"/>
              <a:t>Salamuni</a:t>
            </a:r>
            <a:r>
              <a:rPr lang="en-US" sz="1400" dirty="0"/>
              <a:t>. 1961. Early Mesozoic wind patterns as suggested by dune bedding in the </a:t>
            </a:r>
            <a:r>
              <a:rPr lang="en-US" sz="1400" dirty="0" err="1"/>
              <a:t>Botucatú</a:t>
            </a:r>
            <a:r>
              <a:rPr lang="en-US" sz="1400" dirty="0"/>
              <a:t> Sandstone of Brazil and Uruguay</a:t>
            </a:r>
            <a:r>
              <a:rPr lang="en-US" sz="1400" i="1" dirty="0"/>
              <a:t>. Geological Society of America Bulletin </a:t>
            </a:r>
            <a:r>
              <a:rPr lang="en-US" sz="1400" dirty="0"/>
              <a:t>72:1089-1106. </a:t>
            </a:r>
          </a:p>
          <a:p>
            <a:pPr>
              <a:lnSpc>
                <a:spcPct val="120000"/>
              </a:lnSpc>
            </a:pPr>
            <a:r>
              <a:rPr lang="en-US" sz="1400" dirty="0"/>
              <a:t>Bigarella, J.J., R.D. Becker, and G.M. Duarte. 1969. Coastal dune structures from Paraná (Brazil). </a:t>
            </a:r>
            <a:r>
              <a:rPr lang="en-US" sz="1400" i="1" dirty="0"/>
              <a:t>Marine Geology </a:t>
            </a:r>
            <a:r>
              <a:rPr lang="en-US" sz="1400" dirty="0"/>
              <a:t>7:5-55.</a:t>
            </a:r>
          </a:p>
          <a:p>
            <a:pPr>
              <a:lnSpc>
                <a:spcPct val="120000"/>
              </a:lnSpc>
            </a:pPr>
            <a:r>
              <a:rPr lang="en-US" sz="1400" dirty="0" err="1"/>
              <a:t>Fryberger</a:t>
            </a:r>
            <a:r>
              <a:rPr lang="en-US" sz="1400" dirty="0"/>
              <a:t>, S.G., N. Jones, M. Johnson, and C. Chopping. 2016. Stratigraphy, exploration and EOR potential of the </a:t>
            </a:r>
            <a:r>
              <a:rPr lang="en-US" sz="1400" dirty="0" err="1"/>
              <a:t>Tensleep</a:t>
            </a:r>
            <a:r>
              <a:rPr lang="en-US" sz="1400" dirty="0"/>
              <a:t>/Casper Formations, SE Wyoming</a:t>
            </a:r>
            <a:r>
              <a:rPr lang="en-US" sz="1400" i="1" dirty="0"/>
              <a:t>. Search and Discovery Article </a:t>
            </a:r>
            <a:r>
              <a:rPr lang="en-US" sz="1400" dirty="0"/>
              <a:t>#10851. Wyoming Geological Association, Casper, Wyoming.</a:t>
            </a:r>
          </a:p>
          <a:p>
            <a:pPr>
              <a:lnSpc>
                <a:spcPct val="120000"/>
              </a:lnSpc>
            </a:pPr>
            <a:r>
              <a:rPr lang="en-US" sz="1400" dirty="0" err="1"/>
              <a:t>Kiersch</a:t>
            </a:r>
            <a:r>
              <a:rPr lang="en-US" sz="1400" dirty="0"/>
              <a:t>, G.A. 1950. Small-scale structures and other features of Navajo Sandstone, northern part of San Rafael Swell, Utah</a:t>
            </a:r>
            <a:r>
              <a:rPr lang="en-US" sz="1400" i="1" dirty="0"/>
              <a:t>. Bulletin of the American Association of Petroleum Geologists </a:t>
            </a:r>
            <a:r>
              <a:rPr lang="en-US" sz="1400" dirty="0"/>
              <a:t>34:923-942.</a:t>
            </a:r>
          </a:p>
          <a:p>
            <a:pPr>
              <a:lnSpc>
                <a:spcPct val="120000"/>
              </a:lnSpc>
            </a:pPr>
            <a:endParaRPr lang="en-US" sz="1400" dirty="0"/>
          </a:p>
        </p:txBody>
      </p:sp>
      <p:sp>
        <p:nvSpPr>
          <p:cNvPr id="6" name="Content Placeholder 5">
            <a:extLst>
              <a:ext uri="{FF2B5EF4-FFF2-40B4-BE49-F238E27FC236}">
                <a16:creationId xmlns:a16="http://schemas.microsoft.com/office/drawing/2014/main" id="{2DABDC28-5158-43FE-89DC-A0C4ED7EA7A9}"/>
              </a:ext>
            </a:extLst>
          </p:cNvPr>
          <p:cNvSpPr>
            <a:spLocks noGrp="1"/>
          </p:cNvSpPr>
          <p:nvPr>
            <p:ph sz="half" idx="2"/>
          </p:nvPr>
        </p:nvSpPr>
        <p:spPr>
          <a:xfrm>
            <a:off x="6096000" y="379851"/>
            <a:ext cx="5436324" cy="6011424"/>
          </a:xfrm>
        </p:spPr>
        <p:txBody>
          <a:bodyPr>
            <a:noAutofit/>
          </a:bodyPr>
          <a:lstStyle/>
          <a:p>
            <a:pPr>
              <a:lnSpc>
                <a:spcPct val="100000"/>
              </a:lnSpc>
            </a:pPr>
            <a:r>
              <a:rPr lang="en-US" sz="1300" dirty="0"/>
              <a:t>Maithel, S.A. 2019. </a:t>
            </a:r>
            <a:r>
              <a:rPr lang="en-US" sz="1300" i="1" dirty="0"/>
              <a:t>Characterization of Cross-Bedded Depositional Processes in the Coconino Sandstone. Loma Linda</a:t>
            </a:r>
            <a:r>
              <a:rPr lang="en-US" sz="1300" dirty="0"/>
              <a:t>, California: Loma Linda University [Dissertation]. </a:t>
            </a:r>
          </a:p>
          <a:p>
            <a:pPr>
              <a:lnSpc>
                <a:spcPct val="100000"/>
              </a:lnSpc>
            </a:pPr>
            <a:r>
              <a:rPr lang="en-US" sz="1300" dirty="0"/>
              <a:t>McKee, E.D. 1966. Structures of dunes at White Sands National Monument, New Mexico (and a comparison with structures of dunes from other selected areas). </a:t>
            </a:r>
            <a:r>
              <a:rPr lang="en-US" sz="1300" i="1" dirty="0"/>
              <a:t>Sedimentology</a:t>
            </a:r>
            <a:r>
              <a:rPr lang="en-US" sz="1300" dirty="0"/>
              <a:t> 7:1-69.</a:t>
            </a:r>
          </a:p>
          <a:p>
            <a:pPr>
              <a:lnSpc>
                <a:spcPct val="100000"/>
              </a:lnSpc>
            </a:pPr>
            <a:r>
              <a:rPr lang="en-US" sz="1300" dirty="0"/>
              <a:t>McKee, E.D. 1982. </a:t>
            </a:r>
            <a:r>
              <a:rPr lang="en-US" sz="1300" i="1" dirty="0"/>
              <a:t>The Supai Group of the Grand Canyon</a:t>
            </a:r>
            <a:r>
              <a:rPr lang="en-US" sz="1300" dirty="0"/>
              <a:t>. Washington, D.C.: United States Geological Survey Professional Paper 1173. </a:t>
            </a:r>
          </a:p>
          <a:p>
            <a:pPr>
              <a:lnSpc>
                <a:spcPct val="100000"/>
              </a:lnSpc>
            </a:pPr>
            <a:r>
              <a:rPr lang="en-US" sz="1300" dirty="0"/>
              <a:t>McKee, E.D., and C.E. </a:t>
            </a:r>
            <a:r>
              <a:rPr lang="en-US" sz="1300" dirty="0" err="1"/>
              <a:t>Resser</a:t>
            </a:r>
            <a:r>
              <a:rPr lang="en-US" sz="1300" dirty="0"/>
              <a:t>. 1945. </a:t>
            </a:r>
            <a:r>
              <a:rPr lang="en-US" sz="1300" i="1" dirty="0"/>
              <a:t>Cambrian history of the Grand Canyon Region</a:t>
            </a:r>
            <a:r>
              <a:rPr lang="en-US" sz="1300" dirty="0"/>
              <a:t>. Washington DC: Carnegie Institution of Washington Publication 563.</a:t>
            </a:r>
          </a:p>
          <a:p>
            <a:pPr>
              <a:lnSpc>
                <a:spcPct val="100000"/>
              </a:lnSpc>
            </a:pPr>
            <a:r>
              <a:rPr lang="en-US" sz="1300" dirty="0"/>
              <a:t>McKee, E.D., and J.J. Bigarella. 1979. Ancient Sandstones considered to be eolian. In, E.D. McKee (editor): </a:t>
            </a:r>
            <a:r>
              <a:rPr lang="en-US" sz="1300" i="1" dirty="0"/>
              <a:t>A Study of Global Sand Seas</a:t>
            </a:r>
            <a:r>
              <a:rPr lang="en-US" sz="1300" dirty="0"/>
              <a:t>. U.S. Geological Survey Professional Paper 1052, pp. 187-238.</a:t>
            </a:r>
          </a:p>
          <a:p>
            <a:pPr>
              <a:lnSpc>
                <a:spcPct val="100000"/>
              </a:lnSpc>
            </a:pPr>
            <a:r>
              <a:rPr lang="en-US" sz="1300" dirty="0"/>
              <a:t>McKee, E.D., and J.J. Bigarella. 1979. Sedimentary structures in dunes. In, E.D. McKee (editor): </a:t>
            </a:r>
            <a:r>
              <a:rPr lang="en-US" sz="1300" i="1" dirty="0"/>
              <a:t>A Study of Global Sand Seas</a:t>
            </a:r>
            <a:r>
              <a:rPr lang="en-US" sz="1300" dirty="0"/>
              <a:t>. U.S. Geological Survey Professional Paper 1052, pp. 83-134.</a:t>
            </a:r>
          </a:p>
          <a:p>
            <a:pPr>
              <a:lnSpc>
                <a:spcPct val="100000"/>
              </a:lnSpc>
            </a:pPr>
            <a:r>
              <a:rPr lang="en-US" sz="1300" dirty="0"/>
              <a:t>McKee. E.D. 1940. Three types of cross-lamination in Paleozoic rocks of northern Arizona. </a:t>
            </a:r>
            <a:r>
              <a:rPr lang="en-US" sz="1300" i="1" dirty="0"/>
              <a:t>The American Journal of Science </a:t>
            </a:r>
            <a:r>
              <a:rPr lang="en-US" sz="1300" dirty="0"/>
              <a:t>238:811-824. </a:t>
            </a:r>
          </a:p>
          <a:p>
            <a:pPr>
              <a:lnSpc>
                <a:spcPct val="100000"/>
              </a:lnSpc>
            </a:pPr>
            <a:r>
              <a:rPr lang="en-US" sz="1300" dirty="0"/>
              <a:t>Reiche, P. 1938. An analysis of cross-lamination the Coconino Sandstone. </a:t>
            </a:r>
            <a:r>
              <a:rPr lang="en-US" sz="1300" i="1" dirty="0"/>
              <a:t>The Journal of Geology </a:t>
            </a:r>
            <a:r>
              <a:rPr lang="en-US" sz="1300" dirty="0"/>
              <a:t>46:905-932.</a:t>
            </a:r>
          </a:p>
          <a:p>
            <a:pPr>
              <a:lnSpc>
                <a:spcPct val="100000"/>
              </a:lnSpc>
            </a:pPr>
            <a:r>
              <a:rPr lang="en-US" sz="1300" dirty="0"/>
              <a:t>Whitmore, J.H. 2019. Lithostratigraphic Correlation of the Coconino Sandstone and a Global Survey of Permian “Eolian” Sandstones: Implications for Flood Geology</a:t>
            </a:r>
            <a:r>
              <a:rPr lang="en-US" sz="1300" i="1" dirty="0"/>
              <a:t>. Answers Research Journal </a:t>
            </a:r>
            <a:r>
              <a:rPr lang="en-US" sz="1300" dirty="0"/>
              <a:t>12:275-328.</a:t>
            </a:r>
          </a:p>
        </p:txBody>
      </p:sp>
    </p:spTree>
    <p:extLst>
      <p:ext uri="{BB962C8B-B14F-4D97-AF65-F5344CB8AC3E}">
        <p14:creationId xmlns:p14="http://schemas.microsoft.com/office/powerpoint/2010/main" val="19370164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267F-9090-4F7D-A9EA-7A8955F94250}"/>
              </a:ext>
            </a:extLst>
          </p:cNvPr>
          <p:cNvSpPr>
            <a:spLocks noGrp="1"/>
          </p:cNvSpPr>
          <p:nvPr>
            <p:ph type="title"/>
          </p:nvPr>
        </p:nvSpPr>
        <p:spPr>
          <a:xfrm>
            <a:off x="196931" y="204726"/>
            <a:ext cx="10515600" cy="636957"/>
          </a:xfrm>
        </p:spPr>
        <p:txBody>
          <a:bodyPr>
            <a:noAutofit/>
          </a:bodyPr>
          <a:lstStyle/>
          <a:p>
            <a:r>
              <a:rPr lang="en-US" dirty="0"/>
              <a:t>Abstract</a:t>
            </a:r>
          </a:p>
        </p:txBody>
      </p:sp>
      <p:sp>
        <p:nvSpPr>
          <p:cNvPr id="3" name="Content Placeholder 2">
            <a:extLst>
              <a:ext uri="{FF2B5EF4-FFF2-40B4-BE49-F238E27FC236}">
                <a16:creationId xmlns:a16="http://schemas.microsoft.com/office/drawing/2014/main" id="{02534364-162D-402F-B455-80E332021107}"/>
              </a:ext>
            </a:extLst>
          </p:cNvPr>
          <p:cNvSpPr>
            <a:spLocks noGrp="1"/>
          </p:cNvSpPr>
          <p:nvPr>
            <p:ph idx="1"/>
          </p:nvPr>
        </p:nvSpPr>
        <p:spPr>
          <a:xfrm>
            <a:off x="838200" y="806058"/>
            <a:ext cx="10515600" cy="5882841"/>
          </a:xfrm>
        </p:spPr>
        <p:txBody>
          <a:bodyPr>
            <a:noAutofit/>
          </a:bodyPr>
          <a:lstStyle/>
          <a:p>
            <a:pPr marL="0" marR="0" indent="0">
              <a:lnSpc>
                <a:spcPct val="100000"/>
              </a:lnSpc>
              <a:spcBef>
                <a:spcPts val="0"/>
              </a:spcBef>
              <a:spcAft>
                <a:spcPts val="0"/>
              </a:spcAft>
              <a:buNone/>
            </a:pPr>
            <a:r>
              <a:rPr lang="en-US" sz="1600" dirty="0">
                <a:effectLst/>
                <a:latin typeface="Minion Pro" panose="02040503050201020203" pitchFamily="18" charset="0"/>
                <a:ea typeface="Calibri" panose="020F0502020204030204" pitchFamily="34" charset="0"/>
                <a:cs typeface="Times New Roman" panose="02020603050405020304" pitchFamily="18" charset="0"/>
              </a:rPr>
              <a:t>Cross-bed dip inclinations of ancient cross-bedded sandstones are often reported as “steep” in the literature, especially if the cross-bed sets are thick, or if the sandstone is presumed to be eolian. Only rarely are data referenced in making this assessment. This preliminary study examines published data from ancient sandstones and compares them with published measurements from modern eolian cross-beds. The goal was to see what differences existed between the two sets of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600" dirty="0">
                <a:effectLst/>
                <a:latin typeface="Minion Pro" panose="02040503050201020203"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600" dirty="0">
                <a:effectLst/>
                <a:latin typeface="Minion Pro" panose="02040503050201020203" pitchFamily="18" charset="0"/>
                <a:ea typeface="Calibri" panose="020F0502020204030204" pitchFamily="34" charset="0"/>
                <a:cs typeface="Times New Roman" panose="02020603050405020304" pitchFamily="18" charset="0"/>
              </a:rPr>
              <a:t>Published dip angles were collected from 13 sandstones (most interpreted as eolian) from 88 localities consisting of 5,242 measurements (Bigarella and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Salamuni</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1961,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Fryberger</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et al. 2016,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Kiersch</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1950, Maithel 2019, McKee 1940, McKee 1982 and Reiche 1938). Sandstones included the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Botucat</a:t>
            </a:r>
            <a:r>
              <a:rPr lang="en-US" sz="1600" dirty="0" err="1">
                <a:effectLst/>
                <a:latin typeface="Minion Pro" panose="02040503050201020203" pitchFamily="18" charset="0"/>
                <a:ea typeface="Calibri" panose="020F0502020204030204" pitchFamily="34" charset="0"/>
                <a:cs typeface="Calibri" panose="020F0502020204030204" pitchFamily="34" charset="0"/>
              </a:rPr>
              <a:t>ú</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(Brazil); Casper and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Tensleep</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(Wyoming); Cedar Mesa and Navajo (Utah); Coconino, De Chelly, Esplanade,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Manakacha</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Wescogame, and Tapeats (Arizona); Tacuaremb</a:t>
            </a:r>
            <a:r>
              <a:rPr lang="en-US" sz="1600" dirty="0">
                <a:effectLst/>
                <a:latin typeface="Minion Pro" panose="02040503050201020203" pitchFamily="18" charset="0"/>
                <a:ea typeface="Calibri" panose="020F0502020204030204" pitchFamily="34" charset="0"/>
                <a:cs typeface="Calibri" panose="020F0502020204030204" pitchFamily="34" charset="0"/>
              </a:rPr>
              <a:t>ó</a:t>
            </a:r>
            <a:r>
              <a:rPr lang="en-US" sz="1600" dirty="0">
                <a:effectLst/>
                <a:latin typeface="Minion Pro" panose="02040503050201020203" pitchFamily="18" charset="0"/>
                <a:ea typeface="Calibri" panose="020F0502020204030204" pitchFamily="34" charset="0"/>
                <a:cs typeface="Times New Roman" panose="02020603050405020304" pitchFamily="18" charset="0"/>
              </a:rPr>
              <a:t> (Uruguay); and the Wingate (New Mexico). Additionally, 5,785 dip measurements were collected from 76 eolian localities (Bigarella 1972, Bigarella et al. 1969, McKee 1966, McKee and Bigarella 1979). Sets of data ranged from 6 to 676 measurements (mean=67, mode=30, median=34). In all cases, it was assumed authors were reporting representative examples of inclinations without bias. Data were analyzed and plotted with Excel and </a:t>
            </a:r>
            <a:r>
              <a:rPr lang="en-US" sz="1600" dirty="0" err="1">
                <a:effectLst/>
                <a:latin typeface="Minion Pro" panose="02040503050201020203" pitchFamily="18" charset="0"/>
                <a:ea typeface="Calibri" panose="020F0502020204030204" pitchFamily="34" charset="0"/>
                <a:cs typeface="Times New Roman" panose="02020603050405020304" pitchFamily="18" charset="0"/>
              </a:rPr>
              <a:t>Grapher</a:t>
            </a:r>
            <a:r>
              <a:rPr lang="en-US" sz="1600" dirty="0">
                <a:effectLst/>
                <a:latin typeface="Minion Pro" panose="02040503050201020203"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600" dirty="0">
                <a:effectLst/>
                <a:latin typeface="Minion Pro" panose="02040503050201020203"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US" sz="1600" dirty="0">
                <a:effectLst/>
                <a:latin typeface="Minion Pro" panose="02040503050201020203" pitchFamily="18" charset="0"/>
                <a:ea typeface="Calibri" panose="020F0502020204030204" pitchFamily="34" charset="0"/>
                <a:cs typeface="Times New Roman" panose="02020603050405020304" pitchFamily="18" charset="0"/>
              </a:rPr>
              <a:t>Mean dips from sandstones, eolian dunes, and weighted means of eolian dunes are similar, with dips of 19.8°, 17.8°, and 19.8°, respectively. The main difference occurred in the spread of the data. Ancient sandstones have a standard deviation of 5.7, while those from modern eolian deposits have a value of 10.1. The data show that the middle two quartiles of sandstone dips cluster between 15.5 - 24.0° and often lack values &gt;30°, while the middle two quartiles of modern eolian dips are more widespread, clustering between 9.0 – 27.0°, with many values &gt;30°. Sandstones that are often considered to have “steep” cross-beds have central tendencies that were not very different from non-eolian sandstones. A surprise was that the set of data from the Coconino, Tapeats, and Wescogame (of the Grand Canyon area) could not be statistically distinguished from one another, despite having different cross-bedding styles, set thicknesses, and paleoenvironmental interpretations.</a:t>
            </a:r>
            <a:endParaRPr lang="en-US" sz="1100" dirty="0"/>
          </a:p>
        </p:txBody>
      </p:sp>
      <p:sp>
        <p:nvSpPr>
          <p:cNvPr id="4" name="TextBox 3">
            <a:extLst>
              <a:ext uri="{FF2B5EF4-FFF2-40B4-BE49-F238E27FC236}">
                <a16:creationId xmlns:a16="http://schemas.microsoft.com/office/drawing/2014/main" id="{20705645-0DB9-4832-94D3-6654352A1FC3}"/>
              </a:ext>
            </a:extLst>
          </p:cNvPr>
          <p:cNvSpPr txBox="1"/>
          <p:nvPr/>
        </p:nvSpPr>
        <p:spPr>
          <a:xfrm>
            <a:off x="6268188" y="169101"/>
            <a:ext cx="5226341" cy="507831"/>
          </a:xfrm>
          <a:prstGeom prst="rect">
            <a:avLst/>
          </a:prstGeom>
          <a:noFill/>
        </p:spPr>
        <p:txBody>
          <a:bodyPr wrap="square" rtlCol="0">
            <a:spAutoFit/>
          </a:bodyPr>
          <a:lstStyle/>
          <a:p>
            <a:pPr algn="ctr">
              <a:spcAft>
                <a:spcPts val="600"/>
              </a:spcAft>
            </a:pPr>
            <a:r>
              <a:rPr lang="en-US" sz="1100" i="1" dirty="0">
                <a:latin typeface="Roboto" panose="02000000000000000000" pitchFamily="2" charset="0"/>
              </a:rPr>
              <a:t>Geological Society of America Abstracts with Programs </a:t>
            </a:r>
            <a:r>
              <a:rPr lang="en-US" sz="1100" i="0" dirty="0">
                <a:latin typeface="Roboto" panose="02000000000000000000" pitchFamily="2" charset="0"/>
              </a:rPr>
              <a:t>53(6), 2021</a:t>
            </a:r>
          </a:p>
          <a:p>
            <a:pPr algn="ctr">
              <a:spcAft>
                <a:spcPts val="600"/>
              </a:spcAft>
            </a:pPr>
            <a:r>
              <a:rPr lang="en-US" sz="1100" i="0" dirty="0" err="1">
                <a:latin typeface="Roboto" panose="02000000000000000000" pitchFamily="2" charset="0"/>
              </a:rPr>
              <a:t>doi</a:t>
            </a:r>
            <a:r>
              <a:rPr lang="en-US" sz="1100" i="0" dirty="0">
                <a:latin typeface="Roboto" panose="02000000000000000000" pitchFamily="2" charset="0"/>
              </a:rPr>
              <a:t>: 10.1130/abs/2021AM-369476</a:t>
            </a:r>
            <a:endParaRPr lang="en-US" sz="1100" dirty="0"/>
          </a:p>
        </p:txBody>
      </p:sp>
    </p:spTree>
    <p:extLst>
      <p:ext uri="{BB962C8B-B14F-4D97-AF65-F5344CB8AC3E}">
        <p14:creationId xmlns:p14="http://schemas.microsoft.com/office/powerpoint/2010/main" val="1151136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1ED0-7366-4F90-90D7-AB3CB16B7B57}"/>
              </a:ext>
            </a:extLst>
          </p:cNvPr>
          <p:cNvSpPr>
            <a:spLocks noGrp="1"/>
          </p:cNvSpPr>
          <p:nvPr>
            <p:ph type="title"/>
          </p:nvPr>
        </p:nvSpPr>
        <p:spPr>
          <a:xfrm>
            <a:off x="196939" y="198875"/>
            <a:ext cx="9279570" cy="1325563"/>
          </a:xfrm>
        </p:spPr>
        <p:txBody>
          <a:bodyPr>
            <a:noAutofit/>
          </a:bodyPr>
          <a:lstStyle/>
          <a:p>
            <a:r>
              <a:rPr lang="en-US" dirty="0"/>
              <a:t>Background: Comparison of Coconino and Nebraska Sandhills dip angles</a:t>
            </a:r>
          </a:p>
        </p:txBody>
      </p:sp>
      <p:pic>
        <p:nvPicPr>
          <p:cNvPr id="5" name="Graphic 4">
            <a:extLst>
              <a:ext uri="{FF2B5EF4-FFF2-40B4-BE49-F238E27FC236}">
                <a16:creationId xmlns:a16="http://schemas.microsoft.com/office/drawing/2014/main" id="{11C1787C-41A6-43C7-8F81-35237B9D0C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9406" y="2332637"/>
            <a:ext cx="6552092" cy="4160238"/>
          </a:xfrm>
          <a:prstGeom prst="rect">
            <a:avLst/>
          </a:prstGeom>
        </p:spPr>
      </p:pic>
      <p:graphicFrame>
        <p:nvGraphicFramePr>
          <p:cNvPr id="8" name="Chart 7">
            <a:extLst>
              <a:ext uri="{FF2B5EF4-FFF2-40B4-BE49-F238E27FC236}">
                <a16:creationId xmlns:a16="http://schemas.microsoft.com/office/drawing/2014/main" id="{102FF79B-C751-4A01-82CA-937BE3CA881C}"/>
              </a:ext>
            </a:extLst>
          </p:cNvPr>
          <p:cNvGraphicFramePr>
            <a:graphicFrameLocks/>
          </p:cNvGraphicFramePr>
          <p:nvPr>
            <p:extLst>
              <p:ext uri="{D42A27DB-BD31-4B8C-83A1-F6EECF244321}">
                <p14:modId xmlns:p14="http://schemas.microsoft.com/office/powerpoint/2010/main" val="2312486803"/>
              </p:ext>
            </p:extLst>
          </p:nvPr>
        </p:nvGraphicFramePr>
        <p:xfrm>
          <a:off x="226828" y="238701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F0B02B8-173D-48ED-A4F3-A9C3294FE636}"/>
              </a:ext>
            </a:extLst>
          </p:cNvPr>
          <p:cNvSpPr txBox="1"/>
          <p:nvPr/>
        </p:nvSpPr>
        <p:spPr>
          <a:xfrm>
            <a:off x="4336577" y="4091132"/>
            <a:ext cx="554611" cy="307777"/>
          </a:xfrm>
          <a:prstGeom prst="rect">
            <a:avLst/>
          </a:prstGeom>
          <a:solidFill>
            <a:srgbClr val="FFC000"/>
          </a:solidFill>
          <a:ln>
            <a:solidFill>
              <a:schemeClr val="tx1"/>
            </a:solidFill>
          </a:ln>
        </p:spPr>
        <p:txBody>
          <a:bodyPr wrap="square" rtlCol="0">
            <a:spAutoFit/>
          </a:bodyPr>
          <a:lstStyle/>
          <a:p>
            <a:pPr algn="ctr"/>
            <a:r>
              <a:rPr lang="en-US" sz="1400" dirty="0"/>
              <a:t>1.9%</a:t>
            </a:r>
          </a:p>
        </p:txBody>
      </p:sp>
      <p:sp>
        <p:nvSpPr>
          <p:cNvPr id="10" name="TextBox 9">
            <a:extLst>
              <a:ext uri="{FF2B5EF4-FFF2-40B4-BE49-F238E27FC236}">
                <a16:creationId xmlns:a16="http://schemas.microsoft.com/office/drawing/2014/main" id="{0B4F4B37-2F1E-4CC4-B85E-FBC0875D72AE}"/>
              </a:ext>
            </a:extLst>
          </p:cNvPr>
          <p:cNvSpPr txBox="1"/>
          <p:nvPr/>
        </p:nvSpPr>
        <p:spPr>
          <a:xfrm>
            <a:off x="9941121" y="5130210"/>
            <a:ext cx="638704" cy="307777"/>
          </a:xfrm>
          <a:prstGeom prst="rect">
            <a:avLst/>
          </a:prstGeom>
          <a:solidFill>
            <a:srgbClr val="FFC000"/>
          </a:solidFill>
          <a:ln>
            <a:solidFill>
              <a:schemeClr val="tx1"/>
            </a:solidFill>
          </a:ln>
        </p:spPr>
        <p:txBody>
          <a:bodyPr wrap="square" rtlCol="0">
            <a:spAutoFit/>
          </a:bodyPr>
          <a:lstStyle/>
          <a:p>
            <a:pPr algn="ctr"/>
            <a:r>
              <a:rPr lang="en-US" sz="1400" dirty="0"/>
              <a:t>13.4%</a:t>
            </a:r>
          </a:p>
        </p:txBody>
      </p:sp>
      <p:sp>
        <p:nvSpPr>
          <p:cNvPr id="11" name="TextBox 10">
            <a:extLst>
              <a:ext uri="{FF2B5EF4-FFF2-40B4-BE49-F238E27FC236}">
                <a16:creationId xmlns:a16="http://schemas.microsoft.com/office/drawing/2014/main" id="{1428E167-C34B-4472-BFCA-DC9EE99C71BF}"/>
              </a:ext>
            </a:extLst>
          </p:cNvPr>
          <p:cNvSpPr txBox="1"/>
          <p:nvPr/>
        </p:nvSpPr>
        <p:spPr>
          <a:xfrm>
            <a:off x="11536218" y="2851392"/>
            <a:ext cx="655782" cy="307777"/>
          </a:xfrm>
          <a:prstGeom prst="rect">
            <a:avLst/>
          </a:prstGeom>
          <a:solidFill>
            <a:srgbClr val="FFC000"/>
          </a:solidFill>
          <a:ln>
            <a:solidFill>
              <a:schemeClr val="tx1"/>
            </a:solidFill>
          </a:ln>
        </p:spPr>
        <p:txBody>
          <a:bodyPr wrap="square" rtlCol="0">
            <a:spAutoFit/>
          </a:bodyPr>
          <a:lstStyle/>
          <a:p>
            <a:pPr algn="ctr"/>
            <a:r>
              <a:rPr lang="en-US" sz="1400" dirty="0"/>
              <a:t>23.6%</a:t>
            </a:r>
          </a:p>
        </p:txBody>
      </p:sp>
      <p:sp>
        <p:nvSpPr>
          <p:cNvPr id="12" name="TextBox 11">
            <a:extLst>
              <a:ext uri="{FF2B5EF4-FFF2-40B4-BE49-F238E27FC236}">
                <a16:creationId xmlns:a16="http://schemas.microsoft.com/office/drawing/2014/main" id="{A309B9E1-874F-4097-BDC0-F702AA1B8403}"/>
              </a:ext>
            </a:extLst>
          </p:cNvPr>
          <p:cNvSpPr txBox="1"/>
          <p:nvPr/>
        </p:nvSpPr>
        <p:spPr>
          <a:xfrm>
            <a:off x="8147945" y="3429000"/>
            <a:ext cx="582428" cy="307777"/>
          </a:xfrm>
          <a:prstGeom prst="rect">
            <a:avLst/>
          </a:prstGeom>
          <a:solidFill>
            <a:srgbClr val="FFC000"/>
          </a:solidFill>
          <a:ln>
            <a:solidFill>
              <a:schemeClr val="tx1"/>
            </a:solidFill>
          </a:ln>
        </p:spPr>
        <p:txBody>
          <a:bodyPr wrap="square" rtlCol="0">
            <a:spAutoFit/>
          </a:bodyPr>
          <a:lstStyle/>
          <a:p>
            <a:pPr algn="ctr"/>
            <a:r>
              <a:rPr lang="en-US" sz="1400" dirty="0"/>
              <a:t>4.2%</a:t>
            </a:r>
          </a:p>
        </p:txBody>
      </p:sp>
      <p:sp>
        <p:nvSpPr>
          <p:cNvPr id="13" name="TextBox 12">
            <a:extLst>
              <a:ext uri="{FF2B5EF4-FFF2-40B4-BE49-F238E27FC236}">
                <a16:creationId xmlns:a16="http://schemas.microsoft.com/office/drawing/2014/main" id="{60F85B35-CF4E-494C-9173-7FF0A5F21D89}"/>
              </a:ext>
            </a:extLst>
          </p:cNvPr>
          <p:cNvSpPr txBox="1"/>
          <p:nvPr/>
        </p:nvSpPr>
        <p:spPr>
          <a:xfrm>
            <a:off x="838200" y="1959252"/>
            <a:ext cx="3157870" cy="338554"/>
          </a:xfrm>
          <a:prstGeom prst="rect">
            <a:avLst/>
          </a:prstGeom>
          <a:noFill/>
        </p:spPr>
        <p:txBody>
          <a:bodyPr wrap="square" rtlCol="0">
            <a:spAutoFit/>
          </a:bodyPr>
          <a:lstStyle/>
          <a:p>
            <a:pPr algn="ctr"/>
            <a:r>
              <a:rPr lang="en-US" sz="1600" b="1" dirty="0"/>
              <a:t>Whitmore’s Coconino data</a:t>
            </a:r>
          </a:p>
        </p:txBody>
      </p:sp>
      <p:sp>
        <p:nvSpPr>
          <p:cNvPr id="4" name="TextBox 3">
            <a:extLst>
              <a:ext uri="{FF2B5EF4-FFF2-40B4-BE49-F238E27FC236}">
                <a16:creationId xmlns:a16="http://schemas.microsoft.com/office/drawing/2014/main" id="{74B92FDA-8A5B-4B21-88D5-E06ED557DAE2}"/>
              </a:ext>
            </a:extLst>
          </p:cNvPr>
          <p:cNvSpPr txBox="1"/>
          <p:nvPr/>
        </p:nvSpPr>
        <p:spPr>
          <a:xfrm>
            <a:off x="409073" y="5515728"/>
            <a:ext cx="6100011" cy="954107"/>
          </a:xfrm>
          <a:prstGeom prst="rect">
            <a:avLst/>
          </a:prstGeom>
          <a:noFill/>
        </p:spPr>
        <p:txBody>
          <a:bodyPr wrap="square" rtlCol="0">
            <a:spAutoFit/>
          </a:bodyPr>
          <a:lstStyle/>
          <a:p>
            <a:r>
              <a:rPr lang="en-US" sz="2800" dirty="0"/>
              <a:t>What percentage of cross-bed dips are less than 10°and greater than 30°?</a:t>
            </a:r>
          </a:p>
        </p:txBody>
      </p:sp>
      <p:sp>
        <p:nvSpPr>
          <p:cNvPr id="14" name="TextBox 13">
            <a:extLst>
              <a:ext uri="{FF2B5EF4-FFF2-40B4-BE49-F238E27FC236}">
                <a16:creationId xmlns:a16="http://schemas.microsoft.com/office/drawing/2014/main" id="{5936771D-3695-4F97-8770-600356CD9798}"/>
              </a:ext>
            </a:extLst>
          </p:cNvPr>
          <p:cNvSpPr txBox="1"/>
          <p:nvPr/>
        </p:nvSpPr>
        <p:spPr>
          <a:xfrm>
            <a:off x="7604763" y="5515728"/>
            <a:ext cx="582428" cy="307777"/>
          </a:xfrm>
          <a:prstGeom prst="rect">
            <a:avLst/>
          </a:prstGeom>
          <a:solidFill>
            <a:srgbClr val="FFFF00"/>
          </a:solidFill>
          <a:ln>
            <a:solidFill>
              <a:schemeClr val="tx1"/>
            </a:solidFill>
          </a:ln>
        </p:spPr>
        <p:txBody>
          <a:bodyPr wrap="square" rtlCol="0">
            <a:spAutoFit/>
          </a:bodyPr>
          <a:lstStyle/>
          <a:p>
            <a:pPr algn="ctr"/>
            <a:r>
              <a:rPr lang="en-US" sz="1400" dirty="0"/>
              <a:t>5.4%</a:t>
            </a:r>
          </a:p>
        </p:txBody>
      </p:sp>
      <p:sp>
        <p:nvSpPr>
          <p:cNvPr id="15" name="TextBox 14">
            <a:extLst>
              <a:ext uri="{FF2B5EF4-FFF2-40B4-BE49-F238E27FC236}">
                <a16:creationId xmlns:a16="http://schemas.microsoft.com/office/drawing/2014/main" id="{35EF0354-3E8F-4731-BDA5-AE9507AEB807}"/>
              </a:ext>
            </a:extLst>
          </p:cNvPr>
          <p:cNvSpPr txBox="1"/>
          <p:nvPr/>
        </p:nvSpPr>
        <p:spPr>
          <a:xfrm>
            <a:off x="5915971" y="3432826"/>
            <a:ext cx="655782" cy="307777"/>
          </a:xfrm>
          <a:prstGeom prst="rect">
            <a:avLst/>
          </a:prstGeom>
          <a:solidFill>
            <a:srgbClr val="FFFF00"/>
          </a:solidFill>
          <a:ln>
            <a:solidFill>
              <a:schemeClr val="tx1"/>
            </a:solidFill>
          </a:ln>
        </p:spPr>
        <p:txBody>
          <a:bodyPr wrap="square" rtlCol="0">
            <a:spAutoFit/>
          </a:bodyPr>
          <a:lstStyle/>
          <a:p>
            <a:pPr algn="ctr"/>
            <a:r>
              <a:rPr lang="en-US" sz="1400" dirty="0"/>
              <a:t>27.5%</a:t>
            </a:r>
          </a:p>
        </p:txBody>
      </p:sp>
      <p:sp>
        <p:nvSpPr>
          <p:cNvPr id="17" name="TextBox 16">
            <a:extLst>
              <a:ext uri="{FF2B5EF4-FFF2-40B4-BE49-F238E27FC236}">
                <a16:creationId xmlns:a16="http://schemas.microsoft.com/office/drawing/2014/main" id="{C17688F7-E3FF-4384-A4BD-589F1C942EA5}"/>
              </a:ext>
            </a:extLst>
          </p:cNvPr>
          <p:cNvSpPr txBox="1"/>
          <p:nvPr/>
        </p:nvSpPr>
        <p:spPr>
          <a:xfrm>
            <a:off x="9233647" y="3275111"/>
            <a:ext cx="655782" cy="307777"/>
          </a:xfrm>
          <a:prstGeom prst="rect">
            <a:avLst/>
          </a:prstGeom>
          <a:solidFill>
            <a:srgbClr val="FFFF00"/>
          </a:solidFill>
          <a:ln>
            <a:solidFill>
              <a:schemeClr val="tx1"/>
            </a:solidFill>
          </a:ln>
        </p:spPr>
        <p:txBody>
          <a:bodyPr wrap="square" rtlCol="0">
            <a:spAutoFit/>
          </a:bodyPr>
          <a:lstStyle/>
          <a:p>
            <a:pPr algn="ctr"/>
            <a:r>
              <a:rPr lang="en-US" sz="1400" dirty="0"/>
              <a:t>12.5%</a:t>
            </a:r>
          </a:p>
        </p:txBody>
      </p:sp>
      <p:sp>
        <p:nvSpPr>
          <p:cNvPr id="18" name="TextBox 17">
            <a:extLst>
              <a:ext uri="{FF2B5EF4-FFF2-40B4-BE49-F238E27FC236}">
                <a16:creationId xmlns:a16="http://schemas.microsoft.com/office/drawing/2014/main" id="{D1A49874-C936-4BB9-A69F-39383367167D}"/>
              </a:ext>
            </a:extLst>
          </p:cNvPr>
          <p:cNvSpPr txBox="1"/>
          <p:nvPr/>
        </p:nvSpPr>
        <p:spPr>
          <a:xfrm>
            <a:off x="1093770" y="4072931"/>
            <a:ext cx="554611" cy="307777"/>
          </a:xfrm>
          <a:prstGeom prst="rect">
            <a:avLst/>
          </a:prstGeom>
          <a:solidFill>
            <a:srgbClr val="FFFF00"/>
          </a:solidFill>
          <a:ln>
            <a:solidFill>
              <a:schemeClr val="tx1"/>
            </a:solidFill>
          </a:ln>
        </p:spPr>
        <p:txBody>
          <a:bodyPr wrap="square" rtlCol="0">
            <a:spAutoFit/>
          </a:bodyPr>
          <a:lstStyle/>
          <a:p>
            <a:pPr algn="ctr"/>
            <a:r>
              <a:rPr lang="en-US" sz="1400" dirty="0"/>
              <a:t>4.7%</a:t>
            </a:r>
          </a:p>
        </p:txBody>
      </p:sp>
      <p:sp>
        <p:nvSpPr>
          <p:cNvPr id="19" name="TextBox 18">
            <a:extLst>
              <a:ext uri="{FF2B5EF4-FFF2-40B4-BE49-F238E27FC236}">
                <a16:creationId xmlns:a16="http://schemas.microsoft.com/office/drawing/2014/main" id="{9755B905-980E-4C6E-BDEA-84A51AE8AAFE}"/>
              </a:ext>
            </a:extLst>
          </p:cNvPr>
          <p:cNvSpPr txBox="1"/>
          <p:nvPr/>
        </p:nvSpPr>
        <p:spPr>
          <a:xfrm>
            <a:off x="5410343" y="1628654"/>
            <a:ext cx="1287161" cy="307777"/>
          </a:xfrm>
          <a:prstGeom prst="rect">
            <a:avLst/>
          </a:prstGeom>
          <a:solidFill>
            <a:srgbClr val="FFFF00"/>
          </a:solidFill>
          <a:ln>
            <a:solidFill>
              <a:schemeClr val="tx1"/>
            </a:solidFill>
          </a:ln>
        </p:spPr>
        <p:txBody>
          <a:bodyPr wrap="square" rtlCol="0">
            <a:spAutoFit/>
          </a:bodyPr>
          <a:lstStyle/>
          <a:p>
            <a:pPr algn="ctr"/>
            <a:r>
              <a:rPr lang="en-US" sz="1400" dirty="0"/>
              <a:t>% of dips &lt; 10°</a:t>
            </a:r>
          </a:p>
        </p:txBody>
      </p:sp>
      <p:sp>
        <p:nvSpPr>
          <p:cNvPr id="20" name="TextBox 19">
            <a:extLst>
              <a:ext uri="{FF2B5EF4-FFF2-40B4-BE49-F238E27FC236}">
                <a16:creationId xmlns:a16="http://schemas.microsoft.com/office/drawing/2014/main" id="{0454A299-F0A7-4282-9FC6-39FC707E4065}"/>
              </a:ext>
            </a:extLst>
          </p:cNvPr>
          <p:cNvSpPr txBox="1"/>
          <p:nvPr/>
        </p:nvSpPr>
        <p:spPr>
          <a:xfrm>
            <a:off x="6898840" y="1629901"/>
            <a:ext cx="1287161" cy="307777"/>
          </a:xfrm>
          <a:prstGeom prst="rect">
            <a:avLst/>
          </a:prstGeom>
          <a:solidFill>
            <a:srgbClr val="FFC000"/>
          </a:solidFill>
          <a:ln>
            <a:solidFill>
              <a:schemeClr val="tx1"/>
            </a:solidFill>
          </a:ln>
        </p:spPr>
        <p:txBody>
          <a:bodyPr wrap="square" rtlCol="0">
            <a:spAutoFit/>
          </a:bodyPr>
          <a:lstStyle/>
          <a:p>
            <a:pPr algn="ctr"/>
            <a:r>
              <a:rPr lang="en-US" sz="1400" dirty="0"/>
              <a:t>% of dips &gt; 30°</a:t>
            </a:r>
          </a:p>
        </p:txBody>
      </p:sp>
    </p:spTree>
    <p:extLst>
      <p:ext uri="{BB962C8B-B14F-4D97-AF65-F5344CB8AC3E}">
        <p14:creationId xmlns:p14="http://schemas.microsoft.com/office/powerpoint/2010/main" val="29780978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136D96-FE79-4DF1-ACFB-9817789FB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265" y="106423"/>
            <a:ext cx="7498997" cy="6635310"/>
          </a:xfrm>
          <a:prstGeom prst="rect">
            <a:avLst/>
          </a:prstGeom>
        </p:spPr>
      </p:pic>
      <p:grpSp>
        <p:nvGrpSpPr>
          <p:cNvPr id="4" name="Group 3">
            <a:extLst>
              <a:ext uri="{FF2B5EF4-FFF2-40B4-BE49-F238E27FC236}">
                <a16:creationId xmlns:a16="http://schemas.microsoft.com/office/drawing/2014/main" id="{79F5F8AB-6B7E-4628-BD87-5A0604109571}"/>
              </a:ext>
            </a:extLst>
          </p:cNvPr>
          <p:cNvGrpSpPr/>
          <p:nvPr/>
        </p:nvGrpSpPr>
        <p:grpSpPr>
          <a:xfrm>
            <a:off x="5847686" y="1444237"/>
            <a:ext cx="1380956" cy="4486275"/>
            <a:chOff x="5847686" y="1444517"/>
            <a:chExt cx="1380956" cy="4486275"/>
          </a:xfrm>
        </p:grpSpPr>
        <p:sp>
          <p:nvSpPr>
            <p:cNvPr id="23" name="Rectangle 22">
              <a:extLst>
                <a:ext uri="{FF2B5EF4-FFF2-40B4-BE49-F238E27FC236}">
                  <a16:creationId xmlns:a16="http://schemas.microsoft.com/office/drawing/2014/main" id="{875B0C33-5080-457B-A88D-2BD9F2AAF2C1}"/>
                </a:ext>
              </a:extLst>
            </p:cNvPr>
            <p:cNvSpPr/>
            <p:nvPr/>
          </p:nvSpPr>
          <p:spPr>
            <a:xfrm>
              <a:off x="5847686" y="1444517"/>
              <a:ext cx="904875" cy="4486275"/>
            </a:xfrm>
            <a:prstGeom prst="rect">
              <a:avLst/>
            </a:prstGeom>
            <a:solidFill>
              <a:srgbClr val="FF0000">
                <a:alpha val="20000"/>
              </a:srgbClr>
            </a:solidFill>
            <a:ln w="3175">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25B38638-0384-42D9-BC3B-65B15E10C3E7}"/>
                </a:ext>
              </a:extLst>
            </p:cNvPr>
            <p:cNvSpPr txBox="1"/>
            <p:nvPr/>
          </p:nvSpPr>
          <p:spPr>
            <a:xfrm>
              <a:off x="6323767" y="3312621"/>
              <a:ext cx="904875" cy="738664"/>
            </a:xfrm>
            <a:prstGeom prst="rect">
              <a:avLst/>
            </a:prstGeom>
            <a:solidFill>
              <a:srgbClr val="FFB87A"/>
            </a:solidFill>
            <a:ln>
              <a:solidFill>
                <a:schemeClr val="tx1"/>
              </a:solidFill>
            </a:ln>
          </p:spPr>
          <p:txBody>
            <a:bodyPr wrap="square" rtlCol="0">
              <a:spAutoFit/>
            </a:bodyPr>
            <a:lstStyle/>
            <a:p>
              <a:pPr algn="ctr"/>
              <a:r>
                <a:rPr lang="en-US" sz="1400" dirty="0"/>
                <a:t>McKee’s claim</a:t>
              </a:r>
            </a:p>
            <a:p>
              <a:pPr algn="ctr"/>
              <a:r>
                <a:rPr lang="en-US" sz="1400" dirty="0"/>
                <a:t>25-30°</a:t>
              </a:r>
            </a:p>
          </p:txBody>
        </p:sp>
      </p:grpSp>
      <p:sp>
        <p:nvSpPr>
          <p:cNvPr id="2" name="Title 1">
            <a:extLst>
              <a:ext uri="{FF2B5EF4-FFF2-40B4-BE49-F238E27FC236}">
                <a16:creationId xmlns:a16="http://schemas.microsoft.com/office/drawing/2014/main" id="{332FC830-4758-4CA0-B052-8CF9D33D7E37}"/>
              </a:ext>
            </a:extLst>
          </p:cNvPr>
          <p:cNvSpPr>
            <a:spLocks noGrp="1"/>
          </p:cNvSpPr>
          <p:nvPr>
            <p:ph type="title"/>
          </p:nvPr>
        </p:nvSpPr>
        <p:spPr>
          <a:xfrm>
            <a:off x="8189828" y="2320653"/>
            <a:ext cx="3830175" cy="695387"/>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0905C406-7CB2-4206-8CA7-F0C1D921996B}"/>
              </a:ext>
            </a:extLst>
          </p:cNvPr>
          <p:cNvSpPr>
            <a:spLocks noGrp="1"/>
          </p:cNvSpPr>
          <p:nvPr>
            <p:ph idx="1"/>
          </p:nvPr>
        </p:nvSpPr>
        <p:spPr>
          <a:xfrm>
            <a:off x="8094516" y="3428720"/>
            <a:ext cx="3925487" cy="3313012"/>
          </a:xfrm>
        </p:spPr>
        <p:txBody>
          <a:bodyPr>
            <a:normAutofit/>
          </a:bodyPr>
          <a:lstStyle/>
          <a:p>
            <a:r>
              <a:rPr lang="en-US" sz="2400" dirty="0"/>
              <a:t>McKee reported “most dips in the Coconino were in the 25-30° range,” but did not cite data (1979, p. 199)</a:t>
            </a:r>
          </a:p>
          <a:p>
            <a:r>
              <a:rPr lang="en-US" sz="2400" dirty="0"/>
              <a:t>Coconino measurements show a median dip of 21°, with most dips in the 17-24° range</a:t>
            </a:r>
          </a:p>
        </p:txBody>
      </p:sp>
      <p:grpSp>
        <p:nvGrpSpPr>
          <p:cNvPr id="5" name="Group 4">
            <a:extLst>
              <a:ext uri="{FF2B5EF4-FFF2-40B4-BE49-F238E27FC236}">
                <a16:creationId xmlns:a16="http://schemas.microsoft.com/office/drawing/2014/main" id="{06C79AAB-E324-4EDD-BA53-74C5AC1666EA}"/>
              </a:ext>
            </a:extLst>
          </p:cNvPr>
          <p:cNvGrpSpPr/>
          <p:nvPr/>
        </p:nvGrpSpPr>
        <p:grpSpPr>
          <a:xfrm>
            <a:off x="3514991" y="1443725"/>
            <a:ext cx="2115247" cy="4486275"/>
            <a:chOff x="3514991" y="1444005"/>
            <a:chExt cx="2115247" cy="4486275"/>
          </a:xfrm>
        </p:grpSpPr>
        <p:sp>
          <p:nvSpPr>
            <p:cNvPr id="15" name="Rectangle 14">
              <a:extLst>
                <a:ext uri="{FF2B5EF4-FFF2-40B4-BE49-F238E27FC236}">
                  <a16:creationId xmlns:a16="http://schemas.microsoft.com/office/drawing/2014/main" id="{0610FAD5-D5D2-42BD-9ED7-7F9CA0DB3CDA}"/>
                </a:ext>
              </a:extLst>
            </p:cNvPr>
            <p:cNvSpPr/>
            <p:nvPr/>
          </p:nvSpPr>
          <p:spPr>
            <a:xfrm>
              <a:off x="4356597" y="1444005"/>
              <a:ext cx="1273641" cy="4486275"/>
            </a:xfrm>
            <a:prstGeom prst="rect">
              <a:avLst/>
            </a:prstGeom>
            <a:solidFill>
              <a:schemeClr val="accent1">
                <a:lumMod val="75000"/>
                <a:alpha val="20000"/>
              </a:schemeClr>
            </a:solidFill>
            <a:ln w="3175">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4477EFB-8C35-436D-9BF4-91A49BFAFA55}"/>
                </a:ext>
              </a:extLst>
            </p:cNvPr>
            <p:cNvSpPr txBox="1"/>
            <p:nvPr/>
          </p:nvSpPr>
          <p:spPr>
            <a:xfrm>
              <a:off x="3514991" y="2437228"/>
              <a:ext cx="904875" cy="738664"/>
            </a:xfrm>
            <a:prstGeom prst="rect">
              <a:avLst/>
            </a:prstGeom>
            <a:solidFill>
              <a:srgbClr val="C8C7A5"/>
            </a:solidFill>
            <a:ln>
              <a:solidFill>
                <a:schemeClr val="tx1"/>
              </a:solidFill>
            </a:ln>
          </p:spPr>
          <p:txBody>
            <a:bodyPr wrap="square" rtlCol="0">
              <a:spAutoFit/>
            </a:bodyPr>
            <a:lstStyle/>
            <a:p>
              <a:pPr algn="ctr"/>
              <a:r>
                <a:rPr lang="en-US" sz="1400" dirty="0"/>
                <a:t>Actual data</a:t>
              </a:r>
            </a:p>
            <a:p>
              <a:pPr algn="ctr"/>
              <a:r>
                <a:rPr lang="en-US" sz="1400" dirty="0"/>
                <a:t>17-24°</a:t>
              </a:r>
            </a:p>
          </p:txBody>
        </p:sp>
      </p:grpSp>
      <p:sp>
        <p:nvSpPr>
          <p:cNvPr id="9" name="TextBox 8">
            <a:extLst>
              <a:ext uri="{FF2B5EF4-FFF2-40B4-BE49-F238E27FC236}">
                <a16:creationId xmlns:a16="http://schemas.microsoft.com/office/drawing/2014/main" id="{2AA3C79D-F66F-4D44-8679-F916255F8670}"/>
              </a:ext>
            </a:extLst>
          </p:cNvPr>
          <p:cNvSpPr txBox="1"/>
          <p:nvPr/>
        </p:nvSpPr>
        <p:spPr>
          <a:xfrm>
            <a:off x="7588955" y="919578"/>
            <a:ext cx="1470095" cy="1200329"/>
          </a:xfrm>
          <a:prstGeom prst="rect">
            <a:avLst/>
          </a:prstGeom>
          <a:noFill/>
          <a:ln>
            <a:solidFill>
              <a:schemeClr val="tx1"/>
            </a:solidFill>
          </a:ln>
        </p:spPr>
        <p:txBody>
          <a:bodyPr wrap="square" rtlCol="0">
            <a:spAutoFit/>
          </a:bodyPr>
          <a:lstStyle/>
          <a:p>
            <a:r>
              <a:rPr lang="en-US" dirty="0"/>
              <a:t>n=546</a:t>
            </a:r>
          </a:p>
          <a:p>
            <a:r>
              <a:rPr lang="en-US" dirty="0"/>
              <a:t>Mean=20.1</a:t>
            </a:r>
          </a:p>
          <a:p>
            <a:r>
              <a:rPr lang="en-US" dirty="0"/>
              <a:t>Median=21.0</a:t>
            </a:r>
          </a:p>
          <a:p>
            <a:r>
              <a:rPr lang="en-US" dirty="0" err="1"/>
              <a:t>Stdev</a:t>
            </a:r>
            <a:r>
              <a:rPr lang="en-US" dirty="0"/>
              <a:t>=5.0</a:t>
            </a:r>
          </a:p>
        </p:txBody>
      </p:sp>
    </p:spTree>
    <p:custDataLst>
      <p:tags r:id="rId1"/>
    </p:custDataLst>
    <p:extLst>
      <p:ext uri="{BB962C8B-B14F-4D97-AF65-F5344CB8AC3E}">
        <p14:creationId xmlns:p14="http://schemas.microsoft.com/office/powerpoint/2010/main" val="198209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C830-4758-4CA0-B052-8CF9D33D7E37}"/>
              </a:ext>
            </a:extLst>
          </p:cNvPr>
          <p:cNvSpPr>
            <a:spLocks noGrp="1"/>
          </p:cNvSpPr>
          <p:nvPr>
            <p:ph type="title"/>
          </p:nvPr>
        </p:nvSpPr>
        <p:spPr>
          <a:xfrm>
            <a:off x="194317" y="195929"/>
            <a:ext cx="4520932" cy="775778"/>
          </a:xfrm>
        </p:spPr>
        <p:txBody>
          <a:bodyPr/>
          <a:lstStyle/>
          <a:p>
            <a:r>
              <a:rPr lang="en-US" dirty="0"/>
              <a:t>Data: Sandstones</a:t>
            </a:r>
          </a:p>
        </p:txBody>
      </p:sp>
      <p:sp>
        <p:nvSpPr>
          <p:cNvPr id="3" name="Content Placeholder 2">
            <a:extLst>
              <a:ext uri="{FF2B5EF4-FFF2-40B4-BE49-F238E27FC236}">
                <a16:creationId xmlns:a16="http://schemas.microsoft.com/office/drawing/2014/main" id="{0905C406-7CB2-4206-8CA7-F0C1D921996B}"/>
              </a:ext>
            </a:extLst>
          </p:cNvPr>
          <p:cNvSpPr>
            <a:spLocks noGrp="1"/>
          </p:cNvSpPr>
          <p:nvPr>
            <p:ph idx="1"/>
          </p:nvPr>
        </p:nvSpPr>
        <p:spPr>
          <a:xfrm>
            <a:off x="420188" y="1478562"/>
            <a:ext cx="6777565" cy="618309"/>
          </a:xfrm>
        </p:spPr>
        <p:txBody>
          <a:bodyPr>
            <a:normAutofit fontScale="92500"/>
          </a:bodyPr>
          <a:lstStyle/>
          <a:p>
            <a:pPr marL="0" indent="0">
              <a:buNone/>
            </a:pPr>
            <a:r>
              <a:rPr lang="en-US" dirty="0">
                <a:effectLst/>
                <a:ea typeface="Calibri" panose="020F0502020204030204" pitchFamily="34" charset="0"/>
                <a:cs typeface="Times New Roman" panose="02020603050405020304" pitchFamily="18" charset="0"/>
              </a:rPr>
              <a:t>5,242 Direct measurements, mostly polar plots</a:t>
            </a:r>
            <a:endParaRPr lang="en-US" dirty="0"/>
          </a:p>
        </p:txBody>
      </p:sp>
      <p:sp>
        <p:nvSpPr>
          <p:cNvPr id="4" name="TextBox 3">
            <a:extLst>
              <a:ext uri="{FF2B5EF4-FFF2-40B4-BE49-F238E27FC236}">
                <a16:creationId xmlns:a16="http://schemas.microsoft.com/office/drawing/2014/main" id="{DFBFD894-FE1C-4F58-990C-4B4AEA4E0E63}"/>
              </a:ext>
            </a:extLst>
          </p:cNvPr>
          <p:cNvSpPr txBox="1"/>
          <p:nvPr/>
        </p:nvSpPr>
        <p:spPr>
          <a:xfrm>
            <a:off x="262370" y="2503055"/>
            <a:ext cx="3939041" cy="3970318"/>
          </a:xfrm>
          <a:prstGeom prst="rect">
            <a:avLst/>
          </a:prstGeom>
          <a:noFill/>
        </p:spPr>
        <p:txBody>
          <a:bodyPr wrap="square" rtlCol="0">
            <a:spAutoFit/>
          </a:bodyPr>
          <a:lstStyle/>
          <a:p>
            <a:r>
              <a:rPr lang="en-US" u="sng" dirty="0"/>
              <a:t>13 Sandstones, 88 localities</a:t>
            </a:r>
          </a:p>
          <a:p>
            <a:pPr marL="285750" indent="-285750">
              <a:buFont typeface="Arial" panose="020B0604020202020204" pitchFamily="34" charset="0"/>
              <a:buChar char="•"/>
            </a:pPr>
            <a:r>
              <a:rPr lang="en-US" dirty="0" err="1"/>
              <a:t>Botucatú</a:t>
            </a:r>
            <a:r>
              <a:rPr lang="en-US" dirty="0"/>
              <a:t> Sandstone of Brazil</a:t>
            </a:r>
          </a:p>
          <a:p>
            <a:pPr marL="285750" indent="-285750">
              <a:buFont typeface="Arial" panose="020B0604020202020204" pitchFamily="34" charset="0"/>
              <a:buChar char="•"/>
            </a:pPr>
            <a:r>
              <a:rPr lang="en-US" dirty="0"/>
              <a:t>Casper Sandstone</a:t>
            </a:r>
          </a:p>
          <a:p>
            <a:pPr marL="285750" indent="-285750">
              <a:buFont typeface="Arial" panose="020B0604020202020204" pitchFamily="34" charset="0"/>
              <a:buChar char="•"/>
            </a:pPr>
            <a:r>
              <a:rPr lang="en-US" dirty="0"/>
              <a:t>Cedar Mesa Sandstone</a:t>
            </a:r>
          </a:p>
          <a:p>
            <a:pPr marL="285750" indent="-285750">
              <a:buFont typeface="Arial" panose="020B0604020202020204" pitchFamily="34" charset="0"/>
              <a:buChar char="•"/>
            </a:pPr>
            <a:r>
              <a:rPr lang="en-US" dirty="0"/>
              <a:t>Coconino Sandstone</a:t>
            </a:r>
          </a:p>
          <a:p>
            <a:pPr marL="285750" indent="-285750">
              <a:buFont typeface="Arial" panose="020B0604020202020204" pitchFamily="34" charset="0"/>
              <a:buChar char="•"/>
            </a:pPr>
            <a:r>
              <a:rPr lang="en-US" dirty="0"/>
              <a:t>De Chelly Sandstone</a:t>
            </a:r>
          </a:p>
          <a:p>
            <a:pPr marL="285750" indent="-285750">
              <a:buFont typeface="Arial" panose="020B0604020202020204" pitchFamily="34" charset="0"/>
              <a:buChar char="•"/>
            </a:pPr>
            <a:r>
              <a:rPr lang="en-US" dirty="0"/>
              <a:t>Esplanade Sandstone</a:t>
            </a:r>
          </a:p>
          <a:p>
            <a:pPr marL="285750" indent="-285750">
              <a:buFont typeface="Arial" panose="020B0604020202020204" pitchFamily="34" charset="0"/>
              <a:buChar char="•"/>
            </a:pPr>
            <a:r>
              <a:rPr lang="en-US" dirty="0" err="1"/>
              <a:t>Manakacha</a:t>
            </a:r>
            <a:r>
              <a:rPr lang="en-US" dirty="0"/>
              <a:t> Formation</a:t>
            </a:r>
          </a:p>
          <a:p>
            <a:pPr marL="285750" indent="-285750">
              <a:buFont typeface="Arial" panose="020B0604020202020204" pitchFamily="34" charset="0"/>
              <a:buChar char="•"/>
            </a:pPr>
            <a:r>
              <a:rPr lang="en-US" dirty="0"/>
              <a:t>Navajo Sandstone</a:t>
            </a:r>
          </a:p>
          <a:p>
            <a:pPr marL="285750" indent="-285750">
              <a:buFont typeface="Arial" panose="020B0604020202020204" pitchFamily="34" charset="0"/>
              <a:buChar char="•"/>
            </a:pPr>
            <a:r>
              <a:rPr lang="en-US" dirty="0"/>
              <a:t>Tacuarembó Sandstone of Uruguay </a:t>
            </a:r>
          </a:p>
          <a:p>
            <a:pPr marL="285750" indent="-285750">
              <a:buFont typeface="Arial" panose="020B0604020202020204" pitchFamily="34" charset="0"/>
              <a:buChar char="•"/>
            </a:pPr>
            <a:r>
              <a:rPr lang="en-US" dirty="0"/>
              <a:t>Tapeats Sandstone</a:t>
            </a:r>
          </a:p>
          <a:p>
            <a:pPr marL="285750" indent="-285750">
              <a:buFont typeface="Arial" panose="020B0604020202020204" pitchFamily="34" charset="0"/>
              <a:buChar char="•"/>
            </a:pPr>
            <a:r>
              <a:rPr lang="en-US" dirty="0" err="1"/>
              <a:t>Tensleep</a:t>
            </a:r>
            <a:r>
              <a:rPr lang="en-US" dirty="0"/>
              <a:t> Sandstone</a:t>
            </a:r>
          </a:p>
          <a:p>
            <a:pPr marL="285750" indent="-285750">
              <a:buFont typeface="Arial" panose="020B0604020202020204" pitchFamily="34" charset="0"/>
              <a:buChar char="•"/>
            </a:pPr>
            <a:r>
              <a:rPr lang="en-US" dirty="0"/>
              <a:t>Wescogame Formation</a:t>
            </a:r>
          </a:p>
          <a:p>
            <a:pPr marL="285750" indent="-285750">
              <a:buFont typeface="Arial" panose="020B0604020202020204" pitchFamily="34" charset="0"/>
              <a:buChar char="•"/>
            </a:pPr>
            <a:r>
              <a:rPr lang="en-US" dirty="0"/>
              <a:t>Wingate Sandstone</a:t>
            </a:r>
          </a:p>
        </p:txBody>
      </p:sp>
      <p:sp>
        <p:nvSpPr>
          <p:cNvPr id="5" name="TextBox 4">
            <a:extLst>
              <a:ext uri="{FF2B5EF4-FFF2-40B4-BE49-F238E27FC236}">
                <a16:creationId xmlns:a16="http://schemas.microsoft.com/office/drawing/2014/main" id="{F6964A61-4853-4A17-A753-B0192A9A216E}"/>
              </a:ext>
            </a:extLst>
          </p:cNvPr>
          <p:cNvSpPr txBox="1"/>
          <p:nvPr/>
        </p:nvSpPr>
        <p:spPr>
          <a:xfrm>
            <a:off x="4160463" y="2503055"/>
            <a:ext cx="3177021" cy="2308324"/>
          </a:xfrm>
          <a:prstGeom prst="rect">
            <a:avLst/>
          </a:prstGeom>
          <a:noFill/>
        </p:spPr>
        <p:txBody>
          <a:bodyPr wrap="square" rtlCol="0">
            <a:spAutoFit/>
          </a:bodyPr>
          <a:lstStyle/>
          <a:p>
            <a:r>
              <a:rPr lang="en-US" u="sng" dirty="0"/>
              <a:t>Literature</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Bigarella and </a:t>
            </a:r>
            <a:r>
              <a:rPr lang="en-US" sz="1800" dirty="0" err="1">
                <a:effectLst/>
                <a:ea typeface="Calibri" panose="020F0502020204030204" pitchFamily="34" charset="0"/>
                <a:cs typeface="Times New Roman" panose="02020603050405020304" pitchFamily="18" charset="0"/>
              </a:rPr>
              <a:t>Salamuni</a:t>
            </a:r>
            <a:r>
              <a:rPr lang="en-US" sz="1800" dirty="0">
                <a:effectLst/>
                <a:ea typeface="Calibri" panose="020F0502020204030204" pitchFamily="34" charset="0"/>
                <a:cs typeface="Times New Roman" panose="02020603050405020304" pitchFamily="18" charset="0"/>
              </a:rPr>
              <a:t> 1961</a:t>
            </a:r>
          </a:p>
          <a:p>
            <a:pPr marL="285750" indent="-285750">
              <a:buFont typeface="Arial" panose="020B0604020202020204" pitchFamily="34" charset="0"/>
              <a:buChar char="•"/>
            </a:pPr>
            <a:r>
              <a:rPr lang="en-US" sz="1800" dirty="0" err="1">
                <a:effectLst/>
                <a:ea typeface="Calibri" panose="020F0502020204030204" pitchFamily="34" charset="0"/>
                <a:cs typeface="Times New Roman" panose="02020603050405020304" pitchFamily="18" charset="0"/>
              </a:rPr>
              <a:t>Kiersch</a:t>
            </a:r>
            <a:r>
              <a:rPr lang="en-US" sz="1800" dirty="0">
                <a:effectLst/>
                <a:ea typeface="Calibri" panose="020F0502020204030204" pitchFamily="34" charset="0"/>
                <a:cs typeface="Times New Roman" panose="02020603050405020304" pitchFamily="18" charset="0"/>
              </a:rPr>
              <a:t> 1950</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Maithel 2019</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McKee 1940</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McKee and </a:t>
            </a:r>
            <a:r>
              <a:rPr lang="en-US" sz="1800" dirty="0" err="1">
                <a:effectLst/>
                <a:ea typeface="Calibri" panose="020F0502020204030204" pitchFamily="34" charset="0"/>
                <a:cs typeface="Times New Roman" panose="02020603050405020304" pitchFamily="18" charset="0"/>
              </a:rPr>
              <a:t>Gutschick</a:t>
            </a:r>
            <a:r>
              <a:rPr lang="en-US" sz="1800" dirty="0">
                <a:effectLst/>
                <a:ea typeface="Calibri" panose="020F0502020204030204" pitchFamily="34" charset="0"/>
                <a:cs typeface="Times New Roman" panose="02020603050405020304" pitchFamily="18" charset="0"/>
              </a:rPr>
              <a:t> 1969</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McKee 1982</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Reiche 1938</a:t>
            </a:r>
          </a:p>
        </p:txBody>
      </p:sp>
      <p:pic>
        <p:nvPicPr>
          <p:cNvPr id="7" name="Picture 6" descr="A close-up of a document&#10;&#10;Description automatically generated with low confidence">
            <a:extLst>
              <a:ext uri="{FF2B5EF4-FFF2-40B4-BE49-F238E27FC236}">
                <a16:creationId xmlns:a16="http://schemas.microsoft.com/office/drawing/2014/main" id="{8B399F77-585F-4EF9-B1A9-4B7CB85022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68231" y="2838450"/>
            <a:ext cx="4520932" cy="3057525"/>
          </a:xfrm>
          <a:prstGeom prst="rect">
            <a:avLst/>
          </a:prstGeom>
          <a:ln>
            <a:solidFill>
              <a:schemeClr val="tx1"/>
            </a:solidFill>
          </a:ln>
        </p:spPr>
      </p:pic>
      <p:sp>
        <p:nvSpPr>
          <p:cNvPr id="6" name="TextBox 5">
            <a:extLst>
              <a:ext uri="{FF2B5EF4-FFF2-40B4-BE49-F238E27FC236}">
                <a16:creationId xmlns:a16="http://schemas.microsoft.com/office/drawing/2014/main" id="{51ABC5F4-871A-4B3D-AFAC-0FA9B0EA8C41}"/>
              </a:ext>
            </a:extLst>
          </p:cNvPr>
          <p:cNvSpPr txBox="1"/>
          <p:nvPr/>
        </p:nvSpPr>
        <p:spPr>
          <a:xfrm>
            <a:off x="7468230" y="6027841"/>
            <a:ext cx="4520932" cy="369332"/>
          </a:xfrm>
          <a:prstGeom prst="rect">
            <a:avLst/>
          </a:prstGeom>
          <a:noFill/>
        </p:spPr>
        <p:txBody>
          <a:bodyPr wrap="square" rtlCol="0">
            <a:spAutoFit/>
          </a:bodyPr>
          <a:lstStyle/>
          <a:p>
            <a:pPr algn="ctr"/>
            <a:r>
              <a:rPr lang="en-US" i="1" dirty="0"/>
              <a:t>GSA Bulletin </a:t>
            </a:r>
            <a:r>
              <a:rPr lang="en-US" dirty="0"/>
              <a:t>72:1089-1106, July 1961</a:t>
            </a:r>
          </a:p>
        </p:txBody>
      </p:sp>
    </p:spTree>
    <p:extLst>
      <p:ext uri="{BB962C8B-B14F-4D97-AF65-F5344CB8AC3E}">
        <p14:creationId xmlns:p14="http://schemas.microsoft.com/office/powerpoint/2010/main" val="24307749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76A16-867E-4E7A-B157-2386D52102B1}"/>
              </a:ext>
            </a:extLst>
          </p:cNvPr>
          <p:cNvSpPr>
            <a:spLocks noGrp="1"/>
          </p:cNvSpPr>
          <p:nvPr>
            <p:ph idx="4294967295"/>
          </p:nvPr>
        </p:nvSpPr>
        <p:spPr>
          <a:xfrm>
            <a:off x="300927" y="974725"/>
            <a:ext cx="7190442" cy="911123"/>
          </a:xfrm>
        </p:spPr>
        <p:txBody>
          <a:bodyPr>
            <a:normAutofit/>
          </a:bodyPr>
          <a:lstStyle/>
          <a:p>
            <a:pPr>
              <a:lnSpc>
                <a:spcPct val="120000"/>
              </a:lnSpc>
            </a:pPr>
            <a:r>
              <a:rPr lang="en-US" sz="1600" dirty="0">
                <a:effectLst/>
                <a:latin typeface="Minion Pro" panose="02040503050201020203" pitchFamily="18" charset="0"/>
                <a:ea typeface="Calibri" panose="020F0502020204030204" pitchFamily="34" charset="0"/>
                <a:cs typeface="Times New Roman" panose="02020603050405020304" pitchFamily="18" charset="0"/>
              </a:rPr>
              <a:t>5,785 total measurements (855 direct measurements, 4930 weighted means) </a:t>
            </a:r>
          </a:p>
          <a:p>
            <a:pPr>
              <a:lnSpc>
                <a:spcPct val="120000"/>
              </a:lnSpc>
            </a:pPr>
            <a:r>
              <a:rPr lang="en-US" sz="1600" dirty="0">
                <a:effectLst/>
                <a:latin typeface="Minion Pro" panose="02040503050201020203" pitchFamily="18" charset="0"/>
                <a:ea typeface="Calibri" panose="020F0502020204030204" pitchFamily="34" charset="0"/>
                <a:cs typeface="Times New Roman" panose="02020603050405020304" pitchFamily="18" charset="0"/>
              </a:rPr>
              <a:t>Sets of data ranged from 6 to 676 measurements (mean=67, mode=30, median=34)</a:t>
            </a:r>
            <a:endParaRPr lang="en-US" sz="1600" dirty="0"/>
          </a:p>
        </p:txBody>
      </p:sp>
      <p:sp>
        <p:nvSpPr>
          <p:cNvPr id="4" name="TextBox 3">
            <a:extLst>
              <a:ext uri="{FF2B5EF4-FFF2-40B4-BE49-F238E27FC236}">
                <a16:creationId xmlns:a16="http://schemas.microsoft.com/office/drawing/2014/main" id="{E25778A9-ECB5-4E2F-89CD-F4AA03817D48}"/>
              </a:ext>
            </a:extLst>
          </p:cNvPr>
          <p:cNvSpPr txBox="1"/>
          <p:nvPr/>
        </p:nvSpPr>
        <p:spPr>
          <a:xfrm>
            <a:off x="3340259" y="2174032"/>
            <a:ext cx="3177021" cy="1754326"/>
          </a:xfrm>
          <a:prstGeom prst="rect">
            <a:avLst/>
          </a:prstGeom>
          <a:noFill/>
        </p:spPr>
        <p:txBody>
          <a:bodyPr wrap="square" rtlCol="0">
            <a:spAutoFit/>
          </a:bodyPr>
          <a:lstStyle/>
          <a:p>
            <a:r>
              <a:rPr lang="en-US" u="sng" dirty="0"/>
              <a:t>Literature</a:t>
            </a:r>
          </a:p>
          <a:p>
            <a:pPr marL="285750" indent="-285750">
              <a:buFont typeface="Arial" panose="020B0604020202020204" pitchFamily="34" charset="0"/>
              <a:buChar char="•"/>
            </a:pPr>
            <a:r>
              <a:rPr lang="en-US" sz="1800" dirty="0">
                <a:effectLst/>
                <a:latin typeface="Minion Pro" panose="02040503050201020203" pitchFamily="18" charset="0"/>
                <a:ea typeface="Calibri" panose="020F0502020204030204" pitchFamily="34" charset="0"/>
                <a:cs typeface="Times New Roman" panose="02020603050405020304" pitchFamily="18" charset="0"/>
              </a:rPr>
              <a:t>Bigarella 1972</a:t>
            </a:r>
          </a:p>
          <a:p>
            <a:pPr marL="285750" indent="-285750">
              <a:buFont typeface="Arial" panose="020B0604020202020204" pitchFamily="34" charset="0"/>
              <a:buChar char="•"/>
            </a:pPr>
            <a:r>
              <a:rPr lang="en-US" sz="1800" dirty="0">
                <a:effectLst/>
                <a:latin typeface="Minion Pro" panose="02040503050201020203" pitchFamily="18" charset="0"/>
                <a:ea typeface="Calibri" panose="020F0502020204030204" pitchFamily="34" charset="0"/>
                <a:cs typeface="Times New Roman" panose="02020603050405020304" pitchFamily="18" charset="0"/>
              </a:rPr>
              <a:t>Bigarella et al. 1969</a:t>
            </a:r>
          </a:p>
          <a:p>
            <a:pPr marL="285750" indent="-285750">
              <a:buFont typeface="Arial" panose="020B0604020202020204" pitchFamily="34" charset="0"/>
              <a:buChar char="•"/>
            </a:pPr>
            <a:r>
              <a:rPr lang="en-US" sz="1800" dirty="0">
                <a:effectLst/>
                <a:latin typeface="Minion Pro" panose="02040503050201020203" pitchFamily="18" charset="0"/>
                <a:ea typeface="Calibri" panose="020F0502020204030204" pitchFamily="34" charset="0"/>
                <a:cs typeface="Times New Roman" panose="02020603050405020304" pitchFamily="18" charset="0"/>
              </a:rPr>
              <a:t>McKee 1966</a:t>
            </a:r>
          </a:p>
          <a:p>
            <a:pPr marL="285750" indent="-285750">
              <a:buFont typeface="Arial" panose="020B0604020202020204" pitchFamily="34" charset="0"/>
              <a:buChar char="•"/>
            </a:pPr>
            <a:r>
              <a:rPr lang="en-US" dirty="0">
                <a:latin typeface="Minion Pro" panose="02040503050201020203" pitchFamily="18" charset="0"/>
                <a:ea typeface="Calibri" panose="020F0502020204030204" pitchFamily="34" charset="0"/>
                <a:cs typeface="Times New Roman" panose="02020603050405020304" pitchFamily="18" charset="0"/>
              </a:rPr>
              <a:t>McKee 1971</a:t>
            </a:r>
            <a:endParaRPr lang="en-US" sz="1800" dirty="0">
              <a:effectLst/>
              <a:latin typeface="Minion Pro" panose="020405030502010202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Minion Pro" panose="02040503050201020203" pitchFamily="18" charset="0"/>
                <a:ea typeface="Calibri" panose="020F0502020204030204" pitchFamily="34" charset="0"/>
                <a:cs typeface="Times New Roman" panose="02020603050405020304" pitchFamily="18" charset="0"/>
              </a:rPr>
              <a:t>McKee and Bigarella 1979</a:t>
            </a:r>
            <a:endParaRPr lang="en-US" u="sng" dirty="0"/>
          </a:p>
        </p:txBody>
      </p:sp>
      <p:sp>
        <p:nvSpPr>
          <p:cNvPr id="5" name="TextBox 4">
            <a:extLst>
              <a:ext uri="{FF2B5EF4-FFF2-40B4-BE49-F238E27FC236}">
                <a16:creationId xmlns:a16="http://schemas.microsoft.com/office/drawing/2014/main" id="{4BCF05F9-E221-4284-A89C-709D42B7DB66}"/>
              </a:ext>
            </a:extLst>
          </p:cNvPr>
          <p:cNvSpPr txBox="1"/>
          <p:nvPr/>
        </p:nvSpPr>
        <p:spPr>
          <a:xfrm>
            <a:off x="199811" y="2174032"/>
            <a:ext cx="2776921" cy="1477328"/>
          </a:xfrm>
          <a:prstGeom prst="rect">
            <a:avLst/>
          </a:prstGeom>
          <a:noFill/>
        </p:spPr>
        <p:txBody>
          <a:bodyPr wrap="square" rtlCol="0">
            <a:spAutoFit/>
          </a:bodyPr>
          <a:lstStyle/>
          <a:p>
            <a:r>
              <a:rPr lang="en-US" u="sng" dirty="0"/>
              <a:t>Dune fields, 76 localities</a:t>
            </a:r>
          </a:p>
          <a:p>
            <a:pPr marL="285750" indent="-285750">
              <a:buFont typeface="Arial" panose="020B0604020202020204" pitchFamily="34" charset="0"/>
              <a:buChar char="•"/>
            </a:pPr>
            <a:r>
              <a:rPr lang="en-US" dirty="0"/>
              <a:t>Brazil</a:t>
            </a:r>
          </a:p>
          <a:p>
            <a:pPr marL="285750" indent="-285750">
              <a:buFont typeface="Arial" panose="020B0604020202020204" pitchFamily="34" charset="0"/>
              <a:buChar char="•"/>
            </a:pPr>
            <a:r>
              <a:rPr lang="en-US" dirty="0"/>
              <a:t>White Sands, NM</a:t>
            </a:r>
          </a:p>
          <a:p>
            <a:pPr marL="285750" indent="-285750">
              <a:buFont typeface="Arial" panose="020B0604020202020204" pitchFamily="34" charset="0"/>
              <a:buChar char="•"/>
            </a:pPr>
            <a:endParaRPr lang="en-US" dirty="0"/>
          </a:p>
          <a:p>
            <a:endParaRPr lang="en-US" u="sng" dirty="0"/>
          </a:p>
        </p:txBody>
      </p:sp>
      <p:sp>
        <p:nvSpPr>
          <p:cNvPr id="14" name="TextBox 13">
            <a:extLst>
              <a:ext uri="{FF2B5EF4-FFF2-40B4-BE49-F238E27FC236}">
                <a16:creationId xmlns:a16="http://schemas.microsoft.com/office/drawing/2014/main" id="{6D6A8225-9C85-43E3-A98A-936810E1B3B0}"/>
              </a:ext>
            </a:extLst>
          </p:cNvPr>
          <p:cNvSpPr txBox="1"/>
          <p:nvPr/>
        </p:nvSpPr>
        <p:spPr>
          <a:xfrm>
            <a:off x="7452781" y="2569501"/>
            <a:ext cx="4685210" cy="646331"/>
          </a:xfrm>
          <a:prstGeom prst="rect">
            <a:avLst/>
          </a:prstGeom>
          <a:noFill/>
          <a:ln>
            <a:solidFill>
              <a:schemeClr val="tx1"/>
            </a:solidFill>
          </a:ln>
        </p:spPr>
        <p:txBody>
          <a:bodyPr wrap="square" rtlCol="0">
            <a:spAutoFit/>
          </a:bodyPr>
          <a:lstStyle/>
          <a:p>
            <a:pPr algn="ctr"/>
            <a:r>
              <a:rPr lang="en-US" dirty="0"/>
              <a:t>Tables</a:t>
            </a:r>
          </a:p>
          <a:p>
            <a:pPr algn="ctr"/>
            <a:r>
              <a:rPr lang="en-US" dirty="0"/>
              <a:t>(number of measurements, mean dip)</a:t>
            </a:r>
          </a:p>
        </p:txBody>
      </p:sp>
      <p:sp>
        <p:nvSpPr>
          <p:cNvPr id="15" name="TextBox 14">
            <a:extLst>
              <a:ext uri="{FF2B5EF4-FFF2-40B4-BE49-F238E27FC236}">
                <a16:creationId xmlns:a16="http://schemas.microsoft.com/office/drawing/2014/main" id="{CEC2A4F8-66D9-42EA-9567-2D131F86FEF7}"/>
              </a:ext>
            </a:extLst>
          </p:cNvPr>
          <p:cNvSpPr txBox="1"/>
          <p:nvPr/>
        </p:nvSpPr>
        <p:spPr>
          <a:xfrm>
            <a:off x="6875113" y="5062996"/>
            <a:ext cx="3296676" cy="369332"/>
          </a:xfrm>
          <a:prstGeom prst="rect">
            <a:avLst/>
          </a:prstGeom>
          <a:noFill/>
          <a:ln>
            <a:solidFill>
              <a:schemeClr val="tx1"/>
            </a:solidFill>
          </a:ln>
        </p:spPr>
        <p:txBody>
          <a:bodyPr wrap="square" rtlCol="0">
            <a:spAutoFit/>
          </a:bodyPr>
          <a:lstStyle/>
          <a:p>
            <a:pPr algn="ctr"/>
            <a:r>
              <a:rPr lang="en-US" dirty="0"/>
              <a:t>Direct measurements</a:t>
            </a:r>
          </a:p>
        </p:txBody>
      </p:sp>
      <p:sp>
        <p:nvSpPr>
          <p:cNvPr id="16" name="TextBox 15">
            <a:extLst>
              <a:ext uri="{FF2B5EF4-FFF2-40B4-BE49-F238E27FC236}">
                <a16:creationId xmlns:a16="http://schemas.microsoft.com/office/drawing/2014/main" id="{268C1EBF-61AE-49B6-88FE-8A03DF6F6BC3}"/>
              </a:ext>
            </a:extLst>
          </p:cNvPr>
          <p:cNvSpPr txBox="1"/>
          <p:nvPr/>
        </p:nvSpPr>
        <p:spPr>
          <a:xfrm>
            <a:off x="2113788" y="4067397"/>
            <a:ext cx="2499360" cy="461665"/>
          </a:xfrm>
          <a:prstGeom prst="rect">
            <a:avLst/>
          </a:prstGeom>
          <a:noFill/>
          <a:ln>
            <a:noFill/>
          </a:ln>
        </p:spPr>
        <p:txBody>
          <a:bodyPr wrap="square" rtlCol="0">
            <a:spAutoFit/>
          </a:bodyPr>
          <a:lstStyle/>
          <a:p>
            <a:pPr algn="ctr"/>
            <a:r>
              <a:rPr lang="en-US" sz="2400" dirty="0"/>
              <a:t>Histograms</a:t>
            </a:r>
          </a:p>
        </p:txBody>
      </p:sp>
      <p:pic>
        <p:nvPicPr>
          <p:cNvPr id="18" name="Picture 17">
            <a:extLst>
              <a:ext uri="{FF2B5EF4-FFF2-40B4-BE49-F238E27FC236}">
                <a16:creationId xmlns:a16="http://schemas.microsoft.com/office/drawing/2014/main" id="{4E5BC19E-3055-485D-A014-725FF9F50727}"/>
              </a:ext>
            </a:extLst>
          </p:cNvPr>
          <p:cNvPicPr>
            <a:picLocks noChangeAspect="1"/>
          </p:cNvPicPr>
          <p:nvPr/>
        </p:nvPicPr>
        <p:blipFill>
          <a:blip r:embed="rId3" cstate="print">
            <a:lum contrast="-12000"/>
            <a:extLst>
              <a:ext uri="{28A0092B-C50C-407E-A947-70E740481C1C}">
                <a14:useLocalDpi xmlns:a14="http://schemas.microsoft.com/office/drawing/2010/main"/>
              </a:ext>
            </a:extLst>
          </a:blip>
          <a:stretch>
            <a:fillRect/>
          </a:stretch>
        </p:blipFill>
        <p:spPr>
          <a:xfrm>
            <a:off x="8917756" y="5434954"/>
            <a:ext cx="1254033" cy="1306285"/>
          </a:xfrm>
          <a:prstGeom prst="rect">
            <a:avLst/>
          </a:prstGeom>
          <a:ln>
            <a:solidFill>
              <a:schemeClr val="tx1"/>
            </a:solidFill>
          </a:ln>
        </p:spPr>
      </p:pic>
      <p:pic>
        <p:nvPicPr>
          <p:cNvPr id="20" name="Picture 19">
            <a:extLst>
              <a:ext uri="{FF2B5EF4-FFF2-40B4-BE49-F238E27FC236}">
                <a16:creationId xmlns:a16="http://schemas.microsoft.com/office/drawing/2014/main" id="{2A73E7E5-9FF4-4E2B-B2C7-63474964B640}"/>
              </a:ext>
            </a:extLst>
          </p:cNvPr>
          <p:cNvPicPr>
            <a:picLocks noChangeAspect="1"/>
          </p:cNvPicPr>
          <p:nvPr/>
        </p:nvPicPr>
        <p:blipFill>
          <a:blip r:embed="rId4" cstate="print">
            <a:lum contrast="-12000"/>
            <a:extLst>
              <a:ext uri="{28A0092B-C50C-407E-A947-70E740481C1C}">
                <a14:useLocalDpi xmlns:a14="http://schemas.microsoft.com/office/drawing/2010/main"/>
              </a:ext>
            </a:extLst>
          </a:blip>
          <a:stretch>
            <a:fillRect/>
          </a:stretch>
        </p:blipFill>
        <p:spPr>
          <a:xfrm>
            <a:off x="6875113" y="5434954"/>
            <a:ext cx="1925922" cy="1266691"/>
          </a:xfrm>
          <a:prstGeom prst="rect">
            <a:avLst/>
          </a:prstGeom>
          <a:ln>
            <a:solidFill>
              <a:schemeClr val="tx1"/>
            </a:solidFill>
          </a:ln>
        </p:spPr>
      </p:pic>
      <p:sp>
        <p:nvSpPr>
          <p:cNvPr id="25" name="TextBox 24">
            <a:extLst>
              <a:ext uri="{FF2B5EF4-FFF2-40B4-BE49-F238E27FC236}">
                <a16:creationId xmlns:a16="http://schemas.microsoft.com/office/drawing/2014/main" id="{8BB81302-7C81-41C5-9947-150DEBDC7510}"/>
              </a:ext>
            </a:extLst>
          </p:cNvPr>
          <p:cNvSpPr txBox="1"/>
          <p:nvPr/>
        </p:nvSpPr>
        <p:spPr>
          <a:xfrm>
            <a:off x="10618703" y="5431133"/>
            <a:ext cx="1254033" cy="646331"/>
          </a:xfrm>
          <a:prstGeom prst="rect">
            <a:avLst/>
          </a:prstGeom>
          <a:noFill/>
        </p:spPr>
        <p:txBody>
          <a:bodyPr wrap="square" rtlCol="0">
            <a:spAutoFit/>
          </a:bodyPr>
          <a:lstStyle/>
          <a:p>
            <a:pPr algn="ctr"/>
            <a:r>
              <a:rPr lang="en-US" dirty="0"/>
              <a:t>Bigarella et al. 1969</a:t>
            </a:r>
          </a:p>
        </p:txBody>
      </p:sp>
      <p:sp>
        <p:nvSpPr>
          <p:cNvPr id="26" name="TextBox 25">
            <a:extLst>
              <a:ext uri="{FF2B5EF4-FFF2-40B4-BE49-F238E27FC236}">
                <a16:creationId xmlns:a16="http://schemas.microsoft.com/office/drawing/2014/main" id="{E999F7FF-40C5-45DC-998D-BEDAEDE9919B}"/>
              </a:ext>
            </a:extLst>
          </p:cNvPr>
          <p:cNvSpPr txBox="1"/>
          <p:nvPr/>
        </p:nvSpPr>
        <p:spPr>
          <a:xfrm>
            <a:off x="319264" y="4728060"/>
            <a:ext cx="3087059" cy="1200329"/>
          </a:xfrm>
          <a:prstGeom prst="rect">
            <a:avLst/>
          </a:prstGeom>
          <a:noFill/>
        </p:spPr>
        <p:txBody>
          <a:bodyPr wrap="square" rtlCol="0">
            <a:spAutoFit/>
          </a:bodyPr>
          <a:lstStyle/>
          <a:p>
            <a:r>
              <a:rPr lang="en-US" dirty="0"/>
              <a:t>There are more data, but it is in the form of histograms, which is not very useful in extracting data for this project. </a:t>
            </a:r>
          </a:p>
        </p:txBody>
      </p:sp>
      <p:pic>
        <p:nvPicPr>
          <p:cNvPr id="28" name="Picture 27">
            <a:extLst>
              <a:ext uri="{FF2B5EF4-FFF2-40B4-BE49-F238E27FC236}">
                <a16:creationId xmlns:a16="http://schemas.microsoft.com/office/drawing/2014/main" id="{6F2AB78D-4B8B-4BCA-B4C0-75303E56CD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40259" y="4706666"/>
            <a:ext cx="2585098" cy="1617962"/>
          </a:xfrm>
          <a:prstGeom prst="rect">
            <a:avLst/>
          </a:prstGeom>
          <a:ln>
            <a:solidFill>
              <a:schemeClr val="tx1"/>
            </a:solidFill>
          </a:ln>
        </p:spPr>
      </p:pic>
      <p:sp>
        <p:nvSpPr>
          <p:cNvPr id="31" name="TextBox 30">
            <a:extLst>
              <a:ext uri="{FF2B5EF4-FFF2-40B4-BE49-F238E27FC236}">
                <a16:creationId xmlns:a16="http://schemas.microsoft.com/office/drawing/2014/main" id="{76D74FF0-CD65-4015-9A10-77FD6C74B6DA}"/>
              </a:ext>
            </a:extLst>
          </p:cNvPr>
          <p:cNvSpPr txBox="1"/>
          <p:nvPr/>
        </p:nvSpPr>
        <p:spPr>
          <a:xfrm>
            <a:off x="3579071" y="6344792"/>
            <a:ext cx="2107474" cy="276999"/>
          </a:xfrm>
          <a:prstGeom prst="rect">
            <a:avLst/>
          </a:prstGeom>
          <a:noFill/>
        </p:spPr>
        <p:txBody>
          <a:bodyPr wrap="square" rtlCol="0">
            <a:spAutoFit/>
          </a:bodyPr>
          <a:lstStyle/>
          <a:p>
            <a:pPr algn="ctr"/>
            <a:r>
              <a:rPr lang="en-US" sz="1200" dirty="0" err="1"/>
              <a:t>Ahlbrandt</a:t>
            </a:r>
            <a:r>
              <a:rPr lang="en-US" sz="1200" dirty="0"/>
              <a:t> and </a:t>
            </a:r>
            <a:r>
              <a:rPr lang="en-US" sz="1200" dirty="0" err="1"/>
              <a:t>Fryberger</a:t>
            </a:r>
            <a:r>
              <a:rPr lang="en-US" sz="1200" dirty="0"/>
              <a:t> 1980</a:t>
            </a:r>
          </a:p>
        </p:txBody>
      </p:sp>
      <p:sp>
        <p:nvSpPr>
          <p:cNvPr id="34" name="Oval 33">
            <a:extLst>
              <a:ext uri="{FF2B5EF4-FFF2-40B4-BE49-F238E27FC236}">
                <a16:creationId xmlns:a16="http://schemas.microsoft.com/office/drawing/2014/main" id="{76D1908E-7C38-47CE-B2BE-C946DB8889F5}"/>
              </a:ext>
            </a:extLst>
          </p:cNvPr>
          <p:cNvSpPr/>
          <p:nvPr/>
        </p:nvSpPr>
        <p:spPr>
          <a:xfrm>
            <a:off x="7838074" y="5834028"/>
            <a:ext cx="174171" cy="174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8D2F60A-51E4-4076-BF56-ABCDF1BE8558}"/>
              </a:ext>
            </a:extLst>
          </p:cNvPr>
          <p:cNvSpPr/>
          <p:nvPr/>
        </p:nvSpPr>
        <p:spPr>
          <a:xfrm>
            <a:off x="8321223" y="6072299"/>
            <a:ext cx="174171" cy="174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38502E-F16E-48A2-8906-AB7BB0AE0E4F}"/>
              </a:ext>
            </a:extLst>
          </p:cNvPr>
          <p:cNvSpPr/>
          <p:nvPr/>
        </p:nvSpPr>
        <p:spPr>
          <a:xfrm>
            <a:off x="7293787" y="6372571"/>
            <a:ext cx="174171" cy="174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074869-199C-46F1-BAD4-99B3FFFA6E9C}"/>
              </a:ext>
            </a:extLst>
          </p:cNvPr>
          <p:cNvSpPr txBox="1"/>
          <p:nvPr/>
        </p:nvSpPr>
        <p:spPr>
          <a:xfrm>
            <a:off x="3740541" y="4399152"/>
            <a:ext cx="1925922" cy="307777"/>
          </a:xfrm>
          <a:prstGeom prst="rect">
            <a:avLst/>
          </a:prstGeom>
          <a:noFill/>
        </p:spPr>
        <p:txBody>
          <a:bodyPr wrap="square" rtlCol="0">
            <a:spAutoFit/>
          </a:bodyPr>
          <a:lstStyle/>
          <a:p>
            <a:pPr algn="ctr"/>
            <a:r>
              <a:rPr lang="en-US" sz="1400" dirty="0"/>
              <a:t>Nebraska Sandhills</a:t>
            </a:r>
          </a:p>
        </p:txBody>
      </p:sp>
      <p:sp>
        <p:nvSpPr>
          <p:cNvPr id="7" name="Rectangle 6">
            <a:extLst>
              <a:ext uri="{FF2B5EF4-FFF2-40B4-BE49-F238E27FC236}">
                <a16:creationId xmlns:a16="http://schemas.microsoft.com/office/drawing/2014/main" id="{1B11F158-56C8-4E69-B0F4-FAE78882C361}"/>
              </a:ext>
            </a:extLst>
          </p:cNvPr>
          <p:cNvSpPr/>
          <p:nvPr/>
        </p:nvSpPr>
        <p:spPr>
          <a:xfrm>
            <a:off x="91993" y="4067397"/>
            <a:ext cx="6004008" cy="25745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66F50C32-32BE-480D-B035-8A338ABFB199}"/>
              </a:ext>
            </a:extLst>
          </p:cNvPr>
          <p:cNvSpPr txBox="1">
            <a:spLocks/>
          </p:cNvSpPr>
          <p:nvPr/>
        </p:nvSpPr>
        <p:spPr>
          <a:xfrm>
            <a:off x="206191" y="207804"/>
            <a:ext cx="5864603" cy="775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Data: Eolian dunes</a:t>
            </a:r>
          </a:p>
        </p:txBody>
      </p:sp>
      <p:pic>
        <p:nvPicPr>
          <p:cNvPr id="24" name="Picture 23">
            <a:extLst>
              <a:ext uri="{FF2B5EF4-FFF2-40B4-BE49-F238E27FC236}">
                <a16:creationId xmlns:a16="http://schemas.microsoft.com/office/drawing/2014/main" id="{6284126B-BECB-407C-9E2E-E4ED9D61EC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52780" y="3233182"/>
            <a:ext cx="4685210" cy="1544296"/>
          </a:xfrm>
          <a:prstGeom prst="rect">
            <a:avLst/>
          </a:prstGeom>
          <a:ln>
            <a:solidFill>
              <a:schemeClr val="tx1"/>
            </a:solidFill>
          </a:ln>
        </p:spPr>
      </p:pic>
      <p:sp>
        <p:nvSpPr>
          <p:cNvPr id="29" name="Rectangle 28">
            <a:extLst>
              <a:ext uri="{FF2B5EF4-FFF2-40B4-BE49-F238E27FC236}">
                <a16:creationId xmlns:a16="http://schemas.microsoft.com/office/drawing/2014/main" id="{EA5F3C1A-FC37-408B-8F33-4FAD074F6ABA}"/>
              </a:ext>
            </a:extLst>
          </p:cNvPr>
          <p:cNvSpPr/>
          <p:nvPr/>
        </p:nvSpPr>
        <p:spPr>
          <a:xfrm>
            <a:off x="7461181" y="4491422"/>
            <a:ext cx="4389575" cy="101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0279AE-2A22-4939-B6B9-EA2692E4796E}"/>
              </a:ext>
            </a:extLst>
          </p:cNvPr>
          <p:cNvSpPr/>
          <p:nvPr/>
        </p:nvSpPr>
        <p:spPr>
          <a:xfrm>
            <a:off x="8169498" y="3637971"/>
            <a:ext cx="740716" cy="11395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3EEB4A4-7C72-45BB-9E8A-46B664EA74C6}"/>
              </a:ext>
            </a:extLst>
          </p:cNvPr>
          <p:cNvSpPr/>
          <p:nvPr/>
        </p:nvSpPr>
        <p:spPr>
          <a:xfrm>
            <a:off x="10666681" y="3637971"/>
            <a:ext cx="516463" cy="11395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9895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1091F0-5CAC-4B6F-B01B-40672CE8C2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t="14376" r="50547" b="5832"/>
          <a:stretch/>
        </p:blipFill>
        <p:spPr>
          <a:xfrm>
            <a:off x="213360" y="2119906"/>
            <a:ext cx="10102437" cy="4584336"/>
          </a:xfrm>
          <a:prstGeom prst="rect">
            <a:avLst/>
          </a:prstGeom>
          <a:ln w="28575">
            <a:solidFill>
              <a:schemeClr val="tx1"/>
            </a:solidFill>
          </a:ln>
        </p:spPr>
      </p:pic>
      <p:sp>
        <p:nvSpPr>
          <p:cNvPr id="2" name="Title 1">
            <a:extLst>
              <a:ext uri="{FF2B5EF4-FFF2-40B4-BE49-F238E27FC236}">
                <a16:creationId xmlns:a16="http://schemas.microsoft.com/office/drawing/2014/main" id="{AF3B25CF-5335-4454-A151-77D86A2017CE}"/>
              </a:ext>
            </a:extLst>
          </p:cNvPr>
          <p:cNvSpPr>
            <a:spLocks noGrp="1"/>
          </p:cNvSpPr>
          <p:nvPr>
            <p:ph type="title"/>
          </p:nvPr>
        </p:nvSpPr>
        <p:spPr>
          <a:xfrm>
            <a:off x="213360" y="195261"/>
            <a:ext cx="6172200" cy="1519239"/>
          </a:xfrm>
        </p:spPr>
        <p:txBody>
          <a:bodyPr>
            <a:normAutofit/>
          </a:bodyPr>
          <a:lstStyle/>
          <a:p>
            <a:r>
              <a:rPr lang="en-US" dirty="0"/>
              <a:t>Methods—when data are presented as polar plots</a:t>
            </a:r>
          </a:p>
        </p:txBody>
      </p:sp>
      <p:sp>
        <p:nvSpPr>
          <p:cNvPr id="3" name="Content Placeholder 2">
            <a:extLst>
              <a:ext uri="{FF2B5EF4-FFF2-40B4-BE49-F238E27FC236}">
                <a16:creationId xmlns:a16="http://schemas.microsoft.com/office/drawing/2014/main" id="{22802798-29B3-4071-BCCA-8ECA337DA0AF}"/>
              </a:ext>
            </a:extLst>
          </p:cNvPr>
          <p:cNvSpPr>
            <a:spLocks noGrp="1"/>
          </p:cNvSpPr>
          <p:nvPr>
            <p:ph idx="4294967295"/>
          </p:nvPr>
        </p:nvSpPr>
        <p:spPr>
          <a:xfrm>
            <a:off x="6385560" y="195261"/>
            <a:ext cx="2596515" cy="1717675"/>
          </a:xfrm>
          <a:solidFill>
            <a:schemeClr val="accent4">
              <a:lumMod val="40000"/>
              <a:lumOff val="60000"/>
            </a:schemeClr>
          </a:solidFill>
          <a:ln>
            <a:solidFill>
              <a:schemeClr val="tx1"/>
            </a:solidFill>
          </a:ln>
        </p:spPr>
        <p:txBody>
          <a:bodyPr>
            <a:normAutofit/>
          </a:bodyPr>
          <a:lstStyle/>
          <a:p>
            <a:pPr marL="0" indent="0">
              <a:lnSpc>
                <a:spcPct val="100000"/>
              </a:lnSpc>
              <a:buNone/>
            </a:pPr>
            <a:r>
              <a:rPr lang="en-US" sz="2000" u="sng" dirty="0"/>
              <a:t>Software used</a:t>
            </a:r>
            <a:r>
              <a:rPr lang="en-US" sz="2000" dirty="0"/>
              <a:t>:</a:t>
            </a:r>
          </a:p>
          <a:p>
            <a:pPr>
              <a:lnSpc>
                <a:spcPct val="100000"/>
              </a:lnSpc>
            </a:pPr>
            <a:r>
              <a:rPr lang="en-US" sz="2000" dirty="0" err="1"/>
              <a:t>WebPlotDigitizer</a:t>
            </a:r>
            <a:endParaRPr lang="en-US" sz="2000" dirty="0"/>
          </a:p>
          <a:p>
            <a:pPr>
              <a:lnSpc>
                <a:spcPct val="100000"/>
              </a:lnSpc>
            </a:pPr>
            <a:r>
              <a:rPr lang="en-US" sz="2000" dirty="0"/>
              <a:t>Excel</a:t>
            </a:r>
          </a:p>
          <a:p>
            <a:pPr>
              <a:lnSpc>
                <a:spcPct val="100000"/>
              </a:lnSpc>
            </a:pPr>
            <a:r>
              <a:rPr lang="en-US" sz="2000" dirty="0" err="1"/>
              <a:t>Grapher</a:t>
            </a:r>
            <a:endParaRPr lang="en-US" sz="2000" dirty="0"/>
          </a:p>
        </p:txBody>
      </p:sp>
      <p:sp>
        <p:nvSpPr>
          <p:cNvPr id="4" name="TextBox 3">
            <a:extLst>
              <a:ext uri="{FF2B5EF4-FFF2-40B4-BE49-F238E27FC236}">
                <a16:creationId xmlns:a16="http://schemas.microsoft.com/office/drawing/2014/main" id="{0F8E8354-4527-401C-B051-11E59049ACAA}"/>
              </a:ext>
            </a:extLst>
          </p:cNvPr>
          <p:cNvSpPr txBox="1"/>
          <p:nvPr/>
        </p:nvSpPr>
        <p:spPr>
          <a:xfrm>
            <a:off x="2248249" y="1693256"/>
            <a:ext cx="1373139" cy="646331"/>
          </a:xfrm>
          <a:prstGeom prst="rect">
            <a:avLst/>
          </a:prstGeom>
          <a:solidFill>
            <a:schemeClr val="bg1"/>
          </a:solidFill>
          <a:ln>
            <a:solidFill>
              <a:schemeClr val="tx1"/>
            </a:solidFill>
          </a:ln>
        </p:spPr>
        <p:txBody>
          <a:bodyPr wrap="square" rtlCol="0">
            <a:spAutoFit/>
          </a:bodyPr>
          <a:lstStyle/>
          <a:p>
            <a:pPr algn="ctr"/>
            <a:r>
              <a:rPr lang="en-US" dirty="0"/>
              <a:t>plots from Reiche 1938</a:t>
            </a:r>
          </a:p>
        </p:txBody>
      </p:sp>
    </p:spTree>
    <p:extLst>
      <p:ext uri="{BB962C8B-B14F-4D97-AF65-F5344CB8AC3E}">
        <p14:creationId xmlns:p14="http://schemas.microsoft.com/office/powerpoint/2010/main" val="16786469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DCD5E58-3D8B-4A42-8B44-1196AC953F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802" y="3502955"/>
            <a:ext cx="4685210" cy="1544296"/>
          </a:xfrm>
          <a:prstGeom prst="rect">
            <a:avLst/>
          </a:prstGeom>
          <a:ln>
            <a:solidFill>
              <a:schemeClr val="tx1"/>
            </a:solidFill>
          </a:ln>
        </p:spPr>
      </p:pic>
      <p:sp>
        <p:nvSpPr>
          <p:cNvPr id="2" name="Title 1">
            <a:extLst>
              <a:ext uri="{FF2B5EF4-FFF2-40B4-BE49-F238E27FC236}">
                <a16:creationId xmlns:a16="http://schemas.microsoft.com/office/drawing/2014/main" id="{21117DBA-FC55-4DC2-B4C6-C6F1DA3C93C9}"/>
              </a:ext>
            </a:extLst>
          </p:cNvPr>
          <p:cNvSpPr>
            <a:spLocks noGrp="1"/>
          </p:cNvSpPr>
          <p:nvPr>
            <p:ph type="title"/>
          </p:nvPr>
        </p:nvSpPr>
        <p:spPr>
          <a:xfrm>
            <a:off x="199203" y="202633"/>
            <a:ext cx="9225280" cy="1917274"/>
          </a:xfrm>
          <a:solidFill>
            <a:schemeClr val="accent4">
              <a:lumMod val="40000"/>
              <a:lumOff val="60000"/>
            </a:schemeClr>
          </a:solidFill>
        </p:spPr>
        <p:txBody>
          <a:bodyPr>
            <a:normAutofit/>
          </a:bodyPr>
          <a:lstStyle/>
          <a:p>
            <a:r>
              <a:rPr lang="en-US" dirty="0"/>
              <a:t>Methods—data reported as number of measurements and a mean: calculate a weighted mean</a:t>
            </a:r>
          </a:p>
        </p:txBody>
      </p:sp>
      <p:sp>
        <p:nvSpPr>
          <p:cNvPr id="3" name="TextBox 2">
            <a:extLst>
              <a:ext uri="{FF2B5EF4-FFF2-40B4-BE49-F238E27FC236}">
                <a16:creationId xmlns:a16="http://schemas.microsoft.com/office/drawing/2014/main" id="{A2FFC4A4-4C5F-4D30-8FDC-D780278E3C1E}"/>
              </a:ext>
            </a:extLst>
          </p:cNvPr>
          <p:cNvSpPr txBox="1"/>
          <p:nvPr/>
        </p:nvSpPr>
        <p:spPr>
          <a:xfrm>
            <a:off x="190801" y="2724050"/>
            <a:ext cx="4685210" cy="646331"/>
          </a:xfrm>
          <a:prstGeom prst="rect">
            <a:avLst/>
          </a:prstGeom>
          <a:noFill/>
          <a:ln>
            <a:solidFill>
              <a:schemeClr val="tx1"/>
            </a:solidFill>
          </a:ln>
        </p:spPr>
        <p:txBody>
          <a:bodyPr wrap="square" rtlCol="0">
            <a:spAutoFit/>
          </a:bodyPr>
          <a:lstStyle/>
          <a:p>
            <a:pPr algn="ctr"/>
            <a:r>
              <a:rPr lang="en-US" dirty="0"/>
              <a:t>Tables</a:t>
            </a:r>
          </a:p>
          <a:p>
            <a:pPr algn="ctr"/>
            <a:r>
              <a:rPr lang="en-US" dirty="0"/>
              <a:t>(number of measurements, mean dip)</a:t>
            </a:r>
          </a:p>
        </p:txBody>
      </p:sp>
      <p:sp>
        <p:nvSpPr>
          <p:cNvPr id="8" name="Arrow: Right 7">
            <a:extLst>
              <a:ext uri="{FF2B5EF4-FFF2-40B4-BE49-F238E27FC236}">
                <a16:creationId xmlns:a16="http://schemas.microsoft.com/office/drawing/2014/main" id="{36BB1D85-59F4-43A4-B3C1-0BA5EEBCEDB5}"/>
              </a:ext>
            </a:extLst>
          </p:cNvPr>
          <p:cNvSpPr/>
          <p:nvPr/>
        </p:nvSpPr>
        <p:spPr>
          <a:xfrm>
            <a:off x="4911151" y="4125079"/>
            <a:ext cx="1081863" cy="394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DCC291-C0D7-4DA6-9E23-2C11827479DD}"/>
                  </a:ext>
                </a:extLst>
              </p:cNvPr>
              <p:cNvSpPr txBox="1"/>
              <p:nvPr/>
            </p:nvSpPr>
            <p:spPr>
              <a:xfrm>
                <a:off x="6198986" y="3716406"/>
                <a:ext cx="2234008" cy="1236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𝑥</m:t>
                          </m:r>
                        </m:e>
                      </m:acc>
                      <m:r>
                        <a:rPr lang="en-US" sz="3600" i="0">
                          <a:solidFill>
                            <a:schemeClr val="tx1"/>
                          </a:solidFill>
                          <a:latin typeface="Cambria Math" panose="02040503050406030204" pitchFamily="18" charset="0"/>
                        </a:rPr>
                        <m:t>=</m:t>
                      </m:r>
                      <m:f>
                        <m:fPr>
                          <m:ctrlPr>
                            <a:rPr lang="en-US" sz="3600" i="1">
                              <a:solidFill>
                                <a:schemeClr val="tx1"/>
                              </a:solidFill>
                              <a:latin typeface="Cambria Math" panose="02040503050406030204" pitchFamily="18" charset="0"/>
                            </a:rPr>
                          </m:ctrlPr>
                        </m:fPr>
                        <m:num>
                          <m:nary>
                            <m:naryPr>
                              <m:chr m:val="∑"/>
                              <m:grow m:val="on"/>
                              <m:subHide m:val="on"/>
                              <m:supHide m:val="on"/>
                              <m:ctrlPr>
                                <a:rPr lang="en-US" sz="3600" i="1">
                                  <a:solidFill>
                                    <a:schemeClr val="tx1"/>
                                  </a:solidFill>
                                  <a:latin typeface="Cambria Math" panose="02040503050406030204" pitchFamily="18" charset="0"/>
                                </a:rPr>
                              </m:ctrlPr>
                            </m:naryPr>
                            <m:sub/>
                            <m:sup/>
                            <m:e>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𝑤</m:t>
                                  </m:r>
                                </m:e>
                                <m:sub>
                                  <m:r>
                                    <a:rPr lang="en-US" sz="3600" i="1">
                                      <a:solidFill>
                                        <a:schemeClr val="tx1"/>
                                      </a:solidFill>
                                      <a:latin typeface="Cambria Math" panose="02040503050406030204" pitchFamily="18" charset="0"/>
                                    </a:rPr>
                                    <m:t>𝑖</m:t>
                                  </m:r>
                                </m:sub>
                              </m:s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𝑥</m:t>
                                  </m:r>
                                </m:e>
                                <m:sub>
                                  <m:r>
                                    <a:rPr lang="en-US" sz="3600" i="1">
                                      <a:solidFill>
                                        <a:schemeClr val="tx1"/>
                                      </a:solidFill>
                                      <a:latin typeface="Cambria Math" panose="02040503050406030204" pitchFamily="18" charset="0"/>
                                    </a:rPr>
                                    <m:t>𝑖</m:t>
                                  </m:r>
                                </m:sub>
                              </m:sSub>
                            </m:e>
                          </m:nary>
                        </m:num>
                        <m:den>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𝛴</m:t>
                              </m:r>
                            </m:e>
                            <m: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𝑤</m:t>
                                  </m:r>
                                </m:e>
                                <m:sub>
                                  <m:r>
                                    <a:rPr lang="en-US" sz="3600" i="1">
                                      <a:solidFill>
                                        <a:schemeClr val="tx1"/>
                                      </a:solidFill>
                                      <a:latin typeface="Cambria Math" panose="02040503050406030204" pitchFamily="18" charset="0"/>
                                    </a:rPr>
                                    <m:t>𝑖</m:t>
                                  </m:r>
                                </m:sub>
                              </m:sSub>
                            </m:sub>
                          </m:sSub>
                        </m:den>
                      </m:f>
                    </m:oMath>
                  </m:oMathPara>
                </a14:m>
                <a:endParaRPr lang="en-US" sz="3600" dirty="0">
                  <a:solidFill>
                    <a:schemeClr val="tx1"/>
                  </a:solidFill>
                </a:endParaRPr>
              </a:p>
            </p:txBody>
          </p:sp>
        </mc:Choice>
        <mc:Fallback xmlns="">
          <p:sp>
            <p:nvSpPr>
              <p:cNvPr id="10" name="TextBox 9">
                <a:extLst>
                  <a:ext uri="{FF2B5EF4-FFF2-40B4-BE49-F238E27FC236}">
                    <a16:creationId xmlns:a16="http://schemas.microsoft.com/office/drawing/2014/main" id="{CDDCC291-C0D7-4DA6-9E23-2C11827479DD}"/>
                  </a:ext>
                </a:extLst>
              </p:cNvPr>
              <p:cNvSpPr txBox="1">
                <a:spLocks noRot="1" noChangeAspect="1" noMove="1" noResize="1" noEditPoints="1" noAdjustHandles="1" noChangeArrowheads="1" noChangeShapeType="1" noTextEdit="1"/>
              </p:cNvSpPr>
              <p:nvPr/>
            </p:nvSpPr>
            <p:spPr>
              <a:xfrm>
                <a:off x="6198986" y="3716406"/>
                <a:ext cx="2234008" cy="1236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35BCB73-5DB6-460B-A610-53758EFDD898}"/>
                  </a:ext>
                </a:extLst>
              </p:cNvPr>
              <p:cNvSpPr txBox="1"/>
              <p:nvPr/>
            </p:nvSpPr>
            <p:spPr>
              <a:xfrm>
                <a:off x="5993014" y="2341126"/>
                <a:ext cx="5583423"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solidFill>
                                <a:srgbClr val="836967"/>
                              </a:solidFill>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𝑖</m:t>
                          </m:r>
                        </m:sub>
                      </m:sSub>
                      <m:r>
                        <a:rPr lang="en-US" sz="2800" b="0" i="1" smtClean="0">
                          <a:latin typeface="Cambria Math" panose="02040503050406030204" pitchFamily="18" charset="0"/>
                        </a:rPr>
                        <m:t>=</m:t>
                      </m:r>
                      <m:r>
                        <m:rPr>
                          <m:sty m:val="p"/>
                        </m:rPr>
                        <a:rPr lang="en-US" sz="2800" b="0" i="0" smtClean="0">
                          <a:latin typeface="Cambria Math" panose="02040503050406030204" pitchFamily="18" charset="0"/>
                        </a:rPr>
                        <m:t>number</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of</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measurements</m:t>
                      </m:r>
                    </m:oMath>
                  </m:oMathPara>
                </a14:m>
                <a:endParaRPr lang="en-US" sz="2800" b="0" dirty="0"/>
              </a:p>
              <a:p>
                <a14:m>
                  <m:oMath xmlns:m="http://schemas.openxmlformats.org/officeDocument/2006/math">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oMath>
                </a14:m>
                <a:r>
                  <a:rPr lang="en-US" sz="2800" dirty="0"/>
                  <a:t> = average dip</a:t>
                </a:r>
              </a:p>
            </p:txBody>
          </p:sp>
        </mc:Choice>
        <mc:Fallback xmlns="">
          <p:sp>
            <p:nvSpPr>
              <p:cNvPr id="11" name="TextBox 10">
                <a:extLst>
                  <a:ext uri="{FF2B5EF4-FFF2-40B4-BE49-F238E27FC236}">
                    <a16:creationId xmlns:a16="http://schemas.microsoft.com/office/drawing/2014/main" id="{C35BCB73-5DB6-460B-A610-53758EFDD898}"/>
                  </a:ext>
                </a:extLst>
              </p:cNvPr>
              <p:cNvSpPr txBox="1">
                <a:spLocks noRot="1" noChangeAspect="1" noMove="1" noResize="1" noEditPoints="1" noAdjustHandles="1" noChangeArrowheads="1" noChangeShapeType="1" noTextEdit="1"/>
              </p:cNvSpPr>
              <p:nvPr/>
            </p:nvSpPr>
            <p:spPr>
              <a:xfrm>
                <a:off x="5993014" y="2341126"/>
                <a:ext cx="5583423" cy="954107"/>
              </a:xfrm>
              <a:prstGeom prst="rect">
                <a:avLst/>
              </a:prstGeom>
              <a:blipFill>
                <a:blip r:embed="rId7"/>
                <a:stretch>
                  <a:fillRect b="-17197"/>
                </a:stretch>
              </a:blipFill>
            </p:spPr>
            <p:txBody>
              <a:bodyPr/>
              <a:lstStyle/>
              <a:p>
                <a:r>
                  <a:rPr lang="en-US">
                    <a:noFill/>
                  </a:rPr>
                  <a:t> </a:t>
                </a:r>
              </a:p>
            </p:txBody>
          </p:sp>
        </mc:Fallback>
      </mc:AlternateContent>
      <p:sp>
        <p:nvSpPr>
          <p:cNvPr id="12" name="Arrow: Right 11">
            <a:extLst>
              <a:ext uri="{FF2B5EF4-FFF2-40B4-BE49-F238E27FC236}">
                <a16:creationId xmlns:a16="http://schemas.microsoft.com/office/drawing/2014/main" id="{C955D7DA-5539-4792-BFE7-C36E67B9F702}"/>
              </a:ext>
            </a:extLst>
          </p:cNvPr>
          <p:cNvSpPr/>
          <p:nvPr/>
        </p:nvSpPr>
        <p:spPr>
          <a:xfrm>
            <a:off x="8552027" y="4137703"/>
            <a:ext cx="872455" cy="394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B1B4767-E23D-406E-8A73-3FBE4E275D45}"/>
                  </a:ext>
                </a:extLst>
              </p:cNvPr>
              <p:cNvSpPr txBox="1"/>
              <p:nvPr/>
            </p:nvSpPr>
            <p:spPr>
              <a:xfrm>
                <a:off x="756509" y="5658868"/>
                <a:ext cx="8667973" cy="809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chemeClr val="tx1"/>
                              </a:solidFill>
                              <a:latin typeface="Cambria Math" panose="02040503050406030204" pitchFamily="18" charset="0"/>
                            </a:rPr>
                          </m:ctrlPr>
                        </m:fPr>
                        <m:num>
                          <m:d>
                            <m:dPr>
                              <m:ctrlPr>
                                <a:rPr lang="en-US" sz="2400" i="1" dirty="0">
                                  <a:solidFill>
                                    <a:schemeClr val="tx1"/>
                                  </a:solidFill>
                                  <a:latin typeface="Cambria Math" panose="02040503050406030204" pitchFamily="18" charset="0"/>
                                </a:rPr>
                              </m:ctrlPr>
                            </m:dPr>
                            <m:e>
                              <m:r>
                                <a:rPr lang="en-US" sz="2400" dirty="0">
                                  <a:solidFill>
                                    <a:schemeClr val="tx1"/>
                                  </a:solidFill>
                                  <a:latin typeface="Cambria Math" panose="02040503050406030204" pitchFamily="18" charset="0"/>
                                </a:rPr>
                                <m:t>64</m:t>
                              </m:r>
                              <m:r>
                                <a:rPr lang="en-US" sz="2400" i="0" dirty="0">
                                  <a:solidFill>
                                    <a:schemeClr val="tx1"/>
                                  </a:solidFill>
                                  <a:latin typeface="Cambria Math" panose="02040503050406030204" pitchFamily="18" charset="0"/>
                                </a:rPr>
                                <m:t>×22.7</m:t>
                              </m:r>
                              <m:r>
                                <a:rPr lang="en-US" sz="2400" i="0" dirty="0" smtClean="0">
                                  <a:solidFill>
                                    <a:schemeClr val="tx1"/>
                                  </a:solidFill>
                                  <a:latin typeface="Cambria Math" panose="02040503050406030204" pitchFamily="18" charset="0"/>
                                </a:rPr>
                                <m:t>°</m:t>
                              </m:r>
                            </m:e>
                          </m:d>
                          <m:r>
                            <a:rPr lang="en-US" sz="2400" i="0" dirty="0">
                              <a:solidFill>
                                <a:schemeClr val="tx1"/>
                              </a:solidFill>
                              <a:latin typeface="Cambria Math" panose="02040503050406030204" pitchFamily="18" charset="0"/>
                            </a:rPr>
                            <m:t>+</m:t>
                          </m:r>
                          <m:d>
                            <m:dPr>
                              <m:ctrlPr>
                                <a:rPr lang="en-US" sz="2400" i="1" dirty="0">
                                  <a:solidFill>
                                    <a:schemeClr val="tx1"/>
                                  </a:solidFill>
                                  <a:latin typeface="Cambria Math" panose="02040503050406030204" pitchFamily="18" charset="0"/>
                                </a:rPr>
                              </m:ctrlPr>
                            </m:dPr>
                            <m:e>
                              <m:r>
                                <a:rPr lang="en-US" sz="2400" i="0" dirty="0">
                                  <a:solidFill>
                                    <a:schemeClr val="tx1"/>
                                  </a:solidFill>
                                  <a:latin typeface="Cambria Math" panose="02040503050406030204" pitchFamily="18" charset="0"/>
                                </a:rPr>
                                <m:t>57×18.5°</m:t>
                              </m:r>
                            </m:e>
                          </m:d>
                          <m:r>
                            <a:rPr lang="en-US" sz="2400" i="0" dirty="0">
                              <a:solidFill>
                                <a:schemeClr val="tx1"/>
                              </a:solidFill>
                              <a:latin typeface="Cambria Math" panose="02040503050406030204" pitchFamily="18" charset="0"/>
                            </a:rPr>
                            <m:t>+</m:t>
                          </m:r>
                          <m:d>
                            <m:dPr>
                              <m:ctrlPr>
                                <a:rPr lang="en-US" sz="2400" i="1" dirty="0">
                                  <a:solidFill>
                                    <a:schemeClr val="tx1"/>
                                  </a:solidFill>
                                  <a:latin typeface="Cambria Math" panose="02040503050406030204" pitchFamily="18" charset="0"/>
                                </a:rPr>
                              </m:ctrlPr>
                            </m:dPr>
                            <m:e>
                              <m:r>
                                <a:rPr lang="en-US" sz="2400" i="0" dirty="0">
                                  <a:solidFill>
                                    <a:schemeClr val="tx1"/>
                                  </a:solidFill>
                                  <a:latin typeface="Cambria Math" panose="02040503050406030204" pitchFamily="18" charset="0"/>
                                </a:rPr>
                                <m:t>40×25.8°</m:t>
                              </m:r>
                            </m:e>
                          </m:d>
                        </m:num>
                        <m:den>
                          <m:r>
                            <a:rPr lang="en-US" sz="2400" b="0" i="1" dirty="0" smtClean="0">
                              <a:solidFill>
                                <a:schemeClr val="tx1"/>
                              </a:solidFill>
                              <a:latin typeface="Cambria Math" panose="02040503050406030204" pitchFamily="18" charset="0"/>
                            </a:rPr>
                            <m:t>161</m:t>
                          </m:r>
                        </m:den>
                      </m:f>
                      <m:r>
                        <a:rPr lang="en-US" sz="2400" i="0" dirty="0">
                          <a:solidFill>
                            <a:schemeClr val="tx1"/>
                          </a:solidFill>
                          <a:latin typeface="Cambria Math" panose="02040503050406030204" pitchFamily="18" charset="0"/>
                        </a:rPr>
                        <m:t>=</m:t>
                      </m:r>
                      <m:f>
                        <m:fPr>
                          <m:ctrlPr>
                            <a:rPr lang="en-US" sz="2400" i="1" dirty="0">
                              <a:solidFill>
                                <a:schemeClr val="tx1"/>
                              </a:solidFill>
                              <a:latin typeface="Cambria Math" panose="02040503050406030204" pitchFamily="18" charset="0"/>
                            </a:rPr>
                          </m:ctrlPr>
                        </m:fPr>
                        <m:num>
                          <m:r>
                            <a:rPr lang="en-US" sz="2400" i="0" dirty="0">
                              <a:solidFill>
                                <a:schemeClr val="tx1"/>
                              </a:solidFill>
                              <a:latin typeface="Cambria Math" panose="02040503050406030204" pitchFamily="18" charset="0"/>
                            </a:rPr>
                            <m:t>60</m:t>
                          </m:r>
                          <m:r>
                            <a:rPr lang="en-US" sz="2400" b="0" i="0" dirty="0" smtClean="0">
                              <a:solidFill>
                                <a:schemeClr val="tx1"/>
                              </a:solidFill>
                              <a:latin typeface="Cambria Math" panose="02040503050406030204" pitchFamily="18" charset="0"/>
                            </a:rPr>
                            <m:t>4</m:t>
                          </m:r>
                          <m:r>
                            <a:rPr lang="en-US" sz="2400" i="0" dirty="0">
                              <a:solidFill>
                                <a:schemeClr val="tx1"/>
                              </a:solidFill>
                              <a:latin typeface="Cambria Math" panose="02040503050406030204" pitchFamily="18" charset="0"/>
                            </a:rPr>
                            <m:t>4</m:t>
                          </m:r>
                        </m:num>
                        <m:den>
                          <m:r>
                            <a:rPr lang="en-US" sz="2400" b="0" i="1" dirty="0" smtClean="0">
                              <a:solidFill>
                                <a:schemeClr val="tx1"/>
                              </a:solidFill>
                              <a:latin typeface="Cambria Math" panose="02040503050406030204" pitchFamily="18" charset="0"/>
                            </a:rPr>
                            <m:t>161</m:t>
                          </m:r>
                        </m:den>
                      </m:f>
                      <m:r>
                        <a:rPr lang="en-US" sz="2400" i="0" dirty="0">
                          <a:solidFill>
                            <a:schemeClr val="tx1"/>
                          </a:solidFill>
                          <a:latin typeface="Cambria Math" panose="02040503050406030204" pitchFamily="18" charset="0"/>
                        </a:rPr>
                        <m:t>=</m:t>
                      </m:r>
                      <m:sSup>
                        <m:sSupPr>
                          <m:ctrlPr>
                            <a:rPr lang="en-US" sz="2400" i="1" dirty="0" smtClean="0">
                              <a:solidFill>
                                <a:schemeClr val="tx1"/>
                              </a:solidFill>
                              <a:latin typeface="Cambria Math" panose="02040503050406030204" pitchFamily="18" charset="0"/>
                            </a:rPr>
                          </m:ctrlPr>
                        </m:sSupPr>
                        <m:e>
                          <m:r>
                            <a:rPr lang="en-US" sz="2400" b="0" i="0" dirty="0" smtClean="0">
                              <a:solidFill>
                                <a:schemeClr val="tx1"/>
                              </a:solidFill>
                              <a:latin typeface="Cambria Math" panose="02040503050406030204" pitchFamily="18" charset="0"/>
                            </a:rPr>
                            <m:t>   </m:t>
                          </m:r>
                          <m:r>
                            <a:rPr lang="en-US" sz="2400" i="0" dirty="0">
                              <a:solidFill>
                                <a:schemeClr val="tx1"/>
                              </a:solidFill>
                              <a:latin typeface="Cambria Math" panose="02040503050406030204" pitchFamily="18" charset="0"/>
                            </a:rPr>
                            <m:t>2</m:t>
                          </m:r>
                          <m:r>
                            <a:rPr lang="en-US" sz="2400" b="0" i="0" dirty="0" smtClean="0">
                              <a:solidFill>
                                <a:schemeClr val="tx1"/>
                              </a:solidFill>
                              <a:latin typeface="Cambria Math" panose="02040503050406030204" pitchFamily="18" charset="0"/>
                            </a:rPr>
                            <m:t>2</m:t>
                          </m:r>
                          <m:r>
                            <a:rPr lang="en-US" sz="2400" i="0" dirty="0">
                              <a:solidFill>
                                <a:schemeClr val="tx1"/>
                              </a:solidFill>
                              <a:latin typeface="Cambria Math" panose="02040503050406030204" pitchFamily="18" charset="0"/>
                            </a:rPr>
                            <m:t>.</m:t>
                          </m:r>
                          <m:r>
                            <a:rPr lang="en-US" sz="2400" b="0" i="0" dirty="0" smtClean="0">
                              <a:solidFill>
                                <a:schemeClr val="tx1"/>
                              </a:solidFill>
                              <a:latin typeface="Cambria Math" panose="02040503050406030204" pitchFamily="18" charset="0"/>
                            </a:rPr>
                            <m:t>0</m:t>
                          </m:r>
                        </m:e>
                        <m:sup>
                          <m:r>
                            <a:rPr lang="en-US" sz="2400" i="1" dirty="0" smtClean="0">
                              <a:solidFill>
                                <a:schemeClr val="tx1"/>
                              </a:solidFill>
                              <a:latin typeface="Cambria Math" panose="02040503050406030204" pitchFamily="18" charset="0"/>
                            </a:rPr>
                            <m:t>°</m:t>
                          </m:r>
                        </m:sup>
                      </m:sSup>
                    </m:oMath>
                  </m:oMathPara>
                </a14:m>
                <a:endParaRPr lang="en-US" sz="2400" dirty="0">
                  <a:solidFill>
                    <a:schemeClr val="tx1"/>
                  </a:solidFill>
                </a:endParaRPr>
              </a:p>
            </p:txBody>
          </p:sp>
        </mc:Choice>
        <mc:Fallback xmlns="">
          <p:sp>
            <p:nvSpPr>
              <p:cNvPr id="4" name="TextBox 3">
                <a:extLst>
                  <a:ext uri="{FF2B5EF4-FFF2-40B4-BE49-F238E27FC236}">
                    <a16:creationId xmlns:a16="http://schemas.microsoft.com/office/drawing/2014/main" id="{5B1B4767-E23D-406E-8A73-3FBE4E275D45}"/>
                  </a:ext>
                </a:extLst>
              </p:cNvPr>
              <p:cNvSpPr txBox="1">
                <a:spLocks noRot="1" noChangeAspect="1" noMove="1" noResize="1" noEditPoints="1" noAdjustHandles="1" noChangeArrowheads="1" noChangeShapeType="1" noTextEdit="1"/>
              </p:cNvSpPr>
              <p:nvPr/>
            </p:nvSpPr>
            <p:spPr>
              <a:xfrm>
                <a:off x="756509" y="5658868"/>
                <a:ext cx="8667973" cy="809068"/>
              </a:xfrm>
              <a:prstGeom prst="rect">
                <a:avLst/>
              </a:prstGeom>
              <a:blipFill>
                <a:blip r:embed="rId8"/>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057883A-EEA0-4B4F-90CC-ABA638BE10F2}"/>
              </a:ext>
            </a:extLst>
          </p:cNvPr>
          <p:cNvSpPr/>
          <p:nvPr/>
        </p:nvSpPr>
        <p:spPr>
          <a:xfrm>
            <a:off x="8194369" y="5820148"/>
            <a:ext cx="949631" cy="545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3D3688E-5AFC-4B92-A9F8-955F00DABE76}"/>
                  </a:ext>
                </a:extLst>
              </p:cNvPr>
              <p:cNvSpPr txBox="1"/>
              <p:nvPr/>
            </p:nvSpPr>
            <p:spPr>
              <a:xfrm>
                <a:off x="794789" y="5047251"/>
                <a:ext cx="96617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𝛴</m:t>
                      </m:r>
                      <m:r>
                        <a:rPr lang="en-US" sz="1600" i="0">
                          <a:latin typeface="Cambria Math" panose="02040503050406030204" pitchFamily="18" charset="0"/>
                        </a:rPr>
                        <m:t>=</m:t>
                      </m:r>
                      <m:r>
                        <a:rPr lang="en-US" sz="1600" b="0" i="0" smtClean="0">
                          <a:latin typeface="Cambria Math" panose="02040503050406030204" pitchFamily="18" charset="0"/>
                        </a:rPr>
                        <m:t>161</m:t>
                      </m:r>
                    </m:oMath>
                  </m:oMathPara>
                </a14:m>
                <a:endParaRPr lang="en-US" sz="1600" dirty="0"/>
              </a:p>
            </p:txBody>
          </p:sp>
        </mc:Choice>
        <mc:Fallback xmlns="">
          <p:sp>
            <p:nvSpPr>
              <p:cNvPr id="13" name="TextBox 12">
                <a:extLst>
                  <a:ext uri="{FF2B5EF4-FFF2-40B4-BE49-F238E27FC236}">
                    <a16:creationId xmlns:a16="http://schemas.microsoft.com/office/drawing/2014/main" id="{83D3688E-5AFC-4B92-A9F8-955F00DABE76}"/>
                  </a:ext>
                </a:extLst>
              </p:cNvPr>
              <p:cNvSpPr txBox="1">
                <a:spLocks noRot="1" noChangeAspect="1" noMove="1" noResize="1" noEditPoints="1" noAdjustHandles="1" noChangeArrowheads="1" noChangeShapeType="1" noTextEdit="1"/>
              </p:cNvSpPr>
              <p:nvPr/>
            </p:nvSpPr>
            <p:spPr>
              <a:xfrm>
                <a:off x="794789" y="5047251"/>
                <a:ext cx="966177" cy="338554"/>
              </a:xfrm>
              <a:prstGeom prst="rect">
                <a:avLst/>
              </a:prstGeom>
              <a:blipFill>
                <a:blip r:embed="rId9"/>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6418003-E255-47C9-A84F-E0E1F444ADD3}"/>
              </a:ext>
            </a:extLst>
          </p:cNvPr>
          <p:cNvSpPr/>
          <p:nvPr/>
        </p:nvSpPr>
        <p:spPr>
          <a:xfrm>
            <a:off x="199203" y="4761195"/>
            <a:ext cx="4389575" cy="101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2E83B5-45F0-415E-94C0-32D946DD081D}"/>
              </a:ext>
            </a:extLst>
          </p:cNvPr>
          <p:cNvSpPr/>
          <p:nvPr/>
        </p:nvSpPr>
        <p:spPr>
          <a:xfrm>
            <a:off x="907520" y="3907744"/>
            <a:ext cx="740716" cy="11395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569912-BBA9-4B22-B8E9-40C13D6D2CEE}"/>
              </a:ext>
            </a:extLst>
          </p:cNvPr>
          <p:cNvSpPr/>
          <p:nvPr/>
        </p:nvSpPr>
        <p:spPr>
          <a:xfrm>
            <a:off x="3404703" y="3907744"/>
            <a:ext cx="516463" cy="11395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7414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7D56-343A-4A94-9D80-688989D92DC5}"/>
              </a:ext>
            </a:extLst>
          </p:cNvPr>
          <p:cNvSpPr>
            <a:spLocks noGrp="1"/>
          </p:cNvSpPr>
          <p:nvPr>
            <p:ph type="title"/>
          </p:nvPr>
        </p:nvSpPr>
        <p:spPr>
          <a:xfrm>
            <a:off x="196933" y="210751"/>
            <a:ext cx="8966118" cy="1416168"/>
          </a:xfrm>
        </p:spPr>
        <p:txBody>
          <a:bodyPr>
            <a:noAutofit/>
          </a:bodyPr>
          <a:lstStyle/>
          <a:p>
            <a:r>
              <a:rPr lang="en-US" dirty="0"/>
              <a:t>Results: 1) Sandstones and eolian dunes have similar central tendencies</a:t>
            </a:r>
          </a:p>
        </p:txBody>
      </p:sp>
      <p:graphicFrame>
        <p:nvGraphicFramePr>
          <p:cNvPr id="10" name="Table 10">
            <a:extLst>
              <a:ext uri="{FF2B5EF4-FFF2-40B4-BE49-F238E27FC236}">
                <a16:creationId xmlns:a16="http://schemas.microsoft.com/office/drawing/2014/main" id="{6E493DF1-1B30-4D29-A5B8-5840322EC81A}"/>
              </a:ext>
            </a:extLst>
          </p:cNvPr>
          <p:cNvGraphicFramePr>
            <a:graphicFrameLocks noGrp="1"/>
          </p:cNvGraphicFramePr>
          <p:nvPr>
            <p:extLst>
              <p:ext uri="{D42A27DB-BD31-4B8C-83A1-F6EECF244321}">
                <p14:modId xmlns:p14="http://schemas.microsoft.com/office/powerpoint/2010/main" val="1433017490"/>
              </p:ext>
            </p:extLst>
          </p:nvPr>
        </p:nvGraphicFramePr>
        <p:xfrm>
          <a:off x="6096000" y="3007636"/>
          <a:ext cx="5986547" cy="2357351"/>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323203078"/>
                    </a:ext>
                  </a:extLst>
                </a:gridCol>
                <a:gridCol w="927100">
                  <a:extLst>
                    <a:ext uri="{9D8B030D-6E8A-4147-A177-3AD203B41FA5}">
                      <a16:colId xmlns:a16="http://schemas.microsoft.com/office/drawing/2014/main" val="2479327658"/>
                    </a:ext>
                  </a:extLst>
                </a:gridCol>
                <a:gridCol w="1072259">
                  <a:extLst>
                    <a:ext uri="{9D8B030D-6E8A-4147-A177-3AD203B41FA5}">
                      <a16:colId xmlns:a16="http://schemas.microsoft.com/office/drawing/2014/main" val="2480140439"/>
                    </a:ext>
                  </a:extLst>
                </a:gridCol>
                <a:gridCol w="1167788">
                  <a:extLst>
                    <a:ext uri="{9D8B030D-6E8A-4147-A177-3AD203B41FA5}">
                      <a16:colId xmlns:a16="http://schemas.microsoft.com/office/drawing/2014/main" val="2106509746"/>
                    </a:ext>
                  </a:extLst>
                </a:gridCol>
              </a:tblGrid>
              <a:tr h="617117">
                <a:tc>
                  <a:txBody>
                    <a:bodyPr/>
                    <a:lstStyle/>
                    <a:p>
                      <a:endParaRPr lang="en-US" sz="2400" dirty="0"/>
                    </a:p>
                  </a:txBody>
                  <a:tcPr/>
                </a:tc>
                <a:tc>
                  <a:txBody>
                    <a:bodyPr/>
                    <a:lstStyle/>
                    <a:p>
                      <a:pPr algn="ctr"/>
                      <a:r>
                        <a:rPr lang="en-US" sz="2400" dirty="0"/>
                        <a:t>n</a:t>
                      </a:r>
                    </a:p>
                  </a:txBody>
                  <a:tcPr/>
                </a:tc>
                <a:tc>
                  <a:txBody>
                    <a:bodyPr/>
                    <a:lstStyle/>
                    <a:p>
                      <a:pPr algn="ctr"/>
                      <a:r>
                        <a:rPr lang="en-US" sz="2400" dirty="0"/>
                        <a:t>Mean</a:t>
                      </a:r>
                    </a:p>
                  </a:txBody>
                  <a:tcPr/>
                </a:tc>
                <a:tc>
                  <a:txBody>
                    <a:bodyPr/>
                    <a:lstStyle/>
                    <a:p>
                      <a:pPr algn="ctr"/>
                      <a:r>
                        <a:rPr lang="en-US" sz="2400" dirty="0"/>
                        <a:t>Median</a:t>
                      </a:r>
                    </a:p>
                  </a:txBody>
                  <a:tcPr/>
                </a:tc>
                <a:extLst>
                  <a:ext uri="{0D108BD9-81ED-4DB2-BD59-A6C34878D82A}">
                    <a16:rowId xmlns:a16="http://schemas.microsoft.com/office/drawing/2014/main" val="4294789490"/>
                  </a:ext>
                </a:extLst>
              </a:tr>
              <a:tr h="458637">
                <a:tc>
                  <a:txBody>
                    <a:bodyPr/>
                    <a:lstStyle/>
                    <a:p>
                      <a:r>
                        <a:rPr lang="en-US" sz="2400" dirty="0"/>
                        <a:t>Weighted means of dunes</a:t>
                      </a:r>
                    </a:p>
                  </a:txBody>
                  <a:tcPr/>
                </a:tc>
                <a:tc>
                  <a:txBody>
                    <a:bodyPr/>
                    <a:lstStyle/>
                    <a:p>
                      <a:pPr algn="ctr"/>
                      <a:r>
                        <a:rPr lang="en-US" sz="2400" dirty="0"/>
                        <a:t>5785</a:t>
                      </a:r>
                    </a:p>
                  </a:txBody>
                  <a:tcPr/>
                </a:tc>
                <a:tc>
                  <a:txBody>
                    <a:bodyPr/>
                    <a:lstStyle/>
                    <a:p>
                      <a:pPr algn="ctr"/>
                      <a:r>
                        <a:rPr lang="en-US" sz="2400" dirty="0"/>
                        <a:t>19.8</a:t>
                      </a:r>
                    </a:p>
                  </a:txBody>
                  <a:tcPr/>
                </a:tc>
                <a:tc>
                  <a:txBody>
                    <a:bodyPr/>
                    <a:lstStyle/>
                    <a:p>
                      <a:pPr algn="ctr"/>
                      <a:r>
                        <a:rPr lang="en-US" sz="2400" dirty="0"/>
                        <a:t>19.8</a:t>
                      </a:r>
                    </a:p>
                  </a:txBody>
                  <a:tcPr/>
                </a:tc>
                <a:extLst>
                  <a:ext uri="{0D108BD9-81ED-4DB2-BD59-A6C34878D82A}">
                    <a16:rowId xmlns:a16="http://schemas.microsoft.com/office/drawing/2014/main" val="3030459058"/>
                  </a:ext>
                </a:extLst>
              </a:tr>
              <a:tr h="458637">
                <a:tc>
                  <a:txBody>
                    <a:bodyPr/>
                    <a:lstStyle/>
                    <a:p>
                      <a:r>
                        <a:rPr lang="en-US" sz="2400" dirty="0"/>
                        <a:t>Dunes</a:t>
                      </a:r>
                    </a:p>
                  </a:txBody>
                  <a:tcPr/>
                </a:tc>
                <a:tc>
                  <a:txBody>
                    <a:bodyPr/>
                    <a:lstStyle/>
                    <a:p>
                      <a:pPr algn="ctr"/>
                      <a:r>
                        <a:rPr lang="en-US" sz="2400" dirty="0"/>
                        <a:t>855</a:t>
                      </a:r>
                    </a:p>
                  </a:txBody>
                  <a:tcPr/>
                </a:tc>
                <a:tc>
                  <a:txBody>
                    <a:bodyPr/>
                    <a:lstStyle/>
                    <a:p>
                      <a:pPr algn="ctr"/>
                      <a:r>
                        <a:rPr lang="en-US" sz="2400" dirty="0"/>
                        <a:t>17.8</a:t>
                      </a:r>
                    </a:p>
                  </a:txBody>
                  <a:tcPr/>
                </a:tc>
                <a:tc>
                  <a:txBody>
                    <a:bodyPr/>
                    <a:lstStyle/>
                    <a:p>
                      <a:pPr algn="ctr"/>
                      <a:r>
                        <a:rPr lang="en-US" sz="2400" dirty="0"/>
                        <a:t>15.0</a:t>
                      </a:r>
                    </a:p>
                  </a:txBody>
                  <a:tcPr/>
                </a:tc>
                <a:extLst>
                  <a:ext uri="{0D108BD9-81ED-4DB2-BD59-A6C34878D82A}">
                    <a16:rowId xmlns:a16="http://schemas.microsoft.com/office/drawing/2014/main" val="2106248005"/>
                  </a:ext>
                </a:extLst>
              </a:tr>
              <a:tr h="458637">
                <a:tc>
                  <a:txBody>
                    <a:bodyPr/>
                    <a:lstStyle/>
                    <a:p>
                      <a:r>
                        <a:rPr lang="en-US" sz="2400" dirty="0"/>
                        <a:t>Sandstones</a:t>
                      </a:r>
                    </a:p>
                  </a:txBody>
                  <a:tcPr/>
                </a:tc>
                <a:tc>
                  <a:txBody>
                    <a:bodyPr/>
                    <a:lstStyle/>
                    <a:p>
                      <a:pPr algn="ctr"/>
                      <a:r>
                        <a:rPr lang="en-US" sz="2400" dirty="0"/>
                        <a:t>5242</a:t>
                      </a:r>
                    </a:p>
                  </a:txBody>
                  <a:tcPr/>
                </a:tc>
                <a:tc>
                  <a:txBody>
                    <a:bodyPr/>
                    <a:lstStyle/>
                    <a:p>
                      <a:pPr algn="ctr"/>
                      <a:r>
                        <a:rPr lang="en-US" sz="2400" dirty="0"/>
                        <a:t>19.8</a:t>
                      </a:r>
                    </a:p>
                  </a:txBody>
                  <a:tcPr/>
                </a:tc>
                <a:tc>
                  <a:txBody>
                    <a:bodyPr/>
                    <a:lstStyle/>
                    <a:p>
                      <a:pPr algn="ctr"/>
                      <a:r>
                        <a:rPr lang="en-US" sz="2400" dirty="0"/>
                        <a:t>19.9</a:t>
                      </a:r>
                    </a:p>
                  </a:txBody>
                  <a:tcPr/>
                </a:tc>
                <a:extLst>
                  <a:ext uri="{0D108BD9-81ED-4DB2-BD59-A6C34878D82A}">
                    <a16:rowId xmlns:a16="http://schemas.microsoft.com/office/drawing/2014/main" val="2479876394"/>
                  </a:ext>
                </a:extLst>
              </a:tr>
            </a:tbl>
          </a:graphicData>
        </a:graphic>
      </p:graphicFrame>
      <p:pic>
        <p:nvPicPr>
          <p:cNvPr id="4" name="Graphic 3">
            <a:extLst>
              <a:ext uri="{FF2B5EF4-FFF2-40B4-BE49-F238E27FC236}">
                <a16:creationId xmlns:a16="http://schemas.microsoft.com/office/drawing/2014/main" id="{A404F762-D729-4C2A-A8E9-64CD10B9CD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933" y="1981200"/>
            <a:ext cx="5448300" cy="4876800"/>
          </a:xfrm>
          <a:prstGeom prst="rect">
            <a:avLst/>
          </a:prstGeom>
        </p:spPr>
      </p:pic>
    </p:spTree>
    <p:extLst>
      <p:ext uri="{BB962C8B-B14F-4D97-AF65-F5344CB8AC3E}">
        <p14:creationId xmlns:p14="http://schemas.microsoft.com/office/powerpoint/2010/main" val="41860936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F71A20B-34E4-4D69-9746-F199F1CFA4E3}"/>
              </a:ext>
            </a:extLst>
          </p:cNvPr>
          <p:cNvGraphicFramePr>
            <a:graphicFrameLocks/>
          </p:cNvGraphicFramePr>
          <p:nvPr/>
        </p:nvGraphicFramePr>
        <p:xfrm>
          <a:off x="1219200" y="3296046"/>
          <a:ext cx="10039927" cy="30158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BD729DA-21F6-4532-A7EE-AFB4FF6372FC}"/>
              </a:ext>
            </a:extLst>
          </p:cNvPr>
          <p:cNvSpPr txBox="1"/>
          <p:nvPr/>
        </p:nvSpPr>
        <p:spPr>
          <a:xfrm>
            <a:off x="1883760" y="5098473"/>
            <a:ext cx="318653" cy="261610"/>
          </a:xfrm>
          <a:prstGeom prst="rect">
            <a:avLst/>
          </a:prstGeom>
          <a:noFill/>
        </p:spPr>
        <p:txBody>
          <a:bodyPr wrap="square" rtlCol="0">
            <a:spAutoFit/>
          </a:bodyPr>
          <a:lstStyle/>
          <a:p>
            <a:pPr algn="r"/>
            <a:r>
              <a:rPr lang="en-US" sz="1100" dirty="0"/>
              <a:t>0</a:t>
            </a:r>
          </a:p>
        </p:txBody>
      </p:sp>
      <p:sp>
        <p:nvSpPr>
          <p:cNvPr id="7" name="TextBox 6">
            <a:extLst>
              <a:ext uri="{FF2B5EF4-FFF2-40B4-BE49-F238E27FC236}">
                <a16:creationId xmlns:a16="http://schemas.microsoft.com/office/drawing/2014/main" id="{9E2A7B42-070D-40D9-ADED-22A89BB1C9D0}"/>
              </a:ext>
            </a:extLst>
          </p:cNvPr>
          <p:cNvSpPr txBox="1"/>
          <p:nvPr/>
        </p:nvSpPr>
        <p:spPr>
          <a:xfrm>
            <a:off x="1887916" y="4865870"/>
            <a:ext cx="318653" cy="261610"/>
          </a:xfrm>
          <a:prstGeom prst="rect">
            <a:avLst/>
          </a:prstGeom>
          <a:noFill/>
        </p:spPr>
        <p:txBody>
          <a:bodyPr wrap="square" rtlCol="0">
            <a:spAutoFit/>
          </a:bodyPr>
          <a:lstStyle/>
          <a:p>
            <a:pPr algn="r"/>
            <a:r>
              <a:rPr lang="en-US" sz="1100" dirty="0"/>
              <a:t>1</a:t>
            </a:r>
          </a:p>
        </p:txBody>
      </p:sp>
      <p:sp>
        <p:nvSpPr>
          <p:cNvPr id="8" name="TextBox 7">
            <a:extLst>
              <a:ext uri="{FF2B5EF4-FFF2-40B4-BE49-F238E27FC236}">
                <a16:creationId xmlns:a16="http://schemas.microsoft.com/office/drawing/2014/main" id="{1A50053F-4320-4C79-823B-5F4D4791EF1B}"/>
              </a:ext>
            </a:extLst>
          </p:cNvPr>
          <p:cNvSpPr txBox="1"/>
          <p:nvPr/>
        </p:nvSpPr>
        <p:spPr>
          <a:xfrm>
            <a:off x="1883760" y="3239732"/>
            <a:ext cx="318653" cy="261610"/>
          </a:xfrm>
          <a:prstGeom prst="rect">
            <a:avLst/>
          </a:prstGeom>
          <a:noFill/>
        </p:spPr>
        <p:txBody>
          <a:bodyPr wrap="square" rtlCol="0">
            <a:spAutoFit/>
          </a:bodyPr>
          <a:lstStyle/>
          <a:p>
            <a:pPr algn="r"/>
            <a:r>
              <a:rPr lang="en-US" sz="1100" dirty="0"/>
              <a:t>8</a:t>
            </a:r>
          </a:p>
        </p:txBody>
      </p:sp>
      <p:sp>
        <p:nvSpPr>
          <p:cNvPr id="9" name="TextBox 8">
            <a:extLst>
              <a:ext uri="{FF2B5EF4-FFF2-40B4-BE49-F238E27FC236}">
                <a16:creationId xmlns:a16="http://schemas.microsoft.com/office/drawing/2014/main" id="{10F77067-6848-4A85-8DEB-E9A047CA696D}"/>
              </a:ext>
            </a:extLst>
          </p:cNvPr>
          <p:cNvSpPr txBox="1"/>
          <p:nvPr/>
        </p:nvSpPr>
        <p:spPr>
          <a:xfrm>
            <a:off x="1875295" y="3472594"/>
            <a:ext cx="318653" cy="261610"/>
          </a:xfrm>
          <a:prstGeom prst="rect">
            <a:avLst/>
          </a:prstGeom>
          <a:noFill/>
        </p:spPr>
        <p:txBody>
          <a:bodyPr wrap="square" rtlCol="0">
            <a:spAutoFit/>
          </a:bodyPr>
          <a:lstStyle/>
          <a:p>
            <a:pPr algn="r"/>
            <a:r>
              <a:rPr lang="en-US" sz="1100" dirty="0"/>
              <a:t>7</a:t>
            </a:r>
          </a:p>
        </p:txBody>
      </p:sp>
      <p:sp>
        <p:nvSpPr>
          <p:cNvPr id="10" name="TextBox 9">
            <a:extLst>
              <a:ext uri="{FF2B5EF4-FFF2-40B4-BE49-F238E27FC236}">
                <a16:creationId xmlns:a16="http://schemas.microsoft.com/office/drawing/2014/main" id="{307CCFB8-79FF-4493-B890-5FA04F2E19B0}"/>
              </a:ext>
            </a:extLst>
          </p:cNvPr>
          <p:cNvSpPr txBox="1"/>
          <p:nvPr/>
        </p:nvSpPr>
        <p:spPr>
          <a:xfrm>
            <a:off x="1886817" y="3703132"/>
            <a:ext cx="318653" cy="261610"/>
          </a:xfrm>
          <a:prstGeom prst="rect">
            <a:avLst/>
          </a:prstGeom>
          <a:noFill/>
        </p:spPr>
        <p:txBody>
          <a:bodyPr wrap="square" rtlCol="0">
            <a:spAutoFit/>
          </a:bodyPr>
          <a:lstStyle/>
          <a:p>
            <a:pPr algn="r"/>
            <a:r>
              <a:rPr lang="en-US" sz="1100" dirty="0"/>
              <a:t>6</a:t>
            </a:r>
          </a:p>
        </p:txBody>
      </p:sp>
      <p:sp>
        <p:nvSpPr>
          <p:cNvPr id="11" name="TextBox 10">
            <a:extLst>
              <a:ext uri="{FF2B5EF4-FFF2-40B4-BE49-F238E27FC236}">
                <a16:creationId xmlns:a16="http://schemas.microsoft.com/office/drawing/2014/main" id="{B7BC07DD-BD24-4788-A8C7-74805CF50C28}"/>
              </a:ext>
            </a:extLst>
          </p:cNvPr>
          <p:cNvSpPr txBox="1"/>
          <p:nvPr/>
        </p:nvSpPr>
        <p:spPr>
          <a:xfrm>
            <a:off x="1881095" y="3935458"/>
            <a:ext cx="318653" cy="261610"/>
          </a:xfrm>
          <a:prstGeom prst="rect">
            <a:avLst/>
          </a:prstGeom>
          <a:noFill/>
        </p:spPr>
        <p:txBody>
          <a:bodyPr wrap="square" rtlCol="0">
            <a:spAutoFit/>
          </a:bodyPr>
          <a:lstStyle/>
          <a:p>
            <a:pPr algn="r"/>
            <a:r>
              <a:rPr lang="en-US" sz="1100" dirty="0"/>
              <a:t>5</a:t>
            </a:r>
          </a:p>
        </p:txBody>
      </p:sp>
      <p:sp>
        <p:nvSpPr>
          <p:cNvPr id="12" name="TextBox 11">
            <a:extLst>
              <a:ext uri="{FF2B5EF4-FFF2-40B4-BE49-F238E27FC236}">
                <a16:creationId xmlns:a16="http://schemas.microsoft.com/office/drawing/2014/main" id="{F7B672DD-74FE-4A46-88D3-937E2D51B1D4}"/>
              </a:ext>
            </a:extLst>
          </p:cNvPr>
          <p:cNvSpPr txBox="1"/>
          <p:nvPr/>
        </p:nvSpPr>
        <p:spPr>
          <a:xfrm>
            <a:off x="1908850" y="4171733"/>
            <a:ext cx="318653" cy="261610"/>
          </a:xfrm>
          <a:prstGeom prst="rect">
            <a:avLst/>
          </a:prstGeom>
          <a:noFill/>
        </p:spPr>
        <p:txBody>
          <a:bodyPr wrap="square" rtlCol="0">
            <a:spAutoFit/>
          </a:bodyPr>
          <a:lstStyle/>
          <a:p>
            <a:pPr algn="r"/>
            <a:r>
              <a:rPr lang="en-US" sz="1100" dirty="0"/>
              <a:t>4</a:t>
            </a:r>
          </a:p>
        </p:txBody>
      </p:sp>
      <p:sp>
        <p:nvSpPr>
          <p:cNvPr id="13" name="TextBox 12">
            <a:extLst>
              <a:ext uri="{FF2B5EF4-FFF2-40B4-BE49-F238E27FC236}">
                <a16:creationId xmlns:a16="http://schemas.microsoft.com/office/drawing/2014/main" id="{2774D45A-E7C8-4E29-818C-F38CE7CAA209}"/>
              </a:ext>
            </a:extLst>
          </p:cNvPr>
          <p:cNvSpPr txBox="1"/>
          <p:nvPr/>
        </p:nvSpPr>
        <p:spPr>
          <a:xfrm>
            <a:off x="1916057" y="4400663"/>
            <a:ext cx="304800" cy="261610"/>
          </a:xfrm>
          <a:prstGeom prst="rect">
            <a:avLst/>
          </a:prstGeom>
          <a:noFill/>
        </p:spPr>
        <p:txBody>
          <a:bodyPr wrap="square" rtlCol="0">
            <a:spAutoFit/>
          </a:bodyPr>
          <a:lstStyle/>
          <a:p>
            <a:pPr algn="r"/>
            <a:r>
              <a:rPr lang="en-US" sz="1100" dirty="0"/>
              <a:t>3</a:t>
            </a:r>
          </a:p>
        </p:txBody>
      </p:sp>
      <p:sp>
        <p:nvSpPr>
          <p:cNvPr id="14" name="TextBox 13">
            <a:extLst>
              <a:ext uri="{FF2B5EF4-FFF2-40B4-BE49-F238E27FC236}">
                <a16:creationId xmlns:a16="http://schemas.microsoft.com/office/drawing/2014/main" id="{72046B4A-9963-4F30-A2E4-9CF6D7F81090}"/>
              </a:ext>
            </a:extLst>
          </p:cNvPr>
          <p:cNvSpPr txBox="1"/>
          <p:nvPr/>
        </p:nvSpPr>
        <p:spPr>
          <a:xfrm>
            <a:off x="1902204" y="4633267"/>
            <a:ext cx="318653" cy="261610"/>
          </a:xfrm>
          <a:prstGeom prst="rect">
            <a:avLst/>
          </a:prstGeom>
          <a:noFill/>
        </p:spPr>
        <p:txBody>
          <a:bodyPr wrap="square" rtlCol="0">
            <a:spAutoFit/>
          </a:bodyPr>
          <a:lstStyle/>
          <a:p>
            <a:pPr algn="r"/>
            <a:r>
              <a:rPr lang="en-US" sz="1100" dirty="0"/>
              <a:t>2</a:t>
            </a:r>
          </a:p>
        </p:txBody>
      </p:sp>
      <p:sp>
        <p:nvSpPr>
          <p:cNvPr id="15" name="TextBox 14">
            <a:extLst>
              <a:ext uri="{FF2B5EF4-FFF2-40B4-BE49-F238E27FC236}">
                <a16:creationId xmlns:a16="http://schemas.microsoft.com/office/drawing/2014/main" id="{398A3085-F063-4B62-A1F5-29B9F4D1EB65}"/>
              </a:ext>
            </a:extLst>
          </p:cNvPr>
          <p:cNvSpPr txBox="1"/>
          <p:nvPr/>
        </p:nvSpPr>
        <p:spPr>
          <a:xfrm>
            <a:off x="2193948" y="5503269"/>
            <a:ext cx="8864577" cy="369332"/>
          </a:xfrm>
          <a:prstGeom prst="rect">
            <a:avLst/>
          </a:prstGeom>
          <a:noFill/>
        </p:spPr>
        <p:txBody>
          <a:bodyPr wrap="square" rtlCol="0">
            <a:spAutoFit/>
          </a:bodyPr>
          <a:lstStyle/>
          <a:p>
            <a:pPr algn="ctr"/>
            <a:r>
              <a:rPr lang="en-US" dirty="0"/>
              <a:t>Dip Angle</a:t>
            </a:r>
          </a:p>
        </p:txBody>
      </p:sp>
      <p:sp>
        <p:nvSpPr>
          <p:cNvPr id="16" name="TextBox 15">
            <a:extLst>
              <a:ext uri="{FF2B5EF4-FFF2-40B4-BE49-F238E27FC236}">
                <a16:creationId xmlns:a16="http://schemas.microsoft.com/office/drawing/2014/main" id="{DEC0C5DA-ED0A-49E0-8B5D-E6CD61D3151C}"/>
              </a:ext>
            </a:extLst>
          </p:cNvPr>
          <p:cNvSpPr txBox="1"/>
          <p:nvPr/>
        </p:nvSpPr>
        <p:spPr>
          <a:xfrm rot="16200000">
            <a:off x="307983" y="4068247"/>
            <a:ext cx="2657472" cy="369332"/>
          </a:xfrm>
          <a:prstGeom prst="rect">
            <a:avLst/>
          </a:prstGeom>
          <a:noFill/>
        </p:spPr>
        <p:txBody>
          <a:bodyPr wrap="square" rtlCol="0">
            <a:spAutoFit/>
          </a:bodyPr>
          <a:lstStyle/>
          <a:p>
            <a:pPr algn="ctr"/>
            <a:r>
              <a:rPr lang="en-US" dirty="0"/>
              <a:t>Percent of Measurements</a:t>
            </a:r>
          </a:p>
        </p:txBody>
      </p:sp>
      <p:sp>
        <p:nvSpPr>
          <p:cNvPr id="17" name="TextBox 16">
            <a:extLst>
              <a:ext uri="{FF2B5EF4-FFF2-40B4-BE49-F238E27FC236}">
                <a16:creationId xmlns:a16="http://schemas.microsoft.com/office/drawing/2014/main" id="{0656887C-B5EB-4958-8908-4F6ECC0A4301}"/>
              </a:ext>
            </a:extLst>
          </p:cNvPr>
          <p:cNvSpPr txBox="1"/>
          <p:nvPr/>
        </p:nvSpPr>
        <p:spPr>
          <a:xfrm>
            <a:off x="5685503" y="2377412"/>
            <a:ext cx="6184919" cy="830997"/>
          </a:xfrm>
          <a:prstGeom prst="rect">
            <a:avLst/>
          </a:prstGeom>
          <a:noFill/>
          <a:ln w="19050">
            <a:solidFill>
              <a:srgbClr val="FF0000"/>
            </a:solidFill>
          </a:ln>
        </p:spPr>
        <p:txBody>
          <a:bodyPr wrap="square" rtlCol="0">
            <a:spAutoFit/>
          </a:bodyPr>
          <a:lstStyle/>
          <a:p>
            <a:r>
              <a:rPr lang="en-US" sz="2400" dirty="0">
                <a:solidFill>
                  <a:schemeClr val="accent1"/>
                </a:solidFill>
              </a:rPr>
              <a:t>Dip angles of sandstones, n = 5,242, </a:t>
            </a:r>
            <a:r>
              <a:rPr lang="en-US" sz="2400" dirty="0" err="1">
                <a:solidFill>
                  <a:schemeClr val="accent1"/>
                </a:solidFill>
              </a:rPr>
              <a:t>stdev</a:t>
            </a:r>
            <a:r>
              <a:rPr lang="en-US" sz="2400" dirty="0">
                <a:solidFill>
                  <a:schemeClr val="accent1"/>
                </a:solidFill>
              </a:rPr>
              <a:t> = 5.7</a:t>
            </a:r>
          </a:p>
          <a:p>
            <a:r>
              <a:rPr lang="en-US" sz="2400" dirty="0">
                <a:solidFill>
                  <a:schemeClr val="accent2">
                    <a:lumMod val="75000"/>
                  </a:schemeClr>
                </a:solidFill>
              </a:rPr>
              <a:t>Dip angles of eolian dunes, n = 855, </a:t>
            </a:r>
            <a:r>
              <a:rPr lang="en-US" sz="2400" dirty="0" err="1">
                <a:solidFill>
                  <a:schemeClr val="accent2">
                    <a:lumMod val="75000"/>
                  </a:schemeClr>
                </a:solidFill>
              </a:rPr>
              <a:t>stdev</a:t>
            </a:r>
            <a:r>
              <a:rPr lang="en-US" sz="2400" dirty="0">
                <a:solidFill>
                  <a:schemeClr val="accent2">
                    <a:lumMod val="75000"/>
                  </a:schemeClr>
                </a:solidFill>
              </a:rPr>
              <a:t> = 10.1</a:t>
            </a:r>
            <a:endParaRPr lang="en-US" sz="2400" dirty="0">
              <a:solidFill>
                <a:schemeClr val="accent1"/>
              </a:solidFill>
            </a:endParaRPr>
          </a:p>
        </p:txBody>
      </p:sp>
      <p:sp>
        <p:nvSpPr>
          <p:cNvPr id="19" name="Rectangle 18">
            <a:extLst>
              <a:ext uri="{FF2B5EF4-FFF2-40B4-BE49-F238E27FC236}">
                <a16:creationId xmlns:a16="http://schemas.microsoft.com/office/drawing/2014/main" id="{0BB61208-88B1-4E7C-BBDB-BF7E97DEF99F}"/>
              </a:ext>
            </a:extLst>
          </p:cNvPr>
          <p:cNvSpPr/>
          <p:nvPr/>
        </p:nvSpPr>
        <p:spPr>
          <a:xfrm>
            <a:off x="5239558" y="6301955"/>
            <a:ext cx="1687288" cy="1849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29D209-0CCD-4A54-B3DD-5992F7C41A0C}"/>
              </a:ext>
            </a:extLst>
          </p:cNvPr>
          <p:cNvSpPr/>
          <p:nvPr/>
        </p:nvSpPr>
        <p:spPr>
          <a:xfrm>
            <a:off x="3969327" y="6067150"/>
            <a:ext cx="3541222" cy="18490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6B99386-9161-44AE-9F76-029953D15D11}"/>
              </a:ext>
            </a:extLst>
          </p:cNvPr>
          <p:cNvCxnSpPr>
            <a:cxnSpLocks/>
          </p:cNvCxnSpPr>
          <p:nvPr/>
        </p:nvCxnSpPr>
        <p:spPr>
          <a:xfrm>
            <a:off x="5685503" y="6067150"/>
            <a:ext cx="0" cy="184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53225E-67BA-4017-BC37-CB99FAA2206B}"/>
              </a:ext>
            </a:extLst>
          </p:cNvPr>
          <p:cNvCxnSpPr>
            <a:cxnSpLocks/>
          </p:cNvCxnSpPr>
          <p:nvPr/>
        </p:nvCxnSpPr>
        <p:spPr>
          <a:xfrm>
            <a:off x="6113288" y="6307830"/>
            <a:ext cx="0" cy="184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308E90-D18F-43C3-9BAE-B4E0517ACAAA}"/>
              </a:ext>
            </a:extLst>
          </p:cNvPr>
          <p:cNvCxnSpPr/>
          <p:nvPr/>
        </p:nvCxnSpPr>
        <p:spPr>
          <a:xfrm>
            <a:off x="7510549" y="6169206"/>
            <a:ext cx="2965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66565E-7C5D-4BB9-8167-574B7E92B425}"/>
              </a:ext>
            </a:extLst>
          </p:cNvPr>
          <p:cNvCxnSpPr>
            <a:cxnSpLocks/>
          </p:cNvCxnSpPr>
          <p:nvPr/>
        </p:nvCxnSpPr>
        <p:spPr>
          <a:xfrm>
            <a:off x="6926846" y="6393811"/>
            <a:ext cx="215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C6628B-D8E3-47EC-806D-BE063F517547}"/>
              </a:ext>
            </a:extLst>
          </p:cNvPr>
          <p:cNvCxnSpPr>
            <a:cxnSpLocks/>
          </p:cNvCxnSpPr>
          <p:nvPr/>
        </p:nvCxnSpPr>
        <p:spPr>
          <a:xfrm>
            <a:off x="2412274" y="6164851"/>
            <a:ext cx="15570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133A49-3EC8-48D6-A77A-ABAFD38BF41B}"/>
              </a:ext>
            </a:extLst>
          </p:cNvPr>
          <p:cNvCxnSpPr>
            <a:cxnSpLocks/>
          </p:cNvCxnSpPr>
          <p:nvPr/>
        </p:nvCxnSpPr>
        <p:spPr>
          <a:xfrm>
            <a:off x="2629989" y="6393811"/>
            <a:ext cx="2609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EDB474F-87B5-4F91-BD10-F7BA04C4F274}"/>
              </a:ext>
            </a:extLst>
          </p:cNvPr>
          <p:cNvSpPr txBox="1"/>
          <p:nvPr/>
        </p:nvSpPr>
        <p:spPr>
          <a:xfrm>
            <a:off x="2061175" y="5943325"/>
            <a:ext cx="408826" cy="646331"/>
          </a:xfrm>
          <a:prstGeom prst="rect">
            <a:avLst/>
          </a:prstGeom>
          <a:noFill/>
        </p:spPr>
        <p:txBody>
          <a:bodyPr wrap="square" rtlCol="0">
            <a:spAutoFit/>
          </a:bodyPr>
          <a:lstStyle/>
          <a:p>
            <a:pPr algn="r"/>
            <a:r>
              <a:rPr lang="en-US" sz="3600" dirty="0"/>
              <a:t>{</a:t>
            </a:r>
          </a:p>
        </p:txBody>
      </p:sp>
      <p:sp>
        <p:nvSpPr>
          <p:cNvPr id="36" name="TextBox 35">
            <a:extLst>
              <a:ext uri="{FF2B5EF4-FFF2-40B4-BE49-F238E27FC236}">
                <a16:creationId xmlns:a16="http://schemas.microsoft.com/office/drawing/2014/main" id="{64ADDB4E-E780-4CFF-957F-86902634EAE7}"/>
              </a:ext>
            </a:extLst>
          </p:cNvPr>
          <p:cNvSpPr txBox="1"/>
          <p:nvPr/>
        </p:nvSpPr>
        <p:spPr>
          <a:xfrm>
            <a:off x="0" y="5969764"/>
            <a:ext cx="2360396" cy="646331"/>
          </a:xfrm>
          <a:prstGeom prst="rect">
            <a:avLst/>
          </a:prstGeom>
          <a:noFill/>
        </p:spPr>
        <p:txBody>
          <a:bodyPr wrap="square" rtlCol="0">
            <a:spAutoFit/>
          </a:bodyPr>
          <a:lstStyle/>
          <a:p>
            <a:pPr algn="ctr"/>
            <a:r>
              <a:rPr lang="en-US" dirty="0"/>
              <a:t>Quartiles and means of dunes and sandstones</a:t>
            </a:r>
          </a:p>
        </p:txBody>
      </p:sp>
      <p:sp>
        <p:nvSpPr>
          <p:cNvPr id="37" name="TextBox 36">
            <a:extLst>
              <a:ext uri="{FF2B5EF4-FFF2-40B4-BE49-F238E27FC236}">
                <a16:creationId xmlns:a16="http://schemas.microsoft.com/office/drawing/2014/main" id="{63ADEA90-B0B2-4C88-9000-D7AD36D79BC2}"/>
              </a:ext>
            </a:extLst>
          </p:cNvPr>
          <p:cNvSpPr txBox="1"/>
          <p:nvPr/>
        </p:nvSpPr>
        <p:spPr>
          <a:xfrm>
            <a:off x="6731583" y="6504677"/>
            <a:ext cx="390525" cy="276999"/>
          </a:xfrm>
          <a:prstGeom prst="rect">
            <a:avLst/>
          </a:prstGeom>
          <a:noFill/>
        </p:spPr>
        <p:txBody>
          <a:bodyPr wrap="square" rtlCol="0">
            <a:spAutoFit/>
          </a:bodyPr>
          <a:lstStyle/>
          <a:p>
            <a:pPr algn="ctr"/>
            <a:r>
              <a:rPr lang="en-US" sz="1200" dirty="0"/>
              <a:t>24</a:t>
            </a:r>
          </a:p>
        </p:txBody>
      </p:sp>
      <p:sp>
        <p:nvSpPr>
          <p:cNvPr id="38" name="TextBox 37">
            <a:extLst>
              <a:ext uri="{FF2B5EF4-FFF2-40B4-BE49-F238E27FC236}">
                <a16:creationId xmlns:a16="http://schemas.microsoft.com/office/drawing/2014/main" id="{678865BE-F68C-437C-9341-C5F57DEFE34C}"/>
              </a:ext>
            </a:extLst>
          </p:cNvPr>
          <p:cNvSpPr txBox="1"/>
          <p:nvPr/>
        </p:nvSpPr>
        <p:spPr>
          <a:xfrm>
            <a:off x="7315286" y="5809362"/>
            <a:ext cx="390525" cy="276999"/>
          </a:xfrm>
          <a:prstGeom prst="rect">
            <a:avLst/>
          </a:prstGeom>
          <a:noFill/>
        </p:spPr>
        <p:txBody>
          <a:bodyPr wrap="square" rtlCol="0">
            <a:spAutoFit/>
          </a:bodyPr>
          <a:lstStyle/>
          <a:p>
            <a:pPr algn="ctr"/>
            <a:r>
              <a:rPr lang="en-US" sz="1200" dirty="0"/>
              <a:t>27</a:t>
            </a:r>
          </a:p>
        </p:txBody>
      </p:sp>
      <p:sp>
        <p:nvSpPr>
          <p:cNvPr id="39" name="TextBox 38">
            <a:extLst>
              <a:ext uri="{FF2B5EF4-FFF2-40B4-BE49-F238E27FC236}">
                <a16:creationId xmlns:a16="http://schemas.microsoft.com/office/drawing/2014/main" id="{3A66CD14-3C58-48F7-80B9-425DD4CF7EAC}"/>
              </a:ext>
            </a:extLst>
          </p:cNvPr>
          <p:cNvSpPr txBox="1"/>
          <p:nvPr/>
        </p:nvSpPr>
        <p:spPr>
          <a:xfrm>
            <a:off x="5000625" y="6504677"/>
            <a:ext cx="491345" cy="276999"/>
          </a:xfrm>
          <a:prstGeom prst="rect">
            <a:avLst/>
          </a:prstGeom>
          <a:noFill/>
        </p:spPr>
        <p:txBody>
          <a:bodyPr wrap="square" rtlCol="0">
            <a:spAutoFit/>
          </a:bodyPr>
          <a:lstStyle/>
          <a:p>
            <a:pPr algn="ctr"/>
            <a:r>
              <a:rPr lang="en-US" sz="1200" dirty="0"/>
              <a:t>15.5</a:t>
            </a:r>
          </a:p>
        </p:txBody>
      </p:sp>
      <p:sp>
        <p:nvSpPr>
          <p:cNvPr id="40" name="TextBox 39">
            <a:extLst>
              <a:ext uri="{FF2B5EF4-FFF2-40B4-BE49-F238E27FC236}">
                <a16:creationId xmlns:a16="http://schemas.microsoft.com/office/drawing/2014/main" id="{3752868F-BE2F-4482-835B-6A63A95F1CBF}"/>
              </a:ext>
            </a:extLst>
          </p:cNvPr>
          <p:cNvSpPr txBox="1"/>
          <p:nvPr/>
        </p:nvSpPr>
        <p:spPr>
          <a:xfrm>
            <a:off x="3788353" y="5761994"/>
            <a:ext cx="390525" cy="276999"/>
          </a:xfrm>
          <a:prstGeom prst="rect">
            <a:avLst/>
          </a:prstGeom>
          <a:noFill/>
        </p:spPr>
        <p:txBody>
          <a:bodyPr wrap="square" rtlCol="0">
            <a:spAutoFit/>
          </a:bodyPr>
          <a:lstStyle/>
          <a:p>
            <a:pPr algn="ctr"/>
            <a:r>
              <a:rPr lang="en-US" sz="1200" dirty="0"/>
              <a:t>9</a:t>
            </a:r>
          </a:p>
        </p:txBody>
      </p:sp>
      <p:sp>
        <p:nvSpPr>
          <p:cNvPr id="41" name="TextBox 40">
            <a:extLst>
              <a:ext uri="{FF2B5EF4-FFF2-40B4-BE49-F238E27FC236}">
                <a16:creationId xmlns:a16="http://schemas.microsoft.com/office/drawing/2014/main" id="{5237CC25-B5C9-4781-AC75-17989AD8C1CC}"/>
              </a:ext>
            </a:extLst>
          </p:cNvPr>
          <p:cNvSpPr txBox="1"/>
          <p:nvPr/>
        </p:nvSpPr>
        <p:spPr>
          <a:xfrm>
            <a:off x="5867615" y="6504677"/>
            <a:ext cx="491345" cy="276999"/>
          </a:xfrm>
          <a:prstGeom prst="rect">
            <a:avLst/>
          </a:prstGeom>
          <a:noFill/>
        </p:spPr>
        <p:txBody>
          <a:bodyPr wrap="square" rtlCol="0">
            <a:spAutoFit/>
          </a:bodyPr>
          <a:lstStyle/>
          <a:p>
            <a:pPr algn="ctr"/>
            <a:r>
              <a:rPr lang="en-US" sz="1200" dirty="0"/>
              <a:t>19.8</a:t>
            </a:r>
          </a:p>
        </p:txBody>
      </p:sp>
      <p:sp>
        <p:nvSpPr>
          <p:cNvPr id="42" name="TextBox 41">
            <a:extLst>
              <a:ext uri="{FF2B5EF4-FFF2-40B4-BE49-F238E27FC236}">
                <a16:creationId xmlns:a16="http://schemas.microsoft.com/office/drawing/2014/main" id="{C68F80EE-488E-4869-B1BA-0D49F1DCBA9D}"/>
              </a:ext>
            </a:extLst>
          </p:cNvPr>
          <p:cNvSpPr txBox="1"/>
          <p:nvPr/>
        </p:nvSpPr>
        <p:spPr>
          <a:xfrm>
            <a:off x="5432531" y="5809362"/>
            <a:ext cx="491345" cy="276999"/>
          </a:xfrm>
          <a:prstGeom prst="rect">
            <a:avLst/>
          </a:prstGeom>
          <a:noFill/>
        </p:spPr>
        <p:txBody>
          <a:bodyPr wrap="square" rtlCol="0">
            <a:spAutoFit/>
          </a:bodyPr>
          <a:lstStyle/>
          <a:p>
            <a:pPr algn="ctr"/>
            <a:r>
              <a:rPr lang="en-US" sz="1200" dirty="0"/>
              <a:t>17.8</a:t>
            </a:r>
          </a:p>
        </p:txBody>
      </p:sp>
      <p:sp>
        <p:nvSpPr>
          <p:cNvPr id="32" name="TextBox 31">
            <a:extLst>
              <a:ext uri="{FF2B5EF4-FFF2-40B4-BE49-F238E27FC236}">
                <a16:creationId xmlns:a16="http://schemas.microsoft.com/office/drawing/2014/main" id="{9B75C536-3D8E-4CF5-B691-D38771F33735}"/>
              </a:ext>
            </a:extLst>
          </p:cNvPr>
          <p:cNvSpPr txBox="1"/>
          <p:nvPr/>
        </p:nvSpPr>
        <p:spPr>
          <a:xfrm>
            <a:off x="10463475" y="5984490"/>
            <a:ext cx="1048624" cy="369332"/>
          </a:xfrm>
          <a:prstGeom prst="rect">
            <a:avLst/>
          </a:prstGeom>
          <a:noFill/>
        </p:spPr>
        <p:txBody>
          <a:bodyPr wrap="square" rtlCol="0">
            <a:spAutoFit/>
          </a:bodyPr>
          <a:lstStyle/>
          <a:p>
            <a:r>
              <a:rPr lang="en-US" dirty="0">
                <a:solidFill>
                  <a:schemeClr val="accent2">
                    <a:lumMod val="75000"/>
                  </a:schemeClr>
                </a:solidFill>
              </a:rPr>
              <a:t>dunes</a:t>
            </a:r>
          </a:p>
        </p:txBody>
      </p:sp>
      <p:sp>
        <p:nvSpPr>
          <p:cNvPr id="34" name="TextBox 33">
            <a:extLst>
              <a:ext uri="{FF2B5EF4-FFF2-40B4-BE49-F238E27FC236}">
                <a16:creationId xmlns:a16="http://schemas.microsoft.com/office/drawing/2014/main" id="{3F50C21D-00A3-42F9-BC0E-BEBD55FCA381}"/>
              </a:ext>
            </a:extLst>
          </p:cNvPr>
          <p:cNvSpPr txBox="1"/>
          <p:nvPr/>
        </p:nvSpPr>
        <p:spPr>
          <a:xfrm>
            <a:off x="9058840" y="6199729"/>
            <a:ext cx="1275125" cy="369332"/>
          </a:xfrm>
          <a:prstGeom prst="rect">
            <a:avLst/>
          </a:prstGeom>
          <a:noFill/>
        </p:spPr>
        <p:txBody>
          <a:bodyPr wrap="square" rtlCol="0">
            <a:spAutoFit/>
          </a:bodyPr>
          <a:lstStyle/>
          <a:p>
            <a:r>
              <a:rPr lang="en-US" dirty="0">
                <a:solidFill>
                  <a:schemeClr val="accent1"/>
                </a:solidFill>
              </a:rPr>
              <a:t>sandstones</a:t>
            </a:r>
          </a:p>
        </p:txBody>
      </p:sp>
      <p:sp>
        <p:nvSpPr>
          <p:cNvPr id="44" name="Title 1">
            <a:extLst>
              <a:ext uri="{FF2B5EF4-FFF2-40B4-BE49-F238E27FC236}">
                <a16:creationId xmlns:a16="http://schemas.microsoft.com/office/drawing/2014/main" id="{5A4756D6-60E9-4022-88AC-3C259F64C8E2}"/>
              </a:ext>
            </a:extLst>
          </p:cNvPr>
          <p:cNvSpPr>
            <a:spLocks noGrp="1"/>
          </p:cNvSpPr>
          <p:nvPr>
            <p:ph type="title"/>
          </p:nvPr>
        </p:nvSpPr>
        <p:spPr>
          <a:xfrm>
            <a:off x="196937" y="198875"/>
            <a:ext cx="8861903" cy="1900780"/>
          </a:xfrm>
        </p:spPr>
        <p:txBody>
          <a:bodyPr>
            <a:noAutofit/>
          </a:bodyPr>
          <a:lstStyle/>
          <a:p>
            <a:r>
              <a:rPr lang="en-US" dirty="0"/>
              <a:t>Results: 2) Sandstones and eolian dunes have different standard deviations</a:t>
            </a:r>
          </a:p>
        </p:txBody>
      </p:sp>
    </p:spTree>
    <p:extLst>
      <p:ext uri="{BB962C8B-B14F-4D97-AF65-F5344CB8AC3E}">
        <p14:creationId xmlns:p14="http://schemas.microsoft.com/office/powerpoint/2010/main" val="293160830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38.7"/>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6425</TotalTime>
  <Words>4498</Words>
  <Application>Microsoft Office PowerPoint</Application>
  <PresentationFormat>Widescreen</PresentationFormat>
  <Paragraphs>427</Paragraphs>
  <Slides>18</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Minion Pro</vt:lpstr>
      <vt:lpstr>Roboto</vt:lpstr>
      <vt:lpstr>Office Theme</vt:lpstr>
      <vt:lpstr>Worksheet</vt:lpstr>
      <vt:lpstr>A COMPARISON OF DIP ANGLES FROM ANCIENT CROSS-BEDDED SANDSTONES AND MODERN EOLIAN DUNES</vt:lpstr>
      <vt:lpstr>Background: Comparison of Coconino and Nebraska Sandhills dip angles</vt:lpstr>
      <vt:lpstr>Background</vt:lpstr>
      <vt:lpstr>Data: Sandstones</vt:lpstr>
      <vt:lpstr>PowerPoint Presentation</vt:lpstr>
      <vt:lpstr>Methods—when data are presented as polar plots</vt:lpstr>
      <vt:lpstr>Methods—data reported as number of measurements and a mean: calculate a weighted mean</vt:lpstr>
      <vt:lpstr>Results: 1) Sandstones and eolian dunes have similar central tendencies</vt:lpstr>
      <vt:lpstr>Results: 2) Sandstones and eolian dunes have different standard deviations</vt:lpstr>
      <vt:lpstr>Results: 3) Sandstones rarely have dips &lt; 10° and &gt;30°; they are common in eolian dunes</vt:lpstr>
      <vt:lpstr>Compaction/erosion can’t explain the differences in dip angles between dunes and sandstones</vt:lpstr>
      <vt:lpstr>Results: 4) Sandstone cross-bed dips are similar, despite set thickness</vt:lpstr>
      <vt:lpstr>PowerPoint Presentation</vt:lpstr>
      <vt:lpstr>Is “steep” an optical illusion if cross-bed sets are thick?</vt:lpstr>
      <vt:lpstr>Results: 5) Coconino, Wescogame and Tapeats means cannot be differentiated</vt:lpstr>
      <vt:lpstr>Concluding Remarks</vt:lpstr>
      <vt:lpstr>References</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the inclination (dip) of cross-bedded sandstone units</dc:title>
  <dc:creator>Annon</dc:creator>
  <cp:lastModifiedBy>Annon</cp:lastModifiedBy>
  <cp:revision>117</cp:revision>
  <cp:lastPrinted>2021-09-15T16:34:00Z</cp:lastPrinted>
  <dcterms:created xsi:type="dcterms:W3CDTF">2021-07-26T13:10:03Z</dcterms:created>
  <dcterms:modified xsi:type="dcterms:W3CDTF">2021-09-20T15:44:48Z</dcterms:modified>
</cp:coreProperties>
</file>