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73" r:id="rId3"/>
    <p:sldId id="276" r:id="rId4"/>
    <p:sldId id="281" r:id="rId5"/>
    <p:sldId id="263" r:id="rId6"/>
    <p:sldId id="277" r:id="rId7"/>
    <p:sldId id="305" r:id="rId8"/>
    <p:sldId id="265" r:id="rId9"/>
    <p:sldId id="304" r:id="rId10"/>
    <p:sldId id="292" r:id="rId11"/>
    <p:sldId id="288" r:id="rId12"/>
    <p:sldId id="279" r:id="rId13"/>
    <p:sldId id="294" r:id="rId14"/>
    <p:sldId id="295" r:id="rId15"/>
    <p:sldId id="300" r:id="rId16"/>
    <p:sldId id="296" r:id="rId17"/>
    <p:sldId id="297" r:id="rId18"/>
    <p:sldId id="293" r:id="rId19"/>
    <p:sldId id="287" r:id="rId20"/>
    <p:sldId id="302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5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9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30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25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1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3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9E5143A-307F-47CD-8521-ABE0342C640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5624645-B9F7-4FD3-9F85-2C709178D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8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18206" cy="1325563"/>
          </a:xfrm>
        </p:spPr>
        <p:txBody>
          <a:bodyPr>
            <a:normAutofit/>
          </a:bodyPr>
          <a:lstStyle/>
          <a:p>
            <a:r>
              <a:rPr lang="en-US" dirty="0"/>
              <a:t>Dam removals and environmental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8" y="4987638"/>
            <a:ext cx="12086122" cy="1870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Josh Galster, Montclair State University</a:t>
            </a:r>
          </a:p>
          <a:p>
            <a:pPr marL="0" indent="0" algn="ctr">
              <a:buNone/>
            </a:pPr>
            <a:r>
              <a:rPr lang="en-US" dirty="0"/>
              <a:t>George Galster, Wayne State University</a:t>
            </a:r>
          </a:p>
          <a:p>
            <a:pPr marL="0" indent="0" algn="ctr">
              <a:buNone/>
            </a:pPr>
            <a:r>
              <a:rPr lang="en-US" dirty="0"/>
              <a:t>GSA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6ACDB-3549-4479-B7B2-36E4AE6A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26" y="1088570"/>
            <a:ext cx="6667953" cy="37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OK, but could these differences be explained by differences in dam characteristics?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</a:t>
            </a:r>
          </a:p>
          <a:p>
            <a:r>
              <a:rPr lang="en-US" dirty="0"/>
              <a:t>Height</a:t>
            </a:r>
          </a:p>
          <a:p>
            <a:r>
              <a:rPr lang="en-US" dirty="0"/>
              <a:t>Purpose</a:t>
            </a:r>
          </a:p>
          <a:p>
            <a:r>
              <a:rPr lang="en-US" dirty="0"/>
              <a:t>Construction material</a:t>
            </a:r>
          </a:p>
          <a:p>
            <a:endParaRPr lang="en-US" dirty="0"/>
          </a:p>
          <a:p>
            <a:r>
              <a:rPr lang="en-US" dirty="0"/>
              <a:t>As in, what if all the smaller or older dams are in predominantly white neighborhoods?  And regional differences?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Ordinary Least Squares (OLS) to estimate the parameters of a linear model of the probability that a dam is removed from 2010 to 2018</a:t>
            </a:r>
          </a:p>
          <a:p>
            <a:r>
              <a:rPr lang="en-US" dirty="0"/>
              <a:t>OLS produces linear coefficients for each variable. + is more likely to be removed, - is less likely to be removed.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Northeast leading the way in removals, South lagging behind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12742"/>
              </p:ext>
            </p:extLst>
          </p:nvPr>
        </p:nvGraphicFramePr>
        <p:xfrm>
          <a:off x="163628" y="1790302"/>
          <a:ext cx="11614635" cy="4379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val="3358964589"/>
                    </a:ext>
                  </a:extLst>
                </a:gridCol>
                <a:gridCol w="1511166">
                  <a:extLst>
                    <a:ext uri="{9D8B030D-6E8A-4147-A177-3AD203B41FA5}">
                      <a16:colId xmlns:a16="http://schemas.microsoft.com/office/drawing/2014/main" val="4195842282"/>
                    </a:ext>
                  </a:extLst>
                </a:gridCol>
                <a:gridCol w="2310063">
                  <a:extLst>
                    <a:ext uri="{9D8B030D-6E8A-4147-A177-3AD203B41FA5}">
                      <a16:colId xmlns:a16="http://schemas.microsoft.com/office/drawing/2014/main" val="2275770893"/>
                    </a:ext>
                  </a:extLst>
                </a:gridCol>
                <a:gridCol w="2396691">
                  <a:extLst>
                    <a:ext uri="{9D8B030D-6E8A-4147-A177-3AD203B41FA5}">
                      <a16:colId xmlns:a16="http://schemas.microsoft.com/office/drawing/2014/main" val="3121742847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956432585"/>
                    </a:ext>
                  </a:extLst>
                </a:gridCol>
                <a:gridCol w="2066223">
                  <a:extLst>
                    <a:ext uri="{9D8B030D-6E8A-4147-A177-3AD203B41FA5}">
                      <a16:colId xmlns:a16="http://schemas.microsoft.com/office/drawing/2014/main" val="617904027"/>
                    </a:ext>
                  </a:extLst>
                </a:gridCol>
              </a:tblGrid>
              <a:tr h="41155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Number of U.S. Dams and Dams Removed, by Region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87847"/>
                  </a:ext>
                </a:extLst>
              </a:tr>
              <a:tr h="41155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Number of Dams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94198"/>
                  </a:ext>
                </a:extLst>
              </a:tr>
              <a:tr h="7947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Region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Total 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% Share of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Not Removed</a:t>
                      </a:r>
                      <a:br>
                        <a:rPr lang="en-US" sz="2400" u="none" strike="noStrike">
                          <a:effectLst/>
                        </a:rPr>
                      </a:br>
                      <a:r>
                        <a:rPr lang="en-US" sz="2400" u="none" strike="noStrike">
                          <a:effectLst/>
                        </a:rPr>
                        <a:t>2010-2018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Removed </a:t>
                      </a:r>
                      <a:br>
                        <a:rPr lang="en-US" sz="2400" u="none" strike="noStrike">
                          <a:effectLst/>
                        </a:rPr>
                      </a:br>
                      <a:r>
                        <a:rPr lang="en-US" sz="2400" u="none" strike="noStrike">
                          <a:effectLst/>
                        </a:rPr>
                        <a:t>2010-2018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% 2010 Dams</a:t>
                      </a:r>
                      <a:br>
                        <a:rPr lang="en-US" sz="2400" u="none" strike="noStrike">
                          <a:effectLst/>
                        </a:rPr>
                      </a:br>
                      <a:r>
                        <a:rPr lang="en-US" sz="2400" u="none" strike="noStrike">
                          <a:effectLst/>
                        </a:rPr>
                        <a:t>Removed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5565"/>
                  </a:ext>
                </a:extLst>
              </a:tr>
              <a:tr h="763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Northeast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8,598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                 9.4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             8,289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986920"/>
                  </a:ext>
                </a:extLst>
              </a:tr>
              <a:tr h="411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South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40,521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                     44.2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          40,456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21198"/>
                  </a:ext>
                </a:extLst>
              </a:tr>
              <a:tr h="763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Midwest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29,690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               32.4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          29,540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415169"/>
                  </a:ext>
                </a:extLst>
              </a:tr>
              <a:tr h="411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West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12,950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               14.1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                 12,805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07106"/>
                  </a:ext>
                </a:extLst>
              </a:tr>
              <a:tr h="411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    91,759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                   100.0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                 91,090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669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0.7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67390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48B89-E370-4232-BD6C-71486E6AD313}"/>
              </a:ext>
            </a:extLst>
          </p:cNvPr>
          <p:cNvSpPr/>
          <p:nvPr/>
        </p:nvSpPr>
        <p:spPr>
          <a:xfrm>
            <a:off x="7739405" y="3786798"/>
            <a:ext cx="4038857" cy="9171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Nationwide data from Ordinary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likely to be removed if:</a:t>
            </a:r>
          </a:p>
          <a:p>
            <a:pPr lvl="1"/>
            <a:r>
              <a:rPr lang="en-US" dirty="0"/>
              <a:t>Hydroelectric</a:t>
            </a:r>
          </a:p>
          <a:p>
            <a:pPr lvl="1"/>
            <a:r>
              <a:rPr lang="en-US" dirty="0"/>
              <a:t>Made from Masonry; Concrete; Concrete w/other</a:t>
            </a:r>
          </a:p>
          <a:p>
            <a:pPr lvl="1"/>
            <a:r>
              <a:rPr lang="en-US" dirty="0"/>
              <a:t>Older dams</a:t>
            </a:r>
          </a:p>
          <a:p>
            <a:pPr lvl="1"/>
            <a:r>
              <a:rPr lang="en-US" dirty="0"/>
              <a:t>Shorter dams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 likely to removed if:</a:t>
            </a:r>
          </a:p>
          <a:p>
            <a:pPr lvl="1"/>
            <a:r>
              <a:rPr lang="en-US" dirty="0"/>
              <a:t>Irrigation; Flood control; or Recreation</a:t>
            </a:r>
          </a:p>
          <a:p>
            <a:pPr lvl="1"/>
            <a:r>
              <a:rPr lang="en-US" dirty="0"/>
              <a:t>Made from Earth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When controlling for dam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8584" y="1810062"/>
            <a:ext cx="5025216" cy="4351338"/>
          </a:xfrm>
        </p:spPr>
        <p:txBody>
          <a:bodyPr>
            <a:normAutofit/>
          </a:bodyPr>
          <a:lstStyle/>
          <a:p>
            <a:r>
              <a:rPr lang="en-US" dirty="0"/>
              <a:t>Controlling for dam age, height, construction material, and purpose.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787918"/>
            <a:ext cx="5033960" cy="4351338"/>
          </a:xfrm>
        </p:spPr>
        <p:txBody>
          <a:bodyPr>
            <a:normAutofit/>
          </a:bodyPr>
          <a:lstStyle/>
          <a:p>
            <a:r>
              <a:rPr lang="en-US" b="1" dirty="0"/>
              <a:t>Northeast</a:t>
            </a:r>
            <a:r>
              <a:rPr lang="en-US" dirty="0"/>
              <a:t> had no racial differences in dam removals</a:t>
            </a:r>
          </a:p>
          <a:p>
            <a:r>
              <a:rPr lang="en-US" dirty="0"/>
              <a:t> </a:t>
            </a:r>
            <a:r>
              <a:rPr lang="en-US" b="1" dirty="0"/>
              <a:t>Midwest and West </a:t>
            </a:r>
            <a:r>
              <a:rPr lang="en-US" dirty="0"/>
              <a:t>had dam removals in slightly </a:t>
            </a:r>
            <a:r>
              <a:rPr lang="en-US" b="1" i="1" dirty="0"/>
              <a:t>less</a:t>
            </a:r>
            <a:r>
              <a:rPr lang="en-US" dirty="0"/>
              <a:t> white areas compared to where dams are.</a:t>
            </a:r>
          </a:p>
          <a:p>
            <a:endParaRPr lang="en-US" dirty="0"/>
          </a:p>
          <a:p>
            <a:r>
              <a:rPr lang="en-US" b="1" dirty="0"/>
              <a:t>South</a:t>
            </a:r>
            <a:r>
              <a:rPr lang="en-US" dirty="0"/>
              <a:t> had dam removals from areas with </a:t>
            </a:r>
            <a:r>
              <a:rPr lang="en-US" b="1" dirty="0"/>
              <a:t>more</a:t>
            </a:r>
            <a:r>
              <a:rPr lang="en-US" dirty="0"/>
              <a:t> white residents.</a:t>
            </a:r>
          </a:p>
        </p:txBody>
      </p:sp>
    </p:spTree>
    <p:extLst>
      <p:ext uri="{BB962C8B-B14F-4D97-AF65-F5344CB8AC3E}">
        <p14:creationId xmlns:p14="http://schemas.microsoft.com/office/powerpoint/2010/main" val="4450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Southern dam removal ownership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111191"/>
            <a:ext cx="10515600" cy="30657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dam removals (n =19) by </a:t>
            </a:r>
            <a:r>
              <a:rPr lang="en-US" b="1" i="1" dirty="0"/>
              <a:t>state and local</a:t>
            </a:r>
            <a:r>
              <a:rPr lang="en-US" dirty="0"/>
              <a:t> governments account for the racial difference in the South.</a:t>
            </a:r>
          </a:p>
          <a:p>
            <a:endParaRPr lang="en-US" dirty="0"/>
          </a:p>
          <a:p>
            <a:r>
              <a:rPr lang="en-US" dirty="0"/>
              <a:t>Southern states have few law regulating dam removal, and local decision-makers have a lot freedom when deciding which dams to remove. Even if the disparate impact is unintentional it is still discrimination.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8395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Federal, private, and utility-owned dam removals (n = 23) in the South are not demographically different from the remaining dams.</a:t>
            </a:r>
          </a:p>
        </p:txBody>
      </p:sp>
    </p:spTree>
    <p:extLst>
      <p:ext uri="{BB962C8B-B14F-4D97-AF65-F5344CB8AC3E}">
        <p14:creationId xmlns:p14="http://schemas.microsoft.com/office/powerpoint/2010/main" val="4038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Nationally dam removals have occurred in areas with whiter populations.</a:t>
            </a:r>
          </a:p>
          <a:p>
            <a:endParaRPr lang="en-US" dirty="0"/>
          </a:p>
          <a:p>
            <a:r>
              <a:rPr lang="en-US" dirty="0"/>
              <a:t>Particularly true of state &amp; locally-owned dams in the South.</a:t>
            </a:r>
          </a:p>
          <a:p>
            <a:endParaRPr lang="en-US" dirty="0"/>
          </a:p>
          <a:p>
            <a:r>
              <a:rPr lang="en-US" dirty="0"/>
              <a:t>Dam removals, as a subset of the larger topic of river restoration, be more mindful of environmental justice factors such as the local populations near our projects.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8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Nationwide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only racial/ethnic data is used, dam removals occur in whiter areas.</a:t>
            </a:r>
          </a:p>
          <a:p>
            <a:endParaRPr lang="en-US" dirty="0"/>
          </a:p>
          <a:p>
            <a:r>
              <a:rPr lang="en-US" dirty="0"/>
              <a:t>This has been used to demonstrate a disparate impact.  (Banzhaf, La &amp; Timmins, 2015)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Adding other variables can suggest regional differences or differences in dam characteristics</a:t>
            </a:r>
          </a:p>
          <a:p>
            <a:endParaRPr lang="en-US" dirty="0"/>
          </a:p>
          <a:p>
            <a:r>
              <a:rPr lang="en-US" dirty="0"/>
              <a:t>Adding variables can also potentially  explain WHY there are disparate racial impacts. </a:t>
            </a:r>
          </a:p>
        </p:txBody>
      </p:sp>
    </p:spTree>
    <p:extLst>
      <p:ext uri="{BB962C8B-B14F-4D97-AF65-F5344CB8AC3E}">
        <p14:creationId xmlns:p14="http://schemas.microsoft.com/office/powerpoint/2010/main" val="19891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association between the racial / ethnic composition of the census tract and the probability of a dam being removed persist after dam age, height, type, and purpose are controlled?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Dam variables:  purpose, height, age, construction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3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Dam removals are important, deliberate disturbances to fluvial systems with (ideally) net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352907"/>
            <a:ext cx="10233800" cy="3824056"/>
          </a:xfrm>
        </p:spPr>
        <p:txBody>
          <a:bodyPr/>
          <a:lstStyle/>
          <a:p>
            <a:r>
              <a:rPr lang="en-US" dirty="0"/>
              <a:t>Improve various biological, physical, and chemical metrics in the river.</a:t>
            </a:r>
          </a:p>
          <a:p>
            <a:r>
              <a:rPr lang="en-US" dirty="0"/>
              <a:t>But, who are the local populations benefiting from these dam removals?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7C485-0349-4A62-BA6B-EFCB05FBD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59" y="3827283"/>
            <a:ext cx="3666146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6D276-CE44-4523-9C7D-C5522637B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49" y="3827283"/>
            <a:ext cx="36661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34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7035-BE3C-44BF-ABF1-0BFF02A3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D57478-6F43-4D54-AD85-3DB7B5015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43" y="2072082"/>
            <a:ext cx="6957314" cy="4420793"/>
          </a:xfrm>
        </p:spPr>
      </p:pic>
    </p:spTree>
    <p:extLst>
      <p:ext uri="{BB962C8B-B14F-4D97-AF65-F5344CB8AC3E}">
        <p14:creationId xmlns:p14="http://schemas.microsoft.com/office/powerpoint/2010/main" val="87921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5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Dam removals and environmental justice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Communities of color are disproportionately exposed to environmental burdens such as contaminated soil, air, and water.</a:t>
            </a:r>
          </a:p>
          <a:p>
            <a:endParaRPr lang="en-US" dirty="0"/>
          </a:p>
          <a:p>
            <a:r>
              <a:rPr lang="en-US" dirty="0"/>
              <a:t>If dam removals are a net benefit… how are they distributed?</a:t>
            </a:r>
          </a:p>
          <a:p>
            <a:endParaRPr lang="en-US" dirty="0"/>
          </a:p>
          <a:p>
            <a:r>
              <a:rPr lang="en-US" dirty="0"/>
              <a:t>Who are the local populations that are benefitting?</a:t>
            </a:r>
          </a:p>
          <a:p>
            <a:endParaRPr lang="en-US" dirty="0"/>
          </a:p>
          <a:p>
            <a:r>
              <a:rPr lang="en-US" dirty="0"/>
              <a:t>Dam removals, and river restoration efforts in general, have not sufficiently included environmental justice issues.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9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More dams are being removed recently, and most are small and not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05" t="21433" r="23210" b="8992"/>
          <a:stretch/>
        </p:blipFill>
        <p:spPr>
          <a:xfrm>
            <a:off x="2056391" y="1333157"/>
            <a:ext cx="7662644" cy="5061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1727200"/>
            <a:ext cx="258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Bellmore et al. 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4BA97-3696-4B9E-B229-71571916A726}"/>
              </a:ext>
            </a:extLst>
          </p:cNvPr>
          <p:cNvSpPr/>
          <p:nvPr/>
        </p:nvSpPr>
        <p:spPr>
          <a:xfrm>
            <a:off x="10050038" y="6474817"/>
            <a:ext cx="222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Bellmore et al. (2017) </a:t>
            </a:r>
          </a:p>
        </p:txBody>
      </p:sp>
    </p:spTree>
    <p:extLst>
      <p:ext uri="{BB962C8B-B14F-4D97-AF65-F5344CB8AC3E}">
        <p14:creationId xmlns:p14="http://schemas.microsoft.com/office/powerpoint/2010/main" val="16884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5" y="169228"/>
            <a:ext cx="1189386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Dam removals in US: not evenly distributed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360" y="1249679"/>
            <a:ext cx="10233800" cy="4256723"/>
          </a:xfrm>
        </p:spPr>
        <p:txBody>
          <a:bodyPr/>
          <a:lstStyle/>
          <a:p>
            <a:r>
              <a:rPr lang="en-US" dirty="0"/>
              <a:t>American Rivers Dam Removal Database (</a:t>
            </a:r>
            <a:r>
              <a:rPr lang="en-US" sz="2400" dirty="0"/>
              <a:t>includes Hawaii and Alaska)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97" t="37373" r="3066" b="16432"/>
          <a:stretch/>
        </p:blipFill>
        <p:spPr>
          <a:xfrm>
            <a:off x="145735" y="1770645"/>
            <a:ext cx="11893865" cy="5006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57361" y="5125780"/>
            <a:ext cx="2484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Year of Removal</a:t>
            </a:r>
          </a:p>
          <a:p>
            <a:r>
              <a:rPr lang="en-US" sz="2400" b="1" dirty="0">
                <a:solidFill>
                  <a:schemeClr val="tx1">
                    <a:lumMod val="65000"/>
                  </a:schemeClr>
                </a:solidFill>
              </a:rPr>
              <a:t>Before 2000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2000-2009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2010-2018</a:t>
            </a:r>
          </a:p>
        </p:txBody>
      </p:sp>
    </p:spTree>
    <p:extLst>
      <p:ext uri="{BB962C8B-B14F-4D97-AF65-F5344CB8AC3E}">
        <p14:creationId xmlns:p14="http://schemas.microsoft.com/office/powerpoint/2010/main" val="59621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the racial / ethnic composition where dams have been removed since 2010 significantly different from those where dams have not been removed?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715D6-0050-44A9-B3B7-F12DAE43B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5"/>
          <a:stretch/>
        </p:blipFill>
        <p:spPr>
          <a:xfrm>
            <a:off x="3078166" y="3257865"/>
            <a:ext cx="5471944" cy="2919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1F4B38-86FE-43D7-937E-C317037D7E78}"/>
              </a:ext>
            </a:extLst>
          </p:cNvPr>
          <p:cNvSpPr/>
          <p:nvPr/>
        </p:nvSpPr>
        <p:spPr>
          <a:xfrm>
            <a:off x="3258022" y="6236649"/>
            <a:ext cx="511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Musconetcong River, NJ shortly after dam removal</a:t>
            </a:r>
          </a:p>
        </p:txBody>
      </p:sp>
    </p:spTree>
    <p:extLst>
      <p:ext uri="{BB962C8B-B14F-4D97-AF65-F5344CB8AC3E}">
        <p14:creationId xmlns:p14="http://schemas.microsoft.com/office/powerpoint/2010/main" val="407363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the dams in the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/>
          </a:bodyPr>
          <a:lstStyle/>
          <a:p>
            <a:r>
              <a:rPr lang="en-US" dirty="0"/>
              <a:t>91,468 dams (yellow </a:t>
            </a:r>
            <a:r>
              <a:rPr lang="en-US" i="1" dirty="0"/>
              <a:t>dots</a:t>
            </a:r>
            <a:r>
              <a:rPr lang="en-US" dirty="0"/>
              <a:t>)</a:t>
            </a:r>
          </a:p>
          <a:p>
            <a:r>
              <a:rPr lang="en-US" dirty="0"/>
              <a:t>National Inventory of Dams from the USACE</a:t>
            </a:r>
          </a:p>
          <a:p>
            <a:r>
              <a:rPr lang="en-US" dirty="0"/>
              <a:t>Also Hawaii &amp; Alaska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23" t="26222" r="1889" b="12741"/>
          <a:stretch/>
        </p:blipFill>
        <p:spPr>
          <a:xfrm>
            <a:off x="4846234" y="2903456"/>
            <a:ext cx="7119209" cy="37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Census tract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tract has 1,200-8,000 people, with 4,000 being the goal.</a:t>
            </a:r>
          </a:p>
          <a:p>
            <a:r>
              <a:rPr lang="en-US" dirty="0"/>
              <a:t>Size varies with population density.</a:t>
            </a:r>
          </a:p>
          <a:p>
            <a:r>
              <a:rPr lang="en-US" dirty="0"/>
              <a:t>Racial characteristics self-identified.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Dam removals (triangles)</a:t>
            </a:r>
          </a:p>
          <a:p>
            <a:r>
              <a:rPr lang="en-US" dirty="0">
                <a:solidFill>
                  <a:srgbClr val="00B0F0"/>
                </a:solidFill>
              </a:rPr>
              <a:t>Existing Dams (dots)</a:t>
            </a:r>
          </a:p>
          <a:p>
            <a:r>
              <a:rPr lang="en-US" dirty="0">
                <a:solidFill>
                  <a:srgbClr val="FFCC99"/>
                </a:solidFill>
              </a:rPr>
              <a:t>Census tracts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9F0E9-2606-4965-8613-CB6516E04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6" t="14430" r="28519" b="10288"/>
          <a:stretch/>
        </p:blipFill>
        <p:spPr>
          <a:xfrm>
            <a:off x="7460373" y="91784"/>
            <a:ext cx="4592320" cy="66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50C4-D90F-4B13-BCB3-D7287D35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Nationally dams have been removed from whiter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36DB-7D1C-4CBB-886B-83DC97685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6258897"/>
            <a:ext cx="10233800" cy="571812"/>
          </a:xfrm>
        </p:spPr>
        <p:txBody>
          <a:bodyPr/>
          <a:lstStyle/>
          <a:p>
            <a:r>
              <a:rPr lang="en-US" dirty="0"/>
              <a:t>This difference is environmental racism.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44E0D6A-6956-496E-983A-763BDB2D5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450020"/>
              </p:ext>
            </p:extLst>
          </p:nvPr>
        </p:nvGraphicFramePr>
        <p:xfrm>
          <a:off x="1405289" y="1434167"/>
          <a:ext cx="9086248" cy="4824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9077">
                  <a:extLst>
                    <a:ext uri="{9D8B030D-6E8A-4147-A177-3AD203B41FA5}">
                      <a16:colId xmlns:a16="http://schemas.microsoft.com/office/drawing/2014/main" val="1746302273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033182335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118393853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1953027734"/>
                    </a:ext>
                  </a:extLst>
                </a:gridCol>
              </a:tblGrid>
              <a:tr h="33789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Population in Census Tract, 2010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915640"/>
                  </a:ext>
                </a:extLst>
              </a:tr>
              <a:tr h="10486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Racial-Ethnic Group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Dams Removed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2010-2018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(n=669)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Existing Dams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2018 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(n=91,090)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Total U.S.</a:t>
                      </a:r>
                      <a:br>
                        <a:rPr lang="en-US" sz="2400" u="none" strike="noStrike">
                          <a:effectLst/>
                        </a:rPr>
                      </a:br>
                      <a:r>
                        <a:rPr lang="en-US" sz="2400" u="none" strike="noStrike">
                          <a:effectLst/>
                        </a:rPr>
                        <a:t>Population</a:t>
                      </a:r>
                      <a:br>
                        <a:rPr lang="en-US" sz="2400" u="none" strike="noStrike">
                          <a:effectLst/>
                        </a:rPr>
                      </a:br>
                      <a:r>
                        <a:rPr lang="en-US" sz="2400" u="none" strike="noStrike">
                          <a:effectLst/>
                        </a:rPr>
                        <a:t>2019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3886263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White^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85.2%*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81.2%*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63.4%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6213712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Black^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3.4%*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8.3%*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13.4%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16480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Hispanic (any race)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15.3%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5751349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Asian^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2.4%*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0.9%*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5.9%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6424415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Native American^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0.9%*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2.0%*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6600802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Other/Multi-races^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2.1%*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1.6%*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9747277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9655228"/>
                  </a:ext>
                </a:extLst>
              </a:tr>
              <a:tr h="33789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^ non-Hispanic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7774333"/>
                  </a:ext>
                </a:extLst>
              </a:tr>
              <a:tr h="3378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* difference in means significant at p&lt;.01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97277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17BE9D-931E-479F-8707-EA119D204574}"/>
              </a:ext>
            </a:extLst>
          </p:cNvPr>
          <p:cNvSpPr/>
          <p:nvPr/>
        </p:nvSpPr>
        <p:spPr>
          <a:xfrm>
            <a:off x="1405289" y="2922309"/>
            <a:ext cx="9086248" cy="3864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6635</TotalTime>
  <Words>924</Words>
  <Application>Microsoft Office PowerPoint</Application>
  <PresentationFormat>Widescreen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Depth</vt:lpstr>
      <vt:lpstr>Dam removals and environmental justice</vt:lpstr>
      <vt:lpstr>Dam removals are important, deliberate disturbances to fluvial systems with (ideally) net benefits</vt:lpstr>
      <vt:lpstr>Dam removals and environmental justice issues</vt:lpstr>
      <vt:lpstr>More dams are being removed recently, and most are small and not studied</vt:lpstr>
      <vt:lpstr>Dam removals in US: not evenly distributed</vt:lpstr>
      <vt:lpstr>Research question 1</vt:lpstr>
      <vt:lpstr>Where are the dams in the US?</vt:lpstr>
      <vt:lpstr>2010 Census tract data</vt:lpstr>
      <vt:lpstr>Nationally dams have been removed from whiter areas</vt:lpstr>
      <vt:lpstr>OK, but could these differences be explained by differences in dam characteristics?</vt:lpstr>
      <vt:lpstr>Northeast leading the way in removals, South lagging behind</vt:lpstr>
      <vt:lpstr>Nationwide data from Ordinary Least Squares</vt:lpstr>
      <vt:lpstr>When controlling for dam characteristics:</vt:lpstr>
      <vt:lpstr>Southern dam removal ownership</vt:lpstr>
      <vt:lpstr>Conclusions</vt:lpstr>
      <vt:lpstr>PowerPoint Presentation</vt:lpstr>
      <vt:lpstr>PowerPoint Presentation</vt:lpstr>
      <vt:lpstr>Nationwide data</vt:lpstr>
      <vt:lpstr>Research question 2</vt:lpstr>
      <vt:lpstr>PowerPoint Presentation</vt:lpstr>
      <vt:lpstr>PowerPoint Presentation</vt:lpstr>
      <vt:lpstr>PowerPoint Presentation</vt:lpstr>
    </vt:vector>
  </TitlesOfParts>
  <Company>Montclair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Demographics of Dam Removal</dc:title>
  <dc:creator>Josh Galster</dc:creator>
  <cp:lastModifiedBy>Josh Galster</cp:lastModifiedBy>
  <cp:revision>81</cp:revision>
  <dcterms:created xsi:type="dcterms:W3CDTF">2019-09-21T21:54:22Z</dcterms:created>
  <dcterms:modified xsi:type="dcterms:W3CDTF">2021-10-20T15:06:50Z</dcterms:modified>
</cp:coreProperties>
</file>