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69" r:id="rId2"/>
    <p:sldId id="270" r:id="rId3"/>
    <p:sldId id="275" r:id="rId4"/>
    <p:sldId id="279" r:id="rId5"/>
    <p:sldId id="277" r:id="rId6"/>
    <p:sldId id="278" r:id="rId7"/>
    <p:sldId id="272" r:id="rId8"/>
    <p:sldId id="263" r:id="rId9"/>
    <p:sldId id="274" r:id="rId10"/>
    <p:sldId id="265" r:id="rId11"/>
    <p:sldId id="256" r:id="rId12"/>
    <p:sldId id="258" r:id="rId13"/>
    <p:sldId id="257" r:id="rId14"/>
    <p:sldId id="264" r:id="rId15"/>
    <p:sldId id="262" r:id="rId16"/>
    <p:sldId id="268" r:id="rId17"/>
    <p:sldId id="271"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vertBarState="maximized">
    <p:restoredLeft sz="27014" autoAdjust="0"/>
    <p:restoredTop sz="94660"/>
  </p:normalViewPr>
  <p:slideViewPr>
    <p:cSldViewPr snapToGrid="0" snapToObjects="1">
      <p:cViewPr>
        <p:scale>
          <a:sx n="75" d="100"/>
          <a:sy n="75" d="100"/>
        </p:scale>
        <p:origin x="-376" y="-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8C841B-FCB3-EA4E-BFDD-1DD0F8B62690}" type="datetimeFigureOut">
              <a:rPr lang="en-US" smtClean="0"/>
              <a:pPr/>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C841B-FCB3-EA4E-BFDD-1DD0F8B62690}" type="datetimeFigureOut">
              <a:rPr lang="en-US" smtClean="0"/>
              <a:pPr/>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C841B-FCB3-EA4E-BFDD-1DD0F8B62690}" type="datetimeFigureOut">
              <a:rPr lang="en-US" smtClean="0"/>
              <a:pPr/>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C841B-FCB3-EA4E-BFDD-1DD0F8B62690}" type="datetimeFigureOut">
              <a:rPr lang="en-US" smtClean="0"/>
              <a:pPr/>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8C841B-FCB3-EA4E-BFDD-1DD0F8B62690}" type="datetimeFigureOut">
              <a:rPr lang="en-US" smtClean="0"/>
              <a:pPr/>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8C841B-FCB3-EA4E-BFDD-1DD0F8B62690}" type="datetimeFigureOut">
              <a:rPr lang="en-US" smtClean="0"/>
              <a:pPr/>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8C841B-FCB3-EA4E-BFDD-1DD0F8B62690}" type="datetimeFigureOut">
              <a:rPr lang="en-US" smtClean="0"/>
              <a:pPr/>
              <a:t>10/19/21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8C841B-FCB3-EA4E-BFDD-1DD0F8B62690}" type="datetimeFigureOut">
              <a:rPr lang="en-US" smtClean="0"/>
              <a:pPr/>
              <a:t>10/19/21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C841B-FCB3-EA4E-BFDD-1DD0F8B62690}" type="datetimeFigureOut">
              <a:rPr lang="en-US" smtClean="0"/>
              <a:pPr/>
              <a:t>10/19/21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C841B-FCB3-EA4E-BFDD-1DD0F8B62690}" type="datetimeFigureOut">
              <a:rPr lang="en-US" smtClean="0"/>
              <a:pPr/>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C841B-FCB3-EA4E-BFDD-1DD0F8B62690}" type="datetimeFigureOut">
              <a:rPr lang="en-US" smtClean="0"/>
              <a:pPr/>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5933E-E941-534B-8E12-D8AB6C9624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C841B-FCB3-EA4E-BFDD-1DD0F8B62690}" type="datetimeFigureOut">
              <a:rPr lang="en-US" smtClean="0"/>
              <a:pPr/>
              <a:t>10/19/21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5933E-E941-534B-8E12-D8AB6C9624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df"/><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df"/><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digitalcommons.usf.edu/numeracy/vol12/iss2/art2/" TargetMode="External"/><Relationship Id="rId1" Type="http://schemas.openxmlformats.org/officeDocument/2006/relationships/slideLayout" Target="../slideLayouts/slideLayout2.xml"/><Relationship Id="rId2" Type="http://schemas.openxmlformats.org/officeDocument/2006/relationships/image" Target="../media/image11.pd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df"/><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df"/><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igitalcommons.usf.edu/numeracy/vol12/iss2/art2/" TargetMode="External"/><Relationship Id="rId4" Type="http://schemas.openxmlformats.org/officeDocument/2006/relationships/hyperlink" Target="https://digitalcommons.usf.edu/numeracy/vol10/iss1/art4/" TargetMode="External"/><Relationship Id="rId5" Type="http://schemas.openxmlformats.org/officeDocument/2006/relationships/hyperlink" Target="https://digitalcommons.usf.edu/numeracy/vol9/iss1/art4/" TargetMode="External"/><Relationship Id="rId6" Type="http://schemas.openxmlformats.org/officeDocument/2006/relationships/hyperlink" Target="https://www.youtube.com/watch?v=oRuGd9I-Hzw" TargetMode="External"/><Relationship Id="rId7" Type="http://schemas.openxmlformats.org/officeDocument/2006/relationships/hyperlink" Target="https://books.aosis.co.za/index.php/ob/catalog/book/279" TargetMode="External"/><Relationship Id="rId8" Type="http://schemas.openxmlformats.org/officeDocument/2006/relationships/hyperlink" Target="https://www.improvewithmetacognition.com/metacognitive-self-assessment/" TargetMode="External"/><Relationship Id="rId9" Type="http://schemas.openxmlformats.org/officeDocument/2006/relationships/hyperlink" Target="https://www.improvewithmetacognition.com/paired-self-assessment-competence/" TargetMode="External"/><Relationship Id="rId1" Type="http://schemas.openxmlformats.org/officeDocument/2006/relationships/slideLayout" Target="../slideLayouts/slideLayout2.xml"/><Relationship Id="rId2" Type="http://schemas.openxmlformats.org/officeDocument/2006/relationships/hyperlink" Target="https://journals.asm.org/doi/10.1128/jmbe.v16i2.98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digitalcommons.usf.edu/numeracy/vol10/iss1/art4/" TargetMode="External"/><Relationship Id="rId1" Type="http://schemas.openxmlformats.org/officeDocument/2006/relationships/slideLayout" Target="../slideLayouts/slideLayout2.xml"/><Relationship Id="rId2" Type="http://schemas.openxmlformats.org/officeDocument/2006/relationships/image" Target="../media/image3.pd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63987" y="274638"/>
            <a:ext cx="8229600" cy="1143000"/>
          </a:xfrm>
        </p:spPr>
        <p:txBody>
          <a:bodyPr>
            <a:noAutofit/>
          </a:bodyPr>
          <a:lstStyle/>
          <a:p>
            <a:r>
              <a:rPr lang="en-US" sz="2800" b="1" dirty="0" smtClean="0">
                <a:solidFill>
                  <a:srgbClr val="FF0000"/>
                </a:solidFill>
                <a:latin typeface="Times New Roman"/>
                <a:cs typeface="Times New Roman"/>
              </a:rPr>
              <a:t>Paired Cognitive and Affective Self-assessment Measures* Seem to Render Solely Cognitive Assessment Instruments Archaic</a:t>
            </a:r>
            <a:endParaRPr lang="en-US" sz="2800" dirty="0">
              <a:solidFill>
                <a:srgbClr val="FF0000"/>
              </a:solidFill>
            </a:endParaRPr>
          </a:p>
        </p:txBody>
      </p:sp>
      <p:sp>
        <p:nvSpPr>
          <p:cNvPr id="5" name="Content Placeholder 4"/>
          <p:cNvSpPr>
            <a:spLocks noGrp="1"/>
          </p:cNvSpPr>
          <p:nvPr>
            <p:ph idx="1"/>
          </p:nvPr>
        </p:nvSpPr>
        <p:spPr>
          <a:xfrm>
            <a:off x="69273" y="1554018"/>
            <a:ext cx="9143999" cy="3779981"/>
          </a:xfrm>
        </p:spPr>
        <p:txBody>
          <a:bodyPr>
            <a:noAutofit/>
          </a:bodyPr>
          <a:lstStyle/>
          <a:p>
            <a:pPr marL="514350" indent="-514350">
              <a:buNone/>
            </a:pPr>
            <a:r>
              <a:rPr lang="en-US" sz="2400" b="1" dirty="0" smtClean="0">
                <a:solidFill>
                  <a:srgbClr val="0000FF"/>
                </a:solidFill>
                <a:latin typeface="Times New Roman"/>
                <a:cs typeface="Times New Roman"/>
              </a:rPr>
              <a:t>Nuhfer, Edward</a:t>
            </a:r>
            <a:r>
              <a:rPr lang="en-US" sz="2400" dirty="0" smtClean="0">
                <a:solidFill>
                  <a:srgbClr val="0000FF"/>
                </a:solidFill>
                <a:latin typeface="Times New Roman"/>
                <a:cs typeface="Times New Roman"/>
              </a:rPr>
              <a:t>, Geology &amp; Faculty Development California State Universities (retired), </a:t>
            </a:r>
          </a:p>
          <a:p>
            <a:pPr marL="514350" indent="-514350">
              <a:buNone/>
            </a:pPr>
            <a:r>
              <a:rPr lang="en-US" sz="2400" dirty="0" smtClean="0">
                <a:solidFill>
                  <a:srgbClr val="0000FF"/>
                </a:solidFill>
                <a:latin typeface="Times New Roman"/>
                <a:cs typeface="Times New Roman"/>
              </a:rPr>
              <a:t>Fleisher, Steven, Psychology, California State University Channel Islands</a:t>
            </a:r>
          </a:p>
          <a:p>
            <a:pPr marL="514350" indent="-514350">
              <a:buNone/>
            </a:pPr>
            <a:r>
              <a:rPr lang="en-US" sz="2400" dirty="0" smtClean="0">
                <a:solidFill>
                  <a:srgbClr val="0000FF"/>
                </a:solidFill>
                <a:latin typeface="Times New Roman"/>
                <a:cs typeface="Times New Roman"/>
              </a:rPr>
              <a:t>Wirth, Karl R., Geology Department, Macalester College (pre-retired)  </a:t>
            </a:r>
          </a:p>
          <a:p>
            <a:pPr marL="514350" indent="-514350">
              <a:buNone/>
            </a:pPr>
            <a:r>
              <a:rPr lang="en-US" sz="2400" dirty="0" smtClean="0">
                <a:solidFill>
                  <a:srgbClr val="0000FF"/>
                </a:solidFill>
                <a:latin typeface="Times New Roman"/>
                <a:cs typeface="Times New Roman"/>
              </a:rPr>
              <a:t>Watson, Rachel, Microbiology and Chemistry, University of Wyoming</a:t>
            </a:r>
          </a:p>
          <a:p>
            <a:pPr marL="514350" indent="-514350">
              <a:buNone/>
            </a:pPr>
            <a:r>
              <a:rPr lang="en-US" sz="2400" dirty="0" smtClean="0">
                <a:solidFill>
                  <a:srgbClr val="0000FF"/>
                </a:solidFill>
                <a:latin typeface="Times New Roman"/>
                <a:cs typeface="Times New Roman"/>
              </a:rPr>
              <a:t>Cogan, Christopher, Geography, Memorial University of Newfoundland</a:t>
            </a:r>
          </a:p>
          <a:p>
            <a:pPr marL="514350" indent="-514350">
              <a:buNone/>
            </a:pPr>
            <a:r>
              <a:rPr lang="en-US" sz="2400" dirty="0" err="1" smtClean="0">
                <a:solidFill>
                  <a:srgbClr val="0000FF"/>
                </a:solidFill>
                <a:latin typeface="Times New Roman"/>
                <a:cs typeface="Times New Roman"/>
              </a:rPr>
              <a:t>Scharff</a:t>
            </a:r>
            <a:r>
              <a:rPr lang="en-US" sz="2400" dirty="0" smtClean="0">
                <a:solidFill>
                  <a:srgbClr val="0000FF"/>
                </a:solidFill>
                <a:latin typeface="Times New Roman"/>
                <a:cs typeface="Times New Roman"/>
              </a:rPr>
              <a:t>, Lauren, Behavioral Science and Leadership, United States Air Force Academy</a:t>
            </a:r>
          </a:p>
        </p:txBody>
      </p:sp>
      <p:sp>
        <p:nvSpPr>
          <p:cNvPr id="6" name="TextBox 5"/>
          <p:cNvSpPr txBox="1"/>
          <p:nvPr/>
        </p:nvSpPr>
        <p:spPr>
          <a:xfrm>
            <a:off x="457200" y="5664498"/>
            <a:ext cx="8336387" cy="461665"/>
          </a:xfrm>
          <a:prstGeom prst="rect">
            <a:avLst/>
          </a:prstGeom>
          <a:noFill/>
        </p:spPr>
        <p:txBody>
          <a:bodyPr wrap="none" rtlCol="0">
            <a:spAutoFit/>
          </a:bodyPr>
          <a:lstStyle/>
          <a:p>
            <a:r>
              <a:rPr lang="en-US" sz="2400" dirty="0" smtClean="0"/>
              <a:t>* From about 9300 participants from 37 institutions &amp; workshops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336860" y="-1"/>
            <a:ext cx="8070587" cy="3102253"/>
            <a:chOff x="336860" y="-1"/>
            <a:chExt cx="8070587" cy="3102253"/>
          </a:xfrm>
        </p:grpSpPr>
        <p:pic>
          <p:nvPicPr>
            <p:cNvPr id="4" name="Picture 3"/>
            <p:cNvPicPr>
              <a:picLocks noChangeAspect="1"/>
            </p:cNvPicPr>
            <p:nvPr/>
          </p:nvPicPr>
          <p:blipFill>
            <a:blip r:embed="rId2"/>
            <a:stretch>
              <a:fillRect/>
            </a:stretch>
          </p:blipFill>
          <p:spPr>
            <a:xfrm>
              <a:off x="2875005" y="1139476"/>
              <a:ext cx="3116785" cy="1962776"/>
            </a:xfrm>
            <a:prstGeom prst="rect">
              <a:avLst/>
            </a:prstGeom>
          </p:spPr>
        </p:pic>
        <p:sp>
          <p:nvSpPr>
            <p:cNvPr id="5" name="TextBox 4"/>
            <p:cNvSpPr txBox="1"/>
            <p:nvPr/>
          </p:nvSpPr>
          <p:spPr>
            <a:xfrm>
              <a:off x="336860" y="-1"/>
              <a:ext cx="8070587" cy="830997"/>
            </a:xfrm>
            <a:prstGeom prst="rect">
              <a:avLst/>
            </a:prstGeom>
            <a:noFill/>
          </p:spPr>
          <p:txBody>
            <a:bodyPr wrap="square" rtlCol="0">
              <a:spAutoFit/>
            </a:bodyPr>
            <a:lstStyle/>
            <a:p>
              <a:pPr algn="ctr"/>
              <a:r>
                <a:rPr lang="en-US" sz="2400" dirty="0" smtClean="0">
                  <a:solidFill>
                    <a:srgbClr val="3366FF"/>
                  </a:solidFill>
                </a:rPr>
                <a:t>The privileged have years of relevant experiences. Some have acquired a veritable truckload of them without realizing it.</a:t>
              </a:r>
              <a:endParaRPr lang="en-US" sz="2400" dirty="0">
                <a:solidFill>
                  <a:srgbClr val="3366FF"/>
                </a:solidFill>
              </a:endParaRPr>
            </a:p>
          </p:txBody>
        </p:sp>
      </p:grpSp>
      <p:grpSp>
        <p:nvGrpSpPr>
          <p:cNvPr id="11" name="Group 10"/>
          <p:cNvGrpSpPr/>
          <p:nvPr/>
        </p:nvGrpSpPr>
        <p:grpSpPr>
          <a:xfrm>
            <a:off x="336860" y="3494249"/>
            <a:ext cx="8382001" cy="3086261"/>
            <a:chOff x="336860" y="3494249"/>
            <a:chExt cx="8382001" cy="3086261"/>
          </a:xfrm>
        </p:grpSpPr>
        <p:sp>
          <p:nvSpPr>
            <p:cNvPr id="6" name="TextBox 5"/>
            <p:cNvSpPr txBox="1"/>
            <p:nvPr/>
          </p:nvSpPr>
          <p:spPr>
            <a:xfrm>
              <a:off x="336860" y="5380182"/>
              <a:ext cx="8382001" cy="1200328"/>
            </a:xfrm>
            <a:prstGeom prst="rect">
              <a:avLst/>
            </a:prstGeom>
            <a:noFill/>
          </p:spPr>
          <p:txBody>
            <a:bodyPr wrap="square" rtlCol="0">
              <a:spAutoFit/>
            </a:bodyPr>
            <a:lstStyle/>
            <a:p>
              <a:r>
                <a:rPr lang="en-US" sz="2400" dirty="0" smtClean="0">
                  <a:solidFill>
                    <a:srgbClr val="3366FF"/>
                  </a:solidFill>
                </a:rPr>
                <a:t>Those of lesser </a:t>
              </a:r>
              <a:r>
                <a:rPr lang="en-US" sz="2400" dirty="0">
                  <a:solidFill>
                    <a:srgbClr val="3366FF"/>
                  </a:solidFill>
                </a:rPr>
                <a:t>p</a:t>
              </a:r>
              <a:r>
                <a:rPr lang="en-US" sz="2400" dirty="0" smtClean="0">
                  <a:solidFill>
                    <a:srgbClr val="3366FF"/>
                  </a:solidFill>
                </a:rPr>
                <a:t>rivilege have years of less relevant experiences. </a:t>
              </a:r>
            </a:p>
            <a:p>
              <a:r>
                <a:rPr lang="en-US" sz="2400" dirty="0" smtClean="0">
                  <a:solidFill>
                    <a:srgbClr val="3366FF"/>
                  </a:solidFill>
                </a:rPr>
                <a:t>Relatively speaking, these experiences might fit into a backpack.  Groups  may not “know” this, put they surely do “feel” it.</a:t>
              </a:r>
              <a:endParaRPr lang="en-US" sz="2400" dirty="0">
                <a:solidFill>
                  <a:srgbClr val="3366FF"/>
                </a:solidFill>
              </a:endParaRPr>
            </a:p>
          </p:txBody>
        </p:sp>
        <p:pic>
          <p:nvPicPr>
            <p:cNvPr id="7" name="Picture 6" descr="bikepackpack.tiff"/>
            <p:cNvPicPr>
              <a:picLocks noChangeAspect="1"/>
            </p:cNvPicPr>
            <p:nvPr/>
          </p:nvPicPr>
          <p:blipFill>
            <a:blip r:embed="rId3"/>
            <a:stretch>
              <a:fillRect/>
            </a:stretch>
          </p:blipFill>
          <p:spPr>
            <a:xfrm>
              <a:off x="3450768" y="3494249"/>
              <a:ext cx="1617873" cy="158615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77092" y="274638"/>
            <a:ext cx="8686800" cy="1143000"/>
          </a:xfrm>
        </p:spPr>
        <p:txBody>
          <a:bodyPr>
            <a:normAutofit fontScale="90000"/>
          </a:bodyPr>
          <a:lstStyle/>
          <a:p>
            <a:r>
              <a:rPr lang="en-US" dirty="0" smtClean="0">
                <a:solidFill>
                  <a:srgbClr val="FF0000"/>
                </a:solidFill>
              </a:rPr>
              <a:t>With just a test, we can see that majority privilege affects cognitive test scores. </a:t>
            </a:r>
            <a:endParaRPr lang="en-US" dirty="0">
              <a:solidFill>
                <a:srgbClr val="FF0000"/>
              </a:solidFill>
            </a:endParaRPr>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18788" y="1630788"/>
            <a:ext cx="7874000" cy="43307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113646"/>
            <a:ext cx="9144000" cy="1143000"/>
          </a:xfrm>
        </p:spPr>
        <p:txBody>
          <a:bodyPr>
            <a:normAutofit fontScale="90000"/>
          </a:bodyPr>
          <a:lstStyle/>
          <a:p>
            <a:r>
              <a:rPr lang="en-US" dirty="0" smtClean="0"/>
              <a:t>But paired measures reveal not just how a  group scores, but also how it </a:t>
            </a:r>
            <a:r>
              <a:rPr lang="en-US" dirty="0" smtClean="0">
                <a:solidFill>
                  <a:srgbClr val="FF0000"/>
                </a:solidFill>
              </a:rPr>
              <a:t>FEELS</a:t>
            </a:r>
            <a:r>
              <a:rPr lang="en-US" dirty="0" smtClean="0"/>
              <a:t>. </a:t>
            </a:r>
            <a:endParaRPr lang="en-US" dirty="0"/>
          </a:p>
        </p:txBody>
      </p:sp>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64518" y="1555749"/>
            <a:ext cx="8748572" cy="473546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14627" y="153510"/>
            <a:ext cx="8686800" cy="697651"/>
          </a:xfrm>
        </p:spPr>
        <p:txBody>
          <a:bodyPr>
            <a:noAutofit/>
          </a:bodyPr>
          <a:lstStyle/>
          <a:p>
            <a:r>
              <a:rPr lang="en-US" sz="3200" dirty="0" smtClean="0">
                <a:solidFill>
                  <a:srgbClr val="FF6600"/>
                </a:solidFill>
              </a:rPr>
              <a:t>Privilege isn’t spread equitably. It affects different people and diverse groups in different ways</a:t>
            </a:r>
            <a:endParaRPr lang="en-US" sz="3200" dirty="0">
              <a:solidFill>
                <a:srgbClr val="FF6600"/>
              </a:solidFill>
            </a:endParaRPr>
          </a:p>
        </p:txBody>
      </p:sp>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70554" y="1100334"/>
            <a:ext cx="7740120" cy="5235520"/>
          </a:xfrm>
          <a:prstGeom prst="rect">
            <a:avLst/>
          </a:prstGeom>
        </p:spPr>
      </p:pic>
      <p:sp>
        <p:nvSpPr>
          <p:cNvPr id="5" name="TextBox 4"/>
          <p:cNvSpPr txBox="1"/>
          <p:nvPr/>
        </p:nvSpPr>
        <p:spPr>
          <a:xfrm>
            <a:off x="693645" y="6382036"/>
            <a:ext cx="8007320" cy="369332"/>
          </a:xfrm>
          <a:prstGeom prst="rect">
            <a:avLst/>
          </a:prstGeom>
          <a:noFill/>
        </p:spPr>
        <p:txBody>
          <a:bodyPr wrap="none" rtlCol="0">
            <a:spAutoFit/>
          </a:bodyPr>
          <a:lstStyle/>
          <a:p>
            <a:r>
              <a:rPr lang="en-US" dirty="0" smtClean="0"/>
              <a:t>See Watson et al. 2019, </a:t>
            </a:r>
            <a:r>
              <a:rPr lang="en-US" u="sng" dirty="0" smtClean="0">
                <a:hlinkClick r:id="rId4"/>
              </a:rPr>
              <a:t>https://digitalcommons.usf.edu/numeracy/vol12/iss2/art2/</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16179" y="1175302"/>
            <a:ext cx="5962241" cy="4618420"/>
          </a:xfrm>
          <a:prstGeom prst="rect">
            <a:avLst/>
          </a:prstGeom>
        </p:spPr>
      </p:pic>
      <p:sp>
        <p:nvSpPr>
          <p:cNvPr id="2" name="Title 1"/>
          <p:cNvSpPr>
            <a:spLocks noGrp="1"/>
          </p:cNvSpPr>
          <p:nvPr>
            <p:ph type="title"/>
          </p:nvPr>
        </p:nvSpPr>
        <p:spPr>
          <a:xfrm>
            <a:off x="457200" y="0"/>
            <a:ext cx="8229600" cy="870891"/>
          </a:xfrm>
        </p:spPr>
        <p:txBody>
          <a:bodyPr/>
          <a:lstStyle/>
          <a:p>
            <a:r>
              <a:rPr lang="en-US" dirty="0" smtClean="0"/>
              <a:t>Relationships of the three:</a:t>
            </a:r>
            <a:endParaRPr lang="en-US" dirty="0"/>
          </a:p>
        </p:txBody>
      </p:sp>
      <p:sp>
        <p:nvSpPr>
          <p:cNvPr id="7" name="TextBox 6"/>
          <p:cNvSpPr txBox="1"/>
          <p:nvPr/>
        </p:nvSpPr>
        <p:spPr>
          <a:xfrm>
            <a:off x="3042380" y="870891"/>
            <a:ext cx="2676371" cy="369332"/>
          </a:xfrm>
          <a:prstGeom prst="rect">
            <a:avLst/>
          </a:prstGeom>
          <a:noFill/>
        </p:spPr>
        <p:txBody>
          <a:bodyPr wrap="none" rtlCol="0">
            <a:spAutoFit/>
          </a:bodyPr>
          <a:lstStyle/>
          <a:p>
            <a:r>
              <a:rPr lang="en-US" dirty="0" smtClean="0"/>
              <a:t>Consider K-12 (Ross, 2006)</a:t>
            </a:r>
            <a:endParaRPr lang="en-US" dirty="0"/>
          </a:p>
        </p:txBody>
      </p:sp>
      <p:sp>
        <p:nvSpPr>
          <p:cNvPr id="8" name="TextBox 7"/>
          <p:cNvSpPr txBox="1"/>
          <p:nvPr/>
        </p:nvSpPr>
        <p:spPr>
          <a:xfrm>
            <a:off x="4525929" y="1847273"/>
            <a:ext cx="2206929" cy="369332"/>
          </a:xfrm>
          <a:prstGeom prst="rect">
            <a:avLst/>
          </a:prstGeom>
          <a:noFill/>
        </p:spPr>
        <p:txBody>
          <a:bodyPr wrap="none" rtlCol="0">
            <a:spAutoFit/>
          </a:bodyPr>
          <a:lstStyle/>
          <a:p>
            <a:r>
              <a:rPr lang="en-US" dirty="0" smtClean="0"/>
              <a:t>Largely trial and error</a:t>
            </a:r>
            <a:endParaRPr lang="en-US" dirty="0"/>
          </a:p>
        </p:txBody>
      </p:sp>
      <p:sp>
        <p:nvSpPr>
          <p:cNvPr id="9" name="TextBox 8"/>
          <p:cNvSpPr txBox="1"/>
          <p:nvPr/>
        </p:nvSpPr>
        <p:spPr>
          <a:xfrm>
            <a:off x="4572111" y="2575591"/>
            <a:ext cx="2011037" cy="369332"/>
          </a:xfrm>
          <a:prstGeom prst="rect">
            <a:avLst/>
          </a:prstGeom>
          <a:noFill/>
        </p:spPr>
        <p:txBody>
          <a:bodyPr wrap="none" rtlCol="0">
            <a:spAutoFit/>
          </a:bodyPr>
          <a:lstStyle/>
          <a:p>
            <a:r>
              <a:rPr lang="en-US" dirty="0" smtClean="0"/>
              <a:t>Feedback by design</a:t>
            </a:r>
            <a:endParaRPr lang="en-US" dirty="0"/>
          </a:p>
        </p:txBody>
      </p:sp>
      <p:sp>
        <p:nvSpPr>
          <p:cNvPr id="10" name="TextBox 9"/>
          <p:cNvSpPr txBox="1"/>
          <p:nvPr/>
        </p:nvSpPr>
        <p:spPr>
          <a:xfrm>
            <a:off x="4779817" y="3417576"/>
            <a:ext cx="2655454" cy="1477328"/>
          </a:xfrm>
          <a:prstGeom prst="rect">
            <a:avLst/>
          </a:prstGeom>
          <a:noFill/>
        </p:spPr>
        <p:txBody>
          <a:bodyPr wrap="square" rtlCol="0">
            <a:spAutoFit/>
          </a:bodyPr>
          <a:lstStyle/>
          <a:p>
            <a:pPr algn="ctr"/>
            <a:r>
              <a:rPr lang="en-US" dirty="0" smtClean="0"/>
              <a:t>Transition from just “learning stuff” to developing a system of mindful learning</a:t>
            </a:r>
          </a:p>
          <a:p>
            <a:pPr algn="ctr"/>
            <a:r>
              <a:rPr lang="en-US" dirty="0" smtClean="0"/>
              <a:t>(Steve)</a:t>
            </a:r>
            <a:endParaRPr lang="en-US" dirty="0"/>
          </a:p>
        </p:txBody>
      </p:sp>
      <p:sp>
        <p:nvSpPr>
          <p:cNvPr id="11" name="TextBox 10"/>
          <p:cNvSpPr txBox="1"/>
          <p:nvPr/>
        </p:nvSpPr>
        <p:spPr>
          <a:xfrm>
            <a:off x="2968220" y="5816814"/>
            <a:ext cx="2468870" cy="646331"/>
          </a:xfrm>
          <a:prstGeom prst="rect">
            <a:avLst/>
          </a:prstGeom>
          <a:noFill/>
        </p:spPr>
        <p:txBody>
          <a:bodyPr wrap="none" rtlCol="0">
            <a:spAutoFit/>
          </a:bodyPr>
          <a:lstStyle/>
          <a:p>
            <a:pPr algn="ctr"/>
            <a:r>
              <a:rPr lang="en-US" dirty="0" smtClean="0"/>
              <a:t>Life-Long Learning?</a:t>
            </a:r>
          </a:p>
          <a:p>
            <a:pPr algn="ctr"/>
            <a:r>
              <a:rPr lang="en-US" dirty="0" smtClean="0"/>
              <a:t>“I know how to do this!”</a:t>
            </a:r>
            <a:endParaRPr lang="en-US" dirty="0"/>
          </a:p>
        </p:txBody>
      </p:sp>
      <p:sp>
        <p:nvSpPr>
          <p:cNvPr id="12" name="TextBox 11"/>
          <p:cNvSpPr txBox="1"/>
          <p:nvPr/>
        </p:nvSpPr>
        <p:spPr>
          <a:xfrm>
            <a:off x="1284171" y="2817276"/>
            <a:ext cx="1218791" cy="923330"/>
          </a:xfrm>
          <a:prstGeom prst="rect">
            <a:avLst/>
          </a:prstGeom>
          <a:noFill/>
        </p:spPr>
        <p:txBody>
          <a:bodyPr wrap="none" rtlCol="0">
            <a:spAutoFit/>
          </a:bodyPr>
          <a:lstStyle/>
          <a:p>
            <a:pPr algn="ctr"/>
            <a:r>
              <a:rPr lang="en-US" dirty="0" smtClean="0"/>
              <a:t>Knowledge  </a:t>
            </a:r>
          </a:p>
          <a:p>
            <a:pPr algn="ctr"/>
            <a:r>
              <a:rPr lang="en-US" dirty="0" smtClean="0"/>
              <a:t>Surveys!</a:t>
            </a:r>
          </a:p>
          <a:p>
            <a:pPr algn="ctr"/>
            <a:r>
              <a:rPr lang="en-US" dirty="0" smtClean="0"/>
              <a:t>(Karl)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141" y="25370"/>
            <a:ext cx="8970315" cy="588940"/>
          </a:xfrm>
        </p:spPr>
        <p:txBody>
          <a:bodyPr>
            <a:noAutofit/>
          </a:bodyPr>
          <a:lstStyle/>
          <a:p>
            <a:r>
              <a:rPr lang="en-US" sz="2800" dirty="0" smtClean="0">
                <a:solidFill>
                  <a:srgbClr val="FF0000"/>
                </a:solidFill>
              </a:rPr>
              <a:t>Consider program and institutional assessment. </a:t>
            </a:r>
            <a:endParaRPr lang="en-US" sz="2800" dirty="0">
              <a:solidFill>
                <a:srgbClr val="FF0000"/>
              </a:solidFill>
            </a:endParaRPr>
          </a:p>
        </p:txBody>
      </p:sp>
      <p:sp>
        <p:nvSpPr>
          <p:cNvPr id="4" name="TextBox 3"/>
          <p:cNvSpPr txBox="1"/>
          <p:nvPr/>
        </p:nvSpPr>
        <p:spPr>
          <a:xfrm>
            <a:off x="733202" y="614310"/>
            <a:ext cx="7730564" cy="830997"/>
          </a:xfrm>
          <a:prstGeom prst="rect">
            <a:avLst/>
          </a:prstGeom>
          <a:noFill/>
        </p:spPr>
        <p:txBody>
          <a:bodyPr wrap="square" rtlCol="0">
            <a:spAutoFit/>
          </a:bodyPr>
          <a:lstStyle/>
          <a:p>
            <a:pPr algn="ctr"/>
            <a:r>
              <a:rPr lang="en-US" sz="2400" dirty="0" smtClean="0">
                <a:solidFill>
                  <a:srgbClr val="3366FF"/>
                </a:solidFill>
              </a:rPr>
              <a:t>How are students growing as people as they are growing as content experts through the undergraduate ranks?</a:t>
            </a:r>
            <a:endParaRPr lang="en-US" sz="2400" dirty="0">
              <a:solidFill>
                <a:srgbClr val="3366FF"/>
              </a:solidFill>
            </a:endParaRPr>
          </a:p>
        </p:txBody>
      </p:sp>
      <p:sp>
        <p:nvSpPr>
          <p:cNvPr id="5" name="TextBox 4"/>
          <p:cNvSpPr txBox="1"/>
          <p:nvPr/>
        </p:nvSpPr>
        <p:spPr>
          <a:xfrm rot="16200000">
            <a:off x="-1912457" y="3529334"/>
            <a:ext cx="4814138" cy="461665"/>
          </a:xfrm>
          <a:prstGeom prst="rect">
            <a:avLst/>
          </a:prstGeom>
          <a:noFill/>
        </p:spPr>
        <p:txBody>
          <a:bodyPr wrap="none" rtlCol="0">
            <a:spAutoFit/>
          </a:bodyPr>
          <a:lstStyle/>
          <a:p>
            <a:r>
              <a:rPr lang="en-US" sz="2400" dirty="0" smtClean="0"/>
              <a:t>Internal Development – Knowing Self</a:t>
            </a:r>
            <a:endParaRPr lang="en-US" sz="2400" dirty="0"/>
          </a:p>
        </p:txBody>
      </p:sp>
      <p:sp>
        <p:nvSpPr>
          <p:cNvPr id="6" name="TextBox 5"/>
          <p:cNvSpPr txBox="1"/>
          <p:nvPr/>
        </p:nvSpPr>
        <p:spPr>
          <a:xfrm>
            <a:off x="1524001" y="6290127"/>
            <a:ext cx="6396252" cy="461665"/>
          </a:xfrm>
          <a:prstGeom prst="rect">
            <a:avLst/>
          </a:prstGeom>
          <a:noFill/>
        </p:spPr>
        <p:txBody>
          <a:bodyPr wrap="none" rtlCol="0">
            <a:spAutoFit/>
          </a:bodyPr>
          <a:lstStyle/>
          <a:p>
            <a:r>
              <a:rPr lang="en-US" sz="2400" dirty="0" smtClean="0"/>
              <a:t>External Development Gaining Knowledge &amp; Skills</a:t>
            </a:r>
            <a:endParaRPr lang="en-US" sz="2400" dirty="0"/>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73072" y="1514581"/>
            <a:ext cx="6956296" cy="4888208"/>
          </a:xfrm>
          <a:prstGeom prst="rect">
            <a:avLst/>
          </a:prstGeom>
        </p:spPr>
      </p:pic>
      <p:sp>
        <p:nvSpPr>
          <p:cNvPr id="7" name="TextBox 6"/>
          <p:cNvSpPr txBox="1"/>
          <p:nvPr/>
        </p:nvSpPr>
        <p:spPr>
          <a:xfrm>
            <a:off x="2124363" y="1547244"/>
            <a:ext cx="3519450" cy="2862323"/>
          </a:xfrm>
          <a:prstGeom prst="rect">
            <a:avLst/>
          </a:prstGeom>
          <a:noFill/>
        </p:spPr>
        <p:txBody>
          <a:bodyPr wrap="none" rtlCol="0">
            <a:spAutoFit/>
          </a:bodyPr>
          <a:lstStyle/>
          <a:p>
            <a:r>
              <a:rPr lang="en-US" dirty="0" smtClean="0">
                <a:solidFill>
                  <a:srgbClr val="FF0000"/>
                </a:solidFill>
              </a:rPr>
              <a:t>Correlations of undergraduate class</a:t>
            </a:r>
          </a:p>
          <a:p>
            <a:r>
              <a:rPr lang="en-US" dirty="0" smtClean="0">
                <a:solidFill>
                  <a:srgbClr val="FF0000"/>
                </a:solidFill>
              </a:rPr>
              <a:t>ranks for institutions with adequate</a:t>
            </a:r>
          </a:p>
          <a:p>
            <a:r>
              <a:rPr lang="en-US" dirty="0" smtClean="0">
                <a:solidFill>
                  <a:srgbClr val="FF0000"/>
                </a:solidFill>
              </a:rPr>
              <a:t>data are commonly around </a:t>
            </a:r>
            <a:r>
              <a:rPr lang="en-US" dirty="0" err="1" smtClean="0">
                <a:solidFill>
                  <a:srgbClr val="FF0000"/>
                </a:solidFill>
              </a:rPr>
              <a:t>r</a:t>
            </a:r>
            <a:r>
              <a:rPr lang="en-US" dirty="0" smtClean="0">
                <a:solidFill>
                  <a:srgbClr val="FF0000"/>
                </a:solidFill>
              </a:rPr>
              <a:t> = .9. </a:t>
            </a:r>
          </a:p>
          <a:p>
            <a:r>
              <a:rPr lang="en-US" dirty="0" smtClean="0">
                <a:solidFill>
                  <a:srgbClr val="FF0000"/>
                </a:solidFill>
              </a:rPr>
              <a:t>The order of ranks and line slopes</a:t>
            </a:r>
          </a:p>
          <a:p>
            <a:r>
              <a:rPr lang="en-US" dirty="0" smtClean="0">
                <a:solidFill>
                  <a:srgbClr val="FF0000"/>
                </a:solidFill>
              </a:rPr>
              <a:t> appear to be unique and </a:t>
            </a:r>
          </a:p>
          <a:p>
            <a:r>
              <a:rPr lang="en-US" dirty="0" smtClean="0">
                <a:solidFill>
                  <a:srgbClr val="FF0000"/>
                </a:solidFill>
              </a:rPr>
              <a:t>signature for each</a:t>
            </a:r>
          </a:p>
          <a:p>
            <a:r>
              <a:rPr lang="en-US" dirty="0" smtClean="0">
                <a:solidFill>
                  <a:srgbClr val="FF0000"/>
                </a:solidFill>
              </a:rPr>
              <a:t> institution.  Next, </a:t>
            </a:r>
          </a:p>
          <a:p>
            <a:r>
              <a:rPr lang="en-US" dirty="0" smtClean="0">
                <a:solidFill>
                  <a:srgbClr val="FF0000"/>
                </a:solidFill>
              </a:rPr>
              <a:t>let’s have a look</a:t>
            </a:r>
          </a:p>
          <a:p>
            <a:r>
              <a:rPr lang="en-US" dirty="0" smtClean="0">
                <a:solidFill>
                  <a:srgbClr val="FF0000"/>
                </a:solidFill>
              </a:rPr>
              <a:t>at how institutions</a:t>
            </a:r>
          </a:p>
          <a:p>
            <a:r>
              <a:rPr lang="en-US" dirty="0" smtClean="0">
                <a:solidFill>
                  <a:srgbClr val="FF0000"/>
                </a:solidFill>
              </a:rPr>
              <a:t>differ.</a:t>
            </a:r>
            <a:endParaRPr lang="en-US" dirty="0">
              <a:solidFill>
                <a:srgbClr val="FF0000"/>
              </a:solidFill>
            </a:endParaRPr>
          </a:p>
        </p:txBody>
      </p:sp>
      <p:sp>
        <p:nvSpPr>
          <p:cNvPr id="10" name="Oval 9"/>
          <p:cNvSpPr/>
          <p:nvPr/>
        </p:nvSpPr>
        <p:spPr>
          <a:xfrm>
            <a:off x="5652300" y="2760133"/>
            <a:ext cx="293502" cy="293502"/>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50000" decel="5000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70315" cy="1143000"/>
          </a:xfrm>
        </p:spPr>
        <p:txBody>
          <a:bodyPr>
            <a:noAutofit/>
          </a:bodyPr>
          <a:lstStyle/>
          <a:p>
            <a:r>
              <a:rPr lang="en-US" sz="2800" dirty="0" smtClean="0">
                <a:solidFill>
                  <a:srgbClr val="FF0000"/>
                </a:solidFill>
              </a:rPr>
              <a:t>ALL INSTITUTIONS ARE NOT ALIKE.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The line slopes differ and in some the class ranks graph out of rank order. You’d never see this from an ordinary test or concept inventory without a paired measure.</a:t>
            </a:r>
            <a:endParaRPr lang="en-US" sz="2000" dirty="0">
              <a:solidFill>
                <a:srgbClr val="FF0000"/>
              </a:solidFill>
            </a:endParaRP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06028" y="1373910"/>
            <a:ext cx="6867973" cy="512070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274638"/>
            <a:ext cx="8729884" cy="1143000"/>
          </a:xfrm>
        </p:spPr>
        <p:txBody>
          <a:bodyPr>
            <a:noAutofit/>
          </a:bodyPr>
          <a:lstStyle/>
          <a:p>
            <a:r>
              <a:rPr lang="en-US" sz="2800" dirty="0" smtClean="0">
                <a:solidFill>
                  <a:srgbClr val="FF0000"/>
                </a:solidFill>
              </a:rPr>
              <a:t>Takeaway: STUDENTS CAN SELF-ASSESS!</a:t>
            </a:r>
            <a:br>
              <a:rPr lang="en-US" sz="2800" dirty="0" smtClean="0">
                <a:solidFill>
                  <a:srgbClr val="FF0000"/>
                </a:solidFill>
              </a:rPr>
            </a:br>
            <a:r>
              <a:rPr lang="en-US" sz="2000" dirty="0" smtClean="0">
                <a:solidFill>
                  <a:srgbClr val="FF0000"/>
                </a:solidFill>
              </a:rPr>
              <a:t>But 22 years of behavioral scientists’ proclaiming most people cannot self-assess (Dunning-Kruger effect) bring collateral damage.</a:t>
            </a:r>
            <a:endParaRPr lang="en-US" sz="2800" dirty="0">
              <a:solidFill>
                <a:srgbClr val="FF0000"/>
              </a:solidFill>
            </a:endParaRPr>
          </a:p>
        </p:txBody>
      </p:sp>
      <p:sp>
        <p:nvSpPr>
          <p:cNvPr id="3" name="Content Placeholder 2"/>
          <p:cNvSpPr>
            <a:spLocks noGrp="1"/>
          </p:cNvSpPr>
          <p:nvPr>
            <p:ph idx="1"/>
          </p:nvPr>
        </p:nvSpPr>
        <p:spPr>
          <a:xfrm>
            <a:off x="0" y="1623292"/>
            <a:ext cx="9144000" cy="4070962"/>
          </a:xfrm>
        </p:spPr>
        <p:txBody>
          <a:bodyPr>
            <a:normAutofit/>
          </a:bodyPr>
          <a:lstStyle/>
          <a:p>
            <a:r>
              <a:rPr lang="en-US" sz="2800" dirty="0" smtClean="0">
                <a:solidFill>
                  <a:srgbClr val="0000FF"/>
                </a:solidFill>
              </a:rPr>
              <a:t>“Since most people are unskilled and unaware of it, I probably shouldn’t trust myself or aspire to too much high level thinking.”</a:t>
            </a:r>
          </a:p>
          <a:p>
            <a:r>
              <a:rPr lang="en-US" sz="2800" dirty="0" smtClean="0">
                <a:solidFill>
                  <a:srgbClr val="0000FF"/>
                </a:solidFill>
              </a:rPr>
              <a:t>“Since only a few people can be skilled and accomplished; I should defer to their authority.”</a:t>
            </a:r>
          </a:p>
          <a:p>
            <a:r>
              <a:rPr lang="en-US" sz="2800" dirty="0" smtClean="0">
                <a:solidFill>
                  <a:srgbClr val="0000FF"/>
                </a:solidFill>
              </a:rPr>
              <a:t>“Since people don’t know what they think they know,  all opinions are probably equally valid</a:t>
            </a:r>
            <a:r>
              <a:rPr lang="en-US" dirty="0" smtClean="0">
                <a:solidFill>
                  <a:srgbClr val="0000FF"/>
                </a:solidFill>
              </a:rPr>
              <a:t>.” </a:t>
            </a:r>
          </a:p>
        </p:txBody>
      </p:sp>
      <p:sp>
        <p:nvSpPr>
          <p:cNvPr id="4" name="TextBox 3"/>
          <p:cNvSpPr txBox="1"/>
          <p:nvPr/>
        </p:nvSpPr>
        <p:spPr>
          <a:xfrm>
            <a:off x="300180" y="5575723"/>
            <a:ext cx="8772879" cy="1015663"/>
          </a:xfrm>
          <a:prstGeom prst="rect">
            <a:avLst/>
          </a:prstGeom>
          <a:noFill/>
        </p:spPr>
        <p:txBody>
          <a:bodyPr wrap="none" rtlCol="0">
            <a:spAutoFit/>
          </a:bodyPr>
          <a:lstStyle/>
          <a:p>
            <a:r>
              <a:rPr lang="en-US" sz="2000" dirty="0" smtClean="0">
                <a:solidFill>
                  <a:srgbClr val="FF0000"/>
                </a:solidFill>
              </a:rPr>
              <a:t>Our work shows such messages should be rejected because the premises are false.</a:t>
            </a:r>
          </a:p>
          <a:p>
            <a:r>
              <a:rPr lang="en-US" sz="2000" dirty="0" smtClean="0">
                <a:solidFill>
                  <a:srgbClr val="FF0000"/>
                </a:solidFill>
              </a:rPr>
              <a:t>Reasons they are false are detailed in our three published papers in Numeracy, </a:t>
            </a:r>
          </a:p>
          <a:p>
            <a:r>
              <a:rPr lang="en-US" sz="2000" dirty="0" smtClean="0">
                <a:solidFill>
                  <a:srgbClr val="FF0000"/>
                </a:solidFill>
              </a:rPr>
              <a:t>with more to come</a:t>
            </a:r>
            <a:endParaRPr lang="en-US" sz="2000" dirty="0">
              <a:solidFill>
                <a:srgbClr val="FF0000"/>
              </a:solidFill>
            </a:endParaRPr>
          </a:p>
        </p:txBody>
      </p:sp>
      <p:sp>
        <p:nvSpPr>
          <p:cNvPr id="5" name="TextBox 4"/>
          <p:cNvSpPr txBox="1"/>
          <p:nvPr/>
        </p:nvSpPr>
        <p:spPr>
          <a:xfrm>
            <a:off x="3648361" y="2609273"/>
            <a:ext cx="4688102" cy="400110"/>
          </a:xfrm>
          <a:prstGeom prst="rect">
            <a:avLst/>
          </a:prstGeom>
          <a:noFill/>
        </p:spPr>
        <p:txBody>
          <a:bodyPr wrap="none" rtlCol="0">
            <a:spAutoFit/>
          </a:bodyPr>
          <a:lstStyle/>
          <a:p>
            <a:r>
              <a:rPr lang="en-US" sz="2000" dirty="0" smtClean="0"/>
              <a:t>Harms development of healthy self-efficacy</a:t>
            </a:r>
            <a:endParaRPr lang="en-US" sz="2000" dirty="0"/>
          </a:p>
        </p:txBody>
      </p:sp>
      <p:sp>
        <p:nvSpPr>
          <p:cNvPr id="6" name="TextBox 5"/>
          <p:cNvSpPr txBox="1"/>
          <p:nvPr/>
        </p:nvSpPr>
        <p:spPr>
          <a:xfrm>
            <a:off x="5684926" y="3517780"/>
            <a:ext cx="3663795" cy="400110"/>
          </a:xfrm>
          <a:prstGeom prst="rect">
            <a:avLst/>
          </a:prstGeom>
          <a:noFill/>
        </p:spPr>
        <p:txBody>
          <a:bodyPr wrap="square" rtlCol="0">
            <a:spAutoFit/>
          </a:bodyPr>
          <a:lstStyle/>
          <a:p>
            <a:r>
              <a:rPr lang="en-US" sz="2000" dirty="0" smtClean="0"/>
              <a:t>Encourages appeal to authority</a:t>
            </a:r>
            <a:endParaRPr lang="en-US" sz="2000" dirty="0"/>
          </a:p>
        </p:txBody>
      </p:sp>
      <p:sp>
        <p:nvSpPr>
          <p:cNvPr id="7" name="TextBox 6"/>
          <p:cNvSpPr txBox="1"/>
          <p:nvPr/>
        </p:nvSpPr>
        <p:spPr>
          <a:xfrm>
            <a:off x="3318933" y="4986367"/>
            <a:ext cx="5614151" cy="400110"/>
          </a:xfrm>
          <a:prstGeom prst="rect">
            <a:avLst/>
          </a:prstGeom>
          <a:noFill/>
        </p:spPr>
        <p:txBody>
          <a:bodyPr wrap="square" rtlCol="0">
            <a:spAutoFit/>
          </a:bodyPr>
          <a:lstStyle/>
          <a:p>
            <a:r>
              <a:rPr lang="en-US" sz="2000" dirty="0" smtClean="0"/>
              <a:t>Arrests intellectual development at Perry Stage 3.</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182274"/>
            <a:ext cx="8686800" cy="1143000"/>
          </a:xfrm>
        </p:spPr>
        <p:txBody>
          <a:bodyPr>
            <a:noAutofit/>
          </a:bodyPr>
          <a:lstStyle/>
          <a:p>
            <a:r>
              <a:rPr lang="en-US" sz="3600" dirty="0" smtClean="0">
                <a:solidFill>
                  <a:srgbClr val="FF0000"/>
                </a:solidFill>
              </a:rPr>
              <a:t>Peer-reviewed resources for those who will download this </a:t>
            </a:r>
            <a:r>
              <a:rPr lang="en-US" sz="3600" dirty="0" err="1" smtClean="0">
                <a:solidFill>
                  <a:srgbClr val="FF0000"/>
                </a:solidFill>
              </a:rPr>
              <a:t>ppt</a:t>
            </a:r>
            <a:r>
              <a:rPr lang="en-US" sz="3600" dirty="0" smtClean="0">
                <a:solidFill>
                  <a:srgbClr val="FF0000"/>
                </a:solidFill>
              </a:rPr>
              <a:t> file later from GSA archives</a:t>
            </a:r>
            <a:endParaRPr lang="en-US" sz="3600" dirty="0">
              <a:solidFill>
                <a:srgbClr val="FF0000"/>
              </a:solidFill>
            </a:endParaRPr>
          </a:p>
        </p:txBody>
      </p:sp>
      <p:sp>
        <p:nvSpPr>
          <p:cNvPr id="3" name="Content Placeholder 2"/>
          <p:cNvSpPr>
            <a:spLocks noGrp="1"/>
          </p:cNvSpPr>
          <p:nvPr>
            <p:ph idx="1"/>
          </p:nvPr>
        </p:nvSpPr>
        <p:spPr>
          <a:xfrm>
            <a:off x="249381" y="1600200"/>
            <a:ext cx="8686800" cy="4525963"/>
          </a:xfrm>
        </p:spPr>
        <p:txBody>
          <a:bodyPr>
            <a:normAutofit lnSpcReduction="10000"/>
          </a:bodyPr>
          <a:lstStyle/>
          <a:p>
            <a:r>
              <a:rPr lang="en-US" sz="2400" u="sng" dirty="0" smtClean="0">
                <a:hlinkClick r:id="rId2"/>
              </a:rPr>
              <a:t>https://journals.asm.org/doi/10.1128/jmbe.v16i2.986</a:t>
            </a:r>
            <a:endParaRPr lang="en-US" sz="2400" u="sng" dirty="0" smtClean="0"/>
          </a:p>
          <a:p>
            <a:r>
              <a:rPr lang="en-US" sz="2400" u="sng" dirty="0" smtClean="0">
                <a:hlinkClick r:id="rId3"/>
              </a:rPr>
              <a:t>https://digitalcommons.usf.edu/numeracy/vol12/iss2/art2/</a:t>
            </a:r>
            <a:endParaRPr lang="en-US" sz="2400" u="sng" dirty="0" smtClean="0"/>
          </a:p>
          <a:p>
            <a:r>
              <a:rPr lang="en-US" sz="2400" u="sng" dirty="0" smtClean="0">
                <a:hlinkClick r:id="rId4"/>
              </a:rPr>
              <a:t>https://digitalcommons.usf.edu/numeracy/vol10/iss1/art4/</a:t>
            </a:r>
            <a:r>
              <a:rPr lang="en-US" sz="2400" dirty="0" smtClean="0"/>
              <a:t> </a:t>
            </a:r>
          </a:p>
          <a:p>
            <a:r>
              <a:rPr lang="en-US" sz="2400" u="sng" dirty="0" smtClean="0">
                <a:hlinkClick r:id="rId5"/>
              </a:rPr>
              <a:t>https://digitalcommons.usf.edu/numeracy/vol9/iss1/art4/</a:t>
            </a:r>
            <a:endParaRPr lang="en-US" sz="2400" u="sng" dirty="0" smtClean="0"/>
          </a:p>
          <a:p>
            <a:r>
              <a:rPr lang="en-US" sz="2400" u="sng" dirty="0" smtClean="0">
                <a:hlinkClick r:id="rId6"/>
              </a:rPr>
              <a:t>https://www.youtube.com/watch?v=oRuGd9I-Hzw</a:t>
            </a:r>
            <a:endParaRPr lang="en-US" sz="2400" dirty="0" smtClean="0"/>
          </a:p>
          <a:p>
            <a:r>
              <a:rPr lang="en-US" sz="2400" dirty="0" smtClean="0">
                <a:hlinkClick r:id="rId7"/>
              </a:rPr>
              <a:t>https://books.aosis.co.za/index.php/ob/catalog/book/279</a:t>
            </a:r>
            <a:r>
              <a:rPr lang="en-US" sz="2400" dirty="0" smtClean="0"/>
              <a:t> Chapter 6</a:t>
            </a:r>
          </a:p>
          <a:p>
            <a:r>
              <a:rPr lang="en-US" sz="2400" dirty="0" smtClean="0">
                <a:hlinkClick r:id="rId8"/>
              </a:rPr>
              <a:t>https://www.improvewithmetacognition.com/metacognitive-self-assessment/</a:t>
            </a:r>
            <a:endParaRPr lang="en-US" sz="2400" dirty="0" smtClean="0"/>
          </a:p>
          <a:p>
            <a:r>
              <a:rPr lang="en-US" sz="2400" dirty="0" smtClean="0">
                <a:hlinkClick r:id="rId9"/>
              </a:rPr>
              <a:t>https://www.improvewithmetacognition.com/paired-self-assessment-competence/</a:t>
            </a:r>
            <a:r>
              <a:rPr lang="en-US" sz="2400" dirty="0" smtClean="0"/>
              <a:t>  </a:t>
            </a:r>
            <a:endParaRPr lang="en-US" sz="2400" dirty="0"/>
          </a:p>
        </p:txBody>
      </p:sp>
      <p:sp>
        <p:nvSpPr>
          <p:cNvPr id="4" name="TextBox 3"/>
          <p:cNvSpPr txBox="1"/>
          <p:nvPr/>
        </p:nvSpPr>
        <p:spPr>
          <a:xfrm>
            <a:off x="4040916" y="6003635"/>
            <a:ext cx="1081847" cy="707886"/>
          </a:xfrm>
          <a:prstGeom prst="rect">
            <a:avLst/>
          </a:prstGeom>
          <a:noFill/>
        </p:spPr>
        <p:txBody>
          <a:bodyPr wrap="none" rtlCol="0">
            <a:spAutoFit/>
          </a:bodyPr>
          <a:lstStyle/>
          <a:p>
            <a:r>
              <a:rPr lang="en-US" sz="4000" dirty="0" smtClean="0">
                <a:solidFill>
                  <a:srgbClr val="FF0000"/>
                </a:solidFill>
              </a:rPr>
              <a:t>END</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55" y="484911"/>
            <a:ext cx="8936181" cy="1143000"/>
          </a:xfrm>
        </p:spPr>
        <p:txBody>
          <a:bodyPr>
            <a:noAutofit/>
          </a:bodyPr>
          <a:lstStyle/>
          <a:p>
            <a:r>
              <a:rPr lang="en-US" sz="3200" dirty="0" smtClean="0">
                <a:solidFill>
                  <a:srgbClr val="FF0000"/>
                </a:solidFill>
              </a:rPr>
              <a:t>Thanks to our session’s advocates, Virginia and </a:t>
            </a:r>
            <a:r>
              <a:rPr lang="en-US" sz="3200" dirty="0" err="1" smtClean="0">
                <a:solidFill>
                  <a:srgbClr val="FF0000"/>
                </a:solidFill>
              </a:rPr>
              <a:t>Argenta</a:t>
            </a:r>
            <a:r>
              <a:rPr lang="en-US" sz="3200" dirty="0" smtClean="0">
                <a:solidFill>
                  <a:srgbClr val="FF0000"/>
                </a:solidFill>
              </a:rPr>
              <a:t>, for enabling our coordination of 3 presenters in sequence! </a:t>
            </a:r>
            <a:endParaRPr lang="en-US" sz="3600" dirty="0">
              <a:solidFill>
                <a:srgbClr val="FF0000"/>
              </a:solidFill>
            </a:endParaRPr>
          </a:p>
        </p:txBody>
      </p:sp>
      <p:sp>
        <p:nvSpPr>
          <p:cNvPr id="3" name="Content Placeholder 2"/>
          <p:cNvSpPr>
            <a:spLocks noGrp="1"/>
          </p:cNvSpPr>
          <p:nvPr>
            <p:ph idx="1"/>
          </p:nvPr>
        </p:nvSpPr>
        <p:spPr>
          <a:xfrm>
            <a:off x="457200" y="2154384"/>
            <a:ext cx="8229600" cy="4525963"/>
          </a:xfrm>
        </p:spPr>
        <p:txBody>
          <a:bodyPr/>
          <a:lstStyle/>
          <a:p>
            <a:pPr marL="514350" indent="-514350">
              <a:buFont typeface="+mj-lt"/>
              <a:buAutoNum type="arabicPeriod"/>
            </a:pPr>
            <a:r>
              <a:rPr lang="en-US" dirty="0" smtClean="0">
                <a:solidFill>
                  <a:srgbClr val="0000FF"/>
                </a:solidFill>
                <a:latin typeface="Times New Roman"/>
                <a:cs typeface="Times New Roman"/>
              </a:rPr>
              <a:t>(Ed) – Background on the value of paired measures and the validity of self-assessment </a:t>
            </a:r>
          </a:p>
          <a:p>
            <a:pPr marL="514350" indent="-514350">
              <a:buFont typeface="+mj-lt"/>
              <a:buAutoNum type="arabicPeriod"/>
            </a:pPr>
            <a:r>
              <a:rPr lang="en-US" dirty="0" smtClean="0">
                <a:solidFill>
                  <a:srgbClr val="0000FF"/>
                </a:solidFill>
                <a:latin typeface="Times New Roman"/>
                <a:cs typeface="Times New Roman"/>
              </a:rPr>
              <a:t>(Steve) – A psychological deep-dive into using measures of self-assessment and mindset in teaching</a:t>
            </a:r>
          </a:p>
          <a:p>
            <a:pPr marL="514350" indent="-514350">
              <a:buFont typeface="+mj-lt"/>
              <a:buAutoNum type="arabicPeriod"/>
            </a:pPr>
            <a:r>
              <a:rPr lang="en-US" dirty="0" smtClean="0">
                <a:solidFill>
                  <a:srgbClr val="0000FF"/>
                </a:solidFill>
                <a:latin typeface="Times New Roman"/>
                <a:cs typeface="Times New Roman"/>
              </a:rPr>
              <a:t>(Karl) – Using the new knowledge about self-assessment in undergraduate research</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46"/>
            <a:ext cx="9144000" cy="1016000"/>
          </a:xfrm>
        </p:spPr>
        <p:txBody>
          <a:bodyPr>
            <a:noAutofit/>
          </a:bodyPr>
          <a:lstStyle/>
          <a:p>
            <a:r>
              <a:rPr lang="en-US" sz="2800" dirty="0" smtClean="0">
                <a:solidFill>
                  <a:srgbClr val="FF0000"/>
                </a:solidFill>
              </a:rPr>
              <a:t>Existing tests measure cognitive competence. We added measures of affective feelings of self-assessed competence, and discovered unanticipated benefits. Let’s see more.</a:t>
            </a:r>
            <a:endParaRPr lang="en-US" sz="2800" dirty="0">
              <a:solidFill>
                <a:srgbClr val="FF0000"/>
              </a:solidFill>
            </a:endParaRPr>
          </a:p>
        </p:txBody>
      </p:sp>
      <p:sp>
        <p:nvSpPr>
          <p:cNvPr id="3" name="Content Placeholder 2"/>
          <p:cNvSpPr>
            <a:spLocks noGrp="1"/>
          </p:cNvSpPr>
          <p:nvPr>
            <p:ph idx="1"/>
          </p:nvPr>
        </p:nvSpPr>
        <p:spPr>
          <a:xfrm>
            <a:off x="249381" y="1862667"/>
            <a:ext cx="8686800" cy="4618181"/>
          </a:xfrm>
        </p:spPr>
        <p:txBody>
          <a:bodyPr>
            <a:normAutofit/>
          </a:bodyPr>
          <a:lstStyle/>
          <a:p>
            <a:r>
              <a:rPr lang="en-US" sz="3027" b="1" dirty="0" smtClean="0">
                <a:solidFill>
                  <a:srgbClr val="0000FF"/>
                </a:solidFill>
              </a:rPr>
              <a:t>Cognitive competence</a:t>
            </a:r>
            <a:r>
              <a:rPr lang="en-US" sz="3027" dirty="0" smtClean="0">
                <a:solidFill>
                  <a:srgbClr val="0000FF"/>
                </a:solidFill>
              </a:rPr>
              <a:t> from a validated 25-item Science Literacy Concept Inventory (SLCI) to measure </a:t>
            </a:r>
            <a:r>
              <a:rPr lang="en-US" sz="3027" u="sng" dirty="0" smtClean="0">
                <a:solidFill>
                  <a:srgbClr val="0000FF"/>
                </a:solidFill>
              </a:rPr>
              <a:t>understanding science as a way of knowing</a:t>
            </a:r>
            <a:r>
              <a:rPr lang="en-US" sz="3027" dirty="0" smtClean="0">
                <a:solidFill>
                  <a:srgbClr val="0000FF"/>
                </a:solidFill>
              </a:rPr>
              <a:t> (a common general-education outcome).</a:t>
            </a:r>
          </a:p>
          <a:p>
            <a:r>
              <a:rPr lang="en-US" sz="3027" b="1" dirty="0" smtClean="0">
                <a:solidFill>
                  <a:srgbClr val="0000FF"/>
                </a:solidFill>
              </a:rPr>
              <a:t>Self-assessed competence </a:t>
            </a:r>
            <a:r>
              <a:rPr lang="en-US" sz="3027" dirty="0" smtClean="0">
                <a:solidFill>
                  <a:srgbClr val="0000FF"/>
                </a:solidFill>
              </a:rPr>
              <a:t>from two items.</a:t>
            </a:r>
          </a:p>
          <a:p>
            <a:pPr lvl="1"/>
            <a:r>
              <a:rPr lang="en-US" sz="2595" dirty="0" smtClean="0">
                <a:solidFill>
                  <a:srgbClr val="660066"/>
                </a:solidFill>
              </a:rPr>
              <a:t>Predicted self-assessment</a:t>
            </a:r>
          </a:p>
          <a:p>
            <a:pPr lvl="1"/>
            <a:r>
              <a:rPr lang="en-US" sz="2595" dirty="0" smtClean="0">
                <a:solidFill>
                  <a:srgbClr val="660066"/>
                </a:solidFill>
              </a:rPr>
              <a:t>Postdicted self-assessment</a:t>
            </a:r>
            <a:endParaRPr lang="en-US" sz="2595" dirty="0" smtClean="0">
              <a:solidFill>
                <a:srgbClr val="0000FF"/>
              </a:solidFill>
            </a:endParaRPr>
          </a:p>
          <a:p>
            <a:r>
              <a:rPr lang="en-US" sz="3027" dirty="0" smtClean="0">
                <a:solidFill>
                  <a:srgbClr val="0000FF"/>
                </a:solidFill>
              </a:rPr>
              <a:t>All participants who voluntarily furnish an email get a detailed</a:t>
            </a:r>
            <a:r>
              <a:rPr lang="en-US" sz="3027" b="1" dirty="0" smtClean="0">
                <a:solidFill>
                  <a:srgbClr val="0000FF"/>
                </a:solidFill>
              </a:rPr>
              <a:t> </a:t>
            </a:r>
            <a:r>
              <a:rPr lang="en-US" sz="3027" b="1" u="sng" dirty="0" smtClean="0">
                <a:solidFill>
                  <a:srgbClr val="0000FF"/>
                </a:solidFill>
              </a:rPr>
              <a:t>feedback</a:t>
            </a:r>
            <a:r>
              <a:rPr lang="en-US" sz="3027" b="1" dirty="0" smtClean="0">
                <a:solidFill>
                  <a:srgbClr val="0000FF"/>
                </a:solidFill>
              </a:rPr>
              <a:t> </a:t>
            </a:r>
            <a:r>
              <a:rPr lang="en-US" sz="3027" dirty="0" smtClean="0">
                <a:solidFill>
                  <a:srgbClr val="0000FF"/>
                </a:solidFill>
              </a:rPr>
              <a:t>letter about both. </a:t>
            </a:r>
          </a:p>
          <a:p>
            <a:endParaRPr lang="en-US"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818"/>
            <a:ext cx="8229600" cy="1143000"/>
          </a:xfrm>
        </p:spPr>
        <p:txBody>
          <a:bodyPr>
            <a:normAutofit fontScale="90000"/>
          </a:bodyPr>
          <a:lstStyle/>
          <a:p>
            <a:r>
              <a:rPr lang="en-US" dirty="0" smtClean="0">
                <a:solidFill>
                  <a:srgbClr val="FF0000"/>
                </a:solidFill>
              </a:rPr>
              <a:t>We frequently hear: “Students can’t self-assess.” </a:t>
            </a:r>
            <a:br>
              <a:rPr lang="en-US" dirty="0" smtClean="0">
                <a:solidFill>
                  <a:srgbClr val="FF0000"/>
                </a:solidFill>
              </a:rPr>
            </a:br>
            <a:r>
              <a:rPr lang="en-US" sz="4000" dirty="0" smtClean="0">
                <a:solidFill>
                  <a:srgbClr val="0000FF"/>
                </a:solidFill>
              </a:rPr>
              <a:t>Can they?</a:t>
            </a:r>
            <a:br>
              <a:rPr lang="en-US" sz="4000" dirty="0" smtClean="0">
                <a:solidFill>
                  <a:srgbClr val="0000FF"/>
                </a:solidFill>
              </a:rPr>
            </a:br>
            <a:r>
              <a:rPr lang="en-US" sz="4000" dirty="0" smtClean="0">
                <a:solidFill>
                  <a:srgbClr val="0000FF"/>
                </a:solidFill>
              </a:rPr>
              <a:t>Are self-assessments valid and useful? </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273" y="182274"/>
            <a:ext cx="8913090" cy="1143000"/>
          </a:xfrm>
        </p:spPr>
        <p:txBody>
          <a:bodyPr>
            <a:noAutofit/>
          </a:bodyPr>
          <a:lstStyle/>
          <a:p>
            <a:r>
              <a:rPr lang="en-US" sz="2800" dirty="0" smtClean="0">
                <a:solidFill>
                  <a:srgbClr val="3366FF"/>
                </a:solidFill>
              </a:rPr>
              <a:t>Here, we see the average cognitive competence change through the </a:t>
            </a:r>
            <a:r>
              <a:rPr lang="en-US" sz="2800" b="1" dirty="0" smtClean="0">
                <a:solidFill>
                  <a:srgbClr val="3366FF"/>
                </a:solidFill>
              </a:rPr>
              <a:t>academic ranks</a:t>
            </a:r>
            <a:r>
              <a:rPr lang="en-US" sz="2800" dirty="0" smtClean="0">
                <a:solidFill>
                  <a:srgbClr val="3366FF"/>
                </a:solidFill>
              </a:rPr>
              <a:t>. How does that accord with how students feel about their competence, on average?</a:t>
            </a:r>
            <a:endParaRPr lang="en-US" sz="3200" dirty="0">
              <a:solidFill>
                <a:srgbClr val="3366FF"/>
              </a:solidFill>
            </a:endParaRP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78702" y="1665599"/>
            <a:ext cx="7760400" cy="44164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0928" y="144219"/>
            <a:ext cx="8690998" cy="1143000"/>
          </a:xfrm>
        </p:spPr>
        <p:txBody>
          <a:bodyPr>
            <a:noAutofit/>
          </a:bodyPr>
          <a:lstStyle/>
          <a:p>
            <a:pPr algn="just"/>
            <a:r>
              <a:rPr lang="en-US" sz="2800" dirty="0" smtClean="0">
                <a:solidFill>
                  <a:srgbClr val="3366FF"/>
                </a:solidFill>
              </a:rPr>
              <a:t>Most people self-assess pretty well. Groups of people are astounding in how well their self assessed competence tracks their competency scores on a validated instrument.</a:t>
            </a:r>
            <a:endParaRPr lang="en-US" sz="2800" dirty="0">
              <a:solidFill>
                <a:srgbClr val="3366FF"/>
              </a:solidFill>
            </a:endParaRPr>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740" y="1433055"/>
            <a:ext cx="8233258" cy="4341454"/>
          </a:xfrm>
          <a:prstGeom prst="rect">
            <a:avLst/>
          </a:prstGeom>
        </p:spPr>
      </p:pic>
      <p:sp>
        <p:nvSpPr>
          <p:cNvPr id="6" name="TextBox 5"/>
          <p:cNvSpPr txBox="1"/>
          <p:nvPr/>
        </p:nvSpPr>
        <p:spPr>
          <a:xfrm>
            <a:off x="768215" y="5873064"/>
            <a:ext cx="7622600" cy="830997"/>
          </a:xfrm>
          <a:prstGeom prst="rect">
            <a:avLst/>
          </a:prstGeom>
          <a:noFill/>
        </p:spPr>
        <p:txBody>
          <a:bodyPr wrap="none" rtlCol="0">
            <a:spAutoFit/>
          </a:bodyPr>
          <a:lstStyle/>
          <a:p>
            <a:pPr algn="ctr"/>
            <a:r>
              <a:rPr lang="en-US" sz="2400" dirty="0" smtClean="0">
                <a:solidFill>
                  <a:srgbClr val="FF0000"/>
                </a:solidFill>
              </a:rPr>
              <a:t>See Nuhfer et al. </a:t>
            </a:r>
          </a:p>
          <a:p>
            <a:pPr algn="ctr"/>
            <a:r>
              <a:rPr lang="en-US" sz="2400" u="sng" dirty="0" smtClean="0">
                <a:hlinkClick r:id="rId4"/>
              </a:rPr>
              <a:t>https://digitalcommons.usf.edu/numeracy/vol10/iss1/art4/</a:t>
            </a:r>
            <a:r>
              <a:rPr lang="en-US" sz="2400" dirty="0" smtClean="0"/>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Why measure both?</a:t>
            </a:r>
            <a:endParaRPr lang="en-US" dirty="0">
              <a:solidFill>
                <a:srgbClr val="FF0000"/>
              </a:solidFill>
            </a:endParaRPr>
          </a:p>
        </p:txBody>
      </p:sp>
      <p:sp>
        <p:nvSpPr>
          <p:cNvPr id="3" name="Content Placeholder 2"/>
          <p:cNvSpPr>
            <a:spLocks noGrp="1"/>
          </p:cNvSpPr>
          <p:nvPr>
            <p:ph idx="1"/>
          </p:nvPr>
        </p:nvSpPr>
        <p:spPr>
          <a:xfrm>
            <a:off x="254001" y="2647372"/>
            <a:ext cx="8686800" cy="2094345"/>
          </a:xfrm>
        </p:spPr>
        <p:txBody>
          <a:bodyPr/>
          <a:lstStyle/>
          <a:p>
            <a:pPr marL="42863" indent="3175" defTabSz="161925">
              <a:buNone/>
            </a:pPr>
            <a:r>
              <a:rPr lang="en-US" b="1" dirty="0" smtClean="0">
                <a:solidFill>
                  <a:srgbClr val="0000FF"/>
                </a:solidFill>
              </a:rPr>
              <a:t>Becoming educated </a:t>
            </a:r>
            <a:r>
              <a:rPr lang="en-US" dirty="0" smtClean="0">
                <a:solidFill>
                  <a:srgbClr val="0000FF"/>
                </a:solidFill>
              </a:rPr>
              <a:t>involves developing an </a:t>
            </a:r>
            <a:r>
              <a:rPr lang="en-US" b="1" i="1" dirty="0" smtClean="0">
                <a:solidFill>
                  <a:srgbClr val="0000FF"/>
                </a:solidFill>
              </a:rPr>
              <a:t>understanding of self</a:t>
            </a:r>
            <a:r>
              <a:rPr lang="en-US" b="1" dirty="0" smtClean="0">
                <a:solidFill>
                  <a:srgbClr val="0000FF"/>
                </a:solidFill>
              </a:rPr>
              <a:t> </a:t>
            </a:r>
            <a:r>
              <a:rPr lang="en-US" dirty="0" smtClean="0">
                <a:solidFill>
                  <a:srgbClr val="0000FF"/>
                </a:solidFill>
              </a:rPr>
              <a:t>along with acquiring the </a:t>
            </a:r>
            <a:r>
              <a:rPr lang="en-US" b="1" i="1" dirty="0" smtClean="0">
                <a:solidFill>
                  <a:srgbClr val="0000FF"/>
                </a:solidFill>
              </a:rPr>
              <a:t>knowing of “stuff” </a:t>
            </a:r>
            <a:r>
              <a:rPr lang="en-US" dirty="0" smtClean="0">
                <a:solidFill>
                  <a:srgbClr val="0000FF"/>
                </a:solidFill>
              </a:rPr>
              <a:t>(knowledge and skills).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1534"/>
            <a:ext cx="8229600" cy="1027545"/>
          </a:xfrm>
        </p:spPr>
        <p:txBody>
          <a:bodyPr>
            <a:normAutofit/>
          </a:bodyPr>
          <a:lstStyle/>
          <a:p>
            <a:r>
              <a:rPr lang="en-US" dirty="0" smtClean="0">
                <a:solidFill>
                  <a:srgbClr val="FF0000"/>
                </a:solidFill>
              </a:rPr>
              <a:t>Clarifying three “</a:t>
            </a:r>
            <a:r>
              <a:rPr lang="en-US" dirty="0" err="1" smtClean="0">
                <a:solidFill>
                  <a:srgbClr val="FF0000"/>
                </a:solidFill>
              </a:rPr>
              <a:t>selfie</a:t>
            </a:r>
            <a:r>
              <a:rPr lang="en-US" dirty="0" smtClean="0">
                <a:solidFill>
                  <a:srgbClr val="FF0000"/>
                </a:solidFill>
              </a:rPr>
              <a:t>” terms</a:t>
            </a:r>
            <a:endParaRPr lang="en-US" dirty="0">
              <a:solidFill>
                <a:srgbClr val="FF0000"/>
              </a:solidFill>
            </a:endParaRPr>
          </a:p>
        </p:txBody>
      </p:sp>
      <p:sp>
        <p:nvSpPr>
          <p:cNvPr id="5" name="Content Placeholder 4"/>
          <p:cNvSpPr>
            <a:spLocks noGrp="1"/>
          </p:cNvSpPr>
          <p:nvPr>
            <p:ph idx="1"/>
          </p:nvPr>
        </p:nvSpPr>
        <p:spPr>
          <a:xfrm>
            <a:off x="214627" y="1159079"/>
            <a:ext cx="8710275" cy="5440362"/>
          </a:xfrm>
        </p:spPr>
        <p:txBody>
          <a:bodyPr>
            <a:normAutofit fontScale="92500"/>
          </a:bodyPr>
          <a:lstStyle/>
          <a:p>
            <a:r>
              <a:rPr lang="en-US" b="1" dirty="0" smtClean="0">
                <a:solidFill>
                  <a:srgbClr val="0000FF"/>
                </a:solidFill>
              </a:rPr>
              <a:t>Self-assessed competence</a:t>
            </a:r>
            <a:endParaRPr lang="en-US" dirty="0" smtClean="0">
              <a:solidFill>
                <a:srgbClr val="0000FF"/>
              </a:solidFill>
            </a:endParaRPr>
          </a:p>
          <a:p>
            <a:pPr lvl="1"/>
            <a:r>
              <a:rPr lang="en-US" dirty="0" smtClean="0">
                <a:solidFill>
                  <a:srgbClr val="660066"/>
                </a:solidFill>
              </a:rPr>
              <a:t>“Given a challenge, here’s what I can do</a:t>
            </a:r>
            <a:r>
              <a:rPr lang="en-US" b="1" dirty="0" smtClean="0">
                <a:solidFill>
                  <a:srgbClr val="660066"/>
                </a:solidFill>
              </a:rPr>
              <a:t> here and now</a:t>
            </a:r>
            <a:r>
              <a:rPr lang="en-US" dirty="0" smtClean="0">
                <a:solidFill>
                  <a:srgbClr val="660066"/>
                </a:solidFill>
              </a:rPr>
              <a:t> with what I’ve got.”</a:t>
            </a:r>
            <a:endParaRPr lang="en-US" dirty="0" smtClean="0">
              <a:solidFill>
                <a:srgbClr val="0000FF"/>
              </a:solidFill>
            </a:endParaRPr>
          </a:p>
          <a:p>
            <a:r>
              <a:rPr lang="en-US" b="1" dirty="0" smtClean="0">
                <a:solidFill>
                  <a:srgbClr val="0000FF"/>
                </a:solidFill>
              </a:rPr>
              <a:t>Self-efficacy </a:t>
            </a:r>
            <a:r>
              <a:rPr lang="en-US" dirty="0" smtClean="0">
                <a:solidFill>
                  <a:srgbClr val="0000FF"/>
                </a:solidFill>
              </a:rPr>
              <a:t>is about future challenges</a:t>
            </a:r>
          </a:p>
          <a:p>
            <a:pPr lvl="1"/>
            <a:r>
              <a:rPr lang="en-US" b="1" dirty="0" smtClean="0">
                <a:solidFill>
                  <a:srgbClr val="660066"/>
                </a:solidFill>
              </a:rPr>
              <a:t>Belief that I can learn to succeed.</a:t>
            </a:r>
            <a:r>
              <a:rPr lang="en-US" dirty="0" smtClean="0">
                <a:solidFill>
                  <a:srgbClr val="660066"/>
                </a:solidFill>
              </a:rPr>
              <a:t> “With study and instruction, I can use what I’ve got to get what I need.” </a:t>
            </a:r>
          </a:p>
          <a:p>
            <a:pPr lvl="1"/>
            <a:r>
              <a:rPr lang="en-US" sz="2595" b="1" dirty="0" smtClean="0">
                <a:solidFill>
                  <a:srgbClr val="660066"/>
                </a:solidFill>
              </a:rPr>
              <a:t>“</a:t>
            </a:r>
            <a:r>
              <a:rPr lang="en-US" sz="2595" i="1" dirty="0" smtClean="0">
                <a:solidFill>
                  <a:srgbClr val="660066"/>
                </a:solidFill>
              </a:rPr>
              <a:t>If I have the belief that I can do it, I shall surely acquire the capacity to do it, even if I may not have it at the beginning</a:t>
            </a:r>
            <a:r>
              <a:rPr lang="en-US" sz="2595" b="1" dirty="0" smtClean="0">
                <a:solidFill>
                  <a:srgbClr val="660066"/>
                </a:solidFill>
              </a:rPr>
              <a:t>.”              </a:t>
            </a:r>
            <a:r>
              <a:rPr lang="en-US" sz="1946" b="1" dirty="0" smtClean="0">
                <a:solidFill>
                  <a:srgbClr val="660066"/>
                </a:solidFill>
              </a:rPr>
              <a:t>Mahatma Gandhi</a:t>
            </a:r>
            <a:endParaRPr lang="en-US" dirty="0" smtClean="0">
              <a:solidFill>
                <a:srgbClr val="0000FF"/>
              </a:solidFill>
            </a:endParaRPr>
          </a:p>
          <a:p>
            <a:r>
              <a:rPr lang="en-US" b="1" dirty="0" smtClean="0">
                <a:solidFill>
                  <a:srgbClr val="0000FF"/>
                </a:solidFill>
              </a:rPr>
              <a:t>Self-regulation </a:t>
            </a:r>
            <a:r>
              <a:rPr lang="en-US" dirty="0" smtClean="0">
                <a:solidFill>
                  <a:srgbClr val="0000FF"/>
                </a:solidFill>
              </a:rPr>
              <a:t>– Capacity for life-long learning</a:t>
            </a:r>
          </a:p>
          <a:p>
            <a:pPr lvl="1"/>
            <a:r>
              <a:rPr lang="en-US" b="1" dirty="0" smtClean="0">
                <a:solidFill>
                  <a:srgbClr val="660066"/>
                </a:solidFill>
              </a:rPr>
              <a:t>I understand myself as a learner, and I understand how to learn. </a:t>
            </a:r>
            <a:endParaRPr lang="en-US"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alpha val="2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Self-efficacy: “I can use what I’ve got to get what I need.”</a:t>
            </a:r>
            <a:endParaRPr lang="en-US" dirty="0">
              <a:solidFill>
                <a:srgbClr val="FF0000"/>
              </a:solidFill>
            </a:endParaRPr>
          </a:p>
        </p:txBody>
      </p:sp>
      <p:sp>
        <p:nvSpPr>
          <p:cNvPr id="3" name="Content Placeholder 2"/>
          <p:cNvSpPr>
            <a:spLocks noGrp="1"/>
          </p:cNvSpPr>
          <p:nvPr>
            <p:ph idx="1"/>
          </p:nvPr>
        </p:nvSpPr>
        <p:spPr>
          <a:xfrm>
            <a:off x="457200" y="2678545"/>
            <a:ext cx="7855527" cy="1293091"/>
          </a:xfrm>
        </p:spPr>
        <p:txBody>
          <a:bodyPr>
            <a:normAutofit fontScale="92500" lnSpcReduction="20000"/>
          </a:bodyPr>
          <a:lstStyle/>
          <a:p>
            <a:pPr marL="112713" indent="-66675" algn="just">
              <a:buNone/>
            </a:pPr>
            <a:r>
              <a:rPr lang="en-US" dirty="0" smtClean="0">
                <a:solidFill>
                  <a:srgbClr val="0000FF"/>
                </a:solidFill>
              </a:rPr>
              <a:t>However, much of what I’ve “got” to address the</a:t>
            </a:r>
            <a:r>
              <a:rPr lang="en-US" b="1" dirty="0" smtClean="0">
                <a:solidFill>
                  <a:srgbClr val="0000FF"/>
                </a:solidFill>
              </a:rPr>
              <a:t> here and now,</a:t>
            </a:r>
            <a:r>
              <a:rPr lang="en-US" dirty="0" smtClean="0">
                <a:solidFill>
                  <a:srgbClr val="0000FF"/>
                </a:solidFill>
              </a:rPr>
              <a:t> I likely owe to some history of experienced </a:t>
            </a:r>
            <a:r>
              <a:rPr lang="en-US" b="1" dirty="0" smtClean="0">
                <a:solidFill>
                  <a:srgbClr val="0000FF"/>
                </a:solidFill>
              </a:rPr>
              <a:t>privilege</a:t>
            </a:r>
            <a:r>
              <a:rPr lang="en-US" dirty="0" smtClean="0">
                <a:solidFill>
                  <a:srgbClr val="0000FF"/>
                </a:solidFill>
              </a:rPr>
              <a:t>.</a:t>
            </a:r>
          </a:p>
          <a:p>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1588</TotalTime>
  <Words>1147</Words>
  <Application>Microsoft Macintosh PowerPoint</Application>
  <PresentationFormat>On-screen Show (4:3)</PresentationFormat>
  <Paragraphs>88</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Paired Cognitive and Affective Self-assessment Measures* Seem to Render Solely Cognitive Assessment Instruments Archaic</vt:lpstr>
      <vt:lpstr>Thanks to our session’s advocates, Virginia and Argenta, for enabling our coordination of 3 presenters in sequence! </vt:lpstr>
      <vt:lpstr>Existing tests measure cognitive competence. We added measures of affective feelings of self-assessed competence, and discovered unanticipated benefits. Let’s see more.</vt:lpstr>
      <vt:lpstr>We frequently hear: “Students can’t self-assess.”  Can they? Are self-assessments valid and useful? </vt:lpstr>
      <vt:lpstr>Here, we see the average cognitive competence change through the academic ranks. How does that accord with how students feel about their competence, on average?</vt:lpstr>
      <vt:lpstr>Most people self-assess pretty well. Groups of people are astounding in how well their self assessed competence tracks their competency scores on a validated instrument.</vt:lpstr>
      <vt:lpstr>Why measure both?</vt:lpstr>
      <vt:lpstr>Clarifying three “selfie” terms</vt:lpstr>
      <vt:lpstr>Self-efficacy: “I can use what I’ve got to get what I need.”</vt:lpstr>
      <vt:lpstr>Slide 10</vt:lpstr>
      <vt:lpstr>With just a test, we can see that majority privilege affects cognitive test scores. </vt:lpstr>
      <vt:lpstr>But paired measures reveal not just how a  group scores, but also how it FEELS. </vt:lpstr>
      <vt:lpstr>Privilege isn’t spread equitably. It affects different people and diverse groups in different ways</vt:lpstr>
      <vt:lpstr>Relationships of the three:</vt:lpstr>
      <vt:lpstr>Consider program and institutional assessment. </vt:lpstr>
      <vt:lpstr>ALL INSTITUTIONS ARE NOT ALIKE.  The line slopes differ and in some the class ranks graph out of rank order. You’d never see this from an ordinary test or concept inventory without a paired measure.</vt:lpstr>
      <vt:lpstr>Takeaway: STUDENTS CAN SELF-ASSESS! But 22 years of behavioral scientists’ proclaiming most people cannot self-assess (Dunning-Kruger effect) bring collateral damage.</vt:lpstr>
      <vt:lpstr>Peer-reviewed resources for those who will download this ppt file later from GSA archives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 21 Ed</dc:title>
  <dc:creator>Ed N</dc:creator>
  <cp:lastModifiedBy>Ed N</cp:lastModifiedBy>
  <cp:revision>96</cp:revision>
  <dcterms:created xsi:type="dcterms:W3CDTF">2021-10-20T00:48:32Z</dcterms:created>
  <dcterms:modified xsi:type="dcterms:W3CDTF">2021-10-20T00:49:57Z</dcterms:modified>
</cp:coreProperties>
</file>