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9202400"/>
  <p:notesSz cx="6858000" cy="9144000"/>
  <p:defaultTextStyle>
    <a:defPPr>
      <a:defRPr lang="en-US"/>
    </a:defPPr>
    <a:lvl1pPr marL="0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1pPr>
    <a:lvl2pPr marL="1902833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2pPr>
    <a:lvl3pPr marL="3805670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3pPr>
    <a:lvl4pPr marL="5708503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4pPr>
    <a:lvl5pPr marL="7611338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5pPr>
    <a:lvl6pPr marL="9514172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6pPr>
    <a:lvl7pPr marL="11417006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7pPr>
    <a:lvl8pPr marL="13319840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8pPr>
    <a:lvl9pPr marL="15222674" algn="l" defTabSz="3805670" rtl="0" eaLnBrk="1" latinLnBrk="0" hangingPunct="1">
      <a:defRPr sz="75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91" autoAdjust="0"/>
    <p:restoredTop sz="93608" autoAdjust="0"/>
  </p:normalViewPr>
  <p:slideViewPr>
    <p:cSldViewPr>
      <p:cViewPr>
        <p:scale>
          <a:sx n="80" d="100"/>
          <a:sy n="80" d="100"/>
        </p:scale>
        <p:origin x="532" y="40"/>
      </p:cViewPr>
      <p:guideLst>
        <p:guide orient="horz" pos="6048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1C05B-F879-4EA7-BFF1-EE2A2ABEF24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DB8A-1E22-4795-A9FC-E4849A5AF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1pPr>
    <a:lvl2pPr marL="1902833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2pPr>
    <a:lvl3pPr marL="3805670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3pPr>
    <a:lvl4pPr marL="5708503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4pPr>
    <a:lvl5pPr marL="7611338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5pPr>
    <a:lvl6pPr marL="9514172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6pPr>
    <a:lvl7pPr marL="11417006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7pPr>
    <a:lvl8pPr marL="13319840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8pPr>
    <a:lvl9pPr marL="15222674" algn="l" defTabSz="3805670" rtl="0" eaLnBrk="1" latinLnBrk="0" hangingPunct="1">
      <a:defRPr sz="50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8DB8A-1E22-4795-A9FC-E4849A5AF1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65195"/>
            <a:ext cx="23317200" cy="41160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881360"/>
            <a:ext cx="19202400" cy="490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2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375829" y="4307210"/>
            <a:ext cx="34561465" cy="91749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1923" y="4307210"/>
            <a:ext cx="103236711" cy="91749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40" y="12339323"/>
            <a:ext cx="23317200" cy="381381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40" y="8138804"/>
            <a:ext cx="23317200" cy="4200525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43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56861" indent="0">
              <a:buNone/>
              <a:defRPr sz="6350">
                <a:solidFill>
                  <a:schemeClr val="tx1">
                    <a:tint val="75000"/>
                  </a:schemeClr>
                </a:solidFill>
              </a:defRPr>
            </a:lvl3pPr>
            <a:lvl4pPr marL="5485291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4pPr>
            <a:lvl5pPr marL="7313720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5pPr>
            <a:lvl6pPr marL="9142151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6pPr>
            <a:lvl7pPr marL="10970580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7pPr>
            <a:lvl8pPr marL="12799010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8pPr>
            <a:lvl9pPr marL="14627440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1916" y="25092030"/>
            <a:ext cx="68899086" cy="70964424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38206" y="25092030"/>
            <a:ext cx="68899090" cy="70964424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8988"/>
            <a:ext cx="24688800" cy="320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4" y="4298317"/>
            <a:ext cx="12120565" cy="179133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430" indent="0">
              <a:buNone/>
              <a:defRPr sz="8000" b="1"/>
            </a:lvl2pPr>
            <a:lvl3pPr marL="3656861" indent="0">
              <a:buNone/>
              <a:defRPr sz="7300" b="1"/>
            </a:lvl3pPr>
            <a:lvl4pPr marL="5485291" indent="0">
              <a:buNone/>
              <a:defRPr sz="6350" b="1"/>
            </a:lvl4pPr>
            <a:lvl5pPr marL="7313720" indent="0">
              <a:buNone/>
              <a:defRPr sz="6350" b="1"/>
            </a:lvl5pPr>
            <a:lvl6pPr marL="9142151" indent="0">
              <a:buNone/>
              <a:defRPr sz="6350" b="1"/>
            </a:lvl6pPr>
            <a:lvl7pPr marL="10970580" indent="0">
              <a:buNone/>
              <a:defRPr sz="6350" b="1"/>
            </a:lvl7pPr>
            <a:lvl8pPr marL="12799010" indent="0">
              <a:buNone/>
              <a:defRPr sz="6350" b="1"/>
            </a:lvl8pPr>
            <a:lvl9pPr marL="14627440" indent="0">
              <a:buNone/>
              <a:defRPr sz="6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4" y="6089652"/>
            <a:ext cx="12120565" cy="11063608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350"/>
            </a:lvl4pPr>
            <a:lvl5pPr>
              <a:defRPr sz="6350"/>
            </a:lvl5pPr>
            <a:lvl6pPr>
              <a:defRPr sz="6350"/>
            </a:lvl6pPr>
            <a:lvl7pPr>
              <a:defRPr sz="6350"/>
            </a:lvl7pPr>
            <a:lvl8pPr>
              <a:defRPr sz="6350"/>
            </a:lvl8pPr>
            <a:lvl9pPr>
              <a:defRPr sz="6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9" y="4298317"/>
            <a:ext cx="12125325" cy="179133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430" indent="0">
              <a:buNone/>
              <a:defRPr sz="8000" b="1"/>
            </a:lvl2pPr>
            <a:lvl3pPr marL="3656861" indent="0">
              <a:buNone/>
              <a:defRPr sz="7300" b="1"/>
            </a:lvl3pPr>
            <a:lvl4pPr marL="5485291" indent="0">
              <a:buNone/>
              <a:defRPr sz="6350" b="1"/>
            </a:lvl4pPr>
            <a:lvl5pPr marL="7313720" indent="0">
              <a:buNone/>
              <a:defRPr sz="6350" b="1"/>
            </a:lvl5pPr>
            <a:lvl6pPr marL="9142151" indent="0">
              <a:buNone/>
              <a:defRPr sz="6350" b="1"/>
            </a:lvl6pPr>
            <a:lvl7pPr marL="10970580" indent="0">
              <a:buNone/>
              <a:defRPr sz="6350" b="1"/>
            </a:lvl7pPr>
            <a:lvl8pPr marL="12799010" indent="0">
              <a:buNone/>
              <a:defRPr sz="6350" b="1"/>
            </a:lvl8pPr>
            <a:lvl9pPr marL="14627440" indent="0">
              <a:buNone/>
              <a:defRPr sz="6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9" y="6089652"/>
            <a:ext cx="12125325" cy="11063608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350"/>
            </a:lvl4pPr>
            <a:lvl5pPr>
              <a:defRPr sz="6350"/>
            </a:lvl5pPr>
            <a:lvl6pPr>
              <a:defRPr sz="6350"/>
            </a:lvl6pPr>
            <a:lvl7pPr>
              <a:defRPr sz="6350"/>
            </a:lvl7pPr>
            <a:lvl8pPr>
              <a:defRPr sz="6350"/>
            </a:lvl8pPr>
            <a:lvl9pPr>
              <a:defRPr sz="6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6" y="764540"/>
            <a:ext cx="9024940" cy="325374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764545"/>
            <a:ext cx="15335250" cy="16388717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6" y="4018285"/>
            <a:ext cx="9024940" cy="13134977"/>
          </a:xfrm>
        </p:spPr>
        <p:txBody>
          <a:bodyPr/>
          <a:lstStyle>
            <a:lvl1pPr marL="0" indent="0">
              <a:buNone/>
              <a:defRPr sz="5550"/>
            </a:lvl1pPr>
            <a:lvl2pPr marL="1828430" indent="0">
              <a:buNone/>
              <a:defRPr sz="4850"/>
            </a:lvl2pPr>
            <a:lvl3pPr marL="3656861" indent="0">
              <a:buNone/>
              <a:defRPr sz="3900"/>
            </a:lvl3pPr>
            <a:lvl4pPr marL="5485291" indent="0">
              <a:buNone/>
              <a:defRPr sz="3600"/>
            </a:lvl4pPr>
            <a:lvl5pPr marL="7313720" indent="0">
              <a:buNone/>
              <a:defRPr sz="3600"/>
            </a:lvl5pPr>
            <a:lvl6pPr marL="9142151" indent="0">
              <a:buNone/>
              <a:defRPr sz="3600"/>
            </a:lvl6pPr>
            <a:lvl7pPr marL="10970580" indent="0">
              <a:buNone/>
              <a:defRPr sz="3600"/>
            </a:lvl7pPr>
            <a:lvl8pPr marL="12799010" indent="0">
              <a:buNone/>
              <a:defRPr sz="3600"/>
            </a:lvl8pPr>
            <a:lvl9pPr marL="1462744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5" y="13441683"/>
            <a:ext cx="16459200" cy="1586867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5" y="1715770"/>
            <a:ext cx="16459200" cy="11521440"/>
          </a:xfrm>
        </p:spPr>
        <p:txBody>
          <a:bodyPr/>
          <a:lstStyle>
            <a:lvl1pPr marL="0" indent="0">
              <a:buNone/>
              <a:defRPr sz="12800"/>
            </a:lvl1pPr>
            <a:lvl2pPr marL="1828430" indent="0">
              <a:buNone/>
              <a:defRPr sz="11200"/>
            </a:lvl2pPr>
            <a:lvl3pPr marL="3656861" indent="0">
              <a:buNone/>
              <a:defRPr sz="9600"/>
            </a:lvl3pPr>
            <a:lvl4pPr marL="5485291" indent="0">
              <a:buNone/>
              <a:defRPr sz="8000"/>
            </a:lvl4pPr>
            <a:lvl5pPr marL="7313720" indent="0">
              <a:buNone/>
              <a:defRPr sz="8000"/>
            </a:lvl5pPr>
            <a:lvl6pPr marL="9142151" indent="0">
              <a:buNone/>
              <a:defRPr sz="8000"/>
            </a:lvl6pPr>
            <a:lvl7pPr marL="10970580" indent="0">
              <a:buNone/>
              <a:defRPr sz="8000"/>
            </a:lvl7pPr>
            <a:lvl8pPr marL="12799010" indent="0">
              <a:buNone/>
              <a:defRPr sz="8000"/>
            </a:lvl8pPr>
            <a:lvl9pPr marL="14627440" indent="0">
              <a:buNone/>
              <a:defRPr sz="8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5" y="15028551"/>
            <a:ext cx="16459200" cy="2253615"/>
          </a:xfrm>
        </p:spPr>
        <p:txBody>
          <a:bodyPr/>
          <a:lstStyle>
            <a:lvl1pPr marL="0" indent="0">
              <a:buNone/>
              <a:defRPr sz="5550"/>
            </a:lvl1pPr>
            <a:lvl2pPr marL="1828430" indent="0">
              <a:buNone/>
              <a:defRPr sz="4850"/>
            </a:lvl2pPr>
            <a:lvl3pPr marL="3656861" indent="0">
              <a:buNone/>
              <a:defRPr sz="3900"/>
            </a:lvl3pPr>
            <a:lvl4pPr marL="5485291" indent="0">
              <a:buNone/>
              <a:defRPr sz="3600"/>
            </a:lvl4pPr>
            <a:lvl5pPr marL="7313720" indent="0">
              <a:buNone/>
              <a:defRPr sz="3600"/>
            </a:lvl5pPr>
            <a:lvl6pPr marL="9142151" indent="0">
              <a:buNone/>
              <a:defRPr sz="3600"/>
            </a:lvl6pPr>
            <a:lvl7pPr marL="10970580" indent="0">
              <a:buNone/>
              <a:defRPr sz="3600"/>
            </a:lvl7pPr>
            <a:lvl8pPr marL="12799010" indent="0">
              <a:buNone/>
              <a:defRPr sz="3600"/>
            </a:lvl8pPr>
            <a:lvl9pPr marL="1462744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68988"/>
            <a:ext cx="24688800" cy="3200400"/>
          </a:xfrm>
          <a:prstGeom prst="rect">
            <a:avLst/>
          </a:prstGeom>
        </p:spPr>
        <p:txBody>
          <a:bodyPr vert="horz" lIns="731374" tIns="365686" rIns="731374" bIns="3656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480565"/>
            <a:ext cx="24688800" cy="12672698"/>
          </a:xfrm>
          <a:prstGeom prst="rect">
            <a:avLst/>
          </a:prstGeom>
        </p:spPr>
        <p:txBody>
          <a:bodyPr vert="horz" lIns="731374" tIns="365686" rIns="731374" bIns="3656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17797786"/>
            <a:ext cx="6400800" cy="1022350"/>
          </a:xfrm>
          <a:prstGeom prst="rect">
            <a:avLst/>
          </a:prstGeom>
        </p:spPr>
        <p:txBody>
          <a:bodyPr vert="horz" lIns="731374" tIns="365686" rIns="731374" bIns="365686" rtlCol="0" anchor="ctr"/>
          <a:lstStyle>
            <a:lvl1pPr algn="l">
              <a:defRPr sz="4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26D7-AFFB-49F6-B585-7F46FFE1B55E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17797786"/>
            <a:ext cx="8686800" cy="1022350"/>
          </a:xfrm>
          <a:prstGeom prst="rect">
            <a:avLst/>
          </a:prstGeom>
        </p:spPr>
        <p:txBody>
          <a:bodyPr vert="horz" lIns="731374" tIns="365686" rIns="731374" bIns="365686" rtlCol="0" anchor="ctr"/>
          <a:lstStyle>
            <a:lvl1pPr algn="ctr">
              <a:defRPr sz="4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17797786"/>
            <a:ext cx="6400800" cy="1022350"/>
          </a:xfrm>
          <a:prstGeom prst="rect">
            <a:avLst/>
          </a:prstGeom>
        </p:spPr>
        <p:txBody>
          <a:bodyPr vert="horz" lIns="731374" tIns="365686" rIns="731374" bIns="365686" rtlCol="0" anchor="ctr"/>
          <a:lstStyle>
            <a:lvl1pPr algn="r">
              <a:defRPr sz="4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BFC0-3810-472A-A5DE-BBFA332E0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6861" rtl="0" eaLnBrk="1" latinLnBrk="0" hangingPunct="1">
        <a:spcBef>
          <a:spcPct val="0"/>
        </a:spcBef>
        <a:buNone/>
        <a:defRPr sz="17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323" indent="-1371323" algn="l" defTabSz="3656861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198" indent="-1142768" algn="l" defTabSz="3656861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76" indent="-914215" algn="l" defTabSz="365686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99505" indent="-914215" algn="l" defTabSz="3656861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7935" indent="-914215" algn="l" defTabSz="3656861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6365" indent="-914215" algn="l" defTabSz="3656861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4795" indent="-914215" algn="l" defTabSz="3656861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3225" indent="-914215" algn="l" defTabSz="3656861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1654" indent="-914215" algn="l" defTabSz="3656861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430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56861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291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13720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42151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0580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799010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7440" algn="l" defTabSz="365686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2743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3" tIns="32651" rIns="65303" bIns="32651" rtlCol="0" anchor="ctr"/>
          <a:lstStyle/>
          <a:p>
            <a:pPr algn="ctr"/>
            <a:endParaRPr lang="en-US" sz="3799" dirty="0"/>
          </a:p>
        </p:txBody>
      </p:sp>
      <p:sp>
        <p:nvSpPr>
          <p:cNvPr id="5" name="Rectangle 4"/>
          <p:cNvSpPr/>
          <p:nvPr/>
        </p:nvSpPr>
        <p:spPr>
          <a:xfrm>
            <a:off x="0" y="18288000"/>
            <a:ext cx="2743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3" tIns="32651" rIns="65303" bIns="32651" rtlCol="0" anchor="ctr"/>
          <a:lstStyle/>
          <a:p>
            <a:pPr algn="ctr"/>
            <a:endParaRPr lang="en-US" sz="3799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86000"/>
            <a:ext cx="27432000" cy="1143000"/>
          </a:xfrm>
          <a:prstGeom prst="rect">
            <a:avLst/>
          </a:prstGeom>
          <a:solidFill>
            <a:schemeClr val="bg2"/>
          </a:solidFill>
        </p:spPr>
        <p:txBody>
          <a:bodyPr wrap="square" lIns="65303" tIns="32651" rIns="65303" bIns="32651" rtlCol="0" anchor="ctr">
            <a:noAutofit/>
          </a:bodyPr>
          <a:lstStyle/>
          <a:p>
            <a:pPr algn="ctr"/>
            <a:r>
              <a:rPr lang="en-US" sz="3000" u="sng" dirty="0"/>
              <a:t>Christian </a:t>
            </a:r>
            <a:r>
              <a:rPr lang="en-US" sz="3000" u="sng" dirty="0" smtClean="0"/>
              <a:t>H. Gfatter</a:t>
            </a:r>
            <a:r>
              <a:rPr lang="en-US" sz="3000" baseline="30000" dirty="0" smtClean="0"/>
              <a:t>1</a:t>
            </a:r>
            <a:r>
              <a:rPr lang="en-US" sz="3000" dirty="0" smtClean="0"/>
              <a:t> and Jeremy D. Owens</a:t>
            </a:r>
            <a:r>
              <a:rPr lang="en-US" sz="3000" baseline="30000" dirty="0" smtClean="0"/>
              <a:t>1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2000" baseline="30000" dirty="0" smtClean="0"/>
              <a:t>1</a:t>
            </a:r>
            <a:r>
              <a:rPr lang="en-US" sz="2000" dirty="0" smtClean="0"/>
              <a:t>Department </a:t>
            </a:r>
            <a:r>
              <a:rPr lang="en-US" sz="2000" dirty="0"/>
              <a:t>of Earth, Ocean and Atmospheric Science | National High Magnetic Field Laboratory, </a:t>
            </a:r>
            <a:r>
              <a:rPr lang="en-US" sz="2000" dirty="0" smtClean="0"/>
              <a:t>Florida </a:t>
            </a:r>
            <a:r>
              <a:rPr lang="en-US" sz="2000" dirty="0"/>
              <a:t>State University, Tallahassee, </a:t>
            </a:r>
            <a:r>
              <a:rPr lang="en-US" sz="2000" dirty="0" smtClean="0"/>
              <a:t>FL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27432000" cy="1828800"/>
          </a:xfrm>
          <a:prstGeom prst="rect">
            <a:avLst/>
          </a:prstGeom>
          <a:solidFill>
            <a:schemeClr val="accent2"/>
          </a:solidFill>
        </p:spPr>
        <p:txBody>
          <a:bodyPr wrap="square" lIns="65303" tIns="32651" rIns="1892808" bIns="32651" rtlCol="0" anchor="ctr">
            <a:noAutofit/>
          </a:bodyPr>
          <a:lstStyle/>
          <a:p>
            <a:pPr algn="ctr">
              <a:tabLst>
                <a:tab pos="5546725" algn="l"/>
                <a:tab pos="20177125" algn="l"/>
              </a:tabLst>
            </a:pPr>
            <a:r>
              <a:rPr lang="en-US" sz="5400" b="1" dirty="0">
                <a:solidFill>
                  <a:schemeClr val="accent1"/>
                </a:solidFill>
                <a:latin typeface="+mj-lt"/>
              </a:rPr>
              <a:t>Assessing trace metal incorporation using a flow </a:t>
            </a:r>
            <a:r>
              <a:rPr lang="en-US" sz="5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5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5400" b="1" dirty="0" smtClean="0">
                <a:solidFill>
                  <a:schemeClr val="accent1"/>
                </a:solidFill>
                <a:latin typeface="+mj-lt"/>
              </a:rPr>
              <a:t>through </a:t>
            </a:r>
            <a:r>
              <a:rPr lang="en-US" sz="5400" b="1" dirty="0">
                <a:solidFill>
                  <a:schemeClr val="accent1"/>
                </a:solidFill>
                <a:latin typeface="+mj-lt"/>
              </a:rPr>
              <a:t>culturing system for benthic foraminifera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43845" y="10975973"/>
            <a:ext cx="109728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0" tIns="91440" rIns="182880" bIns="9144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IV. Results and Discussion</a:t>
            </a:r>
            <a:endParaRPr lang="en-US" sz="2800" b="1" dirty="0"/>
          </a:p>
        </p:txBody>
      </p:sp>
      <p:sp>
        <p:nvSpPr>
          <p:cNvPr id="34" name="Text Placeholder 33"/>
          <p:cNvSpPr txBox="1">
            <a:spLocks noGrp="1"/>
          </p:cNvSpPr>
          <p:nvPr>
            <p:ph type="body" sz="half" idx="2"/>
          </p:nvPr>
        </p:nvSpPr>
        <p:spPr>
          <a:xfrm>
            <a:off x="457200" y="11887200"/>
            <a:ext cx="73152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0" tIns="91440" rIns="182880" bIns="9144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III. Methods</a:t>
            </a:r>
            <a:endParaRPr lang="en-US" sz="2800" b="1" dirty="0"/>
          </a:p>
          <a:p>
            <a:pPr marL="228600" indent="-228600">
              <a:spcBef>
                <a:spcPts val="600"/>
              </a:spcBef>
            </a:pPr>
            <a:r>
              <a:rPr lang="en-US" sz="2400" dirty="0"/>
              <a:t>• </a:t>
            </a:r>
            <a:r>
              <a:rPr lang="en-US" sz="2400" dirty="0" smtClean="0"/>
              <a:t>Three flow through culturing systems (Fig. 1) were evaluated for use in following experiments:</a:t>
            </a:r>
          </a:p>
          <a:p>
            <a:pPr marL="457200" indent="-457200">
              <a:spcBef>
                <a:spcPts val="600"/>
              </a:spcBef>
            </a:pPr>
            <a:r>
              <a:rPr lang="en-US" sz="2400" dirty="0" smtClean="0"/>
              <a:t>   a) Apparatus using a plastic culture tray</a:t>
            </a:r>
            <a:r>
              <a:rPr lang="en-US" sz="1400" baseline="90000" dirty="0" smtClean="0">
                <a:solidFill>
                  <a:srgbClr val="000000"/>
                </a:solidFill>
              </a:rPr>
              <a:t>5</a:t>
            </a:r>
            <a:r>
              <a:rPr lang="en-US" sz="2400" dirty="0" smtClean="0"/>
              <a:t>;</a:t>
            </a:r>
          </a:p>
          <a:p>
            <a:pPr marL="457200" indent="-457200">
              <a:spcBef>
                <a:spcPts val="600"/>
              </a:spcBef>
            </a:pPr>
            <a:r>
              <a:rPr lang="en-US" sz="2400" dirty="0" smtClean="0"/>
              <a:t>   b) Modified scheme </a:t>
            </a:r>
            <a:r>
              <a:rPr lang="en-US" sz="2400" dirty="0"/>
              <a:t>utilizing</a:t>
            </a:r>
            <a:r>
              <a:rPr lang="en-US" sz="2400" dirty="0" smtClean="0"/>
              <a:t> a customized block of polytetrafluoroethylene (PTFE) instead</a:t>
            </a:r>
            <a:r>
              <a:rPr lang="en-US" sz="1400" baseline="90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/>
              <a:t>; and</a:t>
            </a:r>
            <a:endParaRPr lang="en-US" sz="2400" dirty="0"/>
          </a:p>
          <a:p>
            <a:pPr marL="457200" indent="-457200">
              <a:spcBef>
                <a:spcPts val="600"/>
              </a:spcBef>
            </a:pPr>
            <a:r>
              <a:rPr lang="en-US" sz="2400" dirty="0"/>
              <a:t>   </a:t>
            </a:r>
            <a:r>
              <a:rPr lang="en-US" sz="2400" dirty="0" smtClean="0"/>
              <a:t>c) Serial system of </a:t>
            </a:r>
            <a:r>
              <a:rPr lang="en-US" sz="2400" dirty="0"/>
              <a:t>synthetic</a:t>
            </a:r>
            <a:r>
              <a:rPr lang="en-US" sz="2400" dirty="0" smtClean="0"/>
              <a:t> perfluoroalkoxy alkane (PFA) vials connected by PTFE tubing.</a:t>
            </a:r>
          </a:p>
          <a:p>
            <a:pPr marL="228600" indent="-228600">
              <a:spcBef>
                <a:spcPts val="600"/>
              </a:spcBef>
            </a:pPr>
            <a:r>
              <a:rPr lang="en-US" sz="2400" dirty="0"/>
              <a:t>• </a:t>
            </a:r>
            <a:r>
              <a:rPr lang="en-US" sz="2400" dirty="0" smtClean="0"/>
              <a:t>Source </a:t>
            </a:r>
            <a:r>
              <a:rPr lang="en-US" sz="2400" dirty="0"/>
              <a:t>seawater </a:t>
            </a:r>
            <a:r>
              <a:rPr lang="en-US" sz="2400" dirty="0" smtClean="0"/>
              <a:t>was filtered </a:t>
            </a:r>
            <a:r>
              <a:rPr lang="en-US" sz="2400" dirty="0"/>
              <a:t>to 0.22 µm </a:t>
            </a:r>
            <a:r>
              <a:rPr lang="en-US" sz="2400" dirty="0" smtClean="0"/>
              <a:t>and spiked </a:t>
            </a:r>
            <a:r>
              <a:rPr lang="en-US" sz="2400" dirty="0"/>
              <a:t>with molybdenum (</a:t>
            </a:r>
            <a:r>
              <a:rPr lang="en-US" sz="2400" dirty="0" smtClean="0"/>
              <a:t>≈</a:t>
            </a:r>
            <a:r>
              <a:rPr lang="en-US" sz="2400" dirty="0"/>
              <a:t>280 </a:t>
            </a:r>
            <a:r>
              <a:rPr lang="en-US" sz="2400" dirty="0" smtClean="0"/>
              <a:t>nM). Samples were collected at variable intervals at the onset and then every 12 hours (Fig. 2).</a:t>
            </a:r>
          </a:p>
          <a:p>
            <a:pPr marL="228600" indent="-228600">
              <a:spcBef>
                <a:spcPts val="600"/>
              </a:spcBef>
            </a:pPr>
            <a:r>
              <a:rPr lang="en-US" sz="2400" dirty="0"/>
              <a:t>• </a:t>
            </a:r>
            <a:r>
              <a:rPr lang="en-US" sz="2400" dirty="0" smtClean="0"/>
              <a:t>Subsequent experiments will utilize living benthic foraminifera to measure the uptake of Mo.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3886200"/>
            <a:ext cx="7315200" cy="617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0" tIns="91440" rIns="182880" bIns="91440" rtlCol="0" anchor="t">
            <a:noAutofit/>
          </a:bodyPr>
          <a:lstStyle/>
          <a:p>
            <a:pPr lvl="0" defTabSz="3656861"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I. Background</a:t>
            </a:r>
            <a:endParaRPr lang="en-US" sz="2800" b="1" dirty="0">
              <a:solidFill>
                <a:srgbClr val="000000"/>
              </a:solidFill>
            </a:endParaRPr>
          </a:p>
          <a:p>
            <a:pPr lvl="0" defTabSz="3656861"/>
            <a:r>
              <a:rPr lang="en-US" sz="2400" dirty="0" smtClean="0">
                <a:solidFill>
                  <a:srgbClr val="000000"/>
                </a:solidFill>
              </a:rPr>
              <a:t>Many redox</a:t>
            </a:r>
            <a:r>
              <a:rPr lang="en-US" sz="2400" dirty="0" smtClean="0"/>
              <a:t>‑</a:t>
            </a:r>
            <a:r>
              <a:rPr lang="en-US" sz="2400" dirty="0" smtClean="0">
                <a:solidFill>
                  <a:srgbClr val="000000"/>
                </a:solidFill>
              </a:rPr>
              <a:t>sensitive micronutrients and trace metals have </a:t>
            </a:r>
            <a:r>
              <a:rPr lang="en-US" sz="2400" dirty="0">
                <a:solidFill>
                  <a:srgbClr val="000000"/>
                </a:solidFill>
              </a:rPr>
              <a:t>been constrained for punctuated events indirectly as they are inferred from black shale </a:t>
            </a:r>
            <a:r>
              <a:rPr lang="en-US" sz="2400" dirty="0" smtClean="0">
                <a:solidFill>
                  <a:srgbClr val="000000"/>
                </a:solidFill>
              </a:rPr>
              <a:t>enrichments</a:t>
            </a:r>
            <a:r>
              <a:rPr lang="en-US" sz="1400" baseline="90000" dirty="0" smtClean="0">
                <a:solidFill>
                  <a:srgbClr val="000000"/>
                </a:solidFill>
              </a:rPr>
              <a:t>1-3</a:t>
            </a:r>
            <a:r>
              <a:rPr lang="en-US" sz="2400" dirty="0" smtClean="0">
                <a:solidFill>
                  <a:srgbClr val="000000"/>
                </a:solidFill>
              </a:rPr>
              <a:t>. Paleoclimate </a:t>
            </a:r>
            <a:r>
              <a:rPr lang="en-US" sz="2400" dirty="0">
                <a:solidFill>
                  <a:srgbClr val="000000"/>
                </a:solidFill>
              </a:rPr>
              <a:t>studies have utilized foraminiferal elemental concentrations that were incorporated during original </a:t>
            </a:r>
            <a:r>
              <a:rPr lang="en-US" sz="2400" dirty="0" smtClean="0">
                <a:solidFill>
                  <a:srgbClr val="000000"/>
                </a:solidFill>
              </a:rPr>
              <a:t>precipitation</a:t>
            </a:r>
            <a:r>
              <a:rPr lang="en-US" sz="1400" baseline="9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but redox</a:t>
            </a:r>
            <a:r>
              <a:rPr lang="en-US" sz="2400" dirty="0"/>
              <a:t>‑</a:t>
            </a:r>
            <a:r>
              <a:rPr lang="en-US" sz="2400" dirty="0">
                <a:solidFill>
                  <a:srgbClr val="000000"/>
                </a:solidFill>
              </a:rPr>
              <a:t>sensitive </a:t>
            </a:r>
            <a:r>
              <a:rPr lang="en-US" sz="2400" dirty="0" smtClean="0">
                <a:solidFill>
                  <a:srgbClr val="000000"/>
                </a:solidFill>
              </a:rPr>
              <a:t>trace metal research has been limited. We </a:t>
            </a:r>
            <a:r>
              <a:rPr lang="en-US" sz="2400" dirty="0">
                <a:solidFill>
                  <a:srgbClr val="000000"/>
                </a:solidFill>
              </a:rPr>
              <a:t>are testing the utility of foraminifera to track the global seawater trace metal inventory using </a:t>
            </a:r>
            <a:r>
              <a:rPr lang="en-US" sz="2400" dirty="0" smtClean="0">
                <a:solidFill>
                  <a:srgbClr val="000000"/>
                </a:solidFill>
              </a:rPr>
              <a:t>controlled </a:t>
            </a:r>
            <a:r>
              <a:rPr lang="en-US" sz="2400" dirty="0">
                <a:solidFill>
                  <a:srgbClr val="000000"/>
                </a:solidFill>
              </a:rPr>
              <a:t>culture </a:t>
            </a:r>
            <a:r>
              <a:rPr lang="en-US" sz="2400" dirty="0" smtClean="0">
                <a:solidFill>
                  <a:srgbClr val="000000"/>
                </a:solidFill>
              </a:rPr>
              <a:t>experiments in order to assess </a:t>
            </a:r>
            <a:r>
              <a:rPr lang="en-US" sz="2400" dirty="0">
                <a:solidFill>
                  <a:srgbClr val="000000"/>
                </a:solidFill>
              </a:rPr>
              <a:t>the viability of using well preserved </a:t>
            </a:r>
            <a:r>
              <a:rPr lang="en-US" sz="2400" dirty="0" smtClean="0">
                <a:solidFill>
                  <a:srgbClr val="000000"/>
                </a:solidFill>
              </a:rPr>
              <a:t>foram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tests </a:t>
            </a:r>
            <a:r>
              <a:rPr lang="en-US" sz="2400" dirty="0">
                <a:solidFill>
                  <a:srgbClr val="000000"/>
                </a:solidFill>
              </a:rPr>
              <a:t>as a proxy to reconstruct the marine trace metal </a:t>
            </a:r>
            <a:r>
              <a:rPr lang="en-US" sz="2400" dirty="0" smtClean="0">
                <a:solidFill>
                  <a:srgbClr val="000000"/>
                </a:solidFill>
              </a:rPr>
              <a:t>concentration </a:t>
            </a:r>
            <a:r>
              <a:rPr lang="en-US" sz="2400" dirty="0">
                <a:solidFill>
                  <a:srgbClr val="000000"/>
                </a:solidFill>
              </a:rPr>
              <a:t>of redox</a:t>
            </a:r>
            <a:r>
              <a:rPr lang="en-US" sz="2400" dirty="0"/>
              <a:t>‑</a:t>
            </a:r>
            <a:r>
              <a:rPr lang="en-US" sz="2400" dirty="0">
                <a:solidFill>
                  <a:srgbClr val="000000"/>
                </a:solidFill>
              </a:rPr>
              <a:t>sensitive elements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en-US" sz="2400" dirty="0"/>
              <a:t> </a:t>
            </a:r>
            <a:r>
              <a:rPr lang="en-US" sz="2400" dirty="0" smtClean="0"/>
              <a:t>First, we </a:t>
            </a:r>
            <a:r>
              <a:rPr lang="en-US" sz="2400" dirty="0"/>
              <a:t>must determine the best </a:t>
            </a:r>
            <a:r>
              <a:rPr lang="en-US" sz="2400" dirty="0" smtClean="0"/>
              <a:t>method that does not impact the </a:t>
            </a:r>
            <a:r>
              <a:rPr lang="en-US" sz="2400" dirty="0"/>
              <a:t>trace metal uptake by </a:t>
            </a:r>
            <a:r>
              <a:rPr lang="en-US" sz="2400" dirty="0" smtClean="0"/>
              <a:t>these </a:t>
            </a:r>
            <a:r>
              <a:rPr lang="en-US" sz="2400" dirty="0" smtClean="0"/>
              <a:t>forams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9" name="Picture 18" descr="FSU-Garnet-Se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1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29600" y="3886200"/>
            <a:ext cx="10972800" cy="6629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45720" bIns="45720" rtlCol="0" anchor="b" anchorCtr="0"/>
          <a:lstStyle/>
          <a:p>
            <a:pPr marL="1143000" indent="-1143000"/>
            <a:r>
              <a:rPr lang="en-US" sz="2000" b="1" dirty="0" smtClean="0">
                <a:solidFill>
                  <a:schemeClr val="tx1"/>
                </a:solidFill>
              </a:rPr>
              <a:t>Figure 1.</a:t>
            </a:r>
            <a:r>
              <a:rPr lang="en-US" sz="2000" dirty="0" smtClean="0">
                <a:solidFill>
                  <a:schemeClr val="tx1"/>
                </a:solidFill>
              </a:rPr>
              <a:t> Configuration of components and culturing systems employing: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a) plastic culture tray, b) PTFE block with wells, and c) PFA vials.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7070"/>
            <a:ext cx="2286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0" y="228600"/>
            <a:ext cx="2274114" cy="228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685801"/>
            <a:ext cx="4073033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659600" y="3886200"/>
            <a:ext cx="73152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0" tIns="91440" rIns="182880" bIns="9144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 smtClean="0"/>
          </a:p>
          <a:p>
            <a:pPr marL="1143000" indent="-114300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/>
              <a:t>Figure 3. </a:t>
            </a:r>
            <a:r>
              <a:rPr lang="en-US" sz="2000" dirty="0" smtClean="0"/>
              <a:t>Benthic foraminifera.</a:t>
            </a:r>
            <a:endParaRPr lang="en-US" sz="2000" dirty="0"/>
          </a:p>
        </p:txBody>
      </p:sp>
      <p:sp>
        <p:nvSpPr>
          <p:cNvPr id="17" name="Text Placeholder 33"/>
          <p:cNvSpPr txBox="1">
            <a:spLocks/>
          </p:cNvSpPr>
          <p:nvPr/>
        </p:nvSpPr>
        <p:spPr>
          <a:xfrm>
            <a:off x="19659600" y="7086600"/>
            <a:ext cx="7315200" cy="4206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2880" tIns="91440" rIns="182880" bIns="91440" rtlCol="0" anchor="t">
            <a:noAutofit/>
          </a:bodyPr>
          <a:lstStyle>
            <a:lvl1pPr marL="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55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2843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48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65686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48529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31372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215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97058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79901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462744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V. Future Research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Foraminiferal culturing work: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• Collect and culture </a:t>
            </a:r>
            <a:r>
              <a:rPr lang="en-US" sz="2000" i="1" dirty="0" smtClean="0"/>
              <a:t>Ammonia tepida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• Analyze molybdenum (Mo) incorporation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•</a:t>
            </a:r>
            <a:r>
              <a:rPr lang="en-US" sz="2000" dirty="0"/>
              <a:t> </a:t>
            </a:r>
            <a:r>
              <a:rPr lang="en-US" sz="2000" dirty="0" smtClean="0"/>
              <a:t>Investigate vanadium (V) incorporation</a:t>
            </a:r>
            <a:endParaRPr lang="en-US" sz="20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• Evaluate responses of other species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Paleoceanography analyses: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• Collect </a:t>
            </a:r>
            <a:r>
              <a:rPr lang="en-US" sz="2000" dirty="0" smtClean="0"/>
              <a:t>benthic foraminiferal fossils </a:t>
            </a:r>
            <a:br>
              <a:rPr lang="en-US" sz="2000" dirty="0" smtClean="0"/>
            </a:br>
            <a:r>
              <a:rPr lang="en-US" sz="2000" dirty="0" smtClean="0"/>
              <a:t>conspecific with or analogous to modern species</a:t>
            </a:r>
            <a:endParaRPr lang="en-US" sz="2000" dirty="0"/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• Analyze concentrations of </a:t>
            </a:r>
            <a:r>
              <a:rPr lang="en-US" sz="2000" dirty="0" smtClean="0"/>
              <a:t>Mo, V, and similar </a:t>
            </a:r>
            <a:r>
              <a:rPr lang="en-US" sz="2000" dirty="0" smtClean="0"/>
              <a:t>redox‑sensitive </a:t>
            </a:r>
            <a:r>
              <a:rPr lang="en-US" sz="2000" dirty="0" smtClean="0"/>
              <a:t>trace elements</a:t>
            </a:r>
            <a:endParaRPr lang="en-US" sz="2000" dirty="0"/>
          </a:p>
        </p:txBody>
      </p:sp>
      <p:sp>
        <p:nvSpPr>
          <p:cNvPr id="21" name="Text Placeholder 33"/>
          <p:cNvSpPr txBox="1">
            <a:spLocks/>
          </p:cNvSpPr>
          <p:nvPr/>
        </p:nvSpPr>
        <p:spPr>
          <a:xfrm>
            <a:off x="19659600" y="11292840"/>
            <a:ext cx="73152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2880" tIns="91440" rIns="182880" bIns="91440" rtlCol="0" anchor="t">
            <a:noAutofit/>
          </a:bodyPr>
          <a:lstStyle>
            <a:lvl1pPr marL="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55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2843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48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65686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48529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31372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215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97058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79901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462744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VI. Acknowledgements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For </a:t>
            </a:r>
            <a:r>
              <a:rPr lang="en-US" sz="1600" dirty="0"/>
              <a:t>their </a:t>
            </a:r>
            <a:r>
              <a:rPr lang="en-US" sz="1600" dirty="0" smtClean="0"/>
              <a:t>contributions, we thank Sean </a:t>
            </a:r>
            <a:r>
              <a:rPr lang="en-US" sz="1600" dirty="0"/>
              <a:t>Newby, </a:t>
            </a:r>
            <a:r>
              <a:rPr lang="en-US" sz="1600" dirty="0" smtClean="0"/>
              <a:t>Lindsi Allman, Dr. Michael Martínez-Colón, and Dr. Seth </a:t>
            </a:r>
            <a:r>
              <a:rPr lang="en-US" sz="1600" dirty="0"/>
              <a:t>A. </a:t>
            </a:r>
            <a:r>
              <a:rPr lang="en-US" sz="1600" dirty="0" smtClean="0"/>
              <a:t>Young. Financial support was provided by Phi Kappa Phi and the Cushman Foundation for Foraminiferal Research. A </a:t>
            </a:r>
            <a:r>
              <a:rPr lang="en-US" sz="1600" dirty="0"/>
              <a:t>portion of this work was performed at the National High Magnetic Field Laboratory, which is supported by the National Science Foundation Cooperative Agreement No. DMR-1644779 and the state of </a:t>
            </a:r>
            <a:r>
              <a:rPr lang="en-US" sz="1600" dirty="0" smtClean="0"/>
              <a:t>Florida.</a:t>
            </a:r>
            <a:endParaRPr lang="en-US" sz="1600" dirty="0"/>
          </a:p>
        </p:txBody>
      </p:sp>
      <p:sp>
        <p:nvSpPr>
          <p:cNvPr id="22" name="Text Placeholder 33"/>
          <p:cNvSpPr txBox="1">
            <a:spLocks/>
          </p:cNvSpPr>
          <p:nvPr/>
        </p:nvSpPr>
        <p:spPr>
          <a:xfrm>
            <a:off x="19659600" y="13578840"/>
            <a:ext cx="7315200" cy="42519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2880" tIns="91440" rIns="182880" bIns="91440" rtlCol="0" anchor="t">
            <a:noAutofit/>
          </a:bodyPr>
          <a:lstStyle>
            <a:lvl1pPr marL="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55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2843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48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65686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48529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31372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2151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97058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79901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4627440" indent="0" algn="l" defTabSz="3656861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VII. References </a:t>
            </a:r>
          </a:p>
          <a:p>
            <a:pPr marL="228600" marR="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 smtClean="0"/>
              <a:t>Gill</a:t>
            </a:r>
            <a:r>
              <a:rPr lang="en-US" sz="1200" dirty="0"/>
              <a:t>, B.C., T.W. Lyons, S.A. Young, L.R. Kump, A.H. Knoll, and M.R. Saltzman. 2011. Geochemical evidence for widespread euxinia in the Later Cambrian ocean.  Nature 469 (7328):80-83.</a:t>
            </a:r>
          </a:p>
          <a:p>
            <a:pPr marL="228600" marR="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 smtClean="0"/>
              <a:t>Owens</a:t>
            </a:r>
            <a:r>
              <a:rPr lang="en-US" sz="1200" dirty="0"/>
              <a:t>, J.D., C.T. Reinhard, M. Rohrssen, G.D. Love, and T.W. Lyons. 2016. Empirical links between trace metal cycling and marine microbial ecology during a large perturbation to Earth's carbon cycle.  Earth and Planetary Science Letters 449:407-417.</a:t>
            </a:r>
          </a:p>
          <a:p>
            <a:pPr marL="228600" marR="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 smtClean="0"/>
              <a:t>Reinhard</a:t>
            </a:r>
            <a:r>
              <a:rPr lang="en-US" sz="1200" dirty="0"/>
              <a:t>, C.T., N.J. Planavsky, L.J. Robbins, C.A. Partin, B.C. Gill, S.V. Lalonde, A. Bekker, K.O. Konhauser, and T.W. Lyons. 2013. Proterozoic ocean redox and biogeochemical stasis.  Proceedings of the National Academy of Sciences of the United States of America 110 (14):5357-5362.</a:t>
            </a:r>
          </a:p>
          <a:p>
            <a:pPr marL="228600" marR="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 smtClean="0"/>
              <a:t>Katz</a:t>
            </a:r>
            <a:r>
              <a:rPr lang="en-US" sz="1200" dirty="0"/>
              <a:t>, M.E., B.S. Cramer, A. Franzese, B. Honisch, K.G. Miller, Y. Rosenthal, and J.D. Wright. 2010. Traditional and Emerging Geochemical Proxies in Foraminifera.  Journal of Foraminiferal Research 40 (2):165-192.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 smtClean="0"/>
              <a:t>de </a:t>
            </a:r>
            <a:r>
              <a:rPr lang="en-US" sz="1200" dirty="0"/>
              <a:t>Nooijer, L.J., G.J. Reichart, A. Duenas-Bohorquez, M. Wolthers, S.R. Ernst, P.R.D. Mason, and G.J. van der Zwaan. 2007. Copper incorporation in foraminiferal calcite: results from culturing experiments.  Biogeosciences 4 (4):493-504.</a:t>
            </a:r>
          </a:p>
          <a:p>
            <a:pPr marL="228600" marR="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 smtClean="0"/>
              <a:t>Martínez-Colón</a:t>
            </a:r>
            <a:r>
              <a:rPr lang="en-US" sz="1200" dirty="0"/>
              <a:t>, M. 2016. Pollutants and Foraminiferal Assemblages in Torrecillas Lagoon: An Environmental Micropaleontology Approach. Doctor of Philosophy (Ph.D.) Doctoral dissertation, College of Marine Science, University of South Florida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70027"/>
              </p:ext>
            </p:extLst>
          </p:nvPr>
        </p:nvGraphicFramePr>
        <p:xfrm>
          <a:off x="19659600" y="3883027"/>
          <a:ext cx="7315200" cy="21062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1851545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470833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131712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7334657"/>
                    </a:ext>
                  </a:extLst>
                </a:gridCol>
              </a:tblGrid>
              <a:tr h="1479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036097"/>
                  </a:ext>
                </a:extLst>
              </a:tr>
              <a:tr h="626424"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Ammonia tepida</a:t>
                      </a:r>
                      <a:endParaRPr lang="en-US" sz="1200" b="1" i="0" dirty="0" smtClean="0"/>
                    </a:p>
                    <a:p>
                      <a:r>
                        <a:rPr lang="en-US" sz="1000" dirty="0" smtClean="0"/>
                        <a:t>spiral</a:t>
                      </a:r>
                      <a:r>
                        <a:rPr lang="en-US" sz="1000" baseline="0" dirty="0" smtClean="0"/>
                        <a:t> side</a:t>
                      </a:r>
                      <a:endParaRPr lang="en-US" sz="10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Ammonia tepida</a:t>
                      </a:r>
                      <a:endParaRPr lang="en-US" sz="1200" b="1" i="0" baseline="0" dirty="0" smtClean="0"/>
                    </a:p>
                    <a:p>
                      <a:r>
                        <a:rPr lang="en-US" sz="1000" baseline="0" dirty="0" smtClean="0"/>
                        <a:t>after consuming algae,</a:t>
                      </a:r>
                      <a:br>
                        <a:rPr lang="en-US" sz="1000" baseline="0" dirty="0" smtClean="0"/>
                      </a:br>
                      <a:r>
                        <a:rPr lang="en-US" sz="1000" i="1" baseline="0" dirty="0" smtClean="0"/>
                        <a:t>Dunaliella quartolecta</a:t>
                      </a:r>
                      <a:endParaRPr lang="en-US" sz="1000" i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Ammonia</a:t>
                      </a:r>
                      <a:r>
                        <a:rPr lang="en-US" sz="1200" b="1" dirty="0" smtClean="0"/>
                        <a:t> sp.</a:t>
                      </a:r>
                    </a:p>
                    <a:p>
                      <a:r>
                        <a:rPr lang="en-US" sz="1000" dirty="0" smtClean="0"/>
                        <a:t>collected</a:t>
                      </a:r>
                      <a:r>
                        <a:rPr lang="en-US" sz="1000" baseline="0" dirty="0" smtClean="0"/>
                        <a:t> from the east coast of Florida near Daytona</a:t>
                      </a:r>
                      <a:endParaRPr lang="en-US" sz="10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Sediment</a:t>
                      </a:r>
                      <a:r>
                        <a:rPr lang="en-US" sz="1200" b="1" baseline="0" dirty="0" smtClean="0"/>
                        <a:t> sampling site</a:t>
                      </a:r>
                    </a:p>
                    <a:p>
                      <a:r>
                        <a:rPr lang="en-US" sz="1000" baseline="0" dirty="0" smtClean="0"/>
                        <a:t>Port Orange, FL</a:t>
                      </a:r>
                      <a:endParaRPr lang="en-US" sz="10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58454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57200" y="10058400"/>
            <a:ext cx="7315200" cy="18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0" tIns="91440" rIns="182880" bIns="91440" rtlCol="0" anchor="t">
            <a:noAutofit/>
          </a:bodyPr>
          <a:lstStyle/>
          <a:p>
            <a:pPr lvl="0" defTabSz="3656861"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II. Hypothesis</a:t>
            </a:r>
            <a:endParaRPr lang="en-US" sz="2800" b="1" dirty="0">
              <a:solidFill>
                <a:srgbClr val="000000"/>
              </a:solidFill>
            </a:endParaRPr>
          </a:p>
          <a:p>
            <a:pPr lvl="0" defTabSz="3656861"/>
            <a:r>
              <a:rPr lang="en-US" sz="2400" dirty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ur </a:t>
            </a:r>
            <a:r>
              <a:rPr lang="en-US" sz="2400" dirty="0">
                <a:solidFill>
                  <a:srgbClr val="000000"/>
                </a:solidFill>
              </a:rPr>
              <a:t>flow through culturing system </a:t>
            </a:r>
            <a:r>
              <a:rPr lang="en-US" sz="2400" dirty="0" smtClean="0">
                <a:solidFill>
                  <a:srgbClr val="000000"/>
                </a:solidFill>
              </a:rPr>
              <a:t>design, utilizing the specified fabricated components, does not significantly incorporate </a:t>
            </a:r>
            <a:r>
              <a:rPr lang="en-US" sz="2400" dirty="0">
                <a:solidFill>
                  <a:srgbClr val="000000"/>
                </a:solidFill>
              </a:rPr>
              <a:t>Mo into </a:t>
            </a:r>
            <a:r>
              <a:rPr lang="en-US" sz="2400" dirty="0" smtClean="0">
                <a:solidFill>
                  <a:srgbClr val="000000"/>
                </a:solidFill>
              </a:rPr>
              <a:t>the system.</a:t>
            </a:r>
            <a:endParaRPr lang="en-US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32993" r="24490" b="12585"/>
          <a:stretch/>
        </p:blipFill>
        <p:spPr>
          <a:xfrm>
            <a:off x="21543264" y="3941064"/>
            <a:ext cx="1714447" cy="1371600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-62" b="2923"/>
          <a:stretch/>
        </p:blipFill>
        <p:spPr>
          <a:xfrm>
            <a:off x="25200864" y="3941064"/>
            <a:ext cx="1714495" cy="1371600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15910560" y="3886200"/>
            <a:ext cx="640080" cy="1582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910560" y="5715000"/>
            <a:ext cx="640080" cy="1582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918144" y="7543800"/>
            <a:ext cx="640080" cy="2194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c)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61" b="795"/>
          <a:stretch/>
        </p:blipFill>
        <p:spPr>
          <a:xfrm>
            <a:off x="8243845" y="3897329"/>
            <a:ext cx="7476768" cy="584103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16634730" y="3898034"/>
            <a:ext cx="2557203" cy="1582778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17627"/>
          <a:stretch/>
        </p:blipFill>
        <p:spPr>
          <a:xfrm>
            <a:off x="16631613" y="5715000"/>
            <a:ext cx="2560320" cy="158191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16022" r="20875" b="16022"/>
          <a:stretch/>
        </p:blipFill>
        <p:spPr>
          <a:xfrm>
            <a:off x="16630054" y="8458200"/>
            <a:ext cx="1280160" cy="128016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t="5506" r="22693" b="29776"/>
          <a:stretch/>
        </p:blipFill>
        <p:spPr>
          <a:xfrm>
            <a:off x="17909435" y="8458200"/>
            <a:ext cx="1280160" cy="128016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1" b="21397"/>
          <a:stretch/>
        </p:blipFill>
        <p:spPr>
          <a:xfrm>
            <a:off x="16631613" y="7543800"/>
            <a:ext cx="2557203" cy="9144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9718353" y="3941064"/>
            <a:ext cx="1719072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3373924" y="3941064"/>
            <a:ext cx="1719072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355" y="3949169"/>
            <a:ext cx="1634490" cy="1370518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755" y="3942313"/>
            <a:ext cx="1634490" cy="1371600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8226480" y="11658598"/>
            <a:ext cx="4389120" cy="4892041"/>
          </a:xfrm>
          <a:prstGeom prst="rect">
            <a:avLst/>
          </a:prstGeom>
          <a:noFill/>
        </p:spPr>
        <p:txBody>
          <a:bodyPr wrap="square" lIns="182880" tIns="91440" rIns="9144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• System </a:t>
            </a:r>
            <a:r>
              <a:rPr lang="en-US" sz="2000" dirty="0" smtClean="0"/>
              <a:t>A displayed a decline in [Mo] until hour 120 before returning to the source level.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• System </a:t>
            </a:r>
            <a:r>
              <a:rPr lang="en-US" sz="2000" dirty="0" smtClean="0"/>
              <a:t>B seemed to reach </a:t>
            </a:r>
            <a:r>
              <a:rPr lang="en-US" sz="2000" dirty="0"/>
              <a:t>equilibrium </a:t>
            </a:r>
            <a:r>
              <a:rPr lang="en-US" sz="2000" dirty="0" smtClean="0"/>
              <a:t>at hour 24 or 60, but a few outliers were present.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• In </a:t>
            </a:r>
            <a:r>
              <a:rPr lang="en-US" sz="2000" dirty="0" smtClean="0"/>
              <a:t>contrast, system C reached equilibrium with the source seawater </a:t>
            </a:r>
            <a:r>
              <a:rPr lang="en-US" sz="2000" dirty="0"/>
              <a:t>at hour 1 </a:t>
            </a:r>
            <a:r>
              <a:rPr lang="en-US" sz="2000" dirty="0" smtClean="0"/>
              <a:t>where no significant difference, </a:t>
            </a:r>
            <a:r>
              <a:rPr lang="en-US" sz="2000" i="1" dirty="0" smtClean="0"/>
              <a:t>t</a:t>
            </a:r>
            <a:r>
              <a:rPr lang="en-US" sz="2000" dirty="0" smtClean="0"/>
              <a:t>(14</a:t>
            </a:r>
            <a:r>
              <a:rPr lang="en-US" sz="2000" dirty="0"/>
              <a:t>) = </a:t>
            </a:r>
            <a:r>
              <a:rPr lang="en-US" sz="2000" dirty="0" smtClean="0"/>
              <a:t>1.52, </a:t>
            </a: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en-US" sz="2000" dirty="0" smtClean="0"/>
              <a:t>= .15, was reported in </a:t>
            </a:r>
            <a:r>
              <a:rPr lang="en-US" sz="2000" dirty="0"/>
              <a:t>[Mo</a:t>
            </a:r>
            <a:r>
              <a:rPr lang="en-US" sz="2000" dirty="0" smtClean="0"/>
              <a:t>] from the source through the entire time period.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• Preliminary results suggest lower [Mo] variability when the pump pulls the seawater into the systems.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229600" y="16687800"/>
            <a:ext cx="10972800" cy="106298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noAutofit/>
          </a:bodyPr>
          <a:lstStyle/>
          <a:p>
            <a:r>
              <a:rPr lang="en-US" sz="2000" dirty="0" smtClean="0"/>
              <a:t>System </a:t>
            </a:r>
            <a:r>
              <a:rPr lang="en-US" sz="2000" dirty="0"/>
              <a:t>C was chosen for the uptake </a:t>
            </a:r>
            <a:r>
              <a:rPr lang="en-US" sz="2000" dirty="0" smtClean="0"/>
              <a:t>experiments due </a:t>
            </a:r>
            <a:r>
              <a:rPr lang="en-US" sz="2000" dirty="0"/>
              <a:t>to </a:t>
            </a:r>
            <a:r>
              <a:rPr lang="en-US" sz="2000" dirty="0" smtClean="0"/>
              <a:t>consistency, </a:t>
            </a:r>
            <a:r>
              <a:rPr lang="en-US" sz="2000" dirty="0"/>
              <a:t>interchangeable parts, </a:t>
            </a:r>
            <a:r>
              <a:rPr lang="en-US" sz="2000" dirty="0" smtClean="0"/>
              <a:t>and configuration flexibility. These results advocate incorporating fluoropolymer </a:t>
            </a:r>
            <a:r>
              <a:rPr lang="en-US" sz="2000" dirty="0"/>
              <a:t>products </a:t>
            </a:r>
            <a:r>
              <a:rPr lang="en-US" sz="2000" dirty="0" smtClean="0"/>
              <a:t>when conducting trials that culture calcifying organisms to study their incorporation of trace metals.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618720" y="15864840"/>
            <a:ext cx="6400800" cy="685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82880" tIns="91440" rIns="91440" bIns="91440" rtlCol="0">
            <a:noAutofit/>
          </a:bodyPr>
          <a:lstStyle/>
          <a:p>
            <a:pPr marL="1143000" indent="-1143000">
              <a:spcAft>
                <a:spcPts val="600"/>
              </a:spcAft>
            </a:pPr>
            <a:r>
              <a:rPr lang="en-US" sz="2000" b="1" dirty="0"/>
              <a:t>Figure </a:t>
            </a:r>
            <a:r>
              <a:rPr lang="en-US" sz="2000" b="1" dirty="0" smtClean="0"/>
              <a:t>2.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98</a:t>
            </a:r>
            <a:r>
              <a:rPr lang="en-US" sz="2000" dirty="0" smtClean="0"/>
              <a:t>Molybdenum concentration of seawater after </a:t>
            </a:r>
            <a:r>
              <a:rPr lang="en-US" sz="2000" dirty="0"/>
              <a:t>flowing through </a:t>
            </a:r>
            <a:r>
              <a:rPr lang="en-US" sz="2000" dirty="0" smtClean="0"/>
              <a:t>each culturing system.</a:t>
            </a:r>
          </a:p>
          <a:p>
            <a:pPr marL="1143000" indent="-1143000"/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18720" y="11658600"/>
            <a:ext cx="6400800" cy="420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SU Poste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540115"/>
      </a:accent1>
      <a:accent2>
        <a:srgbClr val="CDC092"/>
      </a:accent2>
      <a:accent3>
        <a:srgbClr val="2B0007"/>
      </a:accent3>
      <a:accent4>
        <a:srgbClr val="A71930"/>
      </a:accent4>
      <a:accent5>
        <a:srgbClr val="728574"/>
      </a:accent5>
      <a:accent6>
        <a:srgbClr val="86AECA"/>
      </a:accent6>
      <a:hlink>
        <a:srgbClr val="A6A2C6"/>
      </a:hlink>
      <a:folHlink>
        <a:srgbClr val="EFE8BB"/>
      </a:folHlink>
    </a:clrScheme>
    <a:fontScheme name="Poster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6268</TotalTime>
  <Words>985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studio1</dc:creator>
  <cp:lastModifiedBy>chgfatter</cp:lastModifiedBy>
  <cp:revision>184</cp:revision>
  <dcterms:created xsi:type="dcterms:W3CDTF">2009-09-25T21:08:34Z</dcterms:created>
  <dcterms:modified xsi:type="dcterms:W3CDTF">2021-10-01T17:04:26Z</dcterms:modified>
</cp:coreProperties>
</file>