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56" r:id="rId2"/>
    <p:sldId id="258" r:id="rId3"/>
    <p:sldId id="257" r:id="rId4"/>
    <p:sldId id="266" r:id="rId5"/>
    <p:sldId id="267" r:id="rId6"/>
    <p:sldId id="268" r:id="rId7"/>
    <p:sldId id="259" r:id="rId8"/>
    <p:sldId id="260" r:id="rId9"/>
    <p:sldId id="261" r:id="rId10"/>
    <p:sldId id="262" r:id="rId11"/>
    <p:sldId id="263" r:id="rId12"/>
    <p:sldId id="264" r:id="rId13"/>
    <p:sldId id="269" r:id="rId14"/>
    <p:sldId id="270" r:id="rId15"/>
    <p:sldId id="271" r:id="rId16"/>
    <p:sldId id="272" r:id="rId17"/>
    <p:sldId id="273" r:id="rId18"/>
    <p:sldId id="274"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3A48-68BA-407A-BA4E-BFB4830C69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A6CF6E-5152-4C02-874C-DE8CA033B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E68E83-FB5B-4AA1-8934-7EC263F5AE61}"/>
              </a:ext>
            </a:extLst>
          </p:cNvPr>
          <p:cNvSpPr>
            <a:spLocks noGrp="1"/>
          </p:cNvSpPr>
          <p:nvPr>
            <p:ph type="dt" sz="half" idx="10"/>
          </p:nvPr>
        </p:nvSpPr>
        <p:spPr/>
        <p:txBody>
          <a:bodyPr/>
          <a:lstStyle/>
          <a:p>
            <a:fld id="{F45E77A6-132C-489D-A760-ED6299252591}" type="datetimeFigureOut">
              <a:rPr lang="en-US" smtClean="0"/>
              <a:t>3/12/2021</a:t>
            </a:fld>
            <a:endParaRPr lang="en-US"/>
          </a:p>
        </p:txBody>
      </p:sp>
      <p:sp>
        <p:nvSpPr>
          <p:cNvPr id="5" name="Footer Placeholder 4">
            <a:extLst>
              <a:ext uri="{FF2B5EF4-FFF2-40B4-BE49-F238E27FC236}">
                <a16:creationId xmlns:a16="http://schemas.microsoft.com/office/drawing/2014/main" id="{DC1522E3-F67C-403D-B8CA-207B429F4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F56F8-D0DA-4095-B0B3-28937D830D85}"/>
              </a:ext>
            </a:extLst>
          </p:cNvPr>
          <p:cNvSpPr>
            <a:spLocks noGrp="1"/>
          </p:cNvSpPr>
          <p:nvPr>
            <p:ph type="sldNum" sz="quarter" idx="12"/>
          </p:nvPr>
        </p:nvSpPr>
        <p:spPr/>
        <p:txBody>
          <a:bodyPr/>
          <a:lstStyle/>
          <a:p>
            <a:fld id="{1766AA34-214D-4737-9FC9-26091935F49E}" type="slidenum">
              <a:rPr lang="en-US" smtClean="0"/>
              <a:t>‹#›</a:t>
            </a:fld>
            <a:endParaRPr lang="en-US"/>
          </a:p>
        </p:txBody>
      </p:sp>
    </p:spTree>
    <p:extLst>
      <p:ext uri="{BB962C8B-B14F-4D97-AF65-F5344CB8AC3E}">
        <p14:creationId xmlns:p14="http://schemas.microsoft.com/office/powerpoint/2010/main" val="236781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8F257-2D86-4E88-9438-ABBBE62BAC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A56AF7-0B07-4267-A21A-71D9107C12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619F4-6191-424B-B51B-9D5E938361A9}"/>
              </a:ext>
            </a:extLst>
          </p:cNvPr>
          <p:cNvSpPr>
            <a:spLocks noGrp="1"/>
          </p:cNvSpPr>
          <p:nvPr>
            <p:ph type="dt" sz="half" idx="10"/>
          </p:nvPr>
        </p:nvSpPr>
        <p:spPr/>
        <p:txBody>
          <a:bodyPr/>
          <a:lstStyle/>
          <a:p>
            <a:fld id="{F45E77A6-132C-489D-A760-ED6299252591}" type="datetimeFigureOut">
              <a:rPr lang="en-US" smtClean="0"/>
              <a:t>3/12/2021</a:t>
            </a:fld>
            <a:endParaRPr lang="en-US"/>
          </a:p>
        </p:txBody>
      </p:sp>
      <p:sp>
        <p:nvSpPr>
          <p:cNvPr id="5" name="Footer Placeholder 4">
            <a:extLst>
              <a:ext uri="{FF2B5EF4-FFF2-40B4-BE49-F238E27FC236}">
                <a16:creationId xmlns:a16="http://schemas.microsoft.com/office/drawing/2014/main" id="{C01BCFC7-EA02-45D1-ABB4-DF3D0F907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34DCD-68C9-4346-878D-A6805EB91447}"/>
              </a:ext>
            </a:extLst>
          </p:cNvPr>
          <p:cNvSpPr>
            <a:spLocks noGrp="1"/>
          </p:cNvSpPr>
          <p:nvPr>
            <p:ph type="sldNum" sz="quarter" idx="12"/>
          </p:nvPr>
        </p:nvSpPr>
        <p:spPr/>
        <p:txBody>
          <a:bodyPr/>
          <a:lstStyle/>
          <a:p>
            <a:fld id="{1766AA34-214D-4737-9FC9-26091935F49E}" type="slidenum">
              <a:rPr lang="en-US" smtClean="0"/>
              <a:t>‹#›</a:t>
            </a:fld>
            <a:endParaRPr lang="en-US"/>
          </a:p>
        </p:txBody>
      </p:sp>
    </p:spTree>
    <p:extLst>
      <p:ext uri="{BB962C8B-B14F-4D97-AF65-F5344CB8AC3E}">
        <p14:creationId xmlns:p14="http://schemas.microsoft.com/office/powerpoint/2010/main" val="263445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2E4289-7B44-4396-B339-3BD1A68C8E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DA6B09-C62D-4328-9CC6-B168DD1938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99DBF-FFD3-461B-BB29-915A4C1F9597}"/>
              </a:ext>
            </a:extLst>
          </p:cNvPr>
          <p:cNvSpPr>
            <a:spLocks noGrp="1"/>
          </p:cNvSpPr>
          <p:nvPr>
            <p:ph type="dt" sz="half" idx="10"/>
          </p:nvPr>
        </p:nvSpPr>
        <p:spPr/>
        <p:txBody>
          <a:bodyPr/>
          <a:lstStyle/>
          <a:p>
            <a:fld id="{F45E77A6-132C-489D-A760-ED6299252591}" type="datetimeFigureOut">
              <a:rPr lang="en-US" smtClean="0"/>
              <a:t>3/12/2021</a:t>
            </a:fld>
            <a:endParaRPr lang="en-US"/>
          </a:p>
        </p:txBody>
      </p:sp>
      <p:sp>
        <p:nvSpPr>
          <p:cNvPr id="5" name="Footer Placeholder 4">
            <a:extLst>
              <a:ext uri="{FF2B5EF4-FFF2-40B4-BE49-F238E27FC236}">
                <a16:creationId xmlns:a16="http://schemas.microsoft.com/office/drawing/2014/main" id="{706AEBC5-CA40-49C3-8102-37E2BE7DA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FD26A-B26C-4A6B-A7FB-52925017EC5E}"/>
              </a:ext>
            </a:extLst>
          </p:cNvPr>
          <p:cNvSpPr>
            <a:spLocks noGrp="1"/>
          </p:cNvSpPr>
          <p:nvPr>
            <p:ph type="sldNum" sz="quarter" idx="12"/>
          </p:nvPr>
        </p:nvSpPr>
        <p:spPr/>
        <p:txBody>
          <a:bodyPr/>
          <a:lstStyle/>
          <a:p>
            <a:fld id="{1766AA34-214D-4737-9FC9-26091935F49E}" type="slidenum">
              <a:rPr lang="en-US" smtClean="0"/>
              <a:t>‹#›</a:t>
            </a:fld>
            <a:endParaRPr lang="en-US"/>
          </a:p>
        </p:txBody>
      </p:sp>
    </p:spTree>
    <p:extLst>
      <p:ext uri="{BB962C8B-B14F-4D97-AF65-F5344CB8AC3E}">
        <p14:creationId xmlns:p14="http://schemas.microsoft.com/office/powerpoint/2010/main" val="358501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AD10-FA89-44E9-BE26-ED4EA024E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5CD40F-9C20-4EF8-AF28-6963291AB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42D87-88B3-4836-918B-BD6080235A40}"/>
              </a:ext>
            </a:extLst>
          </p:cNvPr>
          <p:cNvSpPr>
            <a:spLocks noGrp="1"/>
          </p:cNvSpPr>
          <p:nvPr>
            <p:ph type="dt" sz="half" idx="10"/>
          </p:nvPr>
        </p:nvSpPr>
        <p:spPr/>
        <p:txBody>
          <a:bodyPr/>
          <a:lstStyle/>
          <a:p>
            <a:fld id="{F45E77A6-132C-489D-A760-ED6299252591}" type="datetimeFigureOut">
              <a:rPr lang="en-US" smtClean="0"/>
              <a:t>3/12/2021</a:t>
            </a:fld>
            <a:endParaRPr lang="en-US"/>
          </a:p>
        </p:txBody>
      </p:sp>
      <p:sp>
        <p:nvSpPr>
          <p:cNvPr id="5" name="Footer Placeholder 4">
            <a:extLst>
              <a:ext uri="{FF2B5EF4-FFF2-40B4-BE49-F238E27FC236}">
                <a16:creationId xmlns:a16="http://schemas.microsoft.com/office/drawing/2014/main" id="{CA27827C-5C7F-4228-86AC-082FD65A6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9B4B4-086A-4C3B-8A30-69FCA722F5F7}"/>
              </a:ext>
            </a:extLst>
          </p:cNvPr>
          <p:cNvSpPr>
            <a:spLocks noGrp="1"/>
          </p:cNvSpPr>
          <p:nvPr>
            <p:ph type="sldNum" sz="quarter" idx="12"/>
          </p:nvPr>
        </p:nvSpPr>
        <p:spPr/>
        <p:txBody>
          <a:bodyPr/>
          <a:lstStyle/>
          <a:p>
            <a:fld id="{1766AA34-214D-4737-9FC9-26091935F49E}" type="slidenum">
              <a:rPr lang="en-US" smtClean="0"/>
              <a:t>‹#›</a:t>
            </a:fld>
            <a:endParaRPr lang="en-US"/>
          </a:p>
        </p:txBody>
      </p:sp>
    </p:spTree>
    <p:extLst>
      <p:ext uri="{BB962C8B-B14F-4D97-AF65-F5344CB8AC3E}">
        <p14:creationId xmlns:p14="http://schemas.microsoft.com/office/powerpoint/2010/main" val="396080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1CA0-906C-4106-9AF2-13CA527DF4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5E7499-CD75-4255-8901-95AEABCCD9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63E06C-DA01-4D03-816E-C6C6F13D8635}"/>
              </a:ext>
            </a:extLst>
          </p:cNvPr>
          <p:cNvSpPr>
            <a:spLocks noGrp="1"/>
          </p:cNvSpPr>
          <p:nvPr>
            <p:ph type="dt" sz="half" idx="10"/>
          </p:nvPr>
        </p:nvSpPr>
        <p:spPr/>
        <p:txBody>
          <a:bodyPr/>
          <a:lstStyle/>
          <a:p>
            <a:fld id="{F45E77A6-132C-489D-A760-ED6299252591}" type="datetimeFigureOut">
              <a:rPr lang="en-US" smtClean="0"/>
              <a:t>3/12/2021</a:t>
            </a:fld>
            <a:endParaRPr lang="en-US"/>
          </a:p>
        </p:txBody>
      </p:sp>
      <p:sp>
        <p:nvSpPr>
          <p:cNvPr id="5" name="Footer Placeholder 4">
            <a:extLst>
              <a:ext uri="{FF2B5EF4-FFF2-40B4-BE49-F238E27FC236}">
                <a16:creationId xmlns:a16="http://schemas.microsoft.com/office/drawing/2014/main" id="{DF5EB513-59F8-426F-B783-00FB48DE6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1DA1B-5FB2-41A9-B1D0-18C8F38FFDD5}"/>
              </a:ext>
            </a:extLst>
          </p:cNvPr>
          <p:cNvSpPr>
            <a:spLocks noGrp="1"/>
          </p:cNvSpPr>
          <p:nvPr>
            <p:ph type="sldNum" sz="quarter" idx="12"/>
          </p:nvPr>
        </p:nvSpPr>
        <p:spPr/>
        <p:txBody>
          <a:bodyPr/>
          <a:lstStyle/>
          <a:p>
            <a:fld id="{1766AA34-214D-4737-9FC9-26091935F49E}" type="slidenum">
              <a:rPr lang="en-US" smtClean="0"/>
              <a:t>‹#›</a:t>
            </a:fld>
            <a:endParaRPr lang="en-US"/>
          </a:p>
        </p:txBody>
      </p:sp>
    </p:spTree>
    <p:extLst>
      <p:ext uri="{BB962C8B-B14F-4D97-AF65-F5344CB8AC3E}">
        <p14:creationId xmlns:p14="http://schemas.microsoft.com/office/powerpoint/2010/main" val="4169571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C5B8A-BED7-4F4F-B75D-9BDB44187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126832-F3C5-418D-BCBD-EB9502FDE0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C8A544-6BE7-4FB4-96CF-7CF2866DB4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CE7C81-1250-465D-813B-4498A197B27E}"/>
              </a:ext>
            </a:extLst>
          </p:cNvPr>
          <p:cNvSpPr>
            <a:spLocks noGrp="1"/>
          </p:cNvSpPr>
          <p:nvPr>
            <p:ph type="dt" sz="half" idx="10"/>
          </p:nvPr>
        </p:nvSpPr>
        <p:spPr/>
        <p:txBody>
          <a:bodyPr/>
          <a:lstStyle/>
          <a:p>
            <a:fld id="{F45E77A6-132C-489D-A760-ED6299252591}" type="datetimeFigureOut">
              <a:rPr lang="en-US" smtClean="0"/>
              <a:t>3/12/2021</a:t>
            </a:fld>
            <a:endParaRPr lang="en-US"/>
          </a:p>
        </p:txBody>
      </p:sp>
      <p:sp>
        <p:nvSpPr>
          <p:cNvPr id="6" name="Footer Placeholder 5">
            <a:extLst>
              <a:ext uri="{FF2B5EF4-FFF2-40B4-BE49-F238E27FC236}">
                <a16:creationId xmlns:a16="http://schemas.microsoft.com/office/drawing/2014/main" id="{D3A9A127-CA66-4F8E-9C1B-C60239815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6EB9A-8562-4333-9A33-691F0D2DA07E}"/>
              </a:ext>
            </a:extLst>
          </p:cNvPr>
          <p:cNvSpPr>
            <a:spLocks noGrp="1"/>
          </p:cNvSpPr>
          <p:nvPr>
            <p:ph type="sldNum" sz="quarter" idx="12"/>
          </p:nvPr>
        </p:nvSpPr>
        <p:spPr/>
        <p:txBody>
          <a:bodyPr/>
          <a:lstStyle/>
          <a:p>
            <a:fld id="{1766AA34-214D-4737-9FC9-26091935F49E}" type="slidenum">
              <a:rPr lang="en-US" smtClean="0"/>
              <a:t>‹#›</a:t>
            </a:fld>
            <a:endParaRPr lang="en-US"/>
          </a:p>
        </p:txBody>
      </p:sp>
    </p:spTree>
    <p:extLst>
      <p:ext uri="{BB962C8B-B14F-4D97-AF65-F5344CB8AC3E}">
        <p14:creationId xmlns:p14="http://schemas.microsoft.com/office/powerpoint/2010/main" val="365382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FBFBD-958D-465D-9B1F-7741D42CF6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BEEBDC-50A7-484E-927C-EAA2BBA1B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A64FE4-6B69-4141-8D7F-08021980F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9B761B-1CEE-4B99-ABBA-0D87F89E1E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2A86CB-EE27-4109-9F37-5C02E80E94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F3D2C5-DB93-4CF1-88A9-3FB0D392FC04}"/>
              </a:ext>
            </a:extLst>
          </p:cNvPr>
          <p:cNvSpPr>
            <a:spLocks noGrp="1"/>
          </p:cNvSpPr>
          <p:nvPr>
            <p:ph type="dt" sz="half" idx="10"/>
          </p:nvPr>
        </p:nvSpPr>
        <p:spPr/>
        <p:txBody>
          <a:bodyPr/>
          <a:lstStyle/>
          <a:p>
            <a:fld id="{F45E77A6-132C-489D-A760-ED6299252591}" type="datetimeFigureOut">
              <a:rPr lang="en-US" smtClean="0"/>
              <a:t>3/12/2021</a:t>
            </a:fld>
            <a:endParaRPr lang="en-US"/>
          </a:p>
        </p:txBody>
      </p:sp>
      <p:sp>
        <p:nvSpPr>
          <p:cNvPr id="8" name="Footer Placeholder 7">
            <a:extLst>
              <a:ext uri="{FF2B5EF4-FFF2-40B4-BE49-F238E27FC236}">
                <a16:creationId xmlns:a16="http://schemas.microsoft.com/office/drawing/2014/main" id="{2DC0EE65-4F32-4CE9-A3B3-5014205DAA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67FA2B-3699-423A-B838-B628B878289A}"/>
              </a:ext>
            </a:extLst>
          </p:cNvPr>
          <p:cNvSpPr>
            <a:spLocks noGrp="1"/>
          </p:cNvSpPr>
          <p:nvPr>
            <p:ph type="sldNum" sz="quarter" idx="12"/>
          </p:nvPr>
        </p:nvSpPr>
        <p:spPr/>
        <p:txBody>
          <a:bodyPr/>
          <a:lstStyle/>
          <a:p>
            <a:fld id="{1766AA34-214D-4737-9FC9-26091935F49E}" type="slidenum">
              <a:rPr lang="en-US" smtClean="0"/>
              <a:t>‹#›</a:t>
            </a:fld>
            <a:endParaRPr lang="en-US"/>
          </a:p>
        </p:txBody>
      </p:sp>
    </p:spTree>
    <p:extLst>
      <p:ext uri="{BB962C8B-B14F-4D97-AF65-F5344CB8AC3E}">
        <p14:creationId xmlns:p14="http://schemas.microsoft.com/office/powerpoint/2010/main" val="131533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AB74-B5B2-417E-B057-CC469CBC1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67201E-E4E7-415B-A105-90DD3664324D}"/>
              </a:ext>
            </a:extLst>
          </p:cNvPr>
          <p:cNvSpPr>
            <a:spLocks noGrp="1"/>
          </p:cNvSpPr>
          <p:nvPr>
            <p:ph type="dt" sz="half" idx="10"/>
          </p:nvPr>
        </p:nvSpPr>
        <p:spPr/>
        <p:txBody>
          <a:bodyPr/>
          <a:lstStyle/>
          <a:p>
            <a:fld id="{F45E77A6-132C-489D-A760-ED6299252591}" type="datetimeFigureOut">
              <a:rPr lang="en-US" smtClean="0"/>
              <a:t>3/12/2021</a:t>
            </a:fld>
            <a:endParaRPr lang="en-US"/>
          </a:p>
        </p:txBody>
      </p:sp>
      <p:sp>
        <p:nvSpPr>
          <p:cNvPr id="4" name="Footer Placeholder 3">
            <a:extLst>
              <a:ext uri="{FF2B5EF4-FFF2-40B4-BE49-F238E27FC236}">
                <a16:creationId xmlns:a16="http://schemas.microsoft.com/office/drawing/2014/main" id="{2D63B213-71D1-46B6-A8F6-6D909118E8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152F16-7D74-4ACD-9CA0-F728CAF0FC0D}"/>
              </a:ext>
            </a:extLst>
          </p:cNvPr>
          <p:cNvSpPr>
            <a:spLocks noGrp="1"/>
          </p:cNvSpPr>
          <p:nvPr>
            <p:ph type="sldNum" sz="quarter" idx="12"/>
          </p:nvPr>
        </p:nvSpPr>
        <p:spPr/>
        <p:txBody>
          <a:bodyPr/>
          <a:lstStyle/>
          <a:p>
            <a:fld id="{1766AA34-214D-4737-9FC9-26091935F49E}" type="slidenum">
              <a:rPr lang="en-US" smtClean="0"/>
              <a:t>‹#›</a:t>
            </a:fld>
            <a:endParaRPr lang="en-US"/>
          </a:p>
        </p:txBody>
      </p:sp>
    </p:spTree>
    <p:extLst>
      <p:ext uri="{BB962C8B-B14F-4D97-AF65-F5344CB8AC3E}">
        <p14:creationId xmlns:p14="http://schemas.microsoft.com/office/powerpoint/2010/main" val="314537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248305-44FA-4231-82B0-B549148F9168}"/>
              </a:ext>
            </a:extLst>
          </p:cNvPr>
          <p:cNvSpPr>
            <a:spLocks noGrp="1"/>
          </p:cNvSpPr>
          <p:nvPr>
            <p:ph type="dt" sz="half" idx="10"/>
          </p:nvPr>
        </p:nvSpPr>
        <p:spPr/>
        <p:txBody>
          <a:bodyPr/>
          <a:lstStyle/>
          <a:p>
            <a:fld id="{F45E77A6-132C-489D-A760-ED6299252591}" type="datetimeFigureOut">
              <a:rPr lang="en-US" smtClean="0"/>
              <a:t>3/12/2021</a:t>
            </a:fld>
            <a:endParaRPr lang="en-US"/>
          </a:p>
        </p:txBody>
      </p:sp>
      <p:sp>
        <p:nvSpPr>
          <p:cNvPr id="3" name="Footer Placeholder 2">
            <a:extLst>
              <a:ext uri="{FF2B5EF4-FFF2-40B4-BE49-F238E27FC236}">
                <a16:creationId xmlns:a16="http://schemas.microsoft.com/office/drawing/2014/main" id="{F1EDE1F2-60FE-4C34-9F94-AD1508A29A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4F638D-2EEC-4C47-922C-BF1832BC6D84}"/>
              </a:ext>
            </a:extLst>
          </p:cNvPr>
          <p:cNvSpPr>
            <a:spLocks noGrp="1"/>
          </p:cNvSpPr>
          <p:nvPr>
            <p:ph type="sldNum" sz="quarter" idx="12"/>
          </p:nvPr>
        </p:nvSpPr>
        <p:spPr/>
        <p:txBody>
          <a:bodyPr/>
          <a:lstStyle/>
          <a:p>
            <a:fld id="{1766AA34-214D-4737-9FC9-26091935F49E}" type="slidenum">
              <a:rPr lang="en-US" smtClean="0"/>
              <a:t>‹#›</a:t>
            </a:fld>
            <a:endParaRPr lang="en-US"/>
          </a:p>
        </p:txBody>
      </p:sp>
    </p:spTree>
    <p:extLst>
      <p:ext uri="{BB962C8B-B14F-4D97-AF65-F5344CB8AC3E}">
        <p14:creationId xmlns:p14="http://schemas.microsoft.com/office/powerpoint/2010/main" val="3951983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D70C-D687-429A-B16F-C4FB4CFF5A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32063A-AC32-4FA2-8F7A-BBC2B29ED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095456-9768-44A2-BDC6-6C24941372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EDDFC-FE4C-48E0-8F17-0F2DAA8C845E}"/>
              </a:ext>
            </a:extLst>
          </p:cNvPr>
          <p:cNvSpPr>
            <a:spLocks noGrp="1"/>
          </p:cNvSpPr>
          <p:nvPr>
            <p:ph type="dt" sz="half" idx="10"/>
          </p:nvPr>
        </p:nvSpPr>
        <p:spPr/>
        <p:txBody>
          <a:bodyPr/>
          <a:lstStyle/>
          <a:p>
            <a:fld id="{F45E77A6-132C-489D-A760-ED6299252591}" type="datetimeFigureOut">
              <a:rPr lang="en-US" smtClean="0"/>
              <a:t>3/12/2021</a:t>
            </a:fld>
            <a:endParaRPr lang="en-US"/>
          </a:p>
        </p:txBody>
      </p:sp>
      <p:sp>
        <p:nvSpPr>
          <p:cNvPr id="6" name="Footer Placeholder 5">
            <a:extLst>
              <a:ext uri="{FF2B5EF4-FFF2-40B4-BE49-F238E27FC236}">
                <a16:creationId xmlns:a16="http://schemas.microsoft.com/office/drawing/2014/main" id="{B15882FE-3E94-4FF5-B5B2-1235BDBED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DECFE-7937-438B-A89C-2B14C8CEC224}"/>
              </a:ext>
            </a:extLst>
          </p:cNvPr>
          <p:cNvSpPr>
            <a:spLocks noGrp="1"/>
          </p:cNvSpPr>
          <p:nvPr>
            <p:ph type="sldNum" sz="quarter" idx="12"/>
          </p:nvPr>
        </p:nvSpPr>
        <p:spPr/>
        <p:txBody>
          <a:bodyPr/>
          <a:lstStyle/>
          <a:p>
            <a:fld id="{1766AA34-214D-4737-9FC9-26091935F49E}" type="slidenum">
              <a:rPr lang="en-US" smtClean="0"/>
              <a:t>‹#›</a:t>
            </a:fld>
            <a:endParaRPr lang="en-US"/>
          </a:p>
        </p:txBody>
      </p:sp>
    </p:spTree>
    <p:extLst>
      <p:ext uri="{BB962C8B-B14F-4D97-AF65-F5344CB8AC3E}">
        <p14:creationId xmlns:p14="http://schemas.microsoft.com/office/powerpoint/2010/main" val="1829760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63CF5-BEC4-437C-A8A6-C56FCA32B9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CFF0C7-88D3-4447-A811-88EDB98834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27758C-CF6A-4152-8CB7-703D01760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3F951-A896-4605-8CA0-85933BD79FEB}"/>
              </a:ext>
            </a:extLst>
          </p:cNvPr>
          <p:cNvSpPr>
            <a:spLocks noGrp="1"/>
          </p:cNvSpPr>
          <p:nvPr>
            <p:ph type="dt" sz="half" idx="10"/>
          </p:nvPr>
        </p:nvSpPr>
        <p:spPr/>
        <p:txBody>
          <a:bodyPr/>
          <a:lstStyle/>
          <a:p>
            <a:fld id="{F45E77A6-132C-489D-A760-ED6299252591}" type="datetimeFigureOut">
              <a:rPr lang="en-US" smtClean="0"/>
              <a:t>3/12/2021</a:t>
            </a:fld>
            <a:endParaRPr lang="en-US"/>
          </a:p>
        </p:txBody>
      </p:sp>
      <p:sp>
        <p:nvSpPr>
          <p:cNvPr id="6" name="Footer Placeholder 5">
            <a:extLst>
              <a:ext uri="{FF2B5EF4-FFF2-40B4-BE49-F238E27FC236}">
                <a16:creationId xmlns:a16="http://schemas.microsoft.com/office/drawing/2014/main" id="{C4332AC9-446F-4BEF-9535-581E08832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6F0061-51FC-419B-9C77-77F77878D150}"/>
              </a:ext>
            </a:extLst>
          </p:cNvPr>
          <p:cNvSpPr>
            <a:spLocks noGrp="1"/>
          </p:cNvSpPr>
          <p:nvPr>
            <p:ph type="sldNum" sz="quarter" idx="12"/>
          </p:nvPr>
        </p:nvSpPr>
        <p:spPr/>
        <p:txBody>
          <a:bodyPr/>
          <a:lstStyle/>
          <a:p>
            <a:fld id="{1766AA34-214D-4737-9FC9-26091935F49E}" type="slidenum">
              <a:rPr lang="en-US" smtClean="0"/>
              <a:t>‹#›</a:t>
            </a:fld>
            <a:endParaRPr lang="en-US"/>
          </a:p>
        </p:txBody>
      </p:sp>
    </p:spTree>
    <p:extLst>
      <p:ext uri="{BB962C8B-B14F-4D97-AF65-F5344CB8AC3E}">
        <p14:creationId xmlns:p14="http://schemas.microsoft.com/office/powerpoint/2010/main" val="3176483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ADEFA6-448A-45CF-9B74-B00EF5E854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91F9C0-18C2-4983-B773-C114AAFCA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AC7D0-4F66-4DE2-BDEA-0D162581BF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E77A6-132C-489D-A760-ED6299252591}" type="datetimeFigureOut">
              <a:rPr lang="en-US" smtClean="0"/>
              <a:t>3/12/2021</a:t>
            </a:fld>
            <a:endParaRPr lang="en-US"/>
          </a:p>
        </p:txBody>
      </p:sp>
      <p:sp>
        <p:nvSpPr>
          <p:cNvPr id="5" name="Footer Placeholder 4">
            <a:extLst>
              <a:ext uri="{FF2B5EF4-FFF2-40B4-BE49-F238E27FC236}">
                <a16:creationId xmlns:a16="http://schemas.microsoft.com/office/drawing/2014/main" id="{978BD445-3C82-4CFC-98B1-B8AE5ECF8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AD6467-FE8A-4DB6-8DA2-C0CC8FE7F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66AA34-214D-4737-9FC9-26091935F49E}" type="slidenum">
              <a:rPr lang="en-US" smtClean="0"/>
              <a:t>‹#›</a:t>
            </a:fld>
            <a:endParaRPr lang="en-US"/>
          </a:p>
        </p:txBody>
      </p:sp>
    </p:spTree>
    <p:extLst>
      <p:ext uri="{BB962C8B-B14F-4D97-AF65-F5344CB8AC3E}">
        <p14:creationId xmlns:p14="http://schemas.microsoft.com/office/powerpoint/2010/main" val="247642655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06BB-D879-4125-9A58-63EFA3B1E800}"/>
              </a:ext>
            </a:extLst>
          </p:cNvPr>
          <p:cNvSpPr>
            <a:spLocks noGrp="1"/>
          </p:cNvSpPr>
          <p:nvPr>
            <p:ph type="ctrTitle"/>
          </p:nvPr>
        </p:nvSpPr>
        <p:spPr>
          <a:xfrm>
            <a:off x="0" y="0"/>
            <a:ext cx="12192000" cy="3509963"/>
          </a:xfrm>
        </p:spPr>
        <p:txBody>
          <a:bodyPr>
            <a:normAutofit/>
          </a:bodyPr>
          <a:lstStyle/>
          <a:p>
            <a:r>
              <a:rPr lang="en-US" dirty="0">
                <a:latin typeface="Times New Roman" panose="02020603050405020304" pitchFamily="18" charset="0"/>
                <a:cs typeface="Times New Roman" panose="02020603050405020304" pitchFamily="18" charset="0"/>
              </a:rPr>
              <a:t>Sudden vs. Drawn-Out Pleistocene Extinction: Preliminary Results from the American Southwest</a:t>
            </a:r>
          </a:p>
        </p:txBody>
      </p:sp>
      <p:sp>
        <p:nvSpPr>
          <p:cNvPr id="3" name="Subtitle 2">
            <a:extLst>
              <a:ext uri="{FF2B5EF4-FFF2-40B4-BE49-F238E27FC236}">
                <a16:creationId xmlns:a16="http://schemas.microsoft.com/office/drawing/2014/main" id="{6A7A5641-293F-4736-B030-9AB4C9095352}"/>
              </a:ext>
            </a:extLst>
          </p:cNvPr>
          <p:cNvSpPr>
            <a:spLocks noGrp="1"/>
          </p:cNvSpPr>
          <p:nvPr>
            <p:ph type="subTitle" idx="1"/>
          </p:nvPr>
        </p:nvSpPr>
        <p:spPr>
          <a:xfrm>
            <a:off x="0" y="4234375"/>
            <a:ext cx="12192000" cy="2623624"/>
          </a:xfrm>
        </p:spPr>
        <p:txBody>
          <a:bodyPr/>
          <a:lstStyle/>
          <a:p>
            <a:r>
              <a:rPr lang="en-US" dirty="0">
                <a:latin typeface="Times New Roman" panose="02020603050405020304" pitchFamily="18" charset="0"/>
                <a:cs typeface="Times New Roman" panose="02020603050405020304" pitchFamily="18" charset="0"/>
              </a:rPr>
              <a:t>James C. Hartley</a:t>
            </a:r>
          </a:p>
          <a:p>
            <a:r>
              <a:rPr lang="en-US" sz="2000" dirty="0">
                <a:latin typeface="Times New Roman" panose="02020603050405020304" pitchFamily="18" charset="0"/>
                <a:cs typeface="Times New Roman" panose="02020603050405020304" pitchFamily="18" charset="0"/>
              </a:rPr>
              <a:t>Contract Archaeologist, Tulsa, OK 74114</a:t>
            </a:r>
          </a:p>
          <a:p>
            <a:r>
              <a:rPr lang="en-US" sz="2000" dirty="0">
                <a:latin typeface="Times New Roman" panose="02020603050405020304" pitchFamily="18" charset="0"/>
                <a:cs typeface="Times New Roman" panose="02020603050405020304" pitchFamily="18" charset="0"/>
              </a:rPr>
              <a:t>© 2021 Geological Society of America (Cordilleran Section)</a:t>
            </a:r>
          </a:p>
        </p:txBody>
      </p:sp>
      <p:pic>
        <p:nvPicPr>
          <p:cNvPr id="21" name="Video 20">
            <a:hlinkClick r:id="" action="ppaction://media"/>
            <a:extLst>
              <a:ext uri="{FF2B5EF4-FFF2-40B4-BE49-F238E27FC236}">
                <a16:creationId xmlns:a16="http://schemas.microsoft.com/office/drawing/2014/main" id="{D9DB0F44-D9B5-418B-9E35-49846563B23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728496746"/>
      </p:ext>
    </p:extLst>
  </p:cSld>
  <p:clrMapOvr>
    <a:masterClrMapping/>
  </p:clrMapOvr>
  <mc:AlternateContent xmlns:mc="http://schemas.openxmlformats.org/markup-compatibility/2006">
    <mc:Choice xmlns:p14="http://schemas.microsoft.com/office/powerpoint/2010/main" Requires="p14">
      <p:transition spd="slow" p14:dur="2000" advTm="16389"/>
    </mc:Choice>
    <mc:Fallback>
      <p:transition spd="slow" advTm="16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0ADAA-187C-48CD-9A63-58E13570E478}"/>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Discussion</a:t>
            </a:r>
          </a:p>
        </p:txBody>
      </p:sp>
      <p:sp>
        <p:nvSpPr>
          <p:cNvPr id="6" name="Content Placeholder 5">
            <a:extLst>
              <a:ext uri="{FF2B5EF4-FFF2-40B4-BE49-F238E27FC236}">
                <a16:creationId xmlns:a16="http://schemas.microsoft.com/office/drawing/2014/main" id="{33BB96E6-75E4-4D7F-864C-F8D20BB7E6FB}"/>
              </a:ext>
            </a:extLst>
          </p:cNvPr>
          <p:cNvSpPr>
            <a:spLocks noGrp="1"/>
          </p:cNvSpPr>
          <p:nvPr>
            <p:ph idx="1"/>
          </p:nvPr>
        </p:nvSpPr>
        <p:spPr>
          <a:xfrm>
            <a:off x="0" y="1143001"/>
            <a:ext cx="12192000" cy="5714998"/>
          </a:xfrm>
        </p:spPr>
        <p:txBody>
          <a:bodyPr/>
          <a:lstStyle/>
          <a:p>
            <a:r>
              <a:rPr lang="en-US" dirty="0">
                <a:latin typeface="Times New Roman" panose="02020603050405020304" pitchFamily="18" charset="0"/>
                <a:cs typeface="Times New Roman" panose="02020603050405020304" pitchFamily="18" charset="0"/>
              </a:rPr>
              <a:t>Mostly mammals (not just megafauna) and birds affected in Southwest</a:t>
            </a:r>
          </a:p>
          <a:p>
            <a:pPr lvl="1"/>
            <a:r>
              <a:rPr lang="en-US" sz="2000" dirty="0">
                <a:latin typeface="Times New Roman" panose="02020603050405020304" pitchFamily="18" charset="0"/>
                <a:cs typeface="Times New Roman" panose="02020603050405020304" pitchFamily="18" charset="0"/>
              </a:rPr>
              <a:t>Most losses before humans in Southwest</a:t>
            </a:r>
          </a:p>
          <a:p>
            <a:pPr lvl="1"/>
            <a:r>
              <a:rPr lang="en-US" sz="2000" dirty="0">
                <a:latin typeface="Times New Roman" panose="02020603050405020304" pitchFamily="18" charset="0"/>
                <a:cs typeface="Times New Roman" panose="02020603050405020304" pitchFamily="18" charset="0"/>
              </a:rPr>
              <a:t>Drawn-out extinction</a:t>
            </a:r>
          </a:p>
          <a:p>
            <a:r>
              <a:rPr lang="en-US" dirty="0">
                <a:latin typeface="Times New Roman" panose="02020603050405020304" pitchFamily="18" charset="0"/>
                <a:cs typeface="Times New Roman" panose="02020603050405020304" pitchFamily="18" charset="0"/>
              </a:rPr>
              <a:t>Complications</a:t>
            </a:r>
          </a:p>
          <a:p>
            <a:pPr lvl="1"/>
            <a:r>
              <a:rPr lang="en-US" sz="2000" dirty="0">
                <a:latin typeface="Times New Roman" panose="02020603050405020304" pitchFamily="18" charset="0"/>
                <a:cs typeface="Times New Roman" panose="02020603050405020304" pitchFamily="18" charset="0"/>
              </a:rPr>
              <a:t>Sources</a:t>
            </a:r>
          </a:p>
          <a:p>
            <a:pPr lvl="2"/>
            <a:r>
              <a:rPr lang="en-US" sz="1600" dirty="0">
                <a:latin typeface="Times New Roman" panose="02020603050405020304" pitchFamily="18" charset="0"/>
                <a:cs typeface="Times New Roman" panose="02020603050405020304" pitchFamily="18" charset="0"/>
              </a:rPr>
              <a:t>Mostly databases</a:t>
            </a:r>
          </a:p>
          <a:p>
            <a:pPr lvl="2"/>
            <a:r>
              <a:rPr lang="en-US" sz="1600" dirty="0">
                <a:latin typeface="Times New Roman" panose="02020603050405020304" pitchFamily="18" charset="0"/>
                <a:cs typeface="Times New Roman" panose="02020603050405020304" pitchFamily="18" charset="0"/>
              </a:rPr>
              <a:t>No library access</a:t>
            </a:r>
          </a:p>
          <a:p>
            <a:pPr lvl="1"/>
            <a:r>
              <a:rPr lang="en-US" sz="2000" dirty="0">
                <a:latin typeface="Times New Roman" panose="02020603050405020304" pitchFamily="18" charset="0"/>
                <a:cs typeface="Times New Roman" panose="02020603050405020304" pitchFamily="18" charset="0"/>
              </a:rPr>
              <a:t>Imprecise dates</a:t>
            </a:r>
          </a:p>
          <a:p>
            <a:pPr lvl="2"/>
            <a:r>
              <a:rPr lang="en-US" sz="1600" dirty="0">
                <a:latin typeface="Times New Roman" panose="02020603050405020304" pitchFamily="18" charset="0"/>
                <a:cs typeface="Times New Roman" panose="02020603050405020304" pitchFamily="18" charset="0"/>
              </a:rPr>
              <a:t>Just within LMA</a:t>
            </a:r>
          </a:p>
          <a:p>
            <a:pPr lvl="2"/>
            <a:r>
              <a:rPr lang="en-US" sz="1600" dirty="0">
                <a:latin typeface="Times New Roman" panose="02020603050405020304" pitchFamily="18" charset="0"/>
                <a:cs typeface="Times New Roman" panose="02020603050405020304" pitchFamily="18" charset="0"/>
              </a:rPr>
              <a:t>Clovis vs. pre-Clovis</a:t>
            </a:r>
          </a:p>
        </p:txBody>
      </p:sp>
      <p:pic>
        <p:nvPicPr>
          <p:cNvPr id="15" name="Audio 14">
            <a:hlinkClick r:id="" action="ppaction://media"/>
            <a:extLst>
              <a:ext uri="{FF2B5EF4-FFF2-40B4-BE49-F238E27FC236}">
                <a16:creationId xmlns:a16="http://schemas.microsoft.com/office/drawing/2014/main" id="{48261B9D-2271-46A4-8456-46E82D45E9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5453363"/>
      </p:ext>
    </p:extLst>
  </p:cSld>
  <p:clrMapOvr>
    <a:masterClrMapping/>
  </p:clrMapOvr>
  <mc:AlternateContent xmlns:mc="http://schemas.openxmlformats.org/markup-compatibility/2006">
    <mc:Choice xmlns:p14="http://schemas.microsoft.com/office/powerpoint/2010/main" Requires="p14">
      <p:transition spd="slow" p14:dur="2000" advTm="153075"/>
    </mc:Choice>
    <mc:Fallback>
      <p:transition spd="slow" advTm="15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0ADAA-187C-48CD-9A63-58E13570E478}"/>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Conclusion</a:t>
            </a:r>
          </a:p>
        </p:txBody>
      </p:sp>
      <p:sp>
        <p:nvSpPr>
          <p:cNvPr id="6" name="Content Placeholder 5">
            <a:extLst>
              <a:ext uri="{FF2B5EF4-FFF2-40B4-BE49-F238E27FC236}">
                <a16:creationId xmlns:a16="http://schemas.microsoft.com/office/drawing/2014/main" id="{33BB96E6-75E4-4D7F-864C-F8D20BB7E6FB}"/>
              </a:ext>
            </a:extLst>
          </p:cNvPr>
          <p:cNvSpPr>
            <a:spLocks noGrp="1"/>
          </p:cNvSpPr>
          <p:nvPr>
            <p:ph idx="1"/>
          </p:nvPr>
        </p:nvSpPr>
        <p:spPr>
          <a:xfrm>
            <a:off x="0" y="1143001"/>
            <a:ext cx="12192000" cy="5714998"/>
          </a:xfrm>
        </p:spPr>
        <p:txBody>
          <a:bodyPr/>
          <a:lstStyle/>
          <a:p>
            <a:r>
              <a:rPr lang="en-US" dirty="0">
                <a:latin typeface="Times New Roman" panose="02020603050405020304" pitchFamily="18" charset="0"/>
                <a:cs typeface="Times New Roman" panose="02020603050405020304" pitchFamily="18" charset="0"/>
              </a:rPr>
              <a:t>Pleistocene extinction drawn-out in Southwest</a:t>
            </a:r>
          </a:p>
          <a:p>
            <a:pPr lvl="1"/>
            <a:r>
              <a:rPr lang="en-US" sz="2000" dirty="0">
                <a:latin typeface="Times New Roman" panose="02020603050405020304" pitchFamily="18" charset="0"/>
                <a:cs typeface="Times New Roman" panose="02020603050405020304" pitchFamily="18" charset="0"/>
              </a:rPr>
              <a:t>Mostly before humans</a:t>
            </a:r>
          </a:p>
          <a:p>
            <a:pPr lvl="1"/>
            <a:r>
              <a:rPr lang="en-US" sz="2000" dirty="0">
                <a:latin typeface="Times New Roman" panose="02020603050405020304" pitchFamily="18" charset="0"/>
                <a:cs typeface="Times New Roman" panose="02020603050405020304" pitchFamily="18" charset="0"/>
              </a:rPr>
              <a:t>Mammals and birds most affected</a:t>
            </a:r>
          </a:p>
          <a:p>
            <a:r>
              <a:rPr lang="en-US" dirty="0">
                <a:latin typeface="Times New Roman" panose="02020603050405020304" pitchFamily="18" charset="0"/>
                <a:cs typeface="Times New Roman" panose="02020603050405020304" pitchFamily="18" charset="0"/>
              </a:rPr>
              <a:t>Further research</a:t>
            </a:r>
          </a:p>
          <a:p>
            <a:pPr lvl="1"/>
            <a:r>
              <a:rPr lang="en-US" sz="2000" dirty="0">
                <a:latin typeface="Times New Roman" panose="02020603050405020304" pitchFamily="18" charset="0"/>
                <a:cs typeface="Times New Roman" panose="02020603050405020304" pitchFamily="18" charset="0"/>
              </a:rPr>
              <a:t>More access to libraries and museums</a:t>
            </a:r>
          </a:p>
          <a:p>
            <a:pPr lvl="1"/>
            <a:r>
              <a:rPr lang="en-US" sz="2000" dirty="0">
                <a:latin typeface="Times New Roman" panose="02020603050405020304" pitchFamily="18" charset="0"/>
                <a:cs typeface="Times New Roman" panose="02020603050405020304" pitchFamily="18" charset="0"/>
              </a:rPr>
              <a:t>Compare fossils from different deserts</a:t>
            </a:r>
          </a:p>
          <a:p>
            <a:pPr lvl="1"/>
            <a:r>
              <a:rPr lang="en-US" sz="2000" dirty="0">
                <a:latin typeface="Times New Roman" panose="02020603050405020304" pitchFamily="18" charset="0"/>
                <a:cs typeface="Times New Roman" panose="02020603050405020304" pitchFamily="18" charset="0"/>
              </a:rPr>
              <a:t>Compare other regions</a:t>
            </a:r>
          </a:p>
        </p:txBody>
      </p:sp>
      <p:pic>
        <p:nvPicPr>
          <p:cNvPr id="2" name="Audio 1">
            <a:hlinkClick r:id="" action="ppaction://media"/>
            <a:extLst>
              <a:ext uri="{FF2B5EF4-FFF2-40B4-BE49-F238E27FC236}">
                <a16:creationId xmlns:a16="http://schemas.microsoft.com/office/drawing/2014/main" id="{4BD06DA3-315B-444E-9718-31595DBC79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454658"/>
      </p:ext>
    </p:extLst>
  </p:cSld>
  <p:clrMapOvr>
    <a:masterClrMapping/>
  </p:clrMapOvr>
  <mc:AlternateContent xmlns:mc="http://schemas.openxmlformats.org/markup-compatibility/2006">
    <mc:Choice xmlns:p14="http://schemas.microsoft.com/office/powerpoint/2010/main" Requires="p14">
      <p:transition spd="slow" p14:dur="2000" advTm="55861"/>
    </mc:Choice>
    <mc:Fallback>
      <p:transition spd="slow" advTm="5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0ADAA-187C-48CD-9A63-58E13570E478}"/>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References</a:t>
            </a:r>
          </a:p>
        </p:txBody>
      </p:sp>
      <p:sp>
        <p:nvSpPr>
          <p:cNvPr id="6" name="Content Placeholder 5">
            <a:extLst>
              <a:ext uri="{FF2B5EF4-FFF2-40B4-BE49-F238E27FC236}">
                <a16:creationId xmlns:a16="http://schemas.microsoft.com/office/drawing/2014/main" id="{33BB96E6-75E4-4D7F-864C-F8D20BB7E6FB}"/>
              </a:ext>
            </a:extLst>
          </p:cNvPr>
          <p:cNvSpPr>
            <a:spLocks noGrp="1"/>
          </p:cNvSpPr>
          <p:nvPr>
            <p:ph idx="1"/>
          </p:nvPr>
        </p:nvSpPr>
        <p:spPr>
          <a:xfrm>
            <a:off x="0" y="1143001"/>
            <a:ext cx="12192000" cy="5714998"/>
          </a:xfrm>
        </p:spPr>
        <p:txBody>
          <a:bodyPr>
            <a:noAutofit/>
          </a:bodyPr>
          <a:lstStyle/>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Albright III, L. B. 2000. </a:t>
            </a:r>
            <a:r>
              <a:rPr lang="en-US" sz="1200" i="1" kern="1400" dirty="0">
                <a:solidFill>
                  <a:srgbClr val="000000"/>
                </a:solidFill>
                <a:effectLst/>
                <a:latin typeface="Times New Roman" panose="02020603050405020304" pitchFamily="18" charset="0"/>
                <a:ea typeface="Times New Roman" panose="02020603050405020304" pitchFamily="18" charset="0"/>
              </a:rPr>
              <a:t>Biostratigraphy and Vertebrate Paleontology of the San </a:t>
            </a:r>
            <a:r>
              <a:rPr lang="en-US" sz="1200" i="1" kern="1400" dirty="0" err="1">
                <a:solidFill>
                  <a:srgbClr val="000000"/>
                </a:solidFill>
                <a:effectLst/>
                <a:latin typeface="Times New Roman" panose="02020603050405020304" pitchFamily="18" charset="0"/>
                <a:ea typeface="Times New Roman" panose="02020603050405020304" pitchFamily="18" charset="0"/>
              </a:rPr>
              <a:t>Timoteo</a:t>
            </a:r>
            <a:r>
              <a:rPr lang="en-US" sz="1200" i="1" kern="1400" dirty="0">
                <a:solidFill>
                  <a:srgbClr val="000000"/>
                </a:solidFill>
                <a:effectLst/>
                <a:latin typeface="Times New Roman" panose="02020603050405020304" pitchFamily="18" charset="0"/>
                <a:ea typeface="Times New Roman" panose="02020603050405020304" pitchFamily="18" charset="0"/>
              </a:rPr>
              <a:t> Badlands, Southern California</a:t>
            </a:r>
            <a:r>
              <a:rPr lang="en-US" sz="1200" kern="1400" dirty="0">
                <a:solidFill>
                  <a:srgbClr val="000000"/>
                </a:solidFill>
                <a:effectLst/>
                <a:latin typeface="Times New Roman" panose="02020603050405020304" pitchFamily="18" charset="0"/>
                <a:ea typeface="Times New Roman" panose="02020603050405020304" pitchFamily="18" charset="0"/>
              </a:rPr>
              <a:t>. University of California Publications in Geological Sciences No. 144. Berkeley: University of California Press.</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Allen, J. A. 1913. “Ontogenetic and Other Variations in Muskoxen, with a Systematic Review of the Muskox Group, Recent and Extinct.” </a:t>
            </a:r>
            <a:r>
              <a:rPr lang="en-US" sz="1200" i="1" kern="1400" dirty="0">
                <a:solidFill>
                  <a:srgbClr val="000000"/>
                </a:solidFill>
                <a:effectLst/>
                <a:latin typeface="Times New Roman" panose="02020603050405020304" pitchFamily="18" charset="0"/>
                <a:ea typeface="Times New Roman" panose="02020603050405020304" pitchFamily="18" charset="0"/>
              </a:rPr>
              <a:t>Memoirs of the American Museum of Natural History</a:t>
            </a:r>
            <a:r>
              <a:rPr lang="en-US" sz="1200" kern="1400" dirty="0">
                <a:solidFill>
                  <a:srgbClr val="000000"/>
                </a:solidFill>
                <a:effectLst/>
                <a:latin typeface="Times New Roman" panose="02020603050405020304" pitchFamily="18" charset="0"/>
                <a:ea typeface="Times New Roman" panose="02020603050405020304" pitchFamily="18" charset="0"/>
              </a:rPr>
              <a:t> 1: 101-226.</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Alroy</a:t>
            </a:r>
            <a:r>
              <a:rPr lang="en-US" sz="1200" kern="1400" dirty="0">
                <a:solidFill>
                  <a:srgbClr val="000000"/>
                </a:solidFill>
                <a:effectLst/>
                <a:latin typeface="Times New Roman" panose="02020603050405020304" pitchFamily="18" charset="0"/>
                <a:ea typeface="Times New Roman" panose="02020603050405020304" pitchFamily="18" charset="0"/>
              </a:rPr>
              <a:t>, J. 2019. “</a:t>
            </a:r>
            <a:r>
              <a:rPr lang="en-US" sz="1200" kern="1400" dirty="0" err="1">
                <a:solidFill>
                  <a:srgbClr val="000000"/>
                </a:solidFill>
                <a:effectLst/>
                <a:latin typeface="Times New Roman" panose="02020603050405020304" pitchFamily="18" charset="0"/>
                <a:ea typeface="Times New Roman" panose="02020603050405020304" pitchFamily="18" charset="0"/>
              </a:rPr>
              <a:t>Fossilworks</a:t>
            </a:r>
            <a:r>
              <a:rPr lang="en-US" sz="1200" kern="1400" dirty="0">
                <a:solidFill>
                  <a:srgbClr val="000000"/>
                </a:solidFill>
                <a:effectLst/>
                <a:latin typeface="Times New Roman" panose="02020603050405020304" pitchFamily="18" charset="0"/>
                <a:ea typeface="Times New Roman" panose="02020603050405020304" pitchFamily="18" charset="0"/>
              </a:rPr>
              <a:t>.” Accessed March 2, 2021. </a:t>
            </a:r>
            <a:r>
              <a:rPr lang="en-US" sz="1200" kern="1400" dirty="0">
                <a:solidFill>
                  <a:srgbClr val="000000"/>
                </a:solidFill>
                <a:latin typeface="Times New Roman" panose="02020603050405020304" pitchFamily="18" charset="0"/>
                <a:ea typeface="Times New Roman" panose="02020603050405020304" pitchFamily="18" charset="0"/>
              </a:rPr>
              <a:t>http://www.fossilworks.org</a:t>
            </a:r>
            <a:r>
              <a:rPr lang="en-US" sz="1200" kern="1400" dirty="0">
                <a:solidFill>
                  <a:srgbClr val="000000"/>
                </a:solidFill>
                <a:effectLst/>
                <a:latin typeface="Times New Roman" panose="02020603050405020304" pitchFamily="18" charset="0"/>
                <a:ea typeface="Times New Roman" panose="02020603050405020304" pitchFamily="18" charset="0"/>
              </a:rPr>
              <a:t>.</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0" dirty="0" err="1">
                <a:solidFill>
                  <a:srgbClr val="000000"/>
                </a:solidFill>
                <a:effectLst/>
                <a:latin typeface="Times New Roman" panose="02020603050405020304" pitchFamily="18" charset="0"/>
                <a:ea typeface="Calibri" panose="020F0502020204030204" pitchFamily="34" charset="0"/>
              </a:rPr>
              <a:t>Asmerom</a:t>
            </a:r>
            <a:r>
              <a:rPr lang="en-US" sz="1200" kern="0" dirty="0">
                <a:solidFill>
                  <a:srgbClr val="000000"/>
                </a:solidFill>
                <a:effectLst/>
                <a:latin typeface="Times New Roman" panose="02020603050405020304" pitchFamily="18" charset="0"/>
                <a:ea typeface="Calibri" panose="020F0502020204030204" pitchFamily="34" charset="0"/>
              </a:rPr>
              <a:t>, Y., V. J. </a:t>
            </a:r>
            <a:r>
              <a:rPr lang="en-US" sz="1200" kern="0" dirty="0" err="1">
                <a:solidFill>
                  <a:srgbClr val="000000"/>
                </a:solidFill>
                <a:effectLst/>
                <a:latin typeface="Times New Roman" panose="02020603050405020304" pitchFamily="18" charset="0"/>
                <a:ea typeface="Calibri" panose="020F0502020204030204" pitchFamily="34" charset="0"/>
              </a:rPr>
              <a:t>Polyak</a:t>
            </a:r>
            <a:r>
              <a:rPr lang="en-US" sz="1200" kern="0" dirty="0">
                <a:solidFill>
                  <a:srgbClr val="000000"/>
                </a:solidFill>
                <a:effectLst/>
                <a:latin typeface="Times New Roman" panose="02020603050405020304" pitchFamily="18" charset="0"/>
                <a:ea typeface="Calibri" panose="020F0502020204030204" pitchFamily="34" charset="0"/>
              </a:rPr>
              <a:t>, and S. J. Burns. 2010. “Variable Winter Moisture in the Southwestern United States Linked to Rapid Glacial Climate Shifts.” </a:t>
            </a:r>
            <a:r>
              <a:rPr lang="en-US" sz="1200" i="1" kern="0" dirty="0">
                <a:solidFill>
                  <a:srgbClr val="000000"/>
                </a:solidFill>
                <a:effectLst/>
                <a:latin typeface="Times New Roman" panose="02020603050405020304" pitchFamily="18" charset="0"/>
                <a:ea typeface="Calibri" panose="020F0502020204030204" pitchFamily="34" charset="0"/>
              </a:rPr>
              <a:t>Nature Geoscience </a:t>
            </a:r>
            <a:r>
              <a:rPr lang="en-US" sz="1200" kern="0" dirty="0">
                <a:solidFill>
                  <a:srgbClr val="000000"/>
                </a:solidFill>
                <a:effectLst/>
                <a:latin typeface="Times New Roman" panose="02020603050405020304" pitchFamily="18" charset="0"/>
                <a:ea typeface="Calibri" panose="020F0502020204030204" pitchFamily="34" charset="0"/>
              </a:rPr>
              <a:t>3: 114-117.</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Ayer, M. Y. 1936. “The Archaeological and Faunal Material from Williams Cave, Guadalupe Mountains, Texas.” </a:t>
            </a:r>
            <a:r>
              <a:rPr lang="en-US" sz="1200" i="1" kern="1400" dirty="0">
                <a:solidFill>
                  <a:srgbClr val="000000"/>
                </a:solidFill>
                <a:effectLst/>
                <a:latin typeface="Times New Roman" panose="02020603050405020304" pitchFamily="18" charset="0"/>
                <a:ea typeface="Times New Roman" panose="02020603050405020304" pitchFamily="18" charset="0"/>
              </a:rPr>
              <a:t>Proceedings of the Academy of Natural Sciences of Philadelphia</a:t>
            </a:r>
            <a:r>
              <a:rPr lang="en-US" sz="1200" kern="1400" dirty="0">
                <a:solidFill>
                  <a:srgbClr val="000000"/>
                </a:solidFill>
                <a:effectLst/>
                <a:latin typeface="Times New Roman" panose="02020603050405020304" pitchFamily="18" charset="0"/>
                <a:ea typeface="Times New Roman" panose="02020603050405020304" pitchFamily="18" charset="0"/>
              </a:rPr>
              <a:t> 88: 599-619.</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Baker, J. K. 1963. “Fossilization of Bat Skeletons in the Carlsbad Caverns.” </a:t>
            </a:r>
            <a:r>
              <a:rPr lang="en-US" sz="1200" i="1" kern="1400" dirty="0">
                <a:solidFill>
                  <a:srgbClr val="000000"/>
                </a:solidFill>
                <a:effectLst/>
                <a:latin typeface="Times New Roman" panose="02020603050405020304" pitchFamily="18" charset="0"/>
                <a:ea typeface="Times New Roman" panose="02020603050405020304" pitchFamily="18" charset="0"/>
              </a:rPr>
              <a:t>Bulletin of the National Speleological Society</a:t>
            </a:r>
            <a:r>
              <a:rPr lang="en-US" sz="1200" kern="1400" dirty="0">
                <a:solidFill>
                  <a:srgbClr val="000000"/>
                </a:solidFill>
                <a:effectLst/>
                <a:latin typeface="Times New Roman" panose="02020603050405020304" pitchFamily="18" charset="0"/>
                <a:ea typeface="Times New Roman" panose="02020603050405020304" pitchFamily="18" charset="0"/>
              </a:rPr>
              <a:t> 25: 37-44.</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Becker, J. J., and J. A. White. 1981. “Late Cenozoic Geomyids (Mammalia: Rodentia) from the Anza-Borrego Desert, Southern California.” </a:t>
            </a:r>
            <a:r>
              <a:rPr lang="en-US" sz="1200" i="1" kern="1400" dirty="0">
                <a:solidFill>
                  <a:srgbClr val="000000"/>
                </a:solidFill>
                <a:effectLst/>
                <a:latin typeface="Times New Roman" panose="02020603050405020304" pitchFamily="18" charset="0"/>
                <a:ea typeface="Times New Roman" panose="02020603050405020304" pitchFamily="18" charset="0"/>
              </a:rPr>
              <a:t>Journal of Vertebrate Paleontology</a:t>
            </a:r>
            <a:r>
              <a:rPr lang="en-US" sz="1200" kern="1400" dirty="0">
                <a:solidFill>
                  <a:srgbClr val="000000"/>
                </a:solidFill>
                <a:effectLst/>
                <a:latin typeface="Times New Roman" panose="02020603050405020304" pitchFamily="18" charset="0"/>
                <a:ea typeface="Times New Roman" panose="02020603050405020304" pitchFamily="18" charset="0"/>
              </a:rPr>
              <a:t> 1: 211-218.</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Behler</a:t>
            </a:r>
            <a:r>
              <a:rPr lang="en-US" sz="1200" kern="1400" dirty="0">
                <a:solidFill>
                  <a:srgbClr val="000000"/>
                </a:solidFill>
                <a:effectLst/>
                <a:latin typeface="Times New Roman" panose="02020603050405020304" pitchFamily="18" charset="0"/>
                <a:ea typeface="Times New Roman" panose="02020603050405020304" pitchFamily="18" charset="0"/>
              </a:rPr>
              <a:t>, J. L., and F. W. King. 1979. </a:t>
            </a:r>
            <a:r>
              <a:rPr lang="en-US" sz="1200" i="1" kern="1400" dirty="0">
                <a:solidFill>
                  <a:srgbClr val="000000"/>
                </a:solidFill>
                <a:effectLst/>
                <a:latin typeface="Times New Roman" panose="02020603050405020304" pitchFamily="18" charset="0"/>
                <a:ea typeface="Times New Roman" panose="02020603050405020304" pitchFamily="18" charset="0"/>
              </a:rPr>
              <a:t>National Audubon Society Field Guide to Reptiles and Amphibians</a:t>
            </a:r>
            <a:r>
              <a:rPr lang="en-US" sz="1200" kern="1400" dirty="0">
                <a:solidFill>
                  <a:srgbClr val="000000"/>
                </a:solidFill>
                <a:effectLst/>
                <a:latin typeface="Times New Roman" panose="02020603050405020304" pitchFamily="18" charset="0"/>
                <a:ea typeface="Times New Roman" panose="02020603050405020304" pitchFamily="18" charset="0"/>
              </a:rPr>
              <a:t>. New York: Alfred A. Knopf.</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Bell, C. J., E. L. </a:t>
            </a:r>
            <a:r>
              <a:rPr lang="en-US" sz="1200" kern="1400" dirty="0" err="1">
                <a:solidFill>
                  <a:srgbClr val="000000"/>
                </a:solidFill>
                <a:effectLst/>
                <a:latin typeface="Times New Roman" panose="02020603050405020304" pitchFamily="18" charset="0"/>
                <a:ea typeface="Times New Roman" panose="02020603050405020304" pitchFamily="18" charset="0"/>
              </a:rPr>
              <a:t>Lundelius</a:t>
            </a:r>
            <a:r>
              <a:rPr lang="en-US" sz="1200" kern="1400" dirty="0">
                <a:solidFill>
                  <a:srgbClr val="000000"/>
                </a:solidFill>
                <a:effectLst/>
                <a:latin typeface="Times New Roman" panose="02020603050405020304" pitchFamily="18" charset="0"/>
                <a:ea typeface="Times New Roman" panose="02020603050405020304" pitchFamily="18" charset="0"/>
              </a:rPr>
              <a:t>, Jr, A. D. </a:t>
            </a:r>
            <a:r>
              <a:rPr lang="en-US" sz="1200" kern="1400" dirty="0" err="1">
                <a:solidFill>
                  <a:srgbClr val="000000"/>
                </a:solidFill>
                <a:effectLst/>
                <a:latin typeface="Times New Roman" panose="02020603050405020304" pitchFamily="18" charset="0"/>
                <a:ea typeface="Times New Roman" panose="02020603050405020304" pitchFamily="18" charset="0"/>
              </a:rPr>
              <a:t>Barnosky</a:t>
            </a:r>
            <a:r>
              <a:rPr lang="en-US" sz="1200" kern="1400" dirty="0">
                <a:solidFill>
                  <a:srgbClr val="000000"/>
                </a:solidFill>
                <a:effectLst/>
                <a:latin typeface="Times New Roman" panose="02020603050405020304" pitchFamily="18" charset="0"/>
                <a:ea typeface="Times New Roman" panose="02020603050405020304" pitchFamily="18" charset="0"/>
              </a:rPr>
              <a:t>, R. W. Graham, E. H. Lindsay, D. R. </a:t>
            </a:r>
            <a:r>
              <a:rPr lang="en-US" sz="1200" kern="1400" dirty="0" err="1">
                <a:solidFill>
                  <a:srgbClr val="000000"/>
                </a:solidFill>
                <a:effectLst/>
                <a:latin typeface="Times New Roman" panose="02020603050405020304" pitchFamily="18" charset="0"/>
                <a:ea typeface="Times New Roman" panose="02020603050405020304" pitchFamily="18" charset="0"/>
              </a:rPr>
              <a:t>Ruez</a:t>
            </a:r>
            <a:r>
              <a:rPr lang="en-US" sz="1200" kern="1400" dirty="0">
                <a:solidFill>
                  <a:srgbClr val="000000"/>
                </a:solidFill>
                <a:effectLst/>
                <a:latin typeface="Times New Roman" panose="02020603050405020304" pitchFamily="18" charset="0"/>
                <a:ea typeface="Times New Roman" panose="02020603050405020304" pitchFamily="18" charset="0"/>
              </a:rPr>
              <a:t>, Jr, H. A. </a:t>
            </a:r>
            <a:r>
              <a:rPr lang="en-US" sz="1200" kern="1400" dirty="0" err="1">
                <a:solidFill>
                  <a:srgbClr val="000000"/>
                </a:solidFill>
                <a:effectLst/>
                <a:latin typeface="Times New Roman" panose="02020603050405020304" pitchFamily="18" charset="0"/>
                <a:ea typeface="Times New Roman" panose="02020603050405020304" pitchFamily="18" charset="0"/>
              </a:rPr>
              <a:t>Semken</a:t>
            </a:r>
            <a:r>
              <a:rPr lang="en-US" sz="1200" kern="1400" dirty="0">
                <a:solidFill>
                  <a:srgbClr val="000000"/>
                </a:solidFill>
                <a:effectLst/>
                <a:latin typeface="Times New Roman" panose="02020603050405020304" pitchFamily="18" charset="0"/>
                <a:ea typeface="Times New Roman" panose="02020603050405020304" pitchFamily="18" charset="0"/>
              </a:rPr>
              <a:t>, Jr, S. D. Webb, and R. J. </a:t>
            </a:r>
            <a:r>
              <a:rPr lang="en-US" sz="1200" kern="1400" dirty="0" err="1">
                <a:solidFill>
                  <a:srgbClr val="000000"/>
                </a:solidFill>
                <a:effectLst/>
                <a:latin typeface="Times New Roman" panose="02020603050405020304" pitchFamily="18" charset="0"/>
                <a:ea typeface="Times New Roman" panose="02020603050405020304" pitchFamily="18" charset="0"/>
              </a:rPr>
              <a:t>Zakrzewski</a:t>
            </a:r>
            <a:r>
              <a:rPr lang="en-US" sz="1200" kern="1400" dirty="0">
                <a:solidFill>
                  <a:srgbClr val="000000"/>
                </a:solidFill>
                <a:effectLst/>
                <a:latin typeface="Times New Roman" panose="02020603050405020304" pitchFamily="18" charset="0"/>
                <a:ea typeface="Times New Roman" panose="02020603050405020304" pitchFamily="18" charset="0"/>
              </a:rPr>
              <a:t>. 2004. “The </a:t>
            </a:r>
            <a:r>
              <a:rPr lang="en-US" sz="1200" kern="1400" dirty="0" err="1">
                <a:solidFill>
                  <a:srgbClr val="000000"/>
                </a:solidFill>
                <a:effectLst/>
                <a:latin typeface="Times New Roman" panose="02020603050405020304" pitchFamily="18" charset="0"/>
                <a:ea typeface="Times New Roman" panose="02020603050405020304" pitchFamily="18" charset="0"/>
              </a:rPr>
              <a:t>Blancan</a:t>
            </a:r>
            <a:r>
              <a:rPr lang="en-US" sz="1200" kern="1400" dirty="0">
                <a:solidFill>
                  <a:srgbClr val="000000"/>
                </a:solidFill>
                <a:effectLst/>
                <a:latin typeface="Times New Roman" panose="02020603050405020304" pitchFamily="18" charset="0"/>
                <a:ea typeface="Times New Roman" panose="02020603050405020304" pitchFamily="18" charset="0"/>
              </a:rPr>
              <a:t>, </a:t>
            </a:r>
            <a:r>
              <a:rPr lang="en-US" sz="1200" kern="1400" dirty="0" err="1">
                <a:solidFill>
                  <a:srgbClr val="000000"/>
                </a:solidFill>
                <a:effectLst/>
                <a:latin typeface="Times New Roman" panose="02020603050405020304" pitchFamily="18" charset="0"/>
                <a:ea typeface="Times New Roman" panose="02020603050405020304" pitchFamily="18" charset="0"/>
              </a:rPr>
              <a:t>Irvingtonian</a:t>
            </a:r>
            <a:r>
              <a:rPr lang="en-US" sz="1200" kern="1400" dirty="0">
                <a:solidFill>
                  <a:srgbClr val="000000"/>
                </a:solidFill>
                <a:effectLst/>
                <a:latin typeface="Times New Roman" panose="02020603050405020304" pitchFamily="18" charset="0"/>
                <a:ea typeface="Times New Roman" panose="02020603050405020304" pitchFamily="18" charset="0"/>
              </a:rPr>
              <a:t>, and </a:t>
            </a:r>
            <a:r>
              <a:rPr lang="en-US" sz="1200" kern="1400" dirty="0" err="1">
                <a:solidFill>
                  <a:srgbClr val="000000"/>
                </a:solidFill>
                <a:effectLst/>
                <a:latin typeface="Times New Roman" panose="02020603050405020304" pitchFamily="18" charset="0"/>
                <a:ea typeface="Times New Roman" panose="02020603050405020304" pitchFamily="18" charset="0"/>
              </a:rPr>
              <a:t>Rancholabrean</a:t>
            </a:r>
            <a:r>
              <a:rPr lang="en-US" sz="1200" kern="1400" dirty="0">
                <a:solidFill>
                  <a:srgbClr val="000000"/>
                </a:solidFill>
                <a:effectLst/>
                <a:latin typeface="Times New Roman" panose="02020603050405020304" pitchFamily="18" charset="0"/>
                <a:ea typeface="Times New Roman" panose="02020603050405020304" pitchFamily="18" charset="0"/>
              </a:rPr>
              <a:t> Mammal Ages.” In </a:t>
            </a:r>
            <a:r>
              <a:rPr lang="en-US" sz="1200" i="1" kern="1400" dirty="0">
                <a:solidFill>
                  <a:srgbClr val="000000"/>
                </a:solidFill>
                <a:effectLst/>
                <a:latin typeface="Times New Roman" panose="02020603050405020304" pitchFamily="18" charset="0"/>
                <a:ea typeface="Times New Roman" panose="02020603050405020304" pitchFamily="18" charset="0"/>
              </a:rPr>
              <a:t>Late Cretaceous and Cenozoic Mammals of North America: Biostratigraphy and Geochronology</a:t>
            </a:r>
            <a:r>
              <a:rPr lang="en-US" sz="1200" kern="1400" dirty="0">
                <a:solidFill>
                  <a:srgbClr val="000000"/>
                </a:solidFill>
                <a:effectLst/>
                <a:latin typeface="Times New Roman" panose="02020603050405020304" pitchFamily="18" charset="0"/>
                <a:ea typeface="Times New Roman" panose="02020603050405020304" pitchFamily="18" charset="0"/>
              </a:rPr>
              <a:t>, edited by M. O. </a:t>
            </a:r>
            <a:r>
              <a:rPr lang="en-US" sz="1200" kern="1400" dirty="0" err="1">
                <a:solidFill>
                  <a:srgbClr val="000000"/>
                </a:solidFill>
                <a:effectLst/>
                <a:latin typeface="Times New Roman" panose="02020603050405020304" pitchFamily="18" charset="0"/>
                <a:ea typeface="Times New Roman" panose="02020603050405020304" pitchFamily="18" charset="0"/>
              </a:rPr>
              <a:t>Woodburne</a:t>
            </a:r>
            <a:r>
              <a:rPr lang="en-US" sz="1200" kern="1400" dirty="0">
                <a:solidFill>
                  <a:srgbClr val="000000"/>
                </a:solidFill>
                <a:effectLst/>
                <a:latin typeface="Times New Roman" panose="02020603050405020304" pitchFamily="18" charset="0"/>
                <a:ea typeface="Times New Roman" panose="02020603050405020304" pitchFamily="18" charset="0"/>
              </a:rPr>
              <a:t>, 232-314. New York: </a:t>
            </a:r>
            <a:r>
              <a:rPr lang="en-US" sz="1200" kern="1400" dirty="0">
                <a:effectLst/>
                <a:latin typeface="Times New Roman" panose="02020603050405020304" pitchFamily="18" charset="0"/>
                <a:ea typeface="Times New Roman" panose="02020603050405020304" pitchFamily="18" charset="0"/>
                <a:cs typeface="Times New Roman" panose="02020603050405020304" pitchFamily="18" charset="0"/>
              </a:rPr>
              <a:t>Columbia University Press.</a:t>
            </a:r>
            <a:endParaRPr lang="en-US" sz="1200" kern="1400" dirty="0">
              <a:latin typeface="Times New Roman" panose="02020603050405020304" pitchFamily="18" charset="0"/>
              <a:ea typeface="Times New Roman" panose="02020603050405020304" pitchFamily="18" charset="0"/>
              <a:cs typeface="Times New Roman" panose="02020603050405020304" pitchFamily="18" charset="0"/>
            </a:endParaRPr>
          </a:p>
          <a:p>
            <a:pPr marL="231775" marR="0" indent="-231775">
              <a:lnSpc>
                <a:spcPct val="100000"/>
              </a:lnSpc>
              <a:spcBef>
                <a:spcPts val="0"/>
              </a:spcBef>
              <a:spcAft>
                <a:spcPts val="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Betancourt, J. L. 1990. “Late Quaternary Biogeography of the Colorado Plateau.” In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Packrat Middens: The Last 40,000 Years of Biotic Change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edited by J. L. Betancourt, T. R. Van Devender, and P. S. Martin, 259-292. Tucson: University of Arizona Press.</a:t>
            </a:r>
            <a:endParaRPr lang="en-US" sz="1200" kern="0" dirty="0">
              <a:effectLst/>
              <a:latin typeface="Times New Roman" panose="02020603050405020304" pitchFamily="18" charset="0"/>
              <a:ea typeface="Calibri" panose="020F0502020204030204" pitchFamily="34" charset="0"/>
              <a:cs typeface="Times New Roman" panose="02020603050405020304" pitchFamily="18"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Bradley, R. S. 1999. </a:t>
            </a:r>
            <a:r>
              <a:rPr lang="en-US" sz="1200" i="1" kern="0" dirty="0">
                <a:solidFill>
                  <a:srgbClr val="000000"/>
                </a:solidFill>
                <a:effectLst/>
                <a:latin typeface="Times New Roman" panose="02020603050405020304" pitchFamily="18" charset="0"/>
                <a:ea typeface="Calibri" panose="020F0502020204030204" pitchFamily="34" charset="0"/>
              </a:rPr>
              <a:t>Paleoclimatology: Reconstructing Climates of the Quaternary</a:t>
            </a:r>
            <a:r>
              <a:rPr lang="en-US" sz="1200" kern="0" dirty="0">
                <a:solidFill>
                  <a:srgbClr val="000000"/>
                </a:solidFill>
                <a:effectLst/>
                <a:latin typeface="Times New Roman" panose="02020603050405020304" pitchFamily="18" charset="0"/>
                <a:ea typeface="Calibri" panose="020F0502020204030204" pitchFamily="34" charset="0"/>
              </a:rPr>
              <a:t>. 2nd ed. San Diego: Academic Press.</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0" dirty="0" err="1">
                <a:solidFill>
                  <a:srgbClr val="000000"/>
                </a:solidFill>
                <a:effectLst/>
                <a:latin typeface="Times New Roman" panose="02020603050405020304" pitchFamily="18" charset="0"/>
                <a:ea typeface="Calibri" panose="020F0502020204030204" pitchFamily="34" charset="0"/>
              </a:rPr>
              <a:t>Brakenridge</a:t>
            </a:r>
            <a:r>
              <a:rPr lang="en-US" sz="1200" kern="0" dirty="0">
                <a:solidFill>
                  <a:srgbClr val="000000"/>
                </a:solidFill>
                <a:effectLst/>
                <a:latin typeface="Times New Roman" panose="02020603050405020304" pitchFamily="18" charset="0"/>
                <a:ea typeface="Calibri" panose="020F0502020204030204" pitchFamily="34" charset="0"/>
              </a:rPr>
              <a:t>, G. R. 1981. “Terrestrial Paleoenvironmental Effects of a Late Quaternary-Age Supernova.” </a:t>
            </a:r>
            <a:r>
              <a:rPr lang="en-US" sz="1200" i="1" kern="0" dirty="0">
                <a:solidFill>
                  <a:srgbClr val="000000"/>
                </a:solidFill>
                <a:effectLst/>
                <a:latin typeface="Times New Roman" panose="02020603050405020304" pitchFamily="18" charset="0"/>
                <a:ea typeface="Calibri" panose="020F0502020204030204" pitchFamily="34" charset="0"/>
              </a:rPr>
              <a:t>Icarus </a:t>
            </a:r>
            <a:r>
              <a:rPr lang="en-US" sz="1200" kern="0" dirty="0">
                <a:solidFill>
                  <a:srgbClr val="000000"/>
                </a:solidFill>
                <a:effectLst/>
                <a:latin typeface="Times New Roman" panose="02020603050405020304" pitchFamily="18" charset="0"/>
                <a:ea typeface="Calibri" panose="020F0502020204030204" pitchFamily="34" charset="0"/>
              </a:rPr>
              <a:t>46: 81-93.</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0" dirty="0" err="1">
                <a:solidFill>
                  <a:srgbClr val="000000"/>
                </a:solidFill>
                <a:effectLst/>
                <a:latin typeface="Times New Roman" panose="02020603050405020304" pitchFamily="18" charset="0"/>
                <a:ea typeface="Calibri" panose="020F0502020204030204" pitchFamily="34" charset="0"/>
              </a:rPr>
              <a:t>Brakenridge</a:t>
            </a:r>
            <a:r>
              <a:rPr lang="en-US" sz="1200" kern="0" dirty="0">
                <a:solidFill>
                  <a:srgbClr val="000000"/>
                </a:solidFill>
                <a:effectLst/>
                <a:latin typeface="Times New Roman" panose="02020603050405020304" pitchFamily="18" charset="0"/>
                <a:ea typeface="Calibri" panose="020F0502020204030204" pitchFamily="34" charset="0"/>
              </a:rPr>
              <a:t>, G. R. 2011. “Core-Collapse Supernovae and the Younger Dryas/Terminal </a:t>
            </a:r>
            <a:r>
              <a:rPr lang="en-US" sz="1200" kern="0" dirty="0" err="1">
                <a:solidFill>
                  <a:srgbClr val="000000"/>
                </a:solidFill>
                <a:effectLst/>
                <a:latin typeface="Times New Roman" panose="02020603050405020304" pitchFamily="18" charset="0"/>
                <a:ea typeface="Calibri" panose="020F0502020204030204" pitchFamily="34" charset="0"/>
              </a:rPr>
              <a:t>Rancholabrean</a:t>
            </a:r>
            <a:r>
              <a:rPr lang="en-US" sz="1200" kern="0" dirty="0">
                <a:solidFill>
                  <a:srgbClr val="000000"/>
                </a:solidFill>
                <a:effectLst/>
                <a:latin typeface="Times New Roman" panose="02020603050405020304" pitchFamily="18" charset="0"/>
                <a:ea typeface="Calibri" panose="020F0502020204030204" pitchFamily="34" charset="0"/>
              </a:rPr>
              <a:t> Extinctions.” </a:t>
            </a:r>
            <a:r>
              <a:rPr lang="en-US" sz="1200" i="1" kern="0" dirty="0">
                <a:solidFill>
                  <a:srgbClr val="000000"/>
                </a:solidFill>
                <a:effectLst/>
                <a:latin typeface="Times New Roman" panose="02020603050405020304" pitchFamily="18" charset="0"/>
                <a:ea typeface="Calibri" panose="020F0502020204030204" pitchFamily="34" charset="0"/>
              </a:rPr>
              <a:t>Icarus </a:t>
            </a:r>
            <a:r>
              <a:rPr lang="en-US" sz="1200" kern="0" dirty="0">
                <a:solidFill>
                  <a:srgbClr val="000000"/>
                </a:solidFill>
                <a:effectLst/>
                <a:latin typeface="Times New Roman" panose="02020603050405020304" pitchFamily="18" charset="0"/>
                <a:ea typeface="Calibri" panose="020F0502020204030204" pitchFamily="34" charset="0"/>
              </a:rPr>
              <a:t>215: 101-106.</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Brasso</a:t>
            </a:r>
            <a:r>
              <a:rPr lang="en-US" sz="1200" kern="1400" dirty="0">
                <a:solidFill>
                  <a:srgbClr val="000000"/>
                </a:solidFill>
                <a:effectLst/>
                <a:latin typeface="Times New Roman" panose="02020603050405020304" pitchFamily="18" charset="0"/>
                <a:ea typeface="Times New Roman" panose="02020603050405020304" pitchFamily="18" charset="0"/>
              </a:rPr>
              <a:t>, R. L., and S. D. Emslie. 2006. “Two New Late Pleistocene </a:t>
            </a:r>
            <a:r>
              <a:rPr lang="en-US" sz="1200" kern="1400" dirty="0" err="1">
                <a:solidFill>
                  <a:srgbClr val="000000"/>
                </a:solidFill>
                <a:effectLst/>
                <a:latin typeface="Times New Roman" panose="02020603050405020304" pitchFamily="18" charset="0"/>
                <a:ea typeface="Times New Roman" panose="02020603050405020304" pitchFamily="18" charset="0"/>
              </a:rPr>
              <a:t>Avifaunas</a:t>
            </a:r>
            <a:r>
              <a:rPr lang="en-US" sz="1200" kern="1400" dirty="0">
                <a:solidFill>
                  <a:srgbClr val="000000"/>
                </a:solidFill>
                <a:effectLst/>
                <a:latin typeface="Times New Roman" panose="02020603050405020304" pitchFamily="18" charset="0"/>
                <a:ea typeface="Times New Roman" panose="02020603050405020304" pitchFamily="18" charset="0"/>
              </a:rPr>
              <a:t> from New Mexico.” </a:t>
            </a:r>
            <a:r>
              <a:rPr lang="en-US" sz="1200" i="1" kern="1400" dirty="0">
                <a:solidFill>
                  <a:srgbClr val="000000"/>
                </a:solidFill>
                <a:effectLst/>
                <a:latin typeface="Times New Roman" panose="02020603050405020304" pitchFamily="18" charset="0"/>
                <a:ea typeface="Times New Roman" panose="02020603050405020304" pitchFamily="18" charset="0"/>
              </a:rPr>
              <a:t>Condor</a:t>
            </a:r>
            <a:r>
              <a:rPr lang="en-US" sz="1200" kern="1400" dirty="0">
                <a:solidFill>
                  <a:srgbClr val="000000"/>
                </a:solidFill>
                <a:effectLst/>
                <a:latin typeface="Times New Roman" panose="02020603050405020304" pitchFamily="18" charset="0"/>
                <a:ea typeface="Times New Roman" panose="02020603050405020304" pitchFamily="18" charset="0"/>
              </a:rPr>
              <a:t> 108: 721-730.</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Bright, J., D. S. Kaufman, S. L. Forman, W. C. McIntosh, J. I. Mead, and A. Baez. 2010. “Comparative Dating of a </a:t>
            </a:r>
            <a:r>
              <a:rPr lang="en-US" sz="1200" i="1" kern="1400" dirty="0">
                <a:solidFill>
                  <a:srgbClr val="000000"/>
                </a:solidFill>
                <a:effectLst/>
                <a:latin typeface="Times New Roman" panose="02020603050405020304" pitchFamily="18" charset="0"/>
                <a:ea typeface="Times New Roman" panose="02020603050405020304" pitchFamily="18" charset="0"/>
              </a:rPr>
              <a:t>Bison</a:t>
            </a:r>
            <a:r>
              <a:rPr lang="en-US" sz="1200" kern="1400" dirty="0">
                <a:solidFill>
                  <a:srgbClr val="000000"/>
                </a:solidFill>
                <a:effectLst/>
                <a:latin typeface="Times New Roman" panose="02020603050405020304" pitchFamily="18" charset="0"/>
                <a:ea typeface="Times New Roman" panose="02020603050405020304" pitchFamily="18" charset="0"/>
              </a:rPr>
              <a:t>-Bearing Late-Pleistocene Deposit, </a:t>
            </a:r>
            <a:r>
              <a:rPr lang="en-US" sz="1200" kern="1400" dirty="0" err="1">
                <a:solidFill>
                  <a:srgbClr val="000000"/>
                </a:solidFill>
                <a:effectLst/>
                <a:latin typeface="Times New Roman" panose="02020603050405020304" pitchFamily="18" charset="0"/>
                <a:ea typeface="Times New Roman" panose="02020603050405020304" pitchFamily="18" charset="0"/>
              </a:rPr>
              <a:t>Térapa</a:t>
            </a:r>
            <a:r>
              <a:rPr lang="en-US" sz="1200" kern="1400" dirty="0">
                <a:solidFill>
                  <a:srgbClr val="000000"/>
                </a:solidFill>
                <a:effectLst/>
                <a:latin typeface="Times New Roman" panose="02020603050405020304" pitchFamily="18" charset="0"/>
                <a:ea typeface="Times New Roman" panose="02020603050405020304" pitchFamily="18" charset="0"/>
              </a:rPr>
              <a:t>, Sonora, Mexico.” </a:t>
            </a:r>
            <a:r>
              <a:rPr lang="en-US" sz="1200" i="1" kern="1400" dirty="0">
                <a:solidFill>
                  <a:srgbClr val="000000"/>
                </a:solidFill>
                <a:effectLst/>
                <a:latin typeface="Times New Roman" panose="02020603050405020304" pitchFamily="18" charset="0"/>
                <a:ea typeface="Times New Roman" panose="02020603050405020304" pitchFamily="18" charset="0"/>
              </a:rPr>
              <a:t>Quaternary Geochronology</a:t>
            </a:r>
            <a:r>
              <a:rPr lang="en-US" sz="1200" kern="1400" dirty="0">
                <a:solidFill>
                  <a:srgbClr val="000000"/>
                </a:solidFill>
                <a:effectLst/>
                <a:latin typeface="Times New Roman" panose="02020603050405020304" pitchFamily="18" charset="0"/>
                <a:ea typeface="Times New Roman" panose="02020603050405020304" pitchFamily="18" charset="0"/>
              </a:rPr>
              <a:t> 5: 631-643.</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Bull, J., and J. </a:t>
            </a:r>
            <a:r>
              <a:rPr lang="en-US" sz="1200" kern="1400" dirty="0" err="1">
                <a:solidFill>
                  <a:srgbClr val="000000"/>
                </a:solidFill>
                <a:effectLst/>
                <a:latin typeface="Times New Roman" panose="02020603050405020304" pitchFamily="18" charset="0"/>
                <a:ea typeface="Times New Roman" panose="02020603050405020304" pitchFamily="18" charset="0"/>
              </a:rPr>
              <a:t>Farrand</a:t>
            </a:r>
            <a:r>
              <a:rPr lang="en-US" sz="1200" kern="1400" dirty="0">
                <a:solidFill>
                  <a:srgbClr val="000000"/>
                </a:solidFill>
                <a:effectLst/>
                <a:latin typeface="Times New Roman" panose="02020603050405020304" pitchFamily="18" charset="0"/>
                <a:ea typeface="Times New Roman" panose="02020603050405020304" pitchFamily="18" charset="0"/>
              </a:rPr>
              <a:t> Jr. 1994. </a:t>
            </a:r>
            <a:r>
              <a:rPr lang="en-US" sz="1200" i="1" kern="1400" dirty="0">
                <a:solidFill>
                  <a:srgbClr val="000000"/>
                </a:solidFill>
                <a:effectLst/>
                <a:latin typeface="Times New Roman" panose="02020603050405020304" pitchFamily="18" charset="0"/>
                <a:ea typeface="Times New Roman" panose="02020603050405020304" pitchFamily="18" charset="0"/>
              </a:rPr>
              <a:t>National Audubon Society Field Guide to Birds: Eastern Region</a:t>
            </a:r>
            <a:r>
              <a:rPr lang="en-US" sz="1200" kern="1400" dirty="0">
                <a:solidFill>
                  <a:srgbClr val="000000"/>
                </a:solidFill>
                <a:effectLst/>
                <a:latin typeface="Times New Roman" panose="02020603050405020304" pitchFamily="18" charset="0"/>
                <a:ea typeface="Times New Roman" panose="02020603050405020304" pitchFamily="18" charset="0"/>
              </a:rPr>
              <a:t>. Revised ed. New York: Alfred A. Knopf.</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Cannon, M. D., and D. J. Meltzer. 2004. “Early Paleoindian Foraging: Examining the Faunal Evidence for Large Mammal Specialization and Regional Variability in Prey Choice.” </a:t>
            </a:r>
            <a:r>
              <a:rPr lang="en-US" sz="1200" i="1" kern="0" dirty="0">
                <a:solidFill>
                  <a:srgbClr val="000000"/>
                </a:solidFill>
                <a:effectLst/>
                <a:latin typeface="Times New Roman" panose="02020603050405020304" pitchFamily="18" charset="0"/>
                <a:ea typeface="Calibri" panose="020F0502020204030204" pitchFamily="34" charset="0"/>
              </a:rPr>
              <a:t>Quaternary Science Reviews </a:t>
            </a:r>
            <a:r>
              <a:rPr lang="en-US" sz="1200" kern="0" dirty="0">
                <a:solidFill>
                  <a:srgbClr val="000000"/>
                </a:solidFill>
                <a:effectLst/>
                <a:latin typeface="Times New Roman" panose="02020603050405020304" pitchFamily="18" charset="0"/>
                <a:ea typeface="Calibri" panose="020F0502020204030204" pitchFamily="34" charset="0"/>
              </a:rPr>
              <a:t>23: 1955-1987.</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Cannon, M. D., and D. J. Meltzer. 2008. “Explaining Variability in Early Paleoindian Foraging.” </a:t>
            </a:r>
            <a:r>
              <a:rPr lang="en-US" sz="1200" i="1" kern="0" dirty="0">
                <a:solidFill>
                  <a:srgbClr val="000000"/>
                </a:solidFill>
                <a:effectLst/>
                <a:latin typeface="Times New Roman" panose="02020603050405020304" pitchFamily="18" charset="0"/>
                <a:ea typeface="Calibri" panose="020F0502020204030204" pitchFamily="34" charset="0"/>
              </a:rPr>
              <a:t>Quaternary International </a:t>
            </a:r>
            <a:r>
              <a:rPr lang="en-US" sz="1200" kern="0" dirty="0">
                <a:solidFill>
                  <a:srgbClr val="000000"/>
                </a:solidFill>
                <a:effectLst/>
                <a:latin typeface="Times New Roman" panose="02020603050405020304" pitchFamily="18" charset="0"/>
                <a:ea typeface="Calibri" panose="020F0502020204030204" pitchFamily="34" charset="0"/>
              </a:rPr>
              <a:t>191: 5-17.</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Carraway, L. N. 2010. “Fossil History of </a:t>
            </a:r>
            <a:r>
              <a:rPr lang="en-US" sz="1200" i="1" kern="1400" dirty="0" err="1">
                <a:solidFill>
                  <a:srgbClr val="000000"/>
                </a:solidFill>
                <a:effectLst/>
                <a:latin typeface="Times New Roman" panose="02020603050405020304" pitchFamily="18" charset="0"/>
                <a:ea typeface="Times New Roman" panose="02020603050405020304" pitchFamily="18" charset="0"/>
              </a:rPr>
              <a:t>Notiosorex</a:t>
            </a:r>
            <a:r>
              <a:rPr lang="en-US" sz="1200" kern="1400" dirty="0">
                <a:solidFill>
                  <a:srgbClr val="000000"/>
                </a:solidFill>
                <a:effectLst/>
                <a:latin typeface="Times New Roman" panose="02020603050405020304" pitchFamily="18" charset="0"/>
                <a:ea typeface="Times New Roman" panose="02020603050405020304" pitchFamily="18" charset="0"/>
              </a:rPr>
              <a:t> (</a:t>
            </a:r>
            <a:r>
              <a:rPr lang="en-US" sz="1200" kern="1400" dirty="0" err="1">
                <a:solidFill>
                  <a:srgbClr val="000000"/>
                </a:solidFill>
                <a:effectLst/>
                <a:latin typeface="Times New Roman" panose="02020603050405020304" pitchFamily="18" charset="0"/>
                <a:ea typeface="Times New Roman" panose="02020603050405020304" pitchFamily="18" charset="0"/>
              </a:rPr>
              <a:t>Soricomorpha</a:t>
            </a:r>
            <a:r>
              <a:rPr lang="en-US" sz="1200" kern="1400" dirty="0">
                <a:solidFill>
                  <a:srgbClr val="000000"/>
                </a:solidFill>
                <a:effectLst/>
                <a:latin typeface="Times New Roman" panose="02020603050405020304" pitchFamily="18" charset="0"/>
                <a:ea typeface="Times New Roman" panose="02020603050405020304" pitchFamily="18" charset="0"/>
              </a:rPr>
              <a:t>: </a:t>
            </a:r>
            <a:r>
              <a:rPr lang="en-US" sz="1200" kern="1400" dirty="0" err="1">
                <a:solidFill>
                  <a:srgbClr val="000000"/>
                </a:solidFill>
                <a:effectLst/>
                <a:latin typeface="Times New Roman" panose="02020603050405020304" pitchFamily="18" charset="0"/>
                <a:ea typeface="Times New Roman" panose="02020603050405020304" pitchFamily="18" charset="0"/>
              </a:rPr>
              <a:t>Soricidae</a:t>
            </a:r>
            <a:r>
              <a:rPr lang="en-US" sz="1200" kern="1400" dirty="0">
                <a:solidFill>
                  <a:srgbClr val="000000"/>
                </a:solidFill>
                <a:effectLst/>
                <a:latin typeface="Times New Roman" panose="02020603050405020304" pitchFamily="18" charset="0"/>
                <a:ea typeface="Times New Roman" panose="02020603050405020304" pitchFamily="18" charset="0"/>
              </a:rPr>
              <a:t>) Shrews with Descriptions of New Fossil Species.” </a:t>
            </a:r>
            <a:r>
              <a:rPr lang="en-US" sz="1200" i="1" kern="1400" dirty="0">
                <a:solidFill>
                  <a:srgbClr val="000000"/>
                </a:solidFill>
                <a:effectLst/>
                <a:latin typeface="Times New Roman" panose="02020603050405020304" pitchFamily="18" charset="0"/>
                <a:ea typeface="Times New Roman" panose="02020603050405020304" pitchFamily="18" charset="0"/>
              </a:rPr>
              <a:t>Western North American Naturalist</a:t>
            </a:r>
            <a:r>
              <a:rPr lang="en-US" sz="1200" kern="1400" dirty="0">
                <a:solidFill>
                  <a:srgbClr val="000000"/>
                </a:solidFill>
                <a:effectLst/>
                <a:latin typeface="Times New Roman" panose="02020603050405020304" pitchFamily="18" charset="0"/>
                <a:ea typeface="Times New Roman" panose="02020603050405020304" pitchFamily="18" charset="0"/>
              </a:rPr>
              <a:t> 70: 144-163.</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Cassiliano</a:t>
            </a:r>
            <a:r>
              <a:rPr lang="en-US" sz="1200" kern="1400" dirty="0">
                <a:solidFill>
                  <a:srgbClr val="000000"/>
                </a:solidFill>
                <a:effectLst/>
                <a:latin typeface="Times New Roman" panose="02020603050405020304" pitchFamily="18" charset="0"/>
                <a:ea typeface="Times New Roman" panose="02020603050405020304" pitchFamily="18" charset="0"/>
              </a:rPr>
              <a:t>, M. L. 1999. “Biostratigraphy of </a:t>
            </a:r>
            <a:r>
              <a:rPr lang="en-US" sz="1200" kern="1400" dirty="0" err="1">
                <a:solidFill>
                  <a:srgbClr val="000000"/>
                </a:solidFill>
                <a:effectLst/>
                <a:latin typeface="Times New Roman" panose="02020603050405020304" pitchFamily="18" charset="0"/>
                <a:ea typeface="Times New Roman" panose="02020603050405020304" pitchFamily="18" charset="0"/>
              </a:rPr>
              <a:t>Blancan</a:t>
            </a:r>
            <a:r>
              <a:rPr lang="en-US" sz="1200" kern="1400" dirty="0">
                <a:solidFill>
                  <a:srgbClr val="000000"/>
                </a:solidFill>
                <a:effectLst/>
                <a:latin typeface="Times New Roman" panose="02020603050405020304" pitchFamily="18" charset="0"/>
                <a:ea typeface="Times New Roman" panose="02020603050405020304" pitchFamily="18" charset="0"/>
              </a:rPr>
              <a:t> and </a:t>
            </a:r>
            <a:r>
              <a:rPr lang="en-US" sz="1200" kern="1400" dirty="0" err="1">
                <a:solidFill>
                  <a:srgbClr val="000000"/>
                </a:solidFill>
                <a:effectLst/>
                <a:latin typeface="Times New Roman" panose="02020603050405020304" pitchFamily="18" charset="0"/>
                <a:ea typeface="Times New Roman" panose="02020603050405020304" pitchFamily="18" charset="0"/>
              </a:rPr>
              <a:t>Irvingtonian</a:t>
            </a:r>
            <a:r>
              <a:rPr lang="en-US" sz="1200" kern="1400" dirty="0">
                <a:solidFill>
                  <a:srgbClr val="000000"/>
                </a:solidFill>
                <a:effectLst/>
                <a:latin typeface="Times New Roman" panose="02020603050405020304" pitchFamily="18" charset="0"/>
                <a:ea typeface="Times New Roman" panose="02020603050405020304" pitchFamily="18" charset="0"/>
              </a:rPr>
              <a:t> Mammals in the Fish Creek-</a:t>
            </a:r>
            <a:r>
              <a:rPr lang="en-US" sz="1200" kern="1400" dirty="0" err="1">
                <a:solidFill>
                  <a:srgbClr val="000000"/>
                </a:solidFill>
                <a:effectLst/>
                <a:latin typeface="Times New Roman" panose="02020603050405020304" pitchFamily="18" charset="0"/>
                <a:ea typeface="Times New Roman" panose="02020603050405020304" pitchFamily="18" charset="0"/>
              </a:rPr>
              <a:t>Vallecito</a:t>
            </a:r>
            <a:r>
              <a:rPr lang="en-US" sz="1200" kern="1400" dirty="0">
                <a:solidFill>
                  <a:srgbClr val="000000"/>
                </a:solidFill>
                <a:effectLst/>
                <a:latin typeface="Times New Roman" panose="02020603050405020304" pitchFamily="18" charset="0"/>
                <a:ea typeface="Times New Roman" panose="02020603050405020304" pitchFamily="18" charset="0"/>
              </a:rPr>
              <a:t> Section, Southern California, and a Review of the </a:t>
            </a:r>
            <a:r>
              <a:rPr lang="en-US" sz="1200" kern="1400" dirty="0" err="1">
                <a:solidFill>
                  <a:srgbClr val="000000"/>
                </a:solidFill>
                <a:effectLst/>
                <a:latin typeface="Times New Roman" panose="02020603050405020304" pitchFamily="18" charset="0"/>
                <a:ea typeface="Times New Roman" panose="02020603050405020304" pitchFamily="18" charset="0"/>
              </a:rPr>
              <a:t>Blancan</a:t>
            </a:r>
            <a:r>
              <a:rPr lang="en-US" sz="1200" kern="1400" dirty="0">
                <a:solidFill>
                  <a:srgbClr val="000000"/>
                </a:solidFill>
                <a:effectLst/>
                <a:latin typeface="Times New Roman" panose="02020603050405020304" pitchFamily="18" charset="0"/>
                <a:ea typeface="Times New Roman" panose="02020603050405020304" pitchFamily="18" charset="0"/>
              </a:rPr>
              <a:t>–</a:t>
            </a:r>
            <a:r>
              <a:rPr lang="en-US" sz="1200" kern="1400" dirty="0" err="1">
                <a:solidFill>
                  <a:srgbClr val="000000"/>
                </a:solidFill>
                <a:effectLst/>
                <a:latin typeface="Times New Roman" panose="02020603050405020304" pitchFamily="18" charset="0"/>
                <a:ea typeface="Times New Roman" panose="02020603050405020304" pitchFamily="18" charset="0"/>
              </a:rPr>
              <a:t>Irvingtonian</a:t>
            </a:r>
            <a:r>
              <a:rPr lang="en-US" sz="1200" kern="1400" dirty="0">
                <a:solidFill>
                  <a:srgbClr val="000000"/>
                </a:solidFill>
                <a:effectLst/>
                <a:latin typeface="Times New Roman" panose="02020603050405020304" pitchFamily="18" charset="0"/>
                <a:ea typeface="Times New Roman" panose="02020603050405020304" pitchFamily="18" charset="0"/>
              </a:rPr>
              <a:t> Boundary.” </a:t>
            </a:r>
            <a:r>
              <a:rPr lang="en-US" sz="1200" i="1" kern="1400" dirty="0">
                <a:solidFill>
                  <a:srgbClr val="000000"/>
                </a:solidFill>
                <a:effectLst/>
                <a:latin typeface="Times New Roman" panose="02020603050405020304" pitchFamily="18" charset="0"/>
                <a:ea typeface="Times New Roman" panose="02020603050405020304" pitchFamily="18" charset="0"/>
              </a:rPr>
              <a:t>Journal of Vertebrate Paleontology</a:t>
            </a:r>
            <a:r>
              <a:rPr lang="en-US" sz="1200" kern="1400" dirty="0">
                <a:solidFill>
                  <a:srgbClr val="000000"/>
                </a:solidFill>
                <a:effectLst/>
                <a:latin typeface="Times New Roman" panose="02020603050405020304" pitchFamily="18" charset="0"/>
                <a:ea typeface="Times New Roman" panose="02020603050405020304" pitchFamily="18" charset="0"/>
              </a:rPr>
              <a:t> 19: 169-186.</a:t>
            </a: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Cohen, K. M., and P. L. </a:t>
            </a:r>
            <a:r>
              <a:rPr lang="en-US" sz="1200" kern="0" dirty="0" err="1">
                <a:solidFill>
                  <a:srgbClr val="000000"/>
                </a:solidFill>
                <a:effectLst/>
                <a:latin typeface="Times New Roman" panose="02020603050405020304" pitchFamily="18" charset="0"/>
                <a:ea typeface="Calibri" panose="020F0502020204030204" pitchFamily="34" charset="0"/>
              </a:rPr>
              <a:t>Gibbard</a:t>
            </a:r>
            <a:r>
              <a:rPr lang="en-US" sz="1200" kern="0" dirty="0">
                <a:solidFill>
                  <a:srgbClr val="000000"/>
                </a:solidFill>
                <a:effectLst/>
                <a:latin typeface="Times New Roman" panose="02020603050405020304" pitchFamily="18" charset="0"/>
                <a:ea typeface="Calibri" panose="020F0502020204030204" pitchFamily="34" charset="0"/>
              </a:rPr>
              <a:t>. 2020. “Global </a:t>
            </a:r>
            <a:r>
              <a:rPr lang="en-US" sz="1200" kern="0" dirty="0" err="1">
                <a:solidFill>
                  <a:srgbClr val="000000"/>
                </a:solidFill>
                <a:effectLst/>
                <a:latin typeface="Times New Roman" panose="02020603050405020304" pitchFamily="18" charset="0"/>
                <a:ea typeface="Calibri" panose="020F0502020204030204" pitchFamily="34" charset="0"/>
              </a:rPr>
              <a:t>Chronostratigraphical</a:t>
            </a:r>
            <a:r>
              <a:rPr lang="en-US" sz="1200" kern="0" dirty="0">
                <a:solidFill>
                  <a:srgbClr val="000000"/>
                </a:solidFill>
                <a:effectLst/>
                <a:latin typeface="Times New Roman" panose="02020603050405020304" pitchFamily="18" charset="0"/>
                <a:ea typeface="Calibri" panose="020F0502020204030204" pitchFamily="34" charset="0"/>
              </a:rPr>
              <a:t> Correlation Table for the Last 2.7 Million Years v. 2020b.” Accessed March 3, 2021. </a:t>
            </a:r>
            <a:r>
              <a:rPr lang="en-US" sz="1200" kern="0" dirty="0">
                <a:solidFill>
                  <a:srgbClr val="000000"/>
                </a:solidFill>
                <a:latin typeface="Times New Roman" panose="02020603050405020304" pitchFamily="18" charset="0"/>
                <a:ea typeface="Calibri" panose="020F0502020204030204" pitchFamily="34" charset="0"/>
              </a:rPr>
              <a:t>http://www.stratigraphy.org/upload/QuaternaryChart.pdf</a:t>
            </a:r>
            <a:r>
              <a:rPr lang="en-US" sz="1200" kern="0" dirty="0">
                <a:solidFill>
                  <a:srgbClr val="000000"/>
                </a:solidFill>
                <a:effectLst/>
                <a:latin typeface="Times New Roman" panose="02020603050405020304" pitchFamily="18" charset="0"/>
                <a:ea typeface="Calibri" panose="020F0502020204030204" pitchFamily="34" charset="0"/>
              </a:rPr>
              <a:t>.</a:t>
            </a:r>
            <a:endParaRPr lang="en-US" sz="1200" kern="1400" dirty="0">
              <a:solidFill>
                <a:srgbClr val="000000"/>
              </a:solidFill>
              <a:latin typeface="Calibri" panose="020F0502020204030204" pitchFamily="34" charset="0"/>
              <a:ea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2AEACD58-65E2-486E-B097-112EECF452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6895934"/>
      </p:ext>
    </p:extLst>
  </p:cSld>
  <p:clrMapOvr>
    <a:masterClrMapping/>
  </p:clrMapOvr>
  <mc:AlternateContent xmlns:mc="http://schemas.openxmlformats.org/markup-compatibility/2006">
    <mc:Choice xmlns:p14="http://schemas.microsoft.com/office/powerpoint/2010/main" Requires="p14">
      <p:transition spd="slow" p14:dur="2000" advTm="35879"/>
    </mc:Choice>
    <mc:Fallback>
      <p:transition spd="slow" advTm="3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0ADAA-187C-48CD-9A63-58E13570E478}"/>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References</a:t>
            </a:r>
          </a:p>
        </p:txBody>
      </p:sp>
      <p:sp>
        <p:nvSpPr>
          <p:cNvPr id="6" name="Content Placeholder 5">
            <a:extLst>
              <a:ext uri="{FF2B5EF4-FFF2-40B4-BE49-F238E27FC236}">
                <a16:creationId xmlns:a16="http://schemas.microsoft.com/office/drawing/2014/main" id="{33BB96E6-75E4-4D7F-864C-F8D20BB7E6FB}"/>
              </a:ext>
            </a:extLst>
          </p:cNvPr>
          <p:cNvSpPr>
            <a:spLocks noGrp="1"/>
          </p:cNvSpPr>
          <p:nvPr>
            <p:ph idx="1"/>
          </p:nvPr>
        </p:nvSpPr>
        <p:spPr>
          <a:xfrm>
            <a:off x="0" y="1143001"/>
            <a:ext cx="12192000" cy="5714998"/>
          </a:xfrm>
        </p:spPr>
        <p:txBody>
          <a:bodyPr>
            <a:noAutofit/>
          </a:bodyPr>
          <a:lstStyle/>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Cohen, K. M., D. A. T. Harper, P. L. </a:t>
            </a:r>
            <a:r>
              <a:rPr lang="en-US" sz="1200" kern="0" dirty="0" err="1">
                <a:solidFill>
                  <a:srgbClr val="000000"/>
                </a:solidFill>
                <a:effectLst/>
                <a:latin typeface="Times New Roman" panose="02020603050405020304" pitchFamily="18" charset="0"/>
                <a:ea typeface="Calibri" panose="020F0502020204030204" pitchFamily="34" charset="0"/>
              </a:rPr>
              <a:t>Gibbard</a:t>
            </a:r>
            <a:r>
              <a:rPr lang="en-US" sz="1200" kern="0" dirty="0">
                <a:solidFill>
                  <a:srgbClr val="000000"/>
                </a:solidFill>
                <a:effectLst/>
                <a:latin typeface="Times New Roman" panose="02020603050405020304" pitchFamily="18" charset="0"/>
                <a:ea typeface="Calibri" panose="020F0502020204030204" pitchFamily="34" charset="0"/>
              </a:rPr>
              <a:t>, and J.-X. Fan. 2020. “International Chronostratigraphic Chart v. 2020/03.” Accessed March 3, 2021. </a:t>
            </a:r>
            <a:r>
              <a:rPr lang="en-US" sz="1200" kern="0" dirty="0">
                <a:solidFill>
                  <a:srgbClr val="000000"/>
                </a:solidFill>
                <a:latin typeface="Times New Roman" panose="02020603050405020304" pitchFamily="18" charset="0"/>
                <a:ea typeface="Calibri" panose="020F0502020204030204" pitchFamily="34" charset="0"/>
              </a:rPr>
              <a:t>http://www.stratigraphy.org/ICSchart/ChronostratChart2019-05.pdf.</a:t>
            </a:r>
          </a:p>
          <a:p>
            <a:pPr marL="231775" indent="-231775">
              <a:lnSpc>
                <a:spcPct val="100000"/>
              </a:lnSpc>
              <a:spcBef>
                <a:spcPts val="0"/>
              </a:spcBef>
              <a:buNone/>
            </a:pPr>
            <a:r>
              <a:rPr lang="en-US" sz="1200" kern="1400" dirty="0">
                <a:effectLst/>
                <a:latin typeface="Times New Roman" panose="02020603050405020304" pitchFamily="18" charset="0"/>
                <a:ea typeface="Times New Roman" panose="02020603050405020304" pitchFamily="18" charset="0"/>
              </a:rPr>
              <a:t>Cole, K. L. 1990. “Late Quaternary Vegetation Gradients through the Grand Canyon.” </a:t>
            </a:r>
            <a:r>
              <a:rPr lang="en-US" sz="1200" dirty="0">
                <a:effectLst/>
                <a:latin typeface="Times New Roman" panose="02020603050405020304" pitchFamily="18" charset="0"/>
                <a:ea typeface="Calibri" panose="020F0502020204030204" pitchFamily="34" charset="0"/>
              </a:rPr>
              <a:t>In </a:t>
            </a:r>
            <a:r>
              <a:rPr lang="en-US" sz="1200" i="1" dirty="0">
                <a:effectLst/>
                <a:latin typeface="Times New Roman" panose="02020603050405020304" pitchFamily="18" charset="0"/>
                <a:ea typeface="Calibri" panose="020F0502020204030204" pitchFamily="34" charset="0"/>
              </a:rPr>
              <a:t>Packrat Middens: The Last 40,000 Years of Biotic Change</a:t>
            </a:r>
            <a:r>
              <a:rPr lang="en-US" sz="1200" dirty="0">
                <a:effectLst/>
                <a:latin typeface="Times New Roman" panose="02020603050405020304" pitchFamily="18" charset="0"/>
                <a:ea typeface="Calibri" panose="020F0502020204030204" pitchFamily="34" charset="0"/>
              </a:rPr>
              <a:t>, edited by J. L. Betancourt, T. R. Van Devender, and P. S. Martin, 240-258. Tucson: University of Arizona Press.</a:t>
            </a:r>
            <a:endParaRPr lang="en-US" sz="1200" kern="1400" dirty="0">
              <a:effectLst/>
              <a:latin typeface="Times New Roman" panose="02020603050405020304" pitchFamily="18" charset="0"/>
              <a:ea typeface="Times New Roman" panose="02020603050405020304" pitchFamily="18" charset="0"/>
            </a:endParaRPr>
          </a:p>
          <a:p>
            <a:pPr marL="231775" indent="-231775">
              <a:lnSpc>
                <a:spcPct val="100000"/>
              </a:lnSpc>
              <a:spcBef>
                <a:spcPts val="0"/>
              </a:spcBef>
              <a:buNone/>
            </a:pPr>
            <a:r>
              <a:rPr lang="en-US" sz="1200" kern="1400" dirty="0" err="1">
                <a:solidFill>
                  <a:srgbClr val="000000"/>
                </a:solidFill>
                <a:effectLst/>
                <a:latin typeface="Times New Roman" panose="02020603050405020304" pitchFamily="18" charset="0"/>
                <a:ea typeface="Times New Roman" panose="02020603050405020304" pitchFamily="18" charset="0"/>
              </a:rPr>
              <a:t>Cracraft</a:t>
            </a:r>
            <a:r>
              <a:rPr lang="en-US" sz="1200" kern="1400" dirty="0">
                <a:solidFill>
                  <a:srgbClr val="000000"/>
                </a:solidFill>
                <a:effectLst/>
                <a:latin typeface="Times New Roman" panose="02020603050405020304" pitchFamily="18" charset="0"/>
                <a:ea typeface="Times New Roman" panose="02020603050405020304" pitchFamily="18" charset="0"/>
              </a:rPr>
              <a:t>, J. 1968. “The Whooping Crane from the Lower Pleistocene of Arizona.” </a:t>
            </a:r>
            <a:r>
              <a:rPr lang="en-US" sz="1200" i="1" kern="1400" dirty="0">
                <a:solidFill>
                  <a:srgbClr val="000000"/>
                </a:solidFill>
                <a:effectLst/>
                <a:latin typeface="Times New Roman" panose="02020603050405020304" pitchFamily="18" charset="0"/>
                <a:ea typeface="Times New Roman" panose="02020603050405020304" pitchFamily="18" charset="0"/>
              </a:rPr>
              <a:t>Wilson Bulletin</a:t>
            </a:r>
            <a:r>
              <a:rPr lang="en-US" sz="1200" kern="1400" dirty="0">
                <a:solidFill>
                  <a:srgbClr val="000000"/>
                </a:solidFill>
                <a:effectLst/>
                <a:latin typeface="Times New Roman" panose="02020603050405020304" pitchFamily="18" charset="0"/>
                <a:ea typeface="Times New Roman" panose="02020603050405020304" pitchFamily="18" charset="0"/>
              </a:rPr>
              <a:t> 80: 490.</a:t>
            </a: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Croxen</a:t>
            </a:r>
            <a:r>
              <a:rPr lang="en-US" sz="1200" kern="1400" dirty="0">
                <a:solidFill>
                  <a:srgbClr val="000000"/>
                </a:solidFill>
                <a:effectLst/>
                <a:latin typeface="Times New Roman" panose="02020603050405020304" pitchFamily="18" charset="0"/>
                <a:ea typeface="Times New Roman" panose="02020603050405020304" pitchFamily="18" charset="0"/>
              </a:rPr>
              <a:t> III, F. W., C. A. Shaw, and D. R. Sussman. 2007. “Pleistocene Geology and Paleontology of the Colorado River Delta at </a:t>
            </a:r>
            <a:r>
              <a:rPr lang="en-US" sz="1200" kern="1400" dirty="0" err="1">
                <a:solidFill>
                  <a:srgbClr val="000000"/>
                </a:solidFill>
                <a:effectLst/>
                <a:latin typeface="Times New Roman" panose="02020603050405020304" pitchFamily="18" charset="0"/>
                <a:ea typeface="Times New Roman" panose="02020603050405020304" pitchFamily="18" charset="0"/>
              </a:rPr>
              <a:t>Golfo</a:t>
            </a:r>
            <a:r>
              <a:rPr lang="en-US" sz="1200" kern="1400" dirty="0">
                <a:solidFill>
                  <a:srgbClr val="000000"/>
                </a:solidFill>
                <a:effectLst/>
                <a:latin typeface="Times New Roman" panose="02020603050405020304" pitchFamily="18" charset="0"/>
                <a:ea typeface="Times New Roman" panose="02020603050405020304" pitchFamily="18" charset="0"/>
              </a:rPr>
              <a:t> de Santa Clara, Sonora, Mexico.” In </a:t>
            </a:r>
            <a:r>
              <a:rPr lang="en-US" sz="1200" i="1" kern="1400" dirty="0">
                <a:solidFill>
                  <a:srgbClr val="000000"/>
                </a:solidFill>
                <a:effectLst/>
                <a:latin typeface="Times New Roman" panose="02020603050405020304" pitchFamily="18" charset="0"/>
                <a:ea typeface="Times New Roman" panose="02020603050405020304" pitchFamily="18" charset="0"/>
              </a:rPr>
              <a:t>Wild, Scenic and Rapid: A Trip down the Colorado River Trough</a:t>
            </a:r>
            <a:r>
              <a:rPr lang="en-US" sz="1200" kern="1400" dirty="0">
                <a:solidFill>
                  <a:srgbClr val="000000"/>
                </a:solidFill>
                <a:effectLst/>
                <a:latin typeface="Times New Roman" panose="02020603050405020304" pitchFamily="18" charset="0"/>
                <a:ea typeface="Times New Roman" panose="02020603050405020304" pitchFamily="18" charset="0"/>
              </a:rPr>
              <a:t>, edited by R. E. Reynolds, 84-89. Fullerton: California State University Desert Studies Consortium.</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Czaplewski</a:t>
            </a:r>
            <a:r>
              <a:rPr lang="en-US" sz="1200" kern="1400" dirty="0">
                <a:solidFill>
                  <a:srgbClr val="000000"/>
                </a:solidFill>
                <a:effectLst/>
                <a:latin typeface="Times New Roman" panose="02020603050405020304" pitchFamily="18" charset="0"/>
                <a:ea typeface="Times New Roman" panose="02020603050405020304" pitchFamily="18" charset="0"/>
              </a:rPr>
              <a:t>, N. J., J. I. Mead, C. J. Bell, W. D. Peachey, and T.-L. Ku. 1999. </a:t>
            </a:r>
            <a:r>
              <a:rPr lang="en-US" sz="1200" i="1" kern="1400" dirty="0">
                <a:solidFill>
                  <a:srgbClr val="000000"/>
                </a:solidFill>
                <a:effectLst/>
                <a:latin typeface="Times New Roman" panose="02020603050405020304" pitchFamily="18" charset="0"/>
                <a:ea typeface="Times New Roman" panose="02020603050405020304" pitchFamily="18" charset="0"/>
              </a:rPr>
              <a:t>Papago Springs Cave Revisited, Part II: Vertebrate Paleofauna</a:t>
            </a:r>
            <a:r>
              <a:rPr lang="en-US" sz="1200" kern="1400" dirty="0">
                <a:solidFill>
                  <a:srgbClr val="000000"/>
                </a:solidFill>
                <a:effectLst/>
                <a:latin typeface="Times New Roman" panose="02020603050405020304" pitchFamily="18" charset="0"/>
                <a:ea typeface="Times New Roman" panose="02020603050405020304" pitchFamily="18" charset="0"/>
              </a:rPr>
              <a:t>. Occasional Papers of the Oklahoma Museum of Natural History No. 5. Norman: Sam Noble Museum of Natural History.</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Dalquest</a:t>
            </a:r>
            <a:r>
              <a:rPr lang="en-US" sz="1200" kern="1400" dirty="0">
                <a:solidFill>
                  <a:srgbClr val="000000"/>
                </a:solidFill>
                <a:effectLst/>
                <a:latin typeface="Times New Roman" panose="02020603050405020304" pitchFamily="18" charset="0"/>
                <a:ea typeface="Times New Roman" panose="02020603050405020304" pitchFamily="18" charset="0"/>
              </a:rPr>
              <a:t>, W. W., and F. B. </a:t>
            </a:r>
            <a:r>
              <a:rPr lang="en-US" sz="1200" kern="1400" dirty="0" err="1">
                <a:solidFill>
                  <a:srgbClr val="000000"/>
                </a:solidFill>
                <a:effectLst/>
                <a:latin typeface="Times New Roman" panose="02020603050405020304" pitchFamily="18" charset="0"/>
                <a:ea typeface="Times New Roman" panose="02020603050405020304" pitchFamily="18" charset="0"/>
              </a:rPr>
              <a:t>Stangl</a:t>
            </a:r>
            <a:r>
              <a:rPr lang="en-US" sz="1200" kern="1400" dirty="0">
                <a:solidFill>
                  <a:srgbClr val="000000"/>
                </a:solidFill>
                <a:effectLst/>
                <a:latin typeface="Times New Roman" panose="02020603050405020304" pitchFamily="18" charset="0"/>
                <a:ea typeface="Times New Roman" panose="02020603050405020304" pitchFamily="18" charset="0"/>
              </a:rPr>
              <a:t> Jr. 1984. “Late Pleistocene and Early Recent Mammals from Fowlkes Cave, Southern Culberson County, Texas.” In </a:t>
            </a:r>
            <a:r>
              <a:rPr lang="en-US" sz="1200" i="1" kern="1400" dirty="0">
                <a:solidFill>
                  <a:srgbClr val="000000"/>
                </a:solidFill>
                <a:effectLst/>
                <a:latin typeface="Times New Roman" panose="02020603050405020304" pitchFamily="18" charset="0"/>
                <a:ea typeface="Times New Roman" panose="02020603050405020304" pitchFamily="18" charset="0"/>
              </a:rPr>
              <a:t>Contributions in Quaternary Vertebrate Paleontology: A Volume in Memorial to John E. </a:t>
            </a:r>
            <a:r>
              <a:rPr lang="en-US" sz="1200" i="1" kern="1400" dirty="0" err="1">
                <a:solidFill>
                  <a:srgbClr val="000000"/>
                </a:solidFill>
                <a:effectLst/>
                <a:latin typeface="Times New Roman" panose="02020603050405020304" pitchFamily="18" charset="0"/>
                <a:ea typeface="Times New Roman" panose="02020603050405020304" pitchFamily="18" charset="0"/>
              </a:rPr>
              <a:t>Guilday</a:t>
            </a:r>
            <a:r>
              <a:rPr lang="en-US" sz="1200" kern="1400" dirty="0">
                <a:solidFill>
                  <a:srgbClr val="000000"/>
                </a:solidFill>
                <a:effectLst/>
                <a:latin typeface="Times New Roman" panose="02020603050405020304" pitchFamily="18" charset="0"/>
                <a:ea typeface="Times New Roman" panose="02020603050405020304" pitchFamily="18" charset="0"/>
              </a:rPr>
              <a:t>, edited by H. H. Genoways and M. R. Dawson, 432-455. Carnegie Museum of Natural History Special Publication No. 8. Pittsburgh: Carnegie Museum of Natural History.</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Dooley Jr, A. C., E. Scott, J. Green, K. B. Springer, B. S. Dooley, and G. J. Smith. 2019. “</a:t>
            </a:r>
            <a:r>
              <a:rPr lang="en-US" sz="1200" i="1" kern="1400" dirty="0">
                <a:solidFill>
                  <a:srgbClr val="000000"/>
                </a:solidFill>
                <a:effectLst/>
                <a:latin typeface="Times New Roman" panose="02020603050405020304" pitchFamily="18" charset="0"/>
                <a:ea typeface="Times New Roman" panose="02020603050405020304" pitchFamily="18" charset="0"/>
              </a:rPr>
              <a:t>Mammut </a:t>
            </a:r>
            <a:r>
              <a:rPr lang="en-US" sz="1200" i="1" kern="1400" dirty="0" err="1">
                <a:solidFill>
                  <a:srgbClr val="000000"/>
                </a:solidFill>
                <a:effectLst/>
                <a:latin typeface="Times New Roman" panose="02020603050405020304" pitchFamily="18" charset="0"/>
                <a:ea typeface="Times New Roman" panose="02020603050405020304" pitchFamily="18" charset="0"/>
              </a:rPr>
              <a:t>pacificus</a:t>
            </a:r>
            <a:r>
              <a:rPr lang="en-US" sz="1200" kern="1400" dirty="0">
                <a:solidFill>
                  <a:srgbClr val="000000"/>
                </a:solidFill>
                <a:effectLst/>
                <a:latin typeface="Times New Roman" panose="02020603050405020304" pitchFamily="18" charset="0"/>
                <a:ea typeface="Times New Roman" panose="02020603050405020304" pitchFamily="18" charset="0"/>
              </a:rPr>
              <a:t> sp. </a:t>
            </a:r>
            <a:r>
              <a:rPr lang="en-US" sz="1200" kern="1400" dirty="0" err="1">
                <a:solidFill>
                  <a:srgbClr val="000000"/>
                </a:solidFill>
                <a:effectLst/>
                <a:latin typeface="Times New Roman" panose="02020603050405020304" pitchFamily="18" charset="0"/>
                <a:ea typeface="Times New Roman" panose="02020603050405020304" pitchFamily="18" charset="0"/>
              </a:rPr>
              <a:t>nov.</a:t>
            </a:r>
            <a:r>
              <a:rPr lang="en-US" sz="1200" kern="1400" dirty="0">
                <a:solidFill>
                  <a:srgbClr val="000000"/>
                </a:solidFill>
                <a:effectLst/>
                <a:latin typeface="Times New Roman" panose="02020603050405020304" pitchFamily="18" charset="0"/>
                <a:ea typeface="Times New Roman" panose="02020603050405020304" pitchFamily="18" charset="0"/>
              </a:rPr>
              <a:t>, a Newly Recognized Species of Mastodon from the Pleistocene of Western North America.” </a:t>
            </a:r>
            <a:r>
              <a:rPr lang="en-US" sz="1200" i="1" kern="1400" dirty="0" err="1">
                <a:solidFill>
                  <a:srgbClr val="000000"/>
                </a:solidFill>
                <a:effectLst/>
                <a:latin typeface="Times New Roman" panose="02020603050405020304" pitchFamily="18" charset="0"/>
                <a:ea typeface="Times New Roman" panose="02020603050405020304" pitchFamily="18" charset="0"/>
              </a:rPr>
              <a:t>PeerJ</a:t>
            </a:r>
            <a:r>
              <a:rPr lang="en-US" sz="1200" kern="1400" dirty="0">
                <a:solidFill>
                  <a:srgbClr val="000000"/>
                </a:solidFill>
                <a:effectLst/>
                <a:latin typeface="Times New Roman" panose="02020603050405020304" pitchFamily="18" charset="0"/>
                <a:ea typeface="Times New Roman" panose="02020603050405020304" pitchFamily="18" charset="0"/>
              </a:rPr>
              <a:t> 7: e6614.</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Eiseley</a:t>
            </a:r>
            <a:r>
              <a:rPr lang="en-US" sz="1200" kern="1400" dirty="0">
                <a:solidFill>
                  <a:srgbClr val="000000"/>
                </a:solidFill>
                <a:effectLst/>
                <a:latin typeface="Times New Roman" panose="02020603050405020304" pitchFamily="18" charset="0"/>
                <a:ea typeface="Times New Roman" panose="02020603050405020304" pitchFamily="18" charset="0"/>
              </a:rPr>
              <a:t>, L. C. 1943. “Archaeological Observations on the Problem of Post-Glacial Extinction.” </a:t>
            </a:r>
            <a:r>
              <a:rPr lang="en-US" sz="1200" i="1" kern="1400" dirty="0">
                <a:solidFill>
                  <a:srgbClr val="000000"/>
                </a:solidFill>
                <a:effectLst/>
                <a:latin typeface="Times New Roman" panose="02020603050405020304" pitchFamily="18" charset="0"/>
                <a:ea typeface="Times New Roman" panose="02020603050405020304" pitchFamily="18" charset="0"/>
              </a:rPr>
              <a:t>American Antiquity </a:t>
            </a:r>
            <a:r>
              <a:rPr lang="en-US" sz="1200" kern="1400" dirty="0">
                <a:solidFill>
                  <a:srgbClr val="000000"/>
                </a:solidFill>
                <a:effectLst/>
                <a:latin typeface="Times New Roman" panose="02020603050405020304" pitchFamily="18" charset="0"/>
                <a:ea typeface="Times New Roman" panose="02020603050405020304" pitchFamily="18" charset="0"/>
              </a:rPr>
              <a:t>8: 209-217.</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Emslie, S. D. 1987. “Age and Diet of Fossil California Condors in Grand Canyon, Arizona.” </a:t>
            </a:r>
            <a:r>
              <a:rPr lang="en-US" sz="1200" i="1" kern="1400" dirty="0">
                <a:solidFill>
                  <a:srgbClr val="000000"/>
                </a:solidFill>
                <a:effectLst/>
                <a:latin typeface="Times New Roman" panose="02020603050405020304" pitchFamily="18" charset="0"/>
                <a:ea typeface="Times New Roman" panose="02020603050405020304" pitchFamily="18" charset="0"/>
              </a:rPr>
              <a:t>Science</a:t>
            </a:r>
            <a:r>
              <a:rPr lang="en-US" sz="1200" kern="1400" dirty="0">
                <a:solidFill>
                  <a:srgbClr val="000000"/>
                </a:solidFill>
                <a:effectLst/>
                <a:latin typeface="Times New Roman" panose="02020603050405020304" pitchFamily="18" charset="0"/>
                <a:ea typeface="Times New Roman" panose="02020603050405020304" pitchFamily="18" charset="0"/>
              </a:rPr>
              <a:t> 237: 768-770.</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Emslie, S. D., and N. J. </a:t>
            </a:r>
            <a:r>
              <a:rPr lang="en-US" sz="1200" kern="1400" dirty="0" err="1">
                <a:solidFill>
                  <a:srgbClr val="000000"/>
                </a:solidFill>
                <a:effectLst/>
                <a:latin typeface="Times New Roman" panose="02020603050405020304" pitchFamily="18" charset="0"/>
                <a:ea typeface="Times New Roman" panose="02020603050405020304" pitchFamily="18" charset="0"/>
              </a:rPr>
              <a:t>Czaplewski</a:t>
            </a:r>
            <a:r>
              <a:rPr lang="en-US" sz="1200" kern="1400" dirty="0">
                <a:solidFill>
                  <a:srgbClr val="000000"/>
                </a:solidFill>
                <a:effectLst/>
                <a:latin typeface="Times New Roman" panose="02020603050405020304" pitchFamily="18" charset="0"/>
                <a:ea typeface="Times New Roman" panose="02020603050405020304" pitchFamily="18" charset="0"/>
              </a:rPr>
              <a:t>. 1999. “Two New Fossil Eagles from the Late Pliocene (Late </a:t>
            </a:r>
            <a:r>
              <a:rPr lang="en-US" sz="1200" kern="1400" dirty="0" err="1">
                <a:solidFill>
                  <a:srgbClr val="000000"/>
                </a:solidFill>
                <a:effectLst/>
                <a:latin typeface="Times New Roman" panose="02020603050405020304" pitchFamily="18" charset="0"/>
                <a:ea typeface="Times New Roman" panose="02020603050405020304" pitchFamily="18" charset="0"/>
              </a:rPr>
              <a:t>Blancan</a:t>
            </a:r>
            <a:r>
              <a:rPr lang="en-US" sz="1200" kern="1400" dirty="0">
                <a:solidFill>
                  <a:srgbClr val="000000"/>
                </a:solidFill>
                <a:effectLst/>
                <a:latin typeface="Times New Roman" panose="02020603050405020304" pitchFamily="18" charset="0"/>
                <a:ea typeface="Times New Roman" panose="02020603050405020304" pitchFamily="18" charset="0"/>
              </a:rPr>
              <a:t>) of Florida and Arizona and Their Biogeographic Implications.” </a:t>
            </a:r>
            <a:r>
              <a:rPr lang="en-US" sz="1200" i="1" kern="1400" dirty="0">
                <a:solidFill>
                  <a:srgbClr val="000000"/>
                </a:solidFill>
                <a:effectLst/>
                <a:latin typeface="Times New Roman" panose="02020603050405020304" pitchFamily="18" charset="0"/>
                <a:ea typeface="Times New Roman" panose="02020603050405020304" pitchFamily="18" charset="0"/>
              </a:rPr>
              <a:t>Smithsonian Contributions to Paleobiology</a:t>
            </a:r>
            <a:r>
              <a:rPr lang="en-US" sz="1200" kern="1400" dirty="0">
                <a:solidFill>
                  <a:srgbClr val="000000"/>
                </a:solidFill>
                <a:effectLst/>
                <a:latin typeface="Times New Roman" panose="02020603050405020304" pitchFamily="18" charset="0"/>
                <a:ea typeface="Times New Roman" panose="02020603050405020304" pitchFamily="18" charset="0"/>
              </a:rPr>
              <a:t> 89: 185-198.</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Ferring, C. R. 1995. “The Late Quaternary Geology and Archaeology of the Aubrey Clovis Site, Texas: A Preliminary Report.” In </a:t>
            </a:r>
            <a:r>
              <a:rPr lang="en-US" sz="1200" i="1" kern="0" dirty="0">
                <a:solidFill>
                  <a:srgbClr val="000000"/>
                </a:solidFill>
                <a:effectLst/>
                <a:latin typeface="Times New Roman" panose="02020603050405020304" pitchFamily="18" charset="0"/>
                <a:ea typeface="Calibri" panose="020F0502020204030204" pitchFamily="34" charset="0"/>
              </a:rPr>
              <a:t>Ancient Peoples and Landscapes</a:t>
            </a:r>
            <a:r>
              <a:rPr lang="en-US" sz="1200" kern="0" dirty="0">
                <a:solidFill>
                  <a:srgbClr val="000000"/>
                </a:solidFill>
                <a:effectLst/>
                <a:latin typeface="Times New Roman" panose="02020603050405020304" pitchFamily="18" charset="0"/>
                <a:ea typeface="Calibri" panose="020F0502020204030204" pitchFamily="34" charset="0"/>
              </a:rPr>
              <a:t>, edited by E. Johnson, 273-281. Lubbock: Museum of Texas Tech University.</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0" dirty="0" err="1">
                <a:solidFill>
                  <a:srgbClr val="000000"/>
                </a:solidFill>
                <a:effectLst/>
                <a:latin typeface="Times New Roman" panose="02020603050405020304" pitchFamily="18" charset="0"/>
                <a:ea typeface="Calibri" panose="020F0502020204030204" pitchFamily="34" charset="0"/>
              </a:rPr>
              <a:t>Fiedel</a:t>
            </a:r>
            <a:r>
              <a:rPr lang="en-US" sz="1200" kern="0" dirty="0">
                <a:solidFill>
                  <a:srgbClr val="000000"/>
                </a:solidFill>
                <a:effectLst/>
                <a:latin typeface="Times New Roman" panose="02020603050405020304" pitchFamily="18" charset="0"/>
                <a:ea typeface="Calibri" panose="020F0502020204030204" pitchFamily="34" charset="0"/>
              </a:rPr>
              <a:t>, S. J., and Y. V. </a:t>
            </a:r>
            <a:r>
              <a:rPr lang="en-US" sz="1200" kern="0" dirty="0" err="1">
                <a:solidFill>
                  <a:srgbClr val="000000"/>
                </a:solidFill>
                <a:effectLst/>
                <a:latin typeface="Times New Roman" panose="02020603050405020304" pitchFamily="18" charset="0"/>
                <a:ea typeface="Calibri" panose="020F0502020204030204" pitchFamily="34" charset="0"/>
              </a:rPr>
              <a:t>Kuzmin</a:t>
            </a:r>
            <a:r>
              <a:rPr lang="en-US" sz="1200" kern="0" dirty="0">
                <a:solidFill>
                  <a:srgbClr val="000000"/>
                </a:solidFill>
                <a:effectLst/>
                <a:latin typeface="Times New Roman" panose="02020603050405020304" pitchFamily="18" charset="0"/>
                <a:ea typeface="Calibri" panose="020F0502020204030204" pitchFamily="34" charset="0"/>
              </a:rPr>
              <a:t>. 2010. “Is More Precise Dating of Paleoindian Expansion Feasible?” </a:t>
            </a:r>
            <a:r>
              <a:rPr lang="en-US" sz="1200" i="1" kern="0" dirty="0">
                <a:solidFill>
                  <a:srgbClr val="000000"/>
                </a:solidFill>
                <a:effectLst/>
                <a:latin typeface="Times New Roman" panose="02020603050405020304" pitchFamily="18" charset="0"/>
                <a:ea typeface="Calibri" panose="020F0502020204030204" pitchFamily="34" charset="0"/>
              </a:rPr>
              <a:t>Radiocarbon </a:t>
            </a:r>
            <a:r>
              <a:rPr lang="en-US" sz="1200" kern="0" dirty="0">
                <a:solidFill>
                  <a:srgbClr val="000000"/>
                </a:solidFill>
                <a:effectLst/>
                <a:latin typeface="Times New Roman" panose="02020603050405020304" pitchFamily="18" charset="0"/>
                <a:ea typeface="Calibri" panose="020F0502020204030204" pitchFamily="34" charset="0"/>
              </a:rPr>
              <a:t>52: 337-345.</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Firestone, R. B., A. West, J. P. Kennett, L. Becker, T. E. Bunch, Z. S. </a:t>
            </a:r>
            <a:r>
              <a:rPr lang="en-US" sz="1200" kern="0" dirty="0" err="1">
                <a:solidFill>
                  <a:srgbClr val="000000"/>
                </a:solidFill>
                <a:effectLst/>
                <a:latin typeface="Times New Roman" panose="02020603050405020304" pitchFamily="18" charset="0"/>
                <a:ea typeface="Calibri" panose="020F0502020204030204" pitchFamily="34" charset="0"/>
              </a:rPr>
              <a:t>Revay</a:t>
            </a:r>
            <a:r>
              <a:rPr lang="en-US" sz="1200" kern="0" dirty="0">
                <a:solidFill>
                  <a:srgbClr val="000000"/>
                </a:solidFill>
                <a:effectLst/>
                <a:latin typeface="Times New Roman" panose="02020603050405020304" pitchFamily="18" charset="0"/>
                <a:ea typeface="Calibri" panose="020F0502020204030204" pitchFamily="34" charset="0"/>
              </a:rPr>
              <a:t>, P. H. Schultz, T. </a:t>
            </a:r>
            <a:r>
              <a:rPr lang="en-US" sz="1200" kern="0" dirty="0" err="1">
                <a:solidFill>
                  <a:srgbClr val="000000"/>
                </a:solidFill>
                <a:effectLst/>
                <a:latin typeface="Times New Roman" panose="02020603050405020304" pitchFamily="18" charset="0"/>
                <a:ea typeface="Calibri" panose="020F0502020204030204" pitchFamily="34" charset="0"/>
              </a:rPr>
              <a:t>Belgya</a:t>
            </a:r>
            <a:r>
              <a:rPr lang="en-US" sz="1200" kern="0" dirty="0">
                <a:solidFill>
                  <a:srgbClr val="000000"/>
                </a:solidFill>
                <a:effectLst/>
                <a:latin typeface="Times New Roman" panose="02020603050405020304" pitchFamily="18" charset="0"/>
                <a:ea typeface="Calibri" panose="020F0502020204030204" pitchFamily="34" charset="0"/>
              </a:rPr>
              <a:t>, D. J. Kennett, J. M. Erlandson, O. J. Dickenson, A. C. Goodyear, R. S. Harris, G. A. Howard, J. B. </a:t>
            </a:r>
            <a:r>
              <a:rPr lang="en-US" sz="1200" kern="0" dirty="0" err="1">
                <a:solidFill>
                  <a:srgbClr val="000000"/>
                </a:solidFill>
                <a:effectLst/>
                <a:latin typeface="Times New Roman" panose="02020603050405020304" pitchFamily="18" charset="0"/>
                <a:ea typeface="Calibri" panose="020F0502020204030204" pitchFamily="34" charset="0"/>
              </a:rPr>
              <a:t>Kloosterman</a:t>
            </a:r>
            <a:r>
              <a:rPr lang="en-US" sz="1200" kern="0" dirty="0">
                <a:solidFill>
                  <a:srgbClr val="000000"/>
                </a:solidFill>
                <a:effectLst/>
                <a:latin typeface="Times New Roman" panose="02020603050405020304" pitchFamily="18" charset="0"/>
                <a:ea typeface="Calibri" panose="020F0502020204030204" pitchFamily="34" charset="0"/>
              </a:rPr>
              <a:t>, P. </a:t>
            </a:r>
            <a:r>
              <a:rPr lang="en-US" sz="1200" kern="0" dirty="0" err="1">
                <a:solidFill>
                  <a:srgbClr val="000000"/>
                </a:solidFill>
                <a:effectLst/>
                <a:latin typeface="Times New Roman" panose="02020603050405020304" pitchFamily="18" charset="0"/>
                <a:ea typeface="Calibri" panose="020F0502020204030204" pitchFamily="34" charset="0"/>
              </a:rPr>
              <a:t>Lechler</a:t>
            </a:r>
            <a:r>
              <a:rPr lang="en-US" sz="1200" kern="0" dirty="0">
                <a:solidFill>
                  <a:srgbClr val="000000"/>
                </a:solidFill>
                <a:effectLst/>
                <a:latin typeface="Times New Roman" panose="02020603050405020304" pitchFamily="18" charset="0"/>
                <a:ea typeface="Calibri" panose="020F0502020204030204" pitchFamily="34" charset="0"/>
              </a:rPr>
              <a:t>, P. A. </a:t>
            </a:r>
            <a:r>
              <a:rPr lang="en-US" sz="1200" kern="0" dirty="0" err="1">
                <a:solidFill>
                  <a:srgbClr val="000000"/>
                </a:solidFill>
                <a:effectLst/>
                <a:latin typeface="Times New Roman" panose="02020603050405020304" pitchFamily="18" charset="0"/>
                <a:ea typeface="Calibri" panose="020F0502020204030204" pitchFamily="34" charset="0"/>
              </a:rPr>
              <a:t>Mayewski</a:t>
            </a:r>
            <a:r>
              <a:rPr lang="en-US" sz="1200" kern="0" dirty="0">
                <a:solidFill>
                  <a:srgbClr val="000000"/>
                </a:solidFill>
                <a:effectLst/>
                <a:latin typeface="Times New Roman" panose="02020603050405020304" pitchFamily="18" charset="0"/>
                <a:ea typeface="Calibri" panose="020F0502020204030204" pitchFamily="34" charset="0"/>
              </a:rPr>
              <a:t>, J. Montgomery, R. </a:t>
            </a:r>
            <a:r>
              <a:rPr lang="en-US" sz="1200" kern="0" dirty="0" err="1">
                <a:solidFill>
                  <a:srgbClr val="000000"/>
                </a:solidFill>
                <a:effectLst/>
                <a:latin typeface="Times New Roman" panose="02020603050405020304" pitchFamily="18" charset="0"/>
                <a:ea typeface="Calibri" panose="020F0502020204030204" pitchFamily="34" charset="0"/>
              </a:rPr>
              <a:t>Poreda</a:t>
            </a:r>
            <a:r>
              <a:rPr lang="en-US" sz="1200" kern="0" dirty="0">
                <a:solidFill>
                  <a:srgbClr val="000000"/>
                </a:solidFill>
                <a:effectLst/>
                <a:latin typeface="Times New Roman" panose="02020603050405020304" pitchFamily="18" charset="0"/>
                <a:ea typeface="Calibri" panose="020F0502020204030204" pitchFamily="34" charset="0"/>
              </a:rPr>
              <a:t>, T. Darrah, S. S. Que </a:t>
            </a:r>
            <a:r>
              <a:rPr lang="en-US" sz="1200" kern="0" dirty="0" err="1">
                <a:solidFill>
                  <a:srgbClr val="000000"/>
                </a:solidFill>
                <a:effectLst/>
                <a:latin typeface="Times New Roman" panose="02020603050405020304" pitchFamily="18" charset="0"/>
                <a:ea typeface="Calibri" panose="020F0502020204030204" pitchFamily="34" charset="0"/>
              </a:rPr>
              <a:t>Hee</a:t>
            </a:r>
            <a:r>
              <a:rPr lang="en-US" sz="1200" kern="0" dirty="0">
                <a:solidFill>
                  <a:srgbClr val="000000"/>
                </a:solidFill>
                <a:effectLst/>
                <a:latin typeface="Times New Roman" panose="02020603050405020304" pitchFamily="18" charset="0"/>
                <a:ea typeface="Calibri" panose="020F0502020204030204" pitchFamily="34" charset="0"/>
              </a:rPr>
              <a:t>, A. R. Smith, A. Stich, W. Topping, J. H. </a:t>
            </a:r>
            <a:r>
              <a:rPr lang="en-US" sz="1200" kern="0" dirty="0" err="1">
                <a:solidFill>
                  <a:srgbClr val="000000"/>
                </a:solidFill>
                <a:effectLst/>
                <a:latin typeface="Times New Roman" panose="02020603050405020304" pitchFamily="18" charset="0"/>
                <a:ea typeface="Calibri" panose="020F0502020204030204" pitchFamily="34" charset="0"/>
              </a:rPr>
              <a:t>Wittke</a:t>
            </a:r>
            <a:r>
              <a:rPr lang="en-US" sz="1200" kern="0" dirty="0">
                <a:solidFill>
                  <a:srgbClr val="000000"/>
                </a:solidFill>
                <a:effectLst/>
                <a:latin typeface="Times New Roman" panose="02020603050405020304" pitchFamily="18" charset="0"/>
                <a:ea typeface="Calibri" panose="020F0502020204030204" pitchFamily="34" charset="0"/>
              </a:rPr>
              <a:t>, and W. S. Wolbach. 2007. “Evidence for an Extraterrestrial Impact 12,900 Years Ago that Contributed to the Megafaunal Extinctions and the Younger Dryas Cooling.” </a:t>
            </a:r>
            <a:r>
              <a:rPr lang="en-US" sz="1200" i="1" kern="0" dirty="0">
                <a:solidFill>
                  <a:srgbClr val="000000"/>
                </a:solidFill>
                <a:effectLst/>
                <a:latin typeface="Times New Roman" panose="02020603050405020304" pitchFamily="18" charset="0"/>
                <a:ea typeface="Calibri" panose="020F0502020204030204" pitchFamily="34" charset="0"/>
              </a:rPr>
              <a:t>Proceedings of the National Academy of Sciences of the United States of America </a:t>
            </a:r>
            <a:r>
              <a:rPr lang="en-US" sz="1200" kern="0" dirty="0">
                <a:solidFill>
                  <a:srgbClr val="000000"/>
                </a:solidFill>
                <a:effectLst/>
                <a:latin typeface="Times New Roman" panose="02020603050405020304" pitchFamily="18" charset="0"/>
                <a:ea typeface="Calibri" panose="020F0502020204030204" pitchFamily="34" charset="0"/>
              </a:rPr>
              <a:t>104: 16016-16021.</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Geist, V. 2005. “Periglacial Ecology, Large Mammals, and Their Significance to Human Biology.” In </a:t>
            </a:r>
            <a:r>
              <a:rPr lang="en-US" sz="1200" i="1" kern="0" dirty="0">
                <a:solidFill>
                  <a:srgbClr val="000000"/>
                </a:solidFill>
                <a:effectLst/>
                <a:latin typeface="Times New Roman" panose="02020603050405020304" pitchFamily="18" charset="0"/>
                <a:ea typeface="Calibri" panose="020F0502020204030204" pitchFamily="34" charset="0"/>
              </a:rPr>
              <a:t>Ice Age Peoples of North America: Environments, Origins, and Adaptations of the First Americans</a:t>
            </a:r>
            <a:r>
              <a:rPr lang="en-US" sz="1200" kern="0" dirty="0">
                <a:solidFill>
                  <a:srgbClr val="000000"/>
                </a:solidFill>
                <a:effectLst/>
                <a:latin typeface="Times New Roman" panose="02020603050405020304" pitchFamily="18" charset="0"/>
                <a:ea typeface="Calibri" panose="020F0502020204030204" pitchFamily="34" charset="0"/>
              </a:rPr>
              <a:t>, edited by R. </a:t>
            </a:r>
            <a:r>
              <a:rPr lang="en-US" sz="1200" kern="0" dirty="0" err="1">
                <a:solidFill>
                  <a:srgbClr val="000000"/>
                </a:solidFill>
                <a:effectLst/>
                <a:latin typeface="Times New Roman" panose="02020603050405020304" pitchFamily="18" charset="0"/>
                <a:ea typeface="Calibri" panose="020F0502020204030204" pitchFamily="34" charset="0"/>
              </a:rPr>
              <a:t>Bonnichsen</a:t>
            </a:r>
            <a:r>
              <a:rPr lang="en-US" sz="1200" kern="0" dirty="0">
                <a:solidFill>
                  <a:srgbClr val="000000"/>
                </a:solidFill>
                <a:effectLst/>
                <a:latin typeface="Times New Roman" panose="02020603050405020304" pitchFamily="18" charset="0"/>
                <a:ea typeface="Calibri" panose="020F0502020204030204" pitchFamily="34" charset="0"/>
              </a:rPr>
              <a:t> and K. L. </a:t>
            </a:r>
            <a:r>
              <a:rPr lang="en-US" sz="1200" kern="0" dirty="0" err="1">
                <a:solidFill>
                  <a:srgbClr val="000000"/>
                </a:solidFill>
                <a:effectLst/>
                <a:latin typeface="Times New Roman" panose="02020603050405020304" pitchFamily="18" charset="0"/>
                <a:ea typeface="Calibri" panose="020F0502020204030204" pitchFamily="34" charset="0"/>
              </a:rPr>
              <a:t>Turnmire</a:t>
            </a:r>
            <a:r>
              <a:rPr lang="en-US" sz="1200" kern="0" dirty="0">
                <a:solidFill>
                  <a:srgbClr val="000000"/>
                </a:solidFill>
                <a:effectLst/>
                <a:latin typeface="Times New Roman" panose="02020603050405020304" pitchFamily="18" charset="0"/>
                <a:ea typeface="Calibri" panose="020F0502020204030204" pitchFamily="34" charset="0"/>
              </a:rPr>
              <a:t>, 78-94. College Station, Texas: Center for the Study of the First Americans.</a:t>
            </a: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Gilbert, C. R., and J. D. Williams. 2002. </a:t>
            </a:r>
            <a:r>
              <a:rPr lang="en-US" sz="1200" i="1" kern="1400" dirty="0">
                <a:solidFill>
                  <a:srgbClr val="000000"/>
                </a:solidFill>
                <a:effectLst/>
                <a:latin typeface="Times New Roman" panose="02020603050405020304" pitchFamily="18" charset="0"/>
                <a:ea typeface="Times New Roman" panose="02020603050405020304" pitchFamily="18" charset="0"/>
              </a:rPr>
              <a:t>National Audubon Society Field Guide to Fishes</a:t>
            </a:r>
            <a:r>
              <a:rPr lang="en-US" sz="1200" kern="1400" dirty="0">
                <a:solidFill>
                  <a:srgbClr val="000000"/>
                </a:solidFill>
                <a:effectLst/>
                <a:latin typeface="Times New Roman" panose="02020603050405020304" pitchFamily="18" charset="0"/>
                <a:ea typeface="Times New Roman" panose="02020603050405020304" pitchFamily="18" charset="0"/>
              </a:rPr>
              <a:t>. Revised ed. New York: Alfred A. Knopf.</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Gillespie W. B. 1985. “Holocene Climate and Environment of Chaco Canyon.” In </a:t>
            </a:r>
            <a:r>
              <a:rPr lang="en-US" sz="1200" i="1" kern="1400" dirty="0">
                <a:solidFill>
                  <a:srgbClr val="000000"/>
                </a:solidFill>
                <a:effectLst/>
                <a:latin typeface="Times New Roman" panose="02020603050405020304" pitchFamily="18" charset="0"/>
                <a:ea typeface="Times New Roman" panose="02020603050405020304" pitchFamily="18" charset="0"/>
              </a:rPr>
              <a:t>Environment and Subsistence of Chaco Canyon, New Mexico</a:t>
            </a:r>
            <a:r>
              <a:rPr lang="en-US" sz="1200" kern="1400" dirty="0">
                <a:solidFill>
                  <a:srgbClr val="000000"/>
                </a:solidFill>
                <a:effectLst/>
                <a:latin typeface="Times New Roman" panose="02020603050405020304" pitchFamily="18" charset="0"/>
                <a:ea typeface="Times New Roman" panose="02020603050405020304" pitchFamily="18" charset="0"/>
              </a:rPr>
              <a:t>, edited by F. J. </a:t>
            </a:r>
            <a:r>
              <a:rPr lang="en-US" sz="1200" kern="1400" dirty="0" err="1">
                <a:solidFill>
                  <a:srgbClr val="000000"/>
                </a:solidFill>
                <a:effectLst/>
                <a:latin typeface="Times New Roman" panose="02020603050405020304" pitchFamily="18" charset="0"/>
                <a:ea typeface="Times New Roman" panose="02020603050405020304" pitchFamily="18" charset="0"/>
              </a:rPr>
              <a:t>Mathien</a:t>
            </a:r>
            <a:r>
              <a:rPr lang="en-US" sz="1200" kern="1400" dirty="0">
                <a:solidFill>
                  <a:srgbClr val="000000"/>
                </a:solidFill>
                <a:effectLst/>
                <a:latin typeface="Times New Roman" panose="02020603050405020304" pitchFamily="18" charset="0"/>
                <a:ea typeface="Times New Roman" panose="02020603050405020304" pitchFamily="18" charset="0"/>
              </a:rPr>
              <a:t>, 13-45. National Park Service Publications in Archeology No. 18E. Albuquerque: National Park Service.</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Graham, R. W., and E. L. </a:t>
            </a:r>
            <a:r>
              <a:rPr lang="en-US" sz="1200" kern="1400" dirty="0" err="1">
                <a:solidFill>
                  <a:srgbClr val="000000"/>
                </a:solidFill>
                <a:effectLst/>
                <a:latin typeface="Times New Roman" panose="02020603050405020304" pitchFamily="18" charset="0"/>
                <a:ea typeface="Times New Roman" panose="02020603050405020304" pitchFamily="18" charset="0"/>
              </a:rPr>
              <a:t>Lundelius</a:t>
            </a:r>
            <a:r>
              <a:rPr lang="en-US" sz="1200" kern="1400" dirty="0">
                <a:solidFill>
                  <a:srgbClr val="000000"/>
                </a:solidFill>
                <a:effectLst/>
                <a:latin typeface="Times New Roman" panose="02020603050405020304" pitchFamily="18" charset="0"/>
                <a:ea typeface="Times New Roman" panose="02020603050405020304" pitchFamily="18" charset="0"/>
              </a:rPr>
              <a:t> Jr. 2010. “FAUNMAP: A Neotoma Constituent Database.” Accessed March 2, 2021. </a:t>
            </a:r>
            <a:r>
              <a:rPr lang="en-US" sz="1200" kern="1400" dirty="0">
                <a:solidFill>
                  <a:srgbClr val="000000"/>
                </a:solidFill>
                <a:latin typeface="Times New Roman" panose="02020603050405020304" pitchFamily="18" charset="0"/>
                <a:ea typeface="Times New Roman" panose="02020603050405020304" pitchFamily="18" charset="0"/>
              </a:rPr>
              <a:t>https://ucmp.berkeley.edu/faunmap/index.html</a:t>
            </a:r>
            <a:r>
              <a:rPr lang="en-US" sz="1200" kern="1400" dirty="0">
                <a:solidFill>
                  <a:srgbClr val="000000"/>
                </a:solidFill>
                <a:effectLst/>
                <a:latin typeface="Times New Roman" panose="02020603050405020304" pitchFamily="18" charset="0"/>
                <a:ea typeface="Times New Roman" panose="02020603050405020304" pitchFamily="18" charset="0"/>
              </a:rPr>
              <a:t>.</a:t>
            </a:r>
            <a:endParaRPr lang="en-US" sz="1200" kern="1400" dirty="0">
              <a:solidFill>
                <a:srgbClr val="000000"/>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909805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0ADAA-187C-48CD-9A63-58E13570E478}"/>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References</a:t>
            </a:r>
          </a:p>
        </p:txBody>
      </p:sp>
      <p:sp>
        <p:nvSpPr>
          <p:cNvPr id="6" name="Content Placeholder 5">
            <a:extLst>
              <a:ext uri="{FF2B5EF4-FFF2-40B4-BE49-F238E27FC236}">
                <a16:creationId xmlns:a16="http://schemas.microsoft.com/office/drawing/2014/main" id="{33BB96E6-75E4-4D7F-864C-F8D20BB7E6FB}"/>
              </a:ext>
            </a:extLst>
          </p:cNvPr>
          <p:cNvSpPr>
            <a:spLocks noGrp="1"/>
          </p:cNvSpPr>
          <p:nvPr>
            <p:ph idx="1"/>
          </p:nvPr>
        </p:nvSpPr>
        <p:spPr>
          <a:xfrm>
            <a:off x="0" y="1143001"/>
            <a:ext cx="12192000" cy="5714998"/>
          </a:xfrm>
        </p:spPr>
        <p:txBody>
          <a:bodyPr>
            <a:noAutofit/>
          </a:bodyPr>
          <a:lstStyle/>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Grant IV, U. S., and L. G. </a:t>
            </a:r>
            <a:r>
              <a:rPr lang="en-US" sz="1200" kern="1400" dirty="0" err="1">
                <a:solidFill>
                  <a:srgbClr val="000000"/>
                </a:solidFill>
                <a:effectLst/>
                <a:latin typeface="Times New Roman" panose="02020603050405020304" pitchFamily="18" charset="0"/>
                <a:ea typeface="Times New Roman" panose="02020603050405020304" pitchFamily="18" charset="0"/>
              </a:rPr>
              <a:t>Hertlein</a:t>
            </a:r>
            <a:r>
              <a:rPr lang="en-US" sz="1200" kern="1400" dirty="0">
                <a:solidFill>
                  <a:srgbClr val="000000"/>
                </a:solidFill>
                <a:effectLst/>
                <a:latin typeface="Times New Roman" panose="02020603050405020304" pitchFamily="18" charset="0"/>
                <a:ea typeface="Times New Roman" panose="02020603050405020304" pitchFamily="18" charset="0"/>
              </a:rPr>
              <a:t>. 1938. </a:t>
            </a:r>
            <a:r>
              <a:rPr lang="en-US" sz="1200" i="1" kern="1400" dirty="0">
                <a:solidFill>
                  <a:srgbClr val="000000"/>
                </a:solidFill>
                <a:effectLst/>
                <a:latin typeface="Times New Roman" panose="02020603050405020304" pitchFamily="18" charset="0"/>
                <a:ea typeface="Times New Roman" panose="02020603050405020304" pitchFamily="18" charset="0"/>
              </a:rPr>
              <a:t>The West American Cenozoic </a:t>
            </a:r>
            <a:r>
              <a:rPr lang="en-US" sz="1200" i="1" kern="1400" dirty="0" err="1">
                <a:solidFill>
                  <a:srgbClr val="000000"/>
                </a:solidFill>
                <a:effectLst/>
                <a:latin typeface="Times New Roman" panose="02020603050405020304" pitchFamily="18" charset="0"/>
                <a:ea typeface="Times New Roman" panose="02020603050405020304" pitchFamily="18" charset="0"/>
              </a:rPr>
              <a:t>Echinoidea</a:t>
            </a:r>
            <a:r>
              <a:rPr lang="en-US" sz="1200" kern="1400" dirty="0">
                <a:solidFill>
                  <a:srgbClr val="000000"/>
                </a:solidFill>
                <a:effectLst/>
                <a:latin typeface="Times New Roman" panose="02020603050405020304" pitchFamily="18" charset="0"/>
                <a:ea typeface="Times New Roman" panose="02020603050405020304" pitchFamily="18" charset="0"/>
              </a:rPr>
              <a:t>. Publications of the University of California in Mathematical and Physical Sciences Vol. 2. Berkeley: University of California Press.</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Grayson, D. K. 1987. “An Analysis of the Chronology of Late Pleistocene Mammalian Extinctions in North America.” </a:t>
            </a:r>
            <a:r>
              <a:rPr lang="en-US" sz="1200" i="1" kern="1400" dirty="0">
                <a:solidFill>
                  <a:srgbClr val="000000"/>
                </a:solidFill>
                <a:effectLst/>
                <a:latin typeface="Times New Roman" panose="02020603050405020304" pitchFamily="18" charset="0"/>
                <a:ea typeface="Times New Roman" panose="02020603050405020304" pitchFamily="18" charset="0"/>
              </a:rPr>
              <a:t>Quaternary Research </a:t>
            </a:r>
            <a:r>
              <a:rPr lang="en-US" sz="1200" kern="1400" dirty="0">
                <a:solidFill>
                  <a:srgbClr val="000000"/>
                </a:solidFill>
                <a:effectLst/>
                <a:latin typeface="Times New Roman" panose="02020603050405020304" pitchFamily="18" charset="0"/>
                <a:ea typeface="Times New Roman" panose="02020603050405020304" pitchFamily="18" charset="0"/>
              </a:rPr>
              <a:t>28: 281-289.</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Grayson, D. K. 1989. “The Chronology of North American Late Pleistocene Extinctions.” </a:t>
            </a:r>
            <a:r>
              <a:rPr lang="en-US" sz="1200" i="1" kern="1400" dirty="0">
                <a:solidFill>
                  <a:srgbClr val="000000"/>
                </a:solidFill>
                <a:effectLst/>
                <a:latin typeface="Times New Roman" panose="02020603050405020304" pitchFamily="18" charset="0"/>
                <a:ea typeface="Times New Roman" panose="02020603050405020304" pitchFamily="18" charset="0"/>
              </a:rPr>
              <a:t>Journal of Archaeological Science </a:t>
            </a:r>
            <a:r>
              <a:rPr lang="en-US" sz="1200" kern="1400" dirty="0">
                <a:solidFill>
                  <a:srgbClr val="000000"/>
                </a:solidFill>
                <a:effectLst/>
                <a:latin typeface="Times New Roman" panose="02020603050405020304" pitchFamily="18" charset="0"/>
                <a:ea typeface="Times New Roman" panose="02020603050405020304" pitchFamily="18" charset="0"/>
              </a:rPr>
              <a:t>16: 153-165.</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Grayson, D. K. 1991. “Late Pleistocene Mammalian Extinctions in North America: Taxonomy, Chronology, and Explanations.” </a:t>
            </a:r>
            <a:r>
              <a:rPr lang="en-US" sz="1200" i="1" kern="1400" dirty="0">
                <a:solidFill>
                  <a:srgbClr val="000000"/>
                </a:solidFill>
                <a:effectLst/>
                <a:latin typeface="Times New Roman" panose="02020603050405020304" pitchFamily="18" charset="0"/>
                <a:ea typeface="Times New Roman" panose="02020603050405020304" pitchFamily="18" charset="0"/>
              </a:rPr>
              <a:t>Journal of World Prehistory </a:t>
            </a:r>
            <a:r>
              <a:rPr lang="en-US" sz="1200" kern="1400" dirty="0">
                <a:solidFill>
                  <a:srgbClr val="000000"/>
                </a:solidFill>
                <a:effectLst/>
                <a:latin typeface="Times New Roman" panose="02020603050405020304" pitchFamily="18" charset="0"/>
                <a:ea typeface="Times New Roman" panose="02020603050405020304" pitchFamily="18" charset="0"/>
              </a:rPr>
              <a:t>5: 193-231.</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Grayson, D. K., and D. J. Meltzer. 2002. “Clovis Hunting and Large Mammal Extinction: A Critical Review of the Evidence.” </a:t>
            </a:r>
            <a:r>
              <a:rPr lang="en-US" sz="1200" i="1" kern="1400" dirty="0">
                <a:solidFill>
                  <a:srgbClr val="000000"/>
                </a:solidFill>
                <a:effectLst/>
                <a:latin typeface="Times New Roman" panose="02020603050405020304" pitchFamily="18" charset="0"/>
                <a:ea typeface="Times New Roman" panose="02020603050405020304" pitchFamily="18" charset="0"/>
              </a:rPr>
              <a:t>Journal of World Prehistory </a:t>
            </a:r>
            <a:r>
              <a:rPr lang="en-US" sz="1200" kern="1400" dirty="0">
                <a:solidFill>
                  <a:srgbClr val="000000"/>
                </a:solidFill>
                <a:effectLst/>
                <a:latin typeface="Times New Roman" panose="02020603050405020304" pitchFamily="18" charset="0"/>
                <a:ea typeface="Times New Roman" panose="02020603050405020304" pitchFamily="18" charset="0"/>
              </a:rPr>
              <a:t>16: 313-359.</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Grayson, D. K., and D. J. Meltzer. 2003. “A Requiem for North American Overkill.” </a:t>
            </a:r>
            <a:r>
              <a:rPr lang="en-US" sz="1200" i="1" kern="1400" dirty="0">
                <a:solidFill>
                  <a:srgbClr val="000000"/>
                </a:solidFill>
                <a:effectLst/>
                <a:latin typeface="Times New Roman" panose="02020603050405020304" pitchFamily="18" charset="0"/>
                <a:ea typeface="Times New Roman" panose="02020603050405020304" pitchFamily="18" charset="0"/>
              </a:rPr>
              <a:t>Journal of Archaeological Science </a:t>
            </a:r>
            <a:r>
              <a:rPr lang="en-US" sz="1200" kern="1400" dirty="0">
                <a:solidFill>
                  <a:srgbClr val="000000"/>
                </a:solidFill>
                <a:effectLst/>
                <a:latin typeface="Times New Roman" panose="02020603050405020304" pitchFamily="18" charset="0"/>
                <a:ea typeface="Times New Roman" panose="02020603050405020304" pitchFamily="18" charset="0"/>
              </a:rPr>
              <a:t>30: 585-593.</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Grayson, D. K., and D. J. Meltzer. 2015. “Revisiting Paleoindian Exploitation of Extinct North American Mammals.” </a:t>
            </a:r>
            <a:r>
              <a:rPr lang="en-US" sz="1200" i="1" kern="1400" dirty="0">
                <a:solidFill>
                  <a:srgbClr val="000000"/>
                </a:solidFill>
                <a:effectLst/>
                <a:latin typeface="Times New Roman" panose="02020603050405020304" pitchFamily="18" charset="0"/>
                <a:ea typeface="Times New Roman" panose="02020603050405020304" pitchFamily="18" charset="0"/>
              </a:rPr>
              <a:t>Journal of Archaeological Science </a:t>
            </a:r>
            <a:r>
              <a:rPr lang="en-US" sz="1200" kern="1400" dirty="0">
                <a:solidFill>
                  <a:srgbClr val="000000"/>
                </a:solidFill>
                <a:effectLst/>
                <a:latin typeface="Times New Roman" panose="02020603050405020304" pitchFamily="18" charset="0"/>
                <a:ea typeface="Times New Roman" panose="02020603050405020304" pitchFamily="18" charset="0"/>
              </a:rPr>
              <a:t>56: 177-193.</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Harris, A. H. 1984. “Two New Species of Late Pleistocene Woodrats (</a:t>
            </a:r>
            <a:r>
              <a:rPr lang="en-US" sz="1200" kern="1400" dirty="0" err="1">
                <a:solidFill>
                  <a:srgbClr val="000000"/>
                </a:solidFill>
                <a:effectLst/>
                <a:latin typeface="Times New Roman" panose="02020603050405020304" pitchFamily="18" charset="0"/>
                <a:ea typeface="Times New Roman" panose="02020603050405020304" pitchFamily="18" charset="0"/>
              </a:rPr>
              <a:t>Cricetidae</a:t>
            </a:r>
            <a:r>
              <a:rPr lang="en-US" sz="1200" kern="1400" dirty="0">
                <a:solidFill>
                  <a:srgbClr val="000000"/>
                </a:solidFill>
                <a:effectLst/>
                <a:latin typeface="Times New Roman" panose="02020603050405020304" pitchFamily="18" charset="0"/>
                <a:ea typeface="Times New Roman" panose="02020603050405020304" pitchFamily="18" charset="0"/>
              </a:rPr>
              <a:t>: </a:t>
            </a:r>
            <a:r>
              <a:rPr lang="en-US" sz="1200" i="1" kern="1400" dirty="0">
                <a:solidFill>
                  <a:srgbClr val="000000"/>
                </a:solidFill>
                <a:effectLst/>
                <a:latin typeface="Times New Roman" panose="02020603050405020304" pitchFamily="18" charset="0"/>
                <a:ea typeface="Times New Roman" panose="02020603050405020304" pitchFamily="18" charset="0"/>
              </a:rPr>
              <a:t>Neotoma</a:t>
            </a:r>
            <a:r>
              <a:rPr lang="en-US" sz="1200" kern="1400" dirty="0">
                <a:solidFill>
                  <a:srgbClr val="000000"/>
                </a:solidFill>
                <a:effectLst/>
                <a:latin typeface="Times New Roman" panose="02020603050405020304" pitchFamily="18" charset="0"/>
                <a:ea typeface="Times New Roman" panose="02020603050405020304" pitchFamily="18" charset="0"/>
              </a:rPr>
              <a:t>) from New Mexico.” </a:t>
            </a:r>
            <a:r>
              <a:rPr lang="en-US" sz="1200" i="1" kern="1400" dirty="0">
                <a:solidFill>
                  <a:srgbClr val="000000"/>
                </a:solidFill>
                <a:effectLst/>
                <a:latin typeface="Times New Roman" panose="02020603050405020304" pitchFamily="18" charset="0"/>
                <a:ea typeface="Times New Roman" panose="02020603050405020304" pitchFamily="18" charset="0"/>
              </a:rPr>
              <a:t>Journal of Mammalogy</a:t>
            </a:r>
            <a:r>
              <a:rPr lang="en-US" sz="1200" kern="1400" dirty="0">
                <a:solidFill>
                  <a:srgbClr val="000000"/>
                </a:solidFill>
                <a:effectLst/>
                <a:latin typeface="Times New Roman" panose="02020603050405020304" pitchFamily="18" charset="0"/>
                <a:ea typeface="Times New Roman" panose="02020603050405020304" pitchFamily="18" charset="0"/>
              </a:rPr>
              <a:t> 65: 560-566.</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Harris, A. H. 1987. “Reconstruction of Mid-Wisconsin Environments in Southern New Mexico.” </a:t>
            </a:r>
            <a:r>
              <a:rPr lang="en-US" sz="1200" i="1" kern="1400" dirty="0">
                <a:solidFill>
                  <a:srgbClr val="000000"/>
                </a:solidFill>
                <a:effectLst/>
                <a:latin typeface="Times New Roman" panose="02020603050405020304" pitchFamily="18" charset="0"/>
                <a:ea typeface="Times New Roman" panose="02020603050405020304" pitchFamily="18" charset="0"/>
              </a:rPr>
              <a:t>National Geographic Research</a:t>
            </a:r>
            <a:r>
              <a:rPr lang="en-US" sz="1200" kern="1400" dirty="0">
                <a:solidFill>
                  <a:srgbClr val="000000"/>
                </a:solidFill>
                <a:effectLst/>
                <a:latin typeface="Times New Roman" panose="02020603050405020304" pitchFamily="18" charset="0"/>
                <a:ea typeface="Times New Roman" panose="02020603050405020304" pitchFamily="18" charset="0"/>
              </a:rPr>
              <a:t> 3: 142-151.</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Harris, A. H. 1989. “The New Mexican Late Wisconsinan–East versus West.” </a:t>
            </a:r>
            <a:r>
              <a:rPr lang="en-US" sz="1200" i="1" kern="1400" dirty="0">
                <a:solidFill>
                  <a:srgbClr val="000000"/>
                </a:solidFill>
                <a:effectLst/>
                <a:latin typeface="Times New Roman" panose="02020603050405020304" pitchFamily="18" charset="0"/>
                <a:ea typeface="Times New Roman" panose="02020603050405020304" pitchFamily="18" charset="0"/>
              </a:rPr>
              <a:t>National Geographic Research</a:t>
            </a:r>
            <a:r>
              <a:rPr lang="en-US" sz="1200" kern="1400" dirty="0">
                <a:solidFill>
                  <a:srgbClr val="000000"/>
                </a:solidFill>
                <a:effectLst/>
                <a:latin typeface="Times New Roman" panose="02020603050405020304" pitchFamily="18" charset="0"/>
                <a:ea typeface="Times New Roman" panose="02020603050405020304" pitchFamily="18" charset="0"/>
              </a:rPr>
              <a:t> 5: 205-217.</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Harris, A. H. 1993. “Quaternary Vertebrates of New Mexico.” </a:t>
            </a:r>
            <a:r>
              <a:rPr lang="en-US" sz="1200" i="1" kern="1400" dirty="0">
                <a:solidFill>
                  <a:srgbClr val="000000"/>
                </a:solidFill>
                <a:effectLst/>
                <a:latin typeface="Times New Roman" panose="02020603050405020304" pitchFamily="18" charset="0"/>
                <a:ea typeface="Times New Roman" panose="02020603050405020304" pitchFamily="18" charset="0"/>
              </a:rPr>
              <a:t>New Mexico Museum of Natural History and Science Bulletin</a:t>
            </a:r>
            <a:r>
              <a:rPr lang="en-US" sz="1200" kern="1400" dirty="0">
                <a:solidFill>
                  <a:srgbClr val="000000"/>
                </a:solidFill>
                <a:effectLst/>
                <a:latin typeface="Times New Roman" panose="02020603050405020304" pitchFamily="18" charset="0"/>
                <a:ea typeface="Times New Roman" panose="02020603050405020304" pitchFamily="18" charset="0"/>
              </a:rPr>
              <a:t> 2: 179-197.</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Harris, A. H. 2003. “The Pleistocene Vertebrate Fauna from Pendejo Cave.” In </a:t>
            </a:r>
            <a:r>
              <a:rPr lang="en-US" sz="1200" i="1" kern="1400" dirty="0">
                <a:solidFill>
                  <a:srgbClr val="000000"/>
                </a:solidFill>
                <a:effectLst/>
                <a:latin typeface="Times New Roman" panose="02020603050405020304" pitchFamily="18" charset="0"/>
                <a:ea typeface="Times New Roman" panose="02020603050405020304" pitchFamily="18" charset="0"/>
              </a:rPr>
              <a:t>Pendejo Cave</a:t>
            </a:r>
            <a:r>
              <a:rPr lang="en-US" sz="1200" kern="1400" dirty="0">
                <a:solidFill>
                  <a:srgbClr val="000000"/>
                </a:solidFill>
                <a:effectLst/>
                <a:latin typeface="Times New Roman" panose="02020603050405020304" pitchFamily="18" charset="0"/>
                <a:ea typeface="Times New Roman" panose="02020603050405020304" pitchFamily="18" charset="0"/>
              </a:rPr>
              <a:t>, edited by R. S. </a:t>
            </a:r>
            <a:r>
              <a:rPr lang="en-US" sz="1200" kern="1400" dirty="0" err="1">
                <a:solidFill>
                  <a:srgbClr val="000000"/>
                </a:solidFill>
                <a:effectLst/>
                <a:latin typeface="Times New Roman" panose="02020603050405020304" pitchFamily="18" charset="0"/>
                <a:ea typeface="Times New Roman" panose="02020603050405020304" pitchFamily="18" charset="0"/>
              </a:rPr>
              <a:t>MacNeish</a:t>
            </a:r>
            <a:r>
              <a:rPr lang="en-US" sz="1200" kern="1400" dirty="0">
                <a:solidFill>
                  <a:srgbClr val="000000"/>
                </a:solidFill>
                <a:effectLst/>
                <a:latin typeface="Times New Roman" panose="02020603050405020304" pitchFamily="18" charset="0"/>
                <a:ea typeface="Times New Roman" panose="02020603050405020304" pitchFamily="18" charset="0"/>
              </a:rPr>
              <a:t> and J. G. Libby, 36-65. Albuquerque: University of New Mexico Press.</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Harris, A. H. 2019. “Pleistocene Vertebrates of Southwestern USA and Northwestern Mexico.” Accessed March 2, 2021. </a:t>
            </a:r>
            <a:r>
              <a:rPr lang="en-US" sz="1200" kern="1400" dirty="0">
                <a:solidFill>
                  <a:srgbClr val="000000"/>
                </a:solidFill>
                <a:latin typeface="Times New Roman" panose="02020603050405020304" pitchFamily="18" charset="0"/>
                <a:ea typeface="Times New Roman" panose="02020603050405020304" pitchFamily="18" charset="0"/>
              </a:rPr>
              <a:t>https://www.utep.edu/leb/pleistnm/default.htm</a:t>
            </a:r>
            <a:r>
              <a:rPr lang="en-US" sz="1200" kern="1400" dirty="0">
                <a:solidFill>
                  <a:srgbClr val="000000"/>
                </a:solidFill>
                <a:effectLst/>
                <a:latin typeface="Times New Roman" panose="02020603050405020304" pitchFamily="18" charset="0"/>
                <a:ea typeface="Times New Roman" panose="02020603050405020304" pitchFamily="18" charset="0"/>
              </a:rPr>
              <a:t>.</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Harris, A. H., and L. N. Carraway. 1993. “</a:t>
            </a:r>
            <a:r>
              <a:rPr lang="en-US" sz="1200" i="1" kern="1400" dirty="0">
                <a:solidFill>
                  <a:srgbClr val="000000"/>
                </a:solidFill>
                <a:effectLst/>
                <a:latin typeface="Times New Roman" panose="02020603050405020304" pitchFamily="18" charset="0"/>
                <a:ea typeface="Times New Roman" panose="02020603050405020304" pitchFamily="18" charset="0"/>
              </a:rPr>
              <a:t>Sorex </a:t>
            </a:r>
            <a:r>
              <a:rPr lang="en-US" sz="1200" i="1" kern="1400" dirty="0" err="1">
                <a:solidFill>
                  <a:srgbClr val="000000"/>
                </a:solidFill>
                <a:effectLst/>
                <a:latin typeface="Times New Roman" panose="02020603050405020304" pitchFamily="18" charset="0"/>
                <a:ea typeface="Times New Roman" panose="02020603050405020304" pitchFamily="18" charset="0"/>
              </a:rPr>
              <a:t>preblei</a:t>
            </a:r>
            <a:r>
              <a:rPr lang="en-US" sz="1200" kern="1400" dirty="0">
                <a:solidFill>
                  <a:srgbClr val="000000"/>
                </a:solidFill>
                <a:effectLst/>
                <a:latin typeface="Times New Roman" panose="02020603050405020304" pitchFamily="18" charset="0"/>
                <a:ea typeface="Times New Roman" panose="02020603050405020304" pitchFamily="18" charset="0"/>
              </a:rPr>
              <a:t> from the Late Pleistocene of New Mexico.” </a:t>
            </a:r>
            <a:r>
              <a:rPr lang="en-US" sz="1200" i="1" kern="1400" dirty="0">
                <a:solidFill>
                  <a:srgbClr val="000000"/>
                </a:solidFill>
                <a:effectLst/>
                <a:latin typeface="Times New Roman" panose="02020603050405020304" pitchFamily="18" charset="0"/>
                <a:ea typeface="Times New Roman" panose="02020603050405020304" pitchFamily="18" charset="0"/>
              </a:rPr>
              <a:t>Southwestern Naturalist</a:t>
            </a:r>
            <a:r>
              <a:rPr lang="en-US" sz="1200" kern="1400" dirty="0">
                <a:solidFill>
                  <a:srgbClr val="000000"/>
                </a:solidFill>
                <a:effectLst/>
                <a:latin typeface="Times New Roman" panose="02020603050405020304" pitchFamily="18" charset="0"/>
                <a:ea typeface="Times New Roman" panose="02020603050405020304" pitchFamily="18" charset="0"/>
              </a:rPr>
              <a:t> 38: 56-58.</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Harris, A. H., and C. R. Crews. 1983. “Conkling’s Roadrunner–A Subspecies of the California Roadrunner?” </a:t>
            </a:r>
            <a:r>
              <a:rPr lang="en-US" sz="1200" i="1" kern="1400" dirty="0">
                <a:solidFill>
                  <a:srgbClr val="000000"/>
                </a:solidFill>
                <a:effectLst/>
                <a:latin typeface="Times New Roman" panose="02020603050405020304" pitchFamily="18" charset="0"/>
                <a:ea typeface="Times New Roman" panose="02020603050405020304" pitchFamily="18" charset="0"/>
              </a:rPr>
              <a:t>Southwestern Naturalist</a:t>
            </a:r>
            <a:r>
              <a:rPr lang="en-US" sz="1200" kern="1400" dirty="0">
                <a:solidFill>
                  <a:srgbClr val="000000"/>
                </a:solidFill>
                <a:effectLst/>
                <a:latin typeface="Times New Roman" panose="02020603050405020304" pitchFamily="18" charset="0"/>
                <a:ea typeface="Times New Roman" panose="02020603050405020304" pitchFamily="18" charset="0"/>
              </a:rPr>
              <a:t> 28: 407-412.</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Harris, A. H., R. A. Smartt, and W. R. Smartt. 1973. “</a:t>
            </a:r>
            <a:r>
              <a:rPr lang="en-US" sz="1200" i="1" kern="1400" dirty="0" err="1">
                <a:solidFill>
                  <a:srgbClr val="000000"/>
                </a:solidFill>
                <a:effectLst/>
                <a:latin typeface="Times New Roman" panose="02020603050405020304" pitchFamily="18" charset="0"/>
                <a:ea typeface="Times New Roman" panose="02020603050405020304" pitchFamily="18" charset="0"/>
              </a:rPr>
              <a:t>Cryptotis</a:t>
            </a:r>
            <a:r>
              <a:rPr lang="en-US" sz="1200" i="1" kern="1400" dirty="0">
                <a:solidFill>
                  <a:srgbClr val="000000"/>
                </a:solidFill>
                <a:effectLst/>
                <a:latin typeface="Times New Roman" panose="02020603050405020304" pitchFamily="18" charset="0"/>
                <a:ea typeface="Times New Roman" panose="02020603050405020304" pitchFamily="18" charset="0"/>
              </a:rPr>
              <a:t> parva</a:t>
            </a:r>
            <a:r>
              <a:rPr lang="en-US" sz="1200" kern="1400" dirty="0">
                <a:solidFill>
                  <a:srgbClr val="000000"/>
                </a:solidFill>
                <a:effectLst/>
                <a:latin typeface="Times New Roman" panose="02020603050405020304" pitchFamily="18" charset="0"/>
                <a:ea typeface="Times New Roman" panose="02020603050405020304" pitchFamily="18" charset="0"/>
              </a:rPr>
              <a:t> from the Pleistocene of New Mexico.” </a:t>
            </a:r>
            <a:r>
              <a:rPr lang="en-US" sz="1200" i="1" kern="1400" dirty="0">
                <a:solidFill>
                  <a:srgbClr val="000000"/>
                </a:solidFill>
                <a:effectLst/>
                <a:latin typeface="Times New Roman" panose="02020603050405020304" pitchFamily="18" charset="0"/>
                <a:ea typeface="Times New Roman" panose="02020603050405020304" pitchFamily="18" charset="0"/>
              </a:rPr>
              <a:t>Journal of Mammalogy</a:t>
            </a:r>
            <a:r>
              <a:rPr lang="en-US" sz="1200" kern="1400" dirty="0">
                <a:solidFill>
                  <a:srgbClr val="000000"/>
                </a:solidFill>
                <a:effectLst/>
                <a:latin typeface="Times New Roman" panose="02020603050405020304" pitchFamily="18" charset="0"/>
                <a:ea typeface="Times New Roman" panose="02020603050405020304" pitchFamily="18" charset="0"/>
              </a:rPr>
              <a:t> 54: 512-513.</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Hartley, J. C. 2015. “Environmental Causes of the Extinction of the Pleistocene Megafauna in the Desert Southwest.” MA thesis, Department of Anthropology and Applied Archaeology, Eastern New Mexico University, Portales.</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Hartley, J. C. 2018. “Faunal Excavation Bias in the Clovis Archaeological Record: Preliminary Results from the American Southwest.” Poster presented at the Cordilleran/Rocky Mountain Joint Section Meeting of the Geological Society of America, Flagstaff.</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effectLst/>
                <a:latin typeface="Times New Roman" panose="02020603050405020304" pitchFamily="18" charset="0"/>
                <a:ea typeface="Times New Roman" panose="02020603050405020304" pitchFamily="18" charset="0"/>
              </a:rPr>
              <a:t>Hartley, J. C. 2019. “Date Precision and Faunal Distribution from Pleistocene Sites (Archaeological vs. Paleontological) in the American Southwest.” Poster presented at the 84th Annual Meeting of the Society for American Archaeology, Albuquerque.</a:t>
            </a: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Hartley, J. C. 2020. “Pleistocene Extinction in the American Southwest: Sudden vs. Drawn-Out Event.” </a:t>
            </a:r>
            <a:r>
              <a:rPr lang="en-US" sz="1200" i="1" kern="1400" dirty="0">
                <a:solidFill>
                  <a:srgbClr val="000000"/>
                </a:solidFill>
                <a:effectLst/>
                <a:latin typeface="Times New Roman" panose="02020603050405020304" pitchFamily="18" charset="0"/>
                <a:ea typeface="Times New Roman" panose="02020603050405020304" pitchFamily="18" charset="0"/>
              </a:rPr>
              <a:t>Quaternary Times</a:t>
            </a:r>
            <a:r>
              <a:rPr lang="en-US" sz="1200" kern="1400" dirty="0">
                <a:solidFill>
                  <a:srgbClr val="000000"/>
                </a:solidFill>
                <a:effectLst/>
                <a:latin typeface="Times New Roman" panose="02020603050405020304" pitchFamily="18" charset="0"/>
                <a:ea typeface="Times New Roman" panose="02020603050405020304" pitchFamily="18" charset="0"/>
              </a:rPr>
              <a:t> 42 (1): 7-8.</a:t>
            </a:r>
          </a:p>
          <a:p>
            <a:pPr marL="231775" marR="0" indent="-231775">
              <a:lnSpc>
                <a:spcPct val="100000"/>
              </a:lnSpc>
              <a:spcBef>
                <a:spcPts val="0"/>
              </a:spcBef>
              <a:spcAft>
                <a:spcPts val="0"/>
              </a:spcAft>
              <a:buNone/>
            </a:pPr>
            <a:r>
              <a:rPr lang="en-US" sz="1200" dirty="0">
                <a:solidFill>
                  <a:srgbClr val="000000"/>
                </a:solidFill>
                <a:effectLst/>
                <a:latin typeface="Times New Roman" panose="02020603050405020304" pitchFamily="18" charset="0"/>
                <a:ea typeface="Calibri" panose="020F0502020204030204" pitchFamily="34" charset="0"/>
              </a:rPr>
              <a:t>Haynes Jr, C. V., and B. B. </a:t>
            </a:r>
            <a:r>
              <a:rPr lang="en-US" sz="1200" dirty="0" err="1">
                <a:solidFill>
                  <a:srgbClr val="000000"/>
                </a:solidFill>
                <a:effectLst/>
                <a:latin typeface="Times New Roman" panose="02020603050405020304" pitchFamily="18" charset="0"/>
                <a:ea typeface="Calibri" panose="020F0502020204030204" pitchFamily="34" charset="0"/>
              </a:rPr>
              <a:t>Huckell</a:t>
            </a:r>
            <a:r>
              <a:rPr lang="en-US" sz="1200" dirty="0">
                <a:solidFill>
                  <a:srgbClr val="000000"/>
                </a:solidFill>
                <a:effectLst/>
                <a:latin typeface="Times New Roman" panose="02020603050405020304" pitchFamily="18" charset="0"/>
                <a:ea typeface="Calibri" panose="020F0502020204030204" pitchFamily="34" charset="0"/>
              </a:rPr>
              <a:t>, eds. 2007. </a:t>
            </a:r>
            <a:r>
              <a:rPr lang="en-US" sz="1200" i="1" dirty="0">
                <a:solidFill>
                  <a:srgbClr val="000000"/>
                </a:solidFill>
                <a:effectLst/>
                <a:latin typeface="Times New Roman" panose="02020603050405020304" pitchFamily="18" charset="0"/>
                <a:ea typeface="Calibri" panose="020F0502020204030204" pitchFamily="34" charset="0"/>
              </a:rPr>
              <a:t>Murray Springs: A Clovis Site with Multiple Activity Areas in the San Pedro Valley, Arizona</a:t>
            </a:r>
            <a:r>
              <a:rPr lang="en-US" sz="1200" dirty="0">
                <a:solidFill>
                  <a:srgbClr val="000000"/>
                </a:solidFill>
                <a:effectLst/>
                <a:latin typeface="Times New Roman" panose="02020603050405020304" pitchFamily="18" charset="0"/>
                <a:ea typeface="Calibri" panose="020F0502020204030204" pitchFamily="34" charset="0"/>
              </a:rPr>
              <a:t>. Anthropological Papers of the University of Arizona No. 71. Tucson: University of Arizona Press.</a:t>
            </a:r>
          </a:p>
          <a:p>
            <a:pPr marL="231775" marR="0" indent="-231775">
              <a:lnSpc>
                <a:spcPct val="100000"/>
              </a:lnSpc>
              <a:spcBef>
                <a:spcPts val="0"/>
              </a:spcBef>
              <a:spcAft>
                <a:spcPts val="0"/>
              </a:spcAft>
              <a:buNone/>
            </a:pPr>
            <a:r>
              <a:rPr lang="en-US" sz="1200" dirty="0">
                <a:solidFill>
                  <a:srgbClr val="000000"/>
                </a:solidFill>
                <a:effectLst/>
                <a:latin typeface="Times New Roman" panose="02020603050405020304" pitchFamily="18" charset="0"/>
                <a:ea typeface="Calibri" panose="020F0502020204030204" pitchFamily="34" charset="0"/>
              </a:rPr>
              <a:t>Haynes, G. 2002. “The Catastrophic Extinction of North American Mammoths and Mastodonts.” </a:t>
            </a:r>
            <a:r>
              <a:rPr lang="en-US" sz="1200" i="1" dirty="0">
                <a:solidFill>
                  <a:srgbClr val="000000"/>
                </a:solidFill>
                <a:effectLst/>
                <a:latin typeface="Times New Roman" panose="02020603050405020304" pitchFamily="18" charset="0"/>
                <a:ea typeface="Calibri" panose="020F0502020204030204" pitchFamily="34" charset="0"/>
              </a:rPr>
              <a:t>World Archaeology </a:t>
            </a:r>
            <a:r>
              <a:rPr lang="en-US" sz="1200" dirty="0">
                <a:solidFill>
                  <a:srgbClr val="000000"/>
                </a:solidFill>
                <a:effectLst/>
                <a:latin typeface="Times New Roman" panose="02020603050405020304" pitchFamily="18" charset="0"/>
                <a:ea typeface="Calibri" panose="020F0502020204030204" pitchFamily="34" charset="0"/>
              </a:rPr>
              <a:t>33: 391-416.</a:t>
            </a:r>
          </a:p>
          <a:p>
            <a:pPr marL="231775" marR="0" indent="-231775">
              <a:lnSpc>
                <a:spcPct val="100000"/>
              </a:lnSpc>
              <a:spcBef>
                <a:spcPts val="0"/>
              </a:spcBef>
              <a:spcAft>
                <a:spcPts val="0"/>
              </a:spcAft>
              <a:buNone/>
            </a:pPr>
            <a:r>
              <a:rPr lang="en-US" sz="1200" dirty="0">
                <a:solidFill>
                  <a:srgbClr val="000000"/>
                </a:solidFill>
                <a:effectLst/>
                <a:latin typeface="Times New Roman" panose="02020603050405020304" pitchFamily="18" charset="0"/>
                <a:ea typeface="Calibri" panose="020F0502020204030204" pitchFamily="34" charset="0"/>
              </a:rPr>
              <a:t>Haynes, G. 2007. “A Review of Some Attacks on the Overkill Hypothesis, with Special Attention to Misrepresentations and Doubletalk.” </a:t>
            </a:r>
            <a:r>
              <a:rPr lang="en-US" sz="1200" i="1" dirty="0">
                <a:solidFill>
                  <a:srgbClr val="000000"/>
                </a:solidFill>
                <a:effectLst/>
                <a:latin typeface="Times New Roman" panose="02020603050405020304" pitchFamily="18" charset="0"/>
                <a:ea typeface="Calibri" panose="020F0502020204030204" pitchFamily="34" charset="0"/>
              </a:rPr>
              <a:t>Quaternary International </a:t>
            </a:r>
            <a:r>
              <a:rPr lang="en-US" sz="1200" dirty="0">
                <a:solidFill>
                  <a:srgbClr val="000000"/>
                </a:solidFill>
                <a:effectLst/>
                <a:latin typeface="Times New Roman" panose="02020603050405020304" pitchFamily="18" charset="0"/>
                <a:ea typeface="Calibri" panose="020F0502020204030204" pitchFamily="34" charset="0"/>
              </a:rPr>
              <a:t>169-170: 84-94.</a:t>
            </a: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Haynes, G., and J. M. Hutson. </a:t>
            </a:r>
            <a:r>
              <a:rPr lang="en-US" sz="1200" kern="1400" dirty="0">
                <a:solidFill>
                  <a:srgbClr val="000000"/>
                </a:solidFill>
                <a:effectLst/>
                <a:latin typeface="Times New Roman" panose="02020603050405020304" pitchFamily="18" charset="0"/>
                <a:ea typeface="Times New Roman" panose="02020603050405020304" pitchFamily="18" charset="0"/>
              </a:rPr>
              <a:t>2013. “Clovis-Era Subsistence: Regional Variability, Continental Patterning.” In </a:t>
            </a:r>
            <a:r>
              <a:rPr lang="en-US" sz="1200" i="1" kern="1400" dirty="0">
                <a:solidFill>
                  <a:srgbClr val="000000"/>
                </a:solidFill>
                <a:effectLst/>
                <a:latin typeface="Times New Roman" panose="02020603050405020304" pitchFamily="18" charset="0"/>
                <a:ea typeface="Times New Roman" panose="02020603050405020304" pitchFamily="18" charset="0"/>
              </a:rPr>
              <a:t>Paleoamerican Odyssey</a:t>
            </a:r>
            <a:r>
              <a:rPr lang="en-US" sz="1200" kern="1400" dirty="0">
                <a:solidFill>
                  <a:srgbClr val="000000"/>
                </a:solidFill>
                <a:effectLst/>
                <a:latin typeface="Times New Roman" panose="02020603050405020304" pitchFamily="18" charset="0"/>
                <a:ea typeface="Times New Roman" panose="02020603050405020304" pitchFamily="18" charset="0"/>
              </a:rPr>
              <a:t>, edited by K. E. Graf, C. V. </a:t>
            </a:r>
            <a:r>
              <a:rPr lang="en-US" sz="1200" kern="1400" dirty="0" err="1">
                <a:solidFill>
                  <a:srgbClr val="000000"/>
                </a:solidFill>
                <a:effectLst/>
                <a:latin typeface="Times New Roman" panose="02020603050405020304" pitchFamily="18" charset="0"/>
                <a:ea typeface="Times New Roman" panose="02020603050405020304" pitchFamily="18" charset="0"/>
              </a:rPr>
              <a:t>Ketron</a:t>
            </a:r>
            <a:r>
              <a:rPr lang="en-US" sz="1200" kern="1400" dirty="0">
                <a:solidFill>
                  <a:srgbClr val="000000"/>
                </a:solidFill>
                <a:effectLst/>
                <a:latin typeface="Times New Roman" panose="02020603050405020304" pitchFamily="18" charset="0"/>
                <a:ea typeface="Times New Roman" panose="02020603050405020304" pitchFamily="18" charset="0"/>
              </a:rPr>
              <a:t>, and M. R. Waters, 293-309. College Station, Texas: Center for the Study of the First Americans.</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dirty="0">
                <a:solidFill>
                  <a:srgbClr val="000000"/>
                </a:solidFill>
                <a:effectLst/>
                <a:latin typeface="Times New Roman" panose="02020603050405020304" pitchFamily="18" charset="0"/>
                <a:ea typeface="Calibri" panose="020F0502020204030204" pitchFamily="34" charset="0"/>
              </a:rPr>
              <a:t>Holman, J. A. 1970. “A Pleistocene Herpetofauna from Eddy County, New Mexico.” </a:t>
            </a:r>
            <a:r>
              <a:rPr lang="en-US" sz="1200" i="1" dirty="0">
                <a:solidFill>
                  <a:srgbClr val="000000"/>
                </a:solidFill>
                <a:effectLst/>
                <a:latin typeface="Times New Roman" panose="02020603050405020304" pitchFamily="18" charset="0"/>
                <a:ea typeface="Calibri" panose="020F0502020204030204" pitchFamily="34" charset="0"/>
              </a:rPr>
              <a:t>Texas Journal of Science</a:t>
            </a:r>
            <a:r>
              <a:rPr lang="en-US" sz="1200" dirty="0">
                <a:solidFill>
                  <a:srgbClr val="000000"/>
                </a:solidFill>
                <a:effectLst/>
                <a:latin typeface="Times New Roman" panose="02020603050405020304" pitchFamily="18" charset="0"/>
                <a:ea typeface="Calibri" panose="020F0502020204030204" pitchFamily="34" charset="0"/>
              </a:rPr>
              <a:t> 22: 29-39.</a:t>
            </a:r>
          </a:p>
        </p:txBody>
      </p:sp>
    </p:spTree>
    <p:extLst>
      <p:ext uri="{BB962C8B-B14F-4D97-AF65-F5344CB8AC3E}">
        <p14:creationId xmlns:p14="http://schemas.microsoft.com/office/powerpoint/2010/main" val="4122161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0ADAA-187C-48CD-9A63-58E13570E478}"/>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References</a:t>
            </a:r>
          </a:p>
        </p:txBody>
      </p:sp>
      <p:sp>
        <p:nvSpPr>
          <p:cNvPr id="6" name="Content Placeholder 5">
            <a:extLst>
              <a:ext uri="{FF2B5EF4-FFF2-40B4-BE49-F238E27FC236}">
                <a16:creationId xmlns:a16="http://schemas.microsoft.com/office/drawing/2014/main" id="{33BB96E6-75E4-4D7F-864C-F8D20BB7E6FB}"/>
              </a:ext>
            </a:extLst>
          </p:cNvPr>
          <p:cNvSpPr>
            <a:spLocks noGrp="1"/>
          </p:cNvSpPr>
          <p:nvPr>
            <p:ph idx="1"/>
          </p:nvPr>
        </p:nvSpPr>
        <p:spPr>
          <a:xfrm>
            <a:off x="0" y="1143001"/>
            <a:ext cx="12192000" cy="5714998"/>
          </a:xfrm>
        </p:spPr>
        <p:txBody>
          <a:bodyPr>
            <a:noAutofit/>
          </a:bodyPr>
          <a:lstStyle/>
          <a:p>
            <a:pPr marL="231775" marR="0" indent="-231775">
              <a:lnSpc>
                <a:spcPct val="100000"/>
              </a:lnSpc>
              <a:spcBef>
                <a:spcPts val="0"/>
              </a:spcBef>
              <a:spcAft>
                <a:spcPts val="0"/>
              </a:spcAft>
              <a:buNone/>
            </a:pPr>
            <a:r>
              <a:rPr lang="en-US" sz="1200" dirty="0">
                <a:solidFill>
                  <a:srgbClr val="000000"/>
                </a:solidFill>
                <a:effectLst/>
                <a:latin typeface="Times New Roman" panose="02020603050405020304" pitchFamily="18" charset="0"/>
                <a:ea typeface="Calibri" panose="020F0502020204030204" pitchFamily="34" charset="0"/>
              </a:rPr>
              <a:t>Howard, H. 1931. “</a:t>
            </a:r>
            <a:r>
              <a:rPr lang="en-US" sz="1200" i="1" dirty="0" err="1">
                <a:solidFill>
                  <a:srgbClr val="000000"/>
                </a:solidFill>
                <a:effectLst/>
                <a:latin typeface="Times New Roman" panose="02020603050405020304" pitchFamily="18" charset="0"/>
                <a:ea typeface="Calibri" panose="020F0502020204030204" pitchFamily="34" charset="0"/>
              </a:rPr>
              <a:t>Cryptoglaux</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funerea</a:t>
            </a:r>
            <a:r>
              <a:rPr lang="en-US" sz="1200" dirty="0">
                <a:solidFill>
                  <a:srgbClr val="000000"/>
                </a:solidFill>
                <a:effectLst/>
                <a:latin typeface="Times New Roman" panose="02020603050405020304" pitchFamily="18" charset="0"/>
                <a:ea typeface="Calibri" panose="020F0502020204030204" pitchFamily="34" charset="0"/>
              </a:rPr>
              <a:t> in New Mexico.” </a:t>
            </a:r>
            <a:r>
              <a:rPr lang="en-US" sz="1200" i="1" dirty="0">
                <a:solidFill>
                  <a:srgbClr val="000000"/>
                </a:solidFill>
                <a:effectLst/>
                <a:latin typeface="Times New Roman" panose="02020603050405020304" pitchFamily="18" charset="0"/>
                <a:ea typeface="Calibri" panose="020F0502020204030204" pitchFamily="34" charset="0"/>
              </a:rPr>
              <a:t>Condor</a:t>
            </a:r>
            <a:r>
              <a:rPr lang="en-US" sz="1200" dirty="0">
                <a:solidFill>
                  <a:srgbClr val="000000"/>
                </a:solidFill>
                <a:effectLst/>
                <a:latin typeface="Times New Roman" panose="02020603050405020304" pitchFamily="18" charset="0"/>
                <a:ea typeface="Calibri" panose="020F0502020204030204" pitchFamily="34" charset="0"/>
              </a:rPr>
              <a:t> 33: 216.</a:t>
            </a:r>
          </a:p>
          <a:p>
            <a:pPr marL="231775" marR="0" indent="-231775">
              <a:lnSpc>
                <a:spcPct val="100000"/>
              </a:lnSpc>
              <a:spcBef>
                <a:spcPts val="0"/>
              </a:spcBef>
              <a:spcAft>
                <a:spcPts val="0"/>
              </a:spcAft>
              <a:buNone/>
            </a:pPr>
            <a:r>
              <a:rPr lang="en-US" sz="1200" dirty="0">
                <a:solidFill>
                  <a:srgbClr val="000000"/>
                </a:solidFill>
                <a:effectLst/>
                <a:latin typeface="Times New Roman" panose="02020603050405020304" pitchFamily="18" charset="0"/>
                <a:ea typeface="Calibri" panose="020F0502020204030204" pitchFamily="34" charset="0"/>
              </a:rPr>
              <a:t>Howard, H. 1962. “Bird Remains from a Prehistoric Cave Deposit in Grant County, New Mexico.” </a:t>
            </a:r>
            <a:r>
              <a:rPr lang="en-US" sz="1200" i="1" dirty="0">
                <a:solidFill>
                  <a:srgbClr val="000000"/>
                </a:solidFill>
                <a:effectLst/>
                <a:latin typeface="Times New Roman" panose="02020603050405020304" pitchFamily="18" charset="0"/>
                <a:ea typeface="Calibri" panose="020F0502020204030204" pitchFamily="34" charset="0"/>
              </a:rPr>
              <a:t>Condor</a:t>
            </a:r>
            <a:r>
              <a:rPr lang="en-US" sz="1200" dirty="0">
                <a:solidFill>
                  <a:srgbClr val="000000"/>
                </a:solidFill>
                <a:effectLst/>
                <a:latin typeface="Times New Roman" panose="02020603050405020304" pitchFamily="18" charset="0"/>
                <a:ea typeface="Calibri" panose="020F0502020204030204" pitchFamily="34" charset="0"/>
              </a:rPr>
              <a:t> 64: 241-242.</a:t>
            </a:r>
          </a:p>
          <a:p>
            <a:pPr marL="231775" marR="0" indent="-231775">
              <a:lnSpc>
                <a:spcPct val="100000"/>
              </a:lnSpc>
              <a:spcBef>
                <a:spcPts val="0"/>
              </a:spcBef>
              <a:spcAft>
                <a:spcPts val="0"/>
              </a:spcAft>
              <a:buNone/>
            </a:pPr>
            <a:r>
              <a:rPr lang="en-US" sz="1200" dirty="0">
                <a:solidFill>
                  <a:srgbClr val="000000"/>
                </a:solidFill>
                <a:effectLst/>
                <a:latin typeface="Times New Roman" panose="02020603050405020304" pitchFamily="18" charset="0"/>
                <a:ea typeface="Calibri" panose="020F0502020204030204" pitchFamily="34" charset="0"/>
              </a:rPr>
              <a:t>Howard, H. 1963. “Fossil Birds from the Anza-Borrego Desert.” </a:t>
            </a:r>
            <a:r>
              <a:rPr lang="en-US" sz="1200" i="1" dirty="0">
                <a:solidFill>
                  <a:srgbClr val="000000"/>
                </a:solidFill>
                <a:effectLst/>
                <a:latin typeface="Times New Roman" panose="02020603050405020304" pitchFamily="18" charset="0"/>
                <a:ea typeface="Calibri" panose="020F0502020204030204" pitchFamily="34" charset="0"/>
              </a:rPr>
              <a:t>Natural History Museum of Los Angeles County Contributions in Science</a:t>
            </a:r>
            <a:r>
              <a:rPr lang="en-US" sz="1200" dirty="0">
                <a:solidFill>
                  <a:srgbClr val="000000"/>
                </a:solidFill>
                <a:effectLst/>
                <a:latin typeface="Times New Roman" panose="02020603050405020304" pitchFamily="18" charset="0"/>
                <a:ea typeface="Calibri" panose="020F0502020204030204" pitchFamily="34" charset="0"/>
              </a:rPr>
              <a:t> 73: 1-33.</a:t>
            </a:r>
          </a:p>
          <a:p>
            <a:pPr marL="231775" marR="0" indent="-231775">
              <a:lnSpc>
                <a:spcPct val="100000"/>
              </a:lnSpc>
              <a:spcBef>
                <a:spcPts val="0"/>
              </a:spcBef>
              <a:spcAft>
                <a:spcPts val="0"/>
              </a:spcAft>
              <a:buNone/>
            </a:pPr>
            <a:r>
              <a:rPr lang="en-US" sz="1200" dirty="0">
                <a:solidFill>
                  <a:srgbClr val="000000"/>
                </a:solidFill>
                <a:effectLst/>
                <a:latin typeface="Times New Roman" panose="02020603050405020304" pitchFamily="18" charset="0"/>
                <a:ea typeface="Calibri" panose="020F0502020204030204" pitchFamily="34" charset="0"/>
              </a:rPr>
              <a:t>Howard, H. 1964. “A New Species of the “Pigmy Goose,” </a:t>
            </a:r>
            <a:r>
              <a:rPr lang="en-US" sz="1200" i="1" dirty="0" err="1">
                <a:solidFill>
                  <a:srgbClr val="000000"/>
                </a:solidFill>
                <a:effectLst/>
                <a:latin typeface="Times New Roman" panose="02020603050405020304" pitchFamily="18" charset="0"/>
                <a:ea typeface="Calibri" panose="020F0502020204030204" pitchFamily="34" charset="0"/>
              </a:rPr>
              <a:t>Anabernicula</a:t>
            </a:r>
            <a:r>
              <a:rPr lang="en-US" sz="1200" dirty="0">
                <a:solidFill>
                  <a:srgbClr val="000000"/>
                </a:solidFill>
                <a:effectLst/>
                <a:latin typeface="Times New Roman" panose="02020603050405020304" pitchFamily="18" charset="0"/>
                <a:ea typeface="Calibri" panose="020F0502020204030204" pitchFamily="34" charset="0"/>
              </a:rPr>
              <a:t>, from the Oregon Pleistocene, with a Discussion of the Genus.” </a:t>
            </a:r>
            <a:r>
              <a:rPr lang="en-US" sz="1200" i="1" dirty="0">
                <a:solidFill>
                  <a:srgbClr val="000000"/>
                </a:solidFill>
                <a:effectLst/>
                <a:latin typeface="Times New Roman" panose="02020603050405020304" pitchFamily="18" charset="0"/>
                <a:ea typeface="Calibri" panose="020F0502020204030204" pitchFamily="34" charset="0"/>
              </a:rPr>
              <a:t>American Museum </a:t>
            </a:r>
            <a:r>
              <a:rPr lang="en-US" sz="1200" i="1" dirty="0" err="1">
                <a:solidFill>
                  <a:srgbClr val="000000"/>
                </a:solidFill>
                <a:effectLst/>
                <a:latin typeface="Times New Roman" panose="02020603050405020304" pitchFamily="18" charset="0"/>
                <a:ea typeface="Calibri" panose="020F0502020204030204" pitchFamily="34" charset="0"/>
              </a:rPr>
              <a:t>Novitates</a:t>
            </a:r>
            <a:r>
              <a:rPr lang="en-US" sz="1200" dirty="0">
                <a:solidFill>
                  <a:srgbClr val="000000"/>
                </a:solidFill>
                <a:effectLst/>
                <a:latin typeface="Times New Roman" panose="02020603050405020304" pitchFamily="18" charset="0"/>
                <a:ea typeface="Calibri" panose="020F0502020204030204" pitchFamily="34" charset="0"/>
              </a:rPr>
              <a:t> 2200: 1-14.</a:t>
            </a:r>
          </a:p>
          <a:p>
            <a:pPr marL="231775" marR="0" indent="-231775">
              <a:lnSpc>
                <a:spcPct val="100000"/>
              </a:lnSpc>
              <a:spcBef>
                <a:spcPts val="0"/>
              </a:spcBef>
              <a:spcAft>
                <a:spcPts val="0"/>
              </a:spcAft>
              <a:buNone/>
            </a:pPr>
            <a:r>
              <a:rPr lang="en-US" sz="1200" dirty="0">
                <a:solidFill>
                  <a:srgbClr val="000000"/>
                </a:solidFill>
                <a:effectLst/>
                <a:latin typeface="Times New Roman" panose="02020603050405020304" pitchFamily="18" charset="0"/>
                <a:ea typeface="Calibri" panose="020F0502020204030204" pitchFamily="34" charset="0"/>
              </a:rPr>
              <a:t>Howard, H. 1971. “Quaternary Avian Remains from Dark Canyon Cave, New Mexico.” </a:t>
            </a:r>
            <a:r>
              <a:rPr lang="en-US" sz="1200" i="1" dirty="0">
                <a:solidFill>
                  <a:srgbClr val="000000"/>
                </a:solidFill>
                <a:effectLst/>
                <a:latin typeface="Times New Roman" panose="02020603050405020304" pitchFamily="18" charset="0"/>
                <a:ea typeface="Calibri" panose="020F0502020204030204" pitchFamily="34" charset="0"/>
              </a:rPr>
              <a:t>Condor</a:t>
            </a:r>
            <a:r>
              <a:rPr lang="en-US" sz="1200" dirty="0">
                <a:solidFill>
                  <a:srgbClr val="000000"/>
                </a:solidFill>
                <a:effectLst/>
                <a:latin typeface="Times New Roman" panose="02020603050405020304" pitchFamily="18" charset="0"/>
                <a:ea typeface="Calibri" panose="020F0502020204030204" pitchFamily="34" charset="0"/>
              </a:rPr>
              <a:t> 73: 237-240.</a:t>
            </a:r>
          </a:p>
          <a:p>
            <a:pPr marL="231775" marR="0" indent="-231775">
              <a:lnSpc>
                <a:spcPct val="100000"/>
              </a:lnSpc>
              <a:spcBef>
                <a:spcPts val="0"/>
              </a:spcBef>
              <a:spcAft>
                <a:spcPts val="0"/>
              </a:spcAft>
              <a:buNone/>
            </a:pPr>
            <a:r>
              <a:rPr lang="en-US" sz="1200" dirty="0">
                <a:solidFill>
                  <a:srgbClr val="000000"/>
                </a:solidFill>
                <a:effectLst/>
                <a:latin typeface="Times New Roman" panose="02020603050405020304" pitchFamily="18" charset="0"/>
                <a:ea typeface="Calibri" panose="020F0502020204030204" pitchFamily="34" charset="0"/>
              </a:rPr>
              <a:t>Howard, H., and A. H. Miller. 1933. “Bird Remains from Cave Deposits in New Mexico.” </a:t>
            </a:r>
            <a:r>
              <a:rPr lang="en-US" sz="1200" i="1" dirty="0">
                <a:solidFill>
                  <a:srgbClr val="000000"/>
                </a:solidFill>
                <a:effectLst/>
                <a:latin typeface="Times New Roman" panose="02020603050405020304" pitchFamily="18" charset="0"/>
                <a:ea typeface="Calibri" panose="020F0502020204030204" pitchFamily="34" charset="0"/>
              </a:rPr>
              <a:t>Condor</a:t>
            </a:r>
            <a:r>
              <a:rPr lang="en-US" sz="1200" dirty="0">
                <a:solidFill>
                  <a:srgbClr val="000000"/>
                </a:solidFill>
                <a:effectLst/>
                <a:latin typeface="Times New Roman" panose="02020603050405020304" pitchFamily="18" charset="0"/>
                <a:ea typeface="Calibri" panose="020F0502020204030204" pitchFamily="34" charset="0"/>
              </a:rPr>
              <a:t> 35: 15-18.</a:t>
            </a: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Hutchison, J. H. 1987. “Moles of the </a:t>
            </a:r>
            <a:r>
              <a:rPr lang="en-US" sz="1200" i="1" kern="1400" dirty="0" err="1">
                <a:solidFill>
                  <a:srgbClr val="000000"/>
                </a:solidFill>
                <a:effectLst/>
                <a:latin typeface="Times New Roman" panose="02020603050405020304" pitchFamily="18" charset="0"/>
                <a:ea typeface="Times New Roman" panose="02020603050405020304" pitchFamily="18" charset="0"/>
              </a:rPr>
              <a:t>Scapanus</a:t>
            </a:r>
            <a:r>
              <a:rPr lang="en-US" sz="1200" i="1" kern="1400" dirty="0">
                <a:solidFill>
                  <a:srgbClr val="000000"/>
                </a:solidFill>
                <a:effectLst/>
                <a:latin typeface="Times New Roman" panose="02020603050405020304" pitchFamily="18" charset="0"/>
                <a:ea typeface="Times New Roman" panose="02020603050405020304" pitchFamily="18" charset="0"/>
              </a:rPr>
              <a:t> </a:t>
            </a:r>
            <a:r>
              <a:rPr lang="en-US" sz="1200" i="1" kern="1400" dirty="0" err="1">
                <a:solidFill>
                  <a:srgbClr val="000000"/>
                </a:solidFill>
                <a:effectLst/>
                <a:latin typeface="Times New Roman" panose="02020603050405020304" pitchFamily="18" charset="0"/>
                <a:ea typeface="Times New Roman" panose="02020603050405020304" pitchFamily="18" charset="0"/>
              </a:rPr>
              <a:t>laminatus</a:t>
            </a:r>
            <a:r>
              <a:rPr lang="en-US" sz="1200" kern="1400" dirty="0">
                <a:solidFill>
                  <a:srgbClr val="000000"/>
                </a:solidFill>
                <a:effectLst/>
                <a:latin typeface="Times New Roman" panose="02020603050405020304" pitchFamily="18" charset="0"/>
                <a:ea typeface="Times New Roman" panose="02020603050405020304" pitchFamily="18" charset="0"/>
              </a:rPr>
              <a:t> Group (Talpidae, </a:t>
            </a:r>
            <a:r>
              <a:rPr lang="en-US" sz="1200" kern="1400" dirty="0" err="1">
                <a:solidFill>
                  <a:srgbClr val="000000"/>
                </a:solidFill>
                <a:effectLst/>
                <a:latin typeface="Times New Roman" panose="02020603050405020304" pitchFamily="18" charset="0"/>
                <a:ea typeface="Times New Roman" panose="02020603050405020304" pitchFamily="18" charset="0"/>
              </a:rPr>
              <a:t>Insectivora</a:t>
            </a:r>
            <a:r>
              <a:rPr lang="en-US" sz="1200" kern="1400" dirty="0">
                <a:solidFill>
                  <a:srgbClr val="000000"/>
                </a:solidFill>
                <a:effectLst/>
                <a:latin typeface="Times New Roman" panose="02020603050405020304" pitchFamily="18" charset="0"/>
                <a:ea typeface="Times New Roman" panose="02020603050405020304" pitchFamily="18" charset="0"/>
              </a:rPr>
              <a:t>), from the Pliocene and Pleistocene of California.” </a:t>
            </a:r>
            <a:r>
              <a:rPr lang="en-US" sz="1200" i="1" kern="1400" dirty="0">
                <a:solidFill>
                  <a:srgbClr val="000000"/>
                </a:solidFill>
                <a:effectLst/>
                <a:latin typeface="Times New Roman" panose="02020603050405020304" pitchFamily="18" charset="0"/>
                <a:ea typeface="Times New Roman" panose="02020603050405020304" pitchFamily="18" charset="0"/>
              </a:rPr>
              <a:t>Natural History Museum of Los Angeles County Contributions in Science</a:t>
            </a:r>
            <a:r>
              <a:rPr lang="en-US" sz="1200" kern="1400" dirty="0">
                <a:solidFill>
                  <a:srgbClr val="000000"/>
                </a:solidFill>
                <a:effectLst/>
                <a:latin typeface="Times New Roman" panose="02020603050405020304" pitchFamily="18" charset="0"/>
                <a:ea typeface="Times New Roman" panose="02020603050405020304" pitchFamily="18" charset="0"/>
              </a:rPr>
              <a:t> 386: 1-15.</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ITIS. 2020. “Integrated Taxonomic Information System.” Accessed March 2, 2021. </a:t>
            </a:r>
            <a:r>
              <a:rPr lang="en-US" sz="1200" kern="1400" dirty="0">
                <a:solidFill>
                  <a:srgbClr val="000000"/>
                </a:solidFill>
                <a:latin typeface="Times New Roman" panose="02020603050405020304" pitchFamily="18" charset="0"/>
                <a:ea typeface="Times New Roman" panose="02020603050405020304" pitchFamily="18" charset="0"/>
              </a:rPr>
              <a:t>https://www.itis.gov</a:t>
            </a:r>
            <a:r>
              <a:rPr lang="en-US" sz="1200" kern="1400" dirty="0">
                <a:solidFill>
                  <a:srgbClr val="000000"/>
                </a:solidFill>
                <a:effectLst/>
                <a:latin typeface="Times New Roman" panose="02020603050405020304" pitchFamily="18" charset="0"/>
                <a:ea typeface="Times New Roman" panose="02020603050405020304" pitchFamily="18" charset="0"/>
              </a:rPr>
              <a:t>.</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Jefferson, G. T. 1987. “The Camp Cady Local Fauna: Paleoenvironment of the Lake </a:t>
            </a:r>
            <a:r>
              <a:rPr lang="en-US" sz="1200" kern="1400" dirty="0" err="1">
                <a:solidFill>
                  <a:srgbClr val="000000"/>
                </a:solidFill>
                <a:effectLst/>
                <a:latin typeface="Times New Roman" panose="02020603050405020304" pitchFamily="18" charset="0"/>
                <a:ea typeface="Times New Roman" panose="02020603050405020304" pitchFamily="18" charset="0"/>
              </a:rPr>
              <a:t>Manix</a:t>
            </a:r>
            <a:r>
              <a:rPr lang="en-US" sz="1200" kern="1400" dirty="0">
                <a:solidFill>
                  <a:srgbClr val="000000"/>
                </a:solidFill>
                <a:effectLst/>
                <a:latin typeface="Times New Roman" panose="02020603050405020304" pitchFamily="18" charset="0"/>
                <a:ea typeface="Times New Roman" panose="02020603050405020304" pitchFamily="18" charset="0"/>
              </a:rPr>
              <a:t> Basin.” </a:t>
            </a:r>
            <a:r>
              <a:rPr lang="en-US" sz="1200" i="1" kern="1400" dirty="0">
                <a:solidFill>
                  <a:srgbClr val="000000"/>
                </a:solidFill>
                <a:effectLst/>
                <a:latin typeface="Times New Roman" panose="02020603050405020304" pitchFamily="18" charset="0"/>
                <a:ea typeface="Times New Roman" panose="02020603050405020304" pitchFamily="18" charset="0"/>
              </a:rPr>
              <a:t>San Bernardino County Museum Association Quarterly</a:t>
            </a:r>
            <a:r>
              <a:rPr lang="en-US" sz="1200" kern="1400" dirty="0">
                <a:solidFill>
                  <a:srgbClr val="000000"/>
                </a:solidFill>
                <a:effectLst/>
                <a:latin typeface="Times New Roman" panose="02020603050405020304" pitchFamily="18" charset="0"/>
                <a:ea typeface="Times New Roman" panose="02020603050405020304" pitchFamily="18" charset="0"/>
              </a:rPr>
              <a:t> 34 (3-4): 3-35.</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Jefferson, G. T. 1991a. </a:t>
            </a:r>
            <a:r>
              <a:rPr lang="en-US" sz="1200" i="1" kern="1400" dirty="0">
                <a:solidFill>
                  <a:srgbClr val="000000"/>
                </a:solidFill>
                <a:effectLst/>
                <a:latin typeface="Times New Roman" panose="02020603050405020304" pitchFamily="18" charset="0"/>
                <a:ea typeface="Times New Roman" panose="02020603050405020304" pitchFamily="18" charset="0"/>
              </a:rPr>
              <a:t>A Catalogue of Late Quaternary Vertebrates from California. Part One, Nonmarine Lower Vertebrate and Avian Taxa</a:t>
            </a:r>
            <a:r>
              <a:rPr lang="en-US" sz="1200" kern="1400" dirty="0">
                <a:solidFill>
                  <a:srgbClr val="000000"/>
                </a:solidFill>
                <a:effectLst/>
                <a:latin typeface="Times New Roman" panose="02020603050405020304" pitchFamily="18" charset="0"/>
                <a:ea typeface="Times New Roman" panose="02020603050405020304" pitchFamily="18" charset="0"/>
              </a:rPr>
              <a:t>. Natural History Museum of Los Angeles County Technical Reports No. 5. Los Angeles: Natural History Museum of Los Angeles County.</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Jefferson, G. T. 1991b. </a:t>
            </a:r>
            <a:r>
              <a:rPr lang="en-US" sz="1200" i="1" kern="1400" dirty="0">
                <a:solidFill>
                  <a:srgbClr val="000000"/>
                </a:solidFill>
                <a:effectLst/>
                <a:latin typeface="Times New Roman" panose="02020603050405020304" pitchFamily="18" charset="0"/>
                <a:ea typeface="Times New Roman" panose="02020603050405020304" pitchFamily="18" charset="0"/>
              </a:rPr>
              <a:t>A Catalogue of Late Quaternary Vertebrates from California: Part Two, Mammals</a:t>
            </a:r>
            <a:r>
              <a:rPr lang="en-US" sz="1200" kern="1400" dirty="0">
                <a:solidFill>
                  <a:srgbClr val="000000"/>
                </a:solidFill>
                <a:effectLst/>
                <a:latin typeface="Times New Roman" panose="02020603050405020304" pitchFamily="18" charset="0"/>
                <a:ea typeface="Times New Roman" panose="02020603050405020304" pitchFamily="18" charset="0"/>
              </a:rPr>
              <a:t>. Natural History Museum of Los Angeles County Technical Reports No. 7. Los Angeles: Natural History Museum of Los Angeles County.</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Jefferson, G. T. 2006. “The Fossil Birds of Anza-Borrego.” In </a:t>
            </a:r>
            <a:r>
              <a:rPr lang="en-US" sz="1200" i="1" kern="1400" dirty="0">
                <a:solidFill>
                  <a:srgbClr val="000000"/>
                </a:solidFill>
                <a:effectLst/>
                <a:latin typeface="Times New Roman" panose="02020603050405020304" pitchFamily="18" charset="0"/>
                <a:ea typeface="Times New Roman" panose="02020603050405020304" pitchFamily="18" charset="0"/>
              </a:rPr>
              <a:t>Fossil Treasures of the Anza-Borrego Desert</a:t>
            </a:r>
            <a:r>
              <a:rPr lang="en-US" sz="1200" kern="1400" dirty="0">
                <a:solidFill>
                  <a:srgbClr val="000000"/>
                </a:solidFill>
                <a:effectLst/>
                <a:latin typeface="Times New Roman" panose="02020603050405020304" pitchFamily="18" charset="0"/>
                <a:ea typeface="Times New Roman" panose="02020603050405020304" pitchFamily="18" charset="0"/>
              </a:rPr>
              <a:t>, edited by G. T. Jefferson and L. Lindsay, 151-158. San Diego: Sunbelt Publications.</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Jefferson, G. T., H. G. McDonald, and S. D. Livingston. 2015. </a:t>
            </a:r>
            <a:r>
              <a:rPr lang="en-US" sz="1200" i="1" kern="1400" dirty="0">
                <a:solidFill>
                  <a:srgbClr val="000000"/>
                </a:solidFill>
                <a:effectLst/>
                <a:latin typeface="Times New Roman" panose="02020603050405020304" pitchFamily="18" charset="0"/>
                <a:ea typeface="Times New Roman" panose="02020603050405020304" pitchFamily="18" charset="0"/>
              </a:rPr>
              <a:t>Catalogue of Late Quaternary and Holocene Fossil Vertebrates from Nevada</a:t>
            </a:r>
            <a:r>
              <a:rPr lang="en-US" sz="1200" kern="1400" dirty="0">
                <a:solidFill>
                  <a:srgbClr val="000000"/>
                </a:solidFill>
                <a:effectLst/>
                <a:latin typeface="Times New Roman" panose="02020603050405020304" pitchFamily="18" charset="0"/>
                <a:ea typeface="Times New Roman" panose="02020603050405020304" pitchFamily="18" charset="0"/>
              </a:rPr>
              <a:t>. Nevada State Museum Occasional Papers No. 6. Carson City: Nevada State Museum.</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Jefferson, G. T., and A. E. Tejada-</a:t>
            </a:r>
            <a:r>
              <a:rPr lang="en-US" sz="1200" kern="1400" dirty="0" err="1">
                <a:solidFill>
                  <a:srgbClr val="000000"/>
                </a:solidFill>
                <a:effectLst/>
                <a:latin typeface="Times New Roman" panose="02020603050405020304" pitchFamily="18" charset="0"/>
                <a:ea typeface="Times New Roman" panose="02020603050405020304" pitchFamily="18" charset="0"/>
              </a:rPr>
              <a:t>Fiores</a:t>
            </a:r>
            <a:r>
              <a:rPr lang="en-US" sz="1200" kern="1400" dirty="0">
                <a:solidFill>
                  <a:srgbClr val="000000"/>
                </a:solidFill>
                <a:effectLst/>
                <a:latin typeface="Times New Roman" panose="02020603050405020304" pitchFamily="18" charset="0"/>
                <a:ea typeface="Times New Roman" panose="02020603050405020304" pitchFamily="18" charset="0"/>
              </a:rPr>
              <a:t>. 1993. “The Late Pleistocene Record of </a:t>
            </a:r>
            <a:r>
              <a:rPr lang="en-US" sz="1200" i="1" kern="1400" dirty="0" err="1">
                <a:solidFill>
                  <a:srgbClr val="000000"/>
                </a:solidFill>
                <a:effectLst/>
                <a:latin typeface="Times New Roman" panose="02020603050405020304" pitchFamily="18" charset="0"/>
                <a:ea typeface="Times New Roman" panose="02020603050405020304" pitchFamily="18" charset="0"/>
              </a:rPr>
              <a:t>Homotherium</a:t>
            </a:r>
            <a:r>
              <a:rPr lang="en-US" sz="1200" kern="1400" dirty="0">
                <a:solidFill>
                  <a:srgbClr val="000000"/>
                </a:solidFill>
                <a:effectLst/>
                <a:latin typeface="Times New Roman" panose="02020603050405020304" pitchFamily="18" charset="0"/>
                <a:ea typeface="Times New Roman" panose="02020603050405020304" pitchFamily="18" charset="0"/>
              </a:rPr>
              <a:t> (Felidae: </a:t>
            </a:r>
            <a:r>
              <a:rPr lang="en-US" sz="1200" kern="1400" dirty="0" err="1">
                <a:solidFill>
                  <a:srgbClr val="000000"/>
                </a:solidFill>
                <a:effectLst/>
                <a:latin typeface="Times New Roman" panose="02020603050405020304" pitchFamily="18" charset="0"/>
                <a:ea typeface="Times New Roman" panose="02020603050405020304" pitchFamily="18" charset="0"/>
              </a:rPr>
              <a:t>Machairodontinae</a:t>
            </a:r>
            <a:r>
              <a:rPr lang="en-US" sz="1200" kern="1400" dirty="0">
                <a:solidFill>
                  <a:srgbClr val="000000"/>
                </a:solidFill>
                <a:effectLst/>
                <a:latin typeface="Times New Roman" panose="02020603050405020304" pitchFamily="18" charset="0"/>
                <a:ea typeface="Times New Roman" panose="02020603050405020304" pitchFamily="18" charset="0"/>
              </a:rPr>
              <a:t>) in the Southwestern United States.” </a:t>
            </a:r>
            <a:r>
              <a:rPr lang="en-US" sz="1200" i="1" kern="1400" dirty="0" err="1">
                <a:solidFill>
                  <a:srgbClr val="000000"/>
                </a:solidFill>
                <a:effectLst/>
                <a:latin typeface="Times New Roman" panose="02020603050405020304" pitchFamily="18" charset="0"/>
                <a:ea typeface="Times New Roman" panose="02020603050405020304" pitchFamily="18" charset="0"/>
              </a:rPr>
              <a:t>PaleoBios</a:t>
            </a:r>
            <a:r>
              <a:rPr lang="en-US" sz="1200" kern="1400" dirty="0">
                <a:solidFill>
                  <a:srgbClr val="000000"/>
                </a:solidFill>
                <a:effectLst/>
                <a:latin typeface="Times New Roman" panose="02020603050405020304" pitchFamily="18" charset="0"/>
                <a:ea typeface="Times New Roman" panose="02020603050405020304" pitchFamily="18" charset="0"/>
              </a:rPr>
              <a:t> 15: 37-46.</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Johnson, N. M., N. D. Opdyke, and E. H. Lindsay. 1975. “Magnetic Polarity Stratigraphy of Pliocene-Pleistocene Terrestrial Deposits and Vertebrate Faunas, San Pedro Valley, Arizona.” </a:t>
            </a:r>
            <a:r>
              <a:rPr lang="en-US" sz="1200" i="1" kern="1400" dirty="0">
                <a:solidFill>
                  <a:srgbClr val="000000"/>
                </a:solidFill>
                <a:effectLst/>
                <a:latin typeface="Times New Roman" panose="02020603050405020304" pitchFamily="18" charset="0"/>
                <a:ea typeface="Times New Roman" panose="02020603050405020304" pitchFamily="18" charset="0"/>
              </a:rPr>
              <a:t>Geological Society of America Bulletin</a:t>
            </a:r>
            <a:r>
              <a:rPr lang="en-US" sz="1200" kern="1400" dirty="0">
                <a:solidFill>
                  <a:srgbClr val="000000"/>
                </a:solidFill>
                <a:effectLst/>
                <a:latin typeface="Times New Roman" panose="02020603050405020304" pitchFamily="18" charset="0"/>
                <a:ea typeface="Times New Roman" panose="02020603050405020304" pitchFamily="18" charset="0"/>
              </a:rPr>
              <a:t> 86: 5-12.</a:t>
            </a:r>
          </a:p>
          <a:p>
            <a:pPr marL="231775" marR="0" indent="-231775">
              <a:lnSpc>
                <a:spcPct val="100000"/>
              </a:lnSpc>
              <a:spcBef>
                <a:spcPts val="0"/>
              </a:spcBef>
              <a:spcAft>
                <a:spcPts val="0"/>
              </a:spcAft>
              <a:buNone/>
            </a:pPr>
            <a:r>
              <a:rPr lang="en-US" sz="1200" kern="0" dirty="0" err="1">
                <a:solidFill>
                  <a:srgbClr val="000000"/>
                </a:solidFill>
                <a:effectLst/>
                <a:latin typeface="Times New Roman" panose="02020603050405020304" pitchFamily="18" charset="0"/>
                <a:ea typeface="Calibri" panose="020F0502020204030204" pitchFamily="34" charset="0"/>
              </a:rPr>
              <a:t>LaViolette</a:t>
            </a:r>
            <a:r>
              <a:rPr lang="en-US" sz="1200" kern="0" dirty="0">
                <a:solidFill>
                  <a:srgbClr val="000000"/>
                </a:solidFill>
                <a:effectLst/>
                <a:latin typeface="Times New Roman" panose="02020603050405020304" pitchFamily="18" charset="0"/>
                <a:ea typeface="Calibri" panose="020F0502020204030204" pitchFamily="34" charset="0"/>
              </a:rPr>
              <a:t>, P. A. 1987. “Cosmic-Ray Volleys from the Galactic Center and Their Recent Impact on the Earth Environment.” </a:t>
            </a:r>
            <a:r>
              <a:rPr lang="en-US" sz="1200" i="1" kern="0" dirty="0">
                <a:solidFill>
                  <a:srgbClr val="000000"/>
                </a:solidFill>
                <a:effectLst/>
                <a:latin typeface="Times New Roman" panose="02020603050405020304" pitchFamily="18" charset="0"/>
                <a:ea typeface="Calibri" panose="020F0502020204030204" pitchFamily="34" charset="0"/>
              </a:rPr>
              <a:t>Earth, Moon, and Planets </a:t>
            </a:r>
            <a:r>
              <a:rPr lang="en-US" sz="1200" kern="0" dirty="0">
                <a:solidFill>
                  <a:srgbClr val="000000"/>
                </a:solidFill>
                <a:effectLst/>
                <a:latin typeface="Times New Roman" panose="02020603050405020304" pitchFamily="18" charset="0"/>
                <a:ea typeface="Calibri" panose="020F0502020204030204" pitchFamily="34" charset="0"/>
              </a:rPr>
              <a:t>37: 241-286.</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0" dirty="0" err="1">
                <a:solidFill>
                  <a:srgbClr val="000000"/>
                </a:solidFill>
                <a:effectLst/>
                <a:latin typeface="Times New Roman" panose="02020603050405020304" pitchFamily="18" charset="0"/>
                <a:ea typeface="Calibri" panose="020F0502020204030204" pitchFamily="34" charset="0"/>
              </a:rPr>
              <a:t>LaViolette</a:t>
            </a:r>
            <a:r>
              <a:rPr lang="en-US" sz="1200" kern="0" dirty="0">
                <a:solidFill>
                  <a:srgbClr val="000000"/>
                </a:solidFill>
                <a:effectLst/>
                <a:latin typeface="Times New Roman" panose="02020603050405020304" pitchFamily="18" charset="0"/>
                <a:ea typeface="Calibri" panose="020F0502020204030204" pitchFamily="34" charset="0"/>
              </a:rPr>
              <a:t>, P. A. 2011. “Evidence for a Solar Flare Cause of the Pleistocene Mass Extinction.” </a:t>
            </a:r>
            <a:r>
              <a:rPr lang="en-US" sz="1200" i="1" kern="0" dirty="0">
                <a:solidFill>
                  <a:srgbClr val="000000"/>
                </a:solidFill>
                <a:effectLst/>
                <a:latin typeface="Times New Roman" panose="02020603050405020304" pitchFamily="18" charset="0"/>
                <a:ea typeface="Calibri" panose="020F0502020204030204" pitchFamily="34" charset="0"/>
              </a:rPr>
              <a:t>Radiocarbon </a:t>
            </a:r>
            <a:r>
              <a:rPr lang="en-US" sz="1200" kern="0" dirty="0">
                <a:solidFill>
                  <a:srgbClr val="000000"/>
                </a:solidFill>
                <a:effectLst/>
                <a:latin typeface="Times New Roman" panose="02020603050405020304" pitchFamily="18" charset="0"/>
                <a:ea typeface="Calibri" panose="020F0502020204030204" pitchFamily="34" charset="0"/>
              </a:rPr>
              <a:t>53: 303-323.</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Logan, L. E. 1981. “The Mammalian Fossils of Muskox Cave, Eddy County, New Mexico.” </a:t>
            </a:r>
            <a:r>
              <a:rPr lang="en-US" sz="1200" i="1" kern="1400" dirty="0">
                <a:solidFill>
                  <a:srgbClr val="000000"/>
                </a:solidFill>
                <a:effectLst/>
                <a:latin typeface="Times New Roman" panose="02020603050405020304" pitchFamily="18" charset="0"/>
                <a:ea typeface="Times New Roman" panose="02020603050405020304" pitchFamily="18" charset="0"/>
              </a:rPr>
              <a:t>Proceedings of the Eighth International Congress of Speleology</a:t>
            </a:r>
            <a:r>
              <a:rPr lang="en-US" sz="1200" kern="1400" dirty="0">
                <a:solidFill>
                  <a:srgbClr val="000000"/>
                </a:solidFill>
                <a:effectLst/>
                <a:latin typeface="Times New Roman" panose="02020603050405020304" pitchFamily="18" charset="0"/>
                <a:ea typeface="Times New Roman" panose="02020603050405020304" pitchFamily="18" charset="0"/>
              </a:rPr>
              <a:t> 1: 159-160.</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Logan, L. E. 1983. “</a:t>
            </a:r>
            <a:r>
              <a:rPr lang="en-US" sz="1200" kern="1400" dirty="0" err="1">
                <a:solidFill>
                  <a:srgbClr val="000000"/>
                </a:solidFill>
                <a:effectLst/>
                <a:latin typeface="Times New Roman" panose="02020603050405020304" pitchFamily="18" charset="0"/>
                <a:ea typeface="Times New Roman" panose="02020603050405020304" pitchFamily="18" charset="0"/>
              </a:rPr>
              <a:t>Paleoecological</a:t>
            </a:r>
            <a:r>
              <a:rPr lang="en-US" sz="1200" kern="1400" dirty="0">
                <a:solidFill>
                  <a:srgbClr val="000000"/>
                </a:solidFill>
                <a:effectLst/>
                <a:latin typeface="Times New Roman" panose="02020603050405020304" pitchFamily="18" charset="0"/>
                <a:ea typeface="Times New Roman" panose="02020603050405020304" pitchFamily="18" charset="0"/>
              </a:rPr>
              <a:t> Implications of the Mammalian Fauna of Lower Sloth Cave, Guadalupe Mountains, Texas.” </a:t>
            </a:r>
            <a:r>
              <a:rPr lang="en-US" sz="1200" i="1" kern="1400" dirty="0">
                <a:solidFill>
                  <a:srgbClr val="000000"/>
                </a:solidFill>
                <a:effectLst/>
                <a:latin typeface="Times New Roman" panose="02020603050405020304" pitchFamily="18" charset="0"/>
                <a:ea typeface="Times New Roman" panose="02020603050405020304" pitchFamily="18" charset="0"/>
              </a:rPr>
              <a:t>National Speleological Society Bulletin</a:t>
            </a:r>
            <a:r>
              <a:rPr lang="en-US" sz="1200" kern="1400" dirty="0">
                <a:solidFill>
                  <a:srgbClr val="000000"/>
                </a:solidFill>
                <a:effectLst/>
                <a:latin typeface="Times New Roman" panose="02020603050405020304" pitchFamily="18" charset="0"/>
                <a:ea typeface="Times New Roman" panose="02020603050405020304" pitchFamily="18" charset="0"/>
              </a:rPr>
              <a:t> 45: 3-11.</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Lucas, S. G., T. E. Williamson, and J. </a:t>
            </a:r>
            <a:r>
              <a:rPr lang="en-US" sz="1200" kern="1400" dirty="0" err="1">
                <a:solidFill>
                  <a:srgbClr val="000000"/>
                </a:solidFill>
                <a:effectLst/>
                <a:latin typeface="Times New Roman" panose="02020603050405020304" pitchFamily="18" charset="0"/>
                <a:ea typeface="Times New Roman" panose="02020603050405020304" pitchFamily="18" charset="0"/>
              </a:rPr>
              <a:t>Sobus</a:t>
            </a:r>
            <a:r>
              <a:rPr lang="en-US" sz="1200" kern="1400" dirty="0">
                <a:solidFill>
                  <a:srgbClr val="000000"/>
                </a:solidFill>
                <a:effectLst/>
                <a:latin typeface="Times New Roman" panose="02020603050405020304" pitchFamily="18" charset="0"/>
                <a:ea typeface="Times New Roman" panose="02020603050405020304" pitchFamily="18" charset="0"/>
              </a:rPr>
              <a:t>. 1993. “</a:t>
            </a:r>
            <a:r>
              <a:rPr lang="en-US" sz="1200" kern="1400" dirty="0" err="1">
                <a:solidFill>
                  <a:srgbClr val="000000"/>
                </a:solidFill>
                <a:effectLst/>
                <a:latin typeface="Times New Roman" panose="02020603050405020304" pitchFamily="18" charset="0"/>
                <a:ea typeface="Times New Roman" panose="02020603050405020304" pitchFamily="18" charset="0"/>
              </a:rPr>
              <a:t>Plio</a:t>
            </a:r>
            <a:r>
              <a:rPr lang="en-US" sz="1200" kern="1400" dirty="0">
                <a:solidFill>
                  <a:srgbClr val="000000"/>
                </a:solidFill>
                <a:effectLst/>
                <a:latin typeface="Times New Roman" panose="02020603050405020304" pitchFamily="18" charset="0"/>
                <a:ea typeface="Times New Roman" panose="02020603050405020304" pitchFamily="18" charset="0"/>
              </a:rPr>
              <a:t>-Pleistocene Stratigraphy, Paleoecology, and Mammalian Biochronology, Tijeras Arroyo, Albuquerque Area, New Mexico.” </a:t>
            </a:r>
            <a:r>
              <a:rPr lang="en-US" sz="1200" i="1" kern="1400" dirty="0">
                <a:solidFill>
                  <a:srgbClr val="000000"/>
                </a:solidFill>
                <a:effectLst/>
                <a:latin typeface="Times New Roman" panose="02020603050405020304" pitchFamily="18" charset="0"/>
                <a:ea typeface="Times New Roman" panose="02020603050405020304" pitchFamily="18" charset="0"/>
              </a:rPr>
              <a:t>New Mexico Geology</a:t>
            </a:r>
            <a:r>
              <a:rPr lang="en-US" sz="1200" kern="1400" dirty="0">
                <a:solidFill>
                  <a:srgbClr val="000000"/>
                </a:solidFill>
                <a:effectLst/>
                <a:latin typeface="Times New Roman" panose="02020603050405020304" pitchFamily="18" charset="0"/>
                <a:ea typeface="Times New Roman" panose="02020603050405020304" pitchFamily="18" charset="0"/>
              </a:rPr>
              <a:t> 15: 1-8.</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MacPhee, R. D. E., and P. A. Marx. 1997. “The 40,000-Year Plague: Humans, </a:t>
            </a:r>
            <a:r>
              <a:rPr lang="en-US" sz="1200" kern="0" dirty="0" err="1">
                <a:solidFill>
                  <a:srgbClr val="000000"/>
                </a:solidFill>
                <a:effectLst/>
                <a:latin typeface="Times New Roman" panose="02020603050405020304" pitchFamily="18" charset="0"/>
                <a:ea typeface="Calibri" panose="020F0502020204030204" pitchFamily="34" charset="0"/>
              </a:rPr>
              <a:t>Hyperdisease</a:t>
            </a:r>
            <a:r>
              <a:rPr lang="en-US" sz="1200" kern="0" dirty="0">
                <a:solidFill>
                  <a:srgbClr val="000000"/>
                </a:solidFill>
                <a:effectLst/>
                <a:latin typeface="Times New Roman" panose="02020603050405020304" pitchFamily="18" charset="0"/>
                <a:ea typeface="Calibri" panose="020F0502020204030204" pitchFamily="34" charset="0"/>
              </a:rPr>
              <a:t>, and First-Contact Extinctions.” In </a:t>
            </a:r>
            <a:r>
              <a:rPr lang="en-US" sz="1200" i="1" kern="0" dirty="0">
                <a:solidFill>
                  <a:srgbClr val="000000"/>
                </a:solidFill>
                <a:effectLst/>
                <a:latin typeface="Times New Roman" panose="02020603050405020304" pitchFamily="18" charset="0"/>
                <a:ea typeface="Calibri" panose="020F0502020204030204" pitchFamily="34" charset="0"/>
              </a:rPr>
              <a:t>Natural Change and Human Impact in Madagascar</a:t>
            </a:r>
            <a:r>
              <a:rPr lang="en-US" sz="1200" kern="0" dirty="0">
                <a:solidFill>
                  <a:srgbClr val="000000"/>
                </a:solidFill>
                <a:effectLst/>
                <a:latin typeface="Times New Roman" panose="02020603050405020304" pitchFamily="18" charset="0"/>
                <a:ea typeface="Calibri" panose="020F0502020204030204" pitchFamily="34" charset="0"/>
              </a:rPr>
              <a:t>, edited by S. M. Goodman and B. D. Patterson, 169-217. Washington: Smithsonian Institution Press.</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Madden, C. T. 1986. “</a:t>
            </a:r>
            <a:r>
              <a:rPr lang="en-US" sz="1200" i="1" kern="1400" dirty="0" err="1">
                <a:solidFill>
                  <a:srgbClr val="000000"/>
                </a:solidFill>
                <a:effectLst/>
                <a:latin typeface="Times New Roman" panose="02020603050405020304" pitchFamily="18" charset="0"/>
                <a:ea typeface="Times New Roman" panose="02020603050405020304" pitchFamily="18" charset="0"/>
              </a:rPr>
              <a:t>Stegomastodon</a:t>
            </a:r>
            <a:r>
              <a:rPr lang="en-US" sz="1200" kern="1400" dirty="0">
                <a:solidFill>
                  <a:srgbClr val="000000"/>
                </a:solidFill>
                <a:effectLst/>
                <a:latin typeface="Times New Roman" panose="02020603050405020304" pitchFamily="18" charset="0"/>
                <a:ea typeface="Times New Roman" panose="02020603050405020304" pitchFamily="18" charset="0"/>
              </a:rPr>
              <a:t> Associated with </a:t>
            </a:r>
            <a:r>
              <a:rPr lang="en-US" sz="1200" i="1" kern="1400" dirty="0" err="1">
                <a:solidFill>
                  <a:srgbClr val="000000"/>
                </a:solidFill>
                <a:effectLst/>
                <a:latin typeface="Times New Roman" panose="02020603050405020304" pitchFamily="18" charset="0"/>
                <a:ea typeface="Times New Roman" panose="02020603050405020304" pitchFamily="18" charset="0"/>
              </a:rPr>
              <a:t>Mammuthus</a:t>
            </a:r>
            <a:r>
              <a:rPr lang="en-US" sz="1200" kern="1400" dirty="0">
                <a:solidFill>
                  <a:srgbClr val="000000"/>
                </a:solidFill>
                <a:effectLst/>
                <a:latin typeface="Times New Roman" panose="02020603050405020304" pitchFamily="18" charset="0"/>
                <a:ea typeface="Times New Roman" panose="02020603050405020304" pitchFamily="18" charset="0"/>
              </a:rPr>
              <a:t> in Arizona during the Quaternary.” </a:t>
            </a:r>
            <a:r>
              <a:rPr lang="en-US" sz="1200" i="1" kern="1400" dirty="0">
                <a:solidFill>
                  <a:srgbClr val="000000"/>
                </a:solidFill>
                <a:effectLst/>
                <a:latin typeface="Times New Roman" panose="02020603050405020304" pitchFamily="18" charset="0"/>
                <a:ea typeface="Times New Roman" panose="02020603050405020304" pitchFamily="18" charset="0"/>
              </a:rPr>
              <a:t>Quaternary Research</a:t>
            </a:r>
            <a:r>
              <a:rPr lang="en-US" sz="1200" kern="1400" dirty="0">
                <a:solidFill>
                  <a:srgbClr val="000000"/>
                </a:solidFill>
                <a:effectLst/>
                <a:latin typeface="Times New Roman" panose="02020603050405020304" pitchFamily="18" charset="0"/>
                <a:ea typeface="Times New Roman" panose="02020603050405020304" pitchFamily="18" charset="0"/>
              </a:rPr>
              <a:t> 26: 266-271.</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Mallouf</a:t>
            </a:r>
            <a:r>
              <a:rPr lang="en-US" sz="1200" kern="1400" dirty="0">
                <a:solidFill>
                  <a:srgbClr val="000000"/>
                </a:solidFill>
                <a:effectLst/>
                <a:latin typeface="Times New Roman" panose="02020603050405020304" pitchFamily="18" charset="0"/>
                <a:ea typeface="Times New Roman" panose="02020603050405020304" pitchFamily="18" charset="0"/>
              </a:rPr>
              <a:t>, R. 2001. “CBBS Continues Search for Early Paleoindians in the Big Bend.” </a:t>
            </a:r>
            <a:r>
              <a:rPr lang="en-US" sz="1200" i="1" kern="1400" dirty="0">
                <a:solidFill>
                  <a:srgbClr val="000000"/>
                </a:solidFill>
                <a:effectLst/>
                <a:latin typeface="Times New Roman" panose="02020603050405020304" pitchFamily="18" charset="0"/>
                <a:ea typeface="Times New Roman" panose="02020603050405020304" pitchFamily="18" charset="0"/>
              </a:rPr>
              <a:t>La Vista de la Frontera</a:t>
            </a:r>
            <a:r>
              <a:rPr lang="en-US" sz="1200" kern="1400" dirty="0">
                <a:solidFill>
                  <a:srgbClr val="000000"/>
                </a:solidFill>
                <a:effectLst/>
                <a:latin typeface="Times New Roman" panose="02020603050405020304" pitchFamily="18" charset="0"/>
                <a:ea typeface="Times New Roman" panose="02020603050405020304" pitchFamily="18" charset="0"/>
              </a:rPr>
              <a:t> 14: 1-2.</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Martin, P. S. 1967. “Prehistoric Overkill.” In </a:t>
            </a:r>
            <a:r>
              <a:rPr lang="en-US" sz="1200" i="1" kern="1400" dirty="0">
                <a:solidFill>
                  <a:srgbClr val="000000"/>
                </a:solidFill>
                <a:effectLst/>
                <a:latin typeface="Times New Roman" panose="02020603050405020304" pitchFamily="18" charset="0"/>
                <a:ea typeface="Times New Roman" panose="02020603050405020304" pitchFamily="18" charset="0"/>
              </a:rPr>
              <a:t>Pleistocene Extinctions: The Search for a Cause</a:t>
            </a:r>
            <a:r>
              <a:rPr lang="en-US" sz="1200" kern="1400" dirty="0">
                <a:solidFill>
                  <a:srgbClr val="000000"/>
                </a:solidFill>
                <a:effectLst/>
                <a:latin typeface="Times New Roman" panose="02020603050405020304" pitchFamily="18" charset="0"/>
                <a:ea typeface="Times New Roman" panose="02020603050405020304" pitchFamily="18" charset="0"/>
              </a:rPr>
              <a:t>, edited by P. S. Martin and H. E. Wright, 75-120. New Haven: Yale University Press.</a:t>
            </a:r>
            <a:endParaRPr lang="en-US" sz="1200" kern="1400" dirty="0">
              <a:solidFill>
                <a:srgbClr val="000000"/>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48109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0ADAA-187C-48CD-9A63-58E13570E478}"/>
              </a:ext>
            </a:extLst>
          </p:cNvPr>
          <p:cNvSpPr>
            <a:spLocks noGrp="1"/>
          </p:cNvSpPr>
          <p:nvPr>
            <p:ph type="title"/>
          </p:nvPr>
        </p:nvSpPr>
        <p:spPr>
          <a:xfrm>
            <a:off x="0" y="1"/>
            <a:ext cx="12192000" cy="1097280"/>
          </a:xfrm>
        </p:spPr>
        <p:txBody>
          <a:bodyPr/>
          <a:lstStyle/>
          <a:p>
            <a:pPr algn="ctr"/>
            <a:r>
              <a:rPr lang="en-US" dirty="0">
                <a:latin typeface="Times New Roman" panose="02020603050405020304" pitchFamily="18" charset="0"/>
                <a:cs typeface="Times New Roman" panose="02020603050405020304" pitchFamily="18" charset="0"/>
              </a:rPr>
              <a:t>References</a:t>
            </a:r>
          </a:p>
        </p:txBody>
      </p:sp>
      <p:sp>
        <p:nvSpPr>
          <p:cNvPr id="6" name="Content Placeholder 5">
            <a:extLst>
              <a:ext uri="{FF2B5EF4-FFF2-40B4-BE49-F238E27FC236}">
                <a16:creationId xmlns:a16="http://schemas.microsoft.com/office/drawing/2014/main" id="{33BB96E6-75E4-4D7F-864C-F8D20BB7E6FB}"/>
              </a:ext>
            </a:extLst>
          </p:cNvPr>
          <p:cNvSpPr>
            <a:spLocks noGrp="1"/>
          </p:cNvSpPr>
          <p:nvPr>
            <p:ph idx="1"/>
          </p:nvPr>
        </p:nvSpPr>
        <p:spPr>
          <a:xfrm>
            <a:off x="0" y="1097281"/>
            <a:ext cx="12192000" cy="5760718"/>
          </a:xfrm>
        </p:spPr>
        <p:txBody>
          <a:bodyPr>
            <a:noAutofit/>
          </a:bodyPr>
          <a:lstStyle/>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Martin, P. S. 1984. “Prehistoric Overkill: The Global Model.” In </a:t>
            </a:r>
            <a:r>
              <a:rPr lang="en-US" sz="1200" i="1" kern="1400" dirty="0">
                <a:solidFill>
                  <a:srgbClr val="000000"/>
                </a:solidFill>
                <a:effectLst/>
                <a:latin typeface="Times New Roman" panose="02020603050405020304" pitchFamily="18" charset="0"/>
                <a:ea typeface="Times New Roman" panose="02020603050405020304" pitchFamily="18" charset="0"/>
              </a:rPr>
              <a:t>Quaternary Extinctions: A Prehistoric Revolution</a:t>
            </a:r>
            <a:r>
              <a:rPr lang="en-US" sz="1200" kern="1400" dirty="0">
                <a:solidFill>
                  <a:srgbClr val="000000"/>
                </a:solidFill>
                <a:effectLst/>
                <a:latin typeface="Times New Roman" panose="02020603050405020304" pitchFamily="18" charset="0"/>
                <a:ea typeface="Times New Roman" panose="02020603050405020304" pitchFamily="18" charset="0"/>
              </a:rPr>
              <a:t>, edited by P. S. Martin and R. G. Klein, 354-403. Tucson: University of Arizona Press.</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Martin, P. S. 1994. “Who or What Destroyed Our Megafauna?” </a:t>
            </a:r>
            <a:r>
              <a:rPr lang="en-US" sz="1200" i="1" kern="1400" dirty="0">
                <a:solidFill>
                  <a:srgbClr val="000000"/>
                </a:solidFill>
                <a:effectLst/>
                <a:latin typeface="Times New Roman" panose="02020603050405020304" pitchFamily="18" charset="0"/>
                <a:ea typeface="Times New Roman" panose="02020603050405020304" pitchFamily="18" charset="0"/>
              </a:rPr>
              <a:t>Proceedings of the Fossils of Arizona Symposium </a:t>
            </a:r>
            <a:r>
              <a:rPr lang="en-US" sz="1200" kern="1400" dirty="0">
                <a:solidFill>
                  <a:srgbClr val="000000"/>
                </a:solidFill>
                <a:effectLst/>
                <a:latin typeface="Times New Roman" panose="02020603050405020304" pitchFamily="18" charset="0"/>
                <a:ea typeface="Times New Roman" panose="02020603050405020304" pitchFamily="18" charset="0"/>
              </a:rPr>
              <a:t>2: 91-102.</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Martin, P. S. 2005. </a:t>
            </a:r>
            <a:r>
              <a:rPr lang="en-US" sz="1200" i="1" kern="1400" dirty="0">
                <a:solidFill>
                  <a:srgbClr val="000000"/>
                </a:solidFill>
                <a:effectLst/>
                <a:latin typeface="Times New Roman" panose="02020603050405020304" pitchFamily="18" charset="0"/>
                <a:ea typeface="Times New Roman" panose="02020603050405020304" pitchFamily="18" charset="0"/>
              </a:rPr>
              <a:t>Twilight of the Mammoths: Ice Age Extinctions and the Rewilding of America</a:t>
            </a:r>
            <a:r>
              <a:rPr lang="en-US" sz="1200" kern="1400" dirty="0">
                <a:solidFill>
                  <a:srgbClr val="000000"/>
                </a:solidFill>
                <a:effectLst/>
                <a:latin typeface="Times New Roman" panose="02020603050405020304" pitchFamily="18" charset="0"/>
                <a:ea typeface="Times New Roman" panose="02020603050405020304" pitchFamily="18" charset="0"/>
              </a:rPr>
              <a:t>. Berkeley: University of California Press.</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Mawby</a:t>
            </a:r>
            <a:r>
              <a:rPr lang="en-US" sz="1200" kern="1400" dirty="0">
                <a:solidFill>
                  <a:srgbClr val="000000"/>
                </a:solidFill>
                <a:effectLst/>
                <a:latin typeface="Times New Roman" panose="02020603050405020304" pitchFamily="18" charset="0"/>
                <a:ea typeface="Times New Roman" panose="02020603050405020304" pitchFamily="18" charset="0"/>
              </a:rPr>
              <a:t>, J. E. 1967. “Fossil Vertebrates of the Tule Springs Site, Nevada.” </a:t>
            </a:r>
            <a:r>
              <a:rPr lang="en-US" sz="1200" i="1" kern="1400" dirty="0">
                <a:solidFill>
                  <a:srgbClr val="000000"/>
                </a:solidFill>
                <a:effectLst/>
                <a:latin typeface="Times New Roman" panose="02020603050405020304" pitchFamily="18" charset="0"/>
                <a:ea typeface="Times New Roman" panose="02020603050405020304" pitchFamily="18" charset="0"/>
              </a:rPr>
              <a:t>Nevada State Museum Anthropological Papers</a:t>
            </a:r>
            <a:r>
              <a:rPr lang="en-US" sz="1200" kern="1400" dirty="0">
                <a:solidFill>
                  <a:srgbClr val="000000"/>
                </a:solidFill>
                <a:effectLst/>
                <a:latin typeface="Times New Roman" panose="02020603050405020304" pitchFamily="18" charset="0"/>
                <a:ea typeface="Times New Roman" panose="02020603050405020304" pitchFamily="18" charset="0"/>
              </a:rPr>
              <a:t> 13: 106-128.</a:t>
            </a:r>
            <a:endParaRPr lang="en-US" sz="1200" kern="1400" dirty="0">
              <a:solidFill>
                <a:srgbClr val="000000"/>
              </a:solidFill>
              <a:latin typeface="Calibri" panose="020F0502020204030204" pitchFamily="34" charset="0"/>
              <a:ea typeface="Times New Roman" panose="02020603050405020304" pitchFamily="18" charset="0"/>
            </a:endParaRPr>
          </a:p>
          <a:p>
            <a:pPr marL="231775" indent="-231775">
              <a:lnSpc>
                <a:spcPct val="100000"/>
              </a:lnSpc>
              <a:spcBef>
                <a:spcPts val="0"/>
              </a:spcBef>
              <a:buNone/>
            </a:pPr>
            <a:r>
              <a:rPr lang="en-US" sz="1200" kern="1400" dirty="0">
                <a:solidFill>
                  <a:srgbClr val="000000"/>
                </a:solidFill>
                <a:effectLst/>
                <a:latin typeface="Times New Roman" panose="02020603050405020304" pitchFamily="18" charset="0"/>
                <a:ea typeface="Times New Roman" panose="02020603050405020304" pitchFamily="18" charset="0"/>
              </a:rPr>
              <a:t>McDonald, H. G., L. D. Agenbroad, and C. M. Haden. 2004. “Late Pleistocene </a:t>
            </a:r>
            <a:r>
              <a:rPr lang="en-US" sz="1200" kern="1400" dirty="0" err="1">
                <a:solidFill>
                  <a:srgbClr val="000000"/>
                </a:solidFill>
                <a:effectLst/>
                <a:latin typeface="Times New Roman" panose="02020603050405020304" pitchFamily="18" charset="0"/>
                <a:ea typeface="Times New Roman" panose="02020603050405020304" pitchFamily="18" charset="0"/>
              </a:rPr>
              <a:t>Mylodont</a:t>
            </a:r>
            <a:r>
              <a:rPr lang="en-US" sz="1200" kern="1400" dirty="0">
                <a:solidFill>
                  <a:srgbClr val="000000"/>
                </a:solidFill>
                <a:effectLst/>
                <a:latin typeface="Times New Roman" panose="02020603050405020304" pitchFamily="18" charset="0"/>
                <a:ea typeface="Times New Roman" panose="02020603050405020304" pitchFamily="18" charset="0"/>
              </a:rPr>
              <a:t> Sloth </a:t>
            </a:r>
            <a:r>
              <a:rPr lang="en-US" sz="1200" i="1" kern="1400" dirty="0" err="1">
                <a:solidFill>
                  <a:srgbClr val="000000"/>
                </a:solidFill>
                <a:effectLst/>
                <a:latin typeface="Times New Roman" panose="02020603050405020304" pitchFamily="18" charset="0"/>
                <a:ea typeface="Times New Roman" panose="02020603050405020304" pitchFamily="18" charset="0"/>
              </a:rPr>
              <a:t>Paramylodon</a:t>
            </a:r>
            <a:r>
              <a:rPr lang="en-US" sz="1200" i="1" kern="1400" dirty="0">
                <a:solidFill>
                  <a:srgbClr val="000000"/>
                </a:solidFill>
                <a:effectLst/>
                <a:latin typeface="Times New Roman" panose="02020603050405020304" pitchFamily="18" charset="0"/>
                <a:ea typeface="Times New Roman" panose="02020603050405020304" pitchFamily="18" charset="0"/>
              </a:rPr>
              <a:t> </a:t>
            </a:r>
            <a:r>
              <a:rPr lang="en-US" sz="1200" i="1" kern="1400" dirty="0" err="1">
                <a:solidFill>
                  <a:srgbClr val="000000"/>
                </a:solidFill>
                <a:effectLst/>
                <a:latin typeface="Times New Roman" panose="02020603050405020304" pitchFamily="18" charset="0"/>
                <a:ea typeface="Times New Roman" panose="02020603050405020304" pitchFamily="18" charset="0"/>
              </a:rPr>
              <a:t>harlani</a:t>
            </a:r>
            <a:r>
              <a:rPr lang="en-US" sz="1200" kern="1400" dirty="0">
                <a:solidFill>
                  <a:srgbClr val="000000"/>
                </a:solidFill>
                <a:effectLst/>
                <a:latin typeface="Times New Roman" panose="02020603050405020304" pitchFamily="18" charset="0"/>
                <a:ea typeface="Times New Roman" panose="02020603050405020304" pitchFamily="18" charset="0"/>
              </a:rPr>
              <a:t> (Mammalia: Xenarthra) from Arizona.” </a:t>
            </a:r>
            <a:r>
              <a:rPr lang="en-US" sz="1200" i="1" kern="1400" dirty="0">
                <a:solidFill>
                  <a:srgbClr val="000000"/>
                </a:solidFill>
                <a:effectLst/>
                <a:latin typeface="Times New Roman" panose="02020603050405020304" pitchFamily="18" charset="0"/>
                <a:ea typeface="Times New Roman" panose="02020603050405020304" pitchFamily="18" charset="0"/>
              </a:rPr>
              <a:t>Southwestern Naturalist</a:t>
            </a:r>
            <a:r>
              <a:rPr lang="en-US" sz="1200" kern="1400" dirty="0">
                <a:solidFill>
                  <a:srgbClr val="000000"/>
                </a:solidFill>
                <a:effectLst/>
                <a:latin typeface="Times New Roman" panose="02020603050405020304" pitchFamily="18" charset="0"/>
                <a:ea typeface="Times New Roman" panose="02020603050405020304" pitchFamily="18" charset="0"/>
              </a:rPr>
              <a:t> 49: 229-238.</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McDonald, H. G., and G. S. Morgan. 2011. “Ground Sloths of New Mexico.” </a:t>
            </a:r>
            <a:r>
              <a:rPr lang="en-US" sz="1200" i="1" kern="1400" dirty="0">
                <a:solidFill>
                  <a:srgbClr val="000000"/>
                </a:solidFill>
                <a:effectLst/>
                <a:latin typeface="Times New Roman" panose="02020603050405020304" pitchFamily="18" charset="0"/>
                <a:ea typeface="Times New Roman" panose="02020603050405020304" pitchFamily="18" charset="0"/>
              </a:rPr>
              <a:t>New Mexico Museum of Natural History and Science Bulletin</a:t>
            </a:r>
            <a:r>
              <a:rPr lang="en-US" sz="1200" kern="1400" dirty="0">
                <a:solidFill>
                  <a:srgbClr val="000000"/>
                </a:solidFill>
                <a:effectLst/>
                <a:latin typeface="Times New Roman" panose="02020603050405020304" pitchFamily="18" charset="0"/>
                <a:ea typeface="Times New Roman" panose="02020603050405020304" pitchFamily="18" charset="0"/>
              </a:rPr>
              <a:t> 53: 652-663.</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Mead, J. I., A. Baez, S. L. Swift, M. C. Carpenter, M. </a:t>
            </a:r>
            <a:r>
              <a:rPr lang="en-US" sz="1200" kern="1400" dirty="0" err="1">
                <a:solidFill>
                  <a:srgbClr val="000000"/>
                </a:solidFill>
                <a:effectLst/>
                <a:latin typeface="Times New Roman" panose="02020603050405020304" pitchFamily="18" charset="0"/>
                <a:ea typeface="Times New Roman" panose="02020603050405020304" pitchFamily="18" charset="0"/>
              </a:rPr>
              <a:t>Hollenshead</a:t>
            </a:r>
            <a:r>
              <a:rPr lang="en-US" sz="1200" kern="1400" dirty="0">
                <a:solidFill>
                  <a:srgbClr val="000000"/>
                </a:solidFill>
                <a:effectLst/>
                <a:latin typeface="Times New Roman" panose="02020603050405020304" pitchFamily="18" charset="0"/>
                <a:ea typeface="Times New Roman" panose="02020603050405020304" pitchFamily="18" charset="0"/>
              </a:rPr>
              <a:t>, N. J. </a:t>
            </a:r>
            <a:r>
              <a:rPr lang="en-US" sz="1200" kern="1400" dirty="0" err="1">
                <a:solidFill>
                  <a:srgbClr val="000000"/>
                </a:solidFill>
                <a:effectLst/>
                <a:latin typeface="Times New Roman" panose="02020603050405020304" pitchFamily="18" charset="0"/>
                <a:ea typeface="Times New Roman" panose="02020603050405020304" pitchFamily="18" charset="0"/>
              </a:rPr>
              <a:t>Czaplewski</a:t>
            </a:r>
            <a:r>
              <a:rPr lang="en-US" sz="1200" kern="1400" dirty="0">
                <a:solidFill>
                  <a:srgbClr val="000000"/>
                </a:solidFill>
                <a:effectLst/>
                <a:latin typeface="Times New Roman" panose="02020603050405020304" pitchFamily="18" charset="0"/>
                <a:ea typeface="Times New Roman" panose="02020603050405020304" pitchFamily="18" charset="0"/>
              </a:rPr>
              <a:t>, D. W. Steadman, J. Bright, and J. Arroyo-</a:t>
            </a:r>
            <a:r>
              <a:rPr lang="en-US" sz="1200" kern="1400" dirty="0" err="1">
                <a:solidFill>
                  <a:srgbClr val="000000"/>
                </a:solidFill>
                <a:effectLst/>
                <a:latin typeface="Times New Roman" panose="02020603050405020304" pitchFamily="18" charset="0"/>
                <a:ea typeface="Times New Roman" panose="02020603050405020304" pitchFamily="18" charset="0"/>
              </a:rPr>
              <a:t>Cabrales</a:t>
            </a:r>
            <a:r>
              <a:rPr lang="en-US" sz="1200" kern="1400" dirty="0">
                <a:solidFill>
                  <a:srgbClr val="000000"/>
                </a:solidFill>
                <a:effectLst/>
                <a:latin typeface="Times New Roman" panose="02020603050405020304" pitchFamily="18" charset="0"/>
                <a:ea typeface="Times New Roman" panose="02020603050405020304" pitchFamily="18" charset="0"/>
              </a:rPr>
              <a:t>. 2006. “Tropical Marsh and Savanna of the Late Pleistocene in Northeastern Sonora, Mexico.” </a:t>
            </a:r>
            <a:r>
              <a:rPr lang="en-US" sz="1200" i="1" kern="1400" dirty="0">
                <a:solidFill>
                  <a:srgbClr val="000000"/>
                </a:solidFill>
                <a:effectLst/>
                <a:latin typeface="Times New Roman" panose="02020603050405020304" pitchFamily="18" charset="0"/>
                <a:ea typeface="Times New Roman" panose="02020603050405020304" pitchFamily="18" charset="0"/>
              </a:rPr>
              <a:t>Southwestern Naturalist</a:t>
            </a:r>
            <a:r>
              <a:rPr lang="en-US" sz="1200" kern="1400" dirty="0">
                <a:solidFill>
                  <a:srgbClr val="000000"/>
                </a:solidFill>
                <a:effectLst/>
                <a:latin typeface="Times New Roman" panose="02020603050405020304" pitchFamily="18" charset="0"/>
                <a:ea typeface="Times New Roman" panose="02020603050405020304" pitchFamily="18" charset="0"/>
              </a:rPr>
              <a:t> 51: 226-239.</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Mead, J. I., and N. J. </a:t>
            </a:r>
            <a:r>
              <a:rPr lang="en-US" sz="1200" kern="1400" dirty="0" err="1">
                <a:solidFill>
                  <a:srgbClr val="000000"/>
                </a:solidFill>
                <a:effectLst/>
                <a:latin typeface="Times New Roman" panose="02020603050405020304" pitchFamily="18" charset="0"/>
                <a:ea typeface="Times New Roman" panose="02020603050405020304" pitchFamily="18" charset="0"/>
              </a:rPr>
              <a:t>Czaplewski</a:t>
            </a:r>
            <a:r>
              <a:rPr lang="en-US" sz="1200" kern="1400" dirty="0">
                <a:solidFill>
                  <a:srgbClr val="000000"/>
                </a:solidFill>
                <a:effectLst/>
                <a:latin typeface="Times New Roman" panose="02020603050405020304" pitchFamily="18" charset="0"/>
                <a:ea typeface="Times New Roman" panose="02020603050405020304" pitchFamily="18" charset="0"/>
              </a:rPr>
              <a:t>. 2009. “New Caprine Artiodactyl (Bovidae, </a:t>
            </a:r>
            <a:r>
              <a:rPr lang="en-US" sz="1200" kern="1400" dirty="0" err="1">
                <a:solidFill>
                  <a:srgbClr val="000000"/>
                </a:solidFill>
                <a:effectLst/>
                <a:latin typeface="Times New Roman" panose="02020603050405020304" pitchFamily="18" charset="0"/>
                <a:ea typeface="Times New Roman" panose="02020603050405020304" pitchFamily="18" charset="0"/>
              </a:rPr>
              <a:t>Caprinae</a:t>
            </a:r>
            <a:r>
              <a:rPr lang="en-US" sz="1200" kern="1400" dirty="0">
                <a:solidFill>
                  <a:srgbClr val="000000"/>
                </a:solidFill>
                <a:effectLst/>
                <a:latin typeface="Times New Roman" panose="02020603050405020304" pitchFamily="18" charset="0"/>
                <a:ea typeface="Times New Roman" panose="02020603050405020304" pitchFamily="18" charset="0"/>
              </a:rPr>
              <a:t>) from the Late </a:t>
            </a:r>
            <a:r>
              <a:rPr lang="en-US" sz="1200" kern="1400" dirty="0" err="1">
                <a:solidFill>
                  <a:srgbClr val="000000"/>
                </a:solidFill>
                <a:effectLst/>
                <a:latin typeface="Times New Roman" panose="02020603050405020304" pitchFamily="18" charset="0"/>
                <a:ea typeface="Times New Roman" panose="02020603050405020304" pitchFamily="18" charset="0"/>
              </a:rPr>
              <a:t>Blancan</a:t>
            </a:r>
            <a:r>
              <a:rPr lang="en-US" sz="1200" kern="1400" dirty="0">
                <a:solidFill>
                  <a:srgbClr val="000000"/>
                </a:solidFill>
                <a:effectLst/>
                <a:latin typeface="Times New Roman" panose="02020603050405020304" pitchFamily="18" charset="0"/>
                <a:ea typeface="Times New Roman" panose="02020603050405020304" pitchFamily="18" charset="0"/>
              </a:rPr>
              <a:t> (Earliest Pleistocene) of Arizona, North America.” </a:t>
            </a:r>
            <a:r>
              <a:rPr lang="en-US" sz="1200" i="1" kern="1400" dirty="0">
                <a:solidFill>
                  <a:srgbClr val="000000"/>
                </a:solidFill>
                <a:effectLst/>
                <a:latin typeface="Times New Roman" panose="02020603050405020304" pitchFamily="18" charset="0"/>
                <a:ea typeface="Times New Roman" panose="02020603050405020304" pitchFamily="18" charset="0"/>
              </a:rPr>
              <a:t>Museum of Northern Arizona Bulletin</a:t>
            </a:r>
            <a:r>
              <a:rPr lang="en-US" sz="1200" kern="1400" dirty="0">
                <a:solidFill>
                  <a:srgbClr val="000000"/>
                </a:solidFill>
                <a:effectLst/>
                <a:latin typeface="Times New Roman" panose="02020603050405020304" pitchFamily="18" charset="0"/>
                <a:ea typeface="Times New Roman" panose="02020603050405020304" pitchFamily="18" charset="0"/>
              </a:rPr>
              <a:t> 65: 557-566.</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Mead, J. I., N. J. </a:t>
            </a:r>
            <a:r>
              <a:rPr lang="en-US" sz="1200" kern="1400" dirty="0" err="1">
                <a:solidFill>
                  <a:srgbClr val="000000"/>
                </a:solidFill>
                <a:effectLst/>
                <a:latin typeface="Times New Roman" panose="02020603050405020304" pitchFamily="18" charset="0"/>
                <a:ea typeface="Times New Roman" panose="02020603050405020304" pitchFamily="18" charset="0"/>
              </a:rPr>
              <a:t>Czaplewski</a:t>
            </a:r>
            <a:r>
              <a:rPr lang="en-US" sz="1200" kern="1400" dirty="0">
                <a:solidFill>
                  <a:srgbClr val="000000"/>
                </a:solidFill>
                <a:effectLst/>
                <a:latin typeface="Times New Roman" panose="02020603050405020304" pitchFamily="18" charset="0"/>
                <a:ea typeface="Times New Roman" panose="02020603050405020304" pitchFamily="18" charset="0"/>
              </a:rPr>
              <a:t>, and L. D. Agenbroad. 2005. “</a:t>
            </a:r>
            <a:r>
              <a:rPr lang="en-US" sz="1200" kern="1400" dirty="0" err="1">
                <a:solidFill>
                  <a:srgbClr val="000000"/>
                </a:solidFill>
                <a:effectLst/>
                <a:latin typeface="Times New Roman" panose="02020603050405020304" pitchFamily="18" charset="0"/>
                <a:ea typeface="Times New Roman" panose="02020603050405020304" pitchFamily="18" charset="0"/>
              </a:rPr>
              <a:t>Rancholabrean</a:t>
            </a:r>
            <a:r>
              <a:rPr lang="en-US" sz="1200" kern="1400" dirty="0">
                <a:solidFill>
                  <a:srgbClr val="000000"/>
                </a:solidFill>
                <a:effectLst/>
                <a:latin typeface="Times New Roman" panose="02020603050405020304" pitchFamily="18" charset="0"/>
                <a:ea typeface="Times New Roman" panose="02020603050405020304" pitchFamily="18" charset="0"/>
              </a:rPr>
              <a:t> (Late Pleistocene) Mammals and Localities of Arizona.” </a:t>
            </a:r>
            <a:r>
              <a:rPr lang="en-US" sz="1200" i="1" kern="1400" dirty="0">
                <a:solidFill>
                  <a:srgbClr val="000000"/>
                </a:solidFill>
                <a:effectLst/>
                <a:latin typeface="Times New Roman" panose="02020603050405020304" pitchFamily="18" charset="0"/>
                <a:ea typeface="Times New Roman" panose="02020603050405020304" pitchFamily="18" charset="0"/>
              </a:rPr>
              <a:t>Mesa Southwest Museum Bulletin</a:t>
            </a:r>
            <a:r>
              <a:rPr lang="en-US" sz="1200" kern="1400" dirty="0">
                <a:solidFill>
                  <a:srgbClr val="000000"/>
                </a:solidFill>
                <a:effectLst/>
                <a:latin typeface="Times New Roman" panose="02020603050405020304" pitchFamily="18" charset="0"/>
                <a:ea typeface="Times New Roman" panose="02020603050405020304" pitchFamily="18" charset="0"/>
              </a:rPr>
              <a:t> 11: 139-180.</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Mead, J. I., P. S. Martin, R. C. Euler, A. Long, A. J. T. Jull, L. J. </a:t>
            </a:r>
            <a:r>
              <a:rPr lang="en-US" sz="1200" kern="0" dirty="0" err="1">
                <a:solidFill>
                  <a:srgbClr val="000000"/>
                </a:solidFill>
                <a:effectLst/>
                <a:latin typeface="Times New Roman" panose="02020603050405020304" pitchFamily="18" charset="0"/>
                <a:ea typeface="Calibri" panose="020F0502020204030204" pitchFamily="34" charset="0"/>
              </a:rPr>
              <a:t>Toolin</a:t>
            </a:r>
            <a:r>
              <a:rPr lang="en-US" sz="1200" kern="0" dirty="0">
                <a:solidFill>
                  <a:srgbClr val="000000"/>
                </a:solidFill>
                <a:effectLst/>
                <a:latin typeface="Times New Roman" panose="02020603050405020304" pitchFamily="18" charset="0"/>
                <a:ea typeface="Calibri" panose="020F0502020204030204" pitchFamily="34" charset="0"/>
              </a:rPr>
              <a:t>, D. J. Donahue, and T. W. </a:t>
            </a:r>
            <a:r>
              <a:rPr lang="en-US" sz="1200" kern="0" dirty="0" err="1">
                <a:solidFill>
                  <a:srgbClr val="000000"/>
                </a:solidFill>
                <a:effectLst/>
                <a:latin typeface="Times New Roman" panose="02020603050405020304" pitchFamily="18" charset="0"/>
                <a:ea typeface="Calibri" panose="020F0502020204030204" pitchFamily="34" charset="0"/>
              </a:rPr>
              <a:t>Linick</a:t>
            </a:r>
            <a:r>
              <a:rPr lang="en-US" sz="1200" kern="0" dirty="0">
                <a:solidFill>
                  <a:srgbClr val="000000"/>
                </a:solidFill>
                <a:effectLst/>
                <a:latin typeface="Times New Roman" panose="02020603050405020304" pitchFamily="18" charset="0"/>
                <a:ea typeface="Calibri" panose="020F0502020204030204" pitchFamily="34" charset="0"/>
              </a:rPr>
              <a:t>. 1986. “Extinction of Harrington’s Mountain Goat.” </a:t>
            </a:r>
            <a:r>
              <a:rPr lang="en-US" sz="1200" i="1" kern="0" dirty="0">
                <a:solidFill>
                  <a:srgbClr val="000000"/>
                </a:solidFill>
                <a:effectLst/>
                <a:latin typeface="Times New Roman" panose="02020603050405020304" pitchFamily="18" charset="0"/>
                <a:ea typeface="Calibri" panose="020F0502020204030204" pitchFamily="34" charset="0"/>
              </a:rPr>
              <a:t>Proceedings of the National Academy of Sciences of the United States of America </a:t>
            </a:r>
            <a:r>
              <a:rPr lang="en-US" sz="1200" kern="0" dirty="0">
                <a:solidFill>
                  <a:srgbClr val="000000"/>
                </a:solidFill>
                <a:effectLst/>
                <a:latin typeface="Times New Roman" panose="02020603050405020304" pitchFamily="18" charset="0"/>
                <a:ea typeface="Calibri" panose="020F0502020204030204" pitchFamily="34" charset="0"/>
              </a:rPr>
              <a:t>83: 836-839.</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Mead, J. I., E. L. Roth, T. R. Van Devender, and D. W. Steadman. 1984. “The Late Wisconsinan Vertebrate Fauna from Deadman Cave, Southern Arizona.” </a:t>
            </a:r>
            <a:r>
              <a:rPr lang="en-US" sz="1200" i="1" kern="1400" dirty="0">
                <a:solidFill>
                  <a:srgbClr val="000000"/>
                </a:solidFill>
                <a:effectLst/>
                <a:latin typeface="Times New Roman" panose="02020603050405020304" pitchFamily="18" charset="0"/>
                <a:ea typeface="Times New Roman" panose="02020603050405020304" pitchFamily="18" charset="0"/>
              </a:rPr>
              <a:t>Transactions of the San Diego Society of Natural History</a:t>
            </a:r>
            <a:r>
              <a:rPr lang="en-US" sz="1200" kern="1400" dirty="0">
                <a:solidFill>
                  <a:srgbClr val="000000"/>
                </a:solidFill>
                <a:effectLst/>
                <a:latin typeface="Times New Roman" panose="02020603050405020304" pitchFamily="18" charset="0"/>
                <a:ea typeface="Times New Roman" panose="02020603050405020304" pitchFamily="18" charset="0"/>
              </a:rPr>
              <a:t> 20: 247-276.</a:t>
            </a: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Mead, J. I., S. L. Swift, R. S. White, H. G. McDonald, and A. Baez. 2007. “Late Pleistocene (</a:t>
            </a:r>
            <a:r>
              <a:rPr lang="en-US" sz="1200" kern="1400" dirty="0" err="1">
                <a:solidFill>
                  <a:srgbClr val="000000"/>
                </a:solidFill>
                <a:effectLst/>
                <a:latin typeface="Times New Roman" panose="02020603050405020304" pitchFamily="18" charset="0"/>
                <a:ea typeface="Times New Roman" panose="02020603050405020304" pitchFamily="18" charset="0"/>
              </a:rPr>
              <a:t>Rancholabrean</a:t>
            </a:r>
            <a:r>
              <a:rPr lang="en-US" sz="1200" kern="1400" dirty="0">
                <a:solidFill>
                  <a:srgbClr val="000000"/>
                </a:solidFill>
                <a:effectLst/>
                <a:latin typeface="Times New Roman" panose="02020603050405020304" pitchFamily="18" charset="0"/>
                <a:ea typeface="Times New Roman" panose="02020603050405020304" pitchFamily="18" charset="0"/>
              </a:rPr>
              <a:t>) Glyptodont and </a:t>
            </a:r>
            <a:r>
              <a:rPr lang="en-US" sz="1200" kern="1400" dirty="0" err="1">
                <a:solidFill>
                  <a:srgbClr val="000000"/>
                </a:solidFill>
                <a:effectLst/>
                <a:latin typeface="Times New Roman" panose="02020603050405020304" pitchFamily="18" charset="0"/>
                <a:ea typeface="Times New Roman" panose="02020603050405020304" pitchFamily="18" charset="0"/>
              </a:rPr>
              <a:t>Pampathere</a:t>
            </a:r>
            <a:r>
              <a:rPr lang="en-US" sz="1200" kern="1400" dirty="0">
                <a:solidFill>
                  <a:srgbClr val="000000"/>
                </a:solidFill>
                <a:effectLst/>
                <a:latin typeface="Times New Roman" panose="02020603050405020304" pitchFamily="18" charset="0"/>
                <a:ea typeface="Times New Roman" panose="02020603050405020304" pitchFamily="18" charset="0"/>
              </a:rPr>
              <a:t> (Xenarthra, </a:t>
            </a:r>
            <a:r>
              <a:rPr lang="en-US" sz="1200" kern="1400" dirty="0" err="1">
                <a:solidFill>
                  <a:srgbClr val="000000"/>
                </a:solidFill>
                <a:effectLst/>
                <a:latin typeface="Times New Roman" panose="02020603050405020304" pitchFamily="18" charset="0"/>
                <a:ea typeface="Times New Roman" panose="02020603050405020304" pitchFamily="18" charset="0"/>
              </a:rPr>
              <a:t>Cingulata</a:t>
            </a:r>
            <a:r>
              <a:rPr lang="en-US" sz="1200" kern="1400" dirty="0">
                <a:solidFill>
                  <a:srgbClr val="000000"/>
                </a:solidFill>
                <a:effectLst/>
                <a:latin typeface="Times New Roman" panose="02020603050405020304" pitchFamily="18" charset="0"/>
                <a:ea typeface="Times New Roman" panose="02020603050405020304" pitchFamily="18" charset="0"/>
              </a:rPr>
              <a:t>) from Sonora, Mexico.” </a:t>
            </a:r>
            <a:r>
              <a:rPr lang="en-US" sz="1200" i="1" kern="1400" dirty="0" err="1">
                <a:solidFill>
                  <a:srgbClr val="000000"/>
                </a:solidFill>
                <a:effectLst/>
                <a:latin typeface="Times New Roman" panose="02020603050405020304" pitchFamily="18" charset="0"/>
                <a:ea typeface="Times New Roman" panose="02020603050405020304" pitchFamily="18" charset="0"/>
              </a:rPr>
              <a:t>Revista</a:t>
            </a:r>
            <a:r>
              <a:rPr lang="en-US" sz="1200" i="1" kern="1400" dirty="0">
                <a:solidFill>
                  <a:srgbClr val="000000"/>
                </a:solidFill>
                <a:effectLst/>
                <a:latin typeface="Times New Roman" panose="02020603050405020304" pitchFamily="18" charset="0"/>
                <a:ea typeface="Times New Roman" panose="02020603050405020304" pitchFamily="18" charset="0"/>
              </a:rPr>
              <a:t> Mexicana de </a:t>
            </a:r>
            <a:r>
              <a:rPr lang="en-US" sz="1200" i="1" kern="1400" dirty="0" err="1">
                <a:solidFill>
                  <a:srgbClr val="000000"/>
                </a:solidFill>
                <a:effectLst/>
                <a:latin typeface="Times New Roman" panose="02020603050405020304" pitchFamily="18" charset="0"/>
                <a:ea typeface="Times New Roman" panose="02020603050405020304" pitchFamily="18" charset="0"/>
              </a:rPr>
              <a:t>Ciencias</a:t>
            </a:r>
            <a:r>
              <a:rPr lang="en-US" sz="1200" i="1" kern="1400" dirty="0">
                <a:solidFill>
                  <a:srgbClr val="000000"/>
                </a:solidFill>
                <a:effectLst/>
                <a:latin typeface="Times New Roman" panose="02020603050405020304" pitchFamily="18" charset="0"/>
                <a:ea typeface="Times New Roman" panose="02020603050405020304" pitchFamily="18" charset="0"/>
              </a:rPr>
              <a:t> </a:t>
            </a:r>
            <a:r>
              <a:rPr lang="en-US" sz="1200" i="1" kern="1400" dirty="0" err="1">
                <a:solidFill>
                  <a:srgbClr val="000000"/>
                </a:solidFill>
                <a:effectLst/>
                <a:latin typeface="Times New Roman" panose="02020603050405020304" pitchFamily="18" charset="0"/>
                <a:ea typeface="Times New Roman" panose="02020603050405020304" pitchFamily="18" charset="0"/>
              </a:rPr>
              <a:t>Geológicas</a:t>
            </a:r>
            <a:r>
              <a:rPr lang="en-US" sz="1200" kern="1400" dirty="0">
                <a:solidFill>
                  <a:srgbClr val="000000"/>
                </a:solidFill>
                <a:effectLst/>
                <a:latin typeface="Times New Roman" panose="02020603050405020304" pitchFamily="18" charset="0"/>
                <a:ea typeface="Times New Roman" panose="02020603050405020304" pitchFamily="18" charset="0"/>
              </a:rPr>
              <a:t> 24: 439-449.</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Meltzer, D. J. 1986. “Pleistocene Overkill and the Associational Critique.” </a:t>
            </a:r>
            <a:r>
              <a:rPr lang="en-US" sz="1200" i="1" kern="1400" dirty="0">
                <a:solidFill>
                  <a:srgbClr val="000000"/>
                </a:solidFill>
                <a:effectLst/>
                <a:latin typeface="Times New Roman" panose="02020603050405020304" pitchFamily="18" charset="0"/>
                <a:ea typeface="Times New Roman" panose="02020603050405020304" pitchFamily="18" charset="0"/>
              </a:rPr>
              <a:t>Journal of Archaeological Science </a:t>
            </a:r>
            <a:r>
              <a:rPr lang="en-US" sz="1200" kern="1400" dirty="0">
                <a:solidFill>
                  <a:srgbClr val="000000"/>
                </a:solidFill>
                <a:effectLst/>
                <a:latin typeface="Times New Roman" panose="02020603050405020304" pitchFamily="18" charset="0"/>
                <a:ea typeface="Times New Roman" panose="02020603050405020304" pitchFamily="18" charset="0"/>
              </a:rPr>
              <a:t>13: 51-60.</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Meltzer, D. J. 2009. </a:t>
            </a:r>
            <a:r>
              <a:rPr lang="en-US" sz="1200" i="1" kern="1400" dirty="0">
                <a:solidFill>
                  <a:srgbClr val="000000"/>
                </a:solidFill>
                <a:effectLst/>
                <a:latin typeface="Times New Roman" panose="02020603050405020304" pitchFamily="18" charset="0"/>
                <a:ea typeface="Times New Roman" panose="02020603050405020304" pitchFamily="18" charset="0"/>
              </a:rPr>
              <a:t>First Peoples in a New World: Colonizing Ice Age America</a:t>
            </a:r>
            <a:r>
              <a:rPr lang="en-US" sz="1200" kern="1400" dirty="0">
                <a:solidFill>
                  <a:srgbClr val="000000"/>
                </a:solidFill>
                <a:effectLst/>
                <a:latin typeface="Times New Roman" panose="02020603050405020304" pitchFamily="18" charset="0"/>
                <a:ea typeface="Times New Roman" panose="02020603050405020304" pitchFamily="18" charset="0"/>
              </a:rPr>
              <a:t>. Berkeley: University of California Press.</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Messing, H. J. 1986. “A Late Pleistocene-Holocene Fauna from Chihuahua, Mexico.” </a:t>
            </a:r>
            <a:r>
              <a:rPr lang="en-US" sz="1200" i="1" kern="1400" dirty="0">
                <a:solidFill>
                  <a:srgbClr val="000000"/>
                </a:solidFill>
                <a:effectLst/>
                <a:latin typeface="Times New Roman" panose="02020603050405020304" pitchFamily="18" charset="0"/>
                <a:ea typeface="Times New Roman" panose="02020603050405020304" pitchFamily="18" charset="0"/>
              </a:rPr>
              <a:t>Southwestern Naturalist</a:t>
            </a:r>
            <a:r>
              <a:rPr lang="en-US" sz="1200" kern="1400" dirty="0">
                <a:solidFill>
                  <a:srgbClr val="000000"/>
                </a:solidFill>
                <a:effectLst/>
                <a:latin typeface="Times New Roman" panose="02020603050405020304" pitchFamily="18" charset="0"/>
                <a:ea typeface="Times New Roman" panose="02020603050405020304" pitchFamily="18" charset="0"/>
              </a:rPr>
              <a:t> 31: 277-288.</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Miller, A. H. 1932. “An Extinct Icterid from Shelter Cave, New Mexico.” </a:t>
            </a:r>
            <a:r>
              <a:rPr lang="en-US" sz="1200" i="1" kern="1400" dirty="0">
                <a:solidFill>
                  <a:srgbClr val="000000"/>
                </a:solidFill>
                <a:effectLst/>
                <a:latin typeface="Times New Roman" panose="02020603050405020304" pitchFamily="18" charset="0"/>
                <a:ea typeface="Times New Roman" panose="02020603050405020304" pitchFamily="18" charset="0"/>
              </a:rPr>
              <a:t>Auk</a:t>
            </a:r>
            <a:r>
              <a:rPr lang="en-US" sz="1200" kern="1400" dirty="0">
                <a:solidFill>
                  <a:srgbClr val="000000"/>
                </a:solidFill>
                <a:effectLst/>
                <a:latin typeface="Times New Roman" panose="02020603050405020304" pitchFamily="18" charset="0"/>
                <a:ea typeface="Times New Roman" panose="02020603050405020304" pitchFamily="18" charset="0"/>
              </a:rPr>
              <a:t> 49: 38-41.</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Miller, R. R. 1982. “First Fossil Record (</a:t>
            </a:r>
            <a:r>
              <a:rPr lang="en-US" sz="1200" kern="1400" dirty="0" err="1">
                <a:solidFill>
                  <a:srgbClr val="000000"/>
                </a:solidFill>
                <a:effectLst/>
                <a:latin typeface="Times New Roman" panose="02020603050405020304" pitchFamily="18" charset="0"/>
                <a:ea typeface="Times New Roman" panose="02020603050405020304" pitchFamily="18" charset="0"/>
              </a:rPr>
              <a:t>Plio</a:t>
            </a:r>
            <a:r>
              <a:rPr lang="en-US" sz="1200" kern="1400" dirty="0">
                <a:solidFill>
                  <a:srgbClr val="000000"/>
                </a:solidFill>
                <a:effectLst/>
                <a:latin typeface="Times New Roman" panose="02020603050405020304" pitchFamily="18" charset="0"/>
                <a:ea typeface="Times New Roman" panose="02020603050405020304" pitchFamily="18" charset="0"/>
              </a:rPr>
              <a:t>-Pleistocene) of Threadfin Shad, </a:t>
            </a:r>
            <a:r>
              <a:rPr lang="en-US" sz="1200" i="1" kern="1400" dirty="0" err="1">
                <a:solidFill>
                  <a:srgbClr val="000000"/>
                </a:solidFill>
                <a:effectLst/>
                <a:latin typeface="Times New Roman" panose="02020603050405020304" pitchFamily="18" charset="0"/>
                <a:ea typeface="Times New Roman" panose="02020603050405020304" pitchFamily="18" charset="0"/>
              </a:rPr>
              <a:t>Dorosoma</a:t>
            </a:r>
            <a:r>
              <a:rPr lang="en-US" sz="1200" i="1" kern="1400" dirty="0">
                <a:solidFill>
                  <a:srgbClr val="000000"/>
                </a:solidFill>
                <a:effectLst/>
                <a:latin typeface="Times New Roman" panose="02020603050405020304" pitchFamily="18" charset="0"/>
                <a:ea typeface="Times New Roman" panose="02020603050405020304" pitchFamily="18" charset="0"/>
              </a:rPr>
              <a:t> </a:t>
            </a:r>
            <a:r>
              <a:rPr lang="en-US" sz="1200" i="1" kern="1400" dirty="0" err="1">
                <a:solidFill>
                  <a:srgbClr val="000000"/>
                </a:solidFill>
                <a:effectLst/>
                <a:latin typeface="Times New Roman" panose="02020603050405020304" pitchFamily="18" charset="0"/>
                <a:ea typeface="Times New Roman" panose="02020603050405020304" pitchFamily="18" charset="0"/>
              </a:rPr>
              <a:t>petenense</a:t>
            </a:r>
            <a:r>
              <a:rPr lang="en-US" sz="1200" kern="1400" dirty="0">
                <a:solidFill>
                  <a:srgbClr val="000000"/>
                </a:solidFill>
                <a:effectLst/>
                <a:latin typeface="Times New Roman" panose="02020603050405020304" pitchFamily="18" charset="0"/>
                <a:ea typeface="Times New Roman" panose="02020603050405020304" pitchFamily="18" charset="0"/>
              </a:rPr>
              <a:t>, from the </a:t>
            </a:r>
            <a:r>
              <a:rPr lang="en-US" sz="1200" kern="1400" dirty="0" err="1">
                <a:solidFill>
                  <a:srgbClr val="000000"/>
                </a:solidFill>
                <a:effectLst/>
                <a:latin typeface="Times New Roman" panose="02020603050405020304" pitchFamily="18" charset="0"/>
                <a:ea typeface="Times New Roman" panose="02020603050405020304" pitchFamily="18" charset="0"/>
              </a:rPr>
              <a:t>Gatuña</a:t>
            </a:r>
            <a:r>
              <a:rPr lang="en-US" sz="1200" kern="1400" dirty="0">
                <a:solidFill>
                  <a:srgbClr val="000000"/>
                </a:solidFill>
                <a:effectLst/>
                <a:latin typeface="Times New Roman" panose="02020603050405020304" pitchFamily="18" charset="0"/>
                <a:ea typeface="Times New Roman" panose="02020603050405020304" pitchFamily="18" charset="0"/>
              </a:rPr>
              <a:t> Formation of Southeastern New Mexico.” </a:t>
            </a:r>
            <a:r>
              <a:rPr lang="en-US" sz="1200" i="1" kern="1400" dirty="0">
                <a:solidFill>
                  <a:srgbClr val="000000"/>
                </a:solidFill>
                <a:effectLst/>
                <a:latin typeface="Times New Roman" panose="02020603050405020304" pitchFamily="18" charset="0"/>
                <a:ea typeface="Times New Roman" panose="02020603050405020304" pitchFamily="18" charset="0"/>
              </a:rPr>
              <a:t>Journal of Paleontology</a:t>
            </a:r>
            <a:r>
              <a:rPr lang="en-US" sz="1200" kern="1400" dirty="0">
                <a:solidFill>
                  <a:srgbClr val="000000"/>
                </a:solidFill>
                <a:effectLst/>
                <a:latin typeface="Times New Roman" panose="02020603050405020304" pitchFamily="18" charset="0"/>
                <a:ea typeface="Times New Roman" panose="02020603050405020304" pitchFamily="18" charset="0"/>
              </a:rPr>
              <a:t> 56: 423-425.</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Miller, W. E. 1990. “A </a:t>
            </a:r>
            <a:r>
              <a:rPr lang="en-US" sz="1200" i="1" kern="1400" dirty="0" err="1">
                <a:solidFill>
                  <a:srgbClr val="000000"/>
                </a:solidFill>
                <a:effectLst/>
                <a:latin typeface="Times New Roman" panose="02020603050405020304" pitchFamily="18" charset="0"/>
                <a:ea typeface="Times New Roman" panose="02020603050405020304" pitchFamily="18" charset="0"/>
              </a:rPr>
              <a:t>Rhynchotherium</a:t>
            </a:r>
            <a:r>
              <a:rPr lang="en-US" sz="1200" kern="1400" dirty="0">
                <a:solidFill>
                  <a:srgbClr val="000000"/>
                </a:solidFill>
                <a:effectLst/>
                <a:latin typeface="Times New Roman" panose="02020603050405020304" pitchFamily="18" charset="0"/>
                <a:ea typeface="Times New Roman" panose="02020603050405020304" pitchFamily="18" charset="0"/>
              </a:rPr>
              <a:t> Skull and Mandible from Southeastern Arizona.” </a:t>
            </a:r>
            <a:r>
              <a:rPr lang="en-US" sz="1200" i="1" kern="1400" dirty="0">
                <a:solidFill>
                  <a:srgbClr val="000000"/>
                </a:solidFill>
                <a:effectLst/>
                <a:latin typeface="Times New Roman" panose="02020603050405020304" pitchFamily="18" charset="0"/>
                <a:ea typeface="Times New Roman" panose="02020603050405020304" pitchFamily="18" charset="0"/>
              </a:rPr>
              <a:t>Brigham Young University Geology Studies</a:t>
            </a:r>
            <a:r>
              <a:rPr lang="en-US" sz="1200" kern="1400" dirty="0">
                <a:solidFill>
                  <a:srgbClr val="000000"/>
                </a:solidFill>
                <a:effectLst/>
                <a:latin typeface="Times New Roman" panose="02020603050405020304" pitchFamily="18" charset="0"/>
                <a:ea typeface="Times New Roman" panose="02020603050405020304" pitchFamily="18" charset="0"/>
              </a:rPr>
              <a:t> 36: 57-67.</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Minckley</a:t>
            </a:r>
            <a:r>
              <a:rPr lang="en-US" sz="1200" kern="1400" dirty="0">
                <a:solidFill>
                  <a:srgbClr val="000000"/>
                </a:solidFill>
                <a:effectLst/>
                <a:latin typeface="Times New Roman" panose="02020603050405020304" pitchFamily="18" charset="0"/>
                <a:ea typeface="Times New Roman" panose="02020603050405020304" pitchFamily="18" charset="0"/>
              </a:rPr>
              <a:t>, T. A., O. K. Davis, C. </a:t>
            </a:r>
            <a:r>
              <a:rPr lang="en-US" sz="1200" kern="1400" dirty="0" err="1">
                <a:solidFill>
                  <a:srgbClr val="000000"/>
                </a:solidFill>
                <a:effectLst/>
                <a:latin typeface="Times New Roman" panose="02020603050405020304" pitchFamily="18" charset="0"/>
                <a:ea typeface="Times New Roman" panose="02020603050405020304" pitchFamily="18" charset="0"/>
              </a:rPr>
              <a:t>Eastoe</a:t>
            </a:r>
            <a:r>
              <a:rPr lang="en-US" sz="1200" kern="1400" dirty="0">
                <a:solidFill>
                  <a:srgbClr val="000000"/>
                </a:solidFill>
                <a:effectLst/>
                <a:latin typeface="Times New Roman" panose="02020603050405020304" pitchFamily="18" charset="0"/>
                <a:ea typeface="Times New Roman" panose="02020603050405020304" pitchFamily="18" charset="0"/>
              </a:rPr>
              <a:t>, and D. W. Blinn. 1997. “Analysis of Environmental Indicators from a Mastodon Site in the Prescott National Forest, Yavapai County, Arizona.” </a:t>
            </a:r>
            <a:r>
              <a:rPr lang="en-US" sz="1200" i="1" kern="1400" dirty="0">
                <a:solidFill>
                  <a:srgbClr val="000000"/>
                </a:solidFill>
                <a:effectLst/>
                <a:latin typeface="Times New Roman" panose="02020603050405020304" pitchFamily="18" charset="0"/>
                <a:ea typeface="Times New Roman" panose="02020603050405020304" pitchFamily="18" charset="0"/>
              </a:rPr>
              <a:t>Journal of the Arizona-Nevada Academy of Science</a:t>
            </a:r>
            <a:r>
              <a:rPr lang="en-US" sz="1200" kern="1400" dirty="0">
                <a:solidFill>
                  <a:srgbClr val="000000"/>
                </a:solidFill>
                <a:effectLst/>
                <a:latin typeface="Times New Roman" panose="02020603050405020304" pitchFamily="18" charset="0"/>
                <a:ea typeface="Times New Roman" panose="02020603050405020304" pitchFamily="18" charset="0"/>
              </a:rPr>
              <a:t> 30: 23-29.</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Moodie, K. B., and T. R. Van Devender. 1979. “Extinction and Extirpation in the Herpetofauna of the Southern High Plains with Emphasis on </a:t>
            </a:r>
            <a:r>
              <a:rPr lang="en-US" sz="1200" i="1" kern="1400" dirty="0" err="1">
                <a:solidFill>
                  <a:srgbClr val="000000"/>
                </a:solidFill>
                <a:effectLst/>
                <a:latin typeface="Times New Roman" panose="02020603050405020304" pitchFamily="18" charset="0"/>
                <a:ea typeface="Times New Roman" panose="02020603050405020304" pitchFamily="18" charset="0"/>
              </a:rPr>
              <a:t>Geochelone</a:t>
            </a:r>
            <a:r>
              <a:rPr lang="en-US" sz="1200" i="1" kern="1400" dirty="0">
                <a:solidFill>
                  <a:srgbClr val="000000"/>
                </a:solidFill>
                <a:effectLst/>
                <a:latin typeface="Times New Roman" panose="02020603050405020304" pitchFamily="18" charset="0"/>
                <a:ea typeface="Times New Roman" panose="02020603050405020304" pitchFamily="18" charset="0"/>
              </a:rPr>
              <a:t> </a:t>
            </a:r>
            <a:r>
              <a:rPr lang="en-US" sz="1200" i="1" kern="1400" dirty="0" err="1">
                <a:solidFill>
                  <a:srgbClr val="000000"/>
                </a:solidFill>
                <a:effectLst/>
                <a:latin typeface="Times New Roman" panose="02020603050405020304" pitchFamily="18" charset="0"/>
                <a:ea typeface="Times New Roman" panose="02020603050405020304" pitchFamily="18" charset="0"/>
              </a:rPr>
              <a:t>wilsoni</a:t>
            </a:r>
            <a:r>
              <a:rPr lang="en-US" sz="1200" kern="1400" dirty="0">
                <a:solidFill>
                  <a:srgbClr val="000000"/>
                </a:solidFill>
                <a:effectLst/>
                <a:latin typeface="Times New Roman" panose="02020603050405020304" pitchFamily="18" charset="0"/>
                <a:ea typeface="Times New Roman" panose="02020603050405020304" pitchFamily="18" charset="0"/>
              </a:rPr>
              <a:t> (Testudinidae).” </a:t>
            </a:r>
            <a:r>
              <a:rPr lang="en-US" sz="1200" i="1" kern="1400" dirty="0" err="1">
                <a:solidFill>
                  <a:srgbClr val="000000"/>
                </a:solidFill>
                <a:effectLst/>
                <a:latin typeface="Times New Roman" panose="02020603050405020304" pitchFamily="18" charset="0"/>
                <a:ea typeface="Times New Roman" panose="02020603050405020304" pitchFamily="18" charset="0"/>
              </a:rPr>
              <a:t>Herpetologica</a:t>
            </a:r>
            <a:r>
              <a:rPr lang="en-US" sz="1200" kern="1400" dirty="0">
                <a:solidFill>
                  <a:srgbClr val="000000"/>
                </a:solidFill>
                <a:effectLst/>
                <a:latin typeface="Times New Roman" panose="02020603050405020304" pitchFamily="18" charset="0"/>
                <a:ea typeface="Times New Roman" panose="02020603050405020304" pitchFamily="18" charset="0"/>
              </a:rPr>
              <a:t> 35: 198-206.</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Morgan, G. S., and A. H. Harris. 2015. “Pliocene and Pleistocene Vertebrates of New Mexico.” </a:t>
            </a:r>
            <a:r>
              <a:rPr lang="en-US" sz="1200" i="1" kern="1400" dirty="0">
                <a:solidFill>
                  <a:srgbClr val="000000"/>
                </a:solidFill>
                <a:effectLst/>
                <a:latin typeface="Times New Roman" panose="02020603050405020304" pitchFamily="18" charset="0"/>
                <a:ea typeface="Times New Roman" panose="02020603050405020304" pitchFamily="18" charset="0"/>
              </a:rPr>
              <a:t>New Mexico Museum of Natural History and Science Bulletin</a:t>
            </a:r>
            <a:r>
              <a:rPr lang="en-US" sz="1200" kern="1400" dirty="0">
                <a:solidFill>
                  <a:srgbClr val="000000"/>
                </a:solidFill>
                <a:effectLst/>
                <a:latin typeface="Times New Roman" panose="02020603050405020304" pitchFamily="18" charset="0"/>
                <a:ea typeface="Times New Roman" panose="02020603050405020304" pitchFamily="18" charset="0"/>
              </a:rPr>
              <a:t> 68: 233-427.</a:t>
            </a:r>
            <a:endParaRPr lang="en-US" sz="1200" kern="1400" dirty="0">
              <a:solidFill>
                <a:srgbClr val="000000"/>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409542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0ADAA-187C-48CD-9A63-58E13570E478}"/>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References</a:t>
            </a:r>
          </a:p>
        </p:txBody>
      </p:sp>
      <p:sp>
        <p:nvSpPr>
          <p:cNvPr id="6" name="Content Placeholder 5">
            <a:extLst>
              <a:ext uri="{FF2B5EF4-FFF2-40B4-BE49-F238E27FC236}">
                <a16:creationId xmlns:a16="http://schemas.microsoft.com/office/drawing/2014/main" id="{33BB96E6-75E4-4D7F-864C-F8D20BB7E6FB}"/>
              </a:ext>
            </a:extLst>
          </p:cNvPr>
          <p:cNvSpPr>
            <a:spLocks noGrp="1"/>
          </p:cNvSpPr>
          <p:nvPr>
            <p:ph idx="1"/>
          </p:nvPr>
        </p:nvSpPr>
        <p:spPr>
          <a:xfrm>
            <a:off x="0" y="1143001"/>
            <a:ext cx="12192000" cy="5714998"/>
          </a:xfrm>
        </p:spPr>
        <p:txBody>
          <a:bodyPr>
            <a:noAutofit/>
          </a:bodyPr>
          <a:lstStyle/>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Morgan, G. S., and S. G. Lucas. 2003. “Mammalian Biochronology of </a:t>
            </a:r>
            <a:r>
              <a:rPr lang="en-US" sz="1200" kern="1400" dirty="0" err="1">
                <a:solidFill>
                  <a:srgbClr val="000000"/>
                </a:solidFill>
                <a:effectLst/>
                <a:latin typeface="Times New Roman" panose="02020603050405020304" pitchFamily="18" charset="0"/>
                <a:ea typeface="Times New Roman" panose="02020603050405020304" pitchFamily="18" charset="0"/>
              </a:rPr>
              <a:t>Blancan</a:t>
            </a:r>
            <a:r>
              <a:rPr lang="en-US" sz="1200" kern="1400" dirty="0">
                <a:solidFill>
                  <a:srgbClr val="000000"/>
                </a:solidFill>
                <a:effectLst/>
                <a:latin typeface="Times New Roman" panose="02020603050405020304" pitchFamily="18" charset="0"/>
                <a:ea typeface="Times New Roman" panose="02020603050405020304" pitchFamily="18" charset="0"/>
              </a:rPr>
              <a:t> and </a:t>
            </a:r>
            <a:r>
              <a:rPr lang="en-US" sz="1200" kern="1400" dirty="0" err="1">
                <a:solidFill>
                  <a:srgbClr val="000000"/>
                </a:solidFill>
                <a:effectLst/>
                <a:latin typeface="Times New Roman" panose="02020603050405020304" pitchFamily="18" charset="0"/>
                <a:ea typeface="Times New Roman" panose="02020603050405020304" pitchFamily="18" charset="0"/>
              </a:rPr>
              <a:t>Irvingtonian</a:t>
            </a:r>
            <a:r>
              <a:rPr lang="en-US" sz="1200" kern="1400" dirty="0">
                <a:solidFill>
                  <a:srgbClr val="000000"/>
                </a:solidFill>
                <a:effectLst/>
                <a:latin typeface="Times New Roman" panose="02020603050405020304" pitchFamily="18" charset="0"/>
                <a:ea typeface="Times New Roman" panose="02020603050405020304" pitchFamily="18" charset="0"/>
              </a:rPr>
              <a:t> (Pliocene and Early Pleistocene) Faunas from New Mexico.” </a:t>
            </a:r>
            <a:r>
              <a:rPr lang="en-US" sz="1200" i="1" kern="1400" dirty="0">
                <a:solidFill>
                  <a:srgbClr val="000000"/>
                </a:solidFill>
                <a:effectLst/>
                <a:latin typeface="Times New Roman" panose="02020603050405020304" pitchFamily="18" charset="0"/>
                <a:ea typeface="Times New Roman" panose="02020603050405020304" pitchFamily="18" charset="0"/>
              </a:rPr>
              <a:t>American Museum of Natural History Bulletin</a:t>
            </a:r>
            <a:r>
              <a:rPr lang="en-US" sz="1200" kern="1400" dirty="0">
                <a:solidFill>
                  <a:srgbClr val="000000"/>
                </a:solidFill>
                <a:effectLst/>
                <a:latin typeface="Times New Roman" panose="02020603050405020304" pitchFamily="18" charset="0"/>
                <a:ea typeface="Times New Roman" panose="02020603050405020304" pitchFamily="18" charset="0"/>
              </a:rPr>
              <a:t> 279: 269-320.</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Morgan, G. S., and S. G. Lucas. 2005. “Pleistocene Vertebrate Faunas in New Mexico from Alluvial, Fluvial, and Lacustrine Deposits.” </a:t>
            </a:r>
            <a:r>
              <a:rPr lang="en-US" sz="1200" i="1" kern="1400" dirty="0">
                <a:solidFill>
                  <a:srgbClr val="000000"/>
                </a:solidFill>
                <a:effectLst/>
                <a:latin typeface="Times New Roman" panose="02020603050405020304" pitchFamily="18" charset="0"/>
                <a:ea typeface="Times New Roman" panose="02020603050405020304" pitchFamily="18" charset="0"/>
              </a:rPr>
              <a:t>New Mexico Museum of Natural History and Science Bulletin</a:t>
            </a:r>
            <a:r>
              <a:rPr lang="en-US" sz="1200" kern="1400" dirty="0">
                <a:solidFill>
                  <a:srgbClr val="000000"/>
                </a:solidFill>
                <a:effectLst/>
                <a:latin typeface="Times New Roman" panose="02020603050405020304" pitchFamily="18" charset="0"/>
                <a:ea typeface="Times New Roman" panose="02020603050405020304" pitchFamily="18" charset="0"/>
              </a:rPr>
              <a:t> 28: 185-248.</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Morgan, G. S., P. L. Sealey, and S. G. Lucas. 2011. “Pliocene and Early Pleistocene (</a:t>
            </a:r>
            <a:r>
              <a:rPr lang="en-US" sz="1200" kern="1400" dirty="0" err="1">
                <a:solidFill>
                  <a:srgbClr val="000000"/>
                </a:solidFill>
                <a:effectLst/>
                <a:latin typeface="Times New Roman" panose="02020603050405020304" pitchFamily="18" charset="0"/>
                <a:ea typeface="Times New Roman" panose="02020603050405020304" pitchFamily="18" charset="0"/>
              </a:rPr>
              <a:t>Blancan</a:t>
            </a:r>
            <a:r>
              <a:rPr lang="en-US" sz="1200" kern="1400" dirty="0">
                <a:solidFill>
                  <a:srgbClr val="000000"/>
                </a:solidFill>
                <a:effectLst/>
                <a:latin typeface="Times New Roman" panose="02020603050405020304" pitchFamily="18" charset="0"/>
                <a:ea typeface="Times New Roman" panose="02020603050405020304" pitchFamily="18" charset="0"/>
              </a:rPr>
              <a:t>) Vertebrates from the Palomas Formation in the Vicinity of Elephant Butte Lake and Caballo Lake, Sierra County, Southwestern New Mexico.” </a:t>
            </a:r>
            <a:r>
              <a:rPr lang="en-US" sz="1200" i="1" kern="1400" dirty="0">
                <a:solidFill>
                  <a:srgbClr val="000000"/>
                </a:solidFill>
                <a:effectLst/>
                <a:latin typeface="Times New Roman" panose="02020603050405020304" pitchFamily="18" charset="0"/>
                <a:ea typeface="Times New Roman" panose="02020603050405020304" pitchFamily="18" charset="0"/>
              </a:rPr>
              <a:t>New Mexico Museum of Natural History and Science</a:t>
            </a:r>
            <a:r>
              <a:rPr lang="en-US" sz="1200" kern="1400" dirty="0">
                <a:solidFill>
                  <a:srgbClr val="000000"/>
                </a:solidFill>
                <a:effectLst/>
                <a:latin typeface="Times New Roman" panose="02020603050405020304" pitchFamily="18" charset="0"/>
                <a:ea typeface="Times New Roman" panose="02020603050405020304" pitchFamily="18" charset="0"/>
              </a:rPr>
              <a:t> 53: 664-736.</a:t>
            </a:r>
          </a:p>
          <a:p>
            <a:pPr marL="231775" indent="-231775">
              <a:lnSpc>
                <a:spcPct val="100000"/>
              </a:lnSpc>
              <a:spcBef>
                <a:spcPts val="0"/>
              </a:spcBef>
              <a:buNone/>
            </a:pPr>
            <a:r>
              <a:rPr lang="en-US" sz="1200" kern="1400" dirty="0">
                <a:solidFill>
                  <a:srgbClr val="000000"/>
                </a:solidFill>
                <a:effectLst/>
                <a:latin typeface="Times New Roman" panose="02020603050405020304" pitchFamily="18" charset="0"/>
                <a:ea typeface="Times New Roman" panose="02020603050405020304" pitchFamily="18" charset="0"/>
              </a:rPr>
              <a:t>Morgan, G. S., and R. S. White, Jr. 2005. “Miocene and Pliocene Vertebrates from Arizona.” </a:t>
            </a:r>
            <a:r>
              <a:rPr lang="en-US" sz="1200" i="1" kern="1400" dirty="0">
                <a:solidFill>
                  <a:srgbClr val="000000"/>
                </a:solidFill>
                <a:effectLst/>
                <a:latin typeface="Times New Roman" panose="02020603050405020304" pitchFamily="18" charset="0"/>
                <a:ea typeface="Times New Roman" panose="02020603050405020304" pitchFamily="18" charset="0"/>
              </a:rPr>
              <a:t>New Mexico Museum of Natural History and Science Bulletin</a:t>
            </a:r>
            <a:r>
              <a:rPr lang="en-US" sz="1200" kern="1400" dirty="0">
                <a:solidFill>
                  <a:srgbClr val="000000"/>
                </a:solidFill>
                <a:effectLst/>
                <a:latin typeface="Times New Roman" panose="02020603050405020304" pitchFamily="18" charset="0"/>
                <a:ea typeface="Times New Roman" panose="02020603050405020304" pitchFamily="18" charset="0"/>
              </a:rPr>
              <a:t> 29: 114-135.</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Murray, L. K. 2006. “The Smaller Artiodactyls: Peccaries, Oxen, Deer, and Pronghorns.” In </a:t>
            </a:r>
            <a:r>
              <a:rPr lang="en-US" sz="1200" i="1" kern="1400" dirty="0">
                <a:solidFill>
                  <a:srgbClr val="000000"/>
                </a:solidFill>
                <a:effectLst/>
                <a:latin typeface="Times New Roman" panose="02020603050405020304" pitchFamily="18" charset="0"/>
                <a:ea typeface="Times New Roman" panose="02020603050405020304" pitchFamily="18" charset="0"/>
              </a:rPr>
              <a:t>Fossil Treasures of the Anza-Borrego Desert</a:t>
            </a:r>
            <a:r>
              <a:rPr lang="en-US" sz="1200" kern="1400" dirty="0">
                <a:solidFill>
                  <a:srgbClr val="000000"/>
                </a:solidFill>
                <a:effectLst/>
                <a:latin typeface="Times New Roman" panose="02020603050405020304" pitchFamily="18" charset="0"/>
                <a:ea typeface="Times New Roman" panose="02020603050405020304" pitchFamily="18" charset="0"/>
              </a:rPr>
              <a:t>, edited by G. T. Jefferson and L. Lindsay, 273-287. San Diego: Sunbelt Publications.</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Murray, L. K. 2008. “Effects of Taxonomic and Locality Inaccuracies on Biostratigraphy and Biochronology of the </a:t>
            </a:r>
            <a:r>
              <a:rPr lang="en-US" sz="1200" kern="1400" dirty="0" err="1">
                <a:solidFill>
                  <a:srgbClr val="000000"/>
                </a:solidFill>
                <a:effectLst/>
                <a:latin typeface="Times New Roman" panose="02020603050405020304" pitchFamily="18" charset="0"/>
                <a:ea typeface="Times New Roman" panose="02020603050405020304" pitchFamily="18" charset="0"/>
              </a:rPr>
              <a:t>Hueso</a:t>
            </a:r>
            <a:r>
              <a:rPr lang="en-US" sz="1200" kern="1400" dirty="0">
                <a:solidFill>
                  <a:srgbClr val="000000"/>
                </a:solidFill>
                <a:effectLst/>
                <a:latin typeface="Times New Roman" panose="02020603050405020304" pitchFamily="18" charset="0"/>
                <a:ea typeface="Times New Roman" panose="02020603050405020304" pitchFamily="18" charset="0"/>
              </a:rPr>
              <a:t> and </a:t>
            </a:r>
            <a:r>
              <a:rPr lang="en-US" sz="1200" kern="1400" dirty="0" err="1">
                <a:solidFill>
                  <a:srgbClr val="000000"/>
                </a:solidFill>
                <a:effectLst/>
                <a:latin typeface="Times New Roman" panose="02020603050405020304" pitchFamily="18" charset="0"/>
                <a:ea typeface="Times New Roman" panose="02020603050405020304" pitchFamily="18" charset="0"/>
              </a:rPr>
              <a:t>Tapiado</a:t>
            </a:r>
            <a:r>
              <a:rPr lang="en-US" sz="1200" kern="1400" dirty="0">
                <a:solidFill>
                  <a:srgbClr val="000000"/>
                </a:solidFill>
                <a:effectLst/>
                <a:latin typeface="Times New Roman" panose="02020603050405020304" pitchFamily="18" charset="0"/>
                <a:ea typeface="Times New Roman" panose="02020603050405020304" pitchFamily="18" charset="0"/>
              </a:rPr>
              <a:t> Formations in the </a:t>
            </a:r>
            <a:r>
              <a:rPr lang="en-US" sz="1200" kern="1400" dirty="0" err="1">
                <a:solidFill>
                  <a:srgbClr val="000000"/>
                </a:solidFill>
                <a:effectLst/>
                <a:latin typeface="Times New Roman" panose="02020603050405020304" pitchFamily="18" charset="0"/>
                <a:ea typeface="Times New Roman" panose="02020603050405020304" pitchFamily="18" charset="0"/>
              </a:rPr>
              <a:t>Vallecito</a:t>
            </a:r>
            <a:r>
              <a:rPr lang="en-US" sz="1200" kern="1400" dirty="0">
                <a:solidFill>
                  <a:srgbClr val="000000"/>
                </a:solidFill>
                <a:effectLst/>
                <a:latin typeface="Times New Roman" panose="02020603050405020304" pitchFamily="18" charset="0"/>
                <a:ea typeface="Times New Roman" panose="02020603050405020304" pitchFamily="18" charset="0"/>
              </a:rPr>
              <a:t> Creek-Fish Creek Station, Anza-Borrego Desert, California.” Ph.D. diss., Department of Geology, University of Texas, Austin.</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NeotomaDB</a:t>
            </a:r>
            <a:r>
              <a:rPr lang="en-US" sz="1200" kern="1400" dirty="0">
                <a:solidFill>
                  <a:srgbClr val="000000"/>
                </a:solidFill>
                <a:effectLst/>
                <a:latin typeface="Times New Roman" panose="02020603050405020304" pitchFamily="18" charset="0"/>
                <a:ea typeface="Times New Roman" panose="02020603050405020304" pitchFamily="18" charset="0"/>
              </a:rPr>
              <a:t>. 2021. “Neotoma Paleoecology Database.” Accessed March 2, 2021. </a:t>
            </a:r>
            <a:r>
              <a:rPr lang="en-US" sz="1200" kern="1400" dirty="0">
                <a:solidFill>
                  <a:srgbClr val="000000"/>
                </a:solidFill>
                <a:latin typeface="Times New Roman" panose="02020603050405020304" pitchFamily="18" charset="0"/>
                <a:ea typeface="Times New Roman" panose="02020603050405020304" pitchFamily="18" charset="0"/>
              </a:rPr>
              <a:t>https://www.neotomadb.org.</a:t>
            </a:r>
            <a:endParaRPr lang="en-US" sz="1200" kern="1400" dirty="0">
              <a:solidFill>
                <a:srgbClr val="000000"/>
              </a:solidFill>
              <a:effectLst/>
              <a:latin typeface="Times New Roman" panose="02020603050405020304" pitchFamily="18"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O’Brien, M. J., B. Buchanan, M. T. Boulanger, A. </a:t>
            </a:r>
            <a:r>
              <a:rPr lang="en-US" sz="1200" kern="1400" dirty="0" err="1">
                <a:solidFill>
                  <a:srgbClr val="000000"/>
                </a:solidFill>
                <a:effectLst/>
                <a:latin typeface="Times New Roman" panose="02020603050405020304" pitchFamily="18" charset="0"/>
                <a:ea typeface="Times New Roman" panose="02020603050405020304" pitchFamily="18" charset="0"/>
              </a:rPr>
              <a:t>Mesoudi</a:t>
            </a:r>
            <a:r>
              <a:rPr lang="en-US" sz="1200" kern="1400" dirty="0">
                <a:solidFill>
                  <a:srgbClr val="000000"/>
                </a:solidFill>
                <a:effectLst/>
                <a:latin typeface="Times New Roman" panose="02020603050405020304" pitchFamily="18" charset="0"/>
                <a:ea typeface="Times New Roman" panose="02020603050405020304" pitchFamily="18" charset="0"/>
              </a:rPr>
              <a:t>, M. Collard, M. I. </a:t>
            </a:r>
            <a:r>
              <a:rPr lang="en-US" sz="1200" kern="1400" dirty="0" err="1">
                <a:solidFill>
                  <a:srgbClr val="000000"/>
                </a:solidFill>
                <a:effectLst/>
                <a:latin typeface="Times New Roman" panose="02020603050405020304" pitchFamily="18" charset="0"/>
                <a:ea typeface="Times New Roman" panose="02020603050405020304" pitchFamily="18" charset="0"/>
              </a:rPr>
              <a:t>Eren</a:t>
            </a:r>
            <a:r>
              <a:rPr lang="en-US" sz="1200" kern="1400" dirty="0">
                <a:solidFill>
                  <a:srgbClr val="000000"/>
                </a:solidFill>
                <a:effectLst/>
                <a:latin typeface="Times New Roman" panose="02020603050405020304" pitchFamily="18" charset="0"/>
                <a:ea typeface="Times New Roman" panose="02020603050405020304" pitchFamily="18" charset="0"/>
              </a:rPr>
              <a:t>, R. A. Bentley, and R. L. Lyman. 2015. “Transmission of Cultural Variants in the North American Paleolithic.” In </a:t>
            </a:r>
            <a:r>
              <a:rPr lang="en-US" sz="1200" i="1" kern="1400" dirty="0">
                <a:solidFill>
                  <a:srgbClr val="000000"/>
                </a:solidFill>
                <a:effectLst/>
                <a:latin typeface="Times New Roman" panose="02020603050405020304" pitchFamily="18" charset="0"/>
                <a:ea typeface="Times New Roman" panose="02020603050405020304" pitchFamily="18" charset="0"/>
              </a:rPr>
              <a:t>Learning Strategies and Cultural Evolution during the </a:t>
            </a:r>
            <a:r>
              <a:rPr lang="en-US" sz="1200" i="1" kern="1400" dirty="0" err="1">
                <a:solidFill>
                  <a:srgbClr val="000000"/>
                </a:solidFill>
                <a:effectLst/>
                <a:latin typeface="Times New Roman" panose="02020603050405020304" pitchFamily="18" charset="0"/>
                <a:ea typeface="Times New Roman" panose="02020603050405020304" pitchFamily="18" charset="0"/>
              </a:rPr>
              <a:t>Palaeolithic</a:t>
            </a:r>
            <a:r>
              <a:rPr lang="en-US" sz="1200" kern="1400" dirty="0">
                <a:solidFill>
                  <a:srgbClr val="000000"/>
                </a:solidFill>
                <a:effectLst/>
                <a:latin typeface="Times New Roman" panose="02020603050405020304" pitchFamily="18" charset="0"/>
                <a:ea typeface="Times New Roman" panose="02020603050405020304" pitchFamily="18" charset="0"/>
              </a:rPr>
              <a:t>, edited by A. </a:t>
            </a:r>
            <a:r>
              <a:rPr lang="en-US" sz="1200" kern="1400" dirty="0" err="1">
                <a:solidFill>
                  <a:srgbClr val="000000"/>
                </a:solidFill>
                <a:effectLst/>
                <a:latin typeface="Times New Roman" panose="02020603050405020304" pitchFamily="18" charset="0"/>
                <a:ea typeface="Times New Roman" panose="02020603050405020304" pitchFamily="18" charset="0"/>
              </a:rPr>
              <a:t>Mesoudi</a:t>
            </a:r>
            <a:r>
              <a:rPr lang="en-US" sz="1200" kern="1400" dirty="0">
                <a:solidFill>
                  <a:srgbClr val="000000"/>
                </a:solidFill>
                <a:effectLst/>
                <a:latin typeface="Times New Roman" panose="02020603050405020304" pitchFamily="18" charset="0"/>
                <a:ea typeface="Times New Roman" panose="02020603050405020304" pitchFamily="18" charset="0"/>
              </a:rPr>
              <a:t> and K. Aoki, 121-143. Tokyo: Springer Japan.</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Pasenko</a:t>
            </a:r>
            <a:r>
              <a:rPr lang="en-US" sz="1200" kern="1400" dirty="0">
                <a:solidFill>
                  <a:srgbClr val="000000"/>
                </a:solidFill>
                <a:effectLst/>
                <a:latin typeface="Times New Roman" panose="02020603050405020304" pitchFamily="18" charset="0"/>
                <a:ea typeface="Times New Roman" panose="02020603050405020304" pitchFamily="18" charset="0"/>
              </a:rPr>
              <a:t>, M. R. 2011. “A Specimen of </a:t>
            </a:r>
            <a:r>
              <a:rPr lang="en-US" sz="1200" i="1" kern="1400" dirty="0">
                <a:solidFill>
                  <a:srgbClr val="000000"/>
                </a:solidFill>
                <a:effectLst/>
                <a:latin typeface="Times New Roman" panose="02020603050405020304" pitchFamily="18" charset="0"/>
                <a:ea typeface="Times New Roman" panose="02020603050405020304" pitchFamily="18" charset="0"/>
              </a:rPr>
              <a:t>Mammut </a:t>
            </a:r>
            <a:r>
              <a:rPr lang="en-US" sz="1200" i="1" kern="1400" dirty="0" err="1">
                <a:solidFill>
                  <a:srgbClr val="000000"/>
                </a:solidFill>
                <a:effectLst/>
                <a:latin typeface="Times New Roman" panose="02020603050405020304" pitchFamily="18" charset="0"/>
                <a:ea typeface="Times New Roman" panose="02020603050405020304" pitchFamily="18" charset="0"/>
              </a:rPr>
              <a:t>americanum</a:t>
            </a:r>
            <a:r>
              <a:rPr lang="en-US" sz="1200" kern="1400" dirty="0">
                <a:solidFill>
                  <a:srgbClr val="000000"/>
                </a:solidFill>
                <a:effectLst/>
                <a:latin typeface="Times New Roman" panose="02020603050405020304" pitchFamily="18" charset="0"/>
                <a:ea typeface="Times New Roman" panose="02020603050405020304" pitchFamily="18" charset="0"/>
              </a:rPr>
              <a:t> (Proboscidea, Mammalia) from Yavapai County, West-Central Arizona.” </a:t>
            </a:r>
            <a:r>
              <a:rPr lang="en-US" sz="1200" i="1" kern="1400" dirty="0">
                <a:solidFill>
                  <a:srgbClr val="000000"/>
                </a:solidFill>
                <a:effectLst/>
                <a:latin typeface="Times New Roman" panose="02020603050405020304" pitchFamily="18" charset="0"/>
                <a:ea typeface="Times New Roman" panose="02020603050405020304" pitchFamily="18" charset="0"/>
              </a:rPr>
              <a:t>Journal of the Arizona-Nevada Academy of Science</a:t>
            </a:r>
            <a:r>
              <a:rPr lang="en-US" sz="1200" kern="1400" dirty="0">
                <a:solidFill>
                  <a:srgbClr val="000000"/>
                </a:solidFill>
                <a:effectLst/>
                <a:latin typeface="Times New Roman" panose="02020603050405020304" pitchFamily="18" charset="0"/>
                <a:ea typeface="Times New Roman" panose="02020603050405020304" pitchFamily="18" charset="0"/>
              </a:rPr>
              <a:t> 42: 61-64.</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PBDB. 2021. “The Paleobiology Database.” Accessed March 2, 2021. </a:t>
            </a:r>
            <a:r>
              <a:rPr lang="en-US" sz="1200" kern="1400" dirty="0">
                <a:solidFill>
                  <a:srgbClr val="000000"/>
                </a:solidFill>
                <a:latin typeface="Times New Roman" panose="02020603050405020304" pitchFamily="18" charset="0"/>
                <a:ea typeface="Times New Roman" panose="02020603050405020304" pitchFamily="18" charset="0"/>
              </a:rPr>
              <a:t>https://paleobiodb.org</a:t>
            </a:r>
            <a:r>
              <a:rPr lang="en-US" sz="1200" kern="1400" dirty="0">
                <a:solidFill>
                  <a:srgbClr val="000000"/>
                </a:solidFill>
                <a:effectLst/>
                <a:latin typeface="Times New Roman" panose="02020603050405020304" pitchFamily="18" charset="0"/>
                <a:ea typeface="Times New Roman" panose="02020603050405020304" pitchFamily="18" charset="0"/>
              </a:rPr>
              <a:t>.</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Plog</a:t>
            </a:r>
            <a:r>
              <a:rPr lang="en-US" sz="1200" kern="1400" dirty="0">
                <a:solidFill>
                  <a:srgbClr val="000000"/>
                </a:solidFill>
                <a:effectLst/>
                <a:latin typeface="Times New Roman" panose="02020603050405020304" pitchFamily="18" charset="0"/>
                <a:ea typeface="Times New Roman" panose="02020603050405020304" pitchFamily="18" charset="0"/>
              </a:rPr>
              <a:t>, S. 2008. </a:t>
            </a:r>
            <a:r>
              <a:rPr lang="en-US" sz="1200" i="1" kern="1400" dirty="0">
                <a:solidFill>
                  <a:srgbClr val="000000"/>
                </a:solidFill>
                <a:effectLst/>
                <a:latin typeface="Times New Roman" panose="02020603050405020304" pitchFamily="18" charset="0"/>
                <a:ea typeface="Times New Roman" panose="02020603050405020304" pitchFamily="18" charset="0"/>
              </a:rPr>
              <a:t>Ancient Peoples of the American Southwest</a:t>
            </a:r>
            <a:r>
              <a:rPr lang="en-US" sz="1200" kern="1400" dirty="0">
                <a:solidFill>
                  <a:srgbClr val="000000"/>
                </a:solidFill>
                <a:effectLst/>
                <a:latin typeface="Times New Roman" panose="02020603050405020304" pitchFamily="18" charset="0"/>
                <a:ea typeface="Times New Roman" panose="02020603050405020304" pitchFamily="18" charset="0"/>
              </a:rPr>
              <a:t>. 2nd ed. London: Thames and Hudson.</a:t>
            </a:r>
          </a:p>
          <a:p>
            <a:pPr marL="231775" marR="0" indent="-231775">
              <a:lnSpc>
                <a:spcPct val="100000"/>
              </a:lnSpc>
              <a:spcBef>
                <a:spcPts val="0"/>
              </a:spcBef>
              <a:spcAft>
                <a:spcPts val="0"/>
              </a:spcAft>
              <a:buNone/>
            </a:pPr>
            <a:r>
              <a:rPr lang="en-US" sz="1200" kern="0" dirty="0" err="1">
                <a:solidFill>
                  <a:srgbClr val="000000"/>
                </a:solidFill>
                <a:effectLst/>
                <a:latin typeface="Times New Roman" panose="02020603050405020304" pitchFamily="18" charset="0"/>
                <a:ea typeface="Calibri" panose="020F0502020204030204" pitchFamily="34" charset="0"/>
              </a:rPr>
              <a:t>Polyak</a:t>
            </a:r>
            <a:r>
              <a:rPr lang="en-US" sz="1200" kern="0" dirty="0">
                <a:solidFill>
                  <a:srgbClr val="000000"/>
                </a:solidFill>
                <a:effectLst/>
                <a:latin typeface="Times New Roman" panose="02020603050405020304" pitchFamily="18" charset="0"/>
                <a:ea typeface="Calibri" panose="020F0502020204030204" pitchFamily="34" charset="0"/>
              </a:rPr>
              <a:t>, V. J., Y. </a:t>
            </a:r>
            <a:r>
              <a:rPr lang="en-US" sz="1200" kern="0" dirty="0" err="1">
                <a:solidFill>
                  <a:srgbClr val="000000"/>
                </a:solidFill>
                <a:effectLst/>
                <a:latin typeface="Times New Roman" panose="02020603050405020304" pitchFamily="18" charset="0"/>
                <a:ea typeface="Calibri" panose="020F0502020204030204" pitchFamily="34" charset="0"/>
              </a:rPr>
              <a:t>Asmerom</a:t>
            </a:r>
            <a:r>
              <a:rPr lang="en-US" sz="1200" kern="0" dirty="0">
                <a:solidFill>
                  <a:srgbClr val="000000"/>
                </a:solidFill>
                <a:effectLst/>
                <a:latin typeface="Times New Roman" panose="02020603050405020304" pitchFamily="18" charset="0"/>
                <a:ea typeface="Calibri" panose="020F0502020204030204" pitchFamily="34" charset="0"/>
              </a:rPr>
              <a:t>, S. J. Burns, and M. S. </a:t>
            </a:r>
            <a:r>
              <a:rPr lang="en-US" sz="1200" kern="0" dirty="0" err="1">
                <a:solidFill>
                  <a:srgbClr val="000000"/>
                </a:solidFill>
                <a:effectLst/>
                <a:latin typeface="Times New Roman" panose="02020603050405020304" pitchFamily="18" charset="0"/>
                <a:ea typeface="Calibri" panose="020F0502020204030204" pitchFamily="34" charset="0"/>
              </a:rPr>
              <a:t>Lachniet</a:t>
            </a:r>
            <a:r>
              <a:rPr lang="en-US" sz="1200" kern="0" dirty="0">
                <a:solidFill>
                  <a:srgbClr val="000000"/>
                </a:solidFill>
                <a:effectLst/>
                <a:latin typeface="Times New Roman" panose="02020603050405020304" pitchFamily="18" charset="0"/>
                <a:ea typeface="Calibri" panose="020F0502020204030204" pitchFamily="34" charset="0"/>
              </a:rPr>
              <a:t>. 2012. “Climatic Backdrop to the Terminal Pleistocene Extinction of North American Mammals.” </a:t>
            </a:r>
            <a:r>
              <a:rPr lang="en-US" sz="1200" i="1" kern="0" dirty="0">
                <a:solidFill>
                  <a:srgbClr val="000000"/>
                </a:solidFill>
                <a:effectLst/>
                <a:latin typeface="Times New Roman" panose="02020603050405020304" pitchFamily="18" charset="0"/>
                <a:ea typeface="Calibri" panose="020F0502020204030204" pitchFamily="34" charset="0"/>
              </a:rPr>
              <a:t>Geology </a:t>
            </a:r>
            <a:r>
              <a:rPr lang="en-US" sz="1200" kern="0" dirty="0">
                <a:solidFill>
                  <a:srgbClr val="000000"/>
                </a:solidFill>
                <a:effectLst/>
                <a:latin typeface="Times New Roman" panose="02020603050405020304" pitchFamily="18" charset="0"/>
                <a:ea typeface="Calibri" panose="020F0502020204030204" pitchFamily="34" charset="0"/>
              </a:rPr>
              <a:t>40: 1023-1026.</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0" dirty="0" err="1">
                <a:solidFill>
                  <a:srgbClr val="000000"/>
                </a:solidFill>
                <a:effectLst/>
                <a:latin typeface="Times New Roman" panose="02020603050405020304" pitchFamily="18" charset="0"/>
                <a:ea typeface="Calibri" panose="020F0502020204030204" pitchFamily="34" charset="0"/>
              </a:rPr>
              <a:t>Polyak</a:t>
            </a:r>
            <a:r>
              <a:rPr lang="en-US" sz="1200" kern="0" dirty="0">
                <a:solidFill>
                  <a:srgbClr val="000000"/>
                </a:solidFill>
                <a:effectLst/>
                <a:latin typeface="Times New Roman" panose="02020603050405020304" pitchFamily="18" charset="0"/>
                <a:ea typeface="Calibri" panose="020F0502020204030204" pitchFamily="34" charset="0"/>
              </a:rPr>
              <a:t>, V. J., J. B. T. Rasmussen, and Y. </a:t>
            </a:r>
            <a:r>
              <a:rPr lang="en-US" sz="1200" kern="0" dirty="0" err="1">
                <a:solidFill>
                  <a:srgbClr val="000000"/>
                </a:solidFill>
                <a:effectLst/>
                <a:latin typeface="Times New Roman" panose="02020603050405020304" pitchFamily="18" charset="0"/>
                <a:ea typeface="Calibri" panose="020F0502020204030204" pitchFamily="34" charset="0"/>
              </a:rPr>
              <a:t>Asmerom</a:t>
            </a:r>
            <a:r>
              <a:rPr lang="en-US" sz="1200" kern="0" dirty="0">
                <a:solidFill>
                  <a:srgbClr val="000000"/>
                </a:solidFill>
                <a:effectLst/>
                <a:latin typeface="Times New Roman" panose="02020603050405020304" pitchFamily="18" charset="0"/>
                <a:ea typeface="Calibri" panose="020F0502020204030204" pitchFamily="34" charset="0"/>
              </a:rPr>
              <a:t>. 2004. “Prolonged Wet Period in the Southwestern United States through the Younger Dryas.” </a:t>
            </a:r>
            <a:r>
              <a:rPr lang="en-US" sz="1200" i="1" kern="0" dirty="0">
                <a:solidFill>
                  <a:srgbClr val="000000"/>
                </a:solidFill>
                <a:effectLst/>
                <a:latin typeface="Times New Roman" panose="02020603050405020304" pitchFamily="18" charset="0"/>
                <a:ea typeface="Calibri" panose="020F0502020204030204" pitchFamily="34" charset="0"/>
              </a:rPr>
              <a:t>Geology </a:t>
            </a:r>
            <a:r>
              <a:rPr lang="en-US" sz="1200" kern="0" dirty="0">
                <a:solidFill>
                  <a:srgbClr val="000000"/>
                </a:solidFill>
                <a:effectLst/>
                <a:latin typeface="Times New Roman" panose="02020603050405020304" pitchFamily="18" charset="0"/>
                <a:ea typeface="Calibri" panose="020F0502020204030204" pitchFamily="34" charset="0"/>
              </a:rPr>
              <a:t>32: 5-8.</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Ramsey, C. B. 2021. “Oxford Radiocarbon Accelerator Unit – </a:t>
            </a:r>
            <a:r>
              <a:rPr lang="en-US" sz="1200" kern="1400" dirty="0" err="1">
                <a:solidFill>
                  <a:srgbClr val="000000"/>
                </a:solidFill>
                <a:effectLst/>
                <a:latin typeface="Times New Roman" panose="02020603050405020304" pitchFamily="18" charset="0"/>
                <a:ea typeface="Times New Roman" panose="02020603050405020304" pitchFamily="18" charset="0"/>
              </a:rPr>
              <a:t>OxCal</a:t>
            </a:r>
            <a:r>
              <a:rPr lang="en-US" sz="1200" kern="1400" dirty="0">
                <a:solidFill>
                  <a:srgbClr val="000000"/>
                </a:solidFill>
                <a:effectLst/>
                <a:latin typeface="Times New Roman" panose="02020603050405020304" pitchFamily="18" charset="0"/>
                <a:ea typeface="Times New Roman" panose="02020603050405020304" pitchFamily="18" charset="0"/>
              </a:rPr>
              <a:t> 4.4.” Accessed March 2, 2021. </a:t>
            </a:r>
            <a:r>
              <a:rPr lang="en-US" sz="1200" kern="1400" dirty="0">
                <a:solidFill>
                  <a:srgbClr val="000000"/>
                </a:solidFill>
                <a:latin typeface="Times New Roman" panose="02020603050405020304" pitchFamily="18" charset="0"/>
                <a:ea typeface="Times New Roman" panose="02020603050405020304" pitchFamily="18" charset="0"/>
              </a:rPr>
              <a:t>https://c14.arch.ox.ac.uk/oxcal/OxCal.html</a:t>
            </a:r>
            <a:r>
              <a:rPr lang="en-US" sz="1200" kern="1400" dirty="0">
                <a:solidFill>
                  <a:srgbClr val="000000"/>
                </a:solidFill>
                <a:effectLst/>
                <a:latin typeface="Times New Roman" panose="02020603050405020304" pitchFamily="18" charset="0"/>
                <a:ea typeface="Times New Roman" panose="02020603050405020304" pitchFamily="18" charset="0"/>
              </a:rPr>
              <a:t>.</a:t>
            </a: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Rea, A. M. 1980. “Late Pleistocene and Holocene Turkeys in the Southwest.” </a:t>
            </a:r>
            <a:r>
              <a:rPr lang="en-US" sz="1200" i="1" kern="1400" dirty="0">
                <a:solidFill>
                  <a:srgbClr val="000000"/>
                </a:solidFill>
                <a:effectLst/>
                <a:latin typeface="Times New Roman" panose="02020603050405020304" pitchFamily="18" charset="0"/>
                <a:ea typeface="Times New Roman" panose="02020603050405020304" pitchFamily="18" charset="0"/>
              </a:rPr>
              <a:t>Natural History Museum of Los Angeles County Contributions in Science</a:t>
            </a:r>
            <a:r>
              <a:rPr lang="en-US" sz="1200" kern="1400" dirty="0">
                <a:solidFill>
                  <a:srgbClr val="000000"/>
                </a:solidFill>
                <a:effectLst/>
                <a:latin typeface="Times New Roman" panose="02020603050405020304" pitchFamily="18" charset="0"/>
                <a:ea typeface="Times New Roman" panose="02020603050405020304" pitchFamily="18" charset="0"/>
              </a:rPr>
              <a:t> 330: 209-224.</a:t>
            </a: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Rea, A. M., and L. L. Hargrave. 1984. “The Bird Bones from Stanton’s Cave.” In </a:t>
            </a:r>
            <a:r>
              <a:rPr lang="en-US" sz="1200" i="1" kern="1400" dirty="0">
                <a:solidFill>
                  <a:srgbClr val="000000"/>
                </a:solidFill>
                <a:effectLst/>
                <a:latin typeface="Times New Roman" panose="02020603050405020304" pitchFamily="18" charset="0"/>
                <a:ea typeface="Times New Roman" panose="02020603050405020304" pitchFamily="18" charset="0"/>
              </a:rPr>
              <a:t>The Archaeology, Geology, and Paleontology of Stanton’s Cave: Grand Canyon National Park, Arizona</a:t>
            </a:r>
            <a:r>
              <a:rPr lang="en-US" sz="1200" kern="1400" dirty="0">
                <a:solidFill>
                  <a:srgbClr val="000000"/>
                </a:solidFill>
                <a:effectLst/>
                <a:latin typeface="Times New Roman" panose="02020603050405020304" pitchFamily="18" charset="0"/>
                <a:ea typeface="Times New Roman" panose="02020603050405020304" pitchFamily="18" charset="0"/>
              </a:rPr>
              <a:t>, edited by R. C. Euler, 77-91. Grand Canyon Natural History Association Monograph No. 6. Grand Canyon: Grand Canyon Natural History Association.</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Reed, E. K. 1964. “The Greater Southwest.” In </a:t>
            </a:r>
            <a:r>
              <a:rPr lang="en-US" sz="1200" i="1" kern="1400" dirty="0">
                <a:solidFill>
                  <a:srgbClr val="000000"/>
                </a:solidFill>
                <a:effectLst/>
                <a:latin typeface="Times New Roman" panose="02020603050405020304" pitchFamily="18" charset="0"/>
                <a:ea typeface="Times New Roman" panose="02020603050405020304" pitchFamily="18" charset="0"/>
              </a:rPr>
              <a:t>Prehistoric Man in the New World</a:t>
            </a:r>
            <a:r>
              <a:rPr lang="en-US" sz="1200" kern="1400" dirty="0">
                <a:solidFill>
                  <a:srgbClr val="000000"/>
                </a:solidFill>
                <a:effectLst/>
                <a:latin typeface="Times New Roman" panose="02020603050405020304" pitchFamily="18" charset="0"/>
                <a:ea typeface="Times New Roman" panose="02020603050405020304" pitchFamily="18" charset="0"/>
              </a:rPr>
              <a:t>, edited by J. D. Jennings and E. </a:t>
            </a:r>
            <a:r>
              <a:rPr lang="en-US" sz="1200" kern="1400" dirty="0" err="1">
                <a:solidFill>
                  <a:srgbClr val="000000"/>
                </a:solidFill>
                <a:effectLst/>
                <a:latin typeface="Times New Roman" panose="02020603050405020304" pitchFamily="18" charset="0"/>
                <a:ea typeface="Times New Roman" panose="02020603050405020304" pitchFamily="18" charset="0"/>
              </a:rPr>
              <a:t>Norbeck</a:t>
            </a:r>
            <a:r>
              <a:rPr lang="en-US" sz="1200" kern="1400" dirty="0">
                <a:solidFill>
                  <a:srgbClr val="000000"/>
                </a:solidFill>
                <a:effectLst/>
                <a:latin typeface="Times New Roman" panose="02020603050405020304" pitchFamily="18" charset="0"/>
                <a:ea typeface="Times New Roman" panose="02020603050405020304" pitchFamily="18" charset="0"/>
              </a:rPr>
              <a:t>, 175-191. Chicago: University of Chicago Press.</a:t>
            </a: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Reynolds, R. E., R. L. Reynolds, C. J. Bell, N. J. </a:t>
            </a:r>
            <a:r>
              <a:rPr lang="en-US" sz="1200" kern="1400" dirty="0" err="1">
                <a:solidFill>
                  <a:srgbClr val="000000"/>
                </a:solidFill>
                <a:effectLst/>
                <a:latin typeface="Times New Roman" panose="02020603050405020304" pitchFamily="18" charset="0"/>
                <a:ea typeface="Times New Roman" panose="02020603050405020304" pitchFamily="18" charset="0"/>
              </a:rPr>
              <a:t>Czaplewski</a:t>
            </a:r>
            <a:r>
              <a:rPr lang="en-US" sz="1200" kern="1400" dirty="0">
                <a:solidFill>
                  <a:srgbClr val="000000"/>
                </a:solidFill>
                <a:effectLst/>
                <a:latin typeface="Times New Roman" panose="02020603050405020304" pitchFamily="18" charset="0"/>
                <a:ea typeface="Times New Roman" panose="02020603050405020304" pitchFamily="18" charset="0"/>
              </a:rPr>
              <a:t>, H. T. Goodwin, J. I. Mead, and B. Roth. 1991a. “The </a:t>
            </a:r>
            <a:r>
              <a:rPr lang="en-US" sz="1200" kern="1400" dirty="0" err="1">
                <a:solidFill>
                  <a:srgbClr val="000000"/>
                </a:solidFill>
                <a:effectLst/>
                <a:latin typeface="Times New Roman" panose="02020603050405020304" pitchFamily="18" charset="0"/>
                <a:ea typeface="Times New Roman" panose="02020603050405020304" pitchFamily="18" charset="0"/>
              </a:rPr>
              <a:t>Kokoweef</a:t>
            </a:r>
            <a:r>
              <a:rPr lang="en-US" sz="1200" kern="1400" dirty="0">
                <a:solidFill>
                  <a:srgbClr val="000000"/>
                </a:solidFill>
                <a:effectLst/>
                <a:latin typeface="Times New Roman" panose="02020603050405020304" pitchFamily="18" charset="0"/>
                <a:ea typeface="Times New Roman" panose="02020603050405020304" pitchFamily="18" charset="0"/>
              </a:rPr>
              <a:t> Cave Faunal Assemblage.” In </a:t>
            </a:r>
            <a:r>
              <a:rPr lang="en-US" sz="1200" i="1" kern="1400" dirty="0">
                <a:solidFill>
                  <a:srgbClr val="000000"/>
                </a:solidFill>
                <a:effectLst/>
                <a:latin typeface="Times New Roman" panose="02020603050405020304" pitchFamily="18" charset="0"/>
                <a:ea typeface="Times New Roman" panose="02020603050405020304" pitchFamily="18" charset="0"/>
              </a:rPr>
              <a:t>Crossing the Borders: Quaternary Studies in Eastern California and Southwestern Nevada</a:t>
            </a:r>
            <a:r>
              <a:rPr lang="en-US" sz="1200" kern="1400" dirty="0">
                <a:solidFill>
                  <a:srgbClr val="000000"/>
                </a:solidFill>
                <a:effectLst/>
                <a:latin typeface="Times New Roman" panose="02020603050405020304" pitchFamily="18" charset="0"/>
                <a:ea typeface="Times New Roman" panose="02020603050405020304" pitchFamily="18" charset="0"/>
              </a:rPr>
              <a:t>, edited by R. E. Reynolds and J. Reynolds, 97-103. Redlands, California: San Bernardino County Museum Association.</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Reynolds, R. E., R. L. Reynolds, C. J. Bell, and B. Pitzer. 1991b. “Vertebrate Remains from Antelope Cave, Mescal Range, San Bernardino County, California.” In </a:t>
            </a:r>
            <a:r>
              <a:rPr lang="en-US" sz="1200" i="1" kern="1400" dirty="0">
                <a:solidFill>
                  <a:srgbClr val="000000"/>
                </a:solidFill>
                <a:effectLst/>
                <a:latin typeface="Times New Roman" panose="02020603050405020304" pitchFamily="18" charset="0"/>
                <a:ea typeface="Times New Roman" panose="02020603050405020304" pitchFamily="18" charset="0"/>
              </a:rPr>
              <a:t>Crossing the Borders: Quaternary Studies in Eastern California and Southwestern Nevada</a:t>
            </a:r>
            <a:r>
              <a:rPr lang="en-US" sz="1200" kern="1400" dirty="0">
                <a:solidFill>
                  <a:srgbClr val="000000"/>
                </a:solidFill>
                <a:effectLst/>
                <a:latin typeface="Times New Roman" panose="02020603050405020304" pitchFamily="18" charset="0"/>
                <a:ea typeface="Times New Roman" panose="02020603050405020304" pitchFamily="18" charset="0"/>
              </a:rPr>
              <a:t>, edited by R. E. Reynolds and J. Reynolds, 107-109. Redlands, California: San Bernardino County Museum Association.</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Rogers, K. L., C. A. </a:t>
            </a:r>
            <a:r>
              <a:rPr lang="en-US" sz="1200" kern="1400" dirty="0" err="1">
                <a:solidFill>
                  <a:srgbClr val="000000"/>
                </a:solidFill>
                <a:effectLst/>
                <a:latin typeface="Times New Roman" panose="02020603050405020304" pitchFamily="18" charset="0"/>
                <a:ea typeface="Times New Roman" panose="02020603050405020304" pitchFamily="18" charset="0"/>
              </a:rPr>
              <a:t>Repenning</a:t>
            </a:r>
            <a:r>
              <a:rPr lang="en-US" sz="1200" kern="1400" dirty="0">
                <a:solidFill>
                  <a:srgbClr val="000000"/>
                </a:solidFill>
                <a:effectLst/>
                <a:latin typeface="Times New Roman" panose="02020603050405020304" pitchFamily="18" charset="0"/>
                <a:ea typeface="Times New Roman" panose="02020603050405020304" pitchFamily="18" charset="0"/>
              </a:rPr>
              <a:t>, F. G. </a:t>
            </a:r>
            <a:r>
              <a:rPr lang="en-US" sz="1200" kern="1400" dirty="0" err="1">
                <a:solidFill>
                  <a:srgbClr val="000000"/>
                </a:solidFill>
                <a:effectLst/>
                <a:latin typeface="Times New Roman" panose="02020603050405020304" pitchFamily="18" charset="0"/>
                <a:ea typeface="Times New Roman" panose="02020603050405020304" pitchFamily="18" charset="0"/>
              </a:rPr>
              <a:t>Luiszer</a:t>
            </a:r>
            <a:r>
              <a:rPr lang="en-US" sz="1200" kern="1400" dirty="0">
                <a:solidFill>
                  <a:srgbClr val="000000"/>
                </a:solidFill>
                <a:effectLst/>
                <a:latin typeface="Times New Roman" panose="02020603050405020304" pitchFamily="18" charset="0"/>
                <a:ea typeface="Times New Roman" panose="02020603050405020304" pitchFamily="18" charset="0"/>
              </a:rPr>
              <a:t>, and R. D. Benson. 2000. “Geologic History, Stratigraphy, and Paleontology of SAM Cave, North-Central New Mexico.” </a:t>
            </a:r>
            <a:r>
              <a:rPr lang="en-US" sz="1200" i="1" kern="1400" dirty="0">
                <a:solidFill>
                  <a:srgbClr val="000000"/>
                </a:solidFill>
                <a:effectLst/>
                <a:latin typeface="Times New Roman" panose="02020603050405020304" pitchFamily="18" charset="0"/>
                <a:ea typeface="Times New Roman" panose="02020603050405020304" pitchFamily="18" charset="0"/>
              </a:rPr>
              <a:t>New Mexico Geology</a:t>
            </a:r>
            <a:r>
              <a:rPr lang="en-US" sz="1200" kern="1400" dirty="0">
                <a:solidFill>
                  <a:srgbClr val="000000"/>
                </a:solidFill>
                <a:effectLst/>
                <a:latin typeface="Times New Roman" panose="02020603050405020304" pitchFamily="18" charset="0"/>
                <a:ea typeface="Times New Roman" panose="02020603050405020304" pitchFamily="18" charset="0"/>
              </a:rPr>
              <a:t> 22: 89-100, 113-117.</a:t>
            </a:r>
            <a:endParaRPr lang="en-US" sz="1200" kern="1400" dirty="0">
              <a:solidFill>
                <a:srgbClr val="000000"/>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863360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0ADAA-187C-48CD-9A63-58E13570E478}"/>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References</a:t>
            </a:r>
          </a:p>
        </p:txBody>
      </p:sp>
      <p:sp>
        <p:nvSpPr>
          <p:cNvPr id="6" name="Content Placeholder 5">
            <a:extLst>
              <a:ext uri="{FF2B5EF4-FFF2-40B4-BE49-F238E27FC236}">
                <a16:creationId xmlns:a16="http://schemas.microsoft.com/office/drawing/2014/main" id="{33BB96E6-75E4-4D7F-864C-F8D20BB7E6FB}"/>
              </a:ext>
            </a:extLst>
          </p:cNvPr>
          <p:cNvSpPr>
            <a:spLocks noGrp="1"/>
          </p:cNvSpPr>
          <p:nvPr>
            <p:ph idx="1"/>
          </p:nvPr>
        </p:nvSpPr>
        <p:spPr>
          <a:xfrm>
            <a:off x="0" y="1143001"/>
            <a:ext cx="12192000" cy="5714998"/>
          </a:xfrm>
        </p:spPr>
        <p:txBody>
          <a:bodyPr>
            <a:noAutofit/>
          </a:bodyPr>
          <a:lstStyle/>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Sánchez, M. G., E. P. Gaines, V. T. Holliday, and J. Arroyo-</a:t>
            </a:r>
            <a:r>
              <a:rPr lang="en-US" sz="1200" kern="1400" dirty="0" err="1">
                <a:solidFill>
                  <a:srgbClr val="000000"/>
                </a:solidFill>
                <a:effectLst/>
                <a:latin typeface="Times New Roman" panose="02020603050405020304" pitchFamily="18" charset="0"/>
                <a:ea typeface="Times New Roman" panose="02020603050405020304" pitchFamily="18" charset="0"/>
              </a:rPr>
              <a:t>Cabrales</a:t>
            </a:r>
            <a:r>
              <a:rPr lang="en-US" sz="1200" kern="1400" dirty="0">
                <a:solidFill>
                  <a:srgbClr val="000000"/>
                </a:solidFill>
                <a:effectLst/>
                <a:latin typeface="Times New Roman" panose="02020603050405020304" pitchFamily="18" charset="0"/>
                <a:ea typeface="Times New Roman" panose="02020603050405020304" pitchFamily="18" charset="0"/>
              </a:rPr>
              <a:t>. 2009. “El Fin del Mundo.” </a:t>
            </a:r>
            <a:r>
              <a:rPr lang="en-US" sz="1200" i="1" kern="1400" dirty="0">
                <a:solidFill>
                  <a:srgbClr val="000000"/>
                </a:solidFill>
                <a:effectLst/>
                <a:latin typeface="Times New Roman" panose="02020603050405020304" pitchFamily="18" charset="0"/>
                <a:ea typeface="Times New Roman" panose="02020603050405020304" pitchFamily="18" charset="0"/>
              </a:rPr>
              <a:t>Archaeology Southwest </a:t>
            </a:r>
            <a:r>
              <a:rPr lang="en-US" sz="1200" kern="1400" dirty="0">
                <a:solidFill>
                  <a:srgbClr val="000000"/>
                </a:solidFill>
                <a:effectLst/>
                <a:latin typeface="Times New Roman" panose="02020603050405020304" pitchFamily="18" charset="0"/>
                <a:ea typeface="Times New Roman" panose="02020603050405020304" pitchFamily="18" charset="0"/>
              </a:rPr>
              <a:t>23 (3): 6-7.</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Sánchez, M. G., V. T. Holliday, E. P. Gaines, J. Arroyo-</a:t>
            </a:r>
            <a:r>
              <a:rPr lang="en-US" sz="1200" kern="1400" dirty="0" err="1">
                <a:solidFill>
                  <a:srgbClr val="000000"/>
                </a:solidFill>
                <a:effectLst/>
                <a:latin typeface="Times New Roman" panose="02020603050405020304" pitchFamily="18" charset="0"/>
                <a:ea typeface="Times New Roman" panose="02020603050405020304" pitchFamily="18" charset="0"/>
              </a:rPr>
              <a:t>Cabrales</a:t>
            </a:r>
            <a:r>
              <a:rPr lang="en-US" sz="1200" kern="1400" dirty="0">
                <a:solidFill>
                  <a:srgbClr val="000000"/>
                </a:solidFill>
                <a:effectLst/>
                <a:latin typeface="Times New Roman" panose="02020603050405020304" pitchFamily="18" charset="0"/>
                <a:ea typeface="Times New Roman" panose="02020603050405020304" pitchFamily="18" charset="0"/>
              </a:rPr>
              <a:t>, N. Martínez-</a:t>
            </a:r>
            <a:r>
              <a:rPr lang="en-US" sz="1200" kern="1400" dirty="0" err="1">
                <a:solidFill>
                  <a:srgbClr val="000000"/>
                </a:solidFill>
                <a:effectLst/>
                <a:latin typeface="Times New Roman" panose="02020603050405020304" pitchFamily="18" charset="0"/>
                <a:ea typeface="Times New Roman" panose="02020603050405020304" pitchFamily="18" charset="0"/>
              </a:rPr>
              <a:t>Tagüeña</a:t>
            </a:r>
            <a:r>
              <a:rPr lang="en-US" sz="1200" kern="1400" dirty="0">
                <a:solidFill>
                  <a:srgbClr val="000000"/>
                </a:solidFill>
                <a:effectLst/>
                <a:latin typeface="Times New Roman" panose="02020603050405020304" pitchFamily="18" charset="0"/>
                <a:ea typeface="Times New Roman" panose="02020603050405020304" pitchFamily="18" charset="0"/>
              </a:rPr>
              <a:t>, A. </a:t>
            </a:r>
            <a:r>
              <a:rPr lang="en-US" sz="1200" kern="1400" dirty="0" err="1">
                <a:solidFill>
                  <a:srgbClr val="000000"/>
                </a:solidFill>
                <a:effectLst/>
                <a:latin typeface="Times New Roman" panose="02020603050405020304" pitchFamily="18" charset="0"/>
                <a:ea typeface="Times New Roman" panose="02020603050405020304" pitchFamily="18" charset="0"/>
              </a:rPr>
              <a:t>Kowler</a:t>
            </a:r>
            <a:r>
              <a:rPr lang="en-US" sz="1200" kern="1400" dirty="0">
                <a:solidFill>
                  <a:srgbClr val="000000"/>
                </a:solidFill>
                <a:effectLst/>
                <a:latin typeface="Times New Roman" panose="02020603050405020304" pitchFamily="18" charset="0"/>
                <a:ea typeface="Times New Roman" panose="02020603050405020304" pitchFamily="18" charset="0"/>
              </a:rPr>
              <a:t>, T. Lange, G. W. L. Hodgins, S. M. Mentzer, and I. Sanchez-Morales. 2014. “Human (Clovis)-Gomphothere (</a:t>
            </a:r>
            <a:r>
              <a:rPr lang="en-US" sz="1200" i="1" kern="1400" dirty="0" err="1">
                <a:solidFill>
                  <a:srgbClr val="000000"/>
                </a:solidFill>
                <a:effectLst/>
                <a:latin typeface="Times New Roman" panose="02020603050405020304" pitchFamily="18" charset="0"/>
                <a:ea typeface="Times New Roman" panose="02020603050405020304" pitchFamily="18" charset="0"/>
              </a:rPr>
              <a:t>Cuvieronius</a:t>
            </a:r>
            <a:r>
              <a:rPr lang="en-US" sz="1200" i="1" kern="1400" dirty="0">
                <a:solidFill>
                  <a:srgbClr val="000000"/>
                </a:solidFill>
                <a:effectLst/>
                <a:latin typeface="Times New Roman" panose="02020603050405020304" pitchFamily="18" charset="0"/>
                <a:ea typeface="Times New Roman" panose="02020603050405020304" pitchFamily="18" charset="0"/>
              </a:rPr>
              <a:t> </a:t>
            </a:r>
            <a:r>
              <a:rPr lang="en-US" sz="1200" kern="1400" dirty="0">
                <a:solidFill>
                  <a:srgbClr val="000000"/>
                </a:solidFill>
                <a:effectLst/>
                <a:latin typeface="Times New Roman" panose="02020603050405020304" pitchFamily="18" charset="0"/>
                <a:ea typeface="Times New Roman" panose="02020603050405020304" pitchFamily="18" charset="0"/>
              </a:rPr>
              <a:t>sp.) Association ~13,390 Calibrated </a:t>
            </a:r>
            <a:r>
              <a:rPr lang="en-US" sz="1200" kern="1400" dirty="0" err="1">
                <a:solidFill>
                  <a:srgbClr val="000000"/>
                </a:solidFill>
                <a:effectLst/>
                <a:latin typeface="Times New Roman" panose="02020603050405020304" pitchFamily="18" charset="0"/>
                <a:ea typeface="Times New Roman" panose="02020603050405020304" pitchFamily="18" charset="0"/>
              </a:rPr>
              <a:t>yBP</a:t>
            </a:r>
            <a:r>
              <a:rPr lang="en-US" sz="1200" kern="1400" dirty="0">
                <a:solidFill>
                  <a:srgbClr val="000000"/>
                </a:solidFill>
                <a:effectLst/>
                <a:latin typeface="Times New Roman" panose="02020603050405020304" pitchFamily="18" charset="0"/>
                <a:ea typeface="Times New Roman" panose="02020603050405020304" pitchFamily="18" charset="0"/>
              </a:rPr>
              <a:t> in Sonora, Mexico.” </a:t>
            </a:r>
            <a:r>
              <a:rPr lang="en-US" sz="1200" i="1" kern="1400" dirty="0">
                <a:solidFill>
                  <a:srgbClr val="000000"/>
                </a:solidFill>
                <a:effectLst/>
                <a:latin typeface="Times New Roman" panose="02020603050405020304" pitchFamily="18" charset="0"/>
                <a:ea typeface="Times New Roman" panose="02020603050405020304" pitchFamily="18" charset="0"/>
              </a:rPr>
              <a:t>Proceedings of the National Academy of Sciences of the United States of America </a:t>
            </a:r>
            <a:r>
              <a:rPr lang="en-US" sz="1200" kern="1400" dirty="0">
                <a:solidFill>
                  <a:srgbClr val="000000"/>
                </a:solidFill>
                <a:effectLst/>
                <a:latin typeface="Times New Roman" panose="02020603050405020304" pitchFamily="18" charset="0"/>
                <a:ea typeface="Times New Roman" panose="02020603050405020304" pitchFamily="18" charset="0"/>
              </a:rPr>
              <a:t>111: 10972-10977.</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Santucci, V. L., J. Kenworthy, and R. </a:t>
            </a:r>
            <a:r>
              <a:rPr lang="en-US" sz="1200" kern="1400" dirty="0" err="1">
                <a:solidFill>
                  <a:srgbClr val="000000"/>
                </a:solidFill>
                <a:effectLst/>
                <a:latin typeface="Times New Roman" panose="02020603050405020304" pitchFamily="18" charset="0"/>
                <a:ea typeface="Times New Roman" panose="02020603050405020304" pitchFamily="18" charset="0"/>
              </a:rPr>
              <a:t>Kerbo</a:t>
            </a:r>
            <a:r>
              <a:rPr lang="en-US" sz="1200" kern="1400" dirty="0">
                <a:solidFill>
                  <a:srgbClr val="000000"/>
                </a:solidFill>
                <a:effectLst/>
                <a:latin typeface="Times New Roman" panose="02020603050405020304" pitchFamily="18" charset="0"/>
                <a:ea typeface="Times New Roman" panose="02020603050405020304" pitchFamily="18" charset="0"/>
              </a:rPr>
              <a:t>. 2001. </a:t>
            </a:r>
            <a:r>
              <a:rPr lang="en-US" sz="1200" i="1" kern="1400" dirty="0">
                <a:solidFill>
                  <a:srgbClr val="000000"/>
                </a:solidFill>
                <a:effectLst/>
                <a:latin typeface="Times New Roman" panose="02020603050405020304" pitchFamily="18" charset="0"/>
                <a:ea typeface="Times New Roman" panose="02020603050405020304" pitchFamily="18" charset="0"/>
              </a:rPr>
              <a:t>An Inventory of Paleontological Resources Associated with National Park Service Caves</a:t>
            </a:r>
            <a:r>
              <a:rPr lang="en-US" sz="1200" kern="1400" dirty="0">
                <a:solidFill>
                  <a:srgbClr val="000000"/>
                </a:solidFill>
                <a:effectLst/>
                <a:latin typeface="Times New Roman" panose="02020603050405020304" pitchFamily="18" charset="0"/>
                <a:ea typeface="Times New Roman" panose="02020603050405020304" pitchFamily="18" charset="0"/>
              </a:rPr>
              <a:t>. Geologic Resources Division Technical Report No. NPS/NRGRD/GRDTR-01/02. Lakewood, Colorado: National Park Service, Geological Resources Division.</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Schultz, C. B., and E. B. Howard. 1935. “The Fauna of Burnet Cave, Guadalupe Mountains, New Mexico.” </a:t>
            </a:r>
            <a:r>
              <a:rPr lang="en-US" sz="1200" i="1" kern="1400" dirty="0">
                <a:solidFill>
                  <a:srgbClr val="000000"/>
                </a:solidFill>
                <a:effectLst/>
                <a:latin typeface="Times New Roman" panose="02020603050405020304" pitchFamily="18" charset="0"/>
                <a:ea typeface="Times New Roman" panose="02020603050405020304" pitchFamily="18" charset="0"/>
              </a:rPr>
              <a:t>Proceedings of the Academy of Natural Sciences of Philadelphia</a:t>
            </a:r>
            <a:r>
              <a:rPr lang="en-US" sz="1200" kern="1400" dirty="0">
                <a:solidFill>
                  <a:srgbClr val="000000"/>
                </a:solidFill>
                <a:effectLst/>
                <a:latin typeface="Times New Roman" panose="02020603050405020304" pitchFamily="18" charset="0"/>
                <a:ea typeface="Times New Roman" panose="02020603050405020304" pitchFamily="18" charset="0"/>
              </a:rPr>
              <a:t> 87: 273-298.</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Schultz, C. B., L. D. Martin, and L. G. Tanner. 1970. “Mammalian Distribution in the Great Plains and Adjacent Areas from 14,000 to 9,000 Years Ago.” Paper presented at the 1st Biennial Meeting of the American Quaternary Association, Bozeman.</a:t>
            </a: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Scott, E. 2006. “Extinct Horses and Their Relatives.” In </a:t>
            </a:r>
            <a:r>
              <a:rPr lang="en-US" sz="1200" i="1" kern="1400" dirty="0">
                <a:solidFill>
                  <a:srgbClr val="000000"/>
                </a:solidFill>
                <a:effectLst/>
                <a:latin typeface="Times New Roman" panose="02020603050405020304" pitchFamily="18" charset="0"/>
                <a:ea typeface="Times New Roman" panose="02020603050405020304" pitchFamily="18" charset="0"/>
              </a:rPr>
              <a:t>Fossil Treasures of the Anza-Borrego Desert</a:t>
            </a:r>
            <a:r>
              <a:rPr lang="en-US" sz="1200" kern="1400" dirty="0">
                <a:solidFill>
                  <a:srgbClr val="000000"/>
                </a:solidFill>
                <a:effectLst/>
                <a:latin typeface="Times New Roman" panose="02020603050405020304" pitchFamily="18" charset="0"/>
                <a:ea typeface="Times New Roman" panose="02020603050405020304" pitchFamily="18" charset="0"/>
              </a:rPr>
              <a:t>, edited by G. T. Jefferson and L. Lindsay, 253-271. San Diego: Sunbelt Publications.</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Shaw, C. A., and S. M. Cox. 2006. “Mammalian biostratigraphy in the </a:t>
            </a:r>
            <a:r>
              <a:rPr lang="en-US" sz="1200" kern="1400" dirty="0" err="1">
                <a:solidFill>
                  <a:srgbClr val="000000"/>
                </a:solidFill>
                <a:effectLst/>
                <a:latin typeface="Times New Roman" panose="02020603050405020304" pitchFamily="18" charset="0"/>
                <a:ea typeface="Times New Roman" panose="02020603050405020304" pitchFamily="18" charset="0"/>
              </a:rPr>
              <a:t>Vallecito</a:t>
            </a:r>
            <a:r>
              <a:rPr lang="en-US" sz="1200" kern="1400" dirty="0">
                <a:solidFill>
                  <a:srgbClr val="000000"/>
                </a:solidFill>
                <a:effectLst/>
                <a:latin typeface="Times New Roman" panose="02020603050405020304" pitchFamily="18" charset="0"/>
                <a:ea typeface="Times New Roman" panose="02020603050405020304" pitchFamily="18" charset="0"/>
              </a:rPr>
              <a:t> Creek-Fish Creek Basin.” In </a:t>
            </a:r>
            <a:r>
              <a:rPr lang="en-US" sz="1200" i="1" kern="1400" dirty="0">
                <a:solidFill>
                  <a:srgbClr val="000000"/>
                </a:solidFill>
                <a:effectLst/>
                <a:latin typeface="Times New Roman" panose="02020603050405020304" pitchFamily="18" charset="0"/>
                <a:ea typeface="Times New Roman" panose="02020603050405020304" pitchFamily="18" charset="0"/>
              </a:rPr>
              <a:t>Fossil Treasures of the Anza-Borrego Desert</a:t>
            </a:r>
            <a:r>
              <a:rPr lang="en-US" sz="1200" kern="1400" dirty="0">
                <a:solidFill>
                  <a:srgbClr val="000000"/>
                </a:solidFill>
                <a:effectLst/>
                <a:latin typeface="Times New Roman" panose="02020603050405020304" pitchFamily="18" charset="0"/>
                <a:ea typeface="Times New Roman" panose="02020603050405020304" pitchFamily="18" charset="0"/>
              </a:rPr>
              <a:t>, edited by G. T. Jefferson and L. Lindsay, 177-191. San Diego: Sunbelt Publications.</a:t>
            </a:r>
            <a:endParaRPr lang="en-US" sz="1200" kern="1400" dirty="0">
              <a:solidFill>
                <a:srgbClr val="000000"/>
              </a:solidFill>
              <a:effectLst/>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Smartt, R. A., S. G. Lucas, and D. J. Hafner. 1991. “The Giant Bison (</a:t>
            </a:r>
            <a:r>
              <a:rPr lang="en-US" sz="1200" i="1" kern="1400" dirty="0">
                <a:solidFill>
                  <a:srgbClr val="000000"/>
                </a:solidFill>
                <a:effectLst/>
                <a:latin typeface="Times New Roman" panose="02020603050405020304" pitchFamily="18" charset="0"/>
                <a:ea typeface="Times New Roman" panose="02020603050405020304" pitchFamily="18" charset="0"/>
              </a:rPr>
              <a:t>Bison </a:t>
            </a:r>
            <a:r>
              <a:rPr lang="en-US" sz="1200" i="1" kern="1400" dirty="0" err="1">
                <a:solidFill>
                  <a:srgbClr val="000000"/>
                </a:solidFill>
                <a:effectLst/>
                <a:latin typeface="Times New Roman" panose="02020603050405020304" pitchFamily="18" charset="0"/>
                <a:ea typeface="Times New Roman" panose="02020603050405020304" pitchFamily="18" charset="0"/>
              </a:rPr>
              <a:t>latifrons</a:t>
            </a:r>
            <a:r>
              <a:rPr lang="en-US" sz="1200" kern="1400" dirty="0">
                <a:solidFill>
                  <a:srgbClr val="000000"/>
                </a:solidFill>
                <a:effectLst/>
                <a:latin typeface="Times New Roman" panose="02020603050405020304" pitchFamily="18" charset="0"/>
                <a:ea typeface="Times New Roman" panose="02020603050405020304" pitchFamily="18" charset="0"/>
              </a:rPr>
              <a:t>) from the Middle Rio Grande Valley of New Mexico.” </a:t>
            </a:r>
            <a:r>
              <a:rPr lang="en-US" sz="1200" i="1" kern="1400" dirty="0">
                <a:solidFill>
                  <a:srgbClr val="000000"/>
                </a:solidFill>
                <a:effectLst/>
                <a:latin typeface="Times New Roman" panose="02020603050405020304" pitchFamily="18" charset="0"/>
                <a:ea typeface="Times New Roman" panose="02020603050405020304" pitchFamily="18" charset="0"/>
              </a:rPr>
              <a:t>Southwestern Naturalist</a:t>
            </a:r>
            <a:r>
              <a:rPr lang="en-US" sz="1200" kern="1400" dirty="0">
                <a:solidFill>
                  <a:srgbClr val="000000"/>
                </a:solidFill>
                <a:effectLst/>
                <a:latin typeface="Times New Roman" panose="02020603050405020304" pitchFamily="18" charset="0"/>
                <a:ea typeface="Times New Roman" panose="02020603050405020304" pitchFamily="18" charset="0"/>
              </a:rPr>
              <a:t> 36: 136-137.</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effectLst/>
                <a:latin typeface="Times New Roman" panose="02020603050405020304" pitchFamily="18" charset="0"/>
                <a:ea typeface="Times New Roman" panose="02020603050405020304" pitchFamily="18" charset="0"/>
              </a:rPr>
              <a:t>Spaulding, W. G. 1990. “Vegetational and Climatic Development of the Mojave Desert: The Last Glacial Maximum to the Present.” </a:t>
            </a:r>
            <a:r>
              <a:rPr lang="en-US" sz="1200" dirty="0">
                <a:effectLst/>
                <a:latin typeface="Times New Roman" panose="02020603050405020304" pitchFamily="18" charset="0"/>
                <a:ea typeface="Calibri" panose="020F0502020204030204" pitchFamily="34" charset="0"/>
              </a:rPr>
              <a:t>In </a:t>
            </a:r>
            <a:r>
              <a:rPr lang="en-US" sz="1200" i="1" dirty="0">
                <a:effectLst/>
                <a:latin typeface="Times New Roman" panose="02020603050405020304" pitchFamily="18" charset="0"/>
                <a:ea typeface="Calibri" panose="020F0502020204030204" pitchFamily="34" charset="0"/>
              </a:rPr>
              <a:t>Packrat Middens: The Last 40,000 Years of Biotic Change</a:t>
            </a:r>
            <a:r>
              <a:rPr lang="en-US" sz="1200" dirty="0">
                <a:effectLst/>
                <a:latin typeface="Times New Roman" panose="02020603050405020304" pitchFamily="18" charset="0"/>
                <a:ea typeface="Calibri" panose="020F0502020204030204" pitchFamily="34" charset="0"/>
              </a:rPr>
              <a:t>, edited by J. L. Betancourt, T. R. Van Devender, and P. S. Martin, 166-199. Tucson: University of Arizona Press.</a:t>
            </a:r>
            <a:endParaRPr lang="en-US" sz="1200" kern="1400" dirty="0">
              <a:effectLst/>
              <a:latin typeface="Times New Roman" panose="02020603050405020304" pitchFamily="18"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Steadman, D. W., and J. I. Mead. 2010. “A Late Pleistocene Bird Community at the Northern Edge of the Tropics in Sonora, Mexico.” </a:t>
            </a:r>
            <a:r>
              <a:rPr lang="en-US" sz="1200" i="1" kern="1400" dirty="0">
                <a:solidFill>
                  <a:srgbClr val="000000"/>
                </a:solidFill>
                <a:effectLst/>
                <a:latin typeface="Times New Roman" panose="02020603050405020304" pitchFamily="18" charset="0"/>
                <a:ea typeface="Times New Roman" panose="02020603050405020304" pitchFamily="18" charset="0"/>
              </a:rPr>
              <a:t>American Midland Naturalist</a:t>
            </a:r>
            <a:r>
              <a:rPr lang="en-US" sz="1200" kern="1400" dirty="0">
                <a:solidFill>
                  <a:srgbClr val="000000"/>
                </a:solidFill>
                <a:effectLst/>
                <a:latin typeface="Times New Roman" panose="02020603050405020304" pitchFamily="18" charset="0"/>
                <a:ea typeface="Times New Roman" panose="02020603050405020304" pitchFamily="18" charset="0"/>
              </a:rPr>
              <a:t> 163: 423-441.</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effectLst/>
                <a:latin typeface="Times New Roman" panose="02020603050405020304" pitchFamily="18" charset="0"/>
                <a:ea typeface="Times New Roman" panose="02020603050405020304" pitchFamily="18" charset="0"/>
              </a:rPr>
              <a:t>Thompson, R. S. 1990. “Late Quaternary Vegetation and Climate in the Great Basin.” </a:t>
            </a:r>
            <a:r>
              <a:rPr lang="en-US" sz="1200" dirty="0">
                <a:effectLst/>
                <a:latin typeface="Times New Roman" panose="02020603050405020304" pitchFamily="18" charset="0"/>
                <a:ea typeface="Calibri" panose="020F0502020204030204" pitchFamily="34" charset="0"/>
              </a:rPr>
              <a:t>In </a:t>
            </a:r>
            <a:r>
              <a:rPr lang="en-US" sz="1200" i="1" dirty="0">
                <a:effectLst/>
                <a:latin typeface="Times New Roman" panose="02020603050405020304" pitchFamily="18" charset="0"/>
                <a:ea typeface="Calibri" panose="020F0502020204030204" pitchFamily="34" charset="0"/>
              </a:rPr>
              <a:t>Packrat Middens: The Last 40,000 Years of Biotic Change</a:t>
            </a:r>
            <a:r>
              <a:rPr lang="en-US" sz="1200" dirty="0">
                <a:effectLst/>
                <a:latin typeface="Times New Roman" panose="02020603050405020304" pitchFamily="18" charset="0"/>
                <a:ea typeface="Calibri" panose="020F0502020204030204" pitchFamily="34" charset="0"/>
              </a:rPr>
              <a:t>, edited by J. L. Betancourt, T. R. Van Devender, and P. S. Martin, 200-239. Tucson: University of Arizona Press.</a:t>
            </a:r>
            <a:endParaRPr lang="en-US" sz="1200" kern="1400" dirty="0">
              <a:effectLst/>
              <a:latin typeface="Times New Roman" panose="02020603050405020304" pitchFamily="18"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Tomida</a:t>
            </a:r>
            <a:r>
              <a:rPr lang="en-US" sz="1200" kern="1400" dirty="0">
                <a:solidFill>
                  <a:srgbClr val="000000"/>
                </a:solidFill>
                <a:effectLst/>
                <a:latin typeface="Times New Roman" panose="02020603050405020304" pitchFamily="18" charset="0"/>
                <a:ea typeface="Times New Roman" panose="02020603050405020304" pitchFamily="18" charset="0"/>
              </a:rPr>
              <a:t>, Y. 1985. “Small Mammal Fossils and Correlation of Continental Deposits, Safford and Duncan Basins, Arizona.” Pd.D. diss., Department of Geosciences, University of Arizona, Tucson.</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Tomida</a:t>
            </a:r>
            <a:r>
              <a:rPr lang="en-US" sz="1200" kern="1400" dirty="0">
                <a:solidFill>
                  <a:srgbClr val="000000"/>
                </a:solidFill>
                <a:effectLst/>
                <a:latin typeface="Times New Roman" panose="02020603050405020304" pitchFamily="18" charset="0"/>
                <a:ea typeface="Times New Roman" panose="02020603050405020304" pitchFamily="18" charset="0"/>
              </a:rPr>
              <a:t>, Y. 1987. </a:t>
            </a:r>
            <a:r>
              <a:rPr lang="en-US" sz="1200" i="1" kern="1400" dirty="0">
                <a:solidFill>
                  <a:srgbClr val="000000"/>
                </a:solidFill>
                <a:effectLst/>
                <a:latin typeface="Times New Roman" panose="02020603050405020304" pitchFamily="18" charset="0"/>
                <a:ea typeface="Times New Roman" panose="02020603050405020304" pitchFamily="18" charset="0"/>
              </a:rPr>
              <a:t>Small Mammal Fossils and Correlation of Continental Deposits, Safford and Duncan Basins, Arizona</a:t>
            </a:r>
            <a:r>
              <a:rPr lang="en-US" sz="1200" kern="1400" dirty="0">
                <a:solidFill>
                  <a:srgbClr val="000000"/>
                </a:solidFill>
                <a:effectLst/>
                <a:latin typeface="Times New Roman" panose="02020603050405020304" pitchFamily="18" charset="0"/>
                <a:ea typeface="Times New Roman" panose="02020603050405020304" pitchFamily="18" charset="0"/>
              </a:rPr>
              <a:t>. Tokyo: National Museum of Nature and Science.</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Udvardy</a:t>
            </a:r>
            <a:r>
              <a:rPr lang="en-US" sz="1200" kern="1400" dirty="0">
                <a:solidFill>
                  <a:srgbClr val="000000"/>
                </a:solidFill>
                <a:effectLst/>
                <a:latin typeface="Times New Roman" panose="02020603050405020304" pitchFamily="18" charset="0"/>
                <a:ea typeface="Times New Roman" panose="02020603050405020304" pitchFamily="18" charset="0"/>
              </a:rPr>
              <a:t>, M. D. F., and J. </a:t>
            </a:r>
            <a:r>
              <a:rPr lang="en-US" sz="1200" kern="1400" dirty="0" err="1">
                <a:solidFill>
                  <a:srgbClr val="000000"/>
                </a:solidFill>
                <a:effectLst/>
                <a:latin typeface="Times New Roman" panose="02020603050405020304" pitchFamily="18" charset="0"/>
                <a:ea typeface="Times New Roman" panose="02020603050405020304" pitchFamily="18" charset="0"/>
              </a:rPr>
              <a:t>Farrand</a:t>
            </a:r>
            <a:r>
              <a:rPr lang="en-US" sz="1200" kern="1400" dirty="0">
                <a:solidFill>
                  <a:srgbClr val="000000"/>
                </a:solidFill>
                <a:effectLst/>
                <a:latin typeface="Times New Roman" panose="02020603050405020304" pitchFamily="18" charset="0"/>
                <a:ea typeface="Times New Roman" panose="02020603050405020304" pitchFamily="18" charset="0"/>
              </a:rPr>
              <a:t> Jr. 1994. </a:t>
            </a:r>
            <a:r>
              <a:rPr lang="en-US" sz="1200" i="1" kern="1400" dirty="0">
                <a:solidFill>
                  <a:srgbClr val="000000"/>
                </a:solidFill>
                <a:effectLst/>
                <a:latin typeface="Times New Roman" panose="02020603050405020304" pitchFamily="18" charset="0"/>
                <a:ea typeface="Times New Roman" panose="02020603050405020304" pitchFamily="18" charset="0"/>
              </a:rPr>
              <a:t>National Audubon Society Field Guide to Birds: Western Region</a:t>
            </a:r>
            <a:r>
              <a:rPr lang="en-US" sz="1200" kern="1400" dirty="0">
                <a:solidFill>
                  <a:srgbClr val="000000"/>
                </a:solidFill>
                <a:effectLst/>
                <a:latin typeface="Times New Roman" panose="02020603050405020304" pitchFamily="18" charset="0"/>
                <a:ea typeface="Times New Roman" panose="02020603050405020304" pitchFamily="18" charset="0"/>
              </a:rPr>
              <a:t>. Revised ed. New York: Alfred A. Knopf.</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Van Devender, T. R. 1990a. “Late Quaternary Vegetation and Climate of the </a:t>
            </a:r>
            <a:r>
              <a:rPr lang="en-US" sz="1200" kern="0" dirty="0" err="1">
                <a:solidFill>
                  <a:srgbClr val="000000"/>
                </a:solidFill>
                <a:effectLst/>
                <a:latin typeface="Times New Roman" panose="02020603050405020304" pitchFamily="18" charset="0"/>
                <a:ea typeface="Calibri" panose="020F0502020204030204" pitchFamily="34" charset="0"/>
              </a:rPr>
              <a:t>Chihuahuan</a:t>
            </a:r>
            <a:r>
              <a:rPr lang="en-US" sz="1200" kern="0" dirty="0">
                <a:solidFill>
                  <a:srgbClr val="000000"/>
                </a:solidFill>
                <a:effectLst/>
                <a:latin typeface="Times New Roman" panose="02020603050405020304" pitchFamily="18" charset="0"/>
                <a:ea typeface="Calibri" panose="020F0502020204030204" pitchFamily="34" charset="0"/>
              </a:rPr>
              <a:t> Desert, United States and Mexico.” In </a:t>
            </a:r>
            <a:r>
              <a:rPr lang="en-US" sz="1200" i="1" kern="0" dirty="0">
                <a:solidFill>
                  <a:srgbClr val="000000"/>
                </a:solidFill>
                <a:effectLst/>
                <a:latin typeface="Times New Roman" panose="02020603050405020304" pitchFamily="18" charset="0"/>
                <a:ea typeface="Calibri" panose="020F0502020204030204" pitchFamily="34" charset="0"/>
              </a:rPr>
              <a:t>Packrat Middens: The Last 40,000 Years of Biotic Change</a:t>
            </a:r>
            <a:r>
              <a:rPr lang="en-US" sz="1200" kern="0" dirty="0">
                <a:solidFill>
                  <a:srgbClr val="000000"/>
                </a:solidFill>
                <a:effectLst/>
                <a:latin typeface="Times New Roman" panose="02020603050405020304" pitchFamily="18" charset="0"/>
                <a:ea typeface="Calibri" panose="020F0502020204030204" pitchFamily="34" charset="0"/>
              </a:rPr>
              <a:t>, edited by J. L. Betancourt, T. R. Van Devender, and P. S. Martin, 104-133. Tucson: University of Arizona Press.</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Van Devender, T. R. 1990b. “Late Quaternary Vegetation and Climate of the Sonoran Desert, United States and Mexico.” In </a:t>
            </a:r>
            <a:r>
              <a:rPr lang="en-US" sz="1200" i="1" kern="0" dirty="0">
                <a:solidFill>
                  <a:srgbClr val="000000"/>
                </a:solidFill>
                <a:effectLst/>
                <a:latin typeface="Times New Roman" panose="02020603050405020304" pitchFamily="18" charset="0"/>
                <a:ea typeface="Calibri" panose="020F0502020204030204" pitchFamily="34" charset="0"/>
              </a:rPr>
              <a:t>Packrat Middens: The Last 40,000 Years of Biotic Change</a:t>
            </a:r>
            <a:r>
              <a:rPr lang="en-US" sz="1200" kern="0" dirty="0">
                <a:solidFill>
                  <a:srgbClr val="000000"/>
                </a:solidFill>
                <a:effectLst/>
                <a:latin typeface="Times New Roman" panose="02020603050405020304" pitchFamily="18" charset="0"/>
                <a:ea typeface="Calibri" panose="020F0502020204030204" pitchFamily="34" charset="0"/>
              </a:rPr>
              <a:t>, edited by J. L. Betancourt, T. R. Van Devender, and P. S. Martin, 134-165. Tucson: University of Arizona Press.</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Van Devender, T. R., P. S. Martin, A. M. Phillips III, and W. G. Spaulding. 1977. “Late Pleistocene Biotic Communities in the Guadalupe Mountains, Culberson County, Texas.” In </a:t>
            </a:r>
            <a:r>
              <a:rPr lang="en-US" sz="1200" i="1" kern="1400" dirty="0">
                <a:solidFill>
                  <a:srgbClr val="000000"/>
                </a:solidFill>
                <a:effectLst/>
                <a:latin typeface="Times New Roman" panose="02020603050405020304" pitchFamily="18" charset="0"/>
                <a:ea typeface="Times New Roman" panose="02020603050405020304" pitchFamily="18" charset="0"/>
              </a:rPr>
              <a:t>Transactions of the symposium on the biological resources of the </a:t>
            </a:r>
            <a:r>
              <a:rPr lang="en-US" sz="1200" i="1" kern="1400" dirty="0" err="1">
                <a:solidFill>
                  <a:srgbClr val="000000"/>
                </a:solidFill>
                <a:effectLst/>
                <a:latin typeface="Times New Roman" panose="02020603050405020304" pitchFamily="18" charset="0"/>
                <a:ea typeface="Times New Roman" panose="02020603050405020304" pitchFamily="18" charset="0"/>
              </a:rPr>
              <a:t>Chihuahuan</a:t>
            </a:r>
            <a:r>
              <a:rPr lang="en-US" sz="1200" i="1" kern="1400" dirty="0">
                <a:solidFill>
                  <a:srgbClr val="000000"/>
                </a:solidFill>
                <a:effectLst/>
                <a:latin typeface="Times New Roman" panose="02020603050405020304" pitchFamily="18" charset="0"/>
                <a:ea typeface="Times New Roman" panose="02020603050405020304" pitchFamily="18" charset="0"/>
              </a:rPr>
              <a:t> Desert region, United States and Mexico</a:t>
            </a:r>
            <a:r>
              <a:rPr lang="en-US" sz="1200" kern="1400" dirty="0">
                <a:solidFill>
                  <a:srgbClr val="000000"/>
                </a:solidFill>
                <a:effectLst/>
                <a:latin typeface="Times New Roman" panose="02020603050405020304" pitchFamily="18" charset="0"/>
                <a:ea typeface="Times New Roman" panose="02020603050405020304" pitchFamily="18" charset="0"/>
              </a:rPr>
              <a:t>, edited by R. H. </a:t>
            </a:r>
            <a:r>
              <a:rPr lang="en-US" sz="1200" kern="1400" dirty="0" err="1">
                <a:solidFill>
                  <a:srgbClr val="000000"/>
                </a:solidFill>
                <a:effectLst/>
                <a:latin typeface="Times New Roman" panose="02020603050405020304" pitchFamily="18" charset="0"/>
                <a:ea typeface="Times New Roman" panose="02020603050405020304" pitchFamily="18" charset="0"/>
              </a:rPr>
              <a:t>Wauer</a:t>
            </a:r>
            <a:r>
              <a:rPr lang="en-US" sz="1200" kern="1400" dirty="0">
                <a:solidFill>
                  <a:srgbClr val="000000"/>
                </a:solidFill>
                <a:effectLst/>
                <a:latin typeface="Times New Roman" panose="02020603050405020304" pitchFamily="18" charset="0"/>
                <a:ea typeface="Times New Roman" panose="02020603050405020304" pitchFamily="18" charset="0"/>
              </a:rPr>
              <a:t> and D. H. </a:t>
            </a:r>
            <a:r>
              <a:rPr lang="en-US" sz="1200" kern="1400" dirty="0" err="1">
                <a:solidFill>
                  <a:srgbClr val="000000"/>
                </a:solidFill>
                <a:effectLst/>
                <a:latin typeface="Times New Roman" panose="02020603050405020304" pitchFamily="18" charset="0"/>
                <a:ea typeface="Times New Roman" panose="02020603050405020304" pitchFamily="18" charset="0"/>
              </a:rPr>
              <a:t>Riskind</a:t>
            </a:r>
            <a:r>
              <a:rPr lang="en-US" sz="1200" kern="1400" dirty="0">
                <a:solidFill>
                  <a:srgbClr val="000000"/>
                </a:solidFill>
                <a:effectLst/>
                <a:latin typeface="Times New Roman" panose="02020603050405020304" pitchFamily="18" charset="0"/>
                <a:ea typeface="Times New Roman" panose="02020603050405020304" pitchFamily="18" charset="0"/>
              </a:rPr>
              <a:t>, 107-113. National Park Service Proceedings and Transactions Series No. 3. Washington: National Park Service.</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Van Devender, T. R., K. B. Moodie, and A. H. Harris. 1976. “The Desert Tortoise (</a:t>
            </a:r>
            <a:r>
              <a:rPr lang="en-US" sz="1200" i="1" kern="1400" dirty="0">
                <a:solidFill>
                  <a:srgbClr val="000000"/>
                </a:solidFill>
                <a:effectLst/>
                <a:latin typeface="Times New Roman" panose="02020603050405020304" pitchFamily="18" charset="0"/>
                <a:ea typeface="Times New Roman" panose="02020603050405020304" pitchFamily="18" charset="0"/>
              </a:rPr>
              <a:t>Gopherus </a:t>
            </a:r>
            <a:r>
              <a:rPr lang="en-US" sz="1200" i="1" kern="1400" dirty="0" err="1">
                <a:solidFill>
                  <a:srgbClr val="000000"/>
                </a:solidFill>
                <a:effectLst/>
                <a:latin typeface="Times New Roman" panose="02020603050405020304" pitchFamily="18" charset="0"/>
                <a:ea typeface="Times New Roman" panose="02020603050405020304" pitchFamily="18" charset="0"/>
              </a:rPr>
              <a:t>agassizi</a:t>
            </a:r>
            <a:r>
              <a:rPr lang="en-US" sz="1200" kern="1400" dirty="0">
                <a:solidFill>
                  <a:srgbClr val="000000"/>
                </a:solidFill>
                <a:effectLst/>
                <a:latin typeface="Times New Roman" panose="02020603050405020304" pitchFamily="18" charset="0"/>
                <a:ea typeface="Times New Roman" panose="02020603050405020304" pitchFamily="18" charset="0"/>
              </a:rPr>
              <a:t>) in the Pleistocene of the Northern </a:t>
            </a:r>
            <a:r>
              <a:rPr lang="en-US" sz="1200" kern="1400" dirty="0" err="1">
                <a:solidFill>
                  <a:srgbClr val="000000"/>
                </a:solidFill>
                <a:effectLst/>
                <a:latin typeface="Times New Roman" panose="02020603050405020304" pitchFamily="18" charset="0"/>
                <a:ea typeface="Times New Roman" panose="02020603050405020304" pitchFamily="18" charset="0"/>
              </a:rPr>
              <a:t>Chihuahuan</a:t>
            </a:r>
            <a:r>
              <a:rPr lang="en-US" sz="1200" kern="1400" dirty="0">
                <a:solidFill>
                  <a:srgbClr val="000000"/>
                </a:solidFill>
                <a:effectLst/>
                <a:latin typeface="Times New Roman" panose="02020603050405020304" pitchFamily="18" charset="0"/>
                <a:ea typeface="Times New Roman" panose="02020603050405020304" pitchFamily="18" charset="0"/>
              </a:rPr>
              <a:t> Desert.” </a:t>
            </a:r>
            <a:r>
              <a:rPr lang="en-US" sz="1200" i="1" kern="1400" dirty="0" err="1">
                <a:solidFill>
                  <a:srgbClr val="000000"/>
                </a:solidFill>
                <a:effectLst/>
                <a:latin typeface="Times New Roman" panose="02020603050405020304" pitchFamily="18" charset="0"/>
                <a:ea typeface="Times New Roman" panose="02020603050405020304" pitchFamily="18" charset="0"/>
              </a:rPr>
              <a:t>Herpetologica</a:t>
            </a:r>
            <a:r>
              <a:rPr lang="en-US" sz="1200" kern="1400" dirty="0">
                <a:solidFill>
                  <a:srgbClr val="000000"/>
                </a:solidFill>
                <a:effectLst/>
                <a:latin typeface="Times New Roman" panose="02020603050405020304" pitchFamily="18" charset="0"/>
                <a:ea typeface="Times New Roman" panose="02020603050405020304" pitchFamily="18" charset="0"/>
              </a:rPr>
              <a:t> 32: 298-304.</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Van Devender, T. R., A. M. Rea, and M. L. Smith. 1985. “The Sangamon Interglacial Vertebrate Fauna from Rancho La </a:t>
            </a:r>
            <a:r>
              <a:rPr lang="en-US" sz="1200" kern="1400" dirty="0" err="1">
                <a:solidFill>
                  <a:srgbClr val="000000"/>
                </a:solidFill>
                <a:effectLst/>
                <a:latin typeface="Times New Roman" panose="02020603050405020304" pitchFamily="18" charset="0"/>
                <a:ea typeface="Times New Roman" panose="02020603050405020304" pitchFamily="18" charset="0"/>
              </a:rPr>
              <a:t>Brisca</a:t>
            </a:r>
            <a:r>
              <a:rPr lang="en-US" sz="1200" kern="1400" dirty="0">
                <a:solidFill>
                  <a:srgbClr val="000000"/>
                </a:solidFill>
                <a:effectLst/>
                <a:latin typeface="Times New Roman" panose="02020603050405020304" pitchFamily="18" charset="0"/>
                <a:ea typeface="Times New Roman" panose="02020603050405020304" pitchFamily="18" charset="0"/>
              </a:rPr>
              <a:t>, Sonora, México.” </a:t>
            </a:r>
            <a:r>
              <a:rPr lang="en-US" sz="1200" i="1" kern="1400" dirty="0">
                <a:solidFill>
                  <a:srgbClr val="000000"/>
                </a:solidFill>
                <a:effectLst/>
                <a:latin typeface="Times New Roman" panose="02020603050405020304" pitchFamily="18" charset="0"/>
                <a:ea typeface="Times New Roman" panose="02020603050405020304" pitchFamily="18" charset="0"/>
              </a:rPr>
              <a:t>Transactions of the San Diego Society of Natural History</a:t>
            </a:r>
            <a:r>
              <a:rPr lang="en-US" sz="1200" kern="1400" dirty="0">
                <a:solidFill>
                  <a:srgbClr val="000000"/>
                </a:solidFill>
                <a:effectLst/>
                <a:latin typeface="Times New Roman" panose="02020603050405020304" pitchFamily="18" charset="0"/>
                <a:ea typeface="Times New Roman" panose="02020603050405020304" pitchFamily="18" charset="0"/>
              </a:rPr>
              <a:t> 21 (2): 23-55.</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Van Devender, T. R., and N. T. Tessman. 1975. “Late Pleistocene Snapping Turtles (</a:t>
            </a:r>
            <a:r>
              <a:rPr lang="en-US" sz="1200" i="1" kern="1400" dirty="0">
                <a:solidFill>
                  <a:srgbClr val="000000"/>
                </a:solidFill>
                <a:effectLst/>
                <a:latin typeface="Times New Roman" panose="02020603050405020304" pitchFamily="18" charset="0"/>
                <a:ea typeface="Times New Roman" panose="02020603050405020304" pitchFamily="18" charset="0"/>
              </a:rPr>
              <a:t>Chelydra serpentina</a:t>
            </a:r>
            <a:r>
              <a:rPr lang="en-US" sz="1200" kern="1400" dirty="0">
                <a:solidFill>
                  <a:srgbClr val="000000"/>
                </a:solidFill>
                <a:effectLst/>
                <a:latin typeface="Times New Roman" panose="02020603050405020304" pitchFamily="18" charset="0"/>
                <a:ea typeface="Times New Roman" panose="02020603050405020304" pitchFamily="18" charset="0"/>
              </a:rPr>
              <a:t>) from Southern Nevada.” </a:t>
            </a:r>
            <a:r>
              <a:rPr lang="en-US" sz="1200" i="1" kern="1400" dirty="0" err="1">
                <a:solidFill>
                  <a:srgbClr val="000000"/>
                </a:solidFill>
                <a:effectLst/>
                <a:latin typeface="Times New Roman" panose="02020603050405020304" pitchFamily="18" charset="0"/>
                <a:ea typeface="Times New Roman" panose="02020603050405020304" pitchFamily="18" charset="0"/>
              </a:rPr>
              <a:t>Copeia</a:t>
            </a:r>
            <a:r>
              <a:rPr lang="en-US" sz="1200" kern="1400" dirty="0">
                <a:solidFill>
                  <a:srgbClr val="000000"/>
                </a:solidFill>
                <a:effectLst/>
                <a:latin typeface="Times New Roman" panose="02020603050405020304" pitchFamily="18" charset="0"/>
                <a:ea typeface="Times New Roman" panose="02020603050405020304" pitchFamily="18" charset="0"/>
              </a:rPr>
              <a:t> 1975: 249-253.</a:t>
            </a:r>
            <a:endParaRPr lang="en-US" sz="1200" kern="1400" dirty="0">
              <a:solidFill>
                <a:srgbClr val="000000"/>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322659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0ADAA-187C-48CD-9A63-58E13570E478}"/>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References</a:t>
            </a:r>
          </a:p>
        </p:txBody>
      </p:sp>
      <p:sp>
        <p:nvSpPr>
          <p:cNvPr id="6" name="Content Placeholder 5">
            <a:extLst>
              <a:ext uri="{FF2B5EF4-FFF2-40B4-BE49-F238E27FC236}">
                <a16:creationId xmlns:a16="http://schemas.microsoft.com/office/drawing/2014/main" id="{33BB96E6-75E4-4D7F-864C-F8D20BB7E6FB}"/>
              </a:ext>
            </a:extLst>
          </p:cNvPr>
          <p:cNvSpPr>
            <a:spLocks noGrp="1"/>
          </p:cNvSpPr>
          <p:nvPr>
            <p:ph idx="1"/>
          </p:nvPr>
        </p:nvSpPr>
        <p:spPr>
          <a:xfrm>
            <a:off x="0" y="1143001"/>
            <a:ext cx="12192000" cy="5714998"/>
          </a:xfrm>
        </p:spPr>
        <p:txBody>
          <a:bodyPr>
            <a:noAutofit/>
          </a:bodyPr>
          <a:lstStyle/>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Wagner, H. M., and D. R. Prothero. 2001. “Magnetic Stratigraphy of the Late Pliocene Mammal-Bearing Deposits from Gypsum Ridge, San Bernardino County, California.” In </a:t>
            </a:r>
            <a:r>
              <a:rPr lang="en-US" sz="1200" i="1" kern="1400" dirty="0">
                <a:solidFill>
                  <a:srgbClr val="000000"/>
                </a:solidFill>
                <a:effectLst/>
                <a:latin typeface="Times New Roman" panose="02020603050405020304" pitchFamily="18" charset="0"/>
                <a:ea typeface="Times New Roman" panose="02020603050405020304" pitchFamily="18" charset="0"/>
              </a:rPr>
              <a:t>Magnetic Stratigraphy of the Pacific Coast Cenozoic</a:t>
            </a:r>
            <a:r>
              <a:rPr lang="en-US" sz="1200" kern="1400" dirty="0">
                <a:solidFill>
                  <a:srgbClr val="000000"/>
                </a:solidFill>
                <a:effectLst/>
                <a:latin typeface="Times New Roman" panose="02020603050405020304" pitchFamily="18" charset="0"/>
                <a:ea typeface="Times New Roman" panose="02020603050405020304" pitchFamily="18" charset="0"/>
              </a:rPr>
              <a:t>, edited by D. R. Prothero, 369-376. Pacific Section SEPM Book No. 91. Tulsa: Society for Sedimentary Geology.</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Walker, J. D., J. W. </a:t>
            </a:r>
            <a:r>
              <a:rPr lang="en-US" sz="1200" kern="0" dirty="0" err="1">
                <a:solidFill>
                  <a:srgbClr val="000000"/>
                </a:solidFill>
                <a:effectLst/>
                <a:latin typeface="Times New Roman" panose="02020603050405020304" pitchFamily="18" charset="0"/>
                <a:ea typeface="Calibri" panose="020F0502020204030204" pitchFamily="34" charset="0"/>
              </a:rPr>
              <a:t>Geissman</a:t>
            </a:r>
            <a:r>
              <a:rPr lang="en-US" sz="1200" kern="0" dirty="0">
                <a:solidFill>
                  <a:srgbClr val="000000"/>
                </a:solidFill>
                <a:effectLst/>
                <a:latin typeface="Times New Roman" panose="02020603050405020304" pitchFamily="18" charset="0"/>
                <a:ea typeface="Calibri" panose="020F0502020204030204" pitchFamily="34" charset="0"/>
              </a:rPr>
              <a:t>, S. A. Bowring, and L. E. Babcock. 2018. “GSA Geologic Time Scale v. 5.0.” Accessed March 3, 2021. </a:t>
            </a:r>
            <a:r>
              <a:rPr lang="en-US" sz="1200" kern="0" dirty="0">
                <a:solidFill>
                  <a:srgbClr val="000000"/>
                </a:solidFill>
                <a:latin typeface="Times New Roman" panose="02020603050405020304" pitchFamily="18" charset="0"/>
                <a:ea typeface="Calibri" panose="020F0502020204030204" pitchFamily="34" charset="0"/>
              </a:rPr>
              <a:t>http://www.geosociety.org/science/timescale/timescl.pdf</a:t>
            </a:r>
            <a:r>
              <a:rPr lang="en-US" sz="1200" kern="0" dirty="0">
                <a:solidFill>
                  <a:srgbClr val="000000"/>
                </a:solidFill>
                <a:effectLst/>
                <a:latin typeface="Times New Roman" panose="02020603050405020304" pitchFamily="18" charset="0"/>
                <a:ea typeface="Calibri" panose="020F0502020204030204" pitchFamily="34" charset="0"/>
              </a:rPr>
              <a:t>.</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Walker, M. 2005. </a:t>
            </a:r>
            <a:r>
              <a:rPr lang="en-US" sz="1200" i="1" kern="0" dirty="0">
                <a:solidFill>
                  <a:srgbClr val="000000"/>
                </a:solidFill>
                <a:effectLst/>
                <a:latin typeface="Times New Roman" panose="02020603050405020304" pitchFamily="18" charset="0"/>
                <a:ea typeface="Calibri" panose="020F0502020204030204" pitchFamily="34" charset="0"/>
              </a:rPr>
              <a:t>Quaternary Dating Methods</a:t>
            </a:r>
            <a:r>
              <a:rPr lang="en-US" sz="1200" kern="0" dirty="0">
                <a:solidFill>
                  <a:srgbClr val="000000"/>
                </a:solidFill>
                <a:effectLst/>
                <a:latin typeface="Times New Roman" panose="02020603050405020304" pitchFamily="18" charset="0"/>
                <a:ea typeface="Calibri" panose="020F0502020204030204" pitchFamily="34" charset="0"/>
              </a:rPr>
              <a:t>. Chichester, United Kingdom: John Wiley and Sons.</a:t>
            </a: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Wetmore, A. 1925. “Fossil Birds from Southeastern Arizona.” </a:t>
            </a:r>
            <a:r>
              <a:rPr lang="en-US" sz="1200" i="1" kern="1400" dirty="0">
                <a:solidFill>
                  <a:srgbClr val="000000"/>
                </a:solidFill>
                <a:effectLst/>
                <a:latin typeface="Times New Roman" panose="02020603050405020304" pitchFamily="18" charset="0"/>
                <a:ea typeface="Times New Roman" panose="02020603050405020304" pitchFamily="18" charset="0"/>
              </a:rPr>
              <a:t>Proceedings of the United States National Museum</a:t>
            </a:r>
            <a:r>
              <a:rPr lang="en-US" sz="1200" kern="1400" dirty="0">
                <a:solidFill>
                  <a:srgbClr val="000000"/>
                </a:solidFill>
                <a:effectLst/>
                <a:latin typeface="Times New Roman" panose="02020603050405020304" pitchFamily="18" charset="0"/>
                <a:ea typeface="Times New Roman" panose="02020603050405020304" pitchFamily="18" charset="0"/>
              </a:rPr>
              <a:t> 64: Article 5, 18 pp.</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Wetmore, A. 1932. “Additional Records of Birds from Cavern Deposits in New Mexico.” </a:t>
            </a:r>
            <a:r>
              <a:rPr lang="en-US" sz="1200" i="1" kern="1400" dirty="0">
                <a:solidFill>
                  <a:srgbClr val="000000"/>
                </a:solidFill>
                <a:effectLst/>
                <a:latin typeface="Times New Roman" panose="02020603050405020304" pitchFamily="18" charset="0"/>
                <a:ea typeface="Times New Roman" panose="02020603050405020304" pitchFamily="18" charset="0"/>
              </a:rPr>
              <a:t>Condor</a:t>
            </a:r>
            <a:r>
              <a:rPr lang="en-US" sz="1200" kern="1400" dirty="0">
                <a:solidFill>
                  <a:srgbClr val="000000"/>
                </a:solidFill>
                <a:effectLst/>
                <a:latin typeface="Times New Roman" panose="02020603050405020304" pitchFamily="18" charset="0"/>
                <a:ea typeface="Times New Roman" panose="02020603050405020304" pitchFamily="18" charset="0"/>
              </a:rPr>
              <a:t> 34: 141-142.</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Whistler, D. P., and S. D. Webb. 2005. </a:t>
            </a:r>
            <a:r>
              <a:rPr lang="en-US" sz="1200" i="1" kern="1400" dirty="0">
                <a:solidFill>
                  <a:srgbClr val="000000"/>
                </a:solidFill>
                <a:effectLst/>
                <a:latin typeface="Times New Roman" panose="02020603050405020304" pitchFamily="18" charset="0"/>
                <a:ea typeface="Times New Roman" panose="02020603050405020304" pitchFamily="18" charset="0"/>
              </a:rPr>
              <a:t>New Goatlike Camelid from the Late Pliocene of </a:t>
            </a:r>
            <a:r>
              <a:rPr lang="en-US" sz="1200" i="1" kern="1400" dirty="0" err="1">
                <a:solidFill>
                  <a:srgbClr val="000000"/>
                </a:solidFill>
                <a:effectLst/>
                <a:latin typeface="Times New Roman" panose="02020603050405020304" pitchFamily="18" charset="0"/>
                <a:ea typeface="Times New Roman" panose="02020603050405020304" pitchFamily="18" charset="0"/>
              </a:rPr>
              <a:t>Tecopa</a:t>
            </a:r>
            <a:r>
              <a:rPr lang="en-US" sz="1200" i="1" kern="1400" dirty="0">
                <a:solidFill>
                  <a:srgbClr val="000000"/>
                </a:solidFill>
                <a:effectLst/>
                <a:latin typeface="Times New Roman" panose="02020603050405020304" pitchFamily="18" charset="0"/>
                <a:ea typeface="Times New Roman" panose="02020603050405020304" pitchFamily="18" charset="0"/>
              </a:rPr>
              <a:t> Lake Basin, California</a:t>
            </a:r>
            <a:r>
              <a:rPr lang="en-US" sz="1200" kern="1400" dirty="0">
                <a:solidFill>
                  <a:srgbClr val="000000"/>
                </a:solidFill>
                <a:effectLst/>
                <a:latin typeface="Times New Roman" panose="02020603050405020304" pitchFamily="18" charset="0"/>
                <a:ea typeface="Times New Roman" panose="02020603050405020304" pitchFamily="18" charset="0"/>
              </a:rPr>
              <a:t>. Natural History Museum of Los Angeles County Contributions in Science No. 503. Los Angeles: Natural History Museum of Los Angeles County.</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Whitaker Jr, J. O. 1996. </a:t>
            </a:r>
            <a:r>
              <a:rPr lang="en-US" sz="1200" i="1" kern="1400" dirty="0">
                <a:solidFill>
                  <a:srgbClr val="000000"/>
                </a:solidFill>
                <a:effectLst/>
                <a:latin typeface="Times New Roman" panose="02020603050405020304" pitchFamily="18" charset="0"/>
                <a:ea typeface="Times New Roman" panose="02020603050405020304" pitchFamily="18" charset="0"/>
              </a:rPr>
              <a:t>National Audubon Society Field Guide to Mammals</a:t>
            </a:r>
            <a:r>
              <a:rPr lang="en-US" sz="1200" kern="1400" dirty="0">
                <a:solidFill>
                  <a:srgbClr val="000000"/>
                </a:solidFill>
                <a:effectLst/>
                <a:latin typeface="Times New Roman" panose="02020603050405020304" pitchFamily="18" charset="0"/>
                <a:ea typeface="Times New Roman" panose="02020603050405020304" pitchFamily="18" charset="0"/>
              </a:rPr>
              <a:t>. Revised ed. New York: Alfred A. Knopf.</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1400" dirty="0">
                <a:solidFill>
                  <a:srgbClr val="000000"/>
                </a:solidFill>
                <a:effectLst/>
                <a:latin typeface="Times New Roman" panose="02020603050405020304" pitchFamily="18" charset="0"/>
                <a:ea typeface="Times New Roman" panose="02020603050405020304" pitchFamily="18" charset="0"/>
              </a:rPr>
              <a:t>White, R. S., Jr, J. I. Mead, A. Baez, and S. L. Swift. 2010. “</a:t>
            </a:r>
            <a:r>
              <a:rPr lang="en-US" sz="1200" kern="1400" dirty="0" err="1">
                <a:solidFill>
                  <a:srgbClr val="000000"/>
                </a:solidFill>
                <a:effectLst/>
                <a:latin typeface="Times New Roman" panose="02020603050405020304" pitchFamily="18" charset="0"/>
                <a:ea typeface="Times New Roman" panose="02020603050405020304" pitchFamily="18" charset="0"/>
              </a:rPr>
              <a:t>Localidades</a:t>
            </a:r>
            <a:r>
              <a:rPr lang="en-US" sz="1200" kern="1400" dirty="0">
                <a:solidFill>
                  <a:srgbClr val="000000"/>
                </a:solidFill>
                <a:effectLst/>
                <a:latin typeface="Times New Roman" panose="02020603050405020304" pitchFamily="18" charset="0"/>
                <a:ea typeface="Times New Roman" panose="02020603050405020304" pitchFamily="18" charset="0"/>
              </a:rPr>
              <a:t> de </a:t>
            </a:r>
            <a:r>
              <a:rPr lang="en-US" sz="1200" kern="1400" dirty="0" err="1">
                <a:solidFill>
                  <a:srgbClr val="000000"/>
                </a:solidFill>
                <a:effectLst/>
                <a:latin typeface="Times New Roman" panose="02020603050405020304" pitchFamily="18" charset="0"/>
                <a:ea typeface="Times New Roman" panose="02020603050405020304" pitchFamily="18" charset="0"/>
              </a:rPr>
              <a:t>Vertebrados</a:t>
            </a:r>
            <a:r>
              <a:rPr lang="en-US" sz="1200" kern="1400" dirty="0">
                <a:solidFill>
                  <a:srgbClr val="000000"/>
                </a:solidFill>
                <a:effectLst/>
                <a:latin typeface="Times New Roman" panose="02020603050405020304" pitchFamily="18" charset="0"/>
                <a:ea typeface="Times New Roman" panose="02020603050405020304" pitchFamily="18" charset="0"/>
              </a:rPr>
              <a:t> </a:t>
            </a:r>
            <a:r>
              <a:rPr lang="en-US" sz="1200" kern="1400" dirty="0" err="1">
                <a:solidFill>
                  <a:srgbClr val="000000"/>
                </a:solidFill>
                <a:effectLst/>
                <a:latin typeface="Times New Roman" panose="02020603050405020304" pitchFamily="18" charset="0"/>
                <a:ea typeface="Times New Roman" panose="02020603050405020304" pitchFamily="18" charset="0"/>
              </a:rPr>
              <a:t>Fósiles</a:t>
            </a:r>
            <a:r>
              <a:rPr lang="en-US" sz="1200" kern="1400" dirty="0">
                <a:solidFill>
                  <a:srgbClr val="000000"/>
                </a:solidFill>
                <a:effectLst/>
                <a:latin typeface="Times New Roman" panose="02020603050405020304" pitchFamily="18" charset="0"/>
                <a:ea typeface="Times New Roman" panose="02020603050405020304" pitchFamily="18" charset="0"/>
              </a:rPr>
              <a:t> del </a:t>
            </a:r>
            <a:r>
              <a:rPr lang="en-US" sz="1200" kern="1400" dirty="0" err="1">
                <a:solidFill>
                  <a:srgbClr val="000000"/>
                </a:solidFill>
                <a:effectLst/>
                <a:latin typeface="Times New Roman" panose="02020603050405020304" pitchFamily="18" charset="0"/>
                <a:ea typeface="Times New Roman" panose="02020603050405020304" pitchFamily="18" charset="0"/>
              </a:rPr>
              <a:t>Neógeno</a:t>
            </a:r>
            <a:r>
              <a:rPr lang="en-US" sz="1200" kern="1400" dirty="0">
                <a:solidFill>
                  <a:srgbClr val="000000"/>
                </a:solidFill>
                <a:effectLst/>
                <a:latin typeface="Times New Roman" panose="02020603050405020304" pitchFamily="18" charset="0"/>
                <a:ea typeface="Times New Roman" panose="02020603050405020304" pitchFamily="18" charset="0"/>
              </a:rPr>
              <a:t> (</a:t>
            </a:r>
            <a:r>
              <a:rPr lang="en-US" sz="1200" kern="1400" dirty="0" err="1">
                <a:solidFill>
                  <a:srgbClr val="000000"/>
                </a:solidFill>
                <a:effectLst/>
                <a:latin typeface="Times New Roman" panose="02020603050405020304" pitchFamily="18" charset="0"/>
                <a:ea typeface="Times New Roman" panose="02020603050405020304" pitchFamily="18" charset="0"/>
              </a:rPr>
              <a:t>Mioceno</a:t>
            </a:r>
            <a:r>
              <a:rPr lang="en-US" sz="1200" kern="1400" dirty="0">
                <a:solidFill>
                  <a:srgbClr val="000000"/>
                </a:solidFill>
                <a:effectLst/>
                <a:latin typeface="Times New Roman" panose="02020603050405020304" pitchFamily="18" charset="0"/>
                <a:ea typeface="Times New Roman" panose="02020603050405020304" pitchFamily="18" charset="0"/>
              </a:rPr>
              <a:t>, </a:t>
            </a:r>
            <a:r>
              <a:rPr lang="en-US" sz="1200" kern="1400" dirty="0" err="1">
                <a:solidFill>
                  <a:srgbClr val="000000"/>
                </a:solidFill>
                <a:effectLst/>
                <a:latin typeface="Times New Roman" panose="02020603050405020304" pitchFamily="18" charset="0"/>
                <a:ea typeface="Times New Roman" panose="02020603050405020304" pitchFamily="18" charset="0"/>
              </a:rPr>
              <a:t>Plioceno</a:t>
            </a:r>
            <a:r>
              <a:rPr lang="en-US" sz="1200" kern="1400" dirty="0">
                <a:solidFill>
                  <a:srgbClr val="000000"/>
                </a:solidFill>
                <a:effectLst/>
                <a:latin typeface="Times New Roman" panose="02020603050405020304" pitchFamily="18" charset="0"/>
                <a:ea typeface="Times New Roman" panose="02020603050405020304" pitchFamily="18" charset="0"/>
              </a:rPr>
              <a:t> y </a:t>
            </a:r>
            <a:r>
              <a:rPr lang="en-US" sz="1200" kern="1400" dirty="0" err="1">
                <a:solidFill>
                  <a:srgbClr val="000000"/>
                </a:solidFill>
                <a:effectLst/>
                <a:latin typeface="Times New Roman" panose="02020603050405020304" pitchFamily="18" charset="0"/>
                <a:ea typeface="Times New Roman" panose="02020603050405020304" pitchFamily="18" charset="0"/>
              </a:rPr>
              <a:t>Pleistoceno</a:t>
            </a:r>
            <a:r>
              <a:rPr lang="en-US" sz="1200" kern="1400" dirty="0">
                <a:solidFill>
                  <a:srgbClr val="000000"/>
                </a:solidFill>
                <a:effectLst/>
                <a:latin typeface="Times New Roman" panose="02020603050405020304" pitchFamily="18" charset="0"/>
                <a:ea typeface="Times New Roman" panose="02020603050405020304" pitchFamily="18" charset="0"/>
              </a:rPr>
              <a:t>): Una </a:t>
            </a:r>
            <a:r>
              <a:rPr lang="en-US" sz="1200" kern="1400" dirty="0" err="1">
                <a:solidFill>
                  <a:srgbClr val="000000"/>
                </a:solidFill>
                <a:effectLst/>
                <a:latin typeface="Times New Roman" panose="02020603050405020304" pitchFamily="18" charset="0"/>
                <a:ea typeface="Times New Roman" panose="02020603050405020304" pitchFamily="18" charset="0"/>
              </a:rPr>
              <a:t>Evaluación</a:t>
            </a:r>
            <a:r>
              <a:rPr lang="en-US" sz="1200" kern="1400" dirty="0">
                <a:solidFill>
                  <a:srgbClr val="000000"/>
                </a:solidFill>
                <a:effectLst/>
                <a:latin typeface="Times New Roman" panose="02020603050405020304" pitchFamily="18" charset="0"/>
                <a:ea typeface="Times New Roman" panose="02020603050405020304" pitchFamily="18" charset="0"/>
              </a:rPr>
              <a:t> </a:t>
            </a:r>
            <a:r>
              <a:rPr lang="en-US" sz="1200" kern="1400" dirty="0" err="1">
                <a:solidFill>
                  <a:srgbClr val="000000"/>
                </a:solidFill>
                <a:effectLst/>
                <a:latin typeface="Times New Roman" panose="02020603050405020304" pitchFamily="18" charset="0"/>
                <a:ea typeface="Times New Roman" panose="02020603050405020304" pitchFamily="18" charset="0"/>
              </a:rPr>
              <a:t>Preliminar</a:t>
            </a:r>
            <a:r>
              <a:rPr lang="en-US" sz="1200" kern="1400" dirty="0">
                <a:solidFill>
                  <a:srgbClr val="000000"/>
                </a:solidFill>
                <a:effectLst/>
                <a:latin typeface="Times New Roman" panose="02020603050405020304" pitchFamily="18" charset="0"/>
                <a:ea typeface="Times New Roman" panose="02020603050405020304" pitchFamily="18" charset="0"/>
              </a:rPr>
              <a:t> de la </a:t>
            </a:r>
            <a:r>
              <a:rPr lang="en-US" sz="1200" kern="1400" dirty="0" err="1">
                <a:solidFill>
                  <a:srgbClr val="000000"/>
                </a:solidFill>
                <a:effectLst/>
                <a:latin typeface="Times New Roman" panose="02020603050405020304" pitchFamily="18" charset="0"/>
                <a:ea typeface="Times New Roman" panose="02020603050405020304" pitchFamily="18" charset="0"/>
              </a:rPr>
              <a:t>Biodiversidad</a:t>
            </a:r>
            <a:r>
              <a:rPr lang="en-US" sz="1200" kern="1400" dirty="0">
                <a:solidFill>
                  <a:srgbClr val="000000"/>
                </a:solidFill>
                <a:effectLst/>
                <a:latin typeface="Times New Roman" panose="02020603050405020304" pitchFamily="18" charset="0"/>
                <a:ea typeface="Times New Roman" panose="02020603050405020304" pitchFamily="18" charset="0"/>
              </a:rPr>
              <a:t> del </a:t>
            </a:r>
            <a:r>
              <a:rPr lang="en-US" sz="1200" kern="1400" dirty="0" err="1">
                <a:solidFill>
                  <a:srgbClr val="000000"/>
                </a:solidFill>
                <a:effectLst/>
                <a:latin typeface="Times New Roman" panose="02020603050405020304" pitchFamily="18" charset="0"/>
                <a:ea typeface="Times New Roman" panose="02020603050405020304" pitchFamily="18" charset="0"/>
              </a:rPr>
              <a:t>Pasado</a:t>
            </a:r>
            <a:r>
              <a:rPr lang="en-US" sz="1200" kern="1400" dirty="0">
                <a:solidFill>
                  <a:srgbClr val="000000"/>
                </a:solidFill>
                <a:effectLst/>
                <a:latin typeface="Times New Roman" panose="02020603050405020304" pitchFamily="18" charset="0"/>
                <a:ea typeface="Times New Roman" panose="02020603050405020304" pitchFamily="18" charset="0"/>
              </a:rPr>
              <a:t>.” In </a:t>
            </a:r>
            <a:r>
              <a:rPr lang="en-US" sz="1200" i="1" kern="1400" dirty="0" err="1">
                <a:solidFill>
                  <a:srgbClr val="000000"/>
                </a:solidFill>
                <a:effectLst/>
                <a:latin typeface="Times New Roman" panose="02020603050405020304" pitchFamily="18" charset="0"/>
                <a:ea typeface="Times New Roman" panose="02020603050405020304" pitchFamily="18" charset="0"/>
              </a:rPr>
              <a:t>Diversidad</a:t>
            </a:r>
            <a:r>
              <a:rPr lang="en-US" sz="1200" i="1" kern="1400" dirty="0">
                <a:solidFill>
                  <a:srgbClr val="000000"/>
                </a:solidFill>
                <a:effectLst/>
                <a:latin typeface="Times New Roman" panose="02020603050405020304" pitchFamily="18" charset="0"/>
                <a:ea typeface="Times New Roman" panose="02020603050405020304" pitchFamily="18" charset="0"/>
              </a:rPr>
              <a:t> </a:t>
            </a:r>
            <a:r>
              <a:rPr lang="en-US" sz="1200" i="1" kern="1400" dirty="0" err="1">
                <a:solidFill>
                  <a:srgbClr val="000000"/>
                </a:solidFill>
                <a:effectLst/>
                <a:latin typeface="Times New Roman" panose="02020603050405020304" pitchFamily="18" charset="0"/>
                <a:ea typeface="Times New Roman" panose="02020603050405020304" pitchFamily="18" charset="0"/>
              </a:rPr>
              <a:t>Biológica</a:t>
            </a:r>
            <a:r>
              <a:rPr lang="en-US" sz="1200" i="1" kern="1400" dirty="0">
                <a:solidFill>
                  <a:srgbClr val="000000"/>
                </a:solidFill>
                <a:effectLst/>
                <a:latin typeface="Times New Roman" panose="02020603050405020304" pitchFamily="18" charset="0"/>
                <a:ea typeface="Times New Roman" panose="02020603050405020304" pitchFamily="18" charset="0"/>
              </a:rPr>
              <a:t> de Sonora</a:t>
            </a:r>
            <a:r>
              <a:rPr lang="en-US" sz="1200" kern="1400" dirty="0">
                <a:solidFill>
                  <a:srgbClr val="000000"/>
                </a:solidFill>
                <a:effectLst/>
                <a:latin typeface="Times New Roman" panose="02020603050405020304" pitchFamily="18" charset="0"/>
                <a:ea typeface="Times New Roman" panose="02020603050405020304" pitchFamily="18" charset="0"/>
              </a:rPr>
              <a:t>, edited by F. E. Molina </a:t>
            </a:r>
            <a:r>
              <a:rPr lang="en-US" sz="1200" kern="1400" dirty="0" err="1">
                <a:solidFill>
                  <a:srgbClr val="000000"/>
                </a:solidFill>
                <a:effectLst/>
                <a:latin typeface="Times New Roman" panose="02020603050405020304" pitchFamily="18" charset="0"/>
                <a:ea typeface="Times New Roman" panose="02020603050405020304" pitchFamily="18" charset="0"/>
              </a:rPr>
              <a:t>Freaner</a:t>
            </a:r>
            <a:r>
              <a:rPr lang="en-US" sz="1200" kern="1400" dirty="0">
                <a:solidFill>
                  <a:srgbClr val="000000"/>
                </a:solidFill>
                <a:effectLst/>
                <a:latin typeface="Times New Roman" panose="02020603050405020304" pitchFamily="18" charset="0"/>
                <a:ea typeface="Times New Roman" panose="02020603050405020304" pitchFamily="18" charset="0"/>
              </a:rPr>
              <a:t> and T. R. Van Devender, 51-72. Mexico City: Universidad Nacional </a:t>
            </a:r>
            <a:r>
              <a:rPr lang="en-US" sz="1200" kern="1400" dirty="0" err="1">
                <a:solidFill>
                  <a:srgbClr val="000000"/>
                </a:solidFill>
                <a:effectLst/>
                <a:latin typeface="Times New Roman" panose="02020603050405020304" pitchFamily="18" charset="0"/>
                <a:ea typeface="Times New Roman" panose="02020603050405020304" pitchFamily="18" charset="0"/>
              </a:rPr>
              <a:t>Autónoma</a:t>
            </a:r>
            <a:r>
              <a:rPr lang="en-US" sz="1200" kern="1400" dirty="0">
                <a:solidFill>
                  <a:srgbClr val="000000"/>
                </a:solidFill>
                <a:effectLst/>
                <a:latin typeface="Times New Roman" panose="02020603050405020304" pitchFamily="18" charset="0"/>
                <a:ea typeface="Times New Roman" panose="02020603050405020304" pitchFamily="18" charset="0"/>
              </a:rPr>
              <a:t> de México.</a:t>
            </a:r>
            <a:endParaRPr lang="en-US" sz="1200" kern="1400" dirty="0">
              <a:solidFill>
                <a:srgbClr val="000000"/>
              </a:solidFill>
              <a:latin typeface="Calibri" panose="020F0502020204030204" pitchFamily="34" charset="0"/>
              <a:ea typeface="Times New Roman" panose="02020603050405020304" pitchFamily="18" charset="0"/>
            </a:endParaRPr>
          </a:p>
          <a:p>
            <a:pPr marL="231775" marR="0" indent="-231775">
              <a:lnSpc>
                <a:spcPct val="100000"/>
              </a:lnSpc>
              <a:spcBef>
                <a:spcPts val="0"/>
              </a:spcBef>
              <a:spcAft>
                <a:spcPts val="0"/>
              </a:spcAft>
              <a:buNone/>
            </a:pPr>
            <a:r>
              <a:rPr lang="en-US" sz="1200" kern="0" dirty="0">
                <a:solidFill>
                  <a:srgbClr val="000000"/>
                </a:solidFill>
                <a:effectLst/>
                <a:latin typeface="Times New Roman" panose="02020603050405020304" pitchFamily="18" charset="0"/>
                <a:ea typeface="Calibri" panose="020F0502020204030204" pitchFamily="34" charset="0"/>
              </a:rPr>
              <a:t>Whitney-Smith, E. 2004. “Late Pleistocene Extinctions through Second-Order Predation.” In </a:t>
            </a:r>
            <a:r>
              <a:rPr lang="en-US" sz="1200" i="1" kern="0" dirty="0">
                <a:solidFill>
                  <a:srgbClr val="000000"/>
                </a:solidFill>
                <a:effectLst/>
                <a:latin typeface="Times New Roman" panose="02020603050405020304" pitchFamily="18" charset="0"/>
                <a:ea typeface="Calibri" panose="020F0502020204030204" pitchFamily="34" charset="0"/>
              </a:rPr>
              <a:t>The Settlement of the American Continents: A Multidisciplinary Approach to Human Biogeography</a:t>
            </a:r>
            <a:r>
              <a:rPr lang="en-US" sz="1200" kern="0" dirty="0">
                <a:solidFill>
                  <a:srgbClr val="000000"/>
                </a:solidFill>
                <a:effectLst/>
                <a:latin typeface="Times New Roman" panose="02020603050405020304" pitchFamily="18" charset="0"/>
                <a:ea typeface="Calibri" panose="020F0502020204030204" pitchFamily="34" charset="0"/>
              </a:rPr>
              <a:t>, edited by C. M. Barton, G. A. Clark, D. R. </a:t>
            </a:r>
            <a:r>
              <a:rPr lang="en-US" sz="1200" kern="0" dirty="0" err="1">
                <a:solidFill>
                  <a:srgbClr val="000000"/>
                </a:solidFill>
                <a:effectLst/>
                <a:latin typeface="Times New Roman" panose="02020603050405020304" pitchFamily="18" charset="0"/>
                <a:ea typeface="Calibri" panose="020F0502020204030204" pitchFamily="34" charset="0"/>
              </a:rPr>
              <a:t>Yesner</a:t>
            </a:r>
            <a:r>
              <a:rPr lang="en-US" sz="1200" kern="0" dirty="0">
                <a:solidFill>
                  <a:srgbClr val="000000"/>
                </a:solidFill>
                <a:effectLst/>
                <a:latin typeface="Times New Roman" panose="02020603050405020304" pitchFamily="18" charset="0"/>
                <a:ea typeface="Calibri" panose="020F0502020204030204" pitchFamily="34" charset="0"/>
              </a:rPr>
              <a:t>, and G. A. Pearson, 177-188. Tucson: University of Arizona Press.</a:t>
            </a:r>
            <a:endParaRPr lang="en-US" sz="1200" kern="1400" dirty="0">
              <a:solidFill>
                <a:srgbClr val="000000"/>
              </a:solidFill>
              <a:latin typeface="Calibri" panose="020F0502020204030204" pitchFamily="34" charset="0"/>
              <a:ea typeface="Calibri" panose="020F0502020204030204" pitchFamily="34" charset="0"/>
            </a:endParaRPr>
          </a:p>
          <a:p>
            <a:pPr marL="231775" marR="0" indent="-231775">
              <a:lnSpc>
                <a:spcPct val="100000"/>
              </a:lnSpc>
              <a:spcBef>
                <a:spcPts val="0"/>
              </a:spcBef>
              <a:spcAft>
                <a:spcPts val="0"/>
              </a:spcAft>
              <a:buNone/>
            </a:pPr>
            <a:r>
              <a:rPr lang="en-US" sz="1200" kern="1400" dirty="0" err="1">
                <a:solidFill>
                  <a:srgbClr val="000000"/>
                </a:solidFill>
                <a:effectLst/>
                <a:latin typeface="Times New Roman" panose="02020603050405020304" pitchFamily="18" charset="0"/>
                <a:ea typeface="Times New Roman" panose="02020603050405020304" pitchFamily="18" charset="0"/>
              </a:rPr>
              <a:t>Woodburne</a:t>
            </a:r>
            <a:r>
              <a:rPr lang="en-US" sz="1200" kern="1400" dirty="0">
                <a:solidFill>
                  <a:srgbClr val="000000"/>
                </a:solidFill>
                <a:effectLst/>
                <a:latin typeface="Times New Roman" panose="02020603050405020304" pitchFamily="18" charset="0"/>
                <a:ea typeface="Times New Roman" panose="02020603050405020304" pitchFamily="18" charset="0"/>
              </a:rPr>
              <a:t>, M. O., and D. P. Whistler. 1991. “The </a:t>
            </a:r>
            <a:r>
              <a:rPr lang="en-US" sz="1200" kern="1400" dirty="0" err="1">
                <a:solidFill>
                  <a:srgbClr val="000000"/>
                </a:solidFill>
                <a:effectLst/>
                <a:latin typeface="Times New Roman" panose="02020603050405020304" pitchFamily="18" charset="0"/>
                <a:ea typeface="Times New Roman" panose="02020603050405020304" pitchFamily="18" charset="0"/>
              </a:rPr>
              <a:t>Tecopa</a:t>
            </a:r>
            <a:r>
              <a:rPr lang="en-US" sz="1200" kern="1400" dirty="0">
                <a:solidFill>
                  <a:srgbClr val="000000"/>
                </a:solidFill>
                <a:effectLst/>
                <a:latin typeface="Times New Roman" panose="02020603050405020304" pitchFamily="18" charset="0"/>
                <a:ea typeface="Times New Roman" panose="02020603050405020304" pitchFamily="18" charset="0"/>
              </a:rPr>
              <a:t> Lake Beds.” In </a:t>
            </a:r>
            <a:r>
              <a:rPr lang="en-US" sz="1200" i="1" kern="1400" dirty="0">
                <a:solidFill>
                  <a:srgbClr val="000000"/>
                </a:solidFill>
                <a:effectLst/>
                <a:latin typeface="Times New Roman" panose="02020603050405020304" pitchFamily="18" charset="0"/>
                <a:ea typeface="Times New Roman" panose="02020603050405020304" pitchFamily="18" charset="0"/>
              </a:rPr>
              <a:t>Crossing the Borders: Quaternary Studies in Eastern California and Southwestern Nevada</a:t>
            </a:r>
            <a:r>
              <a:rPr lang="en-US" sz="1200" kern="1400" dirty="0">
                <a:solidFill>
                  <a:srgbClr val="000000"/>
                </a:solidFill>
                <a:effectLst/>
                <a:latin typeface="Times New Roman" panose="02020603050405020304" pitchFamily="18" charset="0"/>
                <a:ea typeface="Times New Roman" panose="02020603050405020304" pitchFamily="18" charset="0"/>
              </a:rPr>
              <a:t>, edited by R. E. Reynolds and J. Reynolds, 155-157. Redlands, California: San Bernardino County Museum Association.</a:t>
            </a:r>
            <a:endParaRPr lang="en-US" sz="1200" kern="1400" dirty="0">
              <a:solidFill>
                <a:srgbClr val="000000"/>
              </a:solidFill>
              <a:effectLst/>
              <a:latin typeface="Calibri" panose="020F0502020204030204" pitchFamily="34" charset="0"/>
              <a:ea typeface="Times New Roman" panose="02020603050405020304" pitchFamily="18" charset="0"/>
            </a:endParaRPr>
          </a:p>
          <a:p>
            <a:pPr marL="0" indent="0">
              <a:buNone/>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544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BC8AF-1515-4089-8BE5-606C427E93E0}"/>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Introduction</a:t>
            </a:r>
          </a:p>
        </p:txBody>
      </p:sp>
      <p:sp>
        <p:nvSpPr>
          <p:cNvPr id="6" name="Content Placeholder 5">
            <a:extLst>
              <a:ext uri="{FF2B5EF4-FFF2-40B4-BE49-F238E27FC236}">
                <a16:creationId xmlns:a16="http://schemas.microsoft.com/office/drawing/2014/main" id="{8C8F3B56-F381-4D10-9D52-9F505476B209}"/>
              </a:ext>
            </a:extLst>
          </p:cNvPr>
          <p:cNvSpPr>
            <a:spLocks noGrp="1"/>
          </p:cNvSpPr>
          <p:nvPr>
            <p:ph sz="half" idx="2"/>
          </p:nvPr>
        </p:nvSpPr>
        <p:spPr>
          <a:xfrm>
            <a:off x="6172200" y="1143000"/>
            <a:ext cx="6019800" cy="5714999"/>
          </a:xfrm>
        </p:spPr>
        <p:txBody>
          <a:bodyPr/>
          <a:lstStyle/>
          <a:p>
            <a:r>
              <a:rPr lang="en-US" dirty="0">
                <a:latin typeface="Times New Roman" panose="02020603050405020304" pitchFamily="18" charset="0"/>
                <a:cs typeface="Times New Roman" panose="02020603050405020304" pitchFamily="18" charset="0"/>
              </a:rPr>
              <a:t>Pleistocene extinction</a:t>
            </a:r>
          </a:p>
          <a:p>
            <a:pPr lvl="1"/>
            <a:r>
              <a:rPr lang="en-US" sz="2000" dirty="0">
                <a:latin typeface="Times New Roman" panose="02020603050405020304" pitchFamily="18" charset="0"/>
                <a:cs typeface="Times New Roman" panose="02020603050405020304" pitchFamily="18" charset="0"/>
              </a:rPr>
              <a:t>Sudden vs. </a:t>
            </a:r>
            <a:r>
              <a:rPr lang="en-US" sz="2000" u="sng" dirty="0">
                <a:latin typeface="Times New Roman" panose="02020603050405020304" pitchFamily="18" charset="0"/>
                <a:cs typeface="Times New Roman" panose="02020603050405020304" pitchFamily="18" charset="0"/>
              </a:rPr>
              <a:t>drawn-out</a:t>
            </a:r>
          </a:p>
          <a:p>
            <a:pPr lvl="1"/>
            <a:r>
              <a:rPr lang="en-US" sz="2000" dirty="0">
                <a:latin typeface="Times New Roman" panose="02020603050405020304" pitchFamily="18" charset="0"/>
                <a:cs typeface="Times New Roman" panose="02020603050405020304" pitchFamily="18" charset="0"/>
              </a:rPr>
              <a:t>Megafauna alone vs. </a:t>
            </a:r>
            <a:r>
              <a:rPr lang="en-US" sz="2000" u="sng" dirty="0">
                <a:latin typeface="Times New Roman" panose="02020603050405020304" pitchFamily="18" charset="0"/>
                <a:cs typeface="Times New Roman" panose="02020603050405020304" pitchFamily="18" charset="0"/>
              </a:rPr>
              <a:t>with other vertebrates</a:t>
            </a:r>
          </a:p>
          <a:p>
            <a:r>
              <a:rPr lang="en-US" dirty="0">
                <a:latin typeface="Times New Roman" panose="02020603050405020304" pitchFamily="18" charset="0"/>
                <a:cs typeface="Times New Roman" panose="02020603050405020304" pitchFamily="18" charset="0"/>
              </a:rPr>
              <a:t>American Southwest</a:t>
            </a:r>
          </a:p>
          <a:p>
            <a:pPr lvl="1"/>
            <a:r>
              <a:rPr lang="en-US" sz="2000" dirty="0">
                <a:latin typeface="Times New Roman" panose="02020603050405020304" pitchFamily="18" charset="0"/>
                <a:cs typeface="Times New Roman" panose="02020603050405020304" pitchFamily="18" charset="0"/>
              </a:rPr>
              <a:t>Deserts of southwestern USA and northern Mexico</a:t>
            </a:r>
          </a:p>
          <a:p>
            <a:pPr lvl="1"/>
            <a:r>
              <a:rPr lang="en-US" sz="2000" dirty="0">
                <a:latin typeface="Times New Roman" panose="02020603050405020304" pitchFamily="18" charset="0"/>
                <a:cs typeface="Times New Roman" panose="02020603050405020304" pitchFamily="18" charset="0"/>
              </a:rPr>
              <a:t>Great Salt Lake-Baja Peninsula (north-south)</a:t>
            </a:r>
          </a:p>
          <a:p>
            <a:pPr lvl="1"/>
            <a:r>
              <a:rPr lang="en-US" sz="2000" dirty="0">
                <a:latin typeface="Times New Roman" panose="02020603050405020304" pitchFamily="18" charset="0"/>
                <a:cs typeface="Times New Roman" panose="02020603050405020304" pitchFamily="18" charset="0"/>
              </a:rPr>
              <a:t>Pecos River-Imperial Valley (east-west)</a:t>
            </a:r>
            <a:endParaRPr lang="en-US" dirty="0">
              <a:latin typeface="Times New Roman" panose="02020603050405020304" pitchFamily="18" charset="0"/>
              <a:cs typeface="Times New Roman" panose="02020603050405020304" pitchFamily="18" charset="0"/>
            </a:endParaRPr>
          </a:p>
          <a:p>
            <a:pPr marL="0" indent="0">
              <a:buNone/>
            </a:pPr>
            <a:r>
              <a:rPr lang="en-US" sz="1200" u="sng" dirty="0">
                <a:latin typeface="Times New Roman" panose="02020603050405020304" pitchFamily="18" charset="0"/>
                <a:cs typeface="Times New Roman" panose="02020603050405020304" pitchFamily="18" charset="0"/>
              </a:rPr>
              <a:t>Image credit</a:t>
            </a:r>
            <a:r>
              <a:rPr lang="en-US" sz="1200" dirty="0">
                <a:latin typeface="Times New Roman" panose="02020603050405020304" pitchFamily="18" charset="0"/>
                <a:cs typeface="Times New Roman" panose="02020603050405020304" pitchFamily="18" charset="0"/>
              </a:rPr>
              <a:t>: Hartley 2020:7</a:t>
            </a:r>
          </a:p>
        </p:txBody>
      </p:sp>
      <p:sp>
        <p:nvSpPr>
          <p:cNvPr id="2" name="Content Placeholder 1">
            <a:extLst>
              <a:ext uri="{FF2B5EF4-FFF2-40B4-BE49-F238E27FC236}">
                <a16:creationId xmlns:a16="http://schemas.microsoft.com/office/drawing/2014/main" id="{A1E425DE-111F-478E-A4B3-8AE67C9D43AD}"/>
              </a:ext>
            </a:extLst>
          </p:cNvPr>
          <p:cNvSpPr>
            <a:spLocks noGrp="1"/>
          </p:cNvSpPr>
          <p:nvPr>
            <p:ph sz="half" idx="1"/>
          </p:nvPr>
        </p:nvSpPr>
        <p:spPr>
          <a:xfrm>
            <a:off x="0" y="1143001"/>
            <a:ext cx="6019800" cy="5714999"/>
          </a:xfrm>
        </p:spPr>
        <p:txBody>
          <a:bodyPr/>
          <a:lstStyle/>
          <a:p>
            <a:endParaRPr lang="en-US"/>
          </a:p>
        </p:txBody>
      </p:sp>
      <p:pic>
        <p:nvPicPr>
          <p:cNvPr id="7" name="Picture 6">
            <a:extLst>
              <a:ext uri="{FF2B5EF4-FFF2-40B4-BE49-F238E27FC236}">
                <a16:creationId xmlns:a16="http://schemas.microsoft.com/office/drawing/2014/main" id="{73A6A149-74B0-4D30-B794-8B46D65BA7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00" y="1256500"/>
            <a:ext cx="5968000" cy="5488000"/>
          </a:xfrm>
          <a:prstGeom prst="rect">
            <a:avLst/>
          </a:prstGeom>
          <a:noFill/>
          <a:ln>
            <a:noFill/>
          </a:ln>
        </p:spPr>
      </p:pic>
      <p:pic>
        <p:nvPicPr>
          <p:cNvPr id="30" name="Audio 29">
            <a:hlinkClick r:id="" action="ppaction://media"/>
            <a:extLst>
              <a:ext uri="{FF2B5EF4-FFF2-40B4-BE49-F238E27FC236}">
                <a16:creationId xmlns:a16="http://schemas.microsoft.com/office/drawing/2014/main" id="{EFF4E661-E7A9-41C5-906A-1B74E77E5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3042934"/>
      </p:ext>
    </p:extLst>
  </p:cSld>
  <p:clrMapOvr>
    <a:masterClrMapping/>
  </p:clrMapOvr>
  <mc:AlternateContent xmlns:mc="http://schemas.openxmlformats.org/markup-compatibility/2006">
    <mc:Choice xmlns:p14="http://schemas.microsoft.com/office/powerpoint/2010/main" Requires="p14">
      <p:transition spd="slow" p14:dur="2000" advTm="45195"/>
    </mc:Choice>
    <mc:Fallback>
      <p:transition spd="slow" advTm="4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BC8AF-1515-4089-8BE5-606C427E93E0}"/>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Background</a:t>
            </a:r>
          </a:p>
        </p:txBody>
      </p:sp>
      <p:sp>
        <p:nvSpPr>
          <p:cNvPr id="6" name="Content Placeholder 5">
            <a:extLst>
              <a:ext uri="{FF2B5EF4-FFF2-40B4-BE49-F238E27FC236}">
                <a16:creationId xmlns:a16="http://schemas.microsoft.com/office/drawing/2014/main" id="{8C8F3B56-F381-4D10-9D52-9F505476B209}"/>
              </a:ext>
            </a:extLst>
          </p:cNvPr>
          <p:cNvSpPr>
            <a:spLocks noGrp="1"/>
          </p:cNvSpPr>
          <p:nvPr>
            <p:ph sz="half" idx="2"/>
          </p:nvPr>
        </p:nvSpPr>
        <p:spPr>
          <a:xfrm>
            <a:off x="6172200" y="1143001"/>
            <a:ext cx="6019800" cy="5714998"/>
          </a:xfrm>
        </p:spPr>
        <p:txBody>
          <a:bodyPr/>
          <a:lstStyle/>
          <a:p>
            <a:r>
              <a:rPr lang="en-US" dirty="0">
                <a:latin typeface="Times New Roman" panose="02020603050405020304" pitchFamily="18" charset="0"/>
                <a:cs typeface="Times New Roman" panose="02020603050405020304" pitchFamily="18" charset="0"/>
              </a:rPr>
              <a:t>Pleistocene megafauna</a:t>
            </a:r>
          </a:p>
          <a:p>
            <a:pPr lvl="1"/>
            <a:r>
              <a:rPr lang="en-US" sz="2000" dirty="0">
                <a:latin typeface="Times New Roman" panose="02020603050405020304" pitchFamily="18" charset="0"/>
                <a:cs typeface="Times New Roman" panose="02020603050405020304" pitchFamily="18" charset="0"/>
              </a:rPr>
              <a:t>Pleistocene mammals 45+ kg adult body mass</a:t>
            </a:r>
          </a:p>
          <a:p>
            <a:pPr lvl="2"/>
            <a:r>
              <a:rPr lang="en-US" sz="1600" dirty="0">
                <a:latin typeface="Times New Roman" panose="02020603050405020304" pitchFamily="18" charset="0"/>
                <a:cs typeface="Times New Roman" panose="02020603050405020304" pitchFamily="18" charset="0"/>
              </a:rPr>
              <a:t>Mammoths, bison, saber-toothed cats, ground sloths, humans, etc.</a:t>
            </a:r>
          </a:p>
          <a:p>
            <a:pPr lvl="1"/>
            <a:r>
              <a:rPr lang="en-US" sz="2000" dirty="0">
                <a:latin typeface="Times New Roman" panose="02020603050405020304" pitchFamily="18" charset="0"/>
                <a:cs typeface="Times New Roman" panose="02020603050405020304" pitchFamily="18" charset="0"/>
              </a:rPr>
              <a:t>Extinct by 12,800 CALYBP</a:t>
            </a:r>
          </a:p>
          <a:p>
            <a:pPr lvl="2"/>
            <a:r>
              <a:rPr lang="en-US" sz="1600" dirty="0">
                <a:latin typeface="Times New Roman" panose="02020603050405020304" pitchFamily="18" charset="0"/>
                <a:cs typeface="Times New Roman" panose="02020603050405020304" pitchFamily="18" charset="0"/>
              </a:rPr>
              <a:t>Overkill vs. climate change vs. other</a:t>
            </a:r>
            <a:endParaRPr lang="en-US" dirty="0">
              <a:latin typeface="Times New Roman" panose="02020603050405020304" pitchFamily="18" charset="0"/>
              <a:cs typeface="Times New Roman" panose="02020603050405020304" pitchFamily="18" charset="0"/>
            </a:endParaRPr>
          </a:p>
          <a:p>
            <a:pPr marL="0" indent="0">
              <a:buNone/>
            </a:pPr>
            <a:r>
              <a:rPr lang="en-US" sz="1200" u="sng" dirty="0">
                <a:latin typeface="Times New Roman" panose="02020603050405020304" pitchFamily="18" charset="0"/>
                <a:cs typeface="Times New Roman" panose="02020603050405020304" pitchFamily="18" charset="0"/>
              </a:rPr>
              <a:t>Image credit</a:t>
            </a:r>
            <a:r>
              <a:rPr lang="en-US" sz="1200" dirty="0">
                <a:latin typeface="Times New Roman" panose="02020603050405020304" pitchFamily="18" charset="0"/>
                <a:cs typeface="Times New Roman" panose="02020603050405020304" pitchFamily="18" charset="0"/>
              </a:rPr>
              <a:t>: Hartley 2018:Fig. 2</a:t>
            </a:r>
          </a:p>
        </p:txBody>
      </p:sp>
      <p:sp>
        <p:nvSpPr>
          <p:cNvPr id="2" name="Content Placeholder 1">
            <a:extLst>
              <a:ext uri="{FF2B5EF4-FFF2-40B4-BE49-F238E27FC236}">
                <a16:creationId xmlns:a16="http://schemas.microsoft.com/office/drawing/2014/main" id="{D6068C52-0CDE-48B9-B9F2-E9F48F502A18}"/>
              </a:ext>
            </a:extLst>
          </p:cNvPr>
          <p:cNvSpPr>
            <a:spLocks noGrp="1"/>
          </p:cNvSpPr>
          <p:nvPr>
            <p:ph sz="half" idx="1"/>
          </p:nvPr>
        </p:nvSpPr>
        <p:spPr>
          <a:xfrm>
            <a:off x="0" y="1143002"/>
            <a:ext cx="6019800" cy="5714996"/>
          </a:xfrm>
        </p:spPr>
        <p:txBody>
          <a:bodyPr/>
          <a:lstStyle/>
          <a:p>
            <a:endParaRPr lang="en-US" dirty="0"/>
          </a:p>
        </p:txBody>
      </p:sp>
      <p:pic>
        <p:nvPicPr>
          <p:cNvPr id="7" name="Picture 6">
            <a:extLst>
              <a:ext uri="{FF2B5EF4-FFF2-40B4-BE49-F238E27FC236}">
                <a16:creationId xmlns:a16="http://schemas.microsoft.com/office/drawing/2014/main" id="{9D70A133-C7CF-4E56-8F6F-DE0E89A5326D}"/>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0" y="1732788"/>
            <a:ext cx="6045515" cy="4535424"/>
          </a:xfrm>
          <a:prstGeom prst="rect">
            <a:avLst/>
          </a:prstGeom>
          <a:noFill/>
          <a:ln>
            <a:noFill/>
          </a:ln>
        </p:spPr>
      </p:pic>
      <p:pic>
        <p:nvPicPr>
          <p:cNvPr id="21" name="Audio 20">
            <a:hlinkClick r:id="" action="ppaction://media"/>
            <a:extLst>
              <a:ext uri="{FF2B5EF4-FFF2-40B4-BE49-F238E27FC236}">
                <a16:creationId xmlns:a16="http://schemas.microsoft.com/office/drawing/2014/main" id="{B28CA241-DD66-48EA-9BA3-B714F28FA1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054783"/>
      </p:ext>
    </p:extLst>
  </p:cSld>
  <p:clrMapOvr>
    <a:masterClrMapping/>
  </p:clrMapOvr>
  <mc:AlternateContent xmlns:mc="http://schemas.openxmlformats.org/markup-compatibility/2006">
    <mc:Choice xmlns:p14="http://schemas.microsoft.com/office/powerpoint/2010/main" Requires="p14">
      <p:transition spd="slow" p14:dur="2000" advTm="73929"/>
    </mc:Choice>
    <mc:Fallback>
      <p:transition spd="slow" advTm="7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BC8AF-1515-4089-8BE5-606C427E93E0}"/>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Background</a:t>
            </a:r>
          </a:p>
        </p:txBody>
      </p:sp>
      <p:sp>
        <p:nvSpPr>
          <p:cNvPr id="6" name="Content Placeholder 5">
            <a:extLst>
              <a:ext uri="{FF2B5EF4-FFF2-40B4-BE49-F238E27FC236}">
                <a16:creationId xmlns:a16="http://schemas.microsoft.com/office/drawing/2014/main" id="{8C8F3B56-F381-4D10-9D52-9F505476B209}"/>
              </a:ext>
            </a:extLst>
          </p:cNvPr>
          <p:cNvSpPr>
            <a:spLocks noGrp="1"/>
          </p:cNvSpPr>
          <p:nvPr>
            <p:ph sz="half" idx="2"/>
          </p:nvPr>
        </p:nvSpPr>
        <p:spPr>
          <a:xfrm>
            <a:off x="6172200" y="1143001"/>
            <a:ext cx="6019800" cy="5714998"/>
          </a:xfrm>
        </p:spPr>
        <p:txBody>
          <a:bodyPr/>
          <a:lstStyle/>
          <a:p>
            <a:r>
              <a:rPr lang="en-US" dirty="0">
                <a:latin typeface="Times New Roman" panose="02020603050405020304" pitchFamily="18" charset="0"/>
                <a:cs typeface="Times New Roman" panose="02020603050405020304" pitchFamily="18" charset="0"/>
              </a:rPr>
              <a:t>Overkill</a:t>
            </a:r>
          </a:p>
          <a:p>
            <a:pPr lvl="1"/>
            <a:r>
              <a:rPr lang="en-US" sz="2000" dirty="0">
                <a:latin typeface="Times New Roman" panose="02020603050405020304" pitchFamily="18" charset="0"/>
                <a:cs typeface="Times New Roman" panose="02020603050405020304" pitchFamily="18" charset="0"/>
              </a:rPr>
              <a:t>Hunted to extinction by First Americans</a:t>
            </a:r>
          </a:p>
          <a:p>
            <a:pPr lvl="1"/>
            <a:r>
              <a:rPr lang="en-US" sz="2000" dirty="0">
                <a:latin typeface="Times New Roman" panose="02020603050405020304" pitchFamily="18" charset="0"/>
                <a:cs typeface="Times New Roman" panose="02020603050405020304" pitchFamily="18" charset="0"/>
              </a:rPr>
              <a:t>Clovis (13,400-12,800 CALYBP [max])</a:t>
            </a:r>
          </a:p>
          <a:p>
            <a:pPr lvl="2"/>
            <a:r>
              <a:rPr lang="en-US" sz="1600" dirty="0">
                <a:latin typeface="Times New Roman" panose="02020603050405020304" pitchFamily="18" charset="0"/>
                <a:cs typeface="Times New Roman" panose="02020603050405020304" pitchFamily="18" charset="0"/>
              </a:rPr>
              <a:t>Big game hunters</a:t>
            </a:r>
          </a:p>
          <a:p>
            <a:pPr lvl="2"/>
            <a:r>
              <a:rPr lang="en-US" sz="1600" dirty="0">
                <a:latin typeface="Times New Roman" panose="02020603050405020304" pitchFamily="18" charset="0"/>
                <a:cs typeface="Times New Roman" panose="02020603050405020304" pitchFamily="18" charset="0"/>
              </a:rPr>
              <a:t>Fluted points</a:t>
            </a:r>
          </a:p>
          <a:p>
            <a:pPr lvl="2"/>
            <a:r>
              <a:rPr lang="en-US" sz="1600" dirty="0">
                <a:latin typeface="Times New Roman" panose="02020603050405020304" pitchFamily="18" charset="0"/>
                <a:cs typeface="Times New Roman" panose="02020603050405020304" pitchFamily="18" charset="0"/>
              </a:rPr>
              <a:t>Replaced by later Paleoindian and/or Archaic groups</a:t>
            </a:r>
            <a:endParaRPr lang="en-US" dirty="0">
              <a:latin typeface="Times New Roman" panose="02020603050405020304" pitchFamily="18" charset="0"/>
              <a:cs typeface="Times New Roman" panose="02020603050405020304" pitchFamily="18" charset="0"/>
            </a:endParaRPr>
          </a:p>
          <a:p>
            <a:pPr marL="0" indent="0">
              <a:buNone/>
            </a:pPr>
            <a:r>
              <a:rPr lang="en-US" sz="1200" u="sng" dirty="0">
                <a:latin typeface="Times New Roman" panose="02020603050405020304" pitchFamily="18" charset="0"/>
                <a:cs typeface="Times New Roman" panose="02020603050405020304" pitchFamily="18" charset="0"/>
              </a:rPr>
              <a:t>Image credit</a:t>
            </a:r>
            <a:r>
              <a:rPr lang="en-US" sz="1200" dirty="0">
                <a:latin typeface="Times New Roman" panose="02020603050405020304" pitchFamily="18" charset="0"/>
                <a:cs typeface="Times New Roman" panose="02020603050405020304" pitchFamily="18" charset="0"/>
              </a:rPr>
              <a:t>: O’Brien et al. 2015:127</a:t>
            </a:r>
          </a:p>
        </p:txBody>
      </p:sp>
      <p:sp>
        <p:nvSpPr>
          <p:cNvPr id="2" name="Content Placeholder 1">
            <a:extLst>
              <a:ext uri="{FF2B5EF4-FFF2-40B4-BE49-F238E27FC236}">
                <a16:creationId xmlns:a16="http://schemas.microsoft.com/office/drawing/2014/main" id="{D6068C52-0CDE-48B9-B9F2-E9F48F502A18}"/>
              </a:ext>
            </a:extLst>
          </p:cNvPr>
          <p:cNvSpPr>
            <a:spLocks noGrp="1"/>
          </p:cNvSpPr>
          <p:nvPr>
            <p:ph sz="half" idx="1"/>
          </p:nvPr>
        </p:nvSpPr>
        <p:spPr>
          <a:xfrm>
            <a:off x="0" y="1143001"/>
            <a:ext cx="6019800" cy="5714997"/>
          </a:xfrm>
        </p:spPr>
        <p:txBody>
          <a:bodyPr/>
          <a:lstStyle/>
          <a:p>
            <a:endParaRPr lang="en-US" dirty="0"/>
          </a:p>
        </p:txBody>
      </p:sp>
      <p:pic>
        <p:nvPicPr>
          <p:cNvPr id="8" name="Picture 7" descr="3 Clovis points from various North American sites (Photo by Charlotte D. Pevny; courtesy M. R. Waters) ">
            <a:extLst>
              <a:ext uri="{FF2B5EF4-FFF2-40B4-BE49-F238E27FC236}">
                <a16:creationId xmlns:a16="http://schemas.microsoft.com/office/drawing/2014/main" id="{2D51266C-E1AC-4239-BE30-2E65DF9FB57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080" y="1143001"/>
            <a:ext cx="5501640" cy="5704332"/>
          </a:xfrm>
          <a:prstGeom prst="rect">
            <a:avLst/>
          </a:prstGeom>
          <a:noFill/>
          <a:ln>
            <a:noFill/>
          </a:ln>
        </p:spPr>
      </p:pic>
      <p:pic>
        <p:nvPicPr>
          <p:cNvPr id="16" name="Audio 15">
            <a:hlinkClick r:id="" action="ppaction://media"/>
            <a:extLst>
              <a:ext uri="{FF2B5EF4-FFF2-40B4-BE49-F238E27FC236}">
                <a16:creationId xmlns:a16="http://schemas.microsoft.com/office/drawing/2014/main" id="{3766E5AE-354C-4BE4-AF44-273026129A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3335012"/>
      </p:ext>
    </p:extLst>
  </p:cSld>
  <p:clrMapOvr>
    <a:masterClrMapping/>
  </p:clrMapOvr>
  <mc:AlternateContent xmlns:mc="http://schemas.openxmlformats.org/markup-compatibility/2006">
    <mc:Choice xmlns:p14="http://schemas.microsoft.com/office/powerpoint/2010/main" Requires="p14">
      <p:transition spd="slow" p14:dur="2000" advTm="90590"/>
    </mc:Choice>
    <mc:Fallback>
      <p:transition spd="slow" advTm="9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BC8AF-1515-4089-8BE5-606C427E93E0}"/>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Background</a:t>
            </a:r>
          </a:p>
        </p:txBody>
      </p:sp>
      <p:sp>
        <p:nvSpPr>
          <p:cNvPr id="6" name="Content Placeholder 5">
            <a:extLst>
              <a:ext uri="{FF2B5EF4-FFF2-40B4-BE49-F238E27FC236}">
                <a16:creationId xmlns:a16="http://schemas.microsoft.com/office/drawing/2014/main" id="{8C8F3B56-F381-4D10-9D52-9F505476B209}"/>
              </a:ext>
            </a:extLst>
          </p:cNvPr>
          <p:cNvSpPr>
            <a:spLocks noGrp="1"/>
          </p:cNvSpPr>
          <p:nvPr>
            <p:ph sz="half" idx="2"/>
          </p:nvPr>
        </p:nvSpPr>
        <p:spPr>
          <a:xfrm>
            <a:off x="6172202" y="1143001"/>
            <a:ext cx="6019800" cy="5714997"/>
          </a:xfrm>
        </p:spPr>
        <p:txBody>
          <a:bodyPr/>
          <a:lstStyle/>
          <a:p>
            <a:r>
              <a:rPr lang="en-US" dirty="0">
                <a:latin typeface="Times New Roman" panose="02020603050405020304" pitchFamily="18" charset="0"/>
                <a:cs typeface="Times New Roman" panose="02020603050405020304" pitchFamily="18" charset="0"/>
              </a:rPr>
              <a:t>Climate change</a:t>
            </a:r>
          </a:p>
          <a:p>
            <a:pPr lvl="1"/>
            <a:r>
              <a:rPr lang="en-US" sz="2000" dirty="0">
                <a:latin typeface="Times New Roman" panose="02020603050405020304" pitchFamily="18" charset="0"/>
                <a:cs typeface="Times New Roman" panose="02020603050405020304" pitchFamily="18" charset="0"/>
              </a:rPr>
              <a:t>Cold</a:t>
            </a:r>
          </a:p>
          <a:p>
            <a:pPr lvl="2"/>
            <a:r>
              <a:rPr lang="en-US" sz="1600" dirty="0">
                <a:latin typeface="Times New Roman" panose="02020603050405020304" pitchFamily="18" charset="0"/>
                <a:cs typeface="Times New Roman" panose="02020603050405020304" pitchFamily="18" charset="0"/>
              </a:rPr>
              <a:t>Low temperatures, high water table, more C3 plants</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Warm</a:t>
            </a:r>
          </a:p>
          <a:p>
            <a:pPr lvl="2"/>
            <a:r>
              <a:rPr lang="en-US" sz="1600" dirty="0">
                <a:latin typeface="Times New Roman" panose="02020603050405020304" pitchFamily="18" charset="0"/>
                <a:cs typeface="Times New Roman" panose="02020603050405020304" pitchFamily="18" charset="0"/>
              </a:rPr>
              <a:t>High temperatures, low water table, more C4 plants</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Cold (LGM, before 14,800 CALYBP) to warm (BA, 14,800-12,900 CALYBP) to cold (YD, 12,900-11,600 CALYBP)</a:t>
            </a:r>
          </a:p>
          <a:p>
            <a:pPr marL="0" indent="0">
              <a:buNone/>
            </a:pPr>
            <a:r>
              <a:rPr lang="en-US" sz="1200" u="sng" dirty="0">
                <a:latin typeface="Times New Roman" panose="02020603050405020304" pitchFamily="18" charset="0"/>
                <a:cs typeface="Times New Roman" panose="02020603050405020304" pitchFamily="18" charset="0"/>
              </a:rPr>
              <a:t>Image credit</a:t>
            </a:r>
            <a:r>
              <a:rPr lang="en-US" sz="1200" dirty="0">
                <a:latin typeface="Times New Roman" panose="02020603050405020304" pitchFamily="18" charset="0"/>
                <a:cs typeface="Times New Roman" panose="02020603050405020304" pitchFamily="18" charset="0"/>
              </a:rPr>
              <a:t>: Hartley 2021 [current presentation]</a:t>
            </a:r>
          </a:p>
        </p:txBody>
      </p:sp>
      <p:sp>
        <p:nvSpPr>
          <p:cNvPr id="2" name="Content Placeholder 1">
            <a:extLst>
              <a:ext uri="{FF2B5EF4-FFF2-40B4-BE49-F238E27FC236}">
                <a16:creationId xmlns:a16="http://schemas.microsoft.com/office/drawing/2014/main" id="{D6068C52-0CDE-48B9-B9F2-E9F48F502A18}"/>
              </a:ext>
            </a:extLst>
          </p:cNvPr>
          <p:cNvSpPr>
            <a:spLocks noGrp="1"/>
          </p:cNvSpPr>
          <p:nvPr>
            <p:ph sz="half" idx="1"/>
          </p:nvPr>
        </p:nvSpPr>
        <p:spPr>
          <a:xfrm>
            <a:off x="0" y="1143001"/>
            <a:ext cx="6019800" cy="5714997"/>
          </a:xfrm>
        </p:spPr>
        <p:txBody>
          <a:bodyPr/>
          <a:lstStyle/>
          <a:p>
            <a:endParaRPr lang="en-US" dirty="0"/>
          </a:p>
        </p:txBody>
      </p:sp>
      <p:pic>
        <p:nvPicPr>
          <p:cNvPr id="7" name="Picture 6">
            <a:extLst>
              <a:ext uri="{FF2B5EF4-FFF2-40B4-BE49-F238E27FC236}">
                <a16:creationId xmlns:a16="http://schemas.microsoft.com/office/drawing/2014/main" id="{7E6E8609-0A15-4F88-9944-C10B67388E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0566" y="1164892"/>
            <a:ext cx="4318667" cy="5671214"/>
          </a:xfrm>
          <a:prstGeom prst="rect">
            <a:avLst/>
          </a:prstGeom>
          <a:noFill/>
          <a:ln>
            <a:noFill/>
          </a:ln>
        </p:spPr>
      </p:pic>
      <p:pic>
        <p:nvPicPr>
          <p:cNvPr id="15" name="Audio 14">
            <a:hlinkClick r:id="" action="ppaction://media"/>
            <a:extLst>
              <a:ext uri="{FF2B5EF4-FFF2-40B4-BE49-F238E27FC236}">
                <a16:creationId xmlns:a16="http://schemas.microsoft.com/office/drawing/2014/main" id="{C1036A49-83C1-4AA8-B5FC-B569D336B6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409226"/>
      </p:ext>
    </p:extLst>
  </p:cSld>
  <p:clrMapOvr>
    <a:masterClrMapping/>
  </p:clrMapOvr>
  <mc:AlternateContent xmlns:mc="http://schemas.openxmlformats.org/markup-compatibility/2006">
    <mc:Choice xmlns:p14="http://schemas.microsoft.com/office/powerpoint/2010/main" Requires="p14">
      <p:transition spd="slow" p14:dur="2000" advTm="39218"/>
    </mc:Choice>
    <mc:Fallback>
      <p:transition spd="slow" advTm="39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BC8AF-1515-4089-8BE5-606C427E93E0}"/>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Background</a:t>
            </a:r>
          </a:p>
        </p:txBody>
      </p:sp>
      <p:sp>
        <p:nvSpPr>
          <p:cNvPr id="6" name="Content Placeholder 5">
            <a:extLst>
              <a:ext uri="{FF2B5EF4-FFF2-40B4-BE49-F238E27FC236}">
                <a16:creationId xmlns:a16="http://schemas.microsoft.com/office/drawing/2014/main" id="{8C8F3B56-F381-4D10-9D52-9F505476B209}"/>
              </a:ext>
            </a:extLst>
          </p:cNvPr>
          <p:cNvSpPr>
            <a:spLocks noGrp="1"/>
          </p:cNvSpPr>
          <p:nvPr>
            <p:ph sz="half" idx="2"/>
          </p:nvPr>
        </p:nvSpPr>
        <p:spPr>
          <a:xfrm>
            <a:off x="6172200" y="1143001"/>
            <a:ext cx="6019800" cy="5714998"/>
          </a:xfrm>
        </p:spPr>
        <p:txBody>
          <a:bodyPr/>
          <a:lstStyle/>
          <a:p>
            <a:r>
              <a:rPr lang="en-US" dirty="0">
                <a:latin typeface="Times New Roman" panose="02020603050405020304" pitchFamily="18" charset="0"/>
                <a:cs typeface="Times New Roman" panose="02020603050405020304" pitchFamily="18" charset="0"/>
              </a:rPr>
              <a:t>Climate change</a:t>
            </a:r>
          </a:p>
          <a:p>
            <a:pPr lvl="1"/>
            <a:r>
              <a:rPr lang="en-US" sz="2000" dirty="0">
                <a:latin typeface="Times New Roman" panose="02020603050405020304" pitchFamily="18" charset="0"/>
                <a:cs typeface="Times New Roman" panose="02020603050405020304" pitchFamily="18" charset="0"/>
              </a:rPr>
              <a:t>Cold</a:t>
            </a:r>
          </a:p>
          <a:p>
            <a:pPr lvl="2"/>
            <a:r>
              <a:rPr lang="en-US" sz="1600" dirty="0">
                <a:latin typeface="Times New Roman" panose="02020603050405020304" pitchFamily="18" charset="0"/>
                <a:cs typeface="Times New Roman" panose="02020603050405020304" pitchFamily="18" charset="0"/>
              </a:rPr>
              <a:t>Low temperatures, high water table, more C3 plants</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Warm</a:t>
            </a:r>
          </a:p>
          <a:p>
            <a:pPr lvl="2"/>
            <a:r>
              <a:rPr lang="en-US" sz="1600" dirty="0">
                <a:latin typeface="Times New Roman" panose="02020603050405020304" pitchFamily="18" charset="0"/>
                <a:cs typeface="Times New Roman" panose="02020603050405020304" pitchFamily="18" charset="0"/>
              </a:rPr>
              <a:t>High temperatures, low water table, more C4 plants</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Cold (LGM, before 14,800 CALYBP) to warm (BA, 14,800-12,900 CALYBP) to cold (YD, 12,900-11,600 CALYBP)</a:t>
            </a:r>
            <a:endParaRPr lang="en-US" dirty="0">
              <a:latin typeface="Times New Roman" panose="02020603050405020304" pitchFamily="18" charset="0"/>
              <a:cs typeface="Times New Roman" panose="02020603050405020304" pitchFamily="18" charset="0"/>
            </a:endParaRPr>
          </a:p>
          <a:p>
            <a:pPr marL="0" indent="0">
              <a:buNone/>
            </a:pPr>
            <a:r>
              <a:rPr lang="en-US" sz="1200" u="sng" dirty="0">
                <a:latin typeface="Times New Roman" panose="02020603050405020304" pitchFamily="18" charset="0"/>
                <a:cs typeface="Times New Roman" panose="02020603050405020304" pitchFamily="18" charset="0"/>
              </a:rPr>
              <a:t>Image credit</a:t>
            </a:r>
            <a:r>
              <a:rPr lang="en-US" sz="1200" dirty="0">
                <a:latin typeface="Times New Roman" panose="02020603050405020304" pitchFamily="18" charset="0"/>
                <a:cs typeface="Times New Roman" panose="02020603050405020304" pitchFamily="18" charset="0"/>
              </a:rPr>
              <a:t>: Hartley 2021 [current presentation]</a:t>
            </a:r>
          </a:p>
        </p:txBody>
      </p:sp>
      <p:sp>
        <p:nvSpPr>
          <p:cNvPr id="2" name="Content Placeholder 1">
            <a:extLst>
              <a:ext uri="{FF2B5EF4-FFF2-40B4-BE49-F238E27FC236}">
                <a16:creationId xmlns:a16="http://schemas.microsoft.com/office/drawing/2014/main" id="{D6068C52-0CDE-48B9-B9F2-E9F48F502A18}"/>
              </a:ext>
            </a:extLst>
          </p:cNvPr>
          <p:cNvSpPr>
            <a:spLocks noGrp="1"/>
          </p:cNvSpPr>
          <p:nvPr>
            <p:ph sz="half" idx="1"/>
          </p:nvPr>
        </p:nvSpPr>
        <p:spPr>
          <a:xfrm>
            <a:off x="0" y="1143001"/>
            <a:ext cx="6019800" cy="5714997"/>
          </a:xfrm>
        </p:spPr>
        <p:txBody>
          <a:bodyPr/>
          <a:lstStyle/>
          <a:p>
            <a:endParaRPr lang="en-US" dirty="0"/>
          </a:p>
        </p:txBody>
      </p:sp>
      <p:pic>
        <p:nvPicPr>
          <p:cNvPr id="8" name="Picture 7">
            <a:extLst>
              <a:ext uri="{FF2B5EF4-FFF2-40B4-BE49-F238E27FC236}">
                <a16:creationId xmlns:a16="http://schemas.microsoft.com/office/drawing/2014/main" id="{5EEACBBD-43EB-4ECB-939D-81C1BC5E23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8596" y="2371943"/>
            <a:ext cx="5991204" cy="3485714"/>
          </a:xfrm>
          <a:prstGeom prst="rect">
            <a:avLst/>
          </a:prstGeom>
          <a:noFill/>
          <a:ln>
            <a:noFill/>
          </a:ln>
        </p:spPr>
      </p:pic>
      <p:pic>
        <p:nvPicPr>
          <p:cNvPr id="28" name="Audio 27">
            <a:hlinkClick r:id="" action="ppaction://media"/>
            <a:extLst>
              <a:ext uri="{FF2B5EF4-FFF2-40B4-BE49-F238E27FC236}">
                <a16:creationId xmlns:a16="http://schemas.microsoft.com/office/drawing/2014/main" id="{D4AD4320-EEB9-4A69-8802-6DEF64A2B0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8866021"/>
      </p:ext>
    </p:extLst>
  </p:cSld>
  <p:clrMapOvr>
    <a:masterClrMapping/>
  </p:clrMapOvr>
  <mc:AlternateContent xmlns:mc="http://schemas.openxmlformats.org/markup-compatibility/2006">
    <mc:Choice xmlns:p14="http://schemas.microsoft.com/office/powerpoint/2010/main" Requires="p14">
      <p:transition spd="slow" p14:dur="2000" advTm="90569"/>
    </mc:Choice>
    <mc:Fallback>
      <p:transition spd="slow" advTm="90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0ADAA-187C-48CD-9A63-58E13570E478}"/>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Methods</a:t>
            </a:r>
          </a:p>
        </p:txBody>
      </p:sp>
      <p:sp>
        <p:nvSpPr>
          <p:cNvPr id="6" name="Content Placeholder 5">
            <a:extLst>
              <a:ext uri="{FF2B5EF4-FFF2-40B4-BE49-F238E27FC236}">
                <a16:creationId xmlns:a16="http://schemas.microsoft.com/office/drawing/2014/main" id="{33BB96E6-75E4-4D7F-864C-F8D20BB7E6FB}"/>
              </a:ext>
            </a:extLst>
          </p:cNvPr>
          <p:cNvSpPr>
            <a:spLocks noGrp="1"/>
          </p:cNvSpPr>
          <p:nvPr>
            <p:ph idx="1"/>
          </p:nvPr>
        </p:nvSpPr>
        <p:spPr>
          <a:xfrm>
            <a:off x="0" y="1143001"/>
            <a:ext cx="12192000" cy="5714998"/>
          </a:xfrm>
        </p:spPr>
        <p:txBody>
          <a:bodyPr>
            <a:normAutofit/>
          </a:bodyPr>
          <a:lstStyle/>
          <a:p>
            <a:r>
              <a:rPr lang="en-US" dirty="0">
                <a:latin typeface="Times New Roman" panose="02020603050405020304" pitchFamily="18" charset="0"/>
                <a:cs typeface="Times New Roman" panose="02020603050405020304" pitchFamily="18" charset="0"/>
              </a:rPr>
              <a:t>Pleistocene vertebrate sites in American Southwest</a:t>
            </a:r>
          </a:p>
          <a:p>
            <a:pPr lvl="1"/>
            <a:r>
              <a:rPr lang="en-US" sz="2000" dirty="0">
                <a:latin typeface="Times New Roman" panose="02020603050405020304" pitchFamily="18" charset="0"/>
                <a:cs typeface="Times New Roman" panose="02020603050405020304" pitchFamily="18" charset="0"/>
              </a:rPr>
              <a:t>Primary texts and secondary databases</a:t>
            </a:r>
          </a:p>
          <a:p>
            <a:pPr lvl="1"/>
            <a:r>
              <a:rPr lang="en-US" sz="2000" dirty="0">
                <a:latin typeface="Times New Roman" panose="02020603050405020304" pitchFamily="18" charset="0"/>
                <a:cs typeface="Times New Roman" panose="02020603050405020304" pitchFamily="18" charset="0"/>
              </a:rPr>
              <a:t>Genus-level IDs (at least)</a:t>
            </a:r>
          </a:p>
          <a:p>
            <a:pPr lvl="1"/>
            <a:r>
              <a:rPr lang="en-US" sz="2000" dirty="0">
                <a:latin typeface="Times New Roman" panose="02020603050405020304" pitchFamily="18" charset="0"/>
                <a:cs typeface="Times New Roman" panose="02020603050405020304" pitchFamily="18" charset="0"/>
              </a:rPr>
              <a:t>Extinct vs. extant (but now absent)</a:t>
            </a:r>
          </a:p>
          <a:p>
            <a:pPr lvl="1"/>
            <a:r>
              <a:rPr lang="en-US" sz="2000" dirty="0">
                <a:latin typeface="Times New Roman" panose="02020603050405020304" pitchFamily="18" charset="0"/>
                <a:cs typeface="Times New Roman" panose="02020603050405020304" pitchFamily="18" charset="0"/>
              </a:rPr>
              <a:t>Last appearance dates</a:t>
            </a:r>
          </a:p>
          <a:p>
            <a:pPr lvl="2"/>
            <a:r>
              <a:rPr lang="en-US" sz="1600" dirty="0">
                <a:latin typeface="Times New Roman" panose="02020603050405020304" pitchFamily="18" charset="0"/>
                <a:cs typeface="Times New Roman" panose="02020603050405020304" pitchFamily="18" charset="0"/>
              </a:rPr>
              <a:t>Radiocarbon dates calibrated (as needed)</a:t>
            </a:r>
          </a:p>
          <a:p>
            <a:pPr lvl="1"/>
            <a:r>
              <a:rPr lang="en-US" sz="2000" dirty="0">
                <a:latin typeface="Times New Roman" panose="02020603050405020304" pitchFamily="18" charset="0"/>
                <a:cs typeface="Times New Roman" panose="02020603050405020304" pitchFamily="18" charset="0"/>
              </a:rPr>
              <a:t>Clovis-age vs. pre-Clovis-age (cutoff at 13,400 CALYBP)</a:t>
            </a:r>
          </a:p>
        </p:txBody>
      </p:sp>
      <p:pic>
        <p:nvPicPr>
          <p:cNvPr id="28" name="Audio 27">
            <a:hlinkClick r:id="" action="ppaction://media"/>
            <a:extLst>
              <a:ext uri="{FF2B5EF4-FFF2-40B4-BE49-F238E27FC236}">
                <a16:creationId xmlns:a16="http://schemas.microsoft.com/office/drawing/2014/main" id="{6DD001FF-B890-4F9D-804E-5A4AE1684C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1293330"/>
      </p:ext>
    </p:extLst>
  </p:cSld>
  <p:clrMapOvr>
    <a:masterClrMapping/>
  </p:clrMapOvr>
  <mc:AlternateContent xmlns:mc="http://schemas.openxmlformats.org/markup-compatibility/2006">
    <mc:Choice xmlns:p14="http://schemas.microsoft.com/office/powerpoint/2010/main" Requires="p14">
      <p:transition spd="slow" p14:dur="2000" advTm="114732"/>
    </mc:Choice>
    <mc:Fallback>
      <p:transition spd="slow" advTm="11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BC8AF-1515-4089-8BE5-606C427E93E0}"/>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Results</a:t>
            </a:r>
          </a:p>
        </p:txBody>
      </p:sp>
      <p:sp>
        <p:nvSpPr>
          <p:cNvPr id="6" name="Content Placeholder 5">
            <a:extLst>
              <a:ext uri="{FF2B5EF4-FFF2-40B4-BE49-F238E27FC236}">
                <a16:creationId xmlns:a16="http://schemas.microsoft.com/office/drawing/2014/main" id="{8C8F3B56-F381-4D10-9D52-9F505476B209}"/>
              </a:ext>
            </a:extLst>
          </p:cNvPr>
          <p:cNvSpPr>
            <a:spLocks noGrp="1"/>
          </p:cNvSpPr>
          <p:nvPr>
            <p:ph sz="half" idx="2"/>
          </p:nvPr>
        </p:nvSpPr>
        <p:spPr>
          <a:xfrm>
            <a:off x="6172200" y="1143000"/>
            <a:ext cx="6019800" cy="5714999"/>
          </a:xfrm>
        </p:spPr>
        <p:txBody>
          <a:bodyPr/>
          <a:lstStyle/>
          <a:p>
            <a:r>
              <a:rPr lang="en-US" dirty="0">
                <a:latin typeface="Times New Roman" panose="02020603050405020304" pitchFamily="18" charset="0"/>
                <a:cs typeface="Times New Roman" panose="02020603050405020304" pitchFamily="18" charset="0"/>
              </a:rPr>
              <a:t>279 vertebrates total</a:t>
            </a:r>
          </a:p>
          <a:p>
            <a:pPr lvl="1"/>
            <a:r>
              <a:rPr lang="en-US" sz="2000" dirty="0">
                <a:latin typeface="Times New Roman" panose="02020603050405020304" pitchFamily="18" charset="0"/>
                <a:cs typeface="Times New Roman" panose="02020603050405020304" pitchFamily="18" charset="0"/>
              </a:rPr>
              <a:t>Almost 90% before humans</a:t>
            </a:r>
          </a:p>
          <a:p>
            <a:pPr lvl="1"/>
            <a:r>
              <a:rPr lang="en-US" sz="2000" dirty="0">
                <a:latin typeface="Times New Roman" panose="02020603050405020304" pitchFamily="18" charset="0"/>
                <a:cs typeface="Times New Roman" panose="02020603050405020304" pitchFamily="18" charset="0"/>
              </a:rPr>
              <a:t>Over 72% mammals and over 22% birds</a:t>
            </a:r>
          </a:p>
          <a:p>
            <a:pPr lvl="1"/>
            <a:r>
              <a:rPr lang="en-US" sz="2000" dirty="0">
                <a:latin typeface="Times New Roman" panose="02020603050405020304" pitchFamily="18" charset="0"/>
                <a:cs typeface="Times New Roman" panose="02020603050405020304" pitchFamily="18" charset="0"/>
              </a:rPr>
              <a:t>227 extinct vertebrates</a:t>
            </a:r>
          </a:p>
          <a:p>
            <a:pPr lvl="2"/>
            <a:r>
              <a:rPr lang="en-US" sz="1600" dirty="0">
                <a:latin typeface="Times New Roman" panose="02020603050405020304" pitchFamily="18" charset="0"/>
                <a:cs typeface="Times New Roman" panose="02020603050405020304" pitchFamily="18" charset="0"/>
              </a:rPr>
              <a:t>181 mammals, 40 birds, 5 reptiles, and 1 shark</a:t>
            </a:r>
          </a:p>
          <a:p>
            <a:pPr lvl="2"/>
            <a:r>
              <a:rPr lang="en-US" sz="1600" dirty="0">
                <a:latin typeface="Times New Roman" panose="02020603050405020304" pitchFamily="18" charset="0"/>
                <a:cs typeface="Times New Roman" panose="02020603050405020304" pitchFamily="18" charset="0"/>
              </a:rPr>
              <a:t>Most gone during </a:t>
            </a:r>
            <a:r>
              <a:rPr lang="en-US" sz="1600" dirty="0" err="1">
                <a:latin typeface="Times New Roman" panose="02020603050405020304" pitchFamily="18" charset="0"/>
                <a:cs typeface="Times New Roman" panose="02020603050405020304" pitchFamily="18" charset="0"/>
              </a:rPr>
              <a:t>Blancan</a:t>
            </a:r>
            <a:r>
              <a:rPr lang="en-US" sz="1600" dirty="0">
                <a:latin typeface="Times New Roman" panose="02020603050405020304" pitchFamily="18" charset="0"/>
                <a:cs typeface="Times New Roman" panose="02020603050405020304" pitchFamily="18" charset="0"/>
              </a:rPr>
              <a:t> (most mammals), </a:t>
            </a:r>
            <a:r>
              <a:rPr lang="en-US" sz="1600" dirty="0" err="1">
                <a:latin typeface="Times New Roman" panose="02020603050405020304" pitchFamily="18" charset="0"/>
                <a:cs typeface="Times New Roman" panose="02020603050405020304" pitchFamily="18" charset="0"/>
              </a:rPr>
              <a:t>Irvingtonian</a:t>
            </a:r>
            <a:r>
              <a:rPr lang="en-US" sz="1600" dirty="0">
                <a:latin typeface="Times New Roman" panose="02020603050405020304" pitchFamily="18" charset="0"/>
                <a:cs typeface="Times New Roman" panose="02020603050405020304" pitchFamily="18" charset="0"/>
              </a:rPr>
              <a:t>, and </a:t>
            </a:r>
            <a:r>
              <a:rPr lang="en-US" sz="1600" dirty="0" err="1">
                <a:latin typeface="Times New Roman" panose="02020603050405020304" pitchFamily="18" charset="0"/>
                <a:cs typeface="Times New Roman" panose="02020603050405020304" pitchFamily="18" charset="0"/>
              </a:rPr>
              <a:t>Rancholabrean</a:t>
            </a:r>
            <a:r>
              <a:rPr lang="en-US" sz="1600" dirty="0">
                <a:latin typeface="Times New Roman" panose="02020603050405020304" pitchFamily="18" charset="0"/>
                <a:cs typeface="Times New Roman" panose="02020603050405020304" pitchFamily="18" charset="0"/>
              </a:rPr>
              <a:t> (most birds)</a:t>
            </a:r>
          </a:p>
          <a:p>
            <a:pPr lvl="2"/>
            <a:r>
              <a:rPr lang="en-US" sz="1600" dirty="0">
                <a:latin typeface="Times New Roman" panose="02020603050405020304" pitchFamily="18" charset="0"/>
                <a:cs typeface="Times New Roman" panose="02020603050405020304" pitchFamily="18" charset="0"/>
              </a:rPr>
              <a:t>14 Clovis-age mammals (6 with artifacts)</a:t>
            </a:r>
          </a:p>
          <a:p>
            <a:pPr lvl="2"/>
            <a:r>
              <a:rPr lang="en-US" sz="1600" dirty="0">
                <a:latin typeface="Times New Roman" panose="02020603050405020304" pitchFamily="18" charset="0"/>
                <a:cs typeface="Times New Roman" panose="02020603050405020304" pitchFamily="18" charset="0"/>
              </a:rPr>
              <a:t>“Pleistocene”-age shark</a:t>
            </a:r>
            <a:endParaRPr lang="en-US" dirty="0">
              <a:latin typeface="Times New Roman" panose="02020603050405020304" pitchFamily="18" charset="0"/>
              <a:cs typeface="Times New Roman" panose="02020603050405020304" pitchFamily="18" charset="0"/>
            </a:endParaRPr>
          </a:p>
          <a:p>
            <a:pPr marL="0" indent="0">
              <a:buNone/>
            </a:pPr>
            <a:r>
              <a:rPr lang="en-US" sz="1200" u="sng" dirty="0">
                <a:latin typeface="Times New Roman" panose="02020603050405020304" pitchFamily="18" charset="0"/>
                <a:cs typeface="Times New Roman" panose="02020603050405020304" pitchFamily="18" charset="0"/>
              </a:rPr>
              <a:t>Image credit</a:t>
            </a:r>
            <a:r>
              <a:rPr lang="en-US" sz="1200" dirty="0">
                <a:latin typeface="Times New Roman" panose="02020603050405020304" pitchFamily="18" charset="0"/>
                <a:cs typeface="Times New Roman" panose="02020603050405020304" pitchFamily="18" charset="0"/>
              </a:rPr>
              <a:t>: Hartley 2021 [current presentation]</a:t>
            </a:r>
          </a:p>
        </p:txBody>
      </p:sp>
      <p:sp>
        <p:nvSpPr>
          <p:cNvPr id="2" name="Content Placeholder 1">
            <a:extLst>
              <a:ext uri="{FF2B5EF4-FFF2-40B4-BE49-F238E27FC236}">
                <a16:creationId xmlns:a16="http://schemas.microsoft.com/office/drawing/2014/main" id="{A1E425DE-111F-478E-A4B3-8AE67C9D43AD}"/>
              </a:ext>
            </a:extLst>
          </p:cNvPr>
          <p:cNvSpPr>
            <a:spLocks noGrp="1"/>
          </p:cNvSpPr>
          <p:nvPr>
            <p:ph sz="half" idx="1"/>
          </p:nvPr>
        </p:nvSpPr>
        <p:spPr>
          <a:xfrm>
            <a:off x="0" y="1143001"/>
            <a:ext cx="6019800" cy="5714999"/>
          </a:xfrm>
        </p:spPr>
        <p:txBody>
          <a:bodyPr/>
          <a:lstStyle/>
          <a:p>
            <a:endParaRPr lang="en-US"/>
          </a:p>
        </p:txBody>
      </p:sp>
      <p:pic>
        <p:nvPicPr>
          <p:cNvPr id="7" name="Picture 6">
            <a:extLst>
              <a:ext uri="{FF2B5EF4-FFF2-40B4-BE49-F238E27FC236}">
                <a16:creationId xmlns:a16="http://schemas.microsoft.com/office/drawing/2014/main" id="{04B29E86-5E4A-4CE6-8AFF-C29D7B6200F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2010023"/>
            <a:ext cx="6034285" cy="3980953"/>
          </a:xfrm>
          <a:prstGeom prst="rect">
            <a:avLst/>
          </a:prstGeom>
          <a:noFill/>
          <a:ln>
            <a:noFill/>
          </a:ln>
        </p:spPr>
      </p:pic>
      <p:pic>
        <p:nvPicPr>
          <p:cNvPr id="14" name="Audio 13">
            <a:hlinkClick r:id="" action="ppaction://media"/>
            <a:extLst>
              <a:ext uri="{FF2B5EF4-FFF2-40B4-BE49-F238E27FC236}">
                <a16:creationId xmlns:a16="http://schemas.microsoft.com/office/drawing/2014/main" id="{F0736B01-08E9-492B-9C31-841E3495F6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4989004"/>
      </p:ext>
    </p:extLst>
  </p:cSld>
  <p:clrMapOvr>
    <a:masterClrMapping/>
  </p:clrMapOvr>
  <mc:AlternateContent xmlns:mc="http://schemas.openxmlformats.org/markup-compatibility/2006">
    <mc:Choice xmlns:p14="http://schemas.microsoft.com/office/powerpoint/2010/main" Requires="p14">
      <p:transition spd="slow" p14:dur="2000" advTm="76135"/>
    </mc:Choice>
    <mc:Fallback>
      <p:transition spd="slow" advTm="7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BC8AF-1515-4089-8BE5-606C427E93E0}"/>
              </a:ext>
            </a:extLst>
          </p:cNvPr>
          <p:cNvSpPr>
            <a:spLocks noGrp="1"/>
          </p:cNvSpPr>
          <p:nvPr>
            <p:ph type="title"/>
          </p:nvPr>
        </p:nvSpPr>
        <p:spPr>
          <a:xfrm>
            <a:off x="0" y="1"/>
            <a:ext cx="12192000" cy="1143000"/>
          </a:xfrm>
        </p:spPr>
        <p:txBody>
          <a:bodyPr/>
          <a:lstStyle/>
          <a:p>
            <a:pPr algn="ctr"/>
            <a:r>
              <a:rPr lang="en-US" dirty="0">
                <a:latin typeface="Times New Roman" panose="02020603050405020304" pitchFamily="18" charset="0"/>
                <a:cs typeface="Times New Roman" panose="02020603050405020304" pitchFamily="18" charset="0"/>
              </a:rPr>
              <a:t>Results</a:t>
            </a:r>
          </a:p>
        </p:txBody>
      </p:sp>
      <p:sp>
        <p:nvSpPr>
          <p:cNvPr id="6" name="Content Placeholder 5">
            <a:extLst>
              <a:ext uri="{FF2B5EF4-FFF2-40B4-BE49-F238E27FC236}">
                <a16:creationId xmlns:a16="http://schemas.microsoft.com/office/drawing/2014/main" id="{8C8F3B56-F381-4D10-9D52-9F505476B209}"/>
              </a:ext>
            </a:extLst>
          </p:cNvPr>
          <p:cNvSpPr>
            <a:spLocks noGrp="1"/>
          </p:cNvSpPr>
          <p:nvPr>
            <p:ph sz="half" idx="2"/>
          </p:nvPr>
        </p:nvSpPr>
        <p:spPr>
          <a:xfrm>
            <a:off x="6172200" y="1143000"/>
            <a:ext cx="6019800" cy="5714999"/>
          </a:xfrm>
        </p:spPr>
        <p:txBody>
          <a:bodyPr/>
          <a:lstStyle/>
          <a:p>
            <a:r>
              <a:rPr lang="en-US" dirty="0">
                <a:latin typeface="Times New Roman" panose="02020603050405020304" pitchFamily="18" charset="0"/>
                <a:cs typeface="Times New Roman" panose="02020603050405020304" pitchFamily="18" charset="0"/>
              </a:rPr>
              <a:t>279 vertebrates total</a:t>
            </a:r>
          </a:p>
          <a:p>
            <a:pPr lvl="1"/>
            <a:r>
              <a:rPr lang="en-US" sz="2000" dirty="0">
                <a:latin typeface="Times New Roman" panose="02020603050405020304" pitchFamily="18" charset="0"/>
                <a:cs typeface="Times New Roman" panose="02020603050405020304" pitchFamily="18" charset="0"/>
              </a:rPr>
              <a:t>52 extant vertebrates</a:t>
            </a:r>
          </a:p>
          <a:p>
            <a:pPr lvl="2"/>
            <a:r>
              <a:rPr lang="en-US" sz="1600" dirty="0">
                <a:latin typeface="Times New Roman" panose="02020603050405020304" pitchFamily="18" charset="0"/>
                <a:cs typeface="Times New Roman" panose="02020603050405020304" pitchFamily="18" charset="0"/>
              </a:rPr>
              <a:t>20 mammals, 22 birds, 7 reptiles, 1 amphibian, and 2 fish</a:t>
            </a:r>
          </a:p>
          <a:p>
            <a:pPr lvl="2"/>
            <a:r>
              <a:rPr lang="en-US" sz="1600" dirty="0">
                <a:latin typeface="Times New Roman" panose="02020603050405020304" pitchFamily="18" charset="0"/>
                <a:cs typeface="Times New Roman" panose="02020603050405020304" pitchFamily="18" charset="0"/>
              </a:rPr>
              <a:t>Most gone during </a:t>
            </a:r>
            <a:r>
              <a:rPr lang="en-US" sz="1600" dirty="0" err="1">
                <a:latin typeface="Times New Roman" panose="02020603050405020304" pitchFamily="18" charset="0"/>
                <a:cs typeface="Times New Roman" panose="02020603050405020304" pitchFamily="18" charset="0"/>
              </a:rPr>
              <a:t>Rancholabrean</a:t>
            </a:r>
            <a:r>
              <a:rPr lang="en-US" sz="1600" dirty="0">
                <a:latin typeface="Times New Roman" panose="02020603050405020304" pitchFamily="18" charset="0"/>
                <a:cs typeface="Times New Roman" panose="02020603050405020304" pitchFamily="18" charset="0"/>
              </a:rPr>
              <a:t> (mammals, birds, and reptiles) and Holocene (mammals and birds)</a:t>
            </a:r>
          </a:p>
          <a:p>
            <a:pPr lvl="2"/>
            <a:r>
              <a:rPr lang="en-US" sz="1600" dirty="0" err="1">
                <a:latin typeface="Times New Roman" panose="02020603050405020304" pitchFamily="18" charset="0"/>
                <a:cs typeface="Times New Roman" panose="02020603050405020304" pitchFamily="18" charset="0"/>
              </a:rPr>
              <a:t>Rancholabrean</a:t>
            </a:r>
            <a:r>
              <a:rPr lang="en-US" sz="1600" dirty="0">
                <a:latin typeface="Times New Roman" panose="02020603050405020304" pitchFamily="18" charset="0"/>
                <a:cs typeface="Times New Roman" panose="02020603050405020304" pitchFamily="18" charset="0"/>
              </a:rPr>
              <a:t>-age leopard frog</a:t>
            </a:r>
          </a:p>
          <a:p>
            <a:pPr lvl="2"/>
            <a:r>
              <a:rPr lang="en-US" sz="1600" dirty="0">
                <a:latin typeface="Times New Roman" panose="02020603050405020304" pitchFamily="18" charset="0"/>
                <a:cs typeface="Times New Roman" panose="02020603050405020304" pitchFamily="18" charset="0"/>
              </a:rPr>
              <a:t>1 fish each from </a:t>
            </a:r>
            <a:r>
              <a:rPr lang="en-US" sz="1600" dirty="0" err="1">
                <a:latin typeface="Times New Roman" panose="02020603050405020304" pitchFamily="18" charset="0"/>
                <a:cs typeface="Times New Roman" panose="02020603050405020304" pitchFamily="18" charset="0"/>
              </a:rPr>
              <a:t>Blancan</a:t>
            </a:r>
            <a:r>
              <a:rPr lang="en-US" sz="1600" dirty="0">
                <a:latin typeface="Times New Roman" panose="02020603050405020304" pitchFamily="18" charset="0"/>
                <a:cs typeface="Times New Roman" panose="02020603050405020304" pitchFamily="18" charset="0"/>
              </a:rPr>
              <a:t> and </a:t>
            </a:r>
            <a:r>
              <a:rPr lang="en-US" sz="1600" dirty="0" err="1">
                <a:latin typeface="Times New Roman" panose="02020603050405020304" pitchFamily="18" charset="0"/>
                <a:cs typeface="Times New Roman" panose="02020603050405020304" pitchFamily="18" charset="0"/>
              </a:rPr>
              <a:t>Irvingtonian</a:t>
            </a:r>
            <a:endParaRPr lang="en-US" dirty="0">
              <a:latin typeface="Times New Roman" panose="02020603050405020304" pitchFamily="18" charset="0"/>
              <a:cs typeface="Times New Roman" panose="02020603050405020304" pitchFamily="18" charset="0"/>
            </a:endParaRPr>
          </a:p>
          <a:p>
            <a:pPr marL="0" indent="0">
              <a:buNone/>
            </a:pPr>
            <a:r>
              <a:rPr lang="en-US" sz="1200" u="sng" dirty="0">
                <a:latin typeface="Times New Roman" panose="02020603050405020304" pitchFamily="18" charset="0"/>
                <a:cs typeface="Times New Roman" panose="02020603050405020304" pitchFamily="18" charset="0"/>
              </a:rPr>
              <a:t>Image credit</a:t>
            </a:r>
            <a:r>
              <a:rPr lang="en-US" sz="1200" dirty="0">
                <a:latin typeface="Times New Roman" panose="02020603050405020304" pitchFamily="18" charset="0"/>
                <a:cs typeface="Times New Roman" panose="02020603050405020304" pitchFamily="18" charset="0"/>
              </a:rPr>
              <a:t>: Hartley 2021 [current presentation]</a:t>
            </a:r>
          </a:p>
        </p:txBody>
      </p:sp>
      <p:sp>
        <p:nvSpPr>
          <p:cNvPr id="2" name="Content Placeholder 1">
            <a:extLst>
              <a:ext uri="{FF2B5EF4-FFF2-40B4-BE49-F238E27FC236}">
                <a16:creationId xmlns:a16="http://schemas.microsoft.com/office/drawing/2014/main" id="{A1E425DE-111F-478E-A4B3-8AE67C9D43AD}"/>
              </a:ext>
            </a:extLst>
          </p:cNvPr>
          <p:cNvSpPr>
            <a:spLocks noGrp="1"/>
          </p:cNvSpPr>
          <p:nvPr>
            <p:ph sz="half" idx="1"/>
          </p:nvPr>
        </p:nvSpPr>
        <p:spPr>
          <a:xfrm>
            <a:off x="0" y="1143001"/>
            <a:ext cx="6019800" cy="5714999"/>
          </a:xfrm>
        </p:spPr>
        <p:txBody>
          <a:bodyPr/>
          <a:lstStyle/>
          <a:p>
            <a:endParaRPr lang="en-US" dirty="0"/>
          </a:p>
        </p:txBody>
      </p:sp>
      <p:pic>
        <p:nvPicPr>
          <p:cNvPr id="7" name="Picture 6">
            <a:extLst>
              <a:ext uri="{FF2B5EF4-FFF2-40B4-BE49-F238E27FC236}">
                <a16:creationId xmlns:a16="http://schemas.microsoft.com/office/drawing/2014/main" id="{7E742F65-4E63-46BB-9198-B106D832D4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2010023"/>
            <a:ext cx="6034285" cy="3980953"/>
          </a:xfrm>
          <a:prstGeom prst="rect">
            <a:avLst/>
          </a:prstGeom>
          <a:noFill/>
          <a:ln>
            <a:noFill/>
          </a:ln>
        </p:spPr>
      </p:pic>
      <p:pic>
        <p:nvPicPr>
          <p:cNvPr id="8" name="Audio 7">
            <a:hlinkClick r:id="" action="ppaction://media"/>
            <a:extLst>
              <a:ext uri="{FF2B5EF4-FFF2-40B4-BE49-F238E27FC236}">
                <a16:creationId xmlns:a16="http://schemas.microsoft.com/office/drawing/2014/main" id="{8469C3D3-F406-4E1E-B300-4F569BAE8C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7146863"/>
      </p:ext>
    </p:extLst>
  </p:cSld>
  <p:clrMapOvr>
    <a:masterClrMapping/>
  </p:clrMapOvr>
  <mc:AlternateContent xmlns:mc="http://schemas.openxmlformats.org/markup-compatibility/2006">
    <mc:Choice xmlns:p14="http://schemas.microsoft.com/office/powerpoint/2010/main" Requires="p14">
      <p:transition spd="slow" p14:dur="2000" advTm="54998"/>
    </mc:Choice>
    <mc:Fallback>
      <p:transition spd="slow" advTm="54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614</TotalTime>
  <Words>7464</Words>
  <Application>Microsoft Office PowerPoint</Application>
  <PresentationFormat>Widescreen</PresentationFormat>
  <Paragraphs>255</Paragraphs>
  <Slides>19</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Sudden vs. Drawn-Out Pleistocene Extinction: Preliminary Results from the American Southwest</vt:lpstr>
      <vt:lpstr>Introduction</vt:lpstr>
      <vt:lpstr>Background</vt:lpstr>
      <vt:lpstr>Background</vt:lpstr>
      <vt:lpstr>Background</vt:lpstr>
      <vt:lpstr>Background</vt:lpstr>
      <vt:lpstr>Methods</vt:lpstr>
      <vt:lpstr>Results</vt:lpstr>
      <vt:lpstr>Results</vt:lpstr>
      <vt:lpstr>Discussion</vt:lpstr>
      <vt:lpstr>Conclusion</vt:lpstr>
      <vt:lpstr>References</vt:lpstr>
      <vt:lpstr>References</vt:lpstr>
      <vt:lpstr>References</vt:lpstr>
      <vt:lpstr>References</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Sudden vs. Drawn-Out Pleistocene Extinction: Preliminary Results from the American Southwest</dc:title>
  <dc:creator>James Hartley</dc:creator>
  <cp:lastModifiedBy>James Hartley</cp:lastModifiedBy>
  <cp:revision>36</cp:revision>
  <dcterms:created xsi:type="dcterms:W3CDTF">2021-02-23T19:11:52Z</dcterms:created>
  <dcterms:modified xsi:type="dcterms:W3CDTF">2021-03-12T22:33:25Z</dcterms:modified>
</cp:coreProperties>
</file>