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78" r:id="rId3"/>
    <p:sldId id="297" r:id="rId4"/>
    <p:sldId id="339" r:id="rId5"/>
    <p:sldId id="338" r:id="rId6"/>
    <p:sldId id="314" r:id="rId7"/>
    <p:sldId id="387" r:id="rId8"/>
    <p:sldId id="300" r:id="rId9"/>
    <p:sldId id="318" r:id="rId10"/>
    <p:sldId id="319" r:id="rId11"/>
    <p:sldId id="320" r:id="rId12"/>
    <p:sldId id="266" r:id="rId13"/>
    <p:sldId id="267" r:id="rId14"/>
    <p:sldId id="362" r:id="rId15"/>
    <p:sldId id="303" r:id="rId16"/>
    <p:sldId id="307" r:id="rId17"/>
    <p:sldId id="296" r:id="rId18"/>
    <p:sldId id="384" r:id="rId19"/>
    <p:sldId id="308" r:id="rId20"/>
    <p:sldId id="379" r:id="rId21"/>
    <p:sldId id="315" r:id="rId22"/>
    <p:sldId id="389" r:id="rId23"/>
    <p:sldId id="333" r:id="rId24"/>
    <p:sldId id="317" r:id="rId25"/>
    <p:sldId id="258" r:id="rId26"/>
    <p:sldId id="316" r:id="rId27"/>
    <p:sldId id="281" r:id="rId28"/>
    <p:sldId id="326" r:id="rId29"/>
    <p:sldId id="39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6" autoAdjust="0"/>
    <p:restoredTop sz="94660"/>
  </p:normalViewPr>
  <p:slideViewPr>
    <p:cSldViewPr>
      <p:cViewPr varScale="1">
        <p:scale>
          <a:sx n="81" d="100"/>
          <a:sy n="81" d="100"/>
        </p:scale>
        <p:origin x="2587" y="62"/>
      </p:cViewPr>
      <p:guideLst>
        <p:guide orient="horz" pos="2160"/>
        <p:guide pos="2880"/>
      </p:guideLst>
    </p:cSldViewPr>
  </p:slideViewPr>
  <p:notesTextViewPr>
    <p:cViewPr>
      <p:scale>
        <a:sx n="1" d="1"/>
        <a:sy n="1" d="1"/>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486DEA-85B0-4A59-AD3F-7A179771209A}" type="datetimeFigureOut">
              <a:rPr lang="en-US" smtClean="0"/>
              <a:t>5/13/2021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D011D1-BAD4-406A-807B-CAAD71B31054}" type="slidenum">
              <a:rPr lang="en-US" smtClean="0"/>
              <a:t>‹#›</a:t>
            </a:fld>
            <a:endParaRPr lang="en-US"/>
          </a:p>
        </p:txBody>
      </p:sp>
    </p:spTree>
    <p:extLst>
      <p:ext uri="{BB962C8B-B14F-4D97-AF65-F5344CB8AC3E}">
        <p14:creationId xmlns:p14="http://schemas.microsoft.com/office/powerpoint/2010/main" val="3873121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D011D1-BAD4-406A-807B-CAAD71B31054}" type="slidenum">
              <a:rPr lang="en-US" smtClean="0"/>
              <a:t>2</a:t>
            </a:fld>
            <a:endParaRPr lang="en-US"/>
          </a:p>
        </p:txBody>
      </p:sp>
    </p:spTree>
    <p:extLst>
      <p:ext uri="{BB962C8B-B14F-4D97-AF65-F5344CB8AC3E}">
        <p14:creationId xmlns:p14="http://schemas.microsoft.com/office/powerpoint/2010/main" val="3342107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step, appropriate course work and passing FG</a:t>
            </a:r>
          </a:p>
        </p:txBody>
      </p:sp>
      <p:sp>
        <p:nvSpPr>
          <p:cNvPr id="4" name="Slide Number Placeholder 3"/>
          <p:cNvSpPr>
            <a:spLocks noGrp="1"/>
          </p:cNvSpPr>
          <p:nvPr>
            <p:ph type="sldNum" sz="quarter" idx="5"/>
          </p:nvPr>
        </p:nvSpPr>
        <p:spPr/>
        <p:txBody>
          <a:bodyPr/>
          <a:lstStyle/>
          <a:p>
            <a:fld id="{1AD011D1-BAD4-406A-807B-CAAD71B31054}" type="slidenum">
              <a:rPr lang="en-US" smtClean="0"/>
              <a:t>8</a:t>
            </a:fld>
            <a:endParaRPr lang="en-US"/>
          </a:p>
        </p:txBody>
      </p:sp>
    </p:spTree>
    <p:extLst>
      <p:ext uri="{BB962C8B-B14F-4D97-AF65-F5344CB8AC3E}">
        <p14:creationId xmlns:p14="http://schemas.microsoft.com/office/powerpoint/2010/main" val="345686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A4A4A1E-F71F-4C7F-BBF9-F5865903017D}"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B3873-77EC-4089-8955-742BE658BC69}" type="slidenum">
              <a:rPr lang="en-US" smtClean="0"/>
              <a:t>‹#›</a:t>
            </a:fld>
            <a:endParaRPr lang="en-US"/>
          </a:p>
        </p:txBody>
      </p:sp>
    </p:spTree>
    <p:extLst>
      <p:ext uri="{BB962C8B-B14F-4D97-AF65-F5344CB8AC3E}">
        <p14:creationId xmlns:p14="http://schemas.microsoft.com/office/powerpoint/2010/main" val="3753424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4A4A1E-F71F-4C7F-BBF9-F5865903017D}"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B3873-77EC-4089-8955-742BE658BC69}" type="slidenum">
              <a:rPr lang="en-US" smtClean="0"/>
              <a:t>‹#›</a:t>
            </a:fld>
            <a:endParaRPr lang="en-US"/>
          </a:p>
        </p:txBody>
      </p:sp>
    </p:spTree>
    <p:extLst>
      <p:ext uri="{BB962C8B-B14F-4D97-AF65-F5344CB8AC3E}">
        <p14:creationId xmlns:p14="http://schemas.microsoft.com/office/powerpoint/2010/main" val="3178240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4A4A1E-F71F-4C7F-BBF9-F5865903017D}"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B3873-77EC-4089-8955-742BE658BC69}" type="slidenum">
              <a:rPr lang="en-US" smtClean="0"/>
              <a:t>‹#›</a:t>
            </a:fld>
            <a:endParaRPr lang="en-US"/>
          </a:p>
        </p:txBody>
      </p:sp>
    </p:spTree>
    <p:extLst>
      <p:ext uri="{BB962C8B-B14F-4D97-AF65-F5344CB8AC3E}">
        <p14:creationId xmlns:p14="http://schemas.microsoft.com/office/powerpoint/2010/main" val="40271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4A4A1E-F71F-4C7F-BBF9-F5865903017D}"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B3873-77EC-4089-8955-742BE658BC69}" type="slidenum">
              <a:rPr lang="en-US" smtClean="0"/>
              <a:t>‹#›</a:t>
            </a:fld>
            <a:endParaRPr lang="en-US"/>
          </a:p>
        </p:txBody>
      </p:sp>
    </p:spTree>
    <p:extLst>
      <p:ext uri="{BB962C8B-B14F-4D97-AF65-F5344CB8AC3E}">
        <p14:creationId xmlns:p14="http://schemas.microsoft.com/office/powerpoint/2010/main" val="2310739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4A4A1E-F71F-4C7F-BBF9-F5865903017D}"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B3873-77EC-4089-8955-742BE658BC69}" type="slidenum">
              <a:rPr lang="en-US" smtClean="0"/>
              <a:t>‹#›</a:t>
            </a:fld>
            <a:endParaRPr lang="en-US"/>
          </a:p>
        </p:txBody>
      </p:sp>
    </p:spTree>
    <p:extLst>
      <p:ext uri="{BB962C8B-B14F-4D97-AF65-F5344CB8AC3E}">
        <p14:creationId xmlns:p14="http://schemas.microsoft.com/office/powerpoint/2010/main" val="1472287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4A4A1E-F71F-4C7F-BBF9-F5865903017D}" type="datetimeFigureOut">
              <a:rPr lang="en-US" smtClean="0"/>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EB3873-77EC-4089-8955-742BE658BC69}" type="slidenum">
              <a:rPr lang="en-US" smtClean="0"/>
              <a:t>‹#›</a:t>
            </a:fld>
            <a:endParaRPr lang="en-US"/>
          </a:p>
        </p:txBody>
      </p:sp>
    </p:spTree>
    <p:extLst>
      <p:ext uri="{BB962C8B-B14F-4D97-AF65-F5344CB8AC3E}">
        <p14:creationId xmlns:p14="http://schemas.microsoft.com/office/powerpoint/2010/main" val="360265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4A4A1E-F71F-4C7F-BBF9-F5865903017D}" type="datetimeFigureOut">
              <a:rPr lang="en-US" smtClean="0"/>
              <a:t>5/13/2021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EB3873-77EC-4089-8955-742BE658BC69}" type="slidenum">
              <a:rPr lang="en-US" smtClean="0"/>
              <a:t>‹#›</a:t>
            </a:fld>
            <a:endParaRPr lang="en-US"/>
          </a:p>
        </p:txBody>
      </p:sp>
    </p:spTree>
    <p:extLst>
      <p:ext uri="{BB962C8B-B14F-4D97-AF65-F5344CB8AC3E}">
        <p14:creationId xmlns:p14="http://schemas.microsoft.com/office/powerpoint/2010/main" val="4095912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4A4A1E-F71F-4C7F-BBF9-F5865903017D}" type="datetimeFigureOut">
              <a:rPr lang="en-US" smtClean="0"/>
              <a:t>5/13/2021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EB3873-77EC-4089-8955-742BE658BC69}" type="slidenum">
              <a:rPr lang="en-US" smtClean="0"/>
              <a:t>‹#›</a:t>
            </a:fld>
            <a:endParaRPr lang="en-US"/>
          </a:p>
        </p:txBody>
      </p:sp>
    </p:spTree>
    <p:extLst>
      <p:ext uri="{BB962C8B-B14F-4D97-AF65-F5344CB8AC3E}">
        <p14:creationId xmlns:p14="http://schemas.microsoft.com/office/powerpoint/2010/main" val="3912007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A4A1E-F71F-4C7F-BBF9-F5865903017D}" type="datetimeFigureOut">
              <a:rPr lang="en-US" smtClean="0"/>
              <a:t>5/13/2021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EB3873-77EC-4089-8955-742BE658BC69}" type="slidenum">
              <a:rPr lang="en-US" smtClean="0"/>
              <a:t>‹#›</a:t>
            </a:fld>
            <a:endParaRPr lang="en-US"/>
          </a:p>
        </p:txBody>
      </p:sp>
    </p:spTree>
    <p:extLst>
      <p:ext uri="{BB962C8B-B14F-4D97-AF65-F5344CB8AC3E}">
        <p14:creationId xmlns:p14="http://schemas.microsoft.com/office/powerpoint/2010/main" val="3351093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4A4A1E-F71F-4C7F-BBF9-F5865903017D}" type="datetimeFigureOut">
              <a:rPr lang="en-US" smtClean="0"/>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EB3873-77EC-4089-8955-742BE658BC69}" type="slidenum">
              <a:rPr lang="en-US" smtClean="0"/>
              <a:t>‹#›</a:t>
            </a:fld>
            <a:endParaRPr lang="en-US"/>
          </a:p>
        </p:txBody>
      </p:sp>
    </p:spTree>
    <p:extLst>
      <p:ext uri="{BB962C8B-B14F-4D97-AF65-F5344CB8AC3E}">
        <p14:creationId xmlns:p14="http://schemas.microsoft.com/office/powerpoint/2010/main" val="655505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4A4A1E-F71F-4C7F-BBF9-F5865903017D}" type="datetimeFigureOut">
              <a:rPr lang="en-US" smtClean="0"/>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EB3873-77EC-4089-8955-742BE658BC69}" type="slidenum">
              <a:rPr lang="en-US" smtClean="0"/>
              <a:t>‹#›</a:t>
            </a:fld>
            <a:endParaRPr lang="en-US"/>
          </a:p>
        </p:txBody>
      </p:sp>
    </p:spTree>
    <p:extLst>
      <p:ext uri="{BB962C8B-B14F-4D97-AF65-F5344CB8AC3E}">
        <p14:creationId xmlns:p14="http://schemas.microsoft.com/office/powerpoint/2010/main" val="879897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4A4A1E-F71F-4C7F-BBF9-F5865903017D}" type="datetimeFigureOut">
              <a:rPr lang="en-US" smtClean="0"/>
              <a:t>5/13/2021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EB3873-77EC-4089-8955-742BE658BC69}" type="slidenum">
              <a:rPr lang="en-US" smtClean="0"/>
              <a:t>‹#›</a:t>
            </a:fld>
            <a:endParaRPr lang="en-US"/>
          </a:p>
        </p:txBody>
      </p:sp>
    </p:spTree>
    <p:extLst>
      <p:ext uri="{BB962C8B-B14F-4D97-AF65-F5344CB8AC3E}">
        <p14:creationId xmlns:p14="http://schemas.microsoft.com/office/powerpoint/2010/main" val="33014169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04800"/>
            <a:ext cx="8915400" cy="3124200"/>
          </a:xfrm>
        </p:spPr>
        <p:txBody>
          <a:bodyPr>
            <a:normAutofit/>
          </a:bodyPr>
          <a:lstStyle/>
          <a:p>
            <a:r>
              <a:rPr lang="en-US" sz="4000"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Professional Licensure Requirements and the ASBOG</a:t>
            </a:r>
            <a:r>
              <a:rPr lang="en-US" sz="4000" baseline="30000"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a:t>
            </a:r>
            <a:r>
              <a:rPr lang="en-US" sz="4000"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National Geology License Examinations</a:t>
            </a:r>
          </a:p>
        </p:txBody>
      </p:sp>
      <p:sp>
        <p:nvSpPr>
          <p:cNvPr id="3" name="Subtitle 2"/>
          <p:cNvSpPr>
            <a:spLocks noGrp="1"/>
          </p:cNvSpPr>
          <p:nvPr>
            <p:ph type="subTitle" idx="1"/>
          </p:nvPr>
        </p:nvSpPr>
        <p:spPr>
          <a:xfrm>
            <a:off x="1371600" y="4267200"/>
            <a:ext cx="6400800" cy="1219200"/>
          </a:xfrm>
        </p:spPr>
        <p:txBody>
          <a:bodyPr>
            <a:normAutofit/>
          </a:bodyPr>
          <a:lstStyle/>
          <a:p>
            <a:r>
              <a:rPr lang="en-US" i="1" dirty="0">
                <a:latin typeface="Times New Roman" pitchFamily="18" charset="0"/>
                <a:cs typeface="Times New Roman" pitchFamily="18" charset="0"/>
              </a:rPr>
              <a:t>Craig R. Smith P.G.</a:t>
            </a:r>
          </a:p>
        </p:txBody>
      </p:sp>
      <p:pic>
        <p:nvPicPr>
          <p:cNvPr id="4" name="Picture 3">
            <a:extLst>
              <a:ext uri="{FF2B5EF4-FFF2-40B4-BE49-F238E27FC236}">
                <a16:creationId xmlns:a16="http://schemas.microsoft.com/office/drawing/2014/main" id="{7CDFC463-201A-4F4D-A9EB-159CDCB0D5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6019800"/>
            <a:ext cx="5624384" cy="732342"/>
          </a:xfrm>
          <a:prstGeom prst="rect">
            <a:avLst/>
          </a:prstGeom>
        </p:spPr>
      </p:pic>
    </p:spTree>
    <p:extLst>
      <p:ext uri="{BB962C8B-B14F-4D97-AF65-F5344CB8AC3E}">
        <p14:creationId xmlns:p14="http://schemas.microsoft.com/office/powerpoint/2010/main" val="973931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6019800"/>
            <a:ext cx="5624384" cy="732342"/>
          </a:xfrm>
          <a:prstGeom prst="rect">
            <a:avLst/>
          </a:prstGeom>
        </p:spPr>
      </p:pic>
      <p:sp>
        <p:nvSpPr>
          <p:cNvPr id="12"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0070C0"/>
                </a:solidFill>
                <a:latin typeface="Times New Roman" pitchFamily="18" charset="0"/>
                <a:cs typeface="Times New Roman" pitchFamily="18" charset="0"/>
              </a:rPr>
              <a:t>Licensure Path</a:t>
            </a:r>
          </a:p>
        </p:txBody>
      </p:sp>
      <p:sp>
        <p:nvSpPr>
          <p:cNvPr id="7" name="Rectangle 3"/>
          <p:cNvSpPr>
            <a:spLocks noGrp="1" noChangeArrowheads="1"/>
          </p:cNvSpPr>
          <p:nvPr>
            <p:ph idx="1"/>
          </p:nvPr>
        </p:nvSpPr>
        <p:spPr>
          <a:xfrm>
            <a:off x="457200" y="1524000"/>
            <a:ext cx="8305800" cy="4114800"/>
          </a:xfrm>
        </p:spPr>
        <p:txBody>
          <a:bodyPr>
            <a:normAutofit/>
          </a:bodyPr>
          <a:lstStyle/>
          <a:p>
            <a:pPr>
              <a:lnSpc>
                <a:spcPct val="107000"/>
              </a:lnSpc>
              <a:spcBef>
                <a:spcPts val="0"/>
              </a:spcBef>
            </a:pPr>
            <a:r>
              <a:rPr lang="en-US" sz="2400" dirty="0">
                <a:solidFill>
                  <a:srgbClr val="002060"/>
                </a:solidFill>
                <a:ea typeface="Calibri" panose="020F0502020204030204" pitchFamily="34" charset="0"/>
              </a:rPr>
              <a:t>Four to five years of professional experience under the direct supervision of a PG or PE</a:t>
            </a:r>
          </a:p>
          <a:p>
            <a:pPr>
              <a:lnSpc>
                <a:spcPct val="107000"/>
              </a:lnSpc>
              <a:spcBef>
                <a:spcPts val="0"/>
              </a:spcBef>
            </a:pPr>
            <a:r>
              <a:rPr lang="en-US" sz="2400" dirty="0">
                <a:solidFill>
                  <a:srgbClr val="002060"/>
                </a:solidFill>
                <a:ea typeface="Calibri" panose="020F0502020204030204" pitchFamily="34" charset="0"/>
              </a:rPr>
              <a:t>Many states allow for graduate experience to substitute for work experience, up to 2-years</a:t>
            </a:r>
          </a:p>
          <a:p>
            <a:pPr>
              <a:lnSpc>
                <a:spcPct val="107000"/>
              </a:lnSpc>
              <a:spcBef>
                <a:spcPts val="0"/>
              </a:spcBef>
            </a:pPr>
            <a:r>
              <a:rPr lang="en-US" sz="2400" dirty="0">
                <a:solidFill>
                  <a:srgbClr val="002060"/>
                </a:solidFill>
                <a:ea typeface="Calibri" panose="020F0502020204030204" pitchFamily="34" charset="0"/>
              </a:rPr>
              <a:t>Passing the ASBOG</a:t>
            </a:r>
            <a:r>
              <a:rPr lang="en-US" sz="2400" dirty="0">
                <a:cs typeface="Times New Roman" pitchFamily="18" charset="0"/>
              </a:rPr>
              <a:t>®</a:t>
            </a:r>
            <a:r>
              <a:rPr lang="en-US" sz="2400" dirty="0">
                <a:solidFill>
                  <a:srgbClr val="002060"/>
                </a:solidFill>
                <a:ea typeface="Calibri" panose="020F0502020204030204" pitchFamily="34" charset="0"/>
              </a:rPr>
              <a:t> Practice of Geology (PG) examination</a:t>
            </a:r>
          </a:p>
          <a:p>
            <a:pPr>
              <a:lnSpc>
                <a:spcPct val="107000"/>
              </a:lnSpc>
              <a:spcBef>
                <a:spcPts val="0"/>
              </a:spcBef>
            </a:pPr>
            <a:r>
              <a:rPr lang="en-US" sz="2400" dirty="0">
                <a:solidFill>
                  <a:srgbClr val="002060"/>
                </a:solidFill>
                <a:ea typeface="Calibri" panose="020F0502020204030204" pitchFamily="34" charset="0"/>
              </a:rPr>
              <a:t>Twelve (12) licensing boards require some form of continuing education for license renewal</a:t>
            </a:r>
          </a:p>
          <a:p>
            <a:pPr>
              <a:lnSpc>
                <a:spcPct val="107000"/>
              </a:lnSpc>
              <a:spcBef>
                <a:spcPts val="0"/>
              </a:spcBef>
            </a:pPr>
            <a:r>
              <a:rPr lang="en-US" sz="2400" dirty="0">
                <a:solidFill>
                  <a:srgbClr val="002060"/>
                </a:solidFill>
                <a:ea typeface="Calibri" panose="020F0502020204030204" pitchFamily="34" charset="0"/>
              </a:rPr>
              <a:t>One (1) licensing board has a voluntary continuing education program</a:t>
            </a:r>
            <a:endParaRPr lang="en-US" sz="2400" dirty="0">
              <a:solidFill>
                <a:srgbClr val="002060"/>
              </a:solidFill>
              <a:ea typeface="Calibri" panose="020F0502020204030204" pitchFamily="34" charset="0"/>
              <a:cs typeface="Times New Roman" panose="02020603050405020304" pitchFamily="18" charset="0"/>
            </a:endParaRPr>
          </a:p>
          <a:p>
            <a:pPr>
              <a:lnSpc>
                <a:spcPct val="107000"/>
              </a:lnSpc>
              <a:spcBef>
                <a:spcPts val="0"/>
              </a:spcBef>
            </a:pPr>
            <a:endParaRPr lang="en-US" sz="2000" dirty="0">
              <a:solidFill>
                <a:srgbClr val="002060"/>
              </a:solidFill>
              <a:latin typeface="+mj-lt"/>
              <a:ea typeface="Calibri" panose="020F0502020204030204" pitchFamily="34" charset="0"/>
              <a:cs typeface="Times New Roman" panose="02020603050405020304" pitchFamily="18" charset="0"/>
            </a:endParaRPr>
          </a:p>
          <a:p>
            <a:pPr marL="285750" indent="-285750"/>
            <a:endParaRPr lang="en-US" sz="2000" dirty="0">
              <a:solidFill>
                <a:srgbClr val="002060"/>
              </a:solidFill>
              <a:latin typeface="+mj-lt"/>
            </a:endParaRPr>
          </a:p>
        </p:txBody>
      </p:sp>
    </p:spTree>
    <p:extLst>
      <p:ext uri="{BB962C8B-B14F-4D97-AF65-F5344CB8AC3E}">
        <p14:creationId xmlns:p14="http://schemas.microsoft.com/office/powerpoint/2010/main" val="696685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6019800"/>
            <a:ext cx="5624384" cy="732342"/>
          </a:xfrm>
          <a:prstGeom prst="rect">
            <a:avLst/>
          </a:prstGeom>
        </p:spPr>
      </p:pic>
      <p:pic>
        <p:nvPicPr>
          <p:cNvPr id="8" name="Content Placeholder 3"/>
          <p:cNvPicPr>
            <a:picLocks noGrp="1" noChangeAspect="1"/>
          </p:cNvPicPr>
          <p:nvPr>
            <p:ph idx="1"/>
          </p:nvPr>
        </p:nvPicPr>
        <p:blipFill>
          <a:blip r:embed="rId3"/>
          <a:stretch>
            <a:fillRect/>
          </a:stretch>
        </p:blipFill>
        <p:spPr>
          <a:xfrm>
            <a:off x="838200" y="2925111"/>
            <a:ext cx="2667000" cy="2888497"/>
          </a:xfrm>
          <a:prstGeom prst="rect">
            <a:avLst/>
          </a:prstGeom>
        </p:spPr>
      </p:pic>
      <p:sp>
        <p:nvSpPr>
          <p:cNvPr id="9" name="Rectangle 8"/>
          <p:cNvSpPr/>
          <p:nvPr/>
        </p:nvSpPr>
        <p:spPr>
          <a:xfrm>
            <a:off x="457200" y="1755876"/>
            <a:ext cx="8229600" cy="83099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accent1">
                    <a:lumMod val="50000"/>
                  </a:schemeClr>
                </a:solidFill>
                <a:effectLst/>
                <a:uLnTx/>
                <a:uFillTx/>
              </a:rPr>
              <a:t>Valid criteria to achieve professional licensure includes </a:t>
            </a:r>
            <a:r>
              <a:rPr kumimoji="0" lang="en-US" sz="2400" b="1" i="0" u="sng" strike="noStrike" kern="0" cap="none" spc="0" normalizeH="0" baseline="0" noProof="0" dirty="0">
                <a:ln>
                  <a:noFill/>
                </a:ln>
                <a:solidFill>
                  <a:schemeClr val="accent1">
                    <a:lumMod val="50000"/>
                  </a:schemeClr>
                </a:solidFill>
                <a:effectLst/>
                <a:uLnTx/>
                <a:uFillTx/>
              </a:rPr>
              <a:t>equal</a:t>
            </a:r>
            <a:r>
              <a:rPr kumimoji="0" lang="en-US" sz="2400" b="0" i="0" u="none" strike="noStrike" kern="0" cap="none" spc="0" normalizeH="0" baseline="0" noProof="0" dirty="0">
                <a:ln>
                  <a:noFill/>
                </a:ln>
                <a:solidFill>
                  <a:schemeClr val="accent1">
                    <a:lumMod val="50000"/>
                  </a:schemeClr>
                </a:solidFill>
                <a:effectLst/>
                <a:uLnTx/>
                <a:uFillTx/>
              </a:rPr>
              <a:t> parts </a:t>
            </a:r>
          </a:p>
        </p:txBody>
      </p:sp>
      <p:sp>
        <p:nvSpPr>
          <p:cNvPr id="10" name="TextBox 9"/>
          <p:cNvSpPr txBox="1"/>
          <p:nvPr/>
        </p:nvSpPr>
        <p:spPr>
          <a:xfrm>
            <a:off x="4267200" y="2720065"/>
            <a:ext cx="4114800" cy="1569660"/>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chemeClr val="accent1">
                    <a:lumMod val="50000"/>
                  </a:schemeClr>
                </a:solidFill>
                <a:effectLst/>
                <a:uLnTx/>
                <a:uFillTx/>
                <a:latin typeface="+mj-lt"/>
              </a:rPr>
              <a:t>Education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chemeClr val="accent1">
                    <a:lumMod val="50000"/>
                  </a:schemeClr>
                </a:solidFill>
                <a:effectLst/>
                <a:uLnTx/>
                <a:uFillTx/>
                <a:latin typeface="+mj-lt"/>
              </a:rPr>
              <a:t>Work experience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chemeClr val="accent1">
                    <a:lumMod val="50000"/>
                  </a:schemeClr>
                </a:solidFill>
                <a:effectLst/>
                <a:uLnTx/>
                <a:uFillTx/>
                <a:latin typeface="+mj-lt"/>
              </a:rPr>
              <a:t>Passing the appropriate examinations</a:t>
            </a:r>
          </a:p>
        </p:txBody>
      </p:sp>
      <p:sp>
        <p:nvSpPr>
          <p:cNvPr id="11" name="TextBox 10"/>
          <p:cNvSpPr txBox="1"/>
          <p:nvPr/>
        </p:nvSpPr>
        <p:spPr>
          <a:xfrm>
            <a:off x="504092" y="1676400"/>
            <a:ext cx="8763000" cy="430887"/>
          </a:xfrm>
          <a:prstGeom prst="rect">
            <a:avLst/>
          </a:prstGeom>
          <a:noFill/>
        </p:spPr>
        <p:txBody>
          <a:bodyPr wrap="square" rtlCol="0">
            <a:spAutoFit/>
          </a:bodyPr>
          <a:lstStyle/>
          <a:p>
            <a:pPr lvl="0" eaLnBrk="1" fontAlgn="auto" hangingPunct="1">
              <a:spcBef>
                <a:spcPct val="20000"/>
              </a:spcBef>
              <a:spcAft>
                <a:spcPts val="0"/>
              </a:spcAft>
              <a:buClr>
                <a:srgbClr val="0BD0D9"/>
              </a:buClr>
              <a:buSzPct val="95000"/>
            </a:pPr>
            <a:endParaRPr lang="en-US" sz="2200" dirty="0">
              <a:solidFill>
                <a:srgbClr val="002060"/>
              </a:solidFill>
              <a:latin typeface="Calibri"/>
            </a:endParaRPr>
          </a:p>
        </p:txBody>
      </p:sp>
      <p:sp>
        <p:nvSpPr>
          <p:cNvPr id="12"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0070C0"/>
                </a:solidFill>
                <a:latin typeface="Times New Roman" pitchFamily="18" charset="0"/>
                <a:cs typeface="Times New Roman" pitchFamily="18" charset="0"/>
              </a:rPr>
              <a:t>Public Protection</a:t>
            </a:r>
          </a:p>
        </p:txBody>
      </p:sp>
    </p:spTree>
    <p:extLst>
      <p:ext uri="{BB962C8B-B14F-4D97-AF65-F5344CB8AC3E}">
        <p14:creationId xmlns:p14="http://schemas.microsoft.com/office/powerpoint/2010/main" val="3329298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70C0"/>
                </a:solidFill>
                <a:latin typeface="Times New Roman" pitchFamily="18" charset="0"/>
                <a:cs typeface="Times New Roman" pitchFamily="18" charset="0"/>
              </a:rPr>
              <a:t>The ASBOG</a:t>
            </a:r>
            <a:r>
              <a:rPr lang="en-US" sz="3600" baseline="50000" dirty="0">
                <a:solidFill>
                  <a:srgbClr val="0070C0"/>
                </a:solidFill>
                <a:latin typeface="Times New Roman" pitchFamily="18" charset="0"/>
                <a:cs typeface="Times New Roman" pitchFamily="18" charset="0"/>
              </a:rPr>
              <a:t>® </a:t>
            </a:r>
            <a:r>
              <a:rPr lang="en-US" dirty="0">
                <a:solidFill>
                  <a:srgbClr val="0070C0"/>
                </a:solidFill>
                <a:latin typeface="Times New Roman" pitchFamily="18" charset="0"/>
                <a:cs typeface="Times New Roman" pitchFamily="18" charset="0"/>
              </a:rPr>
              <a:t>Competency Examinations</a:t>
            </a:r>
          </a:p>
        </p:txBody>
      </p:sp>
      <p:sp>
        <p:nvSpPr>
          <p:cNvPr id="3" name="Content Placeholder 2"/>
          <p:cNvSpPr>
            <a:spLocks noGrp="1"/>
          </p:cNvSpPr>
          <p:nvPr>
            <p:ph idx="1"/>
          </p:nvPr>
        </p:nvSpPr>
        <p:spPr>
          <a:xfrm>
            <a:off x="457200" y="1676400"/>
            <a:ext cx="8229600" cy="3962400"/>
          </a:xfrm>
        </p:spPr>
        <p:txBody>
          <a:bodyPr>
            <a:noAutofit/>
          </a:bodyPr>
          <a:lstStyle/>
          <a:p>
            <a:pPr algn="just">
              <a:lnSpc>
                <a:spcPct val="80000"/>
              </a:lnSpc>
            </a:pPr>
            <a:r>
              <a:rPr lang="en-US" sz="2000" dirty="0">
                <a:cs typeface="Times New Roman" pitchFamily="18" charset="0"/>
              </a:rPr>
              <a:t>ASBOG®’s mission is to promote professional geological competence and ethical practice to ensure that the health, safety, and welfare of the public are protected.</a:t>
            </a:r>
          </a:p>
          <a:p>
            <a:pPr algn="just">
              <a:lnSpc>
                <a:spcPct val="80000"/>
              </a:lnSpc>
            </a:pPr>
            <a:endParaRPr lang="en-US" sz="2000" dirty="0">
              <a:cs typeface="Times New Roman" pitchFamily="18" charset="0"/>
            </a:endParaRPr>
          </a:p>
          <a:p>
            <a:pPr algn="just">
              <a:lnSpc>
                <a:spcPct val="80000"/>
              </a:lnSpc>
            </a:pPr>
            <a:r>
              <a:rPr lang="en-US" sz="2000" dirty="0">
                <a:cs typeface="Times New Roman" pitchFamily="18" charset="0"/>
              </a:rPr>
              <a:t>Our licensure examinations provide the cornerstone quantitative metrics to accomplish that mission.</a:t>
            </a:r>
          </a:p>
          <a:p>
            <a:pPr algn="just">
              <a:lnSpc>
                <a:spcPct val="80000"/>
              </a:lnSpc>
            </a:pPr>
            <a:endParaRPr lang="en-US" sz="2000" dirty="0">
              <a:cs typeface="Times New Roman" pitchFamily="18" charset="0"/>
            </a:endParaRPr>
          </a:p>
          <a:p>
            <a:pPr algn="just">
              <a:lnSpc>
                <a:spcPct val="80000"/>
              </a:lnSpc>
            </a:pPr>
            <a:r>
              <a:rPr lang="en-US" sz="2000" dirty="0">
                <a:cs typeface="Times New Roman" pitchFamily="18" charset="0"/>
              </a:rPr>
              <a:t>Through its Council of Examiners (COE) and statisticians, ASBOG®  has independently created two national geoscience examinations:  the Fundamentals of Geology Exam (FG) and the Practice of Geology Exam (PG).</a:t>
            </a:r>
          </a:p>
          <a:p>
            <a:pPr algn="just">
              <a:lnSpc>
                <a:spcPct val="80000"/>
              </a:lnSpc>
            </a:pPr>
            <a:endParaRPr lang="en-US" sz="2000" dirty="0">
              <a:cs typeface="Times New Roman" pitchFamily="18" charset="0"/>
            </a:endParaRPr>
          </a:p>
          <a:p>
            <a:pPr algn="just">
              <a:lnSpc>
                <a:spcPct val="80000"/>
              </a:lnSpc>
            </a:pPr>
            <a:r>
              <a:rPr lang="en-US" sz="2000" dirty="0">
                <a:cs typeface="Times New Roman" pitchFamily="18" charset="0"/>
              </a:rPr>
              <a:t>ASBOG® maintains, administers, scores, and continually validates these examinations for the benefit of our member states.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6019800"/>
            <a:ext cx="5624384" cy="732342"/>
          </a:xfrm>
          <a:prstGeom prst="rect">
            <a:avLst/>
          </a:prstGeom>
        </p:spPr>
      </p:pic>
    </p:spTree>
    <p:extLst>
      <p:ext uri="{BB962C8B-B14F-4D97-AF65-F5344CB8AC3E}">
        <p14:creationId xmlns:p14="http://schemas.microsoft.com/office/powerpoint/2010/main" val="1348057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a:bodyPr>
          <a:lstStyle/>
          <a:p>
            <a:r>
              <a:rPr lang="en-US" dirty="0">
                <a:solidFill>
                  <a:srgbClr val="0070C0"/>
                </a:solidFill>
                <a:latin typeface="Times New Roman" pitchFamily="18" charset="0"/>
                <a:cs typeface="Times New Roman" pitchFamily="18" charset="0"/>
              </a:rPr>
              <a:t>ASBOG</a:t>
            </a:r>
            <a:r>
              <a:rPr lang="en-US" sz="3600" baseline="50000" dirty="0">
                <a:solidFill>
                  <a:srgbClr val="0070C0"/>
                </a:solidFill>
                <a:latin typeface="Times New Roman" pitchFamily="18" charset="0"/>
                <a:cs typeface="Times New Roman" pitchFamily="18" charset="0"/>
              </a:rPr>
              <a:t>® </a:t>
            </a:r>
            <a:r>
              <a:rPr lang="en-US" dirty="0">
                <a:solidFill>
                  <a:srgbClr val="0070C0"/>
                </a:solidFill>
                <a:latin typeface="Times New Roman" pitchFamily="18" charset="0"/>
                <a:cs typeface="Times New Roman" pitchFamily="18" charset="0"/>
              </a:rPr>
              <a:t>Task Analysis Surveys (TAS)</a:t>
            </a:r>
          </a:p>
        </p:txBody>
      </p:sp>
      <p:sp>
        <p:nvSpPr>
          <p:cNvPr id="3" name="Content Placeholder 2"/>
          <p:cNvSpPr>
            <a:spLocks noGrp="1"/>
          </p:cNvSpPr>
          <p:nvPr>
            <p:ph idx="1"/>
          </p:nvPr>
        </p:nvSpPr>
        <p:spPr>
          <a:xfrm>
            <a:off x="457200" y="2438400"/>
            <a:ext cx="8229600" cy="3200400"/>
          </a:xfrm>
        </p:spPr>
        <p:txBody>
          <a:bodyPr>
            <a:noAutofit/>
          </a:bodyPr>
          <a:lstStyle/>
          <a:p>
            <a:pPr algn="just">
              <a:lnSpc>
                <a:spcPct val="80000"/>
              </a:lnSpc>
            </a:pPr>
            <a:r>
              <a:rPr lang="en-US" sz="2000" dirty="0">
                <a:cs typeface="Times New Roman" pitchFamily="18" charset="0"/>
              </a:rPr>
              <a:t>Task analysis research defines the practice of geology by identifying the tasks that are performed by practicing geologists.</a:t>
            </a:r>
          </a:p>
          <a:p>
            <a:pPr algn="just">
              <a:lnSpc>
                <a:spcPct val="80000"/>
              </a:lnSpc>
            </a:pPr>
            <a:endParaRPr lang="en-US" sz="2000" dirty="0">
              <a:cs typeface="Times New Roman" pitchFamily="18" charset="0"/>
            </a:endParaRPr>
          </a:p>
          <a:p>
            <a:pPr algn="just">
              <a:lnSpc>
                <a:spcPct val="80000"/>
              </a:lnSpc>
            </a:pPr>
            <a:r>
              <a:rPr lang="en-US" sz="2000" dirty="0">
                <a:cs typeface="Times New Roman" pitchFamily="18" charset="0"/>
              </a:rPr>
              <a:t>Every five years ASBOG® conducts a Task Analysis Survey of geologists</a:t>
            </a:r>
          </a:p>
          <a:p>
            <a:pPr algn="just">
              <a:lnSpc>
                <a:spcPct val="80000"/>
              </a:lnSpc>
            </a:pPr>
            <a:endParaRPr lang="en-US" sz="2000" dirty="0">
              <a:cs typeface="Times New Roman" pitchFamily="18" charset="0"/>
            </a:endParaRPr>
          </a:p>
          <a:p>
            <a:pPr algn="just">
              <a:lnSpc>
                <a:spcPct val="80000"/>
              </a:lnSpc>
            </a:pPr>
            <a:r>
              <a:rPr lang="en-US" sz="2000" dirty="0">
                <a:cs typeface="Times New Roman" pitchFamily="18" charset="0"/>
              </a:rPr>
              <a:t>Results are used to create </a:t>
            </a:r>
            <a:r>
              <a:rPr lang="en-US" sz="2000" i="1" dirty="0">
                <a:effectLst>
                  <a:outerShdw blurRad="38100" dist="38100" dir="2700000" algn="tl">
                    <a:srgbClr val="000000">
                      <a:alpha val="43137"/>
                    </a:srgbClr>
                  </a:outerShdw>
                </a:effectLst>
                <a:cs typeface="Times New Roman" pitchFamily="18" charset="0"/>
              </a:rPr>
              <a:t>test blueprints</a:t>
            </a:r>
            <a:r>
              <a:rPr lang="en-US" sz="2000" dirty="0">
                <a:cs typeface="Times New Roman" pitchFamily="18" charset="0"/>
              </a:rPr>
              <a:t>.</a:t>
            </a:r>
          </a:p>
          <a:p>
            <a:pPr algn="just">
              <a:lnSpc>
                <a:spcPct val="80000"/>
              </a:lnSpc>
            </a:pPr>
            <a:endParaRPr lang="en-US" sz="2000" dirty="0">
              <a:cs typeface="Times New Roman" pitchFamily="18" charset="0"/>
            </a:endParaRPr>
          </a:p>
          <a:p>
            <a:pPr algn="just">
              <a:lnSpc>
                <a:spcPct val="80000"/>
              </a:lnSpc>
            </a:pPr>
            <a:r>
              <a:rPr lang="en-US" sz="2000" dirty="0">
                <a:cs typeface="Times New Roman" pitchFamily="18" charset="0"/>
              </a:rPr>
              <a:t>Test blueprints list the geologic tasks and the number of questions for each task for the </a:t>
            </a:r>
            <a:r>
              <a:rPr lang="en-US" sz="2000" i="1" dirty="0">
                <a:cs typeface="Times New Roman" pitchFamily="18" charset="0"/>
              </a:rPr>
              <a:t>Fundamentals of Geology </a:t>
            </a:r>
            <a:r>
              <a:rPr lang="en-US" sz="2000" dirty="0">
                <a:cs typeface="Times New Roman" pitchFamily="18" charset="0"/>
              </a:rPr>
              <a:t> (FG) and the </a:t>
            </a:r>
            <a:r>
              <a:rPr lang="en-US" sz="2000" i="1" dirty="0">
                <a:cs typeface="Times New Roman" pitchFamily="18" charset="0"/>
              </a:rPr>
              <a:t>Practice of Geology</a:t>
            </a:r>
            <a:r>
              <a:rPr lang="en-US" sz="2000" dirty="0">
                <a:cs typeface="Times New Roman" pitchFamily="18" charset="0"/>
              </a:rPr>
              <a:t> (PG) Exams.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6019800"/>
            <a:ext cx="5624384" cy="732342"/>
          </a:xfrm>
          <a:prstGeom prst="rect">
            <a:avLst/>
          </a:prstGeom>
        </p:spPr>
      </p:pic>
    </p:spTree>
    <p:extLst>
      <p:ext uri="{BB962C8B-B14F-4D97-AF65-F5344CB8AC3E}">
        <p14:creationId xmlns:p14="http://schemas.microsoft.com/office/powerpoint/2010/main" val="2534665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6129" y="381000"/>
            <a:ext cx="8229600" cy="1561713"/>
          </a:xfrm>
        </p:spPr>
        <p:txBody>
          <a:bodyPr>
            <a:normAutofit/>
          </a:bodyPr>
          <a:lstStyle/>
          <a:p>
            <a:r>
              <a:rPr lang="en-US" dirty="0">
                <a:solidFill>
                  <a:schemeClr val="tx2">
                    <a:lumMod val="60000"/>
                    <a:lumOff val="40000"/>
                  </a:schemeClr>
                </a:solidFill>
                <a:latin typeface="Times New Roman" panose="02020603050405020304" pitchFamily="18" charset="0"/>
                <a:cs typeface="Times New Roman" panose="02020603050405020304" pitchFamily="18" charset="0"/>
              </a:rPr>
              <a:t>ASBOG</a:t>
            </a:r>
            <a:r>
              <a:rPr lang="en-US" baseline="30000" dirty="0">
                <a:solidFill>
                  <a:schemeClr val="tx2">
                    <a:lumMod val="60000"/>
                    <a:lumOff val="40000"/>
                  </a:schemeClr>
                </a:solidFill>
                <a:latin typeface="Times New Roman" panose="02020603050405020304" pitchFamily="18" charset="0"/>
                <a:cs typeface="Times New Roman" panose="02020603050405020304" pitchFamily="18" charset="0"/>
              </a:rPr>
              <a:t>®</a:t>
            </a:r>
            <a:r>
              <a:rPr lang="en-US" dirty="0">
                <a:solidFill>
                  <a:schemeClr val="tx2">
                    <a:lumMod val="60000"/>
                    <a:lumOff val="40000"/>
                  </a:schemeClr>
                </a:solidFill>
                <a:latin typeface="Times New Roman" panose="02020603050405020304" pitchFamily="18" charset="0"/>
                <a:cs typeface="Times New Roman" panose="02020603050405020304" pitchFamily="18" charset="0"/>
              </a:rPr>
              <a:t> Task Analysis Survey (TAS) 2015</a:t>
            </a:r>
          </a:p>
        </p:txBody>
      </p:sp>
      <p:sp>
        <p:nvSpPr>
          <p:cNvPr id="4" name="TextBox 3"/>
          <p:cNvSpPr txBox="1"/>
          <p:nvPr/>
        </p:nvSpPr>
        <p:spPr>
          <a:xfrm>
            <a:off x="450345" y="1752600"/>
            <a:ext cx="8610599" cy="4485843"/>
          </a:xfrm>
          <a:prstGeom prst="rect">
            <a:avLst/>
          </a:prstGeom>
          <a:noFill/>
        </p:spPr>
        <p:txBody>
          <a:bodyPr wrap="square" rtlCol="0">
            <a:spAutoFit/>
          </a:bodyPr>
          <a:lstStyle/>
          <a:p>
            <a:r>
              <a:rPr lang="en-US" sz="1600" u="sng" dirty="0">
                <a:cs typeface="Times New Roman" panose="02020603050405020304" pitchFamily="18" charset="0"/>
              </a:rPr>
              <a:t>Purpose</a:t>
            </a:r>
            <a:r>
              <a:rPr lang="en-US" sz="1600" dirty="0">
                <a:cs typeface="Times New Roman" panose="02020603050405020304" pitchFamily="18" charset="0"/>
              </a:rPr>
              <a:t>: to maximize the relevance of the FG and PG Examinations to the practice of the geological profession.</a:t>
            </a:r>
          </a:p>
          <a:p>
            <a:endParaRPr lang="en-US" sz="1600" dirty="0">
              <a:cs typeface="Times New Roman" panose="02020603050405020304" pitchFamily="18" charset="0"/>
            </a:endParaRPr>
          </a:p>
          <a:p>
            <a:r>
              <a:rPr lang="en-US" sz="1600" u="sng" dirty="0">
                <a:cs typeface="Times New Roman" panose="02020603050405020304" pitchFamily="18" charset="0"/>
              </a:rPr>
              <a:t>History</a:t>
            </a:r>
            <a:r>
              <a:rPr lang="en-US" sz="1600" dirty="0">
                <a:cs typeface="Times New Roman" panose="02020603050405020304" pitchFamily="18" charset="0"/>
              </a:rPr>
              <a:t>: Task Analysis Surveys were completed in 1995, 2000, 2005, 2010, &amp; 2015.</a:t>
            </a:r>
          </a:p>
          <a:p>
            <a:endParaRPr lang="en-US" sz="1600" dirty="0">
              <a:cs typeface="Times New Roman" panose="02020603050405020304" pitchFamily="18" charset="0"/>
            </a:endParaRPr>
          </a:p>
          <a:p>
            <a:r>
              <a:rPr lang="en-US" sz="1600" u="sng" dirty="0">
                <a:cs typeface="Times New Roman" panose="02020603050405020304" pitchFamily="18" charset="0"/>
              </a:rPr>
              <a:t>TAS 2015 Procedures</a:t>
            </a:r>
            <a:r>
              <a:rPr lang="en-US" sz="1600" dirty="0">
                <a:cs typeface="Times New Roman" panose="02020603050405020304" pitchFamily="18" charset="0"/>
              </a:rPr>
              <a:t>:</a:t>
            </a:r>
          </a:p>
          <a:p>
            <a:endParaRPr lang="en-US" sz="1600" dirty="0">
              <a:cs typeface="Times New Roman" panose="02020603050405020304" pitchFamily="18" charset="0"/>
            </a:endParaRPr>
          </a:p>
          <a:p>
            <a:pPr marL="342991" indent="-342991">
              <a:buFont typeface="Arial" panose="020B0604020202020204" pitchFamily="34" charset="0"/>
              <a:buChar char="•"/>
            </a:pPr>
            <a:r>
              <a:rPr lang="en-US" sz="1600" dirty="0">
                <a:cs typeface="Times New Roman" panose="02020603050405020304" pitchFamily="18" charset="0"/>
              </a:rPr>
              <a:t>The TAS Subcommittee updated and refined the TAS 2010 task statements (n = 43).</a:t>
            </a:r>
          </a:p>
          <a:p>
            <a:pPr marL="342991" indent="-342991"/>
            <a:endParaRPr lang="en-US" sz="1600" dirty="0">
              <a:cs typeface="Times New Roman" panose="02020603050405020304" pitchFamily="18" charset="0"/>
            </a:endParaRPr>
          </a:p>
          <a:p>
            <a:pPr marL="342991" indent="-342991">
              <a:buFont typeface="Arial" panose="020B0604020202020204" pitchFamily="34" charset="0"/>
              <a:buChar char="•"/>
            </a:pPr>
            <a:r>
              <a:rPr lang="en-US" sz="1600" dirty="0">
                <a:cs typeface="Times New Roman" panose="02020603050405020304" pitchFamily="18" charset="0"/>
              </a:rPr>
              <a:t>ASBOG</a:t>
            </a:r>
            <a:r>
              <a:rPr lang="en-US" sz="1600" baseline="30000" dirty="0">
                <a:cs typeface="Times New Roman" panose="02020603050405020304" pitchFamily="18" charset="0"/>
              </a:rPr>
              <a:t>®</a:t>
            </a:r>
            <a:r>
              <a:rPr lang="en-US" sz="1600" dirty="0">
                <a:cs typeface="Times New Roman" panose="02020603050405020304" pitchFamily="18" charset="0"/>
              </a:rPr>
              <a:t>  mailed the TAS to a random sample of 200 licensed/registered geologists/geoscientists in each participating jurisdiction (USA = 5,800; Canada = 1,890; Academia = 2,000).</a:t>
            </a:r>
          </a:p>
          <a:p>
            <a:pPr marL="342991" indent="-342991"/>
            <a:endParaRPr lang="en-US" sz="1600" dirty="0">
              <a:cs typeface="Times New Roman" panose="02020603050405020304" pitchFamily="18" charset="0"/>
            </a:endParaRPr>
          </a:p>
          <a:p>
            <a:pPr marL="342991" indent="-342991">
              <a:buFont typeface="Arial" panose="020B0604020202020204" pitchFamily="34" charset="0"/>
              <a:buChar char="•"/>
            </a:pPr>
            <a:r>
              <a:rPr lang="en-US" sz="1600" dirty="0">
                <a:cs typeface="Times New Roman" panose="02020603050405020304" pitchFamily="18" charset="0"/>
              </a:rPr>
              <a:t>Geologists/geoscientists rated the importance of the 43 task statements to the practice of geology as it is applied to the protection of the public.</a:t>
            </a:r>
          </a:p>
          <a:p>
            <a:pPr marL="342991" indent="-342991"/>
            <a:endParaRPr lang="en-US" sz="1600" dirty="0">
              <a:cs typeface="Times New Roman" panose="02020603050405020304" pitchFamily="18" charset="0"/>
            </a:endParaRPr>
          </a:p>
          <a:p>
            <a:pPr marL="342991" indent="-342991">
              <a:buFont typeface="Arial" panose="020B0604020202020204" pitchFamily="34" charset="0"/>
              <a:buChar char="•"/>
            </a:pPr>
            <a:r>
              <a:rPr lang="en-US" sz="1600" dirty="0">
                <a:cs typeface="Times New Roman" panose="02020603050405020304" pitchFamily="18" charset="0"/>
              </a:rPr>
              <a:t>The TAS Subcommittee reviewed and evaluated the TAS 2015 results which define the content scope of the FG and PG Examinations (i.e., Test Blueprints).</a:t>
            </a:r>
          </a:p>
          <a:p>
            <a:endParaRPr lang="en-US" sz="1350" dirty="0"/>
          </a:p>
        </p:txBody>
      </p:sp>
      <p:pic>
        <p:nvPicPr>
          <p:cNvPr id="5" name="Picture 4">
            <a:extLst>
              <a:ext uri="{FF2B5EF4-FFF2-40B4-BE49-F238E27FC236}">
                <a16:creationId xmlns:a16="http://schemas.microsoft.com/office/drawing/2014/main" id="{2EFAD4A3-4FC7-462D-B7A9-FD12B1D1BF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6019800"/>
            <a:ext cx="5624384" cy="732342"/>
          </a:xfrm>
          <a:prstGeom prst="rect">
            <a:avLst/>
          </a:prstGeom>
        </p:spPr>
      </p:pic>
    </p:spTree>
    <p:extLst>
      <p:ext uri="{BB962C8B-B14F-4D97-AF65-F5344CB8AC3E}">
        <p14:creationId xmlns:p14="http://schemas.microsoft.com/office/powerpoint/2010/main" val="35601121"/>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a:bodyPr>
          <a:lstStyle/>
          <a:p>
            <a:r>
              <a:rPr lang="en-US" dirty="0">
                <a:solidFill>
                  <a:schemeClr val="tx2">
                    <a:lumMod val="60000"/>
                    <a:lumOff val="40000"/>
                  </a:schemeClr>
                </a:solidFill>
                <a:latin typeface="Times New Roman" pitchFamily="18" charset="0"/>
                <a:cs typeface="Times New Roman" pitchFamily="18" charset="0"/>
              </a:rPr>
              <a:t>Synopsis of the 2015 Task Analysis</a:t>
            </a:r>
          </a:p>
        </p:txBody>
      </p:sp>
      <p:sp>
        <p:nvSpPr>
          <p:cNvPr id="3" name="Content Placeholder 2"/>
          <p:cNvSpPr>
            <a:spLocks noGrp="1"/>
          </p:cNvSpPr>
          <p:nvPr>
            <p:ph idx="1"/>
          </p:nvPr>
        </p:nvSpPr>
        <p:spPr>
          <a:xfrm>
            <a:off x="457200" y="1447800"/>
            <a:ext cx="8229600" cy="4191000"/>
          </a:xfrm>
        </p:spPr>
        <p:txBody>
          <a:bodyPr>
            <a:noAutofit/>
          </a:bodyPr>
          <a:lstStyle/>
          <a:p>
            <a:pPr algn="just">
              <a:lnSpc>
                <a:spcPct val="80000"/>
              </a:lnSpc>
            </a:pPr>
            <a:r>
              <a:rPr lang="en-US" sz="1600" dirty="0">
                <a:cs typeface="Times New Roman" panose="02020603050405020304" pitchFamily="18" charset="0"/>
              </a:rPr>
              <a:t>Questionnaire included 43 tasks distributed across eight content domains.</a:t>
            </a:r>
          </a:p>
          <a:p>
            <a:pPr algn="just">
              <a:lnSpc>
                <a:spcPct val="80000"/>
              </a:lnSpc>
            </a:pPr>
            <a:endParaRPr lang="en-US" sz="1600" dirty="0">
              <a:cs typeface="Times New Roman" panose="02020603050405020304" pitchFamily="18" charset="0"/>
            </a:endParaRPr>
          </a:p>
          <a:p>
            <a:pPr algn="just">
              <a:lnSpc>
                <a:spcPct val="80000"/>
              </a:lnSpc>
            </a:pPr>
            <a:r>
              <a:rPr lang="en-US" sz="1600" dirty="0">
                <a:cs typeface="Times New Roman" panose="02020603050405020304" pitchFamily="18" charset="0"/>
              </a:rPr>
              <a:t>Questionnaire addressed 13 ethical issues that geologists often encounter.</a:t>
            </a:r>
          </a:p>
          <a:p>
            <a:pPr algn="just">
              <a:lnSpc>
                <a:spcPct val="80000"/>
              </a:lnSpc>
            </a:pPr>
            <a:endParaRPr lang="en-US" sz="1600" dirty="0">
              <a:cs typeface="Times New Roman" panose="02020603050405020304" pitchFamily="18" charset="0"/>
            </a:endParaRPr>
          </a:p>
          <a:p>
            <a:pPr algn="just">
              <a:lnSpc>
                <a:spcPct val="80000"/>
              </a:lnSpc>
            </a:pPr>
            <a:r>
              <a:rPr lang="en-US" sz="1600" dirty="0">
                <a:cs typeface="Times New Roman" panose="02020603050405020304" pitchFamily="18" charset="0"/>
              </a:rPr>
              <a:t>5800 Questionnaires mailed to a random sample in the USA (3800 to licensed geologists in the 30 ASBOG® Member jurisdictions and 2000 to academicians; total=5800)</a:t>
            </a:r>
          </a:p>
          <a:p>
            <a:pPr algn="just">
              <a:lnSpc>
                <a:spcPct val="80000"/>
              </a:lnSpc>
            </a:pPr>
            <a:endParaRPr lang="en-US" sz="1600" dirty="0">
              <a:cs typeface="Times New Roman" panose="02020603050405020304" pitchFamily="18" charset="0"/>
            </a:endParaRPr>
          </a:p>
          <a:p>
            <a:pPr algn="just">
              <a:lnSpc>
                <a:spcPct val="80000"/>
              </a:lnSpc>
            </a:pPr>
            <a:r>
              <a:rPr lang="en-US" sz="1600" dirty="0">
                <a:cs typeface="Times New Roman" panose="02020603050405020304" pitchFamily="18" charset="0"/>
              </a:rPr>
              <a:t>Canadian administration completed on the Internet using SurveyMonkey to random samples of ~200 geoscientists from each of the 10 provinces (total=1890)</a:t>
            </a:r>
          </a:p>
          <a:p>
            <a:pPr algn="just">
              <a:lnSpc>
                <a:spcPct val="80000"/>
              </a:lnSpc>
            </a:pPr>
            <a:endParaRPr lang="en-US" sz="1600" dirty="0">
              <a:cs typeface="Times New Roman" panose="02020603050405020304" pitchFamily="18" charset="0"/>
            </a:endParaRPr>
          </a:p>
          <a:p>
            <a:pPr algn="just">
              <a:lnSpc>
                <a:spcPct val="80000"/>
              </a:lnSpc>
            </a:pPr>
            <a:r>
              <a:rPr lang="en-US" sz="1600" dirty="0">
                <a:cs typeface="Times New Roman" panose="02020603050405020304" pitchFamily="18" charset="0"/>
              </a:rPr>
              <a:t>2332 completed/returned in USA (40% return rate)</a:t>
            </a:r>
          </a:p>
          <a:p>
            <a:pPr algn="just">
              <a:lnSpc>
                <a:spcPct val="80000"/>
              </a:lnSpc>
            </a:pPr>
            <a:endParaRPr lang="en-US" sz="1600" dirty="0">
              <a:cs typeface="Times New Roman" panose="02020603050405020304" pitchFamily="18" charset="0"/>
            </a:endParaRPr>
          </a:p>
          <a:p>
            <a:pPr algn="just">
              <a:lnSpc>
                <a:spcPct val="80000"/>
              </a:lnSpc>
            </a:pPr>
            <a:r>
              <a:rPr lang="en-US" sz="1600" dirty="0">
                <a:cs typeface="Times New Roman" panose="02020603050405020304" pitchFamily="18" charset="0"/>
              </a:rPr>
              <a:t>399 completed in Canada (21% return rate)</a:t>
            </a:r>
          </a:p>
          <a:p>
            <a:pPr algn="just">
              <a:lnSpc>
                <a:spcPct val="80000"/>
              </a:lnSpc>
            </a:pPr>
            <a:endParaRPr lang="en-US" sz="1600" dirty="0">
              <a:cs typeface="Times New Roman" panose="02020603050405020304" pitchFamily="18" charset="0"/>
            </a:endParaRPr>
          </a:p>
          <a:p>
            <a:pPr algn="just">
              <a:lnSpc>
                <a:spcPct val="80000"/>
              </a:lnSpc>
            </a:pPr>
            <a:r>
              <a:rPr lang="en-US" sz="1600" dirty="0">
                <a:cs typeface="Times New Roman" panose="02020603050405020304" pitchFamily="18" charset="0"/>
              </a:rPr>
              <a:t>42.9% of USA respondents indicated primary area of practice in Environmental Geology and 24.1% indicated Hydrogeology as their primary area of practice.</a:t>
            </a:r>
          </a:p>
          <a:p>
            <a:pPr algn="just">
              <a:lnSpc>
                <a:spcPct val="80000"/>
              </a:lnSpc>
            </a:pPr>
            <a:endParaRPr lang="en-US" sz="1600" dirty="0">
              <a:cs typeface="Times New Roman" panose="02020603050405020304" pitchFamily="18" charset="0"/>
            </a:endParaRPr>
          </a:p>
          <a:p>
            <a:pPr algn="just">
              <a:lnSpc>
                <a:spcPct val="80000"/>
              </a:lnSpc>
            </a:pPr>
            <a:r>
              <a:rPr lang="en-US" sz="1600" dirty="0">
                <a:cs typeface="Times New Roman" panose="02020603050405020304" pitchFamily="18" charset="0"/>
              </a:rPr>
              <a:t>19.3% of Canadian Geoscientists indicated Economic Geology and Energy Resources as their primary area of practice.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6019800"/>
            <a:ext cx="5624384" cy="732342"/>
          </a:xfrm>
          <a:prstGeom prst="rect">
            <a:avLst/>
          </a:prstGeom>
        </p:spPr>
      </p:pic>
    </p:spTree>
    <p:extLst>
      <p:ext uri="{BB962C8B-B14F-4D97-AF65-F5344CB8AC3E}">
        <p14:creationId xmlns:p14="http://schemas.microsoft.com/office/powerpoint/2010/main" val="4059222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a:bodyPr>
          <a:lstStyle/>
          <a:p>
            <a:r>
              <a:rPr lang="en-US" dirty="0">
                <a:solidFill>
                  <a:srgbClr val="0070C0"/>
                </a:solidFill>
                <a:latin typeface="Times New Roman" pitchFamily="18" charset="0"/>
                <a:cs typeface="Times New Roman" pitchFamily="18" charset="0"/>
              </a:rPr>
              <a:t>Content Domains/Test Blueprints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6019800"/>
            <a:ext cx="5624384" cy="732342"/>
          </a:xfrm>
          <a:prstGeom prst="rect">
            <a:avLst/>
          </a:prstGeom>
        </p:spPr>
      </p:pic>
      <p:sp>
        <p:nvSpPr>
          <p:cNvPr id="6" name="Content Placeholder 2"/>
          <p:cNvSpPr>
            <a:spLocks noGrp="1"/>
          </p:cNvSpPr>
          <p:nvPr>
            <p:ph idx="4294967295"/>
          </p:nvPr>
        </p:nvSpPr>
        <p:spPr>
          <a:xfrm>
            <a:off x="228600" y="1295400"/>
            <a:ext cx="8610600" cy="4267200"/>
          </a:xfrm>
        </p:spPr>
        <p:txBody>
          <a:bodyPr>
            <a:normAutofit/>
          </a:bodyPr>
          <a:lstStyle/>
          <a:p>
            <a:pPr marL="609600" indent="-609600" eaLnBrk="1" hangingPunct="1">
              <a:lnSpc>
                <a:spcPct val="80000"/>
              </a:lnSpc>
              <a:buFontTx/>
              <a:buNone/>
            </a:pPr>
            <a:r>
              <a:rPr lang="en-US" sz="1300" dirty="0"/>
              <a:t>                                                                                                                                                                  	             </a:t>
            </a:r>
            <a:r>
              <a:rPr lang="en-US" sz="1300" b="1" dirty="0"/>
              <a:t>Percent of</a:t>
            </a:r>
          </a:p>
          <a:p>
            <a:pPr marL="609600" indent="-609600" eaLnBrk="1" hangingPunct="1">
              <a:lnSpc>
                <a:spcPct val="80000"/>
              </a:lnSpc>
              <a:buFontTx/>
              <a:buNone/>
            </a:pPr>
            <a:r>
              <a:rPr lang="en-US" sz="1300" dirty="0"/>
              <a:t> </a:t>
            </a:r>
            <a:r>
              <a:rPr lang="en-US" sz="1400" u="sng" dirty="0"/>
              <a:t>Content Domains</a:t>
            </a:r>
            <a:r>
              <a:rPr lang="en-US" sz="1400" dirty="0"/>
              <a:t>                                                                                                                          	       </a:t>
            </a:r>
            <a:r>
              <a:rPr lang="en-US" sz="1400" u="sng" dirty="0"/>
              <a:t>Items by Domain</a:t>
            </a:r>
          </a:p>
          <a:p>
            <a:pPr marL="609600" indent="-609600" eaLnBrk="1" hangingPunct="1">
              <a:lnSpc>
                <a:spcPct val="80000"/>
              </a:lnSpc>
              <a:buFontTx/>
              <a:buNone/>
            </a:pPr>
            <a:r>
              <a:rPr lang="en-US" sz="1400" dirty="0"/>
              <a:t>		            		 	                                                                                 FG%         PG%                                                                                                                                                    </a:t>
            </a:r>
          </a:p>
          <a:p>
            <a:pPr marL="609600" indent="-609600" eaLnBrk="1" hangingPunct="1">
              <a:lnSpc>
                <a:spcPct val="80000"/>
              </a:lnSpc>
              <a:buFontTx/>
              <a:buNone/>
            </a:pPr>
            <a:r>
              <a:rPr lang="en-US" sz="1400" dirty="0"/>
              <a:t>A.  General Geology:  Field Geology, Geophysics, Imagery, Modeling, &amp; Graphical Methods          21              20        </a:t>
            </a:r>
          </a:p>
          <a:p>
            <a:pPr marL="609600" indent="-609600" eaLnBrk="1" hangingPunct="1">
              <a:lnSpc>
                <a:spcPct val="80000"/>
              </a:lnSpc>
              <a:buFontTx/>
              <a:buNone/>
            </a:pPr>
            <a:endParaRPr lang="en-US" sz="1400" dirty="0"/>
          </a:p>
          <a:p>
            <a:pPr marL="609600" indent="-609600" eaLnBrk="1" hangingPunct="1">
              <a:lnSpc>
                <a:spcPct val="80000"/>
              </a:lnSpc>
              <a:buFontTx/>
              <a:buNone/>
            </a:pPr>
            <a:r>
              <a:rPr lang="en-US" sz="1400" dirty="0"/>
              <a:t>B.  Mineralogy, Petrology, &amp; Petrography                                                                                       	            11                5 		</a:t>
            </a:r>
          </a:p>
          <a:p>
            <a:pPr marL="609600" indent="-609600" eaLnBrk="1" hangingPunct="1">
              <a:lnSpc>
                <a:spcPct val="80000"/>
              </a:lnSpc>
              <a:buFontTx/>
              <a:buNone/>
            </a:pPr>
            <a:r>
              <a:rPr lang="en-US" sz="1400" dirty="0"/>
              <a:t>C.  Sedimentology, Stratigraphy, &amp; Paleontology                                                                        	            12                6</a:t>
            </a:r>
          </a:p>
          <a:p>
            <a:pPr marL="609600" indent="-609600" eaLnBrk="1" hangingPunct="1">
              <a:lnSpc>
                <a:spcPct val="80000"/>
              </a:lnSpc>
            </a:pPr>
            <a:endParaRPr lang="en-US" sz="1400" dirty="0"/>
          </a:p>
          <a:p>
            <a:pPr marL="609600" indent="-609600" eaLnBrk="1" hangingPunct="1">
              <a:lnSpc>
                <a:spcPct val="80000"/>
              </a:lnSpc>
              <a:buFontTx/>
              <a:buNone/>
            </a:pPr>
            <a:r>
              <a:rPr lang="en-US" sz="1400" dirty="0"/>
              <a:t>D.  Quaternary Geology, Geomorphology, &amp; Surficial Processes	                                          	            13                8   </a:t>
            </a:r>
          </a:p>
          <a:p>
            <a:pPr marL="609600" indent="-609600" eaLnBrk="1" hangingPunct="1">
              <a:lnSpc>
                <a:spcPct val="80000"/>
              </a:lnSpc>
              <a:buFontTx/>
              <a:buNone/>
            </a:pPr>
            <a:r>
              <a:rPr lang="en-US" sz="1400" dirty="0"/>
              <a:t>	 </a:t>
            </a:r>
          </a:p>
          <a:p>
            <a:pPr marL="609600" indent="-609600" eaLnBrk="1" hangingPunct="1">
              <a:lnSpc>
                <a:spcPct val="80000"/>
              </a:lnSpc>
              <a:buFontTx/>
              <a:buNone/>
            </a:pPr>
            <a:r>
              <a:rPr lang="en-US" sz="1400" dirty="0"/>
              <a:t>E.  Structure, Tectonics, &amp; Seismology	                                                                              	            11                8</a:t>
            </a:r>
            <a:br>
              <a:rPr lang="en-US" sz="1400" dirty="0"/>
            </a:br>
            <a:r>
              <a:rPr lang="en-US" sz="1400" dirty="0"/>
              <a:t>	</a:t>
            </a:r>
          </a:p>
          <a:p>
            <a:pPr marL="609600" indent="-609600" eaLnBrk="1" hangingPunct="1">
              <a:lnSpc>
                <a:spcPct val="80000"/>
              </a:lnSpc>
              <a:buFontTx/>
              <a:buNone/>
            </a:pPr>
            <a:r>
              <a:rPr lang="en-US" sz="1400" dirty="0"/>
              <a:t>F.  Hydrogeology &amp; Environmental Geochemistry	    		                     	            12              19 </a:t>
            </a:r>
            <a:br>
              <a:rPr lang="en-US" sz="1400" dirty="0"/>
            </a:br>
            <a:r>
              <a:rPr lang="en-US" sz="1400" dirty="0"/>
              <a:t>	</a:t>
            </a:r>
          </a:p>
          <a:p>
            <a:pPr marL="609600" indent="-609600" eaLnBrk="1" hangingPunct="1">
              <a:lnSpc>
                <a:spcPct val="80000"/>
              </a:lnSpc>
              <a:buFontTx/>
              <a:buNone/>
            </a:pPr>
            <a:r>
              <a:rPr lang="en-US" sz="1400" dirty="0"/>
              <a:t>G.  Engineering Geology			                                               	             9               15	</a:t>
            </a:r>
            <a:br>
              <a:rPr lang="en-US" sz="1400" dirty="0"/>
            </a:br>
            <a:r>
              <a:rPr lang="en-US" sz="1400" dirty="0"/>
              <a:t>	</a:t>
            </a:r>
          </a:p>
          <a:p>
            <a:pPr marL="609600" indent="-609600" eaLnBrk="1" hangingPunct="1">
              <a:lnSpc>
                <a:spcPct val="80000"/>
              </a:lnSpc>
              <a:buFontTx/>
              <a:buNone/>
            </a:pPr>
            <a:r>
              <a:rPr lang="en-US" sz="1400" dirty="0"/>
              <a:t>H.  Economic Geology &amp; Energy Resources		                                                            9              15	                                                                                                                                        							           ____         </a:t>
            </a:r>
            <a:r>
              <a:rPr lang="en-US" sz="1400" u="sng" dirty="0"/>
              <a:t>____</a:t>
            </a:r>
          </a:p>
          <a:p>
            <a:pPr marL="609600" indent="-609600" eaLnBrk="1" hangingPunct="1">
              <a:lnSpc>
                <a:spcPct val="80000"/>
              </a:lnSpc>
              <a:buFontTx/>
              <a:buNone/>
            </a:pPr>
            <a:r>
              <a:rPr lang="en-US" sz="1400" b="1" i="1" dirty="0"/>
              <a:t>Totals</a:t>
            </a:r>
            <a:r>
              <a:rPr lang="en-US" sz="1400" dirty="0"/>
              <a:t>	                                                                                                                                   	          </a:t>
            </a:r>
            <a:r>
              <a:rPr lang="en-US" sz="1400" b="1" i="1" dirty="0"/>
              <a:t>100%        100% </a:t>
            </a:r>
            <a:r>
              <a:rPr lang="en-US" sz="1400" dirty="0"/>
              <a:t>						     	</a:t>
            </a:r>
          </a:p>
          <a:p>
            <a:pPr marL="609600" indent="-609600" eaLnBrk="1" hangingPunct="1">
              <a:lnSpc>
                <a:spcPct val="80000"/>
              </a:lnSpc>
            </a:pPr>
            <a:endParaRPr lang="en-US" sz="2200" dirty="0"/>
          </a:p>
        </p:txBody>
      </p:sp>
    </p:spTree>
    <p:extLst>
      <p:ext uri="{BB962C8B-B14F-4D97-AF65-F5344CB8AC3E}">
        <p14:creationId xmlns:p14="http://schemas.microsoft.com/office/powerpoint/2010/main" val="2131469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593CAB-7BEE-4416-9DA8-898109C0C47A}"/>
              </a:ext>
            </a:extLst>
          </p:cNvPr>
          <p:cNvPicPr>
            <a:picLocks noChangeAspect="1"/>
          </p:cNvPicPr>
          <p:nvPr/>
        </p:nvPicPr>
        <p:blipFill>
          <a:blip r:embed="rId2"/>
          <a:stretch>
            <a:fillRect/>
          </a:stretch>
        </p:blipFill>
        <p:spPr>
          <a:xfrm>
            <a:off x="240030" y="281940"/>
            <a:ext cx="8663940" cy="629412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6019800"/>
            <a:ext cx="5624384" cy="732342"/>
          </a:xfrm>
          <a:prstGeom prst="rect">
            <a:avLst/>
          </a:prstGeom>
        </p:spPr>
      </p:pic>
    </p:spTree>
    <p:extLst>
      <p:ext uri="{BB962C8B-B14F-4D97-AF65-F5344CB8AC3E}">
        <p14:creationId xmlns:p14="http://schemas.microsoft.com/office/powerpoint/2010/main" val="1002160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DC3935D-A891-42A1-A836-67495E455FB4}"/>
              </a:ext>
            </a:extLst>
          </p:cNvPr>
          <p:cNvPicPr>
            <a:picLocks noChangeAspect="1"/>
          </p:cNvPicPr>
          <p:nvPr/>
        </p:nvPicPr>
        <p:blipFill>
          <a:blip r:embed="rId2"/>
          <a:stretch>
            <a:fillRect/>
          </a:stretch>
        </p:blipFill>
        <p:spPr>
          <a:xfrm>
            <a:off x="240030" y="281940"/>
            <a:ext cx="8663940" cy="6294120"/>
          </a:xfrm>
          <a:prstGeom prst="rect">
            <a:avLst/>
          </a:prstGeom>
        </p:spPr>
      </p:pic>
      <p:pic>
        <p:nvPicPr>
          <p:cNvPr id="4" name="Picture 3">
            <a:extLst>
              <a:ext uri="{FF2B5EF4-FFF2-40B4-BE49-F238E27FC236}">
                <a16:creationId xmlns:a16="http://schemas.microsoft.com/office/drawing/2014/main" id="{E9BFA080-4125-47D3-8BE7-BA98C615D9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6019800"/>
            <a:ext cx="5624384" cy="732342"/>
          </a:xfrm>
          <a:prstGeom prst="rect">
            <a:avLst/>
          </a:prstGeom>
        </p:spPr>
      </p:pic>
    </p:spTree>
    <p:extLst>
      <p:ext uri="{BB962C8B-B14F-4D97-AF65-F5344CB8AC3E}">
        <p14:creationId xmlns:p14="http://schemas.microsoft.com/office/powerpoint/2010/main" val="1751116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a:bodyPr>
          <a:lstStyle/>
          <a:p>
            <a:r>
              <a:rPr lang="en-US" dirty="0">
                <a:solidFill>
                  <a:srgbClr val="0070C0"/>
                </a:solidFill>
                <a:latin typeface="Times New Roman" pitchFamily="18" charset="0"/>
                <a:cs typeface="Times New Roman" pitchFamily="18" charset="0"/>
              </a:rPr>
              <a:t>The Examination Process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6019800"/>
            <a:ext cx="5624384" cy="732342"/>
          </a:xfrm>
          <a:prstGeom prst="rect">
            <a:avLst/>
          </a:prstGeom>
        </p:spPr>
      </p:pic>
      <p:sp>
        <p:nvSpPr>
          <p:cNvPr id="7" name="Text Box 4"/>
          <p:cNvSpPr txBox="1">
            <a:spLocks noChangeArrowheads="1"/>
          </p:cNvSpPr>
          <p:nvPr/>
        </p:nvSpPr>
        <p:spPr bwMode="auto">
          <a:xfrm>
            <a:off x="838200" y="1524000"/>
            <a:ext cx="78486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indent="-342900">
              <a:spcBef>
                <a:spcPct val="50000"/>
              </a:spcBef>
              <a:buFont typeface="Arial" panose="020B0604020202020204" pitchFamily="34" charset="0"/>
              <a:buChar char="•"/>
            </a:pPr>
            <a:r>
              <a:rPr lang="en-US" sz="2000" dirty="0">
                <a:latin typeface="+mn-lt"/>
                <a:cs typeface="Times New Roman" pitchFamily="18" charset="0"/>
              </a:rPr>
              <a:t>Council of Examiners (COE) convenes; Subject Matter Experts (SMEs) work with psychometricians to re-evaluate examination and examination question statistics and to select and edit examination questions.</a:t>
            </a:r>
          </a:p>
          <a:p>
            <a:pPr marL="285750" indent="-285750">
              <a:spcBef>
                <a:spcPct val="50000"/>
              </a:spcBef>
              <a:buFont typeface="Wingdings" pitchFamily="2" charset="2"/>
              <a:buChar char="ü"/>
            </a:pPr>
            <a:endParaRPr lang="en-US" sz="2000" dirty="0">
              <a:latin typeface="+mn-lt"/>
              <a:cs typeface="Times New Roman" pitchFamily="18" charset="0"/>
            </a:endParaRPr>
          </a:p>
          <a:p>
            <a:pPr marL="342900" indent="-342900">
              <a:spcBef>
                <a:spcPct val="50000"/>
              </a:spcBef>
              <a:buFont typeface="Arial" panose="020B0604020202020204" pitchFamily="34" charset="0"/>
              <a:buChar char="•"/>
            </a:pPr>
            <a:r>
              <a:rPr lang="en-US" sz="2000" dirty="0">
                <a:latin typeface="+mn-lt"/>
                <a:cs typeface="Times New Roman" pitchFamily="18" charset="0"/>
              </a:rPr>
              <a:t>Test administration --- Spring and Fall (March and October)</a:t>
            </a:r>
          </a:p>
          <a:p>
            <a:pPr marL="285750" indent="-285750">
              <a:spcBef>
                <a:spcPct val="50000"/>
              </a:spcBef>
              <a:buFont typeface="Wingdings" pitchFamily="2" charset="2"/>
              <a:buChar char="ü"/>
            </a:pPr>
            <a:endParaRPr lang="en-US" sz="2000" dirty="0">
              <a:latin typeface="+mn-lt"/>
              <a:cs typeface="Times New Roman" pitchFamily="18" charset="0"/>
            </a:endParaRPr>
          </a:p>
          <a:p>
            <a:pPr marL="342900" indent="-342900">
              <a:spcBef>
                <a:spcPct val="50000"/>
              </a:spcBef>
              <a:buFont typeface="Arial" panose="020B0604020202020204" pitchFamily="34" charset="0"/>
              <a:buChar char="•"/>
            </a:pPr>
            <a:r>
              <a:rPr lang="en-US" sz="2000" dirty="0">
                <a:latin typeface="+mn-lt"/>
                <a:cs typeface="Times New Roman" pitchFamily="18" charset="0"/>
              </a:rPr>
              <a:t>Individual examination re-grade done by psychometricians.</a:t>
            </a:r>
          </a:p>
          <a:p>
            <a:pPr marL="285750" indent="-285750">
              <a:spcBef>
                <a:spcPct val="50000"/>
              </a:spcBef>
              <a:buFont typeface="Wingdings" pitchFamily="2" charset="2"/>
              <a:buChar char="ü"/>
            </a:pPr>
            <a:endParaRPr lang="en-US" sz="2000" dirty="0">
              <a:latin typeface="+mn-lt"/>
              <a:cs typeface="Times New Roman" pitchFamily="18" charset="0"/>
            </a:endParaRPr>
          </a:p>
          <a:p>
            <a:pPr marL="342900" indent="-342900">
              <a:spcBef>
                <a:spcPct val="50000"/>
              </a:spcBef>
              <a:buFont typeface="Arial" panose="020B0604020202020204" pitchFamily="34" charset="0"/>
              <a:buChar char="•"/>
            </a:pPr>
            <a:r>
              <a:rPr lang="en-US" sz="2000" dirty="0">
                <a:latin typeface="+mn-lt"/>
                <a:cs typeface="Times New Roman" pitchFamily="18" charset="0"/>
              </a:rPr>
              <a:t>Examination scores reported to Member States.</a:t>
            </a:r>
          </a:p>
        </p:txBody>
      </p:sp>
    </p:spTree>
    <p:extLst>
      <p:ext uri="{BB962C8B-B14F-4D97-AF65-F5344CB8AC3E}">
        <p14:creationId xmlns:p14="http://schemas.microsoft.com/office/powerpoint/2010/main" val="2358825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latin typeface="Times New Roman" pitchFamily="18" charset="0"/>
                <a:cs typeface="Times New Roman" pitchFamily="18" charset="0"/>
              </a:rPr>
              <a:t>What is ASBOG</a:t>
            </a:r>
            <a:r>
              <a:rPr lang="en-US" sz="3600" baseline="50000" dirty="0">
                <a:solidFill>
                  <a:srgbClr val="0070C0"/>
                </a:solidFill>
                <a:latin typeface="Times New Roman" pitchFamily="18" charset="0"/>
                <a:cs typeface="Times New Roman" pitchFamily="18" charset="0"/>
              </a:rPr>
              <a:t>®</a:t>
            </a:r>
            <a:r>
              <a:rPr lang="en-US" dirty="0">
                <a:solidFill>
                  <a:srgbClr val="0070C0"/>
                </a:solidFill>
                <a:latin typeface="Times New Roman" pitchFamily="18" charset="0"/>
                <a:cs typeface="Times New Roman" pitchFamily="18" charset="0"/>
              </a:rPr>
              <a:t>?</a:t>
            </a:r>
          </a:p>
        </p:txBody>
      </p:sp>
      <p:sp>
        <p:nvSpPr>
          <p:cNvPr id="3" name="Content Placeholder 2"/>
          <p:cNvSpPr>
            <a:spLocks noGrp="1"/>
          </p:cNvSpPr>
          <p:nvPr>
            <p:ph idx="1"/>
          </p:nvPr>
        </p:nvSpPr>
        <p:spPr>
          <a:xfrm>
            <a:off x="457200" y="1417637"/>
            <a:ext cx="8229600" cy="4525963"/>
          </a:xfrm>
        </p:spPr>
        <p:txBody>
          <a:bodyPr>
            <a:noAutofit/>
          </a:bodyPr>
          <a:lstStyle/>
          <a:p>
            <a:pPr algn="just">
              <a:lnSpc>
                <a:spcPct val="80000"/>
              </a:lnSpc>
            </a:pPr>
            <a:r>
              <a:rPr lang="en-US" sz="2000" dirty="0">
                <a:cs typeface="Times New Roman" pitchFamily="18" charset="0"/>
              </a:rPr>
              <a:t>A national association created to serve as a connecting link between individual State Geological Licensing Boards.</a:t>
            </a:r>
          </a:p>
          <a:p>
            <a:pPr algn="just">
              <a:lnSpc>
                <a:spcPct val="80000"/>
              </a:lnSpc>
            </a:pPr>
            <a:endParaRPr lang="en-US" sz="2000" dirty="0">
              <a:cs typeface="Times New Roman" pitchFamily="18" charset="0"/>
            </a:endParaRPr>
          </a:p>
          <a:p>
            <a:pPr algn="just">
              <a:lnSpc>
                <a:spcPct val="80000"/>
              </a:lnSpc>
            </a:pPr>
            <a:r>
              <a:rPr lang="en-US" sz="2000" dirty="0">
                <a:cs typeface="Times New Roman" pitchFamily="18" charset="0"/>
              </a:rPr>
              <a:t>Through its committees, ASBOG® evaluates and provides guidance on matters of common interest to Member Boards including criteria for registration (such as formal education, work experience, ethics, etc.), testing, examination waivers, “grandfathering”, and reciprocity.</a:t>
            </a:r>
          </a:p>
          <a:p>
            <a:pPr algn="just">
              <a:lnSpc>
                <a:spcPct val="80000"/>
              </a:lnSpc>
            </a:pPr>
            <a:endParaRPr lang="en-US" sz="2000" dirty="0">
              <a:cs typeface="Times New Roman" pitchFamily="18" charset="0"/>
            </a:endParaRPr>
          </a:p>
          <a:p>
            <a:pPr algn="just">
              <a:lnSpc>
                <a:spcPct val="80000"/>
              </a:lnSpc>
            </a:pPr>
            <a:r>
              <a:rPr lang="en-US" sz="2000" dirty="0">
                <a:cs typeface="Times New Roman" pitchFamily="18" charset="0"/>
              </a:rPr>
              <a:t>We create and rigorously maintain national examinations to evaluate minimum competency to practice geology.</a:t>
            </a:r>
          </a:p>
          <a:p>
            <a:pPr algn="just">
              <a:lnSpc>
                <a:spcPct val="80000"/>
              </a:lnSpc>
            </a:pPr>
            <a:endParaRPr lang="en-US" sz="2000" dirty="0">
              <a:cs typeface="Times New Roman" pitchFamily="18" charset="0"/>
            </a:endParaRPr>
          </a:p>
          <a:p>
            <a:pPr algn="just">
              <a:lnSpc>
                <a:spcPct val="80000"/>
              </a:lnSpc>
            </a:pPr>
            <a:r>
              <a:rPr lang="en-US" sz="2000" dirty="0">
                <a:cs typeface="Times New Roman" pitchFamily="18" charset="0"/>
              </a:rPr>
              <a:t>Via a “Model Law” and direct contact, ASBOG® assists those states wishing to formulate licensing legislation and regulations.</a:t>
            </a:r>
          </a:p>
          <a:p>
            <a:pPr algn="just">
              <a:lnSpc>
                <a:spcPct val="80000"/>
              </a:lnSpc>
            </a:pPr>
            <a:endParaRPr lang="en-US" sz="2000" dirty="0">
              <a:cs typeface="Times New Roman" pitchFamily="18" charset="0"/>
            </a:endParaRPr>
          </a:p>
          <a:p>
            <a:pPr algn="just">
              <a:lnSpc>
                <a:spcPct val="80000"/>
              </a:lnSpc>
            </a:pPr>
            <a:r>
              <a:rPr lang="en-US" sz="2000" dirty="0">
                <a:cs typeface="Times New Roman" pitchFamily="18" charset="0"/>
              </a:rPr>
              <a:t>ASBOG® promotes cooperative licensure throughout the United States through the equalization of registration and licensing requirements.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6019800"/>
            <a:ext cx="5624384" cy="732342"/>
          </a:xfrm>
          <a:prstGeom prst="rect">
            <a:avLst/>
          </a:prstGeom>
        </p:spPr>
      </p:pic>
    </p:spTree>
    <p:extLst>
      <p:ext uri="{BB962C8B-B14F-4D97-AF65-F5344CB8AC3E}">
        <p14:creationId xmlns:p14="http://schemas.microsoft.com/office/powerpoint/2010/main" val="2375229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chemeClr val="tx2">
                    <a:lumMod val="60000"/>
                    <a:lumOff val="40000"/>
                  </a:schemeClr>
                </a:solidFill>
                <a:latin typeface="Times New Roman" panose="02020603050405020304" pitchFamily="18" charset="0"/>
                <a:cs typeface="Times New Roman" panose="02020603050405020304" pitchFamily="18" charset="0"/>
              </a:rPr>
              <a:t>ASBOG</a:t>
            </a:r>
            <a:r>
              <a:rPr lang="en-US" sz="4000" baseline="30000" dirty="0">
                <a:solidFill>
                  <a:schemeClr val="tx2">
                    <a:lumMod val="60000"/>
                    <a:lumOff val="40000"/>
                  </a:schemeClr>
                </a:solidFill>
                <a:latin typeface="Times New Roman" panose="02020603050405020304" pitchFamily="18" charset="0"/>
                <a:cs typeface="Times New Roman" panose="02020603050405020304" pitchFamily="18" charset="0"/>
              </a:rPr>
              <a:t>®</a:t>
            </a:r>
            <a:r>
              <a:rPr lang="en-US" sz="4000" dirty="0">
                <a:solidFill>
                  <a:schemeClr val="tx2">
                    <a:lumMod val="60000"/>
                    <a:lumOff val="40000"/>
                  </a:schemeClr>
                </a:solidFill>
                <a:latin typeface="Times New Roman" panose="02020603050405020304" pitchFamily="18" charset="0"/>
                <a:cs typeface="Times New Roman" panose="02020603050405020304" pitchFamily="18" charset="0"/>
              </a:rPr>
              <a:t> Test Development Process</a:t>
            </a:r>
            <a:br>
              <a:rPr lang="en-US" sz="4000" dirty="0">
                <a:solidFill>
                  <a:schemeClr val="tx2">
                    <a:lumMod val="60000"/>
                    <a:lumOff val="40000"/>
                  </a:schemeClr>
                </a:solidFill>
                <a:latin typeface="Times New Roman" panose="02020603050405020304" pitchFamily="18" charset="0"/>
                <a:cs typeface="Times New Roman" panose="02020603050405020304" pitchFamily="18" charset="0"/>
              </a:rPr>
            </a:br>
            <a:r>
              <a:rPr lang="en-US" sz="4000" dirty="0">
                <a:solidFill>
                  <a:schemeClr val="tx2">
                    <a:lumMod val="60000"/>
                    <a:lumOff val="40000"/>
                  </a:schemeClr>
                </a:solidFill>
                <a:latin typeface="Times New Roman" panose="02020603050405020304" pitchFamily="18" charset="0"/>
                <a:cs typeface="Times New Roman" panose="02020603050405020304" pitchFamily="18" charset="0"/>
              </a:rPr>
              <a:t> Cut-off Scores</a:t>
            </a:r>
          </a:p>
        </p:txBody>
      </p:sp>
      <p:sp>
        <p:nvSpPr>
          <p:cNvPr id="3" name="Content Placeholder 2"/>
          <p:cNvSpPr>
            <a:spLocks noGrp="1"/>
          </p:cNvSpPr>
          <p:nvPr>
            <p:ph idx="1"/>
          </p:nvPr>
        </p:nvSpPr>
        <p:spPr>
          <a:xfrm>
            <a:off x="456129" y="1656889"/>
            <a:ext cx="8229600" cy="3395356"/>
          </a:xfrm>
        </p:spPr>
        <p:txBody>
          <a:bodyPr>
            <a:normAutofit lnSpcReduction="10000"/>
          </a:bodyPr>
          <a:lstStyle/>
          <a:p>
            <a:pPr>
              <a:buNone/>
            </a:pPr>
            <a:endParaRPr lang="en-US" sz="1500" b="1" dirty="0">
              <a:solidFill>
                <a:schemeClr val="bg1"/>
              </a:solidFill>
              <a:latin typeface="Palatino Linotype" pitchFamily="18" charset="0"/>
            </a:endParaRPr>
          </a:p>
          <a:p>
            <a:r>
              <a:rPr lang="en-US" sz="2000" dirty="0">
                <a:cs typeface="Times New Roman" panose="02020603050405020304" pitchFamily="18" charset="0"/>
              </a:rPr>
              <a:t>The passing scores on the FG and PG Examinations reflect </a:t>
            </a:r>
            <a:r>
              <a:rPr lang="en-US" sz="2000" i="1" u="sng" dirty="0">
                <a:cs typeface="Times New Roman" panose="02020603050405020304" pitchFamily="18" charset="0"/>
              </a:rPr>
              <a:t>minimum competency</a:t>
            </a:r>
            <a:r>
              <a:rPr lang="en-US" sz="2000" dirty="0">
                <a:cs typeface="Times New Roman" panose="02020603050405020304" pitchFamily="18" charset="0"/>
              </a:rPr>
              <a:t> and are determined using a criterion-referenced procedure. </a:t>
            </a:r>
          </a:p>
          <a:p>
            <a:endParaRPr lang="en-US" sz="2000" dirty="0">
              <a:cs typeface="Times New Roman" panose="02020603050405020304" pitchFamily="18" charset="0"/>
            </a:endParaRPr>
          </a:p>
          <a:p>
            <a:r>
              <a:rPr lang="en-US" sz="2000" dirty="0">
                <a:cs typeface="Times New Roman" panose="02020603050405020304" pitchFamily="18" charset="0"/>
              </a:rPr>
              <a:t>The COE evaluates the difficulty levels of the examination items in relation to minimum competency in establishing cut-off scores that reflect minimum competency.</a:t>
            </a:r>
          </a:p>
          <a:p>
            <a:pPr>
              <a:buNone/>
            </a:pPr>
            <a:endParaRPr lang="en-US" sz="2000" dirty="0">
              <a:cs typeface="Times New Roman" panose="02020603050405020304" pitchFamily="18" charset="0"/>
            </a:endParaRPr>
          </a:p>
          <a:p>
            <a:r>
              <a:rPr lang="en-US" sz="2000" dirty="0">
                <a:cs typeface="Times New Roman" panose="02020603050405020304" pitchFamily="18" charset="0"/>
              </a:rPr>
              <a:t>Passing scores are adjusted (scaled) based on the difficulty level of each examination so that candidates have approximately the same probability of passing any version of the examinations. </a:t>
            </a:r>
          </a:p>
          <a:p>
            <a:pPr>
              <a:buNone/>
            </a:pPr>
            <a:endParaRPr lang="en-US" sz="1050" u="sng" dirty="0">
              <a:solidFill>
                <a:schemeClr val="bg1"/>
              </a:solidFill>
              <a:latin typeface="Palatino Linotype" pitchFamily="18" charset="0"/>
            </a:endParaRPr>
          </a:p>
        </p:txBody>
      </p:sp>
      <p:pic>
        <p:nvPicPr>
          <p:cNvPr id="4" name="Picture 3">
            <a:extLst>
              <a:ext uri="{FF2B5EF4-FFF2-40B4-BE49-F238E27FC236}">
                <a16:creationId xmlns:a16="http://schemas.microsoft.com/office/drawing/2014/main" id="{97E1179E-4D02-4C5E-97CD-56EB9A0B4A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6019800"/>
            <a:ext cx="5624384" cy="732342"/>
          </a:xfrm>
          <a:prstGeom prst="rect">
            <a:avLst/>
          </a:prstGeom>
        </p:spPr>
      </p:pic>
    </p:spTree>
    <p:extLst>
      <p:ext uri="{BB962C8B-B14F-4D97-AF65-F5344CB8AC3E}">
        <p14:creationId xmlns:p14="http://schemas.microsoft.com/office/powerpoint/2010/main" val="3359478848"/>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6019800"/>
            <a:ext cx="5624384" cy="732342"/>
          </a:xfrm>
          <a:prstGeom prst="rect">
            <a:avLst/>
          </a:prstGeom>
        </p:spPr>
      </p:pic>
      <p:pic>
        <p:nvPicPr>
          <p:cNvPr id="3" name="Picture 2">
            <a:extLst>
              <a:ext uri="{FF2B5EF4-FFF2-40B4-BE49-F238E27FC236}">
                <a16:creationId xmlns:a16="http://schemas.microsoft.com/office/drawing/2014/main" id="{480DFB2C-438E-42F0-A7A4-5724B15CAF98}"/>
              </a:ext>
            </a:extLst>
          </p:cNvPr>
          <p:cNvPicPr>
            <a:picLocks noChangeAspect="1"/>
          </p:cNvPicPr>
          <p:nvPr/>
        </p:nvPicPr>
        <p:blipFill>
          <a:blip r:embed="rId3"/>
          <a:stretch>
            <a:fillRect/>
          </a:stretch>
        </p:blipFill>
        <p:spPr>
          <a:xfrm>
            <a:off x="177618" y="241673"/>
            <a:ext cx="8621948" cy="6374654"/>
          </a:xfrm>
          <a:prstGeom prst="rect">
            <a:avLst/>
          </a:prstGeom>
        </p:spPr>
      </p:pic>
    </p:spTree>
    <p:extLst>
      <p:ext uri="{BB962C8B-B14F-4D97-AF65-F5344CB8AC3E}">
        <p14:creationId xmlns:p14="http://schemas.microsoft.com/office/powerpoint/2010/main" val="876673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6019800"/>
            <a:ext cx="5624384" cy="732342"/>
          </a:xfrm>
          <a:prstGeom prst="rect">
            <a:avLst/>
          </a:prstGeom>
        </p:spPr>
      </p:pic>
      <p:pic>
        <p:nvPicPr>
          <p:cNvPr id="3" name="Picture 2">
            <a:extLst>
              <a:ext uri="{FF2B5EF4-FFF2-40B4-BE49-F238E27FC236}">
                <a16:creationId xmlns:a16="http://schemas.microsoft.com/office/drawing/2014/main" id="{FDED8FC8-5AEA-48AF-9DA2-E7A210D3CA68}"/>
              </a:ext>
            </a:extLst>
          </p:cNvPr>
          <p:cNvPicPr>
            <a:picLocks noChangeAspect="1"/>
          </p:cNvPicPr>
          <p:nvPr/>
        </p:nvPicPr>
        <p:blipFill>
          <a:blip r:embed="rId3"/>
          <a:stretch>
            <a:fillRect/>
          </a:stretch>
        </p:blipFill>
        <p:spPr>
          <a:xfrm>
            <a:off x="457200" y="0"/>
            <a:ext cx="8229600" cy="6159090"/>
          </a:xfrm>
          <a:prstGeom prst="rect">
            <a:avLst/>
          </a:prstGeom>
        </p:spPr>
      </p:pic>
    </p:spTree>
    <p:extLst>
      <p:ext uri="{BB962C8B-B14F-4D97-AF65-F5344CB8AC3E}">
        <p14:creationId xmlns:p14="http://schemas.microsoft.com/office/powerpoint/2010/main" val="2706042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6019800"/>
            <a:ext cx="5624384" cy="732342"/>
          </a:xfrm>
          <a:prstGeom prst="rect">
            <a:avLst/>
          </a:prstGeom>
        </p:spPr>
      </p:pic>
      <p:pic>
        <p:nvPicPr>
          <p:cNvPr id="3" name="Picture 2">
            <a:extLst>
              <a:ext uri="{FF2B5EF4-FFF2-40B4-BE49-F238E27FC236}">
                <a16:creationId xmlns:a16="http://schemas.microsoft.com/office/drawing/2014/main" id="{838C0E91-C026-42D5-ADD7-9782EDCF80C3}"/>
              </a:ext>
            </a:extLst>
          </p:cNvPr>
          <p:cNvPicPr>
            <a:picLocks noChangeAspect="1"/>
          </p:cNvPicPr>
          <p:nvPr/>
        </p:nvPicPr>
        <p:blipFill>
          <a:blip r:embed="rId3"/>
          <a:stretch>
            <a:fillRect/>
          </a:stretch>
        </p:blipFill>
        <p:spPr>
          <a:xfrm>
            <a:off x="838200" y="0"/>
            <a:ext cx="7716622" cy="6276442"/>
          </a:xfrm>
          <a:prstGeom prst="rect">
            <a:avLst/>
          </a:prstGeom>
        </p:spPr>
      </p:pic>
    </p:spTree>
    <p:extLst>
      <p:ext uri="{BB962C8B-B14F-4D97-AF65-F5344CB8AC3E}">
        <p14:creationId xmlns:p14="http://schemas.microsoft.com/office/powerpoint/2010/main" val="1870348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6019800"/>
            <a:ext cx="5624384" cy="732342"/>
          </a:xfrm>
          <a:prstGeom prst="rect">
            <a:avLst/>
          </a:prstGeom>
        </p:spPr>
      </p:pic>
      <p:pic>
        <p:nvPicPr>
          <p:cNvPr id="3" name="Picture 2">
            <a:extLst>
              <a:ext uri="{FF2B5EF4-FFF2-40B4-BE49-F238E27FC236}">
                <a16:creationId xmlns:a16="http://schemas.microsoft.com/office/drawing/2014/main" id="{EFB1A9C0-4099-44E1-9778-F03BE6C2EE99}"/>
              </a:ext>
            </a:extLst>
          </p:cNvPr>
          <p:cNvPicPr>
            <a:picLocks noChangeAspect="1"/>
          </p:cNvPicPr>
          <p:nvPr/>
        </p:nvPicPr>
        <p:blipFill>
          <a:blip r:embed="rId3"/>
          <a:stretch>
            <a:fillRect/>
          </a:stretch>
        </p:blipFill>
        <p:spPr>
          <a:xfrm>
            <a:off x="914400" y="78296"/>
            <a:ext cx="6850685" cy="5854598"/>
          </a:xfrm>
          <a:prstGeom prst="rect">
            <a:avLst/>
          </a:prstGeom>
        </p:spPr>
      </p:pic>
    </p:spTree>
    <p:extLst>
      <p:ext uri="{BB962C8B-B14F-4D97-AF65-F5344CB8AC3E}">
        <p14:creationId xmlns:p14="http://schemas.microsoft.com/office/powerpoint/2010/main" val="620177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6019800"/>
            <a:ext cx="5624384" cy="732342"/>
          </a:xfrm>
          <a:prstGeom prst="rect">
            <a:avLst/>
          </a:prstGeom>
        </p:spPr>
      </p:pic>
      <p:pic>
        <p:nvPicPr>
          <p:cNvPr id="2" name="Picture 1">
            <a:extLst>
              <a:ext uri="{FF2B5EF4-FFF2-40B4-BE49-F238E27FC236}">
                <a16:creationId xmlns:a16="http://schemas.microsoft.com/office/drawing/2014/main" id="{CD7B8EDB-E275-46F2-8E36-BE9684B6DA92}"/>
              </a:ext>
            </a:extLst>
          </p:cNvPr>
          <p:cNvPicPr>
            <a:picLocks noChangeAspect="1"/>
          </p:cNvPicPr>
          <p:nvPr/>
        </p:nvPicPr>
        <p:blipFill rotWithShape="1">
          <a:blip r:embed="rId3"/>
          <a:srcRect t="5359"/>
          <a:stretch/>
        </p:blipFill>
        <p:spPr>
          <a:xfrm>
            <a:off x="685800" y="457200"/>
            <a:ext cx="7413498" cy="5697560"/>
          </a:xfrm>
          <a:prstGeom prst="rect">
            <a:avLst/>
          </a:prstGeom>
        </p:spPr>
      </p:pic>
    </p:spTree>
    <p:extLst>
      <p:ext uri="{BB962C8B-B14F-4D97-AF65-F5344CB8AC3E}">
        <p14:creationId xmlns:p14="http://schemas.microsoft.com/office/powerpoint/2010/main" val="1710809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6019800"/>
            <a:ext cx="5624384" cy="732342"/>
          </a:xfrm>
          <a:prstGeom prst="rect">
            <a:avLst/>
          </a:prstGeom>
        </p:spPr>
      </p:pic>
      <p:pic>
        <p:nvPicPr>
          <p:cNvPr id="2" name="Picture 1">
            <a:extLst>
              <a:ext uri="{FF2B5EF4-FFF2-40B4-BE49-F238E27FC236}">
                <a16:creationId xmlns:a16="http://schemas.microsoft.com/office/drawing/2014/main" id="{7D06962C-7620-4B52-BB4F-2FB6875EFEE8}"/>
              </a:ext>
            </a:extLst>
          </p:cNvPr>
          <p:cNvPicPr>
            <a:picLocks noChangeAspect="1"/>
          </p:cNvPicPr>
          <p:nvPr/>
        </p:nvPicPr>
        <p:blipFill rotWithShape="1">
          <a:blip r:embed="rId3"/>
          <a:srcRect t="6869" b="3031"/>
          <a:stretch/>
        </p:blipFill>
        <p:spPr>
          <a:xfrm>
            <a:off x="228600" y="7620"/>
            <a:ext cx="8165592" cy="5974463"/>
          </a:xfrm>
          <a:prstGeom prst="rect">
            <a:avLst/>
          </a:prstGeom>
        </p:spPr>
      </p:pic>
    </p:spTree>
    <p:extLst>
      <p:ext uri="{BB962C8B-B14F-4D97-AF65-F5344CB8AC3E}">
        <p14:creationId xmlns:p14="http://schemas.microsoft.com/office/powerpoint/2010/main" val="1906645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1471"/>
          </a:xfrm>
        </p:spPr>
        <p:txBody>
          <a:bodyPr>
            <a:normAutofit fontScale="90000"/>
          </a:bodyPr>
          <a:lstStyle/>
          <a:p>
            <a:r>
              <a:rPr lang="en-US" dirty="0">
                <a:solidFill>
                  <a:srgbClr val="0070C0"/>
                </a:solidFill>
                <a:latin typeface="Times New Roman" pitchFamily="18" charset="0"/>
                <a:cs typeface="Times New Roman" pitchFamily="18" charset="0"/>
              </a:rPr>
              <a:t>Using the FG as an Assessment Tool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6019800"/>
            <a:ext cx="5624384" cy="732342"/>
          </a:xfrm>
          <a:prstGeom prst="rect">
            <a:avLst/>
          </a:prstGeom>
        </p:spPr>
      </p:pic>
      <p:sp>
        <p:nvSpPr>
          <p:cNvPr id="5" name="TextBox 4"/>
          <p:cNvSpPr txBox="1"/>
          <p:nvPr/>
        </p:nvSpPr>
        <p:spPr>
          <a:xfrm>
            <a:off x="838200" y="1524000"/>
            <a:ext cx="7620000" cy="4339650"/>
          </a:xfrm>
          <a:prstGeom prst="rect">
            <a:avLst/>
          </a:prstGeom>
          <a:noFill/>
        </p:spPr>
        <p:txBody>
          <a:bodyPr wrap="square" rtlCol="0">
            <a:spAutoFit/>
          </a:bodyPr>
          <a:lstStyle/>
          <a:p>
            <a:pPr marL="342900" indent="-342900">
              <a:buFont typeface="Arial" panose="020B0604020202020204" pitchFamily="34" charset="0"/>
              <a:buChar char="•"/>
            </a:pPr>
            <a:r>
              <a:rPr lang="en-US" sz="2400" dirty="0"/>
              <a:t>Program Review with Accrediting Agencies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Curriculum Development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Curriculum Assessment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Curriculum Modifications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Exit Exam vs. Assessment Exam?</a:t>
            </a:r>
          </a:p>
          <a:p>
            <a:pPr marL="342900" indent="-342900">
              <a:buFont typeface="Arial" panose="020B0604020202020204" pitchFamily="34" charset="0"/>
              <a:buChar char="•"/>
            </a:pPr>
            <a:endParaRPr lang="en-US" sz="2000" dirty="0"/>
          </a:p>
          <a:p>
            <a:endParaRPr lang="en-US" sz="2000" dirty="0"/>
          </a:p>
          <a:p>
            <a:pPr marL="342900" indent="-342900">
              <a:buFont typeface="Wingdings" pitchFamily="2" charset="2"/>
              <a:buChar char="ü"/>
            </a:pPr>
            <a:endParaRPr lang="en-US" sz="2000" dirty="0"/>
          </a:p>
        </p:txBody>
      </p:sp>
    </p:spTree>
    <p:extLst>
      <p:ext uri="{BB962C8B-B14F-4D97-AF65-F5344CB8AC3E}">
        <p14:creationId xmlns:p14="http://schemas.microsoft.com/office/powerpoint/2010/main" val="200297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6019800"/>
            <a:ext cx="5624384" cy="732342"/>
          </a:xfrm>
          <a:prstGeom prst="rect">
            <a:avLst/>
          </a:prstGeom>
        </p:spPr>
      </p:pic>
      <p:sp>
        <p:nvSpPr>
          <p:cNvPr id="2" name="Title 1"/>
          <p:cNvSpPr>
            <a:spLocks noGrp="1"/>
          </p:cNvSpPr>
          <p:nvPr>
            <p:ph type="title"/>
          </p:nvPr>
        </p:nvSpPr>
        <p:spPr>
          <a:xfrm>
            <a:off x="304800" y="274638"/>
            <a:ext cx="8382000" cy="811471"/>
          </a:xfrm>
        </p:spPr>
        <p:txBody>
          <a:bodyPr>
            <a:normAutofit fontScale="90000"/>
          </a:bodyPr>
          <a:lstStyle/>
          <a:p>
            <a:r>
              <a:rPr lang="en-US" dirty="0">
                <a:solidFill>
                  <a:srgbClr val="0070C0"/>
                </a:solidFill>
                <a:latin typeface="Times New Roman" pitchFamily="18" charset="0"/>
                <a:cs typeface="Times New Roman" pitchFamily="18" charset="0"/>
              </a:rPr>
              <a:t>Curriculum Performance Assessment Tool (CPAT)</a:t>
            </a:r>
          </a:p>
        </p:txBody>
      </p:sp>
      <p:sp>
        <p:nvSpPr>
          <p:cNvPr id="6" name="TextBox 5"/>
          <p:cNvSpPr txBox="1"/>
          <p:nvPr/>
        </p:nvSpPr>
        <p:spPr>
          <a:xfrm>
            <a:off x="838200" y="1447800"/>
            <a:ext cx="7620000" cy="4093428"/>
          </a:xfrm>
          <a:prstGeom prst="rect">
            <a:avLst/>
          </a:prstGeom>
          <a:noFill/>
        </p:spPr>
        <p:txBody>
          <a:bodyPr wrap="square" rtlCol="0">
            <a:spAutoFit/>
          </a:bodyPr>
          <a:lstStyle/>
          <a:p>
            <a:pPr marL="342900" indent="-342900">
              <a:buFont typeface="Arial" panose="020B0604020202020204" pitchFamily="34" charset="0"/>
              <a:buChar char="•"/>
            </a:pPr>
            <a:r>
              <a:rPr lang="en-US" sz="2000" dirty="0">
                <a:cs typeface="Times New Roman" pitchFamily="18" charset="0"/>
              </a:rPr>
              <a:t>Demographic data collected on bubble sheet starting in March 2008</a:t>
            </a:r>
          </a:p>
          <a:p>
            <a:pPr marL="342900" indent="-342900">
              <a:buFont typeface="Arial" panose="020B0604020202020204" pitchFamily="34" charset="0"/>
              <a:buChar char="•"/>
            </a:pPr>
            <a:r>
              <a:rPr lang="en-US" sz="2000" dirty="0">
                <a:cs typeface="Times New Roman" pitchFamily="18" charset="0"/>
              </a:rPr>
              <a:t>CPAT is an assessment graphic application that streamlines the statistical analysis of the FG examination data</a:t>
            </a:r>
          </a:p>
          <a:p>
            <a:pPr marL="342900" indent="-342900">
              <a:buFont typeface="Arial" panose="020B0604020202020204" pitchFamily="34" charset="0"/>
              <a:buChar char="•"/>
            </a:pPr>
            <a:r>
              <a:rPr lang="en-US" sz="2000" dirty="0">
                <a:cs typeface="Times New Roman" pitchFamily="18" charset="0"/>
              </a:rPr>
              <a:t>ASBOG</a:t>
            </a:r>
            <a:r>
              <a:rPr lang="en-US" sz="2000" baseline="30000" dirty="0">
                <a:cs typeface="Times New Roman" pitchFamily="18" charset="0"/>
              </a:rPr>
              <a:t>®</a:t>
            </a:r>
            <a:r>
              <a:rPr lang="en-US" sz="2000" dirty="0">
                <a:cs typeface="Times New Roman" pitchFamily="18" charset="0"/>
              </a:rPr>
              <a:t> cannot release candidates' scores because these are confidential material that can only be released to the ASBOG</a:t>
            </a:r>
            <a:r>
              <a:rPr lang="en-US" sz="2000" baseline="30000" dirty="0">
                <a:cs typeface="Times New Roman" pitchFamily="18" charset="0"/>
              </a:rPr>
              <a:t>®</a:t>
            </a:r>
            <a:r>
              <a:rPr lang="en-US" sz="2000" dirty="0">
                <a:cs typeface="Times New Roman" pitchFamily="18" charset="0"/>
              </a:rPr>
              <a:t> Member Boards.  However, ASBOG</a:t>
            </a:r>
            <a:r>
              <a:rPr lang="en-US" sz="2000" baseline="30000" dirty="0">
                <a:cs typeface="Times New Roman" pitchFamily="18" charset="0"/>
              </a:rPr>
              <a:t>®</a:t>
            </a:r>
            <a:r>
              <a:rPr lang="en-US" sz="2000" dirty="0">
                <a:cs typeface="Times New Roman" pitchFamily="18" charset="0"/>
              </a:rPr>
              <a:t> can provide aggregate data (not individual candidate scores) to schools that have 10 or more exams (March 2008 – March 2021)</a:t>
            </a:r>
          </a:p>
          <a:p>
            <a:pPr marL="342900" indent="-342900">
              <a:buFont typeface="Arial" panose="020B0604020202020204" pitchFamily="34" charset="0"/>
              <a:buChar char="•"/>
            </a:pPr>
            <a:r>
              <a:rPr lang="en-US" sz="2000" dirty="0">
                <a:cs typeface="Times New Roman" pitchFamily="18" charset="0"/>
              </a:rPr>
              <a:t>Currently there are more than 250 colleges/universities that have a large enough number of examinations (&gt;10) to have statistically valid datasets</a:t>
            </a: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864069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CEAC6-A4EE-457A-9AF4-B15026C3E32A}"/>
              </a:ext>
            </a:extLst>
          </p:cNvPr>
          <p:cNvSpPr>
            <a:spLocks noGrp="1"/>
          </p:cNvSpPr>
          <p:nvPr>
            <p:ph type="title"/>
          </p:nvPr>
        </p:nvSpPr>
        <p:spPr>
          <a:xfrm>
            <a:off x="457200" y="274638"/>
            <a:ext cx="8229600" cy="639762"/>
          </a:xfrm>
        </p:spPr>
        <p:txBody>
          <a:bodyPr>
            <a:normAutofit fontScale="90000"/>
          </a:bodyPr>
          <a:lstStyle/>
          <a:p>
            <a:r>
              <a:rPr lang="en-US" sz="4000" dirty="0">
                <a:solidFill>
                  <a:schemeClr val="tx2">
                    <a:lumMod val="60000"/>
                    <a:lumOff val="40000"/>
                  </a:schemeClr>
                </a:solidFill>
                <a:latin typeface="Times New Roman" panose="02020603050405020304" pitchFamily="18" charset="0"/>
                <a:cs typeface="Times New Roman" panose="02020603050405020304" pitchFamily="18" charset="0"/>
              </a:rPr>
              <a:t>Questions?</a:t>
            </a:r>
          </a:p>
        </p:txBody>
      </p:sp>
      <p:pic>
        <p:nvPicPr>
          <p:cNvPr id="5" name="Content Placeholder 4" descr="A picture containing grass, outdoor, sky, field&#10;&#10;Description automatically generated">
            <a:extLst>
              <a:ext uri="{FF2B5EF4-FFF2-40B4-BE49-F238E27FC236}">
                <a16:creationId xmlns:a16="http://schemas.microsoft.com/office/drawing/2014/main" id="{1FD482D1-AA12-45B9-B2D9-AAF5D381BA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8029" y="1600200"/>
            <a:ext cx="6027941" cy="4343399"/>
          </a:xfrm>
        </p:spPr>
      </p:pic>
    </p:spTree>
    <p:extLst>
      <p:ext uri="{BB962C8B-B14F-4D97-AF65-F5344CB8AC3E}">
        <p14:creationId xmlns:p14="http://schemas.microsoft.com/office/powerpoint/2010/main" val="888412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latin typeface="Times New Roman" pitchFamily="18" charset="0"/>
                <a:cs typeface="Times New Roman" pitchFamily="18" charset="0"/>
              </a:rPr>
              <a:t>What is ASBOG</a:t>
            </a:r>
            <a:r>
              <a:rPr lang="en-US" sz="3600" baseline="50000" dirty="0">
                <a:solidFill>
                  <a:srgbClr val="0070C0"/>
                </a:solidFill>
                <a:latin typeface="Times New Roman" pitchFamily="18" charset="0"/>
                <a:cs typeface="Times New Roman" pitchFamily="18" charset="0"/>
              </a:rPr>
              <a:t>® </a:t>
            </a:r>
            <a:r>
              <a:rPr lang="en-US" sz="3600" dirty="0">
                <a:solidFill>
                  <a:srgbClr val="0070C0"/>
                </a:solidFill>
                <a:latin typeface="Times New Roman" pitchFamily="18" charset="0"/>
                <a:cs typeface="Times New Roman" pitchFamily="18" charset="0"/>
              </a:rPr>
              <a:t>(</a:t>
            </a:r>
            <a:r>
              <a:rPr lang="en-US" sz="3600" dirty="0" err="1">
                <a:solidFill>
                  <a:srgbClr val="0070C0"/>
                </a:solidFill>
                <a:latin typeface="Times New Roman" pitchFamily="18" charset="0"/>
                <a:cs typeface="Times New Roman" pitchFamily="18" charset="0"/>
              </a:rPr>
              <a:t>con’t</a:t>
            </a:r>
            <a:r>
              <a:rPr lang="en-US" sz="3600" dirty="0">
                <a:solidFill>
                  <a:srgbClr val="0070C0"/>
                </a:solidFill>
                <a:latin typeface="Times New Roman" pitchFamily="18" charset="0"/>
                <a:cs typeface="Times New Roman" pitchFamily="18" charset="0"/>
              </a:rPr>
              <a:t>)</a:t>
            </a:r>
            <a:r>
              <a:rPr lang="en-US" dirty="0">
                <a:solidFill>
                  <a:srgbClr val="0070C0"/>
                </a:solidFill>
                <a:latin typeface="Times New Roman" pitchFamily="18" charset="0"/>
                <a:cs typeface="Times New Roman" pitchFamily="18" charset="0"/>
              </a:rPr>
              <a:t>?</a:t>
            </a:r>
          </a:p>
        </p:txBody>
      </p:sp>
      <p:sp>
        <p:nvSpPr>
          <p:cNvPr id="3" name="Content Placeholder 2"/>
          <p:cNvSpPr>
            <a:spLocks noGrp="1"/>
          </p:cNvSpPr>
          <p:nvPr>
            <p:ph idx="1"/>
          </p:nvPr>
        </p:nvSpPr>
        <p:spPr>
          <a:xfrm>
            <a:off x="457200" y="1417637"/>
            <a:ext cx="8229600" cy="4525963"/>
          </a:xfrm>
        </p:spPr>
        <p:txBody>
          <a:bodyPr>
            <a:noAutofit/>
          </a:bodyPr>
          <a:lstStyle/>
          <a:p>
            <a:pPr algn="just">
              <a:lnSpc>
                <a:spcPct val="80000"/>
              </a:lnSpc>
            </a:pPr>
            <a:r>
              <a:rPr lang="en-US" sz="2000" dirty="0">
                <a:cs typeface="Times New Roman" pitchFamily="18" charset="0"/>
              </a:rPr>
              <a:t>ASBOG® should perhaps be known as the National Association of INDIVIDUAL State Boards of Geology to emphasize our role as the link between independent state geology boards.</a:t>
            </a:r>
          </a:p>
          <a:p>
            <a:pPr algn="just">
              <a:lnSpc>
                <a:spcPct val="80000"/>
              </a:lnSpc>
            </a:pPr>
            <a:endParaRPr lang="en-US" sz="2000" dirty="0">
              <a:cs typeface="Times New Roman" pitchFamily="18" charset="0"/>
            </a:endParaRPr>
          </a:p>
          <a:p>
            <a:pPr algn="just">
              <a:lnSpc>
                <a:spcPct val="80000"/>
              </a:lnSpc>
            </a:pPr>
            <a:r>
              <a:rPr lang="en-US" sz="2000" dirty="0">
                <a:cs typeface="Times New Roman" pitchFamily="18" charset="0"/>
              </a:rPr>
              <a:t>Today, ASBOG® consists of 32 member states and Puerto Rico.</a:t>
            </a:r>
          </a:p>
          <a:p>
            <a:pPr algn="just">
              <a:lnSpc>
                <a:spcPct val="80000"/>
              </a:lnSpc>
            </a:pPr>
            <a:endParaRPr lang="en-US" sz="2000" dirty="0">
              <a:cs typeface="Times New Roman" pitchFamily="18" charset="0"/>
            </a:endParaRPr>
          </a:p>
          <a:p>
            <a:pPr algn="just">
              <a:lnSpc>
                <a:spcPct val="80000"/>
              </a:lnSpc>
            </a:pPr>
            <a:r>
              <a:rPr lang="en-US" sz="2000" dirty="0">
                <a:cs typeface="Times New Roman" pitchFamily="18" charset="0"/>
              </a:rPr>
              <a:t>Our member boards have issued over 45,000 licenses (some geologists hold licenses in more than one state).</a:t>
            </a:r>
          </a:p>
          <a:p>
            <a:pPr algn="just">
              <a:lnSpc>
                <a:spcPct val="80000"/>
              </a:lnSpc>
            </a:pPr>
            <a:endParaRPr lang="en-US" sz="2000" dirty="0">
              <a:cs typeface="Times New Roman" pitchFamily="18" charset="0"/>
            </a:endParaRPr>
          </a:p>
          <a:p>
            <a:pPr algn="just">
              <a:lnSpc>
                <a:spcPct val="80000"/>
              </a:lnSpc>
            </a:pPr>
            <a:r>
              <a:rPr lang="en-US" sz="2000" dirty="0">
                <a:cs typeface="Times New Roman" pitchFamily="18" charset="0"/>
              </a:rPr>
              <a:t>ASBOG® coordinates and cooperates with international organizations interested in reciprocal relationships.</a:t>
            </a:r>
          </a:p>
          <a:p>
            <a:pPr algn="just">
              <a:lnSpc>
                <a:spcPct val="80000"/>
              </a:lnSpc>
            </a:pPr>
            <a:endParaRPr lang="en-US" sz="2000" dirty="0">
              <a:cs typeface="Times New Roman" pitchFamily="18" charset="0"/>
            </a:endParaRPr>
          </a:p>
          <a:p>
            <a:pPr algn="just">
              <a:lnSpc>
                <a:spcPct val="80000"/>
              </a:lnSpc>
            </a:pPr>
            <a:r>
              <a:rPr lang="en-US" sz="2000" dirty="0">
                <a:cs typeface="Times New Roman" pitchFamily="18" charset="0"/>
              </a:rPr>
              <a:t>All activities of the national association are coordinated by the ASBOG® Executive Committee at its Douglasville, Georgia, headquarters.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6019800"/>
            <a:ext cx="5624384" cy="732342"/>
          </a:xfrm>
          <a:prstGeom prst="rect">
            <a:avLst/>
          </a:prstGeom>
        </p:spPr>
      </p:pic>
    </p:spTree>
    <p:extLst>
      <p:ext uri="{BB962C8B-B14F-4D97-AF65-F5344CB8AC3E}">
        <p14:creationId xmlns:p14="http://schemas.microsoft.com/office/powerpoint/2010/main" val="1092688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4CA37CF-109E-4F12-9085-8CC1F5B7762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81804" y="206190"/>
            <a:ext cx="7580391" cy="6445619"/>
          </a:xfrm>
          <a:prstGeom prst="rect">
            <a:avLst/>
          </a:prstGeom>
        </p:spPr>
      </p:pic>
    </p:spTree>
    <p:extLst>
      <p:ext uri="{BB962C8B-B14F-4D97-AF65-F5344CB8AC3E}">
        <p14:creationId xmlns:p14="http://schemas.microsoft.com/office/powerpoint/2010/main" val="413445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70C0"/>
                </a:solidFill>
                <a:latin typeface="Times New Roman" pitchFamily="18" charset="0"/>
                <a:cs typeface="Times New Roman" pitchFamily="18" charset="0"/>
              </a:rPr>
              <a:t>The ASBOG</a:t>
            </a:r>
            <a:r>
              <a:rPr lang="en-US" sz="3600" baseline="50000" dirty="0">
                <a:solidFill>
                  <a:srgbClr val="0070C0"/>
                </a:solidFill>
                <a:latin typeface="Times New Roman" pitchFamily="18" charset="0"/>
                <a:cs typeface="Times New Roman" pitchFamily="18" charset="0"/>
              </a:rPr>
              <a:t>® </a:t>
            </a:r>
            <a:r>
              <a:rPr lang="en-US" dirty="0">
                <a:solidFill>
                  <a:srgbClr val="0070C0"/>
                </a:solidFill>
                <a:latin typeface="Times New Roman" pitchFamily="18" charset="0"/>
                <a:cs typeface="Times New Roman" pitchFamily="18" charset="0"/>
              </a:rPr>
              <a:t>Competency </a:t>
            </a:r>
            <a:r>
              <a:rPr lang="en-US" sz="4900" dirty="0">
                <a:solidFill>
                  <a:srgbClr val="0070C0"/>
                </a:solidFill>
                <a:latin typeface="Times New Roman" pitchFamily="18" charset="0"/>
                <a:cs typeface="Times New Roman" pitchFamily="18" charset="0"/>
              </a:rPr>
              <a:t>Examinations</a:t>
            </a:r>
          </a:p>
        </p:txBody>
      </p:sp>
      <p:sp>
        <p:nvSpPr>
          <p:cNvPr id="3" name="Content Placeholder 2"/>
          <p:cNvSpPr>
            <a:spLocks noGrp="1"/>
          </p:cNvSpPr>
          <p:nvPr>
            <p:ph idx="1"/>
          </p:nvPr>
        </p:nvSpPr>
        <p:spPr>
          <a:xfrm>
            <a:off x="457200" y="1676400"/>
            <a:ext cx="8229600" cy="3962400"/>
          </a:xfrm>
        </p:spPr>
        <p:txBody>
          <a:bodyPr>
            <a:noAutofit/>
          </a:bodyPr>
          <a:lstStyle/>
          <a:p>
            <a:pPr algn="just">
              <a:lnSpc>
                <a:spcPct val="80000"/>
              </a:lnSpc>
            </a:pPr>
            <a:r>
              <a:rPr lang="en-US" sz="2000" dirty="0">
                <a:cs typeface="Times New Roman" pitchFamily="18" charset="0"/>
              </a:rPr>
              <a:t>ASBOG®’s mission is to promote professional geological competence and ethical practice to ensure that the health, safety, and welfare of the public are protected.</a:t>
            </a:r>
          </a:p>
          <a:p>
            <a:pPr algn="just">
              <a:lnSpc>
                <a:spcPct val="80000"/>
              </a:lnSpc>
            </a:pPr>
            <a:endParaRPr lang="en-US" sz="2000" dirty="0">
              <a:cs typeface="Times New Roman" pitchFamily="18" charset="0"/>
            </a:endParaRPr>
          </a:p>
          <a:p>
            <a:pPr algn="just">
              <a:lnSpc>
                <a:spcPct val="80000"/>
              </a:lnSpc>
            </a:pPr>
            <a:r>
              <a:rPr lang="en-US" sz="2000" dirty="0">
                <a:cs typeface="Times New Roman" pitchFamily="18" charset="0"/>
              </a:rPr>
              <a:t>Our licensure examinations provide the cornerstone quantitative metrics to accomplish that mission.</a:t>
            </a:r>
          </a:p>
          <a:p>
            <a:pPr algn="just">
              <a:lnSpc>
                <a:spcPct val="80000"/>
              </a:lnSpc>
            </a:pPr>
            <a:endParaRPr lang="en-US" sz="2000" dirty="0">
              <a:cs typeface="Times New Roman" pitchFamily="18" charset="0"/>
            </a:endParaRPr>
          </a:p>
          <a:p>
            <a:pPr algn="just">
              <a:lnSpc>
                <a:spcPct val="80000"/>
              </a:lnSpc>
            </a:pPr>
            <a:r>
              <a:rPr lang="en-US" sz="2000" dirty="0">
                <a:cs typeface="Times New Roman" pitchFamily="18" charset="0"/>
              </a:rPr>
              <a:t>Through its Council of Examiners (COE) and statisticians, ASBOG® has independently created two national geoscience examinations: the Fundamentals of Geology Exam (FG) and the Practice of Geology Exam (PG).</a:t>
            </a:r>
          </a:p>
          <a:p>
            <a:pPr algn="just">
              <a:lnSpc>
                <a:spcPct val="80000"/>
              </a:lnSpc>
            </a:pPr>
            <a:endParaRPr lang="en-US" sz="2000" dirty="0">
              <a:cs typeface="Times New Roman" pitchFamily="18" charset="0"/>
            </a:endParaRPr>
          </a:p>
          <a:p>
            <a:pPr algn="just">
              <a:lnSpc>
                <a:spcPct val="80000"/>
              </a:lnSpc>
            </a:pPr>
            <a:r>
              <a:rPr lang="en-US" sz="2000" dirty="0">
                <a:cs typeface="Times New Roman" pitchFamily="18" charset="0"/>
              </a:rPr>
              <a:t>ASBOG® maintains, administers, scores, and continually validates these examinations for the benefit of our member states.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5911034"/>
            <a:ext cx="5624384" cy="732342"/>
          </a:xfrm>
          <a:prstGeom prst="rect">
            <a:avLst/>
          </a:prstGeom>
        </p:spPr>
      </p:pic>
    </p:spTree>
    <p:extLst>
      <p:ext uri="{BB962C8B-B14F-4D97-AF65-F5344CB8AC3E}">
        <p14:creationId xmlns:p14="http://schemas.microsoft.com/office/powerpoint/2010/main" val="2551051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latin typeface="Times New Roman" pitchFamily="18" charset="0"/>
                <a:cs typeface="Times New Roman" pitchFamily="18" charset="0"/>
              </a:rPr>
              <a:t>Geologic Licensure</a:t>
            </a:r>
          </a:p>
        </p:txBody>
      </p:sp>
      <p:sp>
        <p:nvSpPr>
          <p:cNvPr id="3" name="Content Placeholder 2"/>
          <p:cNvSpPr>
            <a:spLocks noGrp="1"/>
          </p:cNvSpPr>
          <p:nvPr>
            <p:ph idx="1"/>
          </p:nvPr>
        </p:nvSpPr>
        <p:spPr>
          <a:xfrm>
            <a:off x="457200" y="1524000"/>
            <a:ext cx="8229600" cy="4343400"/>
          </a:xfrm>
        </p:spPr>
        <p:txBody>
          <a:bodyPr>
            <a:noAutofit/>
          </a:bodyPr>
          <a:lstStyle/>
          <a:p>
            <a:pPr>
              <a:lnSpc>
                <a:spcPct val="80000"/>
              </a:lnSpc>
            </a:pPr>
            <a:r>
              <a:rPr lang="en-US" sz="2400" dirty="0">
                <a:cs typeface="Times New Roman" pitchFamily="18" charset="0"/>
              </a:rPr>
              <a:t>“Public practice of geology" means providing geological services. Geological services include consultation, investigation, including the collection, removal and analysis of samples of minerals, rocks, fluids, gases and paleontological specimens, survey, evaluation, planning, mapping, inspection of work in the field of geology and the responsible supervision of work in the field of geology. </a:t>
            </a:r>
          </a:p>
          <a:p>
            <a:pPr>
              <a:lnSpc>
                <a:spcPct val="80000"/>
              </a:lnSpc>
            </a:pPr>
            <a:r>
              <a:rPr lang="en-US" sz="2400" dirty="0">
                <a:cs typeface="Times New Roman" pitchFamily="18" charset="0"/>
              </a:rPr>
              <a:t>The practice of geology means the practice of any branch of the profession of geology. </a:t>
            </a:r>
          </a:p>
          <a:p>
            <a:pPr algn="just">
              <a:lnSpc>
                <a:spcPct val="80000"/>
              </a:lnSpc>
            </a:pPr>
            <a:r>
              <a:rPr lang="en-US" sz="2400" dirty="0">
                <a:cs typeface="Times New Roman" pitchFamily="18" charset="0"/>
              </a:rPr>
              <a:t>Exemptions:</a:t>
            </a:r>
          </a:p>
          <a:p>
            <a:pPr lvl="1" algn="just">
              <a:lnSpc>
                <a:spcPct val="80000"/>
              </a:lnSpc>
            </a:pPr>
            <a:r>
              <a:rPr lang="en-US" sz="2400" i="1" dirty="0">
                <a:cs typeface="Times New Roman" pitchFamily="18" charset="0"/>
              </a:rPr>
              <a:t>Academia</a:t>
            </a:r>
          </a:p>
          <a:p>
            <a:pPr lvl="1" algn="just">
              <a:lnSpc>
                <a:spcPct val="80000"/>
              </a:lnSpc>
            </a:pPr>
            <a:r>
              <a:rPr lang="en-US" sz="2400" i="1" dirty="0">
                <a:cs typeface="Times New Roman" pitchFamily="18" charset="0"/>
              </a:rPr>
              <a:t>State and Federal Government</a:t>
            </a:r>
          </a:p>
          <a:p>
            <a:pPr lvl="1" algn="just">
              <a:lnSpc>
                <a:spcPct val="80000"/>
              </a:lnSpc>
            </a:pPr>
            <a:r>
              <a:rPr lang="en-US" sz="2400" i="1" dirty="0">
                <a:cs typeface="Times New Roman" pitchFamily="18" charset="0"/>
              </a:rPr>
              <a:t>Oil and Gas</a:t>
            </a:r>
          </a:p>
          <a:p>
            <a:pPr lvl="1" algn="just">
              <a:lnSpc>
                <a:spcPct val="80000"/>
              </a:lnSpc>
            </a:pPr>
            <a:endParaRPr lang="en-US" sz="24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6019800"/>
            <a:ext cx="5624384" cy="732342"/>
          </a:xfrm>
          <a:prstGeom prst="rect">
            <a:avLst/>
          </a:prstGeom>
        </p:spPr>
      </p:pic>
    </p:spTree>
    <p:extLst>
      <p:ext uri="{BB962C8B-B14F-4D97-AF65-F5344CB8AC3E}">
        <p14:creationId xmlns:p14="http://schemas.microsoft.com/office/powerpoint/2010/main" val="975689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92364-EEB0-49DE-A6FB-4840F9FF85D0}"/>
              </a:ext>
            </a:extLst>
          </p:cNvPr>
          <p:cNvSpPr>
            <a:spLocks noGrp="1"/>
          </p:cNvSpPr>
          <p:nvPr>
            <p:ph type="title"/>
          </p:nvPr>
        </p:nvSpPr>
        <p:spPr/>
        <p:txBody>
          <a:bodyPr>
            <a:normAutofit fontScale="90000"/>
          </a:bodyPr>
          <a:lstStyle/>
          <a:p>
            <a:r>
              <a:rPr lang="en-US" dirty="0">
                <a:solidFill>
                  <a:schemeClr val="tx2">
                    <a:lumMod val="60000"/>
                    <a:lumOff val="40000"/>
                  </a:schemeClr>
                </a:solidFill>
                <a:latin typeface="New times roman"/>
              </a:rPr>
              <a:t>Why States License Geologists</a:t>
            </a:r>
            <a:br>
              <a:rPr lang="en-US" dirty="0">
                <a:solidFill>
                  <a:schemeClr val="tx2">
                    <a:lumMod val="60000"/>
                    <a:lumOff val="40000"/>
                  </a:schemeClr>
                </a:solidFill>
                <a:latin typeface="New times roman"/>
              </a:rPr>
            </a:br>
            <a:r>
              <a:rPr lang="en-US" dirty="0">
                <a:solidFill>
                  <a:schemeClr val="tx2">
                    <a:lumMod val="60000"/>
                    <a:lumOff val="40000"/>
                  </a:schemeClr>
                </a:solidFill>
                <a:latin typeface="New times roman"/>
              </a:rPr>
              <a:t>Public Protection</a:t>
            </a:r>
          </a:p>
        </p:txBody>
      </p:sp>
      <p:sp>
        <p:nvSpPr>
          <p:cNvPr id="3" name="Content Placeholder 2">
            <a:extLst>
              <a:ext uri="{FF2B5EF4-FFF2-40B4-BE49-F238E27FC236}">
                <a16:creationId xmlns:a16="http://schemas.microsoft.com/office/drawing/2014/main" id="{91D456C5-DC6A-4ACA-9E1F-8DC1E4CAA720}"/>
              </a:ext>
            </a:extLst>
          </p:cNvPr>
          <p:cNvSpPr>
            <a:spLocks noGrp="1"/>
          </p:cNvSpPr>
          <p:nvPr>
            <p:ph idx="1"/>
          </p:nvPr>
        </p:nvSpPr>
        <p:spPr>
          <a:xfrm>
            <a:off x="457200" y="1621409"/>
            <a:ext cx="8229600" cy="4169791"/>
          </a:xfrm>
        </p:spPr>
        <p:txBody>
          <a:bodyPr>
            <a:normAutofit/>
          </a:bodyPr>
          <a:lstStyle/>
          <a:p>
            <a:r>
              <a:rPr lang="en-US" sz="2400" dirty="0"/>
              <a:t>Information from geoscience investigations is increasingly important to the public, industry, and local, state and federal government agencies</a:t>
            </a:r>
          </a:p>
          <a:p>
            <a:r>
              <a:rPr lang="en-US" sz="2400" dirty="0"/>
              <a:t>Licensure helps assure that geoscientists offering their services to the public are adequately trained, experienced, and competent</a:t>
            </a:r>
          </a:p>
          <a:p>
            <a:r>
              <a:rPr lang="en-US" sz="2400" dirty="0"/>
              <a:t>Many other professions with the potential to impact the physical, social or financial welfare of the public are regulated through licensure</a:t>
            </a:r>
          </a:p>
          <a:p>
            <a:endParaRPr lang="en-US" dirty="0"/>
          </a:p>
        </p:txBody>
      </p:sp>
      <p:pic>
        <p:nvPicPr>
          <p:cNvPr id="4" name="Picture 3">
            <a:extLst>
              <a:ext uri="{FF2B5EF4-FFF2-40B4-BE49-F238E27FC236}">
                <a16:creationId xmlns:a16="http://schemas.microsoft.com/office/drawing/2014/main" id="{A6B55FF2-14CD-4A7F-BF4E-42D1DBF5F6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6019800"/>
            <a:ext cx="5624384" cy="732342"/>
          </a:xfrm>
          <a:prstGeom prst="rect">
            <a:avLst/>
          </a:prstGeom>
        </p:spPr>
      </p:pic>
    </p:spTree>
    <p:extLst>
      <p:ext uri="{BB962C8B-B14F-4D97-AF65-F5344CB8AC3E}">
        <p14:creationId xmlns:p14="http://schemas.microsoft.com/office/powerpoint/2010/main" val="420641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US" sz="4000" dirty="0">
                <a:solidFill>
                  <a:srgbClr val="0070C0"/>
                </a:solidFill>
                <a:latin typeface="Times New Roman" pitchFamily="18" charset="0"/>
                <a:cs typeface="Times New Roman" pitchFamily="18" charset="0"/>
              </a:rPr>
              <a:t>General Requirements for Licensure by ASBOG</a:t>
            </a:r>
            <a:r>
              <a:rPr lang="en-US" sz="4000" baseline="50000" dirty="0">
                <a:solidFill>
                  <a:srgbClr val="0070C0"/>
                </a:solidFill>
                <a:latin typeface="Times New Roman" pitchFamily="18" charset="0"/>
                <a:cs typeface="Times New Roman" pitchFamily="18" charset="0"/>
              </a:rPr>
              <a:t>® </a:t>
            </a:r>
            <a:r>
              <a:rPr lang="en-US" sz="4000" dirty="0">
                <a:solidFill>
                  <a:srgbClr val="0070C0"/>
                </a:solidFill>
                <a:latin typeface="Times New Roman" pitchFamily="18" charset="0"/>
                <a:cs typeface="Times New Roman" pitchFamily="18" charset="0"/>
              </a:rPr>
              <a:t>Member States</a:t>
            </a:r>
          </a:p>
        </p:txBody>
      </p:sp>
      <p:sp>
        <p:nvSpPr>
          <p:cNvPr id="3" name="Content Placeholder 2"/>
          <p:cNvSpPr>
            <a:spLocks noGrp="1"/>
          </p:cNvSpPr>
          <p:nvPr>
            <p:ph idx="1"/>
          </p:nvPr>
        </p:nvSpPr>
        <p:spPr>
          <a:xfrm>
            <a:off x="457200" y="1752600"/>
            <a:ext cx="8229600" cy="4114800"/>
          </a:xfrm>
        </p:spPr>
        <p:txBody>
          <a:bodyPr>
            <a:noAutofit/>
          </a:bodyPr>
          <a:lstStyle/>
          <a:p>
            <a:pPr algn="just">
              <a:lnSpc>
                <a:spcPct val="80000"/>
              </a:lnSpc>
            </a:pPr>
            <a:r>
              <a:rPr lang="en-US" sz="2400" dirty="0">
                <a:cs typeface="Times New Roman" pitchFamily="18" charset="0"/>
              </a:rPr>
              <a:t>A minimum of 30 semester hours (45 quarter hours) in geological course work and a formally conferred degree in the geology; </a:t>
            </a:r>
            <a:endParaRPr lang="en-US" sz="2400" i="1" dirty="0">
              <a:solidFill>
                <a:srgbClr val="FF0000"/>
              </a:solidFill>
              <a:cs typeface="Times New Roman" pitchFamily="18" charset="0"/>
            </a:endParaRPr>
          </a:p>
          <a:p>
            <a:pPr algn="just">
              <a:lnSpc>
                <a:spcPct val="80000"/>
              </a:lnSpc>
            </a:pPr>
            <a:endParaRPr lang="en-US" sz="2400" i="1" dirty="0">
              <a:solidFill>
                <a:srgbClr val="FF0000"/>
              </a:solidFill>
              <a:cs typeface="Times New Roman" pitchFamily="18" charset="0"/>
            </a:endParaRPr>
          </a:p>
          <a:p>
            <a:pPr algn="just">
              <a:lnSpc>
                <a:spcPct val="80000"/>
              </a:lnSpc>
            </a:pPr>
            <a:r>
              <a:rPr lang="en-US" sz="2400" dirty="0">
                <a:cs typeface="Times New Roman" pitchFamily="18" charset="0"/>
              </a:rPr>
              <a:t>Scaled score (70% or greater) on the Fundamentals of Geology Exam (FG) created and maintained by ASBOG®;… </a:t>
            </a:r>
            <a:r>
              <a:rPr lang="en-US" sz="2400" i="1" dirty="0">
                <a:cs typeface="Times New Roman" pitchFamily="18" charset="0"/>
              </a:rPr>
              <a:t>Geologist-in-Training</a:t>
            </a:r>
          </a:p>
          <a:p>
            <a:pPr algn="just">
              <a:lnSpc>
                <a:spcPct val="80000"/>
              </a:lnSpc>
            </a:pPr>
            <a:endParaRPr lang="en-US" sz="2400" i="1" dirty="0">
              <a:cs typeface="Times New Roman" pitchFamily="18" charset="0"/>
            </a:endParaRPr>
          </a:p>
          <a:p>
            <a:pPr algn="just">
              <a:lnSpc>
                <a:spcPct val="80000"/>
              </a:lnSpc>
            </a:pPr>
            <a:r>
              <a:rPr lang="en-US" sz="2400" dirty="0">
                <a:cs typeface="Times New Roman" pitchFamily="18" charset="0"/>
              </a:rPr>
              <a:t>Scaled score (70% or greater) on the Practice of Geology Exam (PG) created and maintained by ASBOG®</a:t>
            </a:r>
            <a:endParaRPr lang="en-US" sz="2400" i="1" dirty="0">
              <a:cs typeface="Times New Roman" pitchFamily="18" charset="0"/>
            </a:endParaRPr>
          </a:p>
          <a:p>
            <a:pPr algn="just">
              <a:lnSpc>
                <a:spcPct val="80000"/>
              </a:lnSpc>
            </a:pPr>
            <a:endParaRPr lang="en-US" sz="2400" i="1" dirty="0">
              <a:latin typeface="New times roman"/>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6019800"/>
            <a:ext cx="5624384" cy="732342"/>
          </a:xfrm>
          <a:prstGeom prst="rect">
            <a:avLst/>
          </a:prstGeom>
        </p:spPr>
      </p:pic>
    </p:spTree>
    <p:extLst>
      <p:ext uri="{BB962C8B-B14F-4D97-AF65-F5344CB8AC3E}">
        <p14:creationId xmlns:p14="http://schemas.microsoft.com/office/powerpoint/2010/main" val="1887572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6019800"/>
            <a:ext cx="5624384" cy="732342"/>
          </a:xfrm>
          <a:prstGeom prst="rect">
            <a:avLst/>
          </a:prstGeom>
        </p:spPr>
      </p:pic>
      <p:sp>
        <p:nvSpPr>
          <p:cNvPr id="12"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0070C0"/>
                </a:solidFill>
                <a:latin typeface="Times New Roman" pitchFamily="18" charset="0"/>
                <a:cs typeface="Times New Roman" pitchFamily="18" charset="0"/>
              </a:rPr>
              <a:t>Licensure Path</a:t>
            </a:r>
          </a:p>
        </p:txBody>
      </p:sp>
      <p:sp>
        <p:nvSpPr>
          <p:cNvPr id="7" name="Rectangle 3"/>
          <p:cNvSpPr>
            <a:spLocks noGrp="1" noChangeArrowheads="1"/>
          </p:cNvSpPr>
          <p:nvPr>
            <p:ph idx="1"/>
          </p:nvPr>
        </p:nvSpPr>
        <p:spPr>
          <a:xfrm>
            <a:off x="457200" y="1524000"/>
            <a:ext cx="8305800" cy="4495800"/>
          </a:xfrm>
        </p:spPr>
        <p:txBody>
          <a:bodyPr>
            <a:normAutofit/>
          </a:bodyPr>
          <a:lstStyle/>
          <a:p>
            <a:pPr marL="0" indent="0">
              <a:buNone/>
            </a:pPr>
            <a:r>
              <a:rPr lang="en-US" sz="2800" dirty="0">
                <a:solidFill>
                  <a:srgbClr val="002060"/>
                </a:solidFill>
              </a:rPr>
              <a:t>Process for licensure varies by state</a:t>
            </a:r>
          </a:p>
          <a:p>
            <a:r>
              <a:rPr lang="en-US" sz="2000" dirty="0">
                <a:solidFill>
                  <a:srgbClr val="002060"/>
                </a:solidFill>
              </a:rPr>
              <a:t>26 licensing boards require a degree in geoscience or related field</a:t>
            </a:r>
            <a:endParaRPr lang="en-US" sz="2000" i="1" dirty="0">
              <a:solidFill>
                <a:srgbClr val="002060"/>
              </a:solidFill>
            </a:endParaRPr>
          </a:p>
          <a:p>
            <a:r>
              <a:rPr lang="en-US" sz="2000" dirty="0">
                <a:solidFill>
                  <a:srgbClr val="002060"/>
                </a:solidFill>
              </a:rPr>
              <a:t>5 states provide a path to licensure for applicants </a:t>
            </a:r>
            <a:r>
              <a:rPr lang="en-US" sz="2000" u="sng" dirty="0">
                <a:solidFill>
                  <a:srgbClr val="002060"/>
                </a:solidFill>
              </a:rPr>
              <a:t>without</a:t>
            </a:r>
            <a:r>
              <a:rPr lang="en-US" sz="2000" dirty="0">
                <a:solidFill>
                  <a:srgbClr val="002060"/>
                </a:solidFill>
              </a:rPr>
              <a:t> a degree </a:t>
            </a:r>
          </a:p>
          <a:p>
            <a:pPr>
              <a:lnSpc>
                <a:spcPct val="107000"/>
              </a:lnSpc>
              <a:spcBef>
                <a:spcPts val="0"/>
              </a:spcBef>
            </a:pPr>
            <a:r>
              <a:rPr lang="en-US" sz="2000" dirty="0">
                <a:solidFill>
                  <a:srgbClr val="002060"/>
                </a:solidFill>
                <a:ea typeface="Calibri" panose="020F0502020204030204" pitchFamily="34" charset="0"/>
                <a:cs typeface="Times New Roman" panose="02020603050405020304" pitchFamily="18" charset="0"/>
              </a:rPr>
              <a:t>30 licensing boards specify 30 semester or 45 quarter hours/units geology coursework</a:t>
            </a:r>
          </a:p>
          <a:p>
            <a:pPr>
              <a:lnSpc>
                <a:spcPct val="107000"/>
              </a:lnSpc>
              <a:spcBef>
                <a:spcPts val="0"/>
              </a:spcBef>
            </a:pPr>
            <a:r>
              <a:rPr lang="en-US" sz="2000" dirty="0">
                <a:solidFill>
                  <a:srgbClr val="002060"/>
                </a:solidFill>
                <a:ea typeface="Calibri" panose="020F0502020204030204" pitchFamily="34" charset="0"/>
                <a:cs typeface="Times New Roman" panose="02020603050405020304" pitchFamily="18" charset="0"/>
              </a:rPr>
              <a:t>2 states allow for “</a:t>
            </a:r>
            <a:r>
              <a:rPr lang="en-US" sz="2000" i="1" dirty="0">
                <a:solidFill>
                  <a:srgbClr val="002060"/>
                </a:solidFill>
                <a:ea typeface="Calibri" panose="020F0502020204030204" pitchFamily="34" charset="0"/>
                <a:cs typeface="Times New Roman" panose="02020603050405020304" pitchFamily="18" charset="0"/>
              </a:rPr>
              <a:t>applied geoscience courses under departments other than geology”</a:t>
            </a:r>
          </a:p>
          <a:p>
            <a:pPr>
              <a:lnSpc>
                <a:spcPct val="107000"/>
              </a:lnSpc>
              <a:spcBef>
                <a:spcPts val="0"/>
              </a:spcBef>
            </a:pPr>
            <a:r>
              <a:rPr lang="en-US" sz="2000" dirty="0">
                <a:solidFill>
                  <a:srgbClr val="002060"/>
                </a:solidFill>
                <a:ea typeface="Calibri" panose="020F0502020204030204" pitchFamily="34" charset="0"/>
              </a:rPr>
              <a:t>16 states provide lists of either required courses and elective courses</a:t>
            </a:r>
          </a:p>
          <a:p>
            <a:pPr>
              <a:lnSpc>
                <a:spcPct val="107000"/>
              </a:lnSpc>
              <a:spcBef>
                <a:spcPts val="0"/>
              </a:spcBef>
            </a:pPr>
            <a:r>
              <a:rPr lang="en-US" sz="2000" dirty="0">
                <a:solidFill>
                  <a:srgbClr val="002060"/>
                </a:solidFill>
                <a:ea typeface="Calibri" panose="020F0502020204030204" pitchFamily="34" charset="0"/>
                <a:cs typeface="Times New Roman" panose="02020603050405020304" pitchFamily="18" charset="0"/>
              </a:rPr>
              <a:t>Passing the ASBOG® Fundamentals of Geology (FG) examination</a:t>
            </a:r>
          </a:p>
          <a:p>
            <a:pPr marL="0" indent="0">
              <a:lnSpc>
                <a:spcPct val="107000"/>
              </a:lnSpc>
              <a:spcBef>
                <a:spcPts val="0"/>
              </a:spcBef>
              <a:buNone/>
            </a:pPr>
            <a:endParaRPr lang="en-US" sz="2000" dirty="0">
              <a:solidFill>
                <a:srgbClr val="002060"/>
              </a:solidFill>
              <a:latin typeface="+mj-lt"/>
              <a:ea typeface="Calibri" panose="020F0502020204030204" pitchFamily="34" charset="0"/>
              <a:cs typeface="Times New Roman" panose="02020603050405020304" pitchFamily="18" charset="0"/>
            </a:endParaRPr>
          </a:p>
          <a:p>
            <a:pPr marL="285750" indent="-285750"/>
            <a:endParaRPr lang="en-US" sz="2000" dirty="0">
              <a:solidFill>
                <a:srgbClr val="002060"/>
              </a:solidFill>
              <a:latin typeface="+mj-lt"/>
            </a:endParaRPr>
          </a:p>
        </p:txBody>
      </p:sp>
    </p:spTree>
    <p:extLst>
      <p:ext uri="{BB962C8B-B14F-4D97-AF65-F5344CB8AC3E}">
        <p14:creationId xmlns:p14="http://schemas.microsoft.com/office/powerpoint/2010/main" val="841302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8495</TotalTime>
  <Words>1731</Words>
  <Application>Microsoft Office PowerPoint</Application>
  <PresentationFormat>On-screen Show (4:3)</PresentationFormat>
  <Paragraphs>163</Paragraphs>
  <Slides>29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New times roman</vt:lpstr>
      <vt:lpstr>Palatino Linotype</vt:lpstr>
      <vt:lpstr>Times New Roman</vt:lpstr>
      <vt:lpstr>Wingdings</vt:lpstr>
      <vt:lpstr>Office Theme</vt:lpstr>
      <vt:lpstr>Professional Licensure Requirements and the ASBOG® National Geology License Examinations</vt:lpstr>
      <vt:lpstr>What is ASBOG®?</vt:lpstr>
      <vt:lpstr>What is ASBOG® (con’t)?</vt:lpstr>
      <vt:lpstr>PowerPoint Presentation</vt:lpstr>
      <vt:lpstr>The ASBOG® Competency Examinations</vt:lpstr>
      <vt:lpstr>Geologic Licensure</vt:lpstr>
      <vt:lpstr>Why States License Geologists Public Protection</vt:lpstr>
      <vt:lpstr>General Requirements for Licensure by ASBOG® Member States</vt:lpstr>
      <vt:lpstr>PowerPoint Presentation</vt:lpstr>
      <vt:lpstr>PowerPoint Presentation</vt:lpstr>
      <vt:lpstr>PowerPoint Presentation</vt:lpstr>
      <vt:lpstr>The ASBOG® Competency Examinations</vt:lpstr>
      <vt:lpstr>ASBOG® Task Analysis Surveys (TAS)</vt:lpstr>
      <vt:lpstr>ASBOG® Task Analysis Survey (TAS) 2015</vt:lpstr>
      <vt:lpstr>Synopsis of the 2015 Task Analysis</vt:lpstr>
      <vt:lpstr>Content Domains/Test Blueprints</vt:lpstr>
      <vt:lpstr>PowerPoint Presentation</vt:lpstr>
      <vt:lpstr>PowerPoint Presentation</vt:lpstr>
      <vt:lpstr>The Examination Process</vt:lpstr>
      <vt:lpstr>ASBOG® Test Development Process  Cut-off Scores</vt:lpstr>
      <vt:lpstr>PowerPoint Presentation</vt:lpstr>
      <vt:lpstr>PowerPoint Presentation</vt:lpstr>
      <vt:lpstr>PowerPoint Presentation</vt:lpstr>
      <vt:lpstr>PowerPoint Presentation</vt:lpstr>
      <vt:lpstr>PowerPoint Presentation</vt:lpstr>
      <vt:lpstr>PowerPoint Presentation</vt:lpstr>
      <vt:lpstr>Using the FG as an Assessment Tool</vt:lpstr>
      <vt:lpstr>Curriculum Performance Assessment Tool (CPAT)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rkath</dc:creator>
  <cp:lastModifiedBy>csmith csenv.com</cp:lastModifiedBy>
  <cp:revision>104</cp:revision>
  <dcterms:created xsi:type="dcterms:W3CDTF">2012-10-14T23:39:05Z</dcterms:created>
  <dcterms:modified xsi:type="dcterms:W3CDTF">2021-05-14T18:44:00Z</dcterms:modified>
</cp:coreProperties>
</file>