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Lst>
  <p:sldIdLst>
    <p:sldId id="259" r:id="rId2"/>
    <p:sldId id="258" r:id="rId3"/>
    <p:sldId id="268" r:id="rId4"/>
    <p:sldId id="269" r:id="rId5"/>
    <p:sldId id="270" r:id="rId6"/>
    <p:sldId id="257" r:id="rId7"/>
    <p:sldId id="260" r:id="rId8"/>
    <p:sldId id="262" r:id="rId9"/>
    <p:sldId id="263" r:id="rId10"/>
    <p:sldId id="265" r:id="rId11"/>
    <p:sldId id="267" r:id="rId12"/>
    <p:sldId id="266" r:id="rId13"/>
    <p:sldId id="26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996633"/>
    <a:srgbClr val="C29934"/>
    <a:srgbClr val="FF7575"/>
    <a:srgbClr val="FF6161"/>
    <a:srgbClr val="FF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898F52-2787-4BA2-BBBC-9395E9F86D50}" type="datetimeFigureOut">
              <a:rPr lang="en-US" smtClean="0"/>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013726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898F52-2787-4BA2-BBBC-9395E9F86D50}" type="datetimeFigureOut">
              <a:rPr lang="en-US" smtClean="0"/>
              <a:pPr/>
              <a:t>4/19/2021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8B8A27-DF03-4546-BA93-21C967D57E5C}" type="slidenum">
              <a:rPr lang="en-US" smtClean="0"/>
              <a:pPr/>
              <a:t>‹#›</a:t>
            </a:fld>
            <a:endParaRPr lang="en-US"/>
          </a:p>
        </p:txBody>
      </p:sp>
    </p:spTree>
    <p:extLst>
      <p:ext uri="{BB962C8B-B14F-4D97-AF65-F5344CB8AC3E}">
        <p14:creationId xmlns:p14="http://schemas.microsoft.com/office/powerpoint/2010/main" val="1489278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5898F52-2787-4BA2-BBBC-9395E9F86D50}" type="datetimeFigureOut">
              <a:rPr lang="en-US" smtClean="0"/>
              <a:pPr/>
              <a:t>4/19/2021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8B8A27-DF03-4546-BA93-21C967D57E5C}" type="slidenum">
              <a:rPr lang="en-US" smtClean="0"/>
              <a:pPr/>
              <a:t>‹#›</a:t>
            </a:fld>
            <a:endParaRPr lang="en-US"/>
          </a:p>
        </p:txBody>
      </p:sp>
    </p:spTree>
    <p:extLst>
      <p:ext uri="{BB962C8B-B14F-4D97-AF65-F5344CB8AC3E}">
        <p14:creationId xmlns:p14="http://schemas.microsoft.com/office/powerpoint/2010/main" val="1317661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5898F52-2787-4BA2-BBBC-9395E9F86D50}" type="datetimeFigureOut">
              <a:rPr lang="en-US" smtClean="0"/>
              <a:pPr/>
              <a:t>4/19/2021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8B8A27-DF03-4546-BA93-21C967D57E5C}"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939727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898F52-2787-4BA2-BBBC-9395E9F86D50}" type="datetimeFigureOut">
              <a:rPr lang="en-US" smtClean="0"/>
              <a:pPr/>
              <a:t>4/19/2021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8B8A27-DF03-4546-BA93-21C967D57E5C}" type="slidenum">
              <a:rPr lang="en-US" smtClean="0"/>
              <a:pPr/>
              <a:t>‹#›</a:t>
            </a:fld>
            <a:endParaRPr lang="en-US"/>
          </a:p>
        </p:txBody>
      </p:sp>
    </p:spTree>
    <p:extLst>
      <p:ext uri="{BB962C8B-B14F-4D97-AF65-F5344CB8AC3E}">
        <p14:creationId xmlns:p14="http://schemas.microsoft.com/office/powerpoint/2010/main" val="2656066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5898F52-2787-4BA2-BBBC-9395E9F86D50}" type="datetimeFigureOut">
              <a:rPr lang="en-US" smtClean="0"/>
              <a:pPr/>
              <a:t>4/19/2021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8B8A27-DF03-4546-BA93-21C967D57E5C}" type="slidenum">
              <a:rPr lang="en-US" smtClean="0"/>
              <a:pPr/>
              <a:t>‹#›</a:t>
            </a:fld>
            <a:endParaRPr lang="en-US"/>
          </a:p>
        </p:txBody>
      </p:sp>
    </p:spTree>
    <p:extLst>
      <p:ext uri="{BB962C8B-B14F-4D97-AF65-F5344CB8AC3E}">
        <p14:creationId xmlns:p14="http://schemas.microsoft.com/office/powerpoint/2010/main" val="2878224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5898F52-2787-4BA2-BBBC-9395E9F86D50}" type="datetimeFigureOut">
              <a:rPr lang="en-US" smtClean="0"/>
              <a:pPr/>
              <a:t>4/19/2021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8B8A27-DF03-4546-BA93-21C967D57E5C}" type="slidenum">
              <a:rPr lang="en-US" smtClean="0"/>
              <a:pPr/>
              <a:t>‹#›</a:t>
            </a:fld>
            <a:endParaRPr lang="en-US"/>
          </a:p>
        </p:txBody>
      </p:sp>
    </p:spTree>
    <p:extLst>
      <p:ext uri="{BB962C8B-B14F-4D97-AF65-F5344CB8AC3E}">
        <p14:creationId xmlns:p14="http://schemas.microsoft.com/office/powerpoint/2010/main" val="3679050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898F52-2787-4BA2-BBBC-9395E9F86D50}" type="datetimeFigureOut">
              <a:rPr lang="en-US" smtClean="0"/>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919943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898F52-2787-4BA2-BBBC-9395E9F86D50}" type="datetimeFigureOut">
              <a:rPr lang="en-US" smtClean="0"/>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045748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5898F52-2787-4BA2-BBBC-9395E9F86D50}" type="datetimeFigureOut">
              <a:rPr lang="en-US" smtClean="0"/>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3454801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898F52-2787-4BA2-BBBC-9395E9F86D50}" type="datetimeFigureOut">
              <a:rPr lang="en-US" smtClean="0"/>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068440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898F52-2787-4BA2-BBBC-9395E9F86D50}" type="datetimeFigureOut">
              <a:rPr lang="en-US" smtClean="0"/>
              <a:t>4/19/2021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123847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898F52-2787-4BA2-BBBC-9395E9F86D50}" type="datetimeFigureOut">
              <a:rPr lang="en-US" smtClean="0"/>
              <a:t>4/19/2021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636336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5898F52-2787-4BA2-BBBC-9395E9F86D50}" type="datetimeFigureOut">
              <a:rPr lang="en-US" smtClean="0"/>
              <a:t>4/19/2021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467159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5898F52-2787-4BA2-BBBC-9395E9F86D50}" type="datetimeFigureOut">
              <a:rPr lang="en-US" smtClean="0"/>
              <a:t>4/19/2021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695127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B5898F52-2787-4BA2-BBBC-9395E9F86D50}" type="datetimeFigureOut">
              <a:rPr lang="en-US" smtClean="0"/>
              <a:t>4/19/2021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624627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898F52-2787-4BA2-BBBC-9395E9F86D50}" type="datetimeFigureOut">
              <a:rPr lang="en-US" smtClean="0"/>
              <a:t>4/19/2021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459369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5898F52-2787-4BA2-BBBC-9395E9F86D50}" type="datetimeFigureOut">
              <a:rPr lang="en-US" smtClean="0"/>
              <a:pPr/>
              <a:t>4/19/2021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C8B8A27-DF03-4546-BA93-21C967D57E5C}" type="slidenum">
              <a:rPr lang="en-US" smtClean="0"/>
              <a:pPr/>
              <a:t>‹#›</a:t>
            </a:fld>
            <a:endParaRPr lang="en-US"/>
          </a:p>
        </p:txBody>
      </p:sp>
    </p:spTree>
    <p:extLst>
      <p:ext uri="{BB962C8B-B14F-4D97-AF65-F5344CB8AC3E}">
        <p14:creationId xmlns:p14="http://schemas.microsoft.com/office/powerpoint/2010/main" val="2210831713"/>
      </p:ext>
    </p:extLst>
  </p:cSld>
  <p:clrMap bg1="dk1" tx1="lt1" bg2="dk2" tx2="lt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 id="2147483816"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2D968-AD38-449D-9531-3B3E8915533C}"/>
              </a:ext>
            </a:extLst>
          </p:cNvPr>
          <p:cNvSpPr>
            <a:spLocks noGrp="1"/>
          </p:cNvSpPr>
          <p:nvPr>
            <p:ph type="ctrTitle"/>
          </p:nvPr>
        </p:nvSpPr>
        <p:spPr>
          <a:xfrm>
            <a:off x="609600" y="410548"/>
            <a:ext cx="10972800" cy="3399503"/>
          </a:xfrm>
        </p:spPr>
        <p:txBody>
          <a:bodyPr/>
          <a:lstStyle/>
          <a:p>
            <a:pPr algn="ctr"/>
            <a:r>
              <a:rPr lang="en-US" sz="5400" dirty="0"/>
              <a:t>Impacts of well pumping on trace metals in the Central Oklahoma Aquifer, Norman, OK</a:t>
            </a:r>
          </a:p>
        </p:txBody>
      </p:sp>
      <p:sp>
        <p:nvSpPr>
          <p:cNvPr id="3" name="Subtitle 2">
            <a:extLst>
              <a:ext uri="{FF2B5EF4-FFF2-40B4-BE49-F238E27FC236}">
                <a16:creationId xmlns:a16="http://schemas.microsoft.com/office/drawing/2014/main" id="{73BC556F-051F-4461-A064-271C6EFDFCB2}"/>
              </a:ext>
            </a:extLst>
          </p:cNvPr>
          <p:cNvSpPr>
            <a:spLocks noGrp="1"/>
          </p:cNvSpPr>
          <p:nvPr>
            <p:ph type="subTitle" idx="1"/>
          </p:nvPr>
        </p:nvSpPr>
        <p:spPr>
          <a:xfrm>
            <a:off x="2337593" y="4055577"/>
            <a:ext cx="7516813" cy="525572"/>
          </a:xfrm>
        </p:spPr>
        <p:txBody>
          <a:bodyPr/>
          <a:lstStyle/>
          <a:p>
            <a:r>
              <a:rPr lang="en-US" dirty="0">
                <a:solidFill>
                  <a:schemeClr val="tx1"/>
                </a:solidFill>
              </a:rPr>
              <a:t>Zachary Tomlinson, Kato dee, </a:t>
            </a:r>
            <a:r>
              <a:rPr lang="en-US" dirty="0" err="1">
                <a:solidFill>
                  <a:schemeClr val="tx1"/>
                </a:solidFill>
              </a:rPr>
              <a:t>andy</a:t>
            </a:r>
            <a:r>
              <a:rPr lang="en-US" dirty="0">
                <a:solidFill>
                  <a:schemeClr val="tx1"/>
                </a:solidFill>
              </a:rPr>
              <a:t> Elwood madden</a:t>
            </a:r>
          </a:p>
          <a:p>
            <a:endParaRPr lang="en-US" dirty="0">
              <a:latin typeface="+mn-lt"/>
            </a:endParaRPr>
          </a:p>
        </p:txBody>
      </p:sp>
      <p:sp>
        <p:nvSpPr>
          <p:cNvPr id="5" name="TextBox 4">
            <a:extLst>
              <a:ext uri="{FF2B5EF4-FFF2-40B4-BE49-F238E27FC236}">
                <a16:creationId xmlns:a16="http://schemas.microsoft.com/office/drawing/2014/main" id="{B1C951ED-6C22-4D03-9790-822372BECA14}"/>
              </a:ext>
            </a:extLst>
          </p:cNvPr>
          <p:cNvSpPr txBox="1"/>
          <p:nvPr/>
        </p:nvSpPr>
        <p:spPr>
          <a:xfrm>
            <a:off x="609600" y="4826675"/>
            <a:ext cx="8739893" cy="2031325"/>
          </a:xfrm>
          <a:prstGeom prst="rect">
            <a:avLst/>
          </a:prstGeom>
          <a:noFill/>
        </p:spPr>
        <p:txBody>
          <a:bodyPr wrap="none" rtlCol="0">
            <a:spAutoFit/>
          </a:bodyPr>
          <a:lstStyle/>
          <a:p>
            <a:r>
              <a:rPr lang="en-US" dirty="0"/>
              <a:t>Other contributors: </a:t>
            </a:r>
          </a:p>
          <a:p>
            <a:endParaRPr lang="en-US" dirty="0"/>
          </a:p>
          <a:p>
            <a:pPr marL="285750" indent="-285750">
              <a:buFont typeface="Arial" panose="020B0604020202020204" pitchFamily="34" charset="0"/>
              <a:buChar char="•"/>
            </a:pPr>
            <a:r>
              <a:rPr lang="en-US" dirty="0"/>
              <a:t>Geri Wellborn, Scott Aynes, Neal Engleman, Rachel Croft (City of Norman)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Chris Adams (Oklahoma Water Resources Board)</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pic>
        <p:nvPicPr>
          <p:cNvPr id="8" name="Picture 7">
            <a:extLst>
              <a:ext uri="{FF2B5EF4-FFF2-40B4-BE49-F238E27FC236}">
                <a16:creationId xmlns:a16="http://schemas.microsoft.com/office/drawing/2014/main" id="{94D71E46-921E-4D9F-B788-5087A5369CD6}"/>
              </a:ext>
            </a:extLst>
          </p:cNvPr>
          <p:cNvPicPr>
            <a:picLocks noChangeAspect="1"/>
          </p:cNvPicPr>
          <p:nvPr/>
        </p:nvPicPr>
        <p:blipFill rotWithShape="1">
          <a:blip r:embed="rId2"/>
          <a:srcRect l="57321" t="22242" r="32821" b="55619"/>
          <a:stretch/>
        </p:blipFill>
        <p:spPr>
          <a:xfrm>
            <a:off x="113213" y="117565"/>
            <a:ext cx="889592" cy="1123856"/>
          </a:xfrm>
          <a:prstGeom prst="rect">
            <a:avLst/>
          </a:prstGeom>
        </p:spPr>
      </p:pic>
    </p:spTree>
    <p:extLst>
      <p:ext uri="{BB962C8B-B14F-4D97-AF65-F5344CB8AC3E}">
        <p14:creationId xmlns:p14="http://schemas.microsoft.com/office/powerpoint/2010/main" val="906643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Graphical user interface&#10;&#10;Description automatically generated">
            <a:extLst>
              <a:ext uri="{FF2B5EF4-FFF2-40B4-BE49-F238E27FC236}">
                <a16:creationId xmlns:a16="http://schemas.microsoft.com/office/drawing/2014/main" id="{7C056B26-E9A8-4EC1-AFF8-15B065C6F8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3927" y="124056"/>
            <a:ext cx="8498426" cy="6609888"/>
          </a:xfrm>
        </p:spPr>
      </p:pic>
      <p:sp>
        <p:nvSpPr>
          <p:cNvPr id="16" name="Rectangle 15">
            <a:extLst>
              <a:ext uri="{FF2B5EF4-FFF2-40B4-BE49-F238E27FC236}">
                <a16:creationId xmlns:a16="http://schemas.microsoft.com/office/drawing/2014/main" id="{0A17679E-5C4F-42F6-AA38-5F25508850E3}"/>
              </a:ext>
            </a:extLst>
          </p:cNvPr>
          <p:cNvSpPr/>
          <p:nvPr/>
        </p:nvSpPr>
        <p:spPr>
          <a:xfrm>
            <a:off x="8193073" y="275303"/>
            <a:ext cx="471949" cy="10422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5CB7B03-20FA-4608-B04E-C93E330AEAF4}"/>
              </a:ext>
            </a:extLst>
          </p:cNvPr>
          <p:cNvSpPr/>
          <p:nvPr/>
        </p:nvSpPr>
        <p:spPr>
          <a:xfrm>
            <a:off x="8261498" y="2741695"/>
            <a:ext cx="471949" cy="10422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AC8F21-D275-4CFF-B582-13897BA01487}"/>
              </a:ext>
            </a:extLst>
          </p:cNvPr>
          <p:cNvSpPr txBox="1"/>
          <p:nvPr/>
        </p:nvSpPr>
        <p:spPr>
          <a:xfrm>
            <a:off x="8319551" y="4278136"/>
            <a:ext cx="413896" cy="307777"/>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pH</a:t>
            </a:r>
          </a:p>
        </p:txBody>
      </p:sp>
      <p:sp>
        <p:nvSpPr>
          <p:cNvPr id="2" name="TextBox 1">
            <a:extLst>
              <a:ext uri="{FF2B5EF4-FFF2-40B4-BE49-F238E27FC236}">
                <a16:creationId xmlns:a16="http://schemas.microsoft.com/office/drawing/2014/main" id="{D0DFE8EA-6392-4BCB-BAC5-42FDDCF2D99A}"/>
              </a:ext>
            </a:extLst>
          </p:cNvPr>
          <p:cNvSpPr txBox="1"/>
          <p:nvPr/>
        </p:nvSpPr>
        <p:spPr>
          <a:xfrm>
            <a:off x="7750323" y="4856065"/>
            <a:ext cx="442750" cy="230832"/>
          </a:xfrm>
          <a:prstGeom prst="rect">
            <a:avLst/>
          </a:prstGeom>
          <a:noFill/>
        </p:spPr>
        <p:txBody>
          <a:bodyPr wrap="none" rtlCol="0">
            <a:spAutoFit/>
          </a:bodyPr>
          <a:lstStyle/>
          <a:p>
            <a:r>
              <a:rPr lang="en-US" sz="900" dirty="0">
                <a:solidFill>
                  <a:schemeClr val="bg1"/>
                </a:solidFill>
              </a:rPr>
              <a:t>mg/l</a:t>
            </a:r>
          </a:p>
        </p:txBody>
      </p:sp>
      <p:sp>
        <p:nvSpPr>
          <p:cNvPr id="8" name="TextBox 7">
            <a:extLst>
              <a:ext uri="{FF2B5EF4-FFF2-40B4-BE49-F238E27FC236}">
                <a16:creationId xmlns:a16="http://schemas.microsoft.com/office/drawing/2014/main" id="{B68B27FD-BE7D-448D-BFE5-A9E3EBD1BB6C}"/>
              </a:ext>
            </a:extLst>
          </p:cNvPr>
          <p:cNvSpPr txBox="1"/>
          <p:nvPr/>
        </p:nvSpPr>
        <p:spPr>
          <a:xfrm>
            <a:off x="7765124" y="4705790"/>
            <a:ext cx="442750" cy="230832"/>
          </a:xfrm>
          <a:prstGeom prst="rect">
            <a:avLst/>
          </a:prstGeom>
          <a:noFill/>
        </p:spPr>
        <p:txBody>
          <a:bodyPr wrap="none" rtlCol="0">
            <a:spAutoFit/>
          </a:bodyPr>
          <a:lstStyle/>
          <a:p>
            <a:r>
              <a:rPr lang="en-US" sz="900" dirty="0">
                <a:solidFill>
                  <a:schemeClr val="bg1"/>
                </a:solidFill>
              </a:rPr>
              <a:t>mg/l</a:t>
            </a:r>
          </a:p>
        </p:txBody>
      </p:sp>
      <p:sp>
        <p:nvSpPr>
          <p:cNvPr id="9" name="TextBox 8">
            <a:extLst>
              <a:ext uri="{FF2B5EF4-FFF2-40B4-BE49-F238E27FC236}">
                <a16:creationId xmlns:a16="http://schemas.microsoft.com/office/drawing/2014/main" id="{5CA22959-9E1C-41B0-B7A8-9BE499F35EE7}"/>
              </a:ext>
            </a:extLst>
          </p:cNvPr>
          <p:cNvSpPr txBox="1"/>
          <p:nvPr/>
        </p:nvSpPr>
        <p:spPr>
          <a:xfrm>
            <a:off x="7660929" y="4065860"/>
            <a:ext cx="546945" cy="230832"/>
          </a:xfrm>
          <a:prstGeom prst="rect">
            <a:avLst/>
          </a:prstGeom>
          <a:noFill/>
        </p:spPr>
        <p:txBody>
          <a:bodyPr wrap="none" rtlCol="0">
            <a:spAutoFit/>
          </a:bodyPr>
          <a:lstStyle/>
          <a:p>
            <a:r>
              <a:rPr lang="en-US" sz="900" dirty="0" err="1">
                <a:solidFill>
                  <a:schemeClr val="bg1"/>
                </a:solidFill>
              </a:rPr>
              <a:t>μS</a:t>
            </a:r>
            <a:r>
              <a:rPr lang="en-US" sz="900" dirty="0">
                <a:solidFill>
                  <a:schemeClr val="bg1"/>
                </a:solidFill>
              </a:rPr>
              <a:t>/cm</a:t>
            </a:r>
          </a:p>
        </p:txBody>
      </p:sp>
    </p:spTree>
    <p:extLst>
      <p:ext uri="{BB962C8B-B14F-4D97-AF65-F5344CB8AC3E}">
        <p14:creationId xmlns:p14="http://schemas.microsoft.com/office/powerpoint/2010/main" val="1541088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BCD03-395D-4ECE-A2EE-AF5FB01DE3DF}"/>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231DFFB6-EF51-4283-AEC7-ABA701CBACEC}"/>
              </a:ext>
            </a:extLst>
          </p:cNvPr>
          <p:cNvSpPr>
            <a:spLocks noGrp="1"/>
          </p:cNvSpPr>
          <p:nvPr>
            <p:ph idx="1"/>
          </p:nvPr>
        </p:nvSpPr>
        <p:spPr>
          <a:xfrm>
            <a:off x="6385832" y="1569308"/>
            <a:ext cx="5474406" cy="4979718"/>
          </a:xfrm>
        </p:spPr>
        <p:txBody>
          <a:bodyPr>
            <a:normAutofit/>
          </a:bodyPr>
          <a:lstStyle/>
          <a:p>
            <a:r>
              <a:rPr lang="en-US" dirty="0"/>
              <a:t>Increased pumping does not seem to increase the water volume coming from the shallow COA (pH increases with pumping)</a:t>
            </a:r>
          </a:p>
          <a:p>
            <a:endParaRPr lang="en-US" dirty="0"/>
          </a:p>
          <a:p>
            <a:r>
              <a:rPr lang="en-US" dirty="0"/>
              <a:t> Pumping increases the influence of layers generating high trace metal concentrations (Layer A) in 3 wells</a:t>
            </a:r>
          </a:p>
          <a:p>
            <a:endParaRPr lang="en-US" dirty="0"/>
          </a:p>
          <a:p>
            <a:r>
              <a:rPr lang="en-US" dirty="0"/>
              <a:t>Pumping increases the influence of layers generating low trace metal concentrations (Layer B) in 9 wells</a:t>
            </a:r>
          </a:p>
        </p:txBody>
      </p:sp>
      <p:sp>
        <p:nvSpPr>
          <p:cNvPr id="4" name="Rectangle 3">
            <a:extLst>
              <a:ext uri="{FF2B5EF4-FFF2-40B4-BE49-F238E27FC236}">
                <a16:creationId xmlns:a16="http://schemas.microsoft.com/office/drawing/2014/main" id="{45142EFF-2F73-401D-B1C7-6A63A5CAC263}"/>
              </a:ext>
            </a:extLst>
          </p:cNvPr>
          <p:cNvSpPr/>
          <p:nvPr/>
        </p:nvSpPr>
        <p:spPr>
          <a:xfrm>
            <a:off x="198242" y="1343326"/>
            <a:ext cx="6011831" cy="536077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0DD1564A-CE97-4323-87DD-1E45BF89D98A}"/>
              </a:ext>
            </a:extLst>
          </p:cNvPr>
          <p:cNvSpPr/>
          <p:nvPr/>
        </p:nvSpPr>
        <p:spPr>
          <a:xfrm>
            <a:off x="307906" y="2193830"/>
            <a:ext cx="5794019" cy="2276669"/>
          </a:xfrm>
          <a:prstGeom prst="rect">
            <a:avLst/>
          </a:prstGeom>
          <a:solidFill>
            <a:srgbClr val="C29934"/>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0C3F8E-59B4-461E-B312-DD3144600617}"/>
              </a:ext>
            </a:extLst>
          </p:cNvPr>
          <p:cNvSpPr/>
          <p:nvPr/>
        </p:nvSpPr>
        <p:spPr>
          <a:xfrm>
            <a:off x="307905" y="2193830"/>
            <a:ext cx="3922255" cy="32657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dirty="0"/>
              <a:t>Confining clay layer</a:t>
            </a:r>
          </a:p>
        </p:txBody>
      </p:sp>
      <p:sp>
        <p:nvSpPr>
          <p:cNvPr id="7" name="Rectangle 6">
            <a:extLst>
              <a:ext uri="{FF2B5EF4-FFF2-40B4-BE49-F238E27FC236}">
                <a16:creationId xmlns:a16="http://schemas.microsoft.com/office/drawing/2014/main" id="{201B7904-7325-4C3F-A468-986816E6214D}"/>
              </a:ext>
            </a:extLst>
          </p:cNvPr>
          <p:cNvSpPr/>
          <p:nvPr/>
        </p:nvSpPr>
        <p:spPr>
          <a:xfrm>
            <a:off x="307906" y="2895382"/>
            <a:ext cx="3610947" cy="23209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EDC28B0-D134-4BBE-B8C4-DFA3EBD2211D}"/>
              </a:ext>
            </a:extLst>
          </p:cNvPr>
          <p:cNvSpPr/>
          <p:nvPr/>
        </p:nvSpPr>
        <p:spPr>
          <a:xfrm>
            <a:off x="3918854" y="3502457"/>
            <a:ext cx="2183072" cy="23209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E8C72FC-3251-455C-86F1-E1C071CB3DB8}"/>
              </a:ext>
            </a:extLst>
          </p:cNvPr>
          <p:cNvSpPr/>
          <p:nvPr/>
        </p:nvSpPr>
        <p:spPr>
          <a:xfrm>
            <a:off x="317237" y="4023801"/>
            <a:ext cx="2274611" cy="23209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53DEA64-1926-4C82-929E-05CC840C888A}"/>
              </a:ext>
            </a:extLst>
          </p:cNvPr>
          <p:cNvSpPr/>
          <p:nvPr/>
        </p:nvSpPr>
        <p:spPr>
          <a:xfrm>
            <a:off x="307906" y="4470498"/>
            <a:ext cx="5794019" cy="1852763"/>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10FD49B-7EE8-42B2-AF04-CCFCCA4D49A4}"/>
              </a:ext>
            </a:extLst>
          </p:cNvPr>
          <p:cNvSpPr/>
          <p:nvPr/>
        </p:nvSpPr>
        <p:spPr>
          <a:xfrm>
            <a:off x="307906" y="4805387"/>
            <a:ext cx="4938636" cy="647168"/>
          </a:xfrm>
          <a:custGeom>
            <a:avLst/>
            <a:gdLst>
              <a:gd name="connsiteX0" fmla="*/ 60491 w 2121843"/>
              <a:gd name="connsiteY0" fmla="*/ 36840 h 417781"/>
              <a:gd name="connsiteX1" fmla="*/ 601666 w 2121843"/>
              <a:gd name="connsiteY1" fmla="*/ 354081 h 417781"/>
              <a:gd name="connsiteX2" fmla="*/ 1329454 w 2121843"/>
              <a:gd name="connsiteY2" fmla="*/ 391403 h 417781"/>
              <a:gd name="connsiteX3" fmla="*/ 2085233 w 2121843"/>
              <a:gd name="connsiteY3" fmla="*/ 46170 h 417781"/>
              <a:gd name="connsiteX4" fmla="*/ 60491 w 2121843"/>
              <a:gd name="connsiteY4" fmla="*/ 36840 h 417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1843" h="417781">
                <a:moveTo>
                  <a:pt x="60491" y="36840"/>
                </a:moveTo>
                <a:cubicBezTo>
                  <a:pt x="-186770" y="88158"/>
                  <a:pt x="390172" y="294987"/>
                  <a:pt x="601666" y="354081"/>
                </a:cubicBezTo>
                <a:cubicBezTo>
                  <a:pt x="813160" y="413175"/>
                  <a:pt x="1082193" y="442721"/>
                  <a:pt x="1329454" y="391403"/>
                </a:cubicBezTo>
                <a:cubicBezTo>
                  <a:pt x="1576715" y="340085"/>
                  <a:pt x="2290506" y="105264"/>
                  <a:pt x="2085233" y="46170"/>
                </a:cubicBezTo>
                <a:cubicBezTo>
                  <a:pt x="1879960" y="-12924"/>
                  <a:pt x="307752" y="-14478"/>
                  <a:pt x="60491" y="36840"/>
                </a:cubicBezTo>
                <a:close/>
              </a:path>
            </a:pathLst>
          </a:custGeom>
          <a:solidFill>
            <a:srgbClr val="C29934"/>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E8548D5B-3DC4-4ADD-B714-E9EEE7151182}"/>
              </a:ext>
            </a:extLst>
          </p:cNvPr>
          <p:cNvSpPr/>
          <p:nvPr/>
        </p:nvSpPr>
        <p:spPr>
          <a:xfrm>
            <a:off x="2721501" y="5775928"/>
            <a:ext cx="3380424" cy="367983"/>
          </a:xfrm>
          <a:custGeom>
            <a:avLst/>
            <a:gdLst>
              <a:gd name="connsiteX0" fmla="*/ 60491 w 2121843"/>
              <a:gd name="connsiteY0" fmla="*/ 36840 h 417781"/>
              <a:gd name="connsiteX1" fmla="*/ 601666 w 2121843"/>
              <a:gd name="connsiteY1" fmla="*/ 354081 h 417781"/>
              <a:gd name="connsiteX2" fmla="*/ 1329454 w 2121843"/>
              <a:gd name="connsiteY2" fmla="*/ 391403 h 417781"/>
              <a:gd name="connsiteX3" fmla="*/ 2085233 w 2121843"/>
              <a:gd name="connsiteY3" fmla="*/ 46170 h 417781"/>
              <a:gd name="connsiteX4" fmla="*/ 60491 w 2121843"/>
              <a:gd name="connsiteY4" fmla="*/ 36840 h 417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1843" h="417781">
                <a:moveTo>
                  <a:pt x="60491" y="36840"/>
                </a:moveTo>
                <a:cubicBezTo>
                  <a:pt x="-186770" y="88158"/>
                  <a:pt x="390172" y="294987"/>
                  <a:pt x="601666" y="354081"/>
                </a:cubicBezTo>
                <a:cubicBezTo>
                  <a:pt x="813160" y="413175"/>
                  <a:pt x="1082193" y="442721"/>
                  <a:pt x="1329454" y="391403"/>
                </a:cubicBezTo>
                <a:cubicBezTo>
                  <a:pt x="1576715" y="340085"/>
                  <a:pt x="2290506" y="105264"/>
                  <a:pt x="2085233" y="46170"/>
                </a:cubicBezTo>
                <a:cubicBezTo>
                  <a:pt x="1879960" y="-12924"/>
                  <a:pt x="307752" y="-14478"/>
                  <a:pt x="60491" y="36840"/>
                </a:cubicBezTo>
                <a:close/>
              </a:path>
            </a:pathLst>
          </a:custGeom>
          <a:solidFill>
            <a:srgbClr val="C29934"/>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F9A6D0F5-E445-4AA5-AF16-1C95EB4DC56C}"/>
              </a:ext>
            </a:extLst>
          </p:cNvPr>
          <p:cNvSpPr/>
          <p:nvPr/>
        </p:nvSpPr>
        <p:spPr>
          <a:xfrm>
            <a:off x="315866" y="5891945"/>
            <a:ext cx="2501105" cy="417781"/>
          </a:xfrm>
          <a:custGeom>
            <a:avLst/>
            <a:gdLst>
              <a:gd name="connsiteX0" fmla="*/ 60491 w 2121843"/>
              <a:gd name="connsiteY0" fmla="*/ 36840 h 417781"/>
              <a:gd name="connsiteX1" fmla="*/ 601666 w 2121843"/>
              <a:gd name="connsiteY1" fmla="*/ 354081 h 417781"/>
              <a:gd name="connsiteX2" fmla="*/ 1329454 w 2121843"/>
              <a:gd name="connsiteY2" fmla="*/ 391403 h 417781"/>
              <a:gd name="connsiteX3" fmla="*/ 2085233 w 2121843"/>
              <a:gd name="connsiteY3" fmla="*/ 46170 h 417781"/>
              <a:gd name="connsiteX4" fmla="*/ 60491 w 2121843"/>
              <a:gd name="connsiteY4" fmla="*/ 36840 h 417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1843" h="417781">
                <a:moveTo>
                  <a:pt x="60491" y="36840"/>
                </a:moveTo>
                <a:cubicBezTo>
                  <a:pt x="-186770" y="88158"/>
                  <a:pt x="390172" y="294987"/>
                  <a:pt x="601666" y="354081"/>
                </a:cubicBezTo>
                <a:cubicBezTo>
                  <a:pt x="813160" y="413175"/>
                  <a:pt x="1082193" y="442721"/>
                  <a:pt x="1329454" y="391403"/>
                </a:cubicBezTo>
                <a:cubicBezTo>
                  <a:pt x="1576715" y="340085"/>
                  <a:pt x="2290506" y="105264"/>
                  <a:pt x="2085233" y="46170"/>
                </a:cubicBezTo>
                <a:cubicBezTo>
                  <a:pt x="1879960" y="-12924"/>
                  <a:pt x="307752" y="-14478"/>
                  <a:pt x="60491" y="36840"/>
                </a:cubicBezTo>
                <a:close/>
              </a:path>
            </a:pathLst>
          </a:custGeom>
          <a:solidFill>
            <a:srgbClr val="C29934"/>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9A0F78C-4B1C-465E-90DD-A5B82372FF94}"/>
              </a:ext>
            </a:extLst>
          </p:cNvPr>
          <p:cNvSpPr/>
          <p:nvPr/>
        </p:nvSpPr>
        <p:spPr>
          <a:xfrm>
            <a:off x="3599815" y="4813983"/>
            <a:ext cx="222932" cy="416980"/>
          </a:xfrm>
          <a:prstGeom prst="rect">
            <a:avLst/>
          </a:prstGeom>
          <a:pattFill prst="dkHorz">
            <a:fgClr>
              <a:schemeClr val="tx1">
                <a:lumMod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B5B01B5-83DA-4598-A1D2-1F06E64894D1}"/>
              </a:ext>
            </a:extLst>
          </p:cNvPr>
          <p:cNvSpPr/>
          <p:nvPr/>
        </p:nvSpPr>
        <p:spPr>
          <a:xfrm>
            <a:off x="812163" y="5053950"/>
            <a:ext cx="4116118" cy="396262"/>
          </a:xfrm>
          <a:custGeom>
            <a:avLst/>
            <a:gdLst>
              <a:gd name="connsiteX0" fmla="*/ 0 w 4116118"/>
              <a:gd name="connsiteY0" fmla="*/ 71670 h 396262"/>
              <a:gd name="connsiteX1" fmla="*/ 737420 w 4116118"/>
              <a:gd name="connsiteY1" fmla="*/ 258483 h 396262"/>
              <a:gd name="connsiteX2" fmla="*/ 1799304 w 4116118"/>
              <a:gd name="connsiteY2" fmla="*/ 396135 h 396262"/>
              <a:gd name="connsiteX3" fmla="*/ 3038168 w 4116118"/>
              <a:gd name="connsiteY3" fmla="*/ 278148 h 396262"/>
              <a:gd name="connsiteX4" fmla="*/ 4100052 w 4116118"/>
              <a:gd name="connsiteY4" fmla="*/ 32341 h 396262"/>
              <a:gd name="connsiteX5" fmla="*/ 3706762 w 4116118"/>
              <a:gd name="connsiteY5" fmla="*/ 2844 h 396262"/>
              <a:gd name="connsiteX6" fmla="*/ 0 w 4116118"/>
              <a:gd name="connsiteY6" fmla="*/ 71670 h 39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6118" h="396262">
                <a:moveTo>
                  <a:pt x="0" y="71670"/>
                </a:moveTo>
                <a:cubicBezTo>
                  <a:pt x="218768" y="138038"/>
                  <a:pt x="437536" y="204406"/>
                  <a:pt x="737420" y="258483"/>
                </a:cubicBezTo>
                <a:cubicBezTo>
                  <a:pt x="1037304" y="312560"/>
                  <a:pt x="1415846" y="392858"/>
                  <a:pt x="1799304" y="396135"/>
                </a:cubicBezTo>
                <a:cubicBezTo>
                  <a:pt x="2182762" y="399413"/>
                  <a:pt x="2654710" y="338780"/>
                  <a:pt x="3038168" y="278148"/>
                </a:cubicBezTo>
                <a:cubicBezTo>
                  <a:pt x="3421626" y="217516"/>
                  <a:pt x="3988620" y="78225"/>
                  <a:pt x="4100052" y="32341"/>
                </a:cubicBezTo>
                <a:cubicBezTo>
                  <a:pt x="4211484" y="-13543"/>
                  <a:pt x="3706762" y="2844"/>
                  <a:pt x="3706762" y="2844"/>
                </a:cubicBezTo>
                <a:lnTo>
                  <a:pt x="0" y="71670"/>
                </a:lnTo>
                <a:close/>
              </a:path>
            </a:pathLst>
          </a:custGeom>
          <a:pattFill prst="solidDmnd">
            <a:fgClr>
              <a:srgbClr val="C29934"/>
            </a:fgClr>
            <a:bgClr>
              <a:srgbClr val="6633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AD189DD-6516-4EC1-A4BF-13C8D26DD81E}"/>
              </a:ext>
            </a:extLst>
          </p:cNvPr>
          <p:cNvSpPr/>
          <p:nvPr/>
        </p:nvSpPr>
        <p:spPr>
          <a:xfrm>
            <a:off x="3595408" y="1834621"/>
            <a:ext cx="237171" cy="4312831"/>
          </a:xfrm>
          <a:prstGeom prst="rect">
            <a:avLst/>
          </a:prstGeom>
          <a:solidFill>
            <a:schemeClr val="tx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B873531-56A5-4FD9-81AA-13B0BE36869F}"/>
              </a:ext>
            </a:extLst>
          </p:cNvPr>
          <p:cNvSpPr/>
          <p:nvPr/>
        </p:nvSpPr>
        <p:spPr>
          <a:xfrm>
            <a:off x="3599815" y="5807762"/>
            <a:ext cx="225123" cy="257463"/>
          </a:xfrm>
          <a:prstGeom prst="rect">
            <a:avLst/>
          </a:prstGeom>
          <a:pattFill prst="dkHorz">
            <a:fgClr>
              <a:schemeClr val="tx1">
                <a:lumMod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D094103-6EBA-463A-8A6E-93FE540B7CB7}"/>
              </a:ext>
            </a:extLst>
          </p:cNvPr>
          <p:cNvSpPr/>
          <p:nvPr/>
        </p:nvSpPr>
        <p:spPr>
          <a:xfrm>
            <a:off x="3599814" y="3837673"/>
            <a:ext cx="222933" cy="528324"/>
          </a:xfrm>
          <a:prstGeom prst="rect">
            <a:avLst/>
          </a:prstGeom>
          <a:pattFill prst="dkHorz">
            <a:fgClr>
              <a:schemeClr val="tx1">
                <a:lumMod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94CDF31-47D3-400C-8DCE-1335A6CC09BF}"/>
              </a:ext>
            </a:extLst>
          </p:cNvPr>
          <p:cNvSpPr/>
          <p:nvPr/>
        </p:nvSpPr>
        <p:spPr>
          <a:xfrm>
            <a:off x="3599815" y="4824119"/>
            <a:ext cx="222932" cy="416980"/>
          </a:xfrm>
          <a:prstGeom prst="rect">
            <a:avLst/>
          </a:prstGeom>
          <a:pattFill prst="dkHorz">
            <a:fgClr>
              <a:schemeClr val="tx1">
                <a:lumMod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arallelogram 19">
            <a:extLst>
              <a:ext uri="{FF2B5EF4-FFF2-40B4-BE49-F238E27FC236}">
                <a16:creationId xmlns:a16="http://schemas.microsoft.com/office/drawing/2014/main" id="{DA6397A1-B378-4FF3-BEFB-D5B0CA9292F8}"/>
              </a:ext>
            </a:extLst>
          </p:cNvPr>
          <p:cNvSpPr/>
          <p:nvPr/>
        </p:nvSpPr>
        <p:spPr>
          <a:xfrm>
            <a:off x="2761688" y="5044148"/>
            <a:ext cx="486902" cy="293023"/>
          </a:xfrm>
          <a:prstGeom prst="parallelogram">
            <a:avLst>
              <a:gd name="adj" fmla="val 68621"/>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1BA18963-7D44-4CB7-B20B-D1BFA4ADAFAB}"/>
              </a:ext>
            </a:extLst>
          </p:cNvPr>
          <p:cNvSpPr/>
          <p:nvPr/>
        </p:nvSpPr>
        <p:spPr>
          <a:xfrm>
            <a:off x="1502635" y="5007996"/>
            <a:ext cx="486902" cy="293023"/>
          </a:xfrm>
          <a:prstGeom prst="parallelogram">
            <a:avLst>
              <a:gd name="adj" fmla="val 68621"/>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299E50E4-8FEB-4C2B-8C79-70ABF267251B}"/>
              </a:ext>
            </a:extLst>
          </p:cNvPr>
          <p:cNvSpPr/>
          <p:nvPr/>
        </p:nvSpPr>
        <p:spPr>
          <a:xfrm>
            <a:off x="313845" y="6339730"/>
            <a:ext cx="5788079" cy="318420"/>
          </a:xfrm>
          <a:prstGeom prst="rect">
            <a:avLst/>
          </a:prstGeom>
          <a:solidFill>
            <a:srgbClr val="00B050"/>
          </a:solidFill>
          <a:ln>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dirty="0"/>
              <a:t>Brine</a:t>
            </a:r>
          </a:p>
        </p:txBody>
      </p:sp>
      <p:sp>
        <p:nvSpPr>
          <p:cNvPr id="23" name="Arrow: Right 22">
            <a:extLst>
              <a:ext uri="{FF2B5EF4-FFF2-40B4-BE49-F238E27FC236}">
                <a16:creationId xmlns:a16="http://schemas.microsoft.com/office/drawing/2014/main" id="{B166F2FA-DD08-4A1F-85D3-2D4C95B88D92}"/>
              </a:ext>
            </a:extLst>
          </p:cNvPr>
          <p:cNvSpPr/>
          <p:nvPr/>
        </p:nvSpPr>
        <p:spPr>
          <a:xfrm>
            <a:off x="2117310" y="4773553"/>
            <a:ext cx="1464142" cy="387286"/>
          </a:xfrm>
          <a:prstGeom prst="rightArrow">
            <a:avLst/>
          </a:prstGeom>
          <a:solidFill>
            <a:schemeClr val="accent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High Cr, As</a:t>
            </a:r>
          </a:p>
        </p:txBody>
      </p:sp>
      <p:sp>
        <p:nvSpPr>
          <p:cNvPr id="24" name="Arrow: Right 23">
            <a:extLst>
              <a:ext uri="{FF2B5EF4-FFF2-40B4-BE49-F238E27FC236}">
                <a16:creationId xmlns:a16="http://schemas.microsoft.com/office/drawing/2014/main" id="{4BE421A5-C2F1-466B-A2FF-441A782D6CCF}"/>
              </a:ext>
            </a:extLst>
          </p:cNvPr>
          <p:cNvSpPr/>
          <p:nvPr/>
        </p:nvSpPr>
        <p:spPr>
          <a:xfrm>
            <a:off x="2809643" y="4069065"/>
            <a:ext cx="730036" cy="232094"/>
          </a:xfrm>
          <a:prstGeom prst="rightArrow">
            <a:avLst/>
          </a:prstGeom>
          <a:solidFill>
            <a:schemeClr val="accent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1395A2F-3B20-4569-B171-B0FC964055B1}"/>
              </a:ext>
            </a:extLst>
          </p:cNvPr>
          <p:cNvSpPr/>
          <p:nvPr/>
        </p:nvSpPr>
        <p:spPr>
          <a:xfrm>
            <a:off x="307905" y="3467910"/>
            <a:ext cx="3086389" cy="22432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Arrow: Right 25">
            <a:extLst>
              <a:ext uri="{FF2B5EF4-FFF2-40B4-BE49-F238E27FC236}">
                <a16:creationId xmlns:a16="http://schemas.microsoft.com/office/drawing/2014/main" id="{9E359573-65A7-41AD-80C3-910D8D295F9A}"/>
              </a:ext>
            </a:extLst>
          </p:cNvPr>
          <p:cNvSpPr/>
          <p:nvPr/>
        </p:nvSpPr>
        <p:spPr>
          <a:xfrm>
            <a:off x="3711281" y="1384439"/>
            <a:ext cx="1611589" cy="548745"/>
          </a:xfrm>
          <a:prstGeom prst="rightArrow">
            <a:avLst/>
          </a:prstGeom>
          <a:solidFill>
            <a:schemeClr val="accent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Right 26">
            <a:extLst>
              <a:ext uri="{FF2B5EF4-FFF2-40B4-BE49-F238E27FC236}">
                <a16:creationId xmlns:a16="http://schemas.microsoft.com/office/drawing/2014/main" id="{9FAE8912-5EB8-4C83-98B7-403EEC26B1D3}"/>
              </a:ext>
            </a:extLst>
          </p:cNvPr>
          <p:cNvSpPr/>
          <p:nvPr/>
        </p:nvSpPr>
        <p:spPr>
          <a:xfrm rot="10800000">
            <a:off x="3914530" y="5876315"/>
            <a:ext cx="730036" cy="198572"/>
          </a:xfrm>
          <a:prstGeom prst="rightArrow">
            <a:avLst/>
          </a:prstGeom>
          <a:solidFill>
            <a:schemeClr val="accent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875D276B-14B1-47B8-8509-7A9732FD3AF0}"/>
              </a:ext>
            </a:extLst>
          </p:cNvPr>
          <p:cNvCxnSpPr>
            <a:cxnSpLocks/>
          </p:cNvCxnSpPr>
          <p:nvPr/>
        </p:nvCxnSpPr>
        <p:spPr>
          <a:xfrm>
            <a:off x="981195" y="4484930"/>
            <a:ext cx="0" cy="2886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6091398-4DAF-4B90-B95D-672EDEEC1767}"/>
              </a:ext>
            </a:extLst>
          </p:cNvPr>
          <p:cNvCxnSpPr>
            <a:cxnSpLocks/>
          </p:cNvCxnSpPr>
          <p:nvPr/>
        </p:nvCxnSpPr>
        <p:spPr>
          <a:xfrm>
            <a:off x="1366681" y="4661498"/>
            <a:ext cx="704987" cy="27771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7C80FA6-CED2-4E65-BBD0-0A068FDD045F}"/>
              </a:ext>
            </a:extLst>
          </p:cNvPr>
          <p:cNvCxnSpPr>
            <a:cxnSpLocks/>
          </p:cNvCxnSpPr>
          <p:nvPr/>
        </p:nvCxnSpPr>
        <p:spPr>
          <a:xfrm>
            <a:off x="708943" y="4654154"/>
            <a:ext cx="235353" cy="321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0457A9B-2D2C-49F8-8B76-EDCC440724FD}"/>
              </a:ext>
            </a:extLst>
          </p:cNvPr>
          <p:cNvCxnSpPr>
            <a:cxnSpLocks/>
          </p:cNvCxnSpPr>
          <p:nvPr/>
        </p:nvCxnSpPr>
        <p:spPr>
          <a:xfrm>
            <a:off x="1006869" y="4654283"/>
            <a:ext cx="235353" cy="321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075C86F-8366-4363-8F91-247423E6A28F}"/>
              </a:ext>
            </a:extLst>
          </p:cNvPr>
          <p:cNvSpPr txBox="1"/>
          <p:nvPr/>
        </p:nvSpPr>
        <p:spPr>
          <a:xfrm>
            <a:off x="1049873" y="4407200"/>
            <a:ext cx="2603598" cy="276999"/>
          </a:xfrm>
          <a:prstGeom prst="rect">
            <a:avLst/>
          </a:prstGeom>
          <a:noFill/>
        </p:spPr>
        <p:txBody>
          <a:bodyPr wrap="none" rtlCol="0">
            <a:spAutoFit/>
          </a:bodyPr>
          <a:lstStyle/>
          <a:p>
            <a:r>
              <a:rPr lang="en-US" sz="1200" dirty="0">
                <a:solidFill>
                  <a:schemeClr val="bg1"/>
                </a:solidFill>
              </a:rPr>
              <a:t>Ion exchange with clay, high pH</a:t>
            </a:r>
          </a:p>
        </p:txBody>
      </p:sp>
      <p:cxnSp>
        <p:nvCxnSpPr>
          <p:cNvPr id="33" name="Straight Connector 32">
            <a:extLst>
              <a:ext uri="{FF2B5EF4-FFF2-40B4-BE49-F238E27FC236}">
                <a16:creationId xmlns:a16="http://schemas.microsoft.com/office/drawing/2014/main" id="{CF20D76F-7CAF-455F-83D8-D2530975F4B2}"/>
              </a:ext>
            </a:extLst>
          </p:cNvPr>
          <p:cNvCxnSpPr>
            <a:cxnSpLocks/>
          </p:cNvCxnSpPr>
          <p:nvPr/>
        </p:nvCxnSpPr>
        <p:spPr>
          <a:xfrm>
            <a:off x="4927699" y="5403582"/>
            <a:ext cx="0" cy="2886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D5CAA59-8BD5-46EE-A14E-85B5F5181D57}"/>
              </a:ext>
            </a:extLst>
          </p:cNvPr>
          <p:cNvCxnSpPr>
            <a:cxnSpLocks/>
          </p:cNvCxnSpPr>
          <p:nvPr/>
        </p:nvCxnSpPr>
        <p:spPr>
          <a:xfrm flipH="1">
            <a:off x="4230160" y="5629414"/>
            <a:ext cx="325716" cy="23043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BCFF1F41-5C29-41F1-845D-0D4932787407}"/>
              </a:ext>
            </a:extLst>
          </p:cNvPr>
          <p:cNvCxnSpPr>
            <a:cxnSpLocks/>
          </p:cNvCxnSpPr>
          <p:nvPr/>
        </p:nvCxnSpPr>
        <p:spPr>
          <a:xfrm flipH="1">
            <a:off x="4941577" y="5576150"/>
            <a:ext cx="347265" cy="167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C5BBE0E-8C78-4DA1-B856-7D75875E4379}"/>
              </a:ext>
            </a:extLst>
          </p:cNvPr>
          <p:cNvCxnSpPr>
            <a:cxnSpLocks/>
          </p:cNvCxnSpPr>
          <p:nvPr/>
        </p:nvCxnSpPr>
        <p:spPr>
          <a:xfrm flipH="1" flipV="1">
            <a:off x="4639775" y="5576150"/>
            <a:ext cx="278100" cy="424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8" name="Isosceles Triangle 37">
            <a:extLst>
              <a:ext uri="{FF2B5EF4-FFF2-40B4-BE49-F238E27FC236}">
                <a16:creationId xmlns:a16="http://schemas.microsoft.com/office/drawing/2014/main" id="{3D9B50B1-8362-4C1B-8303-046FE2C489BC}"/>
              </a:ext>
            </a:extLst>
          </p:cNvPr>
          <p:cNvSpPr/>
          <p:nvPr/>
        </p:nvSpPr>
        <p:spPr>
          <a:xfrm rot="10800000" flipH="1">
            <a:off x="4215210" y="2189250"/>
            <a:ext cx="1018509" cy="326571"/>
          </a:xfrm>
          <a:prstGeom prst="triangle">
            <a:avLst>
              <a:gd name="adj" fmla="val 73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40E006D0-5A21-4437-B7A8-5D9DFAAB1021}"/>
              </a:ext>
            </a:extLst>
          </p:cNvPr>
          <p:cNvCxnSpPr/>
          <p:nvPr/>
        </p:nvCxnSpPr>
        <p:spPr>
          <a:xfrm>
            <a:off x="2930721" y="4023801"/>
            <a:ext cx="345845" cy="3421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CF36E04-DC65-44F8-83CF-81E79D8C20BC}"/>
              </a:ext>
            </a:extLst>
          </p:cNvPr>
          <p:cNvCxnSpPr>
            <a:cxnSpLocks/>
          </p:cNvCxnSpPr>
          <p:nvPr/>
        </p:nvCxnSpPr>
        <p:spPr>
          <a:xfrm flipV="1">
            <a:off x="2920889" y="3991036"/>
            <a:ext cx="327701" cy="39571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Isosceles Triangle 43">
            <a:extLst>
              <a:ext uri="{FF2B5EF4-FFF2-40B4-BE49-F238E27FC236}">
                <a16:creationId xmlns:a16="http://schemas.microsoft.com/office/drawing/2014/main" id="{2FEF623F-AD7B-4EA2-B4DC-B7CE94993A6D}"/>
              </a:ext>
            </a:extLst>
          </p:cNvPr>
          <p:cNvSpPr/>
          <p:nvPr/>
        </p:nvSpPr>
        <p:spPr>
          <a:xfrm rot="10800000" flipH="1">
            <a:off x="3931303" y="2209136"/>
            <a:ext cx="696487" cy="305403"/>
          </a:xfrm>
          <a:prstGeom prst="triangle">
            <a:avLst>
              <a:gd name="adj" fmla="val 42880"/>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A55EC19-659C-48BA-998E-D74102464AA7}"/>
              </a:ext>
            </a:extLst>
          </p:cNvPr>
          <p:cNvSpPr txBox="1"/>
          <p:nvPr/>
        </p:nvSpPr>
        <p:spPr>
          <a:xfrm>
            <a:off x="1052699" y="4769888"/>
            <a:ext cx="356188" cy="369332"/>
          </a:xfrm>
          <a:prstGeom prst="rect">
            <a:avLst/>
          </a:prstGeom>
          <a:noFill/>
        </p:spPr>
        <p:txBody>
          <a:bodyPr wrap="none" rtlCol="0">
            <a:spAutoFit/>
          </a:bodyPr>
          <a:lstStyle/>
          <a:p>
            <a:r>
              <a:rPr lang="en-US" b="1" dirty="0">
                <a:solidFill>
                  <a:srgbClr val="FF0000"/>
                </a:solidFill>
              </a:rPr>
              <a:t>A</a:t>
            </a:r>
          </a:p>
        </p:txBody>
      </p:sp>
      <p:sp>
        <p:nvSpPr>
          <p:cNvPr id="46" name="TextBox 45">
            <a:extLst>
              <a:ext uri="{FF2B5EF4-FFF2-40B4-BE49-F238E27FC236}">
                <a16:creationId xmlns:a16="http://schemas.microsoft.com/office/drawing/2014/main" id="{373C5169-BCB0-4311-9FBA-45D86F5B87CB}"/>
              </a:ext>
            </a:extLst>
          </p:cNvPr>
          <p:cNvSpPr txBox="1"/>
          <p:nvPr/>
        </p:nvSpPr>
        <p:spPr>
          <a:xfrm>
            <a:off x="4813969" y="5753386"/>
            <a:ext cx="319318" cy="369332"/>
          </a:xfrm>
          <a:prstGeom prst="rect">
            <a:avLst/>
          </a:prstGeom>
          <a:noFill/>
        </p:spPr>
        <p:txBody>
          <a:bodyPr wrap="none" rtlCol="0">
            <a:spAutoFit/>
          </a:bodyPr>
          <a:lstStyle/>
          <a:p>
            <a:r>
              <a:rPr lang="en-US" b="1" dirty="0">
                <a:solidFill>
                  <a:srgbClr val="FF0000"/>
                </a:solidFill>
              </a:rPr>
              <a:t>B</a:t>
            </a:r>
          </a:p>
        </p:txBody>
      </p:sp>
      <p:sp>
        <p:nvSpPr>
          <p:cNvPr id="47" name="TextBox 46">
            <a:extLst>
              <a:ext uri="{FF2B5EF4-FFF2-40B4-BE49-F238E27FC236}">
                <a16:creationId xmlns:a16="http://schemas.microsoft.com/office/drawing/2014/main" id="{3B58039E-1A19-4323-A709-F6CBA976DD61}"/>
              </a:ext>
            </a:extLst>
          </p:cNvPr>
          <p:cNvSpPr txBox="1"/>
          <p:nvPr/>
        </p:nvSpPr>
        <p:spPr>
          <a:xfrm>
            <a:off x="255059" y="5403582"/>
            <a:ext cx="3427541" cy="461665"/>
          </a:xfrm>
          <a:prstGeom prst="rect">
            <a:avLst/>
          </a:prstGeom>
          <a:noFill/>
        </p:spPr>
        <p:txBody>
          <a:bodyPr wrap="none" rtlCol="0">
            <a:spAutoFit/>
          </a:bodyPr>
          <a:lstStyle/>
          <a:p>
            <a:r>
              <a:rPr lang="en-US" sz="1200" dirty="0">
                <a:solidFill>
                  <a:schemeClr val="bg1"/>
                </a:solidFill>
              </a:rPr>
              <a:t>Dolomite diss -&gt;Mn</a:t>
            </a:r>
            <a:r>
              <a:rPr lang="en-US" sz="1200" baseline="30000" dirty="0">
                <a:solidFill>
                  <a:schemeClr val="bg1"/>
                </a:solidFill>
              </a:rPr>
              <a:t>+2 </a:t>
            </a:r>
            <a:r>
              <a:rPr lang="en-US" sz="1200" dirty="0">
                <a:solidFill>
                  <a:schemeClr val="bg1"/>
                </a:solidFill>
              </a:rPr>
              <a:t>-&gt;Mn</a:t>
            </a:r>
            <a:r>
              <a:rPr lang="en-US" sz="1200" baseline="30000" dirty="0">
                <a:solidFill>
                  <a:schemeClr val="bg1"/>
                </a:solidFill>
              </a:rPr>
              <a:t>+3/+4 </a:t>
            </a:r>
            <a:r>
              <a:rPr lang="en-US" sz="1200" dirty="0">
                <a:solidFill>
                  <a:schemeClr val="bg1"/>
                </a:solidFill>
              </a:rPr>
              <a:t>-&gt;(Cr</a:t>
            </a:r>
            <a:r>
              <a:rPr lang="en-US" sz="1200" baseline="30000" dirty="0">
                <a:solidFill>
                  <a:schemeClr val="bg1"/>
                </a:solidFill>
              </a:rPr>
              <a:t>+3 </a:t>
            </a:r>
            <a:r>
              <a:rPr lang="en-US" sz="1200" dirty="0">
                <a:solidFill>
                  <a:schemeClr val="bg1"/>
                </a:solidFill>
              </a:rPr>
              <a:t>-&gt;Cr</a:t>
            </a:r>
            <a:r>
              <a:rPr lang="en-US" sz="1200" baseline="30000" dirty="0">
                <a:solidFill>
                  <a:schemeClr val="bg1"/>
                </a:solidFill>
              </a:rPr>
              <a:t>+6</a:t>
            </a:r>
            <a:r>
              <a:rPr lang="en-US" sz="1200" dirty="0">
                <a:solidFill>
                  <a:schemeClr val="bg1"/>
                </a:solidFill>
              </a:rPr>
              <a:t>)</a:t>
            </a:r>
          </a:p>
          <a:p>
            <a:r>
              <a:rPr lang="en-US" sz="1200" dirty="0">
                <a:solidFill>
                  <a:schemeClr val="bg1"/>
                </a:solidFill>
              </a:rPr>
              <a:t>As desorption from iron oxides (pH &gt; 8.5)</a:t>
            </a:r>
          </a:p>
        </p:txBody>
      </p:sp>
    </p:spTree>
    <p:extLst>
      <p:ext uri="{BB962C8B-B14F-4D97-AF65-F5344CB8AC3E}">
        <p14:creationId xmlns:p14="http://schemas.microsoft.com/office/powerpoint/2010/main" val="1911523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B779E-4C84-4586-93CE-6E72E05652AC}"/>
              </a:ext>
            </a:extLst>
          </p:cNvPr>
          <p:cNvSpPr>
            <a:spLocks noGrp="1"/>
          </p:cNvSpPr>
          <p:nvPr>
            <p:ph type="title"/>
          </p:nvPr>
        </p:nvSpPr>
        <p:spPr/>
        <p:txBody>
          <a:bodyPr/>
          <a:lstStyle/>
          <a:p>
            <a:r>
              <a:rPr lang="en-US" dirty="0"/>
              <a:t>Future Work</a:t>
            </a:r>
          </a:p>
        </p:txBody>
      </p:sp>
      <p:sp>
        <p:nvSpPr>
          <p:cNvPr id="3" name="Content Placeholder 2">
            <a:extLst>
              <a:ext uri="{FF2B5EF4-FFF2-40B4-BE49-F238E27FC236}">
                <a16:creationId xmlns:a16="http://schemas.microsoft.com/office/drawing/2014/main" id="{A0E70B82-7ECE-4786-A1E8-F4DB9E504253}"/>
              </a:ext>
            </a:extLst>
          </p:cNvPr>
          <p:cNvSpPr>
            <a:spLocks noGrp="1"/>
          </p:cNvSpPr>
          <p:nvPr>
            <p:ph idx="1"/>
          </p:nvPr>
        </p:nvSpPr>
        <p:spPr>
          <a:xfrm>
            <a:off x="1324541" y="1399775"/>
            <a:ext cx="9542917" cy="5234705"/>
          </a:xfrm>
        </p:spPr>
        <p:txBody>
          <a:bodyPr>
            <a:normAutofit lnSpcReduction="10000"/>
          </a:bodyPr>
          <a:lstStyle/>
          <a:p>
            <a:r>
              <a:rPr lang="en-US" dirty="0"/>
              <a:t> </a:t>
            </a:r>
            <a:r>
              <a:rPr lang="en-US" b="1" dirty="0"/>
              <a:t>How to improve the robustness (sample size) of the correlation analysis?</a:t>
            </a:r>
          </a:p>
          <a:p>
            <a:pPr lvl="1"/>
            <a:r>
              <a:rPr lang="en-US" dirty="0"/>
              <a:t>We are currently sampling groundwater around Norman, OK to increase our sample sizes and to improve modeling capabilities</a:t>
            </a:r>
          </a:p>
          <a:p>
            <a:pPr lvl="1"/>
            <a:r>
              <a:rPr lang="en-US" dirty="0"/>
              <a:t>Further work will also be done with permutation statistical tests</a:t>
            </a:r>
          </a:p>
          <a:p>
            <a:endParaRPr lang="en-US" dirty="0"/>
          </a:p>
          <a:p>
            <a:r>
              <a:rPr lang="en-US" b="1" dirty="0"/>
              <a:t>Is pumping changing the mixing proportions or changing the hydrogeochemical reactions? </a:t>
            </a:r>
          </a:p>
          <a:p>
            <a:pPr lvl="1"/>
            <a:r>
              <a:rPr lang="en-US" dirty="0"/>
              <a:t>Further work with chemical modeling and correlation analysis will help determine which of the mechanisms are causing drops/rises in trace metal concentrations with pumping </a:t>
            </a:r>
          </a:p>
          <a:p>
            <a:pPr lvl="1"/>
            <a:endParaRPr lang="en-US" dirty="0"/>
          </a:p>
          <a:p>
            <a:r>
              <a:rPr lang="en-US" b="1" dirty="0"/>
              <a:t>Does pumping affect freshwater-brine interactions?</a:t>
            </a:r>
          </a:p>
          <a:p>
            <a:pPr lvl="1"/>
            <a:r>
              <a:rPr lang="en-US" dirty="0"/>
              <a:t>Chemical modeling will help determine brine influence</a:t>
            </a:r>
          </a:p>
          <a:p>
            <a:pPr lvl="1"/>
            <a:r>
              <a:rPr lang="en-US" dirty="0"/>
              <a:t>Well screen/perforation data and lithology logs will help determine interaction feasibility</a:t>
            </a:r>
          </a:p>
        </p:txBody>
      </p:sp>
    </p:spTree>
    <p:extLst>
      <p:ext uri="{BB962C8B-B14F-4D97-AF65-F5344CB8AC3E}">
        <p14:creationId xmlns:p14="http://schemas.microsoft.com/office/powerpoint/2010/main" val="4027478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2740E-608F-407F-B4E3-D7088DC90190}"/>
              </a:ext>
            </a:extLst>
          </p:cNvPr>
          <p:cNvSpPr>
            <a:spLocks noGrp="1"/>
          </p:cNvSpPr>
          <p:nvPr>
            <p:ph type="title"/>
          </p:nvPr>
        </p:nvSpPr>
        <p:spPr/>
        <p:txBody>
          <a:bodyPr/>
          <a:lstStyle/>
          <a:p>
            <a:r>
              <a:rPr lang="en-US" dirty="0"/>
              <a:t>Implications</a:t>
            </a:r>
          </a:p>
        </p:txBody>
      </p:sp>
      <p:sp>
        <p:nvSpPr>
          <p:cNvPr id="3" name="Content Placeholder 2">
            <a:extLst>
              <a:ext uri="{FF2B5EF4-FFF2-40B4-BE49-F238E27FC236}">
                <a16:creationId xmlns:a16="http://schemas.microsoft.com/office/drawing/2014/main" id="{AFC9D8F9-B544-443D-9D80-B881D80230BD}"/>
              </a:ext>
            </a:extLst>
          </p:cNvPr>
          <p:cNvSpPr>
            <a:spLocks noGrp="1"/>
          </p:cNvSpPr>
          <p:nvPr>
            <p:ph idx="1"/>
          </p:nvPr>
        </p:nvSpPr>
        <p:spPr>
          <a:xfrm>
            <a:off x="1486848" y="1853248"/>
            <a:ext cx="8946541" cy="5080000"/>
          </a:xfrm>
        </p:spPr>
        <p:txBody>
          <a:bodyPr>
            <a:normAutofit/>
          </a:bodyPr>
          <a:lstStyle/>
          <a:p>
            <a:r>
              <a:rPr lang="en-US" dirty="0"/>
              <a:t>Freshwater needs are increasing worldwide – this work provides recommendations for wells that would be most and least suitable to help meet that demand in Norman</a:t>
            </a:r>
          </a:p>
          <a:p>
            <a:pPr marL="457200" lvl="1" indent="0">
              <a:buNone/>
            </a:pPr>
            <a:endParaRPr lang="en-US" dirty="0"/>
          </a:p>
          <a:p>
            <a:r>
              <a:rPr lang="en-US" dirty="0"/>
              <a:t>Mechanisms which produce high and low concentrations of trace metals in wells can help make recommendations for suitable well locations elsewhere in the COA</a:t>
            </a:r>
          </a:p>
          <a:p>
            <a:endParaRPr lang="en-US" dirty="0"/>
          </a:p>
          <a:p>
            <a:r>
              <a:rPr lang="en-US" dirty="0"/>
              <a:t>The methods and code used here can be used to determine correlations between trace metals and pumping in any aquifer</a:t>
            </a:r>
          </a:p>
        </p:txBody>
      </p:sp>
    </p:spTree>
    <p:extLst>
      <p:ext uri="{BB962C8B-B14F-4D97-AF65-F5344CB8AC3E}">
        <p14:creationId xmlns:p14="http://schemas.microsoft.com/office/powerpoint/2010/main" val="3904271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75B7D-0D78-4C07-8AD7-4F73833AC97D}"/>
              </a:ext>
            </a:extLst>
          </p:cNvPr>
          <p:cNvSpPr>
            <a:spLocks noGrp="1"/>
          </p:cNvSpPr>
          <p:nvPr>
            <p:ph type="title"/>
          </p:nvPr>
        </p:nvSpPr>
        <p:spPr/>
        <p:txBody>
          <a:bodyPr/>
          <a:lstStyle/>
          <a:p>
            <a:r>
              <a:rPr lang="en-US" dirty="0"/>
              <a:t>Why study this?</a:t>
            </a:r>
          </a:p>
        </p:txBody>
      </p:sp>
      <p:sp>
        <p:nvSpPr>
          <p:cNvPr id="3" name="Content Placeholder 2">
            <a:extLst>
              <a:ext uri="{FF2B5EF4-FFF2-40B4-BE49-F238E27FC236}">
                <a16:creationId xmlns:a16="http://schemas.microsoft.com/office/drawing/2014/main" id="{CFB4C24B-080A-4F97-A758-504BFFE534BC}"/>
              </a:ext>
            </a:extLst>
          </p:cNvPr>
          <p:cNvSpPr>
            <a:spLocks noGrp="1"/>
          </p:cNvSpPr>
          <p:nvPr>
            <p:ph idx="1"/>
          </p:nvPr>
        </p:nvSpPr>
        <p:spPr>
          <a:xfrm>
            <a:off x="279400" y="1986115"/>
            <a:ext cx="11633199" cy="5109633"/>
          </a:xfrm>
        </p:spPr>
        <p:txBody>
          <a:bodyPr>
            <a:normAutofit/>
          </a:bodyPr>
          <a:lstStyle/>
          <a:p>
            <a:r>
              <a:rPr lang="en-US" dirty="0"/>
              <a:t>Trace metals like As, Cr, and U can cause various cancers and other ailments</a:t>
            </a:r>
          </a:p>
          <a:p>
            <a:pPr marL="0" indent="0">
              <a:buNone/>
            </a:pPr>
            <a:endParaRPr lang="en-US" dirty="0"/>
          </a:p>
          <a:p>
            <a:r>
              <a:rPr lang="en-US" dirty="0"/>
              <a:t>Pumping has been shown to affect trace metal concentrations in other aquifers</a:t>
            </a:r>
          </a:p>
          <a:p>
            <a:pPr marL="0" indent="0">
              <a:buNone/>
            </a:pPr>
            <a:endParaRPr lang="en-US" dirty="0"/>
          </a:p>
          <a:p>
            <a:r>
              <a:rPr lang="en-US" dirty="0"/>
              <a:t>The Central Oklahoma Aquifer (COA) has high concentrations of U, Se, Cr, and As</a:t>
            </a:r>
          </a:p>
          <a:p>
            <a:endParaRPr lang="en-US" dirty="0"/>
          </a:p>
          <a:p>
            <a:r>
              <a:rPr lang="en-US" dirty="0"/>
              <a:t>Therefore, understanding how trace metals respond to pumping in the COA has major implications for future groundwater extraction</a:t>
            </a:r>
          </a:p>
          <a:p>
            <a:endParaRPr lang="en-US" dirty="0"/>
          </a:p>
          <a:p>
            <a:endParaRPr lang="en-US" dirty="0"/>
          </a:p>
        </p:txBody>
      </p:sp>
    </p:spTree>
    <p:extLst>
      <p:ext uri="{BB962C8B-B14F-4D97-AF65-F5344CB8AC3E}">
        <p14:creationId xmlns:p14="http://schemas.microsoft.com/office/powerpoint/2010/main" val="2042074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D3604-4168-494A-9CCD-674769638825}"/>
              </a:ext>
            </a:extLst>
          </p:cNvPr>
          <p:cNvSpPr>
            <a:spLocks noGrp="1"/>
          </p:cNvSpPr>
          <p:nvPr>
            <p:ph type="title"/>
          </p:nvPr>
        </p:nvSpPr>
        <p:spPr/>
        <p:txBody>
          <a:bodyPr/>
          <a:lstStyle/>
          <a:p>
            <a:r>
              <a:rPr lang="en-US" dirty="0"/>
              <a:t>Trace metals in the COA</a:t>
            </a:r>
          </a:p>
        </p:txBody>
      </p:sp>
      <p:pic>
        <p:nvPicPr>
          <p:cNvPr id="5" name="Picture 4">
            <a:extLst>
              <a:ext uri="{FF2B5EF4-FFF2-40B4-BE49-F238E27FC236}">
                <a16:creationId xmlns:a16="http://schemas.microsoft.com/office/drawing/2014/main" id="{BFBB9675-A5A0-4669-A583-6E1882F640E2}"/>
              </a:ext>
            </a:extLst>
          </p:cNvPr>
          <p:cNvPicPr>
            <a:picLocks noChangeAspect="1"/>
          </p:cNvPicPr>
          <p:nvPr/>
        </p:nvPicPr>
        <p:blipFill rotWithShape="1">
          <a:blip r:embed="rId2"/>
          <a:srcRect l="14770" t="42178" r="47270" b="18618"/>
          <a:stretch/>
        </p:blipFill>
        <p:spPr>
          <a:xfrm>
            <a:off x="441033" y="1271354"/>
            <a:ext cx="8524274" cy="4952164"/>
          </a:xfrm>
          <a:prstGeom prst="rect">
            <a:avLst/>
          </a:prstGeom>
        </p:spPr>
      </p:pic>
      <p:sp>
        <p:nvSpPr>
          <p:cNvPr id="13" name="Oval 12">
            <a:extLst>
              <a:ext uri="{FF2B5EF4-FFF2-40B4-BE49-F238E27FC236}">
                <a16:creationId xmlns:a16="http://schemas.microsoft.com/office/drawing/2014/main" id="{7B90AFCB-71D3-4104-A990-F5EF77A7683C}"/>
              </a:ext>
            </a:extLst>
          </p:cNvPr>
          <p:cNvSpPr/>
          <p:nvPr/>
        </p:nvSpPr>
        <p:spPr>
          <a:xfrm>
            <a:off x="2946939" y="4737462"/>
            <a:ext cx="102638" cy="102638"/>
          </a:xfrm>
          <a:prstGeom prst="ellipse">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EADEF38-0450-43D3-A3EE-3E6C34261D34}"/>
              </a:ext>
            </a:extLst>
          </p:cNvPr>
          <p:cNvSpPr/>
          <p:nvPr/>
        </p:nvSpPr>
        <p:spPr>
          <a:xfrm>
            <a:off x="3974842" y="2809550"/>
            <a:ext cx="102638" cy="102638"/>
          </a:xfrm>
          <a:prstGeom prst="ellipse">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DA16910-F976-47D7-8B48-CA816607074C}"/>
              </a:ext>
            </a:extLst>
          </p:cNvPr>
          <p:cNvSpPr/>
          <p:nvPr/>
        </p:nvSpPr>
        <p:spPr>
          <a:xfrm>
            <a:off x="5057608" y="4258490"/>
            <a:ext cx="102638" cy="102638"/>
          </a:xfrm>
          <a:prstGeom prst="ellipse">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6FFD6A5-5121-4D2D-ABA0-882BB5BD27A0}"/>
              </a:ext>
            </a:extLst>
          </p:cNvPr>
          <p:cNvSpPr/>
          <p:nvPr/>
        </p:nvSpPr>
        <p:spPr>
          <a:xfrm>
            <a:off x="8248557" y="4105361"/>
            <a:ext cx="102638" cy="102638"/>
          </a:xfrm>
          <a:prstGeom prst="ellipse">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891B0E8-233D-4A31-A780-41E0D9D6D20A}"/>
              </a:ext>
            </a:extLst>
          </p:cNvPr>
          <p:cNvSpPr/>
          <p:nvPr/>
        </p:nvSpPr>
        <p:spPr>
          <a:xfrm>
            <a:off x="1886182" y="4849431"/>
            <a:ext cx="102638" cy="102638"/>
          </a:xfrm>
          <a:prstGeom prst="ellipse">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760A077-377C-4488-BDBB-15C7929ECE11}"/>
              </a:ext>
            </a:extLst>
          </p:cNvPr>
          <p:cNvSpPr/>
          <p:nvPr/>
        </p:nvSpPr>
        <p:spPr>
          <a:xfrm>
            <a:off x="7201421" y="3736259"/>
            <a:ext cx="103947" cy="108154"/>
          </a:xfrm>
          <a:prstGeom prst="ellipse">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88D17E86-375C-457D-AEFF-4FAD49BA68E8}"/>
              </a:ext>
            </a:extLst>
          </p:cNvPr>
          <p:cNvCxnSpPr/>
          <p:nvPr/>
        </p:nvCxnSpPr>
        <p:spPr>
          <a:xfrm>
            <a:off x="2407298" y="2463173"/>
            <a:ext cx="0" cy="3284376"/>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9AC89FD6-E72A-4123-BF27-B526735A5A89}"/>
              </a:ext>
            </a:extLst>
          </p:cNvPr>
          <p:cNvCxnSpPr/>
          <p:nvPr/>
        </p:nvCxnSpPr>
        <p:spPr>
          <a:xfrm>
            <a:off x="5777935" y="4448108"/>
            <a:ext cx="858416"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AD14F52-2D81-4850-95C6-3FEDAD00E947}"/>
              </a:ext>
            </a:extLst>
          </p:cNvPr>
          <p:cNvCxnSpPr/>
          <p:nvPr/>
        </p:nvCxnSpPr>
        <p:spPr>
          <a:xfrm>
            <a:off x="4593772" y="2463173"/>
            <a:ext cx="0" cy="3284376"/>
          </a:xfrm>
          <a:prstGeom prst="line">
            <a:avLst/>
          </a:prstGeom>
          <a:ln w="28575"/>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B9C57C25-D222-4910-ADA1-F5C74DF22DE4}"/>
              </a:ext>
            </a:extLst>
          </p:cNvPr>
          <p:cNvCxnSpPr/>
          <p:nvPr/>
        </p:nvCxnSpPr>
        <p:spPr>
          <a:xfrm>
            <a:off x="4675055" y="5649368"/>
            <a:ext cx="858416"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3EBC431F-13D7-4A11-824D-46C031489B3E}"/>
              </a:ext>
            </a:extLst>
          </p:cNvPr>
          <p:cNvSpPr/>
          <p:nvPr/>
        </p:nvSpPr>
        <p:spPr>
          <a:xfrm>
            <a:off x="6123164" y="4401558"/>
            <a:ext cx="102638" cy="102638"/>
          </a:xfrm>
          <a:prstGeom prst="ellipse">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7675F644-4FE0-4FFB-9BE0-9868C3118F1E}"/>
              </a:ext>
            </a:extLst>
          </p:cNvPr>
          <p:cNvCxnSpPr/>
          <p:nvPr/>
        </p:nvCxnSpPr>
        <p:spPr>
          <a:xfrm>
            <a:off x="2564386" y="5123023"/>
            <a:ext cx="858416"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F23D5D8-C343-4462-AB35-5B257E46D990}"/>
              </a:ext>
            </a:extLst>
          </p:cNvPr>
          <p:cNvCxnSpPr/>
          <p:nvPr/>
        </p:nvCxnSpPr>
        <p:spPr>
          <a:xfrm>
            <a:off x="6781544" y="5101256"/>
            <a:ext cx="858416"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63ECE0D-49B7-4D69-9E1F-1F27A156FB44}"/>
              </a:ext>
            </a:extLst>
          </p:cNvPr>
          <p:cNvCxnSpPr/>
          <p:nvPr/>
        </p:nvCxnSpPr>
        <p:spPr>
          <a:xfrm>
            <a:off x="1478978" y="5430594"/>
            <a:ext cx="858416"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57F5496-2B89-44B7-9DB0-ACF98E996062}"/>
              </a:ext>
            </a:extLst>
          </p:cNvPr>
          <p:cNvCxnSpPr/>
          <p:nvPr/>
        </p:nvCxnSpPr>
        <p:spPr>
          <a:xfrm>
            <a:off x="3607942" y="5430594"/>
            <a:ext cx="858416"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ED8957A-5DBD-4C4D-8B01-FAEC281FF480}"/>
              </a:ext>
            </a:extLst>
          </p:cNvPr>
          <p:cNvCxnSpPr/>
          <p:nvPr/>
        </p:nvCxnSpPr>
        <p:spPr>
          <a:xfrm>
            <a:off x="7847151" y="5433700"/>
            <a:ext cx="858416"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78CC7FC-A9E8-480A-8301-69A818F7F42D}"/>
              </a:ext>
            </a:extLst>
          </p:cNvPr>
          <p:cNvSpPr txBox="1"/>
          <p:nvPr/>
        </p:nvSpPr>
        <p:spPr>
          <a:xfrm>
            <a:off x="9128394" y="2912188"/>
            <a:ext cx="2846714" cy="1354217"/>
          </a:xfrm>
          <a:prstGeom prst="rect">
            <a:avLst/>
          </a:prstGeom>
          <a:solidFill>
            <a:schemeClr val="tx1"/>
          </a:solidFill>
        </p:spPr>
        <p:txBody>
          <a:bodyPr wrap="square" rtlCol="0">
            <a:spAutoFit/>
          </a:bodyPr>
          <a:lstStyle/>
          <a:p>
            <a:r>
              <a:rPr lang="en-US" dirty="0">
                <a:solidFill>
                  <a:schemeClr val="bg1"/>
                </a:solidFill>
              </a:rPr>
              <a:t>	</a:t>
            </a:r>
            <a:r>
              <a:rPr lang="en-US" sz="1400" dirty="0">
                <a:solidFill>
                  <a:schemeClr val="bg1"/>
                </a:solidFill>
              </a:rPr>
              <a:t>Maximum 	concentration 	sampled</a:t>
            </a:r>
          </a:p>
          <a:p>
            <a:endParaRPr lang="en-US" dirty="0">
              <a:solidFill>
                <a:schemeClr val="bg1"/>
              </a:solidFill>
            </a:endParaRPr>
          </a:p>
          <a:p>
            <a:r>
              <a:rPr lang="en-US" dirty="0">
                <a:solidFill>
                  <a:schemeClr val="bg1"/>
                </a:solidFill>
              </a:rPr>
              <a:t>	</a:t>
            </a:r>
            <a:r>
              <a:rPr lang="en-US" sz="1400" dirty="0">
                <a:solidFill>
                  <a:schemeClr val="bg1"/>
                </a:solidFill>
              </a:rPr>
              <a:t>EPA maximum 	concentration</a:t>
            </a:r>
          </a:p>
        </p:txBody>
      </p:sp>
      <p:sp>
        <p:nvSpPr>
          <p:cNvPr id="27" name="Oval 26">
            <a:extLst>
              <a:ext uri="{FF2B5EF4-FFF2-40B4-BE49-F238E27FC236}">
                <a16:creationId xmlns:a16="http://schemas.microsoft.com/office/drawing/2014/main" id="{DF9FBEF7-7484-40B1-8204-DB2F0B57B58F}"/>
              </a:ext>
            </a:extLst>
          </p:cNvPr>
          <p:cNvSpPr/>
          <p:nvPr/>
        </p:nvSpPr>
        <p:spPr>
          <a:xfrm>
            <a:off x="9354113" y="3048040"/>
            <a:ext cx="102638" cy="102638"/>
          </a:xfrm>
          <a:prstGeom prst="ellipse">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C148A5EA-0ECC-4DF8-B347-5C5DBB5EBD4A}"/>
              </a:ext>
            </a:extLst>
          </p:cNvPr>
          <p:cNvCxnSpPr>
            <a:cxnSpLocks/>
          </p:cNvCxnSpPr>
          <p:nvPr/>
        </p:nvCxnSpPr>
        <p:spPr>
          <a:xfrm>
            <a:off x="9192418" y="3882677"/>
            <a:ext cx="390121"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F7AD83D-091E-4540-B5D1-0A574E1DF434}"/>
              </a:ext>
            </a:extLst>
          </p:cNvPr>
          <p:cNvSpPr txBox="1"/>
          <p:nvPr/>
        </p:nvSpPr>
        <p:spPr>
          <a:xfrm>
            <a:off x="1307434" y="3144005"/>
            <a:ext cx="1098378" cy="646331"/>
          </a:xfrm>
          <a:prstGeom prst="rect">
            <a:avLst/>
          </a:prstGeom>
          <a:noFill/>
        </p:spPr>
        <p:txBody>
          <a:bodyPr wrap="none" rtlCol="0">
            <a:spAutoFit/>
          </a:bodyPr>
          <a:lstStyle/>
          <a:p>
            <a:pPr algn="ctr"/>
            <a:r>
              <a:rPr lang="en-US" dirty="0">
                <a:solidFill>
                  <a:schemeClr val="bg1"/>
                </a:solidFill>
              </a:rPr>
              <a:t>Shallow </a:t>
            </a:r>
          </a:p>
          <a:p>
            <a:pPr algn="ctr"/>
            <a:r>
              <a:rPr lang="en-US" dirty="0">
                <a:solidFill>
                  <a:schemeClr val="bg1"/>
                </a:solidFill>
              </a:rPr>
              <a:t>(&lt; 30 m)</a:t>
            </a:r>
          </a:p>
        </p:txBody>
      </p:sp>
      <p:sp>
        <p:nvSpPr>
          <p:cNvPr id="29" name="TextBox 28">
            <a:extLst>
              <a:ext uri="{FF2B5EF4-FFF2-40B4-BE49-F238E27FC236}">
                <a16:creationId xmlns:a16="http://schemas.microsoft.com/office/drawing/2014/main" id="{A586EB17-A7F6-4F45-A5FE-377FE18BD3B1}"/>
              </a:ext>
            </a:extLst>
          </p:cNvPr>
          <p:cNvSpPr txBox="1"/>
          <p:nvPr/>
        </p:nvSpPr>
        <p:spPr>
          <a:xfrm>
            <a:off x="2636598" y="3150678"/>
            <a:ext cx="1699504" cy="646331"/>
          </a:xfrm>
          <a:prstGeom prst="rect">
            <a:avLst/>
          </a:prstGeom>
          <a:noFill/>
        </p:spPr>
        <p:txBody>
          <a:bodyPr wrap="none" rtlCol="0">
            <a:spAutoFit/>
          </a:bodyPr>
          <a:lstStyle/>
          <a:p>
            <a:pPr algn="ctr"/>
            <a:r>
              <a:rPr lang="en-US" dirty="0">
                <a:solidFill>
                  <a:schemeClr val="bg1"/>
                </a:solidFill>
              </a:rPr>
              <a:t>Intermediate </a:t>
            </a:r>
          </a:p>
          <a:p>
            <a:pPr algn="ctr"/>
            <a:r>
              <a:rPr lang="en-US" dirty="0">
                <a:solidFill>
                  <a:schemeClr val="bg1"/>
                </a:solidFill>
              </a:rPr>
              <a:t>(30-91 m)</a:t>
            </a:r>
          </a:p>
        </p:txBody>
      </p:sp>
      <p:sp>
        <p:nvSpPr>
          <p:cNvPr id="30" name="TextBox 29">
            <a:extLst>
              <a:ext uri="{FF2B5EF4-FFF2-40B4-BE49-F238E27FC236}">
                <a16:creationId xmlns:a16="http://schemas.microsoft.com/office/drawing/2014/main" id="{FAC1F343-8D48-44F9-86FE-954933D8EA9F}"/>
              </a:ext>
            </a:extLst>
          </p:cNvPr>
          <p:cNvSpPr txBox="1"/>
          <p:nvPr/>
        </p:nvSpPr>
        <p:spPr>
          <a:xfrm>
            <a:off x="5520926" y="3279297"/>
            <a:ext cx="2727623" cy="646331"/>
          </a:xfrm>
          <a:prstGeom prst="rect">
            <a:avLst/>
          </a:prstGeom>
          <a:noFill/>
        </p:spPr>
        <p:txBody>
          <a:bodyPr wrap="square" rtlCol="0">
            <a:spAutoFit/>
          </a:bodyPr>
          <a:lstStyle/>
          <a:p>
            <a:pPr algn="ctr"/>
            <a:r>
              <a:rPr lang="en-US" dirty="0">
                <a:solidFill>
                  <a:schemeClr val="bg1"/>
                </a:solidFill>
              </a:rPr>
              <a:t>Deep (&gt; 91 m) n = 27</a:t>
            </a:r>
          </a:p>
          <a:p>
            <a:pPr algn="ctr"/>
            <a:endParaRPr lang="en-US" dirty="0">
              <a:solidFill>
                <a:schemeClr val="bg1"/>
              </a:solidFill>
            </a:endParaRPr>
          </a:p>
        </p:txBody>
      </p:sp>
      <p:sp>
        <p:nvSpPr>
          <p:cNvPr id="31" name="TextBox 30">
            <a:extLst>
              <a:ext uri="{FF2B5EF4-FFF2-40B4-BE49-F238E27FC236}">
                <a16:creationId xmlns:a16="http://schemas.microsoft.com/office/drawing/2014/main" id="{4E2F974B-9215-4C1B-B6F1-8DD3850FC3BD}"/>
              </a:ext>
            </a:extLst>
          </p:cNvPr>
          <p:cNvSpPr txBox="1"/>
          <p:nvPr/>
        </p:nvSpPr>
        <p:spPr>
          <a:xfrm>
            <a:off x="1442702" y="3764806"/>
            <a:ext cx="849912" cy="369332"/>
          </a:xfrm>
          <a:prstGeom prst="rect">
            <a:avLst/>
          </a:prstGeom>
          <a:noFill/>
        </p:spPr>
        <p:txBody>
          <a:bodyPr wrap="none" rtlCol="0">
            <a:spAutoFit/>
          </a:bodyPr>
          <a:lstStyle/>
          <a:p>
            <a:pPr algn="ctr"/>
            <a:r>
              <a:rPr lang="en-US" dirty="0">
                <a:solidFill>
                  <a:schemeClr val="bg1"/>
                </a:solidFill>
              </a:rPr>
              <a:t>n = 25</a:t>
            </a:r>
          </a:p>
        </p:txBody>
      </p:sp>
      <p:sp>
        <p:nvSpPr>
          <p:cNvPr id="32" name="TextBox 31">
            <a:extLst>
              <a:ext uri="{FF2B5EF4-FFF2-40B4-BE49-F238E27FC236}">
                <a16:creationId xmlns:a16="http://schemas.microsoft.com/office/drawing/2014/main" id="{8E0AD868-8924-4B5B-B35D-AD107B929286}"/>
              </a:ext>
            </a:extLst>
          </p:cNvPr>
          <p:cNvSpPr txBox="1"/>
          <p:nvPr/>
        </p:nvSpPr>
        <p:spPr>
          <a:xfrm>
            <a:off x="3083288" y="3736029"/>
            <a:ext cx="849913" cy="369332"/>
          </a:xfrm>
          <a:prstGeom prst="rect">
            <a:avLst/>
          </a:prstGeom>
          <a:noFill/>
        </p:spPr>
        <p:txBody>
          <a:bodyPr wrap="none" rtlCol="0">
            <a:spAutoFit/>
          </a:bodyPr>
          <a:lstStyle/>
          <a:p>
            <a:pPr algn="ctr"/>
            <a:r>
              <a:rPr lang="en-US" dirty="0">
                <a:solidFill>
                  <a:schemeClr val="bg1"/>
                </a:solidFill>
              </a:rPr>
              <a:t>n = 35</a:t>
            </a:r>
          </a:p>
        </p:txBody>
      </p:sp>
    </p:spTree>
    <p:extLst>
      <p:ext uri="{BB962C8B-B14F-4D97-AF65-F5344CB8AC3E}">
        <p14:creationId xmlns:p14="http://schemas.microsoft.com/office/powerpoint/2010/main" val="986352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D3604-4168-494A-9CCD-674769638825}"/>
              </a:ext>
            </a:extLst>
          </p:cNvPr>
          <p:cNvSpPr>
            <a:spLocks noGrp="1"/>
          </p:cNvSpPr>
          <p:nvPr>
            <p:ph type="title"/>
          </p:nvPr>
        </p:nvSpPr>
        <p:spPr/>
        <p:txBody>
          <a:bodyPr/>
          <a:lstStyle/>
          <a:p>
            <a:r>
              <a:rPr lang="en-US" dirty="0"/>
              <a:t>Trace metals in the COA</a:t>
            </a:r>
          </a:p>
        </p:txBody>
      </p:sp>
      <p:pic>
        <p:nvPicPr>
          <p:cNvPr id="4" name="Picture 3">
            <a:extLst>
              <a:ext uri="{FF2B5EF4-FFF2-40B4-BE49-F238E27FC236}">
                <a16:creationId xmlns:a16="http://schemas.microsoft.com/office/drawing/2014/main" id="{AD361695-2355-4996-8E60-AC65A82841E7}"/>
              </a:ext>
            </a:extLst>
          </p:cNvPr>
          <p:cNvPicPr>
            <a:picLocks noChangeAspect="1"/>
          </p:cNvPicPr>
          <p:nvPr/>
        </p:nvPicPr>
        <p:blipFill>
          <a:blip r:embed="rId2"/>
          <a:stretch>
            <a:fillRect/>
          </a:stretch>
        </p:blipFill>
        <p:spPr>
          <a:xfrm>
            <a:off x="2552366" y="1307690"/>
            <a:ext cx="7087268" cy="5303638"/>
          </a:xfrm>
          <a:prstGeom prst="rect">
            <a:avLst/>
          </a:prstGeom>
        </p:spPr>
      </p:pic>
      <p:sp>
        <p:nvSpPr>
          <p:cNvPr id="3" name="TextBox 2">
            <a:extLst>
              <a:ext uri="{FF2B5EF4-FFF2-40B4-BE49-F238E27FC236}">
                <a16:creationId xmlns:a16="http://schemas.microsoft.com/office/drawing/2014/main" id="{5F90FBCE-8211-4982-9931-4A0884D2FEDA}"/>
              </a:ext>
            </a:extLst>
          </p:cNvPr>
          <p:cNvSpPr txBox="1"/>
          <p:nvPr/>
        </p:nvSpPr>
        <p:spPr>
          <a:xfrm>
            <a:off x="3172409" y="1341469"/>
            <a:ext cx="5932714" cy="338554"/>
          </a:xfrm>
          <a:prstGeom prst="rect">
            <a:avLst/>
          </a:prstGeom>
          <a:solidFill>
            <a:schemeClr val="tx1"/>
          </a:solidFill>
        </p:spPr>
        <p:txBody>
          <a:bodyPr wrap="none" rtlCol="0">
            <a:spAutoFit/>
          </a:bodyPr>
          <a:lstStyle/>
          <a:p>
            <a:r>
              <a:rPr lang="en-US" sz="1600" dirty="0">
                <a:solidFill>
                  <a:schemeClr val="bg1"/>
                </a:solidFill>
                <a:latin typeface="Helvetica" panose="020B0604020202020204" pitchFamily="34" charset="0"/>
                <a:cs typeface="Helvetica" panose="020B0604020202020204" pitchFamily="34" charset="0"/>
              </a:rPr>
              <a:t>Total Cr concentrations with depth in NWIS dataset (1989-2008)</a:t>
            </a:r>
          </a:p>
        </p:txBody>
      </p:sp>
    </p:spTree>
    <p:extLst>
      <p:ext uri="{BB962C8B-B14F-4D97-AF65-F5344CB8AC3E}">
        <p14:creationId xmlns:p14="http://schemas.microsoft.com/office/powerpoint/2010/main" val="2181490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15ABB-CEEC-46E7-976D-F8AA6632297A}"/>
              </a:ext>
            </a:extLst>
          </p:cNvPr>
          <p:cNvSpPr>
            <a:spLocks noGrp="1"/>
          </p:cNvSpPr>
          <p:nvPr>
            <p:ph type="title"/>
          </p:nvPr>
        </p:nvSpPr>
        <p:spPr/>
        <p:txBody>
          <a:bodyPr/>
          <a:lstStyle/>
          <a:p>
            <a:r>
              <a:rPr lang="en-US" dirty="0"/>
              <a:t>Methods</a:t>
            </a:r>
          </a:p>
        </p:txBody>
      </p:sp>
      <p:sp>
        <p:nvSpPr>
          <p:cNvPr id="3" name="Content Placeholder 2">
            <a:extLst>
              <a:ext uri="{FF2B5EF4-FFF2-40B4-BE49-F238E27FC236}">
                <a16:creationId xmlns:a16="http://schemas.microsoft.com/office/drawing/2014/main" id="{E6FB1449-937F-4917-8096-99EE5197B0A4}"/>
              </a:ext>
            </a:extLst>
          </p:cNvPr>
          <p:cNvSpPr>
            <a:spLocks noGrp="1"/>
          </p:cNvSpPr>
          <p:nvPr>
            <p:ph idx="1"/>
          </p:nvPr>
        </p:nvSpPr>
        <p:spPr>
          <a:xfrm>
            <a:off x="1622729" y="1225220"/>
            <a:ext cx="8946541" cy="5250425"/>
          </a:xfrm>
        </p:spPr>
        <p:txBody>
          <a:bodyPr>
            <a:normAutofit/>
          </a:bodyPr>
          <a:lstStyle/>
          <a:p>
            <a:r>
              <a:rPr lang="en-US" dirty="0"/>
              <a:t>Gathered all available City of Norman groundwater sampling records (41 wells) from 1989 – 2019</a:t>
            </a:r>
          </a:p>
          <a:p>
            <a:endParaRPr lang="en-US" dirty="0"/>
          </a:p>
          <a:p>
            <a:r>
              <a:rPr lang="en-US" dirty="0"/>
              <a:t>Gathered COA data from the USGS NWIS database (National Water Information System) for select wells corresponding to Norman wells </a:t>
            </a:r>
          </a:p>
          <a:p>
            <a:endParaRPr lang="en-US" dirty="0"/>
          </a:p>
          <a:p>
            <a:r>
              <a:rPr lang="en-US" dirty="0"/>
              <a:t>Used R to combine/format the data and correlate each record with the volume of water taken out of the well on the same day (volume/24 hours)</a:t>
            </a:r>
          </a:p>
          <a:p>
            <a:pPr lvl="1"/>
            <a:r>
              <a:rPr lang="en-US" dirty="0"/>
              <a:t>Calculated Kendall’s Tau correlation coefficients between pumping rates and other parameters (element concentrations, pH, etc. )</a:t>
            </a:r>
          </a:p>
          <a:p>
            <a:pPr lvl="1"/>
            <a:endParaRPr lang="en-US" dirty="0"/>
          </a:p>
          <a:p>
            <a:r>
              <a:rPr lang="en-US" dirty="0"/>
              <a:t>Selected 16 wells that had the most data for groundwater sampling and chemical analysis (ongoing)</a:t>
            </a:r>
          </a:p>
        </p:txBody>
      </p:sp>
    </p:spTree>
    <p:extLst>
      <p:ext uri="{BB962C8B-B14F-4D97-AF65-F5344CB8AC3E}">
        <p14:creationId xmlns:p14="http://schemas.microsoft.com/office/powerpoint/2010/main" val="1523201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picture containing calendar&#10;&#10;Description automatically generated">
            <a:extLst>
              <a:ext uri="{FF2B5EF4-FFF2-40B4-BE49-F238E27FC236}">
                <a16:creationId xmlns:a16="http://schemas.microsoft.com/office/drawing/2014/main" id="{4B4D6A7D-5AB1-44D4-95F3-F1428C98E7A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7904" t="26769" r="7605" b="24489"/>
          <a:stretch/>
        </p:blipFill>
        <p:spPr>
          <a:xfrm>
            <a:off x="3221553" y="154859"/>
            <a:ext cx="8771234" cy="6548282"/>
          </a:xfrm>
        </p:spPr>
      </p:pic>
      <p:sp>
        <p:nvSpPr>
          <p:cNvPr id="2" name="Title 1">
            <a:extLst>
              <a:ext uri="{FF2B5EF4-FFF2-40B4-BE49-F238E27FC236}">
                <a16:creationId xmlns:a16="http://schemas.microsoft.com/office/drawing/2014/main" id="{B70933F4-E2A0-4A10-A595-60124B2C14BA}"/>
              </a:ext>
            </a:extLst>
          </p:cNvPr>
          <p:cNvSpPr>
            <a:spLocks noGrp="1"/>
          </p:cNvSpPr>
          <p:nvPr>
            <p:ph type="title"/>
          </p:nvPr>
        </p:nvSpPr>
        <p:spPr>
          <a:xfrm>
            <a:off x="621530" y="222215"/>
            <a:ext cx="2102005" cy="1350945"/>
          </a:xfrm>
        </p:spPr>
        <p:txBody>
          <a:bodyPr/>
          <a:lstStyle/>
          <a:p>
            <a:r>
              <a:rPr lang="en-US" dirty="0"/>
              <a:t>Study Area</a:t>
            </a:r>
          </a:p>
        </p:txBody>
      </p:sp>
      <p:cxnSp>
        <p:nvCxnSpPr>
          <p:cNvPr id="7" name="Straight Connector 6">
            <a:extLst>
              <a:ext uri="{FF2B5EF4-FFF2-40B4-BE49-F238E27FC236}">
                <a16:creationId xmlns:a16="http://schemas.microsoft.com/office/drawing/2014/main" id="{1704327D-93F9-4057-9723-9048A787CA1D}"/>
              </a:ext>
            </a:extLst>
          </p:cNvPr>
          <p:cNvCxnSpPr>
            <a:cxnSpLocks/>
          </p:cNvCxnSpPr>
          <p:nvPr/>
        </p:nvCxnSpPr>
        <p:spPr>
          <a:xfrm flipH="1">
            <a:off x="7777316" y="2231923"/>
            <a:ext cx="924232" cy="550606"/>
          </a:xfrm>
          <a:prstGeom prst="line">
            <a:avLst/>
          </a:prstGeom>
          <a:ln w="28575">
            <a:solidFill>
              <a:srgbClr val="FF7575"/>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EB77C9F-7A0D-49C6-A3C3-E3D82C5EB036}"/>
              </a:ext>
            </a:extLst>
          </p:cNvPr>
          <p:cNvSpPr txBox="1"/>
          <p:nvPr/>
        </p:nvSpPr>
        <p:spPr>
          <a:xfrm>
            <a:off x="101392" y="2231923"/>
            <a:ext cx="2985937" cy="2308324"/>
          </a:xfrm>
          <a:prstGeom prst="rect">
            <a:avLst/>
          </a:prstGeom>
          <a:noFill/>
        </p:spPr>
        <p:txBody>
          <a:bodyPr wrap="square" rtlCol="0">
            <a:spAutoFit/>
          </a:bodyPr>
          <a:lstStyle/>
          <a:p>
            <a:r>
              <a:rPr lang="en-US" dirty="0"/>
              <a:t>Green and blue points represent wells used in the correlation analysis study (41)</a:t>
            </a:r>
          </a:p>
          <a:p>
            <a:endParaRPr lang="en-US" dirty="0"/>
          </a:p>
          <a:p>
            <a:r>
              <a:rPr lang="en-US" dirty="0"/>
              <a:t>Blue points represent wells that were chosen for sampling (16)</a:t>
            </a:r>
          </a:p>
        </p:txBody>
      </p:sp>
    </p:spTree>
    <p:extLst>
      <p:ext uri="{BB962C8B-B14F-4D97-AF65-F5344CB8AC3E}">
        <p14:creationId xmlns:p14="http://schemas.microsoft.com/office/powerpoint/2010/main" val="3878949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C2E00-A2AA-4E73-894E-6C892060382F}"/>
              </a:ext>
            </a:extLst>
          </p:cNvPr>
          <p:cNvSpPr>
            <a:spLocks noGrp="1"/>
          </p:cNvSpPr>
          <p:nvPr>
            <p:ph type="title"/>
          </p:nvPr>
        </p:nvSpPr>
        <p:spPr>
          <a:xfrm>
            <a:off x="646111" y="452718"/>
            <a:ext cx="9404723" cy="726617"/>
          </a:xfrm>
        </p:spPr>
        <p:txBody>
          <a:bodyPr/>
          <a:lstStyle/>
          <a:p>
            <a:r>
              <a:rPr lang="en-US" dirty="0"/>
              <a:t>Hypothesized Conceptual Model</a:t>
            </a:r>
          </a:p>
        </p:txBody>
      </p:sp>
      <p:sp>
        <p:nvSpPr>
          <p:cNvPr id="4" name="Rectangle 3">
            <a:extLst>
              <a:ext uri="{FF2B5EF4-FFF2-40B4-BE49-F238E27FC236}">
                <a16:creationId xmlns:a16="http://schemas.microsoft.com/office/drawing/2014/main" id="{23B50A51-E3FF-4A5E-B31A-8CCA97A848F3}"/>
              </a:ext>
            </a:extLst>
          </p:cNvPr>
          <p:cNvSpPr/>
          <p:nvPr/>
        </p:nvSpPr>
        <p:spPr>
          <a:xfrm>
            <a:off x="84169" y="1399310"/>
            <a:ext cx="6011831" cy="536077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2444753-E699-43E1-886C-8D906940FAD5}"/>
              </a:ext>
            </a:extLst>
          </p:cNvPr>
          <p:cNvSpPr/>
          <p:nvPr/>
        </p:nvSpPr>
        <p:spPr>
          <a:xfrm>
            <a:off x="193833" y="2249814"/>
            <a:ext cx="5794019" cy="2276669"/>
          </a:xfrm>
          <a:prstGeom prst="rect">
            <a:avLst/>
          </a:prstGeom>
          <a:solidFill>
            <a:srgbClr val="C29934"/>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A9EE30B2-E3C4-45FE-9328-33AA46E6CE17}"/>
              </a:ext>
            </a:extLst>
          </p:cNvPr>
          <p:cNvSpPr/>
          <p:nvPr/>
        </p:nvSpPr>
        <p:spPr>
          <a:xfrm>
            <a:off x="193832" y="2249814"/>
            <a:ext cx="3922255" cy="32657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dirty="0"/>
              <a:t>Confining clay layer</a:t>
            </a:r>
          </a:p>
        </p:txBody>
      </p:sp>
      <p:sp>
        <p:nvSpPr>
          <p:cNvPr id="7" name="Rectangle 6">
            <a:extLst>
              <a:ext uri="{FF2B5EF4-FFF2-40B4-BE49-F238E27FC236}">
                <a16:creationId xmlns:a16="http://schemas.microsoft.com/office/drawing/2014/main" id="{81218A30-9428-4A6A-945C-762C7E66AB51}"/>
              </a:ext>
            </a:extLst>
          </p:cNvPr>
          <p:cNvSpPr/>
          <p:nvPr/>
        </p:nvSpPr>
        <p:spPr>
          <a:xfrm>
            <a:off x="193833" y="2951366"/>
            <a:ext cx="3610947" cy="23209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FA735FF-9D59-47C7-98FB-3333372E407E}"/>
              </a:ext>
            </a:extLst>
          </p:cNvPr>
          <p:cNvSpPr/>
          <p:nvPr/>
        </p:nvSpPr>
        <p:spPr>
          <a:xfrm>
            <a:off x="3804781" y="3558441"/>
            <a:ext cx="2183072" cy="23209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C4C2838-2538-4ED3-AA1F-40329D739DB8}"/>
              </a:ext>
            </a:extLst>
          </p:cNvPr>
          <p:cNvSpPr/>
          <p:nvPr/>
        </p:nvSpPr>
        <p:spPr>
          <a:xfrm>
            <a:off x="203164" y="4079785"/>
            <a:ext cx="2274611" cy="23209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852BF6-7DB9-474C-AEA0-C342084F4130}"/>
              </a:ext>
            </a:extLst>
          </p:cNvPr>
          <p:cNvSpPr/>
          <p:nvPr/>
        </p:nvSpPr>
        <p:spPr>
          <a:xfrm>
            <a:off x="193833" y="4526482"/>
            <a:ext cx="5794019" cy="1852763"/>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CBC2E522-F1D1-4EB1-A5A1-FEA9B2EDAE4E}"/>
              </a:ext>
            </a:extLst>
          </p:cNvPr>
          <p:cNvSpPr/>
          <p:nvPr/>
        </p:nvSpPr>
        <p:spPr>
          <a:xfrm>
            <a:off x="193833" y="4861371"/>
            <a:ext cx="4938636" cy="647168"/>
          </a:xfrm>
          <a:custGeom>
            <a:avLst/>
            <a:gdLst>
              <a:gd name="connsiteX0" fmla="*/ 60491 w 2121843"/>
              <a:gd name="connsiteY0" fmla="*/ 36840 h 417781"/>
              <a:gd name="connsiteX1" fmla="*/ 601666 w 2121843"/>
              <a:gd name="connsiteY1" fmla="*/ 354081 h 417781"/>
              <a:gd name="connsiteX2" fmla="*/ 1329454 w 2121843"/>
              <a:gd name="connsiteY2" fmla="*/ 391403 h 417781"/>
              <a:gd name="connsiteX3" fmla="*/ 2085233 w 2121843"/>
              <a:gd name="connsiteY3" fmla="*/ 46170 h 417781"/>
              <a:gd name="connsiteX4" fmla="*/ 60491 w 2121843"/>
              <a:gd name="connsiteY4" fmla="*/ 36840 h 417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1843" h="417781">
                <a:moveTo>
                  <a:pt x="60491" y="36840"/>
                </a:moveTo>
                <a:cubicBezTo>
                  <a:pt x="-186770" y="88158"/>
                  <a:pt x="390172" y="294987"/>
                  <a:pt x="601666" y="354081"/>
                </a:cubicBezTo>
                <a:cubicBezTo>
                  <a:pt x="813160" y="413175"/>
                  <a:pt x="1082193" y="442721"/>
                  <a:pt x="1329454" y="391403"/>
                </a:cubicBezTo>
                <a:cubicBezTo>
                  <a:pt x="1576715" y="340085"/>
                  <a:pt x="2290506" y="105264"/>
                  <a:pt x="2085233" y="46170"/>
                </a:cubicBezTo>
                <a:cubicBezTo>
                  <a:pt x="1879960" y="-12924"/>
                  <a:pt x="307752" y="-14478"/>
                  <a:pt x="60491" y="36840"/>
                </a:cubicBezTo>
                <a:close/>
              </a:path>
            </a:pathLst>
          </a:custGeom>
          <a:solidFill>
            <a:srgbClr val="C29934"/>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93809287-9EDD-4852-803D-9768009C06F6}"/>
              </a:ext>
            </a:extLst>
          </p:cNvPr>
          <p:cNvSpPr/>
          <p:nvPr/>
        </p:nvSpPr>
        <p:spPr>
          <a:xfrm>
            <a:off x="2607428" y="5842072"/>
            <a:ext cx="3380424" cy="367983"/>
          </a:xfrm>
          <a:custGeom>
            <a:avLst/>
            <a:gdLst>
              <a:gd name="connsiteX0" fmla="*/ 60491 w 2121843"/>
              <a:gd name="connsiteY0" fmla="*/ 36840 h 417781"/>
              <a:gd name="connsiteX1" fmla="*/ 601666 w 2121843"/>
              <a:gd name="connsiteY1" fmla="*/ 354081 h 417781"/>
              <a:gd name="connsiteX2" fmla="*/ 1329454 w 2121843"/>
              <a:gd name="connsiteY2" fmla="*/ 391403 h 417781"/>
              <a:gd name="connsiteX3" fmla="*/ 2085233 w 2121843"/>
              <a:gd name="connsiteY3" fmla="*/ 46170 h 417781"/>
              <a:gd name="connsiteX4" fmla="*/ 60491 w 2121843"/>
              <a:gd name="connsiteY4" fmla="*/ 36840 h 417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1843" h="417781">
                <a:moveTo>
                  <a:pt x="60491" y="36840"/>
                </a:moveTo>
                <a:cubicBezTo>
                  <a:pt x="-186770" y="88158"/>
                  <a:pt x="390172" y="294987"/>
                  <a:pt x="601666" y="354081"/>
                </a:cubicBezTo>
                <a:cubicBezTo>
                  <a:pt x="813160" y="413175"/>
                  <a:pt x="1082193" y="442721"/>
                  <a:pt x="1329454" y="391403"/>
                </a:cubicBezTo>
                <a:cubicBezTo>
                  <a:pt x="1576715" y="340085"/>
                  <a:pt x="2290506" y="105264"/>
                  <a:pt x="2085233" y="46170"/>
                </a:cubicBezTo>
                <a:cubicBezTo>
                  <a:pt x="1879960" y="-12924"/>
                  <a:pt x="307752" y="-14478"/>
                  <a:pt x="60491" y="36840"/>
                </a:cubicBezTo>
                <a:close/>
              </a:path>
            </a:pathLst>
          </a:custGeom>
          <a:solidFill>
            <a:srgbClr val="C29934"/>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ECAF38AA-B4CD-41D3-8B29-2FE1524A6488}"/>
              </a:ext>
            </a:extLst>
          </p:cNvPr>
          <p:cNvSpPr/>
          <p:nvPr/>
        </p:nvSpPr>
        <p:spPr>
          <a:xfrm>
            <a:off x="201793" y="5947929"/>
            <a:ext cx="2501105" cy="417781"/>
          </a:xfrm>
          <a:custGeom>
            <a:avLst/>
            <a:gdLst>
              <a:gd name="connsiteX0" fmla="*/ 60491 w 2121843"/>
              <a:gd name="connsiteY0" fmla="*/ 36840 h 417781"/>
              <a:gd name="connsiteX1" fmla="*/ 601666 w 2121843"/>
              <a:gd name="connsiteY1" fmla="*/ 354081 h 417781"/>
              <a:gd name="connsiteX2" fmla="*/ 1329454 w 2121843"/>
              <a:gd name="connsiteY2" fmla="*/ 391403 h 417781"/>
              <a:gd name="connsiteX3" fmla="*/ 2085233 w 2121843"/>
              <a:gd name="connsiteY3" fmla="*/ 46170 h 417781"/>
              <a:gd name="connsiteX4" fmla="*/ 60491 w 2121843"/>
              <a:gd name="connsiteY4" fmla="*/ 36840 h 417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1843" h="417781">
                <a:moveTo>
                  <a:pt x="60491" y="36840"/>
                </a:moveTo>
                <a:cubicBezTo>
                  <a:pt x="-186770" y="88158"/>
                  <a:pt x="390172" y="294987"/>
                  <a:pt x="601666" y="354081"/>
                </a:cubicBezTo>
                <a:cubicBezTo>
                  <a:pt x="813160" y="413175"/>
                  <a:pt x="1082193" y="442721"/>
                  <a:pt x="1329454" y="391403"/>
                </a:cubicBezTo>
                <a:cubicBezTo>
                  <a:pt x="1576715" y="340085"/>
                  <a:pt x="2290506" y="105264"/>
                  <a:pt x="2085233" y="46170"/>
                </a:cubicBezTo>
                <a:cubicBezTo>
                  <a:pt x="1879960" y="-12924"/>
                  <a:pt x="307752" y="-14478"/>
                  <a:pt x="60491" y="36840"/>
                </a:cubicBezTo>
                <a:close/>
              </a:path>
            </a:pathLst>
          </a:custGeom>
          <a:solidFill>
            <a:srgbClr val="C29934"/>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A5C85E2-9CFE-43F7-87C0-70AFF1CB26A9}"/>
              </a:ext>
            </a:extLst>
          </p:cNvPr>
          <p:cNvSpPr/>
          <p:nvPr/>
        </p:nvSpPr>
        <p:spPr>
          <a:xfrm>
            <a:off x="3485742" y="4869967"/>
            <a:ext cx="222932" cy="416980"/>
          </a:xfrm>
          <a:prstGeom prst="rect">
            <a:avLst/>
          </a:prstGeom>
          <a:pattFill prst="dkHorz">
            <a:fgClr>
              <a:schemeClr val="tx1">
                <a:lumMod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FA4D2ACB-8E0D-4F37-B5E3-0A1FE192810C}"/>
              </a:ext>
            </a:extLst>
          </p:cNvPr>
          <p:cNvSpPr/>
          <p:nvPr/>
        </p:nvSpPr>
        <p:spPr>
          <a:xfrm>
            <a:off x="698090" y="5109934"/>
            <a:ext cx="4116118" cy="396262"/>
          </a:xfrm>
          <a:custGeom>
            <a:avLst/>
            <a:gdLst>
              <a:gd name="connsiteX0" fmla="*/ 0 w 4116118"/>
              <a:gd name="connsiteY0" fmla="*/ 71670 h 396262"/>
              <a:gd name="connsiteX1" fmla="*/ 737420 w 4116118"/>
              <a:gd name="connsiteY1" fmla="*/ 258483 h 396262"/>
              <a:gd name="connsiteX2" fmla="*/ 1799304 w 4116118"/>
              <a:gd name="connsiteY2" fmla="*/ 396135 h 396262"/>
              <a:gd name="connsiteX3" fmla="*/ 3038168 w 4116118"/>
              <a:gd name="connsiteY3" fmla="*/ 278148 h 396262"/>
              <a:gd name="connsiteX4" fmla="*/ 4100052 w 4116118"/>
              <a:gd name="connsiteY4" fmla="*/ 32341 h 396262"/>
              <a:gd name="connsiteX5" fmla="*/ 3706762 w 4116118"/>
              <a:gd name="connsiteY5" fmla="*/ 2844 h 396262"/>
              <a:gd name="connsiteX6" fmla="*/ 0 w 4116118"/>
              <a:gd name="connsiteY6" fmla="*/ 71670 h 39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6118" h="396262">
                <a:moveTo>
                  <a:pt x="0" y="71670"/>
                </a:moveTo>
                <a:cubicBezTo>
                  <a:pt x="218768" y="138038"/>
                  <a:pt x="437536" y="204406"/>
                  <a:pt x="737420" y="258483"/>
                </a:cubicBezTo>
                <a:cubicBezTo>
                  <a:pt x="1037304" y="312560"/>
                  <a:pt x="1415846" y="392858"/>
                  <a:pt x="1799304" y="396135"/>
                </a:cubicBezTo>
                <a:cubicBezTo>
                  <a:pt x="2182762" y="399413"/>
                  <a:pt x="2654710" y="338780"/>
                  <a:pt x="3038168" y="278148"/>
                </a:cubicBezTo>
                <a:cubicBezTo>
                  <a:pt x="3421626" y="217516"/>
                  <a:pt x="3988620" y="78225"/>
                  <a:pt x="4100052" y="32341"/>
                </a:cubicBezTo>
                <a:cubicBezTo>
                  <a:pt x="4211484" y="-13543"/>
                  <a:pt x="3706762" y="2844"/>
                  <a:pt x="3706762" y="2844"/>
                </a:cubicBezTo>
                <a:lnTo>
                  <a:pt x="0" y="71670"/>
                </a:lnTo>
                <a:close/>
              </a:path>
            </a:pathLst>
          </a:custGeom>
          <a:pattFill prst="solidDmnd">
            <a:fgClr>
              <a:srgbClr val="C29934"/>
            </a:fgClr>
            <a:bgClr>
              <a:srgbClr val="6633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854C095-C6C7-4A37-AF48-F14FC85B6494}"/>
              </a:ext>
            </a:extLst>
          </p:cNvPr>
          <p:cNvSpPr/>
          <p:nvPr/>
        </p:nvSpPr>
        <p:spPr>
          <a:xfrm>
            <a:off x="3481335" y="1890605"/>
            <a:ext cx="237171" cy="4312831"/>
          </a:xfrm>
          <a:prstGeom prst="rect">
            <a:avLst/>
          </a:prstGeom>
          <a:solidFill>
            <a:schemeClr val="tx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709615D-9F64-47C0-9B0C-65767C0EDB62}"/>
              </a:ext>
            </a:extLst>
          </p:cNvPr>
          <p:cNvSpPr/>
          <p:nvPr/>
        </p:nvSpPr>
        <p:spPr>
          <a:xfrm>
            <a:off x="3485742" y="5873906"/>
            <a:ext cx="225123" cy="257463"/>
          </a:xfrm>
          <a:prstGeom prst="rect">
            <a:avLst/>
          </a:prstGeom>
          <a:pattFill prst="dkHorz">
            <a:fgClr>
              <a:schemeClr val="tx1">
                <a:lumMod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B120F665-E436-4984-8D47-06380733B093}"/>
              </a:ext>
            </a:extLst>
          </p:cNvPr>
          <p:cNvSpPr/>
          <p:nvPr/>
        </p:nvSpPr>
        <p:spPr>
          <a:xfrm>
            <a:off x="3485741" y="3893657"/>
            <a:ext cx="222933" cy="528324"/>
          </a:xfrm>
          <a:prstGeom prst="rect">
            <a:avLst/>
          </a:prstGeom>
          <a:pattFill prst="dkHorz">
            <a:fgClr>
              <a:schemeClr val="tx1">
                <a:lumMod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5524405C-29EE-45D0-893A-FA1E6B0D4103}"/>
              </a:ext>
            </a:extLst>
          </p:cNvPr>
          <p:cNvSpPr/>
          <p:nvPr/>
        </p:nvSpPr>
        <p:spPr>
          <a:xfrm>
            <a:off x="3485742" y="4880103"/>
            <a:ext cx="222932" cy="416980"/>
          </a:xfrm>
          <a:prstGeom prst="rect">
            <a:avLst/>
          </a:prstGeom>
          <a:pattFill prst="dkHorz">
            <a:fgClr>
              <a:schemeClr val="tx1">
                <a:lumMod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Parallelogram 68">
            <a:extLst>
              <a:ext uri="{FF2B5EF4-FFF2-40B4-BE49-F238E27FC236}">
                <a16:creationId xmlns:a16="http://schemas.microsoft.com/office/drawing/2014/main" id="{30FEA301-E4EE-4B33-9200-FF36F511054C}"/>
              </a:ext>
            </a:extLst>
          </p:cNvPr>
          <p:cNvSpPr/>
          <p:nvPr/>
        </p:nvSpPr>
        <p:spPr>
          <a:xfrm>
            <a:off x="2647615" y="5100132"/>
            <a:ext cx="486902" cy="293023"/>
          </a:xfrm>
          <a:prstGeom prst="parallelogram">
            <a:avLst>
              <a:gd name="adj" fmla="val 68621"/>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Parallelogram 69">
            <a:extLst>
              <a:ext uri="{FF2B5EF4-FFF2-40B4-BE49-F238E27FC236}">
                <a16:creationId xmlns:a16="http://schemas.microsoft.com/office/drawing/2014/main" id="{ABD63EE1-A330-41C1-B35B-3B4A2DE8A5AF}"/>
              </a:ext>
            </a:extLst>
          </p:cNvPr>
          <p:cNvSpPr/>
          <p:nvPr/>
        </p:nvSpPr>
        <p:spPr>
          <a:xfrm>
            <a:off x="1388562" y="5063980"/>
            <a:ext cx="486902" cy="293023"/>
          </a:xfrm>
          <a:prstGeom prst="parallelogram">
            <a:avLst>
              <a:gd name="adj" fmla="val 68621"/>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025566AE-69B5-45C7-8470-07A8482E1A4D}"/>
              </a:ext>
            </a:extLst>
          </p:cNvPr>
          <p:cNvSpPr/>
          <p:nvPr/>
        </p:nvSpPr>
        <p:spPr>
          <a:xfrm>
            <a:off x="199772" y="6395714"/>
            <a:ext cx="5788079" cy="318420"/>
          </a:xfrm>
          <a:prstGeom prst="rect">
            <a:avLst/>
          </a:prstGeom>
          <a:solidFill>
            <a:srgbClr val="00B050"/>
          </a:solidFill>
          <a:ln>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dirty="0"/>
              <a:t>Brine</a:t>
            </a:r>
          </a:p>
        </p:txBody>
      </p:sp>
      <p:sp>
        <p:nvSpPr>
          <p:cNvPr id="74" name="Arrow: Right 73">
            <a:extLst>
              <a:ext uri="{FF2B5EF4-FFF2-40B4-BE49-F238E27FC236}">
                <a16:creationId xmlns:a16="http://schemas.microsoft.com/office/drawing/2014/main" id="{3DEEE80C-01D8-42B6-89BD-E73FA6446D67}"/>
              </a:ext>
            </a:extLst>
          </p:cNvPr>
          <p:cNvSpPr/>
          <p:nvPr/>
        </p:nvSpPr>
        <p:spPr>
          <a:xfrm>
            <a:off x="2003237" y="4829537"/>
            <a:ext cx="1464142" cy="387286"/>
          </a:xfrm>
          <a:prstGeom prst="rightArrow">
            <a:avLst/>
          </a:prstGeom>
          <a:solidFill>
            <a:schemeClr val="accent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High Cr, As</a:t>
            </a:r>
          </a:p>
        </p:txBody>
      </p:sp>
      <p:sp>
        <p:nvSpPr>
          <p:cNvPr id="76" name="Arrow: Right 75">
            <a:extLst>
              <a:ext uri="{FF2B5EF4-FFF2-40B4-BE49-F238E27FC236}">
                <a16:creationId xmlns:a16="http://schemas.microsoft.com/office/drawing/2014/main" id="{7C62C737-5843-4643-8383-73E89E3F4AD7}"/>
              </a:ext>
            </a:extLst>
          </p:cNvPr>
          <p:cNvSpPr/>
          <p:nvPr/>
        </p:nvSpPr>
        <p:spPr>
          <a:xfrm>
            <a:off x="2695570" y="4125049"/>
            <a:ext cx="730036" cy="232094"/>
          </a:xfrm>
          <a:prstGeom prst="rightArrow">
            <a:avLst/>
          </a:prstGeom>
          <a:solidFill>
            <a:schemeClr val="accent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9D1461BD-1033-4736-A4F5-2DFA880109E4}"/>
              </a:ext>
            </a:extLst>
          </p:cNvPr>
          <p:cNvSpPr/>
          <p:nvPr/>
        </p:nvSpPr>
        <p:spPr>
          <a:xfrm>
            <a:off x="193832" y="3523894"/>
            <a:ext cx="3086389" cy="22432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8" name="Arrow: Right 77">
            <a:extLst>
              <a:ext uri="{FF2B5EF4-FFF2-40B4-BE49-F238E27FC236}">
                <a16:creationId xmlns:a16="http://schemas.microsoft.com/office/drawing/2014/main" id="{3981232E-2D6C-48CE-A888-21EB5F19DA81}"/>
              </a:ext>
            </a:extLst>
          </p:cNvPr>
          <p:cNvSpPr/>
          <p:nvPr/>
        </p:nvSpPr>
        <p:spPr>
          <a:xfrm>
            <a:off x="3597208" y="1440423"/>
            <a:ext cx="1611589" cy="548745"/>
          </a:xfrm>
          <a:prstGeom prst="rightArrow">
            <a:avLst/>
          </a:prstGeom>
          <a:solidFill>
            <a:schemeClr val="accent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row: Right 79">
            <a:extLst>
              <a:ext uri="{FF2B5EF4-FFF2-40B4-BE49-F238E27FC236}">
                <a16:creationId xmlns:a16="http://schemas.microsoft.com/office/drawing/2014/main" id="{FD30C3C3-AE9D-4517-98CE-A69A61D8F289}"/>
              </a:ext>
            </a:extLst>
          </p:cNvPr>
          <p:cNvSpPr/>
          <p:nvPr/>
        </p:nvSpPr>
        <p:spPr>
          <a:xfrm rot="10800000">
            <a:off x="3800457" y="5932299"/>
            <a:ext cx="730036" cy="198572"/>
          </a:xfrm>
          <a:prstGeom prst="rightArrow">
            <a:avLst/>
          </a:prstGeom>
          <a:solidFill>
            <a:schemeClr val="accent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0" name="Straight Connector 89">
            <a:extLst>
              <a:ext uri="{FF2B5EF4-FFF2-40B4-BE49-F238E27FC236}">
                <a16:creationId xmlns:a16="http://schemas.microsoft.com/office/drawing/2014/main" id="{13EC2CF8-BC6E-4C1B-8704-EC09D0046BAC}"/>
              </a:ext>
            </a:extLst>
          </p:cNvPr>
          <p:cNvCxnSpPr>
            <a:cxnSpLocks/>
          </p:cNvCxnSpPr>
          <p:nvPr/>
        </p:nvCxnSpPr>
        <p:spPr>
          <a:xfrm>
            <a:off x="867122" y="4540914"/>
            <a:ext cx="0" cy="2886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82E7A780-0EE3-44CB-BECA-EE5CBDCBFC70}"/>
              </a:ext>
            </a:extLst>
          </p:cNvPr>
          <p:cNvCxnSpPr>
            <a:cxnSpLocks/>
          </p:cNvCxnSpPr>
          <p:nvPr/>
        </p:nvCxnSpPr>
        <p:spPr>
          <a:xfrm>
            <a:off x="1252608" y="4717482"/>
            <a:ext cx="704987" cy="27771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C9E3F4EA-315B-41D1-9AFE-766635E7A6CC}"/>
              </a:ext>
            </a:extLst>
          </p:cNvPr>
          <p:cNvCxnSpPr>
            <a:cxnSpLocks/>
          </p:cNvCxnSpPr>
          <p:nvPr/>
        </p:nvCxnSpPr>
        <p:spPr>
          <a:xfrm>
            <a:off x="594870" y="4710138"/>
            <a:ext cx="235353" cy="321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8FB45ECA-02E8-4406-BE74-2B728EE60BAA}"/>
              </a:ext>
            </a:extLst>
          </p:cNvPr>
          <p:cNvCxnSpPr>
            <a:cxnSpLocks/>
          </p:cNvCxnSpPr>
          <p:nvPr/>
        </p:nvCxnSpPr>
        <p:spPr>
          <a:xfrm>
            <a:off x="892796" y="4710267"/>
            <a:ext cx="235353" cy="321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C730E517-28E1-4CF7-8703-CB2E17478622}"/>
              </a:ext>
            </a:extLst>
          </p:cNvPr>
          <p:cNvSpPr txBox="1"/>
          <p:nvPr/>
        </p:nvSpPr>
        <p:spPr>
          <a:xfrm>
            <a:off x="935800" y="4463184"/>
            <a:ext cx="2603598" cy="276999"/>
          </a:xfrm>
          <a:prstGeom prst="rect">
            <a:avLst/>
          </a:prstGeom>
          <a:noFill/>
        </p:spPr>
        <p:txBody>
          <a:bodyPr wrap="none" rtlCol="0">
            <a:spAutoFit/>
          </a:bodyPr>
          <a:lstStyle/>
          <a:p>
            <a:r>
              <a:rPr lang="en-US" sz="1200" dirty="0">
                <a:solidFill>
                  <a:schemeClr val="bg1"/>
                </a:solidFill>
              </a:rPr>
              <a:t>Ion exchange with clay, high pH</a:t>
            </a:r>
          </a:p>
        </p:txBody>
      </p:sp>
      <p:cxnSp>
        <p:nvCxnSpPr>
          <p:cNvPr id="111" name="Straight Connector 110">
            <a:extLst>
              <a:ext uri="{FF2B5EF4-FFF2-40B4-BE49-F238E27FC236}">
                <a16:creationId xmlns:a16="http://schemas.microsoft.com/office/drawing/2014/main" id="{47B1D15D-0B94-46A3-BB67-5850652D4C2A}"/>
              </a:ext>
            </a:extLst>
          </p:cNvPr>
          <p:cNvCxnSpPr>
            <a:cxnSpLocks/>
          </p:cNvCxnSpPr>
          <p:nvPr/>
        </p:nvCxnSpPr>
        <p:spPr>
          <a:xfrm>
            <a:off x="4813626" y="5459566"/>
            <a:ext cx="0" cy="2886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7A87B09A-74BD-4A9A-948C-90E254AEFF23}"/>
              </a:ext>
            </a:extLst>
          </p:cNvPr>
          <p:cNvCxnSpPr>
            <a:cxnSpLocks/>
          </p:cNvCxnSpPr>
          <p:nvPr/>
        </p:nvCxnSpPr>
        <p:spPr>
          <a:xfrm flipH="1">
            <a:off x="4116087" y="5685398"/>
            <a:ext cx="325716" cy="23043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E0ECF677-8403-4713-832C-EDE5D8D57B6D}"/>
              </a:ext>
            </a:extLst>
          </p:cNvPr>
          <p:cNvCxnSpPr>
            <a:cxnSpLocks/>
          </p:cNvCxnSpPr>
          <p:nvPr/>
        </p:nvCxnSpPr>
        <p:spPr>
          <a:xfrm flipH="1">
            <a:off x="4827504" y="5632134"/>
            <a:ext cx="347265" cy="167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FBB6AF93-0D66-4686-9444-E22A6272FA5A}"/>
              </a:ext>
            </a:extLst>
          </p:cNvPr>
          <p:cNvCxnSpPr>
            <a:cxnSpLocks/>
          </p:cNvCxnSpPr>
          <p:nvPr/>
        </p:nvCxnSpPr>
        <p:spPr>
          <a:xfrm flipH="1" flipV="1">
            <a:off x="4525702" y="5632134"/>
            <a:ext cx="278100" cy="424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66" name="TextBox 165">
            <a:extLst>
              <a:ext uri="{FF2B5EF4-FFF2-40B4-BE49-F238E27FC236}">
                <a16:creationId xmlns:a16="http://schemas.microsoft.com/office/drawing/2014/main" id="{8F3C4BA0-F228-45E6-B333-7EDE7ED1E6B3}"/>
              </a:ext>
            </a:extLst>
          </p:cNvPr>
          <p:cNvSpPr txBox="1"/>
          <p:nvPr/>
        </p:nvSpPr>
        <p:spPr>
          <a:xfrm>
            <a:off x="161693" y="5449816"/>
            <a:ext cx="3427541" cy="461665"/>
          </a:xfrm>
          <a:prstGeom prst="rect">
            <a:avLst/>
          </a:prstGeom>
          <a:noFill/>
        </p:spPr>
        <p:txBody>
          <a:bodyPr wrap="none" rtlCol="0">
            <a:spAutoFit/>
          </a:bodyPr>
          <a:lstStyle/>
          <a:p>
            <a:r>
              <a:rPr lang="en-US" sz="1200" dirty="0">
                <a:solidFill>
                  <a:schemeClr val="bg1"/>
                </a:solidFill>
              </a:rPr>
              <a:t>Dolomite diss -&gt;Mn</a:t>
            </a:r>
            <a:r>
              <a:rPr lang="en-US" sz="1200" baseline="30000" dirty="0">
                <a:solidFill>
                  <a:schemeClr val="bg1"/>
                </a:solidFill>
              </a:rPr>
              <a:t>+2 </a:t>
            </a:r>
            <a:r>
              <a:rPr lang="en-US" sz="1200" dirty="0">
                <a:solidFill>
                  <a:schemeClr val="bg1"/>
                </a:solidFill>
              </a:rPr>
              <a:t>-&gt;Mn</a:t>
            </a:r>
            <a:r>
              <a:rPr lang="en-US" sz="1200" baseline="30000" dirty="0">
                <a:solidFill>
                  <a:schemeClr val="bg1"/>
                </a:solidFill>
              </a:rPr>
              <a:t>+3/+4 </a:t>
            </a:r>
            <a:r>
              <a:rPr lang="en-US" sz="1200" dirty="0">
                <a:solidFill>
                  <a:schemeClr val="bg1"/>
                </a:solidFill>
              </a:rPr>
              <a:t>-&gt;(Cr</a:t>
            </a:r>
            <a:r>
              <a:rPr lang="en-US" sz="1200" baseline="30000" dirty="0">
                <a:solidFill>
                  <a:schemeClr val="bg1"/>
                </a:solidFill>
              </a:rPr>
              <a:t>+3 </a:t>
            </a:r>
            <a:r>
              <a:rPr lang="en-US" sz="1200" dirty="0">
                <a:solidFill>
                  <a:schemeClr val="bg1"/>
                </a:solidFill>
              </a:rPr>
              <a:t>-&gt;Cr</a:t>
            </a:r>
            <a:r>
              <a:rPr lang="en-US" sz="1200" baseline="30000" dirty="0">
                <a:solidFill>
                  <a:schemeClr val="bg1"/>
                </a:solidFill>
              </a:rPr>
              <a:t>+6</a:t>
            </a:r>
            <a:r>
              <a:rPr lang="en-US" sz="1200" dirty="0">
                <a:solidFill>
                  <a:schemeClr val="bg1"/>
                </a:solidFill>
              </a:rPr>
              <a:t>)</a:t>
            </a:r>
          </a:p>
          <a:p>
            <a:r>
              <a:rPr lang="en-US" sz="1200" dirty="0">
                <a:solidFill>
                  <a:schemeClr val="bg1"/>
                </a:solidFill>
              </a:rPr>
              <a:t>As desorption from iron oxides (pH &gt; 8.5)</a:t>
            </a:r>
          </a:p>
        </p:txBody>
      </p:sp>
      <p:sp>
        <p:nvSpPr>
          <p:cNvPr id="79" name="Content Placeholder 2">
            <a:extLst>
              <a:ext uri="{FF2B5EF4-FFF2-40B4-BE49-F238E27FC236}">
                <a16:creationId xmlns:a16="http://schemas.microsoft.com/office/drawing/2014/main" id="{CABE708C-AB9A-4513-987B-A89EE921AC42}"/>
              </a:ext>
            </a:extLst>
          </p:cNvPr>
          <p:cNvSpPr txBox="1">
            <a:spLocks/>
          </p:cNvSpPr>
          <p:nvPr/>
        </p:nvSpPr>
        <p:spPr>
          <a:xfrm>
            <a:off x="6676772" y="2581638"/>
            <a:ext cx="5457154" cy="417845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a:t>The well must be screened in a deep sand body with high Cr and As</a:t>
            </a:r>
          </a:p>
          <a:p>
            <a:endParaRPr lang="en-US" dirty="0"/>
          </a:p>
          <a:p>
            <a:r>
              <a:rPr lang="en-US" dirty="0"/>
              <a:t>Either:</a:t>
            </a:r>
          </a:p>
          <a:p>
            <a:pPr lvl="1"/>
            <a:r>
              <a:rPr lang="en-US" dirty="0"/>
              <a:t>the proportion of water coming from the high Cr, As interval must increase with pumping relative to other intervals</a:t>
            </a:r>
          </a:p>
          <a:p>
            <a:pPr marL="457200" lvl="1" indent="0">
              <a:buFont typeface="Wingdings 3" charset="2"/>
              <a:buNone/>
            </a:pPr>
            <a:endParaRPr lang="en-US" dirty="0"/>
          </a:p>
          <a:p>
            <a:pPr lvl="1"/>
            <a:r>
              <a:rPr lang="en-US" dirty="0"/>
              <a:t>OR increased flow through the sand interval releases more As, Cr into the groundwater through desorption or dissolution</a:t>
            </a:r>
          </a:p>
          <a:p>
            <a:endParaRPr lang="en-US" dirty="0"/>
          </a:p>
          <a:p>
            <a:endParaRPr lang="en-US" dirty="0"/>
          </a:p>
        </p:txBody>
      </p:sp>
      <p:sp>
        <p:nvSpPr>
          <p:cNvPr id="81" name="TextBox 80">
            <a:extLst>
              <a:ext uri="{FF2B5EF4-FFF2-40B4-BE49-F238E27FC236}">
                <a16:creationId xmlns:a16="http://schemas.microsoft.com/office/drawing/2014/main" id="{8DF68E48-88A5-42D9-B8DB-E8CAB25AE45E}"/>
              </a:ext>
            </a:extLst>
          </p:cNvPr>
          <p:cNvSpPr txBox="1"/>
          <p:nvPr/>
        </p:nvSpPr>
        <p:spPr>
          <a:xfrm>
            <a:off x="6290260" y="2045180"/>
            <a:ext cx="5618846" cy="400110"/>
          </a:xfrm>
          <a:prstGeom prst="rect">
            <a:avLst/>
          </a:prstGeom>
          <a:noFill/>
        </p:spPr>
        <p:txBody>
          <a:bodyPr wrap="none" rtlCol="0">
            <a:spAutoFit/>
          </a:bodyPr>
          <a:lstStyle/>
          <a:p>
            <a:r>
              <a:rPr lang="en-US" sz="2000" dirty="0">
                <a:latin typeface="+mj-lt"/>
              </a:rPr>
              <a:t>In order for Cr, As to increase with pumping:</a:t>
            </a:r>
          </a:p>
        </p:txBody>
      </p:sp>
      <p:sp>
        <p:nvSpPr>
          <p:cNvPr id="20" name="Isosceles Triangle 19">
            <a:extLst>
              <a:ext uri="{FF2B5EF4-FFF2-40B4-BE49-F238E27FC236}">
                <a16:creationId xmlns:a16="http://schemas.microsoft.com/office/drawing/2014/main" id="{6610B97F-1E06-4E62-B6BF-68A0BA02C8F4}"/>
              </a:ext>
            </a:extLst>
          </p:cNvPr>
          <p:cNvSpPr/>
          <p:nvPr/>
        </p:nvSpPr>
        <p:spPr>
          <a:xfrm rot="10800000" flipH="1">
            <a:off x="4101137" y="2255066"/>
            <a:ext cx="1018509" cy="326571"/>
          </a:xfrm>
          <a:prstGeom prst="triangle">
            <a:avLst>
              <a:gd name="adj" fmla="val 73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2" name="Isosceles Triangle 81">
            <a:extLst>
              <a:ext uri="{FF2B5EF4-FFF2-40B4-BE49-F238E27FC236}">
                <a16:creationId xmlns:a16="http://schemas.microsoft.com/office/drawing/2014/main" id="{D9C506FB-4A1B-4C23-A436-0C785E14FBE3}"/>
              </a:ext>
            </a:extLst>
          </p:cNvPr>
          <p:cNvSpPr/>
          <p:nvPr/>
        </p:nvSpPr>
        <p:spPr>
          <a:xfrm rot="10800000" flipH="1">
            <a:off x="3800764" y="2256801"/>
            <a:ext cx="696487" cy="313722"/>
          </a:xfrm>
          <a:prstGeom prst="triangle">
            <a:avLst>
              <a:gd name="adj" fmla="val 42880"/>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DA79923-7D53-484E-BE28-D5F1A953179F}"/>
              </a:ext>
            </a:extLst>
          </p:cNvPr>
          <p:cNvSpPr txBox="1"/>
          <p:nvPr/>
        </p:nvSpPr>
        <p:spPr>
          <a:xfrm>
            <a:off x="137593" y="1696698"/>
            <a:ext cx="405880" cy="369332"/>
          </a:xfrm>
          <a:prstGeom prst="rect">
            <a:avLst/>
          </a:prstGeom>
          <a:noFill/>
        </p:spPr>
        <p:txBody>
          <a:bodyPr wrap="none" rtlCol="0">
            <a:spAutoFit/>
          </a:bodyPr>
          <a:lstStyle/>
          <a:p>
            <a:r>
              <a:rPr lang="en-US" dirty="0">
                <a:solidFill>
                  <a:schemeClr val="bg1"/>
                </a:solidFill>
              </a:rPr>
              <a:t>W</a:t>
            </a:r>
          </a:p>
        </p:txBody>
      </p:sp>
      <p:sp>
        <p:nvSpPr>
          <p:cNvPr id="83" name="TextBox 82">
            <a:extLst>
              <a:ext uri="{FF2B5EF4-FFF2-40B4-BE49-F238E27FC236}">
                <a16:creationId xmlns:a16="http://schemas.microsoft.com/office/drawing/2014/main" id="{43DA118C-6786-4086-A282-F1B93F076280}"/>
              </a:ext>
            </a:extLst>
          </p:cNvPr>
          <p:cNvSpPr txBox="1"/>
          <p:nvPr/>
        </p:nvSpPr>
        <p:spPr>
          <a:xfrm>
            <a:off x="5528156" y="1663822"/>
            <a:ext cx="308098" cy="369332"/>
          </a:xfrm>
          <a:prstGeom prst="rect">
            <a:avLst/>
          </a:prstGeom>
          <a:noFill/>
        </p:spPr>
        <p:txBody>
          <a:bodyPr wrap="none" rtlCol="0">
            <a:spAutoFit/>
          </a:bodyPr>
          <a:lstStyle/>
          <a:p>
            <a:r>
              <a:rPr lang="en-US" dirty="0">
                <a:solidFill>
                  <a:schemeClr val="bg1"/>
                </a:solidFill>
              </a:rPr>
              <a:t>E</a:t>
            </a:r>
          </a:p>
        </p:txBody>
      </p:sp>
    </p:spTree>
    <p:extLst>
      <p:ext uri="{BB962C8B-B14F-4D97-AF65-F5344CB8AC3E}">
        <p14:creationId xmlns:p14="http://schemas.microsoft.com/office/powerpoint/2010/main" val="1583131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7292B-4765-4C5E-BF61-D34A24017EFE}"/>
              </a:ext>
            </a:extLst>
          </p:cNvPr>
          <p:cNvSpPr>
            <a:spLocks noGrp="1"/>
          </p:cNvSpPr>
          <p:nvPr>
            <p:ph type="title"/>
          </p:nvPr>
        </p:nvSpPr>
        <p:spPr>
          <a:xfrm>
            <a:off x="230475" y="340929"/>
            <a:ext cx="8592609" cy="1400530"/>
          </a:xfrm>
        </p:spPr>
        <p:txBody>
          <a:bodyPr/>
          <a:lstStyle/>
          <a:p>
            <a:r>
              <a:rPr lang="en-US" dirty="0"/>
              <a:t>Correlation coefficient analysis</a:t>
            </a:r>
          </a:p>
        </p:txBody>
      </p:sp>
      <p:sp>
        <p:nvSpPr>
          <p:cNvPr id="3" name="Content Placeholder 2">
            <a:extLst>
              <a:ext uri="{FF2B5EF4-FFF2-40B4-BE49-F238E27FC236}">
                <a16:creationId xmlns:a16="http://schemas.microsoft.com/office/drawing/2014/main" id="{B2DE23D9-3B81-4F33-AFAB-BEFE4196BD6F}"/>
              </a:ext>
            </a:extLst>
          </p:cNvPr>
          <p:cNvSpPr>
            <a:spLocks noGrp="1"/>
          </p:cNvSpPr>
          <p:nvPr>
            <p:ph idx="1"/>
          </p:nvPr>
        </p:nvSpPr>
        <p:spPr>
          <a:xfrm>
            <a:off x="164475" y="1296955"/>
            <a:ext cx="11797050" cy="5309118"/>
          </a:xfrm>
        </p:spPr>
        <p:txBody>
          <a:bodyPr>
            <a:normAutofit/>
          </a:bodyPr>
          <a:lstStyle/>
          <a:p>
            <a:r>
              <a:rPr lang="en-US" dirty="0"/>
              <a:t>Computed Kendall's Tau Correlation Coefficients between various water quality parameters and the pumping rate</a:t>
            </a:r>
          </a:p>
          <a:p>
            <a:endParaRPr lang="en-US" dirty="0"/>
          </a:p>
          <a:p>
            <a:r>
              <a:rPr lang="en-US" dirty="0"/>
              <a:t>Pumping test indicates very little delay time between pumping stress and hydraulic head response, so we used the volume of water pumped on the same day that each sample was collected</a:t>
            </a:r>
          </a:p>
          <a:p>
            <a:endParaRPr lang="en-US" dirty="0"/>
          </a:p>
        </p:txBody>
      </p:sp>
      <p:grpSp>
        <p:nvGrpSpPr>
          <p:cNvPr id="4" name="Group 3">
            <a:extLst>
              <a:ext uri="{FF2B5EF4-FFF2-40B4-BE49-F238E27FC236}">
                <a16:creationId xmlns:a16="http://schemas.microsoft.com/office/drawing/2014/main" id="{ABDA36CB-6F0D-44EC-8DE3-3CDAA1790B68}"/>
              </a:ext>
            </a:extLst>
          </p:cNvPr>
          <p:cNvGrpSpPr/>
          <p:nvPr/>
        </p:nvGrpSpPr>
        <p:grpSpPr>
          <a:xfrm>
            <a:off x="2437799" y="3410213"/>
            <a:ext cx="8024326" cy="3412658"/>
            <a:chOff x="1554479" y="2840731"/>
            <a:chExt cx="8585201" cy="3892733"/>
          </a:xfrm>
        </p:grpSpPr>
        <p:pic>
          <p:nvPicPr>
            <p:cNvPr id="5" name="Picture 4">
              <a:extLst>
                <a:ext uri="{FF2B5EF4-FFF2-40B4-BE49-F238E27FC236}">
                  <a16:creationId xmlns:a16="http://schemas.microsoft.com/office/drawing/2014/main" id="{64C9203B-4A4D-4BE8-8640-9D811433A448}"/>
                </a:ext>
              </a:extLst>
            </p:cNvPr>
            <p:cNvPicPr>
              <a:picLocks noChangeAspect="1"/>
            </p:cNvPicPr>
            <p:nvPr/>
          </p:nvPicPr>
          <p:blipFill rotWithShape="1">
            <a:blip r:embed="rId2"/>
            <a:srcRect r="5481"/>
            <a:stretch/>
          </p:blipFill>
          <p:spPr>
            <a:xfrm>
              <a:off x="1554479" y="2840732"/>
              <a:ext cx="8585201" cy="3892732"/>
            </a:xfrm>
            <a:prstGeom prst="rect">
              <a:avLst/>
            </a:prstGeom>
          </p:spPr>
        </p:pic>
        <p:pic>
          <p:nvPicPr>
            <p:cNvPr id="6" name="Picture 5">
              <a:extLst>
                <a:ext uri="{FF2B5EF4-FFF2-40B4-BE49-F238E27FC236}">
                  <a16:creationId xmlns:a16="http://schemas.microsoft.com/office/drawing/2014/main" id="{BD7659FC-4209-4A92-BA89-586B96EF2D06}"/>
                </a:ext>
              </a:extLst>
            </p:cNvPr>
            <p:cNvPicPr>
              <a:picLocks noChangeAspect="1"/>
            </p:cNvPicPr>
            <p:nvPr/>
          </p:nvPicPr>
          <p:blipFill rotWithShape="1">
            <a:blip r:embed="rId2"/>
            <a:srcRect l="81045"/>
            <a:stretch/>
          </p:blipFill>
          <p:spPr>
            <a:xfrm>
              <a:off x="8422639" y="2840731"/>
              <a:ext cx="1717041" cy="3882205"/>
            </a:xfrm>
            <a:prstGeom prst="rect">
              <a:avLst/>
            </a:prstGeom>
          </p:spPr>
        </p:pic>
      </p:grpSp>
    </p:spTree>
    <p:extLst>
      <p:ext uri="{BB962C8B-B14F-4D97-AF65-F5344CB8AC3E}">
        <p14:creationId xmlns:p14="http://schemas.microsoft.com/office/powerpoint/2010/main" val="3252430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2D73C-6AD4-47F2-866B-746F080A6581}"/>
              </a:ext>
            </a:extLst>
          </p:cNvPr>
          <p:cNvSpPr>
            <a:spLocks noGrp="1"/>
          </p:cNvSpPr>
          <p:nvPr>
            <p:ph type="title"/>
          </p:nvPr>
        </p:nvSpPr>
        <p:spPr>
          <a:xfrm>
            <a:off x="282317" y="233680"/>
            <a:ext cx="9404723" cy="1400530"/>
          </a:xfrm>
        </p:spPr>
        <p:txBody>
          <a:bodyPr/>
          <a:lstStyle/>
          <a:p>
            <a:r>
              <a:rPr lang="en-US" dirty="0"/>
              <a:t>Correlation coefficient analysis</a:t>
            </a:r>
          </a:p>
        </p:txBody>
      </p:sp>
      <p:sp>
        <p:nvSpPr>
          <p:cNvPr id="3" name="Content Placeholder 2">
            <a:extLst>
              <a:ext uri="{FF2B5EF4-FFF2-40B4-BE49-F238E27FC236}">
                <a16:creationId xmlns:a16="http://schemas.microsoft.com/office/drawing/2014/main" id="{51ECBFF0-6696-4FCF-9FA7-507D4FF4F62C}"/>
              </a:ext>
            </a:extLst>
          </p:cNvPr>
          <p:cNvSpPr>
            <a:spLocks noGrp="1"/>
          </p:cNvSpPr>
          <p:nvPr>
            <p:ph idx="1"/>
          </p:nvPr>
        </p:nvSpPr>
        <p:spPr>
          <a:xfrm>
            <a:off x="1103312" y="1209368"/>
            <a:ext cx="10214928" cy="5414952"/>
          </a:xfrm>
        </p:spPr>
        <p:txBody>
          <a:bodyPr>
            <a:normAutofit/>
          </a:bodyPr>
          <a:lstStyle/>
          <a:p>
            <a:r>
              <a:rPr lang="en-US" b="1" dirty="0"/>
              <a:t>Trace metal concentrations correlate with pumping rates for 3 wells at a = 0.05</a:t>
            </a:r>
          </a:p>
          <a:p>
            <a:pPr lvl="1"/>
            <a:r>
              <a:rPr lang="en-US" dirty="0"/>
              <a:t>Not suitable for increased pumping</a:t>
            </a:r>
          </a:p>
          <a:p>
            <a:endParaRPr lang="en-US" dirty="0"/>
          </a:p>
          <a:p>
            <a:r>
              <a:rPr lang="en-US" b="1" dirty="0"/>
              <a:t>Trace metal concentrations inversely correlate with pumping rates for 9 wells  at a = 0.05</a:t>
            </a:r>
          </a:p>
          <a:p>
            <a:pPr lvl="1"/>
            <a:r>
              <a:rPr lang="en-US" dirty="0"/>
              <a:t>Most suitable for increased pumping (with caution)</a:t>
            </a:r>
          </a:p>
          <a:p>
            <a:pPr lvl="1"/>
            <a:r>
              <a:rPr lang="en-US" dirty="0"/>
              <a:t>The significance of these results are severely limited by small sample sizes</a:t>
            </a:r>
          </a:p>
          <a:p>
            <a:pPr lvl="1"/>
            <a:endParaRPr lang="en-US" dirty="0"/>
          </a:p>
          <a:p>
            <a:r>
              <a:rPr lang="en-US" b="1" dirty="0"/>
              <a:t>32/41 wells had positive correlations between pumping and pH</a:t>
            </a:r>
          </a:p>
          <a:p>
            <a:pPr lvl="1"/>
            <a:r>
              <a:rPr lang="en-US" dirty="0"/>
              <a:t>25 of those correlations were statistically significant at a = 0.05</a:t>
            </a:r>
          </a:p>
          <a:p>
            <a:pPr lvl="1"/>
            <a:r>
              <a:rPr lang="en-US" dirty="0"/>
              <a:t>3 of the wells had insufficient data</a:t>
            </a:r>
          </a:p>
          <a:p>
            <a:pPr lvl="1"/>
            <a:r>
              <a:rPr lang="en-US" dirty="0"/>
              <a:t>None of the 6 wells that had negative correlations between pumping and pH had statistically significant results. </a:t>
            </a:r>
          </a:p>
          <a:p>
            <a:endParaRPr lang="en-US" dirty="0"/>
          </a:p>
        </p:txBody>
      </p:sp>
      <p:sp>
        <p:nvSpPr>
          <p:cNvPr id="4" name="Title 1">
            <a:extLst>
              <a:ext uri="{FF2B5EF4-FFF2-40B4-BE49-F238E27FC236}">
                <a16:creationId xmlns:a16="http://schemas.microsoft.com/office/drawing/2014/main" id="{2690AE90-9B0A-4218-AD8A-28C9C895BF08}"/>
              </a:ext>
            </a:extLst>
          </p:cNvPr>
          <p:cNvSpPr txBox="1">
            <a:spLocks/>
          </p:cNvSpPr>
          <p:nvPr/>
        </p:nvSpPr>
        <p:spPr>
          <a:xfrm>
            <a:off x="230475" y="340929"/>
            <a:ext cx="8592609"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spTree>
    <p:extLst>
      <p:ext uri="{BB962C8B-B14F-4D97-AF65-F5344CB8AC3E}">
        <p14:creationId xmlns:p14="http://schemas.microsoft.com/office/powerpoint/2010/main" val="37767938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1766</TotalTime>
  <Words>883</Words>
  <Application>Microsoft Office PowerPoint</Application>
  <PresentationFormat>Widescreen</PresentationFormat>
  <Paragraphs>108</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Century Gothic</vt:lpstr>
      <vt:lpstr>Helvetica</vt:lpstr>
      <vt:lpstr>Wingdings 3</vt:lpstr>
      <vt:lpstr>Ion</vt:lpstr>
      <vt:lpstr>Impacts of well pumping on trace metals in the Central Oklahoma Aquifer, Norman, OK</vt:lpstr>
      <vt:lpstr>Why study this?</vt:lpstr>
      <vt:lpstr>Trace metals in the COA</vt:lpstr>
      <vt:lpstr>Trace metals in the COA</vt:lpstr>
      <vt:lpstr>Methods</vt:lpstr>
      <vt:lpstr>Study Area</vt:lpstr>
      <vt:lpstr>Hypothesized Conceptual Model</vt:lpstr>
      <vt:lpstr>Correlation coefficient analysis</vt:lpstr>
      <vt:lpstr>Correlation coefficient analysis</vt:lpstr>
      <vt:lpstr>PowerPoint Presentation</vt:lpstr>
      <vt:lpstr>Conclusions</vt:lpstr>
      <vt:lpstr>Future Work</vt:lpstr>
      <vt:lpstr>Implications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Impacts of well pumping on trace metals in the Central Oklahoma Aquifer, Norman, OK </dc:title>
  <dc:creator>Tomlinson, Zach D.</dc:creator>
  <cp:lastModifiedBy>Tomlinson, Zach D.</cp:lastModifiedBy>
  <cp:revision>99</cp:revision>
  <dcterms:created xsi:type="dcterms:W3CDTF">2021-03-28T00:29:14Z</dcterms:created>
  <dcterms:modified xsi:type="dcterms:W3CDTF">2021-04-19T14:39:05Z</dcterms:modified>
</cp:coreProperties>
</file>