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7" r:id="rId2"/>
  </p:sldIdLst>
  <p:sldSz cx="51206400" cy="32918400"/>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0368">
          <p15:clr>
            <a:srgbClr val="A4A3A4"/>
          </p15:clr>
        </p15:guide>
        <p15:guide id="2" pos="161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F6F4"/>
    <a:srgbClr val="760000"/>
    <a:srgbClr val="20542F"/>
    <a:srgbClr val="256036"/>
    <a:srgbClr val="88314D"/>
    <a:srgbClr val="953634"/>
    <a:srgbClr val="BD2E1B"/>
    <a:srgbClr val="CCCCCC"/>
    <a:srgbClr val="FFFFFF"/>
    <a:srgbClr val="FFE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854" autoAdjust="0"/>
    <p:restoredTop sz="95226" autoAdjust="0"/>
  </p:normalViewPr>
  <p:slideViewPr>
    <p:cSldViewPr snapToGrid="0" snapToObjects="1">
      <p:cViewPr varScale="1">
        <p:scale>
          <a:sx n="17" d="100"/>
          <a:sy n="17" d="100"/>
        </p:scale>
        <p:origin x="1928" y="280"/>
      </p:cViewPr>
      <p:guideLst>
        <p:guide orient="horz" pos="10368"/>
        <p:guide pos="16128"/>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gridSpacing cx="1828800" cy="18288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seph\Downloads\KLINE_MS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oseph\Downloads\Hippo%20data-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oseph\Documents\College\Temple\Junior%20Year\Junior%20Year%20First%20Semester\Process%20Geomorphology\MS%203\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oseph\Documents\College\Temple\Junior%20Year\Junior%20Year%20First%20Semester\Process%20Geomorphology\MS%203\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oseph\Documents\College\Temple\Junior%20Year\Junior%20Year%20First%20Semester\Process%20Geomorphology\MS%203\Data.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cap="all" spc="50" baseline="0">
                <a:solidFill>
                  <a:schemeClr val="bg1"/>
                </a:solidFill>
                <a:latin typeface="+mn-lt"/>
                <a:ea typeface="+mn-ea"/>
                <a:cs typeface="+mn-cs"/>
              </a:defRPr>
            </a:pPr>
            <a:r>
              <a:rPr lang="en-US" sz="3200" dirty="0">
                <a:solidFill>
                  <a:schemeClr val="bg1"/>
                </a:solidFill>
              </a:rPr>
              <a:t>Travel preference</a:t>
            </a:r>
          </a:p>
        </c:rich>
      </c:tx>
      <c:layout>
        <c:manualLayout>
          <c:xMode val="edge"/>
          <c:yMode val="edge"/>
          <c:x val="0.18918174661859424"/>
          <c:y val="0"/>
        </c:manualLayout>
      </c:layout>
      <c:overlay val="0"/>
      <c:spPr>
        <a:noFill/>
        <a:ln>
          <a:noFill/>
        </a:ln>
        <a:effectLst/>
      </c:spPr>
      <c:txPr>
        <a:bodyPr rot="0" spcFirstLastPara="1" vertOverflow="ellipsis" vert="horz" wrap="square" anchor="ctr" anchorCtr="1"/>
        <a:lstStyle/>
        <a:p>
          <a:pPr>
            <a:defRPr sz="3200" b="1" i="0" u="none" strike="noStrike" kern="1200" cap="all" spc="50" baseline="0">
              <a:solidFill>
                <a:schemeClr val="bg1"/>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CB28-4C22-A621-CF5927D64529}"/>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CB28-4C22-A621-CF5927D64529}"/>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CB28-4C22-A621-CF5927D64529}"/>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CB28-4C22-A621-CF5927D64529}"/>
              </c:ext>
            </c:extLst>
          </c:dPt>
          <c:dLbls>
            <c:dLbl>
              <c:idx val="0"/>
              <c:layout>
                <c:manualLayout>
                  <c:x val="-0.15037320134434642"/>
                  <c:y val="0.16092166300732605"/>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B28-4C22-A621-CF5927D64529}"/>
                </c:ext>
              </c:extLst>
            </c:dLbl>
            <c:dLbl>
              <c:idx val="1"/>
              <c:layout>
                <c:manualLayout>
                  <c:x val="-7.3936903990813499E-2"/>
                  <c:y val="-0.42197163637102814"/>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B28-4C22-A621-CF5927D64529}"/>
                </c:ext>
              </c:extLst>
            </c:dLbl>
            <c:dLbl>
              <c:idx val="2"/>
              <c:layout>
                <c:manualLayout>
                  <c:x val="0.1745566532346664"/>
                  <c:y val="9.0126622192684122E-2"/>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B28-4C22-A621-CF5927D64529}"/>
                </c:ext>
              </c:extLst>
            </c:dLbl>
            <c:dLbl>
              <c:idx val="3"/>
              <c:layout>
                <c:manualLayout>
                  <c:x val="7.312272033352625E-2"/>
                  <c:y val="0.15649203055353178"/>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B28-4C22-A621-CF5927D64529}"/>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5">
                        <a:lumMod val="60000"/>
                        <a:lumOff val="40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Sheet1!$A$29:$D$29</c:f>
              <c:strCache>
                <c:ptCount val="4"/>
                <c:pt idx="0">
                  <c:v>Island to Wading Pool</c:v>
                </c:pt>
                <c:pt idx="1">
                  <c:v>Island to Island</c:v>
                </c:pt>
                <c:pt idx="2">
                  <c:v>Island to Trail</c:v>
                </c:pt>
                <c:pt idx="3">
                  <c:v>Trail to Trail</c:v>
                </c:pt>
              </c:strCache>
            </c:strRef>
          </c:cat>
          <c:val>
            <c:numRef>
              <c:f>Sheet1!$A$30:$D$30</c:f>
              <c:numCache>
                <c:formatCode>0.00</c:formatCode>
                <c:ptCount val="4"/>
                <c:pt idx="0" formatCode="0">
                  <c:v>7325.44</c:v>
                </c:pt>
                <c:pt idx="1">
                  <c:v>32166.563066666658</c:v>
                </c:pt>
                <c:pt idx="2">
                  <c:v>12569.05</c:v>
                </c:pt>
                <c:pt idx="3">
                  <c:v>4229.9799999999996</c:v>
                </c:pt>
              </c:numCache>
            </c:numRef>
          </c:val>
          <c:extLst>
            <c:ext xmlns:c16="http://schemas.microsoft.com/office/drawing/2014/chart" uri="{C3380CC4-5D6E-409C-BE32-E72D297353CC}">
              <c16:uniqueId val="{00000008-CB28-4C22-A621-CF5927D64529}"/>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600" dirty="0"/>
              <a:t>Island Area Change (2007-2018)</a:t>
            </a:r>
          </a:p>
        </c:rich>
      </c:tx>
      <c:layout>
        <c:manualLayout>
          <c:xMode val="edge"/>
          <c:yMode val="edge"/>
          <c:x val="0.17739399104216091"/>
          <c:y val="4.8301400464938145E-2"/>
        </c:manualLayout>
      </c:layout>
      <c:overlay val="0"/>
      <c:spPr>
        <a:noFill/>
        <a:ln>
          <a:noFill/>
        </a:ln>
        <a:effectLst/>
      </c:spPr>
      <c:txPr>
        <a:bodyPr rot="0" spcFirstLastPara="1" vertOverflow="ellipsis" vert="horz" wrap="square" anchor="ctr" anchorCtr="1"/>
        <a:lstStyle/>
        <a:p>
          <a:pPr>
            <a:defRPr sz="3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6233114610673666"/>
          <c:y val="0.19432888597258677"/>
          <c:w val="0.78353772292321289"/>
          <c:h val="0.66882755033452979"/>
        </c:manualLayout>
      </c:layout>
      <c:barChart>
        <c:barDir val="col"/>
        <c:grouping val="clustered"/>
        <c:varyColors val="0"/>
        <c:ser>
          <c:idx val="0"/>
          <c:order val="0"/>
          <c:tx>
            <c:strRef>
              <c:f>'8-24-2007'!$J$46</c:f>
              <c:strCache>
                <c:ptCount val="1"/>
                <c:pt idx="0">
                  <c:v>2007</c:v>
                </c:pt>
              </c:strCache>
            </c:strRef>
          </c:tx>
          <c:spPr>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0659023082580142E-3"/>
                  <c:y val="0.11569407865836587"/>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CAF-41D0-ABF7-11D14A381F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'8-24-2007'!$K$46</c:f>
              <c:numCache>
                <c:formatCode>0.00%</c:formatCode>
                <c:ptCount val="1"/>
                <c:pt idx="0">
                  <c:v>8.0424488054607501E-2</c:v>
                </c:pt>
              </c:numCache>
            </c:numRef>
          </c:val>
          <c:extLst>
            <c:ext xmlns:c16="http://schemas.microsoft.com/office/drawing/2014/chart" uri="{C3380CC4-5D6E-409C-BE32-E72D297353CC}">
              <c16:uniqueId val="{00000000-DCAF-41D0-ABF7-11D14A381F9E}"/>
            </c:ext>
          </c:extLst>
        </c:ser>
        <c:ser>
          <c:idx val="1"/>
          <c:order val="1"/>
          <c:tx>
            <c:strRef>
              <c:f>'8-24-2007'!$J$47</c:f>
              <c:strCache>
                <c:ptCount val="1"/>
                <c:pt idx="0">
                  <c:v>2018</c:v>
                </c:pt>
              </c:strCache>
            </c:strRef>
          </c:tx>
          <c:spPr>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0112923462986933E-3"/>
                  <c:y val="0.11070897098236657"/>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AF-41D0-ABF7-11D14A381F9E}"/>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'8-24-2007'!$K$47</c:f>
              <c:numCache>
                <c:formatCode>0.00%</c:formatCode>
                <c:ptCount val="1"/>
                <c:pt idx="0">
                  <c:v>6.3406854379977257E-2</c:v>
                </c:pt>
              </c:numCache>
            </c:numRef>
          </c:val>
          <c:extLst>
            <c:ext xmlns:c16="http://schemas.microsoft.com/office/drawing/2014/chart" uri="{C3380CC4-5D6E-409C-BE32-E72D297353CC}">
              <c16:uniqueId val="{00000001-DCAF-41D0-ABF7-11D14A381F9E}"/>
            </c:ext>
          </c:extLst>
        </c:ser>
        <c:dLbls>
          <c:dLblPos val="outEnd"/>
          <c:showLegendKey val="0"/>
          <c:showVal val="1"/>
          <c:showCatName val="0"/>
          <c:showSerName val="0"/>
          <c:showPercent val="0"/>
          <c:showBubbleSize val="0"/>
        </c:dLbls>
        <c:gapWidth val="100"/>
        <c:overlap val="-24"/>
        <c:axId val="570937208"/>
        <c:axId val="570937536"/>
      </c:barChart>
      <c:catAx>
        <c:axId val="570937208"/>
        <c:scaling>
          <c:orientation val="minMax"/>
        </c:scaling>
        <c:delete val="0"/>
        <c:axPos val="b"/>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70937536"/>
        <c:crosses val="autoZero"/>
        <c:auto val="1"/>
        <c:lblAlgn val="ctr"/>
        <c:lblOffset val="100"/>
        <c:noMultiLvlLbl val="0"/>
      </c:catAx>
      <c:valAx>
        <c:axId val="57093753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dirty="0"/>
                  <a:t>Percent of Total Study Area</a:t>
                </a:r>
              </a:p>
            </c:rich>
          </c:tx>
          <c:layout>
            <c:manualLayout>
              <c:xMode val="edge"/>
              <c:yMode val="edge"/>
              <c:x val="4.3637484990788997E-2"/>
              <c:y val="0.33023869222209351"/>
            </c:manualLayout>
          </c:layout>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70937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600" dirty="0"/>
              <a:t>Island Area vs Trail Number</a:t>
            </a:r>
          </a:p>
        </c:rich>
      </c:tx>
      <c:overlay val="0"/>
      <c:spPr>
        <a:noFill/>
        <a:ln>
          <a:noFill/>
        </a:ln>
        <a:effectLst/>
      </c:spPr>
      <c:txPr>
        <a:bodyPr rot="0" spcFirstLastPara="1" vertOverflow="ellipsis" vert="horz" wrap="square" anchor="ctr" anchorCtr="1"/>
        <a:lstStyle/>
        <a:p>
          <a:pPr>
            <a:defRPr sz="3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rnd">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trendline>
            <c:spPr>
              <a:ln w="19050" cap="rnd">
                <a:solidFill>
                  <a:schemeClr val="accent1"/>
                </a:solidFill>
                <a:prstDash val="sysDash"/>
              </a:ln>
              <a:effectLst/>
            </c:spPr>
            <c:trendlineType val="linear"/>
            <c:dispRSqr val="1"/>
            <c:dispEq val="1"/>
            <c:trendlineLbl>
              <c:layout>
                <c:manualLayout>
                  <c:x val="9.6871395322320489E-2"/>
                  <c:y val="7.5512512186195799E-2"/>
                </c:manualLayout>
              </c:layout>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trendlineLbl>
          </c:trendline>
          <c:xVal>
            <c:numRef>
              <c:f>Sheet1!$B$3:$B$48</c:f>
              <c:numCache>
                <c:formatCode>General</c:formatCode>
                <c:ptCount val="46"/>
                <c:pt idx="0">
                  <c:v>455</c:v>
                </c:pt>
                <c:pt idx="1">
                  <c:v>579</c:v>
                </c:pt>
                <c:pt idx="2">
                  <c:v>974</c:v>
                </c:pt>
                <c:pt idx="3">
                  <c:v>1184</c:v>
                </c:pt>
                <c:pt idx="4">
                  <c:v>1212</c:v>
                </c:pt>
                <c:pt idx="5">
                  <c:v>1259</c:v>
                </c:pt>
                <c:pt idx="6">
                  <c:v>1387</c:v>
                </c:pt>
                <c:pt idx="7">
                  <c:v>1392</c:v>
                </c:pt>
                <c:pt idx="8">
                  <c:v>1512</c:v>
                </c:pt>
                <c:pt idx="9">
                  <c:v>1580</c:v>
                </c:pt>
                <c:pt idx="10">
                  <c:v>1595</c:v>
                </c:pt>
                <c:pt idx="11">
                  <c:v>1696</c:v>
                </c:pt>
                <c:pt idx="12">
                  <c:v>1815</c:v>
                </c:pt>
                <c:pt idx="13">
                  <c:v>1935</c:v>
                </c:pt>
                <c:pt idx="14">
                  <c:v>1998</c:v>
                </c:pt>
                <c:pt idx="15">
                  <c:v>2063</c:v>
                </c:pt>
                <c:pt idx="16">
                  <c:v>2418</c:v>
                </c:pt>
                <c:pt idx="17">
                  <c:v>3204</c:v>
                </c:pt>
                <c:pt idx="18">
                  <c:v>3500</c:v>
                </c:pt>
                <c:pt idx="19">
                  <c:v>3568</c:v>
                </c:pt>
                <c:pt idx="20">
                  <c:v>3954</c:v>
                </c:pt>
                <c:pt idx="21">
                  <c:v>3969</c:v>
                </c:pt>
                <c:pt idx="22">
                  <c:v>4210</c:v>
                </c:pt>
                <c:pt idx="23">
                  <c:v>4372</c:v>
                </c:pt>
                <c:pt idx="24">
                  <c:v>4595</c:v>
                </c:pt>
                <c:pt idx="25">
                  <c:v>4643</c:v>
                </c:pt>
                <c:pt idx="26">
                  <c:v>4658</c:v>
                </c:pt>
                <c:pt idx="27">
                  <c:v>4983</c:v>
                </c:pt>
                <c:pt idx="28">
                  <c:v>5375</c:v>
                </c:pt>
                <c:pt idx="29">
                  <c:v>5439</c:v>
                </c:pt>
                <c:pt idx="30">
                  <c:v>5953</c:v>
                </c:pt>
                <c:pt idx="31">
                  <c:v>6414</c:v>
                </c:pt>
                <c:pt idx="32">
                  <c:v>6639</c:v>
                </c:pt>
                <c:pt idx="33">
                  <c:v>9710</c:v>
                </c:pt>
                <c:pt idx="34">
                  <c:v>11033</c:v>
                </c:pt>
                <c:pt idx="35">
                  <c:v>11544</c:v>
                </c:pt>
                <c:pt idx="36">
                  <c:v>12064</c:v>
                </c:pt>
                <c:pt idx="37">
                  <c:v>14455</c:v>
                </c:pt>
                <c:pt idx="38">
                  <c:v>14976</c:v>
                </c:pt>
                <c:pt idx="39">
                  <c:v>18243</c:v>
                </c:pt>
                <c:pt idx="40">
                  <c:v>24096</c:v>
                </c:pt>
                <c:pt idx="41">
                  <c:v>25094</c:v>
                </c:pt>
                <c:pt idx="42">
                  <c:v>29846</c:v>
                </c:pt>
                <c:pt idx="43">
                  <c:v>34084</c:v>
                </c:pt>
                <c:pt idx="44">
                  <c:v>45877</c:v>
                </c:pt>
                <c:pt idx="45">
                  <c:v>70597</c:v>
                </c:pt>
              </c:numCache>
            </c:numRef>
          </c:xVal>
          <c:yVal>
            <c:numRef>
              <c:f>Sheet1!$C$3:$C$48</c:f>
              <c:numCache>
                <c:formatCode>General</c:formatCode>
                <c:ptCount val="46"/>
                <c:pt idx="0">
                  <c:v>2</c:v>
                </c:pt>
                <c:pt idx="1">
                  <c:v>2</c:v>
                </c:pt>
                <c:pt idx="2">
                  <c:v>2</c:v>
                </c:pt>
                <c:pt idx="3">
                  <c:v>4</c:v>
                </c:pt>
                <c:pt idx="4">
                  <c:v>6</c:v>
                </c:pt>
                <c:pt idx="5">
                  <c:v>3</c:v>
                </c:pt>
                <c:pt idx="6">
                  <c:v>2</c:v>
                </c:pt>
                <c:pt idx="7">
                  <c:v>14</c:v>
                </c:pt>
                <c:pt idx="8">
                  <c:v>10</c:v>
                </c:pt>
                <c:pt idx="9">
                  <c:v>2</c:v>
                </c:pt>
                <c:pt idx="10">
                  <c:v>8</c:v>
                </c:pt>
                <c:pt idx="11">
                  <c:v>5</c:v>
                </c:pt>
                <c:pt idx="12">
                  <c:v>12</c:v>
                </c:pt>
                <c:pt idx="13">
                  <c:v>8</c:v>
                </c:pt>
                <c:pt idx="14">
                  <c:v>3</c:v>
                </c:pt>
                <c:pt idx="15">
                  <c:v>10</c:v>
                </c:pt>
                <c:pt idx="16">
                  <c:v>5</c:v>
                </c:pt>
                <c:pt idx="17">
                  <c:v>3</c:v>
                </c:pt>
                <c:pt idx="18">
                  <c:v>3</c:v>
                </c:pt>
                <c:pt idx="19">
                  <c:v>5</c:v>
                </c:pt>
                <c:pt idx="20">
                  <c:v>11</c:v>
                </c:pt>
                <c:pt idx="21">
                  <c:v>4</c:v>
                </c:pt>
                <c:pt idx="22">
                  <c:v>7</c:v>
                </c:pt>
                <c:pt idx="23">
                  <c:v>4</c:v>
                </c:pt>
                <c:pt idx="24">
                  <c:v>4</c:v>
                </c:pt>
                <c:pt idx="25">
                  <c:v>8</c:v>
                </c:pt>
                <c:pt idx="26">
                  <c:v>8</c:v>
                </c:pt>
                <c:pt idx="27">
                  <c:v>6</c:v>
                </c:pt>
                <c:pt idx="28">
                  <c:v>4</c:v>
                </c:pt>
                <c:pt idx="29">
                  <c:v>14</c:v>
                </c:pt>
                <c:pt idx="30">
                  <c:v>8</c:v>
                </c:pt>
                <c:pt idx="31">
                  <c:v>6</c:v>
                </c:pt>
                <c:pt idx="32">
                  <c:v>5</c:v>
                </c:pt>
                <c:pt idx="33">
                  <c:v>11</c:v>
                </c:pt>
                <c:pt idx="34">
                  <c:v>21</c:v>
                </c:pt>
                <c:pt idx="35">
                  <c:v>7</c:v>
                </c:pt>
                <c:pt idx="36">
                  <c:v>10</c:v>
                </c:pt>
                <c:pt idx="37">
                  <c:v>9</c:v>
                </c:pt>
                <c:pt idx="38">
                  <c:v>7</c:v>
                </c:pt>
                <c:pt idx="39">
                  <c:v>25</c:v>
                </c:pt>
                <c:pt idx="40">
                  <c:v>24</c:v>
                </c:pt>
                <c:pt idx="41">
                  <c:v>9</c:v>
                </c:pt>
                <c:pt idx="42">
                  <c:v>16</c:v>
                </c:pt>
                <c:pt idx="43">
                  <c:v>11</c:v>
                </c:pt>
                <c:pt idx="44">
                  <c:v>13</c:v>
                </c:pt>
                <c:pt idx="45">
                  <c:v>13</c:v>
                </c:pt>
              </c:numCache>
            </c:numRef>
          </c:yVal>
          <c:smooth val="0"/>
          <c:extLst>
            <c:ext xmlns:c16="http://schemas.microsoft.com/office/drawing/2014/chart" uri="{C3380CC4-5D6E-409C-BE32-E72D297353CC}">
              <c16:uniqueId val="{00000001-D510-4B58-801C-F5140129B4B7}"/>
            </c:ext>
          </c:extLst>
        </c:ser>
        <c:dLbls>
          <c:showLegendKey val="0"/>
          <c:showVal val="0"/>
          <c:showCatName val="0"/>
          <c:showSerName val="0"/>
          <c:showPercent val="0"/>
          <c:showBubbleSize val="0"/>
        </c:dLbls>
        <c:axId val="593973720"/>
        <c:axId val="593980280"/>
      </c:scatterChart>
      <c:valAx>
        <c:axId val="593973720"/>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n-US" dirty="0"/>
                  <a:t>Island Area (m2)</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93980280"/>
        <c:crosses val="autoZero"/>
        <c:crossBetween val="midCat"/>
      </c:valAx>
      <c:valAx>
        <c:axId val="593980280"/>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n-US" dirty="0"/>
                  <a:t>Trails Emanating From Island</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939737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600" dirty="0"/>
              <a:t>Length vs R</a:t>
            </a:r>
            <a:r>
              <a:rPr lang="en-US" sz="3600" baseline="-25000" dirty="0"/>
              <a:t>C</a:t>
            </a:r>
          </a:p>
        </c:rich>
      </c:tx>
      <c:overlay val="0"/>
      <c:spPr>
        <a:noFill/>
        <a:ln>
          <a:noFill/>
        </a:ln>
        <a:effectLst/>
      </c:spPr>
      <c:txPr>
        <a:bodyPr rot="0" spcFirstLastPara="1" vertOverflow="ellipsis" vert="horz" wrap="square" anchor="ctr" anchorCtr="1"/>
        <a:lstStyle/>
        <a:p>
          <a:pPr>
            <a:defRPr sz="3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9.4719942504996796E-2"/>
          <c:y val="0.11493996252754432"/>
          <c:w val="0.86064010602778473"/>
          <c:h val="0.64969640034566434"/>
        </c:manualLayout>
      </c:layout>
      <c:scatterChart>
        <c:scatterStyle val="lineMarker"/>
        <c:varyColors val="0"/>
        <c:ser>
          <c:idx val="0"/>
          <c:order val="0"/>
          <c:tx>
            <c:v>Main Hippo Trails</c:v>
          </c:tx>
          <c:spPr>
            <a:ln w="25400" cap="rnd">
              <a:no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rnd">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xVal>
            <c:numRef>
              <c:f>Sheet1!$G$27:$G$85</c:f>
              <c:numCache>
                <c:formatCode>General</c:formatCode>
                <c:ptCount val="59"/>
                <c:pt idx="0">
                  <c:v>165</c:v>
                </c:pt>
                <c:pt idx="1">
                  <c:v>165</c:v>
                </c:pt>
                <c:pt idx="2">
                  <c:v>188</c:v>
                </c:pt>
                <c:pt idx="3">
                  <c:v>191</c:v>
                </c:pt>
                <c:pt idx="4">
                  <c:v>191</c:v>
                </c:pt>
                <c:pt idx="5">
                  <c:v>195</c:v>
                </c:pt>
                <c:pt idx="6">
                  <c:v>201</c:v>
                </c:pt>
                <c:pt idx="7">
                  <c:v>201</c:v>
                </c:pt>
                <c:pt idx="8">
                  <c:v>201</c:v>
                </c:pt>
                <c:pt idx="9">
                  <c:v>202</c:v>
                </c:pt>
                <c:pt idx="10">
                  <c:v>202</c:v>
                </c:pt>
                <c:pt idx="11">
                  <c:v>211</c:v>
                </c:pt>
                <c:pt idx="12">
                  <c:v>242</c:v>
                </c:pt>
                <c:pt idx="13">
                  <c:v>242</c:v>
                </c:pt>
                <c:pt idx="14">
                  <c:v>242</c:v>
                </c:pt>
                <c:pt idx="15">
                  <c:v>242</c:v>
                </c:pt>
                <c:pt idx="16">
                  <c:v>242</c:v>
                </c:pt>
                <c:pt idx="17">
                  <c:v>262</c:v>
                </c:pt>
                <c:pt idx="18">
                  <c:v>262</c:v>
                </c:pt>
                <c:pt idx="19">
                  <c:v>287</c:v>
                </c:pt>
                <c:pt idx="20">
                  <c:v>287</c:v>
                </c:pt>
                <c:pt idx="21">
                  <c:v>287</c:v>
                </c:pt>
                <c:pt idx="22">
                  <c:v>292</c:v>
                </c:pt>
                <c:pt idx="23">
                  <c:v>292</c:v>
                </c:pt>
                <c:pt idx="24">
                  <c:v>292</c:v>
                </c:pt>
                <c:pt idx="25">
                  <c:v>292</c:v>
                </c:pt>
                <c:pt idx="26">
                  <c:v>292</c:v>
                </c:pt>
                <c:pt idx="27">
                  <c:v>292</c:v>
                </c:pt>
                <c:pt idx="28">
                  <c:v>292</c:v>
                </c:pt>
                <c:pt idx="29">
                  <c:v>292</c:v>
                </c:pt>
                <c:pt idx="30">
                  <c:v>292</c:v>
                </c:pt>
                <c:pt idx="31">
                  <c:v>292</c:v>
                </c:pt>
                <c:pt idx="32">
                  <c:v>292</c:v>
                </c:pt>
                <c:pt idx="33">
                  <c:v>320</c:v>
                </c:pt>
                <c:pt idx="34">
                  <c:v>320</c:v>
                </c:pt>
                <c:pt idx="35">
                  <c:v>326</c:v>
                </c:pt>
                <c:pt idx="36">
                  <c:v>408</c:v>
                </c:pt>
                <c:pt idx="37">
                  <c:v>408</c:v>
                </c:pt>
                <c:pt idx="38">
                  <c:v>408</c:v>
                </c:pt>
                <c:pt idx="39">
                  <c:v>420</c:v>
                </c:pt>
                <c:pt idx="40">
                  <c:v>420</c:v>
                </c:pt>
                <c:pt idx="41">
                  <c:v>420</c:v>
                </c:pt>
                <c:pt idx="42">
                  <c:v>420</c:v>
                </c:pt>
                <c:pt idx="43">
                  <c:v>420</c:v>
                </c:pt>
                <c:pt idx="44">
                  <c:v>557</c:v>
                </c:pt>
                <c:pt idx="45">
                  <c:v>557</c:v>
                </c:pt>
                <c:pt idx="46">
                  <c:v>557</c:v>
                </c:pt>
                <c:pt idx="47">
                  <c:v>731</c:v>
                </c:pt>
                <c:pt idx="48">
                  <c:v>731</c:v>
                </c:pt>
                <c:pt idx="49">
                  <c:v>731</c:v>
                </c:pt>
                <c:pt idx="50">
                  <c:v>751</c:v>
                </c:pt>
                <c:pt idx="51">
                  <c:v>751</c:v>
                </c:pt>
                <c:pt idx="52">
                  <c:v>751</c:v>
                </c:pt>
                <c:pt idx="53">
                  <c:v>751</c:v>
                </c:pt>
                <c:pt idx="54">
                  <c:v>751</c:v>
                </c:pt>
                <c:pt idx="55">
                  <c:v>751</c:v>
                </c:pt>
                <c:pt idx="56">
                  <c:v>751</c:v>
                </c:pt>
                <c:pt idx="57">
                  <c:v>751</c:v>
                </c:pt>
                <c:pt idx="58">
                  <c:v>1087</c:v>
                </c:pt>
              </c:numCache>
            </c:numRef>
          </c:xVal>
          <c:yVal>
            <c:numRef>
              <c:f>Sheet1!$F$27:$F$85</c:f>
              <c:numCache>
                <c:formatCode>General</c:formatCode>
                <c:ptCount val="59"/>
                <c:pt idx="0">
                  <c:v>101.53</c:v>
                </c:pt>
                <c:pt idx="1">
                  <c:v>65.930000000000007</c:v>
                </c:pt>
                <c:pt idx="2">
                  <c:v>247.77</c:v>
                </c:pt>
                <c:pt idx="3">
                  <c:v>37.31</c:v>
                </c:pt>
                <c:pt idx="4">
                  <c:v>57.77</c:v>
                </c:pt>
                <c:pt idx="5">
                  <c:v>254.16</c:v>
                </c:pt>
                <c:pt idx="6">
                  <c:v>84.77</c:v>
                </c:pt>
                <c:pt idx="7">
                  <c:v>56.71</c:v>
                </c:pt>
                <c:pt idx="8">
                  <c:v>117.52</c:v>
                </c:pt>
                <c:pt idx="9">
                  <c:v>260.64999999999998</c:v>
                </c:pt>
                <c:pt idx="10">
                  <c:v>851.72</c:v>
                </c:pt>
                <c:pt idx="11">
                  <c:v>605.05999999999995</c:v>
                </c:pt>
                <c:pt idx="12">
                  <c:v>72.77</c:v>
                </c:pt>
                <c:pt idx="13">
                  <c:v>37.11</c:v>
                </c:pt>
                <c:pt idx="14">
                  <c:v>91.17</c:v>
                </c:pt>
                <c:pt idx="15">
                  <c:v>48.79</c:v>
                </c:pt>
                <c:pt idx="16">
                  <c:v>76.16</c:v>
                </c:pt>
                <c:pt idx="17">
                  <c:v>79.38</c:v>
                </c:pt>
                <c:pt idx="18">
                  <c:v>111.21</c:v>
                </c:pt>
                <c:pt idx="19">
                  <c:v>205.15</c:v>
                </c:pt>
                <c:pt idx="20">
                  <c:v>166.54</c:v>
                </c:pt>
                <c:pt idx="21">
                  <c:v>167.95</c:v>
                </c:pt>
                <c:pt idx="22">
                  <c:v>93.16</c:v>
                </c:pt>
                <c:pt idx="23">
                  <c:v>54.54</c:v>
                </c:pt>
                <c:pt idx="24">
                  <c:v>23.59</c:v>
                </c:pt>
                <c:pt idx="25">
                  <c:v>25.13</c:v>
                </c:pt>
                <c:pt idx="26">
                  <c:v>20.63</c:v>
                </c:pt>
                <c:pt idx="27">
                  <c:v>28.8</c:v>
                </c:pt>
                <c:pt idx="28">
                  <c:v>17.75</c:v>
                </c:pt>
                <c:pt idx="29">
                  <c:v>24.33</c:v>
                </c:pt>
                <c:pt idx="30">
                  <c:v>236.44</c:v>
                </c:pt>
                <c:pt idx="31">
                  <c:v>102.07</c:v>
                </c:pt>
                <c:pt idx="32">
                  <c:v>374.54</c:v>
                </c:pt>
                <c:pt idx="33">
                  <c:v>357.77</c:v>
                </c:pt>
                <c:pt idx="34">
                  <c:v>927.42</c:v>
                </c:pt>
                <c:pt idx="35">
                  <c:v>1057.94</c:v>
                </c:pt>
                <c:pt idx="36">
                  <c:v>166.34</c:v>
                </c:pt>
                <c:pt idx="37">
                  <c:v>326.13</c:v>
                </c:pt>
                <c:pt idx="38">
                  <c:v>266.67</c:v>
                </c:pt>
                <c:pt idx="39">
                  <c:v>183.65</c:v>
                </c:pt>
                <c:pt idx="40">
                  <c:v>190.11</c:v>
                </c:pt>
                <c:pt idx="41">
                  <c:v>56.61</c:v>
                </c:pt>
                <c:pt idx="42">
                  <c:v>144.88</c:v>
                </c:pt>
                <c:pt idx="43">
                  <c:v>54.36</c:v>
                </c:pt>
                <c:pt idx="44">
                  <c:v>157.54</c:v>
                </c:pt>
                <c:pt idx="45">
                  <c:v>116.02</c:v>
                </c:pt>
                <c:pt idx="46">
                  <c:v>181.92</c:v>
                </c:pt>
                <c:pt idx="47">
                  <c:v>79.53</c:v>
                </c:pt>
                <c:pt idx="48">
                  <c:v>109.07</c:v>
                </c:pt>
                <c:pt idx="49">
                  <c:v>103.42</c:v>
                </c:pt>
                <c:pt idx="50">
                  <c:v>54.24</c:v>
                </c:pt>
                <c:pt idx="51">
                  <c:v>17.55</c:v>
                </c:pt>
                <c:pt idx="52">
                  <c:v>15.63</c:v>
                </c:pt>
                <c:pt idx="53">
                  <c:v>18.89</c:v>
                </c:pt>
                <c:pt idx="54">
                  <c:v>27.62</c:v>
                </c:pt>
                <c:pt idx="55">
                  <c:v>79.709999999999994</c:v>
                </c:pt>
                <c:pt idx="56">
                  <c:v>56.85</c:v>
                </c:pt>
                <c:pt idx="57">
                  <c:v>16.96</c:v>
                </c:pt>
                <c:pt idx="58">
                  <c:v>211.14</c:v>
                </c:pt>
              </c:numCache>
            </c:numRef>
          </c:yVal>
          <c:smooth val="0"/>
          <c:extLst>
            <c:ext xmlns:c16="http://schemas.microsoft.com/office/drawing/2014/chart" uri="{C3380CC4-5D6E-409C-BE32-E72D297353CC}">
              <c16:uniqueId val="{00000000-AB68-4DC1-BE36-48C77C8994B1}"/>
            </c:ext>
          </c:extLst>
        </c:ser>
        <c:ser>
          <c:idx val="1"/>
          <c:order val="1"/>
          <c:tx>
            <c:v>River Channels</c:v>
          </c:tx>
          <c:spPr>
            <a:ln w="25400" cap="rnd">
              <a:noFill/>
              <a:round/>
            </a:ln>
            <a:effectLst>
              <a:outerShdw blurRad="40000" dist="23000" dir="5400000" rotWithShape="0">
                <a:srgbClr val="000000">
                  <a:alpha val="35000"/>
                </a:srgbClr>
              </a:outerShdw>
            </a:effectLst>
          </c:spPr>
          <c:marker>
            <c:symbol val="circle"/>
            <c:size val="6"/>
            <c:spPr>
              <a:solidFill>
                <a:srgbClr val="69F6F4"/>
              </a:solidFill>
              <a:ln w="9525" cap="rnd">
                <a:solidFill>
                  <a:schemeClr val="accent2"/>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xVal>
            <c:numRef>
              <c:f>Sheet1!$O$13:$O$54</c:f>
              <c:numCache>
                <c:formatCode>General</c:formatCode>
                <c:ptCount val="42"/>
                <c:pt idx="0">
                  <c:v>424</c:v>
                </c:pt>
                <c:pt idx="1">
                  <c:v>424</c:v>
                </c:pt>
                <c:pt idx="2">
                  <c:v>424</c:v>
                </c:pt>
                <c:pt idx="3">
                  <c:v>474</c:v>
                </c:pt>
                <c:pt idx="4">
                  <c:v>474</c:v>
                </c:pt>
                <c:pt idx="5">
                  <c:v>474</c:v>
                </c:pt>
                <c:pt idx="6">
                  <c:v>474</c:v>
                </c:pt>
                <c:pt idx="7">
                  <c:v>474</c:v>
                </c:pt>
                <c:pt idx="8">
                  <c:v>474</c:v>
                </c:pt>
                <c:pt idx="9">
                  <c:v>474</c:v>
                </c:pt>
                <c:pt idx="10">
                  <c:v>696</c:v>
                </c:pt>
                <c:pt idx="11">
                  <c:v>696</c:v>
                </c:pt>
                <c:pt idx="12">
                  <c:v>696</c:v>
                </c:pt>
                <c:pt idx="13">
                  <c:v>696</c:v>
                </c:pt>
                <c:pt idx="14">
                  <c:v>696</c:v>
                </c:pt>
                <c:pt idx="15">
                  <c:v>696</c:v>
                </c:pt>
                <c:pt idx="16">
                  <c:v>696</c:v>
                </c:pt>
                <c:pt idx="17">
                  <c:v>1646</c:v>
                </c:pt>
                <c:pt idx="18">
                  <c:v>1646</c:v>
                </c:pt>
                <c:pt idx="19">
                  <c:v>1646</c:v>
                </c:pt>
                <c:pt idx="20">
                  <c:v>1646</c:v>
                </c:pt>
                <c:pt idx="21">
                  <c:v>1646</c:v>
                </c:pt>
                <c:pt idx="22">
                  <c:v>1646</c:v>
                </c:pt>
                <c:pt idx="23">
                  <c:v>1646</c:v>
                </c:pt>
                <c:pt idx="24">
                  <c:v>1646</c:v>
                </c:pt>
                <c:pt idx="25">
                  <c:v>1646</c:v>
                </c:pt>
                <c:pt idx="26">
                  <c:v>1646</c:v>
                </c:pt>
                <c:pt idx="27">
                  <c:v>1646</c:v>
                </c:pt>
                <c:pt idx="28">
                  <c:v>1646</c:v>
                </c:pt>
                <c:pt idx="29">
                  <c:v>1646</c:v>
                </c:pt>
                <c:pt idx="30">
                  <c:v>1646</c:v>
                </c:pt>
                <c:pt idx="31">
                  <c:v>1646</c:v>
                </c:pt>
                <c:pt idx="32">
                  <c:v>1646</c:v>
                </c:pt>
                <c:pt idx="33">
                  <c:v>1646</c:v>
                </c:pt>
                <c:pt idx="34">
                  <c:v>1646</c:v>
                </c:pt>
                <c:pt idx="35">
                  <c:v>1646</c:v>
                </c:pt>
                <c:pt idx="36">
                  <c:v>1646</c:v>
                </c:pt>
                <c:pt idx="37">
                  <c:v>1646</c:v>
                </c:pt>
              </c:numCache>
            </c:numRef>
          </c:xVal>
          <c:yVal>
            <c:numRef>
              <c:f>Sheet1!$N$13:$N$54</c:f>
              <c:numCache>
                <c:formatCode>General</c:formatCode>
                <c:ptCount val="42"/>
                <c:pt idx="0">
                  <c:v>120.66</c:v>
                </c:pt>
                <c:pt idx="1">
                  <c:v>116.11</c:v>
                </c:pt>
                <c:pt idx="2">
                  <c:v>65.62</c:v>
                </c:pt>
                <c:pt idx="3">
                  <c:v>26.19</c:v>
                </c:pt>
                <c:pt idx="4">
                  <c:v>19.100000000000001</c:v>
                </c:pt>
                <c:pt idx="5">
                  <c:v>8.61</c:v>
                </c:pt>
                <c:pt idx="6">
                  <c:v>11.06</c:v>
                </c:pt>
                <c:pt idx="7">
                  <c:v>19.66</c:v>
                </c:pt>
                <c:pt idx="8">
                  <c:v>19.75</c:v>
                </c:pt>
                <c:pt idx="9">
                  <c:v>19.760000000000002</c:v>
                </c:pt>
                <c:pt idx="10">
                  <c:v>76.88</c:v>
                </c:pt>
                <c:pt idx="11">
                  <c:v>41.45</c:v>
                </c:pt>
                <c:pt idx="12">
                  <c:v>35.42</c:v>
                </c:pt>
                <c:pt idx="13">
                  <c:v>26.87</c:v>
                </c:pt>
                <c:pt idx="14">
                  <c:v>8.69</c:v>
                </c:pt>
                <c:pt idx="15">
                  <c:v>17.32</c:v>
                </c:pt>
                <c:pt idx="16">
                  <c:v>149.13</c:v>
                </c:pt>
                <c:pt idx="17">
                  <c:v>17.66</c:v>
                </c:pt>
                <c:pt idx="18">
                  <c:v>13.66</c:v>
                </c:pt>
                <c:pt idx="19">
                  <c:v>19.190000000000001</c:v>
                </c:pt>
                <c:pt idx="20">
                  <c:v>18.72</c:v>
                </c:pt>
                <c:pt idx="21">
                  <c:v>15.73</c:v>
                </c:pt>
                <c:pt idx="22">
                  <c:v>6.99</c:v>
                </c:pt>
                <c:pt idx="23">
                  <c:v>13.33</c:v>
                </c:pt>
                <c:pt idx="24">
                  <c:v>19.89</c:v>
                </c:pt>
                <c:pt idx="25">
                  <c:v>24.69</c:v>
                </c:pt>
                <c:pt idx="26">
                  <c:v>18.43</c:v>
                </c:pt>
                <c:pt idx="27">
                  <c:v>14.03</c:v>
                </c:pt>
                <c:pt idx="28">
                  <c:v>68.92</c:v>
                </c:pt>
                <c:pt idx="29">
                  <c:v>177.76</c:v>
                </c:pt>
                <c:pt idx="30">
                  <c:v>113.03</c:v>
                </c:pt>
                <c:pt idx="31">
                  <c:v>53.6</c:v>
                </c:pt>
                <c:pt idx="32">
                  <c:v>73.19</c:v>
                </c:pt>
                <c:pt idx="33">
                  <c:v>51.17</c:v>
                </c:pt>
                <c:pt idx="34">
                  <c:v>53.95</c:v>
                </c:pt>
                <c:pt idx="35">
                  <c:v>40.409999999999997</c:v>
                </c:pt>
                <c:pt idx="36">
                  <c:v>55.17</c:v>
                </c:pt>
                <c:pt idx="37">
                  <c:v>40.22</c:v>
                </c:pt>
              </c:numCache>
            </c:numRef>
          </c:yVal>
          <c:smooth val="0"/>
          <c:extLst>
            <c:ext xmlns:c16="http://schemas.microsoft.com/office/drawing/2014/chart" uri="{C3380CC4-5D6E-409C-BE32-E72D297353CC}">
              <c16:uniqueId val="{00000001-AB68-4DC1-BE36-48C77C8994B1}"/>
            </c:ext>
          </c:extLst>
        </c:ser>
        <c:dLbls>
          <c:showLegendKey val="0"/>
          <c:showVal val="0"/>
          <c:showCatName val="0"/>
          <c:showSerName val="0"/>
          <c:showPercent val="0"/>
          <c:showBubbleSize val="0"/>
        </c:dLbls>
        <c:axId val="601016880"/>
        <c:axId val="601016552"/>
      </c:scatterChart>
      <c:valAx>
        <c:axId val="601016880"/>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n-US" dirty="0"/>
                  <a:t>Length (m)</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601016552"/>
        <c:crosses val="autoZero"/>
        <c:crossBetween val="midCat"/>
      </c:valAx>
      <c:valAx>
        <c:axId val="601016552"/>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n-US" dirty="0"/>
                  <a:t>Radius of Curvature (m)</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6010168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600" dirty="0"/>
              <a:t>Length vs Sinuosity</a:t>
            </a:r>
          </a:p>
        </c:rich>
      </c:tx>
      <c:overlay val="0"/>
      <c:spPr>
        <a:noFill/>
        <a:ln>
          <a:noFill/>
        </a:ln>
        <a:effectLst/>
      </c:spPr>
      <c:txPr>
        <a:bodyPr rot="0" spcFirstLastPara="1" vertOverflow="ellipsis" vert="horz" wrap="square" anchor="ctr" anchorCtr="1"/>
        <a:lstStyle/>
        <a:p>
          <a:pPr>
            <a:defRPr sz="3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9.8397565144415472E-2"/>
          <c:y val="0.12037037037037036"/>
          <c:w val="0.86367187688911184"/>
          <c:h val="0.66386530669561583"/>
        </c:manualLayout>
      </c:layout>
      <c:scatterChart>
        <c:scatterStyle val="lineMarker"/>
        <c:varyColors val="0"/>
        <c:ser>
          <c:idx val="0"/>
          <c:order val="0"/>
          <c:tx>
            <c:v>Main Hippo Trails</c:v>
          </c:tx>
          <c:spPr>
            <a:ln w="25400" cap="rnd">
              <a:no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rnd">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trendline>
            <c:spPr>
              <a:ln w="19050" cap="rnd">
                <a:solidFill>
                  <a:schemeClr val="accent1"/>
                </a:solidFill>
                <a:prstDash val="sysDash"/>
              </a:ln>
              <a:effectLst/>
            </c:spPr>
            <c:trendlineType val="linear"/>
            <c:dispRSqr val="1"/>
            <c:dispEq val="1"/>
            <c:trendlineLbl>
              <c:layout>
                <c:manualLayout>
                  <c:x val="4.9484643602232335E-4"/>
                  <c:y val="-7.085939054700037E-2"/>
                </c:manualLayout>
              </c:layout>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trendlineLbl>
          </c:trendline>
          <c:xVal>
            <c:numRef>
              <c:f>Sheet1!$F$3:$F$22</c:f>
              <c:numCache>
                <c:formatCode>General</c:formatCode>
                <c:ptCount val="20"/>
                <c:pt idx="0">
                  <c:v>165</c:v>
                </c:pt>
                <c:pt idx="1">
                  <c:v>188</c:v>
                </c:pt>
                <c:pt idx="2">
                  <c:v>191</c:v>
                </c:pt>
                <c:pt idx="3">
                  <c:v>195</c:v>
                </c:pt>
                <c:pt idx="4">
                  <c:v>201</c:v>
                </c:pt>
                <c:pt idx="5">
                  <c:v>202</c:v>
                </c:pt>
                <c:pt idx="6">
                  <c:v>211</c:v>
                </c:pt>
                <c:pt idx="7">
                  <c:v>242</c:v>
                </c:pt>
                <c:pt idx="8">
                  <c:v>262</c:v>
                </c:pt>
                <c:pt idx="9">
                  <c:v>287</c:v>
                </c:pt>
                <c:pt idx="10">
                  <c:v>292</c:v>
                </c:pt>
                <c:pt idx="11">
                  <c:v>320</c:v>
                </c:pt>
                <c:pt idx="12">
                  <c:v>326</c:v>
                </c:pt>
                <c:pt idx="13">
                  <c:v>408</c:v>
                </c:pt>
                <c:pt idx="14">
                  <c:v>420</c:v>
                </c:pt>
                <c:pt idx="15">
                  <c:v>420</c:v>
                </c:pt>
                <c:pt idx="16">
                  <c:v>557</c:v>
                </c:pt>
                <c:pt idx="17">
                  <c:v>731</c:v>
                </c:pt>
                <c:pt idx="18">
                  <c:v>751</c:v>
                </c:pt>
                <c:pt idx="19">
                  <c:v>1087</c:v>
                </c:pt>
              </c:numCache>
            </c:numRef>
          </c:xVal>
          <c:yVal>
            <c:numRef>
              <c:f>Sheet1!$G$3:$G$22</c:f>
              <c:numCache>
                <c:formatCode>General</c:formatCode>
                <c:ptCount val="20"/>
                <c:pt idx="0">
                  <c:v>1.0248447204968945</c:v>
                </c:pt>
                <c:pt idx="1">
                  <c:v>1.0053475935828877</c:v>
                </c:pt>
                <c:pt idx="2">
                  <c:v>1.0852272727272727</c:v>
                </c:pt>
                <c:pt idx="3">
                  <c:v>1.0372340425531914</c:v>
                </c:pt>
                <c:pt idx="4">
                  <c:v>1.0634920634920635</c:v>
                </c:pt>
                <c:pt idx="5">
                  <c:v>1.0202020202020201</c:v>
                </c:pt>
                <c:pt idx="6">
                  <c:v>1.0047619047619047</c:v>
                </c:pt>
                <c:pt idx="7">
                  <c:v>1.0614035087719298</c:v>
                </c:pt>
                <c:pt idx="8">
                  <c:v>1.0438247011952191</c:v>
                </c:pt>
                <c:pt idx="9">
                  <c:v>1.0177304964539007</c:v>
                </c:pt>
                <c:pt idx="10">
                  <c:v>1.024561403508772</c:v>
                </c:pt>
                <c:pt idx="11">
                  <c:v>1.0126582278481013</c:v>
                </c:pt>
                <c:pt idx="12">
                  <c:v>1.0155763239875388</c:v>
                </c:pt>
                <c:pt idx="13">
                  <c:v>1.0355329949238579</c:v>
                </c:pt>
                <c:pt idx="14">
                  <c:v>1.0120481927710843</c:v>
                </c:pt>
                <c:pt idx="15">
                  <c:v>1.0396039603960396</c:v>
                </c:pt>
                <c:pt idx="16">
                  <c:v>1.0054151624548737</c:v>
                </c:pt>
                <c:pt idx="17">
                  <c:v>1.0181058495821727</c:v>
                </c:pt>
                <c:pt idx="18">
                  <c:v>1.0134952766531713</c:v>
                </c:pt>
                <c:pt idx="19">
                  <c:v>1.0313092979127134</c:v>
                </c:pt>
              </c:numCache>
            </c:numRef>
          </c:yVal>
          <c:smooth val="0"/>
          <c:extLst>
            <c:ext xmlns:c16="http://schemas.microsoft.com/office/drawing/2014/chart" uri="{C3380CC4-5D6E-409C-BE32-E72D297353CC}">
              <c16:uniqueId val="{00000001-1F34-4955-97E9-2601A6DD263C}"/>
            </c:ext>
          </c:extLst>
        </c:ser>
        <c:ser>
          <c:idx val="1"/>
          <c:order val="1"/>
          <c:tx>
            <c:v>River Channels</c:v>
          </c:tx>
          <c:spPr>
            <a:ln w="25400" cap="rnd">
              <a:noFill/>
              <a:round/>
            </a:ln>
            <a:effectLst>
              <a:outerShdw blurRad="40000" dist="23000" dir="5400000" rotWithShape="0">
                <a:srgbClr val="000000">
                  <a:alpha val="35000"/>
                </a:srgbClr>
              </a:outerShdw>
            </a:effectLst>
          </c:spPr>
          <c:marker>
            <c:symbol val="circle"/>
            <c:size val="6"/>
            <c:spPr>
              <a:solidFill>
                <a:srgbClr val="69F6F4"/>
              </a:solidFill>
              <a:ln w="9525" cap="rnd">
                <a:solidFill>
                  <a:schemeClr val="accent2"/>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trendline>
            <c:spPr>
              <a:ln w="19050" cap="rnd">
                <a:solidFill>
                  <a:srgbClr val="69F6F4"/>
                </a:solidFill>
                <a:prstDash val="sysDash"/>
              </a:ln>
              <a:effectLst/>
            </c:spPr>
            <c:trendlineType val="linear"/>
            <c:dispRSqr val="1"/>
            <c:dispEq val="1"/>
            <c:trendlineLbl>
              <c:layout>
                <c:manualLayout>
                  <c:x val="8.9940497240795031E-2"/>
                  <c:y val="9.0239818104065131E-2"/>
                </c:manualLayout>
              </c:layout>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trendlineLbl>
          </c:trendline>
          <c:xVal>
            <c:numRef>
              <c:f>Sheet1!$N$3:$N$6</c:f>
              <c:numCache>
                <c:formatCode>General</c:formatCode>
                <c:ptCount val="4"/>
                <c:pt idx="0">
                  <c:v>1646</c:v>
                </c:pt>
                <c:pt idx="1">
                  <c:v>696</c:v>
                </c:pt>
                <c:pt idx="2">
                  <c:v>474</c:v>
                </c:pt>
                <c:pt idx="3">
                  <c:v>424</c:v>
                </c:pt>
              </c:numCache>
            </c:numRef>
          </c:xVal>
          <c:yVal>
            <c:numRef>
              <c:f>Sheet1!$P$3:$P$6</c:f>
              <c:numCache>
                <c:formatCode>General</c:formatCode>
                <c:ptCount val="4"/>
                <c:pt idx="0">
                  <c:v>1.2174556213017751</c:v>
                </c:pt>
                <c:pt idx="1">
                  <c:v>1.1877133105802047</c:v>
                </c:pt>
                <c:pt idx="2">
                  <c:v>1.2061068702290076</c:v>
                </c:pt>
                <c:pt idx="3">
                  <c:v>1.0653266331658291</c:v>
                </c:pt>
              </c:numCache>
            </c:numRef>
          </c:yVal>
          <c:smooth val="0"/>
          <c:extLst>
            <c:ext xmlns:c16="http://schemas.microsoft.com/office/drawing/2014/chart" uri="{C3380CC4-5D6E-409C-BE32-E72D297353CC}">
              <c16:uniqueId val="{00000003-1F34-4955-97E9-2601A6DD263C}"/>
            </c:ext>
          </c:extLst>
        </c:ser>
        <c:dLbls>
          <c:showLegendKey val="0"/>
          <c:showVal val="0"/>
          <c:showCatName val="0"/>
          <c:showSerName val="0"/>
          <c:showPercent val="0"/>
          <c:showBubbleSize val="0"/>
        </c:dLbls>
        <c:axId val="638332008"/>
        <c:axId val="638328728"/>
      </c:scatterChart>
      <c:valAx>
        <c:axId val="638332008"/>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n-US" dirty="0"/>
                  <a:t>Length (m)</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638328728"/>
        <c:crosses val="autoZero"/>
        <c:crossBetween val="midCat"/>
      </c:valAx>
      <c:valAx>
        <c:axId val="638328728"/>
        <c:scaling>
          <c:orientation val="minMax"/>
          <c:min val="1"/>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n-US" dirty="0"/>
                  <a:t>Sinuosity</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63833200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8AB3E63-068B-4231-9776-0DC1F3492DB2}"/>
              </a:ext>
            </a:extLst>
          </p:cNvPr>
          <p:cNvSpPr>
            <a:spLocks noGrp="1" noChangeArrowheads="1"/>
          </p:cNvSpPr>
          <p:nvPr>
            <p:ph type="hdr" sz="quarter"/>
          </p:nvPr>
        </p:nvSpPr>
        <p:spPr bwMode="auto">
          <a:xfrm>
            <a:off x="0" y="0"/>
            <a:ext cx="3040063" cy="465138"/>
          </a:xfrm>
          <a:prstGeom prst="rect">
            <a:avLst/>
          </a:prstGeom>
          <a:noFill/>
          <a:ln w="9525">
            <a:noFill/>
            <a:miter lim="800000"/>
            <a:headEnd/>
            <a:tailEnd/>
          </a:ln>
          <a:effectLst/>
        </p:spPr>
        <p:txBody>
          <a:bodyPr vert="horz" wrap="square" lIns="93091" tIns="46544" rIns="93091" bIns="46544" numCol="1" anchor="t" anchorCtr="0" compatLnSpc="1">
            <a:prstTxWarp prst="textNoShape">
              <a:avLst/>
            </a:prstTxWarp>
          </a:bodyPr>
          <a:lstStyle>
            <a:lvl1pPr defTabSz="930275" eaLnBrk="1" hangingPunct="1">
              <a:defRPr sz="1300">
                <a:latin typeface="Times New Roman" panose="02020603050405020304" pitchFamily="18" charset="0"/>
                <a:ea typeface="MS PGothic" panose="020B0600070205080204" pitchFamily="34" charset="-128"/>
                <a:cs typeface="+mn-cs"/>
              </a:defRPr>
            </a:lvl1pPr>
          </a:lstStyle>
          <a:p>
            <a:pPr>
              <a:defRPr/>
            </a:pPr>
            <a:endParaRPr lang="en-US" dirty="0"/>
          </a:p>
        </p:txBody>
      </p:sp>
      <p:sp>
        <p:nvSpPr>
          <p:cNvPr id="4099" name="Rectangle 3">
            <a:extLst>
              <a:ext uri="{FF2B5EF4-FFF2-40B4-BE49-F238E27FC236}">
                <a16:creationId xmlns:a16="http://schemas.microsoft.com/office/drawing/2014/main" id="{4DD47A21-218B-4537-A8D9-20FAE7F9A64F}"/>
              </a:ext>
            </a:extLst>
          </p:cNvPr>
          <p:cNvSpPr>
            <a:spLocks noGrp="1" noChangeArrowheads="1"/>
          </p:cNvSpPr>
          <p:nvPr>
            <p:ph type="dt" sz="quarter" idx="1"/>
          </p:nvPr>
        </p:nvSpPr>
        <p:spPr bwMode="auto">
          <a:xfrm>
            <a:off x="3970338" y="0"/>
            <a:ext cx="3040062" cy="465138"/>
          </a:xfrm>
          <a:prstGeom prst="rect">
            <a:avLst/>
          </a:prstGeom>
          <a:noFill/>
          <a:ln w="9525">
            <a:noFill/>
            <a:miter lim="800000"/>
            <a:headEnd/>
            <a:tailEnd/>
          </a:ln>
          <a:effectLst/>
        </p:spPr>
        <p:txBody>
          <a:bodyPr vert="horz" wrap="square" lIns="93091" tIns="46544" rIns="93091" bIns="46544" numCol="1" anchor="t" anchorCtr="0" compatLnSpc="1">
            <a:prstTxWarp prst="textNoShape">
              <a:avLst/>
            </a:prstTxWarp>
          </a:bodyPr>
          <a:lstStyle>
            <a:lvl1pPr algn="r" defTabSz="930275" eaLnBrk="1" hangingPunct="1">
              <a:defRPr sz="1300">
                <a:latin typeface="Times New Roman" panose="02020603050405020304" pitchFamily="18" charset="0"/>
                <a:ea typeface="MS PGothic" panose="020B0600070205080204" pitchFamily="34" charset="-128"/>
                <a:cs typeface="+mn-cs"/>
              </a:defRPr>
            </a:lvl1pPr>
          </a:lstStyle>
          <a:p>
            <a:pPr>
              <a:defRPr/>
            </a:pPr>
            <a:endParaRPr lang="en-US" dirty="0"/>
          </a:p>
        </p:txBody>
      </p:sp>
      <p:sp>
        <p:nvSpPr>
          <p:cNvPr id="4100" name="Rectangle 4">
            <a:extLst>
              <a:ext uri="{FF2B5EF4-FFF2-40B4-BE49-F238E27FC236}">
                <a16:creationId xmlns:a16="http://schemas.microsoft.com/office/drawing/2014/main" id="{A2A78582-5FBC-4A20-BD9D-3C1055B2D53F}"/>
              </a:ext>
            </a:extLst>
          </p:cNvPr>
          <p:cNvSpPr>
            <a:spLocks noGrp="1" noChangeArrowheads="1"/>
          </p:cNvSpPr>
          <p:nvPr>
            <p:ph type="ftr" sz="quarter" idx="2"/>
          </p:nvPr>
        </p:nvSpPr>
        <p:spPr bwMode="auto">
          <a:xfrm>
            <a:off x="0" y="8831263"/>
            <a:ext cx="3040063" cy="465137"/>
          </a:xfrm>
          <a:prstGeom prst="rect">
            <a:avLst/>
          </a:prstGeom>
          <a:noFill/>
          <a:ln w="9525">
            <a:noFill/>
            <a:miter lim="800000"/>
            <a:headEnd/>
            <a:tailEnd/>
          </a:ln>
          <a:effectLst/>
        </p:spPr>
        <p:txBody>
          <a:bodyPr vert="horz" wrap="square" lIns="93091" tIns="46544" rIns="93091" bIns="46544" numCol="1" anchor="b" anchorCtr="0" compatLnSpc="1">
            <a:prstTxWarp prst="textNoShape">
              <a:avLst/>
            </a:prstTxWarp>
          </a:bodyPr>
          <a:lstStyle>
            <a:lvl1pPr defTabSz="930275" eaLnBrk="1" hangingPunct="1">
              <a:defRPr sz="1300">
                <a:latin typeface="Times New Roman" panose="02020603050405020304" pitchFamily="18" charset="0"/>
                <a:ea typeface="MS PGothic" panose="020B0600070205080204" pitchFamily="34" charset="-128"/>
                <a:cs typeface="+mn-cs"/>
              </a:defRPr>
            </a:lvl1pPr>
          </a:lstStyle>
          <a:p>
            <a:pPr>
              <a:defRPr/>
            </a:pPr>
            <a:endParaRPr lang="en-US" dirty="0"/>
          </a:p>
        </p:txBody>
      </p:sp>
      <p:sp>
        <p:nvSpPr>
          <p:cNvPr id="4101" name="Rectangle 5">
            <a:extLst>
              <a:ext uri="{FF2B5EF4-FFF2-40B4-BE49-F238E27FC236}">
                <a16:creationId xmlns:a16="http://schemas.microsoft.com/office/drawing/2014/main" id="{61B01D48-52CD-4CB9-87BF-EA935F4F87E3}"/>
              </a:ext>
            </a:extLst>
          </p:cNvPr>
          <p:cNvSpPr>
            <a:spLocks noGrp="1" noChangeArrowheads="1"/>
          </p:cNvSpPr>
          <p:nvPr>
            <p:ph type="sldNum" sz="quarter" idx="3"/>
          </p:nvPr>
        </p:nvSpPr>
        <p:spPr bwMode="auto">
          <a:xfrm>
            <a:off x="3970338" y="8831263"/>
            <a:ext cx="3040062" cy="465137"/>
          </a:xfrm>
          <a:prstGeom prst="rect">
            <a:avLst/>
          </a:prstGeom>
          <a:noFill/>
          <a:ln w="9525">
            <a:noFill/>
            <a:miter lim="800000"/>
            <a:headEnd/>
            <a:tailEnd/>
          </a:ln>
          <a:effectLst/>
        </p:spPr>
        <p:txBody>
          <a:bodyPr vert="horz" wrap="square" lIns="93091" tIns="46544" rIns="93091" bIns="46544" numCol="1" anchor="b" anchorCtr="0" compatLnSpc="1">
            <a:prstTxWarp prst="textNoShape">
              <a:avLst/>
            </a:prstTxWarp>
          </a:bodyPr>
          <a:lstStyle>
            <a:lvl1pPr algn="r" defTabSz="930275" eaLnBrk="1" hangingPunct="1">
              <a:defRPr sz="1300" smtClean="0">
                <a:latin typeface="Times New Roman" charset="0"/>
                <a:ea typeface="MS PGothic" charset="-128"/>
              </a:defRPr>
            </a:lvl1pPr>
          </a:lstStyle>
          <a:p>
            <a:pPr>
              <a:defRPr/>
            </a:pPr>
            <a:fld id="{E71F3D16-95AB-444D-9925-A0ABB14BA743}" type="slidenum">
              <a:rPr lang="en-US" altLang="en-US"/>
              <a:pPr>
                <a:defRPr/>
              </a:pPr>
              <a:t>‹#›</a:t>
            </a:fld>
            <a:endParaRPr lang="en-US" altLang="en-US" dirty="0"/>
          </a:p>
        </p:txBody>
      </p:sp>
    </p:spTree>
    <p:extLst>
      <p:ext uri="{BB962C8B-B14F-4D97-AF65-F5344CB8AC3E}">
        <p14:creationId xmlns:p14="http://schemas.microsoft.com/office/powerpoint/2010/main" val="431844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AB0A24-D0AB-494B-8358-4B450E947467}"/>
              </a:ext>
            </a:extLst>
          </p:cNvPr>
          <p:cNvSpPr>
            <a:spLocks noGrp="1"/>
          </p:cNvSpPr>
          <p:nvPr>
            <p:ph type="hdr" sz="quarter"/>
          </p:nvPr>
        </p:nvSpPr>
        <p:spPr>
          <a:xfrm>
            <a:off x="0" y="0"/>
            <a:ext cx="3038475" cy="463550"/>
          </a:xfrm>
          <a:prstGeom prst="rect">
            <a:avLst/>
          </a:prstGeom>
        </p:spPr>
        <p:txBody>
          <a:bodyPr vert="horz" wrap="square" lIns="88135" tIns="44068" rIns="88135" bIns="44068" numCol="1" anchor="t" anchorCtr="0" compatLnSpc="1">
            <a:prstTxWarp prst="textNoShape">
              <a:avLst/>
            </a:prstTxWarp>
          </a:bodyPr>
          <a:lstStyle>
            <a:lvl1pPr eaLnBrk="1" hangingPunct="1">
              <a:defRPr sz="1200">
                <a:latin typeface="Times New Roman" panose="02020603050405020304" pitchFamily="18" charset="0"/>
                <a:ea typeface="MS PGothic" panose="020B0600070205080204" pitchFamily="34" charset="-128"/>
                <a:cs typeface="+mn-cs"/>
              </a:defRPr>
            </a:lvl1pPr>
          </a:lstStyle>
          <a:p>
            <a:pPr>
              <a:defRPr/>
            </a:pPr>
            <a:endParaRPr lang="en-US" dirty="0"/>
          </a:p>
        </p:txBody>
      </p:sp>
      <p:sp>
        <p:nvSpPr>
          <p:cNvPr id="3" name="Date Placeholder 2">
            <a:extLst>
              <a:ext uri="{FF2B5EF4-FFF2-40B4-BE49-F238E27FC236}">
                <a16:creationId xmlns:a16="http://schemas.microsoft.com/office/drawing/2014/main" id="{5473B049-A8AE-41E6-A0AD-91CF7DABD94E}"/>
              </a:ext>
            </a:extLst>
          </p:cNvPr>
          <p:cNvSpPr>
            <a:spLocks noGrp="1"/>
          </p:cNvSpPr>
          <p:nvPr>
            <p:ph type="dt" idx="1"/>
          </p:nvPr>
        </p:nvSpPr>
        <p:spPr>
          <a:xfrm>
            <a:off x="3970338" y="0"/>
            <a:ext cx="3038475" cy="463550"/>
          </a:xfrm>
          <a:prstGeom prst="rect">
            <a:avLst/>
          </a:prstGeom>
        </p:spPr>
        <p:txBody>
          <a:bodyPr vert="horz" wrap="square" lIns="88135" tIns="44068" rIns="88135" bIns="44068" numCol="1" anchor="t" anchorCtr="0" compatLnSpc="1">
            <a:prstTxWarp prst="textNoShape">
              <a:avLst/>
            </a:prstTxWarp>
          </a:bodyPr>
          <a:lstStyle>
            <a:lvl1pPr algn="r" eaLnBrk="1" hangingPunct="1">
              <a:defRPr sz="1200">
                <a:latin typeface="Times New Roman" pitchFamily="18" charset="0"/>
                <a:ea typeface="MS PGothic" pitchFamily="34" charset="-128"/>
              </a:defRPr>
            </a:lvl1pPr>
          </a:lstStyle>
          <a:p>
            <a:pPr>
              <a:defRPr/>
            </a:pPr>
            <a:fld id="{7F7D26A1-3D82-4085-9008-38263B1F7895}" type="datetime1">
              <a:rPr lang="en-US" altLang="en-US"/>
              <a:pPr>
                <a:defRPr/>
              </a:pPr>
              <a:t>2/23/21</a:t>
            </a:fld>
            <a:endParaRPr lang="en-US" altLang="en-US" dirty="0"/>
          </a:p>
        </p:txBody>
      </p:sp>
      <p:sp>
        <p:nvSpPr>
          <p:cNvPr id="4" name="Slide Image Placeholder 3">
            <a:extLst>
              <a:ext uri="{FF2B5EF4-FFF2-40B4-BE49-F238E27FC236}">
                <a16:creationId xmlns:a16="http://schemas.microsoft.com/office/drawing/2014/main" id="{8F8A73A8-A48A-41EF-955F-A3818384AC7B}"/>
              </a:ext>
            </a:extLst>
          </p:cNvPr>
          <p:cNvSpPr>
            <a:spLocks noGrp="1" noRot="1" noChangeAspect="1"/>
          </p:cNvSpPr>
          <p:nvPr>
            <p:ph type="sldImg" idx="2"/>
          </p:nvPr>
        </p:nvSpPr>
        <p:spPr>
          <a:xfrm>
            <a:off x="793750" y="696913"/>
            <a:ext cx="5422900" cy="3487737"/>
          </a:xfrm>
          <a:prstGeom prst="rect">
            <a:avLst/>
          </a:prstGeom>
          <a:noFill/>
          <a:ln w="12700">
            <a:solidFill>
              <a:prstClr val="black"/>
            </a:solidFill>
          </a:ln>
        </p:spPr>
        <p:txBody>
          <a:bodyPr vert="horz" lIns="88135" tIns="44068" rIns="88135" bIns="44068" rtlCol="0" anchor="ctr"/>
          <a:lstStyle/>
          <a:p>
            <a:pPr lvl="0"/>
            <a:endParaRPr lang="en-US" noProof="0" dirty="0"/>
          </a:p>
        </p:txBody>
      </p:sp>
      <p:sp>
        <p:nvSpPr>
          <p:cNvPr id="5" name="Notes Placeholder 4">
            <a:extLst>
              <a:ext uri="{FF2B5EF4-FFF2-40B4-BE49-F238E27FC236}">
                <a16:creationId xmlns:a16="http://schemas.microsoft.com/office/drawing/2014/main" id="{89DD81D7-3638-4065-ABD7-6EE6DFBCB06D}"/>
              </a:ext>
            </a:extLst>
          </p:cNvPr>
          <p:cNvSpPr>
            <a:spLocks noGrp="1"/>
          </p:cNvSpPr>
          <p:nvPr>
            <p:ph type="body" sz="quarter" idx="3"/>
          </p:nvPr>
        </p:nvSpPr>
        <p:spPr>
          <a:xfrm>
            <a:off x="701675" y="4416425"/>
            <a:ext cx="5607050" cy="4183063"/>
          </a:xfrm>
          <a:prstGeom prst="rect">
            <a:avLst/>
          </a:prstGeom>
        </p:spPr>
        <p:txBody>
          <a:bodyPr vert="horz" lIns="88135" tIns="44068" rIns="88135" bIns="4406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3A1F7E2-D3A0-495B-AA20-52F898674917}"/>
              </a:ext>
            </a:extLst>
          </p:cNvPr>
          <p:cNvSpPr>
            <a:spLocks noGrp="1"/>
          </p:cNvSpPr>
          <p:nvPr>
            <p:ph type="ftr" sz="quarter" idx="4"/>
          </p:nvPr>
        </p:nvSpPr>
        <p:spPr>
          <a:xfrm>
            <a:off x="0" y="8831263"/>
            <a:ext cx="3038475" cy="463550"/>
          </a:xfrm>
          <a:prstGeom prst="rect">
            <a:avLst/>
          </a:prstGeom>
        </p:spPr>
        <p:txBody>
          <a:bodyPr vert="horz" wrap="square" lIns="88135" tIns="44068" rIns="88135" bIns="44068" numCol="1" anchor="b" anchorCtr="0" compatLnSpc="1">
            <a:prstTxWarp prst="textNoShape">
              <a:avLst/>
            </a:prstTxWarp>
          </a:bodyPr>
          <a:lstStyle>
            <a:lvl1pPr eaLnBrk="1" hangingPunct="1">
              <a:defRPr sz="1200">
                <a:latin typeface="Times New Roman" panose="02020603050405020304" pitchFamily="18" charset="0"/>
                <a:ea typeface="MS PGothic" panose="020B0600070205080204" pitchFamily="34" charset="-128"/>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F1F18FA5-8F60-42A9-A505-0D67C1D8B426}"/>
              </a:ext>
            </a:extLst>
          </p:cNvPr>
          <p:cNvSpPr>
            <a:spLocks noGrp="1"/>
          </p:cNvSpPr>
          <p:nvPr>
            <p:ph type="sldNum" sz="quarter" idx="5"/>
          </p:nvPr>
        </p:nvSpPr>
        <p:spPr>
          <a:xfrm>
            <a:off x="3970338" y="8831263"/>
            <a:ext cx="3038475" cy="463550"/>
          </a:xfrm>
          <a:prstGeom prst="rect">
            <a:avLst/>
          </a:prstGeom>
        </p:spPr>
        <p:txBody>
          <a:bodyPr vert="horz" wrap="square" lIns="88135" tIns="44068" rIns="88135" bIns="44068" numCol="1" anchor="b" anchorCtr="0" compatLnSpc="1">
            <a:prstTxWarp prst="textNoShape">
              <a:avLst/>
            </a:prstTxWarp>
          </a:bodyPr>
          <a:lstStyle>
            <a:lvl1pPr algn="r" eaLnBrk="1" hangingPunct="1">
              <a:defRPr sz="1200" smtClean="0">
                <a:latin typeface="Times New Roman" charset="0"/>
                <a:ea typeface="MS PGothic" charset="-128"/>
              </a:defRPr>
            </a:lvl1pPr>
          </a:lstStyle>
          <a:p>
            <a:pPr>
              <a:defRPr/>
            </a:pPr>
            <a:fld id="{04C10258-F106-429F-B6FE-0B0650B58A3C}" type="slidenum">
              <a:rPr lang="en-US" altLang="en-US"/>
              <a:pPr>
                <a:defRPr/>
              </a:pPr>
              <a:t>‹#›</a:t>
            </a:fld>
            <a:endParaRPr lang="en-US" altLang="en-US" dirty="0"/>
          </a:p>
        </p:txBody>
      </p:sp>
    </p:spTree>
    <p:extLst>
      <p:ext uri="{BB962C8B-B14F-4D97-AF65-F5344CB8AC3E}">
        <p14:creationId xmlns:p14="http://schemas.microsoft.com/office/powerpoint/2010/main" val="36304386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9998BC0E-C290-4DF1-B566-03069063AD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6" name="Notes Placeholder 2">
            <a:extLst>
              <a:ext uri="{FF2B5EF4-FFF2-40B4-BE49-F238E27FC236}">
                <a16:creationId xmlns:a16="http://schemas.microsoft.com/office/drawing/2014/main" id="{D724B1FC-0F49-4E0F-896E-9882568A0D65}"/>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a:extLst>
              <a:ext uri="{FF2B5EF4-FFF2-40B4-BE49-F238E27FC236}">
                <a16:creationId xmlns:a16="http://schemas.microsoft.com/office/drawing/2014/main" id="{7AA11850-08EC-455F-B325-65CA0E9DEE9A}"/>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6D41CF15-395D-41C5-908D-E79729D2A2B7}" type="slidenum">
              <a:rPr lang="en-US" altLang="en-US" sz="1200"/>
              <a:pPr/>
              <a:t>1</a:t>
            </a:fld>
            <a:endParaRPr lang="en-US" altLang="en-US" sz="1200" dirty="0"/>
          </a:p>
        </p:txBody>
      </p:sp>
    </p:spTree>
    <p:extLst>
      <p:ext uri="{BB962C8B-B14F-4D97-AF65-F5344CB8AC3E}">
        <p14:creationId xmlns:p14="http://schemas.microsoft.com/office/powerpoint/2010/main" val="4269011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163" y="10226675"/>
            <a:ext cx="43526075" cy="7054850"/>
          </a:xfrm>
        </p:spPr>
        <p:txBody>
          <a:bodyPr/>
          <a:lstStyle/>
          <a:p>
            <a:r>
              <a:rPr lang="en-US"/>
              <a:t>Click to edit Master title style</a:t>
            </a:r>
          </a:p>
        </p:txBody>
      </p:sp>
      <p:sp>
        <p:nvSpPr>
          <p:cNvPr id="3" name="Subtitle 2"/>
          <p:cNvSpPr>
            <a:spLocks noGrp="1"/>
          </p:cNvSpPr>
          <p:nvPr>
            <p:ph type="subTitle" idx="1"/>
          </p:nvPr>
        </p:nvSpPr>
        <p:spPr>
          <a:xfrm>
            <a:off x="7680325" y="18653125"/>
            <a:ext cx="35845750"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825FB5A-B6C5-4007-9B53-993BDA68F9C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F2A4D6A4-50B1-4399-9684-A5355C2551D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55958636-D454-4055-87F0-B0893E875A8D}"/>
              </a:ext>
            </a:extLst>
          </p:cNvPr>
          <p:cNvSpPr>
            <a:spLocks noGrp="1" noChangeArrowheads="1"/>
          </p:cNvSpPr>
          <p:nvPr>
            <p:ph type="sldNum" sz="quarter" idx="12"/>
          </p:nvPr>
        </p:nvSpPr>
        <p:spPr>
          <a:ln/>
        </p:spPr>
        <p:txBody>
          <a:bodyPr/>
          <a:lstStyle>
            <a:lvl1pPr>
              <a:defRPr/>
            </a:lvl1pPr>
          </a:lstStyle>
          <a:p>
            <a:pPr>
              <a:defRPr/>
            </a:pPr>
            <a:fld id="{7F579A14-8ECE-4CDB-AF3F-3ECB4F54FAF3}" type="slidenum">
              <a:rPr lang="en-US" altLang="en-US"/>
              <a:pPr>
                <a:defRPr/>
              </a:pPr>
              <a:t>‹#›</a:t>
            </a:fld>
            <a:endParaRPr lang="en-US" altLang="en-US" dirty="0"/>
          </a:p>
        </p:txBody>
      </p:sp>
    </p:spTree>
    <p:extLst>
      <p:ext uri="{BB962C8B-B14F-4D97-AF65-F5344CB8AC3E}">
        <p14:creationId xmlns:p14="http://schemas.microsoft.com/office/powerpoint/2010/main" val="2065671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3E9CA0-EBC6-4087-B770-12DB0902582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C40337C9-2C8E-4D4B-A54F-E3ACE4EB3F9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F65AB630-2E80-4D18-9311-87A4720B0729}"/>
              </a:ext>
            </a:extLst>
          </p:cNvPr>
          <p:cNvSpPr>
            <a:spLocks noGrp="1" noChangeArrowheads="1"/>
          </p:cNvSpPr>
          <p:nvPr>
            <p:ph type="sldNum" sz="quarter" idx="12"/>
          </p:nvPr>
        </p:nvSpPr>
        <p:spPr>
          <a:ln/>
        </p:spPr>
        <p:txBody>
          <a:bodyPr/>
          <a:lstStyle>
            <a:lvl1pPr>
              <a:defRPr/>
            </a:lvl1pPr>
          </a:lstStyle>
          <a:p>
            <a:pPr>
              <a:defRPr/>
            </a:pPr>
            <a:fld id="{337353F7-F4B5-4F7C-BDE6-025C4D948B0C}" type="slidenum">
              <a:rPr lang="en-US" altLang="en-US"/>
              <a:pPr>
                <a:defRPr/>
              </a:pPr>
              <a:t>‹#›</a:t>
            </a:fld>
            <a:endParaRPr lang="en-US" altLang="en-US" dirty="0"/>
          </a:p>
        </p:txBody>
      </p:sp>
    </p:spTree>
    <p:extLst>
      <p:ext uri="{BB962C8B-B14F-4D97-AF65-F5344CB8AC3E}">
        <p14:creationId xmlns:p14="http://schemas.microsoft.com/office/powerpoint/2010/main" val="190215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485513" y="2925763"/>
            <a:ext cx="10880725" cy="263350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40163" y="2925763"/>
            <a:ext cx="32492950" cy="263350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5E8CAE-A301-41ED-A596-2F2670AB6AB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FAB6BA46-0B8D-44B0-8102-8A749399F29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487FC08-5085-461C-9E2A-C12E99A49B83}"/>
              </a:ext>
            </a:extLst>
          </p:cNvPr>
          <p:cNvSpPr>
            <a:spLocks noGrp="1" noChangeArrowheads="1"/>
          </p:cNvSpPr>
          <p:nvPr>
            <p:ph type="sldNum" sz="quarter" idx="12"/>
          </p:nvPr>
        </p:nvSpPr>
        <p:spPr>
          <a:ln/>
        </p:spPr>
        <p:txBody>
          <a:bodyPr/>
          <a:lstStyle>
            <a:lvl1pPr>
              <a:defRPr/>
            </a:lvl1pPr>
          </a:lstStyle>
          <a:p>
            <a:pPr>
              <a:defRPr/>
            </a:pPr>
            <a:fld id="{05D8ABC3-6301-4B8B-906D-F938D8F48316}" type="slidenum">
              <a:rPr lang="en-US" altLang="en-US"/>
              <a:pPr>
                <a:defRPr/>
              </a:pPr>
              <a:t>‹#›</a:t>
            </a:fld>
            <a:endParaRPr lang="en-US" altLang="en-US" dirty="0"/>
          </a:p>
        </p:txBody>
      </p:sp>
    </p:spTree>
    <p:extLst>
      <p:ext uri="{BB962C8B-B14F-4D97-AF65-F5344CB8AC3E}">
        <p14:creationId xmlns:p14="http://schemas.microsoft.com/office/powerpoint/2010/main" val="3428047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AC3829-7ADD-47B3-868F-F15B30F9065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C1D7B575-652B-4C4D-BE22-7B756AEF83B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85A568BB-47BC-4A13-B278-A4FA53A8C4C6}"/>
              </a:ext>
            </a:extLst>
          </p:cNvPr>
          <p:cNvSpPr>
            <a:spLocks noGrp="1" noChangeArrowheads="1"/>
          </p:cNvSpPr>
          <p:nvPr>
            <p:ph type="sldNum" sz="quarter" idx="12"/>
          </p:nvPr>
        </p:nvSpPr>
        <p:spPr>
          <a:ln/>
        </p:spPr>
        <p:txBody>
          <a:bodyPr/>
          <a:lstStyle>
            <a:lvl1pPr>
              <a:defRPr/>
            </a:lvl1pPr>
          </a:lstStyle>
          <a:p>
            <a:pPr>
              <a:defRPr/>
            </a:pPr>
            <a:fld id="{CEB25137-8FA9-4F3A-B855-55BBC6F44C06}" type="slidenum">
              <a:rPr lang="en-US" altLang="en-US"/>
              <a:pPr>
                <a:defRPr/>
              </a:pPr>
              <a:t>‹#›</a:t>
            </a:fld>
            <a:endParaRPr lang="en-US" altLang="en-US" dirty="0"/>
          </a:p>
        </p:txBody>
      </p:sp>
    </p:spTree>
    <p:extLst>
      <p:ext uri="{BB962C8B-B14F-4D97-AF65-F5344CB8AC3E}">
        <p14:creationId xmlns:p14="http://schemas.microsoft.com/office/powerpoint/2010/main" val="1446873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0" y="21153438"/>
            <a:ext cx="43526075" cy="653732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4044950" y="13952538"/>
            <a:ext cx="43526075"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22CC682-80A6-4BD3-9B39-817F798F740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D88D6172-650C-4A6F-8250-6955494D98C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10949AD8-EE7B-4A3A-B9A0-409657F10218}"/>
              </a:ext>
            </a:extLst>
          </p:cNvPr>
          <p:cNvSpPr>
            <a:spLocks noGrp="1" noChangeArrowheads="1"/>
          </p:cNvSpPr>
          <p:nvPr>
            <p:ph type="sldNum" sz="quarter" idx="12"/>
          </p:nvPr>
        </p:nvSpPr>
        <p:spPr>
          <a:ln/>
        </p:spPr>
        <p:txBody>
          <a:bodyPr/>
          <a:lstStyle>
            <a:lvl1pPr>
              <a:defRPr/>
            </a:lvl1pPr>
          </a:lstStyle>
          <a:p>
            <a:pPr>
              <a:defRPr/>
            </a:pPr>
            <a:fld id="{3F4247BC-740D-4CF4-9AF8-9F88196C0E2D}" type="slidenum">
              <a:rPr lang="en-US" altLang="en-US"/>
              <a:pPr>
                <a:defRPr/>
              </a:pPr>
              <a:t>‹#›</a:t>
            </a:fld>
            <a:endParaRPr lang="en-US" altLang="en-US" dirty="0"/>
          </a:p>
        </p:txBody>
      </p:sp>
    </p:spTree>
    <p:extLst>
      <p:ext uri="{BB962C8B-B14F-4D97-AF65-F5344CB8AC3E}">
        <p14:creationId xmlns:p14="http://schemas.microsoft.com/office/powerpoint/2010/main" val="65858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40163" y="9509125"/>
            <a:ext cx="21686837" cy="1975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679400" y="9509125"/>
            <a:ext cx="21686838" cy="1975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2E375D-EC5D-4547-BD2F-4BE8CC3207D6}"/>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56D18FA8-BD8C-4C19-BCC3-2E2350782DF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FCD480C4-DB9F-4ED6-8DA2-3BABD868681C}"/>
              </a:ext>
            </a:extLst>
          </p:cNvPr>
          <p:cNvSpPr>
            <a:spLocks noGrp="1" noChangeArrowheads="1"/>
          </p:cNvSpPr>
          <p:nvPr>
            <p:ph type="sldNum" sz="quarter" idx="12"/>
          </p:nvPr>
        </p:nvSpPr>
        <p:spPr>
          <a:ln/>
        </p:spPr>
        <p:txBody>
          <a:bodyPr/>
          <a:lstStyle>
            <a:lvl1pPr>
              <a:defRPr/>
            </a:lvl1pPr>
          </a:lstStyle>
          <a:p>
            <a:pPr>
              <a:defRPr/>
            </a:pPr>
            <a:fld id="{0F988035-A271-42F3-8944-5DE963A036C7}" type="slidenum">
              <a:rPr lang="en-US" altLang="en-US"/>
              <a:pPr>
                <a:defRPr/>
              </a:pPr>
              <a:t>‹#›</a:t>
            </a:fld>
            <a:endParaRPr lang="en-US" altLang="en-US" dirty="0"/>
          </a:p>
        </p:txBody>
      </p:sp>
    </p:spTree>
    <p:extLst>
      <p:ext uri="{BB962C8B-B14F-4D97-AF65-F5344CB8AC3E}">
        <p14:creationId xmlns:p14="http://schemas.microsoft.com/office/powerpoint/2010/main" val="4146485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638" y="1317625"/>
            <a:ext cx="46085125"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638" y="7369175"/>
            <a:ext cx="2262505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60638" y="10439400"/>
            <a:ext cx="2262505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775" y="7369175"/>
            <a:ext cx="22632988"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6012775" y="10439400"/>
            <a:ext cx="22632988"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A3721BD-9DC3-4FB3-A4B5-5674DC7B6EB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2CD5A0CB-0BF7-4E54-9146-FFA61FD2749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2673535A-E108-490D-AFF1-9D71210F3F5F}"/>
              </a:ext>
            </a:extLst>
          </p:cNvPr>
          <p:cNvSpPr>
            <a:spLocks noGrp="1" noChangeArrowheads="1"/>
          </p:cNvSpPr>
          <p:nvPr>
            <p:ph type="sldNum" sz="quarter" idx="12"/>
          </p:nvPr>
        </p:nvSpPr>
        <p:spPr>
          <a:ln/>
        </p:spPr>
        <p:txBody>
          <a:bodyPr/>
          <a:lstStyle>
            <a:lvl1pPr>
              <a:defRPr/>
            </a:lvl1pPr>
          </a:lstStyle>
          <a:p>
            <a:pPr>
              <a:defRPr/>
            </a:pPr>
            <a:fld id="{DD8CAB81-D1FF-4DB1-A5C7-4B6D33AE3C63}" type="slidenum">
              <a:rPr lang="en-US" altLang="en-US"/>
              <a:pPr>
                <a:defRPr/>
              </a:pPr>
              <a:t>‹#›</a:t>
            </a:fld>
            <a:endParaRPr lang="en-US" altLang="en-US" dirty="0"/>
          </a:p>
        </p:txBody>
      </p:sp>
    </p:spTree>
    <p:extLst>
      <p:ext uri="{BB962C8B-B14F-4D97-AF65-F5344CB8AC3E}">
        <p14:creationId xmlns:p14="http://schemas.microsoft.com/office/powerpoint/2010/main" val="202136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8E12178-A82C-44F8-9E47-93339B86E19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95CCB181-4CC2-45C2-8CB6-6CFBC1736DE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E7B2BC62-9040-41D8-AB97-4C53C0091D3F}"/>
              </a:ext>
            </a:extLst>
          </p:cNvPr>
          <p:cNvSpPr>
            <a:spLocks noGrp="1" noChangeArrowheads="1"/>
          </p:cNvSpPr>
          <p:nvPr>
            <p:ph type="sldNum" sz="quarter" idx="12"/>
          </p:nvPr>
        </p:nvSpPr>
        <p:spPr>
          <a:ln/>
        </p:spPr>
        <p:txBody>
          <a:bodyPr/>
          <a:lstStyle>
            <a:lvl1pPr>
              <a:defRPr/>
            </a:lvl1pPr>
          </a:lstStyle>
          <a:p>
            <a:pPr>
              <a:defRPr/>
            </a:pPr>
            <a:fld id="{DB4DFAD9-75DE-4AE4-AEF0-D18373FDE68C}" type="slidenum">
              <a:rPr lang="en-US" altLang="en-US"/>
              <a:pPr>
                <a:defRPr/>
              </a:pPr>
              <a:t>‹#›</a:t>
            </a:fld>
            <a:endParaRPr lang="en-US" altLang="en-US" dirty="0"/>
          </a:p>
        </p:txBody>
      </p:sp>
    </p:spTree>
    <p:extLst>
      <p:ext uri="{BB962C8B-B14F-4D97-AF65-F5344CB8AC3E}">
        <p14:creationId xmlns:p14="http://schemas.microsoft.com/office/powerpoint/2010/main" val="3163760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0F6B98-3AF9-4B6B-8CA1-426A41D0590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A6530C3D-D777-44B3-B069-F78BCFDA09E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AD9D5A34-3806-4A54-847F-129485AC7C50}"/>
              </a:ext>
            </a:extLst>
          </p:cNvPr>
          <p:cNvSpPr>
            <a:spLocks noGrp="1" noChangeArrowheads="1"/>
          </p:cNvSpPr>
          <p:nvPr>
            <p:ph type="sldNum" sz="quarter" idx="12"/>
          </p:nvPr>
        </p:nvSpPr>
        <p:spPr>
          <a:ln/>
        </p:spPr>
        <p:txBody>
          <a:bodyPr/>
          <a:lstStyle>
            <a:lvl1pPr>
              <a:defRPr/>
            </a:lvl1pPr>
          </a:lstStyle>
          <a:p>
            <a:pPr>
              <a:defRPr/>
            </a:pPr>
            <a:fld id="{BE129371-7B1A-4BB1-87C5-8C49909824BB}" type="slidenum">
              <a:rPr lang="en-US" altLang="en-US"/>
              <a:pPr>
                <a:defRPr/>
              </a:pPr>
              <a:t>‹#›</a:t>
            </a:fld>
            <a:endParaRPr lang="en-US" altLang="en-US" dirty="0"/>
          </a:p>
        </p:txBody>
      </p:sp>
    </p:spTree>
    <p:extLst>
      <p:ext uri="{BB962C8B-B14F-4D97-AF65-F5344CB8AC3E}">
        <p14:creationId xmlns:p14="http://schemas.microsoft.com/office/powerpoint/2010/main" val="369378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638" y="1311275"/>
            <a:ext cx="16846550" cy="557688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0019963" y="1311275"/>
            <a:ext cx="286258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638" y="6888163"/>
            <a:ext cx="1684655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4E709B-6E29-4019-83AF-C1C0BA2D947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1843D7C2-13B8-4AEA-9C3E-561ED096EE5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C5F2011C-FE60-4B9F-A389-3B68DA7D3D22}"/>
              </a:ext>
            </a:extLst>
          </p:cNvPr>
          <p:cNvSpPr>
            <a:spLocks noGrp="1" noChangeArrowheads="1"/>
          </p:cNvSpPr>
          <p:nvPr>
            <p:ph type="sldNum" sz="quarter" idx="12"/>
          </p:nvPr>
        </p:nvSpPr>
        <p:spPr>
          <a:ln/>
        </p:spPr>
        <p:txBody>
          <a:bodyPr/>
          <a:lstStyle>
            <a:lvl1pPr>
              <a:defRPr/>
            </a:lvl1pPr>
          </a:lstStyle>
          <a:p>
            <a:pPr>
              <a:defRPr/>
            </a:pPr>
            <a:fld id="{1E8A5862-AF16-4E49-8BF5-41BA7FF50498}" type="slidenum">
              <a:rPr lang="en-US" altLang="en-US"/>
              <a:pPr>
                <a:defRPr/>
              </a:pPr>
              <a:t>‹#›</a:t>
            </a:fld>
            <a:endParaRPr lang="en-US" altLang="en-US" dirty="0"/>
          </a:p>
        </p:txBody>
      </p:sp>
    </p:spTree>
    <p:extLst>
      <p:ext uri="{BB962C8B-B14F-4D97-AF65-F5344CB8AC3E}">
        <p14:creationId xmlns:p14="http://schemas.microsoft.com/office/powerpoint/2010/main" val="343918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175" y="23042563"/>
            <a:ext cx="30724475" cy="27209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0036175" y="2941638"/>
            <a:ext cx="30724475"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0036175" y="25763538"/>
            <a:ext cx="30724475"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A7AAF8-7177-4DC8-8812-B0DD0171F9D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5BB55D12-DEA9-4B04-B655-812DD14393A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EA0F47EF-2AB2-4E62-BBD6-DD2BF0D15181}"/>
              </a:ext>
            </a:extLst>
          </p:cNvPr>
          <p:cNvSpPr>
            <a:spLocks noGrp="1" noChangeArrowheads="1"/>
          </p:cNvSpPr>
          <p:nvPr>
            <p:ph type="sldNum" sz="quarter" idx="12"/>
          </p:nvPr>
        </p:nvSpPr>
        <p:spPr>
          <a:ln/>
        </p:spPr>
        <p:txBody>
          <a:bodyPr/>
          <a:lstStyle>
            <a:lvl1pPr>
              <a:defRPr/>
            </a:lvl1pPr>
          </a:lstStyle>
          <a:p>
            <a:pPr>
              <a:defRPr/>
            </a:pPr>
            <a:fld id="{71022E50-30CE-4E0B-8A94-050DC02A23A3}" type="slidenum">
              <a:rPr lang="en-US" altLang="en-US"/>
              <a:pPr>
                <a:defRPr/>
              </a:pPr>
              <a:t>‹#›</a:t>
            </a:fld>
            <a:endParaRPr lang="en-US" altLang="en-US" dirty="0"/>
          </a:p>
        </p:txBody>
      </p:sp>
    </p:spTree>
    <p:extLst>
      <p:ext uri="{BB962C8B-B14F-4D97-AF65-F5344CB8AC3E}">
        <p14:creationId xmlns:p14="http://schemas.microsoft.com/office/powerpoint/2010/main" val="227208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924F9B3-A61A-488A-8A7E-106529E29EE5}"/>
              </a:ext>
            </a:extLst>
          </p:cNvPr>
          <p:cNvSpPr>
            <a:spLocks noGrp="1" noChangeArrowheads="1"/>
          </p:cNvSpPr>
          <p:nvPr>
            <p:ph type="title"/>
          </p:nvPr>
        </p:nvSpPr>
        <p:spPr bwMode="auto">
          <a:xfrm>
            <a:off x="3840163" y="2925763"/>
            <a:ext cx="4352607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80709" tIns="240355" rIns="480709" bIns="240355"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8325F29-46DA-4608-B1BA-FD29D105FE47}"/>
              </a:ext>
            </a:extLst>
          </p:cNvPr>
          <p:cNvSpPr>
            <a:spLocks noGrp="1" noChangeArrowheads="1"/>
          </p:cNvSpPr>
          <p:nvPr>
            <p:ph type="body" idx="1"/>
          </p:nvPr>
        </p:nvSpPr>
        <p:spPr bwMode="auto">
          <a:xfrm>
            <a:off x="3840163" y="9509125"/>
            <a:ext cx="43526075" cy="197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80709" tIns="240355" rIns="480709" bIns="24035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0F0D153-13D5-44AC-A1AC-9F6DBA6A8148}"/>
              </a:ext>
            </a:extLst>
          </p:cNvPr>
          <p:cNvSpPr>
            <a:spLocks noGrp="1" noChangeArrowheads="1"/>
          </p:cNvSpPr>
          <p:nvPr>
            <p:ph type="dt" sz="half" idx="2"/>
          </p:nvPr>
        </p:nvSpPr>
        <p:spPr bwMode="auto">
          <a:xfrm>
            <a:off x="3840163" y="29992638"/>
            <a:ext cx="10668000" cy="2193925"/>
          </a:xfrm>
          <a:prstGeom prst="rect">
            <a:avLst/>
          </a:prstGeom>
          <a:noFill/>
          <a:ln w="9525">
            <a:noFill/>
            <a:miter lim="800000"/>
            <a:headEnd/>
            <a:tailEnd/>
          </a:ln>
          <a:effectLst/>
        </p:spPr>
        <p:txBody>
          <a:bodyPr vert="horz" wrap="square" lIns="480709" tIns="240355" rIns="480709" bIns="240355" numCol="1" anchor="t" anchorCtr="0" compatLnSpc="1">
            <a:prstTxWarp prst="textNoShape">
              <a:avLst/>
            </a:prstTxWarp>
          </a:bodyPr>
          <a:lstStyle>
            <a:lvl1pPr eaLnBrk="1" hangingPunct="1">
              <a:defRPr sz="7400">
                <a:latin typeface="Times New Roman" panose="02020603050405020304" pitchFamily="18" charset="0"/>
                <a:ea typeface="MS PGothic" panose="020B0600070205080204" pitchFamily="34" charset="-128"/>
                <a:cs typeface="+mn-cs"/>
              </a:defRPr>
            </a:lvl1pPr>
          </a:lstStyle>
          <a:p>
            <a:pPr>
              <a:defRPr/>
            </a:pPr>
            <a:endParaRPr lang="en-US" dirty="0"/>
          </a:p>
        </p:txBody>
      </p:sp>
      <p:sp>
        <p:nvSpPr>
          <p:cNvPr id="1029" name="Rectangle 5">
            <a:extLst>
              <a:ext uri="{FF2B5EF4-FFF2-40B4-BE49-F238E27FC236}">
                <a16:creationId xmlns:a16="http://schemas.microsoft.com/office/drawing/2014/main" id="{11A467ED-DD8D-48C1-91F7-9C1BE8E8BB1D}"/>
              </a:ext>
            </a:extLst>
          </p:cNvPr>
          <p:cNvSpPr>
            <a:spLocks noGrp="1" noChangeArrowheads="1"/>
          </p:cNvSpPr>
          <p:nvPr>
            <p:ph type="ftr" sz="quarter" idx="3"/>
          </p:nvPr>
        </p:nvSpPr>
        <p:spPr bwMode="auto">
          <a:xfrm>
            <a:off x="17495838" y="29992638"/>
            <a:ext cx="16214725" cy="2193925"/>
          </a:xfrm>
          <a:prstGeom prst="rect">
            <a:avLst/>
          </a:prstGeom>
          <a:noFill/>
          <a:ln w="9525">
            <a:noFill/>
            <a:miter lim="800000"/>
            <a:headEnd/>
            <a:tailEnd/>
          </a:ln>
          <a:effectLst/>
        </p:spPr>
        <p:txBody>
          <a:bodyPr vert="horz" wrap="square" lIns="480709" tIns="240355" rIns="480709" bIns="240355" numCol="1" anchor="t" anchorCtr="0" compatLnSpc="1">
            <a:prstTxWarp prst="textNoShape">
              <a:avLst/>
            </a:prstTxWarp>
          </a:bodyPr>
          <a:lstStyle>
            <a:lvl1pPr algn="ctr" eaLnBrk="1" hangingPunct="1">
              <a:defRPr sz="7400">
                <a:latin typeface="Times New Roman" panose="02020603050405020304" pitchFamily="18" charset="0"/>
                <a:ea typeface="MS PGothic" panose="020B0600070205080204" pitchFamily="34" charset="-128"/>
                <a:cs typeface="+mn-cs"/>
              </a:defRPr>
            </a:lvl1pPr>
          </a:lstStyle>
          <a:p>
            <a:pPr>
              <a:defRPr/>
            </a:pPr>
            <a:endParaRPr lang="en-US" dirty="0"/>
          </a:p>
        </p:txBody>
      </p:sp>
      <p:sp>
        <p:nvSpPr>
          <p:cNvPr id="1030" name="Rectangle 6">
            <a:extLst>
              <a:ext uri="{FF2B5EF4-FFF2-40B4-BE49-F238E27FC236}">
                <a16:creationId xmlns:a16="http://schemas.microsoft.com/office/drawing/2014/main" id="{468033C6-4CBB-4EAA-A87E-E9EA22473FC8}"/>
              </a:ext>
            </a:extLst>
          </p:cNvPr>
          <p:cNvSpPr>
            <a:spLocks noGrp="1" noChangeArrowheads="1"/>
          </p:cNvSpPr>
          <p:nvPr>
            <p:ph type="sldNum" sz="quarter" idx="4"/>
          </p:nvPr>
        </p:nvSpPr>
        <p:spPr bwMode="auto">
          <a:xfrm>
            <a:off x="36698238" y="29992638"/>
            <a:ext cx="10668000" cy="2193925"/>
          </a:xfrm>
          <a:prstGeom prst="rect">
            <a:avLst/>
          </a:prstGeom>
          <a:noFill/>
          <a:ln w="9525">
            <a:noFill/>
            <a:miter lim="800000"/>
            <a:headEnd/>
            <a:tailEnd/>
          </a:ln>
          <a:effectLst/>
        </p:spPr>
        <p:txBody>
          <a:bodyPr vert="horz" wrap="square" lIns="480709" tIns="240355" rIns="480709" bIns="240355" numCol="1" anchor="t" anchorCtr="0" compatLnSpc="1">
            <a:prstTxWarp prst="textNoShape">
              <a:avLst/>
            </a:prstTxWarp>
          </a:bodyPr>
          <a:lstStyle>
            <a:lvl1pPr algn="r" eaLnBrk="1" hangingPunct="1">
              <a:defRPr sz="7400" smtClean="0">
                <a:latin typeface="Times New Roman" charset="0"/>
                <a:ea typeface="MS PGothic" charset="-128"/>
              </a:defRPr>
            </a:lvl1pPr>
          </a:lstStyle>
          <a:p>
            <a:pPr>
              <a:defRPr/>
            </a:pPr>
            <a:fld id="{F17FB8FA-ECEA-4455-B3F6-0B1DE1CD782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806950" rtl="0" eaLnBrk="0" fontAlgn="base" hangingPunct="0">
        <a:spcBef>
          <a:spcPct val="0"/>
        </a:spcBef>
        <a:spcAft>
          <a:spcPct val="0"/>
        </a:spcAft>
        <a:defRPr sz="23100">
          <a:solidFill>
            <a:schemeClr val="tx2"/>
          </a:solidFill>
          <a:latin typeface="+mj-lt"/>
          <a:ea typeface="MS PGothic" pitchFamily="34" charset="-128"/>
          <a:cs typeface="MS PGothic" pitchFamily="34" charset="-128"/>
        </a:defRPr>
      </a:lvl1pPr>
      <a:lvl2pPr algn="ctr" defTabSz="4806950" rtl="0" eaLnBrk="0" fontAlgn="base" hangingPunct="0">
        <a:spcBef>
          <a:spcPct val="0"/>
        </a:spcBef>
        <a:spcAft>
          <a:spcPct val="0"/>
        </a:spcAft>
        <a:defRPr sz="23100">
          <a:solidFill>
            <a:schemeClr val="tx2"/>
          </a:solidFill>
          <a:latin typeface="Times New Roman" pitchFamily="18" charset="0"/>
          <a:ea typeface="MS PGothic" pitchFamily="34" charset="-128"/>
          <a:cs typeface="MS PGothic" pitchFamily="34" charset="-128"/>
        </a:defRPr>
      </a:lvl2pPr>
      <a:lvl3pPr algn="ctr" defTabSz="4806950" rtl="0" eaLnBrk="0" fontAlgn="base" hangingPunct="0">
        <a:spcBef>
          <a:spcPct val="0"/>
        </a:spcBef>
        <a:spcAft>
          <a:spcPct val="0"/>
        </a:spcAft>
        <a:defRPr sz="23100">
          <a:solidFill>
            <a:schemeClr val="tx2"/>
          </a:solidFill>
          <a:latin typeface="Times New Roman" pitchFamily="18" charset="0"/>
          <a:ea typeface="MS PGothic" pitchFamily="34" charset="-128"/>
          <a:cs typeface="MS PGothic" pitchFamily="34" charset="-128"/>
        </a:defRPr>
      </a:lvl3pPr>
      <a:lvl4pPr algn="ctr" defTabSz="4806950" rtl="0" eaLnBrk="0" fontAlgn="base" hangingPunct="0">
        <a:spcBef>
          <a:spcPct val="0"/>
        </a:spcBef>
        <a:spcAft>
          <a:spcPct val="0"/>
        </a:spcAft>
        <a:defRPr sz="23100">
          <a:solidFill>
            <a:schemeClr val="tx2"/>
          </a:solidFill>
          <a:latin typeface="Times New Roman" pitchFamily="18" charset="0"/>
          <a:ea typeface="MS PGothic" pitchFamily="34" charset="-128"/>
          <a:cs typeface="MS PGothic" pitchFamily="34" charset="-128"/>
        </a:defRPr>
      </a:lvl4pPr>
      <a:lvl5pPr algn="ctr" defTabSz="4806950" rtl="0" eaLnBrk="0" fontAlgn="base" hangingPunct="0">
        <a:spcBef>
          <a:spcPct val="0"/>
        </a:spcBef>
        <a:spcAft>
          <a:spcPct val="0"/>
        </a:spcAft>
        <a:defRPr sz="23100">
          <a:solidFill>
            <a:schemeClr val="tx2"/>
          </a:solidFill>
          <a:latin typeface="Times New Roman" pitchFamily="18" charset="0"/>
          <a:ea typeface="MS PGothic" pitchFamily="34" charset="-128"/>
          <a:cs typeface="MS PGothic" pitchFamily="34" charset="-128"/>
        </a:defRPr>
      </a:lvl5pPr>
      <a:lvl6pPr marL="457200" algn="ctr" defTabSz="4806950" rtl="0" fontAlgn="base">
        <a:spcBef>
          <a:spcPct val="0"/>
        </a:spcBef>
        <a:spcAft>
          <a:spcPct val="0"/>
        </a:spcAft>
        <a:defRPr sz="23100">
          <a:solidFill>
            <a:schemeClr val="tx2"/>
          </a:solidFill>
          <a:latin typeface="Times New Roman" pitchFamily="18" charset="0"/>
        </a:defRPr>
      </a:lvl6pPr>
      <a:lvl7pPr marL="914400" algn="ctr" defTabSz="4806950" rtl="0" fontAlgn="base">
        <a:spcBef>
          <a:spcPct val="0"/>
        </a:spcBef>
        <a:spcAft>
          <a:spcPct val="0"/>
        </a:spcAft>
        <a:defRPr sz="23100">
          <a:solidFill>
            <a:schemeClr val="tx2"/>
          </a:solidFill>
          <a:latin typeface="Times New Roman" pitchFamily="18" charset="0"/>
        </a:defRPr>
      </a:lvl7pPr>
      <a:lvl8pPr marL="1371600" algn="ctr" defTabSz="4806950" rtl="0" fontAlgn="base">
        <a:spcBef>
          <a:spcPct val="0"/>
        </a:spcBef>
        <a:spcAft>
          <a:spcPct val="0"/>
        </a:spcAft>
        <a:defRPr sz="23100">
          <a:solidFill>
            <a:schemeClr val="tx2"/>
          </a:solidFill>
          <a:latin typeface="Times New Roman" pitchFamily="18" charset="0"/>
        </a:defRPr>
      </a:lvl8pPr>
      <a:lvl9pPr marL="1828800" algn="ctr" defTabSz="4806950" rtl="0" fontAlgn="base">
        <a:spcBef>
          <a:spcPct val="0"/>
        </a:spcBef>
        <a:spcAft>
          <a:spcPct val="0"/>
        </a:spcAft>
        <a:defRPr sz="23100">
          <a:solidFill>
            <a:schemeClr val="tx2"/>
          </a:solidFill>
          <a:latin typeface="Times New Roman" pitchFamily="18" charset="0"/>
        </a:defRPr>
      </a:lvl9pPr>
    </p:titleStyle>
    <p:bodyStyle>
      <a:lvl1pPr marL="1803400" indent="-1803400" algn="l" defTabSz="4806950" rtl="0" eaLnBrk="0" fontAlgn="base" hangingPunct="0">
        <a:spcBef>
          <a:spcPct val="20000"/>
        </a:spcBef>
        <a:spcAft>
          <a:spcPct val="0"/>
        </a:spcAft>
        <a:buChar char="•"/>
        <a:defRPr sz="16800">
          <a:solidFill>
            <a:schemeClr val="tx1"/>
          </a:solidFill>
          <a:latin typeface="+mn-lt"/>
          <a:ea typeface="MS PGothic" pitchFamily="34" charset="-128"/>
          <a:cs typeface="MS PGothic" pitchFamily="34" charset="-128"/>
        </a:defRPr>
      </a:lvl1pPr>
      <a:lvl2pPr marL="3905250" indent="-1501775" algn="l" defTabSz="4806950" rtl="0" eaLnBrk="0" fontAlgn="base" hangingPunct="0">
        <a:spcBef>
          <a:spcPct val="20000"/>
        </a:spcBef>
        <a:spcAft>
          <a:spcPct val="0"/>
        </a:spcAft>
        <a:buChar char="–"/>
        <a:defRPr sz="14700">
          <a:solidFill>
            <a:schemeClr val="tx1"/>
          </a:solidFill>
          <a:latin typeface="+mn-lt"/>
          <a:ea typeface="MS PGothic" pitchFamily="34" charset="-128"/>
          <a:cs typeface="MS PGothic" pitchFamily="34" charset="-128"/>
        </a:defRPr>
      </a:lvl2pPr>
      <a:lvl3pPr marL="6008688" indent="-1201738" algn="l" defTabSz="4806950" rtl="0" eaLnBrk="0" fontAlgn="base" hangingPunct="0">
        <a:spcBef>
          <a:spcPct val="20000"/>
        </a:spcBef>
        <a:spcAft>
          <a:spcPct val="0"/>
        </a:spcAft>
        <a:buChar char="•"/>
        <a:defRPr sz="12600">
          <a:solidFill>
            <a:schemeClr val="tx1"/>
          </a:solidFill>
          <a:latin typeface="+mn-lt"/>
          <a:ea typeface="MS PGothic" pitchFamily="34" charset="-128"/>
          <a:cs typeface="MS PGothic" pitchFamily="34" charset="-128"/>
        </a:defRPr>
      </a:lvl3pPr>
      <a:lvl4pPr marL="8412163" indent="-1201738" algn="l" defTabSz="4806950" rtl="0" eaLnBrk="0" fontAlgn="base" hangingPunct="0">
        <a:spcBef>
          <a:spcPct val="20000"/>
        </a:spcBef>
        <a:spcAft>
          <a:spcPct val="0"/>
        </a:spcAft>
        <a:buChar char="–"/>
        <a:defRPr sz="10500">
          <a:solidFill>
            <a:schemeClr val="tx1"/>
          </a:solidFill>
          <a:latin typeface="+mn-lt"/>
          <a:ea typeface="MS PGothic" pitchFamily="34" charset="-128"/>
          <a:cs typeface="MS PGothic" pitchFamily="34" charset="-128"/>
        </a:defRPr>
      </a:lvl4pPr>
      <a:lvl5pPr marL="10815638" indent="-1201738" algn="l" defTabSz="4806950" rtl="0" eaLnBrk="0" fontAlgn="base" hangingPunct="0">
        <a:spcBef>
          <a:spcPct val="20000"/>
        </a:spcBef>
        <a:spcAft>
          <a:spcPct val="0"/>
        </a:spcAft>
        <a:buChar char="»"/>
        <a:defRPr sz="10500">
          <a:solidFill>
            <a:schemeClr val="tx1"/>
          </a:solidFill>
          <a:latin typeface="+mn-lt"/>
          <a:ea typeface="MS PGothic" pitchFamily="34" charset="-128"/>
          <a:cs typeface="MS PGothic" pitchFamily="34" charset="-128"/>
        </a:defRPr>
      </a:lvl5pPr>
      <a:lvl6pPr marL="11272838" indent="-1201738" algn="l" defTabSz="4806950" rtl="0" fontAlgn="base">
        <a:spcBef>
          <a:spcPct val="20000"/>
        </a:spcBef>
        <a:spcAft>
          <a:spcPct val="0"/>
        </a:spcAft>
        <a:buChar char="»"/>
        <a:defRPr sz="10500">
          <a:solidFill>
            <a:schemeClr val="tx1"/>
          </a:solidFill>
          <a:latin typeface="+mn-lt"/>
        </a:defRPr>
      </a:lvl6pPr>
      <a:lvl7pPr marL="11730038" indent="-1201738" algn="l" defTabSz="4806950" rtl="0" fontAlgn="base">
        <a:spcBef>
          <a:spcPct val="20000"/>
        </a:spcBef>
        <a:spcAft>
          <a:spcPct val="0"/>
        </a:spcAft>
        <a:buChar char="»"/>
        <a:defRPr sz="10500">
          <a:solidFill>
            <a:schemeClr val="tx1"/>
          </a:solidFill>
          <a:latin typeface="+mn-lt"/>
        </a:defRPr>
      </a:lvl7pPr>
      <a:lvl8pPr marL="12187238" indent="-1201738" algn="l" defTabSz="4806950" rtl="0" fontAlgn="base">
        <a:spcBef>
          <a:spcPct val="20000"/>
        </a:spcBef>
        <a:spcAft>
          <a:spcPct val="0"/>
        </a:spcAft>
        <a:buChar char="»"/>
        <a:defRPr sz="10500">
          <a:solidFill>
            <a:schemeClr val="tx1"/>
          </a:solidFill>
          <a:latin typeface="+mn-lt"/>
        </a:defRPr>
      </a:lvl8pPr>
      <a:lvl9pPr marL="12644438" indent="-1201738" algn="l" defTabSz="4806950" rtl="0" fontAlgn="base">
        <a:spcBef>
          <a:spcPct val="20000"/>
        </a:spcBef>
        <a:spcAft>
          <a:spcPct val="0"/>
        </a:spcAft>
        <a:buChar char="»"/>
        <a:defRPr sz="10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chart" Target="../charts/chart5.xml"/><Relationship Id="rId18" Type="http://schemas.openxmlformats.org/officeDocument/2006/relationships/image" Target="../media/image9.tiff"/><Relationship Id="rId3" Type="http://schemas.openxmlformats.org/officeDocument/2006/relationships/hyperlink" Target="https://mail.google.com/mail/u/0/h/12276lvhmcjy3/?view=att&amp;th=13d45c1c9995d2b5&amp;attid=0.1&amp;disp=inline&amp;realattid=f_he05gggv0&amp;safe=1&amp;zw" TargetMode="External"/><Relationship Id="rId7" Type="http://schemas.openxmlformats.org/officeDocument/2006/relationships/image" Target="../media/image2.png"/><Relationship Id="rId12" Type="http://schemas.microsoft.com/office/2007/relationships/hdphoto" Target="../media/hdphoto1.wdp"/><Relationship Id="rId17" Type="http://schemas.openxmlformats.org/officeDocument/2006/relationships/image" Target="../media/image8.tiff"/><Relationship Id="rId2" Type="http://schemas.openxmlformats.org/officeDocument/2006/relationships/notesSlide" Target="../notesSlides/notesSlide1.xml"/><Relationship Id="rId16" Type="http://schemas.openxmlformats.org/officeDocument/2006/relationships/image" Target="../media/image7.tiff"/><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chart" Target="../charts/chart2.xml"/><Relationship Id="rId11" Type="http://schemas.openxmlformats.org/officeDocument/2006/relationships/image" Target="../media/image4.png"/><Relationship Id="rId5" Type="http://schemas.openxmlformats.org/officeDocument/2006/relationships/chart" Target="../charts/chart1.xml"/><Relationship Id="rId15" Type="http://schemas.openxmlformats.org/officeDocument/2006/relationships/image" Target="../media/image6.tiff"/><Relationship Id="rId10" Type="http://schemas.openxmlformats.org/officeDocument/2006/relationships/chart" Target="../charts/chart4.xml"/><Relationship Id="rId19" Type="http://schemas.openxmlformats.org/officeDocument/2006/relationships/image" Target="../media/image10.tiff"/><Relationship Id="rId4" Type="http://schemas.openxmlformats.org/officeDocument/2006/relationships/image" Target="../media/image1.png"/><Relationship Id="rId9" Type="http://schemas.openxmlformats.org/officeDocument/2006/relationships/chart" Target="../charts/chart3.xml"/><Relationship Id="rId1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218">
            <a:extLst>
              <a:ext uri="{FF2B5EF4-FFF2-40B4-BE49-F238E27FC236}">
                <a16:creationId xmlns:a16="http://schemas.microsoft.com/office/drawing/2014/main" id="{D6728C88-2FF4-45F2-B8D0-81F2C91599C9}"/>
              </a:ext>
            </a:extLst>
          </p:cNvPr>
          <p:cNvSpPr/>
          <p:nvPr/>
        </p:nvSpPr>
        <p:spPr bwMode="auto">
          <a:xfrm>
            <a:off x="-298452" y="-44984"/>
            <a:ext cx="51504851" cy="33039051"/>
          </a:xfrm>
          <a:prstGeom prst="rect">
            <a:avLst/>
          </a:prstGeom>
          <a:solidFill>
            <a:schemeClr val="bg1">
              <a:lumMod val="85000"/>
            </a:schemeClr>
          </a:solidFill>
          <a:ln w="9525" cap="flat" cmpd="sng" algn="ctr">
            <a:noFill/>
            <a:prstDash val="solid"/>
            <a:round/>
            <a:headEnd type="none" w="med" len="med"/>
            <a:tailEnd type="none" w="med" len="med"/>
          </a:ln>
          <a:effectLst/>
        </p:spPr>
        <p:txBody>
          <a:bodyPr/>
          <a:lstStyle/>
          <a:p>
            <a:pPr eaLnBrk="1" hangingPunct="1">
              <a:defRPr/>
            </a:pPr>
            <a:endParaRPr lang="en-US" dirty="0">
              <a:cs typeface="Arial" charset="0"/>
            </a:endParaRPr>
          </a:p>
        </p:txBody>
      </p:sp>
      <p:sp>
        <p:nvSpPr>
          <p:cNvPr id="15362" name="Rounded Rectangle 179">
            <a:extLst>
              <a:ext uri="{FF2B5EF4-FFF2-40B4-BE49-F238E27FC236}">
                <a16:creationId xmlns:a16="http://schemas.microsoft.com/office/drawing/2014/main" id="{3AB3A5E1-E116-4F6F-B714-1FB6DD75C142}"/>
              </a:ext>
            </a:extLst>
          </p:cNvPr>
          <p:cNvSpPr>
            <a:spLocks noChangeArrowheads="1"/>
          </p:cNvSpPr>
          <p:nvPr/>
        </p:nvSpPr>
        <p:spPr bwMode="auto">
          <a:xfrm>
            <a:off x="32335788" y="4433888"/>
            <a:ext cx="18151475" cy="12479338"/>
          </a:xfrm>
          <a:prstGeom prst="roundRect">
            <a:avLst>
              <a:gd name="adj" fmla="val 1449"/>
            </a:avLst>
          </a:prstGeom>
          <a:solidFill>
            <a:srgbClr val="20542F">
              <a:alpha val="58039"/>
            </a:srgbClr>
          </a:solidFill>
          <a:ln>
            <a:noFill/>
          </a:ln>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dirty="0">
              <a:solidFill>
                <a:srgbClr val="035936"/>
              </a:solidFill>
            </a:endParaRPr>
          </a:p>
        </p:txBody>
      </p:sp>
      <p:sp>
        <p:nvSpPr>
          <p:cNvPr id="15363" name="Rounded Rectangle 179">
            <a:extLst>
              <a:ext uri="{FF2B5EF4-FFF2-40B4-BE49-F238E27FC236}">
                <a16:creationId xmlns:a16="http://schemas.microsoft.com/office/drawing/2014/main" id="{15262478-8938-4A73-99F1-1020AAE2F4A9}"/>
              </a:ext>
            </a:extLst>
          </p:cNvPr>
          <p:cNvSpPr>
            <a:spLocks noChangeArrowheads="1"/>
          </p:cNvSpPr>
          <p:nvPr/>
        </p:nvSpPr>
        <p:spPr bwMode="auto">
          <a:xfrm>
            <a:off x="512763" y="17014824"/>
            <a:ext cx="36894304" cy="15186025"/>
          </a:xfrm>
          <a:prstGeom prst="roundRect">
            <a:avLst>
              <a:gd name="adj" fmla="val 1449"/>
            </a:avLst>
          </a:prstGeom>
          <a:solidFill>
            <a:srgbClr val="20542F">
              <a:alpha val="58039"/>
            </a:srgbClr>
          </a:solid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dirty="0">
              <a:solidFill>
                <a:srgbClr val="F2F2F2"/>
              </a:solidFill>
            </a:endParaRPr>
          </a:p>
        </p:txBody>
      </p:sp>
      <p:sp>
        <p:nvSpPr>
          <p:cNvPr id="15364" name="Rounded Rectangle 179">
            <a:extLst>
              <a:ext uri="{FF2B5EF4-FFF2-40B4-BE49-F238E27FC236}">
                <a16:creationId xmlns:a16="http://schemas.microsoft.com/office/drawing/2014/main" id="{70FE87AD-D5B7-41D3-BF60-B4585B909B8A}"/>
              </a:ext>
            </a:extLst>
          </p:cNvPr>
          <p:cNvSpPr>
            <a:spLocks noChangeArrowheads="1"/>
          </p:cNvSpPr>
          <p:nvPr/>
        </p:nvSpPr>
        <p:spPr bwMode="auto">
          <a:xfrm>
            <a:off x="37624532" y="17005300"/>
            <a:ext cx="12862731" cy="15195549"/>
          </a:xfrm>
          <a:prstGeom prst="roundRect">
            <a:avLst>
              <a:gd name="adj" fmla="val 2731"/>
            </a:avLst>
          </a:prstGeom>
          <a:solidFill>
            <a:srgbClr val="20542F">
              <a:alpha val="5803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dirty="0">
              <a:solidFill>
                <a:srgbClr val="F2F2F2"/>
              </a:solidFill>
            </a:endParaRPr>
          </a:p>
        </p:txBody>
      </p:sp>
      <p:sp>
        <p:nvSpPr>
          <p:cNvPr id="15365" name="Rounded Rectangle 179">
            <a:extLst>
              <a:ext uri="{FF2B5EF4-FFF2-40B4-BE49-F238E27FC236}">
                <a16:creationId xmlns:a16="http://schemas.microsoft.com/office/drawing/2014/main" id="{DFB14D7B-F29F-472D-8F3E-32AFE82D087D}"/>
              </a:ext>
            </a:extLst>
          </p:cNvPr>
          <p:cNvSpPr>
            <a:spLocks noChangeArrowheads="1"/>
          </p:cNvSpPr>
          <p:nvPr/>
        </p:nvSpPr>
        <p:spPr bwMode="auto">
          <a:xfrm>
            <a:off x="512763" y="4454524"/>
            <a:ext cx="11864975" cy="12425363"/>
          </a:xfrm>
          <a:prstGeom prst="roundRect">
            <a:avLst>
              <a:gd name="adj" fmla="val 2731"/>
            </a:avLst>
          </a:prstGeom>
          <a:solidFill>
            <a:srgbClr val="20542F">
              <a:alpha val="5803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dirty="0">
              <a:solidFill>
                <a:srgbClr val="FFFF00"/>
              </a:solidFill>
            </a:endParaRPr>
          </a:p>
          <a:p>
            <a:pPr eaLnBrk="1" hangingPunct="1"/>
            <a:endParaRPr lang="en-US" altLang="en-US" dirty="0">
              <a:solidFill>
                <a:srgbClr val="FFFF00"/>
              </a:solidFill>
            </a:endParaRPr>
          </a:p>
          <a:p>
            <a:pPr eaLnBrk="1" hangingPunct="1"/>
            <a:endParaRPr lang="en-US" altLang="en-US" dirty="0">
              <a:solidFill>
                <a:srgbClr val="FFFF00"/>
              </a:solidFill>
            </a:endParaRPr>
          </a:p>
          <a:p>
            <a:pPr eaLnBrk="1" hangingPunct="1"/>
            <a:r>
              <a:rPr lang="en-US" altLang="en-US" sz="2600" dirty="0">
                <a:solidFill>
                  <a:srgbClr val="FFFF00"/>
                </a:solidFill>
                <a:latin typeface="Arial" panose="020B0604020202020204" pitchFamily="34" charset="0"/>
              </a:rPr>
              <a:t>	</a:t>
            </a:r>
          </a:p>
        </p:txBody>
      </p:sp>
      <p:sp>
        <p:nvSpPr>
          <p:cNvPr id="15366" name="Rounded Rectangle 178">
            <a:extLst>
              <a:ext uri="{FF2B5EF4-FFF2-40B4-BE49-F238E27FC236}">
                <a16:creationId xmlns:a16="http://schemas.microsoft.com/office/drawing/2014/main" id="{F90D4E94-5E98-465A-B9E4-3E00D97BD351}"/>
              </a:ext>
            </a:extLst>
          </p:cNvPr>
          <p:cNvSpPr>
            <a:spLocks noChangeArrowheads="1"/>
          </p:cNvSpPr>
          <p:nvPr/>
        </p:nvSpPr>
        <p:spPr bwMode="auto">
          <a:xfrm>
            <a:off x="512764" y="98425"/>
            <a:ext cx="49974500" cy="4087812"/>
          </a:xfrm>
          <a:prstGeom prst="roundRect">
            <a:avLst>
              <a:gd name="adj" fmla="val 12722"/>
            </a:avLst>
          </a:prstGeom>
          <a:solidFill>
            <a:srgbClr val="20542F">
              <a:alpha val="58039"/>
            </a:srgbClr>
          </a:solidFill>
          <a:ln>
            <a:noFill/>
          </a:ln>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lnSpc>
                <a:spcPts val="9000"/>
              </a:lnSpc>
            </a:pPr>
            <a:endParaRPr lang="en-US" altLang="en-US" sz="3200" dirty="0">
              <a:solidFill>
                <a:srgbClr val="CADDC9"/>
              </a:solidFill>
              <a:latin typeface="Arial" panose="020B0604020202020204" pitchFamily="34" charset="0"/>
            </a:endParaRPr>
          </a:p>
        </p:txBody>
      </p:sp>
      <p:sp>
        <p:nvSpPr>
          <p:cNvPr id="15367" name="Rectangle 178">
            <a:extLst>
              <a:ext uri="{FF2B5EF4-FFF2-40B4-BE49-F238E27FC236}">
                <a16:creationId xmlns:a16="http://schemas.microsoft.com/office/drawing/2014/main" id="{2EEDD74D-E374-4F56-8C86-FF7F536FE05A}"/>
              </a:ext>
            </a:extLst>
          </p:cNvPr>
          <p:cNvSpPr>
            <a:spLocks noChangeArrowheads="1"/>
          </p:cNvSpPr>
          <p:nvPr/>
        </p:nvSpPr>
        <p:spPr bwMode="auto">
          <a:xfrm>
            <a:off x="396875" y="-111126"/>
            <a:ext cx="49301400" cy="594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endParaRPr lang="en-US" altLang="en-US" sz="8800" b="1" dirty="0">
              <a:solidFill>
                <a:srgbClr val="FFFF99"/>
              </a:solidFill>
              <a:latin typeface="Arial" panose="020B0604020202020204" pitchFamily="34" charset="0"/>
            </a:endParaRPr>
          </a:p>
        </p:txBody>
      </p:sp>
      <p:sp>
        <p:nvSpPr>
          <p:cNvPr id="15368" name="Rectangle 706">
            <a:extLst>
              <a:ext uri="{FF2B5EF4-FFF2-40B4-BE49-F238E27FC236}">
                <a16:creationId xmlns:a16="http://schemas.microsoft.com/office/drawing/2014/main" id="{728D0198-837B-4790-9FA3-92F170DB0B52}"/>
              </a:ext>
            </a:extLst>
          </p:cNvPr>
          <p:cNvSpPr>
            <a:spLocks noChangeArrowheads="1"/>
          </p:cNvSpPr>
          <p:nvPr/>
        </p:nvSpPr>
        <p:spPr bwMode="auto">
          <a:xfrm>
            <a:off x="1214438" y="13766800"/>
            <a:ext cx="141001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endParaRPr lang="en-US" altLang="en-US" dirty="0">
              <a:solidFill>
                <a:srgbClr val="FFFF66"/>
              </a:solidFill>
              <a:latin typeface="Arial" panose="020B0604020202020204" pitchFamily="34" charset="0"/>
            </a:endParaRPr>
          </a:p>
          <a:p>
            <a:pPr algn="ctr" eaLnBrk="1" hangingPunct="1"/>
            <a:endParaRPr lang="en-US" altLang="en-US" dirty="0">
              <a:solidFill>
                <a:srgbClr val="FFFF66"/>
              </a:solidFill>
              <a:latin typeface="Arial" panose="020B0604020202020204" pitchFamily="34" charset="0"/>
            </a:endParaRPr>
          </a:p>
        </p:txBody>
      </p:sp>
      <p:sp>
        <p:nvSpPr>
          <p:cNvPr id="15371" name="Rectangle 1468">
            <a:extLst>
              <a:ext uri="{FF2B5EF4-FFF2-40B4-BE49-F238E27FC236}">
                <a16:creationId xmlns:a16="http://schemas.microsoft.com/office/drawing/2014/main" id="{231744A7-F989-488E-AB00-8B85798CD4D0}"/>
              </a:ext>
            </a:extLst>
          </p:cNvPr>
          <p:cNvSpPr>
            <a:spLocks noChangeArrowheads="1"/>
          </p:cNvSpPr>
          <p:nvPr/>
        </p:nvSpPr>
        <p:spPr bwMode="auto">
          <a:xfrm rot="16200000">
            <a:off x="13435013" y="19124612"/>
            <a:ext cx="5262562"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endParaRPr lang="en-US" altLang="en-US" sz="3200" dirty="0">
              <a:solidFill>
                <a:srgbClr val="FFFF66"/>
              </a:solidFill>
              <a:latin typeface="Arial" panose="020B0604020202020204" pitchFamily="34" charset="0"/>
            </a:endParaRPr>
          </a:p>
        </p:txBody>
      </p:sp>
      <p:sp>
        <p:nvSpPr>
          <p:cNvPr id="15372" name="Rectangle 128">
            <a:extLst>
              <a:ext uri="{FF2B5EF4-FFF2-40B4-BE49-F238E27FC236}">
                <a16:creationId xmlns:a16="http://schemas.microsoft.com/office/drawing/2014/main" id="{7461898E-DE5E-4823-A446-F69843D66DC4}"/>
              </a:ext>
            </a:extLst>
          </p:cNvPr>
          <p:cNvSpPr>
            <a:spLocks noChangeArrowheads="1"/>
          </p:cNvSpPr>
          <p:nvPr/>
        </p:nvSpPr>
        <p:spPr bwMode="auto">
          <a:xfrm>
            <a:off x="-73025" y="555625"/>
            <a:ext cx="512064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sp>
        <p:nvSpPr>
          <p:cNvPr id="204" name="Rounded Rectangle 203">
            <a:extLst>
              <a:ext uri="{FF2B5EF4-FFF2-40B4-BE49-F238E27FC236}">
                <a16:creationId xmlns:a16="http://schemas.microsoft.com/office/drawing/2014/main" id="{BE84132A-DBEC-4F10-B200-E007BF33D24F}"/>
              </a:ext>
            </a:extLst>
          </p:cNvPr>
          <p:cNvSpPr/>
          <p:nvPr/>
        </p:nvSpPr>
        <p:spPr bwMode="auto">
          <a:xfrm>
            <a:off x="38252400" y="4205287"/>
            <a:ext cx="6902450" cy="1155700"/>
          </a:xfrm>
          <a:prstGeom prst="roundRect">
            <a:avLst>
              <a:gd name="adj" fmla="val 50000"/>
            </a:avLst>
          </a:prstGeom>
          <a:solidFill>
            <a:schemeClr val="bg1">
              <a:lumMod val="85000"/>
            </a:schemeClr>
          </a:solidFill>
          <a:ln w="9525" cap="flat" cmpd="sng" algn="ctr">
            <a:noFill/>
            <a:prstDash val="solid"/>
            <a:round/>
            <a:headEnd type="none" w="med" len="med"/>
            <a:tailEnd type="none" w="med" len="med"/>
          </a:ln>
          <a:effectLst/>
        </p:spPr>
        <p:txBody>
          <a:bodyPr/>
          <a:lstStyle/>
          <a:p>
            <a:pPr eaLnBrk="1" hangingPunct="1">
              <a:defRPr/>
            </a:pPr>
            <a:endParaRPr lang="en-US" dirty="0"/>
          </a:p>
        </p:txBody>
      </p:sp>
      <p:sp>
        <p:nvSpPr>
          <p:cNvPr id="211" name="Rounded Rectangle 210">
            <a:extLst>
              <a:ext uri="{FF2B5EF4-FFF2-40B4-BE49-F238E27FC236}">
                <a16:creationId xmlns:a16="http://schemas.microsoft.com/office/drawing/2014/main" id="{AEA7F989-B78B-4971-B764-9D6896D1F010}"/>
              </a:ext>
            </a:extLst>
          </p:cNvPr>
          <p:cNvSpPr/>
          <p:nvPr/>
        </p:nvSpPr>
        <p:spPr bwMode="auto">
          <a:xfrm>
            <a:off x="2990850" y="4230687"/>
            <a:ext cx="6753225" cy="1185863"/>
          </a:xfrm>
          <a:prstGeom prst="roundRect">
            <a:avLst>
              <a:gd name="adj" fmla="val 50000"/>
            </a:avLst>
          </a:prstGeom>
          <a:solidFill>
            <a:schemeClr val="bg1">
              <a:lumMod val="85000"/>
            </a:schemeClr>
          </a:solidFill>
          <a:ln w="9525" cap="flat" cmpd="sng" algn="ctr">
            <a:noFill/>
            <a:prstDash val="solid"/>
            <a:round/>
            <a:headEnd type="none" w="med" len="med"/>
            <a:tailEnd type="none" w="med" len="med"/>
          </a:ln>
          <a:effectLst/>
        </p:spPr>
        <p:txBody>
          <a:bodyPr/>
          <a:lstStyle/>
          <a:p>
            <a:pPr eaLnBrk="1" hangingPunct="1">
              <a:defRPr/>
            </a:pPr>
            <a:endParaRPr lang="en-US" dirty="0"/>
          </a:p>
        </p:txBody>
      </p:sp>
      <p:sp>
        <p:nvSpPr>
          <p:cNvPr id="15375" name="TextBox 45">
            <a:extLst>
              <a:ext uri="{FF2B5EF4-FFF2-40B4-BE49-F238E27FC236}">
                <a16:creationId xmlns:a16="http://schemas.microsoft.com/office/drawing/2014/main" id="{DF52384B-D1AF-4788-A320-C86C1D0D442C}"/>
              </a:ext>
            </a:extLst>
          </p:cNvPr>
          <p:cNvSpPr txBox="1">
            <a:spLocks noChangeArrowheads="1"/>
          </p:cNvSpPr>
          <p:nvPr/>
        </p:nvSpPr>
        <p:spPr bwMode="auto">
          <a:xfrm>
            <a:off x="3357563" y="4189900"/>
            <a:ext cx="607695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8000" b="1" dirty="0">
                <a:solidFill>
                  <a:srgbClr val="760000"/>
                </a:solidFill>
                <a:latin typeface="Arial" panose="020B0604020202020204" pitchFamily="34" charset="0"/>
              </a:rPr>
              <a:t>ABSTRACT</a:t>
            </a:r>
          </a:p>
        </p:txBody>
      </p:sp>
      <p:sp>
        <p:nvSpPr>
          <p:cNvPr id="15376" name="Rounded Rectangle 179">
            <a:extLst>
              <a:ext uri="{FF2B5EF4-FFF2-40B4-BE49-F238E27FC236}">
                <a16:creationId xmlns:a16="http://schemas.microsoft.com/office/drawing/2014/main" id="{B4EF22A9-2D99-4BE4-BC52-3E32DB469347}"/>
              </a:ext>
            </a:extLst>
          </p:cNvPr>
          <p:cNvSpPr>
            <a:spLocks noChangeArrowheads="1"/>
          </p:cNvSpPr>
          <p:nvPr/>
        </p:nvSpPr>
        <p:spPr bwMode="auto">
          <a:xfrm>
            <a:off x="12812644" y="4433887"/>
            <a:ext cx="19337338" cy="12469813"/>
          </a:xfrm>
          <a:prstGeom prst="roundRect">
            <a:avLst>
              <a:gd name="adj" fmla="val 2731"/>
            </a:avLst>
          </a:prstGeom>
          <a:solidFill>
            <a:srgbClr val="20542F">
              <a:alpha val="5803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dirty="0">
              <a:solidFill>
                <a:srgbClr val="F2F2F2"/>
              </a:solidFill>
            </a:endParaRPr>
          </a:p>
        </p:txBody>
      </p:sp>
      <p:sp>
        <p:nvSpPr>
          <p:cNvPr id="213" name="Rounded Rectangle 212">
            <a:extLst>
              <a:ext uri="{FF2B5EF4-FFF2-40B4-BE49-F238E27FC236}">
                <a16:creationId xmlns:a16="http://schemas.microsoft.com/office/drawing/2014/main" id="{F2916813-2BC0-44D2-8130-EFABBC1E9195}"/>
              </a:ext>
            </a:extLst>
          </p:cNvPr>
          <p:cNvSpPr/>
          <p:nvPr/>
        </p:nvSpPr>
        <p:spPr bwMode="auto">
          <a:xfrm>
            <a:off x="18783300" y="4297362"/>
            <a:ext cx="7942263" cy="1204913"/>
          </a:xfrm>
          <a:prstGeom prst="roundRect">
            <a:avLst>
              <a:gd name="adj" fmla="val 50000"/>
            </a:avLst>
          </a:prstGeom>
          <a:solidFill>
            <a:schemeClr val="bg1">
              <a:lumMod val="85000"/>
            </a:schemeClr>
          </a:solidFill>
          <a:ln w="9525" cap="flat" cmpd="sng" algn="ctr">
            <a:noFill/>
            <a:prstDash val="solid"/>
            <a:round/>
            <a:headEnd type="none" w="med" len="med"/>
            <a:tailEnd type="none" w="med" len="med"/>
          </a:ln>
          <a:effectLst/>
        </p:spPr>
        <p:txBody>
          <a:bodyPr/>
          <a:lstStyle/>
          <a:p>
            <a:pPr eaLnBrk="1" hangingPunct="1">
              <a:defRPr/>
            </a:pPr>
            <a:endParaRPr lang="en-US" dirty="0"/>
          </a:p>
        </p:txBody>
      </p:sp>
      <p:grpSp>
        <p:nvGrpSpPr>
          <p:cNvPr id="4" name="Group 3">
            <a:extLst>
              <a:ext uri="{FF2B5EF4-FFF2-40B4-BE49-F238E27FC236}">
                <a16:creationId xmlns:a16="http://schemas.microsoft.com/office/drawing/2014/main" id="{CAB3D640-F913-465D-B845-F9D5A082F26E}"/>
              </a:ext>
            </a:extLst>
          </p:cNvPr>
          <p:cNvGrpSpPr/>
          <p:nvPr/>
        </p:nvGrpSpPr>
        <p:grpSpPr>
          <a:xfrm>
            <a:off x="3875881" y="16905975"/>
            <a:ext cx="5751513" cy="1323453"/>
            <a:chOff x="13943965" y="17040781"/>
            <a:chExt cx="5751513" cy="1323439"/>
          </a:xfrm>
        </p:grpSpPr>
        <p:sp>
          <p:nvSpPr>
            <p:cNvPr id="207" name="Rounded Rectangle 206">
              <a:extLst>
                <a:ext uri="{FF2B5EF4-FFF2-40B4-BE49-F238E27FC236}">
                  <a16:creationId xmlns:a16="http://schemas.microsoft.com/office/drawing/2014/main" id="{2660EAB5-AFF0-401C-AF0D-EA54AA9F7AFA}"/>
                </a:ext>
              </a:extLst>
            </p:cNvPr>
            <p:cNvSpPr/>
            <p:nvPr/>
          </p:nvSpPr>
          <p:spPr bwMode="auto">
            <a:xfrm>
              <a:off x="13943965" y="17048163"/>
              <a:ext cx="5751513" cy="1295400"/>
            </a:xfrm>
            <a:prstGeom prst="roundRect">
              <a:avLst>
                <a:gd name="adj" fmla="val 50000"/>
              </a:avLst>
            </a:prstGeom>
            <a:solidFill>
              <a:schemeClr val="bg1">
                <a:lumMod val="85000"/>
              </a:schemeClr>
            </a:solidFill>
            <a:ln w="9525" cap="flat" cmpd="sng" algn="ctr">
              <a:noFill/>
              <a:prstDash val="solid"/>
              <a:round/>
              <a:headEnd type="none" w="med" len="med"/>
              <a:tailEnd type="none" w="med" len="med"/>
            </a:ln>
            <a:effectLst/>
          </p:spPr>
          <p:txBody>
            <a:bodyPr/>
            <a:lstStyle/>
            <a:p>
              <a:pPr eaLnBrk="1" hangingPunct="1">
                <a:defRPr/>
              </a:pPr>
              <a:endParaRPr lang="en-US" dirty="0"/>
            </a:p>
          </p:txBody>
        </p:sp>
        <p:sp>
          <p:nvSpPr>
            <p:cNvPr id="15379" name="TextBox 45">
              <a:extLst>
                <a:ext uri="{FF2B5EF4-FFF2-40B4-BE49-F238E27FC236}">
                  <a16:creationId xmlns:a16="http://schemas.microsoft.com/office/drawing/2014/main" id="{18790FC8-D86E-407E-B765-230C133297C6}"/>
                </a:ext>
              </a:extLst>
            </p:cNvPr>
            <p:cNvSpPr txBox="1">
              <a:spLocks noChangeArrowheads="1"/>
            </p:cNvSpPr>
            <p:nvPr/>
          </p:nvSpPr>
          <p:spPr bwMode="auto">
            <a:xfrm>
              <a:off x="14286865" y="17040781"/>
              <a:ext cx="5121275"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sz="8000" b="1" dirty="0">
                  <a:solidFill>
                    <a:srgbClr val="760000"/>
                  </a:solidFill>
                  <a:latin typeface="Arial" panose="020B0604020202020204" pitchFamily="34" charset="0"/>
                </a:rPr>
                <a:t>RESULTS</a:t>
              </a:r>
            </a:p>
          </p:txBody>
        </p:sp>
      </p:grpSp>
      <p:sp>
        <p:nvSpPr>
          <p:cNvPr id="15380" name="TextBox 45">
            <a:extLst>
              <a:ext uri="{FF2B5EF4-FFF2-40B4-BE49-F238E27FC236}">
                <a16:creationId xmlns:a16="http://schemas.microsoft.com/office/drawing/2014/main" id="{A31E9DF3-8816-4CCD-9E45-6A1F9CE67BF9}"/>
              </a:ext>
            </a:extLst>
          </p:cNvPr>
          <p:cNvSpPr txBox="1">
            <a:spLocks noChangeArrowheads="1"/>
          </p:cNvSpPr>
          <p:nvPr/>
        </p:nvSpPr>
        <p:spPr bwMode="auto">
          <a:xfrm>
            <a:off x="19269075" y="4174637"/>
            <a:ext cx="7108825"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sz="8000" b="1" dirty="0">
                <a:solidFill>
                  <a:srgbClr val="760000"/>
                </a:solidFill>
                <a:latin typeface="Arial" panose="020B0604020202020204" pitchFamily="34" charset="0"/>
              </a:rPr>
              <a:t>STUDY SITE</a:t>
            </a:r>
          </a:p>
        </p:txBody>
      </p:sp>
      <p:grpSp>
        <p:nvGrpSpPr>
          <p:cNvPr id="11" name="Group 10">
            <a:extLst>
              <a:ext uri="{FF2B5EF4-FFF2-40B4-BE49-F238E27FC236}">
                <a16:creationId xmlns:a16="http://schemas.microsoft.com/office/drawing/2014/main" id="{72006C9D-6F37-4ED0-A0D2-C5C37A579899}"/>
              </a:ext>
            </a:extLst>
          </p:cNvPr>
          <p:cNvGrpSpPr/>
          <p:nvPr/>
        </p:nvGrpSpPr>
        <p:grpSpPr>
          <a:xfrm>
            <a:off x="41325800" y="16865957"/>
            <a:ext cx="6016625" cy="1323975"/>
            <a:chOff x="41398825" y="17000260"/>
            <a:chExt cx="6016625" cy="1323975"/>
          </a:xfrm>
        </p:grpSpPr>
        <p:sp>
          <p:nvSpPr>
            <p:cNvPr id="199" name="Rounded Rectangle 198">
              <a:extLst>
                <a:ext uri="{FF2B5EF4-FFF2-40B4-BE49-F238E27FC236}">
                  <a16:creationId xmlns:a16="http://schemas.microsoft.com/office/drawing/2014/main" id="{58AB7B2C-6985-4937-A10E-C4A2A574493F}"/>
                </a:ext>
              </a:extLst>
            </p:cNvPr>
            <p:cNvSpPr/>
            <p:nvPr/>
          </p:nvSpPr>
          <p:spPr bwMode="auto">
            <a:xfrm>
              <a:off x="41398825" y="17047710"/>
              <a:ext cx="6016625" cy="1249362"/>
            </a:xfrm>
            <a:prstGeom prst="roundRect">
              <a:avLst>
                <a:gd name="adj" fmla="val 50000"/>
              </a:avLst>
            </a:prstGeom>
            <a:solidFill>
              <a:schemeClr val="bg1">
                <a:lumMod val="85000"/>
              </a:schemeClr>
            </a:solidFill>
            <a:ln w="9525" cap="flat" cmpd="sng" algn="ctr">
              <a:noFill/>
              <a:prstDash val="solid"/>
              <a:round/>
              <a:headEnd type="none" w="med" len="med"/>
              <a:tailEnd type="none" w="med" len="med"/>
            </a:ln>
            <a:effectLst/>
          </p:spPr>
          <p:txBody>
            <a:bodyPr/>
            <a:lstStyle/>
            <a:p>
              <a:pPr eaLnBrk="1" hangingPunct="1">
                <a:defRPr/>
              </a:pPr>
              <a:endParaRPr lang="en-US" dirty="0"/>
            </a:p>
          </p:txBody>
        </p:sp>
        <p:sp>
          <p:nvSpPr>
            <p:cNvPr id="15382" name="TextBox 45">
              <a:extLst>
                <a:ext uri="{FF2B5EF4-FFF2-40B4-BE49-F238E27FC236}">
                  <a16:creationId xmlns:a16="http://schemas.microsoft.com/office/drawing/2014/main" id="{36A45A09-28E8-44F4-B0D6-6152D4089C9A}"/>
                </a:ext>
              </a:extLst>
            </p:cNvPr>
            <p:cNvSpPr txBox="1">
              <a:spLocks noChangeArrowheads="1"/>
            </p:cNvSpPr>
            <p:nvPr/>
          </p:nvSpPr>
          <p:spPr bwMode="auto">
            <a:xfrm>
              <a:off x="41692513" y="17000260"/>
              <a:ext cx="5705475"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8000" b="1" dirty="0">
                  <a:solidFill>
                    <a:srgbClr val="760000"/>
                  </a:solidFill>
                  <a:latin typeface="Arial" panose="020B0604020202020204" pitchFamily="34" charset="0"/>
                </a:rPr>
                <a:t>SUMMARY</a:t>
              </a:r>
            </a:p>
          </p:txBody>
        </p:sp>
      </p:grpSp>
      <p:sp>
        <p:nvSpPr>
          <p:cNvPr id="15383" name="AutoShape 217" descr="https://mail.google.com/mail/u/0/h/12276lvhmcjy3/?view=att&amp;th=13d45c1c9995d2b5&amp;attid=0.1&amp;disp=thd&amp;realattid=f_he05gggv0&amp;safe=1&amp;zw">
            <a:hlinkClick r:id="rId3"/>
            <a:extLst>
              <a:ext uri="{FF2B5EF4-FFF2-40B4-BE49-F238E27FC236}">
                <a16:creationId xmlns:a16="http://schemas.microsoft.com/office/drawing/2014/main" id="{8E1AC0BF-11F9-4E70-A5DD-DBED564721E1}"/>
              </a:ext>
            </a:extLst>
          </p:cNvPr>
          <p:cNvSpPr>
            <a:spLocks noChangeAspect="1" noChangeArrowheads="1"/>
          </p:cNvSpPr>
          <p:nvPr/>
        </p:nvSpPr>
        <p:spPr bwMode="auto">
          <a:xfrm>
            <a:off x="95250" y="-273051"/>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dirty="0"/>
          </a:p>
        </p:txBody>
      </p:sp>
      <p:sp>
        <p:nvSpPr>
          <p:cNvPr id="2090" name="Rectangle 1">
            <a:extLst>
              <a:ext uri="{FF2B5EF4-FFF2-40B4-BE49-F238E27FC236}">
                <a16:creationId xmlns:a16="http://schemas.microsoft.com/office/drawing/2014/main" id="{2D71B46F-98A2-4444-9314-F39D540A6EFC}"/>
              </a:ext>
            </a:extLst>
          </p:cNvPr>
          <p:cNvSpPr>
            <a:spLocks noChangeArrowheads="1"/>
          </p:cNvSpPr>
          <p:nvPr/>
        </p:nvSpPr>
        <p:spPr bwMode="auto">
          <a:xfrm>
            <a:off x="38184068" y="30857801"/>
            <a:ext cx="12155488"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28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Acknowledgments</a:t>
            </a:r>
            <a:r>
              <a:rPr lang="en-US" altLang="en-US" sz="7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eaLnBrk="1" hangingPunct="1">
              <a:defRPr/>
            </a:pPr>
            <a:endParaRPr lang="en-US" altLang="en-US" sz="7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defRPr/>
            </a:pPr>
            <a:r>
              <a:rPr lang="en-US" altLang="en-US" sz="2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This research was funded by the College of Science and Technology, Temple University</a:t>
            </a:r>
            <a:endParaRPr lang="en-US" altLang="ja-JP" sz="2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85" name="TextBox 45">
            <a:extLst>
              <a:ext uri="{FF2B5EF4-FFF2-40B4-BE49-F238E27FC236}">
                <a16:creationId xmlns:a16="http://schemas.microsoft.com/office/drawing/2014/main" id="{2BAD24E7-36F9-4002-8998-B0E199C44FB4}"/>
              </a:ext>
            </a:extLst>
          </p:cNvPr>
          <p:cNvSpPr txBox="1">
            <a:spLocks noChangeArrowheads="1"/>
          </p:cNvSpPr>
          <p:nvPr/>
        </p:nvSpPr>
        <p:spPr bwMode="auto">
          <a:xfrm>
            <a:off x="38927088" y="4119562"/>
            <a:ext cx="5641975"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sz="8000" b="1" dirty="0">
                <a:solidFill>
                  <a:srgbClr val="760000"/>
                </a:solidFill>
                <a:latin typeface="Arial" panose="020B0604020202020204" pitchFamily="34" charset="0"/>
              </a:rPr>
              <a:t>METHODS</a:t>
            </a:r>
          </a:p>
        </p:txBody>
      </p:sp>
      <p:sp>
        <p:nvSpPr>
          <p:cNvPr id="15386" name="TextBox 28">
            <a:extLst>
              <a:ext uri="{FF2B5EF4-FFF2-40B4-BE49-F238E27FC236}">
                <a16:creationId xmlns:a16="http://schemas.microsoft.com/office/drawing/2014/main" id="{CE0FE7A0-D29C-4E3D-8F15-A3A9E439FD41}"/>
              </a:ext>
            </a:extLst>
          </p:cNvPr>
          <p:cNvSpPr txBox="1">
            <a:spLocks noChangeArrowheads="1"/>
          </p:cNvSpPr>
          <p:nvPr/>
        </p:nvSpPr>
        <p:spPr bwMode="auto">
          <a:xfrm>
            <a:off x="41254363" y="19553237"/>
            <a:ext cx="6808787"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buFont typeface="Arial" panose="020B0604020202020204" pitchFamily="34" charset="0"/>
              <a:buChar char="•"/>
            </a:pPr>
            <a:endParaRPr lang="en-US" altLang="en-US" sz="3000" dirty="0">
              <a:solidFill>
                <a:schemeClr val="bg1"/>
              </a:solidFill>
              <a:latin typeface="Arial" panose="020B0604020202020204" pitchFamily="34" charset="0"/>
            </a:endParaRPr>
          </a:p>
        </p:txBody>
      </p:sp>
      <p:sp>
        <p:nvSpPr>
          <p:cNvPr id="2058" name="Rectangle 180">
            <a:extLst>
              <a:ext uri="{FF2B5EF4-FFF2-40B4-BE49-F238E27FC236}">
                <a16:creationId xmlns:a16="http://schemas.microsoft.com/office/drawing/2014/main" id="{2B547534-306A-4A4D-BD9C-627D78F2A3E5}"/>
              </a:ext>
            </a:extLst>
          </p:cNvPr>
          <p:cNvSpPr>
            <a:spLocks noChangeArrowheads="1"/>
          </p:cNvSpPr>
          <p:nvPr/>
        </p:nvSpPr>
        <p:spPr bwMode="auto">
          <a:xfrm>
            <a:off x="11453213" y="2769600"/>
            <a:ext cx="28153924" cy="107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33400" indent="-533400">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sz="3600" b="0" i="1" dirty="0">
                <a:solidFill>
                  <a:schemeClr val="bg1"/>
                </a:solidFill>
                <a:effectLst/>
                <a:latin typeface="Arial" panose="020B0604020202020204" pitchFamily="34" charset="0"/>
                <a:cs typeface="Arial" panose="020B0604020202020204" pitchFamily="34" charset="0"/>
              </a:rPr>
              <a:t>Joseph MARTINA, Bella KLINE, Crystal </a:t>
            </a:r>
            <a:r>
              <a:rPr lang="en-US" sz="3600" i="1" dirty="0">
                <a:solidFill>
                  <a:schemeClr val="bg1"/>
                </a:solidFill>
                <a:latin typeface="Arial" panose="020B0604020202020204" pitchFamily="34" charset="0"/>
                <a:cs typeface="Arial" panose="020B0604020202020204" pitchFamily="34" charset="0"/>
              </a:rPr>
              <a:t>SZABO</a:t>
            </a:r>
            <a:r>
              <a:rPr lang="en-US" sz="3600" b="0" i="1" dirty="0">
                <a:solidFill>
                  <a:schemeClr val="bg1"/>
                </a:solidFill>
                <a:effectLst/>
                <a:latin typeface="Arial" panose="020B0604020202020204" pitchFamily="34" charset="0"/>
                <a:cs typeface="Arial" panose="020B0604020202020204" pitchFamily="34" charset="0"/>
              </a:rPr>
              <a:t>,</a:t>
            </a:r>
            <a:r>
              <a:rPr lang="en-US" sz="3600" b="0" i="0" dirty="0">
                <a:solidFill>
                  <a:schemeClr val="bg1"/>
                </a:solidFill>
                <a:effectLst/>
                <a:latin typeface="Arial" panose="020B0604020202020204" pitchFamily="34" charset="0"/>
                <a:cs typeface="Arial" panose="020B0604020202020204" pitchFamily="34" charset="0"/>
              </a:rPr>
              <a:t> Nolan BARRETTE, Ilya BUYNEVICH</a:t>
            </a:r>
          </a:p>
          <a:p>
            <a:pPr algn="ctr"/>
            <a:r>
              <a:rPr lang="en-US" sz="3600" b="0" i="0" dirty="0">
                <a:solidFill>
                  <a:schemeClr val="bg1"/>
                </a:solidFill>
                <a:effectLst/>
                <a:latin typeface="Arial" panose="020B0604020202020204" pitchFamily="34" charset="0"/>
                <a:cs typeface="Arial" panose="020B0604020202020204" pitchFamily="34" charset="0"/>
              </a:rPr>
              <a:t>Department of Earth and Environmental Science, Temple University, Philadelphia, PA, 19122</a:t>
            </a:r>
          </a:p>
        </p:txBody>
      </p:sp>
      <p:sp>
        <p:nvSpPr>
          <p:cNvPr id="4140" name="Rectangle 45">
            <a:extLst>
              <a:ext uri="{FF2B5EF4-FFF2-40B4-BE49-F238E27FC236}">
                <a16:creationId xmlns:a16="http://schemas.microsoft.com/office/drawing/2014/main" id="{D514FFAE-82EC-4F55-AA36-293E0BB4E552}"/>
              </a:ext>
            </a:extLst>
          </p:cNvPr>
          <p:cNvSpPr>
            <a:spLocks noChangeArrowheads="1"/>
          </p:cNvSpPr>
          <p:nvPr/>
        </p:nvSpPr>
        <p:spPr bwMode="auto">
          <a:xfrm>
            <a:off x="79375" y="-190501"/>
            <a:ext cx="290513" cy="6000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defRPr/>
            </a:pPr>
            <a:r>
              <a:rPr lang="en-US" altLang="en-US" sz="3300" dirty="0"/>
              <a:t> </a:t>
            </a:r>
            <a:endParaRPr lang="en-US" altLang="en-US" dirty="0"/>
          </a:p>
        </p:txBody>
      </p:sp>
      <p:sp>
        <p:nvSpPr>
          <p:cNvPr id="15391" name="TextBox 65">
            <a:extLst>
              <a:ext uri="{FF2B5EF4-FFF2-40B4-BE49-F238E27FC236}">
                <a16:creationId xmlns:a16="http://schemas.microsoft.com/office/drawing/2014/main" id="{164AB21E-8150-4E1F-934D-8BA984893451}"/>
              </a:ext>
            </a:extLst>
          </p:cNvPr>
          <p:cNvSpPr txBox="1">
            <a:spLocks noChangeArrowheads="1"/>
          </p:cNvSpPr>
          <p:nvPr/>
        </p:nvSpPr>
        <p:spPr bwMode="auto">
          <a:xfrm>
            <a:off x="18534063" y="25238075"/>
            <a:ext cx="5222875"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en-US" altLang="en-US" sz="2800" dirty="0">
              <a:solidFill>
                <a:schemeClr val="bg1"/>
              </a:solidFill>
            </a:endParaRPr>
          </a:p>
        </p:txBody>
      </p:sp>
      <p:sp>
        <p:nvSpPr>
          <p:cNvPr id="15403" name="TextBox 5">
            <a:extLst>
              <a:ext uri="{FF2B5EF4-FFF2-40B4-BE49-F238E27FC236}">
                <a16:creationId xmlns:a16="http://schemas.microsoft.com/office/drawing/2014/main" id="{3C1B5C0D-16FB-44A5-B377-A24D10D0A5E6}"/>
              </a:ext>
            </a:extLst>
          </p:cNvPr>
          <p:cNvSpPr txBox="1">
            <a:spLocks noChangeArrowheads="1"/>
          </p:cNvSpPr>
          <p:nvPr/>
        </p:nvSpPr>
        <p:spPr bwMode="auto">
          <a:xfrm>
            <a:off x="1138238" y="5882909"/>
            <a:ext cx="10809217" cy="10095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sz="2600" dirty="0">
                <a:solidFill>
                  <a:schemeClr val="bg1"/>
                </a:solidFill>
                <a:latin typeface="Arial" panose="020B0604020202020204" pitchFamily="34" charset="0"/>
                <a:cs typeface="Arial" panose="020B0604020202020204" pitchFamily="34" charset="0"/>
              </a:rPr>
              <a:t>The common hippopotamus (Hippopotamus amphibius) is a large semi-aquatic animal that produces a diverse suite of traces, including those with substantial zoogeomorphic impact. In the Okavango Delta of northern Botswana, the hippopotami act as key ecosystem engineers, creating networks of channels and trails that branch from primary wading pools to nearby foraging islands. This study used satellite imagery (GoogleEarth ProTM) to document and quantify the zoogeomorphic impact of H. amphibius over an area of 7.1 km2. Twenty temporally persistent trails (length: 150-750 m; width: &lt;5 m) were nearly straight (average sinuosity of 1.03), whereas the delta distributary channels were wider (&gt;10 m) and had a mean sinuosity of 1.17. In addition to the main trails, 122 secondary trails were mapped with a total surface area of ~56,300 m2 (0.8% of the total study area). These were subdivided into four categories based on the context of their termini: island to island (57% of total trail area), island to trail (22%), wading pool to island (13%), and trail to trail (8%). In the summer of 2007, hippopotamus trails led to 49 islands, which had a near-round planimetry and a total area of ~565,600 m2 (8% of the study site). By the late fall of 2018, the total foraging island area decreased to ~445,900 m2. This study demonstrates that hippopotami may be potentially responsible not only for the formation (avulsion) and maintenance (long-term connectivity) of multiple inter-distributary hydraulic pathways, but may also affect the size and morphology of the emergent landforms within the delta through trampling and consumption of vegetation, as well as active sediment reworking.</a:t>
            </a:r>
            <a:endParaRPr lang="en-US" sz="26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5425" name="TextBox 9">
            <a:extLst>
              <a:ext uri="{FF2B5EF4-FFF2-40B4-BE49-F238E27FC236}">
                <a16:creationId xmlns:a16="http://schemas.microsoft.com/office/drawing/2014/main" id="{A7CD1940-A53D-4DC9-85E1-22E7EAAB3EF3}"/>
              </a:ext>
            </a:extLst>
          </p:cNvPr>
          <p:cNvSpPr txBox="1">
            <a:spLocks noChangeArrowheads="1"/>
          </p:cNvSpPr>
          <p:nvPr/>
        </p:nvSpPr>
        <p:spPr bwMode="auto">
          <a:xfrm>
            <a:off x="23760355" y="12212697"/>
            <a:ext cx="7534275"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just"/>
            <a:r>
              <a:rPr lang="en-US" b="0" i="0" dirty="0">
                <a:solidFill>
                  <a:schemeClr val="bg1"/>
                </a:solidFill>
                <a:effectLst/>
                <a:latin typeface="Arial" panose="020B0604020202020204" pitchFamily="34" charset="0"/>
                <a:cs typeface="Arial" panose="020B0604020202020204" pitchFamily="34" charset="0"/>
              </a:rPr>
              <a:t>The Okavango Delta, Botswana, a prime hippopotamus habitat, is an alluvial fan that was formed in a graben of the East African Rift. In this region, hippopotami spend their days submerged in permanent swamps. </a:t>
            </a:r>
            <a:r>
              <a:rPr lang="en-US" dirty="0">
                <a:solidFill>
                  <a:schemeClr val="bg1"/>
                </a:solidFill>
                <a:latin typeface="Arial" panose="020B0604020202020204" pitchFamily="34" charset="0"/>
                <a:cs typeface="Arial" panose="020B0604020202020204" pitchFamily="34" charset="0"/>
              </a:rPr>
              <a:t>T</a:t>
            </a:r>
            <a:r>
              <a:rPr lang="en-US" b="0" i="0" dirty="0">
                <a:solidFill>
                  <a:schemeClr val="bg1"/>
                </a:solidFill>
                <a:effectLst/>
                <a:latin typeface="Arial" panose="020B0604020202020204" pitchFamily="34" charset="0"/>
                <a:cs typeface="Arial" panose="020B0604020202020204" pitchFamily="34" charset="0"/>
              </a:rPr>
              <a:t>hese large herbivores leave the swamps and travel throughout an intricate network of trails to nearby islands to feed on vegetation. These trails have been formed by the constant, habitual use of the resident hippopotami and would not exist without </a:t>
            </a:r>
            <a:r>
              <a:rPr lang="en-US" dirty="0">
                <a:solidFill>
                  <a:schemeClr val="bg1"/>
                </a:solidFill>
                <a:latin typeface="Arial" panose="020B0604020202020204" pitchFamily="34" charset="0"/>
                <a:cs typeface="Arial" panose="020B0604020202020204" pitchFamily="34" charset="0"/>
              </a:rPr>
              <a:t>persistent re-use</a:t>
            </a:r>
            <a:r>
              <a:rPr lang="en-US" b="0" i="0" dirty="0">
                <a:solidFill>
                  <a:schemeClr val="bg1"/>
                </a:solidFill>
                <a:effectLst/>
                <a:latin typeface="Arial" panose="020B0604020202020204" pitchFamily="34" charset="0"/>
                <a:cs typeface="Arial" panose="020B0604020202020204" pitchFamily="34" charset="0"/>
              </a:rPr>
              <a:t>. The study area (red circle) is consistent with previous research of home range averages of ~8±3 km</a:t>
            </a:r>
            <a:r>
              <a:rPr lang="en-US" b="0" i="0" baseline="30000" dirty="0">
                <a:solidFill>
                  <a:schemeClr val="bg1"/>
                </a:solidFill>
                <a:effectLst/>
                <a:latin typeface="Arial" panose="020B0604020202020204" pitchFamily="34" charset="0"/>
                <a:cs typeface="Arial" panose="020B0604020202020204" pitchFamily="34" charset="0"/>
              </a:rPr>
              <a:t>2</a:t>
            </a:r>
            <a:r>
              <a:rPr lang="en-US" b="0" i="0" dirty="0">
                <a:solidFill>
                  <a:schemeClr val="bg1"/>
                </a:solidFill>
                <a:effectLst/>
                <a:latin typeface="Arial" panose="020B0604020202020204" pitchFamily="34" charset="0"/>
                <a:cs typeface="Arial" panose="020B0604020202020204" pitchFamily="34" charset="0"/>
              </a:rPr>
              <a:t>.</a:t>
            </a:r>
            <a:endParaRPr lang="en-US" altLang="en-US" sz="3200"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8" name="TextBox 7">
            <a:extLst>
              <a:ext uri="{FF2B5EF4-FFF2-40B4-BE49-F238E27FC236}">
                <a16:creationId xmlns:a16="http://schemas.microsoft.com/office/drawing/2014/main" id="{D3B47813-7597-4749-935C-A9071D7985E8}"/>
              </a:ext>
            </a:extLst>
          </p:cNvPr>
          <p:cNvSpPr txBox="1"/>
          <p:nvPr/>
        </p:nvSpPr>
        <p:spPr>
          <a:xfrm>
            <a:off x="6932128" y="480320"/>
            <a:ext cx="35616562" cy="2123658"/>
          </a:xfrm>
          <a:prstGeom prst="rect">
            <a:avLst/>
          </a:prstGeom>
          <a:noFill/>
        </p:spPr>
        <p:txBody>
          <a:bodyPr wrap="square" rtlCol="0">
            <a:spAutoFit/>
          </a:bodyPr>
          <a:lstStyle/>
          <a:p>
            <a:pPr algn="ctr"/>
            <a:r>
              <a:rPr lang="en-US" sz="6600" b="1" i="0" dirty="0">
                <a:solidFill>
                  <a:schemeClr val="bg1"/>
                </a:solidFill>
                <a:effectLst/>
                <a:latin typeface="+mn-lt"/>
              </a:rPr>
              <a:t>GEOMORPHOLOGICAL </a:t>
            </a:r>
            <a:r>
              <a:rPr lang="en-US" sz="6600" b="1" dirty="0">
                <a:solidFill>
                  <a:schemeClr val="bg1"/>
                </a:solidFill>
                <a:effectLst/>
                <a:latin typeface="+mn-lt"/>
              </a:rPr>
              <a:t>IMPACT OF HIPPOPOTAMUS ON THE NORTHERN OKAVANGO DELTA, BOTSWANA: SPATIAL ANALYSIS OF </a:t>
            </a:r>
            <a:r>
              <a:rPr lang="en-US" sz="6600" b="1" dirty="0">
                <a:solidFill>
                  <a:schemeClr val="bg1"/>
                </a:solidFill>
                <a:latin typeface="+mn-lt"/>
              </a:rPr>
              <a:t>FORAGING </a:t>
            </a:r>
            <a:r>
              <a:rPr lang="en-US" sz="6600" b="1" i="0" dirty="0">
                <a:solidFill>
                  <a:schemeClr val="bg1"/>
                </a:solidFill>
                <a:effectLst/>
                <a:latin typeface="+mn-lt"/>
              </a:rPr>
              <a:t>TRAILS AND ISLANDS</a:t>
            </a:r>
          </a:p>
        </p:txBody>
      </p:sp>
      <p:sp>
        <p:nvSpPr>
          <p:cNvPr id="78" name="TextBox 3">
            <a:extLst>
              <a:ext uri="{FF2B5EF4-FFF2-40B4-BE49-F238E27FC236}">
                <a16:creationId xmlns:a16="http://schemas.microsoft.com/office/drawing/2014/main" id="{6B4D91B6-AA07-4DE6-BA54-875417F34540}"/>
              </a:ext>
            </a:extLst>
          </p:cNvPr>
          <p:cNvSpPr txBox="1">
            <a:spLocks noChangeArrowheads="1"/>
          </p:cNvSpPr>
          <p:nvPr/>
        </p:nvSpPr>
        <p:spPr bwMode="auto">
          <a:xfrm>
            <a:off x="33078819" y="5872155"/>
            <a:ext cx="16923166" cy="3000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457200" indent="-457200">
              <a:spcAft>
                <a:spcPts val="1800"/>
              </a:spcAft>
              <a:buFont typeface="Arial" panose="020B0604020202020204" pitchFamily="34" charset="0"/>
              <a:buChar char="•"/>
            </a:pPr>
            <a:r>
              <a:rPr lang="en-US" altLang="en-US"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Using Google Earth Pro</a:t>
            </a:r>
            <a:r>
              <a:rPr lang="en-US" altLang="en-US" baseline="30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TM</a:t>
            </a:r>
            <a:r>
              <a:rPr lang="en-US" altLang="en-US"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 study site with a radius of 1.5 km and surface area of 7.1 km</a:t>
            </a:r>
            <a:r>
              <a:rPr lang="en-US" altLang="en-US" baseline="30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2</a:t>
            </a:r>
            <a:r>
              <a:rPr lang="en-US" altLang="en-US"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was established with center coordinates 19°17'55.65"S, 22°40'42.42"E. </a:t>
            </a:r>
          </a:p>
          <a:p>
            <a:pPr marL="457200" indent="-457200">
              <a:spcAft>
                <a:spcPts val="1800"/>
              </a:spcAft>
              <a:buFont typeface="Arial" panose="020B0604020202020204" pitchFamily="34" charset="0"/>
              <a:buChar char="•"/>
            </a:pPr>
            <a:r>
              <a:rPr lang="en-US" altLang="en-US"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 path measuring tool was used to calculate the length and average width of 122 hippopotami branch trails, allowing for surface area of the various trails to be calculated. </a:t>
            </a:r>
          </a:p>
          <a:p>
            <a:pPr marL="457200" indent="-457200">
              <a:spcAft>
                <a:spcPts val="1800"/>
              </a:spcAft>
              <a:buFont typeface="Arial" panose="020B0604020202020204" pitchFamily="34" charset="0"/>
              <a:buChar char="•"/>
            </a:pPr>
            <a:r>
              <a:rPr lang="en-US" altLang="en-US"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 polygon tool was used to measure the surface area of the 49 islands identified in the 2018 imagery. </a:t>
            </a:r>
          </a:p>
          <a:p>
            <a:pPr marL="457200" indent="-457200">
              <a:spcAft>
                <a:spcPts val="1800"/>
              </a:spcAft>
              <a:buFont typeface="Arial" panose="020B0604020202020204" pitchFamily="34" charset="0"/>
              <a:buChar char="•"/>
            </a:pPr>
            <a:endParaRPr lang="en-US" altLang="en-US"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TextBox 11"/>
          <p:cNvSpPr txBox="1"/>
          <p:nvPr/>
        </p:nvSpPr>
        <p:spPr>
          <a:xfrm>
            <a:off x="38361971" y="18593061"/>
            <a:ext cx="11640014" cy="6186309"/>
          </a:xfrm>
          <a:prstGeom prst="rect">
            <a:avLst/>
          </a:prstGeom>
          <a:noFill/>
        </p:spPr>
        <p:txBody>
          <a:bodyPr wrap="square" rtlCol="0">
            <a:spAutoFit/>
          </a:bodyPr>
          <a:lstStyle/>
          <a:p>
            <a:pPr marL="457200" indent="-457200">
              <a:spcAft>
                <a:spcPts val="2400"/>
              </a:spcAft>
              <a:buFont typeface="Arial" panose="020B0604020202020204" pitchFamily="34" charset="0"/>
              <a:buChar char="•"/>
            </a:pPr>
            <a:r>
              <a:rPr lang="en-US" sz="2800" dirty="0">
                <a:solidFill>
                  <a:schemeClr val="bg1"/>
                </a:solidFill>
                <a:latin typeface="+mn-lt"/>
                <a:ea typeface="Arial Unicode MS" panose="020B0604020202020204"/>
              </a:rPr>
              <a:t>Main hippopotamus trails are substantially straighter than river channels, with an average sinuosity of 1.03, whereas river channels meandered and had an average sinuosity of 1.17.</a:t>
            </a:r>
          </a:p>
          <a:p>
            <a:pPr marL="457200" indent="-457200">
              <a:spcAft>
                <a:spcPts val="2400"/>
              </a:spcAft>
              <a:buFont typeface="Arial" panose="020B0604020202020204" pitchFamily="34" charset="0"/>
              <a:buChar char="•"/>
            </a:pPr>
            <a:r>
              <a:rPr lang="en-US" sz="2800" dirty="0">
                <a:solidFill>
                  <a:schemeClr val="bg1"/>
                </a:solidFill>
                <a:latin typeface="+mn-lt"/>
                <a:ea typeface="Arial Unicode MS" panose="020B0604020202020204"/>
              </a:rPr>
              <a:t>Using another morphometric parameter, the river channels identified in the study area had a much smaller average radius of curvature (R</a:t>
            </a:r>
            <a:r>
              <a:rPr lang="en-US" sz="2800" baseline="-25000" dirty="0">
                <a:solidFill>
                  <a:schemeClr val="bg1"/>
                </a:solidFill>
                <a:latin typeface="+mn-lt"/>
                <a:ea typeface="Arial Unicode MS" panose="020B0604020202020204"/>
              </a:rPr>
              <a:t>C</a:t>
            </a:r>
            <a:r>
              <a:rPr lang="en-US" sz="2800" dirty="0">
                <a:solidFill>
                  <a:schemeClr val="bg1"/>
                </a:solidFill>
                <a:latin typeface="+mn-lt"/>
                <a:ea typeface="Arial Unicode MS" panose="020B0604020202020204"/>
              </a:rPr>
              <a:t>= 44.5m) than that of the main trails (R</a:t>
            </a:r>
            <a:r>
              <a:rPr lang="en-US" sz="2800" baseline="-25000" dirty="0">
                <a:solidFill>
                  <a:schemeClr val="bg1"/>
                </a:solidFill>
                <a:latin typeface="+mn-lt"/>
                <a:ea typeface="Arial Unicode MS" panose="020B0604020202020204"/>
              </a:rPr>
              <a:t>C</a:t>
            </a:r>
            <a:r>
              <a:rPr lang="en-US" sz="2800" dirty="0">
                <a:solidFill>
                  <a:schemeClr val="bg1"/>
                </a:solidFill>
                <a:latin typeface="+mn-lt"/>
                <a:ea typeface="Arial Unicode MS" panose="020B0604020202020204"/>
              </a:rPr>
              <a:t>= 165.7m), which were characteristically straight.</a:t>
            </a:r>
          </a:p>
          <a:p>
            <a:pPr marL="457200" indent="-457200">
              <a:spcAft>
                <a:spcPts val="2400"/>
              </a:spcAft>
              <a:buFont typeface="Arial" panose="020B0604020202020204" pitchFamily="34" charset="0"/>
              <a:buChar char="•"/>
            </a:pPr>
            <a:r>
              <a:rPr lang="en-US" sz="2800" dirty="0">
                <a:solidFill>
                  <a:schemeClr val="bg1"/>
                </a:solidFill>
                <a:latin typeface="+mn-lt"/>
                <a:ea typeface="Arial Unicode MS" panose="020B0604020202020204"/>
              </a:rPr>
              <a:t>Most of the identified </a:t>
            </a:r>
            <a:r>
              <a:rPr lang="en-US" sz="2800" i="1" dirty="0">
                <a:solidFill>
                  <a:schemeClr val="bg1"/>
                </a:solidFill>
                <a:latin typeface="+mn-lt"/>
                <a:ea typeface="Arial Unicode MS" panose="020B0604020202020204"/>
              </a:rPr>
              <a:t>H. amphibius </a:t>
            </a:r>
            <a:r>
              <a:rPr lang="en-US" sz="2800" dirty="0">
                <a:solidFill>
                  <a:schemeClr val="bg1"/>
                </a:solidFill>
                <a:latin typeface="+mn-lt"/>
                <a:ea typeface="Arial Unicode MS" panose="020B0604020202020204"/>
              </a:rPr>
              <a:t>trails (57%) extended from island to island, revealing a strong preference for travel during foraging.</a:t>
            </a:r>
          </a:p>
          <a:p>
            <a:pPr marL="457200" indent="-457200">
              <a:spcAft>
                <a:spcPts val="2400"/>
              </a:spcAft>
              <a:buFont typeface="Arial" panose="020B0604020202020204" pitchFamily="34" charset="0"/>
              <a:buChar char="•"/>
            </a:pPr>
            <a:r>
              <a:rPr lang="en-US" sz="2800" dirty="0">
                <a:solidFill>
                  <a:schemeClr val="bg1"/>
                </a:solidFill>
                <a:latin typeface="+mn-lt"/>
                <a:ea typeface="Arial Unicode MS" panose="020B0604020202020204"/>
              </a:rPr>
              <a:t>The island area decreased by nearly 2% (from ~565,545 m</a:t>
            </a:r>
            <a:r>
              <a:rPr lang="en-US" sz="2800" baseline="30000" dirty="0">
                <a:solidFill>
                  <a:schemeClr val="bg1"/>
                </a:solidFill>
                <a:latin typeface="+mn-lt"/>
                <a:ea typeface="Arial Unicode MS" panose="020B0604020202020204"/>
              </a:rPr>
              <a:t>2</a:t>
            </a:r>
            <a:r>
              <a:rPr lang="en-US" sz="2800" dirty="0">
                <a:solidFill>
                  <a:schemeClr val="bg1"/>
                </a:solidFill>
                <a:latin typeface="+mn-lt"/>
                <a:ea typeface="Arial Unicode MS" panose="020B0604020202020204"/>
              </a:rPr>
              <a:t> to ~445,877 m</a:t>
            </a:r>
            <a:r>
              <a:rPr lang="en-US" sz="2800" baseline="30000" dirty="0">
                <a:solidFill>
                  <a:schemeClr val="bg1"/>
                </a:solidFill>
                <a:latin typeface="+mn-lt"/>
                <a:ea typeface="Arial Unicode MS" panose="020B0604020202020204"/>
              </a:rPr>
              <a:t>2</a:t>
            </a:r>
            <a:r>
              <a:rPr lang="en-US" sz="2800" dirty="0">
                <a:solidFill>
                  <a:schemeClr val="bg1"/>
                </a:solidFill>
                <a:latin typeface="+mn-lt"/>
                <a:ea typeface="Arial Unicode MS" panose="020B0604020202020204"/>
              </a:rPr>
              <a:t>)</a:t>
            </a:r>
            <a:r>
              <a:rPr lang="en-US" sz="2800" baseline="30000" dirty="0">
                <a:solidFill>
                  <a:schemeClr val="bg1"/>
                </a:solidFill>
                <a:latin typeface="+mn-lt"/>
                <a:ea typeface="Arial Unicode MS" panose="020B0604020202020204"/>
              </a:rPr>
              <a:t> </a:t>
            </a:r>
            <a:r>
              <a:rPr lang="en-US" sz="2800" dirty="0">
                <a:solidFill>
                  <a:schemeClr val="bg1"/>
                </a:solidFill>
                <a:latin typeface="+mn-lt"/>
                <a:ea typeface="Arial Unicode MS" panose="020B0604020202020204"/>
              </a:rPr>
              <a:t>between 2007 and 2018 suggesting vegetation loss, likely related to zoogeomorphic impact. </a:t>
            </a:r>
          </a:p>
        </p:txBody>
      </p:sp>
      <p:grpSp>
        <p:nvGrpSpPr>
          <p:cNvPr id="5" name="Group 4">
            <a:extLst>
              <a:ext uri="{FF2B5EF4-FFF2-40B4-BE49-F238E27FC236}">
                <a16:creationId xmlns:a16="http://schemas.microsoft.com/office/drawing/2014/main" id="{F4256705-E6E8-4A67-A279-704C715656D7}"/>
              </a:ext>
            </a:extLst>
          </p:cNvPr>
          <p:cNvGrpSpPr/>
          <p:nvPr/>
        </p:nvGrpSpPr>
        <p:grpSpPr>
          <a:xfrm>
            <a:off x="38106521" y="24965028"/>
            <a:ext cx="11995546" cy="6097537"/>
            <a:chOff x="38175843" y="24207791"/>
            <a:chExt cx="12226950" cy="6097537"/>
          </a:xfrm>
        </p:grpSpPr>
        <p:sp>
          <p:nvSpPr>
            <p:cNvPr id="2061" name="Rectangle 1468">
              <a:extLst>
                <a:ext uri="{FF2B5EF4-FFF2-40B4-BE49-F238E27FC236}">
                  <a16:creationId xmlns:a16="http://schemas.microsoft.com/office/drawing/2014/main" id="{1FFEC458-A749-4874-80D2-ED6E9AE6B02C}"/>
                </a:ext>
              </a:extLst>
            </p:cNvPr>
            <p:cNvSpPr>
              <a:spLocks noChangeArrowheads="1"/>
            </p:cNvSpPr>
            <p:nvPr/>
          </p:nvSpPr>
          <p:spPr bwMode="auto">
            <a:xfrm>
              <a:off x="38175843" y="24207791"/>
              <a:ext cx="974883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200" dirty="0">
                  <a:solidFill>
                    <a:schemeClr val="bg1"/>
                  </a:solidFill>
                  <a:latin typeface="Arial" panose="020B0604020202020204" pitchFamily="34" charset="0"/>
                </a:rPr>
                <a:t>Bibliography</a:t>
              </a:r>
            </a:p>
          </p:txBody>
        </p:sp>
        <p:sp>
          <p:nvSpPr>
            <p:cNvPr id="13" name="TextBox 12"/>
            <p:cNvSpPr txBox="1"/>
            <p:nvPr/>
          </p:nvSpPr>
          <p:spPr>
            <a:xfrm>
              <a:off x="38411133" y="25078207"/>
              <a:ext cx="11991660" cy="5227121"/>
            </a:xfrm>
            <a:prstGeom prst="rect">
              <a:avLst/>
            </a:prstGeom>
            <a:noFill/>
          </p:spPr>
          <p:txBody>
            <a:bodyPr wrap="square" rtlCol="0">
              <a:noAutofit/>
            </a:bodyPr>
            <a:lstStyle/>
            <a:p>
              <a:pPr marL="0" marR="0">
                <a:spcBef>
                  <a:spcPts val="0"/>
                </a:spcBef>
                <a:spcAft>
                  <a:spcPts val="800"/>
                </a:spcAft>
              </a:pPr>
              <a:r>
                <a:rPr lang="en-US" sz="1600" dirty="0">
                  <a:solidFill>
                    <a:schemeClr val="bg1"/>
                  </a:solidFill>
                  <a:effectLst/>
                  <a:latin typeface="+mj-lt"/>
                  <a:ea typeface="Calibri" panose="020F0502020204030204" pitchFamily="34" charset="0"/>
                  <a:cs typeface="Times New Roman" panose="02020603050405020304" pitchFamily="18" charset="0"/>
                </a:rPr>
                <a:t>Deocampo, Daniel M., 2002. Sedimentary Structures Generated by Hippopotamus Amphibius in a Lake-Margin Wetland, 	Ngorongoro Crater, Tanzania.” </a:t>
              </a:r>
              <a:r>
                <a:rPr lang="en-US" sz="1600" i="1" dirty="0">
                  <a:solidFill>
                    <a:schemeClr val="bg1"/>
                  </a:solidFill>
                  <a:effectLst/>
                  <a:latin typeface="+mj-lt"/>
                  <a:ea typeface="Calibri" panose="020F0502020204030204" pitchFamily="34" charset="0"/>
                  <a:cs typeface="Times New Roman" panose="02020603050405020304" pitchFamily="18" charset="0"/>
                </a:rPr>
                <a:t>PALAIOS</a:t>
              </a:r>
              <a:r>
                <a:rPr lang="en-US" sz="1600" dirty="0">
                  <a:solidFill>
                    <a:schemeClr val="bg1"/>
                  </a:solidFill>
                  <a:effectLst/>
                  <a:latin typeface="+mj-lt"/>
                  <a:ea typeface="Calibri" panose="020F0502020204030204" pitchFamily="34" charset="0"/>
                  <a:cs typeface="Times New Roman" panose="02020603050405020304" pitchFamily="18" charset="0"/>
                </a:rPr>
                <a:t>, vol. 17, p. 212–217. </a:t>
              </a:r>
            </a:p>
            <a:p>
              <a:pPr marL="0" marR="0">
                <a:spcBef>
                  <a:spcPts val="0"/>
                </a:spcBef>
                <a:spcAft>
                  <a:spcPts val="800"/>
                </a:spcAft>
              </a:pPr>
              <a:r>
                <a:rPr lang="en-US" sz="1600" dirty="0">
                  <a:solidFill>
                    <a:schemeClr val="bg1"/>
                  </a:solidFill>
                  <a:latin typeface="+mj-lt"/>
                  <a:ea typeface="Calibri" panose="020F0502020204030204" pitchFamily="34" charset="0"/>
                  <a:cs typeface="Times New Roman" panose="02020603050405020304" pitchFamily="18" charset="0"/>
                </a:rPr>
                <a:t>Ellery, W.N., Ellery, K., Rogers, K.H., McCarthy, T.S. &amp; Walker, B.H. (1993) Vegetation, hydrology and sedimentation processes 	as determinants of channel form and dynamics in the northeastern Okavango Delta, Botswana. Afr. J. Ecol 31, 10–25.</a:t>
              </a:r>
            </a:p>
            <a:p>
              <a:r>
                <a:rPr lang="en-US" sz="1600" dirty="0">
                  <a:solidFill>
                    <a:schemeClr val="bg1"/>
                  </a:solidFill>
                  <a:latin typeface="+mj-lt"/>
                  <a:ea typeface="Calibri" panose="020F0502020204030204" pitchFamily="34" charset="0"/>
                  <a:cs typeface="Times New Roman" panose="02020603050405020304" pitchFamily="18" charset="0"/>
                </a:rPr>
                <a:t>Inman, Victoria L., et al. "Drone-Based Effective Counting and Ageing of Hippopotamus (Hippopotamus Amphibius) in the 	Okavango Delta in Botswana." PLoS One 14.12 (2019) ProQuest. 12 Oct. 2020.</a:t>
              </a:r>
            </a:p>
            <a:p>
              <a:endParaRPr lang="en-US" sz="800" dirty="0">
                <a:solidFill>
                  <a:schemeClr val="bg1"/>
                </a:solidFill>
                <a:latin typeface="+mj-lt"/>
                <a:ea typeface="Calibri" panose="020F0502020204030204" pitchFamily="34" charset="0"/>
                <a:cs typeface="Times New Roman" panose="02020603050405020304" pitchFamily="18" charset="0"/>
              </a:endParaRPr>
            </a:p>
            <a:p>
              <a:pPr>
                <a:spcBef>
                  <a:spcPts val="0"/>
                </a:spcBef>
                <a:spcAft>
                  <a:spcPts val="800"/>
                </a:spcAft>
              </a:pPr>
              <a:r>
                <a:rPr lang="en-US" sz="1600" dirty="0">
                  <a:solidFill>
                    <a:schemeClr val="bg1"/>
                  </a:solidFill>
                  <a:latin typeface="+mj-lt"/>
                  <a:ea typeface="Calibri" panose="020F0502020204030204" pitchFamily="34" charset="0"/>
                  <a:cs typeface="Times New Roman" panose="02020603050405020304" pitchFamily="18" charset="0"/>
                </a:rPr>
                <a:t>McCarthy, T.S., Ellery, W.N., Stainstreet, I.G., 1992. Avulsion mechanisms on the Okavango fan, Botswana: the control of a 	fluvial system by vegetation. Sedimentology, 39, 779-795.</a:t>
              </a:r>
            </a:p>
            <a:p>
              <a:pPr>
                <a:spcBef>
                  <a:spcPts val="0"/>
                </a:spcBef>
                <a:spcAft>
                  <a:spcPts val="800"/>
                </a:spcAft>
              </a:pPr>
              <a:r>
                <a:rPr lang="en-US" sz="1600" dirty="0">
                  <a:solidFill>
                    <a:schemeClr val="bg1"/>
                  </a:solidFill>
                  <a:latin typeface="+mj-lt"/>
                </a:rPr>
                <a:t>McCarthy, T.S., Ellery, W.N., And Bloem, A., 1998, Some observations on the geomorphological impact of hippopotamus 	(</a:t>
              </a:r>
              <a:r>
                <a:rPr lang="en-US" sz="1600" i="1" dirty="0">
                  <a:solidFill>
                    <a:schemeClr val="bg1"/>
                  </a:solidFill>
                  <a:latin typeface="+mj-lt"/>
                </a:rPr>
                <a:t>Hippopotamus amphibius </a:t>
              </a:r>
              <a:r>
                <a:rPr lang="en-US" sz="1600" dirty="0">
                  <a:solidFill>
                    <a:schemeClr val="bg1"/>
                  </a:solidFill>
                  <a:latin typeface="+mj-lt"/>
                </a:rPr>
                <a:t>L.) in the Okavango Delta, Botswana: African Journal of Ecology, v. 36, p. 44-56. </a:t>
              </a:r>
              <a:endParaRPr lang="en-US" sz="1600" dirty="0">
                <a:solidFill>
                  <a:schemeClr val="bg1"/>
                </a:solidFill>
                <a:effectLst/>
                <a:latin typeface="+mj-lt"/>
                <a:ea typeface="Calibri" panose="020F0502020204030204" pitchFamily="34" charset="0"/>
                <a:cs typeface="Times New Roman" panose="02020603050405020304" pitchFamily="18" charset="0"/>
              </a:endParaRPr>
            </a:p>
            <a:p>
              <a:pPr marL="0" marR="0">
                <a:spcBef>
                  <a:spcPts val="0"/>
                </a:spcBef>
                <a:spcAft>
                  <a:spcPts val="800"/>
                </a:spcAft>
              </a:pPr>
              <a:r>
                <a:rPr lang="en-US" sz="1600" dirty="0">
                  <a:solidFill>
                    <a:schemeClr val="bg1"/>
                  </a:solidFill>
                  <a:latin typeface="+mj-lt"/>
                  <a:ea typeface="Calibri" panose="020F0502020204030204" pitchFamily="34" charset="0"/>
                  <a:cs typeface="Times New Roman" panose="02020603050405020304" pitchFamily="18" charset="0"/>
                </a:rPr>
                <a:t>Mladenov, N. &amp; Mcknight, Diane &amp; Macko, Stephen &amp; Feder, Marnie &amp; Cory, Rose &amp; Ramberg, Lars. (2007). Chemical 	characterization of 	DOM in channels of a seasonal wetland. Aquatic Sciences. 69. 456-471. </a:t>
              </a:r>
            </a:p>
            <a:p>
              <a:pPr marL="0" marR="0">
                <a:spcBef>
                  <a:spcPts val="0"/>
                </a:spcBef>
                <a:spcAft>
                  <a:spcPts val="800"/>
                </a:spcAft>
              </a:pPr>
              <a:r>
                <a:rPr lang="en-US" sz="1600" dirty="0">
                  <a:solidFill>
                    <a:schemeClr val="bg1"/>
                  </a:solidFill>
                  <a:latin typeface="+mj-lt"/>
                  <a:ea typeface="Calibri" panose="020F0502020204030204" pitchFamily="34" charset="0"/>
                  <a:cs typeface="Times New Roman" panose="02020603050405020304" pitchFamily="18" charset="0"/>
                </a:rPr>
                <a:t>Stanistreet, I.G., Cairncross, B. &amp; McCarthy, T.S. (1993) Low sinuosity and meandering bedload rivers of the Okavango fan: 	channel confinement by vegetated levees without fine sediment. Sediment. Geol. 85, 135–156.</a:t>
              </a:r>
              <a:endParaRPr lang="en-US" sz="1600" dirty="0">
                <a:solidFill>
                  <a:schemeClr val="bg1"/>
                </a:solidFill>
                <a:effectLst/>
                <a:latin typeface="+mj-lt"/>
                <a:ea typeface="Calibri" panose="020F0502020204030204" pitchFamily="34" charset="0"/>
                <a:cs typeface="Times New Roman" panose="02020603050405020304" pitchFamily="18" charset="0"/>
              </a:endParaRPr>
            </a:p>
            <a:p>
              <a:pPr marL="0" marR="0">
                <a:spcBef>
                  <a:spcPts val="0"/>
                </a:spcBef>
                <a:spcAft>
                  <a:spcPts val="800"/>
                </a:spcAft>
              </a:pPr>
              <a:r>
                <a:rPr lang="en-US" sz="1600" dirty="0">
                  <a:solidFill>
                    <a:schemeClr val="bg1"/>
                  </a:solidFill>
                  <a:effectLst/>
                  <a:latin typeface="+mj-lt"/>
                  <a:ea typeface="Calibri" panose="020F0502020204030204" pitchFamily="34" charset="0"/>
                  <a:cs typeface="Times New Roman" panose="02020603050405020304" pitchFamily="18" charset="0"/>
                </a:rPr>
                <a:t>Stears, Keenan, et al., 2020. "Spatial Ecology of Male Hippopotamus in a Changing Watershed." Scientific Reports (Nature Publisher 	Group) 9 	(2019): 1-13. ProQuest. 12.</a:t>
              </a:r>
              <a:endParaRPr lang="en-US" sz="1600" dirty="0">
                <a:solidFill>
                  <a:schemeClr val="bg1"/>
                </a:solidFill>
                <a:latin typeface="+mj-lt"/>
              </a:endParaRPr>
            </a:p>
          </p:txBody>
        </p:sp>
      </p:grpSp>
      <p:grpSp>
        <p:nvGrpSpPr>
          <p:cNvPr id="90" name="Group 6"/>
          <p:cNvGrpSpPr>
            <a:grpSpLocks/>
          </p:cNvGrpSpPr>
          <p:nvPr/>
        </p:nvGrpSpPr>
        <p:grpSpPr bwMode="auto">
          <a:xfrm>
            <a:off x="3262372" y="350552"/>
            <a:ext cx="3063875" cy="3205162"/>
            <a:chOff x="661193" y="2633663"/>
            <a:chExt cx="3065463" cy="3205179"/>
          </a:xfrm>
        </p:grpSpPr>
        <p:grpSp>
          <p:nvGrpSpPr>
            <p:cNvPr id="91" name="Group 5"/>
            <p:cNvGrpSpPr>
              <a:grpSpLocks/>
            </p:cNvGrpSpPr>
            <p:nvPr/>
          </p:nvGrpSpPr>
          <p:grpSpPr bwMode="auto">
            <a:xfrm>
              <a:off x="661193" y="2633663"/>
              <a:ext cx="3065463" cy="3205179"/>
              <a:chOff x="661193" y="2633663"/>
              <a:chExt cx="3065463" cy="3205179"/>
            </a:xfrm>
          </p:grpSpPr>
          <p:sp>
            <p:nvSpPr>
              <p:cNvPr id="107" name="Text Box 8"/>
              <p:cNvSpPr txBox="1">
                <a:spLocks noChangeArrowheads="1"/>
              </p:cNvSpPr>
              <p:nvPr/>
            </p:nvSpPr>
            <p:spPr bwMode="auto">
              <a:xfrm>
                <a:off x="661193" y="4575192"/>
                <a:ext cx="3065463" cy="126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algn="ctr" eaLnBrk="1" hangingPunct="1">
                  <a:buSzPct val="100000"/>
                </a:pPr>
                <a:r>
                  <a:rPr lang="en-US" sz="4800" dirty="0"/>
                  <a:t>TEMPLE</a:t>
                </a:r>
                <a:br>
                  <a:rPr lang="en-US" sz="2000" dirty="0"/>
                </a:br>
                <a:r>
                  <a:rPr lang="en-US" sz="2800" dirty="0"/>
                  <a:t>UNIVERSITY</a:t>
                </a:r>
                <a:r>
                  <a:rPr lang="en-US" sz="2800" baseline="30000" dirty="0"/>
                  <a:t>®</a:t>
                </a:r>
              </a:p>
            </p:txBody>
          </p:sp>
          <p:sp>
            <p:nvSpPr>
              <p:cNvPr id="108" name="Teardrop 6"/>
              <p:cNvSpPr>
                <a:spLocks/>
              </p:cNvSpPr>
              <p:nvPr/>
            </p:nvSpPr>
            <p:spPr bwMode="auto">
              <a:xfrm rot="2532000" flipV="1">
                <a:off x="1333500" y="2633663"/>
                <a:ext cx="1720850" cy="1776412"/>
              </a:xfrm>
              <a:custGeom>
                <a:avLst/>
                <a:gdLst>
                  <a:gd name="T0" fmla="*/ 0 w 571500"/>
                  <a:gd name="T1" fmla="*/ 2147483647 h 571500"/>
                  <a:gd name="T2" fmla="*/ 2147483647 w 571500"/>
                  <a:gd name="T3" fmla="*/ 0 h 571500"/>
                  <a:gd name="T4" fmla="*/ 2147483647 w 571500"/>
                  <a:gd name="T5" fmla="*/ 0 h 571500"/>
                  <a:gd name="T6" fmla="*/ 2147483647 w 571500"/>
                  <a:gd name="T7" fmla="*/ 2147483647 h 571500"/>
                  <a:gd name="T8" fmla="*/ 2147483647 w 571500"/>
                  <a:gd name="T9" fmla="*/ 2147483647 h 571500"/>
                  <a:gd name="T10" fmla="*/ 0 w 571500"/>
                  <a:gd name="T11" fmla="*/ 2147483647 h 571500"/>
                  <a:gd name="T12" fmla="*/ 0 60000 65536"/>
                  <a:gd name="T13" fmla="*/ 0 60000 65536"/>
                  <a:gd name="T14" fmla="*/ 0 60000 65536"/>
                  <a:gd name="T15" fmla="*/ 0 60000 65536"/>
                  <a:gd name="T16" fmla="*/ 0 60000 65536"/>
                  <a:gd name="T17" fmla="*/ 0 60000 65536"/>
                  <a:gd name="T18" fmla="*/ 0 w 571500"/>
                  <a:gd name="T19" fmla="*/ 0 h 571500"/>
                  <a:gd name="T20" fmla="*/ 571500 w 571500"/>
                  <a:gd name="T21" fmla="*/ 571500 h 571500"/>
                </a:gdLst>
                <a:ahLst/>
                <a:cxnLst>
                  <a:cxn ang="T12">
                    <a:pos x="T0" y="T1"/>
                  </a:cxn>
                  <a:cxn ang="T13">
                    <a:pos x="T2" y="T3"/>
                  </a:cxn>
                  <a:cxn ang="T14">
                    <a:pos x="T4" y="T5"/>
                  </a:cxn>
                  <a:cxn ang="T15">
                    <a:pos x="T6" y="T7"/>
                  </a:cxn>
                  <a:cxn ang="T16">
                    <a:pos x="T8" y="T9"/>
                  </a:cxn>
                  <a:cxn ang="T17">
                    <a:pos x="T10" y="T11"/>
                  </a:cxn>
                </a:cxnLst>
                <a:rect l="T18" t="T19" r="T20" b="T21"/>
                <a:pathLst>
                  <a:path w="571500" h="571500">
                    <a:moveTo>
                      <a:pt x="0" y="285750"/>
                    </a:moveTo>
                    <a:cubicBezTo>
                      <a:pt x="0" y="127935"/>
                      <a:pt x="127935" y="0"/>
                      <a:pt x="285750" y="0"/>
                    </a:cubicBezTo>
                    <a:lnTo>
                      <a:pt x="571500" y="0"/>
                    </a:lnTo>
                    <a:lnTo>
                      <a:pt x="571500" y="285750"/>
                    </a:lnTo>
                    <a:cubicBezTo>
                      <a:pt x="571500" y="443565"/>
                      <a:pt x="443565" y="571500"/>
                      <a:pt x="285750" y="571500"/>
                    </a:cubicBezTo>
                    <a:cubicBezTo>
                      <a:pt x="127935" y="571500"/>
                      <a:pt x="0" y="443565"/>
                      <a:pt x="0" y="285750"/>
                    </a:cubicBezTo>
                    <a:close/>
                  </a:path>
                </a:pathLst>
              </a:custGeom>
              <a:solidFill>
                <a:srgbClr val="943634"/>
              </a:soli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anchor="ctr"/>
              <a:lstStyle/>
              <a:p>
                <a:endParaRPr lang="en-US" dirty="0"/>
              </a:p>
            </p:txBody>
          </p:sp>
        </p:grpSp>
        <p:grpSp>
          <p:nvGrpSpPr>
            <p:cNvPr id="92" name="Group 14"/>
            <p:cNvGrpSpPr>
              <a:grpSpLocks/>
            </p:cNvGrpSpPr>
            <p:nvPr/>
          </p:nvGrpSpPr>
          <p:grpSpPr bwMode="auto">
            <a:xfrm>
              <a:off x="1457325" y="2903538"/>
              <a:ext cx="1484313" cy="1584325"/>
              <a:chOff x="6480" y="5220"/>
              <a:chExt cx="1980" cy="2339"/>
            </a:xfrm>
          </p:grpSpPr>
          <p:sp>
            <p:nvSpPr>
              <p:cNvPr id="93" name="Rectangle 7"/>
              <p:cNvSpPr>
                <a:spLocks noChangeArrowheads="1"/>
              </p:cNvSpPr>
              <p:nvPr/>
            </p:nvSpPr>
            <p:spPr bwMode="auto">
              <a:xfrm>
                <a:off x="6480" y="5220"/>
                <a:ext cx="1980" cy="1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endParaRPr lang="en-US" dirty="0"/>
              </a:p>
            </p:txBody>
          </p:sp>
          <p:sp>
            <p:nvSpPr>
              <p:cNvPr id="94" name="Rectangle 7"/>
              <p:cNvSpPr>
                <a:spLocks noChangeArrowheads="1"/>
              </p:cNvSpPr>
              <p:nvPr/>
            </p:nvSpPr>
            <p:spPr bwMode="auto">
              <a:xfrm flipV="1">
                <a:off x="6838" y="7381"/>
                <a:ext cx="1264" cy="1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endParaRPr lang="en-US" dirty="0"/>
              </a:p>
            </p:txBody>
          </p:sp>
          <p:sp>
            <p:nvSpPr>
              <p:cNvPr id="95" name="Rectangle 7"/>
              <p:cNvSpPr>
                <a:spLocks noChangeArrowheads="1"/>
              </p:cNvSpPr>
              <p:nvPr/>
            </p:nvSpPr>
            <p:spPr bwMode="auto">
              <a:xfrm>
                <a:off x="6480" y="5220"/>
                <a:ext cx="182" cy="9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endParaRPr lang="en-US" dirty="0"/>
              </a:p>
            </p:txBody>
          </p:sp>
          <p:sp>
            <p:nvSpPr>
              <p:cNvPr id="96" name="Rectangle 7"/>
              <p:cNvSpPr>
                <a:spLocks noChangeArrowheads="1"/>
              </p:cNvSpPr>
              <p:nvPr/>
            </p:nvSpPr>
            <p:spPr bwMode="auto">
              <a:xfrm>
                <a:off x="8280" y="5220"/>
                <a:ext cx="180" cy="9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endParaRPr lang="en-US" dirty="0"/>
              </a:p>
            </p:txBody>
          </p:sp>
          <p:grpSp>
            <p:nvGrpSpPr>
              <p:cNvPr id="97" name="Group 19"/>
              <p:cNvGrpSpPr>
                <a:grpSpLocks/>
              </p:cNvGrpSpPr>
              <p:nvPr/>
            </p:nvGrpSpPr>
            <p:grpSpPr bwMode="auto">
              <a:xfrm>
                <a:off x="6840" y="5580"/>
                <a:ext cx="540" cy="1620"/>
                <a:chOff x="6660" y="5580"/>
                <a:chExt cx="540" cy="1800"/>
              </a:xfrm>
            </p:grpSpPr>
            <p:sp>
              <p:nvSpPr>
                <p:cNvPr id="103" name="Rectangle 7"/>
                <p:cNvSpPr>
                  <a:spLocks noChangeArrowheads="1"/>
                </p:cNvSpPr>
                <p:nvPr/>
              </p:nvSpPr>
              <p:spPr bwMode="auto">
                <a:xfrm>
                  <a:off x="6658" y="5542"/>
                  <a:ext cx="544" cy="21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endParaRPr lang="en-US" dirty="0"/>
                </a:p>
              </p:txBody>
            </p:sp>
            <p:sp>
              <p:nvSpPr>
                <p:cNvPr id="104" name="Rectangle 7"/>
                <p:cNvSpPr>
                  <a:spLocks noChangeArrowheads="1"/>
                </p:cNvSpPr>
                <p:nvPr/>
              </p:nvSpPr>
              <p:spPr bwMode="auto">
                <a:xfrm>
                  <a:off x="7020" y="5758"/>
                  <a:ext cx="182" cy="16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endParaRPr lang="en-US" dirty="0"/>
                </a:p>
              </p:txBody>
            </p:sp>
            <p:sp>
              <p:nvSpPr>
                <p:cNvPr id="105" name="Rectangle 7"/>
                <p:cNvSpPr>
                  <a:spLocks noChangeArrowheads="1"/>
                </p:cNvSpPr>
                <p:nvPr/>
              </p:nvSpPr>
              <p:spPr bwMode="auto">
                <a:xfrm>
                  <a:off x="6658" y="5542"/>
                  <a:ext cx="182" cy="5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endParaRPr lang="en-US" dirty="0"/>
                </a:p>
              </p:txBody>
            </p:sp>
            <p:sp>
              <p:nvSpPr>
                <p:cNvPr id="106" name="Rectangle 7"/>
                <p:cNvSpPr>
                  <a:spLocks noChangeArrowheads="1"/>
                </p:cNvSpPr>
                <p:nvPr/>
              </p:nvSpPr>
              <p:spPr bwMode="auto">
                <a:xfrm>
                  <a:off x="6658" y="7201"/>
                  <a:ext cx="544" cy="18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endParaRPr lang="en-US" dirty="0"/>
                </a:p>
              </p:txBody>
            </p:sp>
          </p:grpSp>
          <p:grpSp>
            <p:nvGrpSpPr>
              <p:cNvPr id="98" name="Group 24"/>
              <p:cNvGrpSpPr>
                <a:grpSpLocks/>
              </p:cNvGrpSpPr>
              <p:nvPr/>
            </p:nvGrpSpPr>
            <p:grpSpPr bwMode="auto">
              <a:xfrm flipH="1">
                <a:off x="7560" y="5580"/>
                <a:ext cx="540" cy="1620"/>
                <a:chOff x="9000" y="5580"/>
                <a:chExt cx="540" cy="1800"/>
              </a:xfrm>
            </p:grpSpPr>
            <p:sp>
              <p:nvSpPr>
                <p:cNvPr id="99" name="Rectangle 7"/>
                <p:cNvSpPr>
                  <a:spLocks noChangeArrowheads="1"/>
                </p:cNvSpPr>
                <p:nvPr/>
              </p:nvSpPr>
              <p:spPr bwMode="auto">
                <a:xfrm>
                  <a:off x="8992" y="5542"/>
                  <a:ext cx="551" cy="21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endParaRPr lang="en-US" dirty="0"/>
                </a:p>
              </p:txBody>
            </p:sp>
            <p:sp>
              <p:nvSpPr>
                <p:cNvPr id="100" name="Rectangle 7"/>
                <p:cNvSpPr>
                  <a:spLocks noChangeArrowheads="1"/>
                </p:cNvSpPr>
                <p:nvPr/>
              </p:nvSpPr>
              <p:spPr bwMode="auto">
                <a:xfrm>
                  <a:off x="9360" y="5758"/>
                  <a:ext cx="182" cy="16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endParaRPr lang="en-US" dirty="0"/>
                </a:p>
              </p:txBody>
            </p:sp>
            <p:sp>
              <p:nvSpPr>
                <p:cNvPr id="101" name="Rectangle 7"/>
                <p:cNvSpPr>
                  <a:spLocks noChangeArrowheads="1"/>
                </p:cNvSpPr>
                <p:nvPr/>
              </p:nvSpPr>
              <p:spPr bwMode="auto">
                <a:xfrm>
                  <a:off x="8992" y="5542"/>
                  <a:ext cx="188" cy="5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endParaRPr lang="en-US" dirty="0"/>
                </a:p>
              </p:txBody>
            </p:sp>
            <p:sp>
              <p:nvSpPr>
                <p:cNvPr id="102" name="Rectangle 7"/>
                <p:cNvSpPr>
                  <a:spLocks noChangeArrowheads="1"/>
                </p:cNvSpPr>
                <p:nvPr/>
              </p:nvSpPr>
              <p:spPr bwMode="auto">
                <a:xfrm>
                  <a:off x="8992" y="7201"/>
                  <a:ext cx="551" cy="18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endParaRPr lang="en-US" dirty="0"/>
                </a:p>
              </p:txBody>
            </p:sp>
          </p:grpSp>
        </p:grpSp>
      </p:grpSp>
      <p:pic>
        <p:nvPicPr>
          <p:cNvPr id="23" name="Picture 22">
            <a:extLst>
              <a:ext uri="{FF2B5EF4-FFF2-40B4-BE49-F238E27FC236}">
                <a16:creationId xmlns:a16="http://schemas.microsoft.com/office/drawing/2014/main" id="{0F2B1795-EED6-416B-A3E5-2C84DC277263}"/>
              </a:ext>
            </a:extLst>
          </p:cNvPr>
          <p:cNvPicPr>
            <a:picLocks noChangeAspect="1"/>
          </p:cNvPicPr>
          <p:nvPr/>
        </p:nvPicPr>
        <p:blipFill>
          <a:blip r:embed="rId4">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23966229" y="5754845"/>
            <a:ext cx="6692850" cy="6123515"/>
          </a:xfrm>
          <a:prstGeom prst="rect">
            <a:avLst/>
          </a:prstGeom>
          <a:ln w="28575">
            <a:solidFill>
              <a:schemeClr val="bg1"/>
            </a:solidFill>
          </a:ln>
        </p:spPr>
      </p:pic>
      <p:grpSp>
        <p:nvGrpSpPr>
          <p:cNvPr id="19" name="Group 18">
            <a:extLst>
              <a:ext uri="{FF2B5EF4-FFF2-40B4-BE49-F238E27FC236}">
                <a16:creationId xmlns:a16="http://schemas.microsoft.com/office/drawing/2014/main" id="{85B8F1A7-331B-41F7-A15F-0249B4F67121}"/>
              </a:ext>
            </a:extLst>
          </p:cNvPr>
          <p:cNvGrpSpPr/>
          <p:nvPr/>
        </p:nvGrpSpPr>
        <p:grpSpPr>
          <a:xfrm>
            <a:off x="2441895" y="19343686"/>
            <a:ext cx="8953996" cy="10307525"/>
            <a:chOff x="29657989" y="18013665"/>
            <a:chExt cx="7349489" cy="8445549"/>
          </a:xfrm>
        </p:grpSpPr>
        <p:graphicFrame>
          <p:nvGraphicFramePr>
            <p:cNvPr id="116" name="Chart 115">
              <a:extLst>
                <a:ext uri="{FF2B5EF4-FFF2-40B4-BE49-F238E27FC236}">
                  <a16:creationId xmlns:a16="http://schemas.microsoft.com/office/drawing/2014/main" id="{C15A1F49-6426-CB40-8D15-92A517BFDDDD}"/>
                </a:ext>
              </a:extLst>
            </p:cNvPr>
            <p:cNvGraphicFramePr>
              <a:graphicFrameLocks/>
            </p:cNvGraphicFramePr>
            <p:nvPr>
              <p:extLst>
                <p:ext uri="{D42A27DB-BD31-4B8C-83A1-F6EECF244321}">
                  <p14:modId xmlns:p14="http://schemas.microsoft.com/office/powerpoint/2010/main" val="1571418996"/>
                </p:ext>
              </p:extLst>
            </p:nvPr>
          </p:nvGraphicFramePr>
          <p:xfrm>
            <a:off x="29657989" y="18013665"/>
            <a:ext cx="6873451" cy="6610526"/>
          </p:xfrm>
          <a:graphic>
            <a:graphicData uri="http://schemas.openxmlformats.org/drawingml/2006/chart">
              <c:chart xmlns:c="http://schemas.openxmlformats.org/drawingml/2006/chart" xmlns:r="http://schemas.openxmlformats.org/officeDocument/2006/relationships" r:id="rId5"/>
            </a:graphicData>
          </a:graphic>
        </p:graphicFrame>
        <p:sp>
          <p:nvSpPr>
            <p:cNvPr id="89" name="TextBox 88">
              <a:extLst>
                <a:ext uri="{FF2B5EF4-FFF2-40B4-BE49-F238E27FC236}">
                  <a16:creationId xmlns:a16="http://schemas.microsoft.com/office/drawing/2014/main" id="{0B717024-0DED-4DAF-968E-9643ACC7EF3F}"/>
                </a:ext>
              </a:extLst>
            </p:cNvPr>
            <p:cNvSpPr txBox="1"/>
            <p:nvPr/>
          </p:nvSpPr>
          <p:spPr>
            <a:xfrm>
              <a:off x="29867240" y="25324408"/>
              <a:ext cx="7140238" cy="1134806"/>
            </a:xfrm>
            <a:prstGeom prst="rect">
              <a:avLst/>
            </a:prstGeom>
            <a:noFill/>
          </p:spPr>
          <p:txBody>
            <a:bodyPr wrap="square">
              <a:spAutoFit/>
            </a:bodyPr>
            <a:lstStyle/>
            <a:p>
              <a:r>
                <a:rPr lang="en-US" sz="2800" b="0" i="0" dirty="0">
                  <a:solidFill>
                    <a:schemeClr val="bg1"/>
                  </a:solidFill>
                  <a:effectLst/>
                  <a:latin typeface="+mn-lt"/>
                </a:rPr>
                <a:t>More than half (57%) of trails measured traveled from island to island, revealing a strong preference for travel directly from food source to food source.</a:t>
              </a:r>
              <a:endParaRPr lang="en-US" sz="2800" dirty="0">
                <a:solidFill>
                  <a:schemeClr val="bg1"/>
                </a:solidFill>
                <a:latin typeface="+mn-lt"/>
              </a:endParaRPr>
            </a:p>
          </p:txBody>
        </p:sp>
      </p:grpSp>
      <p:grpSp>
        <p:nvGrpSpPr>
          <p:cNvPr id="20" name="Group 19">
            <a:extLst>
              <a:ext uri="{FF2B5EF4-FFF2-40B4-BE49-F238E27FC236}">
                <a16:creationId xmlns:a16="http://schemas.microsoft.com/office/drawing/2014/main" id="{42FB9DFD-38C0-4D20-947B-5BF999240D16}"/>
              </a:ext>
            </a:extLst>
          </p:cNvPr>
          <p:cNvGrpSpPr/>
          <p:nvPr/>
        </p:nvGrpSpPr>
        <p:grpSpPr>
          <a:xfrm>
            <a:off x="25242237" y="24940188"/>
            <a:ext cx="9729211" cy="6435122"/>
            <a:chOff x="26860641" y="17563769"/>
            <a:chExt cx="8323944" cy="5813891"/>
          </a:xfrm>
        </p:grpSpPr>
        <p:graphicFrame>
          <p:nvGraphicFramePr>
            <p:cNvPr id="119" name="Chart 118">
              <a:extLst>
                <a:ext uri="{FF2B5EF4-FFF2-40B4-BE49-F238E27FC236}">
                  <a16:creationId xmlns:a16="http://schemas.microsoft.com/office/drawing/2014/main" id="{3ED74F25-DE27-4F1C-85E7-5962A7D5DAE9}"/>
                </a:ext>
              </a:extLst>
            </p:cNvPr>
            <p:cNvGraphicFramePr>
              <a:graphicFrameLocks/>
            </p:cNvGraphicFramePr>
            <p:nvPr>
              <p:extLst>
                <p:ext uri="{D42A27DB-BD31-4B8C-83A1-F6EECF244321}">
                  <p14:modId xmlns:p14="http://schemas.microsoft.com/office/powerpoint/2010/main" val="535253053"/>
                </p:ext>
              </p:extLst>
            </p:nvPr>
          </p:nvGraphicFramePr>
          <p:xfrm>
            <a:off x="26869263" y="17563769"/>
            <a:ext cx="8306685" cy="4748764"/>
          </p:xfrm>
          <a:graphic>
            <a:graphicData uri="http://schemas.openxmlformats.org/drawingml/2006/chart">
              <c:chart xmlns:c="http://schemas.openxmlformats.org/drawingml/2006/chart" xmlns:r="http://schemas.openxmlformats.org/officeDocument/2006/relationships" r:id="rId6"/>
            </a:graphicData>
          </a:graphic>
        </p:graphicFrame>
        <p:sp>
          <p:nvSpPr>
            <p:cNvPr id="120" name="TextBox 119">
              <a:extLst>
                <a:ext uri="{FF2B5EF4-FFF2-40B4-BE49-F238E27FC236}">
                  <a16:creationId xmlns:a16="http://schemas.microsoft.com/office/drawing/2014/main" id="{DBCBF293-28EE-4209-BD7B-A712C3508B46}"/>
                </a:ext>
              </a:extLst>
            </p:cNvPr>
            <p:cNvSpPr txBox="1"/>
            <p:nvPr/>
          </p:nvSpPr>
          <p:spPr>
            <a:xfrm>
              <a:off x="26860641" y="22515660"/>
              <a:ext cx="8323944" cy="862000"/>
            </a:xfrm>
            <a:prstGeom prst="rect">
              <a:avLst/>
            </a:prstGeom>
            <a:noFill/>
          </p:spPr>
          <p:txBody>
            <a:bodyPr wrap="square">
              <a:spAutoFit/>
            </a:bodyPr>
            <a:lstStyle/>
            <a:p>
              <a:r>
                <a:rPr lang="en-US" sz="2800" b="0" i="0" u="none" strike="noStrike" dirty="0">
                  <a:solidFill>
                    <a:schemeClr val="bg1"/>
                  </a:solidFill>
                  <a:effectLst/>
                  <a:latin typeface="+mn-lt"/>
                </a:rPr>
                <a:t>The total area of the islands within the study site (n=49) decreased by ~1.7% between 8/24/2007 and 11/1/2018.</a:t>
              </a:r>
              <a:r>
                <a:rPr lang="en-US" sz="2800" dirty="0">
                  <a:solidFill>
                    <a:schemeClr val="bg1"/>
                  </a:solidFill>
                  <a:latin typeface="+mn-lt"/>
                </a:rPr>
                <a:t> </a:t>
              </a:r>
            </a:p>
          </p:txBody>
        </p:sp>
      </p:grpSp>
      <p:pic>
        <p:nvPicPr>
          <p:cNvPr id="3" name="Picture 2">
            <a:extLst>
              <a:ext uri="{FF2B5EF4-FFF2-40B4-BE49-F238E27FC236}">
                <a16:creationId xmlns:a16="http://schemas.microsoft.com/office/drawing/2014/main" id="{161ACDAB-5E7F-4093-BA57-0DCD8145F7B7}"/>
              </a:ext>
            </a:extLst>
          </p:cNvPr>
          <p:cNvPicPr>
            <a:picLocks noChangeAspect="1"/>
          </p:cNvPicPr>
          <p:nvPr/>
        </p:nvPicPr>
        <p:blipFill rotWithShape="1">
          <a:blip r:embed="rId7">
            <a:extLst>
              <a:ext uri="{BEBA8EAE-BF5A-486C-A8C5-ECC9F3942E4B}">
                <a14:imgProps xmlns:a14="http://schemas.microsoft.com/office/drawing/2010/main">
                  <a14:imgLayer>
                    <a14:imgEffect>
                      <a14:brightnessContrast bright="20000" contrast="-40000"/>
                    </a14:imgEffect>
                  </a14:imgLayer>
                </a14:imgProps>
              </a:ext>
            </a:extLst>
          </a:blip>
          <a:srcRect l="6096" t="295" r="6491" b="2682"/>
          <a:stretch/>
        </p:blipFill>
        <p:spPr>
          <a:xfrm>
            <a:off x="33331281" y="12046070"/>
            <a:ext cx="4428252" cy="4457697"/>
          </a:xfrm>
          <a:prstGeom prst="rect">
            <a:avLst/>
          </a:prstGeom>
          <a:ln w="28575" cap="sq">
            <a:solidFill>
              <a:schemeClr val="bg1"/>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F110621A-4E8B-415B-9638-D1CB59D4B989}"/>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bright="20000" contrast="-40000"/>
                    </a14:imgEffect>
                  </a14:imgLayer>
                </a14:imgProps>
              </a:ext>
            </a:extLst>
          </a:blip>
          <a:srcRect l="5458" t="-310" r="11873" b="310"/>
          <a:stretch/>
        </p:blipFill>
        <p:spPr>
          <a:xfrm>
            <a:off x="43198584" y="9340625"/>
            <a:ext cx="6630669" cy="6615613"/>
          </a:xfrm>
          <a:prstGeom prst="rect">
            <a:avLst/>
          </a:prstGeom>
          <a:ln w="28575">
            <a:solidFill>
              <a:schemeClr val="bg1"/>
            </a:solidFill>
          </a:ln>
        </p:spPr>
      </p:pic>
      <p:sp>
        <p:nvSpPr>
          <p:cNvPr id="110" name="TextBox 109">
            <a:extLst>
              <a:ext uri="{FF2B5EF4-FFF2-40B4-BE49-F238E27FC236}">
                <a16:creationId xmlns:a16="http://schemas.microsoft.com/office/drawing/2014/main" id="{69BA8F5C-0C13-4C26-8010-2A525D5E18C0}"/>
              </a:ext>
            </a:extLst>
          </p:cNvPr>
          <p:cNvSpPr txBox="1"/>
          <p:nvPr/>
        </p:nvSpPr>
        <p:spPr>
          <a:xfrm>
            <a:off x="38585427" y="9368657"/>
            <a:ext cx="4394786" cy="3785652"/>
          </a:xfrm>
          <a:prstGeom prst="rect">
            <a:avLst/>
          </a:prstGeom>
          <a:noFill/>
        </p:spPr>
        <p:txBody>
          <a:bodyPr wrap="square">
            <a:spAutoFit/>
          </a:bodyPr>
          <a:lstStyle/>
          <a:p>
            <a:pPr marL="457200" indent="-457200">
              <a:spcAft>
                <a:spcPts val="1800"/>
              </a:spcAft>
              <a:buFont typeface="Arial" panose="020B0604020202020204" pitchFamily="34" charset="0"/>
              <a:buChar char="•"/>
            </a:pPr>
            <a:r>
              <a:rPr lang="en-US" altLang="en-US"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Historical imagery was used to calculate the surface area of the same 49 islands in 2007. In order to determine the sinuosity of the water bodies, the circle tool was used to measure the curvature of the 20 main trails as well as the main river channels.</a:t>
            </a:r>
          </a:p>
        </p:txBody>
      </p:sp>
      <p:grpSp>
        <p:nvGrpSpPr>
          <p:cNvPr id="6" name="Group 5">
            <a:extLst>
              <a:ext uri="{FF2B5EF4-FFF2-40B4-BE49-F238E27FC236}">
                <a16:creationId xmlns:a16="http://schemas.microsoft.com/office/drawing/2014/main" id="{D2AD2010-6E1B-49E9-8C1B-7510FB675FD0}"/>
              </a:ext>
            </a:extLst>
          </p:cNvPr>
          <p:cNvGrpSpPr/>
          <p:nvPr/>
        </p:nvGrpSpPr>
        <p:grpSpPr>
          <a:xfrm>
            <a:off x="13020358" y="17825966"/>
            <a:ext cx="9738719" cy="6450535"/>
            <a:chOff x="1295045" y="18691793"/>
            <a:chExt cx="8531164" cy="5762950"/>
          </a:xfrm>
        </p:grpSpPr>
        <p:graphicFrame>
          <p:nvGraphicFramePr>
            <p:cNvPr id="109" name="Chart 108">
              <a:extLst>
                <a:ext uri="{FF2B5EF4-FFF2-40B4-BE49-F238E27FC236}">
                  <a16:creationId xmlns:a16="http://schemas.microsoft.com/office/drawing/2014/main" id="{EF1FCBDE-7243-4009-BD46-4CEDD9AAB313}"/>
                </a:ext>
              </a:extLst>
            </p:cNvPr>
            <p:cNvGraphicFramePr>
              <a:graphicFrameLocks/>
            </p:cNvGraphicFramePr>
            <p:nvPr>
              <p:extLst>
                <p:ext uri="{D42A27DB-BD31-4B8C-83A1-F6EECF244321}">
                  <p14:modId xmlns:p14="http://schemas.microsoft.com/office/powerpoint/2010/main" val="215030667"/>
                </p:ext>
              </p:extLst>
            </p:nvPr>
          </p:nvGraphicFramePr>
          <p:xfrm>
            <a:off x="1348611" y="18691793"/>
            <a:ext cx="8476622" cy="4701607"/>
          </p:xfrm>
          <a:graphic>
            <a:graphicData uri="http://schemas.openxmlformats.org/drawingml/2006/chart">
              <c:chart xmlns:c="http://schemas.openxmlformats.org/drawingml/2006/chart" xmlns:r="http://schemas.openxmlformats.org/officeDocument/2006/relationships" r:id="rId9"/>
            </a:graphicData>
          </a:graphic>
        </p:graphicFrame>
        <p:sp>
          <p:nvSpPr>
            <p:cNvPr id="85" name="TextBox 84">
              <a:extLst>
                <a:ext uri="{FF2B5EF4-FFF2-40B4-BE49-F238E27FC236}">
                  <a16:creationId xmlns:a16="http://schemas.microsoft.com/office/drawing/2014/main" id="{947BEA27-7FDF-4E23-A8CD-A0F6274AF205}"/>
                </a:ext>
              </a:extLst>
            </p:cNvPr>
            <p:cNvSpPr txBox="1"/>
            <p:nvPr/>
          </p:nvSpPr>
          <p:spPr>
            <a:xfrm>
              <a:off x="1295045" y="23602338"/>
              <a:ext cx="8531164" cy="852405"/>
            </a:xfrm>
            <a:prstGeom prst="rect">
              <a:avLst/>
            </a:prstGeom>
            <a:noFill/>
          </p:spPr>
          <p:txBody>
            <a:bodyPr wrap="square">
              <a:spAutoFit/>
            </a:bodyPr>
            <a:lstStyle/>
            <a:p>
              <a:r>
                <a:rPr lang="en-US" sz="2800" b="0" i="0" u="none" strike="noStrike" dirty="0">
                  <a:solidFill>
                    <a:schemeClr val="bg1"/>
                  </a:solidFill>
                  <a:effectLst/>
                  <a:latin typeface="+mn-lt"/>
                </a:rPr>
                <a:t>There is a weak linear correlation between an increase in island size and the number of trails emanating from it</a:t>
              </a:r>
              <a:endParaRPr lang="en-US" sz="2800" dirty="0">
                <a:solidFill>
                  <a:schemeClr val="bg1"/>
                </a:solidFill>
                <a:latin typeface="+mn-lt"/>
              </a:endParaRPr>
            </a:p>
          </p:txBody>
        </p:sp>
      </p:grpSp>
      <p:grpSp>
        <p:nvGrpSpPr>
          <p:cNvPr id="7" name="Group 6">
            <a:extLst>
              <a:ext uri="{FF2B5EF4-FFF2-40B4-BE49-F238E27FC236}">
                <a16:creationId xmlns:a16="http://schemas.microsoft.com/office/drawing/2014/main" id="{21F798BC-49B7-4904-A394-E4D07D9088AE}"/>
              </a:ext>
            </a:extLst>
          </p:cNvPr>
          <p:cNvGrpSpPr/>
          <p:nvPr/>
        </p:nvGrpSpPr>
        <p:grpSpPr>
          <a:xfrm>
            <a:off x="13020358" y="24940188"/>
            <a:ext cx="9738719" cy="6435120"/>
            <a:chOff x="11648881" y="25888432"/>
            <a:chExt cx="9738719" cy="6435120"/>
          </a:xfrm>
        </p:grpSpPr>
        <p:graphicFrame>
          <p:nvGraphicFramePr>
            <p:cNvPr id="115" name="Chart 114">
              <a:extLst>
                <a:ext uri="{FF2B5EF4-FFF2-40B4-BE49-F238E27FC236}">
                  <a16:creationId xmlns:a16="http://schemas.microsoft.com/office/drawing/2014/main" id="{64153A96-980A-47DF-BD26-08D05E33612F}"/>
                </a:ext>
              </a:extLst>
            </p:cNvPr>
            <p:cNvGraphicFramePr>
              <a:graphicFrameLocks/>
            </p:cNvGraphicFramePr>
            <p:nvPr>
              <p:extLst>
                <p:ext uri="{D42A27DB-BD31-4B8C-83A1-F6EECF244321}">
                  <p14:modId xmlns:p14="http://schemas.microsoft.com/office/powerpoint/2010/main" val="3996657150"/>
                </p:ext>
              </p:extLst>
            </p:nvPr>
          </p:nvGraphicFramePr>
          <p:xfrm>
            <a:off x="11648881" y="25888432"/>
            <a:ext cx="9738719" cy="5247865"/>
          </p:xfrm>
          <a:graphic>
            <a:graphicData uri="http://schemas.openxmlformats.org/drawingml/2006/chart">
              <c:chart xmlns:c="http://schemas.openxmlformats.org/drawingml/2006/chart" xmlns:r="http://schemas.openxmlformats.org/officeDocument/2006/relationships" r:id="rId10"/>
            </a:graphicData>
          </a:graphic>
        </p:graphicFrame>
        <p:sp>
          <p:nvSpPr>
            <p:cNvPr id="88" name="TextBox 87">
              <a:extLst>
                <a:ext uri="{FF2B5EF4-FFF2-40B4-BE49-F238E27FC236}">
                  <a16:creationId xmlns:a16="http://schemas.microsoft.com/office/drawing/2014/main" id="{1AA9A107-7D63-4ABC-9C94-0D21A31EA592}"/>
                </a:ext>
              </a:extLst>
            </p:cNvPr>
            <p:cNvSpPr txBox="1"/>
            <p:nvPr/>
          </p:nvSpPr>
          <p:spPr>
            <a:xfrm>
              <a:off x="11710029" y="31369445"/>
              <a:ext cx="9585412" cy="954107"/>
            </a:xfrm>
            <a:prstGeom prst="rect">
              <a:avLst/>
            </a:prstGeom>
            <a:noFill/>
          </p:spPr>
          <p:txBody>
            <a:bodyPr wrap="square">
              <a:spAutoFit/>
            </a:bodyPr>
            <a:lstStyle/>
            <a:p>
              <a:r>
                <a:rPr lang="en-US" sz="2800" dirty="0">
                  <a:solidFill>
                    <a:schemeClr val="bg1"/>
                  </a:solidFill>
                  <a:latin typeface="+mn-lt"/>
                </a:rPr>
                <a:t>M</a:t>
              </a:r>
              <a:r>
                <a:rPr lang="en-US" sz="2800" b="0" i="0" u="none" strike="noStrike" dirty="0">
                  <a:solidFill>
                    <a:schemeClr val="bg1"/>
                  </a:solidFill>
                  <a:effectLst/>
                  <a:latin typeface="+mn-lt"/>
                </a:rPr>
                <a:t>ain hippo trails were nearly straight, whereas the river channels had higher sinuosity (low radius of curvature, R</a:t>
              </a:r>
              <a:r>
                <a:rPr lang="en-US" sz="2800" b="0" i="0" u="none" strike="noStrike" baseline="-25000" dirty="0">
                  <a:solidFill>
                    <a:schemeClr val="bg1"/>
                  </a:solidFill>
                  <a:effectLst/>
                  <a:latin typeface="+mn-lt"/>
                </a:rPr>
                <a:t>C</a:t>
              </a:r>
              <a:r>
                <a:rPr lang="en-US" sz="2800" b="0" i="0" u="none" strike="noStrike" dirty="0">
                  <a:solidFill>
                    <a:schemeClr val="bg1"/>
                  </a:solidFill>
                  <a:effectLst/>
                  <a:latin typeface="+mn-lt"/>
                </a:rPr>
                <a:t>).</a:t>
              </a:r>
              <a:endParaRPr lang="en-US" sz="2800" dirty="0">
                <a:solidFill>
                  <a:schemeClr val="bg1"/>
                </a:solidFill>
                <a:latin typeface="+mn-lt"/>
              </a:endParaRPr>
            </a:p>
          </p:txBody>
        </p:sp>
      </p:grpSp>
      <p:grpSp>
        <p:nvGrpSpPr>
          <p:cNvPr id="10" name="Group 9">
            <a:extLst>
              <a:ext uri="{FF2B5EF4-FFF2-40B4-BE49-F238E27FC236}">
                <a16:creationId xmlns:a16="http://schemas.microsoft.com/office/drawing/2014/main" id="{63A5649F-CA0C-4572-8ADE-D92FDBF9977B}"/>
              </a:ext>
            </a:extLst>
          </p:cNvPr>
          <p:cNvGrpSpPr/>
          <p:nvPr/>
        </p:nvGrpSpPr>
        <p:grpSpPr>
          <a:xfrm>
            <a:off x="43149811" y="620426"/>
            <a:ext cx="6556375" cy="3995737"/>
            <a:chOff x="43959117" y="771851"/>
            <a:chExt cx="6556375" cy="3995737"/>
          </a:xfrm>
        </p:grpSpPr>
        <p:sp>
          <p:nvSpPr>
            <p:cNvPr id="112" name="Teardrop 6"/>
            <p:cNvSpPr>
              <a:spLocks/>
            </p:cNvSpPr>
            <p:nvPr/>
          </p:nvSpPr>
          <p:spPr bwMode="auto">
            <a:xfrm rot="2532000" flipV="1">
              <a:off x="46330842" y="771851"/>
              <a:ext cx="1720850" cy="1776412"/>
            </a:xfrm>
            <a:custGeom>
              <a:avLst/>
              <a:gdLst>
                <a:gd name="T0" fmla="*/ 0 w 571500"/>
                <a:gd name="T1" fmla="*/ 2147483647 h 571500"/>
                <a:gd name="T2" fmla="*/ 2147483647 w 571500"/>
                <a:gd name="T3" fmla="*/ 0 h 571500"/>
                <a:gd name="T4" fmla="*/ 2147483647 w 571500"/>
                <a:gd name="T5" fmla="*/ 0 h 571500"/>
                <a:gd name="T6" fmla="*/ 2147483647 w 571500"/>
                <a:gd name="T7" fmla="*/ 2147483647 h 571500"/>
                <a:gd name="T8" fmla="*/ 2147483647 w 571500"/>
                <a:gd name="T9" fmla="*/ 2147483647 h 571500"/>
                <a:gd name="T10" fmla="*/ 0 w 571500"/>
                <a:gd name="T11" fmla="*/ 2147483647 h 571500"/>
                <a:gd name="T12" fmla="*/ 0 60000 65536"/>
                <a:gd name="T13" fmla="*/ 0 60000 65536"/>
                <a:gd name="T14" fmla="*/ 0 60000 65536"/>
                <a:gd name="T15" fmla="*/ 0 60000 65536"/>
                <a:gd name="T16" fmla="*/ 0 60000 65536"/>
                <a:gd name="T17" fmla="*/ 0 60000 65536"/>
                <a:gd name="T18" fmla="*/ 0 w 571500"/>
                <a:gd name="T19" fmla="*/ 0 h 571500"/>
                <a:gd name="T20" fmla="*/ 571500 w 571500"/>
                <a:gd name="T21" fmla="*/ 571500 h 571500"/>
              </a:gdLst>
              <a:ahLst/>
              <a:cxnLst>
                <a:cxn ang="T12">
                  <a:pos x="T0" y="T1"/>
                </a:cxn>
                <a:cxn ang="T13">
                  <a:pos x="T2" y="T3"/>
                </a:cxn>
                <a:cxn ang="T14">
                  <a:pos x="T4" y="T5"/>
                </a:cxn>
                <a:cxn ang="T15">
                  <a:pos x="T6" y="T7"/>
                </a:cxn>
                <a:cxn ang="T16">
                  <a:pos x="T8" y="T9"/>
                </a:cxn>
                <a:cxn ang="T17">
                  <a:pos x="T10" y="T11"/>
                </a:cxn>
              </a:cxnLst>
              <a:rect l="T18" t="T19" r="T20" b="T21"/>
              <a:pathLst>
                <a:path w="571500" h="571500">
                  <a:moveTo>
                    <a:pt x="0" y="285750"/>
                  </a:moveTo>
                  <a:cubicBezTo>
                    <a:pt x="0" y="127935"/>
                    <a:pt x="127935" y="0"/>
                    <a:pt x="285750" y="0"/>
                  </a:cubicBezTo>
                  <a:lnTo>
                    <a:pt x="571500" y="0"/>
                  </a:lnTo>
                  <a:lnTo>
                    <a:pt x="571500" y="285750"/>
                  </a:lnTo>
                  <a:cubicBezTo>
                    <a:pt x="571500" y="443565"/>
                    <a:pt x="443565" y="571500"/>
                    <a:pt x="285750" y="571500"/>
                  </a:cubicBezTo>
                  <a:cubicBezTo>
                    <a:pt x="127935" y="571500"/>
                    <a:pt x="0" y="443565"/>
                    <a:pt x="0" y="285750"/>
                  </a:cubicBezTo>
                  <a:close/>
                </a:path>
              </a:pathLst>
            </a:custGeom>
            <a:solidFill>
              <a:srgbClr val="88314D"/>
            </a:solidFill>
            <a:ln>
              <a:noFill/>
            </a:ln>
          </p:spPr>
          <p:txBody>
            <a:bodyPr anchor="ctr"/>
            <a:lstStyle/>
            <a:p>
              <a:endParaRPr lang="en-US" dirty="0"/>
            </a:p>
          </p:txBody>
        </p:sp>
        <p:sp>
          <p:nvSpPr>
            <p:cNvPr id="113" name="Rectangle 178"/>
            <p:cNvSpPr>
              <a:spLocks noChangeArrowheads="1"/>
            </p:cNvSpPr>
            <p:nvPr/>
          </p:nvSpPr>
          <p:spPr bwMode="auto">
            <a:xfrm>
              <a:off x="43959117" y="1335413"/>
              <a:ext cx="6556375" cy="343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6600" b="1" i="1" dirty="0">
                  <a:solidFill>
                    <a:srgbClr val="FFFFFF"/>
                  </a:solidFill>
                  <a:latin typeface="Gisha" panose="020B0604020202020204" pitchFamily="34" charset="-79"/>
                  <a:cs typeface="Gisha" panose="020B0604020202020204" pitchFamily="34" charset="-79"/>
                </a:rPr>
                <a:t>hippo zoogeo</a:t>
              </a:r>
            </a:p>
            <a:p>
              <a:pPr algn="ctr"/>
              <a:r>
                <a:rPr lang="en-US" sz="3600" b="1" i="1" dirty="0">
                  <a:solidFill>
                    <a:srgbClr val="FFFFFF"/>
                  </a:solidFill>
                  <a:latin typeface="Gisha" panose="020B0604020202020204" pitchFamily="34" charset="-79"/>
                  <a:cs typeface="Gisha" panose="020B0604020202020204" pitchFamily="34" charset="-79"/>
                </a:rPr>
                <a:t>morphology</a:t>
              </a:r>
            </a:p>
            <a:p>
              <a:pPr algn="ctr"/>
              <a:r>
                <a:rPr lang="en-US" sz="2800" i="1" dirty="0">
                  <a:solidFill>
                    <a:srgbClr val="FFFFFF"/>
                  </a:solidFill>
                  <a:latin typeface="Gisha" panose="020B0604020202020204" pitchFamily="34" charset="-79"/>
                  <a:cs typeface="Gisha" panose="020B0604020202020204" pitchFamily="34" charset="-79"/>
                </a:rPr>
                <a:t>research group</a:t>
              </a:r>
            </a:p>
          </p:txBody>
        </p:sp>
        <p:pic>
          <p:nvPicPr>
            <p:cNvPr id="1026" name="Picture 2" descr="Hippo, Black, Dark, Hippopotamus, Wildlife, Silhouette, Outline, Background,  Art, Roaring, White, Painting, Animal | PixCove">
              <a:extLst>
                <a:ext uri="{FF2B5EF4-FFF2-40B4-BE49-F238E27FC236}">
                  <a16:creationId xmlns:a16="http://schemas.microsoft.com/office/drawing/2014/main" id="{52D9FE33-2705-474B-99A6-7598BB313362}"/>
                </a:ext>
              </a:extLst>
            </p:cNvPr>
            <p:cNvPicPr>
              <a:picLocks noChangeAspect="1" noChangeArrowheads="1"/>
            </p:cNvPicPr>
            <p:nvPr/>
          </p:nvPicPr>
          <p:blipFill>
            <a:blip r:embed="rId11">
              <a:lum bright="70000" contrast="-70000"/>
              <a:extLst>
                <a:ext uri="{BEBA8EAE-BF5A-486C-A8C5-ECC9F3942E4B}">
                  <a14:imgProps xmlns:a14="http://schemas.microsoft.com/office/drawing/2010/main">
                    <a14:imgLayer r:embed="rId12">
                      <a14:imgEffect>
                        <a14:backgroundRemoval t="7512" b="90376" l="7383" r="93121">
                          <a14:foregroundMark x1="11913" y1="45305" x2="9228" y2="45775"/>
                          <a14:foregroundMark x1="9228" y1="45775" x2="7718" y2="47418"/>
                          <a14:foregroundMark x1="7718" y1="47418" x2="7383" y2="48357"/>
                          <a14:foregroundMark x1="90268" y1="42723" x2="89933" y2="42488"/>
                          <a14:foregroundMark x1="91107" y1="18545" x2="88591" y2="16432"/>
                          <a14:foregroundMark x1="85067" y1="7746" x2="83893" y2="10798"/>
                          <a14:foregroundMark x1="92617" y1="42488" x2="89933" y2="42488"/>
                          <a14:foregroundMark x1="93121" y1="19249" x2="93121" y2="19249"/>
                          <a14:foregroundMark x1="93121" y1="42488" x2="93121" y2="42488"/>
                          <a14:foregroundMark x1="63423" y1="90376" x2="63423" y2="90376"/>
                        </a14:backgroundRemoval>
                      </a14:imgEffect>
                    </a14:imgLayer>
                  </a14:imgProps>
                </a:ext>
                <a:ext uri="{28A0092B-C50C-407E-A947-70E740481C1C}">
                  <a14:useLocalDpi xmlns:a14="http://schemas.microsoft.com/office/drawing/2010/main" val="0"/>
                </a:ext>
              </a:extLst>
            </a:blip>
            <a:srcRect/>
            <a:stretch>
              <a:fillRect/>
            </a:stretch>
          </p:blipFill>
          <p:spPr bwMode="auto">
            <a:xfrm>
              <a:off x="46442912" y="1051085"/>
              <a:ext cx="1516935" cy="10842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7F6B16DF-4786-4FE4-9A56-4C92E1A80039}"/>
              </a:ext>
            </a:extLst>
          </p:cNvPr>
          <p:cNvGrpSpPr/>
          <p:nvPr/>
        </p:nvGrpSpPr>
        <p:grpSpPr>
          <a:xfrm>
            <a:off x="25252925" y="17825966"/>
            <a:ext cx="9797528" cy="6495941"/>
            <a:chOff x="15865424" y="18544062"/>
            <a:chExt cx="9218639" cy="6495941"/>
          </a:xfrm>
        </p:grpSpPr>
        <p:sp>
          <p:nvSpPr>
            <p:cNvPr id="87" name="TextBox 86">
              <a:extLst>
                <a:ext uri="{FF2B5EF4-FFF2-40B4-BE49-F238E27FC236}">
                  <a16:creationId xmlns:a16="http://schemas.microsoft.com/office/drawing/2014/main" id="{C2555C66-EAC8-46F7-92E4-5920619C7597}"/>
                </a:ext>
              </a:extLst>
            </p:cNvPr>
            <p:cNvSpPr txBox="1"/>
            <p:nvPr/>
          </p:nvSpPr>
          <p:spPr>
            <a:xfrm>
              <a:off x="15920762" y="24085896"/>
              <a:ext cx="9163301" cy="954107"/>
            </a:xfrm>
            <a:prstGeom prst="rect">
              <a:avLst/>
            </a:prstGeom>
            <a:noFill/>
          </p:spPr>
          <p:txBody>
            <a:bodyPr wrap="square">
              <a:spAutoFit/>
            </a:bodyPr>
            <a:lstStyle/>
            <a:p>
              <a:r>
                <a:rPr lang="en-US" sz="2800" dirty="0">
                  <a:solidFill>
                    <a:schemeClr val="bg1"/>
                  </a:solidFill>
                  <a:latin typeface="+mn-lt"/>
                </a:rPr>
                <a:t>The main trails had a much smaller average sinuosity than the river channels identified in the study area</a:t>
              </a:r>
            </a:p>
          </p:txBody>
        </p:sp>
        <p:graphicFrame>
          <p:nvGraphicFramePr>
            <p:cNvPr id="83" name="Chart 82">
              <a:extLst>
                <a:ext uri="{FF2B5EF4-FFF2-40B4-BE49-F238E27FC236}">
                  <a16:creationId xmlns:a16="http://schemas.microsoft.com/office/drawing/2014/main" id="{C6F72321-0D6F-46D0-90CA-30A9693B8D2F}"/>
                </a:ext>
              </a:extLst>
            </p:cNvPr>
            <p:cNvGraphicFramePr>
              <a:graphicFrameLocks/>
            </p:cNvGraphicFramePr>
            <p:nvPr>
              <p:extLst>
                <p:ext uri="{D42A27DB-BD31-4B8C-83A1-F6EECF244321}">
                  <p14:modId xmlns:p14="http://schemas.microsoft.com/office/powerpoint/2010/main" val="909150541"/>
                </p:ext>
              </p:extLst>
            </p:nvPr>
          </p:nvGraphicFramePr>
          <p:xfrm>
            <a:off x="15865424" y="18544062"/>
            <a:ext cx="9144302" cy="5262563"/>
          </p:xfrm>
          <a:graphic>
            <a:graphicData uri="http://schemas.openxmlformats.org/drawingml/2006/chart">
              <c:chart xmlns:c="http://schemas.openxmlformats.org/drawingml/2006/chart" xmlns:r="http://schemas.openxmlformats.org/officeDocument/2006/relationships" r:id="rId13"/>
            </a:graphicData>
          </a:graphic>
        </p:graphicFrame>
      </p:grpSp>
      <p:sp>
        <p:nvSpPr>
          <p:cNvPr id="14" name="Oval 13">
            <a:extLst>
              <a:ext uri="{FF2B5EF4-FFF2-40B4-BE49-F238E27FC236}">
                <a16:creationId xmlns:a16="http://schemas.microsoft.com/office/drawing/2014/main" id="{EA323BC2-A35C-4E8C-B669-86DDDB1FB91A}"/>
              </a:ext>
            </a:extLst>
          </p:cNvPr>
          <p:cNvSpPr/>
          <p:nvPr/>
        </p:nvSpPr>
        <p:spPr bwMode="auto">
          <a:xfrm>
            <a:off x="17274644" y="10181338"/>
            <a:ext cx="228600" cy="19812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solidFill>
                  <a:srgbClr val="FF0000"/>
                </a:solidFill>
              </a:ln>
              <a:solidFill>
                <a:srgbClr val="FF0000"/>
              </a:solidFill>
              <a:effectLst/>
              <a:latin typeface="Times New Roman" pitchFamily="18" charset="0"/>
            </a:endParaRPr>
          </a:p>
        </p:txBody>
      </p:sp>
      <p:sp>
        <p:nvSpPr>
          <p:cNvPr id="111" name="TextBox 110">
            <a:extLst>
              <a:ext uri="{FF2B5EF4-FFF2-40B4-BE49-F238E27FC236}">
                <a16:creationId xmlns:a16="http://schemas.microsoft.com/office/drawing/2014/main" id="{836D99FE-4224-BB4A-894E-4ED56D8BF2B5}"/>
              </a:ext>
            </a:extLst>
          </p:cNvPr>
          <p:cNvSpPr txBox="1"/>
          <p:nvPr/>
        </p:nvSpPr>
        <p:spPr>
          <a:xfrm>
            <a:off x="45607" y="717387"/>
            <a:ext cx="3800755" cy="923330"/>
          </a:xfrm>
          <a:prstGeom prst="rect">
            <a:avLst/>
          </a:prstGeom>
          <a:noFill/>
        </p:spPr>
        <p:txBody>
          <a:bodyPr wrap="square" rtlCol="0">
            <a:spAutoFit/>
          </a:bodyPr>
          <a:lstStyle/>
          <a:p>
            <a:pPr algn="ctr"/>
            <a:r>
              <a:rPr lang="en-US" sz="5400" b="1" i="0" dirty="0">
                <a:solidFill>
                  <a:schemeClr val="bg1"/>
                </a:solidFill>
                <a:effectLst/>
                <a:latin typeface="+mn-lt"/>
              </a:rPr>
              <a:t>15-8</a:t>
            </a:r>
          </a:p>
        </p:txBody>
      </p:sp>
      <p:pic>
        <p:nvPicPr>
          <p:cNvPr id="15" name="Picture 14">
            <a:extLst>
              <a:ext uri="{FF2B5EF4-FFF2-40B4-BE49-F238E27FC236}">
                <a16:creationId xmlns:a16="http://schemas.microsoft.com/office/drawing/2014/main" id="{79CCCC10-68A7-654B-AB1A-57C1F52BD337}"/>
              </a:ext>
            </a:extLst>
          </p:cNvPr>
          <p:cNvPicPr>
            <a:picLocks noChangeAspect="1"/>
          </p:cNvPicPr>
          <p:nvPr/>
        </p:nvPicPr>
        <p:blipFill>
          <a:blip r:embed="rId14"/>
          <a:stretch>
            <a:fillRect/>
          </a:stretch>
        </p:blipFill>
        <p:spPr>
          <a:xfrm>
            <a:off x="5698056" y="25320486"/>
            <a:ext cx="3231148" cy="2342229"/>
          </a:xfrm>
          <a:prstGeom prst="rect">
            <a:avLst/>
          </a:prstGeom>
          <a:solidFill>
            <a:schemeClr val="bg1"/>
          </a:solidFill>
          <a:ln>
            <a:solidFill>
              <a:schemeClr val="bg1"/>
            </a:solidFill>
          </a:ln>
        </p:spPr>
      </p:pic>
      <p:pic>
        <p:nvPicPr>
          <p:cNvPr id="24" name="Picture 23">
            <a:extLst>
              <a:ext uri="{FF2B5EF4-FFF2-40B4-BE49-F238E27FC236}">
                <a16:creationId xmlns:a16="http://schemas.microsoft.com/office/drawing/2014/main" id="{E2079BED-F011-6343-85F6-D264C4006AE7}"/>
              </a:ext>
            </a:extLst>
          </p:cNvPr>
          <p:cNvPicPr>
            <a:picLocks noChangeAspect="1"/>
          </p:cNvPicPr>
          <p:nvPr/>
        </p:nvPicPr>
        <p:blipFill>
          <a:blip r:embed="rId15"/>
          <a:stretch>
            <a:fillRect/>
          </a:stretch>
        </p:blipFill>
        <p:spPr>
          <a:xfrm>
            <a:off x="13255362" y="7067069"/>
            <a:ext cx="10141772" cy="8033651"/>
          </a:xfrm>
          <a:prstGeom prst="rect">
            <a:avLst/>
          </a:prstGeom>
        </p:spPr>
      </p:pic>
      <p:pic>
        <p:nvPicPr>
          <p:cNvPr id="21" name="Picture 20">
            <a:extLst>
              <a:ext uri="{FF2B5EF4-FFF2-40B4-BE49-F238E27FC236}">
                <a16:creationId xmlns:a16="http://schemas.microsoft.com/office/drawing/2014/main" id="{BCB9FEF9-CB19-694A-B258-49442A69FD52}"/>
              </a:ext>
            </a:extLst>
          </p:cNvPr>
          <p:cNvPicPr>
            <a:picLocks noChangeAspect="1"/>
          </p:cNvPicPr>
          <p:nvPr/>
        </p:nvPicPr>
        <p:blipFill>
          <a:blip r:embed="rId16"/>
          <a:stretch>
            <a:fillRect/>
          </a:stretch>
        </p:blipFill>
        <p:spPr>
          <a:xfrm>
            <a:off x="20052720" y="5670148"/>
            <a:ext cx="3096743" cy="3405453"/>
          </a:xfrm>
          <a:prstGeom prst="rect">
            <a:avLst/>
          </a:prstGeom>
        </p:spPr>
      </p:pic>
      <p:sp>
        <p:nvSpPr>
          <p:cNvPr id="28" name="Oval 27">
            <a:extLst>
              <a:ext uri="{FF2B5EF4-FFF2-40B4-BE49-F238E27FC236}">
                <a16:creationId xmlns:a16="http://schemas.microsoft.com/office/drawing/2014/main" id="{2D93EF34-31F7-E14A-979F-1C5FF75F542A}"/>
              </a:ext>
            </a:extLst>
          </p:cNvPr>
          <p:cNvSpPr/>
          <p:nvPr/>
        </p:nvSpPr>
        <p:spPr bwMode="auto">
          <a:xfrm>
            <a:off x="16066293" y="10128596"/>
            <a:ext cx="489213" cy="418091"/>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3" name="Rectangle 32">
            <a:extLst>
              <a:ext uri="{FF2B5EF4-FFF2-40B4-BE49-F238E27FC236}">
                <a16:creationId xmlns:a16="http://schemas.microsoft.com/office/drawing/2014/main" id="{664903D4-88FF-8C40-B46E-FD7782FABE1B}"/>
              </a:ext>
            </a:extLst>
          </p:cNvPr>
          <p:cNvSpPr/>
          <p:nvPr/>
        </p:nvSpPr>
        <p:spPr bwMode="auto">
          <a:xfrm>
            <a:off x="24075668" y="11582502"/>
            <a:ext cx="1476732"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21" name="TextBox 9">
            <a:extLst>
              <a:ext uri="{FF2B5EF4-FFF2-40B4-BE49-F238E27FC236}">
                <a16:creationId xmlns:a16="http://schemas.microsoft.com/office/drawing/2014/main" id="{7258CF36-D47F-EF49-8181-9BBE50035CF5}"/>
              </a:ext>
            </a:extLst>
          </p:cNvPr>
          <p:cNvSpPr txBox="1">
            <a:spLocks noChangeArrowheads="1"/>
          </p:cNvSpPr>
          <p:nvPr/>
        </p:nvSpPr>
        <p:spPr bwMode="auto">
          <a:xfrm>
            <a:off x="24304253" y="10982267"/>
            <a:ext cx="229944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just"/>
            <a:r>
              <a:rPr lang="en-US" sz="2800" b="0" i="0" dirty="0">
                <a:solidFill>
                  <a:schemeClr val="bg1"/>
                </a:solidFill>
                <a:effectLst/>
                <a:latin typeface="Arial" panose="020B0604020202020204" pitchFamily="34" charset="0"/>
                <a:cs typeface="Arial" panose="020B0604020202020204" pitchFamily="34" charset="0"/>
              </a:rPr>
              <a:t>1 km</a:t>
            </a:r>
            <a:endParaRPr lang="en-US" altLang="en-US" sz="3600"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22" name="Rectangle 121">
            <a:extLst>
              <a:ext uri="{FF2B5EF4-FFF2-40B4-BE49-F238E27FC236}">
                <a16:creationId xmlns:a16="http://schemas.microsoft.com/office/drawing/2014/main" id="{908472E9-224B-0F40-8163-C329B5C29523}"/>
              </a:ext>
            </a:extLst>
          </p:cNvPr>
          <p:cNvSpPr/>
          <p:nvPr/>
        </p:nvSpPr>
        <p:spPr bwMode="auto">
          <a:xfrm>
            <a:off x="43384082" y="15647128"/>
            <a:ext cx="1900058" cy="501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23" name="TextBox 9">
            <a:extLst>
              <a:ext uri="{FF2B5EF4-FFF2-40B4-BE49-F238E27FC236}">
                <a16:creationId xmlns:a16="http://schemas.microsoft.com/office/drawing/2014/main" id="{0397E2BB-BB1A-A949-A4DA-20272A500E63}"/>
              </a:ext>
            </a:extLst>
          </p:cNvPr>
          <p:cNvSpPr txBox="1">
            <a:spLocks noChangeArrowheads="1"/>
          </p:cNvSpPr>
          <p:nvPr/>
        </p:nvSpPr>
        <p:spPr bwMode="auto">
          <a:xfrm>
            <a:off x="43763035" y="15041906"/>
            <a:ext cx="229944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just"/>
            <a:r>
              <a:rPr lang="en-US" sz="2800" b="0" i="0" dirty="0">
                <a:solidFill>
                  <a:schemeClr val="bg1"/>
                </a:solidFill>
                <a:effectLst/>
                <a:latin typeface="Arial" panose="020B0604020202020204" pitchFamily="34" charset="0"/>
                <a:cs typeface="Arial" panose="020B0604020202020204" pitchFamily="34" charset="0"/>
              </a:rPr>
              <a:t>1 km</a:t>
            </a:r>
            <a:endParaRPr lang="en-US" altLang="en-US" sz="3600"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pic>
        <p:nvPicPr>
          <p:cNvPr id="9" name="Picture 8">
            <a:extLst>
              <a:ext uri="{FF2B5EF4-FFF2-40B4-BE49-F238E27FC236}">
                <a16:creationId xmlns:a16="http://schemas.microsoft.com/office/drawing/2014/main" id="{06F7537C-D43D-684B-9761-50BAFDC52EFE}"/>
              </a:ext>
            </a:extLst>
          </p:cNvPr>
          <p:cNvPicPr>
            <a:picLocks noChangeAspect="1"/>
          </p:cNvPicPr>
          <p:nvPr/>
        </p:nvPicPr>
        <p:blipFill>
          <a:blip r:embed="rId17"/>
          <a:stretch>
            <a:fillRect/>
          </a:stretch>
        </p:blipFill>
        <p:spPr>
          <a:xfrm>
            <a:off x="14881208" y="5346941"/>
            <a:ext cx="3366215" cy="2241952"/>
          </a:xfrm>
          <a:prstGeom prst="rect">
            <a:avLst/>
          </a:prstGeom>
          <a:ln>
            <a:solidFill>
              <a:schemeClr val="bg1"/>
            </a:solidFill>
          </a:ln>
        </p:spPr>
      </p:pic>
      <p:pic>
        <p:nvPicPr>
          <p:cNvPr id="16" name="Picture 15">
            <a:extLst>
              <a:ext uri="{FF2B5EF4-FFF2-40B4-BE49-F238E27FC236}">
                <a16:creationId xmlns:a16="http://schemas.microsoft.com/office/drawing/2014/main" id="{AB72FA67-B198-E945-867D-90A42D76D24E}"/>
              </a:ext>
            </a:extLst>
          </p:cNvPr>
          <p:cNvPicPr>
            <a:picLocks noChangeAspect="1"/>
          </p:cNvPicPr>
          <p:nvPr/>
        </p:nvPicPr>
        <p:blipFill>
          <a:blip r:embed="rId18"/>
          <a:stretch>
            <a:fillRect/>
          </a:stretch>
        </p:blipFill>
        <p:spPr>
          <a:xfrm>
            <a:off x="34021933" y="26176013"/>
            <a:ext cx="2883463" cy="1914800"/>
          </a:xfrm>
          <a:prstGeom prst="rect">
            <a:avLst/>
          </a:prstGeom>
          <a:ln>
            <a:solidFill>
              <a:schemeClr val="bg1"/>
            </a:solidFill>
          </a:ln>
        </p:spPr>
      </p:pic>
      <p:pic>
        <p:nvPicPr>
          <p:cNvPr id="18" name="Picture 17">
            <a:extLst>
              <a:ext uri="{FF2B5EF4-FFF2-40B4-BE49-F238E27FC236}">
                <a16:creationId xmlns:a16="http://schemas.microsoft.com/office/drawing/2014/main" id="{8BE039B7-066E-D446-9931-001315D543EE}"/>
              </a:ext>
            </a:extLst>
          </p:cNvPr>
          <p:cNvPicPr>
            <a:picLocks noChangeAspect="1"/>
          </p:cNvPicPr>
          <p:nvPr/>
        </p:nvPicPr>
        <p:blipFill>
          <a:blip r:embed="rId19"/>
          <a:stretch>
            <a:fillRect/>
          </a:stretch>
        </p:blipFill>
        <p:spPr>
          <a:xfrm>
            <a:off x="33271817" y="8919810"/>
            <a:ext cx="4296286" cy="2417571"/>
          </a:xfrm>
          <a:prstGeom prst="rect">
            <a:avLst/>
          </a:prstGeom>
          <a:ln>
            <a:solidFill>
              <a:schemeClr val="bg1"/>
            </a:solidFill>
          </a:ln>
        </p:spPr>
      </p:pic>
      <p:pic>
        <p:nvPicPr>
          <p:cNvPr id="22" name="Picture 21">
            <a:extLst>
              <a:ext uri="{FF2B5EF4-FFF2-40B4-BE49-F238E27FC236}">
                <a16:creationId xmlns:a16="http://schemas.microsoft.com/office/drawing/2014/main" id="{DAA4060D-A62E-7A47-A1CF-7CE86BD2ED0D}"/>
              </a:ext>
            </a:extLst>
          </p:cNvPr>
          <p:cNvPicPr>
            <a:picLocks noChangeAspect="1"/>
          </p:cNvPicPr>
          <p:nvPr/>
        </p:nvPicPr>
        <p:blipFill>
          <a:blip r:embed="rId20">
            <a:extLst>
              <a:ext uri="{BEBA8EAE-BF5A-486C-A8C5-ECC9F3942E4B}">
                <a14:imgProps xmlns:a14="http://schemas.microsoft.com/office/drawing/2010/main">
                  <a14:imgLayer>
                    <a14:imgEffect>
                      <a14:brightnessContrast bright="40000" contrast="-40000"/>
                    </a14:imgEffect>
                  </a14:imgLayer>
                </a14:imgProps>
              </a:ext>
            </a:extLst>
          </a:blip>
          <a:stretch>
            <a:fillRect/>
          </a:stretch>
        </p:blipFill>
        <p:spPr>
          <a:xfrm rot="10800000">
            <a:off x="17043090" y="25992030"/>
            <a:ext cx="4081028" cy="1962114"/>
          </a:xfrm>
          <a:prstGeom prst="rect">
            <a:avLst/>
          </a:prstGeom>
          <a:ln>
            <a:solidFill>
              <a:schemeClr val="bg1"/>
            </a:solidFill>
          </a:ln>
        </p:spPr>
      </p:pic>
      <p:sp>
        <p:nvSpPr>
          <p:cNvPr id="32" name="Bent Arrow 31">
            <a:extLst>
              <a:ext uri="{FF2B5EF4-FFF2-40B4-BE49-F238E27FC236}">
                <a16:creationId xmlns:a16="http://schemas.microsoft.com/office/drawing/2014/main" id="{04E2195C-2AD4-6249-A68E-C2C3C00772D5}"/>
              </a:ext>
            </a:extLst>
          </p:cNvPr>
          <p:cNvSpPr/>
          <p:nvPr/>
        </p:nvSpPr>
        <p:spPr bwMode="auto">
          <a:xfrm rot="5400000">
            <a:off x="20735969" y="27084840"/>
            <a:ext cx="909457" cy="1292490"/>
          </a:xfrm>
          <a:prstGeom prst="bentArrow">
            <a:avLst>
              <a:gd name="adj1" fmla="val 15543"/>
              <a:gd name="adj2" fmla="val 16725"/>
              <a:gd name="adj3" fmla="val 46923"/>
              <a:gd name="adj4" fmla="val 34034"/>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8" name="Bent Arrow 117">
            <a:extLst>
              <a:ext uri="{FF2B5EF4-FFF2-40B4-BE49-F238E27FC236}">
                <a16:creationId xmlns:a16="http://schemas.microsoft.com/office/drawing/2014/main" id="{939EAE93-18F8-184A-B658-E6179590D707}"/>
              </a:ext>
            </a:extLst>
          </p:cNvPr>
          <p:cNvSpPr/>
          <p:nvPr/>
        </p:nvSpPr>
        <p:spPr bwMode="auto">
          <a:xfrm rot="5400000" flipV="1">
            <a:off x="16311804" y="26175574"/>
            <a:ext cx="751514" cy="2558862"/>
          </a:xfrm>
          <a:prstGeom prst="bentArrow">
            <a:avLst>
              <a:gd name="adj1" fmla="val 9211"/>
              <a:gd name="adj2" fmla="val 16725"/>
              <a:gd name="adj3" fmla="val 46041"/>
              <a:gd name="adj4" fmla="val 42157"/>
            </a:avLst>
          </a:prstGeom>
          <a:solidFill>
            <a:schemeClr val="accent5">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83271645"/>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8045</TotalTime>
  <Words>1326</Words>
  <Application>Microsoft Macintosh PowerPoint</Application>
  <PresentationFormat>Custom</PresentationFormat>
  <Paragraphs>67</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 Unicode MS</vt:lpstr>
      <vt:lpstr>MS PGothic</vt:lpstr>
      <vt:lpstr>Arial</vt:lpstr>
      <vt:lpstr>Calibri</vt:lpstr>
      <vt:lpstr>Gisha</vt:lpstr>
      <vt:lpstr>Times New Roman</vt:lpstr>
      <vt:lpstr>Default Design</vt:lpstr>
      <vt:lpstr>PowerPoint Presentation</vt:lpstr>
    </vt:vector>
  </TitlesOfParts>
  <Company>WHOI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Ilya Buynevich</dc:creator>
  <cp:lastModifiedBy>Microsoft Office User</cp:lastModifiedBy>
  <cp:revision>946</cp:revision>
  <cp:lastPrinted>2015-03-16T14:24:32Z</cp:lastPrinted>
  <dcterms:created xsi:type="dcterms:W3CDTF">2013-02-17T18:55:43Z</dcterms:created>
  <dcterms:modified xsi:type="dcterms:W3CDTF">2021-02-24T02:14:17Z</dcterms:modified>
</cp:coreProperties>
</file>