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4" r:id="rId4"/>
    <p:sldId id="279" r:id="rId5"/>
    <p:sldId id="259" r:id="rId6"/>
    <p:sldId id="270" r:id="rId7"/>
    <p:sldId id="265" r:id="rId8"/>
    <p:sldId id="264" r:id="rId9"/>
    <p:sldId id="275" r:id="rId10"/>
    <p:sldId id="266" r:id="rId11"/>
    <p:sldId id="269" r:id="rId12"/>
    <p:sldId id="267" r:id="rId13"/>
    <p:sldId id="263" r:id="rId14"/>
    <p:sldId id="261" r:id="rId15"/>
    <p:sldId id="260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0000"/>
    <a:srgbClr val="E1E4B1"/>
    <a:srgbClr val="B4FF00"/>
    <a:srgbClr val="5D9A5A"/>
    <a:srgbClr val="3F6F4A"/>
    <a:srgbClr val="2089CA"/>
    <a:srgbClr val="2489C9"/>
    <a:srgbClr val="FF40FF"/>
    <a:srgbClr val="FF1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8"/>
    <p:restoredTop sz="94505"/>
  </p:normalViewPr>
  <p:slideViewPr>
    <p:cSldViewPr snapToGrid="0" snapToObjects="1">
      <p:cViewPr varScale="1">
        <p:scale>
          <a:sx n="120" d="100"/>
          <a:sy n="120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01:32:45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24575,'1'4'0,"0"-1"0,0-1 0,-1-1 0,0 1 0,0-1 0,1 0 0,-1 1 0,0-1 0,0 1 0,0 0 0,0 0 0,0 0 0,1 0 0,-1 0 0,0 0 0,0-1 0,0 0 0,0 1 0,0-1 0,0 0 0,0 1 0,1-1 0,-1 0 0,0 1 0,0-1 0,0 1 0,0-1 0,0 0 0,0 1 0,0-1 0,0 1 0,0-1 0,0 0 0,0 1 0,0 0 0,0 1 0,0 0 0,1-1 0,-1 1 0,0 0 0,0 0 0,1 0 0,-1 0 0,0-1 0,0 0 0,0-1 0,0 3 0,0-3 0,1 3 0,-1-2 0,0 2 0,0-2 0,0 2 0,0-3 0,0 2 0,1-1 0,-1 1 0,0-1 0,0 0 0,0-1 0,0 1 0,0-1 0,0 2 0,0-1 0,0 1 0,0-1 0,0 1 0,0-1 0,0 1 0,0 0 0,0 1 0,0-1 0,0 1 0,0-3 0,0 1 0,0-1 0,0 0 0,0 1 0,0 0 0,0 0 0,0 1 0,0 0 0,0 0 0,0-1 0,0 0 0,0 0 0,0-1 0,0 0 0,0 2 0,0-2 0,-1 2 0,1-2 0,0 1 0,0-1 0,0 2 0,-1-1 0,1 2 0,-1-2 0,1 1 0,0-1 0,-1 0 0,1 0 0,0 1 0,-1-1 0,1 0 0,0 0 0,0 1 0,0-1 0,0 1 0,-1-1 0,1 2 0,0-2 0,0 2 0,0-1 0,0-1 0,0 1 0,0-1 0,0-1 0,-1 1 0,1 0 0,0 1 0,-1-1 0,1 2 0,0-2 0,-1 2 0,1-1 0,0 0 0,0-1 0,0 2 0,0-2 0,0 1 0,0-2 0,0 2 0,0-2 0,0 0 0,0 1 0,0-1 0,0 1 0,0-1 0,-1 0 0,1 1 0,0-1 0,-1 0 0,1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01:33:01.53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 0 24575,'3'2'0,"-1"-1"0,-1 0 0,0-1 0,1 1 0,-1-1 0,4 2 0,-3-1 0,3 2 0,-3-2 0,-1-1 0,0 1 0,1 0 0,1 0 0,0 1 0,2 0 0,-1 0 0,-2-1 0,0 0 0,-1-1 0,1 1 0,0 0 0,2 0 0,0 1 0,2 0 0,-2 0 0,3 2 0,-3-3 0,3 2 0,-5-2 0,-1 0 0,-3-1 0,0 1 0,0-1 0,-1 0 0,0 1 0,0 0 0,0-1 0,2 1 0,-2-1 0,0 1 0,0-1 0,-1 1 0,2-1 0,0 1 0,0-1 0,0 0 0,0 0 0,-2 0 0,0 1 0,1-1 0,-1 0 0,2 1 0,0-1 0,0 0 0,0 0 0,1 0 0,-3 0 0,0 0 0,-1 1 0,1-1 0,1 0 0,1 0 0,0 0 0,1 1 0,-2-1 0,2 0 0,-1 0 0,1 0 0,0 0 0,1 0 0,-1 0 0,0 0 0,0 0 0,2-1 0,-1 0 0,1-1 0,-1 1 0,0 0 0,0 0 0,1 0 0,-1 0 0,0-1 0,0 1 0,1 0 0,-1-1 0,0 2 0,0-1 0,0 0 0,0 0 0,1 0 0,-1-1 0,1 1 0,0-1 0,0 1 0,0 0 0,1-1 0,-1 1 0,1-1 0,0 2 0,-1-1 0,0 1 0,1 0 0,-1 0 0,0 1 0,0-1 0,1 0 0,-1 0 0,1 1 0,-2-1 0,2 1 0,-2-1 0,2 1 0,-2-1 0,1 1 0,-1-1 0,1 1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01:34:42.28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7 174 24575,'0'-4'0,"0"1"0,0 1 0,-1-3 0,1 3 0,-1-4 0,1 3 0,0 1 0,0-1 0,-1 2 0,1-1 0,0 1 0,0-1 0,0 1 0,0-1 0,0-1 0,0 0 0,0-1 0,0 0 0,-1-2 0,1 2 0,0-5 0,-1 4 0,1-1 0,0 2 0,-1 0 0,1 1 0,0 0 0,0 1 0,0-2 0,0 2 0,0-3 0,0 3 0,0-5 0,0 2 0,0-2 0,0 2 0,0-3 0,0 2 0,0-4 0,0 6 0,1-2 0,-1 4 0,-1 1 0,1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6T01:34:45.6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18 119 24575,'0'-5'0,"0"1"0,0 2 0,0 1 0,0-1 0,0 0 0,0 0 0,0 0 0,0-2 0,0 1 0,0-2 0,0 2 0,-1 0 0,1 0 0,0 0 0,0 1 0,-1-2 0,1 2 0,0-1 0,-1 0 0,1-2 0,0 3 0,-1-3 0,1 4 0,0-2 0,-1 2 0,1-2 0,0 1 0,-1-2 0,1 2 0,-1-1 0,1 0 0,0 0 0,-1 0 0,1-2 0,-1 2 0,0-1 0,1 3 0,0 0 0,-1-1 0,0 1 0,0 0 0,1 0 0,-1 0 0,-1 1 0,1-1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C35C4-1FCA-9241-828C-13EBC0C77BD2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10D5B-6F88-1040-A058-218297814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3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88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5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0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07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9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8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17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18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45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10D5B-6F88-1040-A058-2182978140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2207-F227-6F43-837A-7F35EC66B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CB94B-D5CA-444B-AB0D-E4D48F1FB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C13CA-9CC9-804E-B411-9E8ED687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B2-54B0-4041-9EE9-BBEBD6DB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71B07-2C56-794A-B9F4-8941C3839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4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2826E-09BF-B94D-B02B-672783EFB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A3A18A-602E-124C-8B76-D8AF0C12F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C1E89-530B-3444-80F1-8EADCA97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E1D42-1C44-2941-8942-803AA819D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5BEBF-EFBD-E242-A1D6-D3D6192C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6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DC8E36-9BD1-0D4E-B03D-0893031C0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C310A-DF20-C440-80BB-3C09EFBAB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E0953-F229-374B-B437-39446A9D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3DF71-B7DA-1249-A9FC-98205C50C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95FBD-914B-FF4C-9D58-B3A32B1CB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6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6B69-3A97-B249-9B9A-695A33D0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2E633-E6DE-314E-8FC9-4CA269E2A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052F2-E160-654C-88EF-E75113FC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C6628-E60F-1D40-9226-49F5C8657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D5ACC-C2C7-D74E-90C4-1CA64EBB9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63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543F-7FE4-E246-9E96-62F2C3AF7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B0A2C-CD10-D545-8642-0910D9C6E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7DC5E-EEBE-134B-871A-7226308A9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9B907-85C2-E140-9DC5-DD271E2F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A3B89-7303-3F4D-8EEB-776FB66F6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9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1C58B-55C9-374D-BF33-C9567B63C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C051-E583-C84A-844E-E80533275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67DBC-AA4E-4349-9BF1-AFCE46727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FDF87-37ED-F84B-8701-C09B0E881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CEDC2-FE54-6C47-B84D-A16B4D7F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2DAD3-C7A5-E44F-B088-0AE0D286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5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FFD96-FDD0-3944-AAC4-CA660406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2E677-011C-9249-BBB6-FDBE5DD8A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689B0D-BD67-9443-AF2C-786513FA8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03D20B-02A5-FC46-B92B-1999885406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900974-7EF3-934A-976D-5CF05C336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B1193A-1E2A-E64B-97BD-480D89093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D9E3D3-53B1-CF40-A46F-B9A67A87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36356-64DE-7C43-B499-F658F97C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11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1717-D323-3544-A167-9AA56054C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F29B8-D115-154D-A95B-76E008D3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E41661-B8A5-904A-9602-4C104088B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0CDE0-CA03-BD41-8C80-D476DDD6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7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F172AB-05C0-BB47-87E2-9F5ADF6A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F689-4AFA-C048-8B77-4C8211E8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F37E1-8D21-7348-9D73-90ECCE86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9C9C-FB80-B846-B8C0-74289F363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9A1E-5AE1-A443-BC37-FA9F9711F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E87A4-3C20-EB4E-8301-F8C3CBEF8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2F247-3F48-5E4B-91A4-2BA4A6BC0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0A6A9-4E45-0C49-ABAE-2C1069CE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ED5B8-E504-8B48-802B-3D0CCE99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44DF-2C03-C946-B3BE-1981B90C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7FF32C-2BE7-5C49-A362-2C7B60235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ED151-44AC-8D4C-A0AE-CC32C19ED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E761E-E449-B343-8D01-96F7ABB0B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9D73D-4BE2-8642-A192-65C258C0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3056F-BDEC-4C48-830D-F47FEF95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3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DA3DF-AE0F-2143-852A-FA78932C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E166BA-5225-6F4E-A770-0E07C9EA7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D46DB-1DFB-434A-B5F2-35CC7797E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33614-4FC3-3D4E-A860-32C78CC69EB3}" type="datetimeFigureOut">
              <a:rPr lang="en-US" smtClean="0"/>
              <a:t>3/18/21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4951D-073B-A544-80A5-3FCDDFC63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22EA9-B0CF-3443-9F37-6C6146274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4CD19-BD3C-0746-96E8-27CEBB673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6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3" Type="http://schemas.openxmlformats.org/officeDocument/2006/relationships/notesSlide" Target="../notesSlides/notesSlide2.xml"/><Relationship Id="rId7" Type="http://schemas.openxmlformats.org/officeDocument/2006/relationships/customXml" Target="../ink/ink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customXml" Target="../ink/ink2.xml"/><Relationship Id="rId5" Type="http://schemas.openxmlformats.org/officeDocument/2006/relationships/image" Target="../media/image3.png"/><Relationship Id="rId15" Type="http://schemas.openxmlformats.org/officeDocument/2006/relationships/customXml" Target="../ink/ink4.xml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C356D0-B976-C440-AC40-60456A8ABE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21F5678-76FF-2449-B299-C8EB5A916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818" y="1041399"/>
            <a:ext cx="9144000" cy="2387600"/>
          </a:xfrm>
        </p:spPr>
        <p:txBody>
          <a:bodyPr>
            <a:noAutofit/>
          </a:bodyPr>
          <a:lstStyle/>
          <a:p>
            <a:r>
              <a:rPr lang="en-US" b="1" dirty="0">
                <a:effectLst>
                  <a:outerShdw blurRad="76200" dist="76200" dir="2700000" algn="tl" rotWithShape="0">
                    <a:schemeClr val="bg1">
                      <a:alpha val="53000"/>
                    </a:schemeClr>
                  </a:outerShdw>
                </a:effectLst>
              </a:rPr>
              <a:t>What’s up with the Taconic Sequence Indian River Formation?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143661F-34A3-CD45-BA07-C607265AD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47638" y="3729037"/>
            <a:ext cx="5605463" cy="23876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Charles E Mitchell &amp; 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Robert D. Jacobi, 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SUNY Buffalo;</a:t>
            </a:r>
          </a:p>
          <a:p>
            <a:r>
              <a:rPr lang="en-US" sz="3200" b="1" dirty="0">
                <a:solidFill>
                  <a:srgbClr val="FFFF00"/>
                </a:solidFill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Margaret D. Thompson, 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Wellesley College</a:t>
            </a:r>
          </a:p>
        </p:txBody>
      </p:sp>
    </p:spTree>
    <p:extLst>
      <p:ext uri="{BB962C8B-B14F-4D97-AF65-F5344CB8AC3E}">
        <p14:creationId xmlns:p14="http://schemas.microsoft.com/office/powerpoint/2010/main" val="34862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4"/>
    </mc:Choice>
    <mc:Fallback xmlns="">
      <p:transition spd="slow" advTm="1337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5BE5-50E2-6C40-99A8-CDC53437E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8350" y="700088"/>
            <a:ext cx="2376488" cy="1514475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Berry’s reported </a:t>
            </a:r>
            <a:r>
              <a:rPr lang="en-US" sz="2800" dirty="0" err="1">
                <a:latin typeface="+mn-lt"/>
              </a:rPr>
              <a:t>Normanskill</a:t>
            </a:r>
            <a:r>
              <a:rPr lang="en-US" sz="2800" dirty="0">
                <a:latin typeface="+mn-lt"/>
              </a:rPr>
              <a:t>  graptolite faunas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84CC5-172D-C84F-B122-9FE2C989B2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7" t="7795" r="6061" b="15538"/>
          <a:stretch/>
        </p:blipFill>
        <p:spPr>
          <a:xfrm>
            <a:off x="157162" y="299887"/>
            <a:ext cx="9353326" cy="62582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965862-2EAA-8849-8480-252FD57F371B}"/>
              </a:ext>
            </a:extLst>
          </p:cNvPr>
          <p:cNvSpPr txBox="1"/>
          <p:nvPr/>
        </p:nvSpPr>
        <p:spPr>
          <a:xfrm>
            <a:off x="9658350" y="3489276"/>
            <a:ext cx="2200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All IR samples belong to the lower part of the </a:t>
            </a:r>
            <a:r>
              <a:rPr lang="en-US" sz="2400" b="1" i="1" dirty="0">
                <a:solidFill>
                  <a:srgbClr val="FF0000"/>
                </a:solidFill>
              </a:rPr>
              <a:t>C. bicornis </a:t>
            </a:r>
            <a:r>
              <a:rPr lang="en-US" sz="2400" b="1" dirty="0">
                <a:solidFill>
                  <a:srgbClr val="FF0000"/>
                </a:solidFill>
              </a:rPr>
              <a:t>Zone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BC5ED4-E6B8-FE44-BBD4-F7771DF3B67B}"/>
              </a:ext>
            </a:extLst>
          </p:cNvPr>
          <p:cNvSpPr/>
          <p:nvPr/>
        </p:nvSpPr>
        <p:spPr>
          <a:xfrm>
            <a:off x="2434856" y="3678865"/>
            <a:ext cx="1775638" cy="2456121"/>
          </a:xfrm>
          <a:prstGeom prst="ellipse">
            <a:avLst/>
          </a:prstGeom>
          <a:solidFill>
            <a:srgbClr val="FF40FF">
              <a:alpha val="21176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943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8"/>
    </mc:Choice>
    <mc:Fallback xmlns="">
      <p:transition spd="slow" advTm="7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CE7195-FBC1-4D75-9FB9-15876CF3FB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1000"/>
                    </a14:imgEffect>
                    <a14:imgEffect>
                      <a14:brightnessContrast bright="-27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1333"/>
            <a:ext cx="12192000" cy="5926667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4606A2-5B8C-4A39-9B2D-1D8BF2F7CE61}"/>
              </a:ext>
            </a:extLst>
          </p:cNvPr>
          <p:cNvSpPr/>
          <p:nvPr/>
        </p:nvSpPr>
        <p:spPr>
          <a:xfrm>
            <a:off x="3433482" y="2581835"/>
            <a:ext cx="1187824" cy="1546412"/>
          </a:xfrm>
          <a:custGeom>
            <a:avLst/>
            <a:gdLst>
              <a:gd name="connsiteX0" fmla="*/ 1187824 w 1187824"/>
              <a:gd name="connsiteY0" fmla="*/ 0 h 1546412"/>
              <a:gd name="connsiteX1" fmla="*/ 762000 w 1187824"/>
              <a:gd name="connsiteY1" fmla="*/ 461683 h 1546412"/>
              <a:gd name="connsiteX2" fmla="*/ 331694 w 1187824"/>
              <a:gd name="connsiteY2" fmla="*/ 1030941 h 1546412"/>
              <a:gd name="connsiteX3" fmla="*/ 0 w 1187824"/>
              <a:gd name="connsiteY3" fmla="*/ 1546412 h 15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824" h="1546412">
                <a:moveTo>
                  <a:pt x="1187824" y="0"/>
                </a:moveTo>
                <a:cubicBezTo>
                  <a:pt x="1046256" y="144930"/>
                  <a:pt x="904688" y="289860"/>
                  <a:pt x="762000" y="461683"/>
                </a:cubicBezTo>
                <a:cubicBezTo>
                  <a:pt x="619312" y="633507"/>
                  <a:pt x="458694" y="850153"/>
                  <a:pt x="331694" y="1030941"/>
                </a:cubicBezTo>
                <a:cubicBezTo>
                  <a:pt x="204694" y="1211729"/>
                  <a:pt x="102347" y="1379070"/>
                  <a:pt x="0" y="1546412"/>
                </a:cubicBez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27E3647-149E-432F-AD33-0286F77D94E4}"/>
              </a:ext>
            </a:extLst>
          </p:cNvPr>
          <p:cNvSpPr/>
          <p:nvPr/>
        </p:nvSpPr>
        <p:spPr>
          <a:xfrm>
            <a:off x="5809130" y="4733365"/>
            <a:ext cx="874059" cy="89647"/>
          </a:xfrm>
          <a:custGeom>
            <a:avLst/>
            <a:gdLst>
              <a:gd name="connsiteX0" fmla="*/ 0 w 874059"/>
              <a:gd name="connsiteY0" fmla="*/ 89647 h 89647"/>
              <a:gd name="connsiteX1" fmla="*/ 874059 w 874059"/>
              <a:gd name="connsiteY1" fmla="*/ 0 h 89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4059" h="89647">
                <a:moveTo>
                  <a:pt x="0" y="89647"/>
                </a:moveTo>
                <a:lnTo>
                  <a:pt x="874059" y="0"/>
                </a:ln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C59C900-0D0A-4D62-A8DB-9ADB9BE66327}"/>
              </a:ext>
            </a:extLst>
          </p:cNvPr>
          <p:cNvSpPr/>
          <p:nvPr/>
        </p:nvSpPr>
        <p:spPr>
          <a:xfrm rot="224176">
            <a:off x="6306671" y="3420035"/>
            <a:ext cx="797859" cy="578224"/>
          </a:xfrm>
          <a:custGeom>
            <a:avLst/>
            <a:gdLst>
              <a:gd name="connsiteX0" fmla="*/ 0 w 797859"/>
              <a:gd name="connsiteY0" fmla="*/ 578224 h 578224"/>
              <a:gd name="connsiteX1" fmla="*/ 797859 w 797859"/>
              <a:gd name="connsiteY1" fmla="*/ 0 h 57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859" h="578224">
                <a:moveTo>
                  <a:pt x="0" y="578224"/>
                </a:moveTo>
                <a:lnTo>
                  <a:pt x="797859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4E53F70-A080-4152-B070-B6C51CAC72E0}"/>
              </a:ext>
            </a:extLst>
          </p:cNvPr>
          <p:cNvSpPr/>
          <p:nvPr/>
        </p:nvSpPr>
        <p:spPr>
          <a:xfrm rot="413511">
            <a:off x="4226859" y="3307976"/>
            <a:ext cx="797859" cy="578224"/>
          </a:xfrm>
          <a:custGeom>
            <a:avLst/>
            <a:gdLst>
              <a:gd name="connsiteX0" fmla="*/ 0 w 797859"/>
              <a:gd name="connsiteY0" fmla="*/ 578224 h 578224"/>
              <a:gd name="connsiteX1" fmla="*/ 797859 w 797859"/>
              <a:gd name="connsiteY1" fmla="*/ 0 h 57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7859" h="578224">
                <a:moveTo>
                  <a:pt x="0" y="578224"/>
                </a:moveTo>
                <a:lnTo>
                  <a:pt x="797859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2D58BA-4E39-4BAE-9CA8-040C3F6DD6E6}"/>
              </a:ext>
            </a:extLst>
          </p:cNvPr>
          <p:cNvSpPr txBox="1"/>
          <p:nvPr/>
        </p:nvSpPr>
        <p:spPr>
          <a:xfrm>
            <a:off x="232472" y="5659641"/>
            <a:ext cx="4193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Macdonald et al. F1450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5A8571-338F-BC4A-BAD5-5E2096FC89C4}"/>
              </a:ext>
            </a:extLst>
          </p:cNvPr>
          <p:cNvSpPr/>
          <p:nvPr/>
        </p:nvSpPr>
        <p:spPr>
          <a:xfrm>
            <a:off x="2738933" y="4618699"/>
            <a:ext cx="425303" cy="31897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DBFEA0-DC98-F149-A6A1-A3FA2A3A1289}"/>
              </a:ext>
            </a:extLst>
          </p:cNvPr>
          <p:cNvGrpSpPr/>
          <p:nvPr/>
        </p:nvGrpSpPr>
        <p:grpSpPr>
          <a:xfrm>
            <a:off x="6464" y="0"/>
            <a:ext cx="3448049" cy="3605212"/>
            <a:chOff x="0" y="14393"/>
            <a:chExt cx="3448049" cy="36052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E29C81-DE50-2A48-A533-38AC68910D15}"/>
                </a:ext>
              </a:extLst>
            </p:cNvPr>
            <p:cNvPicPr/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4393"/>
              <a:ext cx="3448049" cy="3605212"/>
            </a:xfrm>
            <a:prstGeom prst="rect">
              <a:avLst/>
            </a:prstGeom>
            <a:ln w="38100">
              <a:solidFill>
                <a:srgbClr val="FFFF00"/>
              </a:solidFill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61A5B9-8627-EE45-8F01-CFC9805AD179}"/>
                </a:ext>
              </a:extLst>
            </p:cNvPr>
            <p:cNvSpPr/>
            <p:nvPr/>
          </p:nvSpPr>
          <p:spPr>
            <a:xfrm rot="18383729">
              <a:off x="1609842" y="1923985"/>
              <a:ext cx="443225" cy="351165"/>
            </a:xfrm>
            <a:prstGeom prst="rect">
              <a:avLst/>
            </a:prstGeom>
            <a:solidFill>
              <a:srgbClr val="4472C4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CF066AB-7730-9C44-BA6C-0EC5E35BE3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849" y="2365"/>
            <a:ext cx="3500189" cy="266456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8134FAA2-4707-1E40-AE60-6F76458A3C02}"/>
              </a:ext>
            </a:extLst>
          </p:cNvPr>
          <p:cNvSpPr txBox="1">
            <a:spLocks/>
          </p:cNvSpPr>
          <p:nvPr/>
        </p:nvSpPr>
        <p:spPr>
          <a:xfrm>
            <a:off x="6949419" y="180753"/>
            <a:ext cx="5097268" cy="1158945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Tuff beds &amp; </a:t>
            </a:r>
          </a:p>
          <a:p>
            <a:pPr algn="ctr"/>
            <a:r>
              <a:rPr lang="en-US" sz="3200" dirty="0"/>
              <a:t>Macdonald et al. (2017) dates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12AB36-122A-D942-B83F-2D2BD81BC0A9}"/>
              </a:ext>
            </a:extLst>
          </p:cNvPr>
          <p:cNvGrpSpPr/>
          <p:nvPr/>
        </p:nvGrpSpPr>
        <p:grpSpPr>
          <a:xfrm>
            <a:off x="6949420" y="1339698"/>
            <a:ext cx="5097268" cy="5296452"/>
            <a:chOff x="6949420" y="1339698"/>
            <a:chExt cx="5097268" cy="52964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20F3F51-FA21-BF4C-B529-3CED4DB26118}"/>
                </a:ext>
              </a:extLst>
            </p:cNvPr>
            <p:cNvSpPr/>
            <p:nvPr/>
          </p:nvSpPr>
          <p:spPr>
            <a:xfrm>
              <a:off x="6949420" y="1339698"/>
              <a:ext cx="5097268" cy="5295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E2FBB0-505A-F446-AA55-7EC903BD9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6391" y="3055454"/>
              <a:ext cx="1093920" cy="34729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D3F9BA8-3F0A-894E-99B0-7CCC044D6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38112" y="1399986"/>
              <a:ext cx="2185254" cy="52361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2A16864-DD7E-1B42-938D-5A3657229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49420" y="2649639"/>
              <a:ext cx="285033" cy="199523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6B890C-4D99-584C-B9C3-AE65F6BF6899}"/>
                </a:ext>
              </a:extLst>
            </p:cNvPr>
            <p:cNvSpPr/>
            <p:nvPr/>
          </p:nvSpPr>
          <p:spPr>
            <a:xfrm>
              <a:off x="7836196" y="1339698"/>
              <a:ext cx="4061640" cy="520995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849D8A-58DF-1544-9348-BCD654576814}"/>
                </a:ext>
              </a:extLst>
            </p:cNvPr>
            <p:cNvSpPr txBox="1"/>
            <p:nvPr/>
          </p:nvSpPr>
          <p:spPr>
            <a:xfrm>
              <a:off x="9634664" y="1606357"/>
              <a:ext cx="17363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F1456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464.20±0.13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9308A8-EAC4-A041-9E77-62AC1901E744}"/>
                </a:ext>
              </a:extLst>
            </p:cNvPr>
            <p:cNvSpPr txBox="1"/>
            <p:nvPr/>
          </p:nvSpPr>
          <p:spPr>
            <a:xfrm>
              <a:off x="8107367" y="3702629"/>
              <a:ext cx="17363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F1450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466.06±0.21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4D5FA2-9575-2E46-88BC-63CA4726DB84}"/>
                </a:ext>
              </a:extLst>
            </p:cNvPr>
            <p:cNvSpPr txBox="1"/>
            <p:nvPr/>
          </p:nvSpPr>
          <p:spPr>
            <a:xfrm>
              <a:off x="8212580" y="5166589"/>
              <a:ext cx="13427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eruptive ages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730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55"/>
    </mc:Choice>
    <mc:Fallback xmlns="">
      <p:transition spd="slow" advTm="57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541AC7-3FEB-4C40-8A38-E30E2265F928}"/>
              </a:ext>
            </a:extLst>
          </p:cNvPr>
          <p:cNvSpPr/>
          <p:nvPr/>
        </p:nvSpPr>
        <p:spPr>
          <a:xfrm>
            <a:off x="808074" y="5539552"/>
            <a:ext cx="1786270" cy="404037"/>
          </a:xfrm>
          <a:prstGeom prst="rect">
            <a:avLst/>
          </a:prstGeom>
          <a:solidFill>
            <a:srgbClr val="4472C4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Sun 71">
            <a:extLst>
              <a:ext uri="{FF2B5EF4-FFF2-40B4-BE49-F238E27FC236}">
                <a16:creationId xmlns:a16="http://schemas.microsoft.com/office/drawing/2014/main" id="{C6A2182C-4D39-3449-8959-3D333F6D55F6}"/>
              </a:ext>
            </a:extLst>
          </p:cNvPr>
          <p:cNvSpPr/>
          <p:nvPr/>
        </p:nvSpPr>
        <p:spPr>
          <a:xfrm>
            <a:off x="4290879" y="2070460"/>
            <a:ext cx="546935" cy="52916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D7E15E-07F2-F54F-8254-A1056A5729DF}"/>
              </a:ext>
            </a:extLst>
          </p:cNvPr>
          <p:cNvSpPr/>
          <p:nvPr/>
        </p:nvSpPr>
        <p:spPr>
          <a:xfrm>
            <a:off x="805472" y="3060823"/>
            <a:ext cx="1800221" cy="286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D569A25-0B8B-3246-8080-ED898D9618B1}"/>
              </a:ext>
            </a:extLst>
          </p:cNvPr>
          <p:cNvSpPr/>
          <p:nvPr/>
        </p:nvSpPr>
        <p:spPr>
          <a:xfrm>
            <a:off x="784045" y="1183168"/>
            <a:ext cx="1800221" cy="286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4BEDB12-07DB-6642-B579-7525441D20D8}"/>
              </a:ext>
            </a:extLst>
          </p:cNvPr>
          <p:cNvSpPr/>
          <p:nvPr/>
        </p:nvSpPr>
        <p:spPr>
          <a:xfrm>
            <a:off x="2584266" y="2570175"/>
            <a:ext cx="1357251" cy="2860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C2E434C-A01E-9C43-9D86-E230D6AC523A}"/>
              </a:ext>
            </a:extLst>
          </p:cNvPr>
          <p:cNvSpPr/>
          <p:nvPr/>
        </p:nvSpPr>
        <p:spPr>
          <a:xfrm>
            <a:off x="2610447" y="1312984"/>
            <a:ext cx="1331070" cy="1392687"/>
          </a:xfrm>
          <a:prstGeom prst="rect">
            <a:avLst/>
          </a:prstGeom>
          <a:solidFill>
            <a:srgbClr val="FF121C">
              <a:alpha val="3882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534B1-439B-4741-BEE0-D490E22A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256" y="120904"/>
            <a:ext cx="594974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Biostratigraphic vs. tuff-derived ages in the IRF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3802877-6DDE-B64F-9AAD-39038613D892}"/>
              </a:ext>
            </a:extLst>
          </p:cNvPr>
          <p:cNvCxnSpPr>
            <a:cxnSpLocks/>
          </p:cNvCxnSpPr>
          <p:nvPr/>
        </p:nvCxnSpPr>
        <p:spPr>
          <a:xfrm>
            <a:off x="805472" y="651655"/>
            <a:ext cx="0" cy="50958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AE1F3E-067B-F54D-86F0-10F71DAA3DE7}"/>
              </a:ext>
            </a:extLst>
          </p:cNvPr>
          <p:cNvCxnSpPr>
            <a:cxnSpLocks/>
          </p:cNvCxnSpPr>
          <p:nvPr/>
        </p:nvCxnSpPr>
        <p:spPr>
          <a:xfrm>
            <a:off x="2600934" y="651655"/>
            <a:ext cx="0" cy="50958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4BBAD2-C54A-DC4C-B8D3-B04B95DBA98A}"/>
              </a:ext>
            </a:extLst>
          </p:cNvPr>
          <p:cNvSpPr txBox="1"/>
          <p:nvPr/>
        </p:nvSpPr>
        <p:spPr>
          <a:xfrm>
            <a:off x="1176881" y="546869"/>
            <a:ext cx="1095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Katian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EDA8E8-C303-BC4E-A7BF-9605F1746880}"/>
              </a:ext>
            </a:extLst>
          </p:cNvPr>
          <p:cNvCxnSpPr>
            <a:cxnSpLocks/>
          </p:cNvCxnSpPr>
          <p:nvPr/>
        </p:nvCxnSpPr>
        <p:spPr>
          <a:xfrm flipH="1">
            <a:off x="805473" y="1312985"/>
            <a:ext cx="33432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EC08A2-E96A-1841-9280-82C65B80C8CF}"/>
              </a:ext>
            </a:extLst>
          </p:cNvPr>
          <p:cNvCxnSpPr>
            <a:cxnSpLocks/>
          </p:cNvCxnSpPr>
          <p:nvPr/>
        </p:nvCxnSpPr>
        <p:spPr>
          <a:xfrm flipH="1">
            <a:off x="772137" y="1465385"/>
            <a:ext cx="17954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7CC6ED-B544-B54A-89E2-3F110545A2C1}"/>
              </a:ext>
            </a:extLst>
          </p:cNvPr>
          <p:cNvCxnSpPr>
            <a:cxnSpLocks/>
            <a:endCxn id="61" idx="1"/>
          </p:cNvCxnSpPr>
          <p:nvPr/>
        </p:nvCxnSpPr>
        <p:spPr>
          <a:xfrm flipH="1">
            <a:off x="805472" y="3203698"/>
            <a:ext cx="3343276" cy="1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817F4B-E2F1-E342-B666-69ED51596EC0}"/>
              </a:ext>
            </a:extLst>
          </p:cNvPr>
          <p:cNvSpPr txBox="1"/>
          <p:nvPr/>
        </p:nvSpPr>
        <p:spPr>
          <a:xfrm>
            <a:off x="959033" y="1920532"/>
            <a:ext cx="1531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Sandbian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9FA78F-EE95-8849-9EA9-9DD505436964}"/>
              </a:ext>
            </a:extLst>
          </p:cNvPr>
          <p:cNvSpPr txBox="1"/>
          <p:nvPr/>
        </p:nvSpPr>
        <p:spPr>
          <a:xfrm>
            <a:off x="838808" y="405842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Darriwilian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04559F6-968A-BB4E-AB0F-D117455D6832}"/>
              </a:ext>
            </a:extLst>
          </p:cNvPr>
          <p:cNvCxnSpPr>
            <a:cxnSpLocks/>
          </p:cNvCxnSpPr>
          <p:nvPr/>
        </p:nvCxnSpPr>
        <p:spPr>
          <a:xfrm flipH="1">
            <a:off x="2600083" y="2719508"/>
            <a:ext cx="15382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3FD479-5667-7E4D-AAF9-B6284053F7E2}"/>
              </a:ext>
            </a:extLst>
          </p:cNvPr>
          <p:cNvSpPr txBox="1"/>
          <p:nvPr/>
        </p:nvSpPr>
        <p:spPr>
          <a:xfrm>
            <a:off x="2610447" y="1660434"/>
            <a:ext cx="1331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bicornis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512AF6-8C0D-E544-9656-25D4D17BAAD6}"/>
              </a:ext>
            </a:extLst>
          </p:cNvPr>
          <p:cNvSpPr txBox="1"/>
          <p:nvPr/>
        </p:nvSpPr>
        <p:spPr>
          <a:xfrm>
            <a:off x="4103861" y="2961575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458.2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49DD9E-70A3-3B49-94A9-6CD097A5347E}"/>
              </a:ext>
            </a:extLst>
          </p:cNvPr>
          <p:cNvCxnSpPr>
            <a:cxnSpLocks/>
          </p:cNvCxnSpPr>
          <p:nvPr/>
        </p:nvCxnSpPr>
        <p:spPr>
          <a:xfrm flipH="1">
            <a:off x="776896" y="3346898"/>
            <a:ext cx="17954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2E5809E-E862-B04A-AAEC-855A4047496D}"/>
              </a:ext>
            </a:extLst>
          </p:cNvPr>
          <p:cNvCxnSpPr>
            <a:cxnSpLocks/>
          </p:cNvCxnSpPr>
          <p:nvPr/>
        </p:nvCxnSpPr>
        <p:spPr>
          <a:xfrm flipH="1">
            <a:off x="772137" y="3060823"/>
            <a:ext cx="17954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8C4998-4DC4-BC44-B4BE-15771D33E3BB}"/>
              </a:ext>
            </a:extLst>
          </p:cNvPr>
          <p:cNvCxnSpPr>
            <a:cxnSpLocks/>
          </p:cNvCxnSpPr>
          <p:nvPr/>
        </p:nvCxnSpPr>
        <p:spPr>
          <a:xfrm flipH="1">
            <a:off x="2600934" y="2573884"/>
            <a:ext cx="134058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E6F6031-D66D-0D4A-9535-55D8E0E5CD0C}"/>
              </a:ext>
            </a:extLst>
          </p:cNvPr>
          <p:cNvCxnSpPr>
            <a:cxnSpLocks/>
          </p:cNvCxnSpPr>
          <p:nvPr/>
        </p:nvCxnSpPr>
        <p:spPr>
          <a:xfrm flipH="1">
            <a:off x="2600935" y="2846657"/>
            <a:ext cx="134058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2108EA-0FC0-C444-B772-87EC5320273E}"/>
              </a:ext>
            </a:extLst>
          </p:cNvPr>
          <p:cNvCxnSpPr>
            <a:cxnSpLocks/>
          </p:cNvCxnSpPr>
          <p:nvPr/>
        </p:nvCxnSpPr>
        <p:spPr>
          <a:xfrm flipH="1">
            <a:off x="772137" y="1169449"/>
            <a:ext cx="17954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190B66A4-3B86-B64C-9C08-906A8B7C3EC5}"/>
              </a:ext>
            </a:extLst>
          </p:cNvPr>
          <p:cNvSpPr txBox="1"/>
          <p:nvPr/>
        </p:nvSpPr>
        <p:spPr>
          <a:xfrm>
            <a:off x="1351810" y="271423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457.5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71B423-E0AF-A74F-962C-71B735DD80C4}"/>
              </a:ext>
            </a:extLst>
          </p:cNvPr>
          <p:cNvSpPr txBox="1"/>
          <p:nvPr/>
        </p:nvSpPr>
        <p:spPr>
          <a:xfrm>
            <a:off x="1351810" y="3374958"/>
            <a:ext cx="834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458.9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60044E-EBBA-E340-911B-C20A3C4B0EF0}"/>
              </a:ext>
            </a:extLst>
          </p:cNvPr>
          <p:cNvSpPr/>
          <p:nvPr/>
        </p:nvSpPr>
        <p:spPr>
          <a:xfrm>
            <a:off x="4103861" y="2534052"/>
            <a:ext cx="10070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456.8</a:t>
            </a:r>
            <a:endParaRPr lang="en-US" sz="2800" dirty="0">
              <a:effectLst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7EB55AD-F8C8-6D48-AED8-D5A3A936EA47}"/>
              </a:ext>
            </a:extLst>
          </p:cNvPr>
          <p:cNvCxnSpPr>
            <a:cxnSpLocks/>
          </p:cNvCxnSpPr>
          <p:nvPr/>
        </p:nvCxnSpPr>
        <p:spPr>
          <a:xfrm flipH="1">
            <a:off x="805473" y="5747529"/>
            <a:ext cx="33432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93F0194-F938-A244-8692-8CCF0ADD754E}"/>
              </a:ext>
            </a:extLst>
          </p:cNvPr>
          <p:cNvSpPr/>
          <p:nvPr/>
        </p:nvSpPr>
        <p:spPr>
          <a:xfrm>
            <a:off x="4103861" y="5507101"/>
            <a:ext cx="1285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469.4</a:t>
            </a:r>
            <a:endParaRPr lang="en-US" sz="2800" dirty="0">
              <a:effectLst/>
              <a:latin typeface="Helvetica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22DB7A5-FB8C-2842-B565-05E2379E7E97}"/>
              </a:ext>
            </a:extLst>
          </p:cNvPr>
          <p:cNvSpPr/>
          <p:nvPr/>
        </p:nvSpPr>
        <p:spPr>
          <a:xfrm>
            <a:off x="4103861" y="977091"/>
            <a:ext cx="885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452.8</a:t>
            </a:r>
            <a:endParaRPr lang="en-US" sz="2800" dirty="0">
              <a:effectLst/>
              <a:latin typeface="Helvetica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F99F33A-726C-F94F-8555-6D816B30E8F1}"/>
              </a:ext>
            </a:extLst>
          </p:cNvPr>
          <p:cNvSpPr/>
          <p:nvPr/>
        </p:nvSpPr>
        <p:spPr>
          <a:xfrm>
            <a:off x="2924749" y="2261159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itchFamily="2" charset="0"/>
              </a:rPr>
              <a:t>456.1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EBF4F6-A561-2946-B172-0B788B91D211}"/>
              </a:ext>
            </a:extLst>
          </p:cNvPr>
          <p:cNvSpPr/>
          <p:nvPr/>
        </p:nvSpPr>
        <p:spPr>
          <a:xfrm>
            <a:off x="2924749" y="2810777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itchFamily="2" charset="0"/>
              </a:rPr>
              <a:t>457.5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57A32BA-AE1B-EC49-902E-F4DF89184687}"/>
              </a:ext>
            </a:extLst>
          </p:cNvPr>
          <p:cNvSpPr txBox="1"/>
          <p:nvPr/>
        </p:nvSpPr>
        <p:spPr>
          <a:xfrm>
            <a:off x="850660" y="6305816"/>
            <a:ext cx="3305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GTS2020 spline age (MA)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A7EDE3-7460-6044-80D5-F284E6C9800A}"/>
              </a:ext>
            </a:extLst>
          </p:cNvPr>
          <p:cNvSpPr txBox="1"/>
          <p:nvPr/>
        </p:nvSpPr>
        <p:spPr>
          <a:xfrm>
            <a:off x="7057397" y="3712933"/>
            <a:ext cx="2008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F1456</a:t>
            </a:r>
          </a:p>
          <a:p>
            <a:pPr algn="ctr"/>
            <a:r>
              <a:rPr lang="en-US" sz="2800" dirty="0"/>
              <a:t>464.20±0.13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4471097-6C6C-7840-8929-8B90CEAF2C01}"/>
              </a:ext>
            </a:extLst>
          </p:cNvPr>
          <p:cNvSpPr txBox="1"/>
          <p:nvPr/>
        </p:nvSpPr>
        <p:spPr>
          <a:xfrm>
            <a:off x="7073922" y="4736389"/>
            <a:ext cx="20088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F1450</a:t>
            </a:r>
          </a:p>
          <a:p>
            <a:pPr algn="ctr"/>
            <a:r>
              <a:rPr lang="en-US" sz="2800" dirty="0"/>
              <a:t>466.06±0.21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5F6CFDF-55B4-AC47-A8C0-3F8F79E3217D}"/>
              </a:ext>
            </a:extLst>
          </p:cNvPr>
          <p:cNvSpPr/>
          <p:nvPr/>
        </p:nvSpPr>
        <p:spPr>
          <a:xfrm>
            <a:off x="6737040" y="1661667"/>
            <a:ext cx="45125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Macdonald</a:t>
            </a:r>
            <a:r>
              <a:rPr lang="en-US" sz="3200" dirty="0"/>
              <a:t> et al. (2017) </a:t>
            </a:r>
          </a:p>
          <a:p>
            <a:r>
              <a:rPr lang="en-US" sz="3200" dirty="0"/>
              <a:t>tuff bed eruptive ages </a:t>
            </a:r>
          </a:p>
          <a:p>
            <a:r>
              <a:rPr lang="en-US" sz="3200" dirty="0"/>
              <a:t>(quasi depositional ages?)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63A8E5F-26B3-3740-8C64-D7346BD1FBB6}"/>
              </a:ext>
            </a:extLst>
          </p:cNvPr>
          <p:cNvCxnSpPr>
            <a:cxnSpLocks/>
          </p:cNvCxnSpPr>
          <p:nvPr/>
        </p:nvCxnSpPr>
        <p:spPr>
          <a:xfrm flipH="1">
            <a:off x="4453599" y="4462866"/>
            <a:ext cx="2361871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7C14AD8-6660-D94C-A43E-459644A7D509}"/>
              </a:ext>
            </a:extLst>
          </p:cNvPr>
          <p:cNvCxnSpPr>
            <a:cxnSpLocks/>
          </p:cNvCxnSpPr>
          <p:nvPr/>
        </p:nvCxnSpPr>
        <p:spPr>
          <a:xfrm flipH="1">
            <a:off x="4453599" y="4932446"/>
            <a:ext cx="2393768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9EA0E20C-C97B-394B-820F-76235408A6A3}"/>
              </a:ext>
            </a:extLst>
          </p:cNvPr>
          <p:cNvSpPr txBox="1"/>
          <p:nvPr/>
        </p:nvSpPr>
        <p:spPr>
          <a:xfrm>
            <a:off x="9456866" y="4011323"/>
            <a:ext cx="2072715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Tuffs</a:t>
            </a:r>
            <a:r>
              <a:rPr lang="en-US" sz="2800" b="1" dirty="0">
                <a:solidFill>
                  <a:srgbClr val="FF0000"/>
                </a:solidFill>
              </a:rPr>
              <a:t>  &gt; 6-10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my too old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4CEB5FD-FB96-3246-ADAD-F10ED77F75BB}"/>
              </a:ext>
            </a:extLst>
          </p:cNvPr>
          <p:cNvSpPr txBox="1"/>
          <p:nvPr/>
        </p:nvSpPr>
        <p:spPr>
          <a:xfrm>
            <a:off x="4736591" y="1705088"/>
            <a:ext cx="157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BIOZONAL AGE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4F2F2D-97CB-0B46-A7CB-4713EEA39290}"/>
              </a:ext>
            </a:extLst>
          </p:cNvPr>
          <p:cNvCxnSpPr>
            <a:cxnSpLocks/>
          </p:cNvCxnSpPr>
          <p:nvPr/>
        </p:nvCxnSpPr>
        <p:spPr>
          <a:xfrm flipH="1">
            <a:off x="748542" y="5934157"/>
            <a:ext cx="17954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0E3D57-0B41-8446-AC71-E9D90020B100}"/>
              </a:ext>
            </a:extLst>
          </p:cNvPr>
          <p:cNvCxnSpPr>
            <a:cxnSpLocks/>
          </p:cNvCxnSpPr>
          <p:nvPr/>
        </p:nvCxnSpPr>
        <p:spPr>
          <a:xfrm flipH="1">
            <a:off x="743783" y="5552385"/>
            <a:ext cx="1795462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7B26931-BEC4-0648-B949-0AC44E0EB297}"/>
              </a:ext>
            </a:extLst>
          </p:cNvPr>
          <p:cNvSpPr txBox="1"/>
          <p:nvPr/>
        </p:nvSpPr>
        <p:spPr>
          <a:xfrm>
            <a:off x="1351810" y="518453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468.5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EB4465-2EB5-F24C-8DD7-8C4AEDF3CEC6}"/>
              </a:ext>
            </a:extLst>
          </p:cNvPr>
          <p:cNvSpPr txBox="1"/>
          <p:nvPr/>
        </p:nvSpPr>
        <p:spPr>
          <a:xfrm>
            <a:off x="1351810" y="5932365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470.3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09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15"/>
    </mc:Choice>
    <mc:Fallback xmlns="">
      <p:transition spd="slow" advTm="80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F0101-478E-5C49-A6DC-573F88BE7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7" y="152474"/>
            <a:ext cx="10515600" cy="1325563"/>
          </a:xfrm>
        </p:spPr>
        <p:txBody>
          <a:bodyPr/>
          <a:lstStyle/>
          <a:p>
            <a:r>
              <a:rPr lang="en-US" dirty="0"/>
              <a:t>Perhaps both ages are correct?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5FE35-DB10-E945-B93C-A9DF6B6744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57" y="1403553"/>
            <a:ext cx="5068846" cy="4050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874788-3356-974F-91AC-6249FFA0A89E}"/>
              </a:ext>
            </a:extLst>
          </p:cNvPr>
          <p:cNvSpPr txBox="1"/>
          <p:nvPr/>
        </p:nvSpPr>
        <p:spPr>
          <a:xfrm>
            <a:off x="606057" y="5670255"/>
            <a:ext cx="39892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Mt Merino above Indian River </a:t>
            </a:r>
          </a:p>
          <a:p>
            <a:r>
              <a:rPr lang="en-US" dirty="0"/>
              <a:t>Hilltop Quarry; L. Delano 1977, Fig. 33.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AD0FC-6534-5F46-85B4-844325BFE8F1}"/>
              </a:ext>
            </a:extLst>
          </p:cNvPr>
          <p:cNvSpPr txBox="1"/>
          <p:nvPr/>
        </p:nvSpPr>
        <p:spPr>
          <a:xfrm>
            <a:off x="6018282" y="1892707"/>
            <a:ext cx="4922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Abrupt but conformable contact 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shared graptolite fauna </a:t>
            </a:r>
          </a:p>
          <a:p>
            <a:r>
              <a:rPr lang="en-US" sz="2800" dirty="0"/>
              <a:t>suggest depositional continuity with overlying Mt. Merino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0AEEEB-E6D3-C64E-A618-89AE85FEF73A}"/>
              </a:ext>
            </a:extLst>
          </p:cNvPr>
          <p:cNvCxnSpPr/>
          <p:nvPr/>
        </p:nvCxnSpPr>
        <p:spPr>
          <a:xfrm>
            <a:off x="631476" y="2767108"/>
            <a:ext cx="871869" cy="558209"/>
          </a:xfrm>
          <a:prstGeom prst="line">
            <a:avLst/>
          </a:prstGeom>
          <a:ln w="38100">
            <a:solidFill>
              <a:srgbClr val="B4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A37BEAC-A62E-5143-AF7D-8580743128C1}"/>
              </a:ext>
            </a:extLst>
          </p:cNvPr>
          <p:cNvSpPr txBox="1"/>
          <p:nvPr/>
        </p:nvSpPr>
        <p:spPr>
          <a:xfrm rot="1730965">
            <a:off x="1013626" y="2646759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80DBF-9CB5-E44C-A437-D2DA49B334EB}"/>
              </a:ext>
            </a:extLst>
          </p:cNvPr>
          <p:cNvSpPr txBox="1"/>
          <p:nvPr/>
        </p:nvSpPr>
        <p:spPr>
          <a:xfrm rot="1730965">
            <a:off x="946809" y="3244334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IR</a:t>
            </a:r>
          </a:p>
        </p:txBody>
      </p:sp>
    </p:spTree>
    <p:extLst>
      <p:ext uri="{BB962C8B-B14F-4D97-AF65-F5344CB8AC3E}">
        <p14:creationId xmlns:p14="http://schemas.microsoft.com/office/powerpoint/2010/main" val="100222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0"/>
    </mc:Choice>
    <mc:Fallback xmlns="">
      <p:transition spd="slow" advTm="4815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B68C31-3C0F-D44F-B2C3-F428B0A0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400" y="195728"/>
            <a:ext cx="8523448" cy="1325563"/>
          </a:xfrm>
        </p:spPr>
        <p:txBody>
          <a:bodyPr>
            <a:normAutofit/>
          </a:bodyPr>
          <a:lstStyle/>
          <a:p>
            <a:r>
              <a:rPr lang="en-US" dirty="0"/>
              <a:t>Gradational contact with underlying Poultney Fm.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5B78F-9517-F54D-B06F-CAA2C864CA61}"/>
              </a:ext>
            </a:extLst>
          </p:cNvPr>
          <p:cNvSpPr txBox="1"/>
          <p:nvPr/>
        </p:nvSpPr>
        <p:spPr>
          <a:xfrm>
            <a:off x="9521773" y="1277782"/>
            <a:ext cx="25461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Similar burrowed shales in both units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697F3FF-3757-E749-8358-8A3FB7B1640F}"/>
              </a:ext>
            </a:extLst>
          </p:cNvPr>
          <p:cNvGrpSpPr/>
          <p:nvPr/>
        </p:nvGrpSpPr>
        <p:grpSpPr>
          <a:xfrm>
            <a:off x="26710" y="1903227"/>
            <a:ext cx="6457009" cy="4274289"/>
            <a:chOff x="33149" y="2583711"/>
            <a:chExt cx="6457009" cy="4274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2019BE6-60EA-2F41-AEAD-BCF85DF2E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49" y="2583711"/>
              <a:ext cx="6457009" cy="4274289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E1A44A6-E5C9-5D40-A221-3781027BC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263" y="4370101"/>
              <a:ext cx="1310726" cy="2487899"/>
            </a:xfrm>
            <a:prstGeom prst="line">
              <a:avLst/>
            </a:prstGeom>
            <a:ln w="44450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16A19-7BC6-4245-8C9B-A02771267AF6}"/>
                </a:ext>
              </a:extLst>
            </p:cNvPr>
            <p:cNvSpPr txBox="1"/>
            <p:nvPr/>
          </p:nvSpPr>
          <p:spPr>
            <a:xfrm rot="1745785">
              <a:off x="1689097" y="5530288"/>
              <a:ext cx="1058303" cy="83099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Indian </a:t>
              </a:r>
            </a:p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River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53C0B9-FBBF-F345-A130-9A3789EA21AC}"/>
                </a:ext>
              </a:extLst>
            </p:cNvPr>
            <p:cNvSpPr txBox="1"/>
            <p:nvPr/>
          </p:nvSpPr>
          <p:spPr>
            <a:xfrm rot="1745785">
              <a:off x="3442259" y="3112429"/>
              <a:ext cx="514885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up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1F09F8-587C-5F47-B4C3-C8A2A9E3DE5B}"/>
                </a:ext>
              </a:extLst>
            </p:cNvPr>
            <p:cNvCxnSpPr/>
            <p:nvPr/>
          </p:nvCxnSpPr>
          <p:spPr>
            <a:xfrm>
              <a:off x="3186113" y="3429000"/>
              <a:ext cx="657225" cy="40005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236027-D07A-DA49-9374-31D90BC01ADD}"/>
                </a:ext>
              </a:extLst>
            </p:cNvPr>
            <p:cNvSpPr txBox="1"/>
            <p:nvPr/>
          </p:nvSpPr>
          <p:spPr>
            <a:xfrm rot="1745785">
              <a:off x="284577" y="5059855"/>
              <a:ext cx="1319785" cy="461665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5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Poultney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7CE0085-E1F2-6346-818F-FB5A4604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511347" y="3727267"/>
            <a:ext cx="3898106" cy="31307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533C7D-4C88-A449-B3BB-56A5293C19FC}"/>
              </a:ext>
            </a:extLst>
          </p:cNvPr>
          <p:cNvSpPr txBox="1"/>
          <p:nvPr/>
        </p:nvSpPr>
        <p:spPr>
          <a:xfrm>
            <a:off x="9521773" y="3422791"/>
            <a:ext cx="2643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Again indicates depositional continuity at lower contact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4625A7-07CC-7140-85AB-DD4366964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348" y="986874"/>
            <a:ext cx="3898106" cy="274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4"/>
    </mc:Choice>
    <mc:Fallback xmlns="">
      <p:transition spd="slow" advTm="2904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06E623-8B7D-9840-B20B-645A4C5ADDF9}"/>
              </a:ext>
            </a:extLst>
          </p:cNvPr>
          <p:cNvSpPr txBox="1"/>
          <p:nvPr/>
        </p:nvSpPr>
        <p:spPr>
          <a:xfrm>
            <a:off x="5976800" y="637955"/>
            <a:ext cx="52950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Suggests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Indian River may span ~ 10 my of slow deposition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located out of reach of large detrital influx from Laurentia, </a:t>
            </a:r>
            <a:r>
              <a:rPr lang="en-US" sz="2400" dirty="0" err="1"/>
              <a:t>Ganderia</a:t>
            </a:r>
            <a:r>
              <a:rPr lang="en-US" sz="2400" dirty="0"/>
              <a:t>, the Rowe and Moretown/Hawley  terranes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dust-derived sediments deposited in oceanic setting with slow </a:t>
            </a:r>
            <a:r>
              <a:rPr lang="en-US" sz="2400" dirty="0" err="1"/>
              <a:t>oxic</a:t>
            </a:r>
            <a:r>
              <a:rPr lang="en-US" sz="2400" dirty="0"/>
              <a:t> bottom currents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6F313-FE1E-5645-BDD0-2A60A7FACA4C}"/>
              </a:ext>
            </a:extLst>
          </p:cNvPr>
          <p:cNvSpPr txBox="1"/>
          <p:nvPr/>
        </p:nvSpPr>
        <p:spPr>
          <a:xfrm>
            <a:off x="5976800" y="4550735"/>
            <a:ext cx="5124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What might this imply about the character of the Taconic Seaway and its closure in the late Sandbian to early Katian?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D2036-FBBE-0F45-8312-FBE5DBCAC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36" y="350873"/>
            <a:ext cx="5123687" cy="61137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78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9"/>
    </mc:Choice>
    <mc:Fallback xmlns="">
      <p:transition spd="slow" advTm="53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0D35-A7AC-8949-91A3-9243E5B1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861" y="811692"/>
            <a:ext cx="46580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Tectonic model</a:t>
            </a:r>
            <a:br>
              <a:rPr lang="en-US" dirty="0"/>
            </a:br>
            <a:r>
              <a:rPr lang="en-US" sz="2400" dirty="0">
                <a:latin typeface="+mn-lt"/>
              </a:rPr>
              <a:t>(modified from the </a:t>
            </a:r>
            <a:r>
              <a:rPr lang="en-US" sz="2400" dirty="0" err="1">
                <a:latin typeface="+mn-lt"/>
              </a:rPr>
              <a:t>Karabinos</a:t>
            </a:r>
            <a:r>
              <a:rPr lang="en-US" sz="2400" dirty="0">
                <a:latin typeface="+mn-lt"/>
              </a:rPr>
              <a:t> et al. and Macdonald et al., 2017 model)*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D84A3-CA13-604A-A6B6-670A7B622A38}"/>
              </a:ext>
            </a:extLst>
          </p:cNvPr>
          <p:cNvSpPr txBox="1"/>
          <p:nvPr/>
        </p:nvSpPr>
        <p:spPr>
          <a:xfrm>
            <a:off x="7386085" y="3153315"/>
            <a:ext cx="4426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Flat slab subduction drove the closure of the relatively wide, </a:t>
            </a:r>
            <a:r>
              <a:rPr lang="en-US" sz="2400" dirty="0" err="1"/>
              <a:t>oxic</a:t>
            </a:r>
            <a:r>
              <a:rPr lang="en-US" sz="2400" dirty="0"/>
              <a:t>, and sediment starved Late Ordovician Taconic Seaway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3AA0B-30CD-E844-AD98-FBF40E4889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52" y="294820"/>
            <a:ext cx="5788121" cy="6350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5FFDB5-B815-D64A-9EAB-C24EF50BFB6E}"/>
              </a:ext>
            </a:extLst>
          </p:cNvPr>
          <p:cNvSpPr txBox="1"/>
          <p:nvPr/>
        </p:nvSpPr>
        <p:spPr>
          <a:xfrm>
            <a:off x="7208876" y="5507665"/>
            <a:ext cx="4625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*Other tectonic models, including sustained eastward-subduction, remain in consideration, but this one is convenient for the present discussion</a:t>
            </a:r>
          </a:p>
        </p:txBody>
      </p:sp>
    </p:spTree>
    <p:extLst>
      <p:ext uri="{BB962C8B-B14F-4D97-AF65-F5344CB8AC3E}">
        <p14:creationId xmlns:p14="http://schemas.microsoft.com/office/powerpoint/2010/main" val="321354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55"/>
    </mc:Choice>
    <mc:Fallback xmlns="">
      <p:transition spd="slow" advTm="16145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877799FC-6192-F441-B94E-50B53DFFED49}"/>
              </a:ext>
            </a:extLst>
          </p:cNvPr>
          <p:cNvSpPr txBox="1"/>
          <p:nvPr/>
        </p:nvSpPr>
        <p:spPr>
          <a:xfrm>
            <a:off x="457197" y="6487547"/>
            <a:ext cx="3283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modified from Macdonald et al. 2017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75721F-36E2-2448-B0A0-84C7DFC8A19F}"/>
              </a:ext>
            </a:extLst>
          </p:cNvPr>
          <p:cNvSpPr txBox="1"/>
          <p:nvPr/>
        </p:nvSpPr>
        <p:spPr>
          <a:xfrm>
            <a:off x="7775941" y="6436975"/>
            <a:ext cx="3362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modified from Jacobi &amp; Mitchell, 2018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4593A7-5E79-ED4B-8A16-3EB1B51C4A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0326" y="380285"/>
            <a:ext cx="4475093" cy="5892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A8F71-EB3A-984B-9AB7-A47B9A2179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303" y="443091"/>
            <a:ext cx="6343650" cy="59734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513D1A-3FFD-3241-A94D-7EADF1CBC1D3}"/>
              </a:ext>
            </a:extLst>
          </p:cNvPr>
          <p:cNvSpPr/>
          <p:nvPr/>
        </p:nvSpPr>
        <p:spPr>
          <a:xfrm>
            <a:off x="275303" y="5630075"/>
            <a:ext cx="1128713" cy="371475"/>
          </a:xfrm>
          <a:prstGeom prst="rect">
            <a:avLst/>
          </a:prstGeom>
          <a:solidFill>
            <a:srgbClr val="E1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AD3766-E0CD-E544-965E-2ECD8A7B5564}"/>
              </a:ext>
            </a:extLst>
          </p:cNvPr>
          <p:cNvSpPr/>
          <p:nvPr/>
        </p:nvSpPr>
        <p:spPr>
          <a:xfrm>
            <a:off x="275303" y="329413"/>
            <a:ext cx="2471738" cy="1757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6F6C839-3659-1C42-8B19-F61F34E852FB}"/>
              </a:ext>
            </a:extLst>
          </p:cNvPr>
          <p:cNvGrpSpPr/>
          <p:nvPr/>
        </p:nvGrpSpPr>
        <p:grpSpPr>
          <a:xfrm>
            <a:off x="708572" y="543450"/>
            <a:ext cx="1937222" cy="646331"/>
            <a:chOff x="7486650" y="628650"/>
            <a:chExt cx="1937222" cy="646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0D19EF-1F74-094D-AFD1-14C03506566F}"/>
                </a:ext>
              </a:extLst>
            </p:cNvPr>
            <p:cNvSpPr txBox="1"/>
            <p:nvPr/>
          </p:nvSpPr>
          <p:spPr>
            <a:xfrm>
              <a:off x="7486650" y="628650"/>
              <a:ext cx="1414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Lawrentian sequences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89865F-FA46-CC4C-B13B-64AAB82D900F}"/>
                </a:ext>
              </a:extLst>
            </p:cNvPr>
            <p:cNvSpPr/>
            <p:nvPr/>
          </p:nvSpPr>
          <p:spPr>
            <a:xfrm>
              <a:off x="9209559" y="711022"/>
              <a:ext cx="214313" cy="228600"/>
            </a:xfrm>
            <a:prstGeom prst="rect">
              <a:avLst/>
            </a:prstGeom>
            <a:solidFill>
              <a:srgbClr val="223E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019FB5-C97D-7344-B4C3-08C3790DF281}"/>
                </a:ext>
              </a:extLst>
            </p:cNvPr>
            <p:cNvSpPr/>
            <p:nvPr/>
          </p:nvSpPr>
          <p:spPr>
            <a:xfrm>
              <a:off x="9209559" y="973671"/>
              <a:ext cx="214313" cy="228600"/>
            </a:xfrm>
            <a:prstGeom prst="rect">
              <a:avLst/>
            </a:prstGeom>
            <a:solidFill>
              <a:srgbClr val="2389C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FB4C71-A197-CC49-A688-4D5EE6C9857F}"/>
                </a:ext>
              </a:extLst>
            </p:cNvPr>
            <p:cNvSpPr/>
            <p:nvPr/>
          </p:nvSpPr>
          <p:spPr>
            <a:xfrm>
              <a:off x="8951544" y="975632"/>
              <a:ext cx="214313" cy="228600"/>
            </a:xfrm>
            <a:prstGeom prst="rect">
              <a:avLst/>
            </a:prstGeom>
            <a:solidFill>
              <a:srgbClr val="82B5E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2CEFCE-C829-F14B-A7E4-66DD5C712866}"/>
                </a:ext>
              </a:extLst>
            </p:cNvPr>
            <p:cNvSpPr/>
            <p:nvPr/>
          </p:nvSpPr>
          <p:spPr>
            <a:xfrm>
              <a:off x="8951124" y="705572"/>
              <a:ext cx="214313" cy="228600"/>
            </a:xfrm>
            <a:prstGeom prst="rect">
              <a:avLst/>
            </a:prstGeom>
            <a:solidFill>
              <a:srgbClr val="C0E8F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BF228B-85FA-1D41-A90E-D270A9937352}"/>
              </a:ext>
            </a:extLst>
          </p:cNvPr>
          <p:cNvGrpSpPr/>
          <p:nvPr/>
        </p:nvGrpSpPr>
        <p:grpSpPr>
          <a:xfrm>
            <a:off x="241850" y="1342984"/>
            <a:ext cx="2403944" cy="646331"/>
            <a:chOff x="7019928" y="1394731"/>
            <a:chExt cx="2403944" cy="6463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AB65D2C-05E0-BB40-BD25-F5209E67EC2D}"/>
                </a:ext>
              </a:extLst>
            </p:cNvPr>
            <p:cNvSpPr txBox="1"/>
            <p:nvPr/>
          </p:nvSpPr>
          <p:spPr>
            <a:xfrm>
              <a:off x="7019928" y="1394731"/>
              <a:ext cx="1847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Peri-Gondwanan sequences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F78EF0-C96A-F947-B9A1-D699E625C36C}"/>
                </a:ext>
              </a:extLst>
            </p:cNvPr>
            <p:cNvSpPr/>
            <p:nvPr/>
          </p:nvSpPr>
          <p:spPr>
            <a:xfrm>
              <a:off x="9209559" y="1468540"/>
              <a:ext cx="214313" cy="228600"/>
            </a:xfrm>
            <a:prstGeom prst="rect">
              <a:avLst/>
            </a:prstGeom>
            <a:solidFill>
              <a:srgbClr val="0775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0E59F48-5878-B74C-8BDA-41A0A94B99BA}"/>
                </a:ext>
              </a:extLst>
            </p:cNvPr>
            <p:cNvSpPr/>
            <p:nvPr/>
          </p:nvSpPr>
          <p:spPr>
            <a:xfrm>
              <a:off x="9209559" y="1731189"/>
              <a:ext cx="214313" cy="228600"/>
            </a:xfrm>
            <a:prstGeom prst="rect">
              <a:avLst/>
            </a:prstGeom>
            <a:solidFill>
              <a:srgbClr val="D895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DE923B-26DC-D340-B6A1-17767A0B3DBD}"/>
                </a:ext>
              </a:extLst>
            </p:cNvPr>
            <p:cNvSpPr/>
            <p:nvPr/>
          </p:nvSpPr>
          <p:spPr>
            <a:xfrm>
              <a:off x="8951544" y="1733150"/>
              <a:ext cx="214313" cy="228600"/>
            </a:xfrm>
            <a:prstGeom prst="rect">
              <a:avLst/>
            </a:prstGeom>
            <a:solidFill>
              <a:srgbClr val="6DBF4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A039B0-3F17-F342-B5A0-2BB4DF1037D3}"/>
                </a:ext>
              </a:extLst>
            </p:cNvPr>
            <p:cNvSpPr/>
            <p:nvPr/>
          </p:nvSpPr>
          <p:spPr>
            <a:xfrm>
              <a:off x="8951124" y="1463090"/>
              <a:ext cx="214313" cy="228600"/>
            </a:xfrm>
            <a:prstGeom prst="rect">
              <a:avLst/>
            </a:prstGeom>
            <a:solidFill>
              <a:srgbClr val="B0D2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2BB45195-5800-8A49-B575-2A3C062625C2}"/>
              </a:ext>
            </a:extLst>
          </p:cNvPr>
          <p:cNvSpPr/>
          <p:nvPr/>
        </p:nvSpPr>
        <p:spPr>
          <a:xfrm>
            <a:off x="1214824" y="3909197"/>
            <a:ext cx="189192" cy="181282"/>
          </a:xfrm>
          <a:prstGeom prst="ellipse">
            <a:avLst/>
          </a:prstGeom>
          <a:solidFill>
            <a:srgbClr val="82B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A1F11F-26D2-B644-8B1C-1500DE36EC1C}"/>
              </a:ext>
            </a:extLst>
          </p:cNvPr>
          <p:cNvSpPr/>
          <p:nvPr/>
        </p:nvSpPr>
        <p:spPr>
          <a:xfrm>
            <a:off x="371087" y="4092362"/>
            <a:ext cx="189192" cy="181282"/>
          </a:xfrm>
          <a:prstGeom prst="ellipse">
            <a:avLst/>
          </a:prstGeom>
          <a:solidFill>
            <a:srgbClr val="82B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B1FCB0-C5AD-DB41-BF08-3A0E3388F8F0}"/>
              </a:ext>
            </a:extLst>
          </p:cNvPr>
          <p:cNvCxnSpPr>
            <a:cxnSpLocks/>
          </p:cNvCxnSpPr>
          <p:nvPr/>
        </p:nvCxnSpPr>
        <p:spPr>
          <a:xfrm flipH="1">
            <a:off x="503903" y="4077500"/>
            <a:ext cx="28577" cy="36195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9AB0F158-1104-CB4A-B98E-5D6182488E68}"/>
              </a:ext>
            </a:extLst>
          </p:cNvPr>
          <p:cNvSpPr/>
          <p:nvPr/>
        </p:nvSpPr>
        <p:spPr>
          <a:xfrm>
            <a:off x="832864" y="4070995"/>
            <a:ext cx="708102" cy="94785"/>
          </a:xfrm>
          <a:prstGeom prst="rect">
            <a:avLst/>
          </a:prstGeom>
          <a:solidFill>
            <a:srgbClr val="82B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F4A82D-3CF9-F54B-86F4-C2671EDBF1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602" y="5687224"/>
            <a:ext cx="1771651" cy="25717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98581BAD-F536-C341-AFC4-4F43DECDA998}"/>
              </a:ext>
            </a:extLst>
          </p:cNvPr>
          <p:cNvSpPr/>
          <p:nvPr/>
        </p:nvSpPr>
        <p:spPr>
          <a:xfrm>
            <a:off x="3618578" y="1801025"/>
            <a:ext cx="666750" cy="138743"/>
          </a:xfrm>
          <a:prstGeom prst="rect">
            <a:avLst/>
          </a:prstGeom>
          <a:solidFill>
            <a:srgbClr val="248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F0414EA-61C5-FC4A-AEC2-90F325B37464}"/>
                  </a:ext>
                </a:extLst>
              </p14:cNvPr>
              <p14:cNvContentPartPr/>
              <p14:nvPr/>
            </p14:nvContentPartPr>
            <p14:xfrm>
              <a:off x="3622343" y="1791195"/>
              <a:ext cx="4680" cy="1119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F0414EA-61C5-FC4A-AEC2-90F325B374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12593" y="1782195"/>
                <a:ext cx="2379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C53F13F-2EF1-8A44-8B72-284A6ECC9A66}"/>
                  </a:ext>
                </a:extLst>
              </p14:cNvPr>
              <p14:cNvContentPartPr/>
              <p14:nvPr/>
            </p14:nvContentPartPr>
            <p14:xfrm>
              <a:off x="3634583" y="1793355"/>
              <a:ext cx="37080" cy="19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C53F13F-2EF1-8A44-8B72-284A6ECC9A6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30263" y="1789035"/>
                <a:ext cx="45720" cy="2808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96FC44C6-6864-FB4C-B1E9-81631DE8B1A9}"/>
              </a:ext>
            </a:extLst>
          </p:cNvPr>
          <p:cNvSpPr/>
          <p:nvPr/>
        </p:nvSpPr>
        <p:spPr>
          <a:xfrm>
            <a:off x="3624929" y="1880400"/>
            <a:ext cx="177800" cy="190500"/>
          </a:xfrm>
          <a:prstGeom prst="ellipse">
            <a:avLst/>
          </a:prstGeom>
          <a:solidFill>
            <a:srgbClr val="208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1D30DF2-53B2-0C46-84EE-2FE5BD22C221}"/>
                  </a:ext>
                </a:extLst>
              </p14:cNvPr>
              <p14:cNvContentPartPr/>
              <p14:nvPr/>
            </p14:nvContentPartPr>
            <p14:xfrm>
              <a:off x="3862103" y="1839795"/>
              <a:ext cx="2520" cy="626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1D30DF2-53B2-0C46-84EE-2FE5BD22C22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53103" y="1830795"/>
                <a:ext cx="2016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A57CFE59-0E85-0F47-87B6-742674EFB563}"/>
                  </a:ext>
                </a:extLst>
              </p14:cNvPr>
              <p14:cNvContentPartPr/>
              <p14:nvPr/>
            </p14:nvContentPartPr>
            <p14:xfrm>
              <a:off x="3857063" y="1744035"/>
              <a:ext cx="6840" cy="432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A57CFE59-0E85-0F47-87B6-742674EFB5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847563" y="1735035"/>
                <a:ext cx="25460" cy="6084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062A87A1-4994-9E4C-88A6-9A81B96B16D1}"/>
              </a:ext>
            </a:extLst>
          </p:cNvPr>
          <p:cNvSpPr/>
          <p:nvPr/>
        </p:nvSpPr>
        <p:spPr>
          <a:xfrm>
            <a:off x="3635447" y="1631297"/>
            <a:ext cx="341523" cy="683046"/>
          </a:xfrm>
          <a:prstGeom prst="rect">
            <a:avLst/>
          </a:prstGeom>
          <a:solidFill>
            <a:srgbClr val="FF0000">
              <a:alpha val="36078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5EF8BE-AEEC-F843-8FAE-7A482157B751}"/>
              </a:ext>
            </a:extLst>
          </p:cNvPr>
          <p:cNvCxnSpPr/>
          <p:nvPr/>
        </p:nvCxnSpPr>
        <p:spPr>
          <a:xfrm>
            <a:off x="294968" y="2104103"/>
            <a:ext cx="0" cy="41492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un 39">
            <a:extLst>
              <a:ext uri="{FF2B5EF4-FFF2-40B4-BE49-F238E27FC236}">
                <a16:creationId xmlns:a16="http://schemas.microsoft.com/office/drawing/2014/main" id="{07CA021A-929C-C444-A78D-22CFF3B397FA}"/>
              </a:ext>
            </a:extLst>
          </p:cNvPr>
          <p:cNvSpPr/>
          <p:nvPr/>
        </p:nvSpPr>
        <p:spPr>
          <a:xfrm>
            <a:off x="11414693" y="2690036"/>
            <a:ext cx="366181" cy="356177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14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22"/>
    </mc:Choice>
    <mc:Fallback xmlns="">
      <p:transition spd="slow" advTm="48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93C437-957A-A443-92EB-815900ACF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004" y="668593"/>
            <a:ext cx="5330737" cy="55939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6AB2E6-2B60-3348-ACAB-EFCF1B5F4E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07" y="776749"/>
            <a:ext cx="6188936" cy="56486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DFC97E-BE38-B148-9A90-BE2C9BD993B3}"/>
              </a:ext>
            </a:extLst>
          </p:cNvPr>
          <p:cNvGrpSpPr/>
          <p:nvPr/>
        </p:nvGrpSpPr>
        <p:grpSpPr>
          <a:xfrm>
            <a:off x="334297" y="2349910"/>
            <a:ext cx="9753600" cy="1337187"/>
            <a:chOff x="334297" y="2349910"/>
            <a:chExt cx="9753600" cy="133718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4BB013D-DA45-B242-BCE1-F449AECF9222}"/>
                </a:ext>
              </a:extLst>
            </p:cNvPr>
            <p:cNvSpPr/>
            <p:nvPr/>
          </p:nvSpPr>
          <p:spPr>
            <a:xfrm>
              <a:off x="334297" y="2349910"/>
              <a:ext cx="3873909" cy="133718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C1342EC-F67F-2840-9396-92626106D122}"/>
                </a:ext>
              </a:extLst>
            </p:cNvPr>
            <p:cNvCxnSpPr/>
            <p:nvPr/>
          </p:nvCxnSpPr>
          <p:spPr>
            <a:xfrm flipH="1" flipV="1">
              <a:off x="3814916" y="3038168"/>
              <a:ext cx="6272981" cy="6882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713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70"/>
    </mc:Choice>
    <mc:Fallback xmlns="">
      <p:transition spd="slow" advTm="58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2526241-8ECB-DA48-8641-3EA6E6E48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78" y="139699"/>
            <a:ext cx="7442200" cy="6578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6FB26B-2EF8-7743-987E-D0441120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504" y="139784"/>
            <a:ext cx="4157655" cy="202764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Washington &amp; </a:t>
            </a:r>
            <a:br>
              <a:rPr lang="en-US" sz="4000" dirty="0"/>
            </a:br>
            <a:r>
              <a:rPr lang="en-US" sz="4000" dirty="0"/>
              <a:t>Rutland counties, </a:t>
            </a:r>
            <a:br>
              <a:rPr lang="en-US" sz="4000" dirty="0"/>
            </a:br>
            <a:r>
              <a:rPr lang="en-US" sz="4000" dirty="0"/>
              <a:t>NY-VT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8F1548-DD01-4A44-BE55-F27FCE601F4D}"/>
              </a:ext>
            </a:extLst>
          </p:cNvPr>
          <p:cNvSpPr txBox="1"/>
          <p:nvPr/>
        </p:nvSpPr>
        <p:spPr>
          <a:xfrm>
            <a:off x="171423" y="2146005"/>
            <a:ext cx="43011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Mid to Late Ordovician rocks of the Giddings Brook Allochthon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25D8B0-3927-F542-BE0A-1B087EE6AA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64" y="3495464"/>
            <a:ext cx="1159120" cy="131911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D0B09CF-952F-6E4A-8029-03A8F8E11768}"/>
              </a:ext>
            </a:extLst>
          </p:cNvPr>
          <p:cNvSpPr/>
          <p:nvPr/>
        </p:nvSpPr>
        <p:spPr>
          <a:xfrm>
            <a:off x="6309965" y="4995894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9CCF80-2B6D-3B4F-982E-BDB3DB3EF730}"/>
              </a:ext>
            </a:extLst>
          </p:cNvPr>
          <p:cNvSpPr/>
          <p:nvPr/>
        </p:nvSpPr>
        <p:spPr>
          <a:xfrm>
            <a:off x="7013427" y="3852390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50689E-ADB3-8045-8DF9-CB7D9DF7CF76}"/>
              </a:ext>
            </a:extLst>
          </p:cNvPr>
          <p:cNvSpPr/>
          <p:nvPr/>
        </p:nvSpPr>
        <p:spPr>
          <a:xfrm>
            <a:off x="7087104" y="4053235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F7970E-E2B6-8F45-BA3F-C0CCB77CBC2A}"/>
              </a:ext>
            </a:extLst>
          </p:cNvPr>
          <p:cNvSpPr/>
          <p:nvPr/>
        </p:nvSpPr>
        <p:spPr>
          <a:xfrm>
            <a:off x="7069946" y="3945243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AC6770-DE95-B14E-B32B-EEC5A60365C1}"/>
              </a:ext>
            </a:extLst>
          </p:cNvPr>
          <p:cNvSpPr/>
          <p:nvPr/>
        </p:nvSpPr>
        <p:spPr>
          <a:xfrm>
            <a:off x="7028566" y="4442813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78642E-6F2F-9042-9BB1-5E805EE49B00}"/>
              </a:ext>
            </a:extLst>
          </p:cNvPr>
          <p:cNvSpPr/>
          <p:nvPr/>
        </p:nvSpPr>
        <p:spPr>
          <a:xfrm>
            <a:off x="7029576" y="4564935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8228CE-D078-7042-B85B-19420F352441}"/>
              </a:ext>
            </a:extLst>
          </p:cNvPr>
          <p:cNvSpPr/>
          <p:nvPr/>
        </p:nvSpPr>
        <p:spPr>
          <a:xfrm>
            <a:off x="10131067" y="2101303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35A694-3E7A-874E-9FEB-2F1BCA1C47ED}"/>
              </a:ext>
            </a:extLst>
          </p:cNvPr>
          <p:cNvSpPr/>
          <p:nvPr/>
        </p:nvSpPr>
        <p:spPr>
          <a:xfrm>
            <a:off x="8163996" y="5069571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259E20-4490-794D-A89A-213C4399A13B}"/>
              </a:ext>
            </a:extLst>
          </p:cNvPr>
          <p:cNvSpPr/>
          <p:nvPr/>
        </p:nvSpPr>
        <p:spPr>
          <a:xfrm>
            <a:off x="8407231" y="4628519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1D6E9B-06EB-7A43-A2C5-EB64734CFE10}"/>
              </a:ext>
            </a:extLst>
          </p:cNvPr>
          <p:cNvSpPr/>
          <p:nvPr/>
        </p:nvSpPr>
        <p:spPr>
          <a:xfrm>
            <a:off x="8674688" y="6264548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8ED60C-20B9-3E4E-854F-6205377C92BA}"/>
              </a:ext>
            </a:extLst>
          </p:cNvPr>
          <p:cNvSpPr/>
          <p:nvPr/>
        </p:nvSpPr>
        <p:spPr>
          <a:xfrm>
            <a:off x="7092151" y="4930292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F2B28C-E52D-5E42-88B1-942D044E864E}"/>
              </a:ext>
            </a:extLst>
          </p:cNvPr>
          <p:cNvSpPr/>
          <p:nvPr/>
        </p:nvSpPr>
        <p:spPr>
          <a:xfrm>
            <a:off x="8492010" y="4386294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BE6949-C06D-FB47-9A63-090BCC912497}"/>
              </a:ext>
            </a:extLst>
          </p:cNvPr>
          <p:cNvGrpSpPr/>
          <p:nvPr/>
        </p:nvGrpSpPr>
        <p:grpSpPr>
          <a:xfrm>
            <a:off x="10091350" y="5173363"/>
            <a:ext cx="1795849" cy="609600"/>
            <a:chOff x="10198442" y="5750011"/>
            <a:chExt cx="1795849" cy="6096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9EBDD8F-DBFB-A14D-9B8B-C892FBEF3CC2}"/>
                </a:ext>
              </a:extLst>
            </p:cNvPr>
            <p:cNvSpPr/>
            <p:nvPr/>
          </p:nvSpPr>
          <p:spPr>
            <a:xfrm>
              <a:off x="10198442" y="5750011"/>
              <a:ext cx="1795849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5760" tIns="91440" rIns="91440" rtlCol="0" anchor="ctr" anchorCtr="0"/>
            <a:lstStyle/>
            <a:p>
              <a:pPr algn="ctr"/>
              <a:r>
                <a:rPr lang="en-US" sz="2400" dirty="0">
                  <a:solidFill>
                    <a:sysClr val="windowText" lastClr="000000"/>
                  </a:solidFill>
                </a:rPr>
                <a:t>Study sites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B0A6E05-D908-6F4E-9C26-1C02E05961EB}"/>
                </a:ext>
              </a:extLst>
            </p:cNvPr>
            <p:cNvSpPr/>
            <p:nvPr/>
          </p:nvSpPr>
          <p:spPr>
            <a:xfrm>
              <a:off x="10350623" y="6029744"/>
              <a:ext cx="109001" cy="109001"/>
            </a:xfrm>
            <a:prstGeom prst="ellipse">
              <a:avLst/>
            </a:prstGeom>
            <a:solidFill>
              <a:srgbClr val="B4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B7F36344-B7F4-7C44-8779-C1D059C7C6CA}"/>
              </a:ext>
            </a:extLst>
          </p:cNvPr>
          <p:cNvSpPr/>
          <p:nvPr/>
        </p:nvSpPr>
        <p:spPr>
          <a:xfrm>
            <a:off x="11713464" y="512064"/>
            <a:ext cx="100584" cy="594360"/>
          </a:xfrm>
          <a:custGeom>
            <a:avLst/>
            <a:gdLst>
              <a:gd name="connsiteX0" fmla="*/ 100584 w 100584"/>
              <a:gd name="connsiteY0" fmla="*/ 594360 h 594360"/>
              <a:gd name="connsiteX1" fmla="*/ 100584 w 100584"/>
              <a:gd name="connsiteY1" fmla="*/ 0 h 594360"/>
              <a:gd name="connsiteX2" fmla="*/ 0 w 100584"/>
              <a:gd name="connsiteY2" fmla="*/ 219456 h 594360"/>
              <a:gd name="connsiteX3" fmla="*/ 91440 w 100584"/>
              <a:gd name="connsiteY3" fmla="*/ 219456 h 594360"/>
              <a:gd name="connsiteX4" fmla="*/ 91440 w 100584"/>
              <a:gd name="connsiteY4" fmla="*/ 219456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4" h="594360">
                <a:moveTo>
                  <a:pt x="100584" y="594360"/>
                </a:moveTo>
                <a:lnTo>
                  <a:pt x="100584" y="0"/>
                </a:lnTo>
                <a:lnTo>
                  <a:pt x="0" y="219456"/>
                </a:lnTo>
                <a:lnTo>
                  <a:pt x="91440" y="219456"/>
                </a:lnTo>
                <a:lnTo>
                  <a:pt x="91440" y="21945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721C0AB3-04BB-6C4D-BFC7-67C55D6B7F75}"/>
              </a:ext>
            </a:extLst>
          </p:cNvPr>
          <p:cNvSpPr/>
          <p:nvPr/>
        </p:nvSpPr>
        <p:spPr>
          <a:xfrm>
            <a:off x="11744793" y="539646"/>
            <a:ext cx="67456" cy="1798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E8973F-423F-2F4A-8DA7-B2C50009CDA6}"/>
              </a:ext>
            </a:extLst>
          </p:cNvPr>
          <p:cNvSpPr txBox="1"/>
          <p:nvPr/>
        </p:nvSpPr>
        <p:spPr>
          <a:xfrm>
            <a:off x="11459980" y="771993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3B506E-ACAE-D24F-9CA5-2C4EAF6D7AF7}"/>
              </a:ext>
            </a:extLst>
          </p:cNvPr>
          <p:cNvSpPr/>
          <p:nvPr/>
        </p:nvSpPr>
        <p:spPr>
          <a:xfrm>
            <a:off x="4572001" y="6310185"/>
            <a:ext cx="3665838" cy="428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A31900-4F59-874D-83CF-097BEF07E641}"/>
              </a:ext>
            </a:extLst>
          </p:cNvPr>
          <p:cNvGrpSpPr/>
          <p:nvPr/>
        </p:nvGrpSpPr>
        <p:grpSpPr>
          <a:xfrm>
            <a:off x="4669435" y="6641589"/>
            <a:ext cx="3474720" cy="58204"/>
            <a:chOff x="4669435" y="6575685"/>
            <a:chExt cx="3474720" cy="5820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086008-7CFB-6E4C-8D0B-1391149C5520}"/>
                </a:ext>
              </a:extLst>
            </p:cNvPr>
            <p:cNvSpPr/>
            <p:nvPr/>
          </p:nvSpPr>
          <p:spPr>
            <a:xfrm>
              <a:off x="4669435" y="6581425"/>
              <a:ext cx="3474720" cy="52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549A6D-C85C-1049-89DF-6EAE70E56FF0}"/>
                </a:ext>
              </a:extLst>
            </p:cNvPr>
            <p:cNvSpPr/>
            <p:nvPr/>
          </p:nvSpPr>
          <p:spPr>
            <a:xfrm>
              <a:off x="4671933" y="6575685"/>
              <a:ext cx="347472" cy="5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498C07-1135-FB40-9C9B-820FBA493F2B}"/>
                </a:ext>
              </a:extLst>
            </p:cNvPr>
            <p:cNvSpPr/>
            <p:nvPr/>
          </p:nvSpPr>
          <p:spPr>
            <a:xfrm>
              <a:off x="5363979" y="6578184"/>
              <a:ext cx="347472" cy="5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66ED6CD-CF3A-E74E-B221-163FFEBFD189}"/>
                </a:ext>
              </a:extLst>
            </p:cNvPr>
            <p:cNvSpPr/>
            <p:nvPr/>
          </p:nvSpPr>
          <p:spPr>
            <a:xfrm>
              <a:off x="6056025" y="6580682"/>
              <a:ext cx="347472" cy="5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1DBD05-9ECF-D542-8BF4-BAE3B3EAE78E}"/>
              </a:ext>
            </a:extLst>
          </p:cNvPr>
          <p:cNvSpPr txBox="1"/>
          <p:nvPr/>
        </p:nvSpPr>
        <p:spPr>
          <a:xfrm>
            <a:off x="7479957" y="6351371"/>
            <a:ext cx="76014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10 km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DC2D90-5E8D-334E-9A1A-B4297A90640D}"/>
              </a:ext>
            </a:extLst>
          </p:cNvPr>
          <p:cNvSpPr txBox="1"/>
          <p:nvPr/>
        </p:nvSpPr>
        <p:spPr>
          <a:xfrm>
            <a:off x="6264876" y="6347253"/>
            <a:ext cx="301686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EF5A75-BD4E-4044-B1D5-BD1031E235C3}"/>
              </a:ext>
            </a:extLst>
          </p:cNvPr>
          <p:cNvSpPr txBox="1"/>
          <p:nvPr/>
        </p:nvSpPr>
        <p:spPr>
          <a:xfrm>
            <a:off x="4534930" y="6339014"/>
            <a:ext cx="301686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A00415-C3F6-714A-B6A2-77BAFA2622D2}"/>
              </a:ext>
            </a:extLst>
          </p:cNvPr>
          <p:cNvGrpSpPr/>
          <p:nvPr/>
        </p:nvGrpSpPr>
        <p:grpSpPr>
          <a:xfrm>
            <a:off x="276455" y="3581610"/>
            <a:ext cx="4017093" cy="2753069"/>
            <a:chOff x="202027" y="3475285"/>
            <a:chExt cx="4017093" cy="275306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A8BD74-5FF0-994C-846D-DB3EA4156B88}"/>
                </a:ext>
              </a:extLst>
            </p:cNvPr>
            <p:cNvSpPr txBox="1"/>
            <p:nvPr/>
          </p:nvSpPr>
          <p:spPr>
            <a:xfrm>
              <a:off x="1706255" y="3627463"/>
              <a:ext cx="2372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Pawlet (= Austin Glen) Fm.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0231F3-AEE3-6946-BB97-68F9F13581EB}"/>
                </a:ext>
              </a:extLst>
            </p:cNvPr>
            <p:cNvSpPr txBox="1"/>
            <p:nvPr/>
          </p:nvSpPr>
          <p:spPr>
            <a:xfrm>
              <a:off x="1666498" y="4507635"/>
              <a:ext cx="2552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Mount Merino Fm.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A6800-6747-FE42-9CC7-C87A18B0A148}"/>
                </a:ext>
              </a:extLst>
            </p:cNvPr>
            <p:cNvSpPr txBox="1"/>
            <p:nvPr/>
          </p:nvSpPr>
          <p:spPr>
            <a:xfrm>
              <a:off x="1665112" y="5072520"/>
              <a:ext cx="22014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Indian River Fm.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9486E4-DD9F-D440-81B8-B3EFFA22D95F}"/>
                </a:ext>
              </a:extLst>
            </p:cNvPr>
            <p:cNvSpPr txBox="1"/>
            <p:nvPr/>
          </p:nvSpPr>
          <p:spPr>
            <a:xfrm>
              <a:off x="1675745" y="5744005"/>
              <a:ext cx="1819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Poultney Fm.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D74B3E-3659-E34A-BD60-E817E0C78C2F}"/>
                </a:ext>
              </a:extLst>
            </p:cNvPr>
            <p:cNvGrpSpPr/>
            <p:nvPr/>
          </p:nvGrpSpPr>
          <p:grpSpPr>
            <a:xfrm>
              <a:off x="536705" y="4508205"/>
              <a:ext cx="1132948" cy="1720149"/>
              <a:chOff x="334678" y="4767784"/>
              <a:chExt cx="1132948" cy="172014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C993617-D784-0C4B-A9E2-BCECD8E434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7055" y="5947998"/>
                <a:ext cx="1059456" cy="539935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CE9F157-4323-9245-AB40-F9096CBCDA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1306" y="5352568"/>
                <a:ext cx="1126320" cy="467833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2DD4EA9-9BF2-7D41-84D8-F7AAADD6B6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334678" y="4767784"/>
                <a:ext cx="1120231" cy="542260"/>
              </a:xfrm>
              <a:prstGeom prst="rect">
                <a:avLst/>
              </a:prstGeom>
            </p:spPr>
          </p:pic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8782F7-36EF-D044-AE06-F6DF6F19B0D4}"/>
                </a:ext>
              </a:extLst>
            </p:cNvPr>
            <p:cNvSpPr/>
            <p:nvPr/>
          </p:nvSpPr>
          <p:spPr>
            <a:xfrm>
              <a:off x="551935" y="5420497"/>
              <a:ext cx="724930" cy="387179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BC67E9B-C1AC-5944-8EE9-C0C77B5ECF5D}"/>
                </a:ext>
              </a:extLst>
            </p:cNvPr>
            <p:cNvCxnSpPr/>
            <p:nvPr/>
          </p:nvCxnSpPr>
          <p:spPr>
            <a:xfrm>
              <a:off x="432905" y="5625636"/>
              <a:ext cx="151311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B75AB8-1652-274A-91DC-7EB73461477F}"/>
                </a:ext>
              </a:extLst>
            </p:cNvPr>
            <p:cNvSpPr txBox="1"/>
            <p:nvPr/>
          </p:nvSpPr>
          <p:spPr>
            <a:xfrm rot="16200000">
              <a:off x="-614606" y="4291918"/>
              <a:ext cx="20949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/>
                <a:t>Normanskill</a:t>
              </a:r>
              <a:r>
                <a:rPr lang="en-US" sz="2400" dirty="0"/>
                <a:t> Gr.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F5D2805-DDAB-DF49-AE54-4112615581EB}"/>
              </a:ext>
            </a:extLst>
          </p:cNvPr>
          <p:cNvSpPr txBox="1"/>
          <p:nvPr/>
        </p:nvSpPr>
        <p:spPr>
          <a:xfrm>
            <a:off x="4667693" y="226090"/>
            <a:ext cx="581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Map from Ratcliffe et al., 2011; USGS &amp; VT Geological Survey</a:t>
            </a:r>
          </a:p>
        </p:txBody>
      </p:sp>
      <p:sp>
        <p:nvSpPr>
          <p:cNvPr id="53" name="Sun 52">
            <a:extLst>
              <a:ext uri="{FF2B5EF4-FFF2-40B4-BE49-F238E27FC236}">
                <a16:creationId xmlns:a16="http://schemas.microsoft.com/office/drawing/2014/main" id="{28FBD882-9CBC-074E-9C71-5C434B7A99B3}"/>
              </a:ext>
            </a:extLst>
          </p:cNvPr>
          <p:cNvSpPr/>
          <p:nvPr/>
        </p:nvSpPr>
        <p:spPr>
          <a:xfrm>
            <a:off x="3961270" y="5284382"/>
            <a:ext cx="270488" cy="27111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53"/>
    </mc:Choice>
    <mc:Fallback xmlns="">
      <p:transition spd="slow" advTm="5475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29810-F6FE-482D-B427-52B5ED0B0C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000"/>
                    </a14:imgEffect>
                    <a14:imgEffect>
                      <a14:brightnessContrast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1333"/>
            <a:ext cx="12192000" cy="592666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A5BA355-9061-404D-9470-C8BCDF4F0CEA}"/>
              </a:ext>
            </a:extLst>
          </p:cNvPr>
          <p:cNvSpPr txBox="1">
            <a:spLocks/>
          </p:cNvSpPr>
          <p:nvPr/>
        </p:nvSpPr>
        <p:spPr>
          <a:xfrm>
            <a:off x="614917" y="193158"/>
            <a:ext cx="5573233" cy="11111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Indian River 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67F11-AB0A-F948-B5D6-C94CB985E6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5701" y="1148970"/>
            <a:ext cx="7293935" cy="55417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E32135-183E-2E40-A33F-9F7AA1B7C60D}"/>
              </a:ext>
            </a:extLst>
          </p:cNvPr>
          <p:cNvSpPr txBox="1"/>
          <p:nvPr/>
        </p:nvSpPr>
        <p:spPr>
          <a:xfrm>
            <a:off x="6450623" y="69368"/>
            <a:ext cx="5331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Deep red, finely laminated, silty slates with numerous tuff beds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76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1"/>
    </mc:Choice>
    <mc:Fallback xmlns="">
      <p:transition spd="slow" advTm="32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77432-21F2-4BB2-A7CB-207B62CCF0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5666"/>
            <a:ext cx="12192000" cy="592666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57CB487-474A-4E77-9032-D2411DAC08E8}"/>
              </a:ext>
            </a:extLst>
          </p:cNvPr>
          <p:cNvSpPr/>
          <p:nvPr/>
        </p:nvSpPr>
        <p:spPr>
          <a:xfrm>
            <a:off x="4290646" y="4069582"/>
            <a:ext cx="2200589" cy="331596"/>
          </a:xfrm>
          <a:custGeom>
            <a:avLst/>
            <a:gdLst>
              <a:gd name="connsiteX0" fmla="*/ 0 w 2200589"/>
              <a:gd name="connsiteY0" fmla="*/ 331596 h 331596"/>
              <a:gd name="connsiteX1" fmla="*/ 2200589 w 2200589"/>
              <a:gd name="connsiteY1" fmla="*/ 0 h 33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0589" h="331596">
                <a:moveTo>
                  <a:pt x="0" y="331596"/>
                </a:moveTo>
                <a:lnTo>
                  <a:pt x="2200589" y="0"/>
                </a:ln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4C4AB0-1314-4B79-BCBC-4E20308D129A}"/>
              </a:ext>
            </a:extLst>
          </p:cNvPr>
          <p:cNvSpPr/>
          <p:nvPr/>
        </p:nvSpPr>
        <p:spPr>
          <a:xfrm>
            <a:off x="6643635" y="2915696"/>
            <a:ext cx="2200589" cy="331596"/>
          </a:xfrm>
          <a:custGeom>
            <a:avLst/>
            <a:gdLst>
              <a:gd name="connsiteX0" fmla="*/ 0 w 2200589"/>
              <a:gd name="connsiteY0" fmla="*/ 331596 h 331596"/>
              <a:gd name="connsiteX1" fmla="*/ 2200589 w 2200589"/>
              <a:gd name="connsiteY1" fmla="*/ 0 h 33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0589" h="331596">
                <a:moveTo>
                  <a:pt x="0" y="331596"/>
                </a:moveTo>
                <a:lnTo>
                  <a:pt x="2200589" y="0"/>
                </a:ln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6CF1D62-9504-49E8-8B96-5AC17F0363C5}"/>
              </a:ext>
            </a:extLst>
          </p:cNvPr>
          <p:cNvSpPr/>
          <p:nvPr/>
        </p:nvSpPr>
        <p:spPr>
          <a:xfrm>
            <a:off x="6913266" y="2331218"/>
            <a:ext cx="1155560" cy="663191"/>
          </a:xfrm>
          <a:custGeom>
            <a:avLst/>
            <a:gdLst>
              <a:gd name="connsiteX0" fmla="*/ 0 w 1155560"/>
              <a:gd name="connsiteY0" fmla="*/ 663191 h 663191"/>
              <a:gd name="connsiteX1" fmla="*/ 1155560 w 1155560"/>
              <a:gd name="connsiteY1" fmla="*/ 0 h 66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5560" h="663191">
                <a:moveTo>
                  <a:pt x="0" y="663191"/>
                </a:moveTo>
                <a:lnTo>
                  <a:pt x="1155560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B14313F-409E-42C8-AA9A-208CF758704A}"/>
              </a:ext>
            </a:extLst>
          </p:cNvPr>
          <p:cNvSpPr/>
          <p:nvPr/>
        </p:nvSpPr>
        <p:spPr>
          <a:xfrm>
            <a:off x="4452359" y="2978209"/>
            <a:ext cx="1431420" cy="1269051"/>
          </a:xfrm>
          <a:custGeom>
            <a:avLst/>
            <a:gdLst>
              <a:gd name="connsiteX0" fmla="*/ 0 w 1431420"/>
              <a:gd name="connsiteY0" fmla="*/ 1269051 h 1269051"/>
              <a:gd name="connsiteX1" fmla="*/ 1345962 w 1431420"/>
              <a:gd name="connsiteY1" fmla="*/ 658027 h 1269051"/>
              <a:gd name="connsiteX2" fmla="*/ 1431420 w 1431420"/>
              <a:gd name="connsiteY2" fmla="*/ 0 h 1269051"/>
              <a:gd name="connsiteX3" fmla="*/ 1358781 w 1431420"/>
              <a:gd name="connsiteY3" fmla="*/ 38456 h 1269051"/>
              <a:gd name="connsiteX4" fmla="*/ 1273323 w 1431420"/>
              <a:gd name="connsiteY4" fmla="*/ 136733 h 1269051"/>
              <a:gd name="connsiteX5" fmla="*/ 1157955 w 1431420"/>
              <a:gd name="connsiteY5" fmla="*/ 235010 h 1269051"/>
              <a:gd name="connsiteX6" fmla="*/ 875944 w 1431420"/>
              <a:gd name="connsiteY6" fmla="*/ 405926 h 1269051"/>
              <a:gd name="connsiteX7" fmla="*/ 551204 w 1431420"/>
              <a:gd name="connsiteY7" fmla="*/ 602479 h 1269051"/>
              <a:gd name="connsiteX8" fmla="*/ 311921 w 1431420"/>
              <a:gd name="connsiteY8" fmla="*/ 705028 h 1269051"/>
              <a:gd name="connsiteX9" fmla="*/ 149551 w 1431420"/>
              <a:gd name="connsiteY9" fmla="*/ 790486 h 1269051"/>
              <a:gd name="connsiteX10" fmla="*/ 0 w 1431420"/>
              <a:gd name="connsiteY10" fmla="*/ 1269051 h 126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31420" h="1269051">
                <a:moveTo>
                  <a:pt x="0" y="1269051"/>
                </a:moveTo>
                <a:lnTo>
                  <a:pt x="1345962" y="658027"/>
                </a:lnTo>
                <a:lnTo>
                  <a:pt x="1431420" y="0"/>
                </a:lnTo>
                <a:lnTo>
                  <a:pt x="1358781" y="38456"/>
                </a:lnTo>
                <a:lnTo>
                  <a:pt x="1273323" y="136733"/>
                </a:lnTo>
                <a:lnTo>
                  <a:pt x="1157955" y="235010"/>
                </a:lnTo>
                <a:lnTo>
                  <a:pt x="875944" y="405926"/>
                </a:lnTo>
                <a:lnTo>
                  <a:pt x="551204" y="602479"/>
                </a:lnTo>
                <a:lnTo>
                  <a:pt x="311921" y="705028"/>
                </a:lnTo>
                <a:lnTo>
                  <a:pt x="149551" y="790486"/>
                </a:lnTo>
                <a:lnTo>
                  <a:pt x="0" y="1269051"/>
                </a:lnTo>
                <a:close/>
              </a:path>
            </a:pathLst>
          </a:cu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1A50CC3-4CA5-4DFE-85DD-F3B4273AA5CC}"/>
              </a:ext>
            </a:extLst>
          </p:cNvPr>
          <p:cNvSpPr/>
          <p:nvPr/>
        </p:nvSpPr>
        <p:spPr>
          <a:xfrm>
            <a:off x="4454926" y="3584961"/>
            <a:ext cx="1441672" cy="672801"/>
          </a:xfrm>
          <a:custGeom>
            <a:avLst/>
            <a:gdLst>
              <a:gd name="connsiteX0" fmla="*/ 0 w 1155560"/>
              <a:gd name="connsiteY0" fmla="*/ 663191 h 663191"/>
              <a:gd name="connsiteX1" fmla="*/ 1155560 w 1155560"/>
              <a:gd name="connsiteY1" fmla="*/ 0 h 663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55560" h="663191">
                <a:moveTo>
                  <a:pt x="0" y="663191"/>
                </a:moveTo>
                <a:lnTo>
                  <a:pt x="1155560" y="0"/>
                </a:lnTo>
              </a:path>
            </a:pathLst>
          </a:cu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ADB6B3-F1ED-B542-8F4F-5C0229FDE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646071" y="3428998"/>
            <a:ext cx="4269482" cy="34290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5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4"/>
    </mc:Choice>
    <mc:Fallback xmlns="">
      <p:transition spd="slow" advTm="37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45D2DB2-77FB-2244-9237-0248EEDB0BCD}"/>
              </a:ext>
            </a:extLst>
          </p:cNvPr>
          <p:cNvGrpSpPr/>
          <p:nvPr/>
        </p:nvGrpSpPr>
        <p:grpSpPr>
          <a:xfrm>
            <a:off x="427650" y="1666149"/>
            <a:ext cx="6109602" cy="4841521"/>
            <a:chOff x="427650" y="2016479"/>
            <a:chExt cx="6109602" cy="48415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CEC78E-51E1-C147-9F4C-FB9098275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650" y="2016479"/>
              <a:ext cx="6109602" cy="443326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8FDB70-4BAF-AD4C-A89A-60658EAF0406}"/>
                </a:ext>
              </a:extLst>
            </p:cNvPr>
            <p:cNvSpPr/>
            <p:nvPr/>
          </p:nvSpPr>
          <p:spPr>
            <a:xfrm>
              <a:off x="1392865" y="2488019"/>
              <a:ext cx="967563" cy="43699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6DB3DF-EEF7-6648-9431-4C142C24591A}"/>
                </a:ext>
              </a:extLst>
            </p:cNvPr>
            <p:cNvSpPr txBox="1"/>
            <p:nvPr/>
          </p:nvSpPr>
          <p:spPr>
            <a:xfrm>
              <a:off x="1524081" y="3536438"/>
              <a:ext cx="7051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Katian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0D7BDE-B322-194A-BD17-F744DFF08051}"/>
                </a:ext>
              </a:extLst>
            </p:cNvPr>
            <p:cNvSpPr txBox="1"/>
            <p:nvPr/>
          </p:nvSpPr>
          <p:spPr>
            <a:xfrm>
              <a:off x="1427775" y="5136378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Sandbian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A6D11C-5181-A54E-A18D-4AA8FF9C55ED}"/>
                </a:ext>
              </a:extLst>
            </p:cNvPr>
            <p:cNvSpPr txBox="1"/>
            <p:nvPr/>
          </p:nvSpPr>
          <p:spPr>
            <a:xfrm>
              <a:off x="1335976" y="6143471"/>
              <a:ext cx="10919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Darriwilian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5EF376-D4DD-9A47-A137-22C399ADD1C6}"/>
                </a:ext>
              </a:extLst>
            </p:cNvPr>
            <p:cNvCxnSpPr/>
            <p:nvPr/>
          </p:nvCxnSpPr>
          <p:spPr>
            <a:xfrm flipH="1">
              <a:off x="1392865" y="5696045"/>
              <a:ext cx="9675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8FE92A1-91E7-CC47-AC46-54EEE3A890B5}"/>
                </a:ext>
              </a:extLst>
            </p:cNvPr>
            <p:cNvCxnSpPr/>
            <p:nvPr/>
          </p:nvCxnSpPr>
          <p:spPr>
            <a:xfrm flipH="1">
              <a:off x="1392865" y="4923411"/>
              <a:ext cx="9675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1C7B0-4589-F54A-9AB2-2A0F323DF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5" y="501058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WBN Berry, 1962, </a:t>
            </a:r>
            <a:r>
              <a:rPr lang="en-US" sz="2800" i="1" dirty="0"/>
              <a:t>Stratigraphy, Zonation, and Age of Schaghticoke, </a:t>
            </a:r>
            <a:r>
              <a:rPr lang="en-US" sz="2800" i="1" dirty="0" err="1"/>
              <a:t>Deepkill</a:t>
            </a:r>
            <a:r>
              <a:rPr lang="en-US" sz="2800" i="1" dirty="0"/>
              <a:t>, and </a:t>
            </a:r>
            <a:r>
              <a:rPr lang="en-US" sz="2800" i="1" dirty="0" err="1"/>
              <a:t>Normanskill</a:t>
            </a:r>
            <a:r>
              <a:rPr lang="en-US" sz="2800" i="1" dirty="0"/>
              <a:t> Shales, Eastern New York</a:t>
            </a:r>
            <a:r>
              <a:rPr lang="en-US" sz="2800" dirty="0"/>
              <a:t>, </a:t>
            </a:r>
            <a:r>
              <a:rPr lang="en-US" sz="2400" dirty="0"/>
              <a:t>GSA Bull, 73:695-718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626B79-EB31-694C-A01A-31F19EA868A3}"/>
              </a:ext>
            </a:extLst>
          </p:cNvPr>
          <p:cNvSpPr/>
          <p:nvPr/>
        </p:nvSpPr>
        <p:spPr>
          <a:xfrm>
            <a:off x="6760537" y="1625798"/>
            <a:ext cx="481654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Recognized 4 members in the </a:t>
            </a:r>
            <a:r>
              <a:rPr lang="en-US" sz="2000" dirty="0" err="1"/>
              <a:t>Normanskill</a:t>
            </a:r>
            <a:r>
              <a:rPr lang="en-US" sz="2000" dirty="0"/>
              <a:t> Shale, of which the lowermost (first) is equivalent to the </a:t>
            </a:r>
            <a:r>
              <a:rPr lang="en-US" sz="2000" b="1" dirty="0"/>
              <a:t>Indian River Formation</a:t>
            </a:r>
            <a:r>
              <a:rPr lang="en-US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“In Washington County, the </a:t>
            </a:r>
            <a:r>
              <a:rPr lang="en-US" sz="2000" i="1" dirty="0"/>
              <a:t>{first} </a:t>
            </a:r>
            <a:r>
              <a:rPr lang="en-US" sz="2000" dirty="0"/>
              <a:t>unit is composed of interbedded green and red argillites which have a waxy-appearance and weather white. </a:t>
            </a:r>
            <a:r>
              <a:rPr lang="en-US" sz="2000" b="1" dirty="0"/>
              <a:t>A few lenses of black shale or slate, which commonly bear graptolites, occur with the argillite or slate</a:t>
            </a:r>
            <a:r>
              <a:rPr lang="en-US" sz="2000" dirty="0"/>
              <a:t>.” Berry, 1962, pg. 111.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“Identical assemblages of species were obtained from all members of the formation with the exception of … the highest beds. 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39826-0FFD-6048-A55A-6F4D7E16E968}"/>
              </a:ext>
            </a:extLst>
          </p:cNvPr>
          <p:cNvSpPr/>
          <p:nvPr/>
        </p:nvSpPr>
        <p:spPr>
          <a:xfrm>
            <a:off x="4497572" y="4451955"/>
            <a:ext cx="967563" cy="595424"/>
          </a:xfrm>
          <a:prstGeom prst="rect">
            <a:avLst/>
          </a:prstGeom>
          <a:solidFill>
            <a:srgbClr val="FF0000">
              <a:alpha val="32941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56"/>
    </mc:Choice>
    <mc:Fallback xmlns="">
      <p:transition spd="slow" advTm="4495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2526241-8ECB-DA48-8641-3EA6E6E48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878" y="139699"/>
            <a:ext cx="7442200" cy="65786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D0B09CF-952F-6E4A-8029-03A8F8E11768}"/>
              </a:ext>
            </a:extLst>
          </p:cNvPr>
          <p:cNvSpPr/>
          <p:nvPr/>
        </p:nvSpPr>
        <p:spPr>
          <a:xfrm>
            <a:off x="6309965" y="4995894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9CCF80-2B6D-3B4F-982E-BDB3DB3EF730}"/>
              </a:ext>
            </a:extLst>
          </p:cNvPr>
          <p:cNvSpPr/>
          <p:nvPr/>
        </p:nvSpPr>
        <p:spPr>
          <a:xfrm>
            <a:off x="7013427" y="3852390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A50689E-ADB3-8045-8DF9-CB7D9DF7CF76}"/>
              </a:ext>
            </a:extLst>
          </p:cNvPr>
          <p:cNvSpPr/>
          <p:nvPr/>
        </p:nvSpPr>
        <p:spPr>
          <a:xfrm>
            <a:off x="7087104" y="4053235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F7970E-E2B6-8F45-BA3F-C0CCB77CBC2A}"/>
              </a:ext>
            </a:extLst>
          </p:cNvPr>
          <p:cNvSpPr/>
          <p:nvPr/>
        </p:nvSpPr>
        <p:spPr>
          <a:xfrm>
            <a:off x="7069946" y="3945243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AC6770-DE95-B14E-B32B-EEC5A60365C1}"/>
              </a:ext>
            </a:extLst>
          </p:cNvPr>
          <p:cNvSpPr/>
          <p:nvPr/>
        </p:nvSpPr>
        <p:spPr>
          <a:xfrm>
            <a:off x="7028566" y="4442813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E78642E-6F2F-9042-9BB1-5E805EE49B00}"/>
              </a:ext>
            </a:extLst>
          </p:cNvPr>
          <p:cNvSpPr/>
          <p:nvPr/>
        </p:nvSpPr>
        <p:spPr>
          <a:xfrm>
            <a:off x="7029576" y="4564935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8228CE-D078-7042-B85B-19420F352441}"/>
              </a:ext>
            </a:extLst>
          </p:cNvPr>
          <p:cNvSpPr/>
          <p:nvPr/>
        </p:nvSpPr>
        <p:spPr>
          <a:xfrm>
            <a:off x="10131067" y="2101303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35A694-3E7A-874E-9FEB-2F1BCA1C47ED}"/>
              </a:ext>
            </a:extLst>
          </p:cNvPr>
          <p:cNvSpPr/>
          <p:nvPr/>
        </p:nvSpPr>
        <p:spPr>
          <a:xfrm>
            <a:off x="8163996" y="5069571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259E20-4490-794D-A89A-213C4399A13B}"/>
              </a:ext>
            </a:extLst>
          </p:cNvPr>
          <p:cNvSpPr/>
          <p:nvPr/>
        </p:nvSpPr>
        <p:spPr>
          <a:xfrm>
            <a:off x="8407231" y="4628519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1D6E9B-06EB-7A43-A2C5-EB64734CFE10}"/>
              </a:ext>
            </a:extLst>
          </p:cNvPr>
          <p:cNvSpPr/>
          <p:nvPr/>
        </p:nvSpPr>
        <p:spPr>
          <a:xfrm>
            <a:off x="8674688" y="6264548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8ED60C-20B9-3E4E-854F-6205377C92BA}"/>
              </a:ext>
            </a:extLst>
          </p:cNvPr>
          <p:cNvSpPr/>
          <p:nvPr/>
        </p:nvSpPr>
        <p:spPr>
          <a:xfrm>
            <a:off x="7092151" y="4930292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8F2B28C-E52D-5E42-88B1-942D044E864E}"/>
              </a:ext>
            </a:extLst>
          </p:cNvPr>
          <p:cNvSpPr/>
          <p:nvPr/>
        </p:nvSpPr>
        <p:spPr>
          <a:xfrm>
            <a:off x="8492010" y="4386294"/>
            <a:ext cx="109001" cy="109001"/>
          </a:xfrm>
          <a:prstGeom prst="ellipse">
            <a:avLst/>
          </a:prstGeom>
          <a:solidFill>
            <a:srgbClr val="B4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B7F36344-B7F4-7C44-8779-C1D059C7C6CA}"/>
              </a:ext>
            </a:extLst>
          </p:cNvPr>
          <p:cNvSpPr/>
          <p:nvPr/>
        </p:nvSpPr>
        <p:spPr>
          <a:xfrm>
            <a:off x="11713464" y="512064"/>
            <a:ext cx="100584" cy="594360"/>
          </a:xfrm>
          <a:custGeom>
            <a:avLst/>
            <a:gdLst>
              <a:gd name="connsiteX0" fmla="*/ 100584 w 100584"/>
              <a:gd name="connsiteY0" fmla="*/ 594360 h 594360"/>
              <a:gd name="connsiteX1" fmla="*/ 100584 w 100584"/>
              <a:gd name="connsiteY1" fmla="*/ 0 h 594360"/>
              <a:gd name="connsiteX2" fmla="*/ 0 w 100584"/>
              <a:gd name="connsiteY2" fmla="*/ 219456 h 594360"/>
              <a:gd name="connsiteX3" fmla="*/ 91440 w 100584"/>
              <a:gd name="connsiteY3" fmla="*/ 219456 h 594360"/>
              <a:gd name="connsiteX4" fmla="*/ 91440 w 100584"/>
              <a:gd name="connsiteY4" fmla="*/ 219456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84" h="594360">
                <a:moveTo>
                  <a:pt x="100584" y="594360"/>
                </a:moveTo>
                <a:lnTo>
                  <a:pt x="100584" y="0"/>
                </a:lnTo>
                <a:lnTo>
                  <a:pt x="0" y="219456"/>
                </a:lnTo>
                <a:lnTo>
                  <a:pt x="91440" y="219456"/>
                </a:lnTo>
                <a:lnTo>
                  <a:pt x="91440" y="219456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721C0AB3-04BB-6C4D-BFC7-67C55D6B7F75}"/>
              </a:ext>
            </a:extLst>
          </p:cNvPr>
          <p:cNvSpPr/>
          <p:nvPr/>
        </p:nvSpPr>
        <p:spPr>
          <a:xfrm>
            <a:off x="11744793" y="539646"/>
            <a:ext cx="67456" cy="17988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E8973F-423F-2F4A-8DA7-B2C50009CDA6}"/>
              </a:ext>
            </a:extLst>
          </p:cNvPr>
          <p:cNvSpPr txBox="1"/>
          <p:nvPr/>
        </p:nvSpPr>
        <p:spPr>
          <a:xfrm>
            <a:off x="11459980" y="771993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13B506E-ACAE-D24F-9CA5-2C4EAF6D7AF7}"/>
              </a:ext>
            </a:extLst>
          </p:cNvPr>
          <p:cNvSpPr/>
          <p:nvPr/>
        </p:nvSpPr>
        <p:spPr>
          <a:xfrm>
            <a:off x="4572001" y="6310185"/>
            <a:ext cx="3665838" cy="428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BA31900-4F59-874D-83CF-097BEF07E641}"/>
              </a:ext>
            </a:extLst>
          </p:cNvPr>
          <p:cNvGrpSpPr/>
          <p:nvPr/>
        </p:nvGrpSpPr>
        <p:grpSpPr>
          <a:xfrm>
            <a:off x="4669435" y="6641589"/>
            <a:ext cx="3474720" cy="58204"/>
            <a:chOff x="4669435" y="6575685"/>
            <a:chExt cx="3474720" cy="58204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086008-7CFB-6E4C-8D0B-1391149C5520}"/>
                </a:ext>
              </a:extLst>
            </p:cNvPr>
            <p:cNvSpPr/>
            <p:nvPr/>
          </p:nvSpPr>
          <p:spPr>
            <a:xfrm>
              <a:off x="4669435" y="6581425"/>
              <a:ext cx="3474720" cy="524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549A6D-C85C-1049-89DF-6EAE70E56FF0}"/>
                </a:ext>
              </a:extLst>
            </p:cNvPr>
            <p:cNvSpPr/>
            <p:nvPr/>
          </p:nvSpPr>
          <p:spPr>
            <a:xfrm>
              <a:off x="4671933" y="6575685"/>
              <a:ext cx="347472" cy="5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498C07-1135-FB40-9C9B-820FBA493F2B}"/>
                </a:ext>
              </a:extLst>
            </p:cNvPr>
            <p:cNvSpPr/>
            <p:nvPr/>
          </p:nvSpPr>
          <p:spPr>
            <a:xfrm>
              <a:off x="5363979" y="6578184"/>
              <a:ext cx="347472" cy="5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66ED6CD-CF3A-E74E-B221-163FFEBFD189}"/>
                </a:ext>
              </a:extLst>
            </p:cNvPr>
            <p:cNvSpPr/>
            <p:nvPr/>
          </p:nvSpPr>
          <p:spPr>
            <a:xfrm>
              <a:off x="6056025" y="6580682"/>
              <a:ext cx="347472" cy="5246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71DBD05-9ECF-D542-8BF4-BAE3B3EAE78E}"/>
              </a:ext>
            </a:extLst>
          </p:cNvPr>
          <p:cNvSpPr txBox="1"/>
          <p:nvPr/>
        </p:nvSpPr>
        <p:spPr>
          <a:xfrm>
            <a:off x="7479957" y="6351371"/>
            <a:ext cx="760144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10 km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2DC2D90-5E8D-334E-9A1A-B4297A90640D}"/>
              </a:ext>
            </a:extLst>
          </p:cNvPr>
          <p:cNvSpPr txBox="1"/>
          <p:nvPr/>
        </p:nvSpPr>
        <p:spPr>
          <a:xfrm>
            <a:off x="6264876" y="6347253"/>
            <a:ext cx="301686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EEF5A75-BD4E-4044-B1D5-BD1031E235C3}"/>
              </a:ext>
            </a:extLst>
          </p:cNvPr>
          <p:cNvSpPr txBox="1"/>
          <p:nvPr/>
        </p:nvSpPr>
        <p:spPr>
          <a:xfrm>
            <a:off x="4534930" y="6339014"/>
            <a:ext cx="301686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D2805-DDAB-DF49-AE54-4112615581EB}"/>
              </a:ext>
            </a:extLst>
          </p:cNvPr>
          <p:cNvSpPr txBox="1"/>
          <p:nvPr/>
        </p:nvSpPr>
        <p:spPr>
          <a:xfrm>
            <a:off x="4667693" y="226090"/>
            <a:ext cx="5818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Map from Ratcliffe et al., 2011; USGS &amp; VT Geological Survey</a:t>
            </a:r>
          </a:p>
        </p:txBody>
      </p:sp>
      <p:sp>
        <p:nvSpPr>
          <p:cNvPr id="53" name="Sun 52">
            <a:extLst>
              <a:ext uri="{FF2B5EF4-FFF2-40B4-BE49-F238E27FC236}">
                <a16:creationId xmlns:a16="http://schemas.microsoft.com/office/drawing/2014/main" id="{28FBD882-9CBC-074E-9C71-5C434B7A99B3}"/>
              </a:ext>
            </a:extLst>
          </p:cNvPr>
          <p:cNvSpPr/>
          <p:nvPr/>
        </p:nvSpPr>
        <p:spPr>
          <a:xfrm>
            <a:off x="6206929" y="4934758"/>
            <a:ext cx="270488" cy="27111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B883C977-070B-3A49-B2FA-C4F22BA29751}"/>
              </a:ext>
            </a:extLst>
          </p:cNvPr>
          <p:cNvSpPr txBox="1">
            <a:spLocks/>
          </p:cNvSpPr>
          <p:nvPr/>
        </p:nvSpPr>
        <p:spPr>
          <a:xfrm>
            <a:off x="623749" y="833719"/>
            <a:ext cx="3961697" cy="2796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Berry reported graptolite faunas from Indian River strata at three localities in this area</a:t>
            </a:r>
          </a:p>
        </p:txBody>
      </p:sp>
      <p:sp>
        <p:nvSpPr>
          <p:cNvPr id="56" name="Sun 55">
            <a:extLst>
              <a:ext uri="{FF2B5EF4-FFF2-40B4-BE49-F238E27FC236}">
                <a16:creationId xmlns:a16="http://schemas.microsoft.com/office/drawing/2014/main" id="{E00D6CE7-8032-B94F-81F6-1E4E39644813}"/>
              </a:ext>
            </a:extLst>
          </p:cNvPr>
          <p:cNvSpPr/>
          <p:nvPr/>
        </p:nvSpPr>
        <p:spPr>
          <a:xfrm>
            <a:off x="10043823" y="2034675"/>
            <a:ext cx="270488" cy="27111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un 56">
            <a:extLst>
              <a:ext uri="{FF2B5EF4-FFF2-40B4-BE49-F238E27FC236}">
                <a16:creationId xmlns:a16="http://schemas.microsoft.com/office/drawing/2014/main" id="{49C86FDA-1EFA-FE4C-B316-239FF5619D74}"/>
              </a:ext>
            </a:extLst>
          </p:cNvPr>
          <p:cNvSpPr/>
          <p:nvPr/>
        </p:nvSpPr>
        <p:spPr>
          <a:xfrm>
            <a:off x="8609470" y="6194299"/>
            <a:ext cx="270488" cy="27111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752AC8B-09BF-714F-97E2-2CB9B980777F}"/>
              </a:ext>
            </a:extLst>
          </p:cNvPr>
          <p:cNvSpPr txBox="1"/>
          <p:nvPr/>
        </p:nvSpPr>
        <p:spPr>
          <a:xfrm>
            <a:off x="9405203" y="2912673"/>
            <a:ext cx="845937" cy="276999"/>
          </a:xfrm>
          <a:prstGeom prst="rect">
            <a:avLst/>
          </a:prstGeom>
          <a:solidFill>
            <a:srgbClr val="5D9A5A"/>
          </a:solidFill>
        </p:spPr>
        <p:txBody>
          <a:bodyPr wrap="none" lIns="9144" tIns="0" rIns="9144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Poultney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647EBB0-984F-644D-AB1B-C90512A43937}"/>
              </a:ext>
            </a:extLst>
          </p:cNvPr>
          <p:cNvSpPr txBox="1"/>
          <p:nvPr/>
        </p:nvSpPr>
        <p:spPr>
          <a:xfrm>
            <a:off x="5790088" y="5548687"/>
            <a:ext cx="1449371" cy="276999"/>
          </a:xfrm>
          <a:prstGeom prst="rect">
            <a:avLst/>
          </a:prstGeom>
          <a:solidFill>
            <a:srgbClr val="5D9A5A"/>
          </a:solidFill>
        </p:spPr>
        <p:txBody>
          <a:bodyPr wrap="none" lIns="9144" tIns="0" rIns="9144" b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Granville</a:t>
            </a:r>
          </a:p>
        </p:txBody>
      </p:sp>
    </p:spTree>
    <p:extLst>
      <p:ext uri="{BB962C8B-B14F-4D97-AF65-F5344CB8AC3E}">
        <p14:creationId xmlns:p14="http://schemas.microsoft.com/office/powerpoint/2010/main" val="18207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1"/>
    </mc:Choice>
    <mc:Fallback xmlns="">
      <p:transition spd="slow" advTm="1887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B20E13-D8AE-7544-B7FE-589595FCEE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069" y="242047"/>
            <a:ext cx="6442537" cy="61990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E1BBDF84-7F6C-494F-88F7-5195FE3D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21" y="532048"/>
            <a:ext cx="4093684" cy="1175727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Berry Site 42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173BBE-C444-6F47-91E5-49F8B6A49AE4}"/>
              </a:ext>
            </a:extLst>
          </p:cNvPr>
          <p:cNvSpPr txBox="1"/>
          <p:nvPr/>
        </p:nvSpPr>
        <p:spPr>
          <a:xfrm>
            <a:off x="600096" y="3805865"/>
            <a:ext cx="48728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Vermont geological map places this site within Pawlet rather than the Indian River.</a:t>
            </a:r>
          </a:p>
          <a:p>
            <a:endParaRPr lang="en-US" sz="2400" dirty="0"/>
          </a:p>
          <a:p>
            <a:r>
              <a:rPr lang="en-US" sz="2400" dirty="0"/>
              <a:t>The other two have been removed by expanded quarrying operations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1CA917-06B1-494D-AD9E-19710F67CBF0}"/>
              </a:ext>
            </a:extLst>
          </p:cNvPr>
          <p:cNvGrpSpPr/>
          <p:nvPr/>
        </p:nvGrpSpPr>
        <p:grpSpPr>
          <a:xfrm>
            <a:off x="788353" y="1895224"/>
            <a:ext cx="4616068" cy="1542361"/>
            <a:chOff x="1443209" y="2016087"/>
            <a:chExt cx="4616068" cy="154236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8EFE540-EA14-4848-91ED-DF0AD61191D4}"/>
                </a:ext>
              </a:extLst>
            </p:cNvPr>
            <p:cNvSpPr/>
            <p:nvPr/>
          </p:nvSpPr>
          <p:spPr>
            <a:xfrm>
              <a:off x="1443209" y="2016087"/>
              <a:ext cx="4616068" cy="15423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dirty="0">
                  <a:solidFill>
                    <a:schemeClr val="tx1"/>
                  </a:solidFill>
                </a:rPr>
                <a:t>From Berry (1962): 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6761F11-40F3-1443-B095-3ED763EA2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1857" y="2467777"/>
              <a:ext cx="4521200" cy="94974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3988007-9BBD-B744-942F-61DA7A58B14E}"/>
              </a:ext>
            </a:extLst>
          </p:cNvPr>
          <p:cNvSpPr txBox="1"/>
          <p:nvPr/>
        </p:nvSpPr>
        <p:spPr>
          <a:xfrm>
            <a:off x="9952485" y="2442795"/>
            <a:ext cx="984950" cy="276999"/>
          </a:xfrm>
          <a:prstGeom prst="rect">
            <a:avLst/>
          </a:prstGeom>
          <a:solidFill>
            <a:srgbClr val="E1E4B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POULTNEY</a:t>
            </a: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05FDAB38-76D7-5843-9179-9E241483F507}"/>
              </a:ext>
            </a:extLst>
          </p:cNvPr>
          <p:cNvSpPr/>
          <p:nvPr/>
        </p:nvSpPr>
        <p:spPr>
          <a:xfrm>
            <a:off x="8452587" y="5876052"/>
            <a:ext cx="270488" cy="27111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un 37">
            <a:extLst>
              <a:ext uri="{FF2B5EF4-FFF2-40B4-BE49-F238E27FC236}">
                <a16:creationId xmlns:a16="http://schemas.microsoft.com/office/drawing/2014/main" id="{D4647CE8-7E53-ED48-A94E-46A12EF56BC1}"/>
              </a:ext>
            </a:extLst>
          </p:cNvPr>
          <p:cNvSpPr/>
          <p:nvPr/>
        </p:nvSpPr>
        <p:spPr>
          <a:xfrm>
            <a:off x="5942470" y="4549276"/>
            <a:ext cx="270488" cy="271116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49"/>
    </mc:Choice>
    <mc:Fallback xmlns="">
      <p:transition spd="slow" advTm="5474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3.5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1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8156</TotalTime>
  <Words>622</Words>
  <Application>Microsoft Macintosh PowerPoint</Application>
  <PresentationFormat>Widescreen</PresentationFormat>
  <Paragraphs>116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Office Theme</vt:lpstr>
      <vt:lpstr>What’s up with the Taconic Sequence Indian River Formation? </vt:lpstr>
      <vt:lpstr>PowerPoint Presentation</vt:lpstr>
      <vt:lpstr>PowerPoint Presentation</vt:lpstr>
      <vt:lpstr>Washington &amp;  Rutland counties,  NY-VT</vt:lpstr>
      <vt:lpstr>PowerPoint Presentation</vt:lpstr>
      <vt:lpstr>PowerPoint Presentation</vt:lpstr>
      <vt:lpstr>WBN Berry, 1962, Stratigraphy, Zonation, and Age of Schaghticoke, Deepkill, and Normanskill Shales, Eastern New York, GSA Bull, 73:695-718 </vt:lpstr>
      <vt:lpstr>PowerPoint Presentation</vt:lpstr>
      <vt:lpstr>Example: Berry Site 42</vt:lpstr>
      <vt:lpstr>Berry’s reported Normanskill  graptolite faunas</vt:lpstr>
      <vt:lpstr>PowerPoint Presentation</vt:lpstr>
      <vt:lpstr>Biostratigraphic vs. tuff-derived ages in the IRF</vt:lpstr>
      <vt:lpstr>Perhaps both ages are correct?</vt:lpstr>
      <vt:lpstr>Gradational contact with underlying Poultney Fm.</vt:lpstr>
      <vt:lpstr>PowerPoint Presentation</vt:lpstr>
      <vt:lpstr>Tectonic model (modified from the Karabinos et al. and Macdonald et al., 2017 model)*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Microsoft Office User</cp:lastModifiedBy>
  <cp:revision>136</cp:revision>
  <dcterms:created xsi:type="dcterms:W3CDTF">2021-02-13T19:34:07Z</dcterms:created>
  <dcterms:modified xsi:type="dcterms:W3CDTF">2021-03-18T20:22:20Z</dcterms:modified>
  <cp:category/>
</cp:coreProperties>
</file>