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72" r:id="rId3"/>
    <p:sldId id="258" r:id="rId4"/>
    <p:sldId id="367" r:id="rId5"/>
    <p:sldId id="398" r:id="rId6"/>
    <p:sldId id="405" r:id="rId7"/>
    <p:sldId id="340" r:id="rId8"/>
    <p:sldId id="390" r:id="rId9"/>
    <p:sldId id="318" r:id="rId10"/>
    <p:sldId id="399" r:id="rId11"/>
    <p:sldId id="396" r:id="rId12"/>
    <p:sldId id="400" r:id="rId13"/>
    <p:sldId id="376" r:id="rId14"/>
    <p:sldId id="403" r:id="rId15"/>
    <p:sldId id="406" r:id="rId16"/>
    <p:sldId id="385" r:id="rId17"/>
    <p:sldId id="387" r:id="rId18"/>
    <p:sldId id="407" r:id="rId19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kas Nath" initials="VN" lastIdx="1" clrIdx="0">
    <p:extLst>
      <p:ext uri="{19B8F6BF-5375-455C-9EA6-DF929625EA0E}">
        <p15:presenceInfo xmlns:p15="http://schemas.microsoft.com/office/powerpoint/2012/main" userId="9141a884872e88fb" providerId="Windows Live"/>
      </p:ext>
    </p:extLst>
  </p:cmAuthor>
  <p:cmAuthor id="2" name="Rati Mehrotra" initials="RM" lastIdx="10" clrIdx="1">
    <p:extLst>
      <p:ext uri="{19B8F6BF-5375-455C-9EA6-DF929625EA0E}">
        <p15:presenceInfo xmlns:p15="http://schemas.microsoft.com/office/powerpoint/2012/main" userId="118a3b3368d2ab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B"/>
    <a:srgbClr val="D1DBDD"/>
    <a:srgbClr val="96CA96"/>
    <a:srgbClr val="CC0000"/>
    <a:srgbClr val="C26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4" autoAdjust="0"/>
    <p:restoredTop sz="96357" autoAdjust="0"/>
  </p:normalViewPr>
  <p:slideViewPr>
    <p:cSldViewPr snapToGrid="0">
      <p:cViewPr>
        <p:scale>
          <a:sx n="100" d="100"/>
          <a:sy n="100" d="100"/>
        </p:scale>
        <p:origin x="17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kas\Desktop\MonitorMyLockdown%20Weekly%20Updates\WeekendsVSWeekdays-Updat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92633784767564E-2"/>
          <c:y val="5.4535176704350548E-2"/>
          <c:w val="0.89662938824497584"/>
          <c:h val="0.71120629420226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Weekday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Montreal</c:v>
                </c:pt>
                <c:pt idx="1">
                  <c:v>Quebec City</c:v>
                </c:pt>
                <c:pt idx="2">
                  <c:v>Halifax</c:v>
                </c:pt>
                <c:pt idx="3">
                  <c:v>Calgary</c:v>
                </c:pt>
                <c:pt idx="4">
                  <c:v>Ottawa</c:v>
                </c:pt>
                <c:pt idx="5">
                  <c:v>Victoria</c:v>
                </c:pt>
                <c:pt idx="6">
                  <c:v>Vancouver</c:v>
                </c:pt>
                <c:pt idx="7">
                  <c:v>Whitehorse</c:v>
                </c:pt>
                <c:pt idx="8">
                  <c:v>Toronto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7.98</c:v>
                </c:pt>
                <c:pt idx="1">
                  <c:v>6.18</c:v>
                </c:pt>
                <c:pt idx="2">
                  <c:v>6.15</c:v>
                </c:pt>
                <c:pt idx="3">
                  <c:v>6.12</c:v>
                </c:pt>
                <c:pt idx="4">
                  <c:v>6.07</c:v>
                </c:pt>
                <c:pt idx="5">
                  <c:v>5.7</c:v>
                </c:pt>
                <c:pt idx="6">
                  <c:v>4.68</c:v>
                </c:pt>
                <c:pt idx="7">
                  <c:v>5.3</c:v>
                </c:pt>
                <c:pt idx="8">
                  <c:v>4.25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E1-45F6-A379-EDCD9BB3C3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Weekend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Montreal</c:v>
                </c:pt>
                <c:pt idx="1">
                  <c:v>Quebec City</c:v>
                </c:pt>
                <c:pt idx="2">
                  <c:v>Halifax</c:v>
                </c:pt>
                <c:pt idx="3">
                  <c:v>Calgary</c:v>
                </c:pt>
                <c:pt idx="4">
                  <c:v>Ottawa</c:v>
                </c:pt>
                <c:pt idx="5">
                  <c:v>Victoria</c:v>
                </c:pt>
                <c:pt idx="6">
                  <c:v>Vancouver</c:v>
                </c:pt>
                <c:pt idx="7">
                  <c:v>Whitehorse</c:v>
                </c:pt>
                <c:pt idx="8">
                  <c:v>Toronto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4.49</c:v>
                </c:pt>
                <c:pt idx="1">
                  <c:v>4.3499999999999996</c:v>
                </c:pt>
                <c:pt idx="2">
                  <c:v>3.66</c:v>
                </c:pt>
                <c:pt idx="3">
                  <c:v>3.27</c:v>
                </c:pt>
                <c:pt idx="4">
                  <c:v>3.21</c:v>
                </c:pt>
                <c:pt idx="5">
                  <c:v>3.83</c:v>
                </c:pt>
                <c:pt idx="6">
                  <c:v>1</c:v>
                </c:pt>
                <c:pt idx="7">
                  <c:v>5.53</c:v>
                </c:pt>
                <c:pt idx="8">
                  <c:v>5.26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E1-45F6-A379-EDCD9BB3C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0757423"/>
        <c:axId val="610757839"/>
      </c:barChart>
      <c:catAx>
        <c:axId val="610757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757839"/>
        <c:crosses val="autoZero"/>
        <c:auto val="1"/>
        <c:lblAlgn val="ctr"/>
        <c:lblOffset val="100"/>
        <c:noMultiLvlLbl val="0"/>
      </c:catAx>
      <c:valAx>
        <c:axId val="610757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300"/>
                  <a:t>Seismic Intensity</a:t>
                </a:r>
              </a:p>
            </c:rich>
          </c:tx>
          <c:layout>
            <c:manualLayout>
              <c:xMode val="edge"/>
              <c:yMode val="edge"/>
              <c:x val="0"/>
              <c:y val="0.172435122380408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757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8733332944006271"/>
          <c:y val="2.9005219782364412E-2"/>
          <c:w val="0.30016088637329291"/>
          <c:h val="0.20653784364276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D01CB7-5257-40FB-9EF1-E5F44E5B2FA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411F94-65C1-4920-8577-CF9E2404AB4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1800" dirty="0"/>
            <a:t>1.</a:t>
          </a:r>
          <a:r>
            <a:rPr lang="en-US" sz="1800" dirty="0"/>
            <a:t> Obtained raw </a:t>
          </a:r>
          <a:r>
            <a:rPr lang="en-CA" sz="1800" i="0" dirty="0"/>
            <a:t>seismic </a:t>
          </a:r>
          <a:r>
            <a:rPr lang="en-CA" sz="1800" dirty="0"/>
            <a:t>d</a:t>
          </a:r>
          <a:r>
            <a:rPr lang="en-CA" sz="1800" i="0" dirty="0"/>
            <a:t>ata from 9 seismic stations across 6 provinces from the Canadian National Seismograph Network (CNSN).</a:t>
          </a:r>
          <a:endParaRPr lang="en-US" sz="1800" dirty="0"/>
        </a:p>
      </dgm:t>
    </dgm:pt>
    <dgm:pt modelId="{4811111A-C08A-4175-B095-AD661E3EFA6D}" type="parTrans" cxnId="{ED2B6373-C044-4161-8271-E57871F8979E}">
      <dgm:prSet/>
      <dgm:spPr/>
      <dgm:t>
        <a:bodyPr/>
        <a:lstStyle/>
        <a:p>
          <a:endParaRPr lang="en-US"/>
        </a:p>
      </dgm:t>
    </dgm:pt>
    <dgm:pt modelId="{8CC77E06-12C4-40A4-8E1E-8F83B766B4FC}" type="sibTrans" cxnId="{ED2B6373-C044-4161-8271-E57871F8979E}">
      <dgm:prSet/>
      <dgm:spPr/>
      <dgm:t>
        <a:bodyPr/>
        <a:lstStyle/>
        <a:p>
          <a:endParaRPr lang="en-US"/>
        </a:p>
      </dgm:t>
    </dgm:pt>
    <dgm:pt modelId="{C2714F45-8E87-4E41-88B1-EAB475E8F99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1800" dirty="0"/>
            <a:t>2. </a:t>
          </a:r>
          <a:r>
            <a:rPr lang="en-CA" sz="1800" i="0" dirty="0"/>
            <a:t>Calculated ‘Power Spectral Density’ </a:t>
          </a:r>
          <a:r>
            <a:rPr lang="en-CA" sz="1800" dirty="0"/>
            <a:t>or intensity of seismic vibrations at different frequencies </a:t>
          </a:r>
          <a:r>
            <a:rPr lang="en-CA" sz="1800" i="0" dirty="0"/>
            <a:t>by doing Fast-Fourier transformations (FFTs) using Python.</a:t>
          </a:r>
          <a:endParaRPr lang="en-US" sz="1800" dirty="0"/>
        </a:p>
      </dgm:t>
    </dgm:pt>
    <dgm:pt modelId="{6BC01010-0EFA-4791-807E-76A1BB112074}" type="parTrans" cxnId="{37630829-B666-40A8-950A-A45A41750543}">
      <dgm:prSet/>
      <dgm:spPr/>
      <dgm:t>
        <a:bodyPr/>
        <a:lstStyle/>
        <a:p>
          <a:endParaRPr lang="en-US"/>
        </a:p>
      </dgm:t>
    </dgm:pt>
    <dgm:pt modelId="{E7C3556A-C734-497D-B5CE-6284DEE54FCF}" type="sibTrans" cxnId="{37630829-B666-40A8-950A-A45A41750543}">
      <dgm:prSet/>
      <dgm:spPr/>
      <dgm:t>
        <a:bodyPr/>
        <a:lstStyle/>
        <a:p>
          <a:endParaRPr lang="en-US"/>
        </a:p>
      </dgm:t>
    </dgm:pt>
    <dgm:pt modelId="{A20EE570-2F01-45E6-9CFF-FB183DC561E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CA" sz="1800" dirty="0"/>
            <a:t>3. </a:t>
          </a:r>
          <a:r>
            <a:rPr lang="en-CA" sz="1800" i="0" dirty="0"/>
            <a:t>Separated higher-frequency vibrations related to human activities </a:t>
          </a:r>
          <a:r>
            <a:rPr lang="en-CA" sz="1800" i="0"/>
            <a:t>(5Hz - 20Hz) from </a:t>
          </a:r>
          <a:r>
            <a:rPr lang="en-CA" sz="1800" i="0" dirty="0"/>
            <a:t>lower frequency </a:t>
          </a:r>
          <a:r>
            <a:rPr lang="en-CA" sz="1800" i="0"/>
            <a:t>natural vibrations (0Hz – 2Hz) and </a:t>
          </a:r>
          <a:r>
            <a:rPr lang="en-CA" sz="1800" i="0" dirty="0"/>
            <a:t>compared them to pre-lockdown period.</a:t>
          </a:r>
          <a:endParaRPr lang="en-US" sz="1800" dirty="0"/>
        </a:p>
      </dgm:t>
    </dgm:pt>
    <dgm:pt modelId="{ED7F7BD9-DFBF-413E-9EA9-46DED9A56ACE}" type="parTrans" cxnId="{EAB51D2A-20B4-4BC4-A3DB-CC685405FFD2}">
      <dgm:prSet/>
      <dgm:spPr/>
      <dgm:t>
        <a:bodyPr/>
        <a:lstStyle/>
        <a:p>
          <a:endParaRPr lang="en-US"/>
        </a:p>
      </dgm:t>
    </dgm:pt>
    <dgm:pt modelId="{EADC0B5B-17B4-4F5B-8EBD-02C9288C98A1}" type="sibTrans" cxnId="{EAB51D2A-20B4-4BC4-A3DB-CC685405FFD2}">
      <dgm:prSet/>
      <dgm:spPr/>
      <dgm:t>
        <a:bodyPr/>
        <a:lstStyle/>
        <a:p>
          <a:endParaRPr lang="en-US"/>
        </a:p>
      </dgm:t>
    </dgm:pt>
    <dgm:pt modelId="{B62E9D3B-CDD1-44E5-9474-D7313D9A41F9}" type="pres">
      <dgm:prSet presAssocID="{1CD01CB7-5257-40FB-9EF1-E5F44E5B2FA9}" presName="root" presStyleCnt="0">
        <dgm:presLayoutVars>
          <dgm:dir/>
          <dgm:resizeHandles val="exact"/>
        </dgm:presLayoutVars>
      </dgm:prSet>
      <dgm:spPr/>
    </dgm:pt>
    <dgm:pt modelId="{E0C19A29-5B7A-4F21-B2F6-D7F01CE44DDB}" type="pres">
      <dgm:prSet presAssocID="{25411F94-65C1-4920-8577-CF9E2404AB44}" presName="compNode" presStyleCnt="0"/>
      <dgm:spPr/>
    </dgm:pt>
    <dgm:pt modelId="{026FC552-569F-4D91-9648-8D2F4CF72C34}" type="pres">
      <dgm:prSet presAssocID="{25411F94-65C1-4920-8577-CF9E2404AB44}" presName="bgRect" presStyleLbl="bgShp" presStyleIdx="0" presStyleCnt="3" custLinFactNeighborX="740" custLinFactNeighborY="-558"/>
      <dgm:spPr/>
    </dgm:pt>
    <dgm:pt modelId="{4D615B5A-F089-4AB0-88B8-904C2A25EF92}" type="pres">
      <dgm:prSet presAssocID="{25411F94-65C1-4920-8577-CF9E2404AB44}" presName="iconRect" presStyleLbl="node1" presStyleIdx="0" presStyleCnt="3" custLinFactNeighborX="-14091" custLinFactNeighborY="4720"/>
      <dgm:spPr/>
    </dgm:pt>
    <dgm:pt modelId="{756C4513-0BD6-4FBE-9F7D-712E2C6DED14}" type="pres">
      <dgm:prSet presAssocID="{25411F94-65C1-4920-8577-CF9E2404AB44}" presName="spaceRect" presStyleCnt="0"/>
      <dgm:spPr/>
    </dgm:pt>
    <dgm:pt modelId="{F7E37B16-6925-47D4-AC4F-8499203FC681}" type="pres">
      <dgm:prSet presAssocID="{25411F94-65C1-4920-8577-CF9E2404AB44}" presName="parTx" presStyleLbl="revTx" presStyleIdx="0" presStyleCnt="3" custScaleX="114014" custLinFactNeighborX="-3469" custLinFactNeighborY="1701">
        <dgm:presLayoutVars>
          <dgm:chMax val="0"/>
          <dgm:chPref val="0"/>
        </dgm:presLayoutVars>
      </dgm:prSet>
      <dgm:spPr/>
    </dgm:pt>
    <dgm:pt modelId="{75323EB2-9B9C-44D6-80E3-497CE13EA679}" type="pres">
      <dgm:prSet presAssocID="{8CC77E06-12C4-40A4-8E1E-8F83B766B4FC}" presName="sibTrans" presStyleCnt="0"/>
      <dgm:spPr/>
    </dgm:pt>
    <dgm:pt modelId="{89AEB076-8AC8-4DDD-A627-976B15AA635C}" type="pres">
      <dgm:prSet presAssocID="{C2714F45-8E87-4E41-88B1-EAB475E8F991}" presName="compNode" presStyleCnt="0"/>
      <dgm:spPr/>
    </dgm:pt>
    <dgm:pt modelId="{9EBC4911-C528-4FD7-B07A-ABC933D8D45B}" type="pres">
      <dgm:prSet presAssocID="{C2714F45-8E87-4E41-88B1-EAB475E8F991}" presName="bgRect" presStyleLbl="bgShp" presStyleIdx="1" presStyleCnt="3" custLinFactNeighborX="-1293" custLinFactNeighborY="-937"/>
      <dgm:spPr/>
    </dgm:pt>
    <dgm:pt modelId="{46017F1A-5165-4D75-894A-F660C194E48B}" type="pres">
      <dgm:prSet presAssocID="{C2714F45-8E87-4E41-88B1-EAB475E8F991}" presName="iconRect" presStyleLbl="node1" presStyleIdx="1" presStyleCnt="3" custLinFactNeighborX="-1836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543BD8F4-D59C-41A4-BF41-2BFDA3DEC15E}" type="pres">
      <dgm:prSet presAssocID="{C2714F45-8E87-4E41-88B1-EAB475E8F991}" presName="spaceRect" presStyleCnt="0"/>
      <dgm:spPr/>
    </dgm:pt>
    <dgm:pt modelId="{83A764EE-1928-4E7C-ACFA-8ADA0BE711A4}" type="pres">
      <dgm:prSet presAssocID="{C2714F45-8E87-4E41-88B1-EAB475E8F991}" presName="parTx" presStyleLbl="revTx" presStyleIdx="1" presStyleCnt="3" custScaleX="112520" custLinFactNeighborX="-6359">
        <dgm:presLayoutVars>
          <dgm:chMax val="0"/>
          <dgm:chPref val="0"/>
        </dgm:presLayoutVars>
      </dgm:prSet>
      <dgm:spPr/>
    </dgm:pt>
    <dgm:pt modelId="{BC35D2B3-A0F9-4D2F-A219-837CD12FDD40}" type="pres">
      <dgm:prSet presAssocID="{E7C3556A-C734-497D-B5CE-6284DEE54FCF}" presName="sibTrans" presStyleCnt="0"/>
      <dgm:spPr/>
    </dgm:pt>
    <dgm:pt modelId="{DD1F3B5F-6522-4B32-B164-1C6C48B4F376}" type="pres">
      <dgm:prSet presAssocID="{A20EE570-2F01-45E6-9CFF-FB183DC561E8}" presName="compNode" presStyleCnt="0"/>
      <dgm:spPr/>
    </dgm:pt>
    <dgm:pt modelId="{E92470B2-D0AD-4CC2-A3E6-CFFCB19E48F0}" type="pres">
      <dgm:prSet presAssocID="{A20EE570-2F01-45E6-9CFF-FB183DC561E8}" presName="bgRect" presStyleLbl="bgShp" presStyleIdx="2" presStyleCnt="3"/>
      <dgm:spPr/>
    </dgm:pt>
    <dgm:pt modelId="{1CCC1374-0FEE-41E7-9934-C1AB9BD25F25}" type="pres">
      <dgm:prSet presAssocID="{A20EE570-2F01-45E6-9CFF-FB183DC561E8}" presName="iconRect" presStyleLbl="node1" presStyleIdx="2" presStyleCnt="3" custLinFactNeighborX="-18363" custLinFactNeighborY="-662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oice"/>
        </a:ext>
      </dgm:extLst>
    </dgm:pt>
    <dgm:pt modelId="{9C8DDBC8-5954-4DBD-BB20-B82BB3A26CC2}" type="pres">
      <dgm:prSet presAssocID="{A20EE570-2F01-45E6-9CFF-FB183DC561E8}" presName="spaceRect" presStyleCnt="0"/>
      <dgm:spPr/>
    </dgm:pt>
    <dgm:pt modelId="{6FC455E6-4434-45D7-839F-7E7DC2D5B03D}" type="pres">
      <dgm:prSet presAssocID="{A20EE570-2F01-45E6-9CFF-FB183DC561E8}" presName="parTx" presStyleLbl="revTx" presStyleIdx="2" presStyleCnt="3" custScaleX="113943" custLinFactNeighborX="-6399" custLinFactNeighborY="285">
        <dgm:presLayoutVars>
          <dgm:chMax val="0"/>
          <dgm:chPref val="0"/>
        </dgm:presLayoutVars>
      </dgm:prSet>
      <dgm:spPr/>
    </dgm:pt>
  </dgm:ptLst>
  <dgm:cxnLst>
    <dgm:cxn modelId="{7692261F-BC70-483E-B4C0-4ACF6F784F3F}" type="presOf" srcId="{25411F94-65C1-4920-8577-CF9E2404AB44}" destId="{F7E37B16-6925-47D4-AC4F-8499203FC681}" srcOrd="0" destOrd="0" presId="urn:microsoft.com/office/officeart/2018/2/layout/IconVerticalSolidList"/>
    <dgm:cxn modelId="{37630829-B666-40A8-950A-A45A41750543}" srcId="{1CD01CB7-5257-40FB-9EF1-E5F44E5B2FA9}" destId="{C2714F45-8E87-4E41-88B1-EAB475E8F991}" srcOrd="1" destOrd="0" parTransId="{6BC01010-0EFA-4791-807E-76A1BB112074}" sibTransId="{E7C3556A-C734-497D-B5CE-6284DEE54FCF}"/>
    <dgm:cxn modelId="{EAB51D2A-20B4-4BC4-A3DB-CC685405FFD2}" srcId="{1CD01CB7-5257-40FB-9EF1-E5F44E5B2FA9}" destId="{A20EE570-2F01-45E6-9CFF-FB183DC561E8}" srcOrd="2" destOrd="0" parTransId="{ED7F7BD9-DFBF-413E-9EA9-46DED9A56ACE}" sibTransId="{EADC0B5B-17B4-4F5B-8EBD-02C9288C98A1}"/>
    <dgm:cxn modelId="{6A7CEC2B-1EAC-4E2E-B17E-EECF362187B3}" type="presOf" srcId="{1CD01CB7-5257-40FB-9EF1-E5F44E5B2FA9}" destId="{B62E9D3B-CDD1-44E5-9474-D7313D9A41F9}" srcOrd="0" destOrd="0" presId="urn:microsoft.com/office/officeart/2018/2/layout/IconVerticalSolidList"/>
    <dgm:cxn modelId="{B321982D-A785-4F07-A2A8-280041DC10E6}" type="presOf" srcId="{C2714F45-8E87-4E41-88B1-EAB475E8F991}" destId="{83A764EE-1928-4E7C-ACFA-8ADA0BE711A4}" srcOrd="0" destOrd="0" presId="urn:microsoft.com/office/officeart/2018/2/layout/IconVerticalSolidList"/>
    <dgm:cxn modelId="{ED2B6373-C044-4161-8271-E57871F8979E}" srcId="{1CD01CB7-5257-40FB-9EF1-E5F44E5B2FA9}" destId="{25411F94-65C1-4920-8577-CF9E2404AB44}" srcOrd="0" destOrd="0" parTransId="{4811111A-C08A-4175-B095-AD661E3EFA6D}" sibTransId="{8CC77E06-12C4-40A4-8E1E-8F83B766B4FC}"/>
    <dgm:cxn modelId="{118536DA-EE60-4786-84FF-E21FB26CC185}" type="presOf" srcId="{A20EE570-2F01-45E6-9CFF-FB183DC561E8}" destId="{6FC455E6-4434-45D7-839F-7E7DC2D5B03D}" srcOrd="0" destOrd="0" presId="urn:microsoft.com/office/officeart/2018/2/layout/IconVerticalSolidList"/>
    <dgm:cxn modelId="{EE8DAA9D-2741-468C-A9D9-2483E908035B}" type="presParOf" srcId="{B62E9D3B-CDD1-44E5-9474-D7313D9A41F9}" destId="{E0C19A29-5B7A-4F21-B2F6-D7F01CE44DDB}" srcOrd="0" destOrd="0" presId="urn:microsoft.com/office/officeart/2018/2/layout/IconVerticalSolidList"/>
    <dgm:cxn modelId="{C1BABF26-FAE6-47A7-9FEA-257851B5C533}" type="presParOf" srcId="{E0C19A29-5B7A-4F21-B2F6-D7F01CE44DDB}" destId="{026FC552-569F-4D91-9648-8D2F4CF72C34}" srcOrd="0" destOrd="0" presId="urn:microsoft.com/office/officeart/2018/2/layout/IconVerticalSolidList"/>
    <dgm:cxn modelId="{F9162647-8E78-42C0-BFE6-4F0C0CFB50B1}" type="presParOf" srcId="{E0C19A29-5B7A-4F21-B2F6-D7F01CE44DDB}" destId="{4D615B5A-F089-4AB0-88B8-904C2A25EF92}" srcOrd="1" destOrd="0" presId="urn:microsoft.com/office/officeart/2018/2/layout/IconVerticalSolidList"/>
    <dgm:cxn modelId="{CDA336E9-D9A2-4D30-BFF4-EFFEDE0D3DC4}" type="presParOf" srcId="{E0C19A29-5B7A-4F21-B2F6-D7F01CE44DDB}" destId="{756C4513-0BD6-4FBE-9F7D-712E2C6DED14}" srcOrd="2" destOrd="0" presId="urn:microsoft.com/office/officeart/2018/2/layout/IconVerticalSolidList"/>
    <dgm:cxn modelId="{38DFA052-5D5D-4251-A98D-F48EE75303A6}" type="presParOf" srcId="{E0C19A29-5B7A-4F21-B2F6-D7F01CE44DDB}" destId="{F7E37B16-6925-47D4-AC4F-8499203FC681}" srcOrd="3" destOrd="0" presId="urn:microsoft.com/office/officeart/2018/2/layout/IconVerticalSolidList"/>
    <dgm:cxn modelId="{CB08B1C3-319D-4286-A4DB-994CCD5D192A}" type="presParOf" srcId="{B62E9D3B-CDD1-44E5-9474-D7313D9A41F9}" destId="{75323EB2-9B9C-44D6-80E3-497CE13EA679}" srcOrd="1" destOrd="0" presId="urn:microsoft.com/office/officeart/2018/2/layout/IconVerticalSolidList"/>
    <dgm:cxn modelId="{A981DD7B-A7FB-4AA3-9A30-8FD3C13ECB24}" type="presParOf" srcId="{B62E9D3B-CDD1-44E5-9474-D7313D9A41F9}" destId="{89AEB076-8AC8-4DDD-A627-976B15AA635C}" srcOrd="2" destOrd="0" presId="urn:microsoft.com/office/officeart/2018/2/layout/IconVerticalSolidList"/>
    <dgm:cxn modelId="{E9E61B57-3B70-46BD-819E-90C32FF4A7F7}" type="presParOf" srcId="{89AEB076-8AC8-4DDD-A627-976B15AA635C}" destId="{9EBC4911-C528-4FD7-B07A-ABC933D8D45B}" srcOrd="0" destOrd="0" presId="urn:microsoft.com/office/officeart/2018/2/layout/IconVerticalSolidList"/>
    <dgm:cxn modelId="{22AAFFAA-C373-4E7A-AD77-170111BE7393}" type="presParOf" srcId="{89AEB076-8AC8-4DDD-A627-976B15AA635C}" destId="{46017F1A-5165-4D75-894A-F660C194E48B}" srcOrd="1" destOrd="0" presId="urn:microsoft.com/office/officeart/2018/2/layout/IconVerticalSolidList"/>
    <dgm:cxn modelId="{C0F25F5E-D46F-40C8-80AC-B9EE3C81F5DF}" type="presParOf" srcId="{89AEB076-8AC8-4DDD-A627-976B15AA635C}" destId="{543BD8F4-D59C-41A4-BF41-2BFDA3DEC15E}" srcOrd="2" destOrd="0" presId="urn:microsoft.com/office/officeart/2018/2/layout/IconVerticalSolidList"/>
    <dgm:cxn modelId="{ACB169F6-978A-42F2-A9A5-7873C6B06E02}" type="presParOf" srcId="{89AEB076-8AC8-4DDD-A627-976B15AA635C}" destId="{83A764EE-1928-4E7C-ACFA-8ADA0BE711A4}" srcOrd="3" destOrd="0" presId="urn:microsoft.com/office/officeart/2018/2/layout/IconVerticalSolidList"/>
    <dgm:cxn modelId="{8191B21E-035F-4434-AA74-59DFA3A4992C}" type="presParOf" srcId="{B62E9D3B-CDD1-44E5-9474-D7313D9A41F9}" destId="{BC35D2B3-A0F9-4D2F-A219-837CD12FDD40}" srcOrd="3" destOrd="0" presId="urn:microsoft.com/office/officeart/2018/2/layout/IconVerticalSolidList"/>
    <dgm:cxn modelId="{9B73844C-F2E3-4AB0-8FD3-A60643D9C53A}" type="presParOf" srcId="{B62E9D3B-CDD1-44E5-9474-D7313D9A41F9}" destId="{DD1F3B5F-6522-4B32-B164-1C6C48B4F376}" srcOrd="4" destOrd="0" presId="urn:microsoft.com/office/officeart/2018/2/layout/IconVerticalSolidList"/>
    <dgm:cxn modelId="{2416BED7-9AF3-46E9-AC35-BC93A724EC06}" type="presParOf" srcId="{DD1F3B5F-6522-4B32-B164-1C6C48B4F376}" destId="{E92470B2-D0AD-4CC2-A3E6-CFFCB19E48F0}" srcOrd="0" destOrd="0" presId="urn:microsoft.com/office/officeart/2018/2/layout/IconVerticalSolidList"/>
    <dgm:cxn modelId="{B32F4B70-9D6B-410A-971B-09AA8CEC1523}" type="presParOf" srcId="{DD1F3B5F-6522-4B32-B164-1C6C48B4F376}" destId="{1CCC1374-0FEE-41E7-9934-C1AB9BD25F25}" srcOrd="1" destOrd="0" presId="urn:microsoft.com/office/officeart/2018/2/layout/IconVerticalSolidList"/>
    <dgm:cxn modelId="{1CE31BB8-B707-45B6-8D13-3EBB89BD5726}" type="presParOf" srcId="{DD1F3B5F-6522-4B32-B164-1C6C48B4F376}" destId="{9C8DDBC8-5954-4DBD-BB20-B82BB3A26CC2}" srcOrd="2" destOrd="0" presId="urn:microsoft.com/office/officeart/2018/2/layout/IconVerticalSolidList"/>
    <dgm:cxn modelId="{2000861C-16E1-48C0-B56F-81F46CDFDD43}" type="presParOf" srcId="{DD1F3B5F-6522-4B32-B164-1C6C48B4F376}" destId="{6FC455E6-4434-45D7-839F-7E7DC2D5B0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FC552-569F-4D91-9648-8D2F4CF72C34}">
      <dsp:nvSpPr>
        <dsp:cNvPr id="0" name=""/>
        <dsp:cNvSpPr/>
      </dsp:nvSpPr>
      <dsp:spPr>
        <a:xfrm>
          <a:off x="-58830" y="1729"/>
          <a:ext cx="6184378" cy="17142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615B5A-F089-4AB0-88B8-904C2A25EF92}">
      <dsp:nvSpPr>
        <dsp:cNvPr id="0" name=""/>
        <dsp:cNvSpPr/>
      </dsp:nvSpPr>
      <dsp:spPr>
        <a:xfrm>
          <a:off x="280856" y="441509"/>
          <a:ext cx="944695" cy="942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37B16-6925-47D4-AC4F-8499203FC681}">
      <dsp:nvSpPr>
        <dsp:cNvPr id="0" name=""/>
        <dsp:cNvSpPr/>
      </dsp:nvSpPr>
      <dsp:spPr>
        <a:xfrm>
          <a:off x="1445328" y="40483"/>
          <a:ext cx="4700623" cy="171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605" tIns="181605" rIns="181605" bIns="18160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1.</a:t>
          </a:r>
          <a:r>
            <a:rPr lang="en-US" sz="1800" kern="1200" dirty="0"/>
            <a:t> Obtained raw </a:t>
          </a:r>
          <a:r>
            <a:rPr lang="en-CA" sz="1800" i="0" kern="1200" dirty="0"/>
            <a:t>seismic </a:t>
          </a:r>
          <a:r>
            <a:rPr lang="en-CA" sz="1800" kern="1200" dirty="0"/>
            <a:t>d</a:t>
          </a:r>
          <a:r>
            <a:rPr lang="en-CA" sz="1800" i="0" kern="1200" dirty="0"/>
            <a:t>ata from 9 seismic stations across 6 provinces from the Canadian National Seismograph Network (CNSN).</a:t>
          </a:r>
          <a:endParaRPr lang="en-US" sz="1800" kern="1200" dirty="0"/>
        </a:p>
      </dsp:txBody>
      <dsp:txXfrm>
        <a:off x="1445328" y="40483"/>
        <a:ext cx="4700623" cy="1715951"/>
      </dsp:txXfrm>
    </dsp:sp>
    <dsp:sp modelId="{9EBC4911-C528-4FD7-B07A-ABC933D8D45B}">
      <dsp:nvSpPr>
        <dsp:cNvPr id="0" name=""/>
        <dsp:cNvSpPr/>
      </dsp:nvSpPr>
      <dsp:spPr>
        <a:xfrm>
          <a:off x="-104594" y="2127172"/>
          <a:ext cx="6184378" cy="17142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17F1A-5165-4D75-894A-F660C194E48B}">
      <dsp:nvSpPr>
        <dsp:cNvPr id="0" name=""/>
        <dsp:cNvSpPr/>
      </dsp:nvSpPr>
      <dsp:spPr>
        <a:xfrm>
          <a:off x="240498" y="2528946"/>
          <a:ext cx="944695" cy="9428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764EE-1928-4E7C-ACFA-8ADA0BE711A4}">
      <dsp:nvSpPr>
        <dsp:cNvPr id="0" name=""/>
        <dsp:cNvSpPr/>
      </dsp:nvSpPr>
      <dsp:spPr>
        <a:xfrm>
          <a:off x="1356975" y="2143234"/>
          <a:ext cx="4639027" cy="171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605" tIns="181605" rIns="181605" bIns="18160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2. </a:t>
          </a:r>
          <a:r>
            <a:rPr lang="en-CA" sz="1800" i="0" kern="1200" dirty="0"/>
            <a:t>Calculated ‘Power Spectral Density’ </a:t>
          </a:r>
          <a:r>
            <a:rPr lang="en-CA" sz="1800" kern="1200" dirty="0"/>
            <a:t>or intensity of seismic vibrations at different frequencies </a:t>
          </a:r>
          <a:r>
            <a:rPr lang="en-CA" sz="1800" i="0" kern="1200" dirty="0"/>
            <a:t>by doing Fast-Fourier transformations (FFTs) using Python.</a:t>
          </a:r>
          <a:endParaRPr lang="en-US" sz="1800" kern="1200" dirty="0"/>
        </a:p>
      </dsp:txBody>
      <dsp:txXfrm>
        <a:off x="1356975" y="2143234"/>
        <a:ext cx="4639027" cy="1715951"/>
      </dsp:txXfrm>
    </dsp:sp>
    <dsp:sp modelId="{E92470B2-D0AD-4CC2-A3E6-CFFCB19E48F0}">
      <dsp:nvSpPr>
        <dsp:cNvPr id="0" name=""/>
        <dsp:cNvSpPr/>
      </dsp:nvSpPr>
      <dsp:spPr>
        <a:xfrm>
          <a:off x="-104594" y="4275174"/>
          <a:ext cx="6184378" cy="17142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C1374-0FEE-41E7-9934-C1AB9BD25F25}">
      <dsp:nvSpPr>
        <dsp:cNvPr id="0" name=""/>
        <dsp:cNvSpPr/>
      </dsp:nvSpPr>
      <dsp:spPr>
        <a:xfrm>
          <a:off x="240498" y="4598412"/>
          <a:ext cx="944695" cy="9428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455E6-4434-45D7-839F-7E7DC2D5B03D}">
      <dsp:nvSpPr>
        <dsp:cNvPr id="0" name=""/>
        <dsp:cNvSpPr/>
      </dsp:nvSpPr>
      <dsp:spPr>
        <a:xfrm>
          <a:off x="1325992" y="4280064"/>
          <a:ext cx="4697696" cy="1715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605" tIns="181605" rIns="181605" bIns="18160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kern="1200" dirty="0"/>
            <a:t>3. </a:t>
          </a:r>
          <a:r>
            <a:rPr lang="en-CA" sz="1800" i="0" kern="1200" dirty="0"/>
            <a:t>Separated higher-frequency vibrations related to human activities </a:t>
          </a:r>
          <a:r>
            <a:rPr lang="en-CA" sz="1800" i="0" kern="1200"/>
            <a:t>(5Hz - 20Hz) from </a:t>
          </a:r>
          <a:r>
            <a:rPr lang="en-CA" sz="1800" i="0" kern="1200" dirty="0"/>
            <a:t>lower frequency </a:t>
          </a:r>
          <a:r>
            <a:rPr lang="en-CA" sz="1800" i="0" kern="1200"/>
            <a:t>natural vibrations (0Hz – 2Hz) and </a:t>
          </a:r>
          <a:r>
            <a:rPr lang="en-CA" sz="1800" i="0" kern="1200" dirty="0"/>
            <a:t>compared them to pre-lockdown period.</a:t>
          </a:r>
          <a:endParaRPr lang="en-US" sz="1800" kern="1200" dirty="0"/>
        </a:p>
      </dsp:txBody>
      <dsp:txXfrm>
        <a:off x="1325992" y="4280064"/>
        <a:ext cx="4697696" cy="1715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63010-F889-47A2-98D5-27EA0083066E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12A75-568E-423C-89C1-E17039395D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9926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Lockdowns are essential to check the spread of COVID-19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12A75-568E-423C-89C1-E17039395D4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2713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12A75-568E-423C-89C1-E17039395D4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41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12A75-568E-423C-89C1-E17039395D4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579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12A75-568E-423C-89C1-E17039395D4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939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12A75-568E-423C-89C1-E17039395D4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086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43000"/>
            <a:ext cx="3994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12A75-568E-423C-89C1-E17039395D4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529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9F0-43F6-4351-A094-533A0FF9044D}" type="datetime1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5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CE9F-1E6D-4692-8A2B-0591AD9E0870}" type="datetime1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5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6FB0-8E82-4606-87E3-BD83113C43CB}" type="datetime1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99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B865F-8D3D-455F-88CF-3CEC27E2E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647DB-9894-42D7-9569-38C4F4272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11E4B-919D-46AA-93C3-562906D7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DF484-8BA6-42E4-8572-2C7EF04E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71FA9-F6C6-44B6-A7DA-FF6A3787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930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1FD88-6B11-4DEF-BC20-05CE0EDC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BEAF9-EA19-4992-B1FE-C70707372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DB76A-1192-48E3-B1F7-CA30504B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48F13-A73E-4347-9E9B-6B9B8144A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6DE4D-F406-49A5-B95E-EE81A47E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5282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492C-6035-4317-9531-7E50B2F70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5086A-2A35-4C2E-BE5A-6A1EF463B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17F6B-91A9-47B1-B43C-D16ECB2EC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0A4D3-F911-4D5D-8E85-DFA09A36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55F6F-BA61-4449-8A56-FE3862D8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494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E726-C1B2-4688-910A-44B809829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0481-5FE6-4CD9-9948-2F0034B77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25004-E36E-491B-850B-87A3E5994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CAF26-E8A1-4AFB-8F39-19301665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6093D-5DAD-42B3-A23C-7DA00B72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C8F9D-A3E0-4753-B05C-2D8F8BBE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788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0B9CC-9E39-4316-BC16-D1A0075FE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D9E94-B907-47D2-A74D-C3DBAA7CF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5EE8B-D059-48F7-AB34-4301B514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497FEF-CAEF-40BD-959B-BAD9AB477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4FE5D-F16B-40D1-9E47-819E5D21F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EE440E-3CFB-47AD-80B0-9717997D1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7FF18F-16E2-433A-A284-A0816EB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F1B365-DC58-4ADC-8319-74EBA4765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459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32FB-C7F3-4509-BC75-B00335C69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D6DDCE-5394-43B6-BE54-9A80843E8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39095-23DB-4928-900A-E7DE37C29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930A7-DF80-4240-8489-DE5E0DCD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9298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614F9-A58D-44C3-A107-414904B6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94F4E9-744B-4B6C-A81D-FE5A3B47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3649E-A909-44F6-BA2C-3B05C3977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4332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7B8A-59F9-40B6-ACD8-3DD61B5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55255-D977-421F-ABD2-49B42C58A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1336A-CA3B-4A48-8EF2-126619BA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1C84B-F4D0-45C6-8DA9-9C66283B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88E6F-8F41-4DF4-AF70-F081EFDE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27951-EB2D-4326-97A0-879DFC43A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354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CD60-98AA-4877-88C9-9704EA31481F}" type="datetime1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63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DB6CF-FD05-4A4D-831D-E57225325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6A442-307D-4157-A839-8D2F0D392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EC5BB-7A51-4E0E-AD17-963AC264E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1F5EC-356A-47CB-B76B-BD15F3B9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4C8D8-8A35-4B2C-9452-D43ABCAD5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D4C1A-13F3-4AC3-83A6-C35305320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9582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A2288-9C9C-4059-9F47-9721E167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19D65-E7B7-444E-9FEE-0CBB59424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DF002-B278-46EC-840A-62B8C82C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D5541-F5FD-4364-97D0-B290A358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9802-C320-46C6-8930-DA69FA2F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7121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63D722-8039-4E33-B05A-C9C922A97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2C52E-F112-48B3-91F8-6600F2897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824B7-D768-4E11-BDCB-5CD12A522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F5D8A-059C-48D0-96F6-38825F438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B3E6E-1510-48D3-BA55-D179F49B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485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E0E2-4D8F-4F06-A319-9EE98200D50F}" type="datetime1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9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1BDE-6964-487A-9AC8-0A91C4FE73EE}" type="datetime1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0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72FC6-2659-4687-B89F-41C89A0FAE3F}" type="datetime1">
              <a:rPr lang="en-US" smtClean="0"/>
              <a:t>3/13/2021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507F-021B-4ADE-AE7E-7A05FB9BBF08}" type="datetime1">
              <a:rPr lang="en-US" smtClean="0"/>
              <a:t>3/13/2021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9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E9F1-69FF-4FBF-B73C-B906F42EB1DE}" type="datetime1">
              <a:rPr lang="en-US" smtClean="0"/>
              <a:t>3/13/2021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4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0BE-8F58-402A-8AB4-E4DB502A565C}" type="datetime1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3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6374A-D39C-4288-A4ED-77941BD808E8}" type="datetime1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6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6AD97-9201-41DE-9924-E5C6A1773621}" type="datetime1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5 March 2021       Artash Nath    Seismology Impact of COVID-19 Lockdowns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B7AA4-093F-4051-8D16-BF9F929DA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9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35D71-A5BA-4B75-B5B9-C6864882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623A8-96E9-428B-A4BB-D6D003C2C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52F2D-51E1-459D-BBC3-2B90D866B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BD81-BA20-4555-ACB2-68E93826E75C}" type="datetimeFigureOut">
              <a:rPr lang="en-CA" smtClean="0"/>
              <a:t>2021-03-13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3BE8F-35AE-46A6-BD13-8D0AB60CB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C4D89-E887-4DF2-A343-1AF738AC2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285B-78B7-4B2C-A1AB-D9A0C89720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376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wonrobot" TargetMode="External"/><Relationship Id="rId2" Type="http://schemas.openxmlformats.org/officeDocument/2006/relationships/hyperlink" Target="mailto:Artash.nath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linkedin.com/in/artash-nath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itormylockdown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rtash-N/Monitor-My-Lockdown-Using-Seismic-Vibrations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tter.com/wonrobot" TargetMode="External"/><Relationship Id="rId2" Type="http://schemas.openxmlformats.org/officeDocument/2006/relationships/hyperlink" Target="mailto:Artash.nath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linkedin.com/in/artash-nat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DF80-8111-4AFF-8CFC-9D389F616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03" y="188047"/>
            <a:ext cx="9240610" cy="2012373"/>
          </a:xfrm>
        </p:spPr>
        <p:txBody>
          <a:bodyPr>
            <a:noAutofit/>
          </a:bodyPr>
          <a:lstStyle/>
          <a:p>
            <a:r>
              <a:rPr lang="en-CA" sz="4000" b="1" dirty="0">
                <a:solidFill>
                  <a:srgbClr val="00B0F0"/>
                </a:solidFill>
                <a:latin typeface="+mn-lt"/>
              </a:rPr>
              <a:t>USING COVID19, OPEN DATA AND PYTHON AS AN OPPORTUNITY TO BRING GEOSCIENCE PROJECTS TO STUDENTS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3D976-30EB-41F2-8ED7-E21540D55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34" y="2762250"/>
            <a:ext cx="5102568" cy="28087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2800" b="1" dirty="0"/>
              <a:t>Artash Nath</a:t>
            </a:r>
          </a:p>
          <a:p>
            <a:pPr marL="0" indent="0">
              <a:buNone/>
            </a:pPr>
            <a:r>
              <a:rPr lang="en-CA" sz="2600" b="1" dirty="0"/>
              <a:t>MonitorMyLockdown.com</a:t>
            </a:r>
          </a:p>
          <a:p>
            <a:pPr marL="0" indent="0">
              <a:buNone/>
            </a:pPr>
            <a:r>
              <a:rPr lang="en-CA" sz="2600" b="1" dirty="0"/>
              <a:t>Toronto, Canada</a:t>
            </a:r>
          </a:p>
          <a:p>
            <a:pPr marL="0" indent="0">
              <a:buNone/>
            </a:pPr>
            <a:endParaRPr lang="en-CA" sz="2200" dirty="0"/>
          </a:p>
          <a:p>
            <a:pPr marL="0" indent="0">
              <a:buNone/>
            </a:pPr>
            <a:r>
              <a:rPr lang="en-CA" sz="2200" dirty="0">
                <a:hlinkClick r:id="rId2"/>
              </a:rPr>
              <a:t>Artash.nath@gmail.com</a:t>
            </a:r>
            <a:endParaRPr lang="en-CA" sz="2200" dirty="0"/>
          </a:p>
          <a:p>
            <a:pPr marL="0" indent="0">
              <a:buNone/>
            </a:pPr>
            <a:r>
              <a:rPr lang="en-CA" sz="2200" dirty="0">
                <a:hlinkClick r:id="rId3"/>
              </a:rPr>
              <a:t>www.twitter.com/wonrobot</a:t>
            </a:r>
            <a:endParaRPr lang="en-CA" sz="2200" dirty="0"/>
          </a:p>
          <a:p>
            <a:pPr marL="0" indent="0">
              <a:buNone/>
            </a:pPr>
            <a:r>
              <a:rPr lang="en-CA" sz="2200" dirty="0">
                <a:hlinkClick r:id="rId4"/>
              </a:rPr>
              <a:t>https://www.linkedin.com/in/artash-nath</a:t>
            </a:r>
            <a:r>
              <a:rPr lang="en-CA" sz="2200" dirty="0"/>
              <a:t> </a:t>
            </a:r>
          </a:p>
          <a:p>
            <a:pPr marL="0" indent="0">
              <a:buNone/>
            </a:pPr>
            <a:endParaRPr lang="en-CA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0CBF-1289-4C73-AEF9-D7573D8A5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875" y="2371855"/>
            <a:ext cx="4344161" cy="3670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0DC71-9578-4AD6-9B26-5FE7362DDA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255" t="85224" r="12267" b="7731"/>
          <a:stretch/>
        </p:blipFill>
        <p:spPr>
          <a:xfrm>
            <a:off x="6511886" y="6120966"/>
            <a:ext cx="536448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DA11BE-B655-4DBA-89FA-4E53E3503327}"/>
              </a:ext>
            </a:extLst>
          </p:cNvPr>
          <p:cNvSpPr txBox="1"/>
          <p:nvPr/>
        </p:nvSpPr>
        <p:spPr>
          <a:xfrm>
            <a:off x="7103744" y="6024168"/>
            <a:ext cx="22631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/>
              <a:t>Seismic stations monitored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096C6-E724-4E30-88D0-200E3B0DDAF7}"/>
              </a:ext>
            </a:extLst>
          </p:cNvPr>
          <p:cNvSpPr txBox="1"/>
          <p:nvPr/>
        </p:nvSpPr>
        <p:spPr>
          <a:xfrm>
            <a:off x="6367462" y="3924300"/>
            <a:ext cx="164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C A N A D A</a:t>
            </a:r>
          </a:p>
        </p:txBody>
      </p:sp>
      <p:pic>
        <p:nvPicPr>
          <p:cNvPr id="1026" name="Picture 2" descr="Geological Society of America">
            <a:extLst>
              <a:ext uri="{FF2B5EF4-FFF2-40B4-BE49-F238E27FC236}">
                <a16:creationId xmlns:a16="http://schemas.microsoft.com/office/drawing/2014/main" id="{081D98B2-D407-4E73-816F-14564068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9" y="5834144"/>
            <a:ext cx="12477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6CC5A1-3221-4518-B596-3F40F46A1BA0}"/>
              </a:ext>
            </a:extLst>
          </p:cNvPr>
          <p:cNvSpPr txBox="1"/>
          <p:nvPr/>
        </p:nvSpPr>
        <p:spPr>
          <a:xfrm>
            <a:off x="2153520" y="6042240"/>
            <a:ext cx="172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14 March 2021</a:t>
            </a:r>
          </a:p>
        </p:txBody>
      </p:sp>
    </p:spTree>
    <p:extLst>
      <p:ext uri="{BB962C8B-B14F-4D97-AF65-F5344CB8AC3E}">
        <p14:creationId xmlns:p14="http://schemas.microsoft.com/office/powerpoint/2010/main" val="1083782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96AC-2F99-4F98-9BF0-7EEF8F91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08" y="233855"/>
            <a:ext cx="9254913" cy="1090268"/>
          </a:xfrm>
        </p:spPr>
        <p:txBody>
          <a:bodyPr>
            <a:noAutofit/>
          </a:bodyPr>
          <a:lstStyle/>
          <a:p>
            <a:r>
              <a:rPr lang="en-CA" sz="3000" b="1" dirty="0">
                <a:solidFill>
                  <a:srgbClr val="00B0F0"/>
                </a:solidFill>
                <a:latin typeface="+mn-lt"/>
              </a:rPr>
              <a:t>RESULT 2:</a:t>
            </a:r>
            <a:br>
              <a:rPr lang="en-CA" sz="3000" b="1" dirty="0">
                <a:solidFill>
                  <a:srgbClr val="00B0F0"/>
                </a:solidFill>
                <a:latin typeface="+mn-lt"/>
              </a:rPr>
            </a:br>
            <a:r>
              <a:rPr lang="en-CA" sz="3200" b="1" dirty="0">
                <a:solidFill>
                  <a:srgbClr val="00B0F0"/>
                </a:solidFill>
                <a:latin typeface="+mn-lt"/>
              </a:rPr>
              <a:t>Seismic Vibrations were Lower during the Weekends</a:t>
            </a:r>
            <a:endParaRPr lang="en-US" sz="3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ADAB56-FE4B-4BBB-BFF1-6B8CCD8B803E}"/>
              </a:ext>
            </a:extLst>
          </p:cNvPr>
          <p:cNvSpPr txBox="1"/>
          <p:nvPr/>
        </p:nvSpPr>
        <p:spPr>
          <a:xfrm>
            <a:off x="445706" y="6604479"/>
            <a:ext cx="9052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Seismic vibrations related to human activities dropped substantially during the weekends  compared to weekdays for most Canadian cities.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AFCFB8-33DF-4F94-B074-91DCC7027660}"/>
              </a:ext>
            </a:extLst>
          </p:cNvPr>
          <p:cNvSpPr txBox="1"/>
          <p:nvPr/>
        </p:nvSpPr>
        <p:spPr>
          <a:xfrm>
            <a:off x="1325901" y="1490011"/>
            <a:ext cx="6904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92D050"/>
                </a:solidFill>
              </a:rPr>
              <a:t>Second Lockdown Period (December 2020 –  February 2021)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AF8A78-570D-4406-B0F4-A26F6B6941EA}"/>
              </a:ext>
            </a:extLst>
          </p:cNvPr>
          <p:cNvGrpSpPr/>
          <p:nvPr/>
        </p:nvGrpSpPr>
        <p:grpSpPr>
          <a:xfrm>
            <a:off x="295158" y="1672236"/>
            <a:ext cx="9763241" cy="4850483"/>
            <a:chOff x="308085" y="1505788"/>
            <a:chExt cx="9556358" cy="4648685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76380341-C9A4-494B-B304-BE73F7400F06}"/>
                </a:ext>
              </a:extLst>
            </p:cNvPr>
            <p:cNvGrpSpPr/>
            <p:nvPr/>
          </p:nvGrpSpPr>
          <p:grpSpPr>
            <a:xfrm>
              <a:off x="308085" y="1505788"/>
              <a:ext cx="9556358" cy="4192037"/>
              <a:chOff x="74369" y="1532701"/>
              <a:chExt cx="10192770" cy="490945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4A7093A-2220-4786-B2A9-4BFB49334B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9074" t="59890" r="3030" b="17426"/>
              <a:stretch/>
            </p:blipFill>
            <p:spPr>
              <a:xfrm>
                <a:off x="3900760" y="2246683"/>
                <a:ext cx="2918501" cy="144827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C55F2D-15BC-4204-B12B-C27ECFC994BF}"/>
                  </a:ext>
                </a:extLst>
              </p:cNvPr>
              <p:cNvSpPr txBox="1"/>
              <p:nvPr/>
            </p:nvSpPr>
            <p:spPr>
              <a:xfrm>
                <a:off x="4368301" y="1862212"/>
                <a:ext cx="2687358" cy="37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500" b="1" dirty="0"/>
                  <a:t>Halifax (Nova Scotia)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752B45E6-AD45-47BA-A818-94C6BA6D56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9077" t="66282" r="3178" b="11804"/>
              <a:stretch/>
            </p:blipFill>
            <p:spPr>
              <a:xfrm>
                <a:off x="366260" y="2292208"/>
                <a:ext cx="3251440" cy="1411751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EF3D7E0-967A-4727-90EE-5A9525FEC13E}"/>
                  </a:ext>
                </a:extLst>
              </p:cNvPr>
              <p:cNvSpPr txBox="1"/>
              <p:nvPr/>
            </p:nvSpPr>
            <p:spPr>
              <a:xfrm>
                <a:off x="1236781" y="1864093"/>
                <a:ext cx="2224436" cy="37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500" b="1" dirty="0"/>
                  <a:t>Montreal (Quebec)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83A8CF8-AD62-4079-8D9B-5D74295DA7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8850" t="66723" r="3502" b="12307"/>
              <a:stretch/>
            </p:blipFill>
            <p:spPr>
              <a:xfrm>
                <a:off x="483473" y="4585204"/>
                <a:ext cx="2860020" cy="1593944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FFA3F8B-921C-46ED-BCB6-D4D24A841D2B}"/>
                  </a:ext>
                </a:extLst>
              </p:cNvPr>
              <p:cNvSpPr txBox="1"/>
              <p:nvPr/>
            </p:nvSpPr>
            <p:spPr>
              <a:xfrm>
                <a:off x="764518" y="4193478"/>
                <a:ext cx="3324123" cy="37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500" b="1" dirty="0"/>
                  <a:t>Vancouver (British Columbia)</a:t>
                </a: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424BBD7-329D-4254-98A8-F3DDBCCAD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9093" t="66398" r="3557" b="11521"/>
              <a:stretch/>
            </p:blipFill>
            <p:spPr>
              <a:xfrm>
                <a:off x="7074758" y="2232450"/>
                <a:ext cx="2976295" cy="1456027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0032B6-4B33-4234-891D-465911DFA793}"/>
                  </a:ext>
                </a:extLst>
              </p:cNvPr>
              <p:cNvSpPr txBox="1"/>
              <p:nvPr/>
            </p:nvSpPr>
            <p:spPr>
              <a:xfrm>
                <a:off x="7716771" y="1853979"/>
                <a:ext cx="2550368" cy="378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500" b="1" dirty="0"/>
                  <a:t>Ottawa (Ontario)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8B1F034-4C89-477F-B3BE-812E61EB3B37}"/>
                  </a:ext>
                </a:extLst>
              </p:cNvPr>
              <p:cNvSpPr txBox="1"/>
              <p:nvPr/>
            </p:nvSpPr>
            <p:spPr>
              <a:xfrm rot="16200000">
                <a:off x="2785420" y="5049527"/>
                <a:ext cx="2120580" cy="295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/>
                  <a:t>Intensity of Vibrations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C2CA939-F946-4B9C-ACA0-2924362975F4}"/>
                  </a:ext>
                </a:extLst>
              </p:cNvPr>
              <p:cNvSpPr txBox="1"/>
              <p:nvPr/>
            </p:nvSpPr>
            <p:spPr>
              <a:xfrm rot="16200000">
                <a:off x="-893221" y="4895096"/>
                <a:ext cx="2230625" cy="295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/>
                  <a:t>Intensity of Vibrations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5D730BE-8B1D-4EE3-8BA6-41A562187271}"/>
                  </a:ext>
                </a:extLst>
              </p:cNvPr>
              <p:cNvSpPr txBox="1"/>
              <p:nvPr/>
            </p:nvSpPr>
            <p:spPr>
              <a:xfrm rot="16200000">
                <a:off x="-838706" y="2455226"/>
                <a:ext cx="2140495" cy="295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/>
                  <a:t>Intensity of Vibrations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21B5DCF-DA9E-446D-BFF7-6E586B0435B8}"/>
                  </a:ext>
                </a:extLst>
              </p:cNvPr>
              <p:cNvSpPr txBox="1"/>
              <p:nvPr/>
            </p:nvSpPr>
            <p:spPr>
              <a:xfrm>
                <a:off x="1684721" y="3580211"/>
                <a:ext cx="905708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/>
                  <a:t>Time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AFBF893-B68D-4D51-A1ED-7FC543361762}"/>
                  </a:ext>
                </a:extLst>
              </p:cNvPr>
              <p:cNvSpPr txBox="1"/>
              <p:nvPr/>
            </p:nvSpPr>
            <p:spPr>
              <a:xfrm>
                <a:off x="5036103" y="3595021"/>
                <a:ext cx="905708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/>
                  <a:t>Time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DE1D55E-8D6A-43C2-B414-F359ED665E49}"/>
                  </a:ext>
                </a:extLst>
              </p:cNvPr>
              <p:cNvSpPr txBox="1"/>
              <p:nvPr/>
            </p:nvSpPr>
            <p:spPr>
              <a:xfrm>
                <a:off x="8470549" y="6132449"/>
                <a:ext cx="9057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/>
                  <a:t>Time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AA7627B-E971-42B0-B2AD-FE1877FD017B}"/>
                  </a:ext>
                </a:extLst>
              </p:cNvPr>
              <p:cNvSpPr txBox="1"/>
              <p:nvPr/>
            </p:nvSpPr>
            <p:spPr>
              <a:xfrm>
                <a:off x="1681523" y="6134377"/>
                <a:ext cx="9057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400" dirty="0"/>
                  <a:t>Time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8818A1-8DB1-49E1-B822-915B49588371}"/>
                </a:ext>
              </a:extLst>
            </p:cNvPr>
            <p:cNvGrpSpPr/>
            <p:nvPr/>
          </p:nvGrpSpPr>
          <p:grpSpPr>
            <a:xfrm>
              <a:off x="3982453" y="5643549"/>
              <a:ext cx="3366124" cy="510924"/>
              <a:chOff x="4498362" y="6430467"/>
              <a:chExt cx="5058611" cy="51092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007F738-2780-48EF-AB42-363ED7378451}"/>
                  </a:ext>
                </a:extLst>
              </p:cNvPr>
              <p:cNvSpPr/>
              <p:nvPr/>
            </p:nvSpPr>
            <p:spPr>
              <a:xfrm>
                <a:off x="4498362" y="6430467"/>
                <a:ext cx="85343" cy="510924"/>
              </a:xfrm>
              <a:prstGeom prst="rect">
                <a:avLst/>
              </a:prstGeom>
              <a:solidFill>
                <a:srgbClr val="96CA96"/>
              </a:solidFill>
              <a:ln>
                <a:solidFill>
                  <a:srgbClr val="96CA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212741-0B55-4204-8469-B578D8FB9F5A}"/>
                  </a:ext>
                </a:extLst>
              </p:cNvPr>
              <p:cNvSpPr txBox="1"/>
              <p:nvPr/>
            </p:nvSpPr>
            <p:spPr>
              <a:xfrm>
                <a:off x="4529940" y="6546963"/>
                <a:ext cx="5027033" cy="324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600" b="1" dirty="0">
                    <a:solidFill>
                      <a:srgbClr val="92D050"/>
                    </a:solidFill>
                  </a:rPr>
                  <a:t>Shaded lines represent weekends </a:t>
                </a:r>
                <a:endParaRPr lang="en-US" sz="1600" b="1" dirty="0">
                  <a:solidFill>
                    <a:srgbClr val="92D050"/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1A4B31-D798-4769-857D-119E6423E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711" t="65512" r="2841" b="12704"/>
            <a:stretch/>
          </p:blipFill>
          <p:spPr>
            <a:xfrm>
              <a:off x="4002566" y="4129600"/>
              <a:ext cx="2736277" cy="139005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7DB932-EFA6-4A82-9E7A-7EC618B60A5B}"/>
                </a:ext>
              </a:extLst>
            </p:cNvPr>
            <p:cNvSpPr txBox="1"/>
            <p:nvPr/>
          </p:nvSpPr>
          <p:spPr>
            <a:xfrm>
              <a:off x="4398133" y="3775805"/>
              <a:ext cx="23911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500" b="1" dirty="0"/>
                <a:t>Quebec City (Quebec)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4567A-ACC4-4ECF-882A-809F9D84C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8838" t="66606" r="3419" b="12236"/>
            <a:stretch/>
          </p:blipFill>
          <p:spPr>
            <a:xfrm>
              <a:off x="6966246" y="4124067"/>
              <a:ext cx="2790462" cy="139558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0B91F55-93FD-4EAE-876A-3938CE7BC1A4}"/>
                </a:ext>
              </a:extLst>
            </p:cNvPr>
            <p:cNvSpPr txBox="1"/>
            <p:nvPr/>
          </p:nvSpPr>
          <p:spPr>
            <a:xfrm>
              <a:off x="7637554" y="3763397"/>
              <a:ext cx="17293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500" b="1" dirty="0"/>
                <a:t>Calgary (Alberta)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936AC4D-444A-45FE-A0AF-472E712F5DB8}"/>
                </a:ext>
              </a:extLst>
            </p:cNvPr>
            <p:cNvSpPr txBox="1"/>
            <p:nvPr/>
          </p:nvSpPr>
          <p:spPr>
            <a:xfrm rot="16200000">
              <a:off x="2916881" y="2282390"/>
              <a:ext cx="1810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/>
                <a:t>Intensity of Vibrations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4AE9A8-F817-4D67-BE07-51E2E612C25A}"/>
                </a:ext>
              </a:extLst>
            </p:cNvPr>
            <p:cNvSpPr txBox="1"/>
            <p:nvPr/>
          </p:nvSpPr>
          <p:spPr>
            <a:xfrm rot="16200000">
              <a:off x="5964231" y="4414794"/>
              <a:ext cx="1810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/>
                <a:t>Intensity of Vibrations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AB5900-E990-4420-873A-7CE5C7AF7D2F}"/>
                </a:ext>
              </a:extLst>
            </p:cNvPr>
            <p:cNvSpPr txBox="1"/>
            <p:nvPr/>
          </p:nvSpPr>
          <p:spPr>
            <a:xfrm rot="16200000">
              <a:off x="5846265" y="2327297"/>
              <a:ext cx="1810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/>
                <a:t>Intensity of Vibrations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5F6A0E6-199C-4592-BD06-89CF5B887229}"/>
                </a:ext>
              </a:extLst>
            </p:cNvPr>
            <p:cNvSpPr txBox="1"/>
            <p:nvPr/>
          </p:nvSpPr>
          <p:spPr>
            <a:xfrm>
              <a:off x="8075655" y="3235287"/>
              <a:ext cx="849158" cy="262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/>
                <a:t>Time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839D74-1248-4766-BF17-BDB9AE89DDA7}"/>
                </a:ext>
              </a:extLst>
            </p:cNvPr>
            <p:cNvSpPr txBox="1"/>
            <p:nvPr/>
          </p:nvSpPr>
          <p:spPr>
            <a:xfrm>
              <a:off x="5023856" y="5446029"/>
              <a:ext cx="849158" cy="262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/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756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96AC-2F99-4F98-9BF0-7EEF8F91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59" y="193806"/>
            <a:ext cx="7430887" cy="482399"/>
          </a:xfrm>
        </p:spPr>
        <p:txBody>
          <a:bodyPr>
            <a:noAutofit/>
          </a:bodyPr>
          <a:lstStyle/>
          <a:p>
            <a:r>
              <a:rPr lang="en-CA" sz="3000" b="1" dirty="0">
                <a:solidFill>
                  <a:srgbClr val="00B0F0"/>
                </a:solidFill>
                <a:latin typeface="+mn-lt"/>
              </a:rPr>
              <a:t>DISCUSSION</a:t>
            </a:r>
            <a:endParaRPr lang="en-US" sz="3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578FCA-BD86-43A4-BBCC-D3C250B41ABC}"/>
              </a:ext>
            </a:extLst>
          </p:cNvPr>
          <p:cNvSpPr txBox="1"/>
          <p:nvPr/>
        </p:nvSpPr>
        <p:spPr>
          <a:xfrm>
            <a:off x="500690" y="874514"/>
            <a:ext cx="8713138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buAutoNum type="arabicPeriod"/>
            </a:pPr>
            <a:r>
              <a:rPr lang="en-CA" sz="2000" dirty="0">
                <a:solidFill>
                  <a:srgbClr val="FF0000"/>
                </a:solidFill>
              </a:rPr>
              <a:t>Anthropogenic seismic vibrations decreased during pandemic lockdowns</a:t>
            </a:r>
            <a:endParaRPr lang="en-CA" sz="2000" i="0" dirty="0">
              <a:solidFill>
                <a:srgbClr val="FF0000"/>
              </a:solidFill>
              <a:effectLst/>
            </a:endParaRPr>
          </a:p>
          <a:p>
            <a:pPr>
              <a:spcBef>
                <a:spcPts val="400"/>
              </a:spcBef>
            </a:pPr>
            <a:r>
              <a:rPr lang="en-CA" dirty="0"/>
              <a:t>Canadian cities started to become seismically silent: seismic vibration decreased between 12% to 55% compared to the pre-pandemic levels.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245B21-E131-47BD-96C3-E9CE5FEC838E}"/>
              </a:ext>
            </a:extLst>
          </p:cNvPr>
          <p:cNvGrpSpPr/>
          <p:nvPr/>
        </p:nvGrpSpPr>
        <p:grpSpPr>
          <a:xfrm>
            <a:off x="500690" y="2113780"/>
            <a:ext cx="9147097" cy="3927503"/>
            <a:chOff x="509080" y="2274921"/>
            <a:chExt cx="9147097" cy="392750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4B0D65-FA11-4F86-BF3C-4009B7EB86E2}"/>
                </a:ext>
              </a:extLst>
            </p:cNvPr>
            <p:cNvGrpSpPr/>
            <p:nvPr/>
          </p:nvGrpSpPr>
          <p:grpSpPr>
            <a:xfrm>
              <a:off x="509080" y="2274921"/>
              <a:ext cx="9147097" cy="3927503"/>
              <a:chOff x="385161" y="2485462"/>
              <a:chExt cx="9147097" cy="401544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DD60E8F-5348-4E8E-AF3C-7BBCC44C657B}"/>
                  </a:ext>
                </a:extLst>
              </p:cNvPr>
              <p:cNvGrpSpPr/>
              <p:nvPr/>
            </p:nvGrpSpPr>
            <p:grpSpPr>
              <a:xfrm>
                <a:off x="385161" y="2514941"/>
                <a:ext cx="6224099" cy="3985965"/>
                <a:chOff x="398672" y="2235078"/>
                <a:chExt cx="6224099" cy="3985965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789369CF-5D2A-49E9-8266-F6F379D7A48C}"/>
                    </a:ext>
                  </a:extLst>
                </p:cNvPr>
                <p:cNvGrpSpPr/>
                <p:nvPr/>
              </p:nvGrpSpPr>
              <p:grpSpPr>
                <a:xfrm>
                  <a:off x="398672" y="2235078"/>
                  <a:ext cx="6224099" cy="3172706"/>
                  <a:chOff x="1065882" y="1341641"/>
                  <a:chExt cx="8929174" cy="3793455"/>
                </a:xfrm>
              </p:grpSpPr>
              <p:sp>
                <p:nvSpPr>
                  <p:cNvPr id="19" name="Title 1">
                    <a:extLst>
                      <a:ext uri="{FF2B5EF4-FFF2-40B4-BE49-F238E27FC236}">
                        <a16:creationId xmlns:a16="http://schemas.microsoft.com/office/drawing/2014/main" id="{8CB4D23F-6729-404F-AE1C-B12BB53A58F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065883" y="1341641"/>
                    <a:ext cx="8929173" cy="432762"/>
                  </a:xfrm>
                  <a:prstGeom prst="rect">
                    <a:avLst/>
                  </a:prstGeom>
                </p:spPr>
                <p:txBody>
                  <a:bodyPr vert="horz" lIns="75438" tIns="37719" rIns="75438" bIns="37719" rtlCol="0" anchor="ctr">
                    <a:no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r>
                      <a:rPr lang="en-CA" sz="1800" b="1" dirty="0">
                        <a:solidFill>
                          <a:srgbClr val="92D050"/>
                        </a:solidFill>
                        <a:latin typeface="+mn-lt"/>
                      </a:rPr>
                      <a:t>First Lockdown in Canada (mid March 2020 – mid May 2020)</a:t>
                    </a:r>
                    <a:endParaRPr lang="en-US" sz="1800" dirty="0">
                      <a:solidFill>
                        <a:srgbClr val="92D05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B5F81239-99BB-408C-BEBC-D97687D4FA6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8176" t="17620" r="1759" b="18984"/>
                  <a:stretch/>
                </p:blipFill>
                <p:spPr>
                  <a:xfrm>
                    <a:off x="1065882" y="1815356"/>
                    <a:ext cx="8487060" cy="331974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solidFill>
                      <a:srgbClr val="FFFFFF"/>
                    </a:solidFill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</p:grp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CB8CDDC6-9775-4803-97CE-A1A256B1FC9E}"/>
                    </a:ext>
                  </a:extLst>
                </p:cNvPr>
                <p:cNvGrpSpPr/>
                <p:nvPr/>
              </p:nvGrpSpPr>
              <p:grpSpPr>
                <a:xfrm>
                  <a:off x="973835" y="5567073"/>
                  <a:ext cx="5035205" cy="653970"/>
                  <a:chOff x="6603516" y="2860439"/>
                  <a:chExt cx="3630272" cy="653970"/>
                </a:xfrm>
              </p:grpSpPr>
              <p:pic>
                <p:nvPicPr>
                  <p:cNvPr id="1026" name="Picture 2">
                    <a:extLst>
                      <a:ext uri="{FF2B5EF4-FFF2-40B4-BE49-F238E27FC236}">
                        <a16:creationId xmlns:a16="http://schemas.microsoft.com/office/drawing/2014/main" id="{74976900-2224-42E0-A260-6DA6C164741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949" t="6283" b="22557"/>
                  <a:stretch/>
                </p:blipFill>
                <p:spPr bwMode="auto">
                  <a:xfrm rot="10800000">
                    <a:off x="7238375" y="2860439"/>
                    <a:ext cx="2360555" cy="2280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C02DC10D-CEBF-46C8-B444-8B01A564832D}"/>
                      </a:ext>
                    </a:extLst>
                  </p:cNvPr>
                  <p:cNvSpPr txBox="1"/>
                  <p:nvPr/>
                </p:nvSpPr>
                <p:spPr>
                  <a:xfrm>
                    <a:off x="6603516" y="3016971"/>
                    <a:ext cx="133509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Seismically Active with Human Activity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56B2DA4F-A811-42C7-ACA9-776D11EA78E7}"/>
                      </a:ext>
                    </a:extLst>
                  </p:cNvPr>
                  <p:cNvSpPr txBox="1"/>
                  <p:nvPr/>
                </p:nvSpPr>
                <p:spPr>
                  <a:xfrm>
                    <a:off x="8819103" y="3052744"/>
                    <a:ext cx="141468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Seismically Silent with Human Activity</a:t>
                    </a: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B894D17-5D5F-4A34-893B-FAC150601843}"/>
                  </a:ext>
                </a:extLst>
              </p:cNvPr>
              <p:cNvGrpSpPr/>
              <p:nvPr/>
            </p:nvGrpSpPr>
            <p:grpSpPr>
              <a:xfrm>
                <a:off x="6609260" y="2485462"/>
                <a:ext cx="2922998" cy="3436043"/>
                <a:chOff x="6621810" y="2425397"/>
                <a:chExt cx="2922998" cy="3436043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E08FF09-B692-4C94-9412-65BDD2EC1035}"/>
                    </a:ext>
                  </a:extLst>
                </p:cNvPr>
                <p:cNvGrpSpPr/>
                <p:nvPr/>
              </p:nvGrpSpPr>
              <p:grpSpPr>
                <a:xfrm>
                  <a:off x="6621810" y="2425397"/>
                  <a:ext cx="2922998" cy="3436043"/>
                  <a:chOff x="7119321" y="2447813"/>
                  <a:chExt cx="2807648" cy="2465420"/>
                </a:xfrm>
              </p:grpSpPr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0B9E960-736C-4F11-8555-3FF16C024238}"/>
                      </a:ext>
                    </a:extLst>
                  </p:cNvPr>
                  <p:cNvSpPr txBox="1"/>
                  <p:nvPr/>
                </p:nvSpPr>
                <p:spPr>
                  <a:xfrm>
                    <a:off x="7375617" y="4715356"/>
                    <a:ext cx="2467845" cy="1978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CA" sz="1200" i="1" dirty="0"/>
                      <a:t>https://covid19.apple.com/mobility</a:t>
                    </a: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F5F78DBC-645B-435D-8369-19471A99BDA3}"/>
                      </a:ext>
                    </a:extLst>
                  </p:cNvPr>
                  <p:cNvSpPr txBox="1"/>
                  <p:nvPr/>
                </p:nvSpPr>
                <p:spPr>
                  <a:xfrm>
                    <a:off x="7119321" y="2447813"/>
                    <a:ext cx="2807648" cy="28050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fr-CA" b="1" dirty="0">
                        <a:solidFill>
                          <a:srgbClr val="92D050"/>
                        </a:solidFill>
                      </a:rPr>
                      <a:t>Mobility Trends (Canada)</a:t>
                    </a:r>
                  </a:p>
                </p:txBody>
              </p:sp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B61490CE-FE7E-4E9A-80A0-7C03D9E825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3542" t="18227" r="46845" b="21525"/>
                  <a:stretch/>
                </p:blipFill>
                <p:spPr>
                  <a:xfrm>
                    <a:off x="7375617" y="2755150"/>
                    <a:ext cx="2320219" cy="1625399"/>
                  </a:xfrm>
                  <a:prstGeom prst="rect">
                    <a:avLst/>
                  </a:prstGeom>
                </p:spPr>
              </p:pic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4644FDB-79F6-4AAA-97D9-EC3C14ED295B}"/>
                      </a:ext>
                    </a:extLst>
                  </p:cNvPr>
                  <p:cNvSpPr txBox="1"/>
                  <p:nvPr/>
                </p:nvSpPr>
                <p:spPr>
                  <a:xfrm>
                    <a:off x="8277985" y="2916741"/>
                    <a:ext cx="962025" cy="3838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CA" sz="1400" i="1" dirty="0"/>
                      <a:t>Lockdown</a:t>
                    </a:r>
                  </a:p>
                  <a:p>
                    <a:pPr algn="ctr"/>
                    <a:r>
                      <a:rPr lang="en-CA" sz="1400" i="1" dirty="0"/>
                      <a:t>Period</a:t>
                    </a: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F350206F-DBEA-4ABF-822A-8812E326C54E}"/>
                    </a:ext>
                  </a:extLst>
                </p:cNvPr>
                <p:cNvGrpSpPr/>
                <p:nvPr/>
              </p:nvGrpSpPr>
              <p:grpSpPr>
                <a:xfrm>
                  <a:off x="6834270" y="5087379"/>
                  <a:ext cx="2474976" cy="501588"/>
                  <a:chOff x="6834270" y="5087379"/>
                  <a:chExt cx="2474976" cy="501588"/>
                </a:xfrm>
              </p:grpSpPr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065F93B4-C5BF-4E4D-9880-5060687773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62295" t="79106" r="23773" b="12591"/>
                  <a:stretch/>
                </p:blipFill>
                <p:spPr>
                  <a:xfrm>
                    <a:off x="6834270" y="5087379"/>
                    <a:ext cx="790373" cy="489123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5C6861C1-E2D0-4779-8C0C-E9B94C6089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7231" t="78072" r="67076" b="13109"/>
                  <a:stretch/>
                </p:blipFill>
                <p:spPr>
                  <a:xfrm>
                    <a:off x="8459202" y="5095158"/>
                    <a:ext cx="850044" cy="489122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2951EF61-68D7-41A3-9FCE-AFC865B8FE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39161" t="77594" r="44352" b="13141"/>
                  <a:stretch/>
                </p:blipFill>
                <p:spPr>
                  <a:xfrm>
                    <a:off x="7600924" y="5099844"/>
                    <a:ext cx="893745" cy="489123"/>
                  </a:xfrm>
                  <a:prstGeom prst="rect">
                    <a:avLst/>
                  </a:prstGeom>
                </p:spPr>
              </p:pic>
            </p:grpSp>
          </p:grp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88DE58-E414-43DD-8C74-3B6D6A836D4B}"/>
                </a:ext>
              </a:extLst>
            </p:cNvPr>
            <p:cNvCxnSpPr/>
            <p:nvPr/>
          </p:nvCxnSpPr>
          <p:spPr>
            <a:xfrm>
              <a:off x="2786157" y="2768130"/>
              <a:ext cx="0" cy="2432484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D67D9F3-7346-43C7-9CF8-39AFE5E53F9A}"/>
                </a:ext>
              </a:extLst>
            </p:cNvPr>
            <p:cNvCxnSpPr/>
            <p:nvPr/>
          </p:nvCxnSpPr>
          <p:spPr>
            <a:xfrm>
              <a:off x="4548664" y="2715121"/>
              <a:ext cx="0" cy="2432484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39BB28A-46F4-4911-92A4-D66C5DBC734F}"/>
              </a:ext>
            </a:extLst>
          </p:cNvPr>
          <p:cNvSpPr txBox="1"/>
          <p:nvPr/>
        </p:nvSpPr>
        <p:spPr>
          <a:xfrm>
            <a:off x="2656489" y="3386476"/>
            <a:ext cx="198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>
                <a:solidFill>
                  <a:schemeClr val="bg1"/>
                </a:solidFill>
              </a:rPr>
              <a:t>Seismic Silence</a:t>
            </a:r>
          </a:p>
          <a:p>
            <a:pPr algn="ctr"/>
            <a:endParaRPr lang="en-CA" sz="200" dirty="0">
              <a:solidFill>
                <a:schemeClr val="bg1"/>
              </a:solidFill>
            </a:endParaRPr>
          </a:p>
          <a:p>
            <a:pPr algn="ctr"/>
            <a:r>
              <a:rPr lang="en-CA" dirty="0">
                <a:solidFill>
                  <a:schemeClr val="bg1"/>
                </a:solidFill>
              </a:rPr>
              <a:t>(Lockdown Period)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E3EC1-93F7-40E5-8610-5E6E1BD004CB}"/>
              </a:ext>
            </a:extLst>
          </p:cNvPr>
          <p:cNvSpPr txBox="1"/>
          <p:nvPr/>
        </p:nvSpPr>
        <p:spPr>
          <a:xfrm>
            <a:off x="4572000" y="324646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4C9327-E463-409D-8C30-CDD3022D4107}"/>
              </a:ext>
            </a:extLst>
          </p:cNvPr>
          <p:cNvSpPr txBox="1"/>
          <p:nvPr/>
        </p:nvSpPr>
        <p:spPr>
          <a:xfrm>
            <a:off x="352659" y="6275022"/>
            <a:ext cx="9264334" cy="1036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CA" sz="2000" dirty="0">
                <a:solidFill>
                  <a:srgbClr val="FF0000"/>
                </a:solidFill>
              </a:rPr>
              <a:t>2. Seismic data serves as a proxy for measuring changes in human activities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CA" dirty="0"/>
              <a:t>The reduction in human movement was validated by ‘Mobility Trends’ data published by the ‘Apple’ company. </a:t>
            </a:r>
            <a:endParaRPr lang="en-CA" dirty="0">
              <a:solidFill>
                <a:srgbClr val="141414"/>
              </a:solidFill>
              <a:latin typeface="Neue Helvetica W01"/>
            </a:endParaRPr>
          </a:p>
        </p:txBody>
      </p:sp>
    </p:spTree>
    <p:extLst>
      <p:ext uri="{BB962C8B-B14F-4D97-AF65-F5344CB8AC3E}">
        <p14:creationId xmlns:p14="http://schemas.microsoft.com/office/powerpoint/2010/main" val="3028163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7233C-CD18-404E-AB31-E5C828E59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87" y="781859"/>
            <a:ext cx="9619244" cy="116886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CA" sz="2000" dirty="0">
                <a:solidFill>
                  <a:srgbClr val="FF0000"/>
                </a:solidFill>
              </a:rPr>
              <a:t>3. Seismic vibrations can identify possible sources of human activities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CA" sz="1800" dirty="0"/>
              <a:t>Anthropogenic vibrations were lower during weekends for most cities. Malls, restaurants, sports stadium, and cultural events that draws traffic during weekends were shutdown during lockdowns.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BB971E98-8D74-465A-8675-C24EBAD9DCFD}"/>
              </a:ext>
            </a:extLst>
          </p:cNvPr>
          <p:cNvSpPr txBox="1">
            <a:spLocks/>
          </p:cNvSpPr>
          <p:nvPr/>
        </p:nvSpPr>
        <p:spPr>
          <a:xfrm>
            <a:off x="263590" y="183486"/>
            <a:ext cx="9619244" cy="686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000" b="1" dirty="0">
                <a:solidFill>
                  <a:srgbClr val="00B0F0"/>
                </a:solidFill>
                <a:latin typeface="+mn-lt"/>
              </a:rPr>
              <a:t>DISCUSSION</a:t>
            </a:r>
            <a:endParaRPr lang="en-US" sz="3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FCC43DB-F215-4888-B704-5817B0B7D539}"/>
              </a:ext>
            </a:extLst>
          </p:cNvPr>
          <p:cNvSpPr txBox="1">
            <a:spLocks/>
          </p:cNvSpPr>
          <p:nvPr/>
        </p:nvSpPr>
        <p:spPr>
          <a:xfrm>
            <a:off x="241587" y="4404851"/>
            <a:ext cx="9441242" cy="1215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CA" sz="2000" dirty="0">
                <a:solidFill>
                  <a:srgbClr val="FF0000"/>
                </a:solidFill>
              </a:rPr>
              <a:t>4. Decrease in seismic vibrations for Canada matched with other countries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CA" sz="1800" dirty="0"/>
              <a:t>Globally, anthropogenic seismic noise dropped as much as 50% during the lockdown between March and May 2020 in 77 countries (</a:t>
            </a:r>
            <a:r>
              <a:rPr lang="en-CA" sz="1800" i="1" dirty="0"/>
              <a:t>“Science” Journal. 23 July  2020</a:t>
            </a:r>
            <a:r>
              <a:rPr lang="en-CA" sz="1800" dirty="0"/>
              <a:t>). My study measured the drop for Canadian cities to be between 12% - 55%.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60D2FE07-B153-44CF-8857-330A757EFF5A}"/>
              </a:ext>
            </a:extLst>
          </p:cNvPr>
          <p:cNvSpPr txBox="1">
            <a:spLocks/>
          </p:cNvSpPr>
          <p:nvPr/>
        </p:nvSpPr>
        <p:spPr>
          <a:xfrm>
            <a:off x="241584" y="5891566"/>
            <a:ext cx="9575232" cy="1470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CA" sz="2000" dirty="0">
                <a:solidFill>
                  <a:srgbClr val="FF0000"/>
                </a:solidFill>
              </a:rPr>
              <a:t>5. Errors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Some seismic stations were far from city centres and made them less sensitive to urban noise. </a:t>
            </a:r>
            <a:endParaRPr lang="en-CA" sz="1800" dirty="0">
              <a:effectLst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A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Seismic data arrives at a high sampling rate (100 data points/second). To calculate the ‘Power Spectral Density’ on 80 billion data points, there was some trade-off between accuracy and speed.</a:t>
            </a:r>
            <a:endParaRPr lang="en-CA" sz="1850" dirty="0">
              <a:effectLst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63F5AD-BDE1-49BC-B348-9FC945DB0A4D}"/>
              </a:ext>
            </a:extLst>
          </p:cNvPr>
          <p:cNvGrpSpPr/>
          <p:nvPr/>
        </p:nvGrpSpPr>
        <p:grpSpPr>
          <a:xfrm>
            <a:off x="918725" y="1892917"/>
            <a:ext cx="8264967" cy="2517791"/>
            <a:chOff x="5013854" y="819536"/>
            <a:chExt cx="5075427" cy="2615258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A9A8163E-7C80-4B7A-B5C3-FE9345809580}"/>
                </a:ext>
              </a:extLst>
            </p:cNvPr>
            <p:cNvSpPr txBox="1">
              <a:spLocks/>
            </p:cNvSpPr>
            <p:nvPr/>
          </p:nvSpPr>
          <p:spPr>
            <a:xfrm>
              <a:off x="5013854" y="819536"/>
              <a:ext cx="5075427" cy="492584"/>
            </a:xfrm>
            <a:prstGeom prst="rect">
              <a:avLst/>
            </a:prstGeom>
          </p:spPr>
          <p:txBody>
            <a:bodyPr vert="horz" lIns="75438" tIns="37719" rIns="75438" bIns="37719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CA" sz="1800" b="1" dirty="0">
                  <a:solidFill>
                    <a:srgbClr val="92D050"/>
                  </a:solidFill>
                  <a:latin typeface="+mn-lt"/>
                  <a:cs typeface="Arial" panose="020B0604020202020204" pitchFamily="34" charset="0"/>
                </a:rPr>
                <a:t>Seismic Vibrations Were Lower During Weekends  (Feb 2020 – Feb 2021)</a:t>
              </a:r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0B957082-7A7C-482A-A780-580E3B27BF5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08578573"/>
                </p:ext>
              </p:extLst>
            </p:nvPr>
          </p:nvGraphicFramePr>
          <p:xfrm>
            <a:off x="5382400" y="1172816"/>
            <a:ext cx="4311312" cy="22619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16934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2090-94D9-46EF-9B4A-10743652F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86" y="488102"/>
            <a:ext cx="9317025" cy="1047070"/>
          </a:xfrm>
        </p:spPr>
        <p:txBody>
          <a:bodyPr vert="horz" lIns="75438" tIns="37719" rIns="75438" bIns="37719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CA" sz="30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WebApp Demo: </a:t>
            </a:r>
            <a:r>
              <a:rPr lang="en-CA" sz="30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  <a:hlinkClick r:id="rId3"/>
              </a:rPr>
              <a:t>www.MonitorMyLockdown.com </a:t>
            </a:r>
            <a:r>
              <a:rPr lang="en-CA" sz="30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CA" sz="30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</a:br>
            <a:r>
              <a:rPr lang="en-CA" sz="26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Monitor real-time reduction in human movement during lockdowns</a:t>
            </a:r>
            <a:endParaRPr lang="en-US" sz="2600" dirty="0">
              <a:solidFill>
                <a:srgbClr val="00B0F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9F51C8BB-E3AB-411A-910D-8756AB5C9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24" r="15182" b="20956"/>
          <a:stretch/>
        </p:blipFill>
        <p:spPr>
          <a:xfrm>
            <a:off x="550167" y="1767288"/>
            <a:ext cx="8958065" cy="4100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8603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5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198" y="1428708"/>
            <a:ext cx="3219497" cy="3494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/>
            <a:endParaRPr lang="en-US" sz="1485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CA2B57-3CA7-49B1-9F9F-F0D81A88C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56" y="1686869"/>
            <a:ext cx="2469380" cy="1401498"/>
          </a:xfrm>
        </p:spPr>
        <p:txBody>
          <a:bodyPr vert="horz" lIns="75438" tIns="37719" rIns="75438" bIns="37719" rtlCol="0" anchor="ctr">
            <a:normAutofit fontScale="90000"/>
          </a:bodyPr>
          <a:lstStyle/>
          <a:p>
            <a:r>
              <a:rPr lang="en-US" sz="4125" b="1" dirty="0">
                <a:solidFill>
                  <a:srgbClr val="FFFF00"/>
                </a:solidFill>
              </a:rPr>
              <a:t>Online Tutorial for Students</a:t>
            </a:r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198" y="5052752"/>
            <a:ext cx="1972914" cy="1290940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/>
            <a:endParaRPr lang="en-US" sz="1485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6069" y="5052752"/>
            <a:ext cx="1114626" cy="1293989"/>
          </a:xfrm>
          <a:prstGeom prst="rect">
            <a:avLst/>
          </a:prstGeom>
          <a:solidFill>
            <a:srgbClr val="44684E"/>
          </a:solidFill>
          <a:ln w="25400">
            <a:solidFill>
              <a:srgbClr val="4468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/>
            <a:endParaRPr lang="en-US" sz="1485">
              <a:solidFill>
                <a:srgbClr val="1B1B1B"/>
              </a:solidFill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C7A166-47BF-437A-943A-EB346FE58BC7}"/>
              </a:ext>
            </a:extLst>
          </p:cNvPr>
          <p:cNvSpPr txBox="1"/>
          <p:nvPr/>
        </p:nvSpPr>
        <p:spPr>
          <a:xfrm>
            <a:off x="2354112" y="613738"/>
            <a:ext cx="7355310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4380"/>
            <a:r>
              <a:rPr lang="en-CA" sz="1650" b="1" dirty="0">
                <a:solidFill>
                  <a:srgbClr val="00B0F0"/>
                </a:solidFill>
                <a:latin typeface="Calibri" panose="020F0502020204030204"/>
              </a:rPr>
              <a:t>https://github.com/Artash-N/Monitor-My-Lockdown-Using-Seismic-Vibrations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AB54AE4-79C5-44E5-AB41-043833A57F31}"/>
              </a:ext>
            </a:extLst>
          </p:cNvPr>
          <p:cNvSpPr txBox="1"/>
          <p:nvPr/>
        </p:nvSpPr>
        <p:spPr>
          <a:xfrm>
            <a:off x="449142" y="3502523"/>
            <a:ext cx="2691185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54380"/>
            <a:r>
              <a:rPr lang="en-CA" sz="1980" dirty="0">
                <a:solidFill>
                  <a:srgbClr val="FFFF00"/>
                </a:solidFill>
                <a:latin typeface="Calibri" panose="020F0502020204030204"/>
              </a:rPr>
              <a:t>To Calculate Changes in Seismic Vibrations for any 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C2B93-554D-4B52-93F0-83ACDAD29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7" t="19865" r="23864" b="5051"/>
          <a:stretch/>
        </p:blipFill>
        <p:spPr>
          <a:xfrm>
            <a:off x="3975753" y="2047874"/>
            <a:ext cx="5648154" cy="4752975"/>
          </a:xfrm>
          <a:prstGeom prst="rect">
            <a:avLst/>
          </a:prstGeom>
        </p:spPr>
      </p:pic>
      <p:pic>
        <p:nvPicPr>
          <p:cNvPr id="11" name="Picture 8" descr="What is Git and GitHub? And how to use GitHub? - DEV Community">
            <a:hlinkClick r:id="rId3"/>
            <a:extLst>
              <a:ext uri="{FF2B5EF4-FFF2-40B4-BE49-F238E27FC236}">
                <a16:creationId xmlns:a16="http://schemas.microsoft.com/office/drawing/2014/main" id="{CEDA4A95-CACF-4C84-90DF-EB070DCC8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1" b="26953"/>
          <a:stretch/>
        </p:blipFill>
        <p:spPr bwMode="auto">
          <a:xfrm>
            <a:off x="756256" y="569480"/>
            <a:ext cx="1548519" cy="43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438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C5029-8729-4B98-868B-37820AE6A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399" y="1133243"/>
            <a:ext cx="5033743" cy="328225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200" dirty="0">
                <a:solidFill>
                  <a:srgbClr val="FF0000"/>
                </a:solidFill>
                <a:cs typeface="Arial" panose="020B0604020202020204" pitchFamily="34" charset="0"/>
              </a:rPr>
              <a:t>Canada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Weekly human movement updates sent to media and Members of Provincial Parliament (MPP).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The research and WebApp featured in the Toronto Star newspaper and on CTV National News.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Online presentations and workshops given at various platforms.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AAFCA1-1B53-4E93-85B3-2D36A28AE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54" t="26372" r="27595" b="11408"/>
          <a:stretch/>
        </p:blipFill>
        <p:spPr>
          <a:xfrm>
            <a:off x="6417831" y="126537"/>
            <a:ext cx="3640569" cy="2647835"/>
          </a:xfrm>
          <a:prstGeom prst="rect">
            <a:avLst/>
          </a:prstGeom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9E1E2713-F5AB-4E14-88E3-19986C00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638" y="2880428"/>
            <a:ext cx="3285231" cy="18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E00FA57-9014-41EB-A94D-D24DA1E52456}"/>
              </a:ext>
            </a:extLst>
          </p:cNvPr>
          <p:cNvSpPr txBox="1">
            <a:spLocks/>
          </p:cNvSpPr>
          <p:nvPr/>
        </p:nvSpPr>
        <p:spPr>
          <a:xfrm>
            <a:off x="410746" y="5061026"/>
            <a:ext cx="8658213" cy="1578131"/>
          </a:xfrm>
          <a:prstGeom prst="rect">
            <a:avLst/>
          </a:prstGeom>
        </p:spPr>
        <p:txBody>
          <a:bodyPr vert="horz" lIns="75438" tIns="37719" rIns="75438" bIns="37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200" dirty="0">
                <a:solidFill>
                  <a:srgbClr val="FF0000"/>
                </a:solidFill>
                <a:cs typeface="Arial" panose="020B0604020202020204" pitchFamily="34" charset="0"/>
              </a:rPr>
              <a:t>World</a:t>
            </a:r>
          </a:p>
          <a:p>
            <a:pPr marL="235744" indent="-235744"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Open Source: Code and free tutorials posted on GitHub.</a:t>
            </a:r>
          </a:p>
          <a:p>
            <a:pPr marL="235744" indent="-235744"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Talks with researchers at York University to expand the project to South Africa.</a:t>
            </a:r>
          </a:p>
          <a:p>
            <a:pPr marL="235744" indent="-235744">
              <a:lnSpc>
                <a:spcPct val="100000"/>
              </a:lnSpc>
              <a:spcBef>
                <a:spcPts val="1200"/>
              </a:spcBef>
            </a:pPr>
            <a:endParaRPr lang="en-CA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AC5AA8-B7D2-4016-AB25-81340645A7C5}"/>
              </a:ext>
            </a:extLst>
          </p:cNvPr>
          <p:cNvSpPr txBox="1"/>
          <p:nvPr/>
        </p:nvSpPr>
        <p:spPr>
          <a:xfrm>
            <a:off x="410746" y="313063"/>
            <a:ext cx="29771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  <a:cs typeface="Arial" panose="020B0604020202020204" pitchFamily="34" charset="0"/>
              </a:rPr>
              <a:t>IMPACT: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5D4708-2732-464C-8DF1-3ED4DC82F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76" y="3182878"/>
            <a:ext cx="981994" cy="47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19 Star Media Kit_050519">
            <a:extLst>
              <a:ext uri="{FF2B5EF4-FFF2-40B4-BE49-F238E27FC236}">
                <a16:creationId xmlns:a16="http://schemas.microsoft.com/office/drawing/2014/main" id="{B03F0D58-0DFC-4271-86AC-8FCF2EBF8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50" y="309326"/>
            <a:ext cx="2229823" cy="2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F17F3-B24D-427C-845D-B690BB1AE160}"/>
              </a:ext>
            </a:extLst>
          </p:cNvPr>
          <p:cNvSpPr txBox="1"/>
          <p:nvPr/>
        </p:nvSpPr>
        <p:spPr>
          <a:xfrm>
            <a:off x="4987861" y="556257"/>
            <a:ext cx="142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12 Feb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A93140-7B86-4558-B2A7-3D56FC77C71D}"/>
              </a:ext>
            </a:extLst>
          </p:cNvPr>
          <p:cNvSpPr txBox="1"/>
          <p:nvPr/>
        </p:nvSpPr>
        <p:spPr>
          <a:xfrm>
            <a:off x="5233274" y="3703130"/>
            <a:ext cx="142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20 Feb 2021</a:t>
            </a:r>
          </a:p>
        </p:txBody>
      </p:sp>
      <p:pic>
        <p:nvPicPr>
          <p:cNvPr id="3080" name="Picture 8" descr="What is Git and GitHub? And how to use GitHub? - DEV Community">
            <a:extLst>
              <a:ext uri="{FF2B5EF4-FFF2-40B4-BE49-F238E27FC236}">
                <a16:creationId xmlns:a16="http://schemas.microsoft.com/office/drawing/2014/main" id="{DFDF7FC8-A2F7-444B-B0F1-CCAFCC730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1" b="26953"/>
          <a:stretch/>
        </p:blipFill>
        <p:spPr bwMode="auto">
          <a:xfrm>
            <a:off x="6113359" y="5413742"/>
            <a:ext cx="1486106" cy="4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outh Africa - Wikipedia">
            <a:extLst>
              <a:ext uri="{FF2B5EF4-FFF2-40B4-BE49-F238E27FC236}">
                <a16:creationId xmlns:a16="http://schemas.microsoft.com/office/drawing/2014/main" id="{07A9A4FB-99B9-4441-B252-3D81AFD1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253" y="5933055"/>
            <a:ext cx="568539" cy="3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07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3153-1F87-4EAB-A08D-6F109C993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73" y="145929"/>
            <a:ext cx="8675370" cy="671278"/>
          </a:xfrm>
        </p:spPr>
        <p:txBody>
          <a:bodyPr>
            <a:normAutofit/>
          </a:bodyPr>
          <a:lstStyle/>
          <a:p>
            <a:r>
              <a:rPr lang="en-CA" sz="3000" b="1" dirty="0">
                <a:solidFill>
                  <a:srgbClr val="00B0F0"/>
                </a:solidFill>
                <a:latin typeface="+mn-lt"/>
              </a:rPr>
              <a:t>CONCLUSIONS</a:t>
            </a:r>
            <a:endParaRPr lang="en-CA" sz="30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D8C01-FB3E-4A82-BB55-F4E71AF89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73" y="713950"/>
            <a:ext cx="9252967" cy="63444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COVID-19 lockdowns reduced seismic vibrations in Canada. The reduction in major Canadian cities were comparable to </a:t>
            </a:r>
            <a:r>
              <a:rPr lang="en-US" sz="1800" dirty="0"/>
              <a:t>reductions </a:t>
            </a:r>
            <a:r>
              <a:rPr lang="en-CA" sz="1800" dirty="0"/>
              <a:t>observed in other countries.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Open seismic data can serve as a proxy for measuring changes in human movement in real-time</a:t>
            </a:r>
            <a:r>
              <a:rPr lang="en-CA" sz="1800" i="0" dirty="0">
                <a:solidFill>
                  <a:srgbClr val="141414"/>
                </a:solidFill>
                <a:effectLst/>
                <a:latin typeface="Neue Helvetica W01"/>
              </a:rPr>
              <a:t> without impinging on people’s privacy.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i="0" dirty="0">
                <a:solidFill>
                  <a:srgbClr val="141414"/>
                </a:solidFill>
                <a:effectLst/>
                <a:latin typeface="Neue Helvetica W01"/>
              </a:rPr>
              <a:t>Comparing changes in </a:t>
            </a:r>
            <a:r>
              <a:rPr lang="en-CA" sz="1800" dirty="0">
                <a:solidFill>
                  <a:srgbClr val="141414"/>
                </a:solidFill>
                <a:latin typeface="Neue Helvetica W01"/>
              </a:rPr>
              <a:t>seismic vibrations during weekdays and weekends makes it possible to identify sources of human activities.</a:t>
            </a:r>
            <a:r>
              <a:rPr lang="en-CA" sz="1800" i="0" dirty="0">
                <a:solidFill>
                  <a:srgbClr val="141414"/>
                </a:solidFill>
                <a:effectLst/>
                <a:latin typeface="Neue Helvetica W01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CA" sz="1000" i="0" dirty="0">
              <a:solidFill>
                <a:srgbClr val="141414"/>
              </a:solidFill>
              <a:effectLst/>
              <a:latin typeface="Neue Helvetica W01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CA" sz="2200" dirty="0">
                <a:solidFill>
                  <a:srgbClr val="FF0000"/>
                </a:solidFill>
              </a:rPr>
              <a:t>Limitations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Seismic stations far from city centres will show minimal effects of the COVID-19 lockdowns.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Spread of COVID-19 depends on other factors apart from  human movement, including wearing of masks, following social distancing rules, age of population and vaccination rates.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CA" sz="10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CA" sz="2200" dirty="0">
                <a:solidFill>
                  <a:srgbClr val="FF0000"/>
                </a:solidFill>
              </a:rPr>
              <a:t>Application: Better managing ongoing and future pandemics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Investing in urban seismology can be a low-cost tool for pandemic management.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Policymakers will be able to enforce surgical lockdowns. Frontline health workers will be able to predict when and where cases are likely to spike.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Tool could be expanded to developing countries as we are safe only when everyone is safe.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CA" sz="1800" dirty="0"/>
              <a:t>Similar studies could be done by students for acoustics data from the Oceans.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688427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DF80-8111-4AFF-8CFC-9D389F616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03" y="188047"/>
            <a:ext cx="9240610" cy="2012373"/>
          </a:xfrm>
        </p:spPr>
        <p:txBody>
          <a:bodyPr>
            <a:noAutofit/>
          </a:bodyPr>
          <a:lstStyle/>
          <a:p>
            <a:r>
              <a:rPr lang="en-CA" sz="4000" b="1" dirty="0">
                <a:solidFill>
                  <a:srgbClr val="00B0F0"/>
                </a:solidFill>
                <a:latin typeface="+mn-lt"/>
              </a:rPr>
              <a:t>USING COVID19, OPEN DATA AND PYTHON AS AN OPPORTUNITY TO BRING GEOSCIENCE PROJECTS TO STUDENTS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3D976-30EB-41F2-8ED7-E21540D55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34" y="2762250"/>
            <a:ext cx="5102568" cy="28087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2800" b="1" dirty="0"/>
              <a:t>Artash Nath</a:t>
            </a:r>
          </a:p>
          <a:p>
            <a:pPr marL="0" indent="0">
              <a:buNone/>
            </a:pPr>
            <a:r>
              <a:rPr lang="en-CA" sz="2600" b="1" dirty="0"/>
              <a:t>MonitorMyLockdown.com</a:t>
            </a:r>
          </a:p>
          <a:p>
            <a:pPr marL="0" indent="0">
              <a:buNone/>
            </a:pPr>
            <a:r>
              <a:rPr lang="en-CA" sz="2600" b="1" dirty="0"/>
              <a:t>Toronto, Canada</a:t>
            </a:r>
          </a:p>
          <a:p>
            <a:pPr marL="0" indent="0">
              <a:buNone/>
            </a:pPr>
            <a:endParaRPr lang="en-CA" sz="2200" dirty="0"/>
          </a:p>
          <a:p>
            <a:pPr marL="0" indent="0">
              <a:buNone/>
            </a:pPr>
            <a:r>
              <a:rPr lang="en-CA" sz="2200" dirty="0">
                <a:hlinkClick r:id="rId2"/>
              </a:rPr>
              <a:t>Artash.nath@gmail.com</a:t>
            </a:r>
            <a:endParaRPr lang="en-CA" sz="2200" dirty="0"/>
          </a:p>
          <a:p>
            <a:pPr marL="0" indent="0">
              <a:buNone/>
            </a:pPr>
            <a:r>
              <a:rPr lang="en-CA" sz="2200" dirty="0">
                <a:hlinkClick r:id="rId3"/>
              </a:rPr>
              <a:t>www.twitter.com/wonrobot</a:t>
            </a:r>
            <a:endParaRPr lang="en-CA" sz="2200" dirty="0"/>
          </a:p>
          <a:p>
            <a:pPr marL="0" indent="0">
              <a:buNone/>
            </a:pPr>
            <a:r>
              <a:rPr lang="en-CA" sz="2200" dirty="0">
                <a:hlinkClick r:id="rId4"/>
              </a:rPr>
              <a:t>https://www.linkedin.com/in/artash-nath</a:t>
            </a:r>
            <a:r>
              <a:rPr lang="en-CA" sz="2200" dirty="0"/>
              <a:t> </a:t>
            </a:r>
          </a:p>
          <a:p>
            <a:pPr marL="0" indent="0">
              <a:buNone/>
            </a:pPr>
            <a:endParaRPr lang="en-CA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0CBF-1289-4C73-AEF9-D7573D8A5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875" y="2371855"/>
            <a:ext cx="4344161" cy="3670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0DC71-9578-4AD6-9B26-5FE7362DDA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255" t="85224" r="12267" b="7731"/>
          <a:stretch/>
        </p:blipFill>
        <p:spPr>
          <a:xfrm>
            <a:off x="6511886" y="6120966"/>
            <a:ext cx="536448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DA11BE-B655-4DBA-89FA-4E53E3503327}"/>
              </a:ext>
            </a:extLst>
          </p:cNvPr>
          <p:cNvSpPr txBox="1"/>
          <p:nvPr/>
        </p:nvSpPr>
        <p:spPr>
          <a:xfrm>
            <a:off x="7103744" y="6024168"/>
            <a:ext cx="22631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/>
              <a:t>Seismic stations monitored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096C6-E724-4E30-88D0-200E3B0DDAF7}"/>
              </a:ext>
            </a:extLst>
          </p:cNvPr>
          <p:cNvSpPr txBox="1"/>
          <p:nvPr/>
        </p:nvSpPr>
        <p:spPr>
          <a:xfrm>
            <a:off x="6367462" y="3924300"/>
            <a:ext cx="164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C A N A D A</a:t>
            </a:r>
          </a:p>
        </p:txBody>
      </p:sp>
      <p:pic>
        <p:nvPicPr>
          <p:cNvPr id="1026" name="Picture 2" descr="Geological Society of America">
            <a:extLst>
              <a:ext uri="{FF2B5EF4-FFF2-40B4-BE49-F238E27FC236}">
                <a16:creationId xmlns:a16="http://schemas.microsoft.com/office/drawing/2014/main" id="{081D98B2-D407-4E73-816F-14564068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9" y="5834144"/>
            <a:ext cx="12477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6CC5A1-3221-4518-B596-3F40F46A1BA0}"/>
              </a:ext>
            </a:extLst>
          </p:cNvPr>
          <p:cNvSpPr txBox="1"/>
          <p:nvPr/>
        </p:nvSpPr>
        <p:spPr>
          <a:xfrm>
            <a:off x="2153520" y="6042240"/>
            <a:ext cx="172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14 March 2021</a:t>
            </a:r>
          </a:p>
        </p:txBody>
      </p:sp>
    </p:spTree>
    <p:extLst>
      <p:ext uri="{BB962C8B-B14F-4D97-AF65-F5344CB8AC3E}">
        <p14:creationId xmlns:p14="http://schemas.microsoft.com/office/powerpoint/2010/main" val="3462228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FAC650C-B876-4407-970B-D0E56FAC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97" y="248874"/>
            <a:ext cx="8641406" cy="1131570"/>
          </a:xfrm>
        </p:spPr>
        <p:txBody>
          <a:bodyPr vert="horz" lIns="75438" tIns="37719" rIns="75438" bIns="37719" rtlCol="0" anchor="ctr">
            <a:normAutofit/>
          </a:bodyPr>
          <a:lstStyle/>
          <a:p>
            <a:r>
              <a:rPr lang="en-US" sz="3300" b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Spread of COVID19 Across the World</a:t>
            </a:r>
          </a:p>
        </p:txBody>
      </p:sp>
      <p:pic>
        <p:nvPicPr>
          <p:cNvPr id="5" name="Screen Recording 4" descr="Map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03A3818-E124-422D-AC48-592ACD7BE1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8.84349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856" y="1634780"/>
            <a:ext cx="7806282" cy="45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4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0FC5-4BF1-41D2-916B-A8C6CA86E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58" y="487084"/>
            <a:ext cx="9562052" cy="628270"/>
          </a:xfrm>
        </p:spPr>
        <p:txBody>
          <a:bodyPr>
            <a:noAutofit/>
          </a:bodyPr>
          <a:lstStyle/>
          <a:p>
            <a:r>
              <a:rPr lang="en-CA" sz="3500" b="1" dirty="0">
                <a:solidFill>
                  <a:srgbClr val="00B0F0"/>
                </a:solidFill>
                <a:latin typeface="+mn-lt"/>
              </a:rPr>
              <a:t>Canada: Timeline of Periodic COVID-19 Lockdowns</a:t>
            </a:r>
            <a:endParaRPr lang="en-CA" sz="3500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A21809-3F3C-4675-A582-43EF5E352148}"/>
              </a:ext>
            </a:extLst>
          </p:cNvPr>
          <p:cNvSpPr txBox="1"/>
          <p:nvPr/>
        </p:nvSpPr>
        <p:spPr>
          <a:xfrm>
            <a:off x="142763" y="1870100"/>
            <a:ext cx="2201797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980" b="1" dirty="0"/>
              <a:t>11 March 2020:  </a:t>
            </a:r>
          </a:p>
          <a:p>
            <a:pPr algn="ctr"/>
            <a:r>
              <a:rPr lang="en-CA" sz="1980" b="1" dirty="0">
                <a:solidFill>
                  <a:srgbClr val="FF0000"/>
                </a:solidFill>
              </a:rPr>
              <a:t>COVID19 declared a pandemic </a:t>
            </a:r>
            <a:endParaRPr lang="en-CA" sz="198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9E6F0-7A9B-495B-9C21-1702C4173F92}"/>
              </a:ext>
            </a:extLst>
          </p:cNvPr>
          <p:cNvSpPr txBox="1"/>
          <p:nvPr/>
        </p:nvSpPr>
        <p:spPr>
          <a:xfrm>
            <a:off x="3073421" y="1879383"/>
            <a:ext cx="264566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980" b="1" dirty="0"/>
              <a:t>First Lockdown</a:t>
            </a:r>
          </a:p>
          <a:p>
            <a:pPr algn="ctr"/>
            <a:r>
              <a:rPr lang="en-CA" sz="1980" dirty="0"/>
              <a:t>Mar 2020 – May 2020 </a:t>
            </a:r>
          </a:p>
        </p:txBody>
      </p:sp>
      <p:pic>
        <p:nvPicPr>
          <p:cNvPr id="21" name="Picture 2" descr="WHO | World Health Organization">
            <a:extLst>
              <a:ext uri="{FF2B5EF4-FFF2-40B4-BE49-F238E27FC236}">
                <a16:creationId xmlns:a16="http://schemas.microsoft.com/office/drawing/2014/main" id="{8B97D657-427D-4365-BF59-B8F6E144F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t="12368" b="13085"/>
          <a:stretch/>
        </p:blipFill>
        <p:spPr bwMode="auto">
          <a:xfrm>
            <a:off x="295229" y="3123654"/>
            <a:ext cx="1914728" cy="6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0A7B3A-9C77-48EC-A1DE-857E4444240B}"/>
              </a:ext>
            </a:extLst>
          </p:cNvPr>
          <p:cNvSpPr txBox="1"/>
          <p:nvPr/>
        </p:nvSpPr>
        <p:spPr>
          <a:xfrm>
            <a:off x="6157008" y="1861031"/>
            <a:ext cx="330206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980" b="1" dirty="0"/>
              <a:t>Second Lockdown</a:t>
            </a:r>
          </a:p>
          <a:p>
            <a:pPr algn="ctr"/>
            <a:r>
              <a:rPr lang="en-CA" sz="1980" dirty="0"/>
              <a:t>Nov 2020 – Feb 2021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11542E-F51F-4C0E-882F-93A04BD97DD8}"/>
              </a:ext>
            </a:extLst>
          </p:cNvPr>
          <p:cNvGrpSpPr/>
          <p:nvPr/>
        </p:nvGrpSpPr>
        <p:grpSpPr>
          <a:xfrm>
            <a:off x="3288188" y="4493951"/>
            <a:ext cx="2473568" cy="1489701"/>
            <a:chOff x="4459503" y="4157472"/>
            <a:chExt cx="2855513" cy="18688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D1E3D2-32A6-45D4-BB27-C8B916A6A0E8}"/>
                </a:ext>
              </a:extLst>
            </p:cNvPr>
            <p:cNvGrpSpPr/>
            <p:nvPr/>
          </p:nvGrpSpPr>
          <p:grpSpPr>
            <a:xfrm>
              <a:off x="4982212" y="4157472"/>
              <a:ext cx="1412755" cy="1459534"/>
              <a:chOff x="3396613" y="5076391"/>
              <a:chExt cx="1412755" cy="1459534"/>
            </a:xfrm>
          </p:grpSpPr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41D76E6E-B4BA-4EFB-9F1B-887D49624D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6613" y="5076391"/>
                <a:ext cx="1412755" cy="711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>
                <a:extLst>
                  <a:ext uri="{FF2B5EF4-FFF2-40B4-BE49-F238E27FC236}">
                    <a16:creationId xmlns:a16="http://schemas.microsoft.com/office/drawing/2014/main" id="{6591F182-2764-4E80-ABEA-E4141F4413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6613" y="5787446"/>
                <a:ext cx="1412755" cy="748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7998F5-9890-4AAE-80A5-95AB712302DE}"/>
                </a:ext>
              </a:extLst>
            </p:cNvPr>
            <p:cNvSpPr txBox="1"/>
            <p:nvPr/>
          </p:nvSpPr>
          <p:spPr>
            <a:xfrm>
              <a:off x="4459503" y="5623837"/>
              <a:ext cx="2855513" cy="402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85" dirty="0">
                  <a:solidFill>
                    <a:srgbClr val="00B0F0"/>
                  </a:solidFill>
                </a:rPr>
                <a:t>Canada - US Border Closed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7B031D-22E6-4D97-8E4C-B38FE2D31068}"/>
              </a:ext>
            </a:extLst>
          </p:cNvPr>
          <p:cNvCxnSpPr>
            <a:cxnSpLocks/>
          </p:cNvCxnSpPr>
          <p:nvPr/>
        </p:nvCxnSpPr>
        <p:spPr>
          <a:xfrm>
            <a:off x="2579047" y="2122402"/>
            <a:ext cx="0" cy="3540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22298E-A992-4465-8FBA-07CC16EB9746}"/>
              </a:ext>
            </a:extLst>
          </p:cNvPr>
          <p:cNvCxnSpPr>
            <a:cxnSpLocks/>
          </p:cNvCxnSpPr>
          <p:nvPr/>
        </p:nvCxnSpPr>
        <p:spPr>
          <a:xfrm>
            <a:off x="6019061" y="2077887"/>
            <a:ext cx="0" cy="3584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ECB8E90-5158-41B5-BB2C-B0B2E1D3F5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33" r="3371" b="10595"/>
          <a:stretch/>
        </p:blipFill>
        <p:spPr>
          <a:xfrm>
            <a:off x="3768479" y="2904626"/>
            <a:ext cx="1347971" cy="1107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6AC03A-B6ED-4D88-B24C-05B3B13E9B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432" r="2647" b="7640"/>
          <a:stretch/>
        </p:blipFill>
        <p:spPr>
          <a:xfrm>
            <a:off x="705962" y="3617904"/>
            <a:ext cx="1108547" cy="930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1863F-F006-47D2-949B-4CF44F7C09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320" t="7132" r="2603" b="1170"/>
          <a:stretch/>
        </p:blipFill>
        <p:spPr>
          <a:xfrm>
            <a:off x="7492494" y="2671162"/>
            <a:ext cx="1234824" cy="1026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CD44D9-7A18-490D-BB18-8B58ABD85C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967" t="8216" r="1017"/>
          <a:stretch/>
        </p:blipFill>
        <p:spPr>
          <a:xfrm>
            <a:off x="7452759" y="3821211"/>
            <a:ext cx="1314295" cy="10125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3ABB81-2D84-4518-B5EE-F9DC3E6E32B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105" t="7132" r="3474"/>
          <a:stretch/>
        </p:blipFill>
        <p:spPr>
          <a:xfrm>
            <a:off x="7492494" y="4970122"/>
            <a:ext cx="1193513" cy="10318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E120A5F-4C19-4CFA-BB15-496F1371F193}"/>
              </a:ext>
            </a:extLst>
          </p:cNvPr>
          <p:cNvSpPr txBox="1"/>
          <p:nvPr/>
        </p:nvSpPr>
        <p:spPr>
          <a:xfrm>
            <a:off x="5146636" y="6110386"/>
            <a:ext cx="715284" cy="320857"/>
          </a:xfrm>
          <a:prstGeom prst="rect">
            <a:avLst/>
          </a:prstGeom>
          <a:solidFill>
            <a:srgbClr val="CC3333"/>
          </a:solidFill>
        </p:spPr>
        <p:txBody>
          <a:bodyPr wrap="square" rtlCol="0">
            <a:spAutoFit/>
          </a:bodyPr>
          <a:lstStyle/>
          <a:p>
            <a:endParaRPr lang="en-CA" sz="1485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C2BB8E-F10F-43A0-AF3D-17F60649C9CA}"/>
              </a:ext>
            </a:extLst>
          </p:cNvPr>
          <p:cNvSpPr txBox="1"/>
          <p:nvPr/>
        </p:nvSpPr>
        <p:spPr>
          <a:xfrm>
            <a:off x="5861920" y="6110386"/>
            <a:ext cx="2147507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dirty="0"/>
              <a:t>Under Lockdown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3D3171-690A-454C-B887-D0A5C07F84E6}"/>
              </a:ext>
            </a:extLst>
          </p:cNvPr>
          <p:cNvSpPr/>
          <p:nvPr/>
        </p:nvSpPr>
        <p:spPr>
          <a:xfrm>
            <a:off x="1456867" y="6109231"/>
            <a:ext cx="715284" cy="320857"/>
          </a:xfrm>
          <a:prstGeom prst="rect">
            <a:avLst/>
          </a:prstGeom>
          <a:solidFill>
            <a:srgbClr val="D1DBDD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D8539C-460E-48AA-A3F4-6C5090076FC4}"/>
              </a:ext>
            </a:extLst>
          </p:cNvPr>
          <p:cNvSpPr txBox="1"/>
          <p:nvPr/>
        </p:nvSpPr>
        <p:spPr>
          <a:xfrm>
            <a:off x="2304232" y="6109231"/>
            <a:ext cx="19147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500" dirty="0"/>
              <a:t>Not Under Lockdown</a:t>
            </a:r>
          </a:p>
        </p:txBody>
      </p:sp>
    </p:spTree>
    <p:extLst>
      <p:ext uri="{BB962C8B-B14F-4D97-AF65-F5344CB8AC3E}">
        <p14:creationId xmlns:p14="http://schemas.microsoft.com/office/powerpoint/2010/main" val="37297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0EA3-D99C-494C-8D78-7C1BA458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88" y="283322"/>
            <a:ext cx="9277350" cy="1059349"/>
          </a:xfrm>
        </p:spPr>
        <p:txBody>
          <a:bodyPr>
            <a:noAutofit/>
          </a:bodyPr>
          <a:lstStyle/>
          <a:p>
            <a:r>
              <a:rPr lang="en-CA" sz="3200" b="1" dirty="0">
                <a:solidFill>
                  <a:srgbClr val="00B0F0"/>
                </a:solidFill>
                <a:latin typeface="+mn-lt"/>
              </a:rPr>
              <a:t>PROBLEM:</a:t>
            </a:r>
            <a:br>
              <a:rPr lang="en-CA" sz="3200" b="1" dirty="0">
                <a:solidFill>
                  <a:srgbClr val="00B0F0"/>
                </a:solidFill>
                <a:latin typeface="+mn-lt"/>
              </a:rPr>
            </a:br>
            <a:r>
              <a:rPr lang="en-CA" sz="3200" b="1" dirty="0">
                <a:solidFill>
                  <a:srgbClr val="00B0F0"/>
                </a:solidFill>
                <a:latin typeface="+mn-lt"/>
              </a:rPr>
              <a:t>Measuring the Effectiveness of Pandemic Lockdowns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FB86CD-4E37-461D-AF30-F5A4203782EF}"/>
              </a:ext>
            </a:extLst>
          </p:cNvPr>
          <p:cNvSpPr txBox="1"/>
          <p:nvPr/>
        </p:nvSpPr>
        <p:spPr>
          <a:xfrm>
            <a:off x="244154" y="6483626"/>
            <a:ext cx="9615979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sz="198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101060-41BF-47A2-BC50-F8DFC009026E}"/>
              </a:ext>
            </a:extLst>
          </p:cNvPr>
          <p:cNvSpPr txBox="1"/>
          <p:nvPr/>
        </p:nvSpPr>
        <p:spPr>
          <a:xfrm>
            <a:off x="583415" y="1159285"/>
            <a:ext cx="896063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sz="2000" dirty="0"/>
          </a:p>
          <a:p>
            <a:r>
              <a:rPr lang="en-CA" sz="2200" dirty="0"/>
              <a:t>Lockdowns are essential to stop human-to-human transmission of the virus but are only effective if citizens comply with the restrictions.  </a:t>
            </a:r>
          </a:p>
          <a:p>
            <a:endParaRPr lang="en-CA" sz="2200" dirty="0"/>
          </a:p>
          <a:p>
            <a:r>
              <a:rPr lang="en-CA" sz="2200" dirty="0"/>
              <a:t>Lockdowns come with huge economic, political, and social costs.</a:t>
            </a:r>
          </a:p>
          <a:p>
            <a:endParaRPr lang="en-CA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9C5217-AF54-4E23-82E3-D681BF119D60}"/>
              </a:ext>
            </a:extLst>
          </p:cNvPr>
          <p:cNvSpPr txBox="1"/>
          <p:nvPr/>
        </p:nvSpPr>
        <p:spPr>
          <a:xfrm>
            <a:off x="312257" y="6864024"/>
            <a:ext cx="9433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AE9524-93BD-48D3-93F5-4CA512E266F7}"/>
              </a:ext>
            </a:extLst>
          </p:cNvPr>
          <p:cNvSpPr txBox="1"/>
          <p:nvPr/>
        </p:nvSpPr>
        <p:spPr>
          <a:xfrm>
            <a:off x="524781" y="3409439"/>
            <a:ext cx="858815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200" b="1" dirty="0">
                <a:solidFill>
                  <a:srgbClr val="FF0000"/>
                </a:solidFill>
              </a:rPr>
              <a:t>Why measure effectiveness of lockdown in reducing human movement in real-time?</a:t>
            </a:r>
          </a:p>
          <a:p>
            <a:pPr>
              <a:spcBef>
                <a:spcPts val="600"/>
              </a:spcBef>
            </a:pPr>
            <a:endParaRPr lang="en-CA" sz="2000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200" dirty="0"/>
              <a:t>To find out if </a:t>
            </a:r>
            <a:r>
              <a:rPr lang="en-CA" sz="2200" b="0" i="0" dirty="0">
                <a:solidFill>
                  <a:srgbClr val="333333"/>
                </a:solidFill>
                <a:effectLst/>
                <a:latin typeface="TorstarTextO3"/>
              </a:rPr>
              <a:t>the legislation actually kept people home.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2200" dirty="0">
              <a:solidFill>
                <a:srgbClr val="333333"/>
              </a:solidFill>
              <a:latin typeface="TorstarTextO3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200" b="0" i="0" dirty="0">
                <a:solidFill>
                  <a:srgbClr val="333333"/>
                </a:solidFill>
                <a:effectLst/>
                <a:latin typeface="TorstarTextO3"/>
              </a:rPr>
              <a:t>To </a:t>
            </a:r>
            <a:r>
              <a:rPr lang="en-CA" sz="2200" dirty="0"/>
              <a:t>make rapid decisions and enforce surgical lockdowns based on time and location.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22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200" dirty="0"/>
              <a:t>Reduce costs associated with lockdowns, save lives, and better manage future pandemics.</a:t>
            </a:r>
          </a:p>
        </p:txBody>
      </p:sp>
    </p:spTree>
    <p:extLst>
      <p:ext uri="{BB962C8B-B14F-4D97-AF65-F5344CB8AC3E}">
        <p14:creationId xmlns:p14="http://schemas.microsoft.com/office/powerpoint/2010/main" val="392273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0AA6-513A-4FE1-BB07-CB74D68E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88" y="188526"/>
            <a:ext cx="9497775" cy="1214778"/>
          </a:xfrm>
        </p:spPr>
        <p:txBody>
          <a:bodyPr>
            <a:noAutofit/>
          </a:bodyPr>
          <a:lstStyle/>
          <a:p>
            <a:r>
              <a:rPr lang="en-CA" sz="3000" b="1" dirty="0">
                <a:solidFill>
                  <a:srgbClr val="00B0F0"/>
                </a:solidFill>
                <a:latin typeface="+mn-lt"/>
              </a:rPr>
              <a:t>IDEA: Use Data from Canadian Seismic Stations to Measure Changes in Human Activities during COVID-19 Lockdowns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2A4D1-26D9-4786-A92E-8DD9C155D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86" y="1603195"/>
            <a:ext cx="7832914" cy="17101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Seismic stations are extremely sensitive to ground movements. </a:t>
            </a:r>
          </a:p>
          <a:p>
            <a:pPr marL="0" indent="0">
              <a:buNone/>
            </a:pPr>
            <a:r>
              <a:rPr lang="en-US" sz="2200" dirty="0"/>
              <a:t>They can record urban noises such as from trains, traffic, construction, mining, subways, sports and musical events, tourism, and cultural noises that are associated with human activities.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2054" name="Picture 6" descr="Broadband seismometers">
            <a:extLst>
              <a:ext uri="{FF2B5EF4-FFF2-40B4-BE49-F238E27FC236}">
                <a16:creationId xmlns:a16="http://schemas.microsoft.com/office/drawing/2014/main" id="{15A8FD52-ABC4-4DBE-9106-5F58A17C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136" y="1599259"/>
            <a:ext cx="1605063" cy="171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C5709A-FC4C-4F73-A876-E125A9DCDA7F}"/>
              </a:ext>
            </a:extLst>
          </p:cNvPr>
          <p:cNvSpPr txBox="1"/>
          <p:nvPr/>
        </p:nvSpPr>
        <p:spPr>
          <a:xfrm>
            <a:off x="409386" y="3557498"/>
            <a:ext cx="8932450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CA" sz="2200" b="1" dirty="0">
                <a:solidFill>
                  <a:srgbClr val="FF0000"/>
                </a:solidFill>
              </a:rPr>
              <a:t>Challenge: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CA" sz="2200" dirty="0"/>
              <a:t>To extract changes in urban noises from seismic vibrations during the  lockdowns.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EB07FE-9324-4C8C-A986-3B4D960B1A65}"/>
              </a:ext>
            </a:extLst>
          </p:cNvPr>
          <p:cNvSpPr txBox="1">
            <a:spLocks/>
          </p:cNvSpPr>
          <p:nvPr/>
        </p:nvSpPr>
        <p:spPr>
          <a:xfrm>
            <a:off x="409386" y="5422924"/>
            <a:ext cx="8830850" cy="1643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CA" sz="2200" b="1" dirty="0">
                <a:solidFill>
                  <a:srgbClr val="FF0000"/>
                </a:solidFill>
              </a:rPr>
              <a:t>Why Seismic Data?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CA" sz="2200" dirty="0"/>
              <a:t>Seismic data is free, open-source and available at all times.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CA" sz="2200" dirty="0"/>
              <a:t>It does not impinge on privacy by tracking individual human movement.</a:t>
            </a:r>
          </a:p>
        </p:txBody>
      </p:sp>
    </p:spTree>
    <p:extLst>
      <p:ext uri="{BB962C8B-B14F-4D97-AF65-F5344CB8AC3E}">
        <p14:creationId xmlns:p14="http://schemas.microsoft.com/office/powerpoint/2010/main" val="65211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FDAC-B19E-4E6B-B0A1-84BD6F4FB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31" y="510486"/>
            <a:ext cx="8126045" cy="711888"/>
          </a:xfrm>
        </p:spPr>
        <p:txBody>
          <a:bodyPr anchor="b">
            <a:normAutofit/>
          </a:bodyPr>
          <a:lstStyle/>
          <a:p>
            <a:r>
              <a:rPr lang="en-US" sz="3300" b="1" dirty="0">
                <a:solidFill>
                  <a:srgbClr val="00B0F0"/>
                </a:solidFill>
                <a:latin typeface="+mn-lt"/>
                <a:cs typeface="Helvetica" panose="020B0604020202020204" pitchFamily="34" charset="0"/>
              </a:rPr>
              <a:t>Selection Criteria for Seismic 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D5F91-F330-44F7-B870-0C668913E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13" y="1560512"/>
            <a:ext cx="5175141" cy="5086507"/>
          </a:xfrm>
        </p:spPr>
        <p:txBody>
          <a:bodyPr anchor="ctr">
            <a:noAutofit/>
          </a:bodyPr>
          <a:lstStyle/>
          <a:p>
            <a:pPr marL="377190" indent="-377190">
              <a:buFont typeface="+mj-lt"/>
              <a:buAutoNum type="arabicPeriod"/>
            </a:pPr>
            <a:r>
              <a:rPr lang="en-US" sz="2063" b="1" dirty="0"/>
              <a:t>Proximity: </a:t>
            </a:r>
            <a:r>
              <a:rPr lang="en-US" sz="2063" dirty="0"/>
              <a:t>be located within 50 kms of a city center to record anthropogenic activities: </a:t>
            </a:r>
            <a:r>
              <a:rPr lang="en-US" sz="2063" i="1" dirty="0"/>
              <a:t>construction, transportation, entertainment…</a:t>
            </a:r>
          </a:p>
          <a:p>
            <a:pPr marL="377190" indent="-377190">
              <a:buFont typeface="+mj-lt"/>
              <a:buAutoNum type="arabicPeriod"/>
            </a:pPr>
            <a:endParaRPr lang="en-US" sz="2063" dirty="0"/>
          </a:p>
          <a:p>
            <a:pPr marL="377190" indent="-377190">
              <a:buFont typeface="+mj-lt"/>
              <a:buAutoNum type="arabicPeriod"/>
            </a:pPr>
            <a:r>
              <a:rPr lang="en-US" sz="2063" b="1" dirty="0"/>
              <a:t>Operational: </a:t>
            </a:r>
            <a:r>
              <a:rPr lang="en-US" sz="2063" dirty="0"/>
              <a:t>should be active before and during the lockdown period</a:t>
            </a:r>
          </a:p>
          <a:p>
            <a:pPr marL="377190" indent="-377190">
              <a:buFont typeface="+mj-lt"/>
              <a:buAutoNum type="arabicPeriod"/>
            </a:pPr>
            <a:endParaRPr lang="en-US" sz="2063" dirty="0"/>
          </a:p>
          <a:p>
            <a:pPr marL="377190" indent="-377190">
              <a:buFont typeface="+mj-lt"/>
              <a:buAutoNum type="arabicPeriod"/>
            </a:pPr>
            <a:r>
              <a:rPr lang="en-US" sz="2063" b="1" dirty="0"/>
              <a:t>Open Data: </a:t>
            </a:r>
            <a:r>
              <a:rPr lang="en-US" sz="2063" dirty="0"/>
              <a:t>should be transmitting live data accessible to all</a:t>
            </a:r>
          </a:p>
          <a:p>
            <a:pPr marL="377190" indent="-377190">
              <a:buFont typeface="+mj-lt"/>
              <a:buAutoNum type="arabicPeriod"/>
            </a:pPr>
            <a:endParaRPr lang="en-US" sz="2063" dirty="0"/>
          </a:p>
          <a:p>
            <a:pPr marL="377190" indent="-377190">
              <a:buFont typeface="+mj-lt"/>
              <a:buAutoNum type="arabicPeriod"/>
            </a:pPr>
            <a:r>
              <a:rPr lang="en-US" sz="2063" b="1" dirty="0"/>
              <a:t>Representation: </a:t>
            </a:r>
            <a:r>
              <a:rPr lang="en-US" sz="2063" dirty="0"/>
              <a:t>locations should be spread over Canada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397FF9-04E1-498E-BC67-3375E1DFAD77}"/>
              </a:ext>
            </a:extLst>
          </p:cNvPr>
          <p:cNvGrpSpPr/>
          <p:nvPr/>
        </p:nvGrpSpPr>
        <p:grpSpPr>
          <a:xfrm>
            <a:off x="5648324" y="2259797"/>
            <a:ext cx="4294425" cy="2902753"/>
            <a:chOff x="7492277" y="1150254"/>
            <a:chExt cx="4475542" cy="3051331"/>
          </a:xfrm>
        </p:grpSpPr>
        <p:pic>
          <p:nvPicPr>
            <p:cNvPr id="18" name="Picture 2" descr="Image result for natural resources canada">
              <a:extLst>
                <a:ext uri="{FF2B5EF4-FFF2-40B4-BE49-F238E27FC236}">
                  <a16:creationId xmlns:a16="http://schemas.microsoft.com/office/drawing/2014/main" id="{E322B654-7C9B-4053-88CC-8368590B7A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32" b="19473"/>
            <a:stretch/>
          </p:blipFill>
          <p:spPr bwMode="auto">
            <a:xfrm>
              <a:off x="8045722" y="1150254"/>
              <a:ext cx="3317555" cy="77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BF26CAF-FAA8-4B9D-A18D-68D3AEDCC83F}"/>
                </a:ext>
              </a:extLst>
            </p:cNvPr>
            <p:cNvGrpSpPr/>
            <p:nvPr/>
          </p:nvGrpSpPr>
          <p:grpSpPr>
            <a:xfrm>
              <a:off x="7492277" y="1289241"/>
              <a:ext cx="4475542" cy="2912344"/>
              <a:chOff x="7448981" y="1314533"/>
              <a:chExt cx="4575677" cy="2872692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5B3D9F1-E982-437A-B5FB-D906D4B8072A}"/>
                  </a:ext>
                </a:extLst>
              </p:cNvPr>
              <p:cNvGrpSpPr/>
              <p:nvPr/>
            </p:nvGrpSpPr>
            <p:grpSpPr>
              <a:xfrm>
                <a:off x="7448981" y="1314533"/>
                <a:ext cx="4575677" cy="2872692"/>
                <a:chOff x="1543442" y="3129379"/>
                <a:chExt cx="4914381" cy="3031059"/>
              </a:xfrm>
            </p:grpSpPr>
            <p:pic>
              <p:nvPicPr>
                <p:cNvPr id="23" name="Picture 2" descr="Image result for canada national seismograph network">
                  <a:extLst>
                    <a:ext uri="{FF2B5EF4-FFF2-40B4-BE49-F238E27FC236}">
                      <a16:creationId xmlns:a16="http://schemas.microsoft.com/office/drawing/2014/main" id="{55440976-BA61-493B-9C69-1617AFFA5F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71" t="19195" b="6635"/>
                <a:stretch/>
              </p:blipFill>
              <p:spPr bwMode="auto">
                <a:xfrm>
                  <a:off x="1543442" y="3129379"/>
                  <a:ext cx="4914381" cy="30310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Graphic 23" descr="Flag with solid fill">
                  <a:extLst>
                    <a:ext uri="{FF2B5EF4-FFF2-40B4-BE49-F238E27FC236}">
                      <a16:creationId xmlns:a16="http://schemas.microsoft.com/office/drawing/2014/main" id="{AEB02B01-3E36-487C-AA76-735EA168A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9173" y="4645855"/>
                  <a:ext cx="594330" cy="594330"/>
                </a:xfrm>
                <a:prstGeom prst="rect">
                  <a:avLst/>
                </a:prstGeom>
              </p:spPr>
            </p:pic>
            <p:pic>
              <p:nvPicPr>
                <p:cNvPr id="25" name="Graphic 24" descr="Flag with solid fill">
                  <a:extLst>
                    <a:ext uri="{FF2B5EF4-FFF2-40B4-BE49-F238E27FC236}">
                      <a16:creationId xmlns:a16="http://schemas.microsoft.com/office/drawing/2014/main" id="{F4D67746-9048-48F3-B4B1-E9A7491153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4801" y="5009231"/>
                  <a:ext cx="651574" cy="651574"/>
                </a:xfrm>
                <a:prstGeom prst="rect">
                  <a:avLst/>
                </a:prstGeom>
              </p:spPr>
            </p:pic>
            <p:pic>
              <p:nvPicPr>
                <p:cNvPr id="26" name="Graphic 25" descr="Flag with solid fill">
                  <a:extLst>
                    <a:ext uri="{FF2B5EF4-FFF2-40B4-BE49-F238E27FC236}">
                      <a16:creationId xmlns:a16="http://schemas.microsoft.com/office/drawing/2014/main" id="{703A3AB3-720C-48D6-B5F6-DC3C694101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66213" y="5335018"/>
                  <a:ext cx="651574" cy="651574"/>
                </a:xfrm>
                <a:prstGeom prst="rect">
                  <a:avLst/>
                </a:prstGeom>
              </p:spPr>
            </p:pic>
            <p:pic>
              <p:nvPicPr>
                <p:cNvPr id="27" name="Graphic 26" descr="Flag with solid fill">
                  <a:extLst>
                    <a:ext uri="{FF2B5EF4-FFF2-40B4-BE49-F238E27FC236}">
                      <a16:creationId xmlns:a16="http://schemas.microsoft.com/office/drawing/2014/main" id="{D4E4C051-195A-4416-ACE8-AC7A48A1D6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68666" y="4603239"/>
                  <a:ext cx="594330" cy="594330"/>
                </a:xfrm>
                <a:prstGeom prst="rect">
                  <a:avLst/>
                </a:prstGeom>
              </p:spPr>
            </p:pic>
            <p:pic>
              <p:nvPicPr>
                <p:cNvPr id="28" name="Graphic 27" descr="Flag with solid fill">
                  <a:extLst>
                    <a:ext uri="{FF2B5EF4-FFF2-40B4-BE49-F238E27FC236}">
                      <a16:creationId xmlns:a16="http://schemas.microsoft.com/office/drawing/2014/main" id="{16816B13-82DE-41B7-BEC6-A4324C7D12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8045" y="4783389"/>
                  <a:ext cx="594330" cy="594330"/>
                </a:xfrm>
                <a:prstGeom prst="rect">
                  <a:avLst/>
                </a:prstGeom>
              </p:spPr>
            </p:pic>
            <p:pic>
              <p:nvPicPr>
                <p:cNvPr id="29" name="Graphic 28" descr="Flag with solid fill">
                  <a:extLst>
                    <a:ext uri="{FF2B5EF4-FFF2-40B4-BE49-F238E27FC236}">
                      <a16:creationId xmlns:a16="http://schemas.microsoft.com/office/drawing/2014/main" id="{234FA559-A662-4474-90F8-E3F28D4974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46059" y="3569144"/>
                  <a:ext cx="594330" cy="594330"/>
                </a:xfrm>
                <a:prstGeom prst="rect">
                  <a:avLst/>
                </a:prstGeom>
              </p:spPr>
            </p:pic>
            <p:pic>
              <p:nvPicPr>
                <p:cNvPr id="30" name="Graphic 29" descr="Flag with solid fill">
                  <a:extLst>
                    <a:ext uri="{FF2B5EF4-FFF2-40B4-BE49-F238E27FC236}">
                      <a16:creationId xmlns:a16="http://schemas.microsoft.com/office/drawing/2014/main" id="{D76D59E8-B796-420E-8FA0-09E36C302C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0921" y="5002092"/>
                  <a:ext cx="672792" cy="672792"/>
                </a:xfrm>
                <a:prstGeom prst="rect">
                  <a:avLst/>
                </a:prstGeom>
              </p:spPr>
            </p:pic>
            <p:pic>
              <p:nvPicPr>
                <p:cNvPr id="31" name="Graphic 30" descr="Flag with solid fill">
                  <a:extLst>
                    <a:ext uri="{FF2B5EF4-FFF2-40B4-BE49-F238E27FC236}">
                      <a16:creationId xmlns:a16="http://schemas.microsoft.com/office/drawing/2014/main" id="{5130FC1E-436A-4D99-86FC-2E2B5939E0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7130" y="4856233"/>
                  <a:ext cx="594330" cy="594330"/>
                </a:xfrm>
                <a:prstGeom prst="rect">
                  <a:avLst/>
                </a:prstGeom>
              </p:spPr>
            </p:pic>
          </p:grpSp>
          <p:pic>
            <p:nvPicPr>
              <p:cNvPr id="22" name="Graphic 21" descr="Flag with solid fill">
                <a:extLst>
                  <a:ext uri="{FF2B5EF4-FFF2-40B4-BE49-F238E27FC236}">
                    <a16:creationId xmlns:a16="http://schemas.microsoft.com/office/drawing/2014/main" id="{98D52B15-E74D-419B-A31A-6381315C8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723721" y="3239343"/>
                <a:ext cx="642080" cy="642080"/>
              </a:xfrm>
              <a:prstGeom prst="rect">
                <a:avLst/>
              </a:prstGeom>
            </p:spPr>
          </p:pic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35B634E-DFF9-40F0-BB68-BE56D46FCEF9}"/>
              </a:ext>
            </a:extLst>
          </p:cNvPr>
          <p:cNvSpPr txBox="1"/>
          <p:nvPr/>
        </p:nvSpPr>
        <p:spPr>
          <a:xfrm>
            <a:off x="5996076" y="1578375"/>
            <a:ext cx="37521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CA" sz="1600" b="1" i="0" dirty="0"/>
              <a:t>Canadian National Seismograph Network </a:t>
            </a:r>
          </a:p>
        </p:txBody>
      </p:sp>
      <p:pic>
        <p:nvPicPr>
          <p:cNvPr id="33" name="Graphic 32" descr="Flag with solid fill">
            <a:extLst>
              <a:ext uri="{FF2B5EF4-FFF2-40B4-BE49-F238E27FC236}">
                <a16:creationId xmlns:a16="http://schemas.microsoft.com/office/drawing/2014/main" id="{0F8CBB9C-F951-449A-96F0-7E468B1AC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4455" y="1888382"/>
            <a:ext cx="361749" cy="3617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D3A331F-AF50-4647-A112-D79CE6221D76}"/>
              </a:ext>
            </a:extLst>
          </p:cNvPr>
          <p:cNvSpPr txBox="1"/>
          <p:nvPr/>
        </p:nvSpPr>
        <p:spPr>
          <a:xfrm>
            <a:off x="7115976" y="1881822"/>
            <a:ext cx="2220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CA" sz="1400" i="0" dirty="0"/>
              <a:t>Seismic stations selected</a:t>
            </a:r>
            <a:endParaRPr lang="en-US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99B5B-6AD1-46F6-A9E0-9A64F3925604}"/>
              </a:ext>
            </a:extLst>
          </p:cNvPr>
          <p:cNvSpPr txBox="1"/>
          <p:nvPr/>
        </p:nvSpPr>
        <p:spPr>
          <a:xfrm>
            <a:off x="6020553" y="5337232"/>
            <a:ext cx="370314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/>
              <a:t>Source: https://earthquakescanada.nrcan.gc.ca/</a:t>
            </a:r>
          </a:p>
        </p:txBody>
      </p:sp>
    </p:spTree>
    <p:extLst>
      <p:ext uri="{BB962C8B-B14F-4D97-AF65-F5344CB8AC3E}">
        <p14:creationId xmlns:p14="http://schemas.microsoft.com/office/powerpoint/2010/main" val="2273950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48390-4C65-4BCB-8C4D-24E048FD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01" y="327216"/>
            <a:ext cx="4495202" cy="701545"/>
          </a:xfrm>
        </p:spPr>
        <p:txBody>
          <a:bodyPr>
            <a:normAutofit/>
          </a:bodyPr>
          <a:lstStyle/>
          <a:p>
            <a:r>
              <a:rPr lang="en-CA" sz="3000" b="1" dirty="0">
                <a:solidFill>
                  <a:srgbClr val="00B0F0"/>
                </a:solidFill>
                <a:latin typeface="+mn-lt"/>
              </a:rPr>
              <a:t>METHODOLOGY: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EF6AC5C1-7978-4F92-B231-72C405D783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159975"/>
              </p:ext>
            </p:extLst>
          </p:nvPr>
        </p:nvGraphicFramePr>
        <p:xfrm>
          <a:off x="270133" y="1082558"/>
          <a:ext cx="6184378" cy="6002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08E04502-D8CB-4413-BE0B-FEDDD99F2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9" t="8359" r="40145" b="11144"/>
          <a:stretch/>
        </p:blipFill>
        <p:spPr bwMode="auto">
          <a:xfrm>
            <a:off x="329216" y="1523095"/>
            <a:ext cx="1221564" cy="99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FE95F2FA-E65F-494F-BC34-46729BF92C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04"/>
          <a:stretch/>
        </p:blipFill>
        <p:spPr>
          <a:xfrm>
            <a:off x="6733611" y="3103796"/>
            <a:ext cx="3037738" cy="18665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DC6B8B4-C5B9-4365-91C6-69641D6E56B4}"/>
              </a:ext>
            </a:extLst>
          </p:cNvPr>
          <p:cNvSpPr txBox="1"/>
          <p:nvPr/>
        </p:nvSpPr>
        <p:spPr>
          <a:xfrm>
            <a:off x="7668924" y="4924547"/>
            <a:ext cx="15577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 b="1" dirty="0"/>
              <a:t>Frequency (Hz)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0B2EF1-53AC-497E-9BB4-76F972C945FC}"/>
              </a:ext>
            </a:extLst>
          </p:cNvPr>
          <p:cNvSpPr txBox="1"/>
          <p:nvPr/>
        </p:nvSpPr>
        <p:spPr>
          <a:xfrm rot="16200000">
            <a:off x="5680131" y="3729619"/>
            <a:ext cx="18665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00" b="1" dirty="0"/>
              <a:t>Intensity of Vibrations (Log Scale)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1E3E40-073E-43BD-B09E-FA73E712FDEA}"/>
              </a:ext>
            </a:extLst>
          </p:cNvPr>
          <p:cNvSpPr txBox="1"/>
          <p:nvPr/>
        </p:nvSpPr>
        <p:spPr>
          <a:xfrm>
            <a:off x="7448145" y="3344646"/>
            <a:ext cx="2270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Power Spectral Density of seismic vibrations</a:t>
            </a:r>
          </a:p>
        </p:txBody>
      </p:sp>
      <p:pic>
        <p:nvPicPr>
          <p:cNvPr id="1026" name="Picture 2" descr="Python Logo - PNG and Vector - Logo Download">
            <a:extLst>
              <a:ext uri="{FF2B5EF4-FFF2-40B4-BE49-F238E27FC236}">
                <a16:creationId xmlns:a16="http://schemas.microsoft.com/office/drawing/2014/main" id="{7254B5C9-89C0-42BD-969F-7F8699F80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01" y="3472771"/>
            <a:ext cx="1221564" cy="126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3D3D9C-8AD5-4070-975B-DB1E3EADDEDF}"/>
              </a:ext>
            </a:extLst>
          </p:cNvPr>
          <p:cNvSpPr txBox="1"/>
          <p:nvPr/>
        </p:nvSpPr>
        <p:spPr>
          <a:xfrm>
            <a:off x="7393942" y="6972610"/>
            <a:ext cx="1664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CC9B6E-5479-464E-ADB2-73F14A0CD59E}"/>
              </a:ext>
            </a:extLst>
          </p:cNvPr>
          <p:cNvGrpSpPr/>
          <p:nvPr/>
        </p:nvGrpSpPr>
        <p:grpSpPr>
          <a:xfrm>
            <a:off x="6344134" y="5220373"/>
            <a:ext cx="3680218" cy="2175011"/>
            <a:chOff x="6438728" y="5529314"/>
            <a:chExt cx="3456769" cy="21750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2F73F74-1764-4C5F-893E-8A62CC2AFACA}"/>
                </a:ext>
              </a:extLst>
            </p:cNvPr>
            <p:cNvGrpSpPr/>
            <p:nvPr/>
          </p:nvGrpSpPr>
          <p:grpSpPr>
            <a:xfrm>
              <a:off x="6802413" y="5584171"/>
              <a:ext cx="3093084" cy="2120154"/>
              <a:chOff x="6793056" y="5578354"/>
              <a:chExt cx="3093084" cy="2120154"/>
            </a:xfrm>
          </p:grpSpPr>
          <p:pic>
            <p:nvPicPr>
              <p:cNvPr id="13" name="Picture 12" descr="Chart, line chart&#10;&#10;Description automatically generated">
                <a:extLst>
                  <a:ext uri="{FF2B5EF4-FFF2-40B4-BE49-F238E27FC236}">
                    <a16:creationId xmlns:a16="http://schemas.microsoft.com/office/drawing/2014/main" id="{066EE79A-3C6D-4666-AB07-41C0FFC832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494"/>
              <a:stretch/>
            </p:blipFill>
            <p:spPr>
              <a:xfrm>
                <a:off x="6793056" y="5578354"/>
                <a:ext cx="2949599" cy="190371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815958F-80A6-4585-AA37-D3CB83F08729}"/>
                  </a:ext>
                </a:extLst>
              </p:cNvPr>
              <p:cNvSpPr txBox="1"/>
              <p:nvPr/>
            </p:nvSpPr>
            <p:spPr>
              <a:xfrm>
                <a:off x="7696393" y="7375343"/>
                <a:ext cx="2189747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500" b="1" dirty="0"/>
                  <a:t>Frequency (Hz)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DDF0EF8-2931-4239-B83D-F926ADCB0ECB}"/>
                  </a:ext>
                </a:extLst>
              </p:cNvPr>
              <p:cNvSpPr txBox="1"/>
              <p:nvPr/>
            </p:nvSpPr>
            <p:spPr>
              <a:xfrm>
                <a:off x="7733097" y="5641280"/>
                <a:ext cx="151047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</a:rPr>
                  <a:t>Seismic Vibrations related to Human Activities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F361A1B-B7A5-41B6-B176-92E9C84F036E}"/>
                  </a:ext>
                </a:extLst>
              </p:cNvPr>
              <p:cNvSpPr/>
              <p:nvPr/>
            </p:nvSpPr>
            <p:spPr>
              <a:xfrm>
                <a:off x="7260036" y="5601595"/>
                <a:ext cx="217284" cy="1686728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D343AFE-3CB9-49DF-A770-424635A5F8EE}"/>
                  </a:ext>
                </a:extLst>
              </p:cNvPr>
              <p:cNvSpPr txBox="1"/>
              <p:nvPr/>
            </p:nvSpPr>
            <p:spPr>
              <a:xfrm rot="16200000">
                <a:off x="6608003" y="6456774"/>
                <a:ext cx="1473653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50" dirty="0"/>
                  <a:t>Natural Vibrations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57D0976-D7FF-41B0-B41F-49A089240189}"/>
                </a:ext>
              </a:extLst>
            </p:cNvPr>
            <p:cNvSpPr txBox="1"/>
            <p:nvPr/>
          </p:nvSpPr>
          <p:spPr>
            <a:xfrm rot="16200000">
              <a:off x="5725748" y="6242294"/>
              <a:ext cx="19184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300" b="1" dirty="0"/>
                <a:t>Intensity of Vibrations (Log Scale)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16ABBBCD-813B-43B2-ABA1-D60DCF3E40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6887" y="400691"/>
            <a:ext cx="2718327" cy="229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1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verview — ObsPy Documentation (1.2.0)">
            <a:extLst>
              <a:ext uri="{FF2B5EF4-FFF2-40B4-BE49-F238E27FC236}">
                <a16:creationId xmlns:a16="http://schemas.microsoft.com/office/drawing/2014/main" id="{879801F6-4C5E-4CF9-9423-79FC91E3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860" y="1834153"/>
            <a:ext cx="3980623" cy="136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29200" y="1057275"/>
            <a:ext cx="0" cy="264033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87937" y="3697605"/>
            <a:ext cx="0" cy="301752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55672" y="3697605"/>
            <a:ext cx="0" cy="301752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2978077" y="3695140"/>
            <a:ext cx="4088740" cy="1447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4352435"/>
            <a:ext cx="2972257" cy="1447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7040880" y="4352435"/>
            <a:ext cx="3017520" cy="1447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ython Concepts - Wikiversity">
            <a:extLst>
              <a:ext uri="{FF2B5EF4-FFF2-40B4-BE49-F238E27FC236}">
                <a16:creationId xmlns:a16="http://schemas.microsoft.com/office/drawing/2014/main" id="{20F2EC75-EA2E-481C-91E2-66F0B6E9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9545" y="3907275"/>
            <a:ext cx="2042626" cy="204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ython NumPy For Your Grandma | GormAnalysis Classroom">
            <a:extLst>
              <a:ext uri="{FF2B5EF4-FFF2-40B4-BE49-F238E27FC236}">
                <a16:creationId xmlns:a16="http://schemas.microsoft.com/office/drawing/2014/main" id="{3DF550B0-4587-48A2-85B8-8CCE2D1DD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5263" y="4689533"/>
            <a:ext cx="3442783" cy="193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03DD8-6869-4F48-B457-EF9FE139939F}"/>
              </a:ext>
            </a:extLst>
          </p:cNvPr>
          <p:cNvSpPr txBox="1"/>
          <p:nvPr/>
        </p:nvSpPr>
        <p:spPr>
          <a:xfrm>
            <a:off x="4091849" y="6093232"/>
            <a:ext cx="1879041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54380"/>
            <a:r>
              <a:rPr lang="en-US" sz="2640" b="1" dirty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CE083C-07E3-4198-ABAF-3046D004EBAC}"/>
              </a:ext>
            </a:extLst>
          </p:cNvPr>
          <p:cNvSpPr txBox="1"/>
          <p:nvPr/>
        </p:nvSpPr>
        <p:spPr>
          <a:xfrm>
            <a:off x="457207" y="428711"/>
            <a:ext cx="7134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b="1" dirty="0">
                <a:solidFill>
                  <a:srgbClr val="0070C0"/>
                </a:solidFill>
              </a:rPr>
              <a:t>PYTHON AND LIBRARIES USED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73FED-26FF-43D7-BF49-FB9334481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858" y="5493970"/>
            <a:ext cx="2496925" cy="599262"/>
          </a:xfrm>
          <a:prstGeom prst="rect">
            <a:avLst/>
          </a:prstGeom>
        </p:spPr>
      </p:pic>
      <p:pic>
        <p:nvPicPr>
          <p:cNvPr id="2052" name="Picture 4" descr="SciPy and NumPy - Full Stack Python">
            <a:extLst>
              <a:ext uri="{FF2B5EF4-FFF2-40B4-BE49-F238E27FC236}">
                <a16:creationId xmlns:a16="http://schemas.microsoft.com/office/drawing/2014/main" id="{11890502-E7F1-4596-9097-3AE0F21AF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99" y="1575259"/>
            <a:ext cx="3017518" cy="119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97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96AC-2F99-4F98-9BF0-7EEF8F91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21" y="295902"/>
            <a:ext cx="9416009" cy="869187"/>
          </a:xfrm>
        </p:spPr>
        <p:txBody>
          <a:bodyPr>
            <a:noAutofit/>
          </a:bodyPr>
          <a:lstStyle/>
          <a:p>
            <a:r>
              <a:rPr lang="en-CA" sz="3000" b="1" dirty="0">
                <a:solidFill>
                  <a:srgbClr val="00B0F0"/>
                </a:solidFill>
                <a:latin typeface="+mn-lt"/>
              </a:rPr>
              <a:t>RESULT 1: </a:t>
            </a:r>
            <a:br>
              <a:rPr lang="en-CA" sz="3000" b="1" dirty="0">
                <a:solidFill>
                  <a:srgbClr val="00B0F0"/>
                </a:solidFill>
                <a:latin typeface="+mn-lt"/>
              </a:rPr>
            </a:br>
            <a:r>
              <a:rPr lang="en-CA" sz="2900" b="1" dirty="0">
                <a:solidFill>
                  <a:srgbClr val="00B0F0"/>
                </a:solidFill>
                <a:latin typeface="+mn-lt"/>
              </a:rPr>
              <a:t>Seismic Vibrations Decreased During the Lockdowns</a:t>
            </a:r>
            <a:endParaRPr lang="en-US" sz="29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1748DF9-D51D-4BAC-9AAB-0A349F5B6830}"/>
              </a:ext>
            </a:extLst>
          </p:cNvPr>
          <p:cNvSpPr txBox="1"/>
          <p:nvPr/>
        </p:nvSpPr>
        <p:spPr>
          <a:xfrm>
            <a:off x="218881" y="6093073"/>
            <a:ext cx="9603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Seismic vibrations related to human activities decreased for all cities during the first lockdown. Montreal, Calgary, Ottawa, Whitehorse, Halifax saw a drop between (20% - 55%). Toronto, Quebec City, Vancouver and Victoria saw a drop between (12% - 20%) compared to the pre-lockdown levels.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E2A33F-E6AA-47D1-AEF5-5C9499E3F343}"/>
              </a:ext>
            </a:extLst>
          </p:cNvPr>
          <p:cNvGrpSpPr/>
          <p:nvPr/>
        </p:nvGrpSpPr>
        <p:grpSpPr>
          <a:xfrm>
            <a:off x="2260977" y="1442436"/>
            <a:ext cx="6595872" cy="369332"/>
            <a:chOff x="2712081" y="1370136"/>
            <a:chExt cx="6595872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4104BC-90EA-4BB8-952F-C3C25CE958DE}"/>
                </a:ext>
              </a:extLst>
            </p:cNvPr>
            <p:cNvSpPr txBox="1"/>
            <p:nvPr/>
          </p:nvSpPr>
          <p:spPr>
            <a:xfrm>
              <a:off x="2712081" y="1370136"/>
              <a:ext cx="6595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>
                  <a:solidFill>
                    <a:srgbClr val="92D050"/>
                  </a:solidFill>
                </a:rPr>
                <a:t>First Lockdown Period (mid March 2020 –  mid May 2020)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598868-F00D-49C8-9501-6B23E0BAA8F1}"/>
                </a:ext>
              </a:extLst>
            </p:cNvPr>
            <p:cNvSpPr txBox="1"/>
            <p:nvPr/>
          </p:nvSpPr>
          <p:spPr>
            <a:xfrm>
              <a:off x="2712081" y="1400984"/>
              <a:ext cx="458897" cy="281201"/>
            </a:xfrm>
            <a:prstGeom prst="rect">
              <a:avLst/>
            </a:prstGeom>
            <a:solidFill>
              <a:srgbClr val="FFCCCB"/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A1D90D9-EA53-4EC7-BBE6-E8D37799D3F8}"/>
              </a:ext>
            </a:extLst>
          </p:cNvPr>
          <p:cNvSpPr txBox="1"/>
          <p:nvPr/>
        </p:nvSpPr>
        <p:spPr>
          <a:xfrm rot="16200000">
            <a:off x="-1163155" y="3580910"/>
            <a:ext cx="3085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/>
              <a:t>Intensity of Vibrations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1D881E-87D8-411B-9878-5AC7C0DBD4E6}"/>
              </a:ext>
            </a:extLst>
          </p:cNvPr>
          <p:cNvGrpSpPr/>
          <p:nvPr/>
        </p:nvGrpSpPr>
        <p:grpSpPr>
          <a:xfrm>
            <a:off x="657651" y="1903708"/>
            <a:ext cx="9220679" cy="3876599"/>
            <a:chOff x="657651" y="1903708"/>
            <a:chExt cx="9220679" cy="387659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3050DB4-A24C-48B8-B5D1-AEEF4CE3C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7" t="4197" r="3526"/>
            <a:stretch/>
          </p:blipFill>
          <p:spPr>
            <a:xfrm>
              <a:off x="657651" y="1977737"/>
              <a:ext cx="2935234" cy="177212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7D6768-F563-4609-8BC2-D670E8D1B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24" t="3514" r="3287" b="1476"/>
            <a:stretch/>
          </p:blipFill>
          <p:spPr>
            <a:xfrm>
              <a:off x="3769475" y="1975065"/>
              <a:ext cx="2972282" cy="1772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D2163B6-19A7-4568-9B80-89AA0C448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72" r="3429"/>
            <a:stretch/>
          </p:blipFill>
          <p:spPr>
            <a:xfrm>
              <a:off x="6887366" y="1903708"/>
              <a:ext cx="2935234" cy="184378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2C63AD3-DB7E-49CE-AA4E-603A978B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44" t="2408" r="3440"/>
            <a:stretch/>
          </p:blipFill>
          <p:spPr>
            <a:xfrm>
              <a:off x="682257" y="3983279"/>
              <a:ext cx="2935234" cy="179702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7B0BED-4EE0-43EE-92AA-738A507A7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092" t="3514" r="3345"/>
            <a:stretch/>
          </p:blipFill>
          <p:spPr>
            <a:xfrm>
              <a:off x="3806523" y="3988962"/>
              <a:ext cx="2935234" cy="178566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6175B27-E6A4-4605-B346-202ECC26B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46" t="3514" r="3472"/>
            <a:stretch/>
          </p:blipFill>
          <p:spPr>
            <a:xfrm>
              <a:off x="6827764" y="3981655"/>
              <a:ext cx="3050566" cy="1785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190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864</TotalTime>
  <Words>1345</Words>
  <Application>Microsoft Office PowerPoint</Application>
  <PresentationFormat>Custom</PresentationFormat>
  <Paragraphs>166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Neue Helvetica W01</vt:lpstr>
      <vt:lpstr>TorstarTextO3</vt:lpstr>
      <vt:lpstr>Office Theme</vt:lpstr>
      <vt:lpstr>1_Office Theme</vt:lpstr>
      <vt:lpstr>USING COVID19, OPEN DATA AND PYTHON AS AN OPPORTUNITY TO BRING GEOSCIENCE PROJECTS TO STUDENTS </vt:lpstr>
      <vt:lpstr>Spread of COVID19 Across the World</vt:lpstr>
      <vt:lpstr>Canada: Timeline of Periodic COVID-19 Lockdowns</vt:lpstr>
      <vt:lpstr>PROBLEM: Measuring the Effectiveness of Pandemic Lockdowns</vt:lpstr>
      <vt:lpstr>IDEA: Use Data from Canadian Seismic Stations to Measure Changes in Human Activities during COVID-19 Lockdowns</vt:lpstr>
      <vt:lpstr>Selection Criteria for Seismic Stations</vt:lpstr>
      <vt:lpstr>METHODOLOGY:</vt:lpstr>
      <vt:lpstr>PowerPoint Presentation</vt:lpstr>
      <vt:lpstr>RESULT 1:  Seismic Vibrations Decreased During the Lockdowns</vt:lpstr>
      <vt:lpstr>RESULT 2: Seismic Vibrations were Lower during the Weekends</vt:lpstr>
      <vt:lpstr>DISCUSSION</vt:lpstr>
      <vt:lpstr>PowerPoint Presentation</vt:lpstr>
      <vt:lpstr>WebApp Demo: www.MonitorMyLockdown.com   Monitor real-time reduction in human movement during lockdowns</vt:lpstr>
      <vt:lpstr>Online Tutorial for Students</vt:lpstr>
      <vt:lpstr>PowerPoint Presentation</vt:lpstr>
      <vt:lpstr>CONCLUSIONS</vt:lpstr>
      <vt:lpstr>USING COVID19, OPEN DATA AND PYTHON AS AN OPPORTUNITY TO BRING GEOSCIENCE PROJECTS TO STUDENTS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Silence of Canadian Cities The Seismology Impact of the Covid19 Lockdown</dc:title>
  <dc:creator>Vikas Nath</dc:creator>
  <cp:lastModifiedBy>Arushi Nath</cp:lastModifiedBy>
  <cp:revision>585</cp:revision>
  <dcterms:created xsi:type="dcterms:W3CDTF">2020-12-04T23:45:13Z</dcterms:created>
  <dcterms:modified xsi:type="dcterms:W3CDTF">2021-03-14T02:33:14Z</dcterms:modified>
</cp:coreProperties>
</file>