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5" r:id="rId3"/>
    <p:sldId id="268" r:id="rId4"/>
    <p:sldId id="281" r:id="rId5"/>
    <p:sldId id="283" r:id="rId6"/>
    <p:sldId id="278" r:id="rId7"/>
    <p:sldId id="279" r:id="rId8"/>
    <p:sldId id="263" r:id="rId9"/>
    <p:sldId id="272" r:id="rId10"/>
    <p:sldId id="273" r:id="rId11"/>
    <p:sldId id="287" r:id="rId12"/>
    <p:sldId id="261" r:id="rId13"/>
    <p:sldId id="260" r:id="rId14"/>
    <p:sldId id="288" r:id="rId15"/>
    <p:sldId id="280" r:id="rId16"/>
    <p:sldId id="286"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78" d="100"/>
          <a:sy n="78" d="100"/>
        </p:scale>
        <p:origin x="658" y="58"/>
      </p:cViewPr>
      <p:guideLst/>
    </p:cSldViewPr>
  </p:slideViewPr>
  <p:notesTextViewPr>
    <p:cViewPr>
      <p:scale>
        <a:sx n="1" d="1"/>
        <a:sy n="1" d="1"/>
      </p:scale>
      <p:origin x="0" y="0"/>
    </p:cViewPr>
  </p:notesTextViewPr>
  <p:notesViewPr>
    <p:cSldViewPr snapToGrid="0">
      <p:cViewPr varScale="1">
        <p:scale>
          <a:sx n="59" d="100"/>
          <a:sy n="59" d="100"/>
        </p:scale>
        <p:origin x="32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AD9A9-4948-40E7-A362-499AB19419DE}" type="datetimeFigureOut">
              <a:rPr lang="en-US" smtClean="0"/>
              <a:t>3/14/2021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C29E4-52BC-4F4E-AC02-72F7EE051299}" type="slidenum">
              <a:rPr lang="en-US" smtClean="0"/>
              <a:t>‹#›</a:t>
            </a:fld>
            <a:endParaRPr lang="en-US"/>
          </a:p>
        </p:txBody>
      </p:sp>
    </p:spTree>
    <p:extLst>
      <p:ext uri="{BB962C8B-B14F-4D97-AF65-F5344CB8AC3E}">
        <p14:creationId xmlns:p14="http://schemas.microsoft.com/office/powerpoint/2010/main" val="125265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Give the machine examples </a:t>
            </a:r>
            <a:r>
              <a:rPr lang="en-US" dirty="0" err="1"/>
              <a:t>bc</a:t>
            </a:r>
            <a:r>
              <a:rPr lang="en-US" dirty="0"/>
              <a:t> it’s easier to do than to write code; they learn what to do (ask question, collect data, train algorithm, try it out, collect feedback, use feedback; to make algorithm better (increasing accuracy) &amp; performance)</a:t>
            </a:r>
          </a:p>
          <a:p>
            <a:pPr lvl="1"/>
            <a:r>
              <a:rPr lang="en-US" dirty="0"/>
              <a:t>Google car (lasers on top where it is, radar in front telling speed/motion around it) all data figures out how to drive car and to predict what drivers around car are going to do (almost a Gigabyte of data/sec that car is processing)</a:t>
            </a:r>
          </a:p>
          <a:p>
            <a:pPr lvl="1"/>
            <a:r>
              <a:rPr lang="en-US" dirty="0"/>
              <a:t>Continuous streaming info IOT understand our environment, large volumes, diverse, find patterns learn</a:t>
            </a:r>
          </a:p>
          <a:p>
            <a:pPr lvl="1"/>
            <a:r>
              <a:rPr lang="en-US" dirty="0"/>
              <a:t>Chatbot? Interpret info about world (news) </a:t>
            </a:r>
            <a:r>
              <a:rPr lang="en-US" b="1" i="0" dirty="0">
                <a:solidFill>
                  <a:srgbClr val="5F6368"/>
                </a:solidFill>
                <a:effectLst/>
                <a:latin typeface="arial" panose="020B0604020202020204" pitchFamily="34" charset="0"/>
              </a:rPr>
              <a:t>chatbot</a:t>
            </a:r>
            <a:r>
              <a:rPr lang="en-US" b="0" i="0" dirty="0">
                <a:solidFill>
                  <a:srgbClr val="4D5156"/>
                </a:solidFill>
                <a:effectLst/>
                <a:latin typeface="arial" panose="020B0604020202020204" pitchFamily="34" charset="0"/>
              </a:rPr>
              <a:t> is a computer program that simulates and processes human conversation (either written or spoken), allowing humans to interact with digital devices as if they were communicating with a real person. Interacts through human messaging artificially replicating the patterns of human interactions</a:t>
            </a:r>
            <a:endParaRPr lang="en-US" dirty="0"/>
          </a:p>
          <a:p>
            <a:endParaRPr lang="en-US" dirty="0"/>
          </a:p>
        </p:txBody>
      </p:sp>
      <p:sp>
        <p:nvSpPr>
          <p:cNvPr id="4" name="Slide Number Placeholder 3"/>
          <p:cNvSpPr>
            <a:spLocks noGrp="1"/>
          </p:cNvSpPr>
          <p:nvPr>
            <p:ph type="sldNum" sz="quarter" idx="5"/>
          </p:nvPr>
        </p:nvSpPr>
        <p:spPr/>
        <p:txBody>
          <a:bodyPr/>
          <a:lstStyle/>
          <a:p>
            <a:fld id="{FD6C29E4-52BC-4F4E-AC02-72F7EE051299}" type="slidenum">
              <a:rPr lang="en-US" smtClean="0"/>
              <a:t>6</a:t>
            </a:fld>
            <a:endParaRPr lang="en-US"/>
          </a:p>
        </p:txBody>
      </p:sp>
    </p:spTree>
    <p:extLst>
      <p:ext uri="{BB962C8B-B14F-4D97-AF65-F5344CB8AC3E}">
        <p14:creationId xmlns:p14="http://schemas.microsoft.com/office/powerpoint/2010/main" val="209175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AAD8-C7EA-4889-B0CA-4C793AA904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A64DE-F703-4958-BE7E-A72EC3E9D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B6D5B-016B-48C7-9DF8-44661DC04310}"/>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5" name="Footer Placeholder 4">
            <a:extLst>
              <a:ext uri="{FF2B5EF4-FFF2-40B4-BE49-F238E27FC236}">
                <a16:creationId xmlns:a16="http://schemas.microsoft.com/office/drawing/2014/main" id="{C4BE37DE-FEB7-4E5E-AF7C-7BC1ECEE8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21175-75C0-46A5-B869-B2CE101296BE}"/>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156893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2440-8100-49BA-96E6-4F757FE97C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0C487-7FBA-4292-805C-57E9FA383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27455-E1FF-4157-B610-A4F5C1216B52}"/>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5" name="Footer Placeholder 4">
            <a:extLst>
              <a:ext uri="{FF2B5EF4-FFF2-40B4-BE49-F238E27FC236}">
                <a16:creationId xmlns:a16="http://schemas.microsoft.com/office/drawing/2014/main" id="{1A244427-66B8-4582-B3FF-8F78027F5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2B18-EF98-4841-85EA-14A9E93ABE0B}"/>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72802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363DA-DBFF-4AE1-91F2-D983F48EB4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D6DB3-E5DC-4C39-86B8-15103F9051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561FA-4E6A-4947-8948-019DA0DE9A42}"/>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5" name="Footer Placeholder 4">
            <a:extLst>
              <a:ext uri="{FF2B5EF4-FFF2-40B4-BE49-F238E27FC236}">
                <a16:creationId xmlns:a16="http://schemas.microsoft.com/office/drawing/2014/main" id="{530A440C-35F2-409A-868E-F430F62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B00DD-4EB1-4301-80CE-8FCF4D5923E4}"/>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184062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133-788A-4A63-B55A-38B95E1F1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A54B2-0A26-4FBA-BEBA-7730F26CA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D6922-D8D0-4041-98C7-E5265ADB8DF0}"/>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5" name="Footer Placeholder 4">
            <a:extLst>
              <a:ext uri="{FF2B5EF4-FFF2-40B4-BE49-F238E27FC236}">
                <a16:creationId xmlns:a16="http://schemas.microsoft.com/office/drawing/2014/main" id="{DA3BCFFE-481A-4EEF-951A-0C504973F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5D055-049E-487A-B21A-222FFDD714ED}"/>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400985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A13C-C9DE-455D-A06F-C5C5A3D2E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F2937D-CCC8-4C91-ACED-D8846FC4A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0F7621-9B59-4575-A993-31BE8B04B058}"/>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5" name="Footer Placeholder 4">
            <a:extLst>
              <a:ext uri="{FF2B5EF4-FFF2-40B4-BE49-F238E27FC236}">
                <a16:creationId xmlns:a16="http://schemas.microsoft.com/office/drawing/2014/main" id="{D0480930-97BD-4227-9926-723E43918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5BCE3-1914-4973-95CF-B3D5A4BEB69E}"/>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19833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7086-8265-41D5-A267-8677E2290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47F3D-E23C-4CAD-A3DC-9482E2685E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D363D-ADE9-472C-AB01-164CA87EB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C4962-0EBB-44C1-A0D6-3041BE2CEB91}"/>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6" name="Footer Placeholder 5">
            <a:extLst>
              <a:ext uri="{FF2B5EF4-FFF2-40B4-BE49-F238E27FC236}">
                <a16:creationId xmlns:a16="http://schemas.microsoft.com/office/drawing/2014/main" id="{53002C78-E660-4106-869B-7C0E54991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581A3-A8ED-4D56-8476-16142BB055E2}"/>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173667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7C68-DEC6-4F5A-B2D9-817975F10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2031CD-861F-412B-9469-A29A95769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02F1C-354B-41FE-9F32-446B6D3D27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F84CB-8638-45D5-8E18-C36674C0A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4113E6-99B7-498A-9394-408AB2915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D587E-C01C-443C-998B-2CC59748F8CD}"/>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8" name="Footer Placeholder 7">
            <a:extLst>
              <a:ext uri="{FF2B5EF4-FFF2-40B4-BE49-F238E27FC236}">
                <a16:creationId xmlns:a16="http://schemas.microsoft.com/office/drawing/2014/main" id="{0A7B03FE-3B35-412E-8031-436E76DA1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311E79-BACB-469B-8698-0F809B1BEC25}"/>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291109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5622-FF7B-42EE-A3B8-99F4071F2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5A1D5-7C3E-4D04-BB67-7F2DEB48123A}"/>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4" name="Footer Placeholder 3">
            <a:extLst>
              <a:ext uri="{FF2B5EF4-FFF2-40B4-BE49-F238E27FC236}">
                <a16:creationId xmlns:a16="http://schemas.microsoft.com/office/drawing/2014/main" id="{F1ED9DB9-8A25-47B5-931A-36B8AE3198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D3528F-D946-41AC-8842-5DC5E8CDF7B1}"/>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190366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D90A7-5A3E-4077-B5F7-55208C9C141A}"/>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3" name="Footer Placeholder 2">
            <a:extLst>
              <a:ext uri="{FF2B5EF4-FFF2-40B4-BE49-F238E27FC236}">
                <a16:creationId xmlns:a16="http://schemas.microsoft.com/office/drawing/2014/main" id="{08FC7C0A-2C0C-48C7-B7EB-6D17811A6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7F80F2-A6F2-40EF-88A6-F64554BB8E42}"/>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297043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EBDA-5DD3-4382-BE99-29505293F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7F5C1-56A1-4982-BC9A-F4572A45A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22619A-5021-4F71-B72A-176D7FE22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5FD22-02CF-425F-8178-31BD774A6B21}"/>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6" name="Footer Placeholder 5">
            <a:extLst>
              <a:ext uri="{FF2B5EF4-FFF2-40B4-BE49-F238E27FC236}">
                <a16:creationId xmlns:a16="http://schemas.microsoft.com/office/drawing/2014/main" id="{416EC41B-CF9D-4044-9B3F-09E971F55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FF798-5CE7-4365-B1F9-9C9A1605EAC4}"/>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25022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4249-DAD1-49F5-B926-7F2FF781C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FAAF2-908E-4A3C-9CE5-BCD161ACB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2376DA-D5C6-4122-AC80-F5261F9CF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664CA-5DFD-4164-9A9C-97E917F448F5}"/>
              </a:ext>
            </a:extLst>
          </p:cNvPr>
          <p:cNvSpPr>
            <a:spLocks noGrp="1"/>
          </p:cNvSpPr>
          <p:nvPr>
            <p:ph type="dt" sz="half" idx="10"/>
          </p:nvPr>
        </p:nvSpPr>
        <p:spPr/>
        <p:txBody>
          <a:bodyPr/>
          <a:lstStyle/>
          <a:p>
            <a:fld id="{173E1FA9-55F8-4FAF-AF8C-509B976E016F}" type="datetimeFigureOut">
              <a:rPr lang="en-US" smtClean="0"/>
              <a:t>3/14/2021</a:t>
            </a:fld>
            <a:endParaRPr lang="en-US"/>
          </a:p>
        </p:txBody>
      </p:sp>
      <p:sp>
        <p:nvSpPr>
          <p:cNvPr id="6" name="Footer Placeholder 5">
            <a:extLst>
              <a:ext uri="{FF2B5EF4-FFF2-40B4-BE49-F238E27FC236}">
                <a16:creationId xmlns:a16="http://schemas.microsoft.com/office/drawing/2014/main" id="{4474F541-8171-4CB5-9049-6507980B8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3B0AA-A099-428E-9F9C-E0514F3856E2}"/>
              </a:ext>
            </a:extLst>
          </p:cNvPr>
          <p:cNvSpPr>
            <a:spLocks noGrp="1"/>
          </p:cNvSpPr>
          <p:nvPr>
            <p:ph type="sldNum" sz="quarter" idx="12"/>
          </p:nvPr>
        </p:nvSpPr>
        <p:spPr/>
        <p:txBody>
          <a:bodyPr/>
          <a:lstStyle/>
          <a:p>
            <a:fld id="{CC4B802C-4186-4562-9E6B-EACA16C5EECD}" type="slidenum">
              <a:rPr lang="en-US" smtClean="0"/>
              <a:t>‹#›</a:t>
            </a:fld>
            <a:endParaRPr lang="en-US"/>
          </a:p>
        </p:txBody>
      </p:sp>
    </p:spTree>
    <p:extLst>
      <p:ext uri="{BB962C8B-B14F-4D97-AF65-F5344CB8AC3E}">
        <p14:creationId xmlns:p14="http://schemas.microsoft.com/office/powerpoint/2010/main" val="243487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accent1">
                <a:lumMod val="5000"/>
                <a:lumOff val="95000"/>
              </a:schemeClr>
            </a:gs>
            <a:gs pos="1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2EB29-316F-4151-9DD4-AD29EC0A2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FCAD66-6828-4BE4-B471-2B059974F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87C9F-4E37-43FD-A314-1AB8D2938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E1FA9-55F8-4FAF-AF8C-509B976E016F}" type="datetimeFigureOut">
              <a:rPr lang="en-US" smtClean="0"/>
              <a:t>3/14/2021</a:t>
            </a:fld>
            <a:endParaRPr lang="en-US"/>
          </a:p>
        </p:txBody>
      </p:sp>
      <p:sp>
        <p:nvSpPr>
          <p:cNvPr id="5" name="Footer Placeholder 4">
            <a:extLst>
              <a:ext uri="{FF2B5EF4-FFF2-40B4-BE49-F238E27FC236}">
                <a16:creationId xmlns:a16="http://schemas.microsoft.com/office/drawing/2014/main" id="{691DA29C-EE65-4E60-BFBF-D2947886D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E96C4A-4F9A-4462-9AC1-637036DD4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B802C-4186-4562-9E6B-EACA16C5EECD}" type="slidenum">
              <a:rPr lang="en-US" smtClean="0"/>
              <a:t>‹#›</a:t>
            </a:fld>
            <a:endParaRPr lang="en-US"/>
          </a:p>
        </p:txBody>
      </p:sp>
    </p:spTree>
    <p:extLst>
      <p:ext uri="{BB962C8B-B14F-4D97-AF65-F5344CB8AC3E}">
        <p14:creationId xmlns:p14="http://schemas.microsoft.com/office/powerpoint/2010/main" val="423673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icromyearth.com/geology-resources/geology-simulations" TargetMode="External"/><Relationship Id="rId7" Type="http://schemas.openxmlformats.org/officeDocument/2006/relationships/hyperlink" Target="https://serc.carleton.edu/NAGTWorkshops/data_models/3Dprinting/3d_models_serc.html" TargetMode="External"/><Relationship Id="rId2" Type="http://schemas.openxmlformats.org/officeDocument/2006/relationships/hyperlink" Target="https://serc.carleton.edu/usingdata/index.html"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a5LxIRS9cY" TargetMode="External"/><Relationship Id="rId2" Type="http://schemas.openxmlformats.org/officeDocument/2006/relationships/slideLayout" Target="../slideLayouts/slideLayout4.xml"/><Relationship Id="rId1" Type="http://schemas.openxmlformats.org/officeDocument/2006/relationships/video" Target="https://www.youtube.com/embed/Ea5LxIRS9cY?feature=oembed" TargetMode="External"/><Relationship Id="rId6" Type="http://schemas.openxmlformats.org/officeDocument/2006/relationships/hyperlink" Target="https://opengeology.org/historicalgeology/virtual-field-experiences-vfes/vfe-siccar-point-scotland/" TargetMode="External"/><Relationship Id="rId5" Type="http://schemas.openxmlformats.org/officeDocument/2006/relationships/hyperlink" Target="https://blogs.agu.org/thefield/2020/03/17/it-might-be-best-time-in-human-history-to-take-a-virtual-field-trip/"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KZ_QeCtsPbI?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ideo" Target="https://www.youtube.com/embed/W-k4jELKjtw?feature=oembed" TargetMode="External"/><Relationship Id="rId4" Type="http://schemas.openxmlformats.org/officeDocument/2006/relationships/hyperlink" Target="https://www.youtube.com/watch?v=W-k4jELKjt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video" Target="https://www.youtube.com/embed/gWrDaYP5w58?feature=oembed"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youtube.com/watch?v=gWrDaYP5w58"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hyperlink" Target="http://www.jsg.utexas.edu/events/files/geocybereducation.pdf" TargetMode="Externa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earthobservations.org/geoss.php" TargetMode="External"/><Relationship Id="rId13" Type="http://schemas.openxmlformats.org/officeDocument/2006/relationships/hyperlink" Target="https://www.iris.edu/hq/" TargetMode="External"/><Relationship Id="rId3" Type="http://schemas.openxmlformats.org/officeDocument/2006/relationships/hyperlink" Target="https://libguides.humboldt.edu/openedu/geol" TargetMode="External"/><Relationship Id="rId7" Type="http://schemas.openxmlformats.org/officeDocument/2006/relationships/hyperlink" Target="https://www.marine-geo.org/index.php" TargetMode="External"/><Relationship Id="rId12" Type="http://schemas.openxmlformats.org/officeDocument/2006/relationships/hyperlink" Target="https://www.iedadata.org/" TargetMode="External"/><Relationship Id="rId2" Type="http://schemas.openxmlformats.org/officeDocument/2006/relationships/hyperlink" Target="https://www.oercommons.org/browse?f.search=Geology" TargetMode="External"/><Relationship Id="rId1" Type="http://schemas.openxmlformats.org/officeDocument/2006/relationships/slideLayout" Target="../slideLayouts/slideLayout4.xml"/><Relationship Id="rId6" Type="http://schemas.openxmlformats.org/officeDocument/2006/relationships/hyperlink" Target="http://www.earthchem.org/" TargetMode="External"/><Relationship Id="rId11" Type="http://schemas.openxmlformats.org/officeDocument/2006/relationships/hyperlink" Target="https://worldview.earthdata.nasa.gov/" TargetMode="External"/><Relationship Id="rId5" Type="http://schemas.openxmlformats.org/officeDocument/2006/relationships/hyperlink" Target="https://learningpath.org/articles/Free_Online_Geology_Courses_from_Top_Universities.html" TargetMode="External"/><Relationship Id="rId10" Type="http://schemas.openxmlformats.org/officeDocument/2006/relationships/hyperlink" Target="https://www.youtube.com/watch?v=X16cfGPL2wA" TargetMode="External"/><Relationship Id="rId4" Type="http://schemas.openxmlformats.org/officeDocument/2006/relationships/hyperlink" Target="https://www.mooc-list.com/tags/geology?__cf_chl_jschl_tk__=7bb9344b04a5c2652b6814a4d8d773d3a1a81649-1615224088-0-AcRZun5VEZbZMEVI9aM4XZxsHJBlS_YGFJW1v2e_7qEGfJ1mtkVRdmYQ-YkUJ5O22PlrGg2w7CbkiqdBYuMWNxVIInjlB2C7gFwq5SgZ7CD5EW5JiYF_bICxQrxabFx7DPEH8J1oGKWMLd4sV7_4O1VX-m2zS6Z6c4pbOTWyIpMpmDcuX83qX3GUHOjltiR9jqgMR64VDlhksFWonWKEdwPxGAnIu1JYVB5Uh45bBb7mIiyNMr9fLgx1CpvOyqPJYkGeT08TH3SvrCJXX0yGhS2e3AE6mjizRVBm5qkmetvFc6-a35rwIJrSV3cuYvr5mC2d9ebuUmrXDVpY_dMB-PA" TargetMode="External"/><Relationship Id="rId9" Type="http://schemas.openxmlformats.org/officeDocument/2006/relationships/hyperlink" Target="http://geoprisms.org/geoprisms-data-portal/"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0AE2-2CFE-4967-828F-1A27313D2AB2}"/>
              </a:ext>
            </a:extLst>
          </p:cNvPr>
          <p:cNvSpPr>
            <a:spLocks noGrp="1"/>
          </p:cNvSpPr>
          <p:nvPr>
            <p:ph type="ctrTitle"/>
          </p:nvPr>
        </p:nvSpPr>
        <p:spPr>
          <a:xfrm>
            <a:off x="1524000" y="457200"/>
            <a:ext cx="9144000" cy="2443316"/>
          </a:xfrm>
        </p:spPr>
        <p:txBody>
          <a:bodyPr>
            <a:normAutofit fontScale="90000"/>
          </a:bodyPr>
          <a:lstStyle/>
          <a:p>
            <a:pPr marL="0" marR="0">
              <a:lnSpc>
                <a:spcPct val="107000"/>
              </a:lnSpc>
              <a:spcBef>
                <a:spcPts val="0"/>
              </a:spcBef>
              <a:spcAft>
                <a:spcPts val="800"/>
              </a:spcAft>
            </a:pPr>
            <a:r>
              <a:rPr lang="en-US" sz="4900" dirty="0">
                <a:latin typeface="Calibri" panose="020F0502020204030204" pitchFamily="34" charset="0"/>
                <a:ea typeface="Calibri" panose="020F0502020204030204" pitchFamily="34" charset="0"/>
                <a:cs typeface="Times New Roman" panose="02020603050405020304" pitchFamily="18" charset="0"/>
              </a:rPr>
              <a:t>Gadgets and Apps and Online Resources, Oh My! Educational Technology for the Geosciences </a:t>
            </a:r>
            <a:endParaRPr lang="en-US" dirty="0"/>
          </a:p>
        </p:txBody>
      </p:sp>
      <p:sp>
        <p:nvSpPr>
          <p:cNvPr id="3" name="Subtitle 2">
            <a:extLst>
              <a:ext uri="{FF2B5EF4-FFF2-40B4-BE49-F238E27FC236}">
                <a16:creationId xmlns:a16="http://schemas.microsoft.com/office/drawing/2014/main" id="{0E07DC48-5D5C-4FA6-AF7E-046253469CC9}"/>
              </a:ext>
            </a:extLst>
          </p:cNvPr>
          <p:cNvSpPr>
            <a:spLocks noGrp="1"/>
          </p:cNvSpPr>
          <p:nvPr>
            <p:ph type="subTitle" idx="1"/>
          </p:nvPr>
        </p:nvSpPr>
        <p:spPr>
          <a:xfrm>
            <a:off x="1524000" y="3624160"/>
            <a:ext cx="9144000" cy="1655762"/>
          </a:xfrm>
        </p:spPr>
        <p:txBody>
          <a:bodyPr>
            <a:normAutofit fontScale="70000" lnSpcReduction="20000"/>
          </a:bodyPr>
          <a:lstStyle/>
          <a:p>
            <a:pPr marL="0" marR="0">
              <a:lnSpc>
                <a:spcPct val="107000"/>
              </a:lnSpc>
              <a:spcBef>
                <a:spcPts val="600"/>
              </a:spcBef>
              <a:spcAft>
                <a:spcPts val="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T18. Technology-Driven Active Learning in the Geosciences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Tarin Weiss, </a:t>
            </a:r>
          </a:p>
          <a:p>
            <a:pPr marL="457200" marR="0">
              <a:lnSpc>
                <a:spcPct val="107000"/>
              </a:lnSpc>
              <a:spcBef>
                <a:spcPts val="0"/>
              </a:spcBef>
              <a:spcAft>
                <a:spcPts val="0"/>
              </a:spcAft>
            </a:pPr>
            <a:r>
              <a:rPr lang="en-US" sz="2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Department of Chemical &amp; Physical Science</a:t>
            </a:r>
          </a:p>
          <a:p>
            <a:pPr marL="457200" marR="0">
              <a:lnSpc>
                <a:spcPct val="107000"/>
              </a:lnSpc>
              <a:spcBef>
                <a:spcPts val="0"/>
              </a:spcBef>
              <a:spcAft>
                <a:spcPts val="0"/>
              </a:spcAft>
            </a:pPr>
            <a:r>
              <a:rPr lang="en-US" sz="2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Westfield State University</a:t>
            </a:r>
          </a:p>
          <a:p>
            <a:pPr marL="457200" marR="0">
              <a:lnSpc>
                <a:spcPct val="107000"/>
              </a:lnSpc>
              <a:spcBef>
                <a:spcPts val="0"/>
              </a:spcBef>
              <a:spcAft>
                <a:spcPts val="0"/>
              </a:spcAft>
            </a:pPr>
            <a:r>
              <a:rPr lang="en-US" sz="2800" dirty="0">
                <a:solidFill>
                  <a:srgbClr val="333333"/>
                </a:solidFill>
                <a:latin typeface="Arial" panose="020B0604020202020204" pitchFamily="34" charset="0"/>
                <a:cs typeface="Times New Roman" panose="02020603050405020304" pitchFamily="18" charset="0"/>
              </a:rPr>
              <a:t>March 14, 2021</a:t>
            </a:r>
          </a:p>
          <a:p>
            <a:pPr marL="457200" marR="0">
              <a:lnSpc>
                <a:spcPct val="107000"/>
              </a:lnSpc>
              <a:spcBef>
                <a:spcPts val="0"/>
              </a:spcBef>
              <a:spcAft>
                <a:spcPts val="0"/>
              </a:spcAft>
            </a:pPr>
            <a:r>
              <a:rPr lang="en-US" sz="2800" dirty="0">
                <a:solidFill>
                  <a:srgbClr val="333333"/>
                </a:solidFill>
                <a:latin typeface="Arial" panose="020B0604020202020204" pitchFamily="34" charset="0"/>
                <a:cs typeface="Times New Roman" panose="02020603050405020304" pitchFamily="18" charset="0"/>
              </a:rPr>
              <a:t>NE-GSA annual meeting (online)</a:t>
            </a:r>
            <a:endParaRPr lang="en-US" sz="2800" dirty="0"/>
          </a:p>
        </p:txBody>
      </p:sp>
    </p:spTree>
    <p:extLst>
      <p:ext uri="{BB962C8B-B14F-4D97-AF65-F5344CB8AC3E}">
        <p14:creationId xmlns:p14="http://schemas.microsoft.com/office/powerpoint/2010/main" val="362141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74B6-DF89-4FE7-B6A4-5E875B2A208E}"/>
              </a:ext>
            </a:extLst>
          </p:cNvPr>
          <p:cNvSpPr>
            <a:spLocks noGrp="1"/>
          </p:cNvSpPr>
          <p:nvPr>
            <p:ph type="title"/>
          </p:nvPr>
        </p:nvSpPr>
        <p:spPr>
          <a:xfrm>
            <a:off x="1005348" y="136794"/>
            <a:ext cx="10515600" cy="488096"/>
          </a:xfrm>
        </p:spPr>
        <p:txBody>
          <a:bodyPr>
            <a:noAutofit/>
          </a:bodyPr>
          <a:lstStyle/>
          <a:p>
            <a:pPr algn="r"/>
            <a:r>
              <a:rPr lang="en-US" sz="3200" dirty="0">
                <a:latin typeface="+mn-lt"/>
              </a:rPr>
              <a:t>“Digital” PCK</a:t>
            </a:r>
          </a:p>
        </p:txBody>
      </p:sp>
      <p:sp>
        <p:nvSpPr>
          <p:cNvPr id="3" name="Content Placeholder 2">
            <a:extLst>
              <a:ext uri="{FF2B5EF4-FFF2-40B4-BE49-F238E27FC236}">
                <a16:creationId xmlns:a16="http://schemas.microsoft.com/office/drawing/2014/main" id="{DD59B777-3E39-40E3-BB1D-A8397A8BD289}"/>
              </a:ext>
            </a:extLst>
          </p:cNvPr>
          <p:cNvSpPr>
            <a:spLocks noGrp="1"/>
          </p:cNvSpPr>
          <p:nvPr>
            <p:ph sz="half" idx="1"/>
          </p:nvPr>
        </p:nvSpPr>
        <p:spPr>
          <a:xfrm>
            <a:off x="358570" y="1434853"/>
            <a:ext cx="6720657" cy="4798654"/>
          </a:xfrm>
        </p:spPr>
        <p:txBody>
          <a:bodyPr>
            <a:normAutofit/>
          </a:bodyPr>
          <a:lstStyle/>
          <a:p>
            <a:pPr marL="0" indent="0">
              <a:buNone/>
            </a:pPr>
            <a:r>
              <a:rPr lang="en-US" sz="3300" b="1" dirty="0"/>
              <a:t>Technology-enlightened teaching resources </a:t>
            </a:r>
          </a:p>
          <a:p>
            <a:r>
              <a:rPr lang="en-US" dirty="0"/>
              <a:t>SERC (Sci Ed Res Center at Carleton Coll.)  </a:t>
            </a:r>
            <a:r>
              <a:rPr lang="en-US" sz="2000" dirty="0">
                <a:hlinkClick r:id="rId2"/>
              </a:rPr>
              <a:t>Using Data in the Classroom</a:t>
            </a:r>
            <a:endParaRPr lang="en-US" sz="2000" dirty="0"/>
          </a:p>
          <a:p>
            <a:r>
              <a:rPr lang="en-US" dirty="0"/>
              <a:t>Micro My Earth (</a:t>
            </a:r>
            <a:r>
              <a:rPr lang="en-US" dirty="0">
                <a:hlinkClick r:id="rId3"/>
              </a:rPr>
              <a:t>site</a:t>
            </a:r>
            <a:r>
              <a:rPr lang="en-US" dirty="0"/>
              <a:t>)</a:t>
            </a:r>
            <a:endParaRPr lang="en-US" sz="1800" dirty="0"/>
          </a:p>
          <a:p>
            <a:pPr lvl="1"/>
            <a:r>
              <a:rPr lang="en-US" dirty="0"/>
              <a:t>Webinars, Podcasts, Simulations, Labs, Activities, Modeling apps,  Data Explorations</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7DCB9208-0FA1-410A-B103-1C9839488B6A}"/>
              </a:ext>
            </a:extLst>
          </p:cNvPr>
          <p:cNvSpPr txBox="1"/>
          <p:nvPr/>
        </p:nvSpPr>
        <p:spPr>
          <a:xfrm>
            <a:off x="235974" y="225525"/>
            <a:ext cx="5755406" cy="954107"/>
          </a:xfrm>
          <a:prstGeom prst="rect">
            <a:avLst/>
          </a:prstGeom>
          <a:noFill/>
        </p:spPr>
        <p:txBody>
          <a:bodyPr wrap="square">
            <a:spAutoFit/>
          </a:bodyPr>
          <a:lstStyle/>
          <a:p>
            <a:pPr marL="0" indent="0">
              <a:buNone/>
            </a:pPr>
            <a:r>
              <a:rPr lang="en-US" sz="2800" b="1" dirty="0">
                <a:solidFill>
                  <a:srgbClr val="002060"/>
                </a:solidFill>
              </a:rPr>
              <a:t>New information delivery methods </a:t>
            </a:r>
          </a:p>
          <a:p>
            <a:pPr marL="0" indent="0">
              <a:buNone/>
            </a:pPr>
            <a:r>
              <a:rPr lang="en-US" sz="2800" b="1" dirty="0">
                <a:solidFill>
                  <a:srgbClr val="002060"/>
                </a:solidFill>
              </a:rPr>
              <a:t>in the classroom, field, and online</a:t>
            </a:r>
          </a:p>
        </p:txBody>
      </p:sp>
      <p:pic>
        <p:nvPicPr>
          <p:cNvPr id="6" name="Picture 5">
            <a:extLst>
              <a:ext uri="{FF2B5EF4-FFF2-40B4-BE49-F238E27FC236}">
                <a16:creationId xmlns:a16="http://schemas.microsoft.com/office/drawing/2014/main" id="{F1DAF4C1-1C14-4DC5-8429-380DA86373E0}"/>
              </a:ext>
            </a:extLst>
          </p:cNvPr>
          <p:cNvPicPr>
            <a:picLocks noChangeAspect="1"/>
          </p:cNvPicPr>
          <p:nvPr/>
        </p:nvPicPr>
        <p:blipFill>
          <a:blip r:embed="rId4"/>
          <a:stretch>
            <a:fillRect/>
          </a:stretch>
        </p:blipFill>
        <p:spPr>
          <a:xfrm>
            <a:off x="4016780" y="5344714"/>
            <a:ext cx="7504168" cy="1192613"/>
          </a:xfrm>
          <a:prstGeom prst="rect">
            <a:avLst/>
          </a:prstGeom>
        </p:spPr>
      </p:pic>
      <p:pic>
        <p:nvPicPr>
          <p:cNvPr id="13" name="Picture 12">
            <a:extLst>
              <a:ext uri="{FF2B5EF4-FFF2-40B4-BE49-F238E27FC236}">
                <a16:creationId xmlns:a16="http://schemas.microsoft.com/office/drawing/2014/main" id="{1620C4C5-41E1-40F5-9C67-55426F654F1A}"/>
              </a:ext>
            </a:extLst>
          </p:cNvPr>
          <p:cNvPicPr>
            <a:picLocks noChangeAspect="1"/>
          </p:cNvPicPr>
          <p:nvPr/>
        </p:nvPicPr>
        <p:blipFill rotWithShape="1">
          <a:blip r:embed="rId5"/>
          <a:srcRect t="56234"/>
          <a:stretch/>
        </p:blipFill>
        <p:spPr>
          <a:xfrm>
            <a:off x="446988" y="4696953"/>
            <a:ext cx="3271910" cy="1840374"/>
          </a:xfrm>
          <a:prstGeom prst="rect">
            <a:avLst/>
          </a:prstGeom>
        </p:spPr>
      </p:pic>
      <p:pic>
        <p:nvPicPr>
          <p:cNvPr id="8" name="Picture 7">
            <a:extLst>
              <a:ext uri="{FF2B5EF4-FFF2-40B4-BE49-F238E27FC236}">
                <a16:creationId xmlns:a16="http://schemas.microsoft.com/office/drawing/2014/main" id="{ED02DDFD-671A-464A-8897-B62A090540A7}"/>
              </a:ext>
            </a:extLst>
          </p:cNvPr>
          <p:cNvPicPr>
            <a:picLocks noChangeAspect="1"/>
          </p:cNvPicPr>
          <p:nvPr/>
        </p:nvPicPr>
        <p:blipFill>
          <a:blip r:embed="rId6"/>
          <a:stretch>
            <a:fillRect/>
          </a:stretch>
        </p:blipFill>
        <p:spPr>
          <a:xfrm>
            <a:off x="7517351" y="624890"/>
            <a:ext cx="4316079" cy="1954930"/>
          </a:xfrm>
          <a:prstGeom prst="rect">
            <a:avLst/>
          </a:prstGeom>
        </p:spPr>
      </p:pic>
      <p:sp>
        <p:nvSpPr>
          <p:cNvPr id="9" name="Content Placeholder 2">
            <a:extLst>
              <a:ext uri="{FF2B5EF4-FFF2-40B4-BE49-F238E27FC236}">
                <a16:creationId xmlns:a16="http://schemas.microsoft.com/office/drawing/2014/main" id="{EDC154AE-22AC-4364-A5C1-8303BA1070EE}"/>
              </a:ext>
            </a:extLst>
          </p:cNvPr>
          <p:cNvSpPr txBox="1">
            <a:spLocks/>
          </p:cNvSpPr>
          <p:nvPr/>
        </p:nvSpPr>
        <p:spPr>
          <a:xfrm>
            <a:off x="7687698" y="2693927"/>
            <a:ext cx="3833250" cy="22192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3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3D Printing </a:t>
            </a:r>
          </a:p>
          <a:p>
            <a:pPr lvl="1">
              <a:spcBef>
                <a:spcPts val="1200"/>
              </a:spcBef>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Topography,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Xstals</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fossils, rocks, structures</a:t>
            </a:r>
          </a:p>
          <a:p>
            <a:pPr marL="457200" lvl="1" indent="0">
              <a:spcBef>
                <a:spcPts val="1200"/>
              </a:spcBef>
              <a:buFont typeface="Arial" panose="020B0604020202020204" pitchFamily="34" charset="0"/>
              <a:buNone/>
            </a:pPr>
            <a:r>
              <a:rPr lang="en-US" dirty="0">
                <a:solidFill>
                  <a:srgbClr val="000000"/>
                </a:solidFill>
                <a:latin typeface="Segoe UI" panose="020B0502040204020203" pitchFamily="34" charset="0"/>
                <a:ea typeface="Times New Roman" panose="02020603050405020304" pitchFamily="18" charset="0"/>
                <a:hlinkClick r:id="rId7"/>
              </a:rPr>
              <a:t>Teaching with data, simulations, &amp; models </a:t>
            </a:r>
            <a:r>
              <a:rPr lang="en-US" dirty="0">
                <a:solidFill>
                  <a:srgbClr val="000000"/>
                </a:solidFill>
                <a:latin typeface="Segoe UI" panose="020B0502040204020203" pitchFamily="34" charset="0"/>
                <a:ea typeface="Times New Roman" panose="02020603050405020304" pitchFamily="18" charset="0"/>
              </a:rPr>
              <a:t>(SERC)</a:t>
            </a:r>
          </a:p>
          <a:p>
            <a:pPr marL="0" indent="0">
              <a:spcBef>
                <a:spcPts val="3000"/>
              </a:spcBef>
              <a:spcAft>
                <a:spcPts val="1700"/>
              </a:spcAft>
              <a:buFont typeface="Arial" panose="020B0604020202020204" pitchFamily="34" charset="0"/>
              <a:buNone/>
            </a:pP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32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0A19-B552-4512-9407-C13BF4ACF187}"/>
              </a:ext>
            </a:extLst>
          </p:cNvPr>
          <p:cNvSpPr>
            <a:spLocks noGrp="1"/>
          </p:cNvSpPr>
          <p:nvPr>
            <p:ph type="title"/>
          </p:nvPr>
        </p:nvSpPr>
        <p:spPr>
          <a:xfrm>
            <a:off x="503903" y="480397"/>
            <a:ext cx="10515600" cy="1325563"/>
          </a:xfrm>
        </p:spPr>
        <p:txBody>
          <a:bodyPr>
            <a:normAutofit fontScale="90000"/>
          </a:bodyPr>
          <a:lstStyle/>
          <a:p>
            <a:r>
              <a:rPr lang="en-US" sz="4400" u="sng"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Virtual Field Trips: </a:t>
            </a:r>
            <a:br>
              <a:rPr lang="en-US" sz="4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US" sz="3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Column of the Giants</a:t>
            </a:r>
            <a:r>
              <a:rPr lang="en-US" sz="3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video</a:t>
            </a:r>
            <a:br>
              <a:rPr lang="en-US" sz="3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p>
        </p:txBody>
      </p:sp>
      <p:pic>
        <p:nvPicPr>
          <p:cNvPr id="6" name="Online Media 5" title="Columns of the Giants Virtual Field Trip Navigation Tips">
            <a:hlinkClick r:id="" action="ppaction://media"/>
            <a:extLst>
              <a:ext uri="{FF2B5EF4-FFF2-40B4-BE49-F238E27FC236}">
                <a16:creationId xmlns:a16="http://schemas.microsoft.com/office/drawing/2014/main" id="{46DF492B-3A15-4983-AA7C-3783C7B6F129}"/>
              </a:ext>
            </a:extLst>
          </p:cNvPr>
          <p:cNvPicPr>
            <a:picLocks noGrp="1" noRot="1" noChangeAspect="1"/>
          </p:cNvPicPr>
          <p:nvPr>
            <p:ph sz="half" idx="1"/>
            <a:videoFile r:link="rId1"/>
          </p:nvPr>
        </p:nvPicPr>
        <p:blipFill>
          <a:blip r:embed="rId4"/>
          <a:stretch>
            <a:fillRect/>
          </a:stretch>
        </p:blipFill>
        <p:spPr>
          <a:xfrm>
            <a:off x="656303" y="1572291"/>
            <a:ext cx="8150569" cy="4604672"/>
          </a:xfrm>
          <a:prstGeom prst="rect">
            <a:avLst/>
          </a:prstGeom>
        </p:spPr>
      </p:pic>
      <p:sp>
        <p:nvSpPr>
          <p:cNvPr id="5" name="Title 1">
            <a:extLst>
              <a:ext uri="{FF2B5EF4-FFF2-40B4-BE49-F238E27FC236}">
                <a16:creationId xmlns:a16="http://schemas.microsoft.com/office/drawing/2014/main" id="{A16D6CC2-EACC-4707-9A6D-855251FD5835}"/>
              </a:ext>
            </a:extLst>
          </p:cNvPr>
          <p:cNvSpPr txBox="1">
            <a:spLocks/>
          </p:cNvSpPr>
          <p:nvPr/>
        </p:nvSpPr>
        <p:spPr>
          <a:xfrm>
            <a:off x="1005348" y="136794"/>
            <a:ext cx="10515600" cy="48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a:latin typeface="+mn-lt"/>
              </a:rPr>
              <a:t>“Digital” PCK</a:t>
            </a:r>
            <a:endParaRPr lang="en-US" sz="3200" dirty="0">
              <a:latin typeface="+mn-lt"/>
            </a:endParaRPr>
          </a:p>
        </p:txBody>
      </p:sp>
      <p:sp>
        <p:nvSpPr>
          <p:cNvPr id="7" name="TextBox 6">
            <a:extLst>
              <a:ext uri="{FF2B5EF4-FFF2-40B4-BE49-F238E27FC236}">
                <a16:creationId xmlns:a16="http://schemas.microsoft.com/office/drawing/2014/main" id="{EEBD452E-BA43-4D6D-8B75-4FECACC37A8B}"/>
              </a:ext>
            </a:extLst>
          </p:cNvPr>
          <p:cNvSpPr txBox="1"/>
          <p:nvPr/>
        </p:nvSpPr>
        <p:spPr>
          <a:xfrm>
            <a:off x="8898381" y="713640"/>
            <a:ext cx="3227438" cy="2185214"/>
          </a:xfrm>
          <a:prstGeom prst="rect">
            <a:avLst/>
          </a:prstGeom>
          <a:noFill/>
        </p:spPr>
        <p:txBody>
          <a:bodyPr wrap="square">
            <a:spAutoFit/>
          </a:bodyPr>
          <a:lstStyle/>
          <a:p>
            <a:r>
              <a:rPr lang="en-US" dirty="0"/>
              <a:t>Field trips: virtual</a:t>
            </a:r>
            <a:r>
              <a:rPr lang="en-US" sz="2600" dirty="0"/>
              <a:t> </a:t>
            </a:r>
          </a:p>
          <a:p>
            <a:pPr lvl="1"/>
            <a:r>
              <a:rPr lang="en-US" sz="2200" dirty="0">
                <a:hlinkClick r:id="rId5"/>
              </a:rPr>
              <a:t>AGUs blogosphere trips</a:t>
            </a:r>
            <a:endParaRPr lang="en-US" sz="2200" dirty="0">
              <a:hlinkClick r:id="rId6"/>
            </a:endParaRPr>
          </a:p>
          <a:p>
            <a:pPr lvl="1"/>
            <a:r>
              <a:rPr lang="en-US" sz="2200" dirty="0">
                <a:hlinkClick r:id="rId6"/>
              </a:rPr>
              <a:t>Siccar Point </a:t>
            </a:r>
            <a:endParaRPr lang="en-US" sz="2200" dirty="0"/>
          </a:p>
          <a:p>
            <a:pPr lvl="1"/>
            <a:r>
              <a:rPr lang="en-US" sz="2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Column of the Giants</a:t>
            </a:r>
            <a:r>
              <a:rPr lang="en-US" sz="2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video</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354615D-39A5-42D5-939F-E48365764BF1}"/>
              </a:ext>
            </a:extLst>
          </p:cNvPr>
          <p:cNvSpPr>
            <a:spLocks noGrp="1"/>
          </p:cNvSpPr>
          <p:nvPr>
            <p:ph sz="half" idx="2"/>
          </p:nvPr>
        </p:nvSpPr>
        <p:spPr>
          <a:xfrm>
            <a:off x="238433" y="2087680"/>
            <a:ext cx="5601927" cy="4686746"/>
          </a:xfrm>
        </p:spPr>
        <p:txBody>
          <a:bodyPr>
            <a:normAutofit fontScale="92500" lnSpcReduction="20000"/>
          </a:bodyPr>
          <a:lstStyle/>
          <a:p>
            <a:pPr marL="0" indent="0">
              <a:spcBef>
                <a:spcPts val="0"/>
              </a:spcBef>
              <a:buNone/>
            </a:pPr>
            <a:r>
              <a:rPr lang="en-US" b="1" dirty="0"/>
              <a:t>Apps as Resources</a:t>
            </a:r>
          </a:p>
          <a:p>
            <a:pPr>
              <a:lnSpc>
                <a:spcPct val="100000"/>
              </a:lnSpc>
              <a:spcBef>
                <a:spcPts val="600"/>
              </a:spcBef>
            </a:pPr>
            <a:r>
              <a:rPr lang="en-US" sz="2600" dirty="0"/>
              <a:t>WWW Free Rivers </a:t>
            </a:r>
            <a:r>
              <a:rPr lang="en-US" sz="1800" dirty="0"/>
              <a:t>Android, iPhone, iPad, iPod</a:t>
            </a:r>
          </a:p>
          <a:p>
            <a:pPr>
              <a:lnSpc>
                <a:spcPct val="100000"/>
              </a:lnSpc>
              <a:spcBef>
                <a:spcPts val="600"/>
              </a:spcBef>
            </a:pPr>
            <a:r>
              <a:rPr lang="en-US" sz="2600" i="0" dirty="0">
                <a:solidFill>
                  <a:srgbClr val="3A3A3A"/>
                </a:solidFill>
                <a:effectLst/>
              </a:rPr>
              <a:t>Esri </a:t>
            </a:r>
            <a:r>
              <a:rPr lang="en-US" sz="2600" i="0" dirty="0" err="1">
                <a:solidFill>
                  <a:srgbClr val="3A3A3A"/>
                </a:solidFill>
                <a:effectLst/>
              </a:rPr>
              <a:t>GeoInquiries</a:t>
            </a:r>
            <a:r>
              <a:rPr lang="en-US" sz="2600" i="0" dirty="0">
                <a:solidFill>
                  <a:srgbClr val="3A3A3A"/>
                </a:solidFill>
                <a:effectLst/>
              </a:rPr>
              <a:t> </a:t>
            </a:r>
            <a:r>
              <a:rPr lang="en-US" sz="1800" i="0" dirty="0">
                <a:solidFill>
                  <a:srgbClr val="3A3A3A"/>
                </a:solidFill>
                <a:effectLst/>
              </a:rPr>
              <a:t>Website</a:t>
            </a:r>
          </a:p>
          <a:p>
            <a:pPr algn="l">
              <a:lnSpc>
                <a:spcPct val="100000"/>
              </a:lnSpc>
              <a:spcBef>
                <a:spcPts val="600"/>
              </a:spcBef>
            </a:pPr>
            <a:r>
              <a:rPr lang="en-US" sz="2600" i="0" dirty="0">
                <a:solidFill>
                  <a:srgbClr val="3A3A3A"/>
                </a:solidFill>
                <a:effectLst/>
              </a:rPr>
              <a:t>Stop Disasters! </a:t>
            </a:r>
            <a:r>
              <a:rPr lang="en-US" sz="2600" b="1" i="0" dirty="0">
                <a:solidFill>
                  <a:srgbClr val="3A3A3A"/>
                </a:solidFill>
                <a:effectLst/>
              </a:rPr>
              <a:t> </a:t>
            </a:r>
            <a:r>
              <a:rPr lang="en-US" sz="2000" i="0" dirty="0">
                <a:solidFill>
                  <a:srgbClr val="3A3A3A"/>
                </a:solidFill>
                <a:effectLst/>
              </a:rPr>
              <a:t>Mac, Windows  </a:t>
            </a:r>
            <a:r>
              <a:rPr lang="en-US" sz="1800" b="0" i="0" dirty="0">
                <a:solidFill>
                  <a:srgbClr val="3A3A3A"/>
                </a:solidFill>
                <a:effectLst/>
              </a:rPr>
              <a:t>Slick sim game explores global natural disasters</a:t>
            </a:r>
          </a:p>
          <a:p>
            <a:pPr>
              <a:lnSpc>
                <a:spcPct val="100000"/>
              </a:lnSpc>
              <a:spcBef>
                <a:spcPts val="600"/>
              </a:spcBef>
            </a:pPr>
            <a:r>
              <a:rPr lang="en-US" sz="2600" dirty="0">
                <a:solidFill>
                  <a:srgbClr val="3A3A3A"/>
                </a:solidFill>
              </a:rPr>
              <a:t>NASA</a:t>
            </a:r>
            <a:r>
              <a:rPr lang="en-US" sz="2400" dirty="0">
                <a:solidFill>
                  <a:srgbClr val="3A3A3A"/>
                </a:solidFill>
              </a:rPr>
              <a:t> </a:t>
            </a:r>
            <a:r>
              <a:rPr lang="en-US" sz="1800" dirty="0"/>
              <a:t>iPhone, iPad, iPod </a:t>
            </a:r>
            <a:r>
              <a:rPr lang="en-US" sz="2400" dirty="0">
                <a:solidFill>
                  <a:srgbClr val="3A3A3A"/>
                </a:solidFill>
              </a:rPr>
              <a:t>&amp; </a:t>
            </a:r>
            <a:r>
              <a:rPr lang="en-US" sz="2600" dirty="0">
                <a:solidFill>
                  <a:srgbClr val="3A3A3A"/>
                </a:solidFill>
              </a:rPr>
              <a:t>NASA Global Climate Change</a:t>
            </a:r>
            <a:r>
              <a:rPr lang="en-US" sz="2400" dirty="0">
                <a:solidFill>
                  <a:srgbClr val="3A3A3A"/>
                </a:solidFill>
              </a:rPr>
              <a:t> </a:t>
            </a:r>
            <a:r>
              <a:rPr lang="en-US" sz="1800" dirty="0"/>
              <a:t>website</a:t>
            </a:r>
          </a:p>
          <a:p>
            <a:pPr algn="l"/>
            <a:r>
              <a:rPr lang="en-US" sz="2600" i="0" dirty="0" err="1">
                <a:solidFill>
                  <a:srgbClr val="3A3A3A"/>
                </a:solidFill>
                <a:effectLst/>
              </a:rPr>
              <a:t>EarthViewer</a:t>
            </a:r>
            <a:r>
              <a:rPr lang="en-US" sz="1800" b="1" i="0" dirty="0">
                <a:solidFill>
                  <a:srgbClr val="3A3A3A"/>
                </a:solidFill>
                <a:effectLst/>
              </a:rPr>
              <a:t> </a:t>
            </a:r>
            <a:r>
              <a:rPr lang="en-US" sz="1800" b="0" i="0" dirty="0">
                <a:solidFill>
                  <a:srgbClr val="3A3A3A"/>
                </a:solidFill>
                <a:effectLst/>
              </a:rPr>
              <a:t>iPad, iPhone, iPod Touch, Kindle Fire Deep  geologic history and real science</a:t>
            </a:r>
          </a:p>
          <a:p>
            <a:pPr algn="l"/>
            <a:r>
              <a:rPr lang="en-US" sz="2600" b="0" i="0" dirty="0">
                <a:solidFill>
                  <a:srgbClr val="3A3A3A"/>
                </a:solidFill>
                <a:effectLst/>
              </a:rPr>
              <a:t>Google Earth VR </a:t>
            </a:r>
            <a:r>
              <a:rPr lang="en-US" sz="1900" b="0" i="0" dirty="0">
                <a:solidFill>
                  <a:srgbClr val="3A3A3A"/>
                </a:solidFill>
                <a:effectLst/>
              </a:rPr>
              <a:t>Windows, HTC </a:t>
            </a:r>
            <a:r>
              <a:rPr lang="en-US" sz="1900" b="0" i="0" dirty="0" err="1">
                <a:solidFill>
                  <a:srgbClr val="3A3A3A"/>
                </a:solidFill>
                <a:effectLst/>
              </a:rPr>
              <a:t>Vive</a:t>
            </a:r>
            <a:r>
              <a:rPr lang="en-US" sz="1900" dirty="0">
                <a:solidFill>
                  <a:srgbClr val="3A3A3A"/>
                </a:solidFill>
              </a:rPr>
              <a:t> </a:t>
            </a:r>
            <a:r>
              <a:rPr lang="en-US" sz="1900" b="0" i="0" dirty="0">
                <a:solidFill>
                  <a:srgbClr val="3A3A3A"/>
                </a:solidFill>
                <a:effectLst/>
              </a:rPr>
              <a:t>Explore the world with an incredible new perspective and sense of scale</a:t>
            </a:r>
          </a:p>
          <a:p>
            <a:r>
              <a:rPr lang="en-US" sz="2600" dirty="0"/>
              <a:t>ROCK’D </a:t>
            </a:r>
            <a:r>
              <a:rPr lang="en-US" sz="2100" dirty="0">
                <a:solidFill>
                  <a:srgbClr val="4D5156"/>
                </a:solidFill>
              </a:rPr>
              <a:t>Apps store </a:t>
            </a:r>
            <a:r>
              <a:rPr lang="en-US" sz="2100" dirty="0" err="1">
                <a:solidFill>
                  <a:srgbClr val="4D5156"/>
                </a:solidFill>
              </a:rPr>
              <a:t>Googleplay</a:t>
            </a:r>
            <a:r>
              <a:rPr lang="en-US" sz="2100" dirty="0">
                <a:solidFill>
                  <a:srgbClr val="4D5156"/>
                </a:solidFill>
              </a:rPr>
              <a:t> Curious what you're standing on?</a:t>
            </a:r>
            <a:r>
              <a:rPr lang="en-US" sz="2100" dirty="0"/>
              <a:t> I</a:t>
            </a:r>
            <a:r>
              <a:rPr lang="en-US" sz="2100" dirty="0">
                <a:solidFill>
                  <a:srgbClr val="4D5156"/>
                </a:solidFill>
              </a:rPr>
              <a:t>nstant access to more than 155 geologic maps</a:t>
            </a:r>
            <a:endParaRPr lang="en-US" sz="2100" dirty="0">
              <a:solidFill>
                <a:srgbClr val="3A3A3A"/>
              </a:solidFill>
            </a:endParaRPr>
          </a:p>
          <a:p>
            <a:pPr marL="0" indent="0">
              <a:buNone/>
            </a:pPr>
            <a:endParaRPr lang="en-US" dirty="0"/>
          </a:p>
        </p:txBody>
      </p:sp>
      <p:sp>
        <p:nvSpPr>
          <p:cNvPr id="5" name="Title 1">
            <a:extLst>
              <a:ext uri="{FF2B5EF4-FFF2-40B4-BE49-F238E27FC236}">
                <a16:creationId xmlns:a16="http://schemas.microsoft.com/office/drawing/2014/main" id="{C0330234-DA0F-42FC-B6ED-B6787BCD5392}"/>
              </a:ext>
            </a:extLst>
          </p:cNvPr>
          <p:cNvSpPr txBox="1">
            <a:spLocks/>
          </p:cNvSpPr>
          <p:nvPr/>
        </p:nvSpPr>
        <p:spPr>
          <a:xfrm>
            <a:off x="8121443" y="77048"/>
            <a:ext cx="3832123" cy="48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“Digital” PCK</a:t>
            </a:r>
          </a:p>
        </p:txBody>
      </p:sp>
      <p:sp>
        <p:nvSpPr>
          <p:cNvPr id="7" name="Content Placeholder 3">
            <a:extLst>
              <a:ext uri="{FF2B5EF4-FFF2-40B4-BE49-F238E27FC236}">
                <a16:creationId xmlns:a16="http://schemas.microsoft.com/office/drawing/2014/main" id="{22EC71B3-C568-4A83-968E-840141638853}"/>
              </a:ext>
            </a:extLst>
          </p:cNvPr>
          <p:cNvSpPr txBox="1">
            <a:spLocks/>
          </p:cNvSpPr>
          <p:nvPr/>
        </p:nvSpPr>
        <p:spPr>
          <a:xfrm>
            <a:off x="6270523" y="2193128"/>
            <a:ext cx="5557846" cy="2067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t>Learning Management Systems</a:t>
            </a:r>
          </a:p>
          <a:p>
            <a:pPr lvl="1"/>
            <a:r>
              <a:rPr lang="en-US" dirty="0"/>
              <a:t>To develop course content, tracking student progress, measuring and reporting student performance</a:t>
            </a:r>
            <a:r>
              <a:rPr lang="en-US" sz="2600" dirty="0"/>
              <a:t> </a:t>
            </a:r>
          </a:p>
          <a:p>
            <a:pPr lvl="1"/>
            <a:r>
              <a:rPr lang="en-US" sz="2600" dirty="0"/>
              <a:t>Blackboard, Moodle, Canvas, D2L</a:t>
            </a:r>
          </a:p>
        </p:txBody>
      </p:sp>
      <p:pic>
        <p:nvPicPr>
          <p:cNvPr id="11" name="Picture 10">
            <a:extLst>
              <a:ext uri="{FF2B5EF4-FFF2-40B4-BE49-F238E27FC236}">
                <a16:creationId xmlns:a16="http://schemas.microsoft.com/office/drawing/2014/main" id="{B57D868C-486B-48B2-AF85-F418D5F80DF5}"/>
              </a:ext>
            </a:extLst>
          </p:cNvPr>
          <p:cNvPicPr>
            <a:picLocks noChangeAspect="1"/>
          </p:cNvPicPr>
          <p:nvPr/>
        </p:nvPicPr>
        <p:blipFill>
          <a:blip r:embed="rId2"/>
          <a:stretch>
            <a:fillRect/>
          </a:stretch>
        </p:blipFill>
        <p:spPr>
          <a:xfrm>
            <a:off x="6270523" y="4154933"/>
            <a:ext cx="5447280" cy="2404396"/>
          </a:xfrm>
          <a:prstGeom prst="rect">
            <a:avLst/>
          </a:prstGeom>
        </p:spPr>
      </p:pic>
      <p:pic>
        <p:nvPicPr>
          <p:cNvPr id="3" name="Picture 2">
            <a:extLst>
              <a:ext uri="{FF2B5EF4-FFF2-40B4-BE49-F238E27FC236}">
                <a16:creationId xmlns:a16="http://schemas.microsoft.com/office/drawing/2014/main" id="{A261A0C3-D832-4AB8-8498-3CF342B7C72B}"/>
              </a:ext>
            </a:extLst>
          </p:cNvPr>
          <p:cNvPicPr>
            <a:picLocks noChangeAspect="1"/>
          </p:cNvPicPr>
          <p:nvPr/>
        </p:nvPicPr>
        <p:blipFill>
          <a:blip r:embed="rId3"/>
          <a:stretch>
            <a:fillRect/>
          </a:stretch>
        </p:blipFill>
        <p:spPr>
          <a:xfrm>
            <a:off x="0" y="178221"/>
            <a:ext cx="1600200" cy="1657350"/>
          </a:xfrm>
          <a:prstGeom prst="rect">
            <a:avLst/>
          </a:prstGeom>
        </p:spPr>
      </p:pic>
      <p:pic>
        <p:nvPicPr>
          <p:cNvPr id="10" name="Picture 9">
            <a:extLst>
              <a:ext uri="{FF2B5EF4-FFF2-40B4-BE49-F238E27FC236}">
                <a16:creationId xmlns:a16="http://schemas.microsoft.com/office/drawing/2014/main" id="{79CBB45C-DD9D-4BCD-AC6D-8D9388608482}"/>
              </a:ext>
            </a:extLst>
          </p:cNvPr>
          <p:cNvPicPr>
            <a:picLocks noChangeAspect="1"/>
          </p:cNvPicPr>
          <p:nvPr/>
        </p:nvPicPr>
        <p:blipFill>
          <a:blip r:embed="rId4"/>
          <a:stretch>
            <a:fillRect/>
          </a:stretch>
        </p:blipFill>
        <p:spPr>
          <a:xfrm>
            <a:off x="1653724" y="321096"/>
            <a:ext cx="1457325" cy="1514475"/>
          </a:xfrm>
          <a:prstGeom prst="rect">
            <a:avLst/>
          </a:prstGeom>
        </p:spPr>
      </p:pic>
      <p:pic>
        <p:nvPicPr>
          <p:cNvPr id="13" name="Picture 12">
            <a:extLst>
              <a:ext uri="{FF2B5EF4-FFF2-40B4-BE49-F238E27FC236}">
                <a16:creationId xmlns:a16="http://schemas.microsoft.com/office/drawing/2014/main" id="{D6C7BDFB-C6DF-4A07-95C1-C927FDE7C9FE}"/>
              </a:ext>
            </a:extLst>
          </p:cNvPr>
          <p:cNvPicPr>
            <a:picLocks noChangeAspect="1"/>
          </p:cNvPicPr>
          <p:nvPr/>
        </p:nvPicPr>
        <p:blipFill>
          <a:blip r:embed="rId5"/>
          <a:stretch>
            <a:fillRect/>
          </a:stretch>
        </p:blipFill>
        <p:spPr>
          <a:xfrm>
            <a:off x="3119407" y="321096"/>
            <a:ext cx="1571625" cy="1581150"/>
          </a:xfrm>
          <a:prstGeom prst="rect">
            <a:avLst/>
          </a:prstGeom>
        </p:spPr>
      </p:pic>
      <p:pic>
        <p:nvPicPr>
          <p:cNvPr id="15" name="Picture 14">
            <a:extLst>
              <a:ext uri="{FF2B5EF4-FFF2-40B4-BE49-F238E27FC236}">
                <a16:creationId xmlns:a16="http://schemas.microsoft.com/office/drawing/2014/main" id="{5502A902-5774-477B-988A-E020E1468939}"/>
              </a:ext>
            </a:extLst>
          </p:cNvPr>
          <p:cNvPicPr>
            <a:picLocks noChangeAspect="1"/>
          </p:cNvPicPr>
          <p:nvPr/>
        </p:nvPicPr>
        <p:blipFill>
          <a:blip r:embed="rId6"/>
          <a:stretch>
            <a:fillRect/>
          </a:stretch>
        </p:blipFill>
        <p:spPr>
          <a:xfrm>
            <a:off x="4609528" y="521121"/>
            <a:ext cx="1381125" cy="1314450"/>
          </a:xfrm>
          <a:prstGeom prst="rect">
            <a:avLst/>
          </a:prstGeom>
        </p:spPr>
      </p:pic>
      <p:pic>
        <p:nvPicPr>
          <p:cNvPr id="17" name="Picture 16">
            <a:extLst>
              <a:ext uri="{FF2B5EF4-FFF2-40B4-BE49-F238E27FC236}">
                <a16:creationId xmlns:a16="http://schemas.microsoft.com/office/drawing/2014/main" id="{46C418A6-FC6E-467A-898D-60898E0E530E}"/>
              </a:ext>
            </a:extLst>
          </p:cNvPr>
          <p:cNvPicPr>
            <a:picLocks noChangeAspect="1"/>
          </p:cNvPicPr>
          <p:nvPr/>
        </p:nvPicPr>
        <p:blipFill>
          <a:blip r:embed="rId7"/>
          <a:stretch>
            <a:fillRect/>
          </a:stretch>
        </p:blipFill>
        <p:spPr>
          <a:xfrm>
            <a:off x="5820536" y="302046"/>
            <a:ext cx="1562100" cy="1533525"/>
          </a:xfrm>
          <a:prstGeom prst="rect">
            <a:avLst/>
          </a:prstGeom>
        </p:spPr>
      </p:pic>
      <p:pic>
        <p:nvPicPr>
          <p:cNvPr id="19" name="Picture 18">
            <a:extLst>
              <a:ext uri="{FF2B5EF4-FFF2-40B4-BE49-F238E27FC236}">
                <a16:creationId xmlns:a16="http://schemas.microsoft.com/office/drawing/2014/main" id="{02287EE8-D1C7-4E65-8D47-0984F0A3A23B}"/>
              </a:ext>
            </a:extLst>
          </p:cNvPr>
          <p:cNvPicPr>
            <a:picLocks noChangeAspect="1"/>
          </p:cNvPicPr>
          <p:nvPr/>
        </p:nvPicPr>
        <p:blipFill>
          <a:blip r:embed="rId8"/>
          <a:stretch>
            <a:fillRect/>
          </a:stretch>
        </p:blipFill>
        <p:spPr>
          <a:xfrm>
            <a:off x="7400519" y="493597"/>
            <a:ext cx="1247775" cy="1266825"/>
          </a:xfrm>
          <a:prstGeom prst="rect">
            <a:avLst/>
          </a:prstGeom>
        </p:spPr>
      </p:pic>
      <p:pic>
        <p:nvPicPr>
          <p:cNvPr id="21" name="Picture 20">
            <a:extLst>
              <a:ext uri="{FF2B5EF4-FFF2-40B4-BE49-F238E27FC236}">
                <a16:creationId xmlns:a16="http://schemas.microsoft.com/office/drawing/2014/main" id="{12E5AF74-AB81-47B4-9166-343F115B2BCA}"/>
              </a:ext>
            </a:extLst>
          </p:cNvPr>
          <p:cNvPicPr>
            <a:picLocks noChangeAspect="1"/>
          </p:cNvPicPr>
          <p:nvPr/>
        </p:nvPicPr>
        <p:blipFill>
          <a:blip r:embed="rId9"/>
          <a:stretch>
            <a:fillRect/>
          </a:stretch>
        </p:blipFill>
        <p:spPr>
          <a:xfrm>
            <a:off x="8835088" y="732653"/>
            <a:ext cx="2514069" cy="717167"/>
          </a:xfrm>
          <a:prstGeom prst="rect">
            <a:avLst/>
          </a:prstGeom>
        </p:spPr>
      </p:pic>
    </p:spTree>
    <p:extLst>
      <p:ext uri="{BB962C8B-B14F-4D97-AF65-F5344CB8AC3E}">
        <p14:creationId xmlns:p14="http://schemas.microsoft.com/office/powerpoint/2010/main" val="41876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E8A6A4-FB3E-42FB-A897-7A0B27D3D995}"/>
              </a:ext>
            </a:extLst>
          </p:cNvPr>
          <p:cNvSpPr txBox="1">
            <a:spLocks/>
          </p:cNvSpPr>
          <p:nvPr/>
        </p:nvSpPr>
        <p:spPr>
          <a:xfrm>
            <a:off x="8121443" y="77048"/>
            <a:ext cx="3832123" cy="48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dirty="0">
                <a:latin typeface="+mn-lt"/>
              </a:rPr>
              <a:t>“Digital” PCK</a:t>
            </a:r>
          </a:p>
        </p:txBody>
      </p:sp>
      <p:sp>
        <p:nvSpPr>
          <p:cNvPr id="9" name="Content Placeholder 3">
            <a:extLst>
              <a:ext uri="{FF2B5EF4-FFF2-40B4-BE49-F238E27FC236}">
                <a16:creationId xmlns:a16="http://schemas.microsoft.com/office/drawing/2014/main" id="{FD7AB011-D153-4AC3-8AAD-8D048351B476}"/>
              </a:ext>
            </a:extLst>
          </p:cNvPr>
          <p:cNvSpPr>
            <a:spLocks noGrp="1"/>
          </p:cNvSpPr>
          <p:nvPr>
            <p:ph sz="half" idx="2"/>
          </p:nvPr>
        </p:nvSpPr>
        <p:spPr>
          <a:xfrm>
            <a:off x="238434" y="162021"/>
            <a:ext cx="6408172" cy="2345206"/>
          </a:xfrm>
        </p:spPr>
        <p:txBody>
          <a:bodyPr>
            <a:normAutofit/>
          </a:bodyPr>
          <a:lstStyle/>
          <a:p>
            <a:pPr marL="0" indent="0">
              <a:buNone/>
            </a:pPr>
            <a:r>
              <a:rPr lang="en-US" sz="3000" b="1" dirty="0"/>
              <a:t>Augmented reality resources </a:t>
            </a:r>
          </a:p>
          <a:p>
            <a:pPr algn="r"/>
            <a:r>
              <a:rPr lang="en-US" dirty="0"/>
              <a:t>Sandbox </a:t>
            </a:r>
            <a:r>
              <a:rPr lang="en-US" sz="2000" dirty="0"/>
              <a:t>news.stonybrook.edu</a:t>
            </a:r>
          </a:p>
          <a:p>
            <a:endParaRPr lang="en-US" sz="2400" dirty="0"/>
          </a:p>
          <a:p>
            <a:endParaRPr lang="en-US" sz="2400" dirty="0"/>
          </a:p>
        </p:txBody>
      </p:sp>
      <p:pic>
        <p:nvPicPr>
          <p:cNvPr id="4" name="Online Media 3" title="New Augmented Reality Sandbox Mesmerizes  and Demonstrates Hydrology in Action">
            <a:hlinkClick r:id="" action="ppaction://media"/>
            <a:extLst>
              <a:ext uri="{FF2B5EF4-FFF2-40B4-BE49-F238E27FC236}">
                <a16:creationId xmlns:a16="http://schemas.microsoft.com/office/drawing/2014/main" id="{CB7F8265-3BFF-403A-A647-5708E8FEAA2E}"/>
              </a:ext>
            </a:extLst>
          </p:cNvPr>
          <p:cNvPicPr>
            <a:picLocks noRot="1" noChangeAspect="1"/>
          </p:cNvPicPr>
          <p:nvPr>
            <a:videoFile r:link="rId1"/>
          </p:nvPr>
        </p:nvPicPr>
        <p:blipFill>
          <a:blip r:embed="rId3"/>
          <a:stretch>
            <a:fillRect/>
          </a:stretch>
        </p:blipFill>
        <p:spPr>
          <a:xfrm>
            <a:off x="1207212" y="1435964"/>
            <a:ext cx="8822127" cy="4984501"/>
          </a:xfrm>
          <a:prstGeom prst="rect">
            <a:avLst/>
          </a:prstGeom>
        </p:spPr>
      </p:pic>
    </p:spTree>
    <p:extLst>
      <p:ext uri="{BB962C8B-B14F-4D97-AF65-F5344CB8AC3E}">
        <p14:creationId xmlns:p14="http://schemas.microsoft.com/office/powerpoint/2010/main" val="35003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Introducing GeoXplorer">
            <a:hlinkClick r:id="" action="ppaction://media"/>
            <a:extLst>
              <a:ext uri="{FF2B5EF4-FFF2-40B4-BE49-F238E27FC236}">
                <a16:creationId xmlns:a16="http://schemas.microsoft.com/office/drawing/2014/main" id="{036B92B2-2E02-4DDD-94A9-D075232B3640}"/>
              </a:ext>
            </a:extLst>
          </p:cNvPr>
          <p:cNvPicPr>
            <a:picLocks noRot="1" noChangeAspect="1"/>
          </p:cNvPicPr>
          <p:nvPr>
            <a:videoFile r:link="rId1"/>
          </p:nvPr>
        </p:nvPicPr>
        <p:blipFill>
          <a:blip r:embed="rId3"/>
          <a:stretch>
            <a:fillRect/>
          </a:stretch>
        </p:blipFill>
        <p:spPr>
          <a:xfrm>
            <a:off x="3372465" y="916103"/>
            <a:ext cx="7485152" cy="5779876"/>
          </a:xfrm>
          <a:prstGeom prst="rect">
            <a:avLst/>
          </a:prstGeom>
        </p:spPr>
      </p:pic>
      <p:sp>
        <p:nvSpPr>
          <p:cNvPr id="7" name="Title 1">
            <a:extLst>
              <a:ext uri="{FF2B5EF4-FFF2-40B4-BE49-F238E27FC236}">
                <a16:creationId xmlns:a16="http://schemas.microsoft.com/office/drawing/2014/main" id="{09E8A6A4-FB3E-42FB-A897-7A0B27D3D995}"/>
              </a:ext>
            </a:extLst>
          </p:cNvPr>
          <p:cNvSpPr txBox="1">
            <a:spLocks/>
          </p:cNvSpPr>
          <p:nvPr/>
        </p:nvSpPr>
        <p:spPr>
          <a:xfrm>
            <a:off x="8121443" y="77048"/>
            <a:ext cx="3832123" cy="48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dirty="0">
                <a:latin typeface="+mn-lt"/>
              </a:rPr>
              <a:t>“Digital” PCK</a:t>
            </a:r>
          </a:p>
        </p:txBody>
      </p:sp>
      <p:sp>
        <p:nvSpPr>
          <p:cNvPr id="9" name="Content Placeholder 3">
            <a:extLst>
              <a:ext uri="{FF2B5EF4-FFF2-40B4-BE49-F238E27FC236}">
                <a16:creationId xmlns:a16="http://schemas.microsoft.com/office/drawing/2014/main" id="{FD7AB011-D153-4AC3-8AAD-8D048351B476}"/>
              </a:ext>
            </a:extLst>
          </p:cNvPr>
          <p:cNvSpPr>
            <a:spLocks noGrp="1"/>
          </p:cNvSpPr>
          <p:nvPr>
            <p:ph sz="half" idx="2"/>
          </p:nvPr>
        </p:nvSpPr>
        <p:spPr>
          <a:xfrm>
            <a:off x="238434" y="162021"/>
            <a:ext cx="6408172" cy="2345206"/>
          </a:xfrm>
        </p:spPr>
        <p:txBody>
          <a:bodyPr>
            <a:normAutofit/>
          </a:bodyPr>
          <a:lstStyle/>
          <a:p>
            <a:pPr marL="0" indent="0">
              <a:buNone/>
            </a:pPr>
            <a:r>
              <a:rPr lang="en-US" sz="3000" b="1" dirty="0"/>
              <a:t>Augmented reality resources </a:t>
            </a:r>
          </a:p>
          <a:p>
            <a:r>
              <a:rPr lang="en-US" dirty="0" err="1">
                <a:hlinkClick r:id="rId4"/>
              </a:rPr>
              <a:t>GeoXplorer</a:t>
            </a:r>
            <a:r>
              <a:rPr lang="en-US" dirty="0">
                <a:hlinkClick r:id="rId4"/>
              </a:rPr>
              <a:t> app</a:t>
            </a:r>
            <a:endParaRPr lang="en-US" dirty="0"/>
          </a:p>
          <a:p>
            <a:pPr marL="0" indent="0">
              <a:buNone/>
            </a:pPr>
            <a:r>
              <a:rPr lang="en-US" sz="2000" dirty="0"/>
              <a:t>   Wash. Univ (St. Louis)</a:t>
            </a:r>
          </a:p>
          <a:p>
            <a:endParaRPr lang="en-US" sz="2400" dirty="0"/>
          </a:p>
          <a:p>
            <a:endParaRPr lang="en-US" sz="2400" dirty="0"/>
          </a:p>
        </p:txBody>
      </p:sp>
    </p:spTree>
    <p:extLst>
      <p:ext uri="{BB962C8B-B14F-4D97-AF65-F5344CB8AC3E}">
        <p14:creationId xmlns:p14="http://schemas.microsoft.com/office/powerpoint/2010/main" val="35201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5"/>
                </p:tgtEl>
              </p:cMediaNode>
            </p:vide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5"/>
                                        </p:tgtEl>
                                      </p:cBhvr>
                                    </p:cmd>
                                  </p:childTnLst>
                                </p:cTn>
                              </p:par>
                            </p:childTnLst>
                          </p:cTn>
                        </p:par>
                      </p:childTnLst>
                    </p:cTn>
                  </p:par>
                </p:childTnLst>
              </p:cTn>
              <p:nextCondLst>
                <p:cond evt="onClick" delay="0">
                  <p:tgtEl>
                    <p:spTgt spid="5"/>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8B95-CBF6-4D41-8623-1E3EC5FF735F}"/>
              </a:ext>
            </a:extLst>
          </p:cNvPr>
          <p:cNvSpPr>
            <a:spLocks noGrp="1"/>
          </p:cNvSpPr>
          <p:nvPr>
            <p:ph type="title"/>
          </p:nvPr>
        </p:nvSpPr>
        <p:spPr>
          <a:xfrm>
            <a:off x="402791" y="62824"/>
            <a:ext cx="4146754" cy="1507630"/>
          </a:xfrm>
        </p:spPr>
        <p:txBody>
          <a:bodyPr>
            <a:noAutofit/>
          </a:bodyPr>
          <a:lstStyle/>
          <a:p>
            <a:r>
              <a:rPr lang="en-US" sz="3200" b="1" dirty="0">
                <a:latin typeface="+mn-lt"/>
              </a:rPr>
              <a:t>Digital Equipment resources for use in  the field</a:t>
            </a:r>
          </a:p>
        </p:txBody>
      </p:sp>
      <p:sp>
        <p:nvSpPr>
          <p:cNvPr id="3" name="Content Placeholder 2">
            <a:extLst>
              <a:ext uri="{FF2B5EF4-FFF2-40B4-BE49-F238E27FC236}">
                <a16:creationId xmlns:a16="http://schemas.microsoft.com/office/drawing/2014/main" id="{3D8E8DCD-9DDD-4389-AEF9-09D8F7C5A823}"/>
              </a:ext>
            </a:extLst>
          </p:cNvPr>
          <p:cNvSpPr>
            <a:spLocks noGrp="1"/>
          </p:cNvSpPr>
          <p:nvPr>
            <p:ph sz="half" idx="1"/>
          </p:nvPr>
        </p:nvSpPr>
        <p:spPr>
          <a:xfrm>
            <a:off x="271343" y="1581896"/>
            <a:ext cx="4146754" cy="3493627"/>
          </a:xfrm>
        </p:spPr>
        <p:txBody>
          <a:bodyPr>
            <a:normAutofit fontScale="92500" lnSpcReduction="20000"/>
          </a:bodyPr>
          <a:lstStyle/>
          <a:p>
            <a:r>
              <a:rPr lang="en-US" sz="2600" dirty="0">
                <a:solidFill>
                  <a:srgbClr val="333333"/>
                </a:solidFill>
              </a:rPr>
              <a:t>Smartphones &amp; iPads (with built in accelerometers, gyroscopes, and magnetometers)</a:t>
            </a:r>
          </a:p>
          <a:p>
            <a:r>
              <a:rPr lang="en-US" sz="2600" dirty="0">
                <a:solidFill>
                  <a:srgbClr val="333333"/>
                </a:solidFill>
              </a:rPr>
              <a:t>Apps (</a:t>
            </a:r>
            <a:r>
              <a:rPr lang="en-US" sz="2600" dirty="0" err="1">
                <a:solidFill>
                  <a:srgbClr val="333333"/>
                </a:solidFill>
              </a:rPr>
              <a:t>Fieldmove</a:t>
            </a:r>
            <a:r>
              <a:rPr lang="en-US" sz="2600" dirty="0">
                <a:solidFill>
                  <a:srgbClr val="333333"/>
                </a:solidFill>
              </a:rPr>
              <a:t> </a:t>
            </a:r>
            <a:r>
              <a:rPr lang="en-US" sz="2600" dirty="0" err="1">
                <a:solidFill>
                  <a:srgbClr val="333333"/>
                </a:solidFill>
              </a:rPr>
              <a:t>Clino</a:t>
            </a:r>
            <a:r>
              <a:rPr lang="en-US" sz="2600" dirty="0">
                <a:solidFill>
                  <a:srgbClr val="333333"/>
                </a:solidFill>
              </a:rPr>
              <a:t>, </a:t>
            </a:r>
            <a:r>
              <a:rPr lang="en-US" sz="2600" dirty="0" err="1">
                <a:solidFill>
                  <a:srgbClr val="333333"/>
                </a:solidFill>
              </a:rPr>
              <a:t>Stereonet</a:t>
            </a:r>
            <a:r>
              <a:rPr lang="en-US" sz="2600" dirty="0">
                <a:solidFill>
                  <a:srgbClr val="333333"/>
                </a:solidFill>
              </a:rPr>
              <a:t> Mobile)</a:t>
            </a:r>
          </a:p>
          <a:p>
            <a:r>
              <a:rPr lang="en-US" sz="2600" b="0" i="0" dirty="0">
                <a:solidFill>
                  <a:srgbClr val="333333"/>
                </a:solidFill>
                <a:effectLst/>
              </a:rPr>
              <a:t>Drones (for high res imagery)</a:t>
            </a:r>
          </a:p>
          <a:p>
            <a:r>
              <a:rPr lang="en-US" sz="2600" b="0" i="0" dirty="0">
                <a:solidFill>
                  <a:srgbClr val="333333"/>
                </a:solidFill>
                <a:effectLst/>
              </a:rPr>
              <a:t>Digital outcrop models assembled with LIDAR and/or photogrammetry </a:t>
            </a:r>
          </a:p>
          <a:p>
            <a:pPr algn="l"/>
            <a:r>
              <a:rPr lang="en-US" sz="2600" dirty="0">
                <a:solidFill>
                  <a:srgbClr val="0A0A0A"/>
                </a:solidFill>
              </a:rPr>
              <a:t>P</a:t>
            </a:r>
            <a:r>
              <a:rPr lang="en-US" sz="2600" b="0" i="0" dirty="0">
                <a:solidFill>
                  <a:srgbClr val="0A0A0A"/>
                </a:solidFill>
                <a:effectLst/>
              </a:rPr>
              <a:t>int-sized seismometers</a:t>
            </a:r>
          </a:p>
          <a:p>
            <a:pPr algn="l"/>
            <a:endParaRPr lang="en-US" b="0" i="0" dirty="0">
              <a:solidFill>
                <a:srgbClr val="333333"/>
              </a:solidFill>
              <a:effectLst/>
              <a:latin typeface="Raleway"/>
            </a:endParaRPr>
          </a:p>
        </p:txBody>
      </p:sp>
      <p:sp>
        <p:nvSpPr>
          <p:cNvPr id="4" name="Content Placeholder 3">
            <a:extLst>
              <a:ext uri="{FF2B5EF4-FFF2-40B4-BE49-F238E27FC236}">
                <a16:creationId xmlns:a16="http://schemas.microsoft.com/office/drawing/2014/main" id="{447DC832-61DE-4DC7-BBF1-242AF91FD90C}"/>
              </a:ext>
            </a:extLst>
          </p:cNvPr>
          <p:cNvSpPr>
            <a:spLocks noGrp="1"/>
          </p:cNvSpPr>
          <p:nvPr>
            <p:ph sz="half" idx="2"/>
          </p:nvPr>
        </p:nvSpPr>
        <p:spPr>
          <a:xfrm>
            <a:off x="7165255" y="831924"/>
            <a:ext cx="4788311" cy="4351338"/>
          </a:xfrm>
        </p:spPr>
        <p:txBody>
          <a:bodyPr>
            <a:normAutofit fontScale="92500" lnSpcReduction="20000"/>
          </a:bodyPr>
          <a:lstStyle/>
          <a:p>
            <a:pPr marL="0" indent="0">
              <a:buNone/>
            </a:pPr>
            <a:r>
              <a:rPr lang="en-US" sz="2600" dirty="0">
                <a:solidFill>
                  <a:srgbClr val="333333"/>
                </a:solidFill>
              </a:rPr>
              <a:t>“These new tools have encouraged the development of new approaches to field mapping and data collection, including the use of digital compasses to measure geologic features, crowdsourcing field data collection, and the assembly and analyses of very large field datasets.” </a:t>
            </a:r>
            <a:r>
              <a:rPr lang="en-US" sz="1900" dirty="0">
                <a:solidFill>
                  <a:srgbClr val="333333"/>
                </a:solidFill>
              </a:rPr>
              <a:t>S. </a:t>
            </a:r>
            <a:r>
              <a:rPr lang="en-US" sz="1900" dirty="0" err="1">
                <a:solidFill>
                  <a:srgbClr val="333333"/>
                </a:solidFill>
              </a:rPr>
              <a:t>Whitmeyer</a:t>
            </a:r>
            <a:r>
              <a:rPr lang="en-US" sz="1900" dirty="0">
                <a:solidFill>
                  <a:srgbClr val="333333"/>
                </a:solidFill>
              </a:rPr>
              <a:t> 2018</a:t>
            </a:r>
          </a:p>
          <a:p>
            <a:pPr marL="0" indent="0">
              <a:buNone/>
            </a:pPr>
            <a:endParaRPr lang="en-US" sz="1900" dirty="0"/>
          </a:p>
        </p:txBody>
      </p:sp>
      <p:pic>
        <p:nvPicPr>
          <p:cNvPr id="2054" name="Picture 6">
            <a:extLst>
              <a:ext uri="{FF2B5EF4-FFF2-40B4-BE49-F238E27FC236}">
                <a16:creationId xmlns:a16="http://schemas.microsoft.com/office/drawing/2014/main" id="{BE137D29-338C-40EA-9C8C-A269A05E9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640" y="2253791"/>
            <a:ext cx="2329085" cy="34936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B01303-2893-4AFE-B226-A1E1CFE4C37B}"/>
              </a:ext>
            </a:extLst>
          </p:cNvPr>
          <p:cNvSpPr txBox="1"/>
          <p:nvPr/>
        </p:nvSpPr>
        <p:spPr>
          <a:xfrm>
            <a:off x="76200" y="6045096"/>
            <a:ext cx="6998945" cy="1107996"/>
          </a:xfrm>
          <a:prstGeom prst="rect">
            <a:avLst/>
          </a:prstGeom>
          <a:noFill/>
        </p:spPr>
        <p:txBody>
          <a:bodyPr wrap="square">
            <a:spAutoFit/>
          </a:bodyPr>
          <a:lstStyle/>
          <a:p>
            <a:r>
              <a:rPr lang="en-US" sz="1600" dirty="0"/>
              <a:t>https://www.jsg.utexas.edu/news/2018/12/technology-in-the-field/; </a:t>
            </a:r>
            <a:r>
              <a:rPr lang="en-US" sz="1600" b="0" i="0" dirty="0">
                <a:solidFill>
                  <a:srgbClr val="333333"/>
                </a:solidFill>
                <a:effectLst/>
                <a:latin typeface="Raleway"/>
              </a:rPr>
              <a:t>S. </a:t>
            </a:r>
            <a:r>
              <a:rPr lang="en-US" sz="1600" b="0" i="0" dirty="0" err="1">
                <a:solidFill>
                  <a:srgbClr val="333333"/>
                </a:solidFill>
                <a:effectLst/>
                <a:latin typeface="Raleway"/>
              </a:rPr>
              <a:t>Whitmeyer</a:t>
            </a:r>
            <a:r>
              <a:rPr lang="en-US" sz="1600" b="0" i="0" dirty="0">
                <a:solidFill>
                  <a:srgbClr val="333333"/>
                </a:solidFill>
                <a:effectLst/>
                <a:latin typeface="Raleway"/>
              </a:rPr>
              <a:t>, James Madison Univ, </a:t>
            </a:r>
            <a:r>
              <a:rPr lang="en-US" sz="1600" b="0" i="0" dirty="0">
                <a:solidFill>
                  <a:srgbClr val="333333"/>
                </a:solidFill>
                <a:effectLst/>
              </a:rPr>
              <a:t>Modern Approaches to Digital Technologies for fieldwork </a:t>
            </a:r>
            <a:r>
              <a:rPr lang="en-US" sz="1600" b="0" i="0" dirty="0">
                <a:solidFill>
                  <a:srgbClr val="333333"/>
                </a:solidFill>
                <a:effectLst/>
                <a:latin typeface="Raleway"/>
              </a:rPr>
              <a:t>SERC: 2018 </a:t>
            </a:r>
            <a:endParaRPr lang="en-US" sz="1600" dirty="0"/>
          </a:p>
          <a:p>
            <a:endParaRPr lang="en-US" dirty="0"/>
          </a:p>
        </p:txBody>
      </p:sp>
      <p:pic>
        <p:nvPicPr>
          <p:cNvPr id="2056" name="Picture 8" descr="Figure">
            <a:extLst>
              <a:ext uri="{FF2B5EF4-FFF2-40B4-BE49-F238E27FC236}">
                <a16:creationId xmlns:a16="http://schemas.microsoft.com/office/drawing/2014/main" id="{D34DC50F-3B11-436B-B2A8-9A9AA425B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688" y="3429000"/>
            <a:ext cx="4855996" cy="311614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DA4B474-DBA1-471B-8E50-B1CFCC4B7448}"/>
              </a:ext>
            </a:extLst>
          </p:cNvPr>
          <p:cNvSpPr txBox="1">
            <a:spLocks/>
          </p:cNvSpPr>
          <p:nvPr/>
        </p:nvSpPr>
        <p:spPr>
          <a:xfrm>
            <a:off x="8121443" y="77048"/>
            <a:ext cx="3832123" cy="48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latin typeface="+mn-lt"/>
              </a:rPr>
              <a:t>“Digital” PCK</a:t>
            </a:r>
          </a:p>
        </p:txBody>
      </p:sp>
      <p:pic>
        <p:nvPicPr>
          <p:cNvPr id="2050" name="Picture 2">
            <a:extLst>
              <a:ext uri="{FF2B5EF4-FFF2-40B4-BE49-F238E27FC236}">
                <a16:creationId xmlns:a16="http://schemas.microsoft.com/office/drawing/2014/main" id="{A473BE41-F99F-4612-827C-14323EC2F0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38288">
            <a:off x="4732239" y="488290"/>
            <a:ext cx="2250322" cy="135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Visualizing Geology in the Field with Augmented Reality">
            <a:hlinkClick r:id="" action="ppaction://media"/>
            <a:extLst>
              <a:ext uri="{FF2B5EF4-FFF2-40B4-BE49-F238E27FC236}">
                <a16:creationId xmlns:a16="http://schemas.microsoft.com/office/drawing/2014/main" id="{B111AAF1-BFEF-4475-B7BF-B7C967E550D1}"/>
              </a:ext>
            </a:extLst>
          </p:cNvPr>
          <p:cNvPicPr>
            <a:picLocks noGrp="1" noRot="1" noChangeAspect="1"/>
          </p:cNvPicPr>
          <p:nvPr>
            <p:ph sz="half" idx="1"/>
            <a:videoFile r:link="rId1"/>
          </p:nvPr>
        </p:nvPicPr>
        <p:blipFill>
          <a:blip r:embed="rId3"/>
          <a:stretch>
            <a:fillRect/>
          </a:stretch>
        </p:blipFill>
        <p:spPr>
          <a:xfrm>
            <a:off x="3657599" y="1319213"/>
            <a:ext cx="8320548" cy="4700702"/>
          </a:xfrm>
          <a:prstGeom prst="rect">
            <a:avLst/>
          </a:prstGeom>
        </p:spPr>
      </p:pic>
      <p:sp>
        <p:nvSpPr>
          <p:cNvPr id="6" name="Title 1">
            <a:extLst>
              <a:ext uri="{FF2B5EF4-FFF2-40B4-BE49-F238E27FC236}">
                <a16:creationId xmlns:a16="http://schemas.microsoft.com/office/drawing/2014/main" id="{AB033C67-F59F-4532-847B-56509636ABD4}"/>
              </a:ext>
            </a:extLst>
          </p:cNvPr>
          <p:cNvSpPr txBox="1">
            <a:spLocks/>
          </p:cNvSpPr>
          <p:nvPr/>
        </p:nvSpPr>
        <p:spPr>
          <a:xfrm>
            <a:off x="8121443" y="77048"/>
            <a:ext cx="3832123" cy="48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dirty="0">
                <a:latin typeface="+mn-lt"/>
              </a:rPr>
              <a:t>“Digital” PCK</a:t>
            </a:r>
          </a:p>
        </p:txBody>
      </p:sp>
      <p:sp>
        <p:nvSpPr>
          <p:cNvPr id="7" name="TextBox 6">
            <a:extLst>
              <a:ext uri="{FF2B5EF4-FFF2-40B4-BE49-F238E27FC236}">
                <a16:creationId xmlns:a16="http://schemas.microsoft.com/office/drawing/2014/main" id="{AC2D0D9E-961A-4DF8-A0B8-60F3F44C8884}"/>
              </a:ext>
            </a:extLst>
          </p:cNvPr>
          <p:cNvSpPr txBox="1"/>
          <p:nvPr/>
        </p:nvSpPr>
        <p:spPr>
          <a:xfrm>
            <a:off x="238434" y="226992"/>
            <a:ext cx="5198765" cy="892552"/>
          </a:xfrm>
          <a:prstGeom prst="rect">
            <a:avLst/>
          </a:prstGeom>
          <a:noFill/>
        </p:spPr>
        <p:txBody>
          <a:bodyPr wrap="square">
            <a:spAutoFit/>
          </a:bodyPr>
          <a:lstStyle/>
          <a:p>
            <a:r>
              <a:rPr lang="en-US" sz="2800" b="1" dirty="0"/>
              <a:t>Augmented Reality in the field </a:t>
            </a:r>
            <a:r>
              <a:rPr lang="en-US" sz="2400" dirty="0"/>
              <a:t>(</a:t>
            </a:r>
            <a:r>
              <a:rPr lang="en-US" sz="2400" dirty="0">
                <a:hlinkClick r:id="rId4"/>
              </a:rPr>
              <a:t>video</a:t>
            </a:r>
            <a:r>
              <a:rPr lang="en-US" sz="2400" dirty="0"/>
              <a:t>) Norwegian Univ of Sci &amp; Tech </a:t>
            </a:r>
          </a:p>
        </p:txBody>
      </p:sp>
      <p:pic>
        <p:nvPicPr>
          <p:cNvPr id="9" name="Picture 8">
            <a:extLst>
              <a:ext uri="{FF2B5EF4-FFF2-40B4-BE49-F238E27FC236}">
                <a16:creationId xmlns:a16="http://schemas.microsoft.com/office/drawing/2014/main" id="{A9CD6034-4F2F-4C1C-8FAD-0B77EEF261DA}"/>
              </a:ext>
            </a:extLst>
          </p:cNvPr>
          <p:cNvPicPr>
            <a:picLocks noChangeAspect="1"/>
          </p:cNvPicPr>
          <p:nvPr/>
        </p:nvPicPr>
        <p:blipFill>
          <a:blip r:embed="rId5"/>
          <a:stretch>
            <a:fillRect/>
          </a:stretch>
        </p:blipFill>
        <p:spPr>
          <a:xfrm>
            <a:off x="471989" y="1319213"/>
            <a:ext cx="1497918" cy="1952242"/>
          </a:xfrm>
          <a:prstGeom prst="rect">
            <a:avLst/>
          </a:prstGeom>
        </p:spPr>
      </p:pic>
      <p:pic>
        <p:nvPicPr>
          <p:cNvPr id="10" name="Picture 9">
            <a:extLst>
              <a:ext uri="{FF2B5EF4-FFF2-40B4-BE49-F238E27FC236}">
                <a16:creationId xmlns:a16="http://schemas.microsoft.com/office/drawing/2014/main" id="{550A9E17-F0C6-4987-904E-4A564A97C3A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t="18531"/>
          <a:stretch/>
        </p:blipFill>
        <p:spPr>
          <a:xfrm>
            <a:off x="213853" y="3586546"/>
            <a:ext cx="3247159" cy="1954930"/>
          </a:xfrm>
          <a:prstGeom prst="rect">
            <a:avLst/>
          </a:prstGeom>
        </p:spPr>
      </p:pic>
    </p:spTree>
    <p:extLst>
      <p:ext uri="{BB962C8B-B14F-4D97-AF65-F5344CB8AC3E}">
        <p14:creationId xmlns:p14="http://schemas.microsoft.com/office/powerpoint/2010/main" val="7552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D30D82-A2A3-4B67-A670-38EEDB89889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Lst>
          </a:blip>
          <a:srcRect r="57132"/>
          <a:stretch/>
        </p:blipFill>
        <p:spPr>
          <a:xfrm>
            <a:off x="8185024" y="10"/>
            <a:ext cx="4006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a:extLst>
              <a:ext uri="{FF2B5EF4-FFF2-40B4-BE49-F238E27FC236}">
                <a16:creationId xmlns:a16="http://schemas.microsoft.com/office/drawing/2014/main" id="{666068FC-83E0-4C83-96F6-967BE9A2792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Lst>
          </a:blip>
          <a:srcRect l="36237" r="21806"/>
          <a:stretch/>
        </p:blipFill>
        <p:spPr>
          <a:xfrm>
            <a:off x="8270240" y="3574288"/>
            <a:ext cx="3921760"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9B7A9E-DB4B-467C-8791-0F8DDC5B2FA1}"/>
              </a:ext>
            </a:extLst>
          </p:cNvPr>
          <p:cNvSpPr>
            <a:spLocks noGrp="1"/>
          </p:cNvSpPr>
          <p:nvPr>
            <p:ph type="title"/>
          </p:nvPr>
        </p:nvSpPr>
        <p:spPr>
          <a:xfrm>
            <a:off x="1697489" y="6278671"/>
            <a:ext cx="7998841" cy="378761"/>
          </a:xfrm>
        </p:spPr>
        <p:txBody>
          <a:bodyPr>
            <a:normAutofit fontScale="90000"/>
          </a:bodyPr>
          <a:lstStyle/>
          <a:p>
            <a:r>
              <a:rPr lang="en-US" sz="2400" dirty="0"/>
              <a:t>K.L. Gunderson, R. C. Holmes, &amp; J. Loisel, GSA Today, 2019</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B182E8F-D751-4C25-9588-52CBC0C1CEDE}"/>
              </a:ext>
            </a:extLst>
          </p:cNvPr>
          <p:cNvSpPr>
            <a:spLocks noGrp="1"/>
          </p:cNvSpPr>
          <p:nvPr>
            <p:ph idx="1"/>
          </p:nvPr>
        </p:nvSpPr>
        <p:spPr>
          <a:xfrm>
            <a:off x="186183" y="843114"/>
            <a:ext cx="8470916" cy="5992510"/>
          </a:xfrm>
        </p:spPr>
        <p:txBody>
          <a:bodyPr>
            <a:normAutofit fontScale="32500" lnSpcReduction="20000"/>
          </a:bodyPr>
          <a:lstStyle/>
          <a:p>
            <a:pPr marL="0" indent="0">
              <a:lnSpc>
                <a:spcPct val="170000"/>
              </a:lnSpc>
              <a:buNone/>
            </a:pPr>
            <a:r>
              <a:rPr lang="en-US" sz="6800" dirty="0"/>
              <a:t>Paradoxically, despite the need for digital comprehension and capability, the most important functional knowledge and skills that any geoscientist should possess will likely remain the same. These include a deep understanding of fundamental Earth processes, an ability to creatively integrate data from various sources, the clarity to communicate difficult concepts, and a passion for their work. </a:t>
            </a:r>
          </a:p>
          <a:p>
            <a:pPr marL="0" indent="0">
              <a:lnSpc>
                <a:spcPct val="170000"/>
              </a:lnSpc>
              <a:buNone/>
            </a:pPr>
            <a:r>
              <a:rPr lang="en-US" sz="6800" dirty="0"/>
              <a:t>Technological dexterity will certainly bring additional value to our field, but we believe it will be the combination of deep fundamental geoscience knowledge and digital fluency that will be the foundation for the next era of geoscience innovation and discovery.</a:t>
            </a:r>
          </a:p>
          <a:p>
            <a:endParaRPr lang="en-US" sz="1600" dirty="0"/>
          </a:p>
        </p:txBody>
      </p:sp>
      <p:sp>
        <p:nvSpPr>
          <p:cNvPr id="12" name="Title 1">
            <a:extLst>
              <a:ext uri="{FF2B5EF4-FFF2-40B4-BE49-F238E27FC236}">
                <a16:creationId xmlns:a16="http://schemas.microsoft.com/office/drawing/2014/main" id="{D532EE65-7ECF-4A84-ABAB-E5DE8658DAA6}"/>
              </a:ext>
            </a:extLst>
          </p:cNvPr>
          <p:cNvSpPr txBox="1">
            <a:spLocks/>
          </p:cNvSpPr>
          <p:nvPr/>
        </p:nvSpPr>
        <p:spPr>
          <a:xfrm>
            <a:off x="422220" y="142653"/>
            <a:ext cx="7998841" cy="668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2060"/>
                </a:solidFill>
              </a:rPr>
              <a:t>The importance of the “old” &amp; the “new”</a:t>
            </a:r>
          </a:p>
        </p:txBody>
      </p:sp>
    </p:spTree>
    <p:extLst>
      <p:ext uri="{BB962C8B-B14F-4D97-AF65-F5344CB8AC3E}">
        <p14:creationId xmlns:p14="http://schemas.microsoft.com/office/powerpoint/2010/main" val="20567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ADC2-70E9-4115-8D47-2263AA076202}"/>
              </a:ext>
            </a:extLst>
          </p:cNvPr>
          <p:cNvSpPr>
            <a:spLocks noGrp="1"/>
          </p:cNvSpPr>
          <p:nvPr>
            <p:ph type="title"/>
          </p:nvPr>
        </p:nvSpPr>
        <p:spPr/>
        <p:txBody>
          <a:bodyPr/>
          <a:lstStyle/>
          <a:p>
            <a:pPr algn="ctr"/>
            <a:r>
              <a:rPr lang="en-US" b="1" dirty="0">
                <a:solidFill>
                  <a:srgbClr val="002060"/>
                </a:solidFill>
              </a:rPr>
              <a:t>Educational Technology for the Geosciences: </a:t>
            </a:r>
            <a:r>
              <a:rPr lang="en-US" dirty="0"/>
              <a:t>An overview</a:t>
            </a:r>
          </a:p>
        </p:txBody>
      </p:sp>
      <p:sp>
        <p:nvSpPr>
          <p:cNvPr id="3" name="Content Placeholder 2">
            <a:extLst>
              <a:ext uri="{FF2B5EF4-FFF2-40B4-BE49-F238E27FC236}">
                <a16:creationId xmlns:a16="http://schemas.microsoft.com/office/drawing/2014/main" id="{22E63237-1BFB-4474-90FB-BA402BF8A4BB}"/>
              </a:ext>
            </a:extLst>
          </p:cNvPr>
          <p:cNvSpPr>
            <a:spLocks noGrp="1"/>
          </p:cNvSpPr>
          <p:nvPr>
            <p:ph idx="1"/>
          </p:nvPr>
        </p:nvSpPr>
        <p:spPr>
          <a:xfrm>
            <a:off x="838200" y="1825624"/>
            <a:ext cx="11186652" cy="3365807"/>
          </a:xfrm>
        </p:spPr>
        <p:txBody>
          <a:bodyPr>
            <a:noAutofit/>
          </a:bodyPr>
          <a:lstStyle/>
          <a:p>
            <a:r>
              <a:rPr lang="en-US" sz="3200" dirty="0"/>
              <a:t>Digital trends in geoscience teaching &amp; practice: </a:t>
            </a:r>
          </a:p>
          <a:p>
            <a:pPr marL="0" indent="0">
              <a:buNone/>
            </a:pPr>
            <a:r>
              <a:rPr lang="en-US" sz="3200" dirty="0"/>
              <a:t>	the argument  &amp; key benefits for using digital technologies </a:t>
            </a:r>
          </a:p>
          <a:p>
            <a:r>
              <a:rPr lang="en-US" sz="3200" dirty="0"/>
              <a:t>Teacher Ed 101: Teachers’ Knowledge Structures</a:t>
            </a:r>
          </a:p>
          <a:p>
            <a:r>
              <a:rPr lang="en-US" sz="3200" dirty="0"/>
              <a:t>Digital Technology &amp; our Content Knowledge </a:t>
            </a:r>
          </a:p>
          <a:p>
            <a:r>
              <a:rPr lang="en-US" sz="3200" dirty="0"/>
              <a:t>Digital Technology &amp; our Pedagogical Content Knowledge </a:t>
            </a:r>
          </a:p>
          <a:p>
            <a:pPr marL="0" indent="0">
              <a:buNone/>
            </a:pPr>
            <a:r>
              <a:rPr lang="en-US" sz="3200" dirty="0"/>
              <a:t>	2 themes &amp; available resources</a:t>
            </a:r>
          </a:p>
        </p:txBody>
      </p:sp>
    </p:spTree>
    <p:extLst>
      <p:ext uri="{BB962C8B-B14F-4D97-AF65-F5344CB8AC3E}">
        <p14:creationId xmlns:p14="http://schemas.microsoft.com/office/powerpoint/2010/main" val="29920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422C-23A1-4785-8B4E-9BC2F3AD89EA}"/>
              </a:ext>
            </a:extLst>
          </p:cNvPr>
          <p:cNvSpPr>
            <a:spLocks noGrp="1"/>
          </p:cNvSpPr>
          <p:nvPr>
            <p:ph type="title"/>
          </p:nvPr>
        </p:nvSpPr>
        <p:spPr>
          <a:xfrm>
            <a:off x="481781" y="365125"/>
            <a:ext cx="11287432" cy="1325563"/>
          </a:xfrm>
        </p:spPr>
        <p:txBody>
          <a:bodyPr>
            <a:normAutofit fontScale="90000"/>
          </a:bodyPr>
          <a:lstStyle/>
          <a:p>
            <a:r>
              <a:rPr lang="en-US" sz="4400" b="1" dirty="0">
                <a:solidFill>
                  <a:srgbClr val="002060"/>
                </a:solidFill>
                <a:latin typeface="+mn-lt"/>
              </a:rPr>
              <a:t>Recent digital technology trends in geoscience teaching and practice </a:t>
            </a:r>
            <a:br>
              <a:rPr lang="en-US" sz="4400" b="1" dirty="0">
                <a:solidFill>
                  <a:srgbClr val="002060"/>
                </a:solidFill>
                <a:latin typeface="+mn-lt"/>
              </a:rPr>
            </a:br>
            <a:r>
              <a:rPr lang="en-US" sz="2700" dirty="0">
                <a:latin typeface="+mn-lt"/>
              </a:rPr>
              <a:t>(</a:t>
            </a:r>
            <a:r>
              <a:rPr lang="en-US" sz="2700" dirty="0"/>
              <a:t>K.L. Gunderson, R. C. Holmes, &amp; J. Loisel,</a:t>
            </a:r>
            <a:r>
              <a:rPr lang="en-US" sz="2700" dirty="0">
                <a:latin typeface="+mn-lt"/>
              </a:rPr>
              <a:t> GSA Today, 2019)</a:t>
            </a:r>
            <a:endParaRPr lang="en-US" sz="2700" dirty="0"/>
          </a:p>
        </p:txBody>
      </p:sp>
      <p:sp>
        <p:nvSpPr>
          <p:cNvPr id="3" name="Content Placeholder 2">
            <a:extLst>
              <a:ext uri="{FF2B5EF4-FFF2-40B4-BE49-F238E27FC236}">
                <a16:creationId xmlns:a16="http://schemas.microsoft.com/office/drawing/2014/main" id="{F7217BA0-CA8E-4605-A13B-96E4D2312487}"/>
              </a:ext>
            </a:extLst>
          </p:cNvPr>
          <p:cNvSpPr>
            <a:spLocks noGrp="1"/>
          </p:cNvSpPr>
          <p:nvPr>
            <p:ph idx="1"/>
          </p:nvPr>
        </p:nvSpPr>
        <p:spPr>
          <a:xfrm>
            <a:off x="353961" y="2002605"/>
            <a:ext cx="8062452" cy="4722660"/>
          </a:xfrm>
        </p:spPr>
        <p:txBody>
          <a:bodyPr>
            <a:normAutofit lnSpcReduction="10000"/>
          </a:bodyPr>
          <a:lstStyle/>
          <a:p>
            <a:pPr marL="0" indent="0">
              <a:buNone/>
            </a:pPr>
            <a:r>
              <a:rPr lang="en-US" dirty="0"/>
              <a:t>Argument:</a:t>
            </a:r>
          </a:p>
          <a:p>
            <a:r>
              <a:rPr lang="en-US" dirty="0"/>
              <a:t>Innovations in technology are accelerating &amp; the powerful tools once only available to some now embedded into everyday software our students use</a:t>
            </a:r>
          </a:p>
          <a:p>
            <a:r>
              <a:rPr lang="en-US" dirty="0"/>
              <a:t>An urgent need for more “digitally fluent” graduates (to follow industry expectations)</a:t>
            </a:r>
          </a:p>
          <a:p>
            <a:r>
              <a:rPr lang="en-US" dirty="0"/>
              <a:t>Imperative to incorporate computational geoscience skills into secondary &amp; UG programming (co-degrees in GIS, data science)</a:t>
            </a:r>
          </a:p>
          <a:p>
            <a:r>
              <a:rPr lang="en-US" dirty="0"/>
              <a:t>Instructors need to increase students’ technical competencies as they teach key &amp; current concepts </a:t>
            </a:r>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E3EAF20-ECBC-47FC-BE2E-FF591A142747}"/>
              </a:ext>
            </a:extLst>
          </p:cNvPr>
          <p:cNvSpPr txBox="1"/>
          <p:nvPr/>
        </p:nvSpPr>
        <p:spPr>
          <a:xfrm>
            <a:off x="8691716" y="1166842"/>
            <a:ext cx="3146323" cy="4524315"/>
          </a:xfrm>
          <a:prstGeom prst="rect">
            <a:avLst/>
          </a:prstGeom>
          <a:noFill/>
        </p:spPr>
        <p:txBody>
          <a:bodyPr wrap="square">
            <a:spAutoFit/>
          </a:bodyPr>
          <a:lstStyle/>
          <a:p>
            <a:pPr marL="0" indent="0">
              <a:buNone/>
            </a:pPr>
            <a:r>
              <a:rPr lang="en-US" sz="2400" i="1" dirty="0">
                <a:solidFill>
                  <a:srgbClr val="002060"/>
                </a:solidFill>
              </a:rPr>
              <a:t>The geoscientists that are most likely to thrive in this new technological environment are those willing to be agile and remain in a state of continuous learning. Maintaining static methods of teaching and practice will be insufficient. (authors)</a:t>
            </a:r>
          </a:p>
        </p:txBody>
      </p:sp>
    </p:spTree>
    <p:extLst>
      <p:ext uri="{BB962C8B-B14F-4D97-AF65-F5344CB8AC3E}">
        <p14:creationId xmlns:p14="http://schemas.microsoft.com/office/powerpoint/2010/main" val="39073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F085-80E3-497C-8352-8238D49E5576}"/>
              </a:ext>
            </a:extLst>
          </p:cNvPr>
          <p:cNvSpPr>
            <a:spLocks noGrp="1"/>
          </p:cNvSpPr>
          <p:nvPr>
            <p:ph type="title"/>
          </p:nvPr>
        </p:nvSpPr>
        <p:spPr>
          <a:xfrm>
            <a:off x="216310" y="80605"/>
            <a:ext cx="10515600" cy="1325563"/>
          </a:xfrm>
        </p:spPr>
        <p:txBody>
          <a:bodyPr>
            <a:normAutofit/>
          </a:bodyPr>
          <a:lstStyle/>
          <a:p>
            <a:r>
              <a:rPr lang="en-US" sz="4000" dirty="0">
                <a:solidFill>
                  <a:srgbClr val="002060"/>
                </a:solidFill>
                <a:latin typeface="+mn-lt"/>
              </a:rPr>
              <a:t>Key Benefits of using Digital Technologies for the Geosciences</a:t>
            </a:r>
          </a:p>
        </p:txBody>
      </p:sp>
      <p:sp>
        <p:nvSpPr>
          <p:cNvPr id="4" name="Content Placeholder 3">
            <a:extLst>
              <a:ext uri="{FF2B5EF4-FFF2-40B4-BE49-F238E27FC236}">
                <a16:creationId xmlns:a16="http://schemas.microsoft.com/office/drawing/2014/main" id="{7DB00C3F-6989-4D32-84E6-F05F4C4682B1}"/>
              </a:ext>
            </a:extLst>
          </p:cNvPr>
          <p:cNvSpPr>
            <a:spLocks noGrp="1"/>
          </p:cNvSpPr>
          <p:nvPr>
            <p:ph sz="half" idx="2"/>
          </p:nvPr>
        </p:nvSpPr>
        <p:spPr>
          <a:xfrm>
            <a:off x="5476567" y="1461831"/>
            <a:ext cx="6361471" cy="5119170"/>
          </a:xfrm>
        </p:spPr>
        <p:txBody>
          <a:bodyPr>
            <a:normAutofit lnSpcReduction="10000"/>
          </a:bodyPr>
          <a:lstStyle/>
          <a:p>
            <a:r>
              <a:rPr lang="en-US" sz="2600" b="0" i="0" dirty="0">
                <a:solidFill>
                  <a:srgbClr val="333333"/>
                </a:solidFill>
                <a:effectLst/>
              </a:rPr>
              <a:t>Increase students’ digital literacy: </a:t>
            </a:r>
            <a:r>
              <a:rPr lang="en-US" sz="2400" b="0" i="0" dirty="0">
                <a:solidFill>
                  <a:srgbClr val="1F1F1F"/>
                </a:solidFill>
                <a:effectLst/>
                <a:latin typeface="Lyon"/>
              </a:rPr>
              <a:t>“having the knowledge and ability to use a range of technology tools for varied purposes.” (NY Dept. Educ)</a:t>
            </a:r>
            <a:endParaRPr lang="en-US" sz="2400" b="0" i="0" dirty="0">
              <a:solidFill>
                <a:srgbClr val="333333"/>
              </a:solidFill>
              <a:effectLst/>
            </a:endParaRPr>
          </a:p>
          <a:p>
            <a:r>
              <a:rPr lang="en-US" sz="2600" b="0" i="0" dirty="0">
                <a:solidFill>
                  <a:srgbClr val="333333"/>
                </a:solidFill>
                <a:effectLst/>
              </a:rPr>
              <a:t>Allow students behave as scientists (</a:t>
            </a:r>
            <a:r>
              <a:rPr lang="en-US" sz="2600" dirty="0">
                <a:solidFill>
                  <a:srgbClr val="333333"/>
                </a:solidFill>
              </a:rPr>
              <a:t>r</a:t>
            </a:r>
            <a:r>
              <a:rPr lang="en-US" sz="2600" b="0" i="0" dirty="0">
                <a:solidFill>
                  <a:srgbClr val="333333"/>
                </a:solidFill>
                <a:effectLst/>
              </a:rPr>
              <a:t>ole </a:t>
            </a:r>
            <a:r>
              <a:rPr lang="en-US" sz="2600" dirty="0">
                <a:solidFill>
                  <a:srgbClr val="333333"/>
                </a:solidFill>
              </a:rPr>
              <a:t>p</a:t>
            </a:r>
            <a:r>
              <a:rPr lang="en-US" sz="2600" b="0" i="0" dirty="0">
                <a:solidFill>
                  <a:srgbClr val="333333"/>
                </a:solidFill>
                <a:effectLst/>
              </a:rPr>
              <a:t>laying): use </a:t>
            </a:r>
            <a:r>
              <a:rPr lang="en-US" sz="2600" dirty="0">
                <a:solidFill>
                  <a:srgbClr val="333333"/>
                </a:solidFill>
              </a:rPr>
              <a:t>of </a:t>
            </a:r>
            <a:r>
              <a:rPr lang="en-US" sz="2600" b="0" i="0" dirty="0">
                <a:solidFill>
                  <a:srgbClr val="333333"/>
                </a:solidFill>
                <a:effectLst/>
              </a:rPr>
              <a:t>real data to grapple over authentic, complex problems</a:t>
            </a:r>
          </a:p>
          <a:p>
            <a:pPr lvl="1"/>
            <a:r>
              <a:rPr lang="en-US" sz="2200" dirty="0">
                <a:solidFill>
                  <a:srgbClr val="333333"/>
                </a:solidFill>
              </a:rPr>
              <a:t>Force students to consider multiple hypotheses/explanations </a:t>
            </a:r>
          </a:p>
          <a:p>
            <a:pPr lvl="1"/>
            <a:r>
              <a:rPr lang="en-US" sz="2200" dirty="0"/>
              <a:t>Enhances Interactivity: students learn about &amp; can contribute to the wider scientific community (peers, experts)</a:t>
            </a:r>
            <a:endParaRPr lang="en-US" sz="2200" b="1" cap="all" dirty="0">
              <a:solidFill>
                <a:srgbClr val="333333"/>
              </a:solidFill>
            </a:endParaRPr>
          </a:p>
          <a:p>
            <a:r>
              <a:rPr lang="en-US" sz="2600" dirty="0"/>
              <a:t>Complex processes are effectively illustrated</a:t>
            </a:r>
          </a:p>
          <a:p>
            <a:r>
              <a:rPr lang="en-US" sz="2600" dirty="0">
                <a:solidFill>
                  <a:srgbClr val="333333"/>
                </a:solidFill>
              </a:rPr>
              <a:t>Assistive technologies support students with disabilities </a:t>
            </a:r>
          </a:p>
          <a:p>
            <a:endParaRPr lang="en-US" sz="2600" dirty="0"/>
          </a:p>
          <a:p>
            <a:endParaRPr lang="en-US" dirty="0"/>
          </a:p>
        </p:txBody>
      </p:sp>
      <p:sp>
        <p:nvSpPr>
          <p:cNvPr id="6" name="TextBox 5">
            <a:extLst>
              <a:ext uri="{FF2B5EF4-FFF2-40B4-BE49-F238E27FC236}">
                <a16:creationId xmlns:a16="http://schemas.microsoft.com/office/drawing/2014/main" id="{2EAFB5EE-C442-4A1A-BC53-8A969C1FAFB8}"/>
              </a:ext>
            </a:extLst>
          </p:cNvPr>
          <p:cNvSpPr txBox="1"/>
          <p:nvPr/>
        </p:nvSpPr>
        <p:spPr>
          <a:xfrm>
            <a:off x="462116" y="6581001"/>
            <a:ext cx="11375922" cy="276999"/>
          </a:xfrm>
          <a:prstGeom prst="rect">
            <a:avLst/>
          </a:prstGeom>
          <a:noFill/>
        </p:spPr>
        <p:txBody>
          <a:bodyPr wrap="square">
            <a:spAutoFit/>
          </a:bodyPr>
          <a:lstStyle/>
          <a:p>
            <a:r>
              <a:rPr lang="en-US" sz="1200" dirty="0"/>
              <a:t>https://newsroom.iuk.edu/2020/november/around-the-world-field-trip-peeks-at-tourism-technology.htmlwww.edutopia.org/article/value-digital-tools-science-classes</a:t>
            </a:r>
          </a:p>
        </p:txBody>
      </p:sp>
      <p:pic>
        <p:nvPicPr>
          <p:cNvPr id="1028" name="Picture 4">
            <a:extLst>
              <a:ext uri="{FF2B5EF4-FFF2-40B4-BE49-F238E27FC236}">
                <a16:creationId xmlns:a16="http://schemas.microsoft.com/office/drawing/2014/main" id="{020236F1-7256-49B4-AA44-87BC7BDD2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90" y="1690688"/>
            <a:ext cx="4527755" cy="4527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7A343BA-10C5-464B-9363-ACA1E7BB65F5}"/>
              </a:ext>
            </a:extLst>
          </p:cNvPr>
          <p:cNvSpPr txBox="1"/>
          <p:nvPr/>
        </p:nvSpPr>
        <p:spPr>
          <a:xfrm>
            <a:off x="5474110" y="1461831"/>
            <a:ext cx="6570406" cy="4893647"/>
          </a:xfrm>
          <a:prstGeom prst="rect">
            <a:avLst/>
          </a:prstGeom>
          <a:solidFill>
            <a:schemeClr val="accent5">
              <a:lumMod val="20000"/>
              <a:lumOff val="80000"/>
            </a:schemeClr>
          </a:solidFill>
        </p:spPr>
        <p:txBody>
          <a:bodyPr wrap="square">
            <a:spAutoFit/>
          </a:bodyPr>
          <a:lstStyle/>
          <a:p>
            <a:r>
              <a:rPr lang="en-US" sz="2400" i="1" dirty="0"/>
              <a:t>How classroom technology is holding students back</a:t>
            </a:r>
          </a:p>
          <a:p>
            <a:r>
              <a:rPr lang="en-US" sz="2400" dirty="0"/>
              <a:t>Natalie Wexler, MIT Review, Dec 2019</a:t>
            </a:r>
          </a:p>
          <a:p>
            <a:endParaRPr lang="en-US" sz="2400" dirty="0"/>
          </a:p>
          <a:p>
            <a:r>
              <a:rPr lang="en-US" sz="2400" i="1" dirty="0"/>
              <a:t>The dark side of educational technology </a:t>
            </a:r>
          </a:p>
          <a:p>
            <a:r>
              <a:rPr lang="en-US" sz="2400" dirty="0"/>
              <a:t>Matthew Lynch, theedadvocate.org  Oct 2016 </a:t>
            </a:r>
          </a:p>
          <a:p>
            <a:endParaRPr lang="en-US" sz="2400" dirty="0"/>
          </a:p>
          <a:p>
            <a:r>
              <a:rPr lang="en-US" sz="2400" i="1" dirty="0"/>
              <a:t>Four Ways Technology Has Negatively Changed Education</a:t>
            </a:r>
          </a:p>
          <a:p>
            <a:r>
              <a:rPr lang="en-US" sz="2400" dirty="0"/>
              <a:t>Khadija </a:t>
            </a:r>
            <a:r>
              <a:rPr lang="en-US" sz="2400" dirty="0" err="1"/>
              <a:t>Alhumaid</a:t>
            </a:r>
            <a:r>
              <a:rPr lang="en-US" sz="2400" dirty="0"/>
              <a:t>, Journal of Educational and Social Research Oct 2019</a:t>
            </a:r>
          </a:p>
          <a:p>
            <a:endParaRPr lang="en-US" sz="2400" dirty="0"/>
          </a:p>
          <a:p>
            <a:r>
              <a:rPr lang="en-US" sz="2400" i="1" dirty="0"/>
              <a:t>The problem with technology in schools</a:t>
            </a:r>
          </a:p>
          <a:p>
            <a:r>
              <a:rPr lang="en-US" sz="2400" dirty="0"/>
              <a:t>Alfonzo Porter, the Washington Post, Jan 2013</a:t>
            </a:r>
          </a:p>
        </p:txBody>
      </p:sp>
      <p:pic>
        <p:nvPicPr>
          <p:cNvPr id="8" name="Picture 4">
            <a:extLst>
              <a:ext uri="{FF2B5EF4-FFF2-40B4-BE49-F238E27FC236}">
                <a16:creationId xmlns:a16="http://schemas.microsoft.com/office/drawing/2014/main" id="{C9701932-4387-4637-BC09-935E493E87B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6357" y="2252428"/>
            <a:ext cx="3482312" cy="348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D008-7742-4543-AA0C-6594BF7A0F34}"/>
              </a:ext>
            </a:extLst>
          </p:cNvPr>
          <p:cNvSpPr>
            <a:spLocks noGrp="1"/>
          </p:cNvSpPr>
          <p:nvPr>
            <p:ph type="title"/>
          </p:nvPr>
        </p:nvSpPr>
        <p:spPr/>
        <p:txBody>
          <a:bodyPr/>
          <a:lstStyle/>
          <a:p>
            <a:endParaRPr lang="en-US"/>
          </a:p>
        </p:txBody>
      </p:sp>
      <p:pic>
        <p:nvPicPr>
          <p:cNvPr id="6" name="Picture 4">
            <a:extLst>
              <a:ext uri="{FF2B5EF4-FFF2-40B4-BE49-F238E27FC236}">
                <a16:creationId xmlns:a16="http://schemas.microsoft.com/office/drawing/2014/main" id="{F44CB281-294D-4B27-83B2-D385C7E42F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624"/>
          <a:stretch/>
        </p:blipFill>
        <p:spPr bwMode="auto">
          <a:xfrm>
            <a:off x="0" y="-225832"/>
            <a:ext cx="12192000" cy="4551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6CE78A-9E3B-43A8-BFF7-BAB9DC67D0F5}"/>
              </a:ext>
            </a:extLst>
          </p:cNvPr>
          <p:cNvSpPr txBox="1"/>
          <p:nvPr/>
        </p:nvSpPr>
        <p:spPr>
          <a:xfrm>
            <a:off x="9320979" y="305067"/>
            <a:ext cx="2777613" cy="2123658"/>
          </a:xfrm>
          <a:prstGeom prst="rect">
            <a:avLst/>
          </a:prstGeom>
          <a:noFill/>
        </p:spPr>
        <p:txBody>
          <a:bodyPr wrap="square">
            <a:spAutoFit/>
          </a:bodyPr>
          <a:lstStyle/>
          <a:p>
            <a:pPr marL="0" indent="0">
              <a:buNone/>
            </a:pPr>
            <a:r>
              <a:rPr lang="en-US" sz="2200" dirty="0"/>
              <a:t>CK Substantive structures: the ways concepts &amp; principles are organized to incorporate  the facts of a discipline</a:t>
            </a:r>
          </a:p>
        </p:txBody>
      </p:sp>
      <p:sp>
        <p:nvSpPr>
          <p:cNvPr id="8" name="TextBox 7">
            <a:extLst>
              <a:ext uri="{FF2B5EF4-FFF2-40B4-BE49-F238E27FC236}">
                <a16:creationId xmlns:a16="http://schemas.microsoft.com/office/drawing/2014/main" id="{92E52A54-4475-47A9-B716-DFCCF2E3A0F4}"/>
              </a:ext>
            </a:extLst>
          </p:cNvPr>
          <p:cNvSpPr txBox="1"/>
          <p:nvPr/>
        </p:nvSpPr>
        <p:spPr>
          <a:xfrm>
            <a:off x="9215447" y="2959088"/>
            <a:ext cx="2871020" cy="2800767"/>
          </a:xfrm>
          <a:prstGeom prst="rect">
            <a:avLst/>
          </a:prstGeom>
          <a:noFill/>
        </p:spPr>
        <p:txBody>
          <a:bodyPr wrap="square">
            <a:spAutoFit/>
          </a:bodyPr>
          <a:lstStyle/>
          <a:p>
            <a:r>
              <a:rPr lang="en-US" sz="2200" dirty="0"/>
              <a:t>CK Syntactic structure: the ways information is deemed valid and worth knowing; “the rules for determining which claims have greater warrant” </a:t>
            </a:r>
            <a:r>
              <a:rPr lang="en-US" dirty="0"/>
              <a:t>(Schwab,1978)</a:t>
            </a:r>
          </a:p>
        </p:txBody>
      </p:sp>
      <p:sp>
        <p:nvSpPr>
          <p:cNvPr id="9" name="Content Placeholder 2">
            <a:extLst>
              <a:ext uri="{FF2B5EF4-FFF2-40B4-BE49-F238E27FC236}">
                <a16:creationId xmlns:a16="http://schemas.microsoft.com/office/drawing/2014/main" id="{BCDB5315-913E-4449-ADBD-DD003FDC7D8B}"/>
              </a:ext>
            </a:extLst>
          </p:cNvPr>
          <p:cNvSpPr txBox="1">
            <a:spLocks/>
          </p:cNvSpPr>
          <p:nvPr/>
        </p:nvSpPr>
        <p:spPr>
          <a:xfrm>
            <a:off x="349046" y="1537723"/>
            <a:ext cx="2384322" cy="2503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PK: How my students learn &amp; </a:t>
            </a:r>
          </a:p>
          <a:p>
            <a:pPr marL="0" indent="0">
              <a:buNone/>
            </a:pPr>
            <a:r>
              <a:rPr lang="en-US" sz="2400" dirty="0"/>
              <a:t>the pre- and misconceptions they hold about concepts</a:t>
            </a:r>
          </a:p>
        </p:txBody>
      </p:sp>
      <p:sp>
        <p:nvSpPr>
          <p:cNvPr id="10" name="TextBox 9">
            <a:extLst>
              <a:ext uri="{FF2B5EF4-FFF2-40B4-BE49-F238E27FC236}">
                <a16:creationId xmlns:a16="http://schemas.microsoft.com/office/drawing/2014/main" id="{F1E8184B-A261-4B51-A7C6-3533F705DD31}"/>
              </a:ext>
            </a:extLst>
          </p:cNvPr>
          <p:cNvSpPr txBox="1"/>
          <p:nvPr/>
        </p:nvSpPr>
        <p:spPr>
          <a:xfrm>
            <a:off x="186813" y="4946653"/>
            <a:ext cx="3146322" cy="1908215"/>
          </a:xfrm>
          <a:prstGeom prst="rect">
            <a:avLst/>
          </a:prstGeom>
          <a:noFill/>
        </p:spPr>
        <p:txBody>
          <a:bodyPr wrap="square">
            <a:spAutoFit/>
          </a:bodyPr>
          <a:lstStyle/>
          <a:p>
            <a:r>
              <a:rPr lang="en-US" sz="3200" b="1" dirty="0">
                <a:latin typeface="+mn-lt"/>
              </a:rPr>
              <a:t>Teacher Knowledge</a:t>
            </a:r>
          </a:p>
          <a:p>
            <a:r>
              <a:rPr lang="en-US" sz="1800" dirty="0">
                <a:latin typeface="+mn-lt"/>
              </a:rPr>
              <a:t>(Shulman, </a:t>
            </a:r>
            <a:r>
              <a:rPr lang="en-US" dirty="0"/>
              <a:t>1987</a:t>
            </a:r>
            <a:r>
              <a:rPr lang="en-US" sz="1800" dirty="0">
                <a:latin typeface="+mn-lt"/>
              </a:rPr>
              <a:t>)</a:t>
            </a:r>
          </a:p>
          <a:p>
            <a:r>
              <a:rPr lang="en-US" dirty="0" err="1">
                <a:solidFill>
                  <a:schemeClr val="bg1">
                    <a:lumMod val="75000"/>
                  </a:schemeClr>
                </a:solidFill>
              </a:rPr>
              <a:t>Image:https</a:t>
            </a:r>
            <a:r>
              <a:rPr lang="en-US" dirty="0">
                <a:solidFill>
                  <a:schemeClr val="bg1">
                    <a:lumMod val="75000"/>
                  </a:schemeClr>
                </a:solidFill>
              </a:rPr>
              <a:t>://kstatelibraries.pressbooks.pub/</a:t>
            </a:r>
          </a:p>
        </p:txBody>
      </p:sp>
      <p:sp>
        <p:nvSpPr>
          <p:cNvPr id="12" name="TextBox 11">
            <a:extLst>
              <a:ext uri="{FF2B5EF4-FFF2-40B4-BE49-F238E27FC236}">
                <a16:creationId xmlns:a16="http://schemas.microsoft.com/office/drawing/2014/main" id="{16BFD2F4-CF09-465C-A8A2-7F0933954EAD}"/>
              </a:ext>
            </a:extLst>
          </p:cNvPr>
          <p:cNvSpPr txBox="1"/>
          <p:nvPr/>
        </p:nvSpPr>
        <p:spPr>
          <a:xfrm>
            <a:off x="4124629" y="4486874"/>
            <a:ext cx="3738716" cy="2246769"/>
          </a:xfrm>
          <a:prstGeom prst="rect">
            <a:avLst/>
          </a:prstGeom>
          <a:noFill/>
        </p:spPr>
        <p:txBody>
          <a:bodyPr wrap="square">
            <a:spAutoFit/>
          </a:bodyPr>
          <a:lstStyle/>
          <a:p>
            <a:r>
              <a:rPr lang="en-US" sz="2800" dirty="0"/>
              <a:t>PCK: How you teach your subject (the instructional strategies, and </a:t>
            </a:r>
            <a:r>
              <a:rPr lang="en-US" sz="2800" dirty="0">
                <a:latin typeface="+mn-lt"/>
              </a:rPr>
              <a:t>materials you choose to use). </a:t>
            </a:r>
            <a:endParaRPr lang="en-US" sz="2800" dirty="0"/>
          </a:p>
        </p:txBody>
      </p:sp>
      <p:sp>
        <p:nvSpPr>
          <p:cNvPr id="11" name="Content Placeholder 2">
            <a:extLst>
              <a:ext uri="{FF2B5EF4-FFF2-40B4-BE49-F238E27FC236}">
                <a16:creationId xmlns:a16="http://schemas.microsoft.com/office/drawing/2014/main" id="{959B116A-6D05-4D86-ADFB-5BAD521058A2}"/>
              </a:ext>
            </a:extLst>
          </p:cNvPr>
          <p:cNvSpPr txBox="1">
            <a:spLocks/>
          </p:cNvSpPr>
          <p:nvPr/>
        </p:nvSpPr>
        <p:spPr>
          <a:xfrm>
            <a:off x="276982" y="722367"/>
            <a:ext cx="2456385" cy="3949128"/>
          </a:xfrm>
          <a:prstGeom prst="rect">
            <a:avLst/>
          </a:prstGeom>
          <a:solidFill>
            <a:srgbClr val="CCFF66"/>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Digital PK</a:t>
            </a:r>
            <a:r>
              <a:rPr lang="en-US" dirty="0"/>
              <a:t>: </a:t>
            </a:r>
          </a:p>
          <a:p>
            <a:pPr marL="0" indent="0">
              <a:buNone/>
            </a:pPr>
            <a:r>
              <a:rPr lang="en-US" dirty="0"/>
              <a:t>How does technology support student learning? </a:t>
            </a:r>
          </a:p>
        </p:txBody>
      </p:sp>
      <p:sp>
        <p:nvSpPr>
          <p:cNvPr id="13" name="TextBox 12">
            <a:extLst>
              <a:ext uri="{FF2B5EF4-FFF2-40B4-BE49-F238E27FC236}">
                <a16:creationId xmlns:a16="http://schemas.microsoft.com/office/drawing/2014/main" id="{AFF02989-8D2A-4EA7-9A96-3D44C7E9299B}"/>
              </a:ext>
            </a:extLst>
          </p:cNvPr>
          <p:cNvSpPr txBox="1"/>
          <p:nvPr/>
        </p:nvSpPr>
        <p:spPr>
          <a:xfrm>
            <a:off x="4159044" y="4486874"/>
            <a:ext cx="4445247" cy="2123658"/>
          </a:xfrm>
          <a:prstGeom prst="rect">
            <a:avLst/>
          </a:prstGeom>
          <a:solidFill>
            <a:srgbClr val="CCFF99"/>
          </a:solidFill>
        </p:spPr>
        <p:txBody>
          <a:bodyPr wrap="square">
            <a:spAutoFit/>
          </a:bodyPr>
          <a:lstStyle/>
          <a:p>
            <a:r>
              <a:rPr lang="en-US" sz="2800" b="1" dirty="0"/>
              <a:t>Digital PCK</a:t>
            </a:r>
            <a:r>
              <a:rPr lang="en-US" sz="2800" dirty="0"/>
              <a:t>: What are the best ways to teach using technology? </a:t>
            </a:r>
            <a:r>
              <a:rPr lang="en-US" sz="2400" dirty="0"/>
              <a:t>(instructional strategies, materials, resources, devices, management systems)</a:t>
            </a:r>
          </a:p>
        </p:txBody>
      </p:sp>
      <p:sp>
        <p:nvSpPr>
          <p:cNvPr id="14" name="TextBox 13">
            <a:extLst>
              <a:ext uri="{FF2B5EF4-FFF2-40B4-BE49-F238E27FC236}">
                <a16:creationId xmlns:a16="http://schemas.microsoft.com/office/drawing/2014/main" id="{D65BF733-C4EB-4049-9999-A98C4A07CA9E}"/>
              </a:ext>
            </a:extLst>
          </p:cNvPr>
          <p:cNvSpPr txBox="1"/>
          <p:nvPr/>
        </p:nvSpPr>
        <p:spPr>
          <a:xfrm>
            <a:off x="9280748" y="365125"/>
            <a:ext cx="2684208" cy="5232202"/>
          </a:xfrm>
          <a:prstGeom prst="rect">
            <a:avLst/>
          </a:prstGeom>
          <a:solidFill>
            <a:srgbClr val="66FFFF"/>
          </a:solidFill>
        </p:spPr>
        <p:txBody>
          <a:bodyPr wrap="square">
            <a:spAutoFit/>
          </a:bodyPr>
          <a:lstStyle/>
          <a:p>
            <a:pPr marL="0" indent="0">
              <a:buNone/>
            </a:pPr>
            <a:endParaRPr lang="en-US" sz="2200" b="1" dirty="0"/>
          </a:p>
          <a:p>
            <a:pPr marL="0" indent="0">
              <a:buNone/>
            </a:pPr>
            <a:endParaRPr lang="en-US" sz="2200" b="1" dirty="0"/>
          </a:p>
          <a:p>
            <a:pPr marL="0" indent="0">
              <a:buNone/>
            </a:pPr>
            <a:r>
              <a:rPr lang="en-US" sz="2800" b="1" dirty="0"/>
              <a:t>Digital CK</a:t>
            </a:r>
            <a:r>
              <a:rPr lang="en-US" sz="2800" dirty="0"/>
              <a:t>: In what ways has technology impacted the substantive and syntactic structures our discipline? </a:t>
            </a:r>
          </a:p>
          <a:p>
            <a:pPr marL="0" indent="0">
              <a:buNone/>
            </a:pP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3428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DC574BE-3E1C-4C65-925E-019787FBDEA6}"/>
              </a:ext>
            </a:extLst>
          </p:cNvPr>
          <p:cNvPicPr>
            <a:picLocks noChangeAspect="1"/>
          </p:cNvPicPr>
          <p:nvPr/>
        </p:nvPicPr>
        <p:blipFill>
          <a:blip r:embed="rId3"/>
          <a:stretch>
            <a:fillRect/>
          </a:stretch>
        </p:blipFill>
        <p:spPr>
          <a:xfrm>
            <a:off x="10038735" y="373301"/>
            <a:ext cx="1914768" cy="824622"/>
          </a:xfrm>
          <a:prstGeom prst="rect">
            <a:avLst/>
          </a:prstGeom>
        </p:spPr>
      </p:pic>
      <p:sp>
        <p:nvSpPr>
          <p:cNvPr id="4" name="Content Placeholder 3">
            <a:extLst>
              <a:ext uri="{FF2B5EF4-FFF2-40B4-BE49-F238E27FC236}">
                <a16:creationId xmlns:a16="http://schemas.microsoft.com/office/drawing/2014/main" id="{2EA4DCBD-A4D2-4FBD-A435-E311EA115468}"/>
              </a:ext>
            </a:extLst>
          </p:cNvPr>
          <p:cNvSpPr>
            <a:spLocks noGrp="1"/>
          </p:cNvSpPr>
          <p:nvPr>
            <p:ph sz="half" idx="2"/>
          </p:nvPr>
        </p:nvSpPr>
        <p:spPr>
          <a:xfrm>
            <a:off x="4643766" y="1697942"/>
            <a:ext cx="4640241" cy="2625085"/>
          </a:xfrm>
        </p:spPr>
        <p:txBody>
          <a:bodyPr>
            <a:normAutofit fontScale="92500" lnSpcReduction="20000"/>
          </a:bodyPr>
          <a:lstStyle/>
          <a:p>
            <a:pPr marL="0" indent="0">
              <a:buNone/>
            </a:pPr>
            <a:r>
              <a:rPr lang="en-US" dirty="0"/>
              <a:t>AI &amp; ML behind:</a:t>
            </a:r>
          </a:p>
          <a:p>
            <a:r>
              <a:rPr lang="en-US" dirty="0"/>
              <a:t>Self-driving cars </a:t>
            </a:r>
            <a:r>
              <a:rPr lang="en-US" sz="2400" dirty="0"/>
              <a:t>(Tesla FSD Beta) </a:t>
            </a:r>
          </a:p>
          <a:p>
            <a:r>
              <a:rPr lang="en-US" dirty="0"/>
              <a:t>Chatbots </a:t>
            </a:r>
            <a:r>
              <a:rPr lang="en-US" sz="2400" dirty="0"/>
              <a:t>(to solve our problems) </a:t>
            </a:r>
          </a:p>
          <a:p>
            <a:r>
              <a:rPr lang="en-US" sz="2400" dirty="0"/>
              <a:t>Alexa, Siri (Voice User Interface) </a:t>
            </a:r>
          </a:p>
        </p:txBody>
      </p:sp>
      <p:sp>
        <p:nvSpPr>
          <p:cNvPr id="8" name="TextBox 7">
            <a:extLst>
              <a:ext uri="{FF2B5EF4-FFF2-40B4-BE49-F238E27FC236}">
                <a16:creationId xmlns:a16="http://schemas.microsoft.com/office/drawing/2014/main" id="{125A009F-74FD-4225-A3E5-4F55CD3F091F}"/>
              </a:ext>
            </a:extLst>
          </p:cNvPr>
          <p:cNvSpPr txBox="1"/>
          <p:nvPr/>
        </p:nvSpPr>
        <p:spPr>
          <a:xfrm>
            <a:off x="166901" y="6443716"/>
            <a:ext cx="11415403" cy="461665"/>
          </a:xfrm>
          <a:prstGeom prst="rect">
            <a:avLst/>
          </a:prstGeom>
          <a:noFill/>
        </p:spPr>
        <p:txBody>
          <a:bodyPr wrap="square">
            <a:spAutoFit/>
          </a:bodyPr>
          <a:lstStyle/>
          <a:p>
            <a:r>
              <a:rPr lang="en-US" sz="1200" b="0" i="0" dirty="0">
                <a:solidFill>
                  <a:srgbClr val="1D2129"/>
                </a:solidFill>
                <a:effectLst/>
                <a:latin typeface="Ubuntu"/>
              </a:rPr>
              <a:t>Sources: </a:t>
            </a:r>
            <a:r>
              <a:rPr lang="en-US" sz="1200" dirty="0"/>
              <a:t>sas.com/</a:t>
            </a:r>
            <a:r>
              <a:rPr lang="en-US" sz="1200" dirty="0" err="1"/>
              <a:t>en_us</a:t>
            </a:r>
            <a:r>
              <a:rPr lang="en-US" sz="1200" dirty="0"/>
              <a:t>, </a:t>
            </a:r>
            <a:r>
              <a:rPr lang="en-US" sz="1200" b="0" i="0" dirty="0">
                <a:solidFill>
                  <a:srgbClr val="1D2129"/>
                </a:solidFill>
                <a:effectLst/>
                <a:latin typeface="Ubuntu"/>
              </a:rPr>
              <a:t>deepai.org/machine-learning-glossary-and-terms/neural-network</a:t>
            </a:r>
            <a:r>
              <a:rPr lang="en-US" sz="1200" dirty="0">
                <a:solidFill>
                  <a:srgbClr val="1D2129"/>
                </a:solidFill>
                <a:latin typeface="Ubuntu"/>
              </a:rPr>
              <a:t>, mashable.com, expedia.com, </a:t>
            </a:r>
            <a:r>
              <a:rPr lang="en-US" sz="1200" b="0" i="0" dirty="0">
                <a:solidFill>
                  <a:srgbClr val="1D2129"/>
                </a:solidFill>
                <a:effectLst/>
                <a:latin typeface="Ubuntu"/>
              </a:rPr>
              <a:t>resource.esriuk.com/blog/,</a:t>
            </a:r>
            <a:r>
              <a:rPr lang="en-US" sz="1200" dirty="0"/>
              <a:t> www.cloudfactory.com</a:t>
            </a:r>
            <a:r>
              <a:rPr lang="en-US" sz="1200" dirty="0">
                <a:hlinkClick r:id="rId4"/>
              </a:rPr>
              <a:t> www.jsg.utexas.edu/events/files/geocybereducation.pdf</a:t>
            </a:r>
            <a:r>
              <a:rPr lang="en-US" sz="1200" dirty="0"/>
              <a:t>; okepscor.org</a:t>
            </a:r>
          </a:p>
        </p:txBody>
      </p:sp>
      <p:sp>
        <p:nvSpPr>
          <p:cNvPr id="7" name="Title 1">
            <a:extLst>
              <a:ext uri="{FF2B5EF4-FFF2-40B4-BE49-F238E27FC236}">
                <a16:creationId xmlns:a16="http://schemas.microsoft.com/office/drawing/2014/main" id="{ADB02D41-76D7-439A-B7CB-E7DAB051738A}"/>
              </a:ext>
            </a:extLst>
          </p:cNvPr>
          <p:cNvSpPr txBox="1">
            <a:spLocks/>
          </p:cNvSpPr>
          <p:nvPr/>
        </p:nvSpPr>
        <p:spPr>
          <a:xfrm>
            <a:off x="166901" y="164066"/>
            <a:ext cx="9564062" cy="77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1200"/>
              </a:spcBef>
              <a:spcAft>
                <a:spcPts val="600"/>
              </a:spcAft>
            </a:pPr>
            <a:r>
              <a:rPr lang="en-US" sz="3200" b="1" dirty="0">
                <a:latin typeface="+mn-lt"/>
              </a:rPr>
              <a:t>“Digital” Content Knowledge </a:t>
            </a:r>
          </a:p>
        </p:txBody>
      </p:sp>
      <p:grpSp>
        <p:nvGrpSpPr>
          <p:cNvPr id="17" name="Group 16">
            <a:extLst>
              <a:ext uri="{FF2B5EF4-FFF2-40B4-BE49-F238E27FC236}">
                <a16:creationId xmlns:a16="http://schemas.microsoft.com/office/drawing/2014/main" id="{FF66FE91-7EB6-4660-B316-DC9F700E098F}"/>
              </a:ext>
            </a:extLst>
          </p:cNvPr>
          <p:cNvGrpSpPr/>
          <p:nvPr/>
        </p:nvGrpSpPr>
        <p:grpSpPr>
          <a:xfrm>
            <a:off x="4310727" y="3429000"/>
            <a:ext cx="4915917" cy="2762240"/>
            <a:chOff x="235974" y="2952381"/>
            <a:chExt cx="4454013" cy="2365934"/>
          </a:xfrm>
        </p:grpSpPr>
        <p:pic>
          <p:nvPicPr>
            <p:cNvPr id="1026" name="Picture 2">
              <a:extLst>
                <a:ext uri="{FF2B5EF4-FFF2-40B4-BE49-F238E27FC236}">
                  <a16:creationId xmlns:a16="http://schemas.microsoft.com/office/drawing/2014/main" id="{AB9A3508-BE93-45B3-BE76-3D669BD90C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267" t="8287" r="46410" b="20591"/>
            <a:stretch/>
          </p:blipFill>
          <p:spPr bwMode="auto">
            <a:xfrm>
              <a:off x="235974" y="2952381"/>
              <a:ext cx="4454013" cy="14200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AD2214D-2DB1-4C4B-ACFB-C4BDCBD1DA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856" t="20591" r="-400" b="32034"/>
            <a:stretch/>
          </p:blipFill>
          <p:spPr bwMode="auto">
            <a:xfrm>
              <a:off x="393371" y="4372421"/>
              <a:ext cx="4296616" cy="94589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E5554DE4-FAD3-4EC8-9E1D-C92E2C65E777}"/>
              </a:ext>
            </a:extLst>
          </p:cNvPr>
          <p:cNvPicPr>
            <a:picLocks noChangeAspect="1"/>
          </p:cNvPicPr>
          <p:nvPr/>
        </p:nvPicPr>
        <p:blipFill>
          <a:blip r:embed="rId8"/>
          <a:stretch>
            <a:fillRect/>
          </a:stretch>
        </p:blipFill>
        <p:spPr>
          <a:xfrm>
            <a:off x="9618374" y="1403998"/>
            <a:ext cx="2356715" cy="996360"/>
          </a:xfrm>
          <a:prstGeom prst="rect">
            <a:avLst/>
          </a:prstGeom>
        </p:spPr>
      </p:pic>
      <p:pic>
        <p:nvPicPr>
          <p:cNvPr id="16" name="Picture 15">
            <a:extLst>
              <a:ext uri="{FF2B5EF4-FFF2-40B4-BE49-F238E27FC236}">
                <a16:creationId xmlns:a16="http://schemas.microsoft.com/office/drawing/2014/main" id="{542F382C-1E0E-424C-935F-53432056FF39}"/>
              </a:ext>
            </a:extLst>
          </p:cNvPr>
          <p:cNvPicPr>
            <a:picLocks noChangeAspect="1"/>
          </p:cNvPicPr>
          <p:nvPr/>
        </p:nvPicPr>
        <p:blipFill>
          <a:blip r:embed="rId9"/>
          <a:stretch>
            <a:fillRect/>
          </a:stretch>
        </p:blipFill>
        <p:spPr>
          <a:xfrm>
            <a:off x="9639959" y="2603896"/>
            <a:ext cx="2350253" cy="1952069"/>
          </a:xfrm>
          <a:prstGeom prst="rect">
            <a:avLst/>
          </a:prstGeom>
        </p:spPr>
      </p:pic>
      <p:pic>
        <p:nvPicPr>
          <p:cNvPr id="19" name="Picture 18">
            <a:extLst>
              <a:ext uri="{FF2B5EF4-FFF2-40B4-BE49-F238E27FC236}">
                <a16:creationId xmlns:a16="http://schemas.microsoft.com/office/drawing/2014/main" id="{4F1A2CCF-8593-4460-80BA-58D50F5EE5A0}"/>
              </a:ext>
            </a:extLst>
          </p:cNvPr>
          <p:cNvPicPr>
            <a:picLocks noChangeAspect="1"/>
          </p:cNvPicPr>
          <p:nvPr/>
        </p:nvPicPr>
        <p:blipFill>
          <a:blip r:embed="rId10"/>
          <a:stretch>
            <a:fillRect/>
          </a:stretch>
        </p:blipFill>
        <p:spPr>
          <a:xfrm>
            <a:off x="9901187" y="4703831"/>
            <a:ext cx="1791091" cy="1607075"/>
          </a:xfrm>
          <a:prstGeom prst="rect">
            <a:avLst/>
          </a:prstGeom>
        </p:spPr>
      </p:pic>
      <p:sp>
        <p:nvSpPr>
          <p:cNvPr id="3" name="Content Placeholder 2">
            <a:extLst>
              <a:ext uri="{FF2B5EF4-FFF2-40B4-BE49-F238E27FC236}">
                <a16:creationId xmlns:a16="http://schemas.microsoft.com/office/drawing/2014/main" id="{AD8FD4E3-1A55-4C32-9DDF-48567B73C260}"/>
              </a:ext>
            </a:extLst>
          </p:cNvPr>
          <p:cNvSpPr>
            <a:spLocks noGrp="1"/>
          </p:cNvSpPr>
          <p:nvPr>
            <p:ph sz="half" idx="1"/>
          </p:nvPr>
        </p:nvSpPr>
        <p:spPr>
          <a:xfrm>
            <a:off x="316279" y="1885766"/>
            <a:ext cx="3907588" cy="4590698"/>
          </a:xfrm>
        </p:spPr>
        <p:txBody>
          <a:bodyPr>
            <a:normAutofit fontScale="92500" lnSpcReduction="20000"/>
          </a:bodyPr>
          <a:lstStyle/>
          <a:p>
            <a:pPr marL="0" indent="0">
              <a:buNone/>
            </a:pPr>
            <a:r>
              <a:rPr lang="en-US" b="1" dirty="0"/>
              <a:t>Artificial Intelligence </a:t>
            </a:r>
            <a:r>
              <a:rPr lang="en-US" dirty="0"/>
              <a:t>(AI; a 1950s term)</a:t>
            </a:r>
          </a:p>
          <a:p>
            <a:pPr marL="457200" lvl="1" indent="0">
              <a:buNone/>
            </a:pPr>
            <a:r>
              <a:rPr lang="en-US" dirty="0"/>
              <a:t>The science of training a machine to interpret and calculate about the world as we do</a:t>
            </a:r>
          </a:p>
          <a:p>
            <a:pPr marL="0" indent="0">
              <a:buNone/>
            </a:pPr>
            <a:r>
              <a:rPr lang="en-US" b="1" dirty="0"/>
              <a:t>Machine Learning </a:t>
            </a:r>
            <a:r>
              <a:rPr lang="en-US" dirty="0"/>
              <a:t>(ML; a subset of AI)</a:t>
            </a:r>
          </a:p>
          <a:p>
            <a:pPr marL="457200" lvl="1" indent="0">
              <a:buNone/>
            </a:pPr>
            <a:r>
              <a:rPr lang="en-US" dirty="0"/>
              <a:t>A method behind how machines learn from data; use </a:t>
            </a:r>
            <a:r>
              <a:rPr lang="en-US" dirty="0" err="1"/>
              <a:t>alogrithms</a:t>
            </a:r>
            <a:r>
              <a:rPr lang="en-US" dirty="0"/>
              <a:t> to build neurol networks </a:t>
            </a:r>
          </a:p>
          <a:p>
            <a:pPr marL="457200" lvl="1" indent="0">
              <a:buNone/>
            </a:pPr>
            <a:r>
              <a:rPr lang="en-US" dirty="0"/>
              <a:t>Ex; image annotation to recognize/classify objects</a:t>
            </a:r>
          </a:p>
          <a:p>
            <a:pPr marL="457200" lvl="1" indent="0">
              <a:buNone/>
            </a:pPr>
            <a:r>
              <a:rPr lang="en-US" dirty="0"/>
              <a:t> </a:t>
            </a:r>
          </a:p>
          <a:p>
            <a:pPr marL="457200" lvl="1" indent="0">
              <a:buNone/>
            </a:pPr>
            <a:endParaRPr lang="en-US" dirty="0"/>
          </a:p>
          <a:p>
            <a:pPr marL="0" indent="0">
              <a:buNone/>
            </a:pPr>
            <a:endParaRPr lang="en-US" dirty="0"/>
          </a:p>
        </p:txBody>
      </p:sp>
      <p:sp>
        <p:nvSpPr>
          <p:cNvPr id="13" name="TextBox 12">
            <a:extLst>
              <a:ext uri="{FF2B5EF4-FFF2-40B4-BE49-F238E27FC236}">
                <a16:creationId xmlns:a16="http://schemas.microsoft.com/office/drawing/2014/main" id="{ECEECD12-F23D-48EE-A16E-7EC442D33166}"/>
              </a:ext>
            </a:extLst>
          </p:cNvPr>
          <p:cNvSpPr txBox="1"/>
          <p:nvPr/>
        </p:nvSpPr>
        <p:spPr>
          <a:xfrm>
            <a:off x="238497" y="223478"/>
            <a:ext cx="4245950" cy="1323439"/>
          </a:xfrm>
          <a:prstGeom prst="rect">
            <a:avLst/>
          </a:prstGeom>
          <a:noFill/>
        </p:spPr>
        <p:txBody>
          <a:bodyPr wrap="square">
            <a:spAutoFit/>
          </a:bodyPr>
          <a:lstStyle/>
          <a:p>
            <a:r>
              <a:rPr lang="en-US" sz="2800" b="1" dirty="0">
                <a:solidFill>
                  <a:srgbClr val="C00000"/>
                </a:solidFill>
              </a:rPr>
              <a:t>Planning the Future of </a:t>
            </a:r>
          </a:p>
          <a:p>
            <a:r>
              <a:rPr lang="en-US" sz="2800" b="1" dirty="0" err="1">
                <a:solidFill>
                  <a:srgbClr val="C00000"/>
                </a:solidFill>
              </a:rPr>
              <a:t>GeoCyber</a:t>
            </a:r>
            <a:r>
              <a:rPr lang="en-US" sz="2800" b="1" dirty="0">
                <a:solidFill>
                  <a:srgbClr val="C00000"/>
                </a:solidFill>
              </a:rPr>
              <a:t> Education: </a:t>
            </a:r>
          </a:p>
          <a:p>
            <a:r>
              <a:rPr lang="en-US" sz="2400" b="1" dirty="0">
                <a:solidFill>
                  <a:srgbClr val="C00000"/>
                </a:solidFill>
              </a:rPr>
              <a:t>2010 Arlington, VA</a:t>
            </a:r>
            <a:endParaRPr lang="en-US" sz="2400" dirty="0"/>
          </a:p>
        </p:txBody>
      </p:sp>
    </p:spTree>
    <p:extLst>
      <p:ext uri="{BB962C8B-B14F-4D97-AF65-F5344CB8AC3E}">
        <p14:creationId xmlns:p14="http://schemas.microsoft.com/office/powerpoint/2010/main" val="15270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4BFD-CB47-4D62-BDC9-D074212641EF}"/>
              </a:ext>
            </a:extLst>
          </p:cNvPr>
          <p:cNvSpPr>
            <a:spLocks noGrp="1"/>
          </p:cNvSpPr>
          <p:nvPr>
            <p:ph type="title"/>
          </p:nvPr>
        </p:nvSpPr>
        <p:spPr>
          <a:xfrm>
            <a:off x="132734" y="70158"/>
            <a:ext cx="11957666" cy="1316190"/>
          </a:xfrm>
        </p:spPr>
        <p:txBody>
          <a:bodyPr>
            <a:normAutofit/>
          </a:bodyPr>
          <a:lstStyle/>
          <a:p>
            <a:r>
              <a:rPr lang="en-US" sz="3200" b="1" dirty="0">
                <a:latin typeface="+mn-lt"/>
              </a:rPr>
              <a:t>“Digital” Content Knowledge</a:t>
            </a:r>
            <a:endParaRPr lang="en-US" sz="1800" dirty="0">
              <a:latin typeface="+mn-lt"/>
            </a:endParaRPr>
          </a:p>
        </p:txBody>
      </p:sp>
      <p:sp>
        <p:nvSpPr>
          <p:cNvPr id="3" name="Content Placeholder 2">
            <a:extLst>
              <a:ext uri="{FF2B5EF4-FFF2-40B4-BE49-F238E27FC236}">
                <a16:creationId xmlns:a16="http://schemas.microsoft.com/office/drawing/2014/main" id="{440E3680-FBBF-482F-84B1-37EDBDF026A4}"/>
              </a:ext>
            </a:extLst>
          </p:cNvPr>
          <p:cNvSpPr>
            <a:spLocks noGrp="1"/>
          </p:cNvSpPr>
          <p:nvPr>
            <p:ph idx="1"/>
          </p:nvPr>
        </p:nvSpPr>
        <p:spPr>
          <a:xfrm>
            <a:off x="342491" y="1478781"/>
            <a:ext cx="8557838" cy="4732887"/>
          </a:xfrm>
        </p:spPr>
        <p:txBody>
          <a:bodyPr>
            <a:normAutofit fontScale="92500" lnSpcReduction="10000"/>
          </a:bodyPr>
          <a:lstStyle/>
          <a:p>
            <a:pPr marL="0" indent="0">
              <a:buNone/>
            </a:pPr>
            <a:r>
              <a:rPr lang="en-US" sz="3300" b="1" dirty="0"/>
              <a:t>Cyberlearning</a:t>
            </a:r>
          </a:p>
          <a:p>
            <a:pPr marL="0" indent="0">
              <a:lnSpc>
                <a:spcPct val="120000"/>
              </a:lnSpc>
              <a:spcBef>
                <a:spcPts val="0"/>
              </a:spcBef>
              <a:buNone/>
            </a:pPr>
            <a:r>
              <a:rPr lang="en-US" sz="2200" dirty="0"/>
              <a:t>Learning mediated by networked computing and  technologies (NSF def)</a:t>
            </a:r>
          </a:p>
          <a:p>
            <a:pPr marL="0" indent="0">
              <a:lnSpc>
                <a:spcPct val="120000"/>
              </a:lnSpc>
              <a:spcBef>
                <a:spcPts val="0"/>
              </a:spcBef>
              <a:buNone/>
            </a:pPr>
            <a:r>
              <a:rPr lang="en-US" sz="2200" dirty="0"/>
              <a:t>How  learners at all levels interact with data/information and </a:t>
            </a:r>
          </a:p>
          <a:p>
            <a:pPr marL="0" indent="0">
              <a:lnSpc>
                <a:spcPct val="120000"/>
              </a:lnSpc>
              <a:spcBef>
                <a:spcPts val="0"/>
              </a:spcBef>
              <a:buNone/>
            </a:pPr>
            <a:r>
              <a:rPr lang="en-US" sz="2200" dirty="0"/>
              <a:t>develop knowledge  &amp; a type of learning educators need to support  </a:t>
            </a:r>
          </a:p>
          <a:p>
            <a:pPr marL="0" indent="0">
              <a:buNone/>
            </a:pPr>
            <a:r>
              <a:rPr lang="en-US" sz="3300" b="1" dirty="0"/>
              <a:t>Cyberinfrastructure  </a:t>
            </a:r>
          </a:p>
          <a:p>
            <a:pPr marL="457200" lvl="1" indent="0">
              <a:buNone/>
            </a:pPr>
            <a:r>
              <a:rPr lang="en-US" dirty="0"/>
              <a:t>High‐performance computing/telecommunications networks that enable access and use of remote data/</a:t>
            </a:r>
            <a:r>
              <a:rPr lang="en-US" dirty="0" err="1"/>
              <a:t>infor</a:t>
            </a:r>
            <a:r>
              <a:rPr lang="en-US" dirty="0"/>
              <a:t>. resources and services (visualizations/analysis/modeling tools) </a:t>
            </a:r>
          </a:p>
          <a:p>
            <a:pPr marL="0" indent="0" rtl="0">
              <a:buSzPts val="2400"/>
              <a:buNone/>
            </a:pPr>
            <a:r>
              <a:rPr lang="en-US" sz="3300" b="1" i="0" u="none" strike="noStrike" kern="1200" baseline="0" dirty="0">
                <a:solidFill>
                  <a:srgbClr val="000000"/>
                </a:solidFill>
                <a:latin typeface="Calibri" panose="020F0502020204030204" pitchFamily="34" charset="0"/>
              </a:rPr>
              <a:t>Geoinformatics </a:t>
            </a:r>
          </a:p>
          <a:p>
            <a:pPr marL="457200" lvl="1" indent="0">
              <a:buSzPts val="2400"/>
              <a:buNone/>
            </a:pPr>
            <a:r>
              <a:rPr lang="en-US" sz="2200" dirty="0"/>
              <a:t>Used to identify the community of geoscience data archival and management efforts maintained by research facilities (e.g., IRIS, UNAVCO, USGS, NOAA) and funded data management projects (e.g., </a:t>
            </a:r>
            <a:r>
              <a:rPr lang="en-US" sz="2200" dirty="0" err="1"/>
              <a:t>EarthChem</a:t>
            </a:r>
            <a:r>
              <a:rPr lang="en-US" sz="2200" dirty="0"/>
              <a:t>, </a:t>
            </a:r>
            <a:r>
              <a:rPr lang="en-US" sz="2200" dirty="0" err="1"/>
              <a:t>GeoStrat</a:t>
            </a:r>
            <a:r>
              <a:rPr lang="en-US" sz="2200" dirty="0"/>
              <a:t>, Marine Geoscience Data System).</a:t>
            </a:r>
          </a:p>
          <a:p>
            <a:endParaRPr lang="en-US" sz="2600" dirty="0"/>
          </a:p>
        </p:txBody>
      </p:sp>
      <p:sp>
        <p:nvSpPr>
          <p:cNvPr id="7" name="TextBox 6">
            <a:extLst>
              <a:ext uri="{FF2B5EF4-FFF2-40B4-BE49-F238E27FC236}">
                <a16:creationId xmlns:a16="http://schemas.microsoft.com/office/drawing/2014/main" id="{EC42B782-0BD9-4E30-A1E3-3F39CF2463DA}"/>
              </a:ext>
            </a:extLst>
          </p:cNvPr>
          <p:cNvSpPr txBox="1"/>
          <p:nvPr/>
        </p:nvSpPr>
        <p:spPr>
          <a:xfrm>
            <a:off x="8733502" y="2426017"/>
            <a:ext cx="3458498" cy="3785652"/>
          </a:xfrm>
          <a:prstGeom prst="rect">
            <a:avLst/>
          </a:prstGeom>
          <a:noFill/>
        </p:spPr>
        <p:txBody>
          <a:bodyPr wrap="square">
            <a:spAutoFit/>
          </a:bodyPr>
          <a:lstStyle/>
          <a:p>
            <a:r>
              <a:rPr lang="en-US" sz="2000" dirty="0">
                <a:solidFill>
                  <a:srgbClr val="0070C0"/>
                </a:solidFill>
              </a:rPr>
              <a:t>Cloud computing</a:t>
            </a:r>
          </a:p>
          <a:p>
            <a:r>
              <a:rPr lang="en-US" sz="2000" dirty="0">
                <a:solidFill>
                  <a:srgbClr val="0070C0"/>
                </a:solidFill>
              </a:rPr>
              <a:t>IoT, UI, UX</a:t>
            </a:r>
          </a:p>
          <a:p>
            <a:r>
              <a:rPr lang="en-US" sz="2000" dirty="0">
                <a:solidFill>
                  <a:srgbClr val="0070C0"/>
                </a:solidFill>
              </a:rPr>
              <a:t>Augmented reality</a:t>
            </a:r>
          </a:p>
          <a:p>
            <a:r>
              <a:rPr lang="en-US" sz="2000" dirty="0">
                <a:solidFill>
                  <a:srgbClr val="0070C0"/>
                </a:solidFill>
              </a:rPr>
              <a:t>Social engineering</a:t>
            </a:r>
          </a:p>
          <a:p>
            <a:r>
              <a:rPr lang="en-US" sz="2000" dirty="0">
                <a:solidFill>
                  <a:srgbClr val="0070C0"/>
                </a:solidFill>
              </a:rPr>
              <a:t>HTML, CSS</a:t>
            </a:r>
          </a:p>
          <a:p>
            <a:r>
              <a:rPr lang="en-US" sz="2000" dirty="0">
                <a:solidFill>
                  <a:srgbClr val="0070C0"/>
                </a:solidFill>
              </a:rPr>
              <a:t>Encryption</a:t>
            </a:r>
          </a:p>
          <a:p>
            <a:r>
              <a:rPr lang="en-US" sz="2000" dirty="0">
                <a:solidFill>
                  <a:srgbClr val="0070C0"/>
                </a:solidFill>
              </a:rPr>
              <a:t>Website front end, back end</a:t>
            </a:r>
          </a:p>
          <a:p>
            <a:r>
              <a:rPr lang="en-US" sz="2000" dirty="0">
                <a:solidFill>
                  <a:srgbClr val="0070C0"/>
                </a:solidFill>
              </a:rPr>
              <a:t>Big data</a:t>
            </a:r>
          </a:p>
          <a:p>
            <a:r>
              <a:rPr lang="en-US" sz="2000" dirty="0">
                <a:solidFill>
                  <a:srgbClr val="0070C0"/>
                </a:solidFill>
              </a:rPr>
              <a:t>Operating system</a:t>
            </a:r>
          </a:p>
          <a:p>
            <a:r>
              <a:rPr lang="en-US" sz="2000" dirty="0">
                <a:solidFill>
                  <a:srgbClr val="0070C0"/>
                </a:solidFill>
              </a:rPr>
              <a:t>KB, MB, GB</a:t>
            </a:r>
          </a:p>
          <a:p>
            <a:r>
              <a:rPr lang="en-US" sz="2000" dirty="0">
                <a:solidFill>
                  <a:srgbClr val="0070C0"/>
                </a:solidFill>
              </a:rPr>
              <a:t>URL, ISP</a:t>
            </a:r>
          </a:p>
          <a:p>
            <a:r>
              <a:rPr lang="en-US" sz="2000" dirty="0">
                <a:solidFill>
                  <a:srgbClr val="0070C0"/>
                </a:solidFill>
              </a:rPr>
              <a:t>Download, Upload</a:t>
            </a:r>
          </a:p>
        </p:txBody>
      </p:sp>
      <p:pic>
        <p:nvPicPr>
          <p:cNvPr id="1026" name="Picture 2">
            <a:extLst>
              <a:ext uri="{FF2B5EF4-FFF2-40B4-BE49-F238E27FC236}">
                <a16:creationId xmlns:a16="http://schemas.microsoft.com/office/drawing/2014/main" id="{B7D1B301-8AE1-4EBD-BBF4-0F286F377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329" y="105226"/>
            <a:ext cx="2763351" cy="222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F150-9232-40F7-B823-1A85847EE6FF}"/>
              </a:ext>
            </a:extLst>
          </p:cNvPr>
          <p:cNvSpPr>
            <a:spLocks noGrp="1"/>
          </p:cNvSpPr>
          <p:nvPr>
            <p:ph type="title"/>
          </p:nvPr>
        </p:nvSpPr>
        <p:spPr>
          <a:xfrm>
            <a:off x="267928" y="129150"/>
            <a:ext cx="10557387" cy="1375185"/>
          </a:xfrm>
        </p:spPr>
        <p:txBody>
          <a:bodyPr>
            <a:normAutofit/>
          </a:bodyPr>
          <a:lstStyle/>
          <a:p>
            <a:r>
              <a:rPr lang="en-US" sz="3600" dirty="0">
                <a:solidFill>
                  <a:srgbClr val="002060"/>
                </a:solidFill>
                <a:latin typeface="+mn-lt"/>
              </a:rPr>
              <a:t>Recent digital technology trends in geoscience teaching and practice</a:t>
            </a:r>
            <a:endParaRPr lang="en-US" sz="3200" dirty="0">
              <a:latin typeface="+mn-lt"/>
            </a:endParaRPr>
          </a:p>
        </p:txBody>
      </p:sp>
      <p:sp>
        <p:nvSpPr>
          <p:cNvPr id="3" name="Content Placeholder 2">
            <a:extLst>
              <a:ext uri="{FF2B5EF4-FFF2-40B4-BE49-F238E27FC236}">
                <a16:creationId xmlns:a16="http://schemas.microsoft.com/office/drawing/2014/main" id="{915DAF38-2F94-4683-A514-6A3D9B150DC0}"/>
              </a:ext>
            </a:extLst>
          </p:cNvPr>
          <p:cNvSpPr>
            <a:spLocks noGrp="1"/>
          </p:cNvSpPr>
          <p:nvPr>
            <p:ph sz="half" idx="1"/>
          </p:nvPr>
        </p:nvSpPr>
        <p:spPr>
          <a:xfrm>
            <a:off x="492841" y="1424518"/>
            <a:ext cx="4380272" cy="1131847"/>
          </a:xfrm>
        </p:spPr>
        <p:txBody>
          <a:bodyPr>
            <a:normAutofit lnSpcReduction="10000"/>
          </a:bodyPr>
          <a:lstStyle/>
          <a:p>
            <a:pPr marL="0" indent="0">
              <a:buNone/>
            </a:pPr>
            <a:r>
              <a:rPr lang="en-US" dirty="0"/>
              <a:t>K.L. Gunderson, R. C. Holmes, &amp; J. Loisel </a:t>
            </a:r>
            <a:r>
              <a:rPr lang="en-US" b="1" dirty="0"/>
              <a:t>identified 2 themes:</a:t>
            </a:r>
          </a:p>
          <a:p>
            <a:pPr marL="0" indent="0">
              <a:buNone/>
            </a:pPr>
            <a:endParaRPr lang="en-US" dirty="0"/>
          </a:p>
        </p:txBody>
      </p:sp>
      <p:sp>
        <p:nvSpPr>
          <p:cNvPr id="4" name="Content Placeholder 3">
            <a:extLst>
              <a:ext uri="{FF2B5EF4-FFF2-40B4-BE49-F238E27FC236}">
                <a16:creationId xmlns:a16="http://schemas.microsoft.com/office/drawing/2014/main" id="{B832BAA7-15CE-4A79-8CA6-2BA11FD4C747}"/>
              </a:ext>
            </a:extLst>
          </p:cNvPr>
          <p:cNvSpPr>
            <a:spLocks noGrp="1"/>
          </p:cNvSpPr>
          <p:nvPr>
            <p:ph sz="half" idx="2"/>
          </p:nvPr>
        </p:nvSpPr>
        <p:spPr>
          <a:xfrm>
            <a:off x="6457337" y="1974338"/>
            <a:ext cx="4938251" cy="4377301"/>
          </a:xfrm>
        </p:spPr>
        <p:txBody>
          <a:bodyPr>
            <a:normAutofit lnSpcReduction="10000"/>
          </a:bodyPr>
          <a:lstStyle/>
          <a:p>
            <a:pPr marL="0" indent="0">
              <a:buNone/>
            </a:pPr>
            <a:r>
              <a:rPr lang="en-US" sz="3200" b="1" dirty="0">
                <a:solidFill>
                  <a:srgbClr val="C00000"/>
                </a:solidFill>
              </a:rPr>
              <a:t>Digital Pedagogical Content Knowledge (PCK): </a:t>
            </a:r>
          </a:p>
          <a:p>
            <a:pPr marL="0" indent="0">
              <a:buNone/>
            </a:pPr>
            <a:r>
              <a:rPr lang="en-US" sz="3200" dirty="0">
                <a:solidFill>
                  <a:srgbClr val="C00000"/>
                </a:solidFill>
              </a:rPr>
              <a:t>How do students learn science using technology, what are the best digital ways to represent topics, &amp; what </a:t>
            </a:r>
            <a:r>
              <a:rPr lang="en-US" sz="3200" dirty="0">
                <a:solidFill>
                  <a:srgbClr val="C00000"/>
                </a:solidFill>
                <a:latin typeface="+mn-lt"/>
              </a:rPr>
              <a:t>materials/ instructional strategies are available?</a:t>
            </a:r>
          </a:p>
          <a:p>
            <a:pPr marL="0" indent="0">
              <a:buNone/>
            </a:pPr>
            <a:endParaRPr lang="en-US" dirty="0"/>
          </a:p>
        </p:txBody>
      </p:sp>
      <p:sp>
        <p:nvSpPr>
          <p:cNvPr id="6" name="TextBox 5">
            <a:extLst>
              <a:ext uri="{FF2B5EF4-FFF2-40B4-BE49-F238E27FC236}">
                <a16:creationId xmlns:a16="http://schemas.microsoft.com/office/drawing/2014/main" id="{8A643B96-EFE8-4D3B-9674-2EC604208777}"/>
              </a:ext>
            </a:extLst>
          </p:cNvPr>
          <p:cNvSpPr txBox="1"/>
          <p:nvPr/>
        </p:nvSpPr>
        <p:spPr>
          <a:xfrm>
            <a:off x="430161" y="2799703"/>
            <a:ext cx="4505633" cy="3539430"/>
          </a:xfrm>
          <a:prstGeom prst="rect">
            <a:avLst/>
          </a:prstGeom>
          <a:noFill/>
        </p:spPr>
        <p:txBody>
          <a:bodyPr wrap="square">
            <a:spAutoFit/>
          </a:bodyPr>
          <a:lstStyle/>
          <a:p>
            <a:pPr marL="514350" indent="-514350">
              <a:buAutoNum type="arabicParenR"/>
            </a:pPr>
            <a:r>
              <a:rPr lang="en-US" sz="2800" b="1" dirty="0">
                <a:solidFill>
                  <a:srgbClr val="002060"/>
                </a:solidFill>
              </a:rPr>
              <a:t>Updated curriculum that caters to current research and practice</a:t>
            </a:r>
          </a:p>
          <a:p>
            <a:pPr marL="514350" indent="-514350">
              <a:buAutoNum type="arabicParenR"/>
            </a:pPr>
            <a:r>
              <a:rPr lang="en-US" sz="2800" b="1" dirty="0">
                <a:solidFill>
                  <a:srgbClr val="002060"/>
                </a:solidFill>
              </a:rPr>
              <a:t>New information delivery methods in the classroom, field, and online</a:t>
            </a:r>
          </a:p>
          <a:p>
            <a:endParaRPr lang="en-US" sz="2800" b="1" dirty="0">
              <a:solidFill>
                <a:srgbClr val="002060"/>
              </a:solidFill>
            </a:endParaRPr>
          </a:p>
        </p:txBody>
      </p:sp>
      <p:sp>
        <p:nvSpPr>
          <p:cNvPr id="7" name="TextBox 6">
            <a:extLst>
              <a:ext uri="{FF2B5EF4-FFF2-40B4-BE49-F238E27FC236}">
                <a16:creationId xmlns:a16="http://schemas.microsoft.com/office/drawing/2014/main" id="{490EB66F-7F32-4943-BF9B-6B952646D6DD}"/>
              </a:ext>
            </a:extLst>
          </p:cNvPr>
          <p:cNvSpPr txBox="1"/>
          <p:nvPr/>
        </p:nvSpPr>
        <p:spPr>
          <a:xfrm>
            <a:off x="430161" y="6120806"/>
            <a:ext cx="6096000" cy="461665"/>
          </a:xfrm>
          <a:prstGeom prst="rect">
            <a:avLst/>
          </a:prstGeom>
          <a:noFill/>
        </p:spPr>
        <p:txBody>
          <a:bodyPr wrap="square">
            <a:spAutoFit/>
          </a:bodyPr>
          <a:lstStyle/>
          <a:p>
            <a:r>
              <a:rPr lang="en-US" sz="1800" dirty="0">
                <a:latin typeface="+mn-lt"/>
              </a:rPr>
              <a:t>(from </a:t>
            </a:r>
            <a:r>
              <a:rPr lang="en-US" sz="2400" dirty="0">
                <a:latin typeface="+mn-lt"/>
              </a:rPr>
              <a:t>Groundwork GSA Today, 2019)</a:t>
            </a:r>
            <a:endParaRPr lang="en-US" sz="2400" dirty="0"/>
          </a:p>
        </p:txBody>
      </p:sp>
    </p:spTree>
    <p:extLst>
      <p:ext uri="{BB962C8B-B14F-4D97-AF65-F5344CB8AC3E}">
        <p14:creationId xmlns:p14="http://schemas.microsoft.com/office/powerpoint/2010/main" val="86348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74B6-DF89-4FE7-B6A4-5E875B2A208E}"/>
              </a:ext>
            </a:extLst>
          </p:cNvPr>
          <p:cNvSpPr>
            <a:spLocks noGrp="1"/>
          </p:cNvSpPr>
          <p:nvPr>
            <p:ph type="title"/>
          </p:nvPr>
        </p:nvSpPr>
        <p:spPr>
          <a:xfrm>
            <a:off x="265163" y="279796"/>
            <a:ext cx="11661673" cy="891212"/>
          </a:xfrm>
        </p:spPr>
        <p:txBody>
          <a:bodyPr>
            <a:normAutofit fontScale="90000"/>
          </a:bodyPr>
          <a:lstStyle/>
          <a:p>
            <a:pPr algn="r"/>
            <a:r>
              <a:rPr lang="en-US" sz="3200" b="1" dirty="0">
                <a:latin typeface="+mn-lt"/>
              </a:rPr>
              <a:t>“Digital” PCK</a:t>
            </a:r>
            <a:r>
              <a:rPr lang="en-US" sz="3200" b="1" dirty="0"/>
              <a:t>:</a:t>
            </a:r>
            <a:br>
              <a:rPr lang="en-US" sz="3200" b="0" i="0" u="none" strike="noStrike" baseline="0" dirty="0">
                <a:solidFill>
                  <a:srgbClr val="000000"/>
                </a:solidFill>
                <a:latin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DD59B777-3E39-40E3-BB1D-A8397A8BD289}"/>
              </a:ext>
            </a:extLst>
          </p:cNvPr>
          <p:cNvSpPr>
            <a:spLocks noGrp="1"/>
          </p:cNvSpPr>
          <p:nvPr>
            <p:ph sz="half" idx="1"/>
          </p:nvPr>
        </p:nvSpPr>
        <p:spPr/>
        <p:txBody>
          <a:bodyPr>
            <a:normAutofit/>
          </a:bodyPr>
          <a:lstStyle/>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CB54E3F0-DA1B-446F-9688-F8E7DA67E18D}"/>
              </a:ext>
            </a:extLst>
          </p:cNvPr>
          <p:cNvSpPr>
            <a:spLocks noGrp="1"/>
          </p:cNvSpPr>
          <p:nvPr>
            <p:ph sz="half" idx="2"/>
          </p:nvPr>
        </p:nvSpPr>
        <p:spPr>
          <a:xfrm>
            <a:off x="346026" y="1091862"/>
            <a:ext cx="5368414" cy="4674275"/>
          </a:xfrm>
        </p:spPr>
        <p:txBody>
          <a:bodyPr>
            <a:normAutofit/>
          </a:bodyPr>
          <a:lstStyle/>
          <a:p>
            <a:pPr marL="0" indent="0">
              <a:buNone/>
            </a:pPr>
            <a:r>
              <a:rPr lang="en-US" b="1" dirty="0"/>
              <a:t>OER (Open Educational Resources)</a:t>
            </a:r>
          </a:p>
          <a:p>
            <a:pPr marL="0" indent="0">
              <a:buNone/>
            </a:pPr>
            <a:r>
              <a:rPr lang="en-US" sz="1700" dirty="0">
                <a:hlinkClick r:id="rId2"/>
              </a:rPr>
              <a:t>https://www.oercommons.org/browse?f.search=Geology</a:t>
            </a:r>
            <a:endParaRPr lang="en-US" sz="1700" dirty="0"/>
          </a:p>
          <a:p>
            <a:pPr marL="0" indent="0">
              <a:buNone/>
            </a:pPr>
            <a:r>
              <a:rPr lang="en-US" sz="1700" dirty="0">
                <a:hlinkClick r:id="rId3"/>
              </a:rPr>
              <a:t>https://libguides.humboldt.edu/openedu/geol</a:t>
            </a:r>
            <a:endParaRPr lang="en-US" sz="1700" dirty="0"/>
          </a:p>
          <a:p>
            <a:pPr marL="0" indent="0">
              <a:buNone/>
            </a:pPr>
            <a:r>
              <a:rPr lang="en-US" b="1" dirty="0"/>
              <a:t>MOOCs</a:t>
            </a:r>
            <a:r>
              <a:rPr lang="en-US" dirty="0"/>
              <a:t> (massive open online courses) for </a:t>
            </a:r>
            <a:r>
              <a:rPr lang="en-US" dirty="0">
                <a:hlinkClick r:id="rId4"/>
              </a:rPr>
              <a:t>geology</a:t>
            </a:r>
            <a:endParaRPr lang="en-US" dirty="0"/>
          </a:p>
          <a:p>
            <a:pPr marL="0" indent="0">
              <a:buNone/>
            </a:pPr>
            <a:r>
              <a:rPr lang="en-US" b="1" dirty="0"/>
              <a:t>Open courseware </a:t>
            </a:r>
            <a:r>
              <a:rPr lang="en-US" dirty="0"/>
              <a:t>platforms (MIT)</a:t>
            </a:r>
          </a:p>
          <a:p>
            <a:pPr lvl="1" fontAlgn="base"/>
            <a:r>
              <a:rPr lang="en-US" b="0" i="0" dirty="0">
                <a:solidFill>
                  <a:srgbClr val="000000"/>
                </a:solidFill>
                <a:effectLst/>
              </a:rPr>
              <a:t>Free </a:t>
            </a:r>
            <a:r>
              <a:rPr lang="en-US" b="0" i="0" dirty="0">
                <a:solidFill>
                  <a:srgbClr val="000000"/>
                </a:solidFill>
                <a:effectLst/>
                <a:hlinkClick r:id="rId5"/>
              </a:rPr>
              <a:t>online geology courses </a:t>
            </a:r>
            <a:r>
              <a:rPr lang="en-US" dirty="0">
                <a:solidFill>
                  <a:srgbClr val="000000"/>
                </a:solidFill>
              </a:rPr>
              <a:t>(via </a:t>
            </a:r>
            <a:r>
              <a:rPr lang="en-US" b="0" i="0" dirty="0" err="1">
                <a:solidFill>
                  <a:srgbClr val="000000"/>
                </a:solidFill>
                <a:effectLst/>
              </a:rPr>
              <a:t>OpenCourseWare</a:t>
            </a:r>
            <a:r>
              <a:rPr lang="en-US" dirty="0">
                <a:solidFill>
                  <a:srgbClr val="000000"/>
                </a:solidFill>
              </a:rPr>
              <a:t> platform). </a:t>
            </a:r>
            <a:r>
              <a:rPr lang="en-US" b="0" i="0" dirty="0">
                <a:solidFill>
                  <a:srgbClr val="000000"/>
                </a:solidFill>
                <a:effectLst/>
              </a:rPr>
              <a:t>Course topics include igneous petrology, trace element geochemistry, field geology, medical geology, landscape evolution.</a:t>
            </a:r>
          </a:p>
          <a:p>
            <a:endParaRPr lang="en-US" dirty="0"/>
          </a:p>
          <a:p>
            <a:endParaRPr lang="en-US" dirty="0"/>
          </a:p>
          <a:p>
            <a:endParaRPr lang="en-US" dirty="0"/>
          </a:p>
        </p:txBody>
      </p:sp>
      <p:sp>
        <p:nvSpPr>
          <p:cNvPr id="6" name="TextBox 5">
            <a:extLst>
              <a:ext uri="{FF2B5EF4-FFF2-40B4-BE49-F238E27FC236}">
                <a16:creationId xmlns:a16="http://schemas.microsoft.com/office/drawing/2014/main" id="{F85749F9-5EF9-4F1D-A8DD-73D89972DE7B}"/>
              </a:ext>
            </a:extLst>
          </p:cNvPr>
          <p:cNvSpPr txBox="1"/>
          <p:nvPr/>
        </p:nvSpPr>
        <p:spPr>
          <a:xfrm>
            <a:off x="216308" y="254616"/>
            <a:ext cx="11897647" cy="523220"/>
          </a:xfrm>
          <a:prstGeom prst="rect">
            <a:avLst/>
          </a:prstGeom>
          <a:noFill/>
        </p:spPr>
        <p:txBody>
          <a:bodyPr wrap="square">
            <a:spAutoFit/>
          </a:bodyPr>
          <a:lstStyle/>
          <a:p>
            <a:r>
              <a:rPr lang="en-US" sz="2800" b="1" dirty="0">
                <a:solidFill>
                  <a:srgbClr val="002060"/>
                </a:solidFill>
              </a:rPr>
              <a:t>Updated curriculum that caters to current research and practice</a:t>
            </a:r>
          </a:p>
        </p:txBody>
      </p:sp>
      <p:sp>
        <p:nvSpPr>
          <p:cNvPr id="8" name="TextBox 7">
            <a:extLst>
              <a:ext uri="{FF2B5EF4-FFF2-40B4-BE49-F238E27FC236}">
                <a16:creationId xmlns:a16="http://schemas.microsoft.com/office/drawing/2014/main" id="{687A4B1A-4CA6-4E2B-8DDB-2C1B08FD21FA}"/>
              </a:ext>
            </a:extLst>
          </p:cNvPr>
          <p:cNvSpPr txBox="1"/>
          <p:nvPr/>
        </p:nvSpPr>
        <p:spPr>
          <a:xfrm>
            <a:off x="5795303" y="2084666"/>
            <a:ext cx="6096000" cy="4493538"/>
          </a:xfrm>
          <a:prstGeom prst="rect">
            <a:avLst/>
          </a:prstGeom>
          <a:noFill/>
        </p:spPr>
        <p:txBody>
          <a:bodyPr wrap="square">
            <a:spAutoFit/>
          </a:bodyPr>
          <a:lstStyle/>
          <a:p>
            <a:r>
              <a:rPr lang="en-US" sz="2800" b="1" dirty="0"/>
              <a:t>Big data resources</a:t>
            </a:r>
          </a:p>
          <a:p>
            <a:pPr marL="285750" indent="-285750">
              <a:buFont typeface="Arial" panose="020B0604020202020204" pitchFamily="34" charset="0"/>
              <a:buChar char="•"/>
            </a:pPr>
            <a:r>
              <a:rPr lang="en-US" sz="2000" dirty="0" err="1"/>
              <a:t>EarthChem</a:t>
            </a:r>
            <a:r>
              <a:rPr lang="en-US" dirty="0"/>
              <a:t> (</a:t>
            </a:r>
            <a:r>
              <a:rPr lang="en-US" dirty="0">
                <a:hlinkClick r:id="rId6"/>
              </a:rPr>
              <a:t>www.earthchem.org/</a:t>
            </a:r>
            <a:r>
              <a:rPr lang="en-US" dirty="0"/>
              <a:t>)</a:t>
            </a:r>
          </a:p>
          <a:p>
            <a:pPr marL="285750" indent="-285750">
              <a:buFont typeface="Arial" panose="020B0604020202020204" pitchFamily="34" charset="0"/>
              <a:buChar char="•"/>
            </a:pPr>
            <a:r>
              <a:rPr lang="en-US" sz="2000" dirty="0"/>
              <a:t>Marine  Geoscience Data System</a:t>
            </a:r>
            <a:r>
              <a:rPr lang="en-US" dirty="0"/>
              <a:t> (</a:t>
            </a:r>
            <a:r>
              <a:rPr lang="en-US" dirty="0">
                <a:hlinkClick r:id="rId7"/>
              </a:rPr>
              <a:t>www.marine‐ geo.org/)</a:t>
            </a:r>
            <a:endParaRPr lang="en-US" dirty="0"/>
          </a:p>
          <a:p>
            <a:pPr marL="285750" indent="-285750">
              <a:buFont typeface="Arial" panose="020B0604020202020204" pitchFamily="34" charset="0"/>
              <a:buChar char="•"/>
            </a:pPr>
            <a:r>
              <a:rPr lang="en-US" sz="2000" dirty="0">
                <a:solidFill>
                  <a:srgbClr val="000000"/>
                </a:solidFill>
                <a:latin typeface="Calibri" panose="020F0502020204030204" pitchFamily="34" charset="0"/>
              </a:rPr>
              <a:t>GEOSS</a:t>
            </a:r>
            <a:r>
              <a:rPr lang="en-US" dirty="0">
                <a:solidFill>
                  <a:srgbClr val="000000"/>
                </a:solidFill>
                <a:latin typeface="Calibri" panose="020F0502020204030204" pitchFamily="34" charset="0"/>
              </a:rPr>
              <a:t> Global Earth Observation System of Systems </a:t>
            </a:r>
            <a:r>
              <a:rPr lang="en-US" dirty="0">
                <a:solidFill>
                  <a:srgbClr val="000000"/>
                </a:solidFill>
                <a:latin typeface="Calibri" panose="020F0502020204030204" pitchFamily="34" charset="0"/>
                <a:hlinkClick r:id="rId8"/>
              </a:rPr>
              <a:t>earthobservations.org/</a:t>
            </a:r>
            <a:r>
              <a:rPr lang="en-US" dirty="0" err="1">
                <a:solidFill>
                  <a:srgbClr val="000000"/>
                </a:solidFill>
                <a:latin typeface="Calibri" panose="020F0502020204030204" pitchFamily="34" charset="0"/>
                <a:hlinkClick r:id="rId8"/>
              </a:rPr>
              <a:t>geoss.php</a:t>
            </a:r>
            <a:endParaRPr lang="en-US" dirty="0"/>
          </a:p>
          <a:p>
            <a:pPr marL="285750" indent="-285750">
              <a:buFont typeface="Arial" panose="020B0604020202020204" pitchFamily="34" charset="0"/>
              <a:buChar char="•"/>
            </a:pPr>
            <a:r>
              <a:rPr lang="pt-BR" sz="2000" dirty="0"/>
              <a:t>MARGINS/GeoPRISMS Data Portal  </a:t>
            </a:r>
            <a:r>
              <a:rPr lang="pt-BR" dirty="0"/>
              <a:t>(</a:t>
            </a:r>
            <a:r>
              <a:rPr lang="pt-BR" dirty="0">
                <a:hlinkClick r:id="rId9"/>
              </a:rPr>
              <a:t>http://geoprisms.org/geoprisms-data-portal/</a:t>
            </a:r>
            <a:endParaRPr lang="pt-BR" dirty="0"/>
          </a:p>
          <a:p>
            <a:pPr marL="285750" indent="-285750">
              <a:buFont typeface="Arial" panose="020B0604020202020204" pitchFamily="34" charset="0"/>
              <a:buChar char="•"/>
            </a:pPr>
            <a:r>
              <a:rPr lang="en-US" dirty="0"/>
              <a:t>NASA WORLD </a:t>
            </a:r>
            <a:r>
              <a:rPr lang="en-US" dirty="0">
                <a:hlinkClick r:id="rId10"/>
              </a:rPr>
              <a:t>VIEW</a:t>
            </a:r>
            <a:r>
              <a:rPr lang="en-US" dirty="0"/>
              <a:t> </a:t>
            </a:r>
            <a:r>
              <a:rPr lang="en-US" dirty="0">
                <a:hlinkClick r:id="rId11"/>
              </a:rPr>
              <a:t>https://worldview.earthdata.nasa.gov/</a:t>
            </a:r>
            <a:endParaRPr lang="en-US" dirty="0"/>
          </a:p>
          <a:p>
            <a:pPr marL="285750" indent="-285750">
              <a:buFont typeface="Arial" panose="020B0604020202020204" pitchFamily="34" charset="0"/>
              <a:buChar char="•"/>
            </a:pPr>
            <a:r>
              <a:rPr lang="en-US" sz="2000" dirty="0"/>
              <a:t>IEDA </a:t>
            </a:r>
            <a:r>
              <a:rPr lang="en-US" dirty="0"/>
              <a:t>overall repository of </a:t>
            </a:r>
            <a:r>
              <a:rPr lang="en-US" b="0" i="0" dirty="0">
                <a:solidFill>
                  <a:srgbClr val="333333"/>
                </a:solidFill>
                <a:effectLst/>
                <a:latin typeface="Open Sans"/>
              </a:rPr>
              <a:t>geoscience data from the Ocean, Earth, and Polar Sciences. </a:t>
            </a:r>
            <a:r>
              <a:rPr lang="en-US" b="0" i="0" dirty="0">
                <a:solidFill>
                  <a:srgbClr val="333333"/>
                </a:solidFill>
                <a:effectLst/>
                <a:latin typeface="Open Sans"/>
                <a:hlinkClick r:id="rId12"/>
              </a:rPr>
              <a:t>https://www.iedadata.org/</a:t>
            </a:r>
            <a:endParaRPr lang="en-US" b="0" i="0" dirty="0">
              <a:solidFill>
                <a:srgbClr val="333333"/>
              </a:solidFill>
              <a:effectLst/>
              <a:latin typeface="Open Sans"/>
            </a:endParaRPr>
          </a:p>
          <a:p>
            <a:pPr marL="285750" indent="-285750">
              <a:buFont typeface="Arial" panose="020B0604020202020204" pitchFamily="34" charset="0"/>
              <a:buChar char="•"/>
            </a:pPr>
            <a:r>
              <a:rPr lang="en-US" sz="2000" b="0" i="0" dirty="0">
                <a:solidFill>
                  <a:srgbClr val="343434"/>
                </a:solidFill>
                <a:effectLst/>
                <a:latin typeface="Arimo"/>
              </a:rPr>
              <a:t>IRIS seismological data.</a:t>
            </a:r>
            <a:r>
              <a:rPr lang="en-US" b="0" i="0" dirty="0">
                <a:solidFill>
                  <a:srgbClr val="343434"/>
                </a:solidFill>
                <a:effectLst/>
                <a:latin typeface="Arimo"/>
              </a:rPr>
              <a:t> </a:t>
            </a:r>
            <a:r>
              <a:rPr lang="en-US" b="0" i="0" dirty="0">
                <a:solidFill>
                  <a:srgbClr val="343434"/>
                </a:solidFill>
                <a:effectLst/>
                <a:latin typeface="Arimo"/>
                <a:hlinkClick r:id="rId13"/>
              </a:rPr>
              <a:t>https://www.iris.edu/hq/</a:t>
            </a:r>
            <a:endParaRPr lang="en-US" b="0" i="0" dirty="0">
              <a:solidFill>
                <a:srgbClr val="343434"/>
              </a:solidFill>
              <a:effectLst/>
              <a:latin typeface="Arimo"/>
            </a:endParaRPr>
          </a:p>
          <a:p>
            <a:r>
              <a:rPr lang="en-US" sz="1400" dirty="0">
                <a:solidFill>
                  <a:srgbClr val="343434"/>
                </a:solidFill>
                <a:latin typeface="Arimo"/>
              </a:rPr>
              <a:t>Image: bigdataframework.org</a:t>
            </a:r>
            <a:endParaRPr lang="en-US" sz="1400" b="0" i="0" dirty="0">
              <a:solidFill>
                <a:srgbClr val="343434"/>
              </a:solidFill>
              <a:effectLst/>
              <a:latin typeface="Arimo"/>
            </a:endParaRPr>
          </a:p>
          <a:p>
            <a:endParaRPr lang="en-US" dirty="0"/>
          </a:p>
        </p:txBody>
      </p:sp>
      <p:pic>
        <p:nvPicPr>
          <p:cNvPr id="13" name="Picture 12">
            <a:extLst>
              <a:ext uri="{FF2B5EF4-FFF2-40B4-BE49-F238E27FC236}">
                <a16:creationId xmlns:a16="http://schemas.microsoft.com/office/drawing/2014/main" id="{F3925F6C-BEEE-49BA-B7C2-E96F5549502C}"/>
              </a:ext>
            </a:extLst>
          </p:cNvPr>
          <p:cNvPicPr>
            <a:picLocks noChangeAspect="1"/>
          </p:cNvPicPr>
          <p:nvPr/>
        </p:nvPicPr>
        <p:blipFill>
          <a:blip r:embed="rId14"/>
          <a:stretch>
            <a:fillRect/>
          </a:stretch>
        </p:blipFill>
        <p:spPr>
          <a:xfrm>
            <a:off x="9007937" y="880465"/>
            <a:ext cx="2918899" cy="1463290"/>
          </a:xfrm>
          <a:prstGeom prst="rect">
            <a:avLst/>
          </a:prstGeom>
        </p:spPr>
      </p:pic>
    </p:spTree>
    <p:extLst>
      <p:ext uri="{BB962C8B-B14F-4D97-AF65-F5344CB8AC3E}">
        <p14:creationId xmlns:p14="http://schemas.microsoft.com/office/powerpoint/2010/main" val="3187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1909</Words>
  <Application>Microsoft Office PowerPoint</Application>
  <PresentationFormat>Widescreen</PresentationFormat>
  <Paragraphs>175</Paragraphs>
  <Slides>17</Slides>
  <Notes>1</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Arial</vt:lpstr>
      <vt:lpstr>Arimo</vt:lpstr>
      <vt:lpstr>Calibri</vt:lpstr>
      <vt:lpstr>Calibri Light</vt:lpstr>
      <vt:lpstr>Lyon</vt:lpstr>
      <vt:lpstr>Open Sans</vt:lpstr>
      <vt:lpstr>Raleway</vt:lpstr>
      <vt:lpstr>Segoe UI</vt:lpstr>
      <vt:lpstr>Times New Roman</vt:lpstr>
      <vt:lpstr>Ubuntu</vt:lpstr>
      <vt:lpstr>Office Theme</vt:lpstr>
      <vt:lpstr>Gadgets and Apps and Online Resources, Oh My! Educational Technology for the Geosciences </vt:lpstr>
      <vt:lpstr>Educational Technology for the Geosciences: An overview</vt:lpstr>
      <vt:lpstr>Recent digital technology trends in geoscience teaching and practice  (K.L. Gunderson, R. C. Holmes, &amp; J. Loisel, GSA Today, 2019)</vt:lpstr>
      <vt:lpstr>Key Benefits of using Digital Technologies for the Geosciences</vt:lpstr>
      <vt:lpstr>PowerPoint Presentation</vt:lpstr>
      <vt:lpstr>PowerPoint Presentation</vt:lpstr>
      <vt:lpstr>“Digital” Content Knowledge</vt:lpstr>
      <vt:lpstr>Recent digital technology trends in geoscience teaching and practice</vt:lpstr>
      <vt:lpstr>“Digital” PCK: </vt:lpstr>
      <vt:lpstr>“Digital” PCK</vt:lpstr>
      <vt:lpstr>Virtual Field Trips:  Column of the Giants video </vt:lpstr>
      <vt:lpstr>PowerPoint Presentation</vt:lpstr>
      <vt:lpstr>PowerPoint Presentation</vt:lpstr>
      <vt:lpstr>PowerPoint Presentation</vt:lpstr>
      <vt:lpstr>Digital Equipment resources for use in  the field</vt:lpstr>
      <vt:lpstr>PowerPoint Presentation</vt:lpstr>
      <vt:lpstr>K.L. Gunderson, R. C. Holmes, &amp; J. Loisel, GSA Today,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Gadgets and Apps and Online Resources, Oh My! Educational Technology for the Geosciences  Today, whether virtual or in-person, in the classroom or in the field, teaching about the Earth is dependent on a range educational technologies. This talk presents a rationale for, and way of thinking about, the integration of technological tools. In what ways can our use of technology drive transformative practices and help students achieve learning goals? Best pedagogical and interaction practices, along with notable gadgets, apps, and online resources will be highlighted. </dc:title>
  <dc:creator>Weiss, Tarin</dc:creator>
  <cp:lastModifiedBy>Weiss, Tarin</cp:lastModifiedBy>
  <cp:revision>152</cp:revision>
  <dcterms:created xsi:type="dcterms:W3CDTF">2021-03-02T18:43:38Z</dcterms:created>
  <dcterms:modified xsi:type="dcterms:W3CDTF">2021-03-14T11:20:50Z</dcterms:modified>
</cp:coreProperties>
</file>