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4" r:id="rId3"/>
    <p:sldId id="259" r:id="rId4"/>
    <p:sldId id="280" r:id="rId5"/>
    <p:sldId id="261" r:id="rId6"/>
    <p:sldId id="283" r:id="rId7"/>
    <p:sldId id="268" r:id="rId8"/>
    <p:sldId id="279" r:id="rId9"/>
    <p:sldId id="262" r:id="rId10"/>
    <p:sldId id="269" r:id="rId11"/>
    <p:sldId id="271" r:id="rId12"/>
    <p:sldId id="285" r:id="rId13"/>
    <p:sldId id="286" r:id="rId14"/>
    <p:sldId id="264" r:id="rId15"/>
    <p:sldId id="301" r:id="rId16"/>
    <p:sldId id="287" r:id="rId17"/>
    <p:sldId id="299" r:id="rId18"/>
    <p:sldId id="298" r:id="rId19"/>
    <p:sldId id="300" r:id="rId20"/>
    <p:sldId id="302"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78003" autoAdjust="0"/>
  </p:normalViewPr>
  <p:slideViewPr>
    <p:cSldViewPr snapToGrid="0">
      <p:cViewPr varScale="1">
        <p:scale>
          <a:sx n="89" d="100"/>
          <a:sy n="89" d="100"/>
        </p:scale>
        <p:origin x="570" y="78"/>
      </p:cViewPr>
      <p:guideLst/>
    </p:cSldViewPr>
  </p:slideViewPr>
  <p:notesTextViewPr>
    <p:cViewPr>
      <p:scale>
        <a:sx n="1" d="1"/>
        <a:sy n="1" d="1"/>
      </p:scale>
      <p:origin x="0" y="0"/>
    </p:cViewPr>
  </p:notesTextViewPr>
  <p:sorterViewPr>
    <p:cViewPr>
      <p:scale>
        <a:sx n="80" d="100"/>
        <a:sy n="80" d="100"/>
      </p:scale>
      <p:origin x="0" y="-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5AB75-41A2-4DCC-BB3D-6541A4E4F9D6}" type="datetimeFigureOut">
              <a:rPr lang="en-US" smtClean="0"/>
              <a:t>3/18/2021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E11C8-B856-4336-A9BF-5B26E75FF1BF}" type="slidenum">
              <a:rPr lang="en-US" smtClean="0"/>
              <a:t>‹#›</a:t>
            </a:fld>
            <a:endParaRPr lang="en-US"/>
          </a:p>
        </p:txBody>
      </p:sp>
    </p:spTree>
    <p:extLst>
      <p:ext uri="{BB962C8B-B14F-4D97-AF65-F5344CB8AC3E}">
        <p14:creationId xmlns:p14="http://schemas.microsoft.com/office/powerpoint/2010/main" val="1923267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Tim Lutz, Dept. of Earth and Space Sciences at West Chester University.  I studied at Wesleyan University from 1969 to 1973, and was a student of </a:t>
            </a:r>
            <a:r>
              <a:rPr lang="en-US" dirty="0" err="1"/>
              <a:t>Jelle</a:t>
            </a:r>
            <a:r>
              <a:rPr lang="en-US" dirty="0"/>
              <a:t> de Boer’s.  I’ll tell you about some of </a:t>
            </a:r>
            <a:r>
              <a:rPr lang="en-US" dirty="0" err="1"/>
              <a:t>Jelle’s</a:t>
            </a:r>
            <a:r>
              <a:rPr lang="en-US" dirty="0"/>
              <a:t> earlier connections to archaeology– 25 years before the Delphic oracle -- and my experiences with him at Wesleyan.  I’ll close with a look at how </a:t>
            </a:r>
            <a:r>
              <a:rPr lang="en-US" dirty="0" err="1"/>
              <a:t>Jelle’s</a:t>
            </a:r>
            <a:r>
              <a:rPr lang="en-US" dirty="0"/>
              <a:t> teaching and mentorship influenced my career in geoscience.</a:t>
            </a:r>
          </a:p>
        </p:txBody>
      </p:sp>
      <p:sp>
        <p:nvSpPr>
          <p:cNvPr id="4" name="Slide Number Placeholder 3"/>
          <p:cNvSpPr>
            <a:spLocks noGrp="1"/>
          </p:cNvSpPr>
          <p:nvPr>
            <p:ph type="sldNum" sz="quarter" idx="5"/>
          </p:nvPr>
        </p:nvSpPr>
        <p:spPr/>
        <p:txBody>
          <a:bodyPr/>
          <a:lstStyle/>
          <a:p>
            <a:fld id="{202E11C8-B856-4336-A9BF-5B26E75FF1BF}" type="slidenum">
              <a:rPr lang="en-US" smtClean="0"/>
              <a:t>1</a:t>
            </a:fld>
            <a:endParaRPr lang="en-US"/>
          </a:p>
        </p:txBody>
      </p:sp>
    </p:spTree>
    <p:extLst>
      <p:ext uri="{BB962C8B-B14F-4D97-AF65-F5344CB8AC3E}">
        <p14:creationId xmlns:p14="http://schemas.microsoft.com/office/powerpoint/2010/main" val="332588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was based on the idea that the bricks in the stack, and bordering on the “bosh” or interior opening of the stack, would acquire a thermoremanence on cooling through the Curie temperature when the furnace went out of blast – ceased operation either accidently or purposely.  The direction of the field at that time could be compared to inclination and declination measurements.  One of the cool things we discovered was the strong gradient in oxidation state along each brick, from light gray next to the interior to a dark red-brown at the other end.</a:t>
            </a:r>
          </a:p>
        </p:txBody>
      </p:sp>
      <p:sp>
        <p:nvSpPr>
          <p:cNvPr id="4" name="Slide Number Placeholder 3"/>
          <p:cNvSpPr>
            <a:spLocks noGrp="1"/>
          </p:cNvSpPr>
          <p:nvPr>
            <p:ph type="sldNum" sz="quarter" idx="5"/>
          </p:nvPr>
        </p:nvSpPr>
        <p:spPr/>
        <p:txBody>
          <a:bodyPr/>
          <a:lstStyle/>
          <a:p>
            <a:fld id="{202E11C8-B856-4336-A9BF-5B26E75FF1BF}" type="slidenum">
              <a:rPr lang="en-US" smtClean="0"/>
              <a:t>10</a:t>
            </a:fld>
            <a:endParaRPr lang="en-US"/>
          </a:p>
        </p:txBody>
      </p:sp>
    </p:spTree>
    <p:extLst>
      <p:ext uri="{BB962C8B-B14F-4D97-AF65-F5344CB8AC3E}">
        <p14:creationId xmlns:p14="http://schemas.microsoft.com/office/powerpoint/2010/main" val="2174663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Exploring the furnace site revealed lots of evidence relating to furnace operation.  Just upstream from Bulls Falls the modern-day Housatonic still makes power when the flow of the river is diverted into a canal to create hydroelectricity.  The right-hand picture shows </a:t>
            </a:r>
            <a:r>
              <a:rPr lang="en-US" dirty="0" err="1"/>
              <a:t>Jelle</a:t>
            </a:r>
            <a:r>
              <a:rPr lang="en-US" dirty="0"/>
              <a:t> and one of his daughters walking in the channel during one of these diversions.  To 19</a:t>
            </a:r>
            <a:r>
              <a:rPr lang="en-US" baseline="30000" dirty="0"/>
              <a:t>th</a:t>
            </a:r>
            <a:r>
              <a:rPr lang="en-US" dirty="0"/>
              <a:t> century minds the stream was also a perfect place to dispose of salamanders – solid masses of iron – that resulted when molten iron escaped into the furnace workings, catastrophically halting operations.  This salamander shown here contains the remains of a </a:t>
            </a:r>
            <a:r>
              <a:rPr lang="en-US" dirty="0" err="1"/>
              <a:t>tuyere</a:t>
            </a:r>
            <a:r>
              <a:rPr lang="en-US" dirty="0"/>
              <a:t> – a water-cooled nozzle to deliver blast to the furnace.  A furnace going out of blast in this way it was an economic disaster.</a:t>
            </a:r>
          </a:p>
        </p:txBody>
      </p:sp>
      <p:sp>
        <p:nvSpPr>
          <p:cNvPr id="4" name="Slide Number Placeholder 3"/>
          <p:cNvSpPr>
            <a:spLocks noGrp="1"/>
          </p:cNvSpPr>
          <p:nvPr>
            <p:ph type="sldNum" sz="quarter" idx="5"/>
          </p:nvPr>
        </p:nvSpPr>
        <p:spPr/>
        <p:txBody>
          <a:bodyPr/>
          <a:lstStyle/>
          <a:p>
            <a:fld id="{202E11C8-B856-4336-A9BF-5B26E75FF1BF}" type="slidenum">
              <a:rPr lang="en-US" smtClean="0"/>
              <a:t>11</a:t>
            </a:fld>
            <a:endParaRPr lang="en-US"/>
          </a:p>
        </p:txBody>
      </p:sp>
    </p:spTree>
    <p:extLst>
      <p:ext uri="{BB962C8B-B14F-4D97-AF65-F5344CB8AC3E}">
        <p14:creationId xmlns:p14="http://schemas.microsoft.com/office/powerpoint/2010/main" val="51447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discoveries, around the furnace’s loading bank, included various types of ore.  Bog ore was common locally; magnetite-rich ore would have required longer transportation; and using it would have required significant changes to the blast technology.  Optical and x-ray analyses of minerals in the ore suggested that it might have originated in the Tilly Foster mine near Brewster, NY, 25 miles by road from Bulls Falls.</a:t>
            </a:r>
          </a:p>
        </p:txBody>
      </p:sp>
      <p:sp>
        <p:nvSpPr>
          <p:cNvPr id="4" name="Slide Number Placeholder 3"/>
          <p:cNvSpPr>
            <a:spLocks noGrp="1"/>
          </p:cNvSpPr>
          <p:nvPr>
            <p:ph type="sldNum" sz="quarter" idx="5"/>
          </p:nvPr>
        </p:nvSpPr>
        <p:spPr/>
        <p:txBody>
          <a:bodyPr/>
          <a:lstStyle/>
          <a:p>
            <a:fld id="{202E11C8-B856-4336-A9BF-5B26E75FF1BF}" type="slidenum">
              <a:rPr lang="en-US" smtClean="0"/>
              <a:t>12</a:t>
            </a:fld>
            <a:endParaRPr lang="en-US"/>
          </a:p>
        </p:txBody>
      </p:sp>
    </p:spTree>
    <p:extLst>
      <p:ext uri="{BB962C8B-B14F-4D97-AF65-F5344CB8AC3E}">
        <p14:creationId xmlns:p14="http://schemas.microsoft.com/office/powerpoint/2010/main" val="266678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Slag from the site contained evidence for two different fuels: charcoal, made locally, and anthracite from Pennsylvania.  Such finds suggested all kinds of connections to the geography and economics of ores and fuels, the development of furnace technologies, the history of the Bulls Falls and of the iron industry in New England, and to the methods of historical and industrial archaeology.</a:t>
            </a:r>
          </a:p>
        </p:txBody>
      </p:sp>
      <p:sp>
        <p:nvSpPr>
          <p:cNvPr id="4" name="Slide Number Placeholder 3"/>
          <p:cNvSpPr>
            <a:spLocks noGrp="1"/>
          </p:cNvSpPr>
          <p:nvPr>
            <p:ph type="sldNum" sz="quarter" idx="5"/>
          </p:nvPr>
        </p:nvSpPr>
        <p:spPr/>
        <p:txBody>
          <a:bodyPr/>
          <a:lstStyle/>
          <a:p>
            <a:fld id="{202E11C8-B856-4336-A9BF-5B26E75FF1BF}" type="slidenum">
              <a:rPr lang="en-US" smtClean="0"/>
              <a:t>13</a:t>
            </a:fld>
            <a:endParaRPr lang="en-US"/>
          </a:p>
        </p:txBody>
      </p:sp>
    </p:spTree>
    <p:extLst>
      <p:ext uri="{BB962C8B-B14F-4D97-AF65-F5344CB8AC3E}">
        <p14:creationId xmlns:p14="http://schemas.microsoft.com/office/powerpoint/2010/main" val="9182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My one semester project turned into an Honors thesis as the scope of my research expanded from a project on a few bricks into a story that extended through many dimensions of 19</a:t>
            </a:r>
            <a:r>
              <a:rPr lang="en-US" baseline="30000" dirty="0">
                <a:latin typeface="Calibri" panose="020F0502020204030204" pitchFamily="34" charset="0"/>
                <a:ea typeface="Calibri" panose="020F0502020204030204" pitchFamily="34" charset="0"/>
                <a:cs typeface="Times New Roman" panose="02020603050405020304" pitchFamily="18" charset="0"/>
              </a:rPr>
              <a:t>th</a:t>
            </a:r>
            <a:r>
              <a:rPr lang="en-US" dirty="0">
                <a:latin typeface="Calibri" panose="020F0502020204030204" pitchFamily="34" charset="0"/>
                <a:ea typeface="Calibri" panose="020F0502020204030204" pitchFamily="34" charset="0"/>
                <a:cs typeface="Times New Roman" panose="02020603050405020304" pitchFamily="18" charset="0"/>
              </a:rPr>
              <a:t> century life.  </a:t>
            </a:r>
            <a:r>
              <a:rPr lang="en-US" dirty="0" err="1">
                <a:latin typeface="Calibri" panose="020F0502020204030204" pitchFamily="34" charset="0"/>
                <a:ea typeface="Calibri" panose="020F0502020204030204" pitchFamily="34" charset="0"/>
                <a:cs typeface="Times New Roman" panose="02020603050405020304" pitchFamily="18" charset="0"/>
              </a:rPr>
              <a:t>Jelle</a:t>
            </a:r>
            <a:r>
              <a:rPr lang="en-US" dirty="0">
                <a:latin typeface="Calibri" panose="020F0502020204030204" pitchFamily="34" charset="0"/>
                <a:ea typeface="Calibri" panose="020F0502020204030204" pitchFamily="34" charset="0"/>
                <a:cs typeface="Times New Roman" panose="02020603050405020304" pitchFamily="18" charset="0"/>
              </a:rPr>
              <a:t> connected me to a local historian in Kent, CT, Mrs. Albert Jack, who provide additional historical background.  Other Wesleyan students helped me with various aspects of the field work.  Susan Soule helped with plane table mapping; Kat Hoff with photography.  </a:t>
            </a:r>
            <a:r>
              <a:rPr lang="en-US" sz="1200" dirty="0"/>
              <a:t>With 21</a:t>
            </a:r>
            <a:r>
              <a:rPr lang="en-US" sz="1200" baseline="30000" dirty="0"/>
              <a:t>st</a:t>
            </a:r>
            <a:r>
              <a:rPr lang="en-US" sz="1200" dirty="0"/>
              <a:t> century eyes, I can see the progress of my thesis research as a transdisciplinary journey, based on following the story of the furnace, using all the perspectives from the disciplines that were needed to keep the story going. </a:t>
            </a:r>
            <a:r>
              <a:rPr lang="en-US" sz="1200" dirty="0">
                <a:latin typeface="+mn-lt"/>
                <a:ea typeface="+mn-ea"/>
                <a:cs typeface="+mn-cs"/>
              </a:rPr>
              <a:t> </a:t>
            </a:r>
            <a:r>
              <a:rPr lang="en-US" dirty="0">
                <a:latin typeface="Calibri" panose="020F0502020204030204" pitchFamily="34" charset="0"/>
                <a:ea typeface="Calibri" panose="020F0502020204030204" pitchFamily="34" charset="0"/>
                <a:cs typeface="Times New Roman" panose="02020603050405020304" pitchFamily="18" charset="0"/>
              </a:rPr>
              <a:t>This was a turn toward a type of thinking that later blossomed into a transdisciplinary approach to teaching and research.</a:t>
            </a:r>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14</a:t>
            </a:fld>
            <a:endParaRPr lang="en-US"/>
          </a:p>
        </p:txBody>
      </p:sp>
    </p:spTree>
    <p:extLst>
      <p:ext uri="{BB962C8B-B14F-4D97-AF65-F5344CB8AC3E}">
        <p14:creationId xmlns:p14="http://schemas.microsoft.com/office/powerpoint/2010/main" val="1466937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mentoring and supervision from </a:t>
            </a:r>
            <a:r>
              <a:rPr lang="en-US" dirty="0" err="1"/>
              <a:t>Jelle</a:t>
            </a:r>
            <a:r>
              <a:rPr lang="en-US" dirty="0"/>
              <a:t>, geology professor Jim Gutmann, and archeologist Steve Dyson I completed my thesis.  After a few further flirtations with archaeology, [Click]  I followed what, when reduced to a few lines, looks like a pretty standard path through an academic career.  The announcement of this symposium encouraged me to look back along this path.  It brought to full consciousness something I have felt for a long time… the profound influence that </a:t>
            </a:r>
            <a:r>
              <a:rPr lang="en-US" dirty="0" err="1"/>
              <a:t>Jelle</a:t>
            </a:r>
            <a:r>
              <a:rPr lang="en-US" dirty="0"/>
              <a:t> and those few years at Wesleyan had on my life.</a:t>
            </a:r>
          </a:p>
        </p:txBody>
      </p:sp>
      <p:sp>
        <p:nvSpPr>
          <p:cNvPr id="4" name="Slide Number Placeholder 3"/>
          <p:cNvSpPr>
            <a:spLocks noGrp="1"/>
          </p:cNvSpPr>
          <p:nvPr>
            <p:ph type="sldNum" sz="quarter" idx="5"/>
          </p:nvPr>
        </p:nvSpPr>
        <p:spPr/>
        <p:txBody>
          <a:bodyPr/>
          <a:lstStyle/>
          <a:p>
            <a:fld id="{202E11C8-B856-4336-A9BF-5B26E75FF1BF}" type="slidenum">
              <a:rPr lang="en-US" smtClean="0"/>
              <a:t>15</a:t>
            </a:fld>
            <a:endParaRPr lang="en-US"/>
          </a:p>
        </p:txBody>
      </p:sp>
    </p:spTree>
    <p:extLst>
      <p:ext uri="{BB962C8B-B14F-4D97-AF65-F5344CB8AC3E}">
        <p14:creationId xmlns:p14="http://schemas.microsoft.com/office/powerpoint/2010/main" val="1355577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to remember that what I </a:t>
            </a:r>
            <a:r>
              <a:rPr lang="en-US" i="1" dirty="0"/>
              <a:t>learned</a:t>
            </a:r>
            <a:r>
              <a:rPr lang="en-US" dirty="0"/>
              <a:t> from </a:t>
            </a:r>
            <a:r>
              <a:rPr lang="en-US" dirty="0" err="1"/>
              <a:t>Jelle</a:t>
            </a:r>
            <a:r>
              <a:rPr lang="en-US" dirty="0"/>
              <a:t> is probably not entirely equivalent to what he was trying to </a:t>
            </a:r>
            <a:r>
              <a:rPr lang="en-US" i="1" dirty="0"/>
              <a:t>teach</a:t>
            </a:r>
            <a:r>
              <a:rPr lang="en-US" dirty="0"/>
              <a:t>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point I’ll make is the importance of developing familiarity with spherical statistics – basically a specialized form of multivariate statistics.  You couldn’t be a </a:t>
            </a:r>
            <a:r>
              <a:rPr lang="en-US" dirty="0" err="1"/>
              <a:t>paleomagician</a:t>
            </a:r>
            <a:r>
              <a:rPr lang="en-US" dirty="0"/>
              <a:t> without it!  Statistics are often used to hedge in a result by finding the confidence with which it is known.  I learned that data didn’t have to lead to a simple, bounded answer; </a:t>
            </a:r>
            <a:r>
              <a:rPr lang="en-US" u="sng" dirty="0"/>
              <a:t>the recognition of patterns</a:t>
            </a:r>
            <a:r>
              <a:rPr lang="en-US" dirty="0"/>
              <a:t> is significant in itself.  My first paper as a grad student was a straightforward application of spherical statistics to suggest a symmetrical distribution of tectonic boundaries, a pattern in their organization.  [Click]</a:t>
            </a:r>
          </a:p>
          <a:p>
            <a:endParaRPr lang="en-US" dirty="0"/>
          </a:p>
          <a:p>
            <a:r>
              <a:rPr lang="en-US" dirty="0"/>
              <a:t>Developing methods to analyze point patterns was special because I got to collaborate with Wes professor Jim Gutmann on the Pinacate volcanic field.  [Click]</a:t>
            </a:r>
          </a:p>
          <a:p>
            <a:endParaRPr lang="en-US" dirty="0"/>
          </a:p>
          <a:p>
            <a:r>
              <a:rPr lang="en-US" dirty="0"/>
              <a:t>Other spatial projects included diverse subjects such as the morphologies of mafic enclaves, the comminution – or breakage – of zoned minerals, and the fractal geometry of ammonite sutures.  </a:t>
            </a:r>
          </a:p>
          <a:p>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16</a:t>
            </a:fld>
            <a:endParaRPr lang="en-US"/>
          </a:p>
        </p:txBody>
      </p:sp>
    </p:spTree>
    <p:extLst>
      <p:ext uri="{BB962C8B-B14F-4D97-AF65-F5344CB8AC3E}">
        <p14:creationId xmlns:p14="http://schemas.microsoft.com/office/powerpoint/2010/main" val="1128978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Extending my interests to more conventional multivariate methods led to projects in thermochronology, igneous petrology, and mineral chemistry.  Collaboration with other researchers was essential for such work, which covered many different geological specialties.</a:t>
            </a:r>
          </a:p>
        </p:txBody>
      </p:sp>
      <p:sp>
        <p:nvSpPr>
          <p:cNvPr id="4" name="Slide Number Placeholder 3"/>
          <p:cNvSpPr>
            <a:spLocks noGrp="1"/>
          </p:cNvSpPr>
          <p:nvPr>
            <p:ph type="sldNum" sz="quarter" idx="5"/>
          </p:nvPr>
        </p:nvSpPr>
        <p:spPr/>
        <p:txBody>
          <a:bodyPr/>
          <a:lstStyle/>
          <a:p>
            <a:fld id="{202E11C8-B856-4336-A9BF-5B26E75FF1BF}" type="slidenum">
              <a:rPr lang="en-US" smtClean="0"/>
              <a:t>17</a:t>
            </a:fld>
            <a:endParaRPr lang="en-US"/>
          </a:p>
        </p:txBody>
      </p:sp>
    </p:spTree>
    <p:extLst>
      <p:ext uri="{BB962C8B-B14F-4D97-AF65-F5344CB8AC3E}">
        <p14:creationId xmlns:p14="http://schemas.microsoft.com/office/powerpoint/2010/main" val="2364311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remember hearing </a:t>
            </a:r>
            <a:r>
              <a:rPr lang="en-US" dirty="0" err="1"/>
              <a:t>Jelle</a:t>
            </a:r>
            <a:r>
              <a:rPr lang="en-US" dirty="0"/>
              <a:t> talking to grad students in the Judd Hall geology library about the wild ideas of the day, mantle convection making plates move, the role of </a:t>
            </a:r>
            <a:r>
              <a:rPr lang="en-US" dirty="0" err="1"/>
              <a:t>Milankovich</a:t>
            </a:r>
            <a:r>
              <a:rPr lang="en-US" dirty="0"/>
              <a:t> cycles in changing climate.  </a:t>
            </a:r>
            <a:r>
              <a:rPr lang="en-US" dirty="0" err="1"/>
              <a:t>Jelle</a:t>
            </a:r>
            <a:r>
              <a:rPr lang="en-US" dirty="0"/>
              <a:t> never shied away from considering outrageous hypotheses but he also understood that they need to be rigorously and skeptically investigated.  He followed this approach himself in addressing the archaeological controversy over the Oracle at Delphi.  I found myself in this role when periodicity theories were proposed to explain the timing of mass extinctions, large volcanic eruptions, and fluctuations in the frequency of magnetic reversals, by pointing out the actual weakness of the data to support the hypothesis.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Sagan’s dictum: extraordinary claims require extraordinary proof.  “Unconventional ideas and outrageous hypotheses” – Warren Hamilton session at GSA in 2019.  William Davis, 1926, “The value of outrageous geological hypotheses,” </a:t>
            </a:r>
            <a:r>
              <a:rPr lang="en-US" u="sng" dirty="0"/>
              <a:t>Science</a:t>
            </a:r>
            <a:r>
              <a:rPr lang="en-US" dirty="0"/>
              <a:t> 63(1636), 463-468.</a:t>
            </a:r>
          </a:p>
          <a:p>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18</a:t>
            </a:fld>
            <a:endParaRPr lang="en-US"/>
          </a:p>
        </p:txBody>
      </p:sp>
    </p:spTree>
    <p:extLst>
      <p:ext uri="{BB962C8B-B14F-4D97-AF65-F5344CB8AC3E}">
        <p14:creationId xmlns:p14="http://schemas.microsoft.com/office/powerpoint/2010/main" val="376961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t>
            </a:r>
            <a:r>
              <a:rPr lang="en-US" dirty="0" err="1"/>
              <a:t>Jelle’s</a:t>
            </a:r>
            <a:r>
              <a:rPr lang="en-US" dirty="0"/>
              <a:t> guidance my Honors thesis allowed me to move from the magnetics of bricks to geography, economics, history, technology, industrial archaeology – and gave me an intuitive understanding of a concept central to transdisciplinary thought and complex systems: </a:t>
            </a:r>
            <a:r>
              <a:rPr lang="en-US" u="sng" dirty="0"/>
              <a:t>that every boundary we draw between one thing and another is an opportunity for both separation and connection</a:t>
            </a:r>
            <a:r>
              <a:rPr lang="en-US" dirty="0"/>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clear to me when I consider what we’ve seen in the previous few slides on research.  Perhaps one of the most common questions we’re asked at meetings is, “What’s your specialty?”  I’ve given up trying to answer that one except to say, “My specialty is generalization.”  I think </a:t>
            </a:r>
            <a:r>
              <a:rPr lang="en-US" dirty="0" err="1"/>
              <a:t>Jelle</a:t>
            </a:r>
            <a:r>
              <a:rPr lang="en-US" dirty="0"/>
              <a:t> might have liked this answer!</a:t>
            </a:r>
          </a:p>
          <a:p>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19</a:t>
            </a:fld>
            <a:endParaRPr lang="en-US"/>
          </a:p>
        </p:txBody>
      </p:sp>
    </p:spTree>
    <p:extLst>
      <p:ext uri="{BB962C8B-B14F-4D97-AF65-F5344CB8AC3E}">
        <p14:creationId xmlns:p14="http://schemas.microsoft.com/office/powerpoint/2010/main" val="323866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arrived at Wesleyan in 1969 to study physics.  After my first year I realized I needed fewer equations and more time outdoors.  My advisor in the physics department had a straightforward solution: take Geophysics!  So, my first course in the geology department was Geophysics, taught in 1970 by Jim </a:t>
            </a:r>
            <a:r>
              <a:rPr lang="en-US" sz="1200" dirty="0" err="1"/>
              <a:t>Balsley</a:t>
            </a:r>
            <a:r>
              <a:rPr lang="en-US" sz="1200" dirty="0"/>
              <a:t>.  At that time Geology had space in Judd Hall, I particularly remember the library; I think </a:t>
            </a:r>
            <a:r>
              <a:rPr lang="en-US" sz="1200" dirty="0" err="1"/>
              <a:t>Balsey’s</a:t>
            </a:r>
            <a:r>
              <a:rPr lang="en-US" sz="1200" dirty="0"/>
              <a:t> course was actually taught out a room in a house on Lawn Ave.  I loved the experience of using a magnetometer, gravimeter, and seismic equipment in the field and it motivated me to fashion an interdepartmental major that combined curriculum from physics and geology.  </a:t>
            </a:r>
            <a:r>
              <a:rPr lang="en-US" sz="1200" dirty="0" err="1"/>
              <a:t>Jelle</a:t>
            </a:r>
            <a:r>
              <a:rPr lang="en-US" sz="1200" dirty="0"/>
              <a:t> became my advisor on the geology side.  In 1971 the department moved into the newly-complete Exley Science Center.</a:t>
            </a:r>
          </a:p>
          <a:p>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2</a:t>
            </a:fld>
            <a:endParaRPr lang="en-US"/>
          </a:p>
        </p:txBody>
      </p:sp>
    </p:spTree>
    <p:extLst>
      <p:ext uri="{BB962C8B-B14F-4D97-AF65-F5344CB8AC3E}">
        <p14:creationId xmlns:p14="http://schemas.microsoft.com/office/powerpoint/2010/main" val="132880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West Chester University the focus of my “job” changed from researcher to teacher.  One of my first courses at WCU, one I’ve been teaching for nearly twenty-five years, is </a:t>
            </a:r>
            <a:r>
              <a:rPr lang="en-US" u="sng" dirty="0"/>
              <a:t>Humans and the Environment</a:t>
            </a:r>
            <a:r>
              <a:rPr lang="en-US" u="none" dirty="0"/>
              <a:t>, </a:t>
            </a:r>
            <a:r>
              <a:rPr lang="en-US" dirty="0"/>
              <a:t>an introductory, interdisciplinary course.  Taken seriously, the purpose of this course is for students to develop a capacity to live sustainably.  This is a </a:t>
            </a:r>
            <a:r>
              <a:rPr lang="en-US" u="sng" dirty="0"/>
              <a:t>transdisciplinary goal</a:t>
            </a:r>
            <a:r>
              <a:rPr lang="en-US" dirty="0"/>
              <a:t>, far broader than can be informed by any single discipline or set of disciplines.  [Click]  The complexity of the natural world and its patterns of sustainable existence are vital… But we also need to bring these patterns into our thought processes.  Though at the 100-level, Humans and the Environment is not a large lecture course; it’s been run in sections no larger than 32 and is oriented toward small and large group discussion.  Over a career, that amounts to over 4,000 students.</a:t>
            </a:r>
          </a:p>
        </p:txBody>
      </p:sp>
      <p:sp>
        <p:nvSpPr>
          <p:cNvPr id="4" name="Slide Number Placeholder 3"/>
          <p:cNvSpPr>
            <a:spLocks noGrp="1"/>
          </p:cNvSpPr>
          <p:nvPr>
            <p:ph type="sldNum" sz="quarter" idx="5"/>
          </p:nvPr>
        </p:nvSpPr>
        <p:spPr/>
        <p:txBody>
          <a:bodyPr/>
          <a:lstStyle/>
          <a:p>
            <a:fld id="{202E11C8-B856-4336-A9BF-5B26E75FF1BF}" type="slidenum">
              <a:rPr lang="en-US" smtClean="0"/>
              <a:t>20</a:t>
            </a:fld>
            <a:endParaRPr lang="en-US"/>
          </a:p>
        </p:txBody>
      </p:sp>
    </p:spTree>
    <p:extLst>
      <p:ext uri="{BB962C8B-B14F-4D97-AF65-F5344CB8AC3E}">
        <p14:creationId xmlns:p14="http://schemas.microsoft.com/office/powerpoint/2010/main" val="186592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I’ve found my own way through these new ideas I’m trying to write about them in academic journals.  I’m not sure what </a:t>
            </a:r>
            <a:r>
              <a:rPr lang="en-US" dirty="0" err="1"/>
              <a:t>Jelle</a:t>
            </a:r>
            <a:r>
              <a:rPr lang="en-US" dirty="0"/>
              <a:t> would have made of </a:t>
            </a:r>
            <a:r>
              <a:rPr lang="en-US" dirty="0" err="1"/>
              <a:t>trandisciplinarity</a:t>
            </a:r>
            <a:r>
              <a:rPr lang="en-US" dirty="0"/>
              <a:t> and complexity… but looking at his books – Volcanoes in human history, Earthquakes in human history, Stories in stone, and New Haven’s sentinels I think he would have appreciated the concepts because he was starting on a similar path.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Aside from this intellectual take on </a:t>
            </a:r>
            <a:r>
              <a:rPr lang="en-US" dirty="0" err="1"/>
              <a:t>Jelle’s</a:t>
            </a:r>
            <a:r>
              <a:rPr lang="en-US" dirty="0"/>
              <a:t> influence, I am most appreciative of the qualities he shared with me and others fifty years ago; his enthusiasm, generosity and imagination.  And I only hope I brought these qualities to my students as successfully as </a:t>
            </a:r>
            <a:r>
              <a:rPr lang="en-US" dirty="0" err="1"/>
              <a:t>Jelle</a:t>
            </a:r>
            <a:r>
              <a:rPr lang="en-US" dirty="0"/>
              <a:t> did.  I’ve been so impressed at how similar ideas have been expressed throughout this symposium by other students of </a:t>
            </a:r>
            <a:r>
              <a:rPr lang="en-US" dirty="0" err="1"/>
              <a:t>Jelle’s</a:t>
            </a:r>
            <a:r>
              <a:rPr lang="en-US" dirty="0"/>
              <a:t>.  Thank you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21</a:t>
            </a:fld>
            <a:endParaRPr lang="en-US"/>
          </a:p>
        </p:txBody>
      </p:sp>
    </p:spTree>
    <p:extLst>
      <p:ext uri="{BB962C8B-B14F-4D97-AF65-F5344CB8AC3E}">
        <p14:creationId xmlns:p14="http://schemas.microsoft.com/office/powerpoint/2010/main" val="199421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 had a work-study position in </a:t>
            </a:r>
            <a:r>
              <a:rPr lang="en-US" sz="1200" dirty="0" err="1"/>
              <a:t>Jelle’s</a:t>
            </a:r>
            <a:r>
              <a:rPr lang="en-US" sz="1200" dirty="0"/>
              <a:t> basement lab, running core samples through the magnetometer and the AF demagnetizer.  I suspect that for people running similar labs today, this machine and its electronics look like the Model T Ford of magnetometers!  This was my first exposure to research science and where I first learned the responsibility of meticulous procedure and reliable note-taking.  There was also the challenge and excitement of learning about vector data and the methods of spherical statistics that let us put all the numbers into a bigger picture.  From this start, statistical analysis became a consistent aspect of much of my research over several decades.</a:t>
            </a:r>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3</a:t>
            </a:fld>
            <a:endParaRPr lang="en-US"/>
          </a:p>
        </p:txBody>
      </p:sp>
    </p:spTree>
    <p:extLst>
      <p:ext uri="{BB962C8B-B14F-4D97-AF65-F5344CB8AC3E}">
        <p14:creationId xmlns:p14="http://schemas.microsoft.com/office/powerpoint/2010/main" val="287813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spring of 1972 </a:t>
            </a:r>
            <a:r>
              <a:rPr lang="en-US" sz="1200" dirty="0" err="1"/>
              <a:t>Jelle</a:t>
            </a:r>
            <a:r>
              <a:rPr lang="en-US" sz="1200" dirty="0"/>
              <a:t> sounded me out about taking our proton magnetometer on an archaeological dig with a Prof. Stephen Dyson, four other students, and a small professional staff.  Dyson, now at Buffalo, enjoyed working with </a:t>
            </a:r>
            <a:r>
              <a:rPr lang="en-US" sz="1200" dirty="0" err="1"/>
              <a:t>Jelle</a:t>
            </a:r>
            <a:r>
              <a:rPr lang="en-US" sz="1200" dirty="0"/>
              <a:t>.  Trained in classical archaeology, Dyson feels he learned landscape archaeology from </a:t>
            </a:r>
            <a:r>
              <a:rPr lang="en-US" sz="1200" dirty="0" err="1"/>
              <a:t>Jelle</a:t>
            </a:r>
            <a:r>
              <a:rPr lang="en-US" sz="1200" dirty="0"/>
              <a:t>.  He told me recently: “</a:t>
            </a:r>
            <a:r>
              <a:rPr lang="en-US" sz="1200" dirty="0" err="1"/>
              <a:t>Jelle</a:t>
            </a:r>
            <a:r>
              <a:rPr lang="en-US" sz="1200" dirty="0"/>
              <a:t> educated me on the centrality of geology.  I think I got him thinking more about man as well as geology in reconstructing ancient landscapes.  Also he was a great colleague to work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needed to get more experience using the magnetometer.  Fortunately, </a:t>
            </a:r>
            <a:r>
              <a:rPr lang="en-US" sz="1200" dirty="0" err="1"/>
              <a:t>Jelle</a:t>
            </a:r>
            <a:r>
              <a:rPr lang="en-US" sz="1200" dirty="0"/>
              <a:t> seemed to know a surprising number of people around Middletown who’d lost track of drainage pipes and sewer lines, so we’d go out in the afternoon so I could practice finding them.  In summer I stowed the magnetometer in a 747’s overhead bin and was off to Rome, Naples, and ultimately, Buccino, in southern Campania.</a:t>
            </a:r>
          </a:p>
          <a:p>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4</a:t>
            </a:fld>
            <a:endParaRPr lang="en-US"/>
          </a:p>
        </p:txBody>
      </p:sp>
    </p:spTree>
    <p:extLst>
      <p:ext uri="{BB962C8B-B14F-4D97-AF65-F5344CB8AC3E}">
        <p14:creationId xmlns:p14="http://schemas.microsoft.com/office/powerpoint/2010/main" val="5570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field I discovered that most of the rocks, soils, and materials of archaeological interest had little to no contrast in magnetic susceptibility.  The structures and artifacts being excavated – the walls and mosaic in these photos – were invisible to the magnetometer.  Mostly – but with one important exception!</a:t>
            </a:r>
          </a:p>
        </p:txBody>
      </p:sp>
      <p:sp>
        <p:nvSpPr>
          <p:cNvPr id="4" name="Slide Number Placeholder 3"/>
          <p:cNvSpPr>
            <a:spLocks noGrp="1"/>
          </p:cNvSpPr>
          <p:nvPr>
            <p:ph type="sldNum" sz="quarter" idx="5"/>
          </p:nvPr>
        </p:nvSpPr>
        <p:spPr/>
        <p:txBody>
          <a:bodyPr/>
          <a:lstStyle/>
          <a:p>
            <a:fld id="{202E11C8-B856-4336-A9BF-5B26E75FF1BF}" type="slidenum">
              <a:rPr lang="en-US" smtClean="0"/>
              <a:t>5</a:t>
            </a:fld>
            <a:endParaRPr lang="en-US"/>
          </a:p>
        </p:txBody>
      </p:sp>
    </p:spTree>
    <p:extLst>
      <p:ext uri="{BB962C8B-B14F-4D97-AF65-F5344CB8AC3E}">
        <p14:creationId xmlns:p14="http://schemas.microsoft.com/office/powerpoint/2010/main" val="377734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magnetometer did find an anomaly outside the main Roman villa, and we dug, revealing tile and pottery with a higher susceptibility in a medieval dump.  One of the archaeological laborers flipped over a shard and a small gold coin glittered in the sun.  The coin was distinctive and helped date the site to the early ninth Century.  That discovery was satisfying enough.  Dr. Dyson, in the green shirt, is taking notes.</a:t>
            </a:r>
          </a:p>
        </p:txBody>
      </p:sp>
      <p:sp>
        <p:nvSpPr>
          <p:cNvPr id="4" name="Slide Number Placeholder 3"/>
          <p:cNvSpPr>
            <a:spLocks noGrp="1"/>
          </p:cNvSpPr>
          <p:nvPr>
            <p:ph type="sldNum" sz="quarter" idx="5"/>
          </p:nvPr>
        </p:nvSpPr>
        <p:spPr/>
        <p:txBody>
          <a:bodyPr/>
          <a:lstStyle/>
          <a:p>
            <a:fld id="{202E11C8-B856-4336-A9BF-5B26E75FF1BF}" type="slidenum">
              <a:rPr lang="en-US" smtClean="0"/>
              <a:t>6</a:t>
            </a:fld>
            <a:endParaRPr lang="en-US"/>
          </a:p>
        </p:txBody>
      </p:sp>
    </p:spTree>
    <p:extLst>
      <p:ext uri="{BB962C8B-B14F-4D97-AF65-F5344CB8AC3E}">
        <p14:creationId xmlns:p14="http://schemas.microsoft.com/office/powerpoint/2010/main" val="280255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 was headquartered at the spectacular </a:t>
            </a:r>
            <a:r>
              <a:rPr lang="en-US" dirty="0" err="1"/>
              <a:t>Certosa</a:t>
            </a:r>
            <a:r>
              <a:rPr lang="en-US" dirty="0"/>
              <a:t> di San Lorenzo, now a World Heritage site, located at the base of the hill town of </a:t>
            </a:r>
            <a:r>
              <a:rPr lang="en-US" dirty="0" err="1"/>
              <a:t>Padula</a:t>
            </a:r>
            <a:r>
              <a:rPr lang="en-US" dirty="0"/>
              <a:t>.   Though the magnetometer survey wasn’t overall as useful as hoped, it was a great experience for all us students, and certainly had the maturing effects </a:t>
            </a:r>
            <a:r>
              <a:rPr lang="en-US" dirty="0" err="1"/>
              <a:t>Jelle</a:t>
            </a:r>
            <a:r>
              <a:rPr lang="en-US" dirty="0"/>
              <a:t> recognized when he said in an interview a few years later, “</a:t>
            </a:r>
            <a:r>
              <a:rPr lang="en-US" sz="1200" dirty="0"/>
              <a:t>They have time to think.  They have to get along with the others. Perhaps they don’t learn so much geology, but they find out about themselves.”</a:t>
            </a:r>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7</a:t>
            </a:fld>
            <a:endParaRPr lang="en-US"/>
          </a:p>
        </p:txBody>
      </p:sp>
    </p:spTree>
    <p:extLst>
      <p:ext uri="{BB962C8B-B14F-4D97-AF65-F5344CB8AC3E}">
        <p14:creationId xmlns:p14="http://schemas.microsoft.com/office/powerpoint/2010/main" val="691881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of scenery!  Back in Connecticut for fall semester senior year, I was looking for another geophysics-based research project.   </a:t>
            </a:r>
            <a:r>
              <a:rPr lang="en-US" dirty="0" err="1"/>
              <a:t>Jelle</a:t>
            </a:r>
            <a:r>
              <a:rPr lang="en-US" dirty="0"/>
              <a:t> suggested that I work on an iron furnace along the Housatonic River.  The high gradient of the stream provided water power for 18</a:t>
            </a:r>
            <a:r>
              <a:rPr lang="en-US" baseline="30000" dirty="0"/>
              <a:t>th</a:t>
            </a:r>
            <a:r>
              <a:rPr lang="en-US" dirty="0"/>
              <a:t> and 19</a:t>
            </a:r>
            <a:r>
              <a:rPr lang="en-US" baseline="30000" dirty="0"/>
              <a:t>th</a:t>
            </a:r>
            <a:r>
              <a:rPr lang="en-US" dirty="0"/>
              <a:t> century industries.  And if you’ve been there when the Housatonic is flowing strong, as in this picture, you can really appreciate the power of flowing water, which provided the blast of forced air, required at a furnace.</a:t>
            </a:r>
          </a:p>
        </p:txBody>
      </p:sp>
      <p:sp>
        <p:nvSpPr>
          <p:cNvPr id="4" name="Slide Number Placeholder 3"/>
          <p:cNvSpPr>
            <a:spLocks noGrp="1"/>
          </p:cNvSpPr>
          <p:nvPr>
            <p:ph type="sldNum" sz="quarter" idx="5"/>
          </p:nvPr>
        </p:nvSpPr>
        <p:spPr/>
        <p:txBody>
          <a:bodyPr/>
          <a:lstStyle/>
          <a:p>
            <a:fld id="{202E11C8-B856-4336-A9BF-5B26E75FF1BF}" type="slidenum">
              <a:rPr lang="en-US" smtClean="0"/>
              <a:t>8</a:t>
            </a:fld>
            <a:endParaRPr lang="en-US"/>
          </a:p>
        </p:txBody>
      </p:sp>
    </p:spTree>
    <p:extLst>
      <p:ext uri="{BB962C8B-B14F-4D97-AF65-F5344CB8AC3E}">
        <p14:creationId xmlns:p14="http://schemas.microsoft.com/office/powerpoint/2010/main" val="106468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Jelle</a:t>
            </a:r>
            <a:r>
              <a:rPr lang="en-US" sz="1200" dirty="0"/>
              <a:t> proposed the idea of extracting bricks from the stack of the Bulls Falls furnace, taking cores, and using paleomagnetic techniques to determine inclination and declination paths – </a:t>
            </a:r>
            <a:r>
              <a:rPr lang="en-US" sz="1200" dirty="0" err="1"/>
              <a:t>archaeomagnetics</a:t>
            </a:r>
            <a:r>
              <a:rPr lang="en-US" sz="1200" dirty="0"/>
              <a:t>.  These paths could then be compared with measurements of magnetic field orientation made at various times in New Haven and Albany to pin down the blast history of the furnace.</a:t>
            </a:r>
          </a:p>
          <a:p>
            <a:endParaRPr lang="en-US" dirty="0"/>
          </a:p>
        </p:txBody>
      </p:sp>
      <p:sp>
        <p:nvSpPr>
          <p:cNvPr id="4" name="Slide Number Placeholder 3"/>
          <p:cNvSpPr>
            <a:spLocks noGrp="1"/>
          </p:cNvSpPr>
          <p:nvPr>
            <p:ph type="sldNum" sz="quarter" idx="5"/>
          </p:nvPr>
        </p:nvSpPr>
        <p:spPr/>
        <p:txBody>
          <a:bodyPr/>
          <a:lstStyle/>
          <a:p>
            <a:fld id="{202E11C8-B856-4336-A9BF-5B26E75FF1BF}" type="slidenum">
              <a:rPr lang="en-US" smtClean="0"/>
              <a:t>9</a:t>
            </a:fld>
            <a:endParaRPr lang="en-US"/>
          </a:p>
        </p:txBody>
      </p:sp>
    </p:spTree>
    <p:extLst>
      <p:ext uri="{BB962C8B-B14F-4D97-AF65-F5344CB8AC3E}">
        <p14:creationId xmlns:p14="http://schemas.microsoft.com/office/powerpoint/2010/main" val="385560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20C8-319C-48AC-AC5A-3B0B37EAD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C044A-7D7F-49E7-BD0C-A1331CCF3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E18A8-2F09-4CAD-9CC8-B97910DD02A5}"/>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5" name="Footer Placeholder 4">
            <a:extLst>
              <a:ext uri="{FF2B5EF4-FFF2-40B4-BE49-F238E27FC236}">
                <a16:creationId xmlns:a16="http://schemas.microsoft.com/office/drawing/2014/main" id="{BD9BBB10-88DC-447C-B5B6-1B0870BD7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19373-8F69-4DAC-9C2C-45420277256E}"/>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364502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CA5-DFF9-461B-9644-3E53ECEB81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D366CB-DE99-4E24-AAB6-00C4E9AED3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31599-C4B0-4F36-92E8-30659AAFC083}"/>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5" name="Footer Placeholder 4">
            <a:extLst>
              <a:ext uri="{FF2B5EF4-FFF2-40B4-BE49-F238E27FC236}">
                <a16:creationId xmlns:a16="http://schemas.microsoft.com/office/drawing/2014/main" id="{B464BC2F-EAFE-436A-A8BE-BFF89D228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50DCD-9042-4A04-A5CC-3812FA4E833D}"/>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168388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C3096-4608-4357-A8D4-F62981A1D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77083-B812-4CC0-AFA1-34A4550D0F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B7AB-CB5B-4B45-9F15-96FF7EE710A3}"/>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5" name="Footer Placeholder 4">
            <a:extLst>
              <a:ext uri="{FF2B5EF4-FFF2-40B4-BE49-F238E27FC236}">
                <a16:creationId xmlns:a16="http://schemas.microsoft.com/office/drawing/2014/main" id="{FDA16AA8-44C5-452A-B742-C9398365D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E27D5-DE9C-43B6-A11F-79513AA81847}"/>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243150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6AA5-4495-467A-9B7A-96C9B0DC9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892F7-E15B-4D5B-A1C5-330C9EC2FB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0CE29-8A68-4AD5-918D-3BD35DF5CEEC}"/>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5" name="Footer Placeholder 4">
            <a:extLst>
              <a:ext uri="{FF2B5EF4-FFF2-40B4-BE49-F238E27FC236}">
                <a16:creationId xmlns:a16="http://schemas.microsoft.com/office/drawing/2014/main" id="{EC35A04D-70A3-4A6F-9A80-BEBC60FBF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D0EE6-4C23-44A6-A93F-3E5E2732C961}"/>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347715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1C9A-0CB5-4B18-A125-E77913D73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6C90F0-435A-4CBE-9471-871445C54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3CB746-085E-424B-94C9-38D7B231776B}"/>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5" name="Footer Placeholder 4">
            <a:extLst>
              <a:ext uri="{FF2B5EF4-FFF2-40B4-BE49-F238E27FC236}">
                <a16:creationId xmlns:a16="http://schemas.microsoft.com/office/drawing/2014/main" id="{2A65AEF9-1737-4E02-8D38-5F88D9CCA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06008-8D78-49EF-A77D-768ADD906329}"/>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81147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D611-AC49-4FA9-881A-A74C36E77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B81A0-EDE9-4DB4-8F33-EB587145D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CE0C92-C661-4558-8D1B-366BA59FE9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4E82D7-685F-442A-95A6-2C3E860768B2}"/>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6" name="Footer Placeholder 5">
            <a:extLst>
              <a:ext uri="{FF2B5EF4-FFF2-40B4-BE49-F238E27FC236}">
                <a16:creationId xmlns:a16="http://schemas.microsoft.com/office/drawing/2014/main" id="{77E6E56A-DF5D-480F-827E-42BE6B613A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D1D48-17CB-414D-8C7A-AA7224A08BB9}"/>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39845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1A78-E8EC-48AA-A05D-0B7D390DB9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D604D-52F3-42FC-BF2E-8F543C0CA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72FD5-3F6D-458B-9BA1-AAB26E618D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48FDC9-B737-4036-AF82-4EF2BE053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D6BE9-5E5E-4A8F-B252-B57A1E5234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48360C-1ADE-49D4-B302-54B3A256C9F7}"/>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8" name="Footer Placeholder 7">
            <a:extLst>
              <a:ext uri="{FF2B5EF4-FFF2-40B4-BE49-F238E27FC236}">
                <a16:creationId xmlns:a16="http://schemas.microsoft.com/office/drawing/2014/main" id="{203C9501-AB9A-4F47-9F73-2EFD2D2C8E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B8692-7470-4E70-82F2-1339261C207F}"/>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82274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3917-C65D-47AB-AE54-E3263660DC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E81F5-F778-40B4-B279-96793613BB74}"/>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4" name="Footer Placeholder 3">
            <a:extLst>
              <a:ext uri="{FF2B5EF4-FFF2-40B4-BE49-F238E27FC236}">
                <a16:creationId xmlns:a16="http://schemas.microsoft.com/office/drawing/2014/main" id="{D9A87C28-6EB0-412F-AD9B-3408D1FE9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F66880-3517-4D60-8888-006F37D779AE}"/>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14049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389FA-FA55-4360-A771-CE00A099C7CA}"/>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3" name="Footer Placeholder 2">
            <a:extLst>
              <a:ext uri="{FF2B5EF4-FFF2-40B4-BE49-F238E27FC236}">
                <a16:creationId xmlns:a16="http://schemas.microsoft.com/office/drawing/2014/main" id="{F4B53856-9226-4740-A75F-EFC8448A7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27646-473C-4D31-BBFF-375636D12CC2}"/>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231805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FE9-4C29-41D4-BBB7-5837F3F6A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0CC74-D764-4E69-AFDB-B876DA904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EC7AEC-8000-40B3-93FD-95EF9F41C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51950-32C1-437A-AA58-7E300E3D7FF4}"/>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6" name="Footer Placeholder 5">
            <a:extLst>
              <a:ext uri="{FF2B5EF4-FFF2-40B4-BE49-F238E27FC236}">
                <a16:creationId xmlns:a16="http://schemas.microsoft.com/office/drawing/2014/main" id="{88A9B1A1-ED37-4FC9-BDAB-1EF083D4C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5788EB-8A45-4FA4-8A36-4755F54B3E43}"/>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112814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70D4-2271-4D54-A637-413A2647C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A90A57-B288-4228-B472-98A7A3948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FF8C2F-9BF2-4C94-9250-8EFD156D6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E17F79-DAF5-462D-A696-57BCB018EDAD}"/>
              </a:ext>
            </a:extLst>
          </p:cNvPr>
          <p:cNvSpPr>
            <a:spLocks noGrp="1"/>
          </p:cNvSpPr>
          <p:nvPr>
            <p:ph type="dt" sz="half" idx="10"/>
          </p:nvPr>
        </p:nvSpPr>
        <p:spPr/>
        <p:txBody>
          <a:bodyPr/>
          <a:lstStyle/>
          <a:p>
            <a:fld id="{7A7FB5D0-1B8C-47A6-85E6-B4561532998D}" type="datetimeFigureOut">
              <a:rPr lang="en-US" smtClean="0"/>
              <a:t>3/18/2021</a:t>
            </a:fld>
            <a:endParaRPr lang="en-US"/>
          </a:p>
        </p:txBody>
      </p:sp>
      <p:sp>
        <p:nvSpPr>
          <p:cNvPr id="6" name="Footer Placeholder 5">
            <a:extLst>
              <a:ext uri="{FF2B5EF4-FFF2-40B4-BE49-F238E27FC236}">
                <a16:creationId xmlns:a16="http://schemas.microsoft.com/office/drawing/2014/main" id="{18772BCD-9145-43F2-A65F-80934F731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86014-CA67-447E-9160-54B6CB97933B}"/>
              </a:ext>
            </a:extLst>
          </p:cNvPr>
          <p:cNvSpPr>
            <a:spLocks noGrp="1"/>
          </p:cNvSpPr>
          <p:nvPr>
            <p:ph type="sldNum" sz="quarter" idx="12"/>
          </p:nvPr>
        </p:nvSpPr>
        <p:spPr/>
        <p:txBody>
          <a:bodyPr/>
          <a:lstStyle/>
          <a:p>
            <a:fld id="{859B36C2-A64F-46E7-B85F-67C98A16ED0F}" type="slidenum">
              <a:rPr lang="en-US" smtClean="0"/>
              <a:t>‹#›</a:t>
            </a:fld>
            <a:endParaRPr lang="en-US"/>
          </a:p>
        </p:txBody>
      </p:sp>
    </p:spTree>
    <p:extLst>
      <p:ext uri="{BB962C8B-B14F-4D97-AF65-F5344CB8AC3E}">
        <p14:creationId xmlns:p14="http://schemas.microsoft.com/office/powerpoint/2010/main" val="180800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2FA5C-AB8A-476B-8D81-C0676F7D5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CD6BC-1CA1-4249-95DF-3DE0C6FDCE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3CBBF-947A-44D1-8E4F-DFCB78FE9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FB5D0-1B8C-47A6-85E6-B4561532998D}" type="datetimeFigureOut">
              <a:rPr lang="en-US" smtClean="0"/>
              <a:t>3/18/2021</a:t>
            </a:fld>
            <a:endParaRPr lang="en-US"/>
          </a:p>
        </p:txBody>
      </p:sp>
      <p:sp>
        <p:nvSpPr>
          <p:cNvPr id="5" name="Footer Placeholder 4">
            <a:extLst>
              <a:ext uri="{FF2B5EF4-FFF2-40B4-BE49-F238E27FC236}">
                <a16:creationId xmlns:a16="http://schemas.microsoft.com/office/drawing/2014/main" id="{B531E184-CAEC-4C06-A72B-AC5FA0948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DAC1B-AF9D-4B49-95AF-424755621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B36C2-A64F-46E7-B85F-67C98A16ED0F}" type="slidenum">
              <a:rPr lang="en-US" smtClean="0"/>
              <a:t>‹#›</a:t>
            </a:fld>
            <a:endParaRPr lang="en-US"/>
          </a:p>
        </p:txBody>
      </p:sp>
    </p:spTree>
    <p:extLst>
      <p:ext uri="{BB962C8B-B14F-4D97-AF65-F5344CB8AC3E}">
        <p14:creationId xmlns:p14="http://schemas.microsoft.com/office/powerpoint/2010/main" val="3345435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F01E1F-A53F-4418-926F-56BA12CEA0F4}"/>
              </a:ext>
            </a:extLst>
          </p:cNvPr>
          <p:cNvSpPr txBox="1"/>
          <p:nvPr/>
        </p:nvSpPr>
        <p:spPr>
          <a:xfrm>
            <a:off x="2290762" y="542924"/>
            <a:ext cx="7610475" cy="5016758"/>
          </a:xfrm>
          <a:prstGeom prst="rect">
            <a:avLst/>
          </a:prstGeom>
          <a:noFill/>
        </p:spPr>
        <p:txBody>
          <a:bodyPr wrap="square" rtlCol="0">
            <a:spAutoFit/>
          </a:bodyPr>
          <a:lstStyle/>
          <a:p>
            <a:pPr algn="ctr"/>
            <a:r>
              <a:rPr lang="en-US" sz="2800" dirty="0"/>
              <a:t>A student remembers </a:t>
            </a:r>
            <a:r>
              <a:rPr lang="en-US" sz="2800" dirty="0" err="1"/>
              <a:t>Jelle</a:t>
            </a:r>
            <a:r>
              <a:rPr lang="en-US" sz="2800" dirty="0"/>
              <a:t> De Boer and his legacy: Finding a way</a:t>
            </a:r>
          </a:p>
          <a:p>
            <a:pPr algn="ctr"/>
            <a:r>
              <a:rPr lang="en-US" sz="2800" dirty="0"/>
              <a:t>from</a:t>
            </a:r>
          </a:p>
          <a:p>
            <a:pPr algn="ctr"/>
            <a:r>
              <a:rPr lang="en-US" sz="2800" dirty="0"/>
              <a:t>geophysics and geology</a:t>
            </a:r>
          </a:p>
          <a:p>
            <a:pPr algn="ctr"/>
            <a:r>
              <a:rPr lang="en-US" sz="2800" dirty="0"/>
              <a:t>toward</a:t>
            </a:r>
          </a:p>
          <a:p>
            <a:pPr algn="ctr"/>
            <a:r>
              <a:rPr lang="en-US" sz="2800" dirty="0" err="1"/>
              <a:t>transdisciplinarity</a:t>
            </a:r>
            <a:r>
              <a:rPr lang="en-US" sz="2800" dirty="0"/>
              <a:t> and complexity</a:t>
            </a:r>
          </a:p>
          <a:p>
            <a:pPr algn="ctr"/>
            <a:endParaRPr lang="en-US" sz="2800" dirty="0"/>
          </a:p>
          <a:p>
            <a:pPr algn="ctr"/>
            <a:endParaRPr lang="en-US" sz="2800" dirty="0"/>
          </a:p>
          <a:p>
            <a:pPr algn="ctr"/>
            <a:r>
              <a:rPr lang="en-US" sz="2400" dirty="0"/>
              <a:t>Tim Lutz</a:t>
            </a:r>
          </a:p>
          <a:p>
            <a:pPr algn="ctr"/>
            <a:r>
              <a:rPr lang="en-US" sz="2400" dirty="0"/>
              <a:t>Dept. of Earth &amp; Space Science</a:t>
            </a:r>
          </a:p>
          <a:p>
            <a:pPr algn="ctr"/>
            <a:r>
              <a:rPr lang="en-US" sz="2400" dirty="0"/>
              <a:t>West Chester University</a:t>
            </a:r>
          </a:p>
          <a:p>
            <a:pPr algn="ctr"/>
            <a:r>
              <a:rPr lang="en-US" sz="2400" dirty="0"/>
              <a:t>West Chester, PA</a:t>
            </a:r>
          </a:p>
        </p:txBody>
      </p:sp>
      <p:pic>
        <p:nvPicPr>
          <p:cNvPr id="3" name="Picture 2">
            <a:extLst>
              <a:ext uri="{FF2B5EF4-FFF2-40B4-BE49-F238E27FC236}">
                <a16:creationId xmlns:a16="http://schemas.microsoft.com/office/drawing/2014/main" id="{0B1B1DD1-1D28-4DB8-8C71-7C0616ED5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54" y="3429000"/>
            <a:ext cx="3200400" cy="3200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3897AD-5A68-4750-B874-5708C56EAD4E}"/>
              </a:ext>
            </a:extLst>
          </p:cNvPr>
          <p:cNvPicPr>
            <a:picLocks noChangeAspect="1"/>
          </p:cNvPicPr>
          <p:nvPr/>
        </p:nvPicPr>
        <p:blipFill rotWithShape="1">
          <a:blip r:embed="rId3">
            <a:extLst>
              <a:ext uri="{28A0092B-C50C-407E-A947-70E740481C1C}">
                <a14:useLocalDpi xmlns:a14="http://schemas.microsoft.com/office/drawing/2010/main" val="0"/>
              </a:ext>
            </a:extLst>
          </a:blip>
          <a:srcRect t="13081" b="10065"/>
          <a:stretch/>
        </p:blipFill>
        <p:spPr>
          <a:xfrm>
            <a:off x="229142" y="3429000"/>
            <a:ext cx="6217920" cy="3185375"/>
          </a:xfrm>
          <a:prstGeom prst="rect">
            <a:avLst/>
          </a:prstGeom>
          <a:ln w="12700">
            <a:solidFill>
              <a:schemeClr val="tx1"/>
            </a:solidFill>
          </a:ln>
        </p:spPr>
      </p:pic>
      <p:pic>
        <p:nvPicPr>
          <p:cNvPr id="5" name="Picture 4" descr="A picture containing outdoor, stone&#10;&#10;Description automatically generated">
            <a:extLst>
              <a:ext uri="{FF2B5EF4-FFF2-40B4-BE49-F238E27FC236}">
                <a16:creationId xmlns:a16="http://schemas.microsoft.com/office/drawing/2014/main" id="{BB6FFAB4-4FF3-49D8-A01E-8BE610DF4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938" y="94583"/>
            <a:ext cx="6217920" cy="4144708"/>
          </a:xfrm>
          <a:prstGeom prst="rect">
            <a:avLst/>
          </a:prstGeom>
          <a:ln w="12700">
            <a:solidFill>
              <a:schemeClr val="tx1"/>
            </a:solidFill>
          </a:ln>
        </p:spPr>
      </p:pic>
      <p:sp>
        <p:nvSpPr>
          <p:cNvPr id="2" name="TextBox 1">
            <a:extLst>
              <a:ext uri="{FF2B5EF4-FFF2-40B4-BE49-F238E27FC236}">
                <a16:creationId xmlns:a16="http://schemas.microsoft.com/office/drawing/2014/main" id="{E634E5FA-E30D-4D3A-8C4A-7A956BC4481D}"/>
              </a:ext>
            </a:extLst>
          </p:cNvPr>
          <p:cNvSpPr txBox="1"/>
          <p:nvPr/>
        </p:nvSpPr>
        <p:spPr>
          <a:xfrm>
            <a:off x="298854" y="130844"/>
            <a:ext cx="4897120" cy="1200329"/>
          </a:xfrm>
          <a:prstGeom prst="rect">
            <a:avLst/>
          </a:prstGeom>
          <a:noFill/>
        </p:spPr>
        <p:txBody>
          <a:bodyPr wrap="square" rtlCol="0">
            <a:spAutoFit/>
          </a:bodyPr>
          <a:lstStyle/>
          <a:p>
            <a:r>
              <a:rPr lang="en-US" sz="2400" dirty="0"/>
              <a:t>The bosh of the Bulls Falls furnace and some of the cores taken along the length of a brick.</a:t>
            </a:r>
          </a:p>
        </p:txBody>
      </p:sp>
    </p:spTree>
    <p:extLst>
      <p:ext uri="{BB962C8B-B14F-4D97-AF65-F5344CB8AC3E}">
        <p14:creationId xmlns:p14="http://schemas.microsoft.com/office/powerpoint/2010/main" val="346136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rock, nature&#10;&#10;Description automatically generated">
            <a:extLst>
              <a:ext uri="{FF2B5EF4-FFF2-40B4-BE49-F238E27FC236}">
                <a16:creationId xmlns:a16="http://schemas.microsoft.com/office/drawing/2014/main" id="{A90FD031-C837-44B8-B0DB-02C1F8CB1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040" y="182880"/>
            <a:ext cx="8229600" cy="5485640"/>
          </a:xfrm>
          <a:prstGeom prst="rect">
            <a:avLst/>
          </a:prstGeom>
          <a:ln w="12700">
            <a:solidFill>
              <a:schemeClr val="tx1"/>
            </a:solidFill>
          </a:ln>
        </p:spPr>
      </p:pic>
      <p:sp>
        <p:nvSpPr>
          <p:cNvPr id="2" name="TextBox 1">
            <a:extLst>
              <a:ext uri="{FF2B5EF4-FFF2-40B4-BE49-F238E27FC236}">
                <a16:creationId xmlns:a16="http://schemas.microsoft.com/office/drawing/2014/main" id="{AAA53373-F0AA-43A6-8370-70BCC7B61367}"/>
              </a:ext>
            </a:extLst>
          </p:cNvPr>
          <p:cNvSpPr txBox="1"/>
          <p:nvPr/>
        </p:nvSpPr>
        <p:spPr>
          <a:xfrm>
            <a:off x="213360" y="171796"/>
            <a:ext cx="3301465" cy="2677656"/>
          </a:xfrm>
          <a:prstGeom prst="rect">
            <a:avLst/>
          </a:prstGeom>
          <a:noFill/>
        </p:spPr>
        <p:txBody>
          <a:bodyPr wrap="square" rtlCol="0">
            <a:spAutoFit/>
          </a:bodyPr>
          <a:lstStyle/>
          <a:p>
            <a:r>
              <a:rPr lang="en-US" sz="2400" u="sng" dirty="0"/>
              <a:t>Fall 1972</a:t>
            </a:r>
            <a:r>
              <a:rPr lang="en-US" sz="2400" dirty="0"/>
              <a:t>: Housatonic River at Bulls Falls with flow diverted.</a:t>
            </a:r>
          </a:p>
          <a:p>
            <a:endParaRPr lang="en-US" sz="2400" dirty="0"/>
          </a:p>
          <a:p>
            <a:endParaRPr lang="en-US" sz="2400" dirty="0"/>
          </a:p>
          <a:p>
            <a:r>
              <a:rPr lang="en-US" sz="2400" dirty="0" err="1"/>
              <a:t>Tuyere</a:t>
            </a:r>
            <a:r>
              <a:rPr lang="en-US" sz="2400" dirty="0"/>
              <a:t> trapped by a salamander.</a:t>
            </a:r>
          </a:p>
        </p:txBody>
      </p:sp>
      <p:pic>
        <p:nvPicPr>
          <p:cNvPr id="5" name="Picture 4">
            <a:extLst>
              <a:ext uri="{FF2B5EF4-FFF2-40B4-BE49-F238E27FC236}">
                <a16:creationId xmlns:a16="http://schemas.microsoft.com/office/drawing/2014/main" id="{395F9A2E-F997-41F2-AF2E-AE310CA1A141}"/>
              </a:ext>
            </a:extLst>
          </p:cNvPr>
          <p:cNvPicPr>
            <a:picLocks noChangeAspect="1"/>
          </p:cNvPicPr>
          <p:nvPr/>
        </p:nvPicPr>
        <p:blipFill rotWithShape="1">
          <a:blip r:embed="rId4">
            <a:extLst>
              <a:ext uri="{28A0092B-C50C-407E-A947-70E740481C1C}">
                <a14:useLocalDpi xmlns:a14="http://schemas.microsoft.com/office/drawing/2010/main" val="0"/>
              </a:ext>
            </a:extLst>
          </a:blip>
          <a:srcRect l="6551" t="3571" r="7230" b="10535"/>
          <a:stretch/>
        </p:blipFill>
        <p:spPr>
          <a:xfrm>
            <a:off x="146453" y="3075095"/>
            <a:ext cx="5486400" cy="3643312"/>
          </a:xfrm>
          <a:prstGeom prst="rect">
            <a:avLst/>
          </a:prstGeom>
          <a:ln w="12700">
            <a:solidFill>
              <a:schemeClr val="tx1"/>
            </a:solidFill>
          </a:ln>
        </p:spPr>
      </p:pic>
    </p:spTree>
    <p:extLst>
      <p:ext uri="{BB962C8B-B14F-4D97-AF65-F5344CB8AC3E}">
        <p14:creationId xmlns:p14="http://schemas.microsoft.com/office/powerpoint/2010/main" val="319213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50A996-402C-404D-A50B-3802270C5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11487" y="1072477"/>
            <a:ext cx="6400800" cy="4800600"/>
          </a:xfrm>
          <a:prstGeom prst="rect">
            <a:avLst/>
          </a:prstGeom>
          <a:ln w="12700">
            <a:solidFill>
              <a:schemeClr val="tx1"/>
            </a:solidFill>
          </a:ln>
        </p:spPr>
      </p:pic>
      <p:pic>
        <p:nvPicPr>
          <p:cNvPr id="5" name="Picture 4">
            <a:extLst>
              <a:ext uri="{FF2B5EF4-FFF2-40B4-BE49-F238E27FC236}">
                <a16:creationId xmlns:a16="http://schemas.microsoft.com/office/drawing/2014/main" id="{C6E2307E-27A0-4AE2-8E08-995234564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23097" y="1062753"/>
            <a:ext cx="6400800" cy="4800600"/>
          </a:xfrm>
          <a:prstGeom prst="rect">
            <a:avLst/>
          </a:prstGeom>
          <a:ln w="12700">
            <a:solidFill>
              <a:schemeClr val="tx1"/>
            </a:solidFill>
          </a:ln>
        </p:spPr>
      </p:pic>
      <p:sp>
        <p:nvSpPr>
          <p:cNvPr id="2" name="TextBox 1">
            <a:extLst>
              <a:ext uri="{FF2B5EF4-FFF2-40B4-BE49-F238E27FC236}">
                <a16:creationId xmlns:a16="http://schemas.microsoft.com/office/drawing/2014/main" id="{3357CAE6-00AE-4D79-A787-2C4A96DD2155}"/>
              </a:ext>
            </a:extLst>
          </p:cNvPr>
          <p:cNvSpPr txBox="1"/>
          <p:nvPr/>
        </p:nvSpPr>
        <p:spPr>
          <a:xfrm>
            <a:off x="168203" y="272377"/>
            <a:ext cx="1832375" cy="1938992"/>
          </a:xfrm>
          <a:prstGeom prst="rect">
            <a:avLst/>
          </a:prstGeom>
          <a:noFill/>
        </p:spPr>
        <p:txBody>
          <a:bodyPr wrap="square" rtlCol="0">
            <a:spAutoFit/>
          </a:bodyPr>
          <a:lstStyle/>
          <a:p>
            <a:r>
              <a:rPr lang="en-US" sz="2400" dirty="0"/>
              <a:t>Two of the types of iron ore found at the Bulls Falls furnace.</a:t>
            </a:r>
          </a:p>
        </p:txBody>
      </p:sp>
      <p:sp>
        <p:nvSpPr>
          <p:cNvPr id="4" name="TextBox 3">
            <a:extLst>
              <a:ext uri="{FF2B5EF4-FFF2-40B4-BE49-F238E27FC236}">
                <a16:creationId xmlns:a16="http://schemas.microsoft.com/office/drawing/2014/main" id="{2E7A14E7-BA7B-4428-ACAD-E12A328971A9}"/>
              </a:ext>
            </a:extLst>
          </p:cNvPr>
          <p:cNvSpPr txBox="1"/>
          <p:nvPr/>
        </p:nvSpPr>
        <p:spPr>
          <a:xfrm>
            <a:off x="2371060" y="425302"/>
            <a:ext cx="1211165" cy="400110"/>
          </a:xfrm>
          <a:prstGeom prst="rect">
            <a:avLst/>
          </a:prstGeom>
          <a:noFill/>
        </p:spPr>
        <p:txBody>
          <a:bodyPr wrap="none" rtlCol="0">
            <a:spAutoFit/>
          </a:bodyPr>
          <a:lstStyle/>
          <a:p>
            <a:r>
              <a:rPr lang="en-US" sz="2000" dirty="0"/>
              <a:t>“Bog” ore</a:t>
            </a:r>
          </a:p>
        </p:txBody>
      </p:sp>
      <p:sp>
        <p:nvSpPr>
          <p:cNvPr id="6" name="TextBox 5">
            <a:extLst>
              <a:ext uri="{FF2B5EF4-FFF2-40B4-BE49-F238E27FC236}">
                <a16:creationId xmlns:a16="http://schemas.microsoft.com/office/drawing/2014/main" id="{8441464A-2765-4F75-B0B1-5C1A6FB2B49D}"/>
              </a:ext>
            </a:extLst>
          </p:cNvPr>
          <p:cNvSpPr txBox="1"/>
          <p:nvPr/>
        </p:nvSpPr>
        <p:spPr>
          <a:xfrm>
            <a:off x="9360224" y="418210"/>
            <a:ext cx="2588081" cy="400110"/>
          </a:xfrm>
          <a:prstGeom prst="rect">
            <a:avLst/>
          </a:prstGeom>
          <a:noFill/>
        </p:spPr>
        <p:txBody>
          <a:bodyPr wrap="none" rtlCol="0">
            <a:spAutoFit/>
          </a:bodyPr>
          <a:lstStyle/>
          <a:p>
            <a:r>
              <a:rPr lang="en-US" sz="2000" dirty="0"/>
              <a:t>Magnetite (</a:t>
            </a:r>
            <a:r>
              <a:rPr lang="en-US" sz="2000" dirty="0">
                <a:sym typeface="Symbol" panose="05050102010706020507" pitchFamily="18" charset="2"/>
              </a:rPr>
              <a:t> 95%)</a:t>
            </a:r>
            <a:r>
              <a:rPr lang="en-US" sz="2000" dirty="0"/>
              <a:t> ore </a:t>
            </a:r>
          </a:p>
        </p:txBody>
      </p:sp>
    </p:spTree>
    <p:extLst>
      <p:ext uri="{BB962C8B-B14F-4D97-AF65-F5344CB8AC3E}">
        <p14:creationId xmlns:p14="http://schemas.microsoft.com/office/powerpoint/2010/main" val="377953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236397-302E-4ACC-AF4F-E00DC274324A}"/>
              </a:ext>
            </a:extLst>
          </p:cNvPr>
          <p:cNvPicPr>
            <a:picLocks noChangeAspect="1"/>
          </p:cNvPicPr>
          <p:nvPr/>
        </p:nvPicPr>
        <p:blipFill rotWithShape="1">
          <a:blip r:embed="rId3">
            <a:extLst>
              <a:ext uri="{28A0092B-C50C-407E-A947-70E740481C1C}">
                <a14:useLocalDpi xmlns:a14="http://schemas.microsoft.com/office/drawing/2010/main" val="0"/>
              </a:ext>
            </a:extLst>
          </a:blip>
          <a:srcRect l="10872" r="14128"/>
          <a:stretch/>
        </p:blipFill>
        <p:spPr>
          <a:xfrm rot="5400000">
            <a:off x="1482801" y="1165307"/>
            <a:ext cx="5486400" cy="5486399"/>
          </a:xfrm>
          <a:prstGeom prst="rect">
            <a:avLst/>
          </a:prstGeom>
          <a:ln w="12700">
            <a:solidFill>
              <a:schemeClr val="tx1"/>
            </a:solidFill>
          </a:ln>
        </p:spPr>
      </p:pic>
      <p:pic>
        <p:nvPicPr>
          <p:cNvPr id="7" name="Picture 6" descr="A picture containing map&#10;&#10;Description automatically generated">
            <a:extLst>
              <a:ext uri="{FF2B5EF4-FFF2-40B4-BE49-F238E27FC236}">
                <a16:creationId xmlns:a16="http://schemas.microsoft.com/office/drawing/2014/main" id="{DCA2C1BE-002B-41B3-AF62-432A7712F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05674" y="1028700"/>
            <a:ext cx="6400800" cy="4800600"/>
          </a:xfrm>
          <a:prstGeom prst="rect">
            <a:avLst/>
          </a:prstGeom>
          <a:ln w="12700">
            <a:solidFill>
              <a:schemeClr val="tx1"/>
            </a:solidFill>
          </a:ln>
        </p:spPr>
      </p:pic>
      <p:sp>
        <p:nvSpPr>
          <p:cNvPr id="4" name="TextBox 3">
            <a:extLst>
              <a:ext uri="{FF2B5EF4-FFF2-40B4-BE49-F238E27FC236}">
                <a16:creationId xmlns:a16="http://schemas.microsoft.com/office/drawing/2014/main" id="{1B73ADF5-7941-47AE-982B-63AA51661544}"/>
              </a:ext>
            </a:extLst>
          </p:cNvPr>
          <p:cNvSpPr txBox="1"/>
          <p:nvPr/>
        </p:nvSpPr>
        <p:spPr>
          <a:xfrm>
            <a:off x="145901" y="116263"/>
            <a:ext cx="3667816" cy="830997"/>
          </a:xfrm>
          <a:prstGeom prst="rect">
            <a:avLst/>
          </a:prstGeom>
          <a:noFill/>
        </p:spPr>
        <p:txBody>
          <a:bodyPr wrap="square" rtlCol="0">
            <a:spAutoFit/>
          </a:bodyPr>
          <a:lstStyle/>
          <a:p>
            <a:r>
              <a:rPr lang="en-US" sz="2400" dirty="0"/>
              <a:t>Slag contains chunks of two fuels: charcoal &amp; anthracite.</a:t>
            </a:r>
          </a:p>
        </p:txBody>
      </p:sp>
      <p:sp>
        <p:nvSpPr>
          <p:cNvPr id="6" name="TextBox 5">
            <a:extLst>
              <a:ext uri="{FF2B5EF4-FFF2-40B4-BE49-F238E27FC236}">
                <a16:creationId xmlns:a16="http://schemas.microsoft.com/office/drawing/2014/main" id="{04514AF0-3EA3-4283-B03B-359A8AD4CA82}"/>
              </a:ext>
            </a:extLst>
          </p:cNvPr>
          <p:cNvSpPr txBox="1"/>
          <p:nvPr/>
        </p:nvSpPr>
        <p:spPr>
          <a:xfrm>
            <a:off x="7345865" y="357875"/>
            <a:ext cx="1630867" cy="411560"/>
          </a:xfrm>
          <a:prstGeom prst="rect">
            <a:avLst/>
          </a:prstGeom>
          <a:noFill/>
        </p:spPr>
        <p:txBody>
          <a:bodyPr wrap="square" rtlCol="0">
            <a:spAutoFit/>
          </a:bodyPr>
          <a:lstStyle/>
          <a:p>
            <a:r>
              <a:rPr lang="en-US" sz="2000" dirty="0"/>
              <a:t>Iron-rich slag</a:t>
            </a:r>
          </a:p>
        </p:txBody>
      </p:sp>
    </p:spTree>
    <p:extLst>
      <p:ext uri="{BB962C8B-B14F-4D97-AF65-F5344CB8AC3E}">
        <p14:creationId xmlns:p14="http://schemas.microsoft.com/office/powerpoint/2010/main" val="3893345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1B87B-D5D3-4834-A2F4-CD8CFF6C94D1}"/>
              </a:ext>
            </a:extLst>
          </p:cNvPr>
          <p:cNvSpPr txBox="1"/>
          <p:nvPr/>
        </p:nvSpPr>
        <p:spPr>
          <a:xfrm>
            <a:off x="328728" y="325941"/>
            <a:ext cx="11603077" cy="4401205"/>
          </a:xfrm>
          <a:prstGeom prst="rect">
            <a:avLst/>
          </a:prstGeom>
          <a:noFill/>
        </p:spPr>
        <p:txBody>
          <a:bodyPr wrap="square" rtlCol="0">
            <a:spAutoFit/>
          </a:bodyPr>
          <a:lstStyle/>
          <a:p>
            <a:r>
              <a:rPr lang="en-US" sz="2800" dirty="0"/>
              <a:t>The introduction to my 1973 Honors thesis, “The Bulls Falls Iron Furnace: An Archaeological Reconnaissance” explains the transformation of</a:t>
            </a:r>
          </a:p>
          <a:p>
            <a:endParaRPr lang="en-US" sz="2800" dirty="0"/>
          </a:p>
          <a:p>
            <a:r>
              <a:rPr lang="en-US" sz="2800" i="1" dirty="0"/>
              <a:t>“…an archaeomagnetic study of brick samples taken from the Bulls Fall Furnace…”</a:t>
            </a:r>
          </a:p>
          <a:p>
            <a:endParaRPr lang="en-US" sz="2800" dirty="0"/>
          </a:p>
          <a:p>
            <a:r>
              <a:rPr lang="en-US" sz="2800" dirty="0"/>
              <a:t>in fall 1972 to a thesis by spring 1973:</a:t>
            </a:r>
          </a:p>
          <a:p>
            <a:endParaRPr lang="en-US" sz="2800" dirty="0"/>
          </a:p>
          <a:p>
            <a:r>
              <a:rPr lang="en-US" sz="2800" i="1" dirty="0"/>
              <a:t>“…it became apparent to the author, and to his advisor, </a:t>
            </a:r>
            <a:r>
              <a:rPr lang="en-US" sz="2800" i="1" dirty="0" err="1"/>
              <a:t>Jelle</a:t>
            </a:r>
            <a:r>
              <a:rPr lang="en-US" sz="2800" i="1" dirty="0"/>
              <a:t> de Boer,… that there was a lot more of interest at Bulls Falls than the bricks.”</a:t>
            </a:r>
          </a:p>
        </p:txBody>
      </p:sp>
    </p:spTree>
    <p:extLst>
      <p:ext uri="{BB962C8B-B14F-4D97-AF65-F5344CB8AC3E}">
        <p14:creationId xmlns:p14="http://schemas.microsoft.com/office/powerpoint/2010/main" val="317396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6436E-C232-4475-8E44-3E9C54F2C012}"/>
              </a:ext>
            </a:extLst>
          </p:cNvPr>
          <p:cNvSpPr txBox="1"/>
          <p:nvPr/>
        </p:nvSpPr>
        <p:spPr>
          <a:xfrm>
            <a:off x="368326" y="449898"/>
            <a:ext cx="11518877" cy="523220"/>
          </a:xfrm>
          <a:prstGeom prst="rect">
            <a:avLst/>
          </a:prstGeom>
          <a:noFill/>
        </p:spPr>
        <p:txBody>
          <a:bodyPr wrap="square" rtlCol="0">
            <a:spAutoFit/>
          </a:bodyPr>
          <a:lstStyle/>
          <a:p>
            <a:r>
              <a:rPr lang="en-US" sz="2800" dirty="0"/>
              <a:t>Thesis complete, I graduated from Wesleyan in 1973!</a:t>
            </a:r>
          </a:p>
        </p:txBody>
      </p:sp>
      <p:sp>
        <p:nvSpPr>
          <p:cNvPr id="3" name="TextBox 2">
            <a:extLst>
              <a:ext uri="{FF2B5EF4-FFF2-40B4-BE49-F238E27FC236}">
                <a16:creationId xmlns:a16="http://schemas.microsoft.com/office/drawing/2014/main" id="{CF93B2CD-1ACC-4A32-8552-33D3CE97F5A0}"/>
              </a:ext>
            </a:extLst>
          </p:cNvPr>
          <p:cNvSpPr txBox="1"/>
          <p:nvPr/>
        </p:nvSpPr>
        <p:spPr>
          <a:xfrm>
            <a:off x="336561" y="1140177"/>
            <a:ext cx="11518877" cy="2246769"/>
          </a:xfrm>
          <a:prstGeom prst="rect">
            <a:avLst/>
          </a:prstGeom>
          <a:noFill/>
        </p:spPr>
        <p:txBody>
          <a:bodyPr wrap="square" rtlCol="0">
            <a:spAutoFit/>
          </a:bodyPr>
          <a:lstStyle/>
          <a:p>
            <a:pPr>
              <a:spcAft>
                <a:spcPts val="600"/>
              </a:spcAft>
            </a:pPr>
            <a:r>
              <a:rPr lang="en-US" sz="2400" dirty="0"/>
              <a:t>1978 – Ph.D. from University of Pennsylvania</a:t>
            </a:r>
          </a:p>
          <a:p>
            <a:pPr>
              <a:spcAft>
                <a:spcPts val="600"/>
              </a:spcAft>
            </a:pPr>
            <a:r>
              <a:rPr lang="en-US" sz="2400" dirty="0"/>
              <a:t>1979 – postdoc at the Geological Museum in Oslo, Norway</a:t>
            </a:r>
          </a:p>
          <a:p>
            <a:pPr>
              <a:spcAft>
                <a:spcPts val="600"/>
              </a:spcAft>
            </a:pPr>
            <a:r>
              <a:rPr lang="en-US" sz="2400" dirty="0"/>
              <a:t>1980-1989 – lecturer and assistant professor, UPenn</a:t>
            </a:r>
          </a:p>
          <a:p>
            <a:pPr>
              <a:spcAft>
                <a:spcPts val="600"/>
              </a:spcAft>
            </a:pPr>
            <a:r>
              <a:rPr lang="en-US" sz="2400" dirty="0"/>
              <a:t>1989-1991 – adjunct professor, Ohio Wesleyan University</a:t>
            </a:r>
          </a:p>
          <a:p>
            <a:pPr>
              <a:spcAft>
                <a:spcPts val="600"/>
              </a:spcAft>
            </a:pPr>
            <a:r>
              <a:rPr lang="en-US" sz="2400" dirty="0"/>
              <a:t>1991-June 2021 – professor at West Chester University</a:t>
            </a:r>
          </a:p>
        </p:txBody>
      </p:sp>
    </p:spTree>
    <p:extLst>
      <p:ext uri="{BB962C8B-B14F-4D97-AF65-F5344CB8AC3E}">
        <p14:creationId xmlns:p14="http://schemas.microsoft.com/office/powerpoint/2010/main" val="110232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8E236-6518-4A75-9F36-84A28CC5087B}"/>
              </a:ext>
            </a:extLst>
          </p:cNvPr>
          <p:cNvSpPr txBox="1"/>
          <p:nvPr/>
        </p:nvSpPr>
        <p:spPr>
          <a:xfrm>
            <a:off x="518983" y="174737"/>
            <a:ext cx="11380573" cy="1200329"/>
          </a:xfrm>
          <a:prstGeom prst="rect">
            <a:avLst/>
          </a:prstGeom>
          <a:noFill/>
        </p:spPr>
        <p:txBody>
          <a:bodyPr wrap="square" rtlCol="0">
            <a:spAutoFit/>
          </a:bodyPr>
          <a:lstStyle/>
          <a:p>
            <a:r>
              <a:rPr lang="en-US" sz="2400" u="sng" dirty="0"/>
              <a:t>Looking back, what did I learn from </a:t>
            </a:r>
            <a:r>
              <a:rPr lang="en-US" sz="2400" u="sng" dirty="0" err="1"/>
              <a:t>Jelle</a:t>
            </a:r>
            <a:r>
              <a:rPr lang="en-US" sz="2400" u="sng" dirty="0"/>
              <a:t> de Boer</a:t>
            </a:r>
            <a:r>
              <a:rPr lang="en-US" sz="2400" dirty="0"/>
              <a:t>?</a:t>
            </a:r>
          </a:p>
          <a:p>
            <a:endParaRPr lang="en-US" sz="2400" dirty="0"/>
          </a:p>
          <a:p>
            <a:r>
              <a:rPr lang="en-US" sz="2400" b="1" dirty="0">
                <a:solidFill>
                  <a:srgbClr val="0070C0"/>
                </a:solidFill>
              </a:rPr>
              <a:t>1. Patterns in orientation and space (n =2, 3); </a:t>
            </a:r>
            <a:r>
              <a:rPr lang="en-US" sz="2400" dirty="0">
                <a:solidFill>
                  <a:srgbClr val="0070C0"/>
                </a:solidFill>
              </a:rPr>
              <a:t>multivariate statistics (n &gt; 3)</a:t>
            </a:r>
          </a:p>
        </p:txBody>
      </p:sp>
      <p:sp>
        <p:nvSpPr>
          <p:cNvPr id="3" name="TextBox 2">
            <a:extLst>
              <a:ext uri="{FF2B5EF4-FFF2-40B4-BE49-F238E27FC236}">
                <a16:creationId xmlns:a16="http://schemas.microsoft.com/office/drawing/2014/main" id="{E38C02F1-3304-47EA-8CC3-20EB48012E7A}"/>
              </a:ext>
            </a:extLst>
          </p:cNvPr>
          <p:cNvSpPr txBox="1"/>
          <p:nvPr/>
        </p:nvSpPr>
        <p:spPr>
          <a:xfrm>
            <a:off x="634702" y="1538849"/>
            <a:ext cx="10407849" cy="461665"/>
          </a:xfrm>
          <a:prstGeom prst="rect">
            <a:avLst/>
          </a:prstGeom>
          <a:noFill/>
        </p:spPr>
        <p:txBody>
          <a:bodyPr wrap="none" rtlCol="0">
            <a:spAutoFit/>
          </a:bodyPr>
          <a:lstStyle/>
          <a:p>
            <a:r>
              <a:rPr lang="en-US" sz="2400" dirty="0"/>
              <a:t>T. Lutz &amp; K. </a:t>
            </a:r>
            <a:r>
              <a:rPr lang="en-US" sz="2400" dirty="0" err="1"/>
              <a:t>Foland</a:t>
            </a:r>
            <a:r>
              <a:rPr lang="en-US" sz="2400" dirty="0"/>
              <a:t>, 1978, </a:t>
            </a:r>
            <a:r>
              <a:rPr lang="en-US" sz="2400" b="1" dirty="0"/>
              <a:t>Meridional pattern of the oceanic rift system</a:t>
            </a:r>
            <a:r>
              <a:rPr lang="en-US" sz="2400" dirty="0"/>
              <a:t>, </a:t>
            </a:r>
            <a:r>
              <a:rPr lang="en-US" sz="2400" u="sng" dirty="0"/>
              <a:t>Geology</a:t>
            </a:r>
            <a:endParaRPr lang="en-US" sz="2400" dirty="0"/>
          </a:p>
        </p:txBody>
      </p:sp>
      <p:sp>
        <p:nvSpPr>
          <p:cNvPr id="8" name="TextBox 7">
            <a:extLst>
              <a:ext uri="{FF2B5EF4-FFF2-40B4-BE49-F238E27FC236}">
                <a16:creationId xmlns:a16="http://schemas.microsoft.com/office/drawing/2014/main" id="{C02F3188-E7FC-469E-9D9D-AD340F7FBE45}"/>
              </a:ext>
            </a:extLst>
          </p:cNvPr>
          <p:cNvSpPr txBox="1"/>
          <p:nvPr/>
        </p:nvSpPr>
        <p:spPr>
          <a:xfrm>
            <a:off x="634702" y="2164297"/>
            <a:ext cx="11155680" cy="1200329"/>
          </a:xfrm>
          <a:prstGeom prst="rect">
            <a:avLst/>
          </a:prstGeom>
          <a:noFill/>
        </p:spPr>
        <p:txBody>
          <a:bodyPr wrap="square" rtlCol="0">
            <a:spAutoFit/>
          </a:bodyPr>
          <a:lstStyle/>
          <a:p>
            <a:pPr indent="-457200">
              <a:spcAft>
                <a:spcPts val="600"/>
              </a:spcAft>
            </a:pPr>
            <a:r>
              <a:rPr lang="en-US" sz="2400" dirty="0"/>
              <a:t>T. Lutz &amp; J. Gutmann, 1995, </a:t>
            </a:r>
            <a:r>
              <a:rPr lang="en-US" sz="2400" b="1" dirty="0"/>
              <a:t>An improved method for determining and characterizing alignments of </a:t>
            </a:r>
            <a:r>
              <a:rPr lang="en-US" sz="2400" b="1" dirty="0" err="1"/>
              <a:t>pointlike</a:t>
            </a:r>
            <a:r>
              <a:rPr lang="en-US" sz="2400" b="1" dirty="0"/>
              <a:t> features and its implications for the Pinacate volcanic field, Sonora, Mexico</a:t>
            </a:r>
            <a:r>
              <a:rPr lang="en-US" sz="2400" dirty="0"/>
              <a:t>, </a:t>
            </a:r>
            <a:r>
              <a:rPr lang="en-US" sz="2400" u="sng" dirty="0"/>
              <a:t>JGR</a:t>
            </a:r>
            <a:endParaRPr lang="en-US" sz="2400" dirty="0"/>
          </a:p>
        </p:txBody>
      </p:sp>
      <p:sp>
        <p:nvSpPr>
          <p:cNvPr id="13" name="TextBox 12">
            <a:extLst>
              <a:ext uri="{FF2B5EF4-FFF2-40B4-BE49-F238E27FC236}">
                <a16:creationId xmlns:a16="http://schemas.microsoft.com/office/drawing/2014/main" id="{983F4E38-097B-4B2C-9959-29BBECB9A819}"/>
              </a:ext>
            </a:extLst>
          </p:cNvPr>
          <p:cNvSpPr txBox="1"/>
          <p:nvPr/>
        </p:nvSpPr>
        <p:spPr>
          <a:xfrm>
            <a:off x="636494" y="3457012"/>
            <a:ext cx="11155680" cy="2462213"/>
          </a:xfrm>
          <a:prstGeom prst="rect">
            <a:avLst/>
          </a:prstGeom>
          <a:noFill/>
        </p:spPr>
        <p:txBody>
          <a:bodyPr wrap="square" rtlCol="0">
            <a:spAutoFit/>
          </a:bodyPr>
          <a:lstStyle/>
          <a:p>
            <a:pPr indent="-457200">
              <a:spcAft>
                <a:spcPts val="600"/>
              </a:spcAft>
            </a:pPr>
            <a:r>
              <a:rPr lang="en-US" sz="2400" dirty="0"/>
              <a:t>L. Srogi &amp; T. Lutz, 1990, </a:t>
            </a:r>
            <a:r>
              <a:rPr lang="en-US" sz="2400" b="1" dirty="0"/>
              <a:t>Three-dimensional morphologies of metasedimentary and mafic enclaves from </a:t>
            </a:r>
            <a:r>
              <a:rPr lang="en-US" sz="2400" b="1" dirty="0" err="1"/>
              <a:t>Ascutney</a:t>
            </a:r>
            <a:r>
              <a:rPr lang="en-US" sz="2400" b="1" dirty="0"/>
              <a:t> Mountain, Vermont</a:t>
            </a:r>
            <a:r>
              <a:rPr lang="en-US" sz="2400" dirty="0"/>
              <a:t>, </a:t>
            </a:r>
            <a:r>
              <a:rPr lang="en-US" sz="2400" u="sng" dirty="0"/>
              <a:t>JGR</a:t>
            </a:r>
          </a:p>
          <a:p>
            <a:pPr indent="-457200">
              <a:spcAft>
                <a:spcPts val="600"/>
              </a:spcAft>
            </a:pPr>
            <a:r>
              <a:rPr lang="en-US" sz="2400" dirty="0"/>
              <a:t>T. Lutz, 1991, </a:t>
            </a:r>
            <a:r>
              <a:rPr lang="en-US" sz="2400" b="1" dirty="0"/>
              <a:t>Trace element and isotopic zoning in minerals: Models of compositional fractionation by mineral separation</a:t>
            </a:r>
            <a:r>
              <a:rPr lang="en-US" sz="2400" dirty="0"/>
              <a:t>, </a:t>
            </a:r>
            <a:r>
              <a:rPr lang="en-US" sz="2400" u="sng" dirty="0" err="1"/>
              <a:t>Lithos</a:t>
            </a:r>
            <a:endParaRPr lang="en-US" sz="2400" u="sng" dirty="0"/>
          </a:p>
          <a:p>
            <a:pPr indent="-457200">
              <a:spcAft>
                <a:spcPts val="600"/>
              </a:spcAft>
            </a:pPr>
            <a:r>
              <a:rPr lang="en-US" sz="2400" dirty="0"/>
              <a:t>T. Lutz &amp; G. </a:t>
            </a:r>
            <a:r>
              <a:rPr lang="en-US" sz="2400" dirty="0" err="1"/>
              <a:t>Boyajian</a:t>
            </a:r>
            <a:r>
              <a:rPr lang="en-US" sz="2400" dirty="0"/>
              <a:t>, 1995, </a:t>
            </a:r>
            <a:r>
              <a:rPr lang="en-US" sz="2400" b="1" dirty="0"/>
              <a:t>An analysis of the fractal geometry of ammonoid sutures</a:t>
            </a:r>
            <a:r>
              <a:rPr lang="en-US" sz="2400" dirty="0"/>
              <a:t>, </a:t>
            </a:r>
            <a:r>
              <a:rPr lang="en-US" sz="2400" u="sng" dirty="0"/>
              <a:t>Paleobiology</a:t>
            </a:r>
          </a:p>
        </p:txBody>
      </p:sp>
    </p:spTree>
    <p:extLst>
      <p:ext uri="{BB962C8B-B14F-4D97-AF65-F5344CB8AC3E}">
        <p14:creationId xmlns:p14="http://schemas.microsoft.com/office/powerpoint/2010/main" val="32170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8E236-6518-4A75-9F36-84A28CC5087B}"/>
              </a:ext>
            </a:extLst>
          </p:cNvPr>
          <p:cNvSpPr txBox="1"/>
          <p:nvPr/>
        </p:nvSpPr>
        <p:spPr>
          <a:xfrm>
            <a:off x="518983" y="174737"/>
            <a:ext cx="11380573" cy="1200329"/>
          </a:xfrm>
          <a:prstGeom prst="rect">
            <a:avLst/>
          </a:prstGeom>
          <a:noFill/>
        </p:spPr>
        <p:txBody>
          <a:bodyPr wrap="square" rtlCol="0">
            <a:spAutoFit/>
          </a:bodyPr>
          <a:lstStyle/>
          <a:p>
            <a:r>
              <a:rPr lang="en-US" sz="2400" u="sng" dirty="0"/>
              <a:t>Looking back, what did I learn from </a:t>
            </a:r>
            <a:r>
              <a:rPr lang="en-US" sz="2400" u="sng" dirty="0" err="1"/>
              <a:t>Jelle</a:t>
            </a:r>
            <a:r>
              <a:rPr lang="en-US" sz="2400" u="sng" dirty="0"/>
              <a:t> de Boer</a:t>
            </a:r>
            <a:r>
              <a:rPr lang="en-US" sz="2400" dirty="0"/>
              <a:t>?</a:t>
            </a:r>
          </a:p>
          <a:p>
            <a:endParaRPr lang="en-US" sz="2400" dirty="0"/>
          </a:p>
          <a:p>
            <a:r>
              <a:rPr lang="en-US" sz="2400" b="1" dirty="0">
                <a:solidFill>
                  <a:srgbClr val="0070C0"/>
                </a:solidFill>
              </a:rPr>
              <a:t>1. </a:t>
            </a:r>
            <a:r>
              <a:rPr lang="en-US" sz="2400" dirty="0">
                <a:solidFill>
                  <a:srgbClr val="0070C0"/>
                </a:solidFill>
              </a:rPr>
              <a:t>Patterns in orientation and space (n =2, 3); </a:t>
            </a:r>
            <a:r>
              <a:rPr lang="en-US" sz="2400" b="1" dirty="0">
                <a:solidFill>
                  <a:srgbClr val="0070C0"/>
                </a:solidFill>
              </a:rPr>
              <a:t>multivariate statistics (n &gt; 3)</a:t>
            </a:r>
            <a:endParaRPr lang="en-US" sz="2400" dirty="0">
              <a:solidFill>
                <a:srgbClr val="0070C0"/>
              </a:solidFill>
            </a:endParaRPr>
          </a:p>
        </p:txBody>
      </p:sp>
      <p:sp>
        <p:nvSpPr>
          <p:cNvPr id="13" name="TextBox 12">
            <a:extLst>
              <a:ext uri="{FF2B5EF4-FFF2-40B4-BE49-F238E27FC236}">
                <a16:creationId xmlns:a16="http://schemas.microsoft.com/office/drawing/2014/main" id="{983F4E38-097B-4B2C-9959-29BBECB9A819}"/>
              </a:ext>
            </a:extLst>
          </p:cNvPr>
          <p:cNvSpPr txBox="1"/>
          <p:nvPr/>
        </p:nvSpPr>
        <p:spPr>
          <a:xfrm>
            <a:off x="636493" y="1359274"/>
            <a:ext cx="11380573" cy="3277820"/>
          </a:xfrm>
          <a:prstGeom prst="rect">
            <a:avLst/>
          </a:prstGeom>
          <a:noFill/>
        </p:spPr>
        <p:txBody>
          <a:bodyPr wrap="square" rtlCol="0">
            <a:spAutoFit/>
          </a:bodyPr>
          <a:lstStyle/>
          <a:p>
            <a:pPr indent="-457200">
              <a:spcAft>
                <a:spcPts val="600"/>
              </a:spcAft>
            </a:pPr>
            <a:r>
              <a:rPr lang="en-US" sz="2400" dirty="0"/>
              <a:t>T. Lutz &amp; G. Omar, 1991, </a:t>
            </a:r>
            <a:r>
              <a:rPr lang="en-US" sz="2400" b="1" dirty="0"/>
              <a:t>An inverse method of modeling thermal histories from apatite fission-track data</a:t>
            </a:r>
            <a:r>
              <a:rPr lang="en-US" sz="2400" dirty="0"/>
              <a:t>, </a:t>
            </a:r>
            <a:r>
              <a:rPr lang="en-US" sz="2400" u="sng" dirty="0"/>
              <a:t>EPSL</a:t>
            </a:r>
          </a:p>
          <a:p>
            <a:pPr indent="-457200">
              <a:spcAft>
                <a:spcPts val="600"/>
              </a:spcAft>
            </a:pPr>
            <a:r>
              <a:rPr lang="en-US" sz="2400" dirty="0"/>
              <a:t>L. Srogi &amp; T. Lutz, 1996, </a:t>
            </a:r>
            <a:r>
              <a:rPr lang="en-US" sz="2400" b="1" dirty="0"/>
              <a:t>The role of residual melt migration in producing compositional diversity in a suite of granitic rocks</a:t>
            </a:r>
            <a:r>
              <a:rPr lang="en-US" sz="2400" dirty="0"/>
              <a:t>, </a:t>
            </a:r>
            <a:r>
              <a:rPr lang="en-US" sz="2400" u="sng" dirty="0"/>
              <a:t>EPSL</a:t>
            </a:r>
          </a:p>
          <a:p>
            <a:pPr indent="-457200">
              <a:spcAft>
                <a:spcPts val="600"/>
              </a:spcAft>
            </a:pPr>
            <a:r>
              <a:rPr lang="en-US" sz="2400" dirty="0"/>
              <a:t>M.D. </a:t>
            </a:r>
            <a:r>
              <a:rPr lang="en-US" sz="2400" dirty="0" err="1"/>
              <a:t>Dyar</a:t>
            </a:r>
            <a:r>
              <a:rPr lang="en-US" sz="2400" dirty="0"/>
              <a:t> et al., 1998, </a:t>
            </a:r>
            <a:r>
              <a:rPr lang="en-US" sz="2400" b="1" dirty="0"/>
              <a:t>Inclusive chemical characterization of tourmaline: </a:t>
            </a:r>
            <a:r>
              <a:rPr lang="en-US" sz="2400" b="1" dirty="0" err="1"/>
              <a:t>Mössbauer</a:t>
            </a:r>
            <a:r>
              <a:rPr lang="en-US" sz="2400" b="1" dirty="0"/>
              <a:t> study of Fe valence and site occupancy</a:t>
            </a:r>
            <a:r>
              <a:rPr lang="en-US" sz="2400" dirty="0"/>
              <a:t>, </a:t>
            </a:r>
            <a:r>
              <a:rPr lang="en-US" sz="2400" u="sng" dirty="0"/>
              <a:t>American Mineralogist</a:t>
            </a:r>
            <a:endParaRPr lang="en-US" sz="2400" dirty="0"/>
          </a:p>
          <a:p>
            <a:pPr indent="-457200">
              <a:spcAft>
                <a:spcPts val="600"/>
              </a:spcAft>
            </a:pPr>
            <a:r>
              <a:rPr lang="en-US" sz="2400" dirty="0"/>
              <a:t>K.V. Willis et al., 2017, </a:t>
            </a:r>
            <a:r>
              <a:rPr lang="en-US" sz="2400" b="1" dirty="0"/>
              <a:t>Phase composition maps integrate mineral compositions with rock textures from the micro-meter to the thin section scale</a:t>
            </a:r>
            <a:r>
              <a:rPr lang="en-US" sz="2400" dirty="0"/>
              <a:t>: </a:t>
            </a:r>
            <a:r>
              <a:rPr lang="en-US" sz="2400" u="sng" dirty="0"/>
              <a:t>Computers and Geosciences</a:t>
            </a:r>
          </a:p>
        </p:txBody>
      </p:sp>
    </p:spTree>
    <p:extLst>
      <p:ext uri="{BB962C8B-B14F-4D97-AF65-F5344CB8AC3E}">
        <p14:creationId xmlns:p14="http://schemas.microsoft.com/office/powerpoint/2010/main" val="1708449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8E236-6518-4A75-9F36-84A28CC5087B}"/>
              </a:ext>
            </a:extLst>
          </p:cNvPr>
          <p:cNvSpPr txBox="1"/>
          <p:nvPr/>
        </p:nvSpPr>
        <p:spPr>
          <a:xfrm>
            <a:off x="518983" y="174737"/>
            <a:ext cx="11380573" cy="1200329"/>
          </a:xfrm>
          <a:prstGeom prst="rect">
            <a:avLst/>
          </a:prstGeom>
          <a:noFill/>
        </p:spPr>
        <p:txBody>
          <a:bodyPr wrap="square" rtlCol="0">
            <a:spAutoFit/>
          </a:bodyPr>
          <a:lstStyle/>
          <a:p>
            <a:r>
              <a:rPr lang="en-US" sz="2400" u="sng" dirty="0"/>
              <a:t>What did I learn from </a:t>
            </a:r>
            <a:r>
              <a:rPr lang="en-US" sz="2400" u="sng" dirty="0" err="1"/>
              <a:t>Jelle</a:t>
            </a:r>
            <a:r>
              <a:rPr lang="en-US" sz="2400" u="sng" dirty="0"/>
              <a:t> de Boer</a:t>
            </a:r>
            <a:r>
              <a:rPr lang="en-US" sz="2400" dirty="0"/>
              <a:t>?</a:t>
            </a:r>
          </a:p>
          <a:p>
            <a:endParaRPr lang="en-US" sz="2400" dirty="0"/>
          </a:p>
          <a:p>
            <a:r>
              <a:rPr lang="en-US" sz="2400" b="1" dirty="0">
                <a:solidFill>
                  <a:srgbClr val="0070C0"/>
                </a:solidFill>
              </a:rPr>
              <a:t>2. Entertain outrageous hypotheses.</a:t>
            </a:r>
            <a:endParaRPr lang="en-US" sz="2400" dirty="0">
              <a:solidFill>
                <a:srgbClr val="0070C0"/>
              </a:solidFill>
            </a:endParaRPr>
          </a:p>
        </p:txBody>
      </p:sp>
      <p:sp>
        <p:nvSpPr>
          <p:cNvPr id="3" name="TextBox 2">
            <a:extLst>
              <a:ext uri="{FF2B5EF4-FFF2-40B4-BE49-F238E27FC236}">
                <a16:creationId xmlns:a16="http://schemas.microsoft.com/office/drawing/2014/main" id="{E38C02F1-3304-47EA-8CC3-20EB48012E7A}"/>
              </a:ext>
            </a:extLst>
          </p:cNvPr>
          <p:cNvSpPr txBox="1"/>
          <p:nvPr/>
        </p:nvSpPr>
        <p:spPr>
          <a:xfrm>
            <a:off x="634702" y="1538849"/>
            <a:ext cx="11163288" cy="2092881"/>
          </a:xfrm>
          <a:prstGeom prst="rect">
            <a:avLst/>
          </a:prstGeom>
          <a:noFill/>
        </p:spPr>
        <p:txBody>
          <a:bodyPr wrap="square" rtlCol="0">
            <a:spAutoFit/>
          </a:bodyPr>
          <a:lstStyle/>
          <a:p>
            <a:pPr>
              <a:spcAft>
                <a:spcPts val="600"/>
              </a:spcAft>
            </a:pPr>
            <a:r>
              <a:rPr lang="en-US" sz="2400" dirty="0"/>
              <a:t>T. Lutz, 1985, </a:t>
            </a:r>
            <a:r>
              <a:rPr lang="en-US" sz="2400" b="1" dirty="0"/>
              <a:t>The magnetic reversal record is not periodic</a:t>
            </a:r>
            <a:r>
              <a:rPr lang="en-US" sz="2400" dirty="0"/>
              <a:t>, </a:t>
            </a:r>
            <a:r>
              <a:rPr lang="en-US" sz="2400" u="sng" dirty="0"/>
              <a:t>Nature</a:t>
            </a:r>
          </a:p>
          <a:p>
            <a:pPr>
              <a:spcAft>
                <a:spcPts val="600"/>
              </a:spcAft>
            </a:pPr>
            <a:r>
              <a:rPr lang="en-US" sz="2400" dirty="0"/>
              <a:t>T. Lutz, 1987, </a:t>
            </a:r>
            <a:r>
              <a:rPr lang="en-US" sz="2400" b="1" dirty="0"/>
              <a:t>Limitations to the statistical analysis of episodic and periodic models of geologic time series</a:t>
            </a:r>
            <a:r>
              <a:rPr lang="en-US" sz="2400" dirty="0"/>
              <a:t>, </a:t>
            </a:r>
            <a:r>
              <a:rPr lang="en-US" sz="2400" u="sng" dirty="0"/>
              <a:t>Geology</a:t>
            </a:r>
          </a:p>
          <a:p>
            <a:pPr>
              <a:spcAft>
                <a:spcPts val="600"/>
              </a:spcAft>
            </a:pPr>
            <a:r>
              <a:rPr lang="en-US" sz="2400" dirty="0"/>
              <a:t>T. Lutz &amp; G.S. Watson, 1988, </a:t>
            </a:r>
            <a:r>
              <a:rPr lang="en-US" sz="2400" b="1" dirty="0"/>
              <a:t>Effects of long-term variation on the frequency spectrum of the geomagnetic reversal record</a:t>
            </a:r>
            <a:r>
              <a:rPr lang="en-US" sz="2400" dirty="0"/>
              <a:t>, </a:t>
            </a:r>
            <a:r>
              <a:rPr lang="en-US" sz="2400" u="sng" dirty="0"/>
              <a:t>Nature</a:t>
            </a:r>
            <a:endParaRPr lang="en-US" sz="2400" dirty="0"/>
          </a:p>
        </p:txBody>
      </p:sp>
    </p:spTree>
    <p:extLst>
      <p:ext uri="{BB962C8B-B14F-4D97-AF65-F5344CB8AC3E}">
        <p14:creationId xmlns:p14="http://schemas.microsoft.com/office/powerpoint/2010/main" val="786597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8E236-6518-4A75-9F36-84A28CC5087B}"/>
              </a:ext>
            </a:extLst>
          </p:cNvPr>
          <p:cNvSpPr txBox="1"/>
          <p:nvPr/>
        </p:nvSpPr>
        <p:spPr>
          <a:xfrm>
            <a:off x="518983" y="174737"/>
            <a:ext cx="11380573" cy="1200329"/>
          </a:xfrm>
          <a:prstGeom prst="rect">
            <a:avLst/>
          </a:prstGeom>
          <a:noFill/>
        </p:spPr>
        <p:txBody>
          <a:bodyPr wrap="square" rtlCol="0">
            <a:spAutoFit/>
          </a:bodyPr>
          <a:lstStyle/>
          <a:p>
            <a:r>
              <a:rPr lang="en-US" sz="2400" u="sng" dirty="0"/>
              <a:t>What did I learn from </a:t>
            </a:r>
            <a:r>
              <a:rPr lang="en-US" sz="2400" u="sng" dirty="0" err="1"/>
              <a:t>Jelle</a:t>
            </a:r>
            <a:r>
              <a:rPr lang="en-US" sz="2400" u="sng" dirty="0"/>
              <a:t> de Boer</a:t>
            </a:r>
            <a:r>
              <a:rPr lang="en-US" sz="2400" dirty="0"/>
              <a:t>?</a:t>
            </a:r>
          </a:p>
          <a:p>
            <a:endParaRPr lang="en-US" sz="2400" dirty="0"/>
          </a:p>
          <a:p>
            <a:r>
              <a:rPr lang="en-US" sz="2400" b="1" dirty="0">
                <a:solidFill>
                  <a:srgbClr val="0070C0"/>
                </a:solidFill>
              </a:rPr>
              <a:t>3. Transdisciplinary research</a:t>
            </a:r>
            <a:endParaRPr lang="en-US" sz="2400" dirty="0">
              <a:solidFill>
                <a:srgbClr val="0070C0"/>
              </a:solidFill>
            </a:endParaRPr>
          </a:p>
        </p:txBody>
      </p:sp>
      <p:sp>
        <p:nvSpPr>
          <p:cNvPr id="3" name="TextBox 2">
            <a:extLst>
              <a:ext uri="{FF2B5EF4-FFF2-40B4-BE49-F238E27FC236}">
                <a16:creationId xmlns:a16="http://schemas.microsoft.com/office/drawing/2014/main" id="{E38C02F1-3304-47EA-8CC3-20EB48012E7A}"/>
              </a:ext>
            </a:extLst>
          </p:cNvPr>
          <p:cNvSpPr txBox="1"/>
          <p:nvPr/>
        </p:nvSpPr>
        <p:spPr>
          <a:xfrm>
            <a:off x="634702" y="1538849"/>
            <a:ext cx="11163288" cy="461665"/>
          </a:xfrm>
          <a:prstGeom prst="rect">
            <a:avLst/>
          </a:prstGeom>
          <a:noFill/>
        </p:spPr>
        <p:txBody>
          <a:bodyPr wrap="square" rtlCol="0">
            <a:spAutoFit/>
          </a:bodyPr>
          <a:lstStyle/>
          <a:p>
            <a:pPr>
              <a:spcAft>
                <a:spcPts val="600"/>
              </a:spcAft>
            </a:pPr>
            <a:r>
              <a:rPr lang="en-US" sz="2400" dirty="0"/>
              <a:t>See previous slides.</a:t>
            </a:r>
          </a:p>
        </p:txBody>
      </p:sp>
    </p:spTree>
    <p:extLst>
      <p:ext uri="{BB962C8B-B14F-4D97-AF65-F5344CB8AC3E}">
        <p14:creationId xmlns:p14="http://schemas.microsoft.com/office/powerpoint/2010/main" val="344413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building&#10;&#10;Description automatically generated">
            <a:extLst>
              <a:ext uri="{FF2B5EF4-FFF2-40B4-BE49-F238E27FC236}">
                <a16:creationId xmlns:a16="http://schemas.microsoft.com/office/drawing/2014/main" id="{6A64D841-5EED-4AF7-B1C6-E02D011FB493}"/>
              </a:ext>
            </a:extLst>
          </p:cNvPr>
          <p:cNvPicPr>
            <a:picLocks noChangeAspect="1"/>
          </p:cNvPicPr>
          <p:nvPr/>
        </p:nvPicPr>
        <p:blipFill rotWithShape="1">
          <a:blip r:embed="rId3">
            <a:extLst>
              <a:ext uri="{28A0092B-C50C-407E-A947-70E740481C1C}">
                <a14:useLocalDpi xmlns:a14="http://schemas.microsoft.com/office/drawing/2010/main" val="0"/>
              </a:ext>
            </a:extLst>
          </a:blip>
          <a:srcRect t="32332"/>
          <a:stretch/>
        </p:blipFill>
        <p:spPr>
          <a:xfrm>
            <a:off x="5315666" y="3702205"/>
            <a:ext cx="6583680" cy="2958945"/>
          </a:xfrm>
          <a:prstGeom prst="rect">
            <a:avLst/>
          </a:prstGeom>
          <a:ln w="12700">
            <a:solidFill>
              <a:schemeClr val="tx1"/>
            </a:solidFill>
          </a:ln>
        </p:spPr>
      </p:pic>
      <p:sp>
        <p:nvSpPr>
          <p:cNvPr id="4" name="TextBox 3">
            <a:extLst>
              <a:ext uri="{FF2B5EF4-FFF2-40B4-BE49-F238E27FC236}">
                <a16:creationId xmlns:a16="http://schemas.microsoft.com/office/drawing/2014/main" id="{5E099F16-AFB6-498A-82E1-93AF716152CF}"/>
              </a:ext>
            </a:extLst>
          </p:cNvPr>
          <p:cNvSpPr txBox="1"/>
          <p:nvPr/>
        </p:nvSpPr>
        <p:spPr>
          <a:xfrm>
            <a:off x="192293" y="4326660"/>
            <a:ext cx="3565848" cy="461665"/>
          </a:xfrm>
          <a:prstGeom prst="rect">
            <a:avLst/>
          </a:prstGeom>
          <a:noFill/>
        </p:spPr>
        <p:txBody>
          <a:bodyPr wrap="none" rtlCol="0">
            <a:spAutoFit/>
          </a:bodyPr>
          <a:lstStyle/>
          <a:p>
            <a:r>
              <a:rPr lang="en-US" sz="2400" dirty="0"/>
              <a:t>Judd Hall, completed 1909.</a:t>
            </a:r>
          </a:p>
        </p:txBody>
      </p:sp>
      <p:sp>
        <p:nvSpPr>
          <p:cNvPr id="6" name="TextBox 5">
            <a:extLst>
              <a:ext uri="{FF2B5EF4-FFF2-40B4-BE49-F238E27FC236}">
                <a16:creationId xmlns:a16="http://schemas.microsoft.com/office/drawing/2014/main" id="{F33B7E5E-438B-4E7F-B385-5CA7FDC9EBE8}"/>
              </a:ext>
            </a:extLst>
          </p:cNvPr>
          <p:cNvSpPr txBox="1"/>
          <p:nvPr/>
        </p:nvSpPr>
        <p:spPr>
          <a:xfrm>
            <a:off x="7562403" y="2877682"/>
            <a:ext cx="4437304" cy="830997"/>
          </a:xfrm>
          <a:prstGeom prst="rect">
            <a:avLst/>
          </a:prstGeom>
          <a:noFill/>
        </p:spPr>
        <p:txBody>
          <a:bodyPr wrap="square" rtlCol="0">
            <a:spAutoFit/>
          </a:bodyPr>
          <a:lstStyle/>
          <a:p>
            <a:r>
              <a:rPr lang="en-US" sz="2400" dirty="0"/>
              <a:t>Exley Science Center and Science Library, completed 1971.</a:t>
            </a:r>
          </a:p>
        </p:txBody>
      </p:sp>
      <p:pic>
        <p:nvPicPr>
          <p:cNvPr id="2" name="Picture 1">
            <a:extLst>
              <a:ext uri="{FF2B5EF4-FFF2-40B4-BE49-F238E27FC236}">
                <a16:creationId xmlns:a16="http://schemas.microsoft.com/office/drawing/2014/main" id="{76203596-9F61-4E6A-AF8D-1719EF180672}"/>
              </a:ext>
            </a:extLst>
          </p:cNvPr>
          <p:cNvPicPr>
            <a:picLocks noChangeAspect="1"/>
          </p:cNvPicPr>
          <p:nvPr/>
        </p:nvPicPr>
        <p:blipFill>
          <a:blip r:embed="rId4"/>
          <a:stretch>
            <a:fillRect/>
          </a:stretch>
        </p:blipFill>
        <p:spPr>
          <a:xfrm>
            <a:off x="178123" y="182764"/>
            <a:ext cx="6400800" cy="4200858"/>
          </a:xfrm>
          <a:prstGeom prst="rect">
            <a:avLst/>
          </a:prstGeom>
          <a:ln w="15875">
            <a:solidFill>
              <a:schemeClr val="tx1"/>
            </a:solidFill>
          </a:ln>
        </p:spPr>
      </p:pic>
    </p:spTree>
    <p:extLst>
      <p:ext uri="{BB962C8B-B14F-4D97-AF65-F5344CB8AC3E}">
        <p14:creationId xmlns:p14="http://schemas.microsoft.com/office/powerpoint/2010/main" val="1010384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8E236-6518-4A75-9F36-84A28CC5087B}"/>
              </a:ext>
            </a:extLst>
          </p:cNvPr>
          <p:cNvSpPr txBox="1"/>
          <p:nvPr/>
        </p:nvSpPr>
        <p:spPr>
          <a:xfrm>
            <a:off x="518983" y="174737"/>
            <a:ext cx="11380573" cy="1200329"/>
          </a:xfrm>
          <a:prstGeom prst="rect">
            <a:avLst/>
          </a:prstGeom>
          <a:noFill/>
        </p:spPr>
        <p:txBody>
          <a:bodyPr wrap="square" rtlCol="0">
            <a:spAutoFit/>
          </a:bodyPr>
          <a:lstStyle/>
          <a:p>
            <a:r>
              <a:rPr lang="en-US" sz="2400" u="sng" dirty="0"/>
              <a:t>What did I learn from </a:t>
            </a:r>
            <a:r>
              <a:rPr lang="en-US" sz="2400" u="sng" dirty="0" err="1"/>
              <a:t>Jelle</a:t>
            </a:r>
            <a:r>
              <a:rPr lang="en-US" sz="2400" u="sng" dirty="0"/>
              <a:t> de Boer</a:t>
            </a:r>
            <a:r>
              <a:rPr lang="en-US" sz="2400" dirty="0"/>
              <a:t>?</a:t>
            </a:r>
          </a:p>
          <a:p>
            <a:endParaRPr lang="en-US" sz="2400" dirty="0"/>
          </a:p>
          <a:p>
            <a:r>
              <a:rPr lang="en-US" sz="2400" b="1" dirty="0">
                <a:solidFill>
                  <a:srgbClr val="0070C0"/>
                </a:solidFill>
              </a:rPr>
              <a:t>3. Transdisciplinary research</a:t>
            </a:r>
            <a:endParaRPr lang="en-US" sz="2400" dirty="0">
              <a:solidFill>
                <a:srgbClr val="0070C0"/>
              </a:solidFill>
            </a:endParaRPr>
          </a:p>
        </p:txBody>
      </p:sp>
      <p:sp>
        <p:nvSpPr>
          <p:cNvPr id="3" name="TextBox 2">
            <a:extLst>
              <a:ext uri="{FF2B5EF4-FFF2-40B4-BE49-F238E27FC236}">
                <a16:creationId xmlns:a16="http://schemas.microsoft.com/office/drawing/2014/main" id="{E38C02F1-3304-47EA-8CC3-20EB48012E7A}"/>
              </a:ext>
            </a:extLst>
          </p:cNvPr>
          <p:cNvSpPr txBox="1"/>
          <p:nvPr/>
        </p:nvSpPr>
        <p:spPr>
          <a:xfrm>
            <a:off x="634702" y="1538849"/>
            <a:ext cx="11163288" cy="461665"/>
          </a:xfrm>
          <a:prstGeom prst="rect">
            <a:avLst/>
          </a:prstGeom>
          <a:noFill/>
        </p:spPr>
        <p:txBody>
          <a:bodyPr wrap="square" rtlCol="0">
            <a:spAutoFit/>
          </a:bodyPr>
          <a:lstStyle/>
          <a:p>
            <a:pPr>
              <a:spcAft>
                <a:spcPts val="600"/>
              </a:spcAft>
            </a:pPr>
            <a:r>
              <a:rPr lang="en-US" sz="2400" dirty="0"/>
              <a:t>See previous slides.</a:t>
            </a:r>
          </a:p>
        </p:txBody>
      </p:sp>
      <p:sp>
        <p:nvSpPr>
          <p:cNvPr id="4" name="TextBox 3">
            <a:extLst>
              <a:ext uri="{FF2B5EF4-FFF2-40B4-BE49-F238E27FC236}">
                <a16:creationId xmlns:a16="http://schemas.microsoft.com/office/drawing/2014/main" id="{533E6BE8-E5C8-40E6-92AF-468DF9D7643F}"/>
              </a:ext>
            </a:extLst>
          </p:cNvPr>
          <p:cNvSpPr txBox="1"/>
          <p:nvPr/>
        </p:nvSpPr>
        <p:spPr>
          <a:xfrm>
            <a:off x="510016" y="2211316"/>
            <a:ext cx="11380573" cy="1569660"/>
          </a:xfrm>
          <a:prstGeom prst="rect">
            <a:avLst/>
          </a:prstGeom>
          <a:noFill/>
        </p:spPr>
        <p:txBody>
          <a:bodyPr wrap="square" rtlCol="0">
            <a:spAutoFit/>
          </a:bodyPr>
          <a:lstStyle/>
          <a:p>
            <a:r>
              <a:rPr lang="en-US" sz="2400" b="1" dirty="0">
                <a:solidFill>
                  <a:srgbClr val="0070C0"/>
                </a:solidFill>
              </a:rPr>
              <a:t>4. Transdisciplinary teaching and complexity thinking</a:t>
            </a:r>
          </a:p>
          <a:p>
            <a:endParaRPr lang="en-US" sz="2400" dirty="0"/>
          </a:p>
          <a:p>
            <a:r>
              <a:rPr lang="en-US" sz="2400" b="1" dirty="0"/>
              <a:t>ESS 102 – Humans and the Environment</a:t>
            </a:r>
          </a:p>
          <a:p>
            <a:endParaRPr lang="en-US" sz="2400" dirty="0"/>
          </a:p>
        </p:txBody>
      </p:sp>
      <p:sp>
        <p:nvSpPr>
          <p:cNvPr id="5" name="TextBox 4">
            <a:extLst>
              <a:ext uri="{FF2B5EF4-FFF2-40B4-BE49-F238E27FC236}">
                <a16:creationId xmlns:a16="http://schemas.microsoft.com/office/drawing/2014/main" id="{A820D5AB-0045-4607-A674-F179960D57C0}"/>
              </a:ext>
            </a:extLst>
          </p:cNvPr>
          <p:cNvSpPr txBox="1"/>
          <p:nvPr/>
        </p:nvSpPr>
        <p:spPr>
          <a:xfrm>
            <a:off x="634702" y="3465708"/>
            <a:ext cx="11380573" cy="2677656"/>
          </a:xfrm>
          <a:prstGeom prst="rect">
            <a:avLst/>
          </a:prstGeom>
          <a:noFill/>
        </p:spPr>
        <p:txBody>
          <a:bodyPr wrap="square" rtlCol="0">
            <a:spAutoFit/>
          </a:bodyPr>
          <a:lstStyle/>
          <a:p>
            <a:r>
              <a:rPr lang="en-US" sz="2400" u="sng" dirty="0"/>
              <a:t>Transdisciplinary</a:t>
            </a:r>
            <a:r>
              <a:rPr lang="en-US" sz="2400" dirty="0"/>
              <a:t> – study defined by relations, not by disciplines, but which may rely on disciplinary knowledge</a:t>
            </a:r>
          </a:p>
          <a:p>
            <a:endParaRPr lang="en-US" sz="2400" dirty="0"/>
          </a:p>
          <a:p>
            <a:r>
              <a:rPr lang="en-US" sz="2400" u="sng" dirty="0"/>
              <a:t>Complexity thinking</a:t>
            </a:r>
            <a:r>
              <a:rPr lang="en-US" sz="2400" dirty="0"/>
              <a:t> – thought processes aligned with the dynamic relationship between natural complexity </a:t>
            </a:r>
            <a:r>
              <a:rPr lang="en-US" sz="2400" u="sng" dirty="0"/>
              <a:t>and</a:t>
            </a:r>
            <a:r>
              <a:rPr lang="en-US" sz="2400" dirty="0"/>
              <a:t> human need for simplicity and certainty</a:t>
            </a:r>
          </a:p>
          <a:p>
            <a:pPr marL="800100" lvl="1" indent="-342900">
              <a:buFont typeface="Arial" panose="020B0604020202020204" pitchFamily="34" charset="0"/>
              <a:buChar char="•"/>
            </a:pPr>
            <a:r>
              <a:rPr lang="en-US" sz="2400" dirty="0"/>
              <a:t>Boundaries (e.g., disciplines) separate </a:t>
            </a:r>
            <a:r>
              <a:rPr lang="en-US" sz="2400" u="sng" dirty="0"/>
              <a:t>and</a:t>
            </a:r>
            <a:r>
              <a:rPr lang="en-US" sz="2400" dirty="0"/>
              <a:t> connect</a:t>
            </a:r>
          </a:p>
          <a:p>
            <a:pPr marL="800100" lvl="1" indent="-342900">
              <a:buFont typeface="Arial" panose="020B0604020202020204" pitchFamily="34" charset="0"/>
              <a:buChar char="•"/>
            </a:pPr>
            <a:r>
              <a:rPr lang="en-US" sz="2400" dirty="0"/>
              <a:t>Living sustainably is a balance between complexity </a:t>
            </a:r>
            <a:r>
              <a:rPr lang="en-US" sz="2400" u="sng" dirty="0"/>
              <a:t>and</a:t>
            </a:r>
            <a:r>
              <a:rPr lang="en-US" sz="2400" dirty="0"/>
              <a:t> simplicity.</a:t>
            </a:r>
          </a:p>
        </p:txBody>
      </p:sp>
    </p:spTree>
    <p:extLst>
      <p:ext uri="{BB962C8B-B14F-4D97-AF65-F5344CB8AC3E}">
        <p14:creationId xmlns:p14="http://schemas.microsoft.com/office/powerpoint/2010/main" val="379176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8E236-6518-4A75-9F36-84A28CC5087B}"/>
              </a:ext>
            </a:extLst>
          </p:cNvPr>
          <p:cNvSpPr txBox="1"/>
          <p:nvPr/>
        </p:nvSpPr>
        <p:spPr>
          <a:xfrm>
            <a:off x="518983" y="174737"/>
            <a:ext cx="11380573" cy="830997"/>
          </a:xfrm>
          <a:prstGeom prst="rect">
            <a:avLst/>
          </a:prstGeom>
          <a:noFill/>
        </p:spPr>
        <p:txBody>
          <a:bodyPr wrap="square" rtlCol="0">
            <a:spAutoFit/>
          </a:bodyPr>
          <a:lstStyle/>
          <a:p>
            <a:r>
              <a:rPr lang="en-US" sz="2400" u="sng" dirty="0"/>
              <a:t>What did I learn from </a:t>
            </a:r>
            <a:r>
              <a:rPr lang="en-US" sz="2400" u="sng" dirty="0" err="1"/>
              <a:t>Jelle</a:t>
            </a:r>
            <a:r>
              <a:rPr lang="en-US" sz="2400" u="sng" dirty="0"/>
              <a:t> de Boer</a:t>
            </a:r>
            <a:r>
              <a:rPr lang="en-US" sz="2400" dirty="0"/>
              <a:t>?</a:t>
            </a:r>
          </a:p>
          <a:p>
            <a:endParaRPr lang="en-US" sz="2400" dirty="0"/>
          </a:p>
        </p:txBody>
      </p:sp>
      <p:sp>
        <p:nvSpPr>
          <p:cNvPr id="6" name="TextBox 5">
            <a:extLst>
              <a:ext uri="{FF2B5EF4-FFF2-40B4-BE49-F238E27FC236}">
                <a16:creationId xmlns:a16="http://schemas.microsoft.com/office/drawing/2014/main" id="{1AA99CD4-D83E-4879-99D3-BD7ED5E4DA8A}"/>
              </a:ext>
            </a:extLst>
          </p:cNvPr>
          <p:cNvSpPr txBox="1"/>
          <p:nvPr/>
        </p:nvSpPr>
        <p:spPr>
          <a:xfrm>
            <a:off x="510016" y="839711"/>
            <a:ext cx="11380573" cy="1200329"/>
          </a:xfrm>
          <a:prstGeom prst="rect">
            <a:avLst/>
          </a:prstGeom>
          <a:noFill/>
        </p:spPr>
        <p:txBody>
          <a:bodyPr wrap="square" rtlCol="0">
            <a:spAutoFit/>
          </a:bodyPr>
          <a:lstStyle/>
          <a:p>
            <a:r>
              <a:rPr lang="en-US" sz="2400" b="1" dirty="0">
                <a:solidFill>
                  <a:srgbClr val="0070C0"/>
                </a:solidFill>
              </a:rPr>
              <a:t>4. Transdisciplinary teaching and complexity thinking</a:t>
            </a:r>
          </a:p>
          <a:p>
            <a:endParaRPr lang="en-US" sz="2400" dirty="0"/>
          </a:p>
          <a:p>
            <a:endParaRPr lang="en-US" sz="2400" b="1" dirty="0"/>
          </a:p>
        </p:txBody>
      </p:sp>
      <p:sp>
        <p:nvSpPr>
          <p:cNvPr id="8" name="TextBox 7">
            <a:extLst>
              <a:ext uri="{FF2B5EF4-FFF2-40B4-BE49-F238E27FC236}">
                <a16:creationId xmlns:a16="http://schemas.microsoft.com/office/drawing/2014/main" id="{DA99B376-4A58-4C89-939D-331DEBC0F429}"/>
              </a:ext>
            </a:extLst>
          </p:cNvPr>
          <p:cNvSpPr txBox="1"/>
          <p:nvPr/>
        </p:nvSpPr>
        <p:spPr>
          <a:xfrm>
            <a:off x="634702" y="1538849"/>
            <a:ext cx="11163288" cy="2831544"/>
          </a:xfrm>
          <a:prstGeom prst="rect">
            <a:avLst/>
          </a:prstGeom>
          <a:noFill/>
        </p:spPr>
        <p:txBody>
          <a:bodyPr wrap="square" rtlCol="0">
            <a:spAutoFit/>
          </a:bodyPr>
          <a:lstStyle/>
          <a:p>
            <a:pPr>
              <a:spcAft>
                <a:spcPts val="600"/>
              </a:spcAft>
            </a:pPr>
            <a:r>
              <a:rPr lang="en-US" sz="2400" dirty="0"/>
              <a:t>T. Lutz &amp; L. Srogi, 2010, </a:t>
            </a:r>
            <a:r>
              <a:rPr lang="en-US" sz="2400" b="1" dirty="0"/>
              <a:t>A values framework for students to develop thoughtful attitudes about citizenship and stewardship</a:t>
            </a:r>
            <a:r>
              <a:rPr lang="en-US" sz="2400" dirty="0"/>
              <a:t>, </a:t>
            </a:r>
            <a:r>
              <a:rPr lang="en-US" sz="2400" u="sng" dirty="0"/>
              <a:t>Journal of Geoscience Education</a:t>
            </a:r>
          </a:p>
          <a:p>
            <a:pPr>
              <a:spcAft>
                <a:spcPts val="600"/>
              </a:spcAft>
            </a:pPr>
            <a:r>
              <a:rPr lang="en-US" sz="2400" dirty="0"/>
              <a:t>S. </a:t>
            </a:r>
            <a:r>
              <a:rPr lang="en-US" sz="2400" dirty="0" err="1"/>
              <a:t>Burian</a:t>
            </a:r>
            <a:r>
              <a:rPr lang="en-US" sz="2400" dirty="0"/>
              <a:t> et al., 2015, </a:t>
            </a:r>
            <a:r>
              <a:rPr lang="en-US" sz="2400" b="1" dirty="0"/>
              <a:t>Integrating Geoscience into Education about Environment, Society, and Sustainability Using Place-Based Learning: Three Examples: </a:t>
            </a:r>
            <a:r>
              <a:rPr lang="en-US" sz="2400" u="sng" dirty="0"/>
              <a:t>Journal of Environmental Studies and Sciences</a:t>
            </a:r>
          </a:p>
          <a:p>
            <a:pPr>
              <a:spcAft>
                <a:spcPts val="600"/>
              </a:spcAft>
            </a:pPr>
            <a:r>
              <a:rPr lang="en-US" sz="2400" dirty="0"/>
              <a:t>T. Lutz, 2021, </a:t>
            </a:r>
            <a:r>
              <a:rPr lang="en-US" sz="2400" b="1" dirty="0"/>
              <a:t>Adventuring into complexity by exploring data: From complicity to sustainability</a:t>
            </a:r>
            <a:r>
              <a:rPr lang="en-US" sz="2400" dirty="0"/>
              <a:t>, </a:t>
            </a:r>
            <a:r>
              <a:rPr lang="en-US" sz="2400" u="sng" dirty="0"/>
              <a:t>Northeast Journal of Complex Systems</a:t>
            </a:r>
            <a:endParaRPr lang="en-US" sz="2400" dirty="0"/>
          </a:p>
        </p:txBody>
      </p:sp>
    </p:spTree>
    <p:extLst>
      <p:ext uri="{BB962C8B-B14F-4D97-AF65-F5344CB8AC3E}">
        <p14:creationId xmlns:p14="http://schemas.microsoft.com/office/powerpoint/2010/main" val="2640683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1B87B-D5D3-4834-A2F4-CD8CFF6C94D1}"/>
              </a:ext>
            </a:extLst>
          </p:cNvPr>
          <p:cNvSpPr txBox="1"/>
          <p:nvPr/>
        </p:nvSpPr>
        <p:spPr>
          <a:xfrm>
            <a:off x="274320" y="274320"/>
            <a:ext cx="3411433" cy="1569660"/>
          </a:xfrm>
          <a:prstGeom prst="rect">
            <a:avLst/>
          </a:prstGeom>
          <a:noFill/>
        </p:spPr>
        <p:txBody>
          <a:bodyPr wrap="square" rtlCol="0">
            <a:spAutoFit/>
          </a:bodyPr>
          <a:lstStyle/>
          <a:p>
            <a:r>
              <a:rPr lang="en-US" sz="2400" u="sng" dirty="0"/>
              <a:t>1971-72</a:t>
            </a:r>
            <a:r>
              <a:rPr lang="en-US" sz="2400" dirty="0"/>
              <a:t>: Spinner magnetometer in </a:t>
            </a:r>
            <a:r>
              <a:rPr lang="en-US" sz="2400" dirty="0" err="1"/>
              <a:t>Jelle’s</a:t>
            </a:r>
            <a:r>
              <a:rPr lang="en-US" sz="2400" dirty="0"/>
              <a:t> </a:t>
            </a:r>
            <a:r>
              <a:rPr lang="en-US" sz="2400" dirty="0" err="1"/>
              <a:t>paleomagnetics</a:t>
            </a:r>
            <a:r>
              <a:rPr lang="en-US" sz="2400" dirty="0"/>
              <a:t> lab, Exley Science Center.</a:t>
            </a:r>
          </a:p>
        </p:txBody>
      </p:sp>
      <p:pic>
        <p:nvPicPr>
          <p:cNvPr id="3" name="Picture 2" descr="A picture containing indoor, stove&#10;&#10;Description automatically generated">
            <a:extLst>
              <a:ext uri="{FF2B5EF4-FFF2-40B4-BE49-F238E27FC236}">
                <a16:creationId xmlns:a16="http://schemas.microsoft.com/office/drawing/2014/main" id="{B0849691-4AF5-4796-97B2-C1EA1E67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82880"/>
            <a:ext cx="8229600" cy="5485644"/>
          </a:xfrm>
          <a:prstGeom prst="rect">
            <a:avLst/>
          </a:prstGeom>
          <a:ln w="12700">
            <a:solidFill>
              <a:schemeClr val="tx1"/>
            </a:solidFill>
          </a:ln>
        </p:spPr>
      </p:pic>
    </p:spTree>
    <p:extLst>
      <p:ext uri="{BB962C8B-B14F-4D97-AF65-F5344CB8AC3E}">
        <p14:creationId xmlns:p14="http://schemas.microsoft.com/office/powerpoint/2010/main" val="87997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1B87B-D5D3-4834-A2F4-CD8CFF6C94D1}"/>
              </a:ext>
            </a:extLst>
          </p:cNvPr>
          <p:cNvSpPr txBox="1"/>
          <p:nvPr/>
        </p:nvSpPr>
        <p:spPr>
          <a:xfrm>
            <a:off x="274320" y="182880"/>
            <a:ext cx="11673741" cy="830997"/>
          </a:xfrm>
          <a:prstGeom prst="rect">
            <a:avLst/>
          </a:prstGeom>
          <a:noFill/>
        </p:spPr>
        <p:txBody>
          <a:bodyPr wrap="square" rtlCol="0">
            <a:spAutoFit/>
          </a:bodyPr>
          <a:lstStyle/>
          <a:p>
            <a:r>
              <a:rPr lang="en-US" sz="2400" u="sng" dirty="0"/>
              <a:t>Summer 1972</a:t>
            </a:r>
            <a:r>
              <a:rPr lang="en-US" sz="2400" dirty="0"/>
              <a:t>: Via </a:t>
            </a:r>
            <a:r>
              <a:rPr lang="en-US" sz="2400" dirty="0" err="1"/>
              <a:t>Jelle’s</a:t>
            </a:r>
            <a:r>
              <a:rPr lang="en-US" sz="2400" dirty="0"/>
              <a:t> collaboration with Classics professor Stephen Dyson I was engaged to do a magnetometer survey at a Wesleyan dig at Buccino, in Campania, southern Italy.</a:t>
            </a:r>
          </a:p>
        </p:txBody>
      </p:sp>
      <p:pic>
        <p:nvPicPr>
          <p:cNvPr id="3" name="Picture 2">
            <a:extLst>
              <a:ext uri="{FF2B5EF4-FFF2-40B4-BE49-F238E27FC236}">
                <a16:creationId xmlns:a16="http://schemas.microsoft.com/office/drawing/2014/main" id="{CE87B8A0-60C9-4696-88EB-B8C459742BAF}"/>
              </a:ext>
            </a:extLst>
          </p:cNvPr>
          <p:cNvPicPr>
            <a:picLocks noChangeAspect="1"/>
          </p:cNvPicPr>
          <p:nvPr/>
        </p:nvPicPr>
        <p:blipFill>
          <a:blip r:embed="rId3"/>
          <a:stretch>
            <a:fillRect/>
          </a:stretch>
        </p:blipFill>
        <p:spPr>
          <a:xfrm>
            <a:off x="1171675" y="995692"/>
            <a:ext cx="9686946" cy="5669280"/>
          </a:xfrm>
          <a:prstGeom prst="rect">
            <a:avLst/>
          </a:prstGeom>
        </p:spPr>
      </p:pic>
    </p:spTree>
    <p:extLst>
      <p:ext uri="{BB962C8B-B14F-4D97-AF65-F5344CB8AC3E}">
        <p14:creationId xmlns:p14="http://schemas.microsoft.com/office/powerpoint/2010/main" val="3327529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1B87B-D5D3-4834-A2F4-CD8CFF6C94D1}"/>
              </a:ext>
            </a:extLst>
          </p:cNvPr>
          <p:cNvSpPr txBox="1"/>
          <p:nvPr/>
        </p:nvSpPr>
        <p:spPr>
          <a:xfrm>
            <a:off x="9486529" y="122807"/>
            <a:ext cx="2579347" cy="2246769"/>
          </a:xfrm>
          <a:prstGeom prst="rect">
            <a:avLst/>
          </a:prstGeom>
          <a:noFill/>
        </p:spPr>
        <p:txBody>
          <a:bodyPr wrap="square" rtlCol="0">
            <a:spAutoFit/>
          </a:bodyPr>
          <a:lstStyle/>
          <a:p>
            <a:r>
              <a:rPr lang="en-US" sz="2000" dirty="0"/>
              <a:t>The bedrock, surface materials, and buried Roman and post-Roman structures offered little contrast in magnetic susceptibility.</a:t>
            </a:r>
          </a:p>
        </p:txBody>
      </p:sp>
      <p:pic>
        <p:nvPicPr>
          <p:cNvPr id="3" name="Picture 2">
            <a:extLst>
              <a:ext uri="{FF2B5EF4-FFF2-40B4-BE49-F238E27FC236}">
                <a16:creationId xmlns:a16="http://schemas.microsoft.com/office/drawing/2014/main" id="{2268C57C-D3A8-426E-9411-EA4ADCC4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78" y="137160"/>
            <a:ext cx="4388516" cy="6583680"/>
          </a:xfrm>
          <a:prstGeom prst="rect">
            <a:avLst/>
          </a:prstGeom>
          <a:ln w="12700">
            <a:solidFill>
              <a:schemeClr val="tx1"/>
            </a:solidFill>
          </a:ln>
        </p:spPr>
      </p:pic>
      <p:pic>
        <p:nvPicPr>
          <p:cNvPr id="6" name="Picture 5">
            <a:extLst>
              <a:ext uri="{FF2B5EF4-FFF2-40B4-BE49-F238E27FC236}">
                <a16:creationId xmlns:a16="http://schemas.microsoft.com/office/drawing/2014/main" id="{FF7180D4-AF6E-4525-A7DC-768D89A25970}"/>
              </a:ext>
            </a:extLst>
          </p:cNvPr>
          <p:cNvPicPr>
            <a:picLocks noChangeAspect="1"/>
          </p:cNvPicPr>
          <p:nvPr/>
        </p:nvPicPr>
        <p:blipFill>
          <a:blip r:embed="rId4"/>
          <a:stretch>
            <a:fillRect/>
          </a:stretch>
        </p:blipFill>
        <p:spPr>
          <a:xfrm>
            <a:off x="4817969" y="122807"/>
            <a:ext cx="4572000" cy="6384760"/>
          </a:xfrm>
          <a:prstGeom prst="rect">
            <a:avLst/>
          </a:prstGeom>
          <a:ln w="12700">
            <a:solidFill>
              <a:schemeClr val="tx1"/>
            </a:solidFill>
          </a:ln>
        </p:spPr>
      </p:pic>
      <p:sp>
        <p:nvSpPr>
          <p:cNvPr id="7" name="TextBox 6">
            <a:extLst>
              <a:ext uri="{FF2B5EF4-FFF2-40B4-BE49-F238E27FC236}">
                <a16:creationId xmlns:a16="http://schemas.microsoft.com/office/drawing/2014/main" id="{5B2342DC-375F-47D7-8DFC-0096B937010F}"/>
              </a:ext>
            </a:extLst>
          </p:cNvPr>
          <p:cNvSpPr txBox="1"/>
          <p:nvPr/>
        </p:nvSpPr>
        <p:spPr>
          <a:xfrm>
            <a:off x="9486528" y="5023497"/>
            <a:ext cx="2579347" cy="1477328"/>
          </a:xfrm>
          <a:prstGeom prst="rect">
            <a:avLst/>
          </a:prstGeom>
          <a:noFill/>
        </p:spPr>
        <p:txBody>
          <a:bodyPr wrap="square" rtlCol="0">
            <a:spAutoFit/>
          </a:bodyPr>
          <a:lstStyle/>
          <a:p>
            <a:r>
              <a:rPr lang="en-US" dirty="0"/>
              <a:t>Dyson, S.L., 1973, Excavations at Buccino: 1972: </a:t>
            </a:r>
            <a:r>
              <a:rPr lang="en-US" u="sng" dirty="0"/>
              <a:t>American Journal of Archaeology </a:t>
            </a:r>
            <a:r>
              <a:rPr lang="en-US" dirty="0"/>
              <a:t>77(4), 405-409.</a:t>
            </a:r>
          </a:p>
        </p:txBody>
      </p:sp>
    </p:spTree>
    <p:extLst>
      <p:ext uri="{BB962C8B-B14F-4D97-AF65-F5344CB8AC3E}">
        <p14:creationId xmlns:p14="http://schemas.microsoft.com/office/powerpoint/2010/main" val="2704307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46536-33CE-4172-A076-99AFF34E1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716" y="122693"/>
            <a:ext cx="8229600" cy="5485652"/>
          </a:xfrm>
          <a:prstGeom prst="rect">
            <a:avLst/>
          </a:prstGeom>
          <a:ln w="12700">
            <a:solidFill>
              <a:schemeClr val="tx1"/>
            </a:solidFill>
          </a:ln>
        </p:spPr>
      </p:pic>
      <p:sp>
        <p:nvSpPr>
          <p:cNvPr id="5" name="TextBox 4">
            <a:extLst>
              <a:ext uri="{FF2B5EF4-FFF2-40B4-BE49-F238E27FC236}">
                <a16:creationId xmlns:a16="http://schemas.microsoft.com/office/drawing/2014/main" id="{F2F017AE-ABF2-486C-BAC8-A1DAF7D6A654}"/>
              </a:ext>
            </a:extLst>
          </p:cNvPr>
          <p:cNvSpPr txBox="1"/>
          <p:nvPr/>
        </p:nvSpPr>
        <p:spPr>
          <a:xfrm>
            <a:off x="234884" y="122693"/>
            <a:ext cx="3435073" cy="1938992"/>
          </a:xfrm>
          <a:prstGeom prst="rect">
            <a:avLst/>
          </a:prstGeom>
          <a:noFill/>
        </p:spPr>
        <p:txBody>
          <a:bodyPr wrap="square" rtlCol="0">
            <a:spAutoFit/>
          </a:bodyPr>
          <a:lstStyle/>
          <a:p>
            <a:r>
              <a:rPr lang="en-US" sz="2400" dirty="0"/>
              <a:t>A magnetic anomaly caused by a concentration of tile and pottery led to the discovery of a gold coin.</a:t>
            </a:r>
          </a:p>
        </p:txBody>
      </p:sp>
      <p:pic>
        <p:nvPicPr>
          <p:cNvPr id="7" name="Picture 6">
            <a:extLst>
              <a:ext uri="{FF2B5EF4-FFF2-40B4-BE49-F238E27FC236}">
                <a16:creationId xmlns:a16="http://schemas.microsoft.com/office/drawing/2014/main" id="{C446B2F9-3D88-49C1-8303-DC096A149933}"/>
              </a:ext>
            </a:extLst>
          </p:cNvPr>
          <p:cNvPicPr>
            <a:picLocks noChangeAspect="1"/>
          </p:cNvPicPr>
          <p:nvPr/>
        </p:nvPicPr>
        <p:blipFill>
          <a:blip r:embed="rId4"/>
          <a:stretch>
            <a:fillRect/>
          </a:stretch>
        </p:blipFill>
        <p:spPr>
          <a:xfrm>
            <a:off x="234884" y="2579526"/>
            <a:ext cx="3194214" cy="2952902"/>
          </a:xfrm>
          <a:prstGeom prst="rect">
            <a:avLst/>
          </a:prstGeom>
        </p:spPr>
      </p:pic>
    </p:spTree>
    <p:extLst>
      <p:ext uri="{BB962C8B-B14F-4D97-AF65-F5344CB8AC3E}">
        <p14:creationId xmlns:p14="http://schemas.microsoft.com/office/powerpoint/2010/main" val="3290073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mountain, field&#10;&#10;Description automatically generated">
            <a:extLst>
              <a:ext uri="{FF2B5EF4-FFF2-40B4-BE49-F238E27FC236}">
                <a16:creationId xmlns:a16="http://schemas.microsoft.com/office/drawing/2014/main" id="{30BF62A6-435E-4502-927D-1DF0B706B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440" y="183223"/>
            <a:ext cx="5852160" cy="3900900"/>
          </a:xfrm>
          <a:prstGeom prst="rect">
            <a:avLst/>
          </a:prstGeom>
          <a:ln w="12700">
            <a:solidFill>
              <a:schemeClr val="tx1"/>
            </a:solidFill>
          </a:ln>
        </p:spPr>
      </p:pic>
      <p:pic>
        <p:nvPicPr>
          <p:cNvPr id="7" name="Picture 6" descr="A picture containing mountain, grass, outdoor, building&#10;&#10;Description automatically generated">
            <a:extLst>
              <a:ext uri="{FF2B5EF4-FFF2-40B4-BE49-F238E27FC236}">
                <a16:creationId xmlns:a16="http://schemas.microsoft.com/office/drawing/2014/main" id="{C47A516D-4900-4DAF-84F4-7A354AE97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24" y="183223"/>
            <a:ext cx="5852160" cy="3900900"/>
          </a:xfrm>
          <a:prstGeom prst="rect">
            <a:avLst/>
          </a:prstGeom>
          <a:ln w="12700">
            <a:solidFill>
              <a:schemeClr val="tx1"/>
            </a:solidFill>
          </a:ln>
        </p:spPr>
      </p:pic>
      <p:sp>
        <p:nvSpPr>
          <p:cNvPr id="2" name="TextBox 1">
            <a:extLst>
              <a:ext uri="{FF2B5EF4-FFF2-40B4-BE49-F238E27FC236}">
                <a16:creationId xmlns:a16="http://schemas.microsoft.com/office/drawing/2014/main" id="{6CA7FCE2-7C11-40A1-9B11-674099588C52}"/>
              </a:ext>
            </a:extLst>
          </p:cNvPr>
          <p:cNvSpPr txBox="1"/>
          <p:nvPr/>
        </p:nvSpPr>
        <p:spPr>
          <a:xfrm>
            <a:off x="225426" y="4150632"/>
            <a:ext cx="11737974" cy="2154436"/>
          </a:xfrm>
          <a:prstGeom prst="rect">
            <a:avLst/>
          </a:prstGeom>
          <a:noFill/>
        </p:spPr>
        <p:txBody>
          <a:bodyPr wrap="square" rtlCol="0">
            <a:spAutoFit/>
          </a:bodyPr>
          <a:lstStyle/>
          <a:p>
            <a:r>
              <a:rPr lang="en-US" sz="2400" dirty="0"/>
              <a:t>Aside from the scientific aspects  of field work, de Boer believes in it as a great aid to student maturity… “…you send them out in a small group...  They have time to think.  They have to get along with the others. Perhaps they don’t learn so much geology, but they find out about themselves.”</a:t>
            </a:r>
          </a:p>
          <a:p>
            <a:endParaRPr lang="en-US" sz="2000" dirty="0"/>
          </a:p>
          <a:p>
            <a:r>
              <a:rPr lang="en-US" dirty="0"/>
              <a:t>From “A Change in Environment” by Alphonsus J. Mitchell, </a:t>
            </a:r>
            <a:r>
              <a:rPr lang="en-US" u="sng" dirty="0"/>
              <a:t>The Wesleyan University Alumnus</a:t>
            </a:r>
            <a:r>
              <a:rPr lang="en-US" dirty="0"/>
              <a:t>, LXI (2), 1978, p. 17.</a:t>
            </a:r>
          </a:p>
        </p:txBody>
      </p:sp>
    </p:spTree>
    <p:extLst>
      <p:ext uri="{BB962C8B-B14F-4D97-AF65-F5344CB8AC3E}">
        <p14:creationId xmlns:p14="http://schemas.microsoft.com/office/powerpoint/2010/main" val="280516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ky, nature&#10;&#10;Description automatically generated">
            <a:extLst>
              <a:ext uri="{FF2B5EF4-FFF2-40B4-BE49-F238E27FC236}">
                <a16:creationId xmlns:a16="http://schemas.microsoft.com/office/drawing/2014/main" id="{6CA5F8B3-BE16-4D69-8AC2-32A5F389F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040" y="182880"/>
            <a:ext cx="8229600" cy="5485652"/>
          </a:xfrm>
          <a:prstGeom prst="rect">
            <a:avLst/>
          </a:prstGeom>
          <a:ln w="12700">
            <a:solidFill>
              <a:schemeClr val="tx1"/>
            </a:solidFill>
          </a:ln>
        </p:spPr>
      </p:pic>
      <p:sp>
        <p:nvSpPr>
          <p:cNvPr id="4" name="TextBox 3">
            <a:extLst>
              <a:ext uri="{FF2B5EF4-FFF2-40B4-BE49-F238E27FC236}">
                <a16:creationId xmlns:a16="http://schemas.microsoft.com/office/drawing/2014/main" id="{F5F06520-EEDB-419B-A1F3-63333BF341DA}"/>
              </a:ext>
            </a:extLst>
          </p:cNvPr>
          <p:cNvSpPr txBox="1"/>
          <p:nvPr/>
        </p:nvSpPr>
        <p:spPr>
          <a:xfrm>
            <a:off x="213360" y="171796"/>
            <a:ext cx="3301465" cy="2308324"/>
          </a:xfrm>
          <a:prstGeom prst="rect">
            <a:avLst/>
          </a:prstGeom>
          <a:noFill/>
        </p:spPr>
        <p:txBody>
          <a:bodyPr wrap="square" rtlCol="0">
            <a:spAutoFit/>
          </a:bodyPr>
          <a:lstStyle/>
          <a:p>
            <a:r>
              <a:rPr lang="en-US" sz="2400" u="sng" dirty="0"/>
              <a:t>Fall 1972</a:t>
            </a:r>
            <a:r>
              <a:rPr lang="en-US" sz="2400" dirty="0"/>
              <a:t>: semester research project on an iron furnace in western Connecticut, at Bulls Falls on the Housatonic River.</a:t>
            </a:r>
          </a:p>
        </p:txBody>
      </p:sp>
    </p:spTree>
    <p:extLst>
      <p:ext uri="{BB962C8B-B14F-4D97-AF65-F5344CB8AC3E}">
        <p14:creationId xmlns:p14="http://schemas.microsoft.com/office/powerpoint/2010/main" val="225944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rock, plant&#10;&#10;Description automatically generated">
            <a:extLst>
              <a:ext uri="{FF2B5EF4-FFF2-40B4-BE49-F238E27FC236}">
                <a16:creationId xmlns:a16="http://schemas.microsoft.com/office/drawing/2014/main" id="{CEB49645-9687-48F6-8193-CC1758261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825" y="194434"/>
            <a:ext cx="8229600" cy="5485652"/>
          </a:xfrm>
          <a:prstGeom prst="rect">
            <a:avLst/>
          </a:prstGeom>
          <a:ln w="12700">
            <a:solidFill>
              <a:schemeClr val="tx1"/>
            </a:solidFill>
          </a:ln>
        </p:spPr>
      </p:pic>
      <p:sp>
        <p:nvSpPr>
          <p:cNvPr id="4" name="TextBox 3">
            <a:extLst>
              <a:ext uri="{FF2B5EF4-FFF2-40B4-BE49-F238E27FC236}">
                <a16:creationId xmlns:a16="http://schemas.microsoft.com/office/drawing/2014/main" id="{2E16853F-510E-44ED-BF0B-874FC21EA2B1}"/>
              </a:ext>
            </a:extLst>
          </p:cNvPr>
          <p:cNvSpPr txBox="1"/>
          <p:nvPr/>
        </p:nvSpPr>
        <p:spPr>
          <a:xfrm>
            <a:off x="213360" y="171796"/>
            <a:ext cx="3301465" cy="2308324"/>
          </a:xfrm>
          <a:prstGeom prst="rect">
            <a:avLst/>
          </a:prstGeom>
          <a:noFill/>
        </p:spPr>
        <p:txBody>
          <a:bodyPr wrap="square" rtlCol="0">
            <a:spAutoFit/>
          </a:bodyPr>
          <a:lstStyle/>
          <a:p>
            <a:r>
              <a:rPr lang="en-US" sz="2400" u="sng" dirty="0"/>
              <a:t>Fall 1972</a:t>
            </a:r>
            <a:r>
              <a:rPr lang="en-US" sz="2400" dirty="0"/>
              <a:t>: semester research project with </a:t>
            </a:r>
            <a:r>
              <a:rPr lang="en-US" sz="2400" dirty="0" err="1"/>
              <a:t>Jelle</a:t>
            </a:r>
            <a:r>
              <a:rPr lang="en-US" sz="2400" dirty="0"/>
              <a:t> on an iron furnace in western Connecticut, at Bulls Falls: </a:t>
            </a:r>
            <a:r>
              <a:rPr lang="en-US" sz="2400" i="1" dirty="0"/>
              <a:t>archaeomagnetism</a:t>
            </a:r>
            <a:r>
              <a:rPr lang="en-US" sz="2400" dirty="0"/>
              <a:t>.</a:t>
            </a:r>
          </a:p>
        </p:txBody>
      </p:sp>
    </p:spTree>
    <p:extLst>
      <p:ext uri="{BB962C8B-B14F-4D97-AF65-F5344CB8AC3E}">
        <p14:creationId xmlns:p14="http://schemas.microsoft.com/office/powerpoint/2010/main" val="256230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3269</TotalTime>
  <Words>3477</Words>
  <Application>Microsoft Office PowerPoint</Application>
  <PresentationFormat>Widescreen</PresentationFormat>
  <Paragraphs>144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Lutz, Tim</dc:creator>
  <cp:lastModifiedBy>Lutz, Tim</cp:lastModifiedBy>
  <cp:revision>199</cp:revision>
  <dcterms:created xsi:type="dcterms:W3CDTF">2021-02-22T23:41:38Z</dcterms:created>
  <dcterms:modified xsi:type="dcterms:W3CDTF">2021-03-18T18:43:12Z</dcterms:modified>
</cp:coreProperties>
</file>