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33"/>
  </p:notesMasterIdLst>
  <p:sldIdLst>
    <p:sldId id="332" r:id="rId3"/>
    <p:sldId id="341" r:id="rId4"/>
    <p:sldId id="335" r:id="rId5"/>
    <p:sldId id="353" r:id="rId6"/>
    <p:sldId id="339" r:id="rId7"/>
    <p:sldId id="334" r:id="rId8"/>
    <p:sldId id="359" r:id="rId9"/>
    <p:sldId id="267" r:id="rId10"/>
    <p:sldId id="286" r:id="rId11"/>
    <p:sldId id="344" r:id="rId12"/>
    <p:sldId id="349" r:id="rId13"/>
    <p:sldId id="345" r:id="rId14"/>
    <p:sldId id="346" r:id="rId15"/>
    <p:sldId id="351" r:id="rId16"/>
    <p:sldId id="348" r:id="rId17"/>
    <p:sldId id="358" r:id="rId18"/>
    <p:sldId id="355" r:id="rId19"/>
    <p:sldId id="350" r:id="rId20"/>
    <p:sldId id="354" r:id="rId21"/>
    <p:sldId id="361" r:id="rId22"/>
    <p:sldId id="368" r:id="rId23"/>
    <p:sldId id="371" r:id="rId24"/>
    <p:sldId id="337" r:id="rId25"/>
    <p:sldId id="365" r:id="rId26"/>
    <p:sldId id="303" r:id="rId27"/>
    <p:sldId id="357" r:id="rId28"/>
    <p:sldId id="367" r:id="rId29"/>
    <p:sldId id="369" r:id="rId30"/>
    <p:sldId id="370" r:id="rId31"/>
    <p:sldId id="36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6FFCC"/>
    <a:srgbClr val="00CC66"/>
    <a:srgbClr val="FF505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4" autoAdjust="0"/>
    <p:restoredTop sz="94667" autoAdjust="0"/>
  </p:normalViewPr>
  <p:slideViewPr>
    <p:cSldViewPr snapToGrid="0">
      <p:cViewPr>
        <p:scale>
          <a:sx n="66" d="100"/>
          <a:sy n="66" d="100"/>
        </p:scale>
        <p:origin x="-1786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5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81E7DF-4F8D-47F2-A4CC-873F605BF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171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AF7C87-6717-46CC-98EF-50BC0DBBA813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A799F6-9AC5-4EBF-9082-563A597E687A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BEE84C-39BA-4C39-BAC2-DA5D21A41C06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207E20-FCD4-4DBA-B7C9-B7B9291DD466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F518-7A47-4EB8-BB51-C0108509CE2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1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F518-7A47-4EB8-BB51-C0108509CE2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0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A2CB6-5BDF-4F8D-A822-46E2DF148AAE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048321-4A0F-4041-BF0D-24CB923A213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4EE242-92AF-434A-B40A-583C540AA4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6A8907-C83A-4D07-AFD1-A5C6FF8177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CC4D86-0F3D-4065-BA76-77A6F21AE990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28E520-FDCB-4891-A210-6452475ED579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A03436-F221-4E2E-919C-ABAD66C5C9FC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EBA439-E2A5-4BC0-B9DB-A406C6C49F53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E63D7C-F1A6-4400-9C5A-E356269EEB78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6EF7F5-FA11-4D58-AC3B-52D73AFB6E03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2B4B50-4659-467B-8301-96339840109B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567AFE-9A72-4400-8409-1450DEBC9A12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DD970C-924D-4DAE-A43E-05B7C8CBE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16A99A-A5AF-403E-9B94-AA226D7F46AA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D687-1EAC-4CF6-98CE-6D19B546F538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141B-0281-463A-9563-3064481A60F8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B88C7C-D555-4257-85EB-35A36CB71C3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64846C-056C-40BA-AA3B-2904386B43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7416B5-15CF-4398-8C8C-F2D5CD080B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B4F24-27EA-4A70-AFC4-12D71E3E84E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C4C475-BB9E-4B3D-98B4-E8901D78ED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8051DF-2231-4104-98D3-D03B5EBB1A1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A92F06-EE23-479D-A58B-5811F2E3406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84099DD0-A945-4CFA-B5FC-08C90C49F7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F68E1F-E854-48FD-9073-19AD740EF7E4}" type="slidenum">
              <a:rPr lang="en-US" alt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3854369"/>
            <a:ext cx="20605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8513" y="534988"/>
            <a:ext cx="5608637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Current synopsis of Late Cretaceous non-avian dinosaur diversity in the Southeast</a:t>
            </a:r>
            <a:br>
              <a:rPr lang="en-US" altLang="en-US" sz="28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</a:br>
            <a:endParaRPr lang="en-US" altLang="en-US" sz="2800" b="1" kern="0" dirty="0">
              <a:solidFill>
                <a:srgbClr val="FF9933"/>
              </a:solidFill>
              <a:latin typeface="Arial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9000" y="2509838"/>
            <a:ext cx="299243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 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David Schwimmer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 Department of Earth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  and Space Sciences</a:t>
            </a:r>
          </a:p>
        </p:txBody>
      </p:sp>
      <p:pic>
        <p:nvPicPr>
          <p:cNvPr id="205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2351088"/>
            <a:ext cx="4983162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-1094" t="-10064" r="1094" b="10064"/>
          <a:stretch/>
        </p:blipFill>
        <p:spPr>
          <a:xfrm>
            <a:off x="35586" y="578313"/>
            <a:ext cx="9108414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938" y="69027"/>
            <a:ext cx="8578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Appalachiosaurus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montgomeriensis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Demopolis Fm., Campanian AL, 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Carr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et al. 2005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9955" y="5988316"/>
            <a:ext cx="4734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Carr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 T.D.,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Williamson,T.E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.  and Schwimmer, D.R.,  2005, 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Jour. Vert. Paleo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. 25(1): 119-143.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60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ppalachiosaraus sk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71" y="1032928"/>
            <a:ext cx="7198489" cy="461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0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51" y="502809"/>
            <a:ext cx="4826349" cy="55945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8836" y="5173985"/>
            <a:ext cx="1856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Alternate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reconstruction of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err="1">
                <a:solidFill>
                  <a:srgbClr val="FFFFFF"/>
                </a:solidFill>
                <a:latin typeface="Arial"/>
              </a:rPr>
              <a:t>Appalachioisaurus</a:t>
            </a:r>
            <a:endParaRPr lang="en-US" sz="1600" i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382" y="35498"/>
            <a:ext cx="2098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001866"/>
                </a:solidFill>
                <a:latin typeface="Constantia" panose="02030602050306030303" pitchFamily="18" charset="0"/>
              </a:rPr>
              <a:t>Appalachiosaurus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1866"/>
                </a:solidFill>
                <a:latin typeface="Constantia" panose="02030602050306030303" pitchFamily="18" charset="0"/>
              </a:rPr>
              <a:t>original </a:t>
            </a:r>
            <a:r>
              <a:rPr lang="en-US" sz="1600" dirty="0" err="1">
                <a:solidFill>
                  <a:srgbClr val="001866"/>
                </a:solidFill>
                <a:latin typeface="Constantia" panose="02030602050306030303" pitchFamily="18" charset="0"/>
              </a:rPr>
              <a:t>recostruction</a:t>
            </a:r>
            <a:endParaRPr lang="en-US" sz="1600" dirty="0">
              <a:solidFill>
                <a:srgbClr val="001866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1866"/>
                </a:solidFill>
                <a:latin typeface="Constantia" panose="02030602050306030303" pitchFamily="18" charset="0"/>
              </a:rPr>
              <a:t>Carr et al., 2005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92"/>
            <a:ext cx="4582478" cy="374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015" y="3741060"/>
            <a:ext cx="250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Short-arm reconstruction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FFFFFF"/>
                </a:solidFill>
                <a:latin typeface="Arial"/>
              </a:rPr>
              <a:t>fide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Carr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et al. 2005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2850"/>
            <a:ext cx="2725737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36333"/>
            <a:ext cx="892744" cy="63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55910"/>
            <a:ext cx="4991624" cy="57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447800" y="2819400"/>
            <a:ext cx="685800" cy="3459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505213" y="3199265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81" y="0"/>
            <a:ext cx="3423719" cy="4317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1" b="30362"/>
          <a:stretch/>
        </p:blipFill>
        <p:spPr>
          <a:xfrm>
            <a:off x="4896519" y="3199265"/>
            <a:ext cx="3695254" cy="331191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580">
            <a:off x="6156067" y="5012560"/>
            <a:ext cx="460375" cy="40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9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7"/>
          <a:stretch/>
        </p:blipFill>
        <p:spPr bwMode="auto">
          <a:xfrm>
            <a:off x="6518495" y="129282"/>
            <a:ext cx="1581787" cy="661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 r="5875" b="2274"/>
          <a:stretch/>
        </p:blipFill>
        <p:spPr bwMode="auto">
          <a:xfrm>
            <a:off x="1057747" y="58341"/>
            <a:ext cx="1323315" cy="675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358678"/>
            <a:ext cx="3121025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6093307"/>
            <a:ext cx="2259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Arial"/>
              </a:rPr>
              <a:t>“</a:t>
            </a:r>
            <a:r>
              <a:rPr lang="en-US" sz="1800" dirty="0" err="1">
                <a:solidFill>
                  <a:prstClr val="white"/>
                </a:solidFill>
                <a:latin typeface="Arial"/>
              </a:rPr>
              <a:t>Humerus</a:t>
            </a:r>
            <a:r>
              <a:rPr lang="en-US" sz="1800" dirty="0">
                <a:solidFill>
                  <a:prstClr val="white"/>
                </a:solidFill>
                <a:latin typeface="Arial"/>
              </a:rPr>
              <a:t>” of </a:t>
            </a:r>
            <a:r>
              <a:rPr lang="en-US" sz="1800" i="1" dirty="0">
                <a:solidFill>
                  <a:prstClr val="white"/>
                </a:solidFill>
                <a:latin typeface="Arial"/>
              </a:rPr>
              <a:t>Appalachiosaurus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6217389"/>
            <a:ext cx="1720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Pubic bone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of </a:t>
            </a:r>
            <a:r>
              <a:rPr lang="en-US" sz="18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Dryptosaurus</a:t>
            </a:r>
            <a:endParaRPr lang="en-US" sz="18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56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01874E-6 L 0.4536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7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4317" r="47486" b="27053"/>
          <a:stretch/>
        </p:blipFill>
        <p:spPr>
          <a:xfrm>
            <a:off x="406079" y="1074957"/>
            <a:ext cx="3302643" cy="4849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733" y="142754"/>
            <a:ext cx="811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Cretaceous dinosaurs from South Carolina Black Creek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Gp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Campanian,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Schwimmer, et al.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2015 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802" y="5851776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FFFFFF"/>
                </a:solidFill>
                <a:latin typeface="Arial"/>
              </a:rPr>
              <a:t>   </a:t>
            </a:r>
            <a:r>
              <a:rPr lang="en-US" sz="1800" i="1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cf. </a:t>
            </a:r>
            <a:r>
              <a:rPr lang="en-US" sz="1800" i="1" dirty="0" err="1" smtClean="0">
                <a:solidFill>
                  <a:srgbClr val="FFFFFF"/>
                </a:solidFill>
                <a:latin typeface="Constantia" panose="02030602050306030303" pitchFamily="18" charset="0"/>
              </a:rPr>
              <a:t>Saurornitholestes</a:t>
            </a:r>
            <a:r>
              <a:rPr lang="en-US" sz="1800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  teeth</a:t>
            </a:r>
            <a:endParaRPr lang="en-US" sz="1800" dirty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62" y="649066"/>
            <a:ext cx="3229874" cy="48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26936" y="5368244"/>
            <a:ext cx="339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Constantia" panose="02030602050306030303" pitchFamily="18" charset="0"/>
              </a:rPr>
              <a:t>Ornithomimosaur</a:t>
            </a:r>
            <a:r>
              <a:rPr lang="en-US" sz="1800" dirty="0" smtClean="0">
                <a:latin typeface="Constantia" panose="02030602050306030303" pitchFamily="18" charset="0"/>
              </a:rPr>
              <a:t>  post-</a:t>
            </a:r>
            <a:r>
              <a:rPr lang="en-US" sz="1800" dirty="0" err="1" smtClean="0">
                <a:latin typeface="Constantia" panose="02030602050306030303" pitchFamily="18" charset="0"/>
              </a:rPr>
              <a:t>cranials</a:t>
            </a:r>
            <a:endParaRPr lang="en-US" sz="1800" dirty="0"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5924692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Schwimmer, D.R., Sanders, A.E., Erickson, B.R.,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Weems, R.E. 2015, </a:t>
            </a:r>
            <a:r>
              <a:rPr lang="en-US" sz="1600" i="1" dirty="0" smtClean="0"/>
              <a:t>Am. Phil. </a:t>
            </a:r>
            <a:r>
              <a:rPr lang="en-US" sz="1600" i="1" dirty="0" err="1" smtClean="0"/>
              <a:t>Soc</a:t>
            </a:r>
            <a:r>
              <a:rPr lang="en-US" sz="1600" i="1" dirty="0" smtClean="0"/>
              <a:t> Trans</a:t>
            </a:r>
            <a:r>
              <a:rPr lang="en-US" sz="1600" dirty="0" smtClean="0"/>
              <a:t>. </a:t>
            </a:r>
          </a:p>
          <a:p>
            <a:r>
              <a:rPr lang="en-US" sz="1600" dirty="0" smtClean="0"/>
              <a:t>105(2), 157 p.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09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6361" r="47486" b="59047"/>
          <a:stretch/>
        </p:blipFill>
        <p:spPr>
          <a:xfrm>
            <a:off x="847194" y="1093231"/>
            <a:ext cx="4215409" cy="3119954"/>
          </a:xfrm>
          <a:prstGeom prst="rect">
            <a:avLst/>
          </a:prstGeom>
        </p:spPr>
      </p:pic>
      <p:pic>
        <p:nvPicPr>
          <p:cNvPr id="4" name="Picture 2" descr="velociraptor too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64" y="1093231"/>
            <a:ext cx="2252039" cy="303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37" y="142754"/>
            <a:ext cx="91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Comparison of cf. </a:t>
            </a:r>
            <a:r>
              <a:rPr lang="en-US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Saurornitholestes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langstoni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teeth from SC and AL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923" y="4381966"/>
            <a:ext cx="4906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/>
              </a:rPr>
              <a:t> Teeth from  Coachman Fm. (Black Creek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</a:rPr>
              <a:t>Gp</a:t>
            </a:r>
            <a:r>
              <a:rPr lang="en-US" sz="1600" dirty="0" smtClean="0">
                <a:solidFill>
                  <a:srgbClr val="FFFFFF"/>
                </a:solidFill>
                <a:latin typeface="Arial"/>
              </a:rPr>
              <a:t>.) </a:t>
            </a:r>
            <a:r>
              <a:rPr lang="en-US" sz="1600" dirty="0" smtClean="0">
                <a:solidFill>
                  <a:srgbClr val="FFFFFF"/>
                </a:solidFill>
                <a:latin typeface="Arial"/>
              </a:rPr>
              <a:t>SC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3539" y="4422074"/>
            <a:ext cx="2912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Tooth from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Mooreville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/>
              </a:rPr>
              <a:t>Fm.  AL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56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041"/>
            <a:ext cx="9259747" cy="308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6034" y="312263"/>
            <a:ext cx="7072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Eotrachodon</a:t>
            </a:r>
            <a:r>
              <a:rPr lang="en-US" sz="2400" i="1" dirty="0">
                <a:solidFill>
                  <a:srgbClr val="FFFF00"/>
                </a:solidFill>
                <a:latin typeface="Constantia" panose="02030602050306030303" pitchFamily="18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Constantia" panose="02030602050306030303" pitchFamily="18" charset="0"/>
              </a:rPr>
              <a:t>orientalis</a:t>
            </a:r>
            <a:r>
              <a:rPr lang="en-US" sz="2400" i="1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, </a:t>
            </a:r>
            <a:r>
              <a:rPr lang="en-US" sz="2400" i="1" dirty="0" err="1" smtClean="0">
                <a:solidFill>
                  <a:srgbClr val="FFFF00"/>
                </a:solidFill>
                <a:latin typeface="Constantia" panose="02030602050306030303" pitchFamily="18" charset="0"/>
              </a:rPr>
              <a:t>Mooreville</a:t>
            </a:r>
            <a:r>
              <a:rPr lang="en-US" sz="2400" i="1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 Fm., AL, Santonian.   </a:t>
            </a:r>
            <a:r>
              <a:rPr lang="en-US" sz="2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Prieto-</a:t>
            </a:r>
            <a:r>
              <a:rPr lang="en-US" sz="2400" dirty="0" err="1" smtClean="0">
                <a:solidFill>
                  <a:srgbClr val="FFFF00"/>
                </a:solidFill>
                <a:latin typeface="Constantia" panose="02030602050306030303" pitchFamily="18" charset="0"/>
              </a:rPr>
              <a:t>Màrquez</a:t>
            </a:r>
            <a:r>
              <a:rPr lang="en-US" sz="2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nstantia" panose="02030602050306030303" pitchFamily="18" charset="0"/>
              </a:rPr>
              <a:t>et al.,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2322" y="5891007"/>
            <a:ext cx="656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Prieto-</a:t>
            </a:r>
            <a:r>
              <a:rPr lang="en-US" sz="1600" dirty="0" err="1" smtClean="0"/>
              <a:t>Màrquez</a:t>
            </a:r>
            <a:r>
              <a:rPr lang="en-US" sz="1600" dirty="0" smtClean="0"/>
              <a:t>, Erickson, G.M. and  </a:t>
            </a:r>
            <a:r>
              <a:rPr lang="en-US" sz="1600" dirty="0" err="1" smtClean="0"/>
              <a:t>Ebersole</a:t>
            </a:r>
            <a:r>
              <a:rPr lang="en-US" sz="1600" dirty="0" smtClean="0"/>
              <a:t>, J. A., 2016.</a:t>
            </a:r>
          </a:p>
          <a:p>
            <a:r>
              <a:rPr lang="en-US" sz="1600" i="1" dirty="0" err="1" smtClean="0"/>
              <a:t>PeerJ</a:t>
            </a:r>
            <a:r>
              <a:rPr lang="en-US" sz="1600" dirty="0" smtClean="0"/>
              <a:t> </a:t>
            </a:r>
            <a:r>
              <a:rPr lang="en-US" sz="1600" dirty="0"/>
              <a:t>4:e1872; DOI 10.7717/peerj.1872</a:t>
            </a:r>
            <a:r>
              <a:rPr lang="en-US" sz="1600" dirty="0" smtClean="0"/>
              <a:t>,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856790" y="649339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3" b="6570"/>
          <a:stretch/>
        </p:blipFill>
        <p:spPr>
          <a:xfrm>
            <a:off x="87255" y="2479840"/>
            <a:ext cx="4392148" cy="2798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63" y="2479840"/>
            <a:ext cx="4613344" cy="2798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6094" y="1644327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Lophorothon</a:t>
            </a:r>
            <a:r>
              <a:rPr 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atopus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Langston 1960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564" y="1703292"/>
            <a:ext cx="2661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Eotrachodon</a:t>
            </a:r>
            <a:r>
              <a:rPr lang="en-US" sz="1600" i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Arial"/>
              </a:rPr>
              <a:t>orientalis</a:t>
            </a:r>
            <a:endParaRPr lang="en-US" sz="1600" i="1" dirty="0">
              <a:solidFill>
                <a:srgbClr val="FFFFFF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Prieto-Marquez et al., 2016</a:t>
            </a:r>
          </a:p>
        </p:txBody>
      </p:sp>
      <p:sp>
        <p:nvSpPr>
          <p:cNvPr id="7" name="Right Brace 6"/>
          <p:cNvSpPr/>
          <p:nvPr/>
        </p:nvSpPr>
        <p:spPr>
          <a:xfrm>
            <a:off x="10668000" y="137160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81154" y="1703292"/>
            <a:ext cx="1296365" cy="1144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70535" y="1936714"/>
            <a:ext cx="1597962" cy="9106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/>
          <a:stretch>
            <a:fillRect/>
          </a:stretch>
        </p:blipFill>
        <p:spPr bwMode="auto">
          <a:xfrm>
            <a:off x="3179995" y="2880073"/>
            <a:ext cx="5744087" cy="37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7" y="93408"/>
            <a:ext cx="6585995" cy="419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508" y="5597193"/>
            <a:ext cx="3433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Hadrosauromorph</a:t>
            </a:r>
            <a:r>
              <a:rPr lang="en-US" sz="2000" dirty="0" smtClean="0"/>
              <a:t> </a:t>
            </a:r>
            <a:r>
              <a:rPr lang="en-US" sz="2000" dirty="0" smtClean="0"/>
              <a:t>mandible,</a:t>
            </a:r>
          </a:p>
          <a:p>
            <a:r>
              <a:rPr lang="en-US" sz="2000" dirty="0" smtClean="0"/>
              <a:t>Coon Cr. Fm. TN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69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5"/>
          <a:stretch/>
        </p:blipFill>
        <p:spPr bwMode="auto">
          <a:xfrm>
            <a:off x="228601" y="-74245"/>
            <a:ext cx="8763000" cy="675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 rot="20089303">
            <a:off x="2123499" y="2130541"/>
            <a:ext cx="4073285" cy="332578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916">
            <a:off x="4946182" y="870986"/>
            <a:ext cx="2964294" cy="241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16152" y="6132902"/>
            <a:ext cx="2239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18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From Longrich, 2015, Schwimmer, 1997</a:t>
            </a:r>
          </a:p>
        </p:txBody>
      </p:sp>
    </p:spTree>
    <p:extLst>
      <p:ext uri="{BB962C8B-B14F-4D97-AF65-F5344CB8AC3E}">
        <p14:creationId xmlns:p14="http://schemas.microsoft.com/office/powerpoint/2010/main" val="36740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345" y="0"/>
            <a:ext cx="4189991" cy="3978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00" y="0"/>
            <a:ext cx="4726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First Eastern North American Ceratopsian?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FFFF00"/>
                </a:solidFill>
                <a:latin typeface="Constantia" panose="02030602050306030303" pitchFamily="18" charset="0"/>
              </a:rPr>
              <a:t>Leptoceratopsidae</a:t>
            </a:r>
            <a:r>
              <a:rPr lang="en-US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 sp.</a:t>
            </a:r>
            <a:r>
              <a:rPr lang="en-US" sz="2000" dirty="0">
                <a:solidFill>
                  <a:srgbClr val="FFFF00"/>
                </a:solidFill>
                <a:latin typeface="Constantia" panose="02030602050306030303" pitchFamily="18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Constantia" panose="02030602050306030303" pitchFamily="18" charset="0"/>
              </a:rPr>
              <a:t>indet</a:t>
            </a:r>
            <a:r>
              <a:rPr lang="en-US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. Black </a:t>
            </a:r>
            <a:r>
              <a:rPr lang="en-US" sz="2000" dirty="0">
                <a:solidFill>
                  <a:srgbClr val="FFFF00"/>
                </a:solidFill>
                <a:latin typeface="Constantia" panose="02030602050306030303" pitchFamily="18" charset="0"/>
              </a:rPr>
              <a:t>Creek” (</a:t>
            </a:r>
            <a:r>
              <a:rPr lang="en-US" sz="2000" dirty="0" err="1">
                <a:solidFill>
                  <a:srgbClr val="FFFF00"/>
                </a:solidFill>
                <a:latin typeface="Constantia" panose="02030602050306030303" pitchFamily="18" charset="0"/>
              </a:rPr>
              <a:t>Tarheel</a:t>
            </a:r>
            <a:r>
              <a:rPr lang="en-US" sz="2000" dirty="0">
                <a:solidFill>
                  <a:srgbClr val="FFFF00"/>
                </a:solidFill>
                <a:latin typeface="Constantia" panose="02030602050306030303" pitchFamily="18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Fm</a:t>
            </a:r>
            <a:r>
              <a:rPr lang="en-US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.) </a:t>
            </a:r>
            <a:r>
              <a:rPr lang="en-US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Samson </a:t>
            </a:r>
            <a:r>
              <a:rPr lang="en-US" sz="2000" dirty="0">
                <a:solidFill>
                  <a:srgbClr val="FFFF00"/>
                </a:solidFill>
                <a:latin typeface="Constantia" panose="02030602050306030303" pitchFamily="18" charset="0"/>
              </a:rPr>
              <a:t>Co</a:t>
            </a:r>
            <a:r>
              <a:rPr lang="en-US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. NC, Longrich, 2016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nstantia" panose="02030602050306030303" pitchFamily="18" charset="0"/>
              </a:rPr>
              <a:t>“</a:t>
            </a:r>
            <a:endParaRPr lang="en-US" sz="2400" dirty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Picture 4" descr="koreaceratops-dinosaur-101207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3" y="1909310"/>
            <a:ext cx="2669320" cy="192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 b="861"/>
          <a:stretch/>
        </p:blipFill>
        <p:spPr bwMode="auto">
          <a:xfrm>
            <a:off x="53500" y="3978408"/>
            <a:ext cx="6585995" cy="287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59616" y="5671595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Longrich, N., 2016.,</a:t>
            </a:r>
          </a:p>
          <a:p>
            <a:r>
              <a:rPr lang="en-US" sz="1600" i="1" dirty="0" smtClean="0"/>
              <a:t>Cretaceous Research</a:t>
            </a:r>
          </a:p>
          <a:p>
            <a:r>
              <a:rPr lang="en-US" sz="1600" dirty="0" smtClean="0"/>
              <a:t>57:199-207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738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78"/>
          <a:stretch/>
        </p:blipFill>
        <p:spPr bwMode="auto">
          <a:xfrm>
            <a:off x="810229" y="3931749"/>
            <a:ext cx="7277477" cy="264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" b="14928"/>
          <a:stretch/>
        </p:blipFill>
        <p:spPr>
          <a:xfrm>
            <a:off x="476085" y="254642"/>
            <a:ext cx="6468725" cy="3211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2" t="29774" r="1022" b="20568"/>
          <a:stretch/>
        </p:blipFill>
        <p:spPr>
          <a:xfrm>
            <a:off x="1054819" y="183278"/>
            <a:ext cx="6549749" cy="37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0" y="202076"/>
            <a:ext cx="7772301" cy="282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/>
        </p:blipFill>
        <p:spPr>
          <a:xfrm>
            <a:off x="155564" y="3010485"/>
            <a:ext cx="4752103" cy="2626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770" y="5696463"/>
            <a:ext cx="3616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Hadrosaur maxillary fragment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07527" y="5636871"/>
            <a:ext cx="3704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Crocodylian maxillary fragment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18106" r="64361" b="47373"/>
          <a:stretch/>
        </p:blipFill>
        <p:spPr>
          <a:xfrm rot="16200000">
            <a:off x="5866948" y="2405172"/>
            <a:ext cx="2118169" cy="38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6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4" y="1097557"/>
            <a:ext cx="7303624" cy="321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5038" r="-3151" b="24416"/>
          <a:stretch>
            <a:fillRect/>
          </a:stretch>
        </p:blipFill>
        <p:spPr bwMode="auto">
          <a:xfrm>
            <a:off x="787118" y="4307941"/>
            <a:ext cx="3524452" cy="233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73" y="266560"/>
            <a:ext cx="841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Neoceratopsian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tooth, Owl Creek Fm., MS, Upper Maastrichtian, MS.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Farke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and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hillips, 2017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6091" y="5280566"/>
            <a:ext cx="3823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Farke</a:t>
            </a:r>
            <a:r>
              <a:rPr lang="en-US" sz="1600" dirty="0" smtClean="0"/>
              <a:t>, A.A. and Phillips, G.E., 2017</a:t>
            </a:r>
          </a:p>
          <a:p>
            <a:r>
              <a:rPr lang="en-US" sz="1600" i="1" dirty="0" err="1" smtClean="0"/>
              <a:t>PeerJ</a:t>
            </a:r>
            <a:r>
              <a:rPr lang="en-US" sz="1600" dirty="0" smtClean="0"/>
              <a:t> </a:t>
            </a:r>
            <a:r>
              <a:rPr lang="en-US" sz="1600" dirty="0"/>
              <a:t>5:e3342; DOI 10.7717/peerj.3342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9" y="104172"/>
            <a:ext cx="8412954" cy="5729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9123" y="5833640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Late Campanian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578998" y="5873369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Late Maastrichtian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224611" y="6376218"/>
            <a:ext cx="2919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Farke</a:t>
            </a:r>
            <a:r>
              <a:rPr lang="en-US" sz="1600" dirty="0" smtClean="0"/>
              <a:t> and Phillips, 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91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adphalange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1"/>
          <a:stretch/>
        </p:blipFill>
        <p:spPr bwMode="auto">
          <a:xfrm>
            <a:off x="486136" y="2141317"/>
            <a:ext cx="6834850" cy="324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 dirty="0" smtClean="0">
                <a:solidFill>
                  <a:srgbClr val="FFFF00"/>
                </a:solidFill>
              </a:rPr>
              <a:t>Large theropod pedal phalanx, </a:t>
            </a:r>
            <a:r>
              <a:rPr lang="en-US" altLang="en-US" sz="2000" dirty="0" err="1" smtClean="0">
                <a:solidFill>
                  <a:srgbClr val="FFFF00"/>
                </a:solidFill>
              </a:rPr>
              <a:t>McShan</a:t>
            </a:r>
            <a:r>
              <a:rPr lang="en-US" altLang="en-US" sz="2000" dirty="0" smtClean="0">
                <a:solidFill>
                  <a:srgbClr val="FFFF00"/>
                </a:solidFill>
              </a:rPr>
              <a:t> Fm. (Santonian), 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136" y="201377"/>
            <a:ext cx="881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Southeastern dinosaur material not published or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       available for description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r="9611"/>
          <a:stretch/>
        </p:blipFill>
        <p:spPr bwMode="auto">
          <a:xfrm>
            <a:off x="0" y="1245633"/>
            <a:ext cx="5960290" cy="477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3578" y="111938"/>
            <a:ext cx="4994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Theropod </a:t>
            </a:r>
            <a:r>
              <a:rPr lang="en-US" sz="2000" dirty="0" smtClean="0">
                <a:solidFill>
                  <a:prstClr val="white"/>
                </a:solidFill>
              </a:rPr>
              <a:t>teeth in amateur collections, </a:t>
            </a:r>
            <a:r>
              <a:rPr lang="en-US" sz="2000" dirty="0">
                <a:solidFill>
                  <a:prstClr val="white"/>
                </a:solidFill>
              </a:rPr>
              <a:t>Phoebus Landing (Black Creek </a:t>
            </a:r>
            <a:r>
              <a:rPr lang="en-US" sz="2000" dirty="0" err="1" smtClean="0">
                <a:solidFill>
                  <a:prstClr val="white"/>
                </a:solidFill>
              </a:rPr>
              <a:t>Gp</a:t>
            </a:r>
            <a:r>
              <a:rPr lang="en-US" sz="2000" dirty="0" smtClean="0">
                <a:solidFill>
                  <a:prstClr val="white"/>
                </a:solidFill>
              </a:rPr>
              <a:t>.)</a:t>
            </a:r>
            <a:r>
              <a:rPr lang="en-US" sz="2000" dirty="0" smtClean="0">
                <a:solidFill>
                  <a:prstClr val="white"/>
                </a:solidFill>
              </a:rPr>
              <a:t>. </a:t>
            </a:r>
            <a:r>
              <a:rPr lang="en-US" sz="2000" dirty="0">
                <a:solidFill>
                  <a:prstClr val="white"/>
                </a:solidFill>
              </a:rPr>
              <a:t>NC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r="6627"/>
          <a:stretch/>
        </p:blipFill>
        <p:spPr bwMode="auto">
          <a:xfrm>
            <a:off x="5960290" y="2279928"/>
            <a:ext cx="3160560" cy="24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759615" y="5775767"/>
            <a:ext cx="1064871" cy="11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20353" y="5787342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 cm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2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1"/>
          <a:stretch/>
        </p:blipFill>
        <p:spPr>
          <a:xfrm rot="10800000">
            <a:off x="1620456" y="2164466"/>
            <a:ext cx="7245752" cy="4097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158" y="254643"/>
            <a:ext cx="617027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Juvenile </a:t>
            </a:r>
            <a:r>
              <a:rPr lang="en-US" sz="2400" dirty="0" err="1" smtClean="0"/>
              <a:t>hadrosauromorph</a:t>
            </a:r>
            <a:r>
              <a:rPr lang="en-US" sz="2400" dirty="0" smtClean="0"/>
              <a:t> </a:t>
            </a:r>
            <a:r>
              <a:rPr lang="en-US" sz="2400" dirty="0" smtClean="0"/>
              <a:t>bone in prep.,</a:t>
            </a:r>
          </a:p>
          <a:p>
            <a:r>
              <a:rPr lang="en-US" sz="2400" dirty="0" smtClean="0"/>
              <a:t>Ripley Fm. (Maastrichtian</a:t>
            </a:r>
            <a:r>
              <a:rPr lang="en-US" sz="2400" dirty="0" smtClean="0"/>
              <a:t>), </a:t>
            </a:r>
            <a:r>
              <a:rPr lang="en-US" sz="2400" dirty="0" smtClean="0"/>
              <a:t>Stewart Co. GA,</a:t>
            </a:r>
          </a:p>
          <a:p>
            <a:r>
              <a:rPr lang="en-US" sz="2400" dirty="0" smtClean="0"/>
              <a:t>Now i</a:t>
            </a:r>
            <a:r>
              <a:rPr lang="en-US" sz="2400" dirty="0" smtClean="0"/>
              <a:t>n </a:t>
            </a:r>
            <a:r>
              <a:rPr lang="en-US" sz="2400" dirty="0" smtClean="0"/>
              <a:t>private collection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920" y="798654"/>
            <a:ext cx="8924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smtClean="0"/>
              <a:t>In the past three decades the number of published systematic reports of dinosaurs in the Southeast has more than doubled the diversity of known taxa.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lvl="0"/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2. The </a:t>
            </a:r>
            <a:r>
              <a:rPr lang="en-US" sz="2400" dirty="0">
                <a:solidFill>
                  <a:prstClr val="white"/>
                </a:solidFill>
              </a:rPr>
              <a:t>geographic </a:t>
            </a:r>
            <a:r>
              <a:rPr lang="en-US" sz="2400" dirty="0" smtClean="0">
                <a:solidFill>
                  <a:prstClr val="white"/>
                </a:solidFill>
              </a:rPr>
              <a:t>range </a:t>
            </a:r>
            <a:r>
              <a:rPr lang="en-US" sz="2400" dirty="0">
                <a:solidFill>
                  <a:prstClr val="white"/>
                </a:solidFill>
              </a:rPr>
              <a:t>of dinosaur </a:t>
            </a:r>
            <a:r>
              <a:rPr lang="en-US" sz="2400" dirty="0" smtClean="0">
                <a:solidFill>
                  <a:prstClr val="white"/>
                </a:solidFill>
              </a:rPr>
              <a:t>sites in </a:t>
            </a:r>
            <a:r>
              <a:rPr lang="en-US" sz="2400" dirty="0">
                <a:solidFill>
                  <a:prstClr val="white"/>
                </a:solidFill>
              </a:rPr>
              <a:t>the southeast </a:t>
            </a:r>
            <a:r>
              <a:rPr lang="en-US" sz="2400" dirty="0" smtClean="0">
                <a:solidFill>
                  <a:prstClr val="white"/>
                </a:solidFill>
              </a:rPr>
              <a:t>has</a:t>
            </a:r>
          </a:p>
          <a:p>
            <a:pPr lvl="0"/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    expanded from </a:t>
            </a:r>
            <a:r>
              <a:rPr lang="en-US" sz="2400" dirty="0">
                <a:solidFill>
                  <a:prstClr val="white"/>
                </a:solidFill>
              </a:rPr>
              <a:t>three to six states, </a:t>
            </a:r>
            <a:r>
              <a:rPr lang="en-US" sz="2400" dirty="0" smtClean="0">
                <a:solidFill>
                  <a:prstClr val="white"/>
                </a:solidFill>
              </a:rPr>
              <a:t>and within those</a:t>
            </a:r>
            <a:r>
              <a:rPr lang="en-US" sz="2400" dirty="0">
                <a:solidFill>
                  <a:prstClr val="white"/>
                </a:solidFill>
              </a:rPr>
              <a:t>, </a:t>
            </a:r>
            <a:r>
              <a:rPr lang="en-US" sz="2400" dirty="0" smtClean="0">
                <a:solidFill>
                  <a:prstClr val="white"/>
                </a:solidFill>
              </a:rPr>
              <a:t>the</a:t>
            </a:r>
          </a:p>
          <a:p>
            <a:pPr lvl="0"/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    </a:t>
            </a:r>
            <a:r>
              <a:rPr lang="en-US" sz="2400" dirty="0">
                <a:solidFill>
                  <a:prstClr val="white"/>
                </a:solidFill>
              </a:rPr>
              <a:t>regional reports have expanded (e.g</a:t>
            </a:r>
            <a:r>
              <a:rPr lang="en-US" sz="2400" dirty="0" smtClean="0">
                <a:solidFill>
                  <a:prstClr val="white"/>
                </a:solidFill>
              </a:rPr>
              <a:t>. central </a:t>
            </a:r>
            <a:r>
              <a:rPr lang="en-US" sz="2400" dirty="0">
                <a:solidFill>
                  <a:prstClr val="white"/>
                </a:solidFill>
              </a:rPr>
              <a:t>and </a:t>
            </a:r>
            <a:r>
              <a:rPr lang="en-US" sz="2400" dirty="0" smtClean="0">
                <a:solidFill>
                  <a:prstClr val="white"/>
                </a:solidFill>
              </a:rPr>
              <a:t>eastern</a:t>
            </a:r>
          </a:p>
          <a:p>
            <a:pPr lvl="0"/>
            <a:r>
              <a:rPr lang="en-US" sz="2400" dirty="0" smtClean="0">
                <a:solidFill>
                  <a:prstClr val="white"/>
                </a:solidFill>
              </a:rPr>
              <a:t>       </a:t>
            </a:r>
            <a:r>
              <a:rPr lang="en-US" sz="2400" dirty="0">
                <a:solidFill>
                  <a:prstClr val="white"/>
                </a:solidFill>
              </a:rPr>
              <a:t>Alabama now have known occurrences) </a:t>
            </a:r>
          </a:p>
          <a:p>
            <a:pPr marL="457200" indent="-4572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9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643" y="428263"/>
            <a:ext cx="86885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 smtClean="0">
                <a:solidFill>
                  <a:prstClr val="white"/>
                </a:solidFill>
              </a:rPr>
              <a:t>The </a:t>
            </a:r>
            <a:r>
              <a:rPr lang="en-US" sz="2400" dirty="0">
                <a:solidFill>
                  <a:prstClr val="white"/>
                </a:solidFill>
              </a:rPr>
              <a:t>number of new </a:t>
            </a:r>
            <a:r>
              <a:rPr lang="en-US" sz="2400" dirty="0" smtClean="0">
                <a:solidFill>
                  <a:prstClr val="white"/>
                </a:solidFill>
              </a:rPr>
              <a:t>species </a:t>
            </a:r>
            <a:r>
              <a:rPr lang="en-US" sz="2400" dirty="0">
                <a:solidFill>
                  <a:prstClr val="white"/>
                </a:solidFill>
              </a:rPr>
              <a:t>based on associated cranial </a:t>
            </a:r>
            <a:endParaRPr lang="en-US" sz="2400" dirty="0" smtClean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      specimens </a:t>
            </a:r>
            <a:r>
              <a:rPr lang="en-US" sz="2400" dirty="0">
                <a:solidFill>
                  <a:prstClr val="white"/>
                </a:solidFill>
              </a:rPr>
              <a:t>has tripled. All three </a:t>
            </a:r>
            <a:r>
              <a:rPr lang="en-US" sz="2400" dirty="0" smtClean="0">
                <a:solidFill>
                  <a:prstClr val="white"/>
                </a:solidFill>
              </a:rPr>
              <a:t>come </a:t>
            </a:r>
            <a:r>
              <a:rPr lang="en-US" sz="2400" dirty="0">
                <a:solidFill>
                  <a:prstClr val="white"/>
                </a:solidFill>
              </a:rPr>
              <a:t>from western </a:t>
            </a:r>
            <a:endParaRPr lang="en-US" sz="2400" dirty="0" smtClean="0">
              <a:solidFill>
                <a:prstClr val="white"/>
              </a:solidFill>
            </a:endParaRPr>
          </a:p>
          <a:p>
            <a:pPr lvl="0"/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    Alabama </a:t>
            </a:r>
            <a:r>
              <a:rPr lang="en-US" sz="2400" dirty="0">
                <a:solidFill>
                  <a:prstClr val="white"/>
                </a:solidFill>
              </a:rPr>
              <a:t>chalks, indicating that  bloat-and-float marine </a:t>
            </a:r>
            <a:endParaRPr lang="en-US" sz="2400" dirty="0" smtClean="0">
              <a:solidFill>
                <a:prstClr val="white"/>
              </a:solidFill>
            </a:endParaRPr>
          </a:p>
          <a:p>
            <a:pPr lvl="0"/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    specimens will comprise the </a:t>
            </a:r>
            <a:r>
              <a:rPr lang="en-US" sz="2400" dirty="0">
                <a:solidFill>
                  <a:prstClr val="white"/>
                </a:solidFill>
              </a:rPr>
              <a:t>likely source of new </a:t>
            </a:r>
            <a:r>
              <a:rPr lang="en-US" sz="2400" dirty="0" smtClean="0">
                <a:solidFill>
                  <a:prstClr val="white"/>
                </a:solidFill>
              </a:rPr>
              <a:t>species. </a:t>
            </a:r>
            <a:endParaRPr lang="en-US" sz="2400" dirty="0">
              <a:solidFill>
                <a:prstClr val="white"/>
              </a:solidFill>
            </a:endParaRPr>
          </a:p>
          <a:p>
            <a:pPr lvl="0"/>
            <a:endParaRPr lang="en-US" sz="2400" dirty="0">
              <a:solidFill>
                <a:prstClr val="white"/>
              </a:solidFill>
            </a:endParaRPr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90" y="2145755"/>
            <a:ext cx="3086450" cy="199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115" y="4502552"/>
            <a:ext cx="86950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400" dirty="0" smtClean="0"/>
              <a:t>Given the large volume of unpublished material, especially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in amateur collections, and the number of smaller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theropod teeth, the regional dinosaur diversity was much</a:t>
            </a:r>
          </a:p>
          <a:p>
            <a:r>
              <a:rPr lang="en-US" sz="2400" dirty="0" smtClean="0"/>
              <a:t>      greater than the formal record has so far shown. </a:t>
            </a:r>
            <a:endParaRPr lang="en-US" sz="2400" dirty="0"/>
          </a:p>
        </p:txBody>
      </p:sp>
      <p:pic>
        <p:nvPicPr>
          <p:cNvPr id="5" name="Picture 2" descr="appalachiosaraus sku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3" y="2311674"/>
            <a:ext cx="2534601" cy="16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2230623"/>
            <a:ext cx="2721002" cy="181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1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63" y="404813"/>
            <a:ext cx="9063037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Chronology of systematic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reports of dinosaurs in Southeastern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USA, prior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~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 AL:</a:t>
            </a:r>
            <a:r>
              <a:rPr lang="en-US" sz="2000" dirty="0"/>
              <a:t>  </a:t>
            </a:r>
            <a:r>
              <a:rPr lang="en-US" sz="2000" i="1" dirty="0" err="1"/>
              <a:t>Lophorhothon</a:t>
            </a:r>
            <a:r>
              <a:rPr lang="en-US" sz="2000" i="1" dirty="0"/>
              <a:t> </a:t>
            </a:r>
            <a:r>
              <a:rPr lang="en-US" sz="2000" i="1" dirty="0" err="1"/>
              <a:t>atopus</a:t>
            </a:r>
            <a:r>
              <a:rPr lang="en-US" sz="2000" i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Hadrosauridae</a:t>
            </a:r>
            <a:r>
              <a:rPr lang="en-US" sz="2000" dirty="0" smtClean="0"/>
              <a:t>)   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     </a:t>
            </a:r>
            <a:r>
              <a:rPr lang="en-US" sz="2000" dirty="0" smtClean="0"/>
              <a:t>   </a:t>
            </a:r>
            <a:r>
              <a:rPr lang="en-US" sz="2000" dirty="0" err="1"/>
              <a:t>Theropoda</a:t>
            </a:r>
            <a:r>
              <a:rPr lang="en-US" sz="2000" dirty="0"/>
              <a:t> (“</a:t>
            </a:r>
            <a:r>
              <a:rPr lang="en-US" sz="2000" dirty="0" err="1"/>
              <a:t>Carnosauria</a:t>
            </a:r>
            <a:r>
              <a:rPr lang="en-US" sz="2000" dirty="0"/>
              <a:t>”) </a:t>
            </a:r>
            <a:r>
              <a:rPr lang="en-US" sz="2000" dirty="0" err="1"/>
              <a:t>indet</a:t>
            </a:r>
            <a:r>
              <a:rPr lang="en-US" sz="2000" dirty="0"/>
              <a:t>.</a:t>
            </a:r>
          </a:p>
          <a:p>
            <a:pPr>
              <a:defRPr/>
            </a:pPr>
            <a:r>
              <a:rPr lang="en-US" sz="2000" dirty="0"/>
              <a:t>     </a:t>
            </a:r>
            <a:r>
              <a:rPr lang="en-US" sz="2000" dirty="0" smtClean="0"/>
              <a:t>   </a:t>
            </a:r>
            <a:r>
              <a:rPr lang="en-US" sz="2000" dirty="0" err="1" smtClean="0"/>
              <a:t>Ornithomimosauria</a:t>
            </a:r>
            <a:r>
              <a:rPr lang="en-US" sz="2000" dirty="0" smtClean="0"/>
              <a:t> </a:t>
            </a:r>
            <a:r>
              <a:rPr lang="en-US" sz="2000" dirty="0" err="1"/>
              <a:t>indet</a:t>
            </a:r>
            <a:r>
              <a:rPr lang="en-US" sz="2000" dirty="0"/>
              <a:t>.</a:t>
            </a:r>
          </a:p>
          <a:p>
            <a:pPr>
              <a:defRPr/>
            </a:pPr>
            <a:r>
              <a:rPr lang="en-US" sz="2000" dirty="0"/>
              <a:t>        </a:t>
            </a:r>
            <a:r>
              <a:rPr lang="en-US" sz="2000" dirty="0" err="1"/>
              <a:t>Nodosauridae</a:t>
            </a:r>
            <a:r>
              <a:rPr lang="en-US" sz="2000" dirty="0"/>
              <a:t> </a:t>
            </a:r>
            <a:r>
              <a:rPr lang="en-US" sz="2000" dirty="0" err="1"/>
              <a:t>indet</a:t>
            </a:r>
            <a:r>
              <a:rPr lang="en-US" sz="2000" dirty="0"/>
              <a:t>, </a:t>
            </a:r>
          </a:p>
          <a:p>
            <a:pPr>
              <a:defRPr/>
            </a:pPr>
            <a:r>
              <a:rPr lang="en-US" sz="2000" dirty="0"/>
              <a:t>               </a:t>
            </a:r>
            <a:r>
              <a:rPr lang="en-US" sz="2000" dirty="0" err="1"/>
              <a:t>Mooreville</a:t>
            </a:r>
            <a:r>
              <a:rPr lang="en-US" sz="2000" dirty="0"/>
              <a:t> Fm. , Santonian-Campanian, Langston, Jr. 1960</a:t>
            </a:r>
          </a:p>
          <a:p>
            <a:pPr>
              <a:defRPr/>
            </a:pPr>
            <a:endParaRPr lang="en-US" sz="2000" dirty="0">
              <a:solidFill>
                <a:srgbClr val="FFFF66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FFFF66"/>
                </a:solidFill>
              </a:rPr>
              <a:t> MS</a:t>
            </a:r>
            <a:r>
              <a:rPr lang="en-US" sz="2000" dirty="0">
                <a:solidFill>
                  <a:srgbClr val="FFFF00"/>
                </a:solidFill>
              </a:rPr>
              <a:t>:</a:t>
            </a:r>
            <a:r>
              <a:rPr lang="en-US" sz="2000" dirty="0"/>
              <a:t>  </a:t>
            </a:r>
            <a:r>
              <a:rPr lang="en-US" sz="2000" dirty="0" err="1"/>
              <a:t>Hadrosauridae</a:t>
            </a:r>
            <a:r>
              <a:rPr lang="en-US" sz="2000" dirty="0"/>
              <a:t>, </a:t>
            </a:r>
            <a:r>
              <a:rPr lang="en-US" sz="2000" dirty="0" err="1"/>
              <a:t>indet</a:t>
            </a:r>
            <a:r>
              <a:rPr lang="en-US" sz="2000" dirty="0"/>
              <a:t>., Mc Shan Fm., Santonian Kaye and Russell, 1973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 NC:  </a:t>
            </a:r>
            <a:r>
              <a:rPr lang="en-US" sz="2000" dirty="0" err="1"/>
              <a:t>Theropoda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i="1" dirty="0" smtClean="0"/>
              <a:t>Albertosaurus</a:t>
            </a:r>
            <a:r>
              <a:rPr lang="en-US" sz="2000" dirty="0" smtClean="0"/>
              <a:t>?)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         </a:t>
            </a:r>
            <a:r>
              <a:rPr lang="en-US" sz="2000" dirty="0" smtClean="0"/>
              <a:t> </a:t>
            </a:r>
            <a:r>
              <a:rPr lang="en-US" sz="2000" dirty="0" err="1" smtClean="0"/>
              <a:t>Hadrosauridae</a:t>
            </a:r>
            <a:r>
              <a:rPr lang="en-US" sz="2000" dirty="0" smtClean="0"/>
              <a:t> </a:t>
            </a:r>
            <a:r>
              <a:rPr lang="en-US" sz="2000" dirty="0" err="1"/>
              <a:t>indet</a:t>
            </a:r>
            <a:r>
              <a:rPr lang="en-US" sz="2000" dirty="0" smtClean="0"/>
              <a:t>.</a:t>
            </a:r>
          </a:p>
          <a:p>
            <a:pPr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    </a:t>
            </a:r>
            <a:r>
              <a:rPr lang="en-US" sz="2000" i="1" dirty="0" err="1" smtClean="0"/>
              <a:t>Hypsibema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crassicaudata</a:t>
            </a:r>
            <a:r>
              <a:rPr lang="en-US" sz="2000" i="1" dirty="0" smtClean="0"/>
              <a:t> (</a:t>
            </a:r>
            <a:r>
              <a:rPr lang="en-US" sz="2000" i="1" dirty="0" err="1" smtClean="0"/>
              <a:t>Harosauroidea</a:t>
            </a:r>
            <a:r>
              <a:rPr lang="en-US" sz="2000" i="1" dirty="0" smtClean="0"/>
              <a:t>?)</a:t>
            </a:r>
            <a:endParaRPr lang="en-US" sz="2000" i="1" dirty="0"/>
          </a:p>
          <a:p>
            <a:pPr>
              <a:defRPr/>
            </a:pPr>
            <a:r>
              <a:rPr lang="en-US" sz="2000" dirty="0"/>
              <a:t>                 </a:t>
            </a:r>
            <a:r>
              <a:rPr lang="en-US" sz="2000" dirty="0" smtClean="0"/>
              <a:t>Black </a:t>
            </a:r>
            <a:r>
              <a:rPr lang="en-US" sz="2000" dirty="0"/>
              <a:t>Creek Fm., </a:t>
            </a:r>
            <a:r>
              <a:rPr lang="en-US" sz="2000" dirty="0" smtClean="0"/>
              <a:t>Miller, 1966; Baird and Horner, 1979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88" y="1226917"/>
            <a:ext cx="6081611" cy="439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050" y="218399"/>
            <a:ext cx="430062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Thanks to colleagues,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collaborators and artists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for specimens, data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a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nd graphics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FFFFFF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Berlin Sans FB" panose="020E0602020502020306" pitchFamily="34" charset="0"/>
              </a:rPr>
              <a:t>George Phillips</a:t>
            </a:r>
            <a:endParaRPr lang="en-US" sz="1800" dirty="0">
              <a:solidFill>
                <a:srgbClr val="FFFFFF"/>
              </a:solidFill>
              <a:latin typeface="Berlin Sans FB" panose="020E0602020502020306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Berlin Sans FB" panose="020E0602020502020306" pitchFamily="34" charset="0"/>
              </a:rPr>
              <a:t>Bill Montante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Berlin Sans FB" panose="020E0602020502020306" pitchFamily="34" charset="0"/>
              </a:rPr>
              <a:t>Nick Longrich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Berlin Sans FB" panose="020E0602020502020306" pitchFamily="34" charset="0"/>
              </a:rPr>
              <a:t>Mike Gibson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Berlin Sans FB" panose="020E0602020502020306" pitchFamily="34" charset="0"/>
              </a:rPr>
              <a:t>James Hays</a:t>
            </a:r>
          </a:p>
          <a:p>
            <a:pPr lvl="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Cait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Kiernan</a:t>
            </a:r>
          </a:p>
          <a:p>
            <a:pPr lvl="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Henry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(Tad) Rust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493" y="3787859"/>
            <a:ext cx="1556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Thanks for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upport from: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5" y="4525476"/>
            <a:ext cx="1943477" cy="57818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5" y="5335928"/>
            <a:ext cx="20605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5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Lophorhothon atopus skull re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73" y="1131648"/>
            <a:ext cx="6597568" cy="381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"/>
          <p:cNvSpPr>
            <a:spLocks noGrp="1" noChangeArrowheads="1"/>
          </p:cNvSpPr>
          <p:nvPr>
            <p:ph type="title"/>
          </p:nvPr>
        </p:nvSpPr>
        <p:spPr>
          <a:xfrm>
            <a:off x="724864" y="5200892"/>
            <a:ext cx="7543800" cy="914400"/>
          </a:xfrm>
        </p:spPr>
        <p:txBody>
          <a:bodyPr/>
          <a:lstStyle/>
          <a:p>
            <a:pPr eaLnBrk="1" hangingPunct="1"/>
            <a:r>
              <a:rPr lang="en-US" altLang="en-US" sz="2400" b="1" i="1" dirty="0" err="1" smtClean="0"/>
              <a:t>Lophorhothon</a:t>
            </a:r>
            <a:r>
              <a:rPr lang="en-US" altLang="en-US" sz="2400" b="1" i="1" dirty="0" smtClean="0"/>
              <a:t> </a:t>
            </a:r>
            <a:r>
              <a:rPr lang="en-US" altLang="en-US" sz="2400" b="1" i="1" dirty="0" err="1" smtClean="0"/>
              <a:t>atopus</a:t>
            </a:r>
            <a:r>
              <a:rPr lang="en-US" altLang="en-US" sz="2400" b="1" dirty="0" smtClean="0"/>
              <a:t>, holotype skull reconstruction (Langston, 1960</a:t>
            </a:r>
            <a:r>
              <a:rPr lang="en-US" altLang="en-US" sz="2400" b="1" dirty="0" smtClean="0"/>
              <a:t>). Current update on a new specimen is in press (Gates, T. and Lamb, J.,  2021)</a:t>
            </a:r>
            <a:endParaRPr lang="en-US" altLang="en-US" sz="24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5509" y="393538"/>
            <a:ext cx="886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only published associated dinosaur cranial specimen &lt;2005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33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813" y="50800"/>
            <a:ext cx="877252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Systematic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reports of dinosaurs in Southeastern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USA,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1990-present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 flipH="1">
            <a:off x="311150" y="755650"/>
            <a:ext cx="8612188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FFFF00"/>
                </a:solidFill>
              </a:rPr>
              <a:t>TN:</a:t>
            </a:r>
            <a:r>
              <a:rPr lang="en-US" altLang="en-US" sz="2000" dirty="0" smtClean="0"/>
              <a:t>    </a:t>
            </a:r>
            <a:r>
              <a:rPr lang="en-US" altLang="en-US" sz="2000" dirty="0" err="1" smtClean="0"/>
              <a:t>Hadrosauridae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indet</a:t>
            </a:r>
            <a:r>
              <a:rPr lang="en-US" altLang="en-US" sz="2000" dirty="0"/>
              <a:t>. Coon Creek Fm., Campanian, </a:t>
            </a:r>
          </a:p>
          <a:p>
            <a:pPr eaLnBrk="1" hangingPunct="1"/>
            <a:r>
              <a:rPr lang="en-US" altLang="en-US" sz="2000" dirty="0"/>
              <a:t>           Bryan et al</a:t>
            </a:r>
            <a:r>
              <a:rPr lang="en-US" altLang="en-US" sz="2000" dirty="0" smtClean="0"/>
              <a:t>. </a:t>
            </a:r>
            <a:r>
              <a:rPr lang="en-US" altLang="en-US" sz="2000" dirty="0"/>
              <a:t>1991</a:t>
            </a:r>
          </a:p>
          <a:p>
            <a:pPr eaLnBrk="1" hangingPunct="1"/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FFFF00"/>
                </a:solidFill>
              </a:rPr>
              <a:t>AL:   </a:t>
            </a:r>
            <a:r>
              <a:rPr lang="en-US" altLang="en-US" sz="2000" dirty="0"/>
              <a:t>cf. </a:t>
            </a:r>
            <a:r>
              <a:rPr lang="en-US" altLang="en-US" sz="2000" i="1" dirty="0" err="1"/>
              <a:t>Saurornitholestes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langstoni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Mooreville</a:t>
            </a:r>
            <a:r>
              <a:rPr lang="en-US" altLang="en-US" sz="2000" dirty="0"/>
              <a:t> Fm., </a:t>
            </a:r>
          </a:p>
          <a:p>
            <a:pPr eaLnBrk="1" hangingPunct="1"/>
            <a:r>
              <a:rPr lang="en-US" altLang="en-US" sz="2000" dirty="0"/>
              <a:t>                 </a:t>
            </a:r>
            <a:r>
              <a:rPr lang="en-US" altLang="en-US" sz="2000" dirty="0" smtClean="0"/>
              <a:t>Santonian-Campanian</a:t>
            </a:r>
            <a:r>
              <a:rPr lang="en-US" altLang="en-US" sz="2000" dirty="0"/>
              <a:t>, Kiernan and Schwimmer, 2004</a:t>
            </a:r>
          </a:p>
          <a:p>
            <a:pPr eaLnBrk="1" hangingPunct="1"/>
            <a:r>
              <a:rPr lang="en-US" altLang="en-US" sz="2000" i="1" dirty="0"/>
              <a:t>           </a:t>
            </a:r>
            <a:r>
              <a:rPr lang="en-US" altLang="en-US" sz="2000" i="1" dirty="0" err="1"/>
              <a:t>Appalachiosaurus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montgomeriensis</a:t>
            </a:r>
            <a:r>
              <a:rPr lang="en-US" altLang="en-US" sz="2000" dirty="0"/>
              <a:t>, Demopolis Fm., Campanian,</a:t>
            </a:r>
          </a:p>
          <a:p>
            <a:pPr eaLnBrk="1" hangingPunct="1"/>
            <a:r>
              <a:rPr lang="en-US" altLang="en-US" sz="2000" dirty="0"/>
              <a:t>                 </a:t>
            </a:r>
            <a:r>
              <a:rPr lang="en-US" altLang="en-US" sz="2000" dirty="0" err="1"/>
              <a:t>Carr</a:t>
            </a:r>
            <a:r>
              <a:rPr lang="en-US" altLang="en-US" sz="2000" dirty="0"/>
              <a:t> et al</a:t>
            </a:r>
            <a:r>
              <a:rPr lang="en-US" altLang="en-US" sz="2000" dirty="0" smtClean="0"/>
              <a:t>. </a:t>
            </a:r>
            <a:r>
              <a:rPr lang="en-US" altLang="en-US" sz="2000" dirty="0"/>
              <a:t>2005</a:t>
            </a:r>
          </a:p>
          <a:p>
            <a:pPr eaLnBrk="1" hangingPunct="1"/>
            <a:r>
              <a:rPr lang="en-US" altLang="en-US" sz="2000" dirty="0"/>
              <a:t>            </a:t>
            </a:r>
            <a:r>
              <a:rPr lang="en-US" altLang="en-US" sz="2000" i="1" dirty="0" err="1"/>
              <a:t>Eotrachodon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orientalis</a:t>
            </a:r>
            <a:r>
              <a:rPr lang="en-US" altLang="en-US" sz="2000" i="1" dirty="0"/>
              <a:t>, </a:t>
            </a:r>
            <a:r>
              <a:rPr lang="en-US" altLang="en-US" sz="2000" dirty="0" err="1"/>
              <a:t>Mooreville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Fm</a:t>
            </a:r>
            <a:r>
              <a:rPr lang="en-US" altLang="en-US" sz="2000" dirty="0"/>
              <a:t>, Santonian,</a:t>
            </a:r>
          </a:p>
          <a:p>
            <a:pPr eaLnBrk="1" hangingPunct="1"/>
            <a:r>
              <a:rPr lang="en-US" altLang="en-US" sz="2000" dirty="0"/>
              <a:t>                  </a:t>
            </a:r>
            <a:r>
              <a:rPr lang="en-US" altLang="en-US" sz="2000" dirty="0" smtClean="0"/>
              <a:t>Prieto-</a:t>
            </a:r>
            <a:r>
              <a:rPr lang="en-US" altLang="en-US" sz="2000" dirty="0" err="1" smtClean="0"/>
              <a:t>Márquez</a:t>
            </a:r>
            <a:r>
              <a:rPr lang="en-US" altLang="en-US" sz="2000" i="1" dirty="0" smtClean="0"/>
              <a:t> </a:t>
            </a:r>
            <a:r>
              <a:rPr lang="en-US" altLang="en-US" sz="2000" dirty="0"/>
              <a:t>et al. 2015 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</a:rPr>
              <a:t>GA:</a:t>
            </a:r>
            <a:r>
              <a:rPr lang="en-US" altLang="en-US" sz="2000" dirty="0"/>
              <a:t>     </a:t>
            </a:r>
            <a:r>
              <a:rPr lang="en-US" altLang="en-US" sz="2000" dirty="0" err="1" smtClean="0"/>
              <a:t>Tyrannosaurida</a:t>
            </a:r>
            <a:r>
              <a:rPr lang="en-US" altLang="en-US" sz="2000" dirty="0" smtClean="0"/>
              <a:t>, </a:t>
            </a:r>
            <a:r>
              <a:rPr lang="en-US" altLang="en-US" sz="2000" dirty="0" err="1"/>
              <a:t>indet</a:t>
            </a:r>
            <a:r>
              <a:rPr lang="en-US" altLang="en-US" sz="2000" dirty="0"/>
              <a:t>., </a:t>
            </a:r>
          </a:p>
          <a:p>
            <a:pPr eaLnBrk="1" hangingPunct="1"/>
            <a:r>
              <a:rPr lang="en-US" altLang="en-US" sz="2000" dirty="0"/>
              <a:t>            cf. </a:t>
            </a:r>
            <a:r>
              <a:rPr lang="en-US" altLang="en-US" sz="2000" i="1" dirty="0" err="1"/>
              <a:t>Lophorothon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atopus</a:t>
            </a:r>
            <a:endParaRPr lang="en-US" altLang="en-US" sz="2000" i="1" dirty="0"/>
          </a:p>
          <a:p>
            <a:pPr eaLnBrk="1" hangingPunct="1"/>
            <a:r>
              <a:rPr lang="en-US" altLang="en-US" sz="2000" dirty="0"/>
              <a:t>            </a:t>
            </a:r>
            <a:r>
              <a:rPr lang="en-US" altLang="en-US" sz="2000" dirty="0" err="1"/>
              <a:t>Ornithomimosauridae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indet</a:t>
            </a:r>
            <a:r>
              <a:rPr lang="en-US" altLang="en-US" sz="2000" dirty="0"/>
              <a:t>.</a:t>
            </a:r>
          </a:p>
          <a:p>
            <a:pPr eaLnBrk="1" hangingPunct="1"/>
            <a:r>
              <a:rPr lang="en-US" altLang="en-US" sz="2000" dirty="0"/>
              <a:t>                  Blufftown Fm., Campanian, </a:t>
            </a:r>
            <a:r>
              <a:rPr lang="en-US" altLang="en-US" sz="2000" dirty="0" smtClean="0"/>
              <a:t>Schwimmer </a:t>
            </a:r>
            <a:r>
              <a:rPr lang="en-US" altLang="en-US" sz="2000" dirty="0"/>
              <a:t>et al. 1993</a:t>
            </a:r>
          </a:p>
          <a:p>
            <a:pPr eaLnBrk="1" hangingPunct="1"/>
            <a:r>
              <a:rPr lang="en-US" altLang="en-US" sz="2000" dirty="0">
                <a:solidFill>
                  <a:srgbClr val="FFFF66"/>
                </a:solidFill>
              </a:rPr>
              <a:t>SC:      </a:t>
            </a:r>
            <a:r>
              <a:rPr lang="en-US" altLang="en-US" sz="2000" dirty="0" err="1" smtClean="0"/>
              <a:t>Dromaeosauridae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indet</a:t>
            </a:r>
            <a:r>
              <a:rPr lang="en-US" altLang="en-US" sz="2000" dirty="0" smtClean="0"/>
              <a:t>.</a:t>
            </a:r>
            <a:endParaRPr lang="en-US" altLang="en-US" sz="2000" dirty="0"/>
          </a:p>
          <a:p>
            <a:pPr eaLnBrk="1" hangingPunct="1"/>
            <a:r>
              <a:rPr lang="en-US" altLang="en-US" sz="2000" dirty="0"/>
              <a:t>            </a:t>
            </a:r>
            <a:r>
              <a:rPr lang="en-US" altLang="en-US" sz="2000" dirty="0" err="1" smtClean="0"/>
              <a:t>Ornithomimosauria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indet</a:t>
            </a:r>
            <a:r>
              <a:rPr lang="en-US" altLang="en-US" sz="2000" dirty="0"/>
              <a:t>.</a:t>
            </a:r>
          </a:p>
          <a:p>
            <a:pPr eaLnBrk="1" hangingPunct="1"/>
            <a:r>
              <a:rPr lang="en-US" altLang="en-US" sz="2000" dirty="0"/>
              <a:t>            </a:t>
            </a:r>
            <a:r>
              <a:rPr lang="en-US" altLang="en-US" sz="2000" i="1" dirty="0" err="1"/>
              <a:t>Appalachiosaurus</a:t>
            </a:r>
            <a:r>
              <a:rPr lang="en-US" altLang="en-US" sz="2000" i="1" dirty="0"/>
              <a:t> </a:t>
            </a:r>
            <a:r>
              <a:rPr lang="en-US" altLang="en-US" sz="2000" i="1" dirty="0" err="1" smtClean="0"/>
              <a:t>montgomeriensis</a:t>
            </a:r>
            <a:endParaRPr lang="en-US" altLang="en-US" sz="2000" i="1" dirty="0"/>
          </a:p>
          <a:p>
            <a:pPr eaLnBrk="1" hangingPunct="1"/>
            <a:r>
              <a:rPr lang="en-US" altLang="en-US" sz="2000" dirty="0"/>
              <a:t>            </a:t>
            </a:r>
            <a:r>
              <a:rPr lang="en-US" altLang="en-US" sz="2000" dirty="0" err="1"/>
              <a:t>Hadrosauridae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indet</a:t>
            </a:r>
            <a:r>
              <a:rPr lang="en-US" altLang="en-US" sz="2000" dirty="0"/>
              <a:t>.</a:t>
            </a:r>
          </a:p>
          <a:p>
            <a:pPr eaLnBrk="1" hangingPunct="1"/>
            <a:r>
              <a:rPr lang="en-US" altLang="en-US" sz="2000" dirty="0"/>
              <a:t>                  Black Creek </a:t>
            </a:r>
            <a:r>
              <a:rPr lang="en-US" altLang="en-US" sz="2000" dirty="0" err="1" smtClean="0"/>
              <a:t>Gp</a:t>
            </a:r>
            <a:r>
              <a:rPr lang="en-US" altLang="en-US" sz="2000" dirty="0" smtClean="0"/>
              <a:t>., </a:t>
            </a:r>
            <a:r>
              <a:rPr lang="en-US" altLang="en-US" sz="2000" dirty="0"/>
              <a:t>Campanian, </a:t>
            </a:r>
            <a:r>
              <a:rPr lang="en-US" altLang="en-US" sz="2000" dirty="0" smtClean="0"/>
              <a:t>Schwimmer </a:t>
            </a:r>
            <a:r>
              <a:rPr lang="en-US" altLang="en-US" sz="2000" dirty="0"/>
              <a:t>et </a:t>
            </a:r>
            <a:r>
              <a:rPr lang="en-US" altLang="en-US" sz="2000" dirty="0" smtClean="0"/>
              <a:t>al. </a:t>
            </a:r>
            <a:r>
              <a:rPr lang="en-US" altLang="en-US" sz="2000" dirty="0"/>
              <a:t>2015</a:t>
            </a:r>
          </a:p>
          <a:p>
            <a:pPr eaLnBrk="1" hangingPunct="1"/>
            <a:r>
              <a:rPr lang="en-US" altLang="en-US" sz="2000" dirty="0">
                <a:solidFill>
                  <a:srgbClr val="FFFF66"/>
                </a:solidFill>
              </a:rPr>
              <a:t>MS:</a:t>
            </a:r>
            <a:r>
              <a:rPr lang="en-US" altLang="en-US" sz="2000" dirty="0"/>
              <a:t>      </a:t>
            </a:r>
            <a:r>
              <a:rPr lang="en-US" altLang="en-US" sz="2000" dirty="0" err="1"/>
              <a:t>Ceratopsidae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indet</a:t>
            </a:r>
            <a:r>
              <a:rPr lang="en-US" altLang="en-US" sz="2000" dirty="0"/>
              <a:t>., Owl Creek Fm., Maastrichtian,</a:t>
            </a:r>
          </a:p>
          <a:p>
            <a:pPr eaLnBrk="1" hangingPunct="1"/>
            <a:r>
              <a:rPr lang="en-US" altLang="en-US" sz="2000" dirty="0"/>
              <a:t>                 </a:t>
            </a:r>
            <a:r>
              <a:rPr lang="en-US" altLang="en-US" sz="2000" dirty="0" err="1"/>
              <a:t>Farke</a:t>
            </a:r>
            <a:r>
              <a:rPr lang="en-US" altLang="en-US" sz="2000" dirty="0"/>
              <a:t> and Phillips, 2017</a:t>
            </a:r>
          </a:p>
          <a:p>
            <a:pPr eaLnBrk="1" hangingPunct="1"/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50471" y="-483071"/>
            <a:ext cx="8976830" cy="723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FF66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00"/>
                </a:solidFill>
                <a:latin typeface="Times New Roman" pitchFamily="18" charset="0"/>
              </a:rPr>
              <a:t>            Southeastern dinosaur taxa arranged by age and geography</a:t>
            </a:r>
            <a:endParaRPr lang="en-US" alt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66FFCC"/>
                </a:solidFill>
                <a:latin typeface="Times New Roman" pitchFamily="18" charset="0"/>
              </a:rPr>
              <a:t>AGE    </a:t>
            </a:r>
            <a:r>
              <a:rPr lang="en-US" altLang="en-US" sz="1800" dirty="0">
                <a:solidFill>
                  <a:srgbClr val="66FFCC"/>
                </a:solidFill>
                <a:latin typeface="Times New Roman" pitchFamily="18" charset="0"/>
              </a:rPr>
              <a:t>       </a:t>
            </a:r>
            <a:r>
              <a:rPr lang="en-US" altLang="en-US" sz="1800" dirty="0" smtClean="0">
                <a:solidFill>
                  <a:srgbClr val="66FFCC"/>
                </a:solidFill>
                <a:latin typeface="Times New Roman" pitchFamily="18" charset="0"/>
              </a:rPr>
              <a:t>                      </a:t>
            </a:r>
            <a:r>
              <a:rPr lang="en-US" altLang="en-US" sz="2000" dirty="0">
                <a:solidFill>
                  <a:srgbClr val="66FFCC"/>
                </a:solidFill>
                <a:latin typeface="Times New Roman" pitchFamily="18" charset="0"/>
              </a:rPr>
              <a:t>Santonian              Campanian                 </a:t>
            </a:r>
            <a:r>
              <a:rPr lang="en-US" altLang="en-US" sz="2000" dirty="0" smtClean="0">
                <a:solidFill>
                  <a:srgbClr val="66FFCC"/>
                </a:solidFill>
                <a:latin typeface="Times New Roman" pitchFamily="18" charset="0"/>
              </a:rPr>
              <a:t>Maastrichtian</a:t>
            </a:r>
            <a:endParaRPr lang="en-US" altLang="en-US" sz="2000" b="1" dirty="0">
              <a:solidFill>
                <a:srgbClr val="66FF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66FFCC"/>
                </a:solidFill>
              </a:rPr>
              <a:t>                                       </a:t>
            </a:r>
            <a:r>
              <a:rPr lang="en-US" altLang="en-US" sz="1800" b="1" dirty="0" err="1" smtClean="0">
                <a:solidFill>
                  <a:srgbClr val="66FFCC"/>
                </a:solidFill>
              </a:rPr>
              <a:t>undiff</a:t>
            </a:r>
            <a:r>
              <a:rPr lang="en-US" altLang="en-US" sz="1800" b="1" dirty="0">
                <a:solidFill>
                  <a:srgbClr val="66FFCC"/>
                </a:solidFill>
              </a:rPr>
              <a:t>.        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    </a:t>
            </a:r>
            <a:r>
              <a:rPr lang="en-US" altLang="en-US" sz="1800" b="1" dirty="0">
                <a:solidFill>
                  <a:srgbClr val="66FFCC"/>
                </a:solidFill>
              </a:rPr>
              <a:t>E          M         L            E        M      L     </a:t>
            </a:r>
            <a:endParaRPr lang="en-US" altLang="en-US" sz="1800" b="1" u="sng" dirty="0">
              <a:solidFill>
                <a:srgbClr val="66FF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____________________________________________________________________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NC-SC  </a:t>
            </a:r>
            <a:r>
              <a:rPr lang="en-US" altLang="en-US" sz="1800" b="1" u="sng" dirty="0"/>
              <a:t> 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</a:t>
            </a:r>
            <a:r>
              <a:rPr lang="en-US" altLang="en-US" sz="1800" b="1" dirty="0">
                <a:solidFill>
                  <a:srgbClr val="66FFCC"/>
                </a:solidFill>
              </a:rPr>
              <a:t>Black Creek Fm.                            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               </a:t>
            </a:r>
            <a:r>
              <a:rPr lang="en-US" altLang="en-US" sz="1800" b="1" dirty="0">
                <a:solidFill>
                  <a:srgbClr val="66FFCC"/>
                </a:solidFill>
              </a:rPr>
              <a:t>X</a:t>
            </a:r>
            <a:r>
              <a:rPr lang="en-US" altLang="en-US" sz="1800" dirty="0">
                <a:solidFill>
                  <a:srgbClr val="66FFCC"/>
                </a:solidFill>
              </a:rPr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       </a:t>
            </a:r>
            <a:r>
              <a:rPr lang="en-US" altLang="en-US" sz="1800" i="1" dirty="0" err="1"/>
              <a:t>Hypsibema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crassicaudata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GA-AL-MS-TN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     </a:t>
            </a:r>
            <a:r>
              <a:rPr lang="en-US" altLang="en-US" sz="1800" b="1" dirty="0">
                <a:solidFill>
                  <a:srgbClr val="66FFCC"/>
                </a:solidFill>
              </a:rPr>
              <a:t>Eutaw Fm.  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                X</a:t>
            </a:r>
            <a:endParaRPr lang="en-US" altLang="en-US" sz="1800" b="1" dirty="0">
              <a:solidFill>
                <a:srgbClr val="66FF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1800" dirty="0" err="1"/>
              <a:t>Hadrosauridae</a:t>
            </a:r>
            <a:r>
              <a:rPr lang="en-US" altLang="en-US" sz="1800" dirty="0"/>
              <a:t>, gen. et sp. </a:t>
            </a:r>
            <a:r>
              <a:rPr lang="en-US" altLang="en-US" sz="1800" dirty="0" err="1"/>
              <a:t>Indet</a:t>
            </a:r>
            <a:r>
              <a:rPr lang="en-US" altLang="en-US" sz="1800" dirty="0"/>
              <a:t>.      </a:t>
            </a:r>
            <a:endParaRPr lang="en-US" altLang="en-US" sz="1800" b="1" dirty="0">
              <a:solidFill>
                <a:srgbClr val="66FF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</a:t>
            </a:r>
            <a:r>
              <a:rPr lang="en-US" altLang="en-US" sz="1800" b="1" dirty="0" err="1">
                <a:solidFill>
                  <a:srgbClr val="66FFCC"/>
                </a:solidFill>
              </a:rPr>
              <a:t>Mooreville</a:t>
            </a:r>
            <a:r>
              <a:rPr lang="en-US" altLang="en-US" sz="1800" b="1" dirty="0">
                <a:solidFill>
                  <a:srgbClr val="66FFCC"/>
                </a:solidFill>
              </a:rPr>
              <a:t> Fm.         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? </a:t>
            </a:r>
            <a:r>
              <a:rPr lang="en-US" altLang="en-US" sz="1800" b="1" dirty="0">
                <a:solidFill>
                  <a:srgbClr val="66FFCC"/>
                </a:solidFill>
              </a:rPr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</a:t>
            </a:r>
            <a:r>
              <a:rPr lang="en-US" altLang="en-US" sz="1800" i="1" dirty="0" err="1"/>
              <a:t>Lophorhothon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atopus</a:t>
            </a:r>
            <a:r>
              <a:rPr lang="en-US" altLang="en-US" sz="1800" i="1" dirty="0"/>
              <a:t>               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</a:t>
            </a:r>
            <a:r>
              <a:rPr lang="en-US" altLang="en-US" sz="1800" dirty="0" err="1"/>
              <a:t>Hadrosauridae</a:t>
            </a:r>
            <a:r>
              <a:rPr lang="en-US" altLang="en-US" sz="1800" dirty="0"/>
              <a:t>, gen et sp. </a:t>
            </a:r>
            <a:r>
              <a:rPr lang="en-US" altLang="en-US" sz="1800" dirty="0" err="1"/>
              <a:t>Indet</a:t>
            </a:r>
            <a:r>
              <a:rPr lang="en-US" altLang="en-US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</a:t>
            </a:r>
            <a:r>
              <a:rPr lang="en-US" altLang="en-US" sz="1800" dirty="0" err="1"/>
              <a:t>Ornithomimisauridae</a:t>
            </a:r>
            <a:r>
              <a:rPr lang="en-US" altLang="en-US" sz="1800" dirty="0"/>
              <a:t>, gen. et sp. </a:t>
            </a:r>
            <a:r>
              <a:rPr lang="en-US" altLang="en-US" sz="1800" dirty="0" err="1"/>
              <a:t>Indet</a:t>
            </a:r>
            <a:r>
              <a:rPr lang="en-US" altLang="en-US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cf. </a:t>
            </a:r>
            <a:r>
              <a:rPr lang="en-US" altLang="en-US" sz="1800" i="1" dirty="0" err="1"/>
              <a:t>Saurornitholestes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langstoni</a:t>
            </a:r>
            <a:endParaRPr lang="en-US" altLang="en-US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66FFCC"/>
                </a:solidFill>
              </a:rPr>
              <a:t>      Demopolis Fm.                                    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                  </a:t>
            </a:r>
            <a:r>
              <a:rPr lang="en-US" altLang="en-US" sz="1800" b="1" dirty="0">
                <a:solidFill>
                  <a:srgbClr val="66FFCC"/>
                </a:solidFill>
              </a:rPr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66FFCC"/>
                </a:solidFill>
              </a:rPr>
              <a:t>         </a:t>
            </a:r>
            <a:r>
              <a:rPr lang="en-US" altLang="en-US" sz="1800" i="1" dirty="0" err="1"/>
              <a:t>Appalachiosaurus</a:t>
            </a:r>
            <a:r>
              <a:rPr lang="en-US" altLang="en-US" sz="1800" i="1" dirty="0"/>
              <a:t> </a:t>
            </a:r>
            <a:r>
              <a:rPr lang="en-US" altLang="en-US" sz="1800" i="1" dirty="0" err="1" smtClean="0"/>
              <a:t>montgomeriensis</a:t>
            </a:r>
            <a:endParaRPr lang="en-US" altLang="en-US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     </a:t>
            </a:r>
            <a:r>
              <a:rPr lang="en-US" altLang="en-US" sz="1800" b="1" dirty="0">
                <a:solidFill>
                  <a:srgbClr val="66FFCC"/>
                </a:solidFill>
              </a:rPr>
              <a:t>Coon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Creek </a:t>
            </a:r>
            <a:r>
              <a:rPr lang="en-US" altLang="en-US" sz="1800" b="1" dirty="0">
                <a:solidFill>
                  <a:srgbClr val="66FFCC"/>
                </a:solidFill>
              </a:rPr>
              <a:t>Fm.                                  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           </a:t>
            </a:r>
            <a:r>
              <a:rPr lang="en-US" altLang="en-US" sz="1800" b="1" dirty="0">
                <a:solidFill>
                  <a:srgbClr val="66FFCC"/>
                </a:solidFill>
              </a:rPr>
              <a:t>X</a:t>
            </a:r>
            <a:r>
              <a:rPr lang="en-US" altLang="en-US" sz="1800" i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          </a:t>
            </a:r>
            <a:r>
              <a:rPr lang="en-US" altLang="en-US" sz="1800" i="1" dirty="0" err="1"/>
              <a:t>Hadrosauroiodea</a:t>
            </a:r>
            <a:r>
              <a:rPr lang="en-US" altLang="en-US" sz="1800" i="1" dirty="0"/>
              <a:t>, gen. et sp. </a:t>
            </a:r>
            <a:r>
              <a:rPr lang="en-US" altLang="en-US" sz="1800" i="1" dirty="0" err="1"/>
              <a:t>Indet</a:t>
            </a:r>
            <a:r>
              <a:rPr lang="en-US" altLang="en-US" sz="1800" i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rgbClr val="66FFCC"/>
                </a:solidFill>
              </a:rPr>
              <a:t>     </a:t>
            </a:r>
            <a:r>
              <a:rPr lang="en-US" altLang="en-US" sz="1800" b="1" dirty="0">
                <a:solidFill>
                  <a:srgbClr val="66FFCC"/>
                </a:solidFill>
              </a:rPr>
              <a:t>Ripley Fm.                                                                                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          </a:t>
            </a:r>
            <a:r>
              <a:rPr lang="en-US" altLang="en-US" sz="1800" b="1" dirty="0">
                <a:solidFill>
                  <a:srgbClr val="66FFCC"/>
                </a:solidFill>
              </a:rPr>
              <a:t>X</a:t>
            </a:r>
            <a:r>
              <a:rPr lang="en-US" altLang="en-US" sz="1800" i="1" dirty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          </a:t>
            </a:r>
            <a:r>
              <a:rPr lang="en-US" altLang="en-US" sz="1800" i="1" dirty="0" err="1"/>
              <a:t>Hadroauroidea</a:t>
            </a:r>
            <a:r>
              <a:rPr lang="en-US" altLang="en-US" sz="1800" i="1" dirty="0"/>
              <a:t>, gen. et sp. </a:t>
            </a:r>
            <a:r>
              <a:rPr lang="en-US" altLang="en-US" sz="1800" i="1" dirty="0" err="1"/>
              <a:t>Indet</a:t>
            </a:r>
            <a:r>
              <a:rPr lang="en-US" altLang="en-US" sz="1800" i="1" dirty="0"/>
              <a:t>.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</a:t>
            </a:r>
            <a:r>
              <a:rPr lang="en-US" altLang="en-US" sz="1800" dirty="0" smtClean="0"/>
              <a:t>   </a:t>
            </a:r>
            <a:r>
              <a:rPr lang="en-US" altLang="en-US" sz="1800" b="1" dirty="0">
                <a:solidFill>
                  <a:srgbClr val="66FFCC"/>
                </a:solidFill>
              </a:rPr>
              <a:t>Owl Creek Fm.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</a:t>
            </a:r>
            <a:r>
              <a:rPr lang="en-US" altLang="en-US" sz="1800" dirty="0" err="1"/>
              <a:t>Neoceratopsia</a:t>
            </a:r>
            <a:r>
              <a:rPr lang="en-US" altLang="en-US" sz="1800" dirty="0"/>
              <a:t>, gen. et sp. </a:t>
            </a:r>
            <a:r>
              <a:rPr lang="en-US" altLang="en-US" sz="1800" dirty="0" err="1"/>
              <a:t>Indet</a:t>
            </a:r>
            <a:r>
              <a:rPr lang="en-US" altLang="en-US" sz="1800" dirty="0"/>
              <a:t>.                                                         </a:t>
            </a:r>
            <a:r>
              <a:rPr lang="en-US" altLang="en-US" sz="1800" dirty="0" smtClean="0"/>
              <a:t>      </a:t>
            </a:r>
            <a:r>
              <a:rPr lang="en-US" altLang="en-US" sz="1800" b="1" dirty="0" smtClean="0">
                <a:solidFill>
                  <a:srgbClr val="66FFCC"/>
                </a:solidFill>
              </a:rPr>
              <a:t>X</a:t>
            </a:r>
            <a:endParaRPr lang="en-US" altLang="en-US" sz="1800" b="1" dirty="0">
              <a:solidFill>
                <a:srgbClr val="66FF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666" y="104172"/>
            <a:ext cx="814761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First dinosaur fossils reported from Tennessee, Coon Cr. Fm.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Campanian, SW TN, Bryan et al. 1991</a:t>
            </a:r>
          </a:p>
          <a:p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8" y="1025827"/>
            <a:ext cx="6173724" cy="520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3383" y="4971072"/>
            <a:ext cx="27206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Bryan, J.R., Frederick, D.L.,</a:t>
            </a:r>
          </a:p>
          <a:p>
            <a:r>
              <a:rPr lang="en-US" sz="1600" dirty="0" smtClean="0"/>
              <a:t>Schwimmer, D.R., and </a:t>
            </a:r>
          </a:p>
          <a:p>
            <a:r>
              <a:rPr lang="en-US" sz="1600" dirty="0" err="1" smtClean="0"/>
              <a:t>Siesser</a:t>
            </a:r>
            <a:r>
              <a:rPr lang="en-US" sz="1600" dirty="0" smtClean="0"/>
              <a:t>, W.G., 1991, </a:t>
            </a:r>
            <a:r>
              <a:rPr lang="en-US" sz="1600" i="1" dirty="0" smtClean="0"/>
              <a:t>Jour.</a:t>
            </a:r>
          </a:p>
          <a:p>
            <a:r>
              <a:rPr lang="en-US" sz="1600" i="1" dirty="0" smtClean="0"/>
              <a:t>Paleo., </a:t>
            </a:r>
            <a:r>
              <a:rPr lang="en-US" sz="1600" dirty="0" smtClean="0"/>
              <a:t>65(4): 696-697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29205" y="6227709"/>
            <a:ext cx="3829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Hadrosauridae</a:t>
            </a:r>
            <a:r>
              <a:rPr lang="en-US" sz="2000" dirty="0" smtClean="0"/>
              <a:t>, gen. et sp. </a:t>
            </a:r>
            <a:r>
              <a:rPr lang="en-US" sz="2000" dirty="0" err="1" smtClean="0"/>
              <a:t>indet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3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adrosaur pl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24" y="799182"/>
            <a:ext cx="4128938" cy="520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7"/>
          <p:cNvSpPr>
            <a:spLocks noGrp="1" noChangeArrowheads="1"/>
          </p:cNvSpPr>
          <p:nvPr>
            <p:ph type="title"/>
          </p:nvPr>
        </p:nvSpPr>
        <p:spPr>
          <a:xfrm>
            <a:off x="299977" y="304658"/>
            <a:ext cx="8844023" cy="838200"/>
          </a:xfrm>
        </p:spPr>
        <p:txBody>
          <a:bodyPr/>
          <a:lstStyle/>
          <a:p>
            <a:r>
              <a:rPr lang="en-US" altLang="en-US" sz="2400" dirty="0" smtClean="0">
                <a:solidFill>
                  <a:srgbClr val="FFFF66"/>
                </a:solidFill>
              </a:rPr>
              <a:t> </a:t>
            </a:r>
            <a:r>
              <a:rPr lang="en-US" altLang="en-US" sz="2400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>First dinosaurs reported from Georgia, </a:t>
            </a:r>
            <a:r>
              <a:rPr lang="en-US" altLang="en-US" sz="2400" dirty="0">
                <a:solidFill>
                  <a:srgbClr val="FFFF00"/>
                </a:solidFill>
                <a:latin typeface="Constantia" panose="02030602050306030303" pitchFamily="18" charset="0"/>
              </a:rPr>
              <a:t>Blufftown Fm., W. GA</a:t>
            </a:r>
            <a:r>
              <a:rPr lang="en-US" altLang="en-US" sz="2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,</a:t>
            </a:r>
            <a:br>
              <a:rPr lang="en-US" altLang="en-US" sz="2400" dirty="0" smtClean="0">
                <a:solidFill>
                  <a:srgbClr val="FFFF00"/>
                </a:solidFill>
                <a:latin typeface="Constantia" panose="02030602050306030303" pitchFamily="18" charset="0"/>
              </a:rPr>
            </a:br>
            <a:r>
              <a:rPr lang="en-US" altLang="en-US" sz="2400" dirty="0">
                <a:solidFill>
                  <a:srgbClr val="FFFF00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2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  </a:t>
            </a:r>
            <a:r>
              <a:rPr lang="en-US" altLang="en-US" sz="2400" dirty="0">
                <a:solidFill>
                  <a:srgbClr val="FFFF00"/>
                </a:solidFill>
                <a:latin typeface="Constantia" panose="02030602050306030303" pitchFamily="18" charset="0"/>
              </a:rPr>
              <a:t>E. </a:t>
            </a:r>
            <a:r>
              <a:rPr lang="en-US" altLang="en-US" sz="24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AL, </a:t>
            </a:r>
            <a:r>
              <a:rPr lang="en-US" altLang="en-US" sz="2400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>Schwimmer et al., 1993</a:t>
            </a:r>
            <a:br>
              <a:rPr lang="en-US" altLang="en-US" sz="2400" dirty="0" smtClean="0">
                <a:solidFill>
                  <a:srgbClr val="FFFF66"/>
                </a:solidFill>
                <a:latin typeface="Constantia" panose="02030602050306030303" pitchFamily="18" charset="0"/>
              </a:rPr>
            </a:br>
            <a:r>
              <a:rPr lang="en-US" altLang="en-US" sz="1800" b="1" dirty="0" smtClean="0">
                <a:solidFill>
                  <a:srgbClr val="FF9933"/>
                </a:solidFill>
              </a:rPr>
              <a:t>         </a:t>
            </a:r>
            <a:endParaRPr lang="en-US" altLang="en-US" sz="2000" dirty="0" smtClean="0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99" y="399666"/>
            <a:ext cx="2867450" cy="469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61" y="6033451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Hadrosauridae</a:t>
            </a:r>
            <a:r>
              <a:rPr lang="en-US" sz="1800" dirty="0" smtClean="0"/>
              <a:t>, cf. </a:t>
            </a:r>
            <a:r>
              <a:rPr lang="en-US" sz="1800" i="1" dirty="0" err="1" smtClean="0"/>
              <a:t>Lophorhothon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atopus</a:t>
            </a:r>
            <a:endParaRPr lang="en-US" sz="1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908380" y="5197372"/>
            <a:ext cx="399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Tyrannosauridae</a:t>
            </a:r>
            <a:r>
              <a:rPr lang="en-US" sz="1800" dirty="0" smtClean="0"/>
              <a:t>, </a:t>
            </a:r>
            <a:r>
              <a:rPr lang="en-US" sz="1800" i="1" dirty="0" smtClean="0"/>
              <a:t>Albertosaurus </a:t>
            </a:r>
            <a:r>
              <a:rPr lang="en-US" sz="1800" i="1" dirty="0" err="1" smtClean="0"/>
              <a:t>sp</a:t>
            </a:r>
            <a:r>
              <a:rPr lang="en-US" sz="1800" i="1" dirty="0" smtClean="0"/>
              <a:t>?</a:t>
            </a:r>
            <a:endParaRPr lang="en-US" sz="1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91925" y="5802618"/>
            <a:ext cx="4424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Schwimmer, D.R., Williams, G.D., ,Dobie, J.L.  and </a:t>
            </a:r>
            <a:r>
              <a:rPr lang="en-US" sz="1600" dirty="0" err="1" smtClean="0"/>
              <a:t>Siesser</a:t>
            </a:r>
            <a:r>
              <a:rPr lang="en-US" sz="1600" dirty="0" smtClean="0"/>
              <a:t>, W.G., 1993. </a:t>
            </a:r>
            <a:r>
              <a:rPr lang="en-US" sz="1600" i="1" dirty="0" smtClean="0"/>
              <a:t>Jour. Paleo</a:t>
            </a:r>
            <a:r>
              <a:rPr lang="en-US" sz="1600" dirty="0" smtClean="0"/>
              <a:t>. 67(2):</a:t>
            </a:r>
          </a:p>
          <a:p>
            <a:r>
              <a:rPr lang="en-US" sz="1600" dirty="0" smtClean="0"/>
              <a:t>288-296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velociraptor too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86"/>
            <a:ext cx="4139463" cy="5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5153588" y="478420"/>
            <a:ext cx="4032819" cy="3124200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>First dromaeosaur fossil report:</a:t>
            </a:r>
            <a:br>
              <a:rPr lang="en-US" altLang="en-US" sz="2400" dirty="0" smtClean="0">
                <a:solidFill>
                  <a:srgbClr val="FFFF66"/>
                </a:solidFill>
                <a:latin typeface="Constantia" panose="02030602050306030303" pitchFamily="18" charset="0"/>
              </a:rPr>
            </a:br>
            <a:r>
              <a:rPr lang="en-US" altLang="en-US" sz="2400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/>
            </a:r>
            <a:br>
              <a:rPr lang="en-US" altLang="en-US" sz="2400" dirty="0" smtClean="0">
                <a:solidFill>
                  <a:srgbClr val="FFFF66"/>
                </a:solidFill>
                <a:latin typeface="Constantia" panose="02030602050306030303" pitchFamily="18" charset="0"/>
              </a:rPr>
            </a:br>
            <a:r>
              <a:rPr lang="en-US" altLang="en-US" sz="2000" dirty="0" err="1" smtClean="0">
                <a:solidFill>
                  <a:srgbClr val="FFFF66"/>
                </a:solidFill>
                <a:latin typeface="Constantia" panose="02030602050306030303" pitchFamily="18" charset="0"/>
              </a:rPr>
              <a:t>Velociraptorinae</a:t>
            </a:r>
            <a:r>
              <a:rPr lang="en-US" altLang="en-US" sz="2000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> cf. </a:t>
            </a:r>
            <a:r>
              <a:rPr lang="en-US" altLang="en-US" sz="2000" i="1" dirty="0" err="1" smtClean="0">
                <a:solidFill>
                  <a:srgbClr val="FFFF66"/>
                </a:solidFill>
                <a:latin typeface="Constantia" panose="02030602050306030303" pitchFamily="18" charset="0"/>
              </a:rPr>
              <a:t>Saurornitholestes</a:t>
            </a:r>
            <a:r>
              <a:rPr lang="en-US" altLang="en-US" sz="2000" i="1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FF66"/>
                </a:solidFill>
                <a:latin typeface="Constantia" panose="02030602050306030303" pitchFamily="18" charset="0"/>
              </a:rPr>
              <a:t>langstoni</a:t>
            </a:r>
            <a:r>
              <a:rPr lang="en-US" altLang="en-US" sz="2000" dirty="0" err="1" smtClean="0">
                <a:solidFill>
                  <a:srgbClr val="FFFF66"/>
                </a:solidFill>
                <a:latin typeface="Constantia" panose="02030602050306030303" pitchFamily="18" charset="0"/>
              </a:rPr>
              <a:t>,Mooreville</a:t>
            </a:r>
            <a:r>
              <a:rPr lang="en-US" altLang="en-US" sz="2000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> Fm., AL</a:t>
            </a:r>
            <a:br>
              <a:rPr lang="en-US" altLang="en-US" sz="2000" dirty="0" smtClean="0">
                <a:solidFill>
                  <a:srgbClr val="FFFF66"/>
                </a:solidFill>
                <a:latin typeface="Constantia" panose="02030602050306030303" pitchFamily="18" charset="0"/>
              </a:rPr>
            </a:br>
            <a:r>
              <a:rPr lang="en-US" altLang="en-US" sz="2000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>(early Campanian),</a:t>
            </a:r>
            <a:br>
              <a:rPr lang="en-US" altLang="en-US" sz="2000" dirty="0" smtClean="0">
                <a:solidFill>
                  <a:srgbClr val="FFFF66"/>
                </a:solidFill>
                <a:latin typeface="Constantia" panose="02030602050306030303" pitchFamily="18" charset="0"/>
              </a:rPr>
            </a:br>
            <a:r>
              <a:rPr lang="en-US" altLang="en-US" sz="2000" dirty="0">
                <a:solidFill>
                  <a:srgbClr val="FFFF66"/>
                </a:solidFill>
                <a:latin typeface="Constantia" panose="02030602050306030303" pitchFamily="18" charset="0"/>
              </a:rPr>
              <a:t/>
            </a:r>
            <a:br>
              <a:rPr lang="en-US" altLang="en-US" sz="2000" dirty="0">
                <a:solidFill>
                  <a:srgbClr val="FFFF66"/>
                </a:solidFill>
                <a:latin typeface="Constantia" panose="02030602050306030303" pitchFamily="18" charset="0"/>
              </a:rPr>
            </a:br>
            <a:r>
              <a:rPr lang="en-US" altLang="en-US" sz="2000" dirty="0" smtClean="0">
                <a:solidFill>
                  <a:srgbClr val="FFFF66"/>
                </a:solidFill>
                <a:latin typeface="Constantia" panose="02030602050306030303" pitchFamily="18" charset="0"/>
              </a:rPr>
              <a:t>Kiernan and Schwimmer, 2004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33607" y="5876918"/>
            <a:ext cx="3310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Kiernan, C. and Schwimmer, D.R.,</a:t>
            </a:r>
          </a:p>
          <a:p>
            <a:r>
              <a:rPr lang="en-US" sz="1600" dirty="0" smtClean="0"/>
              <a:t>2004. </a:t>
            </a:r>
            <a:r>
              <a:rPr lang="en-US" sz="1600" i="1" dirty="0" smtClean="0"/>
              <a:t>The Mosasaur</a:t>
            </a:r>
            <a:r>
              <a:rPr lang="en-US" sz="1600" dirty="0" smtClean="0"/>
              <a:t>, 7: 89-93</a:t>
            </a:r>
            <a:endParaRPr lang="en-US" sz="1600" dirty="0"/>
          </a:p>
        </p:txBody>
      </p:sp>
      <p:pic>
        <p:nvPicPr>
          <p:cNvPr id="5" name="Picture 8" descr="File03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4"/>
          <a:stretch>
            <a:fillRect/>
          </a:stretch>
        </p:blipFill>
        <p:spPr bwMode="auto">
          <a:xfrm>
            <a:off x="4278358" y="3721161"/>
            <a:ext cx="4690923" cy="205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lement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</TotalTime>
  <Words>1134</Words>
  <Application>Microsoft Office PowerPoint</Application>
  <PresentationFormat>On-screen Show (4:3)</PresentationFormat>
  <Paragraphs>175</Paragraphs>
  <Slides>30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Elemental</vt:lpstr>
      <vt:lpstr>1_Elemental</vt:lpstr>
      <vt:lpstr>PowerPoint Presentation</vt:lpstr>
      <vt:lpstr>PowerPoint Presentation</vt:lpstr>
      <vt:lpstr>PowerPoint Presentation</vt:lpstr>
      <vt:lpstr>Lophorhothon atopus, holotype skull reconstruction (Langston, 1960). Current update on a new specimen is in press (Gates, T. and Lamb, J.,  2021)</vt:lpstr>
      <vt:lpstr>PowerPoint Presentation</vt:lpstr>
      <vt:lpstr>PowerPoint Presentation</vt:lpstr>
      <vt:lpstr>PowerPoint Presentation</vt:lpstr>
      <vt:lpstr> First dinosaurs reported from Georgia, Blufftown Fm., W. GA,    E. AL, Schwimmer et al., 1993          </vt:lpstr>
      <vt:lpstr>First dromaeosaur fossil report:  Velociraptorinae cf. Saurornitholestes langstoni,Mooreville Fm., AL (early Campanian),  Kiernan and Schwimmer, 2004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theropod pedal phalanx, McShan Fm. (Santonian), MS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Columbus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csu</dc:creator>
  <cp:lastModifiedBy>David Schwimmer</cp:lastModifiedBy>
  <cp:revision>91</cp:revision>
  <dcterms:created xsi:type="dcterms:W3CDTF">2004-02-02T21:55:14Z</dcterms:created>
  <dcterms:modified xsi:type="dcterms:W3CDTF">2021-03-31T19:49:12Z</dcterms:modified>
</cp:coreProperties>
</file>