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Libre Franklin"/>
      <p:regular r:id="rId25"/>
      <p:bold r:id="rId26"/>
      <p:italic r:id="rId27"/>
      <p:boldItalic r:id="rId28"/>
    </p:embeddedFont>
    <p:embeddedFont>
      <p:font typeface="Proxima Nov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1UkXhqeWsndG0HCea5UnAJeJS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41BE5C-D575-41B0-B173-58F181C4BB8F}">
  <a:tblStyle styleId="{3941BE5C-D575-41B0-B173-58F181C4BB8F}" styleName="Table_0">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1F3"/>
          </a:solidFill>
        </a:fill>
      </a:tcStyle>
    </a:wholeTbl>
    <a:band1H>
      <a:tcTxStyle/>
      <a:tcStyle>
        <a:fill>
          <a:solidFill>
            <a:srgbClr val="DEE1E5"/>
          </a:solidFill>
        </a:fill>
      </a:tcStyle>
    </a:band1H>
    <a:band2H>
      <a:tcTxStyle/>
    </a:band2H>
    <a:band1V>
      <a:tcTxStyle/>
      <a:tcStyle>
        <a:fill>
          <a:solidFill>
            <a:srgbClr val="DEE1E5"/>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bold.fntdata"/><Relationship Id="rId25" Type="http://schemas.openxmlformats.org/officeDocument/2006/relationships/font" Target="fonts/LibreFranklin-regular.fntdata"/><Relationship Id="rId28" Type="http://schemas.openxmlformats.org/officeDocument/2006/relationships/font" Target="fonts/LibreFranklin-boldItalic.fntdata"/><Relationship Id="rId27" Type="http://schemas.openxmlformats.org/officeDocument/2006/relationships/font" Target="fonts/LibreFranklin-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af54e036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caf54e03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af54e0366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caf54e0366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ce6eb304e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ce6eb304e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cce6eb304e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af54e0366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af54e0366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caf54e0366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610beba3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610beba3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c610beba3b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8"/>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8"/>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262626"/>
              </a:buClr>
              <a:buSzPts val="8000"/>
              <a:buFont typeface="Bookman Old Style"/>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18"/>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rt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rtl="0" algn="ctr">
              <a:lnSpc>
                <a:spcPct val="100000"/>
              </a:lnSpc>
              <a:spcBef>
                <a:spcPts val="200"/>
              </a:spcBef>
              <a:spcAft>
                <a:spcPts val="0"/>
              </a:spcAft>
              <a:buClr>
                <a:srgbClr val="3F3F3F"/>
              </a:buClr>
              <a:buSzPts val="2400"/>
              <a:buNone/>
              <a:defRPr sz="2400"/>
            </a:lvl2pPr>
            <a:lvl3pPr lvl="2" rtl="0" algn="ctr">
              <a:lnSpc>
                <a:spcPct val="100000"/>
              </a:lnSpc>
              <a:spcBef>
                <a:spcPts val="400"/>
              </a:spcBef>
              <a:spcAft>
                <a:spcPts val="0"/>
              </a:spcAft>
              <a:buClr>
                <a:srgbClr val="3F3F3F"/>
              </a:buClr>
              <a:buSzPts val="2400"/>
              <a:buNone/>
              <a:defRPr sz="2400"/>
            </a:lvl3pPr>
            <a:lvl4pPr lvl="3" rtl="0" algn="ctr">
              <a:lnSpc>
                <a:spcPct val="100000"/>
              </a:lnSpc>
              <a:spcBef>
                <a:spcPts val="400"/>
              </a:spcBef>
              <a:spcAft>
                <a:spcPts val="0"/>
              </a:spcAft>
              <a:buClr>
                <a:srgbClr val="3F3F3F"/>
              </a:buClr>
              <a:buSzPts val="2000"/>
              <a:buNone/>
              <a:defRPr sz="2000"/>
            </a:lvl4pPr>
            <a:lvl5pPr lvl="4" rtl="0" algn="ctr">
              <a:lnSpc>
                <a:spcPct val="100000"/>
              </a:lnSpc>
              <a:spcBef>
                <a:spcPts val="400"/>
              </a:spcBef>
              <a:spcAft>
                <a:spcPts val="0"/>
              </a:spcAft>
              <a:buClr>
                <a:srgbClr val="3F3F3F"/>
              </a:buClr>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cxnSp>
        <p:nvCxnSpPr>
          <p:cNvPr id="21" name="Google Shape;21;p18"/>
          <p:cNvCxnSpPr/>
          <p:nvPr/>
        </p:nvCxnSpPr>
        <p:spPr>
          <a:xfrm>
            <a:off x="1207658" y="4474741"/>
            <a:ext cx="9875400" cy="0"/>
          </a:xfrm>
          <a:prstGeom prst="straightConnector1">
            <a:avLst/>
          </a:prstGeom>
          <a:noFill/>
          <a:ln cap="flat" cmpd="sng" w="12700">
            <a:solidFill>
              <a:srgbClr val="3F3F3F"/>
            </a:solidFill>
            <a:prstDash val="solid"/>
            <a:round/>
            <a:headEnd len="sm" w="sm" type="none"/>
            <a:tailEnd len="sm" w="sm" type="none"/>
          </a:ln>
        </p:spPr>
      </p:cxnSp>
      <p:sp>
        <p:nvSpPr>
          <p:cNvPr id="22" name="Google Shape;22;p18"/>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18"/>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 name="Google Shape;24;p18"/>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2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27"/>
          <p:cNvSpPr txBox="1"/>
          <p:nvPr>
            <p:ph idx="1" type="body"/>
          </p:nvPr>
        </p:nvSpPr>
        <p:spPr>
          <a:xfrm rot="5400000">
            <a:off x="4246080" y="-1040599"/>
            <a:ext cx="3760800" cy="10058400"/>
          </a:xfrm>
          <a:prstGeom prst="rect">
            <a:avLst/>
          </a:prstGeom>
          <a:noFill/>
          <a:ln>
            <a:noFill/>
          </a:ln>
        </p:spPr>
        <p:txBody>
          <a:bodyPr anchorCtr="0" anchor="t" bIns="0" lIns="45700" spcFirstLastPara="1" rIns="45700" wrap="square" tIns="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84" name="Google Shape;84;p27"/>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27"/>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27"/>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7" name="Shape 87"/>
        <p:cNvGrpSpPr/>
        <p:nvPr/>
      </p:nvGrpSpPr>
      <p:grpSpPr>
        <a:xfrm>
          <a:off x="0" y="0"/>
          <a:ext cx="0" cy="0"/>
          <a:chOff x="0" y="0"/>
          <a:chExt cx="0" cy="0"/>
        </a:xfrm>
      </p:grpSpPr>
      <p:sp>
        <p:nvSpPr>
          <p:cNvPr id="88" name="Google Shape;88;p28"/>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8"/>
          <p:cNvSpPr txBox="1"/>
          <p:nvPr>
            <p:ph type="title"/>
          </p:nvPr>
        </p:nvSpPr>
        <p:spPr>
          <a:xfrm rot="5400000">
            <a:off x="7159350" y="1977852"/>
            <a:ext cx="5760000" cy="26289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28"/>
          <p:cNvSpPr txBox="1"/>
          <p:nvPr>
            <p:ph idx="1" type="body"/>
          </p:nvPr>
        </p:nvSpPr>
        <p:spPr>
          <a:xfrm rot="5400000">
            <a:off x="1825350" y="-574848"/>
            <a:ext cx="5760000" cy="7734300"/>
          </a:xfrm>
          <a:prstGeom prst="rect">
            <a:avLst/>
          </a:prstGeom>
          <a:noFill/>
          <a:ln>
            <a:noFill/>
          </a:ln>
        </p:spPr>
        <p:txBody>
          <a:bodyPr anchorCtr="0" anchor="t" bIns="0" lIns="45700" spcFirstLastPara="1" rIns="45700" wrap="square" tIns="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91" name="Google Shape;91;p28"/>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28"/>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8"/>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19"/>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28" name="Google Shape;28;p19"/>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19"/>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19"/>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20"/>
          <p:cNvSpPr txBox="1"/>
          <p:nvPr>
            <p:ph idx="1" type="body"/>
          </p:nvPr>
        </p:nvSpPr>
        <p:spPr>
          <a:xfrm>
            <a:off x="1097280" y="2120900"/>
            <a:ext cx="4639800" cy="37482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4" name="Google Shape;34;p20"/>
          <p:cNvSpPr txBox="1"/>
          <p:nvPr>
            <p:ph idx="2" type="body"/>
          </p:nvPr>
        </p:nvSpPr>
        <p:spPr>
          <a:xfrm>
            <a:off x="6515944" y="2120900"/>
            <a:ext cx="4639800" cy="37482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5" name="Google Shape;35;p20"/>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20"/>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 name="Google Shape;37;p20"/>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8" name="Shape 38"/>
        <p:cNvGrpSpPr/>
        <p:nvPr/>
      </p:nvGrpSpPr>
      <p:grpSpPr>
        <a:xfrm>
          <a:off x="0" y="0"/>
          <a:ext cx="0" cy="0"/>
          <a:chOff x="0" y="0"/>
          <a:chExt cx="0" cy="0"/>
        </a:xfrm>
      </p:grpSpPr>
      <p:sp>
        <p:nvSpPr>
          <p:cNvPr id="39" name="Google Shape;39;p21"/>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1"/>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21"/>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21"/>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3" name="Shape 43"/>
        <p:cNvGrpSpPr/>
        <p:nvPr/>
      </p:nvGrpSpPr>
      <p:grpSpPr>
        <a:xfrm>
          <a:off x="0" y="0"/>
          <a:ext cx="0" cy="0"/>
          <a:chOff x="0" y="0"/>
          <a:chExt cx="0" cy="0"/>
        </a:xfrm>
      </p:grpSpPr>
      <p:sp>
        <p:nvSpPr>
          <p:cNvPr id="44" name="Google Shape;44;p22"/>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2"/>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262626"/>
              </a:buClr>
              <a:buSzPts val="8000"/>
              <a:buFont typeface="Bookman Old Style"/>
              <a:buNone/>
              <a:defRPr b="0"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 name="Google Shape;46;p22"/>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indent="-228600" lvl="1" marL="914400" rtl="0" algn="l">
              <a:lnSpc>
                <a:spcPct val="100000"/>
              </a:lnSpc>
              <a:spcBef>
                <a:spcPts val="200"/>
              </a:spcBef>
              <a:spcAft>
                <a:spcPts val="0"/>
              </a:spcAft>
              <a:buClr>
                <a:srgbClr val="888888"/>
              </a:buClr>
              <a:buSzPts val="1800"/>
              <a:buNone/>
              <a:defRPr sz="1800">
                <a:solidFill>
                  <a:srgbClr val="888888"/>
                </a:solidFill>
              </a:defRPr>
            </a:lvl2pPr>
            <a:lvl3pPr indent="-228600" lvl="2" marL="1371600" rtl="0" algn="l">
              <a:lnSpc>
                <a:spcPct val="100000"/>
              </a:lnSpc>
              <a:spcBef>
                <a:spcPts val="400"/>
              </a:spcBef>
              <a:spcAft>
                <a:spcPts val="0"/>
              </a:spcAft>
              <a:buClr>
                <a:srgbClr val="888888"/>
              </a:buClr>
              <a:buSzPts val="1600"/>
              <a:buNone/>
              <a:defRPr sz="1600">
                <a:solidFill>
                  <a:srgbClr val="888888"/>
                </a:solidFill>
              </a:defRPr>
            </a:lvl3pPr>
            <a:lvl4pPr indent="-228600" lvl="3" marL="1828800" rtl="0" algn="l">
              <a:lnSpc>
                <a:spcPct val="100000"/>
              </a:lnSpc>
              <a:spcBef>
                <a:spcPts val="400"/>
              </a:spcBef>
              <a:spcAft>
                <a:spcPts val="0"/>
              </a:spcAft>
              <a:buClr>
                <a:srgbClr val="888888"/>
              </a:buClr>
              <a:buSzPts val="1400"/>
              <a:buNone/>
              <a:defRPr sz="1400">
                <a:solidFill>
                  <a:srgbClr val="888888"/>
                </a:solidFill>
              </a:defRPr>
            </a:lvl4pPr>
            <a:lvl5pPr indent="-228600" lvl="4" marL="2286000" rtl="0" algn="l">
              <a:lnSpc>
                <a:spcPct val="100000"/>
              </a:lnSpc>
              <a:spcBef>
                <a:spcPts val="400"/>
              </a:spcBef>
              <a:spcAft>
                <a:spcPts val="0"/>
              </a:spcAft>
              <a:buClr>
                <a:srgbClr val="888888"/>
              </a:buClr>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cxnSp>
        <p:nvCxnSpPr>
          <p:cNvPr id="47" name="Google Shape;47;p22"/>
          <p:cNvCxnSpPr/>
          <p:nvPr/>
        </p:nvCxnSpPr>
        <p:spPr>
          <a:xfrm>
            <a:off x="1207658" y="4485132"/>
            <a:ext cx="9875400" cy="0"/>
          </a:xfrm>
          <a:prstGeom prst="straightConnector1">
            <a:avLst/>
          </a:prstGeom>
          <a:noFill/>
          <a:ln cap="flat" cmpd="sng" w="12700">
            <a:solidFill>
              <a:srgbClr val="3F3F3F"/>
            </a:solidFill>
            <a:prstDash val="solid"/>
            <a:round/>
            <a:headEnd len="sm" w="sm" type="none"/>
            <a:tailEnd len="sm" w="sm" type="none"/>
          </a:ln>
        </p:spPr>
      </p:cxnSp>
      <p:sp>
        <p:nvSpPr>
          <p:cNvPr id="48" name="Google Shape;48;p22"/>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22"/>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22"/>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23"/>
          <p:cNvSpPr txBox="1"/>
          <p:nvPr>
            <p:ph idx="1" type="body"/>
          </p:nvPr>
        </p:nvSpPr>
        <p:spPr>
          <a:xfrm>
            <a:off x="1097280" y="2057400"/>
            <a:ext cx="46398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1200"/>
              </a:spcBef>
              <a:spcAft>
                <a:spcPts val="0"/>
              </a:spcAft>
              <a:buSzPts val="2000"/>
              <a:buNone/>
              <a:defRPr b="0" sz="2000" cap="none">
                <a:solidFill>
                  <a:schemeClr val="dk1"/>
                </a:solidFill>
              </a:defRPr>
            </a:lvl1pPr>
            <a:lvl2pPr indent="-228600" lvl="1" marL="914400" rtl="0" algn="l">
              <a:lnSpc>
                <a:spcPct val="100000"/>
              </a:lnSpc>
              <a:spcBef>
                <a:spcPts val="200"/>
              </a:spcBef>
              <a:spcAft>
                <a:spcPts val="0"/>
              </a:spcAft>
              <a:buClr>
                <a:srgbClr val="3F3F3F"/>
              </a:buClr>
              <a:buSzPts val="2000"/>
              <a:buNone/>
              <a:defRPr b="1" sz="2000"/>
            </a:lvl2pPr>
            <a:lvl3pPr indent="-228600" lvl="2" marL="1371600" rtl="0" algn="l">
              <a:lnSpc>
                <a:spcPct val="100000"/>
              </a:lnSpc>
              <a:spcBef>
                <a:spcPts val="400"/>
              </a:spcBef>
              <a:spcAft>
                <a:spcPts val="0"/>
              </a:spcAft>
              <a:buClr>
                <a:srgbClr val="3F3F3F"/>
              </a:buClr>
              <a:buSzPts val="1800"/>
              <a:buNone/>
              <a:defRPr b="1" sz="1800"/>
            </a:lvl3pPr>
            <a:lvl4pPr indent="-228600" lvl="3" marL="1828800" rtl="0" algn="l">
              <a:lnSpc>
                <a:spcPct val="100000"/>
              </a:lnSpc>
              <a:spcBef>
                <a:spcPts val="400"/>
              </a:spcBef>
              <a:spcAft>
                <a:spcPts val="0"/>
              </a:spcAft>
              <a:buClr>
                <a:srgbClr val="3F3F3F"/>
              </a:buClr>
              <a:buSzPts val="1600"/>
              <a:buNone/>
              <a:defRPr b="1" sz="1600"/>
            </a:lvl4pPr>
            <a:lvl5pPr indent="-228600" lvl="4" marL="2286000" rtl="0" algn="l">
              <a:lnSpc>
                <a:spcPct val="100000"/>
              </a:lnSpc>
              <a:spcBef>
                <a:spcPts val="400"/>
              </a:spcBef>
              <a:spcAft>
                <a:spcPts val="0"/>
              </a:spcAft>
              <a:buClr>
                <a:srgbClr val="3F3F3F"/>
              </a:buClr>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54" name="Google Shape;54;p23"/>
          <p:cNvSpPr txBox="1"/>
          <p:nvPr>
            <p:ph idx="2" type="body"/>
          </p:nvPr>
        </p:nvSpPr>
        <p:spPr>
          <a:xfrm>
            <a:off x="1097280" y="2958274"/>
            <a:ext cx="4639800" cy="29109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55" name="Google Shape;55;p23"/>
          <p:cNvSpPr txBox="1"/>
          <p:nvPr>
            <p:ph idx="3" type="body"/>
          </p:nvPr>
        </p:nvSpPr>
        <p:spPr>
          <a:xfrm>
            <a:off x="6515944" y="2057400"/>
            <a:ext cx="46398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1200"/>
              </a:spcBef>
              <a:spcAft>
                <a:spcPts val="0"/>
              </a:spcAft>
              <a:buSzPts val="2000"/>
              <a:buNone/>
              <a:defRPr b="0" sz="2000" cap="none">
                <a:solidFill>
                  <a:schemeClr val="dk1"/>
                </a:solidFill>
              </a:defRPr>
            </a:lvl1pPr>
            <a:lvl2pPr indent="-228600" lvl="1" marL="914400" rtl="0" algn="l">
              <a:lnSpc>
                <a:spcPct val="100000"/>
              </a:lnSpc>
              <a:spcBef>
                <a:spcPts val="200"/>
              </a:spcBef>
              <a:spcAft>
                <a:spcPts val="0"/>
              </a:spcAft>
              <a:buClr>
                <a:srgbClr val="3F3F3F"/>
              </a:buClr>
              <a:buSzPts val="2000"/>
              <a:buNone/>
              <a:defRPr b="1" sz="2000"/>
            </a:lvl2pPr>
            <a:lvl3pPr indent="-228600" lvl="2" marL="1371600" rtl="0" algn="l">
              <a:lnSpc>
                <a:spcPct val="100000"/>
              </a:lnSpc>
              <a:spcBef>
                <a:spcPts val="400"/>
              </a:spcBef>
              <a:spcAft>
                <a:spcPts val="0"/>
              </a:spcAft>
              <a:buClr>
                <a:srgbClr val="3F3F3F"/>
              </a:buClr>
              <a:buSzPts val="1800"/>
              <a:buNone/>
              <a:defRPr b="1" sz="1800"/>
            </a:lvl3pPr>
            <a:lvl4pPr indent="-228600" lvl="3" marL="1828800" rtl="0" algn="l">
              <a:lnSpc>
                <a:spcPct val="100000"/>
              </a:lnSpc>
              <a:spcBef>
                <a:spcPts val="400"/>
              </a:spcBef>
              <a:spcAft>
                <a:spcPts val="0"/>
              </a:spcAft>
              <a:buClr>
                <a:srgbClr val="3F3F3F"/>
              </a:buClr>
              <a:buSzPts val="1600"/>
              <a:buNone/>
              <a:defRPr b="1" sz="1600"/>
            </a:lvl4pPr>
            <a:lvl5pPr indent="-228600" lvl="4" marL="2286000" rtl="0" algn="l">
              <a:lnSpc>
                <a:spcPct val="100000"/>
              </a:lnSpc>
              <a:spcBef>
                <a:spcPts val="400"/>
              </a:spcBef>
              <a:spcAft>
                <a:spcPts val="0"/>
              </a:spcAft>
              <a:buClr>
                <a:srgbClr val="3F3F3F"/>
              </a:buClr>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56" name="Google Shape;56;p23"/>
          <p:cNvSpPr txBox="1"/>
          <p:nvPr>
            <p:ph idx="4" type="body"/>
          </p:nvPr>
        </p:nvSpPr>
        <p:spPr>
          <a:xfrm>
            <a:off x="6515944" y="2958273"/>
            <a:ext cx="4639800" cy="29109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57" name="Google Shape;57;p23"/>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23"/>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23"/>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 name="Google Shape;62;p24"/>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24"/>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24"/>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25"/>
          <p:cNvSpPr/>
          <p:nvPr/>
        </p:nvSpPr>
        <p:spPr>
          <a:xfrm>
            <a:off x="16" y="0"/>
            <a:ext cx="4654200"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5"/>
          <p:cNvSpPr txBox="1"/>
          <p:nvPr>
            <p:ph type="title"/>
          </p:nvPr>
        </p:nvSpPr>
        <p:spPr>
          <a:xfrm>
            <a:off x="643466" y="786383"/>
            <a:ext cx="3517500" cy="2094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FFFFF"/>
              </a:buClr>
              <a:buSzPts val="3600"/>
              <a:buFont typeface="Bookman Old Style"/>
              <a:buNone/>
              <a:defRPr b="0" sz="36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25"/>
          <p:cNvSpPr txBox="1"/>
          <p:nvPr>
            <p:ph idx="1" type="body"/>
          </p:nvPr>
        </p:nvSpPr>
        <p:spPr>
          <a:xfrm>
            <a:off x="5458984" y="812799"/>
            <a:ext cx="5928300" cy="52947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69" name="Google Shape;69;p25"/>
          <p:cNvSpPr txBox="1"/>
          <p:nvPr>
            <p:ph idx="2" type="body"/>
          </p:nvPr>
        </p:nvSpPr>
        <p:spPr>
          <a:xfrm>
            <a:off x="643465" y="3043050"/>
            <a:ext cx="3517500" cy="30645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200"/>
              </a:spcBef>
              <a:spcAft>
                <a:spcPts val="0"/>
              </a:spcAft>
              <a:buSzPts val="1800"/>
              <a:buNone/>
              <a:defRPr sz="1800">
                <a:solidFill>
                  <a:srgbClr val="FFFFFF"/>
                </a:solidFill>
              </a:defRPr>
            </a:lvl1pPr>
            <a:lvl2pPr indent="-228600" lvl="1" marL="914400" rtl="0" algn="l">
              <a:lnSpc>
                <a:spcPct val="100000"/>
              </a:lnSpc>
              <a:spcBef>
                <a:spcPts val="200"/>
              </a:spcBef>
              <a:spcAft>
                <a:spcPts val="0"/>
              </a:spcAft>
              <a:buClr>
                <a:srgbClr val="3F3F3F"/>
              </a:buClr>
              <a:buSzPts val="1200"/>
              <a:buNone/>
              <a:defRPr sz="1200"/>
            </a:lvl2pPr>
            <a:lvl3pPr indent="-228600" lvl="2" marL="1371600" rtl="0" algn="l">
              <a:lnSpc>
                <a:spcPct val="100000"/>
              </a:lnSpc>
              <a:spcBef>
                <a:spcPts val="400"/>
              </a:spcBef>
              <a:spcAft>
                <a:spcPts val="0"/>
              </a:spcAft>
              <a:buClr>
                <a:srgbClr val="3F3F3F"/>
              </a:buClr>
              <a:buSzPts val="1000"/>
              <a:buNone/>
              <a:defRPr sz="1000"/>
            </a:lvl3pPr>
            <a:lvl4pPr indent="-228600" lvl="3" marL="1828800" rtl="0" algn="l">
              <a:lnSpc>
                <a:spcPct val="100000"/>
              </a:lnSpc>
              <a:spcBef>
                <a:spcPts val="400"/>
              </a:spcBef>
              <a:spcAft>
                <a:spcPts val="0"/>
              </a:spcAft>
              <a:buClr>
                <a:srgbClr val="3F3F3F"/>
              </a:buClr>
              <a:buSzPts val="900"/>
              <a:buNone/>
              <a:defRPr sz="900"/>
            </a:lvl4pPr>
            <a:lvl5pPr indent="-228600" lvl="4" marL="2286000" rtl="0" algn="l">
              <a:lnSpc>
                <a:spcPct val="100000"/>
              </a:lnSpc>
              <a:spcBef>
                <a:spcPts val="400"/>
              </a:spcBef>
              <a:spcAft>
                <a:spcPts val="0"/>
              </a:spcAft>
              <a:buClr>
                <a:srgbClr val="3F3F3F"/>
              </a:buClr>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70" name="Google Shape;70;p25"/>
          <p:cNvSpPr txBox="1"/>
          <p:nvPr>
            <p:ph idx="10" type="dt"/>
          </p:nvPr>
        </p:nvSpPr>
        <p:spPr>
          <a:xfrm>
            <a:off x="643464" y="6446520"/>
            <a:ext cx="35175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25"/>
          <p:cNvSpPr txBox="1"/>
          <p:nvPr>
            <p:ph idx="11" type="ftr"/>
          </p:nvPr>
        </p:nvSpPr>
        <p:spPr>
          <a:xfrm>
            <a:off x="5458983" y="6446520"/>
            <a:ext cx="5334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25"/>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sz="800">
                <a:solidFill>
                  <a:schemeClr val="dk2"/>
                </a:solidFill>
                <a:latin typeface="Libre Franklin"/>
                <a:ea typeface="Libre Franklin"/>
                <a:cs typeface="Libre Franklin"/>
                <a:sym typeface="Libre Franklin"/>
              </a:defRPr>
            </a:lvl1pPr>
            <a:lvl2pPr indent="0" lvl="1" marL="0" rtl="0" algn="l">
              <a:spcBef>
                <a:spcPts val="0"/>
              </a:spcBef>
              <a:buNone/>
              <a:defRPr sz="800">
                <a:solidFill>
                  <a:schemeClr val="dk2"/>
                </a:solidFill>
                <a:latin typeface="Libre Franklin"/>
                <a:ea typeface="Libre Franklin"/>
                <a:cs typeface="Libre Franklin"/>
                <a:sym typeface="Libre Franklin"/>
              </a:defRPr>
            </a:lvl2pPr>
            <a:lvl3pPr indent="0" lvl="2" marL="0" rtl="0" algn="l">
              <a:spcBef>
                <a:spcPts val="0"/>
              </a:spcBef>
              <a:buNone/>
              <a:defRPr sz="800">
                <a:solidFill>
                  <a:schemeClr val="dk2"/>
                </a:solidFill>
                <a:latin typeface="Libre Franklin"/>
                <a:ea typeface="Libre Franklin"/>
                <a:cs typeface="Libre Franklin"/>
                <a:sym typeface="Libre Franklin"/>
              </a:defRPr>
            </a:lvl3pPr>
            <a:lvl4pPr indent="0" lvl="3" marL="0" rtl="0" algn="l">
              <a:spcBef>
                <a:spcPts val="0"/>
              </a:spcBef>
              <a:buNone/>
              <a:defRPr sz="800">
                <a:solidFill>
                  <a:schemeClr val="dk2"/>
                </a:solidFill>
                <a:latin typeface="Libre Franklin"/>
                <a:ea typeface="Libre Franklin"/>
                <a:cs typeface="Libre Franklin"/>
                <a:sym typeface="Libre Franklin"/>
              </a:defRPr>
            </a:lvl4pPr>
            <a:lvl5pPr indent="0" lvl="4" marL="0" rtl="0" algn="l">
              <a:spcBef>
                <a:spcPts val="0"/>
              </a:spcBef>
              <a:buNone/>
              <a:defRPr sz="800">
                <a:solidFill>
                  <a:schemeClr val="dk2"/>
                </a:solidFill>
                <a:latin typeface="Libre Franklin"/>
                <a:ea typeface="Libre Franklin"/>
                <a:cs typeface="Libre Franklin"/>
                <a:sym typeface="Libre Franklin"/>
              </a:defRPr>
            </a:lvl5pPr>
            <a:lvl6pPr indent="0" lvl="5" marL="0" rtl="0" algn="l">
              <a:spcBef>
                <a:spcPts val="0"/>
              </a:spcBef>
              <a:buNone/>
              <a:defRPr sz="800">
                <a:solidFill>
                  <a:schemeClr val="dk2"/>
                </a:solidFill>
                <a:latin typeface="Libre Franklin"/>
                <a:ea typeface="Libre Franklin"/>
                <a:cs typeface="Libre Franklin"/>
                <a:sym typeface="Libre Franklin"/>
              </a:defRPr>
            </a:lvl6pPr>
            <a:lvl7pPr indent="0" lvl="6" marL="0" rtl="0" algn="l">
              <a:spcBef>
                <a:spcPts val="0"/>
              </a:spcBef>
              <a:buNone/>
              <a:defRPr sz="800">
                <a:solidFill>
                  <a:schemeClr val="dk2"/>
                </a:solidFill>
                <a:latin typeface="Libre Franklin"/>
                <a:ea typeface="Libre Franklin"/>
                <a:cs typeface="Libre Franklin"/>
                <a:sym typeface="Libre Franklin"/>
              </a:defRPr>
            </a:lvl7pPr>
            <a:lvl8pPr indent="0" lvl="7" marL="0" rtl="0" algn="l">
              <a:spcBef>
                <a:spcPts val="0"/>
              </a:spcBef>
              <a:buNone/>
              <a:defRPr sz="800">
                <a:solidFill>
                  <a:schemeClr val="dk2"/>
                </a:solidFill>
                <a:latin typeface="Libre Franklin"/>
                <a:ea typeface="Libre Franklin"/>
                <a:cs typeface="Libre Franklin"/>
                <a:sym typeface="Libre Franklin"/>
              </a:defRPr>
            </a:lvl8pPr>
            <a:lvl9pPr indent="0" lvl="8" marL="0" rtl="0" algn="l">
              <a:spcBef>
                <a:spcPts val="0"/>
              </a:spcBef>
              <a:buNone/>
              <a:defRPr sz="800">
                <a:solidFill>
                  <a:schemeClr val="dk2"/>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3" name="Shape 73"/>
        <p:cNvGrpSpPr/>
        <p:nvPr/>
      </p:nvGrpSpPr>
      <p:grpSpPr>
        <a:xfrm>
          <a:off x="0" y="0"/>
          <a:ext cx="0" cy="0"/>
          <a:chOff x="0" y="0"/>
          <a:chExt cx="0" cy="0"/>
        </a:xfrm>
      </p:grpSpPr>
      <p:sp>
        <p:nvSpPr>
          <p:cNvPr id="74" name="Google Shape;74;p26"/>
          <p:cNvSpPr/>
          <p:nvPr/>
        </p:nvSpPr>
        <p:spPr>
          <a:xfrm>
            <a:off x="0" y="4578350"/>
            <a:ext cx="12188700" cy="22797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6"/>
          <p:cNvSpPr/>
          <p:nvPr>
            <p:ph idx="2" type="pic"/>
          </p:nvPr>
        </p:nvSpPr>
        <p:spPr>
          <a:xfrm>
            <a:off x="15" y="0"/>
            <a:ext cx="12192000" cy="4578300"/>
          </a:xfrm>
          <a:prstGeom prst="rect">
            <a:avLst/>
          </a:prstGeom>
          <a:solidFill>
            <a:srgbClr val="D8D8D8"/>
          </a:solidFill>
          <a:ln>
            <a:noFill/>
          </a:ln>
        </p:spPr>
        <p:txBody>
          <a:bodyPr anchorCtr="0" anchor="t" bIns="45700" lIns="457200" spcFirstLastPara="1" rIns="0" wrap="square" tIns="457200">
            <a:normAutofit/>
          </a:bodyPr>
          <a:lstStyle>
            <a:lvl1pPr lvl="0" marR="0" rtl="0" algn="l">
              <a:lnSpc>
                <a:spcPct val="110000"/>
              </a:lnSpc>
              <a:spcBef>
                <a:spcPts val="1200"/>
              </a:spcBef>
              <a:spcAft>
                <a:spcPts val="0"/>
              </a:spcAft>
              <a:buClr>
                <a:schemeClr val="accent1"/>
              </a:buClr>
              <a:buSzPts val="3200"/>
              <a:buFont typeface="Calibri"/>
              <a:buNone/>
              <a:defRPr b="0" i="0" sz="3200" u="none" cap="none" strike="noStrike">
                <a:solidFill>
                  <a:srgbClr val="3F3F3F"/>
                </a:solidFill>
                <a:latin typeface="Libre Franklin"/>
                <a:ea typeface="Libre Franklin"/>
                <a:cs typeface="Libre Franklin"/>
                <a:sym typeface="Libre Franklin"/>
              </a:defRPr>
            </a:lvl1pPr>
            <a:lvl2pPr lvl="1" marR="0" rtl="0" algn="l">
              <a:lnSpc>
                <a:spcPct val="100000"/>
              </a:lnSpc>
              <a:spcBef>
                <a:spcPts val="200"/>
              </a:spcBef>
              <a:spcAft>
                <a:spcPts val="0"/>
              </a:spcAft>
              <a:buClr>
                <a:srgbClr val="3F3F3F"/>
              </a:buClr>
              <a:buSzPts val="2800"/>
              <a:buFont typeface="Calibri"/>
              <a:buNone/>
              <a:defRPr b="0" i="0" sz="2800" u="none" cap="none" strike="noStrike">
                <a:solidFill>
                  <a:srgbClr val="3F3F3F"/>
                </a:solidFill>
                <a:latin typeface="Libre Franklin"/>
                <a:ea typeface="Libre Franklin"/>
                <a:cs typeface="Libre Franklin"/>
                <a:sym typeface="Libre Franklin"/>
              </a:defRPr>
            </a:lvl2pPr>
            <a:lvl3pPr lvl="2" marR="0" rtl="0" algn="l">
              <a:lnSpc>
                <a:spcPct val="100000"/>
              </a:lnSpc>
              <a:spcBef>
                <a:spcPts val="400"/>
              </a:spcBef>
              <a:spcAft>
                <a:spcPts val="0"/>
              </a:spcAft>
              <a:buClr>
                <a:srgbClr val="3F3F3F"/>
              </a:buClr>
              <a:buSzPts val="2400"/>
              <a:buFont typeface="Calibri"/>
              <a:buNone/>
              <a:defRPr b="0" i="0" sz="2400" u="none" cap="none" strike="noStrike">
                <a:solidFill>
                  <a:srgbClr val="3F3F3F"/>
                </a:solidFill>
                <a:latin typeface="Libre Franklin"/>
                <a:ea typeface="Libre Franklin"/>
                <a:cs typeface="Libre Franklin"/>
                <a:sym typeface="Libre Franklin"/>
              </a:defRPr>
            </a:lvl3pPr>
            <a:lvl4pPr lvl="3"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Libre Franklin"/>
                <a:ea typeface="Libre Franklin"/>
                <a:cs typeface="Libre Franklin"/>
                <a:sym typeface="Libre Franklin"/>
              </a:defRPr>
            </a:lvl4pPr>
            <a:lvl5pPr lvl="4"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Libre Franklin"/>
                <a:ea typeface="Libre Franklin"/>
                <a:cs typeface="Libre Franklin"/>
                <a:sym typeface="Libre Franklin"/>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Libre Franklin"/>
                <a:ea typeface="Libre Franklin"/>
                <a:cs typeface="Libre Franklin"/>
                <a:sym typeface="Libre Franklin"/>
              </a:defRPr>
            </a:lvl9pPr>
          </a:lstStyle>
          <a:p/>
        </p:txBody>
      </p:sp>
      <p:sp>
        <p:nvSpPr>
          <p:cNvPr id="76" name="Google Shape;76;p26"/>
          <p:cNvSpPr txBox="1"/>
          <p:nvPr>
            <p:ph type="title"/>
          </p:nvPr>
        </p:nvSpPr>
        <p:spPr>
          <a:xfrm>
            <a:off x="1097279" y="4799362"/>
            <a:ext cx="10113600" cy="743700"/>
          </a:xfrm>
          <a:prstGeom prst="rect">
            <a:avLst/>
          </a:prstGeom>
          <a:noFill/>
          <a:ln>
            <a:noFill/>
          </a:ln>
        </p:spPr>
        <p:txBody>
          <a:bodyPr anchorCtr="0" anchor="b" bIns="0" lIns="91425" spcFirstLastPara="1" rIns="91425" wrap="square" tIns="0">
            <a:noAutofit/>
          </a:bodyPr>
          <a:lstStyle>
            <a:lvl1pPr lvl="0" rtl="0" algn="l">
              <a:lnSpc>
                <a:spcPct val="90000"/>
              </a:lnSpc>
              <a:spcBef>
                <a:spcPts val="0"/>
              </a:spcBef>
              <a:spcAft>
                <a:spcPts val="0"/>
              </a:spcAft>
              <a:buClr>
                <a:srgbClr val="FFFFFF"/>
              </a:buClr>
              <a:buSzPts val="3600"/>
              <a:buFont typeface="Bookman Old Style"/>
              <a:buNone/>
              <a:defRPr b="0" sz="36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7" name="Google Shape;77;p26"/>
          <p:cNvSpPr txBox="1"/>
          <p:nvPr>
            <p:ph idx="1" type="body"/>
          </p:nvPr>
        </p:nvSpPr>
        <p:spPr>
          <a:xfrm>
            <a:off x="1097279" y="5715000"/>
            <a:ext cx="10113300" cy="609600"/>
          </a:xfrm>
          <a:prstGeom prst="rect">
            <a:avLst/>
          </a:prstGeom>
          <a:noFill/>
          <a:ln>
            <a:noFill/>
          </a:ln>
        </p:spPr>
        <p:txBody>
          <a:bodyPr anchorCtr="0" anchor="t" bIns="0" lIns="91425" spcFirstLastPara="1" rIns="91425" wrap="square" tIns="0">
            <a:normAutofit/>
          </a:bodyPr>
          <a:lstStyle>
            <a:lvl1pPr indent="-228600" lvl="0" marL="457200" rtl="0" algn="l">
              <a:lnSpc>
                <a:spcPct val="110000"/>
              </a:lnSpc>
              <a:spcBef>
                <a:spcPts val="0"/>
              </a:spcBef>
              <a:spcAft>
                <a:spcPts val="0"/>
              </a:spcAft>
              <a:buSzPts val="1800"/>
              <a:buNone/>
              <a:defRPr sz="1800">
                <a:solidFill>
                  <a:srgbClr val="FFFFFF"/>
                </a:solidFill>
              </a:defRPr>
            </a:lvl1pPr>
            <a:lvl2pPr indent="-228600" lvl="1" marL="914400" rtl="0" algn="l">
              <a:lnSpc>
                <a:spcPct val="100000"/>
              </a:lnSpc>
              <a:spcBef>
                <a:spcPts val="600"/>
              </a:spcBef>
              <a:spcAft>
                <a:spcPts val="0"/>
              </a:spcAft>
              <a:buClr>
                <a:srgbClr val="3F3F3F"/>
              </a:buClr>
              <a:buSzPts val="1200"/>
              <a:buNone/>
              <a:defRPr sz="1200"/>
            </a:lvl2pPr>
            <a:lvl3pPr indent="-228600" lvl="2" marL="1371600" rtl="0" algn="l">
              <a:lnSpc>
                <a:spcPct val="100000"/>
              </a:lnSpc>
              <a:spcBef>
                <a:spcPts val="400"/>
              </a:spcBef>
              <a:spcAft>
                <a:spcPts val="0"/>
              </a:spcAft>
              <a:buClr>
                <a:srgbClr val="3F3F3F"/>
              </a:buClr>
              <a:buSzPts val="1000"/>
              <a:buNone/>
              <a:defRPr sz="1000"/>
            </a:lvl3pPr>
            <a:lvl4pPr indent="-228600" lvl="3" marL="1828800" rtl="0" algn="l">
              <a:lnSpc>
                <a:spcPct val="100000"/>
              </a:lnSpc>
              <a:spcBef>
                <a:spcPts val="400"/>
              </a:spcBef>
              <a:spcAft>
                <a:spcPts val="0"/>
              </a:spcAft>
              <a:buClr>
                <a:srgbClr val="3F3F3F"/>
              </a:buClr>
              <a:buSzPts val="900"/>
              <a:buNone/>
              <a:defRPr sz="900"/>
            </a:lvl4pPr>
            <a:lvl5pPr indent="-228600" lvl="4" marL="2286000" rtl="0" algn="l">
              <a:lnSpc>
                <a:spcPct val="100000"/>
              </a:lnSpc>
              <a:spcBef>
                <a:spcPts val="400"/>
              </a:spcBef>
              <a:spcAft>
                <a:spcPts val="0"/>
              </a:spcAft>
              <a:buClr>
                <a:srgbClr val="3F3F3F"/>
              </a:buClr>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78" name="Google Shape;78;p26"/>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26"/>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26"/>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700"/>
              <a:buFont typeface="Bookman Old Style"/>
              <a:buNone/>
              <a:defRPr b="0" i="0" sz="4700" u="none" cap="none" strike="noStrike">
                <a:solidFill>
                  <a:srgbClr val="3F3F3F"/>
                </a:solidFill>
                <a:latin typeface="Bookman Old Style"/>
                <a:ea typeface="Bookman Old Style"/>
                <a:cs typeface="Bookman Old Style"/>
                <a:sym typeface="Bookman Old Styl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17"/>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lvl1pPr indent="-349250" lvl="0" marL="457200" marR="0" rtl="0" algn="l">
              <a:lnSpc>
                <a:spcPct val="110000"/>
              </a:lnSpc>
              <a:spcBef>
                <a:spcPts val="1200"/>
              </a:spcBef>
              <a:spcAft>
                <a:spcPts val="0"/>
              </a:spcAft>
              <a:buClr>
                <a:schemeClr val="accent1"/>
              </a:buClr>
              <a:buSzPts val="1900"/>
              <a:buFont typeface="Calibri"/>
              <a:buChar char=" "/>
              <a:defRPr b="0" i="0" sz="1900" u="none" cap="none" strike="noStrike">
                <a:solidFill>
                  <a:srgbClr val="3F3F3F"/>
                </a:solidFill>
                <a:latin typeface="Libre Franklin"/>
                <a:ea typeface="Libre Franklin"/>
                <a:cs typeface="Libre Franklin"/>
                <a:sym typeface="Libre Franklin"/>
              </a:defRPr>
            </a:lvl1pPr>
            <a:lvl2pPr indent="-336550" lvl="1" marL="914400" marR="0" rtl="0" algn="l">
              <a:lnSpc>
                <a:spcPct val="100000"/>
              </a:lnSpc>
              <a:spcBef>
                <a:spcPts val="200"/>
              </a:spcBef>
              <a:spcAft>
                <a:spcPts val="0"/>
              </a:spcAft>
              <a:buClr>
                <a:srgbClr val="3F3F3F"/>
              </a:buClr>
              <a:buSzPts val="1700"/>
              <a:buFont typeface="Calibri"/>
              <a:buChar char="◦"/>
              <a:defRPr b="0" i="0" sz="1700" u="none" cap="none" strike="noStrike">
                <a:solidFill>
                  <a:srgbClr val="3F3F3F"/>
                </a:solidFill>
                <a:latin typeface="Libre Franklin"/>
                <a:ea typeface="Libre Franklin"/>
                <a:cs typeface="Libre Franklin"/>
                <a:sym typeface="Libre Franklin"/>
              </a:defRPr>
            </a:lvl2pPr>
            <a:lvl3pPr indent="-311150" lvl="2" marL="13716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3pPr>
            <a:lvl4pPr indent="-311150" lvl="3" marL="18288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4pPr>
            <a:lvl5pPr indent="-311150" lvl="4" marL="2286000" marR="0" rtl="0" algn="l">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9pPr>
          </a:lstStyle>
          <a:p/>
        </p:txBody>
      </p:sp>
      <p:sp>
        <p:nvSpPr>
          <p:cNvPr id="13" name="Google Shape;13;p17"/>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7"/>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17"/>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Libre Franklin"/>
                <a:ea typeface="Libre Franklin"/>
                <a:cs typeface="Libre Franklin"/>
                <a:sym typeface="Libre Franklin"/>
              </a:defRPr>
            </a:lvl1pPr>
            <a:lvl2pPr indent="0" lvl="1" marL="0" marR="0" rtl="0" algn="l">
              <a:spcBef>
                <a:spcPts val="0"/>
              </a:spcBef>
              <a:buNone/>
              <a:defRPr b="0" i="0" sz="800" u="none" cap="none" strike="noStrike">
                <a:solidFill>
                  <a:srgbClr val="FFFFFF"/>
                </a:solidFill>
                <a:latin typeface="Libre Franklin"/>
                <a:ea typeface="Libre Franklin"/>
                <a:cs typeface="Libre Franklin"/>
                <a:sym typeface="Libre Franklin"/>
              </a:defRPr>
            </a:lvl2pPr>
            <a:lvl3pPr indent="0" lvl="2" marL="0" marR="0" rtl="0" algn="l">
              <a:spcBef>
                <a:spcPts val="0"/>
              </a:spcBef>
              <a:buNone/>
              <a:defRPr b="0" i="0" sz="800" u="none" cap="none" strike="noStrike">
                <a:solidFill>
                  <a:srgbClr val="FFFFFF"/>
                </a:solidFill>
                <a:latin typeface="Libre Franklin"/>
                <a:ea typeface="Libre Franklin"/>
                <a:cs typeface="Libre Franklin"/>
                <a:sym typeface="Libre Franklin"/>
              </a:defRPr>
            </a:lvl3pPr>
            <a:lvl4pPr indent="0" lvl="3" marL="0" marR="0" rtl="0" algn="l">
              <a:spcBef>
                <a:spcPts val="0"/>
              </a:spcBef>
              <a:buNone/>
              <a:defRPr b="0" i="0" sz="800" u="none" cap="none" strike="noStrike">
                <a:solidFill>
                  <a:srgbClr val="FFFFFF"/>
                </a:solidFill>
                <a:latin typeface="Libre Franklin"/>
                <a:ea typeface="Libre Franklin"/>
                <a:cs typeface="Libre Franklin"/>
                <a:sym typeface="Libre Franklin"/>
              </a:defRPr>
            </a:lvl4pPr>
            <a:lvl5pPr indent="0" lvl="4" marL="0" marR="0" rtl="0" algn="l">
              <a:spcBef>
                <a:spcPts val="0"/>
              </a:spcBef>
              <a:buNone/>
              <a:defRPr b="0" i="0" sz="800" u="none" cap="none" strike="noStrike">
                <a:solidFill>
                  <a:srgbClr val="FFFFFF"/>
                </a:solidFill>
                <a:latin typeface="Libre Franklin"/>
                <a:ea typeface="Libre Franklin"/>
                <a:cs typeface="Libre Franklin"/>
                <a:sym typeface="Libre Franklin"/>
              </a:defRPr>
            </a:lvl5pPr>
            <a:lvl6pPr indent="0" lvl="5" marL="0" marR="0" rtl="0" algn="l">
              <a:spcBef>
                <a:spcPts val="0"/>
              </a:spcBef>
              <a:buNone/>
              <a:defRPr b="0" i="0" sz="800" u="none" cap="none" strike="noStrike">
                <a:solidFill>
                  <a:srgbClr val="FFFFFF"/>
                </a:solidFill>
                <a:latin typeface="Libre Franklin"/>
                <a:ea typeface="Libre Franklin"/>
                <a:cs typeface="Libre Franklin"/>
                <a:sym typeface="Libre Franklin"/>
              </a:defRPr>
            </a:lvl6pPr>
            <a:lvl7pPr indent="0" lvl="6" marL="0" marR="0" rtl="0" algn="l">
              <a:spcBef>
                <a:spcPts val="0"/>
              </a:spcBef>
              <a:buNone/>
              <a:defRPr b="0" i="0" sz="800" u="none" cap="none" strike="noStrike">
                <a:solidFill>
                  <a:srgbClr val="FFFFFF"/>
                </a:solidFill>
                <a:latin typeface="Libre Franklin"/>
                <a:ea typeface="Libre Franklin"/>
                <a:cs typeface="Libre Franklin"/>
                <a:sym typeface="Libre Franklin"/>
              </a:defRPr>
            </a:lvl7pPr>
            <a:lvl8pPr indent="0" lvl="7" marL="0" marR="0" rtl="0" algn="l">
              <a:spcBef>
                <a:spcPts val="0"/>
              </a:spcBef>
              <a:buNone/>
              <a:defRPr b="0" i="0" sz="800" u="none" cap="none" strike="noStrike">
                <a:solidFill>
                  <a:srgbClr val="FFFFFF"/>
                </a:solidFill>
                <a:latin typeface="Libre Franklin"/>
                <a:ea typeface="Libre Franklin"/>
                <a:cs typeface="Libre Franklin"/>
                <a:sym typeface="Libre Franklin"/>
              </a:defRPr>
            </a:lvl8pPr>
            <a:lvl9pPr indent="0" lvl="8" marL="0" marR="0" rtl="0" algn="l">
              <a:spcBef>
                <a:spcPts val="0"/>
              </a:spcBef>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cxnSp>
        <p:nvCxnSpPr>
          <p:cNvPr id="16" name="Google Shape;16;p17"/>
          <p:cNvCxnSpPr/>
          <p:nvPr/>
        </p:nvCxnSpPr>
        <p:spPr>
          <a:xfrm>
            <a:off x="1193532" y="1897380"/>
            <a:ext cx="996690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
          <p:cNvSpPr/>
          <p:nvPr/>
        </p:nvSpPr>
        <p:spPr>
          <a:xfrm>
            <a:off x="0" y="1"/>
            <a:ext cx="12192000" cy="685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99" name="Google Shape;99;p1"/>
          <p:cNvSpPr txBox="1"/>
          <p:nvPr>
            <p:ph type="ctrTitle"/>
          </p:nvPr>
        </p:nvSpPr>
        <p:spPr>
          <a:xfrm>
            <a:off x="5123054" y="258097"/>
            <a:ext cx="6253200" cy="3686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C4043"/>
              </a:buClr>
              <a:buSzPts val="3600"/>
              <a:buFont typeface="Bookman Old Style"/>
              <a:buNone/>
            </a:pPr>
            <a:r>
              <a:rPr b="0" i="0" lang="en-US" sz="3600" u="none" strike="noStrike">
                <a:solidFill>
                  <a:srgbClr val="3C4043"/>
                </a:solidFill>
              </a:rPr>
              <a:t>A new technique for visualizing undergraduate geoscience student involvement</a:t>
            </a:r>
            <a:endParaRPr sz="8000"/>
          </a:p>
        </p:txBody>
      </p:sp>
      <p:sp>
        <p:nvSpPr>
          <p:cNvPr id="100" name="Google Shape;100;p1"/>
          <p:cNvSpPr txBox="1"/>
          <p:nvPr>
            <p:ph idx="1" type="subTitle"/>
          </p:nvPr>
        </p:nvSpPr>
        <p:spPr>
          <a:xfrm>
            <a:off x="5123028" y="4196489"/>
            <a:ext cx="6269400" cy="1021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SzPts val="2400"/>
              <a:buNone/>
            </a:pPr>
            <a:r>
              <a:rPr lang="en-US" sz="2400">
                <a:solidFill>
                  <a:srgbClr val="262626"/>
                </a:solidFill>
              </a:rPr>
              <a:t>EVELYN ABAGAYLE BOYD</a:t>
            </a:r>
            <a:endParaRPr/>
          </a:p>
          <a:p>
            <a:pPr indent="0" lvl="0" marL="0" rtl="0" algn="l">
              <a:lnSpc>
                <a:spcPct val="110000"/>
              </a:lnSpc>
              <a:spcBef>
                <a:spcPts val="1400"/>
              </a:spcBef>
              <a:spcAft>
                <a:spcPts val="0"/>
              </a:spcAft>
              <a:buSzPts val="2400"/>
              <a:buNone/>
            </a:pPr>
            <a:r>
              <a:rPr lang="en-US" sz="2400">
                <a:solidFill>
                  <a:srgbClr val="262626"/>
                </a:solidFill>
              </a:rPr>
              <a:t>KELLY BEST LAZAR</a:t>
            </a:r>
            <a:endParaRPr/>
          </a:p>
        </p:txBody>
      </p:sp>
      <p:pic>
        <p:nvPicPr>
          <p:cNvPr descr="A picture containing building, sitting, bench, side&#10;&#10;Description automatically generated" id="101" name="Google Shape;101;p1"/>
          <p:cNvPicPr preferRelativeResize="0"/>
          <p:nvPr/>
        </p:nvPicPr>
        <p:blipFill rotWithShape="1">
          <a:blip r:embed="rId3">
            <a:alphaModFix/>
          </a:blip>
          <a:srcRect b="0" l="0" r="0" t="0"/>
          <a:stretch/>
        </p:blipFill>
        <p:spPr>
          <a:xfrm>
            <a:off x="-1" y="1"/>
            <a:ext cx="4635315" cy="6857999"/>
          </a:xfrm>
          <a:prstGeom prst="rect">
            <a:avLst/>
          </a:prstGeom>
          <a:noFill/>
          <a:ln>
            <a:noFill/>
          </a:ln>
        </p:spPr>
      </p:pic>
      <p:cxnSp>
        <p:nvCxnSpPr>
          <p:cNvPr id="102" name="Google Shape;102;p1"/>
          <p:cNvCxnSpPr/>
          <p:nvPr/>
        </p:nvCxnSpPr>
        <p:spPr>
          <a:xfrm>
            <a:off x="5344404" y="4141725"/>
            <a:ext cx="5636100" cy="0"/>
          </a:xfrm>
          <a:prstGeom prst="straightConnector1">
            <a:avLst/>
          </a:prstGeom>
          <a:noFill/>
          <a:ln cap="flat" cmpd="sng" w="12700">
            <a:solidFill>
              <a:srgbClr val="3F3F3F"/>
            </a:solidFill>
            <a:prstDash val="solid"/>
            <a:round/>
            <a:headEnd len="sm" w="sm" type="none"/>
            <a:tailEnd len="sm" w="sm" type="none"/>
          </a:ln>
        </p:spPr>
      </p:cxnSp>
      <p:pic>
        <p:nvPicPr>
          <p:cNvPr id="103" name="Google Shape;103;p1"/>
          <p:cNvPicPr preferRelativeResize="0"/>
          <p:nvPr/>
        </p:nvPicPr>
        <p:blipFill>
          <a:blip r:embed="rId4">
            <a:alphaModFix/>
          </a:blip>
          <a:stretch>
            <a:fillRect/>
          </a:stretch>
        </p:blipFill>
        <p:spPr>
          <a:xfrm>
            <a:off x="8494975" y="5681124"/>
            <a:ext cx="3620825" cy="110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Scoring</a:t>
            </a:r>
            <a:endParaRPr/>
          </a:p>
        </p:txBody>
      </p:sp>
      <p:sp>
        <p:nvSpPr>
          <p:cNvPr id="212" name="Google Shape;212;p8"/>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lang="en-US"/>
              <a:t>Events were scored on a four-point scale and added to baselines in the semester which they took place</a:t>
            </a:r>
            <a:endParaRPr/>
          </a:p>
          <a:p>
            <a:pPr indent="0" lvl="0" marL="91440" rtl="0" algn="l">
              <a:lnSpc>
                <a:spcPct val="110000"/>
              </a:lnSpc>
              <a:spcBef>
                <a:spcPts val="1400"/>
              </a:spcBef>
              <a:spcAft>
                <a:spcPts val="0"/>
              </a:spcAft>
              <a:buSzPts val="1900"/>
              <a:buNone/>
            </a:pPr>
            <a:r>
              <a:t/>
            </a:r>
            <a:endParaRPr/>
          </a:p>
        </p:txBody>
      </p:sp>
      <p:graphicFrame>
        <p:nvGraphicFramePr>
          <p:cNvPr id="213" name="Google Shape;213;p8"/>
          <p:cNvGraphicFramePr/>
          <p:nvPr/>
        </p:nvGraphicFramePr>
        <p:xfrm>
          <a:off x="601980" y="2936665"/>
          <a:ext cx="3000000" cy="3000000"/>
        </p:xfrm>
        <a:graphic>
          <a:graphicData uri="http://schemas.openxmlformats.org/drawingml/2006/table">
            <a:tbl>
              <a:tblPr bandRow="1" firstCol="1" firstRow="1">
                <a:noFill/>
                <a:tableStyleId>{3941BE5C-D575-41B0-B173-58F181C4BB8F}</a:tableStyleId>
              </a:tblPr>
              <a:tblGrid>
                <a:gridCol w="1677950"/>
                <a:gridCol w="2354975"/>
                <a:gridCol w="3428700"/>
                <a:gridCol w="3551650"/>
              </a:tblGrid>
              <a:tr h="708550">
                <a:tc>
                  <a:txBody>
                    <a:bodyPr/>
                    <a:lstStyle/>
                    <a:p>
                      <a:pPr indent="0" lvl="0" marL="0" marR="0" rtl="0" algn="ctr">
                        <a:lnSpc>
                          <a:spcPct val="107000"/>
                        </a:lnSpc>
                        <a:spcBef>
                          <a:spcPts val="0"/>
                        </a:spcBef>
                        <a:spcAft>
                          <a:spcPts val="0"/>
                        </a:spcAft>
                        <a:buNone/>
                      </a:pPr>
                      <a:r>
                        <a:rPr lang="en-US" sz="1500" u="none" cap="none" strike="noStrike"/>
                        <a:t>Involvement Code Scoring</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sz="1500" u="none" cap="none" strike="noStrike"/>
                        <a:t>Pre-College</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sz="1500" u="none" cap="none" strike="noStrike"/>
                        <a:t> College</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sz="1500" u="none" cap="none" strike="noStrike"/>
                        <a:t> Career</a:t>
                      </a:r>
                      <a:endParaRPr sz="1500" u="none" cap="none" strike="noStrike">
                        <a:latin typeface="Calibri"/>
                        <a:ea typeface="Calibri"/>
                        <a:cs typeface="Calibri"/>
                        <a:sym typeface="Calibri"/>
                      </a:endParaRPr>
                    </a:p>
                  </a:txBody>
                  <a:tcPr marT="0" marB="0" marR="68575" marL="68575" anchor="ctr">
                    <a:solidFill>
                      <a:srgbClr val="9BA8B7"/>
                    </a:solidFill>
                  </a:tcPr>
                </a:tc>
              </a:tr>
              <a:tr h="596000">
                <a:tc>
                  <a:txBody>
                    <a:bodyPr/>
                    <a:lstStyle/>
                    <a:p>
                      <a:pPr indent="0" lvl="0" marL="0" marR="0" rtl="0" algn="ctr">
                        <a:lnSpc>
                          <a:spcPct val="107000"/>
                        </a:lnSpc>
                        <a:spcBef>
                          <a:spcPts val="0"/>
                        </a:spcBef>
                        <a:spcAft>
                          <a:spcPts val="0"/>
                        </a:spcAft>
                        <a:buNone/>
                      </a:pPr>
                      <a:r>
                        <a:rPr lang="en-US" sz="1500" u="none" cap="none" strike="noStrike"/>
                        <a:t>1</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spcBef>
                          <a:spcPts val="0"/>
                        </a:spcBef>
                        <a:spcAft>
                          <a:spcPts val="0"/>
                        </a:spcAft>
                        <a:buNone/>
                      </a:pPr>
                      <a:r>
                        <a:rPr lang="en-US" u="none" cap="none" strike="noStrike">
                          <a:solidFill>
                            <a:srgbClr val="FFFFFF"/>
                          </a:solidFill>
                        </a:rPr>
                        <a:t>Science/Nature Interest</a:t>
                      </a:r>
                      <a:endParaRPr u="none" cap="none" strike="noStrike">
                        <a:solidFill>
                          <a:srgbClr val="FFFFFF"/>
                        </a:solidFill>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 </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Departure from higher education</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r>
              <a:tr h="862750">
                <a:tc>
                  <a:txBody>
                    <a:bodyPr/>
                    <a:lstStyle/>
                    <a:p>
                      <a:pPr indent="0" lvl="0" marL="0" marR="0" rtl="0" algn="ctr">
                        <a:lnSpc>
                          <a:spcPct val="107000"/>
                        </a:lnSpc>
                        <a:spcBef>
                          <a:spcPts val="0"/>
                        </a:spcBef>
                        <a:spcAft>
                          <a:spcPts val="0"/>
                        </a:spcAft>
                        <a:buNone/>
                      </a:pPr>
                      <a:r>
                        <a:rPr lang="en-US" sz="1500" u="none" cap="none" strike="noStrike"/>
                        <a:t>2   </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Teacher influence; Geoscience Courses</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Friends; Clubs; Geoscience courses; Professor Influence</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Non-STEM undergraduate degree</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r>
              <a:tr h="596000">
                <a:tc>
                  <a:txBody>
                    <a:bodyPr/>
                    <a:lstStyle/>
                    <a:p>
                      <a:pPr indent="0" lvl="0" marL="0" marR="0" rtl="0" algn="ctr">
                        <a:lnSpc>
                          <a:spcPct val="107000"/>
                        </a:lnSpc>
                        <a:spcBef>
                          <a:spcPts val="0"/>
                        </a:spcBef>
                        <a:spcAft>
                          <a:spcPts val="0"/>
                        </a:spcAft>
                        <a:buNone/>
                      </a:pPr>
                      <a:r>
                        <a:rPr lang="en-US" sz="1500" u="none" cap="none" strike="noStrike"/>
                        <a:t>3   </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Family influence</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Research experiences</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STEM undergraduate degree; </a:t>
                      </a:r>
                      <a:endParaRPr u="none" cap="none" strike="noStrike">
                        <a:solidFill>
                          <a:srgbClr val="FFFFFF"/>
                        </a:solidFill>
                      </a:endParaRPr>
                    </a:p>
                    <a:p>
                      <a:pPr indent="0" lvl="0" marL="0" marR="0" rtl="0" algn="ctr">
                        <a:lnSpc>
                          <a:spcPct val="107000"/>
                        </a:lnSpc>
                        <a:spcBef>
                          <a:spcPts val="0"/>
                        </a:spcBef>
                        <a:spcAft>
                          <a:spcPts val="0"/>
                        </a:spcAft>
                        <a:buNone/>
                      </a:pPr>
                      <a:r>
                        <a:rPr lang="en-US" u="none" cap="none" strike="noStrike">
                          <a:solidFill>
                            <a:srgbClr val="FFFFFF"/>
                          </a:solidFill>
                        </a:rPr>
                        <a:t>STEM career</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r>
              <a:tr h="596000">
                <a:tc>
                  <a:txBody>
                    <a:bodyPr/>
                    <a:lstStyle/>
                    <a:p>
                      <a:pPr indent="0" lvl="0" marL="0" marR="0" rtl="0" algn="ctr">
                        <a:lnSpc>
                          <a:spcPct val="107000"/>
                        </a:lnSpc>
                        <a:spcBef>
                          <a:spcPts val="0"/>
                        </a:spcBef>
                        <a:spcAft>
                          <a:spcPts val="0"/>
                        </a:spcAft>
                        <a:buNone/>
                      </a:pPr>
                      <a:r>
                        <a:rPr lang="en-US" sz="1500" u="none" cap="none" strike="noStrike"/>
                        <a:t>4 </a:t>
                      </a:r>
                      <a:endParaRPr sz="1500" u="none" cap="none" strike="noStrike">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Geo-Focused Summer Camp</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Field experience</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c>
                  <a:txBody>
                    <a:bodyPr/>
                    <a:lstStyle/>
                    <a:p>
                      <a:pPr indent="0" lvl="0" marL="0" marR="0" rtl="0" algn="ctr">
                        <a:lnSpc>
                          <a:spcPct val="107000"/>
                        </a:lnSpc>
                        <a:spcBef>
                          <a:spcPts val="0"/>
                        </a:spcBef>
                        <a:spcAft>
                          <a:spcPts val="0"/>
                        </a:spcAft>
                        <a:buNone/>
                      </a:pPr>
                      <a:r>
                        <a:rPr lang="en-US" u="none" cap="none" strike="noStrike">
                          <a:solidFill>
                            <a:srgbClr val="FFFFFF"/>
                          </a:solidFill>
                        </a:rPr>
                        <a:t>Geoscience career, </a:t>
                      </a:r>
                      <a:endParaRPr u="none" cap="none" strike="noStrike">
                        <a:solidFill>
                          <a:srgbClr val="FFFFFF"/>
                        </a:solidFill>
                      </a:endParaRPr>
                    </a:p>
                    <a:p>
                      <a:pPr indent="0" lvl="0" marL="0" marR="0" rtl="0" algn="ctr">
                        <a:lnSpc>
                          <a:spcPct val="107000"/>
                        </a:lnSpc>
                        <a:spcBef>
                          <a:spcPts val="0"/>
                        </a:spcBef>
                        <a:spcAft>
                          <a:spcPts val="0"/>
                        </a:spcAft>
                        <a:buNone/>
                      </a:pPr>
                      <a:r>
                        <a:rPr lang="en-US" u="none" cap="none" strike="noStrike">
                          <a:solidFill>
                            <a:srgbClr val="FFFFFF"/>
                          </a:solidFill>
                        </a:rPr>
                        <a:t>Geoscience graduate school</a:t>
                      </a:r>
                      <a:endParaRPr u="none" cap="none" strike="noStrike">
                        <a:solidFill>
                          <a:srgbClr val="FFFFFF"/>
                        </a:solidFill>
                        <a:latin typeface="Calibri"/>
                        <a:ea typeface="Calibri"/>
                        <a:cs typeface="Calibri"/>
                        <a:sym typeface="Calibri"/>
                      </a:endParaRPr>
                    </a:p>
                  </a:txBody>
                  <a:tcPr marT="0" marB="0" marR="68575" marL="68575" anchor="ctr">
                    <a:solidFill>
                      <a:srgbClr val="9BA8B7"/>
                    </a:solidFill>
                  </a:tcPr>
                </a:tc>
              </a:tr>
            </a:tbl>
          </a:graphicData>
        </a:graphic>
      </p:graphicFrame>
      <p:sp>
        <p:nvSpPr>
          <p:cNvPr id="214" name="Google Shape;214;p8"/>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9"/>
          <p:cNvGrpSpPr/>
          <p:nvPr/>
        </p:nvGrpSpPr>
        <p:grpSpPr>
          <a:xfrm>
            <a:off x="-2001333" y="246367"/>
            <a:ext cx="14088825" cy="6154102"/>
            <a:chOff x="-2001333" y="246367"/>
            <a:chExt cx="14088825" cy="6154102"/>
          </a:xfrm>
        </p:grpSpPr>
        <p:pic>
          <p:nvPicPr>
            <p:cNvPr id="221" name="Google Shape;221;p9"/>
            <p:cNvPicPr preferRelativeResize="0"/>
            <p:nvPr/>
          </p:nvPicPr>
          <p:blipFill rotWithShape="1">
            <a:blip r:embed="rId3">
              <a:alphaModFix/>
            </a:blip>
            <a:srcRect b="1518" l="845" r="785" t="1052"/>
            <a:stretch/>
          </p:blipFill>
          <p:spPr>
            <a:xfrm>
              <a:off x="1674603" y="246367"/>
              <a:ext cx="10017360" cy="5843340"/>
            </a:xfrm>
            <a:prstGeom prst="rect">
              <a:avLst/>
            </a:prstGeom>
            <a:noFill/>
            <a:ln>
              <a:noFill/>
            </a:ln>
          </p:spPr>
        </p:pic>
        <p:cxnSp>
          <p:nvCxnSpPr>
            <p:cNvPr id="222" name="Google Shape;222;p9"/>
            <p:cNvCxnSpPr/>
            <p:nvPr/>
          </p:nvCxnSpPr>
          <p:spPr>
            <a:xfrm rot="10800000">
              <a:off x="3151421" y="646605"/>
              <a:ext cx="0" cy="4345600"/>
            </a:xfrm>
            <a:prstGeom prst="straightConnector1">
              <a:avLst/>
            </a:prstGeom>
            <a:noFill/>
            <a:ln cap="flat" cmpd="sng" w="9525">
              <a:solidFill>
                <a:schemeClr val="dk2"/>
              </a:solidFill>
              <a:prstDash val="dot"/>
              <a:round/>
              <a:headEnd len="sm" w="sm" type="none"/>
              <a:tailEnd len="sm" w="sm" type="none"/>
            </a:ln>
          </p:spPr>
        </p:cxnSp>
        <p:cxnSp>
          <p:nvCxnSpPr>
            <p:cNvPr id="223" name="Google Shape;223;p9"/>
            <p:cNvCxnSpPr/>
            <p:nvPr/>
          </p:nvCxnSpPr>
          <p:spPr>
            <a:xfrm rot="10800000">
              <a:off x="4778345" y="646605"/>
              <a:ext cx="0" cy="4345600"/>
            </a:xfrm>
            <a:prstGeom prst="straightConnector1">
              <a:avLst/>
            </a:prstGeom>
            <a:noFill/>
            <a:ln cap="flat" cmpd="sng" w="9525">
              <a:solidFill>
                <a:schemeClr val="dk2"/>
              </a:solidFill>
              <a:prstDash val="dot"/>
              <a:round/>
              <a:headEnd len="sm" w="sm" type="none"/>
              <a:tailEnd len="sm" w="sm" type="none"/>
            </a:ln>
          </p:spPr>
        </p:cxnSp>
        <p:cxnSp>
          <p:nvCxnSpPr>
            <p:cNvPr id="224" name="Google Shape;224;p9"/>
            <p:cNvCxnSpPr/>
            <p:nvPr/>
          </p:nvCxnSpPr>
          <p:spPr>
            <a:xfrm rot="10800000">
              <a:off x="6318721" y="646605"/>
              <a:ext cx="0" cy="4345600"/>
            </a:xfrm>
            <a:prstGeom prst="straightConnector1">
              <a:avLst/>
            </a:prstGeom>
            <a:noFill/>
            <a:ln cap="flat" cmpd="sng" w="9525">
              <a:solidFill>
                <a:schemeClr val="dk2"/>
              </a:solidFill>
              <a:prstDash val="dot"/>
              <a:round/>
              <a:headEnd len="sm" w="sm" type="none"/>
              <a:tailEnd len="sm" w="sm" type="none"/>
            </a:ln>
          </p:spPr>
        </p:cxnSp>
        <p:cxnSp>
          <p:nvCxnSpPr>
            <p:cNvPr id="225" name="Google Shape;225;p9"/>
            <p:cNvCxnSpPr/>
            <p:nvPr/>
          </p:nvCxnSpPr>
          <p:spPr>
            <a:xfrm rot="10800000">
              <a:off x="7916807" y="646605"/>
              <a:ext cx="0" cy="4345600"/>
            </a:xfrm>
            <a:prstGeom prst="straightConnector1">
              <a:avLst/>
            </a:prstGeom>
            <a:noFill/>
            <a:ln cap="flat" cmpd="sng" w="9525">
              <a:solidFill>
                <a:schemeClr val="dk2"/>
              </a:solidFill>
              <a:prstDash val="dot"/>
              <a:round/>
              <a:headEnd len="sm" w="sm" type="none"/>
              <a:tailEnd len="sm" w="sm" type="none"/>
            </a:ln>
          </p:spPr>
        </p:cxnSp>
        <p:cxnSp>
          <p:nvCxnSpPr>
            <p:cNvPr id="226" name="Google Shape;226;p9"/>
            <p:cNvCxnSpPr/>
            <p:nvPr/>
          </p:nvCxnSpPr>
          <p:spPr>
            <a:xfrm rot="10800000">
              <a:off x="9500473" y="646605"/>
              <a:ext cx="0" cy="4345600"/>
            </a:xfrm>
            <a:prstGeom prst="straightConnector1">
              <a:avLst/>
            </a:prstGeom>
            <a:noFill/>
            <a:ln cap="flat" cmpd="sng" w="9525">
              <a:solidFill>
                <a:schemeClr val="dk2"/>
              </a:solidFill>
              <a:prstDash val="dot"/>
              <a:round/>
              <a:headEnd len="sm" w="sm" type="none"/>
              <a:tailEnd len="sm" w="sm" type="none"/>
            </a:ln>
          </p:spPr>
        </p:cxnSp>
        <p:sp>
          <p:nvSpPr>
            <p:cNvPr id="227" name="Google Shape;227;p9"/>
            <p:cNvSpPr/>
            <p:nvPr/>
          </p:nvSpPr>
          <p:spPr>
            <a:xfrm>
              <a:off x="2200152" y="646775"/>
              <a:ext cx="547600" cy="4345600"/>
            </a:xfrm>
            <a:prstGeom prst="roundRect">
              <a:avLst>
                <a:gd fmla="val 16667" name="adj"/>
              </a:avLst>
            </a:prstGeom>
            <a:solidFill>
              <a:srgbClr val="999999">
                <a:alpha val="12549"/>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28" name="Google Shape;228;p9"/>
            <p:cNvSpPr/>
            <p:nvPr/>
          </p:nvSpPr>
          <p:spPr>
            <a:xfrm>
              <a:off x="9500473" y="646775"/>
              <a:ext cx="547600" cy="4345600"/>
            </a:xfrm>
            <a:prstGeom prst="roundRect">
              <a:avLst>
                <a:gd fmla="val 16667" name="adj"/>
              </a:avLst>
            </a:prstGeom>
            <a:solidFill>
              <a:srgbClr val="999999">
                <a:alpha val="12549"/>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29" name="Google Shape;229;p9"/>
            <p:cNvSpPr/>
            <p:nvPr/>
          </p:nvSpPr>
          <p:spPr>
            <a:xfrm>
              <a:off x="1393003" y="5125663"/>
              <a:ext cx="8936400" cy="9640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30" name="Google Shape;230;p9"/>
            <p:cNvSpPr/>
            <p:nvPr/>
          </p:nvSpPr>
          <p:spPr>
            <a:xfrm>
              <a:off x="1607389" y="5346256"/>
              <a:ext cx="8936400" cy="9640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31" name="Google Shape;231;p9"/>
            <p:cNvSpPr/>
            <p:nvPr/>
          </p:nvSpPr>
          <p:spPr>
            <a:xfrm>
              <a:off x="10920292" y="2491241"/>
              <a:ext cx="1167200" cy="1353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32" name="Google Shape;232;p9"/>
            <p:cNvSpPr txBox="1"/>
            <p:nvPr/>
          </p:nvSpPr>
          <p:spPr>
            <a:xfrm>
              <a:off x="3352321"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1</a:t>
              </a:r>
              <a:endParaRPr sz="1600">
                <a:solidFill>
                  <a:schemeClr val="dk1"/>
                </a:solidFill>
                <a:latin typeface="Libre Franklin"/>
                <a:ea typeface="Libre Franklin"/>
                <a:cs typeface="Libre Franklin"/>
                <a:sym typeface="Libre Franklin"/>
              </a:endParaRPr>
            </a:p>
          </p:txBody>
        </p:sp>
        <p:sp>
          <p:nvSpPr>
            <p:cNvPr id="233" name="Google Shape;233;p9"/>
            <p:cNvSpPr txBox="1"/>
            <p:nvPr/>
          </p:nvSpPr>
          <p:spPr>
            <a:xfrm>
              <a:off x="4935953"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2</a:t>
              </a:r>
              <a:endParaRPr sz="1600">
                <a:solidFill>
                  <a:schemeClr val="dk1"/>
                </a:solidFill>
                <a:latin typeface="Libre Franklin"/>
                <a:ea typeface="Libre Franklin"/>
                <a:cs typeface="Libre Franklin"/>
                <a:sym typeface="Libre Franklin"/>
              </a:endParaRPr>
            </a:p>
          </p:txBody>
        </p:sp>
        <p:sp>
          <p:nvSpPr>
            <p:cNvPr id="234" name="Google Shape;234;p9"/>
            <p:cNvSpPr txBox="1"/>
            <p:nvPr/>
          </p:nvSpPr>
          <p:spPr>
            <a:xfrm>
              <a:off x="6519585"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3</a:t>
              </a:r>
              <a:endParaRPr sz="1600">
                <a:solidFill>
                  <a:schemeClr val="dk1"/>
                </a:solidFill>
                <a:latin typeface="Libre Franklin"/>
                <a:ea typeface="Libre Franklin"/>
                <a:cs typeface="Libre Franklin"/>
                <a:sym typeface="Libre Franklin"/>
              </a:endParaRPr>
            </a:p>
          </p:txBody>
        </p:sp>
        <p:sp>
          <p:nvSpPr>
            <p:cNvPr id="235" name="Google Shape;235;p9"/>
            <p:cNvSpPr txBox="1"/>
            <p:nvPr/>
          </p:nvSpPr>
          <p:spPr>
            <a:xfrm>
              <a:off x="8103217"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4</a:t>
              </a:r>
              <a:endParaRPr sz="1600">
                <a:solidFill>
                  <a:schemeClr val="dk1"/>
                </a:solidFill>
                <a:latin typeface="Libre Franklin"/>
                <a:ea typeface="Libre Franklin"/>
                <a:cs typeface="Libre Franklin"/>
                <a:sym typeface="Libre Franklin"/>
              </a:endParaRPr>
            </a:p>
          </p:txBody>
        </p:sp>
        <p:sp>
          <p:nvSpPr>
            <p:cNvPr id="236" name="Google Shape;236;p9"/>
            <p:cNvSpPr txBox="1"/>
            <p:nvPr/>
          </p:nvSpPr>
          <p:spPr>
            <a:xfrm>
              <a:off x="9241107"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Career</a:t>
              </a:r>
              <a:endParaRPr sz="1600">
                <a:solidFill>
                  <a:schemeClr val="dk1"/>
                </a:solidFill>
                <a:latin typeface="Libre Franklin"/>
                <a:ea typeface="Libre Franklin"/>
                <a:cs typeface="Libre Franklin"/>
                <a:sym typeface="Libre Franklin"/>
              </a:endParaRPr>
            </a:p>
          </p:txBody>
        </p:sp>
        <p:sp>
          <p:nvSpPr>
            <p:cNvPr id="237" name="Google Shape;237;p9"/>
            <p:cNvSpPr txBox="1"/>
            <p:nvPr/>
          </p:nvSpPr>
          <p:spPr>
            <a:xfrm>
              <a:off x="1913673" y="4992205"/>
              <a:ext cx="14316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Pre-College</a:t>
              </a:r>
              <a:endParaRPr sz="1600">
                <a:solidFill>
                  <a:schemeClr val="dk1"/>
                </a:solidFill>
                <a:latin typeface="Libre Franklin"/>
                <a:ea typeface="Libre Franklin"/>
                <a:cs typeface="Libre Franklin"/>
                <a:sym typeface="Libre Franklin"/>
              </a:endParaRPr>
            </a:p>
          </p:txBody>
        </p:sp>
        <p:sp>
          <p:nvSpPr>
            <p:cNvPr id="238" name="Google Shape;238;p9"/>
            <p:cNvSpPr txBox="1"/>
            <p:nvPr/>
          </p:nvSpPr>
          <p:spPr>
            <a:xfrm>
              <a:off x="975009" y="4152351"/>
              <a:ext cx="1225200" cy="5040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Libre Franklin"/>
                  <a:ea typeface="Libre Franklin"/>
                  <a:cs typeface="Libre Franklin"/>
                  <a:sym typeface="Libre Franklin"/>
                </a:rPr>
                <a:t>Low</a:t>
              </a:r>
              <a:endParaRPr sz="1600">
                <a:solidFill>
                  <a:schemeClr val="dk1"/>
                </a:solidFill>
                <a:latin typeface="Libre Franklin"/>
                <a:ea typeface="Libre Franklin"/>
                <a:cs typeface="Libre Franklin"/>
                <a:sym typeface="Libre Franklin"/>
              </a:endParaRPr>
            </a:p>
          </p:txBody>
        </p:sp>
        <p:sp>
          <p:nvSpPr>
            <p:cNvPr id="239" name="Google Shape;239;p9"/>
            <p:cNvSpPr txBox="1"/>
            <p:nvPr/>
          </p:nvSpPr>
          <p:spPr>
            <a:xfrm>
              <a:off x="975009" y="2577492"/>
              <a:ext cx="1225200" cy="5040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Libre Franklin"/>
                  <a:ea typeface="Libre Franklin"/>
                  <a:cs typeface="Libre Franklin"/>
                  <a:sym typeface="Libre Franklin"/>
                </a:rPr>
                <a:t>Mid</a:t>
              </a:r>
              <a:endParaRPr sz="1600">
                <a:solidFill>
                  <a:schemeClr val="dk1"/>
                </a:solidFill>
                <a:latin typeface="Libre Franklin"/>
                <a:ea typeface="Libre Franklin"/>
                <a:cs typeface="Libre Franklin"/>
                <a:sym typeface="Libre Franklin"/>
              </a:endParaRPr>
            </a:p>
          </p:txBody>
        </p:sp>
        <p:sp>
          <p:nvSpPr>
            <p:cNvPr id="240" name="Google Shape;240;p9"/>
            <p:cNvSpPr txBox="1"/>
            <p:nvPr/>
          </p:nvSpPr>
          <p:spPr>
            <a:xfrm>
              <a:off x="975009" y="1002633"/>
              <a:ext cx="1225200" cy="5040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Libre Franklin"/>
                  <a:ea typeface="Libre Franklin"/>
                  <a:cs typeface="Libre Franklin"/>
                  <a:sym typeface="Libre Franklin"/>
                </a:rPr>
                <a:t>High</a:t>
              </a:r>
              <a:endParaRPr sz="1600">
                <a:solidFill>
                  <a:schemeClr val="dk1"/>
                </a:solidFill>
                <a:latin typeface="Libre Franklin"/>
                <a:ea typeface="Libre Franklin"/>
                <a:cs typeface="Libre Franklin"/>
                <a:sym typeface="Libre Franklin"/>
              </a:endParaRPr>
            </a:p>
          </p:txBody>
        </p:sp>
        <p:sp>
          <p:nvSpPr>
            <p:cNvPr id="241" name="Google Shape;241;p9"/>
            <p:cNvSpPr txBox="1"/>
            <p:nvPr/>
          </p:nvSpPr>
          <p:spPr>
            <a:xfrm rot="-5400000">
              <a:off x="-140773" y="2584632"/>
              <a:ext cx="2984000" cy="490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733">
                  <a:solidFill>
                    <a:schemeClr val="dk1"/>
                  </a:solidFill>
                  <a:latin typeface="Libre Franklin"/>
                  <a:ea typeface="Libre Franklin"/>
                  <a:cs typeface="Libre Franklin"/>
                  <a:sym typeface="Libre Franklin"/>
                </a:rPr>
                <a:t>Relative Involvement Level</a:t>
              </a:r>
              <a:endParaRPr sz="1733">
                <a:solidFill>
                  <a:schemeClr val="dk1"/>
                </a:solidFill>
                <a:latin typeface="Libre Franklin"/>
                <a:ea typeface="Libre Franklin"/>
                <a:cs typeface="Libre Franklin"/>
                <a:sym typeface="Libre Franklin"/>
              </a:endParaRPr>
            </a:p>
          </p:txBody>
        </p:sp>
        <p:grpSp>
          <p:nvGrpSpPr>
            <p:cNvPr id="242" name="Google Shape;242;p9"/>
            <p:cNvGrpSpPr/>
            <p:nvPr/>
          </p:nvGrpSpPr>
          <p:grpSpPr>
            <a:xfrm>
              <a:off x="2017968" y="5587768"/>
              <a:ext cx="8559616" cy="812701"/>
              <a:chOff x="2804042" y="4568349"/>
              <a:chExt cx="5865429" cy="561465"/>
            </a:xfrm>
          </p:grpSpPr>
          <p:sp>
            <p:nvSpPr>
              <p:cNvPr id="243" name="Google Shape;243;p9"/>
              <p:cNvSpPr txBox="1"/>
              <p:nvPr/>
            </p:nvSpPr>
            <p:spPr>
              <a:xfrm>
                <a:off x="2804042" y="4810314"/>
                <a:ext cx="776700" cy="3027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1600">
                    <a:solidFill>
                      <a:schemeClr val="dk1"/>
                    </a:solidFill>
                    <a:latin typeface="Libre Franklin"/>
                    <a:ea typeface="Libre Franklin"/>
                    <a:cs typeface="Libre Franklin"/>
                    <a:sym typeface="Libre Franklin"/>
                  </a:rPr>
                  <a:t>INPUTS</a:t>
                </a:r>
                <a:endParaRPr b="1" sz="1600">
                  <a:solidFill>
                    <a:schemeClr val="dk1"/>
                  </a:solidFill>
                  <a:latin typeface="Libre Franklin"/>
                  <a:ea typeface="Libre Franklin"/>
                  <a:cs typeface="Libre Franklin"/>
                  <a:sym typeface="Libre Franklin"/>
                </a:endParaRPr>
              </a:p>
            </p:txBody>
          </p:sp>
          <p:sp>
            <p:nvSpPr>
              <p:cNvPr id="244" name="Google Shape;244;p9"/>
              <p:cNvSpPr txBox="1"/>
              <p:nvPr/>
            </p:nvSpPr>
            <p:spPr>
              <a:xfrm>
                <a:off x="5236271" y="4810314"/>
                <a:ext cx="1260900" cy="3195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1600">
                    <a:solidFill>
                      <a:schemeClr val="dk1"/>
                    </a:solidFill>
                    <a:latin typeface="Libre Franklin"/>
                    <a:ea typeface="Libre Franklin"/>
                    <a:cs typeface="Libre Franklin"/>
                    <a:sym typeface="Libre Franklin"/>
                  </a:rPr>
                  <a:t>ENVIRONMENT</a:t>
                </a:r>
                <a:endParaRPr b="1" sz="1600">
                  <a:solidFill>
                    <a:schemeClr val="dk1"/>
                  </a:solidFill>
                  <a:latin typeface="Libre Franklin"/>
                  <a:ea typeface="Libre Franklin"/>
                  <a:cs typeface="Libre Franklin"/>
                  <a:sym typeface="Libre Franklin"/>
                </a:endParaRPr>
              </a:p>
            </p:txBody>
          </p:sp>
          <p:sp>
            <p:nvSpPr>
              <p:cNvPr id="245" name="Google Shape;245;p9"/>
              <p:cNvSpPr txBox="1"/>
              <p:nvPr/>
            </p:nvSpPr>
            <p:spPr>
              <a:xfrm>
                <a:off x="7724187" y="4810403"/>
                <a:ext cx="898500" cy="3027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1600">
                    <a:solidFill>
                      <a:schemeClr val="dk1"/>
                    </a:solidFill>
                    <a:latin typeface="Libre Franklin"/>
                    <a:ea typeface="Libre Franklin"/>
                    <a:cs typeface="Libre Franklin"/>
                    <a:sym typeface="Libre Franklin"/>
                  </a:rPr>
                  <a:t>OUTPUTS</a:t>
                </a:r>
                <a:endParaRPr b="1" sz="1600">
                  <a:solidFill>
                    <a:schemeClr val="dk1"/>
                  </a:solidFill>
                  <a:latin typeface="Libre Franklin"/>
                  <a:ea typeface="Libre Franklin"/>
                  <a:cs typeface="Libre Franklin"/>
                  <a:sym typeface="Libre Franklin"/>
                </a:endParaRPr>
              </a:p>
            </p:txBody>
          </p:sp>
          <p:cxnSp>
            <p:nvCxnSpPr>
              <p:cNvPr id="246" name="Google Shape;246;p9"/>
              <p:cNvCxnSpPr>
                <a:stCxn id="243" idx="3"/>
                <a:endCxn id="244" idx="1"/>
              </p:cNvCxnSpPr>
              <p:nvPr/>
            </p:nvCxnSpPr>
            <p:spPr>
              <a:xfrm>
                <a:off x="3580742" y="4961664"/>
                <a:ext cx="1655400" cy="8400"/>
              </a:xfrm>
              <a:prstGeom prst="straightConnector1">
                <a:avLst/>
              </a:prstGeom>
              <a:noFill/>
              <a:ln cap="flat" cmpd="sng" w="9525">
                <a:solidFill>
                  <a:schemeClr val="dk2"/>
                </a:solidFill>
                <a:prstDash val="solid"/>
                <a:round/>
                <a:headEnd len="sm" w="sm" type="none"/>
                <a:tailEnd len="med" w="med" type="triangle"/>
              </a:ln>
            </p:spPr>
          </p:cxnSp>
          <p:cxnSp>
            <p:nvCxnSpPr>
              <p:cNvPr id="247" name="Google Shape;247;p9"/>
              <p:cNvCxnSpPr>
                <a:stCxn id="244" idx="3"/>
                <a:endCxn id="245" idx="1"/>
              </p:cNvCxnSpPr>
              <p:nvPr/>
            </p:nvCxnSpPr>
            <p:spPr>
              <a:xfrm flipH="1" rot="10800000">
                <a:off x="6497171" y="4961664"/>
                <a:ext cx="1227000" cy="8400"/>
              </a:xfrm>
              <a:prstGeom prst="straightConnector1">
                <a:avLst/>
              </a:prstGeom>
              <a:noFill/>
              <a:ln cap="flat" cmpd="sng" w="9525">
                <a:solidFill>
                  <a:schemeClr val="dk2"/>
                </a:solidFill>
                <a:prstDash val="solid"/>
                <a:round/>
                <a:headEnd len="sm" w="sm" type="none"/>
                <a:tailEnd len="med" w="med" type="triangle"/>
              </a:ln>
            </p:spPr>
          </p:cxnSp>
          <p:sp>
            <p:nvSpPr>
              <p:cNvPr id="248" name="Google Shape;248;p9"/>
              <p:cNvSpPr txBox="1"/>
              <p:nvPr/>
            </p:nvSpPr>
            <p:spPr>
              <a:xfrm>
                <a:off x="3063971" y="4568349"/>
                <a:ext cx="5605500" cy="1788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i="1" lang="en-US" sz="1600">
                    <a:solidFill>
                      <a:schemeClr val="dk1"/>
                    </a:solidFill>
                    <a:latin typeface="Libre Franklin"/>
                    <a:ea typeface="Libre Franklin"/>
                    <a:cs typeface="Libre Franklin"/>
                    <a:sym typeface="Libre Franklin"/>
                  </a:rPr>
                  <a:t>Relationship to Astin’s Theory of Involvement (1984)</a:t>
                </a:r>
                <a:endParaRPr i="1" sz="1600">
                  <a:solidFill>
                    <a:schemeClr val="dk1"/>
                  </a:solidFill>
                  <a:latin typeface="Libre Franklin"/>
                  <a:ea typeface="Libre Franklin"/>
                  <a:cs typeface="Libre Franklin"/>
                  <a:sym typeface="Libre Franklin"/>
                </a:endParaRPr>
              </a:p>
            </p:txBody>
          </p:sp>
        </p:grpSp>
        <p:sp>
          <p:nvSpPr>
            <p:cNvPr id="249" name="Google Shape;249;p9"/>
            <p:cNvSpPr txBox="1"/>
            <p:nvPr/>
          </p:nvSpPr>
          <p:spPr>
            <a:xfrm>
              <a:off x="10939933" y="2377433"/>
              <a:ext cx="962400" cy="1581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Peyton</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Anna</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933">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Taylor</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933">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Quinn</a:t>
              </a:r>
              <a:endParaRPr sz="1600">
                <a:solidFill>
                  <a:schemeClr val="dk1"/>
                </a:solidFill>
                <a:latin typeface="Libre Franklin"/>
                <a:ea typeface="Libre Franklin"/>
                <a:cs typeface="Libre Franklin"/>
                <a:sym typeface="Libre Franklin"/>
              </a:endParaRPr>
            </a:p>
          </p:txBody>
        </p:sp>
        <p:grpSp>
          <p:nvGrpSpPr>
            <p:cNvPr id="250" name="Google Shape;250;p9"/>
            <p:cNvGrpSpPr/>
            <p:nvPr/>
          </p:nvGrpSpPr>
          <p:grpSpPr>
            <a:xfrm>
              <a:off x="3849233" y="2165619"/>
              <a:ext cx="421972" cy="343971"/>
              <a:chOff x="2886924" y="1624214"/>
              <a:chExt cx="316479" cy="257978"/>
            </a:xfrm>
          </p:grpSpPr>
          <p:sp>
            <p:nvSpPr>
              <p:cNvPr id="251" name="Google Shape;251;p9"/>
              <p:cNvSpPr/>
              <p:nvPr/>
            </p:nvSpPr>
            <p:spPr>
              <a:xfrm>
                <a:off x="2886924" y="1633726"/>
                <a:ext cx="316479" cy="248466"/>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52" name="Google Shape;252;p9"/>
              <p:cNvSpPr txBox="1"/>
              <p:nvPr/>
            </p:nvSpPr>
            <p:spPr>
              <a:xfrm>
                <a:off x="2921838" y="1624214"/>
                <a:ext cx="198000" cy="248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067">
                    <a:solidFill>
                      <a:schemeClr val="dk1"/>
                    </a:solidFill>
                    <a:latin typeface="Libre Franklin"/>
                    <a:ea typeface="Libre Franklin"/>
                    <a:cs typeface="Libre Franklin"/>
                    <a:sym typeface="Libre Franklin"/>
                  </a:rPr>
                  <a:t>P</a:t>
                </a:r>
                <a:endParaRPr sz="1067">
                  <a:solidFill>
                    <a:schemeClr val="dk1"/>
                  </a:solidFill>
                  <a:latin typeface="Libre Franklin"/>
                  <a:ea typeface="Libre Franklin"/>
                  <a:cs typeface="Libre Franklin"/>
                  <a:sym typeface="Libre Franklin"/>
                </a:endParaRPr>
              </a:p>
            </p:txBody>
          </p:sp>
        </p:grpSp>
        <p:sp>
          <p:nvSpPr>
            <p:cNvPr id="253" name="Google Shape;253;p9"/>
            <p:cNvSpPr/>
            <p:nvPr/>
          </p:nvSpPr>
          <p:spPr>
            <a:xfrm>
              <a:off x="6882383" y="1008409"/>
              <a:ext cx="422000" cy="3536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067">
                <a:solidFill>
                  <a:schemeClr val="dk1"/>
                </a:solidFill>
                <a:latin typeface="Libre Franklin"/>
                <a:ea typeface="Libre Franklin"/>
                <a:cs typeface="Libre Franklin"/>
                <a:sym typeface="Libre Franklin"/>
              </a:endParaRPr>
            </a:p>
          </p:txBody>
        </p:sp>
        <p:sp>
          <p:nvSpPr>
            <p:cNvPr id="254" name="Google Shape;254;p9"/>
            <p:cNvSpPr txBox="1"/>
            <p:nvPr/>
          </p:nvSpPr>
          <p:spPr>
            <a:xfrm>
              <a:off x="6924535" y="985016"/>
              <a:ext cx="257600" cy="353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067">
                  <a:solidFill>
                    <a:schemeClr val="dk1"/>
                  </a:solidFill>
                  <a:latin typeface="Libre Franklin"/>
                  <a:ea typeface="Libre Franklin"/>
                  <a:cs typeface="Libre Franklin"/>
                  <a:sym typeface="Libre Franklin"/>
                </a:rPr>
                <a:t>A</a:t>
              </a:r>
              <a:endParaRPr sz="1067">
                <a:solidFill>
                  <a:schemeClr val="dk1"/>
                </a:solidFill>
                <a:latin typeface="Libre Franklin"/>
                <a:ea typeface="Libre Franklin"/>
                <a:cs typeface="Libre Franklin"/>
                <a:sym typeface="Libre Franklin"/>
              </a:endParaRPr>
            </a:p>
          </p:txBody>
        </p:sp>
        <p:sp>
          <p:nvSpPr>
            <p:cNvPr id="255" name="Google Shape;255;p9"/>
            <p:cNvSpPr/>
            <p:nvPr/>
          </p:nvSpPr>
          <p:spPr>
            <a:xfrm>
              <a:off x="7189400" y="1002211"/>
              <a:ext cx="422000" cy="3460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56" name="Google Shape;256;p9"/>
            <p:cNvSpPr txBox="1"/>
            <p:nvPr/>
          </p:nvSpPr>
          <p:spPr>
            <a:xfrm>
              <a:off x="7207871" y="992387"/>
              <a:ext cx="257600" cy="3460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US" sz="1067">
                  <a:solidFill>
                    <a:schemeClr val="dk1"/>
                  </a:solidFill>
                  <a:latin typeface="Libre Franklin"/>
                  <a:ea typeface="Libre Franklin"/>
                  <a:cs typeface="Libre Franklin"/>
                  <a:sym typeface="Libre Franklin"/>
                </a:rPr>
                <a:t>Q</a:t>
              </a:r>
              <a:endParaRPr b="1" sz="1067">
                <a:solidFill>
                  <a:schemeClr val="dk1"/>
                </a:solidFill>
                <a:latin typeface="Libre Franklin"/>
                <a:ea typeface="Libre Franklin"/>
                <a:cs typeface="Libre Franklin"/>
                <a:sym typeface="Libre Franklin"/>
              </a:endParaRPr>
            </a:p>
          </p:txBody>
        </p:sp>
        <p:sp>
          <p:nvSpPr>
            <p:cNvPr id="257" name="Google Shape;257;p9"/>
            <p:cNvSpPr/>
            <p:nvPr/>
          </p:nvSpPr>
          <p:spPr>
            <a:xfrm>
              <a:off x="8670100" y="636171"/>
              <a:ext cx="369600" cy="3140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258" name="Google Shape;258;p9"/>
            <p:cNvSpPr txBox="1"/>
            <p:nvPr/>
          </p:nvSpPr>
          <p:spPr>
            <a:xfrm>
              <a:off x="8702459" y="566645"/>
              <a:ext cx="264000" cy="5040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1067">
                  <a:solidFill>
                    <a:schemeClr val="dk1"/>
                  </a:solidFill>
                  <a:latin typeface="Libre Franklin"/>
                  <a:ea typeface="Libre Franklin"/>
                  <a:cs typeface="Libre Franklin"/>
                  <a:sym typeface="Libre Franklin"/>
                </a:rPr>
                <a:t>T</a:t>
              </a:r>
              <a:endParaRPr b="1" sz="1067">
                <a:solidFill>
                  <a:schemeClr val="dk1"/>
                </a:solidFill>
                <a:latin typeface="Libre Franklin"/>
                <a:ea typeface="Libre Franklin"/>
                <a:cs typeface="Libre Franklin"/>
                <a:sym typeface="Libre Franklin"/>
              </a:endParaRPr>
            </a:p>
          </p:txBody>
        </p:sp>
        <p:sp>
          <p:nvSpPr>
            <p:cNvPr id="259" name="Google Shape;259;p9"/>
            <p:cNvSpPr txBox="1"/>
            <p:nvPr/>
          </p:nvSpPr>
          <p:spPr>
            <a:xfrm>
              <a:off x="-2001333" y="246367"/>
              <a:ext cx="1853200" cy="856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grpSp>
      <p:sp>
        <p:nvSpPr>
          <p:cNvPr id="260" name="Google Shape;260;p9"/>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62" name="Google Shape;262;p9"/>
          <p:cNvSpPr txBox="1"/>
          <p:nvPr/>
        </p:nvSpPr>
        <p:spPr>
          <a:xfrm>
            <a:off x="10932900" y="1451000"/>
            <a:ext cx="1259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ibre Franklin"/>
                <a:ea typeface="Libre Franklin"/>
                <a:cs typeface="Libre Franklin"/>
                <a:sym typeface="Libre Franklin"/>
              </a:rPr>
              <a:t>Field </a:t>
            </a:r>
            <a:r>
              <a:rPr lang="en-US">
                <a:latin typeface="Libre Franklin"/>
                <a:ea typeface="Libre Franklin"/>
                <a:cs typeface="Libre Franklin"/>
                <a:sym typeface="Libre Franklin"/>
              </a:rPr>
              <a:t>Experience</a:t>
            </a:r>
            <a:r>
              <a:rPr lang="en-US">
                <a:latin typeface="Libre Franklin"/>
                <a:ea typeface="Libre Franklin"/>
                <a:cs typeface="Libre Franklin"/>
                <a:sym typeface="Libre Franklin"/>
              </a:rPr>
              <a:t> for </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this study</a:t>
            </a:r>
            <a:endParaRPr>
              <a:latin typeface="Libre Franklin"/>
              <a:ea typeface="Libre Franklin"/>
              <a:cs typeface="Libre Franklin"/>
              <a:sym typeface="Libre Franklin"/>
            </a:endParaRPr>
          </a:p>
        </p:txBody>
      </p:sp>
      <p:sp>
        <p:nvSpPr>
          <p:cNvPr id="263" name="Google Shape;263;p9"/>
          <p:cNvSpPr/>
          <p:nvPr/>
        </p:nvSpPr>
        <p:spPr>
          <a:xfrm>
            <a:off x="10458824" y="1850151"/>
            <a:ext cx="316500" cy="248400"/>
          </a:xfrm>
          <a:prstGeom prst="star5">
            <a:avLst>
              <a:gd fmla="val 14524"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Quinn	</a:t>
            </a:r>
            <a:endParaRPr/>
          </a:p>
        </p:txBody>
      </p:sp>
      <p:sp>
        <p:nvSpPr>
          <p:cNvPr id="269" name="Google Shape;269;p12"/>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Font typeface="Arial"/>
              <a:buChar char="•"/>
            </a:pPr>
            <a:r>
              <a:rPr lang="en-US"/>
              <a:t>K-12 geoscience experiences resulted in a mid-range baseline</a:t>
            </a:r>
            <a:endParaRPr/>
          </a:p>
          <a:p>
            <a:pPr indent="-120650" lvl="0" marL="91440" rtl="0" algn="l">
              <a:lnSpc>
                <a:spcPct val="110000"/>
              </a:lnSpc>
              <a:spcBef>
                <a:spcPts val="1400"/>
              </a:spcBef>
              <a:spcAft>
                <a:spcPts val="0"/>
              </a:spcAft>
              <a:buSzPts val="1900"/>
              <a:buFont typeface="Arial"/>
              <a:buChar char="•"/>
            </a:pPr>
            <a:r>
              <a:rPr lang="en-US"/>
              <a:t>A transfer student, became a geoscience major in her second year</a:t>
            </a:r>
            <a:endParaRPr/>
          </a:p>
          <a:p>
            <a:pPr indent="-120650" lvl="0" marL="91440" rtl="0" algn="l">
              <a:lnSpc>
                <a:spcPct val="110000"/>
              </a:lnSpc>
              <a:spcBef>
                <a:spcPts val="1400"/>
              </a:spcBef>
              <a:spcAft>
                <a:spcPts val="0"/>
              </a:spcAft>
              <a:buSzPts val="1900"/>
              <a:buFont typeface="Arial"/>
              <a:buChar char="•"/>
            </a:pPr>
            <a:r>
              <a:rPr lang="en-US"/>
              <a:t>Pursuing a geoscience career </a:t>
            </a:r>
            <a:endParaRPr/>
          </a:p>
        </p:txBody>
      </p:sp>
      <p:sp>
        <p:nvSpPr>
          <p:cNvPr id="270" name="Google Shape;270;p12"/>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p>
            <a:pPr indent="0" lvl="0" marL="91440" rtl="0" algn="l">
              <a:lnSpc>
                <a:spcPct val="110000"/>
              </a:lnSpc>
              <a:spcBef>
                <a:spcPts val="0"/>
              </a:spcBef>
              <a:spcAft>
                <a:spcPts val="0"/>
              </a:spcAft>
              <a:buSzPts val="1900"/>
              <a:buNone/>
            </a:pPr>
            <a:r>
              <a:t/>
            </a:r>
            <a:endParaRPr/>
          </a:p>
        </p:txBody>
      </p:sp>
      <p:pic>
        <p:nvPicPr>
          <p:cNvPr id="271" name="Google Shape;271;p12"/>
          <p:cNvPicPr preferRelativeResize="0"/>
          <p:nvPr/>
        </p:nvPicPr>
        <p:blipFill rotWithShape="1">
          <a:blip r:embed="rId3">
            <a:alphaModFix/>
          </a:blip>
          <a:srcRect b="0" l="4688" r="4805" t="1912"/>
          <a:stretch/>
        </p:blipFill>
        <p:spPr>
          <a:xfrm>
            <a:off x="5732025" y="1968500"/>
            <a:ext cx="6265033" cy="3900600"/>
          </a:xfrm>
          <a:prstGeom prst="rect">
            <a:avLst/>
          </a:prstGeom>
          <a:noFill/>
          <a:ln>
            <a:noFill/>
          </a:ln>
        </p:spPr>
      </p:pic>
      <p:sp>
        <p:nvSpPr>
          <p:cNvPr id="272" name="Google Shape;272;p12"/>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Taylor	</a:t>
            </a:r>
            <a:endParaRPr/>
          </a:p>
        </p:txBody>
      </p:sp>
      <p:sp>
        <p:nvSpPr>
          <p:cNvPr id="279" name="Google Shape;279;p13"/>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Font typeface="Arial"/>
              <a:buChar char="•"/>
            </a:pPr>
            <a:r>
              <a:rPr lang="en-US"/>
              <a:t>Moderately low baseline, expressed K-12 teacher influence in geoscience</a:t>
            </a:r>
            <a:endParaRPr/>
          </a:p>
          <a:p>
            <a:pPr indent="-120650" lvl="0" marL="91440" rtl="0" algn="l">
              <a:lnSpc>
                <a:spcPct val="110000"/>
              </a:lnSpc>
              <a:spcBef>
                <a:spcPts val="1400"/>
              </a:spcBef>
              <a:spcAft>
                <a:spcPts val="0"/>
              </a:spcAft>
              <a:buSzPts val="1900"/>
              <a:buFont typeface="Arial"/>
              <a:buChar char="•"/>
            </a:pPr>
            <a:r>
              <a:rPr lang="en-US"/>
              <a:t> Friend influence early in college career</a:t>
            </a:r>
            <a:endParaRPr/>
          </a:p>
          <a:p>
            <a:pPr indent="-120650" lvl="0" marL="91440" rtl="0" algn="l">
              <a:lnSpc>
                <a:spcPct val="110000"/>
              </a:lnSpc>
              <a:spcBef>
                <a:spcPts val="1400"/>
              </a:spcBef>
              <a:spcAft>
                <a:spcPts val="0"/>
              </a:spcAft>
              <a:buSzPts val="1900"/>
              <a:buFont typeface="Arial"/>
              <a:buChar char="•"/>
            </a:pPr>
            <a:r>
              <a:rPr lang="en-US"/>
              <a:t> Became a geoscience major during her second year </a:t>
            </a:r>
            <a:endParaRPr/>
          </a:p>
          <a:p>
            <a:pPr indent="-120650" lvl="0" marL="91440" rtl="0" algn="l">
              <a:lnSpc>
                <a:spcPct val="110000"/>
              </a:lnSpc>
              <a:spcBef>
                <a:spcPts val="1400"/>
              </a:spcBef>
              <a:spcAft>
                <a:spcPts val="0"/>
              </a:spcAft>
              <a:buSzPts val="1900"/>
              <a:buFont typeface="Arial"/>
              <a:buChar char="•"/>
            </a:pPr>
            <a:r>
              <a:rPr lang="en-US"/>
              <a:t> Multiple field experiences</a:t>
            </a:r>
            <a:endParaRPr/>
          </a:p>
          <a:p>
            <a:pPr indent="-120650" lvl="0" marL="91440" rtl="0" algn="l">
              <a:lnSpc>
                <a:spcPct val="110000"/>
              </a:lnSpc>
              <a:spcBef>
                <a:spcPts val="1400"/>
              </a:spcBef>
              <a:spcAft>
                <a:spcPts val="0"/>
              </a:spcAft>
              <a:buSzPts val="1900"/>
              <a:buFont typeface="Arial"/>
              <a:buChar char="•"/>
            </a:pPr>
            <a:r>
              <a:rPr lang="en-US"/>
              <a:t>Pursuing a geoscience Master’s degree</a:t>
            </a:r>
            <a:endParaRPr/>
          </a:p>
          <a:p>
            <a:pPr indent="0" lvl="0" marL="91440" rtl="0" algn="l">
              <a:lnSpc>
                <a:spcPct val="110000"/>
              </a:lnSpc>
              <a:spcBef>
                <a:spcPts val="1400"/>
              </a:spcBef>
              <a:spcAft>
                <a:spcPts val="0"/>
              </a:spcAft>
              <a:buSzPts val="1900"/>
              <a:buFont typeface="Arial"/>
              <a:buNone/>
            </a:pPr>
            <a:r>
              <a:t/>
            </a:r>
            <a:endParaRPr/>
          </a:p>
        </p:txBody>
      </p:sp>
      <p:pic>
        <p:nvPicPr>
          <p:cNvPr id="280" name="Google Shape;280;p13"/>
          <p:cNvPicPr preferRelativeResize="0"/>
          <p:nvPr/>
        </p:nvPicPr>
        <p:blipFill>
          <a:blip r:embed="rId3">
            <a:alphaModFix/>
          </a:blip>
          <a:stretch>
            <a:fillRect/>
          </a:stretch>
        </p:blipFill>
        <p:spPr>
          <a:xfrm>
            <a:off x="6080375" y="2080425"/>
            <a:ext cx="5411624" cy="3339399"/>
          </a:xfrm>
          <a:prstGeom prst="rect">
            <a:avLst/>
          </a:prstGeom>
          <a:noFill/>
          <a:ln>
            <a:noFill/>
          </a:ln>
        </p:spPr>
      </p:pic>
      <p:pic>
        <p:nvPicPr>
          <p:cNvPr id="281" name="Google Shape;281;p13"/>
          <p:cNvPicPr preferRelativeResize="0"/>
          <p:nvPr/>
        </p:nvPicPr>
        <p:blipFill>
          <a:blip r:embed="rId4">
            <a:alphaModFix/>
          </a:blip>
          <a:stretch>
            <a:fillRect/>
          </a:stretch>
        </p:blipFill>
        <p:spPr>
          <a:xfrm>
            <a:off x="3205251" y="569000"/>
            <a:ext cx="1292775" cy="1168350"/>
          </a:xfrm>
          <a:prstGeom prst="rect">
            <a:avLst/>
          </a:prstGeom>
          <a:noFill/>
          <a:ln>
            <a:noFill/>
          </a:ln>
        </p:spPr>
      </p:pic>
      <p:sp>
        <p:nvSpPr>
          <p:cNvPr id="282" name="Google Shape;282;p13"/>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Anna</a:t>
            </a:r>
            <a:endParaRPr/>
          </a:p>
        </p:txBody>
      </p:sp>
      <p:sp>
        <p:nvSpPr>
          <p:cNvPr id="289" name="Google Shape;289;p11"/>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Font typeface="Arial"/>
              <a:buChar char="•"/>
            </a:pPr>
            <a:r>
              <a:rPr lang="en-US"/>
              <a:t>K-12 geoscience experience leaving her with the highest of the four baselines</a:t>
            </a:r>
            <a:endParaRPr/>
          </a:p>
          <a:p>
            <a:pPr indent="-120650" lvl="0" marL="91440" rtl="0" algn="l">
              <a:lnSpc>
                <a:spcPct val="110000"/>
              </a:lnSpc>
              <a:spcBef>
                <a:spcPts val="1400"/>
              </a:spcBef>
              <a:spcAft>
                <a:spcPts val="0"/>
              </a:spcAft>
              <a:buSzPts val="1900"/>
              <a:buFont typeface="Arial"/>
              <a:buChar char="•"/>
            </a:pPr>
            <a:r>
              <a:rPr lang="en-US"/>
              <a:t> Entered college a geoscience major</a:t>
            </a:r>
            <a:endParaRPr/>
          </a:p>
          <a:p>
            <a:pPr indent="-120650" lvl="0" marL="91440" rtl="0" algn="l">
              <a:lnSpc>
                <a:spcPct val="110000"/>
              </a:lnSpc>
              <a:spcBef>
                <a:spcPts val="1400"/>
              </a:spcBef>
              <a:spcAft>
                <a:spcPts val="0"/>
              </a:spcAft>
              <a:buSzPts val="1900"/>
              <a:buFont typeface="Arial"/>
              <a:buChar char="•"/>
            </a:pPr>
            <a:r>
              <a:rPr lang="en-US"/>
              <a:t>Pursuing a geoscience Master’s degree</a:t>
            </a:r>
            <a:endParaRPr/>
          </a:p>
          <a:p>
            <a:pPr indent="0" lvl="0" marL="91440" rtl="0" algn="l">
              <a:lnSpc>
                <a:spcPct val="110000"/>
              </a:lnSpc>
              <a:spcBef>
                <a:spcPts val="1400"/>
              </a:spcBef>
              <a:spcAft>
                <a:spcPts val="0"/>
              </a:spcAft>
              <a:buSzPts val="1900"/>
              <a:buNone/>
            </a:pPr>
            <a:r>
              <a:t/>
            </a:r>
            <a:endParaRPr/>
          </a:p>
        </p:txBody>
      </p:sp>
      <p:pic>
        <p:nvPicPr>
          <p:cNvPr id="290" name="Google Shape;290;p11"/>
          <p:cNvPicPr preferRelativeResize="0"/>
          <p:nvPr/>
        </p:nvPicPr>
        <p:blipFill>
          <a:blip r:embed="rId3">
            <a:alphaModFix/>
          </a:blip>
          <a:stretch>
            <a:fillRect/>
          </a:stretch>
        </p:blipFill>
        <p:spPr>
          <a:xfrm>
            <a:off x="6025150" y="1975475"/>
            <a:ext cx="5974925" cy="3748200"/>
          </a:xfrm>
          <a:prstGeom prst="rect">
            <a:avLst/>
          </a:prstGeom>
          <a:noFill/>
          <a:ln>
            <a:noFill/>
          </a:ln>
        </p:spPr>
      </p:pic>
      <p:sp>
        <p:nvSpPr>
          <p:cNvPr id="291" name="Google Shape;291;p11"/>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Peyton</a:t>
            </a:r>
            <a:endParaRPr/>
          </a:p>
        </p:txBody>
      </p:sp>
      <p:sp>
        <p:nvSpPr>
          <p:cNvPr id="298" name="Google Shape;298;p10"/>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lnSpcReduction="10000"/>
          </a:bodyPr>
          <a:lstStyle/>
          <a:p>
            <a:pPr indent="-120650" lvl="0" marL="91440" rtl="0" algn="l">
              <a:lnSpc>
                <a:spcPct val="110000"/>
              </a:lnSpc>
              <a:spcBef>
                <a:spcPts val="0"/>
              </a:spcBef>
              <a:spcAft>
                <a:spcPts val="0"/>
              </a:spcAft>
              <a:buSzPts val="1900"/>
              <a:buFont typeface="Arial"/>
              <a:buChar char="•"/>
            </a:pPr>
            <a:r>
              <a:rPr lang="en-US"/>
              <a:t>Low baseline characterized by involvement in a STEM club and professor influence</a:t>
            </a:r>
            <a:endParaRPr/>
          </a:p>
          <a:p>
            <a:pPr indent="-120650" lvl="0" marL="91440" rtl="0" algn="l">
              <a:lnSpc>
                <a:spcPct val="110000"/>
              </a:lnSpc>
              <a:spcBef>
                <a:spcPts val="1400"/>
              </a:spcBef>
              <a:spcAft>
                <a:spcPts val="0"/>
              </a:spcAft>
              <a:buSzPts val="1900"/>
              <a:buFont typeface="Arial"/>
              <a:buChar char="•"/>
            </a:pPr>
            <a:r>
              <a:rPr lang="en-US"/>
              <a:t>Pre-college geoscience research experience</a:t>
            </a:r>
            <a:endParaRPr/>
          </a:p>
          <a:p>
            <a:pPr indent="-120650" lvl="0" marL="91440" rtl="0" algn="l">
              <a:lnSpc>
                <a:spcPct val="110000"/>
              </a:lnSpc>
              <a:spcBef>
                <a:spcPts val="1400"/>
              </a:spcBef>
              <a:spcAft>
                <a:spcPts val="0"/>
              </a:spcAft>
              <a:buSzPts val="1900"/>
              <a:buFont typeface="Arial"/>
              <a:buChar char="•"/>
            </a:pPr>
            <a:r>
              <a:rPr lang="en-US"/>
              <a:t>Participated in the field experience in year one</a:t>
            </a:r>
            <a:endParaRPr/>
          </a:p>
          <a:p>
            <a:pPr indent="-120650" lvl="0" marL="91440" rtl="0" algn="l">
              <a:lnSpc>
                <a:spcPct val="110000"/>
              </a:lnSpc>
              <a:spcBef>
                <a:spcPts val="1400"/>
              </a:spcBef>
              <a:spcAft>
                <a:spcPts val="0"/>
              </a:spcAft>
              <a:buSzPts val="1900"/>
              <a:buFont typeface="Arial"/>
              <a:buChar char="•"/>
            </a:pPr>
            <a:r>
              <a:rPr lang="en-US"/>
              <a:t>Non-geoscience STEM major</a:t>
            </a:r>
            <a:endParaRPr/>
          </a:p>
          <a:p>
            <a:pPr indent="-120650" lvl="0" marL="91440" rtl="0" algn="l">
              <a:lnSpc>
                <a:spcPct val="110000"/>
              </a:lnSpc>
              <a:spcBef>
                <a:spcPts val="1400"/>
              </a:spcBef>
              <a:spcAft>
                <a:spcPts val="0"/>
              </a:spcAft>
              <a:buSzPts val="1900"/>
              <a:buFont typeface="Arial"/>
              <a:buChar char="•"/>
            </a:pPr>
            <a:r>
              <a:rPr lang="en-US"/>
              <a:t>Interview and check in took place before completion of college career </a:t>
            </a:r>
            <a:endParaRPr/>
          </a:p>
        </p:txBody>
      </p:sp>
      <p:pic>
        <p:nvPicPr>
          <p:cNvPr id="299" name="Google Shape;299;p10"/>
          <p:cNvPicPr preferRelativeResize="0"/>
          <p:nvPr/>
        </p:nvPicPr>
        <p:blipFill>
          <a:blip r:embed="rId3">
            <a:alphaModFix/>
          </a:blip>
          <a:stretch>
            <a:fillRect/>
          </a:stretch>
        </p:blipFill>
        <p:spPr>
          <a:xfrm>
            <a:off x="3390350" y="399103"/>
            <a:ext cx="1101428" cy="1450750"/>
          </a:xfrm>
          <a:prstGeom prst="rect">
            <a:avLst/>
          </a:prstGeom>
          <a:noFill/>
          <a:ln>
            <a:noFill/>
          </a:ln>
        </p:spPr>
      </p:pic>
      <p:pic>
        <p:nvPicPr>
          <p:cNvPr id="300" name="Google Shape;300;p10"/>
          <p:cNvPicPr preferRelativeResize="0"/>
          <p:nvPr/>
        </p:nvPicPr>
        <p:blipFill rotWithShape="1">
          <a:blip r:embed="rId4">
            <a:alphaModFix/>
          </a:blip>
          <a:srcRect b="12211" l="0" r="48723" t="0"/>
          <a:stretch/>
        </p:blipFill>
        <p:spPr>
          <a:xfrm>
            <a:off x="7158421" y="2086578"/>
            <a:ext cx="3907553" cy="3816825"/>
          </a:xfrm>
          <a:prstGeom prst="rect">
            <a:avLst/>
          </a:prstGeom>
          <a:noFill/>
          <a:ln>
            <a:noFill/>
          </a:ln>
        </p:spPr>
      </p:pic>
      <p:sp>
        <p:nvSpPr>
          <p:cNvPr id="301" name="Google Shape;301;p10"/>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pSp>
        <p:nvGrpSpPr>
          <p:cNvPr id="307" name="Google Shape;307;gcaf54e0366_0_0"/>
          <p:cNvGrpSpPr/>
          <p:nvPr/>
        </p:nvGrpSpPr>
        <p:grpSpPr>
          <a:xfrm>
            <a:off x="-2001333" y="246367"/>
            <a:ext cx="14088925" cy="6154281"/>
            <a:chOff x="-2001333" y="246367"/>
            <a:chExt cx="14088925" cy="6154281"/>
          </a:xfrm>
        </p:grpSpPr>
        <p:pic>
          <p:nvPicPr>
            <p:cNvPr id="308" name="Google Shape;308;gcaf54e0366_0_0"/>
            <p:cNvPicPr preferRelativeResize="0"/>
            <p:nvPr/>
          </p:nvPicPr>
          <p:blipFill rotWithShape="1">
            <a:blip r:embed="rId3">
              <a:alphaModFix/>
            </a:blip>
            <a:srcRect b="1519" l="845" r="786" t="1052"/>
            <a:stretch/>
          </p:blipFill>
          <p:spPr>
            <a:xfrm>
              <a:off x="1674603" y="246367"/>
              <a:ext cx="10017361" cy="5843340"/>
            </a:xfrm>
            <a:prstGeom prst="rect">
              <a:avLst/>
            </a:prstGeom>
            <a:noFill/>
            <a:ln>
              <a:noFill/>
            </a:ln>
          </p:spPr>
        </p:pic>
        <p:cxnSp>
          <p:nvCxnSpPr>
            <p:cNvPr id="309" name="Google Shape;309;gcaf54e0366_0_0"/>
            <p:cNvCxnSpPr/>
            <p:nvPr/>
          </p:nvCxnSpPr>
          <p:spPr>
            <a:xfrm rot="10800000">
              <a:off x="3151421" y="646705"/>
              <a:ext cx="0" cy="4345500"/>
            </a:xfrm>
            <a:prstGeom prst="straightConnector1">
              <a:avLst/>
            </a:prstGeom>
            <a:noFill/>
            <a:ln cap="flat" cmpd="sng" w="9525">
              <a:solidFill>
                <a:schemeClr val="dk2"/>
              </a:solidFill>
              <a:prstDash val="dot"/>
              <a:round/>
              <a:headEnd len="sm" w="sm" type="none"/>
              <a:tailEnd len="sm" w="sm" type="none"/>
            </a:ln>
          </p:spPr>
        </p:cxnSp>
        <p:cxnSp>
          <p:nvCxnSpPr>
            <p:cNvPr id="310" name="Google Shape;310;gcaf54e0366_0_0"/>
            <p:cNvCxnSpPr/>
            <p:nvPr/>
          </p:nvCxnSpPr>
          <p:spPr>
            <a:xfrm rot="10800000">
              <a:off x="4778345" y="646705"/>
              <a:ext cx="0" cy="4345500"/>
            </a:xfrm>
            <a:prstGeom prst="straightConnector1">
              <a:avLst/>
            </a:prstGeom>
            <a:noFill/>
            <a:ln cap="flat" cmpd="sng" w="9525">
              <a:solidFill>
                <a:schemeClr val="dk2"/>
              </a:solidFill>
              <a:prstDash val="dot"/>
              <a:round/>
              <a:headEnd len="sm" w="sm" type="none"/>
              <a:tailEnd len="sm" w="sm" type="none"/>
            </a:ln>
          </p:spPr>
        </p:cxnSp>
        <p:cxnSp>
          <p:nvCxnSpPr>
            <p:cNvPr id="311" name="Google Shape;311;gcaf54e0366_0_0"/>
            <p:cNvCxnSpPr/>
            <p:nvPr/>
          </p:nvCxnSpPr>
          <p:spPr>
            <a:xfrm rot="10800000">
              <a:off x="6318721" y="646705"/>
              <a:ext cx="0" cy="4345500"/>
            </a:xfrm>
            <a:prstGeom prst="straightConnector1">
              <a:avLst/>
            </a:prstGeom>
            <a:noFill/>
            <a:ln cap="flat" cmpd="sng" w="9525">
              <a:solidFill>
                <a:schemeClr val="dk2"/>
              </a:solidFill>
              <a:prstDash val="dot"/>
              <a:round/>
              <a:headEnd len="sm" w="sm" type="none"/>
              <a:tailEnd len="sm" w="sm" type="none"/>
            </a:ln>
          </p:spPr>
        </p:cxnSp>
        <p:cxnSp>
          <p:nvCxnSpPr>
            <p:cNvPr id="312" name="Google Shape;312;gcaf54e0366_0_0"/>
            <p:cNvCxnSpPr/>
            <p:nvPr/>
          </p:nvCxnSpPr>
          <p:spPr>
            <a:xfrm rot="10800000">
              <a:off x="7916807" y="646705"/>
              <a:ext cx="0" cy="4345500"/>
            </a:xfrm>
            <a:prstGeom prst="straightConnector1">
              <a:avLst/>
            </a:prstGeom>
            <a:noFill/>
            <a:ln cap="flat" cmpd="sng" w="9525">
              <a:solidFill>
                <a:schemeClr val="dk2"/>
              </a:solidFill>
              <a:prstDash val="dot"/>
              <a:round/>
              <a:headEnd len="sm" w="sm" type="none"/>
              <a:tailEnd len="sm" w="sm" type="none"/>
            </a:ln>
          </p:spPr>
        </p:cxnSp>
        <p:cxnSp>
          <p:nvCxnSpPr>
            <p:cNvPr id="313" name="Google Shape;313;gcaf54e0366_0_0"/>
            <p:cNvCxnSpPr/>
            <p:nvPr/>
          </p:nvCxnSpPr>
          <p:spPr>
            <a:xfrm rot="10800000">
              <a:off x="9500473" y="646705"/>
              <a:ext cx="0" cy="4345500"/>
            </a:xfrm>
            <a:prstGeom prst="straightConnector1">
              <a:avLst/>
            </a:prstGeom>
            <a:noFill/>
            <a:ln cap="flat" cmpd="sng" w="9525">
              <a:solidFill>
                <a:schemeClr val="dk2"/>
              </a:solidFill>
              <a:prstDash val="dot"/>
              <a:round/>
              <a:headEnd len="sm" w="sm" type="none"/>
              <a:tailEnd len="sm" w="sm" type="none"/>
            </a:ln>
          </p:spPr>
        </p:cxnSp>
        <p:sp>
          <p:nvSpPr>
            <p:cNvPr id="314" name="Google Shape;314;gcaf54e0366_0_0"/>
            <p:cNvSpPr/>
            <p:nvPr/>
          </p:nvSpPr>
          <p:spPr>
            <a:xfrm>
              <a:off x="2200152" y="646775"/>
              <a:ext cx="547500" cy="4345500"/>
            </a:xfrm>
            <a:prstGeom prst="roundRect">
              <a:avLst>
                <a:gd fmla="val 16667" name="adj"/>
              </a:avLst>
            </a:prstGeom>
            <a:solidFill>
              <a:srgbClr val="999999">
                <a:alpha val="12549"/>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15" name="Google Shape;315;gcaf54e0366_0_0"/>
            <p:cNvSpPr/>
            <p:nvPr/>
          </p:nvSpPr>
          <p:spPr>
            <a:xfrm>
              <a:off x="9500473" y="646775"/>
              <a:ext cx="547500" cy="4345500"/>
            </a:xfrm>
            <a:prstGeom prst="roundRect">
              <a:avLst>
                <a:gd fmla="val 16667" name="adj"/>
              </a:avLst>
            </a:prstGeom>
            <a:solidFill>
              <a:srgbClr val="999999">
                <a:alpha val="12549"/>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16" name="Google Shape;316;gcaf54e0366_0_0"/>
            <p:cNvSpPr/>
            <p:nvPr/>
          </p:nvSpPr>
          <p:spPr>
            <a:xfrm>
              <a:off x="1393003" y="5125663"/>
              <a:ext cx="8936400" cy="963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17" name="Google Shape;317;gcaf54e0366_0_0"/>
            <p:cNvSpPr/>
            <p:nvPr/>
          </p:nvSpPr>
          <p:spPr>
            <a:xfrm>
              <a:off x="1607389" y="5346256"/>
              <a:ext cx="8936400" cy="963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18" name="Google Shape;318;gcaf54e0366_0_0"/>
            <p:cNvSpPr/>
            <p:nvPr/>
          </p:nvSpPr>
          <p:spPr>
            <a:xfrm>
              <a:off x="10920292" y="2491241"/>
              <a:ext cx="1167300" cy="1353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19" name="Google Shape;319;gcaf54e0366_0_0"/>
            <p:cNvSpPr txBox="1"/>
            <p:nvPr/>
          </p:nvSpPr>
          <p:spPr>
            <a:xfrm>
              <a:off x="3352321"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1</a:t>
              </a:r>
              <a:endParaRPr sz="1600">
                <a:solidFill>
                  <a:schemeClr val="dk1"/>
                </a:solidFill>
                <a:latin typeface="Libre Franklin"/>
                <a:ea typeface="Libre Franklin"/>
                <a:cs typeface="Libre Franklin"/>
                <a:sym typeface="Libre Franklin"/>
              </a:endParaRPr>
            </a:p>
          </p:txBody>
        </p:sp>
        <p:sp>
          <p:nvSpPr>
            <p:cNvPr id="320" name="Google Shape;320;gcaf54e0366_0_0"/>
            <p:cNvSpPr txBox="1"/>
            <p:nvPr/>
          </p:nvSpPr>
          <p:spPr>
            <a:xfrm>
              <a:off x="4935953"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2</a:t>
              </a:r>
              <a:endParaRPr sz="1600">
                <a:solidFill>
                  <a:schemeClr val="dk1"/>
                </a:solidFill>
                <a:latin typeface="Libre Franklin"/>
                <a:ea typeface="Libre Franklin"/>
                <a:cs typeface="Libre Franklin"/>
                <a:sym typeface="Libre Franklin"/>
              </a:endParaRPr>
            </a:p>
          </p:txBody>
        </p:sp>
        <p:sp>
          <p:nvSpPr>
            <p:cNvPr id="321" name="Google Shape;321;gcaf54e0366_0_0"/>
            <p:cNvSpPr txBox="1"/>
            <p:nvPr/>
          </p:nvSpPr>
          <p:spPr>
            <a:xfrm>
              <a:off x="6519585"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3</a:t>
              </a:r>
              <a:endParaRPr sz="1600">
                <a:solidFill>
                  <a:schemeClr val="dk1"/>
                </a:solidFill>
                <a:latin typeface="Libre Franklin"/>
                <a:ea typeface="Libre Franklin"/>
                <a:cs typeface="Libre Franklin"/>
                <a:sym typeface="Libre Franklin"/>
              </a:endParaRPr>
            </a:p>
          </p:txBody>
        </p:sp>
        <p:sp>
          <p:nvSpPr>
            <p:cNvPr id="322" name="Google Shape;322;gcaf54e0366_0_0"/>
            <p:cNvSpPr txBox="1"/>
            <p:nvPr/>
          </p:nvSpPr>
          <p:spPr>
            <a:xfrm>
              <a:off x="8103217"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Year 4</a:t>
              </a:r>
              <a:endParaRPr sz="1600">
                <a:solidFill>
                  <a:schemeClr val="dk1"/>
                </a:solidFill>
                <a:latin typeface="Libre Franklin"/>
                <a:ea typeface="Libre Franklin"/>
                <a:cs typeface="Libre Franklin"/>
                <a:sym typeface="Libre Franklin"/>
              </a:endParaRPr>
            </a:p>
          </p:txBody>
        </p:sp>
        <p:sp>
          <p:nvSpPr>
            <p:cNvPr id="323" name="Google Shape;323;gcaf54e0366_0_0"/>
            <p:cNvSpPr txBox="1"/>
            <p:nvPr/>
          </p:nvSpPr>
          <p:spPr>
            <a:xfrm>
              <a:off x="9241107" y="4992205"/>
              <a:ext cx="12252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Career</a:t>
              </a:r>
              <a:endParaRPr sz="1600">
                <a:solidFill>
                  <a:schemeClr val="dk1"/>
                </a:solidFill>
                <a:latin typeface="Libre Franklin"/>
                <a:ea typeface="Libre Franklin"/>
                <a:cs typeface="Libre Franklin"/>
                <a:sym typeface="Libre Franklin"/>
              </a:endParaRPr>
            </a:p>
          </p:txBody>
        </p:sp>
        <p:sp>
          <p:nvSpPr>
            <p:cNvPr id="324" name="Google Shape;324;gcaf54e0366_0_0"/>
            <p:cNvSpPr txBox="1"/>
            <p:nvPr/>
          </p:nvSpPr>
          <p:spPr>
            <a:xfrm>
              <a:off x="1913673" y="4992205"/>
              <a:ext cx="1431600" cy="5040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600">
                  <a:solidFill>
                    <a:schemeClr val="dk1"/>
                  </a:solidFill>
                  <a:latin typeface="Libre Franklin"/>
                  <a:ea typeface="Libre Franklin"/>
                  <a:cs typeface="Libre Franklin"/>
                  <a:sym typeface="Libre Franklin"/>
                </a:rPr>
                <a:t>Pre-College</a:t>
              </a:r>
              <a:endParaRPr sz="1600">
                <a:solidFill>
                  <a:schemeClr val="dk1"/>
                </a:solidFill>
                <a:latin typeface="Libre Franklin"/>
                <a:ea typeface="Libre Franklin"/>
                <a:cs typeface="Libre Franklin"/>
                <a:sym typeface="Libre Franklin"/>
              </a:endParaRPr>
            </a:p>
          </p:txBody>
        </p:sp>
        <p:sp>
          <p:nvSpPr>
            <p:cNvPr id="325" name="Google Shape;325;gcaf54e0366_0_0"/>
            <p:cNvSpPr txBox="1"/>
            <p:nvPr/>
          </p:nvSpPr>
          <p:spPr>
            <a:xfrm>
              <a:off x="975009" y="4152351"/>
              <a:ext cx="1225200" cy="5040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Libre Franklin"/>
                  <a:ea typeface="Libre Franklin"/>
                  <a:cs typeface="Libre Franklin"/>
                  <a:sym typeface="Libre Franklin"/>
                </a:rPr>
                <a:t>Low</a:t>
              </a:r>
              <a:endParaRPr sz="1600">
                <a:solidFill>
                  <a:schemeClr val="dk1"/>
                </a:solidFill>
                <a:latin typeface="Libre Franklin"/>
                <a:ea typeface="Libre Franklin"/>
                <a:cs typeface="Libre Franklin"/>
                <a:sym typeface="Libre Franklin"/>
              </a:endParaRPr>
            </a:p>
          </p:txBody>
        </p:sp>
        <p:sp>
          <p:nvSpPr>
            <p:cNvPr id="326" name="Google Shape;326;gcaf54e0366_0_0"/>
            <p:cNvSpPr txBox="1"/>
            <p:nvPr/>
          </p:nvSpPr>
          <p:spPr>
            <a:xfrm>
              <a:off x="975009" y="2577492"/>
              <a:ext cx="1225200" cy="5040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Libre Franklin"/>
                  <a:ea typeface="Libre Franklin"/>
                  <a:cs typeface="Libre Franklin"/>
                  <a:sym typeface="Libre Franklin"/>
                </a:rPr>
                <a:t>Mid</a:t>
              </a:r>
              <a:endParaRPr sz="1600">
                <a:solidFill>
                  <a:schemeClr val="dk1"/>
                </a:solidFill>
                <a:latin typeface="Libre Franklin"/>
                <a:ea typeface="Libre Franklin"/>
                <a:cs typeface="Libre Franklin"/>
                <a:sym typeface="Libre Franklin"/>
              </a:endParaRPr>
            </a:p>
          </p:txBody>
        </p:sp>
        <p:sp>
          <p:nvSpPr>
            <p:cNvPr id="327" name="Google Shape;327;gcaf54e0366_0_0"/>
            <p:cNvSpPr txBox="1"/>
            <p:nvPr/>
          </p:nvSpPr>
          <p:spPr>
            <a:xfrm>
              <a:off x="975009" y="1002633"/>
              <a:ext cx="1225200" cy="5040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Libre Franklin"/>
                  <a:ea typeface="Libre Franklin"/>
                  <a:cs typeface="Libre Franklin"/>
                  <a:sym typeface="Libre Franklin"/>
                </a:rPr>
                <a:t>High</a:t>
              </a:r>
              <a:endParaRPr sz="1600">
                <a:solidFill>
                  <a:schemeClr val="dk1"/>
                </a:solidFill>
                <a:latin typeface="Libre Franklin"/>
                <a:ea typeface="Libre Franklin"/>
                <a:cs typeface="Libre Franklin"/>
                <a:sym typeface="Libre Franklin"/>
              </a:endParaRPr>
            </a:p>
          </p:txBody>
        </p:sp>
        <p:sp>
          <p:nvSpPr>
            <p:cNvPr id="328" name="Google Shape;328;gcaf54e0366_0_0"/>
            <p:cNvSpPr txBox="1"/>
            <p:nvPr/>
          </p:nvSpPr>
          <p:spPr>
            <a:xfrm rot="-5400000">
              <a:off x="-140873" y="2584632"/>
              <a:ext cx="2984100" cy="4899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n-US" sz="1733">
                  <a:solidFill>
                    <a:schemeClr val="dk1"/>
                  </a:solidFill>
                  <a:latin typeface="Libre Franklin"/>
                  <a:ea typeface="Libre Franklin"/>
                  <a:cs typeface="Libre Franklin"/>
                  <a:sym typeface="Libre Franklin"/>
                </a:rPr>
                <a:t>Relative Involvement Level</a:t>
              </a:r>
              <a:endParaRPr sz="1733">
                <a:solidFill>
                  <a:schemeClr val="dk1"/>
                </a:solidFill>
                <a:latin typeface="Libre Franklin"/>
                <a:ea typeface="Libre Franklin"/>
                <a:cs typeface="Libre Franklin"/>
                <a:sym typeface="Libre Franklin"/>
              </a:endParaRPr>
            </a:p>
          </p:txBody>
        </p:sp>
        <p:grpSp>
          <p:nvGrpSpPr>
            <p:cNvPr id="329" name="Google Shape;329;gcaf54e0366_0_0"/>
            <p:cNvGrpSpPr/>
            <p:nvPr/>
          </p:nvGrpSpPr>
          <p:grpSpPr>
            <a:xfrm>
              <a:off x="2017875" y="5587927"/>
              <a:ext cx="8559421" cy="812721"/>
              <a:chOff x="2804042" y="4568349"/>
              <a:chExt cx="5865429" cy="561465"/>
            </a:xfrm>
          </p:grpSpPr>
          <p:sp>
            <p:nvSpPr>
              <p:cNvPr id="330" name="Google Shape;330;gcaf54e0366_0_0"/>
              <p:cNvSpPr txBox="1"/>
              <p:nvPr/>
            </p:nvSpPr>
            <p:spPr>
              <a:xfrm>
                <a:off x="2804042" y="4810314"/>
                <a:ext cx="776700" cy="3027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1600">
                    <a:solidFill>
                      <a:schemeClr val="dk1"/>
                    </a:solidFill>
                    <a:latin typeface="Libre Franklin"/>
                    <a:ea typeface="Libre Franklin"/>
                    <a:cs typeface="Libre Franklin"/>
                    <a:sym typeface="Libre Franklin"/>
                  </a:rPr>
                  <a:t>INPUTS</a:t>
                </a:r>
                <a:endParaRPr b="1" sz="1600">
                  <a:solidFill>
                    <a:schemeClr val="dk1"/>
                  </a:solidFill>
                  <a:latin typeface="Libre Franklin"/>
                  <a:ea typeface="Libre Franklin"/>
                  <a:cs typeface="Libre Franklin"/>
                  <a:sym typeface="Libre Franklin"/>
                </a:endParaRPr>
              </a:p>
            </p:txBody>
          </p:sp>
          <p:sp>
            <p:nvSpPr>
              <p:cNvPr id="331" name="Google Shape;331;gcaf54e0366_0_0"/>
              <p:cNvSpPr txBox="1"/>
              <p:nvPr/>
            </p:nvSpPr>
            <p:spPr>
              <a:xfrm>
                <a:off x="5236271" y="4810314"/>
                <a:ext cx="1260900" cy="3195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1600">
                    <a:solidFill>
                      <a:schemeClr val="dk1"/>
                    </a:solidFill>
                    <a:latin typeface="Libre Franklin"/>
                    <a:ea typeface="Libre Franklin"/>
                    <a:cs typeface="Libre Franklin"/>
                    <a:sym typeface="Libre Franklin"/>
                  </a:rPr>
                  <a:t>ENVIRONMENT</a:t>
                </a:r>
                <a:endParaRPr b="1" sz="1600">
                  <a:solidFill>
                    <a:schemeClr val="dk1"/>
                  </a:solidFill>
                  <a:latin typeface="Libre Franklin"/>
                  <a:ea typeface="Libre Franklin"/>
                  <a:cs typeface="Libre Franklin"/>
                  <a:sym typeface="Libre Franklin"/>
                </a:endParaRPr>
              </a:p>
            </p:txBody>
          </p:sp>
          <p:sp>
            <p:nvSpPr>
              <p:cNvPr id="332" name="Google Shape;332;gcaf54e0366_0_0"/>
              <p:cNvSpPr txBox="1"/>
              <p:nvPr/>
            </p:nvSpPr>
            <p:spPr>
              <a:xfrm>
                <a:off x="7724187" y="4810403"/>
                <a:ext cx="898500" cy="3027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1600">
                    <a:solidFill>
                      <a:schemeClr val="dk1"/>
                    </a:solidFill>
                    <a:latin typeface="Libre Franklin"/>
                    <a:ea typeface="Libre Franklin"/>
                    <a:cs typeface="Libre Franklin"/>
                    <a:sym typeface="Libre Franklin"/>
                  </a:rPr>
                  <a:t>OUTPUTS</a:t>
                </a:r>
                <a:endParaRPr b="1" sz="1600">
                  <a:solidFill>
                    <a:schemeClr val="dk1"/>
                  </a:solidFill>
                  <a:latin typeface="Libre Franklin"/>
                  <a:ea typeface="Libre Franklin"/>
                  <a:cs typeface="Libre Franklin"/>
                  <a:sym typeface="Libre Franklin"/>
                </a:endParaRPr>
              </a:p>
            </p:txBody>
          </p:sp>
          <p:cxnSp>
            <p:nvCxnSpPr>
              <p:cNvPr id="333" name="Google Shape;333;gcaf54e0366_0_0"/>
              <p:cNvCxnSpPr>
                <a:stCxn id="330" idx="3"/>
                <a:endCxn id="331" idx="1"/>
              </p:cNvCxnSpPr>
              <p:nvPr/>
            </p:nvCxnSpPr>
            <p:spPr>
              <a:xfrm>
                <a:off x="3580742" y="4961664"/>
                <a:ext cx="1655400" cy="8400"/>
              </a:xfrm>
              <a:prstGeom prst="straightConnector1">
                <a:avLst/>
              </a:prstGeom>
              <a:noFill/>
              <a:ln cap="flat" cmpd="sng" w="9525">
                <a:solidFill>
                  <a:schemeClr val="dk2"/>
                </a:solidFill>
                <a:prstDash val="solid"/>
                <a:round/>
                <a:headEnd len="sm" w="sm" type="none"/>
                <a:tailEnd len="med" w="med" type="triangle"/>
              </a:ln>
            </p:spPr>
          </p:cxnSp>
          <p:cxnSp>
            <p:nvCxnSpPr>
              <p:cNvPr id="334" name="Google Shape;334;gcaf54e0366_0_0"/>
              <p:cNvCxnSpPr>
                <a:stCxn id="331" idx="3"/>
                <a:endCxn id="332" idx="1"/>
              </p:cNvCxnSpPr>
              <p:nvPr/>
            </p:nvCxnSpPr>
            <p:spPr>
              <a:xfrm flipH="1" rot="10800000">
                <a:off x="6497171" y="4961664"/>
                <a:ext cx="1227000" cy="8400"/>
              </a:xfrm>
              <a:prstGeom prst="straightConnector1">
                <a:avLst/>
              </a:prstGeom>
              <a:noFill/>
              <a:ln cap="flat" cmpd="sng" w="9525">
                <a:solidFill>
                  <a:schemeClr val="dk2"/>
                </a:solidFill>
                <a:prstDash val="solid"/>
                <a:round/>
                <a:headEnd len="sm" w="sm" type="none"/>
                <a:tailEnd len="med" w="med" type="triangle"/>
              </a:ln>
            </p:spPr>
          </p:cxnSp>
          <p:sp>
            <p:nvSpPr>
              <p:cNvPr id="335" name="Google Shape;335;gcaf54e0366_0_0"/>
              <p:cNvSpPr txBox="1"/>
              <p:nvPr/>
            </p:nvSpPr>
            <p:spPr>
              <a:xfrm>
                <a:off x="3063971" y="4568349"/>
                <a:ext cx="5605500" cy="1788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i="1" lang="en-US" sz="1600">
                    <a:solidFill>
                      <a:schemeClr val="dk1"/>
                    </a:solidFill>
                    <a:latin typeface="Libre Franklin"/>
                    <a:ea typeface="Libre Franklin"/>
                    <a:cs typeface="Libre Franklin"/>
                    <a:sym typeface="Libre Franklin"/>
                  </a:rPr>
                  <a:t>Relationship to Astin’s Theory of Involvement (1984)</a:t>
                </a:r>
                <a:endParaRPr i="1" sz="1600">
                  <a:solidFill>
                    <a:schemeClr val="dk1"/>
                  </a:solidFill>
                  <a:latin typeface="Libre Franklin"/>
                  <a:ea typeface="Libre Franklin"/>
                  <a:cs typeface="Libre Franklin"/>
                  <a:sym typeface="Libre Franklin"/>
                </a:endParaRPr>
              </a:p>
            </p:txBody>
          </p:sp>
        </p:grpSp>
        <p:sp>
          <p:nvSpPr>
            <p:cNvPr id="336" name="Google Shape;336;gcaf54e0366_0_0"/>
            <p:cNvSpPr txBox="1"/>
            <p:nvPr/>
          </p:nvSpPr>
          <p:spPr>
            <a:xfrm>
              <a:off x="10939933" y="2377433"/>
              <a:ext cx="962400" cy="15813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Peyton</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Anna</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933">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Taylor</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933">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600">
                  <a:solidFill>
                    <a:schemeClr val="dk1"/>
                  </a:solidFill>
                  <a:latin typeface="Libre Franklin"/>
                  <a:ea typeface="Libre Franklin"/>
                  <a:cs typeface="Libre Franklin"/>
                  <a:sym typeface="Libre Franklin"/>
                </a:rPr>
                <a:t>Quinn</a:t>
              </a:r>
              <a:endParaRPr sz="1600">
                <a:solidFill>
                  <a:schemeClr val="dk1"/>
                </a:solidFill>
                <a:latin typeface="Libre Franklin"/>
                <a:ea typeface="Libre Franklin"/>
                <a:cs typeface="Libre Franklin"/>
                <a:sym typeface="Libre Franklin"/>
              </a:endParaRPr>
            </a:p>
          </p:txBody>
        </p:sp>
        <p:grpSp>
          <p:nvGrpSpPr>
            <p:cNvPr id="337" name="Google Shape;337;gcaf54e0366_0_0"/>
            <p:cNvGrpSpPr/>
            <p:nvPr/>
          </p:nvGrpSpPr>
          <p:grpSpPr>
            <a:xfrm>
              <a:off x="3849137" y="2165563"/>
              <a:ext cx="421989" cy="343874"/>
              <a:chOff x="2886924" y="1624214"/>
              <a:chExt cx="316500" cy="257912"/>
            </a:xfrm>
          </p:grpSpPr>
          <p:sp>
            <p:nvSpPr>
              <p:cNvPr id="338" name="Google Shape;338;gcaf54e0366_0_0"/>
              <p:cNvSpPr/>
              <p:nvPr/>
            </p:nvSpPr>
            <p:spPr>
              <a:xfrm>
                <a:off x="2886924" y="1633726"/>
                <a:ext cx="316500" cy="2484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39" name="Google Shape;339;gcaf54e0366_0_0"/>
              <p:cNvSpPr txBox="1"/>
              <p:nvPr/>
            </p:nvSpPr>
            <p:spPr>
              <a:xfrm>
                <a:off x="2921838" y="1624214"/>
                <a:ext cx="198000" cy="248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067">
                    <a:solidFill>
                      <a:schemeClr val="dk1"/>
                    </a:solidFill>
                    <a:latin typeface="Libre Franklin"/>
                    <a:ea typeface="Libre Franklin"/>
                    <a:cs typeface="Libre Franklin"/>
                    <a:sym typeface="Libre Franklin"/>
                  </a:rPr>
                  <a:t>P</a:t>
                </a:r>
                <a:endParaRPr sz="1067">
                  <a:solidFill>
                    <a:schemeClr val="dk1"/>
                  </a:solidFill>
                  <a:latin typeface="Libre Franklin"/>
                  <a:ea typeface="Libre Franklin"/>
                  <a:cs typeface="Libre Franklin"/>
                  <a:sym typeface="Libre Franklin"/>
                </a:endParaRPr>
              </a:p>
            </p:txBody>
          </p:sp>
        </p:grpSp>
        <p:sp>
          <p:nvSpPr>
            <p:cNvPr id="340" name="Google Shape;340;gcaf54e0366_0_0"/>
            <p:cNvSpPr/>
            <p:nvPr/>
          </p:nvSpPr>
          <p:spPr>
            <a:xfrm>
              <a:off x="6882383" y="1008409"/>
              <a:ext cx="422100" cy="3537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067">
                <a:solidFill>
                  <a:schemeClr val="dk1"/>
                </a:solidFill>
                <a:latin typeface="Libre Franklin"/>
                <a:ea typeface="Libre Franklin"/>
                <a:cs typeface="Libre Franklin"/>
                <a:sym typeface="Libre Franklin"/>
              </a:endParaRPr>
            </a:p>
          </p:txBody>
        </p:sp>
        <p:sp>
          <p:nvSpPr>
            <p:cNvPr id="341" name="Google Shape;341;gcaf54e0366_0_0"/>
            <p:cNvSpPr txBox="1"/>
            <p:nvPr/>
          </p:nvSpPr>
          <p:spPr>
            <a:xfrm>
              <a:off x="6924535" y="985016"/>
              <a:ext cx="257700" cy="3537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067">
                  <a:solidFill>
                    <a:schemeClr val="dk1"/>
                  </a:solidFill>
                  <a:latin typeface="Libre Franklin"/>
                  <a:ea typeface="Libre Franklin"/>
                  <a:cs typeface="Libre Franklin"/>
                  <a:sym typeface="Libre Franklin"/>
                </a:rPr>
                <a:t>A</a:t>
              </a:r>
              <a:endParaRPr sz="1067">
                <a:solidFill>
                  <a:schemeClr val="dk1"/>
                </a:solidFill>
                <a:latin typeface="Libre Franklin"/>
                <a:ea typeface="Libre Franklin"/>
                <a:cs typeface="Libre Franklin"/>
                <a:sym typeface="Libre Franklin"/>
              </a:endParaRPr>
            </a:p>
          </p:txBody>
        </p:sp>
        <p:sp>
          <p:nvSpPr>
            <p:cNvPr id="342" name="Google Shape;342;gcaf54e0366_0_0"/>
            <p:cNvSpPr/>
            <p:nvPr/>
          </p:nvSpPr>
          <p:spPr>
            <a:xfrm>
              <a:off x="7189400" y="1002211"/>
              <a:ext cx="422100" cy="3459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43" name="Google Shape;343;gcaf54e0366_0_0"/>
            <p:cNvSpPr txBox="1"/>
            <p:nvPr/>
          </p:nvSpPr>
          <p:spPr>
            <a:xfrm>
              <a:off x="7207871" y="992387"/>
              <a:ext cx="257700" cy="3459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US" sz="1067">
                  <a:solidFill>
                    <a:schemeClr val="dk1"/>
                  </a:solidFill>
                  <a:latin typeface="Libre Franklin"/>
                  <a:ea typeface="Libre Franklin"/>
                  <a:cs typeface="Libre Franklin"/>
                  <a:sym typeface="Libre Franklin"/>
                </a:rPr>
                <a:t>Q</a:t>
              </a:r>
              <a:endParaRPr b="1" sz="1067">
                <a:solidFill>
                  <a:schemeClr val="dk1"/>
                </a:solidFill>
                <a:latin typeface="Libre Franklin"/>
                <a:ea typeface="Libre Franklin"/>
                <a:cs typeface="Libre Franklin"/>
                <a:sym typeface="Libre Franklin"/>
              </a:endParaRPr>
            </a:p>
          </p:txBody>
        </p:sp>
        <p:sp>
          <p:nvSpPr>
            <p:cNvPr id="344" name="Google Shape;344;gcaf54e0366_0_0"/>
            <p:cNvSpPr/>
            <p:nvPr/>
          </p:nvSpPr>
          <p:spPr>
            <a:xfrm>
              <a:off x="8670100" y="636171"/>
              <a:ext cx="369600" cy="314100"/>
            </a:xfrm>
            <a:prstGeom prst="star5">
              <a:avLst>
                <a:gd fmla="val 19098"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sp>
          <p:nvSpPr>
            <p:cNvPr id="345" name="Google Shape;345;gcaf54e0366_0_0"/>
            <p:cNvSpPr txBox="1"/>
            <p:nvPr/>
          </p:nvSpPr>
          <p:spPr>
            <a:xfrm>
              <a:off x="8702459" y="566645"/>
              <a:ext cx="264000" cy="5040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1067">
                  <a:solidFill>
                    <a:schemeClr val="dk1"/>
                  </a:solidFill>
                  <a:latin typeface="Libre Franklin"/>
                  <a:ea typeface="Libre Franklin"/>
                  <a:cs typeface="Libre Franklin"/>
                  <a:sym typeface="Libre Franklin"/>
                </a:rPr>
                <a:t>T</a:t>
              </a:r>
              <a:endParaRPr b="1" sz="1067">
                <a:solidFill>
                  <a:schemeClr val="dk1"/>
                </a:solidFill>
                <a:latin typeface="Libre Franklin"/>
                <a:ea typeface="Libre Franklin"/>
                <a:cs typeface="Libre Franklin"/>
                <a:sym typeface="Libre Franklin"/>
              </a:endParaRPr>
            </a:p>
          </p:txBody>
        </p:sp>
        <p:sp>
          <p:nvSpPr>
            <p:cNvPr id="346" name="Google Shape;346;gcaf54e0366_0_0"/>
            <p:cNvSpPr txBox="1"/>
            <p:nvPr/>
          </p:nvSpPr>
          <p:spPr>
            <a:xfrm>
              <a:off x="-2001333" y="246367"/>
              <a:ext cx="1853100" cy="856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p:txBody>
        </p:sp>
      </p:grpSp>
      <p:sp>
        <p:nvSpPr>
          <p:cNvPr id="347" name="Google Shape;347;gcaf54e0366_0_0"/>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caf54e0366_0_0"/>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49" name="Google Shape;349;gcaf54e0366_0_0"/>
          <p:cNvSpPr txBox="1"/>
          <p:nvPr/>
        </p:nvSpPr>
        <p:spPr>
          <a:xfrm>
            <a:off x="10856700" y="1451000"/>
            <a:ext cx="1259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ibre Franklin"/>
                <a:ea typeface="Libre Franklin"/>
                <a:cs typeface="Libre Franklin"/>
                <a:sym typeface="Libre Franklin"/>
              </a:rPr>
              <a:t>Field Experience for </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this study</a:t>
            </a:r>
            <a:endParaRPr>
              <a:latin typeface="Libre Franklin"/>
              <a:ea typeface="Libre Franklin"/>
              <a:cs typeface="Libre Franklin"/>
              <a:sym typeface="Libre Franklin"/>
            </a:endParaRPr>
          </a:p>
        </p:txBody>
      </p:sp>
      <p:sp>
        <p:nvSpPr>
          <p:cNvPr id="350" name="Google Shape;350;gcaf54e0366_0_0"/>
          <p:cNvSpPr/>
          <p:nvPr/>
        </p:nvSpPr>
        <p:spPr>
          <a:xfrm>
            <a:off x="10382624" y="1850151"/>
            <a:ext cx="316500" cy="248400"/>
          </a:xfrm>
          <a:prstGeom prst="star5">
            <a:avLst>
              <a:gd fmla="val 14524" name="adj"/>
              <a:gd fmla="val 105146" name="hf"/>
              <a:gd fmla="val 110557" name="vf"/>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Future Work</a:t>
            </a:r>
            <a:endParaRPr/>
          </a:p>
        </p:txBody>
      </p:sp>
      <p:sp>
        <p:nvSpPr>
          <p:cNvPr id="356" name="Google Shape;356;p14"/>
          <p:cNvSpPr txBox="1"/>
          <p:nvPr>
            <p:ph idx="1" type="body"/>
          </p:nvPr>
        </p:nvSpPr>
        <p:spPr>
          <a:xfrm>
            <a:off x="6756778" y="2284075"/>
            <a:ext cx="4335600" cy="3760800"/>
          </a:xfrm>
          <a:prstGeom prst="rect">
            <a:avLst/>
          </a:prstGeom>
          <a:noFill/>
          <a:ln>
            <a:noFill/>
          </a:ln>
        </p:spPr>
        <p:txBody>
          <a:bodyPr anchorCtr="0" anchor="t" bIns="45700" lIns="0" spcFirstLastPara="1" rIns="0" wrap="square" tIns="45700">
            <a:normAutofit/>
          </a:bodyPr>
          <a:lstStyle/>
          <a:p>
            <a:pPr indent="0" lvl="0" marL="91440" rtl="0" algn="l">
              <a:lnSpc>
                <a:spcPct val="110000"/>
              </a:lnSpc>
              <a:spcBef>
                <a:spcPts val="0"/>
              </a:spcBef>
              <a:spcAft>
                <a:spcPts val="0"/>
              </a:spcAft>
              <a:buNone/>
            </a:pPr>
            <a:r>
              <a:t/>
            </a:r>
            <a:endParaRPr/>
          </a:p>
          <a:p>
            <a:pPr indent="0" lvl="0" marL="91440" rtl="0" algn="l">
              <a:lnSpc>
                <a:spcPct val="110000"/>
              </a:lnSpc>
              <a:spcBef>
                <a:spcPts val="0"/>
              </a:spcBef>
              <a:spcAft>
                <a:spcPts val="0"/>
              </a:spcAft>
              <a:buNone/>
            </a:pPr>
            <a:r>
              <a:rPr lang="en-US"/>
              <a:t>Incorporation of student grades as a measure of involvement’s impact on student performance </a:t>
            </a:r>
            <a:endParaRPr/>
          </a:p>
          <a:p>
            <a:pPr indent="0" lvl="0" marL="91440" rtl="0" algn="l">
              <a:lnSpc>
                <a:spcPct val="110000"/>
              </a:lnSpc>
              <a:spcBef>
                <a:spcPts val="1400"/>
              </a:spcBef>
              <a:spcAft>
                <a:spcPts val="0"/>
              </a:spcAft>
              <a:buNone/>
            </a:pPr>
            <a:r>
              <a:rPr lang="en-US"/>
              <a:t> Inclusion of future cohorts of this experience, as well as adaptation for other forms of involvement within the geosciences and beyond</a:t>
            </a:r>
            <a:endParaRPr/>
          </a:p>
        </p:txBody>
      </p:sp>
      <p:pic>
        <p:nvPicPr>
          <p:cNvPr id="357" name="Google Shape;357;p14"/>
          <p:cNvPicPr preferRelativeResize="0"/>
          <p:nvPr/>
        </p:nvPicPr>
        <p:blipFill rotWithShape="1">
          <a:blip r:embed="rId3">
            <a:alphaModFix/>
          </a:blip>
          <a:srcRect b="0" l="0" r="9016" t="0"/>
          <a:stretch/>
        </p:blipFill>
        <p:spPr>
          <a:xfrm>
            <a:off x="1173474" y="1930975"/>
            <a:ext cx="5263850" cy="4467000"/>
          </a:xfrm>
          <a:prstGeom prst="rect">
            <a:avLst/>
          </a:prstGeom>
          <a:noFill/>
          <a:ln>
            <a:noFill/>
          </a:ln>
        </p:spPr>
      </p:pic>
      <p:sp>
        <p:nvSpPr>
          <p:cNvPr id="358" name="Google Shape;358;p14"/>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Acknowledgements</a:t>
            </a:r>
            <a:endParaRPr/>
          </a:p>
        </p:txBody>
      </p:sp>
      <p:sp>
        <p:nvSpPr>
          <p:cNvPr id="365" name="Google Shape;365;p15"/>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b="0" i="0" lang="en-US">
                <a:solidFill>
                  <a:srgbClr val="111A0B"/>
                </a:solidFill>
                <a:latin typeface="Proxima Nova"/>
                <a:ea typeface="Proxima Nova"/>
                <a:cs typeface="Proxima Nova"/>
                <a:sym typeface="Proxima Nova"/>
              </a:rPr>
              <a:t>Photo Credits: Kelly Lazar and </a:t>
            </a:r>
            <a:r>
              <a:rPr lang="en-US">
                <a:solidFill>
                  <a:srgbClr val="111A0B"/>
                </a:solidFill>
                <a:latin typeface="Proxima Nova"/>
                <a:ea typeface="Proxima Nova"/>
                <a:cs typeface="Proxima Nova"/>
                <a:sym typeface="Proxima Nova"/>
              </a:rPr>
              <a:t>c</a:t>
            </a:r>
            <a:r>
              <a:rPr b="0" i="0" lang="en-US">
                <a:solidFill>
                  <a:srgbClr val="111A0B"/>
                </a:solidFill>
                <a:latin typeface="Proxima Nova"/>
                <a:ea typeface="Proxima Nova"/>
                <a:cs typeface="Proxima Nova"/>
                <a:sym typeface="Proxima Nova"/>
              </a:rPr>
              <a:t>lass members </a:t>
            </a:r>
            <a:endParaRPr/>
          </a:p>
          <a:p>
            <a:pPr indent="-120650" lvl="0" marL="91440" rtl="0" algn="l">
              <a:lnSpc>
                <a:spcPct val="110000"/>
              </a:lnSpc>
              <a:spcBef>
                <a:spcPts val="1400"/>
              </a:spcBef>
              <a:spcAft>
                <a:spcPts val="0"/>
              </a:spcAft>
              <a:buSzPts val="1900"/>
              <a:buChar char=" "/>
            </a:pPr>
            <a:r>
              <a:rPr b="0" i="0" lang="en-US">
                <a:solidFill>
                  <a:srgbClr val="111A0B"/>
                </a:solidFill>
                <a:latin typeface="Proxima Nova"/>
                <a:ea typeface="Proxima Nova"/>
                <a:cs typeface="Proxima Nova"/>
                <a:sym typeface="Proxima Nova"/>
              </a:rPr>
              <a:t>This material is based upon work supported by the National Science Foundation under Grant No.1540702. Any opinions, findings, and conclusions or recommendations expressed in this material are those of the author(s) and do not necessarily reflect the views of the National Science Foundation.</a:t>
            </a:r>
            <a:endParaRPr b="0" i="0">
              <a:solidFill>
                <a:srgbClr val="111A0B"/>
              </a:solidFill>
              <a:latin typeface="Proxima Nova"/>
              <a:ea typeface="Proxima Nova"/>
              <a:cs typeface="Proxima Nova"/>
              <a:sym typeface="Proxima Nova"/>
            </a:endParaRPr>
          </a:p>
          <a:p>
            <a:pPr indent="-114300" lvl="0" marL="91440" rtl="0" algn="l">
              <a:lnSpc>
                <a:spcPct val="110000"/>
              </a:lnSpc>
              <a:spcBef>
                <a:spcPts val="1400"/>
              </a:spcBef>
              <a:spcAft>
                <a:spcPts val="0"/>
              </a:spcAft>
              <a:buClr>
                <a:srgbClr val="111A0B"/>
              </a:buClr>
              <a:buSzPts val="1800"/>
              <a:buFont typeface="Proxima Nova"/>
              <a:buChar char=" "/>
            </a:pPr>
            <a:r>
              <a:rPr lang="en-US">
                <a:solidFill>
                  <a:srgbClr val="111A0B"/>
                </a:solidFill>
                <a:latin typeface="Proxima Nova"/>
                <a:ea typeface="Proxima Nova"/>
                <a:cs typeface="Proxima Nova"/>
                <a:sym typeface="Proxima Nova"/>
              </a:rPr>
              <a:t>Thanks to our participants, Dr. Lisa Benson,</a:t>
            </a:r>
            <a:r>
              <a:rPr lang="en-US">
                <a:solidFill>
                  <a:srgbClr val="111A0B"/>
                </a:solidFill>
                <a:latin typeface="Proxima Nova"/>
                <a:ea typeface="Proxima Nova"/>
                <a:cs typeface="Proxima Nova"/>
                <a:sym typeface="Proxima Nova"/>
                <a:extLst>
                  <a:ext uri="http://customooxmlschemas.google.com/">
                    <go:slidesCustomData xmlns:go="http://customooxmlschemas.google.com/" textRoundtripDataId="0"/>
                  </a:ext>
                </a:extLst>
              </a:rPr>
              <a:t> Dr. Matt Voigt, </a:t>
            </a:r>
            <a:r>
              <a:rPr lang="en-US">
                <a:solidFill>
                  <a:srgbClr val="111A0B"/>
                </a:solidFill>
                <a:latin typeface="Proxima Nova"/>
                <a:ea typeface="Proxima Nova"/>
                <a:cs typeface="Proxima Nova"/>
                <a:sym typeface="Proxima Nova"/>
              </a:rPr>
              <a:t>Dr. Victoria Sellers, and Leah Wiitablake  </a:t>
            </a:r>
            <a:endParaRPr>
              <a:solidFill>
                <a:srgbClr val="111A0B"/>
              </a:solidFill>
              <a:latin typeface="Proxima Nova"/>
              <a:ea typeface="Proxima Nova"/>
              <a:cs typeface="Proxima Nova"/>
              <a:sym typeface="Proxima Nova"/>
            </a:endParaRPr>
          </a:p>
        </p:txBody>
      </p:sp>
      <p:pic>
        <p:nvPicPr>
          <p:cNvPr descr="NSF Logo | NSF - National Science Foundation" id="366" name="Google Shape;366;p15"/>
          <p:cNvPicPr preferRelativeResize="0"/>
          <p:nvPr/>
        </p:nvPicPr>
        <p:blipFill rotWithShape="1">
          <a:blip r:embed="rId3">
            <a:alphaModFix/>
          </a:blip>
          <a:srcRect b="0" l="0" r="0" t="0"/>
          <a:stretch/>
        </p:blipFill>
        <p:spPr>
          <a:xfrm>
            <a:off x="10090089" y="171885"/>
            <a:ext cx="1597085" cy="1605259"/>
          </a:xfrm>
          <a:prstGeom prst="rect">
            <a:avLst/>
          </a:prstGeom>
          <a:noFill/>
          <a:ln>
            <a:noFill/>
          </a:ln>
        </p:spPr>
      </p:pic>
      <p:sp>
        <p:nvSpPr>
          <p:cNvPr id="367" name="Google Shape;367;p15"/>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References</a:t>
            </a:r>
            <a:endParaRPr/>
          </a:p>
        </p:txBody>
      </p:sp>
      <p:sp>
        <p:nvSpPr>
          <p:cNvPr id="374" name="Google Shape;374;p16"/>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p>
            <a:pPr indent="-114300" lvl="0" marL="91440" rtl="0" algn="l">
              <a:lnSpc>
                <a:spcPct val="110000"/>
              </a:lnSpc>
              <a:spcBef>
                <a:spcPts val="0"/>
              </a:spcBef>
              <a:spcAft>
                <a:spcPts val="0"/>
              </a:spcAft>
              <a:buSzPts val="1800"/>
              <a:buFont typeface="Proxima Nova"/>
              <a:buChar char=" "/>
            </a:pPr>
            <a:r>
              <a:rPr i="0" lang="en-US" sz="1800" u="none" strike="noStrike">
                <a:solidFill>
                  <a:srgbClr val="000000"/>
                </a:solidFill>
                <a:latin typeface="Proxima Nova"/>
                <a:ea typeface="Proxima Nova"/>
                <a:cs typeface="Proxima Nova"/>
                <a:sym typeface="Proxima Nova"/>
              </a:rPr>
              <a:t>Astin, A. W. (1984). Student Involvement: A Development Theory for Higher Education. </a:t>
            </a:r>
            <a:r>
              <a:rPr i="1" lang="en-US" sz="1800" u="none" strike="noStrike">
                <a:solidFill>
                  <a:srgbClr val="000000"/>
                </a:solidFill>
                <a:latin typeface="Proxima Nova"/>
                <a:ea typeface="Proxima Nova"/>
                <a:cs typeface="Proxima Nova"/>
                <a:sym typeface="Proxima Nova"/>
              </a:rPr>
              <a:t>Journal of College Student Development</a:t>
            </a:r>
            <a:r>
              <a:rPr i="0" lang="en-US" sz="1800" u="none" strike="noStrike">
                <a:solidFill>
                  <a:srgbClr val="000000"/>
                </a:solidFill>
                <a:latin typeface="Proxima Nova"/>
                <a:ea typeface="Proxima Nova"/>
                <a:cs typeface="Proxima Nova"/>
                <a:sym typeface="Proxima Nova"/>
              </a:rPr>
              <a:t>, </a:t>
            </a:r>
            <a:r>
              <a:rPr i="1" lang="en-US" sz="1800" u="none" strike="noStrike">
                <a:solidFill>
                  <a:srgbClr val="000000"/>
                </a:solidFill>
                <a:latin typeface="Proxima Nova"/>
                <a:ea typeface="Proxima Nova"/>
                <a:cs typeface="Proxima Nova"/>
                <a:sym typeface="Proxima Nova"/>
              </a:rPr>
              <a:t>40</a:t>
            </a:r>
            <a:r>
              <a:rPr i="0" lang="en-US" sz="1800" u="none" strike="noStrike">
                <a:solidFill>
                  <a:srgbClr val="000000"/>
                </a:solidFill>
                <a:latin typeface="Proxima Nova"/>
                <a:ea typeface="Proxima Nova"/>
                <a:cs typeface="Proxima Nova"/>
                <a:sym typeface="Proxima Nova"/>
              </a:rPr>
              <a:t>, 518–529.</a:t>
            </a:r>
            <a:endParaRPr>
              <a:latin typeface="Proxima Nova"/>
              <a:ea typeface="Proxima Nova"/>
              <a:cs typeface="Proxima Nova"/>
              <a:sym typeface="Proxima Nova"/>
            </a:endParaRPr>
          </a:p>
          <a:p>
            <a:pPr indent="-120650" lvl="0" marL="91440" rtl="0" algn="l">
              <a:lnSpc>
                <a:spcPct val="110000"/>
              </a:lnSpc>
              <a:spcBef>
                <a:spcPts val="1200"/>
              </a:spcBef>
              <a:spcAft>
                <a:spcPts val="0"/>
              </a:spcAft>
              <a:buSzPts val="1900"/>
              <a:buChar char=" "/>
            </a:pPr>
            <a:br>
              <a:rPr lang="en-US"/>
            </a:br>
            <a:endParaRPr/>
          </a:p>
        </p:txBody>
      </p:sp>
      <p:sp>
        <p:nvSpPr>
          <p:cNvPr id="375" name="Google Shape;375;p16"/>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caf54e0366_0_5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Involvement and Persistence</a:t>
            </a:r>
            <a:endParaRPr/>
          </a:p>
        </p:txBody>
      </p:sp>
      <p:sp>
        <p:nvSpPr>
          <p:cNvPr id="109" name="Google Shape;109;gcaf54e0366_0_58"/>
          <p:cNvSpPr txBox="1"/>
          <p:nvPr/>
        </p:nvSpPr>
        <p:spPr>
          <a:xfrm>
            <a:off x="5393175" y="2211175"/>
            <a:ext cx="58455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SzPts val="1100"/>
              <a:buNone/>
            </a:pPr>
            <a:r>
              <a:rPr lang="en-US" sz="1800">
                <a:solidFill>
                  <a:schemeClr val="dk1"/>
                </a:solidFill>
                <a:latin typeface="Libre Franklin"/>
                <a:ea typeface="Libre Franklin"/>
                <a:cs typeface="Libre Franklin"/>
                <a:sym typeface="Libre Franklin"/>
              </a:rPr>
              <a:t>Field experiences are typically high-involvement activities</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SzPts val="1100"/>
              <a:buNone/>
            </a:pPr>
            <a:r>
              <a:rPr lang="en-US" sz="1800">
                <a:solidFill>
                  <a:schemeClr val="dk1"/>
                </a:solidFill>
                <a:latin typeface="Libre Franklin"/>
                <a:ea typeface="Libre Franklin"/>
                <a:cs typeface="Libre Franklin"/>
                <a:sym typeface="Libre Franklin"/>
              </a:rPr>
              <a:t>Important to understand student experiences at the individual level to best understand how these kinds of activities impact students</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Libre Franklin"/>
                <a:ea typeface="Libre Franklin"/>
                <a:cs typeface="Libre Franklin"/>
                <a:sym typeface="Libre Franklin"/>
              </a:rPr>
              <a:t>Application of Astin’s Theory of Involvement can be used to better understand the relationship between involvement and geoscience persistence</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10" name="Google Shape;110;gcaf54e0366_0_58"/>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erson of on a rocky beach by a body of water&#10;" id="111" name="Google Shape;111;gcaf54e0366_0_58"/>
          <p:cNvPicPr preferRelativeResize="0"/>
          <p:nvPr/>
        </p:nvPicPr>
        <p:blipFill rotWithShape="1">
          <a:blip r:embed="rId3">
            <a:alphaModFix/>
          </a:blip>
          <a:srcRect b="0" l="20461" r="20467" t="0"/>
          <a:stretch/>
        </p:blipFill>
        <p:spPr>
          <a:xfrm>
            <a:off x="1240050" y="1904250"/>
            <a:ext cx="4066876" cy="4514300"/>
          </a:xfrm>
          <a:prstGeom prst="rect">
            <a:avLst/>
          </a:prstGeom>
          <a:noFill/>
          <a:ln>
            <a:noFill/>
          </a:ln>
        </p:spPr>
      </p:pic>
      <p:sp>
        <p:nvSpPr>
          <p:cNvPr id="112" name="Google Shape;112;gcaf54e0366_0_58"/>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Astin’s Theory of Involvement (1984)</a:t>
            </a:r>
            <a:endParaRPr/>
          </a:p>
        </p:txBody>
      </p:sp>
      <p:grpSp>
        <p:nvGrpSpPr>
          <p:cNvPr id="118" name="Google Shape;118;p2"/>
          <p:cNvGrpSpPr/>
          <p:nvPr/>
        </p:nvGrpSpPr>
        <p:grpSpPr>
          <a:xfrm>
            <a:off x="8244524" y="2001873"/>
            <a:ext cx="2312934" cy="3760788"/>
            <a:chOff x="7147561" y="-106327"/>
            <a:chExt cx="2312934" cy="3760788"/>
          </a:xfrm>
        </p:grpSpPr>
        <p:sp>
          <p:nvSpPr>
            <p:cNvPr id="119" name="Google Shape;119;p2"/>
            <p:cNvSpPr/>
            <p:nvPr/>
          </p:nvSpPr>
          <p:spPr>
            <a:xfrm>
              <a:off x="7650328" y="-106327"/>
              <a:ext cx="1810167" cy="1810443"/>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EC980F"/>
                </a:gs>
                <a:gs pos="34000">
                  <a:srgbClr val="EB9914"/>
                </a:gs>
                <a:gs pos="70000">
                  <a:srgbClr val="F39C0F"/>
                </a:gs>
                <a:gs pos="100000">
                  <a:srgbClr val="EDA0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050435" y="547299"/>
              <a:ext cx="1005875" cy="502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txBox="1"/>
            <p:nvPr/>
          </p:nvSpPr>
          <p:spPr>
            <a:xfrm>
              <a:off x="8050435" y="547299"/>
              <a:ext cx="1005875" cy="50281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Libre Franklin"/>
                  <a:ea typeface="Libre Franklin"/>
                  <a:cs typeface="Libre Franklin"/>
                  <a:sym typeface="Libre Franklin"/>
                </a:rPr>
                <a:t>Inputs</a:t>
              </a:r>
              <a:endParaRPr/>
            </a:p>
          </p:txBody>
        </p:sp>
        <p:sp>
          <p:nvSpPr>
            <p:cNvPr id="122" name="Google Shape;122;p2"/>
            <p:cNvSpPr/>
            <p:nvPr/>
          </p:nvSpPr>
          <p:spPr>
            <a:xfrm>
              <a:off x="7147561" y="933906"/>
              <a:ext cx="1810167" cy="1810443"/>
            </a:xfrm>
            <a:custGeom>
              <a:rect b="b" l="l" r="r" t="t"/>
              <a:pathLst>
                <a:path extrusionOk="0" h="120000" w="120000">
                  <a:moveTo>
                    <a:pt x="96481" y="23524"/>
                  </a:moveTo>
                  <a:lnTo>
                    <a:pt x="87165" y="32840"/>
                  </a:lnTo>
                  <a:lnTo>
                    <a:pt x="87165" y="32840"/>
                  </a:lnTo>
                  <a:cubicBezTo>
                    <a:pt x="75945" y="21617"/>
                    <a:pt x="58981" y="18448"/>
                    <a:pt x="44467" y="24865"/>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C25A21"/>
                </a:gs>
                <a:gs pos="34000">
                  <a:srgbClr val="C15C25"/>
                </a:gs>
                <a:gs pos="70000">
                  <a:srgbClr val="C85D22"/>
                </a:gs>
                <a:gs pos="100000">
                  <a:srgbClr val="C46632"/>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7549707" y="1593550"/>
              <a:ext cx="1005875" cy="502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txBox="1"/>
            <p:nvPr/>
          </p:nvSpPr>
          <p:spPr>
            <a:xfrm>
              <a:off x="7549712" y="1593550"/>
              <a:ext cx="1087800" cy="5028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Libre Franklin"/>
                  <a:ea typeface="Libre Franklin"/>
                  <a:cs typeface="Libre Franklin"/>
                  <a:sym typeface="Libre Franklin"/>
                </a:rPr>
                <a:t>Environment</a:t>
              </a:r>
              <a:endParaRPr/>
            </a:p>
          </p:txBody>
        </p:sp>
        <p:sp>
          <p:nvSpPr>
            <p:cNvPr id="125" name="Google Shape;125;p2"/>
            <p:cNvSpPr/>
            <p:nvPr/>
          </p:nvSpPr>
          <p:spPr>
            <a:xfrm>
              <a:off x="7779167" y="2098624"/>
              <a:ext cx="1555214" cy="1555837"/>
            </a:xfrm>
            <a:prstGeom prst="blockArc">
              <a:avLst>
                <a:gd fmla="val 13500000" name="adj1"/>
                <a:gd fmla="val 10800000" name="adj2"/>
                <a:gd fmla="val 12740" name="adj3"/>
              </a:avLst>
            </a:prstGeom>
            <a:gradFill>
              <a:gsLst>
                <a:gs pos="0">
                  <a:srgbClr val="89916C"/>
                </a:gs>
                <a:gs pos="34000">
                  <a:srgbClr val="8B916E"/>
                </a:gs>
                <a:gs pos="70000">
                  <a:srgbClr val="8D946F"/>
                </a:gs>
                <a:gs pos="100000">
                  <a:srgbClr val="929978"/>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8052814" y="2641305"/>
              <a:ext cx="1005875" cy="502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txBox="1"/>
            <p:nvPr/>
          </p:nvSpPr>
          <p:spPr>
            <a:xfrm>
              <a:off x="8052814" y="2641305"/>
              <a:ext cx="1005875" cy="50281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Libre Franklin"/>
                  <a:ea typeface="Libre Franklin"/>
                  <a:cs typeface="Libre Franklin"/>
                  <a:sym typeface="Libre Franklin"/>
                </a:rPr>
                <a:t>Outputs</a:t>
              </a:r>
              <a:endParaRPr/>
            </a:p>
          </p:txBody>
        </p:sp>
      </p:grpSp>
      <p:sp>
        <p:nvSpPr>
          <p:cNvPr id="128" name="Google Shape;128;p2"/>
          <p:cNvSpPr txBox="1"/>
          <p:nvPr/>
        </p:nvSpPr>
        <p:spPr>
          <a:xfrm>
            <a:off x="882503" y="2557433"/>
            <a:ext cx="629447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A student’s inputs and environment lead to outputs</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Inputs - Background, demographics, previous experiences</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Environment – Skills encountered in college</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rgbClr val="000000"/>
                </a:solidFill>
                <a:latin typeface="Libre Franklin"/>
                <a:ea typeface="Libre Franklin"/>
                <a:cs typeface="Libre Franklin"/>
                <a:sym typeface="Libre Franklin"/>
              </a:rPr>
              <a:t>Outputs - K</a:t>
            </a:r>
            <a:r>
              <a:rPr b="0" i="0" lang="en-US" sz="1800" u="none" strike="noStrike">
                <a:solidFill>
                  <a:srgbClr val="000000"/>
                </a:solidFill>
                <a:latin typeface="Libre Franklin"/>
                <a:ea typeface="Libre Franklin"/>
                <a:cs typeface="Libre Franklin"/>
                <a:sym typeface="Libre Franklin"/>
              </a:rPr>
              <a:t>nowledge, beliefs, personal characteristics, attitudes, and values that exist after they exit their degree programs</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29" name="Google Shape;129;p2"/>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cce6eb304e_0_2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Applications of Astin’s Theory to this Study</a:t>
            </a:r>
            <a:endParaRPr sz="3600"/>
          </a:p>
        </p:txBody>
      </p:sp>
      <p:pic>
        <p:nvPicPr>
          <p:cNvPr id="137" name="Google Shape;137;gcce6eb304e_0_20"/>
          <p:cNvPicPr preferRelativeResize="0"/>
          <p:nvPr/>
        </p:nvPicPr>
        <p:blipFill>
          <a:blip r:embed="rId3">
            <a:alphaModFix/>
          </a:blip>
          <a:stretch>
            <a:fillRect/>
          </a:stretch>
        </p:blipFill>
        <p:spPr>
          <a:xfrm>
            <a:off x="1097277" y="2002325"/>
            <a:ext cx="10058401" cy="4092091"/>
          </a:xfrm>
          <a:prstGeom prst="rect">
            <a:avLst/>
          </a:prstGeom>
          <a:noFill/>
          <a:ln>
            <a:noFill/>
          </a:ln>
        </p:spPr>
      </p:pic>
      <p:sp>
        <p:nvSpPr>
          <p:cNvPr id="138" name="Google Shape;138;gcce6eb304e_0_20"/>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cce6eb304e_0_20"/>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Five Assumptions</a:t>
            </a:r>
            <a:endParaRPr/>
          </a:p>
        </p:txBody>
      </p:sp>
      <p:grpSp>
        <p:nvGrpSpPr>
          <p:cNvPr id="145" name="Google Shape;145;p3"/>
          <p:cNvGrpSpPr/>
          <p:nvPr/>
        </p:nvGrpSpPr>
        <p:grpSpPr>
          <a:xfrm>
            <a:off x="1498044" y="2108344"/>
            <a:ext cx="9256871" cy="3760604"/>
            <a:chOff x="400764" y="143"/>
            <a:chExt cx="9256871" cy="3760604"/>
          </a:xfrm>
        </p:grpSpPr>
        <p:sp>
          <p:nvSpPr>
            <p:cNvPr id="146" name="Google Shape;146;p3"/>
            <p:cNvSpPr/>
            <p:nvPr/>
          </p:nvSpPr>
          <p:spPr>
            <a:xfrm>
              <a:off x="400764" y="143"/>
              <a:ext cx="2892772" cy="1735663"/>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txBox="1"/>
            <p:nvPr/>
          </p:nvSpPr>
          <p:spPr>
            <a:xfrm>
              <a:off x="400764" y="143"/>
              <a:ext cx="2892772" cy="173566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Libre Franklin"/>
                <a:buNone/>
              </a:pPr>
              <a:r>
                <a:rPr b="0" lang="en-US" sz="2100">
                  <a:solidFill>
                    <a:schemeClr val="lt1"/>
                  </a:solidFill>
                  <a:latin typeface="Libre Franklin"/>
                  <a:ea typeface="Libre Franklin"/>
                  <a:cs typeface="Libre Franklin"/>
                  <a:sym typeface="Libre Franklin"/>
                </a:rPr>
                <a:t>1) I</a:t>
              </a:r>
              <a:r>
                <a:rPr b="0" i="0" lang="en-US" sz="2100">
                  <a:solidFill>
                    <a:schemeClr val="lt1"/>
                  </a:solidFill>
                  <a:latin typeface="Libre Franklin"/>
                  <a:ea typeface="Libre Franklin"/>
                  <a:cs typeface="Libre Franklin"/>
                  <a:sym typeface="Libre Franklin"/>
                </a:rPr>
                <a:t>nvolvement requires an investment of both psychosocial and physical energy</a:t>
              </a:r>
              <a:endParaRPr b="0" sz="2100">
                <a:solidFill>
                  <a:schemeClr val="lt1"/>
                </a:solidFill>
                <a:latin typeface="Libre Franklin"/>
                <a:ea typeface="Libre Franklin"/>
                <a:cs typeface="Libre Franklin"/>
                <a:sym typeface="Libre Franklin"/>
              </a:endParaRPr>
            </a:p>
          </p:txBody>
        </p:sp>
        <p:sp>
          <p:nvSpPr>
            <p:cNvPr id="148" name="Google Shape;148;p3"/>
            <p:cNvSpPr/>
            <p:nvPr/>
          </p:nvSpPr>
          <p:spPr>
            <a:xfrm>
              <a:off x="3582813" y="143"/>
              <a:ext cx="2892772" cy="1735663"/>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txBox="1"/>
            <p:nvPr/>
          </p:nvSpPr>
          <p:spPr>
            <a:xfrm>
              <a:off x="3582813" y="143"/>
              <a:ext cx="2892772" cy="173566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Libre Franklin"/>
                <a:buNone/>
              </a:pPr>
              <a:r>
                <a:rPr b="0" lang="en-US" sz="2100">
                  <a:solidFill>
                    <a:schemeClr val="lt1"/>
                  </a:solidFill>
                  <a:latin typeface="Libre Franklin"/>
                  <a:ea typeface="Libre Franklin"/>
                  <a:cs typeface="Libre Franklin"/>
                  <a:sym typeface="Libre Franklin"/>
                </a:rPr>
                <a:t>2) I</a:t>
              </a:r>
              <a:r>
                <a:rPr b="0" i="0" lang="en-US" sz="2100">
                  <a:solidFill>
                    <a:schemeClr val="lt1"/>
                  </a:solidFill>
                  <a:latin typeface="Libre Franklin"/>
                  <a:ea typeface="Libre Franklin"/>
                  <a:cs typeface="Libre Franklin"/>
                  <a:sym typeface="Libre Franklin"/>
                </a:rPr>
                <a:t>nvolvement is continuous, and the amount of energy invested varies from student to student</a:t>
              </a:r>
              <a:endParaRPr b="0" sz="2100">
                <a:solidFill>
                  <a:schemeClr val="lt1"/>
                </a:solidFill>
                <a:latin typeface="Libre Franklin"/>
                <a:ea typeface="Libre Franklin"/>
                <a:cs typeface="Libre Franklin"/>
                <a:sym typeface="Libre Franklin"/>
              </a:endParaRPr>
            </a:p>
          </p:txBody>
        </p:sp>
        <p:sp>
          <p:nvSpPr>
            <p:cNvPr id="150" name="Google Shape;150;p3"/>
            <p:cNvSpPr/>
            <p:nvPr/>
          </p:nvSpPr>
          <p:spPr>
            <a:xfrm>
              <a:off x="6764863" y="143"/>
              <a:ext cx="2892772" cy="1735663"/>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txBox="1"/>
            <p:nvPr/>
          </p:nvSpPr>
          <p:spPr>
            <a:xfrm>
              <a:off x="6764863" y="143"/>
              <a:ext cx="2892772" cy="173566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Libre Franklin"/>
                <a:buNone/>
              </a:pPr>
              <a:r>
                <a:rPr b="0" lang="en-US" sz="2100">
                  <a:solidFill>
                    <a:schemeClr val="lt1"/>
                  </a:solidFill>
                  <a:latin typeface="Libre Franklin"/>
                  <a:ea typeface="Libre Franklin"/>
                  <a:cs typeface="Libre Franklin"/>
                  <a:sym typeface="Libre Franklin"/>
                </a:rPr>
                <a:t>3) A</a:t>
              </a:r>
              <a:r>
                <a:rPr b="0" i="0" lang="en-US" sz="2100">
                  <a:solidFill>
                    <a:schemeClr val="lt1"/>
                  </a:solidFill>
                  <a:latin typeface="Libre Franklin"/>
                  <a:ea typeface="Libre Franklin"/>
                  <a:cs typeface="Libre Franklin"/>
                  <a:sym typeface="Libre Franklin"/>
                </a:rPr>
                <a:t>spects of involvement may be qualitative and quantitative</a:t>
              </a:r>
              <a:endParaRPr b="0" sz="2100">
                <a:solidFill>
                  <a:schemeClr val="lt1"/>
                </a:solidFill>
                <a:latin typeface="Libre Franklin"/>
                <a:ea typeface="Libre Franklin"/>
                <a:cs typeface="Libre Franklin"/>
                <a:sym typeface="Libre Franklin"/>
              </a:endParaRPr>
            </a:p>
          </p:txBody>
        </p:sp>
        <p:sp>
          <p:nvSpPr>
            <p:cNvPr id="152" name="Google Shape;152;p3"/>
            <p:cNvSpPr/>
            <p:nvPr/>
          </p:nvSpPr>
          <p:spPr>
            <a:xfrm>
              <a:off x="1991789" y="2025084"/>
              <a:ext cx="2892772" cy="1735663"/>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1991789" y="2025084"/>
              <a:ext cx="2892772" cy="173566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Libre Franklin"/>
                <a:buNone/>
              </a:pPr>
              <a:r>
                <a:rPr b="0" lang="en-US" sz="2100">
                  <a:solidFill>
                    <a:schemeClr val="lt1"/>
                  </a:solidFill>
                  <a:latin typeface="Libre Franklin"/>
                  <a:ea typeface="Libre Franklin"/>
                  <a:cs typeface="Libre Franklin"/>
                  <a:sym typeface="Libre Franklin"/>
                </a:rPr>
                <a:t>4) A</a:t>
              </a:r>
              <a:r>
                <a:rPr b="0" i="0" lang="en-US" sz="2100">
                  <a:solidFill>
                    <a:schemeClr val="lt1"/>
                  </a:solidFill>
                  <a:latin typeface="Libre Franklin"/>
                  <a:ea typeface="Libre Franklin"/>
                  <a:cs typeface="Libre Franklin"/>
                  <a:sym typeface="Libre Franklin"/>
                </a:rPr>
                <a:t> student’s development is directly proportional to the extent to which they were involved</a:t>
              </a:r>
              <a:endParaRPr b="0" sz="2100">
                <a:solidFill>
                  <a:schemeClr val="lt1"/>
                </a:solidFill>
                <a:latin typeface="Libre Franklin"/>
                <a:ea typeface="Libre Franklin"/>
                <a:cs typeface="Libre Franklin"/>
                <a:sym typeface="Libre Franklin"/>
              </a:endParaRPr>
            </a:p>
          </p:txBody>
        </p:sp>
        <p:sp>
          <p:nvSpPr>
            <p:cNvPr id="154" name="Google Shape;154;p3"/>
            <p:cNvSpPr/>
            <p:nvPr/>
          </p:nvSpPr>
          <p:spPr>
            <a:xfrm>
              <a:off x="5173838" y="2025084"/>
              <a:ext cx="2892772" cy="1735663"/>
            </a:xfrm>
            <a:prstGeom prst="rect">
              <a:avLst/>
            </a:prstGeom>
            <a:solidFill>
              <a:srgbClr val="9BA8B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5173838" y="2025084"/>
              <a:ext cx="2892772" cy="173566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Libre Franklin"/>
                <a:buNone/>
              </a:pPr>
              <a:r>
                <a:rPr lang="en-US" sz="2100">
                  <a:solidFill>
                    <a:schemeClr val="lt1"/>
                  </a:solidFill>
                  <a:latin typeface="Libre Franklin"/>
                  <a:ea typeface="Libre Franklin"/>
                  <a:cs typeface="Libre Franklin"/>
                  <a:sym typeface="Libre Franklin"/>
                </a:rPr>
                <a:t>5) A</a:t>
              </a:r>
              <a:r>
                <a:rPr b="0" i="0" lang="en-US" sz="2100">
                  <a:solidFill>
                    <a:schemeClr val="lt1"/>
                  </a:solidFill>
                  <a:latin typeface="Libre Franklin"/>
                  <a:ea typeface="Libre Franklin"/>
                  <a:cs typeface="Libre Franklin"/>
                  <a:sym typeface="Libre Franklin"/>
                </a:rPr>
                <a:t>cademic performance is correlated with the student involvement</a:t>
              </a:r>
              <a:endParaRPr sz="2100">
                <a:solidFill>
                  <a:schemeClr val="lt1"/>
                </a:solidFill>
                <a:latin typeface="Libre Franklin"/>
                <a:ea typeface="Libre Franklin"/>
                <a:cs typeface="Libre Franklin"/>
                <a:sym typeface="Libre Franklin"/>
              </a:endParaRPr>
            </a:p>
          </p:txBody>
        </p:sp>
      </p:grpSp>
      <p:sp>
        <p:nvSpPr>
          <p:cNvPr id="156" name="Google Shape;156;p3"/>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caf54e0366_0_76"/>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The Experience</a:t>
            </a:r>
            <a:endParaRPr/>
          </a:p>
        </p:txBody>
      </p:sp>
      <p:sp>
        <p:nvSpPr>
          <p:cNvPr id="164" name="Google Shape;164;gcaf54e0366_0_76"/>
          <p:cNvSpPr txBox="1"/>
          <p:nvPr>
            <p:ph idx="1" type="body"/>
          </p:nvPr>
        </p:nvSpPr>
        <p:spPr>
          <a:xfrm>
            <a:off x="1097278" y="2108200"/>
            <a:ext cx="4495500" cy="3760800"/>
          </a:xfrm>
          <a:prstGeom prst="rect">
            <a:avLst/>
          </a:prstGeom>
        </p:spPr>
        <p:txBody>
          <a:bodyPr anchorCtr="0" anchor="t" bIns="45700" lIns="0" spcFirstLastPara="1" rIns="0" wrap="square" tIns="45700">
            <a:normAutofit/>
          </a:bodyPr>
          <a:lstStyle/>
          <a:p>
            <a:pPr indent="0" lvl="0" marL="0" rtl="0" algn="l">
              <a:spcBef>
                <a:spcPts val="1200"/>
              </a:spcBef>
              <a:spcAft>
                <a:spcPts val="0"/>
              </a:spcAft>
              <a:buClr>
                <a:schemeClr val="dk1"/>
              </a:buClr>
              <a:buSzPts val="1100"/>
              <a:buFont typeface="Arial"/>
              <a:buNone/>
            </a:pPr>
            <a:r>
              <a:rPr lang="en-US"/>
              <a:t>One week study abroad field experience in the Caribbean.</a:t>
            </a:r>
            <a:endParaRPr/>
          </a:p>
          <a:p>
            <a:pPr indent="0" lvl="0" marL="0" rtl="0" algn="l">
              <a:spcBef>
                <a:spcPts val="1200"/>
              </a:spcBef>
              <a:spcAft>
                <a:spcPts val="0"/>
              </a:spcAft>
              <a:buClr>
                <a:schemeClr val="dk1"/>
              </a:buClr>
              <a:buSzPts val="1100"/>
              <a:buFont typeface="Arial"/>
              <a:buNone/>
            </a:pPr>
            <a:r>
              <a:rPr lang="en-US"/>
              <a:t>Students were exposed to geoscience research techniques </a:t>
            </a:r>
            <a:endParaRPr/>
          </a:p>
          <a:p>
            <a:pPr indent="0" lvl="0" marL="0" rtl="0" algn="l">
              <a:spcBef>
                <a:spcPts val="1200"/>
              </a:spcBef>
              <a:spcAft>
                <a:spcPts val="0"/>
              </a:spcAft>
              <a:buClr>
                <a:schemeClr val="dk1"/>
              </a:buClr>
              <a:buSzPts val="1100"/>
              <a:buFont typeface="Arial"/>
              <a:buNone/>
            </a:pPr>
            <a:r>
              <a:rPr lang="en-US"/>
              <a:t>Learned about the various geological processes that take place on the island</a:t>
            </a:r>
            <a:endParaRPr/>
          </a:p>
          <a:p>
            <a:pPr indent="0" lvl="0" marL="0" rtl="0" algn="l">
              <a:spcBef>
                <a:spcPts val="1200"/>
              </a:spcBef>
              <a:spcAft>
                <a:spcPts val="0"/>
              </a:spcAft>
              <a:buClr>
                <a:schemeClr val="dk1"/>
              </a:buClr>
              <a:buSzPts val="1100"/>
              <a:buFont typeface="Arial"/>
              <a:buNone/>
            </a:pPr>
            <a:r>
              <a:rPr lang="en-US"/>
              <a:t>Collected data for a geoscience project</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200"/>
              </a:spcAft>
              <a:buNone/>
            </a:pPr>
            <a:r>
              <a:t/>
            </a:r>
            <a:endParaRPr/>
          </a:p>
        </p:txBody>
      </p:sp>
      <p:pic>
        <p:nvPicPr>
          <p:cNvPr descr="A picture containing sky, outdoor, nature, ground&#10;&#10;Description automatically generated" id="165" name="Google Shape;165;gcaf54e0366_0_76"/>
          <p:cNvPicPr preferRelativeResize="0"/>
          <p:nvPr/>
        </p:nvPicPr>
        <p:blipFill rotWithShape="1">
          <a:blip r:embed="rId3">
            <a:alphaModFix/>
          </a:blip>
          <a:srcRect b="0" l="3078" r="3068" t="0"/>
          <a:stretch/>
        </p:blipFill>
        <p:spPr>
          <a:xfrm>
            <a:off x="6671550" y="1904225"/>
            <a:ext cx="4394426" cy="4503226"/>
          </a:xfrm>
          <a:prstGeom prst="rect">
            <a:avLst/>
          </a:prstGeom>
          <a:noFill/>
          <a:ln>
            <a:noFill/>
          </a:ln>
        </p:spPr>
      </p:pic>
      <p:sp>
        <p:nvSpPr>
          <p:cNvPr id="166" name="Google Shape;166;gcaf54e0366_0_76"/>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caf54e0366_0_76"/>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c610beba3b_0_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The Interviews</a:t>
            </a:r>
            <a:endParaRPr/>
          </a:p>
        </p:txBody>
      </p:sp>
      <p:sp>
        <p:nvSpPr>
          <p:cNvPr id="174" name="Google Shape;174;gc610beba3b_0_1"/>
          <p:cNvSpPr txBox="1"/>
          <p:nvPr>
            <p:ph idx="1" type="body"/>
          </p:nvPr>
        </p:nvSpPr>
        <p:spPr>
          <a:xfrm>
            <a:off x="1097280" y="2108201"/>
            <a:ext cx="10058400" cy="3760800"/>
          </a:xfrm>
          <a:prstGeom prst="rect">
            <a:avLst/>
          </a:prstGeom>
        </p:spPr>
        <p:txBody>
          <a:bodyPr anchorCtr="0" anchor="t" bIns="45700" lIns="0" spcFirstLastPara="1" rIns="0" wrap="square" tIns="45700">
            <a:normAutofit/>
          </a:bodyPr>
          <a:lstStyle/>
          <a:p>
            <a:pPr indent="-342900" lvl="0" marL="457200" rtl="0" algn="l">
              <a:spcBef>
                <a:spcPts val="1200"/>
              </a:spcBef>
              <a:spcAft>
                <a:spcPts val="0"/>
              </a:spcAft>
              <a:buSzPts val="1800"/>
              <a:buChar char="●"/>
            </a:pPr>
            <a:r>
              <a:rPr lang="en-US"/>
              <a:t>Interviews took </a:t>
            </a:r>
            <a:r>
              <a:rPr lang="en-US"/>
              <a:t>place the Fall </a:t>
            </a:r>
            <a:r>
              <a:rPr lang="en-US"/>
              <a:t>following the experience</a:t>
            </a:r>
            <a:endParaRPr/>
          </a:p>
          <a:p>
            <a:pPr indent="-342900" lvl="1" marL="914400" rtl="0" algn="l">
              <a:spcBef>
                <a:spcPts val="0"/>
              </a:spcBef>
              <a:spcAft>
                <a:spcPts val="0"/>
              </a:spcAft>
              <a:buSzPts val="1800"/>
              <a:buChar char="○"/>
            </a:pPr>
            <a:r>
              <a:rPr lang="en-US"/>
              <a:t>Questions were focused on experience with geoscience in general, not just the field experience which is how many of the critical incidents were identified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US"/>
              <a:t>A check-in took place with participants two years after the experience</a:t>
            </a:r>
            <a:endParaRPr/>
          </a:p>
        </p:txBody>
      </p:sp>
      <p:pic>
        <p:nvPicPr>
          <p:cNvPr id="175" name="Google Shape;175;gc610beba3b_0_1"/>
          <p:cNvPicPr preferRelativeResize="0"/>
          <p:nvPr/>
        </p:nvPicPr>
        <p:blipFill>
          <a:blip r:embed="rId3">
            <a:alphaModFix/>
          </a:blip>
          <a:stretch>
            <a:fillRect/>
          </a:stretch>
        </p:blipFill>
        <p:spPr>
          <a:xfrm>
            <a:off x="3896963" y="3983925"/>
            <a:ext cx="3493125" cy="2394576"/>
          </a:xfrm>
          <a:prstGeom prst="rect">
            <a:avLst/>
          </a:prstGeom>
          <a:noFill/>
          <a:ln>
            <a:noFill/>
          </a:ln>
        </p:spPr>
      </p:pic>
      <p:sp>
        <p:nvSpPr>
          <p:cNvPr id="176" name="Google Shape;176;gc610beba3b_0_1"/>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c610beba3b_0_1"/>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The Participants </a:t>
            </a:r>
            <a:endParaRPr/>
          </a:p>
        </p:txBody>
      </p:sp>
      <p:sp>
        <p:nvSpPr>
          <p:cNvPr id="183" name="Google Shape;183;p6"/>
          <p:cNvSpPr/>
          <p:nvPr/>
        </p:nvSpPr>
        <p:spPr>
          <a:xfrm>
            <a:off x="-17250" y="640980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85" name="Google Shape;185;p6"/>
          <p:cNvSpPr/>
          <p:nvPr/>
        </p:nvSpPr>
        <p:spPr>
          <a:xfrm>
            <a:off x="608250" y="2257988"/>
            <a:ext cx="5335200" cy="1655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608250" y="4177713"/>
            <a:ext cx="5335200" cy="16551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6248550" y="2257988"/>
            <a:ext cx="5335200" cy="1655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6248550" y="4177713"/>
            <a:ext cx="5335200" cy="16551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txBox="1"/>
          <p:nvPr/>
        </p:nvSpPr>
        <p:spPr>
          <a:xfrm>
            <a:off x="2925425" y="4481913"/>
            <a:ext cx="2753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ibre Franklin"/>
                <a:ea typeface="Libre Franklin"/>
                <a:cs typeface="Libre Franklin"/>
                <a:sym typeface="Libre Franklin"/>
              </a:rPr>
              <a:t>Geoscience Major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Woman</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Third-year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White</a:t>
            </a:r>
            <a:endParaRPr>
              <a:latin typeface="Libre Franklin"/>
              <a:ea typeface="Libre Franklin"/>
              <a:cs typeface="Libre Franklin"/>
              <a:sym typeface="Libre Franklin"/>
            </a:endParaRPr>
          </a:p>
        </p:txBody>
      </p:sp>
      <p:sp>
        <p:nvSpPr>
          <p:cNvPr id="190" name="Google Shape;190;p6"/>
          <p:cNvSpPr txBox="1"/>
          <p:nvPr/>
        </p:nvSpPr>
        <p:spPr>
          <a:xfrm>
            <a:off x="2361625" y="2433825"/>
            <a:ext cx="82500" cy="12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191" name="Google Shape;191;p6"/>
          <p:cNvSpPr txBox="1"/>
          <p:nvPr/>
        </p:nvSpPr>
        <p:spPr>
          <a:xfrm>
            <a:off x="6733125" y="2831588"/>
            <a:ext cx="1480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Bookman Old Style"/>
                <a:ea typeface="Bookman Old Style"/>
                <a:cs typeface="Bookman Old Style"/>
                <a:sym typeface="Bookman Old Style"/>
              </a:rPr>
              <a:t>TAYLOR</a:t>
            </a:r>
            <a:endParaRPr b="1" sz="2100">
              <a:latin typeface="Bookman Old Style"/>
              <a:ea typeface="Bookman Old Style"/>
              <a:cs typeface="Bookman Old Style"/>
              <a:sym typeface="Bookman Old Style"/>
            </a:endParaRPr>
          </a:p>
        </p:txBody>
      </p:sp>
      <p:sp>
        <p:nvSpPr>
          <p:cNvPr id="192" name="Google Shape;192;p6"/>
          <p:cNvSpPr txBox="1"/>
          <p:nvPr/>
        </p:nvSpPr>
        <p:spPr>
          <a:xfrm>
            <a:off x="9049000" y="2562188"/>
            <a:ext cx="2058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ibre Franklin"/>
                <a:ea typeface="Libre Franklin"/>
                <a:cs typeface="Libre Franklin"/>
                <a:sym typeface="Libre Franklin"/>
              </a:rPr>
              <a:t>Geoscience Major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Woman </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Fourth-year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White</a:t>
            </a:r>
            <a:endParaRPr>
              <a:latin typeface="Libre Franklin"/>
              <a:ea typeface="Libre Franklin"/>
              <a:cs typeface="Libre Franklin"/>
              <a:sym typeface="Libre Franklin"/>
            </a:endParaRPr>
          </a:p>
        </p:txBody>
      </p:sp>
      <p:sp>
        <p:nvSpPr>
          <p:cNvPr id="193" name="Google Shape;193;p6"/>
          <p:cNvSpPr txBox="1"/>
          <p:nvPr/>
        </p:nvSpPr>
        <p:spPr>
          <a:xfrm>
            <a:off x="6733125" y="4751313"/>
            <a:ext cx="1395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100">
                <a:solidFill>
                  <a:schemeClr val="dk1"/>
                </a:solidFill>
                <a:latin typeface="Bookman Old Style"/>
                <a:ea typeface="Bookman Old Style"/>
                <a:cs typeface="Bookman Old Style"/>
                <a:sym typeface="Bookman Old Style"/>
              </a:rPr>
              <a:t>PEYTON</a:t>
            </a:r>
            <a:endParaRPr b="1" sz="2100">
              <a:latin typeface="Libre Franklin"/>
              <a:ea typeface="Libre Franklin"/>
              <a:cs typeface="Libre Franklin"/>
              <a:sym typeface="Libre Franklin"/>
            </a:endParaRPr>
          </a:p>
        </p:txBody>
      </p:sp>
      <p:sp>
        <p:nvSpPr>
          <p:cNvPr id="194" name="Google Shape;194;p6"/>
          <p:cNvSpPr txBox="1"/>
          <p:nvPr/>
        </p:nvSpPr>
        <p:spPr>
          <a:xfrm>
            <a:off x="2925425" y="2238938"/>
            <a:ext cx="3097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ibre Franklin"/>
                <a:ea typeface="Libre Franklin"/>
                <a:cs typeface="Libre Franklin"/>
                <a:sym typeface="Libre Franklin"/>
              </a:rPr>
              <a:t>Geoscience Major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Transfer student</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First research experience</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Woman</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Third-year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White</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Hispanic/Latina</a:t>
            </a:r>
            <a:endParaRPr>
              <a:latin typeface="Libre Franklin"/>
              <a:ea typeface="Libre Franklin"/>
              <a:cs typeface="Libre Franklin"/>
              <a:sym typeface="Libre Franklin"/>
            </a:endParaRPr>
          </a:p>
        </p:txBody>
      </p:sp>
      <p:sp>
        <p:nvSpPr>
          <p:cNvPr id="195" name="Google Shape;195;p6"/>
          <p:cNvSpPr txBox="1"/>
          <p:nvPr/>
        </p:nvSpPr>
        <p:spPr>
          <a:xfrm>
            <a:off x="9049000" y="4481913"/>
            <a:ext cx="2470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ibre Franklin"/>
                <a:ea typeface="Libre Franklin"/>
                <a:cs typeface="Libre Franklin"/>
                <a:sym typeface="Libre Franklin"/>
              </a:rPr>
              <a:t>STEM Major </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Woman</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First-year</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White</a:t>
            </a:r>
            <a:endParaRPr>
              <a:latin typeface="Libre Franklin"/>
              <a:ea typeface="Libre Franklin"/>
              <a:cs typeface="Libre Franklin"/>
              <a:sym typeface="Libre Franklin"/>
            </a:endParaRPr>
          </a:p>
        </p:txBody>
      </p:sp>
      <p:sp>
        <p:nvSpPr>
          <p:cNvPr id="196" name="Google Shape;196;p6"/>
          <p:cNvSpPr txBox="1"/>
          <p:nvPr/>
        </p:nvSpPr>
        <p:spPr>
          <a:xfrm>
            <a:off x="1007625" y="2831588"/>
            <a:ext cx="1101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Bookman Old Style"/>
                <a:ea typeface="Bookman Old Style"/>
                <a:cs typeface="Bookman Old Style"/>
                <a:sym typeface="Bookman Old Style"/>
              </a:rPr>
              <a:t>QUINN</a:t>
            </a:r>
            <a:endParaRPr b="1" sz="2100">
              <a:latin typeface="Bookman Old Style"/>
              <a:ea typeface="Bookman Old Style"/>
              <a:cs typeface="Bookman Old Style"/>
              <a:sym typeface="Bookman Old Style"/>
            </a:endParaRPr>
          </a:p>
        </p:txBody>
      </p:sp>
      <p:sp>
        <p:nvSpPr>
          <p:cNvPr id="197" name="Google Shape;197;p6"/>
          <p:cNvSpPr txBox="1"/>
          <p:nvPr/>
        </p:nvSpPr>
        <p:spPr>
          <a:xfrm>
            <a:off x="1007625" y="4751313"/>
            <a:ext cx="1101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Bookman Old Style"/>
                <a:ea typeface="Bookman Old Style"/>
                <a:cs typeface="Bookman Old Style"/>
                <a:sym typeface="Bookman Old Style"/>
              </a:rPr>
              <a:t>ANNA</a:t>
            </a:r>
            <a:endParaRPr b="1" sz="2100">
              <a:latin typeface="Bookman Old Style"/>
              <a:ea typeface="Bookman Old Style"/>
              <a:cs typeface="Bookman Old Style"/>
              <a:sym typeface="Bookman Old Sty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Bookman Old Style"/>
              <a:buNone/>
            </a:pPr>
            <a:r>
              <a:rPr lang="en-US"/>
              <a:t>Visualizing Student Involvement</a:t>
            </a:r>
            <a:endParaRPr/>
          </a:p>
        </p:txBody>
      </p:sp>
      <p:sp>
        <p:nvSpPr>
          <p:cNvPr id="203" name="Google Shape;203;p7"/>
          <p:cNvSpPr txBox="1"/>
          <p:nvPr>
            <p:ph idx="1" type="body"/>
          </p:nvPr>
        </p:nvSpPr>
        <p:spPr>
          <a:xfrm>
            <a:off x="690503" y="2318975"/>
            <a:ext cx="4945200" cy="3760800"/>
          </a:xfrm>
          <a:prstGeom prst="rect">
            <a:avLst/>
          </a:prstGeom>
          <a:noFill/>
          <a:ln>
            <a:noFill/>
          </a:ln>
        </p:spPr>
        <p:txBody>
          <a:bodyPr anchorCtr="0" anchor="t" bIns="45700" lIns="0" spcFirstLastPara="1" rIns="0" wrap="square" tIns="45700">
            <a:normAutofit/>
          </a:bodyPr>
          <a:lstStyle/>
          <a:p>
            <a:pPr indent="-120650" lvl="0" marL="91440" rtl="0" algn="l">
              <a:lnSpc>
                <a:spcPct val="110000"/>
              </a:lnSpc>
              <a:spcBef>
                <a:spcPts val="0"/>
              </a:spcBef>
              <a:spcAft>
                <a:spcPts val="0"/>
              </a:spcAft>
              <a:buSzPts val="1900"/>
              <a:buChar char=" "/>
            </a:pPr>
            <a:r>
              <a:rPr lang="en-US"/>
              <a:t>Pipeline models often show where students enter and programs but do not depict students’ </a:t>
            </a:r>
            <a:r>
              <a:rPr lang="en-US"/>
              <a:t>involvement</a:t>
            </a:r>
            <a:r>
              <a:rPr lang="en-US"/>
              <a:t> throughout </a:t>
            </a:r>
            <a:endParaRPr/>
          </a:p>
          <a:p>
            <a:pPr indent="-114300" lvl="0" marL="91440" rtl="0" algn="l">
              <a:lnSpc>
                <a:spcPct val="110000"/>
              </a:lnSpc>
              <a:spcBef>
                <a:spcPts val="0"/>
              </a:spcBef>
              <a:spcAft>
                <a:spcPts val="0"/>
              </a:spcAft>
              <a:buSzPts val="1800"/>
              <a:buChar char=" "/>
            </a:pPr>
            <a:r>
              <a:t/>
            </a:r>
            <a:endParaRPr/>
          </a:p>
          <a:p>
            <a:pPr indent="-120650" lvl="0" marL="91440" rtl="0" algn="l">
              <a:lnSpc>
                <a:spcPct val="110000"/>
              </a:lnSpc>
              <a:spcBef>
                <a:spcPts val="0"/>
              </a:spcBef>
              <a:spcAft>
                <a:spcPts val="0"/>
              </a:spcAft>
              <a:buSzPts val="1900"/>
              <a:buChar char=" "/>
            </a:pPr>
            <a:r>
              <a:rPr lang="en-US"/>
              <a:t>Participants were interviewed the fall following the experience and critical incidents identified in their interviews were coded</a:t>
            </a:r>
            <a:endParaRPr/>
          </a:p>
          <a:p>
            <a:pPr indent="-120650" lvl="0" marL="91440" rtl="0" algn="l">
              <a:lnSpc>
                <a:spcPct val="110000"/>
              </a:lnSpc>
              <a:spcBef>
                <a:spcPts val="1400"/>
              </a:spcBef>
              <a:spcAft>
                <a:spcPts val="0"/>
              </a:spcAft>
              <a:buSzPts val="1900"/>
              <a:buChar char=" "/>
            </a:pPr>
            <a:r>
              <a:rPr lang="en-US"/>
              <a:t>Baselines were created from identified incidents that were not events (professor influence, love of nature, geoscience major) </a:t>
            </a:r>
            <a:endParaRPr/>
          </a:p>
        </p:txBody>
      </p:sp>
      <p:pic>
        <p:nvPicPr>
          <p:cNvPr id="204" name="Google Shape;204;p7"/>
          <p:cNvPicPr preferRelativeResize="0"/>
          <p:nvPr/>
        </p:nvPicPr>
        <p:blipFill>
          <a:blip r:embed="rId3">
            <a:alphaModFix/>
          </a:blip>
          <a:stretch>
            <a:fillRect/>
          </a:stretch>
        </p:blipFill>
        <p:spPr>
          <a:xfrm>
            <a:off x="5788100" y="1925050"/>
            <a:ext cx="5367580" cy="4456151"/>
          </a:xfrm>
          <a:prstGeom prst="rect">
            <a:avLst/>
          </a:prstGeom>
          <a:noFill/>
          <a:ln>
            <a:noFill/>
          </a:ln>
        </p:spPr>
      </p:pic>
      <p:sp>
        <p:nvSpPr>
          <p:cNvPr id="205" name="Google Shape;205;p7"/>
          <p:cNvSpPr/>
          <p:nvPr/>
        </p:nvSpPr>
        <p:spPr>
          <a:xfrm>
            <a:off x="0" y="6418550"/>
            <a:ext cx="12226500" cy="439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txBox="1"/>
          <p:nvPr>
            <p:ph idx="12" type="sldNum"/>
          </p:nvPr>
        </p:nvSpPr>
        <p:spPr>
          <a:xfrm>
            <a:off x="10993582" y="6446838"/>
            <a:ext cx="780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2021-03-08T03:55:20Z</dcterms:created>
  <dc:creator>Abby Boyd</dc:creator>
</cp:coreProperties>
</file>