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2" r:id="rId4"/>
  </p:sldIdLst>
  <p:sldSz cx="43891200" cy="21945600"/>
  <p:notesSz cx="6858000" cy="9144000"/>
  <p:defaultTextStyle>
    <a:defPPr>
      <a:defRPr lang="en-US"/>
    </a:defPPr>
    <a:lvl1pPr algn="l" defTabSz="3760788" rtl="0" fontAlgn="base">
      <a:spcBef>
        <a:spcPct val="0"/>
      </a:spcBef>
      <a:spcAft>
        <a:spcPct val="0"/>
      </a:spcAft>
      <a:defRPr sz="7400" kern="1200">
        <a:solidFill>
          <a:schemeClr val="tx1"/>
        </a:solidFill>
        <a:latin typeface="Arial" charset="0"/>
        <a:ea typeface="+mn-ea"/>
        <a:cs typeface="Arial" charset="0"/>
      </a:defRPr>
    </a:lvl1pPr>
    <a:lvl2pPr marL="1879600" indent="-1422400" algn="l" defTabSz="3760788" rtl="0" fontAlgn="base">
      <a:spcBef>
        <a:spcPct val="0"/>
      </a:spcBef>
      <a:spcAft>
        <a:spcPct val="0"/>
      </a:spcAft>
      <a:defRPr sz="7400" kern="1200">
        <a:solidFill>
          <a:schemeClr val="tx1"/>
        </a:solidFill>
        <a:latin typeface="Arial" charset="0"/>
        <a:ea typeface="+mn-ea"/>
        <a:cs typeface="Arial" charset="0"/>
      </a:defRPr>
    </a:lvl2pPr>
    <a:lvl3pPr marL="3760788" indent="-2846388" algn="l" defTabSz="3760788" rtl="0" fontAlgn="base">
      <a:spcBef>
        <a:spcPct val="0"/>
      </a:spcBef>
      <a:spcAft>
        <a:spcPct val="0"/>
      </a:spcAft>
      <a:defRPr sz="7400" kern="1200">
        <a:solidFill>
          <a:schemeClr val="tx1"/>
        </a:solidFill>
        <a:latin typeface="Arial" charset="0"/>
        <a:ea typeface="+mn-ea"/>
        <a:cs typeface="Arial" charset="0"/>
      </a:defRPr>
    </a:lvl3pPr>
    <a:lvl4pPr marL="5641975" indent="-4270375" algn="l" defTabSz="3760788" rtl="0" fontAlgn="base">
      <a:spcBef>
        <a:spcPct val="0"/>
      </a:spcBef>
      <a:spcAft>
        <a:spcPct val="0"/>
      </a:spcAft>
      <a:defRPr sz="7400" kern="1200">
        <a:solidFill>
          <a:schemeClr val="tx1"/>
        </a:solidFill>
        <a:latin typeface="Arial" charset="0"/>
        <a:ea typeface="+mn-ea"/>
        <a:cs typeface="Arial" charset="0"/>
      </a:defRPr>
    </a:lvl4pPr>
    <a:lvl5pPr marL="7523163" indent="-5694363" algn="l" defTabSz="3760788" rtl="0" fontAlgn="base">
      <a:spcBef>
        <a:spcPct val="0"/>
      </a:spcBef>
      <a:spcAft>
        <a:spcPct val="0"/>
      </a:spcAft>
      <a:defRPr sz="7400" kern="1200">
        <a:solidFill>
          <a:schemeClr val="tx1"/>
        </a:solidFill>
        <a:latin typeface="Arial" charset="0"/>
        <a:ea typeface="+mn-ea"/>
        <a:cs typeface="Arial" charset="0"/>
      </a:defRPr>
    </a:lvl5pPr>
    <a:lvl6pPr marL="2286000" algn="l" defTabSz="914400" rtl="0" eaLnBrk="1" latinLnBrk="0" hangingPunct="1">
      <a:defRPr sz="7400" kern="1200">
        <a:solidFill>
          <a:schemeClr val="tx1"/>
        </a:solidFill>
        <a:latin typeface="Arial" charset="0"/>
        <a:ea typeface="+mn-ea"/>
        <a:cs typeface="Arial" charset="0"/>
      </a:defRPr>
    </a:lvl6pPr>
    <a:lvl7pPr marL="2743200" algn="l" defTabSz="914400" rtl="0" eaLnBrk="1" latinLnBrk="0" hangingPunct="1">
      <a:defRPr sz="7400" kern="1200">
        <a:solidFill>
          <a:schemeClr val="tx1"/>
        </a:solidFill>
        <a:latin typeface="Arial" charset="0"/>
        <a:ea typeface="+mn-ea"/>
        <a:cs typeface="Arial" charset="0"/>
      </a:defRPr>
    </a:lvl7pPr>
    <a:lvl8pPr marL="3200400" algn="l" defTabSz="914400" rtl="0" eaLnBrk="1" latinLnBrk="0" hangingPunct="1">
      <a:defRPr sz="7400" kern="1200">
        <a:solidFill>
          <a:schemeClr val="tx1"/>
        </a:solidFill>
        <a:latin typeface="Arial" charset="0"/>
        <a:ea typeface="+mn-ea"/>
        <a:cs typeface="Arial" charset="0"/>
      </a:defRPr>
    </a:lvl8pPr>
    <a:lvl9pPr marL="3657600" algn="l" defTabSz="914400" rtl="0" eaLnBrk="1" latinLnBrk="0" hangingPunct="1">
      <a:defRPr sz="7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63" autoAdjust="0"/>
    <p:restoredTop sz="86380" autoAdjust="0"/>
  </p:normalViewPr>
  <p:slideViewPr>
    <p:cSldViewPr snapToGrid="0" snapToObjects="1">
      <p:cViewPr>
        <p:scale>
          <a:sx n="30" d="100"/>
          <a:sy n="30" d="100"/>
        </p:scale>
        <p:origin x="2646" y="1146"/>
      </p:cViewPr>
      <p:guideLst>
        <p:guide orient="horz" pos="13823"/>
        <p:guide orient="horz" pos="40"/>
        <p:guide pos="27370"/>
        <p:guide pos="299"/>
      </p:guideLst>
    </p:cSldViewPr>
  </p:slideViewPr>
  <p:outlineViewPr>
    <p:cViewPr>
      <p:scale>
        <a:sx n="33" d="100"/>
        <a:sy n="33" d="100"/>
      </p:scale>
      <p:origin x="18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3761915"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3761915" fontAlgn="auto">
              <a:spcBef>
                <a:spcPts val="0"/>
              </a:spcBef>
              <a:spcAft>
                <a:spcPts val="0"/>
              </a:spcAft>
              <a:defRPr sz="1200">
                <a:latin typeface="+mn-lt"/>
                <a:cs typeface="+mn-cs"/>
              </a:defRPr>
            </a:lvl1pPr>
          </a:lstStyle>
          <a:p>
            <a:pPr>
              <a:defRPr/>
            </a:pPr>
            <a:fld id="{6A83432C-E38B-46A1-B2BF-752E87A35A9A}" type="datetimeFigureOut">
              <a:rPr lang="en-US"/>
              <a:pPr>
                <a:defRPr/>
              </a:pPr>
              <a:t>12/11/2022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3761915"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3761915" fontAlgn="auto">
              <a:spcBef>
                <a:spcPts val="0"/>
              </a:spcBef>
              <a:spcAft>
                <a:spcPts val="0"/>
              </a:spcAft>
              <a:defRPr sz="1200">
                <a:latin typeface="+mn-lt"/>
                <a:cs typeface="+mn-cs"/>
              </a:defRPr>
            </a:lvl1pPr>
          </a:lstStyle>
          <a:p>
            <a:pPr>
              <a:defRPr/>
            </a:pPr>
            <a:fld id="{8AFC213C-C74C-40F3-896B-4F29B88008F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3760788" rtl="0" eaLnBrk="0" fontAlgn="base" hangingPunct="0">
      <a:spcBef>
        <a:spcPct val="30000"/>
      </a:spcBef>
      <a:spcAft>
        <a:spcPct val="0"/>
      </a:spcAft>
      <a:defRPr sz="5000" kern="1200">
        <a:solidFill>
          <a:schemeClr val="tx1"/>
        </a:solidFill>
        <a:latin typeface="+mn-lt"/>
        <a:ea typeface="+mn-ea"/>
        <a:cs typeface="+mn-cs"/>
      </a:defRPr>
    </a:lvl1pPr>
    <a:lvl2pPr marL="1879600" algn="l" defTabSz="3760788" rtl="0" eaLnBrk="0" fontAlgn="base" hangingPunct="0">
      <a:spcBef>
        <a:spcPct val="30000"/>
      </a:spcBef>
      <a:spcAft>
        <a:spcPct val="0"/>
      </a:spcAft>
      <a:defRPr sz="5000" kern="1200">
        <a:solidFill>
          <a:schemeClr val="tx1"/>
        </a:solidFill>
        <a:latin typeface="+mn-lt"/>
        <a:ea typeface="+mn-ea"/>
        <a:cs typeface="+mn-cs"/>
      </a:defRPr>
    </a:lvl2pPr>
    <a:lvl3pPr marL="3760788" algn="l" defTabSz="3760788" rtl="0" eaLnBrk="0" fontAlgn="base" hangingPunct="0">
      <a:spcBef>
        <a:spcPct val="30000"/>
      </a:spcBef>
      <a:spcAft>
        <a:spcPct val="0"/>
      </a:spcAft>
      <a:defRPr sz="5000" kern="1200">
        <a:solidFill>
          <a:schemeClr val="tx1"/>
        </a:solidFill>
        <a:latin typeface="+mn-lt"/>
        <a:ea typeface="+mn-ea"/>
        <a:cs typeface="+mn-cs"/>
      </a:defRPr>
    </a:lvl3pPr>
    <a:lvl4pPr marL="5641975" algn="l" defTabSz="3760788" rtl="0" eaLnBrk="0" fontAlgn="base" hangingPunct="0">
      <a:spcBef>
        <a:spcPct val="30000"/>
      </a:spcBef>
      <a:spcAft>
        <a:spcPct val="0"/>
      </a:spcAft>
      <a:defRPr sz="5000" kern="1200">
        <a:solidFill>
          <a:schemeClr val="tx1"/>
        </a:solidFill>
        <a:latin typeface="+mn-lt"/>
        <a:ea typeface="+mn-ea"/>
        <a:cs typeface="+mn-cs"/>
      </a:defRPr>
    </a:lvl4pPr>
    <a:lvl5pPr marL="7523163" algn="l" defTabSz="3760788" rtl="0" eaLnBrk="0" fontAlgn="base" hangingPunct="0">
      <a:spcBef>
        <a:spcPct val="30000"/>
      </a:spcBef>
      <a:spcAft>
        <a:spcPct val="0"/>
      </a:spcAft>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3760788" fontAlgn="base">
              <a:spcBef>
                <a:spcPct val="0"/>
              </a:spcBef>
              <a:spcAft>
                <a:spcPct val="0"/>
              </a:spcAft>
              <a:defRPr/>
            </a:pPr>
            <a:fld id="{3BF41082-38B5-4730-8E93-677B33AB2F7F}" type="slidenum">
              <a:rPr lang="en-US"/>
              <a:pPr defTabSz="3760788" fontAlgn="base">
                <a:spcBef>
                  <a:spcPct val="0"/>
                </a:spcBef>
                <a:spcAft>
                  <a:spcPct val="0"/>
                </a:spcAft>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20" name="Text Placeholder 5"/>
          <p:cNvSpPr>
            <a:spLocks noGrp="1"/>
          </p:cNvSpPr>
          <p:nvPr>
            <p:ph type="body" sz="quarter" idx="20"/>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21" name="Text Placeholder 3"/>
          <p:cNvSpPr>
            <a:spLocks noGrp="1"/>
          </p:cNvSpPr>
          <p:nvPr>
            <p:ph type="body" sz="quarter" idx="21"/>
          </p:nvPr>
        </p:nvSpPr>
        <p:spPr>
          <a:xfrm>
            <a:off x="438087" y="4100716"/>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23" name="Text Placeholder 3"/>
          <p:cNvSpPr>
            <a:spLocks noGrp="1"/>
          </p:cNvSpPr>
          <p:nvPr>
            <p:ph type="body" sz="quarter" idx="23"/>
          </p:nvPr>
        </p:nvSpPr>
        <p:spPr>
          <a:xfrm>
            <a:off x="17804524"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35147249" y="4107188"/>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30" name="Text Placeholder 3"/>
          <p:cNvSpPr>
            <a:spLocks noGrp="1"/>
          </p:cNvSpPr>
          <p:nvPr>
            <p:ph type="body" sz="quarter" idx="30"/>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60" name="Text Placeholder 3"/>
          <p:cNvSpPr>
            <a:spLocks noGrp="1"/>
          </p:cNvSpPr>
          <p:nvPr>
            <p:ph type="body" sz="quarter" idx="96"/>
          </p:nvPr>
        </p:nvSpPr>
        <p:spPr>
          <a:xfrm>
            <a:off x="9133786" y="4107188"/>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76" name="Text Placeholder 3"/>
          <p:cNvSpPr>
            <a:spLocks noGrp="1"/>
          </p:cNvSpPr>
          <p:nvPr>
            <p:ph type="body" sz="quarter" idx="136"/>
          </p:nvPr>
        </p:nvSpPr>
        <p:spPr>
          <a:xfrm>
            <a:off x="26462419"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77" name="Text Placeholder 5"/>
          <p:cNvSpPr>
            <a:spLocks noGrp="1"/>
          </p:cNvSpPr>
          <p:nvPr>
            <p:ph type="body" sz="quarter" idx="137"/>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57" name="Text Placeholder 76"/>
          <p:cNvSpPr>
            <a:spLocks noGrp="1"/>
          </p:cNvSpPr>
          <p:nvPr>
            <p:ph type="body" sz="quarter" idx="16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
        <p:nvSpPr>
          <p:cNvPr id="58" name="Text Placeholder 76"/>
          <p:cNvSpPr>
            <a:spLocks noGrp="1"/>
          </p:cNvSpPr>
          <p:nvPr>
            <p:ph type="body" sz="quarter" idx="195"/>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
        <p:nvSpPr>
          <p:cNvPr id="59" name="Text Placeholder 76"/>
          <p:cNvSpPr>
            <a:spLocks noGrp="1"/>
          </p:cNvSpPr>
          <p:nvPr>
            <p:ph type="body" sz="quarter" idx="196"/>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62" name="Text Placeholder 5"/>
          <p:cNvSpPr>
            <a:spLocks noGrp="1"/>
          </p:cNvSpPr>
          <p:nvPr>
            <p:ph type="body" sz="quarter" idx="1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70" name="Text Placeholder 5"/>
          <p:cNvSpPr>
            <a:spLocks noGrp="1"/>
          </p:cNvSpPr>
          <p:nvPr>
            <p:ph type="body" sz="quarter" idx="20"/>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71" name="Text Placeholder 3"/>
          <p:cNvSpPr>
            <a:spLocks noGrp="1"/>
          </p:cNvSpPr>
          <p:nvPr>
            <p:ph type="body" sz="quarter" idx="21"/>
          </p:nvPr>
        </p:nvSpPr>
        <p:spPr>
          <a:xfrm>
            <a:off x="26479104"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73" name="Text Placeholder 5"/>
          <p:cNvSpPr>
            <a:spLocks noGrp="1"/>
          </p:cNvSpPr>
          <p:nvPr>
            <p:ph type="body" sz="quarter" idx="22"/>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76" name="Text Placeholder 5"/>
          <p:cNvSpPr>
            <a:spLocks noGrp="1"/>
          </p:cNvSpPr>
          <p:nvPr>
            <p:ph type="body" sz="quarter" idx="24"/>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05" name="Text Placeholder 5"/>
          <p:cNvSpPr>
            <a:spLocks noGrp="1"/>
          </p:cNvSpPr>
          <p:nvPr>
            <p:ph type="body" sz="quarter" idx="25"/>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06" name="Text Placeholder 3"/>
          <p:cNvSpPr>
            <a:spLocks noGrp="1"/>
          </p:cNvSpPr>
          <p:nvPr>
            <p:ph type="body" sz="quarter" idx="26"/>
          </p:nvPr>
        </p:nvSpPr>
        <p:spPr>
          <a:xfrm>
            <a:off x="35147250" y="4148809"/>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07" name="Text Placeholder 5"/>
          <p:cNvSpPr>
            <a:spLocks noGrp="1"/>
          </p:cNvSpPr>
          <p:nvPr>
            <p:ph type="body" sz="quarter" idx="27"/>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08" name="Text Placeholder 3"/>
          <p:cNvSpPr>
            <a:spLocks noGrp="1"/>
          </p:cNvSpPr>
          <p:nvPr>
            <p:ph type="body" sz="quarter" idx="28"/>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09" name="Text Placeholder 5"/>
          <p:cNvSpPr>
            <a:spLocks noGrp="1"/>
          </p:cNvSpPr>
          <p:nvPr>
            <p:ph type="body" sz="quarter" idx="29"/>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10" name="Text Placeholder 3"/>
          <p:cNvSpPr>
            <a:spLocks noGrp="1"/>
          </p:cNvSpPr>
          <p:nvPr>
            <p:ph type="body" sz="quarter" idx="30"/>
          </p:nvPr>
        </p:nvSpPr>
        <p:spPr>
          <a:xfrm>
            <a:off x="35147250"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11" name="Text Placeholder 3"/>
          <p:cNvSpPr>
            <a:spLocks noGrp="1"/>
          </p:cNvSpPr>
          <p:nvPr>
            <p:ph type="body" sz="quarter" idx="96"/>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49" name="Text Placeholder 3"/>
          <p:cNvSpPr>
            <a:spLocks noGrp="1"/>
          </p:cNvSpPr>
          <p:nvPr>
            <p:ph type="body" sz="quarter" idx="162"/>
          </p:nvPr>
        </p:nvSpPr>
        <p:spPr>
          <a:xfrm>
            <a:off x="9142810" y="4148809"/>
            <a:ext cx="8290965" cy="461665"/>
          </a:xfrm>
          <a:prstGeom prst="rect">
            <a:avLst/>
          </a:prstGeom>
        </p:spPr>
        <p:txBody>
          <a:bodyPr wrap="square" lIns="91440" tIns="91440" rIns="91440" bIns="91440">
            <a:spAutoFit/>
          </a:bodyPr>
          <a:lstStyle>
            <a:lvl1pPr marL="0" indent="0">
              <a:buNone/>
              <a:defRPr sz="18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60" name="Text Placeholder 3"/>
          <p:cNvSpPr>
            <a:spLocks noGrp="1"/>
          </p:cNvSpPr>
          <p:nvPr>
            <p:ph type="body" sz="quarter" idx="163"/>
          </p:nvPr>
        </p:nvSpPr>
        <p:spPr>
          <a:xfrm>
            <a:off x="17810957" y="4148809"/>
            <a:ext cx="8290965" cy="461665"/>
          </a:xfrm>
          <a:prstGeom prst="rect">
            <a:avLst/>
          </a:prstGeom>
        </p:spPr>
        <p:txBody>
          <a:bodyPr wrap="square" lIns="91440" tIns="91440" rIns="91440" bIns="91440">
            <a:spAutoFit/>
          </a:bodyPr>
          <a:lstStyle>
            <a:lvl1pPr marL="0" indent="0">
              <a:buNone/>
              <a:defRPr sz="18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64"/>
          </p:nvPr>
        </p:nvSpPr>
        <p:spPr>
          <a:xfrm>
            <a:off x="474663"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63" name="Text Placeholder 76"/>
          <p:cNvSpPr>
            <a:spLocks noGrp="1"/>
          </p:cNvSpPr>
          <p:nvPr>
            <p:ph type="body" sz="quarter" idx="165"/>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
        <p:nvSpPr>
          <p:cNvPr id="66" name="Text Placeholder 76"/>
          <p:cNvSpPr>
            <a:spLocks noGrp="1"/>
          </p:cNvSpPr>
          <p:nvPr>
            <p:ph type="body" sz="quarter" idx="195"/>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
        <p:nvSpPr>
          <p:cNvPr id="69" name="Text Placeholder 76"/>
          <p:cNvSpPr>
            <a:spLocks noGrp="1"/>
          </p:cNvSpPr>
          <p:nvPr>
            <p:ph type="body" sz="quarter" idx="196"/>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95" name="Text Placeholder 5"/>
          <p:cNvSpPr>
            <a:spLocks noGrp="1"/>
          </p:cNvSpPr>
          <p:nvPr>
            <p:ph type="body" sz="quarter" idx="11"/>
          </p:nvPr>
        </p:nvSpPr>
        <p:spPr>
          <a:xfrm>
            <a:off x="474663" y="3729032"/>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00" name="Text Placeholder 5"/>
          <p:cNvSpPr>
            <a:spLocks noGrp="1"/>
          </p:cNvSpPr>
          <p:nvPr>
            <p:ph type="body" sz="quarter" idx="20"/>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01" name="Text Placeholder 3"/>
          <p:cNvSpPr>
            <a:spLocks noGrp="1"/>
          </p:cNvSpPr>
          <p:nvPr>
            <p:ph type="body" sz="quarter" idx="21"/>
          </p:nvPr>
        </p:nvSpPr>
        <p:spPr>
          <a:xfrm>
            <a:off x="474663" y="4332951"/>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20" name="Text Placeholder 5"/>
          <p:cNvSpPr>
            <a:spLocks noGrp="1"/>
          </p:cNvSpPr>
          <p:nvPr>
            <p:ph type="body" sz="quarter" idx="22"/>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21" name="Text Placeholder 3"/>
          <p:cNvSpPr>
            <a:spLocks noGrp="1"/>
          </p:cNvSpPr>
          <p:nvPr>
            <p:ph type="body" sz="quarter" idx="23"/>
          </p:nvPr>
        </p:nvSpPr>
        <p:spPr>
          <a:xfrm>
            <a:off x="17818976"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22" name="Text Placeholder 5"/>
          <p:cNvSpPr>
            <a:spLocks noGrp="1"/>
          </p:cNvSpPr>
          <p:nvPr>
            <p:ph type="body" sz="quarter" idx="24"/>
          </p:nvPr>
        </p:nvSpPr>
        <p:spPr>
          <a:xfrm>
            <a:off x="17818976"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23" name="Text Placeholder 5"/>
          <p:cNvSpPr>
            <a:spLocks noGrp="1"/>
          </p:cNvSpPr>
          <p:nvPr>
            <p:ph type="body" sz="quarter" idx="25"/>
          </p:nvPr>
        </p:nvSpPr>
        <p:spPr>
          <a:xfrm>
            <a:off x="35147250" y="3729032"/>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24" name="Text Placeholder 3"/>
          <p:cNvSpPr>
            <a:spLocks noGrp="1"/>
          </p:cNvSpPr>
          <p:nvPr>
            <p:ph type="body" sz="quarter" idx="26"/>
          </p:nvPr>
        </p:nvSpPr>
        <p:spPr>
          <a:xfrm>
            <a:off x="35147249" y="4332951"/>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25" name="Text Placeholder 5"/>
          <p:cNvSpPr>
            <a:spLocks noGrp="1"/>
          </p:cNvSpPr>
          <p:nvPr>
            <p:ph type="body" sz="quarter" idx="27"/>
          </p:nvPr>
        </p:nvSpPr>
        <p:spPr>
          <a:xfrm>
            <a:off x="35147249" y="9729403"/>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26" name="Text Placeholder 3"/>
          <p:cNvSpPr>
            <a:spLocks noGrp="1"/>
          </p:cNvSpPr>
          <p:nvPr>
            <p:ph type="body" sz="quarter" idx="28"/>
          </p:nvPr>
        </p:nvSpPr>
        <p:spPr>
          <a:xfrm>
            <a:off x="35147250" y="10325040"/>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27" name="Text Placeholder 5"/>
          <p:cNvSpPr>
            <a:spLocks noGrp="1"/>
          </p:cNvSpPr>
          <p:nvPr>
            <p:ph type="body" sz="quarter" idx="29"/>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28" name="Text Placeholder 3"/>
          <p:cNvSpPr>
            <a:spLocks noGrp="1"/>
          </p:cNvSpPr>
          <p:nvPr>
            <p:ph type="body" sz="quarter" idx="30"/>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29" name="Text Placeholder 3"/>
          <p:cNvSpPr>
            <a:spLocks noGrp="1"/>
          </p:cNvSpPr>
          <p:nvPr>
            <p:ph type="body" sz="quarter" idx="96"/>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30" name="Text Placeholder 3"/>
          <p:cNvSpPr>
            <a:spLocks noGrp="1"/>
          </p:cNvSpPr>
          <p:nvPr>
            <p:ph type="body" sz="quarter" idx="150"/>
          </p:nvPr>
        </p:nvSpPr>
        <p:spPr>
          <a:xfrm>
            <a:off x="26483113"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31" name="Text Placeholder 5"/>
          <p:cNvSpPr>
            <a:spLocks noGrp="1"/>
          </p:cNvSpPr>
          <p:nvPr>
            <p:ph type="body" sz="quarter" idx="151"/>
          </p:nvPr>
        </p:nvSpPr>
        <p:spPr>
          <a:xfrm>
            <a:off x="26483113"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32" name="Text Placeholder 3"/>
          <p:cNvSpPr>
            <a:spLocks noGrp="1"/>
          </p:cNvSpPr>
          <p:nvPr>
            <p:ph type="body" sz="quarter" idx="152"/>
          </p:nvPr>
        </p:nvSpPr>
        <p:spPr>
          <a:xfrm>
            <a:off x="9153032"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33" name="Text Placeholder 5"/>
          <p:cNvSpPr>
            <a:spLocks noGrp="1"/>
          </p:cNvSpPr>
          <p:nvPr>
            <p:ph type="body" sz="quarter" idx="153"/>
          </p:nvPr>
        </p:nvSpPr>
        <p:spPr>
          <a:xfrm>
            <a:off x="9154839"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34" name="Text Placeholder 3"/>
          <p:cNvSpPr>
            <a:spLocks noGrp="1"/>
          </p:cNvSpPr>
          <p:nvPr>
            <p:ph type="body" sz="quarter" idx="154"/>
          </p:nvPr>
        </p:nvSpPr>
        <p:spPr>
          <a:xfrm>
            <a:off x="17807726"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35" name="Text Placeholder 5"/>
          <p:cNvSpPr>
            <a:spLocks noGrp="1"/>
          </p:cNvSpPr>
          <p:nvPr>
            <p:ph type="body" sz="quarter" idx="155"/>
          </p:nvPr>
        </p:nvSpPr>
        <p:spPr>
          <a:xfrm>
            <a:off x="17807726"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36" name="Text Placeholder 3"/>
          <p:cNvSpPr>
            <a:spLocks noGrp="1"/>
          </p:cNvSpPr>
          <p:nvPr>
            <p:ph type="body" sz="quarter" idx="156"/>
          </p:nvPr>
        </p:nvSpPr>
        <p:spPr>
          <a:xfrm>
            <a:off x="26462419"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37" name="Text Placeholder 5"/>
          <p:cNvSpPr>
            <a:spLocks noGrp="1"/>
          </p:cNvSpPr>
          <p:nvPr>
            <p:ph type="body" sz="quarter" idx="157"/>
          </p:nvPr>
        </p:nvSpPr>
        <p:spPr>
          <a:xfrm>
            <a:off x="26462419"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138" name="Text Placeholder 3"/>
          <p:cNvSpPr>
            <a:spLocks noGrp="1"/>
          </p:cNvSpPr>
          <p:nvPr>
            <p:ph type="body" sz="quarter" idx="158"/>
          </p:nvPr>
        </p:nvSpPr>
        <p:spPr>
          <a:xfrm>
            <a:off x="9153032"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a:t>Click to edit Master text styles</a:t>
            </a:r>
          </a:p>
        </p:txBody>
      </p:sp>
      <p:sp>
        <p:nvSpPr>
          <p:cNvPr id="139" name="Text Placeholder 5"/>
          <p:cNvSpPr>
            <a:spLocks noGrp="1"/>
          </p:cNvSpPr>
          <p:nvPr>
            <p:ph type="body" sz="quarter" idx="159"/>
          </p:nvPr>
        </p:nvSpPr>
        <p:spPr>
          <a:xfrm>
            <a:off x="9153032"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a:t>Click to edit Master text styles</a:t>
            </a:r>
          </a:p>
        </p:txBody>
      </p:sp>
      <p:sp>
        <p:nvSpPr>
          <p:cNvPr id="82" name="Text Placeholder 76"/>
          <p:cNvSpPr>
            <a:spLocks noGrp="1"/>
          </p:cNvSpPr>
          <p:nvPr>
            <p:ph type="body" sz="quarter" idx="17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
        <p:nvSpPr>
          <p:cNvPr id="83" name="Text Placeholder 76"/>
          <p:cNvSpPr>
            <a:spLocks noGrp="1"/>
          </p:cNvSpPr>
          <p:nvPr>
            <p:ph type="body" sz="quarter" idx="195"/>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
        <p:nvSpPr>
          <p:cNvPr id="84" name="Text Placeholder 76"/>
          <p:cNvSpPr>
            <a:spLocks noGrp="1"/>
          </p:cNvSpPr>
          <p:nvPr>
            <p:ph type="body" sz="quarter" idx="196"/>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819150" y="21488400"/>
            <a:ext cx="2514600" cy="288925"/>
          </a:xfrm>
          <a:prstGeom prst="rect">
            <a:avLst/>
          </a:prstGeom>
          <a:noFill/>
          <a:ln w="9525">
            <a:noFill/>
            <a:miter lim="800000"/>
            <a:headEnd/>
            <a:tailEnd/>
          </a:ln>
          <a:effectLst/>
        </p:spPr>
        <p:txBody>
          <a:bodyPr lIns="78225" tIns="39105" rIns="78225" bIns="39105">
            <a:spAutoFit/>
          </a:bodyPr>
          <a:lstStyle/>
          <a:p>
            <a:pPr defTabSz="3761915" eaLnBrk="0" fontAlgn="auto" hangingPunct="0">
              <a:lnSpc>
                <a:spcPct val="65000"/>
              </a:lnSpc>
              <a:spcBef>
                <a:spcPct val="50000"/>
              </a:spcBef>
              <a:spcAft>
                <a:spcPts val="0"/>
              </a:spcAft>
              <a:defRPr/>
            </a:pPr>
            <a:r>
              <a:rPr lang="en-US" sz="500" b="1" dirty="0">
                <a:solidFill>
                  <a:schemeClr val="bg1">
                    <a:lumMod val="75000"/>
                  </a:schemeClr>
                </a:solidFill>
                <a:cs typeface="+mn-cs"/>
              </a:rPr>
              <a:t>RESEARCH POSTER PRESENTATION DESIGN © 2015</a:t>
            </a:r>
          </a:p>
          <a:p>
            <a:pPr defTabSz="3761915" eaLnBrk="0" fontAlgn="auto" hangingPunct="0">
              <a:lnSpc>
                <a:spcPct val="65000"/>
              </a:lnSpc>
              <a:spcBef>
                <a:spcPct val="50000"/>
              </a:spcBef>
              <a:spcAft>
                <a:spcPts val="0"/>
              </a:spcAft>
              <a:defRPr/>
            </a:pPr>
            <a:r>
              <a:rPr lang="en-US" sz="900" b="1" dirty="0">
                <a:solidFill>
                  <a:schemeClr val="bg1">
                    <a:lumMod val="75000"/>
                  </a:schemeClr>
                </a:solidFill>
                <a:cs typeface="+mn-cs"/>
              </a:rPr>
              <a:t>www.PosterPresentations.com</a:t>
            </a:r>
          </a:p>
        </p:txBody>
      </p:sp>
      <p:sp>
        <p:nvSpPr>
          <p:cNvPr id="25" name="Rectangle 33"/>
          <p:cNvSpPr>
            <a:spLocks noChangeArrowheads="1"/>
          </p:cNvSpPr>
          <p:nvPr/>
        </p:nvSpPr>
        <p:spPr bwMode="auto">
          <a:xfrm>
            <a:off x="4587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3" name="Rectangle 33"/>
          <p:cNvSpPr>
            <a:spLocks noChangeArrowheads="1"/>
          </p:cNvSpPr>
          <p:nvPr userDrawn="1"/>
        </p:nvSpPr>
        <p:spPr bwMode="auto">
          <a:xfrm>
            <a:off x="351551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4" name="Rectangle 33"/>
          <p:cNvSpPr>
            <a:spLocks noChangeArrowheads="1"/>
          </p:cNvSpPr>
          <p:nvPr userDrawn="1"/>
        </p:nvSpPr>
        <p:spPr bwMode="auto">
          <a:xfrm>
            <a:off x="91328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0" name="Rectangle 33"/>
          <p:cNvSpPr>
            <a:spLocks noChangeArrowheads="1"/>
          </p:cNvSpPr>
          <p:nvPr userDrawn="1"/>
        </p:nvSpPr>
        <p:spPr bwMode="auto">
          <a:xfrm>
            <a:off x="178069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1" name="Rectangle 33"/>
          <p:cNvSpPr>
            <a:spLocks noChangeArrowheads="1"/>
          </p:cNvSpPr>
          <p:nvPr userDrawn="1"/>
        </p:nvSpPr>
        <p:spPr bwMode="auto">
          <a:xfrm>
            <a:off x="264810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nvGrpSpPr>
          <p:cNvPr id="1034" name="Group 31"/>
          <p:cNvGrpSpPr>
            <a:grpSpLocks noChangeAspect="1"/>
          </p:cNvGrpSpPr>
          <p:nvPr userDrawn="1"/>
        </p:nvGrpSpPr>
        <p:grpSpPr bwMode="auto">
          <a:xfrm>
            <a:off x="-6886575" y="0"/>
            <a:ext cx="6608762" cy="21945600"/>
            <a:chOff x="-11220550" y="-1"/>
            <a:chExt cx="11014226" cy="27432000"/>
          </a:xfrm>
        </p:grpSpPr>
        <p:sp>
          <p:nvSpPr>
            <p:cNvPr id="37" name="Rectangle 36"/>
            <p:cNvSpPr/>
            <p:nvPr userDrawn="1"/>
          </p:nvSpPr>
          <p:spPr>
            <a:xfrm>
              <a:off x="-11215259" y="-1"/>
              <a:ext cx="11008935"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algn="ctr" defTabSz="1517650">
                <a:defRPr/>
              </a:pPr>
              <a:r>
                <a:rPr lang="en-US" sz="2000" b="1" dirty="0">
                  <a:solidFill>
                    <a:srgbClr val="FF0000"/>
                  </a:solidFill>
                  <a:latin typeface="Trebuchet MS" pitchFamily="34" charset="0"/>
                </a:rPr>
                <a:t>(—THIS SIDEBAR DOES NOT PRINT—)</a:t>
              </a:r>
            </a:p>
            <a:p>
              <a:pPr algn="ctr" defTabSz="1517650">
                <a:defRPr/>
              </a:pPr>
              <a:endParaRPr lang="en-US" sz="2000" b="1" dirty="0">
                <a:solidFill>
                  <a:schemeClr val="bg1"/>
                </a:solidFill>
                <a:latin typeface="Trebuchet MS" pitchFamily="34" charset="0"/>
              </a:endParaRPr>
            </a:p>
            <a:p>
              <a:pPr algn="ctr" defTabSz="1517650">
                <a:defRPr/>
              </a:pPr>
              <a:r>
                <a:rPr lang="en-US" sz="2800" b="1" dirty="0">
                  <a:solidFill>
                    <a:schemeClr val="bg1"/>
                  </a:solidFill>
                  <a:latin typeface="Trebuchet MS" pitchFamily="34" charset="0"/>
                </a:rPr>
                <a:t>DESIGN GUIDE</a:t>
              </a:r>
            </a:p>
            <a:p>
              <a:pPr algn="ctr" defTabSz="1517650">
                <a:defRPr/>
              </a:pPr>
              <a:r>
                <a:rPr lang="en-US" sz="1000" b="1" dirty="0">
                  <a:solidFill>
                    <a:srgbClr val="FFFFFF"/>
                  </a:solidFill>
                  <a:latin typeface="Trebuchet MS" pitchFamily="34" charset="0"/>
                </a:rPr>
                <a:t> </a:t>
              </a:r>
            </a:p>
            <a:p>
              <a:pPr defTabSz="1517650">
                <a:defRPr/>
              </a:pPr>
              <a:r>
                <a:rPr lang="en-US" sz="1800" dirty="0">
                  <a:solidFill>
                    <a:srgbClr val="FFFFFF"/>
                  </a:solidFill>
                  <a:latin typeface="Trebuchet MS" pitchFamily="34" charset="0"/>
                </a:rPr>
                <a:t>This PowerPoint 2007 template produces a 48”x96” presentation poster. You can use it to create your research poster and save valuable time placing titles, subtitles, text, and graphics. </a:t>
              </a:r>
            </a:p>
            <a:p>
              <a:pPr defTabSz="1517650">
                <a:defRPr/>
              </a:pPr>
              <a:r>
                <a:rPr lang="en-US" sz="1000" dirty="0">
                  <a:solidFill>
                    <a:srgbClr val="FFFFFF"/>
                  </a:solidFill>
                  <a:latin typeface="Trebuchet MS" pitchFamily="34" charset="0"/>
                </a:rPr>
                <a:t> </a:t>
              </a:r>
            </a:p>
            <a:p>
              <a:pPr defTabSz="1517650">
                <a:defRPr/>
              </a:pPr>
              <a:r>
                <a:rPr lang="en-US" sz="1800" dirty="0">
                  <a:solidFill>
                    <a:srgbClr val="FFFFFF"/>
                  </a:solidFill>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1517650">
                <a:defRPr/>
              </a:pPr>
              <a:r>
                <a:rPr lang="en-US" sz="1000" dirty="0">
                  <a:solidFill>
                    <a:srgbClr val="FFFFFF"/>
                  </a:solidFill>
                  <a:latin typeface="Trebuchet MS" pitchFamily="34" charset="0"/>
                </a:rPr>
                <a:t> </a:t>
              </a:r>
            </a:p>
            <a:p>
              <a:pPr defTabSz="1517650">
                <a:defRPr/>
              </a:pPr>
              <a:r>
                <a:rPr lang="en-US" sz="1800" dirty="0">
                  <a:solidFill>
                    <a:schemeClr val="bg1"/>
                  </a:solidFill>
                  <a:latin typeface="Trebuchet MS" pitchFamily="34" charset="0"/>
                </a:rPr>
                <a:t>When you are ready to  print your poster, go online to PosterPresentations.com</a:t>
              </a:r>
              <a:br>
                <a:rPr lang="en-US" sz="1800" dirty="0">
                  <a:solidFill>
                    <a:schemeClr val="bg1"/>
                  </a:solidFill>
                  <a:latin typeface="Trebuchet MS" pitchFamily="34" charset="0"/>
                </a:rPr>
              </a:br>
              <a:r>
                <a:rPr lang="en-US" sz="1000" dirty="0">
                  <a:solidFill>
                    <a:schemeClr val="bg1"/>
                  </a:solidFill>
                  <a:latin typeface="Trebuchet MS" pitchFamily="34" charset="0"/>
                </a:rPr>
                <a:t> </a:t>
              </a:r>
            </a:p>
            <a:p>
              <a:pPr defTabSz="1517650">
                <a:defRPr/>
              </a:pPr>
              <a:r>
                <a:rPr lang="en-US" sz="1800" dirty="0">
                  <a:solidFill>
                    <a:schemeClr val="bg1"/>
                  </a:solidFill>
                  <a:latin typeface="Trebuchet MS" pitchFamily="34" charset="0"/>
                </a:rPr>
                <a:t>Need assistance? Call us at </a:t>
              </a:r>
              <a:r>
                <a:rPr lang="en-US" sz="1800" dirty="0">
                  <a:solidFill>
                    <a:srgbClr val="FFC000"/>
                  </a:solidFill>
                  <a:latin typeface="Trebuchet MS" pitchFamily="34" charset="0"/>
                </a:rPr>
                <a:t>1.510.649.3001</a:t>
              </a:r>
            </a:p>
            <a:p>
              <a:pPr defTabSz="1517650">
                <a:defRPr/>
              </a:pPr>
              <a:r>
                <a:rPr lang="en-US" sz="1000" b="1" dirty="0">
                  <a:solidFill>
                    <a:srgbClr val="FFFF00"/>
                  </a:solidFill>
                  <a:latin typeface="Trebuchet MS" pitchFamily="34" charset="0"/>
                </a:rPr>
                <a:t> </a:t>
              </a: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algn="ctr" defTabSz="1517650">
                <a:defRPr/>
              </a:pPr>
              <a:endParaRPr lang="en-US" sz="1600" b="1" dirty="0">
                <a:solidFill>
                  <a:schemeClr val="bg1"/>
                </a:solidFill>
                <a:latin typeface="Trebuchet MS" pitchFamily="34" charset="0"/>
              </a:endParaRPr>
            </a:p>
            <a:p>
              <a:pPr algn="ctr" defTabSz="1517650">
                <a:defRPr/>
              </a:pPr>
              <a:r>
                <a:rPr lang="en-US" sz="2800" b="1" dirty="0">
                  <a:solidFill>
                    <a:schemeClr val="bg1"/>
                  </a:solidFill>
                  <a:latin typeface="Trebuchet MS" pitchFamily="34" charset="0"/>
                </a:rPr>
                <a:t>QUICK START</a:t>
              </a:r>
            </a:p>
            <a:p>
              <a:pPr algn="ctr" defTabSz="1517650">
                <a:defRPr/>
              </a:pPr>
              <a:r>
                <a:rPr lang="en-US" sz="1000" b="1" dirty="0">
                  <a:solidFill>
                    <a:schemeClr val="bg1"/>
                  </a:solidFill>
                  <a:latin typeface="Trebuchet MS" pitchFamily="34" charset="0"/>
                </a:rPr>
                <a:t> </a:t>
              </a:r>
            </a:p>
            <a:p>
              <a:pPr algn="ctr" defTabSz="1517650">
                <a:defRPr/>
              </a:pPr>
              <a:r>
                <a:rPr lang="en-US" sz="2000" b="1" dirty="0">
                  <a:solidFill>
                    <a:srgbClr val="FFC000"/>
                  </a:solidFill>
                  <a:latin typeface="Trebuchet MS" pitchFamily="34" charset="0"/>
                </a:rPr>
                <a:t>Zoom in and out</a:t>
              </a:r>
            </a:p>
            <a:p>
              <a:pPr defTabSz="1517650">
                <a:defRPr/>
              </a:pPr>
              <a:r>
                <a:rPr lang="en-US" sz="1600" dirty="0">
                  <a:solidFill>
                    <a:srgbClr val="BFBFBF"/>
                  </a:solidFill>
                  <a:latin typeface="Trebuchet MS" pitchFamily="34" charset="0"/>
                </a:rPr>
                <a:t>As you work on your poster zoom in and out to the level that is more comfortable to you. Go to VIEW &gt; ZOOM.</a:t>
              </a:r>
            </a:p>
            <a:p>
              <a:pPr defTabSz="1517650">
                <a:defRPr/>
              </a:pPr>
              <a:endParaRPr lang="en-US" sz="1800" dirty="0">
                <a:solidFill>
                  <a:schemeClr val="bg1"/>
                </a:solidFill>
                <a:latin typeface="Trebuchet MS" pitchFamily="34" charset="0"/>
              </a:endParaRPr>
            </a:p>
            <a:p>
              <a:pPr algn="ctr" defTabSz="1517650">
                <a:defRPr/>
              </a:pPr>
              <a:r>
                <a:rPr lang="en-US" sz="2000" b="1" dirty="0">
                  <a:solidFill>
                    <a:srgbClr val="FFC000"/>
                  </a:solidFill>
                  <a:latin typeface="Trebuchet MS" pitchFamily="34" charset="0"/>
                </a:rPr>
                <a:t>Title, Authors, and Affiliations</a:t>
              </a:r>
            </a:p>
            <a:p>
              <a:pPr defTabSz="1517650">
                <a:defRPr/>
              </a:pPr>
              <a:r>
                <a:rPr lang="en-US" sz="1600" dirty="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a:defRPr/>
              </a:pPr>
              <a:r>
                <a:rPr lang="en-US" sz="1000" dirty="0">
                  <a:solidFill>
                    <a:srgbClr val="BFBFBF"/>
                  </a:solidFill>
                  <a:latin typeface="Trebuchet MS" pitchFamily="34" charset="0"/>
                </a:rPr>
                <a:t> </a:t>
              </a:r>
            </a:p>
            <a:p>
              <a:pPr defTabSz="1517650">
                <a:defRPr/>
              </a:pPr>
              <a:r>
                <a:rPr lang="en-US" sz="1600" b="1" dirty="0">
                  <a:solidFill>
                    <a:srgbClr val="FFC000"/>
                  </a:solidFill>
                  <a:latin typeface="Trebuchet MS" pitchFamily="34" charset="0"/>
                </a:rPr>
                <a:t>TIP: </a:t>
              </a:r>
              <a:r>
                <a:rPr lang="en-US" sz="1600" dirty="0">
                  <a:solidFill>
                    <a:srgbClr val="BFBFBF"/>
                  </a:solidFill>
                  <a:latin typeface="Trebuchet MS" pitchFamily="34" charset="0"/>
                </a:rPr>
                <a:t>The font size of your title should be bigger than your name(s) and institution name(s).</a:t>
              </a:r>
            </a:p>
            <a:p>
              <a:pPr defTabSz="1517650">
                <a:defRPr/>
              </a:pPr>
              <a:endParaRPr lang="en-US" sz="1600" dirty="0">
                <a:solidFill>
                  <a:srgbClr val="BFBFBF"/>
                </a:solidFill>
                <a:latin typeface="Trebuchet MS" pitchFamily="34" charset="0"/>
              </a:endParaRPr>
            </a:p>
            <a:p>
              <a:pPr defTabSz="1517650">
                <a:defRPr/>
              </a:pPr>
              <a:endParaRPr lang="en-US" sz="1600" dirty="0">
                <a:solidFill>
                  <a:srgbClr val="BFBFBF"/>
                </a:solidFill>
                <a:latin typeface="Trebuchet MS" pitchFamily="34" charset="0"/>
              </a:endParaRPr>
            </a:p>
            <a:p>
              <a:pPr defTabSz="1517650">
                <a:defRPr/>
              </a:pPr>
              <a:r>
                <a:rPr lang="en-US" sz="1800" b="1" dirty="0">
                  <a:solidFill>
                    <a:schemeClr val="bg1"/>
                  </a:solidFill>
                  <a:latin typeface="Trebuchet MS" pitchFamily="34" charset="0"/>
                </a:rPr>
                <a:t/>
              </a:r>
              <a:br>
                <a:rPr lang="en-US" sz="1800" b="1" dirty="0">
                  <a:solidFill>
                    <a:schemeClr val="bg1"/>
                  </a:solidFill>
                  <a:latin typeface="Trebuchet MS" pitchFamily="34" charset="0"/>
                </a:rPr>
              </a:br>
              <a:endParaRPr lang="en-US" sz="1800" b="1" dirty="0">
                <a:solidFill>
                  <a:schemeClr val="bg1"/>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r>
                <a:rPr lang="en-US" sz="2000" b="1" dirty="0">
                  <a:solidFill>
                    <a:srgbClr val="FFC000"/>
                  </a:solidFill>
                  <a:latin typeface="Trebuchet MS" pitchFamily="34" charset="0"/>
                </a:rPr>
                <a:t>Adding Logos / Seals</a:t>
              </a:r>
            </a:p>
            <a:p>
              <a:pPr defTabSz="1517650">
                <a:defRPr/>
              </a:pPr>
              <a:r>
                <a:rPr lang="en-US" sz="1600" dirty="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a:defRPr/>
              </a:pPr>
              <a:endParaRPr lang="en-US" sz="1000" dirty="0">
                <a:solidFill>
                  <a:srgbClr val="BFBFBF"/>
                </a:solidFill>
                <a:latin typeface="Trebuchet MS" pitchFamily="34" charset="0"/>
              </a:endParaRPr>
            </a:p>
            <a:p>
              <a:pPr defTabSz="1517650">
                <a:defRPr/>
              </a:pPr>
              <a:r>
                <a:rPr lang="en-US" sz="1600" b="1" dirty="0">
                  <a:solidFill>
                    <a:srgbClr val="FFC000"/>
                  </a:solidFill>
                  <a:latin typeface="Trebuchet MS" pitchFamily="34" charset="0"/>
                </a:rPr>
                <a:t>TIP: </a:t>
              </a:r>
              <a:r>
                <a:rPr lang="en-US" sz="1600" dirty="0">
                  <a:solidFill>
                    <a:srgbClr val="BFBFBF"/>
                  </a:solidFill>
                  <a:latin typeface="Trebuchet MS" pitchFamily="34" charset="0"/>
                </a:rPr>
                <a:t>See if your company’s logo is available on our free poster templates page.</a:t>
              </a:r>
            </a:p>
            <a:p>
              <a:pPr defTabSz="1517650">
                <a:defRPr/>
              </a:pPr>
              <a:endParaRPr lang="en-US" sz="1600" dirty="0">
                <a:solidFill>
                  <a:srgbClr val="FFFFFF"/>
                </a:solidFill>
                <a:latin typeface="Trebuchet MS" pitchFamily="34" charset="0"/>
              </a:endParaRPr>
            </a:p>
            <a:p>
              <a:pPr algn="ctr" defTabSz="1517650">
                <a:defRPr/>
              </a:pPr>
              <a:r>
                <a:rPr lang="en-US" sz="2000" b="1" dirty="0">
                  <a:solidFill>
                    <a:srgbClr val="FFC000"/>
                  </a:solidFill>
                  <a:latin typeface="Trebuchet MS" pitchFamily="34" charset="0"/>
                </a:rPr>
                <a:t>Photographs / Graphics</a:t>
              </a:r>
            </a:p>
            <a:p>
              <a:pPr defTabSz="1517650">
                <a:defRPr/>
              </a:pPr>
              <a:r>
                <a:rPr lang="en-US" sz="1600" dirty="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a:defRPr/>
              </a:pPr>
              <a:endParaRPr lang="en-US" sz="1600" dirty="0">
                <a:solidFill>
                  <a:srgbClr val="FFFFFF"/>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r>
                <a:rPr lang="en-US" sz="2000" b="1" dirty="0">
                  <a:solidFill>
                    <a:srgbClr val="FFC000"/>
                  </a:solidFill>
                  <a:latin typeface="Trebuchet MS" pitchFamily="34" charset="0"/>
                </a:rPr>
                <a:t>Image Quality Check</a:t>
              </a:r>
            </a:p>
            <a:p>
              <a:pPr defTabSz="1517650">
                <a:defRPr/>
              </a:pPr>
              <a:r>
                <a:rPr lang="en-US" sz="1600" dirty="0">
                  <a:solidFill>
                    <a:srgbClr val="BFBFBF"/>
                  </a:solidFill>
                  <a:latin typeface="Trebuchet MS" pitchFamily="34" charset="0"/>
                </a:rPr>
                <a:t>Zoom in and look at your images at 100% magnification. If they look good they will print well. </a:t>
              </a:r>
              <a:endParaRPr lang="en-US" sz="1800" dirty="0">
                <a:solidFill>
                  <a:srgbClr val="FFFFFF"/>
                </a:solidFill>
                <a:latin typeface="Trebuchet MS" pitchFamily="34" charset="0"/>
              </a:endParaRPr>
            </a:p>
          </p:txBody>
        </p:sp>
        <p:cxnSp>
          <p:nvCxnSpPr>
            <p:cNvPr id="38" name="Straight Connector 37"/>
            <p:cNvCxnSpPr/>
            <p:nvPr userDrawn="1"/>
          </p:nvCxnSpPr>
          <p:spPr>
            <a:xfrm>
              <a:off x="-11220550" y="6609953"/>
              <a:ext cx="11000998" cy="396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47" name="Picture 38"/>
            <p:cNvPicPr>
              <a:picLocks noChangeAspect="1"/>
            </p:cNvPicPr>
            <p:nvPr userDrawn="1"/>
          </p:nvPicPr>
          <p:blipFill>
            <a:blip r:embed="rId3" cstate="print"/>
            <a:srcRect/>
            <a:stretch>
              <a:fillRect/>
            </a:stretch>
          </p:blipFill>
          <p:spPr bwMode="auto">
            <a:xfrm>
              <a:off x="-10852997" y="8198113"/>
              <a:ext cx="1597665" cy="1001614"/>
            </a:xfrm>
            <a:prstGeom prst="rect">
              <a:avLst/>
            </a:prstGeom>
            <a:noFill/>
            <a:ln w="9525">
              <a:noFill/>
              <a:miter lim="800000"/>
              <a:headEnd/>
              <a:tailEnd/>
            </a:ln>
          </p:spPr>
        </p:pic>
        <p:pic>
          <p:nvPicPr>
            <p:cNvPr id="1048" name="Picture 39"/>
            <p:cNvPicPr>
              <a:picLocks noChangeAspect="1"/>
            </p:cNvPicPr>
            <p:nvPr userDrawn="1"/>
          </p:nvPicPr>
          <p:blipFill>
            <a:blip r:embed="rId4" cstate="print"/>
            <a:srcRect/>
            <a:stretch>
              <a:fillRect/>
            </a:stretch>
          </p:blipFill>
          <p:spPr bwMode="auto">
            <a:xfrm>
              <a:off x="-10801330" y="12785855"/>
              <a:ext cx="9986807" cy="877998"/>
            </a:xfrm>
            <a:prstGeom prst="rect">
              <a:avLst/>
            </a:prstGeom>
            <a:noFill/>
            <a:ln w="9525">
              <a:noFill/>
              <a:miter lim="800000"/>
              <a:headEnd/>
              <a:tailEnd/>
            </a:ln>
          </p:spPr>
        </p:pic>
        <p:grpSp>
          <p:nvGrpSpPr>
            <p:cNvPr id="1049" name="Group 45"/>
            <p:cNvGrpSpPr>
              <a:grpSpLocks/>
            </p:cNvGrpSpPr>
            <p:nvPr userDrawn="1"/>
          </p:nvGrpSpPr>
          <p:grpSpPr bwMode="auto">
            <a:xfrm>
              <a:off x="-9918368" y="19973444"/>
              <a:ext cx="7631078" cy="1987426"/>
              <a:chOff x="-4550327" y="11384063"/>
              <a:chExt cx="3516822" cy="1095728"/>
            </a:xfrm>
          </p:grpSpPr>
          <p:grpSp>
            <p:nvGrpSpPr>
              <p:cNvPr id="1055" name="Group 51"/>
              <p:cNvGrpSpPr>
                <a:grpSpLocks/>
              </p:cNvGrpSpPr>
              <p:nvPr userDrawn="1"/>
            </p:nvGrpSpPr>
            <p:grpSpPr bwMode="auto">
              <a:xfrm>
                <a:off x="-2817357" y="11384115"/>
                <a:ext cx="624373" cy="894738"/>
                <a:chOff x="-4000962" y="11580582"/>
                <a:chExt cx="779266" cy="1282149"/>
              </a:xfrm>
            </p:grpSpPr>
            <p:pic>
              <p:nvPicPr>
                <p:cNvPr id="1061" name="Picture 57"/>
                <p:cNvPicPr>
                  <a:picLocks noChangeAspect="1"/>
                </p:cNvPicPr>
                <p:nvPr userDrawn="1"/>
              </p:nvPicPr>
              <p:blipFill>
                <a:blip r:embed="rId5" cstate="print"/>
                <a:srcRect/>
                <a:stretch>
                  <a:fillRect/>
                </a:stretch>
              </p:blipFill>
              <p:spPr bwMode="auto">
                <a:xfrm>
                  <a:off x="-3990424" y="11580582"/>
                  <a:ext cx="768728" cy="1090753"/>
                </a:xfrm>
                <a:prstGeom prst="rect">
                  <a:avLst/>
                </a:prstGeom>
                <a:noFill/>
                <a:ln w="9525">
                  <a:noFill/>
                  <a:miter lim="800000"/>
                  <a:headEnd/>
                  <a:tailEnd/>
                </a:ln>
              </p:spPr>
            </p:pic>
            <p:sp>
              <p:nvSpPr>
                <p:cNvPr id="59" name="TextBox 56"/>
                <p:cNvSpPr txBox="1"/>
                <p:nvPr userDrawn="1"/>
              </p:nvSpPr>
              <p:spPr>
                <a:xfrm>
                  <a:off x="-4001660" y="12619368"/>
                  <a:ext cx="776111" cy="243003"/>
                </a:xfrm>
                <a:prstGeom prst="rect">
                  <a:avLst/>
                </a:prstGeom>
                <a:solidFill>
                  <a:schemeClr val="accent1"/>
                </a:solidFill>
                <a:ln>
                  <a:noFill/>
                </a:ln>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b="1" dirty="0"/>
                    <a:t>ORIGINAL</a:t>
                  </a:r>
                </a:p>
              </p:txBody>
            </p:sp>
          </p:grpSp>
          <p:grpSp>
            <p:nvGrpSpPr>
              <p:cNvPr id="1056" name="Group 52"/>
              <p:cNvGrpSpPr>
                <a:grpSpLocks/>
              </p:cNvGrpSpPr>
              <p:nvPr userDrawn="1"/>
            </p:nvGrpSpPr>
            <p:grpSpPr bwMode="auto">
              <a:xfrm>
                <a:off x="-2067022" y="11384063"/>
                <a:ext cx="1033517" cy="907666"/>
                <a:chOff x="-2968273" y="11644275"/>
                <a:chExt cx="1420279" cy="1247336"/>
              </a:xfrm>
            </p:grpSpPr>
            <p:pic>
              <p:nvPicPr>
                <p:cNvPr id="1059" name="Picture 55"/>
                <p:cNvPicPr>
                  <a:picLocks noChangeAspect="1"/>
                </p:cNvPicPr>
                <p:nvPr userDrawn="1"/>
              </p:nvPicPr>
              <p:blipFill>
                <a:blip r:embed="rId5" cstate="print"/>
                <a:srcRect/>
                <a:stretch>
                  <a:fillRect/>
                </a:stretch>
              </p:blipFill>
              <p:spPr bwMode="auto">
                <a:xfrm>
                  <a:off x="-2968273" y="11644275"/>
                  <a:ext cx="1420279" cy="1029695"/>
                </a:xfrm>
                <a:prstGeom prst="rect">
                  <a:avLst/>
                </a:prstGeom>
                <a:noFill/>
                <a:ln w="9525">
                  <a:noFill/>
                  <a:miter lim="800000"/>
                  <a:headEnd/>
                  <a:tailEnd/>
                </a:ln>
              </p:spPr>
            </p:pic>
            <p:sp>
              <p:nvSpPr>
                <p:cNvPr id="57" name="TextBox 54"/>
                <p:cNvSpPr txBox="1"/>
                <p:nvPr userDrawn="1"/>
              </p:nvSpPr>
              <p:spPr>
                <a:xfrm>
                  <a:off x="-2969677" y="12619485"/>
                  <a:ext cx="1420902" cy="272127"/>
                </a:xfrm>
                <a:prstGeom prst="rect">
                  <a:avLst/>
                </a:prstGeom>
                <a:solidFill>
                  <a:srgbClr val="FF0000"/>
                </a:solid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chemeClr val="bg1"/>
                      </a:solidFill>
                    </a:rPr>
                    <a:t>DISTORTED</a:t>
                  </a:r>
                  <a:endParaRPr lang="en-US" sz="700" b="1" dirty="0">
                    <a:solidFill>
                      <a:schemeClr val="bg1"/>
                    </a:solidFill>
                  </a:endParaRPr>
                </a:p>
              </p:txBody>
            </p:sp>
          </p:grpSp>
          <p:pic>
            <p:nvPicPr>
              <p:cNvPr id="1057" name="Picture 53"/>
              <p:cNvPicPr>
                <a:picLocks noChangeAspect="1"/>
              </p:cNvPicPr>
              <p:nvPr userDrawn="1"/>
            </p:nvPicPr>
            <p:blipFill>
              <a:blip r:embed="rId6" cstate="print"/>
              <a:srcRect/>
              <a:stretch>
                <a:fillRect/>
              </a:stretch>
            </p:blipFill>
            <p:spPr bwMode="auto">
              <a:xfrm>
                <a:off x="-4550327" y="11384088"/>
                <a:ext cx="1098742" cy="847761"/>
              </a:xfrm>
              <a:prstGeom prst="rect">
                <a:avLst/>
              </a:prstGeom>
              <a:noFill/>
              <a:ln w="9525">
                <a:noFill/>
                <a:miter lim="800000"/>
                <a:headEnd/>
                <a:tailEnd/>
              </a:ln>
            </p:spPr>
          </p:pic>
          <p:sp>
            <p:nvSpPr>
              <p:cNvPr id="55" name="TextBox 52"/>
              <p:cNvSpPr txBox="1"/>
              <p:nvPr userDrawn="1"/>
            </p:nvSpPr>
            <p:spPr>
              <a:xfrm>
                <a:off x="-4505433" y="12281883"/>
                <a:ext cx="1035190" cy="198023"/>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dirty="0">
                    <a:solidFill>
                      <a:schemeClr val="bg1"/>
                    </a:solidFill>
                  </a:rPr>
                  <a:t>Corner handles</a:t>
                </a:r>
              </a:p>
            </p:txBody>
          </p:sp>
        </p:grpSp>
        <p:grpSp>
          <p:nvGrpSpPr>
            <p:cNvPr id="1050" name="Group 46"/>
            <p:cNvGrpSpPr>
              <a:grpSpLocks/>
            </p:cNvGrpSpPr>
            <p:nvPr userDrawn="1"/>
          </p:nvGrpSpPr>
          <p:grpSpPr bwMode="auto">
            <a:xfrm>
              <a:off x="-9816361" y="23859606"/>
              <a:ext cx="7832477" cy="2027099"/>
              <a:chOff x="-4525041" y="13501739"/>
              <a:chExt cx="3609638" cy="1117602"/>
            </a:xfrm>
          </p:grpSpPr>
          <p:pic>
            <p:nvPicPr>
              <p:cNvPr id="1051" name="Picture 47"/>
              <p:cNvPicPr>
                <a:picLocks noChangeAspect="1" noChangeArrowheads="1"/>
              </p:cNvPicPr>
              <p:nvPr userDrawn="1"/>
            </p:nvPicPr>
            <p:blipFill>
              <a:blip r:embed="rId7" cstate="print"/>
              <a:srcRect/>
              <a:stretch>
                <a:fillRect/>
              </a:stretch>
            </p:blipFill>
            <p:spPr bwMode="auto">
              <a:xfrm>
                <a:off x="-4276681" y="13651779"/>
                <a:ext cx="1512652" cy="772700"/>
              </a:xfrm>
              <a:prstGeom prst="rect">
                <a:avLst/>
              </a:prstGeom>
              <a:noFill/>
              <a:ln w="9525">
                <a:noFill/>
                <a:miter lim="800000"/>
                <a:headEnd/>
                <a:tailEnd/>
              </a:ln>
            </p:spPr>
          </p:pic>
          <p:pic>
            <p:nvPicPr>
              <p:cNvPr id="1052" name="Picture 48"/>
              <p:cNvPicPr>
                <a:picLocks noChangeAspect="1" noChangeArrowheads="1"/>
              </p:cNvPicPr>
              <p:nvPr userDrawn="1"/>
            </p:nvPicPr>
            <p:blipFill>
              <a:blip r:embed="rId8" cstate="print"/>
              <a:srcRect/>
              <a:stretch>
                <a:fillRect/>
              </a:stretch>
            </p:blipFill>
            <p:spPr bwMode="auto">
              <a:xfrm>
                <a:off x="-2693844" y="13651779"/>
                <a:ext cx="1512652" cy="772700"/>
              </a:xfrm>
              <a:prstGeom prst="rect">
                <a:avLst/>
              </a:prstGeom>
              <a:noFill/>
              <a:ln w="9525">
                <a:noFill/>
                <a:miter lim="800000"/>
                <a:headEnd/>
                <a:tailEnd/>
              </a:ln>
            </p:spPr>
          </p:pic>
          <p:sp>
            <p:nvSpPr>
              <p:cNvPr id="50" name="TextBox 47"/>
              <p:cNvSpPr txBox="1"/>
              <p:nvPr userDrawn="1"/>
            </p:nvSpPr>
            <p:spPr>
              <a:xfrm rot="16200000">
                <a:off x="-5017996" y="13995302"/>
                <a:ext cx="1117022" cy="130466"/>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100" dirty="0">
                    <a:solidFill>
                      <a:srgbClr val="92D050"/>
                    </a:solidFill>
                  </a:rPr>
                  <a:t>Good </a:t>
                </a:r>
                <a:r>
                  <a:rPr lang="en-US" sz="1100" dirty="0">
                    <a:solidFill>
                      <a:schemeClr val="bg1"/>
                    </a:solidFill>
                  </a:rPr>
                  <a:t>printing quality</a:t>
                </a:r>
              </a:p>
            </p:txBody>
          </p:sp>
          <p:sp>
            <p:nvSpPr>
              <p:cNvPr id="51" name="TextBox 48"/>
              <p:cNvSpPr txBox="1"/>
              <p:nvPr userDrawn="1"/>
            </p:nvSpPr>
            <p:spPr>
              <a:xfrm rot="16200000">
                <a:off x="-1544808" y="13989816"/>
                <a:ext cx="1117022" cy="141439"/>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dirty="0">
                    <a:solidFill>
                      <a:srgbClr val="FF0000"/>
                    </a:solidFill>
                  </a:rPr>
                  <a:t>Bad </a:t>
                </a:r>
                <a:r>
                  <a:rPr lang="en-US" sz="1200" dirty="0">
                    <a:solidFill>
                      <a:schemeClr val="bg1"/>
                    </a:solidFill>
                  </a:rPr>
                  <a:t>printing quality</a:t>
                </a:r>
              </a:p>
            </p:txBody>
          </p:sp>
        </p:grpSp>
      </p:grpSp>
      <p:grpSp>
        <p:nvGrpSpPr>
          <p:cNvPr id="1035" name="Group 59"/>
          <p:cNvGrpSpPr>
            <a:grpSpLocks noChangeAspect="1"/>
          </p:cNvGrpSpPr>
          <p:nvPr userDrawn="1"/>
        </p:nvGrpSpPr>
        <p:grpSpPr bwMode="auto">
          <a:xfrm>
            <a:off x="44323000" y="11113"/>
            <a:ext cx="6632575" cy="21934487"/>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2820988">
                <a:defRPr/>
              </a:pPr>
              <a:r>
                <a:rPr lang="en-US" sz="3200" b="1" dirty="0">
                  <a:solidFill>
                    <a:schemeClr val="bg1"/>
                  </a:solidFill>
                  <a:latin typeface="Trebuchet MS" pitchFamily="34" charset="0"/>
                </a:rPr>
                <a:t>QUICK START (cont.)</a:t>
              </a:r>
            </a:p>
            <a:p>
              <a:pPr algn="ctr" defTabSz="2820988">
                <a:defRPr/>
              </a:pPr>
              <a:endParaRPr lang="en-US" sz="2800" b="1" dirty="0">
                <a:solidFill>
                  <a:schemeClr val="bg1"/>
                </a:solidFill>
                <a:latin typeface="Trebuchet MS" pitchFamily="34" charset="0"/>
              </a:endParaRPr>
            </a:p>
            <a:p>
              <a:pPr algn="ctr" defTabSz="2820988">
                <a:defRPr/>
              </a:pPr>
              <a:r>
                <a:rPr lang="en-US" sz="2000" b="1" dirty="0">
                  <a:solidFill>
                    <a:srgbClr val="FFC000"/>
                  </a:solidFill>
                  <a:latin typeface="Trebuchet MS" pitchFamily="34" charset="0"/>
                </a:rPr>
                <a:t>How to change the template color theme</a:t>
              </a:r>
            </a:p>
            <a:p>
              <a:pPr marL="0" lvl="2" indent="0" defTabSz="2820988">
                <a:defRPr/>
              </a:pPr>
              <a:r>
                <a:rPr lang="en-US" sz="1600" dirty="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r>
                <a:rPr lang="en-US" sz="1600" dirty="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add Text</a:t>
              </a:r>
            </a:p>
            <a:p>
              <a:pPr marL="0" lvl="2" indent="0" defTabSz="2820988">
                <a:defRPr/>
              </a:pPr>
              <a:r>
                <a:rPr lang="en-US" sz="1600" dirty="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defTabSz="2820988">
                <a:defRPr/>
              </a:pPr>
              <a:endParaRPr lang="en-US" sz="1600" dirty="0">
                <a:solidFill>
                  <a:srgbClr val="BFBFBF"/>
                </a:solidFill>
                <a:latin typeface="Trebuchet MS" pitchFamily="34" charset="0"/>
              </a:endParaRPr>
            </a:p>
            <a:p>
              <a:pPr algn="ctr" defTabSz="2820988">
                <a:defRPr/>
              </a:pPr>
              <a:r>
                <a:rPr lang="en-US" sz="1600" dirty="0">
                  <a:solidFill>
                    <a:srgbClr val="BFBFBF"/>
                  </a:solidFill>
                  <a:latin typeface="Trebuchet MS" pitchFamily="34" charset="0"/>
                </a:rPr>
                <a:t> </a:t>
              </a:r>
              <a:r>
                <a:rPr lang="en-US" sz="2000" b="1" dirty="0">
                  <a:solidFill>
                    <a:srgbClr val="FFC000"/>
                  </a:solidFill>
                  <a:latin typeface="Trebuchet MS" pitchFamily="34" charset="0"/>
                </a:rPr>
                <a:t>Text size</a:t>
              </a:r>
            </a:p>
            <a:p>
              <a:pPr defTabSz="2820988">
                <a:defRPr/>
              </a:pPr>
              <a:r>
                <a:rPr lang="en-US" sz="1600" dirty="0">
                  <a:solidFill>
                    <a:srgbClr val="BFBFBF"/>
                  </a:solidFill>
                  <a:latin typeface="Trebuchet MS" pitchFamily="34" charset="0"/>
                </a:rPr>
                <a:t>Adjust the size of your text based on how much content you have to present. The default template text offers a good starting point. Follow the conference requirements.</a:t>
              </a:r>
            </a:p>
            <a:p>
              <a:pPr marL="0" lvl="2" indent="0"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add Tables</a:t>
              </a:r>
            </a:p>
            <a:p>
              <a:pPr marL="971550" lvl="1" indent="0" defTabSz="2820988">
                <a:defRPr/>
              </a:pPr>
              <a:r>
                <a:rPr lang="en-US" sz="1600" dirty="0">
                  <a:solidFill>
                    <a:srgbClr val="BFBFBF"/>
                  </a:solidFill>
                  <a:latin typeface="Trebuchet MS" pitchFamily="34" charset="0"/>
                </a:rPr>
                <a:t>To add a table from scratch go to the INSERT menu and click on TABLE. A drop-down box will help you select rows and columns. </a:t>
              </a:r>
            </a:p>
            <a:p>
              <a:pPr defTabSz="2820988">
                <a:defRPr/>
              </a:pPr>
              <a:r>
                <a:rPr lang="en-US" sz="1600" dirty="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Graphs / Charts</a:t>
              </a:r>
            </a:p>
            <a:p>
              <a:pPr defTabSz="2820988">
                <a:defRPr/>
              </a:pPr>
              <a:r>
                <a:rPr lang="en-US" sz="1600" dirty="0">
                  <a:solidFill>
                    <a:srgbClr val="BFBFBF"/>
                  </a:solidFill>
                  <a:latin typeface="Trebuchet MS" pitchFamily="34" charset="0"/>
                </a:rPr>
                <a:t>You can simply copy and paste charts and graphs from Excel or Word. Some reformatting may be required depending on how the original document has been created.</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change the column configuration</a:t>
              </a:r>
            </a:p>
            <a:p>
              <a:pPr defTabSz="2820988">
                <a:defRPr/>
              </a:pPr>
              <a:r>
                <a:rPr lang="en-US" sz="1600" dirty="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2820988">
                <a:defRPr/>
              </a:pPr>
              <a:endParaRPr lang="en-US" sz="2000" b="1" dirty="0">
                <a:solidFill>
                  <a:srgbClr val="FFC000"/>
                </a:solidFill>
                <a:latin typeface="Trebuchet MS" pitchFamily="34" charset="0"/>
              </a:endParaRPr>
            </a:p>
            <a:p>
              <a:pPr algn="ctr" defTabSz="2820988">
                <a:defRPr/>
              </a:pPr>
              <a:r>
                <a:rPr lang="en-US" sz="2000" b="1" dirty="0">
                  <a:solidFill>
                    <a:srgbClr val="FFC000"/>
                  </a:solidFill>
                  <a:latin typeface="Trebuchet MS" pitchFamily="34" charset="0"/>
                </a:rPr>
                <a:t>How to remove the info bars</a:t>
              </a:r>
            </a:p>
            <a:p>
              <a:pPr defTabSz="2820988">
                <a:defRPr/>
              </a:pPr>
              <a:r>
                <a:rPr lang="en-US" sz="1600" dirty="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Save your work</a:t>
              </a:r>
            </a:p>
            <a:p>
              <a:pPr defTabSz="2820988">
                <a:defRPr/>
              </a:pPr>
              <a:r>
                <a:rPr lang="en-US" sz="1600" dirty="0">
                  <a:solidFill>
                    <a:srgbClr val="BFBFBF"/>
                  </a:solidFill>
                  <a:latin typeface="Trebuchet MS" pitchFamily="34" charset="0"/>
                </a:rPr>
                <a:t>Save your template as a PowerPoint document. For printing, save as PowerPoint or “Print-quality” PDF.</a:t>
              </a:r>
            </a:p>
            <a:p>
              <a:pPr defTabSz="2820988">
                <a:defRPr/>
              </a:pPr>
              <a:endParaRPr lang="en-US" sz="14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p:txBody>
        </p:sp>
        <p:pic>
          <p:nvPicPr>
            <p:cNvPr id="1037" name="Picture 61"/>
            <p:cNvPicPr>
              <a:picLocks noChangeAspect="1" noChangeArrowheads="1"/>
            </p:cNvPicPr>
            <p:nvPr userDrawn="1"/>
          </p:nvPicPr>
          <p:blipFill>
            <a:blip r:embed="rId9" cstate="print"/>
            <a:srcRect/>
            <a:stretch>
              <a:fillRect/>
            </a:stretch>
          </p:blipFill>
          <p:spPr bwMode="auto">
            <a:xfrm>
              <a:off x="39547455" y="3688889"/>
              <a:ext cx="5586150" cy="1716939"/>
            </a:xfrm>
            <a:prstGeom prst="rect">
              <a:avLst/>
            </a:prstGeom>
            <a:noFill/>
            <a:ln w="9525">
              <a:noFill/>
              <a:miter lim="800000"/>
              <a:headEnd/>
              <a:tailEnd/>
            </a:ln>
          </p:spPr>
        </p:pic>
        <p:pic>
          <p:nvPicPr>
            <p:cNvPr id="1038" name="Picture 62"/>
            <p:cNvPicPr>
              <a:picLocks noChangeAspect="1"/>
            </p:cNvPicPr>
            <p:nvPr userDrawn="1"/>
          </p:nvPicPr>
          <p:blipFill>
            <a:blip r:embed="rId10" cstate="print"/>
            <a:srcRect/>
            <a:stretch>
              <a:fillRect/>
            </a:stretch>
          </p:blipFill>
          <p:spPr bwMode="auto">
            <a:xfrm>
              <a:off x="37163425" y="7987216"/>
              <a:ext cx="2969584" cy="1140240"/>
            </a:xfrm>
            <a:prstGeom prst="rect">
              <a:avLst/>
            </a:prstGeom>
            <a:noFill/>
            <a:ln w="9525">
              <a:noFill/>
              <a:miter lim="800000"/>
              <a:headEnd/>
              <a:tailEnd/>
            </a:ln>
          </p:spPr>
        </p:pic>
        <p:pic>
          <p:nvPicPr>
            <p:cNvPr id="1039" name="Picture 63"/>
            <p:cNvPicPr>
              <a:picLocks noChangeAspect="1" noChangeArrowheads="1"/>
            </p:cNvPicPr>
            <p:nvPr userDrawn="1"/>
          </p:nvPicPr>
          <p:blipFill>
            <a:blip r:embed="rId11" cstate="print"/>
            <a:srcRect/>
            <a:stretch>
              <a:fillRect/>
            </a:stretch>
          </p:blipFill>
          <p:spPr bwMode="auto">
            <a:xfrm>
              <a:off x="37458231" y="11709174"/>
              <a:ext cx="1482265" cy="825421"/>
            </a:xfrm>
            <a:prstGeom prst="rect">
              <a:avLst/>
            </a:prstGeom>
            <a:noFill/>
            <a:ln w="9525">
              <a:noFill/>
              <a:miter lim="800000"/>
              <a:headEnd/>
              <a:tailEnd/>
            </a:ln>
          </p:spPr>
        </p:pic>
        <p:grpSp>
          <p:nvGrpSpPr>
            <p:cNvPr id="1040" name="Group 64"/>
            <p:cNvGrpSpPr>
              <a:grpSpLocks/>
            </p:cNvGrpSpPr>
            <p:nvPr userDrawn="1"/>
          </p:nvGrpSpPr>
          <p:grpSpPr bwMode="auto">
            <a:xfrm>
              <a:off x="37163426" y="23152348"/>
              <a:ext cx="10354213" cy="1115850"/>
              <a:chOff x="31687960" y="29635357"/>
              <a:chExt cx="9771399" cy="1155811"/>
            </a:xfrm>
          </p:grpSpPr>
          <p:sp>
            <p:nvSpPr>
              <p:cNvPr id="67" name="Rounded Rectangle 66"/>
              <p:cNvSpPr/>
              <p:nvPr userDrawn="1"/>
            </p:nvSpPr>
            <p:spPr>
              <a:xfrm>
                <a:off x="31688119" y="29634499"/>
                <a:ext cx="9772331" cy="108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1043"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w="9525">
                <a:noFill/>
                <a:miter lim="800000"/>
                <a:headEnd/>
                <a:tailEnd/>
              </a:ln>
            </p:spPr>
          </p:pic>
          <p:sp>
            <p:nvSpPr>
              <p:cNvPr id="69" name="TextBox 66"/>
              <p:cNvSpPr txBox="1"/>
              <p:nvPr userDrawn="1"/>
            </p:nvSpPr>
            <p:spPr>
              <a:xfrm>
                <a:off x="32787537" y="29885390"/>
                <a:ext cx="8672912" cy="904852"/>
              </a:xfrm>
              <a:prstGeom prst="rect">
                <a:avLst/>
              </a:prstGeom>
              <a:noFill/>
              <a:ln>
                <a:noFill/>
              </a:ln>
            </p:spPr>
            <p:txBody>
              <a:bodyPr>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Facebook page.</a:t>
                </a:r>
                <a:br>
                  <a:rPr lang="en-US" sz="1400" dirty="0">
                    <a:solidFill>
                      <a:schemeClr val="tx2"/>
                    </a:solidFill>
                    <a:latin typeface="Trebuchet MS" pitchFamily="34" charset="0"/>
                  </a:rPr>
                </a:b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 </a:t>
                </a:r>
              </a:p>
            </p:txBody>
          </p:sp>
        </p:grpSp>
        <p:sp>
          <p:nvSpPr>
            <p:cNvPr id="66" name="TextBox 63"/>
            <p:cNvSpPr txBox="1"/>
            <p:nvPr userDrawn="1"/>
          </p:nvSpPr>
          <p:spPr>
            <a:xfrm>
              <a:off x="37227140" y="24825196"/>
              <a:ext cx="4074829" cy="1078061"/>
            </a:xfrm>
            <a:prstGeom prst="rect">
              <a:avLst/>
            </a:prstGeom>
            <a:noFill/>
          </p:spPr>
          <p:txBody>
            <a:bodyPr wrap="none"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bg1"/>
                  </a:solidFill>
                </a:rPr>
                <a:t>© 2015 PosterPresentations.com</a:t>
              </a:r>
            </a:p>
            <a:p>
              <a:pPr marL="173038" fontAlgn="auto">
                <a:spcBef>
                  <a:spcPts val="0"/>
                </a:spcBef>
                <a:spcAft>
                  <a:spcPts val="0"/>
                </a:spcAft>
                <a:defRPr/>
              </a:pPr>
              <a:r>
                <a:rPr lang="en-US" sz="1400" dirty="0">
                  <a:solidFill>
                    <a:schemeClr val="bg1"/>
                  </a:solidFill>
                </a:rPr>
                <a:t>2117 Fourth Street , Unit C        </a:t>
              </a:r>
            </a:p>
            <a:p>
              <a:pPr marL="173038" fontAlgn="auto">
                <a:spcBef>
                  <a:spcPts val="0"/>
                </a:spcBef>
                <a:spcAft>
                  <a:spcPts val="0"/>
                </a:spcAft>
                <a:defRPr/>
              </a:pPr>
              <a:r>
                <a:rPr lang="en-US" sz="1400" dirty="0">
                  <a:solidFill>
                    <a:schemeClr val="bg1"/>
                  </a:solidFill>
                </a:rPr>
                <a:t>Berkeley CA 94710</a:t>
              </a:r>
              <a:br>
                <a:rPr lang="en-US" sz="1400" dirty="0">
                  <a:solidFill>
                    <a:schemeClr val="bg1"/>
                  </a:solidFill>
                </a:rPr>
              </a:br>
              <a:r>
                <a:rPr lang="en-US" sz="1400" b="1" dirty="0">
                  <a:solidFill>
                    <a:srgbClr val="FFFF00"/>
                  </a:solidFill>
                </a:rPr>
                <a:t>posterpresenter@gmail.com</a:t>
              </a:r>
            </a:p>
          </p:txBody>
        </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0788" rtl="0" eaLnBrk="0" fontAlgn="base" hangingPunct="0">
        <a:spcBef>
          <a:spcPct val="0"/>
        </a:spcBef>
        <a:spcAft>
          <a:spcPct val="0"/>
        </a:spcAft>
        <a:defRPr sz="7500" kern="1200">
          <a:solidFill>
            <a:schemeClr val="bg1"/>
          </a:solidFill>
          <a:latin typeface="Trebuchet MS" pitchFamily="34" charset="0"/>
          <a:ea typeface="+mj-ea"/>
          <a:cs typeface="+mj-cs"/>
        </a:defRPr>
      </a:lvl1pPr>
      <a:lvl2pPr algn="ctr" defTabSz="3760788" rtl="0" eaLnBrk="0" fontAlgn="base" hangingPunct="0">
        <a:spcBef>
          <a:spcPct val="0"/>
        </a:spcBef>
        <a:spcAft>
          <a:spcPct val="0"/>
        </a:spcAft>
        <a:defRPr sz="7500">
          <a:solidFill>
            <a:schemeClr val="bg1"/>
          </a:solidFill>
          <a:latin typeface="Trebuchet MS" pitchFamily="34" charset="0"/>
        </a:defRPr>
      </a:lvl2pPr>
      <a:lvl3pPr algn="ctr" defTabSz="3760788" rtl="0" eaLnBrk="0" fontAlgn="base" hangingPunct="0">
        <a:spcBef>
          <a:spcPct val="0"/>
        </a:spcBef>
        <a:spcAft>
          <a:spcPct val="0"/>
        </a:spcAft>
        <a:defRPr sz="7500">
          <a:solidFill>
            <a:schemeClr val="bg1"/>
          </a:solidFill>
          <a:latin typeface="Trebuchet MS" pitchFamily="34" charset="0"/>
        </a:defRPr>
      </a:lvl3pPr>
      <a:lvl4pPr algn="ctr" defTabSz="3760788" rtl="0" eaLnBrk="0" fontAlgn="base" hangingPunct="0">
        <a:spcBef>
          <a:spcPct val="0"/>
        </a:spcBef>
        <a:spcAft>
          <a:spcPct val="0"/>
        </a:spcAft>
        <a:defRPr sz="7500">
          <a:solidFill>
            <a:schemeClr val="bg1"/>
          </a:solidFill>
          <a:latin typeface="Trebuchet MS" pitchFamily="34" charset="0"/>
        </a:defRPr>
      </a:lvl4pPr>
      <a:lvl5pPr algn="ctr" defTabSz="3760788" rtl="0" eaLnBrk="0" fontAlgn="base" hangingPunct="0">
        <a:spcBef>
          <a:spcPct val="0"/>
        </a:spcBef>
        <a:spcAft>
          <a:spcPct val="0"/>
        </a:spcAft>
        <a:defRPr sz="7500">
          <a:solidFill>
            <a:schemeClr val="bg1"/>
          </a:solidFill>
          <a:latin typeface="Trebuchet MS" pitchFamily="34" charset="0"/>
        </a:defRPr>
      </a:lvl5pPr>
      <a:lvl6pPr marL="457200" algn="ctr" defTabSz="3760788" rtl="0" fontAlgn="base">
        <a:spcBef>
          <a:spcPct val="0"/>
        </a:spcBef>
        <a:spcAft>
          <a:spcPct val="0"/>
        </a:spcAft>
        <a:defRPr sz="7500">
          <a:solidFill>
            <a:schemeClr val="bg1"/>
          </a:solidFill>
          <a:latin typeface="Trebuchet MS" pitchFamily="34" charset="0"/>
        </a:defRPr>
      </a:lvl6pPr>
      <a:lvl7pPr marL="914400" algn="ctr" defTabSz="3760788" rtl="0" fontAlgn="base">
        <a:spcBef>
          <a:spcPct val="0"/>
        </a:spcBef>
        <a:spcAft>
          <a:spcPct val="0"/>
        </a:spcAft>
        <a:defRPr sz="7500">
          <a:solidFill>
            <a:schemeClr val="bg1"/>
          </a:solidFill>
          <a:latin typeface="Trebuchet MS" pitchFamily="34" charset="0"/>
        </a:defRPr>
      </a:lvl7pPr>
      <a:lvl8pPr marL="1371600" algn="ctr" defTabSz="3760788" rtl="0" fontAlgn="base">
        <a:spcBef>
          <a:spcPct val="0"/>
        </a:spcBef>
        <a:spcAft>
          <a:spcPct val="0"/>
        </a:spcAft>
        <a:defRPr sz="7500">
          <a:solidFill>
            <a:schemeClr val="bg1"/>
          </a:solidFill>
          <a:latin typeface="Trebuchet MS" pitchFamily="34" charset="0"/>
        </a:defRPr>
      </a:lvl8pPr>
      <a:lvl9pPr marL="1828800" algn="ctr" defTabSz="3760788" rtl="0" fontAlgn="base">
        <a:spcBef>
          <a:spcPct val="0"/>
        </a:spcBef>
        <a:spcAft>
          <a:spcPct val="0"/>
        </a:spcAft>
        <a:defRPr sz="7500">
          <a:solidFill>
            <a:schemeClr val="bg1"/>
          </a:solidFill>
          <a:latin typeface="Trebuchet MS" pitchFamily="34" charset="0"/>
        </a:defRPr>
      </a:lvl9pPr>
    </p:titleStyle>
    <p:bodyStyle>
      <a:lvl1pPr marL="1409700" indent="-1409700" algn="l" defTabSz="3760788" rtl="0" eaLnBrk="0" fontAlgn="base" hangingPunct="0">
        <a:spcBef>
          <a:spcPct val="20000"/>
        </a:spcBef>
        <a:spcAft>
          <a:spcPct val="0"/>
        </a:spcAft>
        <a:buFont typeface="Arial" charset="0"/>
        <a:buChar char="•"/>
        <a:defRPr sz="13200" kern="1200">
          <a:solidFill>
            <a:schemeClr val="tx1"/>
          </a:solidFill>
          <a:latin typeface="+mn-lt"/>
          <a:ea typeface="+mn-ea"/>
          <a:cs typeface="+mn-cs"/>
        </a:defRPr>
      </a:lvl1pPr>
      <a:lvl2pPr marL="3055938" indent="-1174750" algn="l" defTabSz="3760788" rtl="0" eaLnBrk="0" fontAlgn="base" hangingPunct="0">
        <a:spcBef>
          <a:spcPct val="20000"/>
        </a:spcBef>
        <a:spcAft>
          <a:spcPct val="0"/>
        </a:spcAft>
        <a:buFont typeface="Arial" charset="0"/>
        <a:buChar char="–"/>
        <a:defRPr sz="11600" kern="1200">
          <a:solidFill>
            <a:schemeClr val="tx1"/>
          </a:solidFill>
          <a:latin typeface="+mn-lt"/>
          <a:ea typeface="+mn-ea"/>
          <a:cs typeface="+mn-cs"/>
        </a:defRPr>
      </a:lvl2pPr>
      <a:lvl3pPr marL="4702175" indent="-939800" algn="l" defTabSz="3760788" rtl="0" eaLnBrk="0" fontAlgn="base" hangingPunct="0">
        <a:spcBef>
          <a:spcPct val="20000"/>
        </a:spcBef>
        <a:spcAft>
          <a:spcPct val="0"/>
        </a:spcAft>
        <a:buFont typeface="Arial" charset="0"/>
        <a:buChar char="•"/>
        <a:defRPr sz="9900" kern="1200">
          <a:solidFill>
            <a:schemeClr val="tx1"/>
          </a:solidFill>
          <a:latin typeface="+mn-lt"/>
          <a:ea typeface="+mn-ea"/>
          <a:cs typeface="+mn-cs"/>
        </a:defRPr>
      </a:lvl3pPr>
      <a:lvl4pPr marL="6581775" indent="-939800" algn="l" defTabSz="3760788" rtl="0" eaLnBrk="0" fontAlgn="base" hangingPunct="0">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eaLnBrk="0" fontAlgn="base" hangingPunct="0">
        <a:spcBef>
          <a:spcPct val="20000"/>
        </a:spcBef>
        <a:spcAft>
          <a:spcPct val="0"/>
        </a:spcAft>
        <a:buFont typeface="Arial"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nvGrpSpPr>
          <p:cNvPr id="2" name="Group 1"/>
          <p:cNvGrpSpPr/>
          <p:nvPr userDrawn="1"/>
        </p:nvGrpSpPr>
        <p:grpSpPr>
          <a:xfrm>
            <a:off x="457994" y="3505200"/>
            <a:ext cx="42975212" cy="17830800"/>
            <a:chOff x="474663" y="3505200"/>
            <a:chExt cx="42975212" cy="17830800"/>
          </a:xfrm>
          <a:gradFill>
            <a:gsLst>
              <a:gs pos="0">
                <a:schemeClr val="accent1">
                  <a:tint val="66000"/>
                  <a:satMod val="160000"/>
                </a:schemeClr>
              </a:gs>
              <a:gs pos="0">
                <a:srgbClr val="CDD2DE"/>
              </a:gs>
              <a:gs pos="100000">
                <a:srgbClr val="F3F5FA"/>
              </a:gs>
            </a:gsLst>
            <a:lin ang="16200000" scaled="1"/>
          </a:gradFill>
        </p:grpSpPr>
        <p:sp>
          <p:nvSpPr>
            <p:cNvPr id="27" name="Rectangle 33"/>
            <p:cNvSpPr>
              <a:spLocks noChangeArrowheads="1"/>
            </p:cNvSpPr>
            <p:nvPr/>
          </p:nvSpPr>
          <p:spPr bwMode="auto">
            <a:xfrm>
              <a:off x="4746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1" name="Rectangle 33"/>
            <p:cNvSpPr>
              <a:spLocks noChangeArrowheads="1"/>
            </p:cNvSpPr>
            <p:nvPr/>
          </p:nvSpPr>
          <p:spPr bwMode="auto">
            <a:xfrm>
              <a:off x="9156304" y="3505200"/>
              <a:ext cx="25611931" cy="17830800"/>
            </a:xfrm>
            <a:prstGeom prst="roundRect">
              <a:avLst>
                <a:gd name="adj" fmla="val 1804"/>
              </a:avLst>
            </a:prstGeom>
            <a:grp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2" name="Rectangle 33"/>
            <p:cNvSpPr>
              <a:spLocks noChangeArrowheads="1"/>
            </p:cNvSpPr>
            <p:nvPr/>
          </p:nvSpPr>
          <p:spPr bwMode="auto">
            <a:xfrm>
              <a:off x="351710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grpSp>
        <p:nvGrpSpPr>
          <p:cNvPr id="2053" name="Group 37"/>
          <p:cNvGrpSpPr>
            <a:grpSpLocks noChangeAspect="1"/>
          </p:cNvGrpSpPr>
          <p:nvPr userDrawn="1"/>
        </p:nvGrpSpPr>
        <p:grpSpPr bwMode="auto">
          <a:xfrm>
            <a:off x="-6886575" y="0"/>
            <a:ext cx="6608762" cy="21945600"/>
            <a:chOff x="-11220550" y="-1"/>
            <a:chExt cx="11014226" cy="27432000"/>
          </a:xfrm>
        </p:grpSpPr>
        <p:sp>
          <p:nvSpPr>
            <p:cNvPr id="39" name="Rectangle 38"/>
            <p:cNvSpPr/>
            <p:nvPr userDrawn="1"/>
          </p:nvSpPr>
          <p:spPr>
            <a:xfrm>
              <a:off x="-11215259" y="-1"/>
              <a:ext cx="11008935"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algn="ctr" defTabSz="1517650">
                <a:defRPr/>
              </a:pPr>
              <a:r>
                <a:rPr lang="en-US" sz="2000" b="1" dirty="0">
                  <a:solidFill>
                    <a:srgbClr val="FF0000"/>
                  </a:solidFill>
                  <a:latin typeface="Trebuchet MS" pitchFamily="34" charset="0"/>
                </a:rPr>
                <a:t>(—THIS SIDEBAR DOES NOT PRINT—)</a:t>
              </a:r>
            </a:p>
            <a:p>
              <a:pPr algn="ctr" defTabSz="1517650">
                <a:defRPr/>
              </a:pPr>
              <a:endParaRPr lang="en-US" sz="2000" b="1" dirty="0">
                <a:solidFill>
                  <a:schemeClr val="bg1"/>
                </a:solidFill>
                <a:latin typeface="Trebuchet MS" pitchFamily="34" charset="0"/>
              </a:endParaRPr>
            </a:p>
            <a:p>
              <a:pPr algn="ctr" defTabSz="1517650">
                <a:defRPr/>
              </a:pPr>
              <a:r>
                <a:rPr lang="en-US" sz="2800" b="1" dirty="0">
                  <a:solidFill>
                    <a:schemeClr val="bg1"/>
                  </a:solidFill>
                  <a:latin typeface="Trebuchet MS" pitchFamily="34" charset="0"/>
                </a:rPr>
                <a:t>DESIGN GUIDE</a:t>
              </a:r>
            </a:p>
            <a:p>
              <a:pPr algn="ctr" defTabSz="1517650">
                <a:defRPr/>
              </a:pPr>
              <a:r>
                <a:rPr lang="en-US" sz="1000" b="1" dirty="0">
                  <a:solidFill>
                    <a:srgbClr val="FFFFFF"/>
                  </a:solidFill>
                  <a:latin typeface="Trebuchet MS" pitchFamily="34" charset="0"/>
                </a:rPr>
                <a:t> </a:t>
              </a:r>
            </a:p>
            <a:p>
              <a:pPr defTabSz="1517650">
                <a:defRPr/>
              </a:pPr>
              <a:r>
                <a:rPr lang="en-US" sz="1800" dirty="0">
                  <a:solidFill>
                    <a:srgbClr val="FFFFFF"/>
                  </a:solidFill>
                  <a:latin typeface="Trebuchet MS" pitchFamily="34" charset="0"/>
                </a:rPr>
                <a:t>This PowerPoint 2007 template produces a 48”x96” presentation poster. You can use it to create your research poster and save valuable time placing titles, subtitles, text, and graphics. </a:t>
              </a:r>
            </a:p>
            <a:p>
              <a:pPr defTabSz="1517650">
                <a:defRPr/>
              </a:pPr>
              <a:r>
                <a:rPr lang="en-US" sz="1000" dirty="0">
                  <a:solidFill>
                    <a:srgbClr val="FFFFFF"/>
                  </a:solidFill>
                  <a:latin typeface="Trebuchet MS" pitchFamily="34" charset="0"/>
                </a:rPr>
                <a:t> </a:t>
              </a:r>
            </a:p>
            <a:p>
              <a:pPr defTabSz="1517650">
                <a:defRPr/>
              </a:pPr>
              <a:r>
                <a:rPr lang="en-US" sz="1800" dirty="0">
                  <a:solidFill>
                    <a:srgbClr val="FFFFFF"/>
                  </a:solidFill>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1517650">
                <a:defRPr/>
              </a:pPr>
              <a:r>
                <a:rPr lang="en-US" sz="1000" dirty="0">
                  <a:solidFill>
                    <a:srgbClr val="FFFFFF"/>
                  </a:solidFill>
                  <a:latin typeface="Trebuchet MS" pitchFamily="34" charset="0"/>
                </a:rPr>
                <a:t> </a:t>
              </a:r>
            </a:p>
            <a:p>
              <a:pPr defTabSz="1517650">
                <a:defRPr/>
              </a:pPr>
              <a:r>
                <a:rPr lang="en-US" sz="1800" dirty="0">
                  <a:solidFill>
                    <a:schemeClr val="bg1"/>
                  </a:solidFill>
                  <a:latin typeface="Trebuchet MS" pitchFamily="34" charset="0"/>
                </a:rPr>
                <a:t>When you are ready to  print your poster, go online to PosterPresentations.com</a:t>
              </a:r>
              <a:br>
                <a:rPr lang="en-US" sz="1800" dirty="0">
                  <a:solidFill>
                    <a:schemeClr val="bg1"/>
                  </a:solidFill>
                  <a:latin typeface="Trebuchet MS" pitchFamily="34" charset="0"/>
                </a:rPr>
              </a:br>
              <a:r>
                <a:rPr lang="en-US" sz="1000" dirty="0">
                  <a:solidFill>
                    <a:schemeClr val="bg1"/>
                  </a:solidFill>
                  <a:latin typeface="Trebuchet MS" pitchFamily="34" charset="0"/>
                </a:rPr>
                <a:t> </a:t>
              </a:r>
            </a:p>
            <a:p>
              <a:pPr defTabSz="1517650">
                <a:defRPr/>
              </a:pPr>
              <a:r>
                <a:rPr lang="en-US" sz="1800" dirty="0">
                  <a:solidFill>
                    <a:schemeClr val="bg1"/>
                  </a:solidFill>
                  <a:latin typeface="Trebuchet MS" pitchFamily="34" charset="0"/>
                </a:rPr>
                <a:t>Need assistance? Call us at </a:t>
              </a:r>
              <a:r>
                <a:rPr lang="en-US" sz="1800" dirty="0">
                  <a:solidFill>
                    <a:srgbClr val="FFC000"/>
                  </a:solidFill>
                  <a:latin typeface="Trebuchet MS" pitchFamily="34" charset="0"/>
                </a:rPr>
                <a:t>1.510.649.3001</a:t>
              </a:r>
            </a:p>
            <a:p>
              <a:pPr defTabSz="1517650">
                <a:defRPr/>
              </a:pPr>
              <a:r>
                <a:rPr lang="en-US" sz="1000" b="1" dirty="0">
                  <a:solidFill>
                    <a:srgbClr val="FFFF00"/>
                  </a:solidFill>
                  <a:latin typeface="Trebuchet MS" pitchFamily="34" charset="0"/>
                </a:rPr>
                <a:t> </a:t>
              </a: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algn="ctr" defTabSz="1517650">
                <a:defRPr/>
              </a:pPr>
              <a:endParaRPr lang="en-US" sz="1600" b="1" dirty="0">
                <a:solidFill>
                  <a:schemeClr val="bg1"/>
                </a:solidFill>
                <a:latin typeface="Trebuchet MS" pitchFamily="34" charset="0"/>
              </a:endParaRPr>
            </a:p>
            <a:p>
              <a:pPr algn="ctr" defTabSz="1517650">
                <a:defRPr/>
              </a:pPr>
              <a:r>
                <a:rPr lang="en-US" sz="2800" b="1" dirty="0">
                  <a:solidFill>
                    <a:schemeClr val="bg1"/>
                  </a:solidFill>
                  <a:latin typeface="Trebuchet MS" pitchFamily="34" charset="0"/>
                </a:rPr>
                <a:t>QUICK START</a:t>
              </a:r>
            </a:p>
            <a:p>
              <a:pPr algn="ctr" defTabSz="1517650">
                <a:defRPr/>
              </a:pPr>
              <a:r>
                <a:rPr lang="en-US" sz="1000" b="1" dirty="0">
                  <a:solidFill>
                    <a:schemeClr val="bg1"/>
                  </a:solidFill>
                  <a:latin typeface="Trebuchet MS" pitchFamily="34" charset="0"/>
                </a:rPr>
                <a:t> </a:t>
              </a:r>
            </a:p>
            <a:p>
              <a:pPr algn="ctr" defTabSz="1517650">
                <a:defRPr/>
              </a:pPr>
              <a:r>
                <a:rPr lang="en-US" sz="2000" b="1" dirty="0">
                  <a:solidFill>
                    <a:srgbClr val="FFC000"/>
                  </a:solidFill>
                  <a:latin typeface="Trebuchet MS" pitchFamily="34" charset="0"/>
                </a:rPr>
                <a:t>Zoom in and out</a:t>
              </a:r>
            </a:p>
            <a:p>
              <a:pPr defTabSz="1517650">
                <a:defRPr/>
              </a:pPr>
              <a:r>
                <a:rPr lang="en-US" sz="1600" dirty="0">
                  <a:solidFill>
                    <a:srgbClr val="BFBFBF"/>
                  </a:solidFill>
                  <a:latin typeface="Trebuchet MS" pitchFamily="34" charset="0"/>
                </a:rPr>
                <a:t>As you work on your poster zoom in and out to the level that is more comfortable to you. Go to VIEW &gt; ZOOM.</a:t>
              </a:r>
            </a:p>
            <a:p>
              <a:pPr defTabSz="1517650">
                <a:defRPr/>
              </a:pPr>
              <a:endParaRPr lang="en-US" sz="1800" dirty="0">
                <a:solidFill>
                  <a:schemeClr val="bg1"/>
                </a:solidFill>
                <a:latin typeface="Trebuchet MS" pitchFamily="34" charset="0"/>
              </a:endParaRPr>
            </a:p>
            <a:p>
              <a:pPr algn="ctr" defTabSz="1517650">
                <a:defRPr/>
              </a:pPr>
              <a:r>
                <a:rPr lang="en-US" sz="2000" b="1" dirty="0">
                  <a:solidFill>
                    <a:srgbClr val="FFC000"/>
                  </a:solidFill>
                  <a:latin typeface="Trebuchet MS" pitchFamily="34" charset="0"/>
                </a:rPr>
                <a:t>Title, Authors, and Affiliations</a:t>
              </a:r>
            </a:p>
            <a:p>
              <a:pPr defTabSz="1517650">
                <a:defRPr/>
              </a:pPr>
              <a:r>
                <a:rPr lang="en-US" sz="1600" dirty="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a:defRPr/>
              </a:pPr>
              <a:r>
                <a:rPr lang="en-US" sz="1000" dirty="0">
                  <a:solidFill>
                    <a:srgbClr val="BFBFBF"/>
                  </a:solidFill>
                  <a:latin typeface="Trebuchet MS" pitchFamily="34" charset="0"/>
                </a:rPr>
                <a:t> </a:t>
              </a:r>
            </a:p>
            <a:p>
              <a:pPr defTabSz="1517650">
                <a:defRPr/>
              </a:pPr>
              <a:r>
                <a:rPr lang="en-US" sz="1600" b="1" dirty="0">
                  <a:solidFill>
                    <a:srgbClr val="FFC000"/>
                  </a:solidFill>
                  <a:latin typeface="Trebuchet MS" pitchFamily="34" charset="0"/>
                </a:rPr>
                <a:t>TIP: </a:t>
              </a:r>
              <a:r>
                <a:rPr lang="en-US" sz="1600" dirty="0">
                  <a:solidFill>
                    <a:srgbClr val="BFBFBF"/>
                  </a:solidFill>
                  <a:latin typeface="Trebuchet MS" pitchFamily="34" charset="0"/>
                </a:rPr>
                <a:t>The font size of your title should be bigger than your name(s) and institution name(s).</a:t>
              </a:r>
            </a:p>
            <a:p>
              <a:pPr defTabSz="1517650">
                <a:defRPr/>
              </a:pPr>
              <a:endParaRPr lang="en-US" sz="1600" dirty="0">
                <a:solidFill>
                  <a:srgbClr val="BFBFBF"/>
                </a:solidFill>
                <a:latin typeface="Trebuchet MS" pitchFamily="34" charset="0"/>
              </a:endParaRPr>
            </a:p>
            <a:p>
              <a:pPr defTabSz="1517650">
                <a:defRPr/>
              </a:pPr>
              <a:endParaRPr lang="en-US" sz="1600" dirty="0">
                <a:solidFill>
                  <a:srgbClr val="BFBFBF"/>
                </a:solidFill>
                <a:latin typeface="Trebuchet MS" pitchFamily="34" charset="0"/>
              </a:endParaRPr>
            </a:p>
            <a:p>
              <a:pPr defTabSz="1517650">
                <a:defRPr/>
              </a:pPr>
              <a:r>
                <a:rPr lang="en-US" sz="1800" b="1" dirty="0">
                  <a:solidFill>
                    <a:schemeClr val="bg1"/>
                  </a:solidFill>
                  <a:latin typeface="Trebuchet MS" pitchFamily="34" charset="0"/>
                </a:rPr>
                <a:t/>
              </a:r>
              <a:br>
                <a:rPr lang="en-US" sz="1800" b="1" dirty="0">
                  <a:solidFill>
                    <a:schemeClr val="bg1"/>
                  </a:solidFill>
                  <a:latin typeface="Trebuchet MS" pitchFamily="34" charset="0"/>
                </a:rPr>
              </a:br>
              <a:endParaRPr lang="en-US" sz="1800" b="1" dirty="0">
                <a:solidFill>
                  <a:schemeClr val="bg1"/>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r>
                <a:rPr lang="en-US" sz="2000" b="1" dirty="0">
                  <a:solidFill>
                    <a:srgbClr val="FFC000"/>
                  </a:solidFill>
                  <a:latin typeface="Trebuchet MS" pitchFamily="34" charset="0"/>
                </a:rPr>
                <a:t>Adding Logos / Seals</a:t>
              </a:r>
            </a:p>
            <a:p>
              <a:pPr defTabSz="1517650">
                <a:defRPr/>
              </a:pPr>
              <a:r>
                <a:rPr lang="en-US" sz="1600" dirty="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a:defRPr/>
              </a:pPr>
              <a:endParaRPr lang="en-US" sz="1000" dirty="0">
                <a:solidFill>
                  <a:srgbClr val="BFBFBF"/>
                </a:solidFill>
                <a:latin typeface="Trebuchet MS" pitchFamily="34" charset="0"/>
              </a:endParaRPr>
            </a:p>
            <a:p>
              <a:pPr defTabSz="1517650">
                <a:defRPr/>
              </a:pPr>
              <a:r>
                <a:rPr lang="en-US" sz="1600" b="1" dirty="0">
                  <a:solidFill>
                    <a:srgbClr val="FFC000"/>
                  </a:solidFill>
                  <a:latin typeface="Trebuchet MS" pitchFamily="34" charset="0"/>
                </a:rPr>
                <a:t>TIP: </a:t>
              </a:r>
              <a:r>
                <a:rPr lang="en-US" sz="1600" dirty="0">
                  <a:solidFill>
                    <a:srgbClr val="BFBFBF"/>
                  </a:solidFill>
                  <a:latin typeface="Trebuchet MS" pitchFamily="34" charset="0"/>
                </a:rPr>
                <a:t>See if your company’s logo is available on our free poster templates page.</a:t>
              </a:r>
            </a:p>
            <a:p>
              <a:pPr defTabSz="1517650">
                <a:defRPr/>
              </a:pPr>
              <a:endParaRPr lang="en-US" sz="1600" dirty="0">
                <a:solidFill>
                  <a:srgbClr val="FFFFFF"/>
                </a:solidFill>
                <a:latin typeface="Trebuchet MS" pitchFamily="34" charset="0"/>
              </a:endParaRPr>
            </a:p>
            <a:p>
              <a:pPr algn="ctr" defTabSz="1517650">
                <a:defRPr/>
              </a:pPr>
              <a:r>
                <a:rPr lang="en-US" sz="2000" b="1" dirty="0">
                  <a:solidFill>
                    <a:srgbClr val="FFC000"/>
                  </a:solidFill>
                  <a:latin typeface="Trebuchet MS" pitchFamily="34" charset="0"/>
                </a:rPr>
                <a:t>Photographs / Graphics</a:t>
              </a:r>
            </a:p>
            <a:p>
              <a:pPr defTabSz="1517650">
                <a:defRPr/>
              </a:pPr>
              <a:r>
                <a:rPr lang="en-US" sz="1600" dirty="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a:defRPr/>
              </a:pPr>
              <a:endParaRPr lang="en-US" sz="1600" dirty="0">
                <a:solidFill>
                  <a:srgbClr val="FFFFFF"/>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r>
                <a:rPr lang="en-US" sz="2000" b="1" dirty="0">
                  <a:solidFill>
                    <a:srgbClr val="FFC000"/>
                  </a:solidFill>
                  <a:latin typeface="Trebuchet MS" pitchFamily="34" charset="0"/>
                </a:rPr>
                <a:t>Image Quality Check</a:t>
              </a:r>
            </a:p>
            <a:p>
              <a:pPr defTabSz="1517650">
                <a:defRPr/>
              </a:pPr>
              <a:r>
                <a:rPr lang="en-US" sz="1600" dirty="0">
                  <a:solidFill>
                    <a:srgbClr val="BFBFBF"/>
                  </a:solidFill>
                  <a:latin typeface="Trebuchet MS" pitchFamily="34" charset="0"/>
                </a:rPr>
                <a:t>Zoom in and look at your images at 100% magnification. If they look good they will print well. </a:t>
              </a:r>
              <a:endParaRPr lang="en-US" sz="1800" dirty="0">
                <a:solidFill>
                  <a:srgbClr val="FFFFFF"/>
                </a:solidFill>
                <a:latin typeface="Trebuchet MS" pitchFamily="34" charset="0"/>
              </a:endParaRPr>
            </a:p>
          </p:txBody>
        </p:sp>
        <p:cxnSp>
          <p:nvCxnSpPr>
            <p:cNvPr id="40" name="Straight Connector 39"/>
            <p:cNvCxnSpPr/>
            <p:nvPr userDrawn="1"/>
          </p:nvCxnSpPr>
          <p:spPr>
            <a:xfrm>
              <a:off x="-11220550" y="6609953"/>
              <a:ext cx="11000998" cy="396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067" name="Picture 40"/>
            <p:cNvPicPr>
              <a:picLocks noChangeAspect="1"/>
            </p:cNvPicPr>
            <p:nvPr userDrawn="1"/>
          </p:nvPicPr>
          <p:blipFill>
            <a:blip r:embed="rId3" cstate="print"/>
            <a:srcRect/>
            <a:stretch>
              <a:fillRect/>
            </a:stretch>
          </p:blipFill>
          <p:spPr bwMode="auto">
            <a:xfrm>
              <a:off x="-10852997" y="8198113"/>
              <a:ext cx="1597665" cy="1001614"/>
            </a:xfrm>
            <a:prstGeom prst="rect">
              <a:avLst/>
            </a:prstGeom>
            <a:noFill/>
            <a:ln w="9525">
              <a:noFill/>
              <a:miter lim="800000"/>
              <a:headEnd/>
              <a:tailEnd/>
            </a:ln>
          </p:spPr>
        </p:pic>
        <p:pic>
          <p:nvPicPr>
            <p:cNvPr id="2068" name="Picture 41"/>
            <p:cNvPicPr>
              <a:picLocks noChangeAspect="1"/>
            </p:cNvPicPr>
            <p:nvPr userDrawn="1"/>
          </p:nvPicPr>
          <p:blipFill>
            <a:blip r:embed="rId4" cstate="print"/>
            <a:srcRect/>
            <a:stretch>
              <a:fillRect/>
            </a:stretch>
          </p:blipFill>
          <p:spPr bwMode="auto">
            <a:xfrm>
              <a:off x="-10801330" y="12785855"/>
              <a:ext cx="9986807" cy="877998"/>
            </a:xfrm>
            <a:prstGeom prst="rect">
              <a:avLst/>
            </a:prstGeom>
            <a:noFill/>
            <a:ln w="9525">
              <a:noFill/>
              <a:miter lim="800000"/>
              <a:headEnd/>
              <a:tailEnd/>
            </a:ln>
          </p:spPr>
        </p:pic>
        <p:grpSp>
          <p:nvGrpSpPr>
            <p:cNvPr id="2069" name="Group 42"/>
            <p:cNvGrpSpPr>
              <a:grpSpLocks/>
            </p:cNvGrpSpPr>
            <p:nvPr userDrawn="1"/>
          </p:nvGrpSpPr>
          <p:grpSpPr bwMode="auto">
            <a:xfrm>
              <a:off x="-9918368" y="19973444"/>
              <a:ext cx="7631078" cy="1987426"/>
              <a:chOff x="-4550327" y="11384063"/>
              <a:chExt cx="3516822" cy="1095728"/>
            </a:xfrm>
          </p:grpSpPr>
          <p:grpSp>
            <p:nvGrpSpPr>
              <p:cNvPr id="2075" name="Group 48"/>
              <p:cNvGrpSpPr>
                <a:grpSpLocks/>
              </p:cNvGrpSpPr>
              <p:nvPr userDrawn="1"/>
            </p:nvGrpSpPr>
            <p:grpSpPr bwMode="auto">
              <a:xfrm>
                <a:off x="-2817357" y="11384115"/>
                <a:ext cx="624373" cy="894738"/>
                <a:chOff x="-4000962" y="11580582"/>
                <a:chExt cx="779266" cy="1282149"/>
              </a:xfrm>
            </p:grpSpPr>
            <p:pic>
              <p:nvPicPr>
                <p:cNvPr id="2081" name="Picture 54"/>
                <p:cNvPicPr>
                  <a:picLocks noChangeAspect="1"/>
                </p:cNvPicPr>
                <p:nvPr userDrawn="1"/>
              </p:nvPicPr>
              <p:blipFill>
                <a:blip r:embed="rId5" cstate="print"/>
                <a:srcRect/>
                <a:stretch>
                  <a:fillRect/>
                </a:stretch>
              </p:blipFill>
              <p:spPr bwMode="auto">
                <a:xfrm>
                  <a:off x="-3990424" y="11580582"/>
                  <a:ext cx="768728" cy="1090753"/>
                </a:xfrm>
                <a:prstGeom prst="rect">
                  <a:avLst/>
                </a:prstGeom>
                <a:noFill/>
                <a:ln w="9525">
                  <a:noFill/>
                  <a:miter lim="800000"/>
                  <a:headEnd/>
                  <a:tailEnd/>
                </a:ln>
              </p:spPr>
            </p:pic>
            <p:sp>
              <p:nvSpPr>
                <p:cNvPr id="56" name="TextBox 56"/>
                <p:cNvSpPr txBox="1"/>
                <p:nvPr userDrawn="1"/>
              </p:nvSpPr>
              <p:spPr>
                <a:xfrm>
                  <a:off x="-4001660" y="12619368"/>
                  <a:ext cx="776111" cy="243003"/>
                </a:xfrm>
                <a:prstGeom prst="rect">
                  <a:avLst/>
                </a:prstGeom>
                <a:solidFill>
                  <a:schemeClr val="accent1"/>
                </a:solidFill>
                <a:ln>
                  <a:noFill/>
                </a:ln>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b="1" dirty="0"/>
                    <a:t>ORIGINAL</a:t>
                  </a:r>
                </a:p>
              </p:txBody>
            </p:sp>
          </p:grpSp>
          <p:grpSp>
            <p:nvGrpSpPr>
              <p:cNvPr id="2076" name="Group 49"/>
              <p:cNvGrpSpPr>
                <a:grpSpLocks/>
              </p:cNvGrpSpPr>
              <p:nvPr userDrawn="1"/>
            </p:nvGrpSpPr>
            <p:grpSpPr bwMode="auto">
              <a:xfrm>
                <a:off x="-2067022" y="11384063"/>
                <a:ext cx="1033517" cy="907666"/>
                <a:chOff x="-2968273" y="11644275"/>
                <a:chExt cx="1420279" cy="1247336"/>
              </a:xfrm>
            </p:grpSpPr>
            <p:pic>
              <p:nvPicPr>
                <p:cNvPr id="2079" name="Picture 52"/>
                <p:cNvPicPr>
                  <a:picLocks noChangeAspect="1"/>
                </p:cNvPicPr>
                <p:nvPr userDrawn="1"/>
              </p:nvPicPr>
              <p:blipFill>
                <a:blip r:embed="rId5" cstate="print"/>
                <a:srcRect/>
                <a:stretch>
                  <a:fillRect/>
                </a:stretch>
              </p:blipFill>
              <p:spPr bwMode="auto">
                <a:xfrm>
                  <a:off x="-2968273" y="11644275"/>
                  <a:ext cx="1420279" cy="1029695"/>
                </a:xfrm>
                <a:prstGeom prst="rect">
                  <a:avLst/>
                </a:prstGeom>
                <a:noFill/>
                <a:ln w="9525">
                  <a:noFill/>
                  <a:miter lim="800000"/>
                  <a:headEnd/>
                  <a:tailEnd/>
                </a:ln>
              </p:spPr>
            </p:pic>
            <p:sp>
              <p:nvSpPr>
                <p:cNvPr id="54" name="TextBox 54"/>
                <p:cNvSpPr txBox="1"/>
                <p:nvPr userDrawn="1"/>
              </p:nvSpPr>
              <p:spPr>
                <a:xfrm>
                  <a:off x="-2969677" y="12619485"/>
                  <a:ext cx="1420902" cy="272127"/>
                </a:xfrm>
                <a:prstGeom prst="rect">
                  <a:avLst/>
                </a:prstGeom>
                <a:solidFill>
                  <a:srgbClr val="FF0000"/>
                </a:solid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chemeClr val="bg1"/>
                      </a:solidFill>
                    </a:rPr>
                    <a:t>DISTORTED</a:t>
                  </a:r>
                  <a:endParaRPr lang="en-US" sz="700" b="1" dirty="0">
                    <a:solidFill>
                      <a:schemeClr val="bg1"/>
                    </a:solidFill>
                  </a:endParaRPr>
                </a:p>
              </p:txBody>
            </p:sp>
          </p:grpSp>
          <p:pic>
            <p:nvPicPr>
              <p:cNvPr id="2077" name="Picture 50"/>
              <p:cNvPicPr>
                <a:picLocks noChangeAspect="1"/>
              </p:cNvPicPr>
              <p:nvPr userDrawn="1"/>
            </p:nvPicPr>
            <p:blipFill>
              <a:blip r:embed="rId6" cstate="print"/>
              <a:srcRect/>
              <a:stretch>
                <a:fillRect/>
              </a:stretch>
            </p:blipFill>
            <p:spPr bwMode="auto">
              <a:xfrm>
                <a:off x="-4550327" y="11384088"/>
                <a:ext cx="1098742" cy="847761"/>
              </a:xfrm>
              <a:prstGeom prst="rect">
                <a:avLst/>
              </a:prstGeom>
              <a:noFill/>
              <a:ln w="9525">
                <a:noFill/>
                <a:miter lim="800000"/>
                <a:headEnd/>
                <a:tailEnd/>
              </a:ln>
            </p:spPr>
          </p:pic>
          <p:sp>
            <p:nvSpPr>
              <p:cNvPr id="52" name="TextBox 52"/>
              <p:cNvSpPr txBox="1"/>
              <p:nvPr userDrawn="1"/>
            </p:nvSpPr>
            <p:spPr>
              <a:xfrm>
                <a:off x="-4505433" y="12281883"/>
                <a:ext cx="1035190" cy="198023"/>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dirty="0">
                    <a:solidFill>
                      <a:schemeClr val="bg1"/>
                    </a:solidFill>
                  </a:rPr>
                  <a:t>Corner handles</a:t>
                </a:r>
              </a:p>
            </p:txBody>
          </p:sp>
        </p:grpSp>
        <p:grpSp>
          <p:nvGrpSpPr>
            <p:cNvPr id="2070" name="Group 43"/>
            <p:cNvGrpSpPr>
              <a:grpSpLocks/>
            </p:cNvGrpSpPr>
            <p:nvPr userDrawn="1"/>
          </p:nvGrpSpPr>
          <p:grpSpPr bwMode="auto">
            <a:xfrm>
              <a:off x="-9816361" y="23859606"/>
              <a:ext cx="7832477" cy="2027099"/>
              <a:chOff x="-4525041" y="13501739"/>
              <a:chExt cx="3609638" cy="1117602"/>
            </a:xfrm>
          </p:grpSpPr>
          <p:pic>
            <p:nvPicPr>
              <p:cNvPr id="2071" name="Picture 44"/>
              <p:cNvPicPr>
                <a:picLocks noChangeAspect="1" noChangeArrowheads="1"/>
              </p:cNvPicPr>
              <p:nvPr userDrawn="1"/>
            </p:nvPicPr>
            <p:blipFill>
              <a:blip r:embed="rId7" cstate="print"/>
              <a:srcRect/>
              <a:stretch>
                <a:fillRect/>
              </a:stretch>
            </p:blipFill>
            <p:spPr bwMode="auto">
              <a:xfrm>
                <a:off x="-4276681" y="13651779"/>
                <a:ext cx="1512652" cy="772700"/>
              </a:xfrm>
              <a:prstGeom prst="rect">
                <a:avLst/>
              </a:prstGeom>
              <a:noFill/>
              <a:ln w="9525">
                <a:noFill/>
                <a:miter lim="800000"/>
                <a:headEnd/>
                <a:tailEnd/>
              </a:ln>
            </p:spPr>
          </p:pic>
          <p:pic>
            <p:nvPicPr>
              <p:cNvPr id="2072" name="Picture 45"/>
              <p:cNvPicPr>
                <a:picLocks noChangeAspect="1" noChangeArrowheads="1"/>
              </p:cNvPicPr>
              <p:nvPr userDrawn="1"/>
            </p:nvPicPr>
            <p:blipFill>
              <a:blip r:embed="rId8" cstate="print"/>
              <a:srcRect/>
              <a:stretch>
                <a:fillRect/>
              </a:stretch>
            </p:blipFill>
            <p:spPr bwMode="auto">
              <a:xfrm>
                <a:off x="-2693844" y="13651779"/>
                <a:ext cx="1512652" cy="772700"/>
              </a:xfrm>
              <a:prstGeom prst="rect">
                <a:avLst/>
              </a:prstGeom>
              <a:noFill/>
              <a:ln w="9525">
                <a:noFill/>
                <a:miter lim="800000"/>
                <a:headEnd/>
                <a:tailEnd/>
              </a:ln>
            </p:spPr>
          </p:pic>
          <p:sp>
            <p:nvSpPr>
              <p:cNvPr id="47" name="TextBox 47"/>
              <p:cNvSpPr txBox="1"/>
              <p:nvPr userDrawn="1"/>
            </p:nvSpPr>
            <p:spPr>
              <a:xfrm rot="16200000">
                <a:off x="-5017996" y="13995302"/>
                <a:ext cx="1117022" cy="130466"/>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100" dirty="0">
                    <a:solidFill>
                      <a:srgbClr val="92D050"/>
                    </a:solidFill>
                  </a:rPr>
                  <a:t>Good </a:t>
                </a:r>
                <a:r>
                  <a:rPr lang="en-US" sz="1100" dirty="0">
                    <a:solidFill>
                      <a:schemeClr val="bg1"/>
                    </a:solidFill>
                  </a:rPr>
                  <a:t>printing quality</a:t>
                </a:r>
              </a:p>
            </p:txBody>
          </p:sp>
          <p:sp>
            <p:nvSpPr>
              <p:cNvPr id="48" name="TextBox 48"/>
              <p:cNvSpPr txBox="1"/>
              <p:nvPr userDrawn="1"/>
            </p:nvSpPr>
            <p:spPr>
              <a:xfrm rot="16200000">
                <a:off x="-1544808" y="13989816"/>
                <a:ext cx="1117022" cy="141439"/>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dirty="0">
                    <a:solidFill>
                      <a:srgbClr val="FF0000"/>
                    </a:solidFill>
                  </a:rPr>
                  <a:t>Bad </a:t>
                </a:r>
                <a:r>
                  <a:rPr lang="en-US" sz="1200" dirty="0">
                    <a:solidFill>
                      <a:schemeClr val="bg1"/>
                    </a:solidFill>
                  </a:rPr>
                  <a:t>printing quality</a:t>
                </a:r>
              </a:p>
            </p:txBody>
          </p:sp>
        </p:grpSp>
      </p:grpSp>
      <p:grpSp>
        <p:nvGrpSpPr>
          <p:cNvPr id="2054" name="Group 56"/>
          <p:cNvGrpSpPr>
            <a:grpSpLocks noChangeAspect="1"/>
          </p:cNvGrpSpPr>
          <p:nvPr userDrawn="1"/>
        </p:nvGrpSpPr>
        <p:grpSpPr bwMode="auto">
          <a:xfrm>
            <a:off x="44323000" y="11113"/>
            <a:ext cx="6632575" cy="21934487"/>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2820988">
                <a:defRPr/>
              </a:pPr>
              <a:r>
                <a:rPr lang="en-US" sz="3200" b="1" dirty="0">
                  <a:solidFill>
                    <a:schemeClr val="bg1"/>
                  </a:solidFill>
                  <a:latin typeface="Trebuchet MS" pitchFamily="34" charset="0"/>
                </a:rPr>
                <a:t>QUICK START (cont.)</a:t>
              </a:r>
            </a:p>
            <a:p>
              <a:pPr algn="ctr" defTabSz="2820988">
                <a:defRPr/>
              </a:pPr>
              <a:endParaRPr lang="en-US" sz="2800" b="1" dirty="0">
                <a:solidFill>
                  <a:schemeClr val="bg1"/>
                </a:solidFill>
                <a:latin typeface="Trebuchet MS" pitchFamily="34" charset="0"/>
              </a:endParaRPr>
            </a:p>
            <a:p>
              <a:pPr algn="ctr" defTabSz="2820988">
                <a:defRPr/>
              </a:pPr>
              <a:r>
                <a:rPr lang="en-US" sz="2000" b="1" dirty="0">
                  <a:solidFill>
                    <a:srgbClr val="FFC000"/>
                  </a:solidFill>
                  <a:latin typeface="Trebuchet MS" pitchFamily="34" charset="0"/>
                </a:rPr>
                <a:t>How to change the template color theme</a:t>
              </a:r>
            </a:p>
            <a:p>
              <a:pPr marL="0" lvl="2" indent="0" defTabSz="2820988">
                <a:defRPr/>
              </a:pPr>
              <a:r>
                <a:rPr lang="en-US" sz="1600" dirty="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r>
                <a:rPr lang="en-US" sz="1600" dirty="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add Text</a:t>
              </a:r>
            </a:p>
            <a:p>
              <a:pPr marL="0" lvl="2" indent="0" defTabSz="2820988">
                <a:defRPr/>
              </a:pPr>
              <a:r>
                <a:rPr lang="en-US" sz="1600" dirty="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defTabSz="2820988">
                <a:defRPr/>
              </a:pPr>
              <a:endParaRPr lang="en-US" sz="1600" dirty="0">
                <a:solidFill>
                  <a:srgbClr val="BFBFBF"/>
                </a:solidFill>
                <a:latin typeface="Trebuchet MS" pitchFamily="34" charset="0"/>
              </a:endParaRPr>
            </a:p>
            <a:p>
              <a:pPr algn="ctr" defTabSz="2820988">
                <a:defRPr/>
              </a:pPr>
              <a:r>
                <a:rPr lang="en-US" sz="1600" dirty="0">
                  <a:solidFill>
                    <a:srgbClr val="BFBFBF"/>
                  </a:solidFill>
                  <a:latin typeface="Trebuchet MS" pitchFamily="34" charset="0"/>
                </a:rPr>
                <a:t> </a:t>
              </a:r>
              <a:r>
                <a:rPr lang="en-US" sz="2000" b="1" dirty="0">
                  <a:solidFill>
                    <a:srgbClr val="FFC000"/>
                  </a:solidFill>
                  <a:latin typeface="Trebuchet MS" pitchFamily="34" charset="0"/>
                </a:rPr>
                <a:t>Text size</a:t>
              </a:r>
            </a:p>
            <a:p>
              <a:pPr defTabSz="2820988">
                <a:defRPr/>
              </a:pPr>
              <a:r>
                <a:rPr lang="en-US" sz="1600" dirty="0">
                  <a:solidFill>
                    <a:srgbClr val="BFBFBF"/>
                  </a:solidFill>
                  <a:latin typeface="Trebuchet MS" pitchFamily="34" charset="0"/>
                </a:rPr>
                <a:t>Adjust the size of your text based on how much content you have to present. The default template text offers a good starting point. Follow the conference requirements.</a:t>
              </a:r>
            </a:p>
            <a:p>
              <a:pPr marL="0" lvl="2" indent="0"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add Tables</a:t>
              </a:r>
            </a:p>
            <a:p>
              <a:pPr marL="971550" lvl="1" indent="0" defTabSz="2820988">
                <a:defRPr/>
              </a:pPr>
              <a:r>
                <a:rPr lang="en-US" sz="1600" dirty="0">
                  <a:solidFill>
                    <a:srgbClr val="BFBFBF"/>
                  </a:solidFill>
                  <a:latin typeface="Trebuchet MS" pitchFamily="34" charset="0"/>
                </a:rPr>
                <a:t>To add a table from scratch go to the INSERT menu and click on TABLE. A drop-down box will help you select rows and columns. </a:t>
              </a:r>
            </a:p>
            <a:p>
              <a:pPr defTabSz="2820988">
                <a:defRPr/>
              </a:pPr>
              <a:r>
                <a:rPr lang="en-US" sz="1600" dirty="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Graphs / Charts</a:t>
              </a:r>
            </a:p>
            <a:p>
              <a:pPr defTabSz="2820988">
                <a:defRPr/>
              </a:pPr>
              <a:r>
                <a:rPr lang="en-US" sz="1600" dirty="0">
                  <a:solidFill>
                    <a:srgbClr val="BFBFBF"/>
                  </a:solidFill>
                  <a:latin typeface="Trebuchet MS" pitchFamily="34" charset="0"/>
                </a:rPr>
                <a:t>You can simply copy and paste charts and graphs from Excel or Word. Some reformatting may be required depending on how the original document has been created.</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change the column configuration</a:t>
              </a:r>
            </a:p>
            <a:p>
              <a:pPr defTabSz="2820988">
                <a:defRPr/>
              </a:pPr>
              <a:r>
                <a:rPr lang="en-US" sz="1600" dirty="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2820988">
                <a:defRPr/>
              </a:pPr>
              <a:endParaRPr lang="en-US" sz="2000" b="1" dirty="0">
                <a:solidFill>
                  <a:srgbClr val="FFC000"/>
                </a:solidFill>
                <a:latin typeface="Trebuchet MS" pitchFamily="34" charset="0"/>
              </a:endParaRPr>
            </a:p>
            <a:p>
              <a:pPr algn="ctr" defTabSz="2820988">
                <a:defRPr/>
              </a:pPr>
              <a:r>
                <a:rPr lang="en-US" sz="2000" b="1" dirty="0">
                  <a:solidFill>
                    <a:srgbClr val="FFC000"/>
                  </a:solidFill>
                  <a:latin typeface="Trebuchet MS" pitchFamily="34" charset="0"/>
                </a:rPr>
                <a:t>How to remove the info bars</a:t>
              </a:r>
            </a:p>
            <a:p>
              <a:pPr defTabSz="2820988">
                <a:defRPr/>
              </a:pPr>
              <a:r>
                <a:rPr lang="en-US" sz="1600" dirty="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Save your work</a:t>
              </a:r>
            </a:p>
            <a:p>
              <a:pPr defTabSz="2820988">
                <a:defRPr/>
              </a:pPr>
              <a:r>
                <a:rPr lang="en-US" sz="1600" dirty="0">
                  <a:solidFill>
                    <a:srgbClr val="BFBFBF"/>
                  </a:solidFill>
                  <a:latin typeface="Trebuchet MS" pitchFamily="34" charset="0"/>
                </a:rPr>
                <a:t>Save your template as a PowerPoint document. For printing, save as PowerPoint or “Print-quality” PDF.</a:t>
              </a:r>
            </a:p>
            <a:p>
              <a:pPr defTabSz="2820988">
                <a:defRPr/>
              </a:pPr>
              <a:endParaRPr lang="en-US" sz="14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p:txBody>
        </p:sp>
        <p:pic>
          <p:nvPicPr>
            <p:cNvPr id="2058" name="Picture 87"/>
            <p:cNvPicPr>
              <a:picLocks noChangeAspect="1" noChangeArrowheads="1"/>
            </p:cNvPicPr>
            <p:nvPr userDrawn="1"/>
          </p:nvPicPr>
          <p:blipFill>
            <a:blip r:embed="rId9" cstate="print"/>
            <a:srcRect/>
            <a:stretch>
              <a:fillRect/>
            </a:stretch>
          </p:blipFill>
          <p:spPr bwMode="auto">
            <a:xfrm>
              <a:off x="39547455" y="3688889"/>
              <a:ext cx="5586150" cy="1716939"/>
            </a:xfrm>
            <a:prstGeom prst="rect">
              <a:avLst/>
            </a:prstGeom>
            <a:noFill/>
            <a:ln w="9525">
              <a:noFill/>
              <a:miter lim="800000"/>
              <a:headEnd/>
              <a:tailEnd/>
            </a:ln>
          </p:spPr>
        </p:pic>
        <p:pic>
          <p:nvPicPr>
            <p:cNvPr id="2059" name="Picture 88"/>
            <p:cNvPicPr>
              <a:picLocks noChangeAspect="1"/>
            </p:cNvPicPr>
            <p:nvPr userDrawn="1"/>
          </p:nvPicPr>
          <p:blipFill>
            <a:blip r:embed="rId10" cstate="print"/>
            <a:srcRect/>
            <a:stretch>
              <a:fillRect/>
            </a:stretch>
          </p:blipFill>
          <p:spPr bwMode="auto">
            <a:xfrm>
              <a:off x="37163425" y="7987216"/>
              <a:ext cx="2969584" cy="1140240"/>
            </a:xfrm>
            <a:prstGeom prst="rect">
              <a:avLst/>
            </a:prstGeom>
            <a:noFill/>
            <a:ln w="9525">
              <a:noFill/>
              <a:miter lim="800000"/>
              <a:headEnd/>
              <a:tailEnd/>
            </a:ln>
          </p:spPr>
        </p:pic>
        <p:pic>
          <p:nvPicPr>
            <p:cNvPr id="2060" name="Picture 89"/>
            <p:cNvPicPr>
              <a:picLocks noChangeAspect="1" noChangeArrowheads="1"/>
            </p:cNvPicPr>
            <p:nvPr userDrawn="1"/>
          </p:nvPicPr>
          <p:blipFill>
            <a:blip r:embed="rId11" cstate="print"/>
            <a:srcRect/>
            <a:stretch>
              <a:fillRect/>
            </a:stretch>
          </p:blipFill>
          <p:spPr bwMode="auto">
            <a:xfrm>
              <a:off x="37458231" y="11709174"/>
              <a:ext cx="1482265" cy="825421"/>
            </a:xfrm>
            <a:prstGeom prst="rect">
              <a:avLst/>
            </a:prstGeom>
            <a:noFill/>
            <a:ln w="9525">
              <a:noFill/>
              <a:miter lim="800000"/>
              <a:headEnd/>
              <a:tailEnd/>
            </a:ln>
          </p:spPr>
        </p:pic>
        <p:grpSp>
          <p:nvGrpSpPr>
            <p:cNvPr id="2061" name="Group 90"/>
            <p:cNvGrpSpPr>
              <a:grpSpLocks/>
            </p:cNvGrpSpPr>
            <p:nvPr userDrawn="1"/>
          </p:nvGrpSpPr>
          <p:grpSpPr bwMode="auto">
            <a:xfrm>
              <a:off x="37163426" y="23152348"/>
              <a:ext cx="10354213" cy="1115850"/>
              <a:chOff x="31687960" y="29635357"/>
              <a:chExt cx="9771399" cy="1155811"/>
            </a:xfrm>
          </p:grpSpPr>
          <p:sp>
            <p:nvSpPr>
              <p:cNvPr id="93" name="Rounded Rectangle 92"/>
              <p:cNvSpPr/>
              <p:nvPr userDrawn="1"/>
            </p:nvSpPr>
            <p:spPr>
              <a:xfrm>
                <a:off x="31688119" y="29634499"/>
                <a:ext cx="9772331" cy="108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2063"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w="9525">
                <a:noFill/>
                <a:miter lim="800000"/>
                <a:headEnd/>
                <a:tailEnd/>
              </a:ln>
            </p:spPr>
          </p:pic>
          <p:sp>
            <p:nvSpPr>
              <p:cNvPr id="95" name="TextBox 66"/>
              <p:cNvSpPr txBox="1"/>
              <p:nvPr userDrawn="1"/>
            </p:nvSpPr>
            <p:spPr>
              <a:xfrm>
                <a:off x="32787537" y="29885390"/>
                <a:ext cx="8672912" cy="904852"/>
              </a:xfrm>
              <a:prstGeom prst="rect">
                <a:avLst/>
              </a:prstGeom>
              <a:noFill/>
              <a:ln>
                <a:noFill/>
              </a:ln>
            </p:spPr>
            <p:txBody>
              <a:bodyPr>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Facebook page.</a:t>
                </a:r>
                <a:br>
                  <a:rPr lang="en-US" sz="1400" dirty="0">
                    <a:solidFill>
                      <a:schemeClr val="tx2"/>
                    </a:solidFill>
                    <a:latin typeface="Trebuchet MS" pitchFamily="34" charset="0"/>
                  </a:rPr>
                </a:b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 </a:t>
                </a:r>
              </a:p>
            </p:txBody>
          </p:sp>
        </p:grpSp>
      </p:grpSp>
      <p:sp>
        <p:nvSpPr>
          <p:cNvPr id="60" name="TextBox 63"/>
          <p:cNvSpPr txBox="1"/>
          <p:nvPr userDrawn="1"/>
        </p:nvSpPr>
        <p:spPr>
          <a:xfrm>
            <a:off x="44589700" y="19861213"/>
            <a:ext cx="2443163" cy="862012"/>
          </a:xfrm>
          <a:prstGeom prst="rect">
            <a:avLst/>
          </a:prstGeom>
          <a:noFill/>
        </p:spPr>
        <p:txBody>
          <a:bodyPr wrap="none"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bg1"/>
                </a:solidFill>
              </a:rPr>
              <a:t>© 2015 PosterPresentations.com</a:t>
            </a:r>
          </a:p>
          <a:p>
            <a:pPr marL="173038" fontAlgn="auto">
              <a:spcBef>
                <a:spcPts val="0"/>
              </a:spcBef>
              <a:spcAft>
                <a:spcPts val="0"/>
              </a:spcAft>
              <a:defRPr/>
            </a:pPr>
            <a:r>
              <a:rPr lang="en-US" sz="1400" dirty="0">
                <a:solidFill>
                  <a:schemeClr val="bg1"/>
                </a:solidFill>
              </a:rPr>
              <a:t>2117 Fourth Street , Unit C        </a:t>
            </a:r>
          </a:p>
          <a:p>
            <a:pPr marL="173038" fontAlgn="auto">
              <a:spcBef>
                <a:spcPts val="0"/>
              </a:spcBef>
              <a:spcAft>
                <a:spcPts val="0"/>
              </a:spcAft>
              <a:defRPr/>
            </a:pPr>
            <a:r>
              <a:rPr lang="en-US" sz="1400" dirty="0">
                <a:solidFill>
                  <a:schemeClr val="bg1"/>
                </a:solidFill>
              </a:rPr>
              <a:t>Berkeley CA 94710</a:t>
            </a:r>
            <a:br>
              <a:rPr lang="en-US" sz="1400" dirty="0">
                <a:solidFill>
                  <a:schemeClr val="bg1"/>
                </a:solidFill>
              </a:rPr>
            </a:br>
            <a:r>
              <a:rPr lang="en-US" sz="1400" b="1" dirty="0">
                <a:solidFill>
                  <a:srgbClr val="FFFF00"/>
                </a:solidFill>
              </a:rPr>
              <a:t>posterpresenter@gmail.com</a:t>
            </a:r>
          </a:p>
        </p:txBody>
      </p:sp>
      <p:sp>
        <p:nvSpPr>
          <p:cNvPr id="61" name="Text Box 14"/>
          <p:cNvSpPr txBox="1">
            <a:spLocks noChangeArrowheads="1"/>
          </p:cNvSpPr>
          <p:nvPr userDrawn="1"/>
        </p:nvSpPr>
        <p:spPr bwMode="auto">
          <a:xfrm>
            <a:off x="819150" y="21488400"/>
            <a:ext cx="2514600" cy="288925"/>
          </a:xfrm>
          <a:prstGeom prst="rect">
            <a:avLst/>
          </a:prstGeom>
          <a:noFill/>
          <a:ln w="9525">
            <a:noFill/>
            <a:miter lim="800000"/>
            <a:headEnd/>
            <a:tailEnd/>
          </a:ln>
          <a:effectLst/>
        </p:spPr>
        <p:txBody>
          <a:bodyPr lIns="78225" tIns="39105" rIns="78225" bIns="39105">
            <a:spAutoFit/>
          </a:bodyPr>
          <a:lstStyle/>
          <a:p>
            <a:pPr defTabSz="3761915" eaLnBrk="0" fontAlgn="auto" hangingPunct="0">
              <a:lnSpc>
                <a:spcPct val="65000"/>
              </a:lnSpc>
              <a:spcBef>
                <a:spcPct val="50000"/>
              </a:spcBef>
              <a:spcAft>
                <a:spcPts val="0"/>
              </a:spcAft>
              <a:defRPr/>
            </a:pPr>
            <a:r>
              <a:rPr lang="en-US" sz="500" b="1" dirty="0">
                <a:solidFill>
                  <a:schemeClr val="bg1">
                    <a:lumMod val="75000"/>
                  </a:schemeClr>
                </a:solidFill>
                <a:cs typeface="+mn-cs"/>
              </a:rPr>
              <a:t>RESEARCH POSTER PRESENTATION DESIGN © 2015</a:t>
            </a:r>
          </a:p>
          <a:p>
            <a:pPr defTabSz="3761915" eaLnBrk="0" fontAlgn="auto" hangingPunct="0">
              <a:lnSpc>
                <a:spcPct val="65000"/>
              </a:lnSpc>
              <a:spcBef>
                <a:spcPct val="50000"/>
              </a:spcBef>
              <a:spcAft>
                <a:spcPts val="0"/>
              </a:spcAft>
              <a:defRPr/>
            </a:pPr>
            <a:r>
              <a:rPr lang="en-US" sz="900" b="1" dirty="0">
                <a:solidFill>
                  <a:schemeClr val="bg1">
                    <a:lumMod val="75000"/>
                  </a:schemeClr>
                </a:solidFill>
                <a:cs typeface="+mn-cs"/>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0788" rtl="0" eaLnBrk="0" fontAlgn="base" hangingPunct="0">
        <a:spcBef>
          <a:spcPct val="0"/>
        </a:spcBef>
        <a:spcAft>
          <a:spcPct val="0"/>
        </a:spcAft>
        <a:defRPr sz="7500" kern="1200">
          <a:solidFill>
            <a:schemeClr val="bg1"/>
          </a:solidFill>
          <a:latin typeface="Trebuchet MS" pitchFamily="34" charset="0"/>
          <a:ea typeface="+mj-ea"/>
          <a:cs typeface="+mj-cs"/>
        </a:defRPr>
      </a:lvl1pPr>
      <a:lvl2pPr algn="ctr" defTabSz="3760788" rtl="0" eaLnBrk="0" fontAlgn="base" hangingPunct="0">
        <a:spcBef>
          <a:spcPct val="0"/>
        </a:spcBef>
        <a:spcAft>
          <a:spcPct val="0"/>
        </a:spcAft>
        <a:defRPr sz="7500">
          <a:solidFill>
            <a:schemeClr val="bg1"/>
          </a:solidFill>
          <a:latin typeface="Trebuchet MS" pitchFamily="34" charset="0"/>
        </a:defRPr>
      </a:lvl2pPr>
      <a:lvl3pPr algn="ctr" defTabSz="3760788" rtl="0" eaLnBrk="0" fontAlgn="base" hangingPunct="0">
        <a:spcBef>
          <a:spcPct val="0"/>
        </a:spcBef>
        <a:spcAft>
          <a:spcPct val="0"/>
        </a:spcAft>
        <a:defRPr sz="7500">
          <a:solidFill>
            <a:schemeClr val="bg1"/>
          </a:solidFill>
          <a:latin typeface="Trebuchet MS" pitchFamily="34" charset="0"/>
        </a:defRPr>
      </a:lvl3pPr>
      <a:lvl4pPr algn="ctr" defTabSz="3760788" rtl="0" eaLnBrk="0" fontAlgn="base" hangingPunct="0">
        <a:spcBef>
          <a:spcPct val="0"/>
        </a:spcBef>
        <a:spcAft>
          <a:spcPct val="0"/>
        </a:spcAft>
        <a:defRPr sz="7500">
          <a:solidFill>
            <a:schemeClr val="bg1"/>
          </a:solidFill>
          <a:latin typeface="Trebuchet MS" pitchFamily="34" charset="0"/>
        </a:defRPr>
      </a:lvl4pPr>
      <a:lvl5pPr algn="ctr" defTabSz="3760788" rtl="0" eaLnBrk="0" fontAlgn="base" hangingPunct="0">
        <a:spcBef>
          <a:spcPct val="0"/>
        </a:spcBef>
        <a:spcAft>
          <a:spcPct val="0"/>
        </a:spcAft>
        <a:defRPr sz="7500">
          <a:solidFill>
            <a:schemeClr val="bg1"/>
          </a:solidFill>
          <a:latin typeface="Trebuchet MS" pitchFamily="34" charset="0"/>
        </a:defRPr>
      </a:lvl5pPr>
      <a:lvl6pPr marL="457200" algn="ctr" defTabSz="3760788" rtl="0" fontAlgn="base">
        <a:spcBef>
          <a:spcPct val="0"/>
        </a:spcBef>
        <a:spcAft>
          <a:spcPct val="0"/>
        </a:spcAft>
        <a:defRPr sz="7500">
          <a:solidFill>
            <a:schemeClr val="bg1"/>
          </a:solidFill>
          <a:latin typeface="Trebuchet MS" pitchFamily="34" charset="0"/>
        </a:defRPr>
      </a:lvl6pPr>
      <a:lvl7pPr marL="914400" algn="ctr" defTabSz="3760788" rtl="0" fontAlgn="base">
        <a:spcBef>
          <a:spcPct val="0"/>
        </a:spcBef>
        <a:spcAft>
          <a:spcPct val="0"/>
        </a:spcAft>
        <a:defRPr sz="7500">
          <a:solidFill>
            <a:schemeClr val="bg1"/>
          </a:solidFill>
          <a:latin typeface="Trebuchet MS" pitchFamily="34" charset="0"/>
        </a:defRPr>
      </a:lvl7pPr>
      <a:lvl8pPr marL="1371600" algn="ctr" defTabSz="3760788" rtl="0" fontAlgn="base">
        <a:spcBef>
          <a:spcPct val="0"/>
        </a:spcBef>
        <a:spcAft>
          <a:spcPct val="0"/>
        </a:spcAft>
        <a:defRPr sz="7500">
          <a:solidFill>
            <a:schemeClr val="bg1"/>
          </a:solidFill>
          <a:latin typeface="Trebuchet MS" pitchFamily="34" charset="0"/>
        </a:defRPr>
      </a:lvl8pPr>
      <a:lvl9pPr marL="1828800" algn="ctr" defTabSz="3760788" rtl="0" fontAlgn="base">
        <a:spcBef>
          <a:spcPct val="0"/>
        </a:spcBef>
        <a:spcAft>
          <a:spcPct val="0"/>
        </a:spcAft>
        <a:defRPr sz="7500">
          <a:solidFill>
            <a:schemeClr val="bg1"/>
          </a:solidFill>
          <a:latin typeface="Trebuchet MS" pitchFamily="34" charset="0"/>
        </a:defRPr>
      </a:lvl9pPr>
    </p:titleStyle>
    <p:bodyStyle>
      <a:lvl1pPr marL="1409700" indent="-1409700" algn="l" defTabSz="3760788" rtl="0" eaLnBrk="0" fontAlgn="base" hangingPunct="0">
        <a:spcBef>
          <a:spcPct val="20000"/>
        </a:spcBef>
        <a:spcAft>
          <a:spcPct val="0"/>
        </a:spcAft>
        <a:buFont typeface="Arial" charset="0"/>
        <a:buChar char="•"/>
        <a:defRPr sz="13200" kern="1200">
          <a:solidFill>
            <a:schemeClr val="tx1"/>
          </a:solidFill>
          <a:latin typeface="+mn-lt"/>
          <a:ea typeface="+mn-ea"/>
          <a:cs typeface="+mn-cs"/>
        </a:defRPr>
      </a:lvl1pPr>
      <a:lvl2pPr marL="3055938" indent="-1174750" algn="l" defTabSz="3760788" rtl="0" eaLnBrk="0" fontAlgn="base" hangingPunct="0">
        <a:spcBef>
          <a:spcPct val="20000"/>
        </a:spcBef>
        <a:spcAft>
          <a:spcPct val="0"/>
        </a:spcAft>
        <a:buFont typeface="Arial" charset="0"/>
        <a:buChar char="–"/>
        <a:defRPr sz="11600" kern="1200">
          <a:solidFill>
            <a:schemeClr val="tx1"/>
          </a:solidFill>
          <a:latin typeface="+mn-lt"/>
          <a:ea typeface="+mn-ea"/>
          <a:cs typeface="+mn-cs"/>
        </a:defRPr>
      </a:lvl2pPr>
      <a:lvl3pPr marL="4702175" indent="-939800" algn="l" defTabSz="3760788" rtl="0" eaLnBrk="0" fontAlgn="base" hangingPunct="0">
        <a:spcBef>
          <a:spcPct val="20000"/>
        </a:spcBef>
        <a:spcAft>
          <a:spcPct val="0"/>
        </a:spcAft>
        <a:buFont typeface="Arial" charset="0"/>
        <a:buChar char="•"/>
        <a:defRPr sz="9900" kern="1200">
          <a:solidFill>
            <a:schemeClr val="tx1"/>
          </a:solidFill>
          <a:latin typeface="+mn-lt"/>
          <a:ea typeface="+mn-ea"/>
          <a:cs typeface="+mn-cs"/>
        </a:defRPr>
      </a:lvl3pPr>
      <a:lvl4pPr marL="6581775" indent="-939800" algn="l" defTabSz="3760788" rtl="0" eaLnBrk="0" fontAlgn="base" hangingPunct="0">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eaLnBrk="0" fontAlgn="base" hangingPunct="0">
        <a:spcBef>
          <a:spcPct val="20000"/>
        </a:spcBef>
        <a:spcAft>
          <a:spcPct val="0"/>
        </a:spcAft>
        <a:buFont typeface="Arial"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7" name="Rectangle 33"/>
          <p:cNvSpPr>
            <a:spLocks noChangeArrowheads="1"/>
          </p:cNvSpPr>
          <p:nvPr/>
        </p:nvSpPr>
        <p:spPr bwMode="auto">
          <a:xfrm>
            <a:off x="474663" y="3679825"/>
            <a:ext cx="8278812" cy="17546638"/>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5" name="Rectangle 33"/>
          <p:cNvSpPr>
            <a:spLocks noChangeArrowheads="1"/>
          </p:cNvSpPr>
          <p:nvPr/>
        </p:nvSpPr>
        <p:spPr bwMode="auto">
          <a:xfrm>
            <a:off x="9148763" y="3679825"/>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6" name="Rectangle 33"/>
          <p:cNvSpPr>
            <a:spLocks noChangeArrowheads="1"/>
          </p:cNvSpPr>
          <p:nvPr userDrawn="1"/>
        </p:nvSpPr>
        <p:spPr bwMode="auto">
          <a:xfrm>
            <a:off x="35171063" y="3679825"/>
            <a:ext cx="8278812" cy="17546638"/>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9" name="Rectangle 33"/>
          <p:cNvSpPr>
            <a:spLocks noChangeArrowheads="1"/>
          </p:cNvSpPr>
          <p:nvPr userDrawn="1"/>
        </p:nvSpPr>
        <p:spPr bwMode="auto">
          <a:xfrm>
            <a:off x="17822863" y="3679825"/>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1" name="Rectangle 33"/>
          <p:cNvSpPr>
            <a:spLocks noChangeArrowheads="1"/>
          </p:cNvSpPr>
          <p:nvPr userDrawn="1"/>
        </p:nvSpPr>
        <p:spPr bwMode="auto">
          <a:xfrm>
            <a:off x="26496963" y="3679825"/>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2" name="Rectangle 33"/>
          <p:cNvSpPr>
            <a:spLocks noChangeArrowheads="1"/>
          </p:cNvSpPr>
          <p:nvPr userDrawn="1"/>
        </p:nvSpPr>
        <p:spPr bwMode="auto">
          <a:xfrm>
            <a:off x="9148763" y="12623800"/>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3" name="Rectangle 33"/>
          <p:cNvSpPr>
            <a:spLocks noChangeArrowheads="1"/>
          </p:cNvSpPr>
          <p:nvPr userDrawn="1"/>
        </p:nvSpPr>
        <p:spPr bwMode="auto">
          <a:xfrm>
            <a:off x="17822863" y="12623800"/>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9" name="Rectangle 33"/>
          <p:cNvSpPr>
            <a:spLocks noChangeArrowheads="1"/>
          </p:cNvSpPr>
          <p:nvPr userDrawn="1"/>
        </p:nvSpPr>
        <p:spPr bwMode="auto">
          <a:xfrm>
            <a:off x="26496963" y="12623800"/>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nvGrpSpPr>
          <p:cNvPr id="3084" name="Group 41"/>
          <p:cNvGrpSpPr>
            <a:grpSpLocks noChangeAspect="1"/>
          </p:cNvGrpSpPr>
          <p:nvPr userDrawn="1"/>
        </p:nvGrpSpPr>
        <p:grpSpPr bwMode="auto">
          <a:xfrm>
            <a:off x="-6886575" y="0"/>
            <a:ext cx="6608762" cy="21945600"/>
            <a:chOff x="-11220550" y="-1"/>
            <a:chExt cx="11014226" cy="27432000"/>
          </a:xfrm>
        </p:grpSpPr>
        <p:sp>
          <p:nvSpPr>
            <p:cNvPr id="43" name="Rectangle 42"/>
            <p:cNvSpPr/>
            <p:nvPr userDrawn="1"/>
          </p:nvSpPr>
          <p:spPr>
            <a:xfrm>
              <a:off x="-11215259" y="-1"/>
              <a:ext cx="11008935"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algn="ctr" defTabSz="1517650">
                <a:defRPr/>
              </a:pPr>
              <a:r>
                <a:rPr lang="en-US" sz="2000" b="1" dirty="0">
                  <a:solidFill>
                    <a:srgbClr val="FF0000"/>
                  </a:solidFill>
                  <a:latin typeface="Trebuchet MS" pitchFamily="34" charset="0"/>
                </a:rPr>
                <a:t>(—THIS SIDEBAR DOES NOT PRINT—)</a:t>
              </a:r>
            </a:p>
            <a:p>
              <a:pPr algn="ctr" defTabSz="1517650">
                <a:defRPr/>
              </a:pPr>
              <a:endParaRPr lang="en-US" sz="2000" b="1" dirty="0">
                <a:solidFill>
                  <a:schemeClr val="bg1"/>
                </a:solidFill>
                <a:latin typeface="Trebuchet MS" pitchFamily="34" charset="0"/>
              </a:endParaRPr>
            </a:p>
            <a:p>
              <a:pPr algn="ctr" defTabSz="1517650">
                <a:defRPr/>
              </a:pPr>
              <a:r>
                <a:rPr lang="en-US" sz="2800" b="1" dirty="0">
                  <a:solidFill>
                    <a:schemeClr val="bg1"/>
                  </a:solidFill>
                  <a:latin typeface="Trebuchet MS" pitchFamily="34" charset="0"/>
                </a:rPr>
                <a:t>DESIGN GUIDE</a:t>
              </a:r>
            </a:p>
            <a:p>
              <a:pPr algn="ctr" defTabSz="1517650">
                <a:defRPr/>
              </a:pPr>
              <a:r>
                <a:rPr lang="en-US" sz="1000" b="1" dirty="0">
                  <a:solidFill>
                    <a:srgbClr val="FFFFFF"/>
                  </a:solidFill>
                  <a:latin typeface="Trebuchet MS" pitchFamily="34" charset="0"/>
                </a:rPr>
                <a:t> </a:t>
              </a:r>
            </a:p>
            <a:p>
              <a:pPr defTabSz="1517650">
                <a:defRPr/>
              </a:pPr>
              <a:r>
                <a:rPr lang="en-US" sz="1800" dirty="0">
                  <a:solidFill>
                    <a:srgbClr val="FFFFFF"/>
                  </a:solidFill>
                  <a:latin typeface="Trebuchet MS" pitchFamily="34" charset="0"/>
                </a:rPr>
                <a:t>This PowerPoint 2007 template produces a 48”x96” presentation poster. You can use it to create your research poster and save valuable time placing titles, subtitles, text, and graphics. </a:t>
              </a:r>
            </a:p>
            <a:p>
              <a:pPr defTabSz="1517650">
                <a:defRPr/>
              </a:pPr>
              <a:r>
                <a:rPr lang="en-US" sz="1000" dirty="0">
                  <a:solidFill>
                    <a:srgbClr val="FFFFFF"/>
                  </a:solidFill>
                  <a:latin typeface="Trebuchet MS" pitchFamily="34" charset="0"/>
                </a:rPr>
                <a:t> </a:t>
              </a:r>
            </a:p>
            <a:p>
              <a:pPr defTabSz="1517650">
                <a:defRPr/>
              </a:pPr>
              <a:r>
                <a:rPr lang="en-US" sz="1800" dirty="0">
                  <a:solidFill>
                    <a:srgbClr val="FFFFFF"/>
                  </a:solidFill>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1517650">
                <a:defRPr/>
              </a:pPr>
              <a:r>
                <a:rPr lang="en-US" sz="1000" dirty="0">
                  <a:solidFill>
                    <a:srgbClr val="FFFFFF"/>
                  </a:solidFill>
                  <a:latin typeface="Trebuchet MS" pitchFamily="34" charset="0"/>
                </a:rPr>
                <a:t> </a:t>
              </a:r>
            </a:p>
            <a:p>
              <a:pPr defTabSz="1517650">
                <a:defRPr/>
              </a:pPr>
              <a:r>
                <a:rPr lang="en-US" sz="1800" dirty="0">
                  <a:solidFill>
                    <a:schemeClr val="bg1"/>
                  </a:solidFill>
                  <a:latin typeface="Trebuchet MS" pitchFamily="34" charset="0"/>
                </a:rPr>
                <a:t>When you are ready to  print your poster, go online to PosterPresentations.com</a:t>
              </a:r>
              <a:br>
                <a:rPr lang="en-US" sz="1800" dirty="0">
                  <a:solidFill>
                    <a:schemeClr val="bg1"/>
                  </a:solidFill>
                  <a:latin typeface="Trebuchet MS" pitchFamily="34" charset="0"/>
                </a:rPr>
              </a:br>
              <a:r>
                <a:rPr lang="en-US" sz="1000" dirty="0">
                  <a:solidFill>
                    <a:schemeClr val="bg1"/>
                  </a:solidFill>
                  <a:latin typeface="Trebuchet MS" pitchFamily="34" charset="0"/>
                </a:rPr>
                <a:t> </a:t>
              </a:r>
            </a:p>
            <a:p>
              <a:pPr defTabSz="1517650">
                <a:defRPr/>
              </a:pPr>
              <a:r>
                <a:rPr lang="en-US" sz="1800" dirty="0">
                  <a:solidFill>
                    <a:schemeClr val="bg1"/>
                  </a:solidFill>
                  <a:latin typeface="Trebuchet MS" pitchFamily="34" charset="0"/>
                </a:rPr>
                <a:t>Need assistance? Call us at </a:t>
              </a:r>
              <a:r>
                <a:rPr lang="en-US" sz="1800" dirty="0">
                  <a:solidFill>
                    <a:srgbClr val="FFC000"/>
                  </a:solidFill>
                  <a:latin typeface="Trebuchet MS" pitchFamily="34" charset="0"/>
                </a:rPr>
                <a:t>1.510.649.3001</a:t>
              </a:r>
            </a:p>
            <a:p>
              <a:pPr defTabSz="1517650">
                <a:defRPr/>
              </a:pPr>
              <a:r>
                <a:rPr lang="en-US" sz="1000" b="1" dirty="0">
                  <a:solidFill>
                    <a:srgbClr val="FFFF00"/>
                  </a:solidFill>
                  <a:latin typeface="Trebuchet MS" pitchFamily="34" charset="0"/>
                </a:rPr>
                <a:t> </a:t>
              </a: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defTabSz="1517650">
                <a:defRPr/>
              </a:pPr>
              <a:endParaRPr lang="en-US" sz="1000" b="1" dirty="0">
                <a:solidFill>
                  <a:srgbClr val="FFFF00"/>
                </a:solidFill>
                <a:latin typeface="Trebuchet MS" pitchFamily="34" charset="0"/>
              </a:endParaRPr>
            </a:p>
            <a:p>
              <a:pPr algn="ctr" defTabSz="1517650">
                <a:defRPr/>
              </a:pPr>
              <a:endParaRPr lang="en-US" sz="1600" b="1" dirty="0">
                <a:solidFill>
                  <a:schemeClr val="bg1"/>
                </a:solidFill>
                <a:latin typeface="Trebuchet MS" pitchFamily="34" charset="0"/>
              </a:endParaRPr>
            </a:p>
            <a:p>
              <a:pPr algn="ctr" defTabSz="1517650">
                <a:defRPr/>
              </a:pPr>
              <a:r>
                <a:rPr lang="en-US" sz="2800" b="1" dirty="0">
                  <a:solidFill>
                    <a:schemeClr val="bg1"/>
                  </a:solidFill>
                  <a:latin typeface="Trebuchet MS" pitchFamily="34" charset="0"/>
                </a:rPr>
                <a:t>QUICK START</a:t>
              </a:r>
            </a:p>
            <a:p>
              <a:pPr algn="ctr" defTabSz="1517650">
                <a:defRPr/>
              </a:pPr>
              <a:r>
                <a:rPr lang="en-US" sz="1000" b="1" dirty="0">
                  <a:solidFill>
                    <a:schemeClr val="bg1"/>
                  </a:solidFill>
                  <a:latin typeface="Trebuchet MS" pitchFamily="34" charset="0"/>
                </a:rPr>
                <a:t> </a:t>
              </a:r>
            </a:p>
            <a:p>
              <a:pPr algn="ctr" defTabSz="1517650">
                <a:defRPr/>
              </a:pPr>
              <a:r>
                <a:rPr lang="en-US" sz="2000" b="1" dirty="0">
                  <a:solidFill>
                    <a:srgbClr val="FFC000"/>
                  </a:solidFill>
                  <a:latin typeface="Trebuchet MS" pitchFamily="34" charset="0"/>
                </a:rPr>
                <a:t>Zoom in and out</a:t>
              </a:r>
            </a:p>
            <a:p>
              <a:pPr defTabSz="1517650">
                <a:defRPr/>
              </a:pPr>
              <a:r>
                <a:rPr lang="en-US" sz="1600" dirty="0">
                  <a:solidFill>
                    <a:srgbClr val="BFBFBF"/>
                  </a:solidFill>
                  <a:latin typeface="Trebuchet MS" pitchFamily="34" charset="0"/>
                </a:rPr>
                <a:t>As you work on your poster zoom in and out to the level that is more comfortable to you. Go to VIEW &gt; ZOOM.</a:t>
              </a:r>
            </a:p>
            <a:p>
              <a:pPr defTabSz="1517650">
                <a:defRPr/>
              </a:pPr>
              <a:endParaRPr lang="en-US" sz="1800" dirty="0">
                <a:solidFill>
                  <a:schemeClr val="bg1"/>
                </a:solidFill>
                <a:latin typeface="Trebuchet MS" pitchFamily="34" charset="0"/>
              </a:endParaRPr>
            </a:p>
            <a:p>
              <a:pPr algn="ctr" defTabSz="1517650">
                <a:defRPr/>
              </a:pPr>
              <a:r>
                <a:rPr lang="en-US" sz="2000" b="1" dirty="0">
                  <a:solidFill>
                    <a:srgbClr val="FFC000"/>
                  </a:solidFill>
                  <a:latin typeface="Trebuchet MS" pitchFamily="34" charset="0"/>
                </a:rPr>
                <a:t>Title, Authors, and Affiliations</a:t>
              </a:r>
            </a:p>
            <a:p>
              <a:pPr defTabSz="1517650">
                <a:defRPr/>
              </a:pPr>
              <a:r>
                <a:rPr lang="en-US" sz="1600" dirty="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a:defRPr/>
              </a:pPr>
              <a:r>
                <a:rPr lang="en-US" sz="1000" dirty="0">
                  <a:solidFill>
                    <a:srgbClr val="BFBFBF"/>
                  </a:solidFill>
                  <a:latin typeface="Trebuchet MS" pitchFamily="34" charset="0"/>
                </a:rPr>
                <a:t> </a:t>
              </a:r>
            </a:p>
            <a:p>
              <a:pPr defTabSz="1517650">
                <a:defRPr/>
              </a:pPr>
              <a:r>
                <a:rPr lang="en-US" sz="1600" b="1" dirty="0">
                  <a:solidFill>
                    <a:srgbClr val="FFC000"/>
                  </a:solidFill>
                  <a:latin typeface="Trebuchet MS" pitchFamily="34" charset="0"/>
                </a:rPr>
                <a:t>TIP: </a:t>
              </a:r>
              <a:r>
                <a:rPr lang="en-US" sz="1600" dirty="0">
                  <a:solidFill>
                    <a:srgbClr val="BFBFBF"/>
                  </a:solidFill>
                  <a:latin typeface="Trebuchet MS" pitchFamily="34" charset="0"/>
                </a:rPr>
                <a:t>The font size of your title should be bigger than your name(s) and institution name(s).</a:t>
              </a:r>
            </a:p>
            <a:p>
              <a:pPr defTabSz="1517650">
                <a:defRPr/>
              </a:pPr>
              <a:endParaRPr lang="en-US" sz="1600" dirty="0">
                <a:solidFill>
                  <a:srgbClr val="BFBFBF"/>
                </a:solidFill>
                <a:latin typeface="Trebuchet MS" pitchFamily="34" charset="0"/>
              </a:endParaRPr>
            </a:p>
            <a:p>
              <a:pPr defTabSz="1517650">
                <a:defRPr/>
              </a:pPr>
              <a:endParaRPr lang="en-US" sz="1600" dirty="0">
                <a:solidFill>
                  <a:srgbClr val="BFBFBF"/>
                </a:solidFill>
                <a:latin typeface="Trebuchet MS" pitchFamily="34" charset="0"/>
              </a:endParaRPr>
            </a:p>
            <a:p>
              <a:pPr defTabSz="1517650">
                <a:defRPr/>
              </a:pPr>
              <a:r>
                <a:rPr lang="en-US" sz="1800" b="1" dirty="0">
                  <a:solidFill>
                    <a:schemeClr val="bg1"/>
                  </a:solidFill>
                  <a:latin typeface="Trebuchet MS" pitchFamily="34" charset="0"/>
                </a:rPr>
                <a:t/>
              </a:r>
              <a:br>
                <a:rPr lang="en-US" sz="1800" b="1" dirty="0">
                  <a:solidFill>
                    <a:schemeClr val="bg1"/>
                  </a:solidFill>
                  <a:latin typeface="Trebuchet MS" pitchFamily="34" charset="0"/>
                </a:rPr>
              </a:br>
              <a:endParaRPr lang="en-US" sz="1800" b="1" dirty="0">
                <a:solidFill>
                  <a:schemeClr val="bg1"/>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r>
                <a:rPr lang="en-US" sz="2000" b="1" dirty="0">
                  <a:solidFill>
                    <a:srgbClr val="FFC000"/>
                  </a:solidFill>
                  <a:latin typeface="Trebuchet MS" pitchFamily="34" charset="0"/>
                </a:rPr>
                <a:t>Adding Logos / Seals</a:t>
              </a:r>
            </a:p>
            <a:p>
              <a:pPr defTabSz="1517650">
                <a:defRPr/>
              </a:pPr>
              <a:r>
                <a:rPr lang="en-US" sz="1600" dirty="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a:defRPr/>
              </a:pPr>
              <a:endParaRPr lang="en-US" sz="1000" dirty="0">
                <a:solidFill>
                  <a:srgbClr val="BFBFBF"/>
                </a:solidFill>
                <a:latin typeface="Trebuchet MS" pitchFamily="34" charset="0"/>
              </a:endParaRPr>
            </a:p>
            <a:p>
              <a:pPr defTabSz="1517650">
                <a:defRPr/>
              </a:pPr>
              <a:r>
                <a:rPr lang="en-US" sz="1600" b="1" dirty="0">
                  <a:solidFill>
                    <a:srgbClr val="FFC000"/>
                  </a:solidFill>
                  <a:latin typeface="Trebuchet MS" pitchFamily="34" charset="0"/>
                </a:rPr>
                <a:t>TIP: </a:t>
              </a:r>
              <a:r>
                <a:rPr lang="en-US" sz="1600" dirty="0">
                  <a:solidFill>
                    <a:srgbClr val="BFBFBF"/>
                  </a:solidFill>
                  <a:latin typeface="Trebuchet MS" pitchFamily="34" charset="0"/>
                </a:rPr>
                <a:t>See if your company’s logo is available on our free poster templates page.</a:t>
              </a:r>
            </a:p>
            <a:p>
              <a:pPr defTabSz="1517650">
                <a:defRPr/>
              </a:pPr>
              <a:endParaRPr lang="en-US" sz="1600" dirty="0">
                <a:solidFill>
                  <a:srgbClr val="FFFFFF"/>
                </a:solidFill>
                <a:latin typeface="Trebuchet MS" pitchFamily="34" charset="0"/>
              </a:endParaRPr>
            </a:p>
            <a:p>
              <a:pPr algn="ctr" defTabSz="1517650">
                <a:defRPr/>
              </a:pPr>
              <a:r>
                <a:rPr lang="en-US" sz="2000" b="1" dirty="0">
                  <a:solidFill>
                    <a:srgbClr val="FFC000"/>
                  </a:solidFill>
                  <a:latin typeface="Trebuchet MS" pitchFamily="34" charset="0"/>
                </a:rPr>
                <a:t>Photographs / Graphics</a:t>
              </a:r>
            </a:p>
            <a:p>
              <a:pPr defTabSz="1517650">
                <a:defRPr/>
              </a:pPr>
              <a:r>
                <a:rPr lang="en-US" sz="1600" dirty="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a:defRPr/>
              </a:pPr>
              <a:endParaRPr lang="en-US" sz="1600" dirty="0">
                <a:solidFill>
                  <a:srgbClr val="FFFFFF"/>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endParaRPr lang="en-US" sz="1800" b="1" dirty="0">
                <a:solidFill>
                  <a:srgbClr val="FFC000"/>
                </a:solidFill>
                <a:latin typeface="Trebuchet MS" pitchFamily="34" charset="0"/>
              </a:endParaRPr>
            </a:p>
            <a:p>
              <a:pPr algn="ctr" defTabSz="1517650">
                <a:defRPr/>
              </a:pPr>
              <a:r>
                <a:rPr lang="en-US" sz="2000" b="1" dirty="0">
                  <a:solidFill>
                    <a:srgbClr val="FFC000"/>
                  </a:solidFill>
                  <a:latin typeface="Trebuchet MS" pitchFamily="34" charset="0"/>
                </a:rPr>
                <a:t>Image Quality Check</a:t>
              </a:r>
            </a:p>
            <a:p>
              <a:pPr defTabSz="1517650">
                <a:defRPr/>
              </a:pPr>
              <a:r>
                <a:rPr lang="en-US" sz="1600" dirty="0">
                  <a:solidFill>
                    <a:srgbClr val="BFBFBF"/>
                  </a:solidFill>
                  <a:latin typeface="Trebuchet MS" pitchFamily="34" charset="0"/>
                </a:rPr>
                <a:t>Zoom in and look at your images at 100% magnification. If they look good they will print well. </a:t>
              </a:r>
              <a:endParaRPr lang="en-US" sz="1800" dirty="0">
                <a:solidFill>
                  <a:srgbClr val="FFFFFF"/>
                </a:solidFill>
                <a:latin typeface="Trebuchet MS" pitchFamily="34" charset="0"/>
              </a:endParaRPr>
            </a:p>
          </p:txBody>
        </p:sp>
        <p:cxnSp>
          <p:nvCxnSpPr>
            <p:cNvPr id="44" name="Straight Connector 43"/>
            <p:cNvCxnSpPr/>
            <p:nvPr userDrawn="1"/>
          </p:nvCxnSpPr>
          <p:spPr>
            <a:xfrm>
              <a:off x="-11220550" y="6609953"/>
              <a:ext cx="11000998" cy="396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098" name="Picture 44"/>
            <p:cNvPicPr>
              <a:picLocks noChangeAspect="1"/>
            </p:cNvPicPr>
            <p:nvPr userDrawn="1"/>
          </p:nvPicPr>
          <p:blipFill>
            <a:blip r:embed="rId3" cstate="print"/>
            <a:srcRect/>
            <a:stretch>
              <a:fillRect/>
            </a:stretch>
          </p:blipFill>
          <p:spPr bwMode="auto">
            <a:xfrm>
              <a:off x="-10852997" y="8198113"/>
              <a:ext cx="1597665" cy="1001614"/>
            </a:xfrm>
            <a:prstGeom prst="rect">
              <a:avLst/>
            </a:prstGeom>
            <a:noFill/>
            <a:ln w="9525">
              <a:noFill/>
              <a:miter lim="800000"/>
              <a:headEnd/>
              <a:tailEnd/>
            </a:ln>
          </p:spPr>
        </p:pic>
        <p:pic>
          <p:nvPicPr>
            <p:cNvPr id="3099" name="Picture 45"/>
            <p:cNvPicPr>
              <a:picLocks noChangeAspect="1"/>
            </p:cNvPicPr>
            <p:nvPr userDrawn="1"/>
          </p:nvPicPr>
          <p:blipFill>
            <a:blip r:embed="rId4" cstate="print"/>
            <a:srcRect/>
            <a:stretch>
              <a:fillRect/>
            </a:stretch>
          </p:blipFill>
          <p:spPr bwMode="auto">
            <a:xfrm>
              <a:off x="-10801330" y="12785855"/>
              <a:ext cx="9986807" cy="877998"/>
            </a:xfrm>
            <a:prstGeom prst="rect">
              <a:avLst/>
            </a:prstGeom>
            <a:noFill/>
            <a:ln w="9525">
              <a:noFill/>
              <a:miter lim="800000"/>
              <a:headEnd/>
              <a:tailEnd/>
            </a:ln>
          </p:spPr>
        </p:pic>
        <p:grpSp>
          <p:nvGrpSpPr>
            <p:cNvPr id="3100" name="Group 46"/>
            <p:cNvGrpSpPr>
              <a:grpSpLocks/>
            </p:cNvGrpSpPr>
            <p:nvPr userDrawn="1"/>
          </p:nvGrpSpPr>
          <p:grpSpPr bwMode="auto">
            <a:xfrm>
              <a:off x="-9918368" y="19973444"/>
              <a:ext cx="7631078" cy="1987426"/>
              <a:chOff x="-4550327" y="11384063"/>
              <a:chExt cx="3516822" cy="1095728"/>
            </a:xfrm>
          </p:grpSpPr>
          <p:grpSp>
            <p:nvGrpSpPr>
              <p:cNvPr id="3106" name="Group 52"/>
              <p:cNvGrpSpPr>
                <a:grpSpLocks/>
              </p:cNvGrpSpPr>
              <p:nvPr userDrawn="1"/>
            </p:nvGrpSpPr>
            <p:grpSpPr bwMode="auto">
              <a:xfrm>
                <a:off x="-2817357" y="11384115"/>
                <a:ext cx="624373" cy="894738"/>
                <a:chOff x="-4000962" y="11580582"/>
                <a:chExt cx="779266" cy="1282149"/>
              </a:xfrm>
            </p:grpSpPr>
            <p:pic>
              <p:nvPicPr>
                <p:cNvPr id="3112" name="Picture 58"/>
                <p:cNvPicPr>
                  <a:picLocks noChangeAspect="1"/>
                </p:cNvPicPr>
                <p:nvPr userDrawn="1"/>
              </p:nvPicPr>
              <p:blipFill>
                <a:blip r:embed="rId5" cstate="print"/>
                <a:srcRect/>
                <a:stretch>
                  <a:fillRect/>
                </a:stretch>
              </p:blipFill>
              <p:spPr bwMode="auto">
                <a:xfrm>
                  <a:off x="-3990424" y="11580582"/>
                  <a:ext cx="768728" cy="1090753"/>
                </a:xfrm>
                <a:prstGeom prst="rect">
                  <a:avLst/>
                </a:prstGeom>
                <a:noFill/>
                <a:ln w="9525">
                  <a:noFill/>
                  <a:miter lim="800000"/>
                  <a:headEnd/>
                  <a:tailEnd/>
                </a:ln>
              </p:spPr>
            </p:pic>
            <p:sp>
              <p:nvSpPr>
                <p:cNvPr id="60" name="TextBox 56"/>
                <p:cNvSpPr txBox="1"/>
                <p:nvPr userDrawn="1"/>
              </p:nvSpPr>
              <p:spPr>
                <a:xfrm>
                  <a:off x="-4001660" y="12619368"/>
                  <a:ext cx="776111" cy="243003"/>
                </a:xfrm>
                <a:prstGeom prst="rect">
                  <a:avLst/>
                </a:prstGeom>
                <a:solidFill>
                  <a:schemeClr val="accent1"/>
                </a:solidFill>
                <a:ln>
                  <a:noFill/>
                </a:ln>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b="1" dirty="0"/>
                    <a:t>ORIGINAL</a:t>
                  </a:r>
                </a:p>
              </p:txBody>
            </p:sp>
          </p:grpSp>
          <p:grpSp>
            <p:nvGrpSpPr>
              <p:cNvPr id="3107" name="Group 53"/>
              <p:cNvGrpSpPr>
                <a:grpSpLocks/>
              </p:cNvGrpSpPr>
              <p:nvPr userDrawn="1"/>
            </p:nvGrpSpPr>
            <p:grpSpPr bwMode="auto">
              <a:xfrm>
                <a:off x="-2067022" y="11384063"/>
                <a:ext cx="1033517" cy="907666"/>
                <a:chOff x="-2968273" y="11644275"/>
                <a:chExt cx="1420279" cy="1247336"/>
              </a:xfrm>
            </p:grpSpPr>
            <p:pic>
              <p:nvPicPr>
                <p:cNvPr id="3110" name="Picture 56"/>
                <p:cNvPicPr>
                  <a:picLocks noChangeAspect="1"/>
                </p:cNvPicPr>
                <p:nvPr userDrawn="1"/>
              </p:nvPicPr>
              <p:blipFill>
                <a:blip r:embed="rId5" cstate="print"/>
                <a:srcRect/>
                <a:stretch>
                  <a:fillRect/>
                </a:stretch>
              </p:blipFill>
              <p:spPr bwMode="auto">
                <a:xfrm>
                  <a:off x="-2968273" y="11644275"/>
                  <a:ext cx="1420279" cy="1029695"/>
                </a:xfrm>
                <a:prstGeom prst="rect">
                  <a:avLst/>
                </a:prstGeom>
                <a:noFill/>
                <a:ln w="9525">
                  <a:noFill/>
                  <a:miter lim="800000"/>
                  <a:headEnd/>
                  <a:tailEnd/>
                </a:ln>
              </p:spPr>
            </p:pic>
            <p:sp>
              <p:nvSpPr>
                <p:cNvPr id="58" name="TextBox 54"/>
                <p:cNvSpPr txBox="1"/>
                <p:nvPr userDrawn="1"/>
              </p:nvSpPr>
              <p:spPr>
                <a:xfrm>
                  <a:off x="-2969677" y="12619485"/>
                  <a:ext cx="1420902" cy="272127"/>
                </a:xfrm>
                <a:prstGeom prst="rect">
                  <a:avLst/>
                </a:prstGeom>
                <a:solidFill>
                  <a:srgbClr val="FF0000"/>
                </a:solid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chemeClr val="bg1"/>
                      </a:solidFill>
                    </a:rPr>
                    <a:t>DISTORTED</a:t>
                  </a:r>
                  <a:endParaRPr lang="en-US" sz="700" b="1" dirty="0">
                    <a:solidFill>
                      <a:schemeClr val="bg1"/>
                    </a:solidFill>
                  </a:endParaRPr>
                </a:p>
              </p:txBody>
            </p:sp>
          </p:grpSp>
          <p:pic>
            <p:nvPicPr>
              <p:cNvPr id="3108" name="Picture 54"/>
              <p:cNvPicPr>
                <a:picLocks noChangeAspect="1"/>
              </p:cNvPicPr>
              <p:nvPr userDrawn="1"/>
            </p:nvPicPr>
            <p:blipFill>
              <a:blip r:embed="rId6" cstate="print"/>
              <a:srcRect/>
              <a:stretch>
                <a:fillRect/>
              </a:stretch>
            </p:blipFill>
            <p:spPr bwMode="auto">
              <a:xfrm>
                <a:off x="-4550327" y="11384088"/>
                <a:ext cx="1098742" cy="847761"/>
              </a:xfrm>
              <a:prstGeom prst="rect">
                <a:avLst/>
              </a:prstGeom>
              <a:noFill/>
              <a:ln w="9525">
                <a:noFill/>
                <a:miter lim="800000"/>
                <a:headEnd/>
                <a:tailEnd/>
              </a:ln>
            </p:spPr>
          </p:pic>
          <p:sp>
            <p:nvSpPr>
              <p:cNvPr id="56" name="TextBox 52"/>
              <p:cNvSpPr txBox="1"/>
              <p:nvPr userDrawn="1"/>
            </p:nvSpPr>
            <p:spPr>
              <a:xfrm>
                <a:off x="-4505433" y="12281883"/>
                <a:ext cx="1035190" cy="198023"/>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dirty="0">
                    <a:solidFill>
                      <a:schemeClr val="bg1"/>
                    </a:solidFill>
                  </a:rPr>
                  <a:t>Corner handles</a:t>
                </a:r>
              </a:p>
            </p:txBody>
          </p:sp>
        </p:grpSp>
        <p:grpSp>
          <p:nvGrpSpPr>
            <p:cNvPr id="3101" name="Group 47"/>
            <p:cNvGrpSpPr>
              <a:grpSpLocks/>
            </p:cNvGrpSpPr>
            <p:nvPr userDrawn="1"/>
          </p:nvGrpSpPr>
          <p:grpSpPr bwMode="auto">
            <a:xfrm>
              <a:off x="-9816361" y="23859606"/>
              <a:ext cx="7832477" cy="2027099"/>
              <a:chOff x="-4525041" y="13501739"/>
              <a:chExt cx="3609638" cy="1117602"/>
            </a:xfrm>
          </p:grpSpPr>
          <p:pic>
            <p:nvPicPr>
              <p:cNvPr id="3102" name="Picture 48"/>
              <p:cNvPicPr>
                <a:picLocks noChangeAspect="1" noChangeArrowheads="1"/>
              </p:cNvPicPr>
              <p:nvPr userDrawn="1"/>
            </p:nvPicPr>
            <p:blipFill>
              <a:blip r:embed="rId7" cstate="print"/>
              <a:srcRect/>
              <a:stretch>
                <a:fillRect/>
              </a:stretch>
            </p:blipFill>
            <p:spPr bwMode="auto">
              <a:xfrm>
                <a:off x="-4276681" y="13651779"/>
                <a:ext cx="1512652" cy="772700"/>
              </a:xfrm>
              <a:prstGeom prst="rect">
                <a:avLst/>
              </a:prstGeom>
              <a:noFill/>
              <a:ln w="9525">
                <a:noFill/>
                <a:miter lim="800000"/>
                <a:headEnd/>
                <a:tailEnd/>
              </a:ln>
            </p:spPr>
          </p:pic>
          <p:pic>
            <p:nvPicPr>
              <p:cNvPr id="3103" name="Picture 49"/>
              <p:cNvPicPr>
                <a:picLocks noChangeAspect="1" noChangeArrowheads="1"/>
              </p:cNvPicPr>
              <p:nvPr userDrawn="1"/>
            </p:nvPicPr>
            <p:blipFill>
              <a:blip r:embed="rId8" cstate="print"/>
              <a:srcRect/>
              <a:stretch>
                <a:fillRect/>
              </a:stretch>
            </p:blipFill>
            <p:spPr bwMode="auto">
              <a:xfrm>
                <a:off x="-2693844" y="13651779"/>
                <a:ext cx="1512652" cy="772700"/>
              </a:xfrm>
              <a:prstGeom prst="rect">
                <a:avLst/>
              </a:prstGeom>
              <a:noFill/>
              <a:ln w="9525">
                <a:noFill/>
                <a:miter lim="800000"/>
                <a:headEnd/>
                <a:tailEnd/>
              </a:ln>
            </p:spPr>
          </p:pic>
          <p:sp>
            <p:nvSpPr>
              <p:cNvPr id="51" name="TextBox 47"/>
              <p:cNvSpPr txBox="1"/>
              <p:nvPr userDrawn="1"/>
            </p:nvSpPr>
            <p:spPr>
              <a:xfrm rot="16200000">
                <a:off x="-5017996" y="13995302"/>
                <a:ext cx="1117022" cy="130466"/>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100" dirty="0">
                    <a:solidFill>
                      <a:srgbClr val="92D050"/>
                    </a:solidFill>
                  </a:rPr>
                  <a:t>Good </a:t>
                </a:r>
                <a:r>
                  <a:rPr lang="en-US" sz="1100" dirty="0">
                    <a:solidFill>
                      <a:schemeClr val="bg1"/>
                    </a:solidFill>
                  </a:rPr>
                  <a:t>printing quality</a:t>
                </a:r>
              </a:p>
            </p:txBody>
          </p:sp>
          <p:sp>
            <p:nvSpPr>
              <p:cNvPr id="52" name="TextBox 48"/>
              <p:cNvSpPr txBox="1"/>
              <p:nvPr userDrawn="1"/>
            </p:nvSpPr>
            <p:spPr>
              <a:xfrm rot="16200000">
                <a:off x="-1544808" y="13989816"/>
                <a:ext cx="1117022" cy="141439"/>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dirty="0">
                    <a:solidFill>
                      <a:srgbClr val="FF0000"/>
                    </a:solidFill>
                  </a:rPr>
                  <a:t>Bad </a:t>
                </a:r>
                <a:r>
                  <a:rPr lang="en-US" sz="1200" dirty="0">
                    <a:solidFill>
                      <a:schemeClr val="bg1"/>
                    </a:solidFill>
                  </a:rPr>
                  <a:t>printing quality</a:t>
                </a:r>
              </a:p>
            </p:txBody>
          </p:sp>
        </p:grpSp>
      </p:grpSp>
      <p:grpSp>
        <p:nvGrpSpPr>
          <p:cNvPr id="3085" name="Group 60"/>
          <p:cNvGrpSpPr>
            <a:grpSpLocks noChangeAspect="1"/>
          </p:cNvGrpSpPr>
          <p:nvPr userDrawn="1"/>
        </p:nvGrpSpPr>
        <p:grpSpPr bwMode="auto">
          <a:xfrm>
            <a:off x="44323000" y="11113"/>
            <a:ext cx="6632575" cy="21934487"/>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2820988">
                <a:defRPr/>
              </a:pPr>
              <a:r>
                <a:rPr lang="en-US" sz="3200" b="1" dirty="0">
                  <a:solidFill>
                    <a:schemeClr val="bg1"/>
                  </a:solidFill>
                  <a:latin typeface="Trebuchet MS" pitchFamily="34" charset="0"/>
                </a:rPr>
                <a:t>QUICK START (cont.)</a:t>
              </a:r>
            </a:p>
            <a:p>
              <a:pPr algn="ctr" defTabSz="2820988">
                <a:defRPr/>
              </a:pPr>
              <a:endParaRPr lang="en-US" sz="2800" b="1" dirty="0">
                <a:solidFill>
                  <a:schemeClr val="bg1"/>
                </a:solidFill>
                <a:latin typeface="Trebuchet MS" pitchFamily="34" charset="0"/>
              </a:endParaRPr>
            </a:p>
            <a:p>
              <a:pPr algn="ctr" defTabSz="2820988">
                <a:defRPr/>
              </a:pPr>
              <a:r>
                <a:rPr lang="en-US" sz="2000" b="1" dirty="0">
                  <a:solidFill>
                    <a:srgbClr val="FFC000"/>
                  </a:solidFill>
                  <a:latin typeface="Trebuchet MS" pitchFamily="34" charset="0"/>
                </a:rPr>
                <a:t>How to change the template color theme</a:t>
              </a:r>
            </a:p>
            <a:p>
              <a:pPr marL="0" lvl="2" indent="0" defTabSz="2820988">
                <a:defRPr/>
              </a:pPr>
              <a:r>
                <a:rPr lang="en-US" sz="1600" dirty="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a:p>
              <a:pPr defTabSz="2820988">
                <a:defRPr/>
              </a:pPr>
              <a:r>
                <a:rPr lang="en-US" sz="1600" dirty="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add Text</a:t>
              </a:r>
            </a:p>
            <a:p>
              <a:pPr marL="0" lvl="2" indent="0" defTabSz="2820988">
                <a:defRPr/>
              </a:pPr>
              <a:r>
                <a:rPr lang="en-US" sz="1600" dirty="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defTabSz="2820988">
                <a:defRPr/>
              </a:pPr>
              <a:endParaRPr lang="en-US" sz="1600" dirty="0">
                <a:solidFill>
                  <a:srgbClr val="BFBFBF"/>
                </a:solidFill>
                <a:latin typeface="Trebuchet MS" pitchFamily="34" charset="0"/>
              </a:endParaRPr>
            </a:p>
            <a:p>
              <a:pPr algn="ctr" defTabSz="2820988">
                <a:defRPr/>
              </a:pPr>
              <a:r>
                <a:rPr lang="en-US" sz="1600" dirty="0">
                  <a:solidFill>
                    <a:srgbClr val="BFBFBF"/>
                  </a:solidFill>
                  <a:latin typeface="Trebuchet MS" pitchFamily="34" charset="0"/>
                </a:rPr>
                <a:t> </a:t>
              </a:r>
              <a:r>
                <a:rPr lang="en-US" sz="2000" b="1" dirty="0">
                  <a:solidFill>
                    <a:srgbClr val="FFC000"/>
                  </a:solidFill>
                  <a:latin typeface="Trebuchet MS" pitchFamily="34" charset="0"/>
                </a:rPr>
                <a:t>Text size</a:t>
              </a:r>
            </a:p>
            <a:p>
              <a:pPr defTabSz="2820988">
                <a:defRPr/>
              </a:pPr>
              <a:r>
                <a:rPr lang="en-US" sz="1600" dirty="0">
                  <a:solidFill>
                    <a:srgbClr val="BFBFBF"/>
                  </a:solidFill>
                  <a:latin typeface="Trebuchet MS" pitchFamily="34" charset="0"/>
                </a:rPr>
                <a:t>Adjust the size of your text based on how much content you have to present. The default template text offers a good starting point. Follow the conference requirements.</a:t>
              </a:r>
            </a:p>
            <a:p>
              <a:pPr marL="0" lvl="2" indent="0"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add Tables</a:t>
              </a:r>
            </a:p>
            <a:p>
              <a:pPr marL="971550" lvl="1" indent="0" defTabSz="2820988">
                <a:defRPr/>
              </a:pPr>
              <a:r>
                <a:rPr lang="en-US" sz="1600" dirty="0">
                  <a:solidFill>
                    <a:srgbClr val="BFBFBF"/>
                  </a:solidFill>
                  <a:latin typeface="Trebuchet MS" pitchFamily="34" charset="0"/>
                </a:rPr>
                <a:t>To add a table from scratch go to the INSERT menu and click on TABLE. A drop-down box will help you select rows and columns. </a:t>
              </a:r>
            </a:p>
            <a:p>
              <a:pPr defTabSz="2820988">
                <a:defRPr/>
              </a:pPr>
              <a:r>
                <a:rPr lang="en-US" sz="1600" dirty="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Graphs / Charts</a:t>
              </a:r>
            </a:p>
            <a:p>
              <a:pPr defTabSz="2820988">
                <a:defRPr/>
              </a:pPr>
              <a:r>
                <a:rPr lang="en-US" sz="1600" dirty="0">
                  <a:solidFill>
                    <a:srgbClr val="BFBFBF"/>
                  </a:solidFill>
                  <a:latin typeface="Trebuchet MS" pitchFamily="34" charset="0"/>
                </a:rPr>
                <a:t>You can simply copy and paste charts and graphs from Excel or Word. Some reformatting may be required depending on how the original document has been created.</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How to change the column configuration</a:t>
              </a:r>
            </a:p>
            <a:p>
              <a:pPr defTabSz="2820988">
                <a:defRPr/>
              </a:pPr>
              <a:r>
                <a:rPr lang="en-US" sz="1600" dirty="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2820988">
                <a:defRPr/>
              </a:pPr>
              <a:endParaRPr lang="en-US" sz="2000" b="1" dirty="0">
                <a:solidFill>
                  <a:srgbClr val="FFC000"/>
                </a:solidFill>
                <a:latin typeface="Trebuchet MS" pitchFamily="34" charset="0"/>
              </a:endParaRPr>
            </a:p>
            <a:p>
              <a:pPr algn="ctr" defTabSz="2820988">
                <a:defRPr/>
              </a:pPr>
              <a:r>
                <a:rPr lang="en-US" sz="2000" b="1" dirty="0">
                  <a:solidFill>
                    <a:srgbClr val="FFC000"/>
                  </a:solidFill>
                  <a:latin typeface="Trebuchet MS" pitchFamily="34" charset="0"/>
                </a:rPr>
                <a:t>How to remove the info bars</a:t>
              </a:r>
            </a:p>
            <a:p>
              <a:pPr defTabSz="2820988">
                <a:defRPr/>
              </a:pPr>
              <a:r>
                <a:rPr lang="en-US" sz="1600" dirty="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2820988">
                <a:defRPr/>
              </a:pPr>
              <a:endParaRPr lang="en-US" sz="1600" dirty="0">
                <a:solidFill>
                  <a:srgbClr val="BFBFBF"/>
                </a:solidFill>
                <a:latin typeface="Trebuchet MS" pitchFamily="34" charset="0"/>
              </a:endParaRPr>
            </a:p>
            <a:p>
              <a:pPr algn="ctr" defTabSz="2820988">
                <a:defRPr/>
              </a:pPr>
              <a:r>
                <a:rPr lang="en-US" sz="2000" b="1" dirty="0">
                  <a:solidFill>
                    <a:srgbClr val="FFC000"/>
                  </a:solidFill>
                  <a:latin typeface="Trebuchet MS" pitchFamily="34" charset="0"/>
                </a:rPr>
                <a:t>Save your work</a:t>
              </a:r>
            </a:p>
            <a:p>
              <a:pPr defTabSz="2820988">
                <a:defRPr/>
              </a:pPr>
              <a:r>
                <a:rPr lang="en-US" sz="1600" dirty="0">
                  <a:solidFill>
                    <a:srgbClr val="BFBFBF"/>
                  </a:solidFill>
                  <a:latin typeface="Trebuchet MS" pitchFamily="34" charset="0"/>
                </a:rPr>
                <a:t>Save your template as a PowerPoint document. For printing, save as PowerPoint or “Print-quality” PDF.</a:t>
              </a:r>
            </a:p>
            <a:p>
              <a:pPr defTabSz="2820988">
                <a:defRPr/>
              </a:pPr>
              <a:endParaRPr lang="en-US" sz="1400" dirty="0">
                <a:solidFill>
                  <a:srgbClr val="BFBFBF"/>
                </a:solidFill>
                <a:latin typeface="Trebuchet MS" pitchFamily="34" charset="0"/>
              </a:endParaRPr>
            </a:p>
            <a:p>
              <a:pPr defTabSz="2820988">
                <a:defRPr/>
              </a:pPr>
              <a:endParaRPr lang="en-US" sz="1600" dirty="0">
                <a:solidFill>
                  <a:srgbClr val="BFBFBF"/>
                </a:solidFill>
                <a:latin typeface="Trebuchet MS" pitchFamily="34" charset="0"/>
              </a:endParaRPr>
            </a:p>
          </p:txBody>
        </p:sp>
        <p:pic>
          <p:nvPicPr>
            <p:cNvPr id="3089" name="Picture 62"/>
            <p:cNvPicPr>
              <a:picLocks noChangeAspect="1" noChangeArrowheads="1"/>
            </p:cNvPicPr>
            <p:nvPr userDrawn="1"/>
          </p:nvPicPr>
          <p:blipFill>
            <a:blip r:embed="rId9" cstate="print"/>
            <a:srcRect/>
            <a:stretch>
              <a:fillRect/>
            </a:stretch>
          </p:blipFill>
          <p:spPr bwMode="auto">
            <a:xfrm>
              <a:off x="39547455" y="3688889"/>
              <a:ext cx="5586150" cy="1716939"/>
            </a:xfrm>
            <a:prstGeom prst="rect">
              <a:avLst/>
            </a:prstGeom>
            <a:noFill/>
            <a:ln w="9525">
              <a:noFill/>
              <a:miter lim="800000"/>
              <a:headEnd/>
              <a:tailEnd/>
            </a:ln>
          </p:spPr>
        </p:pic>
        <p:pic>
          <p:nvPicPr>
            <p:cNvPr id="3090" name="Picture 63"/>
            <p:cNvPicPr>
              <a:picLocks noChangeAspect="1"/>
            </p:cNvPicPr>
            <p:nvPr userDrawn="1"/>
          </p:nvPicPr>
          <p:blipFill>
            <a:blip r:embed="rId10" cstate="print"/>
            <a:srcRect/>
            <a:stretch>
              <a:fillRect/>
            </a:stretch>
          </p:blipFill>
          <p:spPr bwMode="auto">
            <a:xfrm>
              <a:off x="37163425" y="7987216"/>
              <a:ext cx="2969584" cy="1140240"/>
            </a:xfrm>
            <a:prstGeom prst="rect">
              <a:avLst/>
            </a:prstGeom>
            <a:noFill/>
            <a:ln w="9525">
              <a:noFill/>
              <a:miter lim="800000"/>
              <a:headEnd/>
              <a:tailEnd/>
            </a:ln>
          </p:spPr>
        </p:pic>
        <p:pic>
          <p:nvPicPr>
            <p:cNvPr id="3091" name="Picture 64"/>
            <p:cNvPicPr>
              <a:picLocks noChangeAspect="1" noChangeArrowheads="1"/>
            </p:cNvPicPr>
            <p:nvPr userDrawn="1"/>
          </p:nvPicPr>
          <p:blipFill>
            <a:blip r:embed="rId11" cstate="print"/>
            <a:srcRect/>
            <a:stretch>
              <a:fillRect/>
            </a:stretch>
          </p:blipFill>
          <p:spPr bwMode="auto">
            <a:xfrm>
              <a:off x="37458231" y="11709174"/>
              <a:ext cx="1482265" cy="825421"/>
            </a:xfrm>
            <a:prstGeom prst="rect">
              <a:avLst/>
            </a:prstGeom>
            <a:noFill/>
            <a:ln w="9525">
              <a:noFill/>
              <a:miter lim="800000"/>
              <a:headEnd/>
              <a:tailEnd/>
            </a:ln>
          </p:spPr>
        </p:pic>
        <p:grpSp>
          <p:nvGrpSpPr>
            <p:cNvPr id="3092" name="Group 65"/>
            <p:cNvGrpSpPr>
              <a:grpSpLocks/>
            </p:cNvGrpSpPr>
            <p:nvPr userDrawn="1"/>
          </p:nvGrpSpPr>
          <p:grpSpPr bwMode="auto">
            <a:xfrm>
              <a:off x="37163426" y="23152348"/>
              <a:ext cx="10354213" cy="1115850"/>
              <a:chOff x="31687960" y="29635357"/>
              <a:chExt cx="9771399" cy="1155811"/>
            </a:xfrm>
          </p:grpSpPr>
          <p:sp>
            <p:nvSpPr>
              <p:cNvPr id="97" name="Rounded Rectangle 96"/>
              <p:cNvSpPr/>
              <p:nvPr userDrawn="1"/>
            </p:nvSpPr>
            <p:spPr>
              <a:xfrm>
                <a:off x="31688119" y="29634499"/>
                <a:ext cx="9772331" cy="108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3094"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w="9525">
                <a:noFill/>
                <a:miter lim="800000"/>
                <a:headEnd/>
                <a:tailEnd/>
              </a:ln>
            </p:spPr>
          </p:pic>
          <p:sp>
            <p:nvSpPr>
              <p:cNvPr id="99" name="TextBox 66"/>
              <p:cNvSpPr txBox="1"/>
              <p:nvPr userDrawn="1"/>
            </p:nvSpPr>
            <p:spPr>
              <a:xfrm>
                <a:off x="32787537" y="29885390"/>
                <a:ext cx="8672912" cy="904852"/>
              </a:xfrm>
              <a:prstGeom prst="rect">
                <a:avLst/>
              </a:prstGeom>
              <a:noFill/>
              <a:ln>
                <a:noFill/>
              </a:ln>
            </p:spPr>
            <p:txBody>
              <a:bodyPr>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Facebook page.</a:t>
                </a:r>
                <a:br>
                  <a:rPr lang="en-US" sz="1400" dirty="0">
                    <a:solidFill>
                      <a:schemeClr val="tx2"/>
                    </a:solidFill>
                    <a:latin typeface="Trebuchet MS" pitchFamily="34" charset="0"/>
                  </a:rPr>
                </a:b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 </a:t>
                </a:r>
              </a:p>
            </p:txBody>
          </p:sp>
        </p:grpSp>
      </p:grpSp>
      <p:sp>
        <p:nvSpPr>
          <p:cNvPr id="69" name="TextBox 63"/>
          <p:cNvSpPr txBox="1"/>
          <p:nvPr userDrawn="1"/>
        </p:nvSpPr>
        <p:spPr>
          <a:xfrm>
            <a:off x="44589700" y="19861213"/>
            <a:ext cx="2443163" cy="862012"/>
          </a:xfrm>
          <a:prstGeom prst="rect">
            <a:avLst/>
          </a:prstGeom>
          <a:noFill/>
        </p:spPr>
        <p:txBody>
          <a:bodyPr wrap="none"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bg1"/>
                </a:solidFill>
              </a:rPr>
              <a:t>© 2015 PosterPresentations.com</a:t>
            </a:r>
          </a:p>
          <a:p>
            <a:pPr marL="173038" fontAlgn="auto">
              <a:spcBef>
                <a:spcPts val="0"/>
              </a:spcBef>
              <a:spcAft>
                <a:spcPts val="0"/>
              </a:spcAft>
              <a:defRPr/>
            </a:pPr>
            <a:r>
              <a:rPr lang="en-US" sz="1400" dirty="0">
                <a:solidFill>
                  <a:schemeClr val="bg1"/>
                </a:solidFill>
              </a:rPr>
              <a:t>2117 Fourth Street , Unit C        </a:t>
            </a:r>
          </a:p>
          <a:p>
            <a:pPr marL="173038" fontAlgn="auto">
              <a:spcBef>
                <a:spcPts val="0"/>
              </a:spcBef>
              <a:spcAft>
                <a:spcPts val="0"/>
              </a:spcAft>
              <a:defRPr/>
            </a:pPr>
            <a:r>
              <a:rPr lang="en-US" sz="1400" dirty="0">
                <a:solidFill>
                  <a:schemeClr val="bg1"/>
                </a:solidFill>
              </a:rPr>
              <a:t>Berkeley CA 94710</a:t>
            </a:r>
            <a:br>
              <a:rPr lang="en-US" sz="1400" dirty="0">
                <a:solidFill>
                  <a:schemeClr val="bg1"/>
                </a:solidFill>
              </a:rPr>
            </a:br>
            <a:r>
              <a:rPr lang="en-US" sz="1400" b="1" dirty="0">
                <a:solidFill>
                  <a:srgbClr val="FFFF00"/>
                </a:solidFill>
              </a:rPr>
              <a:t>posterpresenter@gmail.com</a:t>
            </a:r>
          </a:p>
        </p:txBody>
      </p:sp>
      <p:sp>
        <p:nvSpPr>
          <p:cNvPr id="70" name="Text Box 14"/>
          <p:cNvSpPr txBox="1">
            <a:spLocks noChangeArrowheads="1"/>
          </p:cNvSpPr>
          <p:nvPr userDrawn="1"/>
        </p:nvSpPr>
        <p:spPr bwMode="auto">
          <a:xfrm>
            <a:off x="819150" y="21488400"/>
            <a:ext cx="2514600" cy="288925"/>
          </a:xfrm>
          <a:prstGeom prst="rect">
            <a:avLst/>
          </a:prstGeom>
          <a:noFill/>
          <a:ln w="9525">
            <a:noFill/>
            <a:miter lim="800000"/>
            <a:headEnd/>
            <a:tailEnd/>
          </a:ln>
          <a:effectLst/>
        </p:spPr>
        <p:txBody>
          <a:bodyPr lIns="78225" tIns="39105" rIns="78225" bIns="39105">
            <a:spAutoFit/>
          </a:bodyPr>
          <a:lstStyle/>
          <a:p>
            <a:pPr defTabSz="3761915" eaLnBrk="0" fontAlgn="auto" hangingPunct="0">
              <a:lnSpc>
                <a:spcPct val="65000"/>
              </a:lnSpc>
              <a:spcBef>
                <a:spcPct val="50000"/>
              </a:spcBef>
              <a:spcAft>
                <a:spcPts val="0"/>
              </a:spcAft>
              <a:defRPr/>
            </a:pPr>
            <a:r>
              <a:rPr lang="en-US" sz="500" b="1" dirty="0">
                <a:solidFill>
                  <a:schemeClr val="bg1">
                    <a:lumMod val="75000"/>
                  </a:schemeClr>
                </a:solidFill>
                <a:cs typeface="+mn-cs"/>
              </a:rPr>
              <a:t>RESEARCH POSTER PRESENTATION DESIGN © 2015</a:t>
            </a:r>
          </a:p>
          <a:p>
            <a:pPr defTabSz="3761915" eaLnBrk="0" fontAlgn="auto" hangingPunct="0">
              <a:lnSpc>
                <a:spcPct val="65000"/>
              </a:lnSpc>
              <a:spcBef>
                <a:spcPct val="50000"/>
              </a:spcBef>
              <a:spcAft>
                <a:spcPts val="0"/>
              </a:spcAft>
              <a:defRPr/>
            </a:pPr>
            <a:r>
              <a:rPr lang="en-US" sz="900" b="1" dirty="0">
                <a:solidFill>
                  <a:schemeClr val="bg1">
                    <a:lumMod val="75000"/>
                  </a:schemeClr>
                </a:solidFill>
                <a:cs typeface="+mn-cs"/>
              </a:rPr>
              <a:t>www.PosterPresentations.com</a:t>
            </a: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3760788" rtl="0" eaLnBrk="0" fontAlgn="base" hangingPunct="0">
        <a:spcBef>
          <a:spcPct val="0"/>
        </a:spcBef>
        <a:spcAft>
          <a:spcPct val="0"/>
        </a:spcAft>
        <a:defRPr sz="7500" kern="1200">
          <a:solidFill>
            <a:schemeClr val="bg1"/>
          </a:solidFill>
          <a:latin typeface="Trebuchet MS" pitchFamily="34" charset="0"/>
          <a:ea typeface="+mj-ea"/>
          <a:cs typeface="+mj-cs"/>
        </a:defRPr>
      </a:lvl1pPr>
      <a:lvl2pPr algn="ctr" defTabSz="3760788" rtl="0" eaLnBrk="0" fontAlgn="base" hangingPunct="0">
        <a:spcBef>
          <a:spcPct val="0"/>
        </a:spcBef>
        <a:spcAft>
          <a:spcPct val="0"/>
        </a:spcAft>
        <a:defRPr sz="7500">
          <a:solidFill>
            <a:schemeClr val="bg1"/>
          </a:solidFill>
          <a:latin typeface="Trebuchet MS" pitchFamily="34" charset="0"/>
        </a:defRPr>
      </a:lvl2pPr>
      <a:lvl3pPr algn="ctr" defTabSz="3760788" rtl="0" eaLnBrk="0" fontAlgn="base" hangingPunct="0">
        <a:spcBef>
          <a:spcPct val="0"/>
        </a:spcBef>
        <a:spcAft>
          <a:spcPct val="0"/>
        </a:spcAft>
        <a:defRPr sz="7500">
          <a:solidFill>
            <a:schemeClr val="bg1"/>
          </a:solidFill>
          <a:latin typeface="Trebuchet MS" pitchFamily="34" charset="0"/>
        </a:defRPr>
      </a:lvl3pPr>
      <a:lvl4pPr algn="ctr" defTabSz="3760788" rtl="0" eaLnBrk="0" fontAlgn="base" hangingPunct="0">
        <a:spcBef>
          <a:spcPct val="0"/>
        </a:spcBef>
        <a:spcAft>
          <a:spcPct val="0"/>
        </a:spcAft>
        <a:defRPr sz="7500">
          <a:solidFill>
            <a:schemeClr val="bg1"/>
          </a:solidFill>
          <a:latin typeface="Trebuchet MS" pitchFamily="34" charset="0"/>
        </a:defRPr>
      </a:lvl4pPr>
      <a:lvl5pPr algn="ctr" defTabSz="3760788" rtl="0" eaLnBrk="0" fontAlgn="base" hangingPunct="0">
        <a:spcBef>
          <a:spcPct val="0"/>
        </a:spcBef>
        <a:spcAft>
          <a:spcPct val="0"/>
        </a:spcAft>
        <a:defRPr sz="7500">
          <a:solidFill>
            <a:schemeClr val="bg1"/>
          </a:solidFill>
          <a:latin typeface="Trebuchet MS" pitchFamily="34" charset="0"/>
        </a:defRPr>
      </a:lvl5pPr>
      <a:lvl6pPr marL="457200" algn="ctr" defTabSz="3760788" rtl="0" fontAlgn="base">
        <a:spcBef>
          <a:spcPct val="0"/>
        </a:spcBef>
        <a:spcAft>
          <a:spcPct val="0"/>
        </a:spcAft>
        <a:defRPr sz="7500">
          <a:solidFill>
            <a:schemeClr val="bg1"/>
          </a:solidFill>
          <a:latin typeface="Trebuchet MS" pitchFamily="34" charset="0"/>
        </a:defRPr>
      </a:lvl6pPr>
      <a:lvl7pPr marL="914400" algn="ctr" defTabSz="3760788" rtl="0" fontAlgn="base">
        <a:spcBef>
          <a:spcPct val="0"/>
        </a:spcBef>
        <a:spcAft>
          <a:spcPct val="0"/>
        </a:spcAft>
        <a:defRPr sz="7500">
          <a:solidFill>
            <a:schemeClr val="bg1"/>
          </a:solidFill>
          <a:latin typeface="Trebuchet MS" pitchFamily="34" charset="0"/>
        </a:defRPr>
      </a:lvl7pPr>
      <a:lvl8pPr marL="1371600" algn="ctr" defTabSz="3760788" rtl="0" fontAlgn="base">
        <a:spcBef>
          <a:spcPct val="0"/>
        </a:spcBef>
        <a:spcAft>
          <a:spcPct val="0"/>
        </a:spcAft>
        <a:defRPr sz="7500">
          <a:solidFill>
            <a:schemeClr val="bg1"/>
          </a:solidFill>
          <a:latin typeface="Trebuchet MS" pitchFamily="34" charset="0"/>
        </a:defRPr>
      </a:lvl8pPr>
      <a:lvl9pPr marL="1828800" algn="ctr" defTabSz="3760788" rtl="0" fontAlgn="base">
        <a:spcBef>
          <a:spcPct val="0"/>
        </a:spcBef>
        <a:spcAft>
          <a:spcPct val="0"/>
        </a:spcAft>
        <a:defRPr sz="7500">
          <a:solidFill>
            <a:schemeClr val="bg1"/>
          </a:solidFill>
          <a:latin typeface="Trebuchet MS" pitchFamily="34" charset="0"/>
        </a:defRPr>
      </a:lvl9pPr>
    </p:titleStyle>
    <p:bodyStyle>
      <a:lvl1pPr marL="1409700" indent="-1409700" algn="l" defTabSz="3760788" rtl="0" eaLnBrk="0" fontAlgn="base" hangingPunct="0">
        <a:spcBef>
          <a:spcPct val="20000"/>
        </a:spcBef>
        <a:spcAft>
          <a:spcPct val="0"/>
        </a:spcAft>
        <a:buFont typeface="Arial" charset="0"/>
        <a:buChar char="•"/>
        <a:defRPr sz="13200" kern="1200">
          <a:solidFill>
            <a:schemeClr val="tx1"/>
          </a:solidFill>
          <a:latin typeface="+mn-lt"/>
          <a:ea typeface="+mn-ea"/>
          <a:cs typeface="+mn-cs"/>
        </a:defRPr>
      </a:lvl1pPr>
      <a:lvl2pPr marL="3055938" indent="-1174750" algn="l" defTabSz="3760788" rtl="0" eaLnBrk="0" fontAlgn="base" hangingPunct="0">
        <a:spcBef>
          <a:spcPct val="20000"/>
        </a:spcBef>
        <a:spcAft>
          <a:spcPct val="0"/>
        </a:spcAft>
        <a:buFont typeface="Arial" charset="0"/>
        <a:buChar char="–"/>
        <a:defRPr sz="11600" kern="1200">
          <a:solidFill>
            <a:schemeClr val="tx1"/>
          </a:solidFill>
          <a:latin typeface="+mn-lt"/>
          <a:ea typeface="+mn-ea"/>
          <a:cs typeface="+mn-cs"/>
        </a:defRPr>
      </a:lvl2pPr>
      <a:lvl3pPr marL="4702175" indent="-939800" algn="l" defTabSz="3760788" rtl="0" eaLnBrk="0" fontAlgn="base" hangingPunct="0">
        <a:spcBef>
          <a:spcPct val="20000"/>
        </a:spcBef>
        <a:spcAft>
          <a:spcPct val="0"/>
        </a:spcAft>
        <a:buFont typeface="Arial" charset="0"/>
        <a:buChar char="•"/>
        <a:defRPr sz="9900" kern="1200">
          <a:solidFill>
            <a:schemeClr val="tx1"/>
          </a:solidFill>
          <a:latin typeface="+mn-lt"/>
          <a:ea typeface="+mn-ea"/>
          <a:cs typeface="+mn-cs"/>
        </a:defRPr>
      </a:lvl3pPr>
      <a:lvl4pPr marL="6581775" indent="-939800" algn="l" defTabSz="3760788" rtl="0" eaLnBrk="0" fontAlgn="base" hangingPunct="0">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eaLnBrk="0" fontAlgn="base" hangingPunct="0">
        <a:spcBef>
          <a:spcPct val="20000"/>
        </a:spcBef>
        <a:spcAft>
          <a:spcPct val="0"/>
        </a:spcAft>
        <a:buFont typeface="Arial"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hyperlink" Target="mailto:danielconnelly@comcast.net" TargetMode="External"/><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hyperlink" Target="mailto:amsikder@vcu.edu" TargetMode="External"/><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hyperlink" Target="mailto:presserjaime@gmail.com" TargetMode="External"/><Relationship Id="rId9" Type="http://schemas.openxmlformats.org/officeDocument/2006/relationships/image" Target="../media/image14.jpe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67"/>
          <p:cNvSpPr>
            <a:spLocks noGrp="1"/>
          </p:cNvSpPr>
          <p:nvPr>
            <p:ph type="body" sz="quarter" idx="11"/>
          </p:nvPr>
        </p:nvSpPr>
        <p:spPr bwMode="auto">
          <a:xfrm>
            <a:off x="717550" y="3486150"/>
            <a:ext cx="7659688" cy="588963"/>
          </a:xfrm>
          <a:noFill/>
          <a:ln>
            <a:miter lim="800000"/>
            <a:headEnd/>
            <a:tailEnd/>
          </a:ln>
        </p:spPr>
        <p:txBody>
          <a:bodyPr vert="horz" numCol="1" compatLnSpc="1">
            <a:prstTxWarp prst="textNoShape">
              <a:avLst/>
            </a:prstTxWarp>
          </a:bodyPr>
          <a:lstStyle/>
          <a:p>
            <a:pPr eaLnBrk="1" hangingPunct="1"/>
            <a:r>
              <a:rPr lang="en-US" u="none" smtClean="0">
                <a:solidFill>
                  <a:srgbClr val="7030A0"/>
                </a:solidFill>
                <a:latin typeface="Arial" charset="0"/>
                <a:cs typeface="Arial" charset="0"/>
              </a:rPr>
              <a:t>Abstract</a:t>
            </a:r>
          </a:p>
        </p:txBody>
      </p:sp>
      <p:sp>
        <p:nvSpPr>
          <p:cNvPr id="172" name="Text Placeholder 171"/>
          <p:cNvSpPr>
            <a:spLocks noGrp="1"/>
          </p:cNvSpPr>
          <p:nvPr>
            <p:ph type="body" sz="quarter" idx="21"/>
          </p:nvPr>
        </p:nvSpPr>
        <p:spPr>
          <a:xfrm>
            <a:off x="768350" y="4132263"/>
            <a:ext cx="7659688" cy="11842750"/>
          </a:xfrm>
          <a:ln w="38100">
            <a:solidFill>
              <a:prstClr val="black"/>
            </a:solidFill>
          </a:ln>
        </p:spPr>
        <p:txBody>
          <a:bodyPr/>
          <a:lstStyle/>
          <a:p>
            <a:pPr defTabSz="3761915" eaLnBrk="1" fontAlgn="auto" hangingPunct="1">
              <a:spcAft>
                <a:spcPts val="0"/>
              </a:spcAft>
              <a:buFont typeface="Arial" pitchFamily="34" charset="0"/>
              <a:buNone/>
              <a:defRPr/>
            </a:pPr>
            <a:r>
              <a:rPr lang="en-US" sz="2000" b="1" dirty="0">
                <a:solidFill>
                  <a:schemeClr val="tx1"/>
                </a:solidFill>
                <a:latin typeface="Arial" panose="020B0604020202020204" pitchFamily="34" charset="0"/>
                <a:cs typeface="Arial" panose="020B0604020202020204" pitchFamily="34" charset="0"/>
              </a:rPr>
              <a:t>Musgrave province of Central Australia illustrates a wide zone (~5 km) of pseudotachylite breccia intermittently for 300 km with up to 10% veining. The hanging wall of Woodroffe Thrust is characterized with over a hundred meters sheared pseudotachylites and overprinted by undeformed injection veins. The veins are measured on the ground in width from a few centimeters up to 4 m and can even be traced for up to 10 m. Though the petrographic analysis with optical and electron microscopy revealed very thin veins in scale of microns and spread through the host rocks. As the wide distribution, volume and thickness (micron to meter) pose a dilemma on the genesis of pseudotachylites, a more detailed petrographic analysis was conducted with optical, Raman, electron microscopy and XRD.</a:t>
            </a:r>
          </a:p>
          <a:p>
            <a:pPr defTabSz="3761915" eaLnBrk="1" fontAlgn="auto" hangingPunct="1">
              <a:spcAft>
                <a:spcPts val="0"/>
              </a:spcAft>
              <a:buFont typeface="Arial" pitchFamily="34" charset="0"/>
              <a:buNone/>
              <a:defRPr/>
            </a:pPr>
            <a:r>
              <a:rPr lang="en-US" sz="2000" b="1" dirty="0">
                <a:solidFill>
                  <a:schemeClr val="tx1"/>
                </a:solidFill>
                <a:latin typeface="Arial" panose="020B0604020202020204" pitchFamily="34" charset="0"/>
                <a:cs typeface="Arial" panose="020B0604020202020204" pitchFamily="34" charset="0"/>
              </a:rPr>
              <a:t>The mineralogical compositions of the separated pseudotachylites veins were determined with Empyrean Multipurpose X-Ray Diffractometer as Anorthite (48.01%), Augite (27.69%), Pargasite (17.72%), Quartz (3.22%), Biotite (2.45%) and Magnetite (0.91%). The presence of significant amount of Pargasite [NaCa</a:t>
            </a:r>
            <a:r>
              <a:rPr lang="en-US" sz="2000" b="1" baseline="-25000" dirty="0">
                <a:solidFill>
                  <a:schemeClr val="tx1"/>
                </a:solidFill>
                <a:latin typeface="Arial" panose="020B0604020202020204" pitchFamily="34" charset="0"/>
                <a:cs typeface="Arial" panose="020B0604020202020204" pitchFamily="34" charset="0"/>
              </a:rPr>
              <a:t>2 </a:t>
            </a:r>
            <a:r>
              <a:rPr lang="en-US" sz="2000" b="1" dirty="0">
                <a:solidFill>
                  <a:schemeClr val="tx1"/>
                </a:solidFill>
                <a:latin typeface="Arial" panose="020B0604020202020204" pitchFamily="34" charset="0"/>
                <a:cs typeface="Arial" panose="020B0604020202020204" pitchFamily="34" charset="0"/>
              </a:rPr>
              <a:t>(Mg</a:t>
            </a:r>
            <a:r>
              <a:rPr lang="en-US" sz="2000" b="1" baseline="-25000" dirty="0">
                <a:solidFill>
                  <a:schemeClr val="tx1"/>
                </a:solidFill>
                <a:latin typeface="Arial" panose="020B0604020202020204" pitchFamily="34" charset="0"/>
                <a:cs typeface="Arial" panose="020B0604020202020204" pitchFamily="34" charset="0"/>
              </a:rPr>
              <a:t>4</a:t>
            </a:r>
            <a:r>
              <a:rPr lang="en-US" sz="2000" b="1" dirty="0">
                <a:solidFill>
                  <a:schemeClr val="tx1"/>
                </a:solidFill>
                <a:latin typeface="Arial" panose="020B0604020202020204" pitchFamily="34" charset="0"/>
                <a:cs typeface="Arial" panose="020B0604020202020204" pitchFamily="34" charset="0"/>
              </a:rPr>
              <a:t>Al)(Si</a:t>
            </a:r>
            <a:r>
              <a:rPr lang="en-US" sz="2000" b="1" baseline="-25000" dirty="0">
                <a:solidFill>
                  <a:schemeClr val="tx1"/>
                </a:solidFill>
                <a:latin typeface="Arial" panose="020B0604020202020204" pitchFamily="34" charset="0"/>
                <a:cs typeface="Arial" panose="020B0604020202020204" pitchFamily="34" charset="0"/>
              </a:rPr>
              <a:t>6</a:t>
            </a:r>
            <a:r>
              <a:rPr lang="en-US" sz="2000" b="1" dirty="0">
                <a:solidFill>
                  <a:schemeClr val="tx1"/>
                </a:solidFill>
                <a:latin typeface="Arial" panose="020B0604020202020204" pitchFamily="34" charset="0"/>
                <a:cs typeface="Arial" panose="020B0604020202020204" pitchFamily="34" charset="0"/>
              </a:rPr>
              <a:t> Al</a:t>
            </a:r>
            <a:r>
              <a:rPr lang="en-US" sz="2000" b="1" baseline="-25000" dirty="0">
                <a:solidFill>
                  <a:schemeClr val="tx1"/>
                </a:solidFill>
                <a:latin typeface="Arial" panose="020B0604020202020204" pitchFamily="34" charset="0"/>
                <a:cs typeface="Arial" panose="020B0604020202020204" pitchFamily="34" charset="0"/>
              </a:rPr>
              <a:t>2</a:t>
            </a:r>
            <a:r>
              <a:rPr lang="en-US" sz="2000" b="1" dirty="0">
                <a:solidFill>
                  <a:schemeClr val="tx1"/>
                </a:solidFill>
                <a:latin typeface="Arial" panose="020B0604020202020204" pitchFamily="34" charset="0"/>
                <a:cs typeface="Arial" panose="020B0604020202020204" pitchFamily="34" charset="0"/>
              </a:rPr>
              <a:t>)O</a:t>
            </a:r>
            <a:r>
              <a:rPr lang="en-US" sz="2000" b="1" baseline="-25000" dirty="0">
                <a:solidFill>
                  <a:schemeClr val="tx1"/>
                </a:solidFill>
                <a:latin typeface="Arial" panose="020B0604020202020204" pitchFamily="34" charset="0"/>
                <a:cs typeface="Arial" panose="020B0604020202020204" pitchFamily="34" charset="0"/>
              </a:rPr>
              <a:t>22</a:t>
            </a:r>
            <a:r>
              <a:rPr lang="en-US" sz="2000" b="1" dirty="0">
                <a:solidFill>
                  <a:schemeClr val="tx1"/>
                </a:solidFill>
                <a:latin typeface="Arial" panose="020B0604020202020204" pitchFamily="34" charset="0"/>
                <a:cs typeface="Arial" panose="020B0604020202020204" pitchFamily="34" charset="0"/>
              </a:rPr>
              <a:t>(OH)</a:t>
            </a:r>
            <a:r>
              <a:rPr lang="en-US" sz="2000" b="1" baseline="-25000" dirty="0">
                <a:solidFill>
                  <a:schemeClr val="tx1"/>
                </a:solidFill>
                <a:latin typeface="Arial" panose="020B0604020202020204" pitchFamily="34" charset="0"/>
                <a:cs typeface="Arial" panose="020B0604020202020204" pitchFamily="34" charset="0"/>
              </a:rPr>
              <a:t>2</a:t>
            </a:r>
            <a:r>
              <a:rPr lang="en-US" sz="2000" b="1" dirty="0">
                <a:solidFill>
                  <a:schemeClr val="tx1"/>
                </a:solidFill>
                <a:latin typeface="Arial" panose="020B0604020202020204" pitchFamily="34" charset="0"/>
                <a:cs typeface="Arial" panose="020B0604020202020204" pitchFamily="34" charset="0"/>
              </a:rPr>
              <a:t>] in the veins rule out the anhydrous origin of the Musgrave pseudotachylites.</a:t>
            </a:r>
          </a:p>
          <a:p>
            <a:pPr defTabSz="3761915" eaLnBrk="1" fontAlgn="auto" hangingPunct="1">
              <a:spcAft>
                <a:spcPts val="0"/>
              </a:spcAft>
              <a:buFont typeface="Arial" pitchFamily="34" charset="0"/>
              <a:buNone/>
              <a:defRPr/>
            </a:pPr>
            <a:r>
              <a:rPr lang="en-US" sz="2000" b="1" dirty="0">
                <a:solidFill>
                  <a:schemeClr val="tx1"/>
                </a:solidFill>
                <a:latin typeface="Arial" panose="020B0604020202020204" pitchFamily="34" charset="0"/>
                <a:cs typeface="Arial" panose="020B0604020202020204" pitchFamily="34" charset="0"/>
              </a:rPr>
              <a:t>Furthermore, petrographic analysis also identified diaplectic glass and multiple sets of planar deformation features (PDFs) and partial isotropization of quartz in samples from Mount Frazer, along with shocked feldspar and thetomorphs, diaplectic glass that retain their original shape, at even higher pressures.</a:t>
            </a:r>
          </a:p>
          <a:p>
            <a:pPr defTabSz="3761915" eaLnBrk="1" fontAlgn="auto" hangingPunct="1">
              <a:spcAft>
                <a:spcPts val="0"/>
              </a:spcAft>
              <a:buFont typeface="Arial" pitchFamily="34" charset="0"/>
              <a:buNone/>
              <a:defRPr/>
            </a:pPr>
            <a:r>
              <a:rPr lang="en-US" sz="2000" b="1" dirty="0">
                <a:solidFill>
                  <a:schemeClr val="tx1"/>
                </a:solidFill>
                <a:latin typeface="Arial" panose="020B0604020202020204" pitchFamily="34" charset="0"/>
                <a:cs typeface="Arial" panose="020B0604020202020204" pitchFamily="34" charset="0"/>
              </a:rPr>
              <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Addendum: Recent discovery finds evidence of lonsdaleite a hexagonal high pressure diamond within the melt samples from the Kelly Hills, Northern Territory.  This poster will focus on these newer discoveries. The Kelly Hills pseudotachylite deposits are the closest exposed outcrops being about 40 km from  the presumed center of the impact.  </a:t>
            </a:r>
          </a:p>
          <a:p>
            <a:pPr defTabSz="3761915" eaLnBrk="1" fontAlgn="auto" hangingPunct="1">
              <a:spcAft>
                <a:spcPts val="0"/>
              </a:spcAft>
              <a:buFont typeface="Arial" pitchFamily="34" charset="0"/>
              <a:buNone/>
              <a:defRPr/>
            </a:pPr>
            <a:endParaRPr lang="en-US" sz="2000" b="1" dirty="0">
              <a:solidFill>
                <a:schemeClr val="tx1"/>
              </a:solidFill>
            </a:endParaRPr>
          </a:p>
          <a:p>
            <a:pPr defTabSz="3761915" eaLnBrk="1" fontAlgn="auto" hangingPunct="1">
              <a:spcAft>
                <a:spcPts val="0"/>
              </a:spcAft>
              <a:buFont typeface="Arial" pitchFamily="34" charset="0"/>
              <a:buNone/>
              <a:defRPr/>
            </a:pPr>
            <a:endParaRPr lang="en-US" dirty="0"/>
          </a:p>
        </p:txBody>
      </p:sp>
      <p:sp>
        <p:nvSpPr>
          <p:cNvPr id="8198" name="Text Placeholder 256"/>
          <p:cNvSpPr>
            <a:spLocks noGrp="1"/>
          </p:cNvSpPr>
          <p:nvPr>
            <p:ph type="body" sz="quarter" idx="25"/>
          </p:nvPr>
        </p:nvSpPr>
        <p:spPr bwMode="auto">
          <a:xfrm>
            <a:off x="36036250" y="4014788"/>
            <a:ext cx="6772275" cy="588962"/>
          </a:xfrm>
          <a:solidFill>
            <a:schemeClr val="bg1"/>
          </a:solidFill>
          <a:ln w="28575">
            <a:solidFill>
              <a:schemeClr val="tx1"/>
            </a:solidFill>
            <a:miter lim="800000"/>
            <a:headEnd/>
            <a:tailEnd/>
          </a:ln>
        </p:spPr>
        <p:txBody>
          <a:bodyPr vert="horz" numCol="1" compatLnSpc="1">
            <a:prstTxWarp prst="textNoShape">
              <a:avLst/>
            </a:prstTxWarp>
          </a:bodyPr>
          <a:lstStyle/>
          <a:p>
            <a:pPr eaLnBrk="1" hangingPunct="1">
              <a:defRPr/>
            </a:pPr>
            <a:r>
              <a:rPr lang="en-US" u="none" dirty="0" smtClean="0">
                <a:solidFill>
                  <a:schemeClr val="accent2">
                    <a:lumMod val="75000"/>
                  </a:schemeClr>
                </a:solidFill>
                <a:latin typeface="Arial" panose="020B0604020202020204" pitchFamily="34" charset="0"/>
                <a:cs typeface="Arial" panose="020B0604020202020204" pitchFamily="34" charset="0"/>
              </a:rPr>
              <a:t>Discussion</a:t>
            </a:r>
            <a:endParaRPr lang="en-US" u="none" dirty="0">
              <a:solidFill>
                <a:schemeClr val="accent2">
                  <a:lumMod val="75000"/>
                </a:schemeClr>
              </a:solidFill>
              <a:latin typeface="Arial" panose="020B0604020202020204" pitchFamily="34" charset="0"/>
              <a:cs typeface="Arial" panose="020B0604020202020204" pitchFamily="34" charset="0"/>
            </a:endParaRPr>
          </a:p>
        </p:txBody>
      </p:sp>
      <p:sp>
        <p:nvSpPr>
          <p:cNvPr id="4101" name="Text Placeholder 258"/>
          <p:cNvSpPr>
            <a:spLocks noGrp="1"/>
          </p:cNvSpPr>
          <p:nvPr>
            <p:ph type="body" sz="quarter" idx="27"/>
          </p:nvPr>
        </p:nvSpPr>
        <p:spPr bwMode="auto">
          <a:xfrm>
            <a:off x="35021838" y="14655800"/>
            <a:ext cx="8272462" cy="1019175"/>
          </a:xfrm>
          <a:noFill/>
          <a:ln>
            <a:miter lim="800000"/>
            <a:headEnd/>
            <a:tailEnd/>
          </a:ln>
        </p:spPr>
        <p:txBody>
          <a:bodyPr vert="horz" numCol="1" compatLnSpc="1">
            <a:prstTxWarp prst="textNoShape">
              <a:avLst/>
            </a:prstTxWarp>
          </a:bodyPr>
          <a:lstStyle/>
          <a:p>
            <a:pPr eaLnBrk="1" hangingPunct="1"/>
            <a:r>
              <a:rPr lang="en-US" smtClean="0">
                <a:solidFill>
                  <a:schemeClr val="tx1"/>
                </a:solidFill>
              </a:rPr>
              <a:t>References</a:t>
            </a:r>
            <a:br>
              <a:rPr lang="en-US" smtClean="0">
                <a:solidFill>
                  <a:schemeClr val="tx1"/>
                </a:solidFill>
              </a:rPr>
            </a:br>
            <a:r>
              <a:rPr lang="en-US" smtClean="0">
                <a:solidFill>
                  <a:schemeClr val="tx1"/>
                </a:solidFill>
              </a:rPr>
              <a:t>on request</a:t>
            </a:r>
          </a:p>
        </p:txBody>
      </p:sp>
      <p:sp>
        <p:nvSpPr>
          <p:cNvPr id="4102" name="Text Placeholder 260"/>
          <p:cNvSpPr>
            <a:spLocks noGrp="1"/>
          </p:cNvSpPr>
          <p:nvPr>
            <p:ph type="body" sz="quarter" idx="29"/>
          </p:nvPr>
        </p:nvSpPr>
        <p:spPr bwMode="auto">
          <a:xfrm>
            <a:off x="35169475" y="15674975"/>
            <a:ext cx="8272463" cy="588963"/>
          </a:xfrm>
          <a:noFill/>
          <a:ln>
            <a:miter lim="800000"/>
            <a:headEnd/>
            <a:tailEnd/>
          </a:ln>
        </p:spPr>
        <p:txBody>
          <a:bodyPr vert="horz" numCol="1" compatLnSpc="1">
            <a:prstTxWarp prst="textNoShape">
              <a:avLst/>
            </a:prstTxWarp>
          </a:bodyPr>
          <a:lstStyle/>
          <a:p>
            <a:pPr eaLnBrk="1" hangingPunct="1"/>
            <a:r>
              <a:rPr lang="en-US" smtClean="0">
                <a:solidFill>
                  <a:schemeClr val="tx1"/>
                </a:solidFill>
              </a:rPr>
              <a:t>Acknowledgements</a:t>
            </a:r>
          </a:p>
        </p:txBody>
      </p:sp>
      <p:sp>
        <p:nvSpPr>
          <p:cNvPr id="4103" name="Text Placeholder 261"/>
          <p:cNvSpPr>
            <a:spLocks noGrp="1"/>
          </p:cNvSpPr>
          <p:nvPr>
            <p:ph type="body" sz="quarter" idx="30"/>
          </p:nvPr>
        </p:nvSpPr>
        <p:spPr bwMode="auto">
          <a:xfrm>
            <a:off x="35194875" y="16624300"/>
            <a:ext cx="8272463" cy="2030413"/>
          </a:xfrm>
          <a:noFill/>
          <a:ln>
            <a:miter lim="800000"/>
            <a:headEnd/>
            <a:tailEnd/>
          </a:ln>
        </p:spPr>
        <p:txBody>
          <a:bodyPr vert="horz" numCol="1" anchor="t" anchorCtr="0" compatLnSpc="1">
            <a:prstTxWarp prst="textNoShape">
              <a:avLst/>
            </a:prstTxWarp>
          </a:bodyPr>
          <a:lstStyle/>
          <a:p>
            <a:pPr eaLnBrk="1" hangingPunct="1"/>
            <a:r>
              <a:rPr lang="en-US" sz="2000" b="1" smtClean="0">
                <a:solidFill>
                  <a:schemeClr val="tx1"/>
                </a:solidFill>
              </a:rPr>
              <a:t>I would like to thank Dr. Arif Sikder from Virginia Commonwealth University and his team for preparing the samples and encouragement and</a:t>
            </a:r>
            <a:br>
              <a:rPr lang="en-US" sz="2000" b="1" smtClean="0">
                <a:solidFill>
                  <a:schemeClr val="tx1"/>
                </a:solidFill>
              </a:rPr>
            </a:br>
            <a:r>
              <a:rPr lang="en-US" sz="2000" b="1" smtClean="0">
                <a:solidFill>
                  <a:schemeClr val="tx1"/>
                </a:solidFill>
              </a:rPr>
              <a:t>Jaime  Presser  for his insights  on lonsdaleite</a:t>
            </a:r>
            <a:br>
              <a:rPr lang="en-US" sz="2000" b="1" smtClean="0">
                <a:solidFill>
                  <a:schemeClr val="tx1"/>
                </a:solidFill>
              </a:rPr>
            </a:br>
            <a:r>
              <a:rPr lang="en-US" sz="2000" b="1" smtClean="0">
                <a:solidFill>
                  <a:schemeClr val="tx1"/>
                </a:solidFill>
              </a:rPr>
              <a:t>I would like to thank my wife Dr. Malgorzata Piszcz-Connelly for financing this endeavor and tons of moral support.</a:t>
            </a:r>
          </a:p>
        </p:txBody>
      </p:sp>
      <p:sp>
        <p:nvSpPr>
          <p:cNvPr id="300" name="Text Placeholder 299"/>
          <p:cNvSpPr>
            <a:spLocks noGrp="1"/>
          </p:cNvSpPr>
          <p:nvPr>
            <p:ph type="body" sz="quarter" idx="161"/>
          </p:nvPr>
        </p:nvSpPr>
        <p:spPr>
          <a:xfrm>
            <a:off x="6656388" y="2103438"/>
            <a:ext cx="30376812" cy="1290637"/>
          </a:xfrm>
        </p:spPr>
        <p:txBody>
          <a:bodyPr>
            <a:normAutofit fontScale="25000" lnSpcReduction="20000"/>
          </a:bodyPr>
          <a:lstStyle/>
          <a:p>
            <a:pPr marL="0" lvl="1" indent="0" algn="ctr" defTabSz="3761915" eaLnBrk="1" fontAlgn="auto" hangingPunct="1">
              <a:spcAft>
                <a:spcPts val="0"/>
              </a:spcAft>
              <a:defRPr/>
            </a:pPr>
            <a:r>
              <a:rPr lang="en-US" sz="12800" b="1" dirty="0">
                <a:solidFill>
                  <a:schemeClr val="accent2">
                    <a:lumMod val="60000"/>
                    <a:lumOff val="40000"/>
                  </a:schemeClr>
                </a:solidFill>
                <a:latin typeface="Arial" panose="020B0604020202020204" pitchFamily="34" charset="0"/>
                <a:cs typeface="Arial" panose="020B0604020202020204" pitchFamily="34" charset="0"/>
              </a:rPr>
              <a:t>Daniel P. Connelly</a:t>
            </a:r>
            <a:r>
              <a:rPr lang="en-US" sz="12800" b="1" dirty="0">
                <a:solidFill>
                  <a:schemeClr val="accent2">
                    <a:lumMod val="20000"/>
                    <a:lumOff val="80000"/>
                  </a:schemeClr>
                </a:solidFill>
                <a:latin typeface="Arial" panose="020B0604020202020204" pitchFamily="34" charset="0"/>
                <a:cs typeface="Arial" panose="020B0604020202020204" pitchFamily="34" charset="0"/>
              </a:rPr>
              <a:t>, </a:t>
            </a:r>
            <a:r>
              <a:rPr lang="en-US" sz="12800" i="1" dirty="0">
                <a:solidFill>
                  <a:schemeClr val="accent2">
                    <a:lumMod val="20000"/>
                    <a:lumOff val="80000"/>
                  </a:schemeClr>
                </a:solidFill>
                <a:latin typeface="Arial" panose="020B0604020202020204" pitchFamily="34" charset="0"/>
                <a:cs typeface="Arial" panose="020B0604020202020204" pitchFamily="34" charset="0"/>
              </a:rPr>
              <a:t>MAPCIS Research Project </a:t>
            </a:r>
            <a:r>
              <a:rPr lang="en-US" sz="12800" i="1" dirty="0">
                <a:solidFill>
                  <a:schemeClr val="accent2">
                    <a:lumMod val="20000"/>
                    <a:lumOff val="80000"/>
                  </a:schemeClr>
                </a:solidFill>
                <a:latin typeface="Arial" panose="020B0604020202020204" pitchFamily="34" charset="0"/>
                <a:cs typeface="Arial" panose="020B0604020202020204" pitchFamily="34" charset="0"/>
                <a:hlinkClick r:id="rId3"/>
              </a:rPr>
              <a:t>danielconnelly@comcast.net</a:t>
            </a:r>
            <a:r>
              <a:rPr lang="en-US" sz="12800" i="1" dirty="0">
                <a:solidFill>
                  <a:schemeClr val="accent2">
                    <a:lumMod val="20000"/>
                    <a:lumOff val="80000"/>
                  </a:schemeClr>
                </a:solidFill>
                <a:latin typeface="Arial" panose="020B0604020202020204" pitchFamily="34" charset="0"/>
                <a:cs typeface="Arial" panose="020B0604020202020204" pitchFamily="34" charset="0"/>
              </a:rPr>
              <a:t> </a:t>
            </a:r>
            <a:r>
              <a:rPr lang="en-US" sz="12800" b="1" i="1" dirty="0">
                <a:solidFill>
                  <a:schemeClr val="accent2">
                    <a:lumMod val="60000"/>
                    <a:lumOff val="40000"/>
                  </a:schemeClr>
                </a:solidFill>
                <a:latin typeface="Arial" panose="020B0604020202020204" pitchFamily="34" charset="0"/>
                <a:cs typeface="Arial" panose="020B0604020202020204" pitchFamily="34" charset="0"/>
              </a:rPr>
              <a:t>Jaime L.B. Presser</a:t>
            </a:r>
            <a:r>
              <a:rPr lang="en-US" sz="12800" b="1" i="1" dirty="0">
                <a:solidFill>
                  <a:schemeClr val="accent2">
                    <a:lumMod val="20000"/>
                    <a:lumOff val="80000"/>
                  </a:schemeClr>
                </a:solidFill>
                <a:latin typeface="Arial" panose="020B0604020202020204" pitchFamily="34" charset="0"/>
                <a:cs typeface="Arial" panose="020B0604020202020204" pitchFamily="34" charset="0"/>
              </a:rPr>
              <a:t>,</a:t>
            </a:r>
            <a:r>
              <a:rPr lang="en-US" sz="12800" i="1" dirty="0">
                <a:solidFill>
                  <a:schemeClr val="accent2">
                    <a:lumMod val="20000"/>
                    <a:lumOff val="80000"/>
                  </a:schemeClr>
                </a:solidFill>
                <a:latin typeface="Arial" panose="020B0604020202020204" pitchFamily="34" charset="0"/>
                <a:cs typeface="Arial" panose="020B0604020202020204" pitchFamily="34" charset="0"/>
              </a:rPr>
              <a:t> JP-Explorations, Asuncion-Paraguay   </a:t>
            </a:r>
            <a:r>
              <a:rPr lang="en-US" sz="12800" i="1" dirty="0">
                <a:solidFill>
                  <a:schemeClr val="accent2">
                    <a:lumMod val="20000"/>
                    <a:lumOff val="80000"/>
                  </a:schemeClr>
                </a:solidFill>
                <a:latin typeface="Arial" panose="020B0604020202020204" pitchFamily="34" charset="0"/>
                <a:cs typeface="Arial" panose="020B0604020202020204" pitchFamily="34" charset="0"/>
                <a:hlinkClick r:id="rId4"/>
              </a:rPr>
              <a:t>presserjaime@gmail.com</a:t>
            </a:r>
            <a:r>
              <a:rPr lang="en-US" sz="12800" i="1" dirty="0">
                <a:solidFill>
                  <a:schemeClr val="accent2">
                    <a:lumMod val="20000"/>
                    <a:lumOff val="80000"/>
                  </a:schemeClr>
                </a:solidFill>
                <a:latin typeface="Arial" panose="020B0604020202020204" pitchFamily="34" charset="0"/>
                <a:cs typeface="Arial" panose="020B0604020202020204" pitchFamily="34" charset="0"/>
              </a:rPr>
              <a:t> </a:t>
            </a:r>
          </a:p>
          <a:p>
            <a:pPr marL="0" lvl="1" indent="0" algn="ctr" defTabSz="3761915" eaLnBrk="1" fontAlgn="auto" hangingPunct="1">
              <a:spcAft>
                <a:spcPts val="0"/>
              </a:spcAft>
              <a:defRPr/>
            </a:pPr>
            <a:r>
              <a:rPr lang="en-US" sz="12800" i="1" dirty="0">
                <a:solidFill>
                  <a:schemeClr val="accent2">
                    <a:lumMod val="20000"/>
                    <a:lumOff val="80000"/>
                  </a:schemeClr>
                </a:solidFill>
                <a:latin typeface="Arial" panose="020B0604020202020204" pitchFamily="34" charset="0"/>
                <a:cs typeface="Arial" panose="020B0604020202020204" pitchFamily="34" charset="0"/>
              </a:rPr>
              <a:t> </a:t>
            </a:r>
            <a:r>
              <a:rPr lang="en-US" sz="12800" b="1" dirty="0">
                <a:solidFill>
                  <a:schemeClr val="accent2">
                    <a:lumMod val="60000"/>
                    <a:lumOff val="40000"/>
                  </a:schemeClr>
                </a:solidFill>
                <a:latin typeface="Arial" panose="020B0604020202020204" pitchFamily="34" charset="0"/>
                <a:cs typeface="Arial" panose="020B0604020202020204" pitchFamily="34" charset="0"/>
              </a:rPr>
              <a:t>Arif M. Sikder</a:t>
            </a:r>
            <a:r>
              <a:rPr lang="en-US" sz="12800" dirty="0">
                <a:solidFill>
                  <a:schemeClr val="accent2">
                    <a:lumMod val="20000"/>
                    <a:lumOff val="80000"/>
                  </a:schemeClr>
                </a:solidFill>
                <a:latin typeface="Arial" panose="020B0604020202020204" pitchFamily="34" charset="0"/>
                <a:cs typeface="Arial" panose="020B0604020202020204" pitchFamily="34" charset="0"/>
              </a:rPr>
              <a:t>, </a:t>
            </a:r>
            <a:r>
              <a:rPr lang="en-US" sz="12800" i="1" dirty="0">
                <a:solidFill>
                  <a:schemeClr val="accent2">
                    <a:lumMod val="20000"/>
                    <a:lumOff val="80000"/>
                  </a:schemeClr>
                </a:solidFill>
                <a:latin typeface="Arial" panose="020B0604020202020204" pitchFamily="34" charset="0"/>
                <a:cs typeface="Arial" panose="020B0604020202020204" pitchFamily="34" charset="0"/>
              </a:rPr>
              <a:t>Center for Environmental Studies (CES) Virginia Commonwealth University (VCU)  </a:t>
            </a:r>
            <a:r>
              <a:rPr lang="en-US" sz="12800" i="1" dirty="0">
                <a:solidFill>
                  <a:schemeClr val="accent2">
                    <a:lumMod val="20000"/>
                    <a:lumOff val="80000"/>
                  </a:schemeClr>
                </a:solidFill>
                <a:latin typeface="Arial" panose="020B0604020202020204" pitchFamily="34" charset="0"/>
                <a:cs typeface="Arial" panose="020B0604020202020204" pitchFamily="34" charset="0"/>
                <a:hlinkClick r:id="rId5"/>
              </a:rPr>
              <a:t>amsikder@vcu.edu</a:t>
            </a:r>
            <a:r>
              <a:rPr lang="en-US" sz="12800" i="1" dirty="0">
                <a:solidFill>
                  <a:schemeClr val="accent2">
                    <a:lumMod val="20000"/>
                    <a:lumOff val="80000"/>
                  </a:schemeClr>
                </a:solidFill>
                <a:latin typeface="Arial" panose="020B0604020202020204" pitchFamily="34" charset="0"/>
                <a:cs typeface="Arial" panose="020B0604020202020204" pitchFamily="34" charset="0"/>
              </a:rPr>
              <a:t> </a:t>
            </a:r>
          </a:p>
          <a:p>
            <a:pPr marL="0" lvl="1" indent="0" algn="ctr" defTabSz="3761915" eaLnBrk="1" fontAlgn="auto" hangingPunct="1">
              <a:spcAft>
                <a:spcPts val="0"/>
              </a:spcAft>
              <a:defRPr/>
            </a:pPr>
            <a:r>
              <a:rPr lang="en-US" sz="12800" i="1" dirty="0">
                <a:solidFill>
                  <a:schemeClr val="accent1">
                    <a:lumMod val="40000"/>
                    <a:lumOff val="60000"/>
                  </a:schemeClr>
                </a:solidFill>
              </a:rPr>
              <a:t> </a:t>
            </a:r>
          </a:p>
          <a:p>
            <a:pPr marL="0" lvl="1" indent="0" algn="ctr" defTabSz="3761915" eaLnBrk="1" fontAlgn="auto" hangingPunct="1">
              <a:spcAft>
                <a:spcPts val="0"/>
              </a:spcAft>
              <a:defRPr/>
            </a:pPr>
            <a:r>
              <a:rPr lang="en-US" sz="3200" i="1" dirty="0"/>
              <a:t/>
            </a:r>
            <a:br>
              <a:rPr lang="en-US" sz="3200" i="1" dirty="0"/>
            </a:br>
            <a:endParaRPr lang="en-US" sz="3200" i="1" dirty="0"/>
          </a:p>
          <a:p>
            <a:pPr marL="0" lvl="1" indent="0" algn="ctr" defTabSz="3761915" eaLnBrk="1" fontAlgn="auto" hangingPunct="1">
              <a:spcAft>
                <a:spcPts val="0"/>
              </a:spcAft>
              <a:defRPr/>
            </a:pPr>
            <a:r>
              <a:rPr lang="fr-FR" sz="3200" i="1" dirty="0"/>
              <a:t> </a:t>
            </a:r>
          </a:p>
          <a:p>
            <a:pPr marL="0" lvl="1" indent="0" algn="ctr" defTabSz="3761915" eaLnBrk="1" fontAlgn="auto" hangingPunct="1">
              <a:spcAft>
                <a:spcPts val="0"/>
              </a:spcAft>
              <a:defRPr/>
            </a:pPr>
            <a:endParaRPr lang="en-US" sz="2400" i="1" dirty="0"/>
          </a:p>
          <a:p>
            <a:pPr marL="0" lvl="1" indent="0" algn="ctr" defTabSz="3761915" eaLnBrk="1" fontAlgn="auto" hangingPunct="1">
              <a:spcAft>
                <a:spcPts val="0"/>
              </a:spcAft>
              <a:defRPr/>
            </a:pPr>
            <a:endParaRPr lang="nl-NL" sz="2400" i="1" dirty="0"/>
          </a:p>
          <a:p>
            <a:pPr marL="0" lvl="1" indent="0" algn="ctr" defTabSz="3761915" eaLnBrk="1" fontAlgn="auto" hangingPunct="1">
              <a:spcAft>
                <a:spcPts val="0"/>
              </a:spcAft>
              <a:defRPr/>
            </a:pPr>
            <a:endParaRPr lang="en-US" sz="2400" i="1" dirty="0"/>
          </a:p>
          <a:p>
            <a:pPr marL="0" lvl="1" indent="0" algn="ctr" defTabSz="3761915" eaLnBrk="1" fontAlgn="auto" hangingPunct="1">
              <a:spcAft>
                <a:spcPts val="0"/>
              </a:spcAft>
              <a:defRPr/>
            </a:pPr>
            <a:endParaRPr lang="en-US" sz="2200" i="1" dirty="0"/>
          </a:p>
          <a:p>
            <a:pPr defTabSz="3761915" eaLnBrk="1" fontAlgn="auto" hangingPunct="1">
              <a:spcAft>
                <a:spcPts val="0"/>
              </a:spcAft>
              <a:defRPr/>
            </a:pPr>
            <a:endParaRPr lang="en-US" dirty="0"/>
          </a:p>
        </p:txBody>
      </p:sp>
      <p:sp>
        <p:nvSpPr>
          <p:cNvPr id="8204" name="Text Placeholder 301"/>
          <p:cNvSpPr>
            <a:spLocks noGrp="1"/>
          </p:cNvSpPr>
          <p:nvPr>
            <p:ph type="body" sz="quarter" idx="196"/>
          </p:nvPr>
        </p:nvSpPr>
        <p:spPr bwMode="auto">
          <a:xfrm>
            <a:off x="3954463" y="500063"/>
            <a:ext cx="33440687" cy="1284287"/>
          </a:xfrm>
          <a:ln>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defRPr/>
            </a:pPr>
            <a:r>
              <a:rPr lang="en-US" sz="7200" dirty="0">
                <a:solidFill>
                  <a:schemeClr val="accent3">
                    <a:lumMod val="60000"/>
                    <a:lumOff val="40000"/>
                  </a:schemeClr>
                </a:solidFill>
              </a:rPr>
              <a:t>LONSDALEITE IN MUSGRAVE PSEUDOTACHYLITES: THE PETROGRAPHIC EVIDENCES OF IMPACT</a:t>
            </a:r>
          </a:p>
        </p:txBody>
      </p:sp>
      <p:sp>
        <p:nvSpPr>
          <p:cNvPr id="4106" name="Text Placeholder 260"/>
          <p:cNvSpPr>
            <a:spLocks noGrp="1"/>
          </p:cNvSpPr>
          <p:nvPr>
            <p:ph type="body" sz="quarter" idx="29"/>
          </p:nvPr>
        </p:nvSpPr>
        <p:spPr bwMode="auto">
          <a:xfrm>
            <a:off x="35128200" y="18954750"/>
            <a:ext cx="8272463" cy="588963"/>
          </a:xfrm>
          <a:noFill/>
          <a:ln>
            <a:miter lim="800000"/>
            <a:headEnd/>
            <a:tailEnd/>
          </a:ln>
        </p:spPr>
        <p:txBody>
          <a:bodyPr vert="horz" numCol="1" compatLnSpc="1">
            <a:prstTxWarp prst="textNoShape">
              <a:avLst/>
            </a:prstTxWarp>
          </a:bodyPr>
          <a:lstStyle/>
          <a:p>
            <a:pPr eaLnBrk="1" hangingPunct="1"/>
            <a:r>
              <a:rPr lang="en-US" smtClean="0">
                <a:solidFill>
                  <a:schemeClr val="tx1"/>
                </a:solidFill>
              </a:rPr>
              <a:t>Contact</a:t>
            </a:r>
          </a:p>
        </p:txBody>
      </p:sp>
      <p:sp>
        <p:nvSpPr>
          <p:cNvPr id="4107" name="Text Placeholder 260"/>
          <p:cNvSpPr>
            <a:spLocks noGrp="1"/>
          </p:cNvSpPr>
          <p:nvPr>
            <p:ph type="body" sz="quarter" idx="29"/>
          </p:nvPr>
        </p:nvSpPr>
        <p:spPr bwMode="auto">
          <a:xfrm>
            <a:off x="35194875" y="19629438"/>
            <a:ext cx="8272463" cy="1020762"/>
          </a:xfrm>
          <a:noFill/>
          <a:ln>
            <a:miter lim="800000"/>
            <a:headEnd/>
            <a:tailEnd/>
          </a:ln>
        </p:spPr>
        <p:txBody>
          <a:bodyPr vert="horz" numCol="1" compatLnSpc="1">
            <a:prstTxWarp prst="textNoShape">
              <a:avLst/>
            </a:prstTxWarp>
          </a:bodyPr>
          <a:lstStyle/>
          <a:p>
            <a:pPr eaLnBrk="1" hangingPunct="1"/>
            <a:r>
              <a:rPr lang="en-US" smtClean="0">
                <a:solidFill>
                  <a:srgbClr val="C00000"/>
                </a:solidFill>
                <a:hlinkClick r:id="rId3"/>
              </a:rPr>
              <a:t>danielconnelly@comcast.net</a:t>
            </a:r>
            <a:r>
              <a:rPr lang="en-US" smtClean="0">
                <a:solidFill>
                  <a:schemeClr val="tx1"/>
                </a:solidFill>
              </a:rPr>
              <a:t/>
            </a:r>
            <a:br>
              <a:rPr lang="en-US" smtClean="0">
                <a:solidFill>
                  <a:schemeClr val="tx1"/>
                </a:solidFill>
              </a:rPr>
            </a:br>
            <a:r>
              <a:rPr lang="en-US" smtClean="0">
                <a:solidFill>
                  <a:schemeClr val="tx1"/>
                </a:solidFill>
              </a:rPr>
              <a:t>Like MAPCIS IMPACT CRATER on Facebook</a:t>
            </a:r>
          </a:p>
        </p:txBody>
      </p:sp>
      <p:sp>
        <p:nvSpPr>
          <p:cNvPr id="8207" name="Text Placeholder 255"/>
          <p:cNvSpPr>
            <a:spLocks noGrp="1"/>
          </p:cNvSpPr>
          <p:nvPr>
            <p:ph type="body" sz="quarter" idx="24"/>
          </p:nvPr>
        </p:nvSpPr>
        <p:spPr bwMode="auto">
          <a:xfrm>
            <a:off x="26674763" y="3871913"/>
            <a:ext cx="7907337" cy="588962"/>
          </a:xfrm>
          <a:solidFill>
            <a:schemeClr val="bg1"/>
          </a:solidFill>
          <a:ln w="38100">
            <a:solidFill>
              <a:srgbClr val="000000"/>
            </a:solidFill>
            <a:miter lim="800000"/>
            <a:headEnd/>
            <a:tailEnd/>
          </a:ln>
        </p:spPr>
        <p:txBody>
          <a:bodyPr vert="horz" numCol="1" compatLnSpc="1">
            <a:prstTxWarp prst="textNoShape">
              <a:avLst/>
            </a:prstTxWarp>
          </a:bodyPr>
          <a:lstStyle/>
          <a:p>
            <a:pPr eaLnBrk="1" hangingPunct="1">
              <a:defRPr/>
            </a:pPr>
            <a:r>
              <a:rPr lang="en-US" u="none" dirty="0">
                <a:solidFill>
                  <a:schemeClr val="accent2">
                    <a:lumMod val="75000"/>
                  </a:schemeClr>
                </a:solidFill>
                <a:latin typeface="Arial" panose="020B0604020202020204" pitchFamily="34" charset="0"/>
                <a:cs typeface="Arial" panose="020B0604020202020204" pitchFamily="34" charset="0"/>
              </a:rPr>
              <a:t>SEM-EDS Analysis</a:t>
            </a:r>
          </a:p>
        </p:txBody>
      </p:sp>
      <p:pic>
        <p:nvPicPr>
          <p:cNvPr id="4109" name="Picture 2" descr="C:\Users\Administrator\Desktop\gsa 2022-10-01 073845.jpg"/>
          <p:cNvPicPr>
            <a:picLocks noChangeAspect="1" noChangeArrowheads="1"/>
          </p:cNvPicPr>
          <p:nvPr/>
        </p:nvPicPr>
        <p:blipFill>
          <a:blip r:embed="rId6" cstate="print"/>
          <a:srcRect/>
          <a:stretch>
            <a:fillRect/>
          </a:stretch>
        </p:blipFill>
        <p:spPr bwMode="auto">
          <a:xfrm>
            <a:off x="38123813" y="500063"/>
            <a:ext cx="5553075" cy="2247900"/>
          </a:xfrm>
          <a:prstGeom prst="rect">
            <a:avLst/>
          </a:prstGeom>
          <a:noFill/>
          <a:ln w="12700">
            <a:solidFill>
              <a:schemeClr val="tx1"/>
            </a:solidFill>
            <a:miter lim="800000"/>
            <a:headEnd/>
            <a:tailEnd/>
          </a:ln>
        </p:spPr>
      </p:pic>
      <p:pic>
        <p:nvPicPr>
          <p:cNvPr id="4110" name="Picture 3"/>
          <p:cNvPicPr>
            <a:picLocks noChangeAspect="1" noChangeArrowheads="1"/>
          </p:cNvPicPr>
          <p:nvPr/>
        </p:nvPicPr>
        <p:blipFill>
          <a:blip r:embed="rId7" cstate="print"/>
          <a:srcRect/>
          <a:stretch>
            <a:fillRect/>
          </a:stretch>
        </p:blipFill>
        <p:spPr bwMode="auto">
          <a:xfrm>
            <a:off x="452438" y="0"/>
            <a:ext cx="2589212" cy="3074988"/>
          </a:xfrm>
          <a:prstGeom prst="rect">
            <a:avLst/>
          </a:prstGeom>
          <a:noFill/>
          <a:ln w="9525">
            <a:noFill/>
            <a:miter lim="800000"/>
            <a:headEnd/>
            <a:tailEnd/>
          </a:ln>
        </p:spPr>
      </p:pic>
      <p:sp>
        <p:nvSpPr>
          <p:cNvPr id="4111" name="TextBox 122"/>
          <p:cNvSpPr txBox="1">
            <a:spLocks noChangeArrowheads="1"/>
          </p:cNvSpPr>
          <p:nvPr/>
        </p:nvSpPr>
        <p:spPr bwMode="auto">
          <a:xfrm>
            <a:off x="10294938" y="4537075"/>
            <a:ext cx="184150" cy="369888"/>
          </a:xfrm>
          <a:prstGeom prst="rect">
            <a:avLst/>
          </a:prstGeom>
          <a:noFill/>
          <a:ln w="9525">
            <a:noFill/>
            <a:miter lim="800000"/>
            <a:headEnd/>
            <a:tailEnd/>
          </a:ln>
        </p:spPr>
        <p:txBody>
          <a:bodyPr wrap="none">
            <a:spAutoFit/>
          </a:bodyPr>
          <a:lstStyle/>
          <a:p>
            <a:endParaRPr lang="en-US" sz="1800">
              <a:latin typeface="Times New Roman" pitchFamily="18" charset="0"/>
              <a:cs typeface="Times New Roman" pitchFamily="18" charset="0"/>
            </a:endParaRPr>
          </a:p>
        </p:txBody>
      </p:sp>
      <p:pic>
        <p:nvPicPr>
          <p:cNvPr id="4112" name="Picture 128" descr="lonsdaleite 2022-10-06 215501.jpg"/>
          <p:cNvPicPr>
            <a:picLocks noChangeAspect="1"/>
          </p:cNvPicPr>
          <p:nvPr/>
        </p:nvPicPr>
        <p:blipFill>
          <a:blip r:embed="rId8" cstate="print"/>
          <a:srcRect/>
          <a:stretch>
            <a:fillRect/>
          </a:stretch>
        </p:blipFill>
        <p:spPr bwMode="auto">
          <a:xfrm>
            <a:off x="18232438" y="8443913"/>
            <a:ext cx="7251700" cy="4367212"/>
          </a:xfrm>
          <a:prstGeom prst="rect">
            <a:avLst/>
          </a:prstGeom>
          <a:noFill/>
          <a:ln w="28575">
            <a:solidFill>
              <a:schemeClr val="tx1"/>
            </a:solidFill>
            <a:miter lim="800000"/>
            <a:headEnd/>
            <a:tailEnd/>
          </a:ln>
        </p:spPr>
      </p:pic>
      <p:sp>
        <p:nvSpPr>
          <p:cNvPr id="8217" name="Text Placeholder 172"/>
          <p:cNvSpPr>
            <a:spLocks noGrp="1"/>
          </p:cNvSpPr>
          <p:nvPr>
            <p:ph type="body" sz="quarter" idx="22"/>
          </p:nvPr>
        </p:nvSpPr>
        <p:spPr bwMode="auto">
          <a:xfrm>
            <a:off x="17878425" y="3871913"/>
            <a:ext cx="8143875" cy="588962"/>
          </a:xfrm>
          <a:solidFill>
            <a:schemeClr val="bg1"/>
          </a:solidFill>
          <a:ln w="38100">
            <a:solidFill>
              <a:srgbClr val="000000"/>
            </a:solidFill>
            <a:miter lim="800000"/>
            <a:headEnd/>
            <a:tailEnd/>
          </a:ln>
        </p:spPr>
        <p:txBody>
          <a:bodyPr vert="horz" numCol="1" compatLnSpc="1">
            <a:prstTxWarp prst="textNoShape">
              <a:avLst/>
            </a:prstTxWarp>
          </a:bodyPr>
          <a:lstStyle/>
          <a:p>
            <a:pPr eaLnBrk="1" hangingPunct="1">
              <a:defRPr/>
            </a:pPr>
            <a:r>
              <a:rPr lang="en-US" u="none" dirty="0">
                <a:solidFill>
                  <a:schemeClr val="accent2">
                    <a:lumMod val="75000"/>
                  </a:schemeClr>
                </a:solidFill>
                <a:latin typeface="Arial" panose="020B0604020202020204" pitchFamily="34" charset="0"/>
                <a:cs typeface="Arial" panose="020B0604020202020204" pitchFamily="34" charset="0"/>
              </a:rPr>
              <a:t>Raman Analysis</a:t>
            </a:r>
          </a:p>
        </p:txBody>
      </p:sp>
      <p:pic>
        <p:nvPicPr>
          <p:cNvPr id="4114" name="Content Placeholder 3" descr="magnetite 2022-10-07 052612.jpg"/>
          <p:cNvPicPr>
            <a:picLocks noChangeAspect="1"/>
          </p:cNvPicPr>
          <p:nvPr/>
        </p:nvPicPr>
        <p:blipFill>
          <a:blip r:embed="rId9" cstate="print"/>
          <a:srcRect/>
          <a:stretch>
            <a:fillRect/>
          </a:stretch>
        </p:blipFill>
        <p:spPr bwMode="auto">
          <a:xfrm>
            <a:off x="18324513" y="12998450"/>
            <a:ext cx="7159625" cy="3625850"/>
          </a:xfrm>
          <a:prstGeom prst="rect">
            <a:avLst/>
          </a:prstGeom>
          <a:noFill/>
          <a:ln w="28575">
            <a:solidFill>
              <a:schemeClr val="tx1"/>
            </a:solidFill>
            <a:miter lim="800000"/>
            <a:headEnd/>
            <a:tailEnd/>
          </a:ln>
        </p:spPr>
      </p:pic>
      <p:pic>
        <p:nvPicPr>
          <p:cNvPr id="4115" name="Content Placeholder 3" descr="meteorite 2022-10-07 052928.jpg"/>
          <p:cNvPicPr>
            <a:picLocks noChangeAspect="1"/>
          </p:cNvPicPr>
          <p:nvPr/>
        </p:nvPicPr>
        <p:blipFill>
          <a:blip r:embed="rId10" cstate="print"/>
          <a:srcRect/>
          <a:stretch>
            <a:fillRect/>
          </a:stretch>
        </p:blipFill>
        <p:spPr bwMode="auto">
          <a:xfrm>
            <a:off x="18324513" y="16778288"/>
            <a:ext cx="7159625" cy="4367212"/>
          </a:xfrm>
          <a:prstGeom prst="rect">
            <a:avLst/>
          </a:prstGeom>
          <a:noFill/>
          <a:ln w="28575">
            <a:solidFill>
              <a:schemeClr val="tx1"/>
            </a:solidFill>
            <a:miter lim="800000"/>
            <a:headEnd/>
            <a:tailEnd/>
          </a:ln>
        </p:spPr>
      </p:pic>
      <p:pic>
        <p:nvPicPr>
          <p:cNvPr id="4116" name="Picture 30" descr="E Grace Gravity anomaly.JPG"/>
          <p:cNvPicPr>
            <a:picLocks noChangeAspect="1"/>
          </p:cNvPicPr>
          <p:nvPr/>
        </p:nvPicPr>
        <p:blipFill>
          <a:blip r:embed="rId11" cstate="print"/>
          <a:srcRect/>
          <a:stretch>
            <a:fillRect/>
          </a:stretch>
        </p:blipFill>
        <p:spPr bwMode="auto">
          <a:xfrm>
            <a:off x="768350" y="16289338"/>
            <a:ext cx="7524750" cy="4595812"/>
          </a:xfrm>
          <a:prstGeom prst="rect">
            <a:avLst/>
          </a:prstGeom>
          <a:noFill/>
          <a:ln w="28575">
            <a:solidFill>
              <a:schemeClr val="tx1"/>
            </a:solidFill>
            <a:miter lim="800000"/>
            <a:headEnd/>
            <a:tailEnd/>
          </a:ln>
        </p:spPr>
      </p:pic>
      <p:pic>
        <p:nvPicPr>
          <p:cNvPr id="4117" name="Picture 31" descr="puzzle2.JPG"/>
          <p:cNvPicPr>
            <a:picLocks noChangeAspect="1"/>
          </p:cNvPicPr>
          <p:nvPr/>
        </p:nvPicPr>
        <p:blipFill>
          <a:blip r:embed="rId12" cstate="print"/>
          <a:srcRect/>
          <a:stretch>
            <a:fillRect/>
          </a:stretch>
        </p:blipFill>
        <p:spPr bwMode="auto">
          <a:xfrm>
            <a:off x="9177338" y="4694238"/>
            <a:ext cx="8162925" cy="5559425"/>
          </a:xfrm>
          <a:prstGeom prst="rect">
            <a:avLst/>
          </a:prstGeom>
          <a:noFill/>
          <a:ln w="28575">
            <a:solidFill>
              <a:schemeClr val="tx1"/>
            </a:solidFill>
            <a:miter lim="800000"/>
            <a:headEnd/>
            <a:tailEnd/>
          </a:ln>
        </p:spPr>
      </p:pic>
      <p:pic>
        <p:nvPicPr>
          <p:cNvPr id="4118" name="Picture 33" descr="Pseudotachylite locations.JPG"/>
          <p:cNvPicPr>
            <a:picLocks noChangeAspect="1"/>
          </p:cNvPicPr>
          <p:nvPr/>
        </p:nvPicPr>
        <p:blipFill>
          <a:blip r:embed="rId13" cstate="print"/>
          <a:srcRect/>
          <a:stretch>
            <a:fillRect/>
          </a:stretch>
        </p:blipFill>
        <p:spPr bwMode="auto">
          <a:xfrm>
            <a:off x="10294938" y="11320463"/>
            <a:ext cx="6018212" cy="4781550"/>
          </a:xfrm>
          <a:prstGeom prst="rect">
            <a:avLst/>
          </a:prstGeom>
          <a:noFill/>
          <a:ln w="28575">
            <a:solidFill>
              <a:schemeClr val="tx1"/>
            </a:solidFill>
            <a:miter lim="800000"/>
            <a:headEnd/>
            <a:tailEnd/>
          </a:ln>
        </p:spPr>
      </p:pic>
      <p:sp>
        <p:nvSpPr>
          <p:cNvPr id="4119" name="TextBox 34"/>
          <p:cNvSpPr txBox="1">
            <a:spLocks noChangeArrowheads="1"/>
          </p:cNvSpPr>
          <p:nvPr/>
        </p:nvSpPr>
        <p:spPr bwMode="auto">
          <a:xfrm>
            <a:off x="9177338" y="16363950"/>
            <a:ext cx="8229600" cy="2676525"/>
          </a:xfrm>
          <a:prstGeom prst="rect">
            <a:avLst/>
          </a:prstGeom>
          <a:noFill/>
          <a:ln w="28575">
            <a:solidFill>
              <a:schemeClr val="tx1"/>
            </a:solidFill>
            <a:miter lim="800000"/>
            <a:headEnd/>
            <a:tailEnd/>
          </a:ln>
        </p:spPr>
        <p:txBody>
          <a:bodyPr>
            <a:spAutoFit/>
          </a:bodyPr>
          <a:lstStyle/>
          <a:p>
            <a:pPr algn="ctr"/>
            <a:r>
              <a:rPr lang="en-US" sz="2400" b="1">
                <a:latin typeface="Times New Roman" pitchFamily="18" charset="0"/>
                <a:cs typeface="Times New Roman" pitchFamily="18" charset="0"/>
              </a:rPr>
              <a:t>Location of the pseudotachylite melts in relation to  MAPCIS/ impact center</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The Kelly Hills location is on private land and can be driven to with permission of the owners.  It is a low mound outcrop with abundant pseudotachylite</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25°49'34.55"S</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131°29'38.13"E</a:t>
            </a:r>
          </a:p>
        </p:txBody>
      </p:sp>
      <p:sp>
        <p:nvSpPr>
          <p:cNvPr id="4120" name="TextBox 39"/>
          <p:cNvSpPr txBox="1">
            <a:spLocks noChangeArrowheads="1"/>
          </p:cNvSpPr>
          <p:nvPr/>
        </p:nvSpPr>
        <p:spPr bwMode="auto">
          <a:xfrm>
            <a:off x="768350" y="15446375"/>
            <a:ext cx="7608888" cy="522288"/>
          </a:xfrm>
          <a:prstGeom prst="rect">
            <a:avLst/>
          </a:prstGeom>
          <a:noFill/>
          <a:ln w="28575">
            <a:solidFill>
              <a:schemeClr val="tx1"/>
            </a:solidFill>
            <a:miter lim="800000"/>
            <a:headEnd/>
            <a:tailEnd/>
          </a:ln>
        </p:spPr>
        <p:txBody>
          <a:bodyPr>
            <a:spAutoFit/>
          </a:bodyPr>
          <a:lstStyle/>
          <a:p>
            <a:pPr algn="ctr"/>
            <a:r>
              <a:rPr lang="en-US" sz="2800" b="1">
                <a:latin typeface="Times New Roman" pitchFamily="18" charset="0"/>
                <a:cs typeface="Times New Roman" pitchFamily="18" charset="0"/>
              </a:rPr>
              <a:t>The circular anomaly in central Australia</a:t>
            </a:r>
          </a:p>
        </p:txBody>
      </p:sp>
      <p:sp>
        <p:nvSpPr>
          <p:cNvPr id="41" name="TextBox 40"/>
          <p:cNvSpPr txBox="1"/>
          <p:nvPr/>
        </p:nvSpPr>
        <p:spPr>
          <a:xfrm>
            <a:off x="9177338" y="3740150"/>
            <a:ext cx="8240712" cy="954088"/>
          </a:xfrm>
          <a:prstGeom prst="rect">
            <a:avLst/>
          </a:prstGeom>
          <a:noFill/>
          <a:ln w="28575">
            <a:solidFill>
              <a:schemeClr val="tx1"/>
            </a:solidFill>
          </a:ln>
        </p:spPr>
        <p:txBody>
          <a:bodyPr>
            <a:spAutoFit/>
          </a:bodyPr>
          <a:lstStyle/>
          <a:p>
            <a:pPr algn="ctr">
              <a:defRPr/>
            </a:pPr>
            <a:r>
              <a:rPr lang="en-US" sz="2800" b="1" dirty="0">
                <a:solidFill>
                  <a:schemeClr val="accent2">
                    <a:lumMod val="75000"/>
                  </a:schemeClr>
                </a:solidFill>
                <a:latin typeface="Arial" panose="020B0604020202020204" pitchFamily="34" charset="0"/>
                <a:cs typeface="Arial" panose="020B0604020202020204" pitchFamily="34" charset="0"/>
              </a:rPr>
              <a:t>The  circular anomaly in central Australia as seen on surface geology maps</a:t>
            </a:r>
          </a:p>
        </p:txBody>
      </p:sp>
      <p:sp>
        <p:nvSpPr>
          <p:cNvPr id="4122" name="TextBox 41"/>
          <p:cNvSpPr txBox="1">
            <a:spLocks noChangeArrowheads="1"/>
          </p:cNvSpPr>
          <p:nvPr/>
        </p:nvSpPr>
        <p:spPr bwMode="auto">
          <a:xfrm>
            <a:off x="12979400" y="9048750"/>
            <a:ext cx="573088" cy="33813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KH</a:t>
            </a:r>
          </a:p>
        </p:txBody>
      </p:sp>
      <p:pic>
        <p:nvPicPr>
          <p:cNvPr id="4123" name="Picture 43" descr="magnetic intensity center 2022-10-07 063104.jpg"/>
          <p:cNvPicPr>
            <a:picLocks noChangeAspect="1"/>
          </p:cNvPicPr>
          <p:nvPr/>
        </p:nvPicPr>
        <p:blipFill>
          <a:blip r:embed="rId14" cstate="print"/>
          <a:srcRect/>
          <a:stretch>
            <a:fillRect/>
          </a:stretch>
        </p:blipFill>
        <p:spPr bwMode="auto">
          <a:xfrm>
            <a:off x="12538075" y="8896350"/>
            <a:ext cx="441325" cy="320675"/>
          </a:xfrm>
          <a:prstGeom prst="rect">
            <a:avLst/>
          </a:prstGeom>
          <a:noFill/>
          <a:ln w="9525">
            <a:noFill/>
            <a:miter lim="800000"/>
            <a:headEnd/>
            <a:tailEnd/>
          </a:ln>
        </p:spPr>
      </p:pic>
      <p:sp>
        <p:nvSpPr>
          <p:cNvPr id="37" name="Down Arrow 36"/>
          <p:cNvSpPr/>
          <p:nvPr/>
        </p:nvSpPr>
        <p:spPr>
          <a:xfrm>
            <a:off x="12758738" y="9217025"/>
            <a:ext cx="85725" cy="8572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25" name="TextBox 44"/>
          <p:cNvSpPr txBox="1">
            <a:spLocks noChangeArrowheads="1"/>
          </p:cNvSpPr>
          <p:nvPr/>
        </p:nvSpPr>
        <p:spPr bwMode="auto">
          <a:xfrm>
            <a:off x="9177338" y="10253663"/>
            <a:ext cx="8240712" cy="954087"/>
          </a:xfrm>
          <a:prstGeom prst="rect">
            <a:avLst/>
          </a:prstGeom>
          <a:noFill/>
          <a:ln w="28575">
            <a:solidFill>
              <a:schemeClr val="tx1"/>
            </a:solidFill>
            <a:miter lim="800000"/>
            <a:headEnd/>
            <a:tailEnd/>
          </a:ln>
        </p:spPr>
        <p:txBody>
          <a:bodyPr>
            <a:spAutoFit/>
          </a:bodyPr>
          <a:lstStyle/>
          <a:p>
            <a:pPr algn="ctr"/>
            <a:r>
              <a:rPr lang="en-US" sz="2800" b="1">
                <a:solidFill>
                  <a:srgbClr val="0070C0"/>
                </a:solidFill>
              </a:rPr>
              <a:t>Kelly Hills is about 40km from the putative impact center</a:t>
            </a:r>
          </a:p>
        </p:txBody>
      </p:sp>
      <p:sp>
        <p:nvSpPr>
          <p:cNvPr id="4126" name="Rectangle 1"/>
          <p:cNvSpPr>
            <a:spLocks noChangeArrowheads="1"/>
          </p:cNvSpPr>
          <p:nvPr/>
        </p:nvSpPr>
        <p:spPr bwMode="auto">
          <a:xfrm>
            <a:off x="26674763" y="16717963"/>
            <a:ext cx="7907337" cy="1939925"/>
          </a:xfrm>
          <a:prstGeom prst="rect">
            <a:avLst/>
          </a:prstGeom>
          <a:noFill/>
          <a:ln w="9525">
            <a:noFill/>
            <a:miter lim="800000"/>
            <a:headEnd/>
            <a:tailEnd/>
          </a:ln>
        </p:spPr>
        <p:txBody>
          <a:bodyPr>
            <a:spAutoFit/>
          </a:bodyPr>
          <a:lstStyle/>
          <a:p>
            <a:pPr>
              <a:buFont typeface="Arial" charset="0"/>
              <a:buNone/>
            </a:pPr>
            <a:r>
              <a:rPr lang="en-US" sz="2400" b="1"/>
              <a:t>The iron blebs (Magnetite/Hematite) embedded in the pseudotachylite melt contain a very high amount of Carbon (&gt;10%) supporting the existence of Lonsdaleite, which is identified with micro-raman analysis.</a:t>
            </a:r>
          </a:p>
        </p:txBody>
      </p:sp>
      <p:sp>
        <p:nvSpPr>
          <p:cNvPr id="4127" name="Rectangle 2"/>
          <p:cNvSpPr>
            <a:spLocks noChangeArrowheads="1"/>
          </p:cNvSpPr>
          <p:nvPr/>
        </p:nvSpPr>
        <p:spPr bwMode="auto">
          <a:xfrm>
            <a:off x="18218150" y="4603750"/>
            <a:ext cx="7534275" cy="3786188"/>
          </a:xfrm>
          <a:prstGeom prst="rect">
            <a:avLst/>
          </a:prstGeom>
          <a:noFill/>
          <a:ln w="9525">
            <a:noFill/>
            <a:miter lim="800000"/>
            <a:headEnd/>
            <a:tailEnd/>
          </a:ln>
        </p:spPr>
        <p:txBody>
          <a:bodyPr>
            <a:spAutoFit/>
          </a:bodyPr>
          <a:lstStyle/>
          <a:p>
            <a:r>
              <a:rPr lang="en-US" sz="2000" b="1">
                <a:cs typeface="Times New Roman" pitchFamily="18" charset="0"/>
              </a:rPr>
              <a:t>To validate the higher concentration of carbon (C), Raman spectra were obtained from the microlites of the p</a:t>
            </a:r>
            <a:r>
              <a:rPr lang="en-US" sz="2000" b="1"/>
              <a:t>seudotachylite</a:t>
            </a:r>
            <a:r>
              <a:rPr lang="en-US" sz="2000" b="1">
                <a:cs typeface="Times New Roman" pitchFamily="18" charset="0"/>
              </a:rPr>
              <a:t> veins in the range from 100 to 1800 cm -1 , with a 300-second acquisition time, by using the Horiba LabRAM HR Evolution Confocal micro-Raman spectrometer with a 20 mW, 532 nm He-Ne- laser excitation system, a grating with 600 grooves/mm, and a thermoelectrically cooled CCD array detector at the Nanomaterial Core Characterization Facility (NCCF) of Virginia Commonwealth University (VCU), USA. Long working distance lenses at 100×, 50×, or 10× magnification, were used for permitting analysis of inclusions as deep as a few millimeters. </a:t>
            </a:r>
            <a:endParaRPr lang="en-US" sz="2000" b="1">
              <a:cs typeface="Calibri" pitchFamily="34" charset="0"/>
            </a:endParaRPr>
          </a:p>
        </p:txBody>
      </p:sp>
      <p:sp>
        <p:nvSpPr>
          <p:cNvPr id="4" name="Rectangle 3">
            <a:extLst>
              <a:ext uri="{FF2B5EF4-FFF2-40B4-BE49-F238E27FC236}"/>
            </a:extLst>
          </p:cNvPr>
          <p:cNvSpPr/>
          <p:nvPr/>
        </p:nvSpPr>
        <p:spPr>
          <a:xfrm>
            <a:off x="35367913" y="5411788"/>
            <a:ext cx="7926387" cy="9324975"/>
          </a:xfrm>
          <a:prstGeom prst="rect">
            <a:avLst/>
          </a:prstGeom>
        </p:spPr>
        <p:txBody>
          <a:bodyPr>
            <a:spAutoFit/>
          </a:bodyPr>
          <a:lstStyle/>
          <a:p>
            <a:pPr defTabSz="3761915" fontAlgn="auto">
              <a:spcAft>
                <a:spcPts val="0"/>
              </a:spcAft>
              <a:buFont typeface="Arial" pitchFamily="34" charset="0"/>
              <a:buNone/>
              <a:defRPr/>
            </a:pPr>
            <a:r>
              <a:rPr lang="en-US" sz="2400" dirty="0"/>
              <a:t>The results suggest an impact origin for the Musgrave pseudotachylite breccias, thus replacing the seismic origin hypothesis which appears to be a misinterpretation due to the proximity of the pseudotachylite breccias to a prominent and well known thrust fault.</a:t>
            </a:r>
          </a:p>
          <a:p>
            <a:pPr defTabSz="3761915" fontAlgn="auto">
              <a:spcAft>
                <a:spcPts val="0"/>
              </a:spcAft>
              <a:buFont typeface="Arial" pitchFamily="34" charset="0"/>
              <a:buNone/>
              <a:defRPr/>
            </a:pPr>
            <a:endParaRPr lang="en-US" sz="2400" dirty="0"/>
          </a:p>
          <a:p>
            <a:pPr marL="514350" indent="-514350" defTabSz="3761915" fontAlgn="auto">
              <a:spcAft>
                <a:spcPts val="0"/>
              </a:spcAft>
              <a:buFont typeface="Arial" pitchFamily="34" charset="0"/>
              <a:buAutoNum type="romanUcPeriod"/>
              <a:defRPr/>
            </a:pPr>
            <a:r>
              <a:rPr lang="en-US" sz="2400" dirty="0"/>
              <a:t>Both the pseudotachylite and host rocks contains meteoritic iron with higher concentration of carbon (C).</a:t>
            </a:r>
          </a:p>
          <a:p>
            <a:pPr marL="514350" indent="-514350" defTabSz="3761915" fontAlgn="auto">
              <a:spcAft>
                <a:spcPts val="0"/>
              </a:spcAft>
              <a:buFont typeface="Arial" pitchFamily="34" charset="0"/>
              <a:buAutoNum type="romanUcPeriod"/>
              <a:defRPr/>
            </a:pPr>
            <a:r>
              <a:rPr lang="en-US" sz="2400" dirty="0"/>
              <a:t>Raman analysis revealed that those carbons are Lonsdaleite (Hexagonal Impact Diamond?) and Graphite.</a:t>
            </a:r>
          </a:p>
          <a:p>
            <a:pPr marL="514350" indent="-514350" defTabSz="3761915" fontAlgn="auto">
              <a:spcAft>
                <a:spcPts val="0"/>
              </a:spcAft>
              <a:buFont typeface="Arial" pitchFamily="34" charset="0"/>
              <a:buAutoNum type="romanUcPeriod"/>
              <a:defRPr/>
            </a:pPr>
            <a:r>
              <a:rPr lang="en-US" sz="2400" dirty="0"/>
              <a:t>Most probably the graphite altered to lonsdaleite </a:t>
            </a:r>
          </a:p>
          <a:p>
            <a:pPr marL="514350" indent="-514350" defTabSz="3761915" fontAlgn="auto">
              <a:spcAft>
                <a:spcPts val="0"/>
              </a:spcAft>
              <a:buFont typeface="Arial" pitchFamily="34" charset="0"/>
              <a:buAutoNum type="romanUcPeriod"/>
              <a:defRPr/>
            </a:pPr>
            <a:r>
              <a:rPr lang="en-US" sz="2400" dirty="0"/>
              <a:t>Musgrave pseudotachylites are most impact in origin and most probably inject melts than pseudotachylite?</a:t>
            </a:r>
          </a:p>
          <a:p>
            <a:pPr marL="514350" indent="-514350" defTabSz="3761915" fontAlgn="auto">
              <a:spcAft>
                <a:spcPts val="0"/>
              </a:spcAft>
              <a:defRPr/>
            </a:pPr>
            <a:r>
              <a:rPr lang="en-US" sz="2400" dirty="0"/>
              <a:t>----------------------------------------------------------------------------</a:t>
            </a:r>
          </a:p>
          <a:p>
            <a:pPr marL="514350" indent="-514350" defTabSz="3761915" fontAlgn="auto">
              <a:spcAft>
                <a:spcPts val="0"/>
              </a:spcAft>
              <a:defRPr/>
            </a:pPr>
            <a:r>
              <a:rPr lang="en-US" sz="2400" dirty="0"/>
              <a:t>The importance of the londaleite can not be overestimated in the confirmation process.  It allows for the reproducibility of the evidence.  Whether new samples are collected from the Kelly Hills or from our current samples, londaleite should be found and verified. </a:t>
            </a:r>
            <a:br>
              <a:rPr lang="en-US" sz="2400" dirty="0"/>
            </a:br>
            <a:r>
              <a:rPr lang="en-US" sz="2400" b="1" dirty="0"/>
              <a:t>Kelly Hills site: </a:t>
            </a:r>
            <a:r>
              <a:rPr lang="en-US" sz="2400" b="1" dirty="0">
                <a:latin typeface="Times New Roman" panose="02020603050405020304" pitchFamily="18" charset="0"/>
                <a:cs typeface="Times New Roman" panose="02020603050405020304" pitchFamily="18" charset="0"/>
              </a:rPr>
              <a:t>25°49'34.55"S  131°29'38.13"E</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is on private land and may be accessed with permission of </a:t>
            </a:r>
            <a:r>
              <a:rPr lang="en-US" sz="2400">
                <a:latin typeface="Times New Roman" panose="02020603050405020304" pitchFamily="18" charset="0"/>
                <a:cs typeface="Times New Roman" panose="02020603050405020304" pitchFamily="18" charset="0"/>
              </a:rPr>
              <a:t>the owners.</a:t>
            </a:r>
            <a:endParaRPr lang="en-US" sz="2400" dirty="0"/>
          </a:p>
        </p:txBody>
      </p:sp>
      <p:pic>
        <p:nvPicPr>
          <p:cNvPr id="4129" name="Picture 9"/>
          <p:cNvPicPr>
            <a:picLocks noChangeAspect="1"/>
          </p:cNvPicPr>
          <p:nvPr/>
        </p:nvPicPr>
        <p:blipFill>
          <a:blip r:embed="rId15" cstate="print"/>
          <a:srcRect/>
          <a:stretch>
            <a:fillRect/>
          </a:stretch>
        </p:blipFill>
        <p:spPr bwMode="auto">
          <a:xfrm>
            <a:off x="26973213" y="6719888"/>
            <a:ext cx="7362825" cy="4892675"/>
          </a:xfrm>
          <a:prstGeom prst="rect">
            <a:avLst/>
          </a:prstGeom>
          <a:noFill/>
          <a:ln w="9525">
            <a:noFill/>
            <a:miter lim="800000"/>
            <a:headEnd/>
            <a:tailEnd/>
          </a:ln>
        </p:spPr>
      </p:pic>
      <p:sp>
        <p:nvSpPr>
          <p:cNvPr id="4130" name="Rectangle 10"/>
          <p:cNvSpPr>
            <a:spLocks noChangeArrowheads="1"/>
          </p:cNvSpPr>
          <p:nvPr/>
        </p:nvSpPr>
        <p:spPr bwMode="auto">
          <a:xfrm>
            <a:off x="26893838" y="4851400"/>
            <a:ext cx="7534275" cy="1323975"/>
          </a:xfrm>
          <a:prstGeom prst="rect">
            <a:avLst/>
          </a:prstGeom>
          <a:noFill/>
          <a:ln w="9525">
            <a:noFill/>
            <a:miter lim="800000"/>
            <a:headEnd/>
            <a:tailEnd/>
          </a:ln>
        </p:spPr>
        <p:txBody>
          <a:bodyPr>
            <a:spAutoFit/>
          </a:bodyPr>
          <a:lstStyle/>
          <a:p>
            <a:pPr>
              <a:buFont typeface="Arial" charset="0"/>
              <a:buNone/>
            </a:pPr>
            <a:r>
              <a:rPr lang="en-US" sz="2000" b="1"/>
              <a:t>SEM-BSE analysis of the polished samples of Musgrave pseudotachylite with Field Emission Scanning electron microscope (FE-SEM, Hitachi SU 70) equipped with Energy Dispersive Spectrum Analyzer (EDAX).</a:t>
            </a:r>
          </a:p>
        </p:txBody>
      </p:sp>
      <p:pic>
        <p:nvPicPr>
          <p:cNvPr id="4131" name="Picture 12"/>
          <p:cNvPicPr>
            <a:picLocks noChangeAspect="1"/>
          </p:cNvPicPr>
          <p:nvPr/>
        </p:nvPicPr>
        <p:blipFill>
          <a:blip r:embed="rId16" cstate="print"/>
          <a:srcRect/>
          <a:stretch>
            <a:fillRect/>
          </a:stretch>
        </p:blipFill>
        <p:spPr bwMode="auto">
          <a:xfrm>
            <a:off x="27062113" y="11860213"/>
            <a:ext cx="7270750" cy="4241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osterPresentations.com-48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15492</TotalTime>
  <Words>680</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Trebuchet MS</vt:lpstr>
      <vt:lpstr>Calibri</vt:lpstr>
      <vt:lpstr>Times New Roman</vt:lpstr>
      <vt:lpstr>PosterPresentations.com-48x96-Template</vt:lpstr>
      <vt:lpstr>1_Classic 3 Columns</vt:lpstr>
      <vt:lpstr>Classic - Wide Center</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Administrator</cp:lastModifiedBy>
  <cp:revision>54</cp:revision>
  <dcterms:created xsi:type="dcterms:W3CDTF">2012-02-09T21:25:37Z</dcterms:created>
  <dcterms:modified xsi:type="dcterms:W3CDTF">2022-12-11T08:18:53Z</dcterms:modified>
</cp:coreProperties>
</file>