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00" r:id="rId2"/>
    <p:sldId id="342" r:id="rId3"/>
    <p:sldId id="261" r:id="rId4"/>
    <p:sldId id="308" r:id="rId5"/>
    <p:sldId id="309" r:id="rId6"/>
    <p:sldId id="275" r:id="rId7"/>
    <p:sldId id="355" r:id="rId8"/>
    <p:sldId id="311" r:id="rId9"/>
    <p:sldId id="276" r:id="rId10"/>
    <p:sldId id="293" r:id="rId11"/>
    <p:sldId id="357" r:id="rId12"/>
    <p:sldId id="294" r:id="rId13"/>
    <p:sldId id="316" r:id="rId14"/>
    <p:sldId id="290" r:id="rId15"/>
    <p:sldId id="321" r:id="rId16"/>
    <p:sldId id="286" r:id="rId17"/>
    <p:sldId id="299" r:id="rId18"/>
    <p:sldId id="324" r:id="rId19"/>
    <p:sldId id="329" r:id="rId20"/>
    <p:sldId id="327" r:id="rId21"/>
    <p:sldId id="343" r:id="rId22"/>
    <p:sldId id="346" r:id="rId23"/>
    <p:sldId id="334" r:id="rId24"/>
    <p:sldId id="279" r:id="rId25"/>
    <p:sldId id="317" r:id="rId26"/>
    <p:sldId id="284" r:id="rId27"/>
    <p:sldId id="319" r:id="rId28"/>
    <p:sldId id="330" r:id="rId29"/>
    <p:sldId id="35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ald Osborn" initials="GO" lastIdx="1" clrIdx="0">
    <p:extLst>
      <p:ext uri="{19B8F6BF-5375-455C-9EA6-DF929625EA0E}">
        <p15:presenceInfo xmlns:p15="http://schemas.microsoft.com/office/powerpoint/2012/main" userId="56edb750c8626b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11" autoAdjust="0"/>
    <p:restoredTop sz="94660"/>
  </p:normalViewPr>
  <p:slideViewPr>
    <p:cSldViewPr snapToGrid="0">
      <p:cViewPr varScale="1">
        <p:scale>
          <a:sx n="59" d="100"/>
          <a:sy n="59" d="100"/>
        </p:scale>
        <p:origin x="102" y="90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2-24T15:56:39.210" idx="1">
    <p:pos x="10" y="10"/>
    <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F2B91C-6E9F-4877-A9B3-5F678EC51F62}" type="datetimeFigureOut">
              <a:rPr lang="en-US" smtClean="0"/>
              <a:t>3/13/2022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8C7D7-B967-4895-987D-57D45302278E}" type="slidenum">
              <a:rPr lang="en-US" smtClean="0"/>
              <a:t>‹#›</a:t>
            </a:fld>
            <a:endParaRPr lang="en-US"/>
          </a:p>
        </p:txBody>
      </p:sp>
    </p:spTree>
    <p:extLst>
      <p:ext uri="{BB962C8B-B14F-4D97-AF65-F5344CB8AC3E}">
        <p14:creationId xmlns:p14="http://schemas.microsoft.com/office/powerpoint/2010/main" val="1642554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not about </a:t>
            </a:r>
            <a:r>
              <a:rPr lang="en-US" dirty="0" err="1" smtClean="0"/>
              <a:t>evol</a:t>
            </a:r>
            <a:r>
              <a:rPr lang="en-US" dirty="0" smtClean="0"/>
              <a:t> of B and R, but</a:t>
            </a:r>
            <a:r>
              <a:rPr lang="en-US" baseline="0" dirty="0" smtClean="0"/>
              <a:t> early evolution of thinking about it.</a:t>
            </a:r>
            <a:endParaRPr lang="en-US" dirty="0"/>
          </a:p>
        </p:txBody>
      </p:sp>
      <p:sp>
        <p:nvSpPr>
          <p:cNvPr id="4" name="Slide Number Placeholder 3"/>
          <p:cNvSpPr>
            <a:spLocks noGrp="1"/>
          </p:cNvSpPr>
          <p:nvPr>
            <p:ph type="sldNum" sz="quarter" idx="10"/>
          </p:nvPr>
        </p:nvSpPr>
        <p:spPr/>
        <p:txBody>
          <a:bodyPr/>
          <a:lstStyle/>
          <a:p>
            <a:fld id="{1658C7D7-B967-4895-987D-57D45302278E}" type="slidenum">
              <a:rPr lang="en-US" smtClean="0"/>
              <a:t>1</a:t>
            </a:fld>
            <a:endParaRPr lang="en-US"/>
          </a:p>
        </p:txBody>
      </p:sp>
    </p:spTree>
    <p:extLst>
      <p:ext uri="{BB962C8B-B14F-4D97-AF65-F5344CB8AC3E}">
        <p14:creationId xmlns:p14="http://schemas.microsoft.com/office/powerpoint/2010/main" val="3992789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start off with my theme….the conclusion that</a:t>
            </a:r>
            <a:r>
              <a:rPr lang="en-US" baseline="0" dirty="0" smtClean="0"/>
              <a:t> the B and R is one of the world’s great examples of extensional tectonics did not come easily.</a:t>
            </a:r>
            <a:r>
              <a:rPr lang="en-US" dirty="0" smtClean="0"/>
              <a:t> </a:t>
            </a:r>
            <a:endParaRPr lang="en-US" dirty="0"/>
          </a:p>
        </p:txBody>
      </p:sp>
      <p:sp>
        <p:nvSpPr>
          <p:cNvPr id="4" name="Slide Number Placeholder 3"/>
          <p:cNvSpPr>
            <a:spLocks noGrp="1"/>
          </p:cNvSpPr>
          <p:nvPr>
            <p:ph type="sldNum" sz="quarter" idx="10"/>
          </p:nvPr>
        </p:nvSpPr>
        <p:spPr/>
        <p:txBody>
          <a:bodyPr/>
          <a:lstStyle/>
          <a:p>
            <a:fld id="{1658C7D7-B967-4895-987D-57D45302278E}" type="slidenum">
              <a:rPr lang="en-US" smtClean="0"/>
              <a:t>2</a:t>
            </a:fld>
            <a:endParaRPr lang="en-US"/>
          </a:p>
        </p:txBody>
      </p:sp>
    </p:spTree>
    <p:extLst>
      <p:ext uri="{BB962C8B-B14F-4D97-AF65-F5344CB8AC3E}">
        <p14:creationId xmlns:p14="http://schemas.microsoft.com/office/powerpoint/2010/main" val="3635192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Gonna</a:t>
            </a:r>
            <a:r>
              <a:rPr lang="en-US" baseline="0" dirty="0" smtClean="0"/>
              <a:t> </a:t>
            </a:r>
            <a:r>
              <a:rPr lang="en-US" dirty="0" smtClean="0"/>
              <a:t>set the stage with this </a:t>
            </a:r>
            <a:r>
              <a:rPr lang="en-US" dirty="0" err="1" smtClean="0"/>
              <a:t>ballon</a:t>
            </a:r>
            <a:r>
              <a:rPr lang="en-US" dirty="0" smtClean="0"/>
              <a:t>:  </a:t>
            </a:r>
            <a:r>
              <a:rPr lang="en-US" baseline="0" dirty="0" smtClean="0"/>
              <a:t>, the prevailing tectonic paradigm in the middle 19</a:t>
            </a:r>
            <a:r>
              <a:rPr lang="en-US" baseline="30000" dirty="0" smtClean="0"/>
              <a:t>th</a:t>
            </a:r>
            <a:r>
              <a:rPr lang="en-US" baseline="0" dirty="0" smtClean="0"/>
              <a:t> century was that </a:t>
            </a:r>
            <a:r>
              <a:rPr lang="en-US" baseline="0" dirty="0" err="1" smtClean="0"/>
              <a:t>mtns</a:t>
            </a:r>
            <a:r>
              <a:rPr lang="en-US" baseline="0" dirty="0" smtClean="0"/>
              <a:t> are created by wrinkling of the earth’s crust as the earth shrinks. Earth is shrinking because it’s losing heat…had lot of heat to start with, there’s no heat source by which it can gain heat (radioactivity wouldn’t be discovered until roughly 1900)_so earth must be cooling. You can simulate the wrinkling crust with a wet paper towel over a balloon….deflate the balloon and mountains are created.</a:t>
            </a:r>
            <a:endParaRPr lang="en-US" dirty="0"/>
          </a:p>
        </p:txBody>
      </p:sp>
      <p:sp>
        <p:nvSpPr>
          <p:cNvPr id="4" name="Slide Number Placeholder 3"/>
          <p:cNvSpPr>
            <a:spLocks noGrp="1"/>
          </p:cNvSpPr>
          <p:nvPr>
            <p:ph type="sldNum" sz="quarter" idx="10"/>
          </p:nvPr>
        </p:nvSpPr>
        <p:spPr/>
        <p:txBody>
          <a:bodyPr/>
          <a:lstStyle/>
          <a:p>
            <a:fld id="{1658C7D7-B967-4895-987D-57D45302278E}" type="slidenum">
              <a:rPr lang="en-US" smtClean="0"/>
              <a:t>3</a:t>
            </a:fld>
            <a:endParaRPr lang="en-US"/>
          </a:p>
        </p:txBody>
      </p:sp>
    </p:spTree>
    <p:extLst>
      <p:ext uri="{BB962C8B-B14F-4D97-AF65-F5344CB8AC3E}">
        <p14:creationId xmlns:p14="http://schemas.microsoft.com/office/powerpoint/2010/main" val="3774845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was one more publication </a:t>
            </a:r>
            <a:r>
              <a:rPr lang="en-US" baseline="0" dirty="0" smtClean="0"/>
              <a:t>in the 1800’s explicitly dealing with block faulting, by Prof. </a:t>
            </a:r>
            <a:r>
              <a:rPr lang="en-US" baseline="0" dirty="0" err="1" smtClean="0"/>
              <a:t>LeConte</a:t>
            </a:r>
            <a:r>
              <a:rPr lang="en-US" baseline="0" dirty="0" smtClean="0"/>
              <a:t>, who taught at the new </a:t>
            </a:r>
            <a:r>
              <a:rPr lang="en-US" baseline="0" dirty="0" err="1" smtClean="0"/>
              <a:t>Univ</a:t>
            </a:r>
            <a:r>
              <a:rPr lang="en-US" baseline="0" dirty="0" smtClean="0"/>
              <a:t> of California campus at Berkeley, when there were a total of 40 students in the entire university (good old days). He accepted Gilbert’s block faulting idea, but his own field work indicates most faults were normal faults. …..    But he did not invoke regional extension, crustal extension was not a thing. No one even imagined crustal extension</a:t>
            </a:r>
            <a:endParaRPr lang="en-US" dirty="0"/>
          </a:p>
        </p:txBody>
      </p:sp>
      <p:sp>
        <p:nvSpPr>
          <p:cNvPr id="4" name="Slide Number Placeholder 3"/>
          <p:cNvSpPr>
            <a:spLocks noGrp="1"/>
          </p:cNvSpPr>
          <p:nvPr>
            <p:ph type="sldNum" sz="quarter" idx="10"/>
          </p:nvPr>
        </p:nvSpPr>
        <p:spPr/>
        <p:txBody>
          <a:bodyPr/>
          <a:lstStyle/>
          <a:p>
            <a:fld id="{1658C7D7-B967-4895-987D-57D45302278E}" type="slidenum">
              <a:rPr lang="en-US" smtClean="0"/>
              <a:t>15</a:t>
            </a:fld>
            <a:endParaRPr lang="en-US"/>
          </a:p>
        </p:txBody>
      </p:sp>
    </p:spTree>
    <p:extLst>
      <p:ext uri="{BB962C8B-B14F-4D97-AF65-F5344CB8AC3E}">
        <p14:creationId xmlns:p14="http://schemas.microsoft.com/office/powerpoint/2010/main" val="3260364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53C110-F6AF-4298-811D-4D8F1B2E18A2}"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31084-587F-4F1A-8689-53972508470E}" type="slidenum">
              <a:rPr lang="en-US" smtClean="0"/>
              <a:t>‹#›</a:t>
            </a:fld>
            <a:endParaRPr lang="en-US"/>
          </a:p>
        </p:txBody>
      </p:sp>
    </p:spTree>
    <p:extLst>
      <p:ext uri="{BB962C8B-B14F-4D97-AF65-F5344CB8AC3E}">
        <p14:creationId xmlns:p14="http://schemas.microsoft.com/office/powerpoint/2010/main" val="1825682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53C110-F6AF-4298-811D-4D8F1B2E18A2}"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31084-587F-4F1A-8689-53972508470E}" type="slidenum">
              <a:rPr lang="en-US" smtClean="0"/>
              <a:t>‹#›</a:t>
            </a:fld>
            <a:endParaRPr lang="en-US"/>
          </a:p>
        </p:txBody>
      </p:sp>
    </p:spTree>
    <p:extLst>
      <p:ext uri="{BB962C8B-B14F-4D97-AF65-F5344CB8AC3E}">
        <p14:creationId xmlns:p14="http://schemas.microsoft.com/office/powerpoint/2010/main" val="3227383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53C110-F6AF-4298-811D-4D8F1B2E18A2}"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31084-587F-4F1A-8689-53972508470E}" type="slidenum">
              <a:rPr lang="en-US" smtClean="0"/>
              <a:t>‹#›</a:t>
            </a:fld>
            <a:endParaRPr lang="en-US"/>
          </a:p>
        </p:txBody>
      </p:sp>
    </p:spTree>
    <p:extLst>
      <p:ext uri="{BB962C8B-B14F-4D97-AF65-F5344CB8AC3E}">
        <p14:creationId xmlns:p14="http://schemas.microsoft.com/office/powerpoint/2010/main" val="1340812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53C110-F6AF-4298-811D-4D8F1B2E18A2}"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31084-587F-4F1A-8689-53972508470E}" type="slidenum">
              <a:rPr lang="en-US" smtClean="0"/>
              <a:t>‹#›</a:t>
            </a:fld>
            <a:endParaRPr lang="en-US"/>
          </a:p>
        </p:txBody>
      </p:sp>
    </p:spTree>
    <p:extLst>
      <p:ext uri="{BB962C8B-B14F-4D97-AF65-F5344CB8AC3E}">
        <p14:creationId xmlns:p14="http://schemas.microsoft.com/office/powerpoint/2010/main" val="402970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53C110-F6AF-4298-811D-4D8F1B2E18A2}"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31084-587F-4F1A-8689-53972508470E}" type="slidenum">
              <a:rPr lang="en-US" smtClean="0"/>
              <a:t>‹#›</a:t>
            </a:fld>
            <a:endParaRPr lang="en-US"/>
          </a:p>
        </p:txBody>
      </p:sp>
    </p:spTree>
    <p:extLst>
      <p:ext uri="{BB962C8B-B14F-4D97-AF65-F5344CB8AC3E}">
        <p14:creationId xmlns:p14="http://schemas.microsoft.com/office/powerpoint/2010/main" val="1544647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53C110-F6AF-4298-811D-4D8F1B2E18A2}"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31084-587F-4F1A-8689-53972508470E}" type="slidenum">
              <a:rPr lang="en-US" smtClean="0"/>
              <a:t>‹#›</a:t>
            </a:fld>
            <a:endParaRPr lang="en-US"/>
          </a:p>
        </p:txBody>
      </p:sp>
    </p:spTree>
    <p:extLst>
      <p:ext uri="{BB962C8B-B14F-4D97-AF65-F5344CB8AC3E}">
        <p14:creationId xmlns:p14="http://schemas.microsoft.com/office/powerpoint/2010/main" val="2368586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53C110-F6AF-4298-811D-4D8F1B2E18A2}" type="datetimeFigureOut">
              <a:rPr lang="en-US" smtClean="0"/>
              <a:t>3/13/2022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131084-587F-4F1A-8689-53972508470E}" type="slidenum">
              <a:rPr lang="en-US" smtClean="0"/>
              <a:t>‹#›</a:t>
            </a:fld>
            <a:endParaRPr lang="en-US"/>
          </a:p>
        </p:txBody>
      </p:sp>
    </p:spTree>
    <p:extLst>
      <p:ext uri="{BB962C8B-B14F-4D97-AF65-F5344CB8AC3E}">
        <p14:creationId xmlns:p14="http://schemas.microsoft.com/office/powerpoint/2010/main" val="886067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53C110-F6AF-4298-811D-4D8F1B2E18A2}"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131084-587F-4F1A-8689-53972508470E}" type="slidenum">
              <a:rPr lang="en-US" smtClean="0"/>
              <a:t>‹#›</a:t>
            </a:fld>
            <a:endParaRPr lang="en-US"/>
          </a:p>
        </p:txBody>
      </p:sp>
    </p:spTree>
    <p:extLst>
      <p:ext uri="{BB962C8B-B14F-4D97-AF65-F5344CB8AC3E}">
        <p14:creationId xmlns:p14="http://schemas.microsoft.com/office/powerpoint/2010/main" val="3119521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3C110-F6AF-4298-811D-4D8F1B2E18A2}" type="datetimeFigureOut">
              <a:rPr lang="en-US" smtClean="0"/>
              <a:t>3/13/2022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131084-587F-4F1A-8689-53972508470E}" type="slidenum">
              <a:rPr lang="en-US" smtClean="0"/>
              <a:t>‹#›</a:t>
            </a:fld>
            <a:endParaRPr lang="en-US"/>
          </a:p>
        </p:txBody>
      </p:sp>
    </p:spTree>
    <p:extLst>
      <p:ext uri="{BB962C8B-B14F-4D97-AF65-F5344CB8AC3E}">
        <p14:creationId xmlns:p14="http://schemas.microsoft.com/office/powerpoint/2010/main" val="3202582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53C110-F6AF-4298-811D-4D8F1B2E18A2}"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31084-587F-4F1A-8689-53972508470E}" type="slidenum">
              <a:rPr lang="en-US" smtClean="0"/>
              <a:t>‹#›</a:t>
            </a:fld>
            <a:endParaRPr lang="en-US"/>
          </a:p>
        </p:txBody>
      </p:sp>
    </p:spTree>
    <p:extLst>
      <p:ext uri="{BB962C8B-B14F-4D97-AF65-F5344CB8AC3E}">
        <p14:creationId xmlns:p14="http://schemas.microsoft.com/office/powerpoint/2010/main" val="1131000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53C110-F6AF-4298-811D-4D8F1B2E18A2}"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31084-587F-4F1A-8689-53972508470E}" type="slidenum">
              <a:rPr lang="en-US" smtClean="0"/>
              <a:t>‹#›</a:t>
            </a:fld>
            <a:endParaRPr lang="en-US"/>
          </a:p>
        </p:txBody>
      </p:sp>
    </p:spTree>
    <p:extLst>
      <p:ext uri="{BB962C8B-B14F-4D97-AF65-F5344CB8AC3E}">
        <p14:creationId xmlns:p14="http://schemas.microsoft.com/office/powerpoint/2010/main" val="3749640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53C110-F6AF-4298-811D-4D8F1B2E18A2}" type="datetimeFigureOut">
              <a:rPr lang="en-US" smtClean="0"/>
              <a:t>3/13/2022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1084-587F-4F1A-8689-53972508470E}" type="slidenum">
              <a:rPr lang="en-US" smtClean="0"/>
              <a:t>‹#›</a:t>
            </a:fld>
            <a:endParaRPr lang="en-US"/>
          </a:p>
        </p:txBody>
      </p:sp>
    </p:spTree>
    <p:extLst>
      <p:ext uri="{BB962C8B-B14F-4D97-AF65-F5344CB8AC3E}">
        <p14:creationId xmlns:p14="http://schemas.microsoft.com/office/powerpoint/2010/main" val="790111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4233" y="-450279"/>
            <a:ext cx="11101591" cy="8807623"/>
          </a:xfrm>
          <a:prstGeom prst="rect">
            <a:avLst/>
          </a:prstGeom>
        </p:spPr>
      </p:pic>
      <p:sp>
        <p:nvSpPr>
          <p:cNvPr id="3" name="Rectangle 2"/>
          <p:cNvSpPr/>
          <p:nvPr/>
        </p:nvSpPr>
        <p:spPr>
          <a:xfrm>
            <a:off x="1739310" y="2114637"/>
            <a:ext cx="9721515" cy="2308324"/>
          </a:xfrm>
          <a:prstGeom prst="rect">
            <a:avLst/>
          </a:prstGeom>
        </p:spPr>
        <p:txBody>
          <a:bodyPr wrap="square">
            <a:spAutoFit/>
          </a:bodyPr>
          <a:lstStyle/>
          <a:p>
            <a:pPr lvl="0"/>
            <a:r>
              <a:rPr lang="en-US" sz="4800" b="1" dirty="0">
                <a:solidFill>
                  <a:prstClr val="black"/>
                </a:solidFill>
                <a:latin typeface="Candara" panose="020E0502030303020204" pitchFamily="34" charset="0"/>
              </a:rPr>
              <a:t>EARLY EVOLUTION OF TECTONIC CONCEPTS IN THE BASIN AND RANGE PROVINCE</a:t>
            </a:r>
          </a:p>
        </p:txBody>
      </p:sp>
      <p:sp>
        <p:nvSpPr>
          <p:cNvPr id="4" name="Rectangle 3"/>
          <p:cNvSpPr/>
          <p:nvPr/>
        </p:nvSpPr>
        <p:spPr>
          <a:xfrm>
            <a:off x="5178412" y="4881444"/>
            <a:ext cx="5350933" cy="1384995"/>
          </a:xfrm>
          <a:prstGeom prst="rect">
            <a:avLst/>
          </a:prstGeom>
        </p:spPr>
        <p:txBody>
          <a:bodyPr wrap="square">
            <a:spAutoFit/>
          </a:bodyPr>
          <a:lstStyle/>
          <a:p>
            <a:pPr lvl="0"/>
            <a:r>
              <a:rPr lang="en-US" sz="2800" b="1" dirty="0">
                <a:solidFill>
                  <a:prstClr val="black"/>
                </a:solidFill>
              </a:rPr>
              <a:t>Jerry Osborn, University of </a:t>
            </a:r>
            <a:r>
              <a:rPr lang="en-US" sz="2800" b="1" dirty="0" smtClean="0">
                <a:solidFill>
                  <a:prstClr val="black"/>
                </a:solidFill>
              </a:rPr>
              <a:t>Calgary</a:t>
            </a:r>
          </a:p>
          <a:p>
            <a:pPr lvl="0"/>
            <a:r>
              <a:rPr lang="en-US" sz="2800" b="1" dirty="0" smtClean="0">
                <a:solidFill>
                  <a:prstClr val="black"/>
                </a:solidFill>
              </a:rPr>
              <a:t>Martin Griffith, Reno, Nevada</a:t>
            </a:r>
            <a:endParaRPr lang="en-US" sz="2800" b="1" dirty="0">
              <a:solidFill>
                <a:prstClr val="black"/>
              </a:solidFill>
            </a:endParaRPr>
          </a:p>
          <a:p>
            <a:pPr lvl="0"/>
            <a:endParaRPr lang="en-US" sz="2800" b="1" dirty="0">
              <a:solidFill>
                <a:prstClr val="black"/>
              </a:solidFill>
            </a:endParaRPr>
          </a:p>
        </p:txBody>
      </p:sp>
    </p:spTree>
    <p:extLst>
      <p:ext uri="{BB962C8B-B14F-4D97-AF65-F5344CB8AC3E}">
        <p14:creationId xmlns:p14="http://schemas.microsoft.com/office/powerpoint/2010/main" val="21347419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Box 2"/>
          <p:cNvSpPr txBox="1"/>
          <p:nvPr/>
        </p:nvSpPr>
        <p:spPr>
          <a:xfrm>
            <a:off x="372533" y="1388533"/>
            <a:ext cx="3465689" cy="584775"/>
          </a:xfrm>
          <a:prstGeom prst="rect">
            <a:avLst/>
          </a:prstGeom>
          <a:noFill/>
        </p:spPr>
        <p:txBody>
          <a:bodyPr wrap="square" rtlCol="0">
            <a:spAutoFit/>
          </a:bodyPr>
          <a:lstStyle/>
          <a:p>
            <a:r>
              <a:rPr lang="en-US" sz="3200" dirty="0" smtClean="0"/>
              <a:t>Grove Karl Gilbert</a:t>
            </a:r>
            <a:endParaRPr lang="en-US" sz="3200" dirty="0"/>
          </a:p>
        </p:txBody>
      </p:sp>
      <p:pic>
        <p:nvPicPr>
          <p:cNvPr id="4" name="Picture 3"/>
          <p:cNvPicPr>
            <a:picLocks noChangeAspect="1"/>
          </p:cNvPicPr>
          <p:nvPr/>
        </p:nvPicPr>
        <p:blipFill>
          <a:blip r:embed="rId2"/>
          <a:stretch>
            <a:fillRect/>
          </a:stretch>
        </p:blipFill>
        <p:spPr>
          <a:xfrm>
            <a:off x="4236962" y="1072556"/>
            <a:ext cx="5598523" cy="4198892"/>
          </a:xfrm>
          <a:prstGeom prst="rect">
            <a:avLst/>
          </a:prstGeom>
        </p:spPr>
      </p:pic>
      <p:sp>
        <p:nvSpPr>
          <p:cNvPr id="5" name="TextBox 4"/>
          <p:cNvSpPr txBox="1"/>
          <p:nvPr/>
        </p:nvSpPr>
        <p:spPr>
          <a:xfrm>
            <a:off x="7274257" y="5650173"/>
            <a:ext cx="2715904" cy="307777"/>
          </a:xfrm>
          <a:prstGeom prst="rect">
            <a:avLst/>
          </a:prstGeom>
          <a:noFill/>
        </p:spPr>
        <p:txBody>
          <a:bodyPr wrap="square" rtlCol="0">
            <a:spAutoFit/>
          </a:bodyPr>
          <a:lstStyle/>
          <a:p>
            <a:r>
              <a:rPr lang="en-US" sz="1400" dirty="0" smtClean="0"/>
              <a:t>USGS Photographic Library</a:t>
            </a:r>
            <a:endParaRPr lang="en-US" sz="1400" dirty="0"/>
          </a:p>
        </p:txBody>
      </p:sp>
    </p:spTree>
    <p:extLst>
      <p:ext uri="{BB962C8B-B14F-4D97-AF65-F5344CB8AC3E}">
        <p14:creationId xmlns:p14="http://schemas.microsoft.com/office/powerpoint/2010/main" val="15258727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93937" y="-139186"/>
            <a:ext cx="5606715" cy="6873770"/>
          </a:xfrm>
          <a:prstGeom prst="rect">
            <a:avLst/>
          </a:prstGeom>
        </p:spPr>
      </p:pic>
    </p:spTree>
    <p:extLst>
      <p:ext uri="{BB962C8B-B14F-4D97-AF65-F5344CB8AC3E}">
        <p14:creationId xmlns:p14="http://schemas.microsoft.com/office/powerpoint/2010/main" val="10951660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62350" y="338137"/>
            <a:ext cx="5067300" cy="6181725"/>
          </a:xfrm>
          <a:prstGeom prst="rect">
            <a:avLst/>
          </a:prstGeom>
        </p:spPr>
      </p:pic>
    </p:spTree>
    <p:extLst>
      <p:ext uri="{BB962C8B-B14F-4D97-AF65-F5344CB8AC3E}">
        <p14:creationId xmlns:p14="http://schemas.microsoft.com/office/powerpoint/2010/main" val="26909847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551284" y="0"/>
            <a:ext cx="11381636" cy="6771084"/>
          </a:xfrm>
          <a:prstGeom prst="rect">
            <a:avLst/>
          </a:prstGeom>
          <a:noFill/>
        </p:spPr>
        <p:txBody>
          <a:bodyPr wrap="square" rtlCol="0">
            <a:spAutoFit/>
          </a:bodyPr>
          <a:lstStyle/>
          <a:p>
            <a:r>
              <a:rPr lang="en-US" sz="3600" dirty="0" err="1" smtClean="0"/>
              <a:t>Gilbertian</a:t>
            </a:r>
            <a:r>
              <a:rPr lang="en-US" sz="3600" dirty="0" smtClean="0"/>
              <a:t> tectonics in the “Basin Ranges”</a:t>
            </a:r>
          </a:p>
          <a:p>
            <a:endParaRPr lang="en-US" dirty="0"/>
          </a:p>
          <a:p>
            <a:r>
              <a:rPr lang="en-US" sz="2000" dirty="0" smtClean="0"/>
              <a:t>1874 conclusions: </a:t>
            </a:r>
          </a:p>
          <a:p>
            <a:pPr marL="285750" indent="-285750">
              <a:buFont typeface="Arial" panose="020B0604020202020204" pitchFamily="34" charset="0"/>
              <a:buChar char="•"/>
            </a:pPr>
            <a:r>
              <a:rPr lang="en-US" sz="2000" dirty="0" smtClean="0"/>
              <a:t>Earlier compression is not related to present physiography</a:t>
            </a:r>
          </a:p>
          <a:p>
            <a:pPr marL="285750" indent="-285750">
              <a:buFont typeface="Arial" panose="020B0604020202020204" pitchFamily="34" charset="0"/>
              <a:buChar char="•"/>
            </a:pPr>
            <a:r>
              <a:rPr lang="en-US" sz="2000" dirty="0" smtClean="0"/>
              <a:t>Ranges are eroded fault blocks vertically uplifted without compression.</a:t>
            </a:r>
          </a:p>
          <a:p>
            <a:endParaRPr lang="en-US" sz="2000" dirty="0"/>
          </a:p>
          <a:p>
            <a:endParaRPr lang="en-US" sz="2000" dirty="0" smtClean="0"/>
          </a:p>
          <a:p>
            <a:endParaRPr lang="en-US" sz="2000" dirty="0" smtClean="0"/>
          </a:p>
          <a:p>
            <a:endParaRPr lang="en-US" sz="2000" dirty="0" smtClean="0"/>
          </a:p>
          <a:p>
            <a:r>
              <a:rPr lang="en-US" sz="2000" dirty="0" smtClean="0"/>
              <a:t>Evidence:</a:t>
            </a:r>
          </a:p>
          <a:p>
            <a:pPr marL="285750" indent="-285750">
              <a:buFont typeface="Arial" panose="020B0604020202020204" pitchFamily="34" charset="0"/>
              <a:buChar char="•"/>
            </a:pPr>
            <a:r>
              <a:rPr lang="en-US" sz="2000" dirty="0" smtClean="0"/>
              <a:t>Physiography discordant with fold structures</a:t>
            </a:r>
            <a:endParaRPr lang="en-US" sz="2000" dirty="0"/>
          </a:p>
          <a:p>
            <a:pPr marL="285750" indent="-285750">
              <a:buFont typeface="Arial" panose="020B0604020202020204" pitchFamily="34" charset="0"/>
              <a:buChar char="•"/>
            </a:pPr>
            <a:r>
              <a:rPr lang="en-US" sz="2000" dirty="0" smtClean="0"/>
              <a:t>Many ranges have simple base lines which cut fold structures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smtClean="0"/>
          </a:p>
          <a:p>
            <a:r>
              <a:rPr lang="en-US" sz="2000" dirty="0"/>
              <a:t> </a:t>
            </a:r>
            <a:r>
              <a:rPr lang="en-US" sz="2000" dirty="0" smtClean="0"/>
              <a:t>                                    </a:t>
            </a:r>
            <a:r>
              <a:rPr lang="en-US" sz="2000" i="1" dirty="0" smtClean="0"/>
              <a:t>A whole new way to make mountains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smtClean="0"/>
          </a:p>
          <a:p>
            <a:endParaRPr lang="en-US" sz="2000" dirty="0"/>
          </a:p>
          <a:p>
            <a:r>
              <a:rPr lang="en-US" sz="2000" dirty="0" smtClean="0"/>
              <a:t>Later  visits, particularly in 1901, revealed many faults assumed to be vertical are actually oblique and displacement of fault blocks requires considerable lateral extension (not published), according to Davis, 1925.</a:t>
            </a:r>
            <a:endParaRPr lang="en-US" sz="2000" dirty="0"/>
          </a:p>
        </p:txBody>
      </p:sp>
      <p:sp>
        <p:nvSpPr>
          <p:cNvPr id="3" name="Rectangle 2"/>
          <p:cNvSpPr/>
          <p:nvPr/>
        </p:nvSpPr>
        <p:spPr>
          <a:xfrm>
            <a:off x="3023909" y="3244334"/>
            <a:ext cx="184731" cy="646331"/>
          </a:xfrm>
          <a:prstGeom prst="rect">
            <a:avLst/>
          </a:prstGeom>
        </p:spPr>
        <p:txBody>
          <a:bodyPr wrap="none">
            <a:spAutoFit/>
          </a:bodyPr>
          <a:lstStyle/>
          <a:p>
            <a:endParaRPr lang="en-US" dirty="0" smtClean="0"/>
          </a:p>
          <a:p>
            <a:endParaRPr lang="en-US" dirty="0"/>
          </a:p>
        </p:txBody>
      </p:sp>
      <p:pic>
        <p:nvPicPr>
          <p:cNvPr id="4" name="Picture 3"/>
          <p:cNvPicPr>
            <a:picLocks noChangeAspect="1"/>
          </p:cNvPicPr>
          <p:nvPr/>
        </p:nvPicPr>
        <p:blipFill>
          <a:blip r:embed="rId2"/>
          <a:stretch>
            <a:fillRect/>
          </a:stretch>
        </p:blipFill>
        <p:spPr>
          <a:xfrm>
            <a:off x="3023909" y="1967984"/>
            <a:ext cx="5457825" cy="1276350"/>
          </a:xfrm>
          <a:prstGeom prst="rect">
            <a:avLst/>
          </a:prstGeom>
        </p:spPr>
      </p:pic>
      <p:pic>
        <p:nvPicPr>
          <p:cNvPr id="6" name="Picture 5"/>
          <p:cNvPicPr>
            <a:picLocks noChangeAspect="1"/>
          </p:cNvPicPr>
          <p:nvPr/>
        </p:nvPicPr>
        <p:blipFill>
          <a:blip r:embed="rId3"/>
          <a:stretch>
            <a:fillRect/>
          </a:stretch>
        </p:blipFill>
        <p:spPr>
          <a:xfrm>
            <a:off x="754297" y="4122616"/>
            <a:ext cx="1539017" cy="1075563"/>
          </a:xfrm>
          <a:prstGeom prst="rect">
            <a:avLst/>
          </a:prstGeom>
        </p:spPr>
      </p:pic>
      <p:sp>
        <p:nvSpPr>
          <p:cNvPr id="7" name="TextBox 6"/>
          <p:cNvSpPr txBox="1"/>
          <p:nvPr/>
        </p:nvSpPr>
        <p:spPr>
          <a:xfrm>
            <a:off x="8481734" y="2139143"/>
            <a:ext cx="2022438" cy="307777"/>
          </a:xfrm>
          <a:prstGeom prst="rect">
            <a:avLst/>
          </a:prstGeom>
          <a:noFill/>
        </p:spPr>
        <p:txBody>
          <a:bodyPr wrap="square" rtlCol="0">
            <a:spAutoFit/>
          </a:bodyPr>
          <a:lstStyle/>
          <a:p>
            <a:r>
              <a:rPr lang="en-US" sz="1400" dirty="0" smtClean="0"/>
              <a:t>Gilbert, 1928</a:t>
            </a:r>
            <a:endParaRPr lang="en-US" sz="1400" dirty="0"/>
          </a:p>
        </p:txBody>
      </p:sp>
    </p:spTree>
    <p:extLst>
      <p:ext uri="{BB962C8B-B14F-4D97-AF65-F5344CB8AC3E}">
        <p14:creationId xmlns:p14="http://schemas.microsoft.com/office/powerpoint/2010/main" val="12215701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2133" y="481262"/>
            <a:ext cx="2184028" cy="2762604"/>
          </a:xfrm>
          <a:prstGeom prst="rect">
            <a:avLst/>
          </a:prstGeom>
        </p:spPr>
      </p:pic>
      <p:pic>
        <p:nvPicPr>
          <p:cNvPr id="3" name="Picture 2"/>
          <p:cNvPicPr>
            <a:picLocks noChangeAspect="1"/>
          </p:cNvPicPr>
          <p:nvPr/>
        </p:nvPicPr>
        <p:blipFill>
          <a:blip r:embed="rId3"/>
          <a:stretch>
            <a:fillRect/>
          </a:stretch>
        </p:blipFill>
        <p:spPr>
          <a:xfrm>
            <a:off x="8061158" y="509984"/>
            <a:ext cx="2061645" cy="2762604"/>
          </a:xfrm>
          <a:prstGeom prst="rect">
            <a:avLst/>
          </a:prstGeom>
        </p:spPr>
      </p:pic>
      <p:sp>
        <p:nvSpPr>
          <p:cNvPr id="4" name="TextBox 3"/>
          <p:cNvSpPr txBox="1"/>
          <p:nvPr/>
        </p:nvSpPr>
        <p:spPr>
          <a:xfrm>
            <a:off x="1515978" y="3290481"/>
            <a:ext cx="3176337" cy="523220"/>
          </a:xfrm>
          <a:prstGeom prst="rect">
            <a:avLst/>
          </a:prstGeom>
          <a:noFill/>
        </p:spPr>
        <p:txBody>
          <a:bodyPr wrap="square" rtlCol="0">
            <a:spAutoFit/>
          </a:bodyPr>
          <a:lstStyle/>
          <a:p>
            <a:r>
              <a:rPr lang="en-US" sz="2800" dirty="0" smtClean="0"/>
              <a:t>John Wesley Powell</a:t>
            </a:r>
            <a:endParaRPr lang="en-US" sz="2800" dirty="0"/>
          </a:p>
        </p:txBody>
      </p:sp>
      <p:sp>
        <p:nvSpPr>
          <p:cNvPr id="5" name="TextBox 4"/>
          <p:cNvSpPr txBox="1"/>
          <p:nvPr/>
        </p:nvSpPr>
        <p:spPr>
          <a:xfrm>
            <a:off x="7775125" y="3272588"/>
            <a:ext cx="2633710" cy="523220"/>
          </a:xfrm>
          <a:prstGeom prst="rect">
            <a:avLst/>
          </a:prstGeom>
          <a:noFill/>
        </p:spPr>
        <p:txBody>
          <a:bodyPr wrap="square" rtlCol="0">
            <a:spAutoFit/>
          </a:bodyPr>
          <a:lstStyle/>
          <a:p>
            <a:r>
              <a:rPr lang="en-US" sz="2800" dirty="0" smtClean="0"/>
              <a:t>Clarence Dutton</a:t>
            </a:r>
            <a:endParaRPr lang="en-US" sz="2800" dirty="0"/>
          </a:p>
        </p:txBody>
      </p:sp>
      <p:sp>
        <p:nvSpPr>
          <p:cNvPr id="6" name="TextBox 5"/>
          <p:cNvSpPr txBox="1"/>
          <p:nvPr/>
        </p:nvSpPr>
        <p:spPr>
          <a:xfrm>
            <a:off x="818147" y="4644189"/>
            <a:ext cx="10828421" cy="1200329"/>
          </a:xfrm>
          <a:prstGeom prst="rect">
            <a:avLst/>
          </a:prstGeom>
          <a:noFill/>
        </p:spPr>
        <p:txBody>
          <a:bodyPr wrap="square" rtlCol="0">
            <a:spAutoFit/>
          </a:bodyPr>
          <a:lstStyle/>
          <a:p>
            <a:r>
              <a:rPr lang="en-US" sz="3600" dirty="0"/>
              <a:t>I</a:t>
            </a:r>
            <a:r>
              <a:rPr lang="en-US" sz="3600" dirty="0" smtClean="0"/>
              <a:t>nterval of erosion between compression episode and block-faulting episode</a:t>
            </a:r>
            <a:endParaRPr lang="en-US" sz="3600" dirty="0"/>
          </a:p>
        </p:txBody>
      </p:sp>
      <p:sp>
        <p:nvSpPr>
          <p:cNvPr id="7" name="TextBox 6"/>
          <p:cNvSpPr txBox="1"/>
          <p:nvPr/>
        </p:nvSpPr>
        <p:spPr>
          <a:xfrm>
            <a:off x="2719136" y="3967335"/>
            <a:ext cx="1717656" cy="523220"/>
          </a:xfrm>
          <a:prstGeom prst="rect">
            <a:avLst/>
          </a:prstGeom>
          <a:noFill/>
        </p:spPr>
        <p:txBody>
          <a:bodyPr wrap="square" rtlCol="0">
            <a:spAutoFit/>
          </a:bodyPr>
          <a:lstStyle/>
          <a:p>
            <a:r>
              <a:rPr lang="en-US" sz="2800" dirty="0" smtClean="0"/>
              <a:t>1876</a:t>
            </a:r>
            <a:endParaRPr lang="en-US" sz="2800" dirty="0"/>
          </a:p>
        </p:txBody>
      </p:sp>
      <p:sp>
        <p:nvSpPr>
          <p:cNvPr id="8" name="TextBox 7"/>
          <p:cNvSpPr txBox="1"/>
          <p:nvPr/>
        </p:nvSpPr>
        <p:spPr>
          <a:xfrm>
            <a:off x="8518358" y="3967335"/>
            <a:ext cx="1604445" cy="523220"/>
          </a:xfrm>
          <a:prstGeom prst="rect">
            <a:avLst/>
          </a:prstGeom>
          <a:noFill/>
        </p:spPr>
        <p:txBody>
          <a:bodyPr wrap="square" rtlCol="0">
            <a:spAutoFit/>
          </a:bodyPr>
          <a:lstStyle/>
          <a:p>
            <a:r>
              <a:rPr lang="en-US" sz="2800" dirty="0" smtClean="0"/>
              <a:t>1880</a:t>
            </a:r>
            <a:endParaRPr lang="en-US" sz="2800" dirty="0"/>
          </a:p>
        </p:txBody>
      </p:sp>
    </p:spTree>
    <p:extLst>
      <p:ext uri="{BB962C8B-B14F-4D97-AF65-F5344CB8AC3E}">
        <p14:creationId xmlns:p14="http://schemas.microsoft.com/office/powerpoint/2010/main" val="20650972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1356" y="157731"/>
            <a:ext cx="5081405" cy="2284461"/>
          </a:xfrm>
          <a:prstGeom prst="rect">
            <a:avLst/>
          </a:prstGeom>
        </p:spPr>
      </p:pic>
      <p:sp>
        <p:nvSpPr>
          <p:cNvPr id="3" name="TextBox 2"/>
          <p:cNvSpPr txBox="1"/>
          <p:nvPr/>
        </p:nvSpPr>
        <p:spPr>
          <a:xfrm>
            <a:off x="4226245" y="734918"/>
            <a:ext cx="882127" cy="369332"/>
          </a:xfrm>
          <a:prstGeom prst="rect">
            <a:avLst/>
          </a:prstGeom>
          <a:noFill/>
        </p:spPr>
        <p:txBody>
          <a:bodyPr wrap="square" rtlCol="0">
            <a:spAutoFit/>
          </a:bodyPr>
          <a:lstStyle/>
          <a:p>
            <a:r>
              <a:rPr lang="en-US" dirty="0" smtClean="0"/>
              <a:t>1889</a:t>
            </a:r>
            <a:endParaRPr lang="en-US" dirty="0"/>
          </a:p>
        </p:txBody>
      </p:sp>
      <p:pic>
        <p:nvPicPr>
          <p:cNvPr id="4" name="Picture 3"/>
          <p:cNvPicPr>
            <a:picLocks noChangeAspect="1"/>
          </p:cNvPicPr>
          <p:nvPr/>
        </p:nvPicPr>
        <p:blipFill>
          <a:blip r:embed="rId4"/>
          <a:stretch>
            <a:fillRect/>
          </a:stretch>
        </p:blipFill>
        <p:spPr>
          <a:xfrm>
            <a:off x="5475266" y="386920"/>
            <a:ext cx="6637973" cy="3238596"/>
          </a:xfrm>
          <a:prstGeom prst="rect">
            <a:avLst/>
          </a:prstGeom>
        </p:spPr>
      </p:pic>
      <p:sp>
        <p:nvSpPr>
          <p:cNvPr id="5" name="TextBox 4"/>
          <p:cNvSpPr txBox="1"/>
          <p:nvPr/>
        </p:nvSpPr>
        <p:spPr>
          <a:xfrm>
            <a:off x="166438" y="5174631"/>
            <a:ext cx="4941934"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Two kinds of mountains:</a:t>
            </a:r>
          </a:p>
          <a:p>
            <a:r>
              <a:rPr lang="en-US" sz="2400" dirty="0" smtClean="0"/>
              <a:t>     a. Formed by lateral compression</a:t>
            </a:r>
          </a:p>
          <a:p>
            <a:r>
              <a:rPr lang="en-US" sz="2400" dirty="0" smtClean="0"/>
              <a:t>     b. Formed by adjustment of crust-  	blocks consequent to uplift</a:t>
            </a:r>
          </a:p>
          <a:p>
            <a:endParaRPr lang="en-US" sz="2400" dirty="0"/>
          </a:p>
        </p:txBody>
      </p:sp>
      <p:pic>
        <p:nvPicPr>
          <p:cNvPr id="6" name="Picture 5"/>
          <p:cNvPicPr>
            <a:picLocks noChangeAspect="1"/>
          </p:cNvPicPr>
          <p:nvPr/>
        </p:nvPicPr>
        <p:blipFill>
          <a:blip r:embed="rId5"/>
          <a:stretch>
            <a:fillRect/>
          </a:stretch>
        </p:blipFill>
        <p:spPr>
          <a:xfrm>
            <a:off x="1513546" y="2584942"/>
            <a:ext cx="1923694" cy="2446939"/>
          </a:xfrm>
          <a:prstGeom prst="rect">
            <a:avLst/>
          </a:prstGeom>
        </p:spPr>
      </p:pic>
      <p:pic>
        <p:nvPicPr>
          <p:cNvPr id="7" name="Picture 6"/>
          <p:cNvPicPr>
            <a:picLocks noChangeAspect="1"/>
          </p:cNvPicPr>
          <p:nvPr/>
        </p:nvPicPr>
        <p:blipFill>
          <a:blip r:embed="rId6"/>
          <a:stretch>
            <a:fillRect/>
          </a:stretch>
        </p:blipFill>
        <p:spPr>
          <a:xfrm>
            <a:off x="5386839" y="4758789"/>
            <a:ext cx="6726400" cy="1385338"/>
          </a:xfrm>
          <a:prstGeom prst="rect">
            <a:avLst/>
          </a:prstGeom>
        </p:spPr>
      </p:pic>
    </p:spTree>
    <p:extLst>
      <p:ext uri="{BB962C8B-B14F-4D97-AF65-F5344CB8AC3E}">
        <p14:creationId xmlns:p14="http://schemas.microsoft.com/office/powerpoint/2010/main" val="28036523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050" name="Picture 2" descr="https://www.photolib.noaa.gov/Portals/0/GravityImages/46200/ProportionalFixedWidth/theb156976781x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2006" y="220920"/>
            <a:ext cx="9120687" cy="59626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647700"/>
            <a:ext cx="2705100" cy="2554545"/>
          </a:xfrm>
          <a:prstGeom prst="rect">
            <a:avLst/>
          </a:prstGeom>
          <a:noFill/>
        </p:spPr>
        <p:txBody>
          <a:bodyPr wrap="square" rtlCol="0">
            <a:spAutoFit/>
          </a:bodyPr>
          <a:lstStyle/>
          <a:p>
            <a:r>
              <a:rPr lang="en-US" sz="4000" dirty="0" smtClean="0"/>
              <a:t>Survey to fix the 39</a:t>
            </a:r>
            <a:r>
              <a:rPr lang="en-US" sz="4000" baseline="30000" dirty="0" smtClean="0"/>
              <a:t>th</a:t>
            </a:r>
            <a:r>
              <a:rPr lang="en-US" sz="4000" dirty="0" smtClean="0"/>
              <a:t> Parallel on the ground</a:t>
            </a:r>
            <a:endParaRPr lang="en-US" sz="4000" dirty="0"/>
          </a:p>
        </p:txBody>
      </p:sp>
      <p:sp>
        <p:nvSpPr>
          <p:cNvPr id="3" name="TextBox 2"/>
          <p:cNvSpPr txBox="1"/>
          <p:nvPr/>
        </p:nvSpPr>
        <p:spPr>
          <a:xfrm>
            <a:off x="7372350" y="6400800"/>
            <a:ext cx="3543300" cy="307777"/>
          </a:xfrm>
          <a:prstGeom prst="rect">
            <a:avLst/>
          </a:prstGeom>
          <a:noFill/>
        </p:spPr>
        <p:txBody>
          <a:bodyPr wrap="square" rtlCol="0">
            <a:spAutoFit/>
          </a:bodyPr>
          <a:lstStyle/>
          <a:p>
            <a:r>
              <a:rPr lang="en-US" sz="1400" dirty="0" smtClean="0"/>
              <a:t>NOAA Photo Library</a:t>
            </a:r>
            <a:endParaRPr lang="en-US" sz="1400" dirty="0"/>
          </a:p>
        </p:txBody>
      </p:sp>
    </p:spTree>
    <p:extLst>
      <p:ext uri="{BB962C8B-B14F-4D97-AF65-F5344CB8AC3E}">
        <p14:creationId xmlns:p14="http://schemas.microsoft.com/office/powerpoint/2010/main" val="35035625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85598" y="198120"/>
            <a:ext cx="6590510" cy="5882640"/>
          </a:xfrm>
          <a:prstGeom prst="rect">
            <a:avLst/>
          </a:prstGeom>
        </p:spPr>
      </p:pic>
      <p:sp>
        <p:nvSpPr>
          <p:cNvPr id="3" name="TextBox 2"/>
          <p:cNvSpPr txBox="1"/>
          <p:nvPr/>
        </p:nvSpPr>
        <p:spPr>
          <a:xfrm>
            <a:off x="419548" y="1312433"/>
            <a:ext cx="2269864" cy="707886"/>
          </a:xfrm>
          <a:prstGeom prst="rect">
            <a:avLst/>
          </a:prstGeom>
          <a:noFill/>
        </p:spPr>
        <p:txBody>
          <a:bodyPr wrap="square" rtlCol="0">
            <a:spAutoFit/>
          </a:bodyPr>
          <a:lstStyle/>
          <a:p>
            <a:r>
              <a:rPr lang="en-US" sz="4000" dirty="0" smtClean="0"/>
              <a:t>John Muir</a:t>
            </a:r>
            <a:endParaRPr lang="en-US" sz="4000" dirty="0"/>
          </a:p>
        </p:txBody>
      </p:sp>
      <p:sp>
        <p:nvSpPr>
          <p:cNvPr id="4" name="TextBox 3"/>
          <p:cNvSpPr txBox="1"/>
          <p:nvPr/>
        </p:nvSpPr>
        <p:spPr>
          <a:xfrm>
            <a:off x="6888480" y="6324600"/>
            <a:ext cx="3398520" cy="307777"/>
          </a:xfrm>
          <a:prstGeom prst="rect">
            <a:avLst/>
          </a:prstGeom>
          <a:noFill/>
        </p:spPr>
        <p:txBody>
          <a:bodyPr wrap="square" rtlCol="0">
            <a:spAutoFit/>
          </a:bodyPr>
          <a:lstStyle/>
          <a:p>
            <a:r>
              <a:rPr lang="en-US" sz="1400" dirty="0" smtClean="0"/>
              <a:t>U.S. </a:t>
            </a:r>
            <a:r>
              <a:rPr lang="en-US" sz="1200" dirty="0" smtClean="0"/>
              <a:t>National Park Service</a:t>
            </a:r>
            <a:endParaRPr lang="en-US" sz="1400" dirty="0"/>
          </a:p>
        </p:txBody>
      </p:sp>
    </p:spTree>
    <p:extLst>
      <p:ext uri="{BB962C8B-B14F-4D97-AF65-F5344CB8AC3E}">
        <p14:creationId xmlns:p14="http://schemas.microsoft.com/office/powerpoint/2010/main" val="5867419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52662" y="186969"/>
            <a:ext cx="8529368" cy="6461088"/>
          </a:xfrm>
          <a:prstGeom prst="rect">
            <a:avLst/>
          </a:prstGeom>
        </p:spPr>
      </p:pic>
      <p:pic>
        <p:nvPicPr>
          <p:cNvPr id="3" name="Picture 2"/>
          <p:cNvPicPr>
            <a:picLocks noChangeAspect="1"/>
          </p:cNvPicPr>
          <p:nvPr/>
        </p:nvPicPr>
        <p:blipFill>
          <a:blip r:embed="rId3"/>
          <a:stretch>
            <a:fillRect/>
          </a:stretch>
        </p:blipFill>
        <p:spPr>
          <a:xfrm>
            <a:off x="285916" y="2226832"/>
            <a:ext cx="2575618" cy="3913463"/>
          </a:xfrm>
          <a:prstGeom prst="rect">
            <a:avLst/>
          </a:prstGeom>
        </p:spPr>
      </p:pic>
      <p:sp>
        <p:nvSpPr>
          <p:cNvPr id="4" name="TextBox 3"/>
          <p:cNvSpPr txBox="1"/>
          <p:nvPr/>
        </p:nvSpPr>
        <p:spPr>
          <a:xfrm>
            <a:off x="484094" y="602428"/>
            <a:ext cx="2130014" cy="1077218"/>
          </a:xfrm>
          <a:prstGeom prst="rect">
            <a:avLst/>
          </a:prstGeom>
          <a:noFill/>
        </p:spPr>
        <p:txBody>
          <a:bodyPr wrap="square" rtlCol="0">
            <a:spAutoFit/>
          </a:bodyPr>
          <a:lstStyle/>
          <a:p>
            <a:r>
              <a:rPr lang="en-US" sz="3200" dirty="0" smtClean="0"/>
              <a:t>1876 journal</a:t>
            </a:r>
            <a:endParaRPr lang="en-US" sz="3200" dirty="0"/>
          </a:p>
        </p:txBody>
      </p:sp>
    </p:spTree>
    <p:extLst>
      <p:ext uri="{BB962C8B-B14F-4D97-AF65-F5344CB8AC3E}">
        <p14:creationId xmlns:p14="http://schemas.microsoft.com/office/powerpoint/2010/main" val="33960022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6536" y="131697"/>
            <a:ext cx="9660685" cy="5477533"/>
          </a:xfrm>
          <a:prstGeom prst="rect">
            <a:avLst/>
          </a:prstGeom>
        </p:spPr>
      </p:pic>
    </p:spTree>
    <p:extLst>
      <p:ext uri="{BB962C8B-B14F-4D97-AF65-F5344CB8AC3E}">
        <p14:creationId xmlns:p14="http://schemas.microsoft.com/office/powerpoint/2010/main" val="3853991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57651" y="546565"/>
            <a:ext cx="6757059" cy="9292944"/>
          </a:xfrm>
          <a:prstGeom prst="rect">
            <a:avLst/>
          </a:prstGeom>
        </p:spPr>
      </p:pic>
      <p:pic>
        <p:nvPicPr>
          <p:cNvPr id="4" name="Picture 3"/>
          <p:cNvPicPr>
            <a:picLocks noChangeAspect="1"/>
          </p:cNvPicPr>
          <p:nvPr/>
        </p:nvPicPr>
        <p:blipFill>
          <a:blip r:embed="rId4"/>
          <a:stretch>
            <a:fillRect/>
          </a:stretch>
        </p:blipFill>
        <p:spPr>
          <a:xfrm>
            <a:off x="1918854" y="2553950"/>
            <a:ext cx="2914141" cy="3877392"/>
          </a:xfrm>
          <a:prstGeom prst="rect">
            <a:avLst/>
          </a:prstGeom>
        </p:spPr>
      </p:pic>
      <p:sp>
        <p:nvSpPr>
          <p:cNvPr id="9" name="TextBox 8"/>
          <p:cNvSpPr txBox="1"/>
          <p:nvPr/>
        </p:nvSpPr>
        <p:spPr>
          <a:xfrm>
            <a:off x="10908632" y="1965317"/>
            <a:ext cx="1406078" cy="461665"/>
          </a:xfrm>
          <a:prstGeom prst="rect">
            <a:avLst/>
          </a:prstGeom>
          <a:noFill/>
        </p:spPr>
        <p:txBody>
          <a:bodyPr wrap="square" rtlCol="0">
            <a:spAutoFit/>
          </a:bodyPr>
          <a:lstStyle/>
          <a:p>
            <a:r>
              <a:rPr lang="en-US" sz="1200" dirty="0" smtClean="0"/>
              <a:t>Christopher</a:t>
            </a:r>
          </a:p>
          <a:p>
            <a:r>
              <a:rPr lang="en-US" sz="1200" dirty="0" smtClean="0"/>
              <a:t>Morley</a:t>
            </a:r>
            <a:endParaRPr lang="en-US" sz="1200" dirty="0"/>
          </a:p>
        </p:txBody>
      </p:sp>
      <p:pic>
        <p:nvPicPr>
          <p:cNvPr id="13" name="Picture 12"/>
          <p:cNvPicPr>
            <a:picLocks noChangeAspect="1"/>
          </p:cNvPicPr>
          <p:nvPr/>
        </p:nvPicPr>
        <p:blipFill>
          <a:blip r:embed="rId5"/>
          <a:stretch>
            <a:fillRect/>
          </a:stretch>
        </p:blipFill>
        <p:spPr>
          <a:xfrm>
            <a:off x="664619" y="198412"/>
            <a:ext cx="2711306" cy="2286534"/>
          </a:xfrm>
          <a:prstGeom prst="rect">
            <a:avLst/>
          </a:prstGeom>
        </p:spPr>
      </p:pic>
      <p:sp>
        <p:nvSpPr>
          <p:cNvPr id="14" name="TextBox 13"/>
          <p:cNvSpPr txBox="1"/>
          <p:nvPr/>
        </p:nvSpPr>
        <p:spPr>
          <a:xfrm>
            <a:off x="944641" y="721119"/>
            <a:ext cx="2480380" cy="954107"/>
          </a:xfrm>
          <a:prstGeom prst="rect">
            <a:avLst/>
          </a:prstGeom>
          <a:noFill/>
        </p:spPr>
        <p:txBody>
          <a:bodyPr wrap="square" rtlCol="0">
            <a:spAutoFit/>
          </a:bodyPr>
          <a:lstStyle/>
          <a:p>
            <a:r>
              <a:rPr lang="en-US" sz="2800" dirty="0" smtClean="0">
                <a:latin typeface="Arial Black" panose="020B0A04020102020204" pitchFamily="34" charset="0"/>
              </a:rPr>
              <a:t>Extension?</a:t>
            </a:r>
          </a:p>
          <a:p>
            <a:r>
              <a:rPr lang="en-US" sz="2800" dirty="0" smtClean="0">
                <a:latin typeface="Arial Black" panose="020B0A04020102020204" pitchFamily="34" charset="0"/>
              </a:rPr>
              <a:t>Huh?</a:t>
            </a:r>
            <a:endParaRPr lang="en-US" sz="2800" dirty="0">
              <a:latin typeface="Arial Black" panose="020B0A04020102020204" pitchFamily="34" charset="0"/>
            </a:endParaRPr>
          </a:p>
        </p:txBody>
      </p:sp>
    </p:spTree>
    <p:extLst>
      <p:ext uri="{BB962C8B-B14F-4D97-AF65-F5344CB8AC3E}">
        <p14:creationId xmlns:p14="http://schemas.microsoft.com/office/powerpoint/2010/main" val="40251464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6536" y="131697"/>
            <a:ext cx="9660685" cy="5477533"/>
          </a:xfrm>
          <a:prstGeom prst="rect">
            <a:avLst/>
          </a:prstGeom>
        </p:spPr>
      </p:pic>
      <p:sp>
        <p:nvSpPr>
          <p:cNvPr id="3" name="Rectangle 2"/>
          <p:cNvSpPr/>
          <p:nvPr/>
        </p:nvSpPr>
        <p:spPr>
          <a:xfrm>
            <a:off x="1296537" y="5657671"/>
            <a:ext cx="10276764" cy="923330"/>
          </a:xfrm>
          <a:prstGeom prst="rect">
            <a:avLst/>
          </a:prstGeom>
        </p:spPr>
        <p:txBody>
          <a:bodyPr wrap="square">
            <a:spAutoFit/>
          </a:bodyPr>
          <a:lstStyle/>
          <a:p>
            <a:pPr lvl="0"/>
            <a:r>
              <a:rPr lang="en-US" dirty="0">
                <a:solidFill>
                  <a:prstClr val="black"/>
                </a:solidFill>
              </a:rPr>
              <a:t>It is interesting to note that in this land of volcanic energy </a:t>
            </a:r>
            <a:r>
              <a:rPr lang="en-US" dirty="0" smtClean="0">
                <a:solidFill>
                  <a:prstClr val="black"/>
                </a:solidFill>
              </a:rPr>
              <a:t>corrugated </a:t>
            </a:r>
            <a:r>
              <a:rPr lang="en-US" dirty="0">
                <a:solidFill>
                  <a:prstClr val="black"/>
                </a:solidFill>
              </a:rPr>
              <a:t>with successive ranges of craggy-topped </a:t>
            </a:r>
            <a:r>
              <a:rPr lang="en-US" dirty="0" err="1">
                <a:solidFill>
                  <a:prstClr val="black"/>
                </a:solidFill>
              </a:rPr>
              <a:t>mtns</a:t>
            </a:r>
            <a:r>
              <a:rPr lang="en-US" dirty="0">
                <a:solidFill>
                  <a:prstClr val="black"/>
                </a:solidFill>
              </a:rPr>
              <a:t> and deep sandy sinks as if the crust of the globe stretched weakly &amp; uncertainly over a shifting fluid foundation.</a:t>
            </a:r>
          </a:p>
        </p:txBody>
      </p:sp>
    </p:spTree>
    <p:extLst>
      <p:ext uri="{BB962C8B-B14F-4D97-AF65-F5344CB8AC3E}">
        <p14:creationId xmlns:p14="http://schemas.microsoft.com/office/powerpoint/2010/main" val="4424373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504" y="470118"/>
            <a:ext cx="2056620" cy="2059480"/>
          </a:xfrm>
          <a:prstGeom prst="rect">
            <a:avLst/>
          </a:prstGeom>
        </p:spPr>
      </p:pic>
      <p:sp>
        <p:nvSpPr>
          <p:cNvPr id="3" name="TextBox 2"/>
          <p:cNvSpPr txBox="1"/>
          <p:nvPr/>
        </p:nvSpPr>
        <p:spPr>
          <a:xfrm>
            <a:off x="2339439" y="344384"/>
            <a:ext cx="10042566" cy="2185214"/>
          </a:xfrm>
          <a:prstGeom prst="rect">
            <a:avLst/>
          </a:prstGeom>
          <a:noFill/>
        </p:spPr>
        <p:txBody>
          <a:bodyPr wrap="square" rtlCol="0">
            <a:spAutoFit/>
          </a:bodyPr>
          <a:lstStyle/>
          <a:p>
            <a:r>
              <a:rPr lang="en-US" sz="3200" dirty="0" smtClean="0"/>
              <a:t>NO GENERAL AGREEMENT OVER  BASIN-RANGES TECTONICS</a:t>
            </a:r>
          </a:p>
          <a:p>
            <a:endParaRPr lang="en-US" sz="2400" dirty="0" smtClean="0"/>
          </a:p>
          <a:p>
            <a:r>
              <a:rPr lang="en-US" sz="2400" dirty="0" smtClean="0"/>
              <a:t>J.D. Dana, Manual of Geology, 4th edition, 1895:</a:t>
            </a:r>
          </a:p>
          <a:p>
            <a:r>
              <a:rPr lang="en-US" sz="2400" i="1" dirty="0" smtClean="0"/>
              <a:t>Fault hypothesis of Great Basin ranges is not yet proved.</a:t>
            </a:r>
            <a:endParaRPr lang="en-US" sz="2400" i="1" dirty="0"/>
          </a:p>
        </p:txBody>
      </p:sp>
      <p:pic>
        <p:nvPicPr>
          <p:cNvPr id="4" name="Picture 3"/>
          <p:cNvPicPr>
            <a:picLocks noChangeAspect="1"/>
          </p:cNvPicPr>
          <p:nvPr/>
        </p:nvPicPr>
        <p:blipFill>
          <a:blip r:embed="rId3"/>
          <a:stretch>
            <a:fillRect/>
          </a:stretch>
        </p:blipFill>
        <p:spPr>
          <a:xfrm>
            <a:off x="9968498" y="1033153"/>
            <a:ext cx="1906827" cy="1635418"/>
          </a:xfrm>
          <a:prstGeom prst="rect">
            <a:avLst/>
          </a:prstGeom>
        </p:spPr>
      </p:pic>
      <p:sp>
        <p:nvSpPr>
          <p:cNvPr id="5" name="TextBox 4"/>
          <p:cNvSpPr txBox="1"/>
          <p:nvPr/>
        </p:nvSpPr>
        <p:spPr>
          <a:xfrm>
            <a:off x="415639" y="3382883"/>
            <a:ext cx="7113317" cy="2800767"/>
          </a:xfrm>
          <a:prstGeom prst="rect">
            <a:avLst/>
          </a:prstGeom>
          <a:noFill/>
        </p:spPr>
        <p:txBody>
          <a:bodyPr wrap="square" rtlCol="0">
            <a:spAutoFit/>
          </a:bodyPr>
          <a:lstStyle/>
          <a:p>
            <a:r>
              <a:rPr lang="en-US" sz="3200" dirty="0" smtClean="0"/>
              <a:t>EMERGING DISSENT</a:t>
            </a:r>
          </a:p>
          <a:p>
            <a:endParaRPr lang="en-US" sz="2400" dirty="0" smtClean="0"/>
          </a:p>
          <a:p>
            <a:pPr marL="457200" indent="-457200">
              <a:buAutoNum type="arabicPeriod"/>
            </a:pPr>
            <a:r>
              <a:rPr lang="en-US" sz="2400" dirty="0"/>
              <a:t>T</a:t>
            </a:r>
            <a:r>
              <a:rPr lang="en-US" sz="2400" dirty="0" smtClean="0"/>
              <a:t>he Basin Ranges not tectonic at all but actually just erosional remnants left after valleys are cut</a:t>
            </a:r>
          </a:p>
          <a:p>
            <a:pPr marL="457200" indent="-457200">
              <a:buAutoNum type="arabicPeriod"/>
            </a:pPr>
            <a:endParaRPr lang="en-US" sz="2400" dirty="0"/>
          </a:p>
          <a:p>
            <a:pPr marL="457200" indent="-457200">
              <a:buAutoNum type="arabicPeriod"/>
            </a:pPr>
            <a:r>
              <a:rPr lang="en-US" sz="2400" dirty="0"/>
              <a:t>F</a:t>
            </a:r>
            <a:r>
              <a:rPr lang="en-US" sz="2400" dirty="0" smtClean="0"/>
              <a:t>ault blocks bounded by reverse faults rather than normal faults</a:t>
            </a:r>
            <a:endParaRPr lang="en-US" sz="2400" dirty="0"/>
          </a:p>
        </p:txBody>
      </p:sp>
      <p:pic>
        <p:nvPicPr>
          <p:cNvPr id="7" name="Picture 6"/>
          <p:cNvPicPr>
            <a:picLocks noChangeAspect="1"/>
          </p:cNvPicPr>
          <p:nvPr/>
        </p:nvPicPr>
        <p:blipFill>
          <a:blip r:embed="rId4"/>
          <a:stretch>
            <a:fillRect/>
          </a:stretch>
        </p:blipFill>
        <p:spPr>
          <a:xfrm>
            <a:off x="7789224" y="3382882"/>
            <a:ext cx="4227740" cy="2800767"/>
          </a:xfrm>
          <a:prstGeom prst="rect">
            <a:avLst/>
          </a:prstGeom>
        </p:spPr>
      </p:pic>
    </p:spTree>
    <p:extLst>
      <p:ext uri="{BB962C8B-B14F-4D97-AF65-F5344CB8AC3E}">
        <p14:creationId xmlns:p14="http://schemas.microsoft.com/office/powerpoint/2010/main" val="28282323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8140" y="253162"/>
            <a:ext cx="8897469" cy="1607431"/>
          </a:xfrm>
          <a:prstGeom prst="rect">
            <a:avLst/>
          </a:prstGeom>
        </p:spPr>
      </p:pic>
      <p:sp>
        <p:nvSpPr>
          <p:cNvPr id="3" name="TextBox 2"/>
          <p:cNvSpPr txBox="1"/>
          <p:nvPr/>
        </p:nvSpPr>
        <p:spPr>
          <a:xfrm>
            <a:off x="4791075" y="2162334"/>
            <a:ext cx="2476500" cy="369332"/>
          </a:xfrm>
          <a:prstGeom prst="rect">
            <a:avLst/>
          </a:prstGeom>
          <a:noFill/>
        </p:spPr>
        <p:txBody>
          <a:bodyPr wrap="square" rtlCol="0">
            <a:spAutoFit/>
          </a:bodyPr>
          <a:lstStyle/>
          <a:p>
            <a:r>
              <a:rPr lang="en-US" dirty="0" smtClean="0">
                <a:solidFill>
                  <a:prstClr val="black"/>
                </a:solidFill>
              </a:rPr>
              <a:t>Journal of Geology 1909</a:t>
            </a:r>
            <a:endParaRPr lang="en-US" dirty="0">
              <a:solidFill>
                <a:prstClr val="black"/>
              </a:solidFill>
            </a:endParaRPr>
          </a:p>
        </p:txBody>
      </p:sp>
      <p:sp>
        <p:nvSpPr>
          <p:cNvPr id="4" name="Rectangle 3"/>
          <p:cNvSpPr/>
          <p:nvPr/>
        </p:nvSpPr>
        <p:spPr>
          <a:xfrm>
            <a:off x="723900" y="3637122"/>
            <a:ext cx="10610850" cy="3108543"/>
          </a:xfrm>
          <a:prstGeom prst="rect">
            <a:avLst/>
          </a:prstGeom>
        </p:spPr>
        <p:txBody>
          <a:bodyPr wrap="square">
            <a:spAutoFit/>
          </a:bodyPr>
          <a:lstStyle/>
          <a:p>
            <a:r>
              <a:rPr lang="en-US" sz="2800" dirty="0" smtClean="0">
                <a:solidFill>
                  <a:prstClr val="black"/>
                </a:solidFill>
              </a:rPr>
              <a:t>“How </a:t>
            </a:r>
            <a:r>
              <a:rPr lang="en-US" sz="2800" dirty="0">
                <a:solidFill>
                  <a:prstClr val="black"/>
                </a:solidFill>
              </a:rPr>
              <a:t>utterly inadequate is any purely tectonic explanation of the larger relief features of the Western desert region, as they today </a:t>
            </a:r>
            <a:r>
              <a:rPr lang="en-US" sz="2800" dirty="0" smtClean="0">
                <a:solidFill>
                  <a:prstClr val="black"/>
                </a:solidFill>
              </a:rPr>
              <a:t>exist….”</a:t>
            </a:r>
          </a:p>
          <a:p>
            <a:pPr marL="342900" indent="-342900">
              <a:buFont typeface="Arial" panose="020B0604020202020204" pitchFamily="34" charset="0"/>
              <a:buChar char="•"/>
            </a:pPr>
            <a:endParaRPr lang="en-US" sz="2800" dirty="0" smtClean="0">
              <a:solidFill>
                <a:prstClr val="black"/>
              </a:solidFill>
            </a:endParaRPr>
          </a:p>
          <a:p>
            <a:pPr marL="342900" indent="-342900">
              <a:buFont typeface="Arial" panose="020B0604020202020204" pitchFamily="34" charset="0"/>
              <a:buChar char="•"/>
            </a:pPr>
            <a:r>
              <a:rPr lang="en-US" sz="2800" dirty="0" err="1" smtClean="0">
                <a:solidFill>
                  <a:prstClr val="black"/>
                </a:solidFill>
              </a:rPr>
              <a:t>Intermont</a:t>
            </a:r>
            <a:r>
              <a:rPr lang="en-US" sz="2800" dirty="0" smtClean="0">
                <a:solidFill>
                  <a:prstClr val="black"/>
                </a:solidFill>
              </a:rPr>
              <a:t> plains (i.e., basins) are </a:t>
            </a:r>
            <a:r>
              <a:rPr lang="en-US" sz="2800" dirty="0" err="1" smtClean="0">
                <a:solidFill>
                  <a:prstClr val="black"/>
                </a:solidFill>
              </a:rPr>
              <a:t>degradational</a:t>
            </a:r>
            <a:r>
              <a:rPr lang="en-US" sz="2800" dirty="0" smtClean="0">
                <a:solidFill>
                  <a:prstClr val="black"/>
                </a:solidFill>
              </a:rPr>
              <a:t> (rock floors), not </a:t>
            </a:r>
            <a:r>
              <a:rPr lang="en-US" sz="2800" dirty="0" err="1" smtClean="0">
                <a:solidFill>
                  <a:prstClr val="black"/>
                </a:solidFill>
              </a:rPr>
              <a:t>aggradational</a:t>
            </a:r>
            <a:endParaRPr lang="en-US" sz="2800" dirty="0" smtClean="0">
              <a:solidFill>
                <a:prstClr val="black"/>
              </a:solidFill>
            </a:endParaRPr>
          </a:p>
          <a:p>
            <a:pPr marL="342900" indent="-342900">
              <a:buFont typeface="Arial" panose="020B0604020202020204" pitchFamily="34" charset="0"/>
              <a:buChar char="•"/>
            </a:pPr>
            <a:endParaRPr lang="en-US" sz="2800" dirty="0" smtClean="0">
              <a:solidFill>
                <a:prstClr val="black"/>
              </a:solidFill>
            </a:endParaRPr>
          </a:p>
          <a:p>
            <a:pPr marL="342900" indent="-342900">
              <a:buFont typeface="Arial" panose="020B0604020202020204" pitchFamily="34" charset="0"/>
              <a:buChar char="•"/>
            </a:pPr>
            <a:r>
              <a:rPr lang="en-US" sz="2800" dirty="0" smtClean="0">
                <a:solidFill>
                  <a:prstClr val="black"/>
                </a:solidFill>
              </a:rPr>
              <a:t>Absence of foothills and distinct waterways: </a:t>
            </a:r>
            <a:r>
              <a:rPr lang="en-US" sz="2800" i="1" dirty="0" smtClean="0">
                <a:solidFill>
                  <a:prstClr val="black"/>
                </a:solidFill>
              </a:rPr>
              <a:t>wind erosion</a:t>
            </a:r>
          </a:p>
        </p:txBody>
      </p:sp>
      <p:pic>
        <p:nvPicPr>
          <p:cNvPr id="5" name="Picture 4"/>
          <p:cNvPicPr>
            <a:picLocks noChangeAspect="1"/>
          </p:cNvPicPr>
          <p:nvPr/>
        </p:nvPicPr>
        <p:blipFill>
          <a:blip r:embed="rId3"/>
          <a:stretch>
            <a:fillRect/>
          </a:stretch>
        </p:blipFill>
        <p:spPr>
          <a:xfrm>
            <a:off x="723900" y="1424583"/>
            <a:ext cx="2481879" cy="1602660"/>
          </a:xfrm>
          <a:prstGeom prst="rect">
            <a:avLst/>
          </a:prstGeom>
        </p:spPr>
      </p:pic>
      <p:pic>
        <p:nvPicPr>
          <p:cNvPr id="6" name="Picture 5"/>
          <p:cNvPicPr>
            <a:picLocks noChangeAspect="1"/>
          </p:cNvPicPr>
          <p:nvPr/>
        </p:nvPicPr>
        <p:blipFill>
          <a:blip r:embed="rId4"/>
          <a:stretch>
            <a:fillRect/>
          </a:stretch>
        </p:blipFill>
        <p:spPr>
          <a:xfrm>
            <a:off x="9514353" y="806847"/>
            <a:ext cx="2053143" cy="2491740"/>
          </a:xfrm>
          <a:prstGeom prst="rect">
            <a:avLst/>
          </a:prstGeom>
        </p:spPr>
      </p:pic>
      <p:sp>
        <p:nvSpPr>
          <p:cNvPr id="7" name="TextBox 6"/>
          <p:cNvSpPr txBox="1"/>
          <p:nvPr/>
        </p:nvSpPr>
        <p:spPr>
          <a:xfrm>
            <a:off x="10104120" y="3298587"/>
            <a:ext cx="1722120" cy="246221"/>
          </a:xfrm>
          <a:prstGeom prst="rect">
            <a:avLst/>
          </a:prstGeom>
          <a:noFill/>
        </p:spPr>
        <p:txBody>
          <a:bodyPr wrap="square" rtlCol="0">
            <a:spAutoFit/>
          </a:bodyPr>
          <a:lstStyle/>
          <a:p>
            <a:r>
              <a:rPr lang="en-US" sz="1000" dirty="0" smtClean="0"/>
              <a:t>Anderson, 1989</a:t>
            </a:r>
            <a:endParaRPr lang="en-US" sz="1000" dirty="0"/>
          </a:p>
        </p:txBody>
      </p:sp>
    </p:spTree>
    <p:extLst>
      <p:ext uri="{BB962C8B-B14F-4D97-AF65-F5344CB8AC3E}">
        <p14:creationId xmlns:p14="http://schemas.microsoft.com/office/powerpoint/2010/main" val="25193298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47" y="0"/>
            <a:ext cx="12212747" cy="6839445"/>
          </a:xfrm>
          <a:prstGeom prst="rect">
            <a:avLst/>
          </a:prstGeom>
        </p:spPr>
      </p:pic>
      <p:sp>
        <p:nvSpPr>
          <p:cNvPr id="3" name="TextBox 2"/>
          <p:cNvSpPr txBox="1"/>
          <p:nvPr/>
        </p:nvSpPr>
        <p:spPr>
          <a:xfrm>
            <a:off x="8120417" y="1433015"/>
            <a:ext cx="2756848" cy="461665"/>
          </a:xfrm>
          <a:prstGeom prst="rect">
            <a:avLst/>
          </a:prstGeom>
          <a:noFill/>
        </p:spPr>
        <p:txBody>
          <a:bodyPr wrap="square" rtlCol="0">
            <a:spAutoFit/>
          </a:bodyPr>
          <a:lstStyle/>
          <a:p>
            <a:r>
              <a:rPr lang="en-US" sz="2400" dirty="0" err="1" smtClean="0">
                <a:solidFill>
                  <a:schemeClr val="bg1"/>
                </a:solidFill>
              </a:rPr>
              <a:t>Steens</a:t>
            </a:r>
            <a:r>
              <a:rPr lang="en-US" sz="2400" dirty="0" smtClean="0">
                <a:solidFill>
                  <a:schemeClr val="bg1"/>
                </a:solidFill>
              </a:rPr>
              <a:t> Mountain</a:t>
            </a:r>
            <a:endParaRPr lang="en-US" sz="2400" dirty="0">
              <a:solidFill>
                <a:schemeClr val="bg1"/>
              </a:solidFill>
            </a:endParaRPr>
          </a:p>
        </p:txBody>
      </p:sp>
    </p:spTree>
    <p:extLst>
      <p:ext uri="{BB962C8B-B14F-4D97-AF65-F5344CB8AC3E}">
        <p14:creationId xmlns:p14="http://schemas.microsoft.com/office/powerpoint/2010/main" val="31045422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09425" y="3295650"/>
            <a:ext cx="6530087" cy="3381375"/>
          </a:xfrm>
          <a:prstGeom prst="rect">
            <a:avLst/>
          </a:prstGeom>
        </p:spPr>
      </p:pic>
      <p:pic>
        <p:nvPicPr>
          <p:cNvPr id="3" name="Picture 2"/>
          <p:cNvPicPr>
            <a:picLocks noChangeAspect="1"/>
          </p:cNvPicPr>
          <p:nvPr/>
        </p:nvPicPr>
        <p:blipFill>
          <a:blip r:embed="rId3"/>
          <a:stretch>
            <a:fillRect/>
          </a:stretch>
        </p:blipFill>
        <p:spPr>
          <a:xfrm>
            <a:off x="581024" y="26805"/>
            <a:ext cx="6525939" cy="2114550"/>
          </a:xfrm>
          <a:prstGeom prst="rect">
            <a:avLst/>
          </a:prstGeom>
        </p:spPr>
      </p:pic>
      <p:pic>
        <p:nvPicPr>
          <p:cNvPr id="4" name="Picture 3"/>
          <p:cNvPicPr>
            <a:picLocks noChangeAspect="1"/>
          </p:cNvPicPr>
          <p:nvPr/>
        </p:nvPicPr>
        <p:blipFill>
          <a:blip r:embed="rId4"/>
          <a:stretch>
            <a:fillRect/>
          </a:stretch>
        </p:blipFill>
        <p:spPr>
          <a:xfrm>
            <a:off x="0" y="2267063"/>
            <a:ext cx="11753850" cy="902879"/>
          </a:xfrm>
          <a:prstGeom prst="rect">
            <a:avLst/>
          </a:prstGeom>
        </p:spPr>
      </p:pic>
      <p:sp>
        <p:nvSpPr>
          <p:cNvPr id="5" name="TextBox 4"/>
          <p:cNvSpPr txBox="1"/>
          <p:nvPr/>
        </p:nvSpPr>
        <p:spPr>
          <a:xfrm>
            <a:off x="400050" y="6305550"/>
            <a:ext cx="4114800" cy="369332"/>
          </a:xfrm>
          <a:prstGeom prst="rect">
            <a:avLst/>
          </a:prstGeom>
          <a:noFill/>
        </p:spPr>
        <p:txBody>
          <a:bodyPr wrap="square" rtlCol="0">
            <a:spAutoFit/>
          </a:bodyPr>
          <a:lstStyle/>
          <a:p>
            <a:r>
              <a:rPr lang="en-US" dirty="0" smtClean="0"/>
              <a:t>Journal of Geology 35, 1927</a:t>
            </a:r>
            <a:endParaRPr lang="en-US" dirty="0"/>
          </a:p>
        </p:txBody>
      </p:sp>
    </p:spTree>
    <p:extLst>
      <p:ext uri="{BB962C8B-B14F-4D97-AF65-F5344CB8AC3E}">
        <p14:creationId xmlns:p14="http://schemas.microsoft.com/office/powerpoint/2010/main" val="38877612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5007884" y="1014876"/>
            <a:ext cx="6434667" cy="5816977"/>
          </a:xfrm>
          <a:prstGeom prst="rect">
            <a:avLst/>
          </a:prstGeom>
          <a:noFill/>
        </p:spPr>
        <p:txBody>
          <a:bodyPr wrap="square" rtlCol="0">
            <a:spAutoFit/>
          </a:bodyPr>
          <a:lstStyle/>
          <a:p>
            <a:endParaRPr lang="en-US" dirty="0"/>
          </a:p>
          <a:p>
            <a:r>
              <a:rPr lang="en-US" sz="2400" dirty="0" smtClean="0"/>
              <a:t>“The </a:t>
            </a:r>
            <a:r>
              <a:rPr lang="en-US" sz="2400" dirty="0"/>
              <a:t>Basin Range blocks seem to be the irregularly uplifted and diversely tilted blocks of a former lowland of erosion which has suffered a pronounced extension of its former east-west </a:t>
            </a:r>
            <a:r>
              <a:rPr lang="en-US" sz="2400" dirty="0" smtClean="0"/>
              <a:t>breadth.”</a:t>
            </a:r>
          </a:p>
          <a:p>
            <a:endParaRPr lang="en-US" sz="2400" dirty="0" smtClean="0"/>
          </a:p>
          <a:p>
            <a:r>
              <a:rPr lang="en-US" sz="2400" i="1" dirty="0" smtClean="0"/>
              <a:t>…”there </a:t>
            </a:r>
            <a:r>
              <a:rPr lang="en-US" sz="2400" i="1" dirty="0"/>
              <a:t>is no generally </a:t>
            </a:r>
            <a:r>
              <a:rPr lang="en-US" sz="2400" i="1" dirty="0" smtClean="0"/>
              <a:t>accepted mechanism…. </a:t>
            </a:r>
            <a:r>
              <a:rPr lang="en-US" sz="2400" i="1" dirty="0"/>
              <a:t>adequate for the strong extensional dislocation of crustal </a:t>
            </a:r>
            <a:r>
              <a:rPr lang="en-US" sz="2400" i="1" dirty="0" smtClean="0"/>
              <a:t>blocks…to </a:t>
            </a:r>
            <a:r>
              <a:rPr lang="en-US" sz="2400" i="1" dirty="0"/>
              <a:t>be found in the usual schemes of dynamical </a:t>
            </a:r>
            <a:r>
              <a:rPr lang="en-US" sz="2400" i="1" dirty="0" smtClean="0"/>
              <a:t>geology…”</a:t>
            </a:r>
            <a:r>
              <a:rPr lang="en-US" sz="2400" i="1" dirty="0"/>
              <a:t>	</a:t>
            </a:r>
            <a:endParaRPr lang="en-US" sz="2400" i="1" dirty="0" smtClean="0"/>
          </a:p>
          <a:p>
            <a:endParaRPr lang="en-US" sz="2400" i="1" dirty="0" smtClean="0"/>
          </a:p>
          <a:p>
            <a:r>
              <a:rPr lang="en-US" sz="2400" i="1" dirty="0" smtClean="0"/>
              <a:t>“…</a:t>
            </a:r>
            <a:r>
              <a:rPr lang="en-US" sz="2400" i="1" dirty="0" err="1" smtClean="0"/>
              <a:t>underdrag</a:t>
            </a:r>
            <a:r>
              <a:rPr lang="en-US" sz="2400" i="1" dirty="0"/>
              <a:t>, as an indirect reaction of a passive exterior crust on an expanding earth </a:t>
            </a:r>
            <a:r>
              <a:rPr lang="en-US" sz="2400" i="1" dirty="0" smtClean="0"/>
              <a:t>interior…”</a:t>
            </a:r>
          </a:p>
          <a:p>
            <a:endParaRPr lang="en-US" sz="2400" i="1" dirty="0"/>
          </a:p>
          <a:p>
            <a:r>
              <a:rPr lang="en-US" dirty="0" smtClean="0"/>
              <a:t>The value of outrageous geological hypotheses, Science, 1926</a:t>
            </a:r>
            <a:endParaRPr lang="en-US" dirty="0"/>
          </a:p>
        </p:txBody>
      </p:sp>
      <p:pic>
        <p:nvPicPr>
          <p:cNvPr id="3" name="Picture 2"/>
          <p:cNvPicPr>
            <a:picLocks noChangeAspect="1"/>
          </p:cNvPicPr>
          <p:nvPr/>
        </p:nvPicPr>
        <p:blipFill>
          <a:blip r:embed="rId2"/>
          <a:stretch>
            <a:fillRect/>
          </a:stretch>
        </p:blipFill>
        <p:spPr>
          <a:xfrm>
            <a:off x="609739" y="2506133"/>
            <a:ext cx="3835822" cy="3196518"/>
          </a:xfrm>
          <a:prstGeom prst="rect">
            <a:avLst/>
          </a:prstGeom>
        </p:spPr>
      </p:pic>
      <p:sp>
        <p:nvSpPr>
          <p:cNvPr id="4" name="TextBox 3"/>
          <p:cNvSpPr txBox="1"/>
          <p:nvPr/>
        </p:nvSpPr>
        <p:spPr>
          <a:xfrm>
            <a:off x="265495" y="245435"/>
            <a:ext cx="5012127" cy="769441"/>
          </a:xfrm>
          <a:prstGeom prst="rect">
            <a:avLst/>
          </a:prstGeom>
          <a:noFill/>
        </p:spPr>
        <p:txBody>
          <a:bodyPr wrap="square" rtlCol="0">
            <a:spAutoFit/>
          </a:bodyPr>
          <a:lstStyle/>
          <a:p>
            <a:r>
              <a:rPr lang="en-US" sz="4400" dirty="0" smtClean="0"/>
              <a:t>William Morris Davis</a:t>
            </a:r>
            <a:endParaRPr lang="en-US" sz="4400" dirty="0"/>
          </a:p>
        </p:txBody>
      </p:sp>
      <p:sp>
        <p:nvSpPr>
          <p:cNvPr id="5" name="TextBox 4"/>
          <p:cNvSpPr txBox="1"/>
          <p:nvPr/>
        </p:nvSpPr>
        <p:spPr>
          <a:xfrm>
            <a:off x="1011219" y="5948979"/>
            <a:ext cx="2581835" cy="246221"/>
          </a:xfrm>
          <a:prstGeom prst="rect">
            <a:avLst/>
          </a:prstGeom>
          <a:noFill/>
        </p:spPr>
        <p:txBody>
          <a:bodyPr wrap="square" rtlCol="0">
            <a:spAutoFit/>
          </a:bodyPr>
          <a:lstStyle/>
          <a:p>
            <a:r>
              <a:rPr lang="en-US" sz="1000" dirty="0" smtClean="0"/>
              <a:t>Thefamouspeople.com</a:t>
            </a:r>
            <a:endParaRPr lang="en-US" sz="1000" dirty="0"/>
          </a:p>
        </p:txBody>
      </p:sp>
    </p:spTree>
    <p:extLst>
      <p:ext uri="{BB962C8B-B14F-4D97-AF65-F5344CB8AC3E}">
        <p14:creationId xmlns:p14="http://schemas.microsoft.com/office/powerpoint/2010/main" val="11793026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0050" y="175230"/>
            <a:ext cx="3812412" cy="2428875"/>
          </a:xfrm>
          <a:prstGeom prst="rect">
            <a:avLst/>
          </a:prstGeom>
        </p:spPr>
      </p:pic>
      <p:sp>
        <p:nvSpPr>
          <p:cNvPr id="3" name="TextBox 2"/>
          <p:cNvSpPr txBox="1"/>
          <p:nvPr/>
        </p:nvSpPr>
        <p:spPr>
          <a:xfrm>
            <a:off x="5238750" y="571500"/>
            <a:ext cx="6286500" cy="523220"/>
          </a:xfrm>
          <a:prstGeom prst="rect">
            <a:avLst/>
          </a:prstGeom>
          <a:noFill/>
        </p:spPr>
        <p:txBody>
          <a:bodyPr wrap="square" rtlCol="0">
            <a:spAutoFit/>
          </a:bodyPr>
          <a:lstStyle/>
          <a:p>
            <a:r>
              <a:rPr lang="en-US" sz="2800" dirty="0" smtClean="0"/>
              <a:t>T.B. Nolan, 1943</a:t>
            </a:r>
            <a:endParaRPr lang="en-US" sz="2800" dirty="0"/>
          </a:p>
        </p:txBody>
      </p:sp>
      <p:sp>
        <p:nvSpPr>
          <p:cNvPr id="4" name="Rectangle 3"/>
          <p:cNvSpPr/>
          <p:nvPr/>
        </p:nvSpPr>
        <p:spPr>
          <a:xfrm>
            <a:off x="400050" y="4816113"/>
            <a:ext cx="10706100" cy="1015663"/>
          </a:xfrm>
          <a:prstGeom prst="rect">
            <a:avLst/>
          </a:prstGeom>
        </p:spPr>
        <p:txBody>
          <a:bodyPr wrap="square">
            <a:spAutoFit/>
          </a:bodyPr>
          <a:lstStyle/>
          <a:p>
            <a:r>
              <a:rPr lang="en-US" sz="2000" dirty="0" smtClean="0">
                <a:latin typeface="Calibri" panose="020F0502020204030204" pitchFamily="34" charset="0"/>
                <a:cs typeface="Calibri" panose="020F0502020204030204" pitchFamily="34" charset="0"/>
              </a:rPr>
              <a:t>“The Mesozoic and early Tertiary folding and over-thrusting were succeeded closely by the initiation of the block faulting that has been the chief cause, directly or indirectly, of the present relief of the province.”</a:t>
            </a:r>
            <a:endParaRPr lang="en-US" sz="2000" dirty="0">
              <a:latin typeface="Calibri" panose="020F0502020204030204" pitchFamily="34" charset="0"/>
              <a:cs typeface="Calibri" panose="020F0502020204030204" pitchFamily="34" charset="0"/>
            </a:endParaRPr>
          </a:p>
        </p:txBody>
      </p:sp>
      <p:sp>
        <p:nvSpPr>
          <p:cNvPr id="5" name="Rectangle 4"/>
          <p:cNvSpPr/>
          <p:nvPr/>
        </p:nvSpPr>
        <p:spPr>
          <a:xfrm>
            <a:off x="400050" y="2894501"/>
            <a:ext cx="11334750" cy="1631216"/>
          </a:xfrm>
          <a:prstGeom prst="rect">
            <a:avLst/>
          </a:prstGeom>
        </p:spPr>
        <p:txBody>
          <a:bodyPr wrap="square">
            <a:spAutoFit/>
          </a:bodyPr>
          <a:lstStyle/>
          <a:p>
            <a:pPr algn="just"/>
            <a:r>
              <a:rPr lang="en-US" sz="2000" b="0" i="0" dirty="0" smtClean="0">
                <a:solidFill>
                  <a:srgbClr val="000000"/>
                </a:solidFill>
                <a:effectLst/>
                <a:latin typeface="Times New Roman" panose="02020603050405020304" pitchFamily="18" charset="0"/>
              </a:rPr>
              <a:t>“</a:t>
            </a:r>
            <a:r>
              <a:rPr lang="en-US" sz="2000" b="0" i="0" dirty="0" smtClean="0">
                <a:solidFill>
                  <a:srgbClr val="000000"/>
                </a:solidFill>
                <a:effectLst/>
                <a:latin typeface="Calibri" panose="020F0502020204030204" pitchFamily="34" charset="0"/>
                <a:cs typeface="Calibri" panose="020F0502020204030204" pitchFamily="34" charset="0"/>
              </a:rPr>
              <a:t>The preceding review…. reveals the three main explanations that have been advanced to account for the present topographic relief in the Great Basin. These are:</a:t>
            </a:r>
          </a:p>
          <a:p>
            <a:pPr algn="just"/>
            <a:r>
              <a:rPr lang="en-US" sz="2000" b="0" i="0" dirty="0" smtClean="0">
                <a:solidFill>
                  <a:srgbClr val="000000"/>
                </a:solidFill>
                <a:effectLst/>
                <a:latin typeface="Calibri" panose="020F0502020204030204" pitchFamily="34" charset="0"/>
                <a:cs typeface="Calibri" panose="020F0502020204030204" pitchFamily="34" charset="0"/>
              </a:rPr>
              <a:t>1. The ranges and valleys are limited by normal faults that are due to tensional forces.</a:t>
            </a:r>
          </a:p>
          <a:p>
            <a:pPr algn="just"/>
            <a:r>
              <a:rPr lang="en-US" sz="2000" b="0" i="0" dirty="0" smtClean="0">
                <a:solidFill>
                  <a:srgbClr val="000000"/>
                </a:solidFill>
                <a:effectLst/>
                <a:latin typeface="Calibri" panose="020F0502020204030204" pitchFamily="34" charset="0"/>
                <a:cs typeface="Calibri" panose="020F0502020204030204" pitchFamily="34" charset="0"/>
              </a:rPr>
              <a:t>2. They are limited by reverse faults, or by superficial normal faults caused by regional compression.</a:t>
            </a:r>
          </a:p>
          <a:p>
            <a:pPr algn="just"/>
            <a:r>
              <a:rPr lang="en-US" sz="2000" b="0" i="0" dirty="0" smtClean="0">
                <a:solidFill>
                  <a:srgbClr val="000000"/>
                </a:solidFill>
                <a:effectLst/>
                <a:latin typeface="Calibri" panose="020F0502020204030204" pitchFamily="34" charset="0"/>
                <a:cs typeface="Calibri" panose="020F0502020204030204" pitchFamily="34" charset="0"/>
              </a:rPr>
              <a:t>3. The valleys have been formed by erosion.”</a:t>
            </a:r>
            <a:endParaRPr lang="en-US" sz="2000" b="0" i="0" dirty="0">
              <a:solidFill>
                <a:srgbClr val="000000"/>
              </a:solidFill>
              <a:effectLst/>
              <a:latin typeface="Calibri" panose="020F0502020204030204" pitchFamily="34" charset="0"/>
              <a:cs typeface="Calibri" panose="020F0502020204030204" pitchFamily="34" charset="0"/>
            </a:endParaRPr>
          </a:p>
        </p:txBody>
      </p:sp>
      <p:sp>
        <p:nvSpPr>
          <p:cNvPr id="6" name="Rectangle 5"/>
          <p:cNvSpPr/>
          <p:nvPr/>
        </p:nvSpPr>
        <p:spPr>
          <a:xfrm>
            <a:off x="400050" y="5846617"/>
            <a:ext cx="11334750" cy="1015663"/>
          </a:xfrm>
          <a:prstGeom prst="rect">
            <a:avLst/>
          </a:prstGeom>
        </p:spPr>
        <p:txBody>
          <a:bodyPr wrap="square">
            <a:spAutoFit/>
          </a:bodyPr>
          <a:lstStyle/>
          <a:p>
            <a:r>
              <a:rPr lang="en-US" sz="2000" b="1" i="0" dirty="0" smtClean="0">
                <a:solidFill>
                  <a:srgbClr val="000000"/>
                </a:solidFill>
                <a:effectLst/>
                <a:latin typeface="Calibri" panose="020F0502020204030204" pitchFamily="34" charset="0"/>
                <a:cs typeface="Calibri" panose="020F0502020204030204" pitchFamily="34" charset="0"/>
              </a:rPr>
              <a:t>“The assumed elongation in the crust as a result of the block faulting is likewise not necessarily indicative of tension. The data available are not adequate to prove that elongation in the crust has occurred in the region.”</a:t>
            </a:r>
            <a:endParaRPr 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37749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72581" y="1137381"/>
            <a:ext cx="5042958" cy="5414140"/>
          </a:xfrm>
          <a:prstGeom prst="rect">
            <a:avLst/>
          </a:prstGeom>
        </p:spPr>
      </p:pic>
      <p:pic>
        <p:nvPicPr>
          <p:cNvPr id="3" name="Picture 2"/>
          <p:cNvPicPr>
            <a:picLocks noChangeAspect="1"/>
          </p:cNvPicPr>
          <p:nvPr/>
        </p:nvPicPr>
        <p:blipFill>
          <a:blip r:embed="rId3"/>
          <a:stretch>
            <a:fillRect/>
          </a:stretch>
        </p:blipFill>
        <p:spPr>
          <a:xfrm>
            <a:off x="134297" y="89448"/>
            <a:ext cx="7299238" cy="2095866"/>
          </a:xfrm>
          <a:prstGeom prst="rect">
            <a:avLst/>
          </a:prstGeom>
        </p:spPr>
      </p:pic>
      <p:sp>
        <p:nvSpPr>
          <p:cNvPr id="4" name="TextBox 3"/>
          <p:cNvSpPr txBox="1"/>
          <p:nvPr/>
        </p:nvSpPr>
        <p:spPr>
          <a:xfrm>
            <a:off x="694267" y="3217333"/>
            <a:ext cx="574040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Horizontal extension of 5 feet in 1954 Dixie </a:t>
            </a:r>
            <a:r>
              <a:rPr lang="en-US" sz="2800" smtClean="0"/>
              <a:t>Valley earthquake</a:t>
            </a:r>
            <a:endParaRPr lang="en-US" sz="2800" dirty="0" smtClean="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“The region is expanding in area”</a:t>
            </a:r>
            <a:endParaRPr lang="en-US" sz="2800" dirty="0"/>
          </a:p>
        </p:txBody>
      </p:sp>
      <p:sp>
        <p:nvSpPr>
          <p:cNvPr id="6" name="TextBox 5"/>
          <p:cNvSpPr txBox="1"/>
          <p:nvPr/>
        </p:nvSpPr>
        <p:spPr>
          <a:xfrm>
            <a:off x="774551" y="1538344"/>
            <a:ext cx="2237590" cy="369332"/>
          </a:xfrm>
          <a:prstGeom prst="rect">
            <a:avLst/>
          </a:prstGeom>
          <a:noFill/>
        </p:spPr>
        <p:txBody>
          <a:bodyPr wrap="square" rtlCol="0">
            <a:spAutoFit/>
          </a:bodyPr>
          <a:lstStyle/>
          <a:p>
            <a:r>
              <a:rPr lang="en-US" dirty="0" smtClean="0"/>
              <a:t>JGR 64, 1959</a:t>
            </a:r>
            <a:endParaRPr lang="en-US" dirty="0"/>
          </a:p>
        </p:txBody>
      </p:sp>
    </p:spTree>
    <p:extLst>
      <p:ext uri="{BB962C8B-B14F-4D97-AF65-F5344CB8AC3E}">
        <p14:creationId xmlns:p14="http://schemas.microsoft.com/office/powerpoint/2010/main" val="35588633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073837" y="1936377"/>
            <a:ext cx="6428096" cy="3170099"/>
          </a:xfrm>
          <a:prstGeom prst="rect">
            <a:avLst/>
          </a:prstGeom>
          <a:noFill/>
        </p:spPr>
        <p:txBody>
          <a:bodyPr wrap="square" rtlCol="0">
            <a:spAutoFit/>
          </a:bodyPr>
          <a:lstStyle/>
          <a:p>
            <a:r>
              <a:rPr lang="en-US" sz="4000" dirty="0" smtClean="0">
                <a:latin typeface="Georgia" panose="02040502050405020303" pitchFamily="18" charset="0"/>
              </a:rPr>
              <a:t>The conflict of theories, leading, as it eventually must, to the survival of the fittest, is advantageous.</a:t>
            </a:r>
          </a:p>
          <a:p>
            <a:r>
              <a:rPr lang="en-US" sz="4000" dirty="0">
                <a:latin typeface="Georgia" panose="02040502050405020303" pitchFamily="18" charset="0"/>
              </a:rPr>
              <a:t>	</a:t>
            </a:r>
            <a:r>
              <a:rPr lang="en-US" sz="3200" i="1" dirty="0" smtClean="0">
                <a:latin typeface="Georgia" panose="02040502050405020303" pitchFamily="18" charset="0"/>
              </a:rPr>
              <a:t>G.K. Gilbert</a:t>
            </a:r>
            <a:endParaRPr lang="en-US" sz="3200" i="1" dirty="0">
              <a:latin typeface="Georgia" panose="02040502050405020303" pitchFamily="18" charset="0"/>
            </a:endParaRPr>
          </a:p>
        </p:txBody>
      </p:sp>
      <p:pic>
        <p:nvPicPr>
          <p:cNvPr id="3" name="Picture 2"/>
          <p:cNvPicPr>
            <a:picLocks noChangeAspect="1"/>
          </p:cNvPicPr>
          <p:nvPr/>
        </p:nvPicPr>
        <p:blipFill>
          <a:blip r:embed="rId2"/>
          <a:stretch>
            <a:fillRect/>
          </a:stretch>
        </p:blipFill>
        <p:spPr>
          <a:xfrm>
            <a:off x="7665721" y="1691304"/>
            <a:ext cx="3810000" cy="2571750"/>
          </a:xfrm>
          <a:prstGeom prst="rect">
            <a:avLst/>
          </a:prstGeom>
        </p:spPr>
      </p:pic>
      <p:sp>
        <p:nvSpPr>
          <p:cNvPr id="4" name="TextBox 3"/>
          <p:cNvSpPr txBox="1"/>
          <p:nvPr/>
        </p:nvSpPr>
        <p:spPr>
          <a:xfrm>
            <a:off x="2560321" y="656217"/>
            <a:ext cx="2495774" cy="934087"/>
          </a:xfrm>
          <a:prstGeom prst="rect">
            <a:avLst/>
          </a:prstGeom>
          <a:noFill/>
        </p:spPr>
        <p:txBody>
          <a:bodyPr wrap="square" rtlCol="0">
            <a:spAutoFit/>
          </a:bodyPr>
          <a:lstStyle/>
          <a:p>
            <a:r>
              <a:rPr lang="en-US" sz="5400" dirty="0" smtClean="0"/>
              <a:t>EPILOG</a:t>
            </a:r>
            <a:endParaRPr lang="en-US" sz="5400" dirty="0"/>
          </a:p>
        </p:txBody>
      </p:sp>
    </p:spTree>
    <p:extLst>
      <p:ext uri="{BB962C8B-B14F-4D97-AF65-F5344CB8AC3E}">
        <p14:creationId xmlns:p14="http://schemas.microsoft.com/office/powerpoint/2010/main" val="4958673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6164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467" y="2195847"/>
            <a:ext cx="11857176" cy="4077324"/>
          </a:xfrm>
          <a:prstGeom prst="rect">
            <a:avLst/>
          </a:prstGeom>
        </p:spPr>
      </p:pic>
      <p:sp>
        <p:nvSpPr>
          <p:cNvPr id="3" name="TextBox 2"/>
          <p:cNvSpPr txBox="1"/>
          <p:nvPr/>
        </p:nvSpPr>
        <p:spPr>
          <a:xfrm>
            <a:off x="7782893" y="6426673"/>
            <a:ext cx="3627620" cy="369332"/>
          </a:xfrm>
          <a:prstGeom prst="rect">
            <a:avLst/>
          </a:prstGeom>
          <a:noFill/>
        </p:spPr>
        <p:txBody>
          <a:bodyPr wrap="square" rtlCol="0">
            <a:spAutoFit/>
          </a:bodyPr>
          <a:lstStyle/>
          <a:p>
            <a:r>
              <a:rPr lang="en-US" dirty="0" smtClean="0"/>
              <a:t>Dolphin, 2009</a:t>
            </a:r>
            <a:endParaRPr lang="en-US" dirty="0"/>
          </a:p>
        </p:txBody>
      </p:sp>
      <p:sp>
        <p:nvSpPr>
          <p:cNvPr id="4" name="TextBox 3"/>
          <p:cNvSpPr txBox="1"/>
          <p:nvPr/>
        </p:nvSpPr>
        <p:spPr>
          <a:xfrm>
            <a:off x="614116" y="133773"/>
            <a:ext cx="8850488" cy="1815882"/>
          </a:xfrm>
          <a:prstGeom prst="rect">
            <a:avLst/>
          </a:prstGeom>
          <a:noFill/>
        </p:spPr>
        <p:txBody>
          <a:bodyPr wrap="square" rtlCol="0">
            <a:spAutoFit/>
          </a:bodyPr>
          <a:lstStyle/>
          <a:p>
            <a:r>
              <a:rPr lang="en-US" sz="4000" dirty="0" smtClean="0"/>
              <a:t>PROLOG</a:t>
            </a:r>
          </a:p>
          <a:p>
            <a:r>
              <a:rPr lang="en-US" sz="3600" dirty="0" smtClean="0"/>
              <a:t>Tectonics in 1850…..</a:t>
            </a:r>
          </a:p>
          <a:p>
            <a:r>
              <a:rPr lang="en-US" sz="3600" dirty="0" smtClean="0"/>
              <a:t>balloon and wet paper towel</a:t>
            </a:r>
            <a:endParaRPr lang="en-US" sz="3600" dirty="0"/>
          </a:p>
        </p:txBody>
      </p:sp>
    </p:spTree>
    <p:extLst>
      <p:ext uri="{BB962C8B-B14F-4D97-AF65-F5344CB8AC3E}">
        <p14:creationId xmlns:p14="http://schemas.microsoft.com/office/powerpoint/2010/main" val="19585206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7705" y="169334"/>
            <a:ext cx="4517144" cy="6556086"/>
          </a:xfrm>
          <a:prstGeom prst="rect">
            <a:avLst/>
          </a:prstGeom>
        </p:spPr>
      </p:pic>
      <p:sp>
        <p:nvSpPr>
          <p:cNvPr id="3" name="TextBox 2"/>
          <p:cNvSpPr txBox="1"/>
          <p:nvPr/>
        </p:nvSpPr>
        <p:spPr>
          <a:xfrm>
            <a:off x="6479822" y="846667"/>
            <a:ext cx="5339645"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Geological and Geographical Survey of the 40</a:t>
            </a:r>
            <a:r>
              <a:rPr lang="en-US" baseline="30000" dirty="0" smtClean="0"/>
              <a:t>th</a:t>
            </a:r>
            <a:r>
              <a:rPr lang="en-US" dirty="0" smtClean="0"/>
              <a:t> Parallel                                                                 </a:t>
            </a:r>
            <a:r>
              <a:rPr lang="en-US" i="1" dirty="0" smtClean="0"/>
              <a:t>Clarence King</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Geographical Surveys West of the 100</a:t>
            </a:r>
            <a:r>
              <a:rPr lang="en-US" baseline="30000" dirty="0" smtClean="0"/>
              <a:t>th</a:t>
            </a:r>
            <a:r>
              <a:rPr lang="en-US" dirty="0" smtClean="0"/>
              <a:t> </a:t>
            </a:r>
            <a:r>
              <a:rPr lang="en-US" dirty="0" err="1" smtClean="0"/>
              <a:t>Meridan</a:t>
            </a:r>
            <a:r>
              <a:rPr lang="en-US" dirty="0" smtClean="0"/>
              <a:t>-  </a:t>
            </a:r>
            <a:r>
              <a:rPr lang="en-US" i="1" dirty="0" smtClean="0"/>
              <a:t>George Wheeler</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Geological Survey of Nebraska and Wyoming   </a:t>
            </a:r>
            <a:r>
              <a:rPr lang="en-US" i="1" dirty="0" smtClean="0"/>
              <a:t>Ferdinand Hayden</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Geographical and Geological Survey of the Rocky Mountain Region                                                       </a:t>
            </a:r>
            <a:r>
              <a:rPr lang="en-US" i="1" dirty="0" smtClean="0"/>
              <a:t>John Wesley Powell</a:t>
            </a:r>
          </a:p>
          <a:p>
            <a:endParaRPr lang="en-US" dirty="0"/>
          </a:p>
        </p:txBody>
      </p:sp>
    </p:spTree>
    <p:extLst>
      <p:ext uri="{BB962C8B-B14F-4D97-AF65-F5344CB8AC3E}">
        <p14:creationId xmlns:p14="http://schemas.microsoft.com/office/powerpoint/2010/main" val="34453267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90251" y="975492"/>
            <a:ext cx="5655733" cy="4241799"/>
          </a:xfrm>
          <a:prstGeom prst="rect">
            <a:avLst/>
          </a:prstGeom>
        </p:spPr>
      </p:pic>
      <p:sp>
        <p:nvSpPr>
          <p:cNvPr id="3" name="TextBox 2"/>
          <p:cNvSpPr txBox="1"/>
          <p:nvPr/>
        </p:nvSpPr>
        <p:spPr>
          <a:xfrm>
            <a:off x="6338710" y="6050844"/>
            <a:ext cx="4916312" cy="307777"/>
          </a:xfrm>
          <a:prstGeom prst="rect">
            <a:avLst/>
          </a:prstGeom>
          <a:noFill/>
        </p:spPr>
        <p:txBody>
          <a:bodyPr wrap="square" rtlCol="0">
            <a:spAutoFit/>
          </a:bodyPr>
          <a:lstStyle/>
          <a:p>
            <a:r>
              <a:rPr lang="en-US" sz="1400" dirty="0" smtClean="0"/>
              <a:t>USGS Photographic Library</a:t>
            </a:r>
            <a:endParaRPr lang="en-US" sz="1400" dirty="0"/>
          </a:p>
        </p:txBody>
      </p:sp>
      <p:sp>
        <p:nvSpPr>
          <p:cNvPr id="4" name="TextBox 3"/>
          <p:cNvSpPr txBox="1"/>
          <p:nvPr/>
        </p:nvSpPr>
        <p:spPr>
          <a:xfrm>
            <a:off x="990500" y="1559991"/>
            <a:ext cx="3979533" cy="1631216"/>
          </a:xfrm>
          <a:prstGeom prst="rect">
            <a:avLst/>
          </a:prstGeom>
          <a:noFill/>
        </p:spPr>
        <p:txBody>
          <a:bodyPr wrap="square" rtlCol="0">
            <a:spAutoFit/>
          </a:bodyPr>
          <a:lstStyle/>
          <a:p>
            <a:r>
              <a:rPr lang="en-US" sz="4000" dirty="0" smtClean="0"/>
              <a:t>Clarence King</a:t>
            </a:r>
          </a:p>
          <a:p>
            <a:endParaRPr lang="en-US" sz="3200" dirty="0"/>
          </a:p>
          <a:p>
            <a:r>
              <a:rPr lang="en-US" sz="2800" dirty="0" smtClean="0"/>
              <a:t>Survey of the 40</a:t>
            </a:r>
            <a:r>
              <a:rPr lang="en-US" sz="2800" baseline="30000" dirty="0" smtClean="0"/>
              <a:t>th</a:t>
            </a:r>
            <a:r>
              <a:rPr lang="en-US" sz="2800" dirty="0" smtClean="0"/>
              <a:t> Parallel</a:t>
            </a:r>
            <a:endParaRPr lang="en-US" sz="2800" dirty="0"/>
          </a:p>
        </p:txBody>
      </p:sp>
    </p:spTree>
    <p:extLst>
      <p:ext uri="{BB962C8B-B14F-4D97-AF65-F5344CB8AC3E}">
        <p14:creationId xmlns:p14="http://schemas.microsoft.com/office/powerpoint/2010/main" val="33304354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8350" y="0"/>
            <a:ext cx="6553200" cy="6625213"/>
          </a:xfrm>
          <a:prstGeom prst="rect">
            <a:avLst/>
          </a:prstGeom>
        </p:spPr>
      </p:pic>
      <p:sp>
        <p:nvSpPr>
          <p:cNvPr id="3" name="TextBox 2"/>
          <p:cNvSpPr txBox="1"/>
          <p:nvPr/>
        </p:nvSpPr>
        <p:spPr>
          <a:xfrm>
            <a:off x="9525000" y="3505200"/>
            <a:ext cx="2495550" cy="369332"/>
          </a:xfrm>
          <a:prstGeom prst="rect">
            <a:avLst/>
          </a:prstGeom>
          <a:noFill/>
        </p:spPr>
        <p:txBody>
          <a:bodyPr wrap="square" rtlCol="0">
            <a:spAutoFit/>
          </a:bodyPr>
          <a:lstStyle/>
          <a:p>
            <a:r>
              <a:rPr lang="en-US" dirty="0" smtClean="0"/>
              <a:t>Kansas Historical Society</a:t>
            </a:r>
            <a:endParaRPr lang="en-US" dirty="0"/>
          </a:p>
        </p:txBody>
      </p:sp>
    </p:spTree>
    <p:extLst>
      <p:ext uri="{BB962C8B-B14F-4D97-AF65-F5344CB8AC3E}">
        <p14:creationId xmlns:p14="http://schemas.microsoft.com/office/powerpoint/2010/main" val="1712651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00123" y="1029856"/>
            <a:ext cx="4078891" cy="3158385"/>
          </a:xfrm>
          <a:prstGeom prst="rect">
            <a:avLst/>
          </a:prstGeom>
        </p:spPr>
      </p:pic>
      <p:sp>
        <p:nvSpPr>
          <p:cNvPr id="3" name="TextBox 2"/>
          <p:cNvSpPr txBox="1"/>
          <p:nvPr/>
        </p:nvSpPr>
        <p:spPr>
          <a:xfrm>
            <a:off x="223615" y="319122"/>
            <a:ext cx="7476507" cy="6740307"/>
          </a:xfrm>
          <a:prstGeom prst="rect">
            <a:avLst/>
          </a:prstGeom>
          <a:noFill/>
        </p:spPr>
        <p:txBody>
          <a:bodyPr wrap="square" rtlCol="0">
            <a:spAutoFit/>
          </a:bodyPr>
          <a:lstStyle/>
          <a:p>
            <a:r>
              <a:rPr lang="en-US" sz="3600" dirty="0" err="1" smtClean="0">
                <a:solidFill>
                  <a:prstClr val="black"/>
                </a:solidFill>
              </a:rPr>
              <a:t>Kingian</a:t>
            </a:r>
            <a:r>
              <a:rPr lang="en-US" sz="3600" dirty="0" smtClean="0">
                <a:solidFill>
                  <a:prstClr val="black"/>
                </a:solidFill>
              </a:rPr>
              <a:t> tectonics in the “Basin Ranges”</a:t>
            </a:r>
          </a:p>
          <a:p>
            <a:endParaRPr lang="en-US" sz="2400" dirty="0">
              <a:solidFill>
                <a:prstClr val="black"/>
              </a:solidFill>
            </a:endParaRPr>
          </a:p>
          <a:p>
            <a:r>
              <a:rPr lang="en-US" sz="2000" dirty="0" smtClean="0">
                <a:solidFill>
                  <a:prstClr val="black"/>
                </a:solidFill>
              </a:rPr>
              <a:t>King influenced  by </a:t>
            </a:r>
          </a:p>
          <a:p>
            <a:pPr marL="285750" indent="-285750">
              <a:buFont typeface="Arial" panose="020B0604020202020204" pitchFamily="34" charset="0"/>
              <a:buChar char="•"/>
            </a:pPr>
            <a:r>
              <a:rPr lang="en-US" sz="2000" dirty="0">
                <a:solidFill>
                  <a:prstClr val="black"/>
                </a:solidFill>
              </a:rPr>
              <a:t>T</a:t>
            </a:r>
            <a:r>
              <a:rPr lang="en-US" sz="2000" dirty="0" smtClean="0">
                <a:solidFill>
                  <a:prstClr val="black"/>
                </a:solidFill>
              </a:rPr>
              <a:t>he compressional-wrinkling-of-the-crust idea</a:t>
            </a:r>
          </a:p>
          <a:p>
            <a:pPr marL="285750" indent="-285750">
              <a:buFont typeface="Arial" panose="020B0604020202020204" pitchFamily="34" charset="0"/>
              <a:buChar char="•"/>
            </a:pPr>
            <a:r>
              <a:rPr lang="en-US" sz="2000" dirty="0" smtClean="0">
                <a:solidFill>
                  <a:prstClr val="black"/>
                </a:solidFill>
              </a:rPr>
              <a:t>Rogers’ mapping of the Appalachians in 1850s:</a:t>
            </a:r>
          </a:p>
          <a:p>
            <a:r>
              <a:rPr lang="en-US" sz="2000" dirty="0">
                <a:solidFill>
                  <a:prstClr val="black"/>
                </a:solidFill>
              </a:rPr>
              <a:t>	</a:t>
            </a:r>
            <a:r>
              <a:rPr lang="en-US" sz="2000" dirty="0" smtClean="0">
                <a:solidFill>
                  <a:prstClr val="black"/>
                </a:solidFill>
              </a:rPr>
              <a:t>Structure consequence of lateral compression</a:t>
            </a:r>
          </a:p>
          <a:p>
            <a:r>
              <a:rPr lang="en-US" sz="2000" dirty="0">
                <a:solidFill>
                  <a:prstClr val="black"/>
                </a:solidFill>
              </a:rPr>
              <a:t>	</a:t>
            </a:r>
            <a:r>
              <a:rPr lang="en-US" sz="2000" dirty="0" smtClean="0">
                <a:solidFill>
                  <a:prstClr val="black"/>
                </a:solidFill>
              </a:rPr>
              <a:t>Physiography related to structure</a:t>
            </a:r>
          </a:p>
          <a:p>
            <a:r>
              <a:rPr lang="en-US" sz="2000" dirty="0">
                <a:solidFill>
                  <a:prstClr val="black"/>
                </a:solidFill>
              </a:rPr>
              <a:t>	</a:t>
            </a:r>
            <a:endParaRPr lang="en-US" sz="2000" dirty="0" smtClean="0">
              <a:solidFill>
                <a:prstClr val="black"/>
              </a:solidFill>
            </a:endParaRPr>
          </a:p>
          <a:p>
            <a:r>
              <a:rPr lang="en-US" sz="2000" dirty="0" smtClean="0">
                <a:solidFill>
                  <a:prstClr val="black"/>
                </a:solidFill>
              </a:rPr>
              <a:t>Basin Ranges:</a:t>
            </a:r>
          </a:p>
          <a:p>
            <a:pPr marL="285750" indent="-285750">
              <a:buFont typeface="Arial" panose="020B0604020202020204" pitchFamily="34" charset="0"/>
              <a:buChar char="•"/>
            </a:pPr>
            <a:r>
              <a:rPr lang="en-US" sz="2000" dirty="0" smtClean="0">
                <a:solidFill>
                  <a:prstClr val="black"/>
                </a:solidFill>
              </a:rPr>
              <a:t>Several unconformity-bounded stratigraphic sequences</a:t>
            </a:r>
          </a:p>
          <a:p>
            <a:pPr marL="285750" indent="-285750">
              <a:buFont typeface="Arial" panose="020B0604020202020204" pitchFamily="34" charset="0"/>
              <a:buChar char="•"/>
            </a:pPr>
            <a:r>
              <a:rPr lang="en-US" sz="2000" dirty="0" smtClean="0">
                <a:solidFill>
                  <a:prstClr val="black"/>
                </a:solidFill>
              </a:rPr>
              <a:t>Major orogenic activity: post-Archean, post-Paleozoic, post-Jurassic, post-Cretaceous</a:t>
            </a:r>
          </a:p>
          <a:p>
            <a:pPr marL="285750" indent="-285750">
              <a:buFont typeface="Arial" panose="020B0604020202020204" pitchFamily="34" charset="0"/>
              <a:buChar char="•"/>
            </a:pPr>
            <a:r>
              <a:rPr lang="en-US" sz="2000" dirty="0" smtClean="0">
                <a:solidFill>
                  <a:prstClr val="black"/>
                </a:solidFill>
              </a:rPr>
              <a:t>Folds, reverse faults in Paleozoic rocks → lateral compression</a:t>
            </a:r>
          </a:p>
          <a:p>
            <a:pPr marL="285750" indent="-285750">
              <a:buFont typeface="Arial" panose="020B0604020202020204" pitchFamily="34" charset="0"/>
              <a:buChar char="•"/>
            </a:pPr>
            <a:r>
              <a:rPr lang="en-US" sz="2000" dirty="0">
                <a:solidFill>
                  <a:prstClr val="black"/>
                </a:solidFill>
              </a:rPr>
              <a:t>Mountains are eroded “</a:t>
            </a:r>
            <a:r>
              <a:rPr lang="en-US" sz="2000" dirty="0" err="1">
                <a:solidFill>
                  <a:prstClr val="black"/>
                </a:solidFill>
              </a:rPr>
              <a:t>anticlinals</a:t>
            </a:r>
            <a:r>
              <a:rPr lang="en-US" sz="2000" dirty="0">
                <a:solidFill>
                  <a:prstClr val="black"/>
                </a:solidFill>
              </a:rPr>
              <a:t>”, valleys are partly filled “</a:t>
            </a:r>
            <a:r>
              <a:rPr lang="en-US" sz="2000" dirty="0" err="1">
                <a:solidFill>
                  <a:prstClr val="black"/>
                </a:solidFill>
              </a:rPr>
              <a:t>synclinals</a:t>
            </a:r>
            <a:r>
              <a:rPr lang="en-US" sz="2000" dirty="0">
                <a:solidFill>
                  <a:prstClr val="black"/>
                </a:solidFill>
              </a:rPr>
              <a:t>”</a:t>
            </a:r>
          </a:p>
          <a:p>
            <a:pPr marL="285750" indent="-285750">
              <a:buFont typeface="Arial" panose="020B0604020202020204" pitchFamily="34" charset="0"/>
              <a:buChar char="•"/>
            </a:pPr>
            <a:r>
              <a:rPr lang="en-US" sz="2000" dirty="0" smtClean="0">
                <a:solidFill>
                  <a:prstClr val="black"/>
                </a:solidFill>
              </a:rPr>
              <a:t>Cenozoic shift in tectonic style:  Folds are cut by vertical faults….</a:t>
            </a:r>
          </a:p>
          <a:p>
            <a:r>
              <a:rPr lang="en-US" sz="2000" dirty="0" smtClean="0">
                <a:solidFill>
                  <a:prstClr val="black"/>
                </a:solidFill>
              </a:rPr>
              <a:t>	E-W crustal shortening changes to vertical faulting</a:t>
            </a:r>
            <a:endParaRPr lang="en-US" sz="2000" dirty="0">
              <a:solidFill>
                <a:prstClr val="black"/>
              </a:solidFill>
            </a:endParaRPr>
          </a:p>
          <a:p>
            <a:endParaRPr lang="en-US" dirty="0" smtClean="0">
              <a:solidFill>
                <a:prstClr val="black"/>
              </a:solidFill>
            </a:endParaRPr>
          </a:p>
          <a:p>
            <a:endParaRPr lang="en-US" dirty="0">
              <a:solidFill>
                <a:prstClr val="black"/>
              </a:solidFill>
            </a:endParaRPr>
          </a:p>
          <a:p>
            <a:endParaRPr lang="en-US" dirty="0" smtClean="0">
              <a:solidFill>
                <a:prstClr val="black"/>
              </a:solidFill>
            </a:endParaRPr>
          </a:p>
          <a:p>
            <a:endParaRPr lang="en-US" dirty="0">
              <a:solidFill>
                <a:prstClr val="black"/>
              </a:solidFill>
            </a:endParaRPr>
          </a:p>
        </p:txBody>
      </p:sp>
      <p:sp>
        <p:nvSpPr>
          <p:cNvPr id="4" name="TextBox 3"/>
          <p:cNvSpPr txBox="1"/>
          <p:nvPr/>
        </p:nvSpPr>
        <p:spPr>
          <a:xfrm>
            <a:off x="7850729" y="4484881"/>
            <a:ext cx="4157181" cy="1138773"/>
          </a:xfrm>
          <a:prstGeom prst="rect">
            <a:avLst/>
          </a:prstGeom>
          <a:noFill/>
        </p:spPr>
        <p:txBody>
          <a:bodyPr wrap="square" rtlCol="0">
            <a:spAutoFit/>
          </a:bodyPr>
          <a:lstStyle/>
          <a:p>
            <a:r>
              <a:rPr lang="en-US" dirty="0" smtClean="0">
                <a:solidFill>
                  <a:prstClr val="black"/>
                </a:solidFill>
              </a:rPr>
              <a:t>King camp near Salt Lake City, 1868</a:t>
            </a:r>
          </a:p>
          <a:p>
            <a:endParaRPr lang="en-US" dirty="0">
              <a:solidFill>
                <a:prstClr val="black"/>
              </a:solidFill>
            </a:endParaRPr>
          </a:p>
          <a:p>
            <a:r>
              <a:rPr lang="en-US" sz="1200" dirty="0">
                <a:solidFill>
                  <a:prstClr val="black"/>
                </a:solidFill>
              </a:rPr>
              <a:t>https://www.wikiwand.com/en/Clarence_King</a:t>
            </a:r>
          </a:p>
          <a:p>
            <a:endParaRPr lang="en-US" dirty="0">
              <a:solidFill>
                <a:prstClr val="black"/>
              </a:solidFill>
            </a:endParaRPr>
          </a:p>
        </p:txBody>
      </p:sp>
    </p:spTree>
    <p:extLst>
      <p:ext uri="{BB962C8B-B14F-4D97-AF65-F5344CB8AC3E}">
        <p14:creationId xmlns:p14="http://schemas.microsoft.com/office/powerpoint/2010/main" val="35132382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61868" y="398472"/>
            <a:ext cx="3326136" cy="5173989"/>
          </a:xfrm>
          <a:prstGeom prst="rect">
            <a:avLst/>
          </a:prstGeom>
        </p:spPr>
      </p:pic>
      <p:sp>
        <p:nvSpPr>
          <p:cNvPr id="3" name="TextBox 2"/>
          <p:cNvSpPr txBox="1"/>
          <p:nvPr/>
        </p:nvSpPr>
        <p:spPr>
          <a:xfrm>
            <a:off x="0" y="1062749"/>
            <a:ext cx="5497158" cy="2616101"/>
          </a:xfrm>
          <a:prstGeom prst="rect">
            <a:avLst/>
          </a:prstGeom>
          <a:noFill/>
        </p:spPr>
        <p:txBody>
          <a:bodyPr wrap="square" rtlCol="0">
            <a:spAutoFit/>
          </a:bodyPr>
          <a:lstStyle/>
          <a:p>
            <a:r>
              <a:rPr lang="en-US" sz="4000" dirty="0" smtClean="0"/>
              <a:t>George M. Wheeler</a:t>
            </a:r>
          </a:p>
          <a:p>
            <a:endParaRPr lang="en-US" sz="2800" dirty="0" smtClean="0"/>
          </a:p>
          <a:p>
            <a:endParaRPr lang="en-US" sz="2800" dirty="0"/>
          </a:p>
          <a:p>
            <a:r>
              <a:rPr lang="en-US" sz="2800" dirty="0" smtClean="0"/>
              <a:t>Surveys West of the 100</a:t>
            </a:r>
            <a:r>
              <a:rPr lang="en-US" sz="2800" baseline="30000" dirty="0" smtClean="0"/>
              <a:t>th</a:t>
            </a:r>
            <a:r>
              <a:rPr lang="en-US" sz="2800" dirty="0" smtClean="0"/>
              <a:t> Meridian</a:t>
            </a:r>
            <a:endParaRPr lang="en-US" sz="2800" dirty="0"/>
          </a:p>
          <a:p>
            <a:endParaRPr lang="en-US" sz="4000" dirty="0"/>
          </a:p>
        </p:txBody>
      </p:sp>
      <p:sp>
        <p:nvSpPr>
          <p:cNvPr id="5" name="TextBox 4"/>
          <p:cNvSpPr txBox="1"/>
          <p:nvPr/>
        </p:nvSpPr>
        <p:spPr>
          <a:xfrm>
            <a:off x="7857134" y="5860683"/>
            <a:ext cx="2571078" cy="307777"/>
          </a:xfrm>
          <a:prstGeom prst="rect">
            <a:avLst/>
          </a:prstGeom>
          <a:noFill/>
        </p:spPr>
        <p:txBody>
          <a:bodyPr wrap="square" rtlCol="0">
            <a:spAutoFit/>
          </a:bodyPr>
          <a:lstStyle/>
          <a:p>
            <a:r>
              <a:rPr lang="en-US" sz="1400" dirty="0" err="1" smtClean="0"/>
              <a:t>HouseHistree</a:t>
            </a:r>
            <a:endParaRPr lang="en-US" sz="1400" dirty="0"/>
          </a:p>
        </p:txBody>
      </p:sp>
    </p:spTree>
    <p:extLst>
      <p:ext uri="{BB962C8B-B14F-4D97-AF65-F5344CB8AC3E}">
        <p14:creationId xmlns:p14="http://schemas.microsoft.com/office/powerpoint/2010/main" val="12656328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5022" y="39356"/>
            <a:ext cx="6744528" cy="6818644"/>
          </a:xfrm>
          <a:prstGeom prst="rect">
            <a:avLst/>
          </a:prstGeom>
        </p:spPr>
      </p:pic>
      <p:sp>
        <p:nvSpPr>
          <p:cNvPr id="3" name="TextBox 2"/>
          <p:cNvSpPr txBox="1"/>
          <p:nvPr/>
        </p:nvSpPr>
        <p:spPr>
          <a:xfrm>
            <a:off x="9048750" y="3333750"/>
            <a:ext cx="2838450" cy="369332"/>
          </a:xfrm>
          <a:prstGeom prst="rect">
            <a:avLst/>
          </a:prstGeom>
          <a:noFill/>
        </p:spPr>
        <p:txBody>
          <a:bodyPr wrap="square" rtlCol="0">
            <a:spAutoFit/>
          </a:bodyPr>
          <a:lstStyle/>
          <a:p>
            <a:r>
              <a:rPr lang="en-US" dirty="0" smtClean="0"/>
              <a:t>Kansas Historical </a:t>
            </a:r>
            <a:r>
              <a:rPr lang="en-US" dirty="0" err="1" smtClean="0"/>
              <a:t>Socieity</a:t>
            </a:r>
            <a:endParaRPr lang="en-US" dirty="0"/>
          </a:p>
        </p:txBody>
      </p:sp>
    </p:spTree>
    <p:extLst>
      <p:ext uri="{BB962C8B-B14F-4D97-AF65-F5344CB8AC3E}">
        <p14:creationId xmlns:p14="http://schemas.microsoft.com/office/powerpoint/2010/main" val="31100490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14699</TotalTime>
  <Words>966</Words>
  <Application>Microsoft Office PowerPoint</Application>
  <PresentationFormat>Widescreen</PresentationFormat>
  <Paragraphs>136</Paragraphs>
  <Slides>29</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Arial Black</vt:lpstr>
      <vt:lpstr>Calibri</vt:lpstr>
      <vt:lpstr>Calibri Light</vt:lpstr>
      <vt:lpstr>Candara</vt:lpstr>
      <vt:lpstr>Georgia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Gerald Osborn</dc:creator>
  <cp:lastModifiedBy>Gerald Osborn</cp:lastModifiedBy>
  <cp:revision>209</cp:revision>
  <dcterms:created xsi:type="dcterms:W3CDTF">2022-01-29T23:28:13Z</dcterms:created>
  <dcterms:modified xsi:type="dcterms:W3CDTF">2022-03-13T16:17:59Z</dcterms:modified>
</cp:coreProperties>
</file>