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5" r:id="rId3"/>
    <p:sldId id="260" r:id="rId4"/>
    <p:sldId id="271" r:id="rId5"/>
    <p:sldId id="283" r:id="rId6"/>
    <p:sldId id="284" r:id="rId7"/>
    <p:sldId id="261" r:id="rId8"/>
    <p:sldId id="281" r:id="rId9"/>
    <p:sldId id="257" r:id="rId10"/>
    <p:sldId id="266" r:id="rId11"/>
    <p:sldId id="285" r:id="rId12"/>
    <p:sldId id="272" r:id="rId13"/>
    <p:sldId id="264" r:id="rId14"/>
    <p:sldId id="268" r:id="rId15"/>
    <p:sldId id="278" r:id="rId16"/>
    <p:sldId id="258" r:id="rId17"/>
    <p:sldId id="267" r:id="rId18"/>
    <p:sldId id="269" r:id="rId19"/>
    <p:sldId id="270" r:id="rId20"/>
    <p:sldId id="275" r:id="rId21"/>
    <p:sldId id="273" r:id="rId22"/>
    <p:sldId id="280" r:id="rId23"/>
    <p:sldId id="279" r:id="rId24"/>
    <p:sldId id="282" r:id="rId25"/>
    <p:sldId id="276"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50"/>
    <p:restoredTop sz="86364"/>
  </p:normalViewPr>
  <p:slideViewPr>
    <p:cSldViewPr snapToGrid="0" snapToObjects="1">
      <p:cViewPr varScale="1">
        <p:scale>
          <a:sx n="95" d="100"/>
          <a:sy n="95" d="100"/>
        </p:scale>
        <p:origin x="200" y="46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354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6792B-9E32-F34E-AD48-87188D575229}" type="datetimeFigureOut">
              <a:rPr lang="en-US" smtClean="0"/>
              <a:t>3/18/22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56B67-D8D7-544D-90B9-2BAB16A0AC64}" type="slidenum">
              <a:rPr lang="en-US" smtClean="0"/>
              <a:t>‹#›</a:t>
            </a:fld>
            <a:endParaRPr lang="en-US" dirty="0"/>
          </a:p>
        </p:txBody>
      </p:sp>
    </p:spTree>
    <p:extLst>
      <p:ext uri="{BB962C8B-B14F-4D97-AF65-F5344CB8AC3E}">
        <p14:creationId xmlns:p14="http://schemas.microsoft.com/office/powerpoint/2010/main" val="138182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 are probably well acquainted with how FCW was diverted down Gower Gulch in 1941-42 to alleviate the effects of floods on structures at the mouth of FCW, but let’s review the problem from our qualitative observations of the erosional effects and damage in those 80 years.</a:t>
            </a:r>
          </a:p>
        </p:txBody>
      </p:sp>
      <p:sp>
        <p:nvSpPr>
          <p:cNvPr id="4" name="Slide Number Placeholder 3"/>
          <p:cNvSpPr>
            <a:spLocks noGrp="1"/>
          </p:cNvSpPr>
          <p:nvPr>
            <p:ph type="sldNum" sz="quarter" idx="5"/>
          </p:nvPr>
        </p:nvSpPr>
        <p:spPr/>
        <p:txBody>
          <a:bodyPr/>
          <a:lstStyle/>
          <a:p>
            <a:fld id="{DDC56B67-D8D7-544D-90B9-2BAB16A0AC64}" type="slidenum">
              <a:rPr lang="en-US" smtClean="0"/>
              <a:t>1</a:t>
            </a:fld>
            <a:endParaRPr lang="en-US" dirty="0"/>
          </a:p>
        </p:txBody>
      </p:sp>
    </p:spTree>
    <p:extLst>
      <p:ext uri="{BB962C8B-B14F-4D97-AF65-F5344CB8AC3E}">
        <p14:creationId xmlns:p14="http://schemas.microsoft.com/office/powerpoint/2010/main" val="277462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br>
            <a:r>
              <a:rPr lang="en-US" sz="1200" dirty="0"/>
              <a:t>   • Furnace Creek Wash drains 400 sq. km</a:t>
            </a:r>
            <a:br>
              <a:rPr lang="en-US" sz="1200" dirty="0"/>
            </a:br>
            <a:r>
              <a:rPr lang="en-US" sz="1200" dirty="0"/>
              <a:t>   •     	Sediment primary hard, angular Paleozoic limestone and dolostone cobbles</a:t>
            </a:r>
            <a:br>
              <a:rPr lang="en-US" sz="1200" dirty="0"/>
            </a:br>
            <a:r>
              <a:rPr lang="en-US" sz="1200" dirty="0"/>
              <a:t>   • Gower Gulch is nearly 4 km long and drains 5 sq. km</a:t>
            </a:r>
            <a:br>
              <a:rPr lang="en-US" sz="1200" dirty="0"/>
            </a:br>
            <a:r>
              <a:rPr lang="en-US" sz="1200" dirty="0"/>
              <a:t>          	Sediment initially consisted of silt and lesser basalt cobbles</a:t>
            </a:r>
            <a:br>
              <a:rPr lang="en-US" sz="1200" dirty="0"/>
            </a:br>
            <a:r>
              <a:rPr lang="en-US" sz="1200" dirty="0"/>
              <a:t>          	Gulch channel now carries Furnace Creek Wash rock types derived from 400 sq. km.</a:t>
            </a:r>
            <a:endParaRPr lang="en-US" dirty="0"/>
          </a:p>
        </p:txBody>
      </p:sp>
      <p:sp>
        <p:nvSpPr>
          <p:cNvPr id="4" name="Slide Number Placeholder 3"/>
          <p:cNvSpPr>
            <a:spLocks noGrp="1"/>
          </p:cNvSpPr>
          <p:nvPr>
            <p:ph type="sldNum" sz="quarter" idx="5"/>
          </p:nvPr>
        </p:nvSpPr>
        <p:spPr/>
        <p:txBody>
          <a:bodyPr/>
          <a:lstStyle/>
          <a:p>
            <a:fld id="{DDC56B67-D8D7-544D-90B9-2BAB16A0AC64}" type="slidenum">
              <a:rPr lang="en-US" smtClean="0"/>
              <a:t>10</a:t>
            </a:fld>
            <a:endParaRPr lang="en-US" dirty="0"/>
          </a:p>
        </p:txBody>
      </p:sp>
    </p:spTree>
    <p:extLst>
      <p:ext uri="{BB962C8B-B14F-4D97-AF65-F5344CB8AC3E}">
        <p14:creationId xmlns:p14="http://schemas.microsoft.com/office/powerpoint/2010/main" val="3509379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Erosion at the head of Gower Gulch in the past 45 years is impressive. Students cluster where bedrock was dynamited in 1941-42, and they walk on the bedrock floor of the gulch in 1977. You certainly cannot merely walk down the gulch from FCW now. The dashed green line is an approximation of the contour of the gulch bottom in 1977, and the red lines tie bedrock features extant in 1977 and last week.</a:t>
            </a:r>
          </a:p>
        </p:txBody>
      </p:sp>
      <p:sp>
        <p:nvSpPr>
          <p:cNvPr id="4" name="Slide Number Placeholder 3"/>
          <p:cNvSpPr>
            <a:spLocks noGrp="1"/>
          </p:cNvSpPr>
          <p:nvPr>
            <p:ph type="sldNum" sz="quarter" idx="5"/>
          </p:nvPr>
        </p:nvSpPr>
        <p:spPr/>
        <p:txBody>
          <a:bodyPr/>
          <a:lstStyle/>
          <a:p>
            <a:fld id="{DDC56B67-D8D7-544D-90B9-2BAB16A0AC64}" type="slidenum">
              <a:rPr lang="en-US" smtClean="0"/>
              <a:t>11</a:t>
            </a:fld>
            <a:endParaRPr lang="en-US" dirty="0"/>
          </a:p>
        </p:txBody>
      </p:sp>
    </p:spTree>
    <p:extLst>
      <p:ext uri="{BB962C8B-B14F-4D97-AF65-F5344CB8AC3E}">
        <p14:creationId xmlns:p14="http://schemas.microsoft.com/office/powerpoint/2010/main" val="124245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dropped the end of a tape measure from where we estimated the strath terrace before the diversion to the bottom of the gulch bottom a year ago, and measured a depth of 41 feet – in 80 years.  </a:t>
            </a:r>
            <a:endParaRPr lang="en-US" sz="1800" dirty="0"/>
          </a:p>
        </p:txBody>
      </p:sp>
      <p:sp>
        <p:nvSpPr>
          <p:cNvPr id="4" name="Slide Number Placeholder 3"/>
          <p:cNvSpPr>
            <a:spLocks noGrp="1"/>
          </p:cNvSpPr>
          <p:nvPr>
            <p:ph type="sldNum" sz="quarter" idx="5"/>
          </p:nvPr>
        </p:nvSpPr>
        <p:spPr/>
        <p:txBody>
          <a:bodyPr/>
          <a:lstStyle/>
          <a:p>
            <a:fld id="{DDC56B67-D8D7-544D-90B9-2BAB16A0AC64}" type="slidenum">
              <a:rPr lang="en-US" smtClean="0"/>
              <a:t>12</a:t>
            </a:fld>
            <a:endParaRPr lang="en-US" dirty="0"/>
          </a:p>
        </p:txBody>
      </p:sp>
    </p:spTree>
    <p:extLst>
      <p:ext uri="{BB962C8B-B14F-4D97-AF65-F5344CB8AC3E}">
        <p14:creationId xmlns:p14="http://schemas.microsoft.com/office/powerpoint/2010/main" val="27822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 of FCW looks upstream from the diversion and shows our qualitative measurement of the amount of erosion of FCW since the diversion in 1941. </a:t>
            </a:r>
          </a:p>
        </p:txBody>
      </p:sp>
      <p:sp>
        <p:nvSpPr>
          <p:cNvPr id="4" name="Slide Number Placeholder 3"/>
          <p:cNvSpPr>
            <a:spLocks noGrp="1"/>
          </p:cNvSpPr>
          <p:nvPr>
            <p:ph type="sldNum" sz="quarter" idx="5"/>
          </p:nvPr>
        </p:nvSpPr>
        <p:spPr/>
        <p:txBody>
          <a:bodyPr/>
          <a:lstStyle/>
          <a:p>
            <a:fld id="{DDC56B67-D8D7-544D-90B9-2BAB16A0AC64}" type="slidenum">
              <a:rPr lang="en-US" smtClean="0"/>
              <a:t>13</a:t>
            </a:fld>
            <a:endParaRPr lang="en-US" dirty="0"/>
          </a:p>
        </p:txBody>
      </p:sp>
    </p:spTree>
    <p:extLst>
      <p:ext uri="{BB962C8B-B14F-4D97-AF65-F5344CB8AC3E}">
        <p14:creationId xmlns:p14="http://schemas.microsoft.com/office/powerpoint/2010/main" val="56446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level of FCW is lowered by erosion, a tributary has damaged Highway 190 by headward erosion, necessitating highway repairs now and then.</a:t>
            </a:r>
          </a:p>
        </p:txBody>
      </p:sp>
      <p:sp>
        <p:nvSpPr>
          <p:cNvPr id="4" name="Slide Number Placeholder 3"/>
          <p:cNvSpPr>
            <a:spLocks noGrp="1"/>
          </p:cNvSpPr>
          <p:nvPr>
            <p:ph type="sldNum" sz="quarter" idx="5"/>
          </p:nvPr>
        </p:nvSpPr>
        <p:spPr/>
        <p:txBody>
          <a:bodyPr/>
          <a:lstStyle/>
          <a:p>
            <a:fld id="{DDC56B67-D8D7-544D-90B9-2BAB16A0AC64}" type="slidenum">
              <a:rPr lang="en-US" smtClean="0"/>
              <a:t>14</a:t>
            </a:fld>
            <a:endParaRPr lang="en-US" dirty="0"/>
          </a:p>
        </p:txBody>
      </p:sp>
    </p:spTree>
    <p:extLst>
      <p:ext uri="{BB962C8B-B14F-4D97-AF65-F5344CB8AC3E}">
        <p14:creationId xmlns:p14="http://schemas.microsoft.com/office/powerpoint/2010/main" val="153379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of parking lot damage and outhouses from the 2004 flash flood. Photo courtesy of Jeff Knott. The view is west from the Zabriskie Point parking lot to the Zabriskie Point viewpoint.</a:t>
            </a:r>
          </a:p>
        </p:txBody>
      </p:sp>
      <p:sp>
        <p:nvSpPr>
          <p:cNvPr id="4" name="Slide Number Placeholder 3"/>
          <p:cNvSpPr>
            <a:spLocks noGrp="1"/>
          </p:cNvSpPr>
          <p:nvPr>
            <p:ph type="sldNum" sz="quarter" idx="5"/>
          </p:nvPr>
        </p:nvSpPr>
        <p:spPr/>
        <p:txBody>
          <a:bodyPr/>
          <a:lstStyle/>
          <a:p>
            <a:fld id="{DDC56B67-D8D7-544D-90B9-2BAB16A0AC64}" type="slidenum">
              <a:rPr lang="en-US" smtClean="0"/>
              <a:t>15</a:t>
            </a:fld>
            <a:endParaRPr lang="en-US" dirty="0"/>
          </a:p>
        </p:txBody>
      </p:sp>
    </p:spTree>
    <p:extLst>
      <p:ext uri="{BB962C8B-B14F-4D97-AF65-F5344CB8AC3E}">
        <p14:creationId xmlns:p14="http://schemas.microsoft.com/office/powerpoint/2010/main" val="231658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main points of the diversion story at the diversion. Now let’s see the effects at the mouth of Gower Gulch.</a:t>
            </a:r>
          </a:p>
        </p:txBody>
      </p:sp>
      <p:sp>
        <p:nvSpPr>
          <p:cNvPr id="4" name="Slide Number Placeholder 3"/>
          <p:cNvSpPr>
            <a:spLocks noGrp="1"/>
          </p:cNvSpPr>
          <p:nvPr>
            <p:ph type="sldNum" sz="quarter" idx="5"/>
          </p:nvPr>
        </p:nvSpPr>
        <p:spPr/>
        <p:txBody>
          <a:bodyPr/>
          <a:lstStyle/>
          <a:p>
            <a:fld id="{DDC56B67-D8D7-544D-90B9-2BAB16A0AC64}" type="slidenum">
              <a:rPr lang="en-US" smtClean="0"/>
              <a:t>16</a:t>
            </a:fld>
            <a:endParaRPr lang="en-US" dirty="0"/>
          </a:p>
        </p:txBody>
      </p:sp>
    </p:spTree>
    <p:extLst>
      <p:ext uri="{BB962C8B-B14F-4D97-AF65-F5344CB8AC3E}">
        <p14:creationId xmlns:p14="http://schemas.microsoft.com/office/powerpoint/2010/main" val="3965006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This aerial view overlooks the course of Gower Gulch from the diversion to its alluvial fan in the valley.</a:t>
            </a:r>
          </a:p>
          <a:p>
            <a:r>
              <a:rPr lang="en-US" sz="1400" kern="1200" dirty="0">
                <a:solidFill>
                  <a:schemeClr val="tx1"/>
                </a:solidFill>
                <a:effectLst/>
                <a:latin typeface="+mn-lt"/>
                <a:ea typeface="+mn-ea"/>
                <a:cs typeface="+mn-cs"/>
              </a:rPr>
              <a:t>The narrow channel and mouth of Gower Gulch is carved deeply into young siltstone and interlayered basalt flows of the Furnace Creek Formation, but into harder volcaniclastic strata of the Artist Drive Formation at its mouth. A narrow channel of fresh, unvarnished sediment courses down the alluvial fan and across the Badwater Road.</a:t>
            </a:r>
            <a:endParaRPr lang="en-US" sz="1400" dirty="0"/>
          </a:p>
        </p:txBody>
      </p:sp>
      <p:sp>
        <p:nvSpPr>
          <p:cNvPr id="4" name="Slide Number Placeholder 3"/>
          <p:cNvSpPr>
            <a:spLocks noGrp="1"/>
          </p:cNvSpPr>
          <p:nvPr>
            <p:ph type="sldNum" sz="quarter" idx="5"/>
          </p:nvPr>
        </p:nvSpPr>
        <p:spPr/>
        <p:txBody>
          <a:bodyPr/>
          <a:lstStyle/>
          <a:p>
            <a:fld id="{DDC56B67-D8D7-544D-90B9-2BAB16A0AC64}" type="slidenum">
              <a:rPr lang="en-US" smtClean="0"/>
              <a:t>17</a:t>
            </a:fld>
            <a:endParaRPr lang="en-US" dirty="0"/>
          </a:p>
        </p:txBody>
      </p:sp>
    </p:spTree>
    <p:extLst>
      <p:ext uri="{BB962C8B-B14F-4D97-AF65-F5344CB8AC3E}">
        <p14:creationId xmlns:p14="http://schemas.microsoft.com/office/powerpoint/2010/main" val="4031553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few major floods must have flushed out of Gower Gulch and into the Valley like water jetting out of a firehose to carve this deep fan head channel, and bypassing an older one on the left. The channel carries dark gray detritus derived from Furnace Creek Wash, whereas the fan consists of (younger) Furnace Creek Formation detritus. The new channel here is nearly 20 feet deep. The two images attempts to show the amount of channel wall erosion in 14 years.</a:t>
            </a:r>
          </a:p>
        </p:txBody>
      </p:sp>
      <p:sp>
        <p:nvSpPr>
          <p:cNvPr id="4" name="Slide Number Placeholder 3"/>
          <p:cNvSpPr>
            <a:spLocks noGrp="1"/>
          </p:cNvSpPr>
          <p:nvPr>
            <p:ph type="sldNum" sz="quarter" idx="5"/>
          </p:nvPr>
        </p:nvSpPr>
        <p:spPr/>
        <p:txBody>
          <a:bodyPr/>
          <a:lstStyle/>
          <a:p>
            <a:fld id="{DDC56B67-D8D7-544D-90B9-2BAB16A0AC64}" type="slidenum">
              <a:rPr lang="en-US" smtClean="0"/>
              <a:t>18</a:t>
            </a:fld>
            <a:endParaRPr lang="en-US" dirty="0"/>
          </a:p>
        </p:txBody>
      </p:sp>
    </p:spTree>
    <p:extLst>
      <p:ext uri="{BB962C8B-B14F-4D97-AF65-F5344CB8AC3E}">
        <p14:creationId xmlns:p14="http://schemas.microsoft.com/office/powerpoint/2010/main" val="2225800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big channel that carries a lot of water. The head of the flat channel terminates abruptly at a cascade and a fault that bounds the mountain front.</a:t>
            </a:r>
          </a:p>
        </p:txBody>
      </p:sp>
      <p:sp>
        <p:nvSpPr>
          <p:cNvPr id="4" name="Slide Number Placeholder 3"/>
          <p:cNvSpPr>
            <a:spLocks noGrp="1"/>
          </p:cNvSpPr>
          <p:nvPr>
            <p:ph type="sldNum" sz="quarter" idx="5"/>
          </p:nvPr>
        </p:nvSpPr>
        <p:spPr/>
        <p:txBody>
          <a:bodyPr/>
          <a:lstStyle/>
          <a:p>
            <a:fld id="{DDC56B67-D8D7-544D-90B9-2BAB16A0AC64}" type="slidenum">
              <a:rPr lang="en-US" smtClean="0"/>
              <a:t>19</a:t>
            </a:fld>
            <a:endParaRPr lang="en-US" dirty="0"/>
          </a:p>
        </p:txBody>
      </p:sp>
    </p:spTree>
    <p:extLst>
      <p:ext uri="{BB962C8B-B14F-4D97-AF65-F5344CB8AC3E}">
        <p14:creationId xmlns:p14="http://schemas.microsoft.com/office/powerpoint/2010/main" val="293214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Furnace Creek Inn was built in 1933 on a mound or ridge overlooking the mouth of FCW. Flash floods posed little danger to the Inn itself, but these structures here and here are right in the path of the largest floods, and a tunnel from the parking lot to the core of the inn could be flooded. </a:t>
            </a:r>
          </a:p>
        </p:txBody>
      </p:sp>
      <p:sp>
        <p:nvSpPr>
          <p:cNvPr id="4" name="Slide Number Placeholder 3"/>
          <p:cNvSpPr>
            <a:spLocks noGrp="1"/>
          </p:cNvSpPr>
          <p:nvPr>
            <p:ph type="sldNum" sz="quarter" idx="5"/>
          </p:nvPr>
        </p:nvSpPr>
        <p:spPr/>
        <p:txBody>
          <a:bodyPr/>
          <a:lstStyle/>
          <a:p>
            <a:fld id="{DDC56B67-D8D7-544D-90B9-2BAB16A0AC64}" type="slidenum">
              <a:rPr lang="en-US" smtClean="0"/>
              <a:t>2</a:t>
            </a:fld>
            <a:endParaRPr lang="en-US" dirty="0"/>
          </a:p>
        </p:txBody>
      </p:sp>
    </p:spTree>
    <p:extLst>
      <p:ext uri="{BB962C8B-B14F-4D97-AF65-F5344CB8AC3E}">
        <p14:creationId xmlns:p14="http://schemas.microsoft.com/office/powerpoint/2010/main" val="131838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profile is drawn parallel to the range front and about 50-100 meters from the range front fault. It crosses three alluvial fans: Golden Canyon fan, a very small nameless fan, and Gower Gulch fan. The 80 year-old Gower Gulch channel shows up quite clearly where it has cut through the north side of the fan, whereas the Golden Canyon channel, which drains an area much smaller than Gower Gulch, does not show up in the profile.</a:t>
            </a:r>
          </a:p>
          <a:p>
            <a:endParaRPr lang="en-US" dirty="0"/>
          </a:p>
        </p:txBody>
      </p:sp>
      <p:sp>
        <p:nvSpPr>
          <p:cNvPr id="4" name="Slide Number Placeholder 3"/>
          <p:cNvSpPr>
            <a:spLocks noGrp="1"/>
          </p:cNvSpPr>
          <p:nvPr>
            <p:ph type="sldNum" sz="quarter" idx="5"/>
          </p:nvPr>
        </p:nvSpPr>
        <p:spPr/>
        <p:txBody>
          <a:bodyPr/>
          <a:lstStyle/>
          <a:p>
            <a:fld id="{DDC56B67-D8D7-544D-90B9-2BAB16A0AC64}" type="slidenum">
              <a:rPr lang="en-US" smtClean="0"/>
              <a:t>20</a:t>
            </a:fld>
            <a:endParaRPr lang="en-US" dirty="0"/>
          </a:p>
        </p:txBody>
      </p:sp>
    </p:spTree>
    <p:extLst>
      <p:ext uri="{BB962C8B-B14F-4D97-AF65-F5344CB8AC3E}">
        <p14:creationId xmlns:p14="http://schemas.microsoft.com/office/powerpoint/2010/main" val="230423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C56B67-D8D7-544D-90B9-2BAB16A0AC64}" type="slidenum">
              <a:rPr lang="en-US" smtClean="0"/>
              <a:t>21</a:t>
            </a:fld>
            <a:endParaRPr lang="en-US" dirty="0"/>
          </a:p>
        </p:txBody>
      </p:sp>
    </p:spTree>
    <p:extLst>
      <p:ext uri="{BB962C8B-B14F-4D97-AF65-F5344CB8AC3E}">
        <p14:creationId xmlns:p14="http://schemas.microsoft.com/office/powerpoint/2010/main" val="225105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C56B67-D8D7-544D-90B9-2BAB16A0AC64}" type="slidenum">
              <a:rPr lang="en-US" smtClean="0"/>
              <a:t>22</a:t>
            </a:fld>
            <a:endParaRPr lang="en-US" dirty="0"/>
          </a:p>
        </p:txBody>
      </p:sp>
    </p:spTree>
    <p:extLst>
      <p:ext uri="{BB962C8B-B14F-4D97-AF65-F5344CB8AC3E}">
        <p14:creationId xmlns:p14="http://schemas.microsoft.com/office/powerpoint/2010/main" val="1570872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 in these two images looks southeast up FCW. Floods would come down FCW and debouch on the alluvial fan, imperiling these structures in their path. Today they would wash over the swimming pool and tennis courts as well as the staff quarters and parking lots, but again leaving the Inn itself alone.</a:t>
            </a:r>
          </a:p>
        </p:txBody>
      </p:sp>
      <p:sp>
        <p:nvSpPr>
          <p:cNvPr id="4" name="Slide Number Placeholder 3"/>
          <p:cNvSpPr>
            <a:spLocks noGrp="1"/>
          </p:cNvSpPr>
          <p:nvPr>
            <p:ph type="sldNum" sz="quarter" idx="5"/>
          </p:nvPr>
        </p:nvSpPr>
        <p:spPr/>
        <p:txBody>
          <a:bodyPr/>
          <a:lstStyle/>
          <a:p>
            <a:fld id="{DDC56B67-D8D7-544D-90B9-2BAB16A0AC64}" type="slidenum">
              <a:rPr lang="en-US" smtClean="0"/>
              <a:t>3</a:t>
            </a:fld>
            <a:endParaRPr lang="en-US" dirty="0"/>
          </a:p>
        </p:txBody>
      </p:sp>
    </p:spTree>
    <p:extLst>
      <p:ext uri="{BB962C8B-B14F-4D97-AF65-F5344CB8AC3E}">
        <p14:creationId xmlns:p14="http://schemas.microsoft.com/office/powerpoint/2010/main" val="360582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Renamed the Oasis at Death Valley, the Inn has added a bunch of ‘casitas’ and palm trees out on the fan. I have not been there since this $100 million project was completed, so I don’t know if the casitas have been built on elevated land on the fan. If so, you can see how some big floods may cause some real problems for some of the casitas someday.</a:t>
            </a:r>
          </a:p>
        </p:txBody>
      </p:sp>
      <p:sp>
        <p:nvSpPr>
          <p:cNvPr id="4" name="Slide Number Placeholder 3"/>
          <p:cNvSpPr>
            <a:spLocks noGrp="1"/>
          </p:cNvSpPr>
          <p:nvPr>
            <p:ph type="sldNum" sz="quarter" idx="5"/>
          </p:nvPr>
        </p:nvSpPr>
        <p:spPr/>
        <p:txBody>
          <a:bodyPr/>
          <a:lstStyle/>
          <a:p>
            <a:fld id="{DDC56B67-D8D7-544D-90B9-2BAB16A0AC64}" type="slidenum">
              <a:rPr lang="en-US" smtClean="0"/>
              <a:t>4</a:t>
            </a:fld>
            <a:endParaRPr lang="en-US" dirty="0"/>
          </a:p>
        </p:txBody>
      </p:sp>
    </p:spTree>
    <p:extLst>
      <p:ext uri="{BB962C8B-B14F-4D97-AF65-F5344CB8AC3E}">
        <p14:creationId xmlns:p14="http://schemas.microsoft.com/office/powerpoint/2010/main" val="322915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way up FCW from the Inn are these staff lodgings and the green utility boxes. One of the latest floods tried to cut into the levee that protects these facilities.</a:t>
            </a:r>
          </a:p>
        </p:txBody>
      </p:sp>
      <p:sp>
        <p:nvSpPr>
          <p:cNvPr id="4" name="Slide Number Placeholder 3"/>
          <p:cNvSpPr>
            <a:spLocks noGrp="1"/>
          </p:cNvSpPr>
          <p:nvPr>
            <p:ph type="sldNum" sz="quarter" idx="5"/>
          </p:nvPr>
        </p:nvSpPr>
        <p:spPr/>
        <p:txBody>
          <a:bodyPr/>
          <a:lstStyle/>
          <a:p>
            <a:fld id="{DDC56B67-D8D7-544D-90B9-2BAB16A0AC64}" type="slidenum">
              <a:rPr lang="en-US" smtClean="0"/>
              <a:t>5</a:t>
            </a:fld>
            <a:endParaRPr lang="en-US" dirty="0"/>
          </a:p>
        </p:txBody>
      </p:sp>
    </p:spTree>
    <p:extLst>
      <p:ext uri="{BB962C8B-B14F-4D97-AF65-F5344CB8AC3E}">
        <p14:creationId xmlns:p14="http://schemas.microsoft.com/office/powerpoint/2010/main" val="9611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Inn has constructed a low stone wall on the alluvial fan to channel the flood waters away from its new casitas and other low lying facilities.</a:t>
            </a:r>
          </a:p>
        </p:txBody>
      </p:sp>
      <p:sp>
        <p:nvSpPr>
          <p:cNvPr id="4" name="Slide Number Placeholder 3"/>
          <p:cNvSpPr>
            <a:spLocks noGrp="1"/>
          </p:cNvSpPr>
          <p:nvPr>
            <p:ph type="sldNum" sz="quarter" idx="5"/>
          </p:nvPr>
        </p:nvSpPr>
        <p:spPr/>
        <p:txBody>
          <a:bodyPr/>
          <a:lstStyle/>
          <a:p>
            <a:fld id="{DDC56B67-D8D7-544D-90B9-2BAB16A0AC64}" type="slidenum">
              <a:rPr lang="en-US" smtClean="0"/>
              <a:t>6</a:t>
            </a:fld>
            <a:endParaRPr lang="en-US" dirty="0"/>
          </a:p>
        </p:txBody>
      </p:sp>
    </p:spTree>
    <p:extLst>
      <p:ext uri="{BB962C8B-B14F-4D97-AF65-F5344CB8AC3E}">
        <p14:creationId xmlns:p14="http://schemas.microsoft.com/office/powerpoint/2010/main" val="47138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going into detail, let’s pause and look at that part of Death Valley under consideration here. The Inn is situated at the north end of the Black Mountains, at the intersection of California state highway 190 and the Badwater Road, and at the mouth of FCW. Here is the head of Gower Gulch, about 6 km upstream from the mouth of the Wash and the Inn. The diverted waters flow down Gower Gulch to its mouth and alluvial fan in the central part of Death Valley proper.</a:t>
            </a:r>
          </a:p>
        </p:txBody>
      </p:sp>
      <p:sp>
        <p:nvSpPr>
          <p:cNvPr id="4" name="Slide Number Placeholder 3"/>
          <p:cNvSpPr>
            <a:spLocks noGrp="1"/>
          </p:cNvSpPr>
          <p:nvPr>
            <p:ph type="sldNum" sz="quarter" idx="5"/>
          </p:nvPr>
        </p:nvSpPr>
        <p:spPr/>
        <p:txBody>
          <a:bodyPr/>
          <a:lstStyle/>
          <a:p>
            <a:fld id="{DDC56B67-D8D7-544D-90B9-2BAB16A0AC64}" type="slidenum">
              <a:rPr lang="en-US" smtClean="0"/>
              <a:t>7</a:t>
            </a:fld>
            <a:endParaRPr lang="en-US" dirty="0"/>
          </a:p>
        </p:txBody>
      </p:sp>
    </p:spTree>
    <p:extLst>
      <p:ext uri="{BB962C8B-B14F-4D97-AF65-F5344CB8AC3E}">
        <p14:creationId xmlns:p14="http://schemas.microsoft.com/office/powerpoint/2010/main" val="239942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came across this remarkable vertical air photo taken in 1948 the berm in FCW upstream of the road to  Zabriskie Point overlook and the mouth of this nameless tributary. It looks as though not much diversion has happened between 1941 and 1948. Judging from the light colored sediment in the bottom of Gower Gulch.</a:t>
            </a:r>
          </a:p>
        </p:txBody>
      </p:sp>
      <p:sp>
        <p:nvSpPr>
          <p:cNvPr id="4" name="Slide Number Placeholder 3"/>
          <p:cNvSpPr>
            <a:spLocks noGrp="1"/>
          </p:cNvSpPr>
          <p:nvPr>
            <p:ph type="sldNum" sz="quarter" idx="5"/>
          </p:nvPr>
        </p:nvSpPr>
        <p:spPr/>
        <p:txBody>
          <a:bodyPr/>
          <a:lstStyle/>
          <a:p>
            <a:fld id="{DDC56B67-D8D7-544D-90B9-2BAB16A0AC64}" type="slidenum">
              <a:rPr lang="en-US" smtClean="0"/>
              <a:t>8</a:t>
            </a:fld>
            <a:endParaRPr lang="en-US" dirty="0"/>
          </a:p>
        </p:txBody>
      </p:sp>
    </p:spTree>
    <p:extLst>
      <p:ext uri="{BB962C8B-B14F-4D97-AF65-F5344CB8AC3E}">
        <p14:creationId xmlns:p14="http://schemas.microsoft.com/office/powerpoint/2010/main" val="2174954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undated but fairly recent oblique aerial view of the diversion, looking downstream toward the Furnace Creek Inn at the mouth of the Wash. Thus prior to the diversion, floods followed the main wash northwestward and covered the floor of Gower Gulch with dark FCW sediment. The head of Gower Gulch is here and would have captured FCW naturally eventually by headward erosion or by aggregation, but the berm was pushed up across FCW in 1941, and a bit of rock was dynamited at the head of the gulch, so that most FCW floods now flow down Gower Gulch. This is quite evident by the color and presence of the dark colored sediment in the gulch.          </a:t>
            </a:r>
            <a:r>
              <a:rPr lang="en-US" sz="1200" dirty="0"/>
              <a:t>Some floods are estimated to have been in excess of 10,000 cfs</a:t>
            </a:r>
            <a:br>
              <a:rPr lang="en-US" sz="1200" dirty="0"/>
            </a:br>
            <a:r>
              <a:rPr lang="en-US" sz="1200" dirty="0"/>
              <a:t>   </a:t>
            </a:r>
            <a:br>
              <a:rPr lang="en-US" sz="1200" dirty="0"/>
            </a:br>
            <a:r>
              <a:rPr lang="en-US" sz="1200" dirty="0"/>
              <a:t>.</a:t>
            </a:r>
            <a:br>
              <a:rPr lang="en-US" sz="1200" dirty="0"/>
            </a:br>
            <a:r>
              <a:rPr lang="en-US" sz="1200" dirty="0"/>
              <a:t> </a:t>
            </a:r>
            <a:endParaRPr lang="en-US" dirty="0"/>
          </a:p>
        </p:txBody>
      </p:sp>
      <p:sp>
        <p:nvSpPr>
          <p:cNvPr id="4" name="Slide Number Placeholder 3"/>
          <p:cNvSpPr>
            <a:spLocks noGrp="1"/>
          </p:cNvSpPr>
          <p:nvPr>
            <p:ph type="sldNum" sz="quarter" idx="5"/>
          </p:nvPr>
        </p:nvSpPr>
        <p:spPr/>
        <p:txBody>
          <a:bodyPr/>
          <a:lstStyle/>
          <a:p>
            <a:fld id="{DDC56B67-D8D7-544D-90B9-2BAB16A0AC64}" type="slidenum">
              <a:rPr lang="en-US" smtClean="0"/>
              <a:t>9</a:t>
            </a:fld>
            <a:endParaRPr lang="en-US" dirty="0"/>
          </a:p>
        </p:txBody>
      </p:sp>
    </p:spTree>
    <p:extLst>
      <p:ext uri="{BB962C8B-B14F-4D97-AF65-F5344CB8AC3E}">
        <p14:creationId xmlns:p14="http://schemas.microsoft.com/office/powerpoint/2010/main" val="127441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EE4D6-5809-8F4C-80FE-467E3E0F7C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AB4712-3867-074F-A5D5-AC92850E9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E7F2E-92F3-7849-9DEF-3A9F91F9D3F1}"/>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5" name="Footer Placeholder 4">
            <a:extLst>
              <a:ext uri="{FF2B5EF4-FFF2-40B4-BE49-F238E27FC236}">
                <a16:creationId xmlns:a16="http://schemas.microsoft.com/office/drawing/2014/main" id="{9E1D1475-9D1E-3547-B86F-083B4D5D76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526532-FF85-CC42-852A-1911C3EE10FF}"/>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25256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C404-EC6E-584F-89DE-7FAB8A1C0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EA97C4-F86D-7246-8693-77E45113BC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A97E1-7E22-C246-8139-3EF2E98F6B42}"/>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5" name="Footer Placeholder 4">
            <a:extLst>
              <a:ext uri="{FF2B5EF4-FFF2-40B4-BE49-F238E27FC236}">
                <a16:creationId xmlns:a16="http://schemas.microsoft.com/office/drawing/2014/main" id="{C50D2F21-10FC-9D45-86E3-E3D0AF2914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6CAAC9-A538-DA44-BD98-F9D987D869A7}"/>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1045311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99EE7D-B3A9-0948-BD40-7E54CF25FE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95E59-40DB-214B-A5F9-F879D9E305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9A239-D7D5-AE42-AE42-7F67C56119A8}"/>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5" name="Footer Placeholder 4">
            <a:extLst>
              <a:ext uri="{FF2B5EF4-FFF2-40B4-BE49-F238E27FC236}">
                <a16:creationId xmlns:a16="http://schemas.microsoft.com/office/drawing/2014/main" id="{110BA225-9BC1-A34F-B343-BBD68EA785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A29099-7F74-D64E-BF8F-C4E607B2E04C}"/>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232157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A34A-69C3-044A-9FEC-1320299E6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FA470-078D-C045-B0D8-CD35943ACF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E2F9C-A62D-FE46-8046-16063A45D16F}"/>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5" name="Footer Placeholder 4">
            <a:extLst>
              <a:ext uri="{FF2B5EF4-FFF2-40B4-BE49-F238E27FC236}">
                <a16:creationId xmlns:a16="http://schemas.microsoft.com/office/drawing/2014/main" id="{19E1F81F-AAD9-1C45-9969-0BFAC437BB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2400F7-CA7A-5845-A716-46F1C04ACBA0}"/>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290181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29BF-78FA-B546-AC2A-ADEB64ABDC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3FE222-C50E-6F4D-ACE5-519E72417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1A31DF-239E-DE4C-A556-C0ABAF077366}"/>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5" name="Footer Placeholder 4">
            <a:extLst>
              <a:ext uri="{FF2B5EF4-FFF2-40B4-BE49-F238E27FC236}">
                <a16:creationId xmlns:a16="http://schemas.microsoft.com/office/drawing/2014/main" id="{5903584D-6D04-5147-BBE6-A1B2061E6A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D88C35-A16F-7846-8C36-BA3EEA98BB10}"/>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327785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5687-2236-AC41-B9E3-A393C1B43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0319E-1C3C-654A-9749-D6FB6F5DD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E83959-648E-EC45-9373-C733AFF13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B2B86-2B3B-A04C-9469-C3675B258B29}"/>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6" name="Footer Placeholder 5">
            <a:extLst>
              <a:ext uri="{FF2B5EF4-FFF2-40B4-BE49-F238E27FC236}">
                <a16:creationId xmlns:a16="http://schemas.microsoft.com/office/drawing/2014/main" id="{F5D911A5-CEFB-664D-A7BB-692D998800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F9091A-CAE9-7D46-925B-86C4D94EFAF4}"/>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151330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2923-5A37-0F46-9C91-4CF59B488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6274D-1030-1646-9165-E2E4F6D0B1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99A1B-7160-1947-878F-3914867D59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6D374-7E53-3040-970B-2478E4259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5FADD7-CE33-874F-80A8-A56ABC0573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0A5EDB-A992-604E-B1CA-09A12673B8B1}"/>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8" name="Footer Placeholder 7">
            <a:extLst>
              <a:ext uri="{FF2B5EF4-FFF2-40B4-BE49-F238E27FC236}">
                <a16:creationId xmlns:a16="http://schemas.microsoft.com/office/drawing/2014/main" id="{DB191C38-300A-6548-AB2F-A609D968934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175808-6C1D-1245-AEC7-616DC613AA44}"/>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123413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234A-49F4-514D-9847-0EBCAB7EF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C9267-507F-0A47-A3CB-E3EC837D03AF}"/>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4" name="Footer Placeholder 3">
            <a:extLst>
              <a:ext uri="{FF2B5EF4-FFF2-40B4-BE49-F238E27FC236}">
                <a16:creationId xmlns:a16="http://schemas.microsoft.com/office/drawing/2014/main" id="{400668F6-E940-FC4E-8CB8-67CB4AB14E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0674767-68F6-7942-A74F-EA04C7D280B0}"/>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159950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4E0F1-6F26-EB44-9710-32E266606DDA}"/>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3" name="Footer Placeholder 2">
            <a:extLst>
              <a:ext uri="{FF2B5EF4-FFF2-40B4-BE49-F238E27FC236}">
                <a16:creationId xmlns:a16="http://schemas.microsoft.com/office/drawing/2014/main" id="{6ADCB5F6-F360-BF42-ACDE-67760EA474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AC26043-517F-F147-9CE9-0322DF143C17}"/>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366298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AFA1-38B2-E84A-A10E-0829AA02F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F3FB90-8369-7944-8E9C-623F82AD8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14B8C9-57DE-5547-9A6F-F31BBD413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6017A-4565-6C41-88AA-2B6073B5E925}"/>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6" name="Footer Placeholder 5">
            <a:extLst>
              <a:ext uri="{FF2B5EF4-FFF2-40B4-BE49-F238E27FC236}">
                <a16:creationId xmlns:a16="http://schemas.microsoft.com/office/drawing/2014/main" id="{3668064A-7ED6-2348-A39D-C43909AA72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BFF56A-5669-E84E-B997-02511C32CD17}"/>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491872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0566-A222-BF42-8B3B-E46EF63B1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80771-8AEB-2747-A987-039662A46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6AE2624-FA3A-F64F-A2DA-5B29D0A7C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EF966-8C47-FB4C-A748-1AA226A9C85F}"/>
              </a:ext>
            </a:extLst>
          </p:cNvPr>
          <p:cNvSpPr>
            <a:spLocks noGrp="1"/>
          </p:cNvSpPr>
          <p:nvPr>
            <p:ph type="dt" sz="half" idx="10"/>
          </p:nvPr>
        </p:nvSpPr>
        <p:spPr/>
        <p:txBody>
          <a:bodyPr/>
          <a:lstStyle/>
          <a:p>
            <a:fld id="{B3F90EAA-184E-FD42-B7FF-26FFC3132094}" type="datetimeFigureOut">
              <a:rPr lang="en-US" smtClean="0"/>
              <a:t>3/18/22</a:t>
            </a:fld>
            <a:endParaRPr lang="en-US" dirty="0"/>
          </a:p>
        </p:txBody>
      </p:sp>
      <p:sp>
        <p:nvSpPr>
          <p:cNvPr id="6" name="Footer Placeholder 5">
            <a:extLst>
              <a:ext uri="{FF2B5EF4-FFF2-40B4-BE49-F238E27FC236}">
                <a16:creationId xmlns:a16="http://schemas.microsoft.com/office/drawing/2014/main" id="{A671C559-0024-B541-BF01-946B19E1BF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E6C88D-48F6-D440-96F0-FAB3A2F4FEE4}"/>
              </a:ext>
            </a:extLst>
          </p:cNvPr>
          <p:cNvSpPr>
            <a:spLocks noGrp="1"/>
          </p:cNvSpPr>
          <p:nvPr>
            <p:ph type="sldNum" sz="quarter" idx="12"/>
          </p:nvPr>
        </p:nvSpPr>
        <p:spPr/>
        <p:txBody>
          <a:bodyPr/>
          <a:lstStyle/>
          <a:p>
            <a:fld id="{F4FB2993-666B-1249-97BC-52EC92044181}" type="slidenum">
              <a:rPr lang="en-US" smtClean="0"/>
              <a:t>‹#›</a:t>
            </a:fld>
            <a:endParaRPr lang="en-US" dirty="0"/>
          </a:p>
        </p:txBody>
      </p:sp>
    </p:spTree>
    <p:extLst>
      <p:ext uri="{BB962C8B-B14F-4D97-AF65-F5344CB8AC3E}">
        <p14:creationId xmlns:p14="http://schemas.microsoft.com/office/powerpoint/2010/main" val="369279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55B0BD-C95E-EE44-9AE6-3907D5FABA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8CB2AC-7E4D-8C4B-89B2-7CA0B39AB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909BE-79E4-C846-848D-D0F0C81D7F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90EAA-184E-FD42-B7FF-26FFC3132094}" type="datetimeFigureOut">
              <a:rPr lang="en-US" smtClean="0"/>
              <a:t>3/18/22</a:t>
            </a:fld>
            <a:endParaRPr lang="en-US" dirty="0"/>
          </a:p>
        </p:txBody>
      </p:sp>
      <p:sp>
        <p:nvSpPr>
          <p:cNvPr id="5" name="Footer Placeholder 4">
            <a:extLst>
              <a:ext uri="{FF2B5EF4-FFF2-40B4-BE49-F238E27FC236}">
                <a16:creationId xmlns:a16="http://schemas.microsoft.com/office/drawing/2014/main" id="{F6FD325F-1801-8A40-B39B-6819AFF65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D24B61C-C22B-C74B-A427-7398FC8EC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B2993-666B-1249-97BC-52EC92044181}" type="slidenum">
              <a:rPr lang="en-US" smtClean="0"/>
              <a:t>‹#›</a:t>
            </a:fld>
            <a:endParaRPr lang="en-US" dirty="0"/>
          </a:p>
        </p:txBody>
      </p:sp>
    </p:spTree>
    <p:extLst>
      <p:ext uri="{BB962C8B-B14F-4D97-AF65-F5344CB8AC3E}">
        <p14:creationId xmlns:p14="http://schemas.microsoft.com/office/powerpoint/2010/main" val="52450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2947-D265-BC49-B98C-997ACA114BD6}"/>
              </a:ext>
            </a:extLst>
          </p:cNvPr>
          <p:cNvSpPr>
            <a:spLocks noGrp="1"/>
          </p:cNvSpPr>
          <p:nvPr>
            <p:ph type="title"/>
          </p:nvPr>
        </p:nvSpPr>
        <p:spPr>
          <a:xfrm>
            <a:off x="198783" y="675861"/>
            <a:ext cx="11993217" cy="894522"/>
          </a:xfrm>
        </p:spPr>
        <p:txBody>
          <a:bodyPr>
            <a:normAutofit fontScale="90000"/>
          </a:bodyPr>
          <a:lstStyle/>
          <a:p>
            <a:pPr algn="ctr"/>
            <a:r>
              <a:rPr lang="en-US" sz="4000" b="1" dirty="0"/>
              <a:t>Eighty Years of Erosion and Damage Caused by Diversion of Furnace Creek Wash into Gower Gulch, Death Valley, California</a:t>
            </a:r>
            <a:br>
              <a:rPr lang="en-US" sz="4000" b="1" dirty="0"/>
            </a:br>
            <a:endParaRPr lang="en-US" sz="4000" dirty="0"/>
          </a:p>
        </p:txBody>
      </p:sp>
      <p:pic>
        <p:nvPicPr>
          <p:cNvPr id="3" name="Picture 2">
            <a:extLst>
              <a:ext uri="{FF2B5EF4-FFF2-40B4-BE49-F238E27FC236}">
                <a16:creationId xmlns:a16="http://schemas.microsoft.com/office/drawing/2014/main" id="{561A07A1-178B-7447-A02F-B716759E8DCC}"/>
              </a:ext>
            </a:extLst>
          </p:cNvPr>
          <p:cNvPicPr>
            <a:picLocks noChangeAspect="1"/>
          </p:cNvPicPr>
          <p:nvPr/>
        </p:nvPicPr>
        <p:blipFill>
          <a:blip r:embed="rId3"/>
          <a:stretch>
            <a:fillRect/>
          </a:stretch>
        </p:blipFill>
        <p:spPr>
          <a:xfrm>
            <a:off x="350791" y="1479176"/>
            <a:ext cx="7824617" cy="5210443"/>
          </a:xfrm>
          <a:prstGeom prst="rect">
            <a:avLst/>
          </a:prstGeom>
          <a:ln>
            <a:solidFill>
              <a:schemeClr val="accent1"/>
            </a:solidFill>
          </a:ln>
        </p:spPr>
      </p:pic>
      <p:sp>
        <p:nvSpPr>
          <p:cNvPr id="4" name="TextBox 3">
            <a:extLst>
              <a:ext uri="{FF2B5EF4-FFF2-40B4-BE49-F238E27FC236}">
                <a16:creationId xmlns:a16="http://schemas.microsoft.com/office/drawing/2014/main" id="{8179EBC6-7605-A640-B250-F34D18DDB88F}"/>
              </a:ext>
            </a:extLst>
          </p:cNvPr>
          <p:cNvSpPr txBox="1"/>
          <p:nvPr/>
        </p:nvSpPr>
        <p:spPr>
          <a:xfrm>
            <a:off x="8606118" y="1801906"/>
            <a:ext cx="3240742" cy="2031325"/>
          </a:xfrm>
          <a:prstGeom prst="rect">
            <a:avLst/>
          </a:prstGeom>
          <a:noFill/>
        </p:spPr>
        <p:txBody>
          <a:bodyPr wrap="square" rtlCol="0">
            <a:spAutoFit/>
          </a:bodyPr>
          <a:lstStyle/>
          <a:p>
            <a:pPr algn="ctr"/>
            <a:r>
              <a:rPr lang="en-US" sz="3600" dirty="0"/>
              <a:t>Arthur Sylvester</a:t>
            </a:r>
          </a:p>
          <a:p>
            <a:pPr algn="ctr"/>
            <a:r>
              <a:rPr lang="en-US" sz="3600" dirty="0"/>
              <a:t>and</a:t>
            </a:r>
          </a:p>
          <a:p>
            <a:pPr algn="ctr"/>
            <a:r>
              <a:rPr lang="en-US" sz="3600" dirty="0"/>
              <a:t>Allen Glazner</a:t>
            </a:r>
          </a:p>
          <a:p>
            <a:endParaRPr lang="en-US" dirty="0"/>
          </a:p>
        </p:txBody>
      </p:sp>
      <p:sp>
        <p:nvSpPr>
          <p:cNvPr id="5" name="TextBox 4">
            <a:extLst>
              <a:ext uri="{FF2B5EF4-FFF2-40B4-BE49-F238E27FC236}">
                <a16:creationId xmlns:a16="http://schemas.microsoft.com/office/drawing/2014/main" id="{FADE0986-F730-2448-AC5A-48C6D27507B8}"/>
              </a:ext>
            </a:extLst>
          </p:cNvPr>
          <p:cNvSpPr txBox="1"/>
          <p:nvPr/>
        </p:nvSpPr>
        <p:spPr>
          <a:xfrm>
            <a:off x="9359153" y="3738282"/>
            <a:ext cx="1680588" cy="461665"/>
          </a:xfrm>
          <a:prstGeom prst="rect">
            <a:avLst/>
          </a:prstGeom>
          <a:noFill/>
        </p:spPr>
        <p:txBody>
          <a:bodyPr wrap="none" rtlCol="0">
            <a:spAutoFit/>
          </a:bodyPr>
          <a:lstStyle/>
          <a:p>
            <a:r>
              <a:rPr lang="en-US" sz="2400" b="1" dirty="0"/>
              <a:t>March 2022</a:t>
            </a:r>
          </a:p>
        </p:txBody>
      </p:sp>
    </p:spTree>
    <p:extLst>
      <p:ext uri="{BB962C8B-B14F-4D97-AF65-F5344CB8AC3E}">
        <p14:creationId xmlns:p14="http://schemas.microsoft.com/office/powerpoint/2010/main" val="59150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2FC6-B76C-F84A-BA86-CA72E4EE2A78}"/>
              </a:ext>
            </a:extLst>
          </p:cNvPr>
          <p:cNvSpPr>
            <a:spLocks noGrp="1"/>
          </p:cNvSpPr>
          <p:nvPr>
            <p:ph type="title"/>
          </p:nvPr>
        </p:nvSpPr>
        <p:spPr>
          <a:xfrm>
            <a:off x="838200" y="365125"/>
            <a:ext cx="10515600" cy="835025"/>
          </a:xfrm>
        </p:spPr>
        <p:txBody>
          <a:bodyPr/>
          <a:lstStyle/>
          <a:p>
            <a:r>
              <a:rPr lang="en-US" b="1" dirty="0"/>
              <a:t>Present Day Aerial View of the Diversion</a:t>
            </a:r>
          </a:p>
        </p:txBody>
      </p:sp>
      <p:pic>
        <p:nvPicPr>
          <p:cNvPr id="4" name="Picture 3">
            <a:extLst>
              <a:ext uri="{FF2B5EF4-FFF2-40B4-BE49-F238E27FC236}">
                <a16:creationId xmlns:a16="http://schemas.microsoft.com/office/drawing/2014/main" id="{CDB0B69C-29AE-1741-9BD2-4BF76561E698}"/>
              </a:ext>
            </a:extLst>
          </p:cNvPr>
          <p:cNvPicPr>
            <a:picLocks noChangeAspect="1"/>
          </p:cNvPicPr>
          <p:nvPr/>
        </p:nvPicPr>
        <p:blipFill>
          <a:blip r:embed="rId3"/>
          <a:stretch>
            <a:fillRect/>
          </a:stretch>
        </p:blipFill>
        <p:spPr>
          <a:xfrm>
            <a:off x="2054680" y="1139437"/>
            <a:ext cx="8112578" cy="5402197"/>
          </a:xfrm>
          <a:prstGeom prst="rect">
            <a:avLst/>
          </a:prstGeom>
          <a:ln>
            <a:solidFill>
              <a:schemeClr val="accent1"/>
            </a:solidFill>
          </a:ln>
        </p:spPr>
      </p:pic>
    </p:spTree>
    <p:extLst>
      <p:ext uri="{BB962C8B-B14F-4D97-AF65-F5344CB8AC3E}">
        <p14:creationId xmlns:p14="http://schemas.microsoft.com/office/powerpoint/2010/main" val="4163387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783D-3485-814B-90D6-EAD0CF5D3B32}"/>
              </a:ext>
            </a:extLst>
          </p:cNvPr>
          <p:cNvSpPr>
            <a:spLocks noGrp="1"/>
          </p:cNvSpPr>
          <p:nvPr>
            <p:ph type="title"/>
          </p:nvPr>
        </p:nvSpPr>
        <p:spPr>
          <a:xfrm>
            <a:off x="246531" y="1319866"/>
            <a:ext cx="2926976" cy="3413499"/>
          </a:xfrm>
        </p:spPr>
        <p:txBody>
          <a:bodyPr/>
          <a:lstStyle/>
          <a:p>
            <a:pPr algn="ctr"/>
            <a:r>
              <a:rPr lang="en-US" b="1" dirty="0"/>
              <a:t>45 Years of Erosion at Gower Gulch Head</a:t>
            </a:r>
          </a:p>
        </p:txBody>
      </p:sp>
      <p:pic>
        <p:nvPicPr>
          <p:cNvPr id="4" name="Picture 3">
            <a:extLst>
              <a:ext uri="{FF2B5EF4-FFF2-40B4-BE49-F238E27FC236}">
                <a16:creationId xmlns:a16="http://schemas.microsoft.com/office/drawing/2014/main" id="{938F8A20-B36D-5A4F-841C-1081610CA060}"/>
              </a:ext>
            </a:extLst>
          </p:cNvPr>
          <p:cNvPicPr>
            <a:picLocks noChangeAspect="1"/>
          </p:cNvPicPr>
          <p:nvPr/>
        </p:nvPicPr>
        <p:blipFill rotWithShape="1">
          <a:blip r:embed="rId3"/>
          <a:srcRect l="3813" t="3599" r="7598" b="15481"/>
          <a:stretch/>
        </p:blipFill>
        <p:spPr>
          <a:xfrm>
            <a:off x="3348318" y="242048"/>
            <a:ext cx="8567424" cy="6047232"/>
          </a:xfrm>
          <a:prstGeom prst="rect">
            <a:avLst/>
          </a:prstGeom>
          <a:ln>
            <a:solidFill>
              <a:schemeClr val="accent1"/>
            </a:solidFill>
          </a:ln>
        </p:spPr>
      </p:pic>
      <p:sp>
        <p:nvSpPr>
          <p:cNvPr id="6" name="TextBox 5">
            <a:extLst>
              <a:ext uri="{FF2B5EF4-FFF2-40B4-BE49-F238E27FC236}">
                <a16:creationId xmlns:a16="http://schemas.microsoft.com/office/drawing/2014/main" id="{ED038196-38AC-E34D-B2D3-35BF121B5A42}"/>
              </a:ext>
            </a:extLst>
          </p:cNvPr>
          <p:cNvSpPr txBox="1"/>
          <p:nvPr/>
        </p:nvSpPr>
        <p:spPr>
          <a:xfrm>
            <a:off x="4343400" y="6273225"/>
            <a:ext cx="1998432" cy="584775"/>
          </a:xfrm>
          <a:prstGeom prst="rect">
            <a:avLst/>
          </a:prstGeom>
          <a:noFill/>
        </p:spPr>
        <p:txBody>
          <a:bodyPr wrap="none" rtlCol="0">
            <a:spAutoFit/>
          </a:bodyPr>
          <a:lstStyle/>
          <a:p>
            <a:r>
              <a:rPr lang="en-US" sz="3200" b="1" dirty="0"/>
              <a:t>Last Friday</a:t>
            </a:r>
          </a:p>
        </p:txBody>
      </p:sp>
      <p:sp>
        <p:nvSpPr>
          <p:cNvPr id="7" name="TextBox 6">
            <a:extLst>
              <a:ext uri="{FF2B5EF4-FFF2-40B4-BE49-F238E27FC236}">
                <a16:creationId xmlns:a16="http://schemas.microsoft.com/office/drawing/2014/main" id="{EFFB055E-177A-FF4F-A42E-9D6607636DDB}"/>
              </a:ext>
            </a:extLst>
          </p:cNvPr>
          <p:cNvSpPr txBox="1"/>
          <p:nvPr/>
        </p:nvSpPr>
        <p:spPr>
          <a:xfrm>
            <a:off x="9520518" y="6273225"/>
            <a:ext cx="1018227" cy="584775"/>
          </a:xfrm>
          <a:prstGeom prst="rect">
            <a:avLst/>
          </a:prstGeom>
          <a:noFill/>
        </p:spPr>
        <p:txBody>
          <a:bodyPr wrap="none" rtlCol="0">
            <a:spAutoFit/>
          </a:bodyPr>
          <a:lstStyle/>
          <a:p>
            <a:r>
              <a:rPr lang="en-US" sz="3200" b="1" dirty="0"/>
              <a:t>1977</a:t>
            </a:r>
          </a:p>
        </p:txBody>
      </p:sp>
    </p:spTree>
    <p:extLst>
      <p:ext uri="{BB962C8B-B14F-4D97-AF65-F5344CB8AC3E}">
        <p14:creationId xmlns:p14="http://schemas.microsoft.com/office/powerpoint/2010/main" val="93762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0B3D-BC05-004A-8494-42D9C3A6F530}"/>
              </a:ext>
            </a:extLst>
          </p:cNvPr>
          <p:cNvSpPr>
            <a:spLocks noGrp="1"/>
          </p:cNvSpPr>
          <p:nvPr>
            <p:ph type="title"/>
          </p:nvPr>
        </p:nvSpPr>
        <p:spPr>
          <a:xfrm>
            <a:off x="4405872" y="153334"/>
            <a:ext cx="6762751" cy="506413"/>
          </a:xfrm>
        </p:spPr>
        <p:txBody>
          <a:bodyPr>
            <a:normAutofit fontScale="90000"/>
          </a:bodyPr>
          <a:lstStyle/>
          <a:p>
            <a:r>
              <a:rPr lang="en-US" b="1" dirty="0"/>
              <a:t>Gulch-head Erosion 2003 - 2022 </a:t>
            </a:r>
          </a:p>
        </p:txBody>
      </p:sp>
      <p:pic>
        <p:nvPicPr>
          <p:cNvPr id="5" name="Picture 4">
            <a:extLst>
              <a:ext uri="{FF2B5EF4-FFF2-40B4-BE49-F238E27FC236}">
                <a16:creationId xmlns:a16="http://schemas.microsoft.com/office/drawing/2014/main" id="{59C67CC5-EBF8-6940-B7B6-BBF9549B9A11}"/>
              </a:ext>
            </a:extLst>
          </p:cNvPr>
          <p:cNvPicPr>
            <a:picLocks noChangeAspect="1"/>
          </p:cNvPicPr>
          <p:nvPr/>
        </p:nvPicPr>
        <p:blipFill>
          <a:blip r:embed="rId3"/>
          <a:stretch>
            <a:fillRect/>
          </a:stretch>
        </p:blipFill>
        <p:spPr>
          <a:xfrm>
            <a:off x="4343401" y="810607"/>
            <a:ext cx="6969496" cy="5227122"/>
          </a:xfrm>
          <a:prstGeom prst="rect">
            <a:avLst/>
          </a:prstGeom>
          <a:ln>
            <a:solidFill>
              <a:schemeClr val="accent1"/>
            </a:solidFill>
          </a:ln>
        </p:spPr>
      </p:pic>
      <p:sp>
        <p:nvSpPr>
          <p:cNvPr id="6" name="TextBox 5">
            <a:extLst>
              <a:ext uri="{FF2B5EF4-FFF2-40B4-BE49-F238E27FC236}">
                <a16:creationId xmlns:a16="http://schemas.microsoft.com/office/drawing/2014/main" id="{D75C21C7-80CB-BA4E-BE7C-2C78152C8FE8}"/>
              </a:ext>
            </a:extLst>
          </p:cNvPr>
          <p:cNvSpPr txBox="1"/>
          <p:nvPr/>
        </p:nvSpPr>
        <p:spPr>
          <a:xfrm>
            <a:off x="1148043" y="6050304"/>
            <a:ext cx="2139496" cy="646331"/>
          </a:xfrm>
          <a:prstGeom prst="rect">
            <a:avLst/>
          </a:prstGeom>
          <a:noFill/>
        </p:spPr>
        <p:txBody>
          <a:bodyPr wrap="none" rtlCol="0">
            <a:spAutoFit/>
          </a:bodyPr>
          <a:lstStyle/>
          <a:p>
            <a:r>
              <a:rPr lang="en-US" sz="3600" b="1" dirty="0"/>
              <a:t>Last Week</a:t>
            </a:r>
          </a:p>
        </p:txBody>
      </p:sp>
      <p:sp>
        <p:nvSpPr>
          <p:cNvPr id="7" name="TextBox 6">
            <a:extLst>
              <a:ext uri="{FF2B5EF4-FFF2-40B4-BE49-F238E27FC236}">
                <a16:creationId xmlns:a16="http://schemas.microsoft.com/office/drawing/2014/main" id="{6740C378-C1A2-F84C-A4EB-955AA5838346}"/>
              </a:ext>
            </a:extLst>
          </p:cNvPr>
          <p:cNvSpPr txBox="1"/>
          <p:nvPr/>
        </p:nvSpPr>
        <p:spPr>
          <a:xfrm>
            <a:off x="7413532" y="6023410"/>
            <a:ext cx="1120820" cy="646331"/>
          </a:xfrm>
          <a:prstGeom prst="rect">
            <a:avLst/>
          </a:prstGeom>
          <a:noFill/>
        </p:spPr>
        <p:txBody>
          <a:bodyPr wrap="none" rtlCol="0">
            <a:spAutoFit/>
          </a:bodyPr>
          <a:lstStyle/>
          <a:p>
            <a:r>
              <a:rPr lang="en-US" sz="3600" b="1" dirty="0"/>
              <a:t>2003</a:t>
            </a:r>
          </a:p>
        </p:txBody>
      </p:sp>
      <p:pic>
        <p:nvPicPr>
          <p:cNvPr id="8" name="Picture 7">
            <a:extLst>
              <a:ext uri="{FF2B5EF4-FFF2-40B4-BE49-F238E27FC236}">
                <a16:creationId xmlns:a16="http://schemas.microsoft.com/office/drawing/2014/main" id="{7FC99A04-749B-A747-B70B-3B6849A29F4F}"/>
              </a:ext>
            </a:extLst>
          </p:cNvPr>
          <p:cNvPicPr>
            <a:picLocks noChangeAspect="1"/>
          </p:cNvPicPr>
          <p:nvPr/>
        </p:nvPicPr>
        <p:blipFill>
          <a:blip r:embed="rId4"/>
          <a:stretch>
            <a:fillRect/>
          </a:stretch>
        </p:blipFill>
        <p:spPr>
          <a:xfrm>
            <a:off x="442354" y="161366"/>
            <a:ext cx="3297892" cy="5862918"/>
          </a:xfrm>
          <a:prstGeom prst="rect">
            <a:avLst/>
          </a:prstGeom>
          <a:ln>
            <a:solidFill>
              <a:schemeClr val="accent1"/>
            </a:solidFill>
          </a:ln>
        </p:spPr>
      </p:pic>
    </p:spTree>
    <p:extLst>
      <p:ext uri="{BB962C8B-B14F-4D97-AF65-F5344CB8AC3E}">
        <p14:creationId xmlns:p14="http://schemas.microsoft.com/office/powerpoint/2010/main" val="281805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AEE0-2F0F-D347-8A93-258EB5A38DC2}"/>
              </a:ext>
            </a:extLst>
          </p:cNvPr>
          <p:cNvSpPr>
            <a:spLocks noGrp="1"/>
          </p:cNvSpPr>
          <p:nvPr>
            <p:ph type="title"/>
          </p:nvPr>
        </p:nvSpPr>
        <p:spPr>
          <a:xfrm>
            <a:off x="1304364" y="126586"/>
            <a:ext cx="9560859" cy="629957"/>
          </a:xfrm>
        </p:spPr>
        <p:txBody>
          <a:bodyPr>
            <a:normAutofit fontScale="90000"/>
          </a:bodyPr>
          <a:lstStyle/>
          <a:p>
            <a:pPr algn="ctr"/>
            <a:r>
              <a:rPr lang="en-US" b="1" dirty="0"/>
              <a:t>80 Years of Lowering of Furnace Creek Wash</a:t>
            </a:r>
          </a:p>
        </p:txBody>
      </p:sp>
      <p:pic>
        <p:nvPicPr>
          <p:cNvPr id="5" name="Picture 4">
            <a:extLst>
              <a:ext uri="{FF2B5EF4-FFF2-40B4-BE49-F238E27FC236}">
                <a16:creationId xmlns:a16="http://schemas.microsoft.com/office/drawing/2014/main" id="{5372CDA1-E9E4-3440-B4AA-D67122B51C27}"/>
              </a:ext>
            </a:extLst>
          </p:cNvPr>
          <p:cNvPicPr>
            <a:picLocks noChangeAspect="1"/>
          </p:cNvPicPr>
          <p:nvPr/>
        </p:nvPicPr>
        <p:blipFill>
          <a:blip r:embed="rId3"/>
          <a:stretch>
            <a:fillRect/>
          </a:stretch>
        </p:blipFill>
        <p:spPr>
          <a:xfrm>
            <a:off x="1620478" y="808383"/>
            <a:ext cx="8913733" cy="5657249"/>
          </a:xfrm>
          <a:prstGeom prst="rect">
            <a:avLst/>
          </a:prstGeom>
          <a:ln>
            <a:solidFill>
              <a:schemeClr val="accent1"/>
            </a:solidFill>
          </a:ln>
        </p:spPr>
      </p:pic>
    </p:spTree>
    <p:extLst>
      <p:ext uri="{BB962C8B-B14F-4D97-AF65-F5344CB8AC3E}">
        <p14:creationId xmlns:p14="http://schemas.microsoft.com/office/powerpoint/2010/main" val="3298543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B94A-099C-BE48-9D89-7899764F8BBF}"/>
              </a:ext>
            </a:extLst>
          </p:cNvPr>
          <p:cNvSpPr>
            <a:spLocks noGrp="1"/>
          </p:cNvSpPr>
          <p:nvPr>
            <p:ph type="title"/>
          </p:nvPr>
        </p:nvSpPr>
        <p:spPr>
          <a:xfrm>
            <a:off x="838200" y="365126"/>
            <a:ext cx="6999514" cy="708932"/>
          </a:xfrm>
        </p:spPr>
        <p:txBody>
          <a:bodyPr/>
          <a:lstStyle/>
          <a:p>
            <a:r>
              <a:rPr lang="en-US" b="1" dirty="0"/>
              <a:t>Road Damage at the Diversion</a:t>
            </a:r>
          </a:p>
        </p:txBody>
      </p:sp>
      <p:pic>
        <p:nvPicPr>
          <p:cNvPr id="5" name="Picture 4">
            <a:extLst>
              <a:ext uri="{FF2B5EF4-FFF2-40B4-BE49-F238E27FC236}">
                <a16:creationId xmlns:a16="http://schemas.microsoft.com/office/drawing/2014/main" id="{5022B401-6227-5342-8BDF-B7AA14B48CE9}"/>
              </a:ext>
            </a:extLst>
          </p:cNvPr>
          <p:cNvPicPr>
            <a:picLocks noChangeAspect="1"/>
          </p:cNvPicPr>
          <p:nvPr/>
        </p:nvPicPr>
        <p:blipFill>
          <a:blip r:embed="rId3"/>
          <a:stretch>
            <a:fillRect/>
          </a:stretch>
        </p:blipFill>
        <p:spPr>
          <a:xfrm>
            <a:off x="277193" y="1279848"/>
            <a:ext cx="11717584" cy="4619818"/>
          </a:xfrm>
          <a:prstGeom prst="rect">
            <a:avLst/>
          </a:prstGeom>
          <a:ln>
            <a:solidFill>
              <a:schemeClr val="accent1"/>
            </a:solidFill>
          </a:ln>
        </p:spPr>
      </p:pic>
    </p:spTree>
    <p:extLst>
      <p:ext uri="{BB962C8B-B14F-4D97-AF65-F5344CB8AC3E}">
        <p14:creationId xmlns:p14="http://schemas.microsoft.com/office/powerpoint/2010/main" val="1373567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3004-CD12-4448-926E-D115C0D1D733}"/>
              </a:ext>
            </a:extLst>
          </p:cNvPr>
          <p:cNvSpPr>
            <a:spLocks noGrp="1"/>
          </p:cNvSpPr>
          <p:nvPr>
            <p:ph type="title"/>
          </p:nvPr>
        </p:nvSpPr>
        <p:spPr>
          <a:xfrm>
            <a:off x="878541" y="136526"/>
            <a:ext cx="10515600" cy="526083"/>
          </a:xfrm>
        </p:spPr>
        <p:txBody>
          <a:bodyPr>
            <a:normAutofit fontScale="90000"/>
          </a:bodyPr>
          <a:lstStyle/>
          <a:p>
            <a:r>
              <a:rPr lang="en-US" b="1" dirty="0"/>
              <a:t>2004 Flood Damage at Zabriskie Parking Lot</a:t>
            </a:r>
          </a:p>
        </p:txBody>
      </p:sp>
      <p:pic>
        <p:nvPicPr>
          <p:cNvPr id="4" name="Picture 3">
            <a:extLst>
              <a:ext uri="{FF2B5EF4-FFF2-40B4-BE49-F238E27FC236}">
                <a16:creationId xmlns:a16="http://schemas.microsoft.com/office/drawing/2014/main" id="{A538D38D-66C1-1F4D-B814-C4357A0D9FAD}"/>
              </a:ext>
            </a:extLst>
          </p:cNvPr>
          <p:cNvPicPr>
            <a:picLocks noChangeAspect="1"/>
          </p:cNvPicPr>
          <p:nvPr/>
        </p:nvPicPr>
        <p:blipFill rotWithShape="1">
          <a:blip r:embed="rId3"/>
          <a:srcRect t="19342"/>
          <a:stretch/>
        </p:blipFill>
        <p:spPr>
          <a:xfrm>
            <a:off x="1258958" y="794798"/>
            <a:ext cx="9549360" cy="5776720"/>
          </a:xfrm>
          <a:prstGeom prst="rect">
            <a:avLst/>
          </a:prstGeom>
          <a:ln>
            <a:solidFill>
              <a:schemeClr val="accent1"/>
            </a:solidFill>
          </a:ln>
        </p:spPr>
      </p:pic>
    </p:spTree>
    <p:extLst>
      <p:ext uri="{BB962C8B-B14F-4D97-AF65-F5344CB8AC3E}">
        <p14:creationId xmlns:p14="http://schemas.microsoft.com/office/powerpoint/2010/main" val="237300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27CF-8146-8145-9E11-AA4D52BD4C11}"/>
              </a:ext>
            </a:extLst>
          </p:cNvPr>
          <p:cNvSpPr>
            <a:spLocks noGrp="1"/>
          </p:cNvSpPr>
          <p:nvPr>
            <p:ph type="title"/>
          </p:nvPr>
        </p:nvSpPr>
        <p:spPr>
          <a:xfrm>
            <a:off x="773947" y="1048871"/>
            <a:ext cx="10515600" cy="5715000"/>
          </a:xfrm>
        </p:spPr>
        <p:txBody>
          <a:bodyPr>
            <a:normAutofit fontScale="90000"/>
          </a:bodyPr>
          <a:lstStyle/>
          <a:p>
            <a:r>
              <a:rPr lang="en-US" b="1" dirty="0"/>
              <a:t>Diversion Facts</a:t>
            </a:r>
            <a:br>
              <a:rPr lang="en-US" sz="3600" dirty="0"/>
            </a:br>
            <a:br>
              <a:rPr lang="en-US" sz="3600" dirty="0"/>
            </a:br>
            <a:r>
              <a:rPr lang="en-US" sz="3600" dirty="0"/>
              <a:t>   • </a:t>
            </a:r>
            <a:r>
              <a:rPr lang="en-US" sz="3600" dirty="0">
                <a:highlight>
                  <a:srgbClr val="FFFF00"/>
                </a:highlight>
              </a:rPr>
              <a:t>Furnace Creek Wash drains 440 sq. km</a:t>
            </a:r>
            <a:r>
              <a:rPr lang="en-US" sz="3600" dirty="0"/>
              <a:t>., 88% larger than 			Gower Gulch drainage area</a:t>
            </a:r>
            <a:br>
              <a:rPr lang="en-US" sz="3600" dirty="0"/>
            </a:br>
            <a:r>
              <a:rPr lang="en-US" sz="3600" dirty="0"/>
              <a:t>   • </a:t>
            </a:r>
            <a:r>
              <a:rPr lang="en-US" sz="3600" dirty="0">
                <a:highlight>
                  <a:srgbClr val="FFFF00"/>
                </a:highlight>
              </a:rPr>
              <a:t>Gower Gulch drained 5 sq. km. prior to diversion</a:t>
            </a:r>
            <a:br>
              <a:rPr lang="en-US" sz="3600" dirty="0"/>
            </a:br>
            <a:r>
              <a:rPr lang="en-US" sz="3600" dirty="0"/>
              <a:t>          	Sediment initially consisted of silt and lesser basalt  		cobbles. Gulch channel now carries Furnace Creek  		Wash rock types. Some floods estimated to be 			10,000 cfs </a:t>
            </a:r>
            <a:br>
              <a:rPr lang="en-US" sz="3600" dirty="0"/>
            </a:br>
            <a:r>
              <a:rPr lang="en-US" sz="3600" dirty="0"/>
              <a:t>    • Gower Gulch would have eventually captured Furnace Creek Wash naturally by headward erosion into the Wash or by aggradation of the Wash.</a:t>
            </a:r>
            <a:br>
              <a:rPr lang="en-US" sz="3200" dirty="0"/>
            </a:br>
            <a:r>
              <a:rPr lang="en-US" sz="3200" dirty="0"/>
              <a:t>     </a:t>
            </a:r>
            <a:endParaRPr lang="en-US" dirty="0"/>
          </a:p>
        </p:txBody>
      </p:sp>
    </p:spTree>
    <p:extLst>
      <p:ext uri="{BB962C8B-B14F-4D97-AF65-F5344CB8AC3E}">
        <p14:creationId xmlns:p14="http://schemas.microsoft.com/office/powerpoint/2010/main" val="3035518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D426-17BF-6C4B-AB08-733E93446E52}"/>
              </a:ext>
            </a:extLst>
          </p:cNvPr>
          <p:cNvSpPr>
            <a:spLocks noGrp="1"/>
          </p:cNvSpPr>
          <p:nvPr>
            <p:ph type="title"/>
          </p:nvPr>
        </p:nvSpPr>
        <p:spPr>
          <a:xfrm>
            <a:off x="718930" y="0"/>
            <a:ext cx="4948238" cy="534988"/>
          </a:xfrm>
        </p:spPr>
        <p:txBody>
          <a:bodyPr>
            <a:normAutofit fontScale="90000"/>
          </a:bodyPr>
          <a:lstStyle/>
          <a:p>
            <a:r>
              <a:rPr lang="en-US" b="1" dirty="0"/>
              <a:t>Course of Gower Gulch</a:t>
            </a:r>
          </a:p>
        </p:txBody>
      </p:sp>
      <p:pic>
        <p:nvPicPr>
          <p:cNvPr id="4" name="Picture 3">
            <a:extLst>
              <a:ext uri="{FF2B5EF4-FFF2-40B4-BE49-F238E27FC236}">
                <a16:creationId xmlns:a16="http://schemas.microsoft.com/office/drawing/2014/main" id="{0AC66FE0-1C82-3442-9DC5-7B4E5EF65842}"/>
              </a:ext>
            </a:extLst>
          </p:cNvPr>
          <p:cNvPicPr>
            <a:picLocks noChangeAspect="1"/>
          </p:cNvPicPr>
          <p:nvPr/>
        </p:nvPicPr>
        <p:blipFill>
          <a:blip r:embed="rId3"/>
          <a:stretch>
            <a:fillRect/>
          </a:stretch>
        </p:blipFill>
        <p:spPr>
          <a:xfrm>
            <a:off x="1383368" y="596349"/>
            <a:ext cx="9258273" cy="5954574"/>
          </a:xfrm>
          <a:prstGeom prst="rect">
            <a:avLst/>
          </a:prstGeom>
          <a:ln>
            <a:solidFill>
              <a:schemeClr val="accent1"/>
            </a:solidFill>
          </a:ln>
        </p:spPr>
      </p:pic>
    </p:spTree>
    <p:extLst>
      <p:ext uri="{BB962C8B-B14F-4D97-AF65-F5344CB8AC3E}">
        <p14:creationId xmlns:p14="http://schemas.microsoft.com/office/powerpoint/2010/main" val="3216971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B00F-182E-2E47-A6F9-4BA1198443FD}"/>
              </a:ext>
            </a:extLst>
          </p:cNvPr>
          <p:cNvSpPr>
            <a:spLocks noGrp="1"/>
          </p:cNvSpPr>
          <p:nvPr>
            <p:ph type="title"/>
          </p:nvPr>
        </p:nvSpPr>
        <p:spPr>
          <a:xfrm>
            <a:off x="838200" y="365126"/>
            <a:ext cx="9605963" cy="520699"/>
          </a:xfrm>
        </p:spPr>
        <p:txBody>
          <a:bodyPr>
            <a:normAutofit fontScale="90000"/>
          </a:bodyPr>
          <a:lstStyle/>
          <a:p>
            <a:r>
              <a:rPr lang="en-US" b="1" dirty="0"/>
              <a:t>Fan head Channels on Gower Gulch Fan</a:t>
            </a:r>
          </a:p>
        </p:txBody>
      </p:sp>
      <p:pic>
        <p:nvPicPr>
          <p:cNvPr id="4" name="Picture 3">
            <a:extLst>
              <a:ext uri="{FF2B5EF4-FFF2-40B4-BE49-F238E27FC236}">
                <a16:creationId xmlns:a16="http://schemas.microsoft.com/office/drawing/2014/main" id="{FA58ADEA-7566-8F4C-B1F0-C8A54867B926}"/>
              </a:ext>
            </a:extLst>
          </p:cNvPr>
          <p:cNvPicPr>
            <a:picLocks noChangeAspect="1"/>
          </p:cNvPicPr>
          <p:nvPr/>
        </p:nvPicPr>
        <p:blipFill rotWithShape="1">
          <a:blip r:embed="rId3"/>
          <a:srcRect t="1907"/>
          <a:stretch/>
        </p:blipFill>
        <p:spPr>
          <a:xfrm>
            <a:off x="2671764" y="993913"/>
            <a:ext cx="6470430" cy="5622543"/>
          </a:xfrm>
          <a:prstGeom prst="rect">
            <a:avLst/>
          </a:prstGeom>
          <a:ln>
            <a:solidFill>
              <a:schemeClr val="accent1"/>
            </a:solidFill>
          </a:ln>
        </p:spPr>
      </p:pic>
      <p:sp>
        <p:nvSpPr>
          <p:cNvPr id="3" name="TextBox 2">
            <a:extLst>
              <a:ext uri="{FF2B5EF4-FFF2-40B4-BE49-F238E27FC236}">
                <a16:creationId xmlns:a16="http://schemas.microsoft.com/office/drawing/2014/main" id="{198CF164-3605-CA4F-A997-8F6EE11D8088}"/>
              </a:ext>
            </a:extLst>
          </p:cNvPr>
          <p:cNvSpPr txBox="1"/>
          <p:nvPr/>
        </p:nvSpPr>
        <p:spPr>
          <a:xfrm>
            <a:off x="9444038" y="1700213"/>
            <a:ext cx="1507144" cy="523220"/>
          </a:xfrm>
          <a:prstGeom prst="rect">
            <a:avLst/>
          </a:prstGeom>
          <a:noFill/>
        </p:spPr>
        <p:txBody>
          <a:bodyPr wrap="none" rtlCol="0">
            <a:spAutoFit/>
          </a:bodyPr>
          <a:lstStyle/>
          <a:p>
            <a:r>
              <a:rPr lang="en-US" sz="2800" b="1" dirty="0"/>
              <a:t>Oct 2003</a:t>
            </a:r>
          </a:p>
        </p:txBody>
      </p:sp>
      <p:sp>
        <p:nvSpPr>
          <p:cNvPr id="5" name="TextBox 4">
            <a:extLst>
              <a:ext uri="{FF2B5EF4-FFF2-40B4-BE49-F238E27FC236}">
                <a16:creationId xmlns:a16="http://schemas.microsoft.com/office/drawing/2014/main" id="{94384708-C2C3-4E47-A5F7-F33DB64CBB38}"/>
              </a:ext>
            </a:extLst>
          </p:cNvPr>
          <p:cNvSpPr txBox="1"/>
          <p:nvPr/>
        </p:nvSpPr>
        <p:spPr>
          <a:xfrm>
            <a:off x="9386887" y="4000500"/>
            <a:ext cx="1937903" cy="523220"/>
          </a:xfrm>
          <a:prstGeom prst="rect">
            <a:avLst/>
          </a:prstGeom>
          <a:noFill/>
        </p:spPr>
        <p:txBody>
          <a:bodyPr wrap="none" rtlCol="0">
            <a:spAutoFit/>
          </a:bodyPr>
          <a:lstStyle/>
          <a:p>
            <a:r>
              <a:rPr lang="en-US" sz="2800" b="1" dirty="0"/>
              <a:t>March 2017</a:t>
            </a:r>
          </a:p>
        </p:txBody>
      </p:sp>
    </p:spTree>
    <p:extLst>
      <p:ext uri="{BB962C8B-B14F-4D97-AF65-F5344CB8AC3E}">
        <p14:creationId xmlns:p14="http://schemas.microsoft.com/office/powerpoint/2010/main" val="36584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9E2A-D5ED-8E42-BF53-1073D54CE5AC}"/>
              </a:ext>
            </a:extLst>
          </p:cNvPr>
          <p:cNvSpPr>
            <a:spLocks noGrp="1"/>
          </p:cNvSpPr>
          <p:nvPr>
            <p:ph type="title"/>
          </p:nvPr>
        </p:nvSpPr>
        <p:spPr>
          <a:xfrm>
            <a:off x="206187" y="3834467"/>
            <a:ext cx="4191001" cy="1140945"/>
          </a:xfrm>
        </p:spPr>
        <p:txBody>
          <a:bodyPr>
            <a:normAutofit fontScale="90000"/>
          </a:bodyPr>
          <a:lstStyle/>
          <a:p>
            <a:pPr algn="ctr"/>
            <a:r>
              <a:rPr lang="en-US" b="1" dirty="0"/>
              <a:t>Gower Fan-head </a:t>
            </a:r>
            <a:br>
              <a:rPr lang="en-US" b="1" dirty="0"/>
            </a:br>
            <a:r>
              <a:rPr lang="en-US" b="1" dirty="0"/>
              <a:t>Channel</a:t>
            </a:r>
          </a:p>
        </p:txBody>
      </p:sp>
      <p:sp>
        <p:nvSpPr>
          <p:cNvPr id="3" name="AutoShape 2">
            <a:extLst>
              <a:ext uri="{FF2B5EF4-FFF2-40B4-BE49-F238E27FC236}">
                <a16:creationId xmlns:a16="http://schemas.microsoft.com/office/drawing/2014/main" id="{5D844CEF-3419-834A-AAD4-EC1F134357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070021A9-0DA0-5446-A18D-483D284B8733}"/>
              </a:ext>
            </a:extLst>
          </p:cNvPr>
          <p:cNvPicPr>
            <a:picLocks noChangeAspect="1"/>
          </p:cNvPicPr>
          <p:nvPr/>
        </p:nvPicPr>
        <p:blipFill>
          <a:blip r:embed="rId3"/>
          <a:stretch>
            <a:fillRect/>
          </a:stretch>
        </p:blipFill>
        <p:spPr>
          <a:xfrm>
            <a:off x="174811" y="196664"/>
            <a:ext cx="6212541" cy="3494554"/>
          </a:xfrm>
          <a:prstGeom prst="rect">
            <a:avLst/>
          </a:prstGeom>
          <a:ln>
            <a:solidFill>
              <a:schemeClr val="accent1"/>
            </a:solidFill>
          </a:ln>
        </p:spPr>
      </p:pic>
      <p:pic>
        <p:nvPicPr>
          <p:cNvPr id="8" name="Picture 7">
            <a:extLst>
              <a:ext uri="{FF2B5EF4-FFF2-40B4-BE49-F238E27FC236}">
                <a16:creationId xmlns:a16="http://schemas.microsoft.com/office/drawing/2014/main" id="{31AE6CD8-6487-6943-91C8-7B061CB2218F}"/>
              </a:ext>
            </a:extLst>
          </p:cNvPr>
          <p:cNvPicPr>
            <a:picLocks noChangeAspect="1"/>
          </p:cNvPicPr>
          <p:nvPr/>
        </p:nvPicPr>
        <p:blipFill>
          <a:blip r:embed="rId4"/>
          <a:stretch>
            <a:fillRect/>
          </a:stretch>
        </p:blipFill>
        <p:spPr>
          <a:xfrm>
            <a:off x="4458441" y="2541492"/>
            <a:ext cx="7361523" cy="4140857"/>
          </a:xfrm>
          <a:prstGeom prst="rect">
            <a:avLst/>
          </a:prstGeom>
          <a:ln>
            <a:solidFill>
              <a:schemeClr val="accent1"/>
            </a:solidFill>
          </a:ln>
        </p:spPr>
      </p:pic>
      <p:sp>
        <p:nvSpPr>
          <p:cNvPr id="9" name="TextBox 8">
            <a:extLst>
              <a:ext uri="{FF2B5EF4-FFF2-40B4-BE49-F238E27FC236}">
                <a16:creationId xmlns:a16="http://schemas.microsoft.com/office/drawing/2014/main" id="{085E404B-3D77-1246-97BC-D0D541939C48}"/>
              </a:ext>
            </a:extLst>
          </p:cNvPr>
          <p:cNvSpPr txBox="1"/>
          <p:nvPr/>
        </p:nvSpPr>
        <p:spPr>
          <a:xfrm>
            <a:off x="1277471" y="5029200"/>
            <a:ext cx="2152833" cy="461665"/>
          </a:xfrm>
          <a:prstGeom prst="rect">
            <a:avLst/>
          </a:prstGeom>
          <a:noFill/>
        </p:spPr>
        <p:txBody>
          <a:bodyPr wrap="none" rtlCol="0">
            <a:spAutoFit/>
          </a:bodyPr>
          <a:lstStyle/>
          <a:p>
            <a:r>
              <a:rPr lang="en-US" sz="2400" dirty="0"/>
              <a:t>As of Last Week</a:t>
            </a:r>
          </a:p>
        </p:txBody>
      </p:sp>
    </p:spTree>
    <p:extLst>
      <p:ext uri="{BB962C8B-B14F-4D97-AF65-F5344CB8AC3E}">
        <p14:creationId xmlns:p14="http://schemas.microsoft.com/office/powerpoint/2010/main" val="470731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3590B-98C7-F64F-A441-2B8BF933D1EF}"/>
              </a:ext>
            </a:extLst>
          </p:cNvPr>
          <p:cNvSpPr>
            <a:spLocks noGrp="1"/>
          </p:cNvSpPr>
          <p:nvPr>
            <p:ph type="title"/>
          </p:nvPr>
        </p:nvSpPr>
        <p:spPr>
          <a:xfrm>
            <a:off x="877956" y="0"/>
            <a:ext cx="6172200" cy="835025"/>
          </a:xfrm>
        </p:spPr>
        <p:txBody>
          <a:bodyPr/>
          <a:lstStyle/>
          <a:p>
            <a:r>
              <a:rPr lang="en-US" b="1" dirty="0"/>
              <a:t>Furnace Creek Inn - 1933</a:t>
            </a:r>
          </a:p>
        </p:txBody>
      </p:sp>
      <p:pic>
        <p:nvPicPr>
          <p:cNvPr id="4" name="Picture 3">
            <a:extLst>
              <a:ext uri="{FF2B5EF4-FFF2-40B4-BE49-F238E27FC236}">
                <a16:creationId xmlns:a16="http://schemas.microsoft.com/office/drawing/2014/main" id="{92317527-1101-0F43-A75D-8D34571F6325}"/>
              </a:ext>
            </a:extLst>
          </p:cNvPr>
          <p:cNvPicPr>
            <a:picLocks noChangeAspect="1"/>
          </p:cNvPicPr>
          <p:nvPr/>
        </p:nvPicPr>
        <p:blipFill>
          <a:blip r:embed="rId3"/>
          <a:stretch>
            <a:fillRect/>
          </a:stretch>
        </p:blipFill>
        <p:spPr>
          <a:xfrm>
            <a:off x="1400175" y="901149"/>
            <a:ext cx="9361910" cy="5642528"/>
          </a:xfrm>
          <a:prstGeom prst="rect">
            <a:avLst/>
          </a:prstGeom>
          <a:ln>
            <a:solidFill>
              <a:schemeClr val="accent1"/>
            </a:solidFill>
          </a:ln>
        </p:spPr>
      </p:pic>
    </p:spTree>
    <p:extLst>
      <p:ext uri="{BB962C8B-B14F-4D97-AF65-F5344CB8AC3E}">
        <p14:creationId xmlns:p14="http://schemas.microsoft.com/office/powerpoint/2010/main" val="314308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2753-4EC3-DF40-AE6E-C64F0B210EE9}"/>
              </a:ext>
            </a:extLst>
          </p:cNvPr>
          <p:cNvSpPr>
            <a:spLocks noGrp="1"/>
          </p:cNvSpPr>
          <p:nvPr>
            <p:ph type="title"/>
          </p:nvPr>
        </p:nvSpPr>
        <p:spPr>
          <a:xfrm>
            <a:off x="212035" y="901148"/>
            <a:ext cx="6374295" cy="1630016"/>
          </a:xfrm>
        </p:spPr>
        <p:txBody>
          <a:bodyPr>
            <a:normAutofit/>
          </a:bodyPr>
          <a:lstStyle/>
          <a:p>
            <a:r>
              <a:rPr lang="en-US" b="1" dirty="0"/>
              <a:t>Topographic Profile</a:t>
            </a:r>
            <a:br>
              <a:rPr lang="en-US" b="1" dirty="0"/>
            </a:br>
            <a:r>
              <a:rPr lang="en-US" b="1" dirty="0"/>
              <a:t>across Three Alluvial Fans</a:t>
            </a:r>
          </a:p>
        </p:txBody>
      </p:sp>
      <p:pic>
        <p:nvPicPr>
          <p:cNvPr id="4" name="Picture 3">
            <a:extLst>
              <a:ext uri="{FF2B5EF4-FFF2-40B4-BE49-F238E27FC236}">
                <a16:creationId xmlns:a16="http://schemas.microsoft.com/office/drawing/2014/main" id="{64A9FA74-1B3D-9C47-BA5E-054926DB1D97}"/>
              </a:ext>
            </a:extLst>
          </p:cNvPr>
          <p:cNvPicPr>
            <a:picLocks noChangeAspect="1"/>
          </p:cNvPicPr>
          <p:nvPr/>
        </p:nvPicPr>
        <p:blipFill>
          <a:blip r:embed="rId3"/>
          <a:stretch>
            <a:fillRect/>
          </a:stretch>
        </p:blipFill>
        <p:spPr>
          <a:xfrm rot="16200000">
            <a:off x="7510223" y="-535922"/>
            <a:ext cx="3801298" cy="5270708"/>
          </a:xfrm>
          <a:prstGeom prst="rect">
            <a:avLst/>
          </a:prstGeom>
          <a:ln>
            <a:solidFill>
              <a:schemeClr val="accent1"/>
            </a:solidFill>
          </a:ln>
        </p:spPr>
      </p:pic>
      <p:pic>
        <p:nvPicPr>
          <p:cNvPr id="6" name="Picture 5">
            <a:extLst>
              <a:ext uri="{FF2B5EF4-FFF2-40B4-BE49-F238E27FC236}">
                <a16:creationId xmlns:a16="http://schemas.microsoft.com/office/drawing/2014/main" id="{F18B3DC6-A32F-D44A-AB6B-7DAC85C09A8A}"/>
              </a:ext>
            </a:extLst>
          </p:cNvPr>
          <p:cNvPicPr>
            <a:picLocks noChangeAspect="1"/>
          </p:cNvPicPr>
          <p:nvPr/>
        </p:nvPicPr>
        <p:blipFill>
          <a:blip r:embed="rId4"/>
          <a:stretch>
            <a:fillRect/>
          </a:stretch>
        </p:blipFill>
        <p:spPr>
          <a:xfrm>
            <a:off x="106019" y="3187919"/>
            <a:ext cx="8534400" cy="3378534"/>
          </a:xfrm>
          <a:prstGeom prst="rect">
            <a:avLst/>
          </a:prstGeom>
        </p:spPr>
      </p:pic>
    </p:spTree>
    <p:extLst>
      <p:ext uri="{BB962C8B-B14F-4D97-AF65-F5344CB8AC3E}">
        <p14:creationId xmlns:p14="http://schemas.microsoft.com/office/powerpoint/2010/main" val="2382300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E1A0-BC3F-2447-A774-1BD743EE51EE}"/>
              </a:ext>
            </a:extLst>
          </p:cNvPr>
          <p:cNvSpPr>
            <a:spLocks noGrp="1"/>
          </p:cNvSpPr>
          <p:nvPr>
            <p:ph type="title"/>
          </p:nvPr>
        </p:nvSpPr>
        <p:spPr>
          <a:xfrm>
            <a:off x="838200" y="365125"/>
            <a:ext cx="2671119" cy="573989"/>
          </a:xfrm>
        </p:spPr>
        <p:txBody>
          <a:bodyPr>
            <a:normAutofit fontScale="90000"/>
          </a:bodyPr>
          <a:lstStyle/>
          <a:p>
            <a:r>
              <a:rPr lang="en-US" b="1"/>
              <a:t>Summary</a:t>
            </a:r>
            <a:endParaRPr lang="en-US" b="1" dirty="0"/>
          </a:p>
        </p:txBody>
      </p:sp>
      <p:sp>
        <p:nvSpPr>
          <p:cNvPr id="3" name="TextBox 2">
            <a:extLst>
              <a:ext uri="{FF2B5EF4-FFF2-40B4-BE49-F238E27FC236}">
                <a16:creationId xmlns:a16="http://schemas.microsoft.com/office/drawing/2014/main" id="{ED804EEC-319A-B84F-87C7-474758236476}"/>
              </a:ext>
            </a:extLst>
          </p:cNvPr>
          <p:cNvSpPr txBox="1"/>
          <p:nvPr/>
        </p:nvSpPr>
        <p:spPr>
          <a:xfrm>
            <a:off x="384314" y="1232452"/>
            <a:ext cx="11516138" cy="4893647"/>
          </a:xfrm>
          <a:prstGeom prst="rect">
            <a:avLst/>
          </a:prstGeom>
          <a:noFill/>
        </p:spPr>
        <p:txBody>
          <a:bodyPr wrap="square" rtlCol="0">
            <a:spAutoFit/>
          </a:bodyPr>
          <a:lstStyle/>
          <a:p>
            <a:r>
              <a:rPr lang="en-US" sz="2400" dirty="0"/>
              <a:t>• The diversion occurred 1941-42 to mitigate flood damage downstream.</a:t>
            </a:r>
          </a:p>
          <a:p>
            <a:endParaRPr lang="en-US" sz="2400" dirty="0"/>
          </a:p>
          <a:p>
            <a:r>
              <a:rPr lang="en-US" sz="2400" dirty="0"/>
              <a:t>• The floods are episodic; most of them divert down Gower Gulch, but the large ones bypass the diversion and continue about 6 km down the Wash onto the Furnace Creek alluvial fan.</a:t>
            </a:r>
            <a:br>
              <a:rPr lang="en-US" sz="2400" dirty="0"/>
            </a:br>
            <a:br>
              <a:rPr lang="en-US" sz="2400" dirty="0"/>
            </a:br>
            <a:r>
              <a:rPr lang="en-US" sz="2400" dirty="0"/>
              <a:t>• Gower Gulch would have eventually captured Furnace Creek Wash naturally by headward erosion into the Wash or by aggradation of the Wash.</a:t>
            </a:r>
          </a:p>
          <a:p>
            <a:endParaRPr lang="en-US" sz="2400" dirty="0"/>
          </a:p>
          <a:p>
            <a:r>
              <a:rPr lang="en-US" sz="2400" dirty="0"/>
              <a:t>• Episodic erosion has widened and deepened both Furnace Creek Wash and Gower Gulch by amounts that may be determined quantitively comparing new measurements with those published by Dzurisin in 1977, and will be presented in 2041 on the 100</a:t>
            </a:r>
            <a:r>
              <a:rPr lang="en-US" sz="2400" baseline="30000" dirty="0"/>
              <a:t>th</a:t>
            </a:r>
            <a:r>
              <a:rPr lang="en-US" sz="2400" dirty="0"/>
              <a:t> anniversary of the diversion.</a:t>
            </a:r>
          </a:p>
        </p:txBody>
      </p:sp>
    </p:spTree>
    <p:extLst>
      <p:ext uri="{BB962C8B-B14F-4D97-AF65-F5344CB8AC3E}">
        <p14:creationId xmlns:p14="http://schemas.microsoft.com/office/powerpoint/2010/main" val="709247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3575-9230-5D46-97F4-C004B5AB9653}"/>
              </a:ext>
            </a:extLst>
          </p:cNvPr>
          <p:cNvSpPr>
            <a:spLocks noGrp="1"/>
          </p:cNvSpPr>
          <p:nvPr>
            <p:ph type="title"/>
          </p:nvPr>
        </p:nvSpPr>
        <p:spPr>
          <a:xfrm>
            <a:off x="484094" y="1075763"/>
            <a:ext cx="6898341" cy="2218765"/>
          </a:xfrm>
        </p:spPr>
        <p:txBody>
          <a:bodyPr>
            <a:normAutofit fontScale="90000"/>
          </a:bodyPr>
          <a:lstStyle/>
          <a:p>
            <a:pPr algn="ctr"/>
            <a:r>
              <a:rPr lang="en-US" b="1" dirty="0"/>
              <a:t>Read More About the Diversion and many other Death Valley and Eastern California Topics</a:t>
            </a:r>
          </a:p>
        </p:txBody>
      </p:sp>
      <p:pic>
        <p:nvPicPr>
          <p:cNvPr id="4" name="Picture 3">
            <a:extLst>
              <a:ext uri="{FF2B5EF4-FFF2-40B4-BE49-F238E27FC236}">
                <a16:creationId xmlns:a16="http://schemas.microsoft.com/office/drawing/2014/main" id="{5895574E-1D0F-274C-A3B9-CC705135E5F2}"/>
              </a:ext>
            </a:extLst>
          </p:cNvPr>
          <p:cNvPicPr>
            <a:picLocks noChangeAspect="1"/>
          </p:cNvPicPr>
          <p:nvPr/>
        </p:nvPicPr>
        <p:blipFill rotWithShape="1">
          <a:blip r:embed="rId3"/>
          <a:srcRect r="29024" b="18235"/>
          <a:stretch/>
        </p:blipFill>
        <p:spPr>
          <a:xfrm>
            <a:off x="7557442" y="339099"/>
            <a:ext cx="4141695" cy="6174515"/>
          </a:xfrm>
          <a:prstGeom prst="rect">
            <a:avLst/>
          </a:prstGeom>
        </p:spPr>
      </p:pic>
      <p:sp>
        <p:nvSpPr>
          <p:cNvPr id="5" name="TextBox 4">
            <a:extLst>
              <a:ext uri="{FF2B5EF4-FFF2-40B4-BE49-F238E27FC236}">
                <a16:creationId xmlns:a16="http://schemas.microsoft.com/office/drawing/2014/main" id="{28472E33-F612-9A49-85D4-68EC718B3573}"/>
              </a:ext>
            </a:extLst>
          </p:cNvPr>
          <p:cNvSpPr txBox="1"/>
          <p:nvPr/>
        </p:nvSpPr>
        <p:spPr>
          <a:xfrm>
            <a:off x="188259" y="3563471"/>
            <a:ext cx="7261411" cy="1569660"/>
          </a:xfrm>
          <a:prstGeom prst="rect">
            <a:avLst/>
          </a:prstGeom>
          <a:noFill/>
        </p:spPr>
        <p:txBody>
          <a:bodyPr wrap="square" rtlCol="0">
            <a:spAutoFit/>
          </a:bodyPr>
          <a:lstStyle/>
          <a:p>
            <a:pPr algn="ctr"/>
            <a:r>
              <a:rPr lang="en-US" sz="3200" b="1" dirty="0">
                <a:solidFill>
                  <a:srgbClr val="FF0000"/>
                </a:solidFill>
              </a:rPr>
              <a:t>Second Edition now available!</a:t>
            </a:r>
          </a:p>
          <a:p>
            <a:pPr algn="ctr"/>
            <a:endParaRPr lang="en-US" sz="3200" b="1" dirty="0">
              <a:solidFill>
                <a:srgbClr val="FF0000"/>
              </a:solidFill>
            </a:endParaRPr>
          </a:p>
          <a:p>
            <a:pPr algn="ctr"/>
            <a:r>
              <a:rPr lang="en-US" sz="3200" b="1" dirty="0">
                <a:solidFill>
                  <a:srgbClr val="FF0000"/>
                </a:solidFill>
              </a:rPr>
              <a:t>See the authors for an autographed copy!</a:t>
            </a:r>
          </a:p>
        </p:txBody>
      </p:sp>
    </p:spTree>
    <p:extLst>
      <p:ext uri="{BB962C8B-B14F-4D97-AF65-F5344CB8AC3E}">
        <p14:creationId xmlns:p14="http://schemas.microsoft.com/office/powerpoint/2010/main" val="2383852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492A-2AA0-5B47-8D99-2095C6CF633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55175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712D-35BF-B04D-9278-3DF42F7C9B75}"/>
              </a:ext>
            </a:extLst>
          </p:cNvPr>
          <p:cNvSpPr>
            <a:spLocks noGrp="1"/>
          </p:cNvSpPr>
          <p:nvPr>
            <p:ph type="title"/>
          </p:nvPr>
        </p:nvSpPr>
        <p:spPr>
          <a:xfrm>
            <a:off x="5903258" y="190313"/>
            <a:ext cx="4235824" cy="576169"/>
          </a:xfrm>
        </p:spPr>
        <p:txBody>
          <a:bodyPr>
            <a:normAutofit fontScale="90000"/>
          </a:bodyPr>
          <a:lstStyle/>
          <a:p>
            <a:r>
              <a:rPr lang="en-US" b="1" dirty="0"/>
              <a:t>45 Years of Erosion</a:t>
            </a:r>
          </a:p>
        </p:txBody>
      </p:sp>
      <p:pic>
        <p:nvPicPr>
          <p:cNvPr id="3" name="Picture 2">
            <a:extLst>
              <a:ext uri="{FF2B5EF4-FFF2-40B4-BE49-F238E27FC236}">
                <a16:creationId xmlns:a16="http://schemas.microsoft.com/office/drawing/2014/main" id="{402ED5F6-FA97-ED48-80A9-861CAE5BBE50}"/>
              </a:ext>
            </a:extLst>
          </p:cNvPr>
          <p:cNvPicPr>
            <a:picLocks noChangeAspect="1"/>
          </p:cNvPicPr>
          <p:nvPr/>
        </p:nvPicPr>
        <p:blipFill>
          <a:blip r:embed="rId2"/>
          <a:stretch>
            <a:fillRect/>
          </a:stretch>
        </p:blipFill>
        <p:spPr>
          <a:xfrm>
            <a:off x="349624" y="862058"/>
            <a:ext cx="3745991" cy="5605979"/>
          </a:xfrm>
          <a:prstGeom prst="rect">
            <a:avLst/>
          </a:prstGeom>
        </p:spPr>
      </p:pic>
      <p:sp>
        <p:nvSpPr>
          <p:cNvPr id="6" name="Rectangle 5">
            <a:extLst>
              <a:ext uri="{FF2B5EF4-FFF2-40B4-BE49-F238E27FC236}">
                <a16:creationId xmlns:a16="http://schemas.microsoft.com/office/drawing/2014/main" id="{8B4D3C7B-6F48-E14A-AC13-0512C7E7E7C7}"/>
              </a:ext>
            </a:extLst>
          </p:cNvPr>
          <p:cNvSpPr/>
          <p:nvPr/>
        </p:nvSpPr>
        <p:spPr>
          <a:xfrm>
            <a:off x="1601042" y="174813"/>
            <a:ext cx="1585912" cy="646331"/>
          </a:xfrm>
          <a:prstGeom prst="rect">
            <a:avLst/>
          </a:prstGeom>
        </p:spPr>
        <p:txBody>
          <a:bodyPr wrap="square">
            <a:spAutoFit/>
          </a:bodyPr>
          <a:lstStyle/>
          <a:p>
            <a:r>
              <a:rPr lang="en-US" sz="3600" b="1" dirty="0"/>
              <a:t>1977</a:t>
            </a:r>
            <a:endParaRPr lang="en-US" sz="3600" dirty="0"/>
          </a:p>
        </p:txBody>
      </p:sp>
      <p:sp>
        <p:nvSpPr>
          <p:cNvPr id="7" name="TextBox 6">
            <a:extLst>
              <a:ext uri="{FF2B5EF4-FFF2-40B4-BE49-F238E27FC236}">
                <a16:creationId xmlns:a16="http://schemas.microsoft.com/office/drawing/2014/main" id="{2869EB22-5880-3844-806E-611C504F0620}"/>
              </a:ext>
            </a:extLst>
          </p:cNvPr>
          <p:cNvSpPr txBox="1"/>
          <p:nvPr/>
        </p:nvSpPr>
        <p:spPr>
          <a:xfrm>
            <a:off x="7073153" y="5607423"/>
            <a:ext cx="2139496" cy="646331"/>
          </a:xfrm>
          <a:prstGeom prst="rect">
            <a:avLst/>
          </a:prstGeom>
          <a:noFill/>
        </p:spPr>
        <p:txBody>
          <a:bodyPr wrap="none" rtlCol="0">
            <a:spAutoFit/>
          </a:bodyPr>
          <a:lstStyle/>
          <a:p>
            <a:r>
              <a:rPr lang="en-US" sz="3600" b="1" dirty="0"/>
              <a:t>Last Week</a:t>
            </a:r>
          </a:p>
        </p:txBody>
      </p:sp>
      <p:pic>
        <p:nvPicPr>
          <p:cNvPr id="8" name="Picture 7">
            <a:extLst>
              <a:ext uri="{FF2B5EF4-FFF2-40B4-BE49-F238E27FC236}">
                <a16:creationId xmlns:a16="http://schemas.microsoft.com/office/drawing/2014/main" id="{38425EFC-F78E-0C45-8DA4-1AF2750FFC9B}"/>
              </a:ext>
            </a:extLst>
          </p:cNvPr>
          <p:cNvPicPr>
            <a:picLocks noChangeAspect="1"/>
          </p:cNvPicPr>
          <p:nvPr/>
        </p:nvPicPr>
        <p:blipFill>
          <a:blip r:embed="rId3"/>
          <a:stretch>
            <a:fillRect/>
          </a:stretch>
        </p:blipFill>
        <p:spPr>
          <a:xfrm>
            <a:off x="4262717" y="874058"/>
            <a:ext cx="7578165" cy="4262718"/>
          </a:xfrm>
          <a:prstGeom prst="rect">
            <a:avLst/>
          </a:prstGeom>
        </p:spPr>
      </p:pic>
    </p:spTree>
    <p:extLst>
      <p:ext uri="{BB962C8B-B14F-4D97-AF65-F5344CB8AC3E}">
        <p14:creationId xmlns:p14="http://schemas.microsoft.com/office/powerpoint/2010/main" val="2866331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D3D0-D145-7B44-8D05-65903BDF0CA3}"/>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A555042-AD64-D345-B319-4771AE1EEE9E}"/>
              </a:ext>
            </a:extLst>
          </p:cNvPr>
          <p:cNvPicPr>
            <a:picLocks noChangeAspect="1"/>
          </p:cNvPicPr>
          <p:nvPr/>
        </p:nvPicPr>
        <p:blipFill>
          <a:blip r:embed="rId2"/>
          <a:stretch>
            <a:fillRect/>
          </a:stretch>
        </p:blipFill>
        <p:spPr>
          <a:xfrm>
            <a:off x="2112682" y="1227792"/>
            <a:ext cx="8128000" cy="5397500"/>
          </a:xfrm>
          <a:prstGeom prst="rect">
            <a:avLst/>
          </a:prstGeom>
        </p:spPr>
      </p:pic>
    </p:spTree>
    <p:extLst>
      <p:ext uri="{BB962C8B-B14F-4D97-AF65-F5344CB8AC3E}">
        <p14:creationId xmlns:p14="http://schemas.microsoft.com/office/powerpoint/2010/main" val="1320291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6B9A-4A5C-0D4B-A0DD-F97598EFB63C}"/>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7A7D89F8-3131-FB44-B96A-DC32A3782E9E}"/>
              </a:ext>
            </a:extLst>
          </p:cNvPr>
          <p:cNvPicPr>
            <a:picLocks noChangeAspect="1"/>
          </p:cNvPicPr>
          <p:nvPr/>
        </p:nvPicPr>
        <p:blipFill>
          <a:blip r:embed="rId2"/>
          <a:stretch>
            <a:fillRect/>
          </a:stretch>
        </p:blipFill>
        <p:spPr>
          <a:xfrm>
            <a:off x="2032000" y="730250"/>
            <a:ext cx="8128000" cy="5397500"/>
          </a:xfrm>
          <a:prstGeom prst="rect">
            <a:avLst/>
          </a:prstGeom>
        </p:spPr>
      </p:pic>
    </p:spTree>
    <p:extLst>
      <p:ext uri="{BB962C8B-B14F-4D97-AF65-F5344CB8AC3E}">
        <p14:creationId xmlns:p14="http://schemas.microsoft.com/office/powerpoint/2010/main" val="232718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EED0-E8E3-C540-8D7A-906E917997EB}"/>
              </a:ext>
            </a:extLst>
          </p:cNvPr>
          <p:cNvSpPr>
            <a:spLocks noGrp="1"/>
          </p:cNvSpPr>
          <p:nvPr>
            <p:ph type="title"/>
          </p:nvPr>
        </p:nvSpPr>
        <p:spPr>
          <a:xfrm>
            <a:off x="304800" y="365126"/>
            <a:ext cx="9535886" cy="1039132"/>
          </a:xfrm>
        </p:spPr>
        <p:txBody>
          <a:bodyPr/>
          <a:lstStyle/>
          <a:p>
            <a:r>
              <a:rPr lang="en-US" b="1" dirty="0"/>
              <a:t>Furnace Creek Inn – 1933-2018 – View SE</a:t>
            </a:r>
          </a:p>
        </p:txBody>
      </p:sp>
      <p:pic>
        <p:nvPicPr>
          <p:cNvPr id="4" name="Picture 3">
            <a:extLst>
              <a:ext uri="{FF2B5EF4-FFF2-40B4-BE49-F238E27FC236}">
                <a16:creationId xmlns:a16="http://schemas.microsoft.com/office/drawing/2014/main" id="{EE533236-12B4-1F4A-AE4E-9253649FD41A}"/>
              </a:ext>
            </a:extLst>
          </p:cNvPr>
          <p:cNvPicPr>
            <a:picLocks noChangeAspect="1"/>
          </p:cNvPicPr>
          <p:nvPr/>
        </p:nvPicPr>
        <p:blipFill>
          <a:blip r:embed="rId3"/>
          <a:stretch>
            <a:fillRect/>
          </a:stretch>
        </p:blipFill>
        <p:spPr>
          <a:xfrm>
            <a:off x="6191497" y="1948543"/>
            <a:ext cx="5745181" cy="3788229"/>
          </a:xfrm>
          <a:prstGeom prst="rect">
            <a:avLst/>
          </a:prstGeom>
          <a:ln>
            <a:solidFill>
              <a:schemeClr val="accent1"/>
            </a:solidFill>
          </a:ln>
        </p:spPr>
      </p:pic>
      <p:sp>
        <p:nvSpPr>
          <p:cNvPr id="3" name="TextBox 2">
            <a:extLst>
              <a:ext uri="{FF2B5EF4-FFF2-40B4-BE49-F238E27FC236}">
                <a16:creationId xmlns:a16="http://schemas.microsoft.com/office/drawing/2014/main" id="{8F23F64F-EAA7-1343-8510-8D142290462C}"/>
              </a:ext>
            </a:extLst>
          </p:cNvPr>
          <p:cNvSpPr txBox="1"/>
          <p:nvPr/>
        </p:nvSpPr>
        <p:spPr>
          <a:xfrm>
            <a:off x="2728686" y="5892800"/>
            <a:ext cx="806631" cy="461665"/>
          </a:xfrm>
          <a:prstGeom prst="rect">
            <a:avLst/>
          </a:prstGeom>
          <a:noFill/>
        </p:spPr>
        <p:txBody>
          <a:bodyPr wrap="none" rtlCol="0">
            <a:spAutoFit/>
          </a:bodyPr>
          <a:lstStyle/>
          <a:p>
            <a:r>
              <a:rPr lang="en-US" sz="2400" b="1" dirty="0"/>
              <a:t>1933</a:t>
            </a:r>
          </a:p>
        </p:txBody>
      </p:sp>
      <p:sp>
        <p:nvSpPr>
          <p:cNvPr id="6" name="TextBox 5">
            <a:extLst>
              <a:ext uri="{FF2B5EF4-FFF2-40B4-BE49-F238E27FC236}">
                <a16:creationId xmlns:a16="http://schemas.microsoft.com/office/drawing/2014/main" id="{DF5131AD-DC2A-DF41-859C-14AD77EA1A31}"/>
              </a:ext>
            </a:extLst>
          </p:cNvPr>
          <p:cNvSpPr txBox="1"/>
          <p:nvPr/>
        </p:nvSpPr>
        <p:spPr>
          <a:xfrm>
            <a:off x="8955314" y="5820229"/>
            <a:ext cx="914400" cy="461665"/>
          </a:xfrm>
          <a:prstGeom prst="rect">
            <a:avLst/>
          </a:prstGeom>
          <a:noFill/>
        </p:spPr>
        <p:txBody>
          <a:bodyPr wrap="square" rtlCol="0">
            <a:spAutoFit/>
          </a:bodyPr>
          <a:lstStyle/>
          <a:p>
            <a:r>
              <a:rPr lang="en-US" sz="2400" b="1" dirty="0"/>
              <a:t>2018</a:t>
            </a:r>
          </a:p>
        </p:txBody>
      </p:sp>
      <p:pic>
        <p:nvPicPr>
          <p:cNvPr id="8" name="Picture 7">
            <a:extLst>
              <a:ext uri="{FF2B5EF4-FFF2-40B4-BE49-F238E27FC236}">
                <a16:creationId xmlns:a16="http://schemas.microsoft.com/office/drawing/2014/main" id="{994CE131-55DB-BA4F-8292-42C393C386CF}"/>
              </a:ext>
            </a:extLst>
          </p:cNvPr>
          <p:cNvPicPr>
            <a:picLocks noChangeAspect="1"/>
          </p:cNvPicPr>
          <p:nvPr/>
        </p:nvPicPr>
        <p:blipFill rotWithShape="1">
          <a:blip r:embed="rId4"/>
          <a:srcRect b="8682"/>
          <a:stretch/>
        </p:blipFill>
        <p:spPr>
          <a:xfrm>
            <a:off x="342579" y="1951280"/>
            <a:ext cx="5601021" cy="3804061"/>
          </a:xfrm>
          <a:prstGeom prst="rect">
            <a:avLst/>
          </a:prstGeom>
          <a:ln>
            <a:solidFill>
              <a:schemeClr val="accent1"/>
            </a:solidFill>
          </a:ln>
        </p:spPr>
      </p:pic>
    </p:spTree>
    <p:extLst>
      <p:ext uri="{BB962C8B-B14F-4D97-AF65-F5344CB8AC3E}">
        <p14:creationId xmlns:p14="http://schemas.microsoft.com/office/powerpoint/2010/main" val="328768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36CD-DCE8-5948-8084-45352C257676}"/>
              </a:ext>
            </a:extLst>
          </p:cNvPr>
          <p:cNvSpPr>
            <a:spLocks noGrp="1"/>
          </p:cNvSpPr>
          <p:nvPr>
            <p:ph type="title"/>
          </p:nvPr>
        </p:nvSpPr>
        <p:spPr>
          <a:xfrm>
            <a:off x="1447800" y="124861"/>
            <a:ext cx="10515600" cy="542925"/>
          </a:xfrm>
        </p:spPr>
        <p:txBody>
          <a:bodyPr>
            <a:normAutofit fontScale="90000"/>
          </a:bodyPr>
          <a:lstStyle/>
          <a:p>
            <a:r>
              <a:rPr lang="en-US" b="1" dirty="0"/>
              <a:t>Current Layout of the Oasis at Death Valley</a:t>
            </a:r>
          </a:p>
        </p:txBody>
      </p:sp>
      <p:pic>
        <p:nvPicPr>
          <p:cNvPr id="4" name="Picture 3">
            <a:extLst>
              <a:ext uri="{FF2B5EF4-FFF2-40B4-BE49-F238E27FC236}">
                <a16:creationId xmlns:a16="http://schemas.microsoft.com/office/drawing/2014/main" id="{3684CE85-CDAB-7849-AFFD-494529D8D995}"/>
              </a:ext>
            </a:extLst>
          </p:cNvPr>
          <p:cNvPicPr>
            <a:picLocks noChangeAspect="1"/>
          </p:cNvPicPr>
          <p:nvPr/>
        </p:nvPicPr>
        <p:blipFill>
          <a:blip r:embed="rId3"/>
          <a:stretch>
            <a:fillRect/>
          </a:stretch>
        </p:blipFill>
        <p:spPr>
          <a:xfrm>
            <a:off x="293859" y="929377"/>
            <a:ext cx="11633098" cy="5652959"/>
          </a:xfrm>
          <a:prstGeom prst="rect">
            <a:avLst/>
          </a:prstGeom>
          <a:ln>
            <a:solidFill>
              <a:schemeClr val="accent1"/>
            </a:solidFill>
          </a:ln>
        </p:spPr>
      </p:pic>
    </p:spTree>
    <p:extLst>
      <p:ext uri="{BB962C8B-B14F-4D97-AF65-F5344CB8AC3E}">
        <p14:creationId xmlns:p14="http://schemas.microsoft.com/office/powerpoint/2010/main" val="34098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1D15-2C90-674E-B2CD-4DFD7D8CC7C1}"/>
              </a:ext>
            </a:extLst>
          </p:cNvPr>
          <p:cNvSpPr>
            <a:spLocks noGrp="1"/>
          </p:cNvSpPr>
          <p:nvPr>
            <p:ph type="title"/>
          </p:nvPr>
        </p:nvSpPr>
        <p:spPr>
          <a:xfrm>
            <a:off x="702754" y="0"/>
            <a:ext cx="5976342" cy="791322"/>
          </a:xfrm>
        </p:spPr>
        <p:txBody>
          <a:bodyPr/>
          <a:lstStyle/>
          <a:p>
            <a:r>
              <a:rPr lang="en-US" dirty="0"/>
              <a:t>Inn Facilities at Flood Risk</a:t>
            </a:r>
          </a:p>
        </p:txBody>
      </p:sp>
      <p:pic>
        <p:nvPicPr>
          <p:cNvPr id="4" name="Picture 3">
            <a:extLst>
              <a:ext uri="{FF2B5EF4-FFF2-40B4-BE49-F238E27FC236}">
                <a16:creationId xmlns:a16="http://schemas.microsoft.com/office/drawing/2014/main" id="{60F19EDD-B7D3-C44F-8CF1-262AB996E0B4}"/>
              </a:ext>
            </a:extLst>
          </p:cNvPr>
          <p:cNvPicPr>
            <a:picLocks noChangeAspect="1"/>
          </p:cNvPicPr>
          <p:nvPr/>
        </p:nvPicPr>
        <p:blipFill>
          <a:blip r:embed="rId3"/>
          <a:stretch>
            <a:fillRect/>
          </a:stretch>
        </p:blipFill>
        <p:spPr>
          <a:xfrm>
            <a:off x="1521465" y="821634"/>
            <a:ext cx="9473946" cy="5699605"/>
          </a:xfrm>
          <a:prstGeom prst="rect">
            <a:avLst/>
          </a:prstGeom>
          <a:ln>
            <a:solidFill>
              <a:schemeClr val="accent1"/>
            </a:solidFill>
          </a:ln>
        </p:spPr>
      </p:pic>
    </p:spTree>
    <p:extLst>
      <p:ext uri="{BB962C8B-B14F-4D97-AF65-F5344CB8AC3E}">
        <p14:creationId xmlns:p14="http://schemas.microsoft.com/office/powerpoint/2010/main" val="380384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7F0E-9E15-F940-93D7-A2E4C13C6DA9}"/>
              </a:ext>
            </a:extLst>
          </p:cNvPr>
          <p:cNvSpPr>
            <a:spLocks noGrp="1"/>
          </p:cNvSpPr>
          <p:nvPr>
            <p:ph type="title"/>
          </p:nvPr>
        </p:nvSpPr>
        <p:spPr>
          <a:xfrm>
            <a:off x="7032812" y="147919"/>
            <a:ext cx="4854388" cy="2151528"/>
          </a:xfrm>
        </p:spPr>
        <p:txBody>
          <a:bodyPr>
            <a:normAutofit/>
          </a:bodyPr>
          <a:lstStyle/>
          <a:p>
            <a:r>
              <a:rPr lang="en-US" dirty="0"/>
              <a:t>Flood Diversion Wall on Furnace Creek Fan</a:t>
            </a:r>
          </a:p>
        </p:txBody>
      </p:sp>
      <p:pic>
        <p:nvPicPr>
          <p:cNvPr id="4" name="Picture 3">
            <a:extLst>
              <a:ext uri="{FF2B5EF4-FFF2-40B4-BE49-F238E27FC236}">
                <a16:creationId xmlns:a16="http://schemas.microsoft.com/office/drawing/2014/main" id="{1BB256FA-F6AB-EA4E-90CD-2F9552DAC743}"/>
              </a:ext>
            </a:extLst>
          </p:cNvPr>
          <p:cNvPicPr>
            <a:picLocks noChangeAspect="1"/>
          </p:cNvPicPr>
          <p:nvPr/>
        </p:nvPicPr>
        <p:blipFill>
          <a:blip r:embed="rId3"/>
          <a:stretch>
            <a:fillRect/>
          </a:stretch>
        </p:blipFill>
        <p:spPr>
          <a:xfrm>
            <a:off x="336175" y="352986"/>
            <a:ext cx="6481484" cy="3645835"/>
          </a:xfrm>
          <a:prstGeom prst="rect">
            <a:avLst/>
          </a:prstGeom>
          <a:ln>
            <a:solidFill>
              <a:schemeClr val="accent1"/>
            </a:solidFill>
          </a:ln>
        </p:spPr>
      </p:pic>
      <p:pic>
        <p:nvPicPr>
          <p:cNvPr id="6" name="Picture 5">
            <a:extLst>
              <a:ext uri="{FF2B5EF4-FFF2-40B4-BE49-F238E27FC236}">
                <a16:creationId xmlns:a16="http://schemas.microsoft.com/office/drawing/2014/main" id="{5F6BDCC1-AA56-2941-A6FC-8263D073A59F}"/>
              </a:ext>
            </a:extLst>
          </p:cNvPr>
          <p:cNvPicPr>
            <a:picLocks noChangeAspect="1"/>
          </p:cNvPicPr>
          <p:nvPr/>
        </p:nvPicPr>
        <p:blipFill>
          <a:blip r:embed="rId4"/>
          <a:stretch>
            <a:fillRect/>
          </a:stretch>
        </p:blipFill>
        <p:spPr>
          <a:xfrm>
            <a:off x="4812552" y="2528046"/>
            <a:ext cx="7123954" cy="4007224"/>
          </a:xfrm>
          <a:prstGeom prst="rect">
            <a:avLst/>
          </a:prstGeom>
          <a:ln>
            <a:solidFill>
              <a:schemeClr val="accent1"/>
            </a:solidFill>
          </a:ln>
        </p:spPr>
      </p:pic>
    </p:spTree>
    <p:extLst>
      <p:ext uri="{BB962C8B-B14F-4D97-AF65-F5344CB8AC3E}">
        <p14:creationId xmlns:p14="http://schemas.microsoft.com/office/powerpoint/2010/main" val="2675388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48104-538D-5045-8F23-C904CE33F73D}"/>
              </a:ext>
            </a:extLst>
          </p:cNvPr>
          <p:cNvSpPr>
            <a:spLocks noGrp="1"/>
          </p:cNvSpPr>
          <p:nvPr>
            <p:ph type="title"/>
          </p:nvPr>
        </p:nvSpPr>
        <p:spPr>
          <a:xfrm>
            <a:off x="6902823" y="2314949"/>
            <a:ext cx="5078506" cy="1369545"/>
          </a:xfrm>
        </p:spPr>
        <p:txBody>
          <a:bodyPr>
            <a:normAutofit fontScale="90000"/>
          </a:bodyPr>
          <a:lstStyle/>
          <a:p>
            <a:r>
              <a:rPr lang="en-US" b="1" dirty="0"/>
              <a:t>Map of Diversion area in the Black Mountains </a:t>
            </a:r>
          </a:p>
        </p:txBody>
      </p:sp>
      <p:pic>
        <p:nvPicPr>
          <p:cNvPr id="5" name="Picture 4">
            <a:extLst>
              <a:ext uri="{FF2B5EF4-FFF2-40B4-BE49-F238E27FC236}">
                <a16:creationId xmlns:a16="http://schemas.microsoft.com/office/drawing/2014/main" id="{399413EF-B893-BE43-8969-A3D66890399F}"/>
              </a:ext>
            </a:extLst>
          </p:cNvPr>
          <p:cNvPicPr>
            <a:picLocks noChangeAspect="1"/>
          </p:cNvPicPr>
          <p:nvPr/>
        </p:nvPicPr>
        <p:blipFill>
          <a:blip r:embed="rId3"/>
          <a:stretch>
            <a:fillRect/>
          </a:stretch>
        </p:blipFill>
        <p:spPr>
          <a:xfrm>
            <a:off x="515285" y="148308"/>
            <a:ext cx="6149975" cy="6562142"/>
          </a:xfrm>
          <a:prstGeom prst="rect">
            <a:avLst/>
          </a:prstGeom>
          <a:ln>
            <a:solidFill>
              <a:schemeClr val="accent1"/>
            </a:solidFill>
          </a:ln>
        </p:spPr>
      </p:pic>
    </p:spTree>
    <p:extLst>
      <p:ext uri="{BB962C8B-B14F-4D97-AF65-F5344CB8AC3E}">
        <p14:creationId xmlns:p14="http://schemas.microsoft.com/office/powerpoint/2010/main" val="2982995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493B-1336-274A-8FBF-43260A028E81}"/>
              </a:ext>
            </a:extLst>
          </p:cNvPr>
          <p:cNvSpPr>
            <a:spLocks noGrp="1"/>
          </p:cNvSpPr>
          <p:nvPr>
            <p:ph type="title"/>
          </p:nvPr>
        </p:nvSpPr>
        <p:spPr>
          <a:xfrm>
            <a:off x="1" y="2697508"/>
            <a:ext cx="2637182" cy="1317901"/>
          </a:xfrm>
        </p:spPr>
        <p:txBody>
          <a:bodyPr>
            <a:normAutofit fontScale="90000"/>
          </a:bodyPr>
          <a:lstStyle/>
          <a:p>
            <a:pPr algn="ctr"/>
            <a:r>
              <a:rPr lang="en-US" b="1" dirty="0"/>
              <a:t>Diversion Berm</a:t>
            </a:r>
            <a:br>
              <a:rPr lang="en-US" b="1" dirty="0"/>
            </a:br>
            <a:r>
              <a:rPr lang="en-US" b="1" dirty="0"/>
              <a:t>1948</a:t>
            </a:r>
          </a:p>
        </p:txBody>
      </p:sp>
      <p:pic>
        <p:nvPicPr>
          <p:cNvPr id="4" name="Picture 3">
            <a:extLst>
              <a:ext uri="{FF2B5EF4-FFF2-40B4-BE49-F238E27FC236}">
                <a16:creationId xmlns:a16="http://schemas.microsoft.com/office/drawing/2014/main" id="{7DB10967-0DDA-1242-9A7D-642AD3D50E8A}"/>
              </a:ext>
            </a:extLst>
          </p:cNvPr>
          <p:cNvPicPr>
            <a:picLocks noChangeAspect="1"/>
          </p:cNvPicPr>
          <p:nvPr/>
        </p:nvPicPr>
        <p:blipFill>
          <a:blip r:embed="rId3"/>
          <a:stretch>
            <a:fillRect/>
          </a:stretch>
        </p:blipFill>
        <p:spPr>
          <a:xfrm>
            <a:off x="2557670" y="219997"/>
            <a:ext cx="9280028" cy="6264019"/>
          </a:xfrm>
          <a:prstGeom prst="rect">
            <a:avLst/>
          </a:prstGeom>
          <a:ln>
            <a:solidFill>
              <a:schemeClr val="accent1"/>
            </a:solidFill>
          </a:ln>
        </p:spPr>
      </p:pic>
    </p:spTree>
    <p:extLst>
      <p:ext uri="{BB962C8B-B14F-4D97-AF65-F5344CB8AC3E}">
        <p14:creationId xmlns:p14="http://schemas.microsoft.com/office/powerpoint/2010/main" val="105815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88AD-7A6F-BC41-8498-71D6079C12E4}"/>
              </a:ext>
            </a:extLst>
          </p:cNvPr>
          <p:cNvSpPr>
            <a:spLocks noGrp="1"/>
          </p:cNvSpPr>
          <p:nvPr>
            <p:ph type="title"/>
          </p:nvPr>
        </p:nvSpPr>
        <p:spPr>
          <a:xfrm>
            <a:off x="266700" y="188913"/>
            <a:ext cx="7745186" cy="763588"/>
          </a:xfrm>
        </p:spPr>
        <p:txBody>
          <a:bodyPr/>
          <a:lstStyle/>
          <a:p>
            <a:r>
              <a:rPr lang="en-US" b="1" dirty="0"/>
              <a:t>Previous Studies of the Diversion</a:t>
            </a:r>
          </a:p>
        </p:txBody>
      </p:sp>
      <p:sp>
        <p:nvSpPr>
          <p:cNvPr id="3" name="TextBox 2">
            <a:extLst>
              <a:ext uri="{FF2B5EF4-FFF2-40B4-BE49-F238E27FC236}">
                <a16:creationId xmlns:a16="http://schemas.microsoft.com/office/drawing/2014/main" id="{7CB16485-3AA2-3E42-88BD-9DB18153B2AF}"/>
              </a:ext>
            </a:extLst>
          </p:cNvPr>
          <p:cNvSpPr txBox="1"/>
          <p:nvPr/>
        </p:nvSpPr>
        <p:spPr>
          <a:xfrm>
            <a:off x="8292856" y="1225689"/>
            <a:ext cx="3899144" cy="5632311"/>
          </a:xfrm>
          <a:prstGeom prst="rect">
            <a:avLst/>
          </a:prstGeom>
          <a:noFill/>
        </p:spPr>
        <p:txBody>
          <a:bodyPr wrap="none" rtlCol="0">
            <a:spAutoFit/>
          </a:bodyPr>
          <a:lstStyle/>
          <a:p>
            <a:r>
              <a:rPr lang="en-US" sz="2800" dirty="0"/>
              <a:t>Troxel, 1974</a:t>
            </a:r>
          </a:p>
          <a:p>
            <a:r>
              <a:rPr lang="en-US" sz="2800" dirty="0"/>
              <a:t>   Significance</a:t>
            </a:r>
          </a:p>
          <a:p>
            <a:endParaRPr lang="en-US" sz="2800" dirty="0"/>
          </a:p>
          <a:p>
            <a:r>
              <a:rPr lang="en-US" sz="2800" dirty="0"/>
              <a:t>Dzurisin, 1975</a:t>
            </a:r>
          </a:p>
          <a:p>
            <a:r>
              <a:rPr lang="en-US" sz="2800" dirty="0"/>
              <a:t>    Slope data</a:t>
            </a:r>
          </a:p>
          <a:p>
            <a:endParaRPr lang="en-US" sz="2800" dirty="0"/>
          </a:p>
          <a:p>
            <a:r>
              <a:rPr lang="en-US" sz="2800" dirty="0"/>
              <a:t>Crippen, 1979</a:t>
            </a:r>
          </a:p>
          <a:p>
            <a:r>
              <a:rPr lang="en-US" sz="2800" dirty="0"/>
              <a:t>    Potential flood damage</a:t>
            </a:r>
          </a:p>
          <a:p>
            <a:endParaRPr lang="en-US" sz="2800" dirty="0"/>
          </a:p>
          <a:p>
            <a:r>
              <a:rPr lang="en-US" sz="2800" dirty="0"/>
              <a:t>Snyder &amp; Kammer, 2008</a:t>
            </a:r>
          </a:p>
          <a:p>
            <a:r>
              <a:rPr lang="en-US" sz="2800" dirty="0"/>
              <a:t>     Update</a:t>
            </a:r>
          </a:p>
          <a:p>
            <a:endParaRPr lang="en-US" sz="2800" dirty="0"/>
          </a:p>
          <a:p>
            <a:r>
              <a:rPr lang="en-US" sz="2400" dirty="0"/>
              <a:t>     </a:t>
            </a:r>
          </a:p>
        </p:txBody>
      </p:sp>
      <p:pic>
        <p:nvPicPr>
          <p:cNvPr id="5" name="Picture 4">
            <a:extLst>
              <a:ext uri="{FF2B5EF4-FFF2-40B4-BE49-F238E27FC236}">
                <a16:creationId xmlns:a16="http://schemas.microsoft.com/office/drawing/2014/main" id="{D476B5C9-E168-334E-A9E7-EC11F146F027}"/>
              </a:ext>
            </a:extLst>
          </p:cNvPr>
          <p:cNvPicPr>
            <a:picLocks noChangeAspect="1"/>
          </p:cNvPicPr>
          <p:nvPr/>
        </p:nvPicPr>
        <p:blipFill>
          <a:blip r:embed="rId3"/>
          <a:stretch>
            <a:fillRect/>
          </a:stretch>
        </p:blipFill>
        <p:spPr>
          <a:xfrm>
            <a:off x="420688" y="1271588"/>
            <a:ext cx="7620654" cy="5075446"/>
          </a:xfrm>
          <a:prstGeom prst="rect">
            <a:avLst/>
          </a:prstGeom>
          <a:ln>
            <a:solidFill>
              <a:schemeClr val="accent1"/>
            </a:solidFill>
          </a:ln>
        </p:spPr>
      </p:pic>
    </p:spTree>
    <p:extLst>
      <p:ext uri="{BB962C8B-B14F-4D97-AF65-F5344CB8AC3E}">
        <p14:creationId xmlns:p14="http://schemas.microsoft.com/office/powerpoint/2010/main" val="745065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1209</TotalTime>
  <Words>1668</Words>
  <Application>Microsoft Macintosh PowerPoint</Application>
  <PresentationFormat>Widescreen</PresentationFormat>
  <Paragraphs>102</Paragraphs>
  <Slides>26</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Eighty Years of Erosion and Damage Caused by Diversion of Furnace Creek Wash into Gower Gulch, Death Valley, California </vt:lpstr>
      <vt:lpstr>Furnace Creek Inn - 1933</vt:lpstr>
      <vt:lpstr>Furnace Creek Inn – 1933-2018 – View SE</vt:lpstr>
      <vt:lpstr>Current Layout of the Oasis at Death Valley</vt:lpstr>
      <vt:lpstr>Inn Facilities at Flood Risk</vt:lpstr>
      <vt:lpstr>Flood Diversion Wall on Furnace Creek Fan</vt:lpstr>
      <vt:lpstr>Map of Diversion area in the Black Mountains </vt:lpstr>
      <vt:lpstr>Diversion Berm 1948</vt:lpstr>
      <vt:lpstr>Previous Studies of the Diversion</vt:lpstr>
      <vt:lpstr>Present Day Aerial View of the Diversion</vt:lpstr>
      <vt:lpstr>45 Years of Erosion at Gower Gulch Head</vt:lpstr>
      <vt:lpstr>Gulch-head Erosion 2003 - 2022 </vt:lpstr>
      <vt:lpstr>80 Years of Lowering of Furnace Creek Wash</vt:lpstr>
      <vt:lpstr>Road Damage at the Diversion</vt:lpstr>
      <vt:lpstr>2004 Flood Damage at Zabriskie Parking Lot</vt:lpstr>
      <vt:lpstr>Diversion Facts     • Furnace Creek Wash drains 440 sq. km., 88% larger than    Gower Gulch drainage area    • Gower Gulch drained 5 sq. km. prior to diversion            Sediment initially consisted of silt and lesser basalt    cobbles. Gulch channel now carries Furnace Creek    Wash rock types. Some floods estimated to be    10,000 cfs      • Gower Gulch would have eventually captured Furnace Creek Wash naturally by headward erosion into the Wash or by aggradation of the Wash.      </vt:lpstr>
      <vt:lpstr>Course of Gower Gulch</vt:lpstr>
      <vt:lpstr>Fan head Channels on Gower Gulch Fan</vt:lpstr>
      <vt:lpstr>Gower Fan-head  Channel</vt:lpstr>
      <vt:lpstr>Topographic Profile across Three Alluvial Fans</vt:lpstr>
      <vt:lpstr>Summary</vt:lpstr>
      <vt:lpstr>Read More About the Diversion and many other Death Valley and Eastern California Topics</vt:lpstr>
      <vt:lpstr>PowerPoint Presentation</vt:lpstr>
      <vt:lpstr>45 Years of Erosion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Eighty Years of Erosion and Damage  Caused by Diversion of Furnace Creek Wash  into Gower Gulch, Death Valley, California Arthur Sylvester and Allen Glazner</dc:title>
  <dc:creator>Microsoft Office User</dc:creator>
  <cp:lastModifiedBy>Microsoft Office User</cp:lastModifiedBy>
  <cp:revision>116</cp:revision>
  <dcterms:created xsi:type="dcterms:W3CDTF">2022-02-02T02:53:30Z</dcterms:created>
  <dcterms:modified xsi:type="dcterms:W3CDTF">2022-03-18T15:18:23Z</dcterms:modified>
</cp:coreProperties>
</file>