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11" r:id="rId3"/>
    <p:sldId id="333" r:id="rId4"/>
    <p:sldId id="340" r:id="rId5"/>
    <p:sldId id="310" r:id="rId6"/>
    <p:sldId id="334" r:id="rId7"/>
    <p:sldId id="335" r:id="rId8"/>
    <p:sldId id="301" r:id="rId9"/>
    <p:sldId id="299" r:id="rId10"/>
    <p:sldId id="315" r:id="rId11"/>
    <p:sldId id="320" r:id="rId12"/>
    <p:sldId id="317" r:id="rId13"/>
    <p:sldId id="316" r:id="rId14"/>
    <p:sldId id="322" r:id="rId15"/>
    <p:sldId id="288" r:id="rId16"/>
    <p:sldId id="289" r:id="rId17"/>
    <p:sldId id="290" r:id="rId18"/>
    <p:sldId id="269" r:id="rId19"/>
    <p:sldId id="260" r:id="rId20"/>
    <p:sldId id="291" r:id="rId21"/>
    <p:sldId id="270" r:id="rId22"/>
    <p:sldId id="278" r:id="rId23"/>
    <p:sldId id="274" r:id="rId24"/>
    <p:sldId id="319" r:id="rId25"/>
    <p:sldId id="284" r:id="rId26"/>
    <p:sldId id="279" r:id="rId27"/>
    <p:sldId id="281" r:id="rId28"/>
    <p:sldId id="308" r:id="rId29"/>
    <p:sldId id="323" r:id="rId30"/>
    <p:sldId id="326" r:id="rId31"/>
    <p:sldId id="330" r:id="rId32"/>
    <p:sldId id="313" r:id="rId33"/>
    <p:sldId id="314" r:id="rId34"/>
    <p:sldId id="268" r:id="rId35"/>
    <p:sldId id="265" r:id="rId36"/>
    <p:sldId id="304" r:id="rId37"/>
    <p:sldId id="296" r:id="rId38"/>
    <p:sldId id="324" r:id="rId39"/>
    <p:sldId id="297" r:id="rId40"/>
    <p:sldId id="328" r:id="rId41"/>
    <p:sldId id="331" r:id="rId42"/>
    <p:sldId id="336" r:id="rId43"/>
    <p:sldId id="321" r:id="rId44"/>
    <p:sldId id="302" r:id="rId45"/>
    <p:sldId id="312" r:id="rId46"/>
    <p:sldId id="33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account" initials="Ma" lastIdx="1" clrIdx="0">
    <p:extLst>
      <p:ext uri="{19B8F6BF-5375-455C-9EA6-DF929625EA0E}">
        <p15:presenceInfo xmlns:p15="http://schemas.microsoft.com/office/powerpoint/2012/main" userId="08b41d8b0bd4a4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4A40-F0D1-424C-9174-D969C6FD6241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37FC-F95A-4288-82A8-DE26B03A0A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098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4A40-F0D1-424C-9174-D969C6FD6241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37FC-F95A-4288-82A8-DE26B03A0A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296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4A40-F0D1-424C-9174-D969C6FD6241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37FC-F95A-4288-82A8-DE26B03A0A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62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4A40-F0D1-424C-9174-D969C6FD6241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37FC-F95A-4288-82A8-DE26B03A0A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698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4A40-F0D1-424C-9174-D969C6FD6241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37FC-F95A-4288-82A8-DE26B03A0A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0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4A40-F0D1-424C-9174-D969C6FD6241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37FC-F95A-4288-82A8-DE26B03A0A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897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4A40-F0D1-424C-9174-D969C6FD6241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37FC-F95A-4288-82A8-DE26B03A0A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042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4A40-F0D1-424C-9174-D969C6FD6241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37FC-F95A-4288-82A8-DE26B03A0A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979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4A40-F0D1-424C-9174-D969C6FD6241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37FC-F95A-4288-82A8-DE26B03A0A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30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4A40-F0D1-424C-9174-D969C6FD6241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37FC-F95A-4288-82A8-DE26B03A0A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57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4A40-F0D1-424C-9174-D969C6FD6241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37FC-F95A-4288-82A8-DE26B03A0A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82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34A40-F0D1-424C-9174-D969C6FD6241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037FC-F95A-4288-82A8-DE26B03A0A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98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Coastal </a:t>
            </a:r>
            <a:r>
              <a:rPr lang="en-US" sz="6000" dirty="0" smtClean="0"/>
              <a:t>Management</a:t>
            </a:r>
            <a:r>
              <a:rPr lang="en-US" dirty="0" smtClean="0"/>
              <a:t> Response to Superstorm Sandy (2012), Rockaway Beach Queens,</a:t>
            </a:r>
            <a:br>
              <a:rPr lang="en-US" dirty="0" smtClean="0"/>
            </a:br>
            <a:r>
              <a:rPr lang="en-US" dirty="0" smtClean="0"/>
              <a:t> New York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4000" y="473159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sz="5400" dirty="0" smtClean="0"/>
              <a:t>Samuel Epstein </a:t>
            </a:r>
          </a:p>
          <a:p>
            <a:r>
              <a:rPr lang="en-US" sz="5400" dirty="0" smtClean="0"/>
              <a:t>Peggy Epstein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6997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7577"/>
            <a:ext cx="10712824" cy="2017058"/>
          </a:xfrm>
        </p:spPr>
        <p:txBody>
          <a:bodyPr>
            <a:normAutofit/>
          </a:bodyPr>
          <a:lstStyle/>
          <a:p>
            <a:r>
              <a:rPr lang="en-US" dirty="0" smtClean="0"/>
              <a:t>	Sea Level Versus Time: Young Dryas. 	Melting Versus Current Relative 		Stabilization</a:t>
            </a:r>
            <a:endParaRPr lang="en-US" dirty="0"/>
          </a:p>
        </p:txBody>
      </p:sp>
      <p:pic>
        <p:nvPicPr>
          <p:cNvPr id="1026" name="Picture 2" descr="See the sourc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24" y="2257986"/>
            <a:ext cx="3810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3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 Bar Cross-section South Shore Long Island Built on Glacial Outwash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1531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Rockaway Peninsula Queens NY: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 100 Year Flood Zone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26" y="1616260"/>
            <a:ext cx="4382698" cy="4351338"/>
          </a:xfrm>
        </p:spPr>
      </p:pic>
    </p:spTree>
    <p:extLst>
      <p:ext uri="{BB962C8B-B14F-4D97-AF65-F5344CB8AC3E}">
        <p14:creationId xmlns:p14="http://schemas.microsoft.com/office/powerpoint/2010/main" val="406823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695" y="51308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 Level Change Measurements and Predictions 1900-2050: NYC-Bloomberg Climate Study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948" y="2398588"/>
            <a:ext cx="10515600" cy="4351338"/>
          </a:xfrm>
        </p:spPr>
        <p:txBody>
          <a:bodyPr/>
          <a:lstStyle/>
          <a:p>
            <a:r>
              <a:rPr lang="en-US" dirty="0" smtClean="0"/>
              <a:t>Overall increase in strength and number( category 4-5)in North Atlantic since early 1980’s</a:t>
            </a:r>
          </a:p>
          <a:p>
            <a:r>
              <a:rPr lang="en-US" dirty="0" smtClean="0"/>
              <a:t>25</a:t>
            </a:r>
            <a:r>
              <a:rPr lang="en-US" baseline="30000" dirty="0" smtClean="0"/>
              <a:t>th</a:t>
            </a:r>
            <a:r>
              <a:rPr lang="en-US" dirty="0" smtClean="0"/>
              <a:t> to 75th chance probability of 100 year storm surge flood heights 15-15.7’’at the Battery of 1 percent probability 100 year flood </a:t>
            </a:r>
          </a:p>
          <a:p>
            <a:r>
              <a:rPr lang="en-US" dirty="0" smtClean="0"/>
              <a:t> Historic Super Storm Sandy demonstrated  Long Island Coastal Tidal surge average 9.5’, and  14.5’ at the Battery  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0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Eustatic Quantification Sea Level Historical Geological Measurements –In Range Current Sea Level Absolute Rises ( Epstein 2007)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Sea Level rates of change masked by the multivariate effects of 1)tectonic plate motion 2)variations in sedimentary processes 3)diagenetic changes and 4) subsidence, on the resultant rock record</a:t>
            </a:r>
          </a:p>
          <a:p>
            <a:r>
              <a:rPr lang="en-US" dirty="0" smtClean="0"/>
              <a:t>Carbonate reef buildups are sensitive to sea level due the aggradation in the photic zone and is a good overall indicator</a:t>
            </a:r>
          </a:p>
          <a:p>
            <a:r>
              <a:rPr lang="en-US" dirty="0" smtClean="0"/>
              <a:t>Carbonate cores taken in the Bahamas and Florida are good sea level indicators</a:t>
            </a:r>
          </a:p>
          <a:p>
            <a:r>
              <a:rPr lang="en-US" dirty="0" smtClean="0"/>
              <a:t>10 to 30 cm/100yr or 4 to12 inches/100yr in a slow-subsidence dominated margin, compared to NYC Climate Change Panel 2013 calculations of 22 to 48 inches of sea level rise for period 2000-2050’s.</a:t>
            </a:r>
          </a:p>
          <a:p>
            <a:r>
              <a:rPr lang="en-US" dirty="0" smtClean="0"/>
              <a:t>Thus The Climate Panel Predicts </a:t>
            </a:r>
            <a:r>
              <a:rPr lang="en-US" smtClean="0"/>
              <a:t>an Historically </a:t>
            </a:r>
            <a:r>
              <a:rPr lang="en-US" dirty="0" smtClean="0"/>
              <a:t>rapid sea level rise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20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853" y="3147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Beachfront Destruction Storm Surge Superstorm Sandy 2012, Rockaway, Queens NY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184" y="1780425"/>
            <a:ext cx="5825758" cy="4351338"/>
          </a:xfrm>
        </p:spPr>
      </p:pic>
    </p:spTree>
    <p:extLst>
      <p:ext uri="{BB962C8B-B14F-4D97-AF65-F5344CB8AC3E}">
        <p14:creationId xmlns:p14="http://schemas.microsoft.com/office/powerpoint/2010/main" val="284805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 Surge results Superstorm Sandy ( 2012)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21" y="1825625"/>
            <a:ext cx="5825758" cy="4351338"/>
          </a:xfrm>
        </p:spPr>
      </p:pic>
    </p:spTree>
    <p:extLst>
      <p:ext uri="{BB962C8B-B14F-4D97-AF65-F5344CB8AC3E}">
        <p14:creationId xmlns:p14="http://schemas.microsoft.com/office/powerpoint/2010/main" val="27179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8757"/>
            <a:ext cx="10515600" cy="1325563"/>
          </a:xfrm>
        </p:spPr>
        <p:txBody>
          <a:bodyPr/>
          <a:lstStyle/>
          <a:p>
            <a:r>
              <a:rPr lang="en-US" dirty="0" smtClean="0"/>
              <a:t>Storm Surge Results; Superstorm Sandy </a:t>
            </a:r>
            <a:br>
              <a:rPr lang="en-US" dirty="0" smtClean="0"/>
            </a:br>
            <a:r>
              <a:rPr lang="en-US" dirty="0" smtClean="0"/>
              <a:t>( 2012)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83121" y="1655883"/>
            <a:ext cx="5825758" cy="4351338"/>
          </a:xfrm>
        </p:spPr>
      </p:pic>
    </p:spTree>
    <p:extLst>
      <p:ext uri="{BB962C8B-B14F-4D97-AF65-F5344CB8AC3E}">
        <p14:creationId xmlns:p14="http://schemas.microsoft.com/office/powerpoint/2010/main" val="91612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Destruction during Superstorm Sandy-Survival of the fittest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21" y="1825625"/>
            <a:ext cx="5825758" cy="4351338"/>
          </a:xfrm>
        </p:spPr>
      </p:pic>
    </p:spTree>
    <p:extLst>
      <p:ext uri="{BB962C8B-B14F-4D97-AF65-F5344CB8AC3E}">
        <p14:creationId xmlns:p14="http://schemas.microsoft.com/office/powerpoint/2010/main" val="16425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PERITIDAL ZONE DURING SUPERSTORM SANDY, Basement flood, 300m from Beachfront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24" y="1825625"/>
            <a:ext cx="5823351" cy="4351338"/>
          </a:xfrm>
        </p:spPr>
      </p:pic>
    </p:spTree>
    <p:extLst>
      <p:ext uri="{BB962C8B-B14F-4D97-AF65-F5344CB8AC3E}">
        <p14:creationId xmlns:p14="http://schemas.microsoft.com/office/powerpoint/2010/main" val="355817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Dedication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729" y="1435660"/>
            <a:ext cx="10515600" cy="435133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paper is dedicated to a mentor, and Professor: Gerald M Friedman, master of sedimentology and our inspiration to our clastic coastal processes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74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Superstorm sandy (2012) Beachfront Tidal Surge Wave Destruction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76458"/>
            <a:ext cx="4352925" cy="3251258"/>
          </a:xfrm>
        </p:spPr>
      </p:pic>
    </p:spTree>
    <p:extLst>
      <p:ext uri="{BB962C8B-B14F-4D97-AF65-F5344CB8AC3E}">
        <p14:creationId xmlns:p14="http://schemas.microsoft.com/office/powerpoint/2010/main" val="27655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Superstorm Sandy Auto Economic Impact 					(2012)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21" y="1825625"/>
            <a:ext cx="5825758" cy="4351338"/>
          </a:xfrm>
        </p:spPr>
      </p:pic>
    </p:spTree>
    <p:extLst>
      <p:ext uri="{BB962C8B-B14F-4D97-AF65-F5344CB8AC3E}">
        <p14:creationId xmlns:p14="http://schemas.microsoft.com/office/powerpoint/2010/main" val="326721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Superstorm sandy 2012 Storm Surge 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21" y="1825625"/>
            <a:ext cx="5825758" cy="4351338"/>
          </a:xfrm>
        </p:spPr>
      </p:pic>
    </p:spTree>
    <p:extLst>
      <p:ext uri="{BB962C8B-B14F-4D97-AF65-F5344CB8AC3E}">
        <p14:creationId xmlns:p14="http://schemas.microsoft.com/office/powerpoint/2010/main" val="77254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Superstorm Sandy Beach Front Destruction 2012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83121" y="1825625"/>
            <a:ext cx="5825758" cy="4351338"/>
          </a:xfrm>
        </p:spPr>
      </p:pic>
    </p:spTree>
    <p:extLst>
      <p:ext uri="{BB962C8B-B14F-4D97-AF65-F5344CB8AC3E}">
        <p14:creationId xmlns:p14="http://schemas.microsoft.com/office/powerpoint/2010/main" val="154980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Superstorm Sandy Cross-bedding Sand dunes Rockaway Point 2012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76458"/>
            <a:ext cx="4352925" cy="3251258"/>
          </a:xfrm>
        </p:spPr>
      </p:pic>
    </p:spTree>
    <p:extLst>
      <p:ext uri="{BB962C8B-B14F-4D97-AF65-F5344CB8AC3E}">
        <p14:creationId xmlns:p14="http://schemas.microsoft.com/office/powerpoint/2010/main" val="363818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Dune Erosion Post Superstorm Sandy 2012 Rockaway Point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21" y="1825625"/>
            <a:ext cx="5825758" cy="4351338"/>
          </a:xfrm>
        </p:spPr>
      </p:pic>
    </p:spTree>
    <p:extLst>
      <p:ext uri="{BB962C8B-B14F-4D97-AF65-F5344CB8AC3E}">
        <p14:creationId xmlns:p14="http://schemas.microsoft.com/office/powerpoint/2010/main" val="413352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 of Dune Post Superstorm Sandy 2012 Rockaway Point-2022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51" y="1964064"/>
            <a:ext cx="5281402" cy="394475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67" y="1964064"/>
            <a:ext cx="5396753" cy="40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2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Cross-section Dune Superstorm sandy Rockaway Point 2012-2022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6" y="1852519"/>
            <a:ext cx="5516476" cy="4120331"/>
          </a:xfrm>
        </p:spPr>
      </p:pic>
      <p:sp>
        <p:nvSpPr>
          <p:cNvPr id="5" name="AutoShape 2" descr="https://apis.mail.yahoo.com/ws/v3/mailboxes/@.id==VjN-uK8YMqUrXNsoOZvKROJYWsYfFUhBG3NKs8LEM6sMGjGgt_KsQFqOI86UJ4LNd8LbQJKw7MSSwpgCcu3oh7cEKA/messages/@.id==AIYLV4UFlbVNYe75gAOZ4CF7QYY/content/parts/@.id==4/thumbnail?appid=YMailNorrin"/>
          <p:cNvSpPr>
            <a:spLocks noChangeAspect="1" noChangeArrowheads="1"/>
          </p:cNvSpPr>
          <p:nvPr/>
        </p:nvSpPr>
        <p:spPr bwMode="auto">
          <a:xfrm>
            <a:off x="8022105" y="290801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ttps://apis.mail.yahoo.com/ws/v3/mailboxes/@.id==VjN-uK8YMqUrXNsoOZvKROJYWsYfFUhBG3NKs8LEM6sMGjGgt_KsQFqOI86UJ4LNd8LbQJKw7MSSwpgCcu3oh7cEKA/messages/@.id==AIYLV4UFlbVNYe75gAOZ4CF7QYY/content/parts/@.id==4/thumbnail?appid=YMailNorr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2519"/>
            <a:ext cx="5523068" cy="414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8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Navajo Sandstone Cross Beds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(Jurassic analogue)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4080" y="2436976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90359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Beachfront and Coastal Erosion NYC Focus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Longshore currents from Beach 9</a:t>
            </a:r>
            <a:r>
              <a:rPr lang="en-US" baseline="30000" dirty="0" smtClean="0"/>
              <a:t>th</a:t>
            </a:r>
            <a:r>
              <a:rPr lang="en-US" dirty="0" smtClean="0"/>
              <a:t>  street to 149</a:t>
            </a:r>
            <a:r>
              <a:rPr lang="en-US" baseline="30000" dirty="0" smtClean="0"/>
              <a:t>th</a:t>
            </a:r>
            <a:r>
              <a:rPr lang="en-US" dirty="0" smtClean="0"/>
              <a:t>  street Groin construction</a:t>
            </a:r>
          </a:p>
          <a:p>
            <a:endParaRPr lang="en-US" dirty="0"/>
          </a:p>
          <a:p>
            <a:r>
              <a:rPr lang="en-US" dirty="0" smtClean="0"/>
              <a:t>Direct wave front from offshore Atlantic Ocean, dune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8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Landsat view of Rockaway Beach Front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37" y="1825625"/>
            <a:ext cx="8732126" cy="4351338"/>
          </a:xfrm>
        </p:spPr>
      </p:pic>
    </p:spTree>
    <p:extLst>
      <p:ext uri="{BB962C8B-B14F-4D97-AF65-F5344CB8AC3E}">
        <p14:creationId xmlns:p14="http://schemas.microsoft.com/office/powerpoint/2010/main" val="1902875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Groin (2021) with Dune (2017) Combination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32835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8572"/>
            <a:ext cx="10515600" cy="1325563"/>
          </a:xfrm>
        </p:spPr>
        <p:txBody>
          <a:bodyPr/>
          <a:lstStyle/>
          <a:p>
            <a:r>
              <a:rPr lang="en-US" dirty="0" smtClean="0"/>
              <a:t>		Leeward Side of Dune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367" y="1798731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30931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Army Corp Coastal Preservation Actions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7416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Coastal Storm Risk Management Project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9900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Dune and Groin Inter relationships 2021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3404" y="917377"/>
            <a:ext cx="4352925" cy="5899547"/>
          </a:xfrm>
        </p:spPr>
      </p:pic>
    </p:spTree>
    <p:extLst>
      <p:ext uri="{BB962C8B-B14F-4D97-AF65-F5344CB8AC3E}">
        <p14:creationId xmlns:p14="http://schemas.microsoft.com/office/powerpoint/2010/main" val="216493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Rockaway Beach Groin </a:t>
            </a:r>
            <a:r>
              <a:rPr lang="en-US" dirty="0"/>
              <a:t>Construction 2021, </a:t>
            </a:r>
            <a:r>
              <a:rPr lang="en-US" dirty="0" smtClean="0"/>
              <a:t>Multi-ton Metamorphic Boulders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402406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Rock Groin Attempt to Reduce Longshore Current Transportation and Beachfront Erosion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 Rocks Imported from Pennsylvania create rock groins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73298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Newly constructed Groin Beach 134</a:t>
            </a:r>
            <a:r>
              <a:rPr lang="en-US" baseline="30000" dirty="0" smtClean="0"/>
              <a:t>th</a:t>
            </a:r>
            <a:r>
              <a:rPr lang="en-US" dirty="0" smtClean="0"/>
              <a:t> Street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531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Completed Rock Groin Rockaway Beach, Queens, New York; 100 meters long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34990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Introduction- Preceding Superstorm Sandy(2012)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We began  in 2006 with observations of modern of non-indigenous  warm water marine life on the New York shallow shelf and coastal waters, with </a:t>
            </a:r>
            <a:r>
              <a:rPr lang="en-US" dirty="0"/>
              <a:t>a</a:t>
            </a:r>
            <a:r>
              <a:rPr lang="en-US" dirty="0" smtClean="0"/>
              <a:t> spot fin butterfly fish migrating from the Gulf Stream , originating offshore Florida habituating offshore Rockaway. We published the implications in the Journal of Northeastern Geology and Environmental Sciences ( volume 28, number 2, 2006).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76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Dune Strike looking West along Beach Front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16432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Elevated homes Post Hurricane Sandy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47375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Non-indigenous Spotfin</a:t>
            </a:r>
            <a:r>
              <a:rPr lang="en-US" dirty="0" smtClean="0"/>
              <a:t> Butterfly fish found off the coast of Rockaway Beach (Epstein, 2006)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06010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Ecological Animal Life Changes Offshore Rockaways Due To Warmer waters and A Cleaner Hudson 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en-US" dirty="0" smtClean="0"/>
              <a:t>Over the past 5 years significant changes of animal life offshore Rockaway Beach Queens New York </a:t>
            </a:r>
          </a:p>
          <a:p>
            <a:r>
              <a:rPr lang="en-US" dirty="0" smtClean="0"/>
              <a:t>1) The occurrence of numerous humpback whales </a:t>
            </a:r>
          </a:p>
          <a:p>
            <a:r>
              <a:rPr lang="en-US" dirty="0" smtClean="0"/>
              <a:t>2) Reef tipped and spinner sharks</a:t>
            </a:r>
          </a:p>
          <a:p>
            <a:r>
              <a:rPr lang="en-US" dirty="0" smtClean="0"/>
              <a:t>3)Pods of dolphins nearshore</a:t>
            </a:r>
          </a:p>
          <a:p>
            <a:r>
              <a:rPr lang="en-US" dirty="0" smtClean="0"/>
              <a:t>4)Large bait balls of bunker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5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Humpback Whale Breach Offshore Brighton Beach Brooklyn, New York Harbor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6643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Epstein,S.A.,2007, An Attempt To Quantify Eustatic Sea Level Fluctuations – A Geological Perspective. Carbonates and Evaporites. V.22, number 2 </a:t>
            </a:r>
          </a:p>
          <a:p>
            <a:r>
              <a:rPr lang="en-US" dirty="0" smtClean="0"/>
              <a:t>Friedman, B. 2012, NYC Member Stayed –Survived Sandy , The First Hand Experience of Samuel Epstein. American Association of Petroleum Geologists Explorer.</a:t>
            </a:r>
          </a:p>
          <a:p>
            <a:r>
              <a:rPr lang="en-US" dirty="0" smtClean="0"/>
              <a:t>Friedman, G.M. and J. Sanders ,1978.Principles of Sedimentology. John Wiley and Sons 792pp.</a:t>
            </a:r>
          </a:p>
          <a:p>
            <a:r>
              <a:rPr lang="en-US" dirty="0" smtClean="0"/>
              <a:t>NYC Panel on Climate Change Risk Information 2013 Observations, Climate Change Projections, and Maps. 38 pp.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6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Epstein, SA., 2006. The Occurrence of Modern Non-Indigenous Warm Water Marine Life on the New York Shallow Shelf—Implications to the Rock Record. Northeastern Geology, and Environmental Sciences, Vol 28, Number 2, 2006</a:t>
            </a:r>
          </a:p>
          <a:p>
            <a:r>
              <a:rPr lang="en-US" dirty="0" smtClean="0"/>
              <a:t>Epstein, SA., and Friedman, GM 1983.  Depositional and </a:t>
            </a:r>
            <a:r>
              <a:rPr lang="en-US" dirty="0" err="1" smtClean="0"/>
              <a:t>Diagenic</a:t>
            </a:r>
            <a:r>
              <a:rPr lang="en-US" dirty="0" smtClean="0"/>
              <a:t> Relationship between the Gulf of </a:t>
            </a:r>
            <a:r>
              <a:rPr lang="en-US" dirty="0" err="1" smtClean="0"/>
              <a:t>Elat</a:t>
            </a:r>
            <a:r>
              <a:rPr lang="en-US" dirty="0" smtClean="0"/>
              <a:t> (Aqaba) and the Mesozoic US East Coast Offshore. AAPG Bulletin, v. 67, p. </a:t>
            </a:r>
            <a:r>
              <a:rPr lang="en-US" smtClean="0"/>
              <a:t>953-962.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00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purpose of this presentation </a:t>
            </a:r>
          </a:p>
          <a:p>
            <a:r>
              <a:rPr lang="en-US" dirty="0" smtClean="0"/>
              <a:t>1) Review the affects of Superstorm Sandy (2012) in the context of geologic history</a:t>
            </a:r>
            <a:endParaRPr lang="en-US" dirty="0"/>
          </a:p>
          <a:p>
            <a:r>
              <a:rPr lang="en-US" dirty="0" smtClean="0"/>
              <a:t>2) Governmental studies ( Bloomberg ) and recommendations for beachfront preservation with regard to potential future rises in sea level with respect to major urban area</a:t>
            </a:r>
          </a:p>
          <a:p>
            <a:r>
              <a:rPr lang="en-US" dirty="0" smtClean="0"/>
              <a:t>3)Recent responses by the US Army Corps of Engineers and New York City with respect to groin and dune construction. The establishment of a reference point with respect to  future evaluation to coastal preservation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72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Geologic U S East Coast Offshore Sea Level Ranges,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Numerous transgression regression fluctuations 240 m ( 750’) reflected in Mesozoic stratigraphy ( Epstein and Friedman 1982)</a:t>
            </a:r>
          </a:p>
          <a:p>
            <a:endParaRPr lang="en-US" dirty="0"/>
          </a:p>
          <a:p>
            <a:r>
              <a:rPr lang="en-US" dirty="0" smtClean="0"/>
              <a:t>Young Dryas rise 120 m ( 360 ‘) ( Epstein 2007)</a:t>
            </a:r>
          </a:p>
          <a:p>
            <a:endParaRPr lang="en-US" dirty="0"/>
          </a:p>
          <a:p>
            <a:r>
              <a:rPr lang="en-US" dirty="0" smtClean="0"/>
              <a:t>Complete meltdown of Greenland future estimated of 65 m rise (Epstein 2007)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651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Jurassic – Cretaceous Baltimore Canyon Stratigraphy </a:t>
            </a:r>
            <a:endParaRPr lang="en-US" dirty="0"/>
          </a:p>
        </p:txBody>
      </p:sp>
      <p:pic>
        <p:nvPicPr>
          <p:cNvPr id="4" name="Picture 13" descr="EpsteinClarkfig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17" y="1825625"/>
            <a:ext cx="7412165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451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	Relative Sea Level Responses Jurassic</a:t>
            </a:r>
            <a:endParaRPr lang="en-US" dirty="0"/>
          </a:p>
        </p:txBody>
      </p:sp>
      <p:pic>
        <p:nvPicPr>
          <p:cNvPr id="5122" name="Picture 2" descr="C:\Users\Peggy\Downloads\IMG_44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9" y="1690688"/>
            <a:ext cx="7533214" cy="50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2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Relative Sea Level Responses Cretaceous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63" y="1690688"/>
            <a:ext cx="6037547" cy="4526717"/>
          </a:xfrm>
        </p:spPr>
      </p:pic>
    </p:spTree>
    <p:extLst>
      <p:ext uri="{BB962C8B-B14F-4D97-AF65-F5344CB8AC3E}">
        <p14:creationId xmlns:p14="http://schemas.microsoft.com/office/powerpoint/2010/main" val="356331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1866</TotalTime>
  <Words>941</Words>
  <Application>Microsoft Office PowerPoint</Application>
  <PresentationFormat>Widescreen</PresentationFormat>
  <Paragraphs>86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Coastal Management Response to Superstorm Sandy (2012), Rockaway Beach Queens,  New York</vt:lpstr>
      <vt:lpstr>Dedication</vt:lpstr>
      <vt:lpstr> Landsat view of Rockaway Beach Front</vt:lpstr>
      <vt:lpstr>Introduction- Preceding Superstorm Sandy(2012) </vt:lpstr>
      <vt:lpstr>Purpose of Presentation</vt:lpstr>
      <vt:lpstr>Geologic U S East Coast Offshore Sea Level Ranges, </vt:lpstr>
      <vt:lpstr>Jurassic – Cretaceous Baltimore Canyon Stratigraphy </vt:lpstr>
      <vt:lpstr>  Relative Sea Level Responses Jurassic</vt:lpstr>
      <vt:lpstr> Relative Sea Level Responses Cretaceous</vt:lpstr>
      <vt:lpstr> Sea Level Versus Time: Young Dryas.  Melting Versus Current Relative   Stabilization</vt:lpstr>
      <vt:lpstr>Barrier Bar Cross-section South Shore Long Island Built on Glacial Outwash</vt:lpstr>
      <vt:lpstr> Rockaway Peninsula Queens NY:   100 Year Flood Zone </vt:lpstr>
      <vt:lpstr>Sea Level Change Measurements and Predictions 1900-2050: NYC-Bloomberg Climate Study 2013</vt:lpstr>
      <vt:lpstr>Eustatic Quantification Sea Level Historical Geological Measurements –In Range Current Sea Level Absolute Rises ( Epstein 2007)</vt:lpstr>
      <vt:lpstr>Beachfront Destruction Storm Surge Superstorm Sandy 2012, Rockaway, Queens NY</vt:lpstr>
      <vt:lpstr>Storm Surge results Superstorm Sandy ( 2012)</vt:lpstr>
      <vt:lpstr>Storm Surge Results; Superstorm Sandy  ( 2012)</vt:lpstr>
      <vt:lpstr>Destruction during Superstorm Sandy-Survival of the fittest </vt:lpstr>
      <vt:lpstr>PERITIDAL ZONE DURING SUPERSTORM SANDY, Basement flood, 300m from Beachfront </vt:lpstr>
      <vt:lpstr>Superstorm sandy (2012) Beachfront Tidal Surge Wave Destruction</vt:lpstr>
      <vt:lpstr>Superstorm Sandy Auto Economic Impact      (2012)</vt:lpstr>
      <vt:lpstr>Superstorm sandy 2012 Storm Surge Results</vt:lpstr>
      <vt:lpstr>Superstorm Sandy Beach Front Destruction 2012</vt:lpstr>
      <vt:lpstr>Superstorm Sandy Cross-bedding Sand dunes Rockaway Point 2012</vt:lpstr>
      <vt:lpstr>Dune Erosion Post Superstorm Sandy 2012 Rockaway Point</vt:lpstr>
      <vt:lpstr>Cross section of Dune Post Superstorm Sandy 2012 Rockaway Point-2022</vt:lpstr>
      <vt:lpstr>Cross-section Dune Superstorm sandy Rockaway Point 2012-2022</vt:lpstr>
      <vt:lpstr> Navajo Sandstone Cross Beds    (Jurassic analogue)</vt:lpstr>
      <vt:lpstr>Beachfront and Coastal Erosion NYC Focus </vt:lpstr>
      <vt:lpstr>Groin (2021) with Dune (2017) Combination</vt:lpstr>
      <vt:lpstr>  Leeward Side of Dune</vt:lpstr>
      <vt:lpstr>U.S. Army Corp Coastal Preservation Actions</vt:lpstr>
      <vt:lpstr>Coastal Storm Risk Management Project</vt:lpstr>
      <vt:lpstr> Dune and Groin Inter relationships 2021</vt:lpstr>
      <vt:lpstr>Rockaway Beach Groin Construction 2021, Multi-ton Metamorphic Boulders </vt:lpstr>
      <vt:lpstr>Rock Groin Attempt to Reduce Longshore Current Transportation and Beachfront Erosion</vt:lpstr>
      <vt:lpstr>Metamorphic Rocks Imported from Pennsylvania create rock groins</vt:lpstr>
      <vt:lpstr>Newly constructed Groin Beach 134th Street</vt:lpstr>
      <vt:lpstr>Completed Rock Groin Rockaway Beach, Queens, New York; 100 meters long</vt:lpstr>
      <vt:lpstr>Dune Strike looking West along Beach Front</vt:lpstr>
      <vt:lpstr> Elevated homes Post Hurricane Sandy </vt:lpstr>
      <vt:lpstr>Non-indigenous Spotfin Butterfly fish found off the coast of Rockaway Beach (Epstein, 2006)</vt:lpstr>
      <vt:lpstr>Ecological Animal Life Changes Offshore Rockaways Due To Warmer waters and A Cleaner Hudson River</vt:lpstr>
      <vt:lpstr>Humpback Whale Breach Offshore Brighton Beach Brooklyn, New York Harbor</vt:lpstr>
      <vt:lpstr>Bibliography</vt:lpstr>
      <vt:lpstr>Bibliography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Peggy</dc:creator>
  <cp:lastModifiedBy>Microsoft account</cp:lastModifiedBy>
  <cp:revision>170</cp:revision>
  <dcterms:created xsi:type="dcterms:W3CDTF">2021-10-29T12:09:33Z</dcterms:created>
  <dcterms:modified xsi:type="dcterms:W3CDTF">2022-03-29T20:23:12Z</dcterms:modified>
</cp:coreProperties>
</file>