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here to speak to you today about post-glacial sedimentation in central Maine, a topic that comprises my Master’s thesis.</a:t>
            </a:r>
            <a:endParaRPr/>
          </a:p>
          <a:p>
            <a:pPr indent="0" lvl="0" marL="0" rtl="0" algn="l">
              <a:spcBef>
                <a:spcPts val="0"/>
              </a:spcBef>
              <a:spcAft>
                <a:spcPts val="0"/>
              </a:spcAft>
              <a:buNone/>
            </a:pPr>
            <a:r>
              <a:rPr lang="en"/>
              <a:t>I’ve been working on this project for over three years now, and even my advisors agree that it probably should have been a PhD in the first place.</a:t>
            </a:r>
            <a:endParaRPr/>
          </a:p>
          <a:p>
            <a:pPr indent="0" lvl="0" marL="0" rtl="0" algn="l">
              <a:spcBef>
                <a:spcPts val="0"/>
              </a:spcBef>
              <a:spcAft>
                <a:spcPts val="0"/>
              </a:spcAft>
              <a:buNone/>
            </a:pPr>
            <a:r>
              <a:rPr lang="en"/>
              <a:t>I’m going to try to get through these first few slides </a:t>
            </a:r>
            <a:r>
              <a:rPr lang="en"/>
              <a:t>fairly</a:t>
            </a:r>
            <a:r>
              <a:rPr lang="en"/>
              <a:t> quickly so that we can spend more time on the interesting stuff.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e325d4e3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e325d4e3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e325d4e3e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e325d4e3e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e325d4e3e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e325d4e3e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cm intervals</a:t>
            </a:r>
            <a:endParaRPr/>
          </a:p>
          <a:p>
            <a:pPr indent="0" lvl="0" marL="0" rtl="0" algn="l">
              <a:spcBef>
                <a:spcPts val="0"/>
              </a:spcBef>
              <a:spcAft>
                <a:spcPts val="0"/>
              </a:spcAft>
              <a:buNone/>
            </a:pPr>
            <a:r>
              <a:rPr lang="en"/>
              <a:t>Loss on drying</a:t>
            </a:r>
            <a:endParaRPr/>
          </a:p>
          <a:p>
            <a:pPr indent="0" lvl="0" marL="0" rtl="0" algn="l">
              <a:spcBef>
                <a:spcPts val="0"/>
              </a:spcBef>
              <a:spcAft>
                <a:spcPts val="0"/>
              </a:spcAft>
              <a:buNone/>
            </a:pPr>
            <a:r>
              <a:rPr lang="en"/>
              <a:t>Loss on ignition</a:t>
            </a:r>
            <a:endParaRPr/>
          </a:p>
          <a:p>
            <a:pPr indent="0" lvl="0" marL="0" rtl="0" algn="l">
              <a:spcBef>
                <a:spcPts val="0"/>
              </a:spcBef>
              <a:spcAft>
                <a:spcPts val="0"/>
              </a:spcAft>
              <a:buNone/>
            </a:pPr>
            <a:r>
              <a:rPr lang="en"/>
              <a:t>Picked for diatoms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Macro organic material sent to DirectAMS for </a:t>
            </a:r>
            <a:r>
              <a:rPr baseline="30000" lang="en"/>
              <a:t>14</a:t>
            </a:r>
            <a:r>
              <a:rPr lang="en"/>
              <a:t>C dates</a:t>
            </a:r>
            <a:endParaRPr/>
          </a:p>
          <a:p>
            <a:pPr indent="0" lvl="0" marL="0" rtl="0" algn="l">
              <a:spcBef>
                <a:spcPts val="0"/>
              </a:spcBef>
              <a:spcAft>
                <a:spcPts val="0"/>
              </a:spcAft>
              <a:buNone/>
            </a:pPr>
            <a:r>
              <a:rPr lang="en"/>
              <a:t>Top 70cm analyzed for </a:t>
            </a:r>
            <a:r>
              <a:rPr baseline="30000" lang="en"/>
              <a:t>210</a:t>
            </a:r>
            <a:r>
              <a:rPr lang="en"/>
              <a:t>Pb acrivity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1e325d4e3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1e325d4e3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e325d4e3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e325d4e3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4.1±0.1 * 10</a:t>
            </a:r>
            <a:r>
              <a:rPr baseline="30000" lang="en"/>
              <a:t>6</a:t>
            </a:r>
            <a:r>
              <a:rPr lang="en"/>
              <a:t> m</a:t>
            </a:r>
            <a:r>
              <a:rPr baseline="30000" lang="en"/>
              <a:t>3</a:t>
            </a:r>
            <a:r>
              <a:rPr lang="en"/>
              <a:t> of clay</a:t>
            </a:r>
            <a:endParaRPr/>
          </a:p>
          <a:p>
            <a:pPr indent="0" lvl="0" marL="0" rtl="0" algn="l">
              <a:spcBef>
                <a:spcPts val="0"/>
              </a:spcBef>
              <a:spcAft>
                <a:spcPts val="0"/>
              </a:spcAft>
              <a:buNone/>
            </a:pPr>
            <a:r>
              <a:rPr lang="en"/>
              <a:t>2.2±0.1 * 10</a:t>
            </a:r>
            <a:r>
              <a:rPr baseline="30000" lang="en"/>
              <a:t>6</a:t>
            </a:r>
            <a:r>
              <a:rPr lang="en"/>
              <a:t> m</a:t>
            </a:r>
            <a:r>
              <a:rPr baseline="30000" lang="en"/>
              <a:t>3</a:t>
            </a:r>
            <a:r>
              <a:rPr lang="en"/>
              <a:t> of gyttja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1e325d4e3e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1e325d4e3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e325d4e3e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e325d4e3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e325d4e3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e325d4e3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e325d4e3e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e325d4e3e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d73020c5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d73020c5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to addressing one of our problems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1dee92065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1dee92065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before we get to the study area, I’m going to set up the problems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e325d4e3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1e325d4e3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1e325d4e3e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1e325d4e3e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e325d4e3e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e325d4e3e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e325d4e3e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e325d4e3e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1e325d4e3e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1e325d4e3e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e325d4e3e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1e325d4e3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1e325d4e3e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1e325d4e3e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e325d4e3e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1e325d4e3e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dee92065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dee92065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One of the reasons for this is that many reservoirs in the midwest and south are artificial, meaning critically that they were surveyed prior to being dammed and filled, so the bathymetric contours were well known prior to construction</a:t>
            </a:r>
            <a:endParaRPr>
              <a:solidFill>
                <a:schemeClr val="dk1"/>
              </a:solidFill>
            </a:endParaRPr>
          </a:p>
          <a:p>
            <a:pPr indent="0" lvl="0" marL="0" rtl="0" algn="l">
              <a:spcBef>
                <a:spcPts val="0"/>
              </a:spcBef>
              <a:spcAft>
                <a:spcPts val="0"/>
              </a:spcAft>
              <a:buNone/>
            </a:pPr>
            <a:r>
              <a:rPr lang="en">
                <a:solidFill>
                  <a:schemeClr val="dk1"/>
                </a:solidFill>
              </a:rPr>
              <a:t>This allows for much easier tracking of sedimentation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dee92065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1dee92065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northeast, that’s not as easy, because there are more natural lake formations and thus fewer reservoirs need to be constructed</a:t>
            </a:r>
            <a:endParaRPr/>
          </a:p>
          <a:p>
            <a:pPr indent="0" lvl="0" marL="0" rtl="0" algn="l">
              <a:spcBef>
                <a:spcPts val="0"/>
              </a:spcBef>
              <a:spcAft>
                <a:spcPts val="0"/>
              </a:spcAft>
              <a:buNone/>
            </a:pPr>
            <a:r>
              <a:rPr lang="en"/>
              <a:t>Consequently you end up with data gaps in areas that have abundant natural lakes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1dee92065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1dee92065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d73020c5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d73020c5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does that mean? It means that depending on where you take a core here, you might end up with very different answers for your sediment model</a:t>
            </a:r>
            <a:endParaRPr/>
          </a:p>
          <a:p>
            <a:pPr indent="0" lvl="0" marL="0" rtl="0" algn="l">
              <a:spcBef>
                <a:spcPts val="0"/>
              </a:spcBef>
              <a:spcAft>
                <a:spcPts val="0"/>
              </a:spcAft>
              <a:buNone/>
            </a:pPr>
            <a:r>
              <a:rPr lang="en"/>
              <a:t>We’ll come back to this LiDAR image in a minute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e325d4e3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1e325d4e3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e325d4e3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e325d4e3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Western Penobscot headwaters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e325d4e3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1e325d4e3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these criteria we ended up here, at Kingsbury Pond in the town of Kingsbury Plantation</a:t>
            </a:r>
            <a:endParaRPr/>
          </a:p>
          <a:p>
            <a:pPr indent="0" lvl="0" marL="0" rtl="0" algn="l">
              <a:spcBef>
                <a:spcPts val="0"/>
              </a:spcBef>
              <a:spcAft>
                <a:spcPts val="0"/>
              </a:spcAft>
              <a:buNone/>
            </a:pPr>
            <a:r>
              <a:rPr lang="en"/>
              <a:t>As you can see this landscape is complex:</a:t>
            </a:r>
            <a:endParaRPr/>
          </a:p>
          <a:p>
            <a:pPr indent="-298450" lvl="0" marL="457200" rtl="0" algn="l">
              <a:spcBef>
                <a:spcPts val="0"/>
              </a:spcBef>
              <a:spcAft>
                <a:spcPts val="0"/>
              </a:spcAft>
              <a:buSzPts val="1100"/>
              <a:buChar char="-"/>
            </a:pPr>
            <a:r>
              <a:rPr lang="en"/>
              <a:t>Glacial streamlines</a:t>
            </a:r>
            <a:endParaRPr/>
          </a:p>
          <a:p>
            <a:pPr indent="-298450" lvl="0" marL="457200" rtl="0" algn="l">
              <a:spcBef>
                <a:spcPts val="0"/>
              </a:spcBef>
              <a:spcAft>
                <a:spcPts val="0"/>
              </a:spcAft>
              <a:buClr>
                <a:schemeClr val="dk1"/>
              </a:buClr>
              <a:buSzPts val="1100"/>
              <a:buChar char="-"/>
            </a:pPr>
            <a:r>
              <a:rPr lang="en">
                <a:solidFill>
                  <a:schemeClr val="dk1"/>
                </a:solidFill>
              </a:rPr>
              <a:t>Glacial outwash channels (OC1, OC2)</a:t>
            </a:r>
            <a:endParaRPr>
              <a:solidFill>
                <a:schemeClr val="dk1"/>
              </a:solidFill>
            </a:endParaRPr>
          </a:p>
          <a:p>
            <a:pPr indent="-298450" lvl="0" marL="457200" rtl="0" algn="l">
              <a:spcBef>
                <a:spcPts val="0"/>
              </a:spcBef>
              <a:spcAft>
                <a:spcPts val="0"/>
              </a:spcAft>
              <a:buSzPts val="1100"/>
              <a:buChar char="-"/>
            </a:pPr>
            <a:r>
              <a:rPr lang="en"/>
              <a:t>Gravel pits</a:t>
            </a:r>
            <a:endParaRPr/>
          </a:p>
          <a:p>
            <a:pPr indent="-298450" lvl="0" marL="457200" rtl="0" algn="l">
              <a:spcBef>
                <a:spcPts val="0"/>
              </a:spcBef>
              <a:spcAft>
                <a:spcPts val="0"/>
              </a:spcAft>
              <a:buSzPts val="1100"/>
              <a:buChar char="-"/>
            </a:pPr>
            <a:r>
              <a:rPr lang="en"/>
              <a:t>Multiple dams</a:t>
            </a:r>
            <a:endParaRPr/>
          </a:p>
          <a:p>
            <a:pPr indent="0" lvl="0" marL="0" rtl="0" algn="l">
              <a:spcBef>
                <a:spcPts val="0"/>
              </a:spcBef>
              <a:spcAft>
                <a:spcPts val="0"/>
              </a:spcAft>
              <a:buNone/>
            </a:pPr>
            <a:r>
              <a:rPr lang="en"/>
              <a:t>MP = Mayfield</a:t>
            </a:r>
            <a:endParaRPr/>
          </a:p>
          <a:p>
            <a:pPr indent="0" lvl="0" marL="0" rtl="0" algn="l">
              <a:spcBef>
                <a:spcPts val="0"/>
              </a:spcBef>
              <a:spcAft>
                <a:spcPts val="0"/>
              </a:spcAft>
              <a:buNone/>
            </a:pPr>
            <a:r>
              <a:rPr lang="en"/>
              <a:t>KP = Kingsbury</a:t>
            </a:r>
            <a:endParaRPr/>
          </a:p>
          <a:p>
            <a:pPr indent="0" lvl="0" marL="0" rtl="0" algn="l">
              <a:spcBef>
                <a:spcPts val="0"/>
              </a:spcBef>
              <a:spcAft>
                <a:spcPts val="0"/>
              </a:spcAft>
              <a:buNone/>
            </a:pPr>
            <a:r>
              <a:rPr lang="en"/>
              <a:t>BB = Bigelow Brook</a:t>
            </a:r>
            <a:endParaRPr/>
          </a:p>
          <a:p>
            <a:pPr indent="0" lvl="0" marL="0" rtl="0" algn="l">
              <a:spcBef>
                <a:spcPts val="0"/>
              </a:spcBef>
              <a:spcAft>
                <a:spcPts val="0"/>
              </a:spcAft>
              <a:buNone/>
            </a:pPr>
            <a:r>
              <a:rPr lang="en"/>
              <a:t>WB = Whitman Bog</a:t>
            </a:r>
            <a:endParaRPr/>
          </a:p>
          <a:p>
            <a:pPr indent="0" lvl="0" marL="0" rtl="0" algn="l">
              <a:spcBef>
                <a:spcPts val="0"/>
              </a:spcBef>
              <a:spcAft>
                <a:spcPts val="0"/>
              </a:spcAft>
              <a:buNone/>
            </a:pPr>
            <a:r>
              <a:rPr lang="en"/>
              <a:t>Critically this watershed borders one that presently drains to the Kennebec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hyperlink" Target="https://doi.org/10.5281/zenodo.3261856" TargetMode="External"/><Relationship Id="rId10" Type="http://schemas.openxmlformats.org/officeDocument/2006/relationships/hyperlink" Target="https://maine.maps.arcgis.com/apps/webappviewer/index.html?id=b40a0b5283244a18907b9dea05769fb7" TargetMode="External"/><Relationship Id="rId13" Type="http://schemas.openxmlformats.org/officeDocument/2006/relationships/hyperlink" Target="https://doi.org/10.1016/j.geomorph.2014.12.036" TargetMode="External"/><Relationship Id="rId12" Type="http://schemas.openxmlformats.org/officeDocument/2006/relationships/hyperlink" Target="https://ci.nii.ac.jp/naid/10018179867/en/" TargetMode="External"/><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hyperlink" Target="https://doi.org/10.1016/0033-5894(81)90129-0" TargetMode="External"/><Relationship Id="rId14" Type="http://schemas.openxmlformats.org/officeDocument/2006/relationships/hyperlink" Target="https://wepp.cloud/weppcloud/runs/retired-practicability/disturbed/" TargetMode="External"/><Relationship Id="rId5" Type="http://schemas.openxmlformats.org/officeDocument/2006/relationships/hyperlink" Target="https://doi.org/10.1111/sed.12429" TargetMode="External"/><Relationship Id="rId6" Type="http://schemas.openxmlformats.org/officeDocument/2006/relationships/hyperlink" Target="https://doi.org/10.1016/S1571-0866(04)80190-8" TargetMode="External"/><Relationship Id="rId7" Type="http://schemas.openxmlformats.org/officeDocument/2006/relationships/hyperlink" Target="https://doi.org/10.1016/j.quascirev.2020.106223" TargetMode="External"/><Relationship Id="rId8" Type="http://schemas.openxmlformats.org/officeDocument/2006/relationships/hyperlink" Target="https://doi.org/10.2475/ajs.243.3.11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hyperlink" Target="https://doi.org/10.1111/j.1502-3885.1992.tb00040.x" TargetMode="External"/><Relationship Id="rId5" Type="http://schemas.openxmlformats.org/officeDocument/2006/relationships/hyperlink" Target="https://doi.org/10.1130/0-8137-2351-5.215" TargetMode="External"/><Relationship Id="rId6" Type="http://schemas.openxmlformats.org/officeDocument/2006/relationships/hyperlink" Target="https://doi.org/10.1088/1755-1315/710/1/01201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91886" y="0"/>
            <a:ext cx="8360228" cy="5143500"/>
          </a:xfrm>
          <a:prstGeom prst="rect">
            <a:avLst/>
          </a:prstGeom>
          <a:noFill/>
          <a:ln>
            <a:noFill/>
          </a:ln>
        </p:spPr>
      </p:pic>
      <p:sp>
        <p:nvSpPr>
          <p:cNvPr id="55" name="Google Shape;55;p13"/>
          <p:cNvSpPr/>
          <p:nvPr/>
        </p:nvSpPr>
        <p:spPr>
          <a:xfrm>
            <a:off x="391975" y="1873400"/>
            <a:ext cx="8360400" cy="2191200"/>
          </a:xfrm>
          <a:prstGeom prst="rect">
            <a:avLst/>
          </a:prstGeom>
          <a:solidFill>
            <a:srgbClr val="000000">
              <a:alpha val="411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ph type="ctrTitle"/>
          </p:nvPr>
        </p:nvSpPr>
        <p:spPr>
          <a:xfrm>
            <a:off x="311700" y="2007225"/>
            <a:ext cx="85206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280"/>
              <a:t>Post-glacial sediment delivery continuum to an impounded valley reach in central Maine: a multi-disciplinary approach</a:t>
            </a:r>
            <a:endParaRPr sz="2280"/>
          </a:p>
        </p:txBody>
      </p:sp>
      <p:sp>
        <p:nvSpPr>
          <p:cNvPr id="57" name="Google Shape;57;p13"/>
          <p:cNvSpPr txBox="1"/>
          <p:nvPr>
            <p:ph idx="1" type="subTitle"/>
          </p:nvPr>
        </p:nvSpPr>
        <p:spPr>
          <a:xfrm>
            <a:off x="311700" y="2822975"/>
            <a:ext cx="8520600" cy="12138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b="1" lang="en" sz="1480">
                <a:solidFill>
                  <a:srgbClr val="D9D9D9"/>
                </a:solidFill>
              </a:rPr>
              <a:t>Ian Nesbitt</a:t>
            </a:r>
            <a:r>
              <a:rPr b="1" baseline="30000" lang="en" sz="1480">
                <a:solidFill>
                  <a:srgbClr val="D9D9D9"/>
                </a:solidFill>
              </a:rPr>
              <a:t>1</a:t>
            </a:r>
            <a:r>
              <a:rPr lang="en" sz="1480">
                <a:solidFill>
                  <a:srgbClr val="D9D9D9"/>
                </a:solidFill>
              </a:rPr>
              <a:t>, Sean Smith</a:t>
            </a:r>
            <a:r>
              <a:rPr baseline="30000" lang="en" sz="1480">
                <a:solidFill>
                  <a:srgbClr val="D9D9D9"/>
                </a:solidFill>
              </a:rPr>
              <a:t>1</a:t>
            </a:r>
            <a:r>
              <a:rPr lang="en" sz="1480">
                <a:solidFill>
                  <a:srgbClr val="D9D9D9"/>
                </a:solidFill>
              </a:rPr>
              <a:t>, Seth Campbell</a:t>
            </a:r>
            <a:r>
              <a:rPr baseline="30000" lang="en" sz="1480">
                <a:solidFill>
                  <a:srgbClr val="D9D9D9"/>
                </a:solidFill>
              </a:rPr>
              <a:t>1</a:t>
            </a:r>
            <a:r>
              <a:rPr lang="en" sz="1480">
                <a:solidFill>
                  <a:srgbClr val="D9D9D9"/>
                </a:solidFill>
              </a:rPr>
              <a:t>, Bess Koffman</a:t>
            </a:r>
            <a:r>
              <a:rPr baseline="30000" lang="en" sz="1480">
                <a:solidFill>
                  <a:srgbClr val="D9D9D9"/>
                </a:solidFill>
              </a:rPr>
              <a:t>2</a:t>
            </a:r>
            <a:r>
              <a:rPr lang="en" sz="1480">
                <a:solidFill>
                  <a:srgbClr val="D9D9D9"/>
                </a:solidFill>
              </a:rPr>
              <a:t>, Steven Arcone</a:t>
            </a:r>
            <a:r>
              <a:rPr baseline="30000" lang="en" sz="1480">
                <a:solidFill>
                  <a:srgbClr val="D9D9D9"/>
                </a:solidFill>
              </a:rPr>
              <a:t>3</a:t>
            </a:r>
            <a:r>
              <a:rPr lang="en" sz="1480">
                <a:solidFill>
                  <a:srgbClr val="D9D9D9"/>
                </a:solidFill>
              </a:rPr>
              <a:t>, Kristin Schild</a:t>
            </a:r>
            <a:r>
              <a:rPr baseline="30000" lang="en" sz="1480">
                <a:solidFill>
                  <a:srgbClr val="D9D9D9"/>
                </a:solidFill>
              </a:rPr>
              <a:t>1</a:t>
            </a:r>
            <a:endParaRPr baseline="30000" sz="1480">
              <a:solidFill>
                <a:srgbClr val="D9D9D9"/>
              </a:solidFill>
            </a:endParaRPr>
          </a:p>
          <a:p>
            <a:pPr indent="0" lvl="0" marL="0" rtl="0" algn="ctr">
              <a:lnSpc>
                <a:spcPct val="80000"/>
              </a:lnSpc>
              <a:spcBef>
                <a:spcPts val="0"/>
              </a:spcBef>
              <a:spcAft>
                <a:spcPts val="0"/>
              </a:spcAft>
              <a:buSzPts val="935"/>
              <a:buNone/>
            </a:pPr>
            <a:r>
              <a:t/>
            </a:r>
            <a:endParaRPr sz="1480">
              <a:solidFill>
                <a:srgbClr val="D9D9D9"/>
              </a:solidFill>
            </a:endParaRPr>
          </a:p>
          <a:p>
            <a:pPr indent="0" lvl="0" marL="0" rtl="0" algn="ctr">
              <a:lnSpc>
                <a:spcPct val="80000"/>
              </a:lnSpc>
              <a:spcBef>
                <a:spcPts val="0"/>
              </a:spcBef>
              <a:spcAft>
                <a:spcPts val="0"/>
              </a:spcAft>
              <a:buSzPts val="935"/>
              <a:buNone/>
            </a:pPr>
            <a:r>
              <a:t/>
            </a:r>
            <a:endParaRPr sz="1480">
              <a:solidFill>
                <a:srgbClr val="D9D9D9"/>
              </a:solidFill>
            </a:endParaRPr>
          </a:p>
          <a:p>
            <a:pPr indent="457200" lvl="0" marL="0" rtl="0" algn="l">
              <a:lnSpc>
                <a:spcPct val="80000"/>
              </a:lnSpc>
              <a:spcBef>
                <a:spcPts val="0"/>
              </a:spcBef>
              <a:spcAft>
                <a:spcPts val="0"/>
              </a:spcAft>
              <a:buSzPts val="935"/>
              <a:buNone/>
            </a:pPr>
            <a:r>
              <a:rPr baseline="30000" lang="en" sz="1280">
                <a:solidFill>
                  <a:srgbClr val="D9D9D9"/>
                </a:solidFill>
              </a:rPr>
              <a:t>1</a:t>
            </a:r>
            <a:r>
              <a:rPr lang="en" sz="1280">
                <a:solidFill>
                  <a:srgbClr val="D9D9D9"/>
                </a:solidFill>
              </a:rPr>
              <a:t>Department of Earth and Climate Sciences, University of Maine</a:t>
            </a:r>
            <a:endParaRPr sz="1280">
              <a:solidFill>
                <a:srgbClr val="D9D9D9"/>
              </a:solidFill>
            </a:endParaRPr>
          </a:p>
          <a:p>
            <a:pPr indent="457200" lvl="0" marL="0" rtl="0" algn="l">
              <a:lnSpc>
                <a:spcPct val="80000"/>
              </a:lnSpc>
              <a:spcBef>
                <a:spcPts val="0"/>
              </a:spcBef>
              <a:spcAft>
                <a:spcPts val="0"/>
              </a:spcAft>
              <a:buSzPts val="935"/>
              <a:buNone/>
            </a:pPr>
            <a:r>
              <a:rPr baseline="30000" lang="en" sz="1280">
                <a:solidFill>
                  <a:srgbClr val="D9D9D9"/>
                </a:solidFill>
              </a:rPr>
              <a:t>2</a:t>
            </a:r>
            <a:r>
              <a:rPr lang="en" sz="1280">
                <a:solidFill>
                  <a:srgbClr val="D9D9D9"/>
                </a:solidFill>
              </a:rPr>
              <a:t>Department of Geology, Colby College</a:t>
            </a:r>
            <a:endParaRPr sz="1280">
              <a:solidFill>
                <a:srgbClr val="D9D9D9"/>
              </a:solidFill>
            </a:endParaRPr>
          </a:p>
          <a:p>
            <a:pPr indent="457200" lvl="0" marL="0" rtl="0" algn="l">
              <a:lnSpc>
                <a:spcPct val="80000"/>
              </a:lnSpc>
              <a:spcBef>
                <a:spcPts val="0"/>
              </a:spcBef>
              <a:spcAft>
                <a:spcPts val="0"/>
              </a:spcAft>
              <a:buSzPts val="935"/>
              <a:buNone/>
            </a:pPr>
            <a:r>
              <a:rPr baseline="30000" lang="en" sz="1280">
                <a:solidFill>
                  <a:srgbClr val="D9D9D9"/>
                </a:solidFill>
              </a:rPr>
              <a:t>3</a:t>
            </a:r>
            <a:r>
              <a:rPr lang="en" sz="1280">
                <a:solidFill>
                  <a:srgbClr val="D9D9D9"/>
                </a:solidFill>
              </a:rPr>
              <a:t>Thayer School of Engineering, Dartmouth College</a:t>
            </a:r>
            <a:endParaRPr sz="1480">
              <a:solidFill>
                <a:srgbClr val="D9D9D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155" name="Shape 155"/>
        <p:cNvGrpSpPr/>
        <p:nvPr/>
      </p:nvGrpSpPr>
      <p:grpSpPr>
        <a:xfrm>
          <a:off x="0" y="0"/>
          <a:ext cx="0" cy="0"/>
          <a:chOff x="0" y="0"/>
          <a:chExt cx="0" cy="0"/>
        </a:xfrm>
      </p:grpSpPr>
      <p:sp>
        <p:nvSpPr>
          <p:cNvPr id="156" name="Google Shape;15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Methods - ground-penetrating radar</a:t>
            </a:r>
            <a:endParaRPr/>
          </a:p>
        </p:txBody>
      </p:sp>
      <p:sp>
        <p:nvSpPr>
          <p:cNvPr id="157" name="Google Shape;157;p22"/>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a:t>
            </a:r>
            <a:r>
              <a:rPr lang="en">
                <a:solidFill>
                  <a:srgbClr val="FFFFFF"/>
                </a:solidFill>
              </a:rPr>
              <a:t>Methods</a:t>
            </a:r>
            <a:r>
              <a:rPr lang="en">
                <a:solidFill>
                  <a:srgbClr val="999999"/>
                </a:solidFill>
              </a:rPr>
              <a:t>             Results             Discussion             Summary</a:t>
            </a:r>
            <a:endParaRPr>
              <a:solidFill>
                <a:srgbClr val="999999"/>
              </a:solidFill>
            </a:endParaRPr>
          </a:p>
        </p:txBody>
      </p:sp>
      <p:pic>
        <p:nvPicPr>
          <p:cNvPr id="158" name="Google Shape;158;p22"/>
          <p:cNvPicPr preferRelativeResize="0"/>
          <p:nvPr/>
        </p:nvPicPr>
        <p:blipFill>
          <a:blip r:embed="rId3">
            <a:alphaModFix/>
          </a:blip>
          <a:stretch>
            <a:fillRect/>
          </a:stretch>
        </p:blipFill>
        <p:spPr>
          <a:xfrm>
            <a:off x="806650" y="1085250"/>
            <a:ext cx="7530707" cy="382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3"/>
          <p:cNvSpPr txBox="1"/>
          <p:nvPr>
            <p:ph type="title"/>
          </p:nvPr>
        </p:nvSpPr>
        <p:spPr>
          <a:xfrm>
            <a:off x="311700" y="445025"/>
            <a:ext cx="8520600" cy="572700"/>
          </a:xfrm>
          <a:prstGeom prst="rect">
            <a:avLst/>
          </a:prstGeom>
          <a:ln>
            <a:noFill/>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Radar processing &amp; core location selection</a:t>
            </a:r>
            <a:endParaRPr/>
          </a:p>
        </p:txBody>
      </p:sp>
      <p:sp>
        <p:nvSpPr>
          <p:cNvPr id="164" name="Google Shape;164;p23"/>
          <p:cNvSpPr txBox="1"/>
          <p:nvPr>
            <p:ph idx="1" type="body"/>
          </p:nvPr>
        </p:nvSpPr>
        <p:spPr>
          <a:xfrm>
            <a:off x="311700" y="1152475"/>
            <a:ext cx="4040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readgssi (Nesbitt et al. 2021) for distance normalization</a:t>
            </a:r>
            <a:endParaRPr/>
          </a:p>
          <a:p>
            <a:pPr indent="-342900" lvl="0" marL="457200" rtl="0" algn="l">
              <a:spcBef>
                <a:spcPts val="0"/>
              </a:spcBef>
              <a:spcAft>
                <a:spcPts val="0"/>
              </a:spcAft>
              <a:buSzPts val="1800"/>
              <a:buChar char="●"/>
            </a:pPr>
            <a:r>
              <a:rPr lang="en"/>
              <a:t>RADAN 7 for filtering and picking</a:t>
            </a:r>
            <a:endParaRPr/>
          </a:p>
          <a:p>
            <a:pPr indent="-342900" lvl="0" marL="457200" rtl="0" algn="l">
              <a:spcBef>
                <a:spcPts val="0"/>
              </a:spcBef>
              <a:spcAft>
                <a:spcPts val="0"/>
              </a:spcAft>
              <a:buSzPts val="1800"/>
              <a:buChar char="●"/>
            </a:pPr>
            <a:r>
              <a:rPr lang="en"/>
              <a:t>XYZ of picks to surfaces in QGIS</a:t>
            </a:r>
            <a:endParaRPr/>
          </a:p>
        </p:txBody>
      </p:sp>
      <p:sp>
        <p:nvSpPr>
          <p:cNvPr id="165" name="Google Shape;165;p23"/>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a:t>
            </a:r>
            <a:r>
              <a:rPr lang="en">
                <a:solidFill>
                  <a:srgbClr val="F3F3F3"/>
                </a:solidFill>
              </a:rPr>
              <a:t>Methods</a:t>
            </a:r>
            <a:r>
              <a:rPr lang="en">
                <a:solidFill>
                  <a:srgbClr val="999999"/>
                </a:solidFill>
              </a:rPr>
              <a:t>             Results             Discussion             Summary</a:t>
            </a:r>
            <a:endParaRPr>
              <a:solidFill>
                <a:srgbClr val="999999"/>
              </a:solidFill>
            </a:endParaRPr>
          </a:p>
        </p:txBody>
      </p:sp>
      <p:grpSp>
        <p:nvGrpSpPr>
          <p:cNvPr id="166" name="Google Shape;166;p23"/>
          <p:cNvGrpSpPr/>
          <p:nvPr/>
        </p:nvGrpSpPr>
        <p:grpSpPr>
          <a:xfrm>
            <a:off x="4529605" y="881289"/>
            <a:ext cx="4583955" cy="4120077"/>
            <a:chOff x="2367155" y="969964"/>
            <a:chExt cx="4583955" cy="4120077"/>
          </a:xfrm>
        </p:grpSpPr>
        <p:grpSp>
          <p:nvGrpSpPr>
            <p:cNvPr id="167" name="Google Shape;167;p23"/>
            <p:cNvGrpSpPr/>
            <p:nvPr/>
          </p:nvGrpSpPr>
          <p:grpSpPr>
            <a:xfrm>
              <a:off x="2367155" y="969964"/>
              <a:ext cx="4583955" cy="4120077"/>
              <a:chOff x="2373980" y="948214"/>
              <a:chExt cx="4583955" cy="4120077"/>
            </a:xfrm>
          </p:grpSpPr>
          <p:grpSp>
            <p:nvGrpSpPr>
              <p:cNvPr id="168" name="Google Shape;168;p23"/>
              <p:cNvGrpSpPr/>
              <p:nvPr/>
            </p:nvGrpSpPr>
            <p:grpSpPr>
              <a:xfrm>
                <a:off x="2373980" y="948214"/>
                <a:ext cx="4583955" cy="4120077"/>
                <a:chOff x="2373980" y="948214"/>
                <a:chExt cx="4583955" cy="4120077"/>
              </a:xfrm>
            </p:grpSpPr>
            <p:grpSp>
              <p:nvGrpSpPr>
                <p:cNvPr id="169" name="Google Shape;169;p23"/>
                <p:cNvGrpSpPr/>
                <p:nvPr/>
              </p:nvGrpSpPr>
              <p:grpSpPr>
                <a:xfrm>
                  <a:off x="2373980" y="948214"/>
                  <a:ext cx="4583955" cy="4120077"/>
                  <a:chOff x="3363050" y="417725"/>
                  <a:chExt cx="5204900" cy="4650725"/>
                </a:xfrm>
              </p:grpSpPr>
              <p:pic>
                <p:nvPicPr>
                  <p:cNvPr id="170" name="Google Shape;170;p23"/>
                  <p:cNvPicPr preferRelativeResize="0"/>
                  <p:nvPr/>
                </p:nvPicPr>
                <p:blipFill rotWithShape="1">
                  <a:blip r:embed="rId3">
                    <a:alphaModFix/>
                  </a:blip>
                  <a:srcRect b="0" l="258" r="228" t="0"/>
                  <a:stretch/>
                </p:blipFill>
                <p:spPr>
                  <a:xfrm>
                    <a:off x="3363050" y="417725"/>
                    <a:ext cx="5204900" cy="4650725"/>
                  </a:xfrm>
                  <a:prstGeom prst="rect">
                    <a:avLst/>
                  </a:prstGeom>
                  <a:noFill/>
                  <a:ln>
                    <a:noFill/>
                  </a:ln>
                </p:spPr>
              </p:pic>
              <p:cxnSp>
                <p:nvCxnSpPr>
                  <p:cNvPr id="171" name="Google Shape;171;p23"/>
                  <p:cNvCxnSpPr/>
                  <p:nvPr/>
                </p:nvCxnSpPr>
                <p:spPr>
                  <a:xfrm flipH="1">
                    <a:off x="3711075" y="2080600"/>
                    <a:ext cx="2626200" cy="695700"/>
                  </a:xfrm>
                  <a:prstGeom prst="straightConnector1">
                    <a:avLst/>
                  </a:prstGeom>
                  <a:noFill/>
                  <a:ln cap="flat" cmpd="sng" w="9525">
                    <a:solidFill>
                      <a:schemeClr val="dk2"/>
                    </a:solidFill>
                    <a:prstDash val="dot"/>
                    <a:round/>
                    <a:headEnd len="med" w="med" type="none"/>
                    <a:tailEnd len="med" w="med" type="none"/>
                  </a:ln>
                </p:spPr>
              </p:cxnSp>
              <p:cxnSp>
                <p:nvCxnSpPr>
                  <p:cNvPr id="172" name="Google Shape;172;p23"/>
                  <p:cNvCxnSpPr/>
                  <p:nvPr/>
                </p:nvCxnSpPr>
                <p:spPr>
                  <a:xfrm>
                    <a:off x="8390600" y="2080600"/>
                    <a:ext cx="143400" cy="695700"/>
                  </a:xfrm>
                  <a:prstGeom prst="straightConnector1">
                    <a:avLst/>
                  </a:prstGeom>
                  <a:noFill/>
                  <a:ln cap="flat" cmpd="sng" w="9525">
                    <a:solidFill>
                      <a:schemeClr val="dk2"/>
                    </a:solidFill>
                    <a:prstDash val="dot"/>
                    <a:round/>
                    <a:headEnd len="med" w="med" type="none"/>
                    <a:tailEnd len="med" w="med" type="none"/>
                  </a:ln>
                </p:spPr>
              </p:cxnSp>
            </p:grpSp>
            <p:sp>
              <p:nvSpPr>
                <p:cNvPr id="173" name="Google Shape;173;p23"/>
                <p:cNvSpPr txBox="1"/>
                <p:nvPr/>
              </p:nvSpPr>
              <p:spPr>
                <a:xfrm>
                  <a:off x="2643475" y="1574450"/>
                  <a:ext cx="1698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ε=80, depth=33.5 m</a:t>
                  </a:r>
                  <a:endParaRPr sz="800"/>
                </a:p>
                <a:p>
                  <a:pPr indent="0" lvl="0" marL="0" rtl="0" algn="l">
                    <a:spcBef>
                      <a:spcPts val="0"/>
                    </a:spcBef>
                    <a:spcAft>
                      <a:spcPts val="0"/>
                    </a:spcAft>
                    <a:buNone/>
                  </a:pPr>
                  <a:r>
                    <a:rPr lang="en" sz="800"/>
                    <a:t>Samples: 2048</a:t>
                  </a:r>
                  <a:endParaRPr sz="800"/>
                </a:p>
                <a:p>
                  <a:pPr indent="0" lvl="0" marL="0" rtl="0" algn="l">
                    <a:spcBef>
                      <a:spcPts val="0"/>
                    </a:spcBef>
                    <a:spcAft>
                      <a:spcPts val="0"/>
                    </a:spcAft>
                    <a:buNone/>
                  </a:pPr>
                  <a:r>
                    <a:rPr lang="en" sz="800"/>
                    <a:t>Timezero: 233 smp</a:t>
                  </a:r>
                  <a:endParaRPr sz="800"/>
                </a:p>
                <a:p>
                  <a:pPr indent="0" lvl="0" marL="0" rtl="0" algn="l">
                    <a:spcBef>
                      <a:spcPts val="0"/>
                    </a:spcBef>
                    <a:spcAft>
                      <a:spcPts val="0"/>
                    </a:spcAft>
                    <a:buNone/>
                  </a:pPr>
                  <a:r>
                    <a:rPr lang="en" sz="800"/>
                    <a:t>Distance-normalized</a:t>
                  </a:r>
                  <a:endParaRPr sz="800"/>
                </a:p>
                <a:p>
                  <a:pPr indent="0" lvl="0" marL="0" rtl="0" algn="l">
                    <a:spcBef>
                      <a:spcPts val="0"/>
                    </a:spcBef>
                    <a:spcAft>
                      <a:spcPts val="0"/>
                    </a:spcAft>
                    <a:buNone/>
                  </a:pPr>
                  <a:r>
                    <a:rPr lang="en" sz="800"/>
                    <a:t>Stacking: 6</a:t>
                  </a:r>
                  <a:endParaRPr sz="800"/>
                </a:p>
                <a:p>
                  <a:pPr indent="0" lvl="0" marL="0" rtl="0" algn="l">
                    <a:spcBef>
                      <a:spcPts val="0"/>
                    </a:spcBef>
                    <a:spcAft>
                      <a:spcPts val="0"/>
                    </a:spcAft>
                    <a:buNone/>
                  </a:pPr>
                  <a:r>
                    <a:rPr lang="en" sz="800"/>
                    <a:t>BGR window: 75 traces</a:t>
                  </a:r>
                  <a:endParaRPr sz="800"/>
                </a:p>
                <a:p>
                  <a:pPr indent="0" lvl="0" marL="0" rtl="0" algn="l">
                    <a:spcBef>
                      <a:spcPts val="0"/>
                    </a:spcBef>
                    <a:spcAft>
                      <a:spcPts val="0"/>
                    </a:spcAft>
                    <a:buNone/>
                  </a:pPr>
                  <a:r>
                    <a:rPr lang="en" sz="800"/>
                    <a:t>VT FIR: 75-125 MHz</a:t>
                  </a:r>
                  <a:endParaRPr sz="800"/>
                </a:p>
                <a:p>
                  <a:pPr indent="0" lvl="0" marL="0" rtl="0" algn="l">
                    <a:spcBef>
                      <a:spcPts val="0"/>
                    </a:spcBef>
                    <a:spcAft>
                      <a:spcPts val="0"/>
                    </a:spcAft>
                    <a:buNone/>
                  </a:pPr>
                  <a:r>
                    <a:rPr lang="en" sz="800"/>
                    <a:t>Gain: 300</a:t>
                  </a:r>
                  <a:endParaRPr sz="800"/>
                </a:p>
                <a:p>
                  <a:pPr indent="0" lvl="0" marL="0" rtl="0" algn="l">
                    <a:spcBef>
                      <a:spcPts val="0"/>
                    </a:spcBef>
                    <a:spcAft>
                      <a:spcPts val="0"/>
                    </a:spcAft>
                    <a:buNone/>
                  </a:pPr>
                  <a:r>
                    <a:rPr lang="en" sz="800"/>
                    <a:t>Not migrated</a:t>
                  </a:r>
                  <a:endParaRPr sz="800"/>
                </a:p>
              </p:txBody>
            </p:sp>
          </p:grpSp>
          <p:sp>
            <p:nvSpPr>
              <p:cNvPr id="174" name="Google Shape;174;p23"/>
              <p:cNvSpPr txBox="1"/>
              <p:nvPr/>
            </p:nvSpPr>
            <p:spPr>
              <a:xfrm>
                <a:off x="2643475" y="4478450"/>
                <a:ext cx="1698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Zoom:	1115m - 2010m</a:t>
                </a:r>
                <a:endParaRPr sz="800"/>
              </a:p>
              <a:p>
                <a:pPr indent="457200" lvl="0" marL="0" rtl="0" algn="l">
                  <a:spcBef>
                    <a:spcPts val="0"/>
                  </a:spcBef>
                  <a:spcAft>
                    <a:spcPts val="0"/>
                  </a:spcAft>
                  <a:buNone/>
                </a:pPr>
                <a:r>
                  <a:rPr lang="en" sz="800"/>
                  <a:t>400ns - 1600ns</a:t>
                </a:r>
                <a:endParaRPr sz="800"/>
              </a:p>
            </p:txBody>
          </p:sp>
        </p:grpSp>
        <p:cxnSp>
          <p:nvCxnSpPr>
            <p:cNvPr id="175" name="Google Shape;175;p23"/>
            <p:cNvCxnSpPr/>
            <p:nvPr/>
          </p:nvCxnSpPr>
          <p:spPr>
            <a:xfrm>
              <a:off x="5129850" y="3758700"/>
              <a:ext cx="0" cy="511500"/>
            </a:xfrm>
            <a:prstGeom prst="straightConnector1">
              <a:avLst/>
            </a:prstGeom>
            <a:noFill/>
            <a:ln cap="flat" cmpd="sng" w="9525">
              <a:solidFill>
                <a:schemeClr val="dk2"/>
              </a:solidFill>
              <a:prstDash val="solid"/>
              <a:round/>
              <a:headEnd len="med" w="med" type="none"/>
              <a:tailEnd len="med" w="med" type="none"/>
            </a:ln>
          </p:spPr>
        </p:cxnSp>
        <p:sp>
          <p:nvSpPr>
            <p:cNvPr id="176" name="Google Shape;176;p23"/>
            <p:cNvSpPr txBox="1"/>
            <p:nvPr/>
          </p:nvSpPr>
          <p:spPr>
            <a:xfrm>
              <a:off x="4311281" y="3467675"/>
              <a:ext cx="175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Ideal core location</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Coring and analysis</a:t>
            </a:r>
            <a:endParaRPr/>
          </a:p>
        </p:txBody>
      </p:sp>
      <p:sp>
        <p:nvSpPr>
          <p:cNvPr id="182" name="Google Shape;182;p24"/>
          <p:cNvSpPr txBox="1"/>
          <p:nvPr>
            <p:ph idx="1" type="body"/>
          </p:nvPr>
        </p:nvSpPr>
        <p:spPr>
          <a:xfrm>
            <a:off x="259225" y="1152475"/>
            <a:ext cx="38268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Livingstone (1955) style piston corer (pictured)</a:t>
            </a:r>
            <a:br>
              <a:rPr lang="en"/>
            </a:br>
            <a:endParaRPr/>
          </a:p>
          <a:p>
            <a:pPr indent="-342900" lvl="0" marL="457200" rtl="0" algn="l">
              <a:spcBef>
                <a:spcPts val="0"/>
              </a:spcBef>
              <a:spcAft>
                <a:spcPts val="0"/>
              </a:spcAft>
              <a:buSzPts val="1800"/>
              <a:buChar char="●"/>
            </a:pPr>
            <a:r>
              <a:rPr lang="en"/>
              <a:t>Standard core analysis</a:t>
            </a:r>
            <a:endParaRPr/>
          </a:p>
          <a:p>
            <a:pPr indent="-342900" lvl="0" marL="457200" rtl="0" algn="l">
              <a:spcBef>
                <a:spcPts val="0"/>
              </a:spcBef>
              <a:spcAft>
                <a:spcPts val="0"/>
              </a:spcAft>
              <a:buSzPts val="1800"/>
              <a:buChar char="●"/>
            </a:pPr>
            <a:r>
              <a:rPr baseline="30000" lang="en"/>
              <a:t>14</a:t>
            </a:r>
            <a:r>
              <a:rPr lang="en"/>
              <a:t>C dates</a:t>
            </a:r>
            <a:endParaRPr/>
          </a:p>
          <a:p>
            <a:pPr indent="-342900" lvl="0" marL="457200" rtl="0" algn="l">
              <a:spcBef>
                <a:spcPts val="0"/>
              </a:spcBef>
              <a:spcAft>
                <a:spcPts val="0"/>
              </a:spcAft>
              <a:buSzPts val="1800"/>
              <a:buChar char="●"/>
            </a:pPr>
            <a:r>
              <a:rPr baseline="30000" lang="en"/>
              <a:t>210</a:t>
            </a:r>
            <a:r>
              <a:rPr lang="en"/>
              <a:t>Pb activity</a:t>
            </a:r>
            <a:endParaRPr/>
          </a:p>
          <a:p>
            <a:pPr indent="-342900" lvl="0" marL="457200" rtl="0" algn="l">
              <a:spcBef>
                <a:spcPts val="0"/>
              </a:spcBef>
              <a:spcAft>
                <a:spcPts val="0"/>
              </a:spcAft>
              <a:buSzPts val="1800"/>
              <a:buChar char="●"/>
            </a:pPr>
            <a:r>
              <a:rPr lang="en"/>
              <a:t>Matched core features with radar reflections</a:t>
            </a:r>
            <a:endParaRPr/>
          </a:p>
        </p:txBody>
      </p:sp>
      <p:sp>
        <p:nvSpPr>
          <p:cNvPr id="183" name="Google Shape;183;p24"/>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a:t>
            </a:r>
            <a:r>
              <a:rPr lang="en">
                <a:solidFill>
                  <a:srgbClr val="F3F3F3"/>
                </a:solidFill>
              </a:rPr>
              <a:t>Methods</a:t>
            </a:r>
            <a:r>
              <a:rPr lang="en">
                <a:solidFill>
                  <a:srgbClr val="999999"/>
                </a:solidFill>
              </a:rPr>
              <a:t>             Results             Discussion             Summary</a:t>
            </a:r>
            <a:endParaRPr>
              <a:solidFill>
                <a:srgbClr val="999999"/>
              </a:solidFill>
            </a:endParaRPr>
          </a:p>
        </p:txBody>
      </p:sp>
      <p:pic>
        <p:nvPicPr>
          <p:cNvPr id="184" name="Google Shape;184;p24"/>
          <p:cNvPicPr preferRelativeResize="0"/>
          <p:nvPr/>
        </p:nvPicPr>
        <p:blipFill>
          <a:blip r:embed="rId3">
            <a:alphaModFix/>
          </a:blip>
          <a:stretch>
            <a:fillRect/>
          </a:stretch>
        </p:blipFill>
        <p:spPr>
          <a:xfrm>
            <a:off x="4045375" y="841825"/>
            <a:ext cx="5204000" cy="3459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grpSp>
        <p:nvGrpSpPr>
          <p:cNvPr id="189" name="Google Shape;189;p25"/>
          <p:cNvGrpSpPr/>
          <p:nvPr/>
        </p:nvGrpSpPr>
        <p:grpSpPr>
          <a:xfrm>
            <a:off x="1919015" y="92"/>
            <a:ext cx="5797114" cy="5143323"/>
            <a:chOff x="1673440" y="167"/>
            <a:chExt cx="5797114" cy="5143323"/>
          </a:xfrm>
        </p:grpSpPr>
        <p:grpSp>
          <p:nvGrpSpPr>
            <p:cNvPr id="190" name="Google Shape;190;p25"/>
            <p:cNvGrpSpPr/>
            <p:nvPr/>
          </p:nvGrpSpPr>
          <p:grpSpPr>
            <a:xfrm>
              <a:off x="1673440" y="167"/>
              <a:ext cx="5797114" cy="5143323"/>
              <a:chOff x="4411850" y="1478075"/>
              <a:chExt cx="4183226" cy="3665424"/>
            </a:xfrm>
          </p:grpSpPr>
          <p:pic>
            <p:nvPicPr>
              <p:cNvPr id="191" name="Google Shape;191;p25"/>
              <p:cNvPicPr preferRelativeResize="0"/>
              <p:nvPr/>
            </p:nvPicPr>
            <p:blipFill>
              <a:blip r:embed="rId3">
                <a:alphaModFix/>
              </a:blip>
              <a:stretch>
                <a:fillRect/>
              </a:stretch>
            </p:blipFill>
            <p:spPr>
              <a:xfrm>
                <a:off x="4411850" y="1478075"/>
                <a:ext cx="4183226" cy="3665424"/>
              </a:xfrm>
              <a:prstGeom prst="rect">
                <a:avLst/>
              </a:prstGeom>
              <a:noFill/>
              <a:ln>
                <a:noFill/>
              </a:ln>
            </p:spPr>
          </p:pic>
          <p:grpSp>
            <p:nvGrpSpPr>
              <p:cNvPr id="192" name="Google Shape;192;p25"/>
              <p:cNvGrpSpPr/>
              <p:nvPr/>
            </p:nvGrpSpPr>
            <p:grpSpPr>
              <a:xfrm>
                <a:off x="5984075" y="2756300"/>
                <a:ext cx="1331125" cy="1075125"/>
                <a:chOff x="5984075" y="2756300"/>
                <a:chExt cx="1331125" cy="1075125"/>
              </a:xfrm>
            </p:grpSpPr>
            <p:sp>
              <p:nvSpPr>
                <p:cNvPr id="193" name="Google Shape;193;p25"/>
                <p:cNvSpPr/>
                <p:nvPr/>
              </p:nvSpPr>
              <p:spPr>
                <a:xfrm>
                  <a:off x="6975875" y="2771775"/>
                  <a:ext cx="339325" cy="486975"/>
                </a:xfrm>
                <a:custGeom>
                  <a:rect b="b" l="l" r="r" t="t"/>
                  <a:pathLst>
                    <a:path extrusionOk="0" h="19479" w="13573">
                      <a:moveTo>
                        <a:pt x="12954" y="0"/>
                      </a:moveTo>
                      <a:lnTo>
                        <a:pt x="13573" y="1048"/>
                      </a:lnTo>
                      <a:lnTo>
                        <a:pt x="12668" y="2048"/>
                      </a:lnTo>
                      <a:lnTo>
                        <a:pt x="11478" y="2477"/>
                      </a:lnTo>
                      <a:lnTo>
                        <a:pt x="11287" y="3286"/>
                      </a:lnTo>
                      <a:lnTo>
                        <a:pt x="10049" y="3524"/>
                      </a:lnTo>
                      <a:lnTo>
                        <a:pt x="8668" y="4239"/>
                      </a:lnTo>
                      <a:lnTo>
                        <a:pt x="7620" y="4810"/>
                      </a:lnTo>
                      <a:lnTo>
                        <a:pt x="7287" y="5477"/>
                      </a:lnTo>
                      <a:lnTo>
                        <a:pt x="6477" y="6858"/>
                      </a:lnTo>
                      <a:lnTo>
                        <a:pt x="6001" y="7477"/>
                      </a:lnTo>
                      <a:lnTo>
                        <a:pt x="6334" y="8239"/>
                      </a:lnTo>
                      <a:lnTo>
                        <a:pt x="6334" y="9906"/>
                      </a:lnTo>
                      <a:lnTo>
                        <a:pt x="6048" y="11954"/>
                      </a:lnTo>
                      <a:lnTo>
                        <a:pt x="5191" y="13954"/>
                      </a:lnTo>
                      <a:lnTo>
                        <a:pt x="4810" y="14621"/>
                      </a:lnTo>
                      <a:lnTo>
                        <a:pt x="4858" y="15240"/>
                      </a:lnTo>
                      <a:lnTo>
                        <a:pt x="4096" y="16907"/>
                      </a:lnTo>
                      <a:lnTo>
                        <a:pt x="3619" y="18383"/>
                      </a:lnTo>
                      <a:lnTo>
                        <a:pt x="3048" y="18669"/>
                      </a:lnTo>
                      <a:lnTo>
                        <a:pt x="2334" y="19098"/>
                      </a:lnTo>
                      <a:lnTo>
                        <a:pt x="1238" y="19383"/>
                      </a:lnTo>
                      <a:lnTo>
                        <a:pt x="0" y="19479"/>
                      </a:lnTo>
                    </a:path>
                  </a:pathLst>
                </a:custGeom>
                <a:noFill/>
                <a:ln cap="flat" cmpd="sng" w="9525">
                  <a:solidFill>
                    <a:srgbClr val="980000"/>
                  </a:solidFill>
                  <a:prstDash val="solid"/>
                  <a:round/>
                  <a:headEnd len="med" w="med" type="none"/>
                  <a:tailEnd len="med" w="med" type="none"/>
                </a:ln>
              </p:spPr>
            </p:sp>
            <p:sp>
              <p:nvSpPr>
                <p:cNvPr id="194" name="Google Shape;194;p25"/>
                <p:cNvSpPr/>
                <p:nvPr/>
              </p:nvSpPr>
              <p:spPr>
                <a:xfrm>
                  <a:off x="6035275" y="3259925"/>
                  <a:ext cx="940600" cy="571500"/>
                </a:xfrm>
                <a:custGeom>
                  <a:rect b="b" l="l" r="r" t="t"/>
                  <a:pathLst>
                    <a:path extrusionOk="0" h="22860" w="37624">
                      <a:moveTo>
                        <a:pt x="37624" y="0"/>
                      </a:moveTo>
                      <a:lnTo>
                        <a:pt x="36767" y="1048"/>
                      </a:lnTo>
                      <a:lnTo>
                        <a:pt x="36290" y="2048"/>
                      </a:lnTo>
                      <a:lnTo>
                        <a:pt x="34576" y="2048"/>
                      </a:lnTo>
                      <a:lnTo>
                        <a:pt x="33814" y="2334"/>
                      </a:lnTo>
                      <a:lnTo>
                        <a:pt x="33338" y="2715"/>
                      </a:lnTo>
                      <a:lnTo>
                        <a:pt x="32242" y="3096"/>
                      </a:lnTo>
                      <a:lnTo>
                        <a:pt x="31147" y="3525"/>
                      </a:lnTo>
                      <a:lnTo>
                        <a:pt x="29956" y="3810"/>
                      </a:lnTo>
                      <a:lnTo>
                        <a:pt x="28670" y="4191"/>
                      </a:lnTo>
                      <a:lnTo>
                        <a:pt x="27718" y="4477"/>
                      </a:lnTo>
                      <a:lnTo>
                        <a:pt x="27051" y="5049"/>
                      </a:lnTo>
                      <a:lnTo>
                        <a:pt x="26146" y="5144"/>
                      </a:lnTo>
                      <a:lnTo>
                        <a:pt x="24718" y="5334"/>
                      </a:lnTo>
                      <a:lnTo>
                        <a:pt x="23146" y="5763"/>
                      </a:lnTo>
                      <a:lnTo>
                        <a:pt x="22527" y="6382"/>
                      </a:lnTo>
                      <a:lnTo>
                        <a:pt x="21241" y="6620"/>
                      </a:lnTo>
                      <a:lnTo>
                        <a:pt x="20336" y="6906"/>
                      </a:lnTo>
                      <a:lnTo>
                        <a:pt x="20050" y="7668"/>
                      </a:lnTo>
                      <a:lnTo>
                        <a:pt x="19479" y="8906"/>
                      </a:lnTo>
                      <a:lnTo>
                        <a:pt x="18812" y="10192"/>
                      </a:lnTo>
                      <a:lnTo>
                        <a:pt x="18098" y="9811"/>
                      </a:lnTo>
                      <a:lnTo>
                        <a:pt x="17479" y="9430"/>
                      </a:lnTo>
                      <a:lnTo>
                        <a:pt x="16955" y="8906"/>
                      </a:lnTo>
                      <a:lnTo>
                        <a:pt x="16336" y="7954"/>
                      </a:lnTo>
                      <a:lnTo>
                        <a:pt x="15716" y="7620"/>
                      </a:lnTo>
                      <a:lnTo>
                        <a:pt x="15097" y="7573"/>
                      </a:lnTo>
                      <a:lnTo>
                        <a:pt x="14764" y="8192"/>
                      </a:lnTo>
                      <a:lnTo>
                        <a:pt x="14335" y="8573"/>
                      </a:lnTo>
                      <a:lnTo>
                        <a:pt x="13192" y="8668"/>
                      </a:lnTo>
                      <a:lnTo>
                        <a:pt x="12668" y="9382"/>
                      </a:lnTo>
                      <a:lnTo>
                        <a:pt x="12287" y="10240"/>
                      </a:lnTo>
                      <a:lnTo>
                        <a:pt x="12859" y="10811"/>
                      </a:lnTo>
                      <a:lnTo>
                        <a:pt x="13621" y="10954"/>
                      </a:lnTo>
                      <a:lnTo>
                        <a:pt x="14716" y="11145"/>
                      </a:lnTo>
                      <a:lnTo>
                        <a:pt x="15907" y="11192"/>
                      </a:lnTo>
                      <a:lnTo>
                        <a:pt x="16193" y="11668"/>
                      </a:lnTo>
                      <a:lnTo>
                        <a:pt x="15621" y="12430"/>
                      </a:lnTo>
                      <a:lnTo>
                        <a:pt x="14526" y="13002"/>
                      </a:lnTo>
                      <a:lnTo>
                        <a:pt x="13811" y="13859"/>
                      </a:lnTo>
                      <a:lnTo>
                        <a:pt x="13097" y="15050"/>
                      </a:lnTo>
                      <a:lnTo>
                        <a:pt x="12573" y="15145"/>
                      </a:lnTo>
                      <a:lnTo>
                        <a:pt x="11859" y="15621"/>
                      </a:lnTo>
                      <a:lnTo>
                        <a:pt x="11383" y="16240"/>
                      </a:lnTo>
                      <a:lnTo>
                        <a:pt x="11002" y="17431"/>
                      </a:lnTo>
                      <a:lnTo>
                        <a:pt x="9763" y="18479"/>
                      </a:lnTo>
                      <a:lnTo>
                        <a:pt x="8811" y="18622"/>
                      </a:lnTo>
                      <a:lnTo>
                        <a:pt x="8096" y="19193"/>
                      </a:lnTo>
                      <a:lnTo>
                        <a:pt x="7192" y="19241"/>
                      </a:lnTo>
                      <a:lnTo>
                        <a:pt x="6525" y="19622"/>
                      </a:lnTo>
                      <a:lnTo>
                        <a:pt x="5620" y="20431"/>
                      </a:lnTo>
                      <a:lnTo>
                        <a:pt x="5001" y="21622"/>
                      </a:lnTo>
                      <a:lnTo>
                        <a:pt x="4191" y="22527"/>
                      </a:lnTo>
                      <a:lnTo>
                        <a:pt x="3429" y="22765"/>
                      </a:lnTo>
                      <a:lnTo>
                        <a:pt x="1715" y="22860"/>
                      </a:lnTo>
                      <a:lnTo>
                        <a:pt x="0" y="22765"/>
                      </a:lnTo>
                    </a:path>
                  </a:pathLst>
                </a:custGeom>
                <a:noFill/>
                <a:ln cap="flat" cmpd="sng" w="9525">
                  <a:solidFill>
                    <a:srgbClr val="980000"/>
                  </a:solidFill>
                  <a:prstDash val="solid"/>
                  <a:round/>
                  <a:headEnd len="med" w="med" type="none"/>
                  <a:tailEnd len="med" w="med" type="none"/>
                </a:ln>
              </p:spPr>
            </p:sp>
            <p:sp>
              <p:nvSpPr>
                <p:cNvPr id="195" name="Google Shape;195;p25"/>
                <p:cNvSpPr/>
                <p:nvPr/>
              </p:nvSpPr>
              <p:spPr>
                <a:xfrm>
                  <a:off x="6035275" y="3758800"/>
                  <a:ext cx="33350" cy="71450"/>
                </a:xfrm>
                <a:custGeom>
                  <a:rect b="b" l="l" r="r" t="t"/>
                  <a:pathLst>
                    <a:path extrusionOk="0" h="2858" w="1334">
                      <a:moveTo>
                        <a:pt x="0" y="2858"/>
                      </a:moveTo>
                      <a:lnTo>
                        <a:pt x="381" y="2000"/>
                      </a:lnTo>
                      <a:lnTo>
                        <a:pt x="1334" y="1524"/>
                      </a:lnTo>
                      <a:lnTo>
                        <a:pt x="1191" y="953"/>
                      </a:lnTo>
                      <a:lnTo>
                        <a:pt x="429" y="0"/>
                      </a:lnTo>
                    </a:path>
                  </a:pathLst>
                </a:custGeom>
                <a:noFill/>
                <a:ln cap="flat" cmpd="sng" w="9525">
                  <a:solidFill>
                    <a:srgbClr val="980000"/>
                  </a:solidFill>
                  <a:prstDash val="solid"/>
                  <a:round/>
                  <a:headEnd len="med" w="med" type="none"/>
                  <a:tailEnd len="med" w="med" type="none"/>
                </a:ln>
              </p:spPr>
            </p:sp>
            <p:sp>
              <p:nvSpPr>
                <p:cNvPr id="196" name="Google Shape;196;p25"/>
                <p:cNvSpPr/>
                <p:nvPr/>
              </p:nvSpPr>
              <p:spPr>
                <a:xfrm>
                  <a:off x="5985275" y="3475425"/>
                  <a:ext cx="101200" cy="284575"/>
                </a:xfrm>
                <a:custGeom>
                  <a:rect b="b" l="l" r="r" t="t"/>
                  <a:pathLst>
                    <a:path extrusionOk="0" h="11383" w="4048">
                      <a:moveTo>
                        <a:pt x="2429" y="11383"/>
                      </a:moveTo>
                      <a:lnTo>
                        <a:pt x="2286" y="10811"/>
                      </a:lnTo>
                      <a:lnTo>
                        <a:pt x="2667" y="10097"/>
                      </a:lnTo>
                      <a:lnTo>
                        <a:pt x="3381" y="9764"/>
                      </a:lnTo>
                      <a:lnTo>
                        <a:pt x="4000" y="9430"/>
                      </a:lnTo>
                      <a:lnTo>
                        <a:pt x="4048" y="8763"/>
                      </a:lnTo>
                      <a:lnTo>
                        <a:pt x="3572" y="7382"/>
                      </a:lnTo>
                      <a:lnTo>
                        <a:pt x="3762" y="6620"/>
                      </a:lnTo>
                      <a:lnTo>
                        <a:pt x="3477" y="6049"/>
                      </a:lnTo>
                      <a:lnTo>
                        <a:pt x="2953" y="5668"/>
                      </a:lnTo>
                      <a:lnTo>
                        <a:pt x="2572" y="4858"/>
                      </a:lnTo>
                      <a:lnTo>
                        <a:pt x="2048" y="4096"/>
                      </a:lnTo>
                      <a:lnTo>
                        <a:pt x="1810" y="2763"/>
                      </a:lnTo>
                      <a:lnTo>
                        <a:pt x="1476" y="1477"/>
                      </a:lnTo>
                      <a:lnTo>
                        <a:pt x="1476" y="429"/>
                      </a:lnTo>
                      <a:lnTo>
                        <a:pt x="762" y="143"/>
                      </a:lnTo>
                      <a:lnTo>
                        <a:pt x="0" y="0"/>
                      </a:lnTo>
                    </a:path>
                  </a:pathLst>
                </a:custGeom>
                <a:noFill/>
                <a:ln cap="flat" cmpd="sng" w="9525">
                  <a:solidFill>
                    <a:srgbClr val="980000"/>
                  </a:solidFill>
                  <a:prstDash val="solid"/>
                  <a:round/>
                  <a:headEnd len="med" w="med" type="none"/>
                  <a:tailEnd len="med" w="med" type="none"/>
                </a:ln>
              </p:spPr>
            </p:sp>
            <p:sp>
              <p:nvSpPr>
                <p:cNvPr id="197" name="Google Shape;197;p25"/>
                <p:cNvSpPr/>
                <p:nvPr/>
              </p:nvSpPr>
              <p:spPr>
                <a:xfrm>
                  <a:off x="5984075" y="3086100"/>
                  <a:ext cx="710800" cy="407200"/>
                </a:xfrm>
                <a:custGeom>
                  <a:rect b="b" l="l" r="r" t="t"/>
                  <a:pathLst>
                    <a:path extrusionOk="0" h="16288" w="28432">
                      <a:moveTo>
                        <a:pt x="143" y="15621"/>
                      </a:moveTo>
                      <a:lnTo>
                        <a:pt x="0" y="14859"/>
                      </a:lnTo>
                      <a:lnTo>
                        <a:pt x="429" y="14049"/>
                      </a:lnTo>
                      <a:lnTo>
                        <a:pt x="1667" y="14192"/>
                      </a:lnTo>
                      <a:lnTo>
                        <a:pt x="2382" y="13430"/>
                      </a:lnTo>
                      <a:lnTo>
                        <a:pt x="2524" y="12525"/>
                      </a:lnTo>
                      <a:lnTo>
                        <a:pt x="3334" y="12287"/>
                      </a:lnTo>
                      <a:lnTo>
                        <a:pt x="4429" y="12240"/>
                      </a:lnTo>
                      <a:lnTo>
                        <a:pt x="5239" y="12478"/>
                      </a:lnTo>
                      <a:lnTo>
                        <a:pt x="5668" y="13573"/>
                      </a:lnTo>
                      <a:lnTo>
                        <a:pt x="5763" y="14811"/>
                      </a:lnTo>
                      <a:lnTo>
                        <a:pt x="5620" y="15288"/>
                      </a:lnTo>
                      <a:lnTo>
                        <a:pt x="6144" y="15812"/>
                      </a:lnTo>
                      <a:lnTo>
                        <a:pt x="6715" y="15621"/>
                      </a:lnTo>
                      <a:lnTo>
                        <a:pt x="7573" y="15335"/>
                      </a:lnTo>
                      <a:lnTo>
                        <a:pt x="8144" y="14097"/>
                      </a:lnTo>
                      <a:lnTo>
                        <a:pt x="8668" y="13621"/>
                      </a:lnTo>
                      <a:lnTo>
                        <a:pt x="9716" y="14145"/>
                      </a:lnTo>
                      <a:lnTo>
                        <a:pt x="10430" y="14907"/>
                      </a:lnTo>
                      <a:lnTo>
                        <a:pt x="11097" y="15526"/>
                      </a:lnTo>
                      <a:lnTo>
                        <a:pt x="11954" y="15431"/>
                      </a:lnTo>
                      <a:lnTo>
                        <a:pt x="12764" y="15669"/>
                      </a:lnTo>
                      <a:lnTo>
                        <a:pt x="13145" y="16288"/>
                      </a:lnTo>
                      <a:lnTo>
                        <a:pt x="14335" y="15478"/>
                      </a:lnTo>
                      <a:lnTo>
                        <a:pt x="15288" y="14907"/>
                      </a:lnTo>
                      <a:lnTo>
                        <a:pt x="15764" y="14192"/>
                      </a:lnTo>
                      <a:lnTo>
                        <a:pt x="14955" y="12906"/>
                      </a:lnTo>
                      <a:lnTo>
                        <a:pt x="14050" y="11906"/>
                      </a:lnTo>
                      <a:lnTo>
                        <a:pt x="13573" y="11525"/>
                      </a:lnTo>
                      <a:lnTo>
                        <a:pt x="13526" y="10287"/>
                      </a:lnTo>
                      <a:lnTo>
                        <a:pt x="13526" y="8906"/>
                      </a:lnTo>
                      <a:lnTo>
                        <a:pt x="14240" y="9001"/>
                      </a:lnTo>
                      <a:lnTo>
                        <a:pt x="14812" y="8525"/>
                      </a:lnTo>
                      <a:lnTo>
                        <a:pt x="15478" y="7953"/>
                      </a:lnTo>
                      <a:lnTo>
                        <a:pt x="16383" y="7620"/>
                      </a:lnTo>
                      <a:lnTo>
                        <a:pt x="16860" y="6906"/>
                      </a:lnTo>
                      <a:lnTo>
                        <a:pt x="17098" y="6239"/>
                      </a:lnTo>
                      <a:lnTo>
                        <a:pt x="17145" y="5096"/>
                      </a:lnTo>
                      <a:lnTo>
                        <a:pt x="17145" y="4286"/>
                      </a:lnTo>
                      <a:lnTo>
                        <a:pt x="18431" y="3429"/>
                      </a:lnTo>
                      <a:lnTo>
                        <a:pt x="18860" y="2953"/>
                      </a:lnTo>
                      <a:lnTo>
                        <a:pt x="20574" y="2524"/>
                      </a:lnTo>
                      <a:lnTo>
                        <a:pt x="21003" y="2191"/>
                      </a:lnTo>
                      <a:lnTo>
                        <a:pt x="22908" y="1857"/>
                      </a:lnTo>
                      <a:lnTo>
                        <a:pt x="23908" y="2000"/>
                      </a:lnTo>
                      <a:lnTo>
                        <a:pt x="24384" y="2429"/>
                      </a:lnTo>
                      <a:lnTo>
                        <a:pt x="25384" y="2429"/>
                      </a:lnTo>
                      <a:lnTo>
                        <a:pt x="25813" y="2143"/>
                      </a:lnTo>
                      <a:lnTo>
                        <a:pt x="26623" y="2000"/>
                      </a:lnTo>
                      <a:lnTo>
                        <a:pt x="27575" y="2000"/>
                      </a:lnTo>
                      <a:lnTo>
                        <a:pt x="28004" y="1619"/>
                      </a:lnTo>
                      <a:lnTo>
                        <a:pt x="28290" y="667"/>
                      </a:lnTo>
                      <a:lnTo>
                        <a:pt x="28432" y="0"/>
                      </a:lnTo>
                    </a:path>
                  </a:pathLst>
                </a:custGeom>
                <a:noFill/>
                <a:ln cap="flat" cmpd="sng" w="9525">
                  <a:solidFill>
                    <a:srgbClr val="980000"/>
                  </a:solidFill>
                  <a:prstDash val="solid"/>
                  <a:round/>
                  <a:headEnd len="med" w="med" type="none"/>
                  <a:tailEnd len="med" w="med" type="none"/>
                </a:ln>
              </p:spPr>
            </p:sp>
            <p:sp>
              <p:nvSpPr>
                <p:cNvPr id="198" name="Google Shape;198;p25"/>
                <p:cNvSpPr/>
                <p:nvPr/>
              </p:nvSpPr>
              <p:spPr>
                <a:xfrm>
                  <a:off x="6698450" y="2756300"/>
                  <a:ext cx="415525" cy="338125"/>
                </a:xfrm>
                <a:custGeom>
                  <a:rect b="b" l="l" r="r" t="t"/>
                  <a:pathLst>
                    <a:path extrusionOk="0" h="13525" w="16621">
                      <a:moveTo>
                        <a:pt x="0" y="13287"/>
                      </a:moveTo>
                      <a:lnTo>
                        <a:pt x="477" y="13144"/>
                      </a:lnTo>
                      <a:lnTo>
                        <a:pt x="1191" y="13525"/>
                      </a:lnTo>
                      <a:lnTo>
                        <a:pt x="2334" y="13335"/>
                      </a:lnTo>
                      <a:lnTo>
                        <a:pt x="3239" y="13144"/>
                      </a:lnTo>
                      <a:lnTo>
                        <a:pt x="4334" y="13097"/>
                      </a:lnTo>
                      <a:lnTo>
                        <a:pt x="5049" y="13430"/>
                      </a:lnTo>
                      <a:lnTo>
                        <a:pt x="5858" y="13192"/>
                      </a:lnTo>
                      <a:lnTo>
                        <a:pt x="6382" y="12621"/>
                      </a:lnTo>
                      <a:lnTo>
                        <a:pt x="6668" y="11859"/>
                      </a:lnTo>
                      <a:lnTo>
                        <a:pt x="6763" y="10620"/>
                      </a:lnTo>
                      <a:lnTo>
                        <a:pt x="6239" y="9763"/>
                      </a:lnTo>
                      <a:lnTo>
                        <a:pt x="5239" y="9334"/>
                      </a:lnTo>
                      <a:lnTo>
                        <a:pt x="4763" y="9049"/>
                      </a:lnTo>
                      <a:lnTo>
                        <a:pt x="5334" y="8620"/>
                      </a:lnTo>
                      <a:lnTo>
                        <a:pt x="6239" y="8715"/>
                      </a:lnTo>
                      <a:lnTo>
                        <a:pt x="7001" y="9049"/>
                      </a:lnTo>
                      <a:lnTo>
                        <a:pt x="7430" y="9525"/>
                      </a:lnTo>
                      <a:lnTo>
                        <a:pt x="7716" y="9144"/>
                      </a:lnTo>
                      <a:lnTo>
                        <a:pt x="8144" y="8382"/>
                      </a:lnTo>
                      <a:lnTo>
                        <a:pt x="8573" y="7810"/>
                      </a:lnTo>
                      <a:lnTo>
                        <a:pt x="9668" y="7334"/>
                      </a:lnTo>
                      <a:lnTo>
                        <a:pt x="10287" y="7001"/>
                      </a:lnTo>
                      <a:lnTo>
                        <a:pt x="10383" y="5953"/>
                      </a:lnTo>
                      <a:lnTo>
                        <a:pt x="10573" y="5191"/>
                      </a:lnTo>
                      <a:lnTo>
                        <a:pt x="11287" y="5524"/>
                      </a:lnTo>
                      <a:lnTo>
                        <a:pt x="12002" y="5477"/>
                      </a:lnTo>
                      <a:lnTo>
                        <a:pt x="12573" y="4953"/>
                      </a:lnTo>
                      <a:lnTo>
                        <a:pt x="13002" y="4000"/>
                      </a:lnTo>
                      <a:lnTo>
                        <a:pt x="13050" y="3096"/>
                      </a:lnTo>
                      <a:lnTo>
                        <a:pt x="13383" y="2381"/>
                      </a:lnTo>
                      <a:lnTo>
                        <a:pt x="13526" y="1524"/>
                      </a:lnTo>
                      <a:lnTo>
                        <a:pt x="13907" y="1048"/>
                      </a:lnTo>
                      <a:lnTo>
                        <a:pt x="14431" y="1048"/>
                      </a:lnTo>
                      <a:lnTo>
                        <a:pt x="14574" y="524"/>
                      </a:lnTo>
                      <a:lnTo>
                        <a:pt x="15002" y="286"/>
                      </a:lnTo>
                      <a:lnTo>
                        <a:pt x="15955" y="95"/>
                      </a:lnTo>
                      <a:lnTo>
                        <a:pt x="16621" y="0"/>
                      </a:lnTo>
                    </a:path>
                  </a:pathLst>
                </a:custGeom>
                <a:noFill/>
                <a:ln cap="flat" cmpd="sng" w="9525">
                  <a:solidFill>
                    <a:srgbClr val="980000"/>
                  </a:solidFill>
                  <a:prstDash val="solid"/>
                  <a:round/>
                  <a:headEnd len="med" w="med" type="none"/>
                  <a:tailEnd len="med" w="med" type="none"/>
                </a:ln>
              </p:spPr>
            </p:sp>
            <p:sp>
              <p:nvSpPr>
                <p:cNvPr id="199" name="Google Shape;199;p25"/>
                <p:cNvSpPr/>
                <p:nvPr/>
              </p:nvSpPr>
              <p:spPr>
                <a:xfrm>
                  <a:off x="7117550" y="2756300"/>
                  <a:ext cx="184550" cy="44050"/>
                </a:xfrm>
                <a:custGeom>
                  <a:rect b="b" l="l" r="r" t="t"/>
                  <a:pathLst>
                    <a:path extrusionOk="0" h="1762" w="7382">
                      <a:moveTo>
                        <a:pt x="0" y="0"/>
                      </a:moveTo>
                      <a:lnTo>
                        <a:pt x="334" y="1048"/>
                      </a:lnTo>
                      <a:lnTo>
                        <a:pt x="905" y="714"/>
                      </a:lnTo>
                      <a:lnTo>
                        <a:pt x="2667" y="1762"/>
                      </a:lnTo>
                      <a:lnTo>
                        <a:pt x="3144" y="1714"/>
                      </a:lnTo>
                      <a:lnTo>
                        <a:pt x="3334" y="1095"/>
                      </a:lnTo>
                      <a:lnTo>
                        <a:pt x="2905" y="619"/>
                      </a:lnTo>
                      <a:lnTo>
                        <a:pt x="3810" y="762"/>
                      </a:lnTo>
                      <a:lnTo>
                        <a:pt x="4668" y="1476"/>
                      </a:lnTo>
                      <a:lnTo>
                        <a:pt x="5525" y="1476"/>
                      </a:lnTo>
                      <a:lnTo>
                        <a:pt x="6334" y="1143"/>
                      </a:lnTo>
                      <a:lnTo>
                        <a:pt x="7382" y="714"/>
                      </a:lnTo>
                    </a:path>
                  </a:pathLst>
                </a:custGeom>
                <a:noFill/>
                <a:ln cap="flat" cmpd="sng" w="9525">
                  <a:solidFill>
                    <a:srgbClr val="980000"/>
                  </a:solidFill>
                  <a:prstDash val="solid"/>
                  <a:round/>
                  <a:headEnd len="med" w="med" type="none"/>
                  <a:tailEnd len="med" w="med" type="none"/>
                </a:ln>
              </p:spPr>
            </p:sp>
          </p:grpSp>
        </p:grpSp>
        <p:pic>
          <p:nvPicPr>
            <p:cNvPr id="200" name="Google Shape;200;p25"/>
            <p:cNvPicPr preferRelativeResize="0"/>
            <p:nvPr/>
          </p:nvPicPr>
          <p:blipFill>
            <a:blip r:embed="rId4">
              <a:alphaModFix/>
            </a:blip>
            <a:stretch>
              <a:fillRect/>
            </a:stretch>
          </p:blipFill>
          <p:spPr>
            <a:xfrm>
              <a:off x="4147550" y="4690025"/>
              <a:ext cx="2230649" cy="364700"/>
            </a:xfrm>
            <a:prstGeom prst="rect">
              <a:avLst/>
            </a:prstGeom>
            <a:noFill/>
            <a:ln>
              <a:noFill/>
            </a:ln>
          </p:spPr>
        </p:pic>
      </p:grpSp>
      <p:sp>
        <p:nvSpPr>
          <p:cNvPr id="201" name="Google Shape;20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LiDAR</a:t>
            </a:r>
            <a:endParaRPr/>
          </a:p>
        </p:txBody>
      </p:sp>
      <p:sp>
        <p:nvSpPr>
          <p:cNvPr id="202" name="Google Shape;202;p25"/>
          <p:cNvSpPr txBox="1"/>
          <p:nvPr/>
        </p:nvSpPr>
        <p:spPr>
          <a:xfrm>
            <a:off x="0" y="-76200"/>
            <a:ext cx="9144000" cy="400200"/>
          </a:xfrm>
          <a:prstGeom prst="rect">
            <a:avLst/>
          </a:prstGeom>
          <a:solidFill>
            <a:srgbClr val="000000">
              <a:alpha val="41180"/>
            </a:srgbClr>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a:t>
            </a:r>
            <a:r>
              <a:rPr lang="en">
                <a:solidFill>
                  <a:srgbClr val="F3F3F3"/>
                </a:solidFill>
              </a:rPr>
              <a:t>Methods</a:t>
            </a:r>
            <a:r>
              <a:rPr lang="en">
                <a:solidFill>
                  <a:srgbClr val="999999"/>
                </a:solidFill>
              </a:rPr>
              <a:t>             Results             Discussion             Summary</a:t>
            </a:r>
            <a:endParaRPr>
              <a:solidFill>
                <a:srgbClr val="999999"/>
              </a:solidFill>
            </a:endParaRPr>
          </a:p>
        </p:txBody>
      </p:sp>
      <p:sp>
        <p:nvSpPr>
          <p:cNvPr id="203" name="Google Shape;203;p25"/>
          <p:cNvSpPr txBox="1"/>
          <p:nvPr/>
        </p:nvSpPr>
        <p:spPr>
          <a:xfrm>
            <a:off x="388825" y="2694550"/>
            <a:ext cx="176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 complex surface!</a:t>
            </a:r>
            <a:endParaRPr>
              <a:solidFill>
                <a:srgbClr val="999999"/>
              </a:solidFill>
            </a:endParaRPr>
          </a:p>
        </p:txBody>
      </p:sp>
      <p:sp>
        <p:nvSpPr>
          <p:cNvPr id="204" name="Google Shape;204;p25"/>
          <p:cNvSpPr txBox="1"/>
          <p:nvPr/>
        </p:nvSpPr>
        <p:spPr>
          <a:xfrm>
            <a:off x="7716125" y="4835700"/>
            <a:ext cx="102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rPr>
              <a:t>MEGIS 2015-2016</a:t>
            </a:r>
            <a:endParaRPr sz="800">
              <a:solidFill>
                <a:srgbClr val="99999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Radar pick analysis</a:t>
            </a:r>
            <a:endParaRPr/>
          </a:p>
        </p:txBody>
      </p:sp>
      <p:sp>
        <p:nvSpPr>
          <p:cNvPr id="210" name="Google Shape;210;p26"/>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pic>
        <p:nvPicPr>
          <p:cNvPr id="211" name="Google Shape;211;p26"/>
          <p:cNvPicPr preferRelativeResize="0"/>
          <p:nvPr/>
        </p:nvPicPr>
        <p:blipFill>
          <a:blip r:embed="rId3">
            <a:alphaModFix/>
          </a:blip>
          <a:stretch>
            <a:fillRect/>
          </a:stretch>
        </p:blipFill>
        <p:spPr>
          <a:xfrm>
            <a:off x="3507563" y="445025"/>
            <a:ext cx="5457833" cy="4543748"/>
          </a:xfrm>
          <a:prstGeom prst="rect">
            <a:avLst/>
          </a:prstGeom>
          <a:noFill/>
          <a:ln>
            <a:noFill/>
          </a:ln>
        </p:spPr>
      </p:pic>
      <p:sp>
        <p:nvSpPr>
          <p:cNvPr id="212" name="Google Shape;212;p26"/>
          <p:cNvSpPr txBox="1"/>
          <p:nvPr/>
        </p:nvSpPr>
        <p:spPr>
          <a:xfrm>
            <a:off x="311700" y="1377975"/>
            <a:ext cx="3119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takeaways:</a:t>
            </a:r>
            <a:endParaRPr>
              <a:solidFill>
                <a:srgbClr val="999999"/>
              </a:solidFill>
            </a:endParaRPr>
          </a:p>
          <a:p>
            <a:pPr indent="0" lvl="0" marL="0" rtl="0" algn="l">
              <a:spcBef>
                <a:spcPts val="0"/>
              </a:spcBef>
              <a:spcAft>
                <a:spcPts val="0"/>
              </a:spcAft>
              <a:buNone/>
            </a:pPr>
            <a:r>
              <a:rPr lang="en">
                <a:solidFill>
                  <a:srgbClr val="999999"/>
                </a:solidFill>
              </a:rPr>
              <a:t>   complex surface</a:t>
            </a:r>
            <a:endParaRPr>
              <a:solidFill>
                <a:srgbClr val="999999"/>
              </a:solidFill>
            </a:endParaRPr>
          </a:p>
          <a:p>
            <a:pPr indent="0" lvl="0" marL="0" rtl="0" algn="l">
              <a:spcBef>
                <a:spcPts val="0"/>
              </a:spcBef>
              <a:spcAft>
                <a:spcPts val="0"/>
              </a:spcAft>
              <a:buNone/>
            </a:pPr>
            <a:r>
              <a:rPr lang="en">
                <a:solidFill>
                  <a:srgbClr val="999999"/>
                </a:solidFill>
              </a:rPr>
              <a:t>+ </a:t>
            </a:r>
            <a:r>
              <a:rPr lang="en">
                <a:solidFill>
                  <a:srgbClr val="999999"/>
                </a:solidFill>
              </a:rPr>
              <a:t>sediment focusing</a:t>
            </a:r>
            <a:endParaRPr>
              <a:solidFill>
                <a:srgbClr val="999999"/>
              </a:solidFill>
            </a:endParaRPr>
          </a:p>
          <a:p>
            <a:pPr indent="0" lvl="0" marL="0" rtl="0" algn="l">
              <a:spcBef>
                <a:spcPts val="0"/>
              </a:spcBef>
              <a:spcAft>
                <a:spcPts val="0"/>
              </a:spcAft>
              <a:buNone/>
            </a:pPr>
            <a:r>
              <a:rPr lang="en">
                <a:solidFill>
                  <a:srgbClr val="999999"/>
                </a:solidFill>
              </a:rPr>
              <a:t>= complex sedimentation pattern</a:t>
            </a:r>
            <a:endParaRPr>
              <a:solidFill>
                <a:srgbClr val="999999"/>
              </a:solidFill>
            </a:endParaRPr>
          </a:p>
        </p:txBody>
      </p:sp>
      <p:sp>
        <p:nvSpPr>
          <p:cNvPr id="213" name="Google Shape;213;p26"/>
          <p:cNvSpPr txBox="1"/>
          <p:nvPr/>
        </p:nvSpPr>
        <p:spPr>
          <a:xfrm>
            <a:off x="1309775" y="4027100"/>
            <a:ext cx="219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rPr>
              <a:t>Note: Bigelow Brook delta sediments (symbolized as Δ) are too thick to evaluate with radar and are excluded here</a:t>
            </a:r>
            <a:endParaRPr sz="800">
              <a:solidFill>
                <a:srgbClr val="99999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Gyttja-clay transition</a:t>
            </a:r>
            <a:endParaRPr/>
          </a:p>
        </p:txBody>
      </p:sp>
      <p:sp>
        <p:nvSpPr>
          <p:cNvPr id="219" name="Google Shape;219;p27"/>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sp>
        <p:nvSpPr>
          <p:cNvPr id="220" name="Google Shape;220;p27"/>
          <p:cNvSpPr txBox="1"/>
          <p:nvPr/>
        </p:nvSpPr>
        <p:spPr>
          <a:xfrm>
            <a:off x="836850" y="1122788"/>
            <a:ext cx="2389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a:t>
            </a:r>
            <a:endParaRPr>
              <a:solidFill>
                <a:srgbClr val="999999"/>
              </a:solidFill>
            </a:endParaRPr>
          </a:p>
          <a:p>
            <a:pPr indent="0" lvl="0" marL="0" rtl="0" algn="l">
              <a:spcBef>
                <a:spcPts val="0"/>
              </a:spcBef>
              <a:spcAft>
                <a:spcPts val="0"/>
              </a:spcAft>
              <a:buNone/>
            </a:pPr>
            <a:r>
              <a:rPr lang="en">
                <a:solidFill>
                  <a:srgbClr val="999999"/>
                </a:solidFill>
              </a:rPr>
              <a:t>Transition zone between gyttja and clay at 2.7-3.1 m</a:t>
            </a:r>
            <a:endParaRPr>
              <a:solidFill>
                <a:srgbClr val="999999"/>
              </a:solidFill>
            </a:endParaRPr>
          </a:p>
        </p:txBody>
      </p:sp>
      <p:pic>
        <p:nvPicPr>
          <p:cNvPr id="221" name="Google Shape;221;p27"/>
          <p:cNvPicPr preferRelativeResize="0"/>
          <p:nvPr/>
        </p:nvPicPr>
        <p:blipFill>
          <a:blip r:embed="rId3">
            <a:alphaModFix/>
          </a:blip>
          <a:stretch>
            <a:fillRect/>
          </a:stretch>
        </p:blipFill>
        <p:spPr>
          <a:xfrm>
            <a:off x="4076062" y="361575"/>
            <a:ext cx="4995486" cy="3084350"/>
          </a:xfrm>
          <a:prstGeom prst="rect">
            <a:avLst/>
          </a:prstGeom>
          <a:noFill/>
          <a:ln>
            <a:noFill/>
          </a:ln>
        </p:spPr>
      </p:pic>
      <p:pic>
        <p:nvPicPr>
          <p:cNvPr id="222" name="Google Shape;222;p27"/>
          <p:cNvPicPr preferRelativeResize="0"/>
          <p:nvPr/>
        </p:nvPicPr>
        <p:blipFill>
          <a:blip r:embed="rId4">
            <a:alphaModFix/>
          </a:blip>
          <a:stretch>
            <a:fillRect/>
          </a:stretch>
        </p:blipFill>
        <p:spPr>
          <a:xfrm>
            <a:off x="511650" y="2059150"/>
            <a:ext cx="5287450" cy="3084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226" name="Shape 226"/>
        <p:cNvGrpSpPr/>
        <p:nvPr/>
      </p:nvGrpSpPr>
      <p:grpSpPr>
        <a:xfrm>
          <a:off x="0" y="0"/>
          <a:ext cx="0" cy="0"/>
          <a:chOff x="0" y="0"/>
          <a:chExt cx="0" cy="0"/>
        </a:xfrm>
      </p:grpSpPr>
      <p:sp>
        <p:nvSpPr>
          <p:cNvPr id="227" name="Google Shape;22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Core results and </a:t>
            </a:r>
            <a:r>
              <a:rPr baseline="30000" lang="en"/>
              <a:t>14</a:t>
            </a:r>
            <a:r>
              <a:rPr lang="en"/>
              <a:t>C</a:t>
            </a:r>
            <a:endParaRPr/>
          </a:p>
        </p:txBody>
      </p:sp>
      <p:sp>
        <p:nvSpPr>
          <p:cNvPr id="228" name="Google Shape;228;p28"/>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sp>
        <p:nvSpPr>
          <p:cNvPr id="229" name="Google Shape;229;p28"/>
          <p:cNvSpPr txBox="1"/>
          <p:nvPr/>
        </p:nvSpPr>
        <p:spPr>
          <a:xfrm>
            <a:off x="3831650" y="445025"/>
            <a:ext cx="4640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takeaways:</a:t>
            </a:r>
            <a:endParaRPr>
              <a:solidFill>
                <a:srgbClr val="999999"/>
              </a:solidFill>
            </a:endParaRPr>
          </a:p>
          <a:p>
            <a:pPr indent="-114300" lvl="0" marL="114300" rtl="0" algn="l">
              <a:spcBef>
                <a:spcPts val="0"/>
              </a:spcBef>
              <a:spcAft>
                <a:spcPts val="0"/>
              </a:spcAft>
              <a:buNone/>
            </a:pPr>
            <a:r>
              <a:rPr lang="en">
                <a:solidFill>
                  <a:srgbClr val="999999"/>
                </a:solidFill>
              </a:rPr>
              <a:t>- </a:t>
            </a:r>
            <a:r>
              <a:rPr lang="en">
                <a:solidFill>
                  <a:srgbClr val="999999"/>
                </a:solidFill>
              </a:rPr>
              <a:t>Major difference in water and organic content between pre- and post-transition</a:t>
            </a:r>
            <a:endParaRPr>
              <a:solidFill>
                <a:srgbClr val="999999"/>
              </a:solidFill>
            </a:endParaRPr>
          </a:p>
          <a:p>
            <a:pPr indent="-114300" lvl="0" marL="114300" rtl="0" algn="l">
              <a:spcBef>
                <a:spcPts val="0"/>
              </a:spcBef>
              <a:spcAft>
                <a:spcPts val="0"/>
              </a:spcAft>
              <a:buNone/>
            </a:pPr>
            <a:r>
              <a:rPr lang="en">
                <a:solidFill>
                  <a:srgbClr val="999999"/>
                </a:solidFill>
              </a:rPr>
              <a:t>- Transition at around 8500 cal yr BP</a:t>
            </a:r>
            <a:endParaRPr>
              <a:solidFill>
                <a:srgbClr val="999999"/>
              </a:solidFill>
            </a:endParaRPr>
          </a:p>
        </p:txBody>
      </p:sp>
      <p:grpSp>
        <p:nvGrpSpPr>
          <p:cNvPr id="230" name="Google Shape;230;p28"/>
          <p:cNvGrpSpPr/>
          <p:nvPr/>
        </p:nvGrpSpPr>
        <p:grpSpPr>
          <a:xfrm>
            <a:off x="122800" y="1411925"/>
            <a:ext cx="8949948" cy="3652775"/>
            <a:chOff x="122800" y="1411925"/>
            <a:chExt cx="8949948" cy="3652775"/>
          </a:xfrm>
        </p:grpSpPr>
        <p:pic>
          <p:nvPicPr>
            <p:cNvPr id="231" name="Google Shape;231;p28"/>
            <p:cNvPicPr preferRelativeResize="0"/>
            <p:nvPr/>
          </p:nvPicPr>
          <p:blipFill>
            <a:blip r:embed="rId3">
              <a:alphaModFix/>
            </a:blip>
            <a:stretch>
              <a:fillRect/>
            </a:stretch>
          </p:blipFill>
          <p:spPr>
            <a:xfrm rot="-5400000">
              <a:off x="3104111" y="-903936"/>
              <a:ext cx="3652775" cy="8284498"/>
            </a:xfrm>
            <a:prstGeom prst="rect">
              <a:avLst/>
            </a:prstGeom>
            <a:noFill/>
            <a:ln>
              <a:noFill/>
            </a:ln>
          </p:spPr>
        </p:pic>
        <p:pic>
          <p:nvPicPr>
            <p:cNvPr id="232" name="Google Shape;232;p28"/>
            <p:cNvPicPr preferRelativeResize="0"/>
            <p:nvPr/>
          </p:nvPicPr>
          <p:blipFill>
            <a:blip r:embed="rId4">
              <a:alphaModFix/>
            </a:blip>
            <a:stretch>
              <a:fillRect/>
            </a:stretch>
          </p:blipFill>
          <p:spPr>
            <a:xfrm>
              <a:off x="122800" y="2188849"/>
              <a:ext cx="2530825" cy="1188225"/>
            </a:xfrm>
            <a:prstGeom prst="rect">
              <a:avLst/>
            </a:prstGeom>
            <a:noFill/>
            <a:ln>
              <a:noFill/>
            </a:ln>
          </p:spPr>
        </p:pic>
        <p:sp>
          <p:nvSpPr>
            <p:cNvPr id="233" name="Google Shape;233;p28"/>
            <p:cNvSpPr txBox="1"/>
            <p:nvPr/>
          </p:nvSpPr>
          <p:spPr>
            <a:xfrm>
              <a:off x="900675" y="4287250"/>
              <a:ext cx="219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rPr>
                <a:t>Note: oldest date (23402 ±350) is likely from a sample contaminated with old carbon</a:t>
              </a:r>
              <a:endParaRPr sz="800">
                <a:solidFill>
                  <a:srgbClr val="999999"/>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237" name="Shape 237"/>
        <p:cNvGrpSpPr/>
        <p:nvPr/>
      </p:nvGrpSpPr>
      <p:grpSpPr>
        <a:xfrm>
          <a:off x="0" y="0"/>
          <a:ext cx="0" cy="0"/>
          <a:chOff x="0" y="0"/>
          <a:chExt cx="0" cy="0"/>
        </a:xfrm>
      </p:grpSpPr>
      <p:sp>
        <p:nvSpPr>
          <p:cNvPr id="238" name="Google Shape;23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Core-radar comparison</a:t>
            </a:r>
            <a:endParaRPr/>
          </a:p>
        </p:txBody>
      </p:sp>
      <p:sp>
        <p:nvSpPr>
          <p:cNvPr id="239" name="Google Shape;239;p29"/>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sp>
        <p:nvSpPr>
          <p:cNvPr id="240" name="Google Shape;240;p29"/>
          <p:cNvSpPr txBox="1"/>
          <p:nvPr/>
        </p:nvSpPr>
        <p:spPr>
          <a:xfrm>
            <a:off x="109150" y="1896425"/>
            <a:ext cx="1630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takeaways:</a:t>
            </a:r>
            <a:endParaRPr>
              <a:solidFill>
                <a:srgbClr val="999999"/>
              </a:solidFill>
            </a:endParaRPr>
          </a:p>
          <a:p>
            <a:pPr indent="-114300" lvl="0" marL="114300" rtl="0" algn="l">
              <a:spcBef>
                <a:spcPts val="0"/>
              </a:spcBef>
              <a:spcAft>
                <a:spcPts val="0"/>
              </a:spcAft>
              <a:buNone/>
            </a:pPr>
            <a:r>
              <a:rPr lang="en">
                <a:solidFill>
                  <a:srgbClr val="999999"/>
                </a:solidFill>
              </a:rPr>
              <a:t>- </a:t>
            </a:r>
            <a:r>
              <a:rPr lang="en">
                <a:solidFill>
                  <a:srgbClr val="999999"/>
                </a:solidFill>
              </a:rPr>
              <a:t>Core did not reach till surface</a:t>
            </a:r>
            <a:endParaRPr>
              <a:solidFill>
                <a:srgbClr val="999999"/>
              </a:solidFill>
            </a:endParaRPr>
          </a:p>
        </p:txBody>
      </p:sp>
      <p:pic>
        <p:nvPicPr>
          <p:cNvPr id="241" name="Google Shape;241;p29"/>
          <p:cNvPicPr preferRelativeResize="0"/>
          <p:nvPr/>
        </p:nvPicPr>
        <p:blipFill>
          <a:blip r:embed="rId3">
            <a:alphaModFix/>
          </a:blip>
          <a:stretch>
            <a:fillRect/>
          </a:stretch>
        </p:blipFill>
        <p:spPr>
          <a:xfrm>
            <a:off x="1705400" y="1376523"/>
            <a:ext cx="7299123" cy="32355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245" name="Shape 245"/>
        <p:cNvGrpSpPr/>
        <p:nvPr/>
      </p:nvGrpSpPr>
      <p:grpSpPr>
        <a:xfrm>
          <a:off x="0" y="0"/>
          <a:ext cx="0" cy="0"/>
          <a:chOff x="0" y="0"/>
          <a:chExt cx="0" cy="0"/>
        </a:xfrm>
      </p:grpSpPr>
      <p:sp>
        <p:nvSpPr>
          <p:cNvPr id="246" name="Google Shape;24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aseline="30000" lang="en"/>
              <a:t>210</a:t>
            </a:r>
            <a:r>
              <a:rPr lang="en"/>
              <a:t>Pb results</a:t>
            </a:r>
            <a:endParaRPr/>
          </a:p>
        </p:txBody>
      </p:sp>
      <p:sp>
        <p:nvSpPr>
          <p:cNvPr id="247" name="Google Shape;247;p30"/>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sp>
        <p:nvSpPr>
          <p:cNvPr id="248" name="Google Shape;248;p30"/>
          <p:cNvSpPr txBox="1"/>
          <p:nvPr/>
        </p:nvSpPr>
        <p:spPr>
          <a:xfrm>
            <a:off x="3824825" y="660575"/>
            <a:ext cx="479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takeaways:</a:t>
            </a:r>
            <a:endParaRPr>
              <a:solidFill>
                <a:srgbClr val="999999"/>
              </a:solidFill>
            </a:endParaRPr>
          </a:p>
          <a:p>
            <a:pPr indent="-171450" lvl="0" marL="171450" rtl="0" algn="l">
              <a:spcBef>
                <a:spcPts val="0"/>
              </a:spcBef>
              <a:spcAft>
                <a:spcPts val="0"/>
              </a:spcAft>
              <a:buNone/>
            </a:pPr>
            <a:r>
              <a:rPr lang="en">
                <a:solidFill>
                  <a:srgbClr val="999999"/>
                </a:solidFill>
              </a:rPr>
              <a:t>- Major increase in sedimentation rate in mid 20th century</a:t>
            </a:r>
            <a:endParaRPr>
              <a:solidFill>
                <a:srgbClr val="999999"/>
              </a:solidFill>
            </a:endParaRPr>
          </a:p>
        </p:txBody>
      </p:sp>
      <p:grpSp>
        <p:nvGrpSpPr>
          <p:cNvPr id="249" name="Google Shape;249;p30"/>
          <p:cNvGrpSpPr/>
          <p:nvPr/>
        </p:nvGrpSpPr>
        <p:grpSpPr>
          <a:xfrm>
            <a:off x="581050" y="1496780"/>
            <a:ext cx="7981901" cy="3301100"/>
            <a:chOff x="382000" y="1612755"/>
            <a:chExt cx="7981901" cy="3301100"/>
          </a:xfrm>
        </p:grpSpPr>
        <p:pic>
          <p:nvPicPr>
            <p:cNvPr id="250" name="Google Shape;250;p30"/>
            <p:cNvPicPr preferRelativeResize="0"/>
            <p:nvPr/>
          </p:nvPicPr>
          <p:blipFill>
            <a:blip r:embed="rId3">
              <a:alphaModFix/>
            </a:blip>
            <a:stretch>
              <a:fillRect/>
            </a:stretch>
          </p:blipFill>
          <p:spPr>
            <a:xfrm rot="5400000">
              <a:off x="2722401" y="-727645"/>
              <a:ext cx="3301100" cy="7981901"/>
            </a:xfrm>
            <a:prstGeom prst="rect">
              <a:avLst/>
            </a:prstGeom>
            <a:noFill/>
            <a:ln>
              <a:noFill/>
            </a:ln>
          </p:spPr>
        </p:pic>
        <p:pic>
          <p:nvPicPr>
            <p:cNvPr id="251" name="Google Shape;251;p30"/>
            <p:cNvPicPr preferRelativeResize="0"/>
            <p:nvPr/>
          </p:nvPicPr>
          <p:blipFill>
            <a:blip r:embed="rId4">
              <a:alphaModFix/>
            </a:blip>
            <a:stretch>
              <a:fillRect/>
            </a:stretch>
          </p:blipFill>
          <p:spPr>
            <a:xfrm>
              <a:off x="755650" y="4060350"/>
              <a:ext cx="1679674" cy="635200"/>
            </a:xfrm>
            <a:prstGeom prst="rect">
              <a:avLst/>
            </a:prstGeom>
            <a:noFill/>
            <a:ln>
              <a:noFill/>
            </a:ln>
          </p:spPr>
        </p:pic>
        <p:pic>
          <p:nvPicPr>
            <p:cNvPr id="252" name="Google Shape;252;p30"/>
            <p:cNvPicPr preferRelativeResize="0"/>
            <p:nvPr/>
          </p:nvPicPr>
          <p:blipFill>
            <a:blip r:embed="rId5">
              <a:alphaModFix/>
            </a:blip>
            <a:stretch>
              <a:fillRect/>
            </a:stretch>
          </p:blipFill>
          <p:spPr>
            <a:xfrm>
              <a:off x="4347650" y="4461350"/>
              <a:ext cx="1218775" cy="234200"/>
            </a:xfrm>
            <a:prstGeom prst="rect">
              <a:avLst/>
            </a:prstGeom>
            <a:noFill/>
            <a:ln>
              <a:noFill/>
            </a:ln>
          </p:spPr>
        </p:pic>
        <p:pic>
          <p:nvPicPr>
            <p:cNvPr id="253" name="Google Shape;253;p30"/>
            <p:cNvPicPr preferRelativeResize="0"/>
            <p:nvPr/>
          </p:nvPicPr>
          <p:blipFill>
            <a:blip r:embed="rId6">
              <a:alphaModFix/>
            </a:blip>
            <a:stretch>
              <a:fillRect/>
            </a:stretch>
          </p:blipFill>
          <p:spPr>
            <a:xfrm>
              <a:off x="6078075" y="4365825"/>
              <a:ext cx="2125350" cy="32972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1"/>
          <p:cNvPicPr preferRelativeResize="0"/>
          <p:nvPr/>
        </p:nvPicPr>
        <p:blipFill>
          <a:blip r:embed="rId3">
            <a:alphaModFix/>
          </a:blip>
          <a:stretch>
            <a:fillRect/>
          </a:stretch>
        </p:blipFill>
        <p:spPr>
          <a:xfrm>
            <a:off x="576875" y="1890975"/>
            <a:ext cx="3077075" cy="980125"/>
          </a:xfrm>
          <a:prstGeom prst="rect">
            <a:avLst/>
          </a:prstGeom>
          <a:noFill/>
          <a:ln>
            <a:noFill/>
          </a:ln>
        </p:spPr>
      </p:pic>
      <p:grpSp>
        <p:nvGrpSpPr>
          <p:cNvPr id="259" name="Google Shape;259;p31"/>
          <p:cNvGrpSpPr/>
          <p:nvPr/>
        </p:nvGrpSpPr>
        <p:grpSpPr>
          <a:xfrm>
            <a:off x="4504907" y="1197496"/>
            <a:ext cx="3484531" cy="3945996"/>
            <a:chOff x="4455301" y="1388750"/>
            <a:chExt cx="3304126" cy="3741699"/>
          </a:xfrm>
        </p:grpSpPr>
        <p:pic>
          <p:nvPicPr>
            <p:cNvPr id="260" name="Google Shape;260;p31"/>
            <p:cNvPicPr preferRelativeResize="0"/>
            <p:nvPr/>
          </p:nvPicPr>
          <p:blipFill>
            <a:blip r:embed="rId4">
              <a:alphaModFix/>
            </a:blip>
            <a:stretch>
              <a:fillRect/>
            </a:stretch>
          </p:blipFill>
          <p:spPr>
            <a:xfrm>
              <a:off x="4455301" y="1388750"/>
              <a:ext cx="3304126" cy="3741699"/>
            </a:xfrm>
            <a:prstGeom prst="rect">
              <a:avLst/>
            </a:prstGeom>
            <a:noFill/>
            <a:ln>
              <a:noFill/>
            </a:ln>
          </p:spPr>
        </p:pic>
        <p:sp>
          <p:nvSpPr>
            <p:cNvPr id="261" name="Google Shape;261;p31"/>
            <p:cNvSpPr txBox="1"/>
            <p:nvPr/>
          </p:nvSpPr>
          <p:spPr>
            <a:xfrm>
              <a:off x="5404805" y="3081853"/>
              <a:ext cx="2460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0000"/>
                  </a:solidFill>
                </a:rPr>
                <a:t>x</a:t>
              </a:r>
              <a:endParaRPr b="1" sz="1500">
                <a:solidFill>
                  <a:srgbClr val="FF0000"/>
                </a:solidFill>
              </a:endParaRPr>
            </a:p>
          </p:txBody>
        </p:sp>
      </p:grpSp>
      <p:sp>
        <p:nvSpPr>
          <p:cNvPr id="262" name="Google Shape;262;p31"/>
          <p:cNvSpPr txBox="1"/>
          <p:nvPr>
            <p:ph idx="1" type="body"/>
          </p:nvPr>
        </p:nvSpPr>
        <p:spPr>
          <a:xfrm>
            <a:off x="311698" y="3706550"/>
            <a:ext cx="3394800" cy="4497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b="1" lang="en" sz="1400">
                <a:solidFill>
                  <a:srgbClr val="FF0000"/>
                </a:solidFill>
              </a:rPr>
              <a:t>X</a:t>
            </a:r>
            <a:r>
              <a:rPr lang="en" sz="1400">
                <a:solidFill>
                  <a:srgbClr val="EA9999"/>
                </a:solidFill>
              </a:rPr>
              <a:t> = study location</a:t>
            </a:r>
            <a:endParaRPr sz="1400">
              <a:solidFill>
                <a:srgbClr val="EA9999"/>
              </a:solidFill>
            </a:endParaRPr>
          </a:p>
        </p:txBody>
      </p:sp>
      <p:sp>
        <p:nvSpPr>
          <p:cNvPr id="263" name="Google Shape;263;p31"/>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a:t>
            </a:r>
            <a:r>
              <a:rPr lang="en">
                <a:solidFill>
                  <a:srgbClr val="F3F3F3"/>
                </a:solidFill>
              </a:rPr>
              <a:t>Discussion</a:t>
            </a:r>
            <a:r>
              <a:rPr lang="en">
                <a:solidFill>
                  <a:srgbClr val="999999"/>
                </a:solidFill>
              </a:rPr>
              <a:t>             Summary</a:t>
            </a:r>
            <a:endParaRPr>
              <a:solidFill>
                <a:srgbClr val="999999"/>
              </a:solidFill>
            </a:endParaRPr>
          </a:p>
        </p:txBody>
      </p:sp>
      <p:sp>
        <p:nvSpPr>
          <p:cNvPr id="264" name="Google Shape;264;p31"/>
          <p:cNvSpPr txBox="1"/>
          <p:nvPr>
            <p:ph idx="1" type="body"/>
          </p:nvPr>
        </p:nvSpPr>
        <p:spPr>
          <a:xfrm>
            <a:off x="311700" y="750925"/>
            <a:ext cx="8520600" cy="103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Deglaciation age is probably between 13.0 and 14.2 cal ka BP</a:t>
            </a:r>
            <a:endParaRPr sz="1400"/>
          </a:p>
        </p:txBody>
      </p:sp>
      <p:sp>
        <p:nvSpPr>
          <p:cNvPr id="265" name="Google Shape;265;p31"/>
          <p:cNvSpPr txBox="1"/>
          <p:nvPr>
            <p:ph type="title"/>
          </p:nvPr>
        </p:nvSpPr>
        <p:spPr>
          <a:xfrm>
            <a:off x="311700" y="324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Deglaciation timing</a:t>
            </a:r>
            <a:endParaRPr sz="202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Problems and Importance</a:t>
            </a:r>
            <a:endParaRPr sz="2500"/>
          </a:p>
        </p:txBody>
      </p:sp>
      <p:sp>
        <p:nvSpPr>
          <p:cNvPr id="63" name="Google Shape;63;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Sediment delivery studies are critical to understanding landscape evolution, but:</a:t>
            </a:r>
            <a:br>
              <a:rPr lang="en"/>
            </a:br>
            <a:endParaRPr/>
          </a:p>
          <a:p>
            <a:pPr indent="-342900" lvl="0" marL="457200" rtl="0" algn="l">
              <a:spcBef>
                <a:spcPts val="1200"/>
              </a:spcBef>
              <a:spcAft>
                <a:spcPts val="0"/>
              </a:spcAft>
              <a:buSzPts val="1800"/>
              <a:buAutoNum type="arabicPeriod"/>
            </a:pPr>
            <a:r>
              <a:rPr lang="en"/>
              <a:t>Lack of studies in formerly-glaciated regions</a:t>
            </a:r>
            <a:br>
              <a:rPr lang="en"/>
            </a:br>
            <a:endParaRPr/>
          </a:p>
          <a:p>
            <a:pPr indent="-342900" lvl="0" marL="457200" rtl="0" algn="l">
              <a:spcBef>
                <a:spcPts val="0"/>
              </a:spcBef>
              <a:spcAft>
                <a:spcPts val="0"/>
              </a:spcAft>
              <a:buSzPts val="1800"/>
              <a:buAutoNum type="arabicPeriod"/>
            </a:pPr>
            <a:r>
              <a:rPr lang="en"/>
              <a:t>Sediment volume is tricky to measure - lakes are complex &amp; </a:t>
            </a:r>
            <a:r>
              <a:rPr lang="en" u="sng"/>
              <a:t>not man made</a:t>
            </a:r>
            <a:br>
              <a:rPr lang="en"/>
            </a:br>
            <a:endParaRPr/>
          </a:p>
          <a:p>
            <a:pPr indent="-342900" lvl="0" marL="457200" rtl="0" algn="l">
              <a:spcBef>
                <a:spcPts val="0"/>
              </a:spcBef>
              <a:spcAft>
                <a:spcPts val="0"/>
              </a:spcAft>
              <a:buSzPts val="1800"/>
              <a:buAutoNum type="arabicPeriod"/>
            </a:pPr>
            <a:r>
              <a:rPr lang="en"/>
              <a:t>Sedimentation time is tricky to measure - ice-off age is not well known</a:t>
            </a:r>
            <a:endParaRPr/>
          </a:p>
        </p:txBody>
      </p:sp>
      <p:sp>
        <p:nvSpPr>
          <p:cNvPr id="64" name="Google Shape;64;p14"/>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F3F3F3"/>
                </a:solidFill>
              </a:rPr>
              <a:t>Introduction</a:t>
            </a:r>
            <a:r>
              <a:rPr lang="en">
                <a:solidFill>
                  <a:srgbClr val="999999"/>
                </a:solidFill>
              </a:rPr>
              <a:t>             Location             Methods             Results             Discussion             Summary</a:t>
            </a:r>
            <a:endParaRPr>
              <a:solidFill>
                <a:srgbClr val="99999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2"/>
          <p:cNvPicPr preferRelativeResize="0"/>
          <p:nvPr/>
        </p:nvPicPr>
        <p:blipFill>
          <a:blip r:embed="rId3">
            <a:alphaModFix/>
          </a:blip>
          <a:stretch>
            <a:fillRect/>
          </a:stretch>
        </p:blipFill>
        <p:spPr>
          <a:xfrm>
            <a:off x="576875" y="1890975"/>
            <a:ext cx="3077075" cy="980125"/>
          </a:xfrm>
          <a:prstGeom prst="rect">
            <a:avLst/>
          </a:prstGeom>
          <a:noFill/>
          <a:ln>
            <a:noFill/>
          </a:ln>
        </p:spPr>
      </p:pic>
      <p:pic>
        <p:nvPicPr>
          <p:cNvPr id="271" name="Google Shape;271;p32"/>
          <p:cNvPicPr preferRelativeResize="0"/>
          <p:nvPr/>
        </p:nvPicPr>
        <p:blipFill>
          <a:blip r:embed="rId4">
            <a:alphaModFix/>
          </a:blip>
          <a:stretch>
            <a:fillRect/>
          </a:stretch>
        </p:blipFill>
        <p:spPr>
          <a:xfrm>
            <a:off x="656750" y="1400813"/>
            <a:ext cx="3077076" cy="3539363"/>
          </a:xfrm>
          <a:prstGeom prst="rect">
            <a:avLst/>
          </a:prstGeom>
          <a:noFill/>
          <a:ln>
            <a:noFill/>
          </a:ln>
        </p:spPr>
      </p:pic>
      <p:sp>
        <p:nvSpPr>
          <p:cNvPr id="272" name="Google Shape;272;p32"/>
          <p:cNvSpPr txBox="1"/>
          <p:nvPr>
            <p:ph idx="1" type="body"/>
          </p:nvPr>
        </p:nvSpPr>
        <p:spPr>
          <a:xfrm>
            <a:off x="311700" y="750925"/>
            <a:ext cx="8520600" cy="1037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Deglaciation age is probably between 13.0 and 14.2 cal ka BP</a:t>
            </a:r>
            <a:endParaRPr sz="1400"/>
          </a:p>
        </p:txBody>
      </p:sp>
      <p:grpSp>
        <p:nvGrpSpPr>
          <p:cNvPr id="273" name="Google Shape;273;p32"/>
          <p:cNvGrpSpPr/>
          <p:nvPr/>
        </p:nvGrpSpPr>
        <p:grpSpPr>
          <a:xfrm>
            <a:off x="4504907" y="1197496"/>
            <a:ext cx="3484531" cy="3945996"/>
            <a:chOff x="4455301" y="1388750"/>
            <a:chExt cx="3304126" cy="3741699"/>
          </a:xfrm>
        </p:grpSpPr>
        <p:pic>
          <p:nvPicPr>
            <p:cNvPr id="274" name="Google Shape;274;p32"/>
            <p:cNvPicPr preferRelativeResize="0"/>
            <p:nvPr/>
          </p:nvPicPr>
          <p:blipFill>
            <a:blip r:embed="rId5">
              <a:alphaModFix/>
            </a:blip>
            <a:stretch>
              <a:fillRect/>
            </a:stretch>
          </p:blipFill>
          <p:spPr>
            <a:xfrm>
              <a:off x="4455301" y="1388750"/>
              <a:ext cx="3304126" cy="3741699"/>
            </a:xfrm>
            <a:prstGeom prst="rect">
              <a:avLst/>
            </a:prstGeom>
            <a:noFill/>
            <a:ln>
              <a:noFill/>
            </a:ln>
          </p:spPr>
        </p:pic>
        <p:sp>
          <p:nvSpPr>
            <p:cNvPr id="275" name="Google Shape;275;p32"/>
            <p:cNvSpPr txBox="1"/>
            <p:nvPr/>
          </p:nvSpPr>
          <p:spPr>
            <a:xfrm>
              <a:off x="5404805" y="3081853"/>
              <a:ext cx="2460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0000"/>
                  </a:solidFill>
                </a:rPr>
                <a:t>x</a:t>
              </a:r>
              <a:endParaRPr b="1" sz="1500">
                <a:solidFill>
                  <a:srgbClr val="FF0000"/>
                </a:solidFill>
              </a:endParaRPr>
            </a:p>
          </p:txBody>
        </p:sp>
      </p:grpSp>
      <p:sp>
        <p:nvSpPr>
          <p:cNvPr id="276" name="Google Shape;276;p32"/>
          <p:cNvSpPr txBox="1"/>
          <p:nvPr>
            <p:ph type="title"/>
          </p:nvPr>
        </p:nvSpPr>
        <p:spPr>
          <a:xfrm>
            <a:off x="311700" y="324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Deglaciation timing</a:t>
            </a:r>
            <a:endParaRPr sz="2020"/>
          </a:p>
        </p:txBody>
      </p:sp>
      <p:grpSp>
        <p:nvGrpSpPr>
          <p:cNvPr id="277" name="Google Shape;277;p32"/>
          <p:cNvGrpSpPr/>
          <p:nvPr/>
        </p:nvGrpSpPr>
        <p:grpSpPr>
          <a:xfrm>
            <a:off x="3873901" y="1401680"/>
            <a:ext cx="4669570" cy="3741827"/>
            <a:chOff x="3971452" y="1543900"/>
            <a:chExt cx="4455696" cy="3539375"/>
          </a:xfrm>
        </p:grpSpPr>
        <p:pic>
          <p:nvPicPr>
            <p:cNvPr id="278" name="Google Shape;278;p32"/>
            <p:cNvPicPr preferRelativeResize="0"/>
            <p:nvPr/>
          </p:nvPicPr>
          <p:blipFill>
            <a:blip r:embed="rId6">
              <a:alphaModFix/>
            </a:blip>
            <a:stretch>
              <a:fillRect/>
            </a:stretch>
          </p:blipFill>
          <p:spPr>
            <a:xfrm>
              <a:off x="3971452" y="1543900"/>
              <a:ext cx="4455696" cy="3539375"/>
            </a:xfrm>
            <a:prstGeom prst="rect">
              <a:avLst/>
            </a:prstGeom>
            <a:noFill/>
            <a:ln>
              <a:noFill/>
            </a:ln>
          </p:spPr>
        </p:pic>
        <p:grpSp>
          <p:nvGrpSpPr>
            <p:cNvPr id="279" name="Google Shape;279;p32"/>
            <p:cNvGrpSpPr/>
            <p:nvPr/>
          </p:nvGrpSpPr>
          <p:grpSpPr>
            <a:xfrm>
              <a:off x="5040418" y="2282600"/>
              <a:ext cx="3150805" cy="2073016"/>
              <a:chOff x="5040418" y="2282600"/>
              <a:chExt cx="3150805" cy="2073016"/>
            </a:xfrm>
          </p:grpSpPr>
          <p:sp>
            <p:nvSpPr>
              <p:cNvPr id="280" name="Google Shape;280;p32"/>
              <p:cNvSpPr txBox="1"/>
              <p:nvPr/>
            </p:nvSpPr>
            <p:spPr>
              <a:xfrm>
                <a:off x="5044675" y="2282600"/>
                <a:ext cx="223500" cy="32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x</a:t>
                </a:r>
                <a:endParaRPr b="1" sz="1000">
                  <a:solidFill>
                    <a:srgbClr val="FF0000"/>
                  </a:solidFill>
                </a:endParaRPr>
              </a:p>
            </p:txBody>
          </p:sp>
          <p:sp>
            <p:nvSpPr>
              <p:cNvPr id="281" name="Google Shape;281;p32"/>
              <p:cNvSpPr txBox="1"/>
              <p:nvPr/>
            </p:nvSpPr>
            <p:spPr>
              <a:xfrm>
                <a:off x="6501397" y="2282603"/>
                <a:ext cx="223800" cy="32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x</a:t>
                </a:r>
                <a:endParaRPr b="1" sz="1000">
                  <a:solidFill>
                    <a:srgbClr val="FF0000"/>
                  </a:solidFill>
                </a:endParaRPr>
              </a:p>
            </p:txBody>
          </p:sp>
          <p:sp>
            <p:nvSpPr>
              <p:cNvPr id="282" name="Google Shape;282;p32"/>
              <p:cNvSpPr txBox="1"/>
              <p:nvPr/>
            </p:nvSpPr>
            <p:spPr>
              <a:xfrm>
                <a:off x="7967422" y="2282603"/>
                <a:ext cx="223800" cy="32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x</a:t>
                </a:r>
                <a:endParaRPr b="1" sz="1000">
                  <a:solidFill>
                    <a:srgbClr val="FF0000"/>
                  </a:solidFill>
                </a:endParaRPr>
              </a:p>
            </p:txBody>
          </p:sp>
          <p:sp>
            <p:nvSpPr>
              <p:cNvPr id="283" name="Google Shape;283;p32"/>
              <p:cNvSpPr txBox="1"/>
              <p:nvPr/>
            </p:nvSpPr>
            <p:spPr>
              <a:xfrm>
                <a:off x="7956308" y="4035216"/>
                <a:ext cx="223800" cy="32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x</a:t>
                </a:r>
                <a:endParaRPr b="1" sz="1000">
                  <a:solidFill>
                    <a:srgbClr val="FF0000"/>
                  </a:solidFill>
                </a:endParaRPr>
              </a:p>
            </p:txBody>
          </p:sp>
          <p:sp>
            <p:nvSpPr>
              <p:cNvPr id="284" name="Google Shape;284;p32"/>
              <p:cNvSpPr txBox="1"/>
              <p:nvPr/>
            </p:nvSpPr>
            <p:spPr>
              <a:xfrm>
                <a:off x="5040418" y="4025979"/>
                <a:ext cx="223800" cy="32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x</a:t>
                </a:r>
                <a:endParaRPr b="1" sz="1000">
                  <a:solidFill>
                    <a:srgbClr val="FF0000"/>
                  </a:solidFill>
                </a:endParaRPr>
              </a:p>
            </p:txBody>
          </p:sp>
          <p:sp>
            <p:nvSpPr>
              <p:cNvPr id="285" name="Google Shape;285;p32"/>
              <p:cNvSpPr txBox="1"/>
              <p:nvPr/>
            </p:nvSpPr>
            <p:spPr>
              <a:xfrm>
                <a:off x="6495615" y="4035216"/>
                <a:ext cx="223800" cy="32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x</a:t>
                </a:r>
                <a:endParaRPr b="1" sz="1000">
                  <a:solidFill>
                    <a:srgbClr val="FF0000"/>
                  </a:solidFill>
                </a:endParaRPr>
              </a:p>
            </p:txBody>
          </p:sp>
        </p:grpSp>
      </p:grpSp>
      <p:sp>
        <p:nvSpPr>
          <p:cNvPr id="286" name="Google Shape;286;p32"/>
          <p:cNvSpPr txBox="1"/>
          <p:nvPr>
            <p:ph idx="1" type="body"/>
          </p:nvPr>
        </p:nvSpPr>
        <p:spPr>
          <a:xfrm>
            <a:off x="311698" y="3706550"/>
            <a:ext cx="3394800" cy="449700"/>
          </a:xfrm>
          <a:prstGeom prst="rect">
            <a:avLst/>
          </a:prstGeom>
        </p:spPr>
        <p:txBody>
          <a:bodyPr anchorCtr="0" anchor="t" bIns="91425" lIns="91425" spcFirstLastPara="1" rIns="91425" wrap="square" tIns="91425">
            <a:normAutofit/>
          </a:bodyPr>
          <a:lstStyle/>
          <a:p>
            <a:pPr indent="0" lvl="0" marL="0" rtl="0" algn="r">
              <a:spcBef>
                <a:spcPts val="0"/>
              </a:spcBef>
              <a:spcAft>
                <a:spcPts val="1200"/>
              </a:spcAft>
              <a:buNone/>
            </a:pPr>
            <a:r>
              <a:rPr b="1" lang="en" sz="1400">
                <a:solidFill>
                  <a:srgbClr val="FF0000"/>
                </a:solidFill>
              </a:rPr>
              <a:t>X</a:t>
            </a:r>
            <a:r>
              <a:rPr lang="en" sz="1400">
                <a:solidFill>
                  <a:srgbClr val="EA9999"/>
                </a:solidFill>
              </a:rPr>
              <a:t> = study location</a:t>
            </a:r>
            <a:endParaRPr sz="1400">
              <a:solidFill>
                <a:srgbClr val="EA9999"/>
              </a:solidFill>
            </a:endParaRPr>
          </a:p>
        </p:txBody>
      </p:sp>
      <p:sp>
        <p:nvSpPr>
          <p:cNvPr id="287" name="Google Shape;287;p32"/>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a:t>
            </a:r>
            <a:r>
              <a:rPr lang="en">
                <a:solidFill>
                  <a:srgbClr val="F3F3F3"/>
                </a:solidFill>
              </a:rPr>
              <a:t>Discussion</a:t>
            </a:r>
            <a:r>
              <a:rPr lang="en">
                <a:solidFill>
                  <a:srgbClr val="999999"/>
                </a:solidFill>
              </a:rPr>
              <a:t>             Summary</a:t>
            </a:r>
            <a:endParaRPr>
              <a:solidFill>
                <a:srgbClr val="9999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291" name="Shape 291"/>
        <p:cNvGrpSpPr/>
        <p:nvPr/>
      </p:nvGrpSpPr>
      <p:grpSpPr>
        <a:xfrm>
          <a:off x="0" y="0"/>
          <a:ext cx="0" cy="0"/>
          <a:chOff x="0" y="0"/>
          <a:chExt cx="0" cy="0"/>
        </a:xfrm>
      </p:grpSpPr>
      <p:sp>
        <p:nvSpPr>
          <p:cNvPr id="292" name="Google Shape;292;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 sediment delivery continuum</a:t>
            </a:r>
            <a:endParaRPr/>
          </a:p>
        </p:txBody>
      </p:sp>
      <p:sp>
        <p:nvSpPr>
          <p:cNvPr id="293" name="Google Shape;293;p33"/>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a:t>
            </a:r>
            <a:r>
              <a:rPr lang="en">
                <a:solidFill>
                  <a:srgbClr val="FFFFFF"/>
                </a:solidFill>
              </a:rPr>
              <a:t>Discussion</a:t>
            </a:r>
            <a:r>
              <a:rPr lang="en">
                <a:solidFill>
                  <a:srgbClr val="999999"/>
                </a:solidFill>
              </a:rPr>
              <a:t>             Summary</a:t>
            </a:r>
            <a:endParaRPr>
              <a:solidFill>
                <a:srgbClr val="999999"/>
              </a:solidFill>
            </a:endParaRPr>
          </a:p>
        </p:txBody>
      </p:sp>
      <p:sp>
        <p:nvSpPr>
          <p:cNvPr id="294" name="Google Shape;294;p33"/>
          <p:cNvSpPr txBox="1"/>
          <p:nvPr/>
        </p:nvSpPr>
        <p:spPr>
          <a:xfrm>
            <a:off x="257125" y="1093650"/>
            <a:ext cx="22791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999999"/>
                </a:solidFill>
              </a:rPr>
              <a:t>Key takeaways:</a:t>
            </a:r>
            <a:endParaRPr sz="1300">
              <a:solidFill>
                <a:srgbClr val="999999"/>
              </a:solidFill>
            </a:endParaRPr>
          </a:p>
          <a:p>
            <a:pPr indent="-114300" lvl="0" marL="114300" rtl="0" algn="l">
              <a:spcBef>
                <a:spcPts val="0"/>
              </a:spcBef>
              <a:spcAft>
                <a:spcPts val="0"/>
              </a:spcAft>
              <a:buNone/>
            </a:pPr>
            <a:r>
              <a:rPr lang="en" sz="1300">
                <a:solidFill>
                  <a:srgbClr val="999999"/>
                </a:solidFill>
              </a:rPr>
              <a:t>- Sediment mass delivery to K-M decreased by an order of magnitude around 8500 cal yr BP</a:t>
            </a:r>
            <a:endParaRPr sz="1300">
              <a:solidFill>
                <a:srgbClr val="999999"/>
              </a:solidFill>
            </a:endParaRPr>
          </a:p>
          <a:p>
            <a:pPr indent="-114300" lvl="0" marL="114300" rtl="0" algn="l">
              <a:spcBef>
                <a:spcPts val="0"/>
              </a:spcBef>
              <a:spcAft>
                <a:spcPts val="0"/>
              </a:spcAft>
              <a:buNone/>
            </a:pPr>
            <a:r>
              <a:rPr lang="en" sz="1300">
                <a:solidFill>
                  <a:srgbClr val="999999"/>
                </a:solidFill>
              </a:rPr>
              <a:t>- Pre-transition sediment mass delivery rate greatly exceeds that of modern</a:t>
            </a:r>
            <a:endParaRPr sz="1300">
              <a:solidFill>
                <a:srgbClr val="999999"/>
              </a:solidFill>
            </a:endParaRPr>
          </a:p>
          <a:p>
            <a:pPr indent="-114300" lvl="0" marL="114300" rtl="0" algn="l">
              <a:spcBef>
                <a:spcPts val="0"/>
              </a:spcBef>
              <a:spcAft>
                <a:spcPts val="0"/>
              </a:spcAft>
              <a:buNone/>
            </a:pPr>
            <a:r>
              <a:rPr lang="en" sz="1300">
                <a:solidFill>
                  <a:srgbClr val="999999"/>
                </a:solidFill>
              </a:rPr>
              <a:t>- Modern rates are highest in more than 7000 years</a:t>
            </a:r>
            <a:endParaRPr sz="1300">
              <a:solidFill>
                <a:srgbClr val="999999"/>
              </a:solidFill>
            </a:endParaRPr>
          </a:p>
          <a:p>
            <a:pPr indent="-114300" lvl="0" marL="114300" rtl="0" algn="l">
              <a:spcBef>
                <a:spcPts val="0"/>
              </a:spcBef>
              <a:spcAft>
                <a:spcPts val="0"/>
              </a:spcAft>
              <a:buNone/>
            </a:pPr>
            <a:r>
              <a:t/>
            </a:r>
            <a:endParaRPr sz="1300">
              <a:solidFill>
                <a:srgbClr val="999999"/>
              </a:solidFill>
            </a:endParaRPr>
          </a:p>
          <a:p>
            <a:pPr indent="-114300" lvl="0" marL="114300" rtl="0" algn="l">
              <a:spcBef>
                <a:spcPts val="0"/>
              </a:spcBef>
              <a:spcAft>
                <a:spcPts val="0"/>
              </a:spcAft>
              <a:buNone/>
            </a:pPr>
            <a:r>
              <a:rPr lang="en" sz="1300">
                <a:solidFill>
                  <a:srgbClr val="999999"/>
                </a:solidFill>
              </a:rPr>
              <a:t>- WEPP sediment delivery estimate for this watershed: 67 Mg/yr (within purple bar)</a:t>
            </a:r>
            <a:endParaRPr sz="1300">
              <a:solidFill>
                <a:srgbClr val="999999"/>
              </a:solidFill>
            </a:endParaRPr>
          </a:p>
        </p:txBody>
      </p:sp>
      <p:pic>
        <p:nvPicPr>
          <p:cNvPr id="295" name="Google Shape;295;p33"/>
          <p:cNvPicPr preferRelativeResize="0"/>
          <p:nvPr/>
        </p:nvPicPr>
        <p:blipFill>
          <a:blip r:embed="rId3">
            <a:alphaModFix/>
          </a:blip>
          <a:stretch>
            <a:fillRect/>
          </a:stretch>
        </p:blipFill>
        <p:spPr>
          <a:xfrm>
            <a:off x="2590925" y="1173850"/>
            <a:ext cx="6213238" cy="3728549"/>
          </a:xfrm>
          <a:prstGeom prst="rect">
            <a:avLst/>
          </a:prstGeom>
          <a:noFill/>
          <a:ln>
            <a:noFill/>
          </a:ln>
        </p:spPr>
      </p:pic>
      <p:sp>
        <p:nvSpPr>
          <p:cNvPr id="296" name="Google Shape;296;p33"/>
          <p:cNvSpPr txBox="1"/>
          <p:nvPr/>
        </p:nvSpPr>
        <p:spPr>
          <a:xfrm>
            <a:off x="2894700" y="4880773"/>
            <a:ext cx="4956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rPr>
              <a:t>Note: error ranges are symbolized with dotted lines</a:t>
            </a:r>
            <a:endParaRPr sz="800">
              <a:solidFill>
                <a:srgbClr val="99999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300" name="Shape 300"/>
        <p:cNvGrpSpPr/>
        <p:nvPr/>
      </p:nvGrpSpPr>
      <p:grpSpPr>
        <a:xfrm>
          <a:off x="0" y="0"/>
          <a:ext cx="0" cy="0"/>
          <a:chOff x="0" y="0"/>
          <a:chExt cx="0" cy="0"/>
        </a:xfrm>
      </p:grpSpPr>
      <p:sp>
        <p:nvSpPr>
          <p:cNvPr id="301" name="Google Shape;30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LiDAR analysis</a:t>
            </a:r>
            <a:endParaRPr/>
          </a:p>
        </p:txBody>
      </p:sp>
      <p:sp>
        <p:nvSpPr>
          <p:cNvPr id="302" name="Google Shape;302;p34"/>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a:t>
            </a:r>
            <a:r>
              <a:rPr lang="en">
                <a:solidFill>
                  <a:srgbClr val="FFFFFF"/>
                </a:solidFill>
              </a:rPr>
              <a:t>Discussion</a:t>
            </a:r>
            <a:r>
              <a:rPr lang="en">
                <a:solidFill>
                  <a:srgbClr val="999999"/>
                </a:solidFill>
              </a:rPr>
              <a:t>             Summary</a:t>
            </a:r>
            <a:endParaRPr>
              <a:solidFill>
                <a:srgbClr val="999999"/>
              </a:solidFill>
            </a:endParaRPr>
          </a:p>
        </p:txBody>
      </p:sp>
      <p:sp>
        <p:nvSpPr>
          <p:cNvPr id="303" name="Google Shape;303;p34"/>
          <p:cNvSpPr txBox="1"/>
          <p:nvPr/>
        </p:nvSpPr>
        <p:spPr>
          <a:xfrm>
            <a:off x="311700" y="1267700"/>
            <a:ext cx="34539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takeaways:</a:t>
            </a:r>
            <a:endParaRPr>
              <a:solidFill>
                <a:srgbClr val="999999"/>
              </a:solidFill>
            </a:endParaRPr>
          </a:p>
          <a:p>
            <a:pPr indent="-114300" lvl="0" marL="114300" rtl="0" algn="l">
              <a:spcBef>
                <a:spcPts val="0"/>
              </a:spcBef>
              <a:spcAft>
                <a:spcPts val="0"/>
              </a:spcAft>
              <a:buNone/>
            </a:pPr>
            <a:r>
              <a:rPr lang="en">
                <a:solidFill>
                  <a:srgbClr val="999999"/>
                </a:solidFill>
              </a:rPr>
              <a:t>- Outwash channels (OC) exist on both sides of present-day drainage divide (white line)</a:t>
            </a:r>
            <a:endParaRPr>
              <a:solidFill>
                <a:srgbClr val="999999"/>
              </a:solidFill>
            </a:endParaRPr>
          </a:p>
          <a:p>
            <a:pPr indent="-114300" lvl="0" marL="114300" rtl="0" algn="l">
              <a:spcBef>
                <a:spcPts val="0"/>
              </a:spcBef>
              <a:spcAft>
                <a:spcPts val="0"/>
              </a:spcAft>
              <a:buNone/>
            </a:pPr>
            <a:r>
              <a:rPr lang="en">
                <a:solidFill>
                  <a:srgbClr val="999999"/>
                </a:solidFill>
              </a:rPr>
              <a:t>- Whitman Bog (WB) appears to contain lake deposits</a:t>
            </a:r>
            <a:endParaRPr>
              <a:solidFill>
                <a:srgbClr val="999999"/>
              </a:solidFill>
            </a:endParaRPr>
          </a:p>
          <a:p>
            <a:pPr indent="-114300" lvl="0" marL="114300" rtl="0" algn="l">
              <a:spcBef>
                <a:spcPts val="0"/>
              </a:spcBef>
              <a:spcAft>
                <a:spcPts val="0"/>
              </a:spcAft>
              <a:buNone/>
            </a:pPr>
            <a:r>
              <a:rPr lang="en">
                <a:solidFill>
                  <a:srgbClr val="999999"/>
                </a:solidFill>
              </a:rPr>
              <a:t>- Apparent spillway from Whitman Bog to Bigelow Brook (BB)</a:t>
            </a:r>
            <a:br>
              <a:rPr lang="en">
                <a:solidFill>
                  <a:srgbClr val="999999"/>
                </a:solidFill>
              </a:rPr>
            </a:br>
            <a:endParaRPr>
              <a:solidFill>
                <a:srgbClr val="999999"/>
              </a:solidFill>
            </a:endParaRPr>
          </a:p>
          <a:p>
            <a:pPr indent="-114300" lvl="0" marL="114300" rtl="0" algn="l">
              <a:spcBef>
                <a:spcPts val="0"/>
              </a:spcBef>
              <a:spcAft>
                <a:spcPts val="0"/>
              </a:spcAft>
              <a:buNone/>
            </a:pPr>
            <a:r>
              <a:rPr lang="en">
                <a:solidFill>
                  <a:srgbClr val="999999"/>
                </a:solidFill>
              </a:rPr>
              <a:t>- OC as source of inorganics?</a:t>
            </a:r>
            <a:endParaRPr>
              <a:solidFill>
                <a:srgbClr val="999999"/>
              </a:solidFill>
            </a:endParaRPr>
          </a:p>
        </p:txBody>
      </p:sp>
      <p:pic>
        <p:nvPicPr>
          <p:cNvPr id="304" name="Google Shape;304;p34"/>
          <p:cNvPicPr preferRelativeResize="0"/>
          <p:nvPr/>
        </p:nvPicPr>
        <p:blipFill rotWithShape="1">
          <a:blip r:embed="rId3">
            <a:alphaModFix/>
          </a:blip>
          <a:srcRect b="7218" l="0" r="19093" t="0"/>
          <a:stretch/>
        </p:blipFill>
        <p:spPr>
          <a:xfrm>
            <a:off x="3814250" y="528700"/>
            <a:ext cx="4596823" cy="4614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C1C"/>
        </a:solidFill>
      </p:bgPr>
    </p:bg>
    <p:spTree>
      <p:nvGrpSpPr>
        <p:cNvPr id="308" name="Shape 308"/>
        <p:cNvGrpSpPr/>
        <p:nvPr/>
      </p:nvGrpSpPr>
      <p:grpSpPr>
        <a:xfrm>
          <a:off x="0" y="0"/>
          <a:ext cx="0" cy="0"/>
          <a:chOff x="0" y="0"/>
          <a:chExt cx="0" cy="0"/>
        </a:xfrm>
      </p:grpSpPr>
      <p:sp>
        <p:nvSpPr>
          <p:cNvPr id="309" name="Google Shape;30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Outwash channels</a:t>
            </a:r>
            <a:endParaRPr/>
          </a:p>
        </p:txBody>
      </p:sp>
      <p:sp>
        <p:nvSpPr>
          <p:cNvPr id="310" name="Google Shape;310;p35"/>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a:t>
            </a:r>
            <a:r>
              <a:rPr lang="en">
                <a:solidFill>
                  <a:srgbClr val="FFFFFF"/>
                </a:solidFill>
              </a:rPr>
              <a:t>Discussion</a:t>
            </a:r>
            <a:r>
              <a:rPr lang="en">
                <a:solidFill>
                  <a:srgbClr val="999999"/>
                </a:solidFill>
              </a:rPr>
              <a:t>             Summary</a:t>
            </a:r>
            <a:endParaRPr>
              <a:solidFill>
                <a:srgbClr val="999999"/>
              </a:solidFill>
            </a:endParaRPr>
          </a:p>
        </p:txBody>
      </p:sp>
      <p:sp>
        <p:nvSpPr>
          <p:cNvPr id="311" name="Google Shape;311;p35"/>
          <p:cNvSpPr txBox="1"/>
          <p:nvPr/>
        </p:nvSpPr>
        <p:spPr>
          <a:xfrm>
            <a:off x="311700" y="1267700"/>
            <a:ext cx="2279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9999"/>
                </a:solidFill>
              </a:rPr>
              <a:t>Key takeaways:</a:t>
            </a:r>
            <a:endParaRPr>
              <a:solidFill>
                <a:srgbClr val="999999"/>
              </a:solidFill>
            </a:endParaRPr>
          </a:p>
          <a:p>
            <a:pPr indent="-114300" lvl="0" marL="114300" rtl="0" algn="l">
              <a:spcBef>
                <a:spcPts val="0"/>
              </a:spcBef>
              <a:spcAft>
                <a:spcPts val="0"/>
              </a:spcAft>
              <a:buNone/>
            </a:pPr>
            <a:r>
              <a:rPr lang="en">
                <a:solidFill>
                  <a:srgbClr val="999999"/>
                </a:solidFill>
              </a:rPr>
              <a:t>- Volume of sediment eroded from channels is same order of magnitude as volume of clay in K-M subsurface</a:t>
            </a:r>
            <a:endParaRPr>
              <a:solidFill>
                <a:srgbClr val="999999"/>
              </a:solidFill>
            </a:endParaRPr>
          </a:p>
          <a:p>
            <a:pPr indent="-114300" lvl="0" marL="114300" rtl="0" algn="l">
              <a:spcBef>
                <a:spcPts val="0"/>
              </a:spcBef>
              <a:spcAft>
                <a:spcPts val="0"/>
              </a:spcAft>
              <a:buNone/>
            </a:pPr>
            <a:r>
              <a:rPr lang="en">
                <a:solidFill>
                  <a:srgbClr val="999999"/>
                </a:solidFill>
              </a:rPr>
              <a:t>- Channel erosion caused by large volume of meltwater from retreating ice sheet (panel 3)</a:t>
            </a:r>
            <a:endParaRPr>
              <a:solidFill>
                <a:srgbClr val="999999"/>
              </a:solidFill>
            </a:endParaRPr>
          </a:p>
        </p:txBody>
      </p:sp>
      <p:pic>
        <p:nvPicPr>
          <p:cNvPr id="312" name="Google Shape;312;p35"/>
          <p:cNvPicPr preferRelativeResize="0"/>
          <p:nvPr/>
        </p:nvPicPr>
        <p:blipFill>
          <a:blip r:embed="rId3">
            <a:alphaModFix/>
          </a:blip>
          <a:stretch>
            <a:fillRect/>
          </a:stretch>
        </p:blipFill>
        <p:spPr>
          <a:xfrm>
            <a:off x="2590800" y="1138750"/>
            <a:ext cx="6443300" cy="3570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Summary points</a:t>
            </a:r>
            <a:endParaRPr sz="2500"/>
          </a:p>
        </p:txBody>
      </p:sp>
      <p:sp>
        <p:nvSpPr>
          <p:cNvPr id="318" name="Google Shape;318;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Sedimentation studies can be successful in glaciated regions, but complex!</a:t>
            </a:r>
            <a:endParaRPr/>
          </a:p>
          <a:p>
            <a:pPr indent="-342900" lvl="0" marL="457200" rtl="0" algn="l">
              <a:spcBef>
                <a:spcPts val="0"/>
              </a:spcBef>
              <a:spcAft>
                <a:spcPts val="0"/>
              </a:spcAft>
              <a:buSzPts val="1800"/>
              <a:buChar char="●"/>
            </a:pPr>
            <a:r>
              <a:rPr lang="en"/>
              <a:t>Sediment focusing makes accurate sediment volume calculation challenging. Radar (or other geophysics) necessary</a:t>
            </a:r>
            <a:br>
              <a:rPr lang="en"/>
            </a:br>
            <a:endParaRPr/>
          </a:p>
          <a:p>
            <a:pPr indent="-342900" lvl="0" marL="457200" rtl="0" algn="l">
              <a:spcBef>
                <a:spcPts val="0"/>
              </a:spcBef>
              <a:spcAft>
                <a:spcPts val="0"/>
              </a:spcAft>
              <a:buSzPts val="1800"/>
              <a:buChar char="●"/>
            </a:pPr>
            <a:r>
              <a:rPr lang="en"/>
              <a:t>Continuum curve suggests switch in the K-M sediment dynamics around 8500 cal yr BP</a:t>
            </a:r>
            <a:endParaRPr/>
          </a:p>
          <a:p>
            <a:pPr indent="-342900" lvl="0" marL="457200" rtl="0" algn="l">
              <a:spcBef>
                <a:spcPts val="0"/>
              </a:spcBef>
              <a:spcAft>
                <a:spcPts val="0"/>
              </a:spcAft>
              <a:buSzPts val="1800"/>
              <a:buChar char="●"/>
            </a:pPr>
            <a:r>
              <a:rPr lang="en"/>
              <a:t>Glacial outwash channels probably major source of sediment in the K-M tributary system, perhaps much of the clay in the subsurface</a:t>
            </a:r>
            <a:endParaRPr/>
          </a:p>
          <a:p>
            <a:pPr indent="-342900" lvl="0" marL="457200" rtl="0" algn="l">
              <a:spcBef>
                <a:spcPts val="0"/>
              </a:spcBef>
              <a:spcAft>
                <a:spcPts val="0"/>
              </a:spcAft>
              <a:buSzPts val="1800"/>
              <a:buChar char="●"/>
            </a:pPr>
            <a:r>
              <a:rPr lang="en"/>
              <a:t>Modern sedimentation is higher than in past 7000 years, but nowhere near rates seen prior to 8500 cal yr BP</a:t>
            </a:r>
            <a:endParaRPr/>
          </a:p>
        </p:txBody>
      </p:sp>
      <p:sp>
        <p:nvSpPr>
          <p:cNvPr id="319" name="Google Shape;319;p36"/>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Discussion             </a:t>
            </a:r>
            <a:r>
              <a:rPr lang="en">
                <a:solidFill>
                  <a:srgbClr val="F3F3F3"/>
                </a:solidFill>
              </a:rPr>
              <a:t>Summary</a:t>
            </a:r>
            <a:endParaRPr>
              <a:solidFill>
                <a:srgbClr val="F3F3F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grpSp>
        <p:nvGrpSpPr>
          <p:cNvPr id="324" name="Google Shape;324;p37"/>
          <p:cNvGrpSpPr/>
          <p:nvPr/>
        </p:nvGrpSpPr>
        <p:grpSpPr>
          <a:xfrm>
            <a:off x="1673440" y="92"/>
            <a:ext cx="5797113" cy="5143325"/>
            <a:chOff x="1427865" y="167"/>
            <a:chExt cx="5797113" cy="5143325"/>
          </a:xfrm>
        </p:grpSpPr>
        <p:pic>
          <p:nvPicPr>
            <p:cNvPr id="325" name="Google Shape;325;p37"/>
            <p:cNvPicPr preferRelativeResize="0"/>
            <p:nvPr/>
          </p:nvPicPr>
          <p:blipFill>
            <a:blip r:embed="rId3">
              <a:alphaModFix/>
            </a:blip>
            <a:stretch>
              <a:fillRect/>
            </a:stretch>
          </p:blipFill>
          <p:spPr>
            <a:xfrm>
              <a:off x="1427865" y="167"/>
              <a:ext cx="5797113" cy="5143325"/>
            </a:xfrm>
            <a:prstGeom prst="rect">
              <a:avLst/>
            </a:prstGeom>
            <a:noFill/>
            <a:ln>
              <a:noFill/>
            </a:ln>
          </p:spPr>
        </p:pic>
        <p:pic>
          <p:nvPicPr>
            <p:cNvPr id="326" name="Google Shape;326;p37"/>
            <p:cNvPicPr preferRelativeResize="0"/>
            <p:nvPr/>
          </p:nvPicPr>
          <p:blipFill>
            <a:blip r:embed="rId4">
              <a:alphaModFix/>
            </a:blip>
            <a:stretch>
              <a:fillRect/>
            </a:stretch>
          </p:blipFill>
          <p:spPr>
            <a:xfrm>
              <a:off x="4147550" y="4690025"/>
              <a:ext cx="2230649" cy="364700"/>
            </a:xfrm>
            <a:prstGeom prst="rect">
              <a:avLst/>
            </a:prstGeom>
            <a:noFill/>
            <a:ln>
              <a:noFill/>
            </a:ln>
          </p:spPr>
        </p:pic>
      </p:grpSp>
      <p:sp>
        <p:nvSpPr>
          <p:cNvPr id="327" name="Google Shape;327;p37"/>
          <p:cNvSpPr txBox="1"/>
          <p:nvPr>
            <p:ph type="title"/>
          </p:nvPr>
        </p:nvSpPr>
        <p:spPr>
          <a:xfrm>
            <a:off x="311700" y="259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 / questions?</a:t>
            </a:r>
            <a:endParaRPr/>
          </a:p>
        </p:txBody>
      </p:sp>
      <p:sp>
        <p:nvSpPr>
          <p:cNvPr id="328" name="Google Shape;328;p37"/>
          <p:cNvSpPr txBox="1"/>
          <p:nvPr>
            <p:ph idx="1" type="body"/>
          </p:nvPr>
        </p:nvSpPr>
        <p:spPr>
          <a:xfrm>
            <a:off x="311700" y="832225"/>
            <a:ext cx="8520600" cy="4113600"/>
          </a:xfrm>
          <a:prstGeom prst="rect">
            <a:avLst/>
          </a:prstGeom>
          <a:solidFill>
            <a:srgbClr val="000000">
              <a:alpha val="41180"/>
            </a:srgbClr>
          </a:solidFill>
        </p:spPr>
        <p:txBody>
          <a:bodyPr anchorCtr="0" anchor="t" bIns="91425" lIns="91425" spcFirstLastPara="1" rIns="91425" wrap="square" tIns="91425">
            <a:normAutofit fontScale="77500" lnSpcReduction="20000"/>
          </a:bodyPr>
          <a:lstStyle/>
          <a:p>
            <a:pPr indent="-304800" lvl="0" marL="304800" rtl="0" algn="l">
              <a:spcBef>
                <a:spcPts val="1200"/>
              </a:spcBef>
              <a:spcAft>
                <a:spcPts val="0"/>
              </a:spcAft>
              <a:buNone/>
            </a:pPr>
            <a:r>
              <a:rPr lang="en" sz="1100">
                <a:solidFill>
                  <a:srgbClr val="D9D9D9"/>
                </a:solidFill>
              </a:rPr>
              <a:t>Arcone, S. A. (2018). Sedimentary architecture beneath lakes subjected to storms: Control by turbidity current bypass and turbidite armouring, interpreted from ground-penetrating radar images. </a:t>
            </a:r>
            <a:r>
              <a:rPr i="1" lang="en" sz="1100">
                <a:solidFill>
                  <a:srgbClr val="D9D9D9"/>
                </a:solidFill>
              </a:rPr>
              <a:t>Sedimentology</a:t>
            </a:r>
            <a:r>
              <a:rPr lang="en" sz="1100">
                <a:solidFill>
                  <a:srgbClr val="D9D9D9"/>
                </a:solidFill>
              </a:rPr>
              <a:t>, </a:t>
            </a:r>
            <a:r>
              <a:rPr i="1" lang="en" sz="1100">
                <a:solidFill>
                  <a:srgbClr val="D9D9D9"/>
                </a:solidFill>
              </a:rPr>
              <a:t>65</a:t>
            </a:r>
            <a:r>
              <a:rPr lang="en" sz="1100">
                <a:solidFill>
                  <a:srgbClr val="D9D9D9"/>
                </a:solidFill>
              </a:rPr>
              <a:t>(5), 1413–1446. </a:t>
            </a:r>
            <a:r>
              <a:rPr lang="en" sz="1100" u="sng">
                <a:solidFill>
                  <a:schemeClr val="hlink"/>
                </a:solidFill>
                <a:hlinkClick r:id="rId5"/>
              </a:rPr>
              <a:t>https://doi.org/10.1111/sed.12429</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Borns, H. W., Doner, L. A., Dorion, C. C., Jacobson, G. L., Kaplan, M. R., Kreutz, K. J., Lowell, T. V., Thompson, W. B., &amp; Weddle, T. K. (2004). The deglaciation of Maine, U.S.A. In J. Ehlers &amp; P. L. Gibbard (Eds.), </a:t>
            </a:r>
            <a:r>
              <a:rPr i="1" lang="en" sz="1100">
                <a:solidFill>
                  <a:srgbClr val="D9D9D9"/>
                </a:solidFill>
              </a:rPr>
              <a:t>Quaternary Glaciations - Extent and Chronology</a:t>
            </a:r>
            <a:r>
              <a:rPr lang="en" sz="1100">
                <a:solidFill>
                  <a:srgbClr val="D9D9D9"/>
                </a:solidFill>
              </a:rPr>
              <a:t> (Vol. 2, pp. 89–109). Elsevier. </a:t>
            </a:r>
            <a:r>
              <a:rPr lang="en" sz="1100" u="sng">
                <a:solidFill>
                  <a:schemeClr val="hlink"/>
                </a:solidFill>
                <a:hlinkClick r:id="rId6"/>
              </a:rPr>
              <a:t>https://doi.org/10.1016/S1571-0866(04)80190-8</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Dalton, A. S., Margold, M., Stokes, C. R., Tarasov, L., Dyke, A. S., Adams, R. S., Allard, S., Arends, H. E., Atkinson, N., Attig, J. W., Barnett, P. J., Barnett, R. L., Batterson, M., Bernatchez, P., Borns, H. W., Breckenridge, A., Briner, J. P., Brouard, E., Campbell, J. E., … Wright, H. E. (2020). An updated radiocarbon-based ice margin chronology for the last deglaciation of the North American Ice Sheet Complex. </a:t>
            </a:r>
            <a:r>
              <a:rPr i="1" lang="en" sz="1100">
                <a:solidFill>
                  <a:srgbClr val="D9D9D9"/>
                </a:solidFill>
              </a:rPr>
              <a:t>Quaternary Science Reviews</a:t>
            </a:r>
            <a:r>
              <a:rPr lang="en" sz="1100">
                <a:solidFill>
                  <a:srgbClr val="D9D9D9"/>
                </a:solidFill>
              </a:rPr>
              <a:t>, </a:t>
            </a:r>
            <a:r>
              <a:rPr i="1" lang="en" sz="1100">
                <a:solidFill>
                  <a:srgbClr val="D9D9D9"/>
                </a:solidFill>
              </a:rPr>
              <a:t>234</a:t>
            </a:r>
            <a:r>
              <a:rPr lang="en" sz="1100">
                <a:solidFill>
                  <a:srgbClr val="D9D9D9"/>
                </a:solidFill>
              </a:rPr>
              <a:t>. </a:t>
            </a:r>
            <a:r>
              <a:rPr lang="en" sz="1100" u="sng">
                <a:solidFill>
                  <a:schemeClr val="hlink"/>
                </a:solidFill>
                <a:hlinkClick r:id="rId7"/>
              </a:rPr>
              <a:t>https://doi.org/10.1016/j.quascirev.2020.106223</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Happ, S. C. (1945). Sedimentation in South Carolina Piedmont valleys. </a:t>
            </a:r>
            <a:r>
              <a:rPr i="1" lang="en" sz="1100">
                <a:solidFill>
                  <a:srgbClr val="D9D9D9"/>
                </a:solidFill>
              </a:rPr>
              <a:t>American Journal of Science</a:t>
            </a:r>
            <a:r>
              <a:rPr lang="en" sz="1100">
                <a:solidFill>
                  <a:srgbClr val="D9D9D9"/>
                </a:solidFill>
              </a:rPr>
              <a:t>, </a:t>
            </a:r>
            <a:r>
              <a:rPr i="1" lang="en" sz="1100">
                <a:solidFill>
                  <a:srgbClr val="D9D9D9"/>
                </a:solidFill>
              </a:rPr>
              <a:t>243</a:t>
            </a:r>
            <a:r>
              <a:rPr lang="en" sz="1100">
                <a:solidFill>
                  <a:srgbClr val="D9D9D9"/>
                </a:solidFill>
              </a:rPr>
              <a:t>(3), 113–126. </a:t>
            </a:r>
            <a:r>
              <a:rPr lang="en" sz="1100" u="sng">
                <a:solidFill>
                  <a:schemeClr val="hlink"/>
                </a:solidFill>
                <a:hlinkClick r:id="rId8"/>
              </a:rPr>
              <a:t>https://doi.org/10.2475/ajs.243.3.113</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Jacobson, G. L., &amp; Bradshaw, R. H. W. (1981). The Selection of Sites for Paleovegetational Studies. </a:t>
            </a:r>
            <a:r>
              <a:rPr i="1" lang="en" sz="1100">
                <a:solidFill>
                  <a:srgbClr val="D9D9D9"/>
                </a:solidFill>
              </a:rPr>
              <a:t>Quaternary Research</a:t>
            </a:r>
            <a:r>
              <a:rPr lang="en" sz="1100">
                <a:solidFill>
                  <a:srgbClr val="D9D9D9"/>
                </a:solidFill>
              </a:rPr>
              <a:t>, </a:t>
            </a:r>
            <a:r>
              <a:rPr i="1" lang="en" sz="1100">
                <a:solidFill>
                  <a:srgbClr val="D9D9D9"/>
                </a:solidFill>
              </a:rPr>
              <a:t>16</a:t>
            </a:r>
            <a:r>
              <a:rPr lang="en" sz="1100">
                <a:solidFill>
                  <a:srgbClr val="D9D9D9"/>
                </a:solidFill>
              </a:rPr>
              <a:t>(01), 80–96. </a:t>
            </a:r>
            <a:r>
              <a:rPr lang="en" sz="1100" u="sng">
                <a:solidFill>
                  <a:schemeClr val="hlink"/>
                </a:solidFill>
                <a:hlinkClick r:id="rId9"/>
              </a:rPr>
              <a:t>https://doi.org/10.1016/0033-5894(81)90129-0</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Maine Office of Geographic Information Systems. (2016). </a:t>
            </a:r>
            <a:r>
              <a:rPr i="1" lang="en" sz="1100">
                <a:solidFill>
                  <a:srgbClr val="D9D9D9"/>
                </a:solidFill>
              </a:rPr>
              <a:t>Maine Elevation DEM 2015, 2016</a:t>
            </a:r>
            <a:r>
              <a:rPr lang="en" sz="1100">
                <a:solidFill>
                  <a:srgbClr val="D9D9D9"/>
                </a:solidFill>
              </a:rPr>
              <a:t>. </a:t>
            </a:r>
            <a:r>
              <a:rPr lang="en" sz="1100" u="sng">
                <a:solidFill>
                  <a:schemeClr val="hlink"/>
                </a:solidFill>
                <a:hlinkClick r:id="rId10"/>
              </a:rPr>
              <a:t>https://maine.maps.arcgis.com/apps/webappviewer/index.html?id=b40a0b5283244a18907b9dea05769fb7</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Nesbitt, I. M., Simon, F.-X., Paulin, T., &amp; Shaw, T. (2018). readgssi: an open-source tool to read and plot GSSI ground-penetrating radar data. </a:t>
            </a:r>
            <a:r>
              <a:rPr i="1" lang="en" sz="1100">
                <a:solidFill>
                  <a:srgbClr val="D9D9D9"/>
                </a:solidFill>
              </a:rPr>
              <a:t>Zenodo</a:t>
            </a:r>
            <a:r>
              <a:rPr lang="en" sz="1100">
                <a:solidFill>
                  <a:srgbClr val="D9D9D9"/>
                </a:solidFill>
              </a:rPr>
              <a:t>. </a:t>
            </a:r>
            <a:r>
              <a:rPr lang="en" sz="1100" u="sng">
                <a:solidFill>
                  <a:schemeClr val="hlink"/>
                </a:solidFill>
                <a:hlinkClick r:id="rId11"/>
              </a:rPr>
              <a:t>https://doi.org/10.5281/zenodo.3261856</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Roehl, J. E. (1962). Sediment source areas, and delivery ratios influencing morphological factors. </a:t>
            </a:r>
            <a:r>
              <a:rPr i="1" lang="en" sz="1100">
                <a:solidFill>
                  <a:srgbClr val="D9D9D9"/>
                </a:solidFill>
              </a:rPr>
              <a:t>Int. Assoc. Hydro. Sci.</a:t>
            </a:r>
            <a:r>
              <a:rPr lang="en" sz="1100">
                <a:solidFill>
                  <a:srgbClr val="D9D9D9"/>
                </a:solidFill>
              </a:rPr>
              <a:t>, </a:t>
            </a:r>
            <a:r>
              <a:rPr i="1" lang="en" sz="1100">
                <a:solidFill>
                  <a:srgbClr val="D9D9D9"/>
                </a:solidFill>
              </a:rPr>
              <a:t>59</a:t>
            </a:r>
            <a:r>
              <a:rPr lang="en" sz="1100">
                <a:solidFill>
                  <a:srgbClr val="D9D9D9"/>
                </a:solidFill>
              </a:rPr>
              <a:t>, 202–213. </a:t>
            </a:r>
            <a:r>
              <a:rPr lang="en" sz="1100" u="sng">
                <a:solidFill>
                  <a:schemeClr val="hlink"/>
                </a:solidFill>
                <a:hlinkClick r:id="rId12"/>
              </a:rPr>
              <a:t>https://ci.nii.ac.jp/naid/10018179867/en/</a:t>
            </a:r>
            <a:r>
              <a:rPr lang="en" sz="1100">
                <a:solidFill>
                  <a:srgbClr val="D9D9D9"/>
                </a:solidFill>
              </a:rPr>
              <a:t> </a:t>
            </a:r>
            <a:endParaRPr sz="1100">
              <a:solidFill>
                <a:srgbClr val="D9D9D9"/>
              </a:solidFill>
            </a:endParaRPr>
          </a:p>
          <a:p>
            <a:pPr indent="-304800" lvl="0" marL="304800" rtl="0" algn="l">
              <a:spcBef>
                <a:spcPts val="1200"/>
              </a:spcBef>
              <a:spcAft>
                <a:spcPts val="0"/>
              </a:spcAft>
              <a:buNone/>
            </a:pPr>
            <a:r>
              <a:rPr lang="en" sz="1100">
                <a:solidFill>
                  <a:srgbClr val="D9D9D9"/>
                </a:solidFill>
              </a:rPr>
              <a:t>Smith, S. M., &amp; Wilcock, P. R. (2015). Upland sediment supply and its relation to watershed sediment delivery in the contemporary mid-Atlantic Piedmont (U.S.A.). </a:t>
            </a:r>
            <a:r>
              <a:rPr i="1" lang="en" sz="1100">
                <a:solidFill>
                  <a:srgbClr val="D9D9D9"/>
                </a:solidFill>
              </a:rPr>
              <a:t>Geomorphology</a:t>
            </a:r>
            <a:r>
              <a:rPr lang="en" sz="1100">
                <a:solidFill>
                  <a:srgbClr val="D9D9D9"/>
                </a:solidFill>
              </a:rPr>
              <a:t>, </a:t>
            </a:r>
            <a:r>
              <a:rPr i="1" lang="en" sz="1100">
                <a:solidFill>
                  <a:srgbClr val="D9D9D9"/>
                </a:solidFill>
              </a:rPr>
              <a:t>232</a:t>
            </a:r>
            <a:r>
              <a:rPr lang="en" sz="1100">
                <a:solidFill>
                  <a:srgbClr val="D9D9D9"/>
                </a:solidFill>
              </a:rPr>
              <a:t>, 33–46. </a:t>
            </a:r>
            <a:r>
              <a:rPr lang="en" sz="1100" u="sng">
                <a:solidFill>
                  <a:schemeClr val="hlink"/>
                </a:solidFill>
                <a:hlinkClick r:id="rId13"/>
              </a:rPr>
              <a:t>https://doi.org/10.1016/j.geomorph.2014.12.036</a:t>
            </a:r>
            <a:r>
              <a:rPr lang="en" sz="1100">
                <a:solidFill>
                  <a:srgbClr val="D9D9D9"/>
                </a:solidFill>
              </a:rPr>
              <a:t> </a:t>
            </a:r>
            <a:endParaRPr sz="1100">
              <a:solidFill>
                <a:srgbClr val="D9D9D9"/>
              </a:solidFill>
            </a:endParaRPr>
          </a:p>
          <a:p>
            <a:pPr indent="-304800" lvl="0" marL="304800" rtl="0" algn="l">
              <a:spcBef>
                <a:spcPts val="1200"/>
              </a:spcBef>
              <a:spcAft>
                <a:spcPts val="1200"/>
              </a:spcAft>
              <a:buNone/>
            </a:pPr>
            <a:r>
              <a:rPr lang="en" sz="1100">
                <a:solidFill>
                  <a:srgbClr val="D9D9D9"/>
                </a:solidFill>
              </a:rPr>
              <a:t>WEPPcloud, </a:t>
            </a:r>
            <a:r>
              <a:rPr lang="en" sz="1100" u="sng">
                <a:solidFill>
                  <a:schemeClr val="accent5"/>
                </a:solidFill>
                <a:hlinkClick r:id="rId14">
                  <a:extLst>
                    <a:ext uri="{A12FA001-AC4F-418D-AE19-62706E023703}">
                      <ahyp:hlinkClr val="tx"/>
                    </a:ext>
                  </a:extLst>
                </a:hlinkClick>
              </a:rPr>
              <a:t>https://wepp.cloud/weppcloud/runs/retired-practicability/disturbed/</a:t>
            </a:r>
            <a:r>
              <a:rPr lang="en" sz="1100">
                <a:solidFill>
                  <a:srgbClr val="F3F3F3"/>
                </a:solidFill>
              </a:rPr>
              <a:t>, accessed September 27, 2021.</a:t>
            </a:r>
            <a:endParaRPr sz="1100">
              <a:solidFill>
                <a:srgbClr val="D9D9D9"/>
              </a:solidFill>
            </a:endParaRPr>
          </a:p>
        </p:txBody>
      </p:sp>
      <p:sp>
        <p:nvSpPr>
          <p:cNvPr id="329" name="Google Shape;329;p37"/>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Results             Discussion             </a:t>
            </a:r>
            <a:r>
              <a:rPr lang="en">
                <a:solidFill>
                  <a:srgbClr val="F3F3F3"/>
                </a:solidFill>
              </a:rPr>
              <a:t>Summary</a:t>
            </a:r>
            <a:endParaRPr>
              <a:solidFill>
                <a:srgbClr val="F3F3F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Quantities</a:t>
            </a:r>
            <a:endParaRPr sz="2500"/>
          </a:p>
        </p:txBody>
      </p:sp>
      <p:sp>
        <p:nvSpPr>
          <p:cNvPr id="335" name="Google Shape;335;p38"/>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pic>
        <p:nvPicPr>
          <p:cNvPr id="336" name="Google Shape;336;p38"/>
          <p:cNvPicPr preferRelativeResize="0"/>
          <p:nvPr/>
        </p:nvPicPr>
        <p:blipFill>
          <a:blip r:embed="rId3">
            <a:alphaModFix/>
          </a:blip>
          <a:stretch>
            <a:fillRect/>
          </a:stretch>
        </p:blipFill>
        <p:spPr>
          <a:xfrm>
            <a:off x="3699400" y="397275"/>
            <a:ext cx="4651203" cy="4698476"/>
          </a:xfrm>
          <a:prstGeom prst="rect">
            <a:avLst/>
          </a:prstGeom>
          <a:noFill/>
          <a:ln>
            <a:noFill/>
          </a:ln>
        </p:spPr>
      </p:pic>
      <p:sp>
        <p:nvSpPr>
          <p:cNvPr id="337" name="Google Shape;337;p38"/>
          <p:cNvSpPr txBox="1"/>
          <p:nvPr>
            <p:ph idx="1" type="body"/>
          </p:nvPr>
        </p:nvSpPr>
        <p:spPr>
          <a:xfrm>
            <a:off x="311700" y="1050525"/>
            <a:ext cx="3387600" cy="3895200"/>
          </a:xfrm>
          <a:prstGeom prst="rect">
            <a:avLst/>
          </a:prstGeom>
        </p:spPr>
        <p:txBody>
          <a:bodyPr anchorCtr="0" anchor="t" bIns="91425" lIns="91425" spcFirstLastPara="1" rIns="91425" wrap="square" tIns="91425">
            <a:normAutofit fontScale="85000" lnSpcReduction="20000"/>
          </a:bodyPr>
          <a:lstStyle/>
          <a:p>
            <a:pPr indent="-304800" lvl="0" marL="304800" rtl="0" algn="l">
              <a:spcBef>
                <a:spcPts val="1200"/>
              </a:spcBef>
              <a:spcAft>
                <a:spcPts val="0"/>
              </a:spcAft>
              <a:buNone/>
            </a:pPr>
            <a:r>
              <a:rPr lang="en" sz="1100">
                <a:solidFill>
                  <a:srgbClr val="F3F3F3"/>
                </a:solidFill>
              </a:rPr>
              <a:t>Additional references cited here:</a:t>
            </a:r>
            <a:endParaRPr sz="1100">
              <a:solidFill>
                <a:srgbClr val="F3F3F3"/>
              </a:solidFill>
            </a:endParaRPr>
          </a:p>
          <a:p>
            <a:pPr indent="-304800" lvl="0" marL="304800" rtl="0" algn="l">
              <a:spcBef>
                <a:spcPts val="1200"/>
              </a:spcBef>
              <a:spcAft>
                <a:spcPts val="0"/>
              </a:spcAft>
              <a:buNone/>
            </a:pPr>
            <a:r>
              <a:rPr lang="en" sz="1100">
                <a:solidFill>
                  <a:srgbClr val="F3F3F3"/>
                </a:solidFill>
              </a:rPr>
              <a:t>Anderson, R. S., Jacobson, G. L., Davis, R. B., &amp; Struckenrath, R. (1992). Gould Pond, Maine: late-glacial transitions from marine to upland environments. </a:t>
            </a:r>
            <a:r>
              <a:rPr i="1" lang="en" sz="1100">
                <a:solidFill>
                  <a:srgbClr val="F3F3F3"/>
                </a:solidFill>
              </a:rPr>
              <a:t>Boreas</a:t>
            </a:r>
            <a:r>
              <a:rPr lang="en" sz="1100">
                <a:solidFill>
                  <a:srgbClr val="F3F3F3"/>
                </a:solidFill>
              </a:rPr>
              <a:t>, </a:t>
            </a:r>
            <a:r>
              <a:rPr i="1" lang="en" sz="1100">
                <a:solidFill>
                  <a:srgbClr val="F3F3F3"/>
                </a:solidFill>
              </a:rPr>
              <a:t>21</a:t>
            </a:r>
            <a:r>
              <a:rPr lang="en" sz="1100">
                <a:solidFill>
                  <a:srgbClr val="F3F3F3"/>
                </a:solidFill>
              </a:rPr>
              <a:t>, 359–371. </a:t>
            </a:r>
            <a:r>
              <a:rPr lang="en" sz="1100" u="sng">
                <a:solidFill>
                  <a:schemeClr val="hlink"/>
                </a:solidFill>
                <a:hlinkClick r:id="rId4"/>
              </a:rPr>
              <a:t>https://doi.org/10.1111/j.1502-3885.1992.tb00040.x</a:t>
            </a:r>
            <a:r>
              <a:rPr lang="en" sz="1100">
                <a:solidFill>
                  <a:srgbClr val="F3F3F3"/>
                </a:solidFill>
              </a:rPr>
              <a:t> </a:t>
            </a:r>
            <a:endParaRPr sz="1100">
              <a:solidFill>
                <a:srgbClr val="F3F3F3"/>
              </a:solidFill>
            </a:endParaRPr>
          </a:p>
          <a:p>
            <a:pPr indent="-304800" lvl="0" marL="304800" rtl="0" algn="l">
              <a:spcBef>
                <a:spcPts val="1200"/>
              </a:spcBef>
              <a:spcAft>
                <a:spcPts val="0"/>
              </a:spcAft>
              <a:buNone/>
            </a:pPr>
            <a:r>
              <a:rPr lang="en" sz="1100">
                <a:solidFill>
                  <a:srgbClr val="F3F3F3"/>
                </a:solidFill>
              </a:rPr>
              <a:t>Dorion, C. C., Balco, G. A., Kaplan, M. R., Kreutz, K. J., Wright, J. D., &amp; Borns Jr., H. W. (2001). Stratigraphy, paleoceanography, chronology, and environment during deglaciation of eastern Maine. In </a:t>
            </a:r>
            <a:r>
              <a:rPr i="1" lang="en" sz="1100">
                <a:solidFill>
                  <a:srgbClr val="F3F3F3"/>
                </a:solidFill>
              </a:rPr>
              <a:t>Special Paper 351: Deglacial history and relative sea-level changes, northern New England and adjacent Canada</a:t>
            </a:r>
            <a:r>
              <a:rPr lang="en" sz="1100">
                <a:solidFill>
                  <a:srgbClr val="F3F3F3"/>
                </a:solidFill>
              </a:rPr>
              <a:t> (pp. 215–242). Geological Society of America. </a:t>
            </a:r>
            <a:r>
              <a:rPr lang="en" sz="1100" u="sng">
                <a:solidFill>
                  <a:schemeClr val="hlink"/>
                </a:solidFill>
                <a:hlinkClick r:id="rId5"/>
              </a:rPr>
              <a:t>https://doi.org/10.1130/0-8137-2351-5.215</a:t>
            </a:r>
            <a:r>
              <a:rPr lang="en" sz="1100">
                <a:solidFill>
                  <a:srgbClr val="F3F3F3"/>
                </a:solidFill>
              </a:rPr>
              <a:t> </a:t>
            </a:r>
            <a:endParaRPr sz="1100">
              <a:solidFill>
                <a:srgbClr val="F3F3F3"/>
              </a:solidFill>
            </a:endParaRPr>
          </a:p>
          <a:p>
            <a:pPr indent="-304800" lvl="0" marL="304800" rtl="0" algn="l">
              <a:spcBef>
                <a:spcPts val="1200"/>
              </a:spcBef>
              <a:spcAft>
                <a:spcPts val="0"/>
              </a:spcAft>
              <a:buNone/>
            </a:pPr>
            <a:r>
              <a:rPr lang="en" sz="1100">
                <a:solidFill>
                  <a:srgbClr val="F3F3F3"/>
                </a:solidFill>
              </a:rPr>
              <a:t>Holstad, B., &amp; Degago, S. A. (2021). Strength and deformation characterization of Norwegian organic cohesive soil (gyttja). </a:t>
            </a:r>
            <a:r>
              <a:rPr i="1" lang="en" sz="1100">
                <a:solidFill>
                  <a:srgbClr val="F3F3F3"/>
                </a:solidFill>
              </a:rPr>
              <a:t>IOP Conference Series: Earth and Environmental Science</a:t>
            </a:r>
            <a:r>
              <a:rPr lang="en" sz="1100">
                <a:solidFill>
                  <a:srgbClr val="F3F3F3"/>
                </a:solidFill>
              </a:rPr>
              <a:t>, </a:t>
            </a:r>
            <a:r>
              <a:rPr i="1" lang="en" sz="1100">
                <a:solidFill>
                  <a:srgbClr val="F3F3F3"/>
                </a:solidFill>
              </a:rPr>
              <a:t>710</a:t>
            </a:r>
            <a:r>
              <a:rPr lang="en" sz="1100">
                <a:solidFill>
                  <a:srgbClr val="F3F3F3"/>
                </a:solidFill>
              </a:rPr>
              <a:t>(1), 1–11. </a:t>
            </a:r>
            <a:r>
              <a:rPr lang="en" sz="1100" u="sng">
                <a:solidFill>
                  <a:schemeClr val="hlink"/>
                </a:solidFill>
                <a:hlinkClick r:id="rId6"/>
              </a:rPr>
              <a:t>https://doi.org/10.1088/1755-1315/710/1/012018</a:t>
            </a:r>
            <a:r>
              <a:rPr lang="en" sz="1100">
                <a:solidFill>
                  <a:srgbClr val="F3F3F3"/>
                </a:solidFill>
              </a:rPr>
              <a:t> </a:t>
            </a:r>
            <a:endParaRPr sz="1100">
              <a:solidFill>
                <a:srgbClr val="F3F3F3"/>
              </a:solidFill>
            </a:endParaRPr>
          </a:p>
          <a:p>
            <a:pPr indent="-304800" lvl="0" marL="304800" rtl="0" algn="l">
              <a:spcBef>
                <a:spcPts val="1200"/>
              </a:spcBef>
              <a:spcAft>
                <a:spcPts val="1200"/>
              </a:spcAft>
              <a:buNone/>
            </a:pPr>
            <a:r>
              <a:rPr lang="en" sz="1100">
                <a:solidFill>
                  <a:srgbClr val="F3F3F3"/>
                </a:solidFill>
              </a:rPr>
              <a:t>Flanagan, D. C., &amp; Nearing, M. A. (1995). </a:t>
            </a:r>
            <a:r>
              <a:rPr i="1" lang="en" sz="1100">
                <a:solidFill>
                  <a:srgbClr val="F3F3F3"/>
                </a:solidFill>
              </a:rPr>
              <a:t>USDA-Water Erosion Prediction Project. Hillslope profile and watershed model documentation</a:t>
            </a:r>
            <a:r>
              <a:rPr lang="en" sz="1100">
                <a:solidFill>
                  <a:srgbClr val="F3F3F3"/>
                </a:solidFill>
              </a:rPr>
              <a:t>.</a:t>
            </a:r>
            <a:endParaRPr sz="1100">
              <a:solidFill>
                <a:srgbClr val="F3F3F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Ages</a:t>
            </a:r>
            <a:endParaRPr sz="2500"/>
          </a:p>
        </p:txBody>
      </p:sp>
      <p:sp>
        <p:nvSpPr>
          <p:cNvPr id="343" name="Google Shape;343;p39"/>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Location             Methods             </a:t>
            </a:r>
            <a:r>
              <a:rPr lang="en">
                <a:solidFill>
                  <a:srgbClr val="F3F3F3"/>
                </a:solidFill>
              </a:rPr>
              <a:t>Results</a:t>
            </a:r>
            <a:r>
              <a:rPr lang="en">
                <a:solidFill>
                  <a:srgbClr val="999999"/>
                </a:solidFill>
              </a:rPr>
              <a:t>             Discussion             Summary</a:t>
            </a:r>
            <a:endParaRPr>
              <a:solidFill>
                <a:srgbClr val="999999"/>
              </a:solidFill>
            </a:endParaRPr>
          </a:p>
        </p:txBody>
      </p:sp>
      <p:pic>
        <p:nvPicPr>
          <p:cNvPr id="344" name="Google Shape;344;p39"/>
          <p:cNvPicPr preferRelativeResize="0"/>
          <p:nvPr/>
        </p:nvPicPr>
        <p:blipFill>
          <a:blip r:embed="rId3">
            <a:alphaModFix/>
          </a:blip>
          <a:stretch>
            <a:fillRect/>
          </a:stretch>
        </p:blipFill>
        <p:spPr>
          <a:xfrm>
            <a:off x="1786525" y="1274125"/>
            <a:ext cx="5570951" cy="31712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Problem 1</a:t>
            </a:r>
            <a:endParaRPr sz="2020"/>
          </a:p>
        </p:txBody>
      </p:sp>
      <p:sp>
        <p:nvSpPr>
          <p:cNvPr id="70" name="Google Shape;70;p15"/>
          <p:cNvSpPr txBox="1"/>
          <p:nvPr>
            <p:ph idx="1" type="body"/>
          </p:nvPr>
        </p:nvSpPr>
        <p:spPr>
          <a:xfrm>
            <a:off x="384175" y="6349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Sedimentation within the North American glacial limit is under-studied.</a:t>
            </a:r>
            <a:endParaRPr/>
          </a:p>
          <a:p>
            <a:pPr indent="0" lvl="0" marL="0" rtl="0" algn="l">
              <a:spcBef>
                <a:spcPts val="1200"/>
              </a:spcBef>
              <a:spcAft>
                <a:spcPts val="1200"/>
              </a:spcAft>
              <a:buNone/>
            </a:pPr>
            <a:r>
              <a:rPr lang="en" sz="1400"/>
              <a:t>Especially compared with other regions (e.g. Roehl, 1962; </a:t>
            </a:r>
            <a:r>
              <a:rPr lang="en" sz="1400"/>
              <a:t>Happ, 1975; Smith and Wilcock, 2015)</a:t>
            </a:r>
            <a:endParaRPr/>
          </a:p>
        </p:txBody>
      </p:sp>
      <p:pic>
        <p:nvPicPr>
          <p:cNvPr id="71" name="Google Shape;71;p15"/>
          <p:cNvPicPr preferRelativeResize="0"/>
          <p:nvPr/>
        </p:nvPicPr>
        <p:blipFill>
          <a:blip r:embed="rId3">
            <a:alphaModFix/>
          </a:blip>
          <a:stretch>
            <a:fillRect/>
          </a:stretch>
        </p:blipFill>
        <p:spPr>
          <a:xfrm>
            <a:off x="465401" y="1578075"/>
            <a:ext cx="2656950" cy="641550"/>
          </a:xfrm>
          <a:prstGeom prst="rect">
            <a:avLst/>
          </a:prstGeom>
          <a:noFill/>
          <a:ln>
            <a:noFill/>
          </a:ln>
        </p:spPr>
      </p:pic>
      <p:pic>
        <p:nvPicPr>
          <p:cNvPr id="72" name="Google Shape;72;p15"/>
          <p:cNvPicPr preferRelativeResize="0"/>
          <p:nvPr/>
        </p:nvPicPr>
        <p:blipFill>
          <a:blip r:embed="rId4">
            <a:alphaModFix/>
          </a:blip>
          <a:stretch>
            <a:fillRect/>
          </a:stretch>
        </p:blipFill>
        <p:spPr>
          <a:xfrm>
            <a:off x="465400" y="2391860"/>
            <a:ext cx="2656950" cy="2311279"/>
          </a:xfrm>
          <a:prstGeom prst="rect">
            <a:avLst/>
          </a:prstGeom>
          <a:noFill/>
          <a:ln>
            <a:noFill/>
          </a:ln>
        </p:spPr>
      </p:pic>
      <p:pic>
        <p:nvPicPr>
          <p:cNvPr id="73" name="Google Shape;73;p15"/>
          <p:cNvPicPr preferRelativeResize="0"/>
          <p:nvPr/>
        </p:nvPicPr>
        <p:blipFill>
          <a:blip r:embed="rId5">
            <a:alphaModFix/>
          </a:blip>
          <a:stretch>
            <a:fillRect/>
          </a:stretch>
        </p:blipFill>
        <p:spPr>
          <a:xfrm>
            <a:off x="3293029" y="1578075"/>
            <a:ext cx="2557942" cy="641550"/>
          </a:xfrm>
          <a:prstGeom prst="rect">
            <a:avLst/>
          </a:prstGeom>
          <a:noFill/>
          <a:ln>
            <a:noFill/>
          </a:ln>
        </p:spPr>
      </p:pic>
      <p:pic>
        <p:nvPicPr>
          <p:cNvPr id="74" name="Google Shape;74;p15"/>
          <p:cNvPicPr preferRelativeResize="0"/>
          <p:nvPr/>
        </p:nvPicPr>
        <p:blipFill>
          <a:blip r:embed="rId6">
            <a:alphaModFix/>
          </a:blip>
          <a:stretch>
            <a:fillRect/>
          </a:stretch>
        </p:blipFill>
        <p:spPr>
          <a:xfrm>
            <a:off x="3293025" y="2490952"/>
            <a:ext cx="2557949" cy="2020147"/>
          </a:xfrm>
          <a:prstGeom prst="rect">
            <a:avLst/>
          </a:prstGeom>
          <a:noFill/>
          <a:ln>
            <a:noFill/>
          </a:ln>
        </p:spPr>
      </p:pic>
      <p:pic>
        <p:nvPicPr>
          <p:cNvPr id="75" name="Google Shape;75;p15"/>
          <p:cNvPicPr preferRelativeResize="0"/>
          <p:nvPr/>
        </p:nvPicPr>
        <p:blipFill>
          <a:blip r:embed="rId7">
            <a:alphaModFix/>
          </a:blip>
          <a:stretch>
            <a:fillRect/>
          </a:stretch>
        </p:blipFill>
        <p:spPr>
          <a:xfrm>
            <a:off x="6021650" y="1578075"/>
            <a:ext cx="2420299" cy="995250"/>
          </a:xfrm>
          <a:prstGeom prst="rect">
            <a:avLst/>
          </a:prstGeom>
          <a:noFill/>
          <a:ln>
            <a:noFill/>
          </a:ln>
        </p:spPr>
      </p:pic>
      <p:pic>
        <p:nvPicPr>
          <p:cNvPr id="76" name="Google Shape;76;p15"/>
          <p:cNvPicPr preferRelativeResize="0"/>
          <p:nvPr/>
        </p:nvPicPr>
        <p:blipFill>
          <a:blip r:embed="rId8">
            <a:alphaModFix/>
          </a:blip>
          <a:stretch>
            <a:fillRect/>
          </a:stretch>
        </p:blipFill>
        <p:spPr>
          <a:xfrm>
            <a:off x="6415175" y="2619075"/>
            <a:ext cx="1633250" cy="2084075"/>
          </a:xfrm>
          <a:prstGeom prst="rect">
            <a:avLst/>
          </a:prstGeom>
          <a:noFill/>
          <a:ln>
            <a:noFill/>
          </a:ln>
        </p:spPr>
      </p:pic>
      <p:sp>
        <p:nvSpPr>
          <p:cNvPr id="77" name="Google Shape;77;p15"/>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F3F3F3"/>
                </a:solidFill>
              </a:rPr>
              <a:t>Introduction</a:t>
            </a:r>
            <a:r>
              <a:rPr lang="en">
                <a:solidFill>
                  <a:srgbClr val="999999"/>
                </a:solidFill>
              </a:rPr>
              <a:t>             Location             Methods             Results             Discussion             Summary</a:t>
            </a:r>
            <a:endParaRPr>
              <a:solidFill>
                <a:srgbClr val="99999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Problem 1</a:t>
            </a:r>
            <a:endParaRPr sz="2020"/>
          </a:p>
        </p:txBody>
      </p:sp>
      <p:sp>
        <p:nvSpPr>
          <p:cNvPr id="83" name="Google Shape;83;p16"/>
          <p:cNvSpPr txBox="1"/>
          <p:nvPr>
            <p:ph idx="1" type="body"/>
          </p:nvPr>
        </p:nvSpPr>
        <p:spPr>
          <a:xfrm>
            <a:off x="384175" y="6349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Sedimentation within the North American glacial limit is under-studied.</a:t>
            </a:r>
            <a:endParaRPr/>
          </a:p>
          <a:p>
            <a:pPr indent="0" lvl="0" marL="0" rtl="0" algn="l">
              <a:spcBef>
                <a:spcPts val="1200"/>
              </a:spcBef>
              <a:spcAft>
                <a:spcPts val="1200"/>
              </a:spcAft>
              <a:buNone/>
            </a:pPr>
            <a:r>
              <a:rPr lang="en" sz="1400"/>
              <a:t>Especially compared with other regions (e.g. Roehl, 1962; Happ, 1975; Smith and Wilcock, 2015)</a:t>
            </a:r>
            <a:endParaRPr/>
          </a:p>
        </p:txBody>
      </p:sp>
      <p:pic>
        <p:nvPicPr>
          <p:cNvPr id="84" name="Google Shape;84;p16"/>
          <p:cNvPicPr preferRelativeResize="0"/>
          <p:nvPr/>
        </p:nvPicPr>
        <p:blipFill>
          <a:blip r:embed="rId3">
            <a:alphaModFix/>
          </a:blip>
          <a:stretch>
            <a:fillRect/>
          </a:stretch>
        </p:blipFill>
        <p:spPr>
          <a:xfrm>
            <a:off x="465401" y="1578075"/>
            <a:ext cx="2656950" cy="641550"/>
          </a:xfrm>
          <a:prstGeom prst="rect">
            <a:avLst/>
          </a:prstGeom>
          <a:noFill/>
          <a:ln>
            <a:noFill/>
          </a:ln>
        </p:spPr>
      </p:pic>
      <p:pic>
        <p:nvPicPr>
          <p:cNvPr id="85" name="Google Shape;85;p16"/>
          <p:cNvPicPr preferRelativeResize="0"/>
          <p:nvPr/>
        </p:nvPicPr>
        <p:blipFill>
          <a:blip r:embed="rId4">
            <a:alphaModFix/>
          </a:blip>
          <a:stretch>
            <a:fillRect/>
          </a:stretch>
        </p:blipFill>
        <p:spPr>
          <a:xfrm>
            <a:off x="465400" y="2391860"/>
            <a:ext cx="2656950" cy="2311279"/>
          </a:xfrm>
          <a:prstGeom prst="rect">
            <a:avLst/>
          </a:prstGeom>
          <a:noFill/>
          <a:ln>
            <a:noFill/>
          </a:ln>
        </p:spPr>
      </p:pic>
      <p:pic>
        <p:nvPicPr>
          <p:cNvPr id="86" name="Google Shape;86;p16"/>
          <p:cNvPicPr preferRelativeResize="0"/>
          <p:nvPr/>
        </p:nvPicPr>
        <p:blipFill>
          <a:blip r:embed="rId5">
            <a:alphaModFix/>
          </a:blip>
          <a:stretch>
            <a:fillRect/>
          </a:stretch>
        </p:blipFill>
        <p:spPr>
          <a:xfrm>
            <a:off x="3293029" y="1578075"/>
            <a:ext cx="2557942" cy="641550"/>
          </a:xfrm>
          <a:prstGeom prst="rect">
            <a:avLst/>
          </a:prstGeom>
          <a:noFill/>
          <a:ln>
            <a:noFill/>
          </a:ln>
        </p:spPr>
      </p:pic>
      <p:pic>
        <p:nvPicPr>
          <p:cNvPr id="87" name="Google Shape;87;p16"/>
          <p:cNvPicPr preferRelativeResize="0"/>
          <p:nvPr/>
        </p:nvPicPr>
        <p:blipFill>
          <a:blip r:embed="rId6">
            <a:alphaModFix/>
          </a:blip>
          <a:stretch>
            <a:fillRect/>
          </a:stretch>
        </p:blipFill>
        <p:spPr>
          <a:xfrm>
            <a:off x="3293025" y="2490952"/>
            <a:ext cx="2557949" cy="2020147"/>
          </a:xfrm>
          <a:prstGeom prst="rect">
            <a:avLst/>
          </a:prstGeom>
          <a:noFill/>
          <a:ln>
            <a:noFill/>
          </a:ln>
        </p:spPr>
      </p:pic>
      <p:pic>
        <p:nvPicPr>
          <p:cNvPr id="88" name="Google Shape;88;p16"/>
          <p:cNvPicPr preferRelativeResize="0"/>
          <p:nvPr/>
        </p:nvPicPr>
        <p:blipFill>
          <a:blip r:embed="rId7">
            <a:alphaModFix/>
          </a:blip>
          <a:stretch>
            <a:fillRect/>
          </a:stretch>
        </p:blipFill>
        <p:spPr>
          <a:xfrm>
            <a:off x="6021650" y="1578075"/>
            <a:ext cx="2420299" cy="995250"/>
          </a:xfrm>
          <a:prstGeom prst="rect">
            <a:avLst/>
          </a:prstGeom>
          <a:noFill/>
          <a:ln>
            <a:noFill/>
          </a:ln>
        </p:spPr>
      </p:pic>
      <p:pic>
        <p:nvPicPr>
          <p:cNvPr id="89" name="Google Shape;89;p16"/>
          <p:cNvPicPr preferRelativeResize="0"/>
          <p:nvPr/>
        </p:nvPicPr>
        <p:blipFill>
          <a:blip r:embed="rId8">
            <a:alphaModFix/>
          </a:blip>
          <a:stretch>
            <a:fillRect/>
          </a:stretch>
        </p:blipFill>
        <p:spPr>
          <a:xfrm>
            <a:off x="6415175" y="2619075"/>
            <a:ext cx="1633250" cy="2084075"/>
          </a:xfrm>
          <a:prstGeom prst="rect">
            <a:avLst/>
          </a:prstGeom>
          <a:noFill/>
          <a:ln>
            <a:noFill/>
          </a:ln>
        </p:spPr>
      </p:pic>
      <p:grpSp>
        <p:nvGrpSpPr>
          <p:cNvPr id="90" name="Google Shape;90;p16"/>
          <p:cNvGrpSpPr/>
          <p:nvPr/>
        </p:nvGrpSpPr>
        <p:grpSpPr>
          <a:xfrm>
            <a:off x="4778275" y="2520175"/>
            <a:ext cx="1003675" cy="535200"/>
            <a:chOff x="4778275" y="2520175"/>
            <a:chExt cx="1003675" cy="535200"/>
          </a:xfrm>
        </p:grpSpPr>
        <p:sp>
          <p:nvSpPr>
            <p:cNvPr id="91" name="Google Shape;91;p16"/>
            <p:cNvSpPr/>
            <p:nvPr/>
          </p:nvSpPr>
          <p:spPr>
            <a:xfrm>
              <a:off x="4778275" y="2520175"/>
              <a:ext cx="864300" cy="535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txBox="1"/>
            <p:nvPr/>
          </p:nvSpPr>
          <p:spPr>
            <a:xfrm>
              <a:off x="4945550" y="2587675"/>
              <a:ext cx="83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a:t>
              </a:r>
              <a:endParaRPr b="1">
                <a:solidFill>
                  <a:srgbClr val="FF0000"/>
                </a:solidFill>
              </a:endParaRPr>
            </a:p>
          </p:txBody>
        </p:sp>
      </p:grpSp>
      <p:sp>
        <p:nvSpPr>
          <p:cNvPr id="93" name="Google Shape;93;p16"/>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F3F3F3"/>
                </a:solidFill>
              </a:rPr>
              <a:t>Introduction</a:t>
            </a:r>
            <a:r>
              <a:rPr lang="en">
                <a:solidFill>
                  <a:srgbClr val="999999"/>
                </a:solidFill>
              </a:rPr>
              <a:t>             Location             Methods             Results             Discussion             Summary</a:t>
            </a:r>
            <a:endParaRPr>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Problem 2</a:t>
            </a:r>
            <a:endParaRPr sz="2020"/>
          </a:p>
        </p:txBody>
      </p:sp>
      <p:sp>
        <p:nvSpPr>
          <p:cNvPr id="99" name="Google Shape;99;p17"/>
          <p:cNvSpPr txBox="1"/>
          <p:nvPr>
            <p:ph idx="1" type="body"/>
          </p:nvPr>
        </p:nvSpPr>
        <p:spPr>
          <a:xfrm>
            <a:off x="384175" y="634950"/>
            <a:ext cx="8520600" cy="103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Most studies use point-source methods (cores, probes) for volume estimates.</a:t>
            </a:r>
            <a:endParaRPr/>
          </a:p>
          <a:p>
            <a:pPr indent="0" lvl="0" marL="0" rtl="0" algn="l">
              <a:spcBef>
                <a:spcPts val="1200"/>
              </a:spcBef>
              <a:spcAft>
                <a:spcPts val="1200"/>
              </a:spcAft>
              <a:buNone/>
            </a:pPr>
            <a:r>
              <a:rPr lang="en" sz="1400"/>
              <a:t>Assumes spatial predictability in highly variable landscapes (Jacobson and Bradshaw, 1982)</a:t>
            </a:r>
            <a:endParaRPr sz="1400"/>
          </a:p>
        </p:txBody>
      </p:sp>
      <p:pic>
        <p:nvPicPr>
          <p:cNvPr id="100" name="Google Shape;100;p17"/>
          <p:cNvPicPr preferRelativeResize="0"/>
          <p:nvPr/>
        </p:nvPicPr>
        <p:blipFill>
          <a:blip r:embed="rId3">
            <a:alphaModFix/>
          </a:blip>
          <a:stretch>
            <a:fillRect/>
          </a:stretch>
        </p:blipFill>
        <p:spPr>
          <a:xfrm>
            <a:off x="434900" y="1901325"/>
            <a:ext cx="3557249" cy="772750"/>
          </a:xfrm>
          <a:prstGeom prst="rect">
            <a:avLst/>
          </a:prstGeom>
          <a:noFill/>
          <a:ln>
            <a:noFill/>
          </a:ln>
        </p:spPr>
      </p:pic>
      <p:sp>
        <p:nvSpPr>
          <p:cNvPr id="101" name="Google Shape;101;p17"/>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F3F3F3"/>
                </a:solidFill>
              </a:rPr>
              <a:t>Introduction</a:t>
            </a:r>
            <a:r>
              <a:rPr lang="en">
                <a:solidFill>
                  <a:srgbClr val="999999"/>
                </a:solidFill>
              </a:rPr>
              <a:t>             Location             Methods             Results             Discussion             Summary</a:t>
            </a:r>
            <a:endParaRPr>
              <a:solidFill>
                <a:srgbClr val="999999"/>
              </a:solidFill>
            </a:endParaRPr>
          </a:p>
        </p:txBody>
      </p:sp>
      <p:grpSp>
        <p:nvGrpSpPr>
          <p:cNvPr id="102" name="Google Shape;102;p17"/>
          <p:cNvGrpSpPr/>
          <p:nvPr/>
        </p:nvGrpSpPr>
        <p:grpSpPr>
          <a:xfrm>
            <a:off x="4411850" y="1478075"/>
            <a:ext cx="4183226" cy="3665424"/>
            <a:chOff x="4411850" y="1478075"/>
            <a:chExt cx="4183226" cy="3665424"/>
          </a:xfrm>
        </p:grpSpPr>
        <p:pic>
          <p:nvPicPr>
            <p:cNvPr id="103" name="Google Shape;103;p17"/>
            <p:cNvPicPr preferRelativeResize="0"/>
            <p:nvPr/>
          </p:nvPicPr>
          <p:blipFill>
            <a:blip r:embed="rId4">
              <a:alphaModFix/>
            </a:blip>
            <a:stretch>
              <a:fillRect/>
            </a:stretch>
          </p:blipFill>
          <p:spPr>
            <a:xfrm>
              <a:off x="4411850" y="1478075"/>
              <a:ext cx="4183226" cy="3665424"/>
            </a:xfrm>
            <a:prstGeom prst="rect">
              <a:avLst/>
            </a:prstGeom>
            <a:noFill/>
            <a:ln>
              <a:noFill/>
            </a:ln>
          </p:spPr>
        </p:pic>
        <p:pic>
          <p:nvPicPr>
            <p:cNvPr id="104" name="Google Shape;104;p17"/>
            <p:cNvPicPr preferRelativeResize="0"/>
            <p:nvPr/>
          </p:nvPicPr>
          <p:blipFill>
            <a:blip r:embed="rId5">
              <a:alphaModFix/>
            </a:blip>
            <a:stretch>
              <a:fillRect/>
            </a:stretch>
          </p:blipFill>
          <p:spPr>
            <a:xfrm>
              <a:off x="4572001" y="4802425"/>
              <a:ext cx="1537824" cy="251425"/>
            </a:xfrm>
            <a:prstGeom prst="rect">
              <a:avLst/>
            </a:prstGeom>
            <a:noFill/>
            <a:ln>
              <a:noFill/>
            </a:ln>
          </p:spPr>
        </p:pic>
      </p:grpSp>
      <p:sp>
        <p:nvSpPr>
          <p:cNvPr id="105" name="Google Shape;105;p17"/>
          <p:cNvSpPr txBox="1"/>
          <p:nvPr/>
        </p:nvSpPr>
        <p:spPr>
          <a:xfrm>
            <a:off x="3381950" y="4835700"/>
            <a:ext cx="102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rPr>
              <a:t>MEGIS 2015-2016</a:t>
            </a:r>
            <a:endParaRPr sz="800">
              <a:solidFill>
                <a:srgbClr val="9999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Problem 2</a:t>
            </a:r>
            <a:endParaRPr sz="2020"/>
          </a:p>
        </p:txBody>
      </p:sp>
      <p:sp>
        <p:nvSpPr>
          <p:cNvPr id="111" name="Google Shape;111;p18"/>
          <p:cNvSpPr txBox="1"/>
          <p:nvPr>
            <p:ph idx="1" type="body"/>
          </p:nvPr>
        </p:nvSpPr>
        <p:spPr>
          <a:xfrm>
            <a:off x="384175" y="634950"/>
            <a:ext cx="8520600" cy="103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Most studies use point-source methods (cores, probes) for volume estimates.</a:t>
            </a:r>
            <a:endParaRPr/>
          </a:p>
          <a:p>
            <a:pPr indent="0" lvl="0" marL="0" rtl="0" algn="l">
              <a:spcBef>
                <a:spcPts val="1200"/>
              </a:spcBef>
              <a:spcAft>
                <a:spcPts val="1200"/>
              </a:spcAft>
              <a:buNone/>
            </a:pPr>
            <a:r>
              <a:rPr lang="en" sz="1400"/>
              <a:t>Assumes spatial predictability in highly variable landscapes (Jacobson and Bradshaw, 1982)</a:t>
            </a:r>
            <a:endParaRPr sz="1400"/>
          </a:p>
        </p:txBody>
      </p:sp>
      <p:pic>
        <p:nvPicPr>
          <p:cNvPr id="112" name="Google Shape;112;p18"/>
          <p:cNvPicPr preferRelativeResize="0"/>
          <p:nvPr/>
        </p:nvPicPr>
        <p:blipFill>
          <a:blip r:embed="rId3">
            <a:alphaModFix/>
          </a:blip>
          <a:stretch>
            <a:fillRect/>
          </a:stretch>
        </p:blipFill>
        <p:spPr>
          <a:xfrm>
            <a:off x="434900" y="1901325"/>
            <a:ext cx="3557249" cy="772750"/>
          </a:xfrm>
          <a:prstGeom prst="rect">
            <a:avLst/>
          </a:prstGeom>
          <a:noFill/>
          <a:ln>
            <a:noFill/>
          </a:ln>
        </p:spPr>
      </p:pic>
      <p:sp>
        <p:nvSpPr>
          <p:cNvPr id="113" name="Google Shape;113;p18"/>
          <p:cNvSpPr txBox="1"/>
          <p:nvPr>
            <p:ph idx="1" type="body"/>
          </p:nvPr>
        </p:nvSpPr>
        <p:spPr>
          <a:xfrm>
            <a:off x="311688" y="3630350"/>
            <a:ext cx="4086600" cy="4497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sz="1400">
                <a:solidFill>
                  <a:srgbClr val="EA9999"/>
                </a:solidFill>
              </a:rPr>
              <a:t>Need many cores to create a decent volume model here!</a:t>
            </a:r>
            <a:endParaRPr sz="1400">
              <a:solidFill>
                <a:srgbClr val="EA9999"/>
              </a:solidFill>
            </a:endParaRPr>
          </a:p>
        </p:txBody>
      </p:sp>
      <p:sp>
        <p:nvSpPr>
          <p:cNvPr id="114" name="Google Shape;114;p18"/>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F3F3F3"/>
                </a:solidFill>
              </a:rPr>
              <a:t>Introduction</a:t>
            </a:r>
            <a:r>
              <a:rPr lang="en">
                <a:solidFill>
                  <a:srgbClr val="999999"/>
                </a:solidFill>
              </a:rPr>
              <a:t>             Location             Methods             Results             Discussion             Summary</a:t>
            </a:r>
            <a:endParaRPr>
              <a:solidFill>
                <a:srgbClr val="999999"/>
              </a:solidFill>
            </a:endParaRPr>
          </a:p>
        </p:txBody>
      </p:sp>
      <p:grpSp>
        <p:nvGrpSpPr>
          <p:cNvPr id="115" name="Google Shape;115;p18"/>
          <p:cNvGrpSpPr/>
          <p:nvPr/>
        </p:nvGrpSpPr>
        <p:grpSpPr>
          <a:xfrm>
            <a:off x="4411850" y="1478075"/>
            <a:ext cx="4183226" cy="3665424"/>
            <a:chOff x="4411850" y="1478075"/>
            <a:chExt cx="4183226" cy="3665424"/>
          </a:xfrm>
        </p:grpSpPr>
        <p:grpSp>
          <p:nvGrpSpPr>
            <p:cNvPr id="116" name="Google Shape;116;p18"/>
            <p:cNvGrpSpPr/>
            <p:nvPr/>
          </p:nvGrpSpPr>
          <p:grpSpPr>
            <a:xfrm>
              <a:off x="4411850" y="1478075"/>
              <a:ext cx="4183226" cy="3665424"/>
              <a:chOff x="4411850" y="1478075"/>
              <a:chExt cx="4183226" cy="3665424"/>
            </a:xfrm>
          </p:grpSpPr>
          <p:pic>
            <p:nvPicPr>
              <p:cNvPr id="117" name="Google Shape;117;p18"/>
              <p:cNvPicPr preferRelativeResize="0"/>
              <p:nvPr/>
            </p:nvPicPr>
            <p:blipFill>
              <a:blip r:embed="rId4">
                <a:alphaModFix/>
              </a:blip>
              <a:stretch>
                <a:fillRect/>
              </a:stretch>
            </p:blipFill>
            <p:spPr>
              <a:xfrm>
                <a:off x="4411850" y="1478075"/>
                <a:ext cx="4183226" cy="3665424"/>
              </a:xfrm>
              <a:prstGeom prst="rect">
                <a:avLst/>
              </a:prstGeom>
              <a:noFill/>
              <a:ln>
                <a:noFill/>
              </a:ln>
            </p:spPr>
          </p:pic>
          <p:grpSp>
            <p:nvGrpSpPr>
              <p:cNvPr id="118" name="Google Shape;118;p18"/>
              <p:cNvGrpSpPr/>
              <p:nvPr/>
            </p:nvGrpSpPr>
            <p:grpSpPr>
              <a:xfrm>
                <a:off x="5984075" y="2756300"/>
                <a:ext cx="1331125" cy="1075125"/>
                <a:chOff x="5984075" y="2756300"/>
                <a:chExt cx="1331125" cy="1075125"/>
              </a:xfrm>
            </p:grpSpPr>
            <p:grpSp>
              <p:nvGrpSpPr>
                <p:cNvPr id="119" name="Google Shape;119;p18"/>
                <p:cNvGrpSpPr/>
                <p:nvPr/>
              </p:nvGrpSpPr>
              <p:grpSpPr>
                <a:xfrm>
                  <a:off x="5984075" y="2756300"/>
                  <a:ext cx="1331125" cy="1075125"/>
                  <a:chOff x="5984075" y="2756300"/>
                  <a:chExt cx="1331125" cy="1075125"/>
                </a:xfrm>
              </p:grpSpPr>
              <p:sp>
                <p:nvSpPr>
                  <p:cNvPr id="120" name="Google Shape;120;p18"/>
                  <p:cNvSpPr/>
                  <p:nvPr/>
                </p:nvSpPr>
                <p:spPr>
                  <a:xfrm>
                    <a:off x="6975875" y="2771775"/>
                    <a:ext cx="339325" cy="486975"/>
                  </a:xfrm>
                  <a:custGeom>
                    <a:rect b="b" l="l" r="r" t="t"/>
                    <a:pathLst>
                      <a:path extrusionOk="0" h="19479" w="13573">
                        <a:moveTo>
                          <a:pt x="12954" y="0"/>
                        </a:moveTo>
                        <a:lnTo>
                          <a:pt x="13573" y="1048"/>
                        </a:lnTo>
                        <a:lnTo>
                          <a:pt x="12668" y="2048"/>
                        </a:lnTo>
                        <a:lnTo>
                          <a:pt x="11478" y="2477"/>
                        </a:lnTo>
                        <a:lnTo>
                          <a:pt x="11287" y="3286"/>
                        </a:lnTo>
                        <a:lnTo>
                          <a:pt x="10049" y="3524"/>
                        </a:lnTo>
                        <a:lnTo>
                          <a:pt x="8668" y="4239"/>
                        </a:lnTo>
                        <a:lnTo>
                          <a:pt x="7620" y="4810"/>
                        </a:lnTo>
                        <a:lnTo>
                          <a:pt x="7287" y="5477"/>
                        </a:lnTo>
                        <a:lnTo>
                          <a:pt x="6477" y="6858"/>
                        </a:lnTo>
                        <a:lnTo>
                          <a:pt x="6001" y="7477"/>
                        </a:lnTo>
                        <a:lnTo>
                          <a:pt x="6334" y="8239"/>
                        </a:lnTo>
                        <a:lnTo>
                          <a:pt x="6334" y="9906"/>
                        </a:lnTo>
                        <a:lnTo>
                          <a:pt x="6048" y="11954"/>
                        </a:lnTo>
                        <a:lnTo>
                          <a:pt x="5191" y="13954"/>
                        </a:lnTo>
                        <a:lnTo>
                          <a:pt x="4810" y="14621"/>
                        </a:lnTo>
                        <a:lnTo>
                          <a:pt x="4858" y="15240"/>
                        </a:lnTo>
                        <a:lnTo>
                          <a:pt x="4096" y="16907"/>
                        </a:lnTo>
                        <a:lnTo>
                          <a:pt x="3619" y="18383"/>
                        </a:lnTo>
                        <a:lnTo>
                          <a:pt x="3048" y="18669"/>
                        </a:lnTo>
                        <a:lnTo>
                          <a:pt x="2334" y="19098"/>
                        </a:lnTo>
                        <a:lnTo>
                          <a:pt x="1238" y="19383"/>
                        </a:lnTo>
                        <a:lnTo>
                          <a:pt x="0" y="19479"/>
                        </a:lnTo>
                      </a:path>
                    </a:pathLst>
                  </a:custGeom>
                  <a:noFill/>
                  <a:ln cap="flat" cmpd="sng" w="9525">
                    <a:solidFill>
                      <a:srgbClr val="FF0000"/>
                    </a:solidFill>
                    <a:prstDash val="solid"/>
                    <a:round/>
                    <a:headEnd len="med" w="med" type="none"/>
                    <a:tailEnd len="med" w="med" type="none"/>
                  </a:ln>
                </p:spPr>
              </p:sp>
              <p:sp>
                <p:nvSpPr>
                  <p:cNvPr id="121" name="Google Shape;121;p18"/>
                  <p:cNvSpPr/>
                  <p:nvPr/>
                </p:nvSpPr>
                <p:spPr>
                  <a:xfrm>
                    <a:off x="6035275" y="3259925"/>
                    <a:ext cx="940600" cy="571500"/>
                  </a:xfrm>
                  <a:custGeom>
                    <a:rect b="b" l="l" r="r" t="t"/>
                    <a:pathLst>
                      <a:path extrusionOk="0" h="22860" w="37624">
                        <a:moveTo>
                          <a:pt x="37624" y="0"/>
                        </a:moveTo>
                        <a:lnTo>
                          <a:pt x="36767" y="1048"/>
                        </a:lnTo>
                        <a:lnTo>
                          <a:pt x="36290" y="2048"/>
                        </a:lnTo>
                        <a:lnTo>
                          <a:pt x="34576" y="2048"/>
                        </a:lnTo>
                        <a:lnTo>
                          <a:pt x="33814" y="2334"/>
                        </a:lnTo>
                        <a:lnTo>
                          <a:pt x="33338" y="2715"/>
                        </a:lnTo>
                        <a:lnTo>
                          <a:pt x="32242" y="3096"/>
                        </a:lnTo>
                        <a:lnTo>
                          <a:pt x="31147" y="3525"/>
                        </a:lnTo>
                        <a:lnTo>
                          <a:pt x="29956" y="3810"/>
                        </a:lnTo>
                        <a:lnTo>
                          <a:pt x="28670" y="4191"/>
                        </a:lnTo>
                        <a:lnTo>
                          <a:pt x="27718" y="4477"/>
                        </a:lnTo>
                        <a:lnTo>
                          <a:pt x="27051" y="5049"/>
                        </a:lnTo>
                        <a:lnTo>
                          <a:pt x="26146" y="5144"/>
                        </a:lnTo>
                        <a:lnTo>
                          <a:pt x="24718" y="5334"/>
                        </a:lnTo>
                        <a:lnTo>
                          <a:pt x="23146" y="5763"/>
                        </a:lnTo>
                        <a:lnTo>
                          <a:pt x="22527" y="6382"/>
                        </a:lnTo>
                        <a:lnTo>
                          <a:pt x="21241" y="6620"/>
                        </a:lnTo>
                        <a:lnTo>
                          <a:pt x="20336" y="6906"/>
                        </a:lnTo>
                        <a:lnTo>
                          <a:pt x="20050" y="7668"/>
                        </a:lnTo>
                        <a:lnTo>
                          <a:pt x="19479" y="8906"/>
                        </a:lnTo>
                        <a:lnTo>
                          <a:pt x="18812" y="10192"/>
                        </a:lnTo>
                        <a:lnTo>
                          <a:pt x="18098" y="9811"/>
                        </a:lnTo>
                        <a:lnTo>
                          <a:pt x="17479" y="9430"/>
                        </a:lnTo>
                        <a:lnTo>
                          <a:pt x="16955" y="8906"/>
                        </a:lnTo>
                        <a:lnTo>
                          <a:pt x="16336" y="7954"/>
                        </a:lnTo>
                        <a:lnTo>
                          <a:pt x="15716" y="7620"/>
                        </a:lnTo>
                        <a:lnTo>
                          <a:pt x="15097" y="7573"/>
                        </a:lnTo>
                        <a:lnTo>
                          <a:pt x="14764" y="8192"/>
                        </a:lnTo>
                        <a:lnTo>
                          <a:pt x="14335" y="8573"/>
                        </a:lnTo>
                        <a:lnTo>
                          <a:pt x="13192" y="8668"/>
                        </a:lnTo>
                        <a:lnTo>
                          <a:pt x="12668" y="9382"/>
                        </a:lnTo>
                        <a:lnTo>
                          <a:pt x="12287" y="10240"/>
                        </a:lnTo>
                        <a:lnTo>
                          <a:pt x="12859" y="10811"/>
                        </a:lnTo>
                        <a:lnTo>
                          <a:pt x="13621" y="10954"/>
                        </a:lnTo>
                        <a:lnTo>
                          <a:pt x="14716" y="11145"/>
                        </a:lnTo>
                        <a:lnTo>
                          <a:pt x="15907" y="11192"/>
                        </a:lnTo>
                        <a:lnTo>
                          <a:pt x="16193" y="11668"/>
                        </a:lnTo>
                        <a:lnTo>
                          <a:pt x="15621" y="12430"/>
                        </a:lnTo>
                        <a:lnTo>
                          <a:pt x="14526" y="13002"/>
                        </a:lnTo>
                        <a:lnTo>
                          <a:pt x="13811" y="13859"/>
                        </a:lnTo>
                        <a:lnTo>
                          <a:pt x="13097" y="15050"/>
                        </a:lnTo>
                        <a:lnTo>
                          <a:pt x="12573" y="15145"/>
                        </a:lnTo>
                        <a:lnTo>
                          <a:pt x="11859" y="15621"/>
                        </a:lnTo>
                        <a:lnTo>
                          <a:pt x="11383" y="16240"/>
                        </a:lnTo>
                        <a:lnTo>
                          <a:pt x="11002" y="17431"/>
                        </a:lnTo>
                        <a:lnTo>
                          <a:pt x="9763" y="18479"/>
                        </a:lnTo>
                        <a:lnTo>
                          <a:pt x="8811" y="18622"/>
                        </a:lnTo>
                        <a:lnTo>
                          <a:pt x="8096" y="19193"/>
                        </a:lnTo>
                        <a:lnTo>
                          <a:pt x="7192" y="19241"/>
                        </a:lnTo>
                        <a:lnTo>
                          <a:pt x="6525" y="19622"/>
                        </a:lnTo>
                        <a:lnTo>
                          <a:pt x="5620" y="20431"/>
                        </a:lnTo>
                        <a:lnTo>
                          <a:pt x="5001" y="21622"/>
                        </a:lnTo>
                        <a:lnTo>
                          <a:pt x="4191" y="22527"/>
                        </a:lnTo>
                        <a:lnTo>
                          <a:pt x="3429" y="22765"/>
                        </a:lnTo>
                        <a:lnTo>
                          <a:pt x="1715" y="22860"/>
                        </a:lnTo>
                        <a:lnTo>
                          <a:pt x="0" y="22765"/>
                        </a:lnTo>
                      </a:path>
                    </a:pathLst>
                  </a:custGeom>
                  <a:noFill/>
                  <a:ln cap="flat" cmpd="sng" w="9525">
                    <a:solidFill>
                      <a:srgbClr val="FF0000"/>
                    </a:solidFill>
                    <a:prstDash val="solid"/>
                    <a:round/>
                    <a:headEnd len="med" w="med" type="none"/>
                    <a:tailEnd len="med" w="med" type="none"/>
                  </a:ln>
                </p:spPr>
              </p:sp>
              <p:sp>
                <p:nvSpPr>
                  <p:cNvPr id="122" name="Google Shape;122;p18"/>
                  <p:cNvSpPr/>
                  <p:nvPr/>
                </p:nvSpPr>
                <p:spPr>
                  <a:xfrm>
                    <a:off x="6035275" y="3758800"/>
                    <a:ext cx="33350" cy="71450"/>
                  </a:xfrm>
                  <a:custGeom>
                    <a:rect b="b" l="l" r="r" t="t"/>
                    <a:pathLst>
                      <a:path extrusionOk="0" h="2858" w="1334">
                        <a:moveTo>
                          <a:pt x="0" y="2858"/>
                        </a:moveTo>
                        <a:lnTo>
                          <a:pt x="381" y="2000"/>
                        </a:lnTo>
                        <a:lnTo>
                          <a:pt x="1334" y="1524"/>
                        </a:lnTo>
                        <a:lnTo>
                          <a:pt x="1191" y="953"/>
                        </a:lnTo>
                        <a:lnTo>
                          <a:pt x="429" y="0"/>
                        </a:lnTo>
                      </a:path>
                    </a:pathLst>
                  </a:custGeom>
                  <a:noFill/>
                  <a:ln cap="flat" cmpd="sng" w="9525">
                    <a:solidFill>
                      <a:srgbClr val="FF0000"/>
                    </a:solidFill>
                    <a:prstDash val="solid"/>
                    <a:round/>
                    <a:headEnd len="med" w="med" type="none"/>
                    <a:tailEnd len="med" w="med" type="none"/>
                  </a:ln>
                </p:spPr>
              </p:sp>
              <p:sp>
                <p:nvSpPr>
                  <p:cNvPr id="123" name="Google Shape;123;p18"/>
                  <p:cNvSpPr/>
                  <p:nvPr/>
                </p:nvSpPr>
                <p:spPr>
                  <a:xfrm>
                    <a:off x="5985275" y="3475425"/>
                    <a:ext cx="101200" cy="284575"/>
                  </a:xfrm>
                  <a:custGeom>
                    <a:rect b="b" l="l" r="r" t="t"/>
                    <a:pathLst>
                      <a:path extrusionOk="0" h="11383" w="4048">
                        <a:moveTo>
                          <a:pt x="2429" y="11383"/>
                        </a:moveTo>
                        <a:lnTo>
                          <a:pt x="2286" y="10811"/>
                        </a:lnTo>
                        <a:lnTo>
                          <a:pt x="2667" y="10097"/>
                        </a:lnTo>
                        <a:lnTo>
                          <a:pt x="3381" y="9764"/>
                        </a:lnTo>
                        <a:lnTo>
                          <a:pt x="4000" y="9430"/>
                        </a:lnTo>
                        <a:lnTo>
                          <a:pt x="4048" y="8763"/>
                        </a:lnTo>
                        <a:lnTo>
                          <a:pt x="3572" y="7382"/>
                        </a:lnTo>
                        <a:lnTo>
                          <a:pt x="3762" y="6620"/>
                        </a:lnTo>
                        <a:lnTo>
                          <a:pt x="3477" y="6049"/>
                        </a:lnTo>
                        <a:lnTo>
                          <a:pt x="2953" y="5668"/>
                        </a:lnTo>
                        <a:lnTo>
                          <a:pt x="2572" y="4858"/>
                        </a:lnTo>
                        <a:lnTo>
                          <a:pt x="2048" y="4096"/>
                        </a:lnTo>
                        <a:lnTo>
                          <a:pt x="1810" y="2763"/>
                        </a:lnTo>
                        <a:lnTo>
                          <a:pt x="1476" y="1477"/>
                        </a:lnTo>
                        <a:lnTo>
                          <a:pt x="1476" y="429"/>
                        </a:lnTo>
                        <a:lnTo>
                          <a:pt x="762" y="143"/>
                        </a:lnTo>
                        <a:lnTo>
                          <a:pt x="0" y="0"/>
                        </a:lnTo>
                      </a:path>
                    </a:pathLst>
                  </a:custGeom>
                  <a:noFill/>
                  <a:ln cap="flat" cmpd="sng" w="9525">
                    <a:solidFill>
                      <a:srgbClr val="FF0000"/>
                    </a:solidFill>
                    <a:prstDash val="solid"/>
                    <a:round/>
                    <a:headEnd len="med" w="med" type="none"/>
                    <a:tailEnd len="med" w="med" type="none"/>
                  </a:ln>
                </p:spPr>
              </p:sp>
              <p:sp>
                <p:nvSpPr>
                  <p:cNvPr id="124" name="Google Shape;124;p18"/>
                  <p:cNvSpPr/>
                  <p:nvPr/>
                </p:nvSpPr>
                <p:spPr>
                  <a:xfrm>
                    <a:off x="5984075" y="3086100"/>
                    <a:ext cx="710800" cy="407200"/>
                  </a:xfrm>
                  <a:custGeom>
                    <a:rect b="b" l="l" r="r" t="t"/>
                    <a:pathLst>
                      <a:path extrusionOk="0" h="16288" w="28432">
                        <a:moveTo>
                          <a:pt x="143" y="15621"/>
                        </a:moveTo>
                        <a:lnTo>
                          <a:pt x="0" y="14859"/>
                        </a:lnTo>
                        <a:lnTo>
                          <a:pt x="429" y="14049"/>
                        </a:lnTo>
                        <a:lnTo>
                          <a:pt x="1667" y="14192"/>
                        </a:lnTo>
                        <a:lnTo>
                          <a:pt x="2382" y="13430"/>
                        </a:lnTo>
                        <a:lnTo>
                          <a:pt x="2524" y="12525"/>
                        </a:lnTo>
                        <a:lnTo>
                          <a:pt x="3334" y="12287"/>
                        </a:lnTo>
                        <a:lnTo>
                          <a:pt x="4429" y="12240"/>
                        </a:lnTo>
                        <a:lnTo>
                          <a:pt x="5239" y="12478"/>
                        </a:lnTo>
                        <a:lnTo>
                          <a:pt x="5668" y="13573"/>
                        </a:lnTo>
                        <a:lnTo>
                          <a:pt x="5763" y="14811"/>
                        </a:lnTo>
                        <a:lnTo>
                          <a:pt x="5620" y="15288"/>
                        </a:lnTo>
                        <a:lnTo>
                          <a:pt x="6144" y="15812"/>
                        </a:lnTo>
                        <a:lnTo>
                          <a:pt x="6715" y="15621"/>
                        </a:lnTo>
                        <a:lnTo>
                          <a:pt x="7573" y="15335"/>
                        </a:lnTo>
                        <a:lnTo>
                          <a:pt x="8144" y="14097"/>
                        </a:lnTo>
                        <a:lnTo>
                          <a:pt x="8668" y="13621"/>
                        </a:lnTo>
                        <a:lnTo>
                          <a:pt x="9716" y="14145"/>
                        </a:lnTo>
                        <a:lnTo>
                          <a:pt x="10430" y="14907"/>
                        </a:lnTo>
                        <a:lnTo>
                          <a:pt x="11097" y="15526"/>
                        </a:lnTo>
                        <a:lnTo>
                          <a:pt x="11954" y="15431"/>
                        </a:lnTo>
                        <a:lnTo>
                          <a:pt x="12764" y="15669"/>
                        </a:lnTo>
                        <a:lnTo>
                          <a:pt x="13145" y="16288"/>
                        </a:lnTo>
                        <a:lnTo>
                          <a:pt x="14335" y="15478"/>
                        </a:lnTo>
                        <a:lnTo>
                          <a:pt x="15288" y="14907"/>
                        </a:lnTo>
                        <a:lnTo>
                          <a:pt x="15764" y="14192"/>
                        </a:lnTo>
                        <a:lnTo>
                          <a:pt x="14955" y="12906"/>
                        </a:lnTo>
                        <a:lnTo>
                          <a:pt x="14050" y="11906"/>
                        </a:lnTo>
                        <a:lnTo>
                          <a:pt x="13573" y="11525"/>
                        </a:lnTo>
                        <a:lnTo>
                          <a:pt x="13526" y="10287"/>
                        </a:lnTo>
                        <a:lnTo>
                          <a:pt x="13526" y="8906"/>
                        </a:lnTo>
                        <a:lnTo>
                          <a:pt x="14240" y="9001"/>
                        </a:lnTo>
                        <a:lnTo>
                          <a:pt x="14812" y="8525"/>
                        </a:lnTo>
                        <a:lnTo>
                          <a:pt x="15478" y="7953"/>
                        </a:lnTo>
                        <a:lnTo>
                          <a:pt x="16383" y="7620"/>
                        </a:lnTo>
                        <a:lnTo>
                          <a:pt x="16860" y="6906"/>
                        </a:lnTo>
                        <a:lnTo>
                          <a:pt x="17098" y="6239"/>
                        </a:lnTo>
                        <a:lnTo>
                          <a:pt x="17145" y="5096"/>
                        </a:lnTo>
                        <a:lnTo>
                          <a:pt x="17145" y="4286"/>
                        </a:lnTo>
                        <a:lnTo>
                          <a:pt x="18431" y="3429"/>
                        </a:lnTo>
                        <a:lnTo>
                          <a:pt x="18860" y="2953"/>
                        </a:lnTo>
                        <a:lnTo>
                          <a:pt x="20574" y="2524"/>
                        </a:lnTo>
                        <a:lnTo>
                          <a:pt x="21003" y="2191"/>
                        </a:lnTo>
                        <a:lnTo>
                          <a:pt x="22908" y="1857"/>
                        </a:lnTo>
                        <a:lnTo>
                          <a:pt x="23908" y="2000"/>
                        </a:lnTo>
                        <a:lnTo>
                          <a:pt x="24384" y="2429"/>
                        </a:lnTo>
                        <a:lnTo>
                          <a:pt x="25384" y="2429"/>
                        </a:lnTo>
                        <a:lnTo>
                          <a:pt x="25813" y="2143"/>
                        </a:lnTo>
                        <a:lnTo>
                          <a:pt x="26623" y="2000"/>
                        </a:lnTo>
                        <a:lnTo>
                          <a:pt x="27575" y="2000"/>
                        </a:lnTo>
                        <a:lnTo>
                          <a:pt x="28004" y="1619"/>
                        </a:lnTo>
                        <a:lnTo>
                          <a:pt x="28290" y="667"/>
                        </a:lnTo>
                        <a:lnTo>
                          <a:pt x="28432" y="0"/>
                        </a:lnTo>
                      </a:path>
                    </a:pathLst>
                  </a:custGeom>
                  <a:noFill/>
                  <a:ln cap="flat" cmpd="sng" w="9525">
                    <a:solidFill>
                      <a:srgbClr val="FF0000"/>
                    </a:solidFill>
                    <a:prstDash val="solid"/>
                    <a:round/>
                    <a:headEnd len="med" w="med" type="none"/>
                    <a:tailEnd len="med" w="med" type="none"/>
                  </a:ln>
                </p:spPr>
              </p:sp>
              <p:sp>
                <p:nvSpPr>
                  <p:cNvPr id="125" name="Google Shape;125;p18"/>
                  <p:cNvSpPr/>
                  <p:nvPr/>
                </p:nvSpPr>
                <p:spPr>
                  <a:xfrm>
                    <a:off x="6698450" y="2756300"/>
                    <a:ext cx="415525" cy="338125"/>
                  </a:xfrm>
                  <a:custGeom>
                    <a:rect b="b" l="l" r="r" t="t"/>
                    <a:pathLst>
                      <a:path extrusionOk="0" h="13525" w="16621">
                        <a:moveTo>
                          <a:pt x="0" y="13287"/>
                        </a:moveTo>
                        <a:lnTo>
                          <a:pt x="477" y="13144"/>
                        </a:lnTo>
                        <a:lnTo>
                          <a:pt x="1191" y="13525"/>
                        </a:lnTo>
                        <a:lnTo>
                          <a:pt x="2334" y="13335"/>
                        </a:lnTo>
                        <a:lnTo>
                          <a:pt x="3239" y="13144"/>
                        </a:lnTo>
                        <a:lnTo>
                          <a:pt x="4334" y="13097"/>
                        </a:lnTo>
                        <a:lnTo>
                          <a:pt x="5049" y="13430"/>
                        </a:lnTo>
                        <a:lnTo>
                          <a:pt x="5858" y="13192"/>
                        </a:lnTo>
                        <a:lnTo>
                          <a:pt x="6382" y="12621"/>
                        </a:lnTo>
                        <a:lnTo>
                          <a:pt x="6668" y="11859"/>
                        </a:lnTo>
                        <a:lnTo>
                          <a:pt x="6763" y="10620"/>
                        </a:lnTo>
                        <a:lnTo>
                          <a:pt x="6239" y="9763"/>
                        </a:lnTo>
                        <a:lnTo>
                          <a:pt x="5239" y="9334"/>
                        </a:lnTo>
                        <a:lnTo>
                          <a:pt x="4763" y="9049"/>
                        </a:lnTo>
                        <a:lnTo>
                          <a:pt x="5334" y="8620"/>
                        </a:lnTo>
                        <a:lnTo>
                          <a:pt x="6239" y="8715"/>
                        </a:lnTo>
                        <a:lnTo>
                          <a:pt x="7001" y="9049"/>
                        </a:lnTo>
                        <a:lnTo>
                          <a:pt x="7430" y="9525"/>
                        </a:lnTo>
                        <a:lnTo>
                          <a:pt x="7716" y="9144"/>
                        </a:lnTo>
                        <a:lnTo>
                          <a:pt x="8144" y="8382"/>
                        </a:lnTo>
                        <a:lnTo>
                          <a:pt x="8573" y="7810"/>
                        </a:lnTo>
                        <a:lnTo>
                          <a:pt x="9668" y="7334"/>
                        </a:lnTo>
                        <a:lnTo>
                          <a:pt x="10287" y="7001"/>
                        </a:lnTo>
                        <a:lnTo>
                          <a:pt x="10383" y="5953"/>
                        </a:lnTo>
                        <a:lnTo>
                          <a:pt x="10573" y="5191"/>
                        </a:lnTo>
                        <a:lnTo>
                          <a:pt x="11287" y="5524"/>
                        </a:lnTo>
                        <a:lnTo>
                          <a:pt x="12002" y="5477"/>
                        </a:lnTo>
                        <a:lnTo>
                          <a:pt x="12573" y="4953"/>
                        </a:lnTo>
                        <a:lnTo>
                          <a:pt x="13002" y="4000"/>
                        </a:lnTo>
                        <a:lnTo>
                          <a:pt x="13050" y="3096"/>
                        </a:lnTo>
                        <a:lnTo>
                          <a:pt x="13383" y="2381"/>
                        </a:lnTo>
                        <a:lnTo>
                          <a:pt x="13526" y="1524"/>
                        </a:lnTo>
                        <a:lnTo>
                          <a:pt x="13907" y="1048"/>
                        </a:lnTo>
                        <a:lnTo>
                          <a:pt x="14431" y="1048"/>
                        </a:lnTo>
                        <a:lnTo>
                          <a:pt x="14574" y="524"/>
                        </a:lnTo>
                        <a:lnTo>
                          <a:pt x="15002" y="286"/>
                        </a:lnTo>
                        <a:lnTo>
                          <a:pt x="15955" y="95"/>
                        </a:lnTo>
                        <a:lnTo>
                          <a:pt x="16621" y="0"/>
                        </a:lnTo>
                      </a:path>
                    </a:pathLst>
                  </a:custGeom>
                  <a:noFill/>
                  <a:ln cap="flat" cmpd="sng" w="9525">
                    <a:solidFill>
                      <a:srgbClr val="FF0000"/>
                    </a:solidFill>
                    <a:prstDash val="solid"/>
                    <a:round/>
                    <a:headEnd len="med" w="med" type="none"/>
                    <a:tailEnd len="med" w="med" type="none"/>
                  </a:ln>
                </p:spPr>
              </p:sp>
              <p:sp>
                <p:nvSpPr>
                  <p:cNvPr id="126" name="Google Shape;126;p18"/>
                  <p:cNvSpPr/>
                  <p:nvPr/>
                </p:nvSpPr>
                <p:spPr>
                  <a:xfrm>
                    <a:off x="7117550" y="2756300"/>
                    <a:ext cx="184550" cy="44050"/>
                  </a:xfrm>
                  <a:custGeom>
                    <a:rect b="b" l="l" r="r" t="t"/>
                    <a:pathLst>
                      <a:path extrusionOk="0" h="1762" w="7382">
                        <a:moveTo>
                          <a:pt x="0" y="0"/>
                        </a:moveTo>
                        <a:lnTo>
                          <a:pt x="334" y="1048"/>
                        </a:lnTo>
                        <a:lnTo>
                          <a:pt x="905" y="714"/>
                        </a:lnTo>
                        <a:lnTo>
                          <a:pt x="2667" y="1762"/>
                        </a:lnTo>
                        <a:lnTo>
                          <a:pt x="3144" y="1714"/>
                        </a:lnTo>
                        <a:lnTo>
                          <a:pt x="3334" y="1095"/>
                        </a:lnTo>
                        <a:lnTo>
                          <a:pt x="2905" y="619"/>
                        </a:lnTo>
                        <a:lnTo>
                          <a:pt x="3810" y="762"/>
                        </a:lnTo>
                        <a:lnTo>
                          <a:pt x="4668" y="1476"/>
                        </a:lnTo>
                        <a:lnTo>
                          <a:pt x="5525" y="1476"/>
                        </a:lnTo>
                        <a:lnTo>
                          <a:pt x="6334" y="1143"/>
                        </a:lnTo>
                        <a:lnTo>
                          <a:pt x="7382" y="714"/>
                        </a:lnTo>
                      </a:path>
                    </a:pathLst>
                  </a:custGeom>
                  <a:noFill/>
                  <a:ln cap="flat" cmpd="sng" w="9525">
                    <a:solidFill>
                      <a:srgbClr val="FF0000"/>
                    </a:solidFill>
                    <a:prstDash val="solid"/>
                    <a:round/>
                    <a:headEnd len="med" w="med" type="none"/>
                    <a:tailEnd len="med" w="med" type="none"/>
                  </a:ln>
                </p:spPr>
              </p:sp>
            </p:grpSp>
            <p:sp>
              <p:nvSpPr>
                <p:cNvPr id="127" name="Google Shape;127;p18"/>
                <p:cNvSpPr txBox="1"/>
                <p:nvPr/>
              </p:nvSpPr>
              <p:spPr>
                <a:xfrm>
                  <a:off x="6405550" y="3052775"/>
                  <a:ext cx="53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a:t>
                  </a:r>
                  <a:endParaRPr>
                    <a:solidFill>
                      <a:srgbClr val="FF0000"/>
                    </a:solidFill>
                  </a:endParaRPr>
                </a:p>
              </p:txBody>
            </p:sp>
          </p:grpSp>
        </p:grpSp>
        <p:pic>
          <p:nvPicPr>
            <p:cNvPr id="128" name="Google Shape;128;p18"/>
            <p:cNvPicPr preferRelativeResize="0"/>
            <p:nvPr/>
          </p:nvPicPr>
          <p:blipFill>
            <a:blip r:embed="rId5">
              <a:alphaModFix/>
            </a:blip>
            <a:stretch>
              <a:fillRect/>
            </a:stretch>
          </p:blipFill>
          <p:spPr>
            <a:xfrm>
              <a:off x="4572001" y="4802425"/>
              <a:ext cx="1537824" cy="251425"/>
            </a:xfrm>
            <a:prstGeom prst="rect">
              <a:avLst/>
            </a:prstGeom>
            <a:noFill/>
            <a:ln>
              <a:noFill/>
            </a:ln>
          </p:spPr>
        </p:pic>
      </p:grpSp>
      <p:sp>
        <p:nvSpPr>
          <p:cNvPr id="129" name="Google Shape;129;p18"/>
          <p:cNvSpPr txBox="1"/>
          <p:nvPr/>
        </p:nvSpPr>
        <p:spPr>
          <a:xfrm>
            <a:off x="3381950" y="4835700"/>
            <a:ext cx="102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9999"/>
                </a:solidFill>
              </a:rPr>
              <a:t>MEGIS 2015-2016</a:t>
            </a:r>
            <a:endParaRPr sz="800">
              <a:solidFill>
                <a:srgbClr val="99999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Objectives</a:t>
            </a:r>
            <a:endParaRPr sz="2500"/>
          </a:p>
        </p:txBody>
      </p:sp>
      <p:sp>
        <p:nvSpPr>
          <p:cNvPr id="135" name="Google Shape;13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Use core analysis and geophysics to estimate sediment delivery rate and volume for deglaciated period</a:t>
            </a:r>
            <a:br>
              <a:rPr lang="en"/>
            </a:br>
            <a:endParaRPr/>
          </a:p>
          <a:p>
            <a:pPr indent="-342900" lvl="0" marL="457200" rtl="0" algn="l">
              <a:spcBef>
                <a:spcPts val="0"/>
              </a:spcBef>
              <a:spcAft>
                <a:spcPts val="0"/>
              </a:spcAft>
              <a:buSzPts val="1800"/>
              <a:buAutoNum type="arabicPeriod"/>
            </a:pPr>
            <a:r>
              <a:rPr lang="en"/>
              <a:t>Establish a delivery rate continuum</a:t>
            </a:r>
            <a:br>
              <a:rPr lang="en"/>
            </a:br>
            <a:endParaRPr/>
          </a:p>
          <a:p>
            <a:pPr indent="-342900" lvl="0" marL="457200" rtl="0" algn="l">
              <a:spcBef>
                <a:spcPts val="0"/>
              </a:spcBef>
              <a:spcAft>
                <a:spcPts val="0"/>
              </a:spcAft>
              <a:buSzPts val="1800"/>
              <a:buAutoNum type="arabicPeriod"/>
            </a:pPr>
            <a:r>
              <a:rPr lang="en"/>
              <a:t>Attempt to use landscape features to help explain events in the continuum</a:t>
            </a:r>
            <a:br>
              <a:rPr lang="en"/>
            </a:br>
            <a:endParaRPr/>
          </a:p>
          <a:p>
            <a:pPr indent="-342900" lvl="0" marL="457200" rtl="0" algn="l">
              <a:spcBef>
                <a:spcPts val="0"/>
              </a:spcBef>
              <a:spcAft>
                <a:spcPts val="0"/>
              </a:spcAft>
              <a:buSzPts val="1800"/>
              <a:buAutoNum type="arabicPeriod"/>
            </a:pPr>
            <a:r>
              <a:rPr lang="en"/>
              <a:t>Quantify the effects of human influence (dams, logging, development, etc.)</a:t>
            </a:r>
            <a:endParaRPr/>
          </a:p>
        </p:txBody>
      </p:sp>
      <p:sp>
        <p:nvSpPr>
          <p:cNvPr id="136" name="Google Shape;136;p19"/>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F3F3F3"/>
                </a:solidFill>
              </a:rPr>
              <a:t>Introduction</a:t>
            </a:r>
            <a:r>
              <a:rPr lang="en">
                <a:solidFill>
                  <a:srgbClr val="999999"/>
                </a:solidFill>
              </a:rPr>
              <a:t>             Location             Methods             Results             Discussion             Summary</a:t>
            </a:r>
            <a:endParaRPr>
              <a:solidFill>
                <a:srgbClr val="99999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Study location - selection criteria</a:t>
            </a:r>
            <a:endParaRPr/>
          </a:p>
        </p:txBody>
      </p:sp>
      <p:sp>
        <p:nvSpPr>
          <p:cNvPr id="142" name="Google Shape;14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Low-mid Strahler order watershed in western Penobscot</a:t>
            </a:r>
            <a:br>
              <a:rPr lang="en"/>
            </a:br>
            <a:endParaRPr/>
          </a:p>
          <a:p>
            <a:pPr indent="-342900" lvl="0" marL="457200" rtl="0" algn="l">
              <a:spcBef>
                <a:spcPts val="0"/>
              </a:spcBef>
              <a:spcAft>
                <a:spcPts val="0"/>
              </a:spcAft>
              <a:buSzPts val="1800"/>
              <a:buChar char="●"/>
            </a:pPr>
            <a:r>
              <a:rPr lang="en"/>
              <a:t>Above marine transgression</a:t>
            </a:r>
            <a:br>
              <a:rPr lang="en"/>
            </a:br>
            <a:endParaRPr/>
          </a:p>
          <a:p>
            <a:pPr indent="-342900" lvl="0" marL="457200" rtl="0" algn="l">
              <a:spcBef>
                <a:spcPts val="0"/>
              </a:spcBef>
              <a:spcAft>
                <a:spcPts val="0"/>
              </a:spcAft>
              <a:buSzPts val="1800"/>
              <a:buChar char="●"/>
            </a:pPr>
            <a:r>
              <a:rPr lang="en"/>
              <a:t>Shallow and fresh enough to measure sediment column with radar</a:t>
            </a:r>
            <a:br>
              <a:rPr lang="en"/>
            </a:br>
            <a:endParaRPr/>
          </a:p>
          <a:p>
            <a:pPr indent="-342900" lvl="0" marL="457200" rtl="0" algn="l">
              <a:spcBef>
                <a:spcPts val="0"/>
              </a:spcBef>
              <a:spcAft>
                <a:spcPts val="0"/>
              </a:spcAft>
              <a:buSzPts val="1800"/>
              <a:buChar char="●"/>
            </a:pPr>
            <a:r>
              <a:rPr lang="en"/>
              <a:t>Deep enough to be oligotrophic</a:t>
            </a:r>
            <a:br>
              <a:rPr lang="en"/>
            </a:br>
            <a:endParaRPr/>
          </a:p>
          <a:p>
            <a:pPr indent="-342900" lvl="0" marL="457200" rtl="0" algn="l">
              <a:spcBef>
                <a:spcPts val="0"/>
              </a:spcBef>
              <a:spcAft>
                <a:spcPts val="0"/>
              </a:spcAft>
              <a:buSzPts val="1800"/>
              <a:buChar char="●"/>
            </a:pPr>
            <a:r>
              <a:rPr lang="en"/>
              <a:t>Dam on lake outlet</a:t>
            </a:r>
            <a:endParaRPr/>
          </a:p>
        </p:txBody>
      </p:sp>
      <p:sp>
        <p:nvSpPr>
          <p:cNvPr id="143" name="Google Shape;143;p20"/>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a:t>
            </a:r>
            <a:r>
              <a:rPr lang="en">
                <a:solidFill>
                  <a:srgbClr val="F3F3F3"/>
                </a:solidFill>
              </a:rPr>
              <a:t>Location</a:t>
            </a:r>
            <a:r>
              <a:rPr lang="en">
                <a:solidFill>
                  <a:srgbClr val="999999"/>
                </a:solidFill>
              </a:rPr>
              <a:t>             Methods             Results             Discussion             Summary</a:t>
            </a:r>
            <a:endParaRPr>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Study location - Kingsbury/Mayfield Ponds (K-M)</a:t>
            </a:r>
            <a:endParaRPr/>
          </a:p>
        </p:txBody>
      </p:sp>
      <p:pic>
        <p:nvPicPr>
          <p:cNvPr id="149" name="Google Shape;149;p21"/>
          <p:cNvPicPr preferRelativeResize="0"/>
          <p:nvPr/>
        </p:nvPicPr>
        <p:blipFill>
          <a:blip r:embed="rId3">
            <a:alphaModFix/>
          </a:blip>
          <a:stretch>
            <a:fillRect/>
          </a:stretch>
        </p:blipFill>
        <p:spPr>
          <a:xfrm>
            <a:off x="411188" y="1067350"/>
            <a:ext cx="8321618" cy="3791050"/>
          </a:xfrm>
          <a:prstGeom prst="rect">
            <a:avLst/>
          </a:prstGeom>
          <a:noFill/>
          <a:ln>
            <a:noFill/>
          </a:ln>
        </p:spPr>
      </p:pic>
      <p:sp>
        <p:nvSpPr>
          <p:cNvPr id="150" name="Google Shape;150;p21"/>
          <p:cNvSpPr txBox="1"/>
          <p:nvPr/>
        </p:nvSpPr>
        <p:spPr>
          <a:xfrm>
            <a:off x="0" y="-76200"/>
            <a:ext cx="9144000" cy="400200"/>
          </a:xfrm>
          <a:prstGeom prst="rect">
            <a:avLst/>
          </a:prstGeom>
          <a:solidFill>
            <a:srgbClr val="434343"/>
          </a:solid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a:solidFill>
                  <a:srgbClr val="999999"/>
                </a:solidFill>
              </a:rPr>
              <a:t>Introduction             </a:t>
            </a:r>
            <a:r>
              <a:rPr lang="en">
                <a:solidFill>
                  <a:srgbClr val="F3F3F3"/>
                </a:solidFill>
              </a:rPr>
              <a:t>Location</a:t>
            </a:r>
            <a:r>
              <a:rPr lang="en">
                <a:solidFill>
                  <a:srgbClr val="999999"/>
                </a:solidFill>
              </a:rPr>
              <a:t>             Methods             Results             Discussion             Summary</a:t>
            </a:r>
            <a:endParaRPr>
              <a:solidFill>
                <a:srgbClr val="999999"/>
              </a:solidFill>
            </a:endParaRPr>
          </a:p>
        </p:txBody>
      </p:sp>
      <p:sp>
        <p:nvSpPr>
          <p:cNvPr id="151" name="Google Shape;151;p21"/>
          <p:cNvSpPr txBox="1"/>
          <p:nvPr>
            <p:ph idx="1" type="body"/>
          </p:nvPr>
        </p:nvSpPr>
        <p:spPr>
          <a:xfrm>
            <a:off x="3859400" y="4788775"/>
            <a:ext cx="4873500" cy="70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solidFill>
                  <a:srgbClr val="CCCCCC"/>
                </a:solidFill>
              </a:rPr>
              <a:t>White line = Penobscot-Kennebec watershed boundary</a:t>
            </a:r>
            <a:endParaRPr sz="1400">
              <a:solidFill>
                <a:srgbClr val="CCCCCC"/>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1C1C1C"/>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