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E6"/>
          </a:solidFill>
        </a:fill>
      </a:tcStyle>
    </a:wholeTbl>
    <a:band2H>
      <a:tcTxStyle/>
      <a:tcStyle>
        <a:tcBdr/>
        <a:fill>
          <a:solidFill>
            <a:srgbClr val="E7E7F3"/>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399" autoAdjust="0"/>
    <p:restoredTop sz="95082" autoAdjust="0"/>
  </p:normalViewPr>
  <p:slideViewPr>
    <p:cSldViewPr snapToGrid="0">
      <p:cViewPr>
        <p:scale>
          <a:sx n="20" d="100"/>
          <a:sy n="20" d="100"/>
        </p:scale>
        <p:origin x="948"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92475" y="10226675"/>
            <a:ext cx="37306250" cy="7054850"/>
          </a:xfrm>
          <a:prstGeom prst="rect">
            <a:avLst/>
          </a:prstGeom>
        </p:spPr>
        <p:txBody>
          <a:bodyPr/>
          <a:lstStyle/>
          <a:p>
            <a:r>
              <a:t>Title Text</a:t>
            </a:r>
          </a:p>
        </p:txBody>
      </p:sp>
      <p:sp>
        <p:nvSpPr>
          <p:cNvPr id="12" name="Body Level One…"/>
          <p:cNvSpPr txBox="1">
            <a:spLocks noGrp="1"/>
          </p:cNvSpPr>
          <p:nvPr>
            <p:ph type="body" sz="quarter" idx="1"/>
          </p:nvPr>
        </p:nvSpPr>
        <p:spPr>
          <a:xfrm>
            <a:off x="6583363" y="18653125"/>
            <a:ext cx="30724476" cy="841375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xfrm>
            <a:off x="3290887" y="9513888"/>
            <a:ext cx="37309426" cy="197469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31273750" y="2924175"/>
            <a:ext cx="9326564" cy="26336625"/>
          </a:xfrm>
          <a:prstGeom prst="rect">
            <a:avLst/>
          </a:prstGeom>
        </p:spPr>
        <p:txBody>
          <a:bodyPr/>
          <a:lstStyle/>
          <a:p>
            <a:r>
              <a:t>Title Text</a:t>
            </a:r>
          </a:p>
        </p:txBody>
      </p:sp>
      <p:sp>
        <p:nvSpPr>
          <p:cNvPr id="102" name="Body Level One…"/>
          <p:cNvSpPr txBox="1">
            <a:spLocks noGrp="1"/>
          </p:cNvSpPr>
          <p:nvPr>
            <p:ph type="body" idx="1"/>
          </p:nvPr>
        </p:nvSpPr>
        <p:spPr>
          <a:xfrm>
            <a:off x="3290887" y="2924175"/>
            <a:ext cx="27830464" cy="26336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3290887" y="9513888"/>
            <a:ext cx="37309426" cy="197469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3467100" y="21153437"/>
            <a:ext cx="37307838" cy="6537326"/>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3467100" y="13952537"/>
            <a:ext cx="37307838" cy="7200901"/>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3290887" y="9513888"/>
            <a:ext cx="18578514" cy="19746913"/>
          </a:xfrm>
          <a:prstGeom prst="rect">
            <a:avLst/>
          </a:prstGeom>
        </p:spPr>
        <p:txBody>
          <a:bodyPr>
            <a:normAutofit/>
          </a:bodyPr>
          <a:lstStyle>
            <a:lvl1pPr>
              <a:spcBef>
                <a:spcPts val="600"/>
              </a:spcBef>
              <a:defRPr sz="2800"/>
            </a:lvl1pPr>
            <a:lvl2pPr marL="2657211" indent="-1120510">
              <a:spcBef>
                <a:spcPts val="600"/>
              </a:spcBef>
              <a:defRPr sz="2800"/>
            </a:lvl2pPr>
            <a:lvl3pPr marL="4150678" indent="-1075690">
              <a:spcBef>
                <a:spcPts val="600"/>
              </a:spcBef>
              <a:defRPr sz="2800"/>
            </a:lvl3pPr>
            <a:lvl4pPr marL="5814307" indent="-1202620">
              <a:spcBef>
                <a:spcPts val="600"/>
              </a:spcBef>
              <a:defRPr sz="2800"/>
            </a:lvl4pPr>
            <a:lvl5pPr marL="7348360" indent="-119521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193925" y="1317625"/>
            <a:ext cx="39503350" cy="5486400"/>
          </a:xfrm>
          <a:prstGeom prst="rect">
            <a:avLst/>
          </a:prstGeom>
        </p:spPr>
        <p:txBody>
          <a:bodyPr/>
          <a:lstStyle/>
          <a:p>
            <a:r>
              <a:t>Title Text</a:t>
            </a:r>
          </a:p>
        </p:txBody>
      </p:sp>
      <p:sp>
        <p:nvSpPr>
          <p:cNvPr id="48" name="Body Level One…"/>
          <p:cNvSpPr txBox="1">
            <a:spLocks noGrp="1"/>
          </p:cNvSpPr>
          <p:nvPr>
            <p:ph type="body" sz="quarter" idx="1"/>
          </p:nvPr>
        </p:nvSpPr>
        <p:spPr>
          <a:xfrm>
            <a:off x="2193925" y="7369175"/>
            <a:ext cx="19392900" cy="3070225"/>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22296436" y="7369175"/>
            <a:ext cx="19400841" cy="3070225"/>
          </a:xfrm>
          <a:prstGeom prst="rect">
            <a:avLst/>
          </a:prstGeom>
        </p:spPr>
        <p:txBody>
          <a:bodyPr anchor="b">
            <a:normAutofit/>
          </a:bodyPr>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193925" y="1311275"/>
            <a:ext cx="14439900" cy="5576888"/>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17160875" y="1311275"/>
            <a:ext cx="24536400" cy="28093988"/>
          </a:xfrm>
          <a:prstGeom prst="rect">
            <a:avLst/>
          </a:prstGeom>
        </p:spPr>
        <p:txBody>
          <a:bodyPr>
            <a:normAutofit/>
          </a:bodyPr>
          <a:lstStyle>
            <a:lvl1pPr>
              <a:spcBef>
                <a:spcPts val="700"/>
              </a:spcBef>
              <a:defRPr sz="3200"/>
            </a:lvl1pPr>
            <a:lvl2pPr marL="2634343" indent="-1097643">
              <a:spcBef>
                <a:spcPts val="700"/>
              </a:spcBef>
              <a:defRPr sz="3200"/>
            </a:lvl2pPr>
            <a:lvl3pPr marL="4099454" indent="-1024466">
              <a:spcBef>
                <a:spcPts val="700"/>
              </a:spcBef>
              <a:defRPr sz="3200"/>
            </a:lvl3pPr>
            <a:lvl4pPr marL="5848667" indent="-1236980">
              <a:spcBef>
                <a:spcPts val="700"/>
              </a:spcBef>
              <a:defRPr sz="3200"/>
            </a:lvl4pPr>
            <a:lvl5pPr marL="7382509" indent="-1229359">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2193925" y="6888163"/>
            <a:ext cx="14439900" cy="22517101"/>
          </a:xfrm>
          <a:prstGeom prst="rect">
            <a:avLst/>
          </a:prstGeom>
        </p:spPr>
        <p:txBody>
          <a:bodyPr>
            <a:normAutofit/>
          </a:bodyPr>
          <a:lstStyle/>
          <a:p>
            <a:pPr marL="0" indent="0">
              <a:spcBef>
                <a:spcPts val="300"/>
              </a:spcBef>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602663" y="23042562"/>
            <a:ext cx="26335038" cy="2720976"/>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8602663" y="2941638"/>
            <a:ext cx="26335038" cy="19750088"/>
          </a:xfrm>
          <a:prstGeom prst="rect">
            <a:avLst/>
          </a:prstGeom>
        </p:spPr>
        <p:txBody>
          <a:bodyPr lIns="91439" tIns="45719" rIns="91439" bIns="45719"/>
          <a:lstStyle/>
          <a:p>
            <a:endParaRPr/>
          </a:p>
        </p:txBody>
      </p:sp>
      <p:sp>
        <p:nvSpPr>
          <p:cNvPr id="84" name="Body Level One…"/>
          <p:cNvSpPr txBox="1">
            <a:spLocks noGrp="1"/>
          </p:cNvSpPr>
          <p:nvPr>
            <p:ph type="body" sz="quarter" idx="1"/>
          </p:nvPr>
        </p:nvSpPr>
        <p:spPr>
          <a:xfrm>
            <a:off x="8602663" y="25763537"/>
            <a:ext cx="26335038" cy="3862388"/>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290887" y="2924175"/>
            <a:ext cx="37309426" cy="5489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53798" tIns="153798" rIns="153798" bIns="153798" anchor="ctr">
            <a:normAutofit/>
          </a:bodyPr>
          <a:lstStyle/>
          <a:p>
            <a:r>
              <a:t>Title Text</a:t>
            </a:r>
          </a:p>
        </p:txBody>
      </p:sp>
      <p:sp>
        <p:nvSpPr>
          <p:cNvPr id="3" name="Body Level One…"/>
          <p:cNvSpPr txBox="1">
            <a:spLocks noGrp="1"/>
          </p:cNvSpPr>
          <p:nvPr>
            <p:ph type="body" idx="1"/>
          </p:nvPr>
        </p:nvSpPr>
        <p:spPr>
          <a:xfrm>
            <a:off x="2194560" y="7680959"/>
            <a:ext cx="39502080" cy="21724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53798" tIns="153798" rIns="153798" bIns="15379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39683114" y="29994225"/>
            <a:ext cx="917199" cy="968042"/>
          </a:xfrm>
          <a:prstGeom prst="rect">
            <a:avLst/>
          </a:prstGeom>
          <a:ln w="12700">
            <a:miter lim="400000"/>
          </a:ln>
        </p:spPr>
        <p:txBody>
          <a:bodyPr wrap="none" lIns="153798" tIns="153798" rIns="153798" bIns="153798">
            <a:spAutoFit/>
          </a:bodyPr>
          <a:lstStyle>
            <a:lvl1pPr algn="r">
              <a:defRPr sz="47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1pPr>
      <a:lvl2pPr marL="0" marR="0" indent="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2pPr>
      <a:lvl3pPr marL="0" marR="0" indent="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3pPr>
      <a:lvl4pPr marL="0" marR="0" indent="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4pPr>
      <a:lvl5pPr marL="0" marR="0" indent="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5pPr>
      <a:lvl6pPr marL="0" marR="0" indent="45720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6pPr>
      <a:lvl7pPr marL="0" marR="0" indent="91440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7pPr>
      <a:lvl8pPr marL="0" marR="0" indent="137160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8pPr>
      <a:lvl9pPr marL="0" marR="0" indent="1828800" algn="ctr" defTabSz="3074988" rtl="0" latinLnBrk="0">
        <a:lnSpc>
          <a:spcPct val="100000"/>
        </a:lnSpc>
        <a:spcBef>
          <a:spcPts val="0"/>
        </a:spcBef>
        <a:spcAft>
          <a:spcPts val="0"/>
        </a:spcAft>
        <a:buClrTx/>
        <a:buSzTx/>
        <a:buFontTx/>
        <a:buNone/>
        <a:tabLst/>
        <a:defRPr sz="14800" b="0" i="0" u="none" strike="noStrike" cap="none" spc="0" baseline="0">
          <a:ln>
            <a:noFill/>
          </a:ln>
          <a:solidFill>
            <a:srgbClr val="000000"/>
          </a:solidFill>
          <a:uFillTx/>
          <a:latin typeface="+mj-lt"/>
          <a:ea typeface="+mj-ea"/>
          <a:cs typeface="+mj-cs"/>
          <a:sym typeface="Times New Roman"/>
        </a:defRPr>
      </a:lvl9pPr>
    </p:titleStyle>
    <p:bodyStyle>
      <a:lvl1pPr marL="1150937" marR="0" indent="-1150937"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1pPr>
      <a:lvl2pPr marL="2618456" marR="0" indent="-1081756"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2pPr>
      <a:lvl3pPr marL="4089968" marR="0" indent="-1014980"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3pPr>
      <a:lvl4pPr marL="5884349" marR="0" indent="-1272662"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4pPr>
      <a:lvl5pPr marL="7417972" marR="0" indent="-1264822"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5pPr>
      <a:lvl6pPr marL="7875172" marR="0" indent="-1264822"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6pPr>
      <a:lvl7pPr marL="8332372" marR="0" indent="-1264822"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7pPr>
      <a:lvl8pPr marL="8789572" marR="0" indent="-1264822"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8pPr>
      <a:lvl9pPr marL="9246772" marR="0" indent="-1264822" algn="l" defTabSz="3074988" rtl="0" latinLnBrk="0">
        <a:lnSpc>
          <a:spcPct val="100000"/>
        </a:lnSpc>
        <a:spcBef>
          <a:spcPts val="2500"/>
        </a:spcBef>
        <a:spcAft>
          <a:spcPts val="0"/>
        </a:spcAft>
        <a:buClrTx/>
        <a:buSzPct val="100000"/>
        <a:buFontTx/>
        <a:buChar char="»"/>
        <a:tabLst/>
        <a:defRPr sz="10700" b="0" i="0" u="none" strike="noStrike" cap="none" spc="0" baseline="0">
          <a:ln>
            <a:noFill/>
          </a:ln>
          <a:solidFill>
            <a:srgbClr val="000000"/>
          </a:solidFill>
          <a:uFillTx/>
          <a:latin typeface="+mj-lt"/>
          <a:ea typeface="+mj-ea"/>
          <a:cs typeface="+mj-cs"/>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sz="47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1" name="Picture 10" descr="A screenshot of a social media post&#10;&#10;Description automatically generated">
            <a:extLst>
              <a:ext uri="{FF2B5EF4-FFF2-40B4-BE49-F238E27FC236}">
                <a16:creationId xmlns:a16="http://schemas.microsoft.com/office/drawing/2014/main" id="{77A98A59-AD57-4B73-BCD3-40938F2A5C17}"/>
              </a:ext>
            </a:extLst>
          </p:cNvPr>
          <p:cNvPicPr>
            <a:picLocks noChangeAspect="1"/>
          </p:cNvPicPr>
          <p:nvPr/>
        </p:nvPicPr>
        <p:blipFill rotWithShape="1">
          <a:blip r:embed="rId2">
            <a:extLst>
              <a:ext uri="{28A0092B-C50C-407E-A947-70E740481C1C}">
                <a14:useLocalDpi xmlns:a14="http://schemas.microsoft.com/office/drawing/2010/main" val="0"/>
              </a:ext>
            </a:extLst>
          </a:blip>
          <a:srcRect t="2122" b="27978"/>
          <a:stretch/>
        </p:blipFill>
        <p:spPr>
          <a:xfrm>
            <a:off x="30741090" y="9780290"/>
            <a:ext cx="12106459" cy="4782522"/>
          </a:xfrm>
          <a:prstGeom prst="rect">
            <a:avLst/>
          </a:prstGeom>
        </p:spPr>
      </p:pic>
      <p:pic>
        <p:nvPicPr>
          <p:cNvPr id="15" name="Picture 14" descr="A screenshot of a social media post&#10;&#10;Description automatically generated">
            <a:extLst>
              <a:ext uri="{FF2B5EF4-FFF2-40B4-BE49-F238E27FC236}">
                <a16:creationId xmlns:a16="http://schemas.microsoft.com/office/drawing/2014/main" id="{CC6910BD-5DBF-4118-A89D-C065188C4132}"/>
              </a:ext>
            </a:extLst>
          </p:cNvPr>
          <p:cNvPicPr>
            <a:picLocks noChangeAspect="1"/>
          </p:cNvPicPr>
          <p:nvPr/>
        </p:nvPicPr>
        <p:blipFill rotWithShape="1">
          <a:blip r:embed="rId3">
            <a:extLst>
              <a:ext uri="{28A0092B-C50C-407E-A947-70E740481C1C}">
                <a14:useLocalDpi xmlns:a14="http://schemas.microsoft.com/office/drawing/2010/main" val="0"/>
              </a:ext>
            </a:extLst>
          </a:blip>
          <a:srcRect l="898" t="42124" r="707"/>
          <a:stretch/>
        </p:blipFill>
        <p:spPr>
          <a:xfrm>
            <a:off x="30749029" y="20439728"/>
            <a:ext cx="12098520" cy="4741588"/>
          </a:xfrm>
          <a:prstGeom prst="rect">
            <a:avLst/>
          </a:prstGeom>
        </p:spPr>
      </p:pic>
      <p:pic>
        <p:nvPicPr>
          <p:cNvPr id="17" name="Picture 16">
            <a:extLst>
              <a:ext uri="{FF2B5EF4-FFF2-40B4-BE49-F238E27FC236}">
                <a16:creationId xmlns:a16="http://schemas.microsoft.com/office/drawing/2014/main" id="{B42E91EC-BE71-46CA-BFF5-618471BF52C3}"/>
              </a:ext>
            </a:extLst>
          </p:cNvPr>
          <p:cNvPicPr>
            <a:picLocks noChangeAspect="1"/>
          </p:cNvPicPr>
          <p:nvPr/>
        </p:nvPicPr>
        <p:blipFill rotWithShape="1">
          <a:blip r:embed="rId4">
            <a:extLst>
              <a:ext uri="{28A0092B-C50C-407E-A947-70E740481C1C}">
                <a14:useLocalDpi xmlns:a14="http://schemas.microsoft.com/office/drawing/2010/main" val="0"/>
              </a:ext>
            </a:extLst>
          </a:blip>
          <a:srcRect t="11652"/>
          <a:stretch/>
        </p:blipFill>
        <p:spPr>
          <a:xfrm>
            <a:off x="30703307" y="14923588"/>
            <a:ext cx="12106458" cy="5155364"/>
          </a:xfrm>
          <a:prstGeom prst="rect">
            <a:avLst/>
          </a:prstGeom>
        </p:spPr>
      </p:pic>
      <p:pic>
        <p:nvPicPr>
          <p:cNvPr id="7" name="Picture 6" descr="A tree with a mountain in the background&#10;&#10;Description automatically generated">
            <a:extLst>
              <a:ext uri="{FF2B5EF4-FFF2-40B4-BE49-F238E27FC236}">
                <a16:creationId xmlns:a16="http://schemas.microsoft.com/office/drawing/2014/main" id="{044DB7CD-D143-4C64-87A3-DE7749BE8519}"/>
              </a:ext>
            </a:extLst>
          </p:cNvPr>
          <p:cNvPicPr>
            <a:picLocks noChangeAspect="1"/>
          </p:cNvPicPr>
          <p:nvPr/>
        </p:nvPicPr>
        <p:blipFill rotWithShape="1">
          <a:blip r:embed="rId5">
            <a:extLst>
              <a:ext uri="{28A0092B-C50C-407E-A947-70E740481C1C}">
                <a14:useLocalDpi xmlns:a14="http://schemas.microsoft.com/office/drawing/2010/main" val="0"/>
              </a:ext>
            </a:extLst>
          </a:blip>
          <a:srcRect t="19800"/>
          <a:stretch/>
        </p:blipFill>
        <p:spPr>
          <a:xfrm>
            <a:off x="2995525" y="21263006"/>
            <a:ext cx="7953375" cy="4782041"/>
          </a:xfrm>
          <a:prstGeom prst="rect">
            <a:avLst/>
          </a:prstGeom>
        </p:spPr>
      </p:pic>
      <p:pic>
        <p:nvPicPr>
          <p:cNvPr id="25" name="Picture 24">
            <a:extLst>
              <a:ext uri="{FF2B5EF4-FFF2-40B4-BE49-F238E27FC236}">
                <a16:creationId xmlns:a16="http://schemas.microsoft.com/office/drawing/2014/main" id="{8AC307CA-42BB-4347-8A0E-CA4E54A16CEA}"/>
              </a:ext>
            </a:extLst>
          </p:cNvPr>
          <p:cNvPicPr>
            <a:picLocks/>
          </p:cNvPicPr>
          <p:nvPr/>
        </p:nvPicPr>
        <p:blipFill>
          <a:blip r:embed="rId6"/>
          <a:stretch>
            <a:fillRect/>
          </a:stretch>
        </p:blipFill>
        <p:spPr>
          <a:xfrm>
            <a:off x="14491362" y="10718337"/>
            <a:ext cx="6858000" cy="5029200"/>
          </a:xfrm>
          <a:prstGeom prst="rect">
            <a:avLst/>
          </a:prstGeom>
        </p:spPr>
      </p:pic>
      <p:pic>
        <p:nvPicPr>
          <p:cNvPr id="21" name="Picture 20" descr="A cluttered desk with a computer on a table&#10;&#10;Description automatically generated">
            <a:extLst>
              <a:ext uri="{FF2B5EF4-FFF2-40B4-BE49-F238E27FC236}">
                <a16:creationId xmlns:a16="http://schemas.microsoft.com/office/drawing/2014/main" id="{68139C6C-8E2F-41D3-9237-B4C51BEFF702}"/>
              </a:ext>
            </a:extLst>
          </p:cNvPr>
          <p:cNvPicPr>
            <a:picLocks/>
          </p:cNvPicPr>
          <p:nvPr/>
        </p:nvPicPr>
        <p:blipFill rotWithShape="1">
          <a:blip r:embed="rId7">
            <a:extLst>
              <a:ext uri="{28A0092B-C50C-407E-A947-70E740481C1C}">
                <a14:useLocalDpi xmlns:a14="http://schemas.microsoft.com/office/drawing/2010/main" val="0"/>
              </a:ext>
            </a:extLst>
          </a:blip>
          <a:srcRect l="6259" r="2359"/>
          <a:stretch/>
        </p:blipFill>
        <p:spPr>
          <a:xfrm>
            <a:off x="14491362" y="22047762"/>
            <a:ext cx="6858000" cy="5029200"/>
          </a:xfrm>
          <a:prstGeom prst="rect">
            <a:avLst/>
          </a:prstGeom>
        </p:spPr>
      </p:pic>
      <p:pic>
        <p:nvPicPr>
          <p:cNvPr id="5" name="Picture 4" descr="A close up of some grass&#10;&#10;Description automatically generated">
            <a:extLst>
              <a:ext uri="{FF2B5EF4-FFF2-40B4-BE49-F238E27FC236}">
                <a16:creationId xmlns:a16="http://schemas.microsoft.com/office/drawing/2014/main" id="{2590EA1C-2980-4B6A-B962-EDE89972CD2F}"/>
              </a:ext>
            </a:extLst>
          </p:cNvPr>
          <p:cNvPicPr>
            <a:picLocks noChangeAspect="1"/>
          </p:cNvPicPr>
          <p:nvPr/>
        </p:nvPicPr>
        <p:blipFill rotWithShape="1">
          <a:blip r:embed="rId8">
            <a:extLst>
              <a:ext uri="{28A0092B-C50C-407E-A947-70E740481C1C}">
                <a14:useLocalDpi xmlns:a14="http://schemas.microsoft.com/office/drawing/2010/main" val="0"/>
              </a:ext>
            </a:extLst>
          </a:blip>
          <a:srcRect r="12882" b="6022"/>
          <a:stretch/>
        </p:blipFill>
        <p:spPr>
          <a:xfrm>
            <a:off x="6313067" y="15812355"/>
            <a:ext cx="7287263" cy="4978021"/>
          </a:xfrm>
          <a:prstGeom prst="rect">
            <a:avLst/>
          </a:prstGeom>
        </p:spPr>
      </p:pic>
      <p:sp>
        <p:nvSpPr>
          <p:cNvPr id="112" name="Text Box 146"/>
          <p:cNvSpPr txBox="1"/>
          <p:nvPr/>
        </p:nvSpPr>
        <p:spPr>
          <a:xfrm>
            <a:off x="685799" y="521189"/>
            <a:ext cx="42139438" cy="3478085"/>
          </a:xfrm>
          <a:prstGeom prst="rect">
            <a:avLst/>
          </a:prstGeom>
          <a:solidFill>
            <a:srgbClr val="C00000"/>
          </a:solidFill>
          <a:ln w="381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584" tIns="30584" rIns="30584" bIns="30584" anchor="ctr">
            <a:spAutoFit/>
          </a:bodyPr>
          <a:lstStyle/>
          <a:p>
            <a:pPr algn="ctr" defTabSz="612775">
              <a:defRPr sz="7200" b="1">
                <a:solidFill>
                  <a:schemeClr val="accent3">
                    <a:lumOff val="44000"/>
                  </a:schemeClr>
                </a:solidFill>
                <a:latin typeface="Arial"/>
                <a:ea typeface="Arial"/>
                <a:cs typeface="Arial"/>
                <a:sym typeface="Arial"/>
              </a:defRPr>
            </a:pPr>
            <a:r>
              <a:rPr sz="6800" dirty="0">
                <a:solidFill>
                  <a:schemeClr val="bg1"/>
                </a:solidFill>
              </a:rPr>
              <a:t>B</a:t>
            </a:r>
            <a:r>
              <a:rPr lang="en-US" sz="6800" dirty="0">
                <a:solidFill>
                  <a:schemeClr val="bg1"/>
                </a:solidFill>
              </a:rPr>
              <a:t>UILDING</a:t>
            </a:r>
            <a:r>
              <a:rPr sz="6800" dirty="0">
                <a:solidFill>
                  <a:schemeClr val="bg1"/>
                </a:solidFill>
              </a:rPr>
              <a:t> </a:t>
            </a:r>
            <a:r>
              <a:rPr lang="en-US" sz="6800" dirty="0">
                <a:solidFill>
                  <a:schemeClr val="bg1"/>
                </a:solidFill>
              </a:rPr>
              <a:t>A REGIONAL TREE-RING</a:t>
            </a:r>
            <a:r>
              <a:rPr sz="6800" dirty="0">
                <a:solidFill>
                  <a:schemeClr val="bg1"/>
                </a:solidFill>
              </a:rPr>
              <a:t> </a:t>
            </a:r>
            <a:r>
              <a:rPr lang="en-US" sz="6800" dirty="0">
                <a:solidFill>
                  <a:schemeClr val="bg1"/>
                </a:solidFill>
              </a:rPr>
              <a:t>MASTER CHRONOLOGY FOR NORTHCENTRAL PENNSYLVANIA</a:t>
            </a:r>
            <a:endParaRPr sz="6800" dirty="0">
              <a:solidFill>
                <a:schemeClr val="bg1"/>
              </a:solidFill>
            </a:endParaRPr>
          </a:p>
          <a:p>
            <a:pPr algn="ctr" defTabSz="612775">
              <a:defRPr sz="1600" b="1">
                <a:solidFill>
                  <a:schemeClr val="accent3">
                    <a:lumOff val="44000"/>
                  </a:schemeClr>
                </a:solidFill>
                <a:latin typeface="Arial"/>
                <a:ea typeface="Arial"/>
                <a:cs typeface="Arial"/>
                <a:sym typeface="Arial"/>
              </a:defRPr>
            </a:pPr>
            <a:endParaRPr sz="2800" dirty="0"/>
          </a:p>
          <a:p>
            <a:pPr algn="ctr" defTabSz="612775">
              <a:defRPr sz="5400" b="1">
                <a:solidFill>
                  <a:srgbClr val="0D0D0D"/>
                </a:solidFill>
                <a:latin typeface="Arial"/>
                <a:ea typeface="Arial"/>
                <a:cs typeface="Arial"/>
                <a:sym typeface="Arial"/>
              </a:defRPr>
            </a:pPr>
            <a:r>
              <a:rPr lang="en-US" sz="4400" dirty="0">
                <a:solidFill>
                  <a:srgbClr val="FBFBFB"/>
                </a:solidFill>
              </a:rPr>
              <a:t>Dr. Lee Stocks, Jr. </a:t>
            </a:r>
            <a:endParaRPr sz="4400" baseline="30000" dirty="0">
              <a:solidFill>
                <a:srgbClr val="FBFBFB"/>
              </a:solidFill>
            </a:endParaRPr>
          </a:p>
          <a:p>
            <a:pPr algn="ctr" defTabSz="612775">
              <a:defRPr sz="2800" b="1">
                <a:solidFill>
                  <a:srgbClr val="0D0D0D"/>
                </a:solidFill>
                <a:latin typeface="Arial"/>
                <a:ea typeface="Arial"/>
                <a:cs typeface="Arial"/>
                <a:sym typeface="Arial"/>
              </a:defRPr>
            </a:pPr>
            <a:r>
              <a:rPr lang="en-US" dirty="0">
                <a:solidFill>
                  <a:srgbClr val="FBFBFB"/>
                </a:solidFill>
              </a:rPr>
              <a:t>lstocks</a:t>
            </a:r>
            <a:r>
              <a:rPr dirty="0">
                <a:solidFill>
                  <a:srgbClr val="FBFBFB"/>
                </a:solidFill>
              </a:rPr>
              <a:t>@mansfield.edu</a:t>
            </a:r>
            <a:br>
              <a:rPr dirty="0">
                <a:solidFill>
                  <a:srgbClr val="FBFBFB"/>
                </a:solidFill>
              </a:rPr>
            </a:br>
            <a:endParaRPr sz="1400" dirty="0">
              <a:solidFill>
                <a:srgbClr val="FBFBFB"/>
              </a:solidFill>
            </a:endParaRPr>
          </a:p>
          <a:p>
            <a:pPr algn="ctr" defTabSz="612775">
              <a:defRPr sz="4000" b="1">
                <a:solidFill>
                  <a:srgbClr val="0D0D0D"/>
                </a:solidFill>
                <a:latin typeface="Arial"/>
                <a:ea typeface="Arial"/>
                <a:cs typeface="Arial"/>
                <a:sym typeface="Arial"/>
              </a:defRPr>
            </a:pPr>
            <a:r>
              <a:rPr dirty="0">
                <a:solidFill>
                  <a:srgbClr val="FBFBFB"/>
                </a:solidFill>
              </a:rPr>
              <a:t>Department of </a:t>
            </a:r>
            <a:r>
              <a:rPr lang="en-US" dirty="0">
                <a:solidFill>
                  <a:srgbClr val="FBFBFB"/>
                </a:solidFill>
              </a:rPr>
              <a:t>Natural Sciences</a:t>
            </a:r>
            <a:r>
              <a:rPr dirty="0">
                <a:solidFill>
                  <a:srgbClr val="FBFBFB"/>
                </a:solidFill>
              </a:rPr>
              <a:t>, Mansfield University</a:t>
            </a:r>
          </a:p>
        </p:txBody>
      </p:sp>
      <p:grpSp>
        <p:nvGrpSpPr>
          <p:cNvPr id="115" name="Group 23"/>
          <p:cNvGrpSpPr/>
          <p:nvPr/>
        </p:nvGrpSpPr>
        <p:grpSpPr>
          <a:xfrm>
            <a:off x="685799" y="4952999"/>
            <a:ext cx="12295856" cy="10426420"/>
            <a:chOff x="0" y="0"/>
            <a:chExt cx="12295854" cy="10426417"/>
          </a:xfrm>
        </p:grpSpPr>
        <p:sp>
          <p:nvSpPr>
            <p:cNvPr id="113" name="Text Box 147"/>
            <p:cNvSpPr txBox="1"/>
            <p:nvPr/>
          </p:nvSpPr>
          <p:spPr>
            <a:xfrm>
              <a:off x="0" y="823793"/>
              <a:ext cx="12295854" cy="9602624"/>
            </a:xfrm>
            <a:prstGeom prst="rect">
              <a:avLst/>
            </a:prstGeom>
            <a:solidFill>
              <a:schemeClr val="accent3">
                <a:lumOff val="44000"/>
              </a:schemeClr>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9" tIns="182879" rIns="182879" bIns="182879" numCol="1" anchor="t">
              <a:spAutoFit/>
            </a:bodyPr>
            <a:lstStyle/>
            <a:p>
              <a:r>
                <a:rPr lang="en-US" b="1" dirty="0">
                  <a:latin typeface="Arial" panose="020B0604020202020204" pitchFamily="34" charset="0"/>
                  <a:cs typeface="Arial" panose="020B0604020202020204" pitchFamily="34" charset="0"/>
                </a:rPr>
                <a:t>Dendrochronology, or tree-ring dating, is a scientific method of matching the pattern of annual tree growth in a sequence of overlapping core samples from various wood sources, to pinpoint ages and analyze regional climate and environmental conditions. Beginning with live tree cores and finding progressively older samples, lengthy chronologies can be compiled. These chronologies allow cross-dating between specimens in a particular region and can extend backwards for thousands of years. This method, initially developed by astronomer A.E. Douglass in the 1920’s, is currently used by many archaeologists, climatologists, and environmental scientists in the temperate forest zones of the world, where trees are responsive to annual variations in climate. </a:t>
              </a:r>
            </a:p>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This research addresses the lack of an existing chronology in north-central Pennsylvania, and aims to collect, analyze, and cross-date tree-ring samples within Tioga County to produce a master database for various research applications including climate change, ecological studies, geomorphic applications, and measuring pollution. Research agreements with the Department of Conservation and Natural Resources (DCNR) and State Game Commission (SGC) provide 184,207 acres for sampling. Eastern Hemlocks (</a:t>
              </a:r>
              <a:r>
                <a:rPr lang="en-US" b="1" i="1" dirty="0">
                  <a:latin typeface="Arial" panose="020B0604020202020204" pitchFamily="34" charset="0"/>
                  <a:cs typeface="Arial" panose="020B0604020202020204" pitchFamily="34" charset="0"/>
                </a:rPr>
                <a:t>Tsuga canadensis</a:t>
              </a:r>
              <a:r>
                <a:rPr lang="en-US" b="1" dirty="0">
                  <a:latin typeface="Arial" panose="020B0604020202020204" pitchFamily="34" charset="0"/>
                  <a:cs typeface="Arial" panose="020B0604020202020204" pitchFamily="34" charset="0"/>
                </a:rPr>
                <a:t>) were chosen as they are native to this region of Pennsylvania and they have high potential for matching rings, with a Cross-Dating Index (CDI) rating of two (2). Likewise, the spread of the invasive wooly adelgid and the decline of the eastern hemlock throughout Appalachia provides further rationale. All samples are collected and analyzed according to standard dendrochronological field methods to ensure reliability of samples.</a:t>
              </a:r>
              <a:endParaRPr b="1" dirty="0">
                <a:latin typeface="Arial" panose="020B0604020202020204" pitchFamily="34" charset="0"/>
                <a:cs typeface="Arial" panose="020B0604020202020204" pitchFamily="34" charset="0"/>
              </a:endParaRPr>
            </a:p>
          </p:txBody>
        </p:sp>
        <p:sp>
          <p:nvSpPr>
            <p:cNvPr id="114" name="Text Box 162"/>
            <p:cNvSpPr txBox="1"/>
            <p:nvPr/>
          </p:nvSpPr>
          <p:spPr>
            <a:xfrm>
              <a:off x="0" y="0"/>
              <a:ext cx="12295854" cy="808098"/>
            </a:xfrm>
            <a:prstGeom prst="rect">
              <a:avLst/>
            </a:prstGeom>
            <a:solidFill>
              <a:srgbClr val="C00000"/>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800" b="1">
                  <a:solidFill>
                    <a:schemeClr val="accent3">
                      <a:lumOff val="44000"/>
                    </a:schemeClr>
                  </a:solidFill>
                  <a:latin typeface="Arial"/>
                  <a:ea typeface="Arial"/>
                  <a:cs typeface="Arial"/>
                  <a:sym typeface="Arial"/>
                </a:defRPr>
              </a:lvl1pPr>
            </a:lstStyle>
            <a:p>
              <a:r>
                <a:t>ABSTRACT</a:t>
              </a:r>
            </a:p>
          </p:txBody>
        </p:sp>
      </p:grpSp>
      <p:grpSp>
        <p:nvGrpSpPr>
          <p:cNvPr id="118" name="Group 18"/>
          <p:cNvGrpSpPr/>
          <p:nvPr/>
        </p:nvGrpSpPr>
        <p:grpSpPr>
          <a:xfrm>
            <a:off x="30691614" y="25805377"/>
            <a:ext cx="12230280" cy="3126019"/>
            <a:chOff x="0" y="0"/>
            <a:chExt cx="12252960" cy="3126018"/>
          </a:xfrm>
        </p:grpSpPr>
        <p:sp>
          <p:nvSpPr>
            <p:cNvPr id="116" name="Text Box 156"/>
            <p:cNvSpPr txBox="1"/>
            <p:nvPr/>
          </p:nvSpPr>
          <p:spPr>
            <a:xfrm>
              <a:off x="0" y="784853"/>
              <a:ext cx="12252960" cy="2341165"/>
            </a:xfrm>
            <a:prstGeom prst="rect">
              <a:avLst/>
            </a:prstGeom>
            <a:solidFill>
              <a:schemeClr val="accent3">
                <a:lumOff val="44000"/>
              </a:schemeClr>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702" tIns="107702" rIns="107702" bIns="107702" numCol="1" anchor="t">
              <a:spAutoFit/>
            </a:bodyPr>
            <a:lstStyle/>
            <a:p>
              <a:pPr lvl="1">
                <a:defRPr sz="2300" b="1">
                  <a:latin typeface="Arial"/>
                  <a:ea typeface="Arial"/>
                  <a:cs typeface="Arial"/>
                  <a:sym typeface="Arial"/>
                </a:defRPr>
              </a:pPr>
              <a:r>
                <a:rPr lang="en-US" dirty="0"/>
                <a:t>With no existing local master</a:t>
              </a:r>
              <a:r>
                <a:rPr dirty="0"/>
                <a:t> chronologies available within the north-central area of Pennsylvania, </a:t>
              </a:r>
              <a:r>
                <a:rPr lang="en-US" dirty="0"/>
                <a:t>this research will compile samples to produce a</a:t>
              </a:r>
              <a:r>
                <a:rPr dirty="0"/>
                <a:t> master chronology. </a:t>
              </a:r>
              <a:r>
                <a:rPr lang="en-US" dirty="0"/>
                <a:t>Future work will involve analysis of core and production of data and imagery for use in multiple disciplines. Resulting dataset will be uploaded to International Tree Ring Database (IRTB) for inclusion</a:t>
              </a:r>
              <a:r>
                <a:rPr dirty="0"/>
                <a:t>. </a:t>
              </a:r>
              <a:r>
                <a:rPr lang="en-US" dirty="0"/>
                <a:t>It is intended this dataset can be used for research in climate, soils, geomorphology, and forest structure and dynamics. </a:t>
              </a:r>
              <a:endParaRPr dirty="0"/>
            </a:p>
          </p:txBody>
        </p:sp>
        <p:sp>
          <p:nvSpPr>
            <p:cNvPr id="117" name="Text Box 166"/>
            <p:cNvSpPr txBox="1"/>
            <p:nvPr/>
          </p:nvSpPr>
          <p:spPr>
            <a:xfrm>
              <a:off x="0" y="0"/>
              <a:ext cx="12252960" cy="808098"/>
            </a:xfrm>
            <a:prstGeom prst="rect">
              <a:avLst/>
            </a:prstGeom>
            <a:solidFill>
              <a:srgbClr val="C00000"/>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800" b="1">
                  <a:solidFill>
                    <a:schemeClr val="accent3">
                      <a:lumOff val="44000"/>
                    </a:schemeClr>
                  </a:solidFill>
                  <a:latin typeface="Arial"/>
                  <a:ea typeface="Arial"/>
                  <a:cs typeface="Arial"/>
                  <a:sym typeface="Arial"/>
                </a:defRPr>
              </a:lvl1pPr>
            </a:lstStyle>
            <a:p>
              <a:r>
                <a:rPr dirty="0"/>
                <a:t>FUTURE WORK</a:t>
              </a:r>
            </a:p>
          </p:txBody>
        </p:sp>
      </p:grpSp>
      <p:grpSp>
        <p:nvGrpSpPr>
          <p:cNvPr id="121" name="Group 20"/>
          <p:cNvGrpSpPr/>
          <p:nvPr/>
        </p:nvGrpSpPr>
        <p:grpSpPr>
          <a:xfrm>
            <a:off x="13603705" y="4953001"/>
            <a:ext cx="15801729" cy="5449968"/>
            <a:chOff x="0" y="0"/>
            <a:chExt cx="16083785" cy="5449966"/>
          </a:xfrm>
        </p:grpSpPr>
        <p:sp>
          <p:nvSpPr>
            <p:cNvPr id="119" name="Text Box 151"/>
            <p:cNvSpPr txBox="1"/>
            <p:nvPr/>
          </p:nvSpPr>
          <p:spPr>
            <a:xfrm>
              <a:off x="0" y="833322"/>
              <a:ext cx="16083785" cy="4616644"/>
            </a:xfrm>
            <a:prstGeom prst="rect">
              <a:avLst/>
            </a:prstGeom>
            <a:solidFill>
              <a:schemeClr val="accent3">
                <a:lumOff val="44000"/>
              </a:schemeClr>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defRPr b="1">
                  <a:latin typeface="Arial"/>
                  <a:ea typeface="Arial"/>
                  <a:cs typeface="Arial"/>
                  <a:sym typeface="Arial"/>
                </a:defRPr>
              </a:pPr>
              <a:r>
                <a:rPr dirty="0"/>
                <a:t>	To sample tre</a:t>
              </a:r>
              <a:r>
                <a:rPr lang="en-US" dirty="0"/>
                <a:t>e</a:t>
              </a:r>
              <a:r>
                <a:rPr dirty="0"/>
                <a:t> rings </a:t>
              </a:r>
              <a:r>
                <a:rPr lang="en-US" dirty="0"/>
                <a:t>with minimal damage,</a:t>
              </a:r>
              <a:r>
                <a:rPr dirty="0"/>
                <a:t> </a:t>
              </a:r>
              <a:r>
                <a:rPr lang="en-US" dirty="0"/>
                <a:t>a</a:t>
              </a:r>
              <a:r>
                <a:rPr dirty="0"/>
                <a:t>n increment borer is used (Figure 4)</a:t>
              </a:r>
              <a:r>
                <a:rPr lang="en-US" dirty="0"/>
                <a:t> to extract a  small 5.15mm section of core</a:t>
              </a:r>
              <a:r>
                <a:rPr dirty="0"/>
                <a:t>. The borer’s drill bit is placed against a tree and </a:t>
              </a:r>
              <a:r>
                <a:rPr lang="en-US" dirty="0"/>
                <a:t>t</a:t>
              </a:r>
              <a:r>
                <a:rPr dirty="0"/>
                <a:t>he handl</a:t>
              </a:r>
              <a:r>
                <a:rPr lang="en-US" dirty="0"/>
                <a:t>e is turned clockwise</a:t>
              </a:r>
              <a:r>
                <a:rPr dirty="0"/>
                <a:t> </a:t>
              </a:r>
              <a:r>
                <a:rPr lang="en-US" dirty="0"/>
                <a:t>to extract a sample core</a:t>
              </a:r>
              <a:r>
                <a:rPr dirty="0"/>
                <a:t>. Sample</a:t>
              </a:r>
              <a:r>
                <a:rPr lang="en-US" dirty="0"/>
                <a:t> cores were</a:t>
              </a:r>
              <a:r>
                <a:rPr dirty="0"/>
                <a:t> </a:t>
              </a:r>
              <a:r>
                <a:rPr lang="en-US" dirty="0"/>
                <a:t>limited to two species: </a:t>
              </a:r>
              <a:r>
                <a:rPr i="1" dirty="0"/>
                <a:t>Tsuga canadensis</a:t>
              </a:r>
              <a:r>
                <a:rPr dirty="0"/>
                <a:t> (Eastern Hemlock) and </a:t>
              </a:r>
              <a:r>
                <a:rPr i="1" dirty="0"/>
                <a:t>Pinus </a:t>
              </a:r>
              <a:r>
                <a:rPr i="1" dirty="0" err="1"/>
                <a:t>strobus</a:t>
              </a:r>
              <a:r>
                <a:rPr i="1" dirty="0"/>
                <a:t> </a:t>
              </a:r>
              <a:r>
                <a:rPr dirty="0"/>
                <a:t>(Eastern White Pine)</a:t>
              </a:r>
              <a:r>
                <a:rPr lang="en-US" dirty="0"/>
                <a:t>, as these species</a:t>
              </a:r>
              <a:r>
                <a:rPr dirty="0"/>
                <a:t> provide the </a:t>
              </a:r>
              <a:r>
                <a:rPr lang="en-US" dirty="0"/>
                <a:t>best </a:t>
              </a:r>
              <a:r>
                <a:rPr dirty="0"/>
                <a:t>reflection of the tree growth</a:t>
              </a:r>
              <a:r>
                <a:rPr lang="en-US" dirty="0"/>
                <a:t> (</a:t>
              </a:r>
              <a:r>
                <a:rPr lang="en-US" dirty="0" err="1"/>
                <a:t>Grissino</a:t>
              </a:r>
              <a:r>
                <a:rPr lang="en-US" dirty="0"/>
                <a:t>-Mayer, 1993)</a:t>
              </a:r>
              <a:r>
                <a:rPr dirty="0"/>
                <a:t> </a:t>
              </a:r>
              <a:r>
                <a:rPr lang="en-US" dirty="0"/>
                <a:t>and </a:t>
              </a:r>
              <a:r>
                <a:rPr dirty="0"/>
                <a:t>ring</a:t>
              </a:r>
              <a:r>
                <a:rPr lang="en-US" dirty="0"/>
                <a:t> variability preservation</a:t>
              </a:r>
              <a:r>
                <a:rPr dirty="0"/>
                <a:t>.</a:t>
              </a:r>
              <a:r>
                <a:rPr lang="en-US" dirty="0"/>
                <a:t> Samples were extracted from both live and dead species including recently downed trees (Figure 5) and older dead trees, which can provide a nice cross-section (Figure 6). After the tree</a:t>
              </a:r>
              <a:r>
                <a:rPr dirty="0"/>
                <a:t> core sample is extracted it is handled </a:t>
              </a:r>
              <a:r>
                <a:rPr lang="en-US" dirty="0"/>
                <a:t> and transported </a:t>
              </a:r>
              <a:r>
                <a:rPr dirty="0"/>
                <a:t>according to standard dendrochronological methods (Phipps, 1985). </a:t>
              </a:r>
              <a:r>
                <a:rPr lang="en-US" dirty="0"/>
                <a:t>All</a:t>
              </a:r>
              <a:r>
                <a:rPr dirty="0"/>
                <a:t> samples </a:t>
              </a:r>
              <a:r>
                <a:rPr lang="en-US" dirty="0"/>
                <a:t>are </a:t>
              </a:r>
              <a:r>
                <a:rPr dirty="0"/>
                <a:t>dried </a:t>
              </a:r>
              <a:r>
                <a:rPr lang="en-US" dirty="0"/>
                <a:t>and </a:t>
              </a:r>
              <a:r>
                <a:rPr dirty="0"/>
                <a:t>glued into custom grooved blocks</a:t>
              </a:r>
              <a:r>
                <a:rPr lang="en-US" dirty="0"/>
                <a:t> (Figure 7) for preparation</a:t>
              </a:r>
              <a:r>
                <a:rPr dirty="0"/>
                <a:t>. The core is </a:t>
              </a:r>
              <a:r>
                <a:rPr lang="en-US" dirty="0"/>
                <a:t>then taken to the workstation (Figure 8) and </a:t>
              </a:r>
              <a:r>
                <a:rPr dirty="0"/>
                <a:t>sanded </a:t>
              </a:r>
              <a:r>
                <a:rPr lang="en-US" dirty="0"/>
                <a:t>with progressively finer grits </a:t>
              </a:r>
              <a:r>
                <a:rPr dirty="0"/>
                <a:t>to </a:t>
              </a:r>
              <a:r>
                <a:rPr lang="en-US" dirty="0"/>
                <a:t>enhance</a:t>
              </a:r>
              <a:r>
                <a:rPr dirty="0"/>
                <a:t> the ring</a:t>
              </a:r>
              <a:r>
                <a:rPr lang="en-US" dirty="0"/>
                <a:t> structure</a:t>
              </a:r>
              <a:r>
                <a:rPr dirty="0"/>
                <a:t>. The sample is then labeled and stored in a dry environment for </a:t>
              </a:r>
              <a:r>
                <a:rPr lang="en-US" dirty="0"/>
                <a:t>post-</a:t>
              </a:r>
              <a:r>
                <a:rPr dirty="0"/>
                <a:t>anal</a:t>
              </a:r>
              <a:r>
                <a:rPr lang="en-US" dirty="0"/>
                <a:t>ysis (Figure 9)</a:t>
              </a:r>
              <a:r>
                <a:rPr dirty="0"/>
                <a:t>. </a:t>
              </a:r>
              <a:r>
                <a:rPr lang="en-US" dirty="0"/>
                <a:t>All samples are scanned on a large format Epsom Expression 10000XL at 2400DPI and saved as TIFF files for post-analysis. </a:t>
              </a:r>
              <a:endParaRPr dirty="0"/>
            </a:p>
          </p:txBody>
        </p:sp>
        <p:sp>
          <p:nvSpPr>
            <p:cNvPr id="120" name="Text Box 646"/>
            <p:cNvSpPr txBox="1"/>
            <p:nvPr/>
          </p:nvSpPr>
          <p:spPr>
            <a:xfrm>
              <a:off x="1838" y="0"/>
              <a:ext cx="16081947" cy="808098"/>
            </a:xfrm>
            <a:prstGeom prst="rect">
              <a:avLst/>
            </a:prstGeom>
            <a:solidFill>
              <a:srgbClr val="C00000"/>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800" b="1">
                  <a:solidFill>
                    <a:schemeClr val="accent3">
                      <a:lumOff val="44000"/>
                    </a:schemeClr>
                  </a:solidFill>
                  <a:latin typeface="Arial"/>
                  <a:ea typeface="Arial"/>
                  <a:cs typeface="Arial"/>
                  <a:sym typeface="Arial"/>
                </a:defRPr>
              </a:lvl1pPr>
            </a:lstStyle>
            <a:p>
              <a:r>
                <a:t>METHODS</a:t>
              </a:r>
            </a:p>
          </p:txBody>
        </p:sp>
      </p:grpSp>
      <p:grpSp>
        <p:nvGrpSpPr>
          <p:cNvPr id="124" name="Group 19"/>
          <p:cNvGrpSpPr/>
          <p:nvPr/>
        </p:nvGrpSpPr>
        <p:grpSpPr>
          <a:xfrm>
            <a:off x="30726347" y="29555457"/>
            <a:ext cx="12207241" cy="2365451"/>
            <a:chOff x="0" y="0"/>
            <a:chExt cx="12207240" cy="2365450"/>
          </a:xfrm>
        </p:grpSpPr>
        <p:sp>
          <p:nvSpPr>
            <p:cNvPr id="122" name="Text Box 167"/>
            <p:cNvSpPr txBox="1"/>
            <p:nvPr/>
          </p:nvSpPr>
          <p:spPr>
            <a:xfrm>
              <a:off x="0" y="0"/>
              <a:ext cx="12207240" cy="808098"/>
            </a:xfrm>
            <a:prstGeom prst="rect">
              <a:avLst/>
            </a:prstGeom>
            <a:solidFill>
              <a:srgbClr val="C00000"/>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800" b="1">
                  <a:solidFill>
                    <a:schemeClr val="accent3">
                      <a:lumOff val="44000"/>
                    </a:schemeClr>
                  </a:solidFill>
                  <a:latin typeface="Arial"/>
                  <a:ea typeface="Arial"/>
                  <a:cs typeface="Arial"/>
                  <a:sym typeface="Arial"/>
                </a:defRPr>
              </a:lvl1pPr>
            </a:lstStyle>
            <a:p>
              <a:r>
                <a:t>REFERENCES</a:t>
              </a:r>
            </a:p>
          </p:txBody>
        </p:sp>
        <p:sp>
          <p:nvSpPr>
            <p:cNvPr id="123" name="TextBox 1"/>
            <p:cNvSpPr txBox="1"/>
            <p:nvPr/>
          </p:nvSpPr>
          <p:spPr>
            <a:xfrm>
              <a:off x="0" y="857348"/>
              <a:ext cx="12207239" cy="1508102"/>
            </a:xfrm>
            <a:prstGeom prst="rect">
              <a:avLst/>
            </a:prstGeom>
            <a:solidFill>
              <a:schemeClr val="accent3">
                <a:lumOff val="44000"/>
              </a:schemeClr>
            </a:solidFill>
            <a:ln w="381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tabLst>
                  <a:tab pos="571500" algn="l"/>
                  <a:tab pos="1155700" algn="l"/>
                  <a:tab pos="1739900" algn="l"/>
                  <a:tab pos="2324100" algn="l"/>
                  <a:tab pos="2908300" algn="l"/>
                  <a:tab pos="3479800" algn="l"/>
                  <a:tab pos="4064000" algn="l"/>
                  <a:tab pos="4648200" algn="l"/>
                  <a:tab pos="5232400" algn="l"/>
                  <a:tab pos="5626100" algn="l"/>
                  <a:tab pos="5626100" algn="l"/>
                  <a:tab pos="5626100" algn="l"/>
                  <a:tab pos="5626100" algn="l"/>
                  <a:tab pos="5626100" algn="l"/>
                  <a:tab pos="5626100" algn="l"/>
                  <a:tab pos="5626100" algn="l"/>
                </a:tabLst>
                <a:defRPr sz="2100" b="1">
                  <a:uFill>
                    <a:solidFill>
                      <a:srgbClr val="000000"/>
                    </a:solidFill>
                  </a:uFill>
                  <a:latin typeface="Arial"/>
                  <a:ea typeface="Arial"/>
                  <a:cs typeface="Arial"/>
                  <a:sym typeface="Arial"/>
                </a:defRPr>
              </a:pPr>
              <a:r>
                <a:rPr sz="2300" dirty="0" err="1">
                  <a:latin typeface="Arial" panose="020B0604020202020204" pitchFamily="34" charset="0"/>
                  <a:cs typeface="Arial" panose="020B0604020202020204" pitchFamily="34" charset="0"/>
                </a:rPr>
                <a:t>Grissino</a:t>
              </a:r>
              <a:r>
                <a:rPr sz="2300" dirty="0">
                  <a:latin typeface="Arial" panose="020B0604020202020204" pitchFamily="34" charset="0"/>
                  <a:cs typeface="Arial" panose="020B0604020202020204" pitchFamily="34" charset="0"/>
                </a:rPr>
                <a:t>-Mayer, H.  1993.  An Updated List of Species Used in Tree-Ring Research. </a:t>
              </a:r>
              <a:r>
                <a:rPr lang="en-US" sz="2300" dirty="0">
                  <a:latin typeface="Arial" panose="020B0604020202020204" pitchFamily="34" charset="0"/>
                  <a:cs typeface="Arial" panose="020B0604020202020204" pitchFamily="34" charset="0"/>
                </a:rPr>
                <a:t>	</a:t>
              </a:r>
              <a:r>
                <a:rPr sz="2300" i="1" dirty="0">
                  <a:latin typeface="Arial" panose="020B0604020202020204" pitchFamily="34" charset="0"/>
                  <a:cs typeface="Arial" panose="020B0604020202020204" pitchFamily="34" charset="0"/>
                </a:rPr>
                <a:t>Tree-Ring Bulletin</a:t>
              </a:r>
              <a:r>
                <a:rPr sz="2300" dirty="0">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 </a:t>
              </a:r>
              <a:r>
                <a:rPr sz="2300" dirty="0">
                  <a:latin typeface="Arial" panose="020B0604020202020204" pitchFamily="34" charset="0"/>
                  <a:cs typeface="Arial" panose="020B0604020202020204" pitchFamily="34" charset="0"/>
                </a:rPr>
                <a:t>Vol53, pp. 17-43. </a:t>
              </a:r>
            </a:p>
            <a:p>
              <a:pPr defTabSz="457200">
                <a:tabLst>
                  <a:tab pos="571500" algn="l"/>
                  <a:tab pos="1155700" algn="l"/>
                  <a:tab pos="1739900" algn="l"/>
                  <a:tab pos="2324100" algn="l"/>
                  <a:tab pos="2908300" algn="l"/>
                  <a:tab pos="3479800" algn="l"/>
                  <a:tab pos="4064000" algn="l"/>
                  <a:tab pos="4648200" algn="l"/>
                  <a:tab pos="5232400" algn="l"/>
                  <a:tab pos="5626100" algn="l"/>
                  <a:tab pos="5626100" algn="l"/>
                  <a:tab pos="5626100" algn="l"/>
                  <a:tab pos="5626100" algn="l"/>
                  <a:tab pos="5626100" algn="l"/>
                  <a:tab pos="5626100" algn="l"/>
                  <a:tab pos="5626100" algn="l"/>
                </a:tabLst>
                <a:defRPr sz="2100" b="1">
                  <a:uFill>
                    <a:solidFill>
                      <a:srgbClr val="000000"/>
                    </a:solidFill>
                  </a:uFill>
                  <a:latin typeface="Arial"/>
                  <a:ea typeface="Arial"/>
                  <a:cs typeface="Arial"/>
                  <a:sym typeface="Arial"/>
                </a:defRPr>
              </a:pPr>
              <a:r>
                <a:rPr sz="2300" dirty="0">
                  <a:latin typeface="Arial" panose="020B0604020202020204" pitchFamily="34" charset="0"/>
                  <a:cs typeface="Arial" panose="020B0604020202020204" pitchFamily="34" charset="0"/>
                </a:rPr>
                <a:t>Phipps, R. 1985. Collecting, Preparing, </a:t>
              </a:r>
              <a:r>
                <a:rPr sz="2300" dirty="0" err="1">
                  <a:latin typeface="Arial" panose="020B0604020202020204" pitchFamily="34" charset="0"/>
                  <a:cs typeface="Arial" panose="020B0604020202020204" pitchFamily="34" charset="0"/>
                </a:rPr>
                <a:t>Crossdating</a:t>
              </a:r>
              <a:r>
                <a:rPr sz="2300" dirty="0">
                  <a:latin typeface="Arial" panose="020B0604020202020204" pitchFamily="34" charset="0"/>
                  <a:cs typeface="Arial" panose="020B0604020202020204" pitchFamily="34" charset="0"/>
                </a:rPr>
                <a:t>, and Measuring Tree Increment </a:t>
              </a:r>
              <a:r>
                <a:rPr lang="en-US" sz="2300" dirty="0">
                  <a:latin typeface="Arial" panose="020B0604020202020204" pitchFamily="34" charset="0"/>
                  <a:cs typeface="Arial" panose="020B0604020202020204" pitchFamily="34" charset="0"/>
                </a:rPr>
                <a:t>	</a:t>
              </a:r>
              <a:r>
                <a:rPr sz="2300" dirty="0">
                  <a:latin typeface="Arial" panose="020B0604020202020204" pitchFamily="34" charset="0"/>
                  <a:cs typeface="Arial" panose="020B0604020202020204" pitchFamily="34" charset="0"/>
                </a:rPr>
                <a:t>Cores. </a:t>
              </a:r>
              <a:r>
                <a:rPr sz="2300" i="1" dirty="0">
                  <a:latin typeface="Arial" panose="020B0604020202020204" pitchFamily="34" charset="0"/>
                  <a:ea typeface="Calibri"/>
                  <a:cs typeface="Arial" panose="020B0604020202020204" pitchFamily="34" charset="0"/>
                  <a:sym typeface="Calibri"/>
                </a:rPr>
                <a:t>U.S. </a:t>
              </a:r>
              <a:r>
                <a:rPr lang="en-US" sz="2300" i="1" dirty="0">
                  <a:latin typeface="Arial" panose="020B0604020202020204" pitchFamily="34" charset="0"/>
                  <a:ea typeface="Calibri"/>
                  <a:cs typeface="Arial" panose="020B0604020202020204" pitchFamily="34" charset="0"/>
                  <a:sym typeface="Calibri"/>
                </a:rPr>
                <a:t>	</a:t>
              </a:r>
              <a:r>
                <a:rPr sz="2300" i="1" dirty="0">
                  <a:latin typeface="Arial" panose="020B0604020202020204" pitchFamily="34" charset="0"/>
                  <a:ea typeface="Calibri"/>
                  <a:cs typeface="Arial" panose="020B0604020202020204" pitchFamily="34" charset="0"/>
                  <a:sym typeface="Calibri"/>
                </a:rPr>
                <a:t>Geological</a:t>
              </a:r>
              <a:r>
                <a:rPr lang="en-US" sz="2300" i="1" dirty="0">
                  <a:latin typeface="Arial" panose="020B0604020202020204" pitchFamily="34" charset="0"/>
                  <a:ea typeface="Calibri"/>
                  <a:cs typeface="Arial" panose="020B0604020202020204" pitchFamily="34" charset="0"/>
                  <a:sym typeface="Calibri"/>
                </a:rPr>
                <a:t> </a:t>
              </a:r>
              <a:r>
                <a:rPr sz="2300" i="1" dirty="0">
                  <a:latin typeface="Arial" panose="020B0604020202020204" pitchFamily="34" charset="0"/>
                  <a:cs typeface="Arial" panose="020B0604020202020204" pitchFamily="34" charset="0"/>
                </a:rPr>
                <a:t>Survey Water Resources Investigations </a:t>
              </a:r>
              <a:r>
                <a:rPr sz="2300" dirty="0">
                  <a:latin typeface="Arial" panose="020B0604020202020204" pitchFamily="34" charset="0"/>
                  <a:cs typeface="Arial" panose="020B0604020202020204" pitchFamily="34" charset="0"/>
                </a:rPr>
                <a:t>Report 85-4148. </a:t>
              </a:r>
            </a:p>
          </p:txBody>
        </p:sp>
      </p:grpSp>
      <p:pic>
        <p:nvPicPr>
          <p:cNvPr id="125" name="Picture 68" descr="Picture 68"/>
          <p:cNvPicPr>
            <a:picLocks noChangeAspect="1"/>
          </p:cNvPicPr>
          <p:nvPr/>
        </p:nvPicPr>
        <p:blipFill>
          <a:blip r:embed="rId9"/>
          <a:srcRect l="17468" t="16691" r="3364" b="7124"/>
          <a:stretch>
            <a:fillRect/>
          </a:stretch>
        </p:blipFill>
        <p:spPr>
          <a:xfrm>
            <a:off x="247383" y="15882582"/>
            <a:ext cx="5724302" cy="3997109"/>
          </a:xfrm>
          <a:prstGeom prst="rect">
            <a:avLst/>
          </a:prstGeom>
          <a:ln w="38100" cap="sq">
            <a:solidFill>
              <a:srgbClr val="000000"/>
            </a:solidFill>
            <a:miter/>
          </a:ln>
        </p:spPr>
      </p:pic>
      <p:grpSp>
        <p:nvGrpSpPr>
          <p:cNvPr id="128" name="Group 12"/>
          <p:cNvGrpSpPr/>
          <p:nvPr/>
        </p:nvGrpSpPr>
        <p:grpSpPr>
          <a:xfrm>
            <a:off x="30027484" y="4997919"/>
            <a:ext cx="13177917" cy="4570245"/>
            <a:chOff x="0" y="0"/>
            <a:chExt cx="15971588" cy="3703913"/>
          </a:xfrm>
        </p:grpSpPr>
        <p:sp>
          <p:nvSpPr>
            <p:cNvPr id="126" name="Text Box 165"/>
            <p:cNvSpPr txBox="1"/>
            <p:nvPr/>
          </p:nvSpPr>
          <p:spPr>
            <a:xfrm>
              <a:off x="0" y="0"/>
              <a:ext cx="15971588" cy="830995"/>
            </a:xfrm>
            <a:prstGeom prst="rect">
              <a:avLst/>
            </a:prstGeom>
            <a:solidFill>
              <a:srgbClr val="C00000"/>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800" b="1">
                  <a:solidFill>
                    <a:schemeClr val="accent3">
                      <a:lumOff val="44000"/>
                    </a:schemeClr>
                  </a:solidFill>
                  <a:latin typeface="Arial"/>
                  <a:ea typeface="Arial"/>
                  <a:cs typeface="Arial"/>
                  <a:sym typeface="Arial"/>
                </a:defRPr>
              </a:lvl1pPr>
            </a:lstStyle>
            <a:p>
              <a:r>
                <a:rPr lang="en-US" dirty="0"/>
                <a:t>COORECORDER AND CDENDRO</a:t>
              </a:r>
              <a:endParaRPr dirty="0"/>
            </a:p>
          </p:txBody>
        </p:sp>
        <p:sp>
          <p:nvSpPr>
            <p:cNvPr id="127" name="TextBox 6"/>
            <p:cNvSpPr txBox="1"/>
            <p:nvPr/>
          </p:nvSpPr>
          <p:spPr>
            <a:xfrm>
              <a:off x="0" y="760586"/>
              <a:ext cx="15971588" cy="2943327"/>
            </a:xfrm>
            <a:prstGeom prst="rect">
              <a:avLst/>
            </a:prstGeom>
            <a:solidFill>
              <a:schemeClr val="accent3">
                <a:lumOff val="44000"/>
              </a:schemeClr>
            </a:solidFill>
            <a:ln w="381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300" b="1">
                  <a:latin typeface="Arial"/>
                  <a:ea typeface="Arial"/>
                  <a:cs typeface="Arial"/>
                  <a:sym typeface="Arial"/>
                </a:defRPr>
              </a:lvl1pPr>
            </a:lstStyle>
            <a:p>
              <a:r>
                <a:rPr dirty="0"/>
                <a:t>	</a:t>
              </a:r>
              <a:r>
                <a:rPr lang="en-US" dirty="0"/>
                <a:t> </a:t>
              </a:r>
              <a:r>
                <a:rPr lang="en-US" dirty="0" err="1"/>
                <a:t>CooRecorder</a:t>
              </a:r>
              <a:r>
                <a:rPr lang="en-US" dirty="0"/>
                <a:t> is a program used for registration of coordinates taken from images (in our case cores and cross-sections).  Accurate locations are assigned to each ring allowing precise measurement of widths (Figure 10). All core and cross-section sample TIFF images are imported and used to create coordinate registries. This numbers each ring, which can then be </a:t>
              </a:r>
              <a:r>
                <a:rPr lang="en-US" dirty="0" err="1"/>
                <a:t>crossdated</a:t>
              </a:r>
              <a:r>
                <a:rPr lang="en-US" dirty="0"/>
                <a:t> with rings from samples with known ages and produce a ring width curve (Figure 11). </a:t>
              </a:r>
              <a:r>
                <a:rPr dirty="0" err="1"/>
                <a:t>Crossdating</a:t>
              </a:r>
              <a:r>
                <a:rPr dirty="0"/>
                <a:t> is a procedure where absolute dates are assigned to each tree ring and then compared to create a master chronology.</a:t>
              </a:r>
              <a:r>
                <a:rPr lang="en-US" dirty="0"/>
                <a:t> </a:t>
              </a:r>
              <a:r>
                <a:rPr lang="en-US" dirty="0" err="1"/>
                <a:t>Cdendro</a:t>
              </a:r>
              <a:r>
                <a:rPr lang="en-US" dirty="0"/>
                <a:t> software helps you </a:t>
              </a:r>
              <a:r>
                <a:rPr lang="en-US" dirty="0" err="1"/>
                <a:t>crossdate</a:t>
              </a:r>
              <a:r>
                <a:rPr lang="en-US" dirty="0"/>
                <a:t> wood samples towards each other based on ring variability and widths (Figure 12). It can provide robust statistical comparison on par with the field standard COFEECHA package. Estimate to pith is made when not reached with core sample (Figure 13). </a:t>
              </a:r>
              <a:endParaRPr dirty="0"/>
            </a:p>
          </p:txBody>
        </p:sp>
      </p:grpSp>
      <p:grpSp>
        <p:nvGrpSpPr>
          <p:cNvPr id="131" name="Group 21"/>
          <p:cNvGrpSpPr/>
          <p:nvPr/>
        </p:nvGrpSpPr>
        <p:grpSpPr>
          <a:xfrm>
            <a:off x="764794" y="26542970"/>
            <a:ext cx="12263848" cy="5377938"/>
            <a:chOff x="0" y="0"/>
            <a:chExt cx="12263846" cy="5377936"/>
          </a:xfrm>
        </p:grpSpPr>
        <p:sp>
          <p:nvSpPr>
            <p:cNvPr id="129" name="Text Box 646"/>
            <p:cNvSpPr txBox="1"/>
            <p:nvPr/>
          </p:nvSpPr>
          <p:spPr>
            <a:xfrm>
              <a:off x="10886" y="0"/>
              <a:ext cx="12252960" cy="830995"/>
            </a:xfrm>
            <a:prstGeom prst="rect">
              <a:avLst/>
            </a:prstGeom>
            <a:solidFill>
              <a:srgbClr val="C00000"/>
            </a:solidFill>
            <a:ln w="38100" cap="flat">
              <a:solidFill>
                <a:srgbClr val="000000"/>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800" b="1">
                  <a:solidFill>
                    <a:schemeClr val="accent3">
                      <a:lumOff val="44000"/>
                    </a:schemeClr>
                  </a:solidFill>
                  <a:latin typeface="Arial"/>
                  <a:ea typeface="Arial"/>
                  <a:cs typeface="Arial"/>
                  <a:sym typeface="Arial"/>
                </a:defRPr>
              </a:lvl1pPr>
            </a:lstStyle>
            <a:p>
              <a:r>
                <a:rPr dirty="0"/>
                <a:t>INT</a:t>
              </a:r>
              <a:r>
                <a:rPr lang="en-US" dirty="0"/>
                <a:t>R</a:t>
              </a:r>
              <a:r>
                <a:rPr dirty="0"/>
                <a:t>ODUCTION</a:t>
              </a:r>
            </a:p>
          </p:txBody>
        </p:sp>
        <p:sp>
          <p:nvSpPr>
            <p:cNvPr id="130" name="TextBox 10"/>
            <p:cNvSpPr txBox="1"/>
            <p:nvPr/>
          </p:nvSpPr>
          <p:spPr>
            <a:xfrm>
              <a:off x="0" y="853625"/>
              <a:ext cx="12252960" cy="4524311"/>
            </a:xfrm>
            <a:prstGeom prst="rect">
              <a:avLst/>
            </a:prstGeom>
            <a:solidFill>
              <a:schemeClr val="accent3">
                <a:lumOff val="44000"/>
              </a:schemeClr>
            </a:solidFill>
            <a:ln w="38100"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300" b="1">
                  <a:latin typeface="Arial"/>
                  <a:ea typeface="Arial"/>
                  <a:cs typeface="Arial"/>
                  <a:sym typeface="Arial"/>
                </a:defRPr>
              </a:pPr>
              <a:r>
                <a:rPr dirty="0"/>
                <a:t>	</a:t>
              </a:r>
              <a:r>
                <a:rPr sz="2400" dirty="0"/>
                <a:t>Tioga County (Figure 1) is </a:t>
              </a:r>
              <a:r>
                <a:rPr lang="en-US" sz="2400" dirty="0"/>
                <a:t>located</a:t>
              </a:r>
              <a:r>
                <a:rPr sz="2400" dirty="0"/>
                <a:t> in the north central mountains of Pennsylvania. Situated within </a:t>
              </a:r>
              <a:r>
                <a:rPr lang="en-US" sz="2400" dirty="0"/>
                <a:t>this rural area </a:t>
              </a:r>
              <a:r>
                <a:rPr sz="2400" dirty="0"/>
                <a:t>is the Tioga State Forest (Figure 2)</a:t>
              </a:r>
              <a:r>
                <a:rPr lang="en-US" sz="2400" dirty="0"/>
                <a:t>,</a:t>
              </a:r>
              <a:r>
                <a:rPr sz="2400" dirty="0"/>
                <a:t> which has a </a:t>
              </a:r>
              <a:r>
                <a:rPr lang="en-US" sz="2400" dirty="0"/>
                <a:t>varied</a:t>
              </a:r>
              <a:r>
                <a:rPr sz="2400" dirty="0"/>
                <a:t> topography and climate</a:t>
              </a:r>
              <a:r>
                <a:rPr lang="en-US" dirty="0"/>
                <a:t>, a</a:t>
              </a:r>
              <a:r>
                <a:rPr sz="2400" dirty="0"/>
                <a:t>llowing more than 134 native tree species to thrive and prosper. </a:t>
              </a:r>
              <a:r>
                <a:rPr lang="en-US" sz="2400" dirty="0"/>
                <a:t>Since t</a:t>
              </a:r>
              <a:r>
                <a:rPr sz="2400" dirty="0"/>
                <a:t>ree rings develop the same within all trees</a:t>
              </a:r>
              <a:r>
                <a:rPr lang="en-US" sz="2400" dirty="0"/>
                <a:t> </a:t>
              </a:r>
              <a:r>
                <a:rPr sz="2400" dirty="0"/>
                <a:t>shar</a:t>
              </a:r>
              <a:r>
                <a:rPr lang="en-US" sz="2400" dirty="0"/>
                <a:t>ing</a:t>
              </a:r>
              <a:r>
                <a:rPr sz="2400" dirty="0"/>
                <a:t> the same climate in a region</a:t>
              </a:r>
              <a:r>
                <a:rPr lang="en-US" sz="2400" dirty="0"/>
                <a:t>, an accurate signal is preserved in the width variations</a:t>
              </a:r>
              <a:r>
                <a:rPr sz="2400" dirty="0"/>
                <a:t>. After years </a:t>
              </a:r>
              <a:r>
                <a:rPr lang="en-US" sz="2400" dirty="0"/>
                <a:t>of</a:t>
              </a:r>
              <a:r>
                <a:rPr sz="2400" dirty="0"/>
                <a:t> large amounts of precipitation tre</a:t>
              </a:r>
              <a:r>
                <a:rPr lang="en-US" sz="2400" dirty="0"/>
                <a:t>e rings</a:t>
              </a:r>
              <a:r>
                <a:rPr sz="2400" dirty="0"/>
                <a:t> grow wider, representing more growth. Whereas drought years reflect narrower rings, meaning less growth.</a:t>
              </a:r>
              <a:r>
                <a:rPr lang="en-US" sz="2400" dirty="0"/>
                <a:t> We can identify these patterns and compare to plots in distant locations.</a:t>
              </a:r>
              <a:r>
                <a:rPr sz="2400" dirty="0"/>
                <a:t> By counting the rings and </a:t>
              </a:r>
              <a:r>
                <a:rPr lang="en-US" sz="2400" dirty="0"/>
                <a:t>measuring</a:t>
              </a:r>
              <a:r>
                <a:rPr sz="2400" dirty="0"/>
                <a:t> the width of each yea</a:t>
              </a:r>
              <a:r>
                <a:rPr lang="en-US" dirty="0"/>
                <a:t>r, we</a:t>
              </a:r>
              <a:r>
                <a:rPr sz="2400" dirty="0"/>
                <a:t> can determine the</a:t>
              </a:r>
              <a:r>
                <a:rPr lang="en-US" sz="2400" dirty="0"/>
                <a:t> </a:t>
              </a:r>
              <a:r>
                <a:rPr sz="2400" dirty="0"/>
                <a:t>age of th</a:t>
              </a:r>
              <a:r>
                <a:rPr lang="en-US" sz="2400" dirty="0"/>
                <a:t>e </a:t>
              </a:r>
              <a:r>
                <a:rPr sz="2400" dirty="0"/>
                <a:t>tree and how much it grew each given year. Tree core</a:t>
              </a:r>
              <a:r>
                <a:rPr lang="en-US" sz="2400" dirty="0"/>
                <a:t>s and cr</a:t>
              </a:r>
              <a:r>
                <a:rPr lang="en-US" dirty="0"/>
                <a:t>oss-section</a:t>
              </a:r>
              <a:r>
                <a:rPr sz="2400" dirty="0"/>
                <a:t> sample</a:t>
              </a:r>
              <a:r>
                <a:rPr lang="en-US" sz="2400" dirty="0"/>
                <a:t>s</a:t>
              </a:r>
              <a:r>
                <a:rPr sz="2400" dirty="0"/>
                <a:t> are collected from</a:t>
              </a:r>
              <a:r>
                <a:rPr lang="en-US" sz="2400" dirty="0"/>
                <a:t> various</a:t>
              </a:r>
              <a:r>
                <a:rPr sz="2400" dirty="0"/>
                <a:t> sites</a:t>
              </a:r>
              <a:r>
                <a:rPr lang="en-US" dirty="0"/>
                <a:t> throughout the study area </a:t>
              </a:r>
              <a:r>
                <a:rPr sz="2400" dirty="0"/>
                <a:t>(Figure 3), </a:t>
              </a:r>
              <a:r>
                <a:rPr lang="en-US" sz="2400" dirty="0"/>
                <a:t>to examine climate and growth dynamics</a:t>
              </a:r>
              <a:r>
                <a:rPr sz="2400" dirty="0"/>
                <a:t>. </a:t>
              </a:r>
            </a:p>
          </p:txBody>
        </p:sp>
      </p:grpSp>
      <p:sp>
        <p:nvSpPr>
          <p:cNvPr id="132" name="TextBox 25"/>
          <p:cNvSpPr txBox="1"/>
          <p:nvPr/>
        </p:nvSpPr>
        <p:spPr>
          <a:xfrm>
            <a:off x="240538" y="19578006"/>
            <a:ext cx="2388521" cy="296613"/>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lvl1pPr>
          </a:lstStyle>
          <a:p>
            <a:r>
              <a:t>Figure 1: Tioga County, PA</a:t>
            </a:r>
          </a:p>
        </p:txBody>
      </p:sp>
      <p:grpSp>
        <p:nvGrpSpPr>
          <p:cNvPr id="135" name="Picture 2066"/>
          <p:cNvGrpSpPr/>
          <p:nvPr/>
        </p:nvGrpSpPr>
        <p:grpSpPr>
          <a:xfrm>
            <a:off x="1457544" y="1934402"/>
            <a:ext cx="5817408" cy="1590246"/>
            <a:chOff x="0" y="0"/>
            <a:chExt cx="5817406" cy="1590244"/>
          </a:xfrm>
        </p:grpSpPr>
        <p:sp>
          <p:nvSpPr>
            <p:cNvPr id="133" name="Rectangle"/>
            <p:cNvSpPr/>
            <p:nvPr/>
          </p:nvSpPr>
          <p:spPr>
            <a:xfrm>
              <a:off x="0" y="0"/>
              <a:ext cx="5817407" cy="1590245"/>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134" name="image11.png" descr="image11.png"/>
            <p:cNvPicPr>
              <a:picLocks noChangeAspect="1"/>
            </p:cNvPicPr>
            <p:nvPr/>
          </p:nvPicPr>
          <p:blipFill>
            <a:blip r:embed="rId10"/>
            <a:stretch>
              <a:fillRect/>
            </a:stretch>
          </p:blipFill>
          <p:spPr>
            <a:xfrm>
              <a:off x="0" y="0"/>
              <a:ext cx="5817407" cy="1590245"/>
            </a:xfrm>
            <a:prstGeom prst="rect">
              <a:avLst/>
            </a:prstGeom>
            <a:solidFill>
              <a:srgbClr val="FFFFFF"/>
            </a:solidFill>
            <a:ln w="9525" cap="flat">
              <a:solidFill>
                <a:srgbClr val="000000"/>
              </a:solidFill>
              <a:prstDash val="solid"/>
              <a:round/>
            </a:ln>
            <a:effectLst/>
          </p:spPr>
        </p:pic>
      </p:grpSp>
      <p:sp>
        <p:nvSpPr>
          <p:cNvPr id="136" name="Straight Connector 72"/>
          <p:cNvSpPr/>
          <p:nvPr/>
        </p:nvSpPr>
        <p:spPr>
          <a:xfrm flipH="1">
            <a:off x="3801016" y="15882582"/>
            <a:ext cx="2668214" cy="419055"/>
          </a:xfrm>
          <a:prstGeom prst="line">
            <a:avLst/>
          </a:prstGeom>
          <a:solidFill>
            <a:schemeClr val="accent1"/>
          </a:solidFill>
          <a:ln w="38100">
            <a:solidFill>
              <a:srgbClr val="000000"/>
            </a:solidFill>
          </a:ln>
        </p:spPr>
        <p:txBody>
          <a:bodyPr lIns="45719" rIns="45719"/>
          <a:lstStyle/>
          <a:p>
            <a:endParaRPr/>
          </a:p>
        </p:txBody>
      </p:sp>
      <p:sp>
        <p:nvSpPr>
          <p:cNvPr id="137" name="Straight Connector 74"/>
          <p:cNvSpPr/>
          <p:nvPr/>
        </p:nvSpPr>
        <p:spPr>
          <a:xfrm flipH="1" flipV="1">
            <a:off x="3165053" y="17044033"/>
            <a:ext cx="3304177" cy="1555858"/>
          </a:xfrm>
          <a:prstGeom prst="line">
            <a:avLst/>
          </a:prstGeom>
          <a:solidFill>
            <a:schemeClr val="accent1"/>
          </a:solidFill>
          <a:ln w="38100">
            <a:solidFill>
              <a:srgbClr val="000000"/>
            </a:solidFill>
          </a:ln>
        </p:spPr>
        <p:txBody>
          <a:bodyPr lIns="45719" rIns="45719"/>
          <a:lstStyle/>
          <a:p>
            <a:endParaRPr/>
          </a:p>
        </p:txBody>
      </p:sp>
      <p:sp>
        <p:nvSpPr>
          <p:cNvPr id="138" name="Oval 4"/>
          <p:cNvSpPr/>
          <p:nvPr/>
        </p:nvSpPr>
        <p:spPr>
          <a:xfrm>
            <a:off x="7274952" y="17987524"/>
            <a:ext cx="152400" cy="152401"/>
          </a:xfrm>
          <a:prstGeom prst="ellipse">
            <a:avLst/>
          </a:prstGeom>
          <a:ln w="28575">
            <a:solidFill>
              <a:srgbClr val="0192FF"/>
            </a:solidFill>
          </a:ln>
        </p:spPr>
        <p:txBody>
          <a:bodyPr lIns="45719" rIns="45719"/>
          <a:lstStyle/>
          <a:p>
            <a:endParaRPr/>
          </a:p>
        </p:txBody>
      </p:sp>
      <p:sp>
        <p:nvSpPr>
          <p:cNvPr id="141" name="Straight Connector 74"/>
          <p:cNvSpPr/>
          <p:nvPr/>
        </p:nvSpPr>
        <p:spPr>
          <a:xfrm flipH="1" flipV="1">
            <a:off x="7427349" y="18178236"/>
            <a:ext cx="1462005" cy="3062140"/>
          </a:xfrm>
          <a:prstGeom prst="line">
            <a:avLst/>
          </a:prstGeom>
          <a:solidFill>
            <a:schemeClr val="accent1"/>
          </a:solidFill>
          <a:ln w="38100">
            <a:solidFill>
              <a:srgbClr val="000000"/>
            </a:solidFill>
          </a:ln>
        </p:spPr>
        <p:txBody>
          <a:bodyPr lIns="45719" rIns="45719"/>
          <a:lstStyle/>
          <a:p>
            <a:endParaRPr/>
          </a:p>
        </p:txBody>
      </p:sp>
      <p:sp>
        <p:nvSpPr>
          <p:cNvPr id="142" name="Straight Connector 74"/>
          <p:cNvSpPr/>
          <p:nvPr/>
        </p:nvSpPr>
        <p:spPr>
          <a:xfrm flipH="1">
            <a:off x="5322923" y="18178238"/>
            <a:ext cx="1993477" cy="2979898"/>
          </a:xfrm>
          <a:prstGeom prst="line">
            <a:avLst/>
          </a:prstGeom>
          <a:solidFill>
            <a:schemeClr val="accent1"/>
          </a:solidFill>
          <a:ln w="38100">
            <a:solidFill>
              <a:srgbClr val="000000"/>
            </a:solidFill>
          </a:ln>
        </p:spPr>
        <p:txBody>
          <a:bodyPr lIns="45719" rIns="45719"/>
          <a:lstStyle/>
          <a:p>
            <a:endParaRPr/>
          </a:p>
        </p:txBody>
      </p:sp>
      <p:sp>
        <p:nvSpPr>
          <p:cNvPr id="153" name="TextBox 78"/>
          <p:cNvSpPr txBox="1"/>
          <p:nvPr/>
        </p:nvSpPr>
        <p:spPr>
          <a:xfrm>
            <a:off x="30703307" y="19767584"/>
            <a:ext cx="7633254"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pPr algn="l"/>
            <a:r>
              <a:rPr dirty="0"/>
              <a:t>Figure </a:t>
            </a:r>
            <a:r>
              <a:rPr lang="en-US" dirty="0"/>
              <a:t>11</a:t>
            </a:r>
            <a:r>
              <a:rPr dirty="0"/>
              <a:t>: </a:t>
            </a:r>
            <a:r>
              <a:rPr lang="en-US" dirty="0" err="1"/>
              <a:t>CooRecorder</a:t>
            </a:r>
            <a:r>
              <a:rPr lang="en-US" dirty="0"/>
              <a:t> Measuring Ring Widths on Cross-Section Sample with Ring-Width Curve</a:t>
            </a:r>
            <a:endParaRPr dirty="0"/>
          </a:p>
        </p:txBody>
      </p:sp>
      <p:sp>
        <p:nvSpPr>
          <p:cNvPr id="154" name="TextBox 2048"/>
          <p:cNvSpPr txBox="1"/>
          <p:nvPr/>
        </p:nvSpPr>
        <p:spPr>
          <a:xfrm>
            <a:off x="14491362" y="15439760"/>
            <a:ext cx="4670276"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vl1pPr>
          </a:lstStyle>
          <a:p>
            <a:r>
              <a:rPr dirty="0"/>
              <a:t>Figure 4: </a:t>
            </a:r>
            <a:r>
              <a:rPr lang="en-US" dirty="0"/>
              <a:t>Using </a:t>
            </a:r>
            <a:r>
              <a:rPr dirty="0"/>
              <a:t>Increment </a:t>
            </a:r>
            <a:r>
              <a:rPr lang="en-US" dirty="0"/>
              <a:t>Bore</a:t>
            </a:r>
            <a:r>
              <a:rPr dirty="0"/>
              <a:t>r</a:t>
            </a:r>
            <a:r>
              <a:rPr lang="en-US" dirty="0"/>
              <a:t> to Extract Core Sample</a:t>
            </a:r>
            <a:endParaRPr dirty="0"/>
          </a:p>
        </p:txBody>
      </p:sp>
      <p:sp>
        <p:nvSpPr>
          <p:cNvPr id="156" name="TextBox 80"/>
          <p:cNvSpPr txBox="1"/>
          <p:nvPr/>
        </p:nvSpPr>
        <p:spPr>
          <a:xfrm>
            <a:off x="30703307" y="24873539"/>
            <a:ext cx="4364735"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pPr algn="l"/>
            <a:r>
              <a:rPr dirty="0"/>
              <a:t>Figure </a:t>
            </a:r>
            <a:r>
              <a:rPr lang="en-US" dirty="0"/>
              <a:t>12</a:t>
            </a:r>
            <a:r>
              <a:rPr dirty="0"/>
              <a:t>: </a:t>
            </a:r>
            <a:r>
              <a:rPr lang="en-US" dirty="0"/>
              <a:t>Cross-Dating Sample to Master Chronology</a:t>
            </a:r>
            <a:endParaRPr dirty="0"/>
          </a:p>
        </p:txBody>
      </p:sp>
      <p:sp>
        <p:nvSpPr>
          <p:cNvPr id="159" name="TextBox 25"/>
          <p:cNvSpPr txBox="1"/>
          <p:nvPr/>
        </p:nvSpPr>
        <p:spPr>
          <a:xfrm>
            <a:off x="6272194" y="20476492"/>
            <a:ext cx="4614828"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r>
              <a:rPr dirty="0"/>
              <a:t>Figure 2: Tioga State Forest,  PA</a:t>
            </a:r>
            <a:r>
              <a:rPr lang="en-US" dirty="0"/>
              <a:t> with Sampling Sites</a:t>
            </a:r>
            <a:endParaRPr dirty="0"/>
          </a:p>
        </p:txBody>
      </p:sp>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375600" y="1967219"/>
            <a:ext cx="9084340" cy="1330207"/>
          </a:xfrm>
          <a:prstGeom prst="rect">
            <a:avLst/>
          </a:prstGeom>
          <a:solidFill>
            <a:srgbClr val="FFFFFF"/>
          </a:solidFill>
          <a:ln>
            <a:solidFill>
              <a:schemeClr val="tx1"/>
            </a:solidFill>
          </a:ln>
          <a:effectLst/>
        </p:spPr>
      </p:pic>
      <p:sp>
        <p:nvSpPr>
          <p:cNvPr id="157" name="TextBox 81"/>
          <p:cNvSpPr txBox="1"/>
          <p:nvPr/>
        </p:nvSpPr>
        <p:spPr>
          <a:xfrm>
            <a:off x="14480476" y="26769185"/>
            <a:ext cx="4942447"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pPr algn="l"/>
            <a:r>
              <a:rPr dirty="0"/>
              <a:t>Figure </a:t>
            </a:r>
            <a:r>
              <a:rPr lang="en-US" dirty="0"/>
              <a:t>8</a:t>
            </a:r>
            <a:r>
              <a:rPr dirty="0"/>
              <a:t>: </a:t>
            </a:r>
            <a:r>
              <a:rPr lang="en-US" dirty="0"/>
              <a:t>Mansfield University Dendrochronology Workstation</a:t>
            </a:r>
            <a:endParaRPr dirty="0"/>
          </a:p>
        </p:txBody>
      </p:sp>
      <p:sp>
        <p:nvSpPr>
          <p:cNvPr id="53" name="TextBox 78"/>
          <p:cNvSpPr txBox="1"/>
          <p:nvPr/>
        </p:nvSpPr>
        <p:spPr>
          <a:xfrm>
            <a:off x="30741090" y="14250963"/>
            <a:ext cx="5443906" cy="311849"/>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r>
              <a:rPr dirty="0"/>
              <a:t>Figure </a:t>
            </a:r>
            <a:r>
              <a:rPr lang="en-US" dirty="0"/>
              <a:t>10: </a:t>
            </a:r>
            <a:r>
              <a:rPr lang="en-US" dirty="0" err="1"/>
              <a:t>CooRecorder</a:t>
            </a:r>
            <a:r>
              <a:rPr lang="en-US" dirty="0"/>
              <a:t> Registering Ring Locations on Core Sample</a:t>
            </a:r>
            <a:endParaRPr dirty="0"/>
          </a:p>
        </p:txBody>
      </p:sp>
      <p:pic>
        <p:nvPicPr>
          <p:cNvPr id="9" name="Picture 8" descr="A tree in a forest&#10;&#10;Description automatically generated">
            <a:extLst>
              <a:ext uri="{FF2B5EF4-FFF2-40B4-BE49-F238E27FC236}">
                <a16:creationId xmlns:a16="http://schemas.microsoft.com/office/drawing/2014/main" id="{70CFAA04-B7EA-46B7-A988-345F6C566BAC}"/>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21941145" y="10709163"/>
            <a:ext cx="6858000" cy="5029200"/>
          </a:xfrm>
          <a:prstGeom prst="rect">
            <a:avLst/>
          </a:prstGeom>
        </p:spPr>
      </p:pic>
      <p:pic>
        <p:nvPicPr>
          <p:cNvPr id="19" name="Picture 18" descr="A picture containing indoor, table, sitting, kitchen&#10;&#10;Description automatically generated">
            <a:extLst>
              <a:ext uri="{FF2B5EF4-FFF2-40B4-BE49-F238E27FC236}">
                <a16:creationId xmlns:a16="http://schemas.microsoft.com/office/drawing/2014/main" id="{A61441F1-891C-4924-BEEB-710EC0A36630}"/>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4495848" y="16282585"/>
            <a:ext cx="6858000" cy="5029200"/>
          </a:xfrm>
          <a:prstGeom prst="rect">
            <a:avLst/>
          </a:prstGeom>
        </p:spPr>
      </p:pic>
      <p:pic>
        <p:nvPicPr>
          <p:cNvPr id="24" name="Picture 23">
            <a:extLst>
              <a:ext uri="{FF2B5EF4-FFF2-40B4-BE49-F238E27FC236}">
                <a16:creationId xmlns:a16="http://schemas.microsoft.com/office/drawing/2014/main" id="{AA7551B6-BE26-41F9-A6FF-869586669B83}"/>
              </a:ext>
            </a:extLst>
          </p:cNvPr>
          <p:cNvPicPr>
            <a:picLocks/>
          </p:cNvPicPr>
          <p:nvPr/>
        </p:nvPicPr>
        <p:blipFill>
          <a:blip r:embed="rId14"/>
          <a:stretch>
            <a:fillRect/>
          </a:stretch>
        </p:blipFill>
        <p:spPr>
          <a:xfrm>
            <a:off x="21969974" y="16394451"/>
            <a:ext cx="6858000" cy="5029200"/>
          </a:xfrm>
          <a:prstGeom prst="rect">
            <a:avLst/>
          </a:prstGeom>
        </p:spPr>
      </p:pic>
      <p:sp>
        <p:nvSpPr>
          <p:cNvPr id="155" name="TextBox 79"/>
          <p:cNvSpPr txBox="1"/>
          <p:nvPr/>
        </p:nvSpPr>
        <p:spPr>
          <a:xfrm>
            <a:off x="14478581" y="21004008"/>
            <a:ext cx="5026519"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r>
              <a:rPr lang="en-US" dirty="0"/>
              <a:t>Figure 6: Cross-Referencing with Tree Cookie Cross-Sections</a:t>
            </a:r>
            <a:endParaRPr dirty="0"/>
          </a:p>
        </p:txBody>
      </p:sp>
      <p:sp>
        <p:nvSpPr>
          <p:cNvPr id="147" name="TextBox 60"/>
          <p:cNvSpPr txBox="1"/>
          <p:nvPr/>
        </p:nvSpPr>
        <p:spPr>
          <a:xfrm>
            <a:off x="21941145" y="15413475"/>
            <a:ext cx="3411205"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r>
              <a:rPr dirty="0"/>
              <a:t>Figure </a:t>
            </a:r>
            <a:r>
              <a:rPr lang="en-US" dirty="0"/>
              <a:t>5</a:t>
            </a:r>
            <a:r>
              <a:rPr dirty="0"/>
              <a:t>: </a:t>
            </a:r>
            <a:r>
              <a:rPr lang="en-US" dirty="0"/>
              <a:t>Core Samples from Downed Logs</a:t>
            </a:r>
            <a:endParaRPr dirty="0"/>
          </a:p>
        </p:txBody>
      </p:sp>
      <p:sp>
        <p:nvSpPr>
          <p:cNvPr id="146" name="TextBox 77"/>
          <p:cNvSpPr txBox="1"/>
          <p:nvPr/>
        </p:nvSpPr>
        <p:spPr>
          <a:xfrm>
            <a:off x="21969974" y="21117702"/>
            <a:ext cx="3153150"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lvl1pPr>
          </a:lstStyle>
          <a:p>
            <a:r>
              <a:rPr dirty="0"/>
              <a:t>Figure </a:t>
            </a:r>
            <a:r>
              <a:rPr lang="en-US" dirty="0"/>
              <a:t>7</a:t>
            </a:r>
            <a:r>
              <a:rPr dirty="0"/>
              <a:t>: </a:t>
            </a:r>
            <a:r>
              <a:rPr lang="en-US" dirty="0"/>
              <a:t>Mounted</a:t>
            </a:r>
            <a:r>
              <a:rPr dirty="0"/>
              <a:t> Tree Core Sample</a:t>
            </a:r>
            <a:r>
              <a:rPr lang="en-US" dirty="0"/>
              <a:t>s</a:t>
            </a:r>
            <a:endParaRPr dirty="0"/>
          </a:p>
        </p:txBody>
      </p:sp>
      <p:pic>
        <p:nvPicPr>
          <p:cNvPr id="3" name="Picture 2" descr="A picture containing indoor, food, shelf, table&#10;&#10;Description automatically generated">
            <a:extLst>
              <a:ext uri="{FF2B5EF4-FFF2-40B4-BE49-F238E27FC236}">
                <a16:creationId xmlns:a16="http://schemas.microsoft.com/office/drawing/2014/main" id="{165FAB20-D012-4E94-9921-F27F7B3D712F}"/>
              </a:ext>
            </a:extLst>
          </p:cNvPr>
          <p:cNvPicPr>
            <a:picLocks/>
          </p:cNvPicPr>
          <p:nvPr/>
        </p:nvPicPr>
        <p:blipFill rotWithShape="1">
          <a:blip r:embed="rId15">
            <a:extLst>
              <a:ext uri="{28A0092B-C50C-407E-A947-70E740481C1C}">
                <a14:useLocalDpi xmlns:a14="http://schemas.microsoft.com/office/drawing/2010/main" val="0"/>
              </a:ext>
            </a:extLst>
          </a:blip>
          <a:srcRect l="3802" r="3059"/>
          <a:stretch/>
        </p:blipFill>
        <p:spPr>
          <a:xfrm>
            <a:off x="21969974" y="22079739"/>
            <a:ext cx="6858000" cy="5029200"/>
          </a:xfrm>
          <a:prstGeom prst="rect">
            <a:avLst/>
          </a:prstGeom>
        </p:spPr>
      </p:pic>
      <p:sp>
        <p:nvSpPr>
          <p:cNvPr id="55" name="TextBox 81">
            <a:extLst>
              <a:ext uri="{FF2B5EF4-FFF2-40B4-BE49-F238E27FC236}">
                <a16:creationId xmlns:a16="http://schemas.microsoft.com/office/drawing/2014/main" id="{F089BA55-08E2-4D2C-B479-C317215839D7}"/>
              </a:ext>
            </a:extLst>
          </p:cNvPr>
          <p:cNvSpPr txBox="1"/>
          <p:nvPr/>
        </p:nvSpPr>
        <p:spPr>
          <a:xfrm>
            <a:off x="21969974" y="26804819"/>
            <a:ext cx="3364019"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pPr algn="l"/>
            <a:r>
              <a:rPr dirty="0"/>
              <a:t>Figure </a:t>
            </a:r>
            <a:r>
              <a:rPr lang="en-US" dirty="0"/>
              <a:t>9</a:t>
            </a:r>
            <a:r>
              <a:rPr dirty="0"/>
              <a:t>: </a:t>
            </a:r>
            <a:r>
              <a:rPr lang="en-US" dirty="0"/>
              <a:t>Core and Cross-Section Storage</a:t>
            </a:r>
            <a:endParaRPr dirty="0"/>
          </a:p>
        </p:txBody>
      </p:sp>
      <p:sp>
        <p:nvSpPr>
          <p:cNvPr id="160" name="TextBox 73"/>
          <p:cNvSpPr txBox="1"/>
          <p:nvPr/>
        </p:nvSpPr>
        <p:spPr>
          <a:xfrm>
            <a:off x="2995525" y="25721455"/>
            <a:ext cx="4198418"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r>
              <a:rPr dirty="0"/>
              <a:t>Figure 3: Darling Run and </a:t>
            </a:r>
            <a:r>
              <a:rPr lang="en-US" dirty="0"/>
              <a:t>Pine</a:t>
            </a:r>
            <a:r>
              <a:rPr dirty="0"/>
              <a:t> Creek, Ansonia, PA</a:t>
            </a:r>
          </a:p>
        </p:txBody>
      </p:sp>
      <p:pic>
        <p:nvPicPr>
          <p:cNvPr id="54" name="Picture 53" descr="A screen shot of a computer&#10;&#10;Description automatically generated">
            <a:extLst>
              <a:ext uri="{FF2B5EF4-FFF2-40B4-BE49-F238E27FC236}">
                <a16:creationId xmlns:a16="http://schemas.microsoft.com/office/drawing/2014/main" id="{F30E3F06-1C78-4A54-A339-CE6FE4011435}"/>
              </a:ext>
            </a:extLst>
          </p:cNvPr>
          <p:cNvPicPr>
            <a:picLocks noChangeAspect="1"/>
          </p:cNvPicPr>
          <p:nvPr/>
        </p:nvPicPr>
        <p:blipFill rotWithShape="1">
          <a:blip r:embed="rId16"/>
          <a:srcRect l="2811" t="14531" b="26222"/>
          <a:stretch/>
        </p:blipFill>
        <p:spPr>
          <a:xfrm>
            <a:off x="15651898" y="27455416"/>
            <a:ext cx="12207239" cy="5231095"/>
          </a:xfrm>
          <a:prstGeom prst="rect">
            <a:avLst/>
          </a:prstGeom>
        </p:spPr>
      </p:pic>
      <p:pic>
        <p:nvPicPr>
          <p:cNvPr id="56" name="Content Placeholder 5">
            <a:extLst>
              <a:ext uri="{FF2B5EF4-FFF2-40B4-BE49-F238E27FC236}">
                <a16:creationId xmlns:a16="http://schemas.microsoft.com/office/drawing/2014/main" id="{BAAB68BC-0519-4AF1-962C-C1C8E1BAAFE0}"/>
              </a:ext>
            </a:extLst>
          </p:cNvPr>
          <p:cNvPicPr>
            <a:picLocks noChangeAspect="1"/>
          </p:cNvPicPr>
          <p:nvPr/>
        </p:nvPicPr>
        <p:blipFill>
          <a:blip r:embed="rId17"/>
          <a:stretch>
            <a:fillRect/>
          </a:stretch>
        </p:blipFill>
        <p:spPr>
          <a:xfrm>
            <a:off x="18165349" y="29555458"/>
            <a:ext cx="4478083" cy="2825016"/>
          </a:xfrm>
          <a:prstGeom prst="rect">
            <a:avLst/>
          </a:prstGeom>
        </p:spPr>
      </p:pic>
      <p:sp>
        <p:nvSpPr>
          <p:cNvPr id="57" name="TextBox 81">
            <a:extLst>
              <a:ext uri="{FF2B5EF4-FFF2-40B4-BE49-F238E27FC236}">
                <a16:creationId xmlns:a16="http://schemas.microsoft.com/office/drawing/2014/main" id="{F988FF0E-8A6B-4441-8837-A7BBBD0E318D}"/>
              </a:ext>
            </a:extLst>
          </p:cNvPr>
          <p:cNvSpPr txBox="1"/>
          <p:nvPr/>
        </p:nvSpPr>
        <p:spPr>
          <a:xfrm>
            <a:off x="15651898" y="32380473"/>
            <a:ext cx="4657407" cy="307777"/>
          </a:xfrm>
          <a:prstGeom prst="rect">
            <a:avLst/>
          </a:prstGeom>
          <a:solidFill>
            <a:schemeClr val="accent3">
              <a:lumOff val="44000"/>
            </a:schemeClr>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400" b="1"/>
            </a:lvl1pPr>
          </a:lstStyle>
          <a:p>
            <a:pPr algn="l"/>
            <a:r>
              <a:rPr dirty="0"/>
              <a:t>Figure </a:t>
            </a:r>
            <a:r>
              <a:rPr lang="en-US" dirty="0"/>
              <a:t>13</a:t>
            </a:r>
            <a:r>
              <a:rPr dirty="0"/>
              <a:t>: </a:t>
            </a:r>
            <a:r>
              <a:rPr lang="en-US" dirty="0"/>
              <a:t>Estimating Years to Pith on Slabbed Core Mount</a:t>
            </a:r>
            <a:endParaRPr dirty="0"/>
          </a:p>
        </p:txBody>
      </p:sp>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000000"/>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Times New Roman"/>
        <a:ea typeface="Times New Roman"/>
        <a:cs typeface="Times New Roman"/>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Times New Roman"/>
        <a:ea typeface="Times New Roman"/>
        <a:cs typeface="Times New Roman"/>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1004</TotalTime>
  <Words>1149</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Stocks, Lee</dc:creator>
  <cp:lastModifiedBy>Stocks, Lee</cp:lastModifiedBy>
  <cp:revision>42</cp:revision>
  <dcterms:modified xsi:type="dcterms:W3CDTF">2022-03-08T15:15:04Z</dcterms:modified>
</cp:coreProperties>
</file>