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sldIdLst>
    <p:sldId id="256" r:id="rId2"/>
  </p:sldIdLst>
  <p:sldSz cx="47548800" cy="38404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hinoor Begum" initials="KB" lastIdx="2" clrIdx="0">
    <p:extLst>
      <p:ext uri="{19B8F6BF-5375-455C-9EA6-DF929625EA0E}">
        <p15:presenceInfo xmlns:p15="http://schemas.microsoft.com/office/powerpoint/2012/main" userId="97fd0cde5f73acb3" providerId="Windows Live"/>
      </p:ext>
    </p:extLst>
  </p:cmAuthor>
  <p:cmAuthor id="2" name="Joshua Cheng" initials="JC" lastIdx="1" clrIdx="1">
    <p:extLst>
      <p:ext uri="{19B8F6BF-5375-455C-9EA6-DF929625EA0E}">
        <p15:presenceInfo xmlns:p15="http://schemas.microsoft.com/office/powerpoint/2012/main" userId="1041fcfaa5fe19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F38071"/>
    <a:srgbClr val="9B1E0D"/>
    <a:srgbClr val="F6FA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DDF21B-7F5F-4535-BB5D-2650DD6CDC1E}" v="6" dt="2022-02-18T10:31:01.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557" autoAdjust="0"/>
  </p:normalViewPr>
  <p:slideViewPr>
    <p:cSldViewPr snapToGrid="0">
      <p:cViewPr>
        <p:scale>
          <a:sx n="49" d="100"/>
          <a:sy n="49" d="100"/>
        </p:scale>
        <p:origin x="-144" y="-3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 Id="rId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98E7D-65BC-4C72-8FB5-B1DFE96A2D9A}" type="datetimeFigureOut">
              <a:rPr lang="en-US" smtClean="0"/>
              <a:t>3/21/2022</a:t>
            </a:fld>
            <a:endParaRPr lang="en-US"/>
          </a:p>
        </p:txBody>
      </p:sp>
      <p:sp>
        <p:nvSpPr>
          <p:cNvPr id="4" name="Slide Image Placeholder 3"/>
          <p:cNvSpPr>
            <a:spLocks noGrp="1" noRot="1" noChangeAspect="1"/>
          </p:cNvSpPr>
          <p:nvPr>
            <p:ph type="sldImg" idx="2"/>
          </p:nvPr>
        </p:nvSpPr>
        <p:spPr>
          <a:xfrm>
            <a:off x="1519238" y="1143000"/>
            <a:ext cx="38195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2C3DC-67F4-4B04-AEC7-F5B600582A38}" type="slidenum">
              <a:rPr lang="en-US" smtClean="0"/>
              <a:t>‹#›</a:t>
            </a:fld>
            <a:endParaRPr lang="en-US"/>
          </a:p>
        </p:txBody>
      </p:sp>
    </p:spTree>
    <p:extLst>
      <p:ext uri="{BB962C8B-B14F-4D97-AF65-F5344CB8AC3E}">
        <p14:creationId xmlns:p14="http://schemas.microsoft.com/office/powerpoint/2010/main" val="1444919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9238" y="1143000"/>
            <a:ext cx="38195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2C3DC-67F4-4B04-AEC7-F5B600582A38}" type="slidenum">
              <a:rPr lang="en-US" smtClean="0"/>
              <a:t>1</a:t>
            </a:fld>
            <a:endParaRPr lang="en-US"/>
          </a:p>
        </p:txBody>
      </p:sp>
    </p:spTree>
    <p:extLst>
      <p:ext uri="{BB962C8B-B14F-4D97-AF65-F5344CB8AC3E}">
        <p14:creationId xmlns:p14="http://schemas.microsoft.com/office/powerpoint/2010/main" val="3820325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66160" y="6285233"/>
            <a:ext cx="40416480" cy="13370560"/>
          </a:xfrm>
        </p:spPr>
        <p:txBody>
          <a:bodyPr anchor="b"/>
          <a:lstStyle>
            <a:lvl1pPr algn="ctr">
              <a:defRPr sz="31200"/>
            </a:lvl1pPr>
          </a:lstStyle>
          <a:p>
            <a:r>
              <a:rPr lang="en-US"/>
              <a:t>Click to edit Master title style</a:t>
            </a:r>
            <a:endParaRPr lang="en-US" dirty="0"/>
          </a:p>
        </p:txBody>
      </p:sp>
      <p:sp>
        <p:nvSpPr>
          <p:cNvPr id="3" name="Subtitle 2"/>
          <p:cNvSpPr>
            <a:spLocks noGrp="1"/>
          </p:cNvSpPr>
          <p:nvPr>
            <p:ph type="subTitle" idx="1"/>
          </p:nvPr>
        </p:nvSpPr>
        <p:spPr>
          <a:xfrm>
            <a:off x="5943600" y="20171413"/>
            <a:ext cx="35661600" cy="9272267"/>
          </a:xfrm>
        </p:spPr>
        <p:txBody>
          <a:bodyPr/>
          <a:lstStyle>
            <a:lvl1pPr marL="0" indent="0" algn="ctr">
              <a:buNone/>
              <a:defRPr sz="12480"/>
            </a:lvl1pPr>
            <a:lvl2pPr marL="2377440" indent="0" algn="ctr">
              <a:buNone/>
              <a:defRPr sz="10400"/>
            </a:lvl2pPr>
            <a:lvl3pPr marL="4754880" indent="0" algn="ctr">
              <a:buNone/>
              <a:defRPr sz="9360"/>
            </a:lvl3pPr>
            <a:lvl4pPr marL="7132320" indent="0" algn="ctr">
              <a:buNone/>
              <a:defRPr sz="8320"/>
            </a:lvl4pPr>
            <a:lvl5pPr marL="9509760" indent="0" algn="ctr">
              <a:buNone/>
              <a:defRPr sz="8320"/>
            </a:lvl5pPr>
            <a:lvl6pPr marL="11887200" indent="0" algn="ctr">
              <a:buNone/>
              <a:defRPr sz="8320"/>
            </a:lvl6pPr>
            <a:lvl7pPr marL="14264640" indent="0" algn="ctr">
              <a:buNone/>
              <a:defRPr sz="8320"/>
            </a:lvl7pPr>
            <a:lvl8pPr marL="16642080" indent="0" algn="ctr">
              <a:buNone/>
              <a:defRPr sz="8320"/>
            </a:lvl8pPr>
            <a:lvl9pPr marL="19019520" indent="0" algn="ctr">
              <a:buNone/>
              <a:defRPr sz="83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CD9FF1-2C95-42F2-8377-C79320860A6D}"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2993937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CD9FF1-2C95-42F2-8377-C79320860A6D}"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134451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027113" y="2044700"/>
            <a:ext cx="1025271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268983" y="2044700"/>
            <a:ext cx="3016377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CD9FF1-2C95-42F2-8377-C79320860A6D}"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114519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CD9FF1-2C95-42F2-8377-C79320860A6D}"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219755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4218" y="9574541"/>
            <a:ext cx="41010840" cy="15975327"/>
          </a:xfrm>
        </p:spPr>
        <p:txBody>
          <a:bodyPr anchor="b"/>
          <a:lstStyle>
            <a:lvl1pPr>
              <a:defRPr sz="31200"/>
            </a:lvl1pPr>
          </a:lstStyle>
          <a:p>
            <a:r>
              <a:rPr lang="en-US"/>
              <a:t>Click to edit Master title style</a:t>
            </a:r>
            <a:endParaRPr lang="en-US" dirty="0"/>
          </a:p>
        </p:txBody>
      </p:sp>
      <p:sp>
        <p:nvSpPr>
          <p:cNvPr id="3" name="Text Placeholder 2"/>
          <p:cNvSpPr>
            <a:spLocks noGrp="1"/>
          </p:cNvSpPr>
          <p:nvPr>
            <p:ph type="body" idx="1"/>
          </p:nvPr>
        </p:nvSpPr>
        <p:spPr>
          <a:xfrm>
            <a:off x="3244218" y="25701001"/>
            <a:ext cx="41010840" cy="8401047"/>
          </a:xfrm>
        </p:spPr>
        <p:txBody>
          <a:bodyPr/>
          <a:lstStyle>
            <a:lvl1pPr marL="0" indent="0">
              <a:buNone/>
              <a:defRPr sz="12480">
                <a:solidFill>
                  <a:schemeClr val="tx1"/>
                </a:solidFill>
              </a:defRPr>
            </a:lvl1pPr>
            <a:lvl2pPr marL="2377440" indent="0">
              <a:buNone/>
              <a:defRPr sz="10400">
                <a:solidFill>
                  <a:schemeClr val="tx1">
                    <a:tint val="75000"/>
                  </a:schemeClr>
                </a:solidFill>
              </a:defRPr>
            </a:lvl2pPr>
            <a:lvl3pPr marL="4754880" indent="0">
              <a:buNone/>
              <a:defRPr sz="9360">
                <a:solidFill>
                  <a:schemeClr val="tx1">
                    <a:tint val="75000"/>
                  </a:schemeClr>
                </a:solidFill>
              </a:defRPr>
            </a:lvl3pPr>
            <a:lvl4pPr marL="7132320" indent="0">
              <a:buNone/>
              <a:defRPr sz="8320">
                <a:solidFill>
                  <a:schemeClr val="tx1">
                    <a:tint val="75000"/>
                  </a:schemeClr>
                </a:solidFill>
              </a:defRPr>
            </a:lvl4pPr>
            <a:lvl5pPr marL="9509760" indent="0">
              <a:buNone/>
              <a:defRPr sz="8320">
                <a:solidFill>
                  <a:schemeClr val="tx1">
                    <a:tint val="75000"/>
                  </a:schemeClr>
                </a:solidFill>
              </a:defRPr>
            </a:lvl5pPr>
            <a:lvl6pPr marL="11887200" indent="0">
              <a:buNone/>
              <a:defRPr sz="8320">
                <a:solidFill>
                  <a:schemeClr val="tx1">
                    <a:tint val="75000"/>
                  </a:schemeClr>
                </a:solidFill>
              </a:defRPr>
            </a:lvl6pPr>
            <a:lvl7pPr marL="14264640" indent="0">
              <a:buNone/>
              <a:defRPr sz="8320">
                <a:solidFill>
                  <a:schemeClr val="tx1">
                    <a:tint val="75000"/>
                  </a:schemeClr>
                </a:solidFill>
              </a:defRPr>
            </a:lvl7pPr>
            <a:lvl8pPr marL="16642080" indent="0">
              <a:buNone/>
              <a:defRPr sz="8320">
                <a:solidFill>
                  <a:schemeClr val="tx1">
                    <a:tint val="75000"/>
                  </a:schemeClr>
                </a:solidFill>
              </a:defRPr>
            </a:lvl8pPr>
            <a:lvl9pPr marL="19019520" indent="0">
              <a:buNone/>
              <a:defRPr sz="83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CD9FF1-2C95-42F2-8377-C79320860A6D}"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105112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268980" y="10223500"/>
            <a:ext cx="2020824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071580" y="10223500"/>
            <a:ext cx="2020824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CD9FF1-2C95-42F2-8377-C79320860A6D}"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237363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75173" y="2044708"/>
            <a:ext cx="4101084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275178" y="9414513"/>
            <a:ext cx="20115368" cy="4613907"/>
          </a:xfrm>
        </p:spPr>
        <p:txBody>
          <a:bodyPr anchor="b"/>
          <a:lstStyle>
            <a:lvl1pPr marL="0" indent="0">
              <a:buNone/>
              <a:defRPr sz="12480" b="1"/>
            </a:lvl1pPr>
            <a:lvl2pPr marL="2377440" indent="0">
              <a:buNone/>
              <a:defRPr sz="10400" b="1"/>
            </a:lvl2pPr>
            <a:lvl3pPr marL="4754880" indent="0">
              <a:buNone/>
              <a:defRPr sz="9360" b="1"/>
            </a:lvl3pPr>
            <a:lvl4pPr marL="7132320" indent="0">
              <a:buNone/>
              <a:defRPr sz="8320" b="1"/>
            </a:lvl4pPr>
            <a:lvl5pPr marL="9509760" indent="0">
              <a:buNone/>
              <a:defRPr sz="8320" b="1"/>
            </a:lvl5pPr>
            <a:lvl6pPr marL="11887200" indent="0">
              <a:buNone/>
              <a:defRPr sz="8320" b="1"/>
            </a:lvl6pPr>
            <a:lvl7pPr marL="14264640" indent="0">
              <a:buNone/>
              <a:defRPr sz="8320" b="1"/>
            </a:lvl7pPr>
            <a:lvl8pPr marL="16642080" indent="0">
              <a:buNone/>
              <a:defRPr sz="8320" b="1"/>
            </a:lvl8pPr>
            <a:lvl9pPr marL="19019520" indent="0">
              <a:buNone/>
              <a:defRPr sz="8320" b="1"/>
            </a:lvl9pPr>
          </a:lstStyle>
          <a:p>
            <a:pPr lvl="0"/>
            <a:r>
              <a:rPr lang="en-US"/>
              <a:t>Edit Master text styles</a:t>
            </a:r>
          </a:p>
        </p:txBody>
      </p:sp>
      <p:sp>
        <p:nvSpPr>
          <p:cNvPr id="4" name="Content Placeholder 3"/>
          <p:cNvSpPr>
            <a:spLocks noGrp="1"/>
          </p:cNvSpPr>
          <p:nvPr>
            <p:ph sz="half" idx="2"/>
          </p:nvPr>
        </p:nvSpPr>
        <p:spPr>
          <a:xfrm>
            <a:off x="3275178" y="14028420"/>
            <a:ext cx="20115368"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071583" y="9414513"/>
            <a:ext cx="20214433" cy="4613907"/>
          </a:xfrm>
        </p:spPr>
        <p:txBody>
          <a:bodyPr anchor="b"/>
          <a:lstStyle>
            <a:lvl1pPr marL="0" indent="0">
              <a:buNone/>
              <a:defRPr sz="12480" b="1"/>
            </a:lvl1pPr>
            <a:lvl2pPr marL="2377440" indent="0">
              <a:buNone/>
              <a:defRPr sz="10400" b="1"/>
            </a:lvl2pPr>
            <a:lvl3pPr marL="4754880" indent="0">
              <a:buNone/>
              <a:defRPr sz="9360" b="1"/>
            </a:lvl3pPr>
            <a:lvl4pPr marL="7132320" indent="0">
              <a:buNone/>
              <a:defRPr sz="8320" b="1"/>
            </a:lvl4pPr>
            <a:lvl5pPr marL="9509760" indent="0">
              <a:buNone/>
              <a:defRPr sz="8320" b="1"/>
            </a:lvl5pPr>
            <a:lvl6pPr marL="11887200" indent="0">
              <a:buNone/>
              <a:defRPr sz="8320" b="1"/>
            </a:lvl6pPr>
            <a:lvl7pPr marL="14264640" indent="0">
              <a:buNone/>
              <a:defRPr sz="8320" b="1"/>
            </a:lvl7pPr>
            <a:lvl8pPr marL="16642080" indent="0">
              <a:buNone/>
              <a:defRPr sz="8320" b="1"/>
            </a:lvl8pPr>
            <a:lvl9pPr marL="19019520" indent="0">
              <a:buNone/>
              <a:defRPr sz="8320" b="1"/>
            </a:lvl9pPr>
          </a:lstStyle>
          <a:p>
            <a:pPr lvl="0"/>
            <a:r>
              <a:rPr lang="en-US"/>
              <a:t>Edit Master text styles</a:t>
            </a:r>
          </a:p>
        </p:txBody>
      </p:sp>
      <p:sp>
        <p:nvSpPr>
          <p:cNvPr id="6" name="Content Placeholder 5"/>
          <p:cNvSpPr>
            <a:spLocks noGrp="1"/>
          </p:cNvSpPr>
          <p:nvPr>
            <p:ph sz="quarter" idx="4"/>
          </p:nvPr>
        </p:nvSpPr>
        <p:spPr>
          <a:xfrm>
            <a:off x="24071583" y="14028420"/>
            <a:ext cx="20214433"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CD9FF1-2C95-42F2-8377-C79320860A6D}"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272250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CD9FF1-2C95-42F2-8377-C79320860A6D}"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2113326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CD9FF1-2C95-42F2-8377-C79320860A6D}"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64696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75173" y="2560320"/>
            <a:ext cx="15335726" cy="8961120"/>
          </a:xfrm>
        </p:spPr>
        <p:txBody>
          <a:bodyPr anchor="b"/>
          <a:lstStyle>
            <a:lvl1pPr>
              <a:defRPr sz="16640"/>
            </a:lvl1pPr>
          </a:lstStyle>
          <a:p>
            <a:r>
              <a:rPr lang="en-US"/>
              <a:t>Click to edit Master title style</a:t>
            </a:r>
            <a:endParaRPr lang="en-US" dirty="0"/>
          </a:p>
        </p:txBody>
      </p:sp>
      <p:sp>
        <p:nvSpPr>
          <p:cNvPr id="3" name="Content Placeholder 2"/>
          <p:cNvSpPr>
            <a:spLocks noGrp="1"/>
          </p:cNvSpPr>
          <p:nvPr>
            <p:ph idx="1"/>
          </p:nvPr>
        </p:nvSpPr>
        <p:spPr>
          <a:xfrm>
            <a:off x="20214433" y="5529588"/>
            <a:ext cx="24071580" cy="27292300"/>
          </a:xfrm>
        </p:spPr>
        <p:txBody>
          <a:bodyPr/>
          <a:lstStyle>
            <a:lvl1pPr>
              <a:defRPr sz="16640"/>
            </a:lvl1pPr>
            <a:lvl2pPr>
              <a:defRPr sz="14560"/>
            </a:lvl2pPr>
            <a:lvl3pPr>
              <a:defRPr sz="12480"/>
            </a:lvl3pPr>
            <a:lvl4pPr>
              <a:defRPr sz="10400"/>
            </a:lvl4pPr>
            <a:lvl5pPr>
              <a:defRPr sz="10400"/>
            </a:lvl5pPr>
            <a:lvl6pPr>
              <a:defRPr sz="10400"/>
            </a:lvl6pPr>
            <a:lvl7pPr>
              <a:defRPr sz="10400"/>
            </a:lvl7pPr>
            <a:lvl8pPr>
              <a:defRPr sz="10400"/>
            </a:lvl8pPr>
            <a:lvl9pPr>
              <a:defRPr sz="10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275173" y="11521440"/>
            <a:ext cx="15335726" cy="21344893"/>
          </a:xfrm>
        </p:spPr>
        <p:txBody>
          <a:bodyPr/>
          <a:lstStyle>
            <a:lvl1pPr marL="0" indent="0">
              <a:buNone/>
              <a:defRPr sz="8320"/>
            </a:lvl1pPr>
            <a:lvl2pPr marL="2377440" indent="0">
              <a:buNone/>
              <a:defRPr sz="7280"/>
            </a:lvl2pPr>
            <a:lvl3pPr marL="4754880" indent="0">
              <a:buNone/>
              <a:defRPr sz="6240"/>
            </a:lvl3pPr>
            <a:lvl4pPr marL="7132320" indent="0">
              <a:buNone/>
              <a:defRPr sz="5200"/>
            </a:lvl4pPr>
            <a:lvl5pPr marL="9509760" indent="0">
              <a:buNone/>
              <a:defRPr sz="5200"/>
            </a:lvl5pPr>
            <a:lvl6pPr marL="11887200" indent="0">
              <a:buNone/>
              <a:defRPr sz="5200"/>
            </a:lvl6pPr>
            <a:lvl7pPr marL="14264640" indent="0">
              <a:buNone/>
              <a:defRPr sz="5200"/>
            </a:lvl7pPr>
            <a:lvl8pPr marL="16642080" indent="0">
              <a:buNone/>
              <a:defRPr sz="5200"/>
            </a:lvl8pPr>
            <a:lvl9pPr marL="19019520" indent="0">
              <a:buNone/>
              <a:defRPr sz="5200"/>
            </a:lvl9pPr>
          </a:lstStyle>
          <a:p>
            <a:pPr lvl="0"/>
            <a:r>
              <a:rPr lang="en-US"/>
              <a:t>Edit Master text styles</a:t>
            </a:r>
          </a:p>
        </p:txBody>
      </p:sp>
      <p:sp>
        <p:nvSpPr>
          <p:cNvPr id="5" name="Date Placeholder 4"/>
          <p:cNvSpPr>
            <a:spLocks noGrp="1"/>
          </p:cNvSpPr>
          <p:nvPr>
            <p:ph type="dt" sz="half" idx="10"/>
          </p:nvPr>
        </p:nvSpPr>
        <p:spPr/>
        <p:txBody>
          <a:bodyPr/>
          <a:lstStyle/>
          <a:p>
            <a:fld id="{CFCD9FF1-2C95-42F2-8377-C79320860A6D}"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1924588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75173" y="2560320"/>
            <a:ext cx="15335726" cy="8961120"/>
          </a:xfrm>
        </p:spPr>
        <p:txBody>
          <a:bodyPr anchor="b"/>
          <a:lstStyle>
            <a:lvl1pPr>
              <a:defRPr sz="1664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214433" y="5529588"/>
            <a:ext cx="24071580" cy="27292300"/>
          </a:xfrm>
        </p:spPr>
        <p:txBody>
          <a:bodyPr anchor="t"/>
          <a:lstStyle>
            <a:lvl1pPr marL="0" indent="0">
              <a:buNone/>
              <a:defRPr sz="16640"/>
            </a:lvl1pPr>
            <a:lvl2pPr marL="2377440" indent="0">
              <a:buNone/>
              <a:defRPr sz="14560"/>
            </a:lvl2pPr>
            <a:lvl3pPr marL="4754880" indent="0">
              <a:buNone/>
              <a:defRPr sz="12480"/>
            </a:lvl3pPr>
            <a:lvl4pPr marL="7132320" indent="0">
              <a:buNone/>
              <a:defRPr sz="10400"/>
            </a:lvl4pPr>
            <a:lvl5pPr marL="9509760" indent="0">
              <a:buNone/>
              <a:defRPr sz="10400"/>
            </a:lvl5pPr>
            <a:lvl6pPr marL="11887200" indent="0">
              <a:buNone/>
              <a:defRPr sz="10400"/>
            </a:lvl6pPr>
            <a:lvl7pPr marL="14264640" indent="0">
              <a:buNone/>
              <a:defRPr sz="10400"/>
            </a:lvl7pPr>
            <a:lvl8pPr marL="16642080" indent="0">
              <a:buNone/>
              <a:defRPr sz="10400"/>
            </a:lvl8pPr>
            <a:lvl9pPr marL="19019520" indent="0">
              <a:buNone/>
              <a:defRPr sz="10400"/>
            </a:lvl9pPr>
          </a:lstStyle>
          <a:p>
            <a:r>
              <a:rPr lang="en-US"/>
              <a:t>Click icon to add picture</a:t>
            </a:r>
            <a:endParaRPr lang="en-US" dirty="0"/>
          </a:p>
        </p:txBody>
      </p:sp>
      <p:sp>
        <p:nvSpPr>
          <p:cNvPr id="4" name="Text Placeholder 3"/>
          <p:cNvSpPr>
            <a:spLocks noGrp="1"/>
          </p:cNvSpPr>
          <p:nvPr>
            <p:ph type="body" sz="half" idx="2"/>
          </p:nvPr>
        </p:nvSpPr>
        <p:spPr>
          <a:xfrm>
            <a:off x="3275173" y="11521440"/>
            <a:ext cx="15335726" cy="21344893"/>
          </a:xfrm>
        </p:spPr>
        <p:txBody>
          <a:bodyPr/>
          <a:lstStyle>
            <a:lvl1pPr marL="0" indent="0">
              <a:buNone/>
              <a:defRPr sz="8320"/>
            </a:lvl1pPr>
            <a:lvl2pPr marL="2377440" indent="0">
              <a:buNone/>
              <a:defRPr sz="7280"/>
            </a:lvl2pPr>
            <a:lvl3pPr marL="4754880" indent="0">
              <a:buNone/>
              <a:defRPr sz="6240"/>
            </a:lvl3pPr>
            <a:lvl4pPr marL="7132320" indent="0">
              <a:buNone/>
              <a:defRPr sz="5200"/>
            </a:lvl4pPr>
            <a:lvl5pPr marL="9509760" indent="0">
              <a:buNone/>
              <a:defRPr sz="5200"/>
            </a:lvl5pPr>
            <a:lvl6pPr marL="11887200" indent="0">
              <a:buNone/>
              <a:defRPr sz="5200"/>
            </a:lvl6pPr>
            <a:lvl7pPr marL="14264640" indent="0">
              <a:buNone/>
              <a:defRPr sz="5200"/>
            </a:lvl7pPr>
            <a:lvl8pPr marL="16642080" indent="0">
              <a:buNone/>
              <a:defRPr sz="5200"/>
            </a:lvl8pPr>
            <a:lvl9pPr marL="19019520" indent="0">
              <a:buNone/>
              <a:defRPr sz="5200"/>
            </a:lvl9pPr>
          </a:lstStyle>
          <a:p>
            <a:pPr lvl="0"/>
            <a:r>
              <a:rPr lang="en-US"/>
              <a:t>Edit Master text styles</a:t>
            </a:r>
          </a:p>
        </p:txBody>
      </p:sp>
      <p:sp>
        <p:nvSpPr>
          <p:cNvPr id="5" name="Date Placeholder 4"/>
          <p:cNvSpPr>
            <a:spLocks noGrp="1"/>
          </p:cNvSpPr>
          <p:nvPr>
            <p:ph type="dt" sz="half" idx="10"/>
          </p:nvPr>
        </p:nvSpPr>
        <p:spPr/>
        <p:txBody>
          <a:bodyPr/>
          <a:lstStyle/>
          <a:p>
            <a:fld id="{CFCD9FF1-2C95-42F2-8377-C79320860A6D}"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539F8-39A7-423B-849D-A97BC8447C25}" type="slidenum">
              <a:rPr lang="en-US" smtClean="0"/>
              <a:t>‹#›</a:t>
            </a:fld>
            <a:endParaRPr lang="en-US"/>
          </a:p>
        </p:txBody>
      </p:sp>
    </p:spTree>
    <p:extLst>
      <p:ext uri="{BB962C8B-B14F-4D97-AF65-F5344CB8AC3E}">
        <p14:creationId xmlns:p14="http://schemas.microsoft.com/office/powerpoint/2010/main" val="2694562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68980" y="2044708"/>
            <a:ext cx="4101084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68980" y="10223500"/>
            <a:ext cx="4101084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68980" y="35595568"/>
            <a:ext cx="10698480" cy="2044700"/>
          </a:xfrm>
          <a:prstGeom prst="rect">
            <a:avLst/>
          </a:prstGeom>
        </p:spPr>
        <p:txBody>
          <a:bodyPr vert="horz" lIns="91440" tIns="45720" rIns="91440" bIns="45720" rtlCol="0" anchor="ctr"/>
          <a:lstStyle>
            <a:lvl1pPr algn="l">
              <a:defRPr sz="6240">
                <a:solidFill>
                  <a:schemeClr val="tx1">
                    <a:tint val="75000"/>
                  </a:schemeClr>
                </a:solidFill>
              </a:defRPr>
            </a:lvl1pPr>
          </a:lstStyle>
          <a:p>
            <a:fld id="{CFCD9FF1-2C95-42F2-8377-C79320860A6D}" type="datetimeFigureOut">
              <a:rPr lang="en-US" smtClean="0"/>
              <a:t>3/21/2022</a:t>
            </a:fld>
            <a:endParaRPr lang="en-US"/>
          </a:p>
        </p:txBody>
      </p:sp>
      <p:sp>
        <p:nvSpPr>
          <p:cNvPr id="5" name="Footer Placeholder 4"/>
          <p:cNvSpPr>
            <a:spLocks noGrp="1"/>
          </p:cNvSpPr>
          <p:nvPr>
            <p:ph type="ftr" sz="quarter" idx="3"/>
          </p:nvPr>
        </p:nvSpPr>
        <p:spPr>
          <a:xfrm>
            <a:off x="15750540" y="35595568"/>
            <a:ext cx="16047720" cy="2044700"/>
          </a:xfrm>
          <a:prstGeom prst="rect">
            <a:avLst/>
          </a:prstGeom>
        </p:spPr>
        <p:txBody>
          <a:bodyPr vert="horz" lIns="91440" tIns="45720" rIns="91440" bIns="45720" rtlCol="0" anchor="ctr"/>
          <a:lstStyle>
            <a:lvl1pPr algn="ctr">
              <a:defRPr sz="62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3581340" y="35595568"/>
            <a:ext cx="10698480" cy="2044700"/>
          </a:xfrm>
          <a:prstGeom prst="rect">
            <a:avLst/>
          </a:prstGeom>
        </p:spPr>
        <p:txBody>
          <a:bodyPr vert="horz" lIns="91440" tIns="45720" rIns="91440" bIns="45720" rtlCol="0" anchor="ctr"/>
          <a:lstStyle>
            <a:lvl1pPr algn="r">
              <a:defRPr sz="6240">
                <a:solidFill>
                  <a:schemeClr val="tx1">
                    <a:tint val="75000"/>
                  </a:schemeClr>
                </a:solidFill>
              </a:defRPr>
            </a:lvl1pPr>
          </a:lstStyle>
          <a:p>
            <a:fld id="{5C3539F8-39A7-423B-849D-A97BC8447C25}" type="slidenum">
              <a:rPr lang="en-US" smtClean="0"/>
              <a:t>‹#›</a:t>
            </a:fld>
            <a:endParaRPr lang="en-US"/>
          </a:p>
        </p:txBody>
      </p:sp>
    </p:spTree>
    <p:extLst>
      <p:ext uri="{BB962C8B-B14F-4D97-AF65-F5344CB8AC3E}">
        <p14:creationId xmlns:p14="http://schemas.microsoft.com/office/powerpoint/2010/main" val="9571847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754880" rtl="0" eaLnBrk="1" latinLnBrk="0" hangingPunct="1">
        <a:lnSpc>
          <a:spcPct val="90000"/>
        </a:lnSpc>
        <a:spcBef>
          <a:spcPct val="0"/>
        </a:spcBef>
        <a:buNone/>
        <a:defRPr sz="22880" kern="1200">
          <a:solidFill>
            <a:schemeClr val="tx1"/>
          </a:solidFill>
          <a:latin typeface="+mj-lt"/>
          <a:ea typeface="+mj-ea"/>
          <a:cs typeface="+mj-cs"/>
        </a:defRPr>
      </a:lvl1pPr>
    </p:titleStyle>
    <p:bodyStyle>
      <a:lvl1pPr marL="1188720" indent="-1188720" algn="l" defTabSz="4754880" rtl="0" eaLnBrk="1" latinLnBrk="0" hangingPunct="1">
        <a:lnSpc>
          <a:spcPct val="90000"/>
        </a:lnSpc>
        <a:spcBef>
          <a:spcPts val="5200"/>
        </a:spcBef>
        <a:buFont typeface="Arial" panose="020B0604020202020204" pitchFamily="34" charset="0"/>
        <a:buChar char="•"/>
        <a:defRPr sz="14560" kern="1200">
          <a:solidFill>
            <a:schemeClr val="tx1"/>
          </a:solidFill>
          <a:latin typeface="+mn-lt"/>
          <a:ea typeface="+mn-ea"/>
          <a:cs typeface="+mn-cs"/>
        </a:defRPr>
      </a:lvl1pPr>
      <a:lvl2pPr marL="3566160" indent="-1188720" algn="l" defTabSz="4754880" rtl="0" eaLnBrk="1" latinLnBrk="0" hangingPunct="1">
        <a:lnSpc>
          <a:spcPct val="90000"/>
        </a:lnSpc>
        <a:spcBef>
          <a:spcPts val="2600"/>
        </a:spcBef>
        <a:buFont typeface="Arial" panose="020B0604020202020204" pitchFamily="34" charset="0"/>
        <a:buChar char="•"/>
        <a:defRPr sz="12480" kern="1200">
          <a:solidFill>
            <a:schemeClr val="tx1"/>
          </a:solidFill>
          <a:latin typeface="+mn-lt"/>
          <a:ea typeface="+mn-ea"/>
          <a:cs typeface="+mn-cs"/>
        </a:defRPr>
      </a:lvl2pPr>
      <a:lvl3pPr marL="5943600" indent="-1188720" algn="l" defTabSz="4754880" rtl="0" eaLnBrk="1" latinLnBrk="0" hangingPunct="1">
        <a:lnSpc>
          <a:spcPct val="90000"/>
        </a:lnSpc>
        <a:spcBef>
          <a:spcPts val="2600"/>
        </a:spcBef>
        <a:buFont typeface="Arial" panose="020B0604020202020204" pitchFamily="34" charset="0"/>
        <a:buChar char="•"/>
        <a:defRPr sz="10400" kern="1200">
          <a:solidFill>
            <a:schemeClr val="tx1"/>
          </a:solidFill>
          <a:latin typeface="+mn-lt"/>
          <a:ea typeface="+mn-ea"/>
          <a:cs typeface="+mn-cs"/>
        </a:defRPr>
      </a:lvl3pPr>
      <a:lvl4pPr marL="8321040" indent="-1188720" algn="l" defTabSz="4754880" rtl="0" eaLnBrk="1" latinLnBrk="0" hangingPunct="1">
        <a:lnSpc>
          <a:spcPct val="90000"/>
        </a:lnSpc>
        <a:spcBef>
          <a:spcPts val="2600"/>
        </a:spcBef>
        <a:buFont typeface="Arial" panose="020B0604020202020204" pitchFamily="34" charset="0"/>
        <a:buChar char="•"/>
        <a:defRPr sz="9360" kern="1200">
          <a:solidFill>
            <a:schemeClr val="tx1"/>
          </a:solidFill>
          <a:latin typeface="+mn-lt"/>
          <a:ea typeface="+mn-ea"/>
          <a:cs typeface="+mn-cs"/>
        </a:defRPr>
      </a:lvl4pPr>
      <a:lvl5pPr marL="10698480" indent="-1188720" algn="l" defTabSz="4754880" rtl="0" eaLnBrk="1" latinLnBrk="0" hangingPunct="1">
        <a:lnSpc>
          <a:spcPct val="90000"/>
        </a:lnSpc>
        <a:spcBef>
          <a:spcPts val="2600"/>
        </a:spcBef>
        <a:buFont typeface="Arial" panose="020B0604020202020204" pitchFamily="34" charset="0"/>
        <a:buChar char="•"/>
        <a:defRPr sz="9360" kern="1200">
          <a:solidFill>
            <a:schemeClr val="tx1"/>
          </a:solidFill>
          <a:latin typeface="+mn-lt"/>
          <a:ea typeface="+mn-ea"/>
          <a:cs typeface="+mn-cs"/>
        </a:defRPr>
      </a:lvl5pPr>
      <a:lvl6pPr marL="13075920" indent="-1188720" algn="l" defTabSz="4754880" rtl="0" eaLnBrk="1" latinLnBrk="0" hangingPunct="1">
        <a:lnSpc>
          <a:spcPct val="90000"/>
        </a:lnSpc>
        <a:spcBef>
          <a:spcPts val="2600"/>
        </a:spcBef>
        <a:buFont typeface="Arial" panose="020B0604020202020204" pitchFamily="34" charset="0"/>
        <a:buChar char="•"/>
        <a:defRPr sz="9360" kern="1200">
          <a:solidFill>
            <a:schemeClr val="tx1"/>
          </a:solidFill>
          <a:latin typeface="+mn-lt"/>
          <a:ea typeface="+mn-ea"/>
          <a:cs typeface="+mn-cs"/>
        </a:defRPr>
      </a:lvl6pPr>
      <a:lvl7pPr marL="15453360" indent="-1188720" algn="l" defTabSz="4754880" rtl="0" eaLnBrk="1" latinLnBrk="0" hangingPunct="1">
        <a:lnSpc>
          <a:spcPct val="90000"/>
        </a:lnSpc>
        <a:spcBef>
          <a:spcPts val="2600"/>
        </a:spcBef>
        <a:buFont typeface="Arial" panose="020B0604020202020204" pitchFamily="34" charset="0"/>
        <a:buChar char="•"/>
        <a:defRPr sz="9360" kern="1200">
          <a:solidFill>
            <a:schemeClr val="tx1"/>
          </a:solidFill>
          <a:latin typeface="+mn-lt"/>
          <a:ea typeface="+mn-ea"/>
          <a:cs typeface="+mn-cs"/>
        </a:defRPr>
      </a:lvl7pPr>
      <a:lvl8pPr marL="17830800" indent="-1188720" algn="l" defTabSz="4754880" rtl="0" eaLnBrk="1" latinLnBrk="0" hangingPunct="1">
        <a:lnSpc>
          <a:spcPct val="90000"/>
        </a:lnSpc>
        <a:spcBef>
          <a:spcPts val="2600"/>
        </a:spcBef>
        <a:buFont typeface="Arial" panose="020B0604020202020204" pitchFamily="34" charset="0"/>
        <a:buChar char="•"/>
        <a:defRPr sz="9360" kern="1200">
          <a:solidFill>
            <a:schemeClr val="tx1"/>
          </a:solidFill>
          <a:latin typeface="+mn-lt"/>
          <a:ea typeface="+mn-ea"/>
          <a:cs typeface="+mn-cs"/>
        </a:defRPr>
      </a:lvl8pPr>
      <a:lvl9pPr marL="20208240" indent="-1188720" algn="l" defTabSz="4754880" rtl="0" eaLnBrk="1" latinLnBrk="0" hangingPunct="1">
        <a:lnSpc>
          <a:spcPct val="90000"/>
        </a:lnSpc>
        <a:spcBef>
          <a:spcPts val="2600"/>
        </a:spcBef>
        <a:buFont typeface="Arial" panose="020B0604020202020204" pitchFamily="34" charset="0"/>
        <a:buChar char="•"/>
        <a:defRPr sz="9360" kern="1200">
          <a:solidFill>
            <a:schemeClr val="tx1"/>
          </a:solidFill>
          <a:latin typeface="+mn-lt"/>
          <a:ea typeface="+mn-ea"/>
          <a:cs typeface="+mn-cs"/>
        </a:defRPr>
      </a:lvl9pPr>
    </p:bodyStyle>
    <p:otherStyle>
      <a:defPPr>
        <a:defRPr lang="en-US"/>
      </a:defPPr>
      <a:lvl1pPr marL="0" algn="l" defTabSz="4754880" rtl="0" eaLnBrk="1" latinLnBrk="0" hangingPunct="1">
        <a:defRPr sz="9360" kern="1200">
          <a:solidFill>
            <a:schemeClr val="tx1"/>
          </a:solidFill>
          <a:latin typeface="+mn-lt"/>
          <a:ea typeface="+mn-ea"/>
          <a:cs typeface="+mn-cs"/>
        </a:defRPr>
      </a:lvl1pPr>
      <a:lvl2pPr marL="2377440" algn="l" defTabSz="4754880" rtl="0" eaLnBrk="1" latinLnBrk="0" hangingPunct="1">
        <a:defRPr sz="9360" kern="1200">
          <a:solidFill>
            <a:schemeClr val="tx1"/>
          </a:solidFill>
          <a:latin typeface="+mn-lt"/>
          <a:ea typeface="+mn-ea"/>
          <a:cs typeface="+mn-cs"/>
        </a:defRPr>
      </a:lvl2pPr>
      <a:lvl3pPr marL="4754880" algn="l" defTabSz="4754880" rtl="0" eaLnBrk="1" latinLnBrk="0" hangingPunct="1">
        <a:defRPr sz="9360" kern="1200">
          <a:solidFill>
            <a:schemeClr val="tx1"/>
          </a:solidFill>
          <a:latin typeface="+mn-lt"/>
          <a:ea typeface="+mn-ea"/>
          <a:cs typeface="+mn-cs"/>
        </a:defRPr>
      </a:lvl3pPr>
      <a:lvl4pPr marL="7132320" algn="l" defTabSz="4754880" rtl="0" eaLnBrk="1" latinLnBrk="0" hangingPunct="1">
        <a:defRPr sz="9360" kern="1200">
          <a:solidFill>
            <a:schemeClr val="tx1"/>
          </a:solidFill>
          <a:latin typeface="+mn-lt"/>
          <a:ea typeface="+mn-ea"/>
          <a:cs typeface="+mn-cs"/>
        </a:defRPr>
      </a:lvl4pPr>
      <a:lvl5pPr marL="9509760" algn="l" defTabSz="4754880" rtl="0" eaLnBrk="1" latinLnBrk="0" hangingPunct="1">
        <a:defRPr sz="9360" kern="1200">
          <a:solidFill>
            <a:schemeClr val="tx1"/>
          </a:solidFill>
          <a:latin typeface="+mn-lt"/>
          <a:ea typeface="+mn-ea"/>
          <a:cs typeface="+mn-cs"/>
        </a:defRPr>
      </a:lvl5pPr>
      <a:lvl6pPr marL="11887200" algn="l" defTabSz="4754880" rtl="0" eaLnBrk="1" latinLnBrk="0" hangingPunct="1">
        <a:defRPr sz="9360" kern="1200">
          <a:solidFill>
            <a:schemeClr val="tx1"/>
          </a:solidFill>
          <a:latin typeface="+mn-lt"/>
          <a:ea typeface="+mn-ea"/>
          <a:cs typeface="+mn-cs"/>
        </a:defRPr>
      </a:lvl6pPr>
      <a:lvl7pPr marL="14264640" algn="l" defTabSz="4754880" rtl="0" eaLnBrk="1" latinLnBrk="0" hangingPunct="1">
        <a:defRPr sz="9360" kern="1200">
          <a:solidFill>
            <a:schemeClr val="tx1"/>
          </a:solidFill>
          <a:latin typeface="+mn-lt"/>
          <a:ea typeface="+mn-ea"/>
          <a:cs typeface="+mn-cs"/>
        </a:defRPr>
      </a:lvl7pPr>
      <a:lvl8pPr marL="16642080" algn="l" defTabSz="4754880" rtl="0" eaLnBrk="1" latinLnBrk="0" hangingPunct="1">
        <a:defRPr sz="9360" kern="1200">
          <a:solidFill>
            <a:schemeClr val="tx1"/>
          </a:solidFill>
          <a:latin typeface="+mn-lt"/>
          <a:ea typeface="+mn-ea"/>
          <a:cs typeface="+mn-cs"/>
        </a:defRPr>
      </a:lvl8pPr>
      <a:lvl9pPr marL="19019520" algn="l" defTabSz="4754880" rtl="0" eaLnBrk="1" latinLnBrk="0" hangingPunct="1">
        <a:defRPr sz="93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jp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jpeg"/><Relationship Id="rId9" Type="http://schemas.openxmlformats.org/officeDocument/2006/relationships/image" Target="../media/image7.JP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40088337" y="3057443"/>
            <a:ext cx="6683273" cy="4004324"/>
          </a:xfrm>
          <a:prstGeom prst="rect">
            <a:avLst/>
          </a:prstGeom>
        </p:spPr>
      </p:pic>
      <p:sp>
        <p:nvSpPr>
          <p:cNvPr id="42" name="Rectangle 41">
            <a:extLst>
              <a:ext uri="{FF2B5EF4-FFF2-40B4-BE49-F238E27FC236}">
                <a16:creationId xmlns:a16="http://schemas.microsoft.com/office/drawing/2014/main" id="{18048028-60FB-4CC6-8ED5-083F657ACD4F}"/>
              </a:ext>
            </a:extLst>
          </p:cNvPr>
          <p:cNvSpPr/>
          <p:nvPr/>
        </p:nvSpPr>
        <p:spPr>
          <a:xfrm>
            <a:off x="16221980" y="18904736"/>
            <a:ext cx="15207552" cy="973973"/>
          </a:xfrm>
          <a:prstGeom prst="rect">
            <a:avLst/>
          </a:prstGeom>
          <a:solidFill>
            <a:schemeClr val="accent1">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defRPr/>
            </a:pPr>
            <a:r>
              <a:rPr lang="en-US" sz="4800" b="1">
                <a:solidFill>
                  <a:prstClr val="black"/>
                </a:solidFill>
                <a:latin typeface="Times New Roman" panose="02020603050405020304" pitchFamily="18" charset="0"/>
                <a:ea typeface="CIDFont+F1"/>
                <a:cs typeface="Times New Roman" panose="02020603050405020304" pitchFamily="18" charset="0"/>
              </a:rPr>
              <a:t>Methods</a:t>
            </a:r>
            <a:endPar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0D7C7EB1-0527-4176-8EF7-8B661DD37A69}"/>
              </a:ext>
            </a:extLst>
          </p:cNvPr>
          <p:cNvSpPr/>
          <p:nvPr/>
        </p:nvSpPr>
        <p:spPr>
          <a:xfrm>
            <a:off x="687740" y="29661919"/>
            <a:ext cx="14430258" cy="783993"/>
          </a:xfrm>
          <a:prstGeom prst="rect">
            <a:avLst/>
          </a:prstGeom>
          <a:solidFill>
            <a:schemeClr val="accent1">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Objectives</a:t>
            </a:r>
          </a:p>
        </p:txBody>
      </p:sp>
      <p:sp>
        <p:nvSpPr>
          <p:cNvPr id="23" name="Rectangle 22">
            <a:extLst>
              <a:ext uri="{FF2B5EF4-FFF2-40B4-BE49-F238E27FC236}">
                <a16:creationId xmlns:a16="http://schemas.microsoft.com/office/drawing/2014/main" id="{94AE5A47-41F8-4659-98FA-444F30D01D3F}"/>
              </a:ext>
            </a:extLst>
          </p:cNvPr>
          <p:cNvSpPr/>
          <p:nvPr/>
        </p:nvSpPr>
        <p:spPr>
          <a:xfrm>
            <a:off x="849320" y="6582423"/>
            <a:ext cx="14251061" cy="895395"/>
          </a:xfrm>
          <a:prstGeom prst="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15000"/>
              </a:lnSpc>
              <a:spcAft>
                <a:spcPts val="718"/>
              </a:spcAft>
              <a:defRPr/>
            </a:pPr>
            <a:r>
              <a:rPr lang="en-US" sz="4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Abstract</a:t>
            </a:r>
            <a:endPar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042CDC0F-A929-416E-BC8E-E5015D0A7B76}"/>
              </a:ext>
            </a:extLst>
          </p:cNvPr>
          <p:cNvSpPr txBox="1"/>
          <p:nvPr/>
        </p:nvSpPr>
        <p:spPr>
          <a:xfrm>
            <a:off x="5400158" y="905782"/>
            <a:ext cx="34797044" cy="5416868"/>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0000" b="1" dirty="0">
                <a:solidFill>
                  <a:prstClr val="black"/>
                </a:solidFill>
                <a:latin typeface="Times New Roman" panose="02020603050405020304" pitchFamily="18" charset="0"/>
                <a:cs typeface="Times New Roman" panose="02020603050405020304" pitchFamily="18" charset="0"/>
              </a:rPr>
              <a:t>Development of Soil Survey Methods for Urban Areas</a:t>
            </a:r>
          </a:p>
          <a:p>
            <a:pPr algn="ctr"/>
            <a:endParaRPr lang="en-US" sz="5400" b="1" dirty="0">
              <a:solidFill>
                <a:prstClr val="black"/>
              </a:solidFill>
              <a:latin typeface="Times New Roman" panose="02020603050405020304" pitchFamily="18" charset="0"/>
              <a:cs typeface="Times New Roman" panose="02020603050405020304" pitchFamily="18" charset="0"/>
            </a:endParaRPr>
          </a:p>
          <a:p>
            <a:pPr algn="ctr"/>
            <a:r>
              <a:rPr lang="en-US" sz="3200" b="1" dirty="0">
                <a:solidFill>
                  <a:prstClr val="black"/>
                </a:solidFill>
                <a:latin typeface="Times New Roman" panose="02020603050405020304" pitchFamily="18" charset="0"/>
                <a:cs typeface="Times New Roman" panose="02020603050405020304" pitchFamily="18" charset="0"/>
              </a:rPr>
              <a:t>BEGUM, Kohinoor</a:t>
            </a:r>
            <a:r>
              <a:rPr lang="en-US" sz="3200" baseline="30000" dirty="0">
                <a:solidFill>
                  <a:prstClr val="black"/>
                </a:solidFill>
                <a:latin typeface="Times New Roman" panose="02020603050405020304" pitchFamily="18" charset="0"/>
                <a:cs typeface="Times New Roman" panose="02020603050405020304" pitchFamily="18" charset="0"/>
              </a:rPr>
              <a:t>1,2</a:t>
            </a:r>
            <a:r>
              <a:rPr lang="en-US" sz="3200" dirty="0">
                <a:solidFill>
                  <a:prstClr val="black"/>
                </a:solidFill>
                <a:latin typeface="Times New Roman" panose="02020603050405020304" pitchFamily="18" charset="0"/>
                <a:cs typeface="Times New Roman" panose="02020603050405020304" pitchFamily="18" charset="0"/>
              </a:rPr>
              <a:t>, CHENG, Zhongqi</a:t>
            </a:r>
            <a:r>
              <a:rPr lang="en-US" sz="3200" baseline="30000" dirty="0">
                <a:solidFill>
                  <a:prstClr val="black"/>
                </a:solidFill>
                <a:latin typeface="Times New Roman" panose="02020603050405020304" pitchFamily="18" charset="0"/>
                <a:cs typeface="Times New Roman" panose="02020603050405020304" pitchFamily="18" charset="0"/>
              </a:rPr>
              <a:t>2</a:t>
            </a:r>
            <a:r>
              <a:rPr lang="en-US" sz="3200" dirty="0">
                <a:solidFill>
                  <a:prstClr val="black"/>
                </a:solidFill>
                <a:latin typeface="Times New Roman" panose="02020603050405020304" pitchFamily="18" charset="0"/>
                <a:cs typeface="Times New Roman" panose="02020603050405020304" pitchFamily="18" charset="0"/>
              </a:rPr>
              <a:t>, MUTH, Theodore</a:t>
            </a:r>
            <a:r>
              <a:rPr lang="en-US" sz="3200" baseline="30000" dirty="0">
                <a:solidFill>
                  <a:prstClr val="black"/>
                </a:solidFill>
                <a:latin typeface="Times New Roman" panose="02020603050405020304" pitchFamily="18" charset="0"/>
                <a:cs typeface="Times New Roman" panose="02020603050405020304" pitchFamily="18" charset="0"/>
              </a:rPr>
              <a:t>3</a:t>
            </a:r>
            <a:r>
              <a:rPr lang="en-US" sz="3200" dirty="0">
                <a:solidFill>
                  <a:prstClr val="black"/>
                </a:solidFill>
                <a:latin typeface="Times New Roman" panose="02020603050405020304" pitchFamily="18" charset="0"/>
                <a:cs typeface="Times New Roman" panose="02020603050405020304" pitchFamily="18" charset="0"/>
              </a:rPr>
              <a:t>, GROFFMAN, Peter</a:t>
            </a:r>
            <a:r>
              <a:rPr lang="en-US" sz="3200" baseline="30000" dirty="0">
                <a:solidFill>
                  <a:prstClr val="black"/>
                </a:solidFill>
                <a:latin typeface="Times New Roman" panose="02020603050405020304" pitchFamily="18" charset="0"/>
                <a:cs typeface="Times New Roman" panose="02020603050405020304" pitchFamily="18" charset="0"/>
              </a:rPr>
              <a:t>2</a:t>
            </a:r>
            <a:r>
              <a:rPr lang="en-US" sz="3200" dirty="0">
                <a:solidFill>
                  <a:prstClr val="black"/>
                </a:solidFill>
                <a:latin typeface="Times New Roman" panose="02020603050405020304" pitchFamily="18" charset="0"/>
                <a:cs typeface="Times New Roman" panose="02020603050405020304" pitchFamily="18" charset="0"/>
              </a:rPr>
              <a:t>, GIMENEZ,Daniel</a:t>
            </a:r>
            <a:r>
              <a:rPr lang="en-US" sz="3200" baseline="30000" dirty="0">
                <a:solidFill>
                  <a:prstClr val="black"/>
                </a:solidFill>
                <a:latin typeface="Times New Roman" panose="02020603050405020304" pitchFamily="18" charset="0"/>
                <a:cs typeface="Times New Roman" panose="02020603050405020304" pitchFamily="18" charset="0"/>
              </a:rPr>
              <a:t>4</a:t>
            </a:r>
            <a:r>
              <a:rPr lang="en-US" sz="3200" dirty="0">
                <a:solidFill>
                  <a:prstClr val="black"/>
                </a:solidFill>
                <a:latin typeface="Times New Roman" panose="02020603050405020304" pitchFamily="18" charset="0"/>
                <a:cs typeface="Times New Roman" panose="02020603050405020304" pitchFamily="18" charset="0"/>
              </a:rPr>
              <a:t>, HIRMAS, Daniel</a:t>
            </a:r>
            <a:r>
              <a:rPr lang="en-US" sz="3200" baseline="30000" dirty="0">
                <a:solidFill>
                  <a:prstClr val="black"/>
                </a:solidFill>
                <a:latin typeface="Times New Roman" panose="02020603050405020304" pitchFamily="18" charset="0"/>
                <a:cs typeface="Times New Roman" panose="02020603050405020304" pitchFamily="18" charset="0"/>
              </a:rPr>
              <a:t>5</a:t>
            </a:r>
            <a:r>
              <a:rPr lang="en-US" sz="3200" dirty="0">
                <a:solidFill>
                  <a:prstClr val="black"/>
                </a:solidFill>
                <a:latin typeface="Times New Roman" panose="02020603050405020304" pitchFamily="18" charset="0"/>
                <a:cs typeface="Times New Roman" panose="02020603050405020304" pitchFamily="18" charset="0"/>
              </a:rPr>
              <a:t>, VEGA PIZARRO, Geraldine</a:t>
            </a:r>
            <a:r>
              <a:rPr lang="en-US" sz="3200" baseline="30000" dirty="0">
                <a:solidFill>
                  <a:prstClr val="black"/>
                </a:solidFill>
                <a:latin typeface="Times New Roman" panose="02020603050405020304" pitchFamily="18" charset="0"/>
                <a:cs typeface="Times New Roman" panose="02020603050405020304" pitchFamily="18" charset="0"/>
              </a:rPr>
              <a:t>6</a:t>
            </a:r>
            <a:r>
              <a:rPr lang="en-US" sz="3200" dirty="0">
                <a:solidFill>
                  <a:prstClr val="black"/>
                </a:solidFill>
                <a:latin typeface="Times New Roman" panose="02020603050405020304" pitchFamily="18" charset="0"/>
                <a:cs typeface="Times New Roman" panose="02020603050405020304" pitchFamily="18" charset="0"/>
              </a:rPr>
              <a:t>, VEGA, Milton</a:t>
            </a:r>
            <a:r>
              <a:rPr lang="en-US" sz="3200" baseline="30000" dirty="0">
                <a:solidFill>
                  <a:prstClr val="black"/>
                </a:solidFill>
                <a:latin typeface="Times New Roman" panose="02020603050405020304" pitchFamily="18" charset="0"/>
                <a:cs typeface="Times New Roman" panose="02020603050405020304" pitchFamily="18" charset="0"/>
              </a:rPr>
              <a:t>6</a:t>
            </a:r>
            <a:r>
              <a:rPr lang="en-US" sz="3200" dirty="0">
                <a:solidFill>
                  <a:prstClr val="black"/>
                </a:solidFill>
                <a:latin typeface="Times New Roman" panose="02020603050405020304" pitchFamily="18" charset="0"/>
                <a:cs typeface="Times New Roman" panose="02020603050405020304" pitchFamily="18" charset="0"/>
              </a:rPr>
              <a:t>, VELAZQUEZ, Joxelle</a:t>
            </a:r>
            <a:r>
              <a:rPr lang="en-US" sz="3200" baseline="30000" dirty="0">
                <a:solidFill>
                  <a:prstClr val="black"/>
                </a:solidFill>
                <a:latin typeface="Times New Roman" panose="02020603050405020304" pitchFamily="18" charset="0"/>
                <a:cs typeface="Times New Roman" panose="02020603050405020304" pitchFamily="18" charset="0"/>
              </a:rPr>
              <a:t>7</a:t>
            </a:r>
            <a:r>
              <a:rPr lang="en-US" sz="3200" dirty="0">
                <a:solidFill>
                  <a:prstClr val="black"/>
                </a:solidFill>
                <a:latin typeface="Times New Roman" panose="02020603050405020304" pitchFamily="18" charset="0"/>
                <a:cs typeface="Times New Roman" panose="02020603050405020304" pitchFamily="18" charset="0"/>
              </a:rPr>
              <a:t>, VARGAS, Olga</a:t>
            </a:r>
            <a:r>
              <a:rPr lang="en-US" sz="3200" baseline="30000" dirty="0">
                <a:solidFill>
                  <a:prstClr val="black"/>
                </a:solidFill>
                <a:latin typeface="Times New Roman" panose="02020603050405020304" pitchFamily="18" charset="0"/>
                <a:cs typeface="Times New Roman" panose="02020603050405020304" pitchFamily="18" charset="0"/>
              </a:rPr>
              <a:t>8</a:t>
            </a:r>
            <a:r>
              <a:rPr lang="en-US" sz="3200" dirty="0">
                <a:solidFill>
                  <a:prstClr val="black"/>
                </a:solidFill>
                <a:latin typeface="Times New Roman" panose="02020603050405020304" pitchFamily="18" charset="0"/>
                <a:cs typeface="Times New Roman" panose="02020603050405020304" pitchFamily="18" charset="0"/>
              </a:rPr>
              <a:t>, PARIZEK, Donald</a:t>
            </a:r>
            <a:r>
              <a:rPr lang="en-US" sz="3200" baseline="30000" dirty="0">
                <a:solidFill>
                  <a:prstClr val="black"/>
                </a:solidFill>
                <a:latin typeface="Times New Roman" panose="02020603050405020304" pitchFamily="18" charset="0"/>
                <a:cs typeface="Times New Roman" panose="02020603050405020304" pitchFamily="18" charset="0"/>
              </a:rPr>
              <a:t>6</a:t>
            </a:r>
            <a:r>
              <a:rPr lang="en-US" sz="3200" dirty="0">
                <a:solidFill>
                  <a:prstClr val="black"/>
                </a:solidFill>
                <a:latin typeface="Times New Roman" panose="02020603050405020304" pitchFamily="18" charset="0"/>
                <a:cs typeface="Times New Roman" panose="02020603050405020304" pitchFamily="18" charset="0"/>
              </a:rPr>
              <a:t> and SHAW, Richard K.</a:t>
            </a:r>
            <a:r>
              <a:rPr lang="en-US" sz="3200" baseline="30000" dirty="0">
                <a:solidFill>
                  <a:prstClr val="black"/>
                </a:solidFill>
                <a:latin typeface="Times New Roman" panose="02020603050405020304" pitchFamily="18" charset="0"/>
                <a:cs typeface="Times New Roman" panose="02020603050405020304" pitchFamily="18" charset="0"/>
              </a:rPr>
              <a:t>2</a:t>
            </a:r>
            <a:r>
              <a:rPr lang="en-US" sz="3200" dirty="0">
                <a:solidFill>
                  <a:prstClr val="black"/>
                </a:solidFill>
                <a:latin typeface="Times New Roman" panose="02020603050405020304" pitchFamily="18" charset="0"/>
                <a:cs typeface="Times New Roman" panose="02020603050405020304" pitchFamily="18" charset="0"/>
              </a:rPr>
              <a:t> (1) Earth and Environmental Sciences, The CUNY Graduate Center, New York, NY 10016, (2) Department of Earth and Environmental Science, Brooklyn College, 2900 Bedford Avenue, Brooklyn, NY 11210, (3) Department of Biology, Brooklyn College, City University of New York, Brooklyn, NY 11210; Molecular, Cellular and Departmental Biology Program, The CUNY Graduate Center, New York, NY 10016, (4) Department of Environmental Sciences, Rutgers School of Environmental and Biological Sciences, New Brunswick, NJ 08901-8551, (5) Environmental Sciences, University of California Riverside, Riverside, CA 92521, (6) USDA-Natural Resources Conservation Service, Northeast Region, 344 Merrow Road, Suite A, Tolland, CT 06084 – 3917, (7) USDA-Natural Resources Conservation Service, Jackson, MS 39269, (8) USDA-Natural Resources Conservation Service, New York.</a:t>
            </a:r>
            <a:endParaRPr lang="en-US" sz="3200" dirty="0">
              <a:latin typeface="Arial" panose="020B0604020202020204" pitchFamily="34" charset="0"/>
            </a:endParaRPr>
          </a:p>
        </p:txBody>
      </p:sp>
      <p:sp>
        <p:nvSpPr>
          <p:cNvPr id="7" name="TextBox 6">
            <a:extLst>
              <a:ext uri="{FF2B5EF4-FFF2-40B4-BE49-F238E27FC236}">
                <a16:creationId xmlns:a16="http://schemas.microsoft.com/office/drawing/2014/main" id="{707E5F79-DE27-4F74-AE4A-352F330C694F}"/>
              </a:ext>
            </a:extLst>
          </p:cNvPr>
          <p:cNvSpPr txBox="1"/>
          <p:nvPr/>
        </p:nvSpPr>
        <p:spPr>
          <a:xfrm>
            <a:off x="777806" y="7958888"/>
            <a:ext cx="14340192" cy="11586826"/>
          </a:xfrm>
          <a:prstGeom prst="rect">
            <a:avLst/>
          </a:prstGeom>
          <a:solidFill>
            <a:schemeClr val="bg1">
              <a:lumMod val="95000"/>
            </a:schemeClr>
          </a:solidFill>
        </p:spPr>
        <p:txBody>
          <a:bodyPr wrap="square">
            <a:spAutoFit/>
          </a:bodyPr>
          <a:lstStyle/>
          <a:p>
            <a:pPr algn="just">
              <a:lnSpc>
                <a:spcPct val="107000"/>
              </a:lnSpc>
              <a:spcAft>
                <a:spcPts val="800"/>
              </a:spcAft>
            </a:pPr>
            <a:r>
              <a:rPr lang="en-US" sz="2800" dirty="0">
                <a:latin typeface="Times New Roman" panose="02020603050405020304" pitchFamily="18" charset="0"/>
                <a:ea typeface="Calibri" panose="020F0502020204030204" pitchFamily="34" charset="0"/>
              </a:rPr>
              <a:t>Urban soils are the foundation of urban ecosystems and play a vital role in long-term urban sustainability and resiliency. Accurate soil surveys of urban areas should be done at high resolution since extensive human activities often result in urban soils being highly disturbed, and spatially variable. Besides heterogeneity, one of the unique and challenging aspects of urban soil is its nature and properties of organic carbon with a significant percentage of black carbon (a particulate product of incomplete combustion), which is less biologically active. Thus, in order to determine the ability of a soil to support biological activity and supply nutrients for plant growth, the properties of organic carbon need to be </a:t>
            </a:r>
            <a:r>
              <a:rPr lang="en-US" sz="2800">
                <a:latin typeface="Times New Roman" panose="02020603050405020304" pitchFamily="18" charset="0"/>
                <a:ea typeface="Calibri" panose="020F0502020204030204" pitchFamily="34" charset="0"/>
              </a:rPr>
              <a:t>assessed. Conventional </a:t>
            </a:r>
            <a:r>
              <a:rPr lang="en-US" sz="2800" dirty="0">
                <a:latin typeface="Times New Roman" panose="02020603050405020304" pitchFamily="18" charset="0"/>
                <a:ea typeface="Calibri" panose="020F0502020204030204" pitchFamily="34" charset="0"/>
              </a:rPr>
              <a:t>USDA-Natural Resources Conservation Service (NRCS) methods take considerable time for full characterization of collected soil samples. This limitation could be overcome by geophysical tools such as, ground penetrating radar (GPR) and electromagnetic induction (EMI), which can image large areas in a relatively short time without excavating the soils. These tools can map subsurface features and predetermine the degree of heterogeneity, which can provide useful information for representative site selection. How well these geophysical data correlate with site characteristics, however, has not yet been well established. In this project approximately 14 soil series covering a wide range of soil conditions will be investigated across New York City. From 4 sites, bulk density samples and bulk samples were already collected for laboratory determination of total C/N, black carbon, readily labile C and N, TOC, pH and soluble salts, plant available nutrients, microbial communities, and artifacts using standard protocols in the NRCS Field and Lab Analysis. In addition, GPR and EMI will be used to identify vertical differences in texture, consistence, artifact content, thickness of layers, and depth to the water table or restrictive horizons at each site. The results will be compared with conventional methods to evaluate the feasibility of these new methods to complement traditional approaches. Our findings and the soil survey methods developed will help soil practitioners and decision-makers in protecting, conserving, and managing urban soils for an ever-expanding world population.</a:t>
            </a:r>
          </a:p>
        </p:txBody>
      </p:sp>
      <p:pic>
        <p:nvPicPr>
          <p:cNvPr id="12" name="Content Placeholder 3">
            <a:extLst>
              <a:ext uri="{FF2B5EF4-FFF2-40B4-BE49-F238E27FC236}">
                <a16:creationId xmlns:a16="http://schemas.microsoft.com/office/drawing/2014/main" id="{1D778654-DC4C-40A0-97DD-FA823D3D6E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19" t="14391" r="29951" b="12532"/>
          <a:stretch/>
        </p:blipFill>
        <p:spPr>
          <a:xfrm>
            <a:off x="23300580" y="10138782"/>
            <a:ext cx="7365385" cy="7796788"/>
          </a:xfrm>
          <a:prstGeom prst="rect">
            <a:avLst/>
          </a:prstGeom>
        </p:spPr>
      </p:pic>
      <p:sp>
        <p:nvSpPr>
          <p:cNvPr id="14" name="TextBox 13">
            <a:extLst>
              <a:ext uri="{FF2B5EF4-FFF2-40B4-BE49-F238E27FC236}">
                <a16:creationId xmlns:a16="http://schemas.microsoft.com/office/drawing/2014/main" id="{FEB7D064-8556-48F9-B179-ECAF0C6B26EA}"/>
              </a:ext>
            </a:extLst>
          </p:cNvPr>
          <p:cNvSpPr txBox="1"/>
          <p:nvPr/>
        </p:nvSpPr>
        <p:spPr>
          <a:xfrm>
            <a:off x="615997" y="30848173"/>
            <a:ext cx="14502001" cy="6553332"/>
          </a:xfrm>
          <a:prstGeom prst="rect">
            <a:avLst/>
          </a:prstGeom>
          <a:solidFill>
            <a:schemeClr val="bg1">
              <a:lumMod val="95000"/>
            </a:schemeClr>
          </a:solidFill>
        </p:spPr>
        <p:txBody>
          <a:bodyPr wrap="square">
            <a:spAutoFit/>
          </a:bodyPr>
          <a:lstStyle/>
          <a:p>
            <a:pPr marL="457200" indent="-457200" algn="just">
              <a:lnSpc>
                <a:spcPct val="110000"/>
              </a:lnSpc>
              <a:buFont typeface="Arial" panose="020B0604020202020204" pitchFamily="34" charset="0"/>
              <a:buChar char="•"/>
            </a:pPr>
            <a:r>
              <a:rPr lang="en-US" sz="3200" dirty="0">
                <a:latin typeface="Times New Roman" panose="02020603050405020304" pitchFamily="18" charset="0"/>
                <a:ea typeface="CIDFont+F1"/>
                <a:cs typeface="Times New Roman" panose="02020603050405020304" pitchFamily="18" charset="0"/>
              </a:rPr>
              <a:t>Develop soil survey protocols for urban areas that take into consideration the special characteristics of urban soils: their high heterogeneity, the presence of artifacts, the presence of contaminants, and diverse land uses. </a:t>
            </a:r>
          </a:p>
          <a:p>
            <a:pPr marL="457200" indent="-457200" algn="just">
              <a:lnSpc>
                <a:spcPct val="110000"/>
              </a:lnSpc>
              <a:buFont typeface="Arial" panose="020B0604020202020204" pitchFamily="34" charset="0"/>
              <a:buChar char="•"/>
            </a:pPr>
            <a:r>
              <a:rPr lang="en-US" sz="3200" dirty="0">
                <a:latin typeface="Times New Roman" panose="02020603050405020304" pitchFamily="18" charset="0"/>
                <a:ea typeface="CIDFont+F1"/>
                <a:cs typeface="Times New Roman" panose="02020603050405020304" pitchFamily="18" charset="0"/>
              </a:rPr>
              <a:t>Develop relationships between soil survey parameters and the unique properties and functions of urban soils—that is, nitrogen supplying power, denitrification, microbial community composition, black carbon, presence of artifacts, and hydrophobicity. </a:t>
            </a:r>
          </a:p>
          <a:p>
            <a:pPr marL="457200" indent="-457200" algn="just">
              <a:lnSpc>
                <a:spcPct val="110000"/>
              </a:lnSpc>
              <a:buFont typeface="Arial" panose="020B0604020202020204" pitchFamily="34" charset="0"/>
              <a:buChar char="•"/>
            </a:pPr>
            <a:r>
              <a:rPr lang="en-US" sz="3200" dirty="0">
                <a:latin typeface="Times New Roman" panose="02020603050405020304" pitchFamily="18" charset="0"/>
                <a:ea typeface="CIDFont+F1"/>
                <a:cs typeface="Times New Roman" panose="02020603050405020304" pitchFamily="18" charset="0"/>
              </a:rPr>
              <a:t>Assess the potential of selected tools to assist in characterizing soils in urban areas (i.e., GPR, XRF, EMI, MLT, and HSI) with a particular focus on non-invasive methods and proxies that can add new information during soil survey efforts while saving cost and time. </a:t>
            </a:r>
          </a:p>
          <a:p>
            <a:pPr marL="457200" indent="-457200" algn="just">
              <a:lnSpc>
                <a:spcPct val="110000"/>
              </a:lnSpc>
              <a:buFont typeface="Arial" panose="020B0604020202020204" pitchFamily="34" charset="0"/>
              <a:buChar char="•"/>
            </a:pPr>
            <a:r>
              <a:rPr lang="en-US" sz="3200" dirty="0">
                <a:latin typeface="Times New Roman" panose="02020603050405020304" pitchFamily="18" charset="0"/>
                <a:ea typeface="CIDFont+F1"/>
                <a:cs typeface="Times New Roman" panose="02020603050405020304" pitchFamily="18" charset="0"/>
              </a:rPr>
              <a:t>Validate new methods for the measurements of black carbon, hydrophobicity, microbial activity (</a:t>
            </a:r>
            <a:r>
              <a:rPr lang="en-US" sz="3200" dirty="0" err="1">
                <a:latin typeface="Times New Roman" panose="02020603050405020304" pitchFamily="18" charset="0"/>
                <a:ea typeface="CIDFont+F1"/>
                <a:cs typeface="Times New Roman" panose="02020603050405020304" pitchFamily="18" charset="0"/>
              </a:rPr>
              <a:t>Solvita</a:t>
            </a:r>
            <a:r>
              <a:rPr lang="en-US" sz="3200" dirty="0">
                <a:latin typeface="Times New Roman" panose="02020603050405020304" pitchFamily="18" charset="0"/>
                <a:ea typeface="CIDFont+F1"/>
                <a:cs typeface="Times New Roman" panose="02020603050405020304" pitchFamily="18" charset="0"/>
              </a:rPr>
              <a:t> test respiration). </a:t>
            </a:r>
          </a:p>
        </p:txBody>
      </p:sp>
      <p:sp>
        <p:nvSpPr>
          <p:cNvPr id="19" name="TextBox 18">
            <a:extLst>
              <a:ext uri="{FF2B5EF4-FFF2-40B4-BE49-F238E27FC236}">
                <a16:creationId xmlns:a16="http://schemas.microsoft.com/office/drawing/2014/main" id="{08C4A758-66BD-4EBE-9C35-E4ED662349DA}"/>
              </a:ext>
            </a:extLst>
          </p:cNvPr>
          <p:cNvSpPr txBox="1"/>
          <p:nvPr/>
        </p:nvSpPr>
        <p:spPr>
          <a:xfrm>
            <a:off x="16453596" y="10245990"/>
            <a:ext cx="4441001" cy="5340604"/>
          </a:xfrm>
          <a:prstGeom prst="rect">
            <a:avLst/>
          </a:prstGeom>
          <a:solidFill>
            <a:schemeClr val="accent6">
              <a:lumMod val="20000"/>
              <a:lumOff val="80000"/>
            </a:schemeClr>
          </a:solidFill>
        </p:spPr>
        <p:txBody>
          <a:bodyPr wrap="square">
            <a:spAutoFit/>
          </a:bodyPr>
          <a:lstStyle/>
          <a:p>
            <a:pPr defTabSz="914400">
              <a:spcBef>
                <a:spcPct val="20000"/>
              </a:spcBef>
              <a:defRPr/>
            </a:pPr>
            <a:r>
              <a:rPr lang="en-US" sz="2200" b="1" u="sng" dirty="0">
                <a:solidFill>
                  <a:srgbClr val="C00000"/>
                </a:solidFill>
                <a:latin typeface="Century Gothic" panose="020B0502020202020204" pitchFamily="34" charset="0"/>
              </a:rPr>
              <a:t>Soil Type*</a:t>
            </a:r>
            <a:r>
              <a:rPr lang="en-US" sz="2200" b="1" dirty="0">
                <a:solidFill>
                  <a:srgbClr val="C00000"/>
                </a:solidFill>
                <a:latin typeface="Century Gothic" panose="020B0502020202020204" pitchFamily="34" charset="0"/>
              </a:rPr>
              <a:t>	  </a:t>
            </a:r>
            <a:r>
              <a:rPr lang="en-US" sz="2200" b="1" u="sng" dirty="0">
                <a:solidFill>
                  <a:srgbClr val="C00000"/>
                </a:solidFill>
                <a:latin typeface="Century Gothic" panose="020B0502020202020204" pitchFamily="34" charset="0"/>
              </a:rPr>
              <a:t>% of land area</a:t>
            </a:r>
          </a:p>
          <a:p>
            <a:pPr defTabSz="914400">
              <a:spcBef>
                <a:spcPct val="20000"/>
              </a:spcBef>
              <a:defRPr/>
            </a:pPr>
            <a:r>
              <a:rPr lang="en-US" sz="2200" b="1" dirty="0">
                <a:solidFill>
                  <a:prstClr val="white">
                    <a:lumMod val="50000"/>
                  </a:prstClr>
                </a:solidFill>
                <a:latin typeface="Century Gothic" panose="020B0502020202020204" pitchFamily="34" charset="0"/>
              </a:rPr>
              <a:t>Sealed soils	                   62.6</a:t>
            </a:r>
          </a:p>
          <a:p>
            <a:pPr defTabSz="914400">
              <a:spcBef>
                <a:spcPct val="20000"/>
              </a:spcBef>
              <a:defRPr/>
            </a:pPr>
            <a:r>
              <a:rPr lang="en-US" sz="2200" b="1" dirty="0">
                <a:solidFill>
                  <a:srgbClr val="92D050"/>
                </a:solidFill>
                <a:latin typeface="Century Gothic" panose="020B0502020202020204" pitchFamily="34" charset="0"/>
              </a:rPr>
              <a:t>Clean fill		       16.4</a:t>
            </a:r>
          </a:p>
          <a:p>
            <a:pPr defTabSz="914400">
              <a:spcBef>
                <a:spcPct val="20000"/>
              </a:spcBef>
              <a:defRPr/>
            </a:pPr>
            <a:r>
              <a:rPr lang="en-US" sz="2200" b="1" dirty="0">
                <a:solidFill>
                  <a:srgbClr val="92D050"/>
                </a:solidFill>
                <a:latin typeface="Century Gothic" panose="020B0502020202020204" pitchFamily="34" charset="0"/>
              </a:rPr>
              <a:t>Artifactual fill	                     6.0</a:t>
            </a:r>
          </a:p>
          <a:p>
            <a:pPr defTabSz="914400">
              <a:spcBef>
                <a:spcPct val="20000"/>
              </a:spcBef>
              <a:defRPr/>
            </a:pPr>
            <a:r>
              <a:rPr lang="en-US" sz="2200" b="1" dirty="0">
                <a:solidFill>
                  <a:srgbClr val="92D050"/>
                </a:solidFill>
                <a:latin typeface="Century Gothic" panose="020B0502020202020204" pitchFamily="34" charset="0"/>
              </a:rPr>
              <a:t>Dredge fill		         2.9</a:t>
            </a:r>
          </a:p>
          <a:p>
            <a:pPr defTabSz="914400">
              <a:spcBef>
                <a:spcPct val="20000"/>
              </a:spcBef>
              <a:defRPr/>
            </a:pPr>
            <a:r>
              <a:rPr lang="en-US" sz="2200" b="1" dirty="0">
                <a:solidFill>
                  <a:srgbClr val="3399FF"/>
                </a:solidFill>
                <a:latin typeface="Century Gothic" panose="020B0502020202020204" pitchFamily="34" charset="0"/>
              </a:rPr>
              <a:t>Brown till		         2.6</a:t>
            </a:r>
          </a:p>
          <a:p>
            <a:pPr defTabSz="914400">
              <a:spcBef>
                <a:spcPct val="20000"/>
              </a:spcBef>
              <a:defRPr/>
            </a:pPr>
            <a:r>
              <a:rPr lang="en-US" sz="2200" b="1" dirty="0">
                <a:solidFill>
                  <a:srgbClr val="3399FF"/>
                </a:solidFill>
                <a:latin typeface="Century Gothic" panose="020B0502020202020204" pitchFamily="34" charset="0"/>
              </a:rPr>
              <a:t>Red till		                     2.2</a:t>
            </a:r>
          </a:p>
          <a:p>
            <a:pPr defTabSz="914400">
              <a:spcBef>
                <a:spcPct val="20000"/>
              </a:spcBef>
              <a:defRPr/>
            </a:pPr>
            <a:r>
              <a:rPr lang="en-US" sz="2200" b="1" dirty="0">
                <a:solidFill>
                  <a:srgbClr val="3399FF"/>
                </a:solidFill>
                <a:latin typeface="Century Gothic" panose="020B0502020202020204" pitchFamily="34" charset="0"/>
              </a:rPr>
              <a:t>Tidal marsh		         2.0</a:t>
            </a:r>
          </a:p>
          <a:p>
            <a:pPr defTabSz="914400">
              <a:spcBef>
                <a:spcPct val="20000"/>
              </a:spcBef>
              <a:defRPr/>
            </a:pPr>
            <a:r>
              <a:rPr lang="en-US" sz="2200" b="1" dirty="0">
                <a:solidFill>
                  <a:srgbClr val="92D050"/>
                </a:solidFill>
                <a:latin typeface="Century Gothic" panose="020B0502020202020204" pitchFamily="34" charset="0"/>
              </a:rPr>
              <a:t>Landfill		         1.6</a:t>
            </a:r>
          </a:p>
          <a:p>
            <a:pPr defTabSz="914400">
              <a:spcBef>
                <a:spcPct val="20000"/>
              </a:spcBef>
              <a:defRPr/>
            </a:pPr>
            <a:r>
              <a:rPr lang="en-US" sz="2200" b="1" dirty="0">
                <a:solidFill>
                  <a:srgbClr val="3399FF"/>
                </a:solidFill>
                <a:latin typeface="Century Gothic" panose="020B0502020202020204" pitchFamily="34" charset="0"/>
              </a:rPr>
              <a:t>Outwash		         1.5</a:t>
            </a:r>
          </a:p>
          <a:p>
            <a:pPr defTabSz="914400">
              <a:spcBef>
                <a:spcPct val="20000"/>
              </a:spcBef>
              <a:defRPr/>
            </a:pPr>
            <a:r>
              <a:rPr lang="en-US" sz="2200" b="1" dirty="0">
                <a:solidFill>
                  <a:srgbClr val="3399FF"/>
                </a:solidFill>
                <a:latin typeface="Century Gothic" panose="020B0502020202020204" pitchFamily="34" charset="0"/>
              </a:rPr>
              <a:t>Sand dunes		         0.3</a:t>
            </a:r>
          </a:p>
          <a:p>
            <a:pPr defTabSz="914400">
              <a:spcBef>
                <a:spcPct val="20000"/>
              </a:spcBef>
              <a:defRPr/>
            </a:pPr>
            <a:r>
              <a:rPr lang="en-US" sz="2200" b="1" dirty="0">
                <a:solidFill>
                  <a:srgbClr val="92D050"/>
                </a:solidFill>
                <a:latin typeface="Century Gothic" panose="020B0502020202020204" pitchFamily="34" charset="0"/>
              </a:rPr>
              <a:t>Coal ash		         0.1</a:t>
            </a:r>
          </a:p>
          <a:p>
            <a:pPr defTabSz="914400">
              <a:spcBef>
                <a:spcPct val="20000"/>
              </a:spcBef>
              <a:defRPr/>
            </a:pPr>
            <a:r>
              <a:rPr lang="en-US" sz="2200" b="1" dirty="0">
                <a:solidFill>
                  <a:srgbClr val="3399FF"/>
                </a:solidFill>
                <a:latin typeface="Century Gothic" panose="020B0502020202020204" pitchFamily="34" charset="0"/>
              </a:rPr>
              <a:t>Serpentine till	                     0.1</a:t>
            </a:r>
            <a:endParaRPr lang="en-US" sz="2400" b="1" dirty="0">
              <a:solidFill>
                <a:prstClr val="black"/>
              </a:solidFill>
              <a:latin typeface="Tw Cen MT" panose="020B0602020104020603" pitchFamily="34" charset="0"/>
            </a:endParaRPr>
          </a:p>
        </p:txBody>
      </p:sp>
      <p:sp>
        <p:nvSpPr>
          <p:cNvPr id="21" name="TextBox 20">
            <a:extLst>
              <a:ext uri="{FF2B5EF4-FFF2-40B4-BE49-F238E27FC236}">
                <a16:creationId xmlns:a16="http://schemas.microsoft.com/office/drawing/2014/main" id="{F9BD5C99-CDC5-4159-9EA8-41238CACE26F}"/>
              </a:ext>
            </a:extLst>
          </p:cNvPr>
          <p:cNvSpPr txBox="1"/>
          <p:nvPr/>
        </p:nvSpPr>
        <p:spPr>
          <a:xfrm rot="10800000" flipV="1">
            <a:off x="22217344" y="10498023"/>
            <a:ext cx="3003963" cy="2677656"/>
          </a:xfrm>
          <a:prstGeom prst="rect">
            <a:avLst/>
          </a:prstGeom>
          <a:solidFill>
            <a:srgbClr val="F6FAF4"/>
          </a:solidFill>
        </p:spPr>
        <p:txBody>
          <a:bodyPr wrap="square">
            <a:spAutoFit/>
          </a:bodyPr>
          <a:lstStyle/>
          <a:p>
            <a:pPr defTabSz="914400" fontAlgn="base">
              <a:spcBef>
                <a:spcPct val="0"/>
              </a:spcBef>
              <a:spcAft>
                <a:spcPct val="0"/>
              </a:spcAft>
              <a:defRPr/>
            </a:pPr>
            <a:r>
              <a:rPr kumimoji="1" lang="en-US" sz="2400" b="1" dirty="0">
                <a:solidFill>
                  <a:srgbClr val="EEECE1">
                    <a:lumMod val="25000"/>
                  </a:srgbClr>
                </a:solidFill>
                <a:latin typeface="Times New Roman" panose="02020603050405020304" pitchFamily="18" charset="0"/>
                <a:cs typeface="Times New Roman" panose="02020603050405020304" pitchFamily="18" charset="0"/>
              </a:rPr>
              <a:t>Figure 3. </a:t>
            </a:r>
            <a:r>
              <a:rPr kumimoji="1" lang="en-US" sz="2400" dirty="0">
                <a:solidFill>
                  <a:srgbClr val="EEECE1">
                    <a:lumMod val="25000"/>
                  </a:srgbClr>
                </a:solidFill>
                <a:latin typeface="Times New Roman" panose="02020603050405020304" pitchFamily="18" charset="0"/>
                <a:cs typeface="Times New Roman" panose="02020603050405020304" pitchFamily="18" charset="0"/>
              </a:rPr>
              <a:t>NYC Soils. Gray = sealed soils (impervious surface), Green = soils in human-transported materials, Blue = native soils</a:t>
            </a:r>
          </a:p>
        </p:txBody>
      </p:sp>
      <p:sp>
        <p:nvSpPr>
          <p:cNvPr id="34" name="TextBox 33">
            <a:extLst>
              <a:ext uri="{FF2B5EF4-FFF2-40B4-BE49-F238E27FC236}">
                <a16:creationId xmlns:a16="http://schemas.microsoft.com/office/drawing/2014/main" id="{D7C707A1-E95A-483F-AD71-CCE3BAE5DE17}"/>
              </a:ext>
            </a:extLst>
          </p:cNvPr>
          <p:cNvSpPr txBox="1"/>
          <p:nvPr/>
        </p:nvSpPr>
        <p:spPr>
          <a:xfrm>
            <a:off x="16507152" y="15943226"/>
            <a:ext cx="4333888" cy="1938992"/>
          </a:xfrm>
          <a:prstGeom prst="rect">
            <a:avLst/>
          </a:prstGeom>
          <a:solidFill>
            <a:srgbClr val="F6FAF4"/>
          </a:solidFill>
        </p:spPr>
        <p:txBody>
          <a:bodyPr wrap="square">
            <a:spAutoFit/>
          </a:bodyPr>
          <a:lstStyle/>
          <a:p>
            <a:pPr defTabSz="914400">
              <a:defRPr/>
            </a:pPr>
            <a:r>
              <a:rPr lang="en-US" sz="2400" b="1" dirty="0">
                <a:solidFill>
                  <a:prstClr val="black"/>
                </a:solidFill>
                <a:latin typeface="Times New Roman" panose="02020603050405020304" pitchFamily="18" charset="0"/>
                <a:cs typeface="Times New Roman" panose="02020603050405020304" pitchFamily="18" charset="0"/>
              </a:rPr>
              <a:t>Table 1: </a:t>
            </a:r>
            <a:r>
              <a:rPr lang="en-US" sz="2400" dirty="0">
                <a:solidFill>
                  <a:prstClr val="black"/>
                </a:solidFill>
                <a:latin typeface="Times New Roman" panose="02020603050405020304" pitchFamily="18" charset="0"/>
                <a:cs typeface="Times New Roman" panose="02020603050405020304" pitchFamily="18" charset="0"/>
              </a:rPr>
              <a:t>Soil types and percent land areas in NYC</a:t>
            </a:r>
          </a:p>
          <a:p>
            <a:pPr defTabSz="914400">
              <a:defRPr/>
            </a:pPr>
            <a:r>
              <a:rPr lang="en-US" sz="2400" dirty="0">
                <a:solidFill>
                  <a:prstClr val="black"/>
                </a:solidFill>
                <a:latin typeface="Times New Roman" panose="02020603050405020304" pitchFamily="18" charset="0"/>
                <a:cs typeface="Times New Roman" panose="02020603050405020304" pitchFamily="18" charset="0"/>
              </a:rPr>
              <a:t>* Each type (or parent material group) includes one or more soil series (mapping components) </a:t>
            </a:r>
          </a:p>
        </p:txBody>
      </p:sp>
      <p:pic>
        <p:nvPicPr>
          <p:cNvPr id="59" name="Picture 2" descr="A picture containing food&#10;&#10;Description automatically generated">
            <a:extLst>
              <a:ext uri="{FF2B5EF4-FFF2-40B4-BE49-F238E27FC236}">
                <a16:creationId xmlns:a16="http://schemas.microsoft.com/office/drawing/2014/main" id="{9C2246EA-15F1-4291-AAB7-89860BF13B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448" b="12503"/>
          <a:stretch/>
        </p:blipFill>
        <p:spPr bwMode="auto">
          <a:xfrm>
            <a:off x="16519584" y="31822377"/>
            <a:ext cx="14766009" cy="414863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ACAAE7E9-E98C-4D12-9C1D-8018140E62EC}"/>
              </a:ext>
            </a:extLst>
          </p:cNvPr>
          <p:cNvSpPr txBox="1"/>
          <p:nvPr/>
        </p:nvSpPr>
        <p:spPr>
          <a:xfrm>
            <a:off x="16507153" y="36370755"/>
            <a:ext cx="14922380" cy="830997"/>
          </a:xfrm>
          <a:prstGeom prst="rect">
            <a:avLst/>
          </a:prstGeom>
          <a:solidFill>
            <a:schemeClr val="bg1"/>
          </a:solidFill>
          <a:ln>
            <a:solidFill>
              <a:schemeClr val="bg1">
                <a:lumMod val="95000"/>
              </a:schemeClr>
            </a:solidFill>
          </a:ln>
        </p:spPr>
        <p:txBody>
          <a:bodyPr wrap="square">
            <a:spAutoFit/>
          </a:bodyPr>
          <a:lstStyle/>
          <a:p>
            <a:pPr defTabSz="914400">
              <a:defRPr/>
            </a:pPr>
            <a:r>
              <a:rPr lang="en-US" sz="2400" b="1" dirty="0">
                <a:solidFill>
                  <a:srgbClr val="000000"/>
                </a:solidFill>
                <a:latin typeface="Times New Roman" panose="02020603050405020304" pitchFamily="18" charset="0"/>
                <a:ea typeface="Times New Roman" panose="02020603050405020304" pitchFamily="18" charset="0"/>
              </a:rPr>
              <a:t>Figure 4. </a:t>
            </a:r>
            <a:r>
              <a:rPr lang="en-US" sz="2400" dirty="0">
                <a:solidFill>
                  <a:srgbClr val="000000"/>
                </a:solidFill>
                <a:latin typeface="Times New Roman" panose="02020603050405020304" pitchFamily="18" charset="0"/>
                <a:ea typeface="Times New Roman" panose="02020603050405020304" pitchFamily="18" charset="0"/>
              </a:rPr>
              <a:t>GPR profile (right) shows the outwash interface and stratification in the outwash deposits. Photo (left) is a profile of and Enfield soil series, the outwash contact is at 50 to 55 cm. (http://nesoil.com/gpr/)</a:t>
            </a:r>
          </a:p>
        </p:txBody>
      </p:sp>
      <p:sp>
        <p:nvSpPr>
          <p:cNvPr id="36" name="TextBox 35">
            <a:extLst>
              <a:ext uri="{FF2B5EF4-FFF2-40B4-BE49-F238E27FC236}">
                <a16:creationId xmlns:a16="http://schemas.microsoft.com/office/drawing/2014/main" id="{E0BC73DB-8EE5-44A1-983B-A7259F7B30FE}"/>
              </a:ext>
            </a:extLst>
          </p:cNvPr>
          <p:cNvSpPr txBox="1"/>
          <p:nvPr/>
        </p:nvSpPr>
        <p:spPr>
          <a:xfrm rot="10800000" flipV="1">
            <a:off x="16347769" y="7913029"/>
            <a:ext cx="14937824" cy="1615827"/>
          </a:xfrm>
          <a:prstGeom prst="rect">
            <a:avLst/>
          </a:prstGeom>
          <a:solidFill>
            <a:schemeClr val="bg1">
              <a:lumMod val="95000"/>
            </a:schemeClr>
          </a:solidFill>
        </p:spPr>
        <p:txBody>
          <a:bodyPr wrap="square">
            <a:spAutoFit/>
          </a:bodyPr>
          <a:lstStyle/>
          <a:p>
            <a:pPr algn="just"/>
            <a:r>
              <a:rPr lang="en-US" sz="3200" dirty="0">
                <a:solidFill>
                  <a:prstClr val="black"/>
                </a:solidFill>
                <a:latin typeface="Times New Roman" panose="02020603050405020304" pitchFamily="18" charset="0"/>
                <a:ea typeface="CIDFont+F1"/>
                <a:cs typeface="Times New Roman" panose="02020603050405020304" pitchFamily="18" charset="0"/>
              </a:rPr>
              <a:t>This research conducts both field and lab soil characterization in 14 different sites throughout the NYC that represents a wide range of land uses patterns and soil types. Types of soils in NYC and their percentage represented in the map and table below.</a:t>
            </a:r>
            <a:endParaRPr lang="en-US" sz="3200" dirty="0"/>
          </a:p>
        </p:txBody>
      </p:sp>
      <p:sp>
        <p:nvSpPr>
          <p:cNvPr id="3" name="Rectangle 2">
            <a:extLst>
              <a:ext uri="{FF2B5EF4-FFF2-40B4-BE49-F238E27FC236}">
                <a16:creationId xmlns:a16="http://schemas.microsoft.com/office/drawing/2014/main" id="{7B9A14C1-0A85-4792-AB7C-9EA3CF3D0158}"/>
              </a:ext>
            </a:extLst>
          </p:cNvPr>
          <p:cNvSpPr/>
          <p:nvPr/>
        </p:nvSpPr>
        <p:spPr>
          <a:xfrm>
            <a:off x="16221979" y="6582423"/>
            <a:ext cx="15101061" cy="973973"/>
          </a:xfrm>
          <a:prstGeom prst="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307650" indent="-307650" algn="ctr">
              <a:lnSpc>
                <a:spcPct val="115000"/>
              </a:lnSpc>
              <a:tabLst>
                <a:tab pos="410200" algn="l"/>
              </a:tabLst>
              <a:defRPr/>
            </a:pPr>
            <a:r>
              <a:rPr lang="en-US" sz="4800" b="1" dirty="0">
                <a:solidFill>
                  <a:srgbClr val="0E101A"/>
                </a:solidFill>
                <a:latin typeface="Times New Roman" panose="02020603050405020304" pitchFamily="18" charset="0"/>
                <a:ea typeface="Calibri" panose="020F0502020204030204" pitchFamily="34" charset="0"/>
                <a:cs typeface="Times New Roman" panose="02020603050405020304" pitchFamily="18" charset="0"/>
              </a:rPr>
              <a:t>Study Area</a:t>
            </a:r>
            <a:endParaRPr lang="en-US" sz="4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2" descr="Brooklyn College - Degree Programs, Accreditation, Applying, Tuition,  Financial Aid">
            <a:extLst>
              <a:ext uri="{FF2B5EF4-FFF2-40B4-BE49-F238E27FC236}">
                <a16:creationId xmlns:a16="http://schemas.microsoft.com/office/drawing/2014/main" id="{944B9311-2056-4A8B-A04F-D3C038BF6F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122" y="3478521"/>
            <a:ext cx="3978045" cy="1981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ised USDA Food Label Guidance Continues to Promote Consumer Deception -  vegconomist - the vegan business magazine">
            <a:extLst>
              <a:ext uri="{FF2B5EF4-FFF2-40B4-BE49-F238E27FC236}">
                <a16:creationId xmlns:a16="http://schemas.microsoft.com/office/drawing/2014/main" id="{9340C614-2285-42F6-B4BB-4C9FDEAD8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740" y="530854"/>
            <a:ext cx="4187250" cy="3171367"/>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1D12B7C-7BDC-49FD-9FD5-5C0A43997425}"/>
              </a:ext>
            </a:extLst>
          </p:cNvPr>
          <p:cNvSpPr/>
          <p:nvPr/>
        </p:nvSpPr>
        <p:spPr>
          <a:xfrm>
            <a:off x="32361972" y="6553668"/>
            <a:ext cx="14070208" cy="924150"/>
          </a:xfrm>
          <a:prstGeom prst="rect">
            <a:avLst/>
          </a:prstGeom>
          <a:solidFill>
            <a:schemeClr val="accent1">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307650" indent="-307650" algn="ctr">
              <a:lnSpc>
                <a:spcPct val="115000"/>
              </a:lnSpc>
              <a:tabLst>
                <a:tab pos="410200" algn="l"/>
              </a:tabLst>
              <a:defRPr/>
            </a:pPr>
            <a:r>
              <a:rPr lang="en-US" sz="4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Preliminary Results</a:t>
            </a:r>
          </a:p>
        </p:txBody>
      </p:sp>
      <p:pic>
        <p:nvPicPr>
          <p:cNvPr id="25" name="Picture 24" descr="A picture containing grass, outdoor, person, ground&#10;&#10;Description automatically generated">
            <a:extLst>
              <a:ext uri="{FF2B5EF4-FFF2-40B4-BE49-F238E27FC236}">
                <a16:creationId xmlns:a16="http://schemas.microsoft.com/office/drawing/2014/main" id="{42C2843C-6EA5-46FA-9D19-BBAF6EA75D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92276" y="19878709"/>
            <a:ext cx="2653389" cy="3511809"/>
          </a:xfrm>
          <a:prstGeom prst="rect">
            <a:avLst/>
          </a:prstGeom>
        </p:spPr>
      </p:pic>
      <p:pic>
        <p:nvPicPr>
          <p:cNvPr id="27" name="Picture 26" descr="A group of people sitting on the ground outside&#10;&#10;Description automatically generated with medium confidence">
            <a:extLst>
              <a:ext uri="{FF2B5EF4-FFF2-40B4-BE49-F238E27FC236}">
                <a16:creationId xmlns:a16="http://schemas.microsoft.com/office/drawing/2014/main" id="{8AFEEAD9-4B78-44FA-8614-14D87A192E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846" y="19878710"/>
            <a:ext cx="4550838" cy="3555448"/>
          </a:xfrm>
          <a:prstGeom prst="rect">
            <a:avLst/>
          </a:prstGeom>
        </p:spPr>
      </p:pic>
      <p:pic>
        <p:nvPicPr>
          <p:cNvPr id="30" name="Picture 29" descr="A group of people standing in the woods&#10;&#10;Description automatically generated with medium confidence">
            <a:extLst>
              <a:ext uri="{FF2B5EF4-FFF2-40B4-BE49-F238E27FC236}">
                <a16:creationId xmlns:a16="http://schemas.microsoft.com/office/drawing/2014/main" id="{ADBD4912-0DC5-4D80-AB76-FA64C684DE1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287257" y="19902288"/>
            <a:ext cx="4554046" cy="3472785"/>
          </a:xfrm>
          <a:prstGeom prst="rect">
            <a:avLst/>
          </a:prstGeom>
        </p:spPr>
      </p:pic>
      <p:pic>
        <p:nvPicPr>
          <p:cNvPr id="49" name="Picture 48" descr="A person digging in the dirt&#10;&#10;Description automatically generated with medium confidence">
            <a:extLst>
              <a:ext uri="{FF2B5EF4-FFF2-40B4-BE49-F238E27FC236}">
                <a16:creationId xmlns:a16="http://schemas.microsoft.com/office/drawing/2014/main" id="{06FC1969-395F-4F96-B8F6-0B98CE86036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5400000">
            <a:off x="10741166" y="24971505"/>
            <a:ext cx="3466627" cy="2960118"/>
          </a:xfrm>
          <a:prstGeom prst="rect">
            <a:avLst/>
          </a:prstGeom>
        </p:spPr>
      </p:pic>
      <p:pic>
        <p:nvPicPr>
          <p:cNvPr id="53" name="Picture 52" descr="A group of people outside&#10;&#10;Description automatically generated with low confidence">
            <a:extLst>
              <a:ext uri="{FF2B5EF4-FFF2-40B4-BE49-F238E27FC236}">
                <a16:creationId xmlns:a16="http://schemas.microsoft.com/office/drawing/2014/main" id="{DD5387D6-E3F1-44E3-AC14-283EABE84B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904" y="24689854"/>
            <a:ext cx="4543780" cy="3453063"/>
          </a:xfrm>
          <a:prstGeom prst="rect">
            <a:avLst/>
          </a:prstGeom>
        </p:spPr>
      </p:pic>
      <p:sp>
        <p:nvSpPr>
          <p:cNvPr id="50" name="TextBox 49">
            <a:extLst>
              <a:ext uri="{FF2B5EF4-FFF2-40B4-BE49-F238E27FC236}">
                <a16:creationId xmlns:a16="http://schemas.microsoft.com/office/drawing/2014/main" id="{977EE101-940A-4D4C-803D-1ED1CBBB0024}"/>
              </a:ext>
            </a:extLst>
          </p:cNvPr>
          <p:cNvSpPr txBox="1"/>
          <p:nvPr/>
        </p:nvSpPr>
        <p:spPr>
          <a:xfrm>
            <a:off x="722131" y="23790732"/>
            <a:ext cx="14119172" cy="830997"/>
          </a:xfrm>
          <a:prstGeom prst="rect">
            <a:avLst/>
          </a:prstGeom>
          <a:solidFill>
            <a:schemeClr val="bg1"/>
          </a:solidFill>
          <a:ln>
            <a:solidFill>
              <a:schemeClr val="bg1">
                <a:lumMod val="95000"/>
              </a:schemeClr>
            </a:solidFill>
          </a:ln>
        </p:spPr>
        <p:txBody>
          <a:bodyPr wrap="square">
            <a:spAutoFit/>
          </a:bodyPr>
          <a:lstStyle/>
          <a:p>
            <a:r>
              <a:rPr lang="en-US" sz="2400" b="1" dirty="0">
                <a:latin typeface="Times New Roman" panose="02020603050405020304" pitchFamily="18" charset="0"/>
                <a:cs typeface="Times New Roman" panose="02020603050405020304" pitchFamily="18" charset="0"/>
              </a:rPr>
              <a:t>Figure 1. </a:t>
            </a:r>
            <a:r>
              <a:rPr lang="en-US" sz="2400" dirty="0">
                <a:latin typeface="Times New Roman" panose="02020603050405020304" pitchFamily="18" charset="0"/>
                <a:cs typeface="Times New Roman" panose="02020603050405020304" pitchFamily="18" charset="0"/>
              </a:rPr>
              <a:t>Soil survey in the Greenwood Cemetery (GWC), Brooklyn (left and middle) and Van Cortlandt Park (VCL), Bronx (right). Both soil series contains human-altered and human-transported (HAHT) materials.</a:t>
            </a:r>
          </a:p>
        </p:txBody>
      </p:sp>
      <p:pic>
        <p:nvPicPr>
          <p:cNvPr id="52" name="Picture 51">
            <a:extLst>
              <a:ext uri="{FF2B5EF4-FFF2-40B4-BE49-F238E27FC236}">
                <a16:creationId xmlns:a16="http://schemas.microsoft.com/office/drawing/2014/main" id="{87425D7B-4D69-4E76-8AAC-AED8AF5A0DDD}"/>
              </a:ext>
            </a:extLst>
          </p:cNvPr>
          <p:cNvPicPr>
            <a:picLocks noChangeAspect="1"/>
          </p:cNvPicPr>
          <p:nvPr/>
        </p:nvPicPr>
        <p:blipFill>
          <a:blip r:embed="rId13"/>
          <a:stretch>
            <a:fillRect/>
          </a:stretch>
        </p:blipFill>
        <p:spPr>
          <a:xfrm>
            <a:off x="5858029" y="24676289"/>
            <a:ext cx="4543780" cy="3466628"/>
          </a:xfrm>
          <a:prstGeom prst="rect">
            <a:avLst/>
          </a:prstGeom>
        </p:spPr>
      </p:pic>
      <p:sp>
        <p:nvSpPr>
          <p:cNvPr id="70" name="TextBox 69">
            <a:extLst>
              <a:ext uri="{FF2B5EF4-FFF2-40B4-BE49-F238E27FC236}">
                <a16:creationId xmlns:a16="http://schemas.microsoft.com/office/drawing/2014/main" id="{F9E3EF06-95E3-4DE3-9BC7-6343D8D32B0C}"/>
              </a:ext>
            </a:extLst>
          </p:cNvPr>
          <p:cNvSpPr txBox="1"/>
          <p:nvPr/>
        </p:nvSpPr>
        <p:spPr>
          <a:xfrm>
            <a:off x="32723012" y="35497252"/>
            <a:ext cx="13709167" cy="2246769"/>
          </a:xfrm>
          <a:prstGeom prst="rect">
            <a:avLst/>
          </a:prstGeom>
          <a:solidFill>
            <a:schemeClr val="bg1">
              <a:lumMod val="95000"/>
            </a:schemeClr>
          </a:solidFill>
        </p:spPr>
        <p:txBody>
          <a:bodyPr wrap="square">
            <a:spAutoFit/>
          </a:bodyPr>
          <a:lstStyle/>
          <a:p>
            <a:r>
              <a:rPr lang="en-US" sz="2800" dirty="0">
                <a:latin typeface="Times New Roman" panose="02020603050405020304" pitchFamily="18" charset="0"/>
                <a:cs typeface="Times New Roman" panose="02020603050405020304" pitchFamily="18" charset="0"/>
              </a:rPr>
              <a:t>The authors want to thank </a:t>
            </a:r>
            <a:r>
              <a:rPr lang="en-US" sz="2800" dirty="0" err="1">
                <a:latin typeface="Times New Roman" panose="02020603050405020304" pitchFamily="18" charset="0"/>
                <a:cs typeface="Times New Roman" panose="02020603050405020304" pitchFamily="18" charset="0"/>
              </a:rPr>
              <a:t>Labib</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Samari</a:t>
            </a:r>
            <a:r>
              <a:rPr lang="en-US" sz="2800" dirty="0">
                <a:latin typeface="Times New Roman" panose="02020603050405020304" pitchFamily="18" charset="0"/>
                <a:cs typeface="Times New Roman" panose="02020603050405020304" pitchFamily="18" charset="0"/>
              </a:rPr>
              <a:t> for assistance in the field work; Kaitlin McLaughlin and Clare Kohler for help in lab analysis at Brooklyn College and the Advanced Science Research Center of CUNY.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USDA IS AN EQUAL OPPORTUNITY PROVIDER, EMPLOYER AND LENDER</a:t>
            </a:r>
          </a:p>
        </p:txBody>
      </p:sp>
      <p:sp>
        <p:nvSpPr>
          <p:cNvPr id="63" name="TextBox 62">
            <a:extLst>
              <a:ext uri="{FF2B5EF4-FFF2-40B4-BE49-F238E27FC236}">
                <a16:creationId xmlns:a16="http://schemas.microsoft.com/office/drawing/2014/main" id="{7EC895DC-105E-4B1E-AB5C-E7A194B2F8AF}"/>
              </a:ext>
            </a:extLst>
          </p:cNvPr>
          <p:cNvSpPr txBox="1"/>
          <p:nvPr/>
        </p:nvSpPr>
        <p:spPr>
          <a:xfrm>
            <a:off x="687741" y="28391593"/>
            <a:ext cx="14299470" cy="830997"/>
          </a:xfrm>
          <a:prstGeom prst="rect">
            <a:avLst/>
          </a:prstGeom>
          <a:solidFill>
            <a:schemeClr val="bg1"/>
          </a:solidFill>
          <a:ln>
            <a:solidFill>
              <a:schemeClr val="bg1">
                <a:lumMod val="95000"/>
              </a:schemeClr>
            </a:solidFill>
          </a:ln>
        </p:spPr>
        <p:txBody>
          <a:bodyPr wrap="square">
            <a:spAutoFit/>
          </a:bodyPr>
          <a:lstStyle/>
          <a:p>
            <a:r>
              <a:rPr lang="en-US" sz="2400" b="1" dirty="0">
                <a:latin typeface="Times New Roman" panose="02020603050405020304" pitchFamily="18" charset="0"/>
                <a:cs typeface="Times New Roman" panose="02020603050405020304" pitchFamily="18" charset="0"/>
              </a:rPr>
              <a:t>Figure 2. </a:t>
            </a:r>
            <a:r>
              <a:rPr lang="en-US" sz="2400" dirty="0">
                <a:latin typeface="Times New Roman" panose="02020603050405020304" pitchFamily="18" charset="0"/>
                <a:cs typeface="Times New Roman" panose="02020603050405020304" pitchFamily="18" charset="0"/>
              </a:rPr>
              <a:t>Soil sampling at the Inwood Hill Park (INW), Manhattan (left), Soundview Park (SVP), Bronx (middle), and Van Cortlandt Park (VCL), Bronx (right).</a:t>
            </a:r>
          </a:p>
        </p:txBody>
      </p:sp>
      <p:sp>
        <p:nvSpPr>
          <p:cNvPr id="6" name="Rectangle 5"/>
          <p:cNvSpPr/>
          <p:nvPr/>
        </p:nvSpPr>
        <p:spPr>
          <a:xfrm>
            <a:off x="16221979" y="20537185"/>
            <a:ext cx="15314044" cy="10882979"/>
          </a:xfrm>
          <a:prstGeom prst="rect">
            <a:avLst/>
          </a:prstGeom>
          <a:solidFill>
            <a:schemeClr val="bg1">
              <a:lumMod val="95000"/>
            </a:schemeClr>
          </a:solidFill>
        </p:spPr>
        <p:txBody>
          <a:bodyPr wrap="square">
            <a:spAutoFit/>
          </a:bodyPr>
          <a:lstStyle/>
          <a:p>
            <a:pPr marL="457200" indent="-457200" algn="just">
              <a:lnSpc>
                <a:spcPct val="120000"/>
              </a:lnSpc>
              <a:spcAft>
                <a:spcPts val="60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Both field and lab soil characterization will be conducted, using a range of  techniques. The 14 different soil series/sites cover a wide range of land uses and soil characteristics mapped in previous urban soil surveys in NYC. At each site, we will conduct GPR and EMI surveys, in addition to full soil profile characterizations. </a:t>
            </a:r>
          </a:p>
          <a:p>
            <a:pPr marL="457200" indent="-457200" algn="just">
              <a:lnSpc>
                <a:spcPct val="120000"/>
              </a:lnSpc>
              <a:spcAft>
                <a:spcPts val="60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Between 200-250 soil core samples and about 500 g of disturbed soil will be collected for measuring hydraulic and structural properties in the soils laboratory at Rutgers. Four intact soil thick sections (45 cm long and 30 cm wide each) from each site will be carefully excavated, constructed and shipped to UC Riverside for scanning to quantify soil structural parameters and determine the distribution of SOC, black carbon, and particulate artifacts. An estimated 56 thick soil sections (4 per site) will be examined. In addition, soil monoliths that span the length of each entire profile will be sampled and prepared for educational use. </a:t>
            </a:r>
          </a:p>
          <a:p>
            <a:pPr marL="457200" indent="-457200" algn="just">
              <a:lnSpc>
                <a:spcPct val="120000"/>
              </a:lnSpc>
              <a:spcAft>
                <a:spcPts val="600"/>
              </a:spcAft>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At each site, from each horizon bulk samples will be taken for laboratory analysis. The list of parameters to be analyzed includes total C/N, black carbon, readily labile C/N, cation exchange capacity, total organic content, pH and salt, plant available nutrients, microbial activities, microbial community, artifacts, water retention curves, infiltration rate. Standard protocols in the NRCS Field and Lab Analysis manual will be used if available.</a:t>
            </a:r>
          </a:p>
        </p:txBody>
      </p:sp>
      <p:pic>
        <p:nvPicPr>
          <p:cNvPr id="11" name="Picture 10"/>
          <p:cNvPicPr>
            <a:picLocks noChangeAspect="1"/>
          </p:cNvPicPr>
          <p:nvPr/>
        </p:nvPicPr>
        <p:blipFill rotWithShape="1">
          <a:blip r:embed="rId14"/>
          <a:srcRect l="20001" r="49374"/>
          <a:stretch/>
        </p:blipFill>
        <p:spPr>
          <a:xfrm flipH="1">
            <a:off x="32480038" y="7922243"/>
            <a:ext cx="2144313" cy="9335786"/>
          </a:xfrm>
          <a:prstGeom prst="rect">
            <a:avLst/>
          </a:prstGeom>
        </p:spPr>
      </p:pic>
      <p:pic>
        <p:nvPicPr>
          <p:cNvPr id="15" name="Picture 14"/>
          <p:cNvPicPr>
            <a:picLocks noChangeAspect="1"/>
          </p:cNvPicPr>
          <p:nvPr/>
        </p:nvPicPr>
        <p:blipFill rotWithShape="1">
          <a:blip r:embed="rId15"/>
          <a:srcRect l="29999" r="53560"/>
          <a:stretch/>
        </p:blipFill>
        <p:spPr>
          <a:xfrm>
            <a:off x="35554509" y="7941118"/>
            <a:ext cx="2029301" cy="9257846"/>
          </a:xfrm>
          <a:prstGeom prst="rect">
            <a:avLst/>
          </a:prstGeom>
        </p:spPr>
      </p:pic>
      <p:pic>
        <p:nvPicPr>
          <p:cNvPr id="16" name="Picture 15"/>
          <p:cNvPicPr>
            <a:picLocks noChangeAspect="1"/>
          </p:cNvPicPr>
          <p:nvPr/>
        </p:nvPicPr>
        <p:blipFill>
          <a:blip r:embed="rId16"/>
          <a:stretch>
            <a:fillRect/>
          </a:stretch>
        </p:blipFill>
        <p:spPr>
          <a:xfrm>
            <a:off x="40088336" y="-418156"/>
            <a:ext cx="6215446" cy="6215446"/>
          </a:xfrm>
          <a:prstGeom prst="rect">
            <a:avLst/>
          </a:prstGeom>
        </p:spPr>
      </p:pic>
      <p:pic>
        <p:nvPicPr>
          <p:cNvPr id="4" name="Picture 3"/>
          <p:cNvPicPr>
            <a:picLocks noChangeAspect="1"/>
          </p:cNvPicPr>
          <p:nvPr/>
        </p:nvPicPr>
        <p:blipFill rotWithShape="1">
          <a:blip r:embed="rId17"/>
          <a:srcRect l="40465" r="27646"/>
          <a:stretch/>
        </p:blipFill>
        <p:spPr>
          <a:xfrm>
            <a:off x="38460053" y="7907482"/>
            <a:ext cx="2235083" cy="9341189"/>
          </a:xfrm>
          <a:prstGeom prst="rect">
            <a:avLst/>
          </a:prstGeom>
        </p:spPr>
      </p:pic>
      <p:pic>
        <p:nvPicPr>
          <p:cNvPr id="8" name="Picture 7"/>
          <p:cNvPicPr>
            <a:picLocks noChangeAspect="1"/>
          </p:cNvPicPr>
          <p:nvPr/>
        </p:nvPicPr>
        <p:blipFill rotWithShape="1">
          <a:blip r:embed="rId18"/>
          <a:srcRect l="42767" r="25568"/>
          <a:stretch/>
        </p:blipFill>
        <p:spPr>
          <a:xfrm>
            <a:off x="41571379" y="7931602"/>
            <a:ext cx="2213679" cy="9317069"/>
          </a:xfrm>
          <a:prstGeom prst="rect">
            <a:avLst/>
          </a:prstGeom>
        </p:spPr>
      </p:pic>
      <p:sp>
        <p:nvSpPr>
          <p:cNvPr id="9" name="TextBox 8"/>
          <p:cNvSpPr txBox="1"/>
          <p:nvPr/>
        </p:nvSpPr>
        <p:spPr>
          <a:xfrm>
            <a:off x="44054525" y="9683080"/>
            <a:ext cx="2377654" cy="4893647"/>
          </a:xfrm>
          <a:prstGeom prst="rect">
            <a:avLst/>
          </a:prstGeom>
          <a:solidFill>
            <a:schemeClr val="bg1"/>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Figure 5</a:t>
            </a:r>
            <a:r>
              <a:rPr lang="en-US" sz="2400" dirty="0">
                <a:latin typeface="Times New Roman" panose="02020603050405020304" pitchFamily="18" charset="0"/>
                <a:cs typeface="Times New Roman" panose="02020603050405020304" pitchFamily="18" charset="0"/>
              </a:rPr>
              <a:t>. Soil profiles at four studied sites. From left to right: Greenwood Cemetery (Brooklyn), Van Courtland Park (Bronx), Inwood Hill Park (Manhattan), and Soundview Park (Bronx)</a:t>
            </a:r>
          </a:p>
        </p:txBody>
      </p:sp>
      <p:sp>
        <p:nvSpPr>
          <p:cNvPr id="17" name="TextBox 16"/>
          <p:cNvSpPr txBox="1"/>
          <p:nvPr/>
        </p:nvSpPr>
        <p:spPr>
          <a:xfrm>
            <a:off x="32770792" y="24932365"/>
            <a:ext cx="13646733" cy="1569660"/>
          </a:xfrm>
          <a:prstGeom prst="rect">
            <a:avLst/>
          </a:prstGeom>
          <a:solidFill>
            <a:schemeClr val="bg1"/>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Figure 6. </a:t>
            </a:r>
            <a:r>
              <a:rPr lang="en-US" sz="2400" dirty="0">
                <a:latin typeface="Times New Roman" panose="02020603050405020304" pitchFamily="18" charset="0"/>
                <a:cs typeface="Times New Roman" panose="02020603050405020304" pitchFamily="18" charset="0"/>
              </a:rPr>
              <a:t>Soil properties include total organic matter content (TOC), pH, soluble salts, bulk density of sample collected from Greenwood Cemetery (GWC) Greenbelt series, Van Cortlandt Park (VCL) Mosholu series, Sound View Park (SVP) LaGuardia series are formed in human-altered and human-transported materials (HAHT), and Inwood Hill Park (INW) Charlton series formed in naturally deposited materials (ND).</a:t>
            </a:r>
          </a:p>
        </p:txBody>
      </p:sp>
      <p:sp>
        <p:nvSpPr>
          <p:cNvPr id="22" name="Rectangle 21"/>
          <p:cNvSpPr/>
          <p:nvPr/>
        </p:nvSpPr>
        <p:spPr>
          <a:xfrm>
            <a:off x="32704796" y="34492754"/>
            <a:ext cx="13598986" cy="854603"/>
          </a:xfrm>
          <a:prstGeom prst="rect">
            <a:avLst/>
          </a:prstGeom>
          <a:solidFill>
            <a:schemeClr val="bg1"/>
          </a:solidFill>
        </p:spPr>
        <p:txBody>
          <a:bodyPr wrap="square">
            <a:spAutoFit/>
          </a:bodyPr>
          <a:lstStyle/>
          <a:p>
            <a:r>
              <a:rPr lang="en-US" sz="2400" b="1" dirty="0">
                <a:latin typeface="Times New Roman" panose="02020603050405020304" pitchFamily="18" charset="0"/>
                <a:cs typeface="Times New Roman" panose="02020603050405020304" pitchFamily="18" charset="0"/>
              </a:rPr>
              <a:t>Figure 7</a:t>
            </a:r>
            <a:r>
              <a:rPr lang="en-US" sz="2400" dirty="0">
                <a:latin typeface="Times New Roman" panose="02020603050405020304" pitchFamily="18" charset="0"/>
                <a:cs typeface="Times New Roman" panose="02020603050405020304" pitchFamily="18" charset="0"/>
              </a:rPr>
              <a:t>. Microbial Biomass C, Respiration, Potential Net N Mineralization in Inwood Hill Park, (Brown till parent material, naturally deposited soil), Charlton series.</a:t>
            </a:r>
            <a:endParaRPr lang="en-US" sz="2400" dirty="0"/>
          </a:p>
        </p:txBody>
      </p:sp>
      <p:pic>
        <p:nvPicPr>
          <p:cNvPr id="28" name="Picture 27">
            <a:extLst>
              <a:ext uri="{FF2B5EF4-FFF2-40B4-BE49-F238E27FC236}">
                <a16:creationId xmlns:a16="http://schemas.microsoft.com/office/drawing/2014/main" id="{ECAFA707-6C54-4C1B-909E-49848E429DC6}"/>
              </a:ext>
            </a:extLst>
          </p:cNvPr>
          <p:cNvPicPr>
            <a:picLocks noChangeAspect="1"/>
          </p:cNvPicPr>
          <p:nvPr/>
        </p:nvPicPr>
        <p:blipFill>
          <a:blip r:embed="rId19"/>
          <a:stretch>
            <a:fillRect/>
          </a:stretch>
        </p:blipFill>
        <p:spPr>
          <a:xfrm>
            <a:off x="32430184" y="17729741"/>
            <a:ext cx="14091299" cy="7113087"/>
          </a:xfrm>
          <a:prstGeom prst="rect">
            <a:avLst/>
          </a:prstGeom>
        </p:spPr>
      </p:pic>
      <p:pic>
        <p:nvPicPr>
          <p:cNvPr id="33" name="Picture 32">
            <a:extLst>
              <a:ext uri="{FF2B5EF4-FFF2-40B4-BE49-F238E27FC236}">
                <a16:creationId xmlns:a16="http://schemas.microsoft.com/office/drawing/2014/main" id="{4A1FBAD3-309F-4F2C-8B4F-38E5F7E7F9D5}"/>
              </a:ext>
            </a:extLst>
          </p:cNvPr>
          <p:cNvPicPr>
            <a:picLocks noChangeAspect="1"/>
          </p:cNvPicPr>
          <p:nvPr/>
        </p:nvPicPr>
        <p:blipFill>
          <a:blip r:embed="rId20"/>
          <a:stretch>
            <a:fillRect/>
          </a:stretch>
        </p:blipFill>
        <p:spPr>
          <a:xfrm>
            <a:off x="32785527" y="27029820"/>
            <a:ext cx="13735956" cy="7095019"/>
          </a:xfrm>
          <a:prstGeom prst="rect">
            <a:avLst/>
          </a:prstGeom>
        </p:spPr>
      </p:pic>
    </p:spTree>
    <p:extLst>
      <p:ext uri="{BB962C8B-B14F-4D97-AF65-F5344CB8AC3E}">
        <p14:creationId xmlns:p14="http://schemas.microsoft.com/office/powerpoint/2010/main" val="7336111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6215</TotalTime>
  <Words>1533</Words>
  <Application>Microsoft Office PowerPoint</Application>
  <PresentationFormat>Custom</PresentationFormat>
  <Paragraphs>43</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Calibri Light</vt:lpstr>
      <vt:lpstr>Century Gothic</vt:lpstr>
      <vt:lpstr>Times New Roman</vt:lpstr>
      <vt:lpstr>Tw Cen MT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Kohinoor Begum</dc:creator>
  <cp:lastModifiedBy>Kohinoor Begum</cp:lastModifiedBy>
  <cp:revision>109</cp:revision>
  <dcterms:created xsi:type="dcterms:W3CDTF">2020-11-17T22:22:07Z</dcterms:created>
  <dcterms:modified xsi:type="dcterms:W3CDTF">2022-03-21T15:49:46Z</dcterms:modified>
</cp:coreProperties>
</file>