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Lst>
  <p:sldSz cx="37490400" cy="19202400"/>
  <p:notesSz cx="37587238" cy="72334438"/>
  <p:custDataLst>
    <p:tags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48" userDrawn="1">
          <p15:clr>
            <a:srgbClr val="A4A3A4"/>
          </p15:clr>
        </p15:guide>
        <p15:guide id="2" pos="118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gan C. Brown" initials="MCB" lastIdx="1" clrIdx="0">
    <p:extLst>
      <p:ext uri="{19B8F6BF-5375-455C-9EA6-DF929625EA0E}">
        <p15:presenceInfo xmlns:p15="http://schemas.microsoft.com/office/powerpoint/2012/main" userId="S-1-5-21-2326540625-2553394508-678497509-37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3" autoAdjust="0"/>
    <p:restoredTop sz="94660"/>
  </p:normalViewPr>
  <p:slideViewPr>
    <p:cSldViewPr snapToGrid="0">
      <p:cViewPr>
        <p:scale>
          <a:sx n="80" d="100"/>
          <a:sy n="80" d="100"/>
        </p:scale>
        <p:origin x="60" y="78"/>
      </p:cViewPr>
      <p:guideLst>
        <p:guide orient="horz" pos="6048"/>
        <p:guide pos="118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tags" Target="tags/tag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a:solidFill>
                  <a:schemeClr val="tx1"/>
                </a:solidFill>
              </a:rPr>
              <a:t>Aluminum (Non-filtered)</a:t>
            </a:r>
          </a:p>
        </c:rich>
      </c:tx>
      <c:layout>
        <c:manualLayout>
          <c:xMode val="edge"/>
          <c:yMode val="edge"/>
          <c:x val="0.21224969930216386"/>
          <c:y val="3.5282118038330111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v>10/8/2021</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errBars>
            <c:errBarType val="both"/>
            <c:errValType val="cust"/>
            <c:noEndCap val="0"/>
            <c:plus>
              <c:numRef>
                <c:f>'21285N'!$V$34:$V$37</c:f>
                <c:numCache>
                  <c:formatCode>General</c:formatCode>
                  <c:ptCount val="4"/>
                  <c:pt idx="1">
                    <c:v>55.441773761107036</c:v>
                  </c:pt>
                  <c:pt idx="2">
                    <c:v>25.579826035374055</c:v>
                  </c:pt>
                  <c:pt idx="3">
                    <c:v>14.994869492966922</c:v>
                  </c:pt>
                </c:numCache>
              </c:numRef>
            </c:plus>
            <c:minus>
              <c:numRef>
                <c:f>'21285N'!$V$34:$V$37</c:f>
                <c:numCache>
                  <c:formatCode>General</c:formatCode>
                  <c:ptCount val="4"/>
                  <c:pt idx="1">
                    <c:v>55.441773761107036</c:v>
                  </c:pt>
                  <c:pt idx="2">
                    <c:v>25.579826035374055</c:v>
                  </c:pt>
                  <c:pt idx="3">
                    <c:v>14.994869492966922</c:v>
                  </c:pt>
                </c:numCache>
              </c:numRef>
            </c:minus>
            <c:spPr>
              <a:noFill/>
              <a:ln w="9525">
                <a:solidFill>
                  <a:schemeClr val="tx2">
                    <a:lumMod val="75000"/>
                    <a:lumOff val="25000"/>
                  </a:schemeClr>
                </a:solidFill>
                <a:round/>
              </a:ln>
              <a:effectLst/>
            </c:spPr>
          </c:errBars>
          <c:cat>
            <c:numRef>
              <c:f>'21285N'!$AP$19:$AP$25</c:f>
              <c:numCache>
                <c:formatCode>General</c:formatCode>
                <c:ptCount val="7"/>
                <c:pt idx="0">
                  <c:v>1</c:v>
                </c:pt>
                <c:pt idx="1">
                  <c:v>2</c:v>
                </c:pt>
                <c:pt idx="2">
                  <c:v>3</c:v>
                </c:pt>
                <c:pt idx="3">
                  <c:v>4</c:v>
                </c:pt>
                <c:pt idx="4">
                  <c:v>5</c:v>
                </c:pt>
                <c:pt idx="5">
                  <c:v>6</c:v>
                </c:pt>
                <c:pt idx="6">
                  <c:v>7</c:v>
                </c:pt>
              </c:numCache>
            </c:numRef>
          </c:cat>
          <c:val>
            <c:numRef>
              <c:f>'21285N'!$U$34:$U$37</c:f>
              <c:numCache>
                <c:formatCode>General</c:formatCode>
                <c:ptCount val="4"/>
                <c:pt idx="1">
                  <c:v>676.02222222222224</c:v>
                </c:pt>
                <c:pt idx="2">
                  <c:v>913.06666666666661</c:v>
                </c:pt>
                <c:pt idx="3">
                  <c:v>1010.3555555555553</c:v>
                </c:pt>
              </c:numCache>
            </c:numRef>
          </c:val>
          <c:extLst>
            <c:ext xmlns:c16="http://schemas.microsoft.com/office/drawing/2014/chart" uri="{C3380CC4-5D6E-409C-BE32-E72D297353CC}">
              <c16:uniqueId val="{00000000-E8B7-40E6-A14B-018C2FEA93EF}"/>
            </c:ext>
          </c:extLst>
        </c:ser>
        <c:ser>
          <c:idx val="0"/>
          <c:order val="1"/>
          <c:tx>
            <c:v>10/14/2021</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errBars>
            <c:errBarType val="both"/>
            <c:errValType val="cust"/>
            <c:noEndCap val="0"/>
            <c:plus>
              <c:numRef>
                <c:f>'21285N'!$V$11:$V$17</c:f>
                <c:numCache>
                  <c:formatCode>General</c:formatCode>
                  <c:ptCount val="7"/>
                  <c:pt idx="0">
                    <c:v>57.245329746432411</c:v>
                  </c:pt>
                  <c:pt idx="1">
                    <c:v>205.68329281797406</c:v>
                  </c:pt>
                  <c:pt idx="2">
                    <c:v>18.271288952889989</c:v>
                  </c:pt>
                  <c:pt idx="3">
                    <c:v>28.2307456507971</c:v>
                  </c:pt>
                  <c:pt idx="4">
                    <c:v>6.2870899468673116</c:v>
                  </c:pt>
                  <c:pt idx="5">
                    <c:v>88.540529012298649</c:v>
                  </c:pt>
                  <c:pt idx="6">
                    <c:v>34.902793584468277</c:v>
                  </c:pt>
                </c:numCache>
              </c:numRef>
            </c:plus>
            <c:minus>
              <c:numRef>
                <c:f>'21285N'!$V$11:$V$17</c:f>
                <c:numCache>
                  <c:formatCode>General</c:formatCode>
                  <c:ptCount val="7"/>
                  <c:pt idx="0">
                    <c:v>57.245329746432411</c:v>
                  </c:pt>
                  <c:pt idx="1">
                    <c:v>205.68329281797406</c:v>
                  </c:pt>
                  <c:pt idx="2">
                    <c:v>18.271288952889989</c:v>
                  </c:pt>
                  <c:pt idx="3">
                    <c:v>28.2307456507971</c:v>
                  </c:pt>
                  <c:pt idx="4">
                    <c:v>6.2870899468673116</c:v>
                  </c:pt>
                  <c:pt idx="5">
                    <c:v>88.540529012298649</c:v>
                  </c:pt>
                  <c:pt idx="6">
                    <c:v>34.902793584468277</c:v>
                  </c:pt>
                </c:numCache>
              </c:numRef>
            </c:minus>
            <c:spPr>
              <a:noFill/>
              <a:ln w="9525">
                <a:solidFill>
                  <a:schemeClr val="tx2">
                    <a:lumMod val="75000"/>
                    <a:lumOff val="25000"/>
                  </a:schemeClr>
                </a:solidFill>
                <a:round/>
              </a:ln>
              <a:effectLst/>
            </c:spPr>
          </c:errBars>
          <c:val>
            <c:numRef>
              <c:f>'21285N'!$U$11:$U$17</c:f>
              <c:numCache>
                <c:formatCode>0</c:formatCode>
                <c:ptCount val="7"/>
                <c:pt idx="0">
                  <c:v>1623.0444444444445</c:v>
                </c:pt>
                <c:pt idx="1">
                  <c:v>705.17777777777781</c:v>
                </c:pt>
                <c:pt idx="2">
                  <c:v>652.9666666666667</c:v>
                </c:pt>
                <c:pt idx="3">
                  <c:v>634.33333333333337</c:v>
                </c:pt>
                <c:pt idx="4">
                  <c:v>111.23333333333333</c:v>
                </c:pt>
                <c:pt idx="5">
                  <c:v>485.6444444444445</c:v>
                </c:pt>
                <c:pt idx="6">
                  <c:v>430.50000000000011</c:v>
                </c:pt>
              </c:numCache>
            </c:numRef>
          </c:val>
          <c:extLst>
            <c:ext xmlns:c16="http://schemas.microsoft.com/office/drawing/2014/chart" uri="{C3380CC4-5D6E-409C-BE32-E72D297353CC}">
              <c16:uniqueId val="{00000001-E8B7-40E6-A14B-018C2FEA93EF}"/>
            </c:ext>
          </c:extLst>
        </c:ser>
        <c:dLbls>
          <c:showLegendKey val="0"/>
          <c:showVal val="0"/>
          <c:showCatName val="0"/>
          <c:showSerName val="0"/>
          <c:showPercent val="0"/>
          <c:showBubbleSize val="0"/>
        </c:dLbls>
        <c:gapWidth val="100"/>
        <c:overlap val="-24"/>
        <c:axId val="642665024"/>
        <c:axId val="642662728"/>
      </c:barChart>
      <c:catAx>
        <c:axId val="64266502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Sample Locations</a:t>
                </a:r>
              </a:p>
            </c:rich>
          </c:tx>
          <c:layout>
            <c:manualLayout>
              <c:xMode val="edge"/>
              <c:yMode val="edge"/>
              <c:x val="0.44359908282071076"/>
              <c:y val="0.7453381830859430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2728"/>
        <c:crosses val="autoZero"/>
        <c:auto val="1"/>
        <c:lblAlgn val="ctr"/>
        <c:lblOffset val="100"/>
        <c:noMultiLvlLbl val="0"/>
      </c:catAx>
      <c:valAx>
        <c:axId val="642662728"/>
        <c:scaling>
          <c:orientation val="minMax"/>
          <c:max val="1900"/>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dirty="0">
                    <a:solidFill>
                      <a:schemeClr val="tx1"/>
                    </a:solidFill>
                  </a:rPr>
                  <a:t>ppb</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5024"/>
        <c:crosses val="autoZero"/>
        <c:crossBetween val="between"/>
        <c:majorUnit val="300"/>
      </c:valAx>
      <c:spPr>
        <a:noFill/>
        <a:ln>
          <a:noFill/>
        </a:ln>
        <a:effectLst/>
      </c:spPr>
    </c:plotArea>
    <c:legend>
      <c:legendPos val="b"/>
      <c:layout>
        <c:manualLayout>
          <c:xMode val="edge"/>
          <c:yMode val="edge"/>
          <c:x val="0.33206676102630356"/>
          <c:y val="0.84451842548018952"/>
          <c:w val="0.4751663620107921"/>
          <c:h val="0.10112419008664497"/>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a:solidFill>
                  <a:schemeClr val="tx1"/>
                </a:solidFill>
              </a:rPr>
              <a:t>Nickel (Filtered)</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v>10/8/2021</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errBars>
            <c:errBarType val="both"/>
            <c:errValType val="cust"/>
            <c:noEndCap val="0"/>
            <c:plus>
              <c:numRef>
                <c:f>'21285F - all'!$AH$19:$AH$22</c:f>
                <c:numCache>
                  <c:formatCode>General</c:formatCode>
                  <c:ptCount val="4"/>
                  <c:pt idx="1">
                    <c:v>5.5532523003291594</c:v>
                  </c:pt>
                  <c:pt idx="2">
                    <c:v>7.8108542711054598</c:v>
                  </c:pt>
                  <c:pt idx="3">
                    <c:v>3.7933421206693745</c:v>
                  </c:pt>
                </c:numCache>
              </c:numRef>
            </c:plus>
            <c:minus>
              <c:numRef>
                <c:f>'21285F - all'!$AH$19:$AH$22</c:f>
                <c:numCache>
                  <c:formatCode>General</c:formatCode>
                  <c:ptCount val="4"/>
                  <c:pt idx="1">
                    <c:v>5.5532523003291594</c:v>
                  </c:pt>
                  <c:pt idx="2">
                    <c:v>7.8108542711054598</c:v>
                  </c:pt>
                  <c:pt idx="3">
                    <c:v>3.7933421206693745</c:v>
                  </c:pt>
                </c:numCache>
              </c:numRef>
            </c:minus>
            <c:spPr>
              <a:noFill/>
              <a:ln w="9525">
                <a:solidFill>
                  <a:schemeClr val="tx2">
                    <a:lumMod val="75000"/>
                    <a:lumOff val="25000"/>
                  </a:schemeClr>
                </a:solidFill>
                <a:round/>
              </a:ln>
              <a:effectLst/>
            </c:spPr>
          </c:errBars>
          <c:cat>
            <c:numRef>
              <c:f>'21285F - all'!$AP$32:$AP$38</c:f>
              <c:numCache>
                <c:formatCode>General</c:formatCode>
                <c:ptCount val="7"/>
                <c:pt idx="0">
                  <c:v>1</c:v>
                </c:pt>
                <c:pt idx="1">
                  <c:v>2</c:v>
                </c:pt>
                <c:pt idx="2">
                  <c:v>3</c:v>
                </c:pt>
                <c:pt idx="3">
                  <c:v>4</c:v>
                </c:pt>
                <c:pt idx="4">
                  <c:v>5</c:v>
                </c:pt>
                <c:pt idx="5">
                  <c:v>6</c:v>
                </c:pt>
                <c:pt idx="6">
                  <c:v>7</c:v>
                </c:pt>
              </c:numCache>
            </c:numRef>
          </c:cat>
          <c:val>
            <c:numRef>
              <c:f>('21285F - all'!$AI$34,'21285F - all'!$AG$20,'21285F - all'!$AG$21,'21285F - all'!$AG$22)</c:f>
              <c:numCache>
                <c:formatCode>0</c:formatCode>
                <c:ptCount val="4"/>
                <c:pt idx="1">
                  <c:v>65.76666666666668</c:v>
                </c:pt>
                <c:pt idx="2">
                  <c:v>68.199999999999989</c:v>
                </c:pt>
                <c:pt idx="3">
                  <c:v>75.65555555555558</c:v>
                </c:pt>
              </c:numCache>
            </c:numRef>
          </c:val>
          <c:extLst>
            <c:ext xmlns:c16="http://schemas.microsoft.com/office/drawing/2014/chart" uri="{C3380CC4-5D6E-409C-BE32-E72D297353CC}">
              <c16:uniqueId val="{00000000-9B7D-4693-A677-B1CFA568DDC8}"/>
            </c:ext>
          </c:extLst>
        </c:ser>
        <c:ser>
          <c:idx val="0"/>
          <c:order val="1"/>
          <c:tx>
            <c:v>10/14/2021</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errBars>
            <c:errBarType val="both"/>
            <c:errValType val="cust"/>
            <c:noEndCap val="0"/>
            <c:plus>
              <c:numRef>
                <c:f>'21285F - all'!$AH$11:$AH$17</c:f>
                <c:numCache>
                  <c:formatCode>General</c:formatCode>
                  <c:ptCount val="7"/>
                  <c:pt idx="0">
                    <c:v>2.3814094799322327</c:v>
                  </c:pt>
                  <c:pt idx="1">
                    <c:v>10.840023575210093</c:v>
                  </c:pt>
                  <c:pt idx="2">
                    <c:v>8.1688092427504362</c:v>
                  </c:pt>
                  <c:pt idx="3">
                    <c:v>13.463469092325315</c:v>
                  </c:pt>
                  <c:pt idx="4">
                    <c:v>9.2132754460314494</c:v>
                  </c:pt>
                  <c:pt idx="5">
                    <c:v>10.981815777810951</c:v>
                  </c:pt>
                  <c:pt idx="6">
                    <c:v>37.44007805072583</c:v>
                  </c:pt>
                </c:numCache>
              </c:numRef>
            </c:plus>
            <c:minus>
              <c:numRef>
                <c:f>'21285F - all'!$AH$11:$AH$17</c:f>
                <c:numCache>
                  <c:formatCode>General</c:formatCode>
                  <c:ptCount val="7"/>
                  <c:pt idx="0">
                    <c:v>2.3814094799322327</c:v>
                  </c:pt>
                  <c:pt idx="1">
                    <c:v>10.840023575210093</c:v>
                  </c:pt>
                  <c:pt idx="2">
                    <c:v>8.1688092427504362</c:v>
                  </c:pt>
                  <c:pt idx="3">
                    <c:v>13.463469092325315</c:v>
                  </c:pt>
                  <c:pt idx="4">
                    <c:v>9.2132754460314494</c:v>
                  </c:pt>
                  <c:pt idx="5">
                    <c:v>10.981815777810951</c:v>
                  </c:pt>
                  <c:pt idx="6">
                    <c:v>37.44007805072583</c:v>
                  </c:pt>
                </c:numCache>
              </c:numRef>
            </c:minus>
            <c:spPr>
              <a:noFill/>
              <a:ln w="9525">
                <a:solidFill>
                  <a:schemeClr val="tx2">
                    <a:lumMod val="75000"/>
                    <a:lumOff val="25000"/>
                  </a:schemeClr>
                </a:solidFill>
                <a:round/>
              </a:ln>
              <a:effectLst/>
            </c:spPr>
          </c:errBars>
          <c:val>
            <c:numRef>
              <c:f>'21285F - all'!$AG$11:$AG$17</c:f>
              <c:numCache>
                <c:formatCode>0</c:formatCode>
                <c:ptCount val="7"/>
                <c:pt idx="0">
                  <c:v>70.166666666666671</c:v>
                </c:pt>
                <c:pt idx="1">
                  <c:v>75.366666666666674</c:v>
                </c:pt>
                <c:pt idx="2">
                  <c:v>62.8</c:v>
                </c:pt>
                <c:pt idx="3">
                  <c:v>72.211111111111123</c:v>
                </c:pt>
                <c:pt idx="4">
                  <c:v>59.899999999999984</c:v>
                </c:pt>
                <c:pt idx="5">
                  <c:v>73.033333333333331</c:v>
                </c:pt>
                <c:pt idx="6">
                  <c:v>110.85555555555557</c:v>
                </c:pt>
              </c:numCache>
            </c:numRef>
          </c:val>
          <c:extLst>
            <c:ext xmlns:c16="http://schemas.microsoft.com/office/drawing/2014/chart" uri="{C3380CC4-5D6E-409C-BE32-E72D297353CC}">
              <c16:uniqueId val="{00000001-9B7D-4693-A677-B1CFA568DDC8}"/>
            </c:ext>
          </c:extLst>
        </c:ser>
        <c:dLbls>
          <c:showLegendKey val="0"/>
          <c:showVal val="0"/>
          <c:showCatName val="0"/>
          <c:showSerName val="0"/>
          <c:showPercent val="0"/>
          <c:showBubbleSize val="0"/>
        </c:dLbls>
        <c:gapWidth val="100"/>
        <c:overlap val="-24"/>
        <c:axId val="642665024"/>
        <c:axId val="642662728"/>
      </c:barChart>
      <c:catAx>
        <c:axId val="64266502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Sample Locations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2728"/>
        <c:crosses val="autoZero"/>
        <c:auto val="1"/>
        <c:lblAlgn val="ctr"/>
        <c:lblOffset val="100"/>
        <c:noMultiLvlLbl val="0"/>
      </c:catAx>
      <c:valAx>
        <c:axId val="642662728"/>
        <c:scaling>
          <c:orientation val="minMax"/>
          <c:max val="12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ppb</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502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dirty="0">
                <a:solidFill>
                  <a:schemeClr val="tx1"/>
                </a:solidFill>
              </a:rPr>
              <a:t>Zinc (Filtered)</a:t>
            </a:r>
          </a:p>
        </c:rich>
      </c:tx>
      <c:layout>
        <c:manualLayout>
          <c:xMode val="edge"/>
          <c:yMode val="edge"/>
          <c:x val="0.38694529448183679"/>
          <c:y val="2.0637202050395397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v>10/8/2021</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errBars>
            <c:errBarType val="both"/>
            <c:errValType val="cust"/>
            <c:noEndCap val="0"/>
            <c:plus>
              <c:numRef>
                <c:f>'21285F - all'!$AJ$19:$AJ$22</c:f>
                <c:numCache>
                  <c:formatCode>General</c:formatCode>
                  <c:ptCount val="4"/>
                  <c:pt idx="1">
                    <c:v>5.6098128311023032</c:v>
                  </c:pt>
                  <c:pt idx="2">
                    <c:v>11.263547398577415</c:v>
                  </c:pt>
                  <c:pt idx="3">
                    <c:v>4.6051903085299086</c:v>
                  </c:pt>
                </c:numCache>
              </c:numRef>
            </c:plus>
            <c:minus>
              <c:numRef>
                <c:f>'21285F - all'!$AJ$19:$AJ$22</c:f>
                <c:numCache>
                  <c:formatCode>General</c:formatCode>
                  <c:ptCount val="4"/>
                  <c:pt idx="1">
                    <c:v>5.6098128311023032</c:v>
                  </c:pt>
                  <c:pt idx="2">
                    <c:v>11.263547398577415</c:v>
                  </c:pt>
                  <c:pt idx="3">
                    <c:v>4.6051903085299086</c:v>
                  </c:pt>
                </c:numCache>
              </c:numRef>
            </c:minus>
            <c:spPr>
              <a:noFill/>
              <a:ln w="9525">
                <a:solidFill>
                  <a:schemeClr val="tx2">
                    <a:lumMod val="75000"/>
                    <a:lumOff val="25000"/>
                  </a:schemeClr>
                </a:solidFill>
                <a:round/>
              </a:ln>
              <a:effectLst/>
            </c:spPr>
          </c:errBars>
          <c:cat>
            <c:numRef>
              <c:f>'21285F - all'!$AP$32:$AP$38</c:f>
              <c:numCache>
                <c:formatCode>General</c:formatCode>
                <c:ptCount val="7"/>
                <c:pt idx="0">
                  <c:v>1</c:v>
                </c:pt>
                <c:pt idx="1">
                  <c:v>2</c:v>
                </c:pt>
                <c:pt idx="2">
                  <c:v>3</c:v>
                </c:pt>
                <c:pt idx="3">
                  <c:v>4</c:v>
                </c:pt>
                <c:pt idx="4">
                  <c:v>5</c:v>
                </c:pt>
                <c:pt idx="5">
                  <c:v>6</c:v>
                </c:pt>
                <c:pt idx="6">
                  <c:v>7</c:v>
                </c:pt>
              </c:numCache>
            </c:numRef>
          </c:cat>
          <c:val>
            <c:numRef>
              <c:f>('21285F - all'!$AI$34,'21285F - all'!$AI$20,'21285F - all'!$AI$21,'21285F - all'!$AI$22)</c:f>
              <c:numCache>
                <c:formatCode>0</c:formatCode>
                <c:ptCount val="4"/>
                <c:pt idx="1">
                  <c:v>107.86666666666667</c:v>
                </c:pt>
                <c:pt idx="2">
                  <c:v>110.9</c:v>
                </c:pt>
                <c:pt idx="3">
                  <c:v>122.61111111111111</c:v>
                </c:pt>
              </c:numCache>
            </c:numRef>
          </c:val>
          <c:extLst>
            <c:ext xmlns:c16="http://schemas.microsoft.com/office/drawing/2014/chart" uri="{C3380CC4-5D6E-409C-BE32-E72D297353CC}">
              <c16:uniqueId val="{00000000-DCAC-4E70-8C7E-9BBA77933F1B}"/>
            </c:ext>
          </c:extLst>
        </c:ser>
        <c:ser>
          <c:idx val="0"/>
          <c:order val="1"/>
          <c:tx>
            <c:v>10/14/2021</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errBars>
            <c:errBarType val="both"/>
            <c:errValType val="cust"/>
            <c:noEndCap val="0"/>
            <c:plus>
              <c:numRef>
                <c:f>'21285F - all'!$AJ$11:$AJ$17</c:f>
                <c:numCache>
                  <c:formatCode>General</c:formatCode>
                  <c:ptCount val="7"/>
                  <c:pt idx="0">
                    <c:v>4.3239963511136814</c:v>
                  </c:pt>
                  <c:pt idx="1">
                    <c:v>10.776491904965228</c:v>
                  </c:pt>
                  <c:pt idx="2">
                    <c:v>3.784984955202741</c:v>
                  </c:pt>
                  <c:pt idx="3">
                    <c:v>9.6946434236185848</c:v>
                  </c:pt>
                  <c:pt idx="4">
                    <c:v>2.2556102894289562</c:v>
                  </c:pt>
                  <c:pt idx="5">
                    <c:v>2.4083189157584601</c:v>
                  </c:pt>
                  <c:pt idx="6">
                    <c:v>3.8209946349085593</c:v>
                  </c:pt>
                </c:numCache>
              </c:numRef>
            </c:plus>
            <c:minus>
              <c:numRef>
                <c:f>'21285F - all'!$AJ$11:$AJ$17</c:f>
                <c:numCache>
                  <c:formatCode>General</c:formatCode>
                  <c:ptCount val="7"/>
                  <c:pt idx="0">
                    <c:v>4.3239963511136814</c:v>
                  </c:pt>
                  <c:pt idx="1">
                    <c:v>10.776491904965228</c:v>
                  </c:pt>
                  <c:pt idx="2">
                    <c:v>3.784984955202741</c:v>
                  </c:pt>
                  <c:pt idx="3">
                    <c:v>9.6946434236185848</c:v>
                  </c:pt>
                  <c:pt idx="4">
                    <c:v>2.2556102894289562</c:v>
                  </c:pt>
                  <c:pt idx="5">
                    <c:v>2.4083189157584601</c:v>
                  </c:pt>
                  <c:pt idx="6">
                    <c:v>3.8209946349085593</c:v>
                  </c:pt>
                </c:numCache>
              </c:numRef>
            </c:minus>
            <c:spPr>
              <a:noFill/>
              <a:ln w="9525">
                <a:solidFill>
                  <a:schemeClr val="tx2">
                    <a:lumMod val="75000"/>
                    <a:lumOff val="25000"/>
                  </a:schemeClr>
                </a:solidFill>
                <a:round/>
              </a:ln>
              <a:effectLst/>
            </c:spPr>
          </c:errBars>
          <c:val>
            <c:numRef>
              <c:f>'21285F - all'!$AI$11:$AI$17</c:f>
              <c:numCache>
                <c:formatCode>0</c:formatCode>
                <c:ptCount val="7"/>
                <c:pt idx="0">
                  <c:v>131.04444444444448</c:v>
                </c:pt>
                <c:pt idx="1">
                  <c:v>105.52222222222221</c:v>
                </c:pt>
                <c:pt idx="2">
                  <c:v>97.855555555555554</c:v>
                </c:pt>
                <c:pt idx="3">
                  <c:v>106.35555555555555</c:v>
                </c:pt>
                <c:pt idx="4">
                  <c:v>45.81111111111111</c:v>
                </c:pt>
                <c:pt idx="5">
                  <c:v>63.1</c:v>
                </c:pt>
                <c:pt idx="6">
                  <c:v>88.76666666666668</c:v>
                </c:pt>
              </c:numCache>
            </c:numRef>
          </c:val>
          <c:extLst>
            <c:ext xmlns:c16="http://schemas.microsoft.com/office/drawing/2014/chart" uri="{C3380CC4-5D6E-409C-BE32-E72D297353CC}">
              <c16:uniqueId val="{00000001-DCAC-4E70-8C7E-9BBA77933F1B}"/>
            </c:ext>
          </c:extLst>
        </c:ser>
        <c:dLbls>
          <c:showLegendKey val="0"/>
          <c:showVal val="0"/>
          <c:showCatName val="0"/>
          <c:showSerName val="0"/>
          <c:showPercent val="0"/>
          <c:showBubbleSize val="0"/>
        </c:dLbls>
        <c:gapWidth val="100"/>
        <c:overlap val="-24"/>
        <c:axId val="642665024"/>
        <c:axId val="642662728"/>
      </c:barChart>
      <c:catAx>
        <c:axId val="64266502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Sample Locations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2728"/>
        <c:crosses val="autoZero"/>
        <c:auto val="1"/>
        <c:lblAlgn val="ctr"/>
        <c:lblOffset val="100"/>
        <c:noMultiLvlLbl val="0"/>
      </c:catAx>
      <c:valAx>
        <c:axId val="642662728"/>
        <c:scaling>
          <c:orientation val="minMax"/>
          <c:max val="14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ppb</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502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a:solidFill>
                  <a:schemeClr val="tx1"/>
                </a:solidFill>
              </a:rPr>
              <a:t>Average pH</a:t>
            </a:r>
          </a:p>
        </c:rich>
      </c:tx>
      <c:layout>
        <c:manualLayout>
          <c:xMode val="edge"/>
          <c:yMode val="edge"/>
          <c:x val="0.34416574021434254"/>
          <c:y val="2.3372774122842332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6500096743223264"/>
          <c:y val="0.27626665022597513"/>
          <c:w val="0.80289682760357617"/>
          <c:h val="0.46478187634606249"/>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Sheet1!$A$1:$A$7</c:f>
              <c:numCache>
                <c:formatCode>General</c:formatCode>
                <c:ptCount val="7"/>
                <c:pt idx="0">
                  <c:v>1</c:v>
                </c:pt>
                <c:pt idx="1">
                  <c:v>2</c:v>
                </c:pt>
                <c:pt idx="2">
                  <c:v>3</c:v>
                </c:pt>
                <c:pt idx="3">
                  <c:v>4</c:v>
                </c:pt>
                <c:pt idx="4">
                  <c:v>5</c:v>
                </c:pt>
                <c:pt idx="5">
                  <c:v>6</c:v>
                </c:pt>
                <c:pt idx="6">
                  <c:v>7</c:v>
                </c:pt>
              </c:numCache>
            </c:numRef>
          </c:cat>
          <c:val>
            <c:numRef>
              <c:f>Sheet1!$B$1:$B$7</c:f>
              <c:numCache>
                <c:formatCode>General</c:formatCode>
                <c:ptCount val="7"/>
                <c:pt idx="0">
                  <c:v>5.8449999999999998</c:v>
                </c:pt>
                <c:pt idx="1">
                  <c:v>6.77</c:v>
                </c:pt>
                <c:pt idx="2">
                  <c:v>6.68</c:v>
                </c:pt>
                <c:pt idx="3">
                  <c:v>6.68</c:v>
                </c:pt>
                <c:pt idx="4">
                  <c:v>6.88</c:v>
                </c:pt>
                <c:pt idx="5">
                  <c:v>6.77</c:v>
                </c:pt>
                <c:pt idx="6">
                  <c:v>6.86</c:v>
                </c:pt>
              </c:numCache>
            </c:numRef>
          </c:val>
          <c:extLst>
            <c:ext xmlns:c16="http://schemas.microsoft.com/office/drawing/2014/chart" uri="{C3380CC4-5D6E-409C-BE32-E72D297353CC}">
              <c16:uniqueId val="{00000000-4D80-4592-AD89-CC7A57F34659}"/>
            </c:ext>
          </c:extLst>
        </c:ser>
        <c:dLbls>
          <c:dLblPos val="outEnd"/>
          <c:showLegendKey val="0"/>
          <c:showVal val="1"/>
          <c:showCatName val="0"/>
          <c:showSerName val="0"/>
          <c:showPercent val="0"/>
          <c:showBubbleSize val="0"/>
        </c:dLbls>
        <c:gapWidth val="100"/>
        <c:overlap val="-24"/>
        <c:axId val="417569952"/>
        <c:axId val="417572248"/>
      </c:barChart>
      <c:catAx>
        <c:axId val="417569952"/>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Sample Location</a:t>
                </a:r>
              </a:p>
            </c:rich>
          </c:tx>
          <c:layout>
            <c:manualLayout>
              <c:xMode val="edge"/>
              <c:yMode val="edge"/>
              <c:x val="0.43838329894850919"/>
              <c:y val="0.8678853942706337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17572248"/>
        <c:crosses val="autoZero"/>
        <c:auto val="1"/>
        <c:lblAlgn val="ctr"/>
        <c:lblOffset val="100"/>
        <c:noMultiLvlLbl val="0"/>
      </c:catAx>
      <c:valAx>
        <c:axId val="41757224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pH</a:t>
                </a:r>
              </a:p>
            </c:rich>
          </c:tx>
          <c:layout>
            <c:manualLayout>
              <c:xMode val="edge"/>
              <c:yMode val="edge"/>
              <c:x val="4.3775734042078934E-2"/>
              <c:y val="0.45029857798753969"/>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17569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dirty="0">
                <a:solidFill>
                  <a:schemeClr val="tx1"/>
                </a:solidFill>
              </a:rPr>
              <a:t>Average Conductivity</a:t>
            </a:r>
          </a:p>
        </c:rich>
      </c:tx>
      <c:layout>
        <c:manualLayout>
          <c:xMode val="edge"/>
          <c:yMode val="edge"/>
          <c:x val="0.23576640964274223"/>
          <c:y val="3.4366244951048397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Sheet1!$A$14:$A$20</c:f>
              <c:numCache>
                <c:formatCode>General</c:formatCode>
                <c:ptCount val="7"/>
                <c:pt idx="0">
                  <c:v>1</c:v>
                </c:pt>
                <c:pt idx="1">
                  <c:v>2</c:v>
                </c:pt>
                <c:pt idx="2">
                  <c:v>3</c:v>
                </c:pt>
                <c:pt idx="3">
                  <c:v>4</c:v>
                </c:pt>
                <c:pt idx="4">
                  <c:v>5</c:v>
                </c:pt>
                <c:pt idx="5">
                  <c:v>6</c:v>
                </c:pt>
                <c:pt idx="6">
                  <c:v>7</c:v>
                </c:pt>
              </c:numCache>
            </c:numRef>
          </c:cat>
          <c:val>
            <c:numRef>
              <c:f>Sheet1!$B$14:$B$20</c:f>
              <c:numCache>
                <c:formatCode>General</c:formatCode>
                <c:ptCount val="7"/>
                <c:pt idx="0">
                  <c:v>332.5</c:v>
                </c:pt>
                <c:pt idx="1">
                  <c:v>372</c:v>
                </c:pt>
                <c:pt idx="2">
                  <c:v>391.5</c:v>
                </c:pt>
                <c:pt idx="3">
                  <c:v>385.5</c:v>
                </c:pt>
                <c:pt idx="4">
                  <c:v>629.5</c:v>
                </c:pt>
                <c:pt idx="5">
                  <c:v>507</c:v>
                </c:pt>
                <c:pt idx="6">
                  <c:v>567</c:v>
                </c:pt>
              </c:numCache>
            </c:numRef>
          </c:val>
          <c:extLst>
            <c:ext xmlns:c16="http://schemas.microsoft.com/office/drawing/2014/chart" uri="{C3380CC4-5D6E-409C-BE32-E72D297353CC}">
              <c16:uniqueId val="{00000000-1174-432B-901A-2B013EE92A04}"/>
            </c:ext>
          </c:extLst>
        </c:ser>
        <c:dLbls>
          <c:dLblPos val="outEnd"/>
          <c:showLegendKey val="0"/>
          <c:showVal val="1"/>
          <c:showCatName val="0"/>
          <c:showSerName val="0"/>
          <c:showPercent val="0"/>
          <c:showBubbleSize val="0"/>
        </c:dLbls>
        <c:gapWidth val="100"/>
        <c:overlap val="-24"/>
        <c:axId val="409664480"/>
        <c:axId val="409662512"/>
      </c:barChart>
      <c:catAx>
        <c:axId val="40966448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Sample Location</a:t>
                </a:r>
              </a:p>
            </c:rich>
          </c:tx>
          <c:layout>
            <c:manualLayout>
              <c:xMode val="edge"/>
              <c:yMode val="edge"/>
              <c:x val="0.43832036470309155"/>
              <c:y val="0.8361302886584175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09662512"/>
        <c:crosses val="autoZero"/>
        <c:auto val="1"/>
        <c:lblAlgn val="ctr"/>
        <c:lblOffset val="100"/>
        <c:noMultiLvlLbl val="0"/>
      </c:catAx>
      <c:valAx>
        <c:axId val="40966251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err="1">
                    <a:solidFill>
                      <a:schemeClr val="tx1"/>
                    </a:solidFill>
                    <a:latin typeface="Calibri" panose="020F0502020204030204" pitchFamily="34" charset="0"/>
                    <a:cs typeface="Calibri" panose="020F0502020204030204" pitchFamily="34" charset="0"/>
                  </a:rPr>
                  <a:t>μ</a:t>
                </a:r>
                <a:r>
                  <a:rPr lang="en-US" dirty="0" err="1">
                    <a:solidFill>
                      <a:schemeClr val="tx1"/>
                    </a:solidFill>
                  </a:rPr>
                  <a:t>S</a:t>
                </a:r>
                <a:r>
                  <a:rPr lang="en-US" dirty="0">
                    <a:solidFill>
                      <a:schemeClr val="tx1"/>
                    </a:solidFill>
                  </a:rPr>
                  <a:t>/cm</a:t>
                </a:r>
              </a:p>
            </c:rich>
          </c:tx>
          <c:layout>
            <c:manualLayout>
              <c:xMode val="edge"/>
              <c:yMode val="edge"/>
              <c:x val="2.9828241002792581E-2"/>
              <c:y val="0.37292201478199533"/>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09664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a:solidFill>
                  <a:schemeClr val="tx1"/>
                </a:solidFill>
              </a:rPr>
              <a:t>Average Dissolved Oxygen</a:t>
            </a:r>
          </a:p>
        </c:rich>
      </c:tx>
      <c:layout>
        <c:manualLayout>
          <c:xMode val="edge"/>
          <c:yMode val="edge"/>
          <c:x val="0.17346272996516907"/>
          <c:y val="3.519508562059051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867353577392542"/>
          <c:y val="0.2773377365680173"/>
          <c:w val="0.78045357715767394"/>
          <c:h val="0.45684098703278175"/>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Sheet1!$V$1:$V$7</c:f>
              <c:numCache>
                <c:formatCode>General</c:formatCode>
                <c:ptCount val="7"/>
                <c:pt idx="0">
                  <c:v>1</c:v>
                </c:pt>
                <c:pt idx="1">
                  <c:v>2</c:v>
                </c:pt>
                <c:pt idx="2">
                  <c:v>3</c:v>
                </c:pt>
                <c:pt idx="3">
                  <c:v>4</c:v>
                </c:pt>
                <c:pt idx="4">
                  <c:v>5</c:v>
                </c:pt>
                <c:pt idx="5">
                  <c:v>6</c:v>
                </c:pt>
                <c:pt idx="6">
                  <c:v>7</c:v>
                </c:pt>
              </c:numCache>
            </c:numRef>
          </c:cat>
          <c:val>
            <c:numRef>
              <c:f>Sheet1!$W$1:$W$7</c:f>
              <c:numCache>
                <c:formatCode>General</c:formatCode>
                <c:ptCount val="7"/>
                <c:pt idx="0">
                  <c:v>9.8800000000000008</c:v>
                </c:pt>
                <c:pt idx="1">
                  <c:v>10.31</c:v>
                </c:pt>
                <c:pt idx="2">
                  <c:v>10.220000000000001</c:v>
                </c:pt>
                <c:pt idx="3">
                  <c:v>10.32</c:v>
                </c:pt>
                <c:pt idx="4">
                  <c:v>9.6999999999999993</c:v>
                </c:pt>
                <c:pt idx="5">
                  <c:v>10.27</c:v>
                </c:pt>
                <c:pt idx="6">
                  <c:v>10.18</c:v>
                </c:pt>
              </c:numCache>
            </c:numRef>
          </c:val>
          <c:extLst>
            <c:ext xmlns:c16="http://schemas.microsoft.com/office/drawing/2014/chart" uri="{C3380CC4-5D6E-409C-BE32-E72D297353CC}">
              <c16:uniqueId val="{00000000-0AB0-4BD5-9D9B-D60DEF0898C4}"/>
            </c:ext>
          </c:extLst>
        </c:ser>
        <c:dLbls>
          <c:dLblPos val="outEnd"/>
          <c:showLegendKey val="0"/>
          <c:showVal val="1"/>
          <c:showCatName val="0"/>
          <c:showSerName val="0"/>
          <c:showPercent val="0"/>
          <c:showBubbleSize val="0"/>
        </c:dLbls>
        <c:gapWidth val="100"/>
        <c:overlap val="-24"/>
        <c:axId val="465557376"/>
        <c:axId val="406533320"/>
      </c:barChart>
      <c:catAx>
        <c:axId val="465557376"/>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Sample Location</a:t>
                </a:r>
              </a:p>
            </c:rich>
          </c:tx>
          <c:layout>
            <c:manualLayout>
              <c:xMode val="edge"/>
              <c:yMode val="edge"/>
              <c:x val="0.43711995415375865"/>
              <c:y val="0.8497756428761127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06533320"/>
        <c:crosses val="autoZero"/>
        <c:auto val="1"/>
        <c:lblAlgn val="ctr"/>
        <c:lblOffset val="100"/>
        <c:noMultiLvlLbl val="0"/>
      </c:catAx>
      <c:valAx>
        <c:axId val="406533320"/>
        <c:scaling>
          <c:orientation val="minMax"/>
          <c:max val="12"/>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DO (mg/L)</a:t>
                </a:r>
              </a:p>
            </c:rich>
          </c:tx>
          <c:layout>
            <c:manualLayout>
              <c:xMode val="edge"/>
              <c:yMode val="edge"/>
              <c:x val="1.1931296401117033E-2"/>
              <c:y val="0.30802027643384178"/>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65557376"/>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a:solidFill>
                  <a:schemeClr val="tx1"/>
                </a:solidFill>
              </a:rPr>
              <a:t>Average Alkalinity</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Sheet1!$W$10:$W$16</c:f>
              <c:numCache>
                <c:formatCode>General</c:formatCode>
                <c:ptCount val="7"/>
                <c:pt idx="0">
                  <c:v>1</c:v>
                </c:pt>
                <c:pt idx="1">
                  <c:v>2</c:v>
                </c:pt>
                <c:pt idx="2">
                  <c:v>3</c:v>
                </c:pt>
                <c:pt idx="3">
                  <c:v>4</c:v>
                </c:pt>
                <c:pt idx="4">
                  <c:v>5</c:v>
                </c:pt>
                <c:pt idx="5">
                  <c:v>6</c:v>
                </c:pt>
                <c:pt idx="6">
                  <c:v>7</c:v>
                </c:pt>
              </c:numCache>
            </c:numRef>
          </c:cat>
          <c:val>
            <c:numRef>
              <c:f>Sheet1!$X$10:$X$16</c:f>
              <c:numCache>
                <c:formatCode>General</c:formatCode>
                <c:ptCount val="7"/>
                <c:pt idx="0">
                  <c:v>75.3</c:v>
                </c:pt>
                <c:pt idx="1">
                  <c:v>135</c:v>
                </c:pt>
                <c:pt idx="2">
                  <c:v>131.30000000000001</c:v>
                </c:pt>
                <c:pt idx="3">
                  <c:v>110.7</c:v>
                </c:pt>
                <c:pt idx="4">
                  <c:v>567.70000000000005</c:v>
                </c:pt>
                <c:pt idx="5">
                  <c:v>187</c:v>
                </c:pt>
                <c:pt idx="6">
                  <c:v>225</c:v>
                </c:pt>
              </c:numCache>
            </c:numRef>
          </c:val>
          <c:extLst>
            <c:ext xmlns:c16="http://schemas.microsoft.com/office/drawing/2014/chart" uri="{C3380CC4-5D6E-409C-BE32-E72D297353CC}">
              <c16:uniqueId val="{00000000-58A1-4082-AB53-79CA2CDF49EC}"/>
            </c:ext>
          </c:extLst>
        </c:ser>
        <c:dLbls>
          <c:dLblPos val="outEnd"/>
          <c:showLegendKey val="0"/>
          <c:showVal val="1"/>
          <c:showCatName val="0"/>
          <c:showSerName val="0"/>
          <c:showPercent val="0"/>
          <c:showBubbleSize val="0"/>
        </c:dLbls>
        <c:gapWidth val="100"/>
        <c:overlap val="-24"/>
        <c:axId val="331082728"/>
        <c:axId val="331081744"/>
      </c:barChart>
      <c:catAx>
        <c:axId val="331082728"/>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Sample Location</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31081744"/>
        <c:crosses val="autoZero"/>
        <c:auto val="1"/>
        <c:lblAlgn val="ctr"/>
        <c:lblOffset val="100"/>
        <c:noMultiLvlLbl val="0"/>
      </c:catAx>
      <c:valAx>
        <c:axId val="33108174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mg/L CaCO</a:t>
                </a:r>
                <a:r>
                  <a:rPr lang="en-US" baseline="-25000" dirty="0">
                    <a:solidFill>
                      <a:schemeClr val="tx1"/>
                    </a:solidFill>
                  </a:rPr>
                  <a:t>3</a:t>
                </a:r>
              </a:p>
            </c:rich>
          </c:tx>
          <c:layout>
            <c:manualLayout>
              <c:xMode val="edge"/>
              <c:yMode val="edge"/>
              <c:x val="2.9499196289114876E-2"/>
              <c:y val="0.27308183627837862"/>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31082728"/>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a:solidFill>
                  <a:schemeClr val="tx1"/>
                </a:solidFill>
              </a:rPr>
              <a:t>Average Acidity</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Sheet1!$W$19:$W$25</c:f>
              <c:numCache>
                <c:formatCode>General</c:formatCode>
                <c:ptCount val="7"/>
                <c:pt idx="0">
                  <c:v>1</c:v>
                </c:pt>
                <c:pt idx="1">
                  <c:v>2</c:v>
                </c:pt>
                <c:pt idx="2">
                  <c:v>3</c:v>
                </c:pt>
                <c:pt idx="3">
                  <c:v>4</c:v>
                </c:pt>
                <c:pt idx="4">
                  <c:v>5</c:v>
                </c:pt>
                <c:pt idx="5">
                  <c:v>6</c:v>
                </c:pt>
                <c:pt idx="6">
                  <c:v>7</c:v>
                </c:pt>
              </c:numCache>
            </c:numRef>
          </c:cat>
          <c:val>
            <c:numRef>
              <c:f>Sheet1!$X$19:$X$25</c:f>
              <c:numCache>
                <c:formatCode>General</c:formatCode>
                <c:ptCount val="7"/>
                <c:pt idx="0">
                  <c:v>34.299999999999997</c:v>
                </c:pt>
                <c:pt idx="1">
                  <c:v>22.3</c:v>
                </c:pt>
                <c:pt idx="2">
                  <c:v>19.3</c:v>
                </c:pt>
                <c:pt idx="3">
                  <c:v>17.7</c:v>
                </c:pt>
                <c:pt idx="4">
                  <c:v>29</c:v>
                </c:pt>
                <c:pt idx="5">
                  <c:v>24.7</c:v>
                </c:pt>
                <c:pt idx="6">
                  <c:v>33.299999999999997</c:v>
                </c:pt>
              </c:numCache>
            </c:numRef>
          </c:val>
          <c:extLst>
            <c:ext xmlns:c16="http://schemas.microsoft.com/office/drawing/2014/chart" uri="{C3380CC4-5D6E-409C-BE32-E72D297353CC}">
              <c16:uniqueId val="{00000000-9124-4001-96DA-26F0B377BF79}"/>
            </c:ext>
          </c:extLst>
        </c:ser>
        <c:dLbls>
          <c:dLblPos val="outEnd"/>
          <c:showLegendKey val="0"/>
          <c:showVal val="1"/>
          <c:showCatName val="0"/>
          <c:showSerName val="0"/>
          <c:showPercent val="0"/>
          <c:showBubbleSize val="0"/>
        </c:dLbls>
        <c:gapWidth val="100"/>
        <c:overlap val="-24"/>
        <c:axId val="476717616"/>
        <c:axId val="476716632"/>
      </c:barChart>
      <c:catAx>
        <c:axId val="476717616"/>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Sample Location</a:t>
                </a:r>
              </a:p>
            </c:rich>
          </c:tx>
          <c:layout>
            <c:manualLayout>
              <c:xMode val="edge"/>
              <c:yMode val="edge"/>
              <c:x val="0.42688928803561571"/>
              <c:y val="0.8354364965778118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76716632"/>
        <c:crosses val="autoZero"/>
        <c:auto val="1"/>
        <c:lblAlgn val="ctr"/>
        <c:lblOffset val="100"/>
        <c:noMultiLvlLbl val="0"/>
      </c:catAx>
      <c:valAx>
        <c:axId val="47671663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mg/L CaCO</a:t>
                </a:r>
                <a:r>
                  <a:rPr lang="en-US" baseline="-25000" dirty="0">
                    <a:solidFill>
                      <a:schemeClr val="tx1"/>
                    </a:solidFill>
                  </a:rPr>
                  <a:t>3</a:t>
                </a:r>
                <a:r>
                  <a:rPr lang="en-US" dirty="0">
                    <a:solidFill>
                      <a:schemeClr val="tx1"/>
                    </a:solidFill>
                  </a:rPr>
                  <a:t>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76717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a:solidFill>
                  <a:schemeClr val="tx1"/>
                </a:solidFill>
              </a:rPr>
              <a:t>Average Turbidity</a:t>
            </a:r>
          </a:p>
        </c:rich>
      </c:tx>
      <c:layout>
        <c:manualLayout>
          <c:xMode val="edge"/>
          <c:yMode val="edge"/>
          <c:x val="0.28603075485668683"/>
          <c:y val="3.710878718548842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5729700524530771"/>
          <c:y val="0.2875301617036029"/>
          <c:w val="0.81026664905150969"/>
          <c:h val="0.47336791603996892"/>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Sheet1!$R$30:$R$36</c:f>
              <c:numCache>
                <c:formatCode>General</c:formatCode>
                <c:ptCount val="7"/>
                <c:pt idx="0">
                  <c:v>1</c:v>
                </c:pt>
                <c:pt idx="1">
                  <c:v>2</c:v>
                </c:pt>
                <c:pt idx="2">
                  <c:v>3</c:v>
                </c:pt>
                <c:pt idx="3">
                  <c:v>4</c:v>
                </c:pt>
                <c:pt idx="4">
                  <c:v>5</c:v>
                </c:pt>
                <c:pt idx="5">
                  <c:v>6</c:v>
                </c:pt>
                <c:pt idx="6">
                  <c:v>7</c:v>
                </c:pt>
              </c:numCache>
            </c:numRef>
          </c:cat>
          <c:val>
            <c:numRef>
              <c:f>Sheet1!$S$30:$S$36</c:f>
              <c:numCache>
                <c:formatCode>General</c:formatCode>
                <c:ptCount val="7"/>
                <c:pt idx="0">
                  <c:v>11.7</c:v>
                </c:pt>
                <c:pt idx="1">
                  <c:v>21</c:v>
                </c:pt>
                <c:pt idx="2">
                  <c:v>16.5</c:v>
                </c:pt>
                <c:pt idx="3">
                  <c:v>15.9</c:v>
                </c:pt>
                <c:pt idx="4">
                  <c:v>22.7</c:v>
                </c:pt>
                <c:pt idx="5">
                  <c:v>42.4</c:v>
                </c:pt>
                <c:pt idx="6">
                  <c:v>36.700000000000003</c:v>
                </c:pt>
              </c:numCache>
            </c:numRef>
          </c:val>
          <c:extLst>
            <c:ext xmlns:c16="http://schemas.microsoft.com/office/drawing/2014/chart" uri="{C3380CC4-5D6E-409C-BE32-E72D297353CC}">
              <c16:uniqueId val="{00000000-C84D-414B-B6B3-C24DEE8CA9A4}"/>
            </c:ext>
          </c:extLst>
        </c:ser>
        <c:dLbls>
          <c:dLblPos val="outEnd"/>
          <c:showLegendKey val="0"/>
          <c:showVal val="1"/>
          <c:showCatName val="0"/>
          <c:showSerName val="0"/>
          <c:showPercent val="0"/>
          <c:showBubbleSize val="0"/>
        </c:dLbls>
        <c:gapWidth val="100"/>
        <c:overlap val="-24"/>
        <c:axId val="327701232"/>
        <c:axId val="327701560"/>
      </c:barChart>
      <c:catAx>
        <c:axId val="327701232"/>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Sample Location</a:t>
                </a:r>
              </a:p>
            </c:rich>
          </c:tx>
          <c:layout>
            <c:manualLayout>
              <c:xMode val="edge"/>
              <c:yMode val="edge"/>
              <c:x val="0.43303148415204729"/>
              <c:y val="0.8910857096105915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27701560"/>
        <c:crosses val="autoZero"/>
        <c:auto val="1"/>
        <c:lblAlgn val="ctr"/>
        <c:lblOffset val="100"/>
        <c:noMultiLvlLbl val="0"/>
      </c:catAx>
      <c:valAx>
        <c:axId val="32770156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NTU</a:t>
                </a:r>
              </a:p>
            </c:rich>
          </c:tx>
          <c:layout>
            <c:manualLayout>
              <c:xMode val="edge"/>
              <c:yMode val="edge"/>
              <c:x val="2.9487587002893265E-2"/>
              <c:y val="0.4064215733541377"/>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27701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dirty="0">
                <a:solidFill>
                  <a:schemeClr val="tx1"/>
                </a:solidFill>
              </a:rPr>
              <a:t>Location 5 Specific pH Changes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Sheet1!$W$35:$W$37</c:f>
              <c:numCache>
                <c:formatCode>General</c:formatCode>
                <c:ptCount val="3"/>
                <c:pt idx="0">
                  <c:v>4.75</c:v>
                </c:pt>
                <c:pt idx="1">
                  <c:v>5.05</c:v>
                </c:pt>
                <c:pt idx="2">
                  <c:v>6.88</c:v>
                </c:pt>
              </c:numCache>
            </c:numRef>
          </c:val>
          <c:extLst>
            <c:ext xmlns:c16="http://schemas.microsoft.com/office/drawing/2014/chart" uri="{C3380CC4-5D6E-409C-BE32-E72D297353CC}">
              <c16:uniqueId val="{00000000-C31C-4FEC-B0EB-5E62E5828B64}"/>
            </c:ext>
          </c:extLst>
        </c:ser>
        <c:dLbls>
          <c:showLegendKey val="0"/>
          <c:showVal val="0"/>
          <c:showCatName val="0"/>
          <c:showSerName val="0"/>
          <c:showPercent val="0"/>
          <c:showBubbleSize val="0"/>
        </c:dLbls>
        <c:gapWidth val="100"/>
        <c:overlap val="-24"/>
        <c:axId val="417565688"/>
        <c:axId val="417558472"/>
      </c:barChart>
      <c:catAx>
        <c:axId val="417565688"/>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Spots</a:t>
                </a:r>
              </a:p>
            </c:rich>
          </c:tx>
          <c:layout>
            <c:manualLayout>
              <c:xMode val="edge"/>
              <c:yMode val="edge"/>
              <c:x val="0.50393525809273843"/>
              <c:y val="0.858287037037036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17558472"/>
        <c:crosses val="autoZero"/>
        <c:auto val="1"/>
        <c:lblAlgn val="ctr"/>
        <c:lblOffset val="100"/>
        <c:noMultiLvlLbl val="0"/>
      </c:catAx>
      <c:valAx>
        <c:axId val="41755847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pH</a:t>
                </a:r>
              </a:p>
            </c:rich>
          </c:tx>
          <c:layout>
            <c:manualLayout>
              <c:xMode val="edge"/>
              <c:yMode val="edge"/>
              <c:x val="2.5000000000000001E-2"/>
              <c:y val="0.45136154855643046"/>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17565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dirty="0">
                <a:solidFill>
                  <a:schemeClr val="tx1"/>
                </a:solidFill>
              </a:rPr>
              <a:t>Barium (Non-filtered)</a:t>
            </a:r>
          </a:p>
        </c:rich>
      </c:tx>
      <c:layout>
        <c:manualLayout>
          <c:xMode val="edge"/>
          <c:yMode val="edge"/>
          <c:x val="0.24656192025691728"/>
          <c:y val="4.1700079022196995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v>10/8/2021</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errBars>
            <c:errBarType val="both"/>
            <c:errValType val="cust"/>
            <c:noEndCap val="0"/>
            <c:plus>
              <c:numRef>
                <c:f>'21285N'!$X$34:$X$37</c:f>
                <c:numCache>
                  <c:formatCode>General</c:formatCode>
                  <c:ptCount val="4"/>
                  <c:pt idx="1">
                    <c:v>0.40654369725501521</c:v>
                  </c:pt>
                  <c:pt idx="2">
                    <c:v>0.41264728010466595</c:v>
                  </c:pt>
                  <c:pt idx="3">
                    <c:v>0.36552853665768931</c:v>
                  </c:pt>
                </c:numCache>
              </c:numRef>
            </c:plus>
            <c:minus>
              <c:numRef>
                <c:f>'21285N'!$X$34:$X$37</c:f>
                <c:numCache>
                  <c:formatCode>General</c:formatCode>
                  <c:ptCount val="4"/>
                  <c:pt idx="1">
                    <c:v>0.40654369725501521</c:v>
                  </c:pt>
                  <c:pt idx="2">
                    <c:v>0.41264728010466595</c:v>
                  </c:pt>
                  <c:pt idx="3">
                    <c:v>0.36552853665768931</c:v>
                  </c:pt>
                </c:numCache>
              </c:numRef>
            </c:minus>
            <c:spPr>
              <a:noFill/>
              <a:ln w="9525">
                <a:solidFill>
                  <a:schemeClr val="tx2">
                    <a:lumMod val="75000"/>
                    <a:lumOff val="25000"/>
                  </a:schemeClr>
                </a:solidFill>
                <a:round/>
              </a:ln>
              <a:effectLst/>
            </c:spPr>
          </c:errBars>
          <c:cat>
            <c:numRef>
              <c:f>'21285N'!$AP$19:$AP$25</c:f>
              <c:numCache>
                <c:formatCode>General</c:formatCode>
                <c:ptCount val="7"/>
                <c:pt idx="0">
                  <c:v>1</c:v>
                </c:pt>
                <c:pt idx="1">
                  <c:v>2</c:v>
                </c:pt>
                <c:pt idx="2">
                  <c:v>3</c:v>
                </c:pt>
                <c:pt idx="3">
                  <c:v>4</c:v>
                </c:pt>
                <c:pt idx="4">
                  <c:v>5</c:v>
                </c:pt>
                <c:pt idx="5">
                  <c:v>6</c:v>
                </c:pt>
                <c:pt idx="6">
                  <c:v>7</c:v>
                </c:pt>
              </c:numCache>
            </c:numRef>
          </c:cat>
          <c:val>
            <c:numRef>
              <c:f>'21285N'!$W$34:$W$37</c:f>
              <c:numCache>
                <c:formatCode>General</c:formatCode>
                <c:ptCount val="4"/>
                <c:pt idx="1">
                  <c:v>20.044444444444444</c:v>
                </c:pt>
                <c:pt idx="2">
                  <c:v>19.955555555555556</c:v>
                </c:pt>
                <c:pt idx="3">
                  <c:v>19.98888888888888</c:v>
                </c:pt>
              </c:numCache>
            </c:numRef>
          </c:val>
          <c:extLst>
            <c:ext xmlns:c16="http://schemas.microsoft.com/office/drawing/2014/chart" uri="{C3380CC4-5D6E-409C-BE32-E72D297353CC}">
              <c16:uniqueId val="{00000000-E59F-435D-8080-74490021138E}"/>
            </c:ext>
          </c:extLst>
        </c:ser>
        <c:ser>
          <c:idx val="0"/>
          <c:order val="1"/>
          <c:tx>
            <c:v>10/14/2021</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errBars>
            <c:errBarType val="both"/>
            <c:errValType val="cust"/>
            <c:noEndCap val="0"/>
            <c:plus>
              <c:numRef>
                <c:f>'21285N'!$X$11:$X$17</c:f>
                <c:numCache>
                  <c:formatCode>General</c:formatCode>
                  <c:ptCount val="7"/>
                  <c:pt idx="1">
                    <c:v>1.0380269746013351</c:v>
                  </c:pt>
                  <c:pt idx="3">
                    <c:v>0.54949471739448419</c:v>
                  </c:pt>
                  <c:pt idx="4">
                    <c:v>0.74851705242952149</c:v>
                  </c:pt>
                  <c:pt idx="5">
                    <c:v>0.68576802038136586</c:v>
                  </c:pt>
                  <c:pt idx="6">
                    <c:v>1.5155673671745651</c:v>
                  </c:pt>
                </c:numCache>
              </c:numRef>
            </c:plus>
            <c:minus>
              <c:numRef>
                <c:f>'21285N'!$X$11:$X$17</c:f>
                <c:numCache>
                  <c:formatCode>General</c:formatCode>
                  <c:ptCount val="7"/>
                  <c:pt idx="1">
                    <c:v>1.0380269746013351</c:v>
                  </c:pt>
                  <c:pt idx="3">
                    <c:v>0.54949471739448419</c:v>
                  </c:pt>
                  <c:pt idx="4">
                    <c:v>0.74851705242952149</c:v>
                  </c:pt>
                  <c:pt idx="5">
                    <c:v>0.68576802038136586</c:v>
                  </c:pt>
                  <c:pt idx="6">
                    <c:v>1.5155673671745651</c:v>
                  </c:pt>
                </c:numCache>
              </c:numRef>
            </c:minus>
            <c:spPr>
              <a:noFill/>
              <a:ln w="9525">
                <a:solidFill>
                  <a:schemeClr val="tx2">
                    <a:lumMod val="75000"/>
                    <a:lumOff val="25000"/>
                  </a:schemeClr>
                </a:solidFill>
                <a:round/>
              </a:ln>
              <a:effectLst/>
            </c:spPr>
          </c:errBars>
          <c:val>
            <c:numRef>
              <c:f>'21285N'!$W$11:$W$17</c:f>
              <c:numCache>
                <c:formatCode>0</c:formatCode>
                <c:ptCount val="7"/>
                <c:pt idx="0">
                  <c:v>19.855555555555561</c:v>
                </c:pt>
                <c:pt idx="1">
                  <c:v>18.322222222222223</c:v>
                </c:pt>
                <c:pt idx="2">
                  <c:v>18.82222222222223</c:v>
                </c:pt>
                <c:pt idx="3">
                  <c:v>18.466666666666676</c:v>
                </c:pt>
                <c:pt idx="4">
                  <c:v>18.433333333333337</c:v>
                </c:pt>
                <c:pt idx="5">
                  <c:v>16.733333333333334</c:v>
                </c:pt>
                <c:pt idx="6">
                  <c:v>16.811111111111103</c:v>
                </c:pt>
              </c:numCache>
            </c:numRef>
          </c:val>
          <c:extLst>
            <c:ext xmlns:c16="http://schemas.microsoft.com/office/drawing/2014/chart" uri="{C3380CC4-5D6E-409C-BE32-E72D297353CC}">
              <c16:uniqueId val="{00000001-E59F-435D-8080-74490021138E}"/>
            </c:ext>
          </c:extLst>
        </c:ser>
        <c:dLbls>
          <c:showLegendKey val="0"/>
          <c:showVal val="0"/>
          <c:showCatName val="0"/>
          <c:showSerName val="0"/>
          <c:showPercent val="0"/>
          <c:showBubbleSize val="0"/>
        </c:dLbls>
        <c:gapWidth val="100"/>
        <c:overlap val="-24"/>
        <c:axId val="642665024"/>
        <c:axId val="642662728"/>
      </c:barChart>
      <c:catAx>
        <c:axId val="64266502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Sample Locations</a:t>
                </a:r>
              </a:p>
            </c:rich>
          </c:tx>
          <c:layout>
            <c:manualLayout>
              <c:xMode val="edge"/>
              <c:yMode val="edge"/>
              <c:x val="0.41640541385183416"/>
              <c:y val="0.7772281815190211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2728"/>
        <c:crosses val="autoZero"/>
        <c:auto val="1"/>
        <c:lblAlgn val="ctr"/>
        <c:lblOffset val="100"/>
        <c:noMultiLvlLbl val="0"/>
      </c:catAx>
      <c:valAx>
        <c:axId val="642662728"/>
        <c:scaling>
          <c:orientation val="minMax"/>
          <c:max val="3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ppb</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502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a:solidFill>
                  <a:schemeClr val="tx1"/>
                </a:solidFill>
              </a:rPr>
              <a:t>Iron (Non-filtered)</a:t>
            </a:r>
          </a:p>
        </c:rich>
      </c:tx>
      <c:layout>
        <c:manualLayout>
          <c:xMode val="edge"/>
          <c:yMode val="edge"/>
          <c:x val="0.31967008636260391"/>
          <c:y val="3.7066736908619551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v>10/8/2021</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errBars>
            <c:errBarType val="both"/>
            <c:errValType val="cust"/>
            <c:noEndCap val="0"/>
            <c:plus>
              <c:numRef>
                <c:f>'21285N'!$AB$34:$AB$37</c:f>
                <c:numCache>
                  <c:formatCode>General</c:formatCode>
                  <c:ptCount val="4"/>
                  <c:pt idx="1">
                    <c:v>168.59303399343352</c:v>
                  </c:pt>
                  <c:pt idx="2">
                    <c:v>125.67396088468166</c:v>
                  </c:pt>
                  <c:pt idx="3">
                    <c:v>146.3538330363931</c:v>
                  </c:pt>
                </c:numCache>
              </c:numRef>
            </c:plus>
            <c:minus>
              <c:numRef>
                <c:f>'21285N'!$AB$34:$AB$37</c:f>
                <c:numCache>
                  <c:formatCode>General</c:formatCode>
                  <c:ptCount val="4"/>
                  <c:pt idx="1">
                    <c:v>168.59303399343352</c:v>
                  </c:pt>
                  <c:pt idx="2">
                    <c:v>125.67396088468166</c:v>
                  </c:pt>
                  <c:pt idx="3">
                    <c:v>146.3538330363931</c:v>
                  </c:pt>
                </c:numCache>
              </c:numRef>
            </c:minus>
            <c:spPr>
              <a:noFill/>
              <a:ln w="9525">
                <a:solidFill>
                  <a:schemeClr val="tx2">
                    <a:lumMod val="75000"/>
                    <a:lumOff val="25000"/>
                  </a:schemeClr>
                </a:solidFill>
                <a:round/>
              </a:ln>
              <a:effectLst/>
            </c:spPr>
          </c:errBars>
          <c:cat>
            <c:numRef>
              <c:f>'21285N'!$AP$19:$AP$25</c:f>
              <c:numCache>
                <c:formatCode>General</c:formatCode>
                <c:ptCount val="7"/>
                <c:pt idx="0">
                  <c:v>1</c:v>
                </c:pt>
                <c:pt idx="1">
                  <c:v>2</c:v>
                </c:pt>
                <c:pt idx="2">
                  <c:v>3</c:v>
                </c:pt>
                <c:pt idx="3">
                  <c:v>4</c:v>
                </c:pt>
                <c:pt idx="4">
                  <c:v>5</c:v>
                </c:pt>
                <c:pt idx="5">
                  <c:v>6</c:v>
                </c:pt>
                <c:pt idx="6">
                  <c:v>7</c:v>
                </c:pt>
              </c:numCache>
            </c:numRef>
          </c:cat>
          <c:val>
            <c:numRef>
              <c:f>'21285N'!$AA$34:$AA$37</c:f>
              <c:numCache>
                <c:formatCode>General</c:formatCode>
                <c:ptCount val="4"/>
                <c:pt idx="1">
                  <c:v>8857.5111111111109</c:v>
                </c:pt>
                <c:pt idx="2">
                  <c:v>9871.4</c:v>
                </c:pt>
                <c:pt idx="3">
                  <c:v>10297.844444444445</c:v>
                </c:pt>
              </c:numCache>
            </c:numRef>
          </c:val>
          <c:extLst>
            <c:ext xmlns:c16="http://schemas.microsoft.com/office/drawing/2014/chart" uri="{C3380CC4-5D6E-409C-BE32-E72D297353CC}">
              <c16:uniqueId val="{00000000-CBD0-4C9B-8751-B48782669B6B}"/>
            </c:ext>
          </c:extLst>
        </c:ser>
        <c:ser>
          <c:idx val="0"/>
          <c:order val="1"/>
          <c:tx>
            <c:v>10/14/2021</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errBars>
            <c:errBarType val="both"/>
            <c:errValType val="cust"/>
            <c:noEndCap val="0"/>
            <c:plus>
              <c:numRef>
                <c:f>'21285N'!$AB$11:$AB$17</c:f>
                <c:numCache>
                  <c:formatCode>General</c:formatCode>
                  <c:ptCount val="7"/>
                  <c:pt idx="0">
                    <c:v>129.47629555679723</c:v>
                  </c:pt>
                  <c:pt idx="1">
                    <c:v>278.0724326102424</c:v>
                  </c:pt>
                  <c:pt idx="2">
                    <c:v>99.516330318194449</c:v>
                  </c:pt>
                  <c:pt idx="3">
                    <c:v>228.08331810985194</c:v>
                  </c:pt>
                  <c:pt idx="4">
                    <c:v>352.05744480758301</c:v>
                  </c:pt>
                  <c:pt idx="5">
                    <c:v>693.68580784098503</c:v>
                  </c:pt>
                  <c:pt idx="6">
                    <c:v>669.82456243739261</c:v>
                  </c:pt>
                </c:numCache>
              </c:numRef>
            </c:plus>
            <c:minus>
              <c:numRef>
                <c:f>'21285N'!$AB$11:$AB$17</c:f>
                <c:numCache>
                  <c:formatCode>General</c:formatCode>
                  <c:ptCount val="7"/>
                  <c:pt idx="0">
                    <c:v>129.47629555679723</c:v>
                  </c:pt>
                  <c:pt idx="1">
                    <c:v>278.0724326102424</c:v>
                  </c:pt>
                  <c:pt idx="2">
                    <c:v>99.516330318194449</c:v>
                  </c:pt>
                  <c:pt idx="3">
                    <c:v>228.08331810985194</c:v>
                  </c:pt>
                  <c:pt idx="4">
                    <c:v>352.05744480758301</c:v>
                  </c:pt>
                  <c:pt idx="5">
                    <c:v>693.68580784098503</c:v>
                  </c:pt>
                  <c:pt idx="6">
                    <c:v>669.82456243739261</c:v>
                  </c:pt>
                </c:numCache>
              </c:numRef>
            </c:minus>
            <c:spPr>
              <a:noFill/>
              <a:ln w="9525">
                <a:solidFill>
                  <a:schemeClr val="tx2">
                    <a:lumMod val="75000"/>
                    <a:lumOff val="25000"/>
                  </a:schemeClr>
                </a:solidFill>
                <a:round/>
              </a:ln>
              <a:effectLst/>
            </c:spPr>
          </c:errBars>
          <c:val>
            <c:numRef>
              <c:f>'21285N'!$AA$11:$AA$17</c:f>
              <c:numCache>
                <c:formatCode>0</c:formatCode>
                <c:ptCount val="7"/>
                <c:pt idx="0">
                  <c:v>9337.1222222222223</c:v>
                </c:pt>
                <c:pt idx="1">
                  <c:v>9460.6777777777788</c:v>
                </c:pt>
                <c:pt idx="2">
                  <c:v>9797.5666666666675</c:v>
                </c:pt>
                <c:pt idx="3">
                  <c:v>9275.5666666666675</c:v>
                </c:pt>
                <c:pt idx="4">
                  <c:v>11374.455555555556</c:v>
                </c:pt>
                <c:pt idx="5">
                  <c:v>11175.566666666668</c:v>
                </c:pt>
                <c:pt idx="6">
                  <c:v>10487.455555555554</c:v>
                </c:pt>
              </c:numCache>
            </c:numRef>
          </c:val>
          <c:extLst>
            <c:ext xmlns:c16="http://schemas.microsoft.com/office/drawing/2014/chart" uri="{C3380CC4-5D6E-409C-BE32-E72D297353CC}">
              <c16:uniqueId val="{00000001-CBD0-4C9B-8751-B48782669B6B}"/>
            </c:ext>
          </c:extLst>
        </c:ser>
        <c:dLbls>
          <c:showLegendKey val="0"/>
          <c:showVal val="0"/>
          <c:showCatName val="0"/>
          <c:showSerName val="0"/>
          <c:showPercent val="0"/>
          <c:showBubbleSize val="0"/>
        </c:dLbls>
        <c:gapWidth val="100"/>
        <c:overlap val="-24"/>
        <c:axId val="642665024"/>
        <c:axId val="642662728"/>
      </c:barChart>
      <c:catAx>
        <c:axId val="64266502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Sample Locations</a:t>
                </a:r>
              </a:p>
            </c:rich>
          </c:tx>
          <c:layout>
            <c:manualLayout>
              <c:xMode val="edge"/>
              <c:yMode val="edge"/>
              <c:x val="0.4104696439801987"/>
              <c:y val="0.7772281815190211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2728"/>
        <c:crosses val="autoZero"/>
        <c:auto val="1"/>
        <c:lblAlgn val="ctr"/>
        <c:lblOffset val="100"/>
        <c:noMultiLvlLbl val="0"/>
      </c:catAx>
      <c:valAx>
        <c:axId val="642662728"/>
        <c:scaling>
          <c:orientation val="minMax"/>
          <c:max val="12000"/>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ppb</a:t>
                </a:r>
              </a:p>
            </c:rich>
          </c:tx>
          <c:layout>
            <c:manualLayout>
              <c:xMode val="edge"/>
              <c:yMode val="edge"/>
              <c:x val="1.3895569217222103E-2"/>
              <c:y val="0.35616792691139959"/>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5024"/>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a:solidFill>
                  <a:schemeClr val="tx1"/>
                </a:solidFill>
              </a:rPr>
              <a:t>Manganese (Non-filtered)</a:t>
            </a:r>
          </a:p>
        </c:rich>
      </c:tx>
      <c:layout>
        <c:manualLayout>
          <c:xMode val="edge"/>
          <c:yMode val="edge"/>
          <c:x val="0.22191306426739271"/>
          <c:y val="4.6333421135774433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v>10/8/2021</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errBars>
            <c:errBarType val="both"/>
            <c:errValType val="cust"/>
            <c:noEndCap val="0"/>
            <c:plus>
              <c:numRef>
                <c:f>'21285N'!$AF$34:$AF$37</c:f>
                <c:numCache>
                  <c:formatCode>General</c:formatCode>
                  <c:ptCount val="4"/>
                  <c:pt idx="1">
                    <c:v>22.000631304073426</c:v>
                  </c:pt>
                  <c:pt idx="2">
                    <c:v>19.464354885562305</c:v>
                  </c:pt>
                  <c:pt idx="3">
                    <c:v>26.308004696500802</c:v>
                  </c:pt>
                </c:numCache>
              </c:numRef>
            </c:plus>
            <c:minus>
              <c:numRef>
                <c:f>'21285N'!$AF$34:$AF$37</c:f>
                <c:numCache>
                  <c:formatCode>General</c:formatCode>
                  <c:ptCount val="4"/>
                  <c:pt idx="1">
                    <c:v>22.000631304073426</c:v>
                  </c:pt>
                  <c:pt idx="2">
                    <c:v>19.464354885562305</c:v>
                  </c:pt>
                  <c:pt idx="3">
                    <c:v>26.308004696500802</c:v>
                  </c:pt>
                </c:numCache>
              </c:numRef>
            </c:minus>
            <c:spPr>
              <a:noFill/>
              <a:ln w="9525">
                <a:solidFill>
                  <a:schemeClr val="tx2">
                    <a:lumMod val="75000"/>
                    <a:lumOff val="25000"/>
                  </a:schemeClr>
                </a:solidFill>
                <a:round/>
              </a:ln>
              <a:effectLst/>
            </c:spPr>
          </c:errBars>
          <c:cat>
            <c:numRef>
              <c:f>'21285N'!$AP$19:$AP$25</c:f>
              <c:numCache>
                <c:formatCode>General</c:formatCode>
                <c:ptCount val="7"/>
                <c:pt idx="0">
                  <c:v>1</c:v>
                </c:pt>
                <c:pt idx="1">
                  <c:v>2</c:v>
                </c:pt>
                <c:pt idx="2">
                  <c:v>3</c:v>
                </c:pt>
                <c:pt idx="3">
                  <c:v>4</c:v>
                </c:pt>
                <c:pt idx="4">
                  <c:v>5</c:v>
                </c:pt>
                <c:pt idx="5">
                  <c:v>6</c:v>
                </c:pt>
                <c:pt idx="6">
                  <c:v>7</c:v>
                </c:pt>
              </c:numCache>
            </c:numRef>
          </c:cat>
          <c:val>
            <c:numRef>
              <c:f>'21285N'!$AE$34:$AE$37</c:f>
              <c:numCache>
                <c:formatCode>General</c:formatCode>
                <c:ptCount val="4"/>
                <c:pt idx="1">
                  <c:v>1991.4444444444448</c:v>
                </c:pt>
                <c:pt idx="2">
                  <c:v>2077</c:v>
                </c:pt>
                <c:pt idx="3">
                  <c:v>2118.7777777777774</c:v>
                </c:pt>
              </c:numCache>
            </c:numRef>
          </c:val>
          <c:extLst>
            <c:ext xmlns:c16="http://schemas.microsoft.com/office/drawing/2014/chart" uri="{C3380CC4-5D6E-409C-BE32-E72D297353CC}">
              <c16:uniqueId val="{00000000-33A3-454E-BBE2-455F6443B93D}"/>
            </c:ext>
          </c:extLst>
        </c:ser>
        <c:ser>
          <c:idx val="0"/>
          <c:order val="1"/>
          <c:tx>
            <c:v>10/14/2021</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errBars>
            <c:errBarType val="both"/>
            <c:errValType val="cust"/>
            <c:noEndCap val="0"/>
            <c:plus>
              <c:numRef>
                <c:f>'21285N'!$AF$11:$AF$17</c:f>
                <c:numCache>
                  <c:formatCode>General</c:formatCode>
                  <c:ptCount val="7"/>
                  <c:pt idx="0">
                    <c:v>17.027755120521395</c:v>
                  </c:pt>
                  <c:pt idx="1">
                    <c:v>42.222624267091682</c:v>
                  </c:pt>
                  <c:pt idx="2">
                    <c:v>50.948503412759877</c:v>
                  </c:pt>
                  <c:pt idx="3">
                    <c:v>57.331153059319419</c:v>
                  </c:pt>
                  <c:pt idx="4">
                    <c:v>77.873294523861006</c:v>
                  </c:pt>
                  <c:pt idx="5">
                    <c:v>113.33688719918159</c:v>
                  </c:pt>
                  <c:pt idx="6">
                    <c:v>171.1658552398813</c:v>
                  </c:pt>
                </c:numCache>
              </c:numRef>
            </c:plus>
            <c:minus>
              <c:numRef>
                <c:f>'21285N'!$AF$11:$AF$17</c:f>
                <c:numCache>
                  <c:formatCode>General</c:formatCode>
                  <c:ptCount val="7"/>
                  <c:pt idx="0">
                    <c:v>17.027755120521395</c:v>
                  </c:pt>
                  <c:pt idx="1">
                    <c:v>42.222624267091682</c:v>
                  </c:pt>
                  <c:pt idx="2">
                    <c:v>50.948503412759877</c:v>
                  </c:pt>
                  <c:pt idx="3">
                    <c:v>57.331153059319419</c:v>
                  </c:pt>
                  <c:pt idx="4">
                    <c:v>77.873294523861006</c:v>
                  </c:pt>
                  <c:pt idx="5">
                    <c:v>113.33688719918159</c:v>
                  </c:pt>
                  <c:pt idx="6">
                    <c:v>171.1658552398813</c:v>
                  </c:pt>
                </c:numCache>
              </c:numRef>
            </c:minus>
            <c:spPr>
              <a:noFill/>
              <a:ln w="9525">
                <a:solidFill>
                  <a:schemeClr val="tx2">
                    <a:lumMod val="75000"/>
                    <a:lumOff val="25000"/>
                  </a:schemeClr>
                </a:solidFill>
                <a:round/>
              </a:ln>
              <a:effectLst/>
            </c:spPr>
          </c:errBars>
          <c:val>
            <c:numRef>
              <c:f>'21285N'!$AE$11:$AE$17</c:f>
              <c:numCache>
                <c:formatCode>0</c:formatCode>
                <c:ptCount val="7"/>
                <c:pt idx="0">
                  <c:v>1887.4333333333334</c:v>
                </c:pt>
                <c:pt idx="1">
                  <c:v>1930.5444444444447</c:v>
                </c:pt>
                <c:pt idx="2">
                  <c:v>2045.5444444444447</c:v>
                </c:pt>
                <c:pt idx="3">
                  <c:v>1970.3222222222223</c:v>
                </c:pt>
                <c:pt idx="4">
                  <c:v>2003.5444444444445</c:v>
                </c:pt>
                <c:pt idx="5">
                  <c:v>2695.2111111111108</c:v>
                </c:pt>
                <c:pt idx="6">
                  <c:v>2649.5444444444443</c:v>
                </c:pt>
              </c:numCache>
            </c:numRef>
          </c:val>
          <c:extLst>
            <c:ext xmlns:c16="http://schemas.microsoft.com/office/drawing/2014/chart" uri="{C3380CC4-5D6E-409C-BE32-E72D297353CC}">
              <c16:uniqueId val="{00000001-33A3-454E-BBE2-455F6443B93D}"/>
            </c:ext>
          </c:extLst>
        </c:ser>
        <c:dLbls>
          <c:showLegendKey val="0"/>
          <c:showVal val="0"/>
          <c:showCatName val="0"/>
          <c:showSerName val="0"/>
          <c:showPercent val="0"/>
          <c:showBubbleSize val="0"/>
        </c:dLbls>
        <c:gapWidth val="100"/>
        <c:overlap val="-24"/>
        <c:axId val="642665024"/>
        <c:axId val="642662728"/>
      </c:barChart>
      <c:catAx>
        <c:axId val="64266502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Sample Locations</a:t>
                </a:r>
              </a:p>
            </c:rich>
          </c:tx>
          <c:layout>
            <c:manualLayout>
              <c:xMode val="edge"/>
              <c:yMode val="edge"/>
              <c:x val="0.4374525462364951"/>
              <c:y val="0.7725948394054437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2728"/>
        <c:crosses val="autoZero"/>
        <c:auto val="1"/>
        <c:lblAlgn val="ctr"/>
        <c:lblOffset val="100"/>
        <c:noMultiLvlLbl val="0"/>
      </c:catAx>
      <c:valAx>
        <c:axId val="642662728"/>
        <c:scaling>
          <c:orientation val="minMax"/>
          <c:max val="270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ppb</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5024"/>
        <c:crosses val="autoZero"/>
        <c:crossBetween val="between"/>
        <c:majorUnit val="300"/>
      </c:valAx>
      <c:spPr>
        <a:noFill/>
        <a:ln>
          <a:noFill/>
        </a:ln>
        <a:effectLst/>
      </c:spPr>
    </c:plotArea>
    <c:legend>
      <c:legendPos val="b"/>
      <c:layout>
        <c:manualLayout>
          <c:xMode val="edge"/>
          <c:yMode val="edge"/>
          <c:x val="0.28670523977122359"/>
          <c:y val="0.87738352617035664"/>
          <c:w val="0.4599549347973248"/>
          <c:h val="9.481642114817866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dirty="0">
                <a:solidFill>
                  <a:schemeClr val="tx1"/>
                </a:solidFill>
              </a:rPr>
              <a:t>Nickel (Non-filtered)</a:t>
            </a:r>
          </a:p>
        </c:rich>
      </c:tx>
      <c:layout>
        <c:manualLayout>
          <c:xMode val="edge"/>
          <c:yMode val="edge"/>
          <c:x val="0.24202164557676673"/>
          <c:y val="5.096676324935187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v>10/8/2021</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errBars>
            <c:errBarType val="both"/>
            <c:errValType val="cust"/>
            <c:noEndCap val="0"/>
            <c:plus>
              <c:numRef>
                <c:f>'21285N'!$AH$34:$AH$37</c:f>
                <c:numCache>
                  <c:formatCode>General</c:formatCode>
                  <c:ptCount val="4"/>
                  <c:pt idx="1">
                    <c:v>2.816666666666666</c:v>
                  </c:pt>
                  <c:pt idx="2">
                    <c:v>2.1945639911178492</c:v>
                  </c:pt>
                  <c:pt idx="3">
                    <c:v>6.412682745934033</c:v>
                  </c:pt>
                </c:numCache>
              </c:numRef>
            </c:plus>
            <c:minus>
              <c:numRef>
                <c:f>'21285N'!$AH$34:$AH$37</c:f>
                <c:numCache>
                  <c:formatCode>General</c:formatCode>
                  <c:ptCount val="4"/>
                  <c:pt idx="1">
                    <c:v>2.816666666666666</c:v>
                  </c:pt>
                  <c:pt idx="2">
                    <c:v>2.1945639911178492</c:v>
                  </c:pt>
                  <c:pt idx="3">
                    <c:v>6.412682745934033</c:v>
                  </c:pt>
                </c:numCache>
              </c:numRef>
            </c:minus>
            <c:spPr>
              <a:noFill/>
              <a:ln w="9525">
                <a:solidFill>
                  <a:schemeClr val="tx2">
                    <a:lumMod val="75000"/>
                    <a:lumOff val="25000"/>
                  </a:schemeClr>
                </a:solidFill>
                <a:round/>
              </a:ln>
              <a:effectLst/>
            </c:spPr>
          </c:errBars>
          <c:cat>
            <c:numRef>
              <c:f>'21285N'!$AP$19:$AP$25</c:f>
              <c:numCache>
                <c:formatCode>General</c:formatCode>
                <c:ptCount val="7"/>
                <c:pt idx="0">
                  <c:v>1</c:v>
                </c:pt>
                <c:pt idx="1">
                  <c:v>2</c:v>
                </c:pt>
                <c:pt idx="2">
                  <c:v>3</c:v>
                </c:pt>
                <c:pt idx="3">
                  <c:v>4</c:v>
                </c:pt>
                <c:pt idx="4">
                  <c:v>5</c:v>
                </c:pt>
                <c:pt idx="5">
                  <c:v>6</c:v>
                </c:pt>
                <c:pt idx="6">
                  <c:v>7</c:v>
                </c:pt>
              </c:numCache>
            </c:numRef>
          </c:cat>
          <c:val>
            <c:numRef>
              <c:f>'21285N'!$AG$34:$AG$37</c:f>
              <c:numCache>
                <c:formatCode>General</c:formatCode>
                <c:ptCount val="4"/>
                <c:pt idx="1">
                  <c:v>75.811111111111103</c:v>
                </c:pt>
                <c:pt idx="2">
                  <c:v>82.533333333333346</c:v>
                </c:pt>
                <c:pt idx="3">
                  <c:v>83.288888888888891</c:v>
                </c:pt>
              </c:numCache>
            </c:numRef>
          </c:val>
          <c:extLst>
            <c:ext xmlns:c16="http://schemas.microsoft.com/office/drawing/2014/chart" uri="{C3380CC4-5D6E-409C-BE32-E72D297353CC}">
              <c16:uniqueId val="{00000000-404F-4B9C-8572-7FCC98F46AAA}"/>
            </c:ext>
          </c:extLst>
        </c:ser>
        <c:ser>
          <c:idx val="0"/>
          <c:order val="1"/>
          <c:tx>
            <c:v>10/14/2021</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errBars>
            <c:errBarType val="both"/>
            <c:errValType val="cust"/>
            <c:noEndCap val="0"/>
            <c:plus>
              <c:numRef>
                <c:f>'21285N'!$AH$11:$AH$17</c:f>
                <c:numCache>
                  <c:formatCode>General</c:formatCode>
                  <c:ptCount val="7"/>
                  <c:pt idx="0">
                    <c:v>2.2472823093189223</c:v>
                  </c:pt>
                  <c:pt idx="1">
                    <c:v>4.6752005304585573</c:v>
                  </c:pt>
                  <c:pt idx="2">
                    <c:v>1.7222401432759329</c:v>
                  </c:pt>
                  <c:pt idx="3">
                    <c:v>3.1666666666666665</c:v>
                  </c:pt>
                  <c:pt idx="4">
                    <c:v>10.648682756305741</c:v>
                  </c:pt>
                  <c:pt idx="5">
                    <c:v>9.6956318916189144</c:v>
                  </c:pt>
                  <c:pt idx="6">
                    <c:v>5.1047635705398866</c:v>
                  </c:pt>
                </c:numCache>
              </c:numRef>
            </c:plus>
            <c:minus>
              <c:numRef>
                <c:f>'21285N'!$AH$11:$AH$17</c:f>
                <c:numCache>
                  <c:formatCode>General</c:formatCode>
                  <c:ptCount val="7"/>
                  <c:pt idx="0">
                    <c:v>2.2472823093189223</c:v>
                  </c:pt>
                  <c:pt idx="1">
                    <c:v>4.6752005304585573</c:v>
                  </c:pt>
                  <c:pt idx="2">
                    <c:v>1.7222401432759329</c:v>
                  </c:pt>
                  <c:pt idx="3">
                    <c:v>3.1666666666666665</c:v>
                  </c:pt>
                  <c:pt idx="4">
                    <c:v>10.648682756305741</c:v>
                  </c:pt>
                  <c:pt idx="5">
                    <c:v>9.6956318916189144</c:v>
                  </c:pt>
                  <c:pt idx="6">
                    <c:v>5.1047635705398866</c:v>
                  </c:pt>
                </c:numCache>
              </c:numRef>
            </c:minus>
            <c:spPr>
              <a:noFill/>
              <a:ln w="9525">
                <a:solidFill>
                  <a:schemeClr val="tx2">
                    <a:lumMod val="75000"/>
                    <a:lumOff val="25000"/>
                  </a:schemeClr>
                </a:solidFill>
                <a:round/>
              </a:ln>
              <a:effectLst/>
            </c:spPr>
          </c:errBars>
          <c:val>
            <c:numRef>
              <c:f>'21285N'!$AG$11:$AG$17</c:f>
              <c:numCache>
                <c:formatCode>0</c:formatCode>
                <c:ptCount val="7"/>
                <c:pt idx="0">
                  <c:v>76.3</c:v>
                </c:pt>
                <c:pt idx="1">
                  <c:v>79.255555555555546</c:v>
                </c:pt>
                <c:pt idx="2">
                  <c:v>88.844444444444449</c:v>
                </c:pt>
                <c:pt idx="3">
                  <c:v>89.711111111111094</c:v>
                </c:pt>
                <c:pt idx="4">
                  <c:v>72.777777777777786</c:v>
                </c:pt>
                <c:pt idx="5">
                  <c:v>90.01111111111112</c:v>
                </c:pt>
                <c:pt idx="6">
                  <c:v>100.94444444444444</c:v>
                </c:pt>
              </c:numCache>
            </c:numRef>
          </c:val>
          <c:extLst>
            <c:ext xmlns:c16="http://schemas.microsoft.com/office/drawing/2014/chart" uri="{C3380CC4-5D6E-409C-BE32-E72D297353CC}">
              <c16:uniqueId val="{00000001-404F-4B9C-8572-7FCC98F46AAA}"/>
            </c:ext>
          </c:extLst>
        </c:ser>
        <c:dLbls>
          <c:showLegendKey val="0"/>
          <c:showVal val="0"/>
          <c:showCatName val="0"/>
          <c:showSerName val="0"/>
          <c:showPercent val="0"/>
          <c:showBubbleSize val="0"/>
        </c:dLbls>
        <c:gapWidth val="100"/>
        <c:overlap val="-24"/>
        <c:axId val="642665024"/>
        <c:axId val="642662728"/>
      </c:barChart>
      <c:catAx>
        <c:axId val="64266502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Sample Locations</a:t>
                </a:r>
              </a:p>
            </c:rich>
          </c:tx>
          <c:layout>
            <c:manualLayout>
              <c:xMode val="edge"/>
              <c:yMode val="edge"/>
              <c:x val="0.46727473094020266"/>
              <c:y val="0.7818615236325986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2728"/>
        <c:crosses val="autoZero"/>
        <c:auto val="1"/>
        <c:lblAlgn val="ctr"/>
        <c:lblOffset val="100"/>
        <c:noMultiLvlLbl val="0"/>
      </c:catAx>
      <c:valAx>
        <c:axId val="642662728"/>
        <c:scaling>
          <c:orientation val="minMax"/>
          <c:max val="12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ppb</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5024"/>
        <c:crosses val="autoZero"/>
        <c:crossBetween val="between"/>
        <c:majorUnit val="20"/>
      </c:valAx>
      <c:spPr>
        <a:noFill/>
        <a:ln>
          <a:noFill/>
        </a:ln>
        <a:effectLst/>
      </c:spPr>
    </c:plotArea>
    <c:legend>
      <c:legendPos val="b"/>
      <c:layout>
        <c:manualLayout>
          <c:xMode val="edge"/>
          <c:yMode val="edge"/>
          <c:x val="0.35141653839706843"/>
          <c:y val="0.87275018405677929"/>
          <c:w val="0.45973370399855401"/>
          <c:h val="9.481642114817866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a:solidFill>
                  <a:schemeClr val="tx1"/>
                </a:solidFill>
              </a:rPr>
              <a:t>Zinc (Non-filtered)</a:t>
            </a:r>
          </a:p>
        </c:rich>
      </c:tx>
      <c:layout>
        <c:manualLayout>
          <c:xMode val="edge"/>
          <c:yMode val="edge"/>
          <c:x val="0.3365115162538771"/>
          <c:y val="4.6333421135774433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v>10/8/2021</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errBars>
            <c:errBarType val="both"/>
            <c:errValType val="cust"/>
            <c:noEndCap val="0"/>
            <c:plus>
              <c:numRef>
                <c:f>'21285N'!$AJ$34:$AJ$37</c:f>
                <c:numCache>
                  <c:formatCode>General</c:formatCode>
                  <c:ptCount val="4"/>
                  <c:pt idx="1">
                    <c:v>7.6410077869349129</c:v>
                  </c:pt>
                  <c:pt idx="2">
                    <c:v>2.3053078849568998</c:v>
                  </c:pt>
                  <c:pt idx="3">
                    <c:v>4.6824139073772635</c:v>
                  </c:pt>
                </c:numCache>
              </c:numRef>
            </c:plus>
            <c:minus>
              <c:numRef>
                <c:f>'21285N'!$AJ$34:$AJ$37</c:f>
                <c:numCache>
                  <c:formatCode>General</c:formatCode>
                  <c:ptCount val="4"/>
                  <c:pt idx="1">
                    <c:v>7.6410077869349129</c:v>
                  </c:pt>
                  <c:pt idx="2">
                    <c:v>2.3053078849568998</c:v>
                  </c:pt>
                  <c:pt idx="3">
                    <c:v>4.6824139073772635</c:v>
                  </c:pt>
                </c:numCache>
              </c:numRef>
            </c:minus>
            <c:spPr>
              <a:noFill/>
              <a:ln w="9525">
                <a:solidFill>
                  <a:schemeClr val="tx2">
                    <a:lumMod val="75000"/>
                    <a:lumOff val="25000"/>
                  </a:schemeClr>
                </a:solidFill>
                <a:round/>
              </a:ln>
              <a:effectLst/>
            </c:spPr>
          </c:errBars>
          <c:cat>
            <c:numRef>
              <c:f>'21285N'!$AP$19:$AP$25</c:f>
              <c:numCache>
                <c:formatCode>General</c:formatCode>
                <c:ptCount val="7"/>
                <c:pt idx="0">
                  <c:v>1</c:v>
                </c:pt>
                <c:pt idx="1">
                  <c:v>2</c:v>
                </c:pt>
                <c:pt idx="2">
                  <c:v>3</c:v>
                </c:pt>
                <c:pt idx="3">
                  <c:v>4</c:v>
                </c:pt>
                <c:pt idx="4">
                  <c:v>5</c:v>
                </c:pt>
                <c:pt idx="5">
                  <c:v>6</c:v>
                </c:pt>
                <c:pt idx="6">
                  <c:v>7</c:v>
                </c:pt>
              </c:numCache>
            </c:numRef>
          </c:cat>
          <c:val>
            <c:numRef>
              <c:f>'21285N'!$AI$34:$AI$37</c:f>
              <c:numCache>
                <c:formatCode>General</c:formatCode>
                <c:ptCount val="4"/>
                <c:pt idx="1">
                  <c:v>120.05555555555557</c:v>
                </c:pt>
                <c:pt idx="2">
                  <c:v>124.44444444444446</c:v>
                </c:pt>
                <c:pt idx="3">
                  <c:v>123.98888888888889</c:v>
                </c:pt>
              </c:numCache>
            </c:numRef>
          </c:val>
          <c:extLst>
            <c:ext xmlns:c16="http://schemas.microsoft.com/office/drawing/2014/chart" uri="{C3380CC4-5D6E-409C-BE32-E72D297353CC}">
              <c16:uniqueId val="{00000000-AEFA-4ED0-8E10-8D1085B98781}"/>
            </c:ext>
          </c:extLst>
        </c:ser>
        <c:ser>
          <c:idx val="0"/>
          <c:order val="1"/>
          <c:tx>
            <c:v>10/14/2021</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errBars>
            <c:errBarType val="both"/>
            <c:errValType val="cust"/>
            <c:noEndCap val="0"/>
            <c:plus>
              <c:numRef>
                <c:f>'21285N'!$AJ$11:$AJ$17</c:f>
                <c:numCache>
                  <c:formatCode>General</c:formatCode>
                  <c:ptCount val="7"/>
                  <c:pt idx="0">
                    <c:v>9.2332882068692665</c:v>
                  </c:pt>
                  <c:pt idx="1">
                    <c:v>5.0886584130244428</c:v>
                  </c:pt>
                  <c:pt idx="2">
                    <c:v>6.6124881852446427</c:v>
                  </c:pt>
                  <c:pt idx="3">
                    <c:v>5.6872176364584845</c:v>
                  </c:pt>
                  <c:pt idx="4">
                    <c:v>4.9574298896818609</c:v>
                  </c:pt>
                  <c:pt idx="5">
                    <c:v>4.7413078364518775</c:v>
                  </c:pt>
                  <c:pt idx="6">
                    <c:v>3.6145539143855636</c:v>
                  </c:pt>
                </c:numCache>
              </c:numRef>
            </c:plus>
            <c:minus>
              <c:numRef>
                <c:f>'21285N'!$AJ$11:$AJ$17</c:f>
                <c:numCache>
                  <c:formatCode>General</c:formatCode>
                  <c:ptCount val="7"/>
                  <c:pt idx="0">
                    <c:v>9.2332882068692665</c:v>
                  </c:pt>
                  <c:pt idx="1">
                    <c:v>5.0886584130244428</c:v>
                  </c:pt>
                  <c:pt idx="2">
                    <c:v>6.6124881852446427</c:v>
                  </c:pt>
                  <c:pt idx="3">
                    <c:v>5.6872176364584845</c:v>
                  </c:pt>
                  <c:pt idx="4">
                    <c:v>4.9574298896818609</c:v>
                  </c:pt>
                  <c:pt idx="5">
                    <c:v>4.7413078364518775</c:v>
                  </c:pt>
                  <c:pt idx="6">
                    <c:v>3.6145539143855636</c:v>
                  </c:pt>
                </c:numCache>
              </c:numRef>
            </c:minus>
            <c:spPr>
              <a:noFill/>
              <a:ln w="9525">
                <a:solidFill>
                  <a:schemeClr val="tx2">
                    <a:lumMod val="75000"/>
                    <a:lumOff val="25000"/>
                  </a:schemeClr>
                </a:solidFill>
                <a:round/>
              </a:ln>
              <a:effectLst/>
            </c:spPr>
          </c:errBars>
          <c:val>
            <c:numRef>
              <c:f>'21285N'!$AI$11:$AI$17</c:f>
              <c:numCache>
                <c:formatCode>0</c:formatCode>
                <c:ptCount val="7"/>
                <c:pt idx="0">
                  <c:v>136.34444444444441</c:v>
                </c:pt>
                <c:pt idx="1">
                  <c:v>109.11111111111113</c:v>
                </c:pt>
                <c:pt idx="2">
                  <c:v>116.73333333333332</c:v>
                </c:pt>
                <c:pt idx="3">
                  <c:v>118.8111111111111</c:v>
                </c:pt>
                <c:pt idx="4">
                  <c:v>50.344444444444456</c:v>
                </c:pt>
                <c:pt idx="5">
                  <c:v>76.533333333333346</c:v>
                </c:pt>
                <c:pt idx="6">
                  <c:v>89.799999999999983</c:v>
                </c:pt>
              </c:numCache>
            </c:numRef>
          </c:val>
          <c:extLst>
            <c:ext xmlns:c16="http://schemas.microsoft.com/office/drawing/2014/chart" uri="{C3380CC4-5D6E-409C-BE32-E72D297353CC}">
              <c16:uniqueId val="{00000001-AEFA-4ED0-8E10-8D1085B98781}"/>
            </c:ext>
          </c:extLst>
        </c:ser>
        <c:dLbls>
          <c:showLegendKey val="0"/>
          <c:showVal val="0"/>
          <c:showCatName val="0"/>
          <c:showSerName val="0"/>
          <c:showPercent val="0"/>
          <c:showBubbleSize val="0"/>
        </c:dLbls>
        <c:gapWidth val="100"/>
        <c:overlap val="-24"/>
        <c:axId val="642665024"/>
        <c:axId val="642662728"/>
      </c:barChart>
      <c:catAx>
        <c:axId val="64266502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Sample Locations</a:t>
                </a:r>
              </a:p>
            </c:rich>
          </c:tx>
          <c:layout>
            <c:manualLayout>
              <c:xMode val="edge"/>
              <c:yMode val="edge"/>
              <c:x val="0.44701411571004607"/>
              <c:y val="0.7865236873231029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2728"/>
        <c:crosses val="autoZero"/>
        <c:auto val="1"/>
        <c:lblAlgn val="ctr"/>
        <c:lblOffset val="100"/>
        <c:noMultiLvlLbl val="0"/>
      </c:catAx>
      <c:valAx>
        <c:axId val="642662728"/>
        <c:scaling>
          <c:orientation val="minMax"/>
          <c:max val="150"/>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ppb</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5024"/>
        <c:crosses val="autoZero"/>
        <c:crossBetween val="between"/>
        <c:majorUnit val="20"/>
      </c:valAx>
      <c:spPr>
        <a:noFill/>
        <a:ln>
          <a:noFill/>
        </a:ln>
        <a:effectLst/>
      </c:spPr>
    </c:plotArea>
    <c:legend>
      <c:legendPos val="b"/>
      <c:layout>
        <c:manualLayout>
          <c:xMode val="edge"/>
          <c:yMode val="edge"/>
          <c:x val="0.34585831071017958"/>
          <c:y val="0.87275018405677929"/>
          <c:w val="0.45973370399855401"/>
          <c:h val="9.481642114817866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a:solidFill>
                  <a:schemeClr val="tx1"/>
                </a:solidFill>
              </a:rPr>
              <a:t>Barium (Filtered)</a:t>
            </a:r>
          </a:p>
        </c:rich>
      </c:tx>
      <c:layout>
        <c:manualLayout>
          <c:xMode val="edge"/>
          <c:yMode val="edge"/>
          <c:x val="0.31986630279980527"/>
          <c:y val="1.535701430620757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v>10/8/2021</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errBars>
            <c:errBarType val="both"/>
            <c:errValType val="cust"/>
            <c:noEndCap val="0"/>
            <c:plus>
              <c:numRef>
                <c:f>'21285F - all'!$X$19:$X$22</c:f>
                <c:numCache>
                  <c:formatCode>General</c:formatCode>
                  <c:ptCount val="4"/>
                  <c:pt idx="1">
                    <c:v>0.54339467956337117</c:v>
                  </c:pt>
                  <c:pt idx="2">
                    <c:v>0.80069414329762101</c:v>
                  </c:pt>
                  <c:pt idx="3">
                    <c:v>1.0215728613814643</c:v>
                  </c:pt>
                </c:numCache>
              </c:numRef>
            </c:plus>
            <c:minus>
              <c:numRef>
                <c:f>'21285F - all'!$X$19:$X$22</c:f>
                <c:numCache>
                  <c:formatCode>General</c:formatCode>
                  <c:ptCount val="4"/>
                  <c:pt idx="1">
                    <c:v>0.54339467956337117</c:v>
                  </c:pt>
                  <c:pt idx="2">
                    <c:v>0.80069414329762101</c:v>
                  </c:pt>
                  <c:pt idx="3">
                    <c:v>1.0215728613814643</c:v>
                  </c:pt>
                </c:numCache>
              </c:numRef>
            </c:minus>
            <c:spPr>
              <a:noFill/>
              <a:ln w="9525">
                <a:solidFill>
                  <a:schemeClr val="tx2">
                    <a:lumMod val="75000"/>
                    <a:lumOff val="25000"/>
                  </a:schemeClr>
                </a:solidFill>
                <a:round/>
              </a:ln>
              <a:effectLst/>
            </c:spPr>
          </c:errBars>
          <c:cat>
            <c:numRef>
              <c:f>'21285F - all'!$AP$32:$AP$38</c:f>
              <c:numCache>
                <c:formatCode>General</c:formatCode>
                <c:ptCount val="7"/>
                <c:pt idx="0">
                  <c:v>1</c:v>
                </c:pt>
                <c:pt idx="1">
                  <c:v>2</c:v>
                </c:pt>
                <c:pt idx="2">
                  <c:v>3</c:v>
                </c:pt>
                <c:pt idx="3">
                  <c:v>4</c:v>
                </c:pt>
                <c:pt idx="4">
                  <c:v>5</c:v>
                </c:pt>
                <c:pt idx="5">
                  <c:v>6</c:v>
                </c:pt>
                <c:pt idx="6">
                  <c:v>7</c:v>
                </c:pt>
              </c:numCache>
            </c:numRef>
          </c:cat>
          <c:val>
            <c:numRef>
              <c:f>'21285F - all'!$W$19:$W$22</c:f>
              <c:numCache>
                <c:formatCode>0</c:formatCode>
                <c:ptCount val="4"/>
                <c:pt idx="0">
                  <c:v>0</c:v>
                </c:pt>
                <c:pt idx="1">
                  <c:v>27.300000000000004</c:v>
                </c:pt>
                <c:pt idx="2">
                  <c:v>16.944444444444443</c:v>
                </c:pt>
                <c:pt idx="3">
                  <c:v>27.044444444444444</c:v>
                </c:pt>
              </c:numCache>
            </c:numRef>
          </c:val>
          <c:extLst>
            <c:ext xmlns:c16="http://schemas.microsoft.com/office/drawing/2014/chart" uri="{C3380CC4-5D6E-409C-BE32-E72D297353CC}">
              <c16:uniqueId val="{00000000-4EAC-442D-9587-3FC7E2910D0C}"/>
            </c:ext>
          </c:extLst>
        </c:ser>
        <c:ser>
          <c:idx val="0"/>
          <c:order val="1"/>
          <c:tx>
            <c:v>10/14/2021</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errBars>
            <c:errBarType val="both"/>
            <c:errValType val="cust"/>
            <c:noEndCap val="0"/>
            <c:plus>
              <c:numRef>
                <c:f>'21285F - all'!$X$11:$X$17</c:f>
                <c:numCache>
                  <c:formatCode>General</c:formatCode>
                  <c:ptCount val="7"/>
                  <c:pt idx="1">
                    <c:v>0.88049859612481962</c:v>
                  </c:pt>
                  <c:pt idx="2">
                    <c:v>0.94575073060740678</c:v>
                  </c:pt>
                  <c:pt idx="3">
                    <c:v>2.1789395993872285</c:v>
                  </c:pt>
                  <c:pt idx="4">
                    <c:v>0.551764845241562</c:v>
                  </c:pt>
                  <c:pt idx="5">
                    <c:v>0.67082039324993703</c:v>
                  </c:pt>
                  <c:pt idx="6">
                    <c:v>0.57975090436420329</c:v>
                  </c:pt>
                </c:numCache>
              </c:numRef>
            </c:plus>
            <c:minus>
              <c:numRef>
                <c:f>'21285F - all'!$X$11:$X$17</c:f>
                <c:numCache>
                  <c:formatCode>General</c:formatCode>
                  <c:ptCount val="7"/>
                  <c:pt idx="1">
                    <c:v>0.88049859612481962</c:v>
                  </c:pt>
                  <c:pt idx="2">
                    <c:v>0.94575073060740678</c:v>
                  </c:pt>
                  <c:pt idx="3">
                    <c:v>2.1789395993872285</c:v>
                  </c:pt>
                  <c:pt idx="4">
                    <c:v>0.551764845241562</c:v>
                  </c:pt>
                  <c:pt idx="5">
                    <c:v>0.67082039324993703</c:v>
                  </c:pt>
                  <c:pt idx="6">
                    <c:v>0.57975090436420329</c:v>
                  </c:pt>
                </c:numCache>
              </c:numRef>
            </c:minus>
            <c:spPr>
              <a:noFill/>
              <a:ln w="9525">
                <a:solidFill>
                  <a:schemeClr val="tx2">
                    <a:lumMod val="75000"/>
                    <a:lumOff val="25000"/>
                  </a:schemeClr>
                </a:solidFill>
                <a:round/>
              </a:ln>
              <a:effectLst/>
            </c:spPr>
          </c:errBars>
          <c:val>
            <c:numRef>
              <c:f>'21285F - all'!$W$11:$W$17</c:f>
              <c:numCache>
                <c:formatCode>0</c:formatCode>
                <c:ptCount val="7"/>
                <c:pt idx="0">
                  <c:v>16.177777777777777</c:v>
                </c:pt>
                <c:pt idx="1">
                  <c:v>14.711111111111117</c:v>
                </c:pt>
                <c:pt idx="2">
                  <c:v>12.833333333333337</c:v>
                </c:pt>
                <c:pt idx="3">
                  <c:v>14.700000000000001</c:v>
                </c:pt>
                <c:pt idx="4">
                  <c:v>11.877777777777782</c:v>
                </c:pt>
                <c:pt idx="5">
                  <c:v>12.688888888888888</c:v>
                </c:pt>
                <c:pt idx="6">
                  <c:v>12.644444444444444</c:v>
                </c:pt>
              </c:numCache>
            </c:numRef>
          </c:val>
          <c:extLst>
            <c:ext xmlns:c16="http://schemas.microsoft.com/office/drawing/2014/chart" uri="{C3380CC4-5D6E-409C-BE32-E72D297353CC}">
              <c16:uniqueId val="{00000001-4EAC-442D-9587-3FC7E2910D0C}"/>
            </c:ext>
          </c:extLst>
        </c:ser>
        <c:dLbls>
          <c:showLegendKey val="0"/>
          <c:showVal val="0"/>
          <c:showCatName val="0"/>
          <c:showSerName val="0"/>
          <c:showPercent val="0"/>
          <c:showBubbleSize val="0"/>
        </c:dLbls>
        <c:gapWidth val="100"/>
        <c:overlap val="-24"/>
        <c:axId val="642665024"/>
        <c:axId val="642662728"/>
      </c:barChart>
      <c:catAx>
        <c:axId val="64266502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Sample Locations</a:t>
                </a:r>
              </a:p>
            </c:rich>
          </c:tx>
          <c:layout>
            <c:manualLayout>
              <c:xMode val="edge"/>
              <c:yMode val="edge"/>
              <c:x val="0.41918675712675418"/>
              <c:y val="0.8351422498872408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2728"/>
        <c:crosses val="autoZero"/>
        <c:auto val="1"/>
        <c:lblAlgn val="ctr"/>
        <c:lblOffset val="100"/>
        <c:noMultiLvlLbl val="0"/>
      </c:catAx>
      <c:valAx>
        <c:axId val="642662728"/>
        <c:scaling>
          <c:orientation val="minMax"/>
          <c:max val="3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ppb</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a:solidFill>
                  <a:schemeClr val="tx1"/>
                </a:solidFill>
              </a:rPr>
              <a:t>Iron (Filtered)</a:t>
            </a:r>
          </a:p>
        </c:rich>
      </c:tx>
      <c:layout>
        <c:manualLayout>
          <c:xMode val="edge"/>
          <c:yMode val="edge"/>
          <c:x val="0.3645276676859816"/>
          <c:y val="2.043730193820451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v>10/8/2021</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errBars>
            <c:errBarType val="both"/>
            <c:errValType val="cust"/>
            <c:noEndCap val="0"/>
            <c:plus>
              <c:numRef>
                <c:f>'21285F - all'!$AB$19:$AB$22</c:f>
                <c:numCache>
                  <c:formatCode>General</c:formatCode>
                  <c:ptCount val="4"/>
                  <c:pt idx="1">
                    <c:v>110.87994007534066</c:v>
                  </c:pt>
                  <c:pt idx="2">
                    <c:v>750.54065697853991</c:v>
                  </c:pt>
                  <c:pt idx="3">
                    <c:v>123.12437253083186</c:v>
                  </c:pt>
                </c:numCache>
              </c:numRef>
            </c:plus>
            <c:minus>
              <c:numRef>
                <c:f>'21285F - all'!$AB$19:$AB$22</c:f>
                <c:numCache>
                  <c:formatCode>General</c:formatCode>
                  <c:ptCount val="4"/>
                  <c:pt idx="1">
                    <c:v>110.87994007534066</c:v>
                  </c:pt>
                  <c:pt idx="2">
                    <c:v>750.54065697853991</c:v>
                  </c:pt>
                  <c:pt idx="3">
                    <c:v>123.12437253083186</c:v>
                  </c:pt>
                </c:numCache>
              </c:numRef>
            </c:minus>
            <c:spPr>
              <a:noFill/>
              <a:ln w="9525">
                <a:solidFill>
                  <a:schemeClr val="tx2">
                    <a:lumMod val="75000"/>
                    <a:lumOff val="25000"/>
                  </a:schemeClr>
                </a:solidFill>
                <a:round/>
              </a:ln>
              <a:effectLst/>
            </c:spPr>
          </c:errBars>
          <c:cat>
            <c:numRef>
              <c:f>'21285F - all'!$AP$32:$AP$38</c:f>
              <c:numCache>
                <c:formatCode>General</c:formatCode>
                <c:ptCount val="7"/>
                <c:pt idx="0">
                  <c:v>1</c:v>
                </c:pt>
                <c:pt idx="1">
                  <c:v>2</c:v>
                </c:pt>
                <c:pt idx="2">
                  <c:v>3</c:v>
                </c:pt>
                <c:pt idx="3">
                  <c:v>4</c:v>
                </c:pt>
                <c:pt idx="4">
                  <c:v>5</c:v>
                </c:pt>
                <c:pt idx="5">
                  <c:v>6</c:v>
                </c:pt>
                <c:pt idx="6">
                  <c:v>7</c:v>
                </c:pt>
              </c:numCache>
            </c:numRef>
          </c:cat>
          <c:val>
            <c:numRef>
              <c:f>('21285F - all'!$AD$34,'21285F - all'!$AA$20,'21285F - all'!$AA$21,'21285F - all'!$AA$22)</c:f>
              <c:numCache>
                <c:formatCode>0</c:formatCode>
                <c:ptCount val="4"/>
                <c:pt idx="1">
                  <c:v>7419.5444444444447</c:v>
                </c:pt>
                <c:pt idx="2">
                  <c:v>6994.0999999999995</c:v>
                </c:pt>
                <c:pt idx="3">
                  <c:v>6979.5444444444438</c:v>
                </c:pt>
              </c:numCache>
            </c:numRef>
          </c:val>
          <c:extLst>
            <c:ext xmlns:c16="http://schemas.microsoft.com/office/drawing/2014/chart" uri="{C3380CC4-5D6E-409C-BE32-E72D297353CC}">
              <c16:uniqueId val="{00000000-11B1-49B9-BBEF-26783A2573A6}"/>
            </c:ext>
          </c:extLst>
        </c:ser>
        <c:ser>
          <c:idx val="0"/>
          <c:order val="1"/>
          <c:tx>
            <c:v>10/14/2021</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errBars>
            <c:errBarType val="both"/>
            <c:errValType val="cust"/>
            <c:noEndCap val="0"/>
            <c:plus>
              <c:numRef>
                <c:f>'21285F - all'!$AB$11:$AB$17</c:f>
                <c:numCache>
                  <c:formatCode>General</c:formatCode>
                  <c:ptCount val="7"/>
                  <c:pt idx="0">
                    <c:v>146.59297391075734</c:v>
                  </c:pt>
                  <c:pt idx="1">
                    <c:v>456.38327581589181</c:v>
                  </c:pt>
                  <c:pt idx="2">
                    <c:v>119.20151005754916</c:v>
                  </c:pt>
                  <c:pt idx="3">
                    <c:v>564.87825630346606</c:v>
                  </c:pt>
                  <c:pt idx="4">
                    <c:v>114.79982578383985</c:v>
                  </c:pt>
                  <c:pt idx="5">
                    <c:v>207.04776689879503</c:v>
                  </c:pt>
                  <c:pt idx="6">
                    <c:v>183.36575470899677</c:v>
                  </c:pt>
                </c:numCache>
              </c:numRef>
            </c:plus>
            <c:minus>
              <c:numRef>
                <c:f>'21285F - all'!$AB$11:$AB$17</c:f>
                <c:numCache>
                  <c:formatCode>General</c:formatCode>
                  <c:ptCount val="7"/>
                  <c:pt idx="0">
                    <c:v>146.59297391075734</c:v>
                  </c:pt>
                  <c:pt idx="1">
                    <c:v>456.38327581589181</c:v>
                  </c:pt>
                  <c:pt idx="2">
                    <c:v>119.20151005754916</c:v>
                  </c:pt>
                  <c:pt idx="3">
                    <c:v>564.87825630346606</c:v>
                  </c:pt>
                  <c:pt idx="4">
                    <c:v>114.79982578383985</c:v>
                  </c:pt>
                  <c:pt idx="5">
                    <c:v>207.04776689879503</c:v>
                  </c:pt>
                  <c:pt idx="6">
                    <c:v>183.36575470899677</c:v>
                  </c:pt>
                </c:numCache>
              </c:numRef>
            </c:minus>
            <c:spPr>
              <a:noFill/>
              <a:ln w="9525">
                <a:solidFill>
                  <a:schemeClr val="tx2">
                    <a:lumMod val="75000"/>
                    <a:lumOff val="25000"/>
                  </a:schemeClr>
                </a:solidFill>
                <a:round/>
              </a:ln>
              <a:effectLst/>
            </c:spPr>
          </c:errBars>
          <c:val>
            <c:numRef>
              <c:f>'21285F - all'!$AA$11:$AA$17</c:f>
              <c:numCache>
                <c:formatCode>0</c:formatCode>
                <c:ptCount val="7"/>
                <c:pt idx="0">
                  <c:v>9296.9888888888891</c:v>
                </c:pt>
                <c:pt idx="1">
                  <c:v>7505.4333333333325</c:v>
                </c:pt>
                <c:pt idx="2">
                  <c:v>7450.3222222222221</c:v>
                </c:pt>
                <c:pt idx="3">
                  <c:v>6959.8777777777777</c:v>
                </c:pt>
                <c:pt idx="4">
                  <c:v>8994.322222222223</c:v>
                </c:pt>
                <c:pt idx="5">
                  <c:v>7110.2111111111108</c:v>
                </c:pt>
                <c:pt idx="6">
                  <c:v>8427.6555555555551</c:v>
                </c:pt>
              </c:numCache>
            </c:numRef>
          </c:val>
          <c:extLst>
            <c:ext xmlns:c16="http://schemas.microsoft.com/office/drawing/2014/chart" uri="{C3380CC4-5D6E-409C-BE32-E72D297353CC}">
              <c16:uniqueId val="{00000001-11B1-49B9-BBEF-26783A2573A6}"/>
            </c:ext>
          </c:extLst>
        </c:ser>
        <c:dLbls>
          <c:showLegendKey val="0"/>
          <c:showVal val="0"/>
          <c:showCatName val="0"/>
          <c:showSerName val="0"/>
          <c:showPercent val="0"/>
          <c:showBubbleSize val="0"/>
        </c:dLbls>
        <c:gapWidth val="100"/>
        <c:overlap val="-24"/>
        <c:axId val="642665024"/>
        <c:axId val="642662728"/>
      </c:barChart>
      <c:catAx>
        <c:axId val="64266502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Sample Locations</a:t>
                </a:r>
              </a:p>
            </c:rich>
          </c:tx>
          <c:layout>
            <c:manualLayout>
              <c:xMode val="edge"/>
              <c:yMode val="edge"/>
              <c:x val="0.42430442875260693"/>
              <c:y val="0.8354539716154842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2728"/>
        <c:crosses val="autoZero"/>
        <c:auto val="1"/>
        <c:lblAlgn val="ctr"/>
        <c:lblOffset val="100"/>
        <c:noMultiLvlLbl val="0"/>
      </c:catAx>
      <c:valAx>
        <c:axId val="642662728"/>
        <c:scaling>
          <c:orientation val="minMax"/>
          <c:max val="1200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ppb</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5024"/>
        <c:crosses val="autoZero"/>
        <c:crossBetween val="between"/>
        <c:majorUnit val="2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dirty="0">
                <a:solidFill>
                  <a:schemeClr val="tx1"/>
                </a:solidFill>
              </a:rPr>
              <a:t>Manganese (Filtered)</a:t>
            </a:r>
          </a:p>
        </c:rich>
      </c:tx>
      <c:layout>
        <c:manualLayout>
          <c:xMode val="edge"/>
          <c:yMode val="edge"/>
          <c:x val="0.23623131052296048"/>
          <c:y val="2.0701596671770073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v>10/8/2021</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errBars>
            <c:errBarType val="both"/>
            <c:errValType val="cust"/>
            <c:noEndCap val="0"/>
            <c:plus>
              <c:numRef>
                <c:f>'21285F - all'!$AF$19:$AF$22</c:f>
                <c:numCache>
                  <c:formatCode>General</c:formatCode>
                  <c:ptCount val="4"/>
                  <c:pt idx="1">
                    <c:v>53.035365559219095</c:v>
                  </c:pt>
                  <c:pt idx="2">
                    <c:v>96.480567991694542</c:v>
                  </c:pt>
                  <c:pt idx="3">
                    <c:v>77.170266294732969</c:v>
                  </c:pt>
                </c:numCache>
              </c:numRef>
            </c:plus>
            <c:minus>
              <c:numRef>
                <c:f>'21285F - all'!$AF$19:$AF$22</c:f>
                <c:numCache>
                  <c:formatCode>General</c:formatCode>
                  <c:ptCount val="4"/>
                  <c:pt idx="1">
                    <c:v>53.035365559219095</c:v>
                  </c:pt>
                  <c:pt idx="2">
                    <c:v>96.480567991694542</c:v>
                  </c:pt>
                  <c:pt idx="3">
                    <c:v>77.170266294732969</c:v>
                  </c:pt>
                </c:numCache>
              </c:numRef>
            </c:minus>
            <c:spPr>
              <a:noFill/>
              <a:ln w="9525">
                <a:solidFill>
                  <a:schemeClr val="tx2">
                    <a:lumMod val="75000"/>
                    <a:lumOff val="25000"/>
                  </a:schemeClr>
                </a:solidFill>
                <a:round/>
              </a:ln>
              <a:effectLst/>
            </c:spPr>
          </c:errBars>
          <c:cat>
            <c:numRef>
              <c:f>'21285F - all'!$AP$32:$AP$38</c:f>
              <c:numCache>
                <c:formatCode>General</c:formatCode>
                <c:ptCount val="7"/>
                <c:pt idx="0">
                  <c:v>1</c:v>
                </c:pt>
                <c:pt idx="1">
                  <c:v>2</c:v>
                </c:pt>
                <c:pt idx="2">
                  <c:v>3</c:v>
                </c:pt>
                <c:pt idx="3">
                  <c:v>4</c:v>
                </c:pt>
                <c:pt idx="4">
                  <c:v>5</c:v>
                </c:pt>
                <c:pt idx="5">
                  <c:v>6</c:v>
                </c:pt>
                <c:pt idx="6">
                  <c:v>7</c:v>
                </c:pt>
              </c:numCache>
            </c:numRef>
          </c:cat>
          <c:val>
            <c:numRef>
              <c:f>('21285F - all'!$AI$33,'21285F - all'!$AE$20,'21285F - all'!$AE$21,'21285F - all'!$AE$22)</c:f>
              <c:numCache>
                <c:formatCode>0</c:formatCode>
                <c:ptCount val="4"/>
                <c:pt idx="1">
                  <c:v>1896.366666666667</c:v>
                </c:pt>
                <c:pt idx="2">
                  <c:v>1836.0333333333333</c:v>
                </c:pt>
                <c:pt idx="3">
                  <c:v>1911.7</c:v>
                </c:pt>
              </c:numCache>
            </c:numRef>
          </c:val>
          <c:extLst>
            <c:ext xmlns:c16="http://schemas.microsoft.com/office/drawing/2014/chart" uri="{C3380CC4-5D6E-409C-BE32-E72D297353CC}">
              <c16:uniqueId val="{00000000-1BB3-4B07-9365-919CFA17317F}"/>
            </c:ext>
          </c:extLst>
        </c:ser>
        <c:ser>
          <c:idx val="0"/>
          <c:order val="1"/>
          <c:tx>
            <c:v>10/14/2021</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errBars>
            <c:errBarType val="both"/>
            <c:errValType val="cust"/>
            <c:noEndCap val="0"/>
            <c:plus>
              <c:numRef>
                <c:f>'21285F - all'!$AF$11:$AF$17</c:f>
                <c:numCache>
                  <c:formatCode>General</c:formatCode>
                  <c:ptCount val="7"/>
                  <c:pt idx="0">
                    <c:v>27.158996872327869</c:v>
                  </c:pt>
                  <c:pt idx="1">
                    <c:v>124.78993460122403</c:v>
                  </c:pt>
                  <c:pt idx="2">
                    <c:v>38.9704303856712</c:v>
                  </c:pt>
                  <c:pt idx="3">
                    <c:v>140.52668785679111</c:v>
                  </c:pt>
                  <c:pt idx="4">
                    <c:v>60.313993216978922</c:v>
                  </c:pt>
                  <c:pt idx="5">
                    <c:v>77.530280822685256</c:v>
                  </c:pt>
                  <c:pt idx="6">
                    <c:v>54.019543788439307</c:v>
                  </c:pt>
                </c:numCache>
              </c:numRef>
            </c:plus>
            <c:minus>
              <c:numRef>
                <c:f>'21285F - all'!$AF$11:$AF$17</c:f>
                <c:numCache>
                  <c:formatCode>General</c:formatCode>
                  <c:ptCount val="7"/>
                  <c:pt idx="0">
                    <c:v>27.158996872327869</c:v>
                  </c:pt>
                  <c:pt idx="1">
                    <c:v>124.78993460122403</c:v>
                  </c:pt>
                  <c:pt idx="2">
                    <c:v>38.9704303856712</c:v>
                  </c:pt>
                  <c:pt idx="3">
                    <c:v>140.52668785679111</c:v>
                  </c:pt>
                  <c:pt idx="4">
                    <c:v>60.313993216978922</c:v>
                  </c:pt>
                  <c:pt idx="5">
                    <c:v>77.530280822685256</c:v>
                  </c:pt>
                  <c:pt idx="6">
                    <c:v>54.019543788439307</c:v>
                  </c:pt>
                </c:numCache>
              </c:numRef>
            </c:minus>
            <c:spPr>
              <a:noFill/>
              <a:ln w="9525">
                <a:solidFill>
                  <a:schemeClr val="tx2">
                    <a:lumMod val="75000"/>
                    <a:lumOff val="25000"/>
                  </a:schemeClr>
                </a:solidFill>
                <a:round/>
              </a:ln>
              <a:effectLst/>
            </c:spPr>
          </c:errBars>
          <c:val>
            <c:numRef>
              <c:f>'21285F - all'!$AE$11:$AE$17</c:f>
              <c:numCache>
                <c:formatCode>0</c:formatCode>
                <c:ptCount val="7"/>
                <c:pt idx="0">
                  <c:v>1874.8111111111111</c:v>
                </c:pt>
                <c:pt idx="1">
                  <c:v>1816.1444444444446</c:v>
                </c:pt>
                <c:pt idx="2">
                  <c:v>1841.4777777777776</c:v>
                </c:pt>
                <c:pt idx="3">
                  <c:v>1834.0333333333331</c:v>
                </c:pt>
                <c:pt idx="4">
                  <c:v>1798.2555555555557</c:v>
                </c:pt>
                <c:pt idx="5">
                  <c:v>2591.922222222222</c:v>
                </c:pt>
                <c:pt idx="6">
                  <c:v>2470.8111111111107</c:v>
                </c:pt>
              </c:numCache>
            </c:numRef>
          </c:val>
          <c:extLst>
            <c:ext xmlns:c16="http://schemas.microsoft.com/office/drawing/2014/chart" uri="{C3380CC4-5D6E-409C-BE32-E72D297353CC}">
              <c16:uniqueId val="{00000001-1BB3-4B07-9365-919CFA17317F}"/>
            </c:ext>
          </c:extLst>
        </c:ser>
        <c:dLbls>
          <c:showLegendKey val="0"/>
          <c:showVal val="0"/>
          <c:showCatName val="0"/>
          <c:showSerName val="0"/>
          <c:showPercent val="0"/>
          <c:showBubbleSize val="0"/>
        </c:dLbls>
        <c:gapWidth val="100"/>
        <c:overlap val="-24"/>
        <c:axId val="642665024"/>
        <c:axId val="642662728"/>
      </c:barChart>
      <c:catAx>
        <c:axId val="64266502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Sample Locations</a:t>
                </a:r>
              </a:p>
            </c:rich>
          </c:tx>
          <c:layout>
            <c:manualLayout>
              <c:xMode val="edge"/>
              <c:yMode val="edge"/>
              <c:x val="0.42481120263750183"/>
              <c:y val="0.850589709828716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2728"/>
        <c:crosses val="autoZero"/>
        <c:auto val="1"/>
        <c:lblAlgn val="ctr"/>
        <c:lblOffset val="100"/>
        <c:noMultiLvlLbl val="0"/>
      </c:catAx>
      <c:valAx>
        <c:axId val="642662728"/>
        <c:scaling>
          <c:orientation val="minMax"/>
          <c:max val="270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ppb</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2665024"/>
        <c:crosses val="autoZero"/>
        <c:crossBetween val="between"/>
        <c:majorUnit val="3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6300" y="3142616"/>
            <a:ext cx="28117800" cy="6685280"/>
          </a:xfrm>
        </p:spPr>
        <p:txBody>
          <a:bodyPr anchor="b"/>
          <a:lstStyle>
            <a:lvl1pPr algn="ctr">
              <a:defRPr sz="16800"/>
            </a:lvl1pPr>
          </a:lstStyle>
          <a:p>
            <a:r>
              <a:rPr lang="en-US"/>
              <a:t>Click to edit Master title style</a:t>
            </a:r>
            <a:endParaRPr lang="en-US" dirty="0"/>
          </a:p>
        </p:txBody>
      </p:sp>
      <p:sp>
        <p:nvSpPr>
          <p:cNvPr id="3" name="Subtitle 2"/>
          <p:cNvSpPr>
            <a:spLocks noGrp="1"/>
          </p:cNvSpPr>
          <p:nvPr>
            <p:ph type="subTitle" idx="1"/>
          </p:nvPr>
        </p:nvSpPr>
        <p:spPr>
          <a:xfrm>
            <a:off x="4686300" y="10085706"/>
            <a:ext cx="28117800" cy="4636134"/>
          </a:xfrm>
        </p:spPr>
        <p:txBody>
          <a:bodyPr/>
          <a:lstStyle>
            <a:lvl1pPr marL="0" indent="0" algn="ctr">
              <a:buNone/>
              <a:defRPr sz="6720"/>
            </a:lvl1pPr>
            <a:lvl2pPr marL="1280160" indent="0" algn="ctr">
              <a:buNone/>
              <a:defRPr sz="5600"/>
            </a:lvl2pPr>
            <a:lvl3pPr marL="2560320" indent="0" algn="ctr">
              <a:buNone/>
              <a:defRPr sz="5040"/>
            </a:lvl3pPr>
            <a:lvl4pPr marL="3840480" indent="0" algn="ctr">
              <a:buNone/>
              <a:defRPr sz="4480"/>
            </a:lvl4pPr>
            <a:lvl5pPr marL="5120640" indent="0" algn="ctr">
              <a:buNone/>
              <a:defRPr sz="4480"/>
            </a:lvl5pPr>
            <a:lvl6pPr marL="6400800" indent="0" algn="ctr">
              <a:buNone/>
              <a:defRPr sz="4480"/>
            </a:lvl6pPr>
            <a:lvl7pPr marL="7680960" indent="0" algn="ctr">
              <a:buNone/>
              <a:defRPr sz="4480"/>
            </a:lvl7pPr>
            <a:lvl8pPr marL="8961120" indent="0" algn="ctr">
              <a:buNone/>
              <a:defRPr sz="4480"/>
            </a:lvl8pPr>
            <a:lvl9pPr marL="10241280" indent="0" algn="ctr">
              <a:buNone/>
              <a:defRPr sz="44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8AACD8-1CE2-49D1-BA30-DA4A2B5B89FA}" type="datetimeFigureOut">
              <a:rPr lang="en-US" smtClean="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04E20-AE09-41F8-AB55-B76F5002D8A6}" type="slidenum">
              <a:rPr lang="en-US" smtClean="0"/>
              <a:t>‹#›</a:t>
            </a:fld>
            <a:endParaRPr lang="en-US" dirty="0"/>
          </a:p>
        </p:txBody>
      </p:sp>
    </p:spTree>
    <p:extLst>
      <p:ext uri="{BB962C8B-B14F-4D97-AF65-F5344CB8AC3E}">
        <p14:creationId xmlns:p14="http://schemas.microsoft.com/office/powerpoint/2010/main" val="145683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AACD8-1CE2-49D1-BA30-DA4A2B5B89FA}" type="datetimeFigureOut">
              <a:rPr lang="en-US" smtClean="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04E20-AE09-41F8-AB55-B76F5002D8A6}" type="slidenum">
              <a:rPr lang="en-US" smtClean="0"/>
              <a:t>‹#›</a:t>
            </a:fld>
            <a:endParaRPr lang="en-US" dirty="0"/>
          </a:p>
        </p:txBody>
      </p:sp>
    </p:spTree>
    <p:extLst>
      <p:ext uri="{BB962C8B-B14F-4D97-AF65-F5344CB8AC3E}">
        <p14:creationId xmlns:p14="http://schemas.microsoft.com/office/powerpoint/2010/main" val="55604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29067" y="1022350"/>
            <a:ext cx="8083868" cy="162731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77465" y="1022350"/>
            <a:ext cx="23782973" cy="1627314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AACD8-1CE2-49D1-BA30-DA4A2B5B89FA}" type="datetimeFigureOut">
              <a:rPr lang="en-US" smtClean="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04E20-AE09-41F8-AB55-B76F5002D8A6}" type="slidenum">
              <a:rPr lang="en-US" smtClean="0"/>
              <a:t>‹#›</a:t>
            </a:fld>
            <a:endParaRPr lang="en-US" dirty="0"/>
          </a:p>
        </p:txBody>
      </p:sp>
    </p:spTree>
    <p:extLst>
      <p:ext uri="{BB962C8B-B14F-4D97-AF65-F5344CB8AC3E}">
        <p14:creationId xmlns:p14="http://schemas.microsoft.com/office/powerpoint/2010/main" val="168302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AACD8-1CE2-49D1-BA30-DA4A2B5B89FA}" type="datetimeFigureOut">
              <a:rPr lang="en-US" smtClean="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04E20-AE09-41F8-AB55-B76F5002D8A6}" type="slidenum">
              <a:rPr lang="en-US" smtClean="0"/>
              <a:t>‹#›</a:t>
            </a:fld>
            <a:endParaRPr lang="en-US" dirty="0"/>
          </a:p>
        </p:txBody>
      </p:sp>
    </p:spTree>
    <p:extLst>
      <p:ext uri="{BB962C8B-B14F-4D97-AF65-F5344CB8AC3E}">
        <p14:creationId xmlns:p14="http://schemas.microsoft.com/office/powerpoint/2010/main" val="768840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7939" y="4787268"/>
            <a:ext cx="32335470" cy="7987664"/>
          </a:xfrm>
        </p:spPr>
        <p:txBody>
          <a:bodyPr anchor="b"/>
          <a:lstStyle>
            <a:lvl1pPr>
              <a:defRPr sz="16800"/>
            </a:lvl1pPr>
          </a:lstStyle>
          <a:p>
            <a:r>
              <a:rPr lang="en-US"/>
              <a:t>Click to edit Master title style</a:t>
            </a:r>
            <a:endParaRPr lang="en-US" dirty="0"/>
          </a:p>
        </p:txBody>
      </p:sp>
      <p:sp>
        <p:nvSpPr>
          <p:cNvPr id="3" name="Text Placeholder 2"/>
          <p:cNvSpPr>
            <a:spLocks noGrp="1"/>
          </p:cNvSpPr>
          <p:nvPr>
            <p:ph type="body" idx="1"/>
          </p:nvPr>
        </p:nvSpPr>
        <p:spPr>
          <a:xfrm>
            <a:off x="2557939" y="12850498"/>
            <a:ext cx="32335470" cy="4200524"/>
          </a:xfrm>
        </p:spPr>
        <p:txBody>
          <a:bodyPr/>
          <a:lstStyle>
            <a:lvl1pPr marL="0" indent="0">
              <a:buNone/>
              <a:defRPr sz="6720">
                <a:solidFill>
                  <a:schemeClr val="tx1">
                    <a:tint val="75000"/>
                  </a:schemeClr>
                </a:solidFill>
              </a:defRPr>
            </a:lvl1pPr>
            <a:lvl2pPr marL="1280160" indent="0">
              <a:buNone/>
              <a:defRPr sz="5600">
                <a:solidFill>
                  <a:schemeClr val="tx1">
                    <a:tint val="75000"/>
                  </a:schemeClr>
                </a:solidFill>
              </a:defRPr>
            </a:lvl2pPr>
            <a:lvl3pPr marL="2560320" indent="0">
              <a:buNone/>
              <a:defRPr sz="5040">
                <a:solidFill>
                  <a:schemeClr val="tx1">
                    <a:tint val="75000"/>
                  </a:schemeClr>
                </a:solidFill>
              </a:defRPr>
            </a:lvl3pPr>
            <a:lvl4pPr marL="3840480" indent="0">
              <a:buNone/>
              <a:defRPr sz="4480">
                <a:solidFill>
                  <a:schemeClr val="tx1">
                    <a:tint val="75000"/>
                  </a:schemeClr>
                </a:solidFill>
              </a:defRPr>
            </a:lvl4pPr>
            <a:lvl5pPr marL="5120640" indent="0">
              <a:buNone/>
              <a:defRPr sz="4480">
                <a:solidFill>
                  <a:schemeClr val="tx1">
                    <a:tint val="75000"/>
                  </a:schemeClr>
                </a:solidFill>
              </a:defRPr>
            </a:lvl5pPr>
            <a:lvl6pPr marL="6400800" indent="0">
              <a:buNone/>
              <a:defRPr sz="4480">
                <a:solidFill>
                  <a:schemeClr val="tx1">
                    <a:tint val="75000"/>
                  </a:schemeClr>
                </a:solidFill>
              </a:defRPr>
            </a:lvl6pPr>
            <a:lvl7pPr marL="7680960" indent="0">
              <a:buNone/>
              <a:defRPr sz="4480">
                <a:solidFill>
                  <a:schemeClr val="tx1">
                    <a:tint val="75000"/>
                  </a:schemeClr>
                </a:solidFill>
              </a:defRPr>
            </a:lvl7pPr>
            <a:lvl8pPr marL="8961120" indent="0">
              <a:buNone/>
              <a:defRPr sz="4480">
                <a:solidFill>
                  <a:schemeClr val="tx1">
                    <a:tint val="75000"/>
                  </a:schemeClr>
                </a:solidFill>
              </a:defRPr>
            </a:lvl8pPr>
            <a:lvl9pPr marL="10241280" indent="0">
              <a:buNone/>
              <a:defRPr sz="44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8AACD8-1CE2-49D1-BA30-DA4A2B5B89FA}" type="datetimeFigureOut">
              <a:rPr lang="en-US" smtClean="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04E20-AE09-41F8-AB55-B76F5002D8A6}" type="slidenum">
              <a:rPr lang="en-US" smtClean="0"/>
              <a:t>‹#›</a:t>
            </a:fld>
            <a:endParaRPr lang="en-US" dirty="0"/>
          </a:p>
        </p:txBody>
      </p:sp>
    </p:spTree>
    <p:extLst>
      <p:ext uri="{BB962C8B-B14F-4D97-AF65-F5344CB8AC3E}">
        <p14:creationId xmlns:p14="http://schemas.microsoft.com/office/powerpoint/2010/main" val="257145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77465" y="5111750"/>
            <a:ext cx="15933420" cy="12183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979515" y="5111750"/>
            <a:ext cx="15933420" cy="12183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8AACD8-1CE2-49D1-BA30-DA4A2B5B89FA}" type="datetimeFigureOut">
              <a:rPr lang="en-US" smtClean="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C04E20-AE09-41F8-AB55-B76F5002D8A6}" type="slidenum">
              <a:rPr lang="en-US" smtClean="0"/>
              <a:t>‹#›</a:t>
            </a:fld>
            <a:endParaRPr lang="en-US" dirty="0"/>
          </a:p>
        </p:txBody>
      </p:sp>
    </p:spTree>
    <p:extLst>
      <p:ext uri="{BB962C8B-B14F-4D97-AF65-F5344CB8AC3E}">
        <p14:creationId xmlns:p14="http://schemas.microsoft.com/office/powerpoint/2010/main" val="310391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2348" y="1022352"/>
            <a:ext cx="32335470" cy="37115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82350" y="4707256"/>
            <a:ext cx="15860195" cy="2306954"/>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a:t>Edit Master text styles</a:t>
            </a:r>
          </a:p>
        </p:txBody>
      </p:sp>
      <p:sp>
        <p:nvSpPr>
          <p:cNvPr id="4" name="Content Placeholder 3"/>
          <p:cNvSpPr>
            <a:spLocks noGrp="1"/>
          </p:cNvSpPr>
          <p:nvPr>
            <p:ph sz="half" idx="2"/>
          </p:nvPr>
        </p:nvSpPr>
        <p:spPr>
          <a:xfrm>
            <a:off x="2582350" y="7014210"/>
            <a:ext cx="15860195" cy="103168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979515" y="4707256"/>
            <a:ext cx="15938303" cy="2306954"/>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a:t>Edit Master text styles</a:t>
            </a:r>
          </a:p>
        </p:txBody>
      </p:sp>
      <p:sp>
        <p:nvSpPr>
          <p:cNvPr id="6" name="Content Placeholder 5"/>
          <p:cNvSpPr>
            <a:spLocks noGrp="1"/>
          </p:cNvSpPr>
          <p:nvPr>
            <p:ph sz="quarter" idx="4"/>
          </p:nvPr>
        </p:nvSpPr>
        <p:spPr>
          <a:xfrm>
            <a:off x="18979515" y="7014210"/>
            <a:ext cx="15938303" cy="103168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8AACD8-1CE2-49D1-BA30-DA4A2B5B89FA}" type="datetimeFigureOut">
              <a:rPr lang="en-US" smtClean="0"/>
              <a:t>3/25/2022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C04E20-AE09-41F8-AB55-B76F5002D8A6}" type="slidenum">
              <a:rPr lang="en-US" smtClean="0"/>
              <a:t>‹#›</a:t>
            </a:fld>
            <a:endParaRPr lang="en-US" dirty="0"/>
          </a:p>
        </p:txBody>
      </p:sp>
    </p:spTree>
    <p:extLst>
      <p:ext uri="{BB962C8B-B14F-4D97-AF65-F5344CB8AC3E}">
        <p14:creationId xmlns:p14="http://schemas.microsoft.com/office/powerpoint/2010/main" val="299929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8AACD8-1CE2-49D1-BA30-DA4A2B5B89FA}" type="datetimeFigureOut">
              <a:rPr lang="en-US" smtClean="0"/>
              <a:t>3/25/2022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C04E20-AE09-41F8-AB55-B76F5002D8A6}" type="slidenum">
              <a:rPr lang="en-US" smtClean="0"/>
              <a:t>‹#›</a:t>
            </a:fld>
            <a:endParaRPr lang="en-US" dirty="0"/>
          </a:p>
        </p:txBody>
      </p:sp>
    </p:spTree>
    <p:extLst>
      <p:ext uri="{BB962C8B-B14F-4D97-AF65-F5344CB8AC3E}">
        <p14:creationId xmlns:p14="http://schemas.microsoft.com/office/powerpoint/2010/main" val="277698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AACD8-1CE2-49D1-BA30-DA4A2B5B89FA}" type="datetimeFigureOut">
              <a:rPr lang="en-US" smtClean="0"/>
              <a:t>3/25/2022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C04E20-AE09-41F8-AB55-B76F5002D8A6}" type="slidenum">
              <a:rPr lang="en-US" smtClean="0"/>
              <a:t>‹#›</a:t>
            </a:fld>
            <a:endParaRPr lang="en-US" dirty="0"/>
          </a:p>
        </p:txBody>
      </p:sp>
    </p:spTree>
    <p:extLst>
      <p:ext uri="{BB962C8B-B14F-4D97-AF65-F5344CB8AC3E}">
        <p14:creationId xmlns:p14="http://schemas.microsoft.com/office/powerpoint/2010/main" val="83929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2350" y="1280160"/>
            <a:ext cx="12091629" cy="4480560"/>
          </a:xfrm>
        </p:spPr>
        <p:txBody>
          <a:bodyPr anchor="b"/>
          <a:lstStyle>
            <a:lvl1pPr>
              <a:defRPr sz="8960"/>
            </a:lvl1pPr>
          </a:lstStyle>
          <a:p>
            <a:r>
              <a:rPr lang="en-US"/>
              <a:t>Click to edit Master title style</a:t>
            </a:r>
            <a:endParaRPr lang="en-US" dirty="0"/>
          </a:p>
        </p:txBody>
      </p:sp>
      <p:sp>
        <p:nvSpPr>
          <p:cNvPr id="3" name="Content Placeholder 2"/>
          <p:cNvSpPr>
            <a:spLocks noGrp="1"/>
          </p:cNvSpPr>
          <p:nvPr>
            <p:ph idx="1"/>
          </p:nvPr>
        </p:nvSpPr>
        <p:spPr>
          <a:xfrm>
            <a:off x="15938303" y="2764791"/>
            <a:ext cx="18979515" cy="13646150"/>
          </a:xfrm>
        </p:spPr>
        <p:txBody>
          <a:bodyPr/>
          <a:lstStyle>
            <a:lvl1pPr>
              <a:defRPr sz="8960"/>
            </a:lvl1pPr>
            <a:lvl2pPr>
              <a:defRPr sz="7840"/>
            </a:lvl2pPr>
            <a:lvl3pPr>
              <a:defRPr sz="6720"/>
            </a:lvl3pPr>
            <a:lvl4pPr>
              <a:defRPr sz="5600"/>
            </a:lvl4pPr>
            <a:lvl5pPr>
              <a:defRPr sz="5600"/>
            </a:lvl5pPr>
            <a:lvl6pPr>
              <a:defRPr sz="5600"/>
            </a:lvl6pPr>
            <a:lvl7pPr>
              <a:defRPr sz="5600"/>
            </a:lvl7pPr>
            <a:lvl8pPr>
              <a:defRPr sz="5600"/>
            </a:lvl8pPr>
            <a:lvl9pPr>
              <a:defRPr sz="5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2350" y="5760720"/>
            <a:ext cx="12091629" cy="10672446"/>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a:t>Edit Master text styles</a:t>
            </a:r>
          </a:p>
        </p:txBody>
      </p:sp>
      <p:sp>
        <p:nvSpPr>
          <p:cNvPr id="5" name="Date Placeholder 4"/>
          <p:cNvSpPr>
            <a:spLocks noGrp="1"/>
          </p:cNvSpPr>
          <p:nvPr>
            <p:ph type="dt" sz="half" idx="10"/>
          </p:nvPr>
        </p:nvSpPr>
        <p:spPr/>
        <p:txBody>
          <a:bodyPr/>
          <a:lstStyle/>
          <a:p>
            <a:fld id="{3F8AACD8-1CE2-49D1-BA30-DA4A2B5B89FA}" type="datetimeFigureOut">
              <a:rPr lang="en-US" smtClean="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C04E20-AE09-41F8-AB55-B76F5002D8A6}" type="slidenum">
              <a:rPr lang="en-US" smtClean="0"/>
              <a:t>‹#›</a:t>
            </a:fld>
            <a:endParaRPr lang="en-US" dirty="0"/>
          </a:p>
        </p:txBody>
      </p:sp>
    </p:spTree>
    <p:extLst>
      <p:ext uri="{BB962C8B-B14F-4D97-AF65-F5344CB8AC3E}">
        <p14:creationId xmlns:p14="http://schemas.microsoft.com/office/powerpoint/2010/main" val="427122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2350" y="1280160"/>
            <a:ext cx="12091629" cy="4480560"/>
          </a:xfrm>
        </p:spPr>
        <p:txBody>
          <a:bodyPr anchor="b"/>
          <a:lstStyle>
            <a:lvl1pPr>
              <a:defRPr sz="89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938303" y="2764791"/>
            <a:ext cx="18979515" cy="13646150"/>
          </a:xfrm>
        </p:spPr>
        <p:txBody>
          <a:bodyPr anchor="t"/>
          <a:lstStyle>
            <a:lvl1pPr marL="0" indent="0">
              <a:buNone/>
              <a:defRPr sz="8960"/>
            </a:lvl1pPr>
            <a:lvl2pPr marL="1280160" indent="0">
              <a:buNone/>
              <a:defRPr sz="7840"/>
            </a:lvl2pPr>
            <a:lvl3pPr marL="2560320" indent="0">
              <a:buNone/>
              <a:defRPr sz="6720"/>
            </a:lvl3pPr>
            <a:lvl4pPr marL="3840480" indent="0">
              <a:buNone/>
              <a:defRPr sz="5600"/>
            </a:lvl4pPr>
            <a:lvl5pPr marL="5120640" indent="0">
              <a:buNone/>
              <a:defRPr sz="5600"/>
            </a:lvl5pPr>
            <a:lvl6pPr marL="6400800" indent="0">
              <a:buNone/>
              <a:defRPr sz="5600"/>
            </a:lvl6pPr>
            <a:lvl7pPr marL="7680960" indent="0">
              <a:buNone/>
              <a:defRPr sz="5600"/>
            </a:lvl7pPr>
            <a:lvl8pPr marL="8961120" indent="0">
              <a:buNone/>
              <a:defRPr sz="5600"/>
            </a:lvl8pPr>
            <a:lvl9pPr marL="10241280" indent="0">
              <a:buNone/>
              <a:defRPr sz="5600"/>
            </a:lvl9pPr>
          </a:lstStyle>
          <a:p>
            <a:r>
              <a:rPr lang="en-US"/>
              <a:t>Click icon to add picture</a:t>
            </a:r>
            <a:endParaRPr lang="en-US" dirty="0"/>
          </a:p>
        </p:txBody>
      </p:sp>
      <p:sp>
        <p:nvSpPr>
          <p:cNvPr id="4" name="Text Placeholder 3"/>
          <p:cNvSpPr>
            <a:spLocks noGrp="1"/>
          </p:cNvSpPr>
          <p:nvPr>
            <p:ph type="body" sz="half" idx="2"/>
          </p:nvPr>
        </p:nvSpPr>
        <p:spPr>
          <a:xfrm>
            <a:off x="2582350" y="5760720"/>
            <a:ext cx="12091629" cy="10672446"/>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a:t>Edit Master text styles</a:t>
            </a:r>
          </a:p>
        </p:txBody>
      </p:sp>
      <p:sp>
        <p:nvSpPr>
          <p:cNvPr id="5" name="Date Placeholder 4"/>
          <p:cNvSpPr>
            <a:spLocks noGrp="1"/>
          </p:cNvSpPr>
          <p:nvPr>
            <p:ph type="dt" sz="half" idx="10"/>
          </p:nvPr>
        </p:nvSpPr>
        <p:spPr/>
        <p:txBody>
          <a:bodyPr/>
          <a:lstStyle/>
          <a:p>
            <a:fld id="{3F8AACD8-1CE2-49D1-BA30-DA4A2B5B89FA}" type="datetimeFigureOut">
              <a:rPr lang="en-US" smtClean="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C04E20-AE09-41F8-AB55-B76F5002D8A6}" type="slidenum">
              <a:rPr lang="en-US" smtClean="0"/>
              <a:t>‹#›</a:t>
            </a:fld>
            <a:endParaRPr lang="en-US" dirty="0"/>
          </a:p>
        </p:txBody>
      </p:sp>
    </p:spTree>
    <p:extLst>
      <p:ext uri="{BB962C8B-B14F-4D97-AF65-F5344CB8AC3E}">
        <p14:creationId xmlns:p14="http://schemas.microsoft.com/office/powerpoint/2010/main" val="198879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7465" y="1022352"/>
            <a:ext cx="32335470" cy="37115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77465" y="5111750"/>
            <a:ext cx="32335470" cy="121837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77465" y="17797781"/>
            <a:ext cx="8435340" cy="1022350"/>
          </a:xfrm>
          <a:prstGeom prst="rect">
            <a:avLst/>
          </a:prstGeom>
        </p:spPr>
        <p:txBody>
          <a:bodyPr vert="horz" lIns="91440" tIns="45720" rIns="91440" bIns="45720" rtlCol="0" anchor="ctr"/>
          <a:lstStyle>
            <a:lvl1pPr algn="l">
              <a:defRPr sz="3360">
                <a:solidFill>
                  <a:schemeClr val="tx1">
                    <a:tint val="75000"/>
                  </a:schemeClr>
                </a:solidFill>
              </a:defRPr>
            </a:lvl1pPr>
          </a:lstStyle>
          <a:p>
            <a:fld id="{3F8AACD8-1CE2-49D1-BA30-DA4A2B5B89FA}" type="datetimeFigureOut">
              <a:rPr lang="en-US" smtClean="0"/>
              <a:t>3/25/2022</a:t>
            </a:fld>
            <a:endParaRPr lang="en-US" dirty="0"/>
          </a:p>
        </p:txBody>
      </p:sp>
      <p:sp>
        <p:nvSpPr>
          <p:cNvPr id="5" name="Footer Placeholder 4"/>
          <p:cNvSpPr>
            <a:spLocks noGrp="1"/>
          </p:cNvSpPr>
          <p:nvPr>
            <p:ph type="ftr" sz="quarter" idx="3"/>
          </p:nvPr>
        </p:nvSpPr>
        <p:spPr>
          <a:xfrm>
            <a:off x="12418695" y="17797781"/>
            <a:ext cx="12653010" cy="1022350"/>
          </a:xfrm>
          <a:prstGeom prst="rect">
            <a:avLst/>
          </a:prstGeom>
        </p:spPr>
        <p:txBody>
          <a:bodyPr vert="horz" lIns="91440" tIns="45720" rIns="91440" bIns="45720" rtlCol="0" anchor="ctr"/>
          <a:lstStyle>
            <a:lvl1pPr algn="ctr">
              <a:defRPr sz="3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6477595" y="17797781"/>
            <a:ext cx="8435340" cy="1022350"/>
          </a:xfrm>
          <a:prstGeom prst="rect">
            <a:avLst/>
          </a:prstGeom>
        </p:spPr>
        <p:txBody>
          <a:bodyPr vert="horz" lIns="91440" tIns="45720" rIns="91440" bIns="45720" rtlCol="0" anchor="ctr"/>
          <a:lstStyle>
            <a:lvl1pPr algn="r">
              <a:defRPr sz="3360">
                <a:solidFill>
                  <a:schemeClr val="tx1">
                    <a:tint val="75000"/>
                  </a:schemeClr>
                </a:solidFill>
              </a:defRPr>
            </a:lvl1pPr>
          </a:lstStyle>
          <a:p>
            <a:fld id="{78C04E20-AE09-41F8-AB55-B76F5002D8A6}" type="slidenum">
              <a:rPr lang="en-US" smtClean="0"/>
              <a:t>‹#›</a:t>
            </a:fld>
            <a:endParaRPr lang="en-US" dirty="0"/>
          </a:p>
        </p:txBody>
      </p:sp>
    </p:spTree>
    <p:extLst>
      <p:ext uri="{BB962C8B-B14F-4D97-AF65-F5344CB8AC3E}">
        <p14:creationId xmlns:p14="http://schemas.microsoft.com/office/powerpoint/2010/main" val="8221854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560320" rtl="0" eaLnBrk="1" latinLnBrk="0" hangingPunct="1">
        <a:lnSpc>
          <a:spcPct val="90000"/>
        </a:lnSpc>
        <a:spcBef>
          <a:spcPct val="0"/>
        </a:spcBef>
        <a:buNone/>
        <a:defRPr sz="12320" kern="1200">
          <a:solidFill>
            <a:schemeClr val="tx1"/>
          </a:solidFill>
          <a:latin typeface="+mj-lt"/>
          <a:ea typeface="+mj-ea"/>
          <a:cs typeface="+mj-cs"/>
        </a:defRPr>
      </a:lvl1pPr>
    </p:titleStyle>
    <p:bodyStyle>
      <a:lvl1pPr marL="640080" indent="-640080" algn="l" defTabSz="2560320"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240" indent="-640080" algn="l" defTabSz="2560320"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400" indent="-640080" algn="l" defTabSz="2560320"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5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72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88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104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120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13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p:bodyStyle>
    <p:otherStyle>
      <a:defPPr>
        <a:defRPr lang="en-US"/>
      </a:defPPr>
      <a:lvl1pPr marL="0" algn="l" defTabSz="2560320" rtl="0" eaLnBrk="1" latinLnBrk="0" hangingPunct="1">
        <a:defRPr sz="5040" kern="1200">
          <a:solidFill>
            <a:schemeClr val="tx1"/>
          </a:solidFill>
          <a:latin typeface="+mn-lt"/>
          <a:ea typeface="+mn-ea"/>
          <a:cs typeface="+mn-cs"/>
        </a:defRPr>
      </a:lvl1pPr>
      <a:lvl2pPr marL="1280160" algn="l" defTabSz="2560320" rtl="0" eaLnBrk="1" latinLnBrk="0" hangingPunct="1">
        <a:defRPr sz="5040" kern="1200">
          <a:solidFill>
            <a:schemeClr val="tx1"/>
          </a:solidFill>
          <a:latin typeface="+mn-lt"/>
          <a:ea typeface="+mn-ea"/>
          <a:cs typeface="+mn-cs"/>
        </a:defRPr>
      </a:lvl2pPr>
      <a:lvl3pPr marL="2560320" algn="l" defTabSz="2560320" rtl="0" eaLnBrk="1" latinLnBrk="0" hangingPunct="1">
        <a:defRPr sz="5040" kern="1200">
          <a:solidFill>
            <a:schemeClr val="tx1"/>
          </a:solidFill>
          <a:latin typeface="+mn-lt"/>
          <a:ea typeface="+mn-ea"/>
          <a:cs typeface="+mn-cs"/>
        </a:defRPr>
      </a:lvl3pPr>
      <a:lvl4pPr marL="3840480" algn="l" defTabSz="2560320" rtl="0" eaLnBrk="1" latinLnBrk="0" hangingPunct="1">
        <a:defRPr sz="5040" kern="1200">
          <a:solidFill>
            <a:schemeClr val="tx1"/>
          </a:solidFill>
          <a:latin typeface="+mn-lt"/>
          <a:ea typeface="+mn-ea"/>
          <a:cs typeface="+mn-cs"/>
        </a:defRPr>
      </a:lvl4pPr>
      <a:lvl5pPr marL="5120640" algn="l" defTabSz="2560320" rtl="0" eaLnBrk="1" latinLnBrk="0" hangingPunct="1">
        <a:defRPr sz="5040" kern="1200">
          <a:solidFill>
            <a:schemeClr val="tx1"/>
          </a:solidFill>
          <a:latin typeface="+mn-lt"/>
          <a:ea typeface="+mn-ea"/>
          <a:cs typeface="+mn-cs"/>
        </a:defRPr>
      </a:lvl5pPr>
      <a:lvl6pPr marL="6400800" algn="l" defTabSz="2560320" rtl="0" eaLnBrk="1" latinLnBrk="0" hangingPunct="1">
        <a:defRPr sz="5040" kern="1200">
          <a:solidFill>
            <a:schemeClr val="tx1"/>
          </a:solidFill>
          <a:latin typeface="+mn-lt"/>
          <a:ea typeface="+mn-ea"/>
          <a:cs typeface="+mn-cs"/>
        </a:defRPr>
      </a:lvl6pPr>
      <a:lvl7pPr marL="7680960" algn="l" defTabSz="2560320" rtl="0" eaLnBrk="1" latinLnBrk="0" hangingPunct="1">
        <a:defRPr sz="5040" kern="1200">
          <a:solidFill>
            <a:schemeClr val="tx1"/>
          </a:solidFill>
          <a:latin typeface="+mn-lt"/>
          <a:ea typeface="+mn-ea"/>
          <a:cs typeface="+mn-cs"/>
        </a:defRPr>
      </a:lvl7pPr>
      <a:lvl8pPr marL="8961120" algn="l" defTabSz="2560320" rtl="0" eaLnBrk="1" latinLnBrk="0" hangingPunct="1">
        <a:defRPr sz="5040" kern="1200">
          <a:solidFill>
            <a:schemeClr val="tx1"/>
          </a:solidFill>
          <a:latin typeface="+mn-lt"/>
          <a:ea typeface="+mn-ea"/>
          <a:cs typeface="+mn-cs"/>
        </a:defRPr>
      </a:lvl8pPr>
      <a:lvl9pPr marL="10241280" algn="l" defTabSz="2560320" rtl="0" eaLnBrk="1" latinLnBrk="0" hangingPunct="1">
        <a:defRPr sz="5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chart" Target="../charts/chart7.xml"/><Relationship Id="rId18" Type="http://schemas.openxmlformats.org/officeDocument/2006/relationships/chart" Target="../charts/chart12.xml"/><Relationship Id="rId26" Type="http://schemas.openxmlformats.org/officeDocument/2006/relationships/image" Target="../media/image7.png"/><Relationship Id="rId3" Type="http://schemas.openxmlformats.org/officeDocument/2006/relationships/image" Target="../media/image2.jpeg"/><Relationship Id="rId21" Type="http://schemas.openxmlformats.org/officeDocument/2006/relationships/chart" Target="../charts/chart15.xml"/><Relationship Id="rId7" Type="http://schemas.openxmlformats.org/officeDocument/2006/relationships/chart" Target="../charts/chart1.xml"/><Relationship Id="rId12" Type="http://schemas.openxmlformats.org/officeDocument/2006/relationships/chart" Target="../charts/chart6.xml"/><Relationship Id="rId17" Type="http://schemas.openxmlformats.org/officeDocument/2006/relationships/chart" Target="../charts/chart11.xml"/><Relationship Id="rId25" Type="http://schemas.openxmlformats.org/officeDocument/2006/relationships/chart" Target="../charts/chart18.xml"/><Relationship Id="rId2" Type="http://schemas.openxmlformats.org/officeDocument/2006/relationships/image" Target="../media/image1.png"/><Relationship Id="rId16" Type="http://schemas.openxmlformats.org/officeDocument/2006/relationships/chart" Target="../charts/chart10.xml"/><Relationship Id="rId20" Type="http://schemas.openxmlformats.org/officeDocument/2006/relationships/chart" Target="../charts/chart14.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chart" Target="../charts/chart5.xml"/><Relationship Id="rId24" Type="http://schemas.openxmlformats.org/officeDocument/2006/relationships/image" Target="../media/image6.jpeg"/><Relationship Id="rId5" Type="http://schemas.openxmlformats.org/officeDocument/2006/relationships/image" Target="../media/image4.jpeg"/><Relationship Id="rId15" Type="http://schemas.openxmlformats.org/officeDocument/2006/relationships/chart" Target="../charts/chart9.xml"/><Relationship Id="rId23" Type="http://schemas.openxmlformats.org/officeDocument/2006/relationships/chart" Target="../charts/chart17.xml"/><Relationship Id="rId28" Type="http://schemas.openxmlformats.org/officeDocument/2006/relationships/image" Target="../media/image9.jpeg"/><Relationship Id="rId10" Type="http://schemas.openxmlformats.org/officeDocument/2006/relationships/chart" Target="../charts/chart4.xml"/><Relationship Id="rId19" Type="http://schemas.openxmlformats.org/officeDocument/2006/relationships/chart" Target="../charts/chart13.xml"/><Relationship Id="rId4" Type="http://schemas.openxmlformats.org/officeDocument/2006/relationships/image" Target="../media/image3.jpeg"/><Relationship Id="rId9" Type="http://schemas.openxmlformats.org/officeDocument/2006/relationships/chart" Target="../charts/chart3.xml"/><Relationship Id="rId14" Type="http://schemas.openxmlformats.org/officeDocument/2006/relationships/chart" Target="../charts/chart8.xml"/><Relationship Id="rId22" Type="http://schemas.openxmlformats.org/officeDocument/2006/relationships/chart" Target="../charts/chart16.xml"/><Relationship Id="rId27"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30FE42CC-917A-4F6F-A016-7ED3AC44A18F}"/>
              </a:ext>
            </a:extLst>
          </p:cNvPr>
          <p:cNvSpPr/>
          <p:nvPr/>
        </p:nvSpPr>
        <p:spPr>
          <a:xfrm>
            <a:off x="0" y="-31157"/>
            <a:ext cx="37490400" cy="1585049"/>
          </a:xfrm>
          <a:prstGeom prst="rect">
            <a:avLst/>
          </a:prstGeom>
          <a:solidFill>
            <a:srgbClr val="0070C0"/>
          </a:solidFill>
          <a:ln>
            <a:noFill/>
          </a:ln>
        </p:spPr>
        <p:txBody>
          <a:bodyPr wrap="square">
            <a:spAutoFit/>
            <a:scene3d>
              <a:camera prst="orthographicFront"/>
              <a:lightRig rig="soft" dir="t">
                <a:rot lat="0" lon="0" rev="15600000"/>
              </a:lightRig>
            </a:scene3d>
            <a:sp3d extrusionH="57150" prstMaterial="softEdge">
              <a:bevelT w="25400" h="38100"/>
            </a:sp3d>
          </a:bodyPr>
          <a:lstStyle/>
          <a:p>
            <a:pPr algn="ctr"/>
            <a:r>
              <a:rPr lang="en-US" sz="4600" b="1" dirty="0">
                <a:ln w="0">
                  <a:solidFill>
                    <a:srgbClr val="FFFF00"/>
                  </a:solidFill>
                </a:ln>
                <a:solidFill>
                  <a:srgbClr val="FFC000"/>
                </a:solidFill>
                <a:effectLst>
                  <a:outerShdw blurRad="38100" dist="25400" dir="5400000" algn="ctr" rotWithShape="0">
                    <a:srgbClr val="6E747A">
                      <a:alpha val="43000"/>
                    </a:srgbClr>
                  </a:outerShdw>
                </a:effectLst>
              </a:rPr>
              <a:t>Geochemical Analysis of Shamokin Creek in Northumberland County, PA </a:t>
            </a:r>
          </a:p>
          <a:p>
            <a:pPr algn="ctr"/>
            <a:r>
              <a:rPr lang="en-US" sz="2450" b="1" dirty="0">
                <a:ln w="0">
                  <a:solidFill>
                    <a:srgbClr val="FFFF00"/>
                  </a:solidFill>
                </a:ln>
                <a:solidFill>
                  <a:srgbClr val="FFC000"/>
                </a:solidFill>
                <a:effectLst>
                  <a:outerShdw blurRad="38100" dist="25400" dir="5400000" algn="ctr" rotWithShape="0">
                    <a:srgbClr val="6E747A">
                      <a:alpha val="43000"/>
                    </a:srgbClr>
                  </a:outerShdw>
                </a:effectLst>
              </a:rPr>
              <a:t>FRACE, Johnathan; RENN, Jacob; WHISNER, Jennifer</a:t>
            </a:r>
            <a:endParaRPr lang="en-US" sz="2450" b="1" dirty="0">
              <a:ln w="0">
                <a:solidFill>
                  <a:srgbClr val="FFFF00"/>
                </a:solidFill>
              </a:ln>
              <a:solidFill>
                <a:srgbClr val="FFC000"/>
              </a:solidFill>
              <a:effectLst>
                <a:outerShdw blurRad="38100" dist="25400" dir="5400000" algn="ctr" rotWithShape="0">
                  <a:srgbClr val="6E747A">
                    <a:alpha val="43000"/>
                  </a:srgbClr>
                </a:outerShdw>
              </a:effectLst>
              <a:latin typeface="Trebuchet MS" pitchFamily="34" charset="0"/>
            </a:endParaRPr>
          </a:p>
          <a:p>
            <a:pPr algn="ctr"/>
            <a:r>
              <a:rPr lang="en-US" sz="2450" b="1" dirty="0">
                <a:ln w="0">
                  <a:solidFill>
                    <a:srgbClr val="FFFF00"/>
                  </a:solidFill>
                </a:ln>
                <a:solidFill>
                  <a:srgbClr val="FFC000"/>
                </a:solidFill>
                <a:effectLst>
                  <a:outerShdw blurRad="38100" dist="25400" dir="5400000" algn="ctr" rotWithShape="0">
                    <a:srgbClr val="6E747A">
                      <a:alpha val="43000"/>
                    </a:srgbClr>
                  </a:outerShdw>
                </a:effectLst>
                <a:latin typeface="Trebuchet MS" pitchFamily="34" charset="0"/>
              </a:rPr>
              <a:t> Department of Environmental, Geographical, and Geological Sciences : Bloomsburg University of Pennsylvania, 400 East 2</a:t>
            </a:r>
            <a:r>
              <a:rPr lang="en-US" sz="2450" b="1" baseline="30000" dirty="0">
                <a:ln w="0">
                  <a:solidFill>
                    <a:srgbClr val="FFFF00"/>
                  </a:solidFill>
                </a:ln>
                <a:solidFill>
                  <a:srgbClr val="FFC000"/>
                </a:solidFill>
                <a:effectLst>
                  <a:outerShdw blurRad="38100" dist="25400" dir="5400000" algn="ctr" rotWithShape="0">
                    <a:srgbClr val="6E747A">
                      <a:alpha val="43000"/>
                    </a:srgbClr>
                  </a:outerShdw>
                </a:effectLst>
                <a:latin typeface="Trebuchet MS" pitchFamily="34" charset="0"/>
              </a:rPr>
              <a:t>nd</a:t>
            </a:r>
            <a:r>
              <a:rPr lang="en-US" sz="2450" b="1" dirty="0">
                <a:ln w="0">
                  <a:solidFill>
                    <a:srgbClr val="FFFF00"/>
                  </a:solidFill>
                </a:ln>
                <a:solidFill>
                  <a:srgbClr val="FFC000"/>
                </a:solidFill>
                <a:effectLst>
                  <a:outerShdw blurRad="38100" dist="25400" dir="5400000" algn="ctr" rotWithShape="0">
                    <a:srgbClr val="6E747A">
                      <a:alpha val="43000"/>
                    </a:srgbClr>
                  </a:outerShdw>
                </a:effectLst>
                <a:latin typeface="Trebuchet MS" pitchFamily="34" charset="0"/>
              </a:rPr>
              <a:t> Street., Bloomsburg, PA 17815</a:t>
            </a:r>
          </a:p>
        </p:txBody>
      </p:sp>
      <p:sp>
        <p:nvSpPr>
          <p:cNvPr id="7" name="Rectangle 6">
            <a:extLst>
              <a:ext uri="{FF2B5EF4-FFF2-40B4-BE49-F238E27FC236}">
                <a16:creationId xmlns:a16="http://schemas.microsoft.com/office/drawing/2014/main" id="{E54C314E-5426-4B5A-B266-0B5C30E2A45A}"/>
              </a:ext>
            </a:extLst>
          </p:cNvPr>
          <p:cNvSpPr/>
          <p:nvPr/>
        </p:nvSpPr>
        <p:spPr>
          <a:xfrm>
            <a:off x="351818" y="1677823"/>
            <a:ext cx="7733246" cy="4854287"/>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A6B72F5-595B-4232-AFFB-7BB0366BB372}"/>
              </a:ext>
            </a:extLst>
          </p:cNvPr>
          <p:cNvSpPr txBox="1"/>
          <p:nvPr/>
        </p:nvSpPr>
        <p:spPr>
          <a:xfrm>
            <a:off x="487830" y="1788879"/>
            <a:ext cx="8928118" cy="461665"/>
          </a:xfrm>
          <a:prstGeom prst="rect">
            <a:avLst/>
          </a:prstGeom>
          <a:noFill/>
        </p:spPr>
        <p:txBody>
          <a:bodyPr wrap="square" rtlCol="0">
            <a:spAutoFit/>
          </a:bodyPr>
          <a:lstStyle/>
          <a:p>
            <a:pPr algn="ctr"/>
            <a:r>
              <a:rPr lang="en-US" sz="2400" b="1" dirty="0"/>
              <a:t> </a:t>
            </a:r>
          </a:p>
        </p:txBody>
      </p:sp>
      <p:sp>
        <p:nvSpPr>
          <p:cNvPr id="19" name="TextBox 18">
            <a:extLst>
              <a:ext uri="{FF2B5EF4-FFF2-40B4-BE49-F238E27FC236}">
                <a16:creationId xmlns:a16="http://schemas.microsoft.com/office/drawing/2014/main" id="{595FEBF0-F0CB-499F-97A5-7F8B7198A2A2}"/>
              </a:ext>
            </a:extLst>
          </p:cNvPr>
          <p:cNvSpPr txBox="1"/>
          <p:nvPr/>
        </p:nvSpPr>
        <p:spPr>
          <a:xfrm>
            <a:off x="650282" y="2455894"/>
            <a:ext cx="7281540" cy="4108817"/>
          </a:xfrm>
          <a:prstGeom prst="rect">
            <a:avLst/>
          </a:prstGeom>
          <a:noFill/>
        </p:spPr>
        <p:txBody>
          <a:bodyPr wrap="square" rtlCol="0">
            <a:spAutoFit/>
          </a:bodyPr>
          <a:lstStyle/>
          <a:p>
            <a:r>
              <a:rPr lang="en-US" sz="1450" dirty="0"/>
              <a:t>Shamokin Creek, a tributary of the Susquehanna River, is located in Northumberland County, PA, and is impacted by abandoned mine drainage from various mine workings and mine tailings sites in the western middle anthracite field. A major in-depth study of water quality in the Creek was completed in 2001. This study attempts to determine whether the Creek’s condition has improved or worsened since then. Water samples and in-situ data (temperature, conductivity, dissolved oxygen, and pH) were collected in October of 2021 from seven easily accessible sites distributed across the watershed. The average pH values at all but one site were near neutral (6.7-6.9). Conductivity ranged from 332 to 629 </a:t>
            </a:r>
            <a:r>
              <a:rPr lang="en-US" sz="1450" dirty="0" err="1"/>
              <a:t>uS</a:t>
            </a:r>
            <a:r>
              <a:rPr lang="en-US" sz="1450" dirty="0"/>
              <a:t>/cm, and dissolved oxygen varied from 9.7 to 10.3 mg/L. Lab analyses were conducted to determine turbidity, acidity, and alkalinity. The most alkaline water was sampled downstream from (nearby) limestone riprap and an abandoned mine drainage treatment system. Metal constituents were determined by ICP-OES, and common anions were identified using ion chromatography. Samples were analyzed for Al, As, Ba, Cd, Cr, Cu, Fe, Mn, Ni, Pb, and Zn, but only non-filtered Al (431-1623 ppb), and both filtered and non-filtered Mn (1836-2695 ppb), Fe (7110-11374 ppb), and Ni (59-111 ppb) were detected at concentrations above PA DEP drinking water standards and/or EPA freshwater chronic exposure criteria for aquatic life. Since the 2001 study, conditions appear to have improved somewhat, but a more in-depth study of both stream and mine drains would be beneficial.</a:t>
            </a:r>
          </a:p>
        </p:txBody>
      </p:sp>
      <p:pic>
        <p:nvPicPr>
          <p:cNvPr id="27" name="Picture 26">
            <a:extLst>
              <a:ext uri="{FF2B5EF4-FFF2-40B4-BE49-F238E27FC236}">
                <a16:creationId xmlns:a16="http://schemas.microsoft.com/office/drawing/2014/main" id="{8FECD341-D6E2-43BB-84D4-F25AF9E359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826" b="10246"/>
          <a:stretch/>
        </p:blipFill>
        <p:spPr bwMode="auto">
          <a:xfrm>
            <a:off x="512613" y="81100"/>
            <a:ext cx="2615858" cy="134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a:extLst>
              <a:ext uri="{FF2B5EF4-FFF2-40B4-BE49-F238E27FC236}">
                <a16:creationId xmlns:a16="http://schemas.microsoft.com/office/drawing/2014/main" id="{DC4CA058-4D86-476C-9E7C-9D51ADADF26E}"/>
              </a:ext>
            </a:extLst>
          </p:cNvPr>
          <p:cNvSpPr/>
          <p:nvPr/>
        </p:nvSpPr>
        <p:spPr>
          <a:xfrm>
            <a:off x="25842502" y="17073241"/>
            <a:ext cx="5589998" cy="1867194"/>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7B232C94-F3F3-4671-9D41-B7949AD73E77}"/>
              </a:ext>
            </a:extLst>
          </p:cNvPr>
          <p:cNvSpPr/>
          <p:nvPr/>
        </p:nvSpPr>
        <p:spPr>
          <a:xfrm>
            <a:off x="31592165" y="17074474"/>
            <a:ext cx="5555561" cy="1867194"/>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B0D2BB49-857B-4D06-BD32-18DFE41E1254}"/>
              </a:ext>
            </a:extLst>
          </p:cNvPr>
          <p:cNvSpPr/>
          <p:nvPr/>
        </p:nvSpPr>
        <p:spPr>
          <a:xfrm>
            <a:off x="31592165" y="17625659"/>
            <a:ext cx="5521027" cy="1169551"/>
          </a:xfrm>
          <a:prstGeom prst="rect">
            <a:avLst/>
          </a:prstGeom>
        </p:spPr>
        <p:txBody>
          <a:bodyPr wrap="square">
            <a:spAutoFit/>
          </a:bodyPr>
          <a:lstStyle/>
          <a:p>
            <a:pPr marL="171448" indent="-171448">
              <a:buFont typeface="Arial" panose="020B0604020202020204" pitchFamily="34" charset="0"/>
              <a:buChar char="•"/>
            </a:pPr>
            <a:r>
              <a:rPr lang="en-US" sz="1000" dirty="0" err="1">
                <a:latin typeface="+mj-lt"/>
                <a:ea typeface="Calibri" panose="020F0502020204030204" pitchFamily="34" charset="0"/>
                <a:cs typeface="Times New Roman" panose="02020603050405020304" pitchFamily="18" charset="0"/>
              </a:rPr>
              <a:t>Cravotta</a:t>
            </a:r>
            <a:r>
              <a:rPr lang="en-US" sz="1000" dirty="0">
                <a:latin typeface="+mj-lt"/>
                <a:ea typeface="Calibri" panose="020F0502020204030204" pitchFamily="34" charset="0"/>
                <a:cs typeface="Times New Roman" panose="02020603050405020304" pitchFamily="18" charset="0"/>
              </a:rPr>
              <a:t> III, C A., Kirby, C. S, 2004. Effects of Abandoned Coal-Mine Drainage on Streamflow and Water Quality in the Shamokin Creek Basin, Northumberland and Columbia Counties, Pennsylvania, 1999-2001. United States Geological Survey, Water resources investigation Report 03-4311 </a:t>
            </a:r>
          </a:p>
          <a:p>
            <a:pPr marL="171448" indent="-171448">
              <a:buFont typeface="Arial" panose="020B0604020202020204" pitchFamily="34" charset="0"/>
              <a:buChar char="•"/>
            </a:pPr>
            <a:r>
              <a:rPr lang="en-US" sz="1000" dirty="0">
                <a:latin typeface="+mj-lt"/>
                <a:ea typeface="Calibri" panose="020F0502020204030204" pitchFamily="34" charset="0"/>
                <a:cs typeface="Times New Roman" panose="02020603050405020304" pitchFamily="18" charset="0"/>
              </a:rPr>
              <a:t>Pottsville District Mining Office. 2001. Shamokin Creek Watershed TMDL. Pennsylvania Department of Environmental Protection (DEP): Bureau of District Mining Operations.</a:t>
            </a:r>
          </a:p>
          <a:p>
            <a:pPr marL="171448" indent="-171448">
              <a:buFont typeface="Arial" panose="020B0604020202020204" pitchFamily="34" charset="0"/>
              <a:buChar char="•"/>
            </a:pPr>
            <a:r>
              <a:rPr lang="en-US" sz="1000" dirty="0">
                <a:latin typeface="+mj-lt"/>
                <a:ea typeface="Calibri" panose="020F0502020204030204" pitchFamily="34" charset="0"/>
                <a:cs typeface="Times New Roman" panose="02020603050405020304" pitchFamily="18" charset="0"/>
              </a:rPr>
              <a:t>Trout Unlimited, 2017. Biological Assessment of Carbon Run Treatment System #42. pp 12. </a:t>
            </a:r>
          </a:p>
          <a:p>
            <a:pPr marL="171448" indent="-171448">
              <a:buFont typeface="Arial" panose="020B0604020202020204" pitchFamily="34" charset="0"/>
              <a:buChar char="•"/>
            </a:pPr>
            <a:endParaRPr lang="en-US" sz="1000" dirty="0">
              <a:latin typeface="+mj-lt"/>
              <a:ea typeface="Calibri" panose="020F0502020204030204" pitchFamily="34" charset="0"/>
              <a:cs typeface="Times New Roman" panose="02020603050405020304" pitchFamily="18" charset="0"/>
            </a:endParaRPr>
          </a:p>
        </p:txBody>
      </p:sp>
      <p:sp>
        <p:nvSpPr>
          <p:cNvPr id="152" name="Rectangle: Rounded Corners 151">
            <a:extLst>
              <a:ext uri="{FF2B5EF4-FFF2-40B4-BE49-F238E27FC236}">
                <a16:creationId xmlns:a16="http://schemas.microsoft.com/office/drawing/2014/main" id="{0701EE91-EE3F-4D0F-9815-1EE3BD337430}"/>
              </a:ext>
            </a:extLst>
          </p:cNvPr>
          <p:cNvSpPr/>
          <p:nvPr/>
        </p:nvSpPr>
        <p:spPr>
          <a:xfrm>
            <a:off x="675782" y="1887991"/>
            <a:ext cx="7114761" cy="493825"/>
          </a:xfrm>
          <a:prstGeom prst="roundRect">
            <a:avLst/>
          </a:prstGeom>
          <a:solidFill>
            <a:srgbClr val="FFC000"/>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TextBox 152">
            <a:extLst>
              <a:ext uri="{FF2B5EF4-FFF2-40B4-BE49-F238E27FC236}">
                <a16:creationId xmlns:a16="http://schemas.microsoft.com/office/drawing/2014/main" id="{0E31E898-14BB-43F4-88CF-B8C2E2B6B06A}"/>
              </a:ext>
            </a:extLst>
          </p:cNvPr>
          <p:cNvSpPr txBox="1"/>
          <p:nvPr/>
        </p:nvSpPr>
        <p:spPr>
          <a:xfrm>
            <a:off x="654347" y="1902950"/>
            <a:ext cx="7061612" cy="446276"/>
          </a:xfrm>
          <a:prstGeom prst="rect">
            <a:avLst/>
          </a:prstGeom>
          <a:noFill/>
        </p:spPr>
        <p:txBody>
          <a:bodyPr wrap="square" rtlCol="0">
            <a:spAutoFit/>
          </a:bodyPr>
          <a:lstStyle/>
          <a:p>
            <a:pPr algn="ctr"/>
            <a:r>
              <a:rPr lang="en-US" sz="2300" b="1" dirty="0">
                <a:cs typeface="Times New Roman" panose="02020603050405020304" pitchFamily="18" charset="0"/>
              </a:rPr>
              <a:t>Abstract</a:t>
            </a:r>
          </a:p>
        </p:txBody>
      </p:sp>
      <p:grpSp>
        <p:nvGrpSpPr>
          <p:cNvPr id="52" name="Group 51">
            <a:extLst>
              <a:ext uri="{FF2B5EF4-FFF2-40B4-BE49-F238E27FC236}">
                <a16:creationId xmlns:a16="http://schemas.microsoft.com/office/drawing/2014/main" id="{9674D449-FBDB-40F4-A42C-7E25D8F39BBB}"/>
              </a:ext>
            </a:extLst>
          </p:cNvPr>
          <p:cNvGrpSpPr/>
          <p:nvPr/>
        </p:nvGrpSpPr>
        <p:grpSpPr>
          <a:xfrm>
            <a:off x="30673032" y="1663756"/>
            <a:ext cx="6465550" cy="8818860"/>
            <a:chOff x="443494" y="11666990"/>
            <a:chExt cx="9005633" cy="7383010"/>
          </a:xfrm>
        </p:grpSpPr>
        <p:sp>
          <p:nvSpPr>
            <p:cNvPr id="82" name="Rectangle 81">
              <a:extLst>
                <a:ext uri="{FF2B5EF4-FFF2-40B4-BE49-F238E27FC236}">
                  <a16:creationId xmlns:a16="http://schemas.microsoft.com/office/drawing/2014/main" id="{3592F0C2-94AE-48C5-B228-0D27269523CC}"/>
                </a:ext>
              </a:extLst>
            </p:cNvPr>
            <p:cNvSpPr/>
            <p:nvPr/>
          </p:nvSpPr>
          <p:spPr>
            <a:xfrm>
              <a:off x="443494" y="11666990"/>
              <a:ext cx="9005633" cy="738301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6E16826C-48E2-45F7-BB26-D64041EFD080}"/>
                </a:ext>
              </a:extLst>
            </p:cNvPr>
            <p:cNvSpPr txBox="1"/>
            <p:nvPr/>
          </p:nvSpPr>
          <p:spPr>
            <a:xfrm>
              <a:off x="693457" y="12577866"/>
              <a:ext cx="8630349" cy="6338575"/>
            </a:xfrm>
            <a:prstGeom prst="rect">
              <a:avLst/>
            </a:prstGeom>
            <a:solidFill>
              <a:schemeClr val="bg1"/>
            </a:solidFill>
          </p:spPr>
          <p:txBody>
            <a:bodyPr wrap="square" rtlCol="0">
              <a:spAutoFit/>
            </a:bodyPr>
            <a:lstStyle/>
            <a:p>
              <a:pPr marL="285747" indent="-285747">
                <a:buFont typeface="Wingdings" panose="05000000000000000000" pitchFamily="2" charset="2"/>
                <a:buChar char="q"/>
              </a:pPr>
              <a:r>
                <a:rPr lang="en-US" sz="1600" b="1" i="1" u="sng" dirty="0">
                  <a:cs typeface="Times New Roman" panose="02020603050405020304" pitchFamily="18" charset="0"/>
                </a:rPr>
                <a:t>IN SITU </a:t>
              </a:r>
            </a:p>
            <a:p>
              <a:pPr marL="742943" lvl="1" indent="-285747">
                <a:buFont typeface="Wingdings" panose="05000000000000000000" pitchFamily="2" charset="2"/>
                <a:buChar char="q"/>
              </a:pPr>
              <a:r>
                <a:rPr lang="en-US" sz="1400" dirty="0">
                  <a:cs typeface="Times New Roman" panose="02020603050405020304" pitchFamily="18" charset="0"/>
                </a:rPr>
                <a:t>Location 5 was the most intriguing based on how different the results were compared to the other sample locations</a:t>
              </a:r>
            </a:p>
            <a:p>
              <a:pPr marL="1200138" lvl="2" indent="-285747">
                <a:buFont typeface="Wingdings" panose="05000000000000000000" pitchFamily="2" charset="2"/>
                <a:buChar char="q"/>
              </a:pPr>
              <a:r>
                <a:rPr lang="en-US" sz="1400" dirty="0">
                  <a:cs typeface="Times New Roman" panose="02020603050405020304" pitchFamily="18" charset="0"/>
                </a:rPr>
                <a:t>Lowest Dissolved Oxygen (9.7 mg/L) </a:t>
              </a:r>
            </a:p>
            <a:p>
              <a:pPr marL="1200138" lvl="2" indent="-285747">
                <a:buFont typeface="Wingdings" panose="05000000000000000000" pitchFamily="2" charset="2"/>
                <a:buChar char="q"/>
              </a:pPr>
              <a:r>
                <a:rPr lang="en-US" sz="1400" dirty="0">
                  <a:cs typeface="Times New Roman" panose="02020603050405020304" pitchFamily="18" charset="0"/>
                </a:rPr>
                <a:t>Highest Conductivity (629.5 </a:t>
              </a:r>
              <a:r>
                <a:rPr lang="en-US" sz="1400" dirty="0" err="1">
                  <a:latin typeface="Calibri" panose="020F0502020204030204" pitchFamily="34" charset="0"/>
                  <a:cs typeface="Times New Roman" panose="02020603050405020304" pitchFamily="18" charset="0"/>
                </a:rPr>
                <a:t>μ</a:t>
              </a:r>
              <a:r>
                <a:rPr lang="en-US" sz="1400" dirty="0" err="1">
                  <a:cs typeface="Times New Roman" panose="02020603050405020304" pitchFamily="18" charset="0"/>
                </a:rPr>
                <a:t>S</a:t>
              </a:r>
              <a:r>
                <a:rPr lang="en-US" sz="1400" dirty="0">
                  <a:cs typeface="Times New Roman" panose="02020603050405020304" pitchFamily="18" charset="0"/>
                </a:rPr>
                <a:t>/cm)</a:t>
              </a:r>
            </a:p>
            <a:p>
              <a:pPr marL="1200138" lvl="2" indent="-285747">
                <a:buFont typeface="Wingdings" panose="05000000000000000000" pitchFamily="2" charset="2"/>
                <a:buChar char="q"/>
              </a:pPr>
              <a:r>
                <a:rPr lang="en-US" sz="1400" dirty="0">
                  <a:cs typeface="Times New Roman" panose="02020603050405020304" pitchFamily="18" charset="0"/>
                </a:rPr>
                <a:t>Highest Alkalinity (567.7)  (Other locations ranged from 75 -225 mg/L CaCO</a:t>
              </a:r>
              <a:r>
                <a:rPr lang="en-US" sz="1400" baseline="-25000" dirty="0">
                  <a:cs typeface="Times New Roman" panose="02020603050405020304" pitchFamily="18" charset="0"/>
                </a:rPr>
                <a:t>3</a:t>
              </a:r>
              <a:r>
                <a:rPr lang="en-US" sz="1400" dirty="0">
                  <a:cs typeface="Times New Roman" panose="02020603050405020304" pitchFamily="18" charset="0"/>
                </a:rPr>
                <a:t>)</a:t>
              </a:r>
            </a:p>
            <a:p>
              <a:pPr marL="1200138" lvl="2" indent="-285747">
                <a:buFont typeface="Wingdings" panose="05000000000000000000" pitchFamily="2" charset="2"/>
                <a:buChar char="q"/>
              </a:pPr>
              <a:r>
                <a:rPr lang="en-US" sz="1400" dirty="0">
                  <a:cs typeface="Times New Roman" panose="02020603050405020304" pitchFamily="18" charset="0"/>
                </a:rPr>
                <a:t>Highest pH (6.88)</a:t>
              </a:r>
            </a:p>
            <a:p>
              <a:pPr marL="742943" lvl="1" indent="-285747">
                <a:buFont typeface="Wingdings" panose="05000000000000000000" pitchFamily="2" charset="2"/>
                <a:buChar char="q"/>
              </a:pPr>
              <a:r>
                <a:rPr lang="en-US" sz="1400" dirty="0">
                  <a:cs typeface="Times New Roman" panose="02020603050405020304" pitchFamily="18" charset="0"/>
                </a:rPr>
                <a:t>All locations were above pH 6 except location 1.</a:t>
              </a:r>
            </a:p>
            <a:p>
              <a:pPr marL="742943" lvl="1" indent="-285747">
                <a:buFont typeface="Wingdings" panose="05000000000000000000" pitchFamily="2" charset="2"/>
                <a:buChar char="q"/>
              </a:pPr>
              <a:endParaRPr lang="en-US" sz="1400" dirty="0">
                <a:cs typeface="Times New Roman" panose="02020603050405020304" pitchFamily="18" charset="0"/>
              </a:endParaRPr>
            </a:p>
            <a:p>
              <a:pPr marL="285747" indent="-285747">
                <a:buFont typeface="Wingdings" panose="05000000000000000000" pitchFamily="2" charset="2"/>
                <a:buChar char="q"/>
              </a:pPr>
              <a:r>
                <a:rPr lang="en-US" sz="1600" b="1" u="sng" dirty="0">
                  <a:cs typeface="Times New Roman" panose="02020603050405020304" pitchFamily="18" charset="0"/>
                </a:rPr>
                <a:t>METALS</a:t>
              </a:r>
            </a:p>
            <a:p>
              <a:pPr marL="742943" lvl="1" indent="-285747">
                <a:buFont typeface="Wingdings" panose="05000000000000000000" pitchFamily="2" charset="2"/>
                <a:buChar char="q"/>
              </a:pPr>
              <a:r>
                <a:rPr lang="en-US" sz="1400" dirty="0">
                  <a:cs typeface="Times New Roman" panose="02020603050405020304" pitchFamily="18" charset="0"/>
                </a:rPr>
                <a:t>As, Cd, Cr, and Cu were not detected in either non-filtered or filtered samples</a:t>
              </a:r>
            </a:p>
            <a:p>
              <a:pPr marL="742943" lvl="1" indent="-285747">
                <a:buFont typeface="Wingdings" panose="05000000000000000000" pitchFamily="2" charset="2"/>
                <a:buChar char="q"/>
              </a:pPr>
              <a:r>
                <a:rPr lang="en-US" sz="1400" dirty="0">
                  <a:cs typeface="Times New Roman" panose="02020603050405020304" pitchFamily="18" charset="0"/>
                </a:rPr>
                <a:t>With the exception of location 1, Al was detected only in the non-filtered samples</a:t>
              </a:r>
            </a:p>
            <a:p>
              <a:pPr marL="742943" lvl="1" indent="-285747">
                <a:buFont typeface="Wingdings" panose="05000000000000000000" pitchFamily="2" charset="2"/>
                <a:buChar char="q"/>
              </a:pPr>
              <a:r>
                <a:rPr lang="en-US" sz="1400" dirty="0">
                  <a:cs typeface="Times New Roman" panose="02020603050405020304" pitchFamily="18" charset="0"/>
                </a:rPr>
                <a:t>Iron was detected at concentrations an order of magnitude greater than the EPA Freshwater CCC (criteria continuous concentration) for Aquatic Life at all locations in both filtered and non-filtered samples (approximately 7000 -11,000 ppb).</a:t>
              </a:r>
            </a:p>
            <a:p>
              <a:pPr marL="742943" lvl="1" indent="-285747">
                <a:buFont typeface="Wingdings" panose="05000000000000000000" pitchFamily="2" charset="2"/>
                <a:buChar char="q"/>
              </a:pPr>
              <a:r>
                <a:rPr lang="en-US" sz="1400" dirty="0">
                  <a:cs typeface="Times New Roman" panose="02020603050405020304" pitchFamily="18" charset="0"/>
                </a:rPr>
                <a:t>Manganese was also detected in both the filtered and non-filtered samples at concentrations higher than the EPA Freshwater CCC for Aquatic Life (approximately 1800 - 2800 ppb).</a:t>
              </a:r>
            </a:p>
            <a:p>
              <a:pPr marL="742943" lvl="1" indent="-285747">
                <a:buFont typeface="Wingdings" panose="05000000000000000000" pitchFamily="2" charset="2"/>
                <a:buChar char="q"/>
              </a:pPr>
              <a:r>
                <a:rPr lang="en-US" sz="1400" dirty="0">
                  <a:cs typeface="Times New Roman" panose="02020603050405020304" pitchFamily="18" charset="0"/>
                </a:rPr>
                <a:t>Barium was noticeably different in sample locations 2 and 4 in the filtered measurements from 10/8/21 and 10/14/21</a:t>
              </a:r>
            </a:p>
            <a:p>
              <a:pPr marL="742943" lvl="1" indent="-285747">
                <a:buFont typeface="Wingdings" panose="05000000000000000000" pitchFamily="2" charset="2"/>
                <a:buChar char="q"/>
              </a:pPr>
              <a:endParaRPr lang="en-US" sz="1400" dirty="0">
                <a:cs typeface="Times New Roman" panose="02020603050405020304" pitchFamily="18" charset="0"/>
              </a:endParaRPr>
            </a:p>
            <a:p>
              <a:pPr marL="285747" indent="-285747">
                <a:buFont typeface="Wingdings" panose="05000000000000000000" pitchFamily="2" charset="2"/>
                <a:buChar char="q"/>
              </a:pPr>
              <a:r>
                <a:rPr lang="en-US" sz="1600" b="1" u="sng" dirty="0">
                  <a:cs typeface="Times New Roman" panose="02020603050405020304" pitchFamily="18" charset="0"/>
                </a:rPr>
                <a:t>ANIONS</a:t>
              </a:r>
            </a:p>
            <a:p>
              <a:pPr marL="742943" lvl="1" indent="-285747">
                <a:buFont typeface="Wingdings" panose="05000000000000000000" pitchFamily="2" charset="2"/>
                <a:buChar char="q"/>
              </a:pPr>
              <a:r>
                <a:rPr lang="en-US" sz="1400" dirty="0">
                  <a:cs typeface="Times New Roman" panose="02020603050405020304" pitchFamily="18" charset="0"/>
                </a:rPr>
                <a:t>Fluoride, Nitrite, Bromide, and Phosphate were detected at concentrations too low to be quantified.</a:t>
              </a:r>
            </a:p>
            <a:p>
              <a:pPr marL="742943" lvl="1" indent="-285747">
                <a:buFont typeface="Wingdings" panose="05000000000000000000" pitchFamily="2" charset="2"/>
                <a:buChar char="q"/>
              </a:pPr>
              <a:r>
                <a:rPr lang="en-US" sz="1400" dirty="0">
                  <a:cs typeface="Times New Roman" panose="02020603050405020304" pitchFamily="18" charset="0"/>
                </a:rPr>
                <a:t>Chloride was detected around 1 ppm</a:t>
              </a:r>
            </a:p>
            <a:p>
              <a:pPr marL="742943" lvl="1" indent="-285747">
                <a:buFont typeface="Wingdings" panose="05000000000000000000" pitchFamily="2" charset="2"/>
                <a:buChar char="q"/>
              </a:pPr>
              <a:r>
                <a:rPr lang="en-US" sz="1400" dirty="0">
                  <a:cs typeface="Times New Roman" panose="02020603050405020304" pitchFamily="18" charset="0"/>
                </a:rPr>
                <a:t>Nitrate was detectable at locations 2 (0.65 ppm) and 3 (0.7 ppm)</a:t>
              </a:r>
            </a:p>
            <a:p>
              <a:pPr marL="742943" lvl="1" indent="-285747">
                <a:buFont typeface="Wingdings" panose="05000000000000000000" pitchFamily="2" charset="2"/>
                <a:buChar char="q"/>
              </a:pPr>
              <a:r>
                <a:rPr lang="en-US" sz="1400" dirty="0">
                  <a:cs typeface="Times New Roman" panose="02020603050405020304" pitchFamily="18" charset="0"/>
                </a:rPr>
                <a:t>Several samples had a substantial unidentified peak near 11.4 minute retention time.  Where present, that ion accounted for 40 – 70 % of the total anions.</a:t>
              </a:r>
              <a:endParaRPr lang="en-US" dirty="0"/>
            </a:p>
            <a:p>
              <a:pPr marL="285747" indent="-285747">
                <a:buFont typeface="Wingdings" panose="05000000000000000000" pitchFamily="2" charset="2"/>
                <a:buChar char="q"/>
              </a:pPr>
              <a:endParaRPr lang="en-US" dirty="0"/>
            </a:p>
          </p:txBody>
        </p:sp>
        <p:sp>
          <p:nvSpPr>
            <p:cNvPr id="164" name="Rectangle: Rounded Corners 163">
              <a:extLst>
                <a:ext uri="{FF2B5EF4-FFF2-40B4-BE49-F238E27FC236}">
                  <a16:creationId xmlns:a16="http://schemas.microsoft.com/office/drawing/2014/main" id="{0B0099DC-FE44-483B-AD83-1965D1A722C7}"/>
                </a:ext>
              </a:extLst>
            </p:cNvPr>
            <p:cNvSpPr/>
            <p:nvPr/>
          </p:nvSpPr>
          <p:spPr>
            <a:xfrm>
              <a:off x="610554" y="11808317"/>
              <a:ext cx="8624808" cy="444511"/>
            </a:xfrm>
            <a:prstGeom prst="roundRect">
              <a:avLst/>
            </a:prstGeom>
            <a:solidFill>
              <a:srgbClr val="FFC000"/>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7" name="TextBox 1026">
              <a:extLst>
                <a:ext uri="{FF2B5EF4-FFF2-40B4-BE49-F238E27FC236}">
                  <a16:creationId xmlns:a16="http://schemas.microsoft.com/office/drawing/2014/main" id="{99996C74-47BC-4358-B3EA-36520FB9D81F}"/>
                </a:ext>
              </a:extLst>
            </p:cNvPr>
            <p:cNvSpPr txBox="1"/>
            <p:nvPr/>
          </p:nvSpPr>
          <p:spPr>
            <a:xfrm>
              <a:off x="610553" y="11845667"/>
              <a:ext cx="8624808" cy="373615"/>
            </a:xfrm>
            <a:prstGeom prst="rect">
              <a:avLst/>
            </a:prstGeom>
            <a:noFill/>
          </p:spPr>
          <p:txBody>
            <a:bodyPr wrap="square" rtlCol="0">
              <a:spAutoFit/>
            </a:bodyPr>
            <a:lstStyle/>
            <a:p>
              <a:pPr algn="ctr"/>
              <a:r>
                <a:rPr lang="en-US" sz="2300" b="1" dirty="0">
                  <a:cs typeface="Times New Roman" panose="02020603050405020304" pitchFamily="18" charset="0"/>
                </a:rPr>
                <a:t>Results</a:t>
              </a:r>
            </a:p>
          </p:txBody>
        </p:sp>
      </p:grpSp>
      <p:sp>
        <p:nvSpPr>
          <p:cNvPr id="179" name="Rectangle: Rounded Corners 178">
            <a:extLst>
              <a:ext uri="{FF2B5EF4-FFF2-40B4-BE49-F238E27FC236}">
                <a16:creationId xmlns:a16="http://schemas.microsoft.com/office/drawing/2014/main" id="{D0EA7337-9242-4C72-91D9-A70F1041977A}"/>
              </a:ext>
            </a:extLst>
          </p:cNvPr>
          <p:cNvSpPr/>
          <p:nvPr/>
        </p:nvSpPr>
        <p:spPr>
          <a:xfrm>
            <a:off x="31828126" y="17178785"/>
            <a:ext cx="5083275" cy="382657"/>
          </a:xfrm>
          <a:prstGeom prst="roundRect">
            <a:avLst/>
          </a:prstGeom>
          <a:solidFill>
            <a:srgbClr val="FFC000"/>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3" name="TextBox 1032">
            <a:extLst>
              <a:ext uri="{FF2B5EF4-FFF2-40B4-BE49-F238E27FC236}">
                <a16:creationId xmlns:a16="http://schemas.microsoft.com/office/drawing/2014/main" id="{7C89F264-F904-48E3-A20F-CB515A12DFB5}"/>
              </a:ext>
            </a:extLst>
          </p:cNvPr>
          <p:cNvSpPr txBox="1"/>
          <p:nvPr/>
        </p:nvSpPr>
        <p:spPr>
          <a:xfrm>
            <a:off x="31828126" y="17185453"/>
            <a:ext cx="5136130" cy="369332"/>
          </a:xfrm>
          <a:prstGeom prst="rect">
            <a:avLst/>
          </a:prstGeom>
          <a:noFill/>
        </p:spPr>
        <p:txBody>
          <a:bodyPr wrap="square" rtlCol="0">
            <a:spAutoFit/>
          </a:bodyPr>
          <a:lstStyle/>
          <a:p>
            <a:pPr algn="ctr"/>
            <a:r>
              <a:rPr lang="en-US" b="1" dirty="0">
                <a:cs typeface="Times New Roman" panose="02020603050405020304" pitchFamily="18" charset="0"/>
              </a:rPr>
              <a:t>References</a:t>
            </a:r>
          </a:p>
        </p:txBody>
      </p:sp>
      <p:sp>
        <p:nvSpPr>
          <p:cNvPr id="182" name="Rectangle: Rounded Corners 181">
            <a:extLst>
              <a:ext uri="{FF2B5EF4-FFF2-40B4-BE49-F238E27FC236}">
                <a16:creationId xmlns:a16="http://schemas.microsoft.com/office/drawing/2014/main" id="{5428D95A-8588-47E1-A9AE-D05E55E51AB7}"/>
              </a:ext>
            </a:extLst>
          </p:cNvPr>
          <p:cNvSpPr/>
          <p:nvPr/>
        </p:nvSpPr>
        <p:spPr>
          <a:xfrm>
            <a:off x="26002168" y="17176475"/>
            <a:ext cx="5265233" cy="378304"/>
          </a:xfrm>
          <a:prstGeom prst="roundRect">
            <a:avLst/>
          </a:prstGeom>
          <a:solidFill>
            <a:srgbClr val="FFC000"/>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4" name="TextBox 1033">
            <a:extLst>
              <a:ext uri="{FF2B5EF4-FFF2-40B4-BE49-F238E27FC236}">
                <a16:creationId xmlns:a16="http://schemas.microsoft.com/office/drawing/2014/main" id="{D239F498-A012-4AA7-B57B-781C5C1A898E}"/>
              </a:ext>
            </a:extLst>
          </p:cNvPr>
          <p:cNvSpPr txBox="1"/>
          <p:nvPr/>
        </p:nvSpPr>
        <p:spPr>
          <a:xfrm>
            <a:off x="26100098" y="17192110"/>
            <a:ext cx="5167303" cy="369332"/>
          </a:xfrm>
          <a:prstGeom prst="rect">
            <a:avLst/>
          </a:prstGeom>
          <a:noFill/>
        </p:spPr>
        <p:txBody>
          <a:bodyPr wrap="square" rtlCol="0">
            <a:spAutoFit/>
          </a:bodyPr>
          <a:lstStyle/>
          <a:p>
            <a:pPr algn="ctr"/>
            <a:r>
              <a:rPr lang="en-US" b="1" dirty="0">
                <a:cs typeface="Times New Roman" panose="02020603050405020304" pitchFamily="18" charset="0"/>
              </a:rPr>
              <a:t>Acknowledgments</a:t>
            </a:r>
          </a:p>
        </p:txBody>
      </p:sp>
      <p:sp>
        <p:nvSpPr>
          <p:cNvPr id="2" name="TextBox 1">
            <a:extLst>
              <a:ext uri="{FF2B5EF4-FFF2-40B4-BE49-F238E27FC236}">
                <a16:creationId xmlns:a16="http://schemas.microsoft.com/office/drawing/2014/main" id="{DAEA9A87-5DDD-4DBD-B53E-F580C0E8D178}"/>
              </a:ext>
            </a:extLst>
          </p:cNvPr>
          <p:cNvSpPr txBox="1"/>
          <p:nvPr/>
        </p:nvSpPr>
        <p:spPr>
          <a:xfrm>
            <a:off x="25927027" y="17706387"/>
            <a:ext cx="5545671" cy="1061829"/>
          </a:xfrm>
          <a:prstGeom prst="rect">
            <a:avLst/>
          </a:prstGeom>
          <a:noFill/>
        </p:spPr>
        <p:txBody>
          <a:bodyPr wrap="square" rtlCol="0">
            <a:spAutoFit/>
          </a:bodyPr>
          <a:lstStyle/>
          <a:p>
            <a:r>
              <a:rPr lang="en-US" sz="1050" dirty="0"/>
              <a:t>We would like to thank the Aqueous Geochemistry class (2021) for the assistance with collecting and analyzing the samples, as well as Dr. Jennifer </a:t>
            </a:r>
            <a:r>
              <a:rPr lang="en-US" sz="1050" dirty="0" err="1"/>
              <a:t>Whisner</a:t>
            </a:r>
            <a:r>
              <a:rPr lang="en-US" sz="1050" dirty="0"/>
              <a:t> for the suggestions and help with the samples and poster. We would also like to thank the EGGS Departments for the equipment used to collect and process the samples. </a:t>
            </a:r>
          </a:p>
          <a:p>
            <a:r>
              <a:rPr lang="en-US" sz="1050" dirty="0"/>
              <a:t>Also, thanks to Mr. Troy </a:t>
            </a:r>
            <a:r>
              <a:rPr lang="en-US" sz="1050" dirty="0" err="1"/>
              <a:t>Prutzman</a:t>
            </a:r>
            <a:r>
              <a:rPr lang="en-US" sz="1050" dirty="0"/>
              <a:t> for the assistance with the instruments and to Dr. Chris </a:t>
            </a:r>
            <a:r>
              <a:rPr lang="en-US" sz="1050" dirty="0" err="1"/>
              <a:t>Hallen</a:t>
            </a:r>
            <a:r>
              <a:rPr lang="en-US" sz="1050" dirty="0"/>
              <a:t>, in the Department of Chemistry and Biochemistry for troubleshooting instruments.</a:t>
            </a:r>
          </a:p>
        </p:txBody>
      </p:sp>
      <p:grpSp>
        <p:nvGrpSpPr>
          <p:cNvPr id="70" name="Group 69">
            <a:extLst>
              <a:ext uri="{FF2B5EF4-FFF2-40B4-BE49-F238E27FC236}">
                <a16:creationId xmlns:a16="http://schemas.microsoft.com/office/drawing/2014/main" id="{A7A1C917-9699-4D8D-8C92-CD8FE4282C7C}"/>
              </a:ext>
            </a:extLst>
          </p:cNvPr>
          <p:cNvGrpSpPr/>
          <p:nvPr/>
        </p:nvGrpSpPr>
        <p:grpSpPr>
          <a:xfrm>
            <a:off x="8238535" y="1667535"/>
            <a:ext cx="22466032" cy="8809977"/>
            <a:chOff x="18985819" y="1693453"/>
            <a:chExt cx="22145804" cy="8809976"/>
          </a:xfrm>
        </p:grpSpPr>
        <p:grpSp>
          <p:nvGrpSpPr>
            <p:cNvPr id="67" name="Group 66">
              <a:extLst>
                <a:ext uri="{FF2B5EF4-FFF2-40B4-BE49-F238E27FC236}">
                  <a16:creationId xmlns:a16="http://schemas.microsoft.com/office/drawing/2014/main" id="{56F3FC74-29DC-4417-8AAE-C6523E401C86}"/>
                </a:ext>
              </a:extLst>
            </p:cNvPr>
            <p:cNvGrpSpPr/>
            <p:nvPr/>
          </p:nvGrpSpPr>
          <p:grpSpPr>
            <a:xfrm>
              <a:off x="18985819" y="1693453"/>
              <a:ext cx="22001388" cy="8809976"/>
              <a:chOff x="18985819" y="1693453"/>
              <a:chExt cx="22001388" cy="8809976"/>
            </a:xfrm>
          </p:grpSpPr>
          <p:sp>
            <p:nvSpPr>
              <p:cNvPr id="40" name="Rectangle 39">
                <a:extLst>
                  <a:ext uri="{FF2B5EF4-FFF2-40B4-BE49-F238E27FC236}">
                    <a16:creationId xmlns:a16="http://schemas.microsoft.com/office/drawing/2014/main" id="{0AFF87DE-C991-4130-A8BE-2DB785FE69AC}"/>
                  </a:ext>
                </a:extLst>
              </p:cNvPr>
              <p:cNvSpPr/>
              <p:nvPr/>
            </p:nvSpPr>
            <p:spPr>
              <a:xfrm rot="16200000">
                <a:off x="25553018" y="-4864629"/>
                <a:ext cx="8809976" cy="2192614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2A61D52-7226-4854-BFE0-ADFB2BF02382}"/>
                  </a:ext>
                </a:extLst>
              </p:cNvPr>
              <p:cNvSpPr/>
              <p:nvPr/>
            </p:nvSpPr>
            <p:spPr>
              <a:xfrm>
                <a:off x="19220030" y="2151342"/>
                <a:ext cx="4102064" cy="257729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7" name="Rectangle 56">
                <a:extLst>
                  <a:ext uri="{FF2B5EF4-FFF2-40B4-BE49-F238E27FC236}">
                    <a16:creationId xmlns:a16="http://schemas.microsoft.com/office/drawing/2014/main" id="{F5CC5865-7EED-4B3A-AD7B-80659DEB9602}"/>
                  </a:ext>
                </a:extLst>
              </p:cNvPr>
              <p:cNvSpPr/>
              <p:nvPr/>
            </p:nvSpPr>
            <p:spPr>
              <a:xfrm>
                <a:off x="19217247" y="4859819"/>
                <a:ext cx="4102064" cy="257729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8" name="Rectangle 57">
                <a:extLst>
                  <a:ext uri="{FF2B5EF4-FFF2-40B4-BE49-F238E27FC236}">
                    <a16:creationId xmlns:a16="http://schemas.microsoft.com/office/drawing/2014/main" id="{52721166-22F2-4C13-8A29-9DD9204802A6}"/>
                  </a:ext>
                </a:extLst>
              </p:cNvPr>
              <p:cNvSpPr/>
              <p:nvPr/>
            </p:nvSpPr>
            <p:spPr>
              <a:xfrm>
                <a:off x="23532245" y="2151342"/>
                <a:ext cx="4102064" cy="257729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9" name="Rectangle 58">
                <a:extLst>
                  <a:ext uri="{FF2B5EF4-FFF2-40B4-BE49-F238E27FC236}">
                    <a16:creationId xmlns:a16="http://schemas.microsoft.com/office/drawing/2014/main" id="{6298774E-0E07-4C00-A2D0-89A3D949CAF6}"/>
                  </a:ext>
                </a:extLst>
              </p:cNvPr>
              <p:cNvSpPr/>
              <p:nvPr/>
            </p:nvSpPr>
            <p:spPr>
              <a:xfrm>
                <a:off x="27847243" y="2151342"/>
                <a:ext cx="4102064" cy="257729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0" name="Rectangle 59">
                <a:extLst>
                  <a:ext uri="{FF2B5EF4-FFF2-40B4-BE49-F238E27FC236}">
                    <a16:creationId xmlns:a16="http://schemas.microsoft.com/office/drawing/2014/main" id="{CCB068F6-B916-4C81-BB2D-96B6E3A319CA}"/>
                  </a:ext>
                </a:extLst>
              </p:cNvPr>
              <p:cNvSpPr/>
              <p:nvPr/>
            </p:nvSpPr>
            <p:spPr>
              <a:xfrm>
                <a:off x="32156675" y="2117551"/>
                <a:ext cx="4102064" cy="257729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1" name="Rectangle 60">
                <a:extLst>
                  <a:ext uri="{FF2B5EF4-FFF2-40B4-BE49-F238E27FC236}">
                    <a16:creationId xmlns:a16="http://schemas.microsoft.com/office/drawing/2014/main" id="{5C609015-FA31-4B67-88A4-4F50838950A6}"/>
                  </a:ext>
                </a:extLst>
              </p:cNvPr>
              <p:cNvSpPr/>
              <p:nvPr/>
            </p:nvSpPr>
            <p:spPr>
              <a:xfrm>
                <a:off x="36466107" y="2110626"/>
                <a:ext cx="4102064" cy="257729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74CAFB05-90A5-458C-B81F-ABC28A9E9577}"/>
                  </a:ext>
                </a:extLst>
              </p:cNvPr>
              <p:cNvSpPr/>
              <p:nvPr/>
            </p:nvSpPr>
            <p:spPr>
              <a:xfrm>
                <a:off x="23532245" y="4888692"/>
                <a:ext cx="4102064" cy="257729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EBDA016D-309D-4BEE-A60A-3247131F612C}"/>
                  </a:ext>
                </a:extLst>
              </p:cNvPr>
              <p:cNvSpPr/>
              <p:nvPr/>
            </p:nvSpPr>
            <p:spPr>
              <a:xfrm>
                <a:off x="32156675" y="4859819"/>
                <a:ext cx="4102064" cy="257729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5" name="Rectangle 64">
                <a:extLst>
                  <a:ext uri="{FF2B5EF4-FFF2-40B4-BE49-F238E27FC236}">
                    <a16:creationId xmlns:a16="http://schemas.microsoft.com/office/drawing/2014/main" id="{F782B893-68C1-4B6B-B8BB-54F6E3A4337E}"/>
                  </a:ext>
                </a:extLst>
              </p:cNvPr>
              <p:cNvSpPr/>
              <p:nvPr/>
            </p:nvSpPr>
            <p:spPr>
              <a:xfrm>
                <a:off x="36476964" y="5017307"/>
                <a:ext cx="4102064" cy="257729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3" name="Rectangle 72">
                <a:extLst>
                  <a:ext uri="{FF2B5EF4-FFF2-40B4-BE49-F238E27FC236}">
                    <a16:creationId xmlns:a16="http://schemas.microsoft.com/office/drawing/2014/main" id="{D597D29E-85F4-48C4-8D9E-74F5B0634180}"/>
                  </a:ext>
                </a:extLst>
              </p:cNvPr>
              <p:cNvSpPr/>
              <p:nvPr/>
            </p:nvSpPr>
            <p:spPr>
              <a:xfrm>
                <a:off x="27847243" y="7647962"/>
                <a:ext cx="4102064" cy="257729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3" name="Picture 42">
                <a:extLst>
                  <a:ext uri="{FF2B5EF4-FFF2-40B4-BE49-F238E27FC236}">
                    <a16:creationId xmlns:a16="http://schemas.microsoft.com/office/drawing/2014/main" id="{1183DE06-C64F-4218-AA95-50B25F960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82128" y="7757121"/>
                <a:ext cx="3891616" cy="1891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8" name="Picture 87">
                <a:extLst>
                  <a:ext uri="{FF2B5EF4-FFF2-40B4-BE49-F238E27FC236}">
                    <a16:creationId xmlns:a16="http://schemas.microsoft.com/office/drawing/2014/main" id="{05F02979-0003-4195-89A1-4C02E1624F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83350" y="7786865"/>
                <a:ext cx="3994920" cy="1891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0" name="Picture 49">
                <a:extLst>
                  <a:ext uri="{FF2B5EF4-FFF2-40B4-BE49-F238E27FC236}">
                    <a16:creationId xmlns:a16="http://schemas.microsoft.com/office/drawing/2014/main" id="{CB11F3AE-954B-4B8B-9BAF-328E8E32D3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24715" y="7757653"/>
                <a:ext cx="3951630" cy="1890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0" name="Picture 89">
                <a:extLst>
                  <a:ext uri="{FF2B5EF4-FFF2-40B4-BE49-F238E27FC236}">
                    <a16:creationId xmlns:a16="http://schemas.microsoft.com/office/drawing/2014/main" id="{5BFC9C9E-8A8D-43B9-8D10-235C70B2FB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34634" y="7786865"/>
                <a:ext cx="4008175" cy="1891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1" name="TextBox 90">
                <a:extLst>
                  <a:ext uri="{FF2B5EF4-FFF2-40B4-BE49-F238E27FC236}">
                    <a16:creationId xmlns:a16="http://schemas.microsoft.com/office/drawing/2014/main" id="{086DB00F-2A0D-4120-A23E-AFD01088A456}"/>
                  </a:ext>
                </a:extLst>
              </p:cNvPr>
              <p:cNvSpPr txBox="1"/>
              <p:nvPr/>
            </p:nvSpPr>
            <p:spPr>
              <a:xfrm>
                <a:off x="36496251" y="9740560"/>
                <a:ext cx="3972448" cy="276999"/>
              </a:xfrm>
              <a:prstGeom prst="rect">
                <a:avLst/>
              </a:prstGeom>
              <a:noFill/>
            </p:spPr>
            <p:txBody>
              <a:bodyPr wrap="square" rtlCol="0">
                <a:spAutoFit/>
              </a:bodyPr>
              <a:lstStyle/>
              <a:p>
                <a:r>
                  <a:rPr lang="en-US" sz="1200" b="1" i="1" dirty="0">
                    <a:cs typeface="Times New Roman" panose="02020603050405020304" pitchFamily="18" charset="0"/>
                  </a:rPr>
                  <a:t>Figure 2d. Location 5</a:t>
                </a:r>
              </a:p>
            </p:txBody>
          </p:sp>
          <p:sp>
            <p:nvSpPr>
              <p:cNvPr id="92" name="TextBox 91">
                <a:extLst>
                  <a:ext uri="{FF2B5EF4-FFF2-40B4-BE49-F238E27FC236}">
                    <a16:creationId xmlns:a16="http://schemas.microsoft.com/office/drawing/2014/main" id="{4E8980AD-C8BB-407F-BCB1-521CF0A2A6D9}"/>
                  </a:ext>
                </a:extLst>
              </p:cNvPr>
              <p:cNvSpPr txBox="1"/>
              <p:nvPr/>
            </p:nvSpPr>
            <p:spPr>
              <a:xfrm>
                <a:off x="19293864" y="9738072"/>
                <a:ext cx="3078740" cy="276999"/>
              </a:xfrm>
              <a:prstGeom prst="rect">
                <a:avLst/>
              </a:prstGeom>
              <a:noFill/>
            </p:spPr>
            <p:txBody>
              <a:bodyPr wrap="square" rtlCol="0">
                <a:spAutoFit/>
              </a:bodyPr>
              <a:lstStyle/>
              <a:p>
                <a:r>
                  <a:rPr lang="en-US" sz="1200" b="1" i="1" dirty="0">
                    <a:cs typeface="Times New Roman" panose="02020603050405020304" pitchFamily="18" charset="0"/>
                  </a:rPr>
                  <a:t>Figure 2a. Location 2</a:t>
                </a:r>
              </a:p>
            </p:txBody>
          </p:sp>
          <p:sp>
            <p:nvSpPr>
              <p:cNvPr id="93" name="TextBox 92">
                <a:extLst>
                  <a:ext uri="{FF2B5EF4-FFF2-40B4-BE49-F238E27FC236}">
                    <a16:creationId xmlns:a16="http://schemas.microsoft.com/office/drawing/2014/main" id="{0B98F9A8-1E01-419C-96BA-3D39197A42AD}"/>
                  </a:ext>
                </a:extLst>
              </p:cNvPr>
              <p:cNvSpPr txBox="1"/>
              <p:nvPr/>
            </p:nvSpPr>
            <p:spPr>
              <a:xfrm>
                <a:off x="23589053" y="9738072"/>
                <a:ext cx="3805813" cy="276999"/>
              </a:xfrm>
              <a:prstGeom prst="rect">
                <a:avLst/>
              </a:prstGeom>
              <a:noFill/>
            </p:spPr>
            <p:txBody>
              <a:bodyPr wrap="square" rtlCol="0">
                <a:spAutoFit/>
              </a:bodyPr>
              <a:lstStyle/>
              <a:p>
                <a:r>
                  <a:rPr lang="en-US" sz="1200" b="1" i="1" dirty="0">
                    <a:cs typeface="Times New Roman" panose="02020603050405020304" pitchFamily="18" charset="0"/>
                  </a:rPr>
                  <a:t>Figure 2b. Location 3</a:t>
                </a:r>
              </a:p>
            </p:txBody>
          </p:sp>
          <p:sp>
            <p:nvSpPr>
              <p:cNvPr id="94" name="TextBox 93">
                <a:extLst>
                  <a:ext uri="{FF2B5EF4-FFF2-40B4-BE49-F238E27FC236}">
                    <a16:creationId xmlns:a16="http://schemas.microsoft.com/office/drawing/2014/main" id="{8AD74248-8246-4004-8A5C-DA3B4BCF7C0D}"/>
                  </a:ext>
                </a:extLst>
              </p:cNvPr>
              <p:cNvSpPr txBox="1"/>
              <p:nvPr/>
            </p:nvSpPr>
            <p:spPr>
              <a:xfrm>
                <a:off x="32168599" y="9741270"/>
                <a:ext cx="3994920" cy="276999"/>
              </a:xfrm>
              <a:prstGeom prst="rect">
                <a:avLst/>
              </a:prstGeom>
              <a:noFill/>
            </p:spPr>
            <p:txBody>
              <a:bodyPr wrap="square" rtlCol="0">
                <a:spAutoFit/>
              </a:bodyPr>
              <a:lstStyle/>
              <a:p>
                <a:r>
                  <a:rPr lang="en-US" sz="1200" b="1" i="1" dirty="0">
                    <a:cs typeface="Times New Roman" panose="02020603050405020304" pitchFamily="18" charset="0"/>
                  </a:rPr>
                  <a:t>Figure 2c. Location 4</a:t>
                </a:r>
              </a:p>
            </p:txBody>
          </p:sp>
          <p:sp>
            <p:nvSpPr>
              <p:cNvPr id="167" name="Rectangle: Rounded Corners 166">
                <a:extLst>
                  <a:ext uri="{FF2B5EF4-FFF2-40B4-BE49-F238E27FC236}">
                    <a16:creationId xmlns:a16="http://schemas.microsoft.com/office/drawing/2014/main" id="{A3F53EEA-1F9E-427E-B919-76A95C23A4BD}"/>
                  </a:ext>
                </a:extLst>
              </p:cNvPr>
              <p:cNvSpPr/>
              <p:nvPr/>
            </p:nvSpPr>
            <p:spPr>
              <a:xfrm>
                <a:off x="19217247" y="1890344"/>
                <a:ext cx="21402457" cy="494203"/>
              </a:xfrm>
              <a:prstGeom prst="roundRect">
                <a:avLst/>
              </a:prstGeom>
              <a:solidFill>
                <a:srgbClr val="FFC000"/>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D5DCBC9B-995D-48B3-9C16-90879D37A89E}"/>
                  </a:ext>
                </a:extLst>
              </p:cNvPr>
              <p:cNvSpPr txBox="1"/>
              <p:nvPr/>
            </p:nvSpPr>
            <p:spPr>
              <a:xfrm>
                <a:off x="19260403" y="1926831"/>
                <a:ext cx="21395205" cy="446276"/>
              </a:xfrm>
              <a:prstGeom prst="rect">
                <a:avLst/>
              </a:prstGeom>
              <a:noFill/>
            </p:spPr>
            <p:txBody>
              <a:bodyPr wrap="square" rtlCol="0">
                <a:spAutoFit/>
              </a:bodyPr>
              <a:lstStyle/>
              <a:p>
                <a:pPr algn="ctr"/>
                <a:r>
                  <a:rPr lang="en-US" sz="2300" b="1" dirty="0">
                    <a:cs typeface="Times New Roman" panose="02020603050405020304" pitchFamily="18" charset="0"/>
                  </a:rPr>
                  <a:t>Metal Results</a:t>
                </a:r>
              </a:p>
            </p:txBody>
          </p:sp>
          <p:graphicFrame>
            <p:nvGraphicFramePr>
              <p:cNvPr id="154" name="Chart 153">
                <a:extLst>
                  <a:ext uri="{FF2B5EF4-FFF2-40B4-BE49-F238E27FC236}">
                    <a16:creationId xmlns:a16="http://schemas.microsoft.com/office/drawing/2014/main" id="{047D59B9-E8E9-448C-A02E-670CDAE3C270}"/>
                  </a:ext>
                </a:extLst>
              </p:cNvPr>
              <p:cNvGraphicFramePr>
                <a:graphicFrameLocks/>
              </p:cNvGraphicFramePr>
              <p:nvPr>
                <p:extLst>
                  <p:ext uri="{D42A27DB-BD31-4B8C-83A1-F6EECF244321}">
                    <p14:modId xmlns:p14="http://schemas.microsoft.com/office/powerpoint/2010/main" val="3423850438"/>
                  </p:ext>
                </p:extLst>
              </p:nvPr>
            </p:nvGraphicFramePr>
            <p:xfrm>
              <a:off x="27791969" y="7531851"/>
              <a:ext cx="4421382" cy="257002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0" name="Chart 119">
                <a:extLst>
                  <a:ext uri="{FF2B5EF4-FFF2-40B4-BE49-F238E27FC236}">
                    <a16:creationId xmlns:a16="http://schemas.microsoft.com/office/drawing/2014/main" id="{7E837222-515E-40E0-A40D-9FF32A753C97}"/>
                  </a:ext>
                </a:extLst>
              </p:cNvPr>
              <p:cNvGraphicFramePr>
                <a:graphicFrameLocks/>
              </p:cNvGraphicFramePr>
              <p:nvPr>
                <p:extLst>
                  <p:ext uri="{D42A27DB-BD31-4B8C-83A1-F6EECF244321}">
                    <p14:modId xmlns:p14="http://schemas.microsoft.com/office/powerpoint/2010/main" val="313760437"/>
                  </p:ext>
                </p:extLst>
              </p:nvPr>
            </p:nvGraphicFramePr>
            <p:xfrm>
              <a:off x="18990659" y="2451200"/>
              <a:ext cx="4566139" cy="274100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1" name="Chart 120">
                <a:extLst>
                  <a:ext uri="{FF2B5EF4-FFF2-40B4-BE49-F238E27FC236}">
                    <a16:creationId xmlns:a16="http://schemas.microsoft.com/office/drawing/2014/main" id="{BA27814A-C5C0-40DD-87F5-41FD5B37DD7B}"/>
                  </a:ext>
                </a:extLst>
              </p:cNvPr>
              <p:cNvGraphicFramePr>
                <a:graphicFrameLocks/>
              </p:cNvGraphicFramePr>
              <p:nvPr>
                <p:extLst>
                  <p:ext uri="{D42A27DB-BD31-4B8C-83A1-F6EECF244321}">
                    <p14:modId xmlns:p14="http://schemas.microsoft.com/office/powerpoint/2010/main" val="2563454659"/>
                  </p:ext>
                </p:extLst>
              </p:nvPr>
            </p:nvGraphicFramePr>
            <p:xfrm>
              <a:off x="23423638" y="2476862"/>
              <a:ext cx="4569802" cy="274100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2" name="Chart 121">
                <a:extLst>
                  <a:ext uri="{FF2B5EF4-FFF2-40B4-BE49-F238E27FC236}">
                    <a16:creationId xmlns:a16="http://schemas.microsoft.com/office/drawing/2014/main" id="{E8D878CD-6C85-4249-8990-62631F533CAC}"/>
                  </a:ext>
                </a:extLst>
              </p:cNvPr>
              <p:cNvGraphicFramePr>
                <a:graphicFrameLocks/>
              </p:cNvGraphicFramePr>
              <p:nvPr>
                <p:extLst>
                  <p:ext uri="{D42A27DB-BD31-4B8C-83A1-F6EECF244321}">
                    <p14:modId xmlns:p14="http://schemas.microsoft.com/office/powerpoint/2010/main" val="34588660"/>
                  </p:ext>
                </p:extLst>
              </p:nvPr>
            </p:nvGraphicFramePr>
            <p:xfrm>
              <a:off x="27757677" y="2456365"/>
              <a:ext cx="4567604" cy="274100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27" name="Chart 126">
                <a:extLst>
                  <a:ext uri="{FF2B5EF4-FFF2-40B4-BE49-F238E27FC236}">
                    <a16:creationId xmlns:a16="http://schemas.microsoft.com/office/drawing/2014/main" id="{158AFCC1-DA7C-4A70-81B0-85E90756F6A5}"/>
                  </a:ext>
                </a:extLst>
              </p:cNvPr>
              <p:cNvGraphicFramePr>
                <a:graphicFrameLocks/>
              </p:cNvGraphicFramePr>
              <p:nvPr>
                <p:extLst>
                  <p:ext uri="{D42A27DB-BD31-4B8C-83A1-F6EECF244321}">
                    <p14:modId xmlns:p14="http://schemas.microsoft.com/office/powerpoint/2010/main" val="796879183"/>
                  </p:ext>
                </p:extLst>
              </p:nvPr>
            </p:nvGraphicFramePr>
            <p:xfrm>
              <a:off x="32097838" y="2470908"/>
              <a:ext cx="4569802" cy="274100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28" name="Chart 127">
                <a:extLst>
                  <a:ext uri="{FF2B5EF4-FFF2-40B4-BE49-F238E27FC236}">
                    <a16:creationId xmlns:a16="http://schemas.microsoft.com/office/drawing/2014/main" id="{A27FE2E5-129F-406B-B4E4-013E6615D978}"/>
                  </a:ext>
                </a:extLst>
              </p:cNvPr>
              <p:cNvGraphicFramePr>
                <a:graphicFrameLocks/>
              </p:cNvGraphicFramePr>
              <p:nvPr>
                <p:extLst>
                  <p:ext uri="{D42A27DB-BD31-4B8C-83A1-F6EECF244321}">
                    <p14:modId xmlns:p14="http://schemas.microsoft.com/office/powerpoint/2010/main" val="3905094237"/>
                  </p:ext>
                </p:extLst>
              </p:nvPr>
            </p:nvGraphicFramePr>
            <p:xfrm>
              <a:off x="36412958" y="2468917"/>
              <a:ext cx="4569802" cy="274100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30" name="Chart 129">
                <a:extLst>
                  <a:ext uri="{FF2B5EF4-FFF2-40B4-BE49-F238E27FC236}">
                    <a16:creationId xmlns:a16="http://schemas.microsoft.com/office/drawing/2014/main" id="{2C7688B3-5C1B-4F92-9C57-BBE1D3ECE88F}"/>
                  </a:ext>
                </a:extLst>
              </p:cNvPr>
              <p:cNvGraphicFramePr>
                <a:graphicFrameLocks/>
              </p:cNvGraphicFramePr>
              <p:nvPr>
                <p:extLst>
                  <p:ext uri="{D42A27DB-BD31-4B8C-83A1-F6EECF244321}">
                    <p14:modId xmlns:p14="http://schemas.microsoft.com/office/powerpoint/2010/main" val="281943132"/>
                  </p:ext>
                </p:extLst>
              </p:nvPr>
            </p:nvGraphicFramePr>
            <p:xfrm>
              <a:off x="18985819" y="5314906"/>
              <a:ext cx="4566139" cy="248095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40" name="Chart 139">
                <a:extLst>
                  <a:ext uri="{FF2B5EF4-FFF2-40B4-BE49-F238E27FC236}">
                    <a16:creationId xmlns:a16="http://schemas.microsoft.com/office/drawing/2014/main" id="{965278B8-A599-482B-95F9-877093E9285D}"/>
                  </a:ext>
                </a:extLst>
              </p:cNvPr>
              <p:cNvGraphicFramePr>
                <a:graphicFrameLocks/>
              </p:cNvGraphicFramePr>
              <p:nvPr>
                <p:extLst>
                  <p:ext uri="{D42A27DB-BD31-4B8C-83A1-F6EECF244321}">
                    <p14:modId xmlns:p14="http://schemas.microsoft.com/office/powerpoint/2010/main" val="805693701"/>
                  </p:ext>
                </p:extLst>
              </p:nvPr>
            </p:nvGraphicFramePr>
            <p:xfrm>
              <a:off x="23362406" y="5292585"/>
              <a:ext cx="4566139" cy="248565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43" name="Chart 142">
                <a:extLst>
                  <a:ext uri="{FF2B5EF4-FFF2-40B4-BE49-F238E27FC236}">
                    <a16:creationId xmlns:a16="http://schemas.microsoft.com/office/drawing/2014/main" id="{68075798-1ED1-4617-8A20-56BDAAD9681B}"/>
                  </a:ext>
                </a:extLst>
              </p:cNvPr>
              <p:cNvGraphicFramePr>
                <a:graphicFrameLocks/>
              </p:cNvGraphicFramePr>
              <p:nvPr>
                <p:extLst>
                  <p:ext uri="{D42A27DB-BD31-4B8C-83A1-F6EECF244321}">
                    <p14:modId xmlns:p14="http://schemas.microsoft.com/office/powerpoint/2010/main" val="3332479673"/>
                  </p:ext>
                </p:extLst>
              </p:nvPr>
            </p:nvGraphicFramePr>
            <p:xfrm>
              <a:off x="27757677" y="5303204"/>
              <a:ext cx="4566139" cy="2453917"/>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44" name="Chart 143">
                <a:extLst>
                  <a:ext uri="{FF2B5EF4-FFF2-40B4-BE49-F238E27FC236}">
                    <a16:creationId xmlns:a16="http://schemas.microsoft.com/office/drawing/2014/main" id="{FA704741-8947-4AA2-90B8-2D5F5F6A71AD}"/>
                  </a:ext>
                </a:extLst>
              </p:cNvPr>
              <p:cNvGraphicFramePr>
                <a:graphicFrameLocks/>
              </p:cNvGraphicFramePr>
              <p:nvPr>
                <p:extLst>
                  <p:ext uri="{D42A27DB-BD31-4B8C-83A1-F6EECF244321}">
                    <p14:modId xmlns:p14="http://schemas.microsoft.com/office/powerpoint/2010/main" val="4258370830"/>
                  </p:ext>
                </p:extLst>
              </p:nvPr>
            </p:nvGraphicFramePr>
            <p:xfrm>
              <a:off x="32090544" y="5276500"/>
              <a:ext cx="4566139" cy="2488044"/>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55" name="Chart 154">
                <a:extLst>
                  <a:ext uri="{FF2B5EF4-FFF2-40B4-BE49-F238E27FC236}">
                    <a16:creationId xmlns:a16="http://schemas.microsoft.com/office/drawing/2014/main" id="{DF90AAF0-3D2E-482E-A50D-FC172F53544B}"/>
                  </a:ext>
                </a:extLst>
              </p:cNvPr>
              <p:cNvGraphicFramePr>
                <a:graphicFrameLocks/>
              </p:cNvGraphicFramePr>
              <p:nvPr>
                <p:extLst>
                  <p:ext uri="{D42A27DB-BD31-4B8C-83A1-F6EECF244321}">
                    <p14:modId xmlns:p14="http://schemas.microsoft.com/office/powerpoint/2010/main" val="200716421"/>
                  </p:ext>
                </p:extLst>
              </p:nvPr>
            </p:nvGraphicFramePr>
            <p:xfrm>
              <a:off x="36421068" y="5295548"/>
              <a:ext cx="4566139" cy="2461574"/>
            </p:xfrm>
            <a:graphic>
              <a:graphicData uri="http://schemas.openxmlformats.org/drawingml/2006/chart">
                <c:chart xmlns:c="http://schemas.openxmlformats.org/drawingml/2006/chart" xmlns:r="http://schemas.openxmlformats.org/officeDocument/2006/relationships" r:id="rId17"/>
              </a:graphicData>
            </a:graphic>
          </p:graphicFrame>
          <p:sp>
            <p:nvSpPr>
              <p:cNvPr id="3" name="TextBox 2">
                <a:extLst>
                  <a:ext uri="{FF2B5EF4-FFF2-40B4-BE49-F238E27FC236}">
                    <a16:creationId xmlns:a16="http://schemas.microsoft.com/office/drawing/2014/main" id="{676AF3FD-266A-4B1C-ACC3-EC952ED4B99F}"/>
                  </a:ext>
                </a:extLst>
              </p:cNvPr>
              <p:cNvSpPr txBox="1"/>
              <p:nvPr/>
            </p:nvSpPr>
            <p:spPr>
              <a:xfrm>
                <a:off x="19871251" y="5086350"/>
                <a:ext cx="4039809" cy="276999"/>
              </a:xfrm>
              <a:prstGeom prst="rect">
                <a:avLst/>
              </a:prstGeom>
              <a:noFill/>
            </p:spPr>
            <p:txBody>
              <a:bodyPr wrap="square" rtlCol="0">
                <a:spAutoFit/>
              </a:bodyPr>
              <a:lstStyle/>
              <a:p>
                <a:r>
                  <a:rPr lang="en-US" sz="1200" dirty="0">
                    <a:solidFill>
                      <a:srgbClr val="FF0000"/>
                    </a:solidFill>
                  </a:rPr>
                  <a:t>EPA proposed drinking water standard = 300 ppb</a:t>
                </a:r>
              </a:p>
            </p:txBody>
          </p:sp>
          <p:sp>
            <p:nvSpPr>
              <p:cNvPr id="4" name="TextBox 3">
                <a:extLst>
                  <a:ext uri="{FF2B5EF4-FFF2-40B4-BE49-F238E27FC236}">
                    <a16:creationId xmlns:a16="http://schemas.microsoft.com/office/drawing/2014/main" id="{E890196F-A860-4D20-8A74-2C1D9871C206}"/>
                  </a:ext>
                </a:extLst>
              </p:cNvPr>
              <p:cNvSpPr txBox="1"/>
              <p:nvPr/>
            </p:nvSpPr>
            <p:spPr>
              <a:xfrm>
                <a:off x="24213402" y="5095269"/>
                <a:ext cx="3674256" cy="276999"/>
              </a:xfrm>
              <a:prstGeom prst="rect">
                <a:avLst/>
              </a:prstGeom>
              <a:noFill/>
            </p:spPr>
            <p:txBody>
              <a:bodyPr wrap="square" rtlCol="0">
                <a:spAutoFit/>
              </a:bodyPr>
              <a:lstStyle/>
              <a:p>
                <a:r>
                  <a:rPr lang="en-US" sz="1200" dirty="0">
                    <a:solidFill>
                      <a:srgbClr val="FF0000"/>
                    </a:solidFill>
                  </a:rPr>
                  <a:t>EPA Freshwater CCC for Aquatic Life = 1000 ppb Fe</a:t>
                </a:r>
              </a:p>
            </p:txBody>
          </p:sp>
          <p:sp>
            <p:nvSpPr>
              <p:cNvPr id="6" name="TextBox 5">
                <a:extLst>
                  <a:ext uri="{FF2B5EF4-FFF2-40B4-BE49-F238E27FC236}">
                    <a16:creationId xmlns:a16="http://schemas.microsoft.com/office/drawing/2014/main" id="{48F06B44-0F67-4A9B-8695-2DE0B1AE764F}"/>
                  </a:ext>
                </a:extLst>
              </p:cNvPr>
              <p:cNvSpPr txBox="1"/>
              <p:nvPr/>
            </p:nvSpPr>
            <p:spPr>
              <a:xfrm>
                <a:off x="28587105" y="5096089"/>
                <a:ext cx="3644502" cy="276999"/>
              </a:xfrm>
              <a:prstGeom prst="rect">
                <a:avLst/>
              </a:prstGeom>
              <a:noFill/>
            </p:spPr>
            <p:txBody>
              <a:bodyPr wrap="square" rtlCol="0">
                <a:spAutoFit/>
              </a:bodyPr>
              <a:lstStyle/>
              <a:p>
                <a:r>
                  <a:rPr lang="en-US" sz="1200" dirty="0">
                    <a:solidFill>
                      <a:srgbClr val="FF0000"/>
                    </a:solidFill>
                  </a:rPr>
                  <a:t>PA DEP proposed drinking water standard = 300 ppb</a:t>
                </a:r>
              </a:p>
            </p:txBody>
          </p:sp>
          <p:sp>
            <p:nvSpPr>
              <p:cNvPr id="13" name="TextBox 12">
                <a:extLst>
                  <a:ext uri="{FF2B5EF4-FFF2-40B4-BE49-F238E27FC236}">
                    <a16:creationId xmlns:a16="http://schemas.microsoft.com/office/drawing/2014/main" id="{538C13E3-D93E-4BB0-8114-7DD474018712}"/>
                  </a:ext>
                </a:extLst>
              </p:cNvPr>
              <p:cNvSpPr txBox="1"/>
              <p:nvPr/>
            </p:nvSpPr>
            <p:spPr>
              <a:xfrm>
                <a:off x="33159203" y="5094369"/>
                <a:ext cx="3756770" cy="276999"/>
              </a:xfrm>
              <a:prstGeom prst="rect">
                <a:avLst/>
              </a:prstGeom>
              <a:noFill/>
            </p:spPr>
            <p:txBody>
              <a:bodyPr wrap="square" rtlCol="0">
                <a:spAutoFit/>
              </a:bodyPr>
              <a:lstStyle/>
              <a:p>
                <a:r>
                  <a:rPr lang="en-US" sz="1200" dirty="0">
                    <a:solidFill>
                      <a:srgbClr val="FF0000"/>
                    </a:solidFill>
                  </a:rPr>
                  <a:t>EPA Freshwater CCC for Aquatic Life = 52 ppb Ni</a:t>
                </a:r>
              </a:p>
            </p:txBody>
          </p:sp>
          <p:sp>
            <p:nvSpPr>
              <p:cNvPr id="16" name="Rectangle 15">
                <a:extLst>
                  <a:ext uri="{FF2B5EF4-FFF2-40B4-BE49-F238E27FC236}">
                    <a16:creationId xmlns:a16="http://schemas.microsoft.com/office/drawing/2014/main" id="{1DF910BC-4CFA-446F-B500-23567AC6E343}"/>
                  </a:ext>
                </a:extLst>
              </p:cNvPr>
              <p:cNvSpPr/>
              <p:nvPr/>
            </p:nvSpPr>
            <p:spPr>
              <a:xfrm>
                <a:off x="24326658" y="4107469"/>
                <a:ext cx="3544275" cy="45719"/>
              </a:xfrm>
              <a:prstGeom prst="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C2F3287F-9AFE-4FDD-84E3-E0C5580EFE1C}"/>
                  </a:ext>
                </a:extLst>
              </p:cNvPr>
              <p:cNvSpPr/>
              <p:nvPr/>
            </p:nvSpPr>
            <p:spPr>
              <a:xfrm>
                <a:off x="24251752" y="6996169"/>
                <a:ext cx="3544275" cy="45719"/>
              </a:xfrm>
              <a:prstGeom prst="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3432FC22-9E39-4231-AE48-A30368F3314B}"/>
                  </a:ext>
                </a:extLst>
              </p:cNvPr>
              <p:cNvSpPr/>
              <p:nvPr/>
            </p:nvSpPr>
            <p:spPr>
              <a:xfrm>
                <a:off x="28599623" y="6926849"/>
                <a:ext cx="3567910" cy="45719"/>
              </a:xfrm>
              <a:prstGeom prst="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7A2B123E-562D-46A6-91C6-BE10AB55E37C}"/>
                  </a:ext>
                </a:extLst>
              </p:cNvPr>
              <p:cNvSpPr/>
              <p:nvPr/>
            </p:nvSpPr>
            <p:spPr>
              <a:xfrm>
                <a:off x="32862742" y="6558028"/>
                <a:ext cx="3623073" cy="53497"/>
              </a:xfrm>
              <a:prstGeom prst="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80BA878A-99A2-410D-B974-25063AF6386B}"/>
                  </a:ext>
                </a:extLst>
              </p:cNvPr>
              <p:cNvSpPr/>
              <p:nvPr/>
            </p:nvSpPr>
            <p:spPr>
              <a:xfrm>
                <a:off x="37200005" y="3275565"/>
                <a:ext cx="3618677" cy="45719"/>
              </a:xfrm>
              <a:prstGeom prst="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AEEDA57C-A92F-434D-9935-43BE053E93CB}"/>
                  </a:ext>
                </a:extLst>
              </p:cNvPr>
              <p:cNvSpPr/>
              <p:nvPr/>
            </p:nvSpPr>
            <p:spPr>
              <a:xfrm>
                <a:off x="37197082" y="6046732"/>
                <a:ext cx="3621600" cy="45719"/>
              </a:xfrm>
              <a:prstGeom prst="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AB3471A3-7B7F-4C41-9668-A8B16078A8DB}"/>
                  </a:ext>
                </a:extLst>
              </p:cNvPr>
              <p:cNvSpPr txBox="1"/>
              <p:nvPr/>
            </p:nvSpPr>
            <p:spPr>
              <a:xfrm>
                <a:off x="28228554" y="10061896"/>
                <a:ext cx="3938980" cy="276999"/>
              </a:xfrm>
              <a:prstGeom prst="rect">
                <a:avLst/>
              </a:prstGeom>
              <a:noFill/>
            </p:spPr>
            <p:txBody>
              <a:bodyPr wrap="square" rtlCol="0">
                <a:spAutoFit/>
              </a:bodyPr>
              <a:lstStyle/>
              <a:p>
                <a:r>
                  <a:rPr lang="en-US" sz="1200" b="1" dirty="0"/>
                  <a:t>Figure 3. Charts showing levels of metal concentrations</a:t>
                </a:r>
              </a:p>
            </p:txBody>
          </p:sp>
          <p:sp>
            <p:nvSpPr>
              <p:cNvPr id="149" name="Rectangle 148">
                <a:extLst>
                  <a:ext uri="{FF2B5EF4-FFF2-40B4-BE49-F238E27FC236}">
                    <a16:creationId xmlns:a16="http://schemas.microsoft.com/office/drawing/2014/main" id="{9DC6B69B-4789-4A80-8D09-CC3B484A03ED}"/>
                  </a:ext>
                </a:extLst>
              </p:cNvPr>
              <p:cNvSpPr/>
              <p:nvPr/>
            </p:nvSpPr>
            <p:spPr>
              <a:xfrm>
                <a:off x="28599623" y="4055661"/>
                <a:ext cx="3567910" cy="51808"/>
              </a:xfrm>
              <a:prstGeom prst="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800F22D5-906E-4FD6-81E6-D7BD8058CF87}"/>
                  </a:ext>
                </a:extLst>
              </p:cNvPr>
              <p:cNvSpPr/>
              <p:nvPr/>
            </p:nvSpPr>
            <p:spPr>
              <a:xfrm>
                <a:off x="32862742" y="3689781"/>
                <a:ext cx="3623073" cy="53497"/>
              </a:xfrm>
              <a:prstGeom prst="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3431A99A-60EB-4749-A733-E23D8FC2B9DD}"/>
                </a:ext>
              </a:extLst>
            </p:cNvPr>
            <p:cNvSpPr txBox="1"/>
            <p:nvPr/>
          </p:nvSpPr>
          <p:spPr>
            <a:xfrm>
              <a:off x="37405670" y="5086350"/>
              <a:ext cx="3725953" cy="276999"/>
            </a:xfrm>
            <a:prstGeom prst="rect">
              <a:avLst/>
            </a:prstGeom>
            <a:noFill/>
          </p:spPr>
          <p:txBody>
            <a:bodyPr wrap="square" rtlCol="0">
              <a:spAutoFit/>
            </a:bodyPr>
            <a:lstStyle/>
            <a:p>
              <a:r>
                <a:rPr lang="en-US" sz="1200" dirty="0">
                  <a:solidFill>
                    <a:srgbClr val="FF0000"/>
                  </a:solidFill>
                </a:rPr>
                <a:t>EPA Freshwater CCC for Aquatic Life = 120 ppb Zn</a:t>
              </a:r>
            </a:p>
          </p:txBody>
        </p:sp>
      </p:grpSp>
      <p:grpSp>
        <p:nvGrpSpPr>
          <p:cNvPr id="74" name="Group 73">
            <a:extLst>
              <a:ext uri="{FF2B5EF4-FFF2-40B4-BE49-F238E27FC236}">
                <a16:creationId xmlns:a16="http://schemas.microsoft.com/office/drawing/2014/main" id="{D4215088-9F8E-4F6F-B454-230D5EE93C35}"/>
              </a:ext>
            </a:extLst>
          </p:cNvPr>
          <p:cNvGrpSpPr/>
          <p:nvPr/>
        </p:nvGrpSpPr>
        <p:grpSpPr>
          <a:xfrm>
            <a:off x="354187" y="13441678"/>
            <a:ext cx="7727900" cy="5507419"/>
            <a:chOff x="117286" y="6006475"/>
            <a:chExt cx="7486673" cy="5507419"/>
          </a:xfrm>
        </p:grpSpPr>
        <p:sp>
          <p:nvSpPr>
            <p:cNvPr id="22" name="Rectangle 21">
              <a:extLst>
                <a:ext uri="{FF2B5EF4-FFF2-40B4-BE49-F238E27FC236}">
                  <a16:creationId xmlns:a16="http://schemas.microsoft.com/office/drawing/2014/main" id="{8AD875E7-3879-4830-82DD-EF7DCE404ABE}"/>
                </a:ext>
              </a:extLst>
            </p:cNvPr>
            <p:cNvSpPr/>
            <p:nvPr/>
          </p:nvSpPr>
          <p:spPr>
            <a:xfrm rot="16200000">
              <a:off x="1106913" y="5016848"/>
              <a:ext cx="5507419" cy="7486673"/>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Rounded Corners 88">
              <a:extLst>
                <a:ext uri="{FF2B5EF4-FFF2-40B4-BE49-F238E27FC236}">
                  <a16:creationId xmlns:a16="http://schemas.microsoft.com/office/drawing/2014/main" id="{5BA56BD6-C753-40E5-A386-49A88513C48F}"/>
                </a:ext>
              </a:extLst>
            </p:cNvPr>
            <p:cNvSpPr/>
            <p:nvPr/>
          </p:nvSpPr>
          <p:spPr>
            <a:xfrm>
              <a:off x="322433" y="6968330"/>
              <a:ext cx="7008529" cy="730156"/>
            </a:xfrm>
            <a:prstGeom prst="roundRect">
              <a:avLst/>
            </a:prstGeom>
            <a:solidFill>
              <a:srgbClr val="FFC000"/>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9D18F40D-DB1B-4A4E-B79D-86840EB5CB04}"/>
                </a:ext>
              </a:extLst>
            </p:cNvPr>
            <p:cNvSpPr txBox="1"/>
            <p:nvPr/>
          </p:nvSpPr>
          <p:spPr>
            <a:xfrm>
              <a:off x="317373" y="6959822"/>
              <a:ext cx="7006784" cy="738664"/>
            </a:xfrm>
            <a:prstGeom prst="rect">
              <a:avLst/>
            </a:prstGeom>
            <a:noFill/>
          </p:spPr>
          <p:txBody>
            <a:bodyPr wrap="square" rtlCol="0">
              <a:spAutoFit/>
            </a:bodyPr>
            <a:lstStyle/>
            <a:p>
              <a:pPr algn="ctr"/>
              <a:r>
                <a:rPr lang="en-US" sz="1400" dirty="0"/>
                <a:t>Dissolved oxygen, conductivity, pH, and temperature were measured in situ. Water samples were collected in acid-washed 4 L Nalgene bottles which were conditioned before every sample was taken.  Samples were stored on ice for transport to the lab.</a:t>
              </a:r>
            </a:p>
          </p:txBody>
        </p:sp>
        <p:sp>
          <p:nvSpPr>
            <p:cNvPr id="125" name="Arrow: Down 124">
              <a:extLst>
                <a:ext uri="{FF2B5EF4-FFF2-40B4-BE49-F238E27FC236}">
                  <a16:creationId xmlns:a16="http://schemas.microsoft.com/office/drawing/2014/main" id="{E27385A7-D836-4E08-AC64-FAE6276DBA34}"/>
                </a:ext>
              </a:extLst>
            </p:cNvPr>
            <p:cNvSpPr/>
            <p:nvPr/>
          </p:nvSpPr>
          <p:spPr>
            <a:xfrm>
              <a:off x="1856776" y="7769031"/>
              <a:ext cx="432887" cy="303491"/>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id="{42273888-AC26-490B-89C4-9A2F838A21F5}"/>
                </a:ext>
              </a:extLst>
            </p:cNvPr>
            <p:cNvSpPr/>
            <p:nvPr/>
          </p:nvSpPr>
          <p:spPr>
            <a:xfrm>
              <a:off x="285732" y="8130548"/>
              <a:ext cx="3545494" cy="1458090"/>
            </a:xfrm>
            <a:prstGeom prst="roundRect">
              <a:avLst/>
            </a:prstGeom>
            <a:solidFill>
              <a:srgbClr val="FFC000"/>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Rounded Corners 131">
              <a:extLst>
                <a:ext uri="{FF2B5EF4-FFF2-40B4-BE49-F238E27FC236}">
                  <a16:creationId xmlns:a16="http://schemas.microsoft.com/office/drawing/2014/main" id="{8F89C391-6E19-4A72-8829-36A64590F64D}"/>
                </a:ext>
              </a:extLst>
            </p:cNvPr>
            <p:cNvSpPr/>
            <p:nvPr/>
          </p:nvSpPr>
          <p:spPr>
            <a:xfrm>
              <a:off x="4286055" y="8130548"/>
              <a:ext cx="3167737" cy="2041279"/>
            </a:xfrm>
            <a:prstGeom prst="roundRect">
              <a:avLst/>
            </a:prstGeom>
            <a:solidFill>
              <a:srgbClr val="FFC000"/>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A99A9BF6-BCA9-4E2E-93D4-DED6656E734F}"/>
                </a:ext>
              </a:extLst>
            </p:cNvPr>
            <p:cNvSpPr/>
            <p:nvPr/>
          </p:nvSpPr>
          <p:spPr>
            <a:xfrm>
              <a:off x="285732" y="9958663"/>
              <a:ext cx="3602639" cy="1376921"/>
            </a:xfrm>
            <a:prstGeom prst="roundRect">
              <a:avLst/>
            </a:prstGeom>
            <a:solidFill>
              <a:srgbClr val="FFC000"/>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9D6163EA-21F6-4D1B-9DD7-908D4EC252E7}"/>
                </a:ext>
              </a:extLst>
            </p:cNvPr>
            <p:cNvSpPr txBox="1"/>
            <p:nvPr/>
          </p:nvSpPr>
          <p:spPr>
            <a:xfrm>
              <a:off x="293737" y="8202628"/>
              <a:ext cx="3528994" cy="1384995"/>
            </a:xfrm>
            <a:prstGeom prst="rect">
              <a:avLst/>
            </a:prstGeom>
            <a:noFill/>
          </p:spPr>
          <p:txBody>
            <a:bodyPr wrap="square" rtlCol="0">
              <a:spAutoFit/>
            </a:bodyPr>
            <a:lstStyle/>
            <a:p>
              <a:pPr algn="ctr"/>
              <a:r>
                <a:rPr lang="en-US" sz="1400" dirty="0"/>
                <a:t>Filtered samples were analyzed in triplicate using the Hach methods 8201 and 8202 for acidity and method 8203 for alkalinity.</a:t>
              </a:r>
            </a:p>
            <a:p>
              <a:pPr algn="ctr"/>
              <a:r>
                <a:rPr lang="en-US" sz="1400" dirty="0"/>
                <a:t>Filtered samples were then frozen for anion/cation analysis and acidified and stored at 4</a:t>
              </a:r>
              <a:r>
                <a:rPr lang="en-US" sz="1400" baseline="30000" dirty="0"/>
                <a:t>o</a:t>
              </a:r>
              <a:r>
                <a:rPr lang="en-US" sz="1400" dirty="0"/>
                <a:t>C for metals analysis.</a:t>
              </a:r>
            </a:p>
          </p:txBody>
        </p:sp>
        <p:sp>
          <p:nvSpPr>
            <p:cNvPr id="137" name="TextBox 136">
              <a:extLst>
                <a:ext uri="{FF2B5EF4-FFF2-40B4-BE49-F238E27FC236}">
                  <a16:creationId xmlns:a16="http://schemas.microsoft.com/office/drawing/2014/main" id="{801C8F1F-BE08-4953-AB65-D3CAF5DCB0C8}"/>
                </a:ext>
              </a:extLst>
            </p:cNvPr>
            <p:cNvSpPr txBox="1"/>
            <p:nvPr/>
          </p:nvSpPr>
          <p:spPr>
            <a:xfrm>
              <a:off x="283048" y="9932646"/>
              <a:ext cx="3573160" cy="1384995"/>
            </a:xfrm>
            <a:prstGeom prst="rect">
              <a:avLst/>
            </a:prstGeom>
            <a:noFill/>
          </p:spPr>
          <p:txBody>
            <a:bodyPr wrap="square" rtlCol="0">
              <a:spAutoFit/>
            </a:bodyPr>
            <a:lstStyle/>
            <a:p>
              <a:pPr algn="ctr"/>
              <a:r>
                <a:rPr lang="en-US" sz="1400" dirty="0"/>
                <a:t>Filtered samples were thawed and analyzed in triplicate for anions using a </a:t>
              </a:r>
              <a:r>
                <a:rPr lang="en-US" sz="1400" dirty="0" err="1"/>
                <a:t>Dionex</a:t>
              </a:r>
              <a:r>
                <a:rPr lang="en-US" sz="1400" dirty="0"/>
                <a:t> ICS 2000 ion chromatograph. </a:t>
              </a:r>
            </a:p>
            <a:p>
              <a:pPr algn="ctr"/>
              <a:r>
                <a:rPr lang="en-US" sz="1400" dirty="0"/>
                <a:t>Filtered samples were analyzed in triplicate for Al, As, Ba, Cd, Cr, Cu, Fe, Mn, Pb, and Zn using a Leeman Profile ICP-OES.</a:t>
              </a:r>
            </a:p>
          </p:txBody>
        </p:sp>
        <p:sp>
          <p:nvSpPr>
            <p:cNvPr id="138" name="TextBox 137">
              <a:extLst>
                <a:ext uri="{FF2B5EF4-FFF2-40B4-BE49-F238E27FC236}">
                  <a16:creationId xmlns:a16="http://schemas.microsoft.com/office/drawing/2014/main" id="{1B098FB6-88B1-4D1C-B26F-3977AE1384BA}"/>
                </a:ext>
              </a:extLst>
            </p:cNvPr>
            <p:cNvSpPr txBox="1"/>
            <p:nvPr/>
          </p:nvSpPr>
          <p:spPr>
            <a:xfrm>
              <a:off x="4393337" y="8140502"/>
              <a:ext cx="2985688" cy="2031325"/>
            </a:xfrm>
            <a:prstGeom prst="rect">
              <a:avLst/>
            </a:prstGeom>
            <a:noFill/>
          </p:spPr>
          <p:txBody>
            <a:bodyPr wrap="square" rtlCol="0">
              <a:spAutoFit/>
            </a:bodyPr>
            <a:lstStyle/>
            <a:p>
              <a:pPr algn="ctr"/>
              <a:r>
                <a:rPr lang="en-US" sz="1400" dirty="0"/>
                <a:t>Turbidity was measured on non-filtered samples using a HACH 2100P turbidimeter.</a:t>
              </a:r>
            </a:p>
            <a:p>
              <a:pPr algn="ctr"/>
              <a:r>
                <a:rPr lang="en-US" sz="1400" dirty="0"/>
                <a:t> Non-filtered samples were stored at 4</a:t>
              </a:r>
              <a:r>
                <a:rPr lang="en-US" sz="1400" baseline="30000" dirty="0"/>
                <a:t>o</a:t>
              </a:r>
              <a:r>
                <a:rPr lang="en-US" sz="1400" dirty="0"/>
                <a:t>C until they could be analyzed for metals.  Samples were analyzed in triplicate for metals (Al, As, Ba, Cd, Cr, Cu, Fe, Mn, Pb, and Zn) using a Leeman Profile ICP-OES. </a:t>
              </a:r>
            </a:p>
          </p:txBody>
        </p:sp>
        <p:sp>
          <p:nvSpPr>
            <p:cNvPr id="163" name="Rectangle: Rounded Corners 162">
              <a:extLst>
                <a:ext uri="{FF2B5EF4-FFF2-40B4-BE49-F238E27FC236}">
                  <a16:creationId xmlns:a16="http://schemas.microsoft.com/office/drawing/2014/main" id="{F2CAE737-196A-497B-A464-A609CCC36272}"/>
                </a:ext>
              </a:extLst>
            </p:cNvPr>
            <p:cNvSpPr/>
            <p:nvPr/>
          </p:nvSpPr>
          <p:spPr>
            <a:xfrm>
              <a:off x="270767" y="6186755"/>
              <a:ext cx="7165714" cy="591238"/>
            </a:xfrm>
            <a:prstGeom prst="roundRect">
              <a:avLst/>
            </a:prstGeom>
            <a:solidFill>
              <a:srgbClr val="FFC000"/>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TextBox 158">
              <a:extLst>
                <a:ext uri="{FF2B5EF4-FFF2-40B4-BE49-F238E27FC236}">
                  <a16:creationId xmlns:a16="http://schemas.microsoft.com/office/drawing/2014/main" id="{634F991C-DE05-4CE9-91F0-1705897B47EE}"/>
                </a:ext>
              </a:extLst>
            </p:cNvPr>
            <p:cNvSpPr txBox="1"/>
            <p:nvPr/>
          </p:nvSpPr>
          <p:spPr>
            <a:xfrm>
              <a:off x="624752" y="6253365"/>
              <a:ext cx="6570717" cy="446276"/>
            </a:xfrm>
            <a:prstGeom prst="rect">
              <a:avLst/>
            </a:prstGeom>
            <a:noFill/>
          </p:spPr>
          <p:txBody>
            <a:bodyPr wrap="square" rtlCol="0">
              <a:spAutoFit/>
            </a:bodyPr>
            <a:lstStyle/>
            <a:p>
              <a:pPr algn="ctr"/>
              <a:r>
                <a:rPr lang="en-US" sz="2300" b="1" dirty="0">
                  <a:cs typeface="Times New Roman" panose="02020603050405020304" pitchFamily="18" charset="0"/>
                </a:rPr>
                <a:t>Methods</a:t>
              </a:r>
            </a:p>
          </p:txBody>
        </p:sp>
        <p:sp>
          <p:nvSpPr>
            <p:cNvPr id="147" name="Arrow: Down 146">
              <a:extLst>
                <a:ext uri="{FF2B5EF4-FFF2-40B4-BE49-F238E27FC236}">
                  <a16:creationId xmlns:a16="http://schemas.microsoft.com/office/drawing/2014/main" id="{697FC54D-F74F-47EF-A270-D88A394D7402}"/>
                </a:ext>
              </a:extLst>
            </p:cNvPr>
            <p:cNvSpPr/>
            <p:nvPr/>
          </p:nvSpPr>
          <p:spPr>
            <a:xfrm>
              <a:off x="5677626" y="7769031"/>
              <a:ext cx="432887" cy="303491"/>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A18FEC0D-82BB-488A-BFD7-9F564774EAA0}"/>
              </a:ext>
            </a:extLst>
          </p:cNvPr>
          <p:cNvGrpSpPr/>
          <p:nvPr/>
        </p:nvGrpSpPr>
        <p:grpSpPr>
          <a:xfrm>
            <a:off x="8242616" y="10642992"/>
            <a:ext cx="9372303" cy="8308470"/>
            <a:chOff x="9431034" y="1687463"/>
            <a:chExt cx="9372303" cy="8289903"/>
          </a:xfrm>
        </p:grpSpPr>
        <p:sp>
          <p:nvSpPr>
            <p:cNvPr id="18" name="Rectangle 17">
              <a:extLst>
                <a:ext uri="{FF2B5EF4-FFF2-40B4-BE49-F238E27FC236}">
                  <a16:creationId xmlns:a16="http://schemas.microsoft.com/office/drawing/2014/main" id="{68681112-D52C-47D0-B69E-004BB8EE12B5}"/>
                </a:ext>
              </a:extLst>
            </p:cNvPr>
            <p:cNvSpPr/>
            <p:nvPr/>
          </p:nvSpPr>
          <p:spPr>
            <a:xfrm>
              <a:off x="9439273" y="1687463"/>
              <a:ext cx="9364064" cy="8289903"/>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6" name="Chart 95">
              <a:extLst>
                <a:ext uri="{FF2B5EF4-FFF2-40B4-BE49-F238E27FC236}">
                  <a16:creationId xmlns:a16="http://schemas.microsoft.com/office/drawing/2014/main" id="{F26A81CF-13BE-4F48-9EC7-C9034E022D98}"/>
                </a:ext>
              </a:extLst>
            </p:cNvPr>
            <p:cNvGraphicFramePr>
              <a:graphicFrameLocks/>
            </p:cNvGraphicFramePr>
            <p:nvPr>
              <p:extLst>
                <p:ext uri="{D42A27DB-BD31-4B8C-83A1-F6EECF244321}">
                  <p14:modId xmlns:p14="http://schemas.microsoft.com/office/powerpoint/2010/main" val="1289199202"/>
                </p:ext>
              </p:extLst>
            </p:nvPr>
          </p:nvGraphicFramePr>
          <p:xfrm>
            <a:off x="14090432" y="2571973"/>
            <a:ext cx="4351726" cy="2173469"/>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97" name="Chart 96">
              <a:extLst>
                <a:ext uri="{FF2B5EF4-FFF2-40B4-BE49-F238E27FC236}">
                  <a16:creationId xmlns:a16="http://schemas.microsoft.com/office/drawing/2014/main" id="{BE6C11EA-CF77-4F88-A2FA-359210242EDB}"/>
                </a:ext>
              </a:extLst>
            </p:cNvPr>
            <p:cNvGraphicFramePr>
              <a:graphicFrameLocks/>
            </p:cNvGraphicFramePr>
            <p:nvPr>
              <p:extLst>
                <p:ext uri="{D42A27DB-BD31-4B8C-83A1-F6EECF244321}">
                  <p14:modId xmlns:p14="http://schemas.microsoft.com/office/powerpoint/2010/main" val="1285793826"/>
                </p:ext>
              </p:extLst>
            </p:nvPr>
          </p:nvGraphicFramePr>
          <p:xfrm>
            <a:off x="14163895" y="4918565"/>
            <a:ext cx="4257710" cy="2217292"/>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98" name="Chart 97">
              <a:extLst>
                <a:ext uri="{FF2B5EF4-FFF2-40B4-BE49-F238E27FC236}">
                  <a16:creationId xmlns:a16="http://schemas.microsoft.com/office/drawing/2014/main" id="{AAE5331B-5197-4837-8A8A-F0C0638753E9}"/>
                </a:ext>
              </a:extLst>
            </p:cNvPr>
            <p:cNvGraphicFramePr>
              <a:graphicFrameLocks/>
            </p:cNvGraphicFramePr>
            <p:nvPr>
              <p:extLst>
                <p:ext uri="{D42A27DB-BD31-4B8C-83A1-F6EECF244321}">
                  <p14:modId xmlns:p14="http://schemas.microsoft.com/office/powerpoint/2010/main" val="3647468770"/>
                </p:ext>
              </p:extLst>
            </p:nvPr>
          </p:nvGraphicFramePr>
          <p:xfrm>
            <a:off x="14264938" y="7512872"/>
            <a:ext cx="4257710" cy="2165075"/>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99" name="Chart 98">
              <a:extLst>
                <a:ext uri="{FF2B5EF4-FFF2-40B4-BE49-F238E27FC236}">
                  <a16:creationId xmlns:a16="http://schemas.microsoft.com/office/drawing/2014/main" id="{1E83CF9E-37F9-40C1-BDC2-471D67AC5150}"/>
                </a:ext>
              </a:extLst>
            </p:cNvPr>
            <p:cNvGraphicFramePr>
              <a:graphicFrameLocks/>
            </p:cNvGraphicFramePr>
            <p:nvPr>
              <p:extLst>
                <p:ext uri="{D42A27DB-BD31-4B8C-83A1-F6EECF244321}">
                  <p14:modId xmlns:p14="http://schemas.microsoft.com/office/powerpoint/2010/main" val="2135685130"/>
                </p:ext>
              </p:extLst>
            </p:nvPr>
          </p:nvGraphicFramePr>
          <p:xfrm>
            <a:off x="9899280" y="2548429"/>
            <a:ext cx="4306897" cy="2282704"/>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100" name="Chart 99">
              <a:extLst>
                <a:ext uri="{FF2B5EF4-FFF2-40B4-BE49-F238E27FC236}">
                  <a16:creationId xmlns:a16="http://schemas.microsoft.com/office/drawing/2014/main" id="{264F222B-1032-464A-938C-5F110AAD26B3}"/>
                </a:ext>
              </a:extLst>
            </p:cNvPr>
            <p:cNvGraphicFramePr>
              <a:graphicFrameLocks/>
            </p:cNvGraphicFramePr>
            <p:nvPr>
              <p:extLst>
                <p:ext uri="{D42A27DB-BD31-4B8C-83A1-F6EECF244321}">
                  <p14:modId xmlns:p14="http://schemas.microsoft.com/office/powerpoint/2010/main" val="1269763636"/>
                </p:ext>
              </p:extLst>
            </p:nvPr>
          </p:nvGraphicFramePr>
          <p:xfrm>
            <a:off x="9897422" y="4927914"/>
            <a:ext cx="4292490" cy="2207944"/>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101" name="Chart 100">
              <a:extLst>
                <a:ext uri="{FF2B5EF4-FFF2-40B4-BE49-F238E27FC236}">
                  <a16:creationId xmlns:a16="http://schemas.microsoft.com/office/drawing/2014/main" id="{00E4A51A-7470-437F-9401-2598CD4FC5FF}"/>
                </a:ext>
              </a:extLst>
            </p:cNvPr>
            <p:cNvGraphicFramePr>
              <a:graphicFrameLocks/>
            </p:cNvGraphicFramePr>
            <p:nvPr>
              <p:extLst>
                <p:ext uri="{D42A27DB-BD31-4B8C-83A1-F6EECF244321}">
                  <p14:modId xmlns:p14="http://schemas.microsoft.com/office/powerpoint/2010/main" val="4120946578"/>
                </p:ext>
              </p:extLst>
            </p:nvPr>
          </p:nvGraphicFramePr>
          <p:xfrm>
            <a:off x="9900637" y="7512875"/>
            <a:ext cx="4306897" cy="2053422"/>
          </p:xfrm>
          <a:graphic>
            <a:graphicData uri="http://schemas.openxmlformats.org/drawingml/2006/chart">
              <c:chart xmlns:c="http://schemas.openxmlformats.org/drawingml/2006/chart" xmlns:r="http://schemas.openxmlformats.org/officeDocument/2006/relationships" r:id="rId23"/>
            </a:graphicData>
          </a:graphic>
        </p:graphicFrame>
        <p:sp>
          <p:nvSpPr>
            <p:cNvPr id="166" name="Rectangle: Rounded Corners 165">
              <a:extLst>
                <a:ext uri="{FF2B5EF4-FFF2-40B4-BE49-F238E27FC236}">
                  <a16:creationId xmlns:a16="http://schemas.microsoft.com/office/drawing/2014/main" id="{CFA34BFA-4569-4857-9E7F-47F544E1F914}"/>
                </a:ext>
              </a:extLst>
            </p:cNvPr>
            <p:cNvSpPr/>
            <p:nvPr/>
          </p:nvSpPr>
          <p:spPr>
            <a:xfrm>
              <a:off x="9774052" y="1874302"/>
              <a:ext cx="8683461" cy="574776"/>
            </a:xfrm>
            <a:prstGeom prst="roundRect">
              <a:avLst/>
            </a:prstGeom>
            <a:solidFill>
              <a:srgbClr val="FFC000"/>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TextBox 155">
              <a:extLst>
                <a:ext uri="{FF2B5EF4-FFF2-40B4-BE49-F238E27FC236}">
                  <a16:creationId xmlns:a16="http://schemas.microsoft.com/office/drawing/2014/main" id="{A389CB92-E1D3-44FD-9E3D-1FCB38732D81}"/>
                </a:ext>
              </a:extLst>
            </p:cNvPr>
            <p:cNvSpPr txBox="1"/>
            <p:nvPr/>
          </p:nvSpPr>
          <p:spPr>
            <a:xfrm>
              <a:off x="9828914" y="1931071"/>
              <a:ext cx="8476993" cy="445279"/>
            </a:xfrm>
            <a:prstGeom prst="rect">
              <a:avLst/>
            </a:prstGeom>
            <a:noFill/>
          </p:spPr>
          <p:txBody>
            <a:bodyPr wrap="square" rtlCol="0">
              <a:spAutoFit/>
            </a:bodyPr>
            <a:lstStyle/>
            <a:p>
              <a:pPr algn="ctr"/>
              <a:r>
                <a:rPr lang="en-US" sz="2300" b="1" i="1" dirty="0">
                  <a:cs typeface="Times New Roman" panose="02020603050405020304" pitchFamily="18" charset="0"/>
                </a:rPr>
                <a:t>In Situ </a:t>
              </a:r>
              <a:r>
                <a:rPr lang="en-US" sz="2300" b="1" dirty="0">
                  <a:cs typeface="Times New Roman" panose="02020603050405020304" pitchFamily="18" charset="0"/>
                </a:rPr>
                <a:t>Results</a:t>
              </a:r>
            </a:p>
          </p:txBody>
        </p:sp>
        <p:sp>
          <p:nvSpPr>
            <p:cNvPr id="49" name="TextBox 48">
              <a:extLst>
                <a:ext uri="{FF2B5EF4-FFF2-40B4-BE49-F238E27FC236}">
                  <a16:creationId xmlns:a16="http://schemas.microsoft.com/office/drawing/2014/main" id="{AEF965BD-1D11-4465-AD4B-2B101B2CFD4C}"/>
                </a:ext>
              </a:extLst>
            </p:cNvPr>
            <p:cNvSpPr txBox="1"/>
            <p:nvPr/>
          </p:nvSpPr>
          <p:spPr>
            <a:xfrm>
              <a:off x="9431034" y="9675141"/>
              <a:ext cx="5337560" cy="276999"/>
            </a:xfrm>
            <a:prstGeom prst="rect">
              <a:avLst/>
            </a:prstGeom>
            <a:noFill/>
          </p:spPr>
          <p:txBody>
            <a:bodyPr wrap="square" rtlCol="0">
              <a:spAutoFit/>
            </a:bodyPr>
            <a:lstStyle/>
            <a:p>
              <a:r>
                <a:rPr lang="en-US" sz="1200" b="1" i="1" dirty="0"/>
                <a:t>Figure 1. Data charts displaying In Situ data results</a:t>
              </a:r>
            </a:p>
          </p:txBody>
        </p:sp>
      </p:grpSp>
      <p:grpSp>
        <p:nvGrpSpPr>
          <p:cNvPr id="68" name="Group 67">
            <a:extLst>
              <a:ext uri="{FF2B5EF4-FFF2-40B4-BE49-F238E27FC236}">
                <a16:creationId xmlns:a16="http://schemas.microsoft.com/office/drawing/2014/main" id="{62D197BC-1693-4E2B-BA49-69724B68D2B2}"/>
              </a:ext>
            </a:extLst>
          </p:cNvPr>
          <p:cNvGrpSpPr/>
          <p:nvPr/>
        </p:nvGrpSpPr>
        <p:grpSpPr>
          <a:xfrm>
            <a:off x="17798460" y="10642491"/>
            <a:ext cx="7868131" cy="8308470"/>
            <a:chOff x="33052945" y="10704194"/>
            <a:chExt cx="7868131" cy="8345807"/>
          </a:xfrm>
        </p:grpSpPr>
        <p:sp>
          <p:nvSpPr>
            <p:cNvPr id="28" name="Rectangle 27">
              <a:extLst>
                <a:ext uri="{FF2B5EF4-FFF2-40B4-BE49-F238E27FC236}">
                  <a16:creationId xmlns:a16="http://schemas.microsoft.com/office/drawing/2014/main" id="{C96C6403-D1E6-4555-B107-3C1651E6A26B}"/>
                </a:ext>
              </a:extLst>
            </p:cNvPr>
            <p:cNvSpPr/>
            <p:nvPr/>
          </p:nvSpPr>
          <p:spPr>
            <a:xfrm>
              <a:off x="33052945" y="10704194"/>
              <a:ext cx="7868131" cy="8345807"/>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9B68638-BF71-4B11-BA44-209167579F2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5400000">
              <a:off x="31730134" y="14059951"/>
              <a:ext cx="6005381" cy="2919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5E946B0E-26D0-4C24-8988-6F544E69D76E}"/>
                </a:ext>
              </a:extLst>
            </p:cNvPr>
            <p:cNvSpPr txBox="1"/>
            <p:nvPr/>
          </p:nvSpPr>
          <p:spPr>
            <a:xfrm>
              <a:off x="33128195" y="12018425"/>
              <a:ext cx="3111506" cy="420115"/>
            </a:xfrm>
            <a:prstGeom prst="rect">
              <a:avLst/>
            </a:prstGeom>
            <a:noFill/>
          </p:spPr>
          <p:txBody>
            <a:bodyPr wrap="square" rtlCol="0">
              <a:spAutoFit/>
            </a:bodyPr>
            <a:lstStyle/>
            <a:p>
              <a:pPr algn="ctr"/>
              <a:r>
                <a:rPr lang="en-US" sz="2130" b="1" dirty="0">
                  <a:cs typeface="Times New Roman" panose="02020603050405020304" pitchFamily="18" charset="0"/>
                </a:rPr>
                <a:t>Location 5</a:t>
              </a:r>
            </a:p>
          </p:txBody>
        </p:sp>
        <p:cxnSp>
          <p:nvCxnSpPr>
            <p:cNvPr id="15" name="Straight Arrow Connector 14">
              <a:extLst>
                <a:ext uri="{FF2B5EF4-FFF2-40B4-BE49-F238E27FC236}">
                  <a16:creationId xmlns:a16="http://schemas.microsoft.com/office/drawing/2014/main" id="{868C5DC0-495D-47D3-B1B7-19DFE8124414}"/>
                </a:ext>
              </a:extLst>
            </p:cNvPr>
            <p:cNvCxnSpPr>
              <a:cxnSpLocks/>
            </p:cNvCxnSpPr>
            <p:nvPr/>
          </p:nvCxnSpPr>
          <p:spPr>
            <a:xfrm flipH="1">
              <a:off x="34382739" y="14685472"/>
              <a:ext cx="1729566" cy="43434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64618F7-AE56-4279-8FE2-F399B3A4C164}"/>
                </a:ext>
              </a:extLst>
            </p:cNvPr>
            <p:cNvCxnSpPr>
              <a:cxnSpLocks/>
            </p:cNvCxnSpPr>
            <p:nvPr/>
          </p:nvCxnSpPr>
          <p:spPr>
            <a:xfrm flipH="1">
              <a:off x="34412051" y="15421477"/>
              <a:ext cx="1729566" cy="43434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E64C2EE-4E09-46F8-91F2-A47455018C5D}"/>
                </a:ext>
              </a:extLst>
            </p:cNvPr>
            <p:cNvCxnSpPr>
              <a:cxnSpLocks/>
            </p:cNvCxnSpPr>
            <p:nvPr/>
          </p:nvCxnSpPr>
          <p:spPr>
            <a:xfrm flipH="1">
              <a:off x="33691461" y="16470946"/>
              <a:ext cx="2499261" cy="61390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1EB32B84-7BB0-4833-A900-8AC952F3A574}"/>
                </a:ext>
              </a:extLst>
            </p:cNvPr>
            <p:cNvSpPr/>
            <p:nvPr/>
          </p:nvSpPr>
          <p:spPr>
            <a:xfrm>
              <a:off x="36190722" y="14452799"/>
              <a:ext cx="1296523" cy="523821"/>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937BA904-BAB7-4471-80EB-A39C52440684}"/>
                </a:ext>
              </a:extLst>
            </p:cNvPr>
            <p:cNvSpPr/>
            <p:nvPr/>
          </p:nvSpPr>
          <p:spPr>
            <a:xfrm>
              <a:off x="36194211" y="15248626"/>
              <a:ext cx="1293034" cy="523821"/>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C270158-9766-4CB6-9C1A-45929225858B}"/>
                </a:ext>
              </a:extLst>
            </p:cNvPr>
            <p:cNvSpPr/>
            <p:nvPr/>
          </p:nvSpPr>
          <p:spPr>
            <a:xfrm>
              <a:off x="36194211" y="16256720"/>
              <a:ext cx="1293034" cy="523821"/>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F2B7CD6-4BD8-4783-B9D6-D4C8CEF09DB3}"/>
                </a:ext>
              </a:extLst>
            </p:cNvPr>
            <p:cNvSpPr txBox="1"/>
            <p:nvPr/>
          </p:nvSpPr>
          <p:spPr>
            <a:xfrm>
              <a:off x="36441727" y="14529736"/>
              <a:ext cx="8996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Spot 1</a:t>
              </a:r>
            </a:p>
          </p:txBody>
        </p:sp>
        <p:sp>
          <p:nvSpPr>
            <p:cNvPr id="44" name="TextBox 43">
              <a:extLst>
                <a:ext uri="{FF2B5EF4-FFF2-40B4-BE49-F238E27FC236}">
                  <a16:creationId xmlns:a16="http://schemas.microsoft.com/office/drawing/2014/main" id="{7C93B9C5-5026-4A0F-B5FB-E03BCF87667A}"/>
                </a:ext>
              </a:extLst>
            </p:cNvPr>
            <p:cNvSpPr txBox="1"/>
            <p:nvPr/>
          </p:nvSpPr>
          <p:spPr>
            <a:xfrm>
              <a:off x="36432125" y="15325870"/>
              <a:ext cx="8996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Spot 2</a:t>
              </a:r>
            </a:p>
          </p:txBody>
        </p:sp>
        <p:sp>
          <p:nvSpPr>
            <p:cNvPr id="45" name="TextBox 44">
              <a:extLst>
                <a:ext uri="{FF2B5EF4-FFF2-40B4-BE49-F238E27FC236}">
                  <a16:creationId xmlns:a16="http://schemas.microsoft.com/office/drawing/2014/main" id="{D7D13687-FA7B-4DD8-BDEF-28E2FEF19FD8}"/>
                </a:ext>
              </a:extLst>
            </p:cNvPr>
            <p:cNvSpPr txBox="1"/>
            <p:nvPr/>
          </p:nvSpPr>
          <p:spPr>
            <a:xfrm>
              <a:off x="36432126" y="16333964"/>
              <a:ext cx="8996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Spot 3</a:t>
              </a:r>
            </a:p>
          </p:txBody>
        </p:sp>
        <p:sp>
          <p:nvSpPr>
            <p:cNvPr id="33" name="Rectangle: Rounded Corners 32">
              <a:extLst>
                <a:ext uri="{FF2B5EF4-FFF2-40B4-BE49-F238E27FC236}">
                  <a16:creationId xmlns:a16="http://schemas.microsoft.com/office/drawing/2014/main" id="{CA5D83C2-CDC4-452E-9F49-F486B8954FBF}"/>
                </a:ext>
              </a:extLst>
            </p:cNvPr>
            <p:cNvSpPr/>
            <p:nvPr/>
          </p:nvSpPr>
          <p:spPr>
            <a:xfrm>
              <a:off x="37614058" y="14400640"/>
              <a:ext cx="3206499" cy="442607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0A86077-EF78-411B-A8E0-7F531F8ECBE7}"/>
                </a:ext>
              </a:extLst>
            </p:cNvPr>
            <p:cNvSpPr txBox="1"/>
            <p:nvPr/>
          </p:nvSpPr>
          <p:spPr>
            <a:xfrm>
              <a:off x="37714014" y="14269858"/>
              <a:ext cx="3103772" cy="4544647"/>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          </a:t>
              </a:r>
            </a:p>
            <a:p>
              <a:endParaRPr lang="en-US" sz="1400" dirty="0"/>
            </a:p>
            <a:p>
              <a:r>
                <a:rPr lang="en-US" sz="1600" dirty="0">
                  <a:cs typeface="Times New Roman" panose="02020603050405020304" pitchFamily="18" charset="0"/>
                </a:rPr>
                <a:t>The pH at location 5 on Carbon Run was moderately higher (6.88), than pH at previous locations. Thinking that water from a nearby culvert might be contributing, we tested pH at Spot 1 (Fig. 6a). However, the pH of culvert water was lower than average (Fig. 6b). The question mark in the picture to the left indicates a noticeable whitish coating on the rocks at the bottom of the creek. This may be due to aluminum compounds that precipitated when Al-bearing culvert water mixed with higher pH water in Carbon Run.</a:t>
              </a:r>
            </a:p>
          </p:txBody>
        </p:sp>
        <p:sp>
          <p:nvSpPr>
            <p:cNvPr id="8" name="Action Button: Help 7">
              <a:hlinkClick r:id="" action="ppaction://noaction" highlightClick="1"/>
              <a:extLst>
                <a:ext uri="{FF2B5EF4-FFF2-40B4-BE49-F238E27FC236}">
                  <a16:creationId xmlns:a16="http://schemas.microsoft.com/office/drawing/2014/main" id="{A88DFB1D-531F-4EC7-8B78-C6DC3A1308AE}"/>
                </a:ext>
              </a:extLst>
            </p:cNvPr>
            <p:cNvSpPr/>
            <p:nvPr/>
          </p:nvSpPr>
          <p:spPr>
            <a:xfrm>
              <a:off x="35584511" y="16860336"/>
              <a:ext cx="374505" cy="323898"/>
            </a:xfrm>
            <a:prstGeom prst="actionButtonHel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 name="Chart 101">
              <a:extLst>
                <a:ext uri="{FF2B5EF4-FFF2-40B4-BE49-F238E27FC236}">
                  <a16:creationId xmlns:a16="http://schemas.microsoft.com/office/drawing/2014/main" id="{18CCDC71-D584-4FD2-9F2F-5DAD01D6C514}"/>
                </a:ext>
              </a:extLst>
            </p:cNvPr>
            <p:cNvGraphicFramePr>
              <a:graphicFrameLocks/>
            </p:cNvGraphicFramePr>
            <p:nvPr>
              <p:extLst>
                <p:ext uri="{D42A27DB-BD31-4B8C-83A1-F6EECF244321}">
                  <p14:modId xmlns:p14="http://schemas.microsoft.com/office/powerpoint/2010/main" val="2392752283"/>
                </p:ext>
              </p:extLst>
            </p:nvPr>
          </p:nvGraphicFramePr>
          <p:xfrm>
            <a:off x="36306015" y="11516953"/>
            <a:ext cx="4572000" cy="2743200"/>
          </p:xfrm>
          <a:graphic>
            <a:graphicData uri="http://schemas.openxmlformats.org/drawingml/2006/chart">
              <c:chart xmlns:c="http://schemas.openxmlformats.org/drawingml/2006/chart" xmlns:r="http://schemas.openxmlformats.org/officeDocument/2006/relationships" r:id="rId25"/>
            </a:graphicData>
          </a:graphic>
        </p:graphicFrame>
        <p:sp>
          <p:nvSpPr>
            <p:cNvPr id="169" name="Rectangle: Rounded Corners 168">
              <a:extLst>
                <a:ext uri="{FF2B5EF4-FFF2-40B4-BE49-F238E27FC236}">
                  <a16:creationId xmlns:a16="http://schemas.microsoft.com/office/drawing/2014/main" id="{635B0B10-4D9E-469E-B398-F5A40AF9B321}"/>
                </a:ext>
              </a:extLst>
            </p:cNvPr>
            <p:cNvSpPr/>
            <p:nvPr/>
          </p:nvSpPr>
          <p:spPr>
            <a:xfrm>
              <a:off x="33238897" y="10880581"/>
              <a:ext cx="7506772" cy="572893"/>
            </a:xfrm>
            <a:prstGeom prst="roundRect">
              <a:avLst/>
            </a:prstGeom>
            <a:solidFill>
              <a:srgbClr val="FFC000"/>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9" name="TextBox 1028">
              <a:extLst>
                <a:ext uri="{FF2B5EF4-FFF2-40B4-BE49-F238E27FC236}">
                  <a16:creationId xmlns:a16="http://schemas.microsoft.com/office/drawing/2014/main" id="{5CB1C705-41FE-4BCA-ADEA-F29A4000DA6C}"/>
                </a:ext>
              </a:extLst>
            </p:cNvPr>
            <p:cNvSpPr txBox="1"/>
            <p:nvPr/>
          </p:nvSpPr>
          <p:spPr>
            <a:xfrm>
              <a:off x="33273183" y="10933677"/>
              <a:ext cx="7382164" cy="446276"/>
            </a:xfrm>
            <a:prstGeom prst="rect">
              <a:avLst/>
            </a:prstGeom>
            <a:noFill/>
          </p:spPr>
          <p:txBody>
            <a:bodyPr wrap="square" rtlCol="0">
              <a:spAutoFit/>
            </a:bodyPr>
            <a:lstStyle/>
            <a:p>
              <a:pPr algn="ctr"/>
              <a:r>
                <a:rPr lang="en-US" sz="2300" b="1" dirty="0">
                  <a:cs typeface="Times New Roman" panose="02020603050405020304" pitchFamily="18" charset="0"/>
                </a:rPr>
                <a:t>Location 5 Results </a:t>
              </a:r>
            </a:p>
          </p:txBody>
        </p:sp>
        <p:sp>
          <p:nvSpPr>
            <p:cNvPr id="53" name="TextBox 52">
              <a:extLst>
                <a:ext uri="{FF2B5EF4-FFF2-40B4-BE49-F238E27FC236}">
                  <a16:creationId xmlns:a16="http://schemas.microsoft.com/office/drawing/2014/main" id="{1DBFD8AE-4D48-43D4-A035-16CD2AE511B0}"/>
                </a:ext>
              </a:extLst>
            </p:cNvPr>
            <p:cNvSpPr txBox="1"/>
            <p:nvPr/>
          </p:nvSpPr>
          <p:spPr>
            <a:xfrm>
              <a:off x="33156616" y="18642849"/>
              <a:ext cx="3994920" cy="276999"/>
            </a:xfrm>
            <a:prstGeom prst="rect">
              <a:avLst/>
            </a:prstGeom>
            <a:noFill/>
          </p:spPr>
          <p:txBody>
            <a:bodyPr wrap="square" rtlCol="0">
              <a:spAutoFit/>
            </a:bodyPr>
            <a:lstStyle/>
            <a:p>
              <a:r>
                <a:rPr lang="en-US" sz="1200" b="1" i="1" dirty="0"/>
                <a:t>Figure 6a. Mine drainage into location 5</a:t>
              </a:r>
            </a:p>
          </p:txBody>
        </p:sp>
        <p:sp>
          <p:nvSpPr>
            <p:cNvPr id="54" name="TextBox 53">
              <a:extLst>
                <a:ext uri="{FF2B5EF4-FFF2-40B4-BE49-F238E27FC236}">
                  <a16:creationId xmlns:a16="http://schemas.microsoft.com/office/drawing/2014/main" id="{4905FA64-1BCB-460D-9F2D-0615C895AB4D}"/>
                </a:ext>
              </a:extLst>
            </p:cNvPr>
            <p:cNvSpPr txBox="1"/>
            <p:nvPr/>
          </p:nvSpPr>
          <p:spPr>
            <a:xfrm>
              <a:off x="36496251" y="14069353"/>
              <a:ext cx="3716264" cy="276999"/>
            </a:xfrm>
            <a:prstGeom prst="rect">
              <a:avLst/>
            </a:prstGeom>
            <a:noFill/>
          </p:spPr>
          <p:txBody>
            <a:bodyPr wrap="square" rtlCol="0">
              <a:spAutoFit/>
            </a:bodyPr>
            <a:lstStyle/>
            <a:p>
              <a:r>
                <a:rPr lang="en-US" sz="1200" b="1" i="1" dirty="0"/>
                <a:t>Figure 6b. </a:t>
              </a:r>
              <a:r>
                <a:rPr lang="en-US" sz="1200" b="1" i="1"/>
                <a:t>Changing pH </a:t>
              </a:r>
              <a:r>
                <a:rPr lang="en-US" sz="1200" b="1" i="1" dirty="0"/>
                <a:t>at location 5</a:t>
              </a:r>
            </a:p>
          </p:txBody>
        </p:sp>
      </p:grpSp>
      <p:sp>
        <p:nvSpPr>
          <p:cNvPr id="79" name="Rectangle 78">
            <a:extLst>
              <a:ext uri="{FF2B5EF4-FFF2-40B4-BE49-F238E27FC236}">
                <a16:creationId xmlns:a16="http://schemas.microsoft.com/office/drawing/2014/main" id="{4DEDB320-B67A-47B6-AEB5-ACB0C788E387}"/>
              </a:ext>
            </a:extLst>
          </p:cNvPr>
          <p:cNvSpPr/>
          <p:nvPr/>
        </p:nvSpPr>
        <p:spPr>
          <a:xfrm>
            <a:off x="25826187" y="10637317"/>
            <a:ext cx="11321539" cy="6282456"/>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24D10C1-46B5-4464-9D42-BC92B0E1C20F}"/>
              </a:ext>
            </a:extLst>
          </p:cNvPr>
          <p:cNvSpPr txBox="1"/>
          <p:nvPr/>
        </p:nvSpPr>
        <p:spPr>
          <a:xfrm>
            <a:off x="26028594" y="11425319"/>
            <a:ext cx="10741931" cy="6832640"/>
          </a:xfrm>
          <a:prstGeom prst="rect">
            <a:avLst/>
          </a:prstGeom>
          <a:noFill/>
        </p:spPr>
        <p:txBody>
          <a:bodyPr wrap="square" rtlCol="0">
            <a:spAutoFit/>
          </a:bodyPr>
          <a:lstStyle/>
          <a:p>
            <a:pPr marL="285747" indent="-285747">
              <a:buFont typeface="Wingdings" panose="05000000000000000000" pitchFamily="2" charset="2"/>
              <a:buChar char="q"/>
            </a:pPr>
            <a:r>
              <a:rPr lang="en-US" sz="1400" dirty="0">
                <a:cs typeface="Times New Roman" panose="02020603050405020304" pitchFamily="18" charset="0"/>
              </a:rPr>
              <a:t>Most metal concentrations were similar on the two days when samples were collected.  Barium concentrations varied more.</a:t>
            </a:r>
          </a:p>
          <a:p>
            <a:endParaRPr lang="en-US" sz="1400" dirty="0"/>
          </a:p>
          <a:p>
            <a:pPr marL="285747" indent="-285747">
              <a:buFont typeface="Wingdings" panose="05000000000000000000" pitchFamily="2" charset="2"/>
              <a:buChar char="q"/>
            </a:pPr>
            <a:r>
              <a:rPr lang="en-US" sz="1400" dirty="0"/>
              <a:t>Higher Ba  concentrations on the first sampling day could potentially be due to an upstream mining operation processing more material.</a:t>
            </a:r>
          </a:p>
          <a:p>
            <a:pPr marL="285747" indent="-285747">
              <a:buFont typeface="Wingdings" panose="05000000000000000000" pitchFamily="2" charset="2"/>
              <a:buChar char="q"/>
            </a:pPr>
            <a:endParaRPr lang="en-US" sz="1400" dirty="0"/>
          </a:p>
          <a:p>
            <a:pPr marL="285747" indent="-285747">
              <a:buFont typeface="Wingdings" panose="05000000000000000000" pitchFamily="2" charset="2"/>
              <a:buChar char="q"/>
            </a:pPr>
            <a:r>
              <a:rPr lang="en-US" sz="1400" dirty="0">
                <a:cs typeface="Times New Roman" panose="02020603050405020304" pitchFamily="18" charset="0"/>
              </a:rPr>
              <a:t>Ba concentrations may not, however, be reliable, as values in filtered samples were consistently higher than those in non-filtered samples.</a:t>
            </a:r>
            <a:endParaRPr lang="en-US" sz="1400" dirty="0"/>
          </a:p>
          <a:p>
            <a:endParaRPr lang="en-US" sz="1400" dirty="0"/>
          </a:p>
          <a:p>
            <a:pPr marL="285747" indent="-285747">
              <a:buFont typeface="Wingdings" panose="05000000000000000000" pitchFamily="2" charset="2"/>
              <a:buChar char="q"/>
            </a:pPr>
            <a:r>
              <a:rPr lang="en-US" sz="1400" dirty="0"/>
              <a:t>In this study, metals of concern (Fe, Mn, Al) were detected at generally lower concentrations than those reported by </a:t>
            </a:r>
            <a:r>
              <a:rPr lang="en-US" sz="1400" dirty="0" err="1"/>
              <a:t>Cravotta</a:t>
            </a:r>
            <a:r>
              <a:rPr lang="en-US" sz="1400" dirty="0"/>
              <a:t> and Kirby (2004).</a:t>
            </a:r>
          </a:p>
          <a:p>
            <a:endParaRPr lang="en-US" sz="1400" dirty="0"/>
          </a:p>
          <a:p>
            <a:pPr marL="285747" indent="-285747">
              <a:buFont typeface="Wingdings" panose="05000000000000000000" pitchFamily="2" charset="2"/>
              <a:buChar char="q"/>
            </a:pPr>
            <a:r>
              <a:rPr lang="en-US" sz="1400" dirty="0" err="1"/>
              <a:t>Cravotta</a:t>
            </a:r>
            <a:r>
              <a:rPr lang="en-US" sz="1400" dirty="0"/>
              <a:t> and Kirby (2004) reported high amounts of sulfate in stream samples. It is likely, but not confirmed, that the major unidentified anion we detected was sulfate.</a:t>
            </a:r>
          </a:p>
          <a:p>
            <a:endParaRPr lang="en-US" sz="1400" dirty="0"/>
          </a:p>
          <a:p>
            <a:pPr marL="285747" indent="-285747">
              <a:buFont typeface="Wingdings" panose="05000000000000000000" pitchFamily="2" charset="2"/>
              <a:buChar char="q"/>
            </a:pPr>
            <a:r>
              <a:rPr lang="en-US" sz="1400" dirty="0">
                <a:cs typeface="Times New Roman" panose="02020603050405020304" pitchFamily="18" charset="0"/>
              </a:rPr>
              <a:t>The highest alkalinity was detected downstream from limestone riprap along the stream channel at location 5, and downstream of an AMD treatment site on Carbon Run. The higher pH is consistent with values reported by Trout Unlimited (2017).</a:t>
            </a:r>
          </a:p>
          <a:p>
            <a:pPr marL="285747" indent="-285747">
              <a:buFont typeface="Wingdings" panose="05000000000000000000" pitchFamily="2" charset="2"/>
              <a:buChar char="q"/>
            </a:pPr>
            <a:endParaRPr lang="en-US" sz="1400" dirty="0">
              <a:cs typeface="Times New Roman" panose="02020603050405020304" pitchFamily="18" charset="0"/>
            </a:endParaRPr>
          </a:p>
          <a:p>
            <a:pPr marL="285747" indent="-285747">
              <a:buFont typeface="Wingdings" panose="05000000000000000000" pitchFamily="2" charset="2"/>
              <a:buChar char="q"/>
            </a:pPr>
            <a:r>
              <a:rPr lang="en-US" sz="1400" dirty="0"/>
              <a:t>Al was detected at lowest concentrations at location 5 most likely because the Al was already precipitated out due to higher pH (likely from Treatment System #42 and/or limestone riprap).</a:t>
            </a:r>
          </a:p>
          <a:p>
            <a:pPr marL="285747" indent="-285747">
              <a:buFont typeface="Wingdings" panose="05000000000000000000" pitchFamily="2" charset="2"/>
              <a:buChar char="q"/>
            </a:pPr>
            <a:endParaRPr lang="en-US" sz="1400" dirty="0"/>
          </a:p>
          <a:p>
            <a:pPr marL="285747" indent="-285747">
              <a:buFont typeface="Wingdings" panose="05000000000000000000" pitchFamily="2" charset="2"/>
              <a:buChar char="q"/>
            </a:pPr>
            <a:r>
              <a:rPr lang="en-US" sz="1400" dirty="0"/>
              <a:t>Al was detected at the highest concentration at location 1, which had the lowest pH, and thus highest Al solubility.  It is not known why pH increases between locations 1 and 2.</a:t>
            </a:r>
          </a:p>
          <a:p>
            <a:pPr marL="457196" lvl="1"/>
            <a:endParaRPr lang="en-US" sz="1400" dirty="0"/>
          </a:p>
          <a:p>
            <a:pPr marL="285747" indent="-285747">
              <a:buFont typeface="Wingdings" panose="05000000000000000000" pitchFamily="2" charset="2"/>
              <a:buChar char="q"/>
            </a:pPr>
            <a:r>
              <a:rPr lang="en-US" sz="1400" dirty="0"/>
              <a:t>Although iron and nickel were consistently detected at levels higher than EPA criteria supporting aquatic life, and manganese was detected at levels several times the PA DEP proposed drinking water standard, conditions seems to be somewhat improved from 2001.</a:t>
            </a:r>
          </a:p>
          <a:p>
            <a:pPr marL="285747" indent="-285747">
              <a:buFont typeface="Wingdings" panose="05000000000000000000" pitchFamily="2" charset="2"/>
              <a:buChar char="q"/>
            </a:pPr>
            <a:endParaRPr lang="en-US" sz="1400" dirty="0"/>
          </a:p>
          <a:p>
            <a:pPr marL="285747" indent="-285747">
              <a:buFont typeface="Wingdings" panose="05000000000000000000" pitchFamily="2" charset="2"/>
              <a:buChar char="q"/>
            </a:pPr>
            <a:r>
              <a:rPr lang="en-US" sz="1400" dirty="0"/>
              <a:t>Our sampling was limited, however, and the watershed would benefit from a more comprehensive look at water quality twenty years later.</a:t>
            </a:r>
          </a:p>
          <a:p>
            <a:pPr marL="285747" indent="-285747">
              <a:buFont typeface="Wingdings" panose="05000000000000000000" pitchFamily="2" charset="2"/>
              <a:buChar char="q"/>
            </a:pPr>
            <a:endParaRPr lang="en-US" sz="1400" dirty="0"/>
          </a:p>
          <a:p>
            <a:pPr marL="742943" lvl="1" indent="-285747">
              <a:buFont typeface="Wingdings" panose="05000000000000000000" pitchFamily="2" charset="2"/>
              <a:buChar char="q"/>
            </a:pPr>
            <a:endParaRPr lang="en-US" sz="1400" dirty="0">
              <a:cs typeface="Times New Roman" panose="02020603050405020304" pitchFamily="18" charset="0"/>
            </a:endParaRPr>
          </a:p>
          <a:p>
            <a:pPr marL="742943" lvl="1" indent="-285747">
              <a:buFont typeface="Wingdings" panose="05000000000000000000" pitchFamily="2" charset="2"/>
              <a:buChar char="q"/>
            </a:pPr>
            <a:endParaRPr lang="en-US" sz="1400" dirty="0">
              <a:cs typeface="Times New Roman" panose="02020603050405020304" pitchFamily="18" charset="0"/>
            </a:endParaRPr>
          </a:p>
          <a:p>
            <a:pPr marL="457196" lvl="1"/>
            <a:endParaRPr lang="en-US" sz="1400" dirty="0">
              <a:cs typeface="Times New Roman" panose="02020603050405020304" pitchFamily="18" charset="0"/>
            </a:endParaRPr>
          </a:p>
          <a:p>
            <a:pPr marL="285747" indent="-285747">
              <a:buFont typeface="Wingdings" panose="05000000000000000000" pitchFamily="2" charset="2"/>
              <a:buChar char="q"/>
            </a:pPr>
            <a:endParaRPr lang="en-US" dirty="0"/>
          </a:p>
        </p:txBody>
      </p:sp>
      <p:sp>
        <p:nvSpPr>
          <p:cNvPr id="177" name="Rectangle: Rounded Corners 176">
            <a:extLst>
              <a:ext uri="{FF2B5EF4-FFF2-40B4-BE49-F238E27FC236}">
                <a16:creationId xmlns:a16="http://schemas.microsoft.com/office/drawing/2014/main" id="{BE16E5A4-45EA-4AD2-BC80-61C161824116}"/>
              </a:ext>
            </a:extLst>
          </p:cNvPr>
          <p:cNvSpPr/>
          <p:nvPr/>
        </p:nvSpPr>
        <p:spPr>
          <a:xfrm>
            <a:off x="26002168" y="10818089"/>
            <a:ext cx="10962088" cy="570330"/>
          </a:xfrm>
          <a:prstGeom prst="roundRect">
            <a:avLst/>
          </a:prstGeom>
          <a:solidFill>
            <a:srgbClr val="FFC000"/>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1" name="TextBox 1030">
            <a:extLst>
              <a:ext uri="{FF2B5EF4-FFF2-40B4-BE49-F238E27FC236}">
                <a16:creationId xmlns:a16="http://schemas.microsoft.com/office/drawing/2014/main" id="{CC11EC37-2771-40CB-B001-830C28BC1FC3}"/>
              </a:ext>
            </a:extLst>
          </p:cNvPr>
          <p:cNvSpPr txBox="1"/>
          <p:nvPr/>
        </p:nvSpPr>
        <p:spPr>
          <a:xfrm>
            <a:off x="26100098" y="10886812"/>
            <a:ext cx="10502362" cy="446276"/>
          </a:xfrm>
          <a:prstGeom prst="rect">
            <a:avLst/>
          </a:prstGeom>
          <a:noFill/>
        </p:spPr>
        <p:txBody>
          <a:bodyPr wrap="square" rtlCol="0">
            <a:spAutoFit/>
          </a:bodyPr>
          <a:lstStyle/>
          <a:p>
            <a:pPr algn="ctr"/>
            <a:r>
              <a:rPr lang="en-US" sz="2300" b="1" dirty="0">
                <a:cs typeface="Times New Roman" panose="02020603050405020304" pitchFamily="18" charset="0"/>
              </a:rPr>
              <a:t>Discussion</a:t>
            </a:r>
            <a:r>
              <a:rPr lang="en-US" dirty="0"/>
              <a:t> </a:t>
            </a:r>
          </a:p>
        </p:txBody>
      </p:sp>
      <p:sp>
        <p:nvSpPr>
          <p:cNvPr id="83" name="Rectangle 82">
            <a:extLst>
              <a:ext uri="{FF2B5EF4-FFF2-40B4-BE49-F238E27FC236}">
                <a16:creationId xmlns:a16="http://schemas.microsoft.com/office/drawing/2014/main" id="{8ABD575E-B7F2-48E0-9ACD-E7F6B43127FF}"/>
              </a:ext>
            </a:extLst>
          </p:cNvPr>
          <p:cNvSpPr/>
          <p:nvPr/>
        </p:nvSpPr>
        <p:spPr>
          <a:xfrm>
            <a:off x="356669" y="6662715"/>
            <a:ext cx="7727902" cy="661085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Rounded Corners 164">
            <a:extLst>
              <a:ext uri="{FF2B5EF4-FFF2-40B4-BE49-F238E27FC236}">
                <a16:creationId xmlns:a16="http://schemas.microsoft.com/office/drawing/2014/main" id="{B715242D-D883-4830-9A76-4183E6F287EA}"/>
              </a:ext>
            </a:extLst>
          </p:cNvPr>
          <p:cNvSpPr/>
          <p:nvPr/>
        </p:nvSpPr>
        <p:spPr>
          <a:xfrm>
            <a:off x="650284" y="6820592"/>
            <a:ext cx="7069050" cy="495576"/>
          </a:xfrm>
          <a:prstGeom prst="roundRect">
            <a:avLst/>
          </a:prstGeom>
          <a:solidFill>
            <a:srgbClr val="FFC000"/>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4" name="TextBox 1023">
            <a:extLst>
              <a:ext uri="{FF2B5EF4-FFF2-40B4-BE49-F238E27FC236}">
                <a16:creationId xmlns:a16="http://schemas.microsoft.com/office/drawing/2014/main" id="{AE66832E-3C29-43F0-9B01-85417EDD733D}"/>
              </a:ext>
            </a:extLst>
          </p:cNvPr>
          <p:cNvSpPr txBox="1"/>
          <p:nvPr/>
        </p:nvSpPr>
        <p:spPr>
          <a:xfrm>
            <a:off x="650282" y="6857397"/>
            <a:ext cx="7069051" cy="446276"/>
          </a:xfrm>
          <a:prstGeom prst="rect">
            <a:avLst/>
          </a:prstGeom>
          <a:noFill/>
        </p:spPr>
        <p:txBody>
          <a:bodyPr wrap="square" rtlCol="0">
            <a:spAutoFit/>
          </a:bodyPr>
          <a:lstStyle/>
          <a:p>
            <a:pPr algn="ctr"/>
            <a:r>
              <a:rPr lang="en-US" sz="2300" b="1" dirty="0">
                <a:cs typeface="Times New Roman" panose="02020603050405020304" pitchFamily="18" charset="0"/>
              </a:rPr>
              <a:t>Study Area </a:t>
            </a:r>
          </a:p>
        </p:txBody>
      </p:sp>
      <p:sp>
        <p:nvSpPr>
          <p:cNvPr id="48" name="TextBox 47">
            <a:extLst>
              <a:ext uri="{FF2B5EF4-FFF2-40B4-BE49-F238E27FC236}">
                <a16:creationId xmlns:a16="http://schemas.microsoft.com/office/drawing/2014/main" id="{CE8A97EA-3641-4CF7-8C3C-86C6D578F243}"/>
              </a:ext>
            </a:extLst>
          </p:cNvPr>
          <p:cNvSpPr txBox="1"/>
          <p:nvPr/>
        </p:nvSpPr>
        <p:spPr>
          <a:xfrm>
            <a:off x="355369" y="12971610"/>
            <a:ext cx="5228010" cy="276999"/>
          </a:xfrm>
          <a:prstGeom prst="rect">
            <a:avLst/>
          </a:prstGeom>
          <a:noFill/>
        </p:spPr>
        <p:txBody>
          <a:bodyPr wrap="square" rtlCol="0">
            <a:spAutoFit/>
          </a:bodyPr>
          <a:lstStyle/>
          <a:p>
            <a:r>
              <a:rPr lang="en-US" sz="1200" b="1" i="1" dirty="0"/>
              <a:t>Figure 4. Map of location where samples were collected</a:t>
            </a:r>
          </a:p>
        </p:txBody>
      </p:sp>
      <p:pic>
        <p:nvPicPr>
          <p:cNvPr id="1026" name="Picture 2">
            <a:extLst>
              <a:ext uri="{FF2B5EF4-FFF2-40B4-BE49-F238E27FC236}">
                <a16:creationId xmlns:a16="http://schemas.microsoft.com/office/drawing/2014/main" id="{0E7D0604-83DA-445D-A9A8-9FB461E7DE2C}"/>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08405" y="7597891"/>
            <a:ext cx="2052435" cy="23323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6" name="Arrow: Right 115">
            <a:extLst>
              <a:ext uri="{FF2B5EF4-FFF2-40B4-BE49-F238E27FC236}">
                <a16:creationId xmlns:a16="http://schemas.microsoft.com/office/drawing/2014/main" id="{FB03A89B-CD64-4426-9097-51F15F3E1572}"/>
              </a:ext>
            </a:extLst>
          </p:cNvPr>
          <p:cNvSpPr/>
          <p:nvPr/>
        </p:nvSpPr>
        <p:spPr>
          <a:xfrm rot="5400000">
            <a:off x="5674055" y="9546282"/>
            <a:ext cx="670817" cy="40414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42835490-7395-459C-B4C0-3699863C678E}"/>
              </a:ext>
            </a:extLst>
          </p:cNvPr>
          <p:cNvPicPr>
            <a:picLocks noChangeAspect="1"/>
          </p:cNvPicPr>
          <p:nvPr/>
        </p:nvPicPr>
        <p:blipFill rotWithShape="1">
          <a:blip r:embed="rId27">
            <a:extLst>
              <a:ext uri="{28A0092B-C50C-407E-A947-70E740481C1C}">
                <a14:useLocalDpi xmlns:a14="http://schemas.microsoft.com/office/drawing/2010/main" val="0"/>
              </a:ext>
            </a:extLst>
          </a:blip>
          <a:srcRect b="6239"/>
          <a:stretch/>
        </p:blipFill>
        <p:spPr>
          <a:xfrm>
            <a:off x="945976" y="7597891"/>
            <a:ext cx="1364883" cy="1279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1" name="Arrow: Right 150">
            <a:extLst>
              <a:ext uri="{FF2B5EF4-FFF2-40B4-BE49-F238E27FC236}">
                <a16:creationId xmlns:a16="http://schemas.microsoft.com/office/drawing/2014/main" id="{9AE24B8E-ECB0-4821-B26F-7776339AE57A}"/>
              </a:ext>
            </a:extLst>
          </p:cNvPr>
          <p:cNvSpPr/>
          <p:nvPr/>
        </p:nvSpPr>
        <p:spPr>
          <a:xfrm>
            <a:off x="2542936" y="7972861"/>
            <a:ext cx="670817" cy="40414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Rounded Corners 140">
            <a:extLst>
              <a:ext uri="{FF2B5EF4-FFF2-40B4-BE49-F238E27FC236}">
                <a16:creationId xmlns:a16="http://schemas.microsoft.com/office/drawing/2014/main" id="{FF9DF1BD-E764-4E4D-B300-30E6EA0C89FD}"/>
              </a:ext>
            </a:extLst>
          </p:cNvPr>
          <p:cNvSpPr/>
          <p:nvPr/>
        </p:nvSpPr>
        <p:spPr>
          <a:xfrm>
            <a:off x="22747005" y="14374618"/>
            <a:ext cx="2429980" cy="353603"/>
          </a:xfrm>
          <a:prstGeom prst="roundRect">
            <a:avLst/>
          </a:prstGeom>
          <a:solidFill>
            <a:srgbClr val="FFC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TextBox 149">
            <a:extLst>
              <a:ext uri="{FF2B5EF4-FFF2-40B4-BE49-F238E27FC236}">
                <a16:creationId xmlns:a16="http://schemas.microsoft.com/office/drawing/2014/main" id="{591D9871-AFB5-4EBD-B11C-44D815CC9902}"/>
              </a:ext>
            </a:extLst>
          </p:cNvPr>
          <p:cNvSpPr txBox="1"/>
          <p:nvPr/>
        </p:nvSpPr>
        <p:spPr>
          <a:xfrm>
            <a:off x="22746031" y="14341273"/>
            <a:ext cx="2431928" cy="367680"/>
          </a:xfrm>
          <a:prstGeom prst="rect">
            <a:avLst/>
          </a:prstGeom>
          <a:noFill/>
        </p:spPr>
        <p:txBody>
          <a:bodyPr wrap="square" rtlCol="0">
            <a:spAutoFit/>
          </a:bodyPr>
          <a:lstStyle/>
          <a:p>
            <a:pPr algn="ctr"/>
            <a:r>
              <a:rPr lang="en-US" b="1" dirty="0">
                <a:cs typeface="Times New Roman" panose="02020603050405020304" pitchFamily="18" charset="0"/>
              </a:rPr>
              <a:t>Discussion</a:t>
            </a:r>
            <a:endParaRPr lang="en-US" dirty="0"/>
          </a:p>
        </p:txBody>
      </p:sp>
      <p:pic>
        <p:nvPicPr>
          <p:cNvPr id="71" name="Picture 70">
            <a:extLst>
              <a:ext uri="{FF2B5EF4-FFF2-40B4-BE49-F238E27FC236}">
                <a16:creationId xmlns:a16="http://schemas.microsoft.com/office/drawing/2014/main" id="{8817B350-3F05-41BE-B105-E2DEDD02B8F5}"/>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835" t="32189" r="743" b="22592"/>
          <a:stretch/>
        </p:blipFill>
        <p:spPr>
          <a:xfrm>
            <a:off x="491610" y="10174799"/>
            <a:ext cx="7423338" cy="2635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1" name="Arrow: Down 180">
            <a:extLst>
              <a:ext uri="{FF2B5EF4-FFF2-40B4-BE49-F238E27FC236}">
                <a16:creationId xmlns:a16="http://schemas.microsoft.com/office/drawing/2014/main" id="{1B7106AA-7B1D-45D3-AA9C-42E3318C364D}"/>
              </a:ext>
            </a:extLst>
          </p:cNvPr>
          <p:cNvSpPr/>
          <p:nvPr/>
        </p:nvSpPr>
        <p:spPr>
          <a:xfrm>
            <a:off x="2147979" y="17029782"/>
            <a:ext cx="446835" cy="303491"/>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159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9758</TotalTime>
  <Words>1661</Words>
  <Application>Microsoft Office PowerPoint</Application>
  <PresentationFormat>Custom</PresentationFormat>
  <Paragraphs>145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Times New Roman</vt:lpstr>
      <vt:lpstr>Trebuchet MS</vt:lpstr>
      <vt:lpstr>Wingdings</vt:lpstr>
      <vt:lpstr>Office Theme</vt:lpstr>
      <vt:lpstr>PowerPoint Presentation</vt:lpstr>
    </vt:vector>
  </TitlesOfParts>
  <Company>Bloomsburg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C. Brown</dc:creator>
  <cp:lastModifiedBy>Johnathan T. Frace</cp:lastModifiedBy>
  <cp:revision>457</cp:revision>
  <cp:lastPrinted>2022-03-19T01:31:54Z</cp:lastPrinted>
  <dcterms:created xsi:type="dcterms:W3CDTF">2014-12-05T01:30:46Z</dcterms:created>
  <dcterms:modified xsi:type="dcterms:W3CDTF">2022-03-25T17:34:56Z</dcterms:modified>
</cp:coreProperties>
</file>