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4" r:id="rId3"/>
    <p:sldId id="257" r:id="rId4"/>
    <p:sldId id="260" r:id="rId5"/>
    <p:sldId id="366" r:id="rId6"/>
    <p:sldId id="352" r:id="rId7"/>
    <p:sldId id="262" r:id="rId8"/>
    <p:sldId id="258"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kaj Srivastava" initials="PS" lastIdx="1" clrIdx="0">
    <p:extLst>
      <p:ext uri="{19B8F6BF-5375-455C-9EA6-DF929625EA0E}">
        <p15:presenceInfo xmlns:p15="http://schemas.microsoft.com/office/powerpoint/2012/main" userId="6608594aa41c0e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showGuides="1">
      <p:cViewPr varScale="1">
        <p:scale>
          <a:sx n="67" d="100"/>
          <a:sy n="67" d="100"/>
        </p:scale>
        <p:origin x="52" y="2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11E69-BA0B-4BF4-B043-043E448E2BE0}" type="datetimeFigureOut">
              <a:rPr lang="en-IN" smtClean="0"/>
              <a:t>23-09-2024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F881D-B505-4C10-BB67-BFE1E0426AF8}" type="slidenum">
              <a:rPr lang="en-IN" smtClean="0"/>
              <a:t>‹#›</a:t>
            </a:fld>
            <a:endParaRPr lang="en-IN"/>
          </a:p>
        </p:txBody>
      </p:sp>
    </p:spTree>
    <p:extLst>
      <p:ext uri="{BB962C8B-B14F-4D97-AF65-F5344CB8AC3E}">
        <p14:creationId xmlns:p14="http://schemas.microsoft.com/office/powerpoint/2010/main" val="52017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3BF881D-B505-4C10-BB67-BFE1E0426AF8}" type="slidenum">
              <a:rPr lang="en-IN" smtClean="0"/>
              <a:t>1</a:t>
            </a:fld>
            <a:endParaRPr lang="en-IN"/>
          </a:p>
        </p:txBody>
      </p:sp>
    </p:spTree>
    <p:extLst>
      <p:ext uri="{BB962C8B-B14F-4D97-AF65-F5344CB8AC3E}">
        <p14:creationId xmlns:p14="http://schemas.microsoft.com/office/powerpoint/2010/main" val="16115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3BF881D-B505-4C10-BB67-BFE1E0426AF8}" type="slidenum">
              <a:rPr lang="en-IN" smtClean="0"/>
              <a:t>2</a:t>
            </a:fld>
            <a:endParaRPr lang="en-IN"/>
          </a:p>
        </p:txBody>
      </p:sp>
    </p:spTree>
    <p:extLst>
      <p:ext uri="{BB962C8B-B14F-4D97-AF65-F5344CB8AC3E}">
        <p14:creationId xmlns:p14="http://schemas.microsoft.com/office/powerpoint/2010/main" val="346463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3BF881D-B505-4C10-BB67-BFE1E0426AF8}" type="slidenum">
              <a:rPr lang="en-IN" smtClean="0"/>
              <a:t>3</a:t>
            </a:fld>
            <a:endParaRPr lang="en-IN"/>
          </a:p>
        </p:txBody>
      </p:sp>
    </p:spTree>
    <p:extLst>
      <p:ext uri="{BB962C8B-B14F-4D97-AF65-F5344CB8AC3E}">
        <p14:creationId xmlns:p14="http://schemas.microsoft.com/office/powerpoint/2010/main" val="225817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47F0D9D-0421-4E82-9882-F4A29751E29B}" type="slidenum">
              <a:rPr lang="en-IN" smtClean="0"/>
              <a:t>5</a:t>
            </a:fld>
            <a:endParaRPr lang="en-IN"/>
          </a:p>
        </p:txBody>
      </p:sp>
    </p:spTree>
    <p:extLst>
      <p:ext uri="{BB962C8B-B14F-4D97-AF65-F5344CB8AC3E}">
        <p14:creationId xmlns:p14="http://schemas.microsoft.com/office/powerpoint/2010/main" val="396815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47F0D9D-0421-4E82-9882-F4A29751E29B}" type="slidenum">
              <a:rPr lang="en-IN" smtClean="0"/>
              <a:t>6</a:t>
            </a:fld>
            <a:endParaRPr lang="en-IN"/>
          </a:p>
        </p:txBody>
      </p:sp>
    </p:spTree>
    <p:extLst>
      <p:ext uri="{BB962C8B-B14F-4D97-AF65-F5344CB8AC3E}">
        <p14:creationId xmlns:p14="http://schemas.microsoft.com/office/powerpoint/2010/main" val="406050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3BF881D-B505-4C10-BB67-BFE1E0426AF8}" type="slidenum">
              <a:rPr lang="en-IN" smtClean="0"/>
              <a:t>7</a:t>
            </a:fld>
            <a:endParaRPr lang="en-IN"/>
          </a:p>
        </p:txBody>
      </p:sp>
    </p:spTree>
    <p:extLst>
      <p:ext uri="{BB962C8B-B14F-4D97-AF65-F5344CB8AC3E}">
        <p14:creationId xmlns:p14="http://schemas.microsoft.com/office/powerpoint/2010/main" val="291218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35538-70E5-50BA-2047-16A46F8C3D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EF5B1BA-5BA6-BD32-E032-0D1A3856AC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2E77CC5-23BC-30CD-D93D-7F8683EEB2D1}"/>
              </a:ext>
            </a:extLst>
          </p:cNvPr>
          <p:cNvSpPr>
            <a:spLocks noGrp="1"/>
          </p:cNvSpPr>
          <p:nvPr>
            <p:ph type="dt" sz="half" idx="10"/>
          </p:nvPr>
        </p:nvSpPr>
        <p:spPr/>
        <p:txBody>
          <a:bodyPr/>
          <a:lstStyle/>
          <a:p>
            <a:fld id="{83F786C2-1590-4051-848B-E0C6F406261C}" type="datetimeFigureOut">
              <a:rPr lang="en-IN" smtClean="0"/>
              <a:t>23-09-2024</a:t>
            </a:fld>
            <a:endParaRPr lang="en-IN"/>
          </a:p>
        </p:txBody>
      </p:sp>
      <p:sp>
        <p:nvSpPr>
          <p:cNvPr id="5" name="Footer Placeholder 4">
            <a:extLst>
              <a:ext uri="{FF2B5EF4-FFF2-40B4-BE49-F238E27FC236}">
                <a16:creationId xmlns:a16="http://schemas.microsoft.com/office/drawing/2014/main" id="{95C79341-1AC6-5686-BDCF-658D39266DA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AEA2DE0-9958-34EC-0631-916E8632210E}"/>
              </a:ext>
            </a:extLst>
          </p:cNvPr>
          <p:cNvSpPr>
            <a:spLocks noGrp="1"/>
          </p:cNvSpPr>
          <p:nvPr>
            <p:ph type="sldNum" sz="quarter" idx="12"/>
          </p:nvPr>
        </p:nvSpPr>
        <p:spPr/>
        <p:txBody>
          <a:bodyPr/>
          <a:lstStyle/>
          <a:p>
            <a:fld id="{9262F3D2-EDB9-44AA-B788-C0479C6B814B}" type="slidenum">
              <a:rPr lang="en-IN" smtClean="0"/>
              <a:t>‹#›</a:t>
            </a:fld>
            <a:endParaRPr lang="en-IN"/>
          </a:p>
        </p:txBody>
      </p:sp>
    </p:spTree>
    <p:extLst>
      <p:ext uri="{BB962C8B-B14F-4D97-AF65-F5344CB8AC3E}">
        <p14:creationId xmlns:p14="http://schemas.microsoft.com/office/powerpoint/2010/main" val="3451125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7ED9F-E239-09E4-DE1B-56511D8E6C1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07B14E4-91D8-0DEE-9F9E-71D7CCAF58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1845A10-6152-5552-DE05-3112CD3E44EB}"/>
              </a:ext>
            </a:extLst>
          </p:cNvPr>
          <p:cNvSpPr>
            <a:spLocks noGrp="1"/>
          </p:cNvSpPr>
          <p:nvPr>
            <p:ph type="dt" sz="half" idx="10"/>
          </p:nvPr>
        </p:nvSpPr>
        <p:spPr/>
        <p:txBody>
          <a:bodyPr/>
          <a:lstStyle/>
          <a:p>
            <a:fld id="{83F786C2-1590-4051-848B-E0C6F406261C}" type="datetimeFigureOut">
              <a:rPr lang="en-IN" smtClean="0"/>
              <a:t>23-09-2024</a:t>
            </a:fld>
            <a:endParaRPr lang="en-IN"/>
          </a:p>
        </p:txBody>
      </p:sp>
      <p:sp>
        <p:nvSpPr>
          <p:cNvPr id="5" name="Footer Placeholder 4">
            <a:extLst>
              <a:ext uri="{FF2B5EF4-FFF2-40B4-BE49-F238E27FC236}">
                <a16:creationId xmlns:a16="http://schemas.microsoft.com/office/drawing/2014/main" id="{7FFCF6D4-971C-0168-14E0-A3AB7720A88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3DBA70F-A7AD-17A9-953F-DBA922D9F494}"/>
              </a:ext>
            </a:extLst>
          </p:cNvPr>
          <p:cNvSpPr>
            <a:spLocks noGrp="1"/>
          </p:cNvSpPr>
          <p:nvPr>
            <p:ph type="sldNum" sz="quarter" idx="12"/>
          </p:nvPr>
        </p:nvSpPr>
        <p:spPr/>
        <p:txBody>
          <a:bodyPr/>
          <a:lstStyle/>
          <a:p>
            <a:fld id="{9262F3D2-EDB9-44AA-B788-C0479C6B814B}" type="slidenum">
              <a:rPr lang="en-IN" smtClean="0"/>
              <a:t>‹#›</a:t>
            </a:fld>
            <a:endParaRPr lang="en-IN"/>
          </a:p>
        </p:txBody>
      </p:sp>
    </p:spTree>
    <p:extLst>
      <p:ext uri="{BB962C8B-B14F-4D97-AF65-F5344CB8AC3E}">
        <p14:creationId xmlns:p14="http://schemas.microsoft.com/office/powerpoint/2010/main" val="192206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856234-96DE-5E78-C67F-2200F5F362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D25C531-DB4C-74CB-021E-B42D587D80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44C10B6-687E-69BD-A61C-6BCB09EE6DAC}"/>
              </a:ext>
            </a:extLst>
          </p:cNvPr>
          <p:cNvSpPr>
            <a:spLocks noGrp="1"/>
          </p:cNvSpPr>
          <p:nvPr>
            <p:ph type="dt" sz="half" idx="10"/>
          </p:nvPr>
        </p:nvSpPr>
        <p:spPr/>
        <p:txBody>
          <a:bodyPr/>
          <a:lstStyle/>
          <a:p>
            <a:fld id="{83F786C2-1590-4051-848B-E0C6F406261C}" type="datetimeFigureOut">
              <a:rPr lang="en-IN" smtClean="0"/>
              <a:t>23-09-2024</a:t>
            </a:fld>
            <a:endParaRPr lang="en-IN"/>
          </a:p>
        </p:txBody>
      </p:sp>
      <p:sp>
        <p:nvSpPr>
          <p:cNvPr id="5" name="Footer Placeholder 4">
            <a:extLst>
              <a:ext uri="{FF2B5EF4-FFF2-40B4-BE49-F238E27FC236}">
                <a16:creationId xmlns:a16="http://schemas.microsoft.com/office/drawing/2014/main" id="{ACEE5BC5-9643-0721-3EEC-3365F5EA8C0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5A0D2C6-4210-E3F3-8F84-93AE3DBD6816}"/>
              </a:ext>
            </a:extLst>
          </p:cNvPr>
          <p:cNvSpPr>
            <a:spLocks noGrp="1"/>
          </p:cNvSpPr>
          <p:nvPr>
            <p:ph type="sldNum" sz="quarter" idx="12"/>
          </p:nvPr>
        </p:nvSpPr>
        <p:spPr/>
        <p:txBody>
          <a:bodyPr/>
          <a:lstStyle/>
          <a:p>
            <a:fld id="{9262F3D2-EDB9-44AA-B788-C0479C6B814B}" type="slidenum">
              <a:rPr lang="en-IN" smtClean="0"/>
              <a:t>‹#›</a:t>
            </a:fld>
            <a:endParaRPr lang="en-IN"/>
          </a:p>
        </p:txBody>
      </p:sp>
    </p:spTree>
    <p:extLst>
      <p:ext uri="{BB962C8B-B14F-4D97-AF65-F5344CB8AC3E}">
        <p14:creationId xmlns:p14="http://schemas.microsoft.com/office/powerpoint/2010/main" val="194984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FCA8-03F9-5628-2EEA-8E6624FFCE8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F0B4624-D7D5-138A-567A-CC754C324E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B257A60-F662-489F-B22A-EDBC24E2844E}"/>
              </a:ext>
            </a:extLst>
          </p:cNvPr>
          <p:cNvSpPr>
            <a:spLocks noGrp="1"/>
          </p:cNvSpPr>
          <p:nvPr>
            <p:ph type="dt" sz="half" idx="10"/>
          </p:nvPr>
        </p:nvSpPr>
        <p:spPr/>
        <p:txBody>
          <a:bodyPr/>
          <a:lstStyle/>
          <a:p>
            <a:fld id="{83F786C2-1590-4051-848B-E0C6F406261C}" type="datetimeFigureOut">
              <a:rPr lang="en-IN" smtClean="0"/>
              <a:t>23-09-2024</a:t>
            </a:fld>
            <a:endParaRPr lang="en-IN"/>
          </a:p>
        </p:txBody>
      </p:sp>
      <p:sp>
        <p:nvSpPr>
          <p:cNvPr id="5" name="Footer Placeholder 4">
            <a:extLst>
              <a:ext uri="{FF2B5EF4-FFF2-40B4-BE49-F238E27FC236}">
                <a16:creationId xmlns:a16="http://schemas.microsoft.com/office/drawing/2014/main" id="{9EC53E67-2740-EF82-3246-C97F813C477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65E6363-B414-42C6-0B72-F57EFDFA7B47}"/>
              </a:ext>
            </a:extLst>
          </p:cNvPr>
          <p:cNvSpPr>
            <a:spLocks noGrp="1"/>
          </p:cNvSpPr>
          <p:nvPr>
            <p:ph type="sldNum" sz="quarter" idx="12"/>
          </p:nvPr>
        </p:nvSpPr>
        <p:spPr/>
        <p:txBody>
          <a:bodyPr/>
          <a:lstStyle/>
          <a:p>
            <a:fld id="{9262F3D2-EDB9-44AA-B788-C0479C6B814B}" type="slidenum">
              <a:rPr lang="en-IN" smtClean="0"/>
              <a:t>‹#›</a:t>
            </a:fld>
            <a:endParaRPr lang="en-IN"/>
          </a:p>
        </p:txBody>
      </p:sp>
    </p:spTree>
    <p:extLst>
      <p:ext uri="{BB962C8B-B14F-4D97-AF65-F5344CB8AC3E}">
        <p14:creationId xmlns:p14="http://schemas.microsoft.com/office/powerpoint/2010/main" val="21499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B4EA9-52ED-CB17-80BC-474193542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F650B98-B782-DDDA-F620-31A6C30D64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31C1A9-387F-FDE8-DA5B-1E5FA5CE89A4}"/>
              </a:ext>
            </a:extLst>
          </p:cNvPr>
          <p:cNvSpPr>
            <a:spLocks noGrp="1"/>
          </p:cNvSpPr>
          <p:nvPr>
            <p:ph type="dt" sz="half" idx="10"/>
          </p:nvPr>
        </p:nvSpPr>
        <p:spPr/>
        <p:txBody>
          <a:bodyPr/>
          <a:lstStyle/>
          <a:p>
            <a:fld id="{83F786C2-1590-4051-848B-E0C6F406261C}" type="datetimeFigureOut">
              <a:rPr lang="en-IN" smtClean="0"/>
              <a:t>23-09-2024</a:t>
            </a:fld>
            <a:endParaRPr lang="en-IN"/>
          </a:p>
        </p:txBody>
      </p:sp>
      <p:sp>
        <p:nvSpPr>
          <p:cNvPr id="5" name="Footer Placeholder 4">
            <a:extLst>
              <a:ext uri="{FF2B5EF4-FFF2-40B4-BE49-F238E27FC236}">
                <a16:creationId xmlns:a16="http://schemas.microsoft.com/office/drawing/2014/main" id="{58491D96-CFDA-CFF8-0E26-4B15E2A3DBD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82ED22C-441C-8D18-8370-3ED5BE60000E}"/>
              </a:ext>
            </a:extLst>
          </p:cNvPr>
          <p:cNvSpPr>
            <a:spLocks noGrp="1"/>
          </p:cNvSpPr>
          <p:nvPr>
            <p:ph type="sldNum" sz="quarter" idx="12"/>
          </p:nvPr>
        </p:nvSpPr>
        <p:spPr/>
        <p:txBody>
          <a:bodyPr/>
          <a:lstStyle/>
          <a:p>
            <a:fld id="{9262F3D2-EDB9-44AA-B788-C0479C6B814B}" type="slidenum">
              <a:rPr lang="en-IN" smtClean="0"/>
              <a:t>‹#›</a:t>
            </a:fld>
            <a:endParaRPr lang="en-IN"/>
          </a:p>
        </p:txBody>
      </p:sp>
    </p:spTree>
    <p:extLst>
      <p:ext uri="{BB962C8B-B14F-4D97-AF65-F5344CB8AC3E}">
        <p14:creationId xmlns:p14="http://schemas.microsoft.com/office/powerpoint/2010/main" val="477697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40A21-E17F-333E-B1B9-A566073F12C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A539237-AA74-EA8D-0DAB-4D4574A702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146FD65-6873-00AF-2E08-ABBADD9CDC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9B85516-0658-F40E-FAEC-2A1CEEEF47B7}"/>
              </a:ext>
            </a:extLst>
          </p:cNvPr>
          <p:cNvSpPr>
            <a:spLocks noGrp="1"/>
          </p:cNvSpPr>
          <p:nvPr>
            <p:ph type="dt" sz="half" idx="10"/>
          </p:nvPr>
        </p:nvSpPr>
        <p:spPr/>
        <p:txBody>
          <a:bodyPr/>
          <a:lstStyle/>
          <a:p>
            <a:fld id="{83F786C2-1590-4051-848B-E0C6F406261C}" type="datetimeFigureOut">
              <a:rPr lang="en-IN" smtClean="0"/>
              <a:t>23-09-2024</a:t>
            </a:fld>
            <a:endParaRPr lang="en-IN"/>
          </a:p>
        </p:txBody>
      </p:sp>
      <p:sp>
        <p:nvSpPr>
          <p:cNvPr id="6" name="Footer Placeholder 5">
            <a:extLst>
              <a:ext uri="{FF2B5EF4-FFF2-40B4-BE49-F238E27FC236}">
                <a16:creationId xmlns:a16="http://schemas.microsoft.com/office/drawing/2014/main" id="{3D0925DC-436F-4E98-964E-A71598D04A5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7341E1D-67D2-F158-92B9-38CAF75546DB}"/>
              </a:ext>
            </a:extLst>
          </p:cNvPr>
          <p:cNvSpPr>
            <a:spLocks noGrp="1"/>
          </p:cNvSpPr>
          <p:nvPr>
            <p:ph type="sldNum" sz="quarter" idx="12"/>
          </p:nvPr>
        </p:nvSpPr>
        <p:spPr/>
        <p:txBody>
          <a:bodyPr/>
          <a:lstStyle/>
          <a:p>
            <a:fld id="{9262F3D2-EDB9-44AA-B788-C0479C6B814B}" type="slidenum">
              <a:rPr lang="en-IN" smtClean="0"/>
              <a:t>‹#›</a:t>
            </a:fld>
            <a:endParaRPr lang="en-IN"/>
          </a:p>
        </p:txBody>
      </p:sp>
    </p:spTree>
    <p:extLst>
      <p:ext uri="{BB962C8B-B14F-4D97-AF65-F5344CB8AC3E}">
        <p14:creationId xmlns:p14="http://schemas.microsoft.com/office/powerpoint/2010/main" val="65319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C014-972F-ECD5-AF66-400343B45B1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264356C-56CF-78BA-1061-C98661D942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449AF4-5E10-2359-4046-F68B11C6BB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E3D4AF4-7B60-5F12-D53E-A4D33778E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9243FE-35F7-44E5-A267-3DDF14509C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4580ECE-B771-1A5E-267D-662B06BC4DDB}"/>
              </a:ext>
            </a:extLst>
          </p:cNvPr>
          <p:cNvSpPr>
            <a:spLocks noGrp="1"/>
          </p:cNvSpPr>
          <p:nvPr>
            <p:ph type="dt" sz="half" idx="10"/>
          </p:nvPr>
        </p:nvSpPr>
        <p:spPr/>
        <p:txBody>
          <a:bodyPr/>
          <a:lstStyle/>
          <a:p>
            <a:fld id="{83F786C2-1590-4051-848B-E0C6F406261C}" type="datetimeFigureOut">
              <a:rPr lang="en-IN" smtClean="0"/>
              <a:t>23-09-2024</a:t>
            </a:fld>
            <a:endParaRPr lang="en-IN"/>
          </a:p>
        </p:txBody>
      </p:sp>
      <p:sp>
        <p:nvSpPr>
          <p:cNvPr id="8" name="Footer Placeholder 7">
            <a:extLst>
              <a:ext uri="{FF2B5EF4-FFF2-40B4-BE49-F238E27FC236}">
                <a16:creationId xmlns:a16="http://schemas.microsoft.com/office/drawing/2014/main" id="{DBE1FAAA-9B14-45DF-6CBA-7F53E456CB8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50967D9-FB88-DC1D-3D47-268463A18F8E}"/>
              </a:ext>
            </a:extLst>
          </p:cNvPr>
          <p:cNvSpPr>
            <a:spLocks noGrp="1"/>
          </p:cNvSpPr>
          <p:nvPr>
            <p:ph type="sldNum" sz="quarter" idx="12"/>
          </p:nvPr>
        </p:nvSpPr>
        <p:spPr/>
        <p:txBody>
          <a:bodyPr/>
          <a:lstStyle/>
          <a:p>
            <a:fld id="{9262F3D2-EDB9-44AA-B788-C0479C6B814B}" type="slidenum">
              <a:rPr lang="en-IN" smtClean="0"/>
              <a:t>‹#›</a:t>
            </a:fld>
            <a:endParaRPr lang="en-IN"/>
          </a:p>
        </p:txBody>
      </p:sp>
    </p:spTree>
    <p:extLst>
      <p:ext uri="{BB962C8B-B14F-4D97-AF65-F5344CB8AC3E}">
        <p14:creationId xmlns:p14="http://schemas.microsoft.com/office/powerpoint/2010/main" val="181389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55C3E-E243-0319-BDA4-89896A7A691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7F9D5D3-2FD4-25E5-0748-E37992BD4A69}"/>
              </a:ext>
            </a:extLst>
          </p:cNvPr>
          <p:cNvSpPr>
            <a:spLocks noGrp="1"/>
          </p:cNvSpPr>
          <p:nvPr>
            <p:ph type="dt" sz="half" idx="10"/>
          </p:nvPr>
        </p:nvSpPr>
        <p:spPr/>
        <p:txBody>
          <a:bodyPr/>
          <a:lstStyle/>
          <a:p>
            <a:fld id="{83F786C2-1590-4051-848B-E0C6F406261C}" type="datetimeFigureOut">
              <a:rPr lang="en-IN" smtClean="0"/>
              <a:t>23-09-2024</a:t>
            </a:fld>
            <a:endParaRPr lang="en-IN"/>
          </a:p>
        </p:txBody>
      </p:sp>
      <p:sp>
        <p:nvSpPr>
          <p:cNvPr id="4" name="Footer Placeholder 3">
            <a:extLst>
              <a:ext uri="{FF2B5EF4-FFF2-40B4-BE49-F238E27FC236}">
                <a16:creationId xmlns:a16="http://schemas.microsoft.com/office/drawing/2014/main" id="{BB9C6232-D449-084F-160B-A3375593E19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98D1B13-E946-C46E-AC30-0E1ADAB85383}"/>
              </a:ext>
            </a:extLst>
          </p:cNvPr>
          <p:cNvSpPr>
            <a:spLocks noGrp="1"/>
          </p:cNvSpPr>
          <p:nvPr>
            <p:ph type="sldNum" sz="quarter" idx="12"/>
          </p:nvPr>
        </p:nvSpPr>
        <p:spPr/>
        <p:txBody>
          <a:bodyPr/>
          <a:lstStyle/>
          <a:p>
            <a:fld id="{9262F3D2-EDB9-44AA-B788-C0479C6B814B}" type="slidenum">
              <a:rPr lang="en-IN" smtClean="0"/>
              <a:t>‹#›</a:t>
            </a:fld>
            <a:endParaRPr lang="en-IN"/>
          </a:p>
        </p:txBody>
      </p:sp>
    </p:spTree>
    <p:extLst>
      <p:ext uri="{BB962C8B-B14F-4D97-AF65-F5344CB8AC3E}">
        <p14:creationId xmlns:p14="http://schemas.microsoft.com/office/powerpoint/2010/main" val="334046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E22C2F-D868-235E-B5F2-1CB8A4BED827}"/>
              </a:ext>
            </a:extLst>
          </p:cNvPr>
          <p:cNvSpPr>
            <a:spLocks noGrp="1"/>
          </p:cNvSpPr>
          <p:nvPr>
            <p:ph type="dt" sz="half" idx="10"/>
          </p:nvPr>
        </p:nvSpPr>
        <p:spPr/>
        <p:txBody>
          <a:bodyPr/>
          <a:lstStyle/>
          <a:p>
            <a:fld id="{83F786C2-1590-4051-848B-E0C6F406261C}" type="datetimeFigureOut">
              <a:rPr lang="en-IN" smtClean="0"/>
              <a:t>23-09-2024</a:t>
            </a:fld>
            <a:endParaRPr lang="en-IN"/>
          </a:p>
        </p:txBody>
      </p:sp>
      <p:sp>
        <p:nvSpPr>
          <p:cNvPr id="3" name="Footer Placeholder 2">
            <a:extLst>
              <a:ext uri="{FF2B5EF4-FFF2-40B4-BE49-F238E27FC236}">
                <a16:creationId xmlns:a16="http://schemas.microsoft.com/office/drawing/2014/main" id="{226F2CB8-2FD0-F93B-AA77-E3B967E1D59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E2F89C0-46D6-E46E-1CA6-B961F0A8EB11}"/>
              </a:ext>
            </a:extLst>
          </p:cNvPr>
          <p:cNvSpPr>
            <a:spLocks noGrp="1"/>
          </p:cNvSpPr>
          <p:nvPr>
            <p:ph type="sldNum" sz="quarter" idx="12"/>
          </p:nvPr>
        </p:nvSpPr>
        <p:spPr/>
        <p:txBody>
          <a:bodyPr/>
          <a:lstStyle/>
          <a:p>
            <a:fld id="{9262F3D2-EDB9-44AA-B788-C0479C6B814B}" type="slidenum">
              <a:rPr lang="en-IN" smtClean="0"/>
              <a:t>‹#›</a:t>
            </a:fld>
            <a:endParaRPr lang="en-IN"/>
          </a:p>
        </p:txBody>
      </p:sp>
    </p:spTree>
    <p:extLst>
      <p:ext uri="{BB962C8B-B14F-4D97-AF65-F5344CB8AC3E}">
        <p14:creationId xmlns:p14="http://schemas.microsoft.com/office/powerpoint/2010/main" val="11628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A251-922E-192D-4772-ECE0E24DE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9385287-FAE2-65F6-BA35-49CD4BFC3B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C492556-9885-B693-77BC-B18940058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354D55-A9B6-80EA-E374-2922BC20E948}"/>
              </a:ext>
            </a:extLst>
          </p:cNvPr>
          <p:cNvSpPr>
            <a:spLocks noGrp="1"/>
          </p:cNvSpPr>
          <p:nvPr>
            <p:ph type="dt" sz="half" idx="10"/>
          </p:nvPr>
        </p:nvSpPr>
        <p:spPr/>
        <p:txBody>
          <a:bodyPr/>
          <a:lstStyle/>
          <a:p>
            <a:fld id="{83F786C2-1590-4051-848B-E0C6F406261C}" type="datetimeFigureOut">
              <a:rPr lang="en-IN" smtClean="0"/>
              <a:t>23-09-2024</a:t>
            </a:fld>
            <a:endParaRPr lang="en-IN"/>
          </a:p>
        </p:txBody>
      </p:sp>
      <p:sp>
        <p:nvSpPr>
          <p:cNvPr id="6" name="Footer Placeholder 5">
            <a:extLst>
              <a:ext uri="{FF2B5EF4-FFF2-40B4-BE49-F238E27FC236}">
                <a16:creationId xmlns:a16="http://schemas.microsoft.com/office/drawing/2014/main" id="{BDA37C21-A9F1-BAAE-2438-DF61AAC29A7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AF94821-1BAD-DF8C-07A7-41ED327874BB}"/>
              </a:ext>
            </a:extLst>
          </p:cNvPr>
          <p:cNvSpPr>
            <a:spLocks noGrp="1"/>
          </p:cNvSpPr>
          <p:nvPr>
            <p:ph type="sldNum" sz="quarter" idx="12"/>
          </p:nvPr>
        </p:nvSpPr>
        <p:spPr/>
        <p:txBody>
          <a:bodyPr/>
          <a:lstStyle/>
          <a:p>
            <a:fld id="{9262F3D2-EDB9-44AA-B788-C0479C6B814B}" type="slidenum">
              <a:rPr lang="en-IN" smtClean="0"/>
              <a:t>‹#›</a:t>
            </a:fld>
            <a:endParaRPr lang="en-IN"/>
          </a:p>
        </p:txBody>
      </p:sp>
    </p:spTree>
    <p:extLst>
      <p:ext uri="{BB962C8B-B14F-4D97-AF65-F5344CB8AC3E}">
        <p14:creationId xmlns:p14="http://schemas.microsoft.com/office/powerpoint/2010/main" val="952734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7C44-74E0-830C-1CCF-4C93E3DC87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BF9619F-90CD-0CE2-7B4B-B7AB0E25F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AB4B118-8109-E2BB-CC1B-E9A41A725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2CDB7-C902-C789-A92E-B8E638F6A9A6}"/>
              </a:ext>
            </a:extLst>
          </p:cNvPr>
          <p:cNvSpPr>
            <a:spLocks noGrp="1"/>
          </p:cNvSpPr>
          <p:nvPr>
            <p:ph type="dt" sz="half" idx="10"/>
          </p:nvPr>
        </p:nvSpPr>
        <p:spPr/>
        <p:txBody>
          <a:bodyPr/>
          <a:lstStyle/>
          <a:p>
            <a:fld id="{83F786C2-1590-4051-848B-E0C6F406261C}" type="datetimeFigureOut">
              <a:rPr lang="en-IN" smtClean="0"/>
              <a:t>23-09-2024</a:t>
            </a:fld>
            <a:endParaRPr lang="en-IN"/>
          </a:p>
        </p:txBody>
      </p:sp>
      <p:sp>
        <p:nvSpPr>
          <p:cNvPr id="6" name="Footer Placeholder 5">
            <a:extLst>
              <a:ext uri="{FF2B5EF4-FFF2-40B4-BE49-F238E27FC236}">
                <a16:creationId xmlns:a16="http://schemas.microsoft.com/office/drawing/2014/main" id="{3B130644-7076-3F31-922B-750D9D867FB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0C71C29-6C81-4184-FE1C-2953B440A9A7}"/>
              </a:ext>
            </a:extLst>
          </p:cNvPr>
          <p:cNvSpPr>
            <a:spLocks noGrp="1"/>
          </p:cNvSpPr>
          <p:nvPr>
            <p:ph type="sldNum" sz="quarter" idx="12"/>
          </p:nvPr>
        </p:nvSpPr>
        <p:spPr/>
        <p:txBody>
          <a:bodyPr/>
          <a:lstStyle/>
          <a:p>
            <a:fld id="{9262F3D2-EDB9-44AA-B788-C0479C6B814B}" type="slidenum">
              <a:rPr lang="en-IN" smtClean="0"/>
              <a:t>‹#›</a:t>
            </a:fld>
            <a:endParaRPr lang="en-IN"/>
          </a:p>
        </p:txBody>
      </p:sp>
    </p:spTree>
    <p:extLst>
      <p:ext uri="{BB962C8B-B14F-4D97-AF65-F5344CB8AC3E}">
        <p14:creationId xmlns:p14="http://schemas.microsoft.com/office/powerpoint/2010/main" val="287531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586FBA-C8BF-3E23-B95D-2BF025150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D8E22F0-0383-F197-993D-1F72E30622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3A3574F-3536-B8C1-6EA3-1D3D9CD911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786C2-1590-4051-848B-E0C6F406261C}" type="datetimeFigureOut">
              <a:rPr lang="en-IN" smtClean="0"/>
              <a:t>23-09-2024</a:t>
            </a:fld>
            <a:endParaRPr lang="en-IN"/>
          </a:p>
        </p:txBody>
      </p:sp>
      <p:sp>
        <p:nvSpPr>
          <p:cNvPr id="5" name="Footer Placeholder 4">
            <a:extLst>
              <a:ext uri="{FF2B5EF4-FFF2-40B4-BE49-F238E27FC236}">
                <a16:creationId xmlns:a16="http://schemas.microsoft.com/office/drawing/2014/main" id="{5419DD30-BB30-B65A-AFE9-35686BAD4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B94CD95-C8E1-10A4-B07B-9CDB29DD55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2F3D2-EDB9-44AA-B788-C0479C6B814B}" type="slidenum">
              <a:rPr lang="en-IN" smtClean="0"/>
              <a:t>‹#›</a:t>
            </a:fld>
            <a:endParaRPr lang="en-IN"/>
          </a:p>
        </p:txBody>
      </p:sp>
    </p:spTree>
    <p:extLst>
      <p:ext uri="{BB962C8B-B14F-4D97-AF65-F5344CB8AC3E}">
        <p14:creationId xmlns:p14="http://schemas.microsoft.com/office/powerpoint/2010/main" val="917356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emf"/><Relationship Id="rId7"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g"/><Relationship Id="rId2" Type="http://schemas.openxmlformats.org/officeDocument/2006/relationships/notesSlide" Target="../notesSlides/notesSlide3.xml"/><Relationship Id="rId16"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16.jpg"/><Relationship Id="rId11" Type="http://schemas.openxmlformats.org/officeDocument/2006/relationships/image" Target="../media/image21.jpg"/><Relationship Id="rId5" Type="http://schemas.openxmlformats.org/officeDocument/2006/relationships/image" Target="../media/image15.jpg"/><Relationship Id="rId15" Type="http://schemas.openxmlformats.org/officeDocument/2006/relationships/image" Target="../media/image25.jpg"/><Relationship Id="rId10" Type="http://schemas.openxmlformats.org/officeDocument/2006/relationships/image" Target="../media/image20.jp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descr="image2.png">
            <a:extLst>
              <a:ext uri="{FF2B5EF4-FFF2-40B4-BE49-F238E27FC236}">
                <a16:creationId xmlns:a16="http://schemas.microsoft.com/office/drawing/2014/main" id="{4C360E49-D4BC-8EE0-590F-DAD7DF2B0896}"/>
              </a:ext>
            </a:extLst>
          </p:cNvPr>
          <p:cNvPicPr>
            <a:picLocks noChangeAspect="1"/>
          </p:cNvPicPr>
          <p:nvPr/>
        </p:nvPicPr>
        <p:blipFill>
          <a:blip r:embed="rId3"/>
          <a:stretch>
            <a:fillRect/>
          </a:stretch>
        </p:blipFill>
        <p:spPr>
          <a:xfrm>
            <a:off x="9938238" y="4604150"/>
            <a:ext cx="1379474" cy="1350102"/>
          </a:xfrm>
          <a:prstGeom prst="rect">
            <a:avLst/>
          </a:prstGeom>
          <a:ln w="12700">
            <a:miter lim="400000"/>
          </a:ln>
        </p:spPr>
      </p:pic>
      <p:sp>
        <p:nvSpPr>
          <p:cNvPr id="6" name="Shape 208">
            <a:extLst>
              <a:ext uri="{FF2B5EF4-FFF2-40B4-BE49-F238E27FC236}">
                <a16:creationId xmlns:a16="http://schemas.microsoft.com/office/drawing/2014/main" id="{992B7A37-9C25-62CF-B6DF-E723924031D6}"/>
              </a:ext>
            </a:extLst>
          </p:cNvPr>
          <p:cNvSpPr txBox="1"/>
          <p:nvPr/>
        </p:nvSpPr>
        <p:spPr>
          <a:xfrm>
            <a:off x="201337" y="2418562"/>
            <a:ext cx="11649775" cy="1505023"/>
          </a:xfrm>
          <a:prstGeom prst="rect">
            <a:avLst/>
          </a:prstGeom>
          <a:solidFill>
            <a:srgbClr val="CCECFF"/>
          </a:solidFill>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lgn="ctr" defTabSz="685800">
              <a:lnSpc>
                <a:spcPct val="90000"/>
              </a:lnSpc>
              <a:defRPr sz="4000">
                <a:solidFill>
                  <a:srgbClr val="7E0000"/>
                </a:solidFill>
                <a:latin typeface="Calibri Light"/>
                <a:ea typeface="Calibri Light"/>
                <a:cs typeface="Calibri Light"/>
                <a:sym typeface="Calibri Light"/>
              </a:defRPr>
            </a:lvl1pPr>
          </a:lstStyle>
          <a:p>
            <a:pPr algn="l"/>
            <a:endParaRPr lang="en-IN" sz="1800" b="0" i="0" u="none" strike="noStrike" baseline="0" dirty="0">
              <a:solidFill>
                <a:srgbClr val="000000"/>
              </a:solidFill>
              <a:latin typeface="Open Sans" panose="020B0606030504020204" pitchFamily="34" charset="0"/>
            </a:endParaRPr>
          </a:p>
          <a:p>
            <a:r>
              <a:rPr lang="en-IN" sz="1800" b="0" i="0" u="none" strike="noStrike" baseline="0" dirty="0">
                <a:solidFill>
                  <a:srgbClr val="000000"/>
                </a:solidFill>
                <a:latin typeface="Open Sans" panose="020B0606030504020204" pitchFamily="34" charset="0"/>
              </a:rPr>
              <a:t> </a:t>
            </a:r>
            <a:r>
              <a:rPr lang="en-IN" sz="2800" b="1" i="0" u="none" strike="noStrike" baseline="0" dirty="0">
                <a:solidFill>
                  <a:schemeClr val="tx1"/>
                </a:solidFill>
                <a:latin typeface="Arial" panose="020B0604020202020204" pitchFamily="34" charset="0"/>
                <a:cs typeface="Arial" panose="020B0604020202020204" pitchFamily="34" charset="0"/>
              </a:rPr>
              <a:t>PALEOPEDOGENESIS IN OVERBANK SEDIMENTS OF SIWALIK GROUP, NW HIMALAYA: WEATHERING AND CLIMATE CHANGE DURING 12 TO 5 MA</a:t>
            </a:r>
            <a:endParaRPr sz="2800" b="1" dirty="0">
              <a:solidFill>
                <a:schemeClr val="tx1"/>
              </a:solidFill>
              <a:latin typeface="Arial" panose="020B0604020202020204" pitchFamily="34" charset="0"/>
              <a:cs typeface="Arial" panose="020B0604020202020204" pitchFamily="34" charset="0"/>
            </a:endParaRPr>
          </a:p>
        </p:txBody>
      </p:sp>
      <p:pic>
        <p:nvPicPr>
          <p:cNvPr id="7" name="Picture 2" descr="DU - The Hindu">
            <a:extLst>
              <a:ext uri="{FF2B5EF4-FFF2-40B4-BE49-F238E27FC236}">
                <a16:creationId xmlns:a16="http://schemas.microsoft.com/office/drawing/2014/main" id="{C2D030DB-C130-FD8A-7394-5AD1669C4D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737" y="4604151"/>
            <a:ext cx="2174540" cy="13501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C387B21-C3CE-4DF4-6581-541A84B9E380}"/>
              </a:ext>
            </a:extLst>
          </p:cNvPr>
          <p:cNvSpPr txBox="1"/>
          <p:nvPr/>
        </p:nvSpPr>
        <p:spPr>
          <a:xfrm>
            <a:off x="1047750" y="4155817"/>
            <a:ext cx="10096500" cy="2246769"/>
          </a:xfrm>
          <a:prstGeom prst="rect">
            <a:avLst/>
          </a:prstGeom>
          <a:noFill/>
        </p:spPr>
        <p:txBody>
          <a:bodyPr wrap="square">
            <a:spAutoFit/>
          </a:bodyPr>
          <a:lstStyle/>
          <a:p>
            <a:pPr algn="l"/>
            <a:endParaRPr lang="en-IN" sz="2800" b="0" i="0" u="none" strike="noStrike" baseline="0" dirty="0">
              <a:solidFill>
                <a:srgbClr val="000000"/>
              </a:solidFill>
              <a:latin typeface="Open Sans" panose="020B0606030504020204" pitchFamily="34" charset="0"/>
            </a:endParaRPr>
          </a:p>
          <a:p>
            <a:pPr algn="ctr"/>
            <a:r>
              <a:rPr lang="fi-FI" sz="2800" b="1" i="0" u="none" strike="noStrike" baseline="0" dirty="0">
                <a:latin typeface="Arial" panose="020B0604020202020204" pitchFamily="34" charset="0"/>
                <a:cs typeface="Arial" panose="020B0604020202020204" pitchFamily="34" charset="0"/>
              </a:rPr>
              <a:t>Pankaj </a:t>
            </a:r>
            <a:r>
              <a:rPr lang="fi-FI" sz="2800" b="1" dirty="0">
                <a:latin typeface="Arial" panose="020B0604020202020204" pitchFamily="34" charset="0"/>
                <a:cs typeface="Arial" panose="020B0604020202020204" pitchFamily="34" charset="0"/>
              </a:rPr>
              <a:t>Srivastava </a:t>
            </a:r>
            <a:r>
              <a:rPr lang="fi-FI" sz="2800" i="0" u="none" strike="noStrike" baseline="0" dirty="0">
                <a:latin typeface="Arial" panose="020B0604020202020204" pitchFamily="34" charset="0"/>
                <a:cs typeface="Arial" panose="020B0604020202020204" pitchFamily="34" charset="0"/>
              </a:rPr>
              <a:t>and</a:t>
            </a:r>
            <a:r>
              <a:rPr lang="fi-FI" sz="2800" b="1" i="0" u="none" strike="noStrike" baseline="0" dirty="0">
                <a:latin typeface="Arial" panose="020B0604020202020204" pitchFamily="34" charset="0"/>
                <a:cs typeface="Arial" panose="020B0604020202020204" pitchFamily="34" charset="0"/>
              </a:rPr>
              <a:t> Abdul </a:t>
            </a:r>
            <a:r>
              <a:rPr lang="fi-FI" sz="2800" b="1" dirty="0">
                <a:latin typeface="Arial" panose="020B0604020202020204" pitchFamily="34" charset="0"/>
                <a:cs typeface="Arial" panose="020B0604020202020204" pitchFamily="34" charset="0"/>
              </a:rPr>
              <a:t>Hameed</a:t>
            </a:r>
          </a:p>
          <a:p>
            <a:pPr algn="ctr"/>
            <a:endParaRPr lang="fi-FI" b="1" dirty="0">
              <a:latin typeface="Open Sans" panose="020B0606030504020204" pitchFamily="34" charset="0"/>
            </a:endParaRPr>
          </a:p>
          <a:p>
            <a:pPr algn="ctr"/>
            <a:endParaRPr lang="en-IN" sz="1800" b="0" i="0" u="none" strike="noStrike" baseline="0" dirty="0">
              <a:solidFill>
                <a:srgbClr val="000000"/>
              </a:solidFill>
              <a:latin typeface="Open Sans" panose="020B0606030504020204" pitchFamily="34" charset="0"/>
            </a:endParaRPr>
          </a:p>
          <a:p>
            <a:pPr algn="ctr"/>
            <a:r>
              <a:rPr lang="en-IN" sz="2400" b="0" u="none" strike="noStrike" baseline="0" dirty="0">
                <a:solidFill>
                  <a:srgbClr val="323232"/>
                </a:solidFill>
                <a:latin typeface="Arial" panose="020B0604020202020204" pitchFamily="34" charset="0"/>
                <a:cs typeface="Arial" panose="020B0604020202020204" pitchFamily="34" charset="0"/>
              </a:rPr>
              <a:t>Department of Geology </a:t>
            </a:r>
          </a:p>
          <a:p>
            <a:pPr algn="ctr"/>
            <a:r>
              <a:rPr lang="en-IN" sz="2400" b="0" u="none" strike="noStrike" baseline="0" dirty="0">
                <a:solidFill>
                  <a:srgbClr val="323232"/>
                </a:solidFill>
                <a:latin typeface="Arial" panose="020B0604020202020204" pitchFamily="34" charset="0"/>
                <a:cs typeface="Arial" panose="020B0604020202020204" pitchFamily="34" charset="0"/>
              </a:rPr>
              <a:t>University of Delhi, Delhi 110007, India</a:t>
            </a:r>
            <a:endParaRPr lang="en-IN" sz="2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01FB278-F8FD-CB59-F773-90C83C801472}"/>
              </a:ext>
            </a:extLst>
          </p:cNvPr>
          <p:cNvPicPr>
            <a:picLocks noChangeAspect="1"/>
          </p:cNvPicPr>
          <p:nvPr/>
        </p:nvPicPr>
        <p:blipFill>
          <a:blip r:embed="rId5"/>
          <a:stretch>
            <a:fillRect/>
          </a:stretch>
        </p:blipFill>
        <p:spPr>
          <a:xfrm>
            <a:off x="143229" y="801397"/>
            <a:ext cx="3921929" cy="1427710"/>
          </a:xfrm>
          <a:prstGeom prst="rect">
            <a:avLst/>
          </a:prstGeom>
        </p:spPr>
      </p:pic>
      <p:sp>
        <p:nvSpPr>
          <p:cNvPr id="13" name="TextBox 12">
            <a:extLst>
              <a:ext uri="{FF2B5EF4-FFF2-40B4-BE49-F238E27FC236}">
                <a16:creationId xmlns:a16="http://schemas.microsoft.com/office/drawing/2014/main" id="{0EC9A48D-7709-AA13-BF24-37FC177B4042}"/>
              </a:ext>
            </a:extLst>
          </p:cNvPr>
          <p:cNvSpPr txBox="1"/>
          <p:nvPr/>
        </p:nvSpPr>
        <p:spPr>
          <a:xfrm>
            <a:off x="4065158" y="611942"/>
            <a:ext cx="8053768" cy="784830"/>
          </a:xfrm>
          <a:prstGeom prst="rect">
            <a:avLst/>
          </a:prstGeom>
          <a:noFill/>
        </p:spPr>
        <p:txBody>
          <a:bodyPr wrap="square">
            <a:spAutoFit/>
          </a:bodyPr>
          <a:lstStyle/>
          <a:p>
            <a:pPr algn="l"/>
            <a:endParaRPr lang="en-IN" sz="1050" b="0" i="0" u="none" strike="noStrike" baseline="0" dirty="0">
              <a:solidFill>
                <a:srgbClr val="000000"/>
              </a:solidFill>
              <a:latin typeface="Arial" panose="020B0604020202020204" pitchFamily="34" charset="0"/>
            </a:endParaRPr>
          </a:p>
          <a:p>
            <a:r>
              <a:rPr lang="en-IN" sz="1050" b="0" i="0" u="none" strike="noStrike" baseline="0" dirty="0">
                <a:solidFill>
                  <a:srgbClr val="000000"/>
                </a:solidFill>
                <a:latin typeface="Arial" panose="020B0604020202020204" pitchFamily="34" charset="0"/>
              </a:rPr>
              <a:t> </a:t>
            </a:r>
          </a:p>
          <a:p>
            <a:r>
              <a:rPr lang="en-IN" sz="2400" b="0" i="0" u="none" strike="noStrike" baseline="0" dirty="0">
                <a:solidFill>
                  <a:srgbClr val="0494A3"/>
                </a:solidFill>
                <a:latin typeface="Arial" panose="020B0604020202020204" pitchFamily="34" charset="0"/>
              </a:rPr>
              <a:t>92 - T155. Recent Advances in Soil and Paleosol Science</a:t>
            </a:r>
            <a:endParaRPr lang="en-IN" sz="2400" dirty="0"/>
          </a:p>
        </p:txBody>
      </p:sp>
      <p:pic>
        <p:nvPicPr>
          <p:cNvPr id="15" name="Picture 14">
            <a:extLst>
              <a:ext uri="{FF2B5EF4-FFF2-40B4-BE49-F238E27FC236}">
                <a16:creationId xmlns:a16="http://schemas.microsoft.com/office/drawing/2014/main" id="{B33BE60C-5DBC-0872-953E-2F223801C104}"/>
              </a:ext>
            </a:extLst>
          </p:cNvPr>
          <p:cNvPicPr>
            <a:picLocks noChangeAspect="1"/>
          </p:cNvPicPr>
          <p:nvPr/>
        </p:nvPicPr>
        <p:blipFill>
          <a:blip r:embed="rId6"/>
          <a:stretch>
            <a:fillRect/>
          </a:stretch>
        </p:blipFill>
        <p:spPr>
          <a:xfrm>
            <a:off x="7928980" y="2050502"/>
            <a:ext cx="1088020" cy="368060"/>
          </a:xfrm>
          <a:prstGeom prst="rect">
            <a:avLst/>
          </a:prstGeom>
        </p:spPr>
      </p:pic>
      <p:pic>
        <p:nvPicPr>
          <p:cNvPr id="17" name="Picture 16">
            <a:extLst>
              <a:ext uri="{FF2B5EF4-FFF2-40B4-BE49-F238E27FC236}">
                <a16:creationId xmlns:a16="http://schemas.microsoft.com/office/drawing/2014/main" id="{71892149-802E-E11C-1B89-16EFE3F8B82D}"/>
              </a:ext>
            </a:extLst>
          </p:cNvPr>
          <p:cNvPicPr>
            <a:picLocks noChangeAspect="1"/>
          </p:cNvPicPr>
          <p:nvPr/>
        </p:nvPicPr>
        <p:blipFill>
          <a:blip r:embed="rId7"/>
          <a:stretch>
            <a:fillRect/>
          </a:stretch>
        </p:blipFill>
        <p:spPr>
          <a:xfrm>
            <a:off x="9017000" y="2105003"/>
            <a:ext cx="2685327" cy="276045"/>
          </a:xfrm>
          <a:prstGeom prst="rect">
            <a:avLst/>
          </a:prstGeom>
        </p:spPr>
      </p:pic>
    </p:spTree>
    <p:extLst>
      <p:ext uri="{BB962C8B-B14F-4D97-AF65-F5344CB8AC3E}">
        <p14:creationId xmlns:p14="http://schemas.microsoft.com/office/powerpoint/2010/main" val="332605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6D7689-DB9F-AE11-DA3A-22904E266C0E}"/>
              </a:ext>
            </a:extLst>
          </p:cNvPr>
          <p:cNvSpPr txBox="1"/>
          <p:nvPr/>
        </p:nvSpPr>
        <p:spPr>
          <a:xfrm>
            <a:off x="51275" y="217521"/>
            <a:ext cx="2724557" cy="2092881"/>
          </a:xfrm>
          <a:prstGeom prst="rect">
            <a:avLst/>
          </a:prstGeom>
          <a:solidFill>
            <a:schemeClr val="tx2">
              <a:lumMod val="40000"/>
              <a:lumOff val="60000"/>
            </a:schemeClr>
          </a:solidFill>
        </p:spPr>
        <p:txBody>
          <a:bodyPr wrap="square">
            <a:spAutoFit/>
          </a:bodyPr>
          <a:lstStyle/>
          <a:p>
            <a:r>
              <a:rPr lang="en-IN" b="1" i="0" u="none" strike="noStrike" baseline="0" dirty="0">
                <a:latin typeface="Arial" panose="020B0604020202020204" pitchFamily="34" charset="0"/>
                <a:cs typeface="Arial" panose="020B0604020202020204" pitchFamily="34" charset="0"/>
              </a:rPr>
              <a:t>Why Paleosols?</a:t>
            </a:r>
          </a:p>
          <a:p>
            <a:pPr marL="285750" indent="-285750">
              <a:buFont typeface="Wingdings" panose="05000000000000000000" pitchFamily="2" charset="2"/>
              <a:buChar char="v"/>
            </a:pPr>
            <a:r>
              <a:rPr lang="en-IN" sz="1400" b="1" i="1" dirty="0">
                <a:solidFill>
                  <a:srgbClr val="C00000"/>
                </a:solidFill>
                <a:latin typeface="Arial" panose="020B0604020202020204" pitchFamily="34" charset="0"/>
                <a:cs typeface="Arial" panose="020B0604020202020204" pitchFamily="34" charset="0"/>
              </a:rPr>
              <a:t>Evolutionary history of the Earth</a:t>
            </a:r>
          </a:p>
          <a:p>
            <a:pPr marL="285750" indent="-285750">
              <a:buFont typeface="Wingdings" panose="05000000000000000000" pitchFamily="2" charset="2"/>
              <a:buChar char="v"/>
            </a:pPr>
            <a:r>
              <a:rPr lang="en-IN" sz="1400" b="1" i="1" dirty="0">
                <a:solidFill>
                  <a:srgbClr val="C00000"/>
                </a:solidFill>
                <a:latin typeface="Arial" panose="020B0604020202020204" pitchFamily="34" charset="0"/>
                <a:cs typeface="Arial" panose="020B0604020202020204" pitchFamily="34" charset="0"/>
              </a:rPr>
              <a:t>Ancient weathering front and critical zones</a:t>
            </a:r>
          </a:p>
          <a:p>
            <a:pPr marL="285750" indent="-285750">
              <a:buFont typeface="Wingdings" panose="05000000000000000000" pitchFamily="2" charset="2"/>
              <a:buChar char="v"/>
            </a:pPr>
            <a:r>
              <a:rPr lang="en-IN" sz="1400" b="1" i="1" dirty="0">
                <a:solidFill>
                  <a:srgbClr val="C00000"/>
                </a:solidFill>
                <a:latin typeface="Arial" panose="020B0604020202020204" pitchFamily="34" charset="0"/>
                <a:cs typeface="Arial" panose="020B0604020202020204" pitchFamily="34" charset="0"/>
              </a:rPr>
              <a:t>Regulating pCO</a:t>
            </a:r>
            <a:r>
              <a:rPr lang="en-IN" sz="1400" b="1" i="1" baseline="-25000" dirty="0">
                <a:solidFill>
                  <a:srgbClr val="C00000"/>
                </a:solidFill>
                <a:latin typeface="Arial" panose="020B0604020202020204" pitchFamily="34" charset="0"/>
                <a:cs typeface="Arial" panose="020B0604020202020204" pitchFamily="34" charset="0"/>
              </a:rPr>
              <a:t>2</a:t>
            </a:r>
            <a:r>
              <a:rPr lang="en-IN" sz="1400" b="1" i="1" dirty="0">
                <a:solidFill>
                  <a:srgbClr val="C00000"/>
                </a:solidFill>
                <a:latin typeface="Arial" panose="020B0604020202020204" pitchFamily="34" charset="0"/>
                <a:cs typeface="Arial" panose="020B0604020202020204" pitchFamily="34" charset="0"/>
              </a:rPr>
              <a:t> and climate</a:t>
            </a:r>
          </a:p>
          <a:p>
            <a:pPr marL="285750" indent="-285750">
              <a:buFont typeface="Wingdings" panose="05000000000000000000" pitchFamily="2" charset="2"/>
              <a:buChar char="v"/>
            </a:pPr>
            <a:r>
              <a:rPr lang="en-IN" sz="1400" b="1" i="1" dirty="0">
                <a:solidFill>
                  <a:srgbClr val="C00000"/>
                </a:solidFill>
                <a:latin typeface="Arial" panose="020B0604020202020204" pitchFamily="34" charset="0"/>
                <a:cs typeface="Arial" panose="020B0604020202020204" pitchFamily="34" charset="0"/>
              </a:rPr>
              <a:t>Comparable to marine proxy records</a:t>
            </a:r>
          </a:p>
        </p:txBody>
      </p:sp>
      <p:sp>
        <p:nvSpPr>
          <p:cNvPr id="3" name="TextBox 2">
            <a:extLst>
              <a:ext uri="{FF2B5EF4-FFF2-40B4-BE49-F238E27FC236}">
                <a16:creationId xmlns:a16="http://schemas.microsoft.com/office/drawing/2014/main" id="{193179EC-D1E8-989D-F44B-F40E3DD639DC}"/>
              </a:ext>
            </a:extLst>
          </p:cNvPr>
          <p:cNvSpPr txBox="1"/>
          <p:nvPr/>
        </p:nvSpPr>
        <p:spPr>
          <a:xfrm>
            <a:off x="65070" y="2397708"/>
            <a:ext cx="2724557" cy="4062651"/>
          </a:xfrm>
          <a:prstGeom prst="rect">
            <a:avLst/>
          </a:prstGeom>
          <a:solidFill>
            <a:schemeClr val="tx2">
              <a:lumMod val="20000"/>
              <a:lumOff val="80000"/>
            </a:schemeClr>
          </a:solidFill>
        </p:spPr>
        <p:txBody>
          <a:bodyPr wrap="square">
            <a:spAutoFit/>
          </a:bodyPr>
          <a:lstStyle/>
          <a:p>
            <a:r>
              <a:rPr lang="en-IN" b="1" i="0" u="none" strike="noStrike" baseline="0" dirty="0">
                <a:latin typeface="Arial" panose="020B0604020202020204" pitchFamily="34" charset="0"/>
                <a:cs typeface="Arial" panose="020B0604020202020204" pitchFamily="34" charset="0"/>
              </a:rPr>
              <a:t>Himalayas?</a:t>
            </a:r>
          </a:p>
          <a:p>
            <a:pPr marL="285750" indent="-285750">
              <a:buFont typeface="Wingdings" panose="05000000000000000000" pitchFamily="2" charset="2"/>
              <a:buChar char="v"/>
            </a:pPr>
            <a:r>
              <a:rPr lang="en-IN" sz="1200" b="1" i="1" dirty="0">
                <a:solidFill>
                  <a:srgbClr val="C00000"/>
                </a:solidFill>
                <a:latin typeface="Arial" panose="020B0604020202020204" pitchFamily="34" charset="0"/>
                <a:cs typeface="Arial" panose="020B0604020202020204" pitchFamily="34" charset="0"/>
              </a:rPr>
              <a:t>Himalayan Foreland  Basin</a:t>
            </a:r>
          </a:p>
          <a:p>
            <a:pPr marL="285750" indent="-285750">
              <a:buFont typeface="Wingdings" panose="05000000000000000000" pitchFamily="2" charset="2"/>
              <a:buChar char="v"/>
            </a:pPr>
            <a:r>
              <a:rPr lang="en-IN" sz="1200" b="1" i="1" dirty="0">
                <a:solidFill>
                  <a:srgbClr val="C00000"/>
                </a:solidFill>
                <a:latin typeface="Arial" panose="020B0604020202020204" pitchFamily="34" charset="0"/>
                <a:cs typeface="Arial" panose="020B0604020202020204" pitchFamily="34" charset="0"/>
              </a:rPr>
              <a:t>Fluvial successions</a:t>
            </a:r>
          </a:p>
          <a:p>
            <a:pPr marL="285750" indent="-285750">
              <a:buFont typeface="Wingdings" panose="05000000000000000000" pitchFamily="2" charset="2"/>
              <a:buChar char="v"/>
            </a:pPr>
            <a:r>
              <a:rPr lang="en-IN" sz="1200" b="1" i="1" dirty="0">
                <a:solidFill>
                  <a:srgbClr val="C00000"/>
                </a:solidFill>
                <a:latin typeface="Arial" panose="020B0604020202020204" pitchFamily="34" charset="0"/>
                <a:cs typeface="Arial" panose="020B0604020202020204" pitchFamily="34" charset="0"/>
              </a:rPr>
              <a:t>Paleopedology of Early Oligocene to Holocene paleosols</a:t>
            </a:r>
          </a:p>
          <a:p>
            <a:pPr marL="285750" indent="-285750">
              <a:buFont typeface="Wingdings" panose="05000000000000000000" pitchFamily="2" charset="2"/>
              <a:buChar char="v"/>
            </a:pPr>
            <a:r>
              <a:rPr lang="en-IN" sz="1200" b="1" i="1" dirty="0">
                <a:solidFill>
                  <a:srgbClr val="C00000"/>
                </a:solidFill>
                <a:latin typeface="Arial" panose="020B0604020202020204" pitchFamily="34" charset="0"/>
                <a:cs typeface="Arial" panose="020B0604020202020204" pitchFamily="34" charset="0"/>
              </a:rPr>
              <a:t>Latitudinal control on red and yellow paleosols</a:t>
            </a:r>
          </a:p>
          <a:p>
            <a:pPr marL="285750" indent="-285750">
              <a:buFont typeface="Wingdings" panose="05000000000000000000" pitchFamily="2" charset="2"/>
              <a:buChar char="v"/>
            </a:pPr>
            <a:r>
              <a:rPr lang="en-IN" sz="1200" b="1" i="1" dirty="0">
                <a:solidFill>
                  <a:srgbClr val="C00000"/>
                </a:solidFill>
                <a:latin typeface="Arial" panose="020B0604020202020204" pitchFamily="34" charset="0"/>
                <a:cs typeface="Arial" panose="020B0604020202020204" pitchFamily="34" charset="0"/>
              </a:rPr>
              <a:t>Origin and establishment of SW monsoonal conditions</a:t>
            </a:r>
          </a:p>
          <a:p>
            <a:pPr marL="285750" indent="-285750">
              <a:buFont typeface="Wingdings" panose="05000000000000000000" pitchFamily="2" charset="2"/>
              <a:buChar char="v"/>
            </a:pPr>
            <a:endParaRPr lang="en-IN" sz="1200" b="1" i="1"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IN" sz="1200" b="1" i="1" dirty="0">
                <a:solidFill>
                  <a:srgbClr val="0070C0"/>
                </a:solidFill>
                <a:latin typeface="Arial" panose="020B0604020202020204" pitchFamily="34" charset="0"/>
                <a:cs typeface="Arial" panose="020B0604020202020204" pitchFamily="34" charset="0"/>
              </a:rPr>
              <a:t>No detailed paleopedological record (Late Miocene Siwaliks)</a:t>
            </a:r>
          </a:p>
          <a:p>
            <a:pPr marL="285750" indent="-285750">
              <a:buFont typeface="Wingdings" panose="05000000000000000000" pitchFamily="2" charset="2"/>
              <a:buChar char="v"/>
            </a:pPr>
            <a:r>
              <a:rPr lang="en-IN" sz="1200" b="1" i="1" dirty="0">
                <a:solidFill>
                  <a:srgbClr val="0070C0"/>
                </a:solidFill>
                <a:latin typeface="Arial" panose="020B0604020202020204" pitchFamily="34" charset="0"/>
                <a:cs typeface="Arial" panose="020B0604020202020204" pitchFamily="34" charset="0"/>
              </a:rPr>
              <a:t>This work: High-resolution paleopedology of  2.25 km Siwalik sediments  (12 to 5 Ma)</a:t>
            </a:r>
          </a:p>
          <a:p>
            <a:pPr marL="285750" indent="-285750">
              <a:buFont typeface="Wingdings" panose="05000000000000000000" pitchFamily="2" charset="2"/>
              <a:buChar char="v"/>
            </a:pPr>
            <a:r>
              <a:rPr lang="en-IN" sz="1200" b="1" i="1" dirty="0">
                <a:solidFill>
                  <a:srgbClr val="0070C0"/>
                </a:solidFill>
                <a:latin typeface="Arial" panose="020B0604020202020204" pitchFamily="34" charset="0"/>
                <a:cs typeface="Arial" panose="020B0604020202020204" pitchFamily="34" charset="0"/>
              </a:rPr>
              <a:t>Weathering conditions</a:t>
            </a:r>
          </a:p>
          <a:p>
            <a:pPr marL="285750" indent="-285750">
              <a:buFont typeface="Wingdings" panose="05000000000000000000" pitchFamily="2" charset="2"/>
              <a:buChar char="v"/>
            </a:pPr>
            <a:r>
              <a:rPr lang="en-IN" sz="1200" b="1" i="1" dirty="0">
                <a:solidFill>
                  <a:srgbClr val="0070C0"/>
                </a:solidFill>
                <a:latin typeface="Arial" panose="020B0604020202020204" pitchFamily="34" charset="0"/>
                <a:cs typeface="Arial" panose="020B0604020202020204" pitchFamily="34" charset="0"/>
              </a:rPr>
              <a:t>Paleopedogenic processes</a:t>
            </a:r>
          </a:p>
          <a:p>
            <a:pPr marL="285750" indent="-285750">
              <a:buFont typeface="Wingdings" panose="05000000000000000000" pitchFamily="2" charset="2"/>
              <a:buChar char="v"/>
            </a:pPr>
            <a:r>
              <a:rPr lang="en-IN" sz="1200" b="1" i="1" dirty="0">
                <a:solidFill>
                  <a:srgbClr val="0070C0"/>
                </a:solidFill>
                <a:latin typeface="Arial" panose="020B0604020202020204" pitchFamily="34" charset="0"/>
                <a:cs typeface="Arial" panose="020B0604020202020204" pitchFamily="34" charset="0"/>
              </a:rPr>
              <a:t>Response to Himalayan orogeny</a:t>
            </a:r>
          </a:p>
          <a:p>
            <a:pPr marL="285750" indent="-285750">
              <a:buFont typeface="Wingdings" panose="05000000000000000000" pitchFamily="2" charset="2"/>
              <a:buChar char="v"/>
            </a:pPr>
            <a:r>
              <a:rPr lang="en-IN" sz="1200" b="1" i="1" dirty="0">
                <a:solidFill>
                  <a:srgbClr val="0070C0"/>
                </a:solidFill>
                <a:latin typeface="Arial" panose="020B0604020202020204" pitchFamily="34" charset="0"/>
                <a:cs typeface="Arial" panose="020B0604020202020204" pitchFamily="34" charset="0"/>
              </a:rPr>
              <a:t>Link to global climate!!</a:t>
            </a:r>
          </a:p>
        </p:txBody>
      </p:sp>
      <p:sp>
        <p:nvSpPr>
          <p:cNvPr id="7" name="TextBox 6">
            <a:extLst>
              <a:ext uri="{FF2B5EF4-FFF2-40B4-BE49-F238E27FC236}">
                <a16:creationId xmlns:a16="http://schemas.microsoft.com/office/drawing/2014/main" id="{8832A196-39F7-C230-F1B2-384655627B60}"/>
              </a:ext>
            </a:extLst>
          </p:cNvPr>
          <p:cNvSpPr txBox="1"/>
          <p:nvPr/>
        </p:nvSpPr>
        <p:spPr>
          <a:xfrm>
            <a:off x="6449284" y="3957280"/>
            <a:ext cx="4864407" cy="1815882"/>
          </a:xfrm>
          <a:prstGeom prst="rect">
            <a:avLst/>
          </a:prstGeom>
          <a:noFill/>
        </p:spPr>
        <p:txBody>
          <a:bodyPr wrap="square">
            <a:spAutoFit/>
          </a:bodyPr>
          <a:lstStyle/>
          <a:p>
            <a:r>
              <a:rPr lang="en-IN" sz="1400" i="0" u="none" strike="noStrike" baseline="0" dirty="0">
                <a:solidFill>
                  <a:schemeClr val="tx1"/>
                </a:solidFill>
                <a:latin typeface="Arial" panose="020B0604020202020204" pitchFamily="34" charset="0"/>
                <a:cs typeface="Arial" panose="020B0604020202020204" pitchFamily="34" charset="0"/>
              </a:rPr>
              <a:t>Major objective: Understanding weathering conditions and paleopedogenesis in response to Himalayan orogeny and its feedback to global climate during the late Miocene (Siwaliks 12 to 5 Ma)</a:t>
            </a:r>
          </a:p>
          <a:p>
            <a:endParaRPr lang="en-IN" sz="1400" dirty="0">
              <a:latin typeface="Arial" panose="020B0604020202020204" pitchFamily="34" charset="0"/>
              <a:cs typeface="Arial" panose="020B0604020202020204" pitchFamily="34" charset="0"/>
            </a:endParaRPr>
          </a:p>
          <a:p>
            <a:r>
              <a:rPr lang="en-IN" sz="1400" i="0" u="none" strike="noStrike" baseline="0" dirty="0">
                <a:solidFill>
                  <a:schemeClr val="tx1"/>
                </a:solidFill>
                <a:latin typeface="Arial" panose="020B0604020202020204" pitchFamily="34" charset="0"/>
                <a:cs typeface="Arial" panose="020B0604020202020204" pitchFamily="34" charset="0"/>
              </a:rPr>
              <a:t>Field observations, Micromorphology, Clay Mineralogy, Bulk Geochemistry, and Pedogenic CaCO</a:t>
            </a:r>
            <a:r>
              <a:rPr lang="en-IN" sz="1400" i="0" u="none" strike="noStrike" baseline="-25000" dirty="0">
                <a:solidFill>
                  <a:schemeClr val="tx1"/>
                </a:solidFill>
                <a:latin typeface="Arial" panose="020B0604020202020204" pitchFamily="34" charset="0"/>
                <a:cs typeface="Arial" panose="020B0604020202020204" pitchFamily="34" charset="0"/>
              </a:rPr>
              <a:t>3</a:t>
            </a:r>
            <a:r>
              <a:rPr lang="en-IN" sz="1400" i="0" u="none" strike="noStrike" baseline="0" dirty="0">
                <a:solidFill>
                  <a:schemeClr val="tx1"/>
                </a:solidFill>
                <a:latin typeface="Arial" panose="020B0604020202020204" pitchFamily="34" charset="0"/>
                <a:cs typeface="Arial" panose="020B0604020202020204" pitchFamily="34" charset="0"/>
              </a:rPr>
              <a:t> stable isotopes (2.25 km Katilu Khad section, Kangra Basin, NW Himalaya)</a:t>
            </a:r>
            <a:endParaRPr lang="en-IN" sz="1400" b="1" dirty="0">
              <a:solidFill>
                <a:schemeClr val="tx1"/>
              </a:solidFill>
              <a:latin typeface="Arial" panose="020B0604020202020204" pitchFamily="34" charset="0"/>
              <a:cs typeface="Arial" panose="020B0604020202020204" pitchFamily="34" charset="0"/>
            </a:endParaRPr>
          </a:p>
        </p:txBody>
      </p:sp>
      <p:grpSp>
        <p:nvGrpSpPr>
          <p:cNvPr id="155" name="Group 154">
            <a:extLst>
              <a:ext uri="{FF2B5EF4-FFF2-40B4-BE49-F238E27FC236}">
                <a16:creationId xmlns:a16="http://schemas.microsoft.com/office/drawing/2014/main" id="{C28CD55C-FD2A-302A-6461-F626FB4AD49E}"/>
              </a:ext>
            </a:extLst>
          </p:cNvPr>
          <p:cNvGrpSpPr/>
          <p:nvPr/>
        </p:nvGrpSpPr>
        <p:grpSpPr>
          <a:xfrm>
            <a:off x="2833096" y="3500736"/>
            <a:ext cx="3167690" cy="2937454"/>
            <a:chOff x="2782294" y="3500736"/>
            <a:chExt cx="3167690" cy="2937454"/>
          </a:xfrm>
        </p:grpSpPr>
        <p:pic>
          <p:nvPicPr>
            <p:cNvPr id="145" name="Picture 144">
              <a:extLst>
                <a:ext uri="{FF2B5EF4-FFF2-40B4-BE49-F238E27FC236}">
                  <a16:creationId xmlns:a16="http://schemas.microsoft.com/office/drawing/2014/main" id="{BCD16CE4-66CC-B4A9-5ED6-B7C916AD5980}"/>
                </a:ext>
              </a:extLst>
            </p:cNvPr>
            <p:cNvPicPr>
              <a:picLocks noChangeAspect="1"/>
            </p:cNvPicPr>
            <p:nvPr/>
          </p:nvPicPr>
          <p:blipFill>
            <a:blip r:embed="rId3">
              <a:lum bright="-18000" contrast="31000"/>
            </a:blip>
            <a:stretch>
              <a:fillRect/>
            </a:stretch>
          </p:blipFill>
          <p:spPr>
            <a:xfrm>
              <a:off x="2782294" y="3500736"/>
              <a:ext cx="3167690" cy="923737"/>
            </a:xfrm>
            <a:prstGeom prst="rect">
              <a:avLst/>
            </a:prstGeom>
          </p:spPr>
        </p:pic>
        <p:pic>
          <p:nvPicPr>
            <p:cNvPr id="147" name="Picture 146">
              <a:extLst>
                <a:ext uri="{FF2B5EF4-FFF2-40B4-BE49-F238E27FC236}">
                  <a16:creationId xmlns:a16="http://schemas.microsoft.com/office/drawing/2014/main" id="{CD7832E0-619A-9861-5EE4-62F71A7CFEC3}"/>
                </a:ext>
              </a:extLst>
            </p:cNvPr>
            <p:cNvPicPr>
              <a:picLocks noChangeAspect="1"/>
            </p:cNvPicPr>
            <p:nvPr/>
          </p:nvPicPr>
          <p:blipFill>
            <a:blip r:embed="rId4">
              <a:lum bright="-23000" contrast="20000"/>
            </a:blip>
            <a:stretch>
              <a:fillRect/>
            </a:stretch>
          </p:blipFill>
          <p:spPr>
            <a:xfrm>
              <a:off x="2832974" y="4478845"/>
              <a:ext cx="3117009" cy="1054931"/>
            </a:xfrm>
            <a:prstGeom prst="rect">
              <a:avLst/>
            </a:prstGeom>
          </p:spPr>
        </p:pic>
        <p:pic>
          <p:nvPicPr>
            <p:cNvPr id="149" name="Picture 148">
              <a:extLst>
                <a:ext uri="{FF2B5EF4-FFF2-40B4-BE49-F238E27FC236}">
                  <a16:creationId xmlns:a16="http://schemas.microsoft.com/office/drawing/2014/main" id="{8FCA1724-8AE3-22D5-921B-1AD7D13A26DC}"/>
                </a:ext>
              </a:extLst>
            </p:cNvPr>
            <p:cNvPicPr>
              <a:picLocks noChangeAspect="1"/>
            </p:cNvPicPr>
            <p:nvPr/>
          </p:nvPicPr>
          <p:blipFill>
            <a:blip r:embed="rId5">
              <a:lum bright="-10000" contrast="20000"/>
            </a:blip>
            <a:stretch>
              <a:fillRect/>
            </a:stretch>
          </p:blipFill>
          <p:spPr>
            <a:xfrm>
              <a:off x="2782294" y="5604580"/>
              <a:ext cx="3167689" cy="833610"/>
            </a:xfrm>
            <a:prstGeom prst="rect">
              <a:avLst/>
            </a:prstGeom>
          </p:spPr>
        </p:pic>
      </p:grpSp>
      <p:grpSp>
        <p:nvGrpSpPr>
          <p:cNvPr id="4" name="Group 3">
            <a:extLst>
              <a:ext uri="{FF2B5EF4-FFF2-40B4-BE49-F238E27FC236}">
                <a16:creationId xmlns:a16="http://schemas.microsoft.com/office/drawing/2014/main" id="{06640D50-C6B0-1053-D6D6-3C684502C853}"/>
              </a:ext>
            </a:extLst>
          </p:cNvPr>
          <p:cNvGrpSpPr/>
          <p:nvPr/>
        </p:nvGrpSpPr>
        <p:grpSpPr>
          <a:xfrm>
            <a:off x="2869834" y="175205"/>
            <a:ext cx="9327890" cy="3253795"/>
            <a:chOff x="2869834" y="175205"/>
            <a:chExt cx="9327890" cy="3253795"/>
          </a:xfrm>
        </p:grpSpPr>
        <p:pic>
          <p:nvPicPr>
            <p:cNvPr id="11" name="Picture 10">
              <a:extLst>
                <a:ext uri="{FF2B5EF4-FFF2-40B4-BE49-F238E27FC236}">
                  <a16:creationId xmlns:a16="http://schemas.microsoft.com/office/drawing/2014/main" id="{9E50E34E-26AE-5F15-BA91-DA0BA6173D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8754" y="514917"/>
              <a:ext cx="3115820" cy="1563716"/>
            </a:xfrm>
            <a:prstGeom prst="rect">
              <a:avLst/>
            </a:prstGeom>
          </p:spPr>
        </p:pic>
        <p:pic>
          <p:nvPicPr>
            <p:cNvPr id="34" name="Picture 7">
              <a:extLst>
                <a:ext uri="{FF2B5EF4-FFF2-40B4-BE49-F238E27FC236}">
                  <a16:creationId xmlns:a16="http://schemas.microsoft.com/office/drawing/2014/main" id="{C48828C2-7463-FB59-6B63-F864CE2655AD}"/>
                </a:ext>
              </a:extLst>
            </p:cNvPr>
            <p:cNvPicPr>
              <a:picLocks noChangeAspect="1" noChangeArrowheads="1"/>
            </p:cNvPicPr>
            <p:nvPr/>
          </p:nvPicPr>
          <p:blipFill>
            <a:blip r:embed="rId7" cstate="print"/>
            <a:srcRect/>
            <a:stretch>
              <a:fillRect/>
            </a:stretch>
          </p:blipFill>
          <p:spPr bwMode="auto">
            <a:xfrm>
              <a:off x="2885405" y="2103764"/>
              <a:ext cx="3102694" cy="1325236"/>
            </a:xfrm>
            <a:prstGeom prst="rect">
              <a:avLst/>
            </a:prstGeom>
            <a:noFill/>
            <a:ln w="9525">
              <a:noFill/>
              <a:miter lim="800000"/>
              <a:headEnd/>
              <a:tailEnd/>
            </a:ln>
            <a:effectLst/>
          </p:spPr>
        </p:pic>
        <p:grpSp>
          <p:nvGrpSpPr>
            <p:cNvPr id="93" name="Group 92">
              <a:extLst>
                <a:ext uri="{FF2B5EF4-FFF2-40B4-BE49-F238E27FC236}">
                  <a16:creationId xmlns:a16="http://schemas.microsoft.com/office/drawing/2014/main" id="{7952E623-495D-2223-32A3-CFE544233278}"/>
                </a:ext>
              </a:extLst>
            </p:cNvPr>
            <p:cNvGrpSpPr/>
            <p:nvPr/>
          </p:nvGrpSpPr>
          <p:grpSpPr>
            <a:xfrm>
              <a:off x="6032772" y="254649"/>
              <a:ext cx="2684482" cy="3174351"/>
              <a:chOff x="1353309" y="2956552"/>
              <a:chExt cx="2783019" cy="3243823"/>
            </a:xfrm>
          </p:grpSpPr>
          <p:sp>
            <p:nvSpPr>
              <p:cNvPr id="92" name="Rectangle 91">
                <a:extLst>
                  <a:ext uri="{FF2B5EF4-FFF2-40B4-BE49-F238E27FC236}">
                    <a16:creationId xmlns:a16="http://schemas.microsoft.com/office/drawing/2014/main" id="{78F76C60-90A1-345A-72A8-38F2F221FEC8}"/>
                  </a:ext>
                </a:extLst>
              </p:cNvPr>
              <p:cNvSpPr/>
              <p:nvPr/>
            </p:nvSpPr>
            <p:spPr>
              <a:xfrm>
                <a:off x="1387189" y="2956552"/>
                <a:ext cx="2682422" cy="3243823"/>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1" name="Group 90">
                <a:extLst>
                  <a:ext uri="{FF2B5EF4-FFF2-40B4-BE49-F238E27FC236}">
                    <a16:creationId xmlns:a16="http://schemas.microsoft.com/office/drawing/2014/main" id="{C94FE789-B515-05E3-6974-883FE9303BC7}"/>
                  </a:ext>
                </a:extLst>
              </p:cNvPr>
              <p:cNvGrpSpPr/>
              <p:nvPr/>
            </p:nvGrpSpPr>
            <p:grpSpPr>
              <a:xfrm>
                <a:off x="1353309" y="2956552"/>
                <a:ext cx="2783019" cy="3140149"/>
                <a:chOff x="501539" y="2635045"/>
                <a:chExt cx="2783019" cy="3140149"/>
              </a:xfrm>
            </p:grpSpPr>
            <p:grpSp>
              <p:nvGrpSpPr>
                <p:cNvPr id="60" name="Group 59">
                  <a:extLst>
                    <a:ext uri="{FF2B5EF4-FFF2-40B4-BE49-F238E27FC236}">
                      <a16:creationId xmlns:a16="http://schemas.microsoft.com/office/drawing/2014/main" id="{2277702A-A8E4-AB4C-F66E-DCD5A948B42B}"/>
                    </a:ext>
                  </a:extLst>
                </p:cNvPr>
                <p:cNvGrpSpPr/>
                <p:nvPr/>
              </p:nvGrpSpPr>
              <p:grpSpPr>
                <a:xfrm>
                  <a:off x="501539" y="2635045"/>
                  <a:ext cx="2783019" cy="3140149"/>
                  <a:chOff x="1017227" y="2738309"/>
                  <a:chExt cx="2915815" cy="4039775"/>
                </a:xfrm>
              </p:grpSpPr>
              <p:sp>
                <p:nvSpPr>
                  <p:cNvPr id="61" name="Line 28">
                    <a:extLst>
                      <a:ext uri="{FF2B5EF4-FFF2-40B4-BE49-F238E27FC236}">
                        <a16:creationId xmlns:a16="http://schemas.microsoft.com/office/drawing/2014/main" id="{4954890C-DEC7-C423-8624-94FE6DDF56B3}"/>
                      </a:ext>
                    </a:extLst>
                  </p:cNvPr>
                  <p:cNvSpPr>
                    <a:spLocks noChangeShapeType="1"/>
                  </p:cNvSpPr>
                  <p:nvPr/>
                </p:nvSpPr>
                <p:spPr bwMode="auto">
                  <a:xfrm>
                    <a:off x="1195036" y="3109593"/>
                    <a:ext cx="889966" cy="0"/>
                  </a:xfrm>
                  <a:prstGeom prst="line">
                    <a:avLst/>
                  </a:prstGeom>
                  <a:noFill/>
                  <a:ln w="38100">
                    <a:solidFill>
                      <a:srgbClr val="000000"/>
                    </a:solidFill>
                    <a:prstDash val="dash"/>
                    <a:round/>
                    <a:headEnd/>
                    <a:tailEnd/>
                  </a:ln>
                  <a:effectLst/>
                </p:spPr>
                <p:txBody>
                  <a:bodyPr/>
                  <a:lstStyle/>
                  <a:p>
                    <a:endParaRPr lang="en-GB"/>
                  </a:p>
                </p:txBody>
              </p:sp>
              <p:sp>
                <p:nvSpPr>
                  <p:cNvPr id="62" name="Rectangle 29">
                    <a:extLst>
                      <a:ext uri="{FF2B5EF4-FFF2-40B4-BE49-F238E27FC236}">
                        <a16:creationId xmlns:a16="http://schemas.microsoft.com/office/drawing/2014/main" id="{2B681138-85FD-2178-1DAC-307D936F7890}"/>
                      </a:ext>
                    </a:extLst>
                  </p:cNvPr>
                  <p:cNvSpPr>
                    <a:spLocks noChangeArrowheads="1"/>
                  </p:cNvSpPr>
                  <p:nvPr/>
                </p:nvSpPr>
                <p:spPr bwMode="auto">
                  <a:xfrm>
                    <a:off x="2018117" y="2963377"/>
                    <a:ext cx="753977" cy="219688"/>
                  </a:xfrm>
                  <a:prstGeom prst="rect">
                    <a:avLst/>
                  </a:prstGeom>
                  <a:solidFill>
                    <a:srgbClr val="FFFFCC"/>
                  </a:solidFill>
                  <a:ln w="9525">
                    <a:noFill/>
                    <a:miter lim="800000"/>
                    <a:headEnd/>
                    <a:tailEnd/>
                  </a:ln>
                  <a:effectLst/>
                </p:spPr>
                <p:txBody>
                  <a:bodyPr wrap="none" anchor="ctr"/>
                  <a:lstStyle/>
                  <a:p>
                    <a:pPr algn="ctr"/>
                    <a:r>
                      <a:rPr lang="en-GB" sz="1600" b="1" dirty="0">
                        <a:solidFill>
                          <a:srgbClr val="C00000"/>
                        </a:solidFill>
                        <a:latin typeface="Times New Roman" pitchFamily="18" charset="0"/>
                        <a:cs typeface="Times New Roman" pitchFamily="18" charset="0"/>
                      </a:rPr>
                      <a:t>ITSZ</a:t>
                    </a:r>
                    <a:endParaRPr lang="en-US" sz="1600" b="1" dirty="0">
                      <a:solidFill>
                        <a:srgbClr val="C00000"/>
                      </a:solidFill>
                      <a:latin typeface="Times New Roman" pitchFamily="18" charset="0"/>
                      <a:cs typeface="Times New Roman" pitchFamily="18" charset="0"/>
                    </a:endParaRPr>
                  </a:p>
                </p:txBody>
              </p:sp>
              <p:sp>
                <p:nvSpPr>
                  <p:cNvPr id="63" name="Rectangle 30">
                    <a:extLst>
                      <a:ext uri="{FF2B5EF4-FFF2-40B4-BE49-F238E27FC236}">
                        <a16:creationId xmlns:a16="http://schemas.microsoft.com/office/drawing/2014/main" id="{9F7E5428-3A64-BAF4-999A-FA55A46C1510}"/>
                      </a:ext>
                    </a:extLst>
                  </p:cNvPr>
                  <p:cNvSpPr>
                    <a:spLocks noChangeArrowheads="1"/>
                  </p:cNvSpPr>
                  <p:nvPr/>
                </p:nvSpPr>
                <p:spPr bwMode="auto">
                  <a:xfrm>
                    <a:off x="1332134" y="3183066"/>
                    <a:ext cx="2329926" cy="292378"/>
                  </a:xfrm>
                  <a:prstGeom prst="rect">
                    <a:avLst/>
                  </a:prstGeom>
                  <a:noFill/>
                  <a:ln w="9525">
                    <a:noFill/>
                    <a:miter lim="800000"/>
                    <a:headEnd/>
                    <a:tailEnd/>
                  </a:ln>
                  <a:effectLst/>
                </p:spPr>
                <p:txBody>
                  <a:bodyPr wrap="none" anchor="ctr"/>
                  <a:lstStyle/>
                  <a:p>
                    <a:pPr algn="ctr"/>
                    <a:r>
                      <a:rPr lang="en-GB" sz="1200" b="1" i="1" dirty="0" err="1">
                        <a:solidFill>
                          <a:srgbClr val="000000"/>
                        </a:solidFill>
                        <a:latin typeface="Times New Roman" pitchFamily="18" charset="0"/>
                        <a:cs typeface="Times New Roman" pitchFamily="18" charset="0"/>
                      </a:rPr>
                      <a:t>Ophiolite</a:t>
                    </a:r>
                    <a:r>
                      <a:rPr lang="en-GB" sz="1200" b="1" i="1" dirty="0">
                        <a:solidFill>
                          <a:srgbClr val="000000"/>
                        </a:solidFill>
                        <a:latin typeface="Times New Roman" pitchFamily="18" charset="0"/>
                        <a:cs typeface="Times New Roman" pitchFamily="18" charset="0"/>
                      </a:rPr>
                      <a:t>  &amp; Cenozoic Sed.</a:t>
                    </a:r>
                    <a:endParaRPr lang="en-US" sz="1200" b="1" i="1" dirty="0">
                      <a:solidFill>
                        <a:srgbClr val="000000"/>
                      </a:solidFill>
                      <a:latin typeface="Times New Roman" pitchFamily="18" charset="0"/>
                      <a:cs typeface="Times New Roman" pitchFamily="18" charset="0"/>
                    </a:endParaRPr>
                  </a:p>
                </p:txBody>
              </p:sp>
              <p:sp>
                <p:nvSpPr>
                  <p:cNvPr id="64" name="Rectangle 33">
                    <a:extLst>
                      <a:ext uri="{FF2B5EF4-FFF2-40B4-BE49-F238E27FC236}">
                        <a16:creationId xmlns:a16="http://schemas.microsoft.com/office/drawing/2014/main" id="{A92715FF-AF7A-23D0-8C5E-7FA4273CCF1F}"/>
                      </a:ext>
                    </a:extLst>
                  </p:cNvPr>
                  <p:cNvSpPr>
                    <a:spLocks noChangeArrowheads="1"/>
                  </p:cNvSpPr>
                  <p:nvPr/>
                </p:nvSpPr>
                <p:spPr bwMode="auto">
                  <a:xfrm>
                    <a:off x="1537626" y="3475041"/>
                    <a:ext cx="1850946" cy="293994"/>
                  </a:xfrm>
                  <a:prstGeom prst="rect">
                    <a:avLst/>
                  </a:prstGeom>
                  <a:noFill/>
                  <a:ln w="9525">
                    <a:noFill/>
                    <a:miter lim="800000"/>
                    <a:headEnd/>
                    <a:tailEnd/>
                  </a:ln>
                  <a:effectLst/>
                </p:spPr>
                <p:txBody>
                  <a:bodyPr wrap="none" anchor="ctr"/>
                  <a:lstStyle/>
                  <a:p>
                    <a:pPr algn="ctr"/>
                    <a:r>
                      <a:rPr lang="en-GB" sz="1600" b="1" dirty="0">
                        <a:solidFill>
                          <a:schemeClr val="tx2">
                            <a:lumMod val="25000"/>
                          </a:schemeClr>
                        </a:solidFill>
                        <a:latin typeface="Times New Roman" pitchFamily="18" charset="0"/>
                        <a:cs typeface="Times New Roman" pitchFamily="18" charset="0"/>
                      </a:rPr>
                      <a:t>Tethyan Himalayas</a:t>
                    </a:r>
                    <a:endParaRPr lang="en-US" sz="1600" b="1" dirty="0">
                      <a:solidFill>
                        <a:schemeClr val="tx2">
                          <a:lumMod val="25000"/>
                        </a:schemeClr>
                      </a:solidFill>
                      <a:latin typeface="Times New Roman" pitchFamily="18" charset="0"/>
                      <a:cs typeface="Times New Roman" pitchFamily="18" charset="0"/>
                    </a:endParaRPr>
                  </a:p>
                </p:txBody>
              </p:sp>
              <p:sp>
                <p:nvSpPr>
                  <p:cNvPr id="65" name="Rectangle 34">
                    <a:extLst>
                      <a:ext uri="{FF2B5EF4-FFF2-40B4-BE49-F238E27FC236}">
                        <a16:creationId xmlns:a16="http://schemas.microsoft.com/office/drawing/2014/main" id="{242C0E85-81C9-F111-F508-C1B15FBCEB9B}"/>
                      </a:ext>
                    </a:extLst>
                  </p:cNvPr>
                  <p:cNvSpPr>
                    <a:spLocks noChangeArrowheads="1"/>
                  </p:cNvSpPr>
                  <p:nvPr/>
                </p:nvSpPr>
                <p:spPr bwMode="auto">
                  <a:xfrm>
                    <a:off x="1052723" y="3750084"/>
                    <a:ext cx="2810418" cy="219688"/>
                  </a:xfrm>
                  <a:prstGeom prst="rect">
                    <a:avLst/>
                  </a:prstGeom>
                  <a:noFill/>
                  <a:ln w="9525">
                    <a:noFill/>
                    <a:miter lim="800000"/>
                    <a:headEnd/>
                    <a:tailEnd/>
                  </a:ln>
                  <a:effectLst/>
                </p:spPr>
                <p:txBody>
                  <a:bodyPr wrap="none" anchor="ctr"/>
                  <a:lstStyle/>
                  <a:p>
                    <a:pPr algn="ctr"/>
                    <a:r>
                      <a:rPr lang="en-GB" sz="1200" b="1" i="1" dirty="0">
                        <a:solidFill>
                          <a:srgbClr val="000000"/>
                        </a:solidFill>
                        <a:latin typeface="Times New Roman" pitchFamily="18" charset="0"/>
                        <a:cs typeface="Times New Roman" pitchFamily="18" charset="0"/>
                      </a:rPr>
                      <a:t>Fossiliferous Palaeozoic-Mesozoic </a:t>
                    </a:r>
                    <a:r>
                      <a:rPr lang="en-GB" sz="1200" b="1" i="1" dirty="0" err="1">
                        <a:solidFill>
                          <a:srgbClr val="000000"/>
                        </a:solidFill>
                        <a:latin typeface="Times New Roman" pitchFamily="18" charset="0"/>
                        <a:cs typeface="Times New Roman" pitchFamily="18" charset="0"/>
                      </a:rPr>
                      <a:t>Sed</a:t>
                    </a:r>
                    <a:endParaRPr lang="en-US" sz="1200" b="1" i="1" dirty="0">
                      <a:latin typeface="Times New Roman" pitchFamily="18" charset="0"/>
                      <a:cs typeface="Times New Roman" pitchFamily="18" charset="0"/>
                    </a:endParaRPr>
                  </a:p>
                </p:txBody>
              </p:sp>
              <p:sp>
                <p:nvSpPr>
                  <p:cNvPr id="66" name="Rectangle 36">
                    <a:extLst>
                      <a:ext uri="{FF2B5EF4-FFF2-40B4-BE49-F238E27FC236}">
                        <a16:creationId xmlns:a16="http://schemas.microsoft.com/office/drawing/2014/main" id="{30AD9CAF-817A-0070-DC56-43FBA8FB5033}"/>
                      </a:ext>
                    </a:extLst>
                  </p:cNvPr>
                  <p:cNvSpPr>
                    <a:spLocks noChangeArrowheads="1"/>
                  </p:cNvSpPr>
                  <p:nvPr/>
                </p:nvSpPr>
                <p:spPr bwMode="auto">
                  <a:xfrm>
                    <a:off x="1675125" y="4062120"/>
                    <a:ext cx="1575949" cy="219688"/>
                  </a:xfrm>
                  <a:prstGeom prst="rect">
                    <a:avLst/>
                  </a:prstGeom>
                  <a:noFill/>
                  <a:ln w="9525">
                    <a:noFill/>
                    <a:miter lim="800000"/>
                    <a:headEnd/>
                    <a:tailEnd/>
                  </a:ln>
                  <a:effectLst/>
                </p:spPr>
                <p:txBody>
                  <a:bodyPr wrap="none" anchor="ctr"/>
                  <a:lstStyle/>
                  <a:p>
                    <a:pPr algn="ctr"/>
                    <a:r>
                      <a:rPr lang="en-GB" sz="1600" b="1" dirty="0">
                        <a:solidFill>
                          <a:schemeClr val="tx2">
                            <a:lumMod val="25000"/>
                          </a:schemeClr>
                        </a:solidFill>
                        <a:latin typeface="Times New Roman" pitchFamily="18" charset="0"/>
                        <a:cs typeface="Times New Roman" pitchFamily="18" charset="0"/>
                      </a:rPr>
                      <a:t>Higher Himalayas</a:t>
                    </a:r>
                    <a:endParaRPr lang="en-US" sz="1600" b="1" dirty="0">
                      <a:solidFill>
                        <a:schemeClr val="tx2">
                          <a:lumMod val="25000"/>
                        </a:schemeClr>
                      </a:solidFill>
                      <a:latin typeface="Times New Roman" pitchFamily="18" charset="0"/>
                      <a:cs typeface="Times New Roman" pitchFamily="18" charset="0"/>
                    </a:endParaRPr>
                  </a:p>
                </p:txBody>
              </p:sp>
              <p:sp>
                <p:nvSpPr>
                  <p:cNvPr id="67" name="Rectangle 39">
                    <a:extLst>
                      <a:ext uri="{FF2B5EF4-FFF2-40B4-BE49-F238E27FC236}">
                        <a16:creationId xmlns:a16="http://schemas.microsoft.com/office/drawing/2014/main" id="{DA84D755-64DC-2588-1B50-5378ECF3695F}"/>
                      </a:ext>
                    </a:extLst>
                  </p:cNvPr>
                  <p:cNvSpPr>
                    <a:spLocks noChangeArrowheads="1"/>
                  </p:cNvSpPr>
                  <p:nvPr/>
                </p:nvSpPr>
                <p:spPr bwMode="auto">
                  <a:xfrm>
                    <a:off x="1743119" y="4208663"/>
                    <a:ext cx="1302462" cy="293994"/>
                  </a:xfrm>
                  <a:prstGeom prst="rect">
                    <a:avLst/>
                  </a:prstGeom>
                  <a:noFill/>
                  <a:ln w="9525">
                    <a:noFill/>
                    <a:miter lim="800000"/>
                    <a:headEnd/>
                    <a:tailEnd/>
                  </a:ln>
                  <a:effectLst/>
                </p:spPr>
                <p:txBody>
                  <a:bodyPr wrap="none" anchor="ctr"/>
                  <a:lstStyle/>
                  <a:p>
                    <a:pPr algn="ctr"/>
                    <a:r>
                      <a:rPr lang="en-GB" sz="1200" b="1" i="1" dirty="0">
                        <a:solidFill>
                          <a:srgbClr val="000000"/>
                        </a:solidFill>
                      </a:rPr>
                      <a:t>Granites</a:t>
                    </a:r>
                    <a:endParaRPr lang="en-US" sz="1200" b="1" i="1" dirty="0">
                      <a:solidFill>
                        <a:srgbClr val="000000"/>
                      </a:solidFill>
                    </a:endParaRPr>
                  </a:p>
                </p:txBody>
              </p:sp>
              <p:sp>
                <p:nvSpPr>
                  <p:cNvPr id="68" name="Line 40">
                    <a:extLst>
                      <a:ext uri="{FF2B5EF4-FFF2-40B4-BE49-F238E27FC236}">
                        <a16:creationId xmlns:a16="http://schemas.microsoft.com/office/drawing/2014/main" id="{C696EF41-C5F0-2CBE-0564-377F42FD3154}"/>
                      </a:ext>
                    </a:extLst>
                  </p:cNvPr>
                  <p:cNvSpPr>
                    <a:spLocks noChangeShapeType="1"/>
                  </p:cNvSpPr>
                  <p:nvPr/>
                </p:nvSpPr>
                <p:spPr bwMode="auto">
                  <a:xfrm>
                    <a:off x="2634595" y="4542172"/>
                    <a:ext cx="1027464" cy="0"/>
                  </a:xfrm>
                  <a:prstGeom prst="line">
                    <a:avLst/>
                  </a:prstGeom>
                  <a:noFill/>
                  <a:ln w="38100">
                    <a:solidFill>
                      <a:srgbClr val="000000"/>
                    </a:solidFill>
                    <a:prstDash val="dash"/>
                    <a:round/>
                    <a:headEnd/>
                    <a:tailEnd/>
                  </a:ln>
                  <a:effectLst/>
                </p:spPr>
                <p:txBody>
                  <a:bodyPr/>
                  <a:lstStyle/>
                  <a:p>
                    <a:endParaRPr lang="en-GB"/>
                  </a:p>
                </p:txBody>
              </p:sp>
              <p:sp>
                <p:nvSpPr>
                  <p:cNvPr id="69" name="Rectangle 41">
                    <a:extLst>
                      <a:ext uri="{FF2B5EF4-FFF2-40B4-BE49-F238E27FC236}">
                        <a16:creationId xmlns:a16="http://schemas.microsoft.com/office/drawing/2014/main" id="{1E8A6916-D092-E9B0-7BB6-8CF3839E1ED5}"/>
                      </a:ext>
                    </a:extLst>
                  </p:cNvPr>
                  <p:cNvSpPr>
                    <a:spLocks noChangeArrowheads="1"/>
                  </p:cNvSpPr>
                  <p:nvPr/>
                </p:nvSpPr>
                <p:spPr bwMode="auto">
                  <a:xfrm>
                    <a:off x="2018117" y="4470164"/>
                    <a:ext cx="616479" cy="178582"/>
                  </a:xfrm>
                  <a:prstGeom prst="rect">
                    <a:avLst/>
                  </a:prstGeom>
                  <a:solidFill>
                    <a:srgbClr val="FFFFCC"/>
                  </a:solidFill>
                  <a:ln w="9525">
                    <a:noFill/>
                    <a:miter lim="800000"/>
                    <a:headEnd/>
                    <a:tailEnd/>
                  </a:ln>
                  <a:effectLst/>
                </p:spPr>
                <p:txBody>
                  <a:bodyPr wrap="none" anchor="ctr"/>
                  <a:lstStyle/>
                  <a:p>
                    <a:pPr algn="ctr"/>
                    <a:r>
                      <a:rPr lang="en-GB" sz="1600" b="1" dirty="0">
                        <a:solidFill>
                          <a:srgbClr val="C00000"/>
                        </a:solidFill>
                        <a:latin typeface="Times New Roman" pitchFamily="18" charset="0"/>
                        <a:cs typeface="Times New Roman" pitchFamily="18" charset="0"/>
                      </a:rPr>
                      <a:t>MCT</a:t>
                    </a:r>
                    <a:endParaRPr lang="en-US" sz="1600" b="1" dirty="0">
                      <a:solidFill>
                        <a:srgbClr val="C00000"/>
                      </a:solidFill>
                      <a:latin typeface="Times New Roman" pitchFamily="18" charset="0"/>
                      <a:cs typeface="Times New Roman" pitchFamily="18" charset="0"/>
                    </a:endParaRPr>
                  </a:p>
                </p:txBody>
              </p:sp>
              <p:sp>
                <p:nvSpPr>
                  <p:cNvPr id="70" name="Line 42">
                    <a:extLst>
                      <a:ext uri="{FF2B5EF4-FFF2-40B4-BE49-F238E27FC236}">
                        <a16:creationId xmlns:a16="http://schemas.microsoft.com/office/drawing/2014/main" id="{10B64009-198F-1282-BADF-9CCCDF64E2A0}"/>
                      </a:ext>
                    </a:extLst>
                  </p:cNvPr>
                  <p:cNvSpPr>
                    <a:spLocks noChangeShapeType="1"/>
                  </p:cNvSpPr>
                  <p:nvPr/>
                </p:nvSpPr>
                <p:spPr bwMode="auto">
                  <a:xfrm>
                    <a:off x="2702849" y="3109593"/>
                    <a:ext cx="889966" cy="0"/>
                  </a:xfrm>
                  <a:prstGeom prst="line">
                    <a:avLst/>
                  </a:prstGeom>
                  <a:noFill/>
                  <a:ln w="38100">
                    <a:solidFill>
                      <a:srgbClr val="000000"/>
                    </a:solidFill>
                    <a:prstDash val="dash"/>
                    <a:round/>
                    <a:headEnd/>
                    <a:tailEnd/>
                  </a:ln>
                  <a:effectLst/>
                </p:spPr>
                <p:txBody>
                  <a:bodyPr/>
                  <a:lstStyle/>
                  <a:p>
                    <a:endParaRPr lang="en-GB"/>
                  </a:p>
                </p:txBody>
              </p:sp>
              <p:sp>
                <p:nvSpPr>
                  <p:cNvPr id="71" name="Rectangle 43">
                    <a:extLst>
                      <a:ext uri="{FF2B5EF4-FFF2-40B4-BE49-F238E27FC236}">
                        <a16:creationId xmlns:a16="http://schemas.microsoft.com/office/drawing/2014/main" id="{7B1E122D-EE60-C925-F743-926D802FFD11}"/>
                      </a:ext>
                    </a:extLst>
                  </p:cNvPr>
                  <p:cNvSpPr>
                    <a:spLocks noChangeArrowheads="1"/>
                  </p:cNvSpPr>
                  <p:nvPr/>
                </p:nvSpPr>
                <p:spPr bwMode="auto">
                  <a:xfrm>
                    <a:off x="1469632" y="4721562"/>
                    <a:ext cx="1850947" cy="219688"/>
                  </a:xfrm>
                  <a:prstGeom prst="rect">
                    <a:avLst/>
                  </a:prstGeom>
                  <a:noFill/>
                  <a:ln w="9525">
                    <a:noFill/>
                    <a:miter lim="800000"/>
                    <a:headEnd/>
                    <a:tailEnd/>
                  </a:ln>
                  <a:effectLst/>
                </p:spPr>
                <p:txBody>
                  <a:bodyPr wrap="none" anchor="ctr"/>
                  <a:lstStyle/>
                  <a:p>
                    <a:pPr algn="ctr"/>
                    <a:r>
                      <a:rPr lang="en-GB" sz="1600" b="1" dirty="0">
                        <a:solidFill>
                          <a:schemeClr val="tx2">
                            <a:lumMod val="25000"/>
                          </a:schemeClr>
                        </a:solidFill>
                        <a:latin typeface="Times New Roman" pitchFamily="18" charset="0"/>
                        <a:cs typeface="Times New Roman" pitchFamily="18" charset="0"/>
                      </a:rPr>
                      <a:t>Lesser Himalayas </a:t>
                    </a:r>
                    <a:endParaRPr lang="en-US" sz="1600" b="1" dirty="0">
                      <a:solidFill>
                        <a:schemeClr val="tx2">
                          <a:lumMod val="25000"/>
                        </a:schemeClr>
                      </a:solidFill>
                      <a:latin typeface="Times New Roman" pitchFamily="18" charset="0"/>
                      <a:cs typeface="Times New Roman" pitchFamily="18" charset="0"/>
                    </a:endParaRPr>
                  </a:p>
                </p:txBody>
              </p:sp>
              <p:sp>
                <p:nvSpPr>
                  <p:cNvPr id="72" name="Rectangle 44">
                    <a:extLst>
                      <a:ext uri="{FF2B5EF4-FFF2-40B4-BE49-F238E27FC236}">
                        <a16:creationId xmlns:a16="http://schemas.microsoft.com/office/drawing/2014/main" id="{4822548F-9221-2F44-2B58-7D0F512FBFDD}"/>
                      </a:ext>
                    </a:extLst>
                  </p:cNvPr>
                  <p:cNvSpPr>
                    <a:spLocks noChangeArrowheads="1"/>
                  </p:cNvSpPr>
                  <p:nvPr/>
                </p:nvSpPr>
                <p:spPr bwMode="auto">
                  <a:xfrm>
                    <a:off x="1264139" y="5161871"/>
                    <a:ext cx="2329926" cy="219688"/>
                  </a:xfrm>
                  <a:prstGeom prst="rect">
                    <a:avLst/>
                  </a:prstGeom>
                  <a:noFill/>
                  <a:ln w="9525">
                    <a:noFill/>
                    <a:miter lim="800000"/>
                    <a:headEnd/>
                    <a:tailEnd/>
                  </a:ln>
                  <a:effectLst/>
                </p:spPr>
                <p:txBody>
                  <a:bodyPr wrap="none" anchor="ctr"/>
                  <a:lstStyle/>
                  <a:p>
                    <a:pPr algn="ctr"/>
                    <a:r>
                      <a:rPr lang="en-GB" sz="1200" b="1" i="1"/>
                      <a:t> </a:t>
                    </a:r>
                    <a:endParaRPr lang="en-US" sz="1200" b="1" i="1"/>
                  </a:p>
                </p:txBody>
              </p:sp>
              <p:sp>
                <p:nvSpPr>
                  <p:cNvPr id="73" name="Rectangle 46">
                    <a:extLst>
                      <a:ext uri="{FF2B5EF4-FFF2-40B4-BE49-F238E27FC236}">
                        <a16:creationId xmlns:a16="http://schemas.microsoft.com/office/drawing/2014/main" id="{99DACA32-5D5F-142E-716E-4158F6D037EE}"/>
                      </a:ext>
                    </a:extLst>
                  </p:cNvPr>
                  <p:cNvSpPr>
                    <a:spLocks noChangeArrowheads="1"/>
                  </p:cNvSpPr>
                  <p:nvPr/>
                </p:nvSpPr>
                <p:spPr bwMode="auto">
                  <a:xfrm>
                    <a:off x="2086110" y="5262252"/>
                    <a:ext cx="616479" cy="219007"/>
                  </a:xfrm>
                  <a:prstGeom prst="rect">
                    <a:avLst/>
                  </a:prstGeom>
                  <a:solidFill>
                    <a:srgbClr val="FFFFCC"/>
                  </a:solidFill>
                  <a:ln w="9525">
                    <a:noFill/>
                    <a:miter lim="800000"/>
                    <a:headEnd/>
                    <a:tailEnd/>
                  </a:ln>
                  <a:effectLst/>
                </p:spPr>
                <p:txBody>
                  <a:bodyPr wrap="none" anchor="ctr"/>
                  <a:lstStyle/>
                  <a:p>
                    <a:pPr algn="ctr"/>
                    <a:r>
                      <a:rPr lang="en-GB" sz="1600" b="1" dirty="0">
                        <a:solidFill>
                          <a:srgbClr val="C00000"/>
                        </a:solidFill>
                        <a:latin typeface="Times New Roman" pitchFamily="18" charset="0"/>
                        <a:cs typeface="Times New Roman" pitchFamily="18" charset="0"/>
                      </a:rPr>
                      <a:t>MBT</a:t>
                    </a:r>
                    <a:endParaRPr lang="en-US" sz="1600" b="1" dirty="0">
                      <a:solidFill>
                        <a:srgbClr val="C00000"/>
                      </a:solidFill>
                      <a:latin typeface="Times New Roman" pitchFamily="18" charset="0"/>
                      <a:cs typeface="Times New Roman" pitchFamily="18" charset="0"/>
                    </a:endParaRPr>
                  </a:p>
                </p:txBody>
              </p:sp>
              <p:sp>
                <p:nvSpPr>
                  <p:cNvPr id="74" name="Rectangle 48">
                    <a:extLst>
                      <a:ext uri="{FF2B5EF4-FFF2-40B4-BE49-F238E27FC236}">
                        <a16:creationId xmlns:a16="http://schemas.microsoft.com/office/drawing/2014/main" id="{B755D01C-FB8E-4BE2-3521-8F071EA9F1DC}"/>
                      </a:ext>
                    </a:extLst>
                  </p:cNvPr>
                  <p:cNvSpPr>
                    <a:spLocks noChangeArrowheads="1"/>
                  </p:cNvSpPr>
                  <p:nvPr/>
                </p:nvSpPr>
                <p:spPr bwMode="auto">
                  <a:xfrm>
                    <a:off x="1948612" y="5766308"/>
                    <a:ext cx="889965" cy="146996"/>
                  </a:xfrm>
                  <a:prstGeom prst="rect">
                    <a:avLst/>
                  </a:prstGeom>
                  <a:noFill/>
                  <a:ln w="9525">
                    <a:noFill/>
                    <a:miter lim="800000"/>
                    <a:headEnd/>
                    <a:tailEnd/>
                  </a:ln>
                  <a:effectLst/>
                </p:spPr>
                <p:txBody>
                  <a:bodyPr wrap="none" anchor="ctr"/>
                  <a:lstStyle/>
                  <a:p>
                    <a:pPr algn="ctr"/>
                    <a:r>
                      <a:rPr lang="en-GB" sz="1200" b="1" i="1" dirty="0">
                        <a:solidFill>
                          <a:srgbClr val="000000"/>
                        </a:solidFill>
                      </a:rPr>
                      <a:t>Subathu, Dagshai, Kasauli, Siwaliks</a:t>
                    </a:r>
                    <a:endParaRPr lang="en-US" sz="1200" b="1" i="1" dirty="0">
                      <a:solidFill>
                        <a:srgbClr val="000000"/>
                      </a:solidFill>
                    </a:endParaRPr>
                  </a:p>
                </p:txBody>
              </p:sp>
              <p:sp>
                <p:nvSpPr>
                  <p:cNvPr id="75" name="Rectangle 50">
                    <a:extLst>
                      <a:ext uri="{FF2B5EF4-FFF2-40B4-BE49-F238E27FC236}">
                        <a16:creationId xmlns:a16="http://schemas.microsoft.com/office/drawing/2014/main" id="{AD272FA4-24A9-7DA9-55CF-C6B07AAB5F9B}"/>
                      </a:ext>
                    </a:extLst>
                  </p:cNvPr>
                  <p:cNvSpPr>
                    <a:spLocks noChangeArrowheads="1"/>
                  </p:cNvSpPr>
                  <p:nvPr/>
                </p:nvSpPr>
                <p:spPr bwMode="auto">
                  <a:xfrm>
                    <a:off x="2086016" y="6054340"/>
                    <a:ext cx="616479" cy="146996"/>
                  </a:xfrm>
                  <a:prstGeom prst="rect">
                    <a:avLst/>
                  </a:prstGeom>
                  <a:solidFill>
                    <a:srgbClr val="FFFFCC"/>
                  </a:solidFill>
                  <a:ln w="9525">
                    <a:noFill/>
                    <a:miter lim="800000"/>
                    <a:headEnd/>
                    <a:tailEnd/>
                  </a:ln>
                  <a:effectLst/>
                </p:spPr>
                <p:txBody>
                  <a:bodyPr wrap="none" anchor="ctr"/>
                  <a:lstStyle/>
                  <a:p>
                    <a:pPr algn="ctr"/>
                    <a:r>
                      <a:rPr lang="en-GB" sz="1600" b="1" dirty="0">
                        <a:solidFill>
                          <a:srgbClr val="C00000"/>
                        </a:solidFill>
                        <a:latin typeface="Times New Roman" pitchFamily="18" charset="0"/>
                        <a:cs typeface="Times New Roman" pitchFamily="18" charset="0"/>
                      </a:rPr>
                      <a:t>MFT</a:t>
                    </a:r>
                    <a:endParaRPr lang="en-US" sz="1600" b="1" dirty="0">
                      <a:solidFill>
                        <a:srgbClr val="C00000"/>
                      </a:solidFill>
                      <a:latin typeface="Times New Roman" pitchFamily="18" charset="0"/>
                      <a:cs typeface="Times New Roman" pitchFamily="18" charset="0"/>
                    </a:endParaRPr>
                  </a:p>
                </p:txBody>
              </p:sp>
              <p:sp>
                <p:nvSpPr>
                  <p:cNvPr id="76" name="Rectangle 52">
                    <a:extLst>
                      <a:ext uri="{FF2B5EF4-FFF2-40B4-BE49-F238E27FC236}">
                        <a16:creationId xmlns:a16="http://schemas.microsoft.com/office/drawing/2014/main" id="{D2094639-14D1-BD28-2765-F8A1A3870BAC}"/>
                      </a:ext>
                    </a:extLst>
                  </p:cNvPr>
                  <p:cNvSpPr>
                    <a:spLocks noChangeArrowheads="1"/>
                  </p:cNvSpPr>
                  <p:nvPr/>
                </p:nvSpPr>
                <p:spPr bwMode="auto">
                  <a:xfrm>
                    <a:off x="1607131" y="6198356"/>
                    <a:ext cx="1645454" cy="219688"/>
                  </a:xfrm>
                  <a:prstGeom prst="rect">
                    <a:avLst/>
                  </a:prstGeom>
                  <a:noFill/>
                  <a:ln w="9525">
                    <a:noFill/>
                    <a:miter lim="800000"/>
                    <a:headEnd/>
                    <a:tailEnd/>
                  </a:ln>
                  <a:effectLst/>
                </p:spPr>
                <p:txBody>
                  <a:bodyPr wrap="none" anchor="ctr"/>
                  <a:lstStyle/>
                  <a:p>
                    <a:pPr algn="ctr"/>
                    <a:r>
                      <a:rPr lang="en-GB" sz="1200" b="1" i="1" dirty="0">
                        <a:solidFill>
                          <a:srgbClr val="000000"/>
                        </a:solidFill>
                      </a:rPr>
                      <a:t>Indo-Gangetic Plains</a:t>
                    </a:r>
                    <a:endParaRPr lang="en-US" sz="1200" b="1" i="1" dirty="0">
                      <a:solidFill>
                        <a:srgbClr val="000000"/>
                      </a:solidFill>
                    </a:endParaRPr>
                  </a:p>
                </p:txBody>
              </p:sp>
              <p:sp>
                <p:nvSpPr>
                  <p:cNvPr id="77" name="Line 53">
                    <a:extLst>
                      <a:ext uri="{FF2B5EF4-FFF2-40B4-BE49-F238E27FC236}">
                        <a16:creationId xmlns:a16="http://schemas.microsoft.com/office/drawing/2014/main" id="{8FE4F086-0982-612F-3434-BBAFB062C25F}"/>
                      </a:ext>
                    </a:extLst>
                  </p:cNvPr>
                  <p:cNvSpPr>
                    <a:spLocks noChangeShapeType="1"/>
                  </p:cNvSpPr>
                  <p:nvPr/>
                </p:nvSpPr>
                <p:spPr bwMode="auto">
                  <a:xfrm>
                    <a:off x="1195035" y="6558396"/>
                    <a:ext cx="2535867" cy="0"/>
                  </a:xfrm>
                  <a:prstGeom prst="line">
                    <a:avLst/>
                  </a:prstGeom>
                  <a:noFill/>
                  <a:ln w="28575">
                    <a:solidFill>
                      <a:srgbClr val="000000"/>
                    </a:solidFill>
                    <a:round/>
                    <a:headEnd/>
                    <a:tailEnd/>
                  </a:ln>
                  <a:effectLst/>
                </p:spPr>
                <p:txBody>
                  <a:bodyPr/>
                  <a:lstStyle/>
                  <a:p>
                    <a:endParaRPr lang="en-GB"/>
                  </a:p>
                </p:txBody>
              </p:sp>
              <p:sp>
                <p:nvSpPr>
                  <p:cNvPr id="78" name="Rectangle 54">
                    <a:extLst>
                      <a:ext uri="{FF2B5EF4-FFF2-40B4-BE49-F238E27FC236}">
                        <a16:creationId xmlns:a16="http://schemas.microsoft.com/office/drawing/2014/main" id="{0BD645F3-0BAF-973C-152B-E59705515471}"/>
                      </a:ext>
                    </a:extLst>
                  </p:cNvPr>
                  <p:cNvSpPr>
                    <a:spLocks noChangeArrowheads="1"/>
                  </p:cNvSpPr>
                  <p:nvPr/>
                </p:nvSpPr>
                <p:spPr bwMode="auto">
                  <a:xfrm>
                    <a:off x="1880617" y="6558396"/>
                    <a:ext cx="1096969" cy="219688"/>
                  </a:xfrm>
                  <a:prstGeom prst="rect">
                    <a:avLst/>
                  </a:prstGeom>
                  <a:noFill/>
                  <a:ln w="9525">
                    <a:noFill/>
                    <a:miter lim="800000"/>
                    <a:headEnd/>
                    <a:tailEnd/>
                  </a:ln>
                  <a:effectLst/>
                </p:spPr>
                <p:txBody>
                  <a:bodyPr wrap="none" anchor="ctr"/>
                  <a:lstStyle/>
                  <a:p>
                    <a:pPr algn="ctr"/>
                    <a:r>
                      <a:rPr lang="en-GB" sz="2000" b="1" dirty="0">
                        <a:solidFill>
                          <a:schemeClr val="tx2">
                            <a:lumMod val="25000"/>
                          </a:schemeClr>
                        </a:solidFill>
                        <a:latin typeface="Times New Roman" pitchFamily="18" charset="0"/>
                        <a:cs typeface="Times New Roman" pitchFamily="18" charset="0"/>
                      </a:rPr>
                      <a:t>Craton</a:t>
                    </a:r>
                    <a:endParaRPr lang="en-US" sz="2000" b="1" dirty="0">
                      <a:solidFill>
                        <a:schemeClr val="tx2">
                          <a:lumMod val="25000"/>
                        </a:schemeClr>
                      </a:solidFill>
                      <a:latin typeface="Times New Roman" pitchFamily="18" charset="0"/>
                      <a:cs typeface="Times New Roman" pitchFamily="18" charset="0"/>
                    </a:endParaRPr>
                  </a:p>
                </p:txBody>
              </p:sp>
              <p:sp>
                <p:nvSpPr>
                  <p:cNvPr id="79" name="Rectangle 58">
                    <a:extLst>
                      <a:ext uri="{FF2B5EF4-FFF2-40B4-BE49-F238E27FC236}">
                        <a16:creationId xmlns:a16="http://schemas.microsoft.com/office/drawing/2014/main" id="{7255BC77-0A9A-2F56-F638-27ACA9F70292}"/>
                      </a:ext>
                    </a:extLst>
                  </p:cNvPr>
                  <p:cNvSpPr>
                    <a:spLocks noChangeArrowheads="1"/>
                  </p:cNvSpPr>
                  <p:nvPr/>
                </p:nvSpPr>
                <p:spPr bwMode="auto">
                  <a:xfrm>
                    <a:off x="1412764" y="2738309"/>
                    <a:ext cx="1918941" cy="219688"/>
                  </a:xfrm>
                  <a:prstGeom prst="rect">
                    <a:avLst/>
                  </a:prstGeom>
                  <a:noFill/>
                  <a:ln w="9525">
                    <a:noFill/>
                    <a:miter lim="800000"/>
                    <a:headEnd/>
                    <a:tailEnd/>
                  </a:ln>
                  <a:effectLst/>
                </p:spPr>
                <p:txBody>
                  <a:bodyPr wrap="none" anchor="ctr"/>
                  <a:lstStyle/>
                  <a:p>
                    <a:pPr algn="ctr"/>
                    <a:r>
                      <a:rPr lang="en-GB" b="1" dirty="0">
                        <a:solidFill>
                          <a:schemeClr val="tx2">
                            <a:lumMod val="25000"/>
                          </a:schemeClr>
                        </a:solidFill>
                        <a:latin typeface="Times New Roman" pitchFamily="18" charset="0"/>
                        <a:cs typeface="Times New Roman" pitchFamily="18" charset="0"/>
                      </a:rPr>
                      <a:t>Trans Himalayas</a:t>
                    </a:r>
                    <a:endParaRPr lang="en-US" b="1" dirty="0">
                      <a:solidFill>
                        <a:schemeClr val="tx2">
                          <a:lumMod val="25000"/>
                        </a:schemeClr>
                      </a:solidFill>
                      <a:latin typeface="Times New Roman" pitchFamily="18" charset="0"/>
                      <a:cs typeface="Times New Roman" pitchFamily="18" charset="0"/>
                    </a:endParaRPr>
                  </a:p>
                </p:txBody>
              </p:sp>
              <p:sp>
                <p:nvSpPr>
                  <p:cNvPr id="80" name="Rectangle 59">
                    <a:extLst>
                      <a:ext uri="{FF2B5EF4-FFF2-40B4-BE49-F238E27FC236}">
                        <a16:creationId xmlns:a16="http://schemas.microsoft.com/office/drawing/2014/main" id="{DBA05903-F104-6A4B-BC88-624B47793C40}"/>
                      </a:ext>
                    </a:extLst>
                  </p:cNvPr>
                  <p:cNvSpPr>
                    <a:spLocks noChangeArrowheads="1"/>
                  </p:cNvSpPr>
                  <p:nvPr/>
                </p:nvSpPr>
                <p:spPr bwMode="auto">
                  <a:xfrm>
                    <a:off x="1675124" y="5550284"/>
                    <a:ext cx="1575950" cy="146996"/>
                  </a:xfrm>
                  <a:prstGeom prst="rect">
                    <a:avLst/>
                  </a:prstGeom>
                  <a:noFill/>
                  <a:ln w="9525">
                    <a:noFill/>
                    <a:miter lim="800000"/>
                    <a:headEnd/>
                    <a:tailEnd/>
                  </a:ln>
                  <a:effectLst/>
                </p:spPr>
                <p:txBody>
                  <a:bodyPr wrap="none" anchor="ctr"/>
                  <a:lstStyle/>
                  <a:p>
                    <a:pPr algn="ctr"/>
                    <a:r>
                      <a:rPr lang="en-GB" sz="1600" b="1" dirty="0">
                        <a:solidFill>
                          <a:schemeClr val="tx2">
                            <a:lumMod val="25000"/>
                          </a:schemeClr>
                        </a:solidFill>
                        <a:latin typeface="Times New Roman" pitchFamily="18" charset="0"/>
                        <a:cs typeface="Times New Roman" pitchFamily="18" charset="0"/>
                      </a:rPr>
                      <a:t>Sub Himalayas</a:t>
                    </a:r>
                    <a:endParaRPr lang="en-US" sz="1600" b="1" dirty="0">
                      <a:solidFill>
                        <a:schemeClr val="tx2">
                          <a:lumMod val="25000"/>
                        </a:schemeClr>
                      </a:solidFill>
                      <a:latin typeface="Times New Roman" pitchFamily="18" charset="0"/>
                      <a:cs typeface="Times New Roman" pitchFamily="18" charset="0"/>
                    </a:endParaRPr>
                  </a:p>
                </p:txBody>
              </p:sp>
              <p:sp>
                <p:nvSpPr>
                  <p:cNvPr id="81" name="Rectangle 60">
                    <a:extLst>
                      <a:ext uri="{FF2B5EF4-FFF2-40B4-BE49-F238E27FC236}">
                        <a16:creationId xmlns:a16="http://schemas.microsoft.com/office/drawing/2014/main" id="{506B2BEA-2350-D10D-71E5-C7E99686B176}"/>
                      </a:ext>
                    </a:extLst>
                  </p:cNvPr>
                  <p:cNvSpPr>
                    <a:spLocks noChangeArrowheads="1"/>
                  </p:cNvSpPr>
                  <p:nvPr/>
                </p:nvSpPr>
                <p:spPr bwMode="auto">
                  <a:xfrm>
                    <a:off x="1017227" y="4902212"/>
                    <a:ext cx="2915815" cy="356357"/>
                  </a:xfrm>
                  <a:prstGeom prst="rect">
                    <a:avLst/>
                  </a:prstGeom>
                  <a:noFill/>
                  <a:ln w="9525">
                    <a:noFill/>
                    <a:miter lim="800000"/>
                    <a:headEnd/>
                    <a:tailEnd/>
                  </a:ln>
                  <a:effectLst/>
                </p:spPr>
                <p:txBody>
                  <a:bodyPr wrap="square">
                    <a:spAutoFit/>
                  </a:bodyPr>
                  <a:lstStyle/>
                  <a:p>
                    <a:pPr algn="ctr"/>
                    <a:r>
                      <a:rPr lang="en-GB" sz="1200" b="1" i="1" dirty="0">
                        <a:solidFill>
                          <a:srgbClr val="000000"/>
                        </a:solidFill>
                      </a:rPr>
                      <a:t>Precambrian-Palaeozoic  Sed (Krol-Tal)</a:t>
                    </a:r>
                    <a:endParaRPr lang="en-US" sz="1200" b="1" i="1" dirty="0">
                      <a:solidFill>
                        <a:srgbClr val="000000"/>
                      </a:solidFill>
                    </a:endParaRPr>
                  </a:p>
                </p:txBody>
              </p:sp>
              <p:sp>
                <p:nvSpPr>
                  <p:cNvPr id="82" name="Line 28">
                    <a:extLst>
                      <a:ext uri="{FF2B5EF4-FFF2-40B4-BE49-F238E27FC236}">
                        <a16:creationId xmlns:a16="http://schemas.microsoft.com/office/drawing/2014/main" id="{FA2897AD-085B-12ED-D466-BFCC9FEB596F}"/>
                      </a:ext>
                    </a:extLst>
                  </p:cNvPr>
                  <p:cNvSpPr>
                    <a:spLocks noChangeShapeType="1"/>
                  </p:cNvSpPr>
                  <p:nvPr/>
                </p:nvSpPr>
                <p:spPr bwMode="auto">
                  <a:xfrm>
                    <a:off x="1124730" y="4542171"/>
                    <a:ext cx="935038" cy="0"/>
                  </a:xfrm>
                  <a:prstGeom prst="line">
                    <a:avLst/>
                  </a:prstGeom>
                  <a:noFill/>
                  <a:ln w="38100">
                    <a:solidFill>
                      <a:srgbClr val="000000"/>
                    </a:solidFill>
                    <a:prstDash val="dash"/>
                    <a:round/>
                    <a:headEnd/>
                    <a:tailEnd/>
                  </a:ln>
                  <a:effectLst/>
                </p:spPr>
                <p:txBody>
                  <a:bodyPr/>
                  <a:lstStyle/>
                  <a:p>
                    <a:endParaRPr lang="en-GB"/>
                  </a:p>
                </p:txBody>
              </p:sp>
              <p:sp>
                <p:nvSpPr>
                  <p:cNvPr id="83" name="Line 28">
                    <a:extLst>
                      <a:ext uri="{FF2B5EF4-FFF2-40B4-BE49-F238E27FC236}">
                        <a16:creationId xmlns:a16="http://schemas.microsoft.com/office/drawing/2014/main" id="{6874771F-A225-18B7-268D-0621CE859F95}"/>
                      </a:ext>
                    </a:extLst>
                  </p:cNvPr>
                  <p:cNvSpPr>
                    <a:spLocks noChangeShapeType="1"/>
                  </p:cNvSpPr>
                  <p:nvPr/>
                </p:nvSpPr>
                <p:spPr bwMode="auto">
                  <a:xfrm>
                    <a:off x="1196738" y="5406267"/>
                    <a:ext cx="935038" cy="0"/>
                  </a:xfrm>
                  <a:prstGeom prst="line">
                    <a:avLst/>
                  </a:prstGeom>
                  <a:noFill/>
                  <a:ln w="38100">
                    <a:solidFill>
                      <a:srgbClr val="000000"/>
                    </a:solidFill>
                    <a:prstDash val="dash"/>
                    <a:round/>
                    <a:headEnd/>
                    <a:tailEnd/>
                  </a:ln>
                  <a:effectLst/>
                </p:spPr>
                <p:txBody>
                  <a:bodyPr/>
                  <a:lstStyle/>
                  <a:p>
                    <a:endParaRPr lang="en-GB"/>
                  </a:p>
                </p:txBody>
              </p:sp>
              <p:sp>
                <p:nvSpPr>
                  <p:cNvPr id="84" name="Line 40">
                    <a:extLst>
                      <a:ext uri="{FF2B5EF4-FFF2-40B4-BE49-F238E27FC236}">
                        <a16:creationId xmlns:a16="http://schemas.microsoft.com/office/drawing/2014/main" id="{83E7FE33-A0D3-93F8-C15D-21B3566AFA0C}"/>
                      </a:ext>
                    </a:extLst>
                  </p:cNvPr>
                  <p:cNvSpPr>
                    <a:spLocks noChangeShapeType="1"/>
                  </p:cNvSpPr>
                  <p:nvPr/>
                </p:nvSpPr>
                <p:spPr bwMode="auto">
                  <a:xfrm flipV="1">
                    <a:off x="2780915" y="5398921"/>
                    <a:ext cx="810859" cy="7345"/>
                  </a:xfrm>
                  <a:prstGeom prst="line">
                    <a:avLst/>
                  </a:prstGeom>
                  <a:noFill/>
                  <a:ln w="38100">
                    <a:solidFill>
                      <a:srgbClr val="000000"/>
                    </a:solidFill>
                    <a:prstDash val="dash"/>
                    <a:round/>
                    <a:headEnd/>
                    <a:tailEnd/>
                  </a:ln>
                  <a:effectLst/>
                </p:spPr>
                <p:txBody>
                  <a:bodyPr/>
                  <a:lstStyle/>
                  <a:p>
                    <a:endParaRPr lang="en-GB"/>
                  </a:p>
                </p:txBody>
              </p:sp>
              <p:sp>
                <p:nvSpPr>
                  <p:cNvPr id="85" name="Line 40">
                    <a:extLst>
                      <a:ext uri="{FF2B5EF4-FFF2-40B4-BE49-F238E27FC236}">
                        <a16:creationId xmlns:a16="http://schemas.microsoft.com/office/drawing/2014/main" id="{738D9845-9296-B9AB-B666-6F990384502B}"/>
                      </a:ext>
                    </a:extLst>
                  </p:cNvPr>
                  <p:cNvSpPr>
                    <a:spLocks noChangeShapeType="1"/>
                  </p:cNvSpPr>
                  <p:nvPr/>
                </p:nvSpPr>
                <p:spPr bwMode="auto">
                  <a:xfrm>
                    <a:off x="2780914" y="6126346"/>
                    <a:ext cx="810859" cy="2968"/>
                  </a:xfrm>
                  <a:prstGeom prst="line">
                    <a:avLst/>
                  </a:prstGeom>
                  <a:noFill/>
                  <a:ln w="38100">
                    <a:solidFill>
                      <a:srgbClr val="000000"/>
                    </a:solidFill>
                    <a:prstDash val="dash"/>
                    <a:round/>
                    <a:headEnd/>
                    <a:tailEnd/>
                  </a:ln>
                  <a:effectLst/>
                </p:spPr>
                <p:txBody>
                  <a:bodyPr/>
                  <a:lstStyle/>
                  <a:p>
                    <a:endParaRPr lang="en-GB"/>
                  </a:p>
                </p:txBody>
              </p:sp>
              <p:sp>
                <p:nvSpPr>
                  <p:cNvPr id="86" name="Line 28">
                    <a:extLst>
                      <a:ext uri="{FF2B5EF4-FFF2-40B4-BE49-F238E27FC236}">
                        <a16:creationId xmlns:a16="http://schemas.microsoft.com/office/drawing/2014/main" id="{4E311D9A-AA1C-E7A4-345A-C40148634003}"/>
                      </a:ext>
                    </a:extLst>
                  </p:cNvPr>
                  <p:cNvSpPr>
                    <a:spLocks noChangeShapeType="1"/>
                  </p:cNvSpPr>
                  <p:nvPr/>
                </p:nvSpPr>
                <p:spPr bwMode="auto">
                  <a:xfrm>
                    <a:off x="1196738" y="6126347"/>
                    <a:ext cx="935038" cy="0"/>
                  </a:xfrm>
                  <a:prstGeom prst="line">
                    <a:avLst/>
                  </a:prstGeom>
                  <a:noFill/>
                  <a:ln w="38100">
                    <a:solidFill>
                      <a:srgbClr val="000000"/>
                    </a:solidFill>
                    <a:prstDash val="dash"/>
                    <a:round/>
                    <a:headEnd/>
                    <a:tailEnd/>
                  </a:ln>
                  <a:effectLst/>
                </p:spPr>
                <p:txBody>
                  <a:bodyPr/>
                  <a:lstStyle/>
                  <a:p>
                    <a:endParaRPr lang="en-GB"/>
                  </a:p>
                </p:txBody>
              </p:sp>
            </p:grpSp>
            <p:sp>
              <p:nvSpPr>
                <p:cNvPr id="90" name="TextBox 89">
                  <a:extLst>
                    <a:ext uri="{FF2B5EF4-FFF2-40B4-BE49-F238E27FC236}">
                      <a16:creationId xmlns:a16="http://schemas.microsoft.com/office/drawing/2014/main" id="{E5CA43D6-6998-5312-6F97-42740960E240}"/>
                    </a:ext>
                  </a:extLst>
                </p:cNvPr>
                <p:cNvSpPr txBox="1"/>
                <p:nvPr/>
              </p:nvSpPr>
              <p:spPr>
                <a:xfrm>
                  <a:off x="2943179" y="4718883"/>
                  <a:ext cx="195840" cy="830997"/>
                </a:xfrm>
                <a:prstGeom prst="rect">
                  <a:avLst/>
                </a:prstGeom>
                <a:solidFill>
                  <a:schemeClr val="accent4">
                    <a:lumMod val="20000"/>
                    <a:lumOff val="80000"/>
                  </a:schemeClr>
                </a:solidFill>
              </p:spPr>
              <p:txBody>
                <a:bodyPr wrap="square">
                  <a:spAutoFit/>
                </a:bodyPr>
                <a:lstStyle/>
                <a:p>
                  <a:pPr algn="ctr"/>
                  <a:r>
                    <a:rPr lang="en-IN" sz="1600" b="1" i="0" u="none" strike="noStrike" baseline="0" dirty="0">
                      <a:solidFill>
                        <a:schemeClr val="tx1"/>
                      </a:solidFill>
                      <a:latin typeface="Arial" panose="020B0604020202020204" pitchFamily="34" charset="0"/>
                      <a:cs typeface="Arial" panose="020B0604020202020204" pitchFamily="34" charset="0"/>
                    </a:rPr>
                    <a:t>HFB</a:t>
                  </a:r>
                  <a:endParaRPr lang="en-IN" sz="1600" dirty="0"/>
                </a:p>
              </p:txBody>
            </p:sp>
          </p:grpSp>
        </p:grpSp>
        <p:cxnSp>
          <p:nvCxnSpPr>
            <p:cNvPr id="101" name="Straight Arrow Connector 100">
              <a:extLst>
                <a:ext uri="{FF2B5EF4-FFF2-40B4-BE49-F238E27FC236}">
                  <a16:creationId xmlns:a16="http://schemas.microsoft.com/office/drawing/2014/main" id="{29EC871C-4724-A230-9335-59D4320C8538}"/>
                </a:ext>
              </a:extLst>
            </p:cNvPr>
            <p:cNvCxnSpPr>
              <a:cxnSpLocks/>
            </p:cNvCxnSpPr>
            <p:nvPr/>
          </p:nvCxnSpPr>
          <p:spPr>
            <a:xfrm flipV="1">
              <a:off x="10866726" y="1000568"/>
              <a:ext cx="412888" cy="12034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F08F8424-B3E3-3C5D-EC21-62FF49FEF9D2}"/>
                </a:ext>
              </a:extLst>
            </p:cNvPr>
            <p:cNvCxnSpPr>
              <a:cxnSpLocks/>
            </p:cNvCxnSpPr>
            <p:nvPr/>
          </p:nvCxnSpPr>
          <p:spPr>
            <a:xfrm>
              <a:off x="10869904" y="2581181"/>
              <a:ext cx="309612" cy="369978"/>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03" name="Group 40">
              <a:extLst>
                <a:ext uri="{FF2B5EF4-FFF2-40B4-BE49-F238E27FC236}">
                  <a16:creationId xmlns:a16="http://schemas.microsoft.com/office/drawing/2014/main" id="{0E5022A7-0174-74ED-59A5-1BE0A6D209BC}"/>
                </a:ext>
              </a:extLst>
            </p:cNvPr>
            <p:cNvGrpSpPr>
              <a:grpSpLocks/>
            </p:cNvGrpSpPr>
            <p:nvPr/>
          </p:nvGrpSpPr>
          <p:grpSpPr bwMode="auto">
            <a:xfrm>
              <a:off x="8851680" y="993508"/>
              <a:ext cx="2113568" cy="2415060"/>
              <a:chOff x="179388" y="3211860"/>
              <a:chExt cx="2376487" cy="2665412"/>
            </a:xfrm>
          </p:grpSpPr>
          <p:sp>
            <p:nvSpPr>
              <p:cNvPr id="120" name="Rectangle 6">
                <a:extLst>
                  <a:ext uri="{FF2B5EF4-FFF2-40B4-BE49-F238E27FC236}">
                    <a16:creationId xmlns:a16="http://schemas.microsoft.com/office/drawing/2014/main" id="{60A21BA8-DBDF-D2DC-3DEF-B408D4293859}"/>
                  </a:ext>
                </a:extLst>
              </p:cNvPr>
              <p:cNvSpPr>
                <a:spLocks noChangeArrowheads="1"/>
              </p:cNvSpPr>
              <p:nvPr/>
            </p:nvSpPr>
            <p:spPr bwMode="auto">
              <a:xfrm>
                <a:off x="179388" y="5372447"/>
                <a:ext cx="2376487" cy="504825"/>
              </a:xfrm>
              <a:prstGeom prst="rect">
                <a:avLst/>
              </a:prstGeom>
              <a:solidFill>
                <a:schemeClr val="accent5">
                  <a:lumMod val="75000"/>
                </a:schemeClr>
              </a:solidFill>
              <a:ln w="9525">
                <a:solidFill>
                  <a:schemeClr val="bg1"/>
                </a:solidFill>
                <a:miter lim="800000"/>
                <a:headEnd/>
                <a:tailEnd/>
              </a:ln>
              <a:effectLst/>
            </p:spPr>
            <p:txBody>
              <a:bodyPr wrap="none" anchor="ctr"/>
              <a:lstStyle/>
              <a:p>
                <a:pPr>
                  <a:defRPr/>
                </a:pPr>
                <a:r>
                  <a:rPr lang="en-GB" sz="1600" dirty="0">
                    <a:solidFill>
                      <a:srgbClr val="000000"/>
                    </a:solidFill>
                    <a:latin typeface="Times New Roman" pitchFamily="18" charset="0"/>
                    <a:cs typeface="Times New Roman" pitchFamily="18" charset="0"/>
                  </a:rPr>
                  <a:t>Subathu Fm (57-41 Ma) </a:t>
                </a:r>
              </a:p>
            </p:txBody>
          </p:sp>
          <p:sp>
            <p:nvSpPr>
              <p:cNvPr id="121" name="Rectangle 6">
                <a:extLst>
                  <a:ext uri="{FF2B5EF4-FFF2-40B4-BE49-F238E27FC236}">
                    <a16:creationId xmlns:a16="http://schemas.microsoft.com/office/drawing/2014/main" id="{FDF0448E-0FAB-EB72-B848-1C533D15EA78}"/>
                  </a:ext>
                </a:extLst>
              </p:cNvPr>
              <p:cNvSpPr>
                <a:spLocks noChangeArrowheads="1"/>
              </p:cNvSpPr>
              <p:nvPr/>
            </p:nvSpPr>
            <p:spPr bwMode="auto">
              <a:xfrm>
                <a:off x="179388" y="4653310"/>
                <a:ext cx="2376487" cy="503237"/>
              </a:xfrm>
              <a:prstGeom prst="rect">
                <a:avLst/>
              </a:prstGeom>
              <a:solidFill>
                <a:srgbClr val="FF66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dirty="0">
                    <a:solidFill>
                      <a:srgbClr val="000000"/>
                    </a:solidFill>
                    <a:latin typeface="Times New Roman" panose="02020603050405020304" pitchFamily="18" charset="0"/>
                    <a:cs typeface="Times New Roman" panose="02020603050405020304" pitchFamily="18" charset="0"/>
                  </a:rPr>
                  <a:t>Lower Dharamsala/</a:t>
                </a:r>
              </a:p>
              <a:p>
                <a:pPr eaLnBrk="1" hangingPunct="1">
                  <a:spcBef>
                    <a:spcPct val="0"/>
                  </a:spcBef>
                  <a:buFontTx/>
                  <a:buNone/>
                </a:pPr>
                <a:r>
                  <a:rPr lang="en-GB" altLang="en-US" sz="1600" dirty="0">
                    <a:solidFill>
                      <a:srgbClr val="000000"/>
                    </a:solidFill>
                    <a:latin typeface="Times New Roman" panose="02020603050405020304" pitchFamily="18" charset="0"/>
                    <a:cs typeface="Times New Roman" panose="02020603050405020304" pitchFamily="18" charset="0"/>
                  </a:rPr>
                  <a:t>Dagshai Fm (~31 Ma) </a:t>
                </a:r>
              </a:p>
            </p:txBody>
          </p:sp>
          <p:sp>
            <p:nvSpPr>
              <p:cNvPr id="122" name="Rectangle 6">
                <a:extLst>
                  <a:ext uri="{FF2B5EF4-FFF2-40B4-BE49-F238E27FC236}">
                    <a16:creationId xmlns:a16="http://schemas.microsoft.com/office/drawing/2014/main" id="{15DD0245-CB3C-69D1-2CC5-6CAB6C27E08D}"/>
                  </a:ext>
                </a:extLst>
              </p:cNvPr>
              <p:cNvSpPr>
                <a:spLocks noChangeArrowheads="1"/>
              </p:cNvSpPr>
              <p:nvPr/>
            </p:nvSpPr>
            <p:spPr bwMode="auto">
              <a:xfrm>
                <a:off x="179388" y="4077047"/>
                <a:ext cx="2376487" cy="576263"/>
              </a:xfrm>
              <a:prstGeom prst="rect">
                <a:avLst/>
              </a:prstGeom>
              <a:solidFill>
                <a:srgbClr val="EB67C5"/>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dirty="0">
                    <a:solidFill>
                      <a:srgbClr val="000000"/>
                    </a:solidFill>
                    <a:latin typeface="Times New Roman" panose="02020603050405020304" pitchFamily="18" charset="0"/>
                    <a:cs typeface="Times New Roman" panose="02020603050405020304" pitchFamily="18" charset="0"/>
                  </a:rPr>
                  <a:t>Upper Dharamsala/</a:t>
                </a:r>
              </a:p>
              <a:p>
                <a:pPr eaLnBrk="1" hangingPunct="1">
                  <a:spcBef>
                    <a:spcPct val="0"/>
                  </a:spcBef>
                  <a:buFontTx/>
                  <a:buNone/>
                </a:pPr>
                <a:r>
                  <a:rPr lang="en-GB" altLang="en-US" sz="1600" dirty="0">
                    <a:solidFill>
                      <a:srgbClr val="000000"/>
                    </a:solidFill>
                    <a:latin typeface="Times New Roman" panose="02020603050405020304" pitchFamily="18" charset="0"/>
                    <a:cs typeface="Times New Roman" panose="02020603050405020304" pitchFamily="18" charset="0"/>
                  </a:rPr>
                  <a:t>Kasauli Fm (20-13 Ma) </a:t>
                </a:r>
              </a:p>
            </p:txBody>
          </p:sp>
          <p:sp>
            <p:nvSpPr>
              <p:cNvPr id="123" name="Rectangle 6">
                <a:extLst>
                  <a:ext uri="{FF2B5EF4-FFF2-40B4-BE49-F238E27FC236}">
                    <a16:creationId xmlns:a16="http://schemas.microsoft.com/office/drawing/2014/main" id="{2D369B72-3F6B-41A1-3B8C-51756BD65832}"/>
                  </a:ext>
                </a:extLst>
              </p:cNvPr>
              <p:cNvSpPr>
                <a:spLocks noChangeArrowheads="1"/>
              </p:cNvSpPr>
              <p:nvPr/>
            </p:nvSpPr>
            <p:spPr bwMode="auto">
              <a:xfrm>
                <a:off x="179388" y="3645247"/>
                <a:ext cx="2376487" cy="431800"/>
              </a:xfrm>
              <a:prstGeom prst="rect">
                <a:avLst/>
              </a:prstGeom>
              <a:solidFill>
                <a:srgbClr val="AF94BE"/>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dirty="0">
                    <a:solidFill>
                      <a:srgbClr val="000000"/>
                    </a:solidFill>
                    <a:latin typeface="Times New Roman" panose="02020603050405020304" pitchFamily="18" charset="0"/>
                    <a:cs typeface="Times New Roman" panose="02020603050405020304" pitchFamily="18" charset="0"/>
                  </a:rPr>
                  <a:t>Siwalik Fm (13-1 Ma)</a:t>
                </a:r>
              </a:p>
            </p:txBody>
          </p:sp>
          <p:sp>
            <p:nvSpPr>
              <p:cNvPr id="124" name="Rectangle 6">
                <a:extLst>
                  <a:ext uri="{FF2B5EF4-FFF2-40B4-BE49-F238E27FC236}">
                    <a16:creationId xmlns:a16="http://schemas.microsoft.com/office/drawing/2014/main" id="{2B0E6FBA-DCAA-4DBC-A18A-11CBC1A44EDC}"/>
                  </a:ext>
                </a:extLst>
              </p:cNvPr>
              <p:cNvSpPr>
                <a:spLocks noChangeArrowheads="1"/>
              </p:cNvSpPr>
              <p:nvPr/>
            </p:nvSpPr>
            <p:spPr bwMode="auto">
              <a:xfrm>
                <a:off x="179388" y="3211860"/>
                <a:ext cx="2376487" cy="433387"/>
              </a:xfrm>
              <a:prstGeom prst="rect">
                <a:avLst/>
              </a:prstGeom>
              <a:solidFill>
                <a:srgbClr val="B9C58D"/>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a:solidFill>
                      <a:srgbClr val="000000"/>
                    </a:solidFill>
                    <a:latin typeface="Times New Roman" panose="02020603050405020304" pitchFamily="18" charset="0"/>
                    <a:cs typeface="Times New Roman" panose="02020603050405020304" pitchFamily="18" charset="0"/>
                  </a:rPr>
                  <a:t>IGP (&lt;1 Ma)</a:t>
                </a:r>
              </a:p>
            </p:txBody>
          </p:sp>
          <p:cxnSp>
            <p:nvCxnSpPr>
              <p:cNvPr id="125" name="Straight Connector 124">
                <a:extLst>
                  <a:ext uri="{FF2B5EF4-FFF2-40B4-BE49-F238E27FC236}">
                    <a16:creationId xmlns:a16="http://schemas.microsoft.com/office/drawing/2014/main" id="{9D558E54-4DC1-DEF2-D5CE-88AA1B621E83}"/>
                  </a:ext>
                </a:extLst>
              </p:cNvPr>
              <p:cNvCxnSpPr/>
              <p:nvPr/>
            </p:nvCxnSpPr>
            <p:spPr>
              <a:xfrm>
                <a:off x="539751" y="5301010"/>
                <a:ext cx="1871661"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127" name="TextBox 126">
              <a:extLst>
                <a:ext uri="{FF2B5EF4-FFF2-40B4-BE49-F238E27FC236}">
                  <a16:creationId xmlns:a16="http://schemas.microsoft.com/office/drawing/2014/main" id="{4028E7BD-D276-B2E5-7A87-35E775F838AB}"/>
                </a:ext>
              </a:extLst>
            </p:cNvPr>
            <p:cNvSpPr txBox="1"/>
            <p:nvPr/>
          </p:nvSpPr>
          <p:spPr>
            <a:xfrm>
              <a:off x="8717253" y="175205"/>
              <a:ext cx="2459553" cy="707886"/>
            </a:xfrm>
            <a:prstGeom prst="rect">
              <a:avLst/>
            </a:prstGeom>
            <a:noFill/>
          </p:spPr>
          <p:txBody>
            <a:bodyPr wrap="square">
              <a:spAutoFit/>
            </a:bodyPr>
            <a:lstStyle/>
            <a:p>
              <a:r>
                <a:rPr lang="en-IN" sz="1400" b="1" i="0" u="none" strike="noStrike" baseline="0" dirty="0">
                  <a:solidFill>
                    <a:schemeClr val="tx1"/>
                  </a:solidFill>
                  <a:latin typeface="Arial" panose="020B0604020202020204" pitchFamily="34" charset="0"/>
                  <a:cs typeface="Arial" panose="020B0604020202020204" pitchFamily="34" charset="0"/>
                </a:rPr>
                <a:t>Himalayan Foreland Basin</a:t>
              </a:r>
            </a:p>
            <a:p>
              <a:pPr algn="ctr"/>
              <a:r>
                <a:rPr lang="en-IN" sz="1400" b="1" dirty="0">
                  <a:latin typeface="Arial" panose="020B0604020202020204" pitchFamily="34" charset="0"/>
                  <a:cs typeface="Arial" panose="020B0604020202020204" pitchFamily="34" charset="0"/>
                </a:rPr>
                <a:t>HFB</a:t>
              </a:r>
              <a:endParaRPr lang="en-IN" sz="1400" b="1" i="0" u="none" strike="noStrike" baseline="0" dirty="0">
                <a:solidFill>
                  <a:schemeClr val="tx1"/>
                </a:solidFill>
                <a:latin typeface="Arial" panose="020B0604020202020204" pitchFamily="34" charset="0"/>
                <a:cs typeface="Arial" panose="020B0604020202020204" pitchFamily="34" charset="0"/>
              </a:endParaRPr>
            </a:p>
            <a:p>
              <a:pPr algn="ctr"/>
              <a:r>
                <a:rPr lang="en-IN" sz="1200" b="1" i="1" dirty="0">
                  <a:solidFill>
                    <a:srgbClr val="FF0000"/>
                  </a:solidFill>
                  <a:latin typeface="Arial" panose="020B0604020202020204" pitchFamily="34" charset="0"/>
                  <a:cs typeface="Arial" panose="020B0604020202020204" pitchFamily="34" charset="0"/>
                </a:rPr>
                <a:t>(Fluvial sequences)</a:t>
              </a:r>
              <a:endParaRPr lang="en-IN" sz="1200" i="1" dirty="0">
                <a:solidFill>
                  <a:srgbClr val="FF0000"/>
                </a:solidFill>
              </a:endParaRPr>
            </a:p>
          </p:txBody>
        </p:sp>
        <p:grpSp>
          <p:nvGrpSpPr>
            <p:cNvPr id="136" name="Group 135">
              <a:extLst>
                <a:ext uri="{FF2B5EF4-FFF2-40B4-BE49-F238E27FC236}">
                  <a16:creationId xmlns:a16="http://schemas.microsoft.com/office/drawing/2014/main" id="{F50C4038-4EE2-4772-6FCA-7CB2611C9604}"/>
                </a:ext>
              </a:extLst>
            </p:cNvPr>
            <p:cNvGrpSpPr/>
            <p:nvPr/>
          </p:nvGrpSpPr>
          <p:grpSpPr>
            <a:xfrm>
              <a:off x="11194440" y="403442"/>
              <a:ext cx="1003284" cy="2994404"/>
              <a:chOff x="9766316" y="713996"/>
              <a:chExt cx="1182000" cy="3218411"/>
            </a:xfrm>
          </p:grpSpPr>
          <p:sp>
            <p:nvSpPr>
              <p:cNvPr id="109" name="Rectangle 3" descr="Small confetti">
                <a:extLst>
                  <a:ext uri="{FF2B5EF4-FFF2-40B4-BE49-F238E27FC236}">
                    <a16:creationId xmlns:a16="http://schemas.microsoft.com/office/drawing/2014/main" id="{1FD17FEB-65B9-900D-8BFB-DF674D451AC0}"/>
                  </a:ext>
                </a:extLst>
              </p:cNvPr>
              <p:cNvSpPr>
                <a:spLocks noChangeArrowheads="1"/>
              </p:cNvSpPr>
              <p:nvPr/>
            </p:nvSpPr>
            <p:spPr bwMode="auto">
              <a:xfrm>
                <a:off x="9856288" y="713996"/>
                <a:ext cx="969170" cy="363294"/>
              </a:xfrm>
              <a:prstGeom prst="rect">
                <a:avLst/>
              </a:prstGeom>
              <a:blipFill dpi="0" rotWithShape="1">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110" name="Rectangle 5" descr="Dark vertical">
                <a:extLst>
                  <a:ext uri="{FF2B5EF4-FFF2-40B4-BE49-F238E27FC236}">
                    <a16:creationId xmlns:a16="http://schemas.microsoft.com/office/drawing/2014/main" id="{FCD378F8-170A-336D-7478-795B60BFDDAE}"/>
                  </a:ext>
                </a:extLst>
              </p:cNvPr>
              <p:cNvSpPr>
                <a:spLocks noChangeArrowheads="1"/>
              </p:cNvSpPr>
              <p:nvPr/>
            </p:nvSpPr>
            <p:spPr bwMode="auto">
              <a:xfrm>
                <a:off x="9856288" y="3373493"/>
                <a:ext cx="969170" cy="330690"/>
              </a:xfrm>
              <a:prstGeom prst="rect">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111" name="Rectangle 41" descr="Dark vertical">
                <a:extLst>
                  <a:ext uri="{FF2B5EF4-FFF2-40B4-BE49-F238E27FC236}">
                    <a16:creationId xmlns:a16="http://schemas.microsoft.com/office/drawing/2014/main" id="{BB5927FE-B978-9120-434B-C276BE333972}"/>
                  </a:ext>
                </a:extLst>
              </p:cNvPr>
              <p:cNvSpPr>
                <a:spLocks noChangeArrowheads="1"/>
              </p:cNvSpPr>
              <p:nvPr/>
            </p:nvSpPr>
            <p:spPr bwMode="auto">
              <a:xfrm>
                <a:off x="9856288" y="944548"/>
                <a:ext cx="969170" cy="356307"/>
              </a:xfrm>
              <a:prstGeom prst="rect">
                <a:avLst/>
              </a:prstGeom>
              <a:blipFill dpi="0" rotWithShape="0">
                <a:blip r:embed="rId9"/>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112" name="Rectangle 42" descr="Dark vertical">
                <a:extLst>
                  <a:ext uri="{FF2B5EF4-FFF2-40B4-BE49-F238E27FC236}">
                    <a16:creationId xmlns:a16="http://schemas.microsoft.com/office/drawing/2014/main" id="{B9E4E5B9-2563-D0D4-B65E-4222B2F13CE7}"/>
                  </a:ext>
                </a:extLst>
              </p:cNvPr>
              <p:cNvSpPr>
                <a:spLocks noChangeArrowheads="1"/>
              </p:cNvSpPr>
              <p:nvPr/>
            </p:nvSpPr>
            <p:spPr bwMode="auto">
              <a:xfrm>
                <a:off x="9856288" y="2317379"/>
                <a:ext cx="969170" cy="157194"/>
              </a:xfrm>
              <a:prstGeom prst="rect">
                <a:avLst/>
              </a:prstGeom>
              <a:blipFill dpi="0" rotWithShape="0">
                <a:blip r:embed="rId9"/>
                <a:srcRect/>
                <a:tile tx="0" ty="0" sx="100000" sy="100000" flip="none" algn="tl"/>
              </a:blip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113" name="Rectangle 3" descr="Small confetti">
                <a:extLst>
                  <a:ext uri="{FF2B5EF4-FFF2-40B4-BE49-F238E27FC236}">
                    <a16:creationId xmlns:a16="http://schemas.microsoft.com/office/drawing/2014/main" id="{699214EC-521F-24DF-D8EE-6B82327D1B13}"/>
                  </a:ext>
                </a:extLst>
              </p:cNvPr>
              <p:cNvSpPr>
                <a:spLocks noChangeArrowheads="1"/>
              </p:cNvSpPr>
              <p:nvPr/>
            </p:nvSpPr>
            <p:spPr bwMode="auto">
              <a:xfrm>
                <a:off x="9856288" y="3117324"/>
                <a:ext cx="969170" cy="256169"/>
              </a:xfrm>
              <a:prstGeom prst="rect">
                <a:avLst/>
              </a:prstGeom>
              <a:blipFill dpi="0" rotWithShape="1">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114" name="Rectangle 3" descr="Small confetti">
                <a:extLst>
                  <a:ext uri="{FF2B5EF4-FFF2-40B4-BE49-F238E27FC236}">
                    <a16:creationId xmlns:a16="http://schemas.microsoft.com/office/drawing/2014/main" id="{5C529970-A05C-70A0-9F00-C83C6B4D827B}"/>
                  </a:ext>
                </a:extLst>
              </p:cNvPr>
              <p:cNvSpPr>
                <a:spLocks noChangeArrowheads="1"/>
              </p:cNvSpPr>
              <p:nvPr/>
            </p:nvSpPr>
            <p:spPr bwMode="auto">
              <a:xfrm>
                <a:off x="9856288" y="2461764"/>
                <a:ext cx="969170" cy="404048"/>
              </a:xfrm>
              <a:prstGeom prst="rect">
                <a:avLst/>
              </a:prstGeom>
              <a:blipFill dpi="0" rotWithShape="1">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115" name="Rectangle 3" descr="Small confetti">
                <a:extLst>
                  <a:ext uri="{FF2B5EF4-FFF2-40B4-BE49-F238E27FC236}">
                    <a16:creationId xmlns:a16="http://schemas.microsoft.com/office/drawing/2014/main" id="{80AB2E3D-B73A-4813-0EAD-DFFCA4B5A290}"/>
                  </a:ext>
                </a:extLst>
              </p:cNvPr>
              <p:cNvSpPr>
                <a:spLocks noChangeArrowheads="1"/>
              </p:cNvSpPr>
              <p:nvPr/>
            </p:nvSpPr>
            <p:spPr bwMode="auto">
              <a:xfrm>
                <a:off x="9856288" y="1831823"/>
                <a:ext cx="969170" cy="485556"/>
              </a:xfrm>
              <a:prstGeom prst="rect">
                <a:avLst/>
              </a:prstGeom>
              <a:blipFill dpi="0" rotWithShape="1">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116" name="Rectangle 3" descr="Small confetti">
                <a:extLst>
                  <a:ext uri="{FF2B5EF4-FFF2-40B4-BE49-F238E27FC236}">
                    <a16:creationId xmlns:a16="http://schemas.microsoft.com/office/drawing/2014/main" id="{EEAEFFEC-639E-2C73-0DF7-03903034B8BE}"/>
                  </a:ext>
                </a:extLst>
              </p:cNvPr>
              <p:cNvSpPr>
                <a:spLocks noChangeArrowheads="1"/>
              </p:cNvSpPr>
              <p:nvPr/>
            </p:nvSpPr>
            <p:spPr bwMode="auto">
              <a:xfrm>
                <a:off x="9856288" y="1260101"/>
                <a:ext cx="969170" cy="320210"/>
              </a:xfrm>
              <a:prstGeom prst="rect">
                <a:avLst/>
              </a:prstGeom>
              <a:blipFill dpi="0" rotWithShape="1">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117" name="Rectangle 42" descr="Dark vertical">
                <a:extLst>
                  <a:ext uri="{FF2B5EF4-FFF2-40B4-BE49-F238E27FC236}">
                    <a16:creationId xmlns:a16="http://schemas.microsoft.com/office/drawing/2014/main" id="{01B0BDEA-3B02-1041-F2DA-F777C37B9ADF}"/>
                  </a:ext>
                </a:extLst>
              </p:cNvPr>
              <p:cNvSpPr>
                <a:spLocks noChangeArrowheads="1"/>
              </p:cNvSpPr>
              <p:nvPr/>
            </p:nvSpPr>
            <p:spPr bwMode="auto">
              <a:xfrm>
                <a:off x="9856288" y="1583805"/>
                <a:ext cx="969170" cy="275963"/>
              </a:xfrm>
              <a:prstGeom prst="rect">
                <a:avLst/>
              </a:prstGeom>
              <a:blipFill dpi="0" rotWithShape="0">
                <a:blip r:embed="rId9"/>
                <a:srcRect/>
                <a:tile tx="0" ty="0" sx="100000" sy="100000" flip="none" algn="tl"/>
              </a:blip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118" name="Rectangle 42" descr="Dark vertical">
                <a:extLst>
                  <a:ext uri="{FF2B5EF4-FFF2-40B4-BE49-F238E27FC236}">
                    <a16:creationId xmlns:a16="http://schemas.microsoft.com/office/drawing/2014/main" id="{C845ABE1-4550-949A-901D-D484CE3CDC2D}"/>
                  </a:ext>
                </a:extLst>
              </p:cNvPr>
              <p:cNvSpPr>
                <a:spLocks noChangeArrowheads="1"/>
              </p:cNvSpPr>
              <p:nvPr/>
            </p:nvSpPr>
            <p:spPr bwMode="auto">
              <a:xfrm>
                <a:off x="9856288" y="2869306"/>
                <a:ext cx="969170" cy="275963"/>
              </a:xfrm>
              <a:prstGeom prst="rect">
                <a:avLst/>
              </a:prstGeom>
              <a:blipFill dpi="0" rotWithShape="0">
                <a:blip r:embed="rId9"/>
                <a:srcRect/>
                <a:tile tx="0" ty="0" sx="100000" sy="100000" flip="none" algn="tl"/>
              </a:blipFill>
              <a:ln w="9525">
                <a:solidFill>
                  <a:srgbClr val="00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119" name="Rectangle 3" descr="Small confetti">
                <a:extLst>
                  <a:ext uri="{FF2B5EF4-FFF2-40B4-BE49-F238E27FC236}">
                    <a16:creationId xmlns:a16="http://schemas.microsoft.com/office/drawing/2014/main" id="{6F540C5D-C6FC-28B6-1C8E-FA9BEE731023}"/>
                  </a:ext>
                </a:extLst>
              </p:cNvPr>
              <p:cNvSpPr>
                <a:spLocks noChangeArrowheads="1"/>
              </p:cNvSpPr>
              <p:nvPr/>
            </p:nvSpPr>
            <p:spPr bwMode="auto">
              <a:xfrm>
                <a:off x="9863404" y="3691374"/>
                <a:ext cx="962054" cy="241033"/>
              </a:xfrm>
              <a:prstGeom prst="rect">
                <a:avLst/>
              </a:prstGeom>
              <a:blipFill dpi="0" rotWithShape="1">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latin typeface="Calibri" panose="020F0502020204030204" pitchFamily="34" charset="0"/>
                </a:endParaRPr>
              </a:p>
            </p:txBody>
          </p:sp>
          <p:sp>
            <p:nvSpPr>
              <p:cNvPr id="105" name="Rectangle 104">
                <a:extLst>
                  <a:ext uri="{FF2B5EF4-FFF2-40B4-BE49-F238E27FC236}">
                    <a16:creationId xmlns:a16="http://schemas.microsoft.com/office/drawing/2014/main" id="{8F54EF62-6734-0D29-86E4-7213FE0CC7FD}"/>
                  </a:ext>
                </a:extLst>
              </p:cNvPr>
              <p:cNvSpPr/>
              <p:nvPr/>
            </p:nvSpPr>
            <p:spPr>
              <a:xfrm>
                <a:off x="9863404" y="3373493"/>
                <a:ext cx="993363" cy="311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200" b="1" dirty="0">
                    <a:solidFill>
                      <a:schemeClr val="bg1"/>
                    </a:solidFill>
                    <a:latin typeface="Times New Roman" pitchFamily="18" charset="0"/>
                    <a:cs typeface="Times New Roman" pitchFamily="18" charset="0"/>
                  </a:rPr>
                  <a:t>Paleosols</a:t>
                </a:r>
                <a:endParaRPr lang="en-GB" sz="1200" dirty="0">
                  <a:solidFill>
                    <a:schemeClr val="bg1"/>
                  </a:solidFill>
                  <a:latin typeface="Times New Roman" pitchFamily="18" charset="0"/>
                  <a:cs typeface="Times New Roman" pitchFamily="18" charset="0"/>
                </a:endParaRPr>
              </a:p>
            </p:txBody>
          </p:sp>
          <p:sp>
            <p:nvSpPr>
              <p:cNvPr id="106" name="Rectangle 105">
                <a:extLst>
                  <a:ext uri="{FF2B5EF4-FFF2-40B4-BE49-F238E27FC236}">
                    <a16:creationId xmlns:a16="http://schemas.microsoft.com/office/drawing/2014/main" id="{CFD907DA-A58F-2752-195A-FC642C402206}"/>
                  </a:ext>
                </a:extLst>
              </p:cNvPr>
              <p:cNvSpPr/>
              <p:nvPr/>
            </p:nvSpPr>
            <p:spPr>
              <a:xfrm>
                <a:off x="9766317" y="2382820"/>
                <a:ext cx="1149111" cy="50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200" b="1" dirty="0">
                    <a:solidFill>
                      <a:schemeClr val="tx1"/>
                    </a:solidFill>
                    <a:latin typeface="Times New Roman" pitchFamily="18" charset="0"/>
                    <a:cs typeface="Times New Roman" pitchFamily="18" charset="0"/>
                  </a:rPr>
                  <a:t>Sediments</a:t>
                </a:r>
                <a:endParaRPr lang="en-GB" sz="1200" dirty="0">
                  <a:solidFill>
                    <a:schemeClr val="tx1"/>
                  </a:solidFill>
                  <a:latin typeface="Times New Roman" pitchFamily="18" charset="0"/>
                  <a:cs typeface="Times New Roman" pitchFamily="18" charset="0"/>
                </a:endParaRPr>
              </a:p>
            </p:txBody>
          </p:sp>
          <p:sp>
            <p:nvSpPr>
              <p:cNvPr id="130" name="Rectangle 129">
                <a:extLst>
                  <a:ext uri="{FF2B5EF4-FFF2-40B4-BE49-F238E27FC236}">
                    <a16:creationId xmlns:a16="http://schemas.microsoft.com/office/drawing/2014/main" id="{C458B9B6-C6CD-8556-68FE-FA1C40DB65E3}"/>
                  </a:ext>
                </a:extLst>
              </p:cNvPr>
              <p:cNvSpPr/>
              <p:nvPr/>
            </p:nvSpPr>
            <p:spPr>
              <a:xfrm>
                <a:off x="9877080" y="2858458"/>
                <a:ext cx="993363" cy="311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200" b="1" dirty="0">
                    <a:solidFill>
                      <a:schemeClr val="bg1"/>
                    </a:solidFill>
                    <a:latin typeface="Times New Roman" pitchFamily="18" charset="0"/>
                    <a:cs typeface="Times New Roman" pitchFamily="18" charset="0"/>
                  </a:rPr>
                  <a:t>Paleosols</a:t>
                </a:r>
                <a:endParaRPr lang="en-GB" sz="1200" dirty="0">
                  <a:solidFill>
                    <a:schemeClr val="bg1"/>
                  </a:solidFill>
                  <a:latin typeface="Times New Roman" pitchFamily="18" charset="0"/>
                  <a:cs typeface="Times New Roman" pitchFamily="18" charset="0"/>
                </a:endParaRPr>
              </a:p>
            </p:txBody>
          </p:sp>
          <p:sp>
            <p:nvSpPr>
              <p:cNvPr id="131" name="Rectangle 130">
                <a:extLst>
                  <a:ext uri="{FF2B5EF4-FFF2-40B4-BE49-F238E27FC236}">
                    <a16:creationId xmlns:a16="http://schemas.microsoft.com/office/drawing/2014/main" id="{0C4ACD0B-0879-F98E-324B-5982066EF604}"/>
                  </a:ext>
                </a:extLst>
              </p:cNvPr>
              <p:cNvSpPr/>
              <p:nvPr/>
            </p:nvSpPr>
            <p:spPr>
              <a:xfrm>
                <a:off x="9877080" y="1540062"/>
                <a:ext cx="993363" cy="311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200" b="1" dirty="0">
                    <a:solidFill>
                      <a:schemeClr val="bg1"/>
                    </a:solidFill>
                    <a:latin typeface="Times New Roman" pitchFamily="18" charset="0"/>
                    <a:cs typeface="Times New Roman" pitchFamily="18" charset="0"/>
                  </a:rPr>
                  <a:t>Paleosols</a:t>
                </a:r>
                <a:endParaRPr lang="en-GB" sz="1200" dirty="0">
                  <a:solidFill>
                    <a:schemeClr val="bg1"/>
                  </a:solidFill>
                  <a:latin typeface="Times New Roman" pitchFamily="18" charset="0"/>
                  <a:cs typeface="Times New Roman" pitchFamily="18" charset="0"/>
                </a:endParaRPr>
              </a:p>
            </p:txBody>
          </p:sp>
          <p:sp>
            <p:nvSpPr>
              <p:cNvPr id="132" name="Rectangle 131">
                <a:extLst>
                  <a:ext uri="{FF2B5EF4-FFF2-40B4-BE49-F238E27FC236}">
                    <a16:creationId xmlns:a16="http://schemas.microsoft.com/office/drawing/2014/main" id="{1F8F936C-167C-089B-B7D4-B7D3877E9A5D}"/>
                  </a:ext>
                </a:extLst>
              </p:cNvPr>
              <p:cNvSpPr/>
              <p:nvPr/>
            </p:nvSpPr>
            <p:spPr>
              <a:xfrm>
                <a:off x="9856288" y="931344"/>
                <a:ext cx="993363" cy="311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200" b="1" dirty="0">
                    <a:solidFill>
                      <a:schemeClr val="bg1"/>
                    </a:solidFill>
                    <a:latin typeface="Times New Roman" pitchFamily="18" charset="0"/>
                    <a:cs typeface="Times New Roman" pitchFamily="18" charset="0"/>
                  </a:rPr>
                  <a:t>Paleosols</a:t>
                </a:r>
                <a:endParaRPr lang="en-GB" sz="1200" dirty="0">
                  <a:solidFill>
                    <a:schemeClr val="bg1"/>
                  </a:solidFill>
                  <a:latin typeface="Times New Roman" pitchFamily="18" charset="0"/>
                  <a:cs typeface="Times New Roman" pitchFamily="18" charset="0"/>
                </a:endParaRPr>
              </a:p>
            </p:txBody>
          </p:sp>
          <p:sp>
            <p:nvSpPr>
              <p:cNvPr id="133" name="Rectangle 132">
                <a:extLst>
                  <a:ext uri="{FF2B5EF4-FFF2-40B4-BE49-F238E27FC236}">
                    <a16:creationId xmlns:a16="http://schemas.microsoft.com/office/drawing/2014/main" id="{D7F6A1E9-184A-9787-4CAC-BB547B6D1D38}"/>
                  </a:ext>
                </a:extLst>
              </p:cNvPr>
              <p:cNvSpPr/>
              <p:nvPr/>
            </p:nvSpPr>
            <p:spPr>
              <a:xfrm>
                <a:off x="9799205" y="1879799"/>
                <a:ext cx="1149111" cy="50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200" b="1" dirty="0">
                    <a:solidFill>
                      <a:schemeClr val="tx1"/>
                    </a:solidFill>
                    <a:latin typeface="Times New Roman" pitchFamily="18" charset="0"/>
                    <a:cs typeface="Times New Roman" pitchFamily="18" charset="0"/>
                  </a:rPr>
                  <a:t>Sediments</a:t>
                </a:r>
                <a:endParaRPr lang="en-GB" sz="1200" dirty="0">
                  <a:solidFill>
                    <a:schemeClr val="tx1"/>
                  </a:solidFill>
                  <a:latin typeface="Times New Roman" pitchFamily="18" charset="0"/>
                  <a:cs typeface="Times New Roman" pitchFamily="18" charset="0"/>
                </a:endParaRPr>
              </a:p>
            </p:txBody>
          </p:sp>
          <p:sp>
            <p:nvSpPr>
              <p:cNvPr id="135" name="Rectangle 134">
                <a:extLst>
                  <a:ext uri="{FF2B5EF4-FFF2-40B4-BE49-F238E27FC236}">
                    <a16:creationId xmlns:a16="http://schemas.microsoft.com/office/drawing/2014/main" id="{630EBF5C-4ADA-CD17-3572-878171B4C2A1}"/>
                  </a:ext>
                </a:extLst>
              </p:cNvPr>
              <p:cNvSpPr/>
              <p:nvPr/>
            </p:nvSpPr>
            <p:spPr>
              <a:xfrm>
                <a:off x="9766316" y="1162574"/>
                <a:ext cx="1149111" cy="50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200" b="1" dirty="0">
                    <a:solidFill>
                      <a:schemeClr val="tx1"/>
                    </a:solidFill>
                    <a:latin typeface="Times New Roman" pitchFamily="18" charset="0"/>
                    <a:cs typeface="Times New Roman" pitchFamily="18" charset="0"/>
                  </a:rPr>
                  <a:t>Sediments</a:t>
                </a:r>
                <a:endParaRPr lang="en-GB" sz="1200" dirty="0">
                  <a:solidFill>
                    <a:schemeClr val="tx1"/>
                  </a:solidFill>
                  <a:latin typeface="Times New Roman" pitchFamily="18" charset="0"/>
                  <a:cs typeface="Times New Roman" pitchFamily="18" charset="0"/>
                </a:endParaRPr>
              </a:p>
            </p:txBody>
          </p:sp>
        </p:grpSp>
        <p:sp>
          <p:nvSpPr>
            <p:cNvPr id="153" name="TextBox 152">
              <a:extLst>
                <a:ext uri="{FF2B5EF4-FFF2-40B4-BE49-F238E27FC236}">
                  <a16:creationId xmlns:a16="http://schemas.microsoft.com/office/drawing/2014/main" id="{96FB7E5D-265F-BA90-7C35-5772D5462A55}"/>
                </a:ext>
              </a:extLst>
            </p:cNvPr>
            <p:cNvSpPr txBox="1"/>
            <p:nvPr/>
          </p:nvSpPr>
          <p:spPr>
            <a:xfrm>
              <a:off x="2869834" y="219519"/>
              <a:ext cx="3115820" cy="276999"/>
            </a:xfrm>
            <a:prstGeom prst="rect">
              <a:avLst/>
            </a:prstGeom>
            <a:solidFill>
              <a:schemeClr val="accent1">
                <a:lumMod val="40000"/>
                <a:lumOff val="60000"/>
              </a:schemeClr>
            </a:solidFill>
          </p:spPr>
          <p:txBody>
            <a:bodyPr wrap="square" tIns="0" bIns="0">
              <a:spAutoFit/>
            </a:bodyPr>
            <a:lstStyle/>
            <a:p>
              <a:pPr algn="ctr"/>
              <a:r>
                <a:rPr lang="en-IN" b="1" i="0" u="none" strike="noStrike" dirty="0">
                  <a:latin typeface="Arial" panose="020B0604020202020204" pitchFamily="34" charset="0"/>
                  <a:cs typeface="Arial" panose="020B0604020202020204" pitchFamily="34" charset="0"/>
                </a:rPr>
                <a:t>Himalayas</a:t>
              </a:r>
              <a:endParaRPr lang="en-IN" dirty="0"/>
            </a:p>
          </p:txBody>
        </p:sp>
      </p:grpSp>
    </p:spTree>
    <p:extLst>
      <p:ext uri="{BB962C8B-B14F-4D97-AF65-F5344CB8AC3E}">
        <p14:creationId xmlns:p14="http://schemas.microsoft.com/office/powerpoint/2010/main" val="157120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9"/>
                                          </p:stCondLst>
                                        </p:cTn>
                                        <p:tgtEl>
                                          <p:spTgt spid="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4100E49-6985-F346-3D22-267EA9DEAFED}"/>
              </a:ext>
            </a:extLst>
          </p:cNvPr>
          <p:cNvGrpSpPr/>
          <p:nvPr/>
        </p:nvGrpSpPr>
        <p:grpSpPr>
          <a:xfrm>
            <a:off x="6519472" y="355698"/>
            <a:ext cx="5340489" cy="5517794"/>
            <a:chOff x="6564297" y="418453"/>
            <a:chExt cx="5340489" cy="5517794"/>
          </a:xfrm>
        </p:grpSpPr>
        <p:sp>
          <p:nvSpPr>
            <p:cNvPr id="29" name="TextBox 28">
              <a:extLst>
                <a:ext uri="{FF2B5EF4-FFF2-40B4-BE49-F238E27FC236}">
                  <a16:creationId xmlns:a16="http://schemas.microsoft.com/office/drawing/2014/main" id="{8EB881BC-0619-B15B-60BF-497B27AAFB11}"/>
                </a:ext>
              </a:extLst>
            </p:cNvPr>
            <p:cNvSpPr txBox="1"/>
            <p:nvPr/>
          </p:nvSpPr>
          <p:spPr>
            <a:xfrm>
              <a:off x="6564297" y="418453"/>
              <a:ext cx="5326648" cy="461665"/>
            </a:xfrm>
            <a:prstGeom prst="rect">
              <a:avLst/>
            </a:prstGeom>
            <a:solidFill>
              <a:schemeClr val="accent1">
                <a:lumMod val="40000"/>
                <a:lumOff val="60000"/>
              </a:schemeClr>
            </a:solidFill>
          </p:spPr>
          <p:txBody>
            <a:bodyPr wrap="square" lIns="36000" tIns="0" rIns="36000" bIns="0">
              <a:spAutoFit/>
            </a:bodyPr>
            <a:lstStyle/>
            <a:p>
              <a:pPr algn="ctr"/>
              <a:r>
                <a:rPr lang="en-IN" b="1" i="0" u="none" strike="noStrike" baseline="0" dirty="0">
                  <a:solidFill>
                    <a:schemeClr val="tx1"/>
                  </a:solidFill>
                  <a:latin typeface="Arial" panose="020B0604020202020204" pitchFamily="34" charset="0"/>
                  <a:cs typeface="Arial" panose="020B0604020202020204" pitchFamily="34" charset="0"/>
                </a:rPr>
                <a:t>Micromorphology</a:t>
              </a:r>
            </a:p>
            <a:p>
              <a:pPr algn="ctr"/>
              <a:r>
                <a:rPr lang="en-IN" sz="1200" b="1" i="1" dirty="0">
                  <a:solidFill>
                    <a:srgbClr val="C00000"/>
                  </a:solidFill>
                  <a:latin typeface="Arial" panose="020B0604020202020204" pitchFamily="34" charset="0"/>
                  <a:cs typeface="Arial" panose="020B0604020202020204" pitchFamily="34" charset="0"/>
                </a:rPr>
                <a:t>(Siwalik Paleosols: 12 to 5 Ma)</a:t>
              </a:r>
              <a:r>
                <a:rPr lang="en-IN" sz="1200" b="1" i="1" u="none" strike="noStrike" baseline="0" dirty="0">
                  <a:solidFill>
                    <a:srgbClr val="C00000"/>
                  </a:solidFill>
                  <a:latin typeface="Arial" panose="020B0604020202020204" pitchFamily="34" charset="0"/>
                  <a:cs typeface="Arial" panose="020B0604020202020204" pitchFamily="34" charset="0"/>
                </a:rPr>
                <a:t> </a:t>
              </a:r>
              <a:endParaRPr lang="en-IN" sz="1200" b="1" i="1" dirty="0">
                <a:solidFill>
                  <a:srgbClr val="C00000"/>
                </a:solidFill>
              </a:endParaRPr>
            </a:p>
          </p:txBody>
        </p:sp>
        <p:sp>
          <p:nvSpPr>
            <p:cNvPr id="19" name="Rectangle 7">
              <a:extLst>
                <a:ext uri="{FF2B5EF4-FFF2-40B4-BE49-F238E27FC236}">
                  <a16:creationId xmlns:a16="http://schemas.microsoft.com/office/drawing/2014/main" id="{BBBE5DE8-F5DE-A4E9-337E-3331D97E5417}"/>
                </a:ext>
              </a:extLst>
            </p:cNvPr>
            <p:cNvSpPr>
              <a:spLocks noChangeArrowheads="1"/>
            </p:cNvSpPr>
            <p:nvPr/>
          </p:nvSpPr>
          <p:spPr bwMode="auto">
            <a:xfrm>
              <a:off x="6582227" y="4303686"/>
              <a:ext cx="1294440" cy="400110"/>
            </a:xfrm>
            <a:prstGeom prst="rect">
              <a:avLst/>
            </a:prstGeom>
            <a:solidFill>
              <a:schemeClr val="bg1">
                <a:lumMod val="8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N" altLang="en-US" sz="1000" b="1" dirty="0">
                  <a:solidFill>
                    <a:srgbClr val="C00000"/>
                  </a:solidFill>
                  <a:latin typeface="ArialUnicodeMS"/>
                  <a:sym typeface="Wingdings" panose="05000000000000000000" pitchFamily="2" charset="2"/>
                </a:rPr>
                <a:t>Strong Pedality/</a:t>
              </a:r>
            </a:p>
            <a:p>
              <a:pPr>
                <a:spcBef>
                  <a:spcPct val="0"/>
                </a:spcBef>
                <a:buFontTx/>
                <a:buNone/>
              </a:pPr>
              <a:r>
                <a:rPr lang="en-IN" altLang="en-US" sz="1000" b="1" dirty="0">
                  <a:solidFill>
                    <a:srgbClr val="C00000"/>
                  </a:solidFill>
                  <a:latin typeface="ArialUnicodeMS"/>
                  <a:sym typeface="Wingdings" panose="05000000000000000000" pitchFamily="2" charset="2"/>
                </a:rPr>
                <a:t>blocky structure</a:t>
              </a:r>
            </a:p>
          </p:txBody>
        </p:sp>
        <p:sp>
          <p:nvSpPr>
            <p:cNvPr id="20" name="Rectangle 8">
              <a:extLst>
                <a:ext uri="{FF2B5EF4-FFF2-40B4-BE49-F238E27FC236}">
                  <a16:creationId xmlns:a16="http://schemas.microsoft.com/office/drawing/2014/main" id="{CFEC4D1B-15DD-712F-0B1F-0BCCA47768BD}"/>
                </a:ext>
              </a:extLst>
            </p:cNvPr>
            <p:cNvSpPr>
              <a:spLocks noChangeArrowheads="1"/>
            </p:cNvSpPr>
            <p:nvPr/>
          </p:nvSpPr>
          <p:spPr bwMode="auto">
            <a:xfrm>
              <a:off x="7901310" y="4299292"/>
              <a:ext cx="1294440" cy="400110"/>
            </a:xfrm>
            <a:prstGeom prst="rect">
              <a:avLst/>
            </a:prstGeom>
            <a:solidFill>
              <a:schemeClr val="bg1">
                <a:lumMod val="8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N" altLang="en-US" sz="1000" b="1" dirty="0">
                  <a:solidFill>
                    <a:srgbClr val="C00000"/>
                  </a:solidFill>
                  <a:latin typeface="ArialUnicodeMS"/>
                  <a:sym typeface="Wingdings" panose="05000000000000000000" pitchFamily="2" charset="2"/>
                </a:rPr>
                <a:t>Clay pedofeatures</a:t>
              </a:r>
            </a:p>
            <a:p>
              <a:pPr>
                <a:spcBef>
                  <a:spcPct val="0"/>
                </a:spcBef>
                <a:buFontTx/>
                <a:buNone/>
              </a:pPr>
              <a:endParaRPr lang="en-IN" altLang="en-US" sz="1000" b="1" dirty="0">
                <a:solidFill>
                  <a:srgbClr val="C00000"/>
                </a:solidFill>
                <a:latin typeface="ArialUnicodeMS"/>
                <a:sym typeface="Wingdings" panose="05000000000000000000" pitchFamily="2" charset="2"/>
              </a:endParaRPr>
            </a:p>
          </p:txBody>
        </p:sp>
        <p:sp>
          <p:nvSpPr>
            <p:cNvPr id="21" name="Rectangle 9">
              <a:extLst>
                <a:ext uri="{FF2B5EF4-FFF2-40B4-BE49-F238E27FC236}">
                  <a16:creationId xmlns:a16="http://schemas.microsoft.com/office/drawing/2014/main" id="{29CF1784-D30F-CD6D-B9ED-F9786B21E67E}"/>
                </a:ext>
              </a:extLst>
            </p:cNvPr>
            <p:cNvSpPr>
              <a:spLocks noChangeArrowheads="1"/>
            </p:cNvSpPr>
            <p:nvPr/>
          </p:nvSpPr>
          <p:spPr bwMode="auto">
            <a:xfrm>
              <a:off x="9218410" y="4299292"/>
              <a:ext cx="1335915" cy="400110"/>
            </a:xfrm>
            <a:prstGeom prst="rect">
              <a:avLst/>
            </a:prstGeom>
            <a:solidFill>
              <a:schemeClr val="bg1">
                <a:lumMod val="8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IN" altLang="en-US" sz="1000" b="1" dirty="0">
                  <a:solidFill>
                    <a:srgbClr val="C00000"/>
                  </a:solidFill>
                  <a:latin typeface="ArialUnicodeMS"/>
                  <a:sym typeface="Wingdings" panose="05000000000000000000" pitchFamily="2" charset="2"/>
                </a:rPr>
                <a:t>Pedogenic CaCO</a:t>
              </a:r>
              <a:r>
                <a:rPr lang="en-IN" altLang="en-US" sz="1000" b="1" baseline="-25000" dirty="0">
                  <a:solidFill>
                    <a:srgbClr val="C00000"/>
                  </a:solidFill>
                  <a:latin typeface="ArialUnicodeMS"/>
                  <a:sym typeface="Wingdings" panose="05000000000000000000" pitchFamily="2" charset="2"/>
                </a:rPr>
                <a:t>3 </a:t>
              </a:r>
              <a:r>
                <a:rPr lang="en-IN" altLang="en-US" sz="1000" b="1" dirty="0">
                  <a:solidFill>
                    <a:srgbClr val="C00000"/>
                  </a:solidFill>
                  <a:latin typeface="ArialUnicodeMS"/>
                  <a:sym typeface="Wingdings" panose="05000000000000000000" pitchFamily="2" charset="2"/>
                </a:rPr>
                <a:t>+ Clay Pedofeature</a:t>
              </a:r>
            </a:p>
          </p:txBody>
        </p:sp>
        <p:sp>
          <p:nvSpPr>
            <p:cNvPr id="22" name="Rectangle 10">
              <a:extLst>
                <a:ext uri="{FF2B5EF4-FFF2-40B4-BE49-F238E27FC236}">
                  <a16:creationId xmlns:a16="http://schemas.microsoft.com/office/drawing/2014/main" id="{F6DBA4B0-35CB-E6BB-4EC6-F2470B33800C}"/>
                </a:ext>
              </a:extLst>
            </p:cNvPr>
            <p:cNvSpPr>
              <a:spLocks noChangeArrowheads="1"/>
            </p:cNvSpPr>
            <p:nvPr/>
          </p:nvSpPr>
          <p:spPr bwMode="auto">
            <a:xfrm>
              <a:off x="10584776" y="4299292"/>
              <a:ext cx="1320010" cy="400110"/>
            </a:xfrm>
            <a:prstGeom prst="rect">
              <a:avLst/>
            </a:prstGeom>
            <a:solidFill>
              <a:schemeClr val="bg1">
                <a:lumMod val="8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IN" altLang="en-US" sz="1000" b="1" dirty="0">
                  <a:solidFill>
                    <a:srgbClr val="C00000"/>
                  </a:solidFill>
                  <a:latin typeface="ArialUnicodeMS"/>
                  <a:sym typeface="Wingdings" panose="05000000000000000000" pitchFamily="2" charset="2"/>
                </a:rPr>
                <a:t>Bioturbation feature</a:t>
              </a:r>
              <a:endParaRPr lang="en-IN" altLang="en-US" sz="1000" b="1" baseline="-25000" dirty="0">
                <a:solidFill>
                  <a:srgbClr val="C00000"/>
                </a:solidFill>
                <a:latin typeface="ArialUnicodeMS"/>
                <a:sym typeface="Wingdings" panose="05000000000000000000" pitchFamily="2" charset="2"/>
              </a:endParaRPr>
            </a:p>
          </p:txBody>
        </p:sp>
        <p:pic>
          <p:nvPicPr>
            <p:cNvPr id="23" name="Picture 4">
              <a:extLst>
                <a:ext uri="{FF2B5EF4-FFF2-40B4-BE49-F238E27FC236}">
                  <a16:creationId xmlns:a16="http://schemas.microsoft.com/office/drawing/2014/main" id="{EC0D329D-246C-69C5-A057-2A0D41FD1E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2227" y="3300917"/>
              <a:ext cx="1294440" cy="97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a:extLst>
                <a:ext uri="{FF2B5EF4-FFF2-40B4-BE49-F238E27FC236}">
                  <a16:creationId xmlns:a16="http://schemas.microsoft.com/office/drawing/2014/main" id="{991CD642-AD28-C13D-5F77-EF5FB77615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10580145" y="3276600"/>
              <a:ext cx="1318178" cy="99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BDFCA7B0-8EB3-C764-E220-415BB745DBB4}"/>
                </a:ext>
              </a:extLst>
            </p:cNvPr>
            <p:cNvSpPr txBox="1"/>
            <p:nvPr/>
          </p:nvSpPr>
          <p:spPr>
            <a:xfrm>
              <a:off x="6575703" y="4751307"/>
              <a:ext cx="5329083" cy="1184940"/>
            </a:xfrm>
            <a:prstGeom prst="rect">
              <a:avLst/>
            </a:prstGeom>
            <a:solidFill>
              <a:schemeClr val="accent1">
                <a:lumMod val="20000"/>
                <a:lumOff val="80000"/>
              </a:schemeClr>
            </a:solidFill>
          </p:spPr>
          <p:txBody>
            <a:bodyPr wrap="square">
              <a:spAutoFit/>
            </a:bodyPr>
            <a:lstStyle/>
            <a:p>
              <a:pPr algn="ctr">
                <a:spcBef>
                  <a:spcPct val="0"/>
                </a:spcBef>
                <a:defRPr/>
              </a:pPr>
              <a:r>
                <a:rPr lang="en-IN" altLang="en-US" sz="1600" b="1" dirty="0">
                  <a:latin typeface="Arial" panose="020B0604020202020204" pitchFamily="34" charset="0"/>
                  <a:cs typeface="Arial" panose="020B0604020202020204" pitchFamily="34" charset="0"/>
                  <a:sym typeface="Wingdings" panose="05000000000000000000" pitchFamily="2" charset="2"/>
                </a:rPr>
                <a:t>Lower Siwalik paleosols (12.4 to 10.9 Ma)</a:t>
              </a:r>
            </a:p>
            <a:p>
              <a:pPr marL="171450" indent="-171450">
                <a:spcBef>
                  <a:spcPct val="0"/>
                </a:spcBef>
                <a:buFont typeface="Wingdings" panose="05000000000000000000" pitchFamily="2" charset="2"/>
                <a:buChar char="v"/>
                <a:defRPr/>
              </a:pPr>
              <a:r>
                <a:rPr lang="en-IN" altLang="en-US" sz="1100" b="1" dirty="0">
                  <a:solidFill>
                    <a:srgbClr val="C00000"/>
                  </a:solidFill>
                  <a:latin typeface="Arial" panose="020B0604020202020204" pitchFamily="34" charset="0"/>
                  <a:cs typeface="Arial" panose="020B0604020202020204" pitchFamily="34" charset="0"/>
                  <a:sym typeface="Wingdings" panose="05000000000000000000" pitchFamily="2" charset="2"/>
                </a:rPr>
                <a:t>Dominance of impure clay coatings, extensive pedogenic CaCO</a:t>
              </a:r>
              <a:r>
                <a:rPr lang="en-IN" altLang="en-US" sz="1100" b="1" baseline="-25000" dirty="0">
                  <a:solidFill>
                    <a:srgbClr val="C00000"/>
                  </a:solidFill>
                  <a:latin typeface="Arial" panose="020B0604020202020204" pitchFamily="34" charset="0"/>
                  <a:cs typeface="Arial" panose="020B0604020202020204" pitchFamily="34" charset="0"/>
                  <a:sym typeface="Wingdings" panose="05000000000000000000" pitchFamily="2" charset="2"/>
                </a:rPr>
                <a:t>3</a:t>
              </a:r>
              <a:r>
                <a:rPr lang="en-IN" altLang="en-US" sz="1100" b="1" dirty="0">
                  <a:solidFill>
                    <a:srgbClr val="C00000"/>
                  </a:solidFill>
                  <a:latin typeface="Arial" panose="020B0604020202020204" pitchFamily="34" charset="0"/>
                  <a:cs typeface="Arial" panose="020B0604020202020204" pitchFamily="34" charset="0"/>
                  <a:sym typeface="Wingdings" panose="05000000000000000000" pitchFamily="2" charset="2"/>
                </a:rPr>
                <a:t>, shrink-swell, rhizocretions, and bioturbation features</a:t>
              </a:r>
            </a:p>
            <a:p>
              <a:pPr marL="171450" indent="-171450">
                <a:spcBef>
                  <a:spcPct val="0"/>
                </a:spcBef>
                <a:buFont typeface="Wingdings" panose="05000000000000000000" pitchFamily="2" charset="2"/>
                <a:buChar char="v"/>
                <a:defRPr/>
              </a:pPr>
              <a:r>
                <a:rPr lang="en-IN" altLang="en-US" sz="1100" b="1" dirty="0">
                  <a:solidFill>
                    <a:srgbClr val="C00000"/>
                  </a:solidFill>
                  <a:latin typeface="Arial" panose="020B0604020202020204" pitchFamily="34" charset="0"/>
                  <a:cs typeface="Arial" panose="020B0604020202020204" pitchFamily="34" charset="0"/>
                  <a:sym typeface="Wingdings" panose="05000000000000000000" pitchFamily="2" charset="2"/>
                </a:rPr>
                <a:t>Dominance of well-developed Bt-horizons (thick clay coatings)</a:t>
              </a:r>
            </a:p>
            <a:p>
              <a:pPr marL="171450" indent="-171450">
                <a:spcBef>
                  <a:spcPct val="0"/>
                </a:spcBef>
                <a:buFont typeface="Wingdings" panose="05000000000000000000" pitchFamily="2" charset="2"/>
                <a:buChar char="v"/>
                <a:defRPr/>
              </a:pPr>
              <a:r>
                <a:rPr lang="en-IN" altLang="en-US" sz="1100" b="1" dirty="0">
                  <a:solidFill>
                    <a:srgbClr val="C00000"/>
                  </a:solidFill>
                  <a:latin typeface="Arial" panose="020B0604020202020204" pitchFamily="34" charset="0"/>
                  <a:cs typeface="Arial" panose="020B0604020202020204" pitchFamily="34" charset="0"/>
                  <a:sym typeface="Wingdings" panose="05000000000000000000" pitchFamily="2" charset="2"/>
                </a:rPr>
                <a:t>Weathering and paleopedogenic development  Dominance of Type-A pedofacies</a:t>
              </a:r>
            </a:p>
          </p:txBody>
        </p:sp>
        <p:pic>
          <p:nvPicPr>
            <p:cNvPr id="33" name="Picture 32">
              <a:extLst>
                <a:ext uri="{FF2B5EF4-FFF2-40B4-BE49-F238E27FC236}">
                  <a16:creationId xmlns:a16="http://schemas.microsoft.com/office/drawing/2014/main" id="{8C5E7E58-F3BD-AC62-B89B-401D8947E6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1310" y="3277708"/>
              <a:ext cx="1294441" cy="996569"/>
            </a:xfrm>
            <a:prstGeom prst="rect">
              <a:avLst/>
            </a:prstGeom>
          </p:spPr>
        </p:pic>
        <p:pic>
          <p:nvPicPr>
            <p:cNvPr id="35" name="Picture 34">
              <a:extLst>
                <a:ext uri="{FF2B5EF4-FFF2-40B4-BE49-F238E27FC236}">
                  <a16:creationId xmlns:a16="http://schemas.microsoft.com/office/drawing/2014/main" id="{222681DE-A83C-8BF3-197C-024132B7C3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8410" y="3276600"/>
              <a:ext cx="1339075" cy="996569"/>
            </a:xfrm>
            <a:prstGeom prst="rect">
              <a:avLst/>
            </a:prstGeom>
          </p:spPr>
        </p:pic>
        <p:sp>
          <p:nvSpPr>
            <p:cNvPr id="36" name="Rectangle 7">
              <a:extLst>
                <a:ext uri="{FF2B5EF4-FFF2-40B4-BE49-F238E27FC236}">
                  <a16:creationId xmlns:a16="http://schemas.microsoft.com/office/drawing/2014/main" id="{F00A86BC-5882-83FF-9CF1-F2D93CC9442F}"/>
                </a:ext>
              </a:extLst>
            </p:cNvPr>
            <p:cNvSpPr>
              <a:spLocks noChangeArrowheads="1"/>
            </p:cNvSpPr>
            <p:nvPr/>
          </p:nvSpPr>
          <p:spPr bwMode="auto">
            <a:xfrm>
              <a:off x="6578140" y="1969694"/>
              <a:ext cx="1298527" cy="400110"/>
            </a:xfrm>
            <a:prstGeom prst="rect">
              <a:avLst/>
            </a:prstGeom>
            <a:solidFill>
              <a:schemeClr val="bg1">
                <a:lumMod val="8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IN" altLang="en-US" sz="1000" dirty="0">
                  <a:solidFill>
                    <a:srgbClr val="C00000"/>
                  </a:solidFill>
                  <a:cs typeface="Arial" panose="020B0604020202020204" pitchFamily="34" charset="0"/>
                  <a:sym typeface="Wingdings" panose="05000000000000000000" pitchFamily="2" charset="2"/>
                </a:rPr>
                <a:t>Wedge-shaped peds</a:t>
              </a:r>
            </a:p>
          </p:txBody>
        </p:sp>
        <p:sp>
          <p:nvSpPr>
            <p:cNvPr id="37" name="Rectangle 8">
              <a:extLst>
                <a:ext uri="{FF2B5EF4-FFF2-40B4-BE49-F238E27FC236}">
                  <a16:creationId xmlns:a16="http://schemas.microsoft.com/office/drawing/2014/main" id="{82751D2D-15D9-C760-F3CD-D46F262D628A}"/>
                </a:ext>
              </a:extLst>
            </p:cNvPr>
            <p:cNvSpPr>
              <a:spLocks noChangeArrowheads="1"/>
            </p:cNvSpPr>
            <p:nvPr/>
          </p:nvSpPr>
          <p:spPr bwMode="auto">
            <a:xfrm>
              <a:off x="7901959" y="1950142"/>
              <a:ext cx="1367520" cy="400110"/>
            </a:xfrm>
            <a:prstGeom prst="rect">
              <a:avLst/>
            </a:prstGeom>
            <a:solidFill>
              <a:schemeClr val="bg1">
                <a:lumMod val="8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IN" altLang="en-US" sz="1000" dirty="0">
                  <a:solidFill>
                    <a:srgbClr val="C00000"/>
                  </a:solidFill>
                  <a:latin typeface="ArialUnicodeMS"/>
                  <a:sym typeface="Wingdings" panose="05000000000000000000" pitchFamily="2" charset="2"/>
                </a:rPr>
                <a:t>Clay pedofeatures</a:t>
              </a:r>
            </a:p>
            <a:p>
              <a:pPr>
                <a:spcBef>
                  <a:spcPct val="0"/>
                </a:spcBef>
                <a:buFontTx/>
                <a:buNone/>
              </a:pPr>
              <a:endParaRPr lang="en-IN" altLang="en-US" sz="1000" dirty="0">
                <a:solidFill>
                  <a:srgbClr val="C00000"/>
                </a:solidFill>
                <a:latin typeface="ArialUnicodeMS"/>
                <a:sym typeface="Wingdings" panose="05000000000000000000" pitchFamily="2" charset="2"/>
              </a:endParaRPr>
            </a:p>
          </p:txBody>
        </p:sp>
        <p:sp>
          <p:nvSpPr>
            <p:cNvPr id="38" name="Rectangle 9">
              <a:extLst>
                <a:ext uri="{FF2B5EF4-FFF2-40B4-BE49-F238E27FC236}">
                  <a16:creationId xmlns:a16="http://schemas.microsoft.com/office/drawing/2014/main" id="{D2FD2DCF-6DE7-D703-AA57-0813A071F29E}"/>
                </a:ext>
              </a:extLst>
            </p:cNvPr>
            <p:cNvSpPr>
              <a:spLocks noChangeArrowheads="1"/>
            </p:cNvSpPr>
            <p:nvPr/>
          </p:nvSpPr>
          <p:spPr bwMode="auto">
            <a:xfrm>
              <a:off x="9317274" y="1961228"/>
              <a:ext cx="1284847" cy="348813"/>
            </a:xfrm>
            <a:prstGeom prst="rect">
              <a:avLst/>
            </a:prstGeom>
            <a:solidFill>
              <a:schemeClr val="bg1">
                <a:lumMod val="8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IN" altLang="en-US" sz="1000" dirty="0" err="1">
                  <a:solidFill>
                    <a:srgbClr val="C00000"/>
                  </a:solidFill>
                  <a:latin typeface="ArialUnicodeMS"/>
                  <a:sym typeface="Wingdings" panose="05000000000000000000" pitchFamily="2" charset="2"/>
                </a:rPr>
                <a:t>Litho</a:t>
              </a:r>
              <a:r>
                <a:rPr lang="en-IN" altLang="en-US" sz="1000" dirty="0">
                  <a:solidFill>
                    <a:srgbClr val="C00000"/>
                  </a:solidFill>
                  <a:latin typeface="ArialUnicodeMS"/>
                  <a:sym typeface="Wingdings" panose="05000000000000000000" pitchFamily="2" charset="2"/>
                </a:rPr>
                <a:t> relicts</a:t>
              </a:r>
            </a:p>
            <a:p>
              <a:pPr>
                <a:spcBef>
                  <a:spcPct val="0"/>
                </a:spcBef>
                <a:buFontTx/>
                <a:buNone/>
              </a:pPr>
              <a:endParaRPr lang="en-IN" altLang="en-US" sz="1000" baseline="-25000" dirty="0">
                <a:solidFill>
                  <a:srgbClr val="C00000"/>
                </a:solidFill>
                <a:latin typeface="ArialUnicodeMS"/>
                <a:sym typeface="Wingdings" panose="05000000000000000000" pitchFamily="2" charset="2"/>
              </a:endParaRPr>
            </a:p>
          </p:txBody>
        </p:sp>
        <p:sp>
          <p:nvSpPr>
            <p:cNvPr id="39" name="Rectangle 10">
              <a:extLst>
                <a:ext uri="{FF2B5EF4-FFF2-40B4-BE49-F238E27FC236}">
                  <a16:creationId xmlns:a16="http://schemas.microsoft.com/office/drawing/2014/main" id="{24B35AB3-0549-F7EB-96A6-4F881E6E5530}"/>
                </a:ext>
              </a:extLst>
            </p:cNvPr>
            <p:cNvSpPr>
              <a:spLocks noChangeArrowheads="1"/>
            </p:cNvSpPr>
            <p:nvPr/>
          </p:nvSpPr>
          <p:spPr bwMode="auto">
            <a:xfrm>
              <a:off x="10625172" y="1929742"/>
              <a:ext cx="1279614" cy="400110"/>
            </a:xfrm>
            <a:prstGeom prst="rect">
              <a:avLst/>
            </a:prstGeom>
            <a:solidFill>
              <a:schemeClr val="bg1">
                <a:lumMod val="8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IN" altLang="en-US" sz="1000" dirty="0">
                  <a:solidFill>
                    <a:srgbClr val="C00000"/>
                  </a:solidFill>
                  <a:latin typeface="ArialUnicodeMS"/>
                  <a:sym typeface="Wingdings" panose="05000000000000000000" pitchFamily="2" charset="2"/>
                </a:rPr>
                <a:t>Fe-Mn mottles &amp; Concretions</a:t>
              </a:r>
              <a:endParaRPr lang="en-IN" altLang="en-US" sz="1000" baseline="-25000" dirty="0">
                <a:solidFill>
                  <a:srgbClr val="C00000"/>
                </a:solidFill>
                <a:latin typeface="ArialUnicodeMS"/>
                <a:sym typeface="Wingdings" panose="05000000000000000000" pitchFamily="2" charset="2"/>
              </a:endParaRPr>
            </a:p>
          </p:txBody>
        </p:sp>
        <p:pic>
          <p:nvPicPr>
            <p:cNvPr id="40" name="Picture 7">
              <a:extLst>
                <a:ext uri="{FF2B5EF4-FFF2-40B4-BE49-F238E27FC236}">
                  <a16:creationId xmlns:a16="http://schemas.microsoft.com/office/drawing/2014/main" id="{F212B1F0-2DBC-6555-A531-06E4F7AE78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8140" y="924674"/>
              <a:ext cx="1298527" cy="99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1">
              <a:extLst>
                <a:ext uri="{FF2B5EF4-FFF2-40B4-BE49-F238E27FC236}">
                  <a16:creationId xmlns:a16="http://schemas.microsoft.com/office/drawing/2014/main" id="{4C3E8875-2E8E-1E33-3CD7-1C37382455A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07118" y="910474"/>
              <a:ext cx="1331909" cy="101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5">
              <a:extLst>
                <a:ext uri="{FF2B5EF4-FFF2-40B4-BE49-F238E27FC236}">
                  <a16:creationId xmlns:a16="http://schemas.microsoft.com/office/drawing/2014/main" id="{F6517D36-D658-8087-8BB7-46B95DCE92F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75811" y="924674"/>
              <a:ext cx="1296958" cy="100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5B80A23E-0F5B-AA2D-1C7B-A05445BFD6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69478" y="917707"/>
              <a:ext cx="1284847" cy="1010569"/>
            </a:xfrm>
            <a:prstGeom prst="rect">
              <a:avLst/>
            </a:prstGeom>
          </p:spPr>
        </p:pic>
        <p:sp>
          <p:nvSpPr>
            <p:cNvPr id="46" name="TextBox 45">
              <a:extLst>
                <a:ext uri="{FF2B5EF4-FFF2-40B4-BE49-F238E27FC236}">
                  <a16:creationId xmlns:a16="http://schemas.microsoft.com/office/drawing/2014/main" id="{DD11C600-1233-6BE1-67A7-9AE00EB9E07E}"/>
                </a:ext>
              </a:extLst>
            </p:cNvPr>
            <p:cNvSpPr txBox="1"/>
            <p:nvPr/>
          </p:nvSpPr>
          <p:spPr>
            <a:xfrm>
              <a:off x="6575703" y="2388873"/>
              <a:ext cx="5326647" cy="846386"/>
            </a:xfrm>
            <a:prstGeom prst="rect">
              <a:avLst/>
            </a:prstGeom>
            <a:solidFill>
              <a:schemeClr val="accent1">
                <a:lumMod val="20000"/>
                <a:lumOff val="80000"/>
              </a:schemeClr>
            </a:solidFill>
          </p:spPr>
          <p:txBody>
            <a:bodyPr wrap="square">
              <a:spAutoFit/>
            </a:bodyPr>
            <a:lstStyle/>
            <a:p>
              <a:pPr algn="ctr">
                <a:spcBef>
                  <a:spcPct val="0"/>
                </a:spcBef>
                <a:defRPr/>
              </a:pPr>
              <a:r>
                <a:rPr lang="en-IN" altLang="en-US" sz="1600" b="1" dirty="0">
                  <a:latin typeface="Arial" panose="020B0604020202020204" pitchFamily="34" charset="0"/>
                  <a:cs typeface="Arial" panose="020B0604020202020204" pitchFamily="34" charset="0"/>
                  <a:sym typeface="Wingdings" panose="05000000000000000000" pitchFamily="2" charset="2"/>
                </a:rPr>
                <a:t>Middle Siwalik paleosols (10.9 to 5.4 Ma)</a:t>
              </a:r>
            </a:p>
            <a:p>
              <a:pPr marL="171450" indent="-171450">
                <a:spcBef>
                  <a:spcPct val="0"/>
                </a:spcBef>
                <a:buFont typeface="Wingdings" panose="05000000000000000000" pitchFamily="2" charset="2"/>
                <a:buChar char="v"/>
                <a:defRPr/>
              </a:pPr>
              <a:r>
                <a:rPr lang="en-IN" altLang="en-US" sz="1100" dirty="0">
                  <a:latin typeface="Arial" panose="020B0604020202020204" pitchFamily="34" charset="0"/>
                  <a:cs typeface="Arial" panose="020B0604020202020204" pitchFamily="34" charset="0"/>
                  <a:sym typeface="Wingdings" panose="05000000000000000000" pitchFamily="2" charset="2"/>
                </a:rPr>
                <a:t>Dominance of  moderate- weak paleopedogenic development </a:t>
              </a:r>
              <a:r>
                <a:rPr lang="en-IN" altLang="en-US" sz="1100" dirty="0">
                  <a:solidFill>
                    <a:srgbClr val="C00000"/>
                  </a:solidFill>
                  <a:latin typeface="Arial" panose="020B0604020202020204" pitchFamily="34" charset="0"/>
                  <a:cs typeface="Arial" panose="020B0604020202020204" pitchFamily="34" charset="0"/>
                  <a:sym typeface="Wingdings" panose="05000000000000000000" pitchFamily="2" charset="2"/>
                </a:rPr>
                <a:t>(Bw/Bss horizons)</a:t>
              </a:r>
            </a:p>
            <a:p>
              <a:pPr marL="171450" indent="-171450">
                <a:spcBef>
                  <a:spcPct val="0"/>
                </a:spcBef>
                <a:buFont typeface="Wingdings" panose="05000000000000000000" pitchFamily="2" charset="2"/>
                <a:buChar char="v"/>
                <a:defRPr/>
              </a:pPr>
              <a:r>
                <a:rPr lang="en-IN" altLang="en-US" sz="1100" dirty="0">
                  <a:latin typeface="Arial" panose="020B0604020202020204" pitchFamily="34" charset="0"/>
                  <a:cs typeface="Arial" panose="020B0604020202020204" pitchFamily="34" charset="0"/>
                  <a:sym typeface="Wingdings" panose="05000000000000000000" pitchFamily="2" charset="2"/>
                </a:rPr>
                <a:t>Weathering and paleopedogenic development  </a:t>
              </a:r>
              <a:r>
                <a:rPr lang="en-IN" altLang="en-US" sz="1100" dirty="0">
                  <a:solidFill>
                    <a:srgbClr val="C00000"/>
                  </a:solidFill>
                  <a:latin typeface="Arial" panose="020B0604020202020204" pitchFamily="34" charset="0"/>
                  <a:cs typeface="Arial" panose="020B0604020202020204" pitchFamily="34" charset="0"/>
                  <a:sym typeface="Wingdings" panose="05000000000000000000" pitchFamily="2" charset="2"/>
                </a:rPr>
                <a:t>Type-B Pedofacies</a:t>
              </a:r>
              <a:endParaRPr lang="en-IN" altLang="en-US" sz="1100" b="1" dirty="0">
                <a:solidFill>
                  <a:srgbClr val="C00000"/>
                </a:solidFill>
                <a:latin typeface="Arial" panose="020B0604020202020204" pitchFamily="34" charset="0"/>
                <a:cs typeface="Arial" panose="020B0604020202020204" pitchFamily="34" charset="0"/>
                <a:sym typeface="Wingdings" panose="05000000000000000000" pitchFamily="2" charset="2"/>
              </a:endParaRPr>
            </a:p>
            <a:p>
              <a:pPr marL="171450" indent="-171450">
                <a:spcBef>
                  <a:spcPct val="0"/>
                </a:spcBef>
                <a:buFont typeface="Wingdings" panose="05000000000000000000" pitchFamily="2" charset="2"/>
                <a:buChar char="v"/>
                <a:defRPr/>
              </a:pPr>
              <a:endParaRPr lang="en-IN" altLang="en-US" sz="1100" b="1" dirty="0">
                <a:solidFill>
                  <a:srgbClr val="C00000"/>
                </a:solidFill>
                <a:latin typeface="Arial" panose="020B0604020202020204" pitchFamily="34" charset="0"/>
                <a:cs typeface="Arial" panose="020B0604020202020204" pitchFamily="34" charset="0"/>
                <a:sym typeface="Wingdings" panose="05000000000000000000" pitchFamily="2" charset="2"/>
              </a:endParaRPr>
            </a:p>
          </p:txBody>
        </p:sp>
      </p:grpSp>
      <p:sp>
        <p:nvSpPr>
          <p:cNvPr id="50" name="TextBox 49">
            <a:extLst>
              <a:ext uri="{FF2B5EF4-FFF2-40B4-BE49-F238E27FC236}">
                <a16:creationId xmlns:a16="http://schemas.microsoft.com/office/drawing/2014/main" id="{13D28087-5ED3-BB37-3E44-942C3BA3A979}"/>
              </a:ext>
            </a:extLst>
          </p:cNvPr>
          <p:cNvSpPr txBox="1"/>
          <p:nvPr/>
        </p:nvSpPr>
        <p:spPr>
          <a:xfrm>
            <a:off x="2599272" y="5956066"/>
            <a:ext cx="9305514" cy="584775"/>
          </a:xfrm>
          <a:prstGeom prst="rect">
            <a:avLst/>
          </a:prstGeom>
          <a:solidFill>
            <a:schemeClr val="bg1">
              <a:lumMod val="8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b="1" dirty="0">
                <a:latin typeface="Arial" panose="020B0604020202020204" pitchFamily="34" charset="0"/>
                <a:ea typeface="Times New Roman" panose="02020603050405020304" pitchFamily="18" charset="0"/>
                <a:cs typeface="Arial" panose="020B0604020202020204" pitchFamily="34" charset="0"/>
              </a:rPr>
              <a:t>Field Observations and Micromorphology helped in </a:t>
            </a:r>
          </a:p>
          <a:p>
            <a:pPr algn="ctr"/>
            <a:r>
              <a:rPr lang="en-US" sz="1600" b="1" dirty="0">
                <a:latin typeface="Arial" panose="020B0604020202020204" pitchFamily="34" charset="0"/>
                <a:ea typeface="Times New Roman" panose="02020603050405020304" pitchFamily="18" charset="0"/>
                <a:cs typeface="Arial" panose="020B0604020202020204" pitchFamily="34" charset="0"/>
              </a:rPr>
              <a:t>defining different pedofacies </a:t>
            </a:r>
            <a:r>
              <a:rPr lang="en-US" sz="1600" b="1" dirty="0">
                <a:solidFill>
                  <a:srgbClr val="C00000"/>
                </a:solidFill>
                <a:latin typeface="Arial" panose="020B0604020202020204" pitchFamily="34" charset="0"/>
                <a:ea typeface="Times New Roman" panose="02020603050405020304" pitchFamily="18" charset="0"/>
                <a:cs typeface="Arial" panose="020B0604020202020204" pitchFamily="34" charset="0"/>
              </a:rPr>
              <a:t>(Type-A, B, C, D)</a:t>
            </a:r>
          </a:p>
        </p:txBody>
      </p:sp>
      <p:grpSp>
        <p:nvGrpSpPr>
          <p:cNvPr id="15" name="Group 14">
            <a:extLst>
              <a:ext uri="{FF2B5EF4-FFF2-40B4-BE49-F238E27FC236}">
                <a16:creationId xmlns:a16="http://schemas.microsoft.com/office/drawing/2014/main" id="{7ABD76ED-8F67-149C-214F-1423EDE775B1}"/>
              </a:ext>
            </a:extLst>
          </p:cNvPr>
          <p:cNvGrpSpPr/>
          <p:nvPr/>
        </p:nvGrpSpPr>
        <p:grpSpPr>
          <a:xfrm>
            <a:off x="2540249" y="363419"/>
            <a:ext cx="3859436" cy="5587235"/>
            <a:chOff x="2271307" y="291699"/>
            <a:chExt cx="3859436" cy="5587235"/>
          </a:xfrm>
        </p:grpSpPr>
        <p:pic>
          <p:nvPicPr>
            <p:cNvPr id="12" name="Picture 11">
              <a:extLst>
                <a:ext uri="{FF2B5EF4-FFF2-40B4-BE49-F238E27FC236}">
                  <a16:creationId xmlns:a16="http://schemas.microsoft.com/office/drawing/2014/main" id="{888A078B-1F29-EC53-A681-AE8CE21C008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71307" y="645014"/>
              <a:ext cx="3841788" cy="1524801"/>
            </a:xfrm>
            <a:prstGeom prst="rect">
              <a:avLst/>
            </a:prstGeom>
          </p:spPr>
        </p:pic>
        <p:pic>
          <p:nvPicPr>
            <p:cNvPr id="13" name="Picture 12">
              <a:extLst>
                <a:ext uri="{FF2B5EF4-FFF2-40B4-BE49-F238E27FC236}">
                  <a16:creationId xmlns:a16="http://schemas.microsoft.com/office/drawing/2014/main" id="{1023E666-3AF0-B4A0-374C-98FA71D03B8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06807" y="2912835"/>
              <a:ext cx="3800653" cy="1655781"/>
            </a:xfrm>
            <a:prstGeom prst="rect">
              <a:avLst/>
            </a:prstGeom>
          </p:spPr>
        </p:pic>
        <p:pic>
          <p:nvPicPr>
            <p:cNvPr id="53" name="Picture 52">
              <a:extLst>
                <a:ext uri="{FF2B5EF4-FFF2-40B4-BE49-F238E27FC236}">
                  <a16:creationId xmlns:a16="http://schemas.microsoft.com/office/drawing/2014/main" id="{F291F3BA-AF42-72A3-7FCD-4390AB90A78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21507" y="2163994"/>
              <a:ext cx="3791587" cy="870118"/>
            </a:xfrm>
            <a:prstGeom prst="rect">
              <a:avLst/>
            </a:prstGeom>
          </p:spPr>
        </p:pic>
        <p:pic>
          <p:nvPicPr>
            <p:cNvPr id="55" name="Picture 54">
              <a:extLst>
                <a:ext uri="{FF2B5EF4-FFF2-40B4-BE49-F238E27FC236}">
                  <a16:creationId xmlns:a16="http://schemas.microsoft.com/office/drawing/2014/main" id="{7CEBD262-3779-5ACC-5E4F-65A545F05D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21506" y="4595512"/>
              <a:ext cx="3766487" cy="910386"/>
            </a:xfrm>
            <a:prstGeom prst="rect">
              <a:avLst/>
            </a:prstGeom>
          </p:spPr>
        </p:pic>
        <p:sp>
          <p:nvSpPr>
            <p:cNvPr id="57" name="TextBox 56">
              <a:extLst>
                <a:ext uri="{FF2B5EF4-FFF2-40B4-BE49-F238E27FC236}">
                  <a16:creationId xmlns:a16="http://schemas.microsoft.com/office/drawing/2014/main" id="{C155C0D3-D157-E325-7949-B32C8E4BA592}"/>
                </a:ext>
              </a:extLst>
            </p:cNvPr>
            <p:cNvSpPr txBox="1"/>
            <p:nvPr/>
          </p:nvSpPr>
          <p:spPr>
            <a:xfrm>
              <a:off x="2330330" y="5509602"/>
              <a:ext cx="3757663" cy="369332"/>
            </a:xfrm>
            <a:prstGeom prst="rect">
              <a:avLst/>
            </a:prstGeom>
            <a:solidFill>
              <a:schemeClr val="accent1">
                <a:lumMod val="40000"/>
                <a:lumOff val="60000"/>
              </a:schemeClr>
            </a:solidFill>
          </p:spPr>
          <p:txBody>
            <a:bodyPr wrap="square" lIns="36000" tIns="0" rIns="36000" bIns="0">
              <a:spAutoFit/>
            </a:bodyPr>
            <a:lstStyle/>
            <a:p>
              <a:pPr algn="ctr"/>
              <a:r>
                <a:rPr lang="en-IN" sz="1200" b="1" i="0" u="none" strike="noStrike" baseline="0" dirty="0">
                  <a:solidFill>
                    <a:srgbClr val="C00000"/>
                  </a:solidFill>
                  <a:latin typeface="Arial" panose="020B0604020202020204" pitchFamily="34" charset="0"/>
                  <a:cs typeface="Arial" panose="020B0604020202020204" pitchFamily="34" charset="0"/>
                </a:rPr>
                <a:t>Structure, Rhizocretions, Gleying, mottles, PC etc</a:t>
              </a:r>
            </a:p>
            <a:p>
              <a:pPr algn="ctr"/>
              <a:endParaRPr lang="en-IN" sz="1200" b="1" i="1" dirty="0">
                <a:solidFill>
                  <a:srgbClr val="C00000"/>
                </a:solidFill>
              </a:endParaRPr>
            </a:p>
          </p:txBody>
        </p:sp>
        <p:sp>
          <p:nvSpPr>
            <p:cNvPr id="7" name="TextBox 6">
              <a:extLst>
                <a:ext uri="{FF2B5EF4-FFF2-40B4-BE49-F238E27FC236}">
                  <a16:creationId xmlns:a16="http://schemas.microsoft.com/office/drawing/2014/main" id="{9F78CA97-A763-1E3A-0539-8AF0ACEBCCD4}"/>
                </a:ext>
              </a:extLst>
            </p:cNvPr>
            <p:cNvSpPr txBox="1"/>
            <p:nvPr/>
          </p:nvSpPr>
          <p:spPr>
            <a:xfrm>
              <a:off x="2321506" y="291699"/>
              <a:ext cx="3809237" cy="461665"/>
            </a:xfrm>
            <a:prstGeom prst="rect">
              <a:avLst/>
            </a:prstGeom>
            <a:solidFill>
              <a:schemeClr val="accent1">
                <a:lumMod val="40000"/>
                <a:lumOff val="60000"/>
              </a:schemeClr>
            </a:solidFill>
          </p:spPr>
          <p:txBody>
            <a:bodyPr wrap="square" lIns="36000" tIns="0" rIns="36000" bIns="0">
              <a:spAutoFit/>
            </a:bodyPr>
            <a:lstStyle/>
            <a:p>
              <a:pPr algn="ctr"/>
              <a:r>
                <a:rPr lang="en-IN" b="1" i="0" u="none" strike="noStrike" baseline="0" dirty="0">
                  <a:solidFill>
                    <a:schemeClr val="tx1"/>
                  </a:solidFill>
                  <a:latin typeface="Arial" panose="020B0604020202020204" pitchFamily="34" charset="0"/>
                  <a:cs typeface="Arial" panose="020B0604020202020204" pitchFamily="34" charset="0"/>
                </a:rPr>
                <a:t>Field observations</a:t>
              </a:r>
            </a:p>
            <a:p>
              <a:pPr algn="ctr"/>
              <a:r>
                <a:rPr lang="en-IN" sz="1200" b="1" i="1" dirty="0">
                  <a:solidFill>
                    <a:srgbClr val="C00000"/>
                  </a:solidFill>
                  <a:latin typeface="Arial" panose="020B0604020202020204" pitchFamily="34" charset="0"/>
                  <a:cs typeface="Arial" panose="020B0604020202020204" pitchFamily="34" charset="0"/>
                </a:rPr>
                <a:t>(Siwalik Paleosols: 12 to 5 Ma)</a:t>
              </a:r>
              <a:r>
                <a:rPr lang="en-IN" sz="1200" b="1" i="1" u="none" strike="noStrike" baseline="0" dirty="0">
                  <a:solidFill>
                    <a:srgbClr val="C00000"/>
                  </a:solidFill>
                  <a:latin typeface="Arial" panose="020B0604020202020204" pitchFamily="34" charset="0"/>
                  <a:cs typeface="Arial" panose="020B0604020202020204" pitchFamily="34" charset="0"/>
                </a:rPr>
                <a:t> </a:t>
              </a:r>
              <a:endParaRPr lang="en-IN" sz="1200" b="1" i="1" dirty="0">
                <a:solidFill>
                  <a:srgbClr val="C00000"/>
                </a:solidFill>
              </a:endParaRPr>
            </a:p>
          </p:txBody>
        </p:sp>
      </p:grpSp>
      <p:grpSp>
        <p:nvGrpSpPr>
          <p:cNvPr id="25" name="Group 24">
            <a:extLst>
              <a:ext uri="{FF2B5EF4-FFF2-40B4-BE49-F238E27FC236}">
                <a16:creationId xmlns:a16="http://schemas.microsoft.com/office/drawing/2014/main" id="{6ED870D6-B4FE-E641-3EF4-569B89B0A0E5}"/>
              </a:ext>
            </a:extLst>
          </p:cNvPr>
          <p:cNvGrpSpPr/>
          <p:nvPr/>
        </p:nvGrpSpPr>
        <p:grpSpPr>
          <a:xfrm>
            <a:off x="336762" y="188259"/>
            <a:ext cx="2158665" cy="6378044"/>
            <a:chOff x="336762" y="188259"/>
            <a:chExt cx="2158665" cy="6378044"/>
          </a:xfrm>
        </p:grpSpPr>
        <p:sp>
          <p:nvSpPr>
            <p:cNvPr id="14" name="Rectangle 13">
              <a:extLst>
                <a:ext uri="{FF2B5EF4-FFF2-40B4-BE49-F238E27FC236}">
                  <a16:creationId xmlns:a16="http://schemas.microsoft.com/office/drawing/2014/main" id="{8502F4F9-85E0-4388-6428-69F5C6ECEF72}"/>
                </a:ext>
              </a:extLst>
            </p:cNvPr>
            <p:cNvSpPr/>
            <p:nvPr/>
          </p:nvSpPr>
          <p:spPr>
            <a:xfrm>
              <a:off x="336762" y="2635625"/>
              <a:ext cx="2158665" cy="393067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3E4D28BE-2E44-7BAC-D447-9F6B0E7646E7}"/>
                </a:ext>
              </a:extLst>
            </p:cNvPr>
            <p:cNvSpPr/>
            <p:nvPr/>
          </p:nvSpPr>
          <p:spPr>
            <a:xfrm>
              <a:off x="336762" y="188259"/>
              <a:ext cx="2155691" cy="244736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a:extLst>
                <a:ext uri="{FF2B5EF4-FFF2-40B4-BE49-F238E27FC236}">
                  <a16:creationId xmlns:a16="http://schemas.microsoft.com/office/drawing/2014/main" id="{8930400E-D635-A403-9D6A-AB6877B824A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2750" y="255177"/>
              <a:ext cx="2007712" cy="2328311"/>
            </a:xfrm>
            <a:prstGeom prst="rect">
              <a:avLst/>
            </a:prstGeom>
          </p:spPr>
        </p:pic>
        <p:pic>
          <p:nvPicPr>
            <p:cNvPr id="9" name="Picture 8">
              <a:extLst>
                <a:ext uri="{FF2B5EF4-FFF2-40B4-BE49-F238E27FC236}">
                  <a16:creationId xmlns:a16="http://schemas.microsoft.com/office/drawing/2014/main" id="{BBB39F0A-896C-0348-7F1F-9C654384755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0040" y="2823674"/>
              <a:ext cx="1951294" cy="3621951"/>
            </a:xfrm>
            <a:prstGeom prst="rect">
              <a:avLst/>
            </a:prstGeom>
          </p:spPr>
        </p:pic>
        <p:sp>
          <p:nvSpPr>
            <p:cNvPr id="18" name="Rectangle 17">
              <a:extLst>
                <a:ext uri="{FF2B5EF4-FFF2-40B4-BE49-F238E27FC236}">
                  <a16:creationId xmlns:a16="http://schemas.microsoft.com/office/drawing/2014/main" id="{8F526E98-B05C-6EF6-9F8E-D25CB138D8E9}"/>
                </a:ext>
              </a:extLst>
            </p:cNvPr>
            <p:cNvSpPr/>
            <p:nvPr/>
          </p:nvSpPr>
          <p:spPr>
            <a:xfrm>
              <a:off x="409776" y="285347"/>
              <a:ext cx="263324" cy="276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B3D67F34-D1DA-48D3-9891-A2205E98263E}"/>
                </a:ext>
              </a:extLst>
            </p:cNvPr>
            <p:cNvSpPr/>
            <p:nvPr/>
          </p:nvSpPr>
          <p:spPr>
            <a:xfrm>
              <a:off x="2235199" y="365749"/>
              <a:ext cx="176135" cy="3509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220464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C641A9-3945-2132-CF40-3D52A80C1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4643" y="247614"/>
            <a:ext cx="3890200" cy="4793978"/>
          </a:xfrm>
          <a:prstGeom prst="rect">
            <a:avLst/>
          </a:prstGeom>
        </p:spPr>
      </p:pic>
      <p:sp>
        <p:nvSpPr>
          <p:cNvPr id="6" name="TextBox 5">
            <a:extLst>
              <a:ext uri="{FF2B5EF4-FFF2-40B4-BE49-F238E27FC236}">
                <a16:creationId xmlns:a16="http://schemas.microsoft.com/office/drawing/2014/main" id="{7FE0258D-684B-1FE1-F4FB-48111DD1C5C2}"/>
              </a:ext>
            </a:extLst>
          </p:cNvPr>
          <p:cNvSpPr txBox="1"/>
          <p:nvPr/>
        </p:nvSpPr>
        <p:spPr>
          <a:xfrm>
            <a:off x="96258" y="209549"/>
            <a:ext cx="4111098" cy="6401753"/>
          </a:xfrm>
          <a:prstGeom prst="rect">
            <a:avLst/>
          </a:prstGeom>
          <a:solidFill>
            <a:schemeClr val="accent1">
              <a:lumMod val="20000"/>
              <a:lumOff val="80000"/>
            </a:schemeClr>
          </a:solidFill>
        </p:spPr>
        <p:txBody>
          <a:bodyPr wrap="square">
            <a:spAutoFit/>
          </a:bodyPr>
          <a:lstStyle/>
          <a:p>
            <a:r>
              <a:rPr lang="en-US" b="1" dirty="0">
                <a:latin typeface="Arial" panose="020B0604020202020204" pitchFamily="34" charset="0"/>
                <a:ea typeface="Times New Roman" panose="02020603050405020304" pitchFamily="18" charset="0"/>
                <a:cs typeface="Arial" panose="020B0604020202020204" pitchFamily="34" charset="0"/>
              </a:rPr>
              <a:t>Pedofacies in Siwalik succession: </a:t>
            </a:r>
          </a:p>
          <a:p>
            <a:r>
              <a:rPr 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Based on paleosol development and their association with sediments</a:t>
            </a:r>
          </a:p>
          <a:p>
            <a:endParaRPr 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r>
              <a:rPr lang="en-US" sz="1400" b="1" dirty="0">
                <a:latin typeface="Arial" panose="020B0604020202020204" pitchFamily="34" charset="0"/>
                <a:ea typeface="Times New Roman" panose="02020603050405020304" pitchFamily="18" charset="0"/>
                <a:cs typeface="Arial" panose="020B0604020202020204" pitchFamily="34" charset="0"/>
              </a:rPr>
              <a:t>Type-A Pedofacies: </a:t>
            </a:r>
            <a:r>
              <a:rPr 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At least one well-developed paleosol and a few moderately to weakly developed paleosols </a:t>
            </a:r>
            <a:r>
              <a:rPr lang="en-US" sz="1400" dirty="0">
                <a:solidFill>
                  <a:srgbClr val="0070C0"/>
                </a:solidFill>
                <a:latin typeface="Arial" panose="020B0604020202020204" pitchFamily="34" charset="0"/>
                <a:ea typeface="Times New Roman" panose="02020603050405020304" pitchFamily="18" charset="0"/>
                <a:cs typeface="Arial" panose="020B0604020202020204" pitchFamily="34" charset="0"/>
              </a:rPr>
              <a:t>(Comparable to modern Alfisols)</a:t>
            </a:r>
          </a:p>
          <a:p>
            <a:endParaRPr 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r>
              <a:rPr lang="en-US" sz="1400" b="1" dirty="0">
                <a:latin typeface="Arial" panose="020B0604020202020204" pitchFamily="34" charset="0"/>
                <a:ea typeface="Times New Roman" panose="02020603050405020304" pitchFamily="18" charset="0"/>
                <a:cs typeface="Arial" panose="020B0604020202020204" pitchFamily="34" charset="0"/>
              </a:rPr>
              <a:t>Type-B Pedofacies: </a:t>
            </a:r>
            <a:r>
              <a:rPr 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Absence of strongly developed paleosols and dominance of moderately developed paleosols with weak to incipient stages of pedogenesis </a:t>
            </a:r>
            <a:r>
              <a:rPr lang="en-US" sz="1400" dirty="0">
                <a:solidFill>
                  <a:srgbClr val="0070C0"/>
                </a:solidFill>
                <a:latin typeface="Arial" panose="020B0604020202020204" pitchFamily="34" charset="0"/>
                <a:ea typeface="Times New Roman" panose="02020603050405020304" pitchFamily="18" charset="0"/>
                <a:cs typeface="Arial" panose="020B0604020202020204" pitchFamily="34" charset="0"/>
              </a:rPr>
              <a:t>(Comparable to modern Inceptisols/Vertisols)</a:t>
            </a:r>
          </a:p>
          <a:p>
            <a:endParaRPr lang="en-US" sz="14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r>
              <a:rPr lang="en-US" sz="1400" b="1" dirty="0">
                <a:latin typeface="Arial" panose="020B0604020202020204" pitchFamily="34" charset="0"/>
                <a:ea typeface="Times New Roman" panose="02020603050405020304" pitchFamily="18" charset="0"/>
                <a:cs typeface="Arial" panose="020B0604020202020204" pitchFamily="34" charset="0"/>
              </a:rPr>
              <a:t>Type-C Pedofacies: </a:t>
            </a:r>
            <a:r>
              <a:rPr 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Absence of any well-developed or moderately developed paleosols but dominance of only weakly developed paleosols with or without incipient stages of pedogenesis </a:t>
            </a:r>
            <a:r>
              <a:rPr lang="en-US" sz="1400" dirty="0">
                <a:solidFill>
                  <a:srgbClr val="0070C0"/>
                </a:solidFill>
                <a:latin typeface="Arial" panose="020B0604020202020204" pitchFamily="34" charset="0"/>
                <a:ea typeface="Times New Roman" panose="02020603050405020304" pitchFamily="18" charset="0"/>
                <a:cs typeface="Arial" panose="020B0604020202020204" pitchFamily="34" charset="0"/>
              </a:rPr>
              <a:t>(Comparable to modern Inceptisols/Vertisols)</a:t>
            </a:r>
          </a:p>
          <a:p>
            <a:endParaRPr lang="en-US" sz="14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endParaRPr lang="en-US" sz="1400"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r>
              <a:rPr lang="en-US" sz="1400" b="1" dirty="0">
                <a:latin typeface="Arial" panose="020B0604020202020204" pitchFamily="34" charset="0"/>
                <a:ea typeface="Times New Roman" panose="02020603050405020304" pitchFamily="18" charset="0"/>
                <a:cs typeface="Arial" panose="020B0604020202020204" pitchFamily="34" charset="0"/>
              </a:rPr>
              <a:t>Type-D Pedofacies: </a:t>
            </a:r>
            <a:r>
              <a:rPr 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Absence of any significant pedogenic activity, except for some incipient stages of pedogenic expression in overbank sediments </a:t>
            </a:r>
            <a:r>
              <a:rPr lang="en-US" sz="1400" dirty="0">
                <a:solidFill>
                  <a:srgbClr val="0070C0"/>
                </a:solidFill>
                <a:latin typeface="Arial" panose="020B0604020202020204" pitchFamily="34" charset="0"/>
                <a:ea typeface="Times New Roman" panose="02020603050405020304" pitchFamily="18" charset="0"/>
                <a:cs typeface="Arial" panose="020B0604020202020204" pitchFamily="34" charset="0"/>
              </a:rPr>
              <a:t>(Comparable to modern Entisols)</a:t>
            </a:r>
          </a:p>
          <a:p>
            <a:endParaRPr lang="en-US" sz="14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4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IN" sz="1400" dirty="0"/>
          </a:p>
        </p:txBody>
      </p:sp>
      <p:pic>
        <p:nvPicPr>
          <p:cNvPr id="7" name="Picture 6">
            <a:extLst>
              <a:ext uri="{FF2B5EF4-FFF2-40B4-BE49-F238E27FC236}">
                <a16:creationId xmlns:a16="http://schemas.microsoft.com/office/drawing/2014/main" id="{44CA0AF0-57BD-619B-2423-C47AF0AD7B79}"/>
              </a:ext>
            </a:extLst>
          </p:cNvPr>
          <p:cNvPicPr>
            <a:picLocks noChangeAspect="1"/>
          </p:cNvPicPr>
          <p:nvPr/>
        </p:nvPicPr>
        <p:blipFill rotWithShape="1">
          <a:blip r:embed="rId3"/>
          <a:srcRect l="28566" r="1"/>
          <a:stretch/>
        </p:blipFill>
        <p:spPr>
          <a:xfrm>
            <a:off x="4303091" y="209549"/>
            <a:ext cx="3585817" cy="4761509"/>
          </a:xfrm>
          <a:prstGeom prst="rect">
            <a:avLst/>
          </a:prstGeom>
          <a:ln w="12700">
            <a:solidFill>
              <a:schemeClr val="tx1"/>
            </a:solidFill>
          </a:ln>
        </p:spPr>
      </p:pic>
      <p:sp>
        <p:nvSpPr>
          <p:cNvPr id="8" name="TextBox 7">
            <a:extLst>
              <a:ext uri="{FF2B5EF4-FFF2-40B4-BE49-F238E27FC236}">
                <a16:creationId xmlns:a16="http://schemas.microsoft.com/office/drawing/2014/main" id="{33A7969F-40FE-F4E7-D9E8-52BA88E2D893}"/>
              </a:ext>
            </a:extLst>
          </p:cNvPr>
          <p:cNvSpPr txBox="1"/>
          <p:nvPr/>
        </p:nvSpPr>
        <p:spPr>
          <a:xfrm>
            <a:off x="4303090" y="5109568"/>
            <a:ext cx="7728043" cy="1538883"/>
          </a:xfrm>
          <a:prstGeom prst="rect">
            <a:avLst/>
          </a:prstGeom>
          <a:solidFill>
            <a:schemeClr val="bg1">
              <a:lumMod val="85000"/>
            </a:schemeClr>
          </a:solidFill>
        </p:spPr>
        <p:txBody>
          <a:bodyPr wrap="square">
            <a:spAutoFit/>
          </a:bodyPr>
          <a:lstStyle/>
          <a:p>
            <a:r>
              <a:rPr lang="en-US" sz="1600" b="1" dirty="0">
                <a:latin typeface="Arial" panose="020B0604020202020204" pitchFamily="34" charset="0"/>
                <a:ea typeface="Times New Roman" panose="02020603050405020304" pitchFamily="18" charset="0"/>
                <a:cs typeface="Arial" panose="020B0604020202020204" pitchFamily="34" charset="0"/>
              </a:rPr>
              <a:t>Pedofacies in Siwalik succession:</a:t>
            </a:r>
          </a:p>
          <a:p>
            <a:pPr marL="285750" indent="-285750">
              <a:buFont typeface="Wingdings" panose="05000000000000000000" pitchFamily="2" charset="2"/>
              <a:buChar char="v"/>
            </a:pPr>
            <a:r>
              <a:rPr lang="en-US" sz="1400" dirty="0">
                <a:solidFill>
                  <a:srgbClr val="0070C0"/>
                </a:solidFill>
                <a:latin typeface="Arial" panose="020B0604020202020204" pitchFamily="34" charset="0"/>
                <a:ea typeface="Times New Roman" panose="02020603050405020304" pitchFamily="18" charset="0"/>
                <a:cs typeface="Arial" panose="020B0604020202020204" pitchFamily="34" charset="0"/>
              </a:rPr>
              <a:t>Lower Siwalik Succession: </a:t>
            </a:r>
            <a:r>
              <a:rPr lang="en-US" sz="1400" dirty="0">
                <a:latin typeface="Arial" panose="020B0604020202020204" pitchFamily="34" charset="0"/>
                <a:ea typeface="Times New Roman" panose="02020603050405020304" pitchFamily="18" charset="0"/>
                <a:cs typeface="Arial" panose="020B0604020202020204" pitchFamily="34" charset="0"/>
              </a:rPr>
              <a:t>(Dominance of well-developed paleosols)</a:t>
            </a:r>
          </a:p>
          <a:p>
            <a:r>
              <a:rPr 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      Type-A pedofacies ~ 53% </a:t>
            </a:r>
            <a:r>
              <a:rPr lang="en-US" sz="1200" b="1" dirty="0">
                <a:solidFill>
                  <a:srgbClr val="00B050"/>
                </a:solidFill>
                <a:latin typeface="Arial" panose="020B0604020202020204" pitchFamily="34" charset="0"/>
                <a:ea typeface="Times New Roman" panose="02020603050405020304" pitchFamily="18" charset="0"/>
                <a:cs typeface="Arial" panose="020B0604020202020204" pitchFamily="34" charset="0"/>
              </a:rPr>
              <a:t>(At ~ 30 m interval), </a:t>
            </a:r>
            <a:r>
              <a:rPr 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Type-B pedofacies ~ 26%, Type-C pedofacies ~ 8%, </a:t>
            </a:r>
          </a:p>
          <a:p>
            <a:r>
              <a:rPr 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      Type-D pedofacies ~ 0%</a:t>
            </a:r>
          </a:p>
          <a:p>
            <a:pPr marL="285750" indent="-285750">
              <a:buFont typeface="Wingdings" panose="05000000000000000000" pitchFamily="2" charset="2"/>
              <a:buChar char="v"/>
            </a:pPr>
            <a:r>
              <a:rPr lang="en-US" sz="1400" dirty="0">
                <a:solidFill>
                  <a:srgbClr val="0070C0"/>
                </a:solidFill>
                <a:latin typeface="Arial" panose="020B0604020202020204" pitchFamily="34" charset="0"/>
                <a:ea typeface="Times New Roman" panose="02020603050405020304" pitchFamily="18" charset="0"/>
                <a:cs typeface="Arial" panose="020B0604020202020204" pitchFamily="34" charset="0"/>
              </a:rPr>
              <a:t>Middle Siwalik Succession: </a:t>
            </a:r>
            <a:r>
              <a:rPr lang="en-US" sz="1400" dirty="0">
                <a:latin typeface="Arial" panose="020B0604020202020204" pitchFamily="34" charset="0"/>
                <a:ea typeface="Times New Roman" panose="02020603050405020304" pitchFamily="18" charset="0"/>
                <a:cs typeface="Arial" panose="020B0604020202020204" pitchFamily="34" charset="0"/>
              </a:rPr>
              <a:t>(Dominance of moderately and weakly </a:t>
            </a:r>
            <a:r>
              <a:rPr lang="en-US" sz="1600" dirty="0">
                <a:latin typeface="Arial" panose="020B0604020202020204" pitchFamily="34" charset="0"/>
                <a:ea typeface="Times New Roman" panose="02020603050405020304" pitchFamily="18" charset="0"/>
                <a:cs typeface="Arial" panose="020B0604020202020204" pitchFamily="34" charset="0"/>
              </a:rPr>
              <a:t>developed paleosols)</a:t>
            </a:r>
          </a:p>
          <a:p>
            <a:r>
              <a:rPr 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      Type-A pedofacies ~ 30% </a:t>
            </a:r>
            <a:r>
              <a:rPr lang="en-US" sz="1200" b="1" dirty="0">
                <a:solidFill>
                  <a:srgbClr val="00B050"/>
                </a:solidFill>
                <a:latin typeface="Arial" panose="020B0604020202020204" pitchFamily="34" charset="0"/>
                <a:ea typeface="Times New Roman" panose="02020603050405020304" pitchFamily="18" charset="0"/>
                <a:cs typeface="Arial" panose="020B0604020202020204" pitchFamily="34" charset="0"/>
              </a:rPr>
              <a:t>(At 100-120 m interval), </a:t>
            </a:r>
            <a:r>
              <a:rPr 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Type-B pedofacies </a:t>
            </a:r>
            <a:r>
              <a:rPr lang="en-US" sz="1200" dirty="0">
                <a:latin typeface="Arial" panose="020B0604020202020204" pitchFamily="34" charset="0"/>
                <a:ea typeface="Times New Roman" panose="02020603050405020304" pitchFamily="18" charset="0"/>
                <a:cs typeface="Arial" panose="020B0604020202020204" pitchFamily="34" charset="0"/>
              </a:rPr>
              <a:t> </a:t>
            </a:r>
            <a:r>
              <a:rPr 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 44%, Type-C pedofacies ~ 18%,</a:t>
            </a:r>
          </a:p>
          <a:p>
            <a:r>
              <a:rPr 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      Type-D pedofacies ~ 8%</a:t>
            </a:r>
          </a:p>
        </p:txBody>
      </p:sp>
    </p:spTree>
    <p:extLst>
      <p:ext uri="{BB962C8B-B14F-4D97-AF65-F5344CB8AC3E}">
        <p14:creationId xmlns:p14="http://schemas.microsoft.com/office/powerpoint/2010/main" val="221771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BF6F8D-5DBE-0161-C688-F19FC5269B77}"/>
              </a:ext>
            </a:extLst>
          </p:cNvPr>
          <p:cNvSpPr>
            <a:spLocks noChangeArrowheads="1"/>
          </p:cNvSpPr>
          <p:nvPr/>
        </p:nvSpPr>
        <p:spPr bwMode="auto">
          <a:xfrm>
            <a:off x="438911" y="284807"/>
            <a:ext cx="5838101" cy="634020"/>
          </a:xfrm>
          <a:prstGeom prst="rect">
            <a:avLst/>
          </a:prstGeom>
          <a:solidFill>
            <a:schemeClr val="bg1">
              <a:lumMod val="8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IN" altLang="en-US" sz="1600" b="1" dirty="0">
                <a:latin typeface="ArialUnicodeMS"/>
                <a:sym typeface="Wingdings" panose="05000000000000000000" pitchFamily="2" charset="2"/>
              </a:rPr>
              <a:t>Clay Mineralogy Lower and Middle Siwalik Paleosols</a:t>
            </a:r>
          </a:p>
          <a:p>
            <a:pPr algn="ctr" eaLnBrk="1" hangingPunct="1">
              <a:buFontTx/>
              <a:buNone/>
            </a:pPr>
            <a:r>
              <a:rPr lang="en-IN" altLang="en-US" sz="1600" b="1" dirty="0">
                <a:latin typeface="ArialUnicodeMS"/>
                <a:sym typeface="Wingdings" panose="05000000000000000000" pitchFamily="2" charset="2"/>
              </a:rPr>
              <a:t> </a:t>
            </a:r>
            <a:r>
              <a:rPr lang="en-IN" altLang="en-US" sz="1600" b="1" dirty="0">
                <a:solidFill>
                  <a:srgbClr val="0070C0"/>
                </a:solidFill>
                <a:latin typeface="ArialUnicodeMS"/>
                <a:sym typeface="Wingdings" panose="05000000000000000000" pitchFamily="2" charset="2"/>
              </a:rPr>
              <a:t>(Total clay &lt;2µm, Fine Clay &lt;0.2µm)</a:t>
            </a:r>
            <a:endParaRPr lang="en-IN" altLang="en-US" sz="1600" b="1" dirty="0">
              <a:latin typeface="ArialUnicodeMS"/>
              <a:sym typeface="Wingdings" panose="05000000000000000000" pitchFamily="2" charset="2"/>
            </a:endParaRPr>
          </a:p>
        </p:txBody>
      </p:sp>
      <p:pic>
        <p:nvPicPr>
          <p:cNvPr id="6" name="Picture 5">
            <a:extLst>
              <a:ext uri="{FF2B5EF4-FFF2-40B4-BE49-F238E27FC236}">
                <a16:creationId xmlns:a16="http://schemas.microsoft.com/office/drawing/2014/main" id="{8388501E-444A-6961-6E43-4769B51C5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6391" y="208725"/>
            <a:ext cx="4874713" cy="6397467"/>
          </a:xfrm>
          <a:prstGeom prst="rect">
            <a:avLst/>
          </a:prstGeom>
        </p:spPr>
      </p:pic>
      <p:pic>
        <p:nvPicPr>
          <p:cNvPr id="7" name="Picture 6">
            <a:extLst>
              <a:ext uri="{FF2B5EF4-FFF2-40B4-BE49-F238E27FC236}">
                <a16:creationId xmlns:a16="http://schemas.microsoft.com/office/drawing/2014/main" id="{5410ED26-AAC3-AFB2-77E5-CBB10CB6B3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912" y="979675"/>
            <a:ext cx="5838100" cy="4131579"/>
          </a:xfrm>
          <a:prstGeom prst="rect">
            <a:avLst/>
          </a:prstGeom>
        </p:spPr>
      </p:pic>
      <p:sp>
        <p:nvSpPr>
          <p:cNvPr id="16" name="TextBox 15">
            <a:extLst>
              <a:ext uri="{FF2B5EF4-FFF2-40B4-BE49-F238E27FC236}">
                <a16:creationId xmlns:a16="http://schemas.microsoft.com/office/drawing/2014/main" id="{ABBB37FC-B156-E6EB-247F-BFF40BF50209}"/>
              </a:ext>
            </a:extLst>
          </p:cNvPr>
          <p:cNvSpPr txBox="1"/>
          <p:nvPr/>
        </p:nvSpPr>
        <p:spPr>
          <a:xfrm>
            <a:off x="438911" y="5111254"/>
            <a:ext cx="5838101" cy="1410643"/>
          </a:xfrm>
          <a:prstGeom prst="rect">
            <a:avLst/>
          </a:prstGeom>
          <a:solidFill>
            <a:schemeClr val="tx2">
              <a:lumMod val="20000"/>
              <a:lumOff val="80000"/>
            </a:schemeClr>
          </a:solidFill>
        </p:spPr>
        <p:txBody>
          <a:bodyPr wrap="square">
            <a:spAutoFit/>
          </a:bodyPr>
          <a:lstStyle/>
          <a:p>
            <a:pPr>
              <a:spcBef>
                <a:spcPct val="0"/>
              </a:spcBef>
            </a:pPr>
            <a:r>
              <a:rPr lang="en-IN" altLang="en-US" sz="1400" b="1" dirty="0">
                <a:latin typeface="ArialUnicodeMS"/>
                <a:sym typeface="Wingdings" panose="05000000000000000000" pitchFamily="2" charset="2"/>
              </a:rPr>
              <a:t>Clay Fractionation </a:t>
            </a:r>
            <a:r>
              <a:rPr lang="en-IN" altLang="en-US" sz="1400" dirty="0">
                <a:latin typeface="ArialUnicodeMS"/>
                <a:sym typeface="Wingdings" panose="05000000000000000000" pitchFamily="2" charset="2"/>
              </a:rPr>
              <a:t>of TC and FC,   Ca, CaEG, K 25°C, K110°C, K 300°C, K 550°C treatments after Jackson 1979, Identification and semiquantitative estimate after Gjems, 1967, Kapoor 1972</a:t>
            </a:r>
          </a:p>
          <a:p>
            <a:pPr>
              <a:spcBef>
                <a:spcPct val="0"/>
              </a:spcBef>
              <a:buFont typeface="Wingdings" panose="05000000000000000000" pitchFamily="2" charset="2"/>
              <a:buChar char="v"/>
            </a:pPr>
            <a:endParaRPr lang="en-IN" altLang="en-US" sz="1400" dirty="0">
              <a:latin typeface="ArialUnicodeMS"/>
              <a:sym typeface="Wingdings" panose="05000000000000000000" pitchFamily="2" charset="2"/>
            </a:endParaRPr>
          </a:p>
          <a:p>
            <a:pPr>
              <a:spcBef>
                <a:spcPts val="200"/>
              </a:spcBef>
              <a:spcAft>
                <a:spcPts val="200"/>
              </a:spcAft>
            </a:pPr>
            <a:r>
              <a:rPr lang="en-IN" sz="1400" dirty="0">
                <a:latin typeface="Arial" panose="020B0604020202020204" pitchFamily="34" charset="0"/>
                <a:cs typeface="Arial" panose="020B0604020202020204" pitchFamily="34" charset="0"/>
              </a:rPr>
              <a:t>~17Å (Sm) Smectite, ~14Å (Ch) Chlorite, ~11Å (I/Ch) Illite/Chlorite, </a:t>
            </a:r>
            <a:r>
              <a:rPr lang="en-IN" sz="1400" dirty="0">
                <a:solidFill>
                  <a:prstClr val="black"/>
                </a:solidFill>
                <a:latin typeface="Arial" panose="020B0604020202020204" pitchFamily="34" charset="0"/>
                <a:cs typeface="Arial" panose="020B0604020202020204" pitchFamily="34" charset="0"/>
              </a:rPr>
              <a:t>~10Å (I) Illite, ~7Å (K) Kaolinite, ~3.3Å (Q) Quartz, </a:t>
            </a:r>
            <a:r>
              <a:rPr lang="en-US" sz="1400" dirty="0">
                <a:solidFill>
                  <a:prstClr val="black"/>
                </a:solidFill>
                <a:latin typeface="Arial" panose="020B0604020202020204" pitchFamily="34" charset="0"/>
                <a:cs typeface="Arial" panose="020B0604020202020204" pitchFamily="34" charset="0"/>
              </a:rPr>
              <a:t>~3.1</a:t>
            </a:r>
            <a:r>
              <a:rPr lang="en-IN" sz="1400" dirty="0">
                <a:solidFill>
                  <a:prstClr val="black"/>
                </a:solidFill>
                <a:latin typeface="Arial" panose="020B0604020202020204" pitchFamily="34" charset="0"/>
                <a:cs typeface="Arial" panose="020B0604020202020204" pitchFamily="34" charset="0"/>
              </a:rPr>
              <a:t>Å(F)Feldspar</a:t>
            </a:r>
            <a:endParaRPr lang="en-IN" altLang="en-US" sz="1400" dirty="0">
              <a:latin typeface="ArialUnicodeMS"/>
              <a:sym typeface="Wingdings" panose="05000000000000000000" pitchFamily="2" charset="2"/>
            </a:endParaRPr>
          </a:p>
        </p:txBody>
      </p:sp>
      <p:cxnSp>
        <p:nvCxnSpPr>
          <p:cNvPr id="5" name="Straight Arrow Connector 4">
            <a:extLst>
              <a:ext uri="{FF2B5EF4-FFF2-40B4-BE49-F238E27FC236}">
                <a16:creationId xmlns:a16="http://schemas.microsoft.com/office/drawing/2014/main" id="{CAFEA501-3C30-866B-36D2-7EBD96BADDCF}"/>
              </a:ext>
            </a:extLst>
          </p:cNvPr>
          <p:cNvCxnSpPr/>
          <p:nvPr/>
        </p:nvCxnSpPr>
        <p:spPr>
          <a:xfrm flipV="1">
            <a:off x="8361802" y="5387248"/>
            <a:ext cx="220338" cy="143219"/>
          </a:xfrm>
          <a:prstGeom prst="straightConnector1">
            <a:avLst/>
          </a:prstGeom>
          <a:ln w="127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20B8718-17F2-D9F1-D591-5A08E1BABC0E}"/>
              </a:ext>
            </a:extLst>
          </p:cNvPr>
          <p:cNvCxnSpPr/>
          <p:nvPr/>
        </p:nvCxnSpPr>
        <p:spPr>
          <a:xfrm flipV="1">
            <a:off x="8361802" y="4766762"/>
            <a:ext cx="220338" cy="143219"/>
          </a:xfrm>
          <a:prstGeom prst="straightConnector1">
            <a:avLst/>
          </a:prstGeom>
          <a:ln w="127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60D796A-8565-7EEC-C8C0-A53DEDF5CF1D}"/>
              </a:ext>
            </a:extLst>
          </p:cNvPr>
          <p:cNvCxnSpPr/>
          <p:nvPr/>
        </p:nvCxnSpPr>
        <p:spPr>
          <a:xfrm flipV="1">
            <a:off x="8344228" y="3547818"/>
            <a:ext cx="220338" cy="143219"/>
          </a:xfrm>
          <a:prstGeom prst="straightConnector1">
            <a:avLst/>
          </a:prstGeom>
          <a:ln w="127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F7625E7-20BC-9E17-3FDF-8D38F3D1879E}"/>
              </a:ext>
            </a:extLst>
          </p:cNvPr>
          <p:cNvCxnSpPr>
            <a:cxnSpLocks/>
          </p:cNvCxnSpPr>
          <p:nvPr/>
        </p:nvCxnSpPr>
        <p:spPr>
          <a:xfrm>
            <a:off x="8361802" y="1545859"/>
            <a:ext cx="262569" cy="0"/>
          </a:xfrm>
          <a:prstGeom prst="straightConnector1">
            <a:avLst/>
          </a:prstGeom>
          <a:ln w="127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D1F66A2-0907-60F6-7371-7EAA9B3D0E91}"/>
              </a:ext>
            </a:extLst>
          </p:cNvPr>
          <p:cNvCxnSpPr>
            <a:cxnSpLocks/>
          </p:cNvCxnSpPr>
          <p:nvPr/>
        </p:nvCxnSpPr>
        <p:spPr>
          <a:xfrm flipV="1">
            <a:off x="8361802" y="2621585"/>
            <a:ext cx="262569" cy="132501"/>
          </a:xfrm>
          <a:prstGeom prst="straightConnector1">
            <a:avLst/>
          </a:prstGeom>
          <a:ln w="127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BAAFAA7-9877-C877-103B-F29D17B97636}"/>
              </a:ext>
            </a:extLst>
          </p:cNvPr>
          <p:cNvCxnSpPr>
            <a:cxnSpLocks/>
          </p:cNvCxnSpPr>
          <p:nvPr/>
        </p:nvCxnSpPr>
        <p:spPr>
          <a:xfrm>
            <a:off x="8319571" y="446402"/>
            <a:ext cx="194631" cy="184969"/>
          </a:xfrm>
          <a:prstGeom prst="straightConnector1">
            <a:avLst/>
          </a:prstGeom>
          <a:ln w="127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22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587" y="98003"/>
            <a:ext cx="8419623" cy="461665"/>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0"/>
              </a:spcBef>
            </a:pPr>
            <a:r>
              <a:rPr lang="en-IN" alt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anose="05000000000000000000" pitchFamily="2" charset="2"/>
              </a:rPr>
              <a:t>Weathering Indices + Clay Mineralogy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929" y="672128"/>
            <a:ext cx="8295575" cy="5513744"/>
          </a:xfrm>
          <a:prstGeom prst="rect">
            <a:avLst/>
          </a:prstGeom>
        </p:spPr>
      </p:pic>
      <p:sp>
        <p:nvSpPr>
          <p:cNvPr id="2" name="TextBox 1">
            <a:extLst>
              <a:ext uri="{FF2B5EF4-FFF2-40B4-BE49-F238E27FC236}">
                <a16:creationId xmlns:a16="http://schemas.microsoft.com/office/drawing/2014/main" id="{32EAD6C0-8476-111A-C1C6-C05B981B5D75}"/>
              </a:ext>
            </a:extLst>
          </p:cNvPr>
          <p:cNvSpPr txBox="1"/>
          <p:nvPr/>
        </p:nvSpPr>
        <p:spPr>
          <a:xfrm>
            <a:off x="8724156" y="426219"/>
            <a:ext cx="3389194" cy="6078587"/>
          </a:xfrm>
          <a:prstGeom prst="rect">
            <a:avLst/>
          </a:prstGeom>
          <a:solidFill>
            <a:schemeClr val="tx2">
              <a:lumMod val="20000"/>
              <a:lumOff val="80000"/>
            </a:schemeClr>
          </a:solidFill>
          <a:ln w="3175">
            <a:noFill/>
          </a:ln>
          <a:effectLst>
            <a:innerShdw>
              <a:prstClr val="black"/>
            </a:innerShdw>
          </a:effectLst>
        </p:spPr>
        <p:txBody>
          <a:bodyPr wrap="square" rtlCol="0">
            <a:spAutoFit/>
          </a:bodyPr>
          <a:lstStyle/>
          <a:p>
            <a:pPr>
              <a:spcBef>
                <a:spcPts val="600"/>
              </a:spcBef>
              <a:spcAft>
                <a:spcPts val="600"/>
              </a:spcAft>
            </a:pPr>
            <a:r>
              <a:rPr lang="en-IN" sz="1400" b="1" dirty="0">
                <a:solidFill>
                  <a:srgbClr val="C00000"/>
                </a:solidFill>
                <a:latin typeface="Arial" panose="020B0604020202020204" pitchFamily="34" charset="0"/>
                <a:cs typeface="Arial" panose="020B0604020202020204" pitchFamily="34" charset="0"/>
              </a:rPr>
              <a:t>Interval-VI (6.0 Ma to 5.4 Ma ): </a:t>
            </a:r>
            <a:r>
              <a:rPr lang="en-IN" sz="1400" dirty="0">
                <a:latin typeface="Arial" panose="020B0604020202020204" pitchFamily="34" charset="0"/>
                <a:cs typeface="Arial" panose="020B0604020202020204" pitchFamily="34" charset="0"/>
              </a:rPr>
              <a:t>Abrupt</a:t>
            </a:r>
            <a:r>
              <a:rPr lang="en-IN" sz="1400" b="1" dirty="0">
                <a:latin typeface="Arial" panose="020B0604020202020204" pitchFamily="34" charset="0"/>
                <a:cs typeface="Arial" panose="020B0604020202020204" pitchFamily="34" charset="0"/>
              </a:rPr>
              <a:t> </a:t>
            </a:r>
            <a:r>
              <a:rPr lang="en-IN" sz="1400" dirty="0">
                <a:latin typeface="Arial" panose="020B0604020202020204" pitchFamily="34" charset="0"/>
                <a:cs typeface="Arial" panose="020B0604020202020204" pitchFamily="34" charset="0"/>
              </a:rPr>
              <a:t>increase of feldspar-rich source rocks, Possible phase of  major tectonic activity (MCT), weakly developed paleosols</a:t>
            </a:r>
            <a:endParaRPr lang="en-IN" sz="1400" b="1" dirty="0">
              <a:latin typeface="Arial" panose="020B0604020202020204" pitchFamily="34" charset="0"/>
              <a:cs typeface="Arial" panose="020B0604020202020204" pitchFamily="34" charset="0"/>
            </a:endParaRPr>
          </a:p>
          <a:p>
            <a:pPr>
              <a:spcAft>
                <a:spcPts val="600"/>
              </a:spcAft>
            </a:pPr>
            <a:r>
              <a:rPr lang="en-IN" sz="1400" b="1" dirty="0">
                <a:solidFill>
                  <a:srgbClr val="C00000"/>
                </a:solidFill>
                <a:latin typeface="Arial" panose="020B0604020202020204" pitchFamily="34" charset="0"/>
                <a:cs typeface="Arial" panose="020B0604020202020204" pitchFamily="34" charset="0"/>
              </a:rPr>
              <a:t>Interval-V (8.3 Ma to 6.0 Ma): </a:t>
            </a:r>
            <a:r>
              <a:rPr lang="en-IN" sz="1400" dirty="0">
                <a:latin typeface="Arial" panose="020B0604020202020204" pitchFamily="34" charset="0"/>
                <a:cs typeface="Arial" panose="020B0604020202020204" pitchFamily="34" charset="0"/>
              </a:rPr>
              <a:t>Moderate-weak weathering, gradual increase of feldspar-rich source rock, moderate-weakly developed paleosols</a:t>
            </a:r>
            <a:endParaRPr lang="en-IN" sz="1400" b="1" dirty="0">
              <a:latin typeface="Arial" panose="020B0604020202020204" pitchFamily="34" charset="0"/>
              <a:cs typeface="Arial" panose="020B0604020202020204" pitchFamily="34" charset="0"/>
            </a:endParaRPr>
          </a:p>
          <a:p>
            <a:pPr>
              <a:spcAft>
                <a:spcPts val="600"/>
              </a:spcAft>
            </a:pPr>
            <a:r>
              <a:rPr lang="en-IN" sz="1400" b="1" dirty="0">
                <a:solidFill>
                  <a:srgbClr val="C00000"/>
                </a:solidFill>
                <a:latin typeface="Arial" panose="020B0604020202020204" pitchFamily="34" charset="0"/>
                <a:cs typeface="Arial" panose="020B0604020202020204" pitchFamily="34" charset="0"/>
              </a:rPr>
              <a:t>Interval-IV (8.7 Ma to 8.3 Ma): </a:t>
            </a:r>
            <a:r>
              <a:rPr lang="en-IN" sz="1400" dirty="0">
                <a:latin typeface="Arial" panose="020B0604020202020204" pitchFamily="34" charset="0"/>
                <a:cs typeface="Arial" panose="020B0604020202020204" pitchFamily="34" charset="0"/>
              </a:rPr>
              <a:t>Strong weathering, humid/strengthening of monsoon, well-developed paleosols</a:t>
            </a:r>
            <a:endParaRPr lang="en-IN" sz="1400" b="1" dirty="0">
              <a:latin typeface="Arial" panose="020B0604020202020204" pitchFamily="34" charset="0"/>
              <a:cs typeface="Arial" panose="020B0604020202020204" pitchFamily="34" charset="0"/>
            </a:endParaRPr>
          </a:p>
          <a:p>
            <a:pPr>
              <a:spcAft>
                <a:spcPts val="600"/>
              </a:spcAft>
            </a:pPr>
            <a:r>
              <a:rPr lang="en-IN" sz="1400" b="1" dirty="0">
                <a:solidFill>
                  <a:srgbClr val="C00000"/>
                </a:solidFill>
                <a:latin typeface="Arial" panose="020B0604020202020204" pitchFamily="34" charset="0"/>
                <a:cs typeface="Arial" panose="020B0604020202020204" pitchFamily="34" charset="0"/>
              </a:rPr>
              <a:t>Interval-III (10.6 Ma- 8.7 Ma): </a:t>
            </a:r>
            <a:r>
              <a:rPr lang="en-IN" sz="1400" dirty="0">
                <a:latin typeface="Arial" panose="020B0604020202020204" pitchFamily="34" charset="0"/>
                <a:cs typeface="Arial" panose="020B0604020202020204" pitchFamily="34" charset="0"/>
              </a:rPr>
              <a:t>Moderate weathering, subhumid to semiarid conditions, no major tectonic activity, moderately developed paleosols</a:t>
            </a:r>
            <a:endParaRPr lang="en-IN" sz="1400" b="1" dirty="0">
              <a:latin typeface="Arial" panose="020B0604020202020204" pitchFamily="34" charset="0"/>
              <a:cs typeface="Arial" panose="020B0604020202020204" pitchFamily="34" charset="0"/>
            </a:endParaRPr>
          </a:p>
          <a:p>
            <a:pPr>
              <a:spcAft>
                <a:spcPts val="600"/>
              </a:spcAft>
            </a:pPr>
            <a:r>
              <a:rPr lang="en-IN" sz="1400" b="1" dirty="0">
                <a:solidFill>
                  <a:srgbClr val="C00000"/>
                </a:solidFill>
                <a:latin typeface="Arial" panose="020B0604020202020204" pitchFamily="34" charset="0"/>
                <a:cs typeface="Arial" panose="020B0604020202020204" pitchFamily="34" charset="0"/>
              </a:rPr>
              <a:t>Interval-II (11.0 Ma-10.6 Ma</a:t>
            </a:r>
            <a:r>
              <a:rPr lang="en-IN" sz="14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IN" sz="1400" dirty="0">
                <a:solidFill>
                  <a:srgbClr val="000000"/>
                </a:solidFill>
                <a:latin typeface="Arial" panose="020B0604020202020204" pitchFamily="34" charset="0"/>
                <a:ea typeface="Calibri" panose="020F0502020204030204" pitchFamily="34" charset="0"/>
                <a:cs typeface="Arial" panose="020B0604020202020204" pitchFamily="34" charset="0"/>
              </a:rPr>
              <a:t>Weak-weathering, Arid/weak monsoon, Abrupt increase in </a:t>
            </a:r>
            <a:r>
              <a:rPr lang="en-IN" sz="1400" dirty="0">
                <a:latin typeface="Arial" panose="020B0604020202020204" pitchFamily="34" charset="0"/>
                <a:cs typeface="Arial" panose="020B0604020202020204" pitchFamily="34" charset="0"/>
              </a:rPr>
              <a:t>Feldspar rich source, increased sedimentation rate, possible phase of major tectonic activity (MBT), weakly developed paleosols</a:t>
            </a:r>
          </a:p>
          <a:p>
            <a:r>
              <a:rPr lang="en-IN" sz="1400" b="1" dirty="0">
                <a:solidFill>
                  <a:srgbClr val="C00000"/>
                </a:solidFill>
                <a:latin typeface="Arial" panose="020B0604020202020204" pitchFamily="34" charset="0"/>
                <a:cs typeface="Arial" panose="020B0604020202020204" pitchFamily="34" charset="0"/>
              </a:rPr>
              <a:t>Interval-I (12.1 Ma-11 Ma</a:t>
            </a:r>
            <a:r>
              <a:rPr lang="en-IN" sz="14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IN" sz="1400" dirty="0">
                <a:solidFill>
                  <a:srgbClr val="000000"/>
                </a:solidFill>
                <a:latin typeface="Arial" panose="020B0604020202020204" pitchFamily="34" charset="0"/>
                <a:ea typeface="Calibri" panose="020F0502020204030204" pitchFamily="34" charset="0"/>
                <a:cs typeface="Arial" panose="020B0604020202020204" pitchFamily="34" charset="0"/>
              </a:rPr>
              <a:t>Strong weathering,</a:t>
            </a:r>
            <a:r>
              <a:rPr lang="en-IN" sz="14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IN" sz="1400" dirty="0">
                <a:solidFill>
                  <a:srgbClr val="000000"/>
                </a:solidFill>
                <a:latin typeface="Arial" panose="020B0604020202020204" pitchFamily="34" charset="0"/>
                <a:ea typeface="Calibri" panose="020F0502020204030204" pitchFamily="34" charset="0"/>
                <a:cs typeface="Arial" panose="020B0604020202020204" pitchFamily="34" charset="0"/>
              </a:rPr>
              <a:t>Humid/</a:t>
            </a:r>
            <a:r>
              <a:rPr lang="en-IN" sz="1400" dirty="0">
                <a:latin typeface="Arial" panose="020B0604020202020204" pitchFamily="34" charset="0"/>
                <a:cs typeface="Arial" panose="020B0604020202020204" pitchFamily="34" charset="0"/>
              </a:rPr>
              <a:t>strengthening of the SW monsoon, No major tectonic activity, Well-developed paleosols</a:t>
            </a:r>
            <a:endParaRPr lang="en-IN" sz="1400" b="1" dirty="0">
              <a:latin typeface="Arial" panose="020B0604020202020204" pitchFamily="34" charset="0"/>
              <a:cs typeface="Arial" panose="020B0604020202020204" pitchFamily="34" charset="0"/>
            </a:endParaRPr>
          </a:p>
        </p:txBody>
      </p:sp>
      <p:cxnSp>
        <p:nvCxnSpPr>
          <p:cNvPr id="3" name="Straight Arrow Connector 2">
            <a:extLst>
              <a:ext uri="{FF2B5EF4-FFF2-40B4-BE49-F238E27FC236}">
                <a16:creationId xmlns:a16="http://schemas.microsoft.com/office/drawing/2014/main" id="{ED04AE2F-C1E8-98A3-058C-166E3840C349}"/>
              </a:ext>
            </a:extLst>
          </p:cNvPr>
          <p:cNvCxnSpPr>
            <a:cxnSpLocks/>
          </p:cNvCxnSpPr>
          <p:nvPr/>
        </p:nvCxnSpPr>
        <p:spPr>
          <a:xfrm>
            <a:off x="8443992" y="5434767"/>
            <a:ext cx="280164" cy="0"/>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97930DC-6D7F-CB14-593E-C318CAA03FA3}"/>
              </a:ext>
            </a:extLst>
          </p:cNvPr>
          <p:cNvCxnSpPr>
            <a:cxnSpLocks/>
          </p:cNvCxnSpPr>
          <p:nvPr/>
        </p:nvCxnSpPr>
        <p:spPr>
          <a:xfrm flipV="1">
            <a:off x="8554161" y="4110824"/>
            <a:ext cx="298011" cy="588397"/>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2671475-F11A-B756-6AC1-2B4395051F11}"/>
              </a:ext>
            </a:extLst>
          </p:cNvPr>
          <p:cNvCxnSpPr>
            <a:cxnSpLocks/>
          </p:cNvCxnSpPr>
          <p:nvPr/>
        </p:nvCxnSpPr>
        <p:spPr>
          <a:xfrm flipV="1">
            <a:off x="8554161" y="3180522"/>
            <a:ext cx="298011" cy="556591"/>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A0B88E1-F179-01E9-4B9B-DADD2B483F10}"/>
              </a:ext>
            </a:extLst>
          </p:cNvPr>
          <p:cNvCxnSpPr>
            <a:cxnSpLocks/>
          </p:cNvCxnSpPr>
          <p:nvPr/>
        </p:nvCxnSpPr>
        <p:spPr>
          <a:xfrm flipV="1">
            <a:off x="8554161" y="2504661"/>
            <a:ext cx="298011" cy="580129"/>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67CFB04-F552-1D64-4D3C-4E7B290C614D}"/>
              </a:ext>
            </a:extLst>
          </p:cNvPr>
          <p:cNvCxnSpPr>
            <a:cxnSpLocks/>
          </p:cNvCxnSpPr>
          <p:nvPr/>
        </p:nvCxnSpPr>
        <p:spPr>
          <a:xfrm flipV="1">
            <a:off x="8546210" y="1534601"/>
            <a:ext cx="298011" cy="492981"/>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50BBD30-A011-4272-EDF8-09462F3A3E5F}"/>
              </a:ext>
            </a:extLst>
          </p:cNvPr>
          <p:cNvCxnSpPr>
            <a:cxnSpLocks/>
          </p:cNvCxnSpPr>
          <p:nvPr/>
        </p:nvCxnSpPr>
        <p:spPr>
          <a:xfrm flipV="1">
            <a:off x="8554161" y="585571"/>
            <a:ext cx="298011" cy="377899"/>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735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F0C0F6-60C5-977A-52EB-B4DE5431F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72" y="482886"/>
            <a:ext cx="11830844" cy="4405768"/>
          </a:xfrm>
          <a:prstGeom prst="rect">
            <a:avLst/>
          </a:prstGeom>
        </p:spPr>
      </p:pic>
      <p:sp>
        <p:nvSpPr>
          <p:cNvPr id="5" name="TextBox 4">
            <a:extLst>
              <a:ext uri="{FF2B5EF4-FFF2-40B4-BE49-F238E27FC236}">
                <a16:creationId xmlns:a16="http://schemas.microsoft.com/office/drawing/2014/main" id="{A688CEF6-CB5B-7181-DEEA-5BF3B40845BB}"/>
              </a:ext>
            </a:extLst>
          </p:cNvPr>
          <p:cNvSpPr txBox="1"/>
          <p:nvPr/>
        </p:nvSpPr>
        <p:spPr>
          <a:xfrm>
            <a:off x="512379" y="4877350"/>
            <a:ext cx="3422623" cy="1384995"/>
          </a:xfrm>
          <a:prstGeom prst="rect">
            <a:avLst/>
          </a:prstGeom>
          <a:solidFill>
            <a:schemeClr val="bg1">
              <a:lumMod val="85000"/>
            </a:schemeClr>
          </a:solidFill>
        </p:spPr>
        <p:txBody>
          <a:bodyPr wrap="square">
            <a:spAutoFit/>
          </a:bodyPr>
          <a:lstStyle/>
          <a:p>
            <a:r>
              <a:rPr lang="en-IN" sz="1400" dirty="0">
                <a:solidFill>
                  <a:srgbClr val="C00000"/>
                </a:solidFill>
                <a:latin typeface="Arial" panose="020B0604020202020204" pitchFamily="34" charset="0"/>
                <a:cs typeface="Arial" panose="020B0604020202020204" pitchFamily="34" charset="0"/>
              </a:rPr>
              <a:t>Weathering and p</a:t>
            </a:r>
            <a:r>
              <a:rPr lang="en-IN" sz="1400" i="0" u="none" strike="noStrike" baseline="0" dirty="0">
                <a:solidFill>
                  <a:srgbClr val="C00000"/>
                </a:solidFill>
                <a:latin typeface="Arial" panose="020B0604020202020204" pitchFamily="34" charset="0"/>
                <a:cs typeface="Arial" panose="020B0604020202020204" pitchFamily="34" charset="0"/>
              </a:rPr>
              <a:t>aleopedogenesis in overbank sediments of the HFB from 12 to 5.4 Ma and </a:t>
            </a:r>
            <a:r>
              <a:rPr lang="en-IN" sz="1400" dirty="0">
                <a:solidFill>
                  <a:srgbClr val="C00000"/>
                </a:solidFill>
                <a:latin typeface="Arial" panose="020B0604020202020204" pitchFamily="34" charset="0"/>
                <a:cs typeface="Arial" panose="020B0604020202020204" pitchFamily="34" charset="0"/>
              </a:rPr>
              <a:t>their link to Himalayan Tectonics and G</a:t>
            </a:r>
            <a:r>
              <a:rPr lang="en-IN" sz="1400" i="0" u="none" strike="noStrike" baseline="0" dirty="0">
                <a:solidFill>
                  <a:srgbClr val="C00000"/>
                </a:solidFill>
                <a:latin typeface="Arial" panose="020B0604020202020204" pitchFamily="34" charset="0"/>
                <a:cs typeface="Arial" panose="020B0604020202020204" pitchFamily="34" charset="0"/>
              </a:rPr>
              <a:t>lobal climatic conditions</a:t>
            </a:r>
          </a:p>
          <a:p>
            <a:endParaRPr lang="en-IN" sz="1400" i="0" u="none" strike="noStrike" baseline="0" dirty="0">
              <a:solidFill>
                <a:srgbClr val="C00000"/>
              </a:solidFill>
              <a:latin typeface="Arial" panose="020B0604020202020204" pitchFamily="34" charset="0"/>
              <a:cs typeface="Arial" panose="020B0604020202020204" pitchFamily="34" charset="0"/>
            </a:endParaRPr>
          </a:p>
          <a:p>
            <a:endParaRPr lang="en-IN" sz="1400" b="1" dirty="0">
              <a:solidFill>
                <a:srgbClr val="C0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830F617-3B9E-39BA-3B92-C50C50E4946E}"/>
              </a:ext>
            </a:extLst>
          </p:cNvPr>
          <p:cNvSpPr txBox="1"/>
          <p:nvPr/>
        </p:nvSpPr>
        <p:spPr>
          <a:xfrm>
            <a:off x="4006921" y="4872279"/>
            <a:ext cx="3298006" cy="1400383"/>
          </a:xfrm>
          <a:prstGeom prst="rect">
            <a:avLst/>
          </a:prstGeom>
          <a:solidFill>
            <a:schemeClr val="accent2">
              <a:lumMod val="20000"/>
              <a:lumOff val="80000"/>
            </a:schemeClr>
          </a:solidFill>
        </p:spPr>
        <p:txBody>
          <a:bodyPr wrap="square">
            <a:spAutoFit/>
          </a:bodyPr>
          <a:lstStyle/>
          <a:p>
            <a:pPr algn="l"/>
            <a:r>
              <a:rPr lang="en-IN" sz="1100" b="1" i="0" u="none" strike="noStrike" baseline="0" dirty="0">
                <a:solidFill>
                  <a:srgbClr val="0070C0"/>
                </a:solidFill>
                <a:latin typeface="Arial" panose="020B0604020202020204" pitchFamily="34" charset="0"/>
                <a:cs typeface="Arial" panose="020B0604020202020204" pitchFamily="34" charset="0"/>
              </a:rPr>
              <a:t>Exhumation of the hinterland from 12 to 5.4 Ma (after Clift et al., 2008) and Major tectonic events of the Himalayas from 12 to 5.4 </a:t>
            </a:r>
            <a:r>
              <a:rPr lang="en-IN" sz="1100" b="1" dirty="0">
                <a:solidFill>
                  <a:srgbClr val="0070C0"/>
                </a:solidFill>
                <a:latin typeface="Arial" panose="020B0604020202020204" pitchFamily="34" charset="0"/>
                <a:cs typeface="Arial" panose="020B0604020202020204" pitchFamily="34" charset="0"/>
              </a:rPr>
              <a:t>Ma: (1) Onset of normal faulting S. Tibet, (2) Surface uplifting E Tibet, (3) Initial thrusting on MBT, (4) Increased deformation of IOC, (5) Reactivation of MCT </a:t>
            </a:r>
            <a:r>
              <a:rPr lang="en-IN" sz="800" b="0" i="0" u="none" strike="noStrike" baseline="0" dirty="0">
                <a:latin typeface="Arial" panose="020B0604020202020204" pitchFamily="34" charset="0"/>
                <a:cs typeface="Arial" panose="020B0604020202020204" pitchFamily="34" charset="0"/>
              </a:rPr>
              <a:t>(Compiled from Ding et al., 2017; Allen and Armstrong, 2012; Jain et al., 2000)</a:t>
            </a:r>
            <a:endParaRPr lang="en-IN" sz="8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0172D9C-A9B4-AC11-5E53-88520DE1AB94}"/>
              </a:ext>
            </a:extLst>
          </p:cNvPr>
          <p:cNvSpPr txBox="1"/>
          <p:nvPr/>
        </p:nvSpPr>
        <p:spPr>
          <a:xfrm>
            <a:off x="7387119" y="4866841"/>
            <a:ext cx="4613096" cy="1384995"/>
          </a:xfrm>
          <a:prstGeom prst="rect">
            <a:avLst/>
          </a:prstGeom>
          <a:solidFill>
            <a:schemeClr val="bg1">
              <a:lumMod val="85000"/>
            </a:schemeClr>
          </a:solidFill>
        </p:spPr>
        <p:txBody>
          <a:bodyPr wrap="square">
            <a:spAutoFit/>
          </a:bodyPr>
          <a:lstStyle/>
          <a:p>
            <a:pPr algn="l"/>
            <a:r>
              <a:rPr lang="en-IN" sz="1400" b="1" i="0" u="none" strike="noStrike" baseline="0" dirty="0">
                <a:latin typeface="Arial" panose="020B0604020202020204" pitchFamily="34" charset="0"/>
                <a:cs typeface="Arial" panose="020B0604020202020204" pitchFamily="34" charset="0"/>
              </a:rPr>
              <a:t>Global climatic record from 12 to 5.4 Ma: (h) Atmospheric CO</a:t>
            </a:r>
            <a:r>
              <a:rPr lang="en-IN" sz="1400" b="1" i="0" u="none" strike="noStrike" baseline="-25000" dirty="0">
                <a:latin typeface="Arial" panose="020B0604020202020204" pitchFamily="34" charset="0"/>
                <a:cs typeface="Arial" panose="020B0604020202020204" pitchFamily="34" charset="0"/>
              </a:rPr>
              <a:t>2</a:t>
            </a:r>
            <a:r>
              <a:rPr lang="en-IN" sz="1400" b="1" i="0" u="none" strike="noStrike" baseline="0" dirty="0">
                <a:latin typeface="Arial" panose="020B0604020202020204" pitchFamily="34" charset="0"/>
                <a:cs typeface="Arial" panose="020B0604020202020204" pitchFamily="34" charset="0"/>
              </a:rPr>
              <a:t> record, (</a:t>
            </a:r>
            <a:r>
              <a:rPr lang="en-IN" sz="1400" b="1" i="0" u="none" strike="noStrike" baseline="0" dirty="0" err="1">
                <a:latin typeface="Arial" panose="020B0604020202020204" pitchFamily="34" charset="0"/>
                <a:cs typeface="Arial" panose="020B0604020202020204" pitchFamily="34" charset="0"/>
              </a:rPr>
              <a:t>i</a:t>
            </a:r>
            <a:r>
              <a:rPr lang="en-IN" sz="1400" b="1" i="0" u="none" strike="noStrike" baseline="0" dirty="0">
                <a:latin typeface="Arial" panose="020B0604020202020204" pitchFamily="34" charset="0"/>
                <a:cs typeface="Arial" panose="020B0604020202020204" pitchFamily="34" charset="0"/>
              </a:rPr>
              <a:t>) Global mean surface temperatures, (j) Sea level fluctuations, (k &amp; l) Variation of δ</a:t>
            </a:r>
            <a:r>
              <a:rPr lang="en-IN" sz="1400" b="1" i="0" u="none" strike="noStrike" baseline="30000" dirty="0">
                <a:latin typeface="Arial" panose="020B0604020202020204" pitchFamily="34" charset="0"/>
                <a:cs typeface="Arial" panose="020B0604020202020204" pitchFamily="34" charset="0"/>
              </a:rPr>
              <a:t>13</a:t>
            </a:r>
            <a:r>
              <a:rPr lang="en-IN" sz="1400" b="1" i="0" u="none" strike="noStrike" dirty="0">
                <a:latin typeface="Arial" panose="020B0604020202020204" pitchFamily="34" charset="0"/>
                <a:cs typeface="Arial" panose="020B0604020202020204" pitchFamily="34" charset="0"/>
              </a:rPr>
              <a:t>C </a:t>
            </a:r>
            <a:r>
              <a:rPr lang="en-IN" sz="1400" b="1" i="0" u="none" strike="noStrike" baseline="0" dirty="0">
                <a:latin typeface="Arial" panose="020B0604020202020204" pitchFamily="34" charset="0"/>
                <a:cs typeface="Arial" panose="020B0604020202020204" pitchFamily="34" charset="0"/>
              </a:rPr>
              <a:t>‰ and δ</a:t>
            </a:r>
            <a:r>
              <a:rPr lang="en-IN" sz="1400" b="1" i="0" u="none" strike="noStrike" baseline="30000" dirty="0">
                <a:latin typeface="Arial" panose="020B0604020202020204" pitchFamily="34" charset="0"/>
                <a:cs typeface="Arial" panose="020B0604020202020204" pitchFamily="34" charset="0"/>
              </a:rPr>
              <a:t>18</a:t>
            </a:r>
            <a:r>
              <a:rPr lang="en-IN" sz="1400" b="1" i="0" u="none" strike="noStrike" baseline="0" dirty="0">
                <a:latin typeface="Arial" panose="020B0604020202020204" pitchFamily="34" charset="0"/>
                <a:cs typeface="Arial" panose="020B0604020202020204" pitchFamily="34" charset="0"/>
              </a:rPr>
              <a:t>O ‰ isotope values in benthic foraminifera</a:t>
            </a:r>
            <a:r>
              <a:rPr lang="en-IN" sz="1400" i="0" u="none" strike="noStrike" baseline="0" dirty="0">
                <a:latin typeface="Arial" panose="020B0604020202020204" pitchFamily="34" charset="0"/>
                <a:cs typeface="Arial" panose="020B0604020202020204" pitchFamily="34" charset="0"/>
              </a:rPr>
              <a:t> </a:t>
            </a:r>
            <a:r>
              <a:rPr lang="en-IN" sz="1200" dirty="0">
                <a:latin typeface="Arial" panose="020B0604020202020204" pitchFamily="34" charset="0"/>
                <a:cs typeface="Arial" panose="020B0604020202020204" pitchFamily="34" charset="0"/>
              </a:rPr>
              <a:t>(after </a:t>
            </a:r>
            <a:r>
              <a:rPr lang="en-IN" sz="1200" dirty="0" err="1">
                <a:latin typeface="Arial" panose="020B0604020202020204" pitchFamily="34" charset="0"/>
                <a:cs typeface="Arial" panose="020B0604020202020204" pitchFamily="34" charset="0"/>
              </a:rPr>
              <a:t>Hönisch</a:t>
            </a:r>
            <a:r>
              <a:rPr lang="en-IN" sz="1200" dirty="0">
                <a:latin typeface="Arial" panose="020B0604020202020204" pitchFamily="34" charset="0"/>
                <a:cs typeface="Arial" panose="020B0604020202020204" pitchFamily="34" charset="0"/>
              </a:rPr>
              <a:t> et al., 2023; Westerhold et al., 2020; Miller et al., 2020) </a:t>
            </a:r>
            <a:endParaRPr lang="en-IN" sz="1200" dirty="0"/>
          </a:p>
        </p:txBody>
      </p:sp>
    </p:spTree>
    <p:extLst>
      <p:ext uri="{BB962C8B-B14F-4D97-AF65-F5344CB8AC3E}">
        <p14:creationId xmlns:p14="http://schemas.microsoft.com/office/powerpoint/2010/main" val="338092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49309F-7FC7-8AE8-863E-60E45F8EDDF4}"/>
              </a:ext>
            </a:extLst>
          </p:cNvPr>
          <p:cNvSpPr/>
          <p:nvPr/>
        </p:nvSpPr>
        <p:spPr>
          <a:xfrm>
            <a:off x="-130629" y="112055"/>
            <a:ext cx="2621021" cy="461665"/>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0"/>
              </a:spcBef>
            </a:pPr>
            <a:r>
              <a:rPr lang="en-IN" altLang="en-US" sz="2400" b="1" dirty="0">
                <a:latin typeface="Arial" panose="020B0604020202020204" pitchFamily="34" charset="0"/>
                <a:cs typeface="Arial" panose="020B0604020202020204" pitchFamily="34" charset="0"/>
                <a:sym typeface="Wingdings" panose="05000000000000000000" pitchFamily="2" charset="2"/>
              </a:rPr>
              <a:t>Conclusions</a:t>
            </a:r>
          </a:p>
        </p:txBody>
      </p:sp>
      <p:sp>
        <p:nvSpPr>
          <p:cNvPr id="6" name="TextBox 5">
            <a:extLst>
              <a:ext uri="{FF2B5EF4-FFF2-40B4-BE49-F238E27FC236}">
                <a16:creationId xmlns:a16="http://schemas.microsoft.com/office/drawing/2014/main" id="{4ED8FCBB-E803-9D1C-9AED-4C0B6106B843}"/>
              </a:ext>
            </a:extLst>
          </p:cNvPr>
          <p:cNvSpPr txBox="1"/>
          <p:nvPr/>
        </p:nvSpPr>
        <p:spPr>
          <a:xfrm>
            <a:off x="195942" y="523220"/>
            <a:ext cx="11800116" cy="6186309"/>
          </a:xfrm>
          <a:prstGeom prst="rect">
            <a:avLst/>
          </a:prstGeom>
          <a:solidFill>
            <a:schemeClr val="bg1">
              <a:lumMod val="95000"/>
            </a:schemeClr>
          </a:solidFill>
        </p:spPr>
        <p:txBody>
          <a:bodyPr wrap="square">
            <a:spAutoFit/>
          </a:bodyPr>
          <a:lstStyle/>
          <a:p>
            <a:pPr algn="l"/>
            <a:r>
              <a:rPr lang="en-IN" sz="1800" b="0" i="0" u="none" strike="noStrike" baseline="0" dirty="0">
                <a:latin typeface="TimesNewRomanPSMT"/>
              </a:rPr>
              <a:t>The high-resolution paleopedology of the overbank sediments in the Siwaliks (HFB) provides an assessment of weathering and paleopedogenesis during 12-5.4 Ma and their linkage to late Miocene uplift and climatic changes. </a:t>
            </a:r>
          </a:p>
          <a:p>
            <a:pPr algn="l"/>
            <a:endParaRPr lang="en-IN" dirty="0">
              <a:latin typeface="TimesNewRomanPSMT"/>
            </a:endParaRPr>
          </a:p>
          <a:p>
            <a:pPr algn="l"/>
            <a:r>
              <a:rPr lang="en-IN" sz="1800" b="0" i="0" u="none" strike="noStrike" baseline="0" dirty="0">
                <a:latin typeface="TimesNewRomanPSMT"/>
              </a:rPr>
              <a:t>The fieldwork,</a:t>
            </a:r>
            <a:r>
              <a:rPr lang="en-IN" sz="1600" b="0" i="0" u="none" strike="noStrike" baseline="0" dirty="0">
                <a:latin typeface="Calibri" panose="020F0502020204030204" pitchFamily="34" charset="0"/>
              </a:rPr>
              <a:t> </a:t>
            </a:r>
            <a:r>
              <a:rPr lang="en-IN" sz="1800" b="0" i="0" u="none" strike="noStrike" baseline="0" dirty="0">
                <a:latin typeface="TimesNewRomanPSMT"/>
              </a:rPr>
              <a:t>micromorphology, clay mineralogy, and chemical weathering indices confirmed the development of incipient to strongly developed paleopedofeatures corresponding to Entisols, Inceptisols, Vertisols, and Alfisols at different stratigraphic levels of the LS and MS subgroups. </a:t>
            </a:r>
          </a:p>
          <a:p>
            <a:pPr algn="l"/>
            <a:endParaRPr lang="en-IN" dirty="0">
              <a:latin typeface="TimesNewRomanPSMT"/>
            </a:endParaRPr>
          </a:p>
          <a:p>
            <a:pPr algn="l"/>
            <a:r>
              <a:rPr lang="en-IN" sz="1800" b="0" i="0" u="none" strike="noStrike" baseline="0" dirty="0">
                <a:latin typeface="TimesNewRomanPSMT"/>
              </a:rPr>
              <a:t>The pedofacies analysis shows the LS subgroup is characterised by the dominance of Type-A pedofacies with well-developed Bt-horizons in contrast to weakly and moderately </a:t>
            </a:r>
            <a:r>
              <a:rPr lang="en-IN" sz="1600" b="0" i="0" u="none" strike="noStrike" baseline="0" dirty="0">
                <a:latin typeface="Calibri" panose="020F0502020204030204" pitchFamily="34" charset="0"/>
              </a:rPr>
              <a:t> </a:t>
            </a:r>
            <a:r>
              <a:rPr lang="en-IN" sz="1800" b="0" i="0" u="none" strike="noStrike" baseline="0" dirty="0">
                <a:latin typeface="TimesNewRomanPSMT"/>
              </a:rPr>
              <a:t>developed paleosols (Type-B and Type-C pedofacies) in the MS subgroup.</a:t>
            </a:r>
          </a:p>
          <a:p>
            <a:pPr algn="l"/>
            <a:endParaRPr lang="en-IN" sz="1800" b="0" i="0" u="none" strike="noStrike" baseline="0" dirty="0">
              <a:latin typeface="TimesNewRomanPSMT"/>
            </a:endParaRPr>
          </a:p>
          <a:p>
            <a:pPr algn="l"/>
            <a:r>
              <a:rPr lang="en-IN" sz="1800" b="0" i="0" u="none" strike="noStrike" baseline="0" dirty="0">
                <a:latin typeface="TimesNewRomanPSMT"/>
              </a:rPr>
              <a:t>The six major paleopedogenic events (I to VI) identified during 12 Ma to 5.4 Ma are linked to a varied pace of sedimentation, a change of provenance, tectonic activity along major thrust sheets, and climatic changes. </a:t>
            </a:r>
          </a:p>
          <a:p>
            <a:pPr algn="l"/>
            <a:endParaRPr lang="en-IN" dirty="0">
              <a:latin typeface="TimesNewRomanPSMT"/>
            </a:endParaRPr>
          </a:p>
          <a:p>
            <a:pPr algn="l"/>
            <a:r>
              <a:rPr lang="en-IN" sz="1800" b="0" i="0" u="none" strike="noStrike" baseline="0" dirty="0">
                <a:latin typeface="TimesNewRomanPSMT"/>
              </a:rPr>
              <a:t>The weathering and paleopedogenesis in the </a:t>
            </a:r>
            <a:r>
              <a:rPr lang="en-IN" sz="1600" b="0" i="0" u="none" strike="noStrike" baseline="0" dirty="0">
                <a:latin typeface="Calibri" panose="020F0502020204030204" pitchFamily="34" charset="0"/>
              </a:rPr>
              <a:t> </a:t>
            </a:r>
            <a:r>
              <a:rPr lang="en-IN" sz="1800" b="0" i="0" u="none" strike="noStrike" baseline="0" dirty="0">
                <a:latin typeface="TimesNewRomanPSMT"/>
              </a:rPr>
              <a:t>overbank sediments of the LS and MS subgroups show a close correspondence with the late Miocene uplift and exhumation of the Himalayas and its feedback to global climatic conditions. </a:t>
            </a:r>
          </a:p>
          <a:p>
            <a:pPr algn="l"/>
            <a:endParaRPr lang="en-IN" sz="1800" b="0" i="0" u="none" strike="noStrike" baseline="0" dirty="0">
              <a:latin typeface="TimesNewRomanPSMT"/>
            </a:endParaRPr>
          </a:p>
          <a:p>
            <a:pPr algn="l"/>
            <a:r>
              <a:rPr lang="en-IN" sz="1800" b="0" i="0" u="none" strike="noStrike" baseline="0" dirty="0">
                <a:latin typeface="TimesNewRomanPSMT"/>
              </a:rPr>
              <a:t>For example, the increased intensity of weathering and pedogenesis during 12–11 Ma and 10.6–6.0 Ma show a strong correlation with the lowering of pCO</a:t>
            </a:r>
            <a:r>
              <a:rPr lang="en-IN" sz="1050" b="0" i="0" u="none" strike="noStrike" baseline="0" dirty="0">
                <a:latin typeface="TimesNewRomanPSMT"/>
              </a:rPr>
              <a:t>2</a:t>
            </a:r>
            <a:r>
              <a:rPr lang="en-IN" sz="1800" b="0" i="0" u="none" strike="noStrike" baseline="0" dirty="0">
                <a:latin typeface="TimesNewRomanPSMT"/>
              </a:rPr>
              <a:t>, GMST, and sea level, which suggests late Miocene uplift, exhumation, and weathering in overbank sediments of the HFB played an important role in global climatic conditions. </a:t>
            </a:r>
          </a:p>
          <a:p>
            <a:pPr algn="l"/>
            <a:endParaRPr lang="en-IN" dirty="0">
              <a:latin typeface="TimesNewRomanPSMT"/>
            </a:endParaRPr>
          </a:p>
          <a:p>
            <a:pPr algn="l"/>
            <a:r>
              <a:rPr lang="en-IN" sz="1800" b="0" i="0" u="none" strike="noStrike" baseline="0" dirty="0">
                <a:latin typeface="TimesNewRomanPSMT"/>
              </a:rPr>
              <a:t>On the other hand, short intervals at 11–10.6 Ma and 6–5.4 Ma with no significant weathering or pedogenesis correspond to a rise in pCO2, GMST, and sea level at the global level.</a:t>
            </a:r>
            <a:endParaRPr lang="en-IN" dirty="0"/>
          </a:p>
        </p:txBody>
      </p:sp>
    </p:spTree>
    <p:extLst>
      <p:ext uri="{BB962C8B-B14F-4D97-AF65-F5344CB8AC3E}">
        <p14:creationId xmlns:p14="http://schemas.microsoft.com/office/powerpoint/2010/main" val="2798965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C73486D-9449-52CD-3082-2CAD5D886ADD}"/>
              </a:ext>
            </a:extLst>
          </p:cNvPr>
          <p:cNvSpPr txBox="1"/>
          <p:nvPr/>
        </p:nvSpPr>
        <p:spPr>
          <a:xfrm>
            <a:off x="2757714" y="2767280"/>
            <a:ext cx="6096000" cy="1323439"/>
          </a:xfrm>
          <a:prstGeom prst="rect">
            <a:avLst/>
          </a:prstGeom>
          <a:noFill/>
        </p:spPr>
        <p:txBody>
          <a:bodyPr wrap="square">
            <a:spAutoFit/>
          </a:bodyPr>
          <a:lstStyle/>
          <a:p>
            <a:pPr algn="ctr">
              <a:defRPr/>
            </a:pPr>
            <a:r>
              <a:rPr lang="en-US" sz="8000" dirty="0">
                <a:ln w="0"/>
              </a:rPr>
              <a:t>Thank You</a:t>
            </a:r>
          </a:p>
        </p:txBody>
      </p:sp>
    </p:spTree>
    <p:extLst>
      <p:ext uri="{BB962C8B-B14F-4D97-AF65-F5344CB8AC3E}">
        <p14:creationId xmlns:p14="http://schemas.microsoft.com/office/powerpoint/2010/main" val="4253604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TotalTime>
  <Words>1392</Words>
  <Application>Microsoft Office PowerPoint</Application>
  <PresentationFormat>Widescreen</PresentationFormat>
  <Paragraphs>146</Paragraphs>
  <Slides>9</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ArialUnicodeMS</vt:lpstr>
      <vt:lpstr>Calibri</vt:lpstr>
      <vt:lpstr>Calibri Light</vt:lpstr>
      <vt:lpstr>Open Sans</vt:lpstr>
      <vt:lpstr>Times New Roman</vt:lpstr>
      <vt:lpstr>TimesNewRomanPSMT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Pankaj Srivastava</dc:creator>
  <cp:lastModifiedBy>Pankaj Srivastava</cp:lastModifiedBy>
  <cp:revision>8</cp:revision>
  <dcterms:created xsi:type="dcterms:W3CDTF">2024-09-15T00:20:33Z</dcterms:created>
  <dcterms:modified xsi:type="dcterms:W3CDTF">2024-09-22T19:07:38Z</dcterms:modified>
</cp:coreProperties>
</file>