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74" r:id="rId2"/>
  </p:sldMasterIdLst>
  <p:notesMasterIdLst>
    <p:notesMasterId r:id="rId22"/>
  </p:notesMasterIdLst>
  <p:sldIdLst>
    <p:sldId id="256" r:id="rId3"/>
    <p:sldId id="257" r:id="rId4"/>
    <p:sldId id="258" r:id="rId5"/>
    <p:sldId id="303" r:id="rId6"/>
    <p:sldId id="259" r:id="rId7"/>
    <p:sldId id="328" r:id="rId8"/>
    <p:sldId id="325" r:id="rId9"/>
    <p:sldId id="263" r:id="rId10"/>
    <p:sldId id="272" r:id="rId11"/>
    <p:sldId id="275" r:id="rId12"/>
    <p:sldId id="281" r:id="rId13"/>
    <p:sldId id="290" r:id="rId14"/>
    <p:sldId id="292" r:id="rId15"/>
    <p:sldId id="264" r:id="rId16"/>
    <p:sldId id="326" r:id="rId17"/>
    <p:sldId id="327" r:id="rId18"/>
    <p:sldId id="319" r:id="rId19"/>
    <p:sldId id="274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95C9"/>
    <a:srgbClr val="907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3"/>
    <p:restoredTop sz="83401"/>
  </p:normalViewPr>
  <p:slideViewPr>
    <p:cSldViewPr snapToGrid="0">
      <p:cViewPr varScale="1">
        <p:scale>
          <a:sx n="106" d="100"/>
          <a:sy n="106" d="100"/>
        </p:scale>
        <p:origin x="17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18:16.4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18:18.55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18:27.4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EB2A7-165F-8D4B-BD49-BB562ED410B4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AB772-E170-DA45-B080-C666D7DD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15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AB772-E170-DA45-B080-C666D7DDC9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22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21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3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lowest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31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7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39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40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These three graphs show the overall sinuosity patterns at 100 </a:t>
            </a:r>
            <a:r>
              <a:rPr lang="en-US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kys</a:t>
            </a:r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Channels evolved to be a straight channel have a very high vertical erodibility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Meandering river channels maintained a certain ratio of vertical to lateral erodibility. As you can see from this graph, most of them are meandering.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 order to form a braided river channel, it is dependent on the simulated channel type.</a:t>
            </a:r>
          </a:p>
          <a:p>
            <a:pPr algn="l"/>
            <a:r>
              <a:rPr lang="en-US" sz="1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what type of rock might have high lateral erodibility but low vertical – slaking rocks commonly show this property</a:t>
            </a:r>
            <a:endParaRPr lang="en-US" sz="28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br>
              <a:rPr lang="en-US" sz="2800" dirty="0"/>
            </a:b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74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68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5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AB772-E170-DA45-B080-C666D7DDC9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2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14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91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2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48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AB772-E170-DA45-B080-C666D7DDC9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29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AB772-E170-DA45-B080-C666D7DDC9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29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06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98AD1-A2B7-9743-9F5D-27C589D6A8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0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42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4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260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81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36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5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29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788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55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6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11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46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000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8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71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72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1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2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1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86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4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6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3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5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customXml" Target="../ink/ink3.xml"/><Relationship Id="rId4" Type="http://schemas.openxmlformats.org/officeDocument/2006/relationships/image" Target="../media/image36.png"/><Relationship Id="rId9" Type="http://schemas.openxmlformats.org/officeDocument/2006/relationships/customXml" Target="../ink/ink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2" name="Rectangle 1091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Rectangle 1093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6" name="Rectangle 1095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8" name="Rectangle 1097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A red letter with a white background&#10;&#10;Description automatically generated">
            <a:extLst>
              <a:ext uri="{FF2B5EF4-FFF2-40B4-BE49-F238E27FC236}">
                <a16:creationId xmlns:a16="http://schemas.microsoft.com/office/drawing/2014/main" id="{2EEE4A53-028F-5C90-33DA-A5A39F187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02" y="3581447"/>
            <a:ext cx="3033385" cy="2024783"/>
          </a:xfrm>
          <a:prstGeom prst="rect">
            <a:avLst/>
          </a:prstGeom>
        </p:spPr>
      </p:pic>
      <p:sp>
        <p:nvSpPr>
          <p:cNvPr id="1100" name="Rectangle 1099">
            <a:extLst>
              <a:ext uri="{FF2B5EF4-FFF2-40B4-BE49-F238E27FC236}">
                <a16:creationId xmlns:a16="http://schemas.microsoft.com/office/drawing/2014/main" id="{CC1AF28A-413E-4A81-B68A-21C8E0517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311" y="2785013"/>
            <a:ext cx="3702878" cy="360273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Rectangle 1101">
            <a:extLst>
              <a:ext uri="{FF2B5EF4-FFF2-40B4-BE49-F238E27FC236}">
                <a16:creationId xmlns:a16="http://schemas.microsoft.com/office/drawing/2014/main" id="{49DE79D9-EEF7-4109-BAAD-44A268AAC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275" y="2786877"/>
            <a:ext cx="3702878" cy="360273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2EAD6-F587-A726-D58E-0CE7D8430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566" y="3667080"/>
            <a:ext cx="3033385" cy="1857246"/>
          </a:xfrm>
          <a:prstGeom prst="rect">
            <a:avLst/>
          </a:prstGeom>
        </p:spPr>
      </p:pic>
      <p:sp>
        <p:nvSpPr>
          <p:cNvPr id="1104" name="Rectangle 1103">
            <a:extLst>
              <a:ext uri="{FF2B5EF4-FFF2-40B4-BE49-F238E27FC236}">
                <a16:creationId xmlns:a16="http://schemas.microsoft.com/office/drawing/2014/main" id="{E7D451ED-6B74-4886-B9C0-59FDD8698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6239" y="2790605"/>
            <a:ext cx="3702878" cy="360273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F2E8053-E63D-E91D-BD8F-6D94EDB52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7530" y="3992754"/>
            <a:ext cx="3033385" cy="121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2C89BA-A4CF-AD19-8DF9-F2CD207601E0}"/>
              </a:ext>
            </a:extLst>
          </p:cNvPr>
          <p:cNvSpPr txBox="1"/>
          <p:nvPr/>
        </p:nvSpPr>
        <p:spPr>
          <a:xfrm>
            <a:off x="442855" y="649157"/>
            <a:ext cx="11292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Lithology Erodibility and Channel Cross-Sectional Geometry Control the Evolution of Meandering Bedrock Rivers in Uplifted </a:t>
            </a:r>
            <a:r>
              <a:rPr lang="en-US" sz="3200" dirty="0" err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Oregons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E2BC5D-D417-F31D-EC05-80E674E87F0F}"/>
              </a:ext>
            </a:extLst>
          </p:cNvPr>
          <p:cNvSpPr txBox="1"/>
          <p:nvPr/>
        </p:nvSpPr>
        <p:spPr>
          <a:xfrm>
            <a:off x="442855" y="2273190"/>
            <a:ext cx="1081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Authors: Zhilin Shi (Presenter), Dr. Sarah </a:t>
            </a:r>
            <a:r>
              <a:rPr lang="en-US" sz="2400" dirty="0" err="1">
                <a:solidFill>
                  <a:schemeClr val="accent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Schanz</a:t>
            </a:r>
            <a:r>
              <a:rPr lang="en-US" sz="2400" dirty="0">
                <a:solidFill>
                  <a:schemeClr val="accent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, and Dr. Brian </a:t>
            </a:r>
            <a:r>
              <a:rPr lang="en-US" sz="2400" dirty="0" err="1">
                <a:solidFill>
                  <a:schemeClr val="accent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Yanites</a:t>
            </a:r>
            <a:endParaRPr lang="en-US" sz="2400" dirty="0">
              <a:solidFill>
                <a:schemeClr val="accent1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82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462AB3A-0E5F-F7DF-D06B-EA8EBE2E4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44" y="740465"/>
            <a:ext cx="10229152" cy="6117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D8133C-3CBC-93ED-6A30-AAE164BBCBC3}"/>
              </a:ext>
            </a:extLst>
          </p:cNvPr>
          <p:cNvSpPr txBox="1"/>
          <p:nvPr/>
        </p:nvSpPr>
        <p:spPr>
          <a:xfrm>
            <a:off x="8873648" y="1433520"/>
            <a:ext cx="67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2.68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C60D5-8B98-48C8-4780-D99B31FF55F1}"/>
              </a:ext>
            </a:extLst>
          </p:cNvPr>
          <p:cNvSpPr txBox="1"/>
          <p:nvPr/>
        </p:nvSpPr>
        <p:spPr>
          <a:xfrm>
            <a:off x="8970844" y="3548403"/>
            <a:ext cx="76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1.99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A49CD-F6EA-07B5-317D-001662F58E23}"/>
              </a:ext>
            </a:extLst>
          </p:cNvPr>
          <p:cNvSpPr txBox="1"/>
          <p:nvPr/>
        </p:nvSpPr>
        <p:spPr>
          <a:xfrm>
            <a:off x="8952492" y="5340971"/>
            <a:ext cx="677333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1.52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9C5F2B-5D6A-3632-F57A-E8C0AE58C7E4}"/>
              </a:ext>
            </a:extLst>
          </p:cNvPr>
          <p:cNvSpPr/>
          <p:nvPr/>
        </p:nvSpPr>
        <p:spPr>
          <a:xfrm>
            <a:off x="9355668" y="5663286"/>
            <a:ext cx="101599" cy="27365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87893-FEAA-D5EB-36F3-3780BF13D6BB}"/>
              </a:ext>
            </a:extLst>
          </p:cNvPr>
          <p:cNvSpPr/>
          <p:nvPr/>
        </p:nvSpPr>
        <p:spPr>
          <a:xfrm>
            <a:off x="9528226" y="1618186"/>
            <a:ext cx="101599" cy="4359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10272-F7C3-1200-3626-F8DF37FA8E71}"/>
              </a:ext>
            </a:extLst>
          </p:cNvPr>
          <p:cNvSpPr txBox="1"/>
          <p:nvPr/>
        </p:nvSpPr>
        <p:spPr>
          <a:xfrm>
            <a:off x="6096000" y="1997991"/>
            <a:ext cx="192439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  <a:cs typeface="Times New Roman"/>
              </a:rPr>
              <a:t>kl = 0.1, 0.05 (high lateral erodibility</a:t>
            </a:r>
            <a:r>
              <a:rPr lang="en-US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470531-49CF-078B-F039-52B5FD7CFA70}"/>
              </a:ext>
            </a:extLst>
          </p:cNvPr>
          <p:cNvSpPr txBox="1"/>
          <p:nvPr/>
        </p:nvSpPr>
        <p:spPr>
          <a:xfrm>
            <a:off x="5906509" y="5088657"/>
            <a:ext cx="28024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  <a:cs typeface="Times New Roman"/>
              </a:rPr>
              <a:t>kl = 0.01, </a:t>
            </a:r>
            <a:r>
              <a:rPr lang="en-US" altLang="zh-CN" dirty="0">
                <a:latin typeface="Comic Sans MS" panose="030F0902030302020204" pitchFamily="66" charset="0"/>
                <a:ea typeface="等线"/>
                <a:cs typeface="Times New Roman"/>
              </a:rPr>
              <a:t>0.005, 0.001</a:t>
            </a:r>
          </a:p>
          <a:p>
            <a:pPr algn="ctr"/>
            <a:r>
              <a:rPr lang="en-US" dirty="0">
                <a:latin typeface="Comic Sans MS" panose="030F0902030302020204" pitchFamily="66" charset="0"/>
                <a:cs typeface="Times New Roman"/>
              </a:rPr>
              <a:t>(low lateral erodibility)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AB1574-EC08-22C5-DB4F-6BBA441A7BC2}"/>
              </a:ext>
            </a:extLst>
          </p:cNvPr>
          <p:cNvSpPr txBox="1"/>
          <p:nvPr/>
        </p:nvSpPr>
        <p:spPr>
          <a:xfrm>
            <a:off x="197636" y="678940"/>
            <a:ext cx="1163497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latin typeface="Comic Sans MS" panose="030F0902030302020204" pitchFamily="66" charset="0"/>
                <a:cs typeface="Times New Roman"/>
              </a:rPr>
              <a:t>When </a:t>
            </a:r>
            <a:r>
              <a:rPr lang="en-US" sz="2000" b="1" dirty="0" err="1">
                <a:latin typeface="Comic Sans MS" panose="030F0902030302020204" pitchFamily="66" charset="0"/>
                <a:cs typeface="Times New Roman"/>
              </a:rPr>
              <a:t>kf</a:t>
            </a:r>
            <a:r>
              <a:rPr lang="en-US" sz="2000" b="1" dirty="0">
                <a:latin typeface="Comic Sans MS" panose="030F0902030302020204" pitchFamily="66" charset="0"/>
                <a:cs typeface="Times New Roman"/>
              </a:rPr>
              <a:t> is set to -0.000001 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low vertical erodibility</a:t>
            </a:r>
            <a:r>
              <a:rPr lang="en-US" sz="2000" b="1" dirty="0">
                <a:latin typeface="Comic Sans MS" panose="030F0902030302020204" pitchFamily="66" charset="0"/>
                <a:cs typeface="Times New Roman"/>
              </a:rPr>
              <a:t>), high lateral erodibility channels get very sinuous: 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46EC20-FB83-991E-7117-A6DAC116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36" y="89418"/>
            <a:ext cx="6036016" cy="70788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Variable 1: Lateral Erodibility (kl)</a:t>
            </a:r>
          </a:p>
        </p:txBody>
      </p:sp>
      <p:pic>
        <p:nvPicPr>
          <p:cNvPr id="16" name="Picture 15" descr="A number of numbers in a row&#10;&#10;Description automatically generated with medium confidence">
            <a:extLst>
              <a:ext uri="{FF2B5EF4-FFF2-40B4-BE49-F238E27FC236}">
                <a16:creationId xmlns:a16="http://schemas.microsoft.com/office/drawing/2014/main" id="{58C29E9A-A62B-CDC9-9D43-BB1AFAC47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2167" y="3282734"/>
            <a:ext cx="1431637" cy="12700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00B7A6-4BAF-5883-3102-15B1F26777C2}"/>
              </a:ext>
            </a:extLst>
          </p:cNvPr>
          <p:cNvSpPr txBox="1"/>
          <p:nvPr/>
        </p:nvSpPr>
        <p:spPr>
          <a:xfrm>
            <a:off x="9851013" y="2913402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(Lateral Erodibility)</a:t>
            </a:r>
          </a:p>
        </p:txBody>
      </p:sp>
      <p:pic>
        <p:nvPicPr>
          <p:cNvPr id="11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FF615E22-FC1E-0BF7-97B6-52AFEF5B0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382" y="1562952"/>
            <a:ext cx="3229977" cy="235478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1C32D3B-B435-006A-983E-FC04533EFA25}"/>
              </a:ext>
            </a:extLst>
          </p:cNvPr>
          <p:cNvSpPr/>
          <p:nvPr/>
        </p:nvSpPr>
        <p:spPr>
          <a:xfrm>
            <a:off x="3302922" y="3127563"/>
            <a:ext cx="160713" cy="155171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92B876-9780-86EF-4C58-B9D47AE7444E}"/>
              </a:ext>
            </a:extLst>
          </p:cNvPr>
          <p:cNvSpPr/>
          <p:nvPr/>
        </p:nvSpPr>
        <p:spPr>
          <a:xfrm>
            <a:off x="4810752" y="3127563"/>
            <a:ext cx="160713" cy="155171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017DD6-F011-973D-F2C7-257874A77D39}"/>
              </a:ext>
            </a:extLst>
          </p:cNvPr>
          <p:cNvSpPr/>
          <p:nvPr/>
        </p:nvSpPr>
        <p:spPr>
          <a:xfrm>
            <a:off x="3661994" y="3127563"/>
            <a:ext cx="160713" cy="155171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C121B20-FDB4-6738-5D25-4A171387F489}"/>
              </a:ext>
            </a:extLst>
          </p:cNvPr>
          <p:cNvSpPr/>
          <p:nvPr/>
        </p:nvSpPr>
        <p:spPr>
          <a:xfrm>
            <a:off x="4053779" y="3127563"/>
            <a:ext cx="160713" cy="155171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3E203E-97F2-B7F6-FF93-0A9B566A9A07}"/>
              </a:ext>
            </a:extLst>
          </p:cNvPr>
          <p:cNvSpPr/>
          <p:nvPr/>
        </p:nvSpPr>
        <p:spPr>
          <a:xfrm>
            <a:off x="4435841" y="3127563"/>
            <a:ext cx="160713" cy="155171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2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95612E-CC2E-08BE-DB4E-A081A4AD99AA}"/>
              </a:ext>
            </a:extLst>
          </p:cNvPr>
          <p:cNvSpPr txBox="1"/>
          <p:nvPr/>
        </p:nvSpPr>
        <p:spPr>
          <a:xfrm>
            <a:off x="321019" y="583664"/>
            <a:ext cx="1154996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  <a:cs typeface="Times New Roman"/>
              </a:rPr>
              <a:t>BUT: when </a:t>
            </a:r>
            <a:r>
              <a:rPr lang="en-US" sz="2400" b="1" dirty="0" err="1">
                <a:latin typeface="Comic Sans MS" panose="030F0902030302020204" pitchFamily="66" charset="0"/>
                <a:cs typeface="Times New Roman"/>
              </a:rPr>
              <a:t>kf</a:t>
            </a:r>
            <a:r>
              <a:rPr lang="en-US" sz="2400" b="1" dirty="0">
                <a:latin typeface="Comic Sans MS" panose="030F0902030302020204" pitchFamily="66" charset="0"/>
                <a:cs typeface="Times New Roman"/>
              </a:rPr>
              <a:t> is set to -0.0001 (</a:t>
            </a:r>
            <a:r>
              <a:rPr lang="en-US" sz="24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high vertical erodibility</a:t>
            </a:r>
            <a:r>
              <a:rPr lang="en-US" sz="2400" b="1" dirty="0">
                <a:latin typeface="Comic Sans MS" panose="030F0902030302020204" pitchFamily="66" charset="0"/>
                <a:cs typeface="Times New Roman"/>
              </a:rPr>
              <a:t>), those same high lateral erodibility channels become straight</a:t>
            </a:r>
          </a:p>
        </p:txBody>
      </p:sp>
      <p:pic>
        <p:nvPicPr>
          <p:cNvPr id="12" name="Picture 11" descr="A graph of a volcano&#10;&#10;Description automatically generated with medium confidence">
            <a:extLst>
              <a:ext uri="{FF2B5EF4-FFF2-40B4-BE49-F238E27FC236}">
                <a16:creationId xmlns:a16="http://schemas.microsoft.com/office/drawing/2014/main" id="{26C7ACAA-CD21-985D-11CC-86577AC43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311" y="1632512"/>
            <a:ext cx="6575949" cy="4795720"/>
          </a:xfrm>
          <a:prstGeom prst="rect">
            <a:avLst/>
          </a:prstGeom>
        </p:spPr>
      </p:pic>
      <p:pic>
        <p:nvPicPr>
          <p:cNvPr id="17" name="Picture 16" descr="A graph of a volcano&#10;&#10;Description automatically generated with medium confidence">
            <a:extLst>
              <a:ext uri="{FF2B5EF4-FFF2-40B4-BE49-F238E27FC236}">
                <a16:creationId xmlns:a16="http://schemas.microsoft.com/office/drawing/2014/main" id="{303D91F2-3171-0903-6EC7-E71F63D3E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299" y="1632512"/>
            <a:ext cx="6575949" cy="4809004"/>
          </a:xfrm>
          <a:prstGeom prst="rect">
            <a:avLst/>
          </a:prstGeom>
        </p:spPr>
      </p:pic>
      <p:pic>
        <p:nvPicPr>
          <p:cNvPr id="19" name="Picture 1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10D27DA-D057-9CB3-FF93-AF9F672ED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431" y="1632512"/>
            <a:ext cx="9851136" cy="47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FB25533-B12D-8F74-F5F2-B6B95B369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62" y="998950"/>
            <a:ext cx="9801029" cy="5859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4435E-5345-40E8-0097-2D7D3D13C51E}"/>
              </a:ext>
            </a:extLst>
          </p:cNvPr>
          <p:cNvSpPr txBox="1"/>
          <p:nvPr/>
        </p:nvSpPr>
        <p:spPr>
          <a:xfrm>
            <a:off x="186741" y="787553"/>
            <a:ext cx="1120452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Comic Sans MS" panose="030F0902030302020204" pitchFamily="66" charset="0"/>
              </a:rPr>
              <a:t>When kl is set to 0.001</a:t>
            </a:r>
            <a:r>
              <a:rPr lang="zh-CN" altLang="en-US" sz="2000" b="1" dirty="0">
                <a:latin typeface="Comic Sans MS" panose="030F0902030302020204" pitchFamily="66" charset="0"/>
                <a:ea typeface="等线"/>
              </a:rPr>
              <a:t> </a:t>
            </a:r>
            <a:r>
              <a:rPr lang="en-US" altLang="zh-CN" sz="2000" b="1" dirty="0">
                <a:latin typeface="Comic Sans MS" panose="030F0902030302020204" pitchFamily="66" charset="0"/>
                <a:ea typeface="等线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latin typeface="Comic Sans MS" panose="030F0902030302020204" pitchFamily="66" charset="0"/>
                <a:ea typeface="等线"/>
              </a:rPr>
              <a:t>low lateral erodibility</a:t>
            </a:r>
            <a:r>
              <a:rPr lang="en-US" altLang="zh-CN" sz="2000" b="1" dirty="0">
                <a:latin typeface="Comic Sans MS" panose="030F0902030302020204" pitchFamily="66" charset="0"/>
                <a:ea typeface="等线"/>
              </a:rPr>
              <a:t>), vertical erodibility has no effect on channel form.</a:t>
            </a:r>
            <a:endParaRPr lang="en-US" sz="2000" b="1" dirty="0">
              <a:latin typeface="Comic Sans MS" panose="030F0902030302020204" pitchFamily="66" charset="0"/>
              <a:cs typeface="Calibri"/>
            </a:endParaRPr>
          </a:p>
        </p:txBody>
      </p:sp>
      <p:pic>
        <p:nvPicPr>
          <p:cNvPr id="3" name="Picture 2" descr="A number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4C937723-5FF9-D068-EDE6-F1083BFCA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400" y="3429000"/>
            <a:ext cx="1440814" cy="1018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D74946-5070-9F3B-F897-027AD9B3EFE5}"/>
              </a:ext>
            </a:extLst>
          </p:cNvPr>
          <p:cNvSpPr txBox="1"/>
          <p:nvPr/>
        </p:nvSpPr>
        <p:spPr>
          <a:xfrm>
            <a:off x="9837725" y="3059668"/>
            <a:ext cx="292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(Vertical Erodibility)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4A20BE-F49B-A675-F404-D799DDBE0729}"/>
              </a:ext>
            </a:extLst>
          </p:cNvPr>
          <p:cNvSpPr txBox="1">
            <a:spLocks/>
          </p:cNvSpPr>
          <p:nvPr/>
        </p:nvSpPr>
        <p:spPr>
          <a:xfrm>
            <a:off x="186741" y="150953"/>
            <a:ext cx="6037078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Variable 2: Vertical Erodibility (</a:t>
            </a:r>
            <a:r>
              <a:rPr lang="en-US" sz="3000" dirty="0" err="1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kf</a:t>
            </a:r>
            <a:r>
              <a:rPr lang="en-US" sz="30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2440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56377F-C4D4-CBE9-E676-DEBDC4C162F8}"/>
              </a:ext>
            </a:extLst>
          </p:cNvPr>
          <p:cNvSpPr txBox="1"/>
          <p:nvPr/>
        </p:nvSpPr>
        <p:spPr>
          <a:xfrm>
            <a:off x="3573955" y="633552"/>
            <a:ext cx="574523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800" b="1" dirty="0">
                <a:latin typeface="Comic Sans MS" panose="030F0902030302020204" pitchFamily="66" charset="0"/>
                <a:ea typeface="等线"/>
                <a:cs typeface="Calibri"/>
              </a:rPr>
              <a:t> And there are no cutoffs! Channels are highly stable</a:t>
            </a:r>
          </a:p>
        </p:txBody>
      </p:sp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B904693-4BAF-0E07-6FC2-D3D8AB5DF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12" y="1533799"/>
            <a:ext cx="9302174" cy="5053718"/>
          </a:xfrm>
          <a:prstGeom prst="rect">
            <a:avLst/>
          </a:prstGeom>
        </p:spPr>
      </p:pic>
      <p:pic>
        <p:nvPicPr>
          <p:cNvPr id="7" name="Picture 2" descr="No symbol - Wikipedia">
            <a:extLst>
              <a:ext uri="{FF2B5EF4-FFF2-40B4-BE49-F238E27FC236}">
                <a16:creationId xmlns:a16="http://schemas.microsoft.com/office/drawing/2014/main" id="{63B7739C-4D25-DF9C-3BA3-22E82CCB1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5923" y="1883402"/>
            <a:ext cx="3968303" cy="39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math equation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E6777C35-BCDD-A7D3-8A13-A5F4CFEAC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609" y="3391553"/>
            <a:ext cx="1586496" cy="11481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D2A69D-EB03-DB67-6E9B-ECF344F42125}"/>
              </a:ext>
            </a:extLst>
          </p:cNvPr>
          <p:cNvSpPr txBox="1"/>
          <p:nvPr/>
        </p:nvSpPr>
        <p:spPr>
          <a:xfrm>
            <a:off x="-1" y="1164467"/>
            <a:ext cx="3755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anose="030F0902030302020204" pitchFamily="66" charset="0"/>
              </a:rPr>
              <a:t>Low Lateral Erodibility kl = 0.001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5C0F07-22E4-C84D-4A71-13E79188CC33}"/>
              </a:ext>
            </a:extLst>
          </p:cNvPr>
          <p:cNvSpPr txBox="1"/>
          <p:nvPr/>
        </p:nvSpPr>
        <p:spPr>
          <a:xfrm>
            <a:off x="9789159" y="3059668"/>
            <a:ext cx="292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(Vertical Erodibility)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46765-C3ED-57D9-E14B-F37063FC7B5B}"/>
              </a:ext>
            </a:extLst>
          </p:cNvPr>
          <p:cNvSpPr txBox="1"/>
          <p:nvPr/>
        </p:nvSpPr>
        <p:spPr>
          <a:xfrm rot="16200000">
            <a:off x="-551192" y="3160571"/>
            <a:ext cx="362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Vertical Erodibility (</a:t>
            </a:r>
            <a:r>
              <a:rPr lang="en-US" dirty="0" err="1">
                <a:latin typeface="Comic Sans MS" panose="030F0902030302020204" pitchFamily="66" charset="0"/>
              </a:rPr>
              <a:t>kf</a:t>
            </a:r>
            <a:r>
              <a:rPr lang="en-US" dirty="0">
                <a:latin typeface="Comic Sans MS" panose="030F09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635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09E2-BA3E-948E-A499-01D5765BB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54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Channel Type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5D701-C02F-486F-5C9A-0F4CF8E74774}"/>
              </a:ext>
            </a:extLst>
          </p:cNvPr>
          <p:cNvSpPr txBox="1"/>
          <p:nvPr/>
        </p:nvSpPr>
        <p:spPr>
          <a:xfrm>
            <a:off x="987287" y="1591846"/>
            <a:ext cx="206402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  <a:cs typeface="Times New Roman"/>
              </a:rPr>
              <a:t>No Change</a:t>
            </a:r>
            <a:endParaRPr lang="en-US" sz="20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FDE7A-0921-F5BD-7F4B-BAEEF4248BE5}"/>
              </a:ext>
            </a:extLst>
          </p:cNvPr>
          <p:cNvSpPr txBox="1"/>
          <p:nvPr/>
        </p:nvSpPr>
        <p:spPr>
          <a:xfrm>
            <a:off x="8576145" y="1576308"/>
            <a:ext cx="234563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  <a:cs typeface="Times New Roman"/>
              </a:rPr>
              <a:t>Trapezoidal</a:t>
            </a:r>
            <a:endParaRPr lang="en-US" sz="20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E8A76-D8E7-70C0-F61A-E98D435F65E4}"/>
              </a:ext>
            </a:extLst>
          </p:cNvPr>
          <p:cNvSpPr txBox="1"/>
          <p:nvPr/>
        </p:nvSpPr>
        <p:spPr>
          <a:xfrm>
            <a:off x="4645107" y="1607750"/>
            <a:ext cx="223431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  <a:cs typeface="Times New Roman"/>
              </a:rPr>
              <a:t>Rectangular</a:t>
            </a:r>
            <a:endParaRPr lang="en-US" sz="20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BD91F8-E7CE-E373-4879-7A7225FEBBCF}"/>
              </a:ext>
            </a:extLst>
          </p:cNvPr>
          <p:cNvSpPr txBox="1"/>
          <p:nvPr/>
        </p:nvSpPr>
        <p:spPr>
          <a:xfrm>
            <a:off x="366849" y="2115066"/>
            <a:ext cx="314076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Constant width and height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89BBA8-9FB1-4E57-9E84-31FBD4AA2BA6}"/>
              </a:ext>
            </a:extLst>
          </p:cNvPr>
          <p:cNvSpPr txBox="1"/>
          <p:nvPr/>
        </p:nvSpPr>
        <p:spPr>
          <a:xfrm>
            <a:off x="4280781" y="2114345"/>
            <a:ext cx="326150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Only channel width will grow with any lateral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omic Sans MS" panose="030F0902030302020204" pitchFamily="66" charset="0"/>
                <a:cs typeface="Calibri"/>
              </a:rPr>
              <a:t>Based on slaking bedrock model proposed by Finnegan and Balco (2015)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EA90A7-DC31-CF9F-90D6-3135977831AC}"/>
              </a:ext>
            </a:extLst>
          </p:cNvPr>
          <p:cNvSpPr txBox="1"/>
          <p:nvPr/>
        </p:nvSpPr>
        <p:spPr>
          <a:xfrm>
            <a:off x="8178055" y="2101177"/>
            <a:ext cx="314076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Channel width and height will grow with both lateral and vertical erosion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A3A678-2A62-6FC0-BFE0-07D45C492E3C}"/>
              </a:ext>
            </a:extLst>
          </p:cNvPr>
          <p:cNvGrpSpPr/>
          <p:nvPr/>
        </p:nvGrpSpPr>
        <p:grpSpPr>
          <a:xfrm>
            <a:off x="567694" y="3656848"/>
            <a:ext cx="1489075" cy="1219201"/>
            <a:chOff x="596900" y="3203574"/>
            <a:chExt cx="1489075" cy="1219201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934B22F-A046-D6D4-8256-83FC17D5B0DB}"/>
                </a:ext>
              </a:extLst>
            </p:cNvPr>
            <p:cNvCxnSpPr/>
            <p:nvPr/>
          </p:nvCxnSpPr>
          <p:spPr>
            <a:xfrm>
              <a:off x="596900" y="4406900"/>
              <a:ext cx="1485900" cy="0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FD0E82-FEEE-1079-4925-06BD1D223521}"/>
                </a:ext>
              </a:extLst>
            </p:cNvPr>
            <p:cNvCxnSpPr/>
            <p:nvPr/>
          </p:nvCxnSpPr>
          <p:spPr>
            <a:xfrm>
              <a:off x="600075" y="3216275"/>
              <a:ext cx="0" cy="1206500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6A8F0BF-53ED-A83F-6A90-6A0D5CD5B89B}"/>
                </a:ext>
              </a:extLst>
            </p:cNvPr>
            <p:cNvCxnSpPr>
              <a:cxnSpLocks/>
            </p:cNvCxnSpPr>
            <p:nvPr/>
          </p:nvCxnSpPr>
          <p:spPr>
            <a:xfrm>
              <a:off x="2085975" y="3203574"/>
              <a:ext cx="0" cy="1206500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F00724-3287-4689-C875-6CB8514611B2}"/>
              </a:ext>
            </a:extLst>
          </p:cNvPr>
          <p:cNvGrpSpPr/>
          <p:nvPr/>
        </p:nvGrpSpPr>
        <p:grpSpPr>
          <a:xfrm>
            <a:off x="1263923" y="4926416"/>
            <a:ext cx="1489075" cy="1219201"/>
            <a:chOff x="596900" y="3203574"/>
            <a:chExt cx="1489075" cy="1219201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DCDFEA0-3C76-48A1-202E-09F35CC6F834}"/>
                </a:ext>
              </a:extLst>
            </p:cNvPr>
            <p:cNvCxnSpPr>
              <a:cxnSpLocks/>
            </p:cNvCxnSpPr>
            <p:nvPr/>
          </p:nvCxnSpPr>
          <p:spPr>
            <a:xfrm>
              <a:off x="596900" y="4406900"/>
              <a:ext cx="1485900" cy="0"/>
            </a:xfrm>
            <a:prstGeom prst="straightConnector1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C690CA8-C3EA-428B-6F37-1EF8B304B9F7}"/>
                </a:ext>
              </a:extLst>
            </p:cNvPr>
            <p:cNvCxnSpPr>
              <a:cxnSpLocks/>
            </p:cNvCxnSpPr>
            <p:nvPr/>
          </p:nvCxnSpPr>
          <p:spPr>
            <a:xfrm>
              <a:off x="600075" y="3216275"/>
              <a:ext cx="0" cy="1206500"/>
            </a:xfrm>
            <a:prstGeom prst="straightConnector1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B5E3535-BCD1-F0C8-5953-A9A33194490D}"/>
                </a:ext>
              </a:extLst>
            </p:cNvPr>
            <p:cNvCxnSpPr>
              <a:cxnSpLocks/>
            </p:cNvCxnSpPr>
            <p:nvPr/>
          </p:nvCxnSpPr>
          <p:spPr>
            <a:xfrm>
              <a:off x="2085975" y="3203574"/>
              <a:ext cx="0" cy="1206500"/>
            </a:xfrm>
            <a:prstGeom prst="straightConnector1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EE6BA2B-7CC8-E3D4-EF13-314E8A323C37}"/>
              </a:ext>
            </a:extLst>
          </p:cNvPr>
          <p:cNvSpPr txBox="1"/>
          <p:nvPr/>
        </p:nvSpPr>
        <p:spPr>
          <a:xfrm>
            <a:off x="2003070" y="5811811"/>
            <a:ext cx="1663700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/>
                <a:cs typeface="Calibri"/>
              </a:rPr>
              <a:t>Time 2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ED21C4-D951-77E8-2999-891D6B11DDB5}"/>
              </a:ext>
            </a:extLst>
          </p:cNvPr>
          <p:cNvSpPr txBox="1"/>
          <p:nvPr/>
        </p:nvSpPr>
        <p:spPr>
          <a:xfrm>
            <a:off x="1301124" y="4507115"/>
            <a:ext cx="1663700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/>
                <a:cs typeface="Calibri"/>
              </a:rPr>
              <a:t>Time 1</a:t>
            </a:r>
            <a:endParaRPr lang="en-US" i="1" dirty="0">
              <a:latin typeface="Times New Roman"/>
              <a:cs typeface="Times New Roman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D66197-3501-69BF-61DD-47070A1B9D32}"/>
              </a:ext>
            </a:extLst>
          </p:cNvPr>
          <p:cNvGrpSpPr/>
          <p:nvPr/>
        </p:nvGrpSpPr>
        <p:grpSpPr>
          <a:xfrm>
            <a:off x="4673500" y="4926416"/>
            <a:ext cx="2276654" cy="1219201"/>
            <a:chOff x="596900" y="3203574"/>
            <a:chExt cx="2276654" cy="121920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AE11986-4E16-4F96-CEC9-346D1182CFC7}"/>
                </a:ext>
              </a:extLst>
            </p:cNvPr>
            <p:cNvCxnSpPr>
              <a:cxnSpLocks/>
            </p:cNvCxnSpPr>
            <p:nvPr/>
          </p:nvCxnSpPr>
          <p:spPr>
            <a:xfrm>
              <a:off x="596900" y="4392523"/>
              <a:ext cx="2276654" cy="0"/>
            </a:xfrm>
            <a:prstGeom prst="straightConnector1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9A37398-4D31-BD55-6C9B-652BC6686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0075" y="3216275"/>
              <a:ext cx="0" cy="1206500"/>
            </a:xfrm>
            <a:prstGeom prst="straightConnector1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2879D26-53F7-F8BC-9C2F-D8D661A5A4C4}"/>
                </a:ext>
              </a:extLst>
            </p:cNvPr>
            <p:cNvCxnSpPr>
              <a:cxnSpLocks/>
            </p:cNvCxnSpPr>
            <p:nvPr/>
          </p:nvCxnSpPr>
          <p:spPr>
            <a:xfrm>
              <a:off x="2862352" y="3203574"/>
              <a:ext cx="0" cy="1206500"/>
            </a:xfrm>
            <a:prstGeom prst="straightConnector1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4C09C27-B6AD-539C-69D1-80126F70D424}"/>
              </a:ext>
            </a:extLst>
          </p:cNvPr>
          <p:cNvSpPr txBox="1"/>
          <p:nvPr/>
        </p:nvSpPr>
        <p:spPr>
          <a:xfrm>
            <a:off x="6159399" y="5748742"/>
            <a:ext cx="1663700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/>
                <a:cs typeface="Calibri"/>
              </a:rPr>
              <a:t>Time 2</a:t>
            </a:r>
            <a:endParaRPr lang="en-US" i="1" dirty="0">
              <a:latin typeface="Times New Roman"/>
              <a:cs typeface="Times New Roman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B4FD272-AD54-5F64-DF50-67F5E101C0E9}"/>
              </a:ext>
            </a:extLst>
          </p:cNvPr>
          <p:cNvGrpSpPr/>
          <p:nvPr/>
        </p:nvGrpSpPr>
        <p:grpSpPr>
          <a:xfrm>
            <a:off x="8253089" y="4897662"/>
            <a:ext cx="2707975" cy="1247955"/>
            <a:chOff x="-622000" y="3203574"/>
            <a:chExt cx="2707975" cy="124795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6DAD745-72E2-E450-5E31-D4C264F4DBE0}"/>
                </a:ext>
              </a:extLst>
            </p:cNvPr>
            <p:cNvCxnSpPr>
              <a:cxnSpLocks/>
            </p:cNvCxnSpPr>
            <p:nvPr/>
          </p:nvCxnSpPr>
          <p:spPr>
            <a:xfrm>
              <a:off x="596900" y="4406900"/>
              <a:ext cx="1485900" cy="0"/>
            </a:xfrm>
            <a:prstGeom prst="straightConnector1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0E32F8A-D517-EAAC-E926-7748FDF08E9B}"/>
                </a:ext>
              </a:extLst>
            </p:cNvPr>
            <p:cNvCxnSpPr>
              <a:cxnSpLocks/>
            </p:cNvCxnSpPr>
            <p:nvPr/>
          </p:nvCxnSpPr>
          <p:spPr>
            <a:xfrm>
              <a:off x="-622000" y="3259407"/>
              <a:ext cx="1222075" cy="1192122"/>
            </a:xfrm>
            <a:prstGeom prst="straightConnector1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43ABE24-6246-521D-357D-72E1A2886619}"/>
                </a:ext>
              </a:extLst>
            </p:cNvPr>
            <p:cNvCxnSpPr>
              <a:cxnSpLocks/>
            </p:cNvCxnSpPr>
            <p:nvPr/>
          </p:nvCxnSpPr>
          <p:spPr>
            <a:xfrm>
              <a:off x="2085975" y="3203574"/>
              <a:ext cx="0" cy="1206500"/>
            </a:xfrm>
            <a:prstGeom prst="straightConnector1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1A77C2A-AB37-D0C8-AFBA-545FE653CFCB}"/>
              </a:ext>
            </a:extLst>
          </p:cNvPr>
          <p:cNvSpPr txBox="1"/>
          <p:nvPr/>
        </p:nvSpPr>
        <p:spPr>
          <a:xfrm>
            <a:off x="10195068" y="5734365"/>
            <a:ext cx="1663700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/>
                <a:cs typeface="Calibri"/>
              </a:rPr>
              <a:t>Time 2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99B93-F2D0-E3E3-A0F2-EF3B3EFAFE30}"/>
              </a:ext>
            </a:extLst>
          </p:cNvPr>
          <p:cNvSpPr txBox="1"/>
          <p:nvPr/>
        </p:nvSpPr>
        <p:spPr>
          <a:xfrm>
            <a:off x="10296939" y="5963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5B95C1-B91E-E828-853F-E38E179D8E1E}"/>
              </a:ext>
            </a:extLst>
          </p:cNvPr>
          <p:cNvGrpSpPr/>
          <p:nvPr/>
        </p:nvGrpSpPr>
        <p:grpSpPr>
          <a:xfrm>
            <a:off x="3928962" y="3689665"/>
            <a:ext cx="1489075" cy="1219201"/>
            <a:chOff x="596900" y="3203574"/>
            <a:chExt cx="1489075" cy="1219201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9C97D-B096-C80A-A3E0-0B6D49AC9F5B}"/>
                </a:ext>
              </a:extLst>
            </p:cNvPr>
            <p:cNvCxnSpPr/>
            <p:nvPr/>
          </p:nvCxnSpPr>
          <p:spPr>
            <a:xfrm>
              <a:off x="596900" y="4406900"/>
              <a:ext cx="1485900" cy="0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91584AC-0EFF-D284-7F87-849CB65C5671}"/>
                </a:ext>
              </a:extLst>
            </p:cNvPr>
            <p:cNvCxnSpPr/>
            <p:nvPr/>
          </p:nvCxnSpPr>
          <p:spPr>
            <a:xfrm>
              <a:off x="600075" y="3216275"/>
              <a:ext cx="0" cy="1206500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94D573F-A657-83F2-ADBD-B47E08805B7A}"/>
                </a:ext>
              </a:extLst>
            </p:cNvPr>
            <p:cNvCxnSpPr>
              <a:cxnSpLocks/>
            </p:cNvCxnSpPr>
            <p:nvPr/>
          </p:nvCxnSpPr>
          <p:spPr>
            <a:xfrm>
              <a:off x="2085975" y="3203574"/>
              <a:ext cx="0" cy="1206500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E85946-A5E5-CD61-CB9D-75CA9B4CDF0D}"/>
              </a:ext>
            </a:extLst>
          </p:cNvPr>
          <p:cNvGrpSpPr/>
          <p:nvPr/>
        </p:nvGrpSpPr>
        <p:grpSpPr>
          <a:xfrm>
            <a:off x="7542293" y="3702366"/>
            <a:ext cx="1489075" cy="1219201"/>
            <a:chOff x="596900" y="3203574"/>
            <a:chExt cx="1489075" cy="1219201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06D7D2A-63BC-8215-D8A7-8A5269755BD9}"/>
                </a:ext>
              </a:extLst>
            </p:cNvPr>
            <p:cNvCxnSpPr/>
            <p:nvPr/>
          </p:nvCxnSpPr>
          <p:spPr>
            <a:xfrm>
              <a:off x="596900" y="4406900"/>
              <a:ext cx="1485900" cy="0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D7EC97C-4A9B-8978-BB67-7B6085EFBAAF}"/>
                </a:ext>
              </a:extLst>
            </p:cNvPr>
            <p:cNvCxnSpPr/>
            <p:nvPr/>
          </p:nvCxnSpPr>
          <p:spPr>
            <a:xfrm>
              <a:off x="600075" y="3216275"/>
              <a:ext cx="0" cy="1206500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125B61E-37D5-C8CE-9175-0067593AFDD5}"/>
                </a:ext>
              </a:extLst>
            </p:cNvPr>
            <p:cNvCxnSpPr>
              <a:cxnSpLocks/>
            </p:cNvCxnSpPr>
            <p:nvPr/>
          </p:nvCxnSpPr>
          <p:spPr>
            <a:xfrm>
              <a:off x="2085975" y="3203574"/>
              <a:ext cx="0" cy="1206500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DE553BA-DF79-8205-08CB-7A43E2D18585}"/>
              </a:ext>
            </a:extLst>
          </p:cNvPr>
          <p:cNvSpPr txBox="1"/>
          <p:nvPr/>
        </p:nvSpPr>
        <p:spPr>
          <a:xfrm>
            <a:off x="4671912" y="4540701"/>
            <a:ext cx="1663700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/>
                <a:cs typeface="Calibri"/>
              </a:rPr>
              <a:t>Time 1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20CA10-5FF2-07D6-03AF-D4DA63E7E1B8}"/>
              </a:ext>
            </a:extLst>
          </p:cNvPr>
          <p:cNvSpPr txBox="1"/>
          <p:nvPr/>
        </p:nvSpPr>
        <p:spPr>
          <a:xfrm>
            <a:off x="8285243" y="4603917"/>
            <a:ext cx="1663700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/>
                <a:cs typeface="Calibri"/>
              </a:rPr>
              <a:t>Time 1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1972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stogram&#10;&#10;Description automatically generated">
            <a:extLst>
              <a:ext uri="{FF2B5EF4-FFF2-40B4-BE49-F238E27FC236}">
                <a16:creationId xmlns:a16="http://schemas.microsoft.com/office/drawing/2014/main" id="{B59046E8-F1FB-6838-5B75-6C67BA1DF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98" y="1034377"/>
            <a:ext cx="10998200" cy="5823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446715-7BCF-25EF-15F1-198B22F5E3D2}"/>
              </a:ext>
            </a:extLst>
          </p:cNvPr>
          <p:cNvSpPr txBox="1"/>
          <p:nvPr/>
        </p:nvSpPr>
        <p:spPr>
          <a:xfrm>
            <a:off x="938402" y="757358"/>
            <a:ext cx="1031519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Comic Sans MS" panose="030F0902030302020204" pitchFamily="66" charset="0"/>
                <a:cs typeface="Times New Roman"/>
              </a:rPr>
              <a:t>When kl = 0.05 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high lateral erodibility</a:t>
            </a:r>
            <a:r>
              <a:rPr lang="en-US" sz="2000" b="1" dirty="0">
                <a:latin typeface="Comic Sans MS" panose="030F0902030302020204" pitchFamily="66" charset="0"/>
                <a:cs typeface="Times New Roman"/>
              </a:rPr>
              <a:t>), </a:t>
            </a:r>
            <a:r>
              <a:rPr lang="en-US" sz="2000" b="1" dirty="0" err="1">
                <a:latin typeface="Comic Sans MS" panose="030F0902030302020204" pitchFamily="66" charset="0"/>
                <a:cs typeface="Times New Roman"/>
              </a:rPr>
              <a:t>kf</a:t>
            </a:r>
            <a:r>
              <a:rPr lang="en-US" sz="2000" b="1" dirty="0">
                <a:latin typeface="Comic Sans MS" panose="030F0902030302020204" pitchFamily="66" charset="0"/>
                <a:cs typeface="Times New Roman"/>
              </a:rPr>
              <a:t> = -0.000001 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low vertical erodibility</a:t>
            </a:r>
            <a:r>
              <a:rPr lang="en-US" sz="2000" b="1" dirty="0">
                <a:latin typeface="Comic Sans MS" panose="030F0902030302020204" pitchFamily="66" charset="0"/>
                <a:cs typeface="Times New Roman"/>
              </a:rPr>
              <a:t>), the trapezoidal channel shape becomes braided!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49F40A-26B6-2255-0D94-45C32805C2FD}"/>
              </a:ext>
            </a:extLst>
          </p:cNvPr>
          <p:cNvSpPr txBox="1"/>
          <p:nvPr/>
        </p:nvSpPr>
        <p:spPr>
          <a:xfrm>
            <a:off x="2161882" y="5269645"/>
            <a:ext cx="38227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Comic Sans MS" panose="030F0902030302020204" pitchFamily="66" charset="0"/>
                <a:cs typeface="Calibri"/>
              </a:rPr>
              <a:t>Braided channels: high frequency, low amplitude meanders with frequent cutoffs!</a:t>
            </a:r>
            <a:endParaRPr lang="en-US" sz="1400" i="1" dirty="0">
              <a:latin typeface="Comic Sans MS" panose="030F0902030302020204" pitchFamily="66" charset="0"/>
              <a:cs typeface="Times New Roman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82CA42-18C5-0055-4194-4D685DE4F5D1}"/>
              </a:ext>
            </a:extLst>
          </p:cNvPr>
          <p:cNvCxnSpPr/>
          <p:nvPr/>
        </p:nvCxnSpPr>
        <p:spPr>
          <a:xfrm>
            <a:off x="5652651" y="5844565"/>
            <a:ext cx="1384300" cy="101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C282718-6A65-BDC4-FE40-6B29D33AA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79" y="122133"/>
            <a:ext cx="5536741" cy="70788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Variable 3: Channel Geometry</a:t>
            </a:r>
          </a:p>
        </p:txBody>
      </p:sp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405F5F61-2E4A-4A3E-C24D-73680C996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081" y="3527088"/>
            <a:ext cx="1658919" cy="96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97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199D39E-628D-F2A5-3A4B-ED192C6A75C5}"/>
              </a:ext>
            </a:extLst>
          </p:cNvPr>
          <p:cNvSpPr txBox="1"/>
          <p:nvPr/>
        </p:nvSpPr>
        <p:spPr>
          <a:xfrm>
            <a:off x="4154050" y="5666100"/>
            <a:ext cx="391612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Meandering: ratio of vertical to lateral erodibility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98B676-D43C-690C-021E-5DAB7AB38275}"/>
              </a:ext>
            </a:extLst>
          </p:cNvPr>
          <p:cNvSpPr txBox="1"/>
          <p:nvPr/>
        </p:nvSpPr>
        <p:spPr>
          <a:xfrm>
            <a:off x="8946239" y="5666100"/>
            <a:ext cx="349645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2F5496"/>
                </a:solidFill>
                <a:latin typeface="Comic Sans MS" panose="030F0902030302020204" pitchFamily="66" charset="0"/>
                <a:cs typeface="Times New Roman"/>
              </a:rPr>
              <a:t>Braided: dependent on simulated channel type</a:t>
            </a:r>
            <a:endParaRPr lang="en-US" sz="2000" b="1" dirty="0">
              <a:solidFill>
                <a:srgbClr val="2F5496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2893E6-4663-BD73-D3AA-F0C086F13310}"/>
              </a:ext>
            </a:extLst>
          </p:cNvPr>
          <p:cNvSpPr txBox="1"/>
          <p:nvPr/>
        </p:nvSpPr>
        <p:spPr>
          <a:xfrm>
            <a:off x="299131" y="5666100"/>
            <a:ext cx="338449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70AD47"/>
                </a:solidFill>
                <a:latin typeface="Comic Sans MS" panose="030F0902030302020204" pitchFamily="66" charset="0"/>
                <a:cs typeface="Times New Roman"/>
              </a:rPr>
              <a:t>Straight: dependent on vertical erodibility</a:t>
            </a:r>
            <a:endParaRPr lang="en-US" sz="2000" b="1" dirty="0">
              <a:solidFill>
                <a:srgbClr val="70AD47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5230B0-0505-43BF-322B-417A041B02B6}"/>
              </a:ext>
            </a:extLst>
          </p:cNvPr>
          <p:cNvSpPr txBox="1"/>
          <p:nvPr/>
        </p:nvSpPr>
        <p:spPr>
          <a:xfrm>
            <a:off x="1430938" y="3633919"/>
            <a:ext cx="241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Lateral Erodibility</a:t>
            </a:r>
          </a:p>
        </p:txBody>
      </p:sp>
      <p:pic>
        <p:nvPicPr>
          <p:cNvPr id="45" name="Picture 44" descr="A chart with a arrow pointing down&#10;&#10;Description automatically generated with medium confidence">
            <a:extLst>
              <a:ext uri="{FF2B5EF4-FFF2-40B4-BE49-F238E27FC236}">
                <a16:creationId xmlns:a16="http://schemas.microsoft.com/office/drawing/2014/main" id="{72876AB0-8ACD-809C-4843-C859E0EB4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610" y="3905334"/>
            <a:ext cx="5300198" cy="1354778"/>
          </a:xfrm>
          <a:prstGeom prst="rect">
            <a:avLst/>
          </a:prstGeom>
        </p:spPr>
      </p:pic>
      <p:pic>
        <p:nvPicPr>
          <p:cNvPr id="47" name="Picture 46" descr="A graph with arrows and numbers&#10;&#10;Description automatically generated">
            <a:extLst>
              <a:ext uri="{FF2B5EF4-FFF2-40B4-BE49-F238E27FC236}">
                <a16:creationId xmlns:a16="http://schemas.microsoft.com/office/drawing/2014/main" id="{C2057687-8D72-D264-1112-0259385F5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460" y="389898"/>
            <a:ext cx="3713571" cy="3270668"/>
          </a:xfrm>
          <a:prstGeom prst="rect">
            <a:avLst/>
          </a:prstGeom>
        </p:spPr>
      </p:pic>
      <p:pic>
        <p:nvPicPr>
          <p:cNvPr id="49" name="Picture 48" descr="A diagram of a road with arrows&#10;&#10;Description automatically generated">
            <a:extLst>
              <a:ext uri="{FF2B5EF4-FFF2-40B4-BE49-F238E27FC236}">
                <a16:creationId xmlns:a16="http://schemas.microsoft.com/office/drawing/2014/main" id="{3E08DDBA-2621-0B71-709C-33E869D3D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503" y="298504"/>
            <a:ext cx="3713571" cy="3411843"/>
          </a:xfrm>
          <a:prstGeom prst="rect">
            <a:avLst/>
          </a:prstGeom>
        </p:spPr>
      </p:pic>
      <p:pic>
        <p:nvPicPr>
          <p:cNvPr id="51" name="Picture 50" descr="A graph showing 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63F407A7-073F-60A3-C39D-DEDF1CCCA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68" y="398377"/>
            <a:ext cx="3480610" cy="327066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5E53EA-2D8F-CDFD-2282-79EF7B304535}"/>
              </a:ext>
            </a:extLst>
          </p:cNvPr>
          <p:cNvSpPr txBox="1"/>
          <p:nvPr/>
        </p:nvSpPr>
        <p:spPr>
          <a:xfrm>
            <a:off x="1288533" y="20566"/>
            <a:ext cx="1552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mic Sans MS" panose="030F0902030302020204" pitchFamily="66" charset="0"/>
              </a:rPr>
              <a:t>nochange</a:t>
            </a:r>
            <a:endParaRPr lang="en-US" sz="2000" dirty="0">
              <a:latin typeface="Comic Sans MS" panose="030F09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9BB2522-EE3F-61CF-7E11-A59EDE15C040}"/>
              </a:ext>
            </a:extLst>
          </p:cNvPr>
          <p:cNvSpPr txBox="1"/>
          <p:nvPr/>
        </p:nvSpPr>
        <p:spPr>
          <a:xfrm>
            <a:off x="5319866" y="20566"/>
            <a:ext cx="1724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rectangle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9F0762-7F73-6F17-C18B-A4118A1E1967}"/>
              </a:ext>
            </a:extLst>
          </p:cNvPr>
          <p:cNvSpPr txBox="1"/>
          <p:nvPr/>
        </p:nvSpPr>
        <p:spPr>
          <a:xfrm>
            <a:off x="9434624" y="20566"/>
            <a:ext cx="1724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trapezoidal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D8D125-3714-6713-0009-969A5DD8B306}"/>
              </a:ext>
            </a:extLst>
          </p:cNvPr>
          <p:cNvSpPr txBox="1"/>
          <p:nvPr/>
        </p:nvSpPr>
        <p:spPr>
          <a:xfrm rot="16200000">
            <a:off x="-1081155" y="1559457"/>
            <a:ext cx="241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Vertical Erodibility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6A3A6C0-1051-7268-3D82-286E4D909346}"/>
              </a:ext>
            </a:extLst>
          </p:cNvPr>
          <p:cNvSpPr txBox="1"/>
          <p:nvPr/>
        </p:nvSpPr>
        <p:spPr>
          <a:xfrm rot="16200000">
            <a:off x="2707234" y="1547929"/>
            <a:ext cx="241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Vertical Erodibility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DFD622-401A-9485-E224-6AAA79942E54}"/>
              </a:ext>
            </a:extLst>
          </p:cNvPr>
          <p:cNvSpPr txBox="1"/>
          <p:nvPr/>
        </p:nvSpPr>
        <p:spPr>
          <a:xfrm rot="16200000">
            <a:off x="6864642" y="1559457"/>
            <a:ext cx="241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Vertical Erodibility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FFA81C7-D9F4-D94A-5BE9-F3EAB895341D}"/>
              </a:ext>
            </a:extLst>
          </p:cNvPr>
          <p:cNvSpPr txBox="1"/>
          <p:nvPr/>
        </p:nvSpPr>
        <p:spPr>
          <a:xfrm>
            <a:off x="5319866" y="3633919"/>
            <a:ext cx="241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Lateral Erodibility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11F88E-7C4E-3FDB-2533-26C0E5558393}"/>
              </a:ext>
            </a:extLst>
          </p:cNvPr>
          <p:cNvSpPr txBox="1"/>
          <p:nvPr/>
        </p:nvSpPr>
        <p:spPr>
          <a:xfrm>
            <a:off x="9499909" y="3709441"/>
            <a:ext cx="241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Lateral Erodibility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4BC86E-63A2-BD6F-25F8-EE34CBF7A00B}"/>
              </a:ext>
            </a:extLst>
          </p:cNvPr>
          <p:cNvCxnSpPr>
            <a:cxnSpLocks/>
          </p:cNvCxnSpPr>
          <p:nvPr/>
        </p:nvCxnSpPr>
        <p:spPr>
          <a:xfrm flipV="1">
            <a:off x="1452762" y="664143"/>
            <a:ext cx="1723575" cy="5001957"/>
          </a:xfrm>
          <a:prstGeom prst="straightConnector1">
            <a:avLst/>
          </a:prstGeom>
          <a:ln w="25400">
            <a:solidFill>
              <a:schemeClr val="dk1"/>
            </a:solidFill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A9F6BCA-8B1E-23B4-E197-6D9780A4534D}"/>
              </a:ext>
            </a:extLst>
          </p:cNvPr>
          <p:cNvCxnSpPr>
            <a:cxnSpLocks/>
          </p:cNvCxnSpPr>
          <p:nvPr/>
        </p:nvCxnSpPr>
        <p:spPr>
          <a:xfrm flipV="1">
            <a:off x="4905140" y="2764465"/>
            <a:ext cx="1091399" cy="2972852"/>
          </a:xfrm>
          <a:prstGeom prst="straightConnector1">
            <a:avLst/>
          </a:prstGeom>
          <a:ln w="254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052175D-7019-5ED5-8175-B80B515E8609}"/>
              </a:ext>
            </a:extLst>
          </p:cNvPr>
          <p:cNvCxnSpPr>
            <a:cxnSpLocks/>
          </p:cNvCxnSpPr>
          <p:nvPr/>
        </p:nvCxnSpPr>
        <p:spPr>
          <a:xfrm flipV="1">
            <a:off x="11166045" y="2764465"/>
            <a:ext cx="157629" cy="2972852"/>
          </a:xfrm>
          <a:prstGeom prst="straightConnector1">
            <a:avLst/>
          </a:prstGeom>
          <a:ln w="25400" cap="rnd">
            <a:solidFill>
              <a:schemeClr val="dk1"/>
            </a:solidFill>
            <a:prstDash val="sysDot"/>
            <a:miter lim="800000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F7E2BFF1-C5D4-9E2C-15FD-2BE600BB6C76}"/>
                  </a:ext>
                </a:extLst>
              </p14:cNvPr>
              <p14:cNvContentPartPr/>
              <p14:nvPr/>
            </p14:nvContentPartPr>
            <p14:xfrm>
              <a:off x="328670" y="2079837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F7E2BFF1-C5D4-9E2C-15FD-2BE600BB6C7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5670" y="201683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EF41B9BE-BDD1-E0C3-3BDF-8A63317C201C}"/>
                  </a:ext>
                </a:extLst>
              </p14:cNvPr>
              <p14:cNvContentPartPr/>
              <p14:nvPr/>
            </p14:nvContentPartPr>
            <p14:xfrm>
              <a:off x="4101830" y="2052117"/>
              <a:ext cx="360" cy="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EF41B9BE-BDD1-E0C3-3BDF-8A63317C201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38830" y="19891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37DB4054-B26A-AC15-DAB1-E1460AE2FB1B}"/>
                  </a:ext>
                </a:extLst>
              </p14:cNvPr>
              <p14:cNvContentPartPr/>
              <p14:nvPr/>
            </p14:nvContentPartPr>
            <p14:xfrm>
              <a:off x="8247545" y="2048157"/>
              <a:ext cx="360" cy="3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37DB4054-B26A-AC15-DAB1-E1460AE2FB1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84905" y="1985517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105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6" name="Rectangle 2095">
            <a:extLst>
              <a:ext uri="{FF2B5EF4-FFF2-40B4-BE49-F238E27FC236}">
                <a16:creationId xmlns:a16="http://schemas.microsoft.com/office/drawing/2014/main" id="{ABB03BCF-53C2-4F78-827D-E6DE86B90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E572F-B6D5-E594-A733-1599E858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75915" cy="13245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  <a:latin typeface="Comic Sans MS" panose="030F0902030302020204" pitchFamily="66" charset="0"/>
                <a:cs typeface="Times New Roman"/>
              </a:rPr>
              <a:t>Lithologic Anisotropy</a:t>
            </a:r>
            <a:endParaRPr lang="en-US">
              <a:solidFill>
                <a:schemeClr val="tx2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098" name="Rectangle 2097">
            <a:extLst>
              <a:ext uri="{FF2B5EF4-FFF2-40B4-BE49-F238E27FC236}">
                <a16:creationId xmlns:a16="http://schemas.microsoft.com/office/drawing/2014/main" id="{58FC31B1-C9FB-4110-B34B-BC74D8632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00" name="Rectangle 2099">
            <a:extLst>
              <a:ext uri="{FF2B5EF4-FFF2-40B4-BE49-F238E27FC236}">
                <a16:creationId xmlns:a16="http://schemas.microsoft.com/office/drawing/2014/main" id="{6F945249-DD95-405F-8A51-335F3FE0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02" name="Rectangle 2101">
            <a:extLst>
              <a:ext uri="{FF2B5EF4-FFF2-40B4-BE49-F238E27FC236}">
                <a16:creationId xmlns:a16="http://schemas.microsoft.com/office/drawing/2014/main" id="{31EDC20E-2FBC-4FDF-97C1-181B08DC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70585-F8F1-265F-2D38-7F0798107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Clr>
                <a:srgbClr val="B995C8"/>
              </a:buClr>
              <a:buNone/>
            </a:pPr>
            <a:r>
              <a:rPr lang="en-US" sz="16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1. Stable meandering (has cutoffs but still has an increased sinuosity)</a:t>
            </a:r>
          </a:p>
          <a:p>
            <a:pPr marL="514350" indent="-514350">
              <a:lnSpc>
                <a:spcPct val="100000"/>
              </a:lnSpc>
              <a:buClr>
                <a:srgbClr val="B995C8"/>
              </a:buClr>
              <a:buAutoNum type="arabicPeriod"/>
            </a:pPr>
            <a:endParaRPr lang="en-US" sz="1600" b="1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Clr>
                <a:srgbClr val="B995C8"/>
              </a:buClr>
              <a:buNone/>
            </a:pPr>
            <a:r>
              <a:rPr lang="en-US" sz="16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2. Straight channels (high </a:t>
            </a:r>
            <a:r>
              <a:rPr lang="en-US" sz="1600" b="1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kf</a:t>
            </a:r>
            <a:r>
              <a:rPr lang="en-US" sz="16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/decreasing trend in sinuosity/few cutoffs)</a:t>
            </a:r>
          </a:p>
          <a:p>
            <a:pPr marL="0" indent="0">
              <a:lnSpc>
                <a:spcPct val="100000"/>
              </a:lnSpc>
              <a:buClr>
                <a:srgbClr val="B995C8"/>
              </a:buClr>
              <a:buNone/>
            </a:pPr>
            <a:endParaRPr lang="en-US" sz="1600" b="1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Clr>
                <a:srgbClr val="B995C8"/>
              </a:buClr>
              <a:buNone/>
            </a:pPr>
            <a:r>
              <a:rPr lang="en-US" sz="16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3. Braided River Channels (low sinuosity/too many cutoffs/ unable to maintain meander stability)</a:t>
            </a:r>
          </a:p>
          <a:p>
            <a:pPr marL="0" indent="0">
              <a:lnSpc>
                <a:spcPct val="100000"/>
              </a:lnSpc>
              <a:buClr>
                <a:srgbClr val="B995C8"/>
              </a:buClr>
              <a:buNone/>
            </a:pPr>
            <a:endParaRPr lang="en-US" sz="1600" dirty="0"/>
          </a:p>
        </p:txBody>
      </p:sp>
      <p:pic>
        <p:nvPicPr>
          <p:cNvPr id="10" name="Picture 9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D21458A9-011F-D449-4FD2-DE49243442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45" r="-1" b="16800"/>
          <a:stretch/>
        </p:blipFill>
        <p:spPr>
          <a:xfrm>
            <a:off x="4241823" y="628650"/>
            <a:ext cx="7503638" cy="3520440"/>
          </a:xfrm>
          <a:prstGeom prst="rect">
            <a:avLst/>
          </a:prstGeom>
        </p:spPr>
      </p:pic>
      <p:pic>
        <p:nvPicPr>
          <p:cNvPr id="13" name="Picture 12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5BC7D529-990E-D6D4-95C2-6FAD48C78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245" r="-3" b="16178"/>
          <a:stretch/>
        </p:blipFill>
        <p:spPr>
          <a:xfrm>
            <a:off x="4245215" y="4433407"/>
            <a:ext cx="3699935" cy="2140276"/>
          </a:xfrm>
          <a:prstGeom prst="rect">
            <a:avLst/>
          </a:prstGeom>
        </p:spPr>
      </p:pic>
      <p:pic>
        <p:nvPicPr>
          <p:cNvPr id="11" name="Picture 10" descr="A river running through a canyon&#10;&#10;Description automatically generated">
            <a:extLst>
              <a:ext uri="{FF2B5EF4-FFF2-40B4-BE49-F238E27FC236}">
                <a16:creationId xmlns:a16="http://schemas.microsoft.com/office/drawing/2014/main" id="{DDC7887E-D4A6-62C3-401E-E5DCD8982B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926" r="-3" b="3373"/>
          <a:stretch/>
        </p:blipFill>
        <p:spPr>
          <a:xfrm>
            <a:off x="8042147" y="4433407"/>
            <a:ext cx="3700115" cy="21402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B62B0D-F84C-12B2-ECE1-7839CD3A8738}"/>
              </a:ext>
            </a:extLst>
          </p:cNvPr>
          <p:cNvSpPr txBox="1"/>
          <p:nvPr/>
        </p:nvSpPr>
        <p:spPr>
          <a:xfrm>
            <a:off x="4198359" y="4168137"/>
            <a:ext cx="1307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</a:rPr>
              <a:t>Yellow Stone River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937E49-9E59-21B7-B62C-E27427527357}"/>
              </a:ext>
            </a:extLst>
          </p:cNvPr>
          <p:cNvSpPr txBox="1"/>
          <p:nvPr/>
        </p:nvSpPr>
        <p:spPr>
          <a:xfrm>
            <a:off x="7993642" y="6592731"/>
            <a:ext cx="2834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</a:rPr>
              <a:t>Grand Canyon - Colorado River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6ED7D4-7377-6A86-BEF7-189C6F1595D8}"/>
              </a:ext>
            </a:extLst>
          </p:cNvPr>
          <p:cNvSpPr txBox="1"/>
          <p:nvPr/>
        </p:nvSpPr>
        <p:spPr>
          <a:xfrm>
            <a:off x="4198359" y="6592730"/>
            <a:ext cx="18976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</a:rPr>
              <a:t>Kali Gandaki Gorge (Nepal)</a:t>
            </a:r>
          </a:p>
        </p:txBody>
      </p:sp>
    </p:spTree>
    <p:extLst>
      <p:ext uri="{BB962C8B-B14F-4D97-AF65-F5344CB8AC3E}">
        <p14:creationId xmlns:p14="http://schemas.microsoft.com/office/powerpoint/2010/main" val="3977953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5362B-AA58-1630-7E59-DCCE7AAC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8"/>
            <a:ext cx="3232298" cy="24817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>
                <a:solidFill>
                  <a:schemeClr val="tx1">
                    <a:lumMod val="65000"/>
                    <a:lumOff val="35000"/>
                  </a:schemeClr>
                </a:solidFill>
              </a:rPr>
              <a:t>Acknowledgements</a:t>
            </a:r>
          </a:p>
        </p:txBody>
      </p:sp>
      <p:pic>
        <p:nvPicPr>
          <p:cNvPr id="6" name="Picture 5" descr="A person digging a hole in the ground&#10;&#10;Description automatically generated">
            <a:extLst>
              <a:ext uri="{FF2B5EF4-FFF2-40B4-BE49-F238E27FC236}">
                <a16:creationId xmlns:a16="http://schemas.microsoft.com/office/drawing/2014/main" id="{0AB810F1-C1A5-ECFC-BB5F-165980D1F9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644"/>
          <a:stretch/>
        </p:blipFill>
        <p:spPr>
          <a:xfrm rot="5400000">
            <a:off x="5715785" y="381785"/>
            <a:ext cx="685642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4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CC4B5BF5-FF9C-4924-B7E3-175E8FBCF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D212BDA-7BCB-45CA-8B7D-8E3870A0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33259EA-7CAC-4F6C-B3CD-EF4DEACD2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B995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973906C-F040-4ADB-A362-4BDB201B6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shadow of a person on the grass&#10;&#10;Description automatically generated">
            <a:extLst>
              <a:ext uri="{FF2B5EF4-FFF2-40B4-BE49-F238E27FC236}">
                <a16:creationId xmlns:a16="http://schemas.microsoft.com/office/drawing/2014/main" id="{308D0269-5B27-CEF0-A122-9B2A92D4D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04" r="14902" b="-3"/>
          <a:stretch/>
        </p:blipFill>
        <p:spPr>
          <a:xfrm rot="5400000">
            <a:off x="565242" y="522392"/>
            <a:ext cx="3465902" cy="3703322"/>
          </a:xfrm>
          <a:prstGeom prst="rect">
            <a:avLst/>
          </a:prstGeom>
        </p:spPr>
      </p:pic>
      <p:pic>
        <p:nvPicPr>
          <p:cNvPr id="7" name="Picture 6" descr="A plant growing on a rock&#10;&#10;Description automatically generated">
            <a:extLst>
              <a:ext uri="{FF2B5EF4-FFF2-40B4-BE49-F238E27FC236}">
                <a16:creationId xmlns:a16="http://schemas.microsoft.com/office/drawing/2014/main" id="{68E0B8CA-0EFA-392C-3C02-72FC781B84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862"/>
          <a:stretch/>
        </p:blipFill>
        <p:spPr>
          <a:xfrm rot="10800000">
            <a:off x="4240942" y="641102"/>
            <a:ext cx="3703322" cy="3465902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331621D3-A277-46EF-93A9-0D5140FA9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199467"/>
            <a:ext cx="7497730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99840-5210-BDCE-9213-D8F7DD781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334837"/>
            <a:ext cx="7228412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Questions?</a:t>
            </a:r>
          </a:p>
        </p:txBody>
      </p:sp>
      <p:pic>
        <p:nvPicPr>
          <p:cNvPr id="9" name="Picture 8" descr="A waterfall in a forest&#10;&#10;Description automatically generated">
            <a:extLst>
              <a:ext uri="{FF2B5EF4-FFF2-40B4-BE49-F238E27FC236}">
                <a16:creationId xmlns:a16="http://schemas.microsoft.com/office/drawing/2014/main" id="{5749B6F8-07FB-BFB9-DBAE-E742BB5118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138" r="2" b="2"/>
          <a:stretch/>
        </p:blipFill>
        <p:spPr>
          <a:xfrm rot="5400000">
            <a:off x="7012727" y="1664615"/>
            <a:ext cx="5749462" cy="37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5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E977-7692-C56A-6E5B-FB7A5686C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81" y="1476943"/>
            <a:ext cx="11195437" cy="2244998"/>
          </a:xfrm>
        </p:spPr>
        <p:txBody>
          <a:bodyPr anchor="t">
            <a:normAutofit/>
          </a:bodyPr>
          <a:lstStyle/>
          <a:p>
            <a:r>
              <a:rPr lang="en-US" sz="2000" dirty="0">
                <a:latin typeface="Comic Sans MS" panose="030F0902030302020204" pitchFamily="66" charset="0"/>
                <a:cs typeface="Times New Roman"/>
              </a:rPr>
              <a:t>Observed worldwide in areas with continuous surface flow and distinctive topography</a:t>
            </a:r>
          </a:p>
          <a:p>
            <a:r>
              <a:rPr lang="en-US" sz="2000" dirty="0">
                <a:latin typeface="Comic Sans MS" panose="030F0902030302020204" pitchFamily="66" charset="0"/>
                <a:cs typeface="Times New Roman"/>
              </a:rPr>
              <a:t>Hold importance in geomorphological, water resource, ecological, recreational, aesthetic, cultural, and historical contexts</a:t>
            </a:r>
          </a:p>
          <a:p>
            <a:r>
              <a:rPr lang="en-US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Influenced by the erosional and depositional processes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B2BDA-9FCB-F2E1-4B2E-1EC08E3DC9DF}"/>
              </a:ext>
            </a:extLst>
          </p:cNvPr>
          <p:cNvSpPr txBox="1"/>
          <p:nvPr/>
        </p:nvSpPr>
        <p:spPr>
          <a:xfrm>
            <a:off x="572493" y="892168"/>
            <a:ext cx="864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Bedrock River Overview</a:t>
            </a:r>
          </a:p>
        </p:txBody>
      </p:sp>
      <p:pic>
        <p:nvPicPr>
          <p:cNvPr id="10" name="Picture 9" descr="A river with rocks and trees&#10;&#10;Description automatically generated">
            <a:extLst>
              <a:ext uri="{FF2B5EF4-FFF2-40B4-BE49-F238E27FC236}">
                <a16:creationId xmlns:a16="http://schemas.microsoft.com/office/drawing/2014/main" id="{813F2ECA-168B-65E1-5181-124824895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220" y="4108993"/>
            <a:ext cx="3400841" cy="2263684"/>
          </a:xfrm>
          <a:prstGeom prst="rect">
            <a:avLst/>
          </a:prstGeom>
        </p:spPr>
      </p:pic>
      <p:pic>
        <p:nvPicPr>
          <p:cNvPr id="12" name="Picture 11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05A5DFA9-0027-C4C1-C39F-E518DFF6A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81" y="4108994"/>
            <a:ext cx="3367497" cy="2244998"/>
          </a:xfrm>
          <a:prstGeom prst="rect">
            <a:avLst/>
          </a:prstGeom>
        </p:spPr>
      </p:pic>
      <p:pic>
        <p:nvPicPr>
          <p:cNvPr id="14" name="Picture 13" descr="A river flowing through a forest&#10;&#10;Description automatically generated">
            <a:extLst>
              <a:ext uri="{FF2B5EF4-FFF2-40B4-BE49-F238E27FC236}">
                <a16:creationId xmlns:a16="http://schemas.microsoft.com/office/drawing/2014/main" id="{B768B01B-A1B5-864B-0A49-2D6A30D5F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579" y="4108993"/>
            <a:ext cx="3400840" cy="22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16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D7F2-6398-A0BB-B41C-ACD9D3FC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omic Sans MS" panose="030F0902030302020204" pitchFamily="66" charset="0"/>
                <a:cs typeface="Times New Roman"/>
              </a:rPr>
              <a:t>The stability problem of bedrock meandering rivers</a:t>
            </a:r>
            <a:endParaRPr lang="en-US" sz="32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E8CB0-77E8-04AB-6F6E-B4E87DA3C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3"/>
            <a:ext cx="5455342" cy="41234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Comic Sans MS" panose="030F0902030302020204" pitchFamily="66" charset="0"/>
                <a:cs typeface="Times New Roman"/>
              </a:rPr>
              <a:t>Bedrock rivers: supply-limited or detachment-limited</a:t>
            </a:r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  <a:cs typeface="Times New Roman"/>
              </a:rPr>
              <a:t>Alluvial rivers: transport-limited</a:t>
            </a:r>
          </a:p>
          <a:p>
            <a:pPr marL="0" indent="0">
              <a:buNone/>
            </a:pPr>
            <a:endParaRPr lang="en-US" dirty="0">
              <a:latin typeface="Comic Sans MS" panose="030F0902030302020204" pitchFamily="66" charset="0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Comic Sans MS" panose="030F0902030302020204" pitchFamily="66" charset="0"/>
              <a:cs typeface="Times New Roman"/>
            </a:endParaRP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  <a:cs typeface="Times New Roman"/>
              </a:rPr>
              <a:t>Bedrock rivers are influenced by:</a:t>
            </a:r>
          </a:p>
          <a:p>
            <a:r>
              <a:rPr lang="en-US" dirty="0">
                <a:latin typeface="Comic Sans MS" panose="030F0902030302020204" pitchFamily="66" charset="0"/>
                <a:ea typeface="DengXian"/>
                <a:cs typeface="Times New Roman"/>
              </a:rPr>
              <a:t>T</a:t>
            </a:r>
            <a:r>
              <a:rPr lang="en-US" dirty="0">
                <a:effectLst/>
                <a:latin typeface="Comic Sans MS" panose="030F0902030302020204" pitchFamily="66" charset="0"/>
                <a:ea typeface="DengXian"/>
                <a:cs typeface="Times New Roman"/>
              </a:rPr>
              <a:t>ectonics (</a:t>
            </a:r>
            <a:r>
              <a:rPr lang="en-US" dirty="0">
                <a:latin typeface="Comic Sans MS" panose="030F0902030302020204" pitchFamily="66" charset="0"/>
                <a:ea typeface="DengXian"/>
                <a:cs typeface="Times New Roman"/>
              </a:rPr>
              <a:t>e.g., </a:t>
            </a:r>
            <a:r>
              <a:rPr lang="en-US" dirty="0" err="1">
                <a:latin typeface="Comic Sans MS" panose="030F0902030302020204" pitchFamily="66" charset="0"/>
                <a:ea typeface="DengXian"/>
                <a:cs typeface="Times New Roman"/>
              </a:rPr>
              <a:t>Yanites</a:t>
            </a:r>
            <a:r>
              <a:rPr lang="en-US" dirty="0">
                <a:effectLst/>
                <a:latin typeface="Comic Sans MS" panose="030F0902030302020204" pitchFamily="66" charset="0"/>
                <a:ea typeface="DengXian"/>
                <a:cs typeface="Times New Roman"/>
              </a:rPr>
              <a:t> et al., 2010</a:t>
            </a:r>
            <a:r>
              <a:rPr lang="en-US" dirty="0">
                <a:latin typeface="Comic Sans MS" panose="030F0902030302020204" pitchFamily="66" charset="0"/>
                <a:ea typeface="DengXian"/>
                <a:cs typeface="Times New Roman"/>
              </a:rPr>
              <a:t>);</a:t>
            </a:r>
          </a:p>
          <a:p>
            <a:r>
              <a:rPr lang="en-US" dirty="0">
                <a:effectLst/>
                <a:latin typeface="Comic Sans MS" panose="030F0902030302020204" pitchFamily="66" charset="0"/>
                <a:ea typeface="DengXian"/>
                <a:cs typeface="Times New Roman"/>
              </a:rPr>
              <a:t>Climate (</a:t>
            </a:r>
            <a:r>
              <a:rPr lang="en-US" dirty="0">
                <a:latin typeface="Comic Sans MS" panose="030F0902030302020204" pitchFamily="66" charset="0"/>
                <a:ea typeface="DengXian"/>
                <a:cs typeface="Times New Roman"/>
              </a:rPr>
              <a:t>e.g., Stark</a:t>
            </a:r>
            <a:r>
              <a:rPr lang="en-US" dirty="0">
                <a:effectLst/>
                <a:latin typeface="Comic Sans MS" panose="030F0902030302020204" pitchFamily="66" charset="0"/>
                <a:ea typeface="DengXian"/>
                <a:cs typeface="Times New Roman"/>
              </a:rPr>
              <a:t> et al., 2010</a:t>
            </a:r>
            <a:r>
              <a:rPr lang="en-US" dirty="0">
                <a:latin typeface="Comic Sans MS" panose="030F0902030302020204" pitchFamily="66" charset="0"/>
                <a:ea typeface="DengXian"/>
                <a:cs typeface="Times New Roman"/>
              </a:rPr>
              <a:t>);</a:t>
            </a:r>
          </a:p>
          <a:p>
            <a:r>
              <a:rPr lang="en-US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DengXian"/>
                <a:cs typeface="Times New Roman"/>
              </a:rPr>
              <a:t>Lithology</a:t>
            </a:r>
            <a:r>
              <a:rPr lang="en-US" dirty="0">
                <a:effectLst/>
                <a:latin typeface="Comic Sans MS" panose="030F0902030302020204" pitchFamily="66" charset="0"/>
                <a:ea typeface="DengXian"/>
                <a:cs typeface="Times New Roman"/>
              </a:rPr>
              <a:t> (</a:t>
            </a:r>
            <a:r>
              <a:rPr lang="en-US" dirty="0">
                <a:latin typeface="Comic Sans MS" panose="030F0902030302020204" pitchFamily="66" charset="0"/>
                <a:ea typeface="DengXian"/>
                <a:cs typeface="Times New Roman"/>
              </a:rPr>
              <a:t>e.g., Johnson</a:t>
            </a:r>
            <a:r>
              <a:rPr lang="en-US" dirty="0">
                <a:effectLst/>
                <a:latin typeface="Comic Sans MS" panose="030F0902030302020204" pitchFamily="66" charset="0"/>
                <a:ea typeface="DengXian"/>
                <a:cs typeface="Times New Roman"/>
              </a:rPr>
              <a:t> and Finnegan, 2015</a:t>
            </a:r>
            <a:r>
              <a:rPr lang="en-US" dirty="0">
                <a:latin typeface="Comic Sans MS" panose="030F0902030302020204" pitchFamily="66" charset="0"/>
                <a:ea typeface="DengXian"/>
                <a:cs typeface="Times New Roman"/>
              </a:rPr>
              <a:t>);</a:t>
            </a:r>
          </a:p>
          <a:p>
            <a:r>
              <a:rPr lang="en-US" dirty="0">
                <a:effectLst/>
                <a:latin typeface="Comic Sans MS" panose="030F0902030302020204" pitchFamily="66" charset="0"/>
                <a:ea typeface="DengXian"/>
                <a:cs typeface="Times New Roman"/>
              </a:rPr>
              <a:t>or any combination of these forces</a:t>
            </a:r>
            <a:r>
              <a:rPr lang="en-US" dirty="0">
                <a:latin typeface="Comic Sans MS" panose="030F0902030302020204" pitchFamily="66" charset="0"/>
                <a:ea typeface="DengXian"/>
                <a:cs typeface="Times New Roman"/>
              </a:rPr>
              <a:t> </a:t>
            </a:r>
            <a:endParaRPr lang="en-US" dirty="0">
              <a:latin typeface="Comic Sans MS" panose="030F0902030302020204" pitchFamily="66" charset="0"/>
              <a:cs typeface="Times New Roman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97D2A42-29F4-10D2-2673-63B601DB4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8183" y="3904886"/>
            <a:ext cx="4564190" cy="241696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A97587-A0B4-D5C9-1D06-71E622CFD674}"/>
              </a:ext>
            </a:extLst>
          </p:cNvPr>
          <p:cNvSpPr txBox="1"/>
          <p:nvPr/>
        </p:nvSpPr>
        <p:spPr>
          <a:xfrm>
            <a:off x="10529455" y="6486536"/>
            <a:ext cx="17167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omic Sans MS" panose="030F0902030302020204" pitchFamily="66" charset="0"/>
                <a:ea typeface="DengXian" panose="02010600030101010101" pitchFamily="2" charset="-122"/>
              </a:rPr>
              <a:t>(Hooke, 2013)</a:t>
            </a:r>
            <a:r>
              <a:rPr lang="en-US" sz="1200" dirty="0">
                <a:effectLst/>
                <a:latin typeface="Comic Sans MS" panose="030F0902030302020204" pitchFamily="66" charset="0"/>
              </a:rPr>
              <a:t> </a:t>
            </a:r>
            <a:endParaRPr lang="en-US" sz="1200" dirty="0">
              <a:latin typeface="Comic Sans MS" panose="030F0902030302020204" pitchFamily="66" charset="0"/>
            </a:endParaRPr>
          </a:p>
        </p:txBody>
      </p:sp>
      <p:pic>
        <p:nvPicPr>
          <p:cNvPr id="8" name="Picture 7" descr="A diagram of a slope&#10;&#10;Description automatically generated">
            <a:extLst>
              <a:ext uri="{FF2B5EF4-FFF2-40B4-BE49-F238E27FC236}">
                <a16:creationId xmlns:a16="http://schemas.microsoft.com/office/drawing/2014/main" id="{5CA37A26-E49C-83FA-F2A2-5CE427B57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356" y="1722294"/>
            <a:ext cx="4787644" cy="17067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20A6E2-6204-24E8-B67D-ACE243B5707F}"/>
              </a:ext>
            </a:extLst>
          </p:cNvPr>
          <p:cNvSpPr txBox="1"/>
          <p:nvPr/>
        </p:nvSpPr>
        <p:spPr>
          <a:xfrm>
            <a:off x="10529455" y="3330706"/>
            <a:ext cx="1729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902030302020204" pitchFamily="66" charset="0"/>
              </a:rPr>
              <a:t>(MIT OCW)</a:t>
            </a:r>
          </a:p>
        </p:txBody>
      </p:sp>
    </p:spTree>
    <p:extLst>
      <p:ext uri="{BB962C8B-B14F-4D97-AF65-F5344CB8AC3E}">
        <p14:creationId xmlns:p14="http://schemas.microsoft.com/office/powerpoint/2010/main" val="484430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7A4F-C956-4C71-EC49-2B623E46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1326267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The role of lithology in bedrock river erosion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AB605-BC92-75E2-9869-D68812E84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omic Sans MS" panose="030F0902030302020204" pitchFamily="66" charset="0"/>
                <a:cs typeface="Times New Roman"/>
              </a:rPr>
              <a:t>Lithology and erodibility of bedrock rivers:</a:t>
            </a:r>
          </a:p>
          <a:p>
            <a:r>
              <a:rPr lang="en-US" sz="2000" dirty="0">
                <a:effectLst/>
                <a:latin typeface="Comic Sans MS" panose="030F0902030302020204" pitchFamily="66" charset="0"/>
                <a:ea typeface="DengXian"/>
                <a:cs typeface="Times New Roman"/>
              </a:rPr>
              <a:t>Erosion Resistivity (</a:t>
            </a:r>
            <a:r>
              <a:rPr lang="en-US" sz="2000" dirty="0" err="1">
                <a:effectLst/>
                <a:latin typeface="Comic Sans MS" panose="030F0902030302020204" pitchFamily="66" charset="0"/>
                <a:ea typeface="DengXian"/>
                <a:cs typeface="Times New Roman"/>
              </a:rPr>
              <a:t>Bursztyn</a:t>
            </a:r>
            <a:r>
              <a:rPr lang="en-US" sz="2000" dirty="0">
                <a:effectLst/>
                <a:latin typeface="Comic Sans MS" panose="030F0902030302020204" pitchFamily="66" charset="0"/>
                <a:ea typeface="DengXian"/>
                <a:cs typeface="Times New Roman"/>
              </a:rPr>
              <a:t> et al., 2015)</a:t>
            </a:r>
            <a:r>
              <a:rPr lang="en-US" sz="2000" dirty="0">
                <a:latin typeface="Comic Sans MS" panose="030F0902030302020204" pitchFamily="66" charset="0"/>
                <a:cs typeface="Times New Roman"/>
              </a:rPr>
              <a:t> </a:t>
            </a:r>
            <a:endParaRPr lang="en-US" sz="2000" dirty="0">
              <a:effectLst/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Comic Sans MS" panose="030F0902030302020204" pitchFamily="66" charset="0"/>
                <a:ea typeface="DengXian"/>
                <a:cs typeface="Times New Roman"/>
              </a:rPr>
              <a:t>River Channel Width Adjustment(Allen et al., 2013).</a:t>
            </a:r>
            <a:r>
              <a:rPr lang="en-US" sz="2000" dirty="0">
                <a:latin typeface="Comic Sans MS" panose="030F0902030302020204" pitchFamily="66" charset="0"/>
                <a:cs typeface="Times New Roman"/>
              </a:rPr>
              <a:t> </a:t>
            </a:r>
            <a:endParaRPr lang="en-US" sz="2000" dirty="0">
              <a:effectLst/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omic Sans MS" panose="030F0902030302020204" pitchFamily="66" charset="0"/>
                <a:cs typeface="Times New Roman"/>
              </a:rPr>
              <a:t>Slaking – sub-aerial bedrock vs submerged bedrock (Montgomery, 2004; Collins et al., 2016; Inoue et al., 2017)</a:t>
            </a:r>
          </a:p>
        </p:txBody>
      </p:sp>
      <p:pic>
        <p:nvPicPr>
          <p:cNvPr id="7" name="Picture 6" descr="A picture containing building, wall, brick, stone&#10;&#10;Description automatically generated">
            <a:extLst>
              <a:ext uri="{FF2B5EF4-FFF2-40B4-BE49-F238E27FC236}">
                <a16:creationId xmlns:a16="http://schemas.microsoft.com/office/drawing/2014/main" id="{8DE437A7-9975-FF87-64E3-FBCCAC145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799" y="662906"/>
            <a:ext cx="3699935" cy="2580704"/>
          </a:xfrm>
          <a:prstGeom prst="rect">
            <a:avLst/>
          </a:prstGeom>
        </p:spPr>
      </p:pic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FF6DA86B-AB8F-E0C2-A928-16C9148E6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99" b="22047"/>
          <a:stretch/>
        </p:blipFill>
        <p:spPr bwMode="auto">
          <a:xfrm>
            <a:off x="8051799" y="3773492"/>
            <a:ext cx="3699935" cy="225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3AF9B-6D5A-AC27-D786-6FF8D14887AD}"/>
              </a:ext>
            </a:extLst>
          </p:cNvPr>
          <p:cNvSpPr txBox="1"/>
          <p:nvPr/>
        </p:nvSpPr>
        <p:spPr>
          <a:xfrm>
            <a:off x="2280602" y="6155844"/>
            <a:ext cx="840771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solidFill>
                  <a:srgbClr val="242424"/>
                </a:solidFill>
                <a:latin typeface="Comic Sans MS" panose="030F0902030302020204" pitchFamily="66" charset="0"/>
                <a:cs typeface="Times New Roman"/>
              </a:rPr>
              <a:t>Slaking bedrock of the Roslyn</a:t>
            </a:r>
            <a:r>
              <a:rPr lang="en-US" b="0" i="1" dirty="0">
                <a:solidFill>
                  <a:srgbClr val="242424"/>
                </a:solidFill>
                <a:effectLst/>
                <a:latin typeface="Comic Sans MS" panose="030F0902030302020204" pitchFamily="66" charset="0"/>
                <a:cs typeface="Times New Roman"/>
              </a:rPr>
              <a:t> Formation in central Washington State, USA.</a:t>
            </a:r>
            <a:endParaRPr lang="en-US" i="1" dirty="0">
              <a:latin typeface="Comic Sans MS" panose="030F0902030302020204" pitchFamily="66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0159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80255-D009-6D93-3A70-B302B21DE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88" y="24926"/>
            <a:ext cx="393057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mic Sans MS" panose="030F0902030302020204" pitchFamily="66" charset="0"/>
                <a:cs typeface="Times New Roman" panose="02020603050405020304" pitchFamily="18" charset="0"/>
              </a:rPr>
              <a:t>Methods/Approach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613CD75-225F-6DF6-5740-8064C5D4E2B4}"/>
              </a:ext>
            </a:extLst>
          </p:cNvPr>
          <p:cNvCxnSpPr/>
          <p:nvPr/>
        </p:nvCxnSpPr>
        <p:spPr>
          <a:xfrm>
            <a:off x="4317358" y="2541129"/>
            <a:ext cx="126293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1C520F2-4973-CE49-5068-F834514F76B2}"/>
              </a:ext>
            </a:extLst>
          </p:cNvPr>
          <p:cNvSpPr txBox="1"/>
          <p:nvPr/>
        </p:nvSpPr>
        <p:spPr>
          <a:xfrm>
            <a:off x="5921831" y="2348320"/>
            <a:ext cx="401050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30936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Comic Sans MS" panose="030F0902030302020204" pitchFamily="66" charset="0"/>
                <a:cs typeface="Times New Roman"/>
              </a:rPr>
              <a:t>Model variables: kl, </a:t>
            </a:r>
            <a:r>
              <a:rPr lang="en-US" sz="1600" kern="1200" dirty="0" err="1">
                <a:solidFill>
                  <a:schemeClr val="tx1"/>
                </a:solidFill>
                <a:latin typeface="Comic Sans MS" panose="030F0902030302020204" pitchFamily="66" charset="0"/>
                <a:cs typeface="Times New Roman"/>
              </a:rPr>
              <a:t>kf</a:t>
            </a:r>
            <a:r>
              <a:rPr lang="en-US" sz="1600" kern="1200" dirty="0">
                <a:solidFill>
                  <a:schemeClr val="tx1"/>
                </a:solidFill>
                <a:latin typeface="Comic Sans MS" panose="030F0902030302020204" pitchFamily="66" charset="0"/>
                <a:cs typeface="Times New Roman"/>
              </a:rPr>
              <a:t>, and channel type</a:t>
            </a:r>
            <a:endParaRPr lang="en-US" sz="24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070D8C-8D5F-2B96-2709-5C83C154C91C}"/>
              </a:ext>
            </a:extLst>
          </p:cNvPr>
          <p:cNvSpPr txBox="1"/>
          <p:nvPr/>
        </p:nvSpPr>
        <p:spPr>
          <a:xfrm>
            <a:off x="1695885" y="2334195"/>
            <a:ext cx="25593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0936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Bedrock Type/Strength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EAC68-45BE-3BC1-A782-5CB297D07430}"/>
              </a:ext>
            </a:extLst>
          </p:cNvPr>
          <p:cNvSpPr txBox="1"/>
          <p:nvPr/>
        </p:nvSpPr>
        <p:spPr>
          <a:xfrm>
            <a:off x="1695885" y="2730428"/>
            <a:ext cx="878491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30936">
              <a:spcAft>
                <a:spcPts val="600"/>
              </a:spcAft>
            </a:pPr>
            <a:r>
              <a:rPr lang="en-US" sz="1600" b="1" kern="1200" dirty="0">
                <a:solidFill>
                  <a:srgbClr val="A22C00"/>
                </a:solidFill>
                <a:latin typeface="Comic Sans MS" panose="030F0902030302020204" pitchFamily="66" charset="0"/>
                <a:ea typeface="+mn-ea"/>
                <a:cs typeface="Times New Roman"/>
              </a:rPr>
              <a:t>I used the numerical model to test the sensitivity of bedrock meandering development to lithologic strength differences (kl, </a:t>
            </a:r>
            <a:r>
              <a:rPr lang="en-US" sz="1600" b="1" kern="1200" dirty="0" err="1">
                <a:solidFill>
                  <a:srgbClr val="A22C00"/>
                </a:solidFill>
                <a:latin typeface="Comic Sans MS" panose="030F0902030302020204" pitchFamily="66" charset="0"/>
                <a:ea typeface="+mn-ea"/>
                <a:cs typeface="Times New Roman"/>
              </a:rPr>
              <a:t>kf</a:t>
            </a:r>
            <a:r>
              <a:rPr lang="en-US" sz="1600" b="1" kern="1200" dirty="0">
                <a:solidFill>
                  <a:srgbClr val="A22C00"/>
                </a:solidFill>
                <a:latin typeface="Comic Sans MS" panose="030F0902030302020204" pitchFamily="66" charset="0"/>
                <a:ea typeface="+mn-ea"/>
                <a:cs typeface="Times New Roman"/>
              </a:rPr>
              <a:t>)</a:t>
            </a:r>
            <a:endParaRPr lang="en-US" sz="1600" b="1" dirty="0">
              <a:solidFill>
                <a:srgbClr val="ED7D31"/>
              </a:solidFill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A7FEF-73C9-8E9E-97D1-974FAB349BF5}"/>
              </a:ext>
            </a:extLst>
          </p:cNvPr>
          <p:cNvSpPr txBox="1"/>
          <p:nvPr/>
        </p:nvSpPr>
        <p:spPr>
          <a:xfrm>
            <a:off x="888467" y="1078466"/>
            <a:ext cx="10665928" cy="1486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0936">
              <a:lnSpc>
                <a:spcPct val="90000"/>
              </a:lnSpc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Times New Roman"/>
              </a:rPr>
              <a:t>A 1-D numerical model is employed (developed by Drs. Sarah </a:t>
            </a:r>
            <a:r>
              <a:rPr lang="en-US" sz="1600" kern="1200" dirty="0" err="1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Times New Roman"/>
              </a:rPr>
              <a:t>Schanz</a:t>
            </a:r>
            <a:r>
              <a:rPr lang="en-US" sz="1600" kern="1200" dirty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Times New Roman"/>
              </a:rPr>
              <a:t> and Brian </a:t>
            </a:r>
            <a:r>
              <a:rPr lang="en-US" sz="1600" kern="1200" dirty="0" err="1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Times New Roman"/>
              </a:rPr>
              <a:t>Yanites</a:t>
            </a:r>
            <a:r>
              <a:rPr lang="en-US" sz="1600" kern="1200" dirty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Times New Roman"/>
              </a:rPr>
              <a:t>)</a:t>
            </a:r>
            <a:endParaRPr lang="en-US" sz="1600" kern="1200" dirty="0">
              <a:solidFill>
                <a:schemeClr val="tx1"/>
              </a:solidFill>
              <a:latin typeface="Comic Sans MS" panose="030F0902030302020204" pitchFamily="66" charset="0"/>
              <a:ea typeface="+mn-ea"/>
              <a:cs typeface="Calibri" panose="020F0502020204030204"/>
            </a:endParaRPr>
          </a:p>
          <a:p>
            <a:pPr marL="315468" lvl="1" defTabSz="630936">
              <a:lnSpc>
                <a:spcPct val="90000"/>
              </a:lnSpc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Times New Roman"/>
              </a:rPr>
              <a:t>Model purpose: Simulate meandering bedrock channels and vary rock uplift rates, </a:t>
            </a:r>
            <a:r>
              <a:rPr lang="en-US" sz="1600" b="1" kern="1200" dirty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Times New Roman"/>
              </a:rPr>
              <a:t>bedrock strength anisotropy</a:t>
            </a:r>
            <a:r>
              <a:rPr lang="en-US" sz="1600" kern="1200" dirty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Times New Roman"/>
              </a:rPr>
              <a:t>, and sediment supply/transport capacity.</a:t>
            </a:r>
            <a:endParaRPr lang="en-US" sz="1600" kern="1200" dirty="0">
              <a:solidFill>
                <a:schemeClr val="tx1"/>
              </a:solidFill>
              <a:latin typeface="Comic Sans MS" panose="030F0902030302020204" pitchFamily="66" charset="0"/>
              <a:ea typeface="+mn-ea"/>
              <a:cs typeface="Calibri"/>
            </a:endParaRPr>
          </a:p>
          <a:p>
            <a:pPr defTabSz="630936">
              <a:lnSpc>
                <a:spcPct val="90000"/>
              </a:lnSpc>
              <a:spcAft>
                <a:spcPts val="600"/>
              </a:spcAft>
            </a:pPr>
            <a:r>
              <a:rPr lang="en-US" sz="1600" kern="1200" dirty="0">
                <a:solidFill>
                  <a:srgbClr val="FF0000"/>
                </a:solidFill>
                <a:latin typeface="Comic Sans MS" panose="030F0902030302020204" pitchFamily="66" charset="0"/>
                <a:ea typeface="+mn-ea"/>
                <a:cs typeface="Times New Roman" panose="02020603050405020304" pitchFamily="18" charset="0"/>
              </a:rPr>
              <a:t>For my project:</a:t>
            </a:r>
          </a:p>
          <a:p>
            <a:endParaRPr lang="en-US" dirty="0"/>
          </a:p>
        </p:txBody>
      </p:sp>
      <p:pic>
        <p:nvPicPr>
          <p:cNvPr id="4" name="Picture 3" descr="A close-up of a rock&#10;&#10;Description automatically generated">
            <a:extLst>
              <a:ext uri="{FF2B5EF4-FFF2-40B4-BE49-F238E27FC236}">
                <a16:creationId xmlns:a16="http://schemas.microsoft.com/office/drawing/2014/main" id="{04DBFDAE-7CEB-F0BF-5944-FDA3D70D57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64" r="2" b="7066"/>
          <a:stretch/>
        </p:blipFill>
        <p:spPr>
          <a:xfrm rot="5400000">
            <a:off x="283472" y="3920198"/>
            <a:ext cx="3399221" cy="2189231"/>
          </a:xfrm>
          <a:prstGeom prst="rect">
            <a:avLst/>
          </a:prstGeom>
        </p:spPr>
      </p:pic>
      <p:pic>
        <p:nvPicPr>
          <p:cNvPr id="10" name="Picture 9" descr="A rocky stream with a large rock&#10;&#10;Description automatically generated with medium confidence">
            <a:extLst>
              <a:ext uri="{FF2B5EF4-FFF2-40B4-BE49-F238E27FC236}">
                <a16:creationId xmlns:a16="http://schemas.microsoft.com/office/drawing/2014/main" id="{FA8BA0A8-CA08-94EB-294C-704BDCC0DE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795" r="20903" b="1"/>
          <a:stretch/>
        </p:blipFill>
        <p:spPr>
          <a:xfrm>
            <a:off x="8425272" y="3315203"/>
            <a:ext cx="2165182" cy="3361882"/>
          </a:xfrm>
          <a:prstGeom prst="rect">
            <a:avLst/>
          </a:prstGeom>
        </p:spPr>
      </p:pic>
      <p:pic>
        <p:nvPicPr>
          <p:cNvPr id="14" name="Picture 13" descr="Rocks in the water&#10;&#10;Description automatically generated">
            <a:extLst>
              <a:ext uri="{FF2B5EF4-FFF2-40B4-BE49-F238E27FC236}">
                <a16:creationId xmlns:a16="http://schemas.microsoft.com/office/drawing/2014/main" id="{038BA3FB-F88F-0961-3E16-7E7A5B9F5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40890" y="3754107"/>
            <a:ext cx="3361882" cy="25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8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0AEE6-5655-DBAF-B03D-EBAD36C07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37" y="71776"/>
            <a:ext cx="10515600" cy="60487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Model Framework: Governing Equations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1A8AB9-4FBF-2EDB-2F05-E4EFA0AA2E4F}"/>
              </a:ext>
            </a:extLst>
          </p:cNvPr>
          <p:cNvSpPr txBox="1"/>
          <p:nvPr/>
        </p:nvSpPr>
        <p:spPr>
          <a:xfrm>
            <a:off x="5922379" y="1565074"/>
            <a:ext cx="234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(Manning’s equation)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DC7579-154D-19E0-2557-2E139D7441CB}"/>
                  </a:ext>
                </a:extLst>
              </p:cNvPr>
              <p:cNvSpPr txBox="1"/>
              <p:nvPr/>
            </p:nvSpPr>
            <p:spPr>
              <a:xfrm>
                <a:off x="-41474" y="1180306"/>
                <a:ext cx="6094070" cy="1459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i="0">
                                              <a:latin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  <m:r>
                                            <a:rPr lang="en-US" sz="2400" i="0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400" i="0">
                                                  <a:latin typeface="Cambria Math" panose="02040503050406030204" pitchFamily="18" charset="0"/>
                                                </a:rPr>
                                                <m:t>Q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400" i="0">
                                                  <a:latin typeface="Cambria Math" panose="02040503050406030204" pitchFamily="18" charset="0"/>
                                                </a:rPr>
                                                <m:t>w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i="0">
                                              <a:latin typeface="Cambria Math" panose="02040503050406030204" pitchFamily="18" charset="0"/>
                                            </a:rPr>
                                            <m:t>W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0.6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−1∗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−0.3</m:t>
                                  </m:r>
                                </m:sup>
                              </m:s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&lt;0</m:t>
                              </m:r>
                            </m:e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=0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≥0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DC7579-154D-19E0-2557-2E139D744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474" y="1180306"/>
                <a:ext cx="6094070" cy="1459887"/>
              </a:xfrm>
              <a:prstGeom prst="rect">
                <a:avLst/>
              </a:prstGeom>
              <a:blipFill>
                <a:blip r:embed="rId3"/>
                <a:stretch>
                  <a:fillRect l="-34304" t="-217391" b="-31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2010F-5FAD-A7C0-8E30-C004538D4A27}"/>
                  </a:ext>
                </a:extLst>
              </p:cNvPr>
              <p:cNvSpPr txBox="1"/>
              <p:nvPr/>
            </p:nvSpPr>
            <p:spPr>
              <a:xfrm>
                <a:off x="303837" y="3146714"/>
                <a:ext cx="19792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i="0">
                          <a:latin typeface="Cambria Math" panose="02040503050406030204" pitchFamily="18" charset="0"/>
                        </a:rPr>
                        <m:t>dt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2010F-5FAD-A7C0-8E30-C004538D4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37" y="3146714"/>
                <a:ext cx="1979270" cy="46166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2927787-B1B1-1E0D-85B1-BE728733013A}"/>
              </a:ext>
            </a:extLst>
          </p:cNvPr>
          <p:cNvSpPr txBox="1"/>
          <p:nvPr/>
        </p:nvSpPr>
        <p:spPr>
          <a:xfrm>
            <a:off x="2096569" y="3228574"/>
            <a:ext cx="71791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omic Sans MS" panose="030F0902030302020204" pitchFamily="66" charset="0"/>
                <a:ea typeface="DengXian" panose="02010600030101010101" pitchFamily="2" charset="-122"/>
              </a:rPr>
              <a:t>(Howard &amp; Kerby, 1983; Whipple &amp; Tucker, 1999; Whipple et al., 2000)</a:t>
            </a:r>
            <a:r>
              <a:rPr lang="en-US" sz="1200" dirty="0">
                <a:effectLst/>
                <a:latin typeface="Comic Sans MS" panose="030F0902030302020204" pitchFamily="66" charset="0"/>
              </a:rPr>
              <a:t> </a:t>
            </a:r>
            <a:endParaRPr lang="en-US" sz="1200" dirty="0"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D2E0D9-B7DB-BBA3-983B-BB786EF165C3}"/>
                  </a:ext>
                </a:extLst>
              </p:cNvPr>
              <p:cNvSpPr txBox="1"/>
              <p:nvPr/>
            </p:nvSpPr>
            <p:spPr>
              <a:xfrm>
                <a:off x="192910" y="5420923"/>
                <a:ext cx="8079129" cy="986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i="0">
                          <a:latin typeface="Cambria Math" panose="02040503050406030204" pitchFamily="18" charset="0"/>
                        </a:rPr>
                        <m:t>Ω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Γ</m:t>
                          </m:r>
                          <m:nary>
                            <m:naryPr>
                              <m:limLoc m:val="subSup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 panose="02040503050406030204" pitchFamily="18" charset="0"/>
                                </a:rPr>
                                <m:t>dξ</m:t>
                              </m:r>
                            </m:e>
                          </m:nary>
                        </m:e>
                      </m:d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subSup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ξ</m:t>
                                      </m:r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dξ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D2E0D9-B7DB-BBA3-983B-BB786EF1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10" y="5420923"/>
                <a:ext cx="8079129" cy="986424"/>
              </a:xfrm>
              <a:prstGeom prst="rect">
                <a:avLst/>
              </a:prstGeom>
              <a:blipFill>
                <a:blip r:embed="rId5"/>
                <a:stretch>
                  <a:fillRect t="-144304" b="-2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70B2531-EABD-ED55-892C-31F58B04610B}"/>
              </a:ext>
            </a:extLst>
          </p:cNvPr>
          <p:cNvSpPr txBox="1"/>
          <p:nvPr/>
        </p:nvSpPr>
        <p:spPr>
          <a:xfrm>
            <a:off x="7801439" y="5780499"/>
            <a:ext cx="29486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omic Sans MS" panose="030F0902030302020204" pitchFamily="66" charset="0"/>
                <a:ea typeface="DengXian" panose="02010600030101010101" pitchFamily="2" charset="-122"/>
              </a:rPr>
              <a:t>(Howard and Knutson, 1984)</a:t>
            </a:r>
            <a:r>
              <a:rPr lang="en-US" sz="1200" dirty="0">
                <a:effectLst/>
                <a:latin typeface="Comic Sans MS" panose="030F0902030302020204" pitchFamily="66" charset="0"/>
              </a:rPr>
              <a:t> </a:t>
            </a:r>
            <a:endParaRPr lang="en-US" sz="1200" dirty="0">
              <a:latin typeface="Comic Sans MS" panose="030F09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B95A01-0AF6-4BAA-3EE4-5902EB758FA1}"/>
              </a:ext>
            </a:extLst>
          </p:cNvPr>
          <p:cNvSpPr txBox="1"/>
          <p:nvPr/>
        </p:nvSpPr>
        <p:spPr>
          <a:xfrm>
            <a:off x="456479" y="2742766"/>
            <a:ext cx="281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(2) Vertical Erosion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C7BF00-CE9C-C583-899B-BCAE69FB7ABD}"/>
              </a:ext>
            </a:extLst>
          </p:cNvPr>
          <p:cNvSpPr txBox="1"/>
          <p:nvPr/>
        </p:nvSpPr>
        <p:spPr>
          <a:xfrm>
            <a:off x="456478" y="4052070"/>
            <a:ext cx="328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(3) Lateral Migration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16E8A4-0721-86FE-47C9-8823C9175E7F}"/>
                  </a:ext>
                </a:extLst>
              </p:cNvPr>
              <p:cNvSpPr txBox="1"/>
              <p:nvPr/>
            </p:nvSpPr>
            <p:spPr>
              <a:xfrm>
                <a:off x="387273" y="4520464"/>
                <a:ext cx="181239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i="0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i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16E8A4-0721-86FE-47C9-8823C9175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73" y="4520464"/>
                <a:ext cx="1812398" cy="461665"/>
              </a:xfrm>
              <a:prstGeom prst="rect">
                <a:avLst/>
              </a:prstGeom>
              <a:blipFill>
                <a:blip r:embed="rId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F2C26F5-A625-198B-590F-1278E7D69A40}"/>
              </a:ext>
            </a:extLst>
          </p:cNvPr>
          <p:cNvSpPr txBox="1"/>
          <p:nvPr/>
        </p:nvSpPr>
        <p:spPr>
          <a:xfrm>
            <a:off x="2199671" y="4591756"/>
            <a:ext cx="2812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(Nominal Migration Rate)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6681AF-9231-9158-2DE3-A6DD300B365C}"/>
              </a:ext>
            </a:extLst>
          </p:cNvPr>
          <p:cNvSpPr txBox="1"/>
          <p:nvPr/>
        </p:nvSpPr>
        <p:spPr>
          <a:xfrm>
            <a:off x="456479" y="798640"/>
            <a:ext cx="231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(1) Water Depth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06C7BF-A1EE-A885-E0C3-9521164BD218}"/>
              </a:ext>
            </a:extLst>
          </p:cNvPr>
          <p:cNvSpPr txBox="1"/>
          <p:nvPr/>
        </p:nvSpPr>
        <p:spPr>
          <a:xfrm>
            <a:off x="631625" y="5287565"/>
            <a:ext cx="1831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902030302020204" pitchFamily="66" charset="0"/>
              </a:rPr>
              <a:t>Lateral erodibility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3B2150-327F-0834-6796-C8BE486C60B6}"/>
              </a:ext>
            </a:extLst>
          </p:cNvPr>
          <p:cNvSpPr txBox="1"/>
          <p:nvPr/>
        </p:nvSpPr>
        <p:spPr>
          <a:xfrm>
            <a:off x="1837484" y="3666893"/>
            <a:ext cx="2676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902030302020204" pitchFamily="66" charset="0"/>
              </a:rPr>
              <a:t>Vertical erodibility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300BB7B-4EF9-F664-C253-62DE3C794E2B}"/>
              </a:ext>
            </a:extLst>
          </p:cNvPr>
          <p:cNvCxnSpPr>
            <a:cxnSpLocks/>
          </p:cNvCxnSpPr>
          <p:nvPr/>
        </p:nvCxnSpPr>
        <p:spPr>
          <a:xfrm flipH="1" flipV="1">
            <a:off x="1212930" y="3531842"/>
            <a:ext cx="669084" cy="305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6492126-AC96-4487-2431-329DF2D68B6B}"/>
              </a:ext>
            </a:extLst>
          </p:cNvPr>
          <p:cNvCxnSpPr>
            <a:cxnSpLocks/>
          </p:cNvCxnSpPr>
          <p:nvPr/>
        </p:nvCxnSpPr>
        <p:spPr>
          <a:xfrm flipH="1">
            <a:off x="1085392" y="4890783"/>
            <a:ext cx="645085" cy="478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F12A73A-0FFD-10B9-9E1C-2140A7812DCB}"/>
              </a:ext>
            </a:extLst>
          </p:cNvPr>
          <p:cNvSpPr txBox="1"/>
          <p:nvPr/>
        </p:nvSpPr>
        <p:spPr>
          <a:xfrm>
            <a:off x="8360779" y="1109398"/>
            <a:ext cx="35088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omic Sans MS" panose="030F0902030302020204" pitchFamily="66" charset="0"/>
                <a:ea typeface="DengXian" panose="02010600030101010101" pitchFamily="2" charset="-122"/>
              </a:rPr>
              <a:t>The water depth at </a:t>
            </a:r>
            <a:r>
              <a:rPr lang="en-US" sz="1800" dirty="0" err="1">
                <a:effectLst/>
                <a:latin typeface="Comic Sans MS" panose="030F0902030302020204" pitchFamily="66" charset="0"/>
                <a:ea typeface="DengXian" panose="02010600030101010101" pitchFamily="2" charset="-122"/>
              </a:rPr>
              <a:t>bankfull</a:t>
            </a:r>
            <a:r>
              <a:rPr lang="en-US" sz="1800" dirty="0">
                <a:effectLst/>
                <a:latin typeface="Comic Sans MS" panose="030F0902030302020204" pitchFamily="66" charset="0"/>
                <a:ea typeface="DengXian" panose="02010600030101010101" pitchFamily="2" charset="-122"/>
              </a:rPr>
              <a:t> discharge is approximated using </a:t>
            </a:r>
            <a:r>
              <a:rPr lang="en-US" sz="1800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DengXian" panose="02010600030101010101" pitchFamily="2" charset="-122"/>
              </a:rPr>
              <a:t>the wide channel assumption</a:t>
            </a:r>
            <a:r>
              <a:rPr lang="en-US" sz="1800" dirty="0">
                <a:effectLst/>
                <a:latin typeface="Comic Sans MS" panose="030F0902030302020204" pitchFamily="66" charset="0"/>
                <a:ea typeface="DengXian" panose="02010600030101010101" pitchFamily="2" charset="-122"/>
              </a:rPr>
              <a:t> and estimated with Manning’s equation</a:t>
            </a:r>
            <a:r>
              <a:rPr lang="en-US" dirty="0">
                <a:effectLst/>
                <a:latin typeface="Comic Sans MS" panose="030F0902030302020204" pitchFamily="66" charset="0"/>
              </a:rPr>
              <a:t> 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AA7E57-95FC-4ACC-7358-474EF1930CE4}"/>
              </a:ext>
            </a:extLst>
          </p:cNvPr>
          <p:cNvSpPr txBox="1"/>
          <p:nvPr/>
        </p:nvSpPr>
        <p:spPr>
          <a:xfrm>
            <a:off x="456478" y="6289125"/>
            <a:ext cx="24922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Adjusted Migration Rate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92580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0D987-DBF2-1E55-0F0F-BA2ABC56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Uplifted Oregon </a:t>
            </a:r>
          </a:p>
        </p:txBody>
      </p:sp>
      <p:pic>
        <p:nvPicPr>
          <p:cNvPr id="5" name="Content Placeholder 4" descr="A map of the state of washington&#10;&#10;Description automatically generated">
            <a:extLst>
              <a:ext uri="{FF2B5EF4-FFF2-40B4-BE49-F238E27FC236}">
                <a16:creationId xmlns:a16="http://schemas.microsoft.com/office/drawing/2014/main" id="{9BFD139F-1D8A-993D-9BF1-ED110BF21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131595"/>
            <a:ext cx="5940251" cy="45948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B4D0F1-F5AA-81CC-7B33-2D0D7B2901D5}"/>
              </a:ext>
            </a:extLst>
          </p:cNvPr>
          <p:cNvSpPr txBox="1"/>
          <p:nvPr/>
        </p:nvSpPr>
        <p:spPr>
          <a:xfrm>
            <a:off x="7495742" y="5786512"/>
            <a:ext cx="314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Area of Interest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680A7F-B5E8-062D-1555-3B7076CD5E43}"/>
              </a:ext>
            </a:extLst>
          </p:cNvPr>
          <p:cNvSpPr txBox="1"/>
          <p:nvPr/>
        </p:nvSpPr>
        <p:spPr>
          <a:xfrm>
            <a:off x="874643" y="2262050"/>
            <a:ext cx="48269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The Smith River, one of the largest tributaries of the Umpqua River in Oregon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Comic Sans MS" panose="030F0902030302020204" pitchFamily="66" charset="0"/>
                <a:ea typeface="DengXian" panose="02010600030101010101" pitchFamily="2" charset="-122"/>
                <a:cs typeface="Times New Roman" panose="02020603050405020304" pitchFamily="18" charset="0"/>
              </a:rPr>
              <a:t>It has been historically proven to be a single thread meandering bedrock river with thin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latin typeface="Comic Sans MS" panose="030F0902030302020204" pitchFamily="66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03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DF188-2858-880E-4D07-B7F025BD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Lateral &amp; Vertical Erodibility (kl &amp; </a:t>
            </a:r>
            <a:r>
              <a:rPr lang="en-US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kf</a:t>
            </a:r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ertical Erosion – Geography - Mammoth Memory Geography">
            <a:extLst>
              <a:ext uri="{FF2B5EF4-FFF2-40B4-BE49-F238E27FC236}">
                <a16:creationId xmlns:a16="http://schemas.microsoft.com/office/drawing/2014/main" id="{189BE70D-F7D8-724A-2E8B-3D2631890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6" r="18006" b="20673"/>
          <a:stretch/>
        </p:blipFill>
        <p:spPr bwMode="auto">
          <a:xfrm>
            <a:off x="1097456" y="2499053"/>
            <a:ext cx="4115225" cy="340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A25566-4EFF-5C7E-3A81-3F44D5C15B52}"/>
              </a:ext>
            </a:extLst>
          </p:cNvPr>
          <p:cNvSpPr txBox="1"/>
          <p:nvPr/>
        </p:nvSpPr>
        <p:spPr>
          <a:xfrm>
            <a:off x="6016395" y="2593032"/>
            <a:ext cx="601038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  <a:cs typeface="Times New Roman"/>
              </a:rPr>
              <a:t>Lateral and vertical erosion rates vary across meandering channels </a:t>
            </a:r>
          </a:p>
          <a:p>
            <a:endParaRPr lang="en-US" sz="1600" dirty="0">
              <a:latin typeface="Comic Sans MS" panose="030F0902030302020204" pitchFamily="66" charset="0"/>
              <a:cs typeface="Times New Roman"/>
            </a:endParaRPr>
          </a:p>
          <a:p>
            <a:r>
              <a:rPr lang="en-US" sz="16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How are those values calculated?</a:t>
            </a:r>
          </a:p>
          <a:p>
            <a:pPr lvl="1"/>
            <a:r>
              <a:rPr lang="en-US" sz="1600" dirty="0">
                <a:latin typeface="Comic Sans MS" panose="030F0902030302020204" pitchFamily="66" charset="0"/>
                <a:cs typeface="Times New Roman"/>
              </a:rPr>
              <a:t>Lateral and vertical erosion depend on the lateral and vertical erodibility, or susceptibility to erosion</a:t>
            </a:r>
          </a:p>
          <a:p>
            <a:pPr marL="457200" lvl="1" indent="0">
              <a:buNone/>
            </a:pPr>
            <a:endParaRPr lang="en-US" sz="1600" dirty="0">
              <a:latin typeface="Comic Sans MS" panose="030F0902030302020204" pitchFamily="66" charset="0"/>
              <a:cs typeface="Times New Roman"/>
            </a:endParaRPr>
          </a:p>
          <a:p>
            <a:r>
              <a:rPr lang="en-US" sz="1600" dirty="0">
                <a:latin typeface="Comic Sans MS" panose="030F0902030302020204" pitchFamily="66" charset="0"/>
                <a:cs typeface="Times New Roman"/>
              </a:rPr>
              <a:t>What are </a:t>
            </a:r>
            <a:r>
              <a:rPr lang="en-US" sz="1600" b="1" dirty="0">
                <a:solidFill>
                  <a:schemeClr val="accent2"/>
                </a:solidFill>
                <a:latin typeface="Comic Sans MS" panose="030F0902030302020204" pitchFamily="66" charset="0"/>
                <a:cs typeface="Times New Roman"/>
              </a:rPr>
              <a:t>l</a:t>
            </a:r>
            <a:r>
              <a:rPr lang="en-US" sz="1600" dirty="0">
                <a:solidFill>
                  <a:schemeClr val="accent2"/>
                </a:solidFill>
                <a:latin typeface="Comic Sans MS" panose="030F0902030302020204" pitchFamily="66" charset="0"/>
                <a:cs typeface="Times New Roman"/>
              </a:rPr>
              <a:t>ateral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(</a:t>
            </a:r>
            <a:r>
              <a:rPr lang="en-US" sz="1600" dirty="0">
                <a:solidFill>
                  <a:srgbClr val="907DBB"/>
                </a:solidFill>
                <a:latin typeface="Comic Sans MS" panose="030F0902030302020204" pitchFamily="66" charset="0"/>
                <a:cs typeface="Times New Roman"/>
              </a:rPr>
              <a:t>k</a:t>
            </a:r>
            <a:r>
              <a:rPr lang="en-US" sz="1600" b="1" dirty="0">
                <a:solidFill>
                  <a:srgbClr val="907DBB"/>
                </a:solidFill>
                <a:latin typeface="Comic Sans MS" panose="030F0902030302020204" pitchFamily="66" charset="0"/>
                <a:cs typeface="Times New Roman"/>
              </a:rPr>
              <a:t>l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) and </a:t>
            </a:r>
            <a:r>
              <a:rPr lang="en-US" sz="1600" b="1" dirty="0">
                <a:solidFill>
                  <a:schemeClr val="accent1"/>
                </a:solidFill>
                <a:latin typeface="Comic Sans MS" panose="030F0902030302020204" pitchFamily="66" charset="0"/>
                <a:cs typeface="Times New Roman"/>
              </a:rPr>
              <a:t>v</a:t>
            </a: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  <a:cs typeface="Times New Roman"/>
              </a:rPr>
              <a:t>ertical 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(</a:t>
            </a:r>
            <a:r>
              <a:rPr lang="en-US" sz="1600" dirty="0" err="1">
                <a:solidFill>
                  <a:srgbClr val="B995C9"/>
                </a:solidFill>
                <a:latin typeface="Comic Sans MS" panose="030F0902030302020204" pitchFamily="66" charset="0"/>
                <a:cs typeface="Times New Roman"/>
              </a:rPr>
              <a:t>k</a:t>
            </a:r>
            <a:r>
              <a:rPr lang="en-US" sz="1600" b="1" dirty="0" err="1">
                <a:solidFill>
                  <a:srgbClr val="B995C9"/>
                </a:solidFill>
                <a:latin typeface="Comic Sans MS" panose="030F0902030302020204" pitchFamily="66" charset="0"/>
                <a:cs typeface="Times New Roman"/>
              </a:rPr>
              <a:t>f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) erodibilities?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Empirically derived </a:t>
            </a:r>
          </a:p>
          <a:p>
            <a:pPr lvl="1"/>
            <a:endParaRPr lang="en-US" sz="1600" dirty="0">
              <a:latin typeface="Comic Sans MS" panose="030F0902030302020204" pitchFamily="66" charset="0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54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06" name="Rectangle 7205">
            <a:extLst>
              <a:ext uri="{FF2B5EF4-FFF2-40B4-BE49-F238E27FC236}">
                <a16:creationId xmlns:a16="http://schemas.microsoft.com/office/drawing/2014/main" id="{7D541204-B666-420C-9DF1-C06950D2F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7674-76D5-036C-F799-215A3DC7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236" y="728394"/>
            <a:ext cx="5891527" cy="554891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902030302020204" pitchFamily="66" charset="0"/>
                <a:cs typeface="Times New Roman"/>
              </a:rPr>
              <a:t>Independent Variables</a:t>
            </a:r>
          </a:p>
        </p:txBody>
      </p:sp>
      <p:sp>
        <p:nvSpPr>
          <p:cNvPr id="7208" name="Rectangle 7207">
            <a:extLst>
              <a:ext uri="{FF2B5EF4-FFF2-40B4-BE49-F238E27FC236}">
                <a16:creationId xmlns:a16="http://schemas.microsoft.com/office/drawing/2014/main" id="{0C0E6C8D-508A-44F8-BB9B-7911B0118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10" name="Rectangle 7209">
            <a:extLst>
              <a:ext uri="{FF2B5EF4-FFF2-40B4-BE49-F238E27FC236}">
                <a16:creationId xmlns:a16="http://schemas.microsoft.com/office/drawing/2014/main" id="{C84847AE-0FEA-43E8-8AA1-4169A6FDB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12" name="Rectangle 7211">
            <a:extLst>
              <a:ext uri="{FF2B5EF4-FFF2-40B4-BE49-F238E27FC236}">
                <a16:creationId xmlns:a16="http://schemas.microsoft.com/office/drawing/2014/main" id="{C487790A-E9D7-438A-90BB-9361BEF14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 descr="A graph showing a blue line&#10;&#10;Description automatically generated">
            <a:extLst>
              <a:ext uri="{FF2B5EF4-FFF2-40B4-BE49-F238E27FC236}">
                <a16:creationId xmlns:a16="http://schemas.microsoft.com/office/drawing/2014/main" id="{97DF4745-356E-FC66-9BCE-7B93D3B73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129" y="1459482"/>
            <a:ext cx="8185739" cy="49413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BEF82D-DB48-4B2F-BD2A-D8CEA42608E6}"/>
              </a:ext>
            </a:extLst>
          </p:cNvPr>
          <p:cNvSpPr txBox="1"/>
          <p:nvPr/>
        </p:nvSpPr>
        <p:spPr>
          <a:xfrm>
            <a:off x="2716488" y="1936606"/>
            <a:ext cx="548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Initial Conditions of the channel:</a:t>
            </a:r>
          </a:p>
          <a:p>
            <a:r>
              <a:rPr lang="en-US" dirty="0">
                <a:latin typeface="Comic Sans MS" panose="030F0902030302020204" pitchFamily="66" charset="0"/>
              </a:rPr>
              <a:t>Sinuosity: 1.42</a:t>
            </a:r>
          </a:p>
        </p:txBody>
      </p:sp>
      <p:pic>
        <p:nvPicPr>
          <p:cNvPr id="15" name="Picture 14" descr="A graph showing a diagram&#10;&#10;Description automatically generated with medium confidence">
            <a:extLst>
              <a:ext uri="{FF2B5EF4-FFF2-40B4-BE49-F238E27FC236}">
                <a16:creationId xmlns:a16="http://schemas.microsoft.com/office/drawing/2014/main" id="{BED89CE5-49A5-0E15-14D2-9F729F4C2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128" y="1389070"/>
            <a:ext cx="8185739" cy="50821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B9FD64-DD2A-56E6-E605-F7CD6CBA94C0}"/>
              </a:ext>
            </a:extLst>
          </p:cNvPr>
          <p:cNvSpPr txBox="1"/>
          <p:nvPr/>
        </p:nvSpPr>
        <p:spPr>
          <a:xfrm>
            <a:off x="2858350" y="1890439"/>
            <a:ext cx="341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100,000 model years</a:t>
            </a:r>
          </a:p>
        </p:txBody>
      </p:sp>
    </p:spTree>
    <p:extLst>
      <p:ext uri="{BB962C8B-B14F-4D97-AF65-F5344CB8AC3E}">
        <p14:creationId xmlns:p14="http://schemas.microsoft.com/office/powerpoint/2010/main" val="34184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DividendVTI">
  <a:themeElements>
    <a:clrScheme name="AnalogousFromLightSeedLeftStep">
      <a:dk1>
        <a:srgbClr val="000000"/>
      </a:dk1>
      <a:lt1>
        <a:srgbClr val="FFFFFF"/>
      </a:lt1>
      <a:dk2>
        <a:srgbClr val="323820"/>
      </a:dk2>
      <a:lt2>
        <a:srgbClr val="E4E8E2"/>
      </a:lt2>
      <a:accent1>
        <a:srgbClr val="B995C8"/>
      </a:accent1>
      <a:accent2>
        <a:srgbClr val="907DBB"/>
      </a:accent2>
      <a:accent3>
        <a:srgbClr val="959AC8"/>
      </a:accent3>
      <a:accent4>
        <a:srgbClr val="7D9EBB"/>
      </a:accent4>
      <a:accent5>
        <a:srgbClr val="82ABAE"/>
      </a:accent5>
      <a:accent6>
        <a:srgbClr val="74AE99"/>
      </a:accent6>
      <a:hlink>
        <a:srgbClr val="668E56"/>
      </a:hlink>
      <a:folHlink>
        <a:srgbClr val="7F7F7F"/>
      </a:folHlink>
    </a:clrScheme>
    <a:fontScheme name="Dividend">
      <a:majorFont>
        <a:latin typeface="Century School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8658</TotalTime>
  <Words>961</Words>
  <Application>Microsoft Macintosh PowerPoint</Application>
  <PresentationFormat>Widescreen</PresentationFormat>
  <Paragraphs>150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Cambria Math</vt:lpstr>
      <vt:lpstr>Century Schoolbook</vt:lpstr>
      <vt:lpstr>Comic Sans MS</vt:lpstr>
      <vt:lpstr>Franklin Gothic Book</vt:lpstr>
      <vt:lpstr>Times New Roman</vt:lpstr>
      <vt:lpstr>Wingdings 2</vt:lpstr>
      <vt:lpstr>DividendVTI</vt:lpstr>
      <vt:lpstr>Office 2013 - 2022 Theme</vt:lpstr>
      <vt:lpstr>PowerPoint Presentation</vt:lpstr>
      <vt:lpstr>PowerPoint Presentation</vt:lpstr>
      <vt:lpstr>The stability problem of bedrock meandering rivers</vt:lpstr>
      <vt:lpstr>The role of lithology in bedrock river erosion</vt:lpstr>
      <vt:lpstr>Methods/Approach</vt:lpstr>
      <vt:lpstr>Model Framework: Governing Equations</vt:lpstr>
      <vt:lpstr>Uplifted Oregon </vt:lpstr>
      <vt:lpstr>Lateral &amp; Vertical Erodibility (kl &amp; kf)</vt:lpstr>
      <vt:lpstr>Independent Variables</vt:lpstr>
      <vt:lpstr>Variable 1: Lateral Erodibility (kl)</vt:lpstr>
      <vt:lpstr>PowerPoint Presentation</vt:lpstr>
      <vt:lpstr>PowerPoint Presentation</vt:lpstr>
      <vt:lpstr>PowerPoint Presentation</vt:lpstr>
      <vt:lpstr>Channel Type</vt:lpstr>
      <vt:lpstr>Variable 3: Channel Geometry</vt:lpstr>
      <vt:lpstr>PowerPoint Presentation</vt:lpstr>
      <vt:lpstr>Lithologic Anisotropy</vt:lpstr>
      <vt:lpstr>Acknowledgements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Zhilin Shi Shi (Alum)</dc:creator>
  <cp:lastModifiedBy>Zhilin Shi Shi (Alum)</cp:lastModifiedBy>
  <cp:revision>141</cp:revision>
  <dcterms:created xsi:type="dcterms:W3CDTF">2024-08-09T01:45:22Z</dcterms:created>
  <dcterms:modified xsi:type="dcterms:W3CDTF">2024-10-10T16:16:16Z</dcterms:modified>
</cp:coreProperties>
</file>