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</p:sldMasterIdLst>
  <p:notesMasterIdLst>
    <p:notesMasterId r:id="rId17"/>
  </p:notesMasterIdLst>
  <p:sldIdLst>
    <p:sldId id="256" r:id="rId5"/>
    <p:sldId id="674" r:id="rId6"/>
    <p:sldId id="690" r:id="rId7"/>
    <p:sldId id="374" r:id="rId8"/>
    <p:sldId id="654" r:id="rId9"/>
    <p:sldId id="691" r:id="rId10"/>
    <p:sldId id="692" r:id="rId11"/>
    <p:sldId id="693" r:id="rId12"/>
    <p:sldId id="694" r:id="rId13"/>
    <p:sldId id="695" r:id="rId14"/>
    <p:sldId id="698" r:id="rId15"/>
    <p:sldId id="685" r:id="rId16"/>
  </p:sldIdLst>
  <p:sldSz cx="9144000" cy="5143500" type="screen16x9"/>
  <p:notesSz cx="6858000" cy="9144000"/>
  <p:embeddedFontLst>
    <p:embeddedFont>
      <p:font typeface="Nunito Light" pitchFamily="2" charset="0"/>
      <p:regular r:id="rId18"/>
      <p:italic r:id="rId19"/>
    </p:embeddedFont>
    <p:embeddedFont>
      <p:font typeface="Roboto Medium" panose="02000000000000000000" pitchFamily="2" charset="0"/>
      <p:regular r:id="rId20"/>
      <p:bold r:id="rId21"/>
      <p:italic r:id="rId22"/>
      <p:boldItalic r:id="rId23"/>
    </p:embeddedFont>
    <p:embeddedFont>
      <p:font typeface="Roboto Mono" panose="00000009000000000000" pitchFamily="49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7F6C87-5D63-CDE3-D2C2-7C284A925BEF}" name="Walker, Joi" initials="JW" userId="S::walkerjoi15@ecu.edu::0145eeb6-fb52-4d4a-bece-b0ba5215c9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981"/>
    <a:srgbClr val="F0F0F0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3E99B-B2C9-4E83-A36B-1988623702FD}" v="1" vWet="2" dt="2024-09-17T17:35:10.937"/>
    <p1510:client id="{876C1B0E-E9F9-D34C-B5AF-2EFBB11CAE53}" v="18" dt="2024-09-17T18:13:19.531"/>
  </p1510:revLst>
</p1510:revInfo>
</file>

<file path=ppt/tableStyles.xml><?xml version="1.0" encoding="utf-8"?>
<a:tblStyleLst xmlns:a="http://schemas.openxmlformats.org/drawingml/2006/main" def="{95664650-566F-4974-9152-A1D7A7323993}">
  <a:tblStyle styleId="{95664650-566F-4974-9152-A1D7A7323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730"/>
  </p:normalViewPr>
  <p:slideViewPr>
    <p:cSldViewPr snapToGrid="0">
      <p:cViewPr varScale="1">
        <p:scale>
          <a:sx n="116" d="100"/>
          <a:sy n="116" d="100"/>
        </p:scale>
        <p:origin x="27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6b7fd244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6b7fd2449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8fd655f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8fd655f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General Principles is primarily a thought exercise to get them talking. We provide materials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Communication modes, can be specific – text about meetings, documents via email or other on LMS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Frequencies and response times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We particularly ask the TA’s to look at the conflict resolution plans. Example 1 – excellent….then the scary ones. Example 2  Lord of the Flies?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b="1" dirty="0"/>
              <a:t>TA’s </a:t>
            </a:r>
            <a:r>
              <a:rPr lang="en-US" b="1" dirty="0" err="1"/>
              <a:t>mphasize</a:t>
            </a:r>
            <a:r>
              <a:rPr lang="en-US" b="1" dirty="0"/>
              <a:t> that this is a living document and can be revisited and revised. </a:t>
            </a:r>
          </a:p>
        </p:txBody>
      </p:sp>
    </p:spTree>
    <p:extLst>
      <p:ext uri="{BB962C8B-B14F-4D97-AF65-F5344CB8AC3E}">
        <p14:creationId xmlns:p14="http://schemas.microsoft.com/office/powerpoint/2010/main" val="346550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4a2982d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66750"/>
            <a:ext cx="5930900" cy="3335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d4a2982d1_0_66:notes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spcFirstLastPara="1" wrap="square" lIns="89976" tIns="89976" rIns="89976" bIns="89976" anchor="t" anchorCtr="0">
            <a:noAutofit/>
          </a:bodyPr>
          <a:lstStyle/>
          <a:p>
            <a:r>
              <a:rPr lang="en-US"/>
              <a:t>Does embedding Team Science instruction in Chemistry lab CUREs cultivate learning and trust networks?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077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1111250"/>
            <a:ext cx="5334000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Team Science Training: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353D2-C9D4-4145-ABD5-A5CF270E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7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093800"/>
            <a:ext cx="34746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6" y="3258575"/>
            <a:ext cx="3474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4401476" y="975770"/>
            <a:ext cx="4026300" cy="2953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3000000" algn="bl" rotWithShape="0">
              <a:srgbClr val="000000"/>
            </a:outerShdw>
          </a:effectLst>
        </p:spPr>
      </p:sp>
      <p:sp>
        <p:nvSpPr>
          <p:cNvPr id="12" name="Google Shape;12;p2"/>
          <p:cNvSpPr/>
          <p:nvPr/>
        </p:nvSpPr>
        <p:spPr>
          <a:xfrm>
            <a:off x="-232650" y="-292850"/>
            <a:ext cx="1664700" cy="166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55100" y="4604000"/>
            <a:ext cx="1204500" cy="120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959600" y="62300"/>
            <a:ext cx="595200" cy="595200"/>
            <a:chOff x="3945725" y="1716900"/>
            <a:chExt cx="595200" cy="595200"/>
          </a:xfrm>
        </p:grpSpPr>
        <p:sp>
          <p:nvSpPr>
            <p:cNvPr id="15" name="Google Shape;15;p2"/>
            <p:cNvSpPr/>
            <p:nvPr/>
          </p:nvSpPr>
          <p:spPr>
            <a:xfrm>
              <a:off x="3945725" y="1716900"/>
              <a:ext cx="595200" cy="5952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1345325">
              <a:off x="4088570" y="1862170"/>
              <a:ext cx="66854" cy="1747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1345325">
              <a:off x="4249320" y="1796695"/>
              <a:ext cx="66854" cy="1747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4083147">
              <a:off x="4035838" y="1806873"/>
              <a:ext cx="414975" cy="415253"/>
            </a:xfrm>
            <a:prstGeom prst="arc">
              <a:avLst>
                <a:gd name="adj1" fmla="val 16200000"/>
                <a:gd name="adj2" fmla="val 5399167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050750"/>
            <a:ext cx="7704000" cy="2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-1045500" y="241900"/>
            <a:ext cx="1664700" cy="166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373239" y="4476107"/>
            <a:ext cx="1183500" cy="118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5743500" y="-831725"/>
            <a:ext cx="1183500" cy="11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719994" y="1664370"/>
            <a:ext cx="4080600" cy="23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55" name="Google Shape;55;p7"/>
          <p:cNvSpPr>
            <a:spLocks noGrp="1"/>
          </p:cNvSpPr>
          <p:nvPr>
            <p:ph type="pic" idx="2"/>
          </p:nvPr>
        </p:nvSpPr>
        <p:spPr>
          <a:xfrm>
            <a:off x="5096444" y="1527568"/>
            <a:ext cx="3201600" cy="2675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3000000" algn="bl" rotWithShape="0">
              <a:srgbClr val="000000"/>
            </a:outerShdw>
          </a:effectLst>
        </p:spPr>
      </p:sp>
      <p:sp>
        <p:nvSpPr>
          <p:cNvPr id="56" name="Google Shape;56;p7"/>
          <p:cNvSpPr/>
          <p:nvPr/>
        </p:nvSpPr>
        <p:spPr>
          <a:xfrm>
            <a:off x="-951475" y="445025"/>
            <a:ext cx="1664700" cy="166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110975" y="4604000"/>
            <a:ext cx="1204500" cy="120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7989361" y="4373900"/>
            <a:ext cx="1664700" cy="166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group of gears with text&#10;&#10;Description automatically generated">
            <a:extLst>
              <a:ext uri="{FF2B5EF4-FFF2-40B4-BE49-F238E27FC236}">
                <a16:creationId xmlns:a16="http://schemas.microsoft.com/office/drawing/2014/main" id="{0EA2E2DD-C2E0-6A04-B06C-E6CAC3F76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01879"/>
            <a:ext cx="999204" cy="641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/>
          <p:nvPr/>
        </p:nvSpPr>
        <p:spPr>
          <a:xfrm>
            <a:off x="8430775" y="476488"/>
            <a:ext cx="1664700" cy="166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1060475" y="4604000"/>
            <a:ext cx="1204500" cy="120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28"/>
          <p:cNvGrpSpPr/>
          <p:nvPr/>
        </p:nvGrpSpPr>
        <p:grpSpPr>
          <a:xfrm rot="10800000">
            <a:off x="6259162" y="4518286"/>
            <a:ext cx="864525" cy="770050"/>
            <a:chOff x="2696175" y="1790589"/>
            <a:chExt cx="864525" cy="770050"/>
          </a:xfrm>
        </p:grpSpPr>
        <p:sp>
          <p:nvSpPr>
            <p:cNvPr id="309" name="Google Shape;309;p28"/>
            <p:cNvSpPr/>
            <p:nvPr/>
          </p:nvSpPr>
          <p:spPr>
            <a:xfrm rot="-1675693">
              <a:off x="2706189" y="1946686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 rot="-1675693">
              <a:off x="2749039" y="2022886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 rot="-1675693">
              <a:off x="2789514" y="2102661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 rot="-1675693">
              <a:off x="2828814" y="2182436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8"/>
          <p:cNvGrpSpPr/>
          <p:nvPr/>
        </p:nvGrpSpPr>
        <p:grpSpPr>
          <a:xfrm rot="2234057">
            <a:off x="2856389" y="-2163"/>
            <a:ext cx="595224" cy="595224"/>
            <a:chOff x="3945725" y="1716900"/>
            <a:chExt cx="595200" cy="595200"/>
          </a:xfrm>
        </p:grpSpPr>
        <p:sp>
          <p:nvSpPr>
            <p:cNvPr id="314" name="Google Shape;314;p28"/>
            <p:cNvSpPr/>
            <p:nvPr/>
          </p:nvSpPr>
          <p:spPr>
            <a:xfrm>
              <a:off x="3945725" y="1716900"/>
              <a:ext cx="595200" cy="5952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 rot="-1345325">
              <a:off x="4088570" y="1862170"/>
              <a:ext cx="66854" cy="1747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 rot="-1345325">
              <a:off x="4249320" y="1796695"/>
              <a:ext cx="66854" cy="1747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 rot="4083147">
              <a:off x="4035838" y="1806873"/>
              <a:ext cx="414975" cy="415253"/>
            </a:xfrm>
            <a:prstGeom prst="arc">
              <a:avLst>
                <a:gd name="adj1" fmla="val 16200000"/>
                <a:gd name="adj2" fmla="val 5399167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8"/>
          <p:cNvSpPr/>
          <p:nvPr/>
        </p:nvSpPr>
        <p:spPr>
          <a:xfrm>
            <a:off x="-951475" y="287200"/>
            <a:ext cx="1664700" cy="1664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Ref idx="1001">
        <a:schemeClr val="bg2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56800" y="272254"/>
            <a:ext cx="74392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56800" y="1305025"/>
            <a:ext cx="3648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7427" y="1305025"/>
            <a:ext cx="3648600" cy="30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320;p29">
            <a:extLst>
              <a:ext uri="{FF2B5EF4-FFF2-40B4-BE49-F238E27FC236}">
                <a16:creationId xmlns:a16="http://schemas.microsoft.com/office/drawing/2014/main" id="{45F17BB2-9C9C-9366-1BAE-399593B2F79F}"/>
              </a:ext>
            </a:extLst>
          </p:cNvPr>
          <p:cNvSpPr/>
          <p:nvPr userDrawn="1"/>
        </p:nvSpPr>
        <p:spPr>
          <a:xfrm rot="10800000">
            <a:off x="-1619275" y="1405500"/>
            <a:ext cx="2332500" cy="2332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21;p29">
            <a:extLst>
              <a:ext uri="{FF2B5EF4-FFF2-40B4-BE49-F238E27FC236}">
                <a16:creationId xmlns:a16="http://schemas.microsoft.com/office/drawing/2014/main" id="{E1090ACB-607D-BBAD-E6EA-FAFBA87CFCDF}"/>
              </a:ext>
            </a:extLst>
          </p:cNvPr>
          <p:cNvSpPr/>
          <p:nvPr userDrawn="1"/>
        </p:nvSpPr>
        <p:spPr>
          <a:xfrm>
            <a:off x="8296027" y="-817713"/>
            <a:ext cx="1664700" cy="166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22;p29">
            <a:extLst>
              <a:ext uri="{FF2B5EF4-FFF2-40B4-BE49-F238E27FC236}">
                <a16:creationId xmlns:a16="http://schemas.microsoft.com/office/drawing/2014/main" id="{AFBDC916-559B-28EB-04AC-21430EED1B21}"/>
              </a:ext>
            </a:extLst>
          </p:cNvPr>
          <p:cNvSpPr/>
          <p:nvPr userDrawn="1"/>
        </p:nvSpPr>
        <p:spPr>
          <a:xfrm>
            <a:off x="-491275" y="-587613"/>
            <a:ext cx="1204500" cy="120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22;p29">
            <a:extLst>
              <a:ext uri="{FF2B5EF4-FFF2-40B4-BE49-F238E27FC236}">
                <a16:creationId xmlns:a16="http://schemas.microsoft.com/office/drawing/2014/main" id="{544C7580-50C5-AC0B-9B0F-4C22667C7314}"/>
              </a:ext>
            </a:extLst>
          </p:cNvPr>
          <p:cNvSpPr/>
          <p:nvPr userDrawn="1"/>
        </p:nvSpPr>
        <p:spPr>
          <a:xfrm>
            <a:off x="8296027" y="4401973"/>
            <a:ext cx="1204500" cy="120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806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T323"/>
              <a:buNone/>
              <a:defRPr sz="3500">
                <a:solidFill>
                  <a:schemeClr val="dk1"/>
                </a:solidFill>
                <a:latin typeface="VT323"/>
                <a:ea typeface="VT323"/>
                <a:cs typeface="VT323"/>
                <a:sym typeface="VT323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74" r:id="rId4"/>
    <p:sldLayoutId id="214748368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hyperlink" Target="mailto:eaboyd@olemiss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market.ecu.edu/teamscien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/>
          <p:nvPr/>
        </p:nvSpPr>
        <p:spPr>
          <a:xfrm>
            <a:off x="6996625" y="-555150"/>
            <a:ext cx="2868300" cy="28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"/>
          <p:cNvSpPr txBox="1">
            <a:spLocks noGrp="1"/>
          </p:cNvSpPr>
          <p:nvPr>
            <p:ph type="ctrTitle"/>
          </p:nvPr>
        </p:nvSpPr>
        <p:spPr>
          <a:xfrm>
            <a:off x="-67455" y="623933"/>
            <a:ext cx="9211455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Utilizing Social Network Analysis to Visualize Student Interactions in Multidisciplinary Course-Based Undergraduate Research Experiences</a:t>
            </a:r>
            <a:endParaRPr sz="40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50" name="Google Shape;350;p33"/>
          <p:cNvSpPr txBox="1">
            <a:spLocks noGrp="1"/>
          </p:cNvSpPr>
          <p:nvPr>
            <p:ph type="subTitle" idx="1"/>
          </p:nvPr>
        </p:nvSpPr>
        <p:spPr>
          <a:xfrm>
            <a:off x="2302377" y="2779596"/>
            <a:ext cx="4694248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Abby Boyd</a:t>
            </a:r>
            <a:r>
              <a:rPr lang="en-US" baseline="30000" dirty="0"/>
              <a:t>1</a:t>
            </a:r>
            <a:r>
              <a:rPr lang="en-US" dirty="0"/>
              <a:t>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Heather Vance-Chalcraft</a:t>
            </a:r>
            <a:r>
              <a:rPr lang="en-US" baseline="30000" dirty="0"/>
              <a:t>2</a:t>
            </a:r>
            <a:r>
              <a:rPr lang="en-US" dirty="0"/>
              <a:t>,Joi Walker</a:t>
            </a:r>
            <a:r>
              <a:rPr lang="en-US" baseline="30000" dirty="0"/>
              <a:t>3</a:t>
            </a:r>
          </a:p>
        </p:txBody>
      </p:sp>
      <p:grpSp>
        <p:nvGrpSpPr>
          <p:cNvPr id="363" name="Google Shape;363;p33"/>
          <p:cNvGrpSpPr/>
          <p:nvPr/>
        </p:nvGrpSpPr>
        <p:grpSpPr>
          <a:xfrm flipH="1">
            <a:off x="391625" y="3769364"/>
            <a:ext cx="864525" cy="770050"/>
            <a:chOff x="2696175" y="1790589"/>
            <a:chExt cx="864525" cy="770050"/>
          </a:xfrm>
        </p:grpSpPr>
        <p:sp>
          <p:nvSpPr>
            <p:cNvPr id="364" name="Google Shape;364;p33"/>
            <p:cNvSpPr/>
            <p:nvPr/>
          </p:nvSpPr>
          <p:spPr>
            <a:xfrm rot="-1675693">
              <a:off x="2706189" y="1946686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 rot="-1675693">
              <a:off x="2749039" y="2022886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 rot="-1675693">
              <a:off x="2789514" y="2102661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 rot="-1675693">
              <a:off x="2828814" y="2182436"/>
              <a:ext cx="721873" cy="222106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2FCC61-99AE-7A06-A749-185F2097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59" y="2937655"/>
            <a:ext cx="1440526" cy="1583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nsf logo transparent background">
            <a:extLst>
              <a:ext uri="{FF2B5EF4-FFF2-40B4-BE49-F238E27FC236}">
                <a16:creationId xmlns:a16="http://schemas.microsoft.com/office/drawing/2014/main" id="{5A7754E1-2DD0-EA60-B51F-E7CCDDF8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" y="4682864"/>
            <a:ext cx="384869" cy="3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A03CBE-259A-0430-190F-D21E7B34FC55}"/>
              </a:ext>
            </a:extLst>
          </p:cNvPr>
          <p:cNvSpPr txBox="1"/>
          <p:nvPr/>
        </p:nvSpPr>
        <p:spPr>
          <a:xfrm>
            <a:off x="481831" y="4770130"/>
            <a:ext cx="8595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Roboto Mono" panose="00000009000000000000" pitchFamily="49" charset="0"/>
                <a:ea typeface="Roboto Mono" panose="00000009000000000000" pitchFamily="49" charset="0"/>
              </a:rPr>
              <a:t>This material is based upon work supported by the National Science Foundation under Grant No. 2013358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45536-78D5-C7BA-0E3D-FF5359092507}"/>
              </a:ext>
            </a:extLst>
          </p:cNvPr>
          <p:cNvGrpSpPr>
            <a:grpSpLocks noChangeAspect="1"/>
          </p:cNvGrpSpPr>
          <p:nvPr/>
        </p:nvGrpSpPr>
        <p:grpSpPr>
          <a:xfrm>
            <a:off x="217539" y="2937655"/>
            <a:ext cx="1910498" cy="1581912"/>
            <a:chOff x="375845" y="3110797"/>
            <a:chExt cx="1741800" cy="14422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333F18-6765-FE81-F094-46AE43EFEB26}"/>
                </a:ext>
              </a:extLst>
            </p:cNvPr>
            <p:cNvSpPr/>
            <p:nvPr/>
          </p:nvSpPr>
          <p:spPr>
            <a:xfrm>
              <a:off x="375845" y="3110797"/>
              <a:ext cx="1741800" cy="144222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University of Mississippi | Penny's poetry pages Wiki | Fandom">
              <a:extLst>
                <a:ext uri="{FF2B5EF4-FFF2-40B4-BE49-F238E27FC236}">
                  <a16:creationId xmlns:a16="http://schemas.microsoft.com/office/drawing/2014/main" id="{2FF1023B-CEE1-8A1A-E0C1-BEE244920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20" y="3180065"/>
              <a:ext cx="1668386" cy="126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0CDE66-A857-5196-D931-509D31640F5A}"/>
              </a:ext>
            </a:extLst>
          </p:cNvPr>
          <p:cNvSpPr txBox="1"/>
          <p:nvPr/>
        </p:nvSpPr>
        <p:spPr>
          <a:xfrm>
            <a:off x="2255100" y="3565020"/>
            <a:ext cx="50489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aseline="30000" dirty="0">
                <a:latin typeface="Roboto Mono" panose="00000009000000000000" pitchFamily="49" charset="0"/>
                <a:ea typeface="Roboto Mono" panose="00000009000000000000" pitchFamily="49" charset="0"/>
                <a:cs typeface="Arial" panose="020B0604020202020204" pitchFamily="34" charset="0"/>
              </a:rPr>
              <a:t>Department of Chemistry and Biochemistry, University of Mississippi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aseline="30000" dirty="0">
                <a:latin typeface="Roboto Mono" panose="00000009000000000000" pitchFamily="49" charset="0"/>
                <a:ea typeface="Roboto Mono" panose="00000009000000000000" pitchFamily="49" charset="0"/>
                <a:cs typeface="Arial" panose="020B0604020202020204" pitchFamily="34" charset="0"/>
              </a:rPr>
              <a:t>Department of Biology, East Carolina University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aseline="30000" dirty="0">
                <a:latin typeface="Roboto Mono" panose="00000009000000000000" pitchFamily="49" charset="0"/>
                <a:ea typeface="Roboto Mono" panose="00000009000000000000" pitchFamily="49" charset="0"/>
                <a:cs typeface="Arial" panose="020B0604020202020204" pitchFamily="34" charset="0"/>
              </a:rPr>
              <a:t>Department of Chemistry, East Carolina University</a:t>
            </a:r>
            <a:endParaRPr lang="en-US" dirty="0">
              <a:latin typeface="Roboto Mono" panose="00000009000000000000" pitchFamily="49" charset="0"/>
              <a:ea typeface="Roboto Mono" panose="00000009000000000000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4562-E0C9-6F8B-D24C-9328F2E0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49" y="439633"/>
            <a:ext cx="4572000" cy="572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Summary of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C9DEE-0AF9-98C6-9232-1D1EE848C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34" y="1117357"/>
            <a:ext cx="4149915" cy="3050700"/>
          </a:xfrm>
        </p:spPr>
        <p:txBody>
          <a:bodyPr/>
          <a:lstStyle/>
          <a:p>
            <a:pPr algn="l"/>
            <a:r>
              <a:rPr lang="en-US" dirty="0"/>
              <a:t>When both Pre- and Post-Survey networks were analyzed, density nearly doubled </a:t>
            </a:r>
          </a:p>
          <a:p>
            <a:pPr lvl="1"/>
            <a:r>
              <a:rPr lang="en-US" dirty="0"/>
              <a:t>Students are building trust relationships in these CUREs</a:t>
            </a:r>
          </a:p>
          <a:p>
            <a:pPr lvl="1"/>
            <a:endParaRPr lang="en-US" b="1" dirty="0"/>
          </a:p>
          <a:p>
            <a:pPr algn="l"/>
            <a:r>
              <a:rPr lang="en-US" dirty="0"/>
              <a:t>Faction analysis reveals multidisciplinary trust and learn interactions, more learn than trust </a:t>
            </a:r>
            <a:r>
              <a:rPr lang="en-US" b="1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diagram of a network with Great Pyramid of Giza in the background&#10;&#10;Description automatically generated">
            <a:extLst>
              <a:ext uri="{FF2B5EF4-FFF2-40B4-BE49-F238E27FC236}">
                <a16:creationId xmlns:a16="http://schemas.microsoft.com/office/drawing/2014/main" id="{3D25B5EA-E97E-62A8-DD91-78513DF49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35" y="222330"/>
            <a:ext cx="3648600" cy="1883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D4A4F-8F7C-3657-8E8F-E4B9AF86F5A8}"/>
              </a:ext>
            </a:extLst>
          </p:cNvPr>
          <p:cNvSpPr txBox="1"/>
          <p:nvPr/>
        </p:nvSpPr>
        <p:spPr>
          <a:xfrm>
            <a:off x="4638602" y="21558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Post- Survey Trust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18051-4005-AC70-058C-F43A901B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35" y="2673573"/>
            <a:ext cx="3648600" cy="1946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C09D00-00C1-85F5-DB63-B16C1F493826}"/>
              </a:ext>
            </a:extLst>
          </p:cNvPr>
          <p:cNvSpPr txBox="1"/>
          <p:nvPr/>
        </p:nvSpPr>
        <p:spPr>
          <a:xfrm>
            <a:off x="4572000" y="471959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Post- Survey Learn</a:t>
            </a:r>
          </a:p>
        </p:txBody>
      </p:sp>
      <p:pic>
        <p:nvPicPr>
          <p:cNvPr id="10" name="Picture 9" descr="A group of gears with text&#10;&#10;Description automatically generated">
            <a:extLst>
              <a:ext uri="{FF2B5EF4-FFF2-40B4-BE49-F238E27FC236}">
                <a16:creationId xmlns:a16="http://schemas.microsoft.com/office/drawing/2014/main" id="{E0A5FBB8-1DFE-1C0A-E573-FB6B1B21E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0461"/>
            <a:ext cx="1089145" cy="699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B5ACB-6CA8-A1A2-EDE0-0DB99C4B1931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0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4562-E0C9-6F8B-D24C-9328F2E0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C9DEE-0AF9-98C6-9232-1D1EE848C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805" y="989261"/>
            <a:ext cx="7366222" cy="3050700"/>
          </a:xfrm>
        </p:spPr>
        <p:txBody>
          <a:bodyPr/>
          <a:lstStyle/>
          <a:p>
            <a:r>
              <a:rPr lang="en-US" dirty="0"/>
              <a:t>Consider implementing team science into courses – This can be done with examples, instruction, activities, etc. </a:t>
            </a:r>
          </a:p>
          <a:p>
            <a:r>
              <a:rPr lang="en-US" dirty="0"/>
              <a:t>Encourage multidisciplinary interaction – Show students that science is done by teams of individuals from many backgrounds that think in unique ways!</a:t>
            </a:r>
          </a:p>
          <a:p>
            <a:endParaRPr lang="en-US" dirty="0"/>
          </a:p>
        </p:txBody>
      </p:sp>
      <p:pic>
        <p:nvPicPr>
          <p:cNvPr id="10" name="Picture 9" descr="A group of gears with text&#10;&#10;Description automatically generated">
            <a:extLst>
              <a:ext uri="{FF2B5EF4-FFF2-40B4-BE49-F238E27FC236}">
                <a16:creationId xmlns:a16="http://schemas.microsoft.com/office/drawing/2014/main" id="{E0A5FBB8-1DFE-1C0A-E573-FB6B1B21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0461"/>
            <a:ext cx="1089145" cy="699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group of people walking on a hill&#10;&#10;Description automatically generated">
            <a:extLst>
              <a:ext uri="{FF2B5EF4-FFF2-40B4-BE49-F238E27FC236}">
                <a16:creationId xmlns:a16="http://schemas.microsoft.com/office/drawing/2014/main" id="{8FF586C6-D83C-F62F-9ACF-E28BD2A6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32" y="2209514"/>
            <a:ext cx="4287135" cy="276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BDCED-4D71-CE26-8DBE-8D1BF5FDE184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3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075A-31AE-619D-2237-BC5CD74E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2" y="88948"/>
            <a:ext cx="7704000" cy="572700"/>
          </a:xfrm>
        </p:spPr>
        <p:txBody>
          <a:bodyPr/>
          <a:lstStyle/>
          <a:p>
            <a:pPr algn="l"/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Acknowledgements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C012A-3A41-4236-4312-42952469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15641"/>
            <a:ext cx="7704000" cy="298800"/>
          </a:xfrm>
        </p:spPr>
        <p:txBody>
          <a:bodyPr/>
          <a:lstStyle/>
          <a:p>
            <a:pPr algn="l"/>
            <a:r>
              <a:rPr lang="en-US" sz="1600" dirty="0">
                <a:latin typeface="Roboto Mono" panose="00000009000000000000" pitchFamily="49" charset="0"/>
                <a:ea typeface="Roboto Mono" panose="00000009000000000000" pitchFamily="49" charset="0"/>
              </a:rPr>
              <a:t>This work was supported by National Science Foundation Grant No. 2013358 </a:t>
            </a:r>
          </a:p>
          <a:p>
            <a:pPr algn="l"/>
            <a:r>
              <a:rPr lang="en-US" sz="1600" dirty="0">
                <a:latin typeface="Roboto Mono" panose="00000009000000000000" pitchFamily="49" charset="0"/>
                <a:ea typeface="Roboto Mono" panose="00000009000000000000" pitchFamily="49" charset="0"/>
              </a:rPr>
              <a:t>Students, Faculty, and Administrators</a:t>
            </a:r>
          </a:p>
          <a:p>
            <a:pPr algn="l"/>
            <a:r>
              <a:rPr lang="en-US" sz="1600" dirty="0" err="1"/>
              <a:t>TEaMS</a:t>
            </a:r>
            <a:r>
              <a:rPr lang="en-US" sz="1600" dirty="0"/>
              <a:t>-UR Education Research Graduate Students: Fiona Freeland, Clark Andersen</a:t>
            </a:r>
            <a:endParaRPr lang="en-US" sz="1600" dirty="0">
              <a:latin typeface="Roboto Mono" panose="00000009000000000000" pitchFamily="49" charset="0"/>
              <a:ea typeface="Roboto Mono" panose="00000009000000000000" pitchFamily="49" charset="0"/>
            </a:endParaRPr>
          </a:p>
          <a:p>
            <a:pPr marL="139700" indent="0" algn="l">
              <a:buNone/>
            </a:pPr>
            <a:endParaRPr lang="en-US" sz="1600" dirty="0">
              <a:latin typeface="Roboto Mono" panose="00000009000000000000" pitchFamily="49" charset="0"/>
              <a:ea typeface="Roboto Mono" panose="00000009000000000000" pitchFamily="49" charset="0"/>
            </a:endParaRPr>
          </a:p>
          <a:p>
            <a:pPr marL="1397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nsf logo transparent background">
            <a:extLst>
              <a:ext uri="{FF2B5EF4-FFF2-40B4-BE49-F238E27FC236}">
                <a16:creationId xmlns:a16="http://schemas.microsoft.com/office/drawing/2014/main" id="{8B10401F-BAEC-9761-F930-4ABB726D8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19" y="3858427"/>
            <a:ext cx="1084646" cy="10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gears with text&#10;&#10;Description automatically generated">
            <a:extLst>
              <a:ext uri="{FF2B5EF4-FFF2-40B4-BE49-F238E27FC236}">
                <a16:creationId xmlns:a16="http://schemas.microsoft.com/office/drawing/2014/main" id="{C3098998-71B7-6FF7-4D93-7C8368D5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644" y="0"/>
            <a:ext cx="1821356" cy="1169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A9182F-BC9A-7984-949D-F393124EE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821" y="3715641"/>
            <a:ext cx="1249477" cy="1373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7C0FD-0EAD-AE28-A605-41FC5204C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092" y="2603651"/>
            <a:ext cx="1271491" cy="12714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5015D-1041-C072-BEF9-9C901E19834D}"/>
              </a:ext>
            </a:extLst>
          </p:cNvPr>
          <p:cNvSpPr txBox="1"/>
          <p:nvPr/>
        </p:nvSpPr>
        <p:spPr>
          <a:xfrm>
            <a:off x="687256" y="3106230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Fiona Freeland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2EE98-0AAD-0D01-F188-076459EDDFF0}"/>
              </a:ext>
            </a:extLst>
          </p:cNvPr>
          <p:cNvSpPr txBox="1"/>
          <p:nvPr/>
        </p:nvSpPr>
        <p:spPr>
          <a:xfrm>
            <a:off x="5384886" y="3077932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Clark Andersen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7C5E3-722E-EA21-D113-B7515B69E8E4}"/>
              </a:ext>
            </a:extLst>
          </p:cNvPr>
          <p:cNvGrpSpPr/>
          <p:nvPr/>
        </p:nvGrpSpPr>
        <p:grpSpPr>
          <a:xfrm>
            <a:off x="1025382" y="3777749"/>
            <a:ext cx="1493680" cy="1249477"/>
            <a:chOff x="6535712" y="3629060"/>
            <a:chExt cx="1741800" cy="1442228"/>
          </a:xfrm>
        </p:grpSpPr>
        <p:grpSp>
          <p:nvGrpSpPr>
            <p:cNvPr id="12" name="Google Shape;363;p33">
              <a:extLst>
                <a:ext uri="{FF2B5EF4-FFF2-40B4-BE49-F238E27FC236}">
                  <a16:creationId xmlns:a16="http://schemas.microsoft.com/office/drawing/2014/main" id="{13D4D578-ED8C-BE45-7009-31FFD2DEBD9E}"/>
                </a:ext>
              </a:extLst>
            </p:cNvPr>
            <p:cNvGrpSpPr/>
            <p:nvPr/>
          </p:nvGrpSpPr>
          <p:grpSpPr>
            <a:xfrm flipH="1">
              <a:off x="6551492" y="4287627"/>
              <a:ext cx="864525" cy="770050"/>
              <a:chOff x="2696175" y="1790589"/>
              <a:chExt cx="864525" cy="770050"/>
            </a:xfrm>
          </p:grpSpPr>
          <p:sp>
            <p:nvSpPr>
              <p:cNvPr id="13" name="Google Shape;364;p33">
                <a:extLst>
                  <a:ext uri="{FF2B5EF4-FFF2-40B4-BE49-F238E27FC236}">
                    <a16:creationId xmlns:a16="http://schemas.microsoft.com/office/drawing/2014/main" id="{F6751E54-3EF0-118C-369F-A5F076ADCE57}"/>
                  </a:ext>
                </a:extLst>
              </p:cNvPr>
              <p:cNvSpPr/>
              <p:nvPr/>
            </p:nvSpPr>
            <p:spPr>
              <a:xfrm rot="-1675693">
                <a:off x="2706189" y="1946686"/>
                <a:ext cx="721873" cy="222106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65;p33">
                <a:extLst>
                  <a:ext uri="{FF2B5EF4-FFF2-40B4-BE49-F238E27FC236}">
                    <a16:creationId xmlns:a16="http://schemas.microsoft.com/office/drawing/2014/main" id="{CFA157A2-29CA-887D-4920-3153FA7BFC39}"/>
                  </a:ext>
                </a:extLst>
              </p:cNvPr>
              <p:cNvSpPr/>
              <p:nvPr/>
            </p:nvSpPr>
            <p:spPr>
              <a:xfrm rot="-1675693">
                <a:off x="2749039" y="2022886"/>
                <a:ext cx="721873" cy="222106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66;p33">
                <a:extLst>
                  <a:ext uri="{FF2B5EF4-FFF2-40B4-BE49-F238E27FC236}">
                    <a16:creationId xmlns:a16="http://schemas.microsoft.com/office/drawing/2014/main" id="{1F1B176D-694E-122C-CEE2-75DCB4D11553}"/>
                  </a:ext>
                </a:extLst>
              </p:cNvPr>
              <p:cNvSpPr/>
              <p:nvPr/>
            </p:nvSpPr>
            <p:spPr>
              <a:xfrm rot="-1675693">
                <a:off x="2789514" y="2102661"/>
                <a:ext cx="721873" cy="222106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67;p33">
                <a:extLst>
                  <a:ext uri="{FF2B5EF4-FFF2-40B4-BE49-F238E27FC236}">
                    <a16:creationId xmlns:a16="http://schemas.microsoft.com/office/drawing/2014/main" id="{02B306CC-9278-5BCA-8B18-2C65A389263C}"/>
                  </a:ext>
                </a:extLst>
              </p:cNvPr>
              <p:cNvSpPr/>
              <p:nvPr/>
            </p:nvSpPr>
            <p:spPr>
              <a:xfrm rot="-1675693">
                <a:off x="2828814" y="2182436"/>
                <a:ext cx="721873" cy="222106"/>
              </a:xfrm>
              <a:prstGeom prst="ellipse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CDA04B-8662-6AEC-9D56-3B4C40E7C331}"/>
                </a:ext>
              </a:extLst>
            </p:cNvPr>
            <p:cNvSpPr/>
            <p:nvPr/>
          </p:nvSpPr>
          <p:spPr>
            <a:xfrm>
              <a:off x="6535712" y="3629060"/>
              <a:ext cx="1741800" cy="144222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University of Mississippi | Penny's poetry pages Wiki | Fandom">
              <a:extLst>
                <a:ext uri="{FF2B5EF4-FFF2-40B4-BE49-F238E27FC236}">
                  <a16:creationId xmlns:a16="http://schemas.microsoft.com/office/drawing/2014/main" id="{AC69A418-CBC9-A3FB-6A7D-F65E762DA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87" y="3698328"/>
              <a:ext cx="1668386" cy="126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DEAF34-1B38-98B3-9611-EA4F16B27A3D}"/>
              </a:ext>
            </a:extLst>
          </p:cNvPr>
          <p:cNvSpPr txBox="1"/>
          <p:nvPr/>
        </p:nvSpPr>
        <p:spPr>
          <a:xfrm>
            <a:off x="4432384" y="46090"/>
            <a:ext cx="249358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39700" indent="0" algn="ctr">
              <a:buNone/>
            </a:pPr>
            <a:r>
              <a:rPr lang="en-US" sz="1400" dirty="0">
                <a:latin typeface="Roboto Mono" panose="00000009000000000000" pitchFamily="49" charset="0"/>
                <a:ea typeface="Roboto Mono" panose="00000009000000000000" pitchFamily="49" charset="0"/>
              </a:rPr>
              <a:t>Questions after today? </a:t>
            </a:r>
          </a:p>
          <a:p>
            <a:pPr marL="139700" indent="0" algn="ctr">
              <a:buNone/>
            </a:pPr>
            <a:r>
              <a:rPr lang="en-US" sz="1400" dirty="0">
                <a:latin typeface="Roboto Mono" panose="00000009000000000000" pitchFamily="49" charset="0"/>
                <a:ea typeface="Roboto Mono" panose="00000009000000000000" pitchFamily="49" charset="0"/>
              </a:rPr>
              <a:t>Contact us!  </a:t>
            </a:r>
          </a:p>
          <a:p>
            <a:pPr marL="139700" indent="0" algn="ctr">
              <a:buNone/>
            </a:pPr>
            <a:r>
              <a:rPr lang="en-US" sz="1400" dirty="0">
                <a:latin typeface="Roboto Mono" panose="00000009000000000000" pitchFamily="49" charset="0"/>
                <a:ea typeface="Roboto Mono" panose="00000009000000000000" pitchFamily="49" charset="0"/>
              </a:rPr>
              <a:t>Abby: </a:t>
            </a:r>
            <a:r>
              <a:rPr lang="en-US" sz="1400" dirty="0">
                <a:latin typeface="Roboto Mono" panose="00000009000000000000" pitchFamily="49" charset="0"/>
                <a:ea typeface="Roboto Mono" panose="00000009000000000000" pitchFamily="49" charset="0"/>
                <a:hlinkClick r:id="rId7"/>
              </a:rPr>
              <a:t>eaboyd@olemiss.edu</a:t>
            </a:r>
            <a:endParaRPr lang="en-US" sz="1400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41223E-9827-19F9-1F09-B68D21CA7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7774" y="2603651"/>
            <a:ext cx="1226367" cy="1271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C43DC8-A4DE-8699-9D42-07FEDE49B4F8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6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E3EF-8756-4520-2DBB-087BABDC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Team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5B35C-3B57-FBFF-283A-F605F5286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76" y="1480630"/>
            <a:ext cx="4676466" cy="2901658"/>
          </a:xfrm>
        </p:spPr>
        <p:txBody>
          <a:bodyPr/>
          <a:lstStyle/>
          <a:p>
            <a:pPr marL="139700" indent="0">
              <a:buNone/>
            </a:pPr>
            <a:r>
              <a:rPr lang="en-US" sz="2000" dirty="0"/>
              <a:t>A collaborative effort to address a scientific challenge that leverages the strengths and expertise of professionals trained in different fields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A39FC1-8E4A-5DE4-E904-66B2E40D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4190" y="1251211"/>
            <a:ext cx="3961618" cy="2641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27B09-A66A-CC6F-7170-C04AD6C6B569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7DE44-70F8-8724-90E0-9681AD8CA8F5}"/>
              </a:ext>
            </a:extLst>
          </p:cNvPr>
          <p:cNvSpPr txBox="1"/>
          <p:nvPr/>
        </p:nvSpPr>
        <p:spPr>
          <a:xfrm>
            <a:off x="1269634" y="4822689"/>
            <a:ext cx="21371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ono" panose="00000009000000000000" pitchFamily="49" charset="0"/>
                <a:ea typeface="Roboto Mono" panose="00000009000000000000" pitchFamily="49" charset="0"/>
              </a:rPr>
              <a:t>(</a:t>
            </a:r>
            <a:r>
              <a:rPr lang="en-US" sz="1200" dirty="0" err="1">
                <a:latin typeface="Roboto Mono" panose="00000009000000000000" pitchFamily="49" charset="0"/>
                <a:ea typeface="Roboto Mono" panose="00000009000000000000" pitchFamily="49" charset="0"/>
              </a:rPr>
              <a:t>Börner</a:t>
            </a:r>
            <a:r>
              <a:rPr lang="en-US" sz="1200" b="1" dirty="0">
                <a:latin typeface="Roboto Mono" panose="00000009000000000000" pitchFamily="49" charset="0"/>
                <a:ea typeface="Roboto Mono" panose="00000009000000000000" pitchFamily="49" charset="0"/>
              </a:rPr>
              <a:t> </a:t>
            </a:r>
            <a:r>
              <a:rPr lang="en-US" sz="1200" dirty="0">
                <a:latin typeface="Roboto Mono" panose="00000009000000000000" pitchFamily="49" charset="0"/>
                <a:ea typeface="Roboto Mono" panose="00000009000000000000" pitchFamily="49" charset="0"/>
              </a:rPr>
              <a:t>et al., 2010)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256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7339-AC07-9814-6873-F2DE4A8B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097"/>
            <a:ext cx="7704000" cy="572700"/>
          </a:xfrm>
        </p:spPr>
        <p:txBody>
          <a:bodyPr/>
          <a:lstStyle/>
          <a:p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The MD-CUREs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311D9-B367-9067-8100-88D532E15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801" y="590050"/>
            <a:ext cx="7704000" cy="298800"/>
          </a:xfrm>
        </p:spPr>
        <p:txBody>
          <a:bodyPr/>
          <a:lstStyle/>
          <a:p>
            <a:r>
              <a:rPr lang="en-US" dirty="0"/>
              <a:t>3 Linked Course-based Undergraduate Research Experiences (CUREs)</a:t>
            </a:r>
          </a:p>
          <a:p>
            <a:pPr marL="139700" indent="0">
              <a:buNone/>
            </a:pPr>
            <a:r>
              <a:rPr lang="en-US" dirty="0"/>
              <a:t>Hydrogeology and the Environment (Geology)</a:t>
            </a:r>
          </a:p>
          <a:p>
            <a:pPr marL="139700" indent="0">
              <a:buNone/>
            </a:pPr>
            <a:r>
              <a:rPr lang="en-US" dirty="0"/>
              <a:t>Groundwater Hydrology (Environmental Engineering)</a:t>
            </a:r>
          </a:p>
          <a:p>
            <a:pPr marL="139700" indent="0">
              <a:buNone/>
            </a:pPr>
            <a:r>
              <a:rPr lang="en-US" dirty="0"/>
              <a:t>Microbial Ecology (Biology)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The overarching research focus for all three CUREs was to evaluate how the microbial community and hydrology impacted the effectiveness of a regenerative stormwater conveyance as a sediment and nutrient treatment best management practice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CUREs each worked towards their own discipline specific student learning objectives but teams depended on those from other disciplines for sharing of data and information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4" name="Picture 3" descr="A group of gears with text&#10;&#10;Description automatically generated">
            <a:extLst>
              <a:ext uri="{FF2B5EF4-FFF2-40B4-BE49-F238E27FC236}">
                <a16:creationId xmlns:a16="http://schemas.microsoft.com/office/drawing/2014/main" id="{7868D32E-FCF7-9DB3-15B0-55589EFC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0461"/>
            <a:ext cx="1089145" cy="699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7A98DB5-9362-EB68-9EEF-CEAEBAB2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53" y="3141586"/>
            <a:ext cx="2417347" cy="16704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569844-CA69-5216-81D5-02922FDEC611}"/>
              </a:ext>
            </a:extLst>
          </p:cNvPr>
          <p:cNvSpPr txBox="1"/>
          <p:nvPr/>
        </p:nvSpPr>
        <p:spPr>
          <a:xfrm>
            <a:off x="5972513" y="4793320"/>
            <a:ext cx="2537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Student generated watershed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380B9-17E7-FFA0-5DF7-AB04DFB6C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088" y="3141586"/>
            <a:ext cx="2348738" cy="1749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E8636-5BCC-4ED6-AFDE-0964BAA997D6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5"/>
          <p:cNvSpPr txBox="1">
            <a:spLocks noGrp="1"/>
          </p:cNvSpPr>
          <p:nvPr>
            <p:ph type="title"/>
          </p:nvPr>
        </p:nvSpPr>
        <p:spPr>
          <a:xfrm>
            <a:off x="96226" y="151242"/>
            <a:ext cx="8229600" cy="617220"/>
          </a:xfrm>
          <a:prstGeom prst="rect">
            <a:avLst/>
          </a:prstGeom>
          <a:noFill/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Team Science Infusion in the CUREs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DFDEA-DD88-7749-AEF2-0806A07B7B18}"/>
              </a:ext>
            </a:extLst>
          </p:cNvPr>
          <p:cNvSpPr txBox="1"/>
          <p:nvPr/>
        </p:nvSpPr>
        <p:spPr>
          <a:xfrm>
            <a:off x="856165" y="1380591"/>
            <a:ext cx="6998870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800" u="sng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Instructors and Graduate Teaching Assistants: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Team Science Workshops - Some of the content available at: </a:t>
            </a:r>
            <a:r>
              <a:rPr lang="en-US" sz="18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  <a:hlinkClick r:id="rId3"/>
              </a:rPr>
              <a:t>https://digitalmarket.ecu.edu/teamscience/</a:t>
            </a:r>
            <a:endParaRPr lang="en-US" sz="1800" dirty="0"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endParaRPr lang="en-US" sz="1800" u="sng" dirty="0"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sz="1800" u="sng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Students in the CUREs:</a:t>
            </a:r>
            <a:r>
              <a:rPr lang="en-US" sz="180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 Team building activities, Team science instruction, Creation of communication and research plans</a:t>
            </a:r>
          </a:p>
          <a:p>
            <a:pPr>
              <a:spcAft>
                <a:spcPts val="450"/>
              </a:spcAft>
            </a:pPr>
            <a:endParaRPr lang="en-US" sz="1800" u="sng" dirty="0">
              <a:latin typeface="Roboto Mono" panose="00000009000000000000" pitchFamily="49" charset="0"/>
              <a:ea typeface="Roboto Mono" panose="00000009000000000000" pitchFamily="49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66EF2-C698-8B9D-145E-7BB669AB4D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49400" y="6383929"/>
            <a:ext cx="731600" cy="42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lvl="0" algn="r" rtl="0" fontAlgn="base">
              <a:spcBef>
                <a:spcPct val="0"/>
              </a:spcBef>
              <a:spcAft>
                <a:spcPct val="0"/>
              </a:spcAft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" dirty="0"/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6E368611-3F53-2B01-2355-B7CE43CB3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573" y="1008834"/>
            <a:ext cx="1288822" cy="1288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E08A2-4963-D1AE-F586-F6EFD1FD8BE1}"/>
              </a:ext>
            </a:extLst>
          </p:cNvPr>
          <p:cNvSpPr txBox="1"/>
          <p:nvPr/>
        </p:nvSpPr>
        <p:spPr>
          <a:xfrm>
            <a:off x="7417731" y="2314459"/>
            <a:ext cx="1552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Team Science 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Workshop Materials</a:t>
            </a:r>
          </a:p>
        </p:txBody>
      </p:sp>
      <p:pic>
        <p:nvPicPr>
          <p:cNvPr id="7" name="Picture 6" descr="A group of gears with text&#10;&#10;Description automatically generated">
            <a:extLst>
              <a:ext uri="{FF2B5EF4-FFF2-40B4-BE49-F238E27FC236}">
                <a16:creationId xmlns:a16="http://schemas.microsoft.com/office/drawing/2014/main" id="{DCCF94D6-C344-3138-8E64-6CA49B27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0461"/>
            <a:ext cx="1089145" cy="699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F2A9D-6E52-1FEC-2CBC-E346379C179B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72508-51D0-2E57-A363-DC741B5CEB02}"/>
              </a:ext>
            </a:extLst>
          </p:cNvPr>
          <p:cNvSpPr txBox="1"/>
          <p:nvPr/>
        </p:nvSpPr>
        <p:spPr>
          <a:xfrm>
            <a:off x="1186794" y="4853467"/>
            <a:ext cx="297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boto Mono" panose="00000009000000000000" pitchFamily="49" charset="0"/>
                <a:ea typeface="Roboto Mono" panose="00000009000000000000" pitchFamily="49" charset="0"/>
              </a:rPr>
              <a:t>(Vance-</a:t>
            </a:r>
            <a:r>
              <a:rPr lang="en-US" sz="1200" dirty="0" err="1">
                <a:latin typeface="Roboto Mono" panose="00000009000000000000" pitchFamily="49" charset="0"/>
                <a:ea typeface="Roboto Mono" panose="00000009000000000000" pitchFamily="49" charset="0"/>
              </a:rPr>
              <a:t>Chalcraft</a:t>
            </a:r>
            <a:r>
              <a:rPr lang="en-US" sz="1200" dirty="0">
                <a:latin typeface="Roboto Mono" panose="00000009000000000000" pitchFamily="49" charset="0"/>
                <a:ea typeface="Roboto Mono" panose="00000009000000000000" pitchFamily="49" charset="0"/>
              </a:rPr>
              <a:t> et al., 2023)</a:t>
            </a:r>
          </a:p>
        </p:txBody>
      </p:sp>
    </p:spTree>
    <p:extLst>
      <p:ext uri="{BB962C8B-B14F-4D97-AF65-F5344CB8AC3E}">
        <p14:creationId xmlns:p14="http://schemas.microsoft.com/office/powerpoint/2010/main" val="149229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376089" y="1297313"/>
            <a:ext cx="8597400" cy="4047900"/>
          </a:xfrm>
          <a:prstGeom prst="rect">
            <a:avLst/>
          </a:prstGeom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/>
          <a:p>
            <a:pPr marL="57150" indent="0">
              <a:buClrTx/>
              <a:buSzPts val="2400"/>
              <a:buNone/>
            </a:pPr>
            <a:r>
              <a:rPr lang="en-US" sz="2700" dirty="0">
                <a:solidFill>
                  <a:schemeClr val="tx1"/>
                </a:solidFill>
                <a:latin typeface="Roboto Mono" panose="00000009000000000000" pitchFamily="49" charset="0"/>
                <a:ea typeface="Roboto Mono" panose="00000009000000000000" pitchFamily="49" charset="0"/>
              </a:rPr>
              <a:t>How connected are the network of teams in these linked CUREs, both within and between disciplines?</a:t>
            </a:r>
            <a:endParaRPr lang="en-US" sz="2700" b="1" dirty="0">
              <a:solidFill>
                <a:schemeClr val="tx1"/>
              </a:solidFill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 bwMode="auto">
          <a:xfrm>
            <a:off x="11460400" y="6478431"/>
            <a:ext cx="731600" cy="4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algn="r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algn="l" rtl="0" fontAlgn="base">
              <a:spcBef>
                <a:spcPct val="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algn="l" defTabSz="914400" rtl="0" eaLnBrk="1" latinLnBrk="0" hangingPunct="1">
              <a:buNone/>
              <a:defRPr sz="12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414B35-6114-7206-3CBA-CA6002B3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89" y="320376"/>
            <a:ext cx="7704000" cy="572700"/>
          </a:xfrm>
        </p:spPr>
        <p:txBody>
          <a:bodyPr/>
          <a:lstStyle/>
          <a:p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Research Question: </a:t>
            </a:r>
          </a:p>
        </p:txBody>
      </p:sp>
      <p:pic>
        <p:nvPicPr>
          <p:cNvPr id="8" name="Picture 7" descr="A group of gears with text&#10;&#10;Description automatically generated">
            <a:extLst>
              <a:ext uri="{FF2B5EF4-FFF2-40B4-BE49-F238E27FC236}">
                <a16:creationId xmlns:a16="http://schemas.microsoft.com/office/drawing/2014/main" id="{B705AA96-9D1D-78F5-5FFE-E11E89FE6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167"/>
            <a:ext cx="1314889" cy="844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3EDB8F-FCE9-D55E-991D-89FECDF17F5D}"/>
              </a:ext>
            </a:extLst>
          </p:cNvPr>
          <p:cNvSpPr txBox="1"/>
          <p:nvPr/>
        </p:nvSpPr>
        <p:spPr>
          <a:xfrm>
            <a:off x="1316083" y="2926985"/>
            <a:ext cx="651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oboto Mono" panose="00000009000000000000" pitchFamily="49" charset="0"/>
                <a:ea typeface="Roboto Mono" panose="00000009000000000000" pitchFamily="49" charset="0"/>
              </a:rPr>
              <a:t>Participants</a:t>
            </a:r>
            <a:r>
              <a:rPr lang="en-US" sz="2000" dirty="0">
                <a:latin typeface="Roboto Mono" panose="00000009000000000000" pitchFamily="49" charset="0"/>
                <a:ea typeface="Roboto Mono" panose="00000009000000000000" pitchFamily="49" charset="0"/>
              </a:rPr>
              <a:t>  - 39 students in 9 teams</a:t>
            </a:r>
          </a:p>
          <a:p>
            <a:pPr algn="ctr"/>
            <a:r>
              <a:rPr lang="en-US" sz="2000" dirty="0">
                <a:latin typeface="Roboto Mono" panose="00000009000000000000" pitchFamily="49" charset="0"/>
                <a:ea typeface="Roboto Mono" panose="00000009000000000000" pitchFamily="49" charset="0"/>
              </a:rPr>
              <a:t>2 Geology, 3 Engineering, 4 Biology</a:t>
            </a:r>
          </a:p>
          <a:p>
            <a:pPr algn="ctr"/>
            <a:r>
              <a:rPr lang="en-US" sz="2000" dirty="0">
                <a:latin typeface="Roboto Mono" panose="00000009000000000000" pitchFamily="49" charset="0"/>
                <a:ea typeface="Roboto Mono" panose="00000009000000000000" pitchFamily="49" charset="0"/>
              </a:rPr>
              <a:t>Demographics approximately matched those of the institution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8A2BD-4125-1DCE-3C4A-8EF7326AD200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49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55F22C-6564-AB28-4B4B-9DC5BE7B97F6}"/>
              </a:ext>
            </a:extLst>
          </p:cNvPr>
          <p:cNvSpPr txBox="1"/>
          <p:nvPr/>
        </p:nvSpPr>
        <p:spPr>
          <a:xfrm>
            <a:off x="720000" y="665027"/>
            <a:ext cx="8132782" cy="210057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endParaRPr lang="en-US" sz="1650" dirty="0">
              <a:latin typeface="Roboto Mono" panose="00000009000000000000" pitchFamily="49" charset="0"/>
              <a:ea typeface="Roboto Mono" panose="00000009000000000000" pitchFamily="49" charset="0"/>
              <a:cs typeface="Calibri" panose="020F0502020204030204" pitchFamily="34" charset="0"/>
            </a:endParaRPr>
          </a:p>
          <a:p>
            <a:r>
              <a:rPr lang="en-US" sz="1650" dirty="0">
                <a:latin typeface="Roboto Mono" panose="00000009000000000000" pitchFamily="49" charset="0"/>
                <a:ea typeface="Roboto Mono" panose="00000009000000000000" pitchFamily="49" charset="0"/>
                <a:cs typeface="Calibri"/>
              </a:rPr>
              <a:t>Social Network Analysis was conducted with pre/post surveys. Networks were developed using </a:t>
            </a:r>
            <a:r>
              <a:rPr lang="en-US" sz="1650" dirty="0" err="1">
                <a:latin typeface="Roboto Mono" panose="00000009000000000000" pitchFamily="49" charset="0"/>
                <a:ea typeface="Roboto Mono" panose="00000009000000000000" pitchFamily="49" charset="0"/>
                <a:cs typeface="Calibri"/>
              </a:rPr>
              <a:t>UCINet</a:t>
            </a:r>
            <a:endParaRPr lang="en-US" sz="1650" dirty="0">
              <a:latin typeface="Roboto Mono" panose="00000009000000000000" pitchFamily="49" charset="0"/>
              <a:ea typeface="Roboto Mono" panose="00000009000000000000" pitchFamily="49" charset="0"/>
              <a:cs typeface="Calibri"/>
            </a:endParaRPr>
          </a:p>
          <a:p>
            <a:endParaRPr lang="en-US" sz="1650" dirty="0">
              <a:latin typeface="Roboto Mono" panose="00000009000000000000" pitchFamily="49" charset="0"/>
              <a:ea typeface="Roboto Mono" panose="00000009000000000000" pitchFamily="49" charset="0"/>
              <a:cs typeface="Calibri"/>
            </a:endParaRPr>
          </a:p>
          <a:p>
            <a:r>
              <a:rPr lang="en-US" sz="1650" dirty="0">
                <a:latin typeface="Roboto Mono" panose="00000009000000000000" pitchFamily="49" charset="0"/>
                <a:ea typeface="Roboto Mono" panose="00000009000000000000" pitchFamily="49" charset="0"/>
                <a:cs typeface="Calibri"/>
              </a:rPr>
              <a:t>Faction analysis with 3 factions applied. Multidisciplinary factions indicate large amount of multidisciplinary interactions</a:t>
            </a:r>
          </a:p>
          <a:p>
            <a:endParaRPr lang="en-US" sz="1650" dirty="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AD8C7F-CE29-9154-7937-D0F67D48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2327"/>
            <a:ext cx="7704000" cy="572700"/>
          </a:xfrm>
        </p:spPr>
        <p:txBody>
          <a:bodyPr/>
          <a:lstStyle/>
          <a:p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Methodology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CE805-DAA0-B27B-3E9B-E8CA91CBEB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AEF1A9-E93C-1C7A-8C84-66D479F09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818" y="2414431"/>
            <a:ext cx="4856638" cy="2188614"/>
          </a:xfrm>
          <a:prstGeom prst="rect">
            <a:avLst/>
          </a:prstGeom>
        </p:spPr>
      </p:pic>
      <p:pic>
        <p:nvPicPr>
          <p:cNvPr id="2" name="Picture 1" descr="A group of gears with text&#10;&#10;Description automatically generated">
            <a:extLst>
              <a:ext uri="{FF2B5EF4-FFF2-40B4-BE49-F238E27FC236}">
                <a16:creationId xmlns:a16="http://schemas.microsoft.com/office/drawing/2014/main" id="{61D9EB04-56BD-602D-C737-18E90A5F3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167"/>
            <a:ext cx="1314889" cy="844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70AD00-D174-7603-74D7-572DC316C096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48577-83A4-B211-EC18-C51448AC2149}"/>
              </a:ext>
            </a:extLst>
          </p:cNvPr>
          <p:cNvSpPr txBox="1"/>
          <p:nvPr/>
        </p:nvSpPr>
        <p:spPr>
          <a:xfrm>
            <a:off x="1314889" y="4850437"/>
            <a:ext cx="5302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Roboto Mono" panose="00000009000000000000" pitchFamily="49" charset="0"/>
                <a:ea typeface="Roboto Mono" panose="00000009000000000000" pitchFamily="49" charset="0"/>
                <a:cs typeface="Calibri"/>
              </a:rPr>
              <a:t>(</a:t>
            </a:r>
            <a:r>
              <a:rPr lang="en-US" sz="1200" dirty="0" err="1">
                <a:latin typeface="Roboto Mono" panose="00000009000000000000" pitchFamily="49" charset="0"/>
                <a:ea typeface="Roboto Mono" panose="00000009000000000000" pitchFamily="49" charset="0"/>
                <a:cs typeface="Calibri"/>
              </a:rPr>
              <a:t>Borgatti</a:t>
            </a:r>
            <a:r>
              <a:rPr lang="en-US" sz="1200" dirty="0">
                <a:latin typeface="Roboto Mono" panose="00000009000000000000" pitchFamily="49" charset="0"/>
                <a:ea typeface="Roboto Mono" panose="00000009000000000000" pitchFamily="49" charset="0"/>
                <a:cs typeface="Calibri"/>
              </a:rPr>
              <a:t> et. al, 2002)</a:t>
            </a:r>
          </a:p>
        </p:txBody>
      </p:sp>
    </p:spTree>
    <p:extLst>
      <p:ext uri="{BB962C8B-B14F-4D97-AF65-F5344CB8AC3E}">
        <p14:creationId xmlns:p14="http://schemas.microsoft.com/office/powerpoint/2010/main" val="250125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1BF8-0F0F-14D4-7C1D-E88B0B6C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-87827"/>
            <a:ext cx="7704000" cy="572700"/>
          </a:xfrm>
        </p:spPr>
        <p:txBody>
          <a:bodyPr/>
          <a:lstStyle/>
          <a:p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How to read the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D99AB-ED35-7425-F978-CA549ED2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2" y="1344935"/>
            <a:ext cx="5944115" cy="3164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ECF0FD-2372-C9FB-3FA1-D9CABBDB421E}"/>
              </a:ext>
            </a:extLst>
          </p:cNvPr>
          <p:cNvSpPr txBox="1"/>
          <p:nvPr/>
        </p:nvSpPr>
        <p:spPr>
          <a:xfrm>
            <a:off x="629449" y="634467"/>
            <a:ext cx="1718612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Tie – represents connections. Thicker ties mean more connections between those nodes.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AF9E23-878A-9564-3121-63120B303B39}"/>
              </a:ext>
            </a:extLst>
          </p:cNvPr>
          <p:cNvCxnSpPr>
            <a:cxnSpLocks/>
          </p:cNvCxnSpPr>
          <p:nvPr/>
        </p:nvCxnSpPr>
        <p:spPr>
          <a:xfrm>
            <a:off x="2197191" y="1394624"/>
            <a:ext cx="1072507" cy="8225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0D087E-E2AC-536F-0ADF-CB596A75454A}"/>
              </a:ext>
            </a:extLst>
          </p:cNvPr>
          <p:cNvSpPr txBox="1"/>
          <p:nvPr/>
        </p:nvSpPr>
        <p:spPr>
          <a:xfrm>
            <a:off x="6835568" y="497217"/>
            <a:ext cx="2293888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Nodes – Represent Teams of participants. Shape indicates discipline. Circle – Geology, Square -  Engineering </a:t>
            </a:r>
          </a:p>
          <a:p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Triangle - Biology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160B24-BEAA-30A7-B93B-5BE2EE9A66F3}"/>
              </a:ext>
            </a:extLst>
          </p:cNvPr>
          <p:cNvCxnSpPr>
            <a:cxnSpLocks/>
          </p:cNvCxnSpPr>
          <p:nvPr/>
        </p:nvCxnSpPr>
        <p:spPr>
          <a:xfrm flipH="1">
            <a:off x="5986360" y="2313099"/>
            <a:ext cx="1093709" cy="9958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F15EAAA-6BCD-34C1-2172-9BF1C79F9506}"/>
              </a:ext>
            </a:extLst>
          </p:cNvPr>
          <p:cNvSpPr txBox="1"/>
          <p:nvPr/>
        </p:nvSpPr>
        <p:spPr>
          <a:xfrm>
            <a:off x="14543" y="2563379"/>
            <a:ext cx="16390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kern="15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Density - </a:t>
            </a:r>
            <a:br>
              <a:rPr lang="en-US" sz="1400" b="1" kern="15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</a:br>
            <a:r>
              <a:rPr lang="en-US" sz="1400" kern="150" dirty="0">
                <a:latin typeface="Roboto Mono" panose="00000009000000000000" pitchFamily="49" charset="0"/>
                <a:ea typeface="Roboto Mono" panose="00000009000000000000" pitchFamily="49" charset="0"/>
                <a:cs typeface="Times New Roman" panose="02020603050405020304" pitchFamily="18" charset="0"/>
              </a:rPr>
              <a:t>The “fullness” of the network. How many ties exist versus how many are possible</a:t>
            </a:r>
            <a:endParaRPr lang="en-US" dirty="0">
              <a:latin typeface="Roboto Mono" panose="00000009000000000000" pitchFamily="49" charset="0"/>
              <a:ea typeface="Roboto Mono" panose="00000009000000000000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F1AF2-4311-5BC4-CFFC-231A453DC720}"/>
              </a:ext>
            </a:extLst>
          </p:cNvPr>
          <p:cNvSpPr txBox="1"/>
          <p:nvPr/>
        </p:nvSpPr>
        <p:spPr>
          <a:xfrm>
            <a:off x="7611615" y="2401003"/>
            <a:ext cx="14502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Roboto Mono" panose="00000009000000000000" pitchFamily="49" charset="0"/>
                <a:ea typeface="Roboto Mono" panose="00000009000000000000" pitchFamily="49" charset="0"/>
              </a:rPr>
              <a:t>Factions - </a:t>
            </a:r>
          </a:p>
          <a:p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Groups of nodes separated by how many similar ties they have. </a:t>
            </a:r>
          </a:p>
        </p:txBody>
      </p:sp>
      <p:pic>
        <p:nvPicPr>
          <p:cNvPr id="3" name="Picture 2" descr="A group of gears with text&#10;&#10;Description automatically generated">
            <a:extLst>
              <a:ext uri="{FF2B5EF4-FFF2-40B4-BE49-F238E27FC236}">
                <a16:creationId xmlns:a16="http://schemas.microsoft.com/office/drawing/2014/main" id="{B68AEE45-5074-7711-B239-EFAEBAC6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0461"/>
            <a:ext cx="1089145" cy="699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0B6B1D-E2F5-3AD3-DBFE-C02056EB1824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5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969B-A996-4756-72A4-6B852D0B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6633"/>
            <a:ext cx="7704000" cy="572700"/>
          </a:xfrm>
        </p:spPr>
        <p:txBody>
          <a:bodyPr/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Who do you trust?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0DF5B-E800-C368-DFE6-E5FA8B0C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1" y="1169493"/>
            <a:ext cx="4108051" cy="2186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diagram of a network with Great Pyramid of Giza in the background&#10;&#10;Description automatically generated">
            <a:extLst>
              <a:ext uri="{FF2B5EF4-FFF2-40B4-BE49-F238E27FC236}">
                <a16:creationId xmlns:a16="http://schemas.microsoft.com/office/drawing/2014/main" id="{9DFFB380-0F23-D299-620F-F201D17F4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49" y="1169493"/>
            <a:ext cx="4235917" cy="2186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9A97-6393-0CC9-90F3-B178CBEB4C92}"/>
              </a:ext>
            </a:extLst>
          </p:cNvPr>
          <p:cNvSpPr txBox="1"/>
          <p:nvPr/>
        </p:nvSpPr>
        <p:spPr>
          <a:xfrm>
            <a:off x="242601" y="3389231"/>
            <a:ext cx="40333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Pre-Survey Trust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9 Nodes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Density: .250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Density not large enough to apply faction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02A19-8050-A90C-EA67-5B8C1D1BF84F}"/>
              </a:ext>
            </a:extLst>
          </p:cNvPr>
          <p:cNvSpPr txBox="1"/>
          <p:nvPr/>
        </p:nvSpPr>
        <p:spPr>
          <a:xfrm>
            <a:off x="4793349" y="3389231"/>
            <a:ext cx="40333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Post-Survey Trust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9 Nodes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Density: .440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Faction Fitness: 22</a:t>
            </a:r>
          </a:p>
          <a:p>
            <a:pPr algn="ctr"/>
            <a:r>
              <a:rPr lang="en-US" i="1" dirty="0">
                <a:latin typeface="Roboto Mono" panose="00000009000000000000" pitchFamily="49" charset="0"/>
                <a:ea typeface="Roboto Mono" panose="00000009000000000000" pitchFamily="49" charset="0"/>
              </a:rPr>
              <a:t>Colors represent faction dispersion</a:t>
            </a:r>
          </a:p>
          <a:p>
            <a:pPr algn="ctr"/>
            <a:r>
              <a:rPr lang="en-US" i="1" dirty="0">
                <a:latin typeface="Roboto Mono" panose="00000009000000000000" pitchFamily="49" charset="0"/>
                <a:ea typeface="Roboto Mono" panose="00000009000000000000" pitchFamily="49" charset="0"/>
              </a:rPr>
              <a:t> Faction 1 – Blue, Faction 2 – Red, </a:t>
            </a:r>
          </a:p>
          <a:p>
            <a:pPr algn="ctr"/>
            <a:r>
              <a:rPr lang="en-US" i="1" dirty="0">
                <a:latin typeface="Roboto Mono" panose="00000009000000000000" pitchFamily="49" charset="0"/>
                <a:ea typeface="Roboto Mono" panose="00000009000000000000" pitchFamily="49" charset="0"/>
              </a:rPr>
              <a:t>Faction 3 - Black</a:t>
            </a:r>
          </a:p>
        </p:txBody>
      </p:sp>
      <p:pic>
        <p:nvPicPr>
          <p:cNvPr id="3" name="Picture 2" descr="A group of gears with text&#10;&#10;Description automatically generated">
            <a:extLst>
              <a:ext uri="{FF2B5EF4-FFF2-40B4-BE49-F238E27FC236}">
                <a16:creationId xmlns:a16="http://schemas.microsoft.com/office/drawing/2014/main" id="{24B7BD14-8BCD-9952-EE7B-ABF8EBA8A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0461"/>
            <a:ext cx="1089145" cy="699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64E8B-5255-E227-CC01-E3CC97BB4112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1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BA9A-D1E6-5830-8753-8A827888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85" y="183768"/>
            <a:ext cx="7704000" cy="572700"/>
          </a:xfrm>
        </p:spPr>
        <p:txBody>
          <a:bodyPr/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</a:t>
            </a:r>
            <a:r>
              <a:rPr lang="en-US" b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ho did you learn from?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883C-2FCF-93D3-2EC8-A7BD9314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77" y="866813"/>
            <a:ext cx="4965416" cy="2648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7C605-2C03-F78B-E0F1-C040335E2838}"/>
              </a:ext>
            </a:extLst>
          </p:cNvPr>
          <p:cNvSpPr txBox="1"/>
          <p:nvPr/>
        </p:nvSpPr>
        <p:spPr>
          <a:xfrm>
            <a:off x="2693198" y="3532520"/>
            <a:ext cx="4033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Post-Survey Learn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9 Nodes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Density: .597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Faction Fitness: 30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Colors represent faction dispersion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 Faction 1 – Blue, Faction 2 – Red, </a:t>
            </a:r>
          </a:p>
          <a:p>
            <a:pPr algn="ctr"/>
            <a:r>
              <a:rPr lang="en-US" dirty="0">
                <a:latin typeface="Roboto Mono" panose="00000009000000000000" pitchFamily="49" charset="0"/>
                <a:ea typeface="Roboto Mono" panose="00000009000000000000" pitchFamily="49" charset="0"/>
              </a:rPr>
              <a:t>Faction 3 - Black</a:t>
            </a:r>
          </a:p>
          <a:p>
            <a:pPr algn="ctr"/>
            <a:endParaRPr lang="en-US" dirty="0"/>
          </a:p>
        </p:txBody>
      </p:sp>
      <p:pic>
        <p:nvPicPr>
          <p:cNvPr id="6" name="Picture 5" descr="A group of gears with text&#10;&#10;Description automatically generated">
            <a:extLst>
              <a:ext uri="{FF2B5EF4-FFF2-40B4-BE49-F238E27FC236}">
                <a16:creationId xmlns:a16="http://schemas.microsoft.com/office/drawing/2014/main" id="{D8726609-2364-EB37-E4C5-03D7FCDE6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0461"/>
            <a:ext cx="1089145" cy="699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00D93-3FF1-8549-038C-32359D95E713}"/>
              </a:ext>
            </a:extLst>
          </p:cNvPr>
          <p:cNvSpPr txBox="1"/>
          <p:nvPr/>
        </p:nvSpPr>
        <p:spPr>
          <a:xfrm>
            <a:off x="8718840" y="482268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52DDB1-B260-4F56-A230-A2340F4415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6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Team Meeting by Slidesgo">
  <a:themeElements>
    <a:clrScheme name="Simple Light">
      <a:dk1>
        <a:srgbClr val="000000"/>
      </a:dk1>
      <a:lt1>
        <a:srgbClr val="FF7850"/>
      </a:lt1>
      <a:dk2>
        <a:srgbClr val="FFAFCB"/>
      </a:dk2>
      <a:lt2>
        <a:srgbClr val="D8BBF4"/>
      </a:lt2>
      <a:accent1>
        <a:srgbClr val="8EC8F6"/>
      </a:accent1>
      <a:accent2>
        <a:srgbClr val="5DC981"/>
      </a:accent2>
      <a:accent3>
        <a:srgbClr val="FFD9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3274F1A8F8749A5C35C713ACACF56" ma:contentTypeVersion="18" ma:contentTypeDescription="Create a new document." ma:contentTypeScope="" ma:versionID="81cae7c9f5625f3ab8403b7f20837107">
  <xsd:schema xmlns:xsd="http://www.w3.org/2001/XMLSchema" xmlns:xs="http://www.w3.org/2001/XMLSchema" xmlns:p="http://schemas.microsoft.com/office/2006/metadata/properties" xmlns:ns2="9b128c76-55e4-4efd-a2f5-e4b9dcb68308" xmlns:ns3="9be4cec7-1308-4209-a0b7-b819513347db" targetNamespace="http://schemas.microsoft.com/office/2006/metadata/properties" ma:root="true" ma:fieldsID="ab3697b2d658b426e7671cdd6204cccf" ns2:_="" ns3:_="">
    <xsd:import namespace="9b128c76-55e4-4efd-a2f5-e4b9dcb68308"/>
    <xsd:import namespace="9be4cec7-1308-4209-a0b7-b81951334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8c76-55e4-4efd-a2f5-e4b9dcb68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4cec7-1308-4209-a0b7-b81951334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a15bd1-b648-4b47-bda6-03a3bd476e4a}" ma:internalName="TaxCatchAll" ma:showField="CatchAllData" ma:web="9be4cec7-1308-4209-a0b7-b819513347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e4cec7-1308-4209-a0b7-b819513347db" xsi:nil="true"/>
    <lcf76f155ced4ddcb4097134ff3c332f xmlns="9b128c76-55e4-4efd-a2f5-e4b9dcb683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C00967-62E2-4F52-BCED-BEB9F58C1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28c76-55e4-4efd-a2f5-e4b9dcb68308"/>
    <ds:schemaRef ds:uri="9be4cec7-1308-4209-a0b7-b819513347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7F2E25-60B5-4746-A40A-7C32A79D9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14294-0821-432B-9510-C7305CCCFC6F}">
  <ds:schemaRefs>
    <ds:schemaRef ds:uri="9b128c76-55e4-4efd-a2f5-e4b9dcb68308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9be4cec7-1308-4209-a0b7-b819513347db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741</Words>
  <Application>Microsoft Office PowerPoint</Application>
  <PresentationFormat>On-screen Show (16:9)</PresentationFormat>
  <Paragraphs>108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Roboto Mono</vt:lpstr>
      <vt:lpstr>VT323</vt:lpstr>
      <vt:lpstr>Arial</vt:lpstr>
      <vt:lpstr>Roboto Medium</vt:lpstr>
      <vt:lpstr>Calibri</vt:lpstr>
      <vt:lpstr>Nunito Light</vt:lpstr>
      <vt:lpstr>Team Meeting by Slidesgo</vt:lpstr>
      <vt:lpstr>Utilizing Social Network Analysis to Visualize Student Interactions in Multidisciplinary Course-Based Undergraduate Research Experiences</vt:lpstr>
      <vt:lpstr>Team Science</vt:lpstr>
      <vt:lpstr>The MD-CUREs</vt:lpstr>
      <vt:lpstr>Team Science Infusion in the CUREs</vt:lpstr>
      <vt:lpstr>Research Question: </vt:lpstr>
      <vt:lpstr>Methodology</vt:lpstr>
      <vt:lpstr>How to read the network</vt:lpstr>
      <vt:lpstr>Who do you trust? </vt:lpstr>
      <vt:lpstr>Who did you learn from? </vt:lpstr>
      <vt:lpstr>Summary of Results</vt:lpstr>
      <vt:lpstr>Implications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TEaMS-UR: Implementing Team Science and Professional Skills into Organic Chemistry</dc:title>
  <dc:creator>Abby Boyd</dc:creator>
  <cp:lastModifiedBy>Abby Boyd</cp:lastModifiedBy>
  <cp:revision>32</cp:revision>
  <dcterms:modified xsi:type="dcterms:W3CDTF">2024-09-24T04:53:03Z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0x010100C1C3274F1A8F8749A5C35C713ACACF56</vt:lpwstr>
  </property>
  <property fmtid="{D5CDD505-2E9C-101B-9397-08002B2CF9AE}" pid="3" name="MediaServiceImageTags">
    <vt:lpwstr/>
  </property>
</Properties>
</file>