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73" r:id="rId6"/>
    <p:sldId id="259" r:id="rId7"/>
    <p:sldId id="263" r:id="rId8"/>
    <p:sldId id="264" r:id="rId9"/>
    <p:sldId id="267" r:id="rId10"/>
    <p:sldId id="266" r:id="rId11"/>
    <p:sldId id="272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/>
    <p:restoredTop sz="85816"/>
  </p:normalViewPr>
  <p:slideViewPr>
    <p:cSldViewPr snapToGrid="0" snapToObjects="1">
      <p:cViewPr varScale="1">
        <p:scale>
          <a:sx n="104" d="100"/>
          <a:sy n="104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9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A976C-9A87-0044-9E70-B9DB95F7E636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0307C-DD16-0C45-80A2-9D9D5381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5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3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Rubrics, observation and feedback</a:t>
            </a:r>
          </a:p>
          <a:p>
            <a:pPr marL="0" indent="0">
              <a:buNone/>
            </a:pPr>
            <a:r>
              <a:rPr lang="en-US" dirty="0"/>
              <a:t>Use a backward design process:</a:t>
            </a:r>
          </a:p>
          <a:p>
            <a:r>
              <a:rPr lang="en-US" dirty="0"/>
              <a:t>Identify desired outcomes</a:t>
            </a:r>
          </a:p>
          <a:p>
            <a:r>
              <a:rPr lang="en-US" dirty="0"/>
              <a:t>Determine assessments that will show outcomes have been met</a:t>
            </a:r>
          </a:p>
          <a:p>
            <a:r>
              <a:rPr lang="en-US" dirty="0"/>
              <a:t>Design activities to support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3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look at both beliefs and practices of both instructors and students</a:t>
            </a:r>
          </a:p>
          <a:p>
            <a:r>
              <a:rPr lang="en-US" dirty="0"/>
              <a:t>Changes in beliefs: </a:t>
            </a:r>
          </a:p>
          <a:p>
            <a:pPr lvl="1"/>
            <a:r>
              <a:rPr lang="en-US" dirty="0"/>
              <a:t>Pre-/post- surveys: Easy for participants to complete, straightforward to compare</a:t>
            </a:r>
          </a:p>
          <a:p>
            <a:pPr lvl="1"/>
            <a:r>
              <a:rPr lang="en-US" dirty="0"/>
              <a:t>Repeat interviews: Time-consuming for both participants and researchers, but allows for deeper probing</a:t>
            </a:r>
          </a:p>
          <a:p>
            <a:r>
              <a:rPr lang="en-US" dirty="0"/>
              <a:t>Changes in practices: </a:t>
            </a:r>
          </a:p>
          <a:p>
            <a:pPr lvl="1"/>
            <a:r>
              <a:rPr lang="en-US" dirty="0"/>
              <a:t>Repeat observations using a protocol: Time-consuming for researchers, but straightforward to analyze for change</a:t>
            </a:r>
          </a:p>
          <a:p>
            <a:pPr lvl="1"/>
            <a:r>
              <a:rPr lang="en-US" dirty="0"/>
              <a:t>Repeat assessment against a rubric: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reformed beliefs when responding to statements (know what you should do)</a:t>
            </a:r>
          </a:p>
          <a:p>
            <a:r>
              <a:rPr lang="en-US" dirty="0"/>
              <a:t>Harder to articulate beliefs to open-ended questions</a:t>
            </a:r>
          </a:p>
          <a:p>
            <a:r>
              <a:rPr lang="en-US" dirty="0"/>
              <a:t>Practices are not in the same place as beliefs: sometimes doing things but not believing they are working, sometimes believing something but not doing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5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practice doing things may help change beliefs</a:t>
            </a:r>
          </a:p>
          <a:p>
            <a:r>
              <a:rPr lang="en-US" dirty="0"/>
              <a:t>Opportunity to iterate and implement something more than once is important for making lasting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0307C-DD16-0C45-80A2-9D9D5381D6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774D-FB6C-2E49-41F0-9B07BE89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DD661-CA2F-4E82-2D7C-B2F59BE91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65B70E2-FF8C-B4C3-3A83-D42F8FE35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7813" y="5959718"/>
            <a:ext cx="793223" cy="8005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1E46CA-1603-2ABB-CCE5-ADA666CD5E6F}"/>
              </a:ext>
            </a:extLst>
          </p:cNvPr>
          <p:cNvSpPr/>
          <p:nvPr userDrawn="1"/>
        </p:nvSpPr>
        <p:spPr>
          <a:xfrm>
            <a:off x="1852424" y="6329399"/>
            <a:ext cx="8487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This work was funded by the National Science Foundation through grant #2013338, Teaching with Investigation and Design in Science (</a:t>
            </a:r>
            <a:r>
              <a:rPr lang="en-US" sz="1100" dirty="0" err="1"/>
              <a:t>TIDeS</a:t>
            </a:r>
            <a:r>
              <a:rPr lang="en-US" sz="1100" dirty="0"/>
              <a:t>). The opinions, findings, conclusions, and recommendations expressed are those of the authors and do not necessarily reflect the views of the NSF. 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AC5399D-411B-5E51-33ED-225F8DFC8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331"/>
          <a:stretch/>
        </p:blipFill>
        <p:spPr>
          <a:xfrm>
            <a:off x="150964" y="5977264"/>
            <a:ext cx="793223" cy="8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648B-A88F-4C71-786E-AAA67499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0B51B-2B04-42B7-D80D-C803C6E6D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C3A7-D718-BF07-5BC7-84338890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62A32-C293-74FF-74A0-5521F917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3749-F1BF-0130-1D45-2C3BFD70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95FC9A4-5C1E-31DF-1A79-3BE67A6E8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7CE63-E4F1-738B-B7C9-B1749A048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D5169-4E13-6E51-2B2E-1907F3B2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84EA4-8CD9-FBAE-037C-E69C2C21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A18D9-5917-DAF6-B359-F31A85A6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C1386-15A7-CFA0-0D6A-E5A915C0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4102163-4E3C-1672-66A1-ABD6C6BF7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E5ED-A991-0F1B-93DF-7E977A3A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E424-B7E3-7378-DA57-691CE9E27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4E34-F246-01E0-1A79-6BDB388E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A3300-AEEF-C677-35BE-328B88E2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908D-BA0E-BF55-ABD5-D2441DF1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B881F81-CB8C-C54C-21DB-D73023E74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688D-C11F-7B45-8A59-E46200E8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6818F-420B-E65B-5A81-C89DD3EB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1D19-F0F8-5B24-61A6-0A065BAE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8B144-7C16-3528-D8F1-F376FC6A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32631-E811-2083-DED3-7CAB700E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E3829E8-E595-8950-EC72-4416E7D7F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7615-4C92-8D9E-B722-2012BE01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0B22-D41A-B657-DC22-130B01E42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0C718-EA77-1B36-7694-C238B51EE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06B97-B535-9E7E-9476-5BAE449C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ABE12-28AA-57F2-CA38-DF152304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43C50-5C54-AB62-4DF0-721592D2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2600084-690B-759C-E384-4EAFB8124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84A4-29E4-BF6D-B4F9-74AEE03C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AA889-93D5-E5B4-153A-79C052F1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16DFC-FAA3-7FB0-FE34-69BA646D7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78B28-8523-B3F6-AFFE-221E3D9C6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4624B-FBF3-6508-8692-4BA895606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06324-EE28-5140-7803-1AFE9B47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318E0-3F05-214A-6FE9-12742CE7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9FB6C-00EC-8708-6838-F0FB277A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90552EF-CC0C-9104-FA32-F4CD0B98C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BFDA-94D5-201D-F773-C3E5BAE2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6B3DD-A098-0D48-B7B8-3B39E057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56FA3-465A-3670-C0AB-CA485B2B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9A455-CC6E-1C28-A19B-FF5148E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0FB814B-AA02-ACB1-0F62-058AAC5DF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1106C-7999-D8E5-65A4-D2694F6A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95C21-D7F6-4C18-869C-80CFC6D4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6193B-B498-A9F8-A4B2-3C0D09E5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F162663-79F5-72C9-D442-CFA83FE63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4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F6D5-824A-5F34-6065-D491002A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1C556-C31A-ED07-C6E8-F40D6A768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BDABD-09FB-895D-8A03-7BA8AC055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64B2F-D8E3-9455-F798-0A94BCC6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5E458-B2EE-3386-99A8-A3A7581F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C8A27-051B-0E05-EEC0-777E999A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C859FCC-502E-D77C-9390-96321451B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93AF-E53D-F7E4-509A-EAE39A07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4E96D-A1D7-6469-1200-0A1817EE4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7E25D-5309-965B-BBAF-45AD3513F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D981E-B7C9-A2EE-B248-4D3CF99F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D6B60-2659-12CC-236F-F95222E7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BFEA5-2B58-D507-2054-16BD7F95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DADC9B8-5C39-00B9-49DB-019F7A47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331"/>
          <a:stretch/>
        </p:blipFill>
        <p:spPr>
          <a:xfrm>
            <a:off x="79681" y="6146490"/>
            <a:ext cx="625400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0DB2C-D457-B6B7-EA95-87C5F19E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E3556-F808-0C82-67D6-BD2A4536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C10D-1403-A1EB-86E2-0B26838DF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ACA4-B12A-C34F-B13E-2D834CB13853}" type="datetimeFigureOut">
              <a:rPr lang="en-US" smtClean="0"/>
              <a:t>9/22/24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741C-A6A7-F0CC-3869-040249A04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0419-D801-BD6B-02F4-6B6911F0B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1107-B912-7848-96EB-B0E9BE4C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sa.confex.com/gsa/2024AM/meetingapp.cgi/Session/5656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nne.Egger@cw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F588-EE72-96AA-0550-8A4343DD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831" y="1122363"/>
            <a:ext cx="10565027" cy="2387600"/>
          </a:xfrm>
        </p:spPr>
        <p:txBody>
          <a:bodyPr>
            <a:normAutofit/>
          </a:bodyPr>
          <a:lstStyle/>
          <a:p>
            <a:r>
              <a:rPr lang="en-US" sz="4000" dirty="0"/>
              <a:t>The value of complementary research instruments in </a:t>
            </a:r>
            <a:r>
              <a:rPr lang="en-US" sz="4000" b="1" dirty="0"/>
              <a:t>supporting and documenting change </a:t>
            </a:r>
            <a:r>
              <a:rPr lang="en-US" sz="4000" dirty="0"/>
              <a:t>in undergraduate science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6A706-5067-897D-F98A-78CFF989B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Anne E. Egger and </a:t>
            </a:r>
            <a:r>
              <a:rPr lang="en-US" dirty="0" err="1"/>
              <a:t>Leighanna</a:t>
            </a:r>
            <a:r>
              <a:rPr lang="en-US" dirty="0"/>
              <a:t> Hinojosa</a:t>
            </a:r>
          </a:p>
          <a:p>
            <a:r>
              <a:rPr lang="en-US" dirty="0"/>
              <a:t>Central Washington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DFFB7-C266-13E3-C98A-CF32D0EFA2F8}"/>
              </a:ext>
            </a:extLst>
          </p:cNvPr>
          <p:cNvSpPr txBox="1"/>
          <p:nvPr/>
        </p:nvSpPr>
        <p:spPr>
          <a:xfrm>
            <a:off x="197708" y="5066270"/>
            <a:ext cx="1161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GSA Connects</a:t>
            </a:r>
            <a:r>
              <a:rPr lang="en-US" sz="2000" dirty="0"/>
              <a:t>, September 22-25, 2024, Anaheim, CA</a:t>
            </a:r>
          </a:p>
          <a:p>
            <a:pPr algn="ctr"/>
            <a:r>
              <a:rPr lang="en-US" sz="1600" dirty="0"/>
              <a:t>Abstract 272-9, Session T69. </a:t>
            </a:r>
            <a:r>
              <a:rPr lang="en-US" sz="1600" b="0" i="0" u="sng" dirty="0">
                <a:solidFill>
                  <a:srgbClr val="0F5447"/>
                </a:solidFill>
                <a:effectLst/>
                <a:latin typeface="Open Sans" panose="020B0606030504020204" pitchFamily="34" charset="0"/>
                <a:hlinkClick r:id="rId2"/>
              </a:rPr>
              <a:t>Making Sense of Methodologies and Theoretical Frameworks in Geoscience Education Research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CAC45-A8CB-23BE-56AE-1225C0C9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4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EAB55-D1EB-5785-802F-B9EAA334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beliefs and practices: After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7B24FE-23D1-CBD3-9FFB-217680D92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64514"/>
              </p:ext>
            </p:extLst>
          </p:nvPr>
        </p:nvGraphicFramePr>
        <p:xfrm>
          <a:off x="1103587" y="1551329"/>
          <a:ext cx="10134597" cy="4626664"/>
        </p:xfrm>
        <a:graphic>
          <a:graphicData uri="http://schemas.openxmlformats.org/drawingml/2006/table">
            <a:tbl>
              <a:tblPr bandRow="1"/>
              <a:tblGrid>
                <a:gridCol w="462115">
                  <a:extLst>
                    <a:ext uri="{9D8B030D-6E8A-4147-A177-3AD203B41FA5}">
                      <a16:colId xmlns:a16="http://schemas.microsoft.com/office/drawing/2014/main" val="1830900898"/>
                    </a:ext>
                  </a:extLst>
                </a:gridCol>
                <a:gridCol w="831810">
                  <a:extLst>
                    <a:ext uri="{9D8B030D-6E8A-4147-A177-3AD203B41FA5}">
                      <a16:colId xmlns:a16="http://schemas.microsoft.com/office/drawing/2014/main" val="2623158518"/>
                    </a:ext>
                  </a:extLst>
                </a:gridCol>
                <a:gridCol w="152883">
                  <a:extLst>
                    <a:ext uri="{9D8B030D-6E8A-4147-A177-3AD203B41FA5}">
                      <a16:colId xmlns:a16="http://schemas.microsoft.com/office/drawing/2014/main" val="2572771685"/>
                    </a:ext>
                  </a:extLst>
                </a:gridCol>
                <a:gridCol w="646963">
                  <a:extLst>
                    <a:ext uri="{9D8B030D-6E8A-4147-A177-3AD203B41FA5}">
                      <a16:colId xmlns:a16="http://schemas.microsoft.com/office/drawing/2014/main" val="2524857429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3482828140"/>
                    </a:ext>
                  </a:extLst>
                </a:gridCol>
                <a:gridCol w="739386">
                  <a:extLst>
                    <a:ext uri="{9D8B030D-6E8A-4147-A177-3AD203B41FA5}">
                      <a16:colId xmlns:a16="http://schemas.microsoft.com/office/drawing/2014/main" val="1981258796"/>
                    </a:ext>
                  </a:extLst>
                </a:gridCol>
                <a:gridCol w="646963">
                  <a:extLst>
                    <a:ext uri="{9D8B030D-6E8A-4147-A177-3AD203B41FA5}">
                      <a16:colId xmlns:a16="http://schemas.microsoft.com/office/drawing/2014/main" val="3057713199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972517687"/>
                    </a:ext>
                  </a:extLst>
                </a:gridCol>
                <a:gridCol w="1109079">
                  <a:extLst>
                    <a:ext uri="{9D8B030D-6E8A-4147-A177-3AD203B41FA5}">
                      <a16:colId xmlns:a16="http://schemas.microsoft.com/office/drawing/2014/main" val="2094371246"/>
                    </a:ext>
                  </a:extLst>
                </a:gridCol>
                <a:gridCol w="831810">
                  <a:extLst>
                    <a:ext uri="{9D8B030D-6E8A-4147-A177-3AD203B41FA5}">
                      <a16:colId xmlns:a16="http://schemas.microsoft.com/office/drawing/2014/main" val="721227169"/>
                    </a:ext>
                  </a:extLst>
                </a:gridCol>
                <a:gridCol w="1756042">
                  <a:extLst>
                    <a:ext uri="{9D8B030D-6E8A-4147-A177-3AD203B41FA5}">
                      <a16:colId xmlns:a16="http://schemas.microsoft.com/office/drawing/2014/main" val="736148820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3568174577"/>
                    </a:ext>
                  </a:extLst>
                </a:gridCol>
                <a:gridCol w="739386">
                  <a:extLst>
                    <a:ext uri="{9D8B030D-6E8A-4147-A177-3AD203B41FA5}">
                      <a16:colId xmlns:a16="http://schemas.microsoft.com/office/drawing/2014/main" val="1445657482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1931779621"/>
                    </a:ext>
                  </a:extLst>
                </a:gridCol>
              </a:tblGrid>
              <a:tr h="290191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BELIEFS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PRACTICES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27124"/>
                  </a:ext>
                </a:extLst>
              </a:tr>
              <a:tr h="290191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Survey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Interview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Syllabus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COPUS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Discursive forms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47383"/>
                  </a:ext>
                </a:extLst>
              </a:tr>
              <a:tr h="265500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Likert 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Inst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Resp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Ref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Style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Cluster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Profile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Ask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Press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Link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971114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reformed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xxxxx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Content-focused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6,4,5,5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Interactive (3); Student-centered (1)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83957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reformed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Learning-focused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7,3,3,3,3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Interactive (4); Student-centered (1)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75089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reformed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/xxx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 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Transitional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6,3,7,3,7,6,6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Interactive (2); </a:t>
                      </a:r>
                      <a:b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Student-centered (5)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34557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reformed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 err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x/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Learning-focused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6,6,3,6,6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Interactive (1); Student-centered (4)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06999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reformed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 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Learning-focused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3,3,3,3,3,3,3,3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Interactive (8)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29180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reformed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xxxx 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Learning-focused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3,3,3,7,6,7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Interactive (2); Student-centered (1)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6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15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B21B-B66B-631A-E11E-65AA654C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beliefs (self-efficacy)</a:t>
            </a:r>
          </a:p>
        </p:txBody>
      </p:sp>
      <p:pic>
        <p:nvPicPr>
          <p:cNvPr id="4" name="Picture 3" descr="A graph of a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D62FF8C1-47A5-AC44-93BB-E25E29F5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65"/>
          <a:stretch/>
        </p:blipFill>
        <p:spPr>
          <a:xfrm>
            <a:off x="925417" y="1396314"/>
            <a:ext cx="10046057" cy="5438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F74A9B-2D68-9AD7-5385-A6EB2618809D}"/>
              </a:ext>
            </a:extLst>
          </p:cNvPr>
          <p:cNvSpPr/>
          <p:nvPr/>
        </p:nvSpPr>
        <p:spPr>
          <a:xfrm>
            <a:off x="6783859" y="1285104"/>
            <a:ext cx="3188045" cy="543871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D7C18-7378-BEDD-C6BE-ACD44B78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practices (discourse)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90F50-221D-77A5-3562-1A1FB7BBA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65" y="1596862"/>
            <a:ext cx="8786254" cy="5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8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C16EE0-3113-6368-9D15-1CD12A082427}"/>
              </a:ext>
            </a:extLst>
          </p:cNvPr>
          <p:cNvSpPr/>
          <p:nvPr/>
        </p:nvSpPr>
        <p:spPr>
          <a:xfrm>
            <a:off x="8403021" y="1939159"/>
            <a:ext cx="3297620" cy="424092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93D5E-ECCD-42CF-712B-7CAD4D67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Why use so many instruments?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334B1-56B5-CB51-7D91-08E64684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312572" cy="5032375"/>
          </a:xfrm>
        </p:spPr>
        <p:txBody>
          <a:bodyPr>
            <a:normAutofit/>
          </a:bodyPr>
          <a:lstStyle/>
          <a:p>
            <a:r>
              <a:rPr lang="en-US" dirty="0"/>
              <a:t>Results from any one instrument may be equivocal, especially after only one iteration. </a:t>
            </a:r>
          </a:p>
          <a:p>
            <a:r>
              <a:rPr lang="en-US" dirty="0"/>
              <a:t>Observed changes using one instrument may be small, and difficult to attribute to the intervention.</a:t>
            </a:r>
          </a:p>
          <a:p>
            <a:r>
              <a:rPr lang="en-US" dirty="0"/>
              <a:t>Complementary instruments take substantial time and effort to implement, but have the power to show that: </a:t>
            </a:r>
          </a:p>
          <a:p>
            <a:pPr lvl="1"/>
            <a:r>
              <a:rPr lang="en-US" dirty="0"/>
              <a:t>All the small changes are happening in the same direction</a:t>
            </a:r>
          </a:p>
          <a:p>
            <a:pPr lvl="1"/>
            <a:r>
              <a:rPr lang="en-US" dirty="0"/>
              <a:t>Change is more likely to be sustained if both beliefs and practices have evolved</a:t>
            </a:r>
          </a:p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E77EE50-AD82-DF32-E86D-7F79F4D6F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17" y="3150045"/>
            <a:ext cx="2959976" cy="2959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E43B7-97EB-347A-AFEE-2E47400E133E}"/>
              </a:ext>
            </a:extLst>
          </p:cNvPr>
          <p:cNvSpPr txBox="1"/>
          <p:nvPr/>
        </p:nvSpPr>
        <p:spPr>
          <a:xfrm>
            <a:off x="8718331" y="2226715"/>
            <a:ext cx="2806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more about the instruments and download reports with the data</a:t>
            </a:r>
          </a:p>
        </p:txBody>
      </p:sp>
    </p:spTree>
    <p:extLst>
      <p:ext uri="{BB962C8B-B14F-4D97-AF65-F5344CB8AC3E}">
        <p14:creationId xmlns:p14="http://schemas.microsoft.com/office/powerpoint/2010/main" val="5835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CF6D-64BF-E6DA-6D6E-EC31BF5B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the new materials: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2D556-6265-BEB5-2698-6B85DC7F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0019" y="1435101"/>
            <a:ext cx="3013978" cy="1325562"/>
          </a:xfrm>
        </p:spPr>
        <p:txBody>
          <a:bodyPr/>
          <a:lstStyle/>
          <a:p>
            <a:pPr algn="ctr"/>
            <a:r>
              <a:rPr lang="en-US" b="0" dirty="0"/>
              <a:t>Register for our </a:t>
            </a:r>
            <a:r>
              <a:rPr lang="en-US" dirty="0"/>
              <a:t>October 21 webinar</a:t>
            </a:r>
            <a:endParaRPr lang="en-US" b="0" dirty="0"/>
          </a:p>
        </p:txBody>
      </p:sp>
      <p:pic>
        <p:nvPicPr>
          <p:cNvPr id="9" name="Content Placeholder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1F0A156-662F-E0AC-950E-8BB0E83E1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10020" y="2845937"/>
            <a:ext cx="3013977" cy="301397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C6A0F3-D3EC-D1F7-FD7E-6D8792BBF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9660" y="1435100"/>
            <a:ext cx="3781169" cy="1325563"/>
          </a:xfrm>
        </p:spPr>
        <p:txBody>
          <a:bodyPr/>
          <a:lstStyle/>
          <a:p>
            <a:pPr algn="ctr"/>
            <a:r>
              <a:rPr lang="en-US" b="0" dirty="0"/>
              <a:t>Check them out! </a:t>
            </a:r>
          </a:p>
          <a:p>
            <a:pPr algn="ctr"/>
            <a:r>
              <a:rPr lang="en-US" b="0" dirty="0"/>
              <a:t>Complete </a:t>
            </a:r>
            <a:r>
              <a:rPr lang="en-US" dirty="0"/>
              <a:t>Earth and physical science courses</a:t>
            </a:r>
          </a:p>
        </p:txBody>
      </p:sp>
      <p:pic>
        <p:nvPicPr>
          <p:cNvPr id="11" name="Content Placeholder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A940371-B182-5D9E-6644-E698E7596F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93257" y="2845937"/>
            <a:ext cx="3013977" cy="301397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90AF68-701B-B3FF-2F2C-3B66325326F0}"/>
              </a:ext>
            </a:extLst>
          </p:cNvPr>
          <p:cNvSpPr txBox="1"/>
          <p:nvPr/>
        </p:nvSpPr>
        <p:spPr>
          <a:xfrm>
            <a:off x="2223573" y="5859914"/>
            <a:ext cx="797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Interested in revamping your introductory course? </a:t>
            </a:r>
          </a:p>
          <a:p>
            <a:pPr algn="ctr"/>
            <a:r>
              <a:rPr lang="en-US" sz="2400" dirty="0"/>
              <a:t>Get in touch: </a:t>
            </a:r>
            <a:r>
              <a:rPr lang="en-US" sz="2400" dirty="0">
                <a:hlinkClick r:id="rId4"/>
              </a:rPr>
              <a:t>Anne.Egger@cwu.edu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39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BBD3-B9DB-F170-091E-A2AD71F4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77" y="0"/>
            <a:ext cx="5517323" cy="4031495"/>
          </a:xfrm>
        </p:spPr>
        <p:txBody>
          <a:bodyPr/>
          <a:lstStyle/>
          <a:p>
            <a:r>
              <a:rPr lang="en-US" dirty="0"/>
              <a:t>Why is it so hard to change introductory courses?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B9935-B92C-1095-4C40-7AE23A6A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968" y="4411363"/>
            <a:ext cx="10206681" cy="2286000"/>
          </a:xfrm>
        </p:spPr>
        <p:txBody>
          <a:bodyPr>
            <a:noAutofit/>
          </a:bodyPr>
          <a:lstStyle/>
          <a:p>
            <a:r>
              <a:rPr lang="en-US" b="1" dirty="0"/>
              <a:t>The easy answers: </a:t>
            </a:r>
            <a:r>
              <a:rPr lang="en-US" dirty="0"/>
              <a:t>Not enough time. Teaching isn’t valued. My colleagues won’t agree. Scheduling won’t let us.</a:t>
            </a:r>
          </a:p>
          <a:p>
            <a:r>
              <a:rPr lang="en-US" i="1" dirty="0"/>
              <a:t>Yes, and…</a:t>
            </a:r>
          </a:p>
          <a:p>
            <a:r>
              <a:rPr lang="en-US" dirty="0"/>
              <a:t>…. There are complex interactions between instructors’ beliefs and practices and between students’ beliefs and practices that need to be acknowledged and explicitly addressed.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CB069F-84D9-864A-3C05-54049E07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73" y="460856"/>
            <a:ext cx="5426434" cy="361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966E-E6CA-A5E0-F044-B677F7A9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changes do we want to see?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B8A7-9F71-46EA-BBBC-C2822980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75086"/>
            <a:ext cx="6724135" cy="33177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active engagement of students in all the practices of science</a:t>
            </a:r>
          </a:p>
          <a:p>
            <a:r>
              <a:rPr lang="en-US" dirty="0"/>
              <a:t>More genuine discussion, questioning, actively building understanding through following curiosity</a:t>
            </a:r>
          </a:p>
          <a:p>
            <a:r>
              <a:rPr lang="en-US" dirty="0"/>
              <a:t>More comfort with developing a science identity, building a sense of belonging within a course or discipline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10D14-C8D5-5CAF-2522-44F62FBD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00" t="21346" r="11055" b="25998"/>
          <a:stretch/>
        </p:blipFill>
        <p:spPr>
          <a:xfrm>
            <a:off x="7735328" y="3175086"/>
            <a:ext cx="3974566" cy="264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DBB5B-EB14-51EE-00F8-FEA5E9062F88}"/>
              </a:ext>
            </a:extLst>
          </p:cNvPr>
          <p:cNvSpPr txBox="1"/>
          <p:nvPr/>
        </p:nvSpPr>
        <p:spPr>
          <a:xfrm>
            <a:off x="838199" y="1431250"/>
            <a:ext cx="106659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The vision of the </a:t>
            </a:r>
            <a:r>
              <a:rPr lang="en-US" sz="3200" dirty="0" err="1"/>
              <a:t>TIDeS</a:t>
            </a:r>
            <a:r>
              <a:rPr lang="en-US" sz="3200" dirty="0"/>
              <a:t> project is that future teachers will learn science as undergraduates the way we expect them to teach science in their K–12 classrooms. </a:t>
            </a:r>
          </a:p>
        </p:txBody>
      </p:sp>
    </p:spTree>
    <p:extLst>
      <p:ext uri="{BB962C8B-B14F-4D97-AF65-F5344CB8AC3E}">
        <p14:creationId xmlns:p14="http://schemas.microsoft.com/office/powerpoint/2010/main" val="28115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6EA5-17BD-A71B-7F63-26F4FC7B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</a:t>
            </a:r>
            <a:r>
              <a:rPr lang="en-US" b="1" dirty="0"/>
              <a:t>support</a:t>
            </a:r>
            <a:r>
              <a:rPr lang="en-US" dirty="0"/>
              <a:t> change?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FC4BC3-1127-9621-26C2-AB96195B7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0357"/>
              </p:ext>
            </p:extLst>
          </p:nvPr>
        </p:nvGraphicFramePr>
        <p:xfrm>
          <a:off x="838200" y="1690688"/>
          <a:ext cx="10515600" cy="4754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853014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32753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/>
                        <a:t>The backward design process…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/>
                        <a:t>…applied to the curricular materials design process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8370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Identify desired </a:t>
                      </a:r>
                      <a:r>
                        <a:rPr lang="en-US" sz="2800" i="1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Identify project </a:t>
                      </a:r>
                      <a:r>
                        <a:rPr lang="en-US" sz="2800" i="1" dirty="0"/>
                        <a:t>guiding principles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0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Determine </a:t>
                      </a:r>
                      <a:r>
                        <a:rPr lang="en-US" sz="2800" i="1" dirty="0"/>
                        <a:t>assessments</a:t>
                      </a:r>
                      <a:r>
                        <a:rPr lang="en-US" sz="2800" dirty="0"/>
                        <a:t> that will show outcomes have been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0" dirty="0"/>
                        <a:t>Create a </a:t>
                      </a:r>
                      <a:r>
                        <a:rPr lang="en-US" sz="2800" i="1" dirty="0"/>
                        <a:t>rubric</a:t>
                      </a:r>
                      <a:r>
                        <a:rPr lang="en-US" sz="2800" dirty="0"/>
                        <a:t> that outlines the criteria for meeting the guiding principles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7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Design </a:t>
                      </a:r>
                      <a:r>
                        <a:rPr lang="en-US" sz="2800" i="1" dirty="0"/>
                        <a:t>activities</a:t>
                      </a:r>
                      <a:r>
                        <a:rPr lang="en-US" sz="2800" dirty="0"/>
                        <a:t> that lead to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Offer </a:t>
                      </a:r>
                      <a:r>
                        <a:rPr lang="en-US" sz="2800" i="1" dirty="0"/>
                        <a:t>professional development </a:t>
                      </a:r>
                      <a:r>
                        <a:rPr lang="en-US" sz="2800" dirty="0"/>
                        <a:t>aligned with rubric</a:t>
                      </a:r>
                    </a:p>
                    <a:p>
                      <a:r>
                        <a:rPr lang="en-US" sz="2800" dirty="0"/>
                        <a:t>Review materials and observations and provide </a:t>
                      </a:r>
                      <a:r>
                        <a:rPr lang="en-US" sz="2800" i="1" dirty="0"/>
                        <a:t>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932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94A94A2-80BB-9164-A5EC-58D9EA0945D6}"/>
              </a:ext>
            </a:extLst>
          </p:cNvPr>
          <p:cNvSpPr/>
          <p:nvPr/>
        </p:nvSpPr>
        <p:spPr>
          <a:xfrm>
            <a:off x="6096001" y="1690687"/>
            <a:ext cx="5257800" cy="108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7AA27-DDEF-C354-6BC8-BD55685CDBD2}"/>
              </a:ext>
            </a:extLst>
          </p:cNvPr>
          <p:cNvSpPr/>
          <p:nvPr/>
        </p:nvSpPr>
        <p:spPr>
          <a:xfrm>
            <a:off x="6096001" y="2780270"/>
            <a:ext cx="5257800" cy="3665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171C-6478-EA19-A5D9-E00ABE44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96DF8-AC7B-2716-7C99-72615D8D9D78}"/>
              </a:ext>
            </a:extLst>
          </p:cNvPr>
          <p:cNvSpPr txBox="1"/>
          <p:nvPr/>
        </p:nvSpPr>
        <p:spPr>
          <a:xfrm>
            <a:off x="459722" y="1384570"/>
            <a:ext cx="56362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curricular materials that implement our guiding principles: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will engage in </a:t>
            </a:r>
            <a:r>
              <a:rPr lang="en-US" sz="2000" b="1" dirty="0"/>
              <a:t>scientific investigation and engineering design</a:t>
            </a:r>
            <a:r>
              <a:rPr lang="en-US" sz="2000" dirty="0"/>
              <a:t> to deepen their understanding of core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Faculty and the curricular materials they use will </a:t>
            </a:r>
            <a:r>
              <a:rPr lang="en-US" sz="2000" b="1" dirty="0"/>
              <a:t>cultivate an equitable learning environment </a:t>
            </a:r>
            <a:r>
              <a:rPr lang="en-US" sz="2000" dirty="0"/>
              <a:t>where all students have equal access to learning and feel valued and supported in their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will address questions and solve problems that are </a:t>
            </a:r>
            <a:r>
              <a:rPr lang="en-US" sz="2000" b="1" dirty="0"/>
              <a:t>relevant</a:t>
            </a:r>
            <a:r>
              <a:rPr lang="en-US" sz="2000" dirty="0"/>
              <a:t> to their lives.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will engage in authentic and meaningful scenarios that make use of real data and models and reflect the </a:t>
            </a:r>
            <a:r>
              <a:rPr lang="en-US" sz="2000" b="1" dirty="0"/>
              <a:t>actual practice</a:t>
            </a:r>
            <a:r>
              <a:rPr lang="en-US" sz="2000" dirty="0"/>
              <a:t> of science and engineering.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0A715-7365-62C0-269E-4C8DBE2B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478" y="722418"/>
            <a:ext cx="5597743" cy="4202340"/>
          </a:xfrm>
          <a:prstGeom prst="rect">
            <a:avLst/>
          </a:prstGeom>
        </p:spPr>
      </p:pic>
      <p:pic>
        <p:nvPicPr>
          <p:cNvPr id="7" name="Content Placeholder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38A9BE3-7A30-D4CE-9F67-A7531542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065" y="5149739"/>
            <a:ext cx="1430025" cy="14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D610-88D0-36EC-C26F-4B435770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</a:t>
            </a:r>
            <a:r>
              <a:rPr lang="en-US" b="1" dirty="0"/>
              <a:t>document</a:t>
            </a:r>
            <a:r>
              <a:rPr lang="en-US" dirty="0"/>
              <a:t> change?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251A69-BD71-BBFF-463C-8AB46F07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47675"/>
              </p:ext>
            </p:extLst>
          </p:nvPr>
        </p:nvGraphicFramePr>
        <p:xfrm>
          <a:off x="746234" y="1467037"/>
          <a:ext cx="10607566" cy="5275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251">
                  <a:extLst>
                    <a:ext uri="{9D8B030D-6E8A-4147-A177-3AD203B41FA5}">
                      <a16:colId xmlns:a16="http://schemas.microsoft.com/office/drawing/2014/main" val="4109745261"/>
                    </a:ext>
                  </a:extLst>
                </a:gridCol>
                <a:gridCol w="1210287">
                  <a:extLst>
                    <a:ext uri="{9D8B030D-6E8A-4147-A177-3AD203B41FA5}">
                      <a16:colId xmlns:a16="http://schemas.microsoft.com/office/drawing/2014/main" val="844246552"/>
                    </a:ext>
                  </a:extLst>
                </a:gridCol>
                <a:gridCol w="1298284">
                  <a:extLst>
                    <a:ext uri="{9D8B030D-6E8A-4147-A177-3AD203B41FA5}">
                      <a16:colId xmlns:a16="http://schemas.microsoft.com/office/drawing/2014/main" val="1987390628"/>
                    </a:ext>
                  </a:extLst>
                </a:gridCol>
                <a:gridCol w="1054885">
                  <a:extLst>
                    <a:ext uri="{9D8B030D-6E8A-4147-A177-3AD203B41FA5}">
                      <a16:colId xmlns:a16="http://schemas.microsoft.com/office/drawing/2014/main" val="87491151"/>
                    </a:ext>
                  </a:extLst>
                </a:gridCol>
                <a:gridCol w="1636103">
                  <a:extLst>
                    <a:ext uri="{9D8B030D-6E8A-4147-A177-3AD203B41FA5}">
                      <a16:colId xmlns:a16="http://schemas.microsoft.com/office/drawing/2014/main" val="166648870"/>
                    </a:ext>
                  </a:extLst>
                </a:gridCol>
                <a:gridCol w="1568984">
                  <a:extLst>
                    <a:ext uri="{9D8B030D-6E8A-4147-A177-3AD203B41FA5}">
                      <a16:colId xmlns:a16="http://schemas.microsoft.com/office/drawing/2014/main" val="1389143796"/>
                    </a:ext>
                  </a:extLst>
                </a:gridCol>
                <a:gridCol w="1673772">
                  <a:extLst>
                    <a:ext uri="{9D8B030D-6E8A-4147-A177-3AD203B41FA5}">
                      <a16:colId xmlns:a16="http://schemas.microsoft.com/office/drawing/2014/main" val="699187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Teaching beliefs</a:t>
                      </a: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Teaching practices</a:t>
                      </a: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Student beliefs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Student practices</a:t>
                      </a: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08261543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kern="1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Survey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Interview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Syllabus analysis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Observations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Pre-/post- surveys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Observations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17901581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Prior to materials development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07055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During first implementation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8125202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After first implementation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4070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During second implementation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5073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After final revision of materials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kern="10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5161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Likert-scale responses, more reformed to more traditional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Open-ended, coded into five categories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Rubric  for learner-focused, transitional, content-focused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COPUS</a:t>
                      </a: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coded to student behaviors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SDI</a:t>
                      </a: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coded to frequencies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Likert-scale responses of agreement,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Confidence scale</a:t>
                      </a: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COPUS</a:t>
                      </a: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coded to student behaviors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SDI</a:t>
                      </a:r>
                      <a:r>
                        <a:rPr lang="en-US" sz="1400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coded to frequencies</a:t>
                      </a: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8955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2BA4557-1B04-508A-D8EC-C28FE297EF4E}"/>
              </a:ext>
            </a:extLst>
          </p:cNvPr>
          <p:cNvSpPr/>
          <p:nvPr/>
        </p:nvSpPr>
        <p:spPr>
          <a:xfrm>
            <a:off x="2937641" y="1467036"/>
            <a:ext cx="5181600" cy="369207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AF0E31-2448-1EA3-0531-798DE090E330}"/>
              </a:ext>
            </a:extLst>
          </p:cNvPr>
          <p:cNvSpPr/>
          <p:nvPr/>
        </p:nvSpPr>
        <p:spPr>
          <a:xfrm>
            <a:off x="8119240" y="1467035"/>
            <a:ext cx="3234559" cy="36920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767-DEE5-53C5-A50E-94A953BE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beliefs and practices: Before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6387E7-A53C-CECF-068F-E052F603A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36518"/>
              </p:ext>
            </p:extLst>
          </p:nvPr>
        </p:nvGraphicFramePr>
        <p:xfrm>
          <a:off x="1145628" y="1534510"/>
          <a:ext cx="9942788" cy="4866289"/>
        </p:xfrm>
        <a:graphic>
          <a:graphicData uri="http://schemas.openxmlformats.org/drawingml/2006/table">
            <a:tbl>
              <a:tblPr firstRow="1" firstCol="1" bandRow="1"/>
              <a:tblGrid>
                <a:gridCol w="448778">
                  <a:extLst>
                    <a:ext uri="{9D8B030D-6E8A-4147-A177-3AD203B41FA5}">
                      <a16:colId xmlns:a16="http://schemas.microsoft.com/office/drawing/2014/main" val="4003675357"/>
                    </a:ext>
                  </a:extLst>
                </a:gridCol>
                <a:gridCol w="907641">
                  <a:extLst>
                    <a:ext uri="{9D8B030D-6E8A-4147-A177-3AD203B41FA5}">
                      <a16:colId xmlns:a16="http://schemas.microsoft.com/office/drawing/2014/main" val="3938167247"/>
                    </a:ext>
                  </a:extLst>
                </a:gridCol>
                <a:gridCol w="635349">
                  <a:extLst>
                    <a:ext uri="{9D8B030D-6E8A-4147-A177-3AD203B41FA5}">
                      <a16:colId xmlns:a16="http://schemas.microsoft.com/office/drawing/2014/main" val="2757289571"/>
                    </a:ext>
                  </a:extLst>
                </a:gridCol>
                <a:gridCol w="635349">
                  <a:extLst>
                    <a:ext uri="{9D8B030D-6E8A-4147-A177-3AD203B41FA5}">
                      <a16:colId xmlns:a16="http://schemas.microsoft.com/office/drawing/2014/main" val="1186972639"/>
                    </a:ext>
                  </a:extLst>
                </a:gridCol>
                <a:gridCol w="151360">
                  <a:extLst>
                    <a:ext uri="{9D8B030D-6E8A-4147-A177-3AD203B41FA5}">
                      <a16:colId xmlns:a16="http://schemas.microsoft.com/office/drawing/2014/main" val="575721016"/>
                    </a:ext>
                  </a:extLst>
                </a:gridCol>
                <a:gridCol w="629298">
                  <a:extLst>
                    <a:ext uri="{9D8B030D-6E8A-4147-A177-3AD203B41FA5}">
                      <a16:colId xmlns:a16="http://schemas.microsoft.com/office/drawing/2014/main" val="2442526247"/>
                    </a:ext>
                  </a:extLst>
                </a:gridCol>
                <a:gridCol w="635349">
                  <a:extLst>
                    <a:ext uri="{9D8B030D-6E8A-4147-A177-3AD203B41FA5}">
                      <a16:colId xmlns:a16="http://schemas.microsoft.com/office/drawing/2014/main" val="3817098998"/>
                    </a:ext>
                  </a:extLst>
                </a:gridCol>
                <a:gridCol w="544585">
                  <a:extLst>
                    <a:ext uri="{9D8B030D-6E8A-4147-A177-3AD203B41FA5}">
                      <a16:colId xmlns:a16="http://schemas.microsoft.com/office/drawing/2014/main" val="1664187065"/>
                    </a:ext>
                  </a:extLst>
                </a:gridCol>
                <a:gridCol w="1089169">
                  <a:extLst>
                    <a:ext uri="{9D8B030D-6E8A-4147-A177-3AD203B41FA5}">
                      <a16:colId xmlns:a16="http://schemas.microsoft.com/office/drawing/2014/main" val="2701314920"/>
                    </a:ext>
                  </a:extLst>
                </a:gridCol>
                <a:gridCol w="907641">
                  <a:extLst>
                    <a:ext uri="{9D8B030D-6E8A-4147-A177-3AD203B41FA5}">
                      <a16:colId xmlns:a16="http://schemas.microsoft.com/office/drawing/2014/main" val="1204888901"/>
                    </a:ext>
                  </a:extLst>
                </a:gridCol>
                <a:gridCol w="1361460">
                  <a:extLst>
                    <a:ext uri="{9D8B030D-6E8A-4147-A177-3AD203B41FA5}">
                      <a16:colId xmlns:a16="http://schemas.microsoft.com/office/drawing/2014/main" val="4232858516"/>
                    </a:ext>
                  </a:extLst>
                </a:gridCol>
                <a:gridCol w="544585">
                  <a:extLst>
                    <a:ext uri="{9D8B030D-6E8A-4147-A177-3AD203B41FA5}">
                      <a16:colId xmlns:a16="http://schemas.microsoft.com/office/drawing/2014/main" val="1107092085"/>
                    </a:ext>
                  </a:extLst>
                </a:gridCol>
                <a:gridCol w="726112">
                  <a:extLst>
                    <a:ext uri="{9D8B030D-6E8A-4147-A177-3AD203B41FA5}">
                      <a16:colId xmlns:a16="http://schemas.microsoft.com/office/drawing/2014/main" val="2701270198"/>
                    </a:ext>
                  </a:extLst>
                </a:gridCol>
                <a:gridCol w="726112">
                  <a:extLst>
                    <a:ext uri="{9D8B030D-6E8A-4147-A177-3AD203B41FA5}">
                      <a16:colId xmlns:a16="http://schemas.microsoft.com/office/drawing/2014/main" val="1434155663"/>
                    </a:ext>
                  </a:extLst>
                </a:gridCol>
              </a:tblGrid>
              <a:tr h="25500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dirty="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BELIEFS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dirty="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PRACTICES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636225"/>
                  </a:ext>
                </a:extLst>
              </a:tr>
              <a:tr h="25500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Survey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Interview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Syllabus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COPUS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Discursive forms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87736"/>
                  </a:ext>
                </a:extLst>
              </a:tr>
              <a:tr h="25500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Likert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Trad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Inst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Tran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Resp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Ref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Style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Cluster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Profile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Ask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Press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Link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67774"/>
                  </a:ext>
                </a:extLst>
              </a:tr>
              <a:tr h="57375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More reformed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Content-focused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2,3,4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Didactic (1); Interactive (2)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51063"/>
                  </a:ext>
                </a:extLst>
              </a:tr>
              <a:tr h="76500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More reformed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xxx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Learning-focused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3,5,6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Interactive (1); Student-centered (2)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20749"/>
                  </a:ext>
                </a:extLst>
              </a:tr>
              <a:tr h="616254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More reformed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Content-focused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1,3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Didactic (1);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Interactive (1)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03476"/>
                  </a:ext>
                </a:extLst>
              </a:tr>
              <a:tr h="51000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More reformed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/x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Learning-focused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Interactive (2)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93059"/>
                  </a:ext>
                </a:extLst>
              </a:tr>
              <a:tr h="51000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More reformed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Transitional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Interactive (1)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7462"/>
                  </a:ext>
                </a:extLst>
              </a:tr>
              <a:tr h="1126259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More reformed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xx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Transitional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1,3,6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Didactic (1);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Interactive (2); Student-centered (1)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1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5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767-DEE5-53C5-A50E-94A953BE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beliefs and practices: Before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6387E7-A53C-CECF-068F-E052F603A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08278"/>
              </p:ext>
            </p:extLst>
          </p:nvPr>
        </p:nvGraphicFramePr>
        <p:xfrm>
          <a:off x="1145628" y="1534510"/>
          <a:ext cx="9942788" cy="4866289"/>
        </p:xfrm>
        <a:graphic>
          <a:graphicData uri="http://schemas.openxmlformats.org/drawingml/2006/table">
            <a:tbl>
              <a:tblPr firstRow="1" firstCol="1" bandRow="1"/>
              <a:tblGrid>
                <a:gridCol w="448778">
                  <a:extLst>
                    <a:ext uri="{9D8B030D-6E8A-4147-A177-3AD203B41FA5}">
                      <a16:colId xmlns:a16="http://schemas.microsoft.com/office/drawing/2014/main" val="4003675357"/>
                    </a:ext>
                  </a:extLst>
                </a:gridCol>
                <a:gridCol w="907641">
                  <a:extLst>
                    <a:ext uri="{9D8B030D-6E8A-4147-A177-3AD203B41FA5}">
                      <a16:colId xmlns:a16="http://schemas.microsoft.com/office/drawing/2014/main" val="3938167247"/>
                    </a:ext>
                  </a:extLst>
                </a:gridCol>
                <a:gridCol w="635349">
                  <a:extLst>
                    <a:ext uri="{9D8B030D-6E8A-4147-A177-3AD203B41FA5}">
                      <a16:colId xmlns:a16="http://schemas.microsoft.com/office/drawing/2014/main" val="2757289571"/>
                    </a:ext>
                  </a:extLst>
                </a:gridCol>
                <a:gridCol w="635349">
                  <a:extLst>
                    <a:ext uri="{9D8B030D-6E8A-4147-A177-3AD203B41FA5}">
                      <a16:colId xmlns:a16="http://schemas.microsoft.com/office/drawing/2014/main" val="1186972639"/>
                    </a:ext>
                  </a:extLst>
                </a:gridCol>
                <a:gridCol w="151360">
                  <a:extLst>
                    <a:ext uri="{9D8B030D-6E8A-4147-A177-3AD203B41FA5}">
                      <a16:colId xmlns:a16="http://schemas.microsoft.com/office/drawing/2014/main" val="575721016"/>
                    </a:ext>
                  </a:extLst>
                </a:gridCol>
                <a:gridCol w="629298">
                  <a:extLst>
                    <a:ext uri="{9D8B030D-6E8A-4147-A177-3AD203B41FA5}">
                      <a16:colId xmlns:a16="http://schemas.microsoft.com/office/drawing/2014/main" val="2442526247"/>
                    </a:ext>
                  </a:extLst>
                </a:gridCol>
                <a:gridCol w="635349">
                  <a:extLst>
                    <a:ext uri="{9D8B030D-6E8A-4147-A177-3AD203B41FA5}">
                      <a16:colId xmlns:a16="http://schemas.microsoft.com/office/drawing/2014/main" val="3817098998"/>
                    </a:ext>
                  </a:extLst>
                </a:gridCol>
                <a:gridCol w="544585">
                  <a:extLst>
                    <a:ext uri="{9D8B030D-6E8A-4147-A177-3AD203B41FA5}">
                      <a16:colId xmlns:a16="http://schemas.microsoft.com/office/drawing/2014/main" val="1664187065"/>
                    </a:ext>
                  </a:extLst>
                </a:gridCol>
                <a:gridCol w="1089169">
                  <a:extLst>
                    <a:ext uri="{9D8B030D-6E8A-4147-A177-3AD203B41FA5}">
                      <a16:colId xmlns:a16="http://schemas.microsoft.com/office/drawing/2014/main" val="2701314920"/>
                    </a:ext>
                  </a:extLst>
                </a:gridCol>
                <a:gridCol w="907641">
                  <a:extLst>
                    <a:ext uri="{9D8B030D-6E8A-4147-A177-3AD203B41FA5}">
                      <a16:colId xmlns:a16="http://schemas.microsoft.com/office/drawing/2014/main" val="1204888901"/>
                    </a:ext>
                  </a:extLst>
                </a:gridCol>
                <a:gridCol w="1361460">
                  <a:extLst>
                    <a:ext uri="{9D8B030D-6E8A-4147-A177-3AD203B41FA5}">
                      <a16:colId xmlns:a16="http://schemas.microsoft.com/office/drawing/2014/main" val="4232858516"/>
                    </a:ext>
                  </a:extLst>
                </a:gridCol>
                <a:gridCol w="544585">
                  <a:extLst>
                    <a:ext uri="{9D8B030D-6E8A-4147-A177-3AD203B41FA5}">
                      <a16:colId xmlns:a16="http://schemas.microsoft.com/office/drawing/2014/main" val="1107092085"/>
                    </a:ext>
                  </a:extLst>
                </a:gridCol>
                <a:gridCol w="726112">
                  <a:extLst>
                    <a:ext uri="{9D8B030D-6E8A-4147-A177-3AD203B41FA5}">
                      <a16:colId xmlns:a16="http://schemas.microsoft.com/office/drawing/2014/main" val="2701270198"/>
                    </a:ext>
                  </a:extLst>
                </a:gridCol>
                <a:gridCol w="726112">
                  <a:extLst>
                    <a:ext uri="{9D8B030D-6E8A-4147-A177-3AD203B41FA5}">
                      <a16:colId xmlns:a16="http://schemas.microsoft.com/office/drawing/2014/main" val="1434155663"/>
                    </a:ext>
                  </a:extLst>
                </a:gridCol>
              </a:tblGrid>
              <a:tr h="25500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dirty="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BELIEFS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dirty="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PRACTICES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636225"/>
                  </a:ext>
                </a:extLst>
              </a:tr>
              <a:tr h="25500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Survey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Interview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Syllabus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dirty="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COPUS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Discursive forms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87736"/>
                  </a:ext>
                </a:extLst>
              </a:tr>
              <a:tr h="25500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Likert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Trad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Inst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Tran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Resp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Ref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Style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Cluster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Profile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Ask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Press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Link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67774"/>
                  </a:ext>
                </a:extLst>
              </a:tr>
              <a:tr h="57375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51063"/>
                  </a:ext>
                </a:extLst>
              </a:tr>
              <a:tr h="76500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20749"/>
                  </a:ext>
                </a:extLst>
              </a:tr>
              <a:tr h="616254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03476"/>
                  </a:ext>
                </a:extLst>
              </a:tr>
              <a:tr h="51000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93059"/>
                  </a:ext>
                </a:extLst>
              </a:tr>
              <a:tr h="510005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7462"/>
                  </a:ext>
                </a:extLst>
              </a:tr>
              <a:tr h="1126259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>
                          <a:effectLst/>
                          <a:latin typeface="Helvetica Neue" panose="02000503000000020004" pitchFamily="2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1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04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EAB55-D1EB-5785-802F-B9EAA334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beliefs and practices: After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7B24FE-23D1-CBD3-9FFB-217680D92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61468"/>
              </p:ext>
            </p:extLst>
          </p:nvPr>
        </p:nvGraphicFramePr>
        <p:xfrm>
          <a:off x="1103587" y="1551329"/>
          <a:ext cx="10134597" cy="4328174"/>
        </p:xfrm>
        <a:graphic>
          <a:graphicData uri="http://schemas.openxmlformats.org/drawingml/2006/table">
            <a:tbl>
              <a:tblPr bandRow="1"/>
              <a:tblGrid>
                <a:gridCol w="462115">
                  <a:extLst>
                    <a:ext uri="{9D8B030D-6E8A-4147-A177-3AD203B41FA5}">
                      <a16:colId xmlns:a16="http://schemas.microsoft.com/office/drawing/2014/main" val="1830900898"/>
                    </a:ext>
                  </a:extLst>
                </a:gridCol>
                <a:gridCol w="831810">
                  <a:extLst>
                    <a:ext uri="{9D8B030D-6E8A-4147-A177-3AD203B41FA5}">
                      <a16:colId xmlns:a16="http://schemas.microsoft.com/office/drawing/2014/main" val="2623158518"/>
                    </a:ext>
                  </a:extLst>
                </a:gridCol>
                <a:gridCol w="152883">
                  <a:extLst>
                    <a:ext uri="{9D8B030D-6E8A-4147-A177-3AD203B41FA5}">
                      <a16:colId xmlns:a16="http://schemas.microsoft.com/office/drawing/2014/main" val="2572771685"/>
                    </a:ext>
                  </a:extLst>
                </a:gridCol>
                <a:gridCol w="646963">
                  <a:extLst>
                    <a:ext uri="{9D8B030D-6E8A-4147-A177-3AD203B41FA5}">
                      <a16:colId xmlns:a16="http://schemas.microsoft.com/office/drawing/2014/main" val="2524857429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3482828140"/>
                    </a:ext>
                  </a:extLst>
                </a:gridCol>
                <a:gridCol w="739386">
                  <a:extLst>
                    <a:ext uri="{9D8B030D-6E8A-4147-A177-3AD203B41FA5}">
                      <a16:colId xmlns:a16="http://schemas.microsoft.com/office/drawing/2014/main" val="1981258796"/>
                    </a:ext>
                  </a:extLst>
                </a:gridCol>
                <a:gridCol w="646963">
                  <a:extLst>
                    <a:ext uri="{9D8B030D-6E8A-4147-A177-3AD203B41FA5}">
                      <a16:colId xmlns:a16="http://schemas.microsoft.com/office/drawing/2014/main" val="3057713199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972517687"/>
                    </a:ext>
                  </a:extLst>
                </a:gridCol>
                <a:gridCol w="1109079">
                  <a:extLst>
                    <a:ext uri="{9D8B030D-6E8A-4147-A177-3AD203B41FA5}">
                      <a16:colId xmlns:a16="http://schemas.microsoft.com/office/drawing/2014/main" val="2094371246"/>
                    </a:ext>
                  </a:extLst>
                </a:gridCol>
                <a:gridCol w="831810">
                  <a:extLst>
                    <a:ext uri="{9D8B030D-6E8A-4147-A177-3AD203B41FA5}">
                      <a16:colId xmlns:a16="http://schemas.microsoft.com/office/drawing/2014/main" val="721227169"/>
                    </a:ext>
                  </a:extLst>
                </a:gridCol>
                <a:gridCol w="1756042">
                  <a:extLst>
                    <a:ext uri="{9D8B030D-6E8A-4147-A177-3AD203B41FA5}">
                      <a16:colId xmlns:a16="http://schemas.microsoft.com/office/drawing/2014/main" val="736148820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3568174577"/>
                    </a:ext>
                  </a:extLst>
                </a:gridCol>
                <a:gridCol w="739386">
                  <a:extLst>
                    <a:ext uri="{9D8B030D-6E8A-4147-A177-3AD203B41FA5}">
                      <a16:colId xmlns:a16="http://schemas.microsoft.com/office/drawing/2014/main" val="1445657482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1931779621"/>
                    </a:ext>
                  </a:extLst>
                </a:gridCol>
              </a:tblGrid>
              <a:tr h="290191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BELIEFS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PRACTICES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27124"/>
                  </a:ext>
                </a:extLst>
              </a:tr>
              <a:tr h="290191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Survey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Interview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Syllabus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COPUS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Discursive forms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47383"/>
                  </a:ext>
                </a:extLst>
              </a:tr>
              <a:tr h="265500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Likert 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Trad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Inst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Resp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Ref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Style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Cluster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Profile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Ask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Press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Link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971114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83957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75089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34557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06999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29180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10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6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12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8700CA-D2BD-6543-9270-96BFB214A2CD}" vid="{5F263A0B-6934-2C4B-8D93-D4AAD2395B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5028</TotalTime>
  <Words>1179</Words>
  <Application>Microsoft Macintosh PowerPoint</Application>
  <PresentationFormat>Widescreen</PresentationFormat>
  <Paragraphs>382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Helvetica Neue</vt:lpstr>
      <vt:lpstr>Open Sans</vt:lpstr>
      <vt:lpstr>Times New Roman</vt:lpstr>
      <vt:lpstr>Office Theme</vt:lpstr>
      <vt:lpstr>The value of complementary research instruments in supporting and documenting change in undergraduate science teaching</vt:lpstr>
      <vt:lpstr>Why is it so hard to change introductory courses?</vt:lpstr>
      <vt:lpstr>What kind of changes do we want to see? </vt:lpstr>
      <vt:lpstr>How can we support change? </vt:lpstr>
      <vt:lpstr>Evidence of support</vt:lpstr>
      <vt:lpstr>How can we document change? </vt:lpstr>
      <vt:lpstr>Instructor beliefs and practices: Before</vt:lpstr>
      <vt:lpstr>Instructor beliefs and practices: Before</vt:lpstr>
      <vt:lpstr>Instructor beliefs and practices: After</vt:lpstr>
      <vt:lpstr>Instructor beliefs and practices: After</vt:lpstr>
      <vt:lpstr>Student beliefs (self-efficacy)</vt:lpstr>
      <vt:lpstr>Student practices (discourse)</vt:lpstr>
      <vt:lpstr>Summary: Why use so many instruments? </vt:lpstr>
      <vt:lpstr>Learn more about the new materials: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Egger</dc:creator>
  <cp:lastModifiedBy>Anne Egger</cp:lastModifiedBy>
  <cp:revision>27</cp:revision>
  <dcterms:created xsi:type="dcterms:W3CDTF">2022-04-21T23:44:13Z</dcterms:created>
  <dcterms:modified xsi:type="dcterms:W3CDTF">2024-09-22T22:48:33Z</dcterms:modified>
</cp:coreProperties>
</file>